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9"/>
  </p:notesMasterIdLst>
  <p:sldIdLst>
    <p:sldId id="1292" r:id="rId2"/>
    <p:sldId id="1846" r:id="rId3"/>
    <p:sldId id="1829" r:id="rId4"/>
    <p:sldId id="1667" r:id="rId5"/>
    <p:sldId id="1718" r:id="rId6"/>
    <p:sldId id="1669" r:id="rId7"/>
    <p:sldId id="1671" r:id="rId8"/>
    <p:sldId id="1672" r:id="rId9"/>
    <p:sldId id="1860" r:id="rId10"/>
    <p:sldId id="1828" r:id="rId11"/>
    <p:sldId id="1694" r:id="rId12"/>
    <p:sldId id="1696" r:id="rId13"/>
    <p:sldId id="1697" r:id="rId14"/>
    <p:sldId id="1698" r:id="rId15"/>
    <p:sldId id="1699" r:id="rId16"/>
    <p:sldId id="1702" r:id="rId17"/>
    <p:sldId id="1701" r:id="rId18"/>
    <p:sldId id="1704" r:id="rId19"/>
    <p:sldId id="1705" r:id="rId20"/>
    <p:sldId id="1706" r:id="rId21"/>
    <p:sldId id="1708" r:id="rId22"/>
    <p:sldId id="1709" r:id="rId23"/>
    <p:sldId id="1711" r:id="rId24"/>
    <p:sldId id="1712" r:id="rId25"/>
    <p:sldId id="1713" r:id="rId26"/>
    <p:sldId id="1838" r:id="rId27"/>
    <p:sldId id="262" r:id="rId28"/>
    <p:sldId id="263" r:id="rId29"/>
    <p:sldId id="1714" r:id="rId30"/>
    <p:sldId id="1861" r:id="rId31"/>
    <p:sldId id="1725" r:id="rId32"/>
    <p:sldId id="1727" r:id="rId33"/>
    <p:sldId id="1728" r:id="rId34"/>
    <p:sldId id="1730" r:id="rId35"/>
    <p:sldId id="1731" r:id="rId36"/>
    <p:sldId id="1732" r:id="rId37"/>
    <p:sldId id="1839" r:id="rId38"/>
    <p:sldId id="1841" r:id="rId39"/>
    <p:sldId id="1842" r:id="rId40"/>
    <p:sldId id="1843" r:id="rId41"/>
    <p:sldId id="1844" r:id="rId42"/>
    <p:sldId id="1840" r:id="rId43"/>
    <p:sldId id="1734" r:id="rId44"/>
    <p:sldId id="1735" r:id="rId45"/>
    <p:sldId id="1737" r:id="rId46"/>
    <p:sldId id="1824" r:id="rId47"/>
    <p:sldId id="1862" r:id="rId48"/>
    <p:sldId id="1863" r:id="rId49"/>
    <p:sldId id="1851" r:id="rId50"/>
    <p:sldId id="1853" r:id="rId51"/>
    <p:sldId id="1852" r:id="rId52"/>
    <p:sldId id="1855" r:id="rId53"/>
    <p:sldId id="1858" r:id="rId54"/>
    <p:sldId id="1854" r:id="rId55"/>
    <p:sldId id="1857" r:id="rId56"/>
    <p:sldId id="1859" r:id="rId57"/>
    <p:sldId id="1856" r:id="rId58"/>
    <p:sldId id="1845" r:id="rId59"/>
    <p:sldId id="1763" r:id="rId60"/>
    <p:sldId id="1864" r:id="rId61"/>
    <p:sldId id="1765" r:id="rId62"/>
    <p:sldId id="1865" r:id="rId63"/>
    <p:sldId id="1766" r:id="rId64"/>
    <p:sldId id="1767" r:id="rId65"/>
    <p:sldId id="1768" r:id="rId66"/>
    <p:sldId id="1866" r:id="rId67"/>
    <p:sldId id="1774" r:id="rId68"/>
    <p:sldId id="1779" r:id="rId69"/>
    <p:sldId id="1780" r:id="rId70"/>
    <p:sldId id="1781" r:id="rId71"/>
    <p:sldId id="1782" r:id="rId72"/>
    <p:sldId id="1849" r:id="rId73"/>
    <p:sldId id="1787" r:id="rId74"/>
    <p:sldId id="1789" r:id="rId75"/>
    <p:sldId id="1867" r:id="rId76"/>
    <p:sldId id="1791" r:id="rId77"/>
    <p:sldId id="1794" r:id="rId78"/>
    <p:sldId id="1796" r:id="rId79"/>
    <p:sldId id="1797" r:id="rId80"/>
    <p:sldId id="1799" r:id="rId81"/>
    <p:sldId id="1800" r:id="rId82"/>
    <p:sldId id="1802" r:id="rId83"/>
    <p:sldId id="1803" r:id="rId84"/>
    <p:sldId id="1868" r:id="rId85"/>
    <p:sldId id="1805" r:id="rId86"/>
    <p:sldId id="1806" r:id="rId87"/>
    <p:sldId id="1869" r:id="rId88"/>
    <p:sldId id="1808" r:id="rId89"/>
    <p:sldId id="1870" r:id="rId90"/>
    <p:sldId id="1810" r:id="rId91"/>
    <p:sldId id="1811" r:id="rId92"/>
    <p:sldId id="1813" r:id="rId93"/>
    <p:sldId id="1871" r:id="rId94"/>
    <p:sldId id="1814" r:id="rId95"/>
    <p:sldId id="1850" r:id="rId96"/>
    <p:sldId id="1827" r:id="rId97"/>
    <p:sldId id="1872" r:id="rId98"/>
    <p:sldId id="1873" r:id="rId99"/>
    <p:sldId id="1874" r:id="rId100"/>
    <p:sldId id="1875" r:id="rId101"/>
    <p:sldId id="1876" r:id="rId102"/>
    <p:sldId id="1663" r:id="rId103"/>
    <p:sldId id="1830" r:id="rId104"/>
    <p:sldId id="1831" r:id="rId105"/>
    <p:sldId id="1832" r:id="rId106"/>
    <p:sldId id="1833" r:id="rId107"/>
    <p:sldId id="1834" r:id="rId108"/>
    <p:sldId id="1835" r:id="rId109"/>
    <p:sldId id="1836" r:id="rId110"/>
    <p:sldId id="1739" r:id="rId111"/>
    <p:sldId id="1740" r:id="rId112"/>
    <p:sldId id="1741" r:id="rId113"/>
    <p:sldId id="1742" r:id="rId114"/>
    <p:sldId id="1743" r:id="rId115"/>
    <p:sldId id="1745" r:id="rId116"/>
    <p:sldId id="1747" r:id="rId117"/>
    <p:sldId id="1748" r:id="rId118"/>
    <p:sldId id="1749" r:id="rId119"/>
    <p:sldId id="1750" r:id="rId120"/>
    <p:sldId id="1751" r:id="rId121"/>
    <p:sldId id="1753" r:id="rId122"/>
    <p:sldId id="1754" r:id="rId123"/>
    <p:sldId id="1755" r:id="rId124"/>
    <p:sldId id="1756" r:id="rId125"/>
    <p:sldId id="1770" r:id="rId126"/>
    <p:sldId id="1771" r:id="rId127"/>
    <p:sldId id="1772" r:id="rId128"/>
  </p:sldIdLst>
  <p:sldSz cx="12192000" cy="6858000"/>
  <p:notesSz cx="7010400" cy="9296400"/>
  <p:defaultTextStyle>
    <a:defPPr>
      <a:defRPr lang="en-US"/>
    </a:defPPr>
    <a:lvl1pPr marL="0" algn="l" defTabSz="457178" rtl="0" eaLnBrk="1" latinLnBrk="0" hangingPunct="1">
      <a:defRPr sz="1900" kern="1200">
        <a:solidFill>
          <a:schemeClr val="tx1"/>
        </a:solidFill>
        <a:latin typeface="+mn-lt"/>
        <a:ea typeface="+mn-ea"/>
        <a:cs typeface="+mn-cs"/>
      </a:defRPr>
    </a:lvl1pPr>
    <a:lvl2pPr marL="457178" algn="l" defTabSz="457178" rtl="0" eaLnBrk="1" latinLnBrk="0" hangingPunct="1">
      <a:defRPr sz="1900" kern="1200">
        <a:solidFill>
          <a:schemeClr val="tx1"/>
        </a:solidFill>
        <a:latin typeface="+mn-lt"/>
        <a:ea typeface="+mn-ea"/>
        <a:cs typeface="+mn-cs"/>
      </a:defRPr>
    </a:lvl2pPr>
    <a:lvl3pPr marL="914354" algn="l" defTabSz="457178" rtl="0" eaLnBrk="1" latinLnBrk="0" hangingPunct="1">
      <a:defRPr sz="1900" kern="1200">
        <a:solidFill>
          <a:schemeClr val="tx1"/>
        </a:solidFill>
        <a:latin typeface="+mn-lt"/>
        <a:ea typeface="+mn-ea"/>
        <a:cs typeface="+mn-cs"/>
      </a:defRPr>
    </a:lvl3pPr>
    <a:lvl4pPr marL="1371532" algn="l" defTabSz="457178" rtl="0" eaLnBrk="1" latinLnBrk="0" hangingPunct="1">
      <a:defRPr sz="1900" kern="1200">
        <a:solidFill>
          <a:schemeClr val="tx1"/>
        </a:solidFill>
        <a:latin typeface="+mn-lt"/>
        <a:ea typeface="+mn-ea"/>
        <a:cs typeface="+mn-cs"/>
      </a:defRPr>
    </a:lvl4pPr>
    <a:lvl5pPr marL="1828709" algn="l" defTabSz="457178" rtl="0" eaLnBrk="1" latinLnBrk="0" hangingPunct="1">
      <a:defRPr sz="1900" kern="1200">
        <a:solidFill>
          <a:schemeClr val="tx1"/>
        </a:solidFill>
        <a:latin typeface="+mn-lt"/>
        <a:ea typeface="+mn-ea"/>
        <a:cs typeface="+mn-cs"/>
      </a:defRPr>
    </a:lvl5pPr>
    <a:lvl6pPr marL="2285886" algn="l" defTabSz="457178" rtl="0" eaLnBrk="1" latinLnBrk="0" hangingPunct="1">
      <a:defRPr sz="1900" kern="1200">
        <a:solidFill>
          <a:schemeClr val="tx1"/>
        </a:solidFill>
        <a:latin typeface="+mn-lt"/>
        <a:ea typeface="+mn-ea"/>
        <a:cs typeface="+mn-cs"/>
      </a:defRPr>
    </a:lvl6pPr>
    <a:lvl7pPr marL="2743062" algn="l" defTabSz="457178" rtl="0" eaLnBrk="1" latinLnBrk="0" hangingPunct="1">
      <a:defRPr sz="1900" kern="1200">
        <a:solidFill>
          <a:schemeClr val="tx1"/>
        </a:solidFill>
        <a:latin typeface="+mn-lt"/>
        <a:ea typeface="+mn-ea"/>
        <a:cs typeface="+mn-cs"/>
      </a:defRPr>
    </a:lvl7pPr>
    <a:lvl8pPr marL="3200240" algn="l" defTabSz="457178" rtl="0" eaLnBrk="1" latinLnBrk="0" hangingPunct="1">
      <a:defRPr sz="1900" kern="1200">
        <a:solidFill>
          <a:schemeClr val="tx1"/>
        </a:solidFill>
        <a:latin typeface="+mn-lt"/>
        <a:ea typeface="+mn-ea"/>
        <a:cs typeface="+mn-cs"/>
      </a:defRPr>
    </a:lvl8pPr>
    <a:lvl9pPr marL="3657418" algn="l" defTabSz="45717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ueqing Liu" initials="XL" lastIdx="3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8312"/>
    <a:srgbClr val="94A088"/>
    <a:srgbClr val="F0CDBC"/>
    <a:srgbClr val="008080"/>
    <a:srgbClr val="0033CC"/>
    <a:srgbClr val="0000CC"/>
    <a:srgbClr val="BD582C"/>
    <a:srgbClr val="7F7F7F"/>
    <a:srgbClr val="8656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181" autoAdjust="0"/>
    <p:restoredTop sz="95635" autoAdjust="0"/>
  </p:normalViewPr>
  <p:slideViewPr>
    <p:cSldViewPr snapToGrid="0">
      <p:cViewPr varScale="1">
        <p:scale>
          <a:sx n="68" d="100"/>
          <a:sy n="68" d="100"/>
        </p:scale>
        <p:origin x="72" y="892"/>
      </p:cViewPr>
      <p:guideLst>
        <p:guide orient="horz" pos="2160"/>
        <p:guide pos="3840"/>
      </p:guideLst>
    </p:cSldViewPr>
  </p:slideViewPr>
  <p:outlineViewPr>
    <p:cViewPr>
      <p:scale>
        <a:sx n="33" d="100"/>
        <a:sy n="33" d="100"/>
      </p:scale>
      <p:origin x="0" y="-8358"/>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4" Type="http://schemas.openxmlformats.org/officeDocument/2006/relationships/image" Target="../media/image5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image" Target="../media/image77.wmf"/><Relationship Id="rId7" Type="http://schemas.openxmlformats.org/officeDocument/2006/relationships/image" Target="../media/image81.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5" Type="http://schemas.openxmlformats.org/officeDocument/2006/relationships/image" Target="../media/image79.wmf"/><Relationship Id="rId10" Type="http://schemas.openxmlformats.org/officeDocument/2006/relationships/image" Target="../media/image84.wmf"/><Relationship Id="rId4" Type="http://schemas.openxmlformats.org/officeDocument/2006/relationships/image" Target="../media/image78.wmf"/><Relationship Id="rId9" Type="http://schemas.openxmlformats.org/officeDocument/2006/relationships/image" Target="../media/image8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5" Type="http://schemas.openxmlformats.org/officeDocument/2006/relationships/image" Target="../media/image90.wmf"/><Relationship Id="rId4" Type="http://schemas.openxmlformats.org/officeDocument/2006/relationships/image" Target="../media/image8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 Id="rId5" Type="http://schemas.openxmlformats.org/officeDocument/2006/relationships/image" Target="../media/image96.wmf"/><Relationship Id="rId4" Type="http://schemas.openxmlformats.org/officeDocument/2006/relationships/image" Target="../media/image9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03.wmf"/><Relationship Id="rId1" Type="http://schemas.openxmlformats.org/officeDocument/2006/relationships/image" Target="../media/image102.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 Id="rId5" Type="http://schemas.openxmlformats.org/officeDocument/2006/relationships/image" Target="../media/image109.wmf"/><Relationship Id="rId4" Type="http://schemas.openxmlformats.org/officeDocument/2006/relationships/image" Target="../media/image108.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32.emf"/><Relationship Id="rId1" Type="http://schemas.openxmlformats.org/officeDocument/2006/relationships/image" Target="../media/image131.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32.emf"/><Relationship Id="rId1" Type="http://schemas.openxmlformats.org/officeDocument/2006/relationships/image" Target="../media/image13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67" tIns="46584" rIns="93167" bIns="46584" rtlCol="0"/>
          <a:lstStyle>
            <a:lvl1pPr algn="r">
              <a:defRPr sz="1200"/>
            </a:lvl1pPr>
          </a:lstStyle>
          <a:p>
            <a:fld id="{F87AF23C-6CAB-4A6A-B3BC-A88F610E0570}" type="datetimeFigureOut">
              <a:rPr lang="en-US" smtClean="0"/>
              <a:t>12/10/2018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7" tIns="46584" rIns="93167"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67" tIns="46584" rIns="93167" bIns="46584" rtlCol="0" anchor="b"/>
          <a:lstStyle>
            <a:lvl1pPr algn="r">
              <a:defRPr sz="1200"/>
            </a:lvl1pPr>
          </a:lstStyle>
          <a:p>
            <a:fld id="{A6F8110F-5CB8-4B7A-89C2-96B671E6053B}" type="slidenum">
              <a:rPr lang="en-US" smtClean="0"/>
              <a:t>‹#›</a:t>
            </a:fld>
            <a:endParaRPr lang="en-US"/>
          </a:p>
        </p:txBody>
      </p:sp>
    </p:spTree>
    <p:extLst>
      <p:ext uri="{BB962C8B-B14F-4D97-AF65-F5344CB8AC3E}">
        <p14:creationId xmlns:p14="http://schemas.microsoft.com/office/powerpoint/2010/main" val="1849144875"/>
      </p:ext>
    </p:extLst>
  </p:cSld>
  <p:clrMap bg1="lt1" tx1="dk1" bg2="lt2" tx2="dk2" accent1="accent1" accent2="accent2" accent3="accent3" accent4="accent4" accent5="accent5" accent6="accent6" hlink="hlink" folHlink="folHlink"/>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8110F-5CB8-4B7A-89C2-96B671E6053B}" type="slidenum">
              <a:rPr lang="en-US" smtClean="0"/>
              <a:t>1</a:t>
            </a:fld>
            <a:endParaRPr lang="en-US"/>
          </a:p>
        </p:txBody>
      </p:sp>
    </p:spTree>
    <p:extLst>
      <p:ext uri="{BB962C8B-B14F-4D97-AF65-F5344CB8AC3E}">
        <p14:creationId xmlns:p14="http://schemas.microsoft.com/office/powerpoint/2010/main" val="3051167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11</a:t>
            </a:fld>
            <a:endParaRPr lang="en-US" altLang="zh-CN">
              <a:solidFill>
                <a:prstClr val="black"/>
              </a:solidFill>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533637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121</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1006159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122</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1249239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123</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552697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124</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8000178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125</a:t>
            </a:fld>
            <a:endParaRPr lang="en-US" altLang="zh-CN">
              <a:solidFill>
                <a:prstClr val="black"/>
              </a:solidFill>
            </a:endParaRPr>
          </a:p>
        </p:txBody>
      </p:sp>
    </p:spTree>
    <p:extLst>
      <p:ext uri="{BB962C8B-B14F-4D97-AF65-F5344CB8AC3E}">
        <p14:creationId xmlns:p14="http://schemas.microsoft.com/office/powerpoint/2010/main" val="100693087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126</a:t>
            </a:fld>
            <a:endParaRPr lang="en-US" altLang="zh-CN">
              <a:solidFill>
                <a:prstClr val="black"/>
              </a:solidFill>
            </a:endParaRPr>
          </a:p>
        </p:txBody>
      </p:sp>
    </p:spTree>
    <p:extLst>
      <p:ext uri="{BB962C8B-B14F-4D97-AF65-F5344CB8AC3E}">
        <p14:creationId xmlns:p14="http://schemas.microsoft.com/office/powerpoint/2010/main" val="111372044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127</a:t>
            </a:fld>
            <a:endParaRPr lang="en-US" altLang="zh-CN">
              <a:solidFill>
                <a:prstClr val="black"/>
              </a:solidFill>
            </a:endParaRPr>
          </a:p>
        </p:txBody>
      </p:sp>
    </p:spTree>
    <p:extLst>
      <p:ext uri="{BB962C8B-B14F-4D97-AF65-F5344CB8AC3E}">
        <p14:creationId xmlns:p14="http://schemas.microsoft.com/office/powerpoint/2010/main" val="3076744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22957BB-E313-4345-92B5-A9BEA03D221C}" type="slidenum">
              <a:rPr lang="en-US" altLang="zh-CN">
                <a:solidFill>
                  <a:prstClr val="black"/>
                </a:solidFill>
              </a:rPr>
              <a:pPr>
                <a:spcBef>
                  <a:spcPct val="0"/>
                </a:spcBef>
              </a:pPr>
              <a:t>12</a:t>
            </a:fld>
            <a:endParaRPr lang="en-US" altLang="zh-CN">
              <a:solidFill>
                <a:prstClr val="black"/>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3318689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22957BB-E313-4345-92B5-A9BEA03D221C}" type="slidenum">
              <a:rPr lang="en-US" altLang="zh-CN">
                <a:solidFill>
                  <a:prstClr val="black"/>
                </a:solidFill>
              </a:rPr>
              <a:pPr>
                <a:spcBef>
                  <a:spcPct val="0"/>
                </a:spcBef>
              </a:pPr>
              <a:t>13</a:t>
            </a:fld>
            <a:endParaRPr lang="en-US" altLang="zh-CN">
              <a:solidFill>
                <a:prstClr val="black"/>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1598047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58A9C7-866E-4BCD-B81B-13E834E3A7F8}" type="slidenum">
              <a:rPr lang="en-US" altLang="zh-CN">
                <a:solidFill>
                  <a:prstClr val="black"/>
                </a:solidFill>
              </a:rPr>
              <a:pPr>
                <a:spcBef>
                  <a:spcPct val="0"/>
                </a:spcBef>
              </a:pPr>
              <a:t>14</a:t>
            </a:fld>
            <a:endParaRPr lang="en-US" altLang="zh-CN">
              <a:solidFill>
                <a:prstClr val="black"/>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3956632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86651A-0B6B-4561-8ECF-C4A19BA57E88}" type="slidenum">
              <a:rPr lang="en-US" altLang="zh-CN">
                <a:solidFill>
                  <a:prstClr val="black"/>
                </a:solidFill>
              </a:rPr>
              <a:pPr>
                <a:spcBef>
                  <a:spcPct val="0"/>
                </a:spcBef>
              </a:pPr>
              <a:t>15</a:t>
            </a:fld>
            <a:endParaRPr lang="en-US" altLang="zh-CN">
              <a:solidFill>
                <a:prstClr val="black"/>
              </a:solidFill>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1221994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58A9C7-866E-4BCD-B81B-13E834E3A7F8}" type="slidenum">
              <a:rPr lang="en-US" altLang="zh-CN">
                <a:solidFill>
                  <a:prstClr val="black"/>
                </a:solidFill>
              </a:rPr>
              <a:pPr>
                <a:spcBef>
                  <a:spcPct val="0"/>
                </a:spcBef>
              </a:pPr>
              <a:t>16</a:t>
            </a:fld>
            <a:endParaRPr lang="en-US" altLang="zh-CN">
              <a:solidFill>
                <a:prstClr val="black"/>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extLst>
      <p:ext uri="{BB962C8B-B14F-4D97-AF65-F5344CB8AC3E}">
        <p14:creationId xmlns:p14="http://schemas.microsoft.com/office/powerpoint/2010/main" val="249750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58A9C7-866E-4BCD-B81B-13E834E3A7F8}" type="slidenum">
              <a:rPr lang="en-US" altLang="zh-CN">
                <a:solidFill>
                  <a:prstClr val="black"/>
                </a:solidFill>
              </a:rPr>
              <a:pPr>
                <a:spcBef>
                  <a:spcPct val="0"/>
                </a:spcBef>
              </a:pPr>
              <a:t>17</a:t>
            </a:fld>
            <a:endParaRPr lang="en-US" altLang="zh-CN">
              <a:solidFill>
                <a:prstClr val="black"/>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2752741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F832AA-AC57-4D44-ABCE-8037B05D613C}" type="slidenum">
              <a:rPr lang="en-US" altLang="zh-CN">
                <a:solidFill>
                  <a:prstClr val="black"/>
                </a:solidFill>
              </a:rPr>
              <a:pPr>
                <a:spcBef>
                  <a:spcPct val="0"/>
                </a:spcBef>
              </a:pPr>
              <a:t>18</a:t>
            </a:fld>
            <a:endParaRPr lang="en-US" altLang="zh-CN">
              <a:solidFill>
                <a:prstClr val="black"/>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1006266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99017736-4655-4CB8-A3E7-64E68342109D}" type="slidenum">
              <a:rPr lang="en-US" altLang="zh-CN">
                <a:solidFill>
                  <a:prstClr val="black"/>
                </a:solidFill>
              </a:rPr>
              <a:pPr algn="r">
                <a:spcBef>
                  <a:spcPct val="0"/>
                </a:spcBef>
              </a:pPr>
              <a:t>19</a:t>
            </a:fld>
            <a:endParaRPr lang="en-US" altLang="zh-CN">
              <a:solidFill>
                <a:prstClr val="black"/>
              </a:solidFill>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extLst>
      <p:ext uri="{BB962C8B-B14F-4D97-AF65-F5344CB8AC3E}">
        <p14:creationId xmlns:p14="http://schemas.microsoft.com/office/powerpoint/2010/main" val="1302630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9CDB5A2-A35D-45C6-843A-361D0C28BD03}" type="slidenum">
              <a:rPr lang="en-US" altLang="zh-CN">
                <a:solidFill>
                  <a:prstClr val="black"/>
                </a:solidFill>
              </a:rPr>
              <a:pPr>
                <a:spcBef>
                  <a:spcPct val="0"/>
                </a:spcBef>
              </a:pPr>
              <a:t>20</a:t>
            </a:fld>
            <a:endParaRPr lang="en-US" altLang="zh-CN">
              <a:solidFill>
                <a:prstClr val="black"/>
              </a:solidFill>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1796556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90122EE5-3006-4489-8337-065A89DEBAF2}" type="slidenum">
              <a:rPr lang="en-US" altLang="zh-CN">
                <a:solidFill>
                  <a:prstClr val="black"/>
                </a:solidFill>
              </a:rPr>
              <a:pPr algn="r">
                <a:spcBef>
                  <a:spcPct val="0"/>
                </a:spcBef>
              </a:pPr>
              <a:t>2</a:t>
            </a:fld>
            <a:endParaRPr lang="en-US" altLang="zh-CN">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1695862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F832AA-AC57-4D44-ABCE-8037B05D613C}" type="slidenum">
              <a:rPr lang="en-US" altLang="zh-CN">
                <a:solidFill>
                  <a:prstClr val="black"/>
                </a:solidFill>
              </a:rPr>
              <a:pPr>
                <a:spcBef>
                  <a:spcPct val="0"/>
                </a:spcBef>
              </a:pPr>
              <a:t>21</a:t>
            </a:fld>
            <a:endParaRPr lang="en-US" altLang="zh-CN">
              <a:solidFill>
                <a:prstClr val="black"/>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extLst>
      <p:ext uri="{BB962C8B-B14F-4D97-AF65-F5344CB8AC3E}">
        <p14:creationId xmlns:p14="http://schemas.microsoft.com/office/powerpoint/2010/main" val="4093416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86651A-0B6B-4561-8ECF-C4A19BA57E88}" type="slidenum">
              <a:rPr lang="en-US" altLang="zh-CN">
                <a:solidFill>
                  <a:prstClr val="black"/>
                </a:solidFill>
              </a:rPr>
              <a:pPr>
                <a:spcBef>
                  <a:spcPct val="0"/>
                </a:spcBef>
              </a:pPr>
              <a:t>22</a:t>
            </a:fld>
            <a:endParaRPr lang="en-US" altLang="zh-CN">
              <a:solidFill>
                <a:prstClr val="black"/>
              </a:solidFill>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1742484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F832AA-AC57-4D44-ABCE-8037B05D613C}" type="slidenum">
              <a:rPr lang="en-US" altLang="zh-CN">
                <a:solidFill>
                  <a:prstClr val="black"/>
                </a:solidFill>
              </a:rPr>
              <a:pPr>
                <a:spcBef>
                  <a:spcPct val="0"/>
                </a:spcBef>
              </a:pPr>
              <a:t>23</a:t>
            </a:fld>
            <a:endParaRPr lang="en-US" altLang="zh-CN">
              <a:solidFill>
                <a:prstClr val="black"/>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extLst>
      <p:ext uri="{BB962C8B-B14F-4D97-AF65-F5344CB8AC3E}">
        <p14:creationId xmlns:p14="http://schemas.microsoft.com/office/powerpoint/2010/main" val="1904028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F832AA-AC57-4D44-ABCE-8037B05D613C}" type="slidenum">
              <a:rPr lang="en-US" altLang="zh-CN">
                <a:solidFill>
                  <a:prstClr val="black"/>
                </a:solidFill>
              </a:rPr>
              <a:pPr>
                <a:spcBef>
                  <a:spcPct val="0"/>
                </a:spcBef>
              </a:pPr>
              <a:t>24</a:t>
            </a:fld>
            <a:endParaRPr lang="en-US" altLang="zh-CN">
              <a:solidFill>
                <a:prstClr val="black"/>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extLst>
      <p:ext uri="{BB962C8B-B14F-4D97-AF65-F5344CB8AC3E}">
        <p14:creationId xmlns:p14="http://schemas.microsoft.com/office/powerpoint/2010/main" val="3109976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F832AA-AC57-4D44-ABCE-8037B05D613C}" type="slidenum">
              <a:rPr lang="en-US" altLang="zh-CN">
                <a:solidFill>
                  <a:prstClr val="black"/>
                </a:solidFill>
              </a:rPr>
              <a:pPr>
                <a:spcBef>
                  <a:spcPct val="0"/>
                </a:spcBef>
              </a:pPr>
              <a:t>25</a:t>
            </a:fld>
            <a:endParaRPr lang="en-US" altLang="zh-CN">
              <a:solidFill>
                <a:prstClr val="black"/>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extLst>
      <p:ext uri="{BB962C8B-B14F-4D97-AF65-F5344CB8AC3E}">
        <p14:creationId xmlns:p14="http://schemas.microsoft.com/office/powerpoint/2010/main" val="3219368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68CB6BA-B927-4B9C-881A-48580802A7A5}" type="slidenum">
              <a:rPr lang="en-US"/>
              <a:pPr/>
              <a:t>26</a:t>
            </a:fld>
            <a:endParaRPr lang="en-US"/>
          </a:p>
        </p:txBody>
      </p:sp>
      <p:sp>
        <p:nvSpPr>
          <p:cNvPr id="1331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p:spPr>
      </p:sp>
      <p:sp>
        <p:nvSpPr>
          <p:cNvPr id="13314" name="Rectangle 2"/>
          <p:cNvSpPr txBox="1">
            <a:spLocks noGrp="1" noChangeArrowheads="1"/>
          </p:cNvSpPr>
          <p:nvPr>
            <p:ph type="body" idx="1"/>
          </p:nvPr>
        </p:nvSpPr>
        <p:spPr bwMode="auto">
          <a:xfrm>
            <a:off x="777875" y="4776788"/>
            <a:ext cx="6218238" cy="4525962"/>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48156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589D40F-2F1C-48E3-A2B0-F2D5A72C0097}" type="slidenum">
              <a:rPr lang="en-US"/>
              <a:pPr/>
              <a:t>27</a:t>
            </a:fld>
            <a:endParaRPr lang="en-US"/>
          </a:p>
        </p:txBody>
      </p:sp>
      <p:sp>
        <p:nvSpPr>
          <p:cNvPr id="14337"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777875" y="4776788"/>
            <a:ext cx="6218238" cy="4525962"/>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55724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Questions?</a:t>
            </a:r>
          </a:p>
        </p:txBody>
      </p:sp>
      <p:sp>
        <p:nvSpPr>
          <p:cNvPr id="4" name="Slide Number Placeholder 3"/>
          <p:cNvSpPr>
            <a:spLocks noGrp="1"/>
          </p:cNvSpPr>
          <p:nvPr>
            <p:ph type="sldNum" idx="10"/>
          </p:nvPr>
        </p:nvSpPr>
        <p:spPr/>
        <p:txBody>
          <a:bodyPr/>
          <a:lstStyle/>
          <a:p>
            <a:fld id="{2E1004CC-0359-4D41-A1B2-F4186D1D18CE}" type="slidenum">
              <a:rPr lang="en-US" smtClean="0"/>
              <a:pPr/>
              <a:t>28</a:t>
            </a:fld>
            <a:endParaRPr lang="en-US"/>
          </a:p>
        </p:txBody>
      </p:sp>
    </p:spTree>
    <p:extLst>
      <p:ext uri="{BB962C8B-B14F-4D97-AF65-F5344CB8AC3E}">
        <p14:creationId xmlns:p14="http://schemas.microsoft.com/office/powerpoint/2010/main" val="3355522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58A9C7-866E-4BCD-B81B-13E834E3A7F8}" type="slidenum">
              <a:rPr lang="en-US" altLang="zh-CN">
                <a:solidFill>
                  <a:prstClr val="black"/>
                </a:solidFill>
              </a:rPr>
              <a:pPr>
                <a:spcBef>
                  <a:spcPct val="0"/>
                </a:spcBef>
              </a:pPr>
              <a:t>29</a:t>
            </a:fld>
            <a:endParaRPr lang="en-US" altLang="zh-CN">
              <a:solidFill>
                <a:prstClr val="black"/>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2352363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90122EE5-3006-4489-8337-065A89DEBAF2}" type="slidenum">
              <a:rPr lang="en-US" altLang="zh-CN">
                <a:solidFill>
                  <a:prstClr val="black"/>
                </a:solidFill>
              </a:rPr>
              <a:pPr algn="r">
                <a:spcBef>
                  <a:spcPct val="0"/>
                </a:spcBef>
              </a:pPr>
              <a:t>30</a:t>
            </a:fld>
            <a:endParaRPr lang="en-US" altLang="zh-CN">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3868524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4</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51453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33</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11581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35</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190069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36</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471127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45</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156033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90122EE5-3006-4489-8337-065A89DEBAF2}" type="slidenum">
              <a:rPr lang="en-US" altLang="zh-CN">
                <a:solidFill>
                  <a:prstClr val="black"/>
                </a:solidFill>
              </a:rPr>
              <a:pPr algn="r">
                <a:spcBef>
                  <a:spcPct val="0"/>
                </a:spcBef>
              </a:pPr>
              <a:t>46</a:t>
            </a:fld>
            <a:endParaRPr lang="en-US" altLang="zh-CN">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16958625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48</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496128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49</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933761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51</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64137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90122EE5-3006-4489-8337-065A89DEBAF2}" type="slidenum">
              <a:rPr lang="en-US" altLang="zh-CN">
                <a:solidFill>
                  <a:prstClr val="black"/>
                </a:solidFill>
              </a:rPr>
              <a:pPr algn="r">
                <a:spcBef>
                  <a:spcPct val="0"/>
                </a:spcBef>
              </a:pPr>
              <a:t>58</a:t>
            </a:fld>
            <a:endParaRPr lang="en-US" altLang="zh-CN">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16958625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59</a:t>
            </a:fld>
            <a:endParaRPr lang="en-US" altLang="zh-CN">
              <a:solidFill>
                <a:prstClr val="black"/>
              </a:solidFill>
            </a:endParaRPr>
          </a:p>
        </p:txBody>
      </p:sp>
    </p:spTree>
    <p:extLst>
      <p:ext uri="{BB962C8B-B14F-4D97-AF65-F5344CB8AC3E}">
        <p14:creationId xmlns:p14="http://schemas.microsoft.com/office/powerpoint/2010/main" val="1027835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5</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744940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60</a:t>
            </a:fld>
            <a:endParaRPr lang="en-US" altLang="zh-CN">
              <a:solidFill>
                <a:prstClr val="black"/>
              </a:solidFill>
            </a:endParaRPr>
          </a:p>
        </p:txBody>
      </p:sp>
    </p:spTree>
    <p:extLst>
      <p:ext uri="{BB962C8B-B14F-4D97-AF65-F5344CB8AC3E}">
        <p14:creationId xmlns:p14="http://schemas.microsoft.com/office/powerpoint/2010/main" val="25101185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22957BB-E313-4345-92B5-A9BEA03D221C}" type="slidenum">
              <a:rPr lang="en-US" altLang="zh-CN">
                <a:solidFill>
                  <a:prstClr val="black"/>
                </a:solidFill>
              </a:rPr>
              <a:pPr>
                <a:spcBef>
                  <a:spcPct val="0"/>
                </a:spcBef>
              </a:pPr>
              <a:t>61</a:t>
            </a:fld>
            <a:endParaRPr lang="en-US" altLang="zh-CN">
              <a:solidFill>
                <a:prstClr val="black"/>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extLst>
      <p:ext uri="{BB962C8B-B14F-4D97-AF65-F5344CB8AC3E}">
        <p14:creationId xmlns:p14="http://schemas.microsoft.com/office/powerpoint/2010/main" val="16326283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22957BB-E313-4345-92B5-A9BEA03D221C}" type="slidenum">
              <a:rPr lang="en-US" altLang="zh-CN">
                <a:solidFill>
                  <a:prstClr val="black"/>
                </a:solidFill>
              </a:rPr>
              <a:pPr>
                <a:spcBef>
                  <a:spcPct val="0"/>
                </a:spcBef>
              </a:pPr>
              <a:t>62</a:t>
            </a:fld>
            <a:endParaRPr lang="en-US" altLang="zh-CN">
              <a:solidFill>
                <a:prstClr val="black"/>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extLst>
      <p:ext uri="{BB962C8B-B14F-4D97-AF65-F5344CB8AC3E}">
        <p14:creationId xmlns:p14="http://schemas.microsoft.com/office/powerpoint/2010/main" val="20010902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22957BB-E313-4345-92B5-A9BEA03D221C}" type="slidenum">
              <a:rPr lang="en-US" altLang="zh-CN">
                <a:solidFill>
                  <a:prstClr val="black"/>
                </a:solidFill>
              </a:rPr>
              <a:pPr>
                <a:spcBef>
                  <a:spcPct val="0"/>
                </a:spcBef>
              </a:pPr>
              <a:t>63</a:t>
            </a:fld>
            <a:endParaRPr lang="en-US" altLang="zh-CN">
              <a:solidFill>
                <a:prstClr val="black"/>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22827746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64</a:t>
            </a:fld>
            <a:endParaRPr lang="en-US" altLang="zh-CN">
              <a:solidFill>
                <a:prstClr val="black"/>
              </a:solidFill>
            </a:endParaRPr>
          </a:p>
        </p:txBody>
      </p:sp>
    </p:spTree>
    <p:extLst>
      <p:ext uri="{BB962C8B-B14F-4D97-AF65-F5344CB8AC3E}">
        <p14:creationId xmlns:p14="http://schemas.microsoft.com/office/powerpoint/2010/main" val="18875364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65</a:t>
            </a:fld>
            <a:endParaRPr lang="en-US" altLang="zh-CN">
              <a:solidFill>
                <a:prstClr val="black"/>
              </a:solidFill>
            </a:endParaRPr>
          </a:p>
        </p:txBody>
      </p:sp>
    </p:spTree>
    <p:extLst>
      <p:ext uri="{BB962C8B-B14F-4D97-AF65-F5344CB8AC3E}">
        <p14:creationId xmlns:p14="http://schemas.microsoft.com/office/powerpoint/2010/main" val="32865556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90122EE5-3006-4489-8337-065A89DEBAF2}" type="slidenum">
              <a:rPr lang="en-US" altLang="zh-CN">
                <a:solidFill>
                  <a:prstClr val="black"/>
                </a:solidFill>
              </a:rPr>
              <a:pPr algn="r">
                <a:spcBef>
                  <a:spcPct val="0"/>
                </a:spcBef>
              </a:pPr>
              <a:t>66</a:t>
            </a:fld>
            <a:endParaRPr lang="en-US" altLang="zh-CN">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30030888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67</a:t>
            </a:fld>
            <a:endParaRPr lang="en-US" altLang="zh-CN">
              <a:solidFill>
                <a:prstClr val="black"/>
              </a:solidFill>
            </a:endParaRPr>
          </a:p>
        </p:txBody>
      </p:sp>
    </p:spTree>
    <p:extLst>
      <p:ext uri="{BB962C8B-B14F-4D97-AF65-F5344CB8AC3E}">
        <p14:creationId xmlns:p14="http://schemas.microsoft.com/office/powerpoint/2010/main" val="18231998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68</a:t>
            </a:fld>
            <a:endParaRPr lang="en-US" altLang="zh-CN">
              <a:solidFill>
                <a:prstClr val="black"/>
              </a:solidFill>
            </a:endParaRPr>
          </a:p>
        </p:txBody>
      </p:sp>
    </p:spTree>
    <p:extLst>
      <p:ext uri="{BB962C8B-B14F-4D97-AF65-F5344CB8AC3E}">
        <p14:creationId xmlns:p14="http://schemas.microsoft.com/office/powerpoint/2010/main" val="26085527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69</a:t>
            </a:fld>
            <a:endParaRPr lang="en-US" altLang="zh-CN">
              <a:solidFill>
                <a:prstClr val="black"/>
              </a:solidFill>
            </a:endParaRPr>
          </a:p>
        </p:txBody>
      </p:sp>
    </p:spTree>
    <p:extLst>
      <p:ext uri="{BB962C8B-B14F-4D97-AF65-F5344CB8AC3E}">
        <p14:creationId xmlns:p14="http://schemas.microsoft.com/office/powerpoint/2010/main" val="965447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6</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768313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70</a:t>
            </a:fld>
            <a:endParaRPr lang="en-US" altLang="zh-CN">
              <a:solidFill>
                <a:prstClr val="black"/>
              </a:solidFill>
            </a:endParaRPr>
          </a:p>
        </p:txBody>
      </p:sp>
    </p:spTree>
    <p:extLst>
      <p:ext uri="{BB962C8B-B14F-4D97-AF65-F5344CB8AC3E}">
        <p14:creationId xmlns:p14="http://schemas.microsoft.com/office/powerpoint/2010/main" val="38048612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71</a:t>
            </a:fld>
            <a:endParaRPr lang="en-US" altLang="zh-CN">
              <a:solidFill>
                <a:prstClr val="black"/>
              </a:solidFill>
            </a:endParaRPr>
          </a:p>
        </p:txBody>
      </p:sp>
    </p:spTree>
    <p:extLst>
      <p:ext uri="{BB962C8B-B14F-4D97-AF65-F5344CB8AC3E}">
        <p14:creationId xmlns:p14="http://schemas.microsoft.com/office/powerpoint/2010/main" val="28551791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90122EE5-3006-4489-8337-065A89DEBAF2}" type="slidenum">
              <a:rPr lang="en-US" altLang="zh-CN">
                <a:solidFill>
                  <a:prstClr val="black"/>
                </a:solidFill>
              </a:rPr>
              <a:pPr algn="r">
                <a:spcBef>
                  <a:spcPct val="0"/>
                </a:spcBef>
              </a:pPr>
              <a:t>72</a:t>
            </a:fld>
            <a:endParaRPr lang="en-US" altLang="zh-CN">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16958625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8110F-5CB8-4B7A-89C2-96B671E6053B}" type="slidenum">
              <a:rPr lang="en-US" smtClean="0"/>
              <a:t>73</a:t>
            </a:fld>
            <a:endParaRPr lang="en-US"/>
          </a:p>
        </p:txBody>
      </p:sp>
    </p:spTree>
    <p:extLst>
      <p:ext uri="{BB962C8B-B14F-4D97-AF65-F5344CB8AC3E}">
        <p14:creationId xmlns:p14="http://schemas.microsoft.com/office/powerpoint/2010/main" val="4739618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74</a:t>
            </a:fld>
            <a:endParaRPr lang="en-US" altLang="zh-CN">
              <a:solidFill>
                <a:prstClr val="black"/>
              </a:solidFill>
            </a:endParaRPr>
          </a:p>
        </p:txBody>
      </p:sp>
    </p:spTree>
    <p:extLst>
      <p:ext uri="{BB962C8B-B14F-4D97-AF65-F5344CB8AC3E}">
        <p14:creationId xmlns:p14="http://schemas.microsoft.com/office/powerpoint/2010/main" val="35107245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8110F-5CB8-4B7A-89C2-96B671E6053B}" type="slidenum">
              <a:rPr lang="en-US" smtClean="0"/>
              <a:t>75</a:t>
            </a:fld>
            <a:endParaRPr lang="en-US"/>
          </a:p>
        </p:txBody>
      </p:sp>
    </p:spTree>
    <p:extLst>
      <p:ext uri="{BB962C8B-B14F-4D97-AF65-F5344CB8AC3E}">
        <p14:creationId xmlns:p14="http://schemas.microsoft.com/office/powerpoint/2010/main" val="13744415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76</a:t>
            </a:fld>
            <a:endParaRPr lang="en-US" altLang="zh-CN">
              <a:solidFill>
                <a:prstClr val="black"/>
              </a:solidFill>
            </a:endParaRPr>
          </a:p>
        </p:txBody>
      </p:sp>
    </p:spTree>
    <p:extLst>
      <p:ext uri="{BB962C8B-B14F-4D97-AF65-F5344CB8AC3E}">
        <p14:creationId xmlns:p14="http://schemas.microsoft.com/office/powerpoint/2010/main" val="8186181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77</a:t>
            </a:fld>
            <a:endParaRPr lang="en-US" altLang="zh-CN">
              <a:solidFill>
                <a:prstClr val="black"/>
              </a:solidFill>
            </a:endParaRPr>
          </a:p>
        </p:txBody>
      </p:sp>
    </p:spTree>
    <p:extLst>
      <p:ext uri="{BB962C8B-B14F-4D97-AF65-F5344CB8AC3E}">
        <p14:creationId xmlns:p14="http://schemas.microsoft.com/office/powerpoint/2010/main" val="36413809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78</a:t>
            </a:fld>
            <a:endParaRPr lang="en-US" altLang="zh-CN">
              <a:solidFill>
                <a:prstClr val="black"/>
              </a:solidFill>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6546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79</a:t>
            </a:fld>
            <a:endParaRPr lang="en-US" altLang="zh-CN">
              <a:solidFill>
                <a:prstClr val="black"/>
              </a:solidFill>
            </a:endParaRPr>
          </a:p>
        </p:txBody>
      </p:sp>
    </p:spTree>
    <p:extLst>
      <p:ext uri="{BB962C8B-B14F-4D97-AF65-F5344CB8AC3E}">
        <p14:creationId xmlns:p14="http://schemas.microsoft.com/office/powerpoint/2010/main" val="1735493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7</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263890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80</a:t>
            </a:fld>
            <a:endParaRPr lang="en-US" altLang="zh-CN">
              <a:solidFill>
                <a:prstClr val="black"/>
              </a:solidFill>
            </a:endParaRPr>
          </a:p>
        </p:txBody>
      </p:sp>
    </p:spTree>
    <p:extLst>
      <p:ext uri="{BB962C8B-B14F-4D97-AF65-F5344CB8AC3E}">
        <p14:creationId xmlns:p14="http://schemas.microsoft.com/office/powerpoint/2010/main" val="1147033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81</a:t>
            </a:fld>
            <a:endParaRPr lang="en-US" altLang="zh-CN">
              <a:solidFill>
                <a:prstClr val="black"/>
              </a:solidFill>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64785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82</a:t>
            </a:fld>
            <a:endParaRPr lang="en-US" altLang="zh-CN">
              <a:solidFill>
                <a:prstClr val="black"/>
              </a:solidFill>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65770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83</a:t>
            </a:fld>
            <a:endParaRPr lang="en-US" altLang="zh-CN">
              <a:solidFill>
                <a:prstClr val="black"/>
              </a:solidFill>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6204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8110F-5CB8-4B7A-89C2-96B671E6053B}" type="slidenum">
              <a:rPr lang="en-US" smtClean="0"/>
              <a:t>84</a:t>
            </a:fld>
            <a:endParaRPr lang="en-US"/>
          </a:p>
        </p:txBody>
      </p:sp>
    </p:spTree>
    <p:extLst>
      <p:ext uri="{BB962C8B-B14F-4D97-AF65-F5344CB8AC3E}">
        <p14:creationId xmlns:p14="http://schemas.microsoft.com/office/powerpoint/2010/main" val="35984297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85</a:t>
            </a:fld>
            <a:endParaRPr lang="en-US" altLang="zh-CN">
              <a:solidFill>
                <a:prstClr val="black"/>
              </a:solidFill>
            </a:endParaRPr>
          </a:p>
        </p:txBody>
      </p:sp>
    </p:spTree>
    <p:extLst>
      <p:ext uri="{BB962C8B-B14F-4D97-AF65-F5344CB8AC3E}">
        <p14:creationId xmlns:p14="http://schemas.microsoft.com/office/powerpoint/2010/main" val="28851279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86</a:t>
            </a:fld>
            <a:endParaRPr lang="en-US" altLang="zh-CN">
              <a:solidFill>
                <a:prstClr val="black"/>
              </a:solidFill>
            </a:endParaRPr>
          </a:p>
        </p:txBody>
      </p:sp>
      <p:sp>
        <p:nvSpPr>
          <p:cNvPr id="2" name="Notes Placeholder 1">
            <a:extLst>
              <a:ext uri="{FF2B5EF4-FFF2-40B4-BE49-F238E27FC236}">
                <a16:creationId xmlns:a16="http://schemas.microsoft.com/office/drawing/2014/main" id="{391CEA7D-8517-D040-BF53-FDBE41D646E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63006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8110F-5CB8-4B7A-89C2-96B671E6053B}" type="slidenum">
              <a:rPr lang="en-US" smtClean="0"/>
              <a:t>87</a:t>
            </a:fld>
            <a:endParaRPr lang="en-US"/>
          </a:p>
        </p:txBody>
      </p:sp>
    </p:spTree>
    <p:extLst>
      <p:ext uri="{BB962C8B-B14F-4D97-AF65-F5344CB8AC3E}">
        <p14:creationId xmlns:p14="http://schemas.microsoft.com/office/powerpoint/2010/main" val="24104458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88</a:t>
            </a:fld>
            <a:endParaRPr lang="en-US" altLang="zh-CN">
              <a:solidFill>
                <a:prstClr val="black"/>
              </a:solidFill>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60524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8110F-5CB8-4B7A-89C2-96B671E6053B}" type="slidenum">
              <a:rPr lang="en-US" smtClean="0"/>
              <a:t>89</a:t>
            </a:fld>
            <a:endParaRPr lang="en-US"/>
          </a:p>
        </p:txBody>
      </p:sp>
    </p:spTree>
    <p:extLst>
      <p:ext uri="{BB962C8B-B14F-4D97-AF65-F5344CB8AC3E}">
        <p14:creationId xmlns:p14="http://schemas.microsoft.com/office/powerpoint/2010/main" val="4026024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8</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7580539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90</a:t>
            </a:fld>
            <a:endParaRPr lang="en-US" altLang="zh-CN">
              <a:solidFill>
                <a:prstClr val="black"/>
              </a:solidFill>
            </a:endParaRPr>
          </a:p>
        </p:txBody>
      </p:sp>
    </p:spTree>
    <p:extLst>
      <p:ext uri="{BB962C8B-B14F-4D97-AF65-F5344CB8AC3E}">
        <p14:creationId xmlns:p14="http://schemas.microsoft.com/office/powerpoint/2010/main" val="35193713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91</a:t>
            </a:fld>
            <a:endParaRPr lang="en-US" altLang="zh-CN">
              <a:solidFill>
                <a:prstClr val="black"/>
              </a:solidFill>
            </a:endParaRPr>
          </a:p>
        </p:txBody>
      </p:sp>
    </p:spTree>
    <p:extLst>
      <p:ext uri="{BB962C8B-B14F-4D97-AF65-F5344CB8AC3E}">
        <p14:creationId xmlns:p14="http://schemas.microsoft.com/office/powerpoint/2010/main" val="9072948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92</a:t>
            </a:fld>
            <a:endParaRPr lang="en-US" altLang="zh-CN">
              <a:solidFill>
                <a:prstClr val="black"/>
              </a:solidFill>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59373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8110F-5CB8-4B7A-89C2-96B671E6053B}" type="slidenum">
              <a:rPr lang="en-US" smtClean="0"/>
              <a:t>93</a:t>
            </a:fld>
            <a:endParaRPr lang="en-US"/>
          </a:p>
        </p:txBody>
      </p:sp>
    </p:spTree>
    <p:extLst>
      <p:ext uri="{BB962C8B-B14F-4D97-AF65-F5344CB8AC3E}">
        <p14:creationId xmlns:p14="http://schemas.microsoft.com/office/powerpoint/2010/main" val="32613397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94</a:t>
            </a:fld>
            <a:endParaRPr lang="en-US" altLang="zh-CN">
              <a:solidFill>
                <a:prstClr val="black"/>
              </a:solidFill>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2433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90122EE5-3006-4489-8337-065A89DEBAF2}" type="slidenum">
              <a:rPr lang="en-US" altLang="zh-CN">
                <a:solidFill>
                  <a:prstClr val="black"/>
                </a:solidFill>
              </a:rPr>
              <a:pPr algn="r">
                <a:spcBef>
                  <a:spcPct val="0"/>
                </a:spcBef>
              </a:pPr>
              <a:t>95</a:t>
            </a:fld>
            <a:endParaRPr lang="en-US" altLang="zh-CN">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16958625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90122EE5-3006-4489-8337-065A89DEBAF2}" type="slidenum">
              <a:rPr lang="en-US" altLang="zh-CN">
                <a:solidFill>
                  <a:prstClr val="black"/>
                </a:solidFill>
              </a:rPr>
              <a:pPr algn="r">
                <a:spcBef>
                  <a:spcPct val="0"/>
                </a:spcBef>
              </a:pPr>
              <a:t>96</a:t>
            </a:fld>
            <a:endParaRPr lang="en-US" altLang="zh-CN">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15677121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8EBA007-3FA3-461C-A931-99FB60057C03}" type="slidenum">
              <a:rPr lang="en-US" altLang="en-US" smtClean="0"/>
              <a:pPr>
                <a:spcBef>
                  <a:spcPct val="0"/>
                </a:spcBef>
              </a:pPr>
              <a:t>97</a:t>
            </a:fld>
            <a:endParaRPr lang="en-US" altLang="en-US"/>
          </a:p>
        </p:txBody>
      </p:sp>
      <p:sp>
        <p:nvSpPr>
          <p:cNvPr id="25603" name="Rectangle 2"/>
          <p:cNvSpPr>
            <a:spLocks noGrp="1" noRot="1" noChangeAspect="1" noChangeArrowheads="1" noTextEdit="1"/>
          </p:cNvSpPr>
          <p:nvPr>
            <p:ph type="sldImg"/>
          </p:nvPr>
        </p:nvSpPr>
        <p:spPr>
          <a:xfrm>
            <a:off x="717550" y="1162050"/>
            <a:ext cx="5575300" cy="3136900"/>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444156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98</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827889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99</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01477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90122EE5-3006-4489-8337-065A89DEBAF2}" type="slidenum">
              <a:rPr lang="en-US" altLang="zh-CN">
                <a:solidFill>
                  <a:prstClr val="black"/>
                </a:solidFill>
              </a:rPr>
              <a:pPr algn="r">
                <a:spcBef>
                  <a:spcPct val="0"/>
                </a:spcBef>
              </a:pPr>
              <a:t>9</a:t>
            </a:fld>
            <a:endParaRPr lang="en-US" altLang="zh-CN">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290619769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100</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294526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101</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0991692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24830034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103</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8533728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104</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0945125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105</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8102081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106</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248767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107</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3560675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108</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7915498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109</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58753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8110F-5CB8-4B7A-89C2-96B671E6053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74525920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110</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4185641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111</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8284026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112</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3232071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113</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5879926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115</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653927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116</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6044526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117</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9175688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118</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2299547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119</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2715609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120</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06530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4500" y="2343945"/>
            <a:ext cx="11303000" cy="1034256"/>
          </a:xfrm>
        </p:spPr>
        <p:txBody>
          <a:bodyPr anchor="b">
            <a:noAutofit/>
          </a:bodyPr>
          <a:lstStyle>
            <a:lvl1pPr algn="ctr">
              <a:lnSpc>
                <a:spcPct val="85000"/>
              </a:lnSpc>
              <a:defRPr sz="6600" spc="-51" baseline="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1095871" y="3529775"/>
            <a:ext cx="10058400" cy="782070"/>
          </a:xfrm>
        </p:spPr>
        <p:txBody>
          <a:bodyPr lIns="91436" rIns="91436">
            <a:normAutofit/>
          </a:bodyPr>
          <a:lstStyle>
            <a:lvl1pPr marL="0" indent="0" algn="ctr">
              <a:buNone/>
              <a:defRPr sz="2400" b="1" cap="none" spc="200" baseline="0">
                <a:solidFill>
                  <a:schemeClr val="tx1"/>
                </a:solidFill>
                <a:latin typeface="Berlin Sans FB Demi" panose="020E0802020502020306" pitchFamily="34"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8" y="0"/>
            <a:ext cx="12244106" cy="228147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8" y="4463419"/>
            <a:ext cx="12192000" cy="239615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0985" y="221676"/>
            <a:ext cx="11369963" cy="738909"/>
          </a:xfrm>
        </p:spPr>
        <p:txBody>
          <a:bodyPr/>
          <a:lstStyle>
            <a:lvl1pPr marL="0">
              <a:defRPr/>
            </a:lvl1pPr>
          </a:lstStyle>
          <a:p>
            <a:r>
              <a:rPr lang="en-US" dirty="0"/>
              <a:t>Click to edit Master title style</a:t>
            </a:r>
          </a:p>
        </p:txBody>
      </p:sp>
      <p:sp>
        <p:nvSpPr>
          <p:cNvPr id="3" name="Content Placeholder 2"/>
          <p:cNvSpPr>
            <a:spLocks noGrp="1"/>
          </p:cNvSpPr>
          <p:nvPr>
            <p:ph idx="1"/>
          </p:nvPr>
        </p:nvSpPr>
        <p:spPr>
          <a:xfrm>
            <a:off x="350983" y="1219200"/>
            <a:ext cx="11406908" cy="5384800"/>
          </a:xfrm>
        </p:spPr>
        <p:txBody>
          <a:bodyPr/>
          <a:lstStyle>
            <a:lvl1pPr marL="461951" indent="-461951">
              <a:defRPr sz="2800"/>
            </a:lvl1pPr>
            <a:lvl2pPr marL="738170" indent="-538149">
              <a:defRPr sz="2800"/>
            </a:lvl2pPr>
            <a:lvl3pPr marL="858817" indent="-474651">
              <a:defRPr sz="2800"/>
            </a:lvl3pPr>
            <a:lvl4pPr marL="1144559" indent="-522275">
              <a:defRPr sz="2800"/>
            </a:lvl4pPr>
            <a:lvl5pPr marL="1376328" indent="-507987">
              <a:defRPr sz="2800"/>
            </a:lvl5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304733"/>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81000"/>
            <a:ext cx="11203517" cy="609600"/>
          </a:xfrm>
        </p:spPr>
        <p:txBody>
          <a:bodyPr/>
          <a:lstStyle/>
          <a:p>
            <a:r>
              <a:rPr lang="en-US"/>
              <a:t>Click to edit Master title style</a:t>
            </a:r>
          </a:p>
        </p:txBody>
      </p:sp>
      <p:sp>
        <p:nvSpPr>
          <p:cNvPr id="3" name="Text Placeholder 2"/>
          <p:cNvSpPr>
            <a:spLocks noGrp="1"/>
          </p:cNvSpPr>
          <p:nvPr>
            <p:ph type="body" sz="half" idx="1"/>
          </p:nvPr>
        </p:nvSpPr>
        <p:spPr>
          <a:xfrm>
            <a:off x="406400" y="1371600"/>
            <a:ext cx="55372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371600"/>
            <a:ext cx="55372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7410610"/>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0985" y="286607"/>
            <a:ext cx="11369963" cy="673979"/>
          </a:xfrm>
          <a:prstGeom prst="rect">
            <a:avLst/>
          </a:prstGeom>
        </p:spPr>
        <p:txBody>
          <a:bodyPr vert="horz" lIns="91436" tIns="45718" rIns="91436" bIns="45718" rtlCol="0" anchor="b">
            <a:normAutofit/>
          </a:bodyPr>
          <a:lstStyle/>
          <a:p>
            <a:r>
              <a:rPr lang="en-US" dirty="0"/>
              <a:t>Click to edit Master title style</a:t>
            </a:r>
          </a:p>
        </p:txBody>
      </p:sp>
      <p:sp>
        <p:nvSpPr>
          <p:cNvPr id="3" name="Text Placeholder 2"/>
          <p:cNvSpPr>
            <a:spLocks noGrp="1"/>
          </p:cNvSpPr>
          <p:nvPr>
            <p:ph type="body" idx="1"/>
          </p:nvPr>
        </p:nvSpPr>
        <p:spPr>
          <a:xfrm>
            <a:off x="350983" y="1219203"/>
            <a:ext cx="11406908" cy="5209309"/>
          </a:xfrm>
          <a:prstGeom prst="rect">
            <a:avLst/>
          </a:prstGeom>
        </p:spPr>
        <p:txBody>
          <a:bodyPr vert="horz" lIns="91436" tIns="45718" rIns="91436" bIns="45718" rtlCol="0">
            <a:noAutofit/>
          </a:body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cxnSp>
        <p:nvCxnSpPr>
          <p:cNvPr id="10" name="Straight Connector 9"/>
          <p:cNvCxnSpPr/>
          <p:nvPr/>
        </p:nvCxnSpPr>
        <p:spPr>
          <a:xfrm>
            <a:off x="591131" y="1100537"/>
            <a:ext cx="10972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0" y="6565686"/>
            <a:ext cx="1066800" cy="273844"/>
          </a:xfrm>
          <a:prstGeom prst="rect">
            <a:avLst/>
          </a:prstGeom>
        </p:spPr>
        <p:txBody>
          <a:bodyPr lIns="91436" tIns="45718" rIns="91436" bIns="4571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F2234-F0AC-4578-99CD-21C2B01FA7D4}" type="slidenum">
              <a:rPr lang="en-US" sz="1600" b="0" smtClean="0"/>
              <a:pPr/>
              <a:t>‹#›</a:t>
            </a:fld>
            <a:endParaRPr lang="en-US" sz="1600" b="0"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779" r:id="rId4"/>
  </p:sldLayoutIdLst>
  <p:hf hdr="0" ftr="0" dt="0"/>
  <p:txStyles>
    <p:titleStyle>
      <a:lvl1pPr algn="ctr" defTabSz="914354" rtl="0" eaLnBrk="1" latinLnBrk="0" hangingPunct="1">
        <a:lnSpc>
          <a:spcPct val="85000"/>
        </a:lnSpc>
        <a:spcBef>
          <a:spcPct val="0"/>
        </a:spcBef>
        <a:buNone/>
        <a:defRPr sz="4400" kern="1200" spc="-51" baseline="0">
          <a:solidFill>
            <a:schemeClr val="tx1"/>
          </a:solidFill>
          <a:effectLst>
            <a:outerShdw blurRad="50800" dist="38100" dir="2700000" algn="tl" rotWithShape="0">
              <a:prstClr val="black">
                <a:alpha val="40000"/>
              </a:prstClr>
            </a:outerShdw>
          </a:effectLst>
          <a:latin typeface="Berlin Sans FB Demi" panose="020E0802020502020306" pitchFamily="34" charset="0"/>
          <a:ea typeface="+mj-ea"/>
          <a:cs typeface="+mj-cs"/>
        </a:defRPr>
      </a:lvl1pPr>
    </p:titleStyle>
    <p:bodyStyle>
      <a:lvl1pPr marL="341305" indent="-341305" algn="l" defTabSz="914354"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74" indent="-373053" algn="l" defTabSz="914354"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79" indent="-300023" algn="l" defTabSz="914354"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791" indent="-290506" algn="l" defTabSz="914354"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2971" indent="-274632" algn="l" defTabSz="914354"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notesSlide" Target="../notesSlides/notesSlide91.xml"/><Relationship Id="rId7" Type="http://schemas.openxmlformats.org/officeDocument/2006/relationships/image" Target="../media/image103.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64.bin"/><Relationship Id="rId5" Type="http://schemas.openxmlformats.org/officeDocument/2006/relationships/image" Target="../media/image102.wmf"/><Relationship Id="rId4" Type="http://schemas.openxmlformats.org/officeDocument/2006/relationships/oleObject" Target="../embeddings/oleObject63.bin"/><Relationship Id="rId9" Type="http://schemas.openxmlformats.org/officeDocument/2006/relationships/image" Target="../media/image104.emf"/></Relationships>
</file>

<file path=ppt/slides/_rels/slide112.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109.wmf"/><Relationship Id="rId3" Type="http://schemas.openxmlformats.org/officeDocument/2006/relationships/notesSlide" Target="../notesSlides/notesSlide92.xml"/><Relationship Id="rId7" Type="http://schemas.openxmlformats.org/officeDocument/2006/relationships/image" Target="../media/image106.wmf"/><Relationship Id="rId12"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67.bin"/><Relationship Id="rId11" Type="http://schemas.openxmlformats.org/officeDocument/2006/relationships/image" Target="../media/image108.wmf"/><Relationship Id="rId5" Type="http://schemas.openxmlformats.org/officeDocument/2006/relationships/image" Target="../media/image105.wmf"/><Relationship Id="rId10" Type="http://schemas.openxmlformats.org/officeDocument/2006/relationships/oleObject" Target="../embeddings/oleObject69.bin"/><Relationship Id="rId4" Type="http://schemas.openxmlformats.org/officeDocument/2006/relationships/oleObject" Target="../embeddings/oleObject66.bin"/><Relationship Id="rId9" Type="http://schemas.openxmlformats.org/officeDocument/2006/relationships/image" Target="../media/image107.wmf"/></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11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image" Target="../media/image125.wmf"/><Relationship Id="rId5" Type="http://schemas.openxmlformats.org/officeDocument/2006/relationships/image" Target="../media/image124.png"/><Relationship Id="rId4" Type="http://schemas.openxmlformats.org/officeDocument/2006/relationships/image" Target="../media/image123.wmf"/></Relationships>
</file>

<file path=ppt/slides/_rels/slide123.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hyperlink" Target="http://home.dei.polimi.it/"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26.png"/></Relationships>
</file>

<file path=ppt/slides/_rels/slide124.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04.xml"/><Relationship Id="rId7" Type="http://schemas.openxmlformats.org/officeDocument/2006/relationships/image" Target="../media/image132.emf"/><Relationship Id="rId2" Type="http://schemas.openxmlformats.org/officeDocument/2006/relationships/slideLayout" Target="../slideLayouts/slideLayout4.xml"/><Relationship Id="rId1" Type="http://schemas.openxmlformats.org/officeDocument/2006/relationships/vmlDrawing" Target="../drawings/vmlDrawing26.vml"/><Relationship Id="rId6" Type="http://schemas.openxmlformats.org/officeDocument/2006/relationships/oleObject" Target="../embeddings/oleObject72.bin"/><Relationship Id="rId5" Type="http://schemas.openxmlformats.org/officeDocument/2006/relationships/image" Target="../media/image131.wmf"/><Relationship Id="rId4" Type="http://schemas.openxmlformats.org/officeDocument/2006/relationships/oleObject" Target="../embeddings/oleObject71.bin"/></Relationships>
</file>

<file path=ppt/slides/_rels/slide126.xml.rels><?xml version="1.0" encoding="UTF-8" standalone="yes"?>
<Relationships xmlns="http://schemas.openxmlformats.org/package/2006/relationships"><Relationship Id="rId8" Type="http://schemas.openxmlformats.org/officeDocument/2006/relationships/image" Target="../media/image132.emf"/><Relationship Id="rId3" Type="http://schemas.openxmlformats.org/officeDocument/2006/relationships/notesSlide" Target="../notesSlides/notesSlide105.xml"/><Relationship Id="rId7" Type="http://schemas.openxmlformats.org/officeDocument/2006/relationships/oleObject" Target="../embeddings/oleObject74.bin"/><Relationship Id="rId2" Type="http://schemas.openxmlformats.org/officeDocument/2006/relationships/slideLayout" Target="../slideLayouts/slideLayout4.xml"/><Relationship Id="rId1" Type="http://schemas.openxmlformats.org/officeDocument/2006/relationships/vmlDrawing" Target="../drawings/vmlDrawing27.vml"/><Relationship Id="rId6" Type="http://schemas.openxmlformats.org/officeDocument/2006/relationships/image" Target="../media/image131.wmf"/><Relationship Id="rId5" Type="http://schemas.openxmlformats.org/officeDocument/2006/relationships/oleObject" Target="../embeddings/oleObject73.bin"/><Relationship Id="rId4" Type="http://schemas.openxmlformats.org/officeDocument/2006/relationships/image" Target="../media/image133.png"/></Relationships>
</file>

<file path=ppt/slides/_rels/slide127.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06.xml"/><Relationship Id="rId1" Type="http://schemas.openxmlformats.org/officeDocument/2006/relationships/slideLayout" Target="../slideLayouts/slideLayout4.xml"/><Relationship Id="rId4" Type="http://schemas.openxmlformats.org/officeDocument/2006/relationships/image" Target="../media/image13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3.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23.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8.wmf"/></Relationships>
</file>

<file path=ppt/slides/_rels/slide25.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notesSlide" Target="../notesSlides/notesSlide24.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9.wmf"/><Relationship Id="rId5" Type="http://schemas.openxmlformats.org/officeDocument/2006/relationships/oleObject" Target="../embeddings/oleObject10.bin"/><Relationship Id="rId4" Type="http://schemas.openxmlformats.org/officeDocument/2006/relationships/image" Target="../media/image21.png"/><Relationship Id="rId9" Type="http://schemas.openxmlformats.org/officeDocument/2006/relationships/image" Target="../media/image22.png"/></Relationships>
</file>

<file path=ppt/slides/_rels/slide26.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image" Target="../media/image23.wmf"/><Relationship Id="rId3" Type="http://schemas.openxmlformats.org/officeDocument/2006/relationships/notesSlide" Target="../notesSlides/notesSlide25.xml"/><Relationship Id="rId7" Type="http://schemas.openxmlformats.org/officeDocument/2006/relationships/oleObject" Target="../embeddings/oleObject12.bin"/><Relationship Id="rId12"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10.png"/><Relationship Id="rId11" Type="http://schemas.openxmlformats.org/officeDocument/2006/relationships/image" Target="../media/image22.wmf"/><Relationship Id="rId5" Type="http://schemas.openxmlformats.org/officeDocument/2006/relationships/image" Target="../media/image20.wmf"/><Relationship Id="rId10" Type="http://schemas.openxmlformats.org/officeDocument/2006/relationships/oleObject" Target="../embeddings/oleObject13.bin"/><Relationship Id="rId4" Type="http://schemas.openxmlformats.org/officeDocument/2006/relationships/oleObject" Target="../embeddings/oleObject11.bin"/><Relationship Id="rId9" Type="http://schemas.openxmlformats.org/officeDocument/2006/relationships/oleObject" Target="../embeddings/oleObject310.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image" Target="../media/image24.wmf"/><Relationship Id="rId4" Type="http://schemas.openxmlformats.org/officeDocument/2006/relationships/oleObject" Target="../embeddings/oleObject15.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8.bin"/><Relationship Id="rId5" Type="http://schemas.openxmlformats.org/officeDocument/2006/relationships/image" Target="../media/image26.wmf"/><Relationship Id="rId4" Type="http://schemas.openxmlformats.org/officeDocument/2006/relationships/oleObject" Target="../embeddings/oleObject17.bin"/></Relationships>
</file>

<file path=ppt/slides/_rels/slide2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28.xml"/><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5.png"/><Relationship Id="rId5" Type="http://schemas.openxmlformats.org/officeDocument/2006/relationships/image" Target="../media/image29.png"/><Relationship Id="rId10" Type="http://schemas.openxmlformats.org/officeDocument/2006/relationships/image" Target="../media/image19.wmf"/><Relationship Id="rId4" Type="http://schemas.openxmlformats.org/officeDocument/2006/relationships/image" Target="../media/image28.png"/><Relationship Id="rId9" Type="http://schemas.openxmlformats.org/officeDocument/2006/relationships/oleObject" Target="../embeddings/oleObject20.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2.bin"/><Relationship Id="rId5" Type="http://schemas.openxmlformats.org/officeDocument/2006/relationships/image" Target="../media/image31.wmf"/><Relationship Id="rId4" Type="http://schemas.openxmlformats.org/officeDocument/2006/relationships/oleObject" Target="../embeddings/oleObject21.bin"/></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image" Target="../media/image36.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7.tiff"/></Relationships>
</file>

<file path=ppt/slides/_rels/slide49.xml.rels><?xml version="1.0" encoding="UTF-8" standalone="yes"?>
<Relationships xmlns="http://schemas.openxmlformats.org/package/2006/relationships"><Relationship Id="rId8" Type="http://schemas.openxmlformats.org/officeDocument/2006/relationships/image" Target="../media/image42.tiff"/><Relationship Id="rId3" Type="http://schemas.openxmlformats.org/officeDocument/2006/relationships/image" Target="../media/image38.jpeg"/><Relationship Id="rId7" Type="http://schemas.openxmlformats.org/officeDocument/2006/relationships/image" Target="../media/image41.wm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home.dei.polimi.it/"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3.tiff"/></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49.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vmlDrawing" Target="../drawings/vmlDrawing13.vml"/><Relationship Id="rId5" Type="http://schemas.openxmlformats.org/officeDocument/2006/relationships/image" Target="../media/image52.wmf"/><Relationship Id="rId4" Type="http://schemas.openxmlformats.org/officeDocument/2006/relationships/oleObject" Target="../embeddings/oleObject26.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image" Target="../media/image55.png"/><Relationship Id="rId4" Type="http://schemas.openxmlformats.org/officeDocument/2006/relationships/image" Target="../media/image5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58.xml"/><Relationship Id="rId7" Type="http://schemas.openxmlformats.org/officeDocument/2006/relationships/image" Target="../media/image57.wmf"/><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oleObject" Target="../embeddings/oleObject28.bin"/><Relationship Id="rId11" Type="http://schemas.openxmlformats.org/officeDocument/2006/relationships/image" Target="../media/image59.wmf"/><Relationship Id="rId5" Type="http://schemas.openxmlformats.org/officeDocument/2006/relationships/image" Target="../media/image56.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58.wmf"/></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oleObject" Target="../embeddings/oleObject36.bin"/><Relationship Id="rId3" Type="http://schemas.openxmlformats.org/officeDocument/2006/relationships/notesSlide" Target="../notesSlides/notesSlide59.xml"/><Relationship Id="rId7" Type="http://schemas.openxmlformats.org/officeDocument/2006/relationships/image" Target="../media/image61.wmf"/><Relationship Id="rId12" Type="http://schemas.openxmlformats.org/officeDocument/2006/relationships/image" Target="../media/image63.wmf"/><Relationship Id="rId2" Type="http://schemas.openxmlformats.org/officeDocument/2006/relationships/slideLayout" Target="../slideLayouts/slideLayout4.xml"/><Relationship Id="rId16" Type="http://schemas.openxmlformats.org/officeDocument/2006/relationships/image" Target="../media/image65.wmf"/><Relationship Id="rId1" Type="http://schemas.openxmlformats.org/officeDocument/2006/relationships/vmlDrawing" Target="../drawings/vmlDrawing15.vml"/><Relationship Id="rId6" Type="http://schemas.openxmlformats.org/officeDocument/2006/relationships/oleObject" Target="../embeddings/oleObject32.bin"/><Relationship Id="rId11" Type="http://schemas.openxmlformats.org/officeDocument/2006/relationships/oleObject" Target="../embeddings/oleObject35.bin"/><Relationship Id="rId5" Type="http://schemas.openxmlformats.org/officeDocument/2006/relationships/image" Target="../media/image60.wmf"/><Relationship Id="rId15" Type="http://schemas.openxmlformats.org/officeDocument/2006/relationships/oleObject" Target="../embeddings/oleObject37.bin"/><Relationship Id="rId10" Type="http://schemas.openxmlformats.org/officeDocument/2006/relationships/image" Target="../media/image62.wmf"/><Relationship Id="rId4" Type="http://schemas.openxmlformats.org/officeDocument/2006/relationships/oleObject" Target="../embeddings/oleObject31.bin"/><Relationship Id="rId9" Type="http://schemas.openxmlformats.org/officeDocument/2006/relationships/oleObject" Target="../embeddings/oleObject34.bin"/><Relationship Id="rId14" Type="http://schemas.openxmlformats.org/officeDocument/2006/relationships/image" Target="../media/image64.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notesSlide" Target="../notesSlides/notesSlide60.xml"/><Relationship Id="rId7" Type="http://schemas.openxmlformats.org/officeDocument/2006/relationships/image" Target="../media/image70.png"/><Relationship Id="rId2" Type="http://schemas.openxmlformats.org/officeDocument/2006/relationships/slideLayout" Target="../slideLayouts/slideLayout4.xml"/><Relationship Id="rId1" Type="http://schemas.openxmlformats.org/officeDocument/2006/relationships/vmlDrawing" Target="../drawings/vmlDrawing16.vml"/><Relationship Id="rId6" Type="http://schemas.openxmlformats.org/officeDocument/2006/relationships/image" Target="../media/image69.png"/><Relationship Id="rId11" Type="http://schemas.openxmlformats.org/officeDocument/2006/relationships/image" Target="../media/image66.wmf"/><Relationship Id="rId5" Type="http://schemas.openxmlformats.org/officeDocument/2006/relationships/image" Target="../media/image68.png"/><Relationship Id="rId10" Type="http://schemas.openxmlformats.org/officeDocument/2006/relationships/oleObject" Target="../embeddings/oleObject38.bin"/><Relationship Id="rId4" Type="http://schemas.openxmlformats.org/officeDocument/2006/relationships/image" Target="../media/image67.png"/><Relationship Id="rId9" Type="http://schemas.openxmlformats.org/officeDocument/2006/relationships/image" Target="../media/image72.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4.xml"/><Relationship Id="rId1" Type="http://schemas.openxmlformats.org/officeDocument/2006/relationships/vmlDrawing" Target="../drawings/vmlDrawing17.vml"/><Relationship Id="rId6" Type="http://schemas.openxmlformats.org/officeDocument/2006/relationships/image" Target="../media/image73.wmf"/><Relationship Id="rId5" Type="http://schemas.openxmlformats.org/officeDocument/2006/relationships/oleObject" Target="../embeddings/oleObject39.bin"/><Relationship Id="rId4" Type="http://schemas.openxmlformats.org/officeDocument/2006/relationships/image" Target="../media/image74.png"/></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79.wmf"/><Relationship Id="rId18" Type="http://schemas.openxmlformats.org/officeDocument/2006/relationships/oleObject" Target="../embeddings/oleObject47.bin"/><Relationship Id="rId3" Type="http://schemas.openxmlformats.org/officeDocument/2006/relationships/notesSlide" Target="../notesSlides/notesSlide62.xml"/><Relationship Id="rId21" Type="http://schemas.openxmlformats.org/officeDocument/2006/relationships/image" Target="../media/image83.wmf"/><Relationship Id="rId7" Type="http://schemas.openxmlformats.org/officeDocument/2006/relationships/image" Target="../media/image76.wmf"/><Relationship Id="rId12" Type="http://schemas.openxmlformats.org/officeDocument/2006/relationships/oleObject" Target="../embeddings/oleObject44.bin"/><Relationship Id="rId17" Type="http://schemas.openxmlformats.org/officeDocument/2006/relationships/image" Target="../media/image81.wmf"/><Relationship Id="rId2" Type="http://schemas.openxmlformats.org/officeDocument/2006/relationships/slideLayout" Target="../slideLayouts/slideLayout4.xml"/><Relationship Id="rId16" Type="http://schemas.openxmlformats.org/officeDocument/2006/relationships/oleObject" Target="../embeddings/oleObject46.bin"/><Relationship Id="rId20" Type="http://schemas.openxmlformats.org/officeDocument/2006/relationships/oleObject" Target="../embeddings/oleObject48.bin"/><Relationship Id="rId1" Type="http://schemas.openxmlformats.org/officeDocument/2006/relationships/vmlDrawing" Target="../drawings/vmlDrawing18.vml"/><Relationship Id="rId6" Type="http://schemas.openxmlformats.org/officeDocument/2006/relationships/oleObject" Target="../embeddings/oleObject41.bin"/><Relationship Id="rId11" Type="http://schemas.openxmlformats.org/officeDocument/2006/relationships/image" Target="../media/image78.wmf"/><Relationship Id="rId5" Type="http://schemas.openxmlformats.org/officeDocument/2006/relationships/image" Target="../media/image75.wmf"/><Relationship Id="rId15" Type="http://schemas.openxmlformats.org/officeDocument/2006/relationships/image" Target="../media/image80.wmf"/><Relationship Id="rId23" Type="http://schemas.openxmlformats.org/officeDocument/2006/relationships/image" Target="../media/image84.wmf"/><Relationship Id="rId10" Type="http://schemas.openxmlformats.org/officeDocument/2006/relationships/oleObject" Target="../embeddings/oleObject43.bin"/><Relationship Id="rId19" Type="http://schemas.openxmlformats.org/officeDocument/2006/relationships/image" Target="../media/image82.wmf"/><Relationship Id="rId4" Type="http://schemas.openxmlformats.org/officeDocument/2006/relationships/oleObject" Target="../embeddings/oleObject40.bin"/><Relationship Id="rId9" Type="http://schemas.openxmlformats.org/officeDocument/2006/relationships/image" Target="../media/image77.wmf"/><Relationship Id="rId14" Type="http://schemas.openxmlformats.org/officeDocument/2006/relationships/oleObject" Target="../embeddings/oleObject45.bin"/><Relationship Id="rId22" Type="http://schemas.openxmlformats.org/officeDocument/2006/relationships/oleObject" Target="../embeddings/oleObject49.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4.xml"/><Relationship Id="rId1" Type="http://schemas.openxmlformats.org/officeDocument/2006/relationships/vmlDrawing" Target="../drawings/vmlDrawing19.vml"/><Relationship Id="rId5" Type="http://schemas.openxmlformats.org/officeDocument/2006/relationships/image" Target="../media/image85.wmf"/><Relationship Id="rId4" Type="http://schemas.openxmlformats.org/officeDocument/2006/relationships/oleObject" Target="../embeddings/oleObject50.bin"/></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90.wmf"/><Relationship Id="rId3" Type="http://schemas.openxmlformats.org/officeDocument/2006/relationships/notesSlide" Target="../notesSlides/notesSlide65.xml"/><Relationship Id="rId7" Type="http://schemas.openxmlformats.org/officeDocument/2006/relationships/image" Target="../media/image87.wmf"/><Relationship Id="rId12" Type="http://schemas.openxmlformats.org/officeDocument/2006/relationships/oleObject" Target="../embeddings/oleObject55.bin"/><Relationship Id="rId2"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oleObject" Target="../embeddings/oleObject52.bin"/><Relationship Id="rId11" Type="http://schemas.openxmlformats.org/officeDocument/2006/relationships/image" Target="../media/image89.wmf"/><Relationship Id="rId5" Type="http://schemas.openxmlformats.org/officeDocument/2006/relationships/image" Target="../media/image86.wmf"/><Relationship Id="rId10" Type="http://schemas.openxmlformats.org/officeDocument/2006/relationships/oleObject" Target="../embeddings/oleObject54.bin"/><Relationship Id="rId4" Type="http://schemas.openxmlformats.org/officeDocument/2006/relationships/oleObject" Target="../embeddings/oleObject51.bin"/><Relationship Id="rId9" Type="http://schemas.openxmlformats.org/officeDocument/2006/relationships/image" Target="../media/image88.wmf"/></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4.xml"/><Relationship Id="rId1" Type="http://schemas.openxmlformats.org/officeDocument/2006/relationships/vmlDrawing" Target="../drawings/vmlDrawing21.vml"/><Relationship Id="rId5" Type="http://schemas.openxmlformats.org/officeDocument/2006/relationships/image" Target="../media/image91.wmf"/><Relationship Id="rId4" Type="http://schemas.openxmlformats.org/officeDocument/2006/relationships/oleObject" Target="../embeddings/oleObject56.bin"/></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96.wmf"/><Relationship Id="rId3" Type="http://schemas.openxmlformats.org/officeDocument/2006/relationships/notesSlide" Target="../notesSlides/notesSlide68.xml"/><Relationship Id="rId7" Type="http://schemas.openxmlformats.org/officeDocument/2006/relationships/image" Target="../media/image93.wmf"/><Relationship Id="rId12" Type="http://schemas.openxmlformats.org/officeDocument/2006/relationships/oleObject" Target="../embeddings/oleObject61.bin"/><Relationship Id="rId2" Type="http://schemas.openxmlformats.org/officeDocument/2006/relationships/slideLayout" Target="../slideLayouts/slideLayout4.xml"/><Relationship Id="rId1" Type="http://schemas.openxmlformats.org/officeDocument/2006/relationships/vmlDrawing" Target="../drawings/vmlDrawing22.vml"/><Relationship Id="rId6" Type="http://schemas.openxmlformats.org/officeDocument/2006/relationships/oleObject" Target="../embeddings/oleObject58.bin"/><Relationship Id="rId11" Type="http://schemas.openxmlformats.org/officeDocument/2006/relationships/image" Target="../media/image95.wmf"/><Relationship Id="rId5" Type="http://schemas.openxmlformats.org/officeDocument/2006/relationships/image" Target="../media/image92.wmf"/><Relationship Id="rId10" Type="http://schemas.openxmlformats.org/officeDocument/2006/relationships/oleObject" Target="../embeddings/oleObject60.bin"/><Relationship Id="rId4" Type="http://schemas.openxmlformats.org/officeDocument/2006/relationships/oleObject" Target="../embeddings/oleObject57.bin"/><Relationship Id="rId9" Type="http://schemas.openxmlformats.org/officeDocument/2006/relationships/image" Target="../media/image94.wmf"/></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xml"/><Relationship Id="rId1" Type="http://schemas.openxmlformats.org/officeDocument/2006/relationships/vmlDrawing" Target="../drawings/vmlDrawing23.vml"/><Relationship Id="rId6" Type="http://schemas.openxmlformats.org/officeDocument/2006/relationships/image" Target="../media/image98.png"/><Relationship Id="rId5" Type="http://schemas.openxmlformats.org/officeDocument/2006/relationships/image" Target="../media/image97.wmf"/><Relationship Id="rId4" Type="http://schemas.openxmlformats.org/officeDocument/2006/relationships/oleObject" Target="../embeddings/oleObject62.bin"/></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74.xml"/><Relationship Id="rId1" Type="http://schemas.openxmlformats.org/officeDocument/2006/relationships/slideLayout" Target="../slideLayouts/slideLayout4.xml"/><Relationship Id="rId4" Type="http://schemas.openxmlformats.org/officeDocument/2006/relationships/image" Target="../media/image100.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21858"/>
            <a:ext cx="12192000" cy="995083"/>
          </a:xfrm>
        </p:spPr>
        <p:txBody>
          <a:bodyPr>
            <a:noAutofit/>
          </a:bodyPr>
          <a:lstStyle/>
          <a:p>
            <a:pPr algn="ctr" defTabSz="1219110"/>
            <a:r>
              <a:rPr lang="en-US" dirty="0"/>
              <a:t>CS 412 Intro. to Data Mining</a:t>
            </a:r>
            <a:endParaRPr lang="en-US" b="1" spc="0" dirty="0">
              <a:solidFill>
                <a:prstClr val="black"/>
              </a:solidFill>
              <a:effectLst>
                <a:outerShdw blurRad="50800" dist="38100" dir="2700000" algn="tl" rotWithShape="0">
                  <a:scrgbClr r="0" g="0" b="0">
                    <a:alpha val="43000"/>
                  </a:scrgbClr>
                </a:outerShdw>
              </a:effectLst>
              <a:latin typeface="Abadi MT Condensed Extra Bold"/>
              <a:cs typeface="Abadi MT Condensed Extra Bold"/>
            </a:endParaRPr>
          </a:p>
        </p:txBody>
      </p:sp>
      <p:sp>
        <p:nvSpPr>
          <p:cNvPr id="3" name="Subtitle 2"/>
          <p:cNvSpPr>
            <a:spLocks noGrp="1"/>
          </p:cNvSpPr>
          <p:nvPr>
            <p:ph type="subTitle" idx="1"/>
          </p:nvPr>
        </p:nvSpPr>
        <p:spPr>
          <a:xfrm>
            <a:off x="0" y="3203949"/>
            <a:ext cx="12192000" cy="1625225"/>
          </a:xfrm>
        </p:spPr>
        <p:txBody>
          <a:bodyPr>
            <a:noAutofit/>
          </a:bodyPr>
          <a:lstStyle/>
          <a:p>
            <a:r>
              <a:rPr lang="en-US" altLang="zh-CN" sz="3600" dirty="0">
                <a:ea typeface="SimSun" panose="02010600030101010101" pitchFamily="2" charset="-122"/>
              </a:rPr>
              <a:t>Chapter 10. </a:t>
            </a:r>
            <a:r>
              <a:rPr lang="en-AU" altLang="zh-TW" sz="3600" dirty="0">
                <a:ea typeface="PMingLiU" panose="02020500000000000000" pitchFamily="18" charset="-120"/>
              </a:rPr>
              <a:t>Cluster Analysis: Basic Concepts and Methods</a:t>
            </a:r>
          </a:p>
          <a:p>
            <a:r>
              <a:rPr lang="en-US" dirty="0"/>
              <a:t>Qi Li, Computer Science, Univ. Illinois at Urbana-Champaign</a:t>
            </a:r>
            <a:r>
              <a:rPr lang="en-US"/>
              <a:t>, 2018</a:t>
            </a:r>
            <a:endParaRPr lang="en-US" dirty="0"/>
          </a:p>
        </p:txBody>
      </p:sp>
      <p:sp>
        <p:nvSpPr>
          <p:cNvPr id="4" name="Slide Number Placeholder 3"/>
          <p:cNvSpPr>
            <a:spLocks noGrp="1"/>
          </p:cNvSpPr>
          <p:nvPr>
            <p:ph type="sldNum" sz="quarter" idx="4294967295"/>
          </p:nvPr>
        </p:nvSpPr>
        <p:spPr>
          <a:xfrm>
            <a:off x="4" y="6492879"/>
            <a:ext cx="1312025" cy="365125"/>
          </a:xfrm>
          <a:prstGeom prst="rect">
            <a:avLst/>
          </a:prstGeom>
        </p:spPr>
        <p:txBody>
          <a:bodyPr/>
          <a:lstStyle/>
          <a:p>
            <a:fld id="{4FAB73BC-B049-4115-A692-8D63A059BFB8}" type="slidenum">
              <a:rPr lang="en-US" smtClean="0">
                <a:solidFill>
                  <a:srgbClr val="000000"/>
                </a:solidFill>
              </a:rPr>
              <a:pPr/>
              <a:t>1</a:t>
            </a:fld>
            <a:endParaRPr lang="en-US" dirty="0">
              <a:solidFill>
                <a:srgbClr val="000000"/>
              </a:solidFill>
            </a:endParaRPr>
          </a:p>
        </p:txBody>
      </p:sp>
    </p:spTree>
    <p:extLst>
      <p:ext uri="{BB962C8B-B14F-4D97-AF65-F5344CB8AC3E}">
        <p14:creationId xmlns:p14="http://schemas.microsoft.com/office/powerpoint/2010/main" val="2508258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1219110"/>
            <a:r>
              <a:rPr lang="en-US" altLang="en-US" kern="0" dirty="0"/>
              <a:t>Partitioning-Based Clustering Methods</a:t>
            </a:r>
            <a:endParaRPr lang="en-US" dirty="0">
              <a:solidFill>
                <a:prstClr val="black"/>
              </a:solidFill>
            </a:endParaRPr>
          </a:p>
        </p:txBody>
      </p:sp>
      <p:sp>
        <p:nvSpPr>
          <p:cNvPr id="3" name="Content Placeholder 2"/>
          <p:cNvSpPr>
            <a:spLocks noGrp="1"/>
          </p:cNvSpPr>
          <p:nvPr>
            <p:ph idx="1"/>
          </p:nvPr>
        </p:nvSpPr>
        <p:spPr>
          <a:xfrm>
            <a:off x="707724" y="1137097"/>
            <a:ext cx="9893883" cy="5225660"/>
          </a:xfrm>
        </p:spPr>
        <p:txBody>
          <a:bodyPr/>
          <a:lstStyle/>
          <a:p>
            <a:pPr defTabSz="1219110">
              <a:lnSpc>
                <a:spcPct val="200000"/>
              </a:lnSpc>
            </a:pPr>
            <a:r>
              <a:rPr lang="en-US" altLang="en-US" dirty="0"/>
              <a:t> </a:t>
            </a:r>
            <a:r>
              <a:rPr lang="en-US" altLang="zh-CN" dirty="0">
                <a:ea typeface="SimSun" panose="02010600030101010101" pitchFamily="2" charset="-122"/>
              </a:rPr>
              <a:t>Basic Concepts of Partitioning Algorithms</a:t>
            </a:r>
            <a:endParaRPr lang="en-US" dirty="0">
              <a:solidFill>
                <a:prstClr val="black"/>
              </a:solidFill>
            </a:endParaRPr>
          </a:p>
          <a:p>
            <a:pPr defTabSz="1219110">
              <a:lnSpc>
                <a:spcPct val="200000"/>
              </a:lnSpc>
            </a:pPr>
            <a:r>
              <a:rPr lang="en-US" altLang="zh-CN" dirty="0">
                <a:solidFill>
                  <a:prstClr val="black"/>
                </a:solidFill>
              </a:rPr>
              <a:t> The K-Means Clustering Method</a:t>
            </a:r>
            <a:endParaRPr lang="en-US" dirty="0">
              <a:solidFill>
                <a:prstClr val="black"/>
              </a:solidFill>
            </a:endParaRPr>
          </a:p>
          <a:p>
            <a:pPr defTabSz="1219110">
              <a:lnSpc>
                <a:spcPct val="200000"/>
              </a:lnSpc>
            </a:pPr>
            <a:r>
              <a:rPr lang="en-US" altLang="en-US" dirty="0">
                <a:solidFill>
                  <a:prstClr val="black"/>
                </a:solidFill>
              </a:rPr>
              <a:t> </a:t>
            </a:r>
            <a:r>
              <a:rPr lang="en-US" altLang="zh-CN" dirty="0">
                <a:solidFill>
                  <a:prstClr val="black"/>
                </a:solidFill>
              </a:rPr>
              <a:t>Initialization of K-Means Clustering</a:t>
            </a:r>
            <a:endParaRPr lang="en-US" dirty="0">
              <a:solidFill>
                <a:prstClr val="black"/>
              </a:solidFill>
            </a:endParaRPr>
          </a:p>
          <a:p>
            <a:pPr defTabSz="1219110">
              <a:lnSpc>
                <a:spcPct val="200000"/>
              </a:lnSpc>
              <a:spcBef>
                <a:spcPts val="0"/>
              </a:spcBef>
            </a:pPr>
            <a:r>
              <a:rPr lang="en-US" altLang="en-US" dirty="0"/>
              <a:t> </a:t>
            </a:r>
            <a:r>
              <a:rPr lang="en-US" altLang="zh-CN" dirty="0">
                <a:solidFill>
                  <a:prstClr val="black"/>
                </a:solidFill>
              </a:rPr>
              <a:t>The K-</a:t>
            </a:r>
            <a:r>
              <a:rPr lang="en-US" altLang="zh-CN" dirty="0" err="1">
                <a:solidFill>
                  <a:prstClr val="black"/>
                </a:solidFill>
              </a:rPr>
              <a:t>Medoids</a:t>
            </a:r>
            <a:r>
              <a:rPr lang="en-US" altLang="zh-CN" dirty="0">
                <a:solidFill>
                  <a:prstClr val="black"/>
                </a:solidFill>
              </a:rPr>
              <a:t> Clustering Method</a:t>
            </a:r>
            <a:endParaRPr lang="en-US" altLang="en-US" dirty="0">
              <a:solidFill>
                <a:prstClr val="black"/>
              </a:solidFill>
            </a:endParaRPr>
          </a:p>
          <a:p>
            <a:pPr defTabSz="1219110">
              <a:lnSpc>
                <a:spcPct val="200000"/>
              </a:lnSpc>
              <a:spcBef>
                <a:spcPts val="0"/>
              </a:spcBef>
            </a:pPr>
            <a:r>
              <a:rPr lang="en-US" altLang="zh-CN" dirty="0">
                <a:solidFill>
                  <a:prstClr val="black"/>
                </a:solidFill>
              </a:rPr>
              <a:t> The K-Medians and K-Modes Clustering Methods</a:t>
            </a:r>
            <a:endParaRPr lang="en-US" altLang="en-US" dirty="0">
              <a:solidFill>
                <a:prstClr val="black"/>
              </a:solidFill>
            </a:endParaRPr>
          </a:p>
          <a:p>
            <a:pPr>
              <a:lnSpc>
                <a:spcPct val="200000"/>
              </a:lnSpc>
              <a:spcBef>
                <a:spcPts val="0"/>
              </a:spcBef>
            </a:pPr>
            <a:r>
              <a:rPr lang="en-US" dirty="0"/>
              <a:t> </a:t>
            </a:r>
            <a:r>
              <a:rPr lang="en-US" altLang="zh-CN" dirty="0">
                <a:solidFill>
                  <a:prstClr val="black"/>
                </a:solidFill>
              </a:rPr>
              <a:t>The Kernel K-Means Clustering Method</a:t>
            </a:r>
          </a:p>
        </p:txBody>
      </p:sp>
    </p:spTree>
    <p:extLst>
      <p:ext uri="{BB962C8B-B14F-4D97-AF65-F5344CB8AC3E}">
        <p14:creationId xmlns:p14="http://schemas.microsoft.com/office/powerpoint/2010/main" val="21347414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93786" y="293077"/>
            <a:ext cx="12379569" cy="641963"/>
          </a:xfrm>
        </p:spPr>
        <p:txBody>
          <a:bodyPr>
            <a:noAutofit/>
          </a:bodyPr>
          <a:lstStyle/>
          <a:p>
            <a:r>
              <a:rPr lang="en-US" altLang="en-US" dirty="0"/>
              <a:t>References: (IV) </a:t>
            </a:r>
            <a:r>
              <a:rPr lang="en-US" altLang="zh-CN" dirty="0">
                <a:ea typeface="SimSun" panose="02010600030101010101" pitchFamily="2" charset="-122"/>
              </a:rPr>
              <a:t>Density- and Grid-Based Methods </a:t>
            </a:r>
            <a:endParaRPr lang="en-US" altLang="en-US" dirty="0"/>
          </a:p>
        </p:txBody>
      </p:sp>
      <p:sp>
        <p:nvSpPr>
          <p:cNvPr id="25604" name="Rectangle 3"/>
          <p:cNvSpPr>
            <a:spLocks noGrp="1" noChangeArrowheads="1"/>
          </p:cNvSpPr>
          <p:nvPr>
            <p:ph idx="1"/>
          </p:nvPr>
        </p:nvSpPr>
        <p:spPr>
          <a:xfrm>
            <a:off x="577912" y="1125385"/>
            <a:ext cx="11036175" cy="5396205"/>
          </a:xfrm>
        </p:spPr>
        <p:txBody>
          <a:bodyPr/>
          <a:lstStyle/>
          <a:p>
            <a:pPr>
              <a:spcBef>
                <a:spcPts val="400"/>
              </a:spcBef>
            </a:pPr>
            <a:r>
              <a:rPr lang="en-US" altLang="zh-CN" sz="2400" dirty="0">
                <a:ea typeface="SimSun" panose="02010600030101010101" pitchFamily="2" charset="-122"/>
              </a:rPr>
              <a:t>M. Ester, H.-P. </a:t>
            </a:r>
            <a:r>
              <a:rPr lang="en-US" altLang="zh-CN" sz="2400" dirty="0" err="1">
                <a:ea typeface="SimSun" panose="02010600030101010101" pitchFamily="2" charset="-122"/>
              </a:rPr>
              <a:t>Kriegel</a:t>
            </a:r>
            <a:r>
              <a:rPr lang="en-US" altLang="zh-CN" sz="2400" dirty="0">
                <a:ea typeface="SimSun" panose="02010600030101010101" pitchFamily="2" charset="-122"/>
              </a:rPr>
              <a:t>, J. Sander, and X. Xu. A Density-Based Algorithm for Discovering Clusters in Large Spatial Databases. KDD'96</a:t>
            </a:r>
          </a:p>
          <a:p>
            <a:pPr>
              <a:spcBef>
                <a:spcPts val="400"/>
              </a:spcBef>
            </a:pPr>
            <a:r>
              <a:rPr lang="en-US" altLang="zh-CN" sz="2400" dirty="0">
                <a:ea typeface="SimSun" panose="02010600030101010101" pitchFamily="2" charset="-122"/>
              </a:rPr>
              <a:t>W. Wang, J. Yang, R. </a:t>
            </a:r>
            <a:r>
              <a:rPr lang="en-US" altLang="zh-CN" sz="2400" dirty="0" err="1">
                <a:ea typeface="SimSun" panose="02010600030101010101" pitchFamily="2" charset="-122"/>
              </a:rPr>
              <a:t>Muntz</a:t>
            </a:r>
            <a:r>
              <a:rPr lang="en-US" altLang="zh-CN" sz="2400" dirty="0">
                <a:ea typeface="SimSun" panose="02010600030101010101" pitchFamily="2" charset="-122"/>
              </a:rPr>
              <a:t>, STING: A Statistical Information Grid Approach to Spatial Data Mining, VLDB’97</a:t>
            </a:r>
          </a:p>
          <a:p>
            <a:pPr>
              <a:spcBef>
                <a:spcPts val="400"/>
              </a:spcBef>
            </a:pPr>
            <a:r>
              <a:rPr lang="en-US" sz="2400" dirty="0"/>
              <a:t>R. Agrawal, J. </a:t>
            </a:r>
            <a:r>
              <a:rPr lang="en-US" sz="2400" dirty="0" err="1"/>
              <a:t>Gehrke</a:t>
            </a:r>
            <a:r>
              <a:rPr lang="en-US" sz="2400" dirty="0"/>
              <a:t>, D. </a:t>
            </a:r>
            <a:r>
              <a:rPr lang="en-US" sz="2400" dirty="0" err="1"/>
              <a:t>Gunopulos</a:t>
            </a:r>
            <a:r>
              <a:rPr lang="en-US" sz="2400" dirty="0"/>
              <a:t>, and P. </a:t>
            </a:r>
            <a:r>
              <a:rPr lang="en-US" sz="2400" dirty="0" err="1"/>
              <a:t>Raghavan</a:t>
            </a:r>
            <a:r>
              <a:rPr lang="en-US" sz="2400" dirty="0"/>
              <a:t>. Automatic Subspace Clustering of High Dimensional Data for Data Mining Applications. SIGMOD’98</a:t>
            </a:r>
          </a:p>
          <a:p>
            <a:pPr>
              <a:spcBef>
                <a:spcPts val="400"/>
              </a:spcBef>
            </a:pPr>
            <a:r>
              <a:rPr lang="en-US" sz="2400" dirty="0"/>
              <a:t>A. </a:t>
            </a:r>
            <a:r>
              <a:rPr lang="en-US" sz="2400" dirty="0" err="1"/>
              <a:t>Hinneburg</a:t>
            </a:r>
            <a:r>
              <a:rPr lang="en-US" sz="2400" dirty="0"/>
              <a:t> and D. A. </a:t>
            </a:r>
            <a:r>
              <a:rPr lang="en-US" sz="2400" dirty="0" err="1"/>
              <a:t>Keim</a:t>
            </a:r>
            <a:r>
              <a:rPr lang="en-US" sz="2400" dirty="0"/>
              <a:t>. An Efficient Approach to Clustering in Large Multimedia Databases with Noise. KDD’98</a:t>
            </a:r>
          </a:p>
          <a:p>
            <a:pPr>
              <a:spcBef>
                <a:spcPts val="400"/>
              </a:spcBef>
            </a:pPr>
            <a:r>
              <a:rPr lang="en-US" sz="2400" dirty="0"/>
              <a:t>M. </a:t>
            </a:r>
            <a:r>
              <a:rPr lang="en-US" sz="2400" dirty="0" err="1"/>
              <a:t>Ankerst</a:t>
            </a:r>
            <a:r>
              <a:rPr lang="en-US" sz="2400" dirty="0"/>
              <a:t>, M. M. </a:t>
            </a:r>
            <a:r>
              <a:rPr lang="en-US" sz="2400" dirty="0" err="1"/>
              <a:t>Breunig</a:t>
            </a:r>
            <a:r>
              <a:rPr lang="en-US" sz="2400" dirty="0"/>
              <a:t>, H.-P. </a:t>
            </a:r>
            <a:r>
              <a:rPr lang="en-US" sz="2400" dirty="0" err="1"/>
              <a:t>Kriegel</a:t>
            </a:r>
            <a:r>
              <a:rPr lang="en-US" sz="2400" dirty="0"/>
              <a:t>, and J. Sander. Optics: Ordering Points to Identify the Clustering Structure. SIGMOD’99</a:t>
            </a:r>
          </a:p>
          <a:p>
            <a:pPr>
              <a:spcBef>
                <a:spcPts val="400"/>
              </a:spcBef>
            </a:pPr>
            <a:r>
              <a:rPr lang="en-US" altLang="en-US" sz="2400" dirty="0"/>
              <a:t>M. Ester. Density-Based Clustering. In (Chapter 5) Aggarwal and Reddy (eds.), Data Clustering: Algorithms and Applications . CRC Press. 2014</a:t>
            </a:r>
          </a:p>
          <a:p>
            <a:pPr>
              <a:spcBef>
                <a:spcPts val="400"/>
              </a:spcBef>
            </a:pPr>
            <a:r>
              <a:rPr lang="en-US" sz="2400" dirty="0"/>
              <a:t>W. Cheng, W. Wang, and S. Batista.  Grid-based Clustering. In </a:t>
            </a:r>
            <a:r>
              <a:rPr lang="en-US" altLang="en-US" sz="2400" dirty="0"/>
              <a:t>(Chapter 6) Aggarwal and Reddy (eds.), Data Clustering: Algorithms and Applications. CRC Press. </a:t>
            </a:r>
            <a:r>
              <a:rPr lang="en-US" altLang="en-US" sz="2400"/>
              <a:t>2014</a:t>
            </a:r>
            <a:endParaRPr lang="en-US" sz="2400" dirty="0"/>
          </a:p>
        </p:txBody>
      </p:sp>
    </p:spTree>
    <p:extLst>
      <p:ext uri="{BB962C8B-B14F-4D97-AF65-F5344CB8AC3E}">
        <p14:creationId xmlns:p14="http://schemas.microsoft.com/office/powerpoint/2010/main" val="5722483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381001"/>
            <a:ext cx="12192000" cy="554039"/>
          </a:xfrm>
        </p:spPr>
        <p:txBody>
          <a:bodyPr>
            <a:noAutofit/>
          </a:bodyPr>
          <a:lstStyle/>
          <a:p>
            <a:r>
              <a:rPr lang="en-US" altLang="en-US" dirty="0"/>
              <a:t>References: (IV) </a:t>
            </a:r>
            <a:r>
              <a:rPr lang="en-US" altLang="zh-CN" dirty="0">
                <a:ea typeface="SimSun" panose="02010600030101010101" pitchFamily="2" charset="-122"/>
              </a:rPr>
              <a:t>Evaluation of Clustering </a:t>
            </a:r>
            <a:endParaRPr lang="en-US" altLang="en-US" dirty="0"/>
          </a:p>
        </p:txBody>
      </p:sp>
      <p:sp>
        <p:nvSpPr>
          <p:cNvPr id="25604" name="Rectangle 3"/>
          <p:cNvSpPr>
            <a:spLocks noGrp="1" noChangeArrowheads="1"/>
          </p:cNvSpPr>
          <p:nvPr>
            <p:ph idx="1"/>
          </p:nvPr>
        </p:nvSpPr>
        <p:spPr>
          <a:xfrm>
            <a:off x="406400" y="1239985"/>
            <a:ext cx="11281624" cy="5133108"/>
          </a:xfrm>
        </p:spPr>
        <p:txBody>
          <a:bodyPr/>
          <a:lstStyle/>
          <a:p>
            <a:pPr>
              <a:spcAft>
                <a:spcPts val="600"/>
              </a:spcAft>
            </a:pPr>
            <a:r>
              <a:rPr lang="en-US" altLang="en-US" sz="2400" dirty="0"/>
              <a:t>M. J. </a:t>
            </a:r>
            <a:r>
              <a:rPr lang="en-US" altLang="en-US" sz="2400" dirty="0" err="1"/>
              <a:t>Zaki</a:t>
            </a:r>
            <a:r>
              <a:rPr lang="en-US" altLang="en-US" sz="2400" dirty="0"/>
              <a:t> and W. </a:t>
            </a:r>
            <a:r>
              <a:rPr lang="en-US" altLang="en-US" sz="2400" dirty="0" err="1"/>
              <a:t>Meira</a:t>
            </a:r>
            <a:r>
              <a:rPr lang="en-US" altLang="en-US" sz="2400" dirty="0"/>
              <a:t>, Jr..  Data Mining and Analysis: Fundamental Concepts and Algorithms.  Cambridge University Press, 2014</a:t>
            </a:r>
          </a:p>
          <a:p>
            <a:pPr>
              <a:spcAft>
                <a:spcPts val="600"/>
              </a:spcAft>
            </a:pPr>
            <a:r>
              <a:rPr lang="en-US" sz="2400" dirty="0"/>
              <a:t>L. Hubert and P. </a:t>
            </a:r>
            <a:r>
              <a:rPr lang="en-US" sz="2400" dirty="0" err="1"/>
              <a:t>Arabie</a:t>
            </a:r>
            <a:r>
              <a:rPr lang="en-US" sz="2400" dirty="0"/>
              <a:t>. Comparing Partitions. </a:t>
            </a:r>
            <a:r>
              <a:rPr lang="en-US" sz="2400" i="1" dirty="0"/>
              <a:t>Journal of Classification</a:t>
            </a:r>
            <a:r>
              <a:rPr lang="en-US" sz="2400" dirty="0"/>
              <a:t>, 2:193–218, 1985</a:t>
            </a:r>
          </a:p>
          <a:p>
            <a:pPr>
              <a:spcAft>
                <a:spcPts val="600"/>
              </a:spcAft>
            </a:pPr>
            <a:r>
              <a:rPr lang="en-US" altLang="zh-CN" sz="2400" dirty="0">
                <a:ea typeface="SimSun" panose="02010600030101010101" pitchFamily="2" charset="-122"/>
              </a:rPr>
              <a:t>A. K. Jain and R. C. </a:t>
            </a:r>
            <a:r>
              <a:rPr lang="en-US" altLang="zh-CN" sz="2400" dirty="0" err="1">
                <a:ea typeface="SimSun" panose="02010600030101010101" pitchFamily="2" charset="-122"/>
              </a:rPr>
              <a:t>Dubes</a:t>
            </a:r>
            <a:r>
              <a:rPr lang="en-US" altLang="zh-CN" sz="2400" dirty="0">
                <a:ea typeface="SimSun" panose="02010600030101010101" pitchFamily="2" charset="-122"/>
              </a:rPr>
              <a:t>. Algorithms for Clustering Data. </a:t>
            </a:r>
            <a:r>
              <a:rPr lang="en-US" altLang="zh-CN" sz="2400" dirty="0" err="1">
                <a:ea typeface="SimSun" panose="02010600030101010101" pitchFamily="2" charset="-122"/>
              </a:rPr>
              <a:t>Printice</a:t>
            </a:r>
            <a:r>
              <a:rPr lang="en-US" altLang="zh-CN" sz="2400" dirty="0">
                <a:ea typeface="SimSun" panose="02010600030101010101" pitchFamily="2" charset="-122"/>
              </a:rPr>
              <a:t> Hall, 1988</a:t>
            </a:r>
          </a:p>
          <a:p>
            <a:pPr>
              <a:spcAft>
                <a:spcPts val="600"/>
              </a:spcAft>
            </a:pPr>
            <a:r>
              <a:rPr lang="en-US" sz="2400" dirty="0"/>
              <a:t>M. </a:t>
            </a:r>
            <a:r>
              <a:rPr lang="en-US" sz="2400" dirty="0" err="1"/>
              <a:t>Halkidi</a:t>
            </a:r>
            <a:r>
              <a:rPr lang="en-US" sz="2400" dirty="0"/>
              <a:t>, Y. </a:t>
            </a:r>
            <a:r>
              <a:rPr lang="en-US" sz="2400" dirty="0" err="1"/>
              <a:t>Batistakis</a:t>
            </a:r>
            <a:r>
              <a:rPr lang="en-US" sz="2400" dirty="0"/>
              <a:t>, and M. </a:t>
            </a:r>
            <a:r>
              <a:rPr lang="en-US" sz="2400" dirty="0" err="1"/>
              <a:t>Vazirgiannis</a:t>
            </a:r>
            <a:r>
              <a:rPr lang="en-US" sz="2400" dirty="0"/>
              <a:t>. On Clustering Validation Techniques. </a:t>
            </a:r>
            <a:r>
              <a:rPr lang="en-US" sz="2400" i="1" dirty="0"/>
              <a:t>Journal of Intelligent Info. Systems</a:t>
            </a:r>
            <a:r>
              <a:rPr lang="en-US" sz="2400" dirty="0"/>
              <a:t>, 17(2-3):107–145, 2001</a:t>
            </a:r>
            <a:endParaRPr lang="en-US" altLang="en-US" sz="2400" dirty="0"/>
          </a:p>
          <a:p>
            <a:pPr>
              <a:spcAft>
                <a:spcPts val="600"/>
              </a:spcAft>
            </a:pPr>
            <a:r>
              <a:rPr lang="en-US" altLang="en-US" sz="2400" dirty="0"/>
              <a:t>J. Han, M. </a:t>
            </a:r>
            <a:r>
              <a:rPr lang="en-US" altLang="en-US" sz="2400" dirty="0" err="1"/>
              <a:t>Kamber</a:t>
            </a:r>
            <a:r>
              <a:rPr lang="en-US" altLang="en-US" sz="2400" dirty="0"/>
              <a:t>, and J. Pei. Data Mining: Concepts and Techniques. Morgan Kaufmann, 3</a:t>
            </a:r>
            <a:r>
              <a:rPr lang="en-US" altLang="en-US" sz="2400" baseline="30000" dirty="0"/>
              <a:t>rd</a:t>
            </a:r>
            <a:r>
              <a:rPr lang="en-US" altLang="en-US" sz="2400" dirty="0"/>
              <a:t> ed. , 2011</a:t>
            </a:r>
          </a:p>
          <a:p>
            <a:pPr>
              <a:spcAft>
                <a:spcPts val="600"/>
              </a:spcAft>
            </a:pPr>
            <a:r>
              <a:rPr lang="en-US" sz="2400" dirty="0"/>
              <a:t>H. </a:t>
            </a:r>
            <a:r>
              <a:rPr lang="en-US" sz="2400" dirty="0" err="1"/>
              <a:t>Xiong</a:t>
            </a:r>
            <a:r>
              <a:rPr lang="en-US" sz="2400" dirty="0"/>
              <a:t> and Z. Li. Clustering Validation Measures.</a:t>
            </a:r>
            <a:r>
              <a:rPr lang="en-US" altLang="en-US" sz="2400" dirty="0"/>
              <a:t> in (Chapter 23) C. Aggarwal and C. K. Reddy (eds.), Data Clustering: Algorithms and Applications. CRC Press, 2014</a:t>
            </a:r>
          </a:p>
        </p:txBody>
      </p:sp>
    </p:spTree>
    <p:extLst>
      <p:ext uri="{BB962C8B-B14F-4D97-AF65-F5344CB8AC3E}">
        <p14:creationId xmlns:p14="http://schemas.microsoft.com/office/powerpoint/2010/main" val="40444318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endParaRPr lang="zh-CN" altLang="zh-CN">
              <a:ea typeface="SimSun" panose="02010600030101010101" pitchFamily="2" charset="-122"/>
            </a:endParaRPr>
          </a:p>
        </p:txBody>
      </p:sp>
      <p:sp>
        <p:nvSpPr>
          <p:cNvPr id="91139" name="Content Placeholder 2"/>
          <p:cNvSpPr>
            <a:spLocks noGrp="1"/>
          </p:cNvSpPr>
          <p:nvPr>
            <p:ph idx="1"/>
          </p:nvPr>
        </p:nvSpPr>
        <p:spPr/>
        <p:txBody>
          <a:bodyPr/>
          <a:lstStyle/>
          <a:p>
            <a:endParaRPr lang="zh-CN" altLang="zh-CN">
              <a:ea typeface="SimSun" panose="02010600030101010101" pitchFamily="2" charset="-122"/>
            </a:endParaRPr>
          </a:p>
        </p:txBody>
      </p:sp>
      <p:sp>
        <p:nvSpPr>
          <p:cNvPr id="91140" name="Slide Number Placeholder 3"/>
          <p:cNvSpPr>
            <a:spLocks noGrp="1"/>
          </p:cNvSpPr>
          <p:nvPr>
            <p:ph type="sldNum" sz="quarter" idx="4294967295"/>
          </p:nvPr>
        </p:nvSpPr>
        <p:spPr>
          <a:xfrm>
            <a:off x="8763000" y="6477000"/>
            <a:ext cx="19050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fld id="{3C3DF79D-1BBF-4D2F-B42C-2AAFE6252000}" type="slidenum">
              <a:rPr lang="en-US" altLang="zh-CN" sz="1200">
                <a:ea typeface="SimSun" panose="02010600030101010101" pitchFamily="2" charset="-122"/>
              </a:rPr>
              <a:pPr eaLnBrk="1" hangingPunct="1">
                <a:spcBef>
                  <a:spcPct val="0"/>
                </a:spcBef>
                <a:buClrTx/>
                <a:buSzTx/>
                <a:buFontTx/>
                <a:buNone/>
              </a:pPr>
              <a:t>102</a:t>
            </a:fld>
            <a:endParaRPr lang="en-US" altLang="zh-CN" sz="1200">
              <a:ea typeface="SimSun" panose="02010600030101010101" pitchFamily="2" charset="-122"/>
            </a:endParaRPr>
          </a:p>
        </p:txBody>
      </p:sp>
      <p:pic>
        <p:nvPicPr>
          <p:cNvPr id="91141" name="Picture 2" descr="C:\hanj\0bk\bk3_slides\happy-holiday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36139"/>
            <a:ext cx="12192000" cy="936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7050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228600"/>
            <a:ext cx="12192000" cy="762000"/>
          </a:xfrm>
        </p:spPr>
        <p:txBody>
          <a:bodyPr>
            <a:normAutofit fontScale="90000"/>
          </a:bodyPr>
          <a:lstStyle/>
          <a:p>
            <a:r>
              <a:rPr lang="en-US" altLang="en-US" dirty="0">
                <a:solidFill>
                  <a:prstClr val="black"/>
                </a:solidFill>
              </a:rPr>
              <a:t>Cluster Analysis: A Multi-Dimensional Categorization</a:t>
            </a:r>
            <a:endParaRPr lang="en-US" altLang="en-US" dirty="0"/>
          </a:p>
        </p:txBody>
      </p:sp>
      <p:sp>
        <p:nvSpPr>
          <p:cNvPr id="4100" name="Rectangle 3"/>
          <p:cNvSpPr>
            <a:spLocks noGrp="1" noChangeArrowheads="1"/>
          </p:cNvSpPr>
          <p:nvPr>
            <p:ph type="body" idx="1"/>
          </p:nvPr>
        </p:nvSpPr>
        <p:spPr>
          <a:xfrm>
            <a:off x="576039" y="1169668"/>
            <a:ext cx="10901377" cy="5450312"/>
          </a:xfrm>
        </p:spPr>
        <p:txBody>
          <a:bodyPr/>
          <a:lstStyle/>
          <a:p>
            <a:r>
              <a:rPr lang="en-US" altLang="en-US" sz="2400" b="1" dirty="0"/>
              <a:t>Technique-Centered</a:t>
            </a:r>
          </a:p>
          <a:p>
            <a:pPr lvl="1"/>
            <a:r>
              <a:rPr lang="en-US" altLang="en-US" sz="2400" dirty="0"/>
              <a:t>Distance-based methods</a:t>
            </a:r>
          </a:p>
          <a:p>
            <a:pPr lvl="1"/>
            <a:r>
              <a:rPr lang="en-US" altLang="en-US" sz="2400" dirty="0"/>
              <a:t>Density-based and grid-based methods</a:t>
            </a:r>
          </a:p>
          <a:p>
            <a:pPr lvl="1"/>
            <a:r>
              <a:rPr lang="en-US" altLang="en-US" sz="2400" dirty="0"/>
              <a:t>Probabilistic and generative models</a:t>
            </a:r>
          </a:p>
          <a:p>
            <a:pPr lvl="1"/>
            <a:r>
              <a:rPr lang="en-US" altLang="en-US" sz="2400" dirty="0"/>
              <a:t>Leveraging dimensionality reduction methods</a:t>
            </a:r>
          </a:p>
          <a:p>
            <a:pPr lvl="1"/>
            <a:r>
              <a:rPr lang="en-US" altLang="en-US" sz="2400" dirty="0"/>
              <a:t>High-dimensional clustering</a:t>
            </a:r>
          </a:p>
          <a:p>
            <a:pPr lvl="1"/>
            <a:r>
              <a:rPr lang="en-US" altLang="en-US" sz="2400" dirty="0"/>
              <a:t>Scalable techniques for cluster analysis</a:t>
            </a:r>
          </a:p>
          <a:p>
            <a:r>
              <a:rPr lang="en-US" altLang="en-US" sz="2400" b="1" dirty="0"/>
              <a:t>Data Type-Centered</a:t>
            </a:r>
          </a:p>
          <a:p>
            <a:pPr lvl="1">
              <a:lnSpc>
                <a:spcPct val="110000"/>
              </a:lnSpc>
            </a:pPr>
            <a:r>
              <a:rPr lang="en-US" altLang="zh-CN" sz="2400" dirty="0">
                <a:ea typeface="SimSun" panose="02010600030101010101" pitchFamily="2" charset="-122"/>
              </a:rPr>
              <a:t>Clustering numerical data, categorical data, text data, multimedia data, time-series data, sequences, stream data, networked data, uncertain data</a:t>
            </a:r>
            <a:endParaRPr lang="en-US" altLang="en-US" sz="2400" dirty="0"/>
          </a:p>
          <a:p>
            <a:r>
              <a:rPr lang="en-US" altLang="en-US" sz="2400" b="1" dirty="0"/>
              <a:t>Additional Insight-Centered</a:t>
            </a:r>
            <a:endParaRPr lang="en-US" altLang="zh-CN" sz="2400" b="1" dirty="0">
              <a:ea typeface="SimSun" panose="02010600030101010101" pitchFamily="2" charset="-122"/>
            </a:endParaRPr>
          </a:p>
          <a:p>
            <a:pPr lvl="1">
              <a:lnSpc>
                <a:spcPct val="110000"/>
              </a:lnSpc>
            </a:pPr>
            <a:r>
              <a:rPr lang="en-US" altLang="zh-CN" sz="2400" dirty="0">
                <a:ea typeface="SimSun" panose="02010600030101010101" pitchFamily="2" charset="-122"/>
              </a:rPr>
              <a:t>Visual insights, semi-supervised, ensemble-based, validation-based</a:t>
            </a:r>
          </a:p>
        </p:txBody>
      </p:sp>
    </p:spTree>
    <p:extLst>
      <p:ext uri="{BB962C8B-B14F-4D97-AF65-F5344CB8AC3E}">
        <p14:creationId xmlns:p14="http://schemas.microsoft.com/office/powerpoint/2010/main" val="23225294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228600"/>
            <a:ext cx="12192000" cy="762000"/>
          </a:xfrm>
        </p:spPr>
        <p:txBody>
          <a:bodyPr>
            <a:normAutofit/>
          </a:bodyPr>
          <a:lstStyle/>
          <a:p>
            <a:pPr defTabSz="1219110"/>
            <a:r>
              <a:rPr lang="en-US" altLang="en-US" dirty="0">
                <a:solidFill>
                  <a:prstClr val="black"/>
                </a:solidFill>
              </a:rPr>
              <a:t>Typical Clustering Methodologies (I)</a:t>
            </a:r>
          </a:p>
        </p:txBody>
      </p:sp>
      <p:sp>
        <p:nvSpPr>
          <p:cNvPr id="4100" name="Rectangle 3"/>
          <p:cNvSpPr>
            <a:spLocks noGrp="1" noChangeArrowheads="1"/>
          </p:cNvSpPr>
          <p:nvPr>
            <p:ph type="body" idx="1"/>
          </p:nvPr>
        </p:nvSpPr>
        <p:spPr>
          <a:xfrm>
            <a:off x="576039" y="1123488"/>
            <a:ext cx="10258216" cy="5450312"/>
          </a:xfrm>
        </p:spPr>
        <p:txBody>
          <a:bodyPr/>
          <a:lstStyle/>
          <a:p>
            <a:r>
              <a:rPr lang="en-US" altLang="en-US" sz="2400" b="1" dirty="0"/>
              <a:t>Distance-based methods</a:t>
            </a:r>
          </a:p>
          <a:p>
            <a:pPr lvl="2"/>
            <a:r>
              <a:rPr lang="en-US" altLang="en-US" sz="2400" dirty="0"/>
              <a:t>Partitioning algorithms: K-Means, K-Medians, K-</a:t>
            </a:r>
            <a:r>
              <a:rPr lang="en-US" altLang="en-US" sz="2400" dirty="0" err="1"/>
              <a:t>Medoids</a:t>
            </a:r>
            <a:endParaRPr lang="en-US" altLang="en-US" sz="2400" dirty="0"/>
          </a:p>
          <a:p>
            <a:pPr lvl="2"/>
            <a:r>
              <a:rPr lang="en-US" altLang="en-US" sz="2400" dirty="0"/>
              <a:t>Hierarchical algorithms: Agglomerative vs. divisive methods</a:t>
            </a:r>
          </a:p>
          <a:p>
            <a:r>
              <a:rPr lang="en-US" altLang="en-US" sz="2400" b="1" dirty="0"/>
              <a:t>Density-based and grid-based methods</a:t>
            </a:r>
          </a:p>
          <a:p>
            <a:pPr lvl="2"/>
            <a:r>
              <a:rPr lang="en-US" altLang="en-US" sz="2400" dirty="0"/>
              <a:t>Density-based:  Data space is explored at a high-level of granularity and then post-processing to put together dense regions into an arbitrary shape</a:t>
            </a:r>
          </a:p>
          <a:p>
            <a:pPr lvl="2"/>
            <a:r>
              <a:rPr lang="en-US" altLang="en-US" sz="2400" dirty="0"/>
              <a:t>Grid-based: Individual regions of the data space are formed into a grid-like structure</a:t>
            </a:r>
          </a:p>
          <a:p>
            <a:r>
              <a:rPr lang="en-US" altLang="en-US" sz="2400" b="1" dirty="0"/>
              <a:t>Probabilistic and generative models:  </a:t>
            </a:r>
            <a:r>
              <a:rPr lang="en-US" altLang="en-US" sz="2400" dirty="0"/>
              <a:t>Modeling data from a generative process</a:t>
            </a:r>
          </a:p>
          <a:p>
            <a:pPr lvl="2"/>
            <a:r>
              <a:rPr lang="en-US" altLang="en-US" sz="2400" dirty="0"/>
              <a:t>Assume a specific form of the generative model (e.g., mixture of Gaussians)</a:t>
            </a:r>
          </a:p>
          <a:p>
            <a:pPr lvl="2"/>
            <a:r>
              <a:rPr lang="en-US" altLang="en-US" sz="2400" dirty="0"/>
              <a:t>Model parameters are estimated with the Expectation-Maximization (EM) algorithm (using the available dataset, for a maximum likelihood fit)</a:t>
            </a:r>
          </a:p>
          <a:p>
            <a:pPr lvl="2"/>
            <a:r>
              <a:rPr lang="en-US" altLang="en-US" sz="2400" dirty="0"/>
              <a:t>Then estimate the generative probability of the underlying data points</a:t>
            </a:r>
          </a:p>
        </p:txBody>
      </p:sp>
    </p:spTree>
    <p:extLst>
      <p:ext uri="{BB962C8B-B14F-4D97-AF65-F5344CB8AC3E}">
        <p14:creationId xmlns:p14="http://schemas.microsoft.com/office/powerpoint/2010/main" val="20867371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228600"/>
            <a:ext cx="12192000" cy="762000"/>
          </a:xfrm>
        </p:spPr>
        <p:txBody>
          <a:bodyPr>
            <a:normAutofit/>
          </a:bodyPr>
          <a:lstStyle/>
          <a:p>
            <a:r>
              <a:rPr lang="en-US" altLang="en-US" dirty="0">
                <a:solidFill>
                  <a:prstClr val="black"/>
                </a:solidFill>
              </a:rPr>
              <a:t>Typical Clustering Methodologies (II)</a:t>
            </a:r>
            <a:endParaRPr lang="en-US" altLang="en-US" dirty="0"/>
          </a:p>
        </p:txBody>
      </p:sp>
      <p:sp>
        <p:nvSpPr>
          <p:cNvPr id="4100" name="Rectangle 3"/>
          <p:cNvSpPr>
            <a:spLocks noGrp="1" noChangeArrowheads="1"/>
          </p:cNvSpPr>
          <p:nvPr>
            <p:ph type="body" idx="1"/>
          </p:nvPr>
        </p:nvSpPr>
        <p:spPr>
          <a:xfrm>
            <a:off x="576039" y="1169668"/>
            <a:ext cx="10930915" cy="5450312"/>
          </a:xfrm>
        </p:spPr>
        <p:txBody>
          <a:bodyPr/>
          <a:lstStyle/>
          <a:p>
            <a:r>
              <a:rPr lang="en-US" altLang="en-US" sz="2400" b="1" dirty="0"/>
              <a:t>High-dimensional clustering</a:t>
            </a:r>
          </a:p>
          <a:p>
            <a:pPr lvl="1"/>
            <a:r>
              <a:rPr lang="en-US" altLang="en-US" sz="2400" dirty="0"/>
              <a:t>Subspace clustering: Find clusters on various subspaces</a:t>
            </a:r>
          </a:p>
          <a:p>
            <a:pPr lvl="2"/>
            <a:r>
              <a:rPr lang="en-US" altLang="en-US" sz="2400" dirty="0"/>
              <a:t>Bottom-up, top-down, correlation-based methods vs. </a:t>
            </a:r>
            <a:r>
              <a:rPr lang="el-GR" altLang="en-US" sz="2400" dirty="0">
                <a:ea typeface="Dotum" panose="020B0600000101010101" pitchFamily="34" charset="-127"/>
              </a:rPr>
              <a:t>δ</a:t>
            </a:r>
            <a:r>
              <a:rPr lang="en-US" altLang="en-US" sz="2400" dirty="0"/>
              <a:t>-cluster methods</a:t>
            </a:r>
          </a:p>
          <a:p>
            <a:pPr lvl="1"/>
            <a:r>
              <a:rPr lang="en-US" altLang="en-US" sz="2400" dirty="0"/>
              <a:t>Dimensionality reduction: A vertical form (i.e., columns) of clustering </a:t>
            </a:r>
          </a:p>
          <a:p>
            <a:pPr lvl="3"/>
            <a:r>
              <a:rPr lang="en-US" altLang="en-US" sz="2400" dirty="0"/>
              <a:t>Columns are clustered; may cluster rows and columns together (co-clustering)</a:t>
            </a:r>
          </a:p>
          <a:p>
            <a:pPr lvl="2"/>
            <a:r>
              <a:rPr lang="en-US" altLang="en-US" sz="2400" dirty="0"/>
              <a:t>Probabilistic latent semantic indexing (PLSI) then LDA: Topic modeling of text data</a:t>
            </a:r>
          </a:p>
          <a:p>
            <a:pPr lvl="3"/>
            <a:r>
              <a:rPr lang="en-US" altLang="en-US" sz="2400" dirty="0"/>
              <a:t>A cluster (i.e., topic) is associated with a set of words (i.e., dimensions) and a set of documents (i.e., rows) simultaneously</a:t>
            </a:r>
          </a:p>
          <a:p>
            <a:pPr lvl="2"/>
            <a:r>
              <a:rPr lang="en-US" altLang="en-US" sz="2400" dirty="0"/>
              <a:t>Nonnegative matrix factorization (NMF) (as one kind of co-clustering)</a:t>
            </a:r>
          </a:p>
          <a:p>
            <a:pPr lvl="3"/>
            <a:r>
              <a:rPr lang="en-US" altLang="en-US" sz="2400" dirty="0"/>
              <a:t>A nonnegative matrix A (e.g., word frequencies in documents) can be approximately factorized two non-negative low rank matrices U and V</a:t>
            </a:r>
          </a:p>
          <a:p>
            <a:pPr lvl="2"/>
            <a:r>
              <a:rPr lang="en-US" altLang="en-US" sz="2400" dirty="0"/>
              <a:t>Spectral clustering: Use the </a:t>
            </a:r>
            <a:r>
              <a:rPr lang="en-US" altLang="en-US" sz="2400" i="1" dirty="0"/>
              <a:t>spectrum</a:t>
            </a:r>
            <a:r>
              <a:rPr lang="en-US" altLang="en-US" sz="2400" dirty="0"/>
              <a:t> of the similarity matrix of the data to perform dimensionality reduction for clustering in fewer dimensions</a:t>
            </a:r>
          </a:p>
          <a:p>
            <a:pPr lvl="2"/>
            <a:endParaRPr lang="en-US" altLang="en-US" sz="2400" dirty="0"/>
          </a:p>
        </p:txBody>
      </p:sp>
    </p:spTree>
    <p:extLst>
      <p:ext uri="{BB962C8B-B14F-4D97-AF65-F5344CB8AC3E}">
        <p14:creationId xmlns:p14="http://schemas.microsoft.com/office/powerpoint/2010/main" val="214850964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228600"/>
            <a:ext cx="12192000" cy="762000"/>
          </a:xfrm>
        </p:spPr>
        <p:txBody>
          <a:bodyPr>
            <a:normAutofit/>
          </a:bodyPr>
          <a:lstStyle/>
          <a:p>
            <a:r>
              <a:rPr lang="en-US" altLang="en-US" dirty="0">
                <a:solidFill>
                  <a:prstClr val="black"/>
                </a:solidFill>
              </a:rPr>
              <a:t>Clustering Different Types of Data (I)</a:t>
            </a:r>
            <a:endParaRPr lang="en-US" altLang="en-US" dirty="0"/>
          </a:p>
        </p:txBody>
      </p:sp>
      <p:sp>
        <p:nvSpPr>
          <p:cNvPr id="4100" name="Rectangle 3"/>
          <p:cNvSpPr>
            <a:spLocks noGrp="1" noChangeArrowheads="1"/>
          </p:cNvSpPr>
          <p:nvPr>
            <p:ph type="body" idx="1"/>
          </p:nvPr>
        </p:nvSpPr>
        <p:spPr>
          <a:xfrm>
            <a:off x="554182" y="1151195"/>
            <a:ext cx="11148291" cy="5450312"/>
          </a:xfrm>
        </p:spPr>
        <p:txBody>
          <a:bodyPr/>
          <a:lstStyle/>
          <a:p>
            <a:r>
              <a:rPr lang="en-US" altLang="en-US" sz="2400" b="1" dirty="0"/>
              <a:t>Numerical data</a:t>
            </a:r>
          </a:p>
          <a:p>
            <a:pPr lvl="1"/>
            <a:r>
              <a:rPr lang="en-US" altLang="en-US" sz="2400" dirty="0"/>
              <a:t>Most earliest clustering algorithms were designed for numerical data</a:t>
            </a:r>
          </a:p>
          <a:p>
            <a:r>
              <a:rPr lang="en-US" altLang="en-US" sz="2400" b="1" dirty="0"/>
              <a:t>Categorical data </a:t>
            </a:r>
            <a:r>
              <a:rPr lang="en-US" altLang="en-US" sz="2400" dirty="0"/>
              <a:t>(including binary data)</a:t>
            </a:r>
          </a:p>
          <a:p>
            <a:pPr lvl="1"/>
            <a:r>
              <a:rPr lang="en-US" altLang="en-US" sz="2400" dirty="0"/>
              <a:t>Discrete data, no natural order (e.g., sex, race, zip-code, and market-basket) </a:t>
            </a:r>
          </a:p>
          <a:p>
            <a:r>
              <a:rPr lang="en-US" altLang="en-US" sz="2400" b="1" dirty="0"/>
              <a:t>Text data</a:t>
            </a:r>
            <a:r>
              <a:rPr lang="en-US" altLang="en-US" sz="2400" dirty="0"/>
              <a:t>:  Popular in social media, Web, and social networks</a:t>
            </a:r>
          </a:p>
          <a:p>
            <a:pPr lvl="1"/>
            <a:r>
              <a:rPr lang="en-US" altLang="en-US" sz="2400" dirty="0"/>
              <a:t>Features:  High-dimensional, sparse, value corresponding to word frequencies</a:t>
            </a:r>
          </a:p>
          <a:p>
            <a:pPr lvl="1"/>
            <a:r>
              <a:rPr lang="en-US" altLang="en-US" sz="2400" dirty="0"/>
              <a:t>Methods: Combination of k-means and agglomerative; topic modeling; co-clustering</a:t>
            </a:r>
          </a:p>
          <a:p>
            <a:r>
              <a:rPr lang="en-US" altLang="zh-CN" sz="2400" b="1" dirty="0">
                <a:ea typeface="SimSun" panose="02010600030101010101" pitchFamily="2" charset="-122"/>
              </a:rPr>
              <a:t>Multimedia data</a:t>
            </a:r>
            <a:r>
              <a:rPr lang="en-US" altLang="zh-CN" sz="2400" dirty="0">
                <a:ea typeface="SimSun" panose="02010600030101010101" pitchFamily="2" charset="-122"/>
              </a:rPr>
              <a:t>: Image, audio, video (e.g., on Flickr, YouTube)</a:t>
            </a:r>
          </a:p>
          <a:p>
            <a:pPr lvl="1"/>
            <a:r>
              <a:rPr lang="en-US" altLang="zh-CN" sz="2400" dirty="0">
                <a:ea typeface="SimSun" panose="02010600030101010101" pitchFamily="2" charset="-122"/>
              </a:rPr>
              <a:t>Multi-modal (often combined with text data)</a:t>
            </a:r>
          </a:p>
          <a:p>
            <a:pPr lvl="1"/>
            <a:r>
              <a:rPr lang="en-US" altLang="zh-CN" sz="2400" dirty="0">
                <a:ea typeface="SimSun" panose="02010600030101010101" pitchFamily="2" charset="-122"/>
              </a:rPr>
              <a:t>Contextual: Containing both behavioral and contextual attributes</a:t>
            </a:r>
          </a:p>
          <a:p>
            <a:pPr lvl="2"/>
            <a:r>
              <a:rPr lang="en-US" altLang="zh-CN" sz="2400" dirty="0">
                <a:ea typeface="SimSun" panose="02010600030101010101" pitchFamily="2" charset="-122"/>
              </a:rPr>
              <a:t>Images:  Position of a pixel represents its context, value represents its behavior</a:t>
            </a:r>
          </a:p>
          <a:p>
            <a:pPr lvl="2"/>
            <a:r>
              <a:rPr lang="en-US" altLang="zh-CN" sz="2400" dirty="0">
                <a:ea typeface="SimSun" panose="02010600030101010101" pitchFamily="2" charset="-122"/>
              </a:rPr>
              <a:t>Video and music data:  Temporal ordering of records represents its meaning</a:t>
            </a:r>
          </a:p>
        </p:txBody>
      </p:sp>
    </p:spTree>
    <p:extLst>
      <p:ext uri="{BB962C8B-B14F-4D97-AF65-F5344CB8AC3E}">
        <p14:creationId xmlns:p14="http://schemas.microsoft.com/office/powerpoint/2010/main" val="36652956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228600"/>
            <a:ext cx="12192000" cy="762000"/>
          </a:xfrm>
        </p:spPr>
        <p:txBody>
          <a:bodyPr>
            <a:normAutofit/>
          </a:bodyPr>
          <a:lstStyle/>
          <a:p>
            <a:r>
              <a:rPr lang="en-US" altLang="en-US" dirty="0">
                <a:solidFill>
                  <a:prstClr val="black"/>
                </a:solidFill>
              </a:rPr>
              <a:t>Clustering Different Types of Data (II)</a:t>
            </a:r>
            <a:endParaRPr lang="en-US" altLang="en-US" dirty="0"/>
          </a:p>
        </p:txBody>
      </p:sp>
      <p:sp>
        <p:nvSpPr>
          <p:cNvPr id="4100" name="Rectangle 3"/>
          <p:cNvSpPr>
            <a:spLocks noGrp="1" noChangeArrowheads="1"/>
          </p:cNvSpPr>
          <p:nvPr>
            <p:ph type="body" idx="1"/>
          </p:nvPr>
        </p:nvSpPr>
        <p:spPr>
          <a:xfrm>
            <a:off x="554182" y="1151195"/>
            <a:ext cx="11206269" cy="5450312"/>
          </a:xfrm>
        </p:spPr>
        <p:txBody>
          <a:bodyPr/>
          <a:lstStyle/>
          <a:p>
            <a:r>
              <a:rPr lang="en-US" altLang="zh-CN" sz="2400" b="1" dirty="0">
                <a:ea typeface="SimSun" panose="02010600030101010101" pitchFamily="2" charset="-122"/>
              </a:rPr>
              <a:t>Time-series data</a:t>
            </a:r>
            <a:r>
              <a:rPr lang="en-US" altLang="zh-CN" sz="2400" dirty="0">
                <a:ea typeface="SimSun" panose="02010600030101010101" pitchFamily="2" charset="-122"/>
              </a:rPr>
              <a:t>: Sensor data, stock markets, temporal tracking, forecasting, etc.</a:t>
            </a:r>
          </a:p>
          <a:p>
            <a:pPr lvl="1"/>
            <a:r>
              <a:rPr lang="en-US" altLang="zh-CN" sz="2400" dirty="0">
                <a:ea typeface="SimSun" panose="02010600030101010101" pitchFamily="2" charset="-122"/>
              </a:rPr>
              <a:t>Data are temporally dependent</a:t>
            </a:r>
          </a:p>
          <a:p>
            <a:pPr lvl="1"/>
            <a:r>
              <a:rPr lang="en-US" altLang="zh-CN" sz="2400" dirty="0">
                <a:ea typeface="SimSun" panose="02010600030101010101" pitchFamily="2" charset="-122"/>
              </a:rPr>
              <a:t>Time: contextual attribute; data value: behavioral attribute</a:t>
            </a:r>
          </a:p>
          <a:p>
            <a:pPr lvl="1"/>
            <a:r>
              <a:rPr lang="en-US" altLang="zh-CN" sz="2400" dirty="0">
                <a:ea typeface="SimSun" panose="02010600030101010101" pitchFamily="2" charset="-122"/>
              </a:rPr>
              <a:t>Correlation-based online analysis (e.g., online clustering of stock to find stock tickers)</a:t>
            </a:r>
          </a:p>
          <a:p>
            <a:pPr lvl="1"/>
            <a:r>
              <a:rPr lang="en-US" altLang="zh-CN" sz="2400" dirty="0">
                <a:ea typeface="SimSun" panose="02010600030101010101" pitchFamily="2" charset="-122"/>
              </a:rPr>
              <a:t>Shape-based offline analysis (e.g., cluster ECG based on overall shapes)</a:t>
            </a:r>
          </a:p>
          <a:p>
            <a:r>
              <a:rPr lang="en-US" altLang="zh-CN" sz="2400" b="1" dirty="0">
                <a:ea typeface="SimSun" panose="02010600030101010101" pitchFamily="2" charset="-122"/>
              </a:rPr>
              <a:t>Sequence data</a:t>
            </a:r>
            <a:r>
              <a:rPr lang="en-US" altLang="zh-CN" sz="2400" dirty="0">
                <a:ea typeface="SimSun" panose="02010600030101010101" pitchFamily="2" charset="-122"/>
              </a:rPr>
              <a:t>:  Weblogs, biological sequences, system command sequences</a:t>
            </a:r>
          </a:p>
          <a:p>
            <a:pPr lvl="1"/>
            <a:r>
              <a:rPr lang="en-US" altLang="zh-CN" sz="2400" dirty="0">
                <a:ea typeface="SimSun" panose="02010600030101010101" pitchFamily="2" charset="-122"/>
              </a:rPr>
              <a:t>Contextual attribute: Placement (rather than time)</a:t>
            </a:r>
          </a:p>
          <a:p>
            <a:pPr lvl="1"/>
            <a:r>
              <a:rPr lang="en-US" altLang="zh-CN" sz="2400" dirty="0">
                <a:ea typeface="SimSun" panose="02010600030101010101" pitchFamily="2" charset="-122"/>
              </a:rPr>
              <a:t>Similarity functions: Hamming distance, edit distance, longest common subsequence</a:t>
            </a:r>
          </a:p>
          <a:p>
            <a:pPr lvl="1"/>
            <a:r>
              <a:rPr lang="en-US" altLang="zh-CN" sz="2400" dirty="0">
                <a:ea typeface="SimSun" panose="02010600030101010101" pitchFamily="2" charset="-122"/>
              </a:rPr>
              <a:t>Sequence clustering: Suffix tree; generative model (e.g., Hidden Markov Model)</a:t>
            </a:r>
          </a:p>
          <a:p>
            <a:r>
              <a:rPr lang="en-US" altLang="zh-CN" sz="2400" b="1" dirty="0">
                <a:ea typeface="SimSun" panose="02010600030101010101" pitchFamily="2" charset="-122"/>
              </a:rPr>
              <a:t>Stream data</a:t>
            </a:r>
            <a:r>
              <a:rPr lang="en-US" altLang="zh-CN" sz="2400" dirty="0">
                <a:ea typeface="SimSun" panose="02010600030101010101" pitchFamily="2" charset="-122"/>
              </a:rPr>
              <a:t>: </a:t>
            </a:r>
          </a:p>
          <a:p>
            <a:pPr lvl="1"/>
            <a:r>
              <a:rPr lang="en-US" altLang="zh-CN" sz="2400" dirty="0">
                <a:ea typeface="SimSun" panose="02010600030101010101" pitchFamily="2" charset="-122"/>
              </a:rPr>
              <a:t>Real-time, evolution and concept drift, single pass algorithm</a:t>
            </a:r>
          </a:p>
          <a:p>
            <a:pPr lvl="1"/>
            <a:r>
              <a:rPr lang="en-US" altLang="zh-CN" sz="2400" dirty="0">
                <a:ea typeface="SimSun" panose="02010600030101010101" pitchFamily="2" charset="-122"/>
              </a:rPr>
              <a:t>Create efficient intermediate representation, e.g., micro-clustering</a:t>
            </a:r>
          </a:p>
        </p:txBody>
      </p:sp>
    </p:spTree>
    <p:extLst>
      <p:ext uri="{BB962C8B-B14F-4D97-AF65-F5344CB8AC3E}">
        <p14:creationId xmlns:p14="http://schemas.microsoft.com/office/powerpoint/2010/main" val="336279809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228600"/>
            <a:ext cx="12192000" cy="762000"/>
          </a:xfrm>
        </p:spPr>
        <p:txBody>
          <a:bodyPr>
            <a:normAutofit/>
          </a:bodyPr>
          <a:lstStyle/>
          <a:p>
            <a:r>
              <a:rPr lang="en-US" altLang="en-US" dirty="0">
                <a:solidFill>
                  <a:prstClr val="black"/>
                </a:solidFill>
              </a:rPr>
              <a:t>Clustering Different Types of Data (III)</a:t>
            </a:r>
            <a:endParaRPr lang="en-US" altLang="en-US" dirty="0"/>
          </a:p>
        </p:txBody>
      </p:sp>
      <p:sp>
        <p:nvSpPr>
          <p:cNvPr id="4100" name="Rectangle 3"/>
          <p:cNvSpPr>
            <a:spLocks noGrp="1" noChangeArrowheads="1"/>
          </p:cNvSpPr>
          <p:nvPr>
            <p:ph type="body" idx="1"/>
          </p:nvPr>
        </p:nvSpPr>
        <p:spPr>
          <a:xfrm>
            <a:off x="554183" y="1142141"/>
            <a:ext cx="11115734" cy="5575529"/>
          </a:xfrm>
        </p:spPr>
        <p:txBody>
          <a:bodyPr/>
          <a:lstStyle/>
          <a:p>
            <a:pPr>
              <a:spcBef>
                <a:spcPts val="400"/>
              </a:spcBef>
            </a:pPr>
            <a:r>
              <a:rPr lang="en-US" altLang="zh-CN" sz="2400" b="1" dirty="0">
                <a:ea typeface="SimSun" panose="02010600030101010101" pitchFamily="2" charset="-122"/>
              </a:rPr>
              <a:t>Graphs and homogeneous networks </a:t>
            </a:r>
          </a:p>
          <a:p>
            <a:pPr lvl="1">
              <a:spcBef>
                <a:spcPts val="400"/>
              </a:spcBef>
            </a:pPr>
            <a:r>
              <a:rPr lang="en-US" altLang="zh-CN" sz="2400" dirty="0">
                <a:ea typeface="SimSun" panose="02010600030101010101" pitchFamily="2" charset="-122"/>
              </a:rPr>
              <a:t>Every kind of data can be represented as a graph with similarity values as edges</a:t>
            </a:r>
          </a:p>
          <a:p>
            <a:pPr lvl="1">
              <a:spcBef>
                <a:spcPts val="400"/>
              </a:spcBef>
            </a:pPr>
            <a:r>
              <a:rPr lang="en-US" altLang="zh-CN" sz="2400" dirty="0">
                <a:ea typeface="SimSun" panose="02010600030101010101" pitchFamily="2" charset="-122"/>
              </a:rPr>
              <a:t>Methods: Generative models; combinatorial algorithms (graph cuts); spectral methods; non-negative matrix factorization methods</a:t>
            </a:r>
          </a:p>
          <a:p>
            <a:pPr>
              <a:spcBef>
                <a:spcPts val="400"/>
              </a:spcBef>
            </a:pPr>
            <a:r>
              <a:rPr lang="en-US" altLang="zh-CN" sz="2400" b="1" dirty="0">
                <a:ea typeface="SimSun" panose="02010600030101010101" pitchFamily="2" charset="-122"/>
              </a:rPr>
              <a:t>Heterogeneous networks</a:t>
            </a:r>
          </a:p>
          <a:p>
            <a:pPr lvl="1">
              <a:spcBef>
                <a:spcPts val="400"/>
              </a:spcBef>
            </a:pPr>
            <a:r>
              <a:rPr lang="en-US" altLang="zh-CN" sz="2400" dirty="0">
                <a:ea typeface="SimSun" panose="02010600030101010101" pitchFamily="2" charset="-122"/>
              </a:rPr>
              <a:t>A network consists of multiple typed nodes and edges (e.g., bibliographical data)</a:t>
            </a:r>
          </a:p>
          <a:p>
            <a:pPr lvl="1">
              <a:spcBef>
                <a:spcPts val="400"/>
              </a:spcBef>
            </a:pPr>
            <a:r>
              <a:rPr lang="en-US" altLang="zh-CN" sz="2400" dirty="0">
                <a:ea typeface="SimSun" panose="02010600030101010101" pitchFamily="2" charset="-122"/>
              </a:rPr>
              <a:t>Clustering different typed nodes/links together (e.g., </a:t>
            </a:r>
            <a:r>
              <a:rPr lang="en-US" altLang="zh-CN" sz="2400" dirty="0" err="1">
                <a:ea typeface="SimSun" panose="02010600030101010101" pitchFamily="2" charset="-122"/>
              </a:rPr>
              <a:t>NetClus</a:t>
            </a:r>
            <a:r>
              <a:rPr lang="en-US" altLang="zh-CN" sz="2400" dirty="0">
                <a:ea typeface="SimSun" panose="02010600030101010101" pitchFamily="2" charset="-122"/>
              </a:rPr>
              <a:t>)</a:t>
            </a:r>
          </a:p>
          <a:p>
            <a:pPr>
              <a:spcBef>
                <a:spcPts val="400"/>
              </a:spcBef>
            </a:pPr>
            <a:r>
              <a:rPr lang="en-US" altLang="zh-CN" sz="2400" b="1" dirty="0">
                <a:ea typeface="SimSun" panose="02010600030101010101" pitchFamily="2" charset="-122"/>
              </a:rPr>
              <a:t>Uncertain data</a:t>
            </a:r>
            <a:r>
              <a:rPr lang="en-US" altLang="zh-CN" sz="2400" dirty="0">
                <a:ea typeface="SimSun" panose="02010600030101010101" pitchFamily="2" charset="-122"/>
              </a:rPr>
              <a:t>:  Noise, approximate values, multiple possible values</a:t>
            </a:r>
          </a:p>
          <a:p>
            <a:pPr lvl="1">
              <a:spcBef>
                <a:spcPts val="400"/>
              </a:spcBef>
            </a:pPr>
            <a:r>
              <a:rPr lang="en-US" altLang="zh-CN" sz="2400" dirty="0">
                <a:ea typeface="SimSun" panose="02010600030101010101" pitchFamily="2" charset="-122"/>
              </a:rPr>
              <a:t>Incorporation of probabilistic information will improve the quality of clustering</a:t>
            </a:r>
          </a:p>
          <a:p>
            <a:pPr>
              <a:spcBef>
                <a:spcPts val="400"/>
              </a:spcBef>
            </a:pPr>
            <a:r>
              <a:rPr lang="en-US" altLang="en-US" sz="2400" b="1" dirty="0">
                <a:ea typeface="SimSun" panose="02010600030101010101" pitchFamily="2" charset="-122"/>
              </a:rPr>
              <a:t>Big data</a:t>
            </a:r>
            <a:r>
              <a:rPr lang="en-US" altLang="en-US" sz="2400" dirty="0">
                <a:ea typeface="SimSun" panose="02010600030101010101" pitchFamily="2" charset="-122"/>
              </a:rPr>
              <a:t>:  Model systems may store and process very big data (e.g., weblogs)</a:t>
            </a:r>
          </a:p>
          <a:p>
            <a:pPr lvl="1">
              <a:spcBef>
                <a:spcPts val="400"/>
              </a:spcBef>
            </a:pPr>
            <a:r>
              <a:rPr lang="en-US" altLang="en-US" sz="2400" dirty="0">
                <a:ea typeface="SimSun" panose="02010600030101010101" pitchFamily="2" charset="-122"/>
              </a:rPr>
              <a:t>Ex.  Google’s </a:t>
            </a:r>
            <a:r>
              <a:rPr lang="en-US" altLang="en-US" sz="2400" dirty="0" err="1">
                <a:ea typeface="SimSun" panose="02010600030101010101" pitchFamily="2" charset="-122"/>
              </a:rPr>
              <a:t>MapReduce</a:t>
            </a:r>
            <a:r>
              <a:rPr lang="en-US" altLang="en-US" sz="2400" dirty="0">
                <a:ea typeface="SimSun" panose="02010600030101010101" pitchFamily="2" charset="-122"/>
              </a:rPr>
              <a:t> framework</a:t>
            </a:r>
          </a:p>
          <a:p>
            <a:pPr lvl="2">
              <a:spcBef>
                <a:spcPts val="400"/>
              </a:spcBef>
            </a:pPr>
            <a:r>
              <a:rPr lang="en-US" altLang="en-US" sz="2400" dirty="0">
                <a:ea typeface="SimSun" panose="02010600030101010101" pitchFamily="2" charset="-122"/>
              </a:rPr>
              <a:t>Use </a:t>
            </a:r>
            <a:r>
              <a:rPr lang="en-US" altLang="en-US" sz="2400" i="1" dirty="0">
                <a:ea typeface="SimSun" panose="02010600030101010101" pitchFamily="2" charset="-122"/>
              </a:rPr>
              <a:t>Map</a:t>
            </a:r>
            <a:r>
              <a:rPr lang="en-US" altLang="en-US" sz="2400" dirty="0">
                <a:ea typeface="SimSun" panose="02010600030101010101" pitchFamily="2" charset="-122"/>
              </a:rPr>
              <a:t> function to distribute the computation across different machines</a:t>
            </a:r>
          </a:p>
          <a:p>
            <a:pPr lvl="2">
              <a:spcBef>
                <a:spcPts val="400"/>
              </a:spcBef>
            </a:pPr>
            <a:r>
              <a:rPr lang="en-US" altLang="en-US" sz="2400" dirty="0">
                <a:ea typeface="SimSun" panose="02010600030101010101" pitchFamily="2" charset="-122"/>
              </a:rPr>
              <a:t>Use R</a:t>
            </a:r>
            <a:r>
              <a:rPr lang="en-US" altLang="en-US" sz="2400" i="1" dirty="0">
                <a:ea typeface="SimSun" panose="02010600030101010101" pitchFamily="2" charset="-122"/>
              </a:rPr>
              <a:t>educe</a:t>
            </a:r>
            <a:r>
              <a:rPr lang="en-US" altLang="en-US" sz="2400" dirty="0">
                <a:ea typeface="SimSun" panose="02010600030101010101" pitchFamily="2" charset="-122"/>
              </a:rPr>
              <a:t> function to aggregate results obtained from the Map step</a:t>
            </a:r>
            <a:endParaRPr lang="en-US" altLang="en-US" sz="2400" dirty="0"/>
          </a:p>
        </p:txBody>
      </p:sp>
    </p:spTree>
    <p:extLst>
      <p:ext uri="{BB962C8B-B14F-4D97-AF65-F5344CB8AC3E}">
        <p14:creationId xmlns:p14="http://schemas.microsoft.com/office/powerpoint/2010/main" val="4655227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228600"/>
            <a:ext cx="12192000" cy="762000"/>
          </a:xfrm>
        </p:spPr>
        <p:txBody>
          <a:bodyPr>
            <a:normAutofit/>
          </a:bodyPr>
          <a:lstStyle/>
          <a:p>
            <a:pPr defTabSz="1219110"/>
            <a:r>
              <a:rPr lang="en-US" altLang="en-US" dirty="0">
                <a:solidFill>
                  <a:prstClr val="black"/>
                </a:solidFill>
              </a:rPr>
              <a:t>User Insights and Interactions in Clustering</a:t>
            </a:r>
          </a:p>
        </p:txBody>
      </p:sp>
      <p:sp>
        <p:nvSpPr>
          <p:cNvPr id="4100" name="Rectangle 3"/>
          <p:cNvSpPr>
            <a:spLocks noGrp="1" noChangeArrowheads="1"/>
          </p:cNvSpPr>
          <p:nvPr>
            <p:ph type="body" idx="1"/>
          </p:nvPr>
        </p:nvSpPr>
        <p:spPr>
          <a:xfrm>
            <a:off x="576039" y="1169668"/>
            <a:ext cx="10901377" cy="5450312"/>
          </a:xfrm>
        </p:spPr>
        <p:txBody>
          <a:bodyPr/>
          <a:lstStyle/>
          <a:p>
            <a:pPr>
              <a:lnSpc>
                <a:spcPct val="110000"/>
              </a:lnSpc>
            </a:pPr>
            <a:r>
              <a:rPr lang="en-US" altLang="zh-CN" sz="2400" b="1" dirty="0">
                <a:ea typeface="SimSun" panose="02010600030101010101" pitchFamily="2" charset="-122"/>
              </a:rPr>
              <a:t>Visual insights</a:t>
            </a:r>
            <a:r>
              <a:rPr lang="en-US" altLang="zh-CN" sz="2400" dirty="0">
                <a:ea typeface="SimSun" panose="02010600030101010101" pitchFamily="2" charset="-122"/>
              </a:rPr>
              <a:t>: </a:t>
            </a:r>
            <a:r>
              <a:rPr lang="en-US" sz="2400" dirty="0"/>
              <a:t>One picture is worth a thousand words</a:t>
            </a:r>
            <a:endParaRPr lang="en-US" altLang="zh-CN" sz="2400" dirty="0">
              <a:ea typeface="SimSun" panose="02010600030101010101" pitchFamily="2" charset="-122"/>
            </a:endParaRPr>
          </a:p>
          <a:p>
            <a:pPr lvl="1">
              <a:lnSpc>
                <a:spcPct val="110000"/>
              </a:lnSpc>
            </a:pPr>
            <a:r>
              <a:rPr lang="en-US" altLang="zh-CN" sz="2400" dirty="0">
                <a:ea typeface="SimSun" panose="02010600030101010101" pitchFamily="2" charset="-122"/>
              </a:rPr>
              <a:t>Human eyes: High-speed processor linking with a rich knowledge-base </a:t>
            </a:r>
          </a:p>
          <a:p>
            <a:pPr lvl="1">
              <a:lnSpc>
                <a:spcPct val="110000"/>
              </a:lnSpc>
            </a:pPr>
            <a:r>
              <a:rPr lang="en-US" altLang="zh-CN" sz="2400" dirty="0">
                <a:ea typeface="SimSun" panose="02010600030101010101" pitchFamily="2" charset="-122"/>
              </a:rPr>
              <a:t>A human can provide intuitive insights; HD-eye: visualizing HD clusters</a:t>
            </a:r>
          </a:p>
          <a:p>
            <a:pPr>
              <a:lnSpc>
                <a:spcPct val="110000"/>
              </a:lnSpc>
            </a:pPr>
            <a:r>
              <a:rPr lang="en-US" altLang="zh-CN" sz="2400" b="1" dirty="0">
                <a:ea typeface="SimSun" panose="02010600030101010101" pitchFamily="2" charset="-122"/>
              </a:rPr>
              <a:t>Semi-supervised insights</a:t>
            </a:r>
            <a:r>
              <a:rPr lang="en-US" altLang="zh-CN" sz="2400" dirty="0">
                <a:ea typeface="SimSun" panose="02010600030101010101" pitchFamily="2" charset="-122"/>
              </a:rPr>
              <a:t>: Passing user’s insights or intention to system</a:t>
            </a:r>
          </a:p>
          <a:p>
            <a:pPr lvl="1">
              <a:lnSpc>
                <a:spcPct val="110000"/>
              </a:lnSpc>
            </a:pPr>
            <a:r>
              <a:rPr lang="en-US" altLang="zh-CN" sz="2400" dirty="0">
                <a:ea typeface="SimSun" panose="02010600030101010101" pitchFamily="2" charset="-122"/>
              </a:rPr>
              <a:t>User-seeding: A user provides a number of labeled examples, approximately representing categories of interest</a:t>
            </a:r>
          </a:p>
          <a:p>
            <a:pPr>
              <a:lnSpc>
                <a:spcPct val="110000"/>
              </a:lnSpc>
            </a:pPr>
            <a:r>
              <a:rPr lang="en-US" altLang="zh-CN" sz="2400" b="1" dirty="0">
                <a:ea typeface="SimSun" panose="02010600030101010101" pitchFamily="2" charset="-122"/>
              </a:rPr>
              <a:t>Multi-view and ensemble-based insights</a:t>
            </a:r>
          </a:p>
          <a:p>
            <a:pPr lvl="1">
              <a:lnSpc>
                <a:spcPct val="110000"/>
              </a:lnSpc>
            </a:pPr>
            <a:r>
              <a:rPr lang="en-US" altLang="zh-CN" sz="2400" dirty="0">
                <a:ea typeface="SimSun" panose="02010600030101010101" pitchFamily="2" charset="-122"/>
              </a:rPr>
              <a:t>Multi-view clustering: Multiple </a:t>
            </a:r>
            <a:r>
              <a:rPr lang="en-US" altLang="zh-CN" sz="2400" dirty="0" err="1">
                <a:ea typeface="SimSun" panose="02010600030101010101" pitchFamily="2" charset="-122"/>
              </a:rPr>
              <a:t>clusterings</a:t>
            </a:r>
            <a:r>
              <a:rPr lang="en-US" altLang="zh-CN" sz="2400" dirty="0">
                <a:ea typeface="SimSun" panose="02010600030101010101" pitchFamily="2" charset="-122"/>
              </a:rPr>
              <a:t> represent different perspectives</a:t>
            </a:r>
          </a:p>
          <a:p>
            <a:pPr lvl="1">
              <a:lnSpc>
                <a:spcPct val="110000"/>
              </a:lnSpc>
            </a:pPr>
            <a:r>
              <a:rPr lang="en-US" altLang="zh-CN" sz="2400" dirty="0">
                <a:ea typeface="SimSun" panose="02010600030101010101" pitchFamily="2" charset="-122"/>
              </a:rPr>
              <a:t>Multiple clustering results can be </a:t>
            </a:r>
            <a:r>
              <a:rPr lang="en-US" altLang="zh-CN" sz="2400" dirty="0" err="1">
                <a:ea typeface="SimSun" panose="02010600030101010101" pitchFamily="2" charset="-122"/>
              </a:rPr>
              <a:t>ensembled</a:t>
            </a:r>
            <a:r>
              <a:rPr lang="en-US" altLang="zh-CN" sz="2400" dirty="0">
                <a:ea typeface="SimSun" panose="02010600030101010101" pitchFamily="2" charset="-122"/>
              </a:rPr>
              <a:t> to provide a more robust solution </a:t>
            </a:r>
          </a:p>
          <a:p>
            <a:pPr>
              <a:lnSpc>
                <a:spcPct val="110000"/>
              </a:lnSpc>
            </a:pPr>
            <a:r>
              <a:rPr lang="en-US" altLang="zh-CN" sz="2400" b="1" dirty="0">
                <a:ea typeface="SimSun" panose="02010600030101010101" pitchFamily="2" charset="-122"/>
              </a:rPr>
              <a:t>Validation-based insights</a:t>
            </a:r>
            <a:r>
              <a:rPr lang="en-US" altLang="zh-CN" sz="2400" dirty="0">
                <a:ea typeface="SimSun" panose="02010600030101010101" pitchFamily="2" charset="-122"/>
              </a:rPr>
              <a:t>: Evaluation of the quality of clusters generated</a:t>
            </a:r>
          </a:p>
          <a:p>
            <a:pPr lvl="1">
              <a:lnSpc>
                <a:spcPct val="110000"/>
              </a:lnSpc>
            </a:pPr>
            <a:r>
              <a:rPr lang="en-US" altLang="zh-CN" sz="2400" dirty="0">
                <a:ea typeface="SimSun" panose="02010600030101010101" pitchFamily="2" charset="-122"/>
              </a:rPr>
              <a:t>May use case studies, specific measures, or pre-existing labels</a:t>
            </a:r>
          </a:p>
        </p:txBody>
      </p:sp>
    </p:spTree>
    <p:extLst>
      <p:ext uri="{BB962C8B-B14F-4D97-AF65-F5344CB8AC3E}">
        <p14:creationId xmlns:p14="http://schemas.microsoft.com/office/powerpoint/2010/main" val="2030652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vert="horz" lIns="92075" tIns="46038" rIns="92075" bIns="46038" rtlCol="0" anchor="ctr">
            <a:noAutofit/>
          </a:bodyPr>
          <a:lstStyle/>
          <a:p>
            <a:pPr eaLnBrk="1" hangingPunct="1"/>
            <a:r>
              <a:rPr lang="en-US" altLang="zh-CN" dirty="0">
                <a:ea typeface="SimSun" panose="02010600030101010101" pitchFamily="2" charset="-122"/>
              </a:rPr>
              <a:t>Partitioning Algorithms: Basic Concepts</a:t>
            </a:r>
            <a:endParaRPr lang="en-US" altLang="zh-CN" sz="4000" dirty="0">
              <a:ea typeface="SimSun" panose="02010600030101010101" pitchFamily="2" charset="-122"/>
            </a:endParaRPr>
          </a:p>
        </p:txBody>
      </p:sp>
      <p:sp>
        <p:nvSpPr>
          <p:cNvPr id="24579" name="Rectangle 3"/>
          <p:cNvSpPr>
            <a:spLocks noGrp="1" noChangeArrowheads="1"/>
          </p:cNvSpPr>
          <p:nvPr>
            <p:ph type="body" sz="half" idx="1"/>
          </p:nvPr>
        </p:nvSpPr>
        <p:spPr>
          <a:xfrm>
            <a:off x="539130" y="1242350"/>
            <a:ext cx="10841076" cy="5105400"/>
          </a:xfrm>
        </p:spPr>
        <p:txBody>
          <a:bodyPr vert="horz" lIns="92075" tIns="46038" rIns="92075" bIns="46038" rtlCol="0">
            <a:noAutofit/>
          </a:bodyPr>
          <a:lstStyle/>
          <a:p>
            <a:pPr eaLnBrk="1" hangingPunct="1">
              <a:spcAft>
                <a:spcPts val="600"/>
              </a:spcAft>
            </a:pPr>
            <a:r>
              <a:rPr lang="en-US" altLang="zh-CN" u="sng" dirty="0">
                <a:ea typeface="SimSun" panose="02010600030101010101" pitchFamily="2" charset="-122"/>
              </a:rPr>
              <a:t>Partitioning method:</a:t>
            </a:r>
            <a:r>
              <a:rPr lang="en-US" altLang="zh-CN" dirty="0">
                <a:ea typeface="SimSun" panose="02010600030101010101" pitchFamily="2" charset="-122"/>
              </a:rPr>
              <a:t> Discovering the groupings in the data by optimizing a specific objective function and iteratively improving the quality of partitions</a:t>
            </a:r>
          </a:p>
          <a:p>
            <a:pPr>
              <a:spcAft>
                <a:spcPts val="600"/>
              </a:spcAft>
            </a:pPr>
            <a:r>
              <a:rPr lang="en-US" altLang="zh-CN" i="1" dirty="0">
                <a:ea typeface="SimSun" panose="02010600030101010101" pitchFamily="2" charset="-122"/>
              </a:rPr>
              <a:t>K</a:t>
            </a:r>
            <a:r>
              <a:rPr lang="en-US" altLang="zh-CN" dirty="0">
                <a:ea typeface="SimSun" panose="02010600030101010101" pitchFamily="2" charset="-122"/>
              </a:rPr>
              <a:t>-partitioning method: Partitioning a dataset </a:t>
            </a:r>
            <a:r>
              <a:rPr lang="en-US" altLang="zh-CN" b="1" i="1" dirty="0">
                <a:ea typeface="SimSun" panose="02010600030101010101" pitchFamily="2" charset="-122"/>
              </a:rPr>
              <a:t>D</a:t>
            </a:r>
            <a:r>
              <a:rPr lang="en-US" altLang="zh-CN" dirty="0">
                <a:ea typeface="SimSun" panose="02010600030101010101" pitchFamily="2" charset="-122"/>
              </a:rPr>
              <a:t> of </a:t>
            </a:r>
            <a:r>
              <a:rPr lang="en-US" altLang="zh-CN" b="1" i="1" dirty="0">
                <a:ea typeface="SimSun" panose="02010600030101010101" pitchFamily="2" charset="-122"/>
              </a:rPr>
              <a:t>n</a:t>
            </a:r>
            <a:r>
              <a:rPr lang="en-US" altLang="zh-CN" dirty="0">
                <a:ea typeface="SimSun" panose="02010600030101010101" pitchFamily="2" charset="-122"/>
              </a:rPr>
              <a:t> objects into a set of </a:t>
            </a:r>
            <a:r>
              <a:rPr lang="en-US" altLang="zh-CN" b="1" i="1" dirty="0">
                <a:ea typeface="SimSun" panose="02010600030101010101" pitchFamily="2" charset="-122"/>
              </a:rPr>
              <a:t>K</a:t>
            </a:r>
            <a:r>
              <a:rPr lang="en-US" altLang="zh-CN" dirty="0">
                <a:ea typeface="SimSun" panose="02010600030101010101" pitchFamily="2" charset="-122"/>
              </a:rPr>
              <a:t> clusters so that an objective function is optimized (e.g., the sum of squared distances is minimized, where </a:t>
            </a:r>
            <a:r>
              <a:rPr lang="en-US" altLang="zh-CN" i="1" dirty="0" err="1">
                <a:ea typeface="SimSun" panose="02010600030101010101" pitchFamily="2" charset="-122"/>
              </a:rPr>
              <a:t>c</a:t>
            </a:r>
            <a:r>
              <a:rPr lang="en-US" altLang="zh-CN" i="1" baseline="-25000" dirty="0" err="1">
                <a:ea typeface="SimSun" panose="02010600030101010101" pitchFamily="2" charset="-122"/>
              </a:rPr>
              <a:t>k</a:t>
            </a:r>
            <a:r>
              <a:rPr lang="en-US" altLang="zh-CN" dirty="0">
                <a:ea typeface="SimSun" panose="02010600030101010101" pitchFamily="2" charset="-122"/>
              </a:rPr>
              <a:t> is the centroid or </a:t>
            </a:r>
            <a:r>
              <a:rPr lang="en-US" altLang="zh-CN" dirty="0" err="1">
                <a:ea typeface="SimSun" panose="02010600030101010101" pitchFamily="2" charset="-122"/>
              </a:rPr>
              <a:t>medoid</a:t>
            </a:r>
            <a:r>
              <a:rPr lang="en-US" altLang="zh-CN" dirty="0">
                <a:ea typeface="SimSun" panose="02010600030101010101" pitchFamily="2" charset="-122"/>
              </a:rPr>
              <a:t> of cluster </a:t>
            </a:r>
            <a:r>
              <a:rPr lang="en-US" altLang="zh-CN" i="1" dirty="0" err="1">
                <a:ea typeface="SimSun" panose="02010600030101010101" pitchFamily="2" charset="-122"/>
              </a:rPr>
              <a:t>C</a:t>
            </a:r>
            <a:r>
              <a:rPr lang="en-US" altLang="zh-CN" i="1" baseline="-25000" dirty="0" err="1">
                <a:ea typeface="SimSun" panose="02010600030101010101" pitchFamily="2" charset="-122"/>
              </a:rPr>
              <a:t>k</a:t>
            </a:r>
            <a:r>
              <a:rPr lang="en-US" altLang="zh-CN" dirty="0">
                <a:ea typeface="SimSun" panose="02010600030101010101" pitchFamily="2" charset="-122"/>
              </a:rPr>
              <a:t>)</a:t>
            </a:r>
          </a:p>
          <a:p>
            <a:pPr lvl="1">
              <a:spcAft>
                <a:spcPts val="600"/>
              </a:spcAft>
            </a:pPr>
            <a:r>
              <a:rPr lang="en-US" altLang="zh-CN" dirty="0">
                <a:ea typeface="SimSun" panose="02010600030101010101" pitchFamily="2" charset="-122"/>
              </a:rPr>
              <a:t>A typical objective function: </a:t>
            </a:r>
            <a:r>
              <a:rPr lang="en-US" altLang="zh-CN" b="1" dirty="0">
                <a:ea typeface="SimSun" panose="02010600030101010101" pitchFamily="2" charset="-122"/>
              </a:rPr>
              <a:t>Sum of Squared Errors </a:t>
            </a:r>
            <a:r>
              <a:rPr lang="en-US" altLang="zh-CN" dirty="0">
                <a:ea typeface="SimSun" panose="02010600030101010101" pitchFamily="2" charset="-122"/>
              </a:rPr>
              <a:t>(</a:t>
            </a:r>
            <a:r>
              <a:rPr lang="en-US" altLang="zh-CN" b="1" dirty="0">
                <a:ea typeface="SimSun" panose="02010600030101010101" pitchFamily="2" charset="-122"/>
              </a:rPr>
              <a:t>SSE</a:t>
            </a:r>
            <a:r>
              <a:rPr lang="en-US" altLang="zh-CN" dirty="0">
                <a:ea typeface="SimSun" panose="02010600030101010101" pitchFamily="2" charset="-122"/>
              </a:rPr>
              <a:t>)</a:t>
            </a:r>
          </a:p>
          <a:p>
            <a:pPr lvl="1">
              <a:spcAft>
                <a:spcPts val="600"/>
              </a:spcAft>
            </a:pPr>
            <a:endParaRPr lang="en-US" altLang="zh-CN" dirty="0">
              <a:ea typeface="SimSun" panose="02010600030101010101" pitchFamily="2" charset="-122"/>
            </a:endParaRPr>
          </a:p>
          <a:p>
            <a:pPr eaLnBrk="1" hangingPunct="1">
              <a:spcAft>
                <a:spcPts val="600"/>
              </a:spcAft>
            </a:pPr>
            <a:r>
              <a:rPr lang="en-US" altLang="zh-CN" dirty="0">
                <a:ea typeface="SimSun" panose="02010600030101010101" pitchFamily="2" charset="-122"/>
              </a:rPr>
              <a:t>Problem definition:  Given </a:t>
            </a:r>
            <a:r>
              <a:rPr lang="en-US" altLang="zh-CN" i="1" dirty="0">
                <a:ea typeface="SimSun" panose="02010600030101010101" pitchFamily="2" charset="-122"/>
              </a:rPr>
              <a:t>K</a:t>
            </a:r>
            <a:r>
              <a:rPr lang="en-US" altLang="zh-CN" dirty="0">
                <a:ea typeface="SimSun" panose="02010600030101010101" pitchFamily="2" charset="-122"/>
              </a:rPr>
              <a:t>, find a partition of </a:t>
            </a:r>
            <a:r>
              <a:rPr lang="en-US" altLang="zh-CN" i="1" dirty="0">
                <a:ea typeface="SimSun" panose="02010600030101010101" pitchFamily="2" charset="-122"/>
              </a:rPr>
              <a:t>K clusters </a:t>
            </a:r>
            <a:r>
              <a:rPr lang="en-US" altLang="zh-CN" dirty="0">
                <a:ea typeface="SimSun" panose="02010600030101010101" pitchFamily="2" charset="-122"/>
              </a:rPr>
              <a:t>that optimizes the chosen partitioning criterion</a:t>
            </a:r>
          </a:p>
          <a:p>
            <a:pPr lvl="1" eaLnBrk="1" hangingPunct="1">
              <a:spcAft>
                <a:spcPts val="600"/>
              </a:spcAft>
            </a:pPr>
            <a:r>
              <a:rPr lang="en-US" altLang="zh-CN" dirty="0">
                <a:ea typeface="SimSun" panose="02010600030101010101" pitchFamily="2" charset="-122"/>
              </a:rPr>
              <a:t>Global optimal: Needs to exhaustively enumerate all partitions</a:t>
            </a:r>
          </a:p>
          <a:p>
            <a:pPr lvl="1" eaLnBrk="1" hangingPunct="1">
              <a:spcAft>
                <a:spcPts val="600"/>
              </a:spcAft>
            </a:pPr>
            <a:r>
              <a:rPr lang="en-US" altLang="zh-CN" dirty="0">
                <a:ea typeface="SimSun" panose="02010600030101010101" pitchFamily="2" charset="-122"/>
              </a:rPr>
              <a:t>Heuristic methods (i.e., greedy algorithms): </a:t>
            </a:r>
            <a:r>
              <a:rPr lang="en-US" altLang="zh-CN" i="1" dirty="0">
                <a:ea typeface="SimSun" panose="02010600030101010101" pitchFamily="2" charset="-122"/>
              </a:rPr>
              <a:t>K-Means</a:t>
            </a:r>
            <a:r>
              <a:rPr lang="en-US" altLang="zh-CN" dirty="0">
                <a:ea typeface="SimSun" panose="02010600030101010101" pitchFamily="2" charset="-122"/>
              </a:rPr>
              <a:t>, </a:t>
            </a:r>
            <a:r>
              <a:rPr lang="en-US" altLang="zh-CN" i="1" dirty="0">
                <a:ea typeface="SimSun" panose="02010600030101010101" pitchFamily="2" charset="-122"/>
              </a:rPr>
              <a:t>K</a:t>
            </a:r>
            <a:r>
              <a:rPr lang="en-US" altLang="zh-CN" dirty="0">
                <a:ea typeface="SimSun" panose="02010600030101010101" pitchFamily="2" charset="-122"/>
              </a:rPr>
              <a:t>-</a:t>
            </a:r>
            <a:r>
              <a:rPr lang="en-US" altLang="zh-CN" i="1" dirty="0">
                <a:ea typeface="SimSun" panose="02010600030101010101" pitchFamily="2" charset="-122"/>
              </a:rPr>
              <a:t>Medians</a:t>
            </a:r>
            <a:r>
              <a:rPr lang="en-US" altLang="zh-CN" dirty="0">
                <a:ea typeface="SimSun" panose="02010600030101010101" pitchFamily="2" charset="-122"/>
              </a:rPr>
              <a:t>, </a:t>
            </a:r>
            <a:r>
              <a:rPr lang="en-US" altLang="zh-CN" i="1" dirty="0">
                <a:ea typeface="SimSun" panose="02010600030101010101" pitchFamily="2" charset="-122"/>
              </a:rPr>
              <a:t>K-</a:t>
            </a:r>
            <a:r>
              <a:rPr lang="en-US" altLang="zh-CN" i="1" dirty="0" err="1">
                <a:ea typeface="SimSun" panose="02010600030101010101" pitchFamily="2" charset="-122"/>
              </a:rPr>
              <a:t>Medoids</a:t>
            </a:r>
            <a:r>
              <a:rPr lang="en-US" altLang="zh-CN" dirty="0">
                <a:ea typeface="SimSun" panose="02010600030101010101" pitchFamily="2" charset="-122"/>
              </a:rPr>
              <a:t>, etc.</a:t>
            </a:r>
          </a:p>
        </p:txBody>
      </p:sp>
      <p:graphicFrame>
        <p:nvGraphicFramePr>
          <p:cNvPr id="5" name="Object 4"/>
          <p:cNvGraphicFramePr>
            <a:graphicFrameLocks noChangeAspect="1"/>
          </p:cNvGraphicFramePr>
          <p:nvPr>
            <p:extLst/>
          </p:nvPr>
        </p:nvGraphicFramePr>
        <p:xfrm>
          <a:off x="2895306" y="3713573"/>
          <a:ext cx="3565525" cy="844550"/>
        </p:xfrm>
        <a:graphic>
          <a:graphicData uri="http://schemas.openxmlformats.org/presentationml/2006/ole">
            <mc:AlternateContent xmlns:mc="http://schemas.openxmlformats.org/markup-compatibility/2006">
              <mc:Choice xmlns:v="urn:schemas-microsoft-com:vml" Requires="v">
                <p:oleObj spid="_x0000_s2114" name="Equation" r:id="rId4" imgW="1612800" imgH="469800" progId="Equation.DSMT4">
                  <p:embed/>
                </p:oleObj>
              </mc:Choice>
              <mc:Fallback>
                <p:oleObj name="Equation" r:id="rId4" imgW="1612800" imgH="469800" progId="Equation.DSMT4">
                  <p:embed/>
                  <p:pic>
                    <p:nvPicPr>
                      <p:cNvPr id="0" name=""/>
                      <p:cNvPicPr/>
                      <p:nvPr/>
                    </p:nvPicPr>
                    <p:blipFill>
                      <a:blip r:embed="rId5"/>
                      <a:stretch>
                        <a:fillRect/>
                      </a:stretch>
                    </p:blipFill>
                    <p:spPr>
                      <a:xfrm>
                        <a:off x="2895306" y="3713573"/>
                        <a:ext cx="3565525" cy="844550"/>
                      </a:xfrm>
                      <a:prstGeom prst="rect">
                        <a:avLst/>
                      </a:prstGeom>
                    </p:spPr>
                  </p:pic>
                </p:oleObj>
              </mc:Fallback>
            </mc:AlternateContent>
          </a:graphicData>
        </a:graphic>
      </p:graphicFrame>
    </p:spTree>
    <p:extLst>
      <p:ext uri="{BB962C8B-B14F-4D97-AF65-F5344CB8AC3E}">
        <p14:creationId xmlns:p14="http://schemas.microsoft.com/office/powerpoint/2010/main" val="1400882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199181"/>
            <a:ext cx="12192000" cy="1412340"/>
          </a:xfrm>
        </p:spPr>
        <p:txBody>
          <a:bodyPr>
            <a:noAutofit/>
          </a:bodyPr>
          <a:lstStyle/>
          <a:p>
            <a:r>
              <a:rPr lang="en-US" altLang="zh-CN" dirty="0">
                <a:ea typeface="SimSun" panose="02010600030101010101" pitchFamily="2" charset="-122"/>
              </a:rPr>
              <a:t>BIRCH (Balanced Iterative Reducing and Clustering Using Hierarchies)</a:t>
            </a:r>
            <a:endParaRPr lang="en-US" altLang="en-US" dirty="0"/>
          </a:p>
        </p:txBody>
      </p:sp>
      <p:sp>
        <p:nvSpPr>
          <p:cNvPr id="25604" name="Rectangle 3"/>
          <p:cNvSpPr>
            <a:spLocks noGrp="1" noChangeArrowheads="1"/>
          </p:cNvSpPr>
          <p:nvPr>
            <p:ph idx="1"/>
          </p:nvPr>
        </p:nvSpPr>
        <p:spPr>
          <a:xfrm>
            <a:off x="541195" y="1213159"/>
            <a:ext cx="10893829" cy="5438850"/>
          </a:xfrm>
        </p:spPr>
        <p:txBody>
          <a:bodyPr/>
          <a:lstStyle/>
          <a:p>
            <a:pPr>
              <a:spcAft>
                <a:spcPts val="600"/>
              </a:spcAft>
            </a:pPr>
            <a:r>
              <a:rPr lang="en-US" altLang="zh-CN" sz="2400" dirty="0">
                <a:ea typeface="SimSun" panose="02010600030101010101" pitchFamily="2" charset="-122"/>
              </a:rPr>
              <a:t>A multiphase clustering algorithm (Zhang, </a:t>
            </a:r>
            <a:r>
              <a:rPr lang="en-US" altLang="zh-CN" sz="2400" dirty="0" err="1">
                <a:ea typeface="SimSun" panose="02010600030101010101" pitchFamily="2" charset="-122"/>
              </a:rPr>
              <a:t>Ramakrishnan</a:t>
            </a:r>
            <a:r>
              <a:rPr lang="en-US" altLang="zh-CN" sz="2400" dirty="0">
                <a:ea typeface="SimSun" panose="02010600030101010101" pitchFamily="2" charset="-122"/>
              </a:rPr>
              <a:t> &amp; </a:t>
            </a:r>
            <a:r>
              <a:rPr lang="en-US" altLang="zh-CN" sz="2400" dirty="0" err="1">
                <a:ea typeface="SimSun" panose="02010600030101010101" pitchFamily="2" charset="-122"/>
              </a:rPr>
              <a:t>Livny</a:t>
            </a:r>
            <a:r>
              <a:rPr lang="en-US" altLang="zh-CN" sz="2400" dirty="0">
                <a:ea typeface="SimSun" panose="02010600030101010101" pitchFamily="2" charset="-122"/>
              </a:rPr>
              <a:t>, SIGMOD’96)</a:t>
            </a:r>
          </a:p>
          <a:p>
            <a:pPr>
              <a:spcAft>
                <a:spcPts val="600"/>
              </a:spcAft>
            </a:pPr>
            <a:r>
              <a:rPr lang="en-US" altLang="zh-CN" sz="2400" dirty="0">
                <a:ea typeface="SimSun" panose="02010600030101010101" pitchFamily="2" charset="-122"/>
              </a:rPr>
              <a:t>Incrementally construct a CF (Clustering Feature) tree, a hierarchical data structure for multiphase clustering</a:t>
            </a:r>
          </a:p>
          <a:p>
            <a:pPr lvl="1">
              <a:spcAft>
                <a:spcPts val="600"/>
              </a:spcAft>
            </a:pPr>
            <a:r>
              <a:rPr lang="en-US" altLang="zh-CN" sz="2400" dirty="0">
                <a:ea typeface="SimSun" panose="02010600030101010101" pitchFamily="2" charset="-122"/>
              </a:rPr>
              <a:t>Phase 1: Scan DB to build an initial in-memory CF tree (a multi-level compression of the data that tries to preserve the inherent clustering structure of the data)  </a:t>
            </a:r>
          </a:p>
          <a:p>
            <a:pPr lvl="1">
              <a:spcAft>
                <a:spcPts val="600"/>
              </a:spcAft>
            </a:pPr>
            <a:r>
              <a:rPr lang="en-US" altLang="zh-CN" sz="2400" dirty="0">
                <a:ea typeface="SimSun" panose="02010600030101010101" pitchFamily="2" charset="-122"/>
              </a:rPr>
              <a:t>Phase 2: Use an arbitrary clustering algorithm to cluster the leaf nodes of the CF-tree</a:t>
            </a:r>
          </a:p>
          <a:p>
            <a:pPr>
              <a:spcAft>
                <a:spcPts val="600"/>
              </a:spcAft>
            </a:pPr>
            <a:r>
              <a:rPr lang="en-US" altLang="zh-CN" sz="2400" dirty="0">
                <a:ea typeface="SimSun" panose="02010600030101010101" pitchFamily="2" charset="-122"/>
              </a:rPr>
              <a:t>Key idea: Multi-level clustering</a:t>
            </a:r>
          </a:p>
          <a:p>
            <a:pPr lvl="1">
              <a:spcAft>
                <a:spcPts val="600"/>
              </a:spcAft>
            </a:pPr>
            <a:r>
              <a:rPr lang="en-US" altLang="zh-CN" sz="2400" dirty="0">
                <a:ea typeface="SimSun" panose="02010600030101010101" pitchFamily="2" charset="-122"/>
              </a:rPr>
              <a:t>Low-level micro-clustering: Reduce complexity and increase scalability</a:t>
            </a:r>
          </a:p>
          <a:p>
            <a:pPr lvl="1">
              <a:spcAft>
                <a:spcPts val="600"/>
              </a:spcAft>
            </a:pPr>
            <a:r>
              <a:rPr lang="en-US" altLang="zh-CN" sz="2400" dirty="0">
                <a:ea typeface="SimSun" panose="02010600030101010101" pitchFamily="2" charset="-122"/>
              </a:rPr>
              <a:t>High-level macro-clustering: Leave enough flexibility for high-level clustering</a:t>
            </a:r>
          </a:p>
          <a:p>
            <a:pPr>
              <a:spcAft>
                <a:spcPts val="600"/>
              </a:spcAft>
            </a:pPr>
            <a:r>
              <a:rPr lang="en-US" altLang="zh-CN" sz="2400" i="1" dirty="0">
                <a:ea typeface="SimSun" panose="02010600030101010101" pitchFamily="2" charset="-122"/>
              </a:rPr>
              <a:t>Scales linearly</a:t>
            </a:r>
            <a:r>
              <a:rPr lang="en-US" altLang="zh-CN" sz="2400" dirty="0">
                <a:ea typeface="SimSun" panose="02010600030101010101" pitchFamily="2" charset="-122"/>
              </a:rPr>
              <a:t>:  Find a good clustering with a single scan and improve the quality with a few additional scans</a:t>
            </a:r>
          </a:p>
        </p:txBody>
      </p:sp>
    </p:spTree>
    <p:extLst>
      <p:ext uri="{BB962C8B-B14F-4D97-AF65-F5344CB8AC3E}">
        <p14:creationId xmlns:p14="http://schemas.microsoft.com/office/powerpoint/2010/main" val="400334149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381001"/>
            <a:ext cx="12192000" cy="554039"/>
          </a:xfrm>
        </p:spPr>
        <p:txBody>
          <a:bodyPr>
            <a:noAutofit/>
          </a:bodyPr>
          <a:lstStyle/>
          <a:p>
            <a:pPr defTabSz="914400" fontAlgn="base">
              <a:spcAft>
                <a:spcPct val="0"/>
              </a:spcAft>
            </a:pPr>
            <a:r>
              <a:rPr lang="en-US" altLang="zh-CN" dirty="0">
                <a:ea typeface="SimSun" panose="02010600030101010101" pitchFamily="2" charset="-122"/>
              </a:rPr>
              <a:t>Clustering Feature Vector in BIRCH</a:t>
            </a:r>
            <a:endParaRPr lang="en-US" altLang="zh-CN" sz="3200" b="1" dirty="0">
              <a:ea typeface="SimSun" panose="02010600030101010101" pitchFamily="2" charset="-122"/>
            </a:endParaRPr>
          </a:p>
        </p:txBody>
      </p:sp>
      <p:sp>
        <p:nvSpPr>
          <p:cNvPr id="25604" name="Rectangle 3"/>
          <p:cNvSpPr>
            <a:spLocks noGrp="1" noChangeArrowheads="1"/>
          </p:cNvSpPr>
          <p:nvPr>
            <p:ph idx="1"/>
          </p:nvPr>
        </p:nvSpPr>
        <p:spPr>
          <a:xfrm>
            <a:off x="406400" y="1239985"/>
            <a:ext cx="11281624" cy="5133108"/>
          </a:xfrm>
        </p:spPr>
        <p:txBody>
          <a:bodyPr/>
          <a:lstStyle/>
          <a:p>
            <a:pPr>
              <a:lnSpc>
                <a:spcPct val="150000"/>
              </a:lnSpc>
            </a:pPr>
            <a:r>
              <a:rPr lang="en-US" altLang="zh-CN" sz="2400" dirty="0">
                <a:solidFill>
                  <a:srgbClr val="000000"/>
                </a:solidFill>
                <a:ea typeface="SimSun" panose="02010600030101010101" pitchFamily="2" charset="-122"/>
              </a:rPr>
              <a:t>Clustering Feature (CF):  </a:t>
            </a:r>
            <a:r>
              <a:rPr lang="en-US" altLang="zh-CN" sz="2400" i="1" dirty="0">
                <a:solidFill>
                  <a:srgbClr val="000000"/>
                </a:solidFill>
                <a:ea typeface="SimSun" panose="02010600030101010101" pitchFamily="2" charset="-122"/>
              </a:rPr>
              <a:t>CF = (N, LS, SS)</a:t>
            </a:r>
            <a:endParaRPr lang="en-US" altLang="zh-CN" sz="2400" dirty="0">
              <a:solidFill>
                <a:srgbClr val="000000"/>
              </a:solidFill>
              <a:ea typeface="SimSun" panose="02010600030101010101" pitchFamily="2" charset="-122"/>
            </a:endParaRPr>
          </a:p>
          <a:p>
            <a:pPr lvl="1">
              <a:lnSpc>
                <a:spcPct val="150000"/>
              </a:lnSpc>
            </a:pPr>
            <a:r>
              <a:rPr lang="en-US" altLang="zh-CN" sz="2400" i="1" dirty="0">
                <a:solidFill>
                  <a:srgbClr val="000000"/>
                </a:solidFill>
                <a:ea typeface="SimSun" panose="02010600030101010101" pitchFamily="2" charset="-122"/>
              </a:rPr>
              <a:t>N</a:t>
            </a:r>
            <a:r>
              <a:rPr lang="en-US" altLang="zh-CN" sz="2400" dirty="0">
                <a:solidFill>
                  <a:srgbClr val="000000"/>
                </a:solidFill>
                <a:ea typeface="SimSun" panose="02010600030101010101" pitchFamily="2" charset="-122"/>
              </a:rPr>
              <a:t>: Number of data points</a:t>
            </a:r>
          </a:p>
          <a:p>
            <a:pPr lvl="1">
              <a:lnSpc>
                <a:spcPct val="150000"/>
              </a:lnSpc>
            </a:pPr>
            <a:r>
              <a:rPr lang="en-US" altLang="zh-CN" sz="2400" i="1" dirty="0">
                <a:solidFill>
                  <a:srgbClr val="000000"/>
                </a:solidFill>
                <a:ea typeface="SimSun" panose="02010600030101010101" pitchFamily="2" charset="-122"/>
              </a:rPr>
              <a:t>LS: linear sum of N points: </a:t>
            </a:r>
          </a:p>
          <a:p>
            <a:pPr lvl="1">
              <a:lnSpc>
                <a:spcPct val="150000"/>
              </a:lnSpc>
            </a:pPr>
            <a:r>
              <a:rPr lang="en-US" altLang="zh-CN" sz="2400" i="1" dirty="0">
                <a:solidFill>
                  <a:srgbClr val="000000"/>
                </a:solidFill>
                <a:ea typeface="SimSun" panose="02010600030101010101" pitchFamily="2" charset="-122"/>
              </a:rPr>
              <a:t>SS: square sum of N points: </a:t>
            </a:r>
          </a:p>
          <a:p>
            <a:pPr lvl="1">
              <a:lnSpc>
                <a:spcPct val="150000"/>
              </a:lnSpc>
            </a:pPr>
            <a:endParaRPr lang="en-US" altLang="zh-CN" sz="2400" i="1" baseline="-25000" dirty="0">
              <a:solidFill>
                <a:srgbClr val="000000"/>
              </a:solidFill>
              <a:ea typeface="SimSun" panose="02010600030101010101" pitchFamily="2" charset="-122"/>
              <a:sym typeface="Symbol" panose="05050102010706020507" pitchFamily="18" charset="2"/>
            </a:endParaRPr>
          </a:p>
          <a:p>
            <a:pPr>
              <a:spcAft>
                <a:spcPts val="600"/>
              </a:spcAft>
            </a:pPr>
            <a:r>
              <a:rPr lang="en-US" altLang="zh-CN" sz="2400" dirty="0">
                <a:latin typeface="Calibri" panose="020F0502020204030204" pitchFamily="34" charset="0"/>
                <a:ea typeface="SimSun" panose="02010600030101010101" pitchFamily="2" charset="-122"/>
              </a:rPr>
              <a:t>Clustering feature: </a:t>
            </a:r>
          </a:p>
          <a:p>
            <a:pPr lvl="1">
              <a:spcAft>
                <a:spcPts val="600"/>
              </a:spcAft>
            </a:pPr>
            <a:r>
              <a:rPr lang="en-US" altLang="zh-CN" sz="2400" dirty="0">
                <a:latin typeface="Calibri" panose="020F0502020204030204" pitchFamily="34" charset="0"/>
                <a:ea typeface="SimSun" panose="02010600030101010101" pitchFamily="2" charset="-122"/>
              </a:rPr>
              <a:t>Summary of the statistics for a given sub-cluster: the 0-th, 1st, and 2nd moments of the sub-cluster from the statistical point of view</a:t>
            </a:r>
          </a:p>
          <a:p>
            <a:pPr lvl="1">
              <a:spcAft>
                <a:spcPts val="600"/>
              </a:spcAft>
            </a:pPr>
            <a:r>
              <a:rPr lang="en-US" altLang="zh-CN" sz="2400" dirty="0">
                <a:latin typeface="Calibri" panose="020F0502020204030204" pitchFamily="34" charset="0"/>
                <a:ea typeface="SimSun" panose="02010600030101010101" pitchFamily="2" charset="-122"/>
              </a:rPr>
              <a:t>Registers crucial measurements for computing cluster and utilizes storage efficiently</a:t>
            </a:r>
            <a:endParaRPr lang="en-US" altLang="zh-CN" sz="2400" dirty="0">
              <a:latin typeface="Calibri" panose="020F0502020204030204" pitchFamily="34" charset="0"/>
              <a:ea typeface="Gulim" panose="020B0600000101010101" pitchFamily="34" charset="-127"/>
            </a:endParaRPr>
          </a:p>
        </p:txBody>
      </p:sp>
      <p:graphicFrame>
        <p:nvGraphicFramePr>
          <p:cNvPr id="4" name="Object 1"/>
          <p:cNvGraphicFramePr>
            <a:graphicFrameLocks noChangeAspect="1"/>
          </p:cNvGraphicFramePr>
          <p:nvPr>
            <p:extLst/>
          </p:nvPr>
        </p:nvGraphicFramePr>
        <p:xfrm>
          <a:off x="4424315" y="2407467"/>
          <a:ext cx="1028700" cy="838200"/>
        </p:xfrm>
        <a:graphic>
          <a:graphicData uri="http://schemas.openxmlformats.org/presentationml/2006/ole">
            <mc:AlternateContent xmlns:mc="http://schemas.openxmlformats.org/markup-compatibility/2006">
              <mc:Choice xmlns:v="urn:schemas-microsoft-com:vml" Requires="v">
                <p:oleObj spid="_x0000_s32854" name="Equation" r:id="rId4" imgW="342751" imgH="380835" progId="Equation.3">
                  <p:embed/>
                </p:oleObj>
              </mc:Choice>
              <mc:Fallback>
                <p:oleObj name="Equation" r:id="rId4" imgW="342751" imgH="380835" progId="Equation.3">
                  <p:embed/>
                  <p:pic>
                    <p:nvPicPr>
                      <p:cNvPr id="4"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4315" y="2407467"/>
                        <a:ext cx="1028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2"/>
          <p:cNvGraphicFramePr>
            <a:graphicFrameLocks noChangeAspect="1"/>
          </p:cNvGraphicFramePr>
          <p:nvPr>
            <p:extLst/>
          </p:nvPr>
        </p:nvGraphicFramePr>
        <p:xfrm>
          <a:off x="4424315" y="3131512"/>
          <a:ext cx="1181100" cy="838200"/>
        </p:xfrm>
        <a:graphic>
          <a:graphicData uri="http://schemas.openxmlformats.org/presentationml/2006/ole">
            <mc:AlternateContent xmlns:mc="http://schemas.openxmlformats.org/markup-compatibility/2006">
              <mc:Choice xmlns:v="urn:schemas-microsoft-com:vml" Requires="v">
                <p:oleObj spid="_x0000_s32855" name="Equation" r:id="rId6" imgW="393529" imgH="380835" progId="Equation.3">
                  <p:embed/>
                </p:oleObj>
              </mc:Choice>
              <mc:Fallback>
                <p:oleObj name="Equation" r:id="rId6" imgW="393529" imgH="380835" progId="Equation.3">
                  <p:embed/>
                  <p:pic>
                    <p:nvPicPr>
                      <p:cNvPr id="5"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4315" y="3131512"/>
                        <a:ext cx="1181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5"/>
          <p:cNvGrpSpPr/>
          <p:nvPr/>
        </p:nvGrpSpPr>
        <p:grpSpPr>
          <a:xfrm>
            <a:off x="6271128" y="1240800"/>
            <a:ext cx="5638800" cy="2728912"/>
            <a:chOff x="4876800" y="3367088"/>
            <a:chExt cx="5638800" cy="2728912"/>
          </a:xfrm>
        </p:grpSpPr>
        <p:graphicFrame>
          <p:nvGraphicFramePr>
            <p:cNvPr id="7" name="Object 0"/>
            <p:cNvGraphicFramePr>
              <a:graphicFrameLocks noChangeAspect="1"/>
            </p:cNvGraphicFramePr>
            <p:nvPr>
              <p:extLst/>
            </p:nvPr>
          </p:nvGraphicFramePr>
          <p:xfrm>
            <a:off x="4876800" y="4078288"/>
            <a:ext cx="2209800" cy="2017712"/>
          </p:xfrm>
          <a:graphic>
            <a:graphicData uri="http://schemas.openxmlformats.org/presentationml/2006/ole">
              <mc:AlternateContent xmlns:mc="http://schemas.openxmlformats.org/markup-compatibility/2006">
                <mc:Choice xmlns:v="urn:schemas-microsoft-com:vml" Requires="v">
                  <p:oleObj spid="_x0000_s32856" name="Worksheet" r:id="rId8" imgW="2200656" imgH="2076907" progId="Excel.Sheet.8">
                    <p:embed/>
                  </p:oleObj>
                </mc:Choice>
                <mc:Fallback>
                  <p:oleObj name="Worksheet" r:id="rId8" imgW="2200656" imgH="2076907" progId="Excel.Sheet.8">
                    <p:embed/>
                    <p:pic>
                      <p:nvPicPr>
                        <p:cNvPr id="7" name="Object 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4078288"/>
                          <a:ext cx="2209800" cy="20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Oval 9"/>
            <p:cNvSpPr>
              <a:spLocks noChangeArrowheads="1"/>
            </p:cNvSpPr>
            <p:nvPr/>
          </p:nvSpPr>
          <p:spPr bwMode="auto">
            <a:xfrm>
              <a:off x="5410200" y="4618713"/>
              <a:ext cx="609600" cy="519351"/>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9" name="Oval 10"/>
            <p:cNvSpPr>
              <a:spLocks noChangeArrowheads="1"/>
            </p:cNvSpPr>
            <p:nvPr/>
          </p:nvSpPr>
          <p:spPr bwMode="auto">
            <a:xfrm>
              <a:off x="6019800" y="5037813"/>
              <a:ext cx="762000" cy="519351"/>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0" name="AutoShape 11"/>
            <p:cNvSpPr>
              <a:spLocks/>
            </p:cNvSpPr>
            <p:nvPr/>
          </p:nvSpPr>
          <p:spPr bwMode="auto">
            <a:xfrm>
              <a:off x="7086600" y="3367088"/>
              <a:ext cx="3429000" cy="369332"/>
            </a:xfrm>
            <a:prstGeom prst="borderCallout2">
              <a:avLst>
                <a:gd name="adj1" fmla="val 23528"/>
                <a:gd name="adj2" fmla="val -2222"/>
                <a:gd name="adj3" fmla="val 23528"/>
                <a:gd name="adj4" fmla="val -20417"/>
                <a:gd name="adj5" fmla="val 212417"/>
                <a:gd name="adj6" fmla="val -39306"/>
              </a:avLst>
            </a:prstGeom>
            <a:noFill/>
            <a:ln w="28575">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CF = (5, (16,30),(54,190))</a:t>
              </a:r>
            </a:p>
          </p:txBody>
        </p:sp>
        <p:sp>
          <p:nvSpPr>
            <p:cNvPr id="11" name="Text Box 12"/>
            <p:cNvSpPr txBox="1">
              <a:spLocks noChangeArrowheads="1"/>
            </p:cNvSpPr>
            <p:nvPr/>
          </p:nvSpPr>
          <p:spPr bwMode="auto">
            <a:xfrm>
              <a:off x="8001000" y="4178300"/>
              <a:ext cx="990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lnSpc>
                  <a:spcPct val="60000"/>
                </a:lnSpc>
                <a:spcBef>
                  <a:spcPct val="50000"/>
                </a:spcBef>
                <a:spcAft>
                  <a:spcPct val="0"/>
                </a:spcAft>
                <a:buClrTx/>
                <a:buSzTx/>
                <a:buNone/>
              </a:pPr>
              <a:r>
                <a:rPr lang="zh-CN" altLang="en-US" sz="1800">
                  <a:solidFill>
                    <a:srgbClr val="000000"/>
                  </a:solidFill>
                  <a:latin typeface="Times New Roman" panose="02020603050405020304" pitchFamily="18" charset="0"/>
                  <a:ea typeface="SimSun" panose="02010600030101010101" pitchFamily="2" charset="-122"/>
                </a:rPr>
                <a:t>(3,4)</a:t>
              </a:r>
            </a:p>
            <a:p>
              <a:pPr defTabSz="914400" fontAlgn="base">
                <a:lnSpc>
                  <a:spcPct val="60000"/>
                </a:lnSpc>
                <a:spcBef>
                  <a:spcPct val="50000"/>
                </a:spcBef>
                <a:spcAft>
                  <a:spcPct val="0"/>
                </a:spcAft>
                <a:buClrTx/>
                <a:buSzTx/>
                <a:buNone/>
              </a:pPr>
              <a:r>
                <a:rPr lang="zh-CN" altLang="en-US" sz="1800">
                  <a:solidFill>
                    <a:srgbClr val="000000"/>
                  </a:solidFill>
                  <a:latin typeface="Times New Roman" panose="02020603050405020304" pitchFamily="18" charset="0"/>
                  <a:ea typeface="SimSun" panose="02010600030101010101" pitchFamily="2" charset="-122"/>
                </a:rPr>
                <a:t>(2,6)</a:t>
              </a:r>
            </a:p>
            <a:p>
              <a:pPr defTabSz="914400" fontAlgn="base">
                <a:lnSpc>
                  <a:spcPct val="60000"/>
                </a:lnSpc>
                <a:spcBef>
                  <a:spcPct val="50000"/>
                </a:spcBef>
                <a:spcAft>
                  <a:spcPct val="0"/>
                </a:spcAft>
                <a:buClrTx/>
                <a:buSzTx/>
                <a:buNone/>
              </a:pPr>
              <a:r>
                <a:rPr lang="zh-CN" altLang="en-US" sz="1800">
                  <a:solidFill>
                    <a:srgbClr val="000000"/>
                  </a:solidFill>
                  <a:latin typeface="Times New Roman" panose="02020603050405020304" pitchFamily="18" charset="0"/>
                  <a:ea typeface="SimSun" panose="02010600030101010101" pitchFamily="2" charset="-122"/>
                </a:rPr>
                <a:t>(4,5)</a:t>
              </a:r>
            </a:p>
            <a:p>
              <a:pPr defTabSz="914400" fontAlgn="base">
                <a:lnSpc>
                  <a:spcPct val="60000"/>
                </a:lnSpc>
                <a:spcBef>
                  <a:spcPct val="50000"/>
                </a:spcBef>
                <a:spcAft>
                  <a:spcPct val="0"/>
                </a:spcAft>
                <a:buClrTx/>
                <a:buSzTx/>
                <a:buNone/>
              </a:pPr>
              <a:r>
                <a:rPr lang="zh-CN" altLang="en-US" sz="1800">
                  <a:solidFill>
                    <a:srgbClr val="000000"/>
                  </a:solidFill>
                  <a:latin typeface="Times New Roman" panose="02020603050405020304" pitchFamily="18" charset="0"/>
                  <a:ea typeface="SimSun" panose="02010600030101010101" pitchFamily="2" charset="-122"/>
                </a:rPr>
                <a:t>(4,7)</a:t>
              </a:r>
            </a:p>
            <a:p>
              <a:pPr defTabSz="914400" fontAlgn="base">
                <a:lnSpc>
                  <a:spcPct val="60000"/>
                </a:lnSpc>
                <a:spcBef>
                  <a:spcPct val="50000"/>
                </a:spcBef>
                <a:spcAft>
                  <a:spcPct val="0"/>
                </a:spcAft>
                <a:buClrTx/>
                <a:buSzTx/>
                <a:buNone/>
              </a:pPr>
              <a:r>
                <a:rPr lang="zh-CN" altLang="en-US" sz="1800">
                  <a:solidFill>
                    <a:srgbClr val="000000"/>
                  </a:solidFill>
                  <a:latin typeface="Times New Roman" panose="02020603050405020304" pitchFamily="18" charset="0"/>
                  <a:ea typeface="SimSun" panose="02010600030101010101" pitchFamily="2" charset="-122"/>
                </a:rPr>
                <a:t>(3,8)</a:t>
              </a:r>
            </a:p>
          </p:txBody>
        </p:sp>
      </p:grpSp>
    </p:spTree>
    <p:extLst>
      <p:ext uri="{BB962C8B-B14F-4D97-AF65-F5344CB8AC3E}">
        <p14:creationId xmlns:p14="http://schemas.microsoft.com/office/powerpoint/2010/main" val="7220839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238125" y="48129"/>
            <a:ext cx="12668250" cy="878304"/>
          </a:xfrm>
        </p:spPr>
        <p:txBody>
          <a:bodyPr>
            <a:noAutofit/>
          </a:bodyPr>
          <a:lstStyle/>
          <a:p>
            <a:r>
              <a:rPr lang="en-US" altLang="zh-CN" sz="4200" dirty="0">
                <a:ea typeface="SimSun" panose="02010600030101010101" pitchFamily="2" charset="-122"/>
                <a:cs typeface="Tahoma" panose="020B0604030504040204" pitchFamily="34" charset="0"/>
                <a:sym typeface="Symbol" panose="05050102010706020507" pitchFamily="18" charset="2"/>
              </a:rPr>
              <a:t>Measures of Cluster: Centroid, Radius and Diameter</a:t>
            </a:r>
            <a:endParaRPr lang="en-US" altLang="en-US" sz="4200" dirty="0"/>
          </a:p>
        </p:txBody>
      </p:sp>
      <p:sp>
        <p:nvSpPr>
          <p:cNvPr id="25604" name="Rectangle 3"/>
          <p:cNvSpPr>
            <a:spLocks noGrp="1" noChangeArrowheads="1"/>
          </p:cNvSpPr>
          <p:nvPr>
            <p:ph idx="1"/>
          </p:nvPr>
        </p:nvSpPr>
        <p:spPr>
          <a:xfrm>
            <a:off x="470583" y="1221878"/>
            <a:ext cx="8312410" cy="5133108"/>
          </a:xfrm>
        </p:spPr>
        <p:txBody>
          <a:bodyPr/>
          <a:lstStyle/>
          <a:p>
            <a:r>
              <a:rPr lang="en-US" altLang="zh-CN" sz="2400" dirty="0">
                <a:ea typeface="SimSun" panose="02010600030101010101" pitchFamily="2" charset="-122"/>
                <a:cs typeface="Tahoma" panose="020B0604030504040204" pitchFamily="34" charset="0"/>
                <a:sym typeface="Symbol" panose="05050102010706020507" pitchFamily="18" charset="2"/>
              </a:rPr>
              <a:t>Centroid:      </a:t>
            </a:r>
          </a:p>
          <a:p>
            <a:pPr lvl="1"/>
            <a:r>
              <a:rPr lang="en-US" altLang="zh-CN" sz="2400" dirty="0">
                <a:ea typeface="SimSun" panose="02010600030101010101" pitchFamily="2" charset="-122"/>
                <a:cs typeface="Tahoma" panose="020B0604030504040204" pitchFamily="34" charset="0"/>
                <a:sym typeface="Symbol" panose="05050102010706020507" pitchFamily="18" charset="2"/>
              </a:rPr>
              <a:t>the “middle” of a cluster</a:t>
            </a:r>
          </a:p>
          <a:p>
            <a:pPr lvl="1"/>
            <a:r>
              <a:rPr lang="en-US" altLang="zh-CN" sz="2400" dirty="0">
                <a:ea typeface="SimSun" panose="02010600030101010101" pitchFamily="2" charset="-122"/>
                <a:cs typeface="Tahoma" panose="020B0604030504040204" pitchFamily="34" charset="0"/>
                <a:sym typeface="Symbol" panose="05050102010706020507" pitchFamily="18" charset="2"/>
              </a:rPr>
              <a:t>n: number of points in a cluster</a:t>
            </a:r>
          </a:p>
          <a:p>
            <a:pPr lvl="1"/>
            <a:r>
              <a:rPr lang="en-US" altLang="zh-CN" sz="2400" dirty="0">
                <a:ea typeface="SimSun" panose="02010600030101010101" pitchFamily="2" charset="-122"/>
                <a:cs typeface="Tahoma" panose="020B0604030504040204" pitchFamily="34" charset="0"/>
                <a:sym typeface="Symbol" panose="05050102010706020507" pitchFamily="18" charset="2"/>
              </a:rPr>
              <a:t>    is the </a:t>
            </a:r>
            <a:r>
              <a:rPr lang="en-US" altLang="zh-CN" sz="2400" i="1" dirty="0" err="1">
                <a:ea typeface="SimSun" panose="02010600030101010101" pitchFamily="2" charset="-122"/>
                <a:cs typeface="Tahoma" panose="020B0604030504040204" pitchFamily="34" charset="0"/>
                <a:sym typeface="Symbol" panose="05050102010706020507" pitchFamily="18" charset="2"/>
              </a:rPr>
              <a:t>i</a:t>
            </a:r>
            <a:r>
              <a:rPr lang="en-US" altLang="zh-CN" sz="2400" dirty="0" err="1">
                <a:ea typeface="SimSun" panose="02010600030101010101" pitchFamily="2" charset="-122"/>
                <a:cs typeface="Tahoma" panose="020B0604030504040204" pitchFamily="34" charset="0"/>
                <a:sym typeface="Symbol" panose="05050102010706020507" pitchFamily="18" charset="2"/>
              </a:rPr>
              <a:t>-th</a:t>
            </a:r>
            <a:r>
              <a:rPr lang="en-US" altLang="zh-CN" sz="2400" dirty="0">
                <a:ea typeface="SimSun" panose="02010600030101010101" pitchFamily="2" charset="-122"/>
                <a:cs typeface="Tahoma" panose="020B0604030504040204" pitchFamily="34" charset="0"/>
                <a:sym typeface="Symbol" panose="05050102010706020507" pitchFamily="18" charset="2"/>
              </a:rPr>
              <a:t> point in the cluster</a:t>
            </a:r>
          </a:p>
          <a:p>
            <a:r>
              <a:rPr lang="en-US" altLang="zh-CN" sz="2400" dirty="0">
                <a:ea typeface="SimSun" panose="02010600030101010101" pitchFamily="2" charset="-122"/>
                <a:cs typeface="Tahoma" panose="020B0604030504040204" pitchFamily="34" charset="0"/>
                <a:sym typeface="Symbol" panose="05050102010706020507" pitchFamily="18" charset="2"/>
              </a:rPr>
              <a:t>Radius: R</a:t>
            </a:r>
          </a:p>
          <a:p>
            <a:pPr lvl="1"/>
            <a:r>
              <a:rPr lang="en-US" altLang="zh-CN" sz="2400" dirty="0">
                <a:ea typeface="SimSun" panose="02010600030101010101" pitchFamily="2" charset="-122"/>
                <a:cs typeface="Tahoma" panose="020B0604030504040204" pitchFamily="34" charset="0"/>
                <a:sym typeface="Symbol" panose="05050102010706020507" pitchFamily="18" charset="2"/>
              </a:rPr>
              <a:t>Average distance from member objects to the centroid</a:t>
            </a:r>
          </a:p>
          <a:p>
            <a:pPr lvl="1"/>
            <a:r>
              <a:rPr lang="en-US" altLang="zh-CN" sz="2400" dirty="0">
                <a:ea typeface="SimSun" panose="02010600030101010101" pitchFamily="2" charset="-122"/>
                <a:cs typeface="Tahoma" panose="020B0604030504040204" pitchFamily="34" charset="0"/>
                <a:sym typeface="Symbol" panose="05050102010706020507" pitchFamily="18" charset="2"/>
              </a:rPr>
              <a:t>The square root of average distance from any point of the cluster to its centroid</a:t>
            </a:r>
          </a:p>
          <a:p>
            <a:r>
              <a:rPr lang="en-US" altLang="zh-CN" sz="2400" dirty="0">
                <a:ea typeface="SimSun" panose="02010600030101010101" pitchFamily="2" charset="-122"/>
                <a:cs typeface="Tahoma" panose="020B0604030504040204" pitchFamily="34" charset="0"/>
                <a:sym typeface="Symbol" panose="05050102010706020507" pitchFamily="18" charset="2"/>
              </a:rPr>
              <a:t>Diameter: D</a:t>
            </a:r>
          </a:p>
          <a:p>
            <a:pPr lvl="1"/>
            <a:r>
              <a:rPr lang="en-US" altLang="zh-CN" sz="2400" dirty="0">
                <a:ea typeface="SimSun" panose="02010600030101010101" pitchFamily="2" charset="-122"/>
                <a:cs typeface="Tahoma" panose="020B0604030504040204" pitchFamily="34" charset="0"/>
                <a:sym typeface="Symbol" panose="05050102010706020507" pitchFamily="18" charset="2"/>
              </a:rPr>
              <a:t>Average pairwise distance within a cluster</a:t>
            </a:r>
          </a:p>
          <a:p>
            <a:pPr lvl="1"/>
            <a:r>
              <a:rPr lang="en-US" altLang="zh-CN" sz="2400" dirty="0">
                <a:ea typeface="SimSun" panose="02010600030101010101" pitchFamily="2" charset="-122"/>
                <a:cs typeface="Tahoma" panose="020B0604030504040204" pitchFamily="34" charset="0"/>
                <a:sym typeface="Symbol" panose="05050102010706020507" pitchFamily="18" charset="2"/>
              </a:rPr>
              <a:t>The square root of average mean squared distance between all pairs of points in the cluster</a:t>
            </a:r>
          </a:p>
        </p:txBody>
      </p:sp>
      <p:grpSp>
        <p:nvGrpSpPr>
          <p:cNvPr id="4" name="Group 46"/>
          <p:cNvGrpSpPr>
            <a:grpSpLocks/>
          </p:cNvGrpSpPr>
          <p:nvPr/>
        </p:nvGrpSpPr>
        <p:grpSpPr bwMode="auto">
          <a:xfrm>
            <a:off x="6096000" y="1221878"/>
            <a:ext cx="1066800" cy="838200"/>
            <a:chOff x="7924800" y="304800"/>
            <a:chExt cx="1066800" cy="838200"/>
          </a:xfrm>
        </p:grpSpPr>
        <p:grpSp>
          <p:nvGrpSpPr>
            <p:cNvPr id="5" name="Group 39"/>
            <p:cNvGrpSpPr>
              <a:grpSpLocks/>
            </p:cNvGrpSpPr>
            <p:nvPr/>
          </p:nvGrpSpPr>
          <p:grpSpPr bwMode="auto">
            <a:xfrm>
              <a:off x="7924800" y="304800"/>
              <a:ext cx="1066800" cy="838200"/>
              <a:chOff x="7924800" y="304800"/>
              <a:chExt cx="1066800" cy="838200"/>
            </a:xfrm>
          </p:grpSpPr>
          <p:sp>
            <p:nvSpPr>
              <p:cNvPr id="7" name="Oval 6"/>
              <p:cNvSpPr/>
              <p:nvPr/>
            </p:nvSpPr>
            <p:spPr bwMode="auto">
              <a:xfrm>
                <a:off x="7924800" y="304800"/>
                <a:ext cx="1066800" cy="838200"/>
              </a:xfrm>
              <a:prstGeom prst="ellipse">
                <a:avLst/>
              </a:prstGeom>
              <a:ln>
                <a:solidFill>
                  <a:schemeClr val="tx2">
                    <a:lumMod val="60000"/>
                    <a:lumOff val="4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defTabSz="914400" fontAlgn="base">
                  <a:spcBef>
                    <a:spcPct val="0"/>
                  </a:spcBef>
                  <a:spcAft>
                    <a:spcPct val="0"/>
                  </a:spcAft>
                  <a:defRPr/>
                </a:pPr>
                <a:endParaRPr lang="zh-CN" altLang="zh-CN" sz="1800" b="1">
                  <a:solidFill>
                    <a:srgbClr val="000000"/>
                  </a:solidFill>
                  <a:effectLst>
                    <a:outerShdw blurRad="38100" dist="38100" dir="2700000" algn="tl">
                      <a:srgbClr val="C0C0C0"/>
                    </a:outerShdw>
                  </a:effectLst>
                </a:endParaRPr>
              </a:p>
            </p:txBody>
          </p:sp>
          <p:sp>
            <p:nvSpPr>
              <p:cNvPr id="8" name="Oval 15"/>
              <p:cNvSpPr>
                <a:spLocks noChangeArrowheads="1"/>
              </p:cNvSpPr>
              <p:nvPr/>
            </p:nvSpPr>
            <p:spPr bwMode="auto">
              <a:xfrm>
                <a:off x="83058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9" name="Oval 19"/>
              <p:cNvSpPr>
                <a:spLocks noChangeArrowheads="1"/>
              </p:cNvSpPr>
              <p:nvPr/>
            </p:nvSpPr>
            <p:spPr bwMode="auto">
              <a:xfrm>
                <a:off x="84582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10" name="Oval 20"/>
              <p:cNvSpPr>
                <a:spLocks noChangeArrowheads="1"/>
              </p:cNvSpPr>
              <p:nvPr/>
            </p:nvSpPr>
            <p:spPr bwMode="auto">
              <a:xfrm>
                <a:off x="86106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11" name="Oval 21"/>
              <p:cNvSpPr>
                <a:spLocks noChangeArrowheads="1"/>
              </p:cNvSpPr>
              <p:nvPr/>
            </p:nvSpPr>
            <p:spPr bwMode="auto">
              <a:xfrm>
                <a:off x="8458200" y="762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12" name="Oval 22"/>
              <p:cNvSpPr>
                <a:spLocks noChangeArrowheads="1"/>
              </p:cNvSpPr>
              <p:nvPr/>
            </p:nvSpPr>
            <p:spPr bwMode="auto">
              <a:xfrm>
                <a:off x="86106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13" name="Oval 23"/>
              <p:cNvSpPr>
                <a:spLocks noChangeArrowheads="1"/>
              </p:cNvSpPr>
              <p:nvPr/>
            </p:nvSpPr>
            <p:spPr bwMode="auto">
              <a:xfrm>
                <a:off x="81534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14" name="Oval 24"/>
              <p:cNvSpPr>
                <a:spLocks noChangeArrowheads="1"/>
              </p:cNvSpPr>
              <p:nvPr/>
            </p:nvSpPr>
            <p:spPr bwMode="auto">
              <a:xfrm>
                <a:off x="83058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15" name="Oval 25"/>
              <p:cNvSpPr>
                <a:spLocks noChangeArrowheads="1"/>
              </p:cNvSpPr>
              <p:nvPr/>
            </p:nvSpPr>
            <p:spPr bwMode="auto">
              <a:xfrm>
                <a:off x="80010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16" name="Oval 26"/>
              <p:cNvSpPr>
                <a:spLocks noChangeArrowheads="1"/>
              </p:cNvSpPr>
              <p:nvPr/>
            </p:nvSpPr>
            <p:spPr bwMode="auto">
              <a:xfrm>
                <a:off x="84582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b="1">
                  <a:solidFill>
                    <a:srgbClr val="0000FF"/>
                  </a:solidFill>
                  <a:ea typeface="SimSun" panose="02010600030101010101" pitchFamily="2" charset="-122"/>
                </a:endParaRPr>
              </a:p>
            </p:txBody>
          </p:sp>
          <p:sp>
            <p:nvSpPr>
              <p:cNvPr id="17" name="Oval 27"/>
              <p:cNvSpPr>
                <a:spLocks noChangeArrowheads="1"/>
              </p:cNvSpPr>
              <p:nvPr/>
            </p:nvSpPr>
            <p:spPr bwMode="auto">
              <a:xfrm>
                <a:off x="81534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18" name="Oval 28"/>
              <p:cNvSpPr>
                <a:spLocks noChangeArrowheads="1"/>
              </p:cNvSpPr>
              <p:nvPr/>
            </p:nvSpPr>
            <p:spPr bwMode="auto">
              <a:xfrm>
                <a:off x="83058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19" name="Oval 29"/>
              <p:cNvSpPr>
                <a:spLocks noChangeArrowheads="1"/>
              </p:cNvSpPr>
              <p:nvPr/>
            </p:nvSpPr>
            <p:spPr bwMode="auto">
              <a:xfrm>
                <a:off x="86106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0" name="Oval 30"/>
              <p:cNvSpPr>
                <a:spLocks noChangeArrowheads="1"/>
              </p:cNvSpPr>
              <p:nvPr/>
            </p:nvSpPr>
            <p:spPr bwMode="auto">
              <a:xfrm>
                <a:off x="87630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1" name="Oval 31"/>
              <p:cNvSpPr>
                <a:spLocks noChangeArrowheads="1"/>
              </p:cNvSpPr>
              <p:nvPr/>
            </p:nvSpPr>
            <p:spPr bwMode="auto">
              <a:xfrm>
                <a:off x="88392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2" name="Oval 32"/>
              <p:cNvSpPr>
                <a:spLocks noChangeArrowheads="1"/>
              </p:cNvSpPr>
              <p:nvPr/>
            </p:nvSpPr>
            <p:spPr bwMode="auto">
              <a:xfrm>
                <a:off x="86868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3" name="Oval 37"/>
              <p:cNvSpPr>
                <a:spLocks noChangeArrowheads="1"/>
              </p:cNvSpPr>
              <p:nvPr/>
            </p:nvSpPr>
            <p:spPr bwMode="auto">
              <a:xfrm>
                <a:off x="8229600" y="990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grpSp>
        <p:sp>
          <p:nvSpPr>
            <p:cNvPr id="6" name="TextBox 44"/>
            <p:cNvSpPr txBox="1">
              <a:spLocks noChangeArrowheads="1"/>
            </p:cNvSpPr>
            <p:nvPr/>
          </p:nvSpPr>
          <p:spPr bwMode="auto">
            <a:xfrm flipH="1">
              <a:off x="8435340" y="591979"/>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1000" dirty="0">
                  <a:solidFill>
                    <a:srgbClr val="000000"/>
                  </a:solidFill>
                  <a:ea typeface="SimSun" panose="02010600030101010101" pitchFamily="2" charset="-122"/>
                </a:rPr>
                <a:t>X</a:t>
              </a:r>
            </a:p>
          </p:txBody>
        </p:sp>
      </p:grpSp>
      <p:graphicFrame>
        <p:nvGraphicFramePr>
          <p:cNvPr id="28" name="Object 27"/>
          <p:cNvGraphicFramePr>
            <a:graphicFrameLocks noChangeAspect="1"/>
          </p:cNvGraphicFramePr>
          <p:nvPr>
            <p:extLst/>
          </p:nvPr>
        </p:nvGraphicFramePr>
        <p:xfrm>
          <a:off x="8797108" y="1564778"/>
          <a:ext cx="1365250" cy="1038225"/>
        </p:xfrm>
        <a:graphic>
          <a:graphicData uri="http://schemas.openxmlformats.org/presentationml/2006/ole">
            <mc:AlternateContent xmlns:mc="http://schemas.openxmlformats.org/markup-compatibility/2006">
              <mc:Choice xmlns:v="urn:schemas-microsoft-com:vml" Requires="v">
                <p:oleObj spid="_x0000_s33934" name="Equation" r:id="rId4" imgW="672840" imgH="609480" progId="Equation.DSMT4">
                  <p:embed/>
                </p:oleObj>
              </mc:Choice>
              <mc:Fallback>
                <p:oleObj name="Equation" r:id="rId4" imgW="672840" imgH="609480" progId="Equation.DSMT4">
                  <p:embed/>
                  <p:pic>
                    <p:nvPicPr>
                      <p:cNvPr id="28" name="Object 27"/>
                      <p:cNvPicPr/>
                      <p:nvPr/>
                    </p:nvPicPr>
                    <p:blipFill>
                      <a:blip r:embed="rId5"/>
                      <a:stretch>
                        <a:fillRect/>
                      </a:stretch>
                    </p:blipFill>
                    <p:spPr>
                      <a:xfrm>
                        <a:off x="8797108" y="1564778"/>
                        <a:ext cx="1365250" cy="1038225"/>
                      </a:xfrm>
                      <a:prstGeom prst="rect">
                        <a:avLst/>
                      </a:prstGeom>
                    </p:spPr>
                  </p:pic>
                </p:oleObj>
              </mc:Fallback>
            </mc:AlternateContent>
          </a:graphicData>
        </a:graphic>
      </p:graphicFrame>
      <p:graphicFrame>
        <p:nvGraphicFramePr>
          <p:cNvPr id="29" name="Object 28"/>
          <p:cNvGraphicFramePr>
            <a:graphicFrameLocks noChangeAspect="1"/>
          </p:cNvGraphicFramePr>
          <p:nvPr>
            <p:extLst/>
          </p:nvPr>
        </p:nvGraphicFramePr>
        <p:xfrm>
          <a:off x="1043888" y="2623619"/>
          <a:ext cx="334963" cy="341014"/>
        </p:xfrm>
        <a:graphic>
          <a:graphicData uri="http://schemas.openxmlformats.org/presentationml/2006/ole">
            <mc:AlternateContent xmlns:mc="http://schemas.openxmlformats.org/markup-compatibility/2006">
              <mc:Choice xmlns:v="urn:schemas-microsoft-com:vml" Requires="v">
                <p:oleObj spid="_x0000_s33935" name="Equation" r:id="rId6" imgW="164880" imgH="253800" progId="Equation.DSMT4">
                  <p:embed/>
                </p:oleObj>
              </mc:Choice>
              <mc:Fallback>
                <p:oleObj name="Equation" r:id="rId6" imgW="164880" imgH="253800" progId="Equation.DSMT4">
                  <p:embed/>
                  <p:pic>
                    <p:nvPicPr>
                      <p:cNvPr id="29" name="Object 28"/>
                      <p:cNvPicPr/>
                      <p:nvPr/>
                    </p:nvPicPr>
                    <p:blipFill>
                      <a:blip r:embed="rId7"/>
                      <a:stretch>
                        <a:fillRect/>
                      </a:stretch>
                    </p:blipFill>
                    <p:spPr>
                      <a:xfrm>
                        <a:off x="1043888" y="2623619"/>
                        <a:ext cx="334963" cy="341014"/>
                      </a:xfrm>
                      <a:prstGeom prst="rect">
                        <a:avLst/>
                      </a:prstGeom>
                    </p:spPr>
                  </p:pic>
                </p:oleObj>
              </mc:Fallback>
            </mc:AlternateContent>
          </a:graphicData>
        </a:graphic>
      </p:graphicFrame>
      <p:graphicFrame>
        <p:nvGraphicFramePr>
          <p:cNvPr id="30" name="Object 29"/>
          <p:cNvGraphicFramePr>
            <a:graphicFrameLocks noChangeAspect="1"/>
          </p:cNvGraphicFramePr>
          <p:nvPr>
            <p:extLst/>
          </p:nvPr>
        </p:nvGraphicFramePr>
        <p:xfrm>
          <a:off x="8760736" y="3340237"/>
          <a:ext cx="2424112" cy="1125537"/>
        </p:xfrm>
        <a:graphic>
          <a:graphicData uri="http://schemas.openxmlformats.org/presentationml/2006/ole">
            <mc:AlternateContent xmlns:mc="http://schemas.openxmlformats.org/markup-compatibility/2006">
              <mc:Choice xmlns:v="urn:schemas-microsoft-com:vml" Requires="v">
                <p:oleObj spid="_x0000_s33936" name="Equation" r:id="rId8" imgW="1193760" imgH="660240" progId="Equation.DSMT4">
                  <p:embed/>
                </p:oleObj>
              </mc:Choice>
              <mc:Fallback>
                <p:oleObj name="Equation" r:id="rId8" imgW="1193760" imgH="660240" progId="Equation.DSMT4">
                  <p:embed/>
                  <p:pic>
                    <p:nvPicPr>
                      <p:cNvPr id="30" name="Object 29"/>
                      <p:cNvPicPr/>
                      <p:nvPr/>
                    </p:nvPicPr>
                    <p:blipFill>
                      <a:blip r:embed="rId9"/>
                      <a:stretch>
                        <a:fillRect/>
                      </a:stretch>
                    </p:blipFill>
                    <p:spPr>
                      <a:xfrm>
                        <a:off x="8760736" y="3340237"/>
                        <a:ext cx="2424112" cy="1125537"/>
                      </a:xfrm>
                      <a:prstGeom prst="rect">
                        <a:avLst/>
                      </a:prstGeom>
                    </p:spPr>
                  </p:pic>
                </p:oleObj>
              </mc:Fallback>
            </mc:AlternateContent>
          </a:graphicData>
        </a:graphic>
      </p:graphicFrame>
      <p:graphicFrame>
        <p:nvGraphicFramePr>
          <p:cNvPr id="31" name="Object 30"/>
          <p:cNvGraphicFramePr>
            <a:graphicFrameLocks noChangeAspect="1"/>
          </p:cNvGraphicFramePr>
          <p:nvPr>
            <p:extLst/>
          </p:nvPr>
        </p:nvGraphicFramePr>
        <p:xfrm>
          <a:off x="2137964" y="1242280"/>
          <a:ext cx="360363" cy="368300"/>
        </p:xfrm>
        <a:graphic>
          <a:graphicData uri="http://schemas.openxmlformats.org/presentationml/2006/ole">
            <mc:AlternateContent xmlns:mc="http://schemas.openxmlformats.org/markup-compatibility/2006">
              <mc:Choice xmlns:v="urn:schemas-microsoft-com:vml" Requires="v">
                <p:oleObj spid="_x0000_s33937" name="Equation" r:id="rId10" imgW="177480" imgH="215640" progId="Equation.DSMT4">
                  <p:embed/>
                </p:oleObj>
              </mc:Choice>
              <mc:Fallback>
                <p:oleObj name="Equation" r:id="rId10" imgW="177480" imgH="215640" progId="Equation.DSMT4">
                  <p:embed/>
                  <p:pic>
                    <p:nvPicPr>
                      <p:cNvPr id="31" name="Object 30"/>
                      <p:cNvPicPr/>
                      <p:nvPr/>
                    </p:nvPicPr>
                    <p:blipFill>
                      <a:blip r:embed="rId11"/>
                      <a:stretch>
                        <a:fillRect/>
                      </a:stretch>
                    </p:blipFill>
                    <p:spPr>
                      <a:xfrm>
                        <a:off x="2137964" y="1242280"/>
                        <a:ext cx="360363" cy="368300"/>
                      </a:xfrm>
                      <a:prstGeom prst="rect">
                        <a:avLst/>
                      </a:prstGeom>
                    </p:spPr>
                  </p:pic>
                </p:oleObj>
              </mc:Fallback>
            </mc:AlternateContent>
          </a:graphicData>
        </a:graphic>
      </p:graphicFrame>
      <p:graphicFrame>
        <p:nvGraphicFramePr>
          <p:cNvPr id="32" name="Object 31"/>
          <p:cNvGraphicFramePr>
            <a:graphicFrameLocks noChangeAspect="1"/>
          </p:cNvGraphicFramePr>
          <p:nvPr>
            <p:extLst/>
          </p:nvPr>
        </p:nvGraphicFramePr>
        <p:xfrm>
          <a:off x="8783747" y="5151574"/>
          <a:ext cx="2439484" cy="1044499"/>
        </p:xfrm>
        <a:graphic>
          <a:graphicData uri="http://schemas.openxmlformats.org/presentationml/2006/ole">
            <mc:AlternateContent xmlns:mc="http://schemas.openxmlformats.org/markup-compatibility/2006">
              <mc:Choice xmlns:v="urn:schemas-microsoft-com:vml" Requires="v">
                <p:oleObj spid="_x0000_s33938" name="Equation" r:id="rId12" imgW="1371600" imgH="698400" progId="Equation.DSMT4">
                  <p:embed/>
                </p:oleObj>
              </mc:Choice>
              <mc:Fallback>
                <p:oleObj name="Equation" r:id="rId12" imgW="1371600" imgH="698400" progId="Equation.DSMT4">
                  <p:embed/>
                  <p:pic>
                    <p:nvPicPr>
                      <p:cNvPr id="32" name="Object 31"/>
                      <p:cNvPicPr/>
                      <p:nvPr/>
                    </p:nvPicPr>
                    <p:blipFill>
                      <a:blip r:embed="rId13"/>
                      <a:stretch>
                        <a:fillRect/>
                      </a:stretch>
                    </p:blipFill>
                    <p:spPr>
                      <a:xfrm>
                        <a:off x="8783747" y="5151574"/>
                        <a:ext cx="2439484" cy="1044499"/>
                      </a:xfrm>
                      <a:prstGeom prst="rect">
                        <a:avLst/>
                      </a:prstGeom>
                    </p:spPr>
                  </p:pic>
                </p:oleObj>
              </mc:Fallback>
            </mc:AlternateContent>
          </a:graphicData>
        </a:graphic>
      </p:graphicFrame>
    </p:spTree>
    <p:extLst>
      <p:ext uri="{BB962C8B-B14F-4D97-AF65-F5344CB8AC3E}">
        <p14:creationId xmlns:p14="http://schemas.microsoft.com/office/powerpoint/2010/main" val="16512615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179595"/>
            <a:ext cx="12192000" cy="747707"/>
          </a:xfrm>
        </p:spPr>
        <p:txBody>
          <a:bodyPr>
            <a:noAutofit/>
          </a:bodyPr>
          <a:lstStyle/>
          <a:p>
            <a:r>
              <a:rPr lang="en-US" altLang="zh-CN" dirty="0">
                <a:ea typeface="SimSun" panose="02010600030101010101" pitchFamily="2" charset="-122"/>
              </a:rPr>
              <a:t>The CF Tree Structure in BIRCH</a:t>
            </a:r>
            <a:endParaRPr lang="en-US" altLang="en-US" dirty="0"/>
          </a:p>
        </p:txBody>
      </p:sp>
      <p:grpSp>
        <p:nvGrpSpPr>
          <p:cNvPr id="4" name="Group 3"/>
          <p:cNvGrpSpPr/>
          <p:nvPr/>
        </p:nvGrpSpPr>
        <p:grpSpPr>
          <a:xfrm>
            <a:off x="4859495" y="1118631"/>
            <a:ext cx="7185055" cy="4760032"/>
            <a:chOff x="1752602" y="918074"/>
            <a:chExt cx="8686798" cy="5781176"/>
          </a:xfrm>
        </p:grpSpPr>
        <p:grpSp>
          <p:nvGrpSpPr>
            <p:cNvPr id="5" name="Group 3"/>
            <p:cNvGrpSpPr>
              <a:grpSpLocks/>
            </p:cNvGrpSpPr>
            <p:nvPr/>
          </p:nvGrpSpPr>
          <p:grpSpPr bwMode="auto">
            <a:xfrm>
              <a:off x="3352800" y="1295400"/>
              <a:ext cx="4953000" cy="914400"/>
              <a:chOff x="1152" y="816"/>
              <a:chExt cx="3120" cy="576"/>
            </a:xfrm>
          </p:grpSpPr>
          <p:sp>
            <p:nvSpPr>
              <p:cNvPr id="72" name="Line 4"/>
              <p:cNvSpPr>
                <a:spLocks noChangeShapeType="1"/>
              </p:cNvSpPr>
              <p:nvPr/>
            </p:nvSpPr>
            <p:spPr bwMode="auto">
              <a:xfrm>
                <a:off x="2187" y="816"/>
                <a:ext cx="0" cy="57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73" name="Rectangle 5"/>
              <p:cNvSpPr>
                <a:spLocks noChangeArrowheads="1"/>
              </p:cNvSpPr>
              <p:nvPr/>
            </p:nvSpPr>
            <p:spPr bwMode="auto">
              <a:xfrm>
                <a:off x="1156" y="820"/>
                <a:ext cx="3016" cy="5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4" name="Line 6"/>
              <p:cNvSpPr>
                <a:spLocks noChangeShapeType="1"/>
              </p:cNvSpPr>
              <p:nvPr/>
            </p:nvSpPr>
            <p:spPr bwMode="auto">
              <a:xfrm>
                <a:off x="1670" y="816"/>
                <a:ext cx="0" cy="57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75" name="Line 7"/>
              <p:cNvSpPr>
                <a:spLocks noChangeShapeType="1"/>
              </p:cNvSpPr>
              <p:nvPr/>
            </p:nvSpPr>
            <p:spPr bwMode="auto">
              <a:xfrm>
                <a:off x="3570" y="816"/>
                <a:ext cx="0" cy="57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76" name="Line 8"/>
              <p:cNvSpPr>
                <a:spLocks noChangeShapeType="1"/>
              </p:cNvSpPr>
              <p:nvPr/>
            </p:nvSpPr>
            <p:spPr bwMode="auto">
              <a:xfrm>
                <a:off x="2708" y="816"/>
                <a:ext cx="0" cy="57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77" name="Line 9"/>
              <p:cNvSpPr>
                <a:spLocks noChangeShapeType="1"/>
              </p:cNvSpPr>
              <p:nvPr/>
            </p:nvSpPr>
            <p:spPr bwMode="auto">
              <a:xfrm>
                <a:off x="1152" y="1104"/>
                <a:ext cx="1728" cy="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78" name="Line 10"/>
              <p:cNvSpPr>
                <a:spLocks noChangeShapeType="1"/>
              </p:cNvSpPr>
              <p:nvPr/>
            </p:nvSpPr>
            <p:spPr bwMode="auto">
              <a:xfrm>
                <a:off x="3408" y="1104"/>
                <a:ext cx="768" cy="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79" name="Rectangle 11"/>
              <p:cNvSpPr>
                <a:spLocks noChangeArrowheads="1"/>
              </p:cNvSpPr>
              <p:nvPr/>
            </p:nvSpPr>
            <p:spPr bwMode="auto">
              <a:xfrm>
                <a:off x="1200" y="816"/>
                <a:ext cx="4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CF</a:t>
                </a:r>
                <a:r>
                  <a:rPr lang="en-US" altLang="zh-CN" sz="1800" baseline="-25000">
                    <a:solidFill>
                      <a:srgbClr val="000000"/>
                    </a:solidFill>
                    <a:latin typeface="Times New Roman" panose="02020603050405020304" pitchFamily="18" charset="0"/>
                    <a:ea typeface="SimSun" panose="02010600030101010101" pitchFamily="2" charset="-122"/>
                  </a:rPr>
                  <a:t>1</a:t>
                </a:r>
              </a:p>
            </p:txBody>
          </p:sp>
          <p:sp>
            <p:nvSpPr>
              <p:cNvPr id="80" name="Rectangle 12"/>
              <p:cNvSpPr>
                <a:spLocks noChangeArrowheads="1"/>
              </p:cNvSpPr>
              <p:nvPr/>
            </p:nvSpPr>
            <p:spPr bwMode="auto">
              <a:xfrm>
                <a:off x="1200" y="115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child</a:t>
                </a:r>
                <a:r>
                  <a:rPr lang="en-US" altLang="zh-CN" sz="1800" baseline="-25000">
                    <a:solidFill>
                      <a:srgbClr val="000000"/>
                    </a:solidFill>
                    <a:latin typeface="Times New Roman" panose="02020603050405020304" pitchFamily="18" charset="0"/>
                    <a:ea typeface="SimSun" panose="02010600030101010101" pitchFamily="2" charset="-122"/>
                  </a:rPr>
                  <a:t>1</a:t>
                </a:r>
              </a:p>
            </p:txBody>
          </p:sp>
          <p:sp>
            <p:nvSpPr>
              <p:cNvPr id="81" name="Rectangle 13"/>
              <p:cNvSpPr>
                <a:spLocks noChangeArrowheads="1"/>
              </p:cNvSpPr>
              <p:nvPr/>
            </p:nvSpPr>
            <p:spPr bwMode="auto">
              <a:xfrm>
                <a:off x="2208" y="816"/>
                <a:ext cx="4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CF</a:t>
                </a:r>
                <a:r>
                  <a:rPr lang="en-US" altLang="zh-CN" sz="1800" baseline="-25000">
                    <a:solidFill>
                      <a:srgbClr val="000000"/>
                    </a:solidFill>
                    <a:latin typeface="Times New Roman" panose="02020603050405020304" pitchFamily="18" charset="0"/>
                    <a:ea typeface="SimSun" panose="02010600030101010101" pitchFamily="2" charset="-122"/>
                  </a:rPr>
                  <a:t>3</a:t>
                </a:r>
              </a:p>
            </p:txBody>
          </p:sp>
          <p:sp>
            <p:nvSpPr>
              <p:cNvPr id="82" name="Rectangle 14"/>
              <p:cNvSpPr>
                <a:spLocks noChangeArrowheads="1"/>
              </p:cNvSpPr>
              <p:nvPr/>
            </p:nvSpPr>
            <p:spPr bwMode="auto">
              <a:xfrm>
                <a:off x="2208" y="115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child</a:t>
                </a:r>
                <a:r>
                  <a:rPr lang="en-US" altLang="zh-CN" sz="1800" baseline="-25000">
                    <a:solidFill>
                      <a:srgbClr val="000000"/>
                    </a:solidFill>
                    <a:latin typeface="Times New Roman" panose="02020603050405020304" pitchFamily="18" charset="0"/>
                    <a:ea typeface="SimSun" panose="02010600030101010101" pitchFamily="2" charset="-122"/>
                  </a:rPr>
                  <a:t>3</a:t>
                </a:r>
              </a:p>
            </p:txBody>
          </p:sp>
          <p:sp>
            <p:nvSpPr>
              <p:cNvPr id="83" name="Rectangle 15"/>
              <p:cNvSpPr>
                <a:spLocks noChangeArrowheads="1"/>
              </p:cNvSpPr>
              <p:nvPr/>
            </p:nvSpPr>
            <p:spPr bwMode="auto">
              <a:xfrm>
                <a:off x="1728" y="816"/>
                <a:ext cx="4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CF</a:t>
                </a:r>
                <a:r>
                  <a:rPr lang="en-US" altLang="zh-CN" sz="1800" baseline="-25000">
                    <a:solidFill>
                      <a:srgbClr val="000000"/>
                    </a:solidFill>
                    <a:latin typeface="Times New Roman" panose="02020603050405020304" pitchFamily="18" charset="0"/>
                    <a:ea typeface="SimSun" panose="02010600030101010101" pitchFamily="2" charset="-122"/>
                  </a:rPr>
                  <a:t>2</a:t>
                </a:r>
              </a:p>
            </p:txBody>
          </p:sp>
          <p:sp>
            <p:nvSpPr>
              <p:cNvPr id="84" name="Rectangle 16"/>
              <p:cNvSpPr>
                <a:spLocks noChangeArrowheads="1"/>
              </p:cNvSpPr>
              <p:nvPr/>
            </p:nvSpPr>
            <p:spPr bwMode="auto">
              <a:xfrm>
                <a:off x="1728" y="115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child</a:t>
                </a:r>
                <a:r>
                  <a:rPr lang="en-US" altLang="zh-CN" sz="1800" baseline="-25000">
                    <a:solidFill>
                      <a:srgbClr val="000000"/>
                    </a:solidFill>
                    <a:latin typeface="Times New Roman" panose="02020603050405020304" pitchFamily="18" charset="0"/>
                    <a:ea typeface="SimSun" panose="02010600030101010101" pitchFamily="2" charset="-122"/>
                  </a:rPr>
                  <a:t>2</a:t>
                </a:r>
              </a:p>
            </p:txBody>
          </p:sp>
          <p:sp>
            <p:nvSpPr>
              <p:cNvPr id="85" name="Rectangle 17"/>
              <p:cNvSpPr>
                <a:spLocks noChangeArrowheads="1"/>
              </p:cNvSpPr>
              <p:nvPr/>
            </p:nvSpPr>
            <p:spPr bwMode="auto">
              <a:xfrm>
                <a:off x="3696" y="816"/>
                <a:ext cx="4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CF</a:t>
                </a:r>
                <a:r>
                  <a:rPr lang="en-US" altLang="zh-CN" sz="1800" baseline="-25000">
                    <a:solidFill>
                      <a:srgbClr val="000000"/>
                    </a:solidFill>
                    <a:latin typeface="Times New Roman" panose="02020603050405020304" pitchFamily="18" charset="0"/>
                    <a:ea typeface="SimSun" panose="02010600030101010101" pitchFamily="2" charset="-122"/>
                  </a:rPr>
                  <a:t>6</a:t>
                </a:r>
              </a:p>
            </p:txBody>
          </p:sp>
          <p:sp>
            <p:nvSpPr>
              <p:cNvPr id="86" name="Rectangle 18"/>
              <p:cNvSpPr>
                <a:spLocks noChangeArrowheads="1"/>
              </p:cNvSpPr>
              <p:nvPr/>
            </p:nvSpPr>
            <p:spPr bwMode="auto">
              <a:xfrm>
                <a:off x="3696" y="115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child</a:t>
                </a:r>
                <a:r>
                  <a:rPr lang="en-US" altLang="zh-CN" sz="1800" baseline="-25000">
                    <a:solidFill>
                      <a:srgbClr val="000000"/>
                    </a:solidFill>
                    <a:latin typeface="Times New Roman" panose="02020603050405020304" pitchFamily="18" charset="0"/>
                    <a:ea typeface="SimSun" panose="02010600030101010101" pitchFamily="2" charset="-122"/>
                  </a:rPr>
                  <a:t>6</a:t>
                </a:r>
              </a:p>
            </p:txBody>
          </p:sp>
        </p:grpSp>
        <p:sp>
          <p:nvSpPr>
            <p:cNvPr id="6" name="Line 19"/>
            <p:cNvSpPr>
              <a:spLocks noChangeShapeType="1"/>
            </p:cNvSpPr>
            <p:nvPr/>
          </p:nvSpPr>
          <p:spPr bwMode="auto">
            <a:xfrm>
              <a:off x="4081463" y="32766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7" name="Rectangle 20"/>
            <p:cNvSpPr>
              <a:spLocks noChangeArrowheads="1"/>
            </p:cNvSpPr>
            <p:nvPr/>
          </p:nvSpPr>
          <p:spPr bwMode="auto">
            <a:xfrm>
              <a:off x="2444750" y="3282950"/>
              <a:ext cx="4787900" cy="901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8" name="Line 21"/>
            <p:cNvSpPr>
              <a:spLocks noChangeShapeType="1"/>
            </p:cNvSpPr>
            <p:nvPr/>
          </p:nvSpPr>
          <p:spPr bwMode="auto">
            <a:xfrm>
              <a:off x="3260725" y="32766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9" name="Line 22"/>
            <p:cNvSpPr>
              <a:spLocks noChangeShapeType="1"/>
            </p:cNvSpPr>
            <p:nvPr/>
          </p:nvSpPr>
          <p:spPr bwMode="auto">
            <a:xfrm>
              <a:off x="6276975" y="32766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0" name="Line 23"/>
            <p:cNvSpPr>
              <a:spLocks noChangeShapeType="1"/>
            </p:cNvSpPr>
            <p:nvPr/>
          </p:nvSpPr>
          <p:spPr bwMode="auto">
            <a:xfrm>
              <a:off x="4908550" y="32766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1" name="Line 24"/>
            <p:cNvSpPr>
              <a:spLocks noChangeShapeType="1"/>
            </p:cNvSpPr>
            <p:nvPr/>
          </p:nvSpPr>
          <p:spPr bwMode="auto">
            <a:xfrm>
              <a:off x="2438400" y="3733800"/>
              <a:ext cx="2743200" cy="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2" name="Line 25"/>
            <p:cNvSpPr>
              <a:spLocks noChangeShapeType="1"/>
            </p:cNvSpPr>
            <p:nvPr/>
          </p:nvSpPr>
          <p:spPr bwMode="auto">
            <a:xfrm>
              <a:off x="6019800" y="3733800"/>
              <a:ext cx="1219200" cy="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3" name="Rectangle 26"/>
            <p:cNvSpPr>
              <a:spLocks noChangeArrowheads="1"/>
            </p:cNvSpPr>
            <p:nvPr/>
          </p:nvSpPr>
          <p:spPr bwMode="auto">
            <a:xfrm>
              <a:off x="2514600" y="3276600"/>
              <a:ext cx="6858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CF</a:t>
              </a:r>
              <a:r>
                <a:rPr lang="en-US" altLang="zh-CN" sz="1800" baseline="-25000" dirty="0">
                  <a:solidFill>
                    <a:srgbClr val="000000"/>
                  </a:solidFill>
                  <a:latin typeface="Times New Roman" panose="02020603050405020304" pitchFamily="18" charset="0"/>
                  <a:ea typeface="SimSun" panose="02010600030101010101" pitchFamily="2" charset="-122"/>
                </a:rPr>
                <a:t>1</a:t>
              </a:r>
            </a:p>
          </p:txBody>
        </p:sp>
        <p:sp>
          <p:nvSpPr>
            <p:cNvPr id="14" name="Rectangle 27"/>
            <p:cNvSpPr>
              <a:spLocks noChangeArrowheads="1"/>
            </p:cNvSpPr>
            <p:nvPr/>
          </p:nvSpPr>
          <p:spPr bwMode="auto">
            <a:xfrm>
              <a:off x="2514600" y="3810001"/>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child</a:t>
              </a:r>
              <a:r>
                <a:rPr lang="en-US" altLang="zh-CN" sz="1800" baseline="-25000">
                  <a:solidFill>
                    <a:srgbClr val="000000"/>
                  </a:solidFill>
                  <a:latin typeface="Times New Roman" panose="02020603050405020304" pitchFamily="18" charset="0"/>
                  <a:ea typeface="SimSun" panose="02010600030101010101" pitchFamily="2" charset="-122"/>
                </a:rPr>
                <a:t>1</a:t>
              </a:r>
            </a:p>
          </p:txBody>
        </p:sp>
        <p:sp>
          <p:nvSpPr>
            <p:cNvPr id="15" name="Rectangle 28"/>
            <p:cNvSpPr>
              <a:spLocks noChangeArrowheads="1"/>
            </p:cNvSpPr>
            <p:nvPr/>
          </p:nvSpPr>
          <p:spPr bwMode="auto">
            <a:xfrm>
              <a:off x="4114800" y="3276600"/>
              <a:ext cx="6858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CF</a:t>
              </a:r>
              <a:r>
                <a:rPr lang="en-US" altLang="zh-CN" sz="1800" baseline="-25000">
                  <a:solidFill>
                    <a:srgbClr val="000000"/>
                  </a:solidFill>
                  <a:latin typeface="Times New Roman" panose="02020603050405020304" pitchFamily="18" charset="0"/>
                  <a:ea typeface="SimSun" panose="02010600030101010101" pitchFamily="2" charset="-122"/>
                </a:rPr>
                <a:t>3</a:t>
              </a:r>
            </a:p>
          </p:txBody>
        </p:sp>
        <p:sp>
          <p:nvSpPr>
            <p:cNvPr id="16" name="Rectangle 29"/>
            <p:cNvSpPr>
              <a:spLocks noChangeArrowheads="1"/>
            </p:cNvSpPr>
            <p:nvPr/>
          </p:nvSpPr>
          <p:spPr bwMode="auto">
            <a:xfrm>
              <a:off x="4114800" y="3810001"/>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child</a:t>
              </a:r>
              <a:r>
                <a:rPr lang="en-US" altLang="zh-CN" sz="1800" baseline="-25000">
                  <a:solidFill>
                    <a:srgbClr val="000000"/>
                  </a:solidFill>
                  <a:latin typeface="Times New Roman" panose="02020603050405020304" pitchFamily="18" charset="0"/>
                  <a:ea typeface="SimSun" panose="02010600030101010101" pitchFamily="2" charset="-122"/>
                </a:rPr>
                <a:t>3</a:t>
              </a:r>
            </a:p>
          </p:txBody>
        </p:sp>
        <p:sp>
          <p:nvSpPr>
            <p:cNvPr id="17" name="Rectangle 30"/>
            <p:cNvSpPr>
              <a:spLocks noChangeArrowheads="1"/>
            </p:cNvSpPr>
            <p:nvPr/>
          </p:nvSpPr>
          <p:spPr bwMode="auto">
            <a:xfrm>
              <a:off x="3352800" y="3276600"/>
              <a:ext cx="6858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CF</a:t>
              </a:r>
              <a:r>
                <a:rPr lang="en-US" altLang="zh-CN" sz="1800" baseline="-25000">
                  <a:solidFill>
                    <a:srgbClr val="000000"/>
                  </a:solidFill>
                  <a:latin typeface="Times New Roman" panose="02020603050405020304" pitchFamily="18" charset="0"/>
                  <a:ea typeface="SimSun" panose="02010600030101010101" pitchFamily="2" charset="-122"/>
                </a:rPr>
                <a:t>2</a:t>
              </a:r>
            </a:p>
          </p:txBody>
        </p:sp>
        <p:sp>
          <p:nvSpPr>
            <p:cNvPr id="18" name="Rectangle 31"/>
            <p:cNvSpPr>
              <a:spLocks noChangeArrowheads="1"/>
            </p:cNvSpPr>
            <p:nvPr/>
          </p:nvSpPr>
          <p:spPr bwMode="auto">
            <a:xfrm>
              <a:off x="3352800" y="3810001"/>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child</a:t>
              </a:r>
              <a:r>
                <a:rPr lang="en-US" altLang="zh-CN" sz="1800" baseline="-25000">
                  <a:solidFill>
                    <a:srgbClr val="000000"/>
                  </a:solidFill>
                  <a:latin typeface="Times New Roman" panose="02020603050405020304" pitchFamily="18" charset="0"/>
                  <a:ea typeface="SimSun" panose="02010600030101010101" pitchFamily="2" charset="-122"/>
                </a:rPr>
                <a:t>2</a:t>
              </a:r>
            </a:p>
          </p:txBody>
        </p:sp>
        <p:sp>
          <p:nvSpPr>
            <p:cNvPr id="19" name="Rectangle 32"/>
            <p:cNvSpPr>
              <a:spLocks noChangeArrowheads="1"/>
            </p:cNvSpPr>
            <p:nvPr/>
          </p:nvSpPr>
          <p:spPr bwMode="auto">
            <a:xfrm>
              <a:off x="6477000" y="3276600"/>
              <a:ext cx="6858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CF</a:t>
              </a:r>
              <a:r>
                <a:rPr lang="en-US" altLang="zh-CN" sz="1800" baseline="-25000">
                  <a:solidFill>
                    <a:srgbClr val="000000"/>
                  </a:solidFill>
                  <a:latin typeface="Times New Roman" panose="02020603050405020304" pitchFamily="18" charset="0"/>
                  <a:ea typeface="SimSun" panose="02010600030101010101" pitchFamily="2" charset="-122"/>
                </a:rPr>
                <a:t>5</a:t>
              </a:r>
            </a:p>
          </p:txBody>
        </p:sp>
        <p:sp>
          <p:nvSpPr>
            <p:cNvPr id="20" name="Rectangle 33"/>
            <p:cNvSpPr>
              <a:spLocks noChangeArrowheads="1"/>
            </p:cNvSpPr>
            <p:nvPr/>
          </p:nvSpPr>
          <p:spPr bwMode="auto">
            <a:xfrm>
              <a:off x="6477000" y="3810001"/>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child</a:t>
              </a:r>
              <a:r>
                <a:rPr lang="en-US" altLang="zh-CN" sz="1800" baseline="-25000">
                  <a:solidFill>
                    <a:srgbClr val="000000"/>
                  </a:solidFill>
                  <a:latin typeface="Times New Roman" panose="02020603050405020304" pitchFamily="18" charset="0"/>
                  <a:ea typeface="SimSun" panose="02010600030101010101" pitchFamily="2" charset="-122"/>
                </a:rPr>
                <a:t>5</a:t>
              </a:r>
            </a:p>
          </p:txBody>
        </p:sp>
        <p:sp>
          <p:nvSpPr>
            <p:cNvPr id="21" name="Line 34"/>
            <p:cNvSpPr>
              <a:spLocks noChangeShapeType="1"/>
            </p:cNvSpPr>
            <p:nvPr/>
          </p:nvSpPr>
          <p:spPr bwMode="auto">
            <a:xfrm flipH="1">
              <a:off x="2819400" y="2209800"/>
              <a:ext cx="990600" cy="10668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2" name="Line 35"/>
            <p:cNvSpPr>
              <a:spLocks noChangeShapeType="1"/>
            </p:cNvSpPr>
            <p:nvPr/>
          </p:nvSpPr>
          <p:spPr bwMode="auto">
            <a:xfrm>
              <a:off x="4572000" y="2209800"/>
              <a:ext cx="4191000" cy="9906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3" name="Line 36"/>
            <p:cNvSpPr>
              <a:spLocks noChangeShapeType="1"/>
            </p:cNvSpPr>
            <p:nvPr/>
          </p:nvSpPr>
          <p:spPr bwMode="auto">
            <a:xfrm>
              <a:off x="5257800" y="2209800"/>
              <a:ext cx="5029200" cy="9906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4" name="Rectangle 37"/>
            <p:cNvSpPr>
              <a:spLocks noChangeArrowheads="1"/>
            </p:cNvSpPr>
            <p:nvPr/>
          </p:nvSpPr>
          <p:spPr bwMode="auto">
            <a:xfrm>
              <a:off x="1835150" y="5035550"/>
              <a:ext cx="37973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5" name="Rectangle 38"/>
            <p:cNvSpPr>
              <a:spLocks noChangeArrowheads="1"/>
            </p:cNvSpPr>
            <p:nvPr/>
          </p:nvSpPr>
          <p:spPr bwMode="auto">
            <a:xfrm>
              <a:off x="2514600" y="5105400"/>
              <a:ext cx="6858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CF</a:t>
              </a:r>
              <a:r>
                <a:rPr lang="en-US" altLang="zh-CN" sz="1800" baseline="-25000">
                  <a:solidFill>
                    <a:srgbClr val="000000"/>
                  </a:solidFill>
                  <a:latin typeface="Times New Roman" panose="02020603050405020304" pitchFamily="18" charset="0"/>
                  <a:ea typeface="SimSun" panose="02010600030101010101" pitchFamily="2" charset="-122"/>
                </a:rPr>
                <a:t>1</a:t>
              </a:r>
            </a:p>
          </p:txBody>
        </p:sp>
        <p:sp>
          <p:nvSpPr>
            <p:cNvPr id="26" name="Line 39"/>
            <p:cNvSpPr>
              <a:spLocks noChangeShapeType="1"/>
            </p:cNvSpPr>
            <p:nvPr/>
          </p:nvSpPr>
          <p:spPr bwMode="auto">
            <a:xfrm>
              <a:off x="25146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7" name="Rectangle 40"/>
            <p:cNvSpPr>
              <a:spLocks noChangeArrowheads="1"/>
            </p:cNvSpPr>
            <p:nvPr/>
          </p:nvSpPr>
          <p:spPr bwMode="auto">
            <a:xfrm>
              <a:off x="3124200" y="5105400"/>
              <a:ext cx="6858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CF</a:t>
              </a:r>
              <a:r>
                <a:rPr lang="en-US" altLang="zh-CN" sz="1800" baseline="-25000">
                  <a:solidFill>
                    <a:srgbClr val="000000"/>
                  </a:solidFill>
                  <a:latin typeface="Times New Roman" panose="02020603050405020304" pitchFamily="18" charset="0"/>
                  <a:ea typeface="SimSun" panose="02010600030101010101" pitchFamily="2" charset="-122"/>
                </a:rPr>
                <a:t>2</a:t>
              </a:r>
            </a:p>
          </p:txBody>
        </p:sp>
        <p:sp>
          <p:nvSpPr>
            <p:cNvPr id="28" name="Line 41"/>
            <p:cNvSpPr>
              <a:spLocks noChangeShapeType="1"/>
            </p:cNvSpPr>
            <p:nvPr/>
          </p:nvSpPr>
          <p:spPr bwMode="auto">
            <a:xfrm>
              <a:off x="31242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9" name="Rectangle 42"/>
            <p:cNvSpPr>
              <a:spLocks noChangeArrowheads="1"/>
            </p:cNvSpPr>
            <p:nvPr/>
          </p:nvSpPr>
          <p:spPr bwMode="auto">
            <a:xfrm>
              <a:off x="4343400" y="5105400"/>
              <a:ext cx="6858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CF</a:t>
              </a:r>
              <a:r>
                <a:rPr lang="en-US" altLang="zh-CN" sz="1800" baseline="-25000">
                  <a:solidFill>
                    <a:srgbClr val="000000"/>
                  </a:solidFill>
                  <a:latin typeface="Times New Roman" panose="02020603050405020304" pitchFamily="18" charset="0"/>
                  <a:ea typeface="SimSun" panose="02010600030101010101" pitchFamily="2" charset="-122"/>
                </a:rPr>
                <a:t>6</a:t>
              </a:r>
            </a:p>
          </p:txBody>
        </p:sp>
        <p:sp>
          <p:nvSpPr>
            <p:cNvPr id="30" name="Line 43"/>
            <p:cNvSpPr>
              <a:spLocks noChangeShapeType="1"/>
            </p:cNvSpPr>
            <p:nvPr/>
          </p:nvSpPr>
          <p:spPr bwMode="auto">
            <a:xfrm>
              <a:off x="43434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1" name="Line 44"/>
            <p:cNvSpPr>
              <a:spLocks noChangeShapeType="1"/>
            </p:cNvSpPr>
            <p:nvPr/>
          </p:nvSpPr>
          <p:spPr bwMode="auto">
            <a:xfrm>
              <a:off x="37338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2" name="Line 45"/>
            <p:cNvSpPr>
              <a:spLocks noChangeShapeType="1"/>
            </p:cNvSpPr>
            <p:nvPr/>
          </p:nvSpPr>
          <p:spPr bwMode="auto">
            <a:xfrm>
              <a:off x="49530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3" name="Line 46"/>
            <p:cNvSpPr>
              <a:spLocks noChangeShapeType="1"/>
            </p:cNvSpPr>
            <p:nvPr/>
          </p:nvSpPr>
          <p:spPr bwMode="auto">
            <a:xfrm>
              <a:off x="3886200" y="5334000"/>
              <a:ext cx="304800" cy="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4" name="Rectangle 47"/>
            <p:cNvSpPr>
              <a:spLocks noChangeArrowheads="1"/>
            </p:cNvSpPr>
            <p:nvPr/>
          </p:nvSpPr>
          <p:spPr bwMode="auto">
            <a:xfrm>
              <a:off x="1752602" y="5105400"/>
              <a:ext cx="838199" cy="486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2000" dirty="0" err="1">
                  <a:solidFill>
                    <a:srgbClr val="000000"/>
                  </a:solidFill>
                  <a:latin typeface="Times New Roman" panose="02020603050405020304" pitchFamily="18" charset="0"/>
                  <a:ea typeface="SimSun" panose="02010600030101010101" pitchFamily="2" charset="-122"/>
                </a:rPr>
                <a:t>prev</a:t>
              </a:r>
              <a:endParaRPr lang="en-US" altLang="zh-CN" sz="2000" dirty="0">
                <a:solidFill>
                  <a:srgbClr val="000000"/>
                </a:solidFill>
                <a:latin typeface="Times New Roman" panose="02020603050405020304" pitchFamily="18" charset="0"/>
                <a:ea typeface="SimSun" panose="02010600030101010101" pitchFamily="2" charset="-122"/>
              </a:endParaRPr>
            </a:p>
          </p:txBody>
        </p:sp>
        <p:sp>
          <p:nvSpPr>
            <p:cNvPr id="35" name="Rectangle 48"/>
            <p:cNvSpPr>
              <a:spLocks noChangeArrowheads="1"/>
            </p:cNvSpPr>
            <p:nvPr/>
          </p:nvSpPr>
          <p:spPr bwMode="auto">
            <a:xfrm>
              <a:off x="4870451" y="5105400"/>
              <a:ext cx="768350" cy="486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2000" dirty="0">
                  <a:solidFill>
                    <a:srgbClr val="000000"/>
                  </a:solidFill>
                  <a:latin typeface="Times New Roman" panose="02020603050405020304" pitchFamily="18" charset="0"/>
                  <a:ea typeface="SimSun" panose="02010600030101010101" pitchFamily="2" charset="-122"/>
                </a:rPr>
                <a:t>next</a:t>
              </a:r>
            </a:p>
          </p:txBody>
        </p:sp>
        <p:sp>
          <p:nvSpPr>
            <p:cNvPr id="36" name="Line 49"/>
            <p:cNvSpPr>
              <a:spLocks noChangeShapeType="1"/>
            </p:cNvSpPr>
            <p:nvPr/>
          </p:nvSpPr>
          <p:spPr bwMode="auto">
            <a:xfrm flipH="1">
              <a:off x="2438400" y="4191000"/>
              <a:ext cx="381000" cy="8382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7" name="Rectangle 50"/>
            <p:cNvSpPr>
              <a:spLocks noChangeArrowheads="1"/>
            </p:cNvSpPr>
            <p:nvPr/>
          </p:nvSpPr>
          <p:spPr bwMode="auto">
            <a:xfrm>
              <a:off x="6254750" y="5035550"/>
              <a:ext cx="37973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8" name="Rectangle 51"/>
            <p:cNvSpPr>
              <a:spLocks noChangeArrowheads="1"/>
            </p:cNvSpPr>
            <p:nvPr/>
          </p:nvSpPr>
          <p:spPr bwMode="auto">
            <a:xfrm>
              <a:off x="6934200" y="5105400"/>
              <a:ext cx="6858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CF</a:t>
              </a:r>
              <a:r>
                <a:rPr lang="en-US" altLang="zh-CN" sz="1800" baseline="-25000">
                  <a:solidFill>
                    <a:srgbClr val="000000"/>
                  </a:solidFill>
                  <a:latin typeface="Times New Roman" panose="02020603050405020304" pitchFamily="18" charset="0"/>
                  <a:ea typeface="SimSun" panose="02010600030101010101" pitchFamily="2" charset="-122"/>
                </a:rPr>
                <a:t>1</a:t>
              </a:r>
            </a:p>
          </p:txBody>
        </p:sp>
        <p:sp>
          <p:nvSpPr>
            <p:cNvPr id="39" name="Line 52"/>
            <p:cNvSpPr>
              <a:spLocks noChangeShapeType="1"/>
            </p:cNvSpPr>
            <p:nvPr/>
          </p:nvSpPr>
          <p:spPr bwMode="auto">
            <a:xfrm>
              <a:off x="69342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0" name="Rectangle 53"/>
            <p:cNvSpPr>
              <a:spLocks noChangeArrowheads="1"/>
            </p:cNvSpPr>
            <p:nvPr/>
          </p:nvSpPr>
          <p:spPr bwMode="auto">
            <a:xfrm>
              <a:off x="7543800" y="5105400"/>
              <a:ext cx="6858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CF</a:t>
              </a:r>
              <a:r>
                <a:rPr lang="en-US" altLang="zh-CN" sz="1800" baseline="-25000">
                  <a:solidFill>
                    <a:srgbClr val="000000"/>
                  </a:solidFill>
                  <a:latin typeface="Times New Roman" panose="02020603050405020304" pitchFamily="18" charset="0"/>
                  <a:ea typeface="SimSun" panose="02010600030101010101" pitchFamily="2" charset="-122"/>
                </a:rPr>
                <a:t>2</a:t>
              </a:r>
            </a:p>
          </p:txBody>
        </p:sp>
        <p:sp>
          <p:nvSpPr>
            <p:cNvPr id="41" name="Line 54"/>
            <p:cNvSpPr>
              <a:spLocks noChangeShapeType="1"/>
            </p:cNvSpPr>
            <p:nvPr/>
          </p:nvSpPr>
          <p:spPr bwMode="auto">
            <a:xfrm>
              <a:off x="75438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2" name="Rectangle 55"/>
            <p:cNvSpPr>
              <a:spLocks noChangeArrowheads="1"/>
            </p:cNvSpPr>
            <p:nvPr/>
          </p:nvSpPr>
          <p:spPr bwMode="auto">
            <a:xfrm>
              <a:off x="8763000" y="5105400"/>
              <a:ext cx="6858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CF</a:t>
              </a:r>
              <a:r>
                <a:rPr lang="en-US" altLang="zh-CN" sz="1800" baseline="-25000">
                  <a:solidFill>
                    <a:srgbClr val="000000"/>
                  </a:solidFill>
                  <a:latin typeface="Times New Roman" panose="02020603050405020304" pitchFamily="18" charset="0"/>
                  <a:ea typeface="SimSun" panose="02010600030101010101" pitchFamily="2" charset="-122"/>
                </a:rPr>
                <a:t>4</a:t>
              </a:r>
            </a:p>
          </p:txBody>
        </p:sp>
        <p:sp>
          <p:nvSpPr>
            <p:cNvPr id="43" name="Line 56"/>
            <p:cNvSpPr>
              <a:spLocks noChangeShapeType="1"/>
            </p:cNvSpPr>
            <p:nvPr/>
          </p:nvSpPr>
          <p:spPr bwMode="auto">
            <a:xfrm>
              <a:off x="87630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4" name="Line 57"/>
            <p:cNvSpPr>
              <a:spLocks noChangeShapeType="1"/>
            </p:cNvSpPr>
            <p:nvPr/>
          </p:nvSpPr>
          <p:spPr bwMode="auto">
            <a:xfrm>
              <a:off x="81534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5" name="Line 58"/>
            <p:cNvSpPr>
              <a:spLocks noChangeShapeType="1"/>
            </p:cNvSpPr>
            <p:nvPr/>
          </p:nvSpPr>
          <p:spPr bwMode="auto">
            <a:xfrm>
              <a:off x="93726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6" name="Line 59"/>
            <p:cNvSpPr>
              <a:spLocks noChangeShapeType="1"/>
            </p:cNvSpPr>
            <p:nvPr/>
          </p:nvSpPr>
          <p:spPr bwMode="auto">
            <a:xfrm>
              <a:off x="8305800" y="5334000"/>
              <a:ext cx="304800" cy="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7" name="Rectangle 60"/>
            <p:cNvSpPr>
              <a:spLocks noChangeArrowheads="1"/>
            </p:cNvSpPr>
            <p:nvPr/>
          </p:nvSpPr>
          <p:spPr bwMode="auto">
            <a:xfrm>
              <a:off x="6242049" y="5105400"/>
              <a:ext cx="768352" cy="486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2000">
                  <a:solidFill>
                    <a:srgbClr val="000000"/>
                  </a:solidFill>
                  <a:latin typeface="Times New Roman" panose="02020603050405020304" pitchFamily="18" charset="0"/>
                  <a:ea typeface="SimSun" panose="02010600030101010101" pitchFamily="2" charset="-122"/>
                </a:rPr>
                <a:t>prev</a:t>
              </a:r>
            </a:p>
          </p:txBody>
        </p:sp>
        <p:sp>
          <p:nvSpPr>
            <p:cNvPr id="48" name="Rectangle 61"/>
            <p:cNvSpPr>
              <a:spLocks noChangeArrowheads="1"/>
            </p:cNvSpPr>
            <p:nvPr/>
          </p:nvSpPr>
          <p:spPr bwMode="auto">
            <a:xfrm>
              <a:off x="9296401" y="5105400"/>
              <a:ext cx="761999" cy="486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2000" dirty="0">
                  <a:solidFill>
                    <a:srgbClr val="000000"/>
                  </a:solidFill>
                  <a:latin typeface="Times New Roman" panose="02020603050405020304" pitchFamily="18" charset="0"/>
                  <a:ea typeface="SimSun" panose="02010600030101010101" pitchFamily="2" charset="-122"/>
                </a:rPr>
                <a:t>next</a:t>
              </a:r>
            </a:p>
          </p:txBody>
        </p:sp>
        <p:sp>
          <p:nvSpPr>
            <p:cNvPr id="49" name="Line 62"/>
            <p:cNvSpPr>
              <a:spLocks noChangeShapeType="1"/>
            </p:cNvSpPr>
            <p:nvPr/>
          </p:nvSpPr>
          <p:spPr bwMode="auto">
            <a:xfrm>
              <a:off x="3657600" y="4191000"/>
              <a:ext cx="4800600" cy="8382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0" name="Line 63"/>
            <p:cNvSpPr>
              <a:spLocks noChangeShapeType="1"/>
            </p:cNvSpPr>
            <p:nvPr/>
          </p:nvSpPr>
          <p:spPr bwMode="auto">
            <a:xfrm flipH="1">
              <a:off x="5638800" y="5181600"/>
              <a:ext cx="6096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1" name="Line 64"/>
            <p:cNvSpPr>
              <a:spLocks noChangeShapeType="1"/>
            </p:cNvSpPr>
            <p:nvPr/>
          </p:nvSpPr>
          <p:spPr bwMode="auto">
            <a:xfrm>
              <a:off x="5638800" y="5486400"/>
              <a:ext cx="6096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2" name="Line 65"/>
            <p:cNvSpPr>
              <a:spLocks noChangeShapeType="1"/>
            </p:cNvSpPr>
            <p:nvPr/>
          </p:nvSpPr>
          <p:spPr bwMode="auto">
            <a:xfrm>
              <a:off x="10058400" y="5562600"/>
              <a:ext cx="3810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3" name="Line 66"/>
            <p:cNvSpPr>
              <a:spLocks noChangeShapeType="1"/>
            </p:cNvSpPr>
            <p:nvPr/>
          </p:nvSpPr>
          <p:spPr bwMode="auto">
            <a:xfrm flipH="1">
              <a:off x="10058400" y="5334000"/>
              <a:ext cx="3810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4" name="Rectangle 67"/>
            <p:cNvSpPr>
              <a:spLocks noChangeArrowheads="1"/>
            </p:cNvSpPr>
            <p:nvPr/>
          </p:nvSpPr>
          <p:spPr bwMode="auto">
            <a:xfrm>
              <a:off x="2156015" y="1335428"/>
              <a:ext cx="1066800" cy="78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B = 7</a:t>
              </a:r>
            </a:p>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L = 6</a:t>
              </a:r>
            </a:p>
          </p:txBody>
        </p:sp>
        <p:sp>
          <p:nvSpPr>
            <p:cNvPr id="55" name="Line 68"/>
            <p:cNvSpPr>
              <a:spLocks noChangeShapeType="1"/>
            </p:cNvSpPr>
            <p:nvPr/>
          </p:nvSpPr>
          <p:spPr bwMode="auto">
            <a:xfrm>
              <a:off x="5486400" y="3733800"/>
              <a:ext cx="304800" cy="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6" name="Line 69"/>
            <p:cNvSpPr>
              <a:spLocks noChangeShapeType="1"/>
            </p:cNvSpPr>
            <p:nvPr/>
          </p:nvSpPr>
          <p:spPr bwMode="auto">
            <a:xfrm>
              <a:off x="6400800" y="1752600"/>
              <a:ext cx="304800" cy="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7" name="Line 70"/>
            <p:cNvSpPr>
              <a:spLocks noChangeShapeType="1"/>
            </p:cNvSpPr>
            <p:nvPr/>
          </p:nvSpPr>
          <p:spPr bwMode="auto">
            <a:xfrm>
              <a:off x="8915400" y="3733800"/>
              <a:ext cx="838200" cy="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8" name="Rectangle 71"/>
            <p:cNvSpPr>
              <a:spLocks noChangeArrowheads="1"/>
            </p:cNvSpPr>
            <p:nvPr/>
          </p:nvSpPr>
          <p:spPr bwMode="auto">
            <a:xfrm>
              <a:off x="3275913" y="918074"/>
              <a:ext cx="990600" cy="3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Root</a:t>
              </a:r>
            </a:p>
          </p:txBody>
        </p:sp>
        <p:sp>
          <p:nvSpPr>
            <p:cNvPr id="59" name="Rectangle 72"/>
            <p:cNvSpPr>
              <a:spLocks noChangeArrowheads="1"/>
            </p:cNvSpPr>
            <p:nvPr/>
          </p:nvSpPr>
          <p:spPr bwMode="auto">
            <a:xfrm>
              <a:off x="3330677" y="2868214"/>
              <a:ext cx="1981200" cy="3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Non-leaf node</a:t>
              </a:r>
            </a:p>
          </p:txBody>
        </p:sp>
        <p:sp>
          <p:nvSpPr>
            <p:cNvPr id="60" name="Rectangle 73"/>
            <p:cNvSpPr>
              <a:spLocks noChangeArrowheads="1"/>
            </p:cNvSpPr>
            <p:nvPr/>
          </p:nvSpPr>
          <p:spPr bwMode="auto">
            <a:xfrm>
              <a:off x="3351669" y="4608611"/>
              <a:ext cx="1447801" cy="3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Leaf node</a:t>
              </a:r>
            </a:p>
          </p:txBody>
        </p:sp>
        <p:sp>
          <p:nvSpPr>
            <p:cNvPr id="61" name="Rectangle 74"/>
            <p:cNvSpPr>
              <a:spLocks noChangeArrowheads="1"/>
            </p:cNvSpPr>
            <p:nvPr/>
          </p:nvSpPr>
          <p:spPr bwMode="auto">
            <a:xfrm>
              <a:off x="8254994" y="4620815"/>
              <a:ext cx="1447801" cy="3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Leaf node</a:t>
              </a:r>
            </a:p>
          </p:txBody>
        </p:sp>
        <p:grpSp>
          <p:nvGrpSpPr>
            <p:cNvPr id="62" name="Group 75"/>
            <p:cNvGrpSpPr>
              <a:grpSpLocks/>
            </p:cNvGrpSpPr>
            <p:nvPr/>
          </p:nvGrpSpPr>
          <p:grpSpPr bwMode="auto">
            <a:xfrm>
              <a:off x="2444750" y="5949950"/>
              <a:ext cx="749300" cy="749300"/>
              <a:chOff x="580" y="3748"/>
              <a:chExt cx="472" cy="472"/>
            </a:xfrm>
          </p:grpSpPr>
          <p:sp>
            <p:nvSpPr>
              <p:cNvPr id="64" name="Oval 76"/>
              <p:cNvSpPr>
                <a:spLocks noChangeArrowheads="1"/>
              </p:cNvSpPr>
              <p:nvPr/>
            </p:nvSpPr>
            <p:spPr bwMode="auto">
              <a:xfrm>
                <a:off x="724" y="3892"/>
                <a:ext cx="40" cy="40"/>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5" name="Oval 77"/>
              <p:cNvSpPr>
                <a:spLocks noChangeArrowheads="1"/>
              </p:cNvSpPr>
              <p:nvPr/>
            </p:nvSpPr>
            <p:spPr bwMode="auto">
              <a:xfrm>
                <a:off x="820" y="3988"/>
                <a:ext cx="40" cy="40"/>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6" name="Oval 78"/>
              <p:cNvSpPr>
                <a:spLocks noChangeArrowheads="1"/>
              </p:cNvSpPr>
              <p:nvPr/>
            </p:nvSpPr>
            <p:spPr bwMode="auto">
              <a:xfrm>
                <a:off x="820" y="3892"/>
                <a:ext cx="40" cy="40"/>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7" name="Oval 79"/>
              <p:cNvSpPr>
                <a:spLocks noChangeArrowheads="1"/>
              </p:cNvSpPr>
              <p:nvPr/>
            </p:nvSpPr>
            <p:spPr bwMode="auto">
              <a:xfrm>
                <a:off x="676" y="4084"/>
                <a:ext cx="40" cy="40"/>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8" name="Oval 80"/>
              <p:cNvSpPr>
                <a:spLocks noChangeArrowheads="1"/>
              </p:cNvSpPr>
              <p:nvPr/>
            </p:nvSpPr>
            <p:spPr bwMode="auto">
              <a:xfrm>
                <a:off x="676" y="3988"/>
                <a:ext cx="40" cy="40"/>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9" name="Oval 81"/>
              <p:cNvSpPr>
                <a:spLocks noChangeArrowheads="1"/>
              </p:cNvSpPr>
              <p:nvPr/>
            </p:nvSpPr>
            <p:spPr bwMode="auto">
              <a:xfrm>
                <a:off x="772" y="4036"/>
                <a:ext cx="40" cy="40"/>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0" name="Oval 82"/>
              <p:cNvSpPr>
                <a:spLocks noChangeArrowheads="1"/>
              </p:cNvSpPr>
              <p:nvPr/>
            </p:nvSpPr>
            <p:spPr bwMode="auto">
              <a:xfrm>
                <a:off x="916" y="4084"/>
                <a:ext cx="40" cy="40"/>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1" name="Oval 83"/>
              <p:cNvSpPr>
                <a:spLocks noChangeArrowheads="1"/>
              </p:cNvSpPr>
              <p:nvPr/>
            </p:nvSpPr>
            <p:spPr bwMode="auto">
              <a:xfrm>
                <a:off x="580" y="3748"/>
                <a:ext cx="472" cy="47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sp>
          <p:nvSpPr>
            <p:cNvPr id="63" name="Line 84"/>
            <p:cNvSpPr>
              <a:spLocks noChangeShapeType="1"/>
            </p:cNvSpPr>
            <p:nvPr/>
          </p:nvSpPr>
          <p:spPr bwMode="auto">
            <a:xfrm>
              <a:off x="2819400" y="5715000"/>
              <a:ext cx="0" cy="1524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grpSp>
      <p:sp>
        <p:nvSpPr>
          <p:cNvPr id="87" name="Rectangle 3"/>
          <p:cNvSpPr txBox="1">
            <a:spLocks noChangeArrowheads="1"/>
          </p:cNvSpPr>
          <p:nvPr/>
        </p:nvSpPr>
        <p:spPr>
          <a:xfrm>
            <a:off x="421182" y="1244062"/>
            <a:ext cx="4950346" cy="5445131"/>
          </a:xfrm>
          <a:prstGeom prst="rect">
            <a:avLst/>
          </a:prstGeom>
        </p:spPr>
        <p:txBody>
          <a:bodyPr vert="horz" lIns="91438" tIns="45719" rIns="91438" bIns="45719" rtlCol="0">
            <a:noAutofit/>
          </a:bodyPr>
          <a:lstStyle>
            <a:lvl1pPr marL="285744" indent="-285744"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517512" indent="-317492"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858817" indent="-29209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025500" indent="-27621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r>
              <a:rPr lang="en-US" altLang="zh-CN" sz="2400" dirty="0">
                <a:ea typeface="SimSun" panose="02010600030101010101" pitchFamily="2" charset="-122"/>
              </a:rPr>
              <a:t>Incremental insertion of new points (similar to B+-tree)</a:t>
            </a:r>
          </a:p>
          <a:p>
            <a:r>
              <a:rPr lang="en-US" altLang="zh-CN" sz="2400" dirty="0">
                <a:ea typeface="SimSun" panose="02010600030101010101" pitchFamily="2" charset="-122"/>
              </a:rPr>
              <a:t>For each point in the input</a:t>
            </a:r>
          </a:p>
          <a:p>
            <a:pPr lvl="1"/>
            <a:r>
              <a:rPr lang="en-US" altLang="zh-CN" sz="2400" dirty="0">
                <a:ea typeface="SimSun" panose="02010600030101010101" pitchFamily="2" charset="-122"/>
              </a:rPr>
              <a:t>Find closest leaf entry</a:t>
            </a:r>
          </a:p>
          <a:p>
            <a:pPr lvl="1"/>
            <a:r>
              <a:rPr lang="en-US" altLang="zh-CN" sz="2400" dirty="0">
                <a:ea typeface="SimSun" panose="02010600030101010101" pitchFamily="2" charset="-122"/>
              </a:rPr>
              <a:t>Add point to leaf entry and update CF </a:t>
            </a:r>
          </a:p>
          <a:p>
            <a:pPr lvl="1"/>
            <a:r>
              <a:rPr lang="en-US" altLang="zh-CN" sz="2400" dirty="0">
                <a:ea typeface="SimSun" panose="02010600030101010101" pitchFamily="2" charset="-122"/>
              </a:rPr>
              <a:t>If entry diameter &gt; </a:t>
            </a:r>
            <a:r>
              <a:rPr lang="en-US" altLang="zh-CN" sz="2400" dirty="0" err="1">
                <a:ea typeface="SimSun" panose="02010600030101010101" pitchFamily="2" charset="-122"/>
              </a:rPr>
              <a:t>max_diameter</a:t>
            </a:r>
            <a:endParaRPr lang="en-US" altLang="zh-CN" sz="2400" dirty="0">
              <a:ea typeface="SimSun" panose="02010600030101010101" pitchFamily="2" charset="-122"/>
            </a:endParaRPr>
          </a:p>
          <a:p>
            <a:pPr lvl="2"/>
            <a:r>
              <a:rPr lang="en-US" altLang="zh-CN" sz="2400" dirty="0">
                <a:ea typeface="SimSun" panose="02010600030101010101" pitchFamily="2" charset="-122"/>
              </a:rPr>
              <a:t>split leaf, and possibly parents</a:t>
            </a:r>
          </a:p>
          <a:p>
            <a:r>
              <a:rPr lang="en-US" altLang="ko-KR" sz="2400" dirty="0">
                <a:ea typeface="Gulim" panose="020B0600000101010101" pitchFamily="34" charset="-127"/>
              </a:rPr>
              <a:t>A CF tree has two parameters</a:t>
            </a:r>
          </a:p>
          <a:p>
            <a:pPr lvl="1"/>
            <a:r>
              <a:rPr lang="en-US" altLang="ko-KR" sz="2400" dirty="0">
                <a:ea typeface="Gulim" panose="020B0600000101010101" pitchFamily="34" charset="-127"/>
              </a:rPr>
              <a:t>Branching factor: Maximum number of children</a:t>
            </a:r>
          </a:p>
          <a:p>
            <a:pPr lvl="1"/>
            <a:r>
              <a:rPr lang="en-US" altLang="ko-KR" sz="2400" dirty="0">
                <a:ea typeface="Gulim" panose="020B0600000101010101" pitchFamily="34" charset="-127"/>
              </a:rPr>
              <a:t>Maximum diameter of sub-clusters stored at the leaf nodes</a:t>
            </a:r>
          </a:p>
        </p:txBody>
      </p:sp>
      <p:sp>
        <p:nvSpPr>
          <p:cNvPr id="88" name="Rectangle 3"/>
          <p:cNvSpPr txBox="1">
            <a:spLocks noChangeArrowheads="1"/>
          </p:cNvSpPr>
          <p:nvPr/>
        </p:nvSpPr>
        <p:spPr>
          <a:xfrm>
            <a:off x="6277595" y="5205415"/>
            <a:ext cx="5640902" cy="1579476"/>
          </a:xfrm>
          <a:prstGeom prst="rect">
            <a:avLst/>
          </a:prstGeom>
        </p:spPr>
        <p:txBody>
          <a:bodyPr vert="horz" lIns="91438" tIns="45719" rIns="91438" bIns="45719" rtlCol="0">
            <a:noAutofit/>
          </a:bodyPr>
          <a:lstStyle>
            <a:lvl1pPr marL="285744" indent="-285744"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517512" indent="-317492"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858817" indent="-29209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025500" indent="-27621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r>
              <a:rPr lang="en-US" altLang="ko-KR" sz="2400" dirty="0">
                <a:latin typeface="Calibri" panose="020F0502020204030204" pitchFamily="34" charset="0"/>
                <a:ea typeface="Gulim" panose="020B0600000101010101" pitchFamily="34" charset="-127"/>
              </a:rPr>
              <a:t>A CF tree: A height-balanced tree that stores the clustering features (CFs) </a:t>
            </a:r>
          </a:p>
          <a:p>
            <a:r>
              <a:rPr lang="en-US" altLang="ko-KR" sz="2400" dirty="0">
                <a:latin typeface="Calibri" panose="020F0502020204030204" pitchFamily="34" charset="0"/>
                <a:ea typeface="Gulim" panose="020B0600000101010101" pitchFamily="34" charset="-127"/>
              </a:rPr>
              <a:t>The non-leaf nodes store sums of the CFs of their children</a:t>
            </a:r>
          </a:p>
        </p:txBody>
      </p:sp>
    </p:spTree>
    <p:extLst>
      <p:ext uri="{BB962C8B-B14F-4D97-AF65-F5344CB8AC3E}">
        <p14:creationId xmlns:p14="http://schemas.microsoft.com/office/powerpoint/2010/main" val="31450401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 y="57150"/>
            <a:ext cx="12382500" cy="1009650"/>
          </a:xfrm>
        </p:spPr>
        <p:txBody>
          <a:bodyPr>
            <a:noAutofit/>
          </a:bodyPr>
          <a:lstStyle/>
          <a:p>
            <a:r>
              <a:rPr lang="en-US" dirty="0"/>
              <a:t>BIRCH: A Scalable and Flexible Clustering Method</a:t>
            </a:r>
          </a:p>
        </p:txBody>
      </p:sp>
      <p:sp>
        <p:nvSpPr>
          <p:cNvPr id="3" name="Content Placeholder 2"/>
          <p:cNvSpPr>
            <a:spLocks noGrp="1"/>
          </p:cNvSpPr>
          <p:nvPr>
            <p:ph idx="1"/>
          </p:nvPr>
        </p:nvSpPr>
        <p:spPr>
          <a:xfrm>
            <a:off x="602901" y="1219200"/>
            <a:ext cx="10912510" cy="5384800"/>
          </a:xfrm>
        </p:spPr>
        <p:txBody>
          <a:bodyPr/>
          <a:lstStyle/>
          <a:p>
            <a:pPr>
              <a:spcAft>
                <a:spcPts val="300"/>
              </a:spcAft>
            </a:pPr>
            <a:r>
              <a:rPr lang="en-US" altLang="zh-CN" sz="2400" dirty="0">
                <a:ea typeface="SimSun" panose="02010600030101010101" pitchFamily="2" charset="-122"/>
              </a:rPr>
              <a:t>An integration of agglomerative clustering with other (flexible) clustering methods</a:t>
            </a:r>
          </a:p>
          <a:p>
            <a:pPr lvl="1">
              <a:spcAft>
                <a:spcPts val="300"/>
              </a:spcAft>
            </a:pPr>
            <a:r>
              <a:rPr lang="en-US" altLang="zh-CN" sz="2400" dirty="0">
                <a:ea typeface="SimSun" panose="02010600030101010101" pitchFamily="2" charset="-122"/>
              </a:rPr>
              <a:t>Low-level micro-clustering </a:t>
            </a:r>
          </a:p>
          <a:p>
            <a:pPr lvl="2">
              <a:spcAft>
                <a:spcPts val="300"/>
              </a:spcAft>
            </a:pPr>
            <a:r>
              <a:rPr lang="en-US" altLang="zh-CN" sz="2400" dirty="0">
                <a:ea typeface="SimSun" panose="02010600030101010101" pitchFamily="2" charset="-122"/>
              </a:rPr>
              <a:t>Exploring CP-feature and BIRCH tree structure</a:t>
            </a:r>
          </a:p>
          <a:p>
            <a:pPr lvl="2">
              <a:spcAft>
                <a:spcPts val="300"/>
              </a:spcAft>
            </a:pPr>
            <a:r>
              <a:rPr lang="en-US" altLang="zh-CN" sz="2400" dirty="0">
                <a:ea typeface="SimSun" panose="02010600030101010101" pitchFamily="2" charset="-122"/>
              </a:rPr>
              <a:t>Preserving the inherent clustering structure of the data</a:t>
            </a:r>
          </a:p>
          <a:p>
            <a:pPr lvl="1">
              <a:spcAft>
                <a:spcPts val="300"/>
              </a:spcAft>
            </a:pPr>
            <a:r>
              <a:rPr lang="en-US" altLang="zh-CN" sz="2400" dirty="0">
                <a:ea typeface="SimSun" panose="02010600030101010101" pitchFamily="2" charset="-122"/>
              </a:rPr>
              <a:t>Higher-level macro-clustering</a:t>
            </a:r>
          </a:p>
          <a:p>
            <a:pPr lvl="2">
              <a:spcAft>
                <a:spcPts val="300"/>
              </a:spcAft>
            </a:pPr>
            <a:r>
              <a:rPr lang="en-US" altLang="zh-CN" sz="2400" dirty="0">
                <a:ea typeface="SimSun" panose="02010600030101010101" pitchFamily="2" charset="-122"/>
              </a:rPr>
              <a:t>Provide sufficient flexibility for integration with other clustering methods</a:t>
            </a:r>
          </a:p>
          <a:p>
            <a:pPr>
              <a:spcAft>
                <a:spcPts val="300"/>
              </a:spcAft>
            </a:pPr>
            <a:r>
              <a:rPr lang="en-US" altLang="zh-CN" sz="2400" dirty="0">
                <a:ea typeface="SimSun" panose="02010600030101010101" pitchFamily="2" charset="-122"/>
              </a:rPr>
              <a:t>Impact to many other clustering methods and applications</a:t>
            </a:r>
          </a:p>
          <a:p>
            <a:pPr>
              <a:spcAft>
                <a:spcPts val="300"/>
              </a:spcAft>
            </a:pPr>
            <a:r>
              <a:rPr lang="en-US" altLang="zh-CN" sz="2400" dirty="0">
                <a:ea typeface="SimSun" panose="02010600030101010101" pitchFamily="2" charset="-122"/>
              </a:rPr>
              <a:t>Concerns</a:t>
            </a:r>
          </a:p>
          <a:p>
            <a:pPr lvl="1">
              <a:spcAft>
                <a:spcPts val="300"/>
              </a:spcAft>
            </a:pPr>
            <a:r>
              <a:rPr lang="en-US" altLang="zh-CN" sz="2400" dirty="0">
                <a:ea typeface="SimSun" panose="02010600030101010101" pitchFamily="2" charset="-122"/>
              </a:rPr>
              <a:t>Sensitive to insertion order of data points</a:t>
            </a:r>
          </a:p>
          <a:p>
            <a:pPr lvl="1">
              <a:spcAft>
                <a:spcPts val="300"/>
              </a:spcAft>
            </a:pPr>
            <a:r>
              <a:rPr lang="en-US" altLang="zh-CN" sz="2400" dirty="0">
                <a:ea typeface="SimSun" panose="02010600030101010101" pitchFamily="2" charset="-122"/>
              </a:rPr>
              <a:t>Due to the fixed size of leaf nodes, clusters may not be so natural</a:t>
            </a:r>
          </a:p>
          <a:p>
            <a:pPr lvl="1">
              <a:spcAft>
                <a:spcPts val="300"/>
              </a:spcAft>
            </a:pPr>
            <a:r>
              <a:rPr lang="en-US" altLang="zh-CN" sz="2400" dirty="0">
                <a:ea typeface="SimSun" panose="02010600030101010101" pitchFamily="2" charset="-122"/>
              </a:rPr>
              <a:t>Clusters tend to be spherical given the radius and diameter measures</a:t>
            </a:r>
          </a:p>
        </p:txBody>
      </p:sp>
    </p:spTree>
    <p:extLst>
      <p:ext uri="{BB962C8B-B14F-4D97-AF65-F5344CB8AC3E}">
        <p14:creationId xmlns:p14="http://schemas.microsoft.com/office/powerpoint/2010/main" val="63884762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157019" y="1"/>
            <a:ext cx="12478327" cy="932872"/>
          </a:xfrm>
        </p:spPr>
        <p:txBody>
          <a:bodyPr>
            <a:noAutofit/>
          </a:bodyPr>
          <a:lstStyle/>
          <a:p>
            <a:pPr lvl="1" algn="ctr" defTabSz="914377" rtl="0">
              <a:lnSpc>
                <a:spcPct val="85000"/>
              </a:lnSpc>
              <a:spcBef>
                <a:spcPct val="0"/>
              </a:spcBef>
            </a:pPr>
            <a:r>
              <a:rPr lang="en-US" altLang="zh-CN" sz="4400" dirty="0">
                <a:solidFill>
                  <a:prstClr val="black"/>
                </a:solidFill>
                <a:latin typeface="Berlin Sans FB Demi" panose="020E0802020502020306" pitchFamily="34" charset="0"/>
              </a:rPr>
              <a:t>CURE: </a:t>
            </a:r>
            <a:r>
              <a:rPr lang="en-US" altLang="zh-CN" sz="4400" dirty="0">
                <a:latin typeface="Berlin Sans FB Demi" panose="020E0802020502020306" pitchFamily="34" charset="0"/>
                <a:ea typeface="SimSun" panose="02010600030101010101" pitchFamily="2" charset="-122"/>
              </a:rPr>
              <a:t>Clustering Using Representatives</a:t>
            </a:r>
            <a:endParaRPr lang="en-US" altLang="en-US" sz="4400" dirty="0"/>
          </a:p>
        </p:txBody>
      </p:sp>
      <p:sp>
        <p:nvSpPr>
          <p:cNvPr id="25604" name="Rectangle 3"/>
          <p:cNvSpPr>
            <a:spLocks noGrp="1" noChangeArrowheads="1"/>
          </p:cNvSpPr>
          <p:nvPr>
            <p:ph idx="1"/>
          </p:nvPr>
        </p:nvSpPr>
        <p:spPr>
          <a:xfrm>
            <a:off x="578416" y="1211911"/>
            <a:ext cx="10902384" cy="5429035"/>
          </a:xfrm>
        </p:spPr>
        <p:txBody>
          <a:bodyPr/>
          <a:lstStyle/>
          <a:p>
            <a:pPr>
              <a:spcBef>
                <a:spcPts val="300"/>
              </a:spcBef>
            </a:pPr>
            <a:r>
              <a:rPr lang="en-US" sz="2400" b="1" dirty="0"/>
              <a:t>CURE </a:t>
            </a:r>
            <a:r>
              <a:rPr lang="en-US" sz="2400" dirty="0"/>
              <a:t>(Clustering Using </a:t>
            </a:r>
            <a:r>
              <a:rPr lang="en-US" sz="2400" dirty="0" err="1"/>
              <a:t>REpresentatives</a:t>
            </a:r>
            <a:r>
              <a:rPr lang="en-US" sz="2400" dirty="0"/>
              <a:t>) (S. </a:t>
            </a:r>
            <a:r>
              <a:rPr lang="en-US" sz="2400" dirty="0" err="1"/>
              <a:t>Guha</a:t>
            </a:r>
            <a:r>
              <a:rPr lang="en-US" sz="2400" dirty="0"/>
              <a:t>, R. </a:t>
            </a:r>
            <a:r>
              <a:rPr lang="en-US" sz="2400" dirty="0" err="1"/>
              <a:t>Rastogi</a:t>
            </a:r>
            <a:r>
              <a:rPr lang="en-US" sz="2400" dirty="0"/>
              <a:t>, and K. Shim, 1998)</a:t>
            </a:r>
          </a:p>
          <a:p>
            <a:pPr lvl="1">
              <a:spcBef>
                <a:spcPts val="300"/>
              </a:spcBef>
            </a:pPr>
            <a:r>
              <a:rPr lang="en-US" sz="2400" dirty="0"/>
              <a:t>Represent a cluster using a set of well-scattered representative points</a:t>
            </a:r>
          </a:p>
          <a:p>
            <a:pPr>
              <a:spcBef>
                <a:spcPts val="300"/>
              </a:spcBef>
            </a:pPr>
            <a:r>
              <a:rPr lang="en-US" sz="2400" dirty="0"/>
              <a:t>Cluster distance: Minimum distance between the representative points chosen</a:t>
            </a:r>
          </a:p>
          <a:p>
            <a:pPr lvl="1">
              <a:spcBef>
                <a:spcPts val="300"/>
              </a:spcBef>
            </a:pPr>
            <a:r>
              <a:rPr lang="en-US" sz="2400" dirty="0"/>
              <a:t> This incorporates features of both single link and average link</a:t>
            </a:r>
          </a:p>
          <a:p>
            <a:pPr>
              <a:spcBef>
                <a:spcPts val="300"/>
              </a:spcBef>
            </a:pPr>
            <a:r>
              <a:rPr lang="en-US" sz="2400" dirty="0"/>
              <a:t>Shrinking factor α: The points are shrunk towards the centroid by a factor α</a:t>
            </a:r>
          </a:p>
          <a:p>
            <a:pPr lvl="1">
              <a:spcBef>
                <a:spcPts val="300"/>
              </a:spcBef>
            </a:pPr>
            <a:r>
              <a:rPr lang="en-US" sz="2400" dirty="0"/>
              <a:t>Far away points are shrunk more towards the center: More robust to outliers</a:t>
            </a:r>
          </a:p>
          <a:p>
            <a:pPr>
              <a:spcBef>
                <a:spcPts val="300"/>
              </a:spcBef>
            </a:pPr>
            <a:r>
              <a:rPr lang="en-US" sz="2400" dirty="0"/>
              <a:t>Choosing scattered points helps CURE capture clusters of arbitrary shapes </a:t>
            </a:r>
          </a:p>
        </p:txBody>
      </p:sp>
      <p:pic>
        <p:nvPicPr>
          <p:cNvPr id="2" name="Picture 1"/>
          <p:cNvPicPr>
            <a:picLocks noChangeAspect="1"/>
          </p:cNvPicPr>
          <p:nvPr/>
        </p:nvPicPr>
        <p:blipFill>
          <a:blip r:embed="rId3"/>
          <a:stretch>
            <a:fillRect/>
          </a:stretch>
        </p:blipFill>
        <p:spPr>
          <a:xfrm>
            <a:off x="0" y="4186177"/>
            <a:ext cx="4417483" cy="1853567"/>
          </a:xfrm>
          <a:prstGeom prst="rect">
            <a:avLst/>
          </a:prstGeom>
        </p:spPr>
      </p:pic>
      <p:grpSp>
        <p:nvGrpSpPr>
          <p:cNvPr id="7" name="Group 6"/>
          <p:cNvGrpSpPr/>
          <p:nvPr/>
        </p:nvGrpSpPr>
        <p:grpSpPr>
          <a:xfrm>
            <a:off x="4446884" y="4039471"/>
            <a:ext cx="5966668" cy="2085397"/>
            <a:chOff x="5924204" y="4772603"/>
            <a:chExt cx="5966668" cy="2085397"/>
          </a:xfrm>
        </p:grpSpPr>
        <p:pic>
          <p:nvPicPr>
            <p:cNvPr id="3" name="Picture 2"/>
            <p:cNvPicPr>
              <a:picLocks noChangeAspect="1"/>
            </p:cNvPicPr>
            <p:nvPr/>
          </p:nvPicPr>
          <p:blipFill>
            <a:blip r:embed="rId4"/>
            <a:stretch>
              <a:fillRect/>
            </a:stretch>
          </p:blipFill>
          <p:spPr>
            <a:xfrm>
              <a:off x="5924204" y="4772603"/>
              <a:ext cx="858693" cy="2085397"/>
            </a:xfrm>
            <a:prstGeom prst="rect">
              <a:avLst/>
            </a:prstGeom>
          </p:spPr>
        </p:pic>
        <p:pic>
          <p:nvPicPr>
            <p:cNvPr id="4" name="Picture 3"/>
            <p:cNvPicPr>
              <a:picLocks noChangeAspect="1"/>
            </p:cNvPicPr>
            <p:nvPr/>
          </p:nvPicPr>
          <p:blipFill>
            <a:blip r:embed="rId5"/>
            <a:stretch>
              <a:fillRect/>
            </a:stretch>
          </p:blipFill>
          <p:spPr>
            <a:xfrm>
              <a:off x="6985639" y="5243368"/>
              <a:ext cx="1550421" cy="1143866"/>
            </a:xfrm>
            <a:prstGeom prst="rect">
              <a:avLst/>
            </a:prstGeom>
          </p:spPr>
        </p:pic>
        <p:sp>
          <p:nvSpPr>
            <p:cNvPr id="5" name="Right Arrow 4"/>
            <p:cNvSpPr/>
            <p:nvPr/>
          </p:nvSpPr>
          <p:spPr>
            <a:xfrm>
              <a:off x="8808113" y="5621337"/>
              <a:ext cx="369455" cy="387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내용 개체 틀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87338" y="4772603"/>
              <a:ext cx="862747" cy="2084399"/>
            </a:xfrm>
            <a:prstGeom prst="rect">
              <a:avLst/>
            </a:prstGeom>
          </p:spPr>
        </p:pic>
        <p:pic>
          <p:nvPicPr>
            <p:cNvPr id="8" name="그림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39186" y="5243368"/>
              <a:ext cx="1551686" cy="1144800"/>
            </a:xfrm>
            <a:prstGeom prst="rect">
              <a:avLst/>
            </a:prstGeom>
          </p:spPr>
        </p:pic>
      </p:grpSp>
      <p:sp>
        <p:nvSpPr>
          <p:cNvPr id="6" name="TextBox 5"/>
          <p:cNvSpPr txBox="1"/>
          <p:nvPr/>
        </p:nvSpPr>
        <p:spPr>
          <a:xfrm>
            <a:off x="3315419" y="6186456"/>
            <a:ext cx="2604721" cy="307777"/>
          </a:xfrm>
          <a:prstGeom prst="rect">
            <a:avLst/>
          </a:prstGeom>
          <a:solidFill>
            <a:srgbClr val="FFFF00"/>
          </a:solidFill>
        </p:spPr>
        <p:txBody>
          <a:bodyPr wrap="square" rtlCol="0">
            <a:spAutoFit/>
          </a:bodyPr>
          <a:lstStyle/>
          <a:p>
            <a:r>
              <a:rPr lang="en-US" sz="1400" dirty="0"/>
              <a:t>Courtesy: </a:t>
            </a:r>
            <a:r>
              <a:rPr lang="en-US" sz="1400" dirty="0" err="1"/>
              <a:t>Kyuseok</a:t>
            </a:r>
            <a:r>
              <a:rPr lang="en-US" sz="1400" dirty="0"/>
              <a:t> Shim@SNU.KR</a:t>
            </a:r>
          </a:p>
        </p:txBody>
      </p:sp>
    </p:spTree>
    <p:extLst>
      <p:ext uri="{BB962C8B-B14F-4D97-AF65-F5344CB8AC3E}">
        <p14:creationId xmlns:p14="http://schemas.microsoft.com/office/powerpoint/2010/main" val="378464237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08000" y="0"/>
            <a:ext cx="11092873" cy="1258091"/>
          </a:xfrm>
        </p:spPr>
        <p:txBody>
          <a:bodyPr>
            <a:noAutofit/>
          </a:bodyPr>
          <a:lstStyle/>
          <a:p>
            <a:r>
              <a:rPr lang="en-US" altLang="zh-CN" dirty="0">
                <a:ea typeface="SimSun" panose="02010600030101010101" pitchFamily="2" charset="-122"/>
              </a:rPr>
              <a:t>CHAMELEON: Hierarchical Clustering Using Dynamic Modeling  </a:t>
            </a:r>
            <a:endParaRPr lang="en-US" altLang="en-US" dirty="0"/>
          </a:p>
        </p:txBody>
      </p:sp>
      <p:sp>
        <p:nvSpPr>
          <p:cNvPr id="25604" name="Rectangle 3"/>
          <p:cNvSpPr>
            <a:spLocks noGrp="1" noChangeArrowheads="1"/>
          </p:cNvSpPr>
          <p:nvPr>
            <p:ph idx="1"/>
          </p:nvPr>
        </p:nvSpPr>
        <p:spPr>
          <a:xfrm>
            <a:off x="578416" y="1258092"/>
            <a:ext cx="10765576" cy="5133108"/>
          </a:xfrm>
        </p:spPr>
        <p:txBody>
          <a:bodyPr/>
          <a:lstStyle/>
          <a:p>
            <a:pPr marL="457200" indent="-457200">
              <a:spcAft>
                <a:spcPts val="600"/>
              </a:spcAft>
            </a:pPr>
            <a:r>
              <a:rPr lang="en-US" altLang="zh-CN" sz="2400" dirty="0">
                <a:ea typeface="SimSun" panose="02010600030101010101" pitchFamily="2" charset="-122"/>
              </a:rPr>
              <a:t>CHAMELEON: A graph partitioning approach (G. </a:t>
            </a:r>
            <a:r>
              <a:rPr lang="en-US" altLang="zh-CN" sz="2400" dirty="0" err="1">
                <a:ea typeface="SimSun" panose="02010600030101010101" pitchFamily="2" charset="-122"/>
              </a:rPr>
              <a:t>Karypis</a:t>
            </a:r>
            <a:r>
              <a:rPr lang="en-US" altLang="zh-CN" sz="2400" dirty="0">
                <a:ea typeface="SimSun" panose="02010600030101010101" pitchFamily="2" charset="-122"/>
              </a:rPr>
              <a:t>, E. H. Han, and V. Kumar, 1999) </a:t>
            </a:r>
          </a:p>
          <a:p>
            <a:pPr marL="457200" indent="-457200">
              <a:spcAft>
                <a:spcPts val="600"/>
              </a:spcAft>
            </a:pPr>
            <a:r>
              <a:rPr lang="en-US" altLang="zh-CN" sz="2400" dirty="0">
                <a:ea typeface="SimSun" panose="02010600030101010101" pitchFamily="2" charset="-122"/>
              </a:rPr>
              <a:t>Measures the similarity based on a dynamic model</a:t>
            </a:r>
          </a:p>
          <a:p>
            <a:pPr marL="914400" lvl="1" indent="-457200">
              <a:spcAft>
                <a:spcPts val="600"/>
              </a:spcAft>
            </a:pPr>
            <a:r>
              <a:rPr lang="en-US" altLang="zh-CN" sz="2400" dirty="0">
                <a:ea typeface="SimSun" panose="02010600030101010101" pitchFamily="2" charset="-122"/>
              </a:rPr>
              <a:t>Two clusters are merged only if the </a:t>
            </a:r>
            <a:r>
              <a:rPr lang="en-US" altLang="zh-CN" sz="2400" i="1" dirty="0">
                <a:solidFill>
                  <a:srgbClr val="FF0000"/>
                </a:solidFill>
                <a:ea typeface="SimSun" panose="02010600030101010101" pitchFamily="2" charset="-122"/>
              </a:rPr>
              <a:t>interconnectivity</a:t>
            </a:r>
            <a:r>
              <a:rPr lang="en-US" altLang="zh-CN" sz="2400" dirty="0">
                <a:solidFill>
                  <a:schemeClr val="hlink"/>
                </a:solidFill>
                <a:ea typeface="SimSun" panose="02010600030101010101" pitchFamily="2" charset="-122"/>
              </a:rPr>
              <a:t> </a:t>
            </a:r>
            <a:r>
              <a:rPr lang="en-US" altLang="zh-CN" sz="2400" dirty="0">
                <a:ea typeface="SimSun" panose="02010600030101010101" pitchFamily="2" charset="-122"/>
              </a:rPr>
              <a:t>and </a:t>
            </a:r>
            <a:r>
              <a:rPr lang="en-US" altLang="zh-CN" sz="2400" i="1" dirty="0">
                <a:solidFill>
                  <a:srgbClr val="FF0000"/>
                </a:solidFill>
                <a:ea typeface="SimSun" panose="02010600030101010101" pitchFamily="2" charset="-122"/>
              </a:rPr>
              <a:t>closeness (proximity)</a:t>
            </a:r>
            <a:r>
              <a:rPr lang="en-US" altLang="zh-CN" sz="2400" dirty="0">
                <a:solidFill>
                  <a:srgbClr val="FF0000"/>
                </a:solidFill>
                <a:ea typeface="SimSun" panose="02010600030101010101" pitchFamily="2" charset="-122"/>
              </a:rPr>
              <a:t> </a:t>
            </a:r>
            <a:r>
              <a:rPr lang="en-US" altLang="zh-CN" sz="2400" dirty="0">
                <a:ea typeface="SimSun" panose="02010600030101010101" pitchFamily="2" charset="-122"/>
              </a:rPr>
              <a:t>between two clusters are high </a:t>
            </a:r>
            <a:r>
              <a:rPr lang="en-US" altLang="zh-CN" sz="2400" i="1" dirty="0">
                <a:ea typeface="SimSun" panose="02010600030101010101" pitchFamily="2" charset="-122"/>
              </a:rPr>
              <a:t>relative to</a:t>
            </a:r>
            <a:r>
              <a:rPr lang="en-US" altLang="zh-CN" sz="2400" dirty="0">
                <a:ea typeface="SimSun" panose="02010600030101010101" pitchFamily="2" charset="-122"/>
              </a:rPr>
              <a:t> the internal interconnectivity of the clusters and closeness of items within the clusters </a:t>
            </a:r>
          </a:p>
          <a:p>
            <a:pPr marL="457200" indent="-457200">
              <a:spcAft>
                <a:spcPts val="600"/>
              </a:spcAft>
            </a:pPr>
            <a:r>
              <a:rPr lang="en-US" altLang="zh-CN" sz="2400" dirty="0">
                <a:ea typeface="SimSun" panose="02010600030101010101" pitchFamily="2" charset="-122"/>
              </a:rPr>
              <a:t>A graph-based, two-phase algorithm</a:t>
            </a:r>
          </a:p>
          <a:p>
            <a:pPr marL="914400" lvl="1" indent="-457200">
              <a:spcAft>
                <a:spcPts val="600"/>
              </a:spcAft>
              <a:buSzTx/>
              <a:buFont typeface="Wingdings" panose="05000000000000000000" pitchFamily="2" charset="2"/>
              <a:buAutoNum type="arabicPeriod"/>
            </a:pPr>
            <a:r>
              <a:rPr lang="en-US" altLang="zh-CN" sz="2400" dirty="0">
                <a:ea typeface="SimSun" panose="02010600030101010101" pitchFamily="2" charset="-122"/>
              </a:rPr>
              <a:t>Use a graph-partitioning algorithm: Cluster objects into a large number of relatively small sub-clusters</a:t>
            </a:r>
          </a:p>
          <a:p>
            <a:pPr marL="914400" lvl="1" indent="-457200">
              <a:spcAft>
                <a:spcPts val="600"/>
              </a:spcAft>
              <a:buSzTx/>
              <a:buFont typeface="Wingdings" panose="05000000000000000000" pitchFamily="2" charset="2"/>
              <a:buAutoNum type="arabicPeriod"/>
            </a:pPr>
            <a:r>
              <a:rPr lang="en-US" altLang="zh-CN" sz="2400" dirty="0">
                <a:ea typeface="SimSun" panose="02010600030101010101" pitchFamily="2" charset="-122"/>
              </a:rPr>
              <a:t>Use an agglomerative hierarchical clustering algorithm:  Find the genuine clusters by repeatedly combining these sub-clusters</a:t>
            </a:r>
          </a:p>
        </p:txBody>
      </p:sp>
    </p:spTree>
    <p:extLst>
      <p:ext uri="{BB962C8B-B14F-4D97-AF65-F5344CB8AC3E}">
        <p14:creationId xmlns:p14="http://schemas.microsoft.com/office/powerpoint/2010/main" val="197575570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381001"/>
            <a:ext cx="12192000" cy="554039"/>
          </a:xfrm>
        </p:spPr>
        <p:txBody>
          <a:bodyPr>
            <a:noAutofit/>
          </a:bodyPr>
          <a:lstStyle/>
          <a:p>
            <a:r>
              <a:rPr lang="en-US" altLang="zh-CN" dirty="0">
                <a:ea typeface="SimSun" panose="02010600030101010101" pitchFamily="2" charset="-122"/>
              </a:rPr>
              <a:t>Overall Framework of CHAMELEON</a:t>
            </a:r>
            <a:endParaRPr lang="en-US" altLang="en-US" dirty="0"/>
          </a:p>
        </p:txBody>
      </p:sp>
      <p:grpSp>
        <p:nvGrpSpPr>
          <p:cNvPr id="4" name="Group 3"/>
          <p:cNvGrpSpPr/>
          <p:nvPr/>
        </p:nvGrpSpPr>
        <p:grpSpPr>
          <a:xfrm>
            <a:off x="1143000" y="1239376"/>
            <a:ext cx="9906000" cy="5453340"/>
            <a:chOff x="1600200" y="1524000"/>
            <a:chExt cx="9906000" cy="5453340"/>
          </a:xfrm>
        </p:grpSpPr>
        <p:sp>
          <p:nvSpPr>
            <p:cNvPr id="5" name="Oval 159"/>
            <p:cNvSpPr>
              <a:spLocks noChangeArrowheads="1"/>
            </p:cNvSpPr>
            <p:nvPr/>
          </p:nvSpPr>
          <p:spPr bwMode="auto">
            <a:xfrm>
              <a:off x="7543800" y="4114800"/>
              <a:ext cx="63500" cy="63500"/>
            </a:xfrm>
            <a:prstGeom prst="ellipse">
              <a:avLst/>
            </a:prstGeom>
            <a:solidFill>
              <a:schemeClr val="tx2"/>
            </a:solidFill>
            <a:ln w="12700">
              <a:solidFill>
                <a:schemeClr val="tx2"/>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 name="AutoShape 211"/>
            <p:cNvSpPr>
              <a:spLocks noChangeArrowheads="1"/>
            </p:cNvSpPr>
            <p:nvPr/>
          </p:nvSpPr>
          <p:spPr bwMode="auto">
            <a:xfrm>
              <a:off x="1600200" y="1828800"/>
              <a:ext cx="685800" cy="1066800"/>
            </a:xfrm>
            <a:prstGeom prst="flowChartMagneticDisk">
              <a:avLst/>
            </a:prstGeom>
            <a:solidFill>
              <a:srgbClr val="FFFFFF"/>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 name="Line 212"/>
            <p:cNvSpPr>
              <a:spLocks noChangeShapeType="1"/>
            </p:cNvSpPr>
            <p:nvPr/>
          </p:nvSpPr>
          <p:spPr bwMode="auto">
            <a:xfrm>
              <a:off x="2362200" y="23622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8" name="Text Box 213"/>
            <p:cNvSpPr txBox="1">
              <a:spLocks noChangeArrowheads="1"/>
            </p:cNvSpPr>
            <p:nvPr/>
          </p:nvSpPr>
          <p:spPr bwMode="auto">
            <a:xfrm>
              <a:off x="2286000" y="1524000"/>
              <a:ext cx="18859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600" b="1" dirty="0">
                  <a:solidFill>
                    <a:srgbClr val="000000"/>
                  </a:solidFill>
                  <a:latin typeface="Times New Roman" panose="02020603050405020304" pitchFamily="18" charset="0"/>
                  <a:ea typeface="SimSun" panose="02010600030101010101" pitchFamily="2" charset="-122"/>
                </a:rPr>
                <a:t>Construct (K-NN)</a:t>
              </a:r>
            </a:p>
            <a:p>
              <a:pPr defTabSz="914400" fontAlgn="base">
                <a:spcBef>
                  <a:spcPct val="50000"/>
                </a:spcBef>
                <a:spcAft>
                  <a:spcPct val="0"/>
                </a:spcAft>
                <a:buClrTx/>
                <a:buSzTx/>
                <a:buNone/>
              </a:pPr>
              <a:r>
                <a:rPr lang="en-US" altLang="zh-CN" sz="1600" b="1" dirty="0">
                  <a:solidFill>
                    <a:srgbClr val="000000"/>
                  </a:solidFill>
                  <a:latin typeface="Times New Roman" panose="02020603050405020304" pitchFamily="18" charset="0"/>
                  <a:ea typeface="SimSun" panose="02010600030101010101" pitchFamily="2" charset="-122"/>
                </a:rPr>
                <a:t>Sparse Graph</a:t>
              </a:r>
            </a:p>
          </p:txBody>
        </p:sp>
        <p:sp>
          <p:nvSpPr>
            <p:cNvPr id="9" name="Line 214"/>
            <p:cNvSpPr>
              <a:spLocks noChangeShapeType="1"/>
            </p:cNvSpPr>
            <p:nvPr/>
          </p:nvSpPr>
          <p:spPr bwMode="auto">
            <a:xfrm>
              <a:off x="6477000" y="24384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0" name="Text Box 215"/>
            <p:cNvSpPr txBox="1">
              <a:spLocks noChangeArrowheads="1"/>
            </p:cNvSpPr>
            <p:nvPr/>
          </p:nvSpPr>
          <p:spPr bwMode="auto">
            <a:xfrm>
              <a:off x="6464300" y="1828800"/>
              <a:ext cx="114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600" b="1" dirty="0">
                  <a:solidFill>
                    <a:srgbClr val="000000"/>
                  </a:solidFill>
                  <a:latin typeface="Times New Roman" panose="02020603050405020304" pitchFamily="18" charset="0"/>
                  <a:ea typeface="SimSun" panose="02010600030101010101" pitchFamily="2" charset="-122"/>
                </a:rPr>
                <a:t>Partition the Graph</a:t>
              </a:r>
            </a:p>
          </p:txBody>
        </p:sp>
        <p:sp>
          <p:nvSpPr>
            <p:cNvPr id="11" name="Text Box 218"/>
            <p:cNvSpPr txBox="1">
              <a:spLocks noChangeArrowheads="1"/>
            </p:cNvSpPr>
            <p:nvPr/>
          </p:nvSpPr>
          <p:spPr bwMode="auto">
            <a:xfrm>
              <a:off x="8610600" y="4267200"/>
              <a:ext cx="1752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600" b="1" dirty="0">
                  <a:solidFill>
                    <a:srgbClr val="000000"/>
                  </a:solidFill>
                  <a:latin typeface="Times New Roman" panose="02020603050405020304" pitchFamily="18" charset="0"/>
                  <a:ea typeface="SimSun" panose="02010600030101010101" pitchFamily="2" charset="-122"/>
                </a:rPr>
                <a:t>Merge Partition</a:t>
              </a:r>
            </a:p>
          </p:txBody>
        </p:sp>
        <p:sp>
          <p:nvSpPr>
            <p:cNvPr id="12" name="Line 219"/>
            <p:cNvSpPr>
              <a:spLocks noChangeShapeType="1"/>
            </p:cNvSpPr>
            <p:nvPr/>
          </p:nvSpPr>
          <p:spPr bwMode="auto">
            <a:xfrm>
              <a:off x="9753600" y="24384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3" name="Line 220"/>
            <p:cNvSpPr>
              <a:spLocks noChangeShapeType="1"/>
            </p:cNvSpPr>
            <p:nvPr/>
          </p:nvSpPr>
          <p:spPr bwMode="auto">
            <a:xfrm>
              <a:off x="10287000" y="2438400"/>
              <a:ext cx="0" cy="2286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4" name="Line 221"/>
            <p:cNvSpPr>
              <a:spLocks noChangeShapeType="1"/>
            </p:cNvSpPr>
            <p:nvPr/>
          </p:nvSpPr>
          <p:spPr bwMode="auto">
            <a:xfrm flipH="1">
              <a:off x="8305800" y="4648200"/>
              <a:ext cx="1981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5" name="Text Box 222"/>
            <p:cNvSpPr txBox="1">
              <a:spLocks noChangeArrowheads="1"/>
            </p:cNvSpPr>
            <p:nvPr/>
          </p:nvSpPr>
          <p:spPr bwMode="auto">
            <a:xfrm>
              <a:off x="4953000" y="5715000"/>
              <a:ext cx="1752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fontAlgn="base">
                <a:spcBef>
                  <a:spcPct val="50000"/>
                </a:spcBef>
                <a:spcAft>
                  <a:spcPct val="0"/>
                </a:spcAft>
                <a:buClrTx/>
                <a:buSzTx/>
                <a:buNone/>
              </a:pPr>
              <a:r>
                <a:rPr lang="en-US" altLang="zh-CN" sz="1600" b="1" dirty="0">
                  <a:solidFill>
                    <a:srgbClr val="000000"/>
                  </a:solidFill>
                  <a:latin typeface="Times New Roman" panose="02020603050405020304" pitchFamily="18" charset="0"/>
                  <a:ea typeface="SimSun" panose="02010600030101010101" pitchFamily="2" charset="-122"/>
                </a:rPr>
                <a:t>Final Clusters</a:t>
              </a:r>
            </a:p>
          </p:txBody>
        </p:sp>
        <p:sp>
          <p:nvSpPr>
            <p:cNvPr id="16" name="Text Box 224"/>
            <p:cNvSpPr txBox="1">
              <a:spLocks noChangeArrowheads="1"/>
            </p:cNvSpPr>
            <p:nvPr/>
          </p:nvSpPr>
          <p:spPr bwMode="auto">
            <a:xfrm>
              <a:off x="1600200" y="3048000"/>
              <a:ext cx="1752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600" b="1" dirty="0">
                  <a:solidFill>
                    <a:srgbClr val="000000"/>
                  </a:solidFill>
                  <a:latin typeface="Times New Roman" panose="02020603050405020304" pitchFamily="18" charset="0"/>
                  <a:ea typeface="SimSun" panose="02010600030101010101" pitchFamily="2" charset="-122"/>
                </a:rPr>
                <a:t>Data Set</a:t>
              </a:r>
            </a:p>
          </p:txBody>
        </p:sp>
        <p:grpSp>
          <p:nvGrpSpPr>
            <p:cNvPr id="17" name="Group 271"/>
            <p:cNvGrpSpPr>
              <a:grpSpLocks/>
            </p:cNvGrpSpPr>
            <p:nvPr/>
          </p:nvGrpSpPr>
          <p:grpSpPr bwMode="auto">
            <a:xfrm>
              <a:off x="7543800" y="1536700"/>
              <a:ext cx="2057400" cy="2184400"/>
              <a:chOff x="6019800" y="1536700"/>
              <a:chExt cx="2057400" cy="2184400"/>
            </a:xfrm>
          </p:grpSpPr>
          <p:sp>
            <p:nvSpPr>
              <p:cNvPr id="197" name="Oval 74"/>
              <p:cNvSpPr>
                <a:spLocks noChangeArrowheads="1"/>
              </p:cNvSpPr>
              <p:nvPr/>
            </p:nvSpPr>
            <p:spPr bwMode="auto">
              <a:xfrm>
                <a:off x="6248400" y="2438400"/>
                <a:ext cx="63500" cy="63500"/>
              </a:xfrm>
              <a:prstGeom prst="ellipse">
                <a:avLst/>
              </a:prstGeom>
              <a:solidFill>
                <a:schemeClr val="accent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nvGrpSpPr>
              <p:cNvPr id="198" name="Group 75"/>
              <p:cNvGrpSpPr>
                <a:grpSpLocks/>
              </p:cNvGrpSpPr>
              <p:nvPr/>
            </p:nvGrpSpPr>
            <p:grpSpPr bwMode="auto">
              <a:xfrm>
                <a:off x="6553200" y="1905000"/>
                <a:ext cx="292100" cy="533400"/>
                <a:chOff x="4128" y="1200"/>
                <a:chExt cx="184" cy="336"/>
              </a:xfrm>
            </p:grpSpPr>
            <p:sp>
              <p:nvSpPr>
                <p:cNvPr id="262" name="Oval 76"/>
                <p:cNvSpPr>
                  <a:spLocks noChangeArrowheads="1"/>
                </p:cNvSpPr>
                <p:nvPr/>
              </p:nvSpPr>
              <p:spPr bwMode="auto">
                <a:xfrm>
                  <a:off x="4224" y="1200"/>
                  <a:ext cx="40" cy="40"/>
                </a:xfrm>
                <a:prstGeom prst="ellipse">
                  <a:avLst/>
                </a:prstGeom>
                <a:solidFill>
                  <a:srgbClr val="00FF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63" name="Oval 77"/>
                <p:cNvSpPr>
                  <a:spLocks noChangeArrowheads="1"/>
                </p:cNvSpPr>
                <p:nvPr/>
              </p:nvSpPr>
              <p:spPr bwMode="auto">
                <a:xfrm>
                  <a:off x="4128" y="1296"/>
                  <a:ext cx="40" cy="40"/>
                </a:xfrm>
                <a:prstGeom prst="ellipse">
                  <a:avLst/>
                </a:prstGeom>
                <a:solidFill>
                  <a:srgbClr val="00FF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64" name="Oval 78"/>
                <p:cNvSpPr>
                  <a:spLocks noChangeArrowheads="1"/>
                </p:cNvSpPr>
                <p:nvPr/>
              </p:nvSpPr>
              <p:spPr bwMode="auto">
                <a:xfrm>
                  <a:off x="4272" y="1400"/>
                  <a:ext cx="40" cy="40"/>
                </a:xfrm>
                <a:prstGeom prst="ellipse">
                  <a:avLst/>
                </a:prstGeom>
                <a:solidFill>
                  <a:srgbClr val="00FF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65" name="Line 79"/>
                <p:cNvSpPr>
                  <a:spLocks noChangeShapeType="1"/>
                </p:cNvSpPr>
                <p:nvPr/>
              </p:nvSpPr>
              <p:spPr bwMode="auto">
                <a:xfrm flipV="1">
                  <a:off x="4176" y="1200"/>
                  <a:ext cx="96" cy="96"/>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66" name="Line 80"/>
                <p:cNvSpPr>
                  <a:spLocks noChangeShapeType="1"/>
                </p:cNvSpPr>
                <p:nvPr/>
              </p:nvSpPr>
              <p:spPr bwMode="auto">
                <a:xfrm>
                  <a:off x="4128" y="1344"/>
                  <a:ext cx="144" cy="48"/>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67" name="Line 81"/>
                <p:cNvSpPr>
                  <a:spLocks noChangeShapeType="1"/>
                </p:cNvSpPr>
                <p:nvPr/>
              </p:nvSpPr>
              <p:spPr bwMode="auto">
                <a:xfrm>
                  <a:off x="4272" y="1248"/>
                  <a:ext cx="0" cy="192"/>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68" name="Oval 82"/>
                <p:cNvSpPr>
                  <a:spLocks noChangeArrowheads="1"/>
                </p:cNvSpPr>
                <p:nvPr/>
              </p:nvSpPr>
              <p:spPr bwMode="auto">
                <a:xfrm>
                  <a:off x="4136" y="1496"/>
                  <a:ext cx="40" cy="40"/>
                </a:xfrm>
                <a:prstGeom prst="ellipse">
                  <a:avLst/>
                </a:prstGeom>
                <a:solidFill>
                  <a:srgbClr val="00FF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69" name="Line 83"/>
                <p:cNvSpPr>
                  <a:spLocks noChangeShapeType="1"/>
                </p:cNvSpPr>
                <p:nvPr/>
              </p:nvSpPr>
              <p:spPr bwMode="auto">
                <a:xfrm>
                  <a:off x="4128" y="1344"/>
                  <a:ext cx="48" cy="192"/>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70" name="Line 84"/>
                <p:cNvSpPr>
                  <a:spLocks noChangeShapeType="1"/>
                </p:cNvSpPr>
                <p:nvPr/>
              </p:nvSpPr>
              <p:spPr bwMode="auto">
                <a:xfrm flipH="1">
                  <a:off x="4176" y="1440"/>
                  <a:ext cx="96" cy="48"/>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grpSp>
          <p:sp>
            <p:nvSpPr>
              <p:cNvPr id="199" name="Oval 85"/>
              <p:cNvSpPr>
                <a:spLocks noChangeArrowheads="1"/>
              </p:cNvSpPr>
              <p:nvPr/>
            </p:nvSpPr>
            <p:spPr bwMode="auto">
              <a:xfrm>
                <a:off x="6337300" y="2679700"/>
                <a:ext cx="63500" cy="63500"/>
              </a:xfrm>
              <a:prstGeom prst="ellipse">
                <a:avLst/>
              </a:prstGeom>
              <a:solidFill>
                <a:schemeClr val="accent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00" name="Oval 86"/>
              <p:cNvSpPr>
                <a:spLocks noChangeArrowheads="1"/>
              </p:cNvSpPr>
              <p:nvPr/>
            </p:nvSpPr>
            <p:spPr bwMode="auto">
              <a:xfrm>
                <a:off x="6019800" y="2667000"/>
                <a:ext cx="63500" cy="63500"/>
              </a:xfrm>
              <a:prstGeom prst="ellipse">
                <a:avLst/>
              </a:prstGeom>
              <a:solidFill>
                <a:schemeClr val="accent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01" name="Oval 87"/>
              <p:cNvSpPr>
                <a:spLocks noChangeArrowheads="1"/>
              </p:cNvSpPr>
              <p:nvPr/>
            </p:nvSpPr>
            <p:spPr bwMode="auto">
              <a:xfrm>
                <a:off x="6705600" y="2679700"/>
                <a:ext cx="63500" cy="6350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02" name="Oval 88"/>
              <p:cNvSpPr>
                <a:spLocks noChangeArrowheads="1"/>
              </p:cNvSpPr>
              <p:nvPr/>
            </p:nvSpPr>
            <p:spPr bwMode="auto">
              <a:xfrm>
                <a:off x="6489700" y="2971800"/>
                <a:ext cx="63500" cy="6350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03" name="Oval 89"/>
              <p:cNvSpPr>
                <a:spLocks noChangeArrowheads="1"/>
              </p:cNvSpPr>
              <p:nvPr/>
            </p:nvSpPr>
            <p:spPr bwMode="auto">
              <a:xfrm>
                <a:off x="6553200" y="3289300"/>
                <a:ext cx="63500" cy="6350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04" name="Oval 90"/>
              <p:cNvSpPr>
                <a:spLocks noChangeArrowheads="1"/>
              </p:cNvSpPr>
              <p:nvPr/>
            </p:nvSpPr>
            <p:spPr bwMode="auto">
              <a:xfrm>
                <a:off x="6870700" y="3124200"/>
                <a:ext cx="63500" cy="6350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05" name="Line 91"/>
              <p:cNvSpPr>
                <a:spLocks noChangeShapeType="1"/>
              </p:cNvSpPr>
              <p:nvPr/>
            </p:nvSpPr>
            <p:spPr bwMode="auto">
              <a:xfrm>
                <a:off x="6248400" y="2438400"/>
                <a:ext cx="152400" cy="3048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06" name="Line 92"/>
              <p:cNvSpPr>
                <a:spLocks noChangeShapeType="1"/>
              </p:cNvSpPr>
              <p:nvPr/>
            </p:nvSpPr>
            <p:spPr bwMode="auto">
              <a:xfrm flipH="1">
                <a:off x="6019800" y="2438400"/>
                <a:ext cx="228600" cy="2286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07" name="Line 93"/>
              <p:cNvSpPr>
                <a:spLocks noChangeShapeType="1"/>
              </p:cNvSpPr>
              <p:nvPr/>
            </p:nvSpPr>
            <p:spPr bwMode="auto">
              <a:xfrm>
                <a:off x="6019800" y="2667000"/>
                <a:ext cx="381000" cy="762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08" name="Oval 94"/>
              <p:cNvSpPr>
                <a:spLocks noChangeArrowheads="1"/>
              </p:cNvSpPr>
              <p:nvPr/>
            </p:nvSpPr>
            <p:spPr bwMode="auto">
              <a:xfrm>
                <a:off x="7086600" y="2971800"/>
                <a:ext cx="63500" cy="6350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09" name="Oval 95"/>
              <p:cNvSpPr>
                <a:spLocks noChangeArrowheads="1"/>
              </p:cNvSpPr>
              <p:nvPr/>
            </p:nvSpPr>
            <p:spPr bwMode="auto">
              <a:xfrm>
                <a:off x="7099300" y="3289300"/>
                <a:ext cx="63500" cy="6350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0" name="Oval 96"/>
              <p:cNvSpPr>
                <a:spLocks noChangeArrowheads="1"/>
              </p:cNvSpPr>
              <p:nvPr/>
            </p:nvSpPr>
            <p:spPr bwMode="auto">
              <a:xfrm>
                <a:off x="7251700" y="1676400"/>
                <a:ext cx="63500" cy="63500"/>
              </a:xfrm>
              <a:prstGeom prst="ellipse">
                <a:avLst/>
              </a:prstGeom>
              <a:solidFill>
                <a:srgbClr val="FFFF00"/>
              </a:solidFill>
              <a:ln w="12700">
                <a:solidFill>
                  <a:srgbClr val="FFFF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1" name="Oval 97"/>
              <p:cNvSpPr>
                <a:spLocks noChangeArrowheads="1"/>
              </p:cNvSpPr>
              <p:nvPr/>
            </p:nvSpPr>
            <p:spPr bwMode="auto">
              <a:xfrm>
                <a:off x="7086600" y="2333625"/>
                <a:ext cx="74613" cy="762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2" name="Oval 98"/>
              <p:cNvSpPr>
                <a:spLocks noChangeArrowheads="1"/>
              </p:cNvSpPr>
              <p:nvPr/>
            </p:nvSpPr>
            <p:spPr bwMode="auto">
              <a:xfrm>
                <a:off x="7467600" y="1536700"/>
                <a:ext cx="63500" cy="63500"/>
              </a:xfrm>
              <a:prstGeom prst="ellipse">
                <a:avLst/>
              </a:prstGeom>
              <a:solidFill>
                <a:srgbClr val="FFFF00"/>
              </a:solidFill>
              <a:ln w="12700">
                <a:solidFill>
                  <a:srgbClr val="FFFF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3" name="Oval 99"/>
              <p:cNvSpPr>
                <a:spLocks noChangeArrowheads="1"/>
              </p:cNvSpPr>
              <p:nvPr/>
            </p:nvSpPr>
            <p:spPr bwMode="auto">
              <a:xfrm>
                <a:off x="7467600" y="1828800"/>
                <a:ext cx="63500" cy="63500"/>
              </a:xfrm>
              <a:prstGeom prst="ellipse">
                <a:avLst/>
              </a:prstGeom>
              <a:solidFill>
                <a:srgbClr val="FFFF00"/>
              </a:solidFill>
              <a:ln w="12700">
                <a:solidFill>
                  <a:srgbClr val="FFFF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4" name="Oval 100"/>
              <p:cNvSpPr>
                <a:spLocks noChangeArrowheads="1"/>
              </p:cNvSpPr>
              <p:nvPr/>
            </p:nvSpPr>
            <p:spPr bwMode="auto">
              <a:xfrm>
                <a:off x="7315200" y="1905000"/>
                <a:ext cx="63500" cy="63500"/>
              </a:xfrm>
              <a:prstGeom prst="ellipse">
                <a:avLst/>
              </a:prstGeom>
              <a:solidFill>
                <a:srgbClr val="FFFF00"/>
              </a:solidFill>
              <a:ln w="12700">
                <a:solidFill>
                  <a:srgbClr val="FFFF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5" name="Oval 101"/>
              <p:cNvSpPr>
                <a:spLocks noChangeArrowheads="1"/>
              </p:cNvSpPr>
              <p:nvPr/>
            </p:nvSpPr>
            <p:spPr bwMode="auto">
              <a:xfrm>
                <a:off x="7315200" y="2257425"/>
                <a:ext cx="74613" cy="762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6" name="Oval 102"/>
              <p:cNvSpPr>
                <a:spLocks noChangeArrowheads="1"/>
              </p:cNvSpPr>
              <p:nvPr/>
            </p:nvSpPr>
            <p:spPr bwMode="auto">
              <a:xfrm>
                <a:off x="7239000" y="2486025"/>
                <a:ext cx="74613" cy="762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7" name="Oval 103"/>
              <p:cNvSpPr>
                <a:spLocks noChangeArrowheads="1"/>
              </p:cNvSpPr>
              <p:nvPr/>
            </p:nvSpPr>
            <p:spPr bwMode="auto">
              <a:xfrm>
                <a:off x="7391400" y="2498725"/>
                <a:ext cx="74613" cy="762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8" name="Oval 104"/>
              <p:cNvSpPr>
                <a:spLocks noChangeArrowheads="1"/>
              </p:cNvSpPr>
              <p:nvPr/>
            </p:nvSpPr>
            <p:spPr bwMode="auto">
              <a:xfrm>
                <a:off x="7315200" y="2638425"/>
                <a:ext cx="74613" cy="762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9" name="Line 105"/>
              <p:cNvSpPr>
                <a:spLocks noChangeShapeType="1"/>
              </p:cNvSpPr>
              <p:nvPr/>
            </p:nvSpPr>
            <p:spPr bwMode="auto">
              <a:xfrm flipV="1">
                <a:off x="7315200" y="1600200"/>
                <a:ext cx="1524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20" name="Line 106"/>
              <p:cNvSpPr>
                <a:spLocks noChangeShapeType="1"/>
              </p:cNvSpPr>
              <p:nvPr/>
            </p:nvSpPr>
            <p:spPr bwMode="auto">
              <a:xfrm>
                <a:off x="7315200" y="1676400"/>
                <a:ext cx="152400" cy="1524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21" name="Line 107"/>
              <p:cNvSpPr>
                <a:spLocks noChangeShapeType="1"/>
              </p:cNvSpPr>
              <p:nvPr/>
            </p:nvSpPr>
            <p:spPr bwMode="auto">
              <a:xfrm>
                <a:off x="7315200" y="1676400"/>
                <a:ext cx="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22" name="Line 108"/>
              <p:cNvSpPr>
                <a:spLocks noChangeShapeType="1"/>
              </p:cNvSpPr>
              <p:nvPr/>
            </p:nvSpPr>
            <p:spPr bwMode="auto">
              <a:xfrm flipV="1">
                <a:off x="7315200" y="1828800"/>
                <a:ext cx="1524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23" name="Line 109"/>
              <p:cNvSpPr>
                <a:spLocks noChangeShapeType="1"/>
              </p:cNvSpPr>
              <p:nvPr/>
            </p:nvSpPr>
            <p:spPr bwMode="auto">
              <a:xfrm>
                <a:off x="7288213" y="2498725"/>
                <a:ext cx="114300" cy="15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24" name="Line 110"/>
              <p:cNvSpPr>
                <a:spLocks noChangeShapeType="1"/>
              </p:cNvSpPr>
              <p:nvPr/>
            </p:nvSpPr>
            <p:spPr bwMode="auto">
              <a:xfrm>
                <a:off x="7269163" y="2468563"/>
                <a:ext cx="57150" cy="18256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25" name="Line 111"/>
              <p:cNvSpPr>
                <a:spLocks noChangeShapeType="1"/>
              </p:cNvSpPr>
              <p:nvPr/>
            </p:nvSpPr>
            <p:spPr bwMode="auto">
              <a:xfrm flipV="1">
                <a:off x="7345363" y="2559050"/>
                <a:ext cx="57150" cy="920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26" name="Oval 112"/>
              <p:cNvSpPr>
                <a:spLocks noChangeArrowheads="1"/>
              </p:cNvSpPr>
              <p:nvPr/>
            </p:nvSpPr>
            <p:spPr bwMode="auto">
              <a:xfrm>
                <a:off x="7785100" y="22987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27" name="Oval 113"/>
              <p:cNvSpPr>
                <a:spLocks noChangeArrowheads="1"/>
              </p:cNvSpPr>
              <p:nvPr/>
            </p:nvSpPr>
            <p:spPr bwMode="auto">
              <a:xfrm>
                <a:off x="8013700" y="23749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28" name="Oval 114"/>
              <p:cNvSpPr>
                <a:spLocks noChangeArrowheads="1"/>
              </p:cNvSpPr>
              <p:nvPr/>
            </p:nvSpPr>
            <p:spPr bwMode="auto">
              <a:xfrm>
                <a:off x="7696200" y="2971800"/>
                <a:ext cx="63500" cy="63500"/>
              </a:xfrm>
              <a:prstGeom prst="ellipse">
                <a:avLst/>
              </a:prstGeom>
              <a:solidFill>
                <a:srgbClr val="99CC00"/>
              </a:solidFill>
              <a:ln w="12700">
                <a:solidFill>
                  <a:srgbClr val="99CC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29" name="Oval 115"/>
              <p:cNvSpPr>
                <a:spLocks noChangeArrowheads="1"/>
              </p:cNvSpPr>
              <p:nvPr/>
            </p:nvSpPr>
            <p:spPr bwMode="auto">
              <a:xfrm>
                <a:off x="7556500" y="3200400"/>
                <a:ext cx="63500" cy="63500"/>
              </a:xfrm>
              <a:prstGeom prst="ellipse">
                <a:avLst/>
              </a:prstGeom>
              <a:solidFill>
                <a:srgbClr val="99CC00"/>
              </a:solidFill>
              <a:ln w="12700">
                <a:solidFill>
                  <a:srgbClr val="99CC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30" name="Oval 116"/>
              <p:cNvSpPr>
                <a:spLocks noChangeArrowheads="1"/>
              </p:cNvSpPr>
              <p:nvPr/>
            </p:nvSpPr>
            <p:spPr bwMode="auto">
              <a:xfrm>
                <a:off x="7848600" y="3200400"/>
                <a:ext cx="63500" cy="63500"/>
              </a:xfrm>
              <a:prstGeom prst="ellipse">
                <a:avLst/>
              </a:prstGeom>
              <a:solidFill>
                <a:srgbClr val="99CC00"/>
              </a:solidFill>
              <a:ln w="12700">
                <a:solidFill>
                  <a:srgbClr val="99CC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31" name="Oval 117"/>
              <p:cNvSpPr>
                <a:spLocks noChangeArrowheads="1"/>
              </p:cNvSpPr>
              <p:nvPr/>
            </p:nvSpPr>
            <p:spPr bwMode="auto">
              <a:xfrm>
                <a:off x="7696200" y="3441700"/>
                <a:ext cx="63500" cy="63500"/>
              </a:xfrm>
              <a:prstGeom prst="ellipse">
                <a:avLst/>
              </a:prstGeom>
              <a:solidFill>
                <a:srgbClr val="FF9900"/>
              </a:solidFill>
              <a:ln w="12700">
                <a:solidFill>
                  <a:srgbClr val="FF99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32" name="Oval 118"/>
              <p:cNvSpPr>
                <a:spLocks noChangeArrowheads="1"/>
              </p:cNvSpPr>
              <p:nvPr/>
            </p:nvSpPr>
            <p:spPr bwMode="auto">
              <a:xfrm>
                <a:off x="7937500" y="21336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33" name="Oval 119"/>
              <p:cNvSpPr>
                <a:spLocks noChangeArrowheads="1"/>
              </p:cNvSpPr>
              <p:nvPr/>
            </p:nvSpPr>
            <p:spPr bwMode="auto">
              <a:xfrm>
                <a:off x="7620000" y="3594100"/>
                <a:ext cx="63500" cy="63500"/>
              </a:xfrm>
              <a:prstGeom prst="ellipse">
                <a:avLst/>
              </a:prstGeom>
              <a:solidFill>
                <a:srgbClr val="FF9900"/>
              </a:solidFill>
              <a:ln w="12700">
                <a:solidFill>
                  <a:srgbClr val="FF99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34" name="Oval 120"/>
              <p:cNvSpPr>
                <a:spLocks noChangeArrowheads="1"/>
              </p:cNvSpPr>
              <p:nvPr/>
            </p:nvSpPr>
            <p:spPr bwMode="auto">
              <a:xfrm>
                <a:off x="7480300" y="3505200"/>
                <a:ext cx="63500" cy="63500"/>
              </a:xfrm>
              <a:prstGeom prst="ellipse">
                <a:avLst/>
              </a:prstGeom>
              <a:solidFill>
                <a:srgbClr val="FF9900"/>
              </a:solidFill>
              <a:ln w="12700">
                <a:solidFill>
                  <a:srgbClr val="FF99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35" name="Oval 121"/>
              <p:cNvSpPr>
                <a:spLocks noChangeArrowheads="1"/>
              </p:cNvSpPr>
              <p:nvPr/>
            </p:nvSpPr>
            <p:spPr bwMode="auto">
              <a:xfrm>
                <a:off x="7404100" y="3657600"/>
                <a:ext cx="63500" cy="63500"/>
              </a:xfrm>
              <a:prstGeom prst="ellipse">
                <a:avLst/>
              </a:prstGeom>
              <a:solidFill>
                <a:srgbClr val="FF9900"/>
              </a:solidFill>
              <a:ln w="12700">
                <a:solidFill>
                  <a:srgbClr val="FF99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36" name="Line 122"/>
              <p:cNvSpPr>
                <a:spLocks noChangeShapeType="1"/>
              </p:cNvSpPr>
              <p:nvPr/>
            </p:nvSpPr>
            <p:spPr bwMode="auto">
              <a:xfrm>
                <a:off x="7848600" y="2362200"/>
                <a:ext cx="228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37" name="Line 123"/>
              <p:cNvSpPr>
                <a:spLocks noChangeShapeType="1"/>
              </p:cNvSpPr>
              <p:nvPr/>
            </p:nvSpPr>
            <p:spPr bwMode="auto">
              <a:xfrm>
                <a:off x="8001000" y="2133600"/>
                <a:ext cx="76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38" name="Line 124"/>
              <p:cNvSpPr>
                <a:spLocks noChangeShapeType="1"/>
              </p:cNvSpPr>
              <p:nvPr/>
            </p:nvSpPr>
            <p:spPr bwMode="auto">
              <a:xfrm flipH="1">
                <a:off x="7467600" y="3505200"/>
                <a:ext cx="76200" cy="15240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39" name="Line 125"/>
              <p:cNvSpPr>
                <a:spLocks noChangeShapeType="1"/>
              </p:cNvSpPr>
              <p:nvPr/>
            </p:nvSpPr>
            <p:spPr bwMode="auto">
              <a:xfrm>
                <a:off x="6781800" y="27432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40" name="Line 126"/>
              <p:cNvSpPr>
                <a:spLocks noChangeShapeType="1"/>
              </p:cNvSpPr>
              <p:nvPr/>
            </p:nvSpPr>
            <p:spPr bwMode="auto">
              <a:xfrm>
                <a:off x="6705600" y="2743200"/>
                <a:ext cx="152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41" name="Line 127"/>
              <p:cNvSpPr>
                <a:spLocks noChangeShapeType="1"/>
              </p:cNvSpPr>
              <p:nvPr/>
            </p:nvSpPr>
            <p:spPr bwMode="auto">
              <a:xfrm>
                <a:off x="6858000" y="31242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42" name="Line 128"/>
              <p:cNvSpPr>
                <a:spLocks noChangeShapeType="1"/>
              </p:cNvSpPr>
              <p:nvPr/>
            </p:nvSpPr>
            <p:spPr bwMode="auto">
              <a:xfrm flipV="1">
                <a:off x="6858000" y="30480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43" name="Line 129"/>
              <p:cNvSpPr>
                <a:spLocks noChangeShapeType="1"/>
              </p:cNvSpPr>
              <p:nvPr/>
            </p:nvSpPr>
            <p:spPr bwMode="auto">
              <a:xfrm flipH="1">
                <a:off x="6553200" y="27432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44" name="Line 130"/>
              <p:cNvSpPr>
                <a:spLocks noChangeShapeType="1"/>
              </p:cNvSpPr>
              <p:nvPr/>
            </p:nvSpPr>
            <p:spPr bwMode="auto">
              <a:xfrm>
                <a:off x="6553200" y="3048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45" name="Line 131"/>
              <p:cNvSpPr>
                <a:spLocks noChangeShapeType="1"/>
              </p:cNvSpPr>
              <p:nvPr/>
            </p:nvSpPr>
            <p:spPr bwMode="auto">
              <a:xfrm>
                <a:off x="6553200" y="33528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46" name="Line 132"/>
              <p:cNvSpPr>
                <a:spLocks noChangeShapeType="1"/>
              </p:cNvSpPr>
              <p:nvPr/>
            </p:nvSpPr>
            <p:spPr bwMode="auto">
              <a:xfrm flipV="1">
                <a:off x="6553200" y="3200400"/>
                <a:ext cx="304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47" name="Line 133"/>
              <p:cNvSpPr>
                <a:spLocks noChangeShapeType="1"/>
              </p:cNvSpPr>
              <p:nvPr/>
            </p:nvSpPr>
            <p:spPr bwMode="auto">
              <a:xfrm>
                <a:off x="6553200" y="2971800"/>
                <a:ext cx="381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48" name="Line 216"/>
              <p:cNvSpPr>
                <a:spLocks noChangeShapeType="1"/>
              </p:cNvSpPr>
              <p:nvPr/>
            </p:nvSpPr>
            <p:spPr bwMode="auto">
              <a:xfrm flipV="1">
                <a:off x="7097713" y="2270125"/>
                <a:ext cx="2286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49" name="Line 217"/>
              <p:cNvSpPr>
                <a:spLocks noChangeShapeType="1"/>
              </p:cNvSpPr>
              <p:nvPr/>
            </p:nvSpPr>
            <p:spPr bwMode="auto">
              <a:xfrm>
                <a:off x="7097713" y="2346325"/>
                <a:ext cx="2286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50" name="Line 239"/>
              <p:cNvSpPr>
                <a:spLocks noChangeShapeType="1"/>
              </p:cNvSpPr>
              <p:nvPr/>
            </p:nvSpPr>
            <p:spPr bwMode="auto">
              <a:xfrm>
                <a:off x="7467600" y="1600200"/>
                <a:ext cx="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51" name="Line 240"/>
              <p:cNvSpPr>
                <a:spLocks noChangeShapeType="1"/>
              </p:cNvSpPr>
              <p:nvPr/>
            </p:nvSpPr>
            <p:spPr bwMode="auto">
              <a:xfrm flipV="1">
                <a:off x="7315200" y="2286000"/>
                <a:ext cx="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52" name="Line 241"/>
              <p:cNvSpPr>
                <a:spLocks noChangeShapeType="1"/>
              </p:cNvSpPr>
              <p:nvPr/>
            </p:nvSpPr>
            <p:spPr bwMode="auto">
              <a:xfrm>
                <a:off x="7315200" y="2286000"/>
                <a:ext cx="762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53" name="Line 242"/>
              <p:cNvSpPr>
                <a:spLocks noChangeShapeType="1"/>
              </p:cNvSpPr>
              <p:nvPr/>
            </p:nvSpPr>
            <p:spPr bwMode="auto">
              <a:xfrm flipV="1">
                <a:off x="7848600" y="2133600"/>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54" name="Line 243"/>
              <p:cNvSpPr>
                <a:spLocks noChangeShapeType="1"/>
              </p:cNvSpPr>
              <p:nvPr/>
            </p:nvSpPr>
            <p:spPr bwMode="auto">
              <a:xfrm>
                <a:off x="7086600" y="2971800"/>
                <a:ext cx="76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55" name="Line 244"/>
              <p:cNvSpPr>
                <a:spLocks noChangeShapeType="1"/>
              </p:cNvSpPr>
              <p:nvPr/>
            </p:nvSpPr>
            <p:spPr bwMode="auto">
              <a:xfrm flipH="1">
                <a:off x="7620000" y="2971800"/>
                <a:ext cx="76200" cy="228600"/>
              </a:xfrm>
              <a:prstGeom prst="line">
                <a:avLst/>
              </a:prstGeom>
              <a:noFill/>
              <a:ln w="9525">
                <a:solidFill>
                  <a:srgbClr val="99CC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56" name="Line 245"/>
              <p:cNvSpPr>
                <a:spLocks noChangeShapeType="1"/>
              </p:cNvSpPr>
              <p:nvPr/>
            </p:nvSpPr>
            <p:spPr bwMode="auto">
              <a:xfrm>
                <a:off x="7620000" y="3200400"/>
                <a:ext cx="228600" cy="0"/>
              </a:xfrm>
              <a:prstGeom prst="line">
                <a:avLst/>
              </a:prstGeom>
              <a:noFill/>
              <a:ln w="9525">
                <a:solidFill>
                  <a:srgbClr val="99CC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57" name="Line 246"/>
              <p:cNvSpPr>
                <a:spLocks noChangeShapeType="1"/>
              </p:cNvSpPr>
              <p:nvPr/>
            </p:nvSpPr>
            <p:spPr bwMode="auto">
              <a:xfrm>
                <a:off x="7696200" y="2971800"/>
                <a:ext cx="152400" cy="228600"/>
              </a:xfrm>
              <a:prstGeom prst="line">
                <a:avLst/>
              </a:prstGeom>
              <a:noFill/>
              <a:ln w="9525">
                <a:solidFill>
                  <a:srgbClr val="99CC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58" name="Line 247"/>
              <p:cNvSpPr>
                <a:spLocks noChangeShapeType="1"/>
              </p:cNvSpPr>
              <p:nvPr/>
            </p:nvSpPr>
            <p:spPr bwMode="auto">
              <a:xfrm>
                <a:off x="7543800" y="3505200"/>
                <a:ext cx="152400" cy="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59" name="Line 248"/>
              <p:cNvSpPr>
                <a:spLocks noChangeShapeType="1"/>
              </p:cNvSpPr>
              <p:nvPr/>
            </p:nvSpPr>
            <p:spPr bwMode="auto">
              <a:xfrm>
                <a:off x="7467600" y="3657600"/>
                <a:ext cx="152400" cy="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60" name="Line 249"/>
              <p:cNvSpPr>
                <a:spLocks noChangeShapeType="1"/>
              </p:cNvSpPr>
              <p:nvPr/>
            </p:nvSpPr>
            <p:spPr bwMode="auto">
              <a:xfrm flipV="1">
                <a:off x="7620000" y="3505200"/>
                <a:ext cx="76200" cy="15240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61" name="Line 256"/>
              <p:cNvSpPr>
                <a:spLocks noChangeShapeType="1"/>
              </p:cNvSpPr>
              <p:nvPr/>
            </p:nvSpPr>
            <p:spPr bwMode="auto">
              <a:xfrm flipH="1" flipV="1">
                <a:off x="7543800" y="3505200"/>
                <a:ext cx="76200" cy="15240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grpSp>
        <p:grpSp>
          <p:nvGrpSpPr>
            <p:cNvPr id="18" name="Group 269"/>
            <p:cNvGrpSpPr>
              <a:grpSpLocks/>
            </p:cNvGrpSpPr>
            <p:nvPr/>
          </p:nvGrpSpPr>
          <p:grpSpPr bwMode="auto">
            <a:xfrm>
              <a:off x="5105400" y="3886200"/>
              <a:ext cx="2882900" cy="2273300"/>
              <a:chOff x="3898900" y="4114800"/>
              <a:chExt cx="2882900" cy="2273300"/>
            </a:xfrm>
          </p:grpSpPr>
          <p:sp>
            <p:nvSpPr>
              <p:cNvPr id="113" name="Oval 134"/>
              <p:cNvSpPr>
                <a:spLocks noChangeArrowheads="1"/>
              </p:cNvSpPr>
              <p:nvPr/>
            </p:nvSpPr>
            <p:spPr bwMode="auto">
              <a:xfrm>
                <a:off x="4597400" y="4114800"/>
                <a:ext cx="63500" cy="635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14" name="Oval 135"/>
              <p:cNvSpPr>
                <a:spLocks noChangeArrowheads="1"/>
              </p:cNvSpPr>
              <p:nvPr/>
            </p:nvSpPr>
            <p:spPr bwMode="auto">
              <a:xfrm>
                <a:off x="4432300" y="4279900"/>
                <a:ext cx="63500" cy="635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15" name="Oval 136"/>
              <p:cNvSpPr>
                <a:spLocks noChangeArrowheads="1"/>
              </p:cNvSpPr>
              <p:nvPr/>
            </p:nvSpPr>
            <p:spPr bwMode="auto">
              <a:xfrm>
                <a:off x="4660900" y="4432300"/>
                <a:ext cx="63500" cy="635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16" name="Line 137"/>
              <p:cNvSpPr>
                <a:spLocks noChangeShapeType="1"/>
              </p:cNvSpPr>
              <p:nvPr/>
            </p:nvSpPr>
            <p:spPr bwMode="auto">
              <a:xfrm flipV="1">
                <a:off x="4432300" y="411480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17" name="Line 138"/>
              <p:cNvSpPr>
                <a:spLocks noChangeShapeType="1"/>
              </p:cNvSpPr>
              <p:nvPr/>
            </p:nvSpPr>
            <p:spPr bwMode="auto">
              <a:xfrm>
                <a:off x="4432300" y="4343400"/>
                <a:ext cx="2286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18" name="Line 139"/>
              <p:cNvSpPr>
                <a:spLocks noChangeShapeType="1"/>
              </p:cNvSpPr>
              <p:nvPr/>
            </p:nvSpPr>
            <p:spPr bwMode="auto">
              <a:xfrm>
                <a:off x="4660900" y="4114800"/>
                <a:ext cx="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19" name="Oval 140"/>
              <p:cNvSpPr>
                <a:spLocks noChangeArrowheads="1"/>
              </p:cNvSpPr>
              <p:nvPr/>
            </p:nvSpPr>
            <p:spPr bwMode="auto">
              <a:xfrm>
                <a:off x="4445000" y="4584700"/>
                <a:ext cx="63500" cy="635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20" name="Oval 141"/>
              <p:cNvSpPr>
                <a:spLocks noChangeArrowheads="1"/>
              </p:cNvSpPr>
              <p:nvPr/>
            </p:nvSpPr>
            <p:spPr bwMode="auto">
              <a:xfrm>
                <a:off x="4127500" y="4648200"/>
                <a:ext cx="63500" cy="635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21" name="Line 142"/>
              <p:cNvSpPr>
                <a:spLocks noChangeShapeType="1"/>
              </p:cNvSpPr>
              <p:nvPr/>
            </p:nvSpPr>
            <p:spPr bwMode="auto">
              <a:xfrm flipH="1">
                <a:off x="4127500" y="434340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22" name="Line 143"/>
              <p:cNvSpPr>
                <a:spLocks noChangeShapeType="1"/>
              </p:cNvSpPr>
              <p:nvPr/>
            </p:nvSpPr>
            <p:spPr bwMode="auto">
              <a:xfrm>
                <a:off x="4432300" y="4343400"/>
                <a:ext cx="762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23" name="Line 144"/>
              <p:cNvSpPr>
                <a:spLocks noChangeShapeType="1"/>
              </p:cNvSpPr>
              <p:nvPr/>
            </p:nvSpPr>
            <p:spPr bwMode="auto">
              <a:xfrm flipH="1">
                <a:off x="4508500" y="4495800"/>
                <a:ext cx="1524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24" name="Oval 145"/>
              <p:cNvSpPr>
                <a:spLocks noChangeArrowheads="1"/>
              </p:cNvSpPr>
              <p:nvPr/>
            </p:nvSpPr>
            <p:spPr bwMode="auto">
              <a:xfrm>
                <a:off x="4216400" y="4889500"/>
                <a:ext cx="63500" cy="635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25" name="Oval 146"/>
              <p:cNvSpPr>
                <a:spLocks noChangeArrowheads="1"/>
              </p:cNvSpPr>
              <p:nvPr/>
            </p:nvSpPr>
            <p:spPr bwMode="auto">
              <a:xfrm>
                <a:off x="3898900" y="4876800"/>
                <a:ext cx="63500" cy="635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26" name="Oval 147"/>
              <p:cNvSpPr>
                <a:spLocks noChangeArrowheads="1"/>
              </p:cNvSpPr>
              <p:nvPr/>
            </p:nvSpPr>
            <p:spPr bwMode="auto">
              <a:xfrm>
                <a:off x="4584700" y="4889500"/>
                <a:ext cx="63500" cy="635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27" name="Oval 148"/>
              <p:cNvSpPr>
                <a:spLocks noChangeArrowheads="1"/>
              </p:cNvSpPr>
              <p:nvPr/>
            </p:nvSpPr>
            <p:spPr bwMode="auto">
              <a:xfrm>
                <a:off x="4368800" y="5181600"/>
                <a:ext cx="63500" cy="635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28" name="Oval 149"/>
              <p:cNvSpPr>
                <a:spLocks noChangeArrowheads="1"/>
              </p:cNvSpPr>
              <p:nvPr/>
            </p:nvSpPr>
            <p:spPr bwMode="auto">
              <a:xfrm>
                <a:off x="4432300" y="5499100"/>
                <a:ext cx="63500" cy="635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29" name="Oval 150"/>
              <p:cNvSpPr>
                <a:spLocks noChangeArrowheads="1"/>
              </p:cNvSpPr>
              <p:nvPr/>
            </p:nvSpPr>
            <p:spPr bwMode="auto">
              <a:xfrm>
                <a:off x="4749800" y="5334000"/>
                <a:ext cx="63500" cy="635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30" name="Line 151"/>
              <p:cNvSpPr>
                <a:spLocks noChangeShapeType="1"/>
              </p:cNvSpPr>
              <p:nvPr/>
            </p:nvSpPr>
            <p:spPr bwMode="auto">
              <a:xfrm>
                <a:off x="4127500" y="4648200"/>
                <a:ext cx="1524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31" name="Line 152"/>
              <p:cNvSpPr>
                <a:spLocks noChangeShapeType="1"/>
              </p:cNvSpPr>
              <p:nvPr/>
            </p:nvSpPr>
            <p:spPr bwMode="auto">
              <a:xfrm flipH="1">
                <a:off x="3898900" y="464820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32" name="Line 153"/>
              <p:cNvSpPr>
                <a:spLocks noChangeShapeType="1"/>
              </p:cNvSpPr>
              <p:nvPr/>
            </p:nvSpPr>
            <p:spPr bwMode="auto">
              <a:xfrm>
                <a:off x="3898900" y="4876800"/>
                <a:ext cx="3810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33" name="Line 154"/>
              <p:cNvSpPr>
                <a:spLocks noChangeShapeType="1"/>
              </p:cNvSpPr>
              <p:nvPr/>
            </p:nvSpPr>
            <p:spPr bwMode="auto">
              <a:xfrm flipV="1">
                <a:off x="4279900" y="4572000"/>
                <a:ext cx="2286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34" name="Oval 155"/>
              <p:cNvSpPr>
                <a:spLocks noChangeArrowheads="1"/>
              </p:cNvSpPr>
              <p:nvPr/>
            </p:nvSpPr>
            <p:spPr bwMode="auto">
              <a:xfrm>
                <a:off x="4965700" y="5181600"/>
                <a:ext cx="63500" cy="635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35" name="Oval 156"/>
              <p:cNvSpPr>
                <a:spLocks noChangeArrowheads="1"/>
              </p:cNvSpPr>
              <p:nvPr/>
            </p:nvSpPr>
            <p:spPr bwMode="auto">
              <a:xfrm>
                <a:off x="5029200" y="5486400"/>
                <a:ext cx="63500" cy="635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36" name="Oval 157"/>
              <p:cNvSpPr>
                <a:spLocks noChangeArrowheads="1"/>
              </p:cNvSpPr>
              <p:nvPr/>
            </p:nvSpPr>
            <p:spPr bwMode="auto">
              <a:xfrm>
                <a:off x="6032500" y="4191000"/>
                <a:ext cx="63500" cy="63500"/>
              </a:xfrm>
              <a:prstGeom prst="ellipse">
                <a:avLst/>
              </a:prstGeom>
              <a:solidFill>
                <a:schemeClr val="tx2"/>
              </a:solidFill>
              <a:ln w="12700">
                <a:solidFill>
                  <a:schemeClr val="tx2"/>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37" name="Oval 158"/>
              <p:cNvSpPr>
                <a:spLocks noChangeArrowheads="1"/>
              </p:cNvSpPr>
              <p:nvPr/>
            </p:nvSpPr>
            <p:spPr bwMode="auto">
              <a:xfrm>
                <a:off x="5638800" y="4876800"/>
                <a:ext cx="63500" cy="63500"/>
              </a:xfrm>
              <a:prstGeom prst="ellipse">
                <a:avLst/>
              </a:prstGeom>
              <a:solidFill>
                <a:schemeClr val="tx2"/>
              </a:solidFill>
              <a:ln w="12700">
                <a:solidFill>
                  <a:schemeClr val="tx2"/>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38" name="Oval 160"/>
              <p:cNvSpPr>
                <a:spLocks noChangeArrowheads="1"/>
              </p:cNvSpPr>
              <p:nvPr/>
            </p:nvSpPr>
            <p:spPr bwMode="auto">
              <a:xfrm>
                <a:off x="6248400" y="4343400"/>
                <a:ext cx="63500" cy="63500"/>
              </a:xfrm>
              <a:prstGeom prst="ellipse">
                <a:avLst/>
              </a:prstGeom>
              <a:solidFill>
                <a:schemeClr val="tx2"/>
              </a:solidFill>
              <a:ln w="12700">
                <a:solidFill>
                  <a:schemeClr val="tx2"/>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39" name="Oval 161"/>
              <p:cNvSpPr>
                <a:spLocks noChangeArrowheads="1"/>
              </p:cNvSpPr>
              <p:nvPr/>
            </p:nvSpPr>
            <p:spPr bwMode="auto">
              <a:xfrm>
                <a:off x="6096000" y="4419600"/>
                <a:ext cx="63500" cy="63500"/>
              </a:xfrm>
              <a:prstGeom prst="ellipse">
                <a:avLst/>
              </a:prstGeom>
              <a:solidFill>
                <a:schemeClr val="tx2"/>
              </a:solidFill>
              <a:ln w="12700">
                <a:solidFill>
                  <a:schemeClr val="tx2"/>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40" name="Oval 162"/>
              <p:cNvSpPr>
                <a:spLocks noChangeArrowheads="1"/>
              </p:cNvSpPr>
              <p:nvPr/>
            </p:nvSpPr>
            <p:spPr bwMode="auto">
              <a:xfrm>
                <a:off x="5867400" y="4800600"/>
                <a:ext cx="63500" cy="63500"/>
              </a:xfrm>
              <a:prstGeom prst="ellipse">
                <a:avLst/>
              </a:prstGeom>
              <a:solidFill>
                <a:schemeClr val="tx2"/>
              </a:solidFill>
              <a:ln w="12700">
                <a:solidFill>
                  <a:schemeClr val="tx2"/>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41" name="Oval 163"/>
              <p:cNvSpPr>
                <a:spLocks noChangeArrowheads="1"/>
              </p:cNvSpPr>
              <p:nvPr/>
            </p:nvSpPr>
            <p:spPr bwMode="auto">
              <a:xfrm>
                <a:off x="5791200" y="5029200"/>
                <a:ext cx="63500" cy="63500"/>
              </a:xfrm>
              <a:prstGeom prst="ellipse">
                <a:avLst/>
              </a:prstGeom>
              <a:solidFill>
                <a:schemeClr val="tx2"/>
              </a:solidFill>
              <a:ln w="12700">
                <a:solidFill>
                  <a:schemeClr val="tx2"/>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42" name="Oval 164"/>
              <p:cNvSpPr>
                <a:spLocks noChangeArrowheads="1"/>
              </p:cNvSpPr>
              <p:nvPr/>
            </p:nvSpPr>
            <p:spPr bwMode="auto">
              <a:xfrm>
                <a:off x="5943600" y="5041900"/>
                <a:ext cx="63500" cy="63500"/>
              </a:xfrm>
              <a:prstGeom prst="ellipse">
                <a:avLst/>
              </a:prstGeom>
              <a:solidFill>
                <a:schemeClr val="tx2"/>
              </a:solidFill>
              <a:ln w="12700">
                <a:solidFill>
                  <a:schemeClr val="tx2"/>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43" name="Oval 165"/>
              <p:cNvSpPr>
                <a:spLocks noChangeArrowheads="1"/>
              </p:cNvSpPr>
              <p:nvPr/>
            </p:nvSpPr>
            <p:spPr bwMode="auto">
              <a:xfrm>
                <a:off x="5803900" y="5181600"/>
                <a:ext cx="63500" cy="63500"/>
              </a:xfrm>
              <a:prstGeom prst="ellipse">
                <a:avLst/>
              </a:prstGeom>
              <a:solidFill>
                <a:schemeClr val="tx2"/>
              </a:solidFill>
              <a:ln w="12700">
                <a:solidFill>
                  <a:schemeClr val="tx2"/>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44" name="Line 166"/>
              <p:cNvSpPr>
                <a:spLocks noChangeShapeType="1"/>
              </p:cNvSpPr>
              <p:nvPr/>
            </p:nvSpPr>
            <p:spPr bwMode="auto">
              <a:xfrm flipV="1">
                <a:off x="5715000" y="4191000"/>
                <a:ext cx="381000" cy="6858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45" name="Line 167"/>
              <p:cNvSpPr>
                <a:spLocks noChangeShapeType="1"/>
              </p:cNvSpPr>
              <p:nvPr/>
            </p:nvSpPr>
            <p:spPr bwMode="auto">
              <a:xfrm flipV="1">
                <a:off x="6096000" y="4114800"/>
                <a:ext cx="152400" cy="762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46" name="Line 168"/>
              <p:cNvSpPr>
                <a:spLocks noChangeShapeType="1"/>
              </p:cNvSpPr>
              <p:nvPr/>
            </p:nvSpPr>
            <p:spPr bwMode="auto">
              <a:xfrm>
                <a:off x="6096000" y="4191000"/>
                <a:ext cx="152400" cy="152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47" name="Line 169"/>
              <p:cNvSpPr>
                <a:spLocks noChangeShapeType="1"/>
              </p:cNvSpPr>
              <p:nvPr/>
            </p:nvSpPr>
            <p:spPr bwMode="auto">
              <a:xfrm>
                <a:off x="6096000" y="4191000"/>
                <a:ext cx="0" cy="2286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48" name="Line 170"/>
              <p:cNvSpPr>
                <a:spLocks noChangeShapeType="1"/>
              </p:cNvSpPr>
              <p:nvPr/>
            </p:nvSpPr>
            <p:spPr bwMode="auto">
              <a:xfrm flipV="1">
                <a:off x="6096000" y="4343400"/>
                <a:ext cx="152400" cy="762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49" name="Line 171"/>
              <p:cNvSpPr>
                <a:spLocks noChangeShapeType="1"/>
              </p:cNvSpPr>
              <p:nvPr/>
            </p:nvSpPr>
            <p:spPr bwMode="auto">
              <a:xfrm>
                <a:off x="5867400" y="4800600"/>
                <a:ext cx="76200" cy="3048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50" name="Line 172"/>
              <p:cNvSpPr>
                <a:spLocks noChangeShapeType="1"/>
              </p:cNvSpPr>
              <p:nvPr/>
            </p:nvSpPr>
            <p:spPr bwMode="auto">
              <a:xfrm>
                <a:off x="5791200" y="5029200"/>
                <a:ext cx="76200" cy="152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51" name="Line 173"/>
              <p:cNvSpPr>
                <a:spLocks noChangeShapeType="1"/>
              </p:cNvSpPr>
              <p:nvPr/>
            </p:nvSpPr>
            <p:spPr bwMode="auto">
              <a:xfrm flipV="1">
                <a:off x="5867400" y="5105400"/>
                <a:ext cx="76200" cy="762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52" name="Oval 174"/>
              <p:cNvSpPr>
                <a:spLocks noChangeArrowheads="1"/>
              </p:cNvSpPr>
              <p:nvPr/>
            </p:nvSpPr>
            <p:spPr bwMode="auto">
              <a:xfrm>
                <a:off x="6489700" y="4889500"/>
                <a:ext cx="63500" cy="63500"/>
              </a:xfrm>
              <a:prstGeom prst="ellipse">
                <a:avLst/>
              </a:prstGeom>
              <a:solidFill>
                <a:schemeClr val="tx2"/>
              </a:solidFill>
              <a:ln w="12700">
                <a:solidFill>
                  <a:schemeClr val="tx2"/>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53" name="Oval 175"/>
              <p:cNvSpPr>
                <a:spLocks noChangeArrowheads="1"/>
              </p:cNvSpPr>
              <p:nvPr/>
            </p:nvSpPr>
            <p:spPr bwMode="auto">
              <a:xfrm>
                <a:off x="6718300" y="4965700"/>
                <a:ext cx="63500" cy="63500"/>
              </a:xfrm>
              <a:prstGeom prst="ellipse">
                <a:avLst/>
              </a:prstGeom>
              <a:solidFill>
                <a:schemeClr val="tx2"/>
              </a:solidFill>
              <a:ln w="12700">
                <a:solidFill>
                  <a:schemeClr val="tx2"/>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54" name="Oval 176"/>
              <p:cNvSpPr>
                <a:spLocks noChangeArrowheads="1"/>
              </p:cNvSpPr>
              <p:nvPr/>
            </p:nvSpPr>
            <p:spPr bwMode="auto">
              <a:xfrm>
                <a:off x="5715000" y="5638800"/>
                <a:ext cx="63500" cy="63500"/>
              </a:xfrm>
              <a:prstGeom prst="ellipse">
                <a:avLst/>
              </a:prstGeom>
              <a:solidFill>
                <a:srgbClr val="00FF00"/>
              </a:solidFill>
              <a:ln w="12700">
                <a:solidFill>
                  <a:srgbClr val="00FF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55" name="Oval 177"/>
              <p:cNvSpPr>
                <a:spLocks noChangeArrowheads="1"/>
              </p:cNvSpPr>
              <p:nvPr/>
            </p:nvSpPr>
            <p:spPr bwMode="auto">
              <a:xfrm>
                <a:off x="5638800" y="5791200"/>
                <a:ext cx="63500" cy="63500"/>
              </a:xfrm>
              <a:prstGeom prst="ellipse">
                <a:avLst/>
              </a:prstGeom>
              <a:solidFill>
                <a:srgbClr val="00FF00"/>
              </a:solidFill>
              <a:ln w="12700">
                <a:solidFill>
                  <a:srgbClr val="00FF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56" name="Oval 178"/>
              <p:cNvSpPr>
                <a:spLocks noChangeArrowheads="1"/>
              </p:cNvSpPr>
              <p:nvPr/>
            </p:nvSpPr>
            <p:spPr bwMode="auto">
              <a:xfrm>
                <a:off x="5867400" y="5867400"/>
                <a:ext cx="63500" cy="63500"/>
              </a:xfrm>
              <a:prstGeom prst="ellipse">
                <a:avLst/>
              </a:prstGeom>
              <a:solidFill>
                <a:srgbClr val="00FF00"/>
              </a:solidFill>
              <a:ln w="12700">
                <a:solidFill>
                  <a:srgbClr val="00FF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57" name="Oval 179"/>
              <p:cNvSpPr>
                <a:spLocks noChangeArrowheads="1"/>
              </p:cNvSpPr>
              <p:nvPr/>
            </p:nvSpPr>
            <p:spPr bwMode="auto">
              <a:xfrm>
                <a:off x="5715000" y="6096000"/>
                <a:ext cx="63500" cy="63500"/>
              </a:xfrm>
              <a:prstGeom prst="ellipse">
                <a:avLst/>
              </a:prstGeom>
              <a:solidFill>
                <a:srgbClr val="00FF00"/>
              </a:solidFill>
              <a:ln w="12700">
                <a:solidFill>
                  <a:srgbClr val="00FF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58" name="Oval 180"/>
              <p:cNvSpPr>
                <a:spLocks noChangeArrowheads="1"/>
              </p:cNvSpPr>
              <p:nvPr/>
            </p:nvSpPr>
            <p:spPr bwMode="auto">
              <a:xfrm>
                <a:off x="6642100" y="4724400"/>
                <a:ext cx="63500" cy="63500"/>
              </a:xfrm>
              <a:prstGeom prst="ellipse">
                <a:avLst/>
              </a:prstGeom>
              <a:solidFill>
                <a:schemeClr val="tx2"/>
              </a:solidFill>
              <a:ln w="12700">
                <a:solidFill>
                  <a:schemeClr val="tx2"/>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59" name="Oval 181"/>
              <p:cNvSpPr>
                <a:spLocks noChangeArrowheads="1"/>
              </p:cNvSpPr>
              <p:nvPr/>
            </p:nvSpPr>
            <p:spPr bwMode="auto">
              <a:xfrm>
                <a:off x="5638800" y="6261100"/>
                <a:ext cx="63500" cy="63500"/>
              </a:xfrm>
              <a:prstGeom prst="ellipse">
                <a:avLst/>
              </a:prstGeom>
              <a:solidFill>
                <a:srgbClr val="00FF00"/>
              </a:solidFill>
              <a:ln w="12700">
                <a:solidFill>
                  <a:srgbClr val="00FF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60" name="Oval 182"/>
              <p:cNvSpPr>
                <a:spLocks noChangeArrowheads="1"/>
              </p:cNvSpPr>
              <p:nvPr/>
            </p:nvSpPr>
            <p:spPr bwMode="auto">
              <a:xfrm>
                <a:off x="5499100" y="6172200"/>
                <a:ext cx="63500" cy="63500"/>
              </a:xfrm>
              <a:prstGeom prst="ellipse">
                <a:avLst/>
              </a:prstGeom>
              <a:solidFill>
                <a:srgbClr val="00FF00"/>
              </a:solidFill>
              <a:ln w="12700">
                <a:solidFill>
                  <a:srgbClr val="00FF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61" name="Oval 183"/>
              <p:cNvSpPr>
                <a:spLocks noChangeArrowheads="1"/>
              </p:cNvSpPr>
              <p:nvPr/>
            </p:nvSpPr>
            <p:spPr bwMode="auto">
              <a:xfrm>
                <a:off x="5486400" y="6324600"/>
                <a:ext cx="63500" cy="63500"/>
              </a:xfrm>
              <a:prstGeom prst="ellipse">
                <a:avLst/>
              </a:prstGeom>
              <a:solidFill>
                <a:srgbClr val="00FF00"/>
              </a:solidFill>
              <a:ln w="12700">
                <a:solidFill>
                  <a:srgbClr val="00FF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62" name="Line 184"/>
              <p:cNvSpPr>
                <a:spLocks noChangeShapeType="1"/>
              </p:cNvSpPr>
              <p:nvPr/>
            </p:nvSpPr>
            <p:spPr bwMode="auto">
              <a:xfrm>
                <a:off x="6553200" y="4953000"/>
                <a:ext cx="228600" cy="762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63" name="Line 185"/>
              <p:cNvSpPr>
                <a:spLocks noChangeShapeType="1"/>
              </p:cNvSpPr>
              <p:nvPr/>
            </p:nvSpPr>
            <p:spPr bwMode="auto">
              <a:xfrm>
                <a:off x="6705600" y="4724400"/>
                <a:ext cx="76200" cy="3048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64" name="Line 186"/>
              <p:cNvSpPr>
                <a:spLocks noChangeShapeType="1"/>
              </p:cNvSpPr>
              <p:nvPr/>
            </p:nvSpPr>
            <p:spPr bwMode="auto">
              <a:xfrm>
                <a:off x="6248400" y="4343400"/>
                <a:ext cx="457200" cy="3810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65" name="Line 187"/>
              <p:cNvSpPr>
                <a:spLocks noChangeShapeType="1"/>
              </p:cNvSpPr>
              <p:nvPr/>
            </p:nvSpPr>
            <p:spPr bwMode="auto">
              <a:xfrm>
                <a:off x="6096000" y="4419600"/>
                <a:ext cx="609600" cy="3048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66" name="Line 188"/>
              <p:cNvSpPr>
                <a:spLocks noChangeShapeType="1"/>
              </p:cNvSpPr>
              <p:nvPr/>
            </p:nvSpPr>
            <p:spPr bwMode="auto">
              <a:xfrm>
                <a:off x="5638800" y="5867400"/>
                <a:ext cx="228600" cy="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67" name="Line 189"/>
              <p:cNvSpPr>
                <a:spLocks noChangeShapeType="1"/>
              </p:cNvSpPr>
              <p:nvPr/>
            </p:nvSpPr>
            <p:spPr bwMode="auto">
              <a:xfrm flipH="1">
                <a:off x="5562600" y="5791200"/>
                <a:ext cx="76200" cy="38100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68" name="Line 190"/>
              <p:cNvSpPr>
                <a:spLocks noChangeShapeType="1"/>
              </p:cNvSpPr>
              <p:nvPr/>
            </p:nvSpPr>
            <p:spPr bwMode="auto">
              <a:xfrm>
                <a:off x="5638800" y="5791200"/>
                <a:ext cx="76200" cy="30480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69" name="Line 191"/>
              <p:cNvSpPr>
                <a:spLocks noChangeShapeType="1"/>
              </p:cNvSpPr>
              <p:nvPr/>
            </p:nvSpPr>
            <p:spPr bwMode="auto">
              <a:xfrm flipH="1">
                <a:off x="5715000" y="5867400"/>
                <a:ext cx="152400" cy="30480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70" name="Line 192"/>
              <p:cNvSpPr>
                <a:spLocks noChangeShapeType="1"/>
              </p:cNvSpPr>
              <p:nvPr/>
            </p:nvSpPr>
            <p:spPr bwMode="auto">
              <a:xfrm>
                <a:off x="5562600" y="6172200"/>
                <a:ext cx="152400" cy="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71" name="Line 193"/>
              <p:cNvSpPr>
                <a:spLocks noChangeShapeType="1"/>
              </p:cNvSpPr>
              <p:nvPr/>
            </p:nvSpPr>
            <p:spPr bwMode="auto">
              <a:xfrm flipH="1">
                <a:off x="5486400" y="6172200"/>
                <a:ext cx="76200" cy="15240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72" name="Line 194"/>
              <p:cNvSpPr>
                <a:spLocks noChangeShapeType="1"/>
              </p:cNvSpPr>
              <p:nvPr/>
            </p:nvSpPr>
            <p:spPr bwMode="auto">
              <a:xfrm flipH="1">
                <a:off x="5638800" y="6096000"/>
                <a:ext cx="152400" cy="22860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73" name="Line 195"/>
              <p:cNvSpPr>
                <a:spLocks noChangeShapeType="1"/>
              </p:cNvSpPr>
              <p:nvPr/>
            </p:nvSpPr>
            <p:spPr bwMode="auto">
              <a:xfrm>
                <a:off x="5486400" y="6324600"/>
                <a:ext cx="228600" cy="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74" name="Line 196"/>
              <p:cNvSpPr>
                <a:spLocks noChangeShapeType="1"/>
              </p:cNvSpPr>
              <p:nvPr/>
            </p:nvSpPr>
            <p:spPr bwMode="auto">
              <a:xfrm>
                <a:off x="4508500" y="4572000"/>
                <a:ext cx="762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75" name="Line 197"/>
              <p:cNvSpPr>
                <a:spLocks noChangeShapeType="1"/>
              </p:cNvSpPr>
              <p:nvPr/>
            </p:nvSpPr>
            <p:spPr bwMode="auto">
              <a:xfrm>
                <a:off x="4660900" y="4953000"/>
                <a:ext cx="3048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76" name="Line 198"/>
              <p:cNvSpPr>
                <a:spLocks noChangeShapeType="1"/>
              </p:cNvSpPr>
              <p:nvPr/>
            </p:nvSpPr>
            <p:spPr bwMode="auto">
              <a:xfrm>
                <a:off x="4584700" y="4953000"/>
                <a:ext cx="1524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77" name="Line 199"/>
              <p:cNvSpPr>
                <a:spLocks noChangeShapeType="1"/>
              </p:cNvSpPr>
              <p:nvPr/>
            </p:nvSpPr>
            <p:spPr bwMode="auto">
              <a:xfrm>
                <a:off x="4737100" y="5334000"/>
                <a:ext cx="3048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78" name="Line 200"/>
              <p:cNvSpPr>
                <a:spLocks noChangeShapeType="1"/>
              </p:cNvSpPr>
              <p:nvPr/>
            </p:nvSpPr>
            <p:spPr bwMode="auto">
              <a:xfrm flipV="1">
                <a:off x="4737100" y="5257800"/>
                <a:ext cx="2286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79" name="Line 201"/>
              <p:cNvSpPr>
                <a:spLocks noChangeShapeType="1"/>
              </p:cNvSpPr>
              <p:nvPr/>
            </p:nvSpPr>
            <p:spPr bwMode="auto">
              <a:xfrm>
                <a:off x="4279900" y="4953000"/>
                <a:ext cx="1524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80" name="Line 202"/>
              <p:cNvSpPr>
                <a:spLocks noChangeShapeType="1"/>
              </p:cNvSpPr>
              <p:nvPr/>
            </p:nvSpPr>
            <p:spPr bwMode="auto">
              <a:xfrm flipH="1">
                <a:off x="4432300" y="4953000"/>
                <a:ext cx="1524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81" name="Line 203"/>
              <p:cNvSpPr>
                <a:spLocks noChangeShapeType="1"/>
              </p:cNvSpPr>
              <p:nvPr/>
            </p:nvSpPr>
            <p:spPr bwMode="auto">
              <a:xfrm>
                <a:off x="4432300" y="5257800"/>
                <a:ext cx="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82" name="Line 204"/>
              <p:cNvSpPr>
                <a:spLocks noChangeShapeType="1"/>
              </p:cNvSpPr>
              <p:nvPr/>
            </p:nvSpPr>
            <p:spPr bwMode="auto">
              <a:xfrm>
                <a:off x="4432300" y="5562600"/>
                <a:ext cx="609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83" name="Line 205"/>
              <p:cNvSpPr>
                <a:spLocks noChangeShapeType="1"/>
              </p:cNvSpPr>
              <p:nvPr/>
            </p:nvSpPr>
            <p:spPr bwMode="auto">
              <a:xfrm flipV="1">
                <a:off x="4432300" y="5410200"/>
                <a:ext cx="3048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84" name="Line 206"/>
              <p:cNvSpPr>
                <a:spLocks noChangeShapeType="1"/>
              </p:cNvSpPr>
              <p:nvPr/>
            </p:nvSpPr>
            <p:spPr bwMode="auto">
              <a:xfrm>
                <a:off x="5562600" y="6172200"/>
                <a:ext cx="152400" cy="15240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85" name="Line 207"/>
              <p:cNvSpPr>
                <a:spLocks noChangeShapeType="1"/>
              </p:cNvSpPr>
              <p:nvPr/>
            </p:nvSpPr>
            <p:spPr bwMode="auto">
              <a:xfrm flipV="1">
                <a:off x="6019800" y="4953000"/>
                <a:ext cx="533400" cy="152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86" name="Line 208"/>
              <p:cNvSpPr>
                <a:spLocks noChangeShapeType="1"/>
              </p:cNvSpPr>
              <p:nvPr/>
            </p:nvSpPr>
            <p:spPr bwMode="auto">
              <a:xfrm>
                <a:off x="4432300" y="5181600"/>
                <a:ext cx="3810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87" name="Line 209"/>
              <p:cNvSpPr>
                <a:spLocks noChangeShapeType="1"/>
              </p:cNvSpPr>
              <p:nvPr/>
            </p:nvSpPr>
            <p:spPr bwMode="auto">
              <a:xfrm flipH="1">
                <a:off x="5867400" y="4419600"/>
                <a:ext cx="228600" cy="3810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88" name="Line 250"/>
              <p:cNvSpPr>
                <a:spLocks noChangeShapeType="1"/>
              </p:cNvSpPr>
              <p:nvPr/>
            </p:nvSpPr>
            <p:spPr bwMode="auto">
              <a:xfrm>
                <a:off x="6248400" y="4114800"/>
                <a:ext cx="0" cy="2286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89" name="Line 251"/>
              <p:cNvSpPr>
                <a:spLocks noChangeShapeType="1"/>
              </p:cNvSpPr>
              <p:nvPr/>
            </p:nvSpPr>
            <p:spPr bwMode="auto">
              <a:xfrm flipV="1">
                <a:off x="5715000" y="4800600"/>
                <a:ext cx="152400" cy="762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90" name="Line 252"/>
              <p:cNvSpPr>
                <a:spLocks noChangeShapeType="1"/>
              </p:cNvSpPr>
              <p:nvPr/>
            </p:nvSpPr>
            <p:spPr bwMode="auto">
              <a:xfrm>
                <a:off x="5791200" y="5029200"/>
                <a:ext cx="152400" cy="762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91" name="Line 253"/>
              <p:cNvSpPr>
                <a:spLocks noChangeShapeType="1"/>
              </p:cNvSpPr>
              <p:nvPr/>
            </p:nvSpPr>
            <p:spPr bwMode="auto">
              <a:xfrm>
                <a:off x="5638800" y="4876800"/>
                <a:ext cx="152400" cy="152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92" name="Line 254"/>
              <p:cNvSpPr>
                <a:spLocks noChangeShapeType="1"/>
              </p:cNvSpPr>
              <p:nvPr/>
            </p:nvSpPr>
            <p:spPr bwMode="auto">
              <a:xfrm flipV="1">
                <a:off x="5791200" y="4876800"/>
                <a:ext cx="76200" cy="152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93" name="Line 255"/>
              <p:cNvSpPr>
                <a:spLocks noChangeShapeType="1"/>
              </p:cNvSpPr>
              <p:nvPr/>
            </p:nvSpPr>
            <p:spPr bwMode="auto">
              <a:xfrm flipV="1">
                <a:off x="5029200" y="5257800"/>
                <a:ext cx="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94" name="Line 257"/>
              <p:cNvSpPr>
                <a:spLocks noChangeShapeType="1"/>
              </p:cNvSpPr>
              <p:nvPr/>
            </p:nvSpPr>
            <p:spPr bwMode="auto">
              <a:xfrm flipV="1">
                <a:off x="6553200" y="4724400"/>
                <a:ext cx="152400" cy="2286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95" name="Line 258"/>
              <p:cNvSpPr>
                <a:spLocks noChangeShapeType="1"/>
              </p:cNvSpPr>
              <p:nvPr/>
            </p:nvSpPr>
            <p:spPr bwMode="auto">
              <a:xfrm flipH="1">
                <a:off x="5638800" y="5638800"/>
                <a:ext cx="76200" cy="22860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96" name="Line 259"/>
              <p:cNvSpPr>
                <a:spLocks noChangeShapeType="1"/>
              </p:cNvSpPr>
              <p:nvPr/>
            </p:nvSpPr>
            <p:spPr bwMode="auto">
              <a:xfrm>
                <a:off x="5715000" y="5638800"/>
                <a:ext cx="152400" cy="22860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grpSp>
        <p:grpSp>
          <p:nvGrpSpPr>
            <p:cNvPr id="19" name="Group 270"/>
            <p:cNvGrpSpPr>
              <a:grpSpLocks/>
            </p:cNvGrpSpPr>
            <p:nvPr/>
          </p:nvGrpSpPr>
          <p:grpSpPr bwMode="auto">
            <a:xfrm>
              <a:off x="3429000" y="1689100"/>
              <a:ext cx="2895600" cy="2336800"/>
              <a:chOff x="1905000" y="1689100"/>
              <a:chExt cx="2895600" cy="2336800"/>
            </a:xfrm>
          </p:grpSpPr>
          <p:sp>
            <p:nvSpPr>
              <p:cNvPr id="22" name="Oval 3"/>
              <p:cNvSpPr>
                <a:spLocks noChangeArrowheads="1"/>
              </p:cNvSpPr>
              <p:nvPr/>
            </p:nvSpPr>
            <p:spPr bwMode="auto">
              <a:xfrm>
                <a:off x="2603500" y="17526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3" name="Oval 4"/>
              <p:cNvSpPr>
                <a:spLocks noChangeArrowheads="1"/>
              </p:cNvSpPr>
              <p:nvPr/>
            </p:nvSpPr>
            <p:spPr bwMode="auto">
              <a:xfrm>
                <a:off x="2438400" y="19177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4" name="Oval 5"/>
              <p:cNvSpPr>
                <a:spLocks noChangeArrowheads="1"/>
              </p:cNvSpPr>
              <p:nvPr/>
            </p:nvSpPr>
            <p:spPr bwMode="auto">
              <a:xfrm>
                <a:off x="2667000" y="20701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5" name="Line 6"/>
              <p:cNvSpPr>
                <a:spLocks noChangeShapeType="1"/>
              </p:cNvSpPr>
              <p:nvPr/>
            </p:nvSpPr>
            <p:spPr bwMode="auto">
              <a:xfrm flipV="1">
                <a:off x="2438400" y="17526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6" name="Oval 7"/>
              <p:cNvSpPr>
                <a:spLocks noChangeArrowheads="1"/>
              </p:cNvSpPr>
              <p:nvPr/>
            </p:nvSpPr>
            <p:spPr bwMode="auto">
              <a:xfrm>
                <a:off x="2451100" y="22225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7" name="Oval 8"/>
              <p:cNvSpPr>
                <a:spLocks noChangeArrowheads="1"/>
              </p:cNvSpPr>
              <p:nvPr/>
            </p:nvSpPr>
            <p:spPr bwMode="auto">
              <a:xfrm>
                <a:off x="2133600" y="22860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8" name="Line 9"/>
              <p:cNvSpPr>
                <a:spLocks noChangeShapeType="1"/>
              </p:cNvSpPr>
              <p:nvPr/>
            </p:nvSpPr>
            <p:spPr bwMode="auto">
              <a:xfrm flipH="1">
                <a:off x="2133600" y="1981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9" name="Line 10"/>
              <p:cNvSpPr>
                <a:spLocks noChangeShapeType="1"/>
              </p:cNvSpPr>
              <p:nvPr/>
            </p:nvSpPr>
            <p:spPr bwMode="auto">
              <a:xfrm>
                <a:off x="2438400" y="1981200"/>
                <a:ext cx="76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30" name="Line 11"/>
              <p:cNvSpPr>
                <a:spLocks noChangeShapeType="1"/>
              </p:cNvSpPr>
              <p:nvPr/>
            </p:nvSpPr>
            <p:spPr bwMode="auto">
              <a:xfrm flipH="1">
                <a:off x="2514600" y="21336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31" name="Oval 12"/>
              <p:cNvSpPr>
                <a:spLocks noChangeArrowheads="1"/>
              </p:cNvSpPr>
              <p:nvPr/>
            </p:nvSpPr>
            <p:spPr bwMode="auto">
              <a:xfrm>
                <a:off x="2222500" y="25273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2" name="Oval 13"/>
              <p:cNvSpPr>
                <a:spLocks noChangeArrowheads="1"/>
              </p:cNvSpPr>
              <p:nvPr/>
            </p:nvSpPr>
            <p:spPr bwMode="auto">
              <a:xfrm>
                <a:off x="1905000" y="25146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3" name="Oval 14"/>
              <p:cNvSpPr>
                <a:spLocks noChangeArrowheads="1"/>
              </p:cNvSpPr>
              <p:nvPr/>
            </p:nvSpPr>
            <p:spPr bwMode="auto">
              <a:xfrm>
                <a:off x="2590800" y="25273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4" name="Oval 15"/>
              <p:cNvSpPr>
                <a:spLocks noChangeArrowheads="1"/>
              </p:cNvSpPr>
              <p:nvPr/>
            </p:nvSpPr>
            <p:spPr bwMode="auto">
              <a:xfrm>
                <a:off x="2374900" y="28194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5" name="Oval 16"/>
              <p:cNvSpPr>
                <a:spLocks noChangeArrowheads="1"/>
              </p:cNvSpPr>
              <p:nvPr/>
            </p:nvSpPr>
            <p:spPr bwMode="auto">
              <a:xfrm>
                <a:off x="2438400" y="31369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6" name="Oval 17"/>
              <p:cNvSpPr>
                <a:spLocks noChangeArrowheads="1"/>
              </p:cNvSpPr>
              <p:nvPr/>
            </p:nvSpPr>
            <p:spPr bwMode="auto">
              <a:xfrm>
                <a:off x="2755900" y="29718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7" name="Line 18"/>
              <p:cNvSpPr>
                <a:spLocks noChangeShapeType="1"/>
              </p:cNvSpPr>
              <p:nvPr/>
            </p:nvSpPr>
            <p:spPr bwMode="auto">
              <a:xfrm>
                <a:off x="2133600" y="22860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38" name="Line 19"/>
              <p:cNvSpPr>
                <a:spLocks noChangeShapeType="1"/>
              </p:cNvSpPr>
              <p:nvPr/>
            </p:nvSpPr>
            <p:spPr bwMode="auto">
              <a:xfrm flipH="1">
                <a:off x="1905000" y="22860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39" name="Line 20"/>
              <p:cNvSpPr>
                <a:spLocks noChangeShapeType="1"/>
              </p:cNvSpPr>
              <p:nvPr/>
            </p:nvSpPr>
            <p:spPr bwMode="auto">
              <a:xfrm>
                <a:off x="1905000" y="2514600"/>
                <a:ext cx="3810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40" name="Line 21"/>
              <p:cNvSpPr>
                <a:spLocks noChangeShapeType="1"/>
              </p:cNvSpPr>
              <p:nvPr/>
            </p:nvSpPr>
            <p:spPr bwMode="auto">
              <a:xfrm flipV="1">
                <a:off x="2286000" y="2209800"/>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41" name="Oval 22"/>
              <p:cNvSpPr>
                <a:spLocks noChangeArrowheads="1"/>
              </p:cNvSpPr>
              <p:nvPr/>
            </p:nvSpPr>
            <p:spPr bwMode="auto">
              <a:xfrm>
                <a:off x="2971800" y="28194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2" name="Oval 23"/>
              <p:cNvSpPr>
                <a:spLocks noChangeArrowheads="1"/>
              </p:cNvSpPr>
              <p:nvPr/>
            </p:nvSpPr>
            <p:spPr bwMode="auto">
              <a:xfrm>
                <a:off x="3048000" y="31369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3" name="Oval 24"/>
              <p:cNvSpPr>
                <a:spLocks noChangeArrowheads="1"/>
              </p:cNvSpPr>
              <p:nvPr/>
            </p:nvSpPr>
            <p:spPr bwMode="auto">
              <a:xfrm>
                <a:off x="4051300" y="18288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4" name="Oval 25"/>
              <p:cNvSpPr>
                <a:spLocks noChangeArrowheads="1"/>
              </p:cNvSpPr>
              <p:nvPr/>
            </p:nvSpPr>
            <p:spPr bwMode="auto">
              <a:xfrm>
                <a:off x="3657600" y="25146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5" name="Oval 26"/>
              <p:cNvSpPr>
                <a:spLocks noChangeArrowheads="1"/>
              </p:cNvSpPr>
              <p:nvPr/>
            </p:nvSpPr>
            <p:spPr bwMode="auto">
              <a:xfrm>
                <a:off x="4267200" y="16891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6" name="Oval 27"/>
              <p:cNvSpPr>
                <a:spLocks noChangeArrowheads="1"/>
              </p:cNvSpPr>
              <p:nvPr/>
            </p:nvSpPr>
            <p:spPr bwMode="auto">
              <a:xfrm>
                <a:off x="4267200" y="19812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7" name="Oval 28"/>
              <p:cNvSpPr>
                <a:spLocks noChangeArrowheads="1"/>
              </p:cNvSpPr>
              <p:nvPr/>
            </p:nvSpPr>
            <p:spPr bwMode="auto">
              <a:xfrm>
                <a:off x="4114800" y="20574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8" name="Oval 29"/>
              <p:cNvSpPr>
                <a:spLocks noChangeArrowheads="1"/>
              </p:cNvSpPr>
              <p:nvPr/>
            </p:nvSpPr>
            <p:spPr bwMode="auto">
              <a:xfrm>
                <a:off x="3822700" y="24384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9" name="Oval 30"/>
              <p:cNvSpPr>
                <a:spLocks noChangeArrowheads="1"/>
              </p:cNvSpPr>
              <p:nvPr/>
            </p:nvSpPr>
            <p:spPr bwMode="auto">
              <a:xfrm>
                <a:off x="3810000" y="26670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0" name="Oval 31"/>
              <p:cNvSpPr>
                <a:spLocks noChangeArrowheads="1"/>
              </p:cNvSpPr>
              <p:nvPr/>
            </p:nvSpPr>
            <p:spPr bwMode="auto">
              <a:xfrm>
                <a:off x="3975100" y="27432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1" name="Oval 32"/>
              <p:cNvSpPr>
                <a:spLocks noChangeArrowheads="1"/>
              </p:cNvSpPr>
              <p:nvPr/>
            </p:nvSpPr>
            <p:spPr bwMode="auto">
              <a:xfrm>
                <a:off x="3886200" y="28194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2" name="Line 33"/>
              <p:cNvSpPr>
                <a:spLocks noChangeShapeType="1"/>
              </p:cNvSpPr>
              <p:nvPr/>
            </p:nvSpPr>
            <p:spPr bwMode="auto">
              <a:xfrm flipV="1">
                <a:off x="3048000" y="2514600"/>
                <a:ext cx="685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53" name="Line 34"/>
              <p:cNvSpPr>
                <a:spLocks noChangeShapeType="1"/>
              </p:cNvSpPr>
              <p:nvPr/>
            </p:nvSpPr>
            <p:spPr bwMode="auto">
              <a:xfrm flipV="1">
                <a:off x="3733800" y="1828800"/>
                <a:ext cx="381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54" name="Line 35"/>
              <p:cNvSpPr>
                <a:spLocks noChangeShapeType="1"/>
              </p:cNvSpPr>
              <p:nvPr/>
            </p:nvSpPr>
            <p:spPr bwMode="auto">
              <a:xfrm flipV="1">
                <a:off x="4114800" y="17526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55" name="Line 36"/>
              <p:cNvSpPr>
                <a:spLocks noChangeShapeType="1"/>
              </p:cNvSpPr>
              <p:nvPr/>
            </p:nvSpPr>
            <p:spPr bwMode="auto">
              <a:xfrm>
                <a:off x="4114800" y="18288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56" name="Line 37"/>
              <p:cNvSpPr>
                <a:spLocks noChangeShapeType="1"/>
              </p:cNvSpPr>
              <p:nvPr/>
            </p:nvSpPr>
            <p:spPr bwMode="auto">
              <a:xfrm>
                <a:off x="4114800" y="1828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57" name="Line 38"/>
              <p:cNvSpPr>
                <a:spLocks noChangeShapeType="1"/>
              </p:cNvSpPr>
              <p:nvPr/>
            </p:nvSpPr>
            <p:spPr bwMode="auto">
              <a:xfrm flipV="1">
                <a:off x="4114800" y="19812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58" name="Line 39"/>
              <p:cNvSpPr>
                <a:spLocks noChangeShapeType="1"/>
              </p:cNvSpPr>
              <p:nvPr/>
            </p:nvSpPr>
            <p:spPr bwMode="auto">
              <a:xfrm>
                <a:off x="3810000" y="2667000"/>
                <a:ext cx="762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59" name="Oval 40"/>
              <p:cNvSpPr>
                <a:spLocks noChangeArrowheads="1"/>
              </p:cNvSpPr>
              <p:nvPr/>
            </p:nvSpPr>
            <p:spPr bwMode="auto">
              <a:xfrm>
                <a:off x="4508500" y="25273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0" name="Oval 41"/>
              <p:cNvSpPr>
                <a:spLocks noChangeArrowheads="1"/>
              </p:cNvSpPr>
              <p:nvPr/>
            </p:nvSpPr>
            <p:spPr bwMode="auto">
              <a:xfrm>
                <a:off x="4737100" y="26035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1" name="Oval 42"/>
              <p:cNvSpPr>
                <a:spLocks noChangeArrowheads="1"/>
              </p:cNvSpPr>
              <p:nvPr/>
            </p:nvSpPr>
            <p:spPr bwMode="auto">
              <a:xfrm>
                <a:off x="3670300" y="32766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2" name="Oval 43"/>
              <p:cNvSpPr>
                <a:spLocks noChangeArrowheads="1"/>
              </p:cNvSpPr>
              <p:nvPr/>
            </p:nvSpPr>
            <p:spPr bwMode="auto">
              <a:xfrm>
                <a:off x="3581400" y="34290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3" name="Oval 44"/>
              <p:cNvSpPr>
                <a:spLocks noChangeArrowheads="1"/>
              </p:cNvSpPr>
              <p:nvPr/>
            </p:nvSpPr>
            <p:spPr bwMode="auto">
              <a:xfrm>
                <a:off x="3810000" y="35052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4" name="Oval 45"/>
              <p:cNvSpPr>
                <a:spLocks noChangeArrowheads="1"/>
              </p:cNvSpPr>
              <p:nvPr/>
            </p:nvSpPr>
            <p:spPr bwMode="auto">
              <a:xfrm>
                <a:off x="3657600" y="37338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5" name="Oval 46"/>
              <p:cNvSpPr>
                <a:spLocks noChangeArrowheads="1"/>
              </p:cNvSpPr>
              <p:nvPr/>
            </p:nvSpPr>
            <p:spPr bwMode="auto">
              <a:xfrm>
                <a:off x="4660900" y="23622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6" name="Oval 47"/>
              <p:cNvSpPr>
                <a:spLocks noChangeArrowheads="1"/>
              </p:cNvSpPr>
              <p:nvPr/>
            </p:nvSpPr>
            <p:spPr bwMode="auto">
              <a:xfrm>
                <a:off x="3581400" y="38989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7" name="Oval 48"/>
              <p:cNvSpPr>
                <a:spLocks noChangeArrowheads="1"/>
              </p:cNvSpPr>
              <p:nvPr/>
            </p:nvSpPr>
            <p:spPr bwMode="auto">
              <a:xfrm>
                <a:off x="3441700" y="38100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8" name="Oval 49"/>
              <p:cNvSpPr>
                <a:spLocks noChangeArrowheads="1"/>
              </p:cNvSpPr>
              <p:nvPr/>
            </p:nvSpPr>
            <p:spPr bwMode="auto">
              <a:xfrm>
                <a:off x="3365500" y="39624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9" name="Line 50"/>
              <p:cNvSpPr>
                <a:spLocks noChangeShapeType="1"/>
              </p:cNvSpPr>
              <p:nvPr/>
            </p:nvSpPr>
            <p:spPr bwMode="auto">
              <a:xfrm>
                <a:off x="4572000" y="2590800"/>
                <a:ext cx="228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70" name="Line 51"/>
              <p:cNvSpPr>
                <a:spLocks noChangeShapeType="1"/>
              </p:cNvSpPr>
              <p:nvPr/>
            </p:nvSpPr>
            <p:spPr bwMode="auto">
              <a:xfrm>
                <a:off x="4724400" y="2362200"/>
                <a:ext cx="76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71" name="Line 52"/>
              <p:cNvSpPr>
                <a:spLocks noChangeShapeType="1"/>
              </p:cNvSpPr>
              <p:nvPr/>
            </p:nvSpPr>
            <p:spPr bwMode="auto">
              <a:xfrm>
                <a:off x="4267200" y="1981200"/>
                <a:ext cx="457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72" name="Line 53"/>
              <p:cNvSpPr>
                <a:spLocks noChangeShapeType="1"/>
              </p:cNvSpPr>
              <p:nvPr/>
            </p:nvSpPr>
            <p:spPr bwMode="auto">
              <a:xfrm>
                <a:off x="4114800" y="2057400"/>
                <a:ext cx="609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73" name="Line 54"/>
              <p:cNvSpPr>
                <a:spLocks noChangeShapeType="1"/>
              </p:cNvSpPr>
              <p:nvPr/>
            </p:nvSpPr>
            <p:spPr bwMode="auto">
              <a:xfrm flipV="1">
                <a:off x="3048000" y="2667000"/>
                <a:ext cx="762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74" name="Line 55"/>
              <p:cNvSpPr>
                <a:spLocks noChangeShapeType="1"/>
              </p:cNvSpPr>
              <p:nvPr/>
            </p:nvSpPr>
            <p:spPr bwMode="auto">
              <a:xfrm>
                <a:off x="3048000" y="3200400"/>
                <a:ext cx="533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75" name="Line 56"/>
              <p:cNvSpPr>
                <a:spLocks noChangeShapeType="1"/>
              </p:cNvSpPr>
              <p:nvPr/>
            </p:nvSpPr>
            <p:spPr bwMode="auto">
              <a:xfrm flipH="1">
                <a:off x="3505200" y="3429000"/>
                <a:ext cx="76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76" name="Line 57"/>
              <p:cNvSpPr>
                <a:spLocks noChangeShapeType="1"/>
              </p:cNvSpPr>
              <p:nvPr/>
            </p:nvSpPr>
            <p:spPr bwMode="auto">
              <a:xfrm>
                <a:off x="3581400" y="3429000"/>
                <a:ext cx="76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77" name="Line 58"/>
              <p:cNvSpPr>
                <a:spLocks noChangeShapeType="1"/>
              </p:cNvSpPr>
              <p:nvPr/>
            </p:nvSpPr>
            <p:spPr bwMode="auto">
              <a:xfrm flipH="1">
                <a:off x="3657600" y="35052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78" name="Line 59"/>
              <p:cNvSpPr>
                <a:spLocks noChangeShapeType="1"/>
              </p:cNvSpPr>
              <p:nvPr/>
            </p:nvSpPr>
            <p:spPr bwMode="auto">
              <a:xfrm>
                <a:off x="3505200" y="38100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79" name="Line 60"/>
              <p:cNvSpPr>
                <a:spLocks noChangeShapeType="1"/>
              </p:cNvSpPr>
              <p:nvPr/>
            </p:nvSpPr>
            <p:spPr bwMode="auto">
              <a:xfrm flipH="1">
                <a:off x="3429000" y="3810000"/>
                <a:ext cx="762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80" name="Line 61"/>
              <p:cNvSpPr>
                <a:spLocks noChangeShapeType="1"/>
              </p:cNvSpPr>
              <p:nvPr/>
            </p:nvSpPr>
            <p:spPr bwMode="auto">
              <a:xfrm>
                <a:off x="2514600" y="2209800"/>
                <a:ext cx="76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81" name="Line 62"/>
              <p:cNvSpPr>
                <a:spLocks noChangeShapeType="1"/>
              </p:cNvSpPr>
              <p:nvPr/>
            </p:nvSpPr>
            <p:spPr bwMode="auto">
              <a:xfrm>
                <a:off x="2667000" y="25908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82" name="Line 63"/>
              <p:cNvSpPr>
                <a:spLocks noChangeShapeType="1"/>
              </p:cNvSpPr>
              <p:nvPr/>
            </p:nvSpPr>
            <p:spPr bwMode="auto">
              <a:xfrm>
                <a:off x="2590800" y="2590800"/>
                <a:ext cx="152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83" name="Line 64"/>
              <p:cNvSpPr>
                <a:spLocks noChangeShapeType="1"/>
              </p:cNvSpPr>
              <p:nvPr/>
            </p:nvSpPr>
            <p:spPr bwMode="auto">
              <a:xfrm>
                <a:off x="2743200" y="29718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84" name="Line 65"/>
              <p:cNvSpPr>
                <a:spLocks noChangeShapeType="1"/>
              </p:cNvSpPr>
              <p:nvPr/>
            </p:nvSpPr>
            <p:spPr bwMode="auto">
              <a:xfrm flipV="1">
                <a:off x="2743200" y="28956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85" name="Line 66"/>
              <p:cNvSpPr>
                <a:spLocks noChangeShapeType="1"/>
              </p:cNvSpPr>
              <p:nvPr/>
            </p:nvSpPr>
            <p:spPr bwMode="auto">
              <a:xfrm>
                <a:off x="2286000" y="25908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86" name="Line 67"/>
              <p:cNvSpPr>
                <a:spLocks noChangeShapeType="1"/>
              </p:cNvSpPr>
              <p:nvPr/>
            </p:nvSpPr>
            <p:spPr bwMode="auto">
              <a:xfrm flipH="1">
                <a:off x="2438400" y="25908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87" name="Line 68"/>
              <p:cNvSpPr>
                <a:spLocks noChangeShapeType="1"/>
              </p:cNvSpPr>
              <p:nvPr/>
            </p:nvSpPr>
            <p:spPr bwMode="auto">
              <a:xfrm>
                <a:off x="2438400" y="2895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88" name="Line 69"/>
              <p:cNvSpPr>
                <a:spLocks noChangeShapeType="1"/>
              </p:cNvSpPr>
              <p:nvPr/>
            </p:nvSpPr>
            <p:spPr bwMode="auto">
              <a:xfrm>
                <a:off x="2438400" y="32004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89" name="Line 70"/>
              <p:cNvSpPr>
                <a:spLocks noChangeShapeType="1"/>
              </p:cNvSpPr>
              <p:nvPr/>
            </p:nvSpPr>
            <p:spPr bwMode="auto">
              <a:xfrm flipV="1">
                <a:off x="2438400" y="3048000"/>
                <a:ext cx="304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90" name="Line 71"/>
              <p:cNvSpPr>
                <a:spLocks noChangeShapeType="1"/>
              </p:cNvSpPr>
              <p:nvPr/>
            </p:nvSpPr>
            <p:spPr bwMode="auto">
              <a:xfrm flipV="1">
                <a:off x="4038600" y="2590800"/>
                <a:ext cx="533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91" name="Line 72"/>
              <p:cNvSpPr>
                <a:spLocks noChangeShapeType="1"/>
              </p:cNvSpPr>
              <p:nvPr/>
            </p:nvSpPr>
            <p:spPr bwMode="auto">
              <a:xfrm>
                <a:off x="2438400" y="2819400"/>
                <a:ext cx="381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92" name="Line 73"/>
              <p:cNvSpPr>
                <a:spLocks noChangeShapeType="1"/>
              </p:cNvSpPr>
              <p:nvPr/>
            </p:nvSpPr>
            <p:spPr bwMode="auto">
              <a:xfrm flipH="1">
                <a:off x="3886200" y="2057400"/>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93" name="Line 223"/>
              <p:cNvSpPr>
                <a:spLocks noChangeShapeType="1"/>
              </p:cNvSpPr>
              <p:nvPr/>
            </p:nvSpPr>
            <p:spPr bwMode="auto">
              <a:xfrm>
                <a:off x="2667000" y="17526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94" name="Line 225"/>
              <p:cNvSpPr>
                <a:spLocks noChangeShapeType="1"/>
              </p:cNvSpPr>
              <p:nvPr/>
            </p:nvSpPr>
            <p:spPr bwMode="auto">
              <a:xfrm>
                <a:off x="2514600" y="19812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95" name="Line 226"/>
              <p:cNvSpPr>
                <a:spLocks noChangeShapeType="1"/>
              </p:cNvSpPr>
              <p:nvPr/>
            </p:nvSpPr>
            <p:spPr bwMode="auto">
              <a:xfrm flipH="1">
                <a:off x="2590800" y="2133600"/>
                <a:ext cx="762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96" name="Line 227"/>
              <p:cNvSpPr>
                <a:spLocks noChangeShapeType="1"/>
              </p:cNvSpPr>
              <p:nvPr/>
            </p:nvSpPr>
            <p:spPr bwMode="auto">
              <a:xfrm>
                <a:off x="2667000" y="2057400"/>
                <a:ext cx="3048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97" name="Line 228"/>
              <p:cNvSpPr>
                <a:spLocks noChangeShapeType="1"/>
              </p:cNvSpPr>
              <p:nvPr/>
            </p:nvSpPr>
            <p:spPr bwMode="auto">
              <a:xfrm>
                <a:off x="2971800" y="2819400"/>
                <a:ext cx="76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98" name="Line 229"/>
              <p:cNvSpPr>
                <a:spLocks noChangeShapeType="1"/>
              </p:cNvSpPr>
              <p:nvPr/>
            </p:nvSpPr>
            <p:spPr bwMode="auto">
              <a:xfrm>
                <a:off x="3657600" y="25146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99" name="Line 230"/>
              <p:cNvSpPr>
                <a:spLocks noChangeShapeType="1"/>
              </p:cNvSpPr>
              <p:nvPr/>
            </p:nvSpPr>
            <p:spPr bwMode="auto">
              <a:xfrm flipH="1">
                <a:off x="3810000" y="2438400"/>
                <a:ext cx="76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00" name="Line 231"/>
              <p:cNvSpPr>
                <a:spLocks noChangeShapeType="1"/>
              </p:cNvSpPr>
              <p:nvPr/>
            </p:nvSpPr>
            <p:spPr bwMode="auto">
              <a:xfrm>
                <a:off x="3810000" y="26670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01" name="Line 232"/>
              <p:cNvSpPr>
                <a:spLocks noChangeShapeType="1"/>
              </p:cNvSpPr>
              <p:nvPr/>
            </p:nvSpPr>
            <p:spPr bwMode="auto">
              <a:xfrm>
                <a:off x="3886200" y="2438400"/>
                <a:ext cx="76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02" name="Line 233"/>
              <p:cNvSpPr>
                <a:spLocks noChangeShapeType="1"/>
              </p:cNvSpPr>
              <p:nvPr/>
            </p:nvSpPr>
            <p:spPr bwMode="auto">
              <a:xfrm flipV="1">
                <a:off x="3886200" y="27432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03" name="Line 234"/>
              <p:cNvSpPr>
                <a:spLocks noChangeShapeType="1"/>
              </p:cNvSpPr>
              <p:nvPr/>
            </p:nvSpPr>
            <p:spPr bwMode="auto">
              <a:xfrm flipH="1">
                <a:off x="3733800" y="2819400"/>
                <a:ext cx="152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04" name="Line 235"/>
              <p:cNvSpPr>
                <a:spLocks noChangeShapeType="1"/>
              </p:cNvSpPr>
              <p:nvPr/>
            </p:nvSpPr>
            <p:spPr bwMode="auto">
              <a:xfrm flipH="1">
                <a:off x="3581400" y="32766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05" name="Line 236"/>
              <p:cNvSpPr>
                <a:spLocks noChangeShapeType="1"/>
              </p:cNvSpPr>
              <p:nvPr/>
            </p:nvSpPr>
            <p:spPr bwMode="auto">
              <a:xfrm>
                <a:off x="3733800" y="3276600"/>
                <a:ext cx="76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06" name="Line 237"/>
              <p:cNvSpPr>
                <a:spLocks noChangeShapeType="1"/>
              </p:cNvSpPr>
              <p:nvPr/>
            </p:nvSpPr>
            <p:spPr bwMode="auto">
              <a:xfrm flipH="1">
                <a:off x="3581400" y="3810000"/>
                <a:ext cx="762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07" name="Line 238"/>
              <p:cNvSpPr>
                <a:spLocks noChangeShapeType="1"/>
              </p:cNvSpPr>
              <p:nvPr/>
            </p:nvSpPr>
            <p:spPr bwMode="auto">
              <a:xfrm>
                <a:off x="3505200" y="3810000"/>
                <a:ext cx="762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08" name="Line 260"/>
              <p:cNvSpPr>
                <a:spLocks noChangeShapeType="1"/>
              </p:cNvSpPr>
              <p:nvPr/>
            </p:nvSpPr>
            <p:spPr bwMode="auto">
              <a:xfrm flipH="1">
                <a:off x="3733800" y="24384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09" name="Line 261"/>
              <p:cNvSpPr>
                <a:spLocks noChangeShapeType="1"/>
              </p:cNvSpPr>
              <p:nvPr/>
            </p:nvSpPr>
            <p:spPr bwMode="auto">
              <a:xfrm flipH="1">
                <a:off x="4572000" y="2362200"/>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10" name="Line 262"/>
              <p:cNvSpPr>
                <a:spLocks noChangeShapeType="1"/>
              </p:cNvSpPr>
              <p:nvPr/>
            </p:nvSpPr>
            <p:spPr bwMode="auto">
              <a:xfrm>
                <a:off x="3581400" y="3429000"/>
                <a:ext cx="228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11" name="Line 263"/>
              <p:cNvSpPr>
                <a:spLocks noChangeShapeType="1"/>
              </p:cNvSpPr>
              <p:nvPr/>
            </p:nvSpPr>
            <p:spPr bwMode="auto">
              <a:xfrm>
                <a:off x="3429000" y="3962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12" name="Line 264"/>
              <p:cNvSpPr>
                <a:spLocks noChangeShapeType="1"/>
              </p:cNvSpPr>
              <p:nvPr/>
            </p:nvSpPr>
            <p:spPr bwMode="auto">
              <a:xfrm flipV="1">
                <a:off x="4267200" y="1752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grpSp>
        <p:sp>
          <p:nvSpPr>
            <p:cNvPr id="20" name="Text Box 265"/>
            <p:cNvSpPr txBox="1">
              <a:spLocks noChangeArrowheads="1"/>
            </p:cNvSpPr>
            <p:nvPr/>
          </p:nvSpPr>
          <p:spPr bwMode="auto">
            <a:xfrm>
              <a:off x="1676400" y="3733801"/>
              <a:ext cx="2743200"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1714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2000" b="1" dirty="0">
                  <a:solidFill>
                    <a:srgbClr val="000000"/>
                  </a:solidFill>
                  <a:latin typeface="Calibri" panose="020F0502020204030204" pitchFamily="34" charset="0"/>
                  <a:ea typeface="SimSun" panose="02010600030101010101" pitchFamily="2" charset="-122"/>
                </a:rPr>
                <a:t>K-NN Graph:  </a:t>
              </a:r>
              <a:r>
                <a:rPr lang="en-US" altLang="zh-CN" sz="2000" dirty="0">
                  <a:solidFill>
                    <a:srgbClr val="000000"/>
                  </a:solidFill>
                  <a:latin typeface="Calibri" panose="020F0502020204030204" pitchFamily="34" charset="0"/>
                  <a:ea typeface="SimSun" panose="02010600030101010101" pitchFamily="2" charset="-122"/>
                </a:rPr>
                <a:t>Points</a:t>
              </a:r>
              <a:r>
                <a:rPr lang="en-US" altLang="zh-CN" sz="2000" b="1" dirty="0">
                  <a:solidFill>
                    <a:srgbClr val="000000"/>
                  </a:solidFill>
                  <a:latin typeface="Calibri" panose="020F0502020204030204" pitchFamily="34" charset="0"/>
                  <a:ea typeface="SimSun" panose="02010600030101010101" pitchFamily="2" charset="-122"/>
                </a:rPr>
                <a:t> </a:t>
              </a:r>
              <a:r>
                <a:rPr lang="en-US" altLang="zh-CN" sz="2000" dirty="0">
                  <a:solidFill>
                    <a:srgbClr val="000000"/>
                  </a:solidFill>
                  <a:latin typeface="Calibri" panose="020F0502020204030204" pitchFamily="34" charset="0"/>
                  <a:ea typeface="SimSun" panose="02010600030101010101" pitchFamily="2" charset="-122"/>
                </a:rPr>
                <a:t>p and q are connected if q is among the top-k closest neighbors of p</a:t>
              </a:r>
            </a:p>
          </p:txBody>
        </p:sp>
        <p:sp>
          <p:nvSpPr>
            <p:cNvPr id="21" name="Text Box 266"/>
            <p:cNvSpPr txBox="1">
              <a:spLocks noChangeArrowheads="1"/>
            </p:cNvSpPr>
            <p:nvPr/>
          </p:nvSpPr>
          <p:spPr bwMode="auto">
            <a:xfrm>
              <a:off x="8229600" y="4884459"/>
              <a:ext cx="3276600" cy="20928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2000" b="1" dirty="0">
                  <a:solidFill>
                    <a:srgbClr val="000000"/>
                  </a:solidFill>
                  <a:latin typeface="Calibri" panose="020F0502020204030204" pitchFamily="34" charset="0"/>
                  <a:ea typeface="SimSun" panose="02010600030101010101" pitchFamily="2" charset="-122"/>
                </a:rPr>
                <a:t>Relative interconnectivity:  </a:t>
              </a:r>
              <a:r>
                <a:rPr lang="en-US" altLang="zh-CN" sz="2000" dirty="0">
                  <a:solidFill>
                    <a:srgbClr val="000000"/>
                  </a:solidFill>
                  <a:latin typeface="Calibri" panose="020F0502020204030204" pitchFamily="34" charset="0"/>
                  <a:ea typeface="SimSun" panose="02010600030101010101" pitchFamily="2" charset="-122"/>
                </a:rPr>
                <a:t>connectivity of c</a:t>
              </a:r>
              <a:r>
                <a:rPr lang="en-US" altLang="zh-CN" sz="2000" baseline="-25000" dirty="0">
                  <a:solidFill>
                    <a:srgbClr val="000000"/>
                  </a:solidFill>
                  <a:latin typeface="Calibri" panose="020F0502020204030204" pitchFamily="34" charset="0"/>
                  <a:ea typeface="SimSun" panose="02010600030101010101" pitchFamily="2" charset="-122"/>
                </a:rPr>
                <a:t>1</a:t>
              </a:r>
              <a:r>
                <a:rPr lang="en-US" altLang="zh-CN" sz="2000" dirty="0">
                  <a:solidFill>
                    <a:srgbClr val="000000"/>
                  </a:solidFill>
                  <a:latin typeface="Calibri" panose="020F0502020204030204" pitchFamily="34" charset="0"/>
                  <a:ea typeface="SimSun" panose="02010600030101010101" pitchFamily="2" charset="-122"/>
                </a:rPr>
                <a:t> and c</a:t>
              </a:r>
              <a:r>
                <a:rPr lang="en-US" altLang="zh-CN" sz="2000" baseline="-25000" dirty="0">
                  <a:solidFill>
                    <a:srgbClr val="000000"/>
                  </a:solidFill>
                  <a:latin typeface="Calibri" panose="020F0502020204030204" pitchFamily="34" charset="0"/>
                  <a:ea typeface="SimSun" panose="02010600030101010101" pitchFamily="2" charset="-122"/>
                </a:rPr>
                <a:t>2</a:t>
              </a:r>
              <a:r>
                <a:rPr lang="en-US" altLang="zh-CN" sz="2000" dirty="0">
                  <a:solidFill>
                    <a:srgbClr val="000000"/>
                  </a:solidFill>
                  <a:latin typeface="Calibri" panose="020F0502020204030204" pitchFamily="34" charset="0"/>
                  <a:ea typeface="SimSun" panose="02010600030101010101" pitchFamily="2" charset="-122"/>
                </a:rPr>
                <a:t> over internal connectivity</a:t>
              </a:r>
            </a:p>
            <a:p>
              <a:pPr defTabSz="914400" fontAlgn="base">
                <a:spcBef>
                  <a:spcPct val="50000"/>
                </a:spcBef>
                <a:spcAft>
                  <a:spcPct val="0"/>
                </a:spcAft>
                <a:buClrTx/>
                <a:buSzTx/>
                <a:buNone/>
              </a:pPr>
              <a:r>
                <a:rPr lang="en-US" altLang="zh-CN" sz="2000" b="1" dirty="0">
                  <a:solidFill>
                    <a:srgbClr val="000000"/>
                  </a:solidFill>
                  <a:latin typeface="Calibri" panose="020F0502020204030204" pitchFamily="34" charset="0"/>
                  <a:ea typeface="SimSun" panose="02010600030101010101" pitchFamily="2" charset="-122"/>
                </a:rPr>
                <a:t>Relative closeness: </a:t>
              </a:r>
              <a:r>
                <a:rPr lang="en-US" altLang="zh-CN" sz="2000" dirty="0">
                  <a:solidFill>
                    <a:srgbClr val="000000"/>
                  </a:solidFill>
                  <a:latin typeface="Calibri" panose="020F0502020204030204" pitchFamily="34" charset="0"/>
                  <a:ea typeface="SimSun" panose="02010600030101010101" pitchFamily="2" charset="-122"/>
                </a:rPr>
                <a:t>closeness of c</a:t>
              </a:r>
              <a:r>
                <a:rPr lang="en-US" altLang="zh-CN" sz="2000" baseline="-25000" dirty="0">
                  <a:solidFill>
                    <a:srgbClr val="000000"/>
                  </a:solidFill>
                  <a:latin typeface="Calibri" panose="020F0502020204030204" pitchFamily="34" charset="0"/>
                  <a:ea typeface="SimSun" panose="02010600030101010101" pitchFamily="2" charset="-122"/>
                </a:rPr>
                <a:t>1</a:t>
              </a:r>
              <a:r>
                <a:rPr lang="en-US" altLang="zh-CN" sz="2000" dirty="0">
                  <a:solidFill>
                    <a:srgbClr val="000000"/>
                  </a:solidFill>
                  <a:latin typeface="Calibri" panose="020F0502020204030204" pitchFamily="34" charset="0"/>
                  <a:ea typeface="SimSun" panose="02010600030101010101" pitchFamily="2" charset="-122"/>
                </a:rPr>
                <a:t> and c</a:t>
              </a:r>
              <a:r>
                <a:rPr lang="en-US" altLang="zh-CN" sz="2000" baseline="-25000" dirty="0">
                  <a:solidFill>
                    <a:srgbClr val="000000"/>
                  </a:solidFill>
                  <a:latin typeface="Calibri" panose="020F0502020204030204" pitchFamily="34" charset="0"/>
                  <a:ea typeface="SimSun" panose="02010600030101010101" pitchFamily="2" charset="-122"/>
                </a:rPr>
                <a:t>2</a:t>
              </a:r>
              <a:r>
                <a:rPr lang="en-US" altLang="zh-CN" sz="2000" dirty="0">
                  <a:solidFill>
                    <a:srgbClr val="000000"/>
                  </a:solidFill>
                  <a:latin typeface="Calibri" panose="020F0502020204030204" pitchFamily="34" charset="0"/>
                  <a:ea typeface="SimSun" panose="02010600030101010101" pitchFamily="2" charset="-122"/>
                </a:rPr>
                <a:t> over internal closeness</a:t>
              </a:r>
            </a:p>
          </p:txBody>
        </p:sp>
      </p:grpSp>
    </p:spTree>
    <p:extLst>
      <p:ext uri="{BB962C8B-B14F-4D97-AF65-F5344CB8AC3E}">
        <p14:creationId xmlns:p14="http://schemas.microsoft.com/office/powerpoint/2010/main" val="30687656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381001"/>
            <a:ext cx="12192000" cy="554039"/>
          </a:xfrm>
        </p:spPr>
        <p:txBody>
          <a:bodyPr>
            <a:noAutofit/>
          </a:bodyPr>
          <a:lstStyle/>
          <a:p>
            <a:r>
              <a:rPr lang="en-US" altLang="zh-CN" dirty="0"/>
              <a:t>KNN Graphs and Interconnectivity</a:t>
            </a:r>
            <a:endParaRPr lang="en-US" altLang="en-US" sz="3600" dirty="0"/>
          </a:p>
        </p:txBody>
      </p:sp>
      <p:sp>
        <p:nvSpPr>
          <p:cNvPr id="25604" name="Rectangle 3"/>
          <p:cNvSpPr>
            <a:spLocks noGrp="1" noChangeArrowheads="1"/>
          </p:cNvSpPr>
          <p:nvPr>
            <p:ph idx="1"/>
          </p:nvPr>
        </p:nvSpPr>
        <p:spPr>
          <a:xfrm>
            <a:off x="406400" y="1239985"/>
            <a:ext cx="11281624" cy="5133108"/>
          </a:xfrm>
        </p:spPr>
        <p:txBody>
          <a:bodyPr/>
          <a:lstStyle/>
          <a:p>
            <a:pPr>
              <a:spcAft>
                <a:spcPts val="600"/>
              </a:spcAft>
            </a:pPr>
            <a:r>
              <a:rPr lang="en-US" altLang="zh-CN" sz="2400" dirty="0">
                <a:ea typeface="SimSun" panose="02010600030101010101" pitchFamily="2" charset="-122"/>
              </a:rPr>
              <a:t>K-nearest neighbor (KNN) graphs from an original data in 2D:</a:t>
            </a:r>
          </a:p>
          <a:p>
            <a:pPr>
              <a:spcAft>
                <a:spcPts val="600"/>
              </a:spcAft>
            </a:pPr>
            <a:endParaRPr lang="en-US" altLang="zh-CN" sz="2400" i="1" dirty="0">
              <a:ea typeface="SimSun" panose="02010600030101010101" pitchFamily="2" charset="-122"/>
            </a:endParaRPr>
          </a:p>
          <a:p>
            <a:pPr>
              <a:spcAft>
                <a:spcPts val="600"/>
              </a:spcAft>
            </a:pPr>
            <a:endParaRPr lang="en-US" altLang="zh-CN" sz="2400" i="1" dirty="0">
              <a:ea typeface="SimSun" panose="02010600030101010101" pitchFamily="2" charset="-122"/>
            </a:endParaRPr>
          </a:p>
          <a:p>
            <a:pPr>
              <a:spcAft>
                <a:spcPts val="600"/>
              </a:spcAft>
            </a:pPr>
            <a:endParaRPr lang="en-US" altLang="zh-CN" sz="2400" i="1" dirty="0">
              <a:ea typeface="SimSun" panose="02010600030101010101" pitchFamily="2" charset="-122"/>
            </a:endParaRPr>
          </a:p>
          <a:p>
            <a:pPr marL="0" indent="0">
              <a:spcAft>
                <a:spcPts val="600"/>
              </a:spcAft>
              <a:buNone/>
            </a:pPr>
            <a:endParaRPr lang="en-US" altLang="zh-CN" sz="2400" i="1" dirty="0">
              <a:ea typeface="SimSun" panose="02010600030101010101" pitchFamily="2" charset="-122"/>
            </a:endParaRPr>
          </a:p>
          <a:p>
            <a:pPr>
              <a:spcAft>
                <a:spcPts val="600"/>
              </a:spcAft>
            </a:pPr>
            <a:r>
              <a:rPr lang="en-US" altLang="zh-CN" sz="2400" i="1" dirty="0">
                <a:ea typeface="SimSun" panose="02010600030101010101" pitchFamily="2" charset="-122"/>
              </a:rPr>
              <a:t>EC</a:t>
            </a:r>
            <a:r>
              <a:rPr lang="en-US" altLang="zh-CN" sz="2400" i="1" baseline="-25000" dirty="0">
                <a:ea typeface="SimSun" panose="02010600030101010101" pitchFamily="2" charset="-122"/>
              </a:rPr>
              <a:t>{Ci ,</a:t>
            </a:r>
            <a:r>
              <a:rPr lang="en-US" altLang="zh-CN" sz="2400" i="1" baseline="-25000" dirty="0" err="1">
                <a:ea typeface="SimSun" panose="02010600030101010101" pitchFamily="2" charset="-122"/>
              </a:rPr>
              <a:t>Cj</a:t>
            </a:r>
            <a:r>
              <a:rPr lang="en-US" altLang="zh-CN" sz="2400" i="1" baseline="-25000" dirty="0">
                <a:ea typeface="SimSun" panose="02010600030101010101" pitchFamily="2" charset="-122"/>
              </a:rPr>
              <a:t> } :</a:t>
            </a:r>
            <a:r>
              <a:rPr lang="en-US" altLang="zh-CN" sz="2400" dirty="0">
                <a:ea typeface="SimSun" panose="02010600030101010101" pitchFamily="2" charset="-122"/>
              </a:rPr>
              <a:t>The absolute interconnectivity between </a:t>
            </a:r>
            <a:r>
              <a:rPr lang="en-US" altLang="zh-CN" sz="2400" i="1" dirty="0">
                <a:ea typeface="SimSun" panose="02010600030101010101" pitchFamily="2" charset="-122"/>
              </a:rPr>
              <a:t>C</a:t>
            </a:r>
            <a:r>
              <a:rPr lang="en-US" altLang="zh-CN" sz="2400" i="1" baseline="-25000" dirty="0">
                <a:ea typeface="SimSun" panose="02010600030101010101" pitchFamily="2" charset="-122"/>
              </a:rPr>
              <a:t>i</a:t>
            </a:r>
            <a:r>
              <a:rPr lang="en-US" altLang="zh-CN" sz="2400" i="1" dirty="0">
                <a:ea typeface="SimSun" panose="02010600030101010101" pitchFamily="2" charset="-122"/>
              </a:rPr>
              <a:t> and </a:t>
            </a:r>
            <a:r>
              <a:rPr lang="en-US" altLang="zh-CN" sz="2400" i="1" dirty="0" err="1">
                <a:ea typeface="SimSun" panose="02010600030101010101" pitchFamily="2" charset="-122"/>
              </a:rPr>
              <a:t>C</a:t>
            </a:r>
            <a:r>
              <a:rPr lang="en-US" altLang="zh-CN" sz="2400" i="1" baseline="-25000" dirty="0" err="1">
                <a:ea typeface="SimSun" panose="02010600030101010101" pitchFamily="2" charset="-122"/>
              </a:rPr>
              <a:t>j</a:t>
            </a:r>
            <a:r>
              <a:rPr lang="en-US" altLang="zh-CN" sz="2400" i="1" dirty="0">
                <a:ea typeface="SimSun" panose="02010600030101010101" pitchFamily="2" charset="-122"/>
              </a:rPr>
              <a:t>: </a:t>
            </a:r>
          </a:p>
          <a:p>
            <a:pPr lvl="1">
              <a:spcAft>
                <a:spcPts val="600"/>
              </a:spcAft>
            </a:pPr>
            <a:r>
              <a:rPr lang="en-US" altLang="zh-CN" sz="2400" i="1" dirty="0">
                <a:ea typeface="SimSun" panose="02010600030101010101" pitchFamily="2" charset="-122"/>
              </a:rPr>
              <a:t>The sum </a:t>
            </a:r>
            <a:r>
              <a:rPr lang="en-US" altLang="zh-CN" sz="2400" dirty="0">
                <a:ea typeface="SimSun" panose="02010600030101010101" pitchFamily="2" charset="-122"/>
              </a:rPr>
              <a:t>of the weight of the edges that connect vertices in </a:t>
            </a:r>
            <a:r>
              <a:rPr lang="en-US" altLang="zh-CN" sz="2400" i="1" dirty="0">
                <a:ea typeface="SimSun" panose="02010600030101010101" pitchFamily="2" charset="-122"/>
              </a:rPr>
              <a:t>C</a:t>
            </a:r>
            <a:r>
              <a:rPr lang="en-US" altLang="zh-CN" sz="2400" i="1" baseline="-25000" dirty="0">
                <a:ea typeface="SimSun" panose="02010600030101010101" pitchFamily="2" charset="-122"/>
              </a:rPr>
              <a:t>i</a:t>
            </a:r>
            <a:r>
              <a:rPr lang="en-US" altLang="zh-CN" sz="2400" i="1" dirty="0">
                <a:ea typeface="SimSun" panose="02010600030101010101" pitchFamily="2" charset="-122"/>
              </a:rPr>
              <a:t> to vertices in </a:t>
            </a:r>
            <a:r>
              <a:rPr lang="en-US" altLang="zh-CN" sz="2400" i="1" dirty="0" err="1">
                <a:ea typeface="SimSun" panose="02010600030101010101" pitchFamily="2" charset="-122"/>
              </a:rPr>
              <a:t>C</a:t>
            </a:r>
            <a:r>
              <a:rPr lang="en-US" altLang="zh-CN" sz="2400" i="1" baseline="-25000" dirty="0" err="1">
                <a:ea typeface="SimSun" panose="02010600030101010101" pitchFamily="2" charset="-122"/>
              </a:rPr>
              <a:t>j</a:t>
            </a:r>
            <a:r>
              <a:rPr lang="en-US" altLang="zh-CN" sz="2400" i="1" dirty="0">
                <a:ea typeface="SimSun" panose="02010600030101010101" pitchFamily="2" charset="-122"/>
              </a:rPr>
              <a:t> </a:t>
            </a:r>
          </a:p>
          <a:p>
            <a:pPr>
              <a:spcAft>
                <a:spcPts val="600"/>
              </a:spcAft>
            </a:pPr>
            <a:r>
              <a:rPr lang="en-US" altLang="zh-CN" sz="2400" dirty="0">
                <a:ea typeface="SimSun" panose="02010600030101010101" pitchFamily="2" charset="-122"/>
              </a:rPr>
              <a:t>Internal interconnectivity of a cluster </a:t>
            </a:r>
            <a:r>
              <a:rPr lang="en-US" altLang="zh-CN" sz="2400" i="1" dirty="0">
                <a:ea typeface="SimSun" panose="02010600030101010101" pitchFamily="2" charset="-122"/>
              </a:rPr>
              <a:t>C</a:t>
            </a:r>
            <a:r>
              <a:rPr lang="en-US" altLang="zh-CN" sz="2400" i="1" baseline="-25000" dirty="0">
                <a:ea typeface="SimSun" panose="02010600030101010101" pitchFamily="2" charset="-122"/>
              </a:rPr>
              <a:t>i</a:t>
            </a:r>
            <a:r>
              <a:rPr lang="en-US" altLang="zh-CN" sz="2400" i="1" dirty="0">
                <a:ea typeface="SimSun" panose="02010600030101010101" pitchFamily="2" charset="-122"/>
              </a:rPr>
              <a:t> </a:t>
            </a:r>
            <a:r>
              <a:rPr lang="en-US" altLang="zh-CN" sz="2400" dirty="0">
                <a:ea typeface="SimSun" panose="02010600030101010101" pitchFamily="2" charset="-122"/>
              </a:rPr>
              <a:t>:</a:t>
            </a:r>
            <a:r>
              <a:rPr lang="en-US" altLang="zh-CN" sz="2400" i="1" dirty="0">
                <a:ea typeface="SimSun" panose="02010600030101010101" pitchFamily="2" charset="-122"/>
              </a:rPr>
              <a:t> The size of its min-cut bisector </a:t>
            </a:r>
            <a:r>
              <a:rPr lang="en-US" altLang="zh-CN" sz="2400" i="1" dirty="0" err="1">
                <a:ea typeface="SimSun" panose="02010600030101010101" pitchFamily="2" charset="-122"/>
              </a:rPr>
              <a:t>EC</a:t>
            </a:r>
            <a:r>
              <a:rPr lang="en-US" altLang="zh-CN" sz="2400" i="1" baseline="-25000" dirty="0" err="1">
                <a:ea typeface="SimSun" panose="02010600030101010101" pitchFamily="2" charset="-122"/>
              </a:rPr>
              <a:t>Ci</a:t>
            </a:r>
            <a:r>
              <a:rPr lang="en-US" altLang="zh-CN" sz="2400" i="1" dirty="0">
                <a:ea typeface="SimSun" panose="02010600030101010101" pitchFamily="2" charset="-122"/>
              </a:rPr>
              <a:t> (i.e., the weighted sum </a:t>
            </a:r>
            <a:r>
              <a:rPr lang="en-US" altLang="zh-CN" sz="2400" dirty="0">
                <a:ea typeface="SimSun" panose="02010600030101010101" pitchFamily="2" charset="-122"/>
              </a:rPr>
              <a:t>of edges that partition the graph into two roughly equal parts)</a:t>
            </a:r>
          </a:p>
          <a:p>
            <a:pPr>
              <a:spcAft>
                <a:spcPts val="600"/>
              </a:spcAft>
            </a:pPr>
            <a:r>
              <a:rPr lang="en-US" altLang="zh-CN" sz="2400" dirty="0">
                <a:ea typeface="SimSun" panose="02010600030101010101" pitchFamily="2" charset="-122"/>
              </a:rPr>
              <a:t>Relative Interconnectivity (RI):  </a:t>
            </a:r>
            <a:endParaRPr lang="zh-CN" altLang="en-US" sz="2400" dirty="0">
              <a:ea typeface="SimSun" panose="02010600030101010101" pitchFamily="2" charset="-122"/>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698" y="1683945"/>
            <a:ext cx="9217215" cy="213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6865" y="5687438"/>
            <a:ext cx="34575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76896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381001"/>
            <a:ext cx="12192000" cy="554039"/>
          </a:xfrm>
        </p:spPr>
        <p:txBody>
          <a:bodyPr>
            <a:noAutofit/>
          </a:bodyPr>
          <a:lstStyle/>
          <a:p>
            <a:r>
              <a:rPr lang="en-US" altLang="zh-CN" dirty="0">
                <a:ea typeface="SimSun" panose="02010600030101010101" pitchFamily="2" charset="-122"/>
              </a:rPr>
              <a:t>Relative Closeness &amp; Merge of Sub-Clusters</a:t>
            </a:r>
            <a:endParaRPr lang="en-US" altLang="en-US" dirty="0"/>
          </a:p>
        </p:txBody>
      </p:sp>
      <p:sp>
        <p:nvSpPr>
          <p:cNvPr id="25604" name="Rectangle 3"/>
          <p:cNvSpPr>
            <a:spLocks noGrp="1" noChangeArrowheads="1"/>
          </p:cNvSpPr>
          <p:nvPr>
            <p:ph idx="1"/>
          </p:nvPr>
        </p:nvSpPr>
        <p:spPr>
          <a:xfrm>
            <a:off x="406401" y="1239984"/>
            <a:ext cx="10611666" cy="5296617"/>
          </a:xfrm>
        </p:spPr>
        <p:txBody>
          <a:bodyPr/>
          <a:lstStyle/>
          <a:p>
            <a:pPr>
              <a:spcAft>
                <a:spcPts val="600"/>
              </a:spcAft>
              <a:defRPr/>
            </a:pPr>
            <a:r>
              <a:rPr lang="en-US" altLang="zh-CN" sz="2400" b="1" dirty="0">
                <a:ea typeface="SimSun" pitchFamily="2" charset="-122"/>
              </a:rPr>
              <a:t>Relative closeness </a:t>
            </a:r>
            <a:r>
              <a:rPr lang="en-US" altLang="zh-CN" sz="2400" dirty="0">
                <a:ea typeface="SimSun" pitchFamily="2" charset="-122"/>
              </a:rPr>
              <a:t>between a pair of clusters </a:t>
            </a:r>
            <a:r>
              <a:rPr lang="en-US" altLang="zh-CN" sz="2400" i="1" dirty="0">
                <a:ea typeface="SimSun" pitchFamily="2" charset="-122"/>
              </a:rPr>
              <a:t>C</a:t>
            </a:r>
            <a:r>
              <a:rPr lang="en-US" altLang="zh-CN" sz="2400" i="1" baseline="-25000" dirty="0">
                <a:ea typeface="SimSun" pitchFamily="2" charset="-122"/>
              </a:rPr>
              <a:t>i</a:t>
            </a:r>
            <a:r>
              <a:rPr lang="en-US" altLang="zh-CN" sz="2400" i="1" dirty="0">
                <a:ea typeface="SimSun" pitchFamily="2" charset="-122"/>
              </a:rPr>
              <a:t> and </a:t>
            </a:r>
            <a:r>
              <a:rPr lang="en-US" altLang="zh-CN" sz="2400" i="1" dirty="0" err="1">
                <a:ea typeface="SimSun" pitchFamily="2" charset="-122"/>
              </a:rPr>
              <a:t>C</a:t>
            </a:r>
            <a:r>
              <a:rPr lang="en-US" altLang="zh-CN" sz="2400" i="1" baseline="-25000" dirty="0" err="1">
                <a:ea typeface="SimSun" pitchFamily="2" charset="-122"/>
              </a:rPr>
              <a:t>j</a:t>
            </a:r>
            <a:r>
              <a:rPr lang="en-US" altLang="zh-CN" sz="2400" i="1" dirty="0">
                <a:ea typeface="SimSun" pitchFamily="2" charset="-122"/>
              </a:rPr>
              <a:t> : The absolute closeness </a:t>
            </a:r>
            <a:r>
              <a:rPr lang="en-US" altLang="zh-CN" sz="2400" dirty="0">
                <a:ea typeface="SimSun" pitchFamily="2" charset="-122"/>
              </a:rPr>
              <a:t>between </a:t>
            </a:r>
            <a:r>
              <a:rPr lang="en-US" altLang="zh-CN" sz="2400" i="1" dirty="0">
                <a:ea typeface="SimSun" pitchFamily="2" charset="-122"/>
              </a:rPr>
              <a:t>C</a:t>
            </a:r>
            <a:r>
              <a:rPr lang="en-US" altLang="zh-CN" sz="2400" i="1" baseline="-25000" dirty="0">
                <a:ea typeface="SimSun" pitchFamily="2" charset="-122"/>
              </a:rPr>
              <a:t>i</a:t>
            </a:r>
            <a:r>
              <a:rPr lang="en-US" altLang="zh-CN" sz="2400" i="1" dirty="0">
                <a:ea typeface="SimSun" pitchFamily="2" charset="-122"/>
              </a:rPr>
              <a:t> and </a:t>
            </a:r>
            <a:r>
              <a:rPr lang="en-US" altLang="zh-CN" sz="2400" i="1" dirty="0" err="1">
                <a:ea typeface="SimSun" pitchFamily="2" charset="-122"/>
              </a:rPr>
              <a:t>C</a:t>
            </a:r>
            <a:r>
              <a:rPr lang="en-US" altLang="zh-CN" sz="2400" i="1" baseline="-25000" dirty="0" err="1">
                <a:ea typeface="SimSun" pitchFamily="2" charset="-122"/>
              </a:rPr>
              <a:t>j</a:t>
            </a:r>
            <a:r>
              <a:rPr lang="en-US" altLang="zh-CN" sz="2400" i="1" dirty="0">
                <a:ea typeface="SimSun" pitchFamily="2" charset="-122"/>
              </a:rPr>
              <a:t> normalized w.r.t. the internal closeness of the two clusters C</a:t>
            </a:r>
            <a:r>
              <a:rPr lang="en-US" altLang="zh-CN" sz="2400" i="1" baseline="-25000" dirty="0">
                <a:ea typeface="SimSun" pitchFamily="2" charset="-122"/>
              </a:rPr>
              <a:t>i</a:t>
            </a:r>
            <a:r>
              <a:rPr lang="en-US" altLang="zh-CN" sz="2400" i="1" dirty="0">
                <a:ea typeface="SimSun" pitchFamily="2" charset="-122"/>
              </a:rPr>
              <a:t> and </a:t>
            </a:r>
            <a:r>
              <a:rPr lang="en-US" altLang="zh-CN" sz="2400" i="1" dirty="0" err="1">
                <a:ea typeface="SimSun" pitchFamily="2" charset="-122"/>
              </a:rPr>
              <a:t>C</a:t>
            </a:r>
            <a:r>
              <a:rPr lang="en-US" altLang="zh-CN" sz="2400" i="1" baseline="-25000" dirty="0" err="1">
                <a:ea typeface="SimSun" pitchFamily="2" charset="-122"/>
              </a:rPr>
              <a:t>j</a:t>
            </a:r>
            <a:r>
              <a:rPr lang="en-US" altLang="zh-CN" sz="2400" i="1" dirty="0">
                <a:ea typeface="SimSun" pitchFamily="2" charset="-122"/>
              </a:rPr>
              <a:t> </a:t>
            </a:r>
          </a:p>
          <a:p>
            <a:pPr>
              <a:spcAft>
                <a:spcPts val="600"/>
              </a:spcAft>
              <a:defRPr/>
            </a:pPr>
            <a:endParaRPr lang="en-US" altLang="zh-CN" sz="2400" i="1" dirty="0">
              <a:ea typeface="SimSun" pitchFamily="2" charset="-122"/>
            </a:endParaRPr>
          </a:p>
          <a:p>
            <a:pPr marL="0" indent="0">
              <a:spcAft>
                <a:spcPts val="600"/>
              </a:spcAft>
              <a:buNone/>
              <a:defRPr/>
            </a:pPr>
            <a:endParaRPr lang="en-US" altLang="zh-CN" sz="2400" i="1" dirty="0">
              <a:ea typeface="SimSun" pitchFamily="2" charset="-122"/>
            </a:endParaRPr>
          </a:p>
          <a:p>
            <a:pPr lvl="1">
              <a:spcAft>
                <a:spcPts val="600"/>
              </a:spcAft>
              <a:defRPr/>
            </a:pPr>
            <a:r>
              <a:rPr lang="en-US" altLang="zh-CN" sz="2400" dirty="0">
                <a:ea typeface="SimSun" pitchFamily="2" charset="-122"/>
              </a:rPr>
              <a:t> where             and </a:t>
            </a:r>
            <a:r>
              <a:rPr lang="en-US" altLang="zh-CN" sz="2400" i="1" dirty="0">
                <a:ea typeface="SimSun" pitchFamily="2" charset="-122"/>
              </a:rPr>
              <a:t>             </a:t>
            </a:r>
            <a:r>
              <a:rPr lang="en-US" altLang="zh-CN" sz="2400" dirty="0">
                <a:ea typeface="SimSun" pitchFamily="2" charset="-122"/>
              </a:rPr>
              <a:t>are the average weights of the edges that belong to the min-cut bisector of clusters </a:t>
            </a:r>
            <a:r>
              <a:rPr lang="en-US" altLang="zh-CN" sz="2400" i="1" dirty="0">
                <a:ea typeface="SimSun" pitchFamily="2" charset="-122"/>
              </a:rPr>
              <a:t>C</a:t>
            </a:r>
            <a:r>
              <a:rPr lang="en-US" altLang="zh-CN" sz="2400" i="1" baseline="-25000" dirty="0">
                <a:ea typeface="SimSun" pitchFamily="2" charset="-122"/>
              </a:rPr>
              <a:t>i</a:t>
            </a:r>
            <a:r>
              <a:rPr lang="en-US" altLang="zh-CN" sz="2400" i="1" dirty="0">
                <a:ea typeface="SimSun" pitchFamily="2" charset="-122"/>
              </a:rPr>
              <a:t> and </a:t>
            </a:r>
            <a:r>
              <a:rPr lang="en-US" altLang="zh-CN" sz="2400" i="1" dirty="0" err="1">
                <a:ea typeface="SimSun" pitchFamily="2" charset="-122"/>
              </a:rPr>
              <a:t>C</a:t>
            </a:r>
            <a:r>
              <a:rPr lang="en-US" altLang="zh-CN" sz="2400" i="1" baseline="-25000" dirty="0" err="1">
                <a:ea typeface="SimSun" pitchFamily="2" charset="-122"/>
              </a:rPr>
              <a:t>j</a:t>
            </a:r>
            <a:r>
              <a:rPr lang="en-US" altLang="zh-CN" sz="2400" i="1" dirty="0">
                <a:ea typeface="SimSun" pitchFamily="2" charset="-122"/>
              </a:rPr>
              <a:t> , </a:t>
            </a:r>
            <a:r>
              <a:rPr lang="en-US" altLang="zh-CN" sz="2400" dirty="0">
                <a:ea typeface="SimSun" pitchFamily="2" charset="-122"/>
              </a:rPr>
              <a:t>respectively, and   </a:t>
            </a:r>
            <a:r>
              <a:rPr lang="en-US" altLang="zh-CN" sz="2400" i="1" dirty="0">
                <a:ea typeface="SimSun" pitchFamily="2" charset="-122"/>
              </a:rPr>
              <a:t>                  </a:t>
            </a:r>
            <a:r>
              <a:rPr lang="en-US" altLang="zh-CN" sz="2400" dirty="0">
                <a:ea typeface="SimSun" pitchFamily="2" charset="-122"/>
              </a:rPr>
              <a:t>is the average weight of the edges that connect vertices in </a:t>
            </a:r>
            <a:r>
              <a:rPr lang="en-US" altLang="zh-CN" sz="2400" i="1" dirty="0">
                <a:ea typeface="SimSun" pitchFamily="2" charset="-122"/>
              </a:rPr>
              <a:t>C</a:t>
            </a:r>
            <a:r>
              <a:rPr lang="en-US" altLang="zh-CN" sz="2400" i="1" baseline="-25000" dirty="0">
                <a:ea typeface="SimSun" pitchFamily="2" charset="-122"/>
              </a:rPr>
              <a:t>i</a:t>
            </a:r>
            <a:r>
              <a:rPr lang="en-US" altLang="zh-CN" sz="2400" i="1" dirty="0">
                <a:ea typeface="SimSun" pitchFamily="2" charset="-122"/>
              </a:rPr>
              <a:t> to vertices in </a:t>
            </a:r>
            <a:r>
              <a:rPr lang="en-US" altLang="zh-CN" sz="2400" i="1" dirty="0" err="1">
                <a:ea typeface="SimSun" pitchFamily="2" charset="-122"/>
              </a:rPr>
              <a:t>C</a:t>
            </a:r>
            <a:r>
              <a:rPr lang="en-US" altLang="zh-CN" sz="2400" i="1" baseline="-25000" dirty="0" err="1">
                <a:ea typeface="SimSun" pitchFamily="2" charset="-122"/>
              </a:rPr>
              <a:t>j</a:t>
            </a:r>
            <a:r>
              <a:rPr lang="en-US" altLang="zh-CN" sz="2400" i="1" dirty="0">
                <a:ea typeface="SimSun" pitchFamily="2" charset="-122"/>
              </a:rPr>
              <a:t> </a:t>
            </a:r>
          </a:p>
          <a:p>
            <a:pPr>
              <a:spcAft>
                <a:spcPts val="600"/>
              </a:spcAft>
              <a:defRPr/>
            </a:pPr>
            <a:r>
              <a:rPr lang="en-US" altLang="zh-CN" sz="2400" b="1" dirty="0">
                <a:ea typeface="SimSun" pitchFamily="2" charset="-122"/>
              </a:rPr>
              <a:t>Merge Sub-Clusters: </a:t>
            </a:r>
            <a:r>
              <a:rPr lang="en-US" altLang="zh-CN" sz="2400" dirty="0">
                <a:ea typeface="SimSun" pitchFamily="2" charset="-122"/>
              </a:rPr>
              <a:t> </a:t>
            </a:r>
          </a:p>
          <a:p>
            <a:pPr lvl="1">
              <a:spcAft>
                <a:spcPts val="600"/>
              </a:spcAft>
              <a:defRPr/>
            </a:pPr>
            <a:r>
              <a:rPr lang="en-US" altLang="zh-CN" sz="2400" dirty="0">
                <a:ea typeface="SimSun" pitchFamily="2" charset="-122"/>
              </a:rPr>
              <a:t>Merges only those pairs of clusters whose RI and RC are both above some user-specified thresholds </a:t>
            </a:r>
            <a:endParaRPr lang="en-US" altLang="zh-CN" sz="2400" i="1" dirty="0">
              <a:ea typeface="SimSun" pitchFamily="2" charset="-122"/>
            </a:endParaRPr>
          </a:p>
          <a:p>
            <a:pPr lvl="1">
              <a:spcAft>
                <a:spcPts val="600"/>
              </a:spcAft>
              <a:defRPr/>
            </a:pPr>
            <a:r>
              <a:rPr lang="en-US" altLang="zh-CN" sz="2400" dirty="0">
                <a:ea typeface="SimSun" pitchFamily="2" charset="-122"/>
              </a:rPr>
              <a:t>Merge those maximizing the function that combines RI and RC</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9000" y="2365625"/>
            <a:ext cx="5368058" cy="108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1465" y="3602249"/>
            <a:ext cx="6826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5436" y="3602249"/>
            <a:ext cx="741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8040" y="3957849"/>
            <a:ext cx="11112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0842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37674" y="132348"/>
            <a:ext cx="10948737" cy="858254"/>
          </a:xfrm>
        </p:spPr>
        <p:txBody>
          <a:bodyPr>
            <a:noAutofit/>
          </a:bodyPr>
          <a:lstStyle/>
          <a:p>
            <a:pPr eaLnBrk="1" hangingPunct="1"/>
            <a:r>
              <a:rPr lang="en-US" altLang="zh-CN" dirty="0">
                <a:ea typeface="SimSun" panose="02010600030101010101" pitchFamily="2" charset="-122"/>
              </a:rPr>
              <a:t>The </a:t>
            </a:r>
            <a:r>
              <a:rPr lang="en-US" altLang="zh-CN" i="1" dirty="0">
                <a:ea typeface="SimSun" panose="02010600030101010101" pitchFamily="2" charset="-122"/>
              </a:rPr>
              <a:t>K-Means</a:t>
            </a:r>
            <a:r>
              <a:rPr lang="en-US" altLang="zh-CN" dirty="0">
                <a:ea typeface="SimSun" panose="02010600030101010101" pitchFamily="2" charset="-122"/>
              </a:rPr>
              <a:t> Clustering Method </a:t>
            </a:r>
          </a:p>
        </p:txBody>
      </p:sp>
      <p:sp>
        <p:nvSpPr>
          <p:cNvPr id="25603" name="Rectangle 3"/>
          <p:cNvSpPr>
            <a:spLocks noGrp="1" noChangeArrowheads="1"/>
          </p:cNvSpPr>
          <p:nvPr>
            <p:ph idx="1"/>
          </p:nvPr>
        </p:nvSpPr>
        <p:spPr>
          <a:xfrm>
            <a:off x="469351" y="1258272"/>
            <a:ext cx="11285382" cy="5157537"/>
          </a:xfrm>
        </p:spPr>
        <p:txBody>
          <a:bodyPr/>
          <a:lstStyle/>
          <a:p>
            <a:pPr>
              <a:lnSpc>
                <a:spcPct val="110000"/>
              </a:lnSpc>
            </a:pPr>
            <a:r>
              <a:rPr lang="en-US" altLang="zh-CN" sz="2400" i="1" u="sng" dirty="0">
                <a:ea typeface="SimSun" panose="02010600030101010101" pitchFamily="2" charset="-122"/>
              </a:rPr>
              <a:t>K-Means</a:t>
            </a:r>
            <a:r>
              <a:rPr lang="en-US" altLang="zh-CN" sz="2400" dirty="0">
                <a:ea typeface="SimSun" panose="02010600030101010101" pitchFamily="2" charset="-122"/>
              </a:rPr>
              <a:t> (MacQueen’67, Lloyd’57/’82)</a:t>
            </a:r>
          </a:p>
          <a:p>
            <a:pPr lvl="1">
              <a:lnSpc>
                <a:spcPct val="110000"/>
              </a:lnSpc>
            </a:pPr>
            <a:r>
              <a:rPr lang="en-US" altLang="zh-CN" sz="2400" dirty="0">
                <a:ea typeface="SimSun" panose="02010600030101010101" pitchFamily="2" charset="-122"/>
              </a:rPr>
              <a:t>Each cluster is represented by the center of the cluster</a:t>
            </a:r>
          </a:p>
          <a:p>
            <a:pPr eaLnBrk="1" hangingPunct="1">
              <a:lnSpc>
                <a:spcPct val="120000"/>
              </a:lnSpc>
            </a:pPr>
            <a:r>
              <a:rPr lang="en-US" altLang="zh-CN" sz="2400" dirty="0">
                <a:ea typeface="SimSun" panose="02010600030101010101" pitchFamily="2" charset="-122"/>
              </a:rPr>
              <a:t>Given K, the number of clusters, the </a:t>
            </a:r>
            <a:r>
              <a:rPr lang="en-US" altLang="zh-CN" sz="2400" i="1" dirty="0">
                <a:ea typeface="SimSun" panose="02010600030101010101" pitchFamily="2" charset="-122"/>
              </a:rPr>
              <a:t>K-Means</a:t>
            </a:r>
            <a:r>
              <a:rPr lang="en-US" altLang="zh-CN" sz="2400" dirty="0">
                <a:ea typeface="SimSun" panose="02010600030101010101" pitchFamily="2" charset="-122"/>
              </a:rPr>
              <a:t> clustering algorithm is outlined as follows</a:t>
            </a:r>
          </a:p>
          <a:p>
            <a:pPr lvl="2">
              <a:lnSpc>
                <a:spcPct val="120000"/>
              </a:lnSpc>
            </a:pPr>
            <a:r>
              <a:rPr lang="en-US" altLang="zh-CN" sz="2400" dirty="0">
                <a:solidFill>
                  <a:srgbClr val="000000"/>
                </a:solidFill>
                <a:ea typeface="SimSun" panose="02010600030101010101" pitchFamily="2" charset="-122"/>
              </a:rPr>
              <a:t>Select </a:t>
            </a:r>
            <a:r>
              <a:rPr lang="en-US" altLang="zh-CN" sz="2400" i="1" dirty="0">
                <a:solidFill>
                  <a:srgbClr val="000000"/>
                </a:solidFill>
                <a:ea typeface="SimSun" panose="02010600030101010101" pitchFamily="2" charset="-122"/>
              </a:rPr>
              <a:t>K</a:t>
            </a:r>
            <a:r>
              <a:rPr lang="en-US" altLang="zh-CN" sz="2400" dirty="0">
                <a:solidFill>
                  <a:srgbClr val="000000"/>
                </a:solidFill>
                <a:ea typeface="SimSun" panose="02010600030101010101" pitchFamily="2" charset="-122"/>
              </a:rPr>
              <a:t> points as initial centroids</a:t>
            </a:r>
          </a:p>
          <a:p>
            <a:pPr lvl="2">
              <a:lnSpc>
                <a:spcPct val="120000"/>
              </a:lnSpc>
            </a:pPr>
            <a:r>
              <a:rPr lang="en-US" altLang="zh-CN" sz="2400" b="1" dirty="0">
                <a:solidFill>
                  <a:srgbClr val="000000"/>
                </a:solidFill>
                <a:ea typeface="SimSun" panose="02010600030101010101" pitchFamily="2" charset="-122"/>
              </a:rPr>
              <a:t>Repeat</a:t>
            </a:r>
          </a:p>
          <a:p>
            <a:pPr lvl="3">
              <a:lnSpc>
                <a:spcPct val="120000"/>
              </a:lnSpc>
            </a:pPr>
            <a:r>
              <a:rPr lang="en-US" altLang="zh-CN" sz="2400" dirty="0">
                <a:solidFill>
                  <a:srgbClr val="000000"/>
                </a:solidFill>
                <a:ea typeface="SimSun" panose="02010600030101010101" pitchFamily="2" charset="-122"/>
              </a:rPr>
              <a:t>Form </a:t>
            </a:r>
            <a:r>
              <a:rPr lang="en-US" altLang="zh-CN" sz="2400" i="1" dirty="0">
                <a:solidFill>
                  <a:srgbClr val="000000"/>
                </a:solidFill>
                <a:ea typeface="SimSun" panose="02010600030101010101" pitchFamily="2" charset="-122"/>
              </a:rPr>
              <a:t>K</a:t>
            </a:r>
            <a:r>
              <a:rPr lang="en-US" altLang="zh-CN" sz="2400" dirty="0">
                <a:solidFill>
                  <a:srgbClr val="000000"/>
                </a:solidFill>
                <a:ea typeface="SimSun" panose="02010600030101010101" pitchFamily="2" charset="-122"/>
              </a:rPr>
              <a:t> clusters by assigning each point to its closest centroid</a:t>
            </a:r>
          </a:p>
          <a:p>
            <a:pPr lvl="3">
              <a:lnSpc>
                <a:spcPct val="120000"/>
              </a:lnSpc>
            </a:pPr>
            <a:r>
              <a:rPr lang="en-US" altLang="zh-CN" sz="2400" dirty="0">
                <a:solidFill>
                  <a:srgbClr val="000000"/>
                </a:solidFill>
                <a:ea typeface="SimSun" panose="02010600030101010101" pitchFamily="2" charset="-122"/>
              </a:rPr>
              <a:t>Re-compute the centroids (i.e., </a:t>
            </a:r>
            <a:r>
              <a:rPr lang="en-US" altLang="zh-CN" sz="2400" i="1" dirty="0">
                <a:solidFill>
                  <a:srgbClr val="FF0000"/>
                </a:solidFill>
                <a:ea typeface="SimSun" panose="02010600030101010101" pitchFamily="2" charset="-122"/>
              </a:rPr>
              <a:t>mean point</a:t>
            </a:r>
            <a:r>
              <a:rPr lang="en-US" altLang="zh-CN" sz="2400" dirty="0">
                <a:ea typeface="SimSun" panose="02010600030101010101" pitchFamily="2" charset="-122"/>
              </a:rPr>
              <a:t>)</a:t>
            </a:r>
            <a:r>
              <a:rPr lang="en-US" altLang="zh-CN" sz="2400" i="1" dirty="0">
                <a:solidFill>
                  <a:srgbClr val="FF0000"/>
                </a:solidFill>
                <a:ea typeface="SimSun" panose="02010600030101010101" pitchFamily="2" charset="-122"/>
              </a:rPr>
              <a:t> </a:t>
            </a:r>
            <a:r>
              <a:rPr lang="en-US" altLang="zh-CN" sz="2400" dirty="0">
                <a:solidFill>
                  <a:srgbClr val="000000"/>
                </a:solidFill>
                <a:ea typeface="SimSun" panose="02010600030101010101" pitchFamily="2" charset="-122"/>
              </a:rPr>
              <a:t>of each cluster</a:t>
            </a:r>
          </a:p>
          <a:p>
            <a:pPr lvl="2">
              <a:lnSpc>
                <a:spcPct val="120000"/>
              </a:lnSpc>
            </a:pPr>
            <a:r>
              <a:rPr lang="en-US" altLang="zh-CN" sz="2400" b="1" dirty="0">
                <a:solidFill>
                  <a:srgbClr val="000000"/>
                </a:solidFill>
                <a:ea typeface="SimSun" panose="02010600030101010101" pitchFamily="2" charset="-122"/>
              </a:rPr>
              <a:t>Until </a:t>
            </a:r>
            <a:r>
              <a:rPr lang="en-US" altLang="zh-CN" sz="2400" dirty="0">
                <a:solidFill>
                  <a:srgbClr val="000000"/>
                </a:solidFill>
                <a:ea typeface="SimSun" panose="02010600030101010101" pitchFamily="2" charset="-122"/>
              </a:rPr>
              <a:t>convergence criterion is satisfied</a:t>
            </a:r>
          </a:p>
          <a:p>
            <a:pPr>
              <a:lnSpc>
                <a:spcPct val="120000"/>
              </a:lnSpc>
            </a:pPr>
            <a:r>
              <a:rPr lang="en-US" altLang="zh-CN" sz="2400" dirty="0">
                <a:solidFill>
                  <a:srgbClr val="000000"/>
                </a:solidFill>
                <a:ea typeface="SimSun" panose="02010600030101010101" pitchFamily="2" charset="-122"/>
              </a:rPr>
              <a:t>Different kinds of measures can be used</a:t>
            </a:r>
          </a:p>
          <a:p>
            <a:pPr lvl="1">
              <a:lnSpc>
                <a:spcPct val="120000"/>
              </a:lnSpc>
            </a:pPr>
            <a:r>
              <a:rPr lang="en-US" altLang="zh-CN" sz="2400" dirty="0">
                <a:solidFill>
                  <a:srgbClr val="000000"/>
                </a:solidFill>
                <a:ea typeface="SimSun" panose="02010600030101010101" pitchFamily="2" charset="-122"/>
              </a:rPr>
              <a:t>Manhattan distance (L</a:t>
            </a:r>
            <a:r>
              <a:rPr lang="en-US" altLang="zh-CN" sz="2400" baseline="-25000" dirty="0">
                <a:solidFill>
                  <a:srgbClr val="000000"/>
                </a:solidFill>
                <a:ea typeface="SimSun" panose="02010600030101010101" pitchFamily="2" charset="-122"/>
              </a:rPr>
              <a:t>1</a:t>
            </a:r>
            <a:r>
              <a:rPr lang="en-US" altLang="zh-CN" sz="2400" dirty="0">
                <a:solidFill>
                  <a:srgbClr val="000000"/>
                </a:solidFill>
                <a:ea typeface="SimSun" panose="02010600030101010101" pitchFamily="2" charset="-122"/>
              </a:rPr>
              <a:t> norm), </a:t>
            </a:r>
            <a:r>
              <a:rPr lang="en-US" altLang="zh-CN" sz="2400" dirty="0">
                <a:ea typeface="SimSun" panose="02010600030101010101" pitchFamily="2" charset="-122"/>
              </a:rPr>
              <a:t>Euclidean distance (L</a:t>
            </a:r>
            <a:r>
              <a:rPr lang="en-US" altLang="zh-CN" sz="2400" baseline="-25000" dirty="0">
                <a:ea typeface="SimSun" panose="02010600030101010101" pitchFamily="2" charset="-122"/>
              </a:rPr>
              <a:t>2</a:t>
            </a:r>
            <a:r>
              <a:rPr lang="en-US" altLang="zh-CN" sz="2400" dirty="0">
                <a:ea typeface="SimSun" panose="02010600030101010101" pitchFamily="2" charset="-122"/>
              </a:rPr>
              <a:t> norm),</a:t>
            </a:r>
            <a:r>
              <a:rPr lang="en-US" altLang="zh-CN" sz="2400" dirty="0">
                <a:solidFill>
                  <a:srgbClr val="FF0000"/>
                </a:solidFill>
                <a:ea typeface="SimSun" panose="02010600030101010101" pitchFamily="2" charset="-122"/>
              </a:rPr>
              <a:t> </a:t>
            </a:r>
            <a:r>
              <a:rPr lang="en-US" altLang="zh-CN" sz="2400" dirty="0">
                <a:solidFill>
                  <a:srgbClr val="000000"/>
                </a:solidFill>
                <a:ea typeface="SimSun" panose="02010600030101010101" pitchFamily="2" charset="-122"/>
              </a:rPr>
              <a:t>Cosine similarity</a:t>
            </a:r>
          </a:p>
        </p:txBody>
      </p:sp>
    </p:spTree>
    <p:extLst>
      <p:ext uri="{BB962C8B-B14F-4D97-AF65-F5344CB8AC3E}">
        <p14:creationId xmlns:p14="http://schemas.microsoft.com/office/powerpoint/2010/main" val="173193995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381001"/>
            <a:ext cx="12192000" cy="554039"/>
          </a:xfrm>
        </p:spPr>
        <p:txBody>
          <a:bodyPr>
            <a:noAutofit/>
          </a:bodyPr>
          <a:lstStyle/>
          <a:p>
            <a:r>
              <a:rPr lang="en-US" altLang="zh-CN" dirty="0">
                <a:ea typeface="SimSun" panose="02010600030101010101" pitchFamily="2" charset="-122"/>
              </a:rPr>
              <a:t>CHAMELEON: Clustering Complex Objects</a:t>
            </a:r>
            <a:endParaRPr lang="en-US" alt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72626" y="1228167"/>
            <a:ext cx="7905939" cy="5527161"/>
          </a:xfrm>
          <a:prstGeom prst="rect">
            <a:avLst/>
          </a:prstGeom>
        </p:spPr>
      </p:pic>
      <p:sp>
        <p:nvSpPr>
          <p:cNvPr id="2" name="TextBox 1"/>
          <p:cNvSpPr txBox="1"/>
          <p:nvPr/>
        </p:nvSpPr>
        <p:spPr>
          <a:xfrm>
            <a:off x="8772211" y="2994409"/>
            <a:ext cx="3225521" cy="1569660"/>
          </a:xfrm>
          <a:prstGeom prst="rect">
            <a:avLst/>
          </a:prstGeom>
          <a:noFill/>
        </p:spPr>
        <p:txBody>
          <a:bodyPr wrap="square" rtlCol="0">
            <a:spAutoFit/>
          </a:bodyPr>
          <a:lstStyle/>
          <a:p>
            <a:r>
              <a:rPr lang="en-US" altLang="zh-CN" sz="2400" dirty="0">
                <a:ea typeface="SimSun" panose="02010600030101010101" pitchFamily="2" charset="-122"/>
              </a:rPr>
              <a:t>CHAMELEON is capable to generate quality clusters at clustering complex objects</a:t>
            </a:r>
            <a:endParaRPr lang="en-US" sz="2000" dirty="0"/>
          </a:p>
        </p:txBody>
      </p:sp>
    </p:spTree>
    <p:extLst>
      <p:ext uri="{BB962C8B-B14F-4D97-AF65-F5344CB8AC3E}">
        <p14:creationId xmlns:p14="http://schemas.microsoft.com/office/powerpoint/2010/main" val="39693766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381001"/>
            <a:ext cx="12192000" cy="554039"/>
          </a:xfrm>
        </p:spPr>
        <p:txBody>
          <a:bodyPr>
            <a:noAutofit/>
          </a:bodyPr>
          <a:lstStyle/>
          <a:p>
            <a:r>
              <a:rPr lang="en-US" altLang="zh-CN" dirty="0">
                <a:ea typeface="SimSun" panose="02010600030101010101" pitchFamily="2" charset="-122"/>
              </a:rPr>
              <a:t>Probabilistic Hierarchical Clustering</a:t>
            </a:r>
            <a:endParaRPr lang="en-US" altLang="en-US" dirty="0"/>
          </a:p>
        </p:txBody>
      </p:sp>
      <p:sp>
        <p:nvSpPr>
          <p:cNvPr id="25604" name="Rectangle 3"/>
          <p:cNvSpPr>
            <a:spLocks noGrp="1" noChangeArrowheads="1"/>
          </p:cNvSpPr>
          <p:nvPr>
            <p:ph idx="1"/>
          </p:nvPr>
        </p:nvSpPr>
        <p:spPr>
          <a:xfrm>
            <a:off x="578411" y="1158508"/>
            <a:ext cx="10856116" cy="5486736"/>
          </a:xfrm>
        </p:spPr>
        <p:txBody>
          <a:bodyPr/>
          <a:lstStyle/>
          <a:p>
            <a:pPr>
              <a:lnSpc>
                <a:spcPct val="110000"/>
              </a:lnSpc>
            </a:pPr>
            <a:r>
              <a:rPr lang="en-US" altLang="zh-CN" sz="2400" dirty="0">
                <a:ea typeface="SimSun" panose="02010600030101010101" pitchFamily="2" charset="-122"/>
              </a:rPr>
              <a:t>Algorithmic hierarchical clustering</a:t>
            </a:r>
          </a:p>
          <a:p>
            <a:pPr lvl="1">
              <a:lnSpc>
                <a:spcPct val="110000"/>
              </a:lnSpc>
            </a:pPr>
            <a:r>
              <a:rPr lang="en-US" altLang="zh-CN" sz="2400" dirty="0">
                <a:ea typeface="SimSun" panose="02010600030101010101" pitchFamily="2" charset="-122"/>
              </a:rPr>
              <a:t>Nontrivial to choose a good distance measure </a:t>
            </a:r>
          </a:p>
          <a:p>
            <a:pPr lvl="1">
              <a:lnSpc>
                <a:spcPct val="110000"/>
              </a:lnSpc>
            </a:pPr>
            <a:r>
              <a:rPr lang="en-US" altLang="zh-CN" sz="2400" dirty="0">
                <a:ea typeface="SimSun" panose="02010600030101010101" pitchFamily="2" charset="-122"/>
              </a:rPr>
              <a:t>Hard to handle missing attribute values</a:t>
            </a:r>
          </a:p>
          <a:p>
            <a:pPr lvl="1">
              <a:lnSpc>
                <a:spcPct val="110000"/>
              </a:lnSpc>
            </a:pPr>
            <a:r>
              <a:rPr lang="en-US" altLang="zh-CN" sz="2400" dirty="0">
                <a:ea typeface="SimSun" panose="02010600030101010101" pitchFamily="2" charset="-122"/>
              </a:rPr>
              <a:t>Optimization goal not clear: heuristic, local search</a:t>
            </a:r>
          </a:p>
          <a:p>
            <a:pPr>
              <a:lnSpc>
                <a:spcPct val="110000"/>
              </a:lnSpc>
            </a:pPr>
            <a:r>
              <a:rPr lang="en-US" altLang="zh-CN" sz="2400" dirty="0">
                <a:ea typeface="SimSun" panose="02010600030101010101" pitchFamily="2" charset="-122"/>
              </a:rPr>
              <a:t>Probabilistic hierarchical clustering</a:t>
            </a:r>
          </a:p>
          <a:p>
            <a:pPr lvl="1">
              <a:lnSpc>
                <a:spcPct val="110000"/>
              </a:lnSpc>
            </a:pPr>
            <a:r>
              <a:rPr lang="en-US" altLang="zh-CN" sz="2400" dirty="0">
                <a:ea typeface="SimSun" panose="02010600030101010101" pitchFamily="2" charset="-122"/>
              </a:rPr>
              <a:t>Use probabilistic models to measure distances between clusters</a:t>
            </a:r>
          </a:p>
          <a:p>
            <a:pPr lvl="1">
              <a:lnSpc>
                <a:spcPct val="110000"/>
              </a:lnSpc>
            </a:pPr>
            <a:r>
              <a:rPr lang="en-US" altLang="zh-CN" sz="2400" dirty="0">
                <a:ea typeface="SimSun" panose="02010600030101010101" pitchFamily="2" charset="-122"/>
              </a:rPr>
              <a:t>Generative model: Regard the set of data objects to be clustered as a sample of the underlying data generation mechanism to be analyzed</a:t>
            </a:r>
          </a:p>
          <a:p>
            <a:pPr lvl="1">
              <a:lnSpc>
                <a:spcPct val="110000"/>
              </a:lnSpc>
            </a:pPr>
            <a:r>
              <a:rPr lang="en-US" altLang="zh-CN" sz="2400" dirty="0">
                <a:ea typeface="SimSun" panose="02010600030101010101" pitchFamily="2" charset="-122"/>
              </a:rPr>
              <a:t>Easy to understand, same efficiency as algorithmic agglomerative clustering method, can handle partially observed data</a:t>
            </a:r>
          </a:p>
          <a:p>
            <a:pPr>
              <a:lnSpc>
                <a:spcPct val="110000"/>
              </a:lnSpc>
            </a:pPr>
            <a:r>
              <a:rPr lang="en-US" altLang="zh-CN" sz="2400" dirty="0">
                <a:ea typeface="SimSun" panose="02010600030101010101" pitchFamily="2" charset="-122"/>
              </a:rPr>
              <a:t>In practice, assume the generative models adopt common distribution functions, e.g., Gaussian distribution or Bernoulli distribution, governed by parameters</a:t>
            </a:r>
          </a:p>
        </p:txBody>
      </p:sp>
    </p:spTree>
    <p:extLst>
      <p:ext uri="{BB962C8B-B14F-4D97-AF65-F5344CB8AC3E}">
        <p14:creationId xmlns:p14="http://schemas.microsoft.com/office/powerpoint/2010/main" val="280755278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381001"/>
            <a:ext cx="12192000" cy="554039"/>
          </a:xfrm>
        </p:spPr>
        <p:txBody>
          <a:bodyPr>
            <a:noAutofit/>
          </a:bodyPr>
          <a:lstStyle/>
          <a:p>
            <a:r>
              <a:rPr lang="en-US" altLang="zh-CN" dirty="0">
                <a:ea typeface="SimSun" panose="02010600030101010101" pitchFamily="2" charset="-122"/>
              </a:rPr>
              <a:t>Generative Model</a:t>
            </a:r>
            <a:endParaRPr lang="en-US" altLang="en-US" dirty="0"/>
          </a:p>
        </p:txBody>
      </p:sp>
      <p:sp>
        <p:nvSpPr>
          <p:cNvPr id="25604" name="Rectangle 3"/>
          <p:cNvSpPr>
            <a:spLocks noGrp="1" noChangeArrowheads="1"/>
          </p:cNvSpPr>
          <p:nvPr>
            <p:ph idx="1"/>
          </p:nvPr>
        </p:nvSpPr>
        <p:spPr>
          <a:xfrm>
            <a:off x="406400" y="1239985"/>
            <a:ext cx="9633893" cy="5133108"/>
          </a:xfrm>
        </p:spPr>
        <p:txBody>
          <a:bodyPr/>
          <a:lstStyle/>
          <a:p>
            <a:r>
              <a:rPr lang="en-US" altLang="zh-CN" sz="2400" dirty="0">
                <a:ea typeface="SimSun" panose="02010600030101010101" pitchFamily="2" charset="-122"/>
              </a:rPr>
              <a:t>Given a set of 1-D points </a:t>
            </a:r>
            <a:r>
              <a:rPr lang="en-US" altLang="zh-CN" sz="2400" i="1" dirty="0">
                <a:ea typeface="SimSun" panose="02010600030101010101" pitchFamily="2" charset="-122"/>
              </a:rPr>
              <a:t>X</a:t>
            </a:r>
            <a:r>
              <a:rPr lang="en-US" altLang="zh-CN" sz="2400" dirty="0">
                <a:ea typeface="SimSun" panose="02010600030101010101" pitchFamily="2" charset="-122"/>
              </a:rPr>
              <a:t> = {</a:t>
            </a:r>
            <a:r>
              <a:rPr lang="en-US" altLang="zh-CN" sz="2400" i="1" dirty="0">
                <a:ea typeface="SimSun" panose="02010600030101010101" pitchFamily="2" charset="-122"/>
              </a:rPr>
              <a:t>x</a:t>
            </a:r>
            <a:r>
              <a:rPr lang="en-US" altLang="zh-CN" sz="2400" i="1" baseline="-25000" dirty="0">
                <a:ea typeface="SimSun" panose="02010600030101010101" pitchFamily="2" charset="-122"/>
              </a:rPr>
              <a:t>1</a:t>
            </a:r>
            <a:r>
              <a:rPr lang="en-US" altLang="zh-CN" sz="2400" i="1" dirty="0">
                <a:ea typeface="SimSun" panose="02010600030101010101" pitchFamily="2" charset="-122"/>
              </a:rPr>
              <a:t>, …, </a:t>
            </a:r>
            <a:r>
              <a:rPr lang="en-US" altLang="zh-CN" sz="2400" i="1" dirty="0" err="1">
                <a:ea typeface="SimSun" panose="02010600030101010101" pitchFamily="2" charset="-122"/>
              </a:rPr>
              <a:t>x</a:t>
            </a:r>
            <a:r>
              <a:rPr lang="en-US" altLang="zh-CN" sz="2400" i="1" baseline="-25000" dirty="0" err="1">
                <a:ea typeface="SimSun" panose="02010600030101010101" pitchFamily="2" charset="-122"/>
              </a:rPr>
              <a:t>n</a:t>
            </a:r>
            <a:r>
              <a:rPr lang="en-US" altLang="zh-CN" sz="2400" dirty="0">
                <a:ea typeface="SimSun" panose="02010600030101010101" pitchFamily="2" charset="-122"/>
              </a:rPr>
              <a:t>} for clustering analysis &amp; assuming they are generated by a Gaussian distribution:</a:t>
            </a:r>
          </a:p>
          <a:p>
            <a:endParaRPr lang="en-US" altLang="zh-CN" sz="2400" dirty="0">
              <a:ea typeface="SimSun" panose="02010600030101010101" pitchFamily="2" charset="-122"/>
            </a:endParaRPr>
          </a:p>
          <a:p>
            <a:endParaRPr lang="en-US" altLang="zh-CN" sz="2400" dirty="0">
              <a:ea typeface="SimSun" panose="02010600030101010101" pitchFamily="2" charset="-122"/>
            </a:endParaRPr>
          </a:p>
          <a:p>
            <a:r>
              <a:rPr lang="en-US" altLang="zh-CN" sz="2400" dirty="0">
                <a:ea typeface="SimSun" panose="02010600030101010101" pitchFamily="2" charset="-122"/>
              </a:rPr>
              <a:t>The probability that a point </a:t>
            </a:r>
            <a:r>
              <a:rPr lang="en-US" altLang="zh-CN" sz="2400" i="1" dirty="0">
                <a:ea typeface="SimSun" panose="02010600030101010101" pitchFamily="2" charset="-122"/>
              </a:rPr>
              <a:t>x</a:t>
            </a:r>
            <a:r>
              <a:rPr lang="en-US" altLang="zh-CN" sz="2400" i="1" baseline="-25000" dirty="0">
                <a:ea typeface="SimSun" panose="02010600030101010101" pitchFamily="2" charset="-122"/>
              </a:rPr>
              <a:t>i</a:t>
            </a:r>
            <a:r>
              <a:rPr lang="en-US" altLang="zh-CN" sz="2400" dirty="0">
                <a:ea typeface="SimSun" panose="02010600030101010101" pitchFamily="2" charset="-122"/>
              </a:rPr>
              <a:t> ∈ </a:t>
            </a:r>
            <a:r>
              <a:rPr lang="en-US" altLang="zh-CN" sz="2400" i="1" dirty="0">
                <a:ea typeface="SimSun" panose="02010600030101010101" pitchFamily="2" charset="-122"/>
              </a:rPr>
              <a:t>X</a:t>
            </a:r>
            <a:r>
              <a:rPr lang="en-US" altLang="zh-CN" sz="2400" dirty="0">
                <a:ea typeface="SimSun" panose="02010600030101010101" pitchFamily="2" charset="-122"/>
              </a:rPr>
              <a:t> is generated by the model: </a:t>
            </a:r>
          </a:p>
          <a:p>
            <a:endParaRPr lang="en-US" altLang="zh-CN" sz="2400" dirty="0">
              <a:ea typeface="SimSun" panose="02010600030101010101" pitchFamily="2" charset="-122"/>
            </a:endParaRPr>
          </a:p>
          <a:p>
            <a:r>
              <a:rPr lang="en-US" altLang="zh-CN" sz="2400" dirty="0">
                <a:ea typeface="SimSun" panose="02010600030101010101" pitchFamily="2" charset="-122"/>
              </a:rPr>
              <a:t>The likelihood that </a:t>
            </a:r>
            <a:r>
              <a:rPr lang="en-US" altLang="zh-CN" sz="2400" i="1" dirty="0">
                <a:ea typeface="SimSun" panose="02010600030101010101" pitchFamily="2" charset="-122"/>
              </a:rPr>
              <a:t>X</a:t>
            </a:r>
            <a:r>
              <a:rPr lang="en-US" altLang="zh-CN" sz="2400" dirty="0">
                <a:ea typeface="SimSun" panose="02010600030101010101" pitchFamily="2" charset="-122"/>
              </a:rPr>
              <a:t> is generated by the model:</a:t>
            </a:r>
          </a:p>
          <a:p>
            <a:endParaRPr lang="en-US" altLang="zh-CN" sz="2400" dirty="0">
              <a:ea typeface="SimSun" panose="02010600030101010101" pitchFamily="2" charset="-122"/>
            </a:endParaRPr>
          </a:p>
          <a:p>
            <a:endParaRPr lang="en-US" altLang="zh-CN" sz="2400" dirty="0">
              <a:ea typeface="SimSun" panose="02010600030101010101" pitchFamily="2" charset="-122"/>
            </a:endParaRPr>
          </a:p>
          <a:p>
            <a:r>
              <a:rPr lang="en-US" altLang="zh-CN" sz="2400" dirty="0">
                <a:ea typeface="SimSun" panose="02010600030101010101" pitchFamily="2" charset="-122"/>
              </a:rPr>
              <a:t>The task of learning the generative model: find the parameters μ and σ</a:t>
            </a:r>
            <a:r>
              <a:rPr lang="en-US" altLang="zh-CN" sz="2400" baseline="30000" dirty="0">
                <a:ea typeface="SimSun" panose="02010600030101010101" pitchFamily="2" charset="-122"/>
              </a:rPr>
              <a:t>2</a:t>
            </a:r>
            <a:r>
              <a:rPr lang="en-US" altLang="zh-CN" sz="2400" dirty="0">
                <a:ea typeface="SimSun" panose="02010600030101010101" pitchFamily="2" charset="-122"/>
              </a:rPr>
              <a:t> such that</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301" y="1972075"/>
            <a:ext cx="31242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4591" y="3369595"/>
            <a:ext cx="3657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4400" y="4326803"/>
            <a:ext cx="5868988"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3702868" y="5639556"/>
            <a:ext cx="6095999" cy="838199"/>
            <a:chOff x="4572001" y="5105401"/>
            <a:chExt cx="6095999" cy="838199"/>
          </a:xfrm>
        </p:grpSpPr>
        <p:sp>
          <p:nvSpPr>
            <p:cNvPr id="8" name="Text Box 8"/>
            <p:cNvSpPr txBox="1">
              <a:spLocks noChangeArrowheads="1"/>
            </p:cNvSpPr>
            <p:nvPr/>
          </p:nvSpPr>
          <p:spPr bwMode="auto">
            <a:xfrm>
              <a:off x="8077200" y="5105401"/>
              <a:ext cx="2590800" cy="366713"/>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50000"/>
                </a:spcBef>
                <a:spcAft>
                  <a:spcPct val="0"/>
                </a:spcAft>
                <a:buClrTx/>
                <a:buSzTx/>
                <a:buNone/>
              </a:pPr>
              <a:r>
                <a:rPr lang="en-US" altLang="zh-CN" sz="1800" dirty="0">
                  <a:solidFill>
                    <a:srgbClr val="000000"/>
                  </a:solidFill>
                  <a:ea typeface="SimSun" panose="02010600030101010101" pitchFamily="2" charset="-122"/>
                </a:rPr>
                <a:t>the maximum likelihood</a:t>
              </a:r>
            </a:p>
          </p:txBody>
        </p:sp>
        <p:pic>
          <p:nvPicPr>
            <p:cNvPr id="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1" y="5638800"/>
              <a:ext cx="4873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
            <p:cNvSpPr txBox="1">
              <a:spLocks noChangeArrowheads="1"/>
            </p:cNvSpPr>
            <p:nvPr/>
          </p:nvSpPr>
          <p:spPr bwMode="auto">
            <a:xfrm>
              <a:off x="6165410" y="5638800"/>
              <a:ext cx="3359590" cy="293132"/>
            </a:xfrm>
            <a:prstGeom prst="rect">
              <a:avLst/>
            </a:prstGeom>
            <a:solidFill>
              <a:schemeClr val="accent2">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50000"/>
                </a:spcBef>
                <a:spcAft>
                  <a:spcPct val="0"/>
                </a:spcAft>
                <a:buClrTx/>
                <a:buSzTx/>
                <a:buNone/>
              </a:pPr>
              <a:endParaRPr lang="zh-CN" altLang="zh-CN" sz="1800">
                <a:solidFill>
                  <a:srgbClr val="000000"/>
                </a:solidFill>
                <a:ea typeface="SimSun" panose="02010600030101010101" pitchFamily="2" charset="-122"/>
              </a:endParaRPr>
            </a:p>
          </p:txBody>
        </p:sp>
        <p:sp>
          <p:nvSpPr>
            <p:cNvPr id="11" name="Line 10"/>
            <p:cNvSpPr>
              <a:spLocks noChangeShapeType="1"/>
            </p:cNvSpPr>
            <p:nvPr/>
          </p:nvSpPr>
          <p:spPr bwMode="auto">
            <a:xfrm flipH="1">
              <a:off x="7620000" y="5334000"/>
              <a:ext cx="457200" cy="22860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grpSp>
    </p:spTree>
    <p:extLst>
      <p:ext uri="{BB962C8B-B14F-4D97-AF65-F5344CB8AC3E}">
        <p14:creationId xmlns:p14="http://schemas.microsoft.com/office/powerpoint/2010/main" val="264061830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381001"/>
            <a:ext cx="12192000" cy="554039"/>
          </a:xfrm>
        </p:spPr>
        <p:txBody>
          <a:bodyPr>
            <a:noAutofit/>
          </a:bodyPr>
          <a:lstStyle/>
          <a:p>
            <a:r>
              <a:rPr lang="en-US" altLang="zh-CN" dirty="0">
                <a:ea typeface="SimSun" panose="02010600030101010101" pitchFamily="2" charset="-122"/>
              </a:rPr>
              <a:t>Gaussian Distribution</a:t>
            </a:r>
            <a:endParaRPr lang="en-US" altLang="en-US" dirty="0"/>
          </a:p>
        </p:txBody>
      </p:sp>
      <p:pic>
        <p:nvPicPr>
          <p:cNvPr id="4" name="Picture 6" descr="File:Planche de Gal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05" y="1249379"/>
            <a:ext cx="335280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p:cNvSpPr txBox="1">
            <a:spLocks noChangeArrowheads="1"/>
          </p:cNvSpPr>
          <p:nvPr/>
        </p:nvSpPr>
        <p:spPr bwMode="auto">
          <a:xfrm>
            <a:off x="4172139" y="1976721"/>
            <a:ext cx="122372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2000" dirty="0">
                <a:solidFill>
                  <a:srgbClr val="000000"/>
                </a:solidFill>
                <a:ea typeface="SimSun" panose="02010600030101010101" pitchFamily="2" charset="-122"/>
              </a:rPr>
              <a:t>Bean machine: drop ball with pins</a:t>
            </a:r>
            <a:endParaRPr lang="zh-CN" altLang="en-US" sz="2000" dirty="0">
              <a:solidFill>
                <a:srgbClr val="000000"/>
              </a:solidFill>
              <a:ea typeface="SimSun" panose="02010600030101010101" pitchFamily="2" charset="-122"/>
            </a:endParaRPr>
          </a:p>
        </p:txBody>
      </p:sp>
      <p:pic>
        <p:nvPicPr>
          <p:cNvPr id="7" name="Picture 4" descr="http://home.dei.polimi.it/matteucc/Clustering/tutorial_html/images/image06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1557" y="1468925"/>
            <a:ext cx="4267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File:Normal Distribution PDF.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541" y="4114800"/>
            <a:ext cx="42941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le:Gaussian 2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3503" y="3602525"/>
            <a:ext cx="3759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0"/>
          <p:cNvSpPr txBox="1">
            <a:spLocks noChangeArrowheads="1"/>
          </p:cNvSpPr>
          <p:nvPr/>
        </p:nvSpPr>
        <p:spPr bwMode="auto">
          <a:xfrm>
            <a:off x="4639729" y="5747441"/>
            <a:ext cx="99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1600" dirty="0">
                <a:solidFill>
                  <a:srgbClr val="000000"/>
                </a:solidFill>
                <a:ea typeface="SimSun" panose="02010600030101010101" pitchFamily="2" charset="-122"/>
              </a:rPr>
              <a:t>1-d Gaussian</a:t>
            </a:r>
            <a:endParaRPr lang="zh-CN" altLang="en-US" sz="1600" dirty="0">
              <a:solidFill>
                <a:srgbClr val="000000"/>
              </a:solidFill>
              <a:ea typeface="SimSun" panose="02010600030101010101" pitchFamily="2" charset="-122"/>
            </a:endParaRPr>
          </a:p>
        </p:txBody>
      </p:sp>
      <p:sp>
        <p:nvSpPr>
          <p:cNvPr id="11" name="TextBox 11"/>
          <p:cNvSpPr txBox="1">
            <a:spLocks noChangeArrowheads="1"/>
          </p:cNvSpPr>
          <p:nvPr/>
        </p:nvSpPr>
        <p:spPr bwMode="auto">
          <a:xfrm>
            <a:off x="9128157" y="5837725"/>
            <a:ext cx="99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1600">
                <a:solidFill>
                  <a:srgbClr val="000000"/>
                </a:solidFill>
                <a:ea typeface="SimSun" panose="02010600030101010101" pitchFamily="2" charset="-122"/>
              </a:rPr>
              <a:t>2-d Gaussian</a:t>
            </a:r>
            <a:endParaRPr lang="zh-CN" altLang="en-US" sz="1600">
              <a:solidFill>
                <a:srgbClr val="000000"/>
              </a:solidFill>
              <a:ea typeface="SimSun" panose="02010600030101010101" pitchFamily="2" charset="-122"/>
            </a:endParaRPr>
          </a:p>
        </p:txBody>
      </p:sp>
      <p:sp>
        <p:nvSpPr>
          <p:cNvPr id="12" name="TextBox 7"/>
          <p:cNvSpPr txBox="1">
            <a:spLocks noChangeArrowheads="1"/>
          </p:cNvSpPr>
          <p:nvPr/>
        </p:nvSpPr>
        <p:spPr bwMode="auto">
          <a:xfrm>
            <a:off x="6693403" y="6421925"/>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1000">
                <a:solidFill>
                  <a:srgbClr val="000000"/>
                </a:solidFill>
                <a:ea typeface="SimSun" panose="02010600030101010101" pitchFamily="2" charset="-122"/>
              </a:rPr>
              <a:t>From wikipedia and </a:t>
            </a:r>
            <a:r>
              <a:rPr lang="en-US" altLang="zh-CN" sz="1000">
                <a:solidFill>
                  <a:srgbClr val="000000"/>
                </a:solidFill>
                <a:ea typeface="SimSun" panose="02010600030101010101" pitchFamily="2" charset="-122"/>
                <a:hlinkClick r:id="rId7"/>
              </a:rPr>
              <a:t>http://home.dei.polimi.it</a:t>
            </a:r>
            <a:endParaRPr lang="zh-CN" altLang="en-US" sz="1000">
              <a:solidFill>
                <a:srgbClr val="000000"/>
              </a:solidFill>
              <a:ea typeface="SimSun" panose="02010600030101010101" pitchFamily="2" charset="-122"/>
            </a:endParaRPr>
          </a:p>
        </p:txBody>
      </p:sp>
    </p:spTree>
    <p:extLst>
      <p:ext uri="{BB962C8B-B14F-4D97-AF65-F5344CB8AC3E}">
        <p14:creationId xmlns:p14="http://schemas.microsoft.com/office/powerpoint/2010/main" val="225713430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0656" y="5459919"/>
            <a:ext cx="32543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Grp="1" noChangeArrowheads="1"/>
          </p:cNvSpPr>
          <p:nvPr>
            <p:ph type="title"/>
          </p:nvPr>
        </p:nvSpPr>
        <p:spPr>
          <a:xfrm>
            <a:off x="0" y="381001"/>
            <a:ext cx="12192000" cy="554039"/>
          </a:xfrm>
        </p:spPr>
        <p:txBody>
          <a:bodyPr>
            <a:noAutofit/>
          </a:bodyPr>
          <a:lstStyle/>
          <a:p>
            <a:r>
              <a:rPr lang="en-US" altLang="zh-CN" dirty="0">
                <a:ea typeface="SimSun" panose="02010600030101010101" pitchFamily="2" charset="-122"/>
              </a:rPr>
              <a:t>A Probabilistic Hierarchical Clustering Algorithm</a:t>
            </a:r>
            <a:endParaRPr lang="en-US" altLang="en-US" dirty="0"/>
          </a:p>
        </p:txBody>
      </p:sp>
      <p:sp>
        <p:nvSpPr>
          <p:cNvPr id="25604" name="Rectangle 3"/>
          <p:cNvSpPr>
            <a:spLocks noGrp="1" noChangeArrowheads="1"/>
          </p:cNvSpPr>
          <p:nvPr>
            <p:ph idx="1"/>
          </p:nvPr>
        </p:nvSpPr>
        <p:spPr>
          <a:xfrm>
            <a:off x="526980" y="1198961"/>
            <a:ext cx="7970982" cy="4219934"/>
          </a:xfrm>
        </p:spPr>
        <p:txBody>
          <a:bodyPr/>
          <a:lstStyle/>
          <a:p>
            <a:r>
              <a:rPr lang="en-US" altLang="zh-CN" sz="2400" dirty="0">
                <a:ea typeface="SimSun" panose="02010600030101010101" pitchFamily="2" charset="-122"/>
              </a:rPr>
              <a:t>For a set of objects partitioned into </a:t>
            </a:r>
            <a:r>
              <a:rPr lang="en-US" altLang="zh-CN" sz="2400" i="1" dirty="0">
                <a:ea typeface="SimSun" panose="02010600030101010101" pitchFamily="2" charset="-122"/>
              </a:rPr>
              <a:t>m</a:t>
            </a:r>
            <a:r>
              <a:rPr lang="en-US" altLang="zh-CN" sz="2400" dirty="0">
                <a:ea typeface="SimSun" panose="02010600030101010101" pitchFamily="2" charset="-122"/>
              </a:rPr>
              <a:t> clusters </a:t>
            </a:r>
            <a:r>
              <a:rPr lang="en-US" altLang="zh-CN" sz="2400" i="1" dirty="0">
                <a:ea typeface="SimSun" panose="02010600030101010101" pitchFamily="2" charset="-122"/>
              </a:rPr>
              <a:t>C</a:t>
            </a:r>
            <a:r>
              <a:rPr lang="en-US" altLang="zh-CN" sz="2400" i="1" baseline="-25000" dirty="0">
                <a:ea typeface="SimSun" panose="02010600030101010101" pitchFamily="2" charset="-122"/>
              </a:rPr>
              <a:t>1</a:t>
            </a:r>
            <a:r>
              <a:rPr lang="en-US" altLang="zh-CN" sz="2400" i="1" dirty="0">
                <a:ea typeface="SimSun" panose="02010600030101010101" pitchFamily="2" charset="-122"/>
              </a:rPr>
              <a:t>, . . . ,C</a:t>
            </a:r>
            <a:r>
              <a:rPr lang="en-US" altLang="zh-CN" sz="2400" i="1" baseline="-25000" dirty="0">
                <a:ea typeface="SimSun" panose="02010600030101010101" pitchFamily="2" charset="-122"/>
              </a:rPr>
              <a:t>m</a:t>
            </a:r>
            <a:r>
              <a:rPr lang="en-US" altLang="zh-CN" sz="2400" dirty="0">
                <a:ea typeface="SimSun" panose="02010600030101010101" pitchFamily="2" charset="-122"/>
              </a:rPr>
              <a:t>, the quality can be measured by, </a:t>
            </a:r>
          </a:p>
          <a:p>
            <a:endParaRPr lang="en-US" altLang="zh-CN" sz="2400" dirty="0">
              <a:ea typeface="SimSun" panose="02010600030101010101" pitchFamily="2" charset="-122"/>
            </a:endParaRPr>
          </a:p>
          <a:p>
            <a:pPr lvl="2">
              <a:buNone/>
            </a:pPr>
            <a:r>
              <a:rPr lang="en-US" altLang="zh-CN" sz="2400" dirty="0">
                <a:ea typeface="SimSun" panose="02010600030101010101" pitchFamily="2" charset="-122"/>
              </a:rPr>
              <a:t>where </a:t>
            </a:r>
            <a:r>
              <a:rPr lang="en-US" altLang="zh-CN" sz="2400" i="1" dirty="0">
                <a:ea typeface="SimSun" panose="02010600030101010101" pitchFamily="2" charset="-122"/>
              </a:rPr>
              <a:t>P</a:t>
            </a:r>
            <a:r>
              <a:rPr lang="en-US" altLang="zh-CN" sz="2400" dirty="0">
                <a:ea typeface="SimSun" panose="02010600030101010101" pitchFamily="2" charset="-122"/>
              </a:rPr>
              <a:t>() is the maximum likelihood</a:t>
            </a:r>
          </a:p>
          <a:p>
            <a:r>
              <a:rPr lang="en-US" altLang="zh-CN" sz="2400" dirty="0">
                <a:ea typeface="SimSun" panose="02010600030101010101" pitchFamily="2" charset="-122"/>
              </a:rPr>
              <a:t>If we merge two clusters C</a:t>
            </a:r>
            <a:r>
              <a:rPr lang="en-US" altLang="zh-CN" sz="2400" baseline="-25000" dirty="0">
                <a:ea typeface="SimSun" panose="02010600030101010101" pitchFamily="2" charset="-122"/>
              </a:rPr>
              <a:t>j1</a:t>
            </a:r>
            <a:r>
              <a:rPr lang="en-US" altLang="zh-CN" sz="2400" dirty="0">
                <a:ea typeface="SimSun" panose="02010600030101010101" pitchFamily="2" charset="-122"/>
              </a:rPr>
              <a:t> and C</a:t>
            </a:r>
            <a:r>
              <a:rPr lang="en-US" altLang="zh-CN" sz="2400" baseline="-25000" dirty="0">
                <a:ea typeface="SimSun" panose="02010600030101010101" pitchFamily="2" charset="-122"/>
              </a:rPr>
              <a:t>j2 </a:t>
            </a:r>
            <a:r>
              <a:rPr lang="en-US" altLang="zh-CN" sz="2400" dirty="0">
                <a:ea typeface="SimSun" panose="02010600030101010101" pitchFamily="2" charset="-122"/>
              </a:rPr>
              <a:t>into a cluster C</a:t>
            </a:r>
            <a:r>
              <a:rPr lang="en-US" altLang="zh-CN" sz="2400" baseline="-25000" dirty="0">
                <a:ea typeface="SimSun" panose="02010600030101010101" pitchFamily="2" charset="-122"/>
              </a:rPr>
              <a:t>j1</a:t>
            </a:r>
            <a:r>
              <a:rPr lang="en-US" altLang="zh-CN" sz="2400" dirty="0">
                <a:ea typeface="SimSun" panose="02010600030101010101" pitchFamily="2" charset="-122"/>
              </a:rPr>
              <a:t>∪C</a:t>
            </a:r>
            <a:r>
              <a:rPr lang="en-US" altLang="zh-CN" sz="2400" baseline="-25000" dirty="0">
                <a:ea typeface="SimSun" panose="02010600030101010101" pitchFamily="2" charset="-122"/>
              </a:rPr>
              <a:t>j2</a:t>
            </a:r>
            <a:r>
              <a:rPr lang="en-US" altLang="zh-CN" sz="2400" dirty="0">
                <a:ea typeface="SimSun" panose="02010600030101010101" pitchFamily="2" charset="-122"/>
              </a:rPr>
              <a:t>, the change in quality of the overall clustering is</a:t>
            </a:r>
          </a:p>
          <a:p>
            <a:endParaRPr lang="en-US" altLang="zh-CN" sz="2400" dirty="0">
              <a:ea typeface="SimSun" panose="02010600030101010101" pitchFamily="2" charset="-122"/>
            </a:endParaRPr>
          </a:p>
          <a:p>
            <a:endParaRPr lang="en-US" altLang="zh-CN" sz="2400" dirty="0">
              <a:ea typeface="SimSun" panose="02010600030101010101" pitchFamily="2" charset="-122"/>
            </a:endParaRPr>
          </a:p>
          <a:p>
            <a:endParaRPr lang="en-US" altLang="zh-CN" sz="2400" dirty="0">
              <a:ea typeface="SimSun" panose="02010600030101010101" pitchFamily="2" charset="-122"/>
            </a:endParaRPr>
          </a:p>
          <a:p>
            <a:r>
              <a:rPr lang="en-US" altLang="zh-CN" sz="2400" dirty="0">
                <a:ea typeface="SimSun" panose="02010600030101010101" pitchFamily="2" charset="-122"/>
              </a:rPr>
              <a:t>Distance between clusters </a:t>
            </a:r>
            <a:r>
              <a:rPr lang="en-US" altLang="zh-CN" sz="2400" i="1" dirty="0">
                <a:ea typeface="SimSun" panose="02010600030101010101" pitchFamily="2" charset="-122"/>
              </a:rPr>
              <a:t>C</a:t>
            </a:r>
            <a:r>
              <a:rPr lang="en-US" altLang="zh-CN" sz="2400" i="1" baseline="-25000" dirty="0">
                <a:ea typeface="SimSun" panose="02010600030101010101" pitchFamily="2" charset="-122"/>
              </a:rPr>
              <a:t>1</a:t>
            </a:r>
            <a:r>
              <a:rPr lang="en-US" altLang="zh-CN" sz="2400" dirty="0">
                <a:ea typeface="SimSun" panose="02010600030101010101" pitchFamily="2" charset="-122"/>
              </a:rPr>
              <a:t> and </a:t>
            </a:r>
            <a:r>
              <a:rPr lang="en-US" altLang="zh-CN" sz="2400" i="1" dirty="0">
                <a:ea typeface="SimSun" panose="02010600030101010101" pitchFamily="2" charset="-122"/>
              </a:rPr>
              <a:t>C</a:t>
            </a:r>
            <a:r>
              <a:rPr lang="en-US" altLang="zh-CN" sz="2400" i="1" baseline="-25000" dirty="0">
                <a:ea typeface="SimSun" panose="02010600030101010101" pitchFamily="2" charset="-122"/>
              </a:rPr>
              <a:t>2</a:t>
            </a:r>
            <a:r>
              <a:rPr lang="en-US" altLang="zh-CN" sz="2400" dirty="0">
                <a:ea typeface="SimSun" panose="02010600030101010101" pitchFamily="2" charset="-122"/>
              </a:rPr>
              <a:t>:</a:t>
            </a:r>
          </a:p>
          <a:p>
            <a:pPr marL="0" indent="0">
              <a:buNone/>
            </a:pPr>
            <a:endParaRPr lang="en-US" altLang="zh-CN" sz="2400" dirty="0">
              <a:ea typeface="SimSun" panose="02010600030101010101" pitchFamily="2" charset="-122"/>
            </a:endParaRPr>
          </a:p>
          <a:p>
            <a:r>
              <a:rPr lang="en-US" altLang="zh-CN" sz="2400" dirty="0">
                <a:ea typeface="SimSun" panose="02010600030101010101" pitchFamily="2" charset="-122"/>
              </a:rPr>
              <a:t>If </a:t>
            </a:r>
            <a:r>
              <a:rPr lang="en-US" altLang="zh-CN" sz="2400" dirty="0" err="1">
                <a:ea typeface="SimSun" panose="02010600030101010101" pitchFamily="2" charset="-122"/>
              </a:rPr>
              <a:t>dist</a:t>
            </a:r>
            <a:r>
              <a:rPr lang="en-US" altLang="zh-CN" sz="2400" dirty="0">
                <a:ea typeface="SimSun" panose="02010600030101010101" pitchFamily="2" charset="-122"/>
              </a:rPr>
              <a:t>(C</a:t>
            </a:r>
            <a:r>
              <a:rPr lang="en-US" altLang="zh-CN" sz="2400" baseline="-25000" dirty="0">
                <a:ea typeface="SimSun" panose="02010600030101010101" pitchFamily="2" charset="-122"/>
              </a:rPr>
              <a:t>i</a:t>
            </a:r>
            <a:r>
              <a:rPr lang="en-US" altLang="zh-CN" sz="2400" dirty="0">
                <a:ea typeface="SimSun" panose="02010600030101010101" pitchFamily="2" charset="-122"/>
              </a:rPr>
              <a:t>, </a:t>
            </a:r>
            <a:r>
              <a:rPr lang="en-US" altLang="zh-CN" sz="2400" dirty="0" err="1">
                <a:ea typeface="SimSun" panose="02010600030101010101" pitchFamily="2" charset="-122"/>
              </a:rPr>
              <a:t>C</a:t>
            </a:r>
            <a:r>
              <a:rPr lang="en-US" altLang="zh-CN" sz="2400" baseline="-25000" dirty="0" err="1">
                <a:ea typeface="SimSun" panose="02010600030101010101" pitchFamily="2" charset="-122"/>
              </a:rPr>
              <a:t>j</a:t>
            </a:r>
            <a:r>
              <a:rPr lang="en-US" altLang="zh-CN" sz="2400" dirty="0">
                <a:ea typeface="SimSun" panose="02010600030101010101" pitchFamily="2" charset="-122"/>
              </a:rPr>
              <a:t>) &lt; 0, merge C</a:t>
            </a:r>
            <a:r>
              <a:rPr lang="en-US" altLang="zh-CN" sz="2400" baseline="-25000" dirty="0">
                <a:ea typeface="SimSun" panose="02010600030101010101" pitchFamily="2" charset="-122"/>
              </a:rPr>
              <a:t>i </a:t>
            </a:r>
            <a:r>
              <a:rPr lang="en-US" altLang="zh-CN" sz="2400" dirty="0">
                <a:ea typeface="SimSun" panose="02010600030101010101" pitchFamily="2" charset="-122"/>
              </a:rPr>
              <a:t>and </a:t>
            </a:r>
            <a:r>
              <a:rPr lang="en-US" altLang="zh-CN" sz="2400" dirty="0" err="1">
                <a:ea typeface="SimSun" panose="02010600030101010101" pitchFamily="2" charset="-122"/>
              </a:rPr>
              <a:t>C</a:t>
            </a:r>
            <a:r>
              <a:rPr lang="en-US" altLang="zh-CN" sz="2400" baseline="-25000" dirty="0" err="1">
                <a:ea typeface="SimSun" panose="02010600030101010101" pitchFamily="2" charset="-122"/>
              </a:rPr>
              <a:t>j</a:t>
            </a:r>
            <a:endParaRPr lang="en-US" altLang="zh-CN" sz="2400" baseline="-25000" dirty="0">
              <a:ea typeface="SimSun" panose="02010600030101010101" pitchFamily="2" charset="-122"/>
            </a:endParaRPr>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7600" y="1856510"/>
            <a:ext cx="3025775"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691" y="3806539"/>
            <a:ext cx="62484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noChangeArrowheads="1"/>
          </p:cNvPicPr>
          <p:nvPr/>
        </p:nvPicPr>
        <p:blipFill>
          <a:blip r:embed="rId6"/>
          <a:srcRect/>
          <a:stretch>
            <a:fillRect/>
          </a:stretch>
        </p:blipFill>
        <p:spPr bwMode="auto">
          <a:xfrm>
            <a:off x="7423293" y="4200776"/>
            <a:ext cx="3820464" cy="243623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val="332215259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29309" y="240004"/>
            <a:ext cx="12469091" cy="750596"/>
          </a:xfrm>
        </p:spPr>
        <p:txBody>
          <a:bodyPr vert="horz" lIns="92075" tIns="46038" rIns="92075" bIns="46038" rtlCol="0" anchor="ctr">
            <a:noAutofit/>
          </a:bodyPr>
          <a:lstStyle/>
          <a:p>
            <a:r>
              <a:rPr lang="en-US" altLang="zh-CN" sz="4000" dirty="0">
                <a:ea typeface="SimSun" panose="02010600030101010101" pitchFamily="2" charset="-122"/>
              </a:rPr>
              <a:t>OPTICS: Ordering Points To Identify Clustering Structure</a:t>
            </a:r>
          </a:p>
        </p:txBody>
      </p:sp>
      <p:sp>
        <p:nvSpPr>
          <p:cNvPr id="24579" name="Rectangle 3"/>
          <p:cNvSpPr>
            <a:spLocks noGrp="1" noChangeArrowheads="1"/>
          </p:cNvSpPr>
          <p:nvPr>
            <p:ph type="body" sz="half" idx="1"/>
          </p:nvPr>
        </p:nvSpPr>
        <p:spPr>
          <a:xfrm>
            <a:off x="501160" y="1214092"/>
            <a:ext cx="6331196" cy="5351432"/>
          </a:xfrm>
        </p:spPr>
        <p:txBody>
          <a:bodyPr vert="horz" lIns="92075" tIns="46038" rIns="92075" bIns="46038" rtlCol="0">
            <a:noAutofit/>
          </a:bodyPr>
          <a:lstStyle/>
          <a:p>
            <a:r>
              <a:rPr lang="en-US" altLang="zh-CN" dirty="0">
                <a:ea typeface="SimSun" panose="02010600030101010101" pitchFamily="2" charset="-122"/>
              </a:rPr>
              <a:t>OPTICS (</a:t>
            </a:r>
            <a:r>
              <a:rPr lang="en-US" altLang="zh-CN" dirty="0" err="1">
                <a:ea typeface="SimSun" panose="02010600030101010101" pitchFamily="2" charset="-122"/>
              </a:rPr>
              <a:t>Ankerst</a:t>
            </a:r>
            <a:r>
              <a:rPr lang="en-US" altLang="zh-CN" dirty="0">
                <a:ea typeface="SimSun" panose="02010600030101010101" pitchFamily="2" charset="-122"/>
              </a:rPr>
              <a:t>, </a:t>
            </a:r>
            <a:r>
              <a:rPr lang="en-US" altLang="zh-CN" dirty="0" err="1">
                <a:ea typeface="SimSun" panose="02010600030101010101" pitchFamily="2" charset="-122"/>
              </a:rPr>
              <a:t>Breunig</a:t>
            </a:r>
            <a:r>
              <a:rPr lang="en-US" altLang="zh-CN" dirty="0">
                <a:ea typeface="SimSun" panose="02010600030101010101" pitchFamily="2" charset="-122"/>
              </a:rPr>
              <a:t>, </a:t>
            </a:r>
            <a:r>
              <a:rPr lang="en-US" altLang="zh-CN" dirty="0" err="1">
                <a:ea typeface="SimSun" panose="02010600030101010101" pitchFamily="2" charset="-122"/>
              </a:rPr>
              <a:t>Kriegel</a:t>
            </a:r>
            <a:r>
              <a:rPr lang="en-US" altLang="zh-CN" dirty="0">
                <a:ea typeface="SimSun" panose="02010600030101010101" pitchFamily="2" charset="-122"/>
              </a:rPr>
              <a:t>, and Sander, SIGMOD’99)</a:t>
            </a:r>
          </a:p>
          <a:p>
            <a:pPr lvl="1"/>
            <a:r>
              <a:rPr lang="en-US" altLang="zh-CN" dirty="0">
                <a:ea typeface="SimSun" panose="02010600030101010101" pitchFamily="2" charset="-122"/>
              </a:rPr>
              <a:t>DBSCAN is sensitive to parameter setting</a:t>
            </a:r>
          </a:p>
          <a:p>
            <a:pPr lvl="1"/>
            <a:r>
              <a:rPr lang="en-US" altLang="zh-CN" dirty="0">
                <a:ea typeface="SimSun" panose="02010600030101010101" pitchFamily="2" charset="-122"/>
              </a:rPr>
              <a:t>An extension: finding clustering structure</a:t>
            </a:r>
          </a:p>
          <a:p>
            <a:r>
              <a:rPr lang="en-US" altLang="zh-CN" dirty="0">
                <a:ea typeface="SimSun" panose="02010600030101010101" pitchFamily="2" charset="-122"/>
              </a:rPr>
              <a:t>Observation: </a:t>
            </a:r>
            <a:r>
              <a:rPr lang="en-US" dirty="0"/>
              <a:t>Given a </a:t>
            </a:r>
            <a:r>
              <a:rPr lang="en-US" i="1" dirty="0" err="1"/>
              <a:t>MinPts</a:t>
            </a:r>
            <a:r>
              <a:rPr lang="en-US" dirty="0"/>
              <a:t>, density-based clusters w.r.t. a higher density are completely contained in clusters w.r.t. to a lower density </a:t>
            </a:r>
          </a:p>
          <a:p>
            <a:r>
              <a:rPr lang="en-US" altLang="zh-CN" dirty="0">
                <a:ea typeface="SimSun" panose="02010600030101010101" pitchFamily="2" charset="-122"/>
              </a:rPr>
              <a:t>Idea: </a:t>
            </a:r>
            <a:r>
              <a:rPr lang="en-US" dirty="0"/>
              <a:t>Higher density points should be processed first</a:t>
            </a:r>
            <a:r>
              <a:rPr lang="en-US" altLang="zh-CN" dirty="0">
                <a:ea typeface="SimSun" panose="02010600030101010101" pitchFamily="2" charset="-122"/>
              </a:rPr>
              <a:t>—find high-density </a:t>
            </a:r>
            <a:r>
              <a:rPr lang="en-US" dirty="0"/>
              <a:t>clusters first</a:t>
            </a:r>
          </a:p>
          <a:p>
            <a:r>
              <a:rPr lang="en-US" dirty="0"/>
              <a:t>OPTICS stores such a clustering order using two pieces of information: </a:t>
            </a:r>
          </a:p>
          <a:p>
            <a:pPr lvl="1"/>
            <a:r>
              <a:rPr lang="en-US" i="1" dirty="0"/>
              <a:t>Core distance </a:t>
            </a:r>
            <a:r>
              <a:rPr lang="en-US" dirty="0"/>
              <a:t>and</a:t>
            </a:r>
            <a:r>
              <a:rPr lang="en-US" i="1" dirty="0"/>
              <a:t> </a:t>
            </a:r>
            <a:r>
              <a:rPr lang="en-US" altLang="zh-CN" i="1" dirty="0">
                <a:ea typeface="SimSun" pitchFamily="2" charset="-122"/>
              </a:rPr>
              <a:t>reachability distance </a:t>
            </a:r>
          </a:p>
        </p:txBody>
      </p:sp>
      <p:grpSp>
        <p:nvGrpSpPr>
          <p:cNvPr id="4" name="Group 3"/>
          <p:cNvGrpSpPr/>
          <p:nvPr/>
        </p:nvGrpSpPr>
        <p:grpSpPr>
          <a:xfrm>
            <a:off x="6846510" y="1561936"/>
            <a:ext cx="4859580" cy="3323392"/>
            <a:chOff x="2223284" y="1129619"/>
            <a:chExt cx="8444717" cy="5108932"/>
          </a:xfrm>
        </p:grpSpPr>
        <p:sp>
          <p:nvSpPr>
            <p:cNvPr id="5" name="Line 2"/>
            <p:cNvSpPr>
              <a:spLocks noChangeShapeType="1"/>
            </p:cNvSpPr>
            <p:nvPr/>
          </p:nvSpPr>
          <p:spPr bwMode="auto">
            <a:xfrm>
              <a:off x="3657600" y="2439988"/>
              <a:ext cx="0" cy="3198812"/>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6" name="Line 3"/>
            <p:cNvSpPr>
              <a:spLocks noChangeShapeType="1"/>
            </p:cNvSpPr>
            <p:nvPr/>
          </p:nvSpPr>
          <p:spPr bwMode="auto">
            <a:xfrm>
              <a:off x="3735388" y="5562600"/>
              <a:ext cx="6094412"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7" name="Freeform 4"/>
            <p:cNvSpPr>
              <a:spLocks/>
            </p:cNvSpPr>
            <p:nvPr/>
          </p:nvSpPr>
          <p:spPr bwMode="auto">
            <a:xfrm>
              <a:off x="3581400" y="2408239"/>
              <a:ext cx="6280150" cy="3248025"/>
            </a:xfrm>
            <a:custGeom>
              <a:avLst/>
              <a:gdLst>
                <a:gd name="T0" fmla="*/ 2147483647 w 3956"/>
                <a:gd name="T1" fmla="*/ 2147483647 h 2046"/>
                <a:gd name="T2" fmla="*/ 2147483647 w 3956"/>
                <a:gd name="T3" fmla="*/ 2147483647 h 2046"/>
                <a:gd name="T4" fmla="*/ 2147483647 w 3956"/>
                <a:gd name="T5" fmla="*/ 2147483647 h 2046"/>
                <a:gd name="T6" fmla="*/ 2147483647 w 3956"/>
                <a:gd name="T7" fmla="*/ 2147483647 h 2046"/>
                <a:gd name="T8" fmla="*/ 2147483647 w 3956"/>
                <a:gd name="T9" fmla="*/ 2147483647 h 2046"/>
                <a:gd name="T10" fmla="*/ 2147483647 w 3956"/>
                <a:gd name="T11" fmla="*/ 2147483647 h 2046"/>
                <a:gd name="T12" fmla="*/ 2147483647 w 3956"/>
                <a:gd name="T13" fmla="*/ 2147483647 h 2046"/>
                <a:gd name="T14" fmla="*/ 2147483647 w 3956"/>
                <a:gd name="T15" fmla="*/ 2147483647 h 2046"/>
                <a:gd name="T16" fmla="*/ 2147483647 w 3956"/>
                <a:gd name="T17" fmla="*/ 2147483647 h 2046"/>
                <a:gd name="T18" fmla="*/ 2147483647 w 3956"/>
                <a:gd name="T19" fmla="*/ 2147483647 h 2046"/>
                <a:gd name="T20" fmla="*/ 2147483647 w 3956"/>
                <a:gd name="T21" fmla="*/ 2147483647 h 2046"/>
                <a:gd name="T22" fmla="*/ 2147483647 w 3956"/>
                <a:gd name="T23" fmla="*/ 2147483647 h 2046"/>
                <a:gd name="T24" fmla="*/ 2147483647 w 3956"/>
                <a:gd name="T25" fmla="*/ 2147483647 h 2046"/>
                <a:gd name="T26" fmla="*/ 2147483647 w 3956"/>
                <a:gd name="T27" fmla="*/ 2147483647 h 2046"/>
                <a:gd name="T28" fmla="*/ 2147483647 w 3956"/>
                <a:gd name="T29" fmla="*/ 2147483647 h 2046"/>
                <a:gd name="T30" fmla="*/ 2147483647 w 3956"/>
                <a:gd name="T31" fmla="*/ 2147483647 h 2046"/>
                <a:gd name="T32" fmla="*/ 2147483647 w 3956"/>
                <a:gd name="T33" fmla="*/ 2147483647 h 2046"/>
                <a:gd name="T34" fmla="*/ 2147483647 w 3956"/>
                <a:gd name="T35" fmla="*/ 2147483647 h 2046"/>
                <a:gd name="T36" fmla="*/ 2147483647 w 3956"/>
                <a:gd name="T37" fmla="*/ 2147483647 h 2046"/>
                <a:gd name="T38" fmla="*/ 2147483647 w 3956"/>
                <a:gd name="T39" fmla="*/ 2147483647 h 2046"/>
                <a:gd name="T40" fmla="*/ 2147483647 w 3956"/>
                <a:gd name="T41" fmla="*/ 2147483647 h 2046"/>
                <a:gd name="T42" fmla="*/ 2147483647 w 3956"/>
                <a:gd name="T43" fmla="*/ 2147483647 h 2046"/>
                <a:gd name="T44" fmla="*/ 2147483647 w 3956"/>
                <a:gd name="T45" fmla="*/ 2147483647 h 2046"/>
                <a:gd name="T46" fmla="*/ 2147483647 w 3956"/>
                <a:gd name="T47" fmla="*/ 2147483647 h 2046"/>
                <a:gd name="T48" fmla="*/ 2147483647 w 3956"/>
                <a:gd name="T49" fmla="*/ 2147483647 h 2046"/>
                <a:gd name="T50" fmla="*/ 2147483647 w 3956"/>
                <a:gd name="T51" fmla="*/ 2147483647 h 2046"/>
                <a:gd name="T52" fmla="*/ 2147483647 w 3956"/>
                <a:gd name="T53" fmla="*/ 2147483647 h 2046"/>
                <a:gd name="T54" fmla="*/ 2147483647 w 3956"/>
                <a:gd name="T55" fmla="*/ 2147483647 h 2046"/>
                <a:gd name="T56" fmla="*/ 2147483647 w 3956"/>
                <a:gd name="T57" fmla="*/ 2147483647 h 2046"/>
                <a:gd name="T58" fmla="*/ 2147483647 w 3956"/>
                <a:gd name="T59" fmla="*/ 2147483647 h 2046"/>
                <a:gd name="T60" fmla="*/ 2147483647 w 3956"/>
                <a:gd name="T61" fmla="*/ 2147483647 h 2046"/>
                <a:gd name="T62" fmla="*/ 2147483647 w 3956"/>
                <a:gd name="T63" fmla="*/ 2147483647 h 2046"/>
                <a:gd name="T64" fmla="*/ 2147483647 w 3956"/>
                <a:gd name="T65" fmla="*/ 2147483647 h 2046"/>
                <a:gd name="T66" fmla="*/ 2147483647 w 3956"/>
                <a:gd name="T67" fmla="*/ 2147483647 h 2046"/>
                <a:gd name="T68" fmla="*/ 2147483647 w 3956"/>
                <a:gd name="T69" fmla="*/ 2147483647 h 2046"/>
                <a:gd name="T70" fmla="*/ 2147483647 w 3956"/>
                <a:gd name="T71" fmla="*/ 2147483647 h 2046"/>
                <a:gd name="T72" fmla="*/ 2147483647 w 3956"/>
                <a:gd name="T73" fmla="*/ 2147483647 h 2046"/>
                <a:gd name="T74" fmla="*/ 2147483647 w 3956"/>
                <a:gd name="T75" fmla="*/ 2147483647 h 2046"/>
                <a:gd name="T76" fmla="*/ 2147483647 w 3956"/>
                <a:gd name="T77" fmla="*/ 2147483647 h 2046"/>
                <a:gd name="T78" fmla="*/ 2147483647 w 3956"/>
                <a:gd name="T79" fmla="*/ 2147483647 h 2046"/>
                <a:gd name="T80" fmla="*/ 2147483647 w 3956"/>
                <a:gd name="T81" fmla="*/ 2147483647 h 2046"/>
                <a:gd name="T82" fmla="*/ 2147483647 w 3956"/>
                <a:gd name="T83" fmla="*/ 2147483647 h 2046"/>
                <a:gd name="T84" fmla="*/ 2147483647 w 3956"/>
                <a:gd name="T85" fmla="*/ 2147483647 h 2046"/>
                <a:gd name="T86" fmla="*/ 2147483647 w 3956"/>
                <a:gd name="T87" fmla="*/ 2147483647 h 2046"/>
                <a:gd name="T88" fmla="*/ 2147483647 w 3956"/>
                <a:gd name="T89" fmla="*/ 2147483647 h 2046"/>
                <a:gd name="T90" fmla="*/ 2147483647 w 3956"/>
                <a:gd name="T91" fmla="*/ 2147483647 h 2046"/>
                <a:gd name="T92" fmla="*/ 2147483647 w 3956"/>
                <a:gd name="T93" fmla="*/ 2147483647 h 2046"/>
                <a:gd name="T94" fmla="*/ 2147483647 w 3956"/>
                <a:gd name="T95" fmla="*/ 2147483647 h 2046"/>
                <a:gd name="T96" fmla="*/ 2147483647 w 3956"/>
                <a:gd name="T97" fmla="*/ 2147483647 h 2046"/>
                <a:gd name="T98" fmla="*/ 2147483647 w 3956"/>
                <a:gd name="T99" fmla="*/ 2147483647 h 2046"/>
                <a:gd name="T100" fmla="*/ 2147483647 w 3956"/>
                <a:gd name="T101" fmla="*/ 2147483647 h 2046"/>
                <a:gd name="T102" fmla="*/ 2147483647 w 3956"/>
                <a:gd name="T103" fmla="*/ 2147483647 h 2046"/>
                <a:gd name="T104" fmla="*/ 2147483647 w 3956"/>
                <a:gd name="T105" fmla="*/ 2147483647 h 2046"/>
                <a:gd name="T106" fmla="*/ 2147483647 w 3956"/>
                <a:gd name="T107" fmla="*/ 2147483647 h 2046"/>
                <a:gd name="T108" fmla="*/ 2147483647 w 3956"/>
                <a:gd name="T109" fmla="*/ 2147483647 h 2046"/>
                <a:gd name="T110" fmla="*/ 2147483647 w 3956"/>
                <a:gd name="T111" fmla="*/ 2147483647 h 2046"/>
                <a:gd name="T112" fmla="*/ 2147483647 w 3956"/>
                <a:gd name="T113" fmla="*/ 2147483647 h 2046"/>
                <a:gd name="T114" fmla="*/ 2147483647 w 3956"/>
                <a:gd name="T115" fmla="*/ 2147483647 h 2046"/>
                <a:gd name="T116" fmla="*/ 2147483647 w 3956"/>
                <a:gd name="T117" fmla="*/ 2147483647 h 2046"/>
                <a:gd name="T118" fmla="*/ 2147483647 w 3956"/>
                <a:gd name="T119" fmla="*/ 2147483647 h 2046"/>
                <a:gd name="T120" fmla="*/ 2147483647 w 3956"/>
                <a:gd name="T121" fmla="*/ 2147483647 h 2046"/>
                <a:gd name="T122" fmla="*/ 2147483647 w 3956"/>
                <a:gd name="T123" fmla="*/ 2147483647 h 20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56"/>
                <a:gd name="T187" fmla="*/ 0 h 2046"/>
                <a:gd name="T188" fmla="*/ 3956 w 3956"/>
                <a:gd name="T189" fmla="*/ 2046 h 20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56" h="2046">
                  <a:moveTo>
                    <a:pt x="0" y="19"/>
                  </a:moveTo>
                  <a:lnTo>
                    <a:pt x="39" y="0"/>
                  </a:lnTo>
                  <a:lnTo>
                    <a:pt x="63" y="0"/>
                  </a:lnTo>
                  <a:lnTo>
                    <a:pt x="79" y="24"/>
                  </a:lnTo>
                  <a:lnTo>
                    <a:pt x="87" y="48"/>
                  </a:lnTo>
                  <a:lnTo>
                    <a:pt x="87" y="71"/>
                  </a:lnTo>
                  <a:lnTo>
                    <a:pt x="87" y="95"/>
                  </a:lnTo>
                  <a:lnTo>
                    <a:pt x="87" y="119"/>
                  </a:lnTo>
                  <a:lnTo>
                    <a:pt x="87" y="142"/>
                  </a:lnTo>
                  <a:lnTo>
                    <a:pt x="95" y="166"/>
                  </a:lnTo>
                  <a:lnTo>
                    <a:pt x="95" y="190"/>
                  </a:lnTo>
                  <a:lnTo>
                    <a:pt x="102" y="213"/>
                  </a:lnTo>
                  <a:lnTo>
                    <a:pt x="110" y="237"/>
                  </a:lnTo>
                  <a:lnTo>
                    <a:pt x="118" y="261"/>
                  </a:lnTo>
                  <a:lnTo>
                    <a:pt x="134" y="284"/>
                  </a:lnTo>
                  <a:lnTo>
                    <a:pt x="150" y="308"/>
                  </a:lnTo>
                  <a:lnTo>
                    <a:pt x="166" y="332"/>
                  </a:lnTo>
                  <a:lnTo>
                    <a:pt x="174" y="355"/>
                  </a:lnTo>
                  <a:lnTo>
                    <a:pt x="197" y="395"/>
                  </a:lnTo>
                  <a:lnTo>
                    <a:pt x="213" y="419"/>
                  </a:lnTo>
                  <a:lnTo>
                    <a:pt x="229" y="450"/>
                  </a:lnTo>
                  <a:lnTo>
                    <a:pt x="245" y="474"/>
                  </a:lnTo>
                  <a:lnTo>
                    <a:pt x="252" y="505"/>
                  </a:lnTo>
                  <a:lnTo>
                    <a:pt x="268" y="529"/>
                  </a:lnTo>
                  <a:lnTo>
                    <a:pt x="268" y="553"/>
                  </a:lnTo>
                  <a:lnTo>
                    <a:pt x="276" y="576"/>
                  </a:lnTo>
                  <a:lnTo>
                    <a:pt x="284" y="600"/>
                  </a:lnTo>
                  <a:lnTo>
                    <a:pt x="292" y="624"/>
                  </a:lnTo>
                  <a:lnTo>
                    <a:pt x="300" y="648"/>
                  </a:lnTo>
                  <a:lnTo>
                    <a:pt x="308" y="679"/>
                  </a:lnTo>
                  <a:lnTo>
                    <a:pt x="316" y="703"/>
                  </a:lnTo>
                  <a:lnTo>
                    <a:pt x="324" y="726"/>
                  </a:lnTo>
                  <a:lnTo>
                    <a:pt x="331" y="758"/>
                  </a:lnTo>
                  <a:lnTo>
                    <a:pt x="339" y="782"/>
                  </a:lnTo>
                  <a:lnTo>
                    <a:pt x="347" y="805"/>
                  </a:lnTo>
                  <a:lnTo>
                    <a:pt x="363" y="829"/>
                  </a:lnTo>
                  <a:lnTo>
                    <a:pt x="371" y="853"/>
                  </a:lnTo>
                  <a:lnTo>
                    <a:pt x="379" y="876"/>
                  </a:lnTo>
                  <a:lnTo>
                    <a:pt x="387" y="900"/>
                  </a:lnTo>
                  <a:lnTo>
                    <a:pt x="395" y="924"/>
                  </a:lnTo>
                  <a:lnTo>
                    <a:pt x="402" y="947"/>
                  </a:lnTo>
                  <a:lnTo>
                    <a:pt x="410" y="971"/>
                  </a:lnTo>
                  <a:lnTo>
                    <a:pt x="410" y="995"/>
                  </a:lnTo>
                  <a:lnTo>
                    <a:pt x="418" y="1018"/>
                  </a:lnTo>
                  <a:lnTo>
                    <a:pt x="418" y="1042"/>
                  </a:lnTo>
                  <a:lnTo>
                    <a:pt x="418" y="1074"/>
                  </a:lnTo>
                  <a:lnTo>
                    <a:pt x="418" y="1105"/>
                  </a:lnTo>
                  <a:lnTo>
                    <a:pt x="418" y="1129"/>
                  </a:lnTo>
                  <a:lnTo>
                    <a:pt x="418" y="1161"/>
                  </a:lnTo>
                  <a:lnTo>
                    <a:pt x="418" y="1184"/>
                  </a:lnTo>
                  <a:lnTo>
                    <a:pt x="418" y="1208"/>
                  </a:lnTo>
                  <a:lnTo>
                    <a:pt x="418" y="1232"/>
                  </a:lnTo>
                  <a:lnTo>
                    <a:pt x="426" y="1255"/>
                  </a:lnTo>
                  <a:lnTo>
                    <a:pt x="426" y="1279"/>
                  </a:lnTo>
                  <a:lnTo>
                    <a:pt x="434" y="1303"/>
                  </a:lnTo>
                  <a:lnTo>
                    <a:pt x="442" y="1326"/>
                  </a:lnTo>
                  <a:lnTo>
                    <a:pt x="458" y="1350"/>
                  </a:lnTo>
                  <a:lnTo>
                    <a:pt x="489" y="1374"/>
                  </a:lnTo>
                  <a:lnTo>
                    <a:pt x="521" y="1389"/>
                  </a:lnTo>
                  <a:lnTo>
                    <a:pt x="545" y="1397"/>
                  </a:lnTo>
                  <a:lnTo>
                    <a:pt x="568" y="1405"/>
                  </a:lnTo>
                  <a:lnTo>
                    <a:pt x="592" y="1421"/>
                  </a:lnTo>
                  <a:lnTo>
                    <a:pt x="623" y="1437"/>
                  </a:lnTo>
                  <a:lnTo>
                    <a:pt x="663" y="1460"/>
                  </a:lnTo>
                  <a:lnTo>
                    <a:pt x="687" y="1476"/>
                  </a:lnTo>
                  <a:lnTo>
                    <a:pt x="718" y="1492"/>
                  </a:lnTo>
                  <a:lnTo>
                    <a:pt x="734" y="1516"/>
                  </a:lnTo>
                  <a:lnTo>
                    <a:pt x="773" y="1524"/>
                  </a:lnTo>
                  <a:lnTo>
                    <a:pt x="797" y="1524"/>
                  </a:lnTo>
                  <a:lnTo>
                    <a:pt x="837" y="1524"/>
                  </a:lnTo>
                  <a:lnTo>
                    <a:pt x="884" y="1524"/>
                  </a:lnTo>
                  <a:lnTo>
                    <a:pt x="923" y="1524"/>
                  </a:lnTo>
                  <a:lnTo>
                    <a:pt x="963" y="1516"/>
                  </a:lnTo>
                  <a:lnTo>
                    <a:pt x="987" y="1516"/>
                  </a:lnTo>
                  <a:lnTo>
                    <a:pt x="1010" y="1508"/>
                  </a:lnTo>
                  <a:lnTo>
                    <a:pt x="1034" y="1484"/>
                  </a:lnTo>
                  <a:lnTo>
                    <a:pt x="1058" y="1460"/>
                  </a:lnTo>
                  <a:lnTo>
                    <a:pt x="1081" y="1437"/>
                  </a:lnTo>
                  <a:lnTo>
                    <a:pt x="1097" y="1413"/>
                  </a:lnTo>
                  <a:lnTo>
                    <a:pt x="1113" y="1389"/>
                  </a:lnTo>
                  <a:lnTo>
                    <a:pt x="1137" y="1366"/>
                  </a:lnTo>
                  <a:lnTo>
                    <a:pt x="1152" y="1342"/>
                  </a:lnTo>
                  <a:lnTo>
                    <a:pt x="1176" y="1318"/>
                  </a:lnTo>
                  <a:lnTo>
                    <a:pt x="1200" y="1295"/>
                  </a:lnTo>
                  <a:lnTo>
                    <a:pt x="1223" y="1271"/>
                  </a:lnTo>
                  <a:lnTo>
                    <a:pt x="1239" y="1247"/>
                  </a:lnTo>
                  <a:lnTo>
                    <a:pt x="1255" y="1224"/>
                  </a:lnTo>
                  <a:lnTo>
                    <a:pt x="1263" y="1200"/>
                  </a:lnTo>
                  <a:lnTo>
                    <a:pt x="1271" y="1176"/>
                  </a:lnTo>
                  <a:lnTo>
                    <a:pt x="1271" y="1153"/>
                  </a:lnTo>
                  <a:lnTo>
                    <a:pt x="1271" y="1129"/>
                  </a:lnTo>
                  <a:lnTo>
                    <a:pt x="1271" y="1105"/>
                  </a:lnTo>
                  <a:lnTo>
                    <a:pt x="1271" y="1082"/>
                  </a:lnTo>
                  <a:lnTo>
                    <a:pt x="1287" y="1058"/>
                  </a:lnTo>
                  <a:lnTo>
                    <a:pt x="1310" y="1034"/>
                  </a:lnTo>
                  <a:lnTo>
                    <a:pt x="1334" y="1018"/>
                  </a:lnTo>
                  <a:lnTo>
                    <a:pt x="1358" y="1003"/>
                  </a:lnTo>
                  <a:lnTo>
                    <a:pt x="1381" y="995"/>
                  </a:lnTo>
                  <a:lnTo>
                    <a:pt x="1405" y="979"/>
                  </a:lnTo>
                  <a:lnTo>
                    <a:pt x="1437" y="1003"/>
                  </a:lnTo>
                  <a:lnTo>
                    <a:pt x="1452" y="1026"/>
                  </a:lnTo>
                  <a:lnTo>
                    <a:pt x="1460" y="1050"/>
                  </a:lnTo>
                  <a:lnTo>
                    <a:pt x="1468" y="1074"/>
                  </a:lnTo>
                  <a:lnTo>
                    <a:pt x="1492" y="1082"/>
                  </a:lnTo>
                  <a:lnTo>
                    <a:pt x="1531" y="1082"/>
                  </a:lnTo>
                  <a:lnTo>
                    <a:pt x="1555" y="1082"/>
                  </a:lnTo>
                  <a:lnTo>
                    <a:pt x="1587" y="1074"/>
                  </a:lnTo>
                  <a:lnTo>
                    <a:pt x="1610" y="1066"/>
                  </a:lnTo>
                  <a:lnTo>
                    <a:pt x="1634" y="1050"/>
                  </a:lnTo>
                  <a:lnTo>
                    <a:pt x="1658" y="1034"/>
                  </a:lnTo>
                  <a:lnTo>
                    <a:pt x="1681" y="1018"/>
                  </a:lnTo>
                  <a:lnTo>
                    <a:pt x="1705" y="1003"/>
                  </a:lnTo>
                  <a:lnTo>
                    <a:pt x="1729" y="995"/>
                  </a:lnTo>
                  <a:lnTo>
                    <a:pt x="1744" y="1018"/>
                  </a:lnTo>
                  <a:lnTo>
                    <a:pt x="1752" y="1042"/>
                  </a:lnTo>
                  <a:lnTo>
                    <a:pt x="1760" y="1066"/>
                  </a:lnTo>
                  <a:lnTo>
                    <a:pt x="1760" y="1089"/>
                  </a:lnTo>
                  <a:lnTo>
                    <a:pt x="1760" y="1113"/>
                  </a:lnTo>
                  <a:lnTo>
                    <a:pt x="1760" y="1137"/>
                  </a:lnTo>
                  <a:lnTo>
                    <a:pt x="1760" y="1161"/>
                  </a:lnTo>
                  <a:lnTo>
                    <a:pt x="1760" y="1184"/>
                  </a:lnTo>
                  <a:lnTo>
                    <a:pt x="1760" y="1208"/>
                  </a:lnTo>
                  <a:lnTo>
                    <a:pt x="1760" y="1232"/>
                  </a:lnTo>
                  <a:lnTo>
                    <a:pt x="1760" y="1255"/>
                  </a:lnTo>
                  <a:lnTo>
                    <a:pt x="1760" y="1279"/>
                  </a:lnTo>
                  <a:lnTo>
                    <a:pt x="1760" y="1303"/>
                  </a:lnTo>
                  <a:lnTo>
                    <a:pt x="1760" y="1326"/>
                  </a:lnTo>
                  <a:lnTo>
                    <a:pt x="1760" y="1350"/>
                  </a:lnTo>
                  <a:lnTo>
                    <a:pt x="1768" y="1374"/>
                  </a:lnTo>
                  <a:lnTo>
                    <a:pt x="1776" y="1397"/>
                  </a:lnTo>
                  <a:lnTo>
                    <a:pt x="1784" y="1421"/>
                  </a:lnTo>
                  <a:lnTo>
                    <a:pt x="1792" y="1445"/>
                  </a:lnTo>
                  <a:lnTo>
                    <a:pt x="1815" y="1476"/>
                  </a:lnTo>
                  <a:lnTo>
                    <a:pt x="1855" y="1500"/>
                  </a:lnTo>
                  <a:lnTo>
                    <a:pt x="1879" y="1524"/>
                  </a:lnTo>
                  <a:lnTo>
                    <a:pt x="1910" y="1539"/>
                  </a:lnTo>
                  <a:lnTo>
                    <a:pt x="1934" y="1547"/>
                  </a:lnTo>
                  <a:lnTo>
                    <a:pt x="1958" y="1555"/>
                  </a:lnTo>
                  <a:lnTo>
                    <a:pt x="1981" y="1555"/>
                  </a:lnTo>
                  <a:lnTo>
                    <a:pt x="2005" y="1555"/>
                  </a:lnTo>
                  <a:lnTo>
                    <a:pt x="2037" y="1555"/>
                  </a:lnTo>
                  <a:lnTo>
                    <a:pt x="2068" y="1555"/>
                  </a:lnTo>
                  <a:lnTo>
                    <a:pt x="2092" y="1555"/>
                  </a:lnTo>
                  <a:lnTo>
                    <a:pt x="2131" y="1555"/>
                  </a:lnTo>
                  <a:lnTo>
                    <a:pt x="2155" y="1547"/>
                  </a:lnTo>
                  <a:lnTo>
                    <a:pt x="2179" y="1539"/>
                  </a:lnTo>
                  <a:lnTo>
                    <a:pt x="2210" y="1531"/>
                  </a:lnTo>
                  <a:lnTo>
                    <a:pt x="2234" y="1508"/>
                  </a:lnTo>
                  <a:lnTo>
                    <a:pt x="2258" y="1492"/>
                  </a:lnTo>
                  <a:lnTo>
                    <a:pt x="2281" y="1468"/>
                  </a:lnTo>
                  <a:lnTo>
                    <a:pt x="2289" y="1445"/>
                  </a:lnTo>
                  <a:lnTo>
                    <a:pt x="2313" y="1405"/>
                  </a:lnTo>
                  <a:lnTo>
                    <a:pt x="2329" y="1374"/>
                  </a:lnTo>
                  <a:lnTo>
                    <a:pt x="2352" y="1342"/>
                  </a:lnTo>
                  <a:lnTo>
                    <a:pt x="2360" y="1318"/>
                  </a:lnTo>
                  <a:lnTo>
                    <a:pt x="2376" y="1287"/>
                  </a:lnTo>
                  <a:lnTo>
                    <a:pt x="2384" y="1263"/>
                  </a:lnTo>
                  <a:lnTo>
                    <a:pt x="2400" y="1232"/>
                  </a:lnTo>
                  <a:lnTo>
                    <a:pt x="2408" y="1208"/>
                  </a:lnTo>
                  <a:lnTo>
                    <a:pt x="2423" y="1176"/>
                  </a:lnTo>
                  <a:lnTo>
                    <a:pt x="2439" y="1145"/>
                  </a:lnTo>
                  <a:lnTo>
                    <a:pt x="2447" y="1121"/>
                  </a:lnTo>
                  <a:lnTo>
                    <a:pt x="2455" y="1097"/>
                  </a:lnTo>
                  <a:lnTo>
                    <a:pt x="2471" y="1074"/>
                  </a:lnTo>
                  <a:lnTo>
                    <a:pt x="2486" y="1050"/>
                  </a:lnTo>
                  <a:lnTo>
                    <a:pt x="2502" y="1026"/>
                  </a:lnTo>
                  <a:lnTo>
                    <a:pt x="2518" y="1003"/>
                  </a:lnTo>
                  <a:lnTo>
                    <a:pt x="2542" y="979"/>
                  </a:lnTo>
                  <a:lnTo>
                    <a:pt x="2565" y="979"/>
                  </a:lnTo>
                  <a:lnTo>
                    <a:pt x="2589" y="987"/>
                  </a:lnTo>
                  <a:lnTo>
                    <a:pt x="2589" y="1011"/>
                  </a:lnTo>
                  <a:lnTo>
                    <a:pt x="2597" y="1034"/>
                  </a:lnTo>
                  <a:lnTo>
                    <a:pt x="2597" y="1058"/>
                  </a:lnTo>
                  <a:lnTo>
                    <a:pt x="2597" y="1082"/>
                  </a:lnTo>
                  <a:lnTo>
                    <a:pt x="2597" y="1113"/>
                  </a:lnTo>
                  <a:lnTo>
                    <a:pt x="2605" y="1145"/>
                  </a:lnTo>
                  <a:lnTo>
                    <a:pt x="2613" y="1176"/>
                  </a:lnTo>
                  <a:lnTo>
                    <a:pt x="2613" y="1200"/>
                  </a:lnTo>
                  <a:lnTo>
                    <a:pt x="2621" y="1224"/>
                  </a:lnTo>
                  <a:lnTo>
                    <a:pt x="2629" y="1255"/>
                  </a:lnTo>
                  <a:lnTo>
                    <a:pt x="2636" y="1279"/>
                  </a:lnTo>
                  <a:lnTo>
                    <a:pt x="2644" y="1310"/>
                  </a:lnTo>
                  <a:lnTo>
                    <a:pt x="2660" y="1342"/>
                  </a:lnTo>
                  <a:lnTo>
                    <a:pt x="2676" y="1366"/>
                  </a:lnTo>
                  <a:lnTo>
                    <a:pt x="2700" y="1389"/>
                  </a:lnTo>
                  <a:lnTo>
                    <a:pt x="2739" y="1429"/>
                  </a:lnTo>
                  <a:lnTo>
                    <a:pt x="2771" y="1460"/>
                  </a:lnTo>
                  <a:lnTo>
                    <a:pt x="2794" y="1476"/>
                  </a:lnTo>
                  <a:lnTo>
                    <a:pt x="2834" y="1508"/>
                  </a:lnTo>
                  <a:lnTo>
                    <a:pt x="2857" y="1531"/>
                  </a:lnTo>
                  <a:lnTo>
                    <a:pt x="2881" y="1547"/>
                  </a:lnTo>
                  <a:lnTo>
                    <a:pt x="2905" y="1547"/>
                  </a:lnTo>
                  <a:lnTo>
                    <a:pt x="2944" y="1563"/>
                  </a:lnTo>
                  <a:lnTo>
                    <a:pt x="2968" y="1563"/>
                  </a:lnTo>
                  <a:lnTo>
                    <a:pt x="2992" y="1571"/>
                  </a:lnTo>
                  <a:lnTo>
                    <a:pt x="3015" y="1571"/>
                  </a:lnTo>
                  <a:lnTo>
                    <a:pt x="3039" y="1571"/>
                  </a:lnTo>
                  <a:lnTo>
                    <a:pt x="3071" y="1571"/>
                  </a:lnTo>
                  <a:lnTo>
                    <a:pt x="3102" y="1571"/>
                  </a:lnTo>
                  <a:lnTo>
                    <a:pt x="3134" y="1555"/>
                  </a:lnTo>
                  <a:lnTo>
                    <a:pt x="3157" y="1539"/>
                  </a:lnTo>
                  <a:lnTo>
                    <a:pt x="3181" y="1524"/>
                  </a:lnTo>
                  <a:lnTo>
                    <a:pt x="3205" y="1500"/>
                  </a:lnTo>
                  <a:lnTo>
                    <a:pt x="3228" y="1484"/>
                  </a:lnTo>
                  <a:lnTo>
                    <a:pt x="3260" y="1453"/>
                  </a:lnTo>
                  <a:lnTo>
                    <a:pt x="3284" y="1429"/>
                  </a:lnTo>
                  <a:lnTo>
                    <a:pt x="3300" y="1405"/>
                  </a:lnTo>
                  <a:lnTo>
                    <a:pt x="3323" y="1382"/>
                  </a:lnTo>
                  <a:lnTo>
                    <a:pt x="3363" y="1350"/>
                  </a:lnTo>
                  <a:lnTo>
                    <a:pt x="3371" y="1326"/>
                  </a:lnTo>
                  <a:lnTo>
                    <a:pt x="3402" y="1295"/>
                  </a:lnTo>
                  <a:lnTo>
                    <a:pt x="3418" y="1271"/>
                  </a:lnTo>
                  <a:lnTo>
                    <a:pt x="3434" y="1239"/>
                  </a:lnTo>
                  <a:lnTo>
                    <a:pt x="3450" y="1216"/>
                  </a:lnTo>
                  <a:lnTo>
                    <a:pt x="3473" y="1192"/>
                  </a:lnTo>
                  <a:lnTo>
                    <a:pt x="3481" y="1168"/>
                  </a:lnTo>
                  <a:lnTo>
                    <a:pt x="3497" y="1145"/>
                  </a:lnTo>
                  <a:lnTo>
                    <a:pt x="3505" y="1121"/>
                  </a:lnTo>
                  <a:lnTo>
                    <a:pt x="3521" y="1082"/>
                  </a:lnTo>
                  <a:lnTo>
                    <a:pt x="3528" y="1050"/>
                  </a:lnTo>
                  <a:lnTo>
                    <a:pt x="3544" y="1011"/>
                  </a:lnTo>
                  <a:lnTo>
                    <a:pt x="3560" y="979"/>
                  </a:lnTo>
                  <a:lnTo>
                    <a:pt x="3568" y="955"/>
                  </a:lnTo>
                  <a:lnTo>
                    <a:pt x="3576" y="924"/>
                  </a:lnTo>
                  <a:lnTo>
                    <a:pt x="3584" y="892"/>
                  </a:lnTo>
                  <a:lnTo>
                    <a:pt x="3592" y="861"/>
                  </a:lnTo>
                  <a:lnTo>
                    <a:pt x="3600" y="829"/>
                  </a:lnTo>
                  <a:lnTo>
                    <a:pt x="3607" y="797"/>
                  </a:lnTo>
                  <a:lnTo>
                    <a:pt x="3615" y="774"/>
                  </a:lnTo>
                  <a:lnTo>
                    <a:pt x="3623" y="750"/>
                  </a:lnTo>
                  <a:lnTo>
                    <a:pt x="3631" y="726"/>
                  </a:lnTo>
                  <a:lnTo>
                    <a:pt x="3639" y="703"/>
                  </a:lnTo>
                  <a:lnTo>
                    <a:pt x="3655" y="671"/>
                  </a:lnTo>
                  <a:lnTo>
                    <a:pt x="3663" y="648"/>
                  </a:lnTo>
                  <a:lnTo>
                    <a:pt x="3678" y="624"/>
                  </a:lnTo>
                  <a:lnTo>
                    <a:pt x="3694" y="600"/>
                  </a:lnTo>
                  <a:lnTo>
                    <a:pt x="3694" y="576"/>
                  </a:lnTo>
                  <a:lnTo>
                    <a:pt x="3726" y="561"/>
                  </a:lnTo>
                  <a:lnTo>
                    <a:pt x="3757" y="561"/>
                  </a:lnTo>
                  <a:lnTo>
                    <a:pt x="3805" y="561"/>
                  </a:lnTo>
                  <a:lnTo>
                    <a:pt x="3852" y="561"/>
                  </a:lnTo>
                  <a:lnTo>
                    <a:pt x="3899" y="561"/>
                  </a:lnTo>
                  <a:lnTo>
                    <a:pt x="3923" y="553"/>
                  </a:lnTo>
                  <a:lnTo>
                    <a:pt x="3931" y="576"/>
                  </a:lnTo>
                  <a:lnTo>
                    <a:pt x="3931" y="600"/>
                  </a:lnTo>
                  <a:lnTo>
                    <a:pt x="3931" y="624"/>
                  </a:lnTo>
                  <a:lnTo>
                    <a:pt x="3931" y="648"/>
                  </a:lnTo>
                  <a:lnTo>
                    <a:pt x="3931" y="671"/>
                  </a:lnTo>
                  <a:lnTo>
                    <a:pt x="3939" y="695"/>
                  </a:lnTo>
                  <a:lnTo>
                    <a:pt x="3939" y="726"/>
                  </a:lnTo>
                  <a:lnTo>
                    <a:pt x="3939" y="750"/>
                  </a:lnTo>
                  <a:lnTo>
                    <a:pt x="3947" y="782"/>
                  </a:lnTo>
                  <a:lnTo>
                    <a:pt x="3947" y="813"/>
                  </a:lnTo>
                  <a:lnTo>
                    <a:pt x="3947" y="837"/>
                  </a:lnTo>
                  <a:lnTo>
                    <a:pt x="3947" y="861"/>
                  </a:lnTo>
                  <a:lnTo>
                    <a:pt x="3947" y="892"/>
                  </a:lnTo>
                  <a:lnTo>
                    <a:pt x="3947" y="924"/>
                  </a:lnTo>
                  <a:lnTo>
                    <a:pt x="3947" y="947"/>
                  </a:lnTo>
                  <a:lnTo>
                    <a:pt x="3947" y="987"/>
                  </a:lnTo>
                  <a:lnTo>
                    <a:pt x="3947" y="1011"/>
                  </a:lnTo>
                  <a:lnTo>
                    <a:pt x="3947" y="1050"/>
                  </a:lnTo>
                  <a:lnTo>
                    <a:pt x="3947" y="1089"/>
                  </a:lnTo>
                  <a:lnTo>
                    <a:pt x="3947" y="1113"/>
                  </a:lnTo>
                  <a:lnTo>
                    <a:pt x="3947" y="1137"/>
                  </a:lnTo>
                  <a:lnTo>
                    <a:pt x="3947" y="1176"/>
                  </a:lnTo>
                  <a:lnTo>
                    <a:pt x="3947" y="1200"/>
                  </a:lnTo>
                  <a:lnTo>
                    <a:pt x="3947" y="1224"/>
                  </a:lnTo>
                  <a:lnTo>
                    <a:pt x="3947" y="1247"/>
                  </a:lnTo>
                  <a:lnTo>
                    <a:pt x="3947" y="1279"/>
                  </a:lnTo>
                  <a:lnTo>
                    <a:pt x="3947" y="1310"/>
                  </a:lnTo>
                  <a:lnTo>
                    <a:pt x="3947" y="1334"/>
                  </a:lnTo>
                  <a:lnTo>
                    <a:pt x="3947" y="1374"/>
                  </a:lnTo>
                  <a:lnTo>
                    <a:pt x="3947" y="1397"/>
                  </a:lnTo>
                  <a:lnTo>
                    <a:pt x="3947" y="1421"/>
                  </a:lnTo>
                  <a:lnTo>
                    <a:pt x="3947" y="1445"/>
                  </a:lnTo>
                  <a:lnTo>
                    <a:pt x="3947" y="1468"/>
                  </a:lnTo>
                  <a:lnTo>
                    <a:pt x="3947" y="1500"/>
                  </a:lnTo>
                  <a:lnTo>
                    <a:pt x="3947" y="1531"/>
                  </a:lnTo>
                  <a:lnTo>
                    <a:pt x="3947" y="1555"/>
                  </a:lnTo>
                  <a:lnTo>
                    <a:pt x="3947" y="1579"/>
                  </a:lnTo>
                  <a:lnTo>
                    <a:pt x="3947" y="1603"/>
                  </a:lnTo>
                  <a:lnTo>
                    <a:pt x="3947" y="1626"/>
                  </a:lnTo>
                  <a:lnTo>
                    <a:pt x="3947" y="1658"/>
                  </a:lnTo>
                  <a:lnTo>
                    <a:pt x="3947" y="1689"/>
                  </a:lnTo>
                  <a:lnTo>
                    <a:pt x="3947" y="1713"/>
                  </a:lnTo>
                  <a:lnTo>
                    <a:pt x="3947" y="1745"/>
                  </a:lnTo>
                  <a:lnTo>
                    <a:pt x="3947" y="1768"/>
                  </a:lnTo>
                  <a:lnTo>
                    <a:pt x="3947" y="1800"/>
                  </a:lnTo>
                  <a:lnTo>
                    <a:pt x="3947" y="1824"/>
                  </a:lnTo>
                  <a:lnTo>
                    <a:pt x="3947" y="1847"/>
                  </a:lnTo>
                  <a:lnTo>
                    <a:pt x="3947" y="1871"/>
                  </a:lnTo>
                  <a:lnTo>
                    <a:pt x="3947" y="1895"/>
                  </a:lnTo>
                  <a:lnTo>
                    <a:pt x="3947" y="1918"/>
                  </a:lnTo>
                  <a:lnTo>
                    <a:pt x="3947" y="1942"/>
                  </a:lnTo>
                  <a:lnTo>
                    <a:pt x="3947" y="1966"/>
                  </a:lnTo>
                  <a:lnTo>
                    <a:pt x="3947" y="1989"/>
                  </a:lnTo>
                  <a:lnTo>
                    <a:pt x="3947" y="2013"/>
                  </a:lnTo>
                  <a:lnTo>
                    <a:pt x="3955" y="2037"/>
                  </a:lnTo>
                  <a:lnTo>
                    <a:pt x="3931" y="2045"/>
                  </a:lnTo>
                  <a:lnTo>
                    <a:pt x="3907" y="2037"/>
                  </a:lnTo>
                  <a:lnTo>
                    <a:pt x="3876" y="2021"/>
                  </a:lnTo>
                  <a:lnTo>
                    <a:pt x="3852" y="2013"/>
                  </a:lnTo>
                  <a:lnTo>
                    <a:pt x="3828" y="2013"/>
                  </a:lnTo>
                  <a:lnTo>
                    <a:pt x="3805" y="2013"/>
                  </a:lnTo>
                  <a:lnTo>
                    <a:pt x="3781" y="2013"/>
                  </a:lnTo>
                  <a:lnTo>
                    <a:pt x="3750" y="2013"/>
                  </a:lnTo>
                  <a:lnTo>
                    <a:pt x="3726" y="2013"/>
                  </a:lnTo>
                  <a:lnTo>
                    <a:pt x="3702" y="2005"/>
                  </a:lnTo>
                  <a:lnTo>
                    <a:pt x="3678" y="2005"/>
                  </a:lnTo>
                  <a:lnTo>
                    <a:pt x="3655" y="1997"/>
                  </a:lnTo>
                  <a:lnTo>
                    <a:pt x="3623" y="1989"/>
                  </a:lnTo>
                  <a:lnTo>
                    <a:pt x="3600" y="1989"/>
                  </a:lnTo>
                  <a:lnTo>
                    <a:pt x="3568" y="1989"/>
                  </a:lnTo>
                  <a:lnTo>
                    <a:pt x="3544" y="1989"/>
                  </a:lnTo>
                  <a:lnTo>
                    <a:pt x="3521" y="1989"/>
                  </a:lnTo>
                  <a:lnTo>
                    <a:pt x="3481" y="1989"/>
                  </a:lnTo>
                  <a:lnTo>
                    <a:pt x="3457" y="1989"/>
                  </a:lnTo>
                  <a:lnTo>
                    <a:pt x="3434" y="1989"/>
                  </a:lnTo>
                  <a:lnTo>
                    <a:pt x="3402" y="1989"/>
                  </a:lnTo>
                  <a:lnTo>
                    <a:pt x="3363" y="1989"/>
                  </a:lnTo>
                  <a:lnTo>
                    <a:pt x="3331" y="1989"/>
                  </a:lnTo>
                  <a:lnTo>
                    <a:pt x="3300" y="1981"/>
                  </a:lnTo>
                  <a:lnTo>
                    <a:pt x="3276" y="1981"/>
                  </a:lnTo>
                  <a:lnTo>
                    <a:pt x="3252" y="1981"/>
                  </a:lnTo>
                  <a:lnTo>
                    <a:pt x="3221" y="1981"/>
                  </a:lnTo>
                  <a:lnTo>
                    <a:pt x="3189" y="1981"/>
                  </a:lnTo>
                  <a:lnTo>
                    <a:pt x="3165" y="1981"/>
                  </a:lnTo>
                  <a:lnTo>
                    <a:pt x="3126" y="1981"/>
                  </a:lnTo>
                  <a:lnTo>
                    <a:pt x="3102" y="1981"/>
                  </a:lnTo>
                  <a:lnTo>
                    <a:pt x="3079" y="1981"/>
                  </a:lnTo>
                  <a:lnTo>
                    <a:pt x="3055" y="1981"/>
                  </a:lnTo>
                  <a:lnTo>
                    <a:pt x="3031" y="1981"/>
                  </a:lnTo>
                  <a:lnTo>
                    <a:pt x="3007" y="1981"/>
                  </a:lnTo>
                  <a:lnTo>
                    <a:pt x="2984" y="1981"/>
                  </a:lnTo>
                  <a:lnTo>
                    <a:pt x="2944" y="1981"/>
                  </a:lnTo>
                  <a:lnTo>
                    <a:pt x="2913" y="1981"/>
                  </a:lnTo>
                  <a:lnTo>
                    <a:pt x="2873" y="1981"/>
                  </a:lnTo>
                  <a:lnTo>
                    <a:pt x="2850" y="1973"/>
                  </a:lnTo>
                  <a:lnTo>
                    <a:pt x="2818" y="1973"/>
                  </a:lnTo>
                  <a:lnTo>
                    <a:pt x="2794" y="1973"/>
                  </a:lnTo>
                  <a:lnTo>
                    <a:pt x="2763" y="1966"/>
                  </a:lnTo>
                  <a:lnTo>
                    <a:pt x="2739" y="1958"/>
                  </a:lnTo>
                  <a:lnTo>
                    <a:pt x="2715" y="1950"/>
                  </a:lnTo>
                  <a:lnTo>
                    <a:pt x="2676" y="1950"/>
                  </a:lnTo>
                  <a:lnTo>
                    <a:pt x="2636" y="1950"/>
                  </a:lnTo>
                  <a:lnTo>
                    <a:pt x="2605" y="1950"/>
                  </a:lnTo>
                  <a:lnTo>
                    <a:pt x="2565" y="1950"/>
                  </a:lnTo>
                  <a:lnTo>
                    <a:pt x="2534" y="1950"/>
                  </a:lnTo>
                  <a:lnTo>
                    <a:pt x="2502" y="1950"/>
                  </a:lnTo>
                  <a:lnTo>
                    <a:pt x="2471" y="1950"/>
                  </a:lnTo>
                  <a:lnTo>
                    <a:pt x="2447" y="1950"/>
                  </a:lnTo>
                  <a:lnTo>
                    <a:pt x="2415" y="1950"/>
                  </a:lnTo>
                  <a:lnTo>
                    <a:pt x="2392" y="1950"/>
                  </a:lnTo>
                  <a:lnTo>
                    <a:pt x="2368" y="1950"/>
                  </a:lnTo>
                  <a:lnTo>
                    <a:pt x="2344" y="1950"/>
                  </a:lnTo>
                  <a:lnTo>
                    <a:pt x="2313" y="1950"/>
                  </a:lnTo>
                  <a:lnTo>
                    <a:pt x="2281" y="1950"/>
                  </a:lnTo>
                  <a:lnTo>
                    <a:pt x="2258" y="1950"/>
                  </a:lnTo>
                  <a:lnTo>
                    <a:pt x="2234" y="1950"/>
                  </a:lnTo>
                  <a:lnTo>
                    <a:pt x="2210" y="1950"/>
                  </a:lnTo>
                  <a:lnTo>
                    <a:pt x="2171" y="1950"/>
                  </a:lnTo>
                  <a:lnTo>
                    <a:pt x="2139" y="1950"/>
                  </a:lnTo>
                  <a:lnTo>
                    <a:pt x="2108" y="1950"/>
                  </a:lnTo>
                  <a:lnTo>
                    <a:pt x="2084" y="1950"/>
                  </a:lnTo>
                  <a:lnTo>
                    <a:pt x="2052" y="1958"/>
                  </a:lnTo>
                  <a:lnTo>
                    <a:pt x="2029" y="1958"/>
                  </a:lnTo>
                  <a:lnTo>
                    <a:pt x="1997" y="1966"/>
                  </a:lnTo>
                  <a:lnTo>
                    <a:pt x="1973" y="1966"/>
                  </a:lnTo>
                  <a:lnTo>
                    <a:pt x="1950" y="1966"/>
                  </a:lnTo>
                  <a:lnTo>
                    <a:pt x="1926" y="1966"/>
                  </a:lnTo>
                  <a:lnTo>
                    <a:pt x="1894" y="1966"/>
                  </a:lnTo>
                  <a:lnTo>
                    <a:pt x="1863" y="1966"/>
                  </a:lnTo>
                  <a:lnTo>
                    <a:pt x="1831" y="1966"/>
                  </a:lnTo>
                  <a:lnTo>
                    <a:pt x="1800" y="1966"/>
                  </a:lnTo>
                  <a:lnTo>
                    <a:pt x="1768" y="1966"/>
                  </a:lnTo>
                  <a:lnTo>
                    <a:pt x="1737" y="1966"/>
                  </a:lnTo>
                  <a:lnTo>
                    <a:pt x="1713" y="1966"/>
                  </a:lnTo>
                  <a:lnTo>
                    <a:pt x="1689" y="1966"/>
                  </a:lnTo>
                  <a:lnTo>
                    <a:pt x="1665" y="1966"/>
                  </a:lnTo>
                  <a:lnTo>
                    <a:pt x="1634" y="1966"/>
                  </a:lnTo>
                  <a:lnTo>
                    <a:pt x="1602" y="1966"/>
                  </a:lnTo>
                  <a:lnTo>
                    <a:pt x="1571" y="1966"/>
                  </a:lnTo>
                  <a:lnTo>
                    <a:pt x="1531" y="1966"/>
                  </a:lnTo>
                  <a:lnTo>
                    <a:pt x="1508" y="1966"/>
                  </a:lnTo>
                  <a:lnTo>
                    <a:pt x="1468" y="1958"/>
                  </a:lnTo>
                  <a:lnTo>
                    <a:pt x="1437" y="1958"/>
                  </a:lnTo>
                  <a:lnTo>
                    <a:pt x="1413" y="1958"/>
                  </a:lnTo>
                  <a:lnTo>
                    <a:pt x="1389" y="1958"/>
                  </a:lnTo>
                  <a:lnTo>
                    <a:pt x="1358" y="1950"/>
                  </a:lnTo>
                  <a:lnTo>
                    <a:pt x="1334" y="1950"/>
                  </a:lnTo>
                  <a:lnTo>
                    <a:pt x="1302" y="1950"/>
                  </a:lnTo>
                  <a:lnTo>
                    <a:pt x="1279" y="1950"/>
                  </a:lnTo>
                  <a:lnTo>
                    <a:pt x="1255" y="1950"/>
                  </a:lnTo>
                  <a:lnTo>
                    <a:pt x="1231" y="1950"/>
                  </a:lnTo>
                  <a:lnTo>
                    <a:pt x="1192" y="1942"/>
                  </a:lnTo>
                  <a:lnTo>
                    <a:pt x="1152" y="1934"/>
                  </a:lnTo>
                  <a:lnTo>
                    <a:pt x="1129" y="1926"/>
                  </a:lnTo>
                  <a:lnTo>
                    <a:pt x="1152" y="1939"/>
                  </a:lnTo>
                  <a:lnTo>
                    <a:pt x="1105" y="1926"/>
                  </a:lnTo>
                  <a:lnTo>
                    <a:pt x="1081" y="1918"/>
                  </a:lnTo>
                  <a:lnTo>
                    <a:pt x="1056" y="1987"/>
                  </a:lnTo>
                  <a:lnTo>
                    <a:pt x="1026" y="1910"/>
                  </a:lnTo>
                  <a:lnTo>
                    <a:pt x="1002" y="1902"/>
                  </a:lnTo>
                  <a:lnTo>
                    <a:pt x="912" y="1939"/>
                  </a:lnTo>
                  <a:lnTo>
                    <a:pt x="960" y="1939"/>
                  </a:lnTo>
                  <a:lnTo>
                    <a:pt x="912" y="1939"/>
                  </a:lnTo>
                  <a:lnTo>
                    <a:pt x="864" y="1939"/>
                  </a:lnTo>
                  <a:lnTo>
                    <a:pt x="912" y="1939"/>
                  </a:lnTo>
                  <a:lnTo>
                    <a:pt x="816" y="1987"/>
                  </a:lnTo>
                  <a:lnTo>
                    <a:pt x="768" y="1939"/>
                  </a:lnTo>
                  <a:lnTo>
                    <a:pt x="720" y="1939"/>
                  </a:lnTo>
                  <a:lnTo>
                    <a:pt x="672" y="1939"/>
                  </a:lnTo>
                  <a:lnTo>
                    <a:pt x="624" y="1939"/>
                  </a:lnTo>
                  <a:lnTo>
                    <a:pt x="624" y="1987"/>
                  </a:lnTo>
                  <a:lnTo>
                    <a:pt x="600" y="1918"/>
                  </a:lnTo>
                  <a:lnTo>
                    <a:pt x="560" y="1926"/>
                  </a:lnTo>
                  <a:lnTo>
                    <a:pt x="528" y="1939"/>
                  </a:lnTo>
                  <a:lnTo>
                    <a:pt x="513" y="1926"/>
                  </a:lnTo>
                  <a:lnTo>
                    <a:pt x="481" y="1934"/>
                  </a:lnTo>
                  <a:lnTo>
                    <a:pt x="458" y="1934"/>
                  </a:lnTo>
                  <a:lnTo>
                    <a:pt x="418" y="1942"/>
                  </a:lnTo>
                  <a:lnTo>
                    <a:pt x="387" y="1942"/>
                  </a:lnTo>
                  <a:lnTo>
                    <a:pt x="363" y="1950"/>
                  </a:lnTo>
                  <a:lnTo>
                    <a:pt x="339" y="1958"/>
                  </a:lnTo>
                  <a:lnTo>
                    <a:pt x="316" y="1958"/>
                  </a:lnTo>
                  <a:lnTo>
                    <a:pt x="292" y="1958"/>
                  </a:lnTo>
                  <a:lnTo>
                    <a:pt x="1296" y="1939"/>
                  </a:lnTo>
                  <a:lnTo>
                    <a:pt x="229" y="1966"/>
                  </a:lnTo>
                  <a:lnTo>
                    <a:pt x="205" y="1966"/>
                  </a:lnTo>
                  <a:lnTo>
                    <a:pt x="181" y="1966"/>
                  </a:lnTo>
                  <a:lnTo>
                    <a:pt x="158" y="1966"/>
                  </a:lnTo>
                  <a:lnTo>
                    <a:pt x="134" y="1966"/>
                  </a:lnTo>
                  <a:lnTo>
                    <a:pt x="102" y="1966"/>
                  </a:lnTo>
                  <a:lnTo>
                    <a:pt x="87" y="1942"/>
                  </a:lnTo>
                  <a:lnTo>
                    <a:pt x="87" y="1918"/>
                  </a:lnTo>
                  <a:lnTo>
                    <a:pt x="87" y="1895"/>
                  </a:lnTo>
                  <a:lnTo>
                    <a:pt x="87" y="1871"/>
                  </a:lnTo>
                  <a:lnTo>
                    <a:pt x="87" y="1839"/>
                  </a:lnTo>
                  <a:lnTo>
                    <a:pt x="87" y="1816"/>
                  </a:lnTo>
                  <a:lnTo>
                    <a:pt x="87" y="1784"/>
                  </a:lnTo>
                  <a:lnTo>
                    <a:pt x="87" y="1760"/>
                  </a:lnTo>
                  <a:lnTo>
                    <a:pt x="87" y="1729"/>
                  </a:lnTo>
                  <a:lnTo>
                    <a:pt x="87" y="1697"/>
                  </a:lnTo>
                  <a:lnTo>
                    <a:pt x="87" y="1666"/>
                  </a:lnTo>
                  <a:lnTo>
                    <a:pt x="87" y="1634"/>
                  </a:lnTo>
                  <a:lnTo>
                    <a:pt x="87" y="1610"/>
                  </a:lnTo>
                  <a:lnTo>
                    <a:pt x="87" y="1579"/>
                  </a:lnTo>
                  <a:lnTo>
                    <a:pt x="79" y="1555"/>
                  </a:lnTo>
                  <a:lnTo>
                    <a:pt x="79" y="1531"/>
                  </a:lnTo>
                  <a:lnTo>
                    <a:pt x="79" y="1508"/>
                  </a:lnTo>
                  <a:lnTo>
                    <a:pt x="79" y="1476"/>
                  </a:lnTo>
                  <a:lnTo>
                    <a:pt x="79" y="1453"/>
                  </a:lnTo>
                  <a:lnTo>
                    <a:pt x="79" y="1421"/>
                  </a:lnTo>
                  <a:lnTo>
                    <a:pt x="79" y="1389"/>
                  </a:lnTo>
                  <a:lnTo>
                    <a:pt x="79" y="1350"/>
                  </a:lnTo>
                  <a:lnTo>
                    <a:pt x="79" y="1318"/>
                  </a:lnTo>
                  <a:lnTo>
                    <a:pt x="79" y="1279"/>
                  </a:lnTo>
                  <a:lnTo>
                    <a:pt x="79" y="1247"/>
                  </a:lnTo>
                  <a:lnTo>
                    <a:pt x="79" y="1208"/>
                  </a:lnTo>
                  <a:lnTo>
                    <a:pt x="79" y="1184"/>
                  </a:lnTo>
                  <a:lnTo>
                    <a:pt x="79" y="1161"/>
                  </a:lnTo>
                  <a:lnTo>
                    <a:pt x="79" y="1129"/>
                  </a:lnTo>
                  <a:lnTo>
                    <a:pt x="79" y="1097"/>
                  </a:lnTo>
                  <a:lnTo>
                    <a:pt x="79" y="1074"/>
                  </a:lnTo>
                  <a:lnTo>
                    <a:pt x="79" y="1042"/>
                  </a:lnTo>
                  <a:lnTo>
                    <a:pt x="71" y="1003"/>
                  </a:lnTo>
                  <a:lnTo>
                    <a:pt x="71" y="979"/>
                  </a:lnTo>
                  <a:lnTo>
                    <a:pt x="63" y="947"/>
                  </a:lnTo>
                  <a:lnTo>
                    <a:pt x="63" y="924"/>
                  </a:lnTo>
                  <a:lnTo>
                    <a:pt x="63" y="892"/>
                  </a:lnTo>
                  <a:lnTo>
                    <a:pt x="63" y="869"/>
                  </a:lnTo>
                  <a:lnTo>
                    <a:pt x="63" y="845"/>
                  </a:lnTo>
                  <a:lnTo>
                    <a:pt x="55" y="821"/>
                  </a:lnTo>
                  <a:lnTo>
                    <a:pt x="55" y="790"/>
                  </a:lnTo>
                  <a:lnTo>
                    <a:pt x="55" y="758"/>
                  </a:lnTo>
                  <a:lnTo>
                    <a:pt x="55" y="734"/>
                  </a:lnTo>
                  <a:lnTo>
                    <a:pt x="55" y="703"/>
                  </a:lnTo>
                  <a:lnTo>
                    <a:pt x="55" y="679"/>
                  </a:lnTo>
                  <a:lnTo>
                    <a:pt x="55" y="655"/>
                  </a:lnTo>
                  <a:lnTo>
                    <a:pt x="55" y="616"/>
                  </a:lnTo>
                  <a:lnTo>
                    <a:pt x="55" y="592"/>
                  </a:lnTo>
                  <a:lnTo>
                    <a:pt x="55" y="553"/>
                  </a:lnTo>
                  <a:lnTo>
                    <a:pt x="55" y="529"/>
                  </a:lnTo>
                  <a:lnTo>
                    <a:pt x="55" y="498"/>
                  </a:lnTo>
                  <a:lnTo>
                    <a:pt x="55" y="466"/>
                  </a:lnTo>
                  <a:lnTo>
                    <a:pt x="55" y="442"/>
                  </a:lnTo>
                  <a:lnTo>
                    <a:pt x="55" y="419"/>
                  </a:lnTo>
                  <a:lnTo>
                    <a:pt x="55" y="387"/>
                  </a:lnTo>
                  <a:lnTo>
                    <a:pt x="55" y="363"/>
                  </a:lnTo>
                  <a:lnTo>
                    <a:pt x="55" y="332"/>
                  </a:lnTo>
                  <a:lnTo>
                    <a:pt x="55" y="300"/>
                  </a:lnTo>
                  <a:lnTo>
                    <a:pt x="55" y="269"/>
                  </a:lnTo>
                  <a:lnTo>
                    <a:pt x="55" y="245"/>
                  </a:lnTo>
                  <a:lnTo>
                    <a:pt x="55" y="221"/>
                  </a:lnTo>
                  <a:lnTo>
                    <a:pt x="55" y="198"/>
                  </a:lnTo>
                  <a:lnTo>
                    <a:pt x="55" y="174"/>
                  </a:lnTo>
                  <a:lnTo>
                    <a:pt x="55" y="150"/>
                  </a:lnTo>
                  <a:lnTo>
                    <a:pt x="55" y="127"/>
                  </a:lnTo>
                  <a:lnTo>
                    <a:pt x="47" y="103"/>
                  </a:lnTo>
                  <a:lnTo>
                    <a:pt x="39" y="79"/>
                  </a:lnTo>
                  <a:lnTo>
                    <a:pt x="31" y="56"/>
                  </a:lnTo>
                  <a:lnTo>
                    <a:pt x="0" y="19"/>
                  </a:lnTo>
                </a:path>
              </a:pathLst>
            </a:custGeom>
            <a:solidFill>
              <a:schemeClr val="tx2"/>
            </a:solidFill>
            <a:ln w="12700" cap="rnd">
              <a:solidFill>
                <a:schemeClr val="tx1"/>
              </a:solidFill>
              <a:round/>
              <a:headEnd type="none" w="sm" len="sm"/>
              <a:tailEnd type="none" w="sm" len="sm"/>
            </a:ln>
          </p:spPr>
          <p:txBody>
            <a:bodyPr/>
            <a:lstStyle/>
            <a:p>
              <a:pPr defTabSz="914400" fontAlgn="base">
                <a:spcBef>
                  <a:spcPct val="0"/>
                </a:spcBef>
                <a:spcAft>
                  <a:spcPct val="0"/>
                </a:spcAft>
              </a:pPr>
              <a:endParaRPr lang="en-US" sz="1800">
                <a:solidFill>
                  <a:srgbClr val="000000"/>
                </a:solidFill>
              </a:endParaRPr>
            </a:p>
          </p:txBody>
        </p:sp>
        <p:sp>
          <p:nvSpPr>
            <p:cNvPr id="8" name="Line 5"/>
            <p:cNvSpPr>
              <a:spLocks noChangeShapeType="1"/>
            </p:cNvSpPr>
            <p:nvPr/>
          </p:nvSpPr>
          <p:spPr bwMode="auto">
            <a:xfrm>
              <a:off x="4116388" y="5486400"/>
              <a:ext cx="1522412" cy="0"/>
            </a:xfrm>
            <a:prstGeom prst="line">
              <a:avLst/>
            </a:prstGeom>
            <a:noFill/>
            <a:ln w="1270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9" name="Line 6"/>
            <p:cNvSpPr>
              <a:spLocks noChangeShapeType="1"/>
            </p:cNvSpPr>
            <p:nvPr/>
          </p:nvSpPr>
          <p:spPr bwMode="auto">
            <a:xfrm>
              <a:off x="3733800" y="4725988"/>
              <a:ext cx="0" cy="836612"/>
            </a:xfrm>
            <a:prstGeom prst="line">
              <a:avLst/>
            </a:prstGeom>
            <a:noFill/>
            <a:ln w="1270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0" name="Line 7"/>
            <p:cNvSpPr>
              <a:spLocks noChangeShapeType="1"/>
            </p:cNvSpPr>
            <p:nvPr/>
          </p:nvSpPr>
          <p:spPr bwMode="auto">
            <a:xfrm>
              <a:off x="3352800" y="1601788"/>
              <a:ext cx="0" cy="4189412"/>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1" name="Line 8"/>
            <p:cNvSpPr>
              <a:spLocks noChangeShapeType="1"/>
            </p:cNvSpPr>
            <p:nvPr/>
          </p:nvSpPr>
          <p:spPr bwMode="auto">
            <a:xfrm>
              <a:off x="3354388" y="5791200"/>
              <a:ext cx="6932612"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2" name="Rectangle 9"/>
            <p:cNvSpPr>
              <a:spLocks noChangeArrowheads="1"/>
            </p:cNvSpPr>
            <p:nvPr/>
          </p:nvSpPr>
          <p:spPr bwMode="auto">
            <a:xfrm>
              <a:off x="2879726" y="2193925"/>
              <a:ext cx="186013"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en-US" sz="1800">
                <a:solidFill>
                  <a:srgbClr val="000000"/>
                </a:solidFill>
                <a:latin typeface="Arial" panose="020B0604020202020204" pitchFamily="34" charset="0"/>
              </a:endParaRPr>
            </a:p>
          </p:txBody>
        </p:sp>
        <p:graphicFrame>
          <p:nvGraphicFramePr>
            <p:cNvPr id="13" name="Object 1"/>
            <p:cNvGraphicFramePr>
              <a:graphicFrameLocks/>
            </p:cNvGraphicFramePr>
            <p:nvPr>
              <p:extLst/>
            </p:nvPr>
          </p:nvGraphicFramePr>
          <p:xfrm>
            <a:off x="3022601" y="2503574"/>
            <a:ext cx="323850" cy="583658"/>
          </p:xfrm>
          <a:graphic>
            <a:graphicData uri="http://schemas.openxmlformats.org/presentationml/2006/ole">
              <mc:AlternateContent xmlns:mc="http://schemas.openxmlformats.org/markup-compatibility/2006">
                <mc:Choice xmlns:v="urn:schemas-microsoft-com:vml" Requires="v">
                  <p:oleObj spid="_x0000_s34872" name="Document" r:id="rId4" imgW="474663" imgH="750888" progId="Word.Document.8">
                    <p:embed/>
                  </p:oleObj>
                </mc:Choice>
                <mc:Fallback>
                  <p:oleObj name="Document" r:id="rId4" imgW="474663" imgH="750888" progId="Word.Document.8">
                    <p:embed/>
                    <p:pic>
                      <p:nvPicPr>
                        <p:cNvPr id="13"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2601" y="2503574"/>
                          <a:ext cx="323850" cy="583658"/>
                        </a:xfrm>
                        <a:prstGeom prst="rect">
                          <a:avLst/>
                        </a:prstGeom>
                        <a:noFill/>
                        <a:ln>
                          <a:noFill/>
                        </a:ln>
                        <a:effectLst/>
                        <a:extLst/>
                      </p:spPr>
                    </p:pic>
                  </p:oleObj>
                </mc:Fallback>
              </mc:AlternateContent>
            </a:graphicData>
          </a:graphic>
        </p:graphicFrame>
        <p:sp>
          <p:nvSpPr>
            <p:cNvPr id="14" name="Rectangle 12"/>
            <p:cNvSpPr>
              <a:spLocks noChangeArrowheads="1"/>
            </p:cNvSpPr>
            <p:nvPr/>
          </p:nvSpPr>
          <p:spPr bwMode="auto">
            <a:xfrm>
              <a:off x="2223284" y="1129619"/>
              <a:ext cx="4003173" cy="48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lnSpc>
                  <a:spcPct val="80000"/>
                </a:lnSpc>
                <a:spcBef>
                  <a:spcPct val="50000"/>
                </a:spcBef>
                <a:spcAft>
                  <a:spcPct val="0"/>
                </a:spcAft>
                <a:buClrTx/>
                <a:buSzTx/>
                <a:buFont typeface="Wingdings" panose="05000000000000000000" pitchFamily="2" charset="2"/>
                <a:buNone/>
              </a:pPr>
              <a:r>
                <a:rPr lang="en-US" altLang="zh-CN" sz="1800" b="1" dirty="0">
                  <a:solidFill>
                    <a:srgbClr val="000000"/>
                  </a:solidFill>
                  <a:latin typeface="Calibri"/>
                  <a:cs typeface="Times New Roman" panose="02020603050405020304" pitchFamily="18" charset="0"/>
                </a:rPr>
                <a:t>Reachability-distance</a:t>
              </a:r>
            </a:p>
          </p:txBody>
        </p:sp>
        <p:sp>
          <p:nvSpPr>
            <p:cNvPr id="15" name="Rectangle 13"/>
            <p:cNvSpPr>
              <a:spLocks noChangeArrowheads="1"/>
            </p:cNvSpPr>
            <p:nvPr/>
          </p:nvSpPr>
          <p:spPr bwMode="auto">
            <a:xfrm>
              <a:off x="5480050" y="5797550"/>
              <a:ext cx="5187951" cy="44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lnSpc>
                  <a:spcPct val="70000"/>
                </a:lnSpc>
                <a:spcBef>
                  <a:spcPct val="50000"/>
                </a:spcBef>
                <a:spcAft>
                  <a:spcPct val="0"/>
                </a:spcAft>
                <a:buClrTx/>
                <a:buSzTx/>
                <a:buFont typeface="Wingdings" panose="05000000000000000000" pitchFamily="2" charset="2"/>
                <a:buNone/>
              </a:pPr>
              <a:r>
                <a:rPr lang="en-US" altLang="zh-CN" sz="1800" b="1" dirty="0">
                  <a:solidFill>
                    <a:srgbClr val="000000"/>
                  </a:solidFill>
                  <a:latin typeface="Calibri"/>
                </a:rPr>
                <a:t>Cluster-order of the objects</a:t>
              </a:r>
              <a:endParaRPr lang="en-US" altLang="zh-CN" sz="1800" dirty="0">
                <a:solidFill>
                  <a:srgbClr val="000000"/>
                </a:solidFill>
                <a:latin typeface="Calibri"/>
              </a:endParaRPr>
            </a:p>
          </p:txBody>
        </p:sp>
        <p:sp>
          <p:nvSpPr>
            <p:cNvPr id="16" name="Line 14"/>
            <p:cNvSpPr>
              <a:spLocks noChangeShapeType="1"/>
            </p:cNvSpPr>
            <p:nvPr/>
          </p:nvSpPr>
          <p:spPr bwMode="auto">
            <a:xfrm flipH="1">
              <a:off x="4878388" y="2439988"/>
              <a:ext cx="684212" cy="18272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7" name="Line 15"/>
            <p:cNvSpPr>
              <a:spLocks noChangeShapeType="1"/>
            </p:cNvSpPr>
            <p:nvPr/>
          </p:nvSpPr>
          <p:spPr bwMode="auto">
            <a:xfrm>
              <a:off x="6934200" y="2668588"/>
              <a:ext cx="0" cy="16748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8" name="Line 16"/>
            <p:cNvSpPr>
              <a:spLocks noChangeShapeType="1"/>
            </p:cNvSpPr>
            <p:nvPr/>
          </p:nvSpPr>
          <p:spPr bwMode="auto">
            <a:xfrm>
              <a:off x="7697789" y="1906589"/>
              <a:ext cx="911225" cy="235902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9" name="Line 17"/>
            <p:cNvSpPr>
              <a:spLocks noChangeShapeType="1"/>
            </p:cNvSpPr>
            <p:nvPr/>
          </p:nvSpPr>
          <p:spPr bwMode="auto">
            <a:xfrm>
              <a:off x="3659188" y="5562600"/>
              <a:ext cx="6170612"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0" name="Line 18"/>
            <p:cNvSpPr>
              <a:spLocks noChangeShapeType="1"/>
            </p:cNvSpPr>
            <p:nvPr/>
          </p:nvSpPr>
          <p:spPr bwMode="auto">
            <a:xfrm>
              <a:off x="3582988" y="5638800"/>
              <a:ext cx="6246812"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1" name="Line 19"/>
            <p:cNvSpPr>
              <a:spLocks noChangeShapeType="1"/>
            </p:cNvSpPr>
            <p:nvPr/>
          </p:nvSpPr>
          <p:spPr bwMode="auto">
            <a:xfrm>
              <a:off x="3278188" y="2819400"/>
              <a:ext cx="1508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2" name="Line 20"/>
            <p:cNvSpPr>
              <a:spLocks noChangeShapeType="1"/>
            </p:cNvSpPr>
            <p:nvPr/>
          </p:nvSpPr>
          <p:spPr bwMode="auto">
            <a:xfrm>
              <a:off x="3278188" y="2438400"/>
              <a:ext cx="1508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3" name="Rectangle 21"/>
            <p:cNvSpPr>
              <a:spLocks noChangeArrowheads="1"/>
            </p:cNvSpPr>
            <p:nvPr/>
          </p:nvSpPr>
          <p:spPr bwMode="auto">
            <a:xfrm>
              <a:off x="2277210" y="1899100"/>
              <a:ext cx="2069061" cy="56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Font typeface="Wingdings" panose="05000000000000000000" pitchFamily="2" charset="2"/>
                <a:buNone/>
              </a:pPr>
              <a:r>
                <a:rPr lang="en-US" altLang="zh-CN" sz="1800" b="1" dirty="0">
                  <a:solidFill>
                    <a:srgbClr val="000000"/>
                  </a:solidFill>
                  <a:latin typeface="Calibri"/>
                </a:rPr>
                <a:t>undefined</a:t>
              </a:r>
            </a:p>
          </p:txBody>
        </p:sp>
        <p:sp>
          <p:nvSpPr>
            <p:cNvPr id="24" name="Line 22"/>
            <p:cNvSpPr>
              <a:spLocks noChangeShapeType="1"/>
            </p:cNvSpPr>
            <p:nvPr/>
          </p:nvSpPr>
          <p:spPr bwMode="auto">
            <a:xfrm>
              <a:off x="3354388" y="4191000"/>
              <a:ext cx="7161212" cy="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graphicFrame>
          <p:nvGraphicFramePr>
            <p:cNvPr id="25" name="Object 2"/>
            <p:cNvGraphicFramePr>
              <a:graphicFrameLocks/>
            </p:cNvGraphicFramePr>
            <p:nvPr>
              <p:extLst/>
            </p:nvPr>
          </p:nvGraphicFramePr>
          <p:xfrm>
            <a:off x="2905629" y="3938587"/>
            <a:ext cx="495300" cy="809625"/>
          </p:xfrm>
          <a:graphic>
            <a:graphicData uri="http://schemas.openxmlformats.org/presentationml/2006/ole">
              <mc:AlternateContent xmlns:mc="http://schemas.openxmlformats.org/markup-compatibility/2006">
                <mc:Choice xmlns:v="urn:schemas-microsoft-com:vml" Requires="v">
                  <p:oleObj spid="_x0000_s34873" name="Document" r:id="rId6" imgW="467492" imgH="750783" progId="Word.Document.8">
                    <p:embed/>
                  </p:oleObj>
                </mc:Choice>
                <mc:Fallback>
                  <p:oleObj name="Document" r:id="rId6" imgW="467492" imgH="750783" progId="Word.Document.8">
                    <p:embed/>
                    <p:pic>
                      <p:nvPicPr>
                        <p:cNvPr id="25" name="Object 2"/>
                        <p:cNvPicPr>
                          <a:picLocks noChangeArrowheads="1"/>
                        </p:cNvPicPr>
                        <p:nvPr/>
                      </p:nvPicPr>
                      <p:blipFill>
                        <a:blip r:embed="rId7"/>
                        <a:srcRect/>
                        <a:stretch>
                          <a:fillRect/>
                        </a:stretch>
                      </p:blipFill>
                      <p:spPr bwMode="auto">
                        <a:xfrm>
                          <a:off x="2905629" y="3938587"/>
                          <a:ext cx="4953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6" name="Group 25"/>
            <p:cNvGrpSpPr>
              <a:grpSpLocks/>
            </p:cNvGrpSpPr>
            <p:nvPr/>
          </p:nvGrpSpPr>
          <p:grpSpPr bwMode="auto">
            <a:xfrm>
              <a:off x="5416550" y="1149350"/>
              <a:ext cx="2349500" cy="1816100"/>
              <a:chOff x="2452" y="724"/>
              <a:chExt cx="1480" cy="1144"/>
            </a:xfrm>
          </p:grpSpPr>
          <p:sp>
            <p:nvSpPr>
              <p:cNvPr id="27" name="Oval 26"/>
              <p:cNvSpPr>
                <a:spLocks noChangeArrowheads="1"/>
              </p:cNvSpPr>
              <p:nvPr/>
            </p:nvSpPr>
            <p:spPr bwMode="auto">
              <a:xfrm>
                <a:off x="2644" y="110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8" name="Oval 27"/>
              <p:cNvSpPr>
                <a:spLocks noChangeArrowheads="1"/>
              </p:cNvSpPr>
              <p:nvPr/>
            </p:nvSpPr>
            <p:spPr bwMode="auto">
              <a:xfrm>
                <a:off x="2596" y="115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9" name="Oval 28"/>
              <p:cNvSpPr>
                <a:spLocks noChangeArrowheads="1"/>
              </p:cNvSpPr>
              <p:nvPr/>
            </p:nvSpPr>
            <p:spPr bwMode="auto">
              <a:xfrm>
                <a:off x="2548" y="115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0" name="Oval 29"/>
              <p:cNvSpPr>
                <a:spLocks noChangeArrowheads="1"/>
              </p:cNvSpPr>
              <p:nvPr/>
            </p:nvSpPr>
            <p:spPr bwMode="auto">
              <a:xfrm>
                <a:off x="2596" y="120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1" name="Oval 30"/>
              <p:cNvSpPr>
                <a:spLocks noChangeArrowheads="1"/>
              </p:cNvSpPr>
              <p:nvPr/>
            </p:nvSpPr>
            <p:spPr bwMode="auto">
              <a:xfrm>
                <a:off x="2692" y="120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2" name="Oval 31"/>
              <p:cNvSpPr>
                <a:spLocks noChangeArrowheads="1"/>
              </p:cNvSpPr>
              <p:nvPr/>
            </p:nvSpPr>
            <p:spPr bwMode="auto">
              <a:xfrm>
                <a:off x="2452" y="125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3" name="Oval 32"/>
              <p:cNvSpPr>
                <a:spLocks noChangeArrowheads="1"/>
              </p:cNvSpPr>
              <p:nvPr/>
            </p:nvSpPr>
            <p:spPr bwMode="auto">
              <a:xfrm>
                <a:off x="2596" y="134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4" name="Oval 33"/>
              <p:cNvSpPr>
                <a:spLocks noChangeArrowheads="1"/>
              </p:cNvSpPr>
              <p:nvPr/>
            </p:nvSpPr>
            <p:spPr bwMode="auto">
              <a:xfrm>
                <a:off x="2548" y="130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5" name="Oval 34"/>
              <p:cNvSpPr>
                <a:spLocks noChangeArrowheads="1"/>
              </p:cNvSpPr>
              <p:nvPr/>
            </p:nvSpPr>
            <p:spPr bwMode="auto">
              <a:xfrm>
                <a:off x="2740" y="134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6" name="Oval 35"/>
              <p:cNvSpPr>
                <a:spLocks noChangeArrowheads="1"/>
              </p:cNvSpPr>
              <p:nvPr/>
            </p:nvSpPr>
            <p:spPr bwMode="auto">
              <a:xfrm>
                <a:off x="2644" y="130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7" name="Oval 36"/>
              <p:cNvSpPr>
                <a:spLocks noChangeArrowheads="1"/>
              </p:cNvSpPr>
              <p:nvPr/>
            </p:nvSpPr>
            <p:spPr bwMode="auto">
              <a:xfrm>
                <a:off x="3364" y="134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8" name="Oval 37"/>
              <p:cNvSpPr>
                <a:spLocks noChangeArrowheads="1"/>
              </p:cNvSpPr>
              <p:nvPr/>
            </p:nvSpPr>
            <p:spPr bwMode="auto">
              <a:xfrm>
                <a:off x="3316" y="139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9" name="Oval 38"/>
              <p:cNvSpPr>
                <a:spLocks noChangeArrowheads="1"/>
              </p:cNvSpPr>
              <p:nvPr/>
            </p:nvSpPr>
            <p:spPr bwMode="auto">
              <a:xfrm>
                <a:off x="3268" y="139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0" name="Oval 39"/>
              <p:cNvSpPr>
                <a:spLocks noChangeArrowheads="1"/>
              </p:cNvSpPr>
              <p:nvPr/>
            </p:nvSpPr>
            <p:spPr bwMode="auto">
              <a:xfrm>
                <a:off x="3316" y="144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1" name="Oval 40"/>
              <p:cNvSpPr>
                <a:spLocks noChangeArrowheads="1"/>
              </p:cNvSpPr>
              <p:nvPr/>
            </p:nvSpPr>
            <p:spPr bwMode="auto">
              <a:xfrm>
                <a:off x="3412" y="144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2" name="Oval 41"/>
              <p:cNvSpPr>
                <a:spLocks noChangeArrowheads="1"/>
              </p:cNvSpPr>
              <p:nvPr/>
            </p:nvSpPr>
            <p:spPr bwMode="auto">
              <a:xfrm>
                <a:off x="3460" y="149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3" name="Oval 42"/>
              <p:cNvSpPr>
                <a:spLocks noChangeArrowheads="1"/>
              </p:cNvSpPr>
              <p:nvPr/>
            </p:nvSpPr>
            <p:spPr bwMode="auto">
              <a:xfrm>
                <a:off x="3316" y="158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4" name="Oval 43"/>
              <p:cNvSpPr>
                <a:spLocks noChangeArrowheads="1"/>
              </p:cNvSpPr>
              <p:nvPr/>
            </p:nvSpPr>
            <p:spPr bwMode="auto">
              <a:xfrm>
                <a:off x="3268" y="154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5" name="Oval 44"/>
              <p:cNvSpPr>
                <a:spLocks noChangeArrowheads="1"/>
              </p:cNvSpPr>
              <p:nvPr/>
            </p:nvSpPr>
            <p:spPr bwMode="auto">
              <a:xfrm>
                <a:off x="3460" y="158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6" name="Oval 45"/>
              <p:cNvSpPr>
                <a:spLocks noChangeArrowheads="1"/>
              </p:cNvSpPr>
              <p:nvPr/>
            </p:nvSpPr>
            <p:spPr bwMode="auto">
              <a:xfrm>
                <a:off x="3364" y="154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7" name="Oval 46"/>
              <p:cNvSpPr>
                <a:spLocks noChangeArrowheads="1"/>
              </p:cNvSpPr>
              <p:nvPr/>
            </p:nvSpPr>
            <p:spPr bwMode="auto">
              <a:xfrm>
                <a:off x="3700" y="72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8" name="Oval 47"/>
              <p:cNvSpPr>
                <a:spLocks noChangeArrowheads="1"/>
              </p:cNvSpPr>
              <p:nvPr/>
            </p:nvSpPr>
            <p:spPr bwMode="auto">
              <a:xfrm>
                <a:off x="3652" y="77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9" name="Oval 48"/>
              <p:cNvSpPr>
                <a:spLocks noChangeArrowheads="1"/>
              </p:cNvSpPr>
              <p:nvPr/>
            </p:nvSpPr>
            <p:spPr bwMode="auto">
              <a:xfrm>
                <a:off x="3604" y="77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0" name="Oval 49"/>
              <p:cNvSpPr>
                <a:spLocks noChangeArrowheads="1"/>
              </p:cNvSpPr>
              <p:nvPr/>
            </p:nvSpPr>
            <p:spPr bwMode="auto">
              <a:xfrm>
                <a:off x="3652" y="82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1" name="Oval 50"/>
              <p:cNvSpPr>
                <a:spLocks noChangeArrowheads="1"/>
              </p:cNvSpPr>
              <p:nvPr/>
            </p:nvSpPr>
            <p:spPr bwMode="auto">
              <a:xfrm>
                <a:off x="3748" y="82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2" name="Oval 51"/>
              <p:cNvSpPr>
                <a:spLocks noChangeArrowheads="1"/>
              </p:cNvSpPr>
              <p:nvPr/>
            </p:nvSpPr>
            <p:spPr bwMode="auto">
              <a:xfrm>
                <a:off x="3556" y="86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3" name="Oval 52"/>
              <p:cNvSpPr>
                <a:spLocks noChangeArrowheads="1"/>
              </p:cNvSpPr>
              <p:nvPr/>
            </p:nvSpPr>
            <p:spPr bwMode="auto">
              <a:xfrm>
                <a:off x="3652" y="96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4" name="Oval 53"/>
              <p:cNvSpPr>
                <a:spLocks noChangeArrowheads="1"/>
              </p:cNvSpPr>
              <p:nvPr/>
            </p:nvSpPr>
            <p:spPr bwMode="auto">
              <a:xfrm>
                <a:off x="3604" y="91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5" name="Oval 54"/>
              <p:cNvSpPr>
                <a:spLocks noChangeArrowheads="1"/>
              </p:cNvSpPr>
              <p:nvPr/>
            </p:nvSpPr>
            <p:spPr bwMode="auto">
              <a:xfrm>
                <a:off x="3796" y="96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6" name="Oval 55"/>
              <p:cNvSpPr>
                <a:spLocks noChangeArrowheads="1"/>
              </p:cNvSpPr>
              <p:nvPr/>
            </p:nvSpPr>
            <p:spPr bwMode="auto">
              <a:xfrm>
                <a:off x="3700" y="91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7" name="Oval 56"/>
              <p:cNvSpPr>
                <a:spLocks noChangeArrowheads="1"/>
              </p:cNvSpPr>
              <p:nvPr/>
            </p:nvSpPr>
            <p:spPr bwMode="auto">
              <a:xfrm>
                <a:off x="2740" y="106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8" name="Oval 57"/>
              <p:cNvSpPr>
                <a:spLocks noChangeArrowheads="1"/>
              </p:cNvSpPr>
              <p:nvPr/>
            </p:nvSpPr>
            <p:spPr bwMode="auto">
              <a:xfrm>
                <a:off x="2788" y="115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9" name="Oval 58"/>
              <p:cNvSpPr>
                <a:spLocks noChangeArrowheads="1"/>
              </p:cNvSpPr>
              <p:nvPr/>
            </p:nvSpPr>
            <p:spPr bwMode="auto">
              <a:xfrm>
                <a:off x="2836" y="130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0" name="Oval 59"/>
              <p:cNvSpPr>
                <a:spLocks noChangeArrowheads="1"/>
              </p:cNvSpPr>
              <p:nvPr/>
            </p:nvSpPr>
            <p:spPr bwMode="auto">
              <a:xfrm>
                <a:off x="2740" y="125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1" name="Oval 60"/>
              <p:cNvSpPr>
                <a:spLocks noChangeArrowheads="1"/>
              </p:cNvSpPr>
              <p:nvPr/>
            </p:nvSpPr>
            <p:spPr bwMode="auto">
              <a:xfrm>
                <a:off x="3556" y="158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2" name="Oval 61"/>
              <p:cNvSpPr>
                <a:spLocks noChangeArrowheads="1"/>
              </p:cNvSpPr>
              <p:nvPr/>
            </p:nvSpPr>
            <p:spPr bwMode="auto">
              <a:xfrm>
                <a:off x="2836" y="163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3" name="Oval 62"/>
              <p:cNvSpPr>
                <a:spLocks noChangeArrowheads="1"/>
              </p:cNvSpPr>
              <p:nvPr/>
            </p:nvSpPr>
            <p:spPr bwMode="auto">
              <a:xfrm>
                <a:off x="3892" y="106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4" name="Oval 63"/>
              <p:cNvSpPr>
                <a:spLocks noChangeArrowheads="1"/>
              </p:cNvSpPr>
              <p:nvPr/>
            </p:nvSpPr>
            <p:spPr bwMode="auto">
              <a:xfrm>
                <a:off x="3700" y="110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5" name="Oval 64"/>
              <p:cNvSpPr>
                <a:spLocks noChangeArrowheads="1"/>
              </p:cNvSpPr>
              <p:nvPr/>
            </p:nvSpPr>
            <p:spPr bwMode="auto">
              <a:xfrm>
                <a:off x="3844" y="134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6" name="Oval 65"/>
              <p:cNvSpPr>
                <a:spLocks noChangeArrowheads="1"/>
              </p:cNvSpPr>
              <p:nvPr/>
            </p:nvSpPr>
            <p:spPr bwMode="auto">
              <a:xfrm>
                <a:off x="3652" y="149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7" name="Oval 66"/>
              <p:cNvSpPr>
                <a:spLocks noChangeArrowheads="1"/>
              </p:cNvSpPr>
              <p:nvPr/>
            </p:nvSpPr>
            <p:spPr bwMode="auto">
              <a:xfrm>
                <a:off x="3220" y="72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8" name="Oval 67"/>
              <p:cNvSpPr>
                <a:spLocks noChangeArrowheads="1"/>
              </p:cNvSpPr>
              <p:nvPr/>
            </p:nvSpPr>
            <p:spPr bwMode="auto">
              <a:xfrm>
                <a:off x="3220" y="96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9" name="Oval 68"/>
              <p:cNvSpPr>
                <a:spLocks noChangeArrowheads="1"/>
              </p:cNvSpPr>
              <p:nvPr/>
            </p:nvSpPr>
            <p:spPr bwMode="auto">
              <a:xfrm>
                <a:off x="3316" y="106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0" name="Oval 69"/>
              <p:cNvSpPr>
                <a:spLocks noChangeArrowheads="1"/>
              </p:cNvSpPr>
              <p:nvPr/>
            </p:nvSpPr>
            <p:spPr bwMode="auto">
              <a:xfrm>
                <a:off x="3124" y="110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1" name="Oval 70"/>
              <p:cNvSpPr>
                <a:spLocks noChangeArrowheads="1"/>
              </p:cNvSpPr>
              <p:nvPr/>
            </p:nvSpPr>
            <p:spPr bwMode="auto">
              <a:xfrm>
                <a:off x="2692" y="168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2" name="Oval 71"/>
              <p:cNvSpPr>
                <a:spLocks noChangeArrowheads="1"/>
              </p:cNvSpPr>
              <p:nvPr/>
            </p:nvSpPr>
            <p:spPr bwMode="auto">
              <a:xfrm>
                <a:off x="2788" y="182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3" name="Oval 72"/>
              <p:cNvSpPr>
                <a:spLocks noChangeArrowheads="1"/>
              </p:cNvSpPr>
              <p:nvPr/>
            </p:nvSpPr>
            <p:spPr bwMode="auto">
              <a:xfrm>
                <a:off x="3268" y="158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4" name="Oval 73"/>
              <p:cNvSpPr>
                <a:spLocks noChangeArrowheads="1"/>
              </p:cNvSpPr>
              <p:nvPr/>
            </p:nvSpPr>
            <p:spPr bwMode="auto">
              <a:xfrm>
                <a:off x="3124" y="154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5" name="Oval 74"/>
              <p:cNvSpPr>
                <a:spLocks noChangeArrowheads="1"/>
              </p:cNvSpPr>
              <p:nvPr/>
            </p:nvSpPr>
            <p:spPr bwMode="auto">
              <a:xfrm>
                <a:off x="3028" y="134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6" name="Oval 75"/>
              <p:cNvSpPr>
                <a:spLocks noChangeArrowheads="1"/>
              </p:cNvSpPr>
              <p:nvPr/>
            </p:nvSpPr>
            <p:spPr bwMode="auto">
              <a:xfrm>
                <a:off x="3508" y="115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7" name="Oval 76"/>
              <p:cNvSpPr>
                <a:spLocks noChangeArrowheads="1"/>
              </p:cNvSpPr>
              <p:nvPr/>
            </p:nvSpPr>
            <p:spPr bwMode="auto">
              <a:xfrm>
                <a:off x="2932" y="82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8" name="Oval 77"/>
              <p:cNvSpPr>
                <a:spLocks noChangeArrowheads="1"/>
              </p:cNvSpPr>
              <p:nvPr/>
            </p:nvSpPr>
            <p:spPr bwMode="auto">
              <a:xfrm>
                <a:off x="3124" y="144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grpSp>
      </p:grpSp>
      <p:sp>
        <p:nvSpPr>
          <p:cNvPr id="79" name="TextBox 78"/>
          <p:cNvSpPr txBox="1"/>
          <p:nvPr/>
        </p:nvSpPr>
        <p:spPr>
          <a:xfrm>
            <a:off x="7546753" y="1168473"/>
            <a:ext cx="3459094" cy="344710"/>
          </a:xfrm>
          <a:prstGeom prst="rect">
            <a:avLst/>
          </a:prstGeom>
          <a:solidFill>
            <a:srgbClr val="FFFF66"/>
          </a:solidFill>
        </p:spPr>
        <p:txBody>
          <a:bodyPr wrap="square" rtlCol="0">
            <a:spAutoFit/>
          </a:bodyPr>
          <a:lstStyle/>
          <a:p>
            <a:pPr algn="ctr" defTabSz="914400" fontAlgn="base">
              <a:lnSpc>
                <a:spcPct val="80000"/>
              </a:lnSpc>
              <a:spcBef>
                <a:spcPct val="50000"/>
              </a:spcBef>
              <a:spcAft>
                <a:spcPct val="0"/>
              </a:spcAft>
            </a:pPr>
            <a:r>
              <a:rPr lang="en-US" altLang="zh-CN" sz="2000" b="1" dirty="0">
                <a:solidFill>
                  <a:srgbClr val="000000"/>
                </a:solidFill>
                <a:cs typeface="Times New Roman" panose="02020603050405020304" pitchFamily="18" charset="0"/>
              </a:rPr>
              <a:t> </a:t>
            </a:r>
            <a:r>
              <a:rPr lang="en-US" altLang="zh-CN" sz="2000" dirty="0">
                <a:solidFill>
                  <a:srgbClr val="000000"/>
                </a:solidFill>
                <a:cs typeface="Times New Roman" panose="02020603050405020304" pitchFamily="18" charset="0"/>
              </a:rPr>
              <a:t>Reachability plot for a dataset</a:t>
            </a:r>
          </a:p>
        </p:txBody>
      </p:sp>
      <p:sp>
        <p:nvSpPr>
          <p:cNvPr id="80" name="TextBox 79"/>
          <p:cNvSpPr txBox="1"/>
          <p:nvPr/>
        </p:nvSpPr>
        <p:spPr>
          <a:xfrm>
            <a:off x="6902280" y="4831539"/>
            <a:ext cx="5018894" cy="1785104"/>
          </a:xfrm>
          <a:prstGeom prst="rect">
            <a:avLst/>
          </a:prstGeom>
          <a:solidFill>
            <a:srgbClr val="FFFF66"/>
          </a:solidFill>
        </p:spPr>
        <p:txBody>
          <a:bodyPr wrap="square" rtlCol="0">
            <a:spAutoFit/>
          </a:bodyPr>
          <a:lstStyle/>
          <a:p>
            <a:pPr marL="342900" indent="-342900" defTabSz="914400" fontAlgn="base">
              <a:spcBef>
                <a:spcPts val="600"/>
              </a:spcBef>
              <a:spcAft>
                <a:spcPct val="0"/>
              </a:spcAft>
              <a:buClr>
                <a:srgbClr val="0000CC"/>
              </a:buClr>
              <a:buSzPct val="80000"/>
              <a:buFont typeface="Wingdings" panose="05000000000000000000" pitchFamily="2" charset="2"/>
              <a:buChar char="q"/>
            </a:pPr>
            <a:r>
              <a:rPr lang="en-US" sz="2100" dirty="0">
                <a:solidFill>
                  <a:srgbClr val="000000"/>
                </a:solidFill>
              </a:rPr>
              <a:t>Since points belonging to a cluster have a low reachability distance to their nearest neighbor,</a:t>
            </a:r>
            <a:r>
              <a:rPr lang="en-US" altLang="zh-CN" sz="2100" b="1" dirty="0">
                <a:solidFill>
                  <a:srgbClr val="000000"/>
                </a:solidFill>
                <a:cs typeface="Times New Roman" panose="02020603050405020304" pitchFamily="18" charset="0"/>
              </a:rPr>
              <a:t> </a:t>
            </a:r>
            <a:r>
              <a:rPr lang="en-US" altLang="zh-CN" sz="2100" dirty="0">
                <a:solidFill>
                  <a:srgbClr val="000000"/>
                </a:solidFill>
                <a:cs typeface="Times New Roman" panose="02020603050405020304" pitchFamily="18" charset="0"/>
              </a:rPr>
              <a:t>valleys correspond to clusters</a:t>
            </a:r>
            <a:endParaRPr lang="en-US" sz="2100" dirty="0">
              <a:solidFill>
                <a:srgbClr val="000000"/>
              </a:solidFill>
            </a:endParaRPr>
          </a:p>
          <a:p>
            <a:pPr marL="342900" indent="-342900" defTabSz="914400" fontAlgn="base">
              <a:spcBef>
                <a:spcPts val="600"/>
              </a:spcBef>
              <a:spcAft>
                <a:spcPct val="0"/>
              </a:spcAft>
              <a:buClr>
                <a:srgbClr val="0000CC"/>
              </a:buClr>
              <a:buSzPct val="80000"/>
              <a:buFont typeface="Wingdings" panose="05000000000000000000" pitchFamily="2" charset="2"/>
              <a:buChar char="q"/>
            </a:pPr>
            <a:r>
              <a:rPr lang="en-US" sz="2100" dirty="0">
                <a:solidFill>
                  <a:srgbClr val="000000"/>
                </a:solidFill>
              </a:rPr>
              <a:t>The deeper the valley, the denser the cluster </a:t>
            </a:r>
          </a:p>
        </p:txBody>
      </p:sp>
    </p:spTree>
    <p:extLst>
      <p:ext uri="{BB962C8B-B14F-4D97-AF65-F5344CB8AC3E}">
        <p14:creationId xmlns:p14="http://schemas.microsoft.com/office/powerpoint/2010/main" val="2147897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9966" y="990600"/>
            <a:ext cx="4048143" cy="229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title"/>
          </p:nvPr>
        </p:nvSpPr>
        <p:spPr/>
        <p:txBody>
          <a:bodyPr vert="horz" lIns="92075" tIns="46038" rIns="92075" bIns="46038" rtlCol="0" anchor="ctr">
            <a:noAutofit/>
          </a:bodyPr>
          <a:lstStyle/>
          <a:p>
            <a:r>
              <a:rPr lang="en-US" altLang="zh-CN" dirty="0">
                <a:ea typeface="SimSun" panose="02010600030101010101" pitchFamily="2" charset="-122"/>
              </a:rPr>
              <a:t>OPTICS: An Extension from DBSCAN</a:t>
            </a:r>
            <a:endParaRPr lang="en-US" altLang="zh-CN" sz="4000" dirty="0">
              <a:ea typeface="SimSun" panose="02010600030101010101" pitchFamily="2" charset="-122"/>
            </a:endParaRPr>
          </a:p>
        </p:txBody>
      </p:sp>
      <p:sp>
        <p:nvSpPr>
          <p:cNvPr id="24579" name="Rectangle 3"/>
          <p:cNvSpPr>
            <a:spLocks noGrp="1" noChangeArrowheads="1"/>
          </p:cNvSpPr>
          <p:nvPr>
            <p:ph type="body" sz="half" idx="1"/>
          </p:nvPr>
        </p:nvSpPr>
        <p:spPr>
          <a:xfrm>
            <a:off x="508000" y="1146519"/>
            <a:ext cx="8125085" cy="2677331"/>
          </a:xfrm>
        </p:spPr>
        <p:txBody>
          <a:bodyPr vert="horz" lIns="92075" tIns="46038" rIns="92075" bIns="46038" rtlCol="0">
            <a:noAutofit/>
          </a:bodyPr>
          <a:lstStyle/>
          <a:p>
            <a:pPr>
              <a:defRPr/>
            </a:pPr>
            <a:r>
              <a:rPr lang="en-US" altLang="zh-CN" b="1" dirty="0">
                <a:ea typeface="SimSun" pitchFamily="2" charset="-122"/>
              </a:rPr>
              <a:t>Core distance </a:t>
            </a:r>
            <a:r>
              <a:rPr lang="en-US" altLang="zh-CN" dirty="0">
                <a:ea typeface="SimSun" pitchFamily="2" charset="-122"/>
              </a:rPr>
              <a:t>of an object </a:t>
            </a:r>
            <a:r>
              <a:rPr lang="en-US" altLang="zh-CN" i="1" dirty="0">
                <a:ea typeface="SimSun" pitchFamily="2" charset="-122"/>
              </a:rPr>
              <a:t>p</a:t>
            </a:r>
            <a:r>
              <a:rPr lang="en-US" altLang="zh-CN" dirty="0">
                <a:ea typeface="SimSun" pitchFamily="2" charset="-122"/>
              </a:rPr>
              <a:t>:  The smallest value </a:t>
            </a:r>
            <a:r>
              <a:rPr lang="el-GR" altLang="zh-CN" i="1" dirty="0">
                <a:ea typeface="SimSun" pitchFamily="2" charset="-122"/>
              </a:rPr>
              <a:t>ε</a:t>
            </a:r>
            <a:r>
              <a:rPr lang="en-US" altLang="zh-CN" dirty="0">
                <a:ea typeface="SimSun" pitchFamily="2" charset="-122"/>
              </a:rPr>
              <a:t> such   </a:t>
            </a:r>
          </a:p>
          <a:p>
            <a:pPr marL="311133" lvl="2" indent="0">
              <a:buNone/>
              <a:defRPr/>
            </a:pPr>
            <a:r>
              <a:rPr lang="en-US" altLang="zh-CN" dirty="0">
                <a:ea typeface="SimSun" pitchFamily="2" charset="-122"/>
              </a:rPr>
              <a:t>that the </a:t>
            </a:r>
            <a:r>
              <a:rPr lang="el-GR" altLang="zh-CN" i="1" dirty="0">
                <a:ea typeface="SimSun" pitchFamily="2" charset="-122"/>
              </a:rPr>
              <a:t>ε</a:t>
            </a:r>
            <a:r>
              <a:rPr lang="en-US" altLang="zh-CN" dirty="0">
                <a:ea typeface="SimSun" pitchFamily="2" charset="-122"/>
              </a:rPr>
              <a:t>-neighborhood of </a:t>
            </a:r>
            <a:r>
              <a:rPr lang="en-US" altLang="zh-CN" i="1" dirty="0">
                <a:ea typeface="SimSun" pitchFamily="2" charset="-122"/>
              </a:rPr>
              <a:t>p</a:t>
            </a:r>
            <a:r>
              <a:rPr lang="en-US" altLang="zh-CN" dirty="0">
                <a:ea typeface="SimSun" pitchFamily="2" charset="-122"/>
              </a:rPr>
              <a:t> has at least </a:t>
            </a:r>
            <a:r>
              <a:rPr lang="en-US" altLang="zh-CN" i="1" dirty="0" err="1">
                <a:ea typeface="SimSun" pitchFamily="2" charset="-122"/>
              </a:rPr>
              <a:t>MinPts</a:t>
            </a:r>
            <a:r>
              <a:rPr lang="en-US" altLang="zh-CN" dirty="0">
                <a:ea typeface="SimSun" pitchFamily="2" charset="-122"/>
              </a:rPr>
              <a:t> objects</a:t>
            </a:r>
          </a:p>
          <a:p>
            <a:pPr marL="457200" lvl="1" indent="0">
              <a:buNone/>
              <a:defRPr/>
            </a:pPr>
            <a:r>
              <a:rPr lang="en-US" altLang="zh-CN" dirty="0">
                <a:ea typeface="SimSun" pitchFamily="2" charset="-122"/>
              </a:rPr>
              <a:t>Let   </a:t>
            </a:r>
            <a:r>
              <a:rPr lang="en-US" altLang="zh-CN" i="1" dirty="0">
                <a:ea typeface="SimSun" pitchFamily="2" charset="-122"/>
              </a:rPr>
              <a:t>N</a:t>
            </a:r>
            <a:r>
              <a:rPr lang="el-GR" altLang="zh-CN" i="1" baseline="-25000" dirty="0">
                <a:ea typeface="SimSun" pitchFamily="2" charset="-122"/>
              </a:rPr>
              <a:t>ε</a:t>
            </a:r>
            <a:r>
              <a:rPr lang="en-US" altLang="zh-CN" dirty="0">
                <a:ea typeface="SimSun" pitchFamily="2" charset="-122"/>
              </a:rPr>
              <a:t>(</a:t>
            </a:r>
            <a:r>
              <a:rPr lang="en-US" altLang="zh-CN" i="1" dirty="0">
                <a:ea typeface="SimSun" pitchFamily="2" charset="-122"/>
              </a:rPr>
              <a:t>p</a:t>
            </a:r>
            <a:r>
              <a:rPr lang="en-US" altLang="zh-CN" dirty="0">
                <a:ea typeface="SimSun" pitchFamily="2" charset="-122"/>
              </a:rPr>
              <a:t>): </a:t>
            </a:r>
            <a:r>
              <a:rPr lang="el-GR" altLang="zh-CN" i="1" dirty="0">
                <a:ea typeface="SimSun" pitchFamily="2" charset="-122"/>
              </a:rPr>
              <a:t>ε</a:t>
            </a:r>
            <a:r>
              <a:rPr lang="en-US" altLang="zh-CN" dirty="0">
                <a:ea typeface="SimSun" pitchFamily="2" charset="-122"/>
              </a:rPr>
              <a:t>-neighborhood of </a:t>
            </a:r>
            <a:r>
              <a:rPr lang="en-US" altLang="zh-CN" i="1" dirty="0">
                <a:ea typeface="SimSun" pitchFamily="2" charset="-122"/>
              </a:rPr>
              <a:t>p</a:t>
            </a:r>
          </a:p>
          <a:p>
            <a:pPr marL="1027112" lvl="4" indent="0">
              <a:buNone/>
              <a:defRPr/>
            </a:pPr>
            <a:r>
              <a:rPr lang="el-GR" altLang="zh-CN" i="1" dirty="0">
                <a:ea typeface="SimSun" pitchFamily="2" charset="-122"/>
              </a:rPr>
              <a:t>ε</a:t>
            </a:r>
            <a:r>
              <a:rPr lang="en-US" altLang="zh-CN" dirty="0">
                <a:ea typeface="SimSun" pitchFamily="2" charset="-122"/>
              </a:rPr>
              <a:t> is a distance value</a:t>
            </a:r>
          </a:p>
          <a:p>
            <a:pPr marL="457200" lvl="1" indent="0">
              <a:buNone/>
              <a:defRPr/>
            </a:pPr>
            <a:r>
              <a:rPr lang="en-US" altLang="zh-CN" dirty="0">
                <a:ea typeface="SimSun" pitchFamily="2" charset="-122"/>
              </a:rPr>
              <a:t>Core-distance</a:t>
            </a:r>
            <a:r>
              <a:rPr lang="el-GR" altLang="zh-CN" i="1" baseline="-25000" dirty="0">
                <a:ea typeface="SimSun" pitchFamily="2" charset="-122"/>
              </a:rPr>
              <a:t>ε</a:t>
            </a:r>
            <a:r>
              <a:rPr lang="en-US" altLang="zh-CN" baseline="-25000" dirty="0">
                <a:ea typeface="SimSun" pitchFamily="2" charset="-122"/>
              </a:rPr>
              <a:t>, </a:t>
            </a:r>
            <a:r>
              <a:rPr lang="en-US" altLang="zh-CN" i="1" baseline="-25000" dirty="0" err="1">
                <a:ea typeface="SimSun" pitchFamily="2" charset="-122"/>
              </a:rPr>
              <a:t>MinPts</a:t>
            </a:r>
            <a:r>
              <a:rPr lang="en-US" altLang="zh-CN" dirty="0">
                <a:ea typeface="SimSun" pitchFamily="2" charset="-122"/>
              </a:rPr>
              <a:t>(</a:t>
            </a:r>
            <a:r>
              <a:rPr lang="en-US" altLang="zh-CN" i="1" dirty="0">
                <a:ea typeface="SimSun" pitchFamily="2" charset="-122"/>
              </a:rPr>
              <a:t>p</a:t>
            </a:r>
            <a:r>
              <a:rPr lang="en-US" altLang="zh-CN" dirty="0">
                <a:ea typeface="SimSun" pitchFamily="2" charset="-122"/>
              </a:rPr>
              <a:t>) = Undefined if card(</a:t>
            </a:r>
            <a:r>
              <a:rPr lang="en-US" altLang="zh-CN" i="1" dirty="0">
                <a:ea typeface="SimSun" pitchFamily="2" charset="-122"/>
              </a:rPr>
              <a:t>N</a:t>
            </a:r>
            <a:r>
              <a:rPr lang="el-GR" altLang="zh-CN" i="1" baseline="-25000" dirty="0">
                <a:ea typeface="SimSun" pitchFamily="2" charset="-122"/>
              </a:rPr>
              <a:t>ε</a:t>
            </a:r>
            <a:r>
              <a:rPr lang="en-US" altLang="zh-CN" dirty="0">
                <a:ea typeface="SimSun" pitchFamily="2" charset="-122"/>
              </a:rPr>
              <a:t>(</a:t>
            </a:r>
            <a:r>
              <a:rPr lang="en-US" altLang="zh-CN" i="1" dirty="0">
                <a:ea typeface="SimSun" pitchFamily="2" charset="-122"/>
              </a:rPr>
              <a:t>p</a:t>
            </a:r>
            <a:r>
              <a:rPr lang="en-US" altLang="zh-CN" dirty="0">
                <a:ea typeface="SimSun" pitchFamily="2" charset="-122"/>
              </a:rPr>
              <a:t>)) &lt; </a:t>
            </a:r>
            <a:r>
              <a:rPr lang="en-US" altLang="zh-CN" i="1" dirty="0" err="1">
                <a:ea typeface="SimSun" pitchFamily="2" charset="-122"/>
              </a:rPr>
              <a:t>MinPts</a:t>
            </a:r>
            <a:endParaRPr lang="en-US" altLang="zh-CN" i="1" dirty="0">
              <a:ea typeface="SimSun" pitchFamily="2" charset="-122"/>
            </a:endParaRPr>
          </a:p>
          <a:p>
            <a:pPr marL="1314450" lvl="3" indent="0">
              <a:buNone/>
              <a:defRPr/>
            </a:pPr>
            <a:r>
              <a:rPr lang="en-US" altLang="zh-CN" dirty="0">
                <a:ea typeface="SimSun" pitchFamily="2" charset="-122"/>
              </a:rPr>
              <a:t>                            </a:t>
            </a:r>
            <a:r>
              <a:rPr lang="en-US" altLang="zh-CN" i="1" dirty="0" err="1">
                <a:ea typeface="SimSun" pitchFamily="2" charset="-122"/>
              </a:rPr>
              <a:t>MinPts</a:t>
            </a:r>
            <a:r>
              <a:rPr lang="en-US" altLang="zh-CN" dirty="0">
                <a:ea typeface="SimSun" pitchFamily="2" charset="-122"/>
              </a:rPr>
              <a:t>-distance(p), otherwise</a:t>
            </a:r>
          </a:p>
        </p:txBody>
      </p:sp>
      <p:sp>
        <p:nvSpPr>
          <p:cNvPr id="5" name="Rectangle 3"/>
          <p:cNvSpPr txBox="1">
            <a:spLocks noChangeArrowheads="1"/>
          </p:cNvSpPr>
          <p:nvPr/>
        </p:nvSpPr>
        <p:spPr>
          <a:xfrm>
            <a:off x="622507" y="3823849"/>
            <a:ext cx="7870722" cy="2902771"/>
          </a:xfrm>
          <a:prstGeom prst="rect">
            <a:avLst/>
          </a:prstGeom>
        </p:spPr>
        <p:txBody>
          <a:bodyPr vert="horz" lIns="92075" tIns="46038" rIns="92075" bIns="46038"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a:defRPr/>
            </a:pPr>
            <a:r>
              <a:rPr lang="en-US" altLang="zh-CN" b="1" dirty="0">
                <a:solidFill>
                  <a:srgbClr val="000000"/>
                </a:solidFill>
              </a:rPr>
              <a:t>Reachability distance </a:t>
            </a:r>
            <a:r>
              <a:rPr lang="en-US" altLang="zh-CN" dirty="0">
                <a:solidFill>
                  <a:srgbClr val="000000"/>
                </a:solidFill>
              </a:rPr>
              <a:t>of object </a:t>
            </a:r>
            <a:r>
              <a:rPr lang="en-US" altLang="zh-CN" i="1" dirty="0">
                <a:solidFill>
                  <a:srgbClr val="000000"/>
                </a:solidFill>
              </a:rPr>
              <a:t>p</a:t>
            </a:r>
            <a:r>
              <a:rPr lang="en-US" altLang="zh-CN" dirty="0">
                <a:solidFill>
                  <a:srgbClr val="000000"/>
                </a:solidFill>
              </a:rPr>
              <a:t> from core object </a:t>
            </a:r>
            <a:r>
              <a:rPr lang="en-US" altLang="zh-CN" i="1" dirty="0">
                <a:solidFill>
                  <a:srgbClr val="000000"/>
                </a:solidFill>
              </a:rPr>
              <a:t>q</a:t>
            </a:r>
            <a:r>
              <a:rPr lang="en-US" dirty="0">
                <a:solidFill>
                  <a:srgbClr val="000000"/>
                </a:solidFill>
              </a:rPr>
              <a:t> is the min. radius value that makes </a:t>
            </a:r>
            <a:r>
              <a:rPr lang="en-US" i="1" dirty="0">
                <a:solidFill>
                  <a:srgbClr val="000000"/>
                </a:solidFill>
              </a:rPr>
              <a:t>p</a:t>
            </a:r>
            <a:r>
              <a:rPr lang="en-US" dirty="0">
                <a:solidFill>
                  <a:srgbClr val="000000"/>
                </a:solidFill>
              </a:rPr>
              <a:t> density-reachable from </a:t>
            </a:r>
            <a:r>
              <a:rPr lang="en-US" i="1" dirty="0">
                <a:solidFill>
                  <a:srgbClr val="000000"/>
                </a:solidFill>
              </a:rPr>
              <a:t>q</a:t>
            </a:r>
            <a:endParaRPr lang="en-US" altLang="zh-CN" i="1" dirty="0">
              <a:solidFill>
                <a:srgbClr val="000000"/>
              </a:solidFill>
            </a:endParaRPr>
          </a:p>
          <a:p>
            <a:pPr marL="857250" lvl="2" indent="0">
              <a:buFont typeface="Wingdings" panose="05000000000000000000" pitchFamily="2" charset="2"/>
              <a:buNone/>
              <a:defRPr/>
            </a:pPr>
            <a:r>
              <a:rPr lang="en-US" altLang="zh-CN" dirty="0">
                <a:solidFill>
                  <a:srgbClr val="000000"/>
                </a:solidFill>
              </a:rPr>
              <a:t>Reachability-distance</a:t>
            </a:r>
            <a:r>
              <a:rPr lang="el-GR" altLang="zh-CN" i="1" baseline="-25000" dirty="0">
                <a:solidFill>
                  <a:srgbClr val="000000"/>
                </a:solidFill>
              </a:rPr>
              <a:t>ε</a:t>
            </a:r>
            <a:r>
              <a:rPr lang="en-US" altLang="zh-CN" baseline="-25000" dirty="0">
                <a:solidFill>
                  <a:srgbClr val="000000"/>
                </a:solidFill>
              </a:rPr>
              <a:t>, </a:t>
            </a:r>
            <a:r>
              <a:rPr lang="en-US" altLang="zh-CN" i="1" baseline="-25000" dirty="0" err="1">
                <a:solidFill>
                  <a:srgbClr val="000000"/>
                </a:solidFill>
              </a:rPr>
              <a:t>MinPts</a:t>
            </a:r>
            <a:r>
              <a:rPr lang="en-US" altLang="zh-CN" dirty="0">
                <a:solidFill>
                  <a:srgbClr val="000000"/>
                </a:solidFill>
              </a:rPr>
              <a:t>(</a:t>
            </a:r>
            <a:r>
              <a:rPr lang="en-US" altLang="zh-CN" i="1" dirty="0">
                <a:solidFill>
                  <a:srgbClr val="000000"/>
                </a:solidFill>
              </a:rPr>
              <a:t>p</a:t>
            </a:r>
            <a:r>
              <a:rPr lang="en-US" altLang="zh-CN" dirty="0">
                <a:solidFill>
                  <a:srgbClr val="000000"/>
                </a:solidFill>
              </a:rPr>
              <a:t>, </a:t>
            </a:r>
            <a:r>
              <a:rPr lang="en-US" altLang="zh-CN" i="1" dirty="0">
                <a:solidFill>
                  <a:srgbClr val="000000"/>
                </a:solidFill>
              </a:rPr>
              <a:t>q</a:t>
            </a:r>
            <a:r>
              <a:rPr lang="en-US" altLang="zh-CN" dirty="0">
                <a:solidFill>
                  <a:srgbClr val="000000"/>
                </a:solidFill>
              </a:rPr>
              <a:t>) =</a:t>
            </a:r>
          </a:p>
          <a:p>
            <a:pPr marL="1601787" lvl="4" indent="0">
              <a:buFont typeface="Wingdings" panose="05000000000000000000" pitchFamily="2" charset="2"/>
              <a:buNone/>
              <a:defRPr/>
            </a:pPr>
            <a:r>
              <a:rPr lang="en-US" altLang="zh-CN" dirty="0">
                <a:solidFill>
                  <a:srgbClr val="000000"/>
                </a:solidFill>
              </a:rPr>
              <a:t>Undefined, </a:t>
            </a:r>
            <a:r>
              <a:rPr lang="en-US" altLang="zh-CN" i="1" dirty="0">
                <a:solidFill>
                  <a:srgbClr val="000000"/>
                </a:solidFill>
              </a:rPr>
              <a:t>if q is not a core object</a:t>
            </a:r>
          </a:p>
          <a:p>
            <a:pPr marL="1601787" lvl="4" indent="0">
              <a:buFont typeface="Wingdings" panose="05000000000000000000" pitchFamily="2" charset="2"/>
              <a:buNone/>
              <a:defRPr/>
            </a:pPr>
            <a:r>
              <a:rPr lang="en-US" altLang="zh-CN" dirty="0">
                <a:solidFill>
                  <a:srgbClr val="000000"/>
                </a:solidFill>
              </a:rPr>
              <a:t>max(core-distance(</a:t>
            </a:r>
            <a:r>
              <a:rPr lang="en-US" altLang="zh-CN" i="1" dirty="0">
                <a:solidFill>
                  <a:srgbClr val="000000"/>
                </a:solidFill>
              </a:rPr>
              <a:t>q</a:t>
            </a:r>
            <a:r>
              <a:rPr lang="en-US" altLang="zh-CN" dirty="0">
                <a:solidFill>
                  <a:srgbClr val="000000"/>
                </a:solidFill>
              </a:rPr>
              <a:t>), distance (</a:t>
            </a:r>
            <a:r>
              <a:rPr lang="en-US" altLang="zh-CN" i="1" dirty="0">
                <a:solidFill>
                  <a:srgbClr val="000000"/>
                </a:solidFill>
              </a:rPr>
              <a:t>q</a:t>
            </a:r>
            <a:r>
              <a:rPr lang="en-US" altLang="zh-CN" dirty="0">
                <a:solidFill>
                  <a:srgbClr val="000000"/>
                </a:solidFill>
              </a:rPr>
              <a:t>, </a:t>
            </a:r>
            <a:r>
              <a:rPr lang="en-US" altLang="zh-CN" i="1" dirty="0">
                <a:solidFill>
                  <a:srgbClr val="000000"/>
                </a:solidFill>
              </a:rPr>
              <a:t>p</a:t>
            </a:r>
            <a:r>
              <a:rPr lang="en-US" altLang="zh-CN" dirty="0">
                <a:solidFill>
                  <a:srgbClr val="000000"/>
                </a:solidFill>
              </a:rPr>
              <a:t>)), </a:t>
            </a:r>
            <a:r>
              <a:rPr lang="en-US" altLang="zh-CN" i="1" dirty="0">
                <a:solidFill>
                  <a:srgbClr val="000000"/>
                </a:solidFill>
              </a:rPr>
              <a:t>otherwise</a:t>
            </a:r>
          </a:p>
          <a:p>
            <a:pPr>
              <a:defRPr/>
            </a:pPr>
            <a:r>
              <a:rPr lang="en-US" altLang="zh-CN" dirty="0">
                <a:solidFill>
                  <a:srgbClr val="000000"/>
                </a:solidFill>
              </a:rPr>
              <a:t>Complexity:  O(</a:t>
            </a:r>
            <a:r>
              <a:rPr lang="en-US" altLang="zh-CN" i="1" dirty="0">
                <a:solidFill>
                  <a:srgbClr val="000000"/>
                </a:solidFill>
              </a:rPr>
              <a:t>N</a:t>
            </a:r>
            <a:r>
              <a:rPr lang="en-US" altLang="zh-CN" dirty="0">
                <a:solidFill>
                  <a:srgbClr val="000000"/>
                </a:solidFill>
              </a:rPr>
              <a:t> </a:t>
            </a:r>
            <a:r>
              <a:rPr lang="en-US" altLang="zh-CN" dirty="0" err="1">
                <a:solidFill>
                  <a:srgbClr val="000000"/>
                </a:solidFill>
              </a:rPr>
              <a:t>log</a:t>
            </a:r>
            <a:r>
              <a:rPr lang="en-US" altLang="zh-CN" i="1" dirty="0" err="1">
                <a:solidFill>
                  <a:srgbClr val="000000"/>
                </a:solidFill>
              </a:rPr>
              <a:t>N</a:t>
            </a:r>
            <a:r>
              <a:rPr lang="en-US" altLang="zh-CN" dirty="0">
                <a:solidFill>
                  <a:srgbClr val="000000"/>
                </a:solidFill>
              </a:rPr>
              <a:t>)  (if index-based)</a:t>
            </a:r>
          </a:p>
          <a:p>
            <a:pPr marL="612782" lvl="3" indent="0">
              <a:buFont typeface="Wingdings" panose="05000000000000000000" pitchFamily="2" charset="2"/>
              <a:buNone/>
              <a:defRPr/>
            </a:pPr>
            <a:r>
              <a:rPr lang="en-US" altLang="zh-CN" dirty="0">
                <a:solidFill>
                  <a:srgbClr val="000000"/>
                </a:solidFill>
              </a:rPr>
              <a:t>where </a:t>
            </a:r>
            <a:r>
              <a:rPr lang="en-US" altLang="zh-CN" i="1" dirty="0">
                <a:solidFill>
                  <a:srgbClr val="000000"/>
                </a:solidFill>
              </a:rPr>
              <a:t>N</a:t>
            </a:r>
            <a:r>
              <a:rPr lang="en-US" altLang="zh-CN" dirty="0">
                <a:solidFill>
                  <a:srgbClr val="000000"/>
                </a:solidFill>
              </a:rPr>
              <a:t>: # of points</a:t>
            </a:r>
          </a:p>
        </p:txBody>
      </p:sp>
      <p:grpSp>
        <p:nvGrpSpPr>
          <p:cNvPr id="6" name="Group 5"/>
          <p:cNvGrpSpPr/>
          <p:nvPr/>
        </p:nvGrpSpPr>
        <p:grpSpPr>
          <a:xfrm>
            <a:off x="8307752" y="3514095"/>
            <a:ext cx="3760587" cy="3132379"/>
            <a:chOff x="2669690" y="653651"/>
            <a:chExt cx="7998311" cy="5662489"/>
          </a:xfrm>
        </p:grpSpPr>
        <p:sp>
          <p:nvSpPr>
            <p:cNvPr id="7" name="Line 2"/>
            <p:cNvSpPr>
              <a:spLocks noChangeShapeType="1"/>
            </p:cNvSpPr>
            <p:nvPr/>
          </p:nvSpPr>
          <p:spPr bwMode="auto">
            <a:xfrm>
              <a:off x="3657600" y="2439988"/>
              <a:ext cx="0" cy="3198812"/>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8" name="Line 3"/>
            <p:cNvSpPr>
              <a:spLocks noChangeShapeType="1"/>
            </p:cNvSpPr>
            <p:nvPr/>
          </p:nvSpPr>
          <p:spPr bwMode="auto">
            <a:xfrm>
              <a:off x="3735388" y="5562600"/>
              <a:ext cx="6094412"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9" name="Freeform 4"/>
            <p:cNvSpPr>
              <a:spLocks/>
            </p:cNvSpPr>
            <p:nvPr/>
          </p:nvSpPr>
          <p:spPr bwMode="auto">
            <a:xfrm>
              <a:off x="3581400" y="2408239"/>
              <a:ext cx="6280150" cy="3248025"/>
            </a:xfrm>
            <a:custGeom>
              <a:avLst/>
              <a:gdLst>
                <a:gd name="T0" fmla="*/ 2147483647 w 3956"/>
                <a:gd name="T1" fmla="*/ 2147483647 h 2046"/>
                <a:gd name="T2" fmla="*/ 2147483647 w 3956"/>
                <a:gd name="T3" fmla="*/ 2147483647 h 2046"/>
                <a:gd name="T4" fmla="*/ 2147483647 w 3956"/>
                <a:gd name="T5" fmla="*/ 2147483647 h 2046"/>
                <a:gd name="T6" fmla="*/ 2147483647 w 3956"/>
                <a:gd name="T7" fmla="*/ 2147483647 h 2046"/>
                <a:gd name="T8" fmla="*/ 2147483647 w 3956"/>
                <a:gd name="T9" fmla="*/ 2147483647 h 2046"/>
                <a:gd name="T10" fmla="*/ 2147483647 w 3956"/>
                <a:gd name="T11" fmla="*/ 2147483647 h 2046"/>
                <a:gd name="T12" fmla="*/ 2147483647 w 3956"/>
                <a:gd name="T13" fmla="*/ 2147483647 h 2046"/>
                <a:gd name="T14" fmla="*/ 2147483647 w 3956"/>
                <a:gd name="T15" fmla="*/ 2147483647 h 2046"/>
                <a:gd name="T16" fmla="*/ 2147483647 w 3956"/>
                <a:gd name="T17" fmla="*/ 2147483647 h 2046"/>
                <a:gd name="T18" fmla="*/ 2147483647 w 3956"/>
                <a:gd name="T19" fmla="*/ 2147483647 h 2046"/>
                <a:gd name="T20" fmla="*/ 2147483647 w 3956"/>
                <a:gd name="T21" fmla="*/ 2147483647 h 2046"/>
                <a:gd name="T22" fmla="*/ 2147483647 w 3956"/>
                <a:gd name="T23" fmla="*/ 2147483647 h 2046"/>
                <a:gd name="T24" fmla="*/ 2147483647 w 3956"/>
                <a:gd name="T25" fmla="*/ 2147483647 h 2046"/>
                <a:gd name="T26" fmla="*/ 2147483647 w 3956"/>
                <a:gd name="T27" fmla="*/ 2147483647 h 2046"/>
                <a:gd name="T28" fmla="*/ 2147483647 w 3956"/>
                <a:gd name="T29" fmla="*/ 2147483647 h 2046"/>
                <a:gd name="T30" fmla="*/ 2147483647 w 3956"/>
                <a:gd name="T31" fmla="*/ 2147483647 h 2046"/>
                <a:gd name="T32" fmla="*/ 2147483647 w 3956"/>
                <a:gd name="T33" fmla="*/ 2147483647 h 2046"/>
                <a:gd name="T34" fmla="*/ 2147483647 w 3956"/>
                <a:gd name="T35" fmla="*/ 2147483647 h 2046"/>
                <a:gd name="T36" fmla="*/ 2147483647 w 3956"/>
                <a:gd name="T37" fmla="*/ 2147483647 h 2046"/>
                <a:gd name="T38" fmla="*/ 2147483647 w 3956"/>
                <a:gd name="T39" fmla="*/ 2147483647 h 2046"/>
                <a:gd name="T40" fmla="*/ 2147483647 w 3956"/>
                <a:gd name="T41" fmla="*/ 2147483647 h 2046"/>
                <a:gd name="T42" fmla="*/ 2147483647 w 3956"/>
                <a:gd name="T43" fmla="*/ 2147483647 h 2046"/>
                <a:gd name="T44" fmla="*/ 2147483647 w 3956"/>
                <a:gd name="T45" fmla="*/ 2147483647 h 2046"/>
                <a:gd name="T46" fmla="*/ 2147483647 w 3956"/>
                <a:gd name="T47" fmla="*/ 2147483647 h 2046"/>
                <a:gd name="T48" fmla="*/ 2147483647 w 3956"/>
                <a:gd name="T49" fmla="*/ 2147483647 h 2046"/>
                <a:gd name="T50" fmla="*/ 2147483647 w 3956"/>
                <a:gd name="T51" fmla="*/ 2147483647 h 2046"/>
                <a:gd name="T52" fmla="*/ 2147483647 w 3956"/>
                <a:gd name="T53" fmla="*/ 2147483647 h 2046"/>
                <a:gd name="T54" fmla="*/ 2147483647 w 3956"/>
                <a:gd name="T55" fmla="*/ 2147483647 h 2046"/>
                <a:gd name="T56" fmla="*/ 2147483647 w 3956"/>
                <a:gd name="T57" fmla="*/ 2147483647 h 2046"/>
                <a:gd name="T58" fmla="*/ 2147483647 w 3956"/>
                <a:gd name="T59" fmla="*/ 2147483647 h 2046"/>
                <a:gd name="T60" fmla="*/ 2147483647 w 3956"/>
                <a:gd name="T61" fmla="*/ 2147483647 h 2046"/>
                <a:gd name="T62" fmla="*/ 2147483647 w 3956"/>
                <a:gd name="T63" fmla="*/ 2147483647 h 2046"/>
                <a:gd name="T64" fmla="*/ 2147483647 w 3956"/>
                <a:gd name="T65" fmla="*/ 2147483647 h 2046"/>
                <a:gd name="T66" fmla="*/ 2147483647 w 3956"/>
                <a:gd name="T67" fmla="*/ 2147483647 h 2046"/>
                <a:gd name="T68" fmla="*/ 2147483647 w 3956"/>
                <a:gd name="T69" fmla="*/ 2147483647 h 2046"/>
                <a:gd name="T70" fmla="*/ 2147483647 w 3956"/>
                <a:gd name="T71" fmla="*/ 2147483647 h 2046"/>
                <a:gd name="T72" fmla="*/ 2147483647 w 3956"/>
                <a:gd name="T73" fmla="*/ 2147483647 h 2046"/>
                <a:gd name="T74" fmla="*/ 2147483647 w 3956"/>
                <a:gd name="T75" fmla="*/ 2147483647 h 2046"/>
                <a:gd name="T76" fmla="*/ 2147483647 w 3956"/>
                <a:gd name="T77" fmla="*/ 2147483647 h 2046"/>
                <a:gd name="T78" fmla="*/ 2147483647 w 3956"/>
                <a:gd name="T79" fmla="*/ 2147483647 h 2046"/>
                <a:gd name="T80" fmla="*/ 2147483647 w 3956"/>
                <a:gd name="T81" fmla="*/ 2147483647 h 2046"/>
                <a:gd name="T82" fmla="*/ 2147483647 w 3956"/>
                <a:gd name="T83" fmla="*/ 2147483647 h 2046"/>
                <a:gd name="T84" fmla="*/ 2147483647 w 3956"/>
                <a:gd name="T85" fmla="*/ 2147483647 h 2046"/>
                <a:gd name="T86" fmla="*/ 2147483647 w 3956"/>
                <a:gd name="T87" fmla="*/ 2147483647 h 2046"/>
                <a:gd name="T88" fmla="*/ 2147483647 w 3956"/>
                <a:gd name="T89" fmla="*/ 2147483647 h 2046"/>
                <a:gd name="T90" fmla="*/ 2147483647 w 3956"/>
                <a:gd name="T91" fmla="*/ 2147483647 h 2046"/>
                <a:gd name="T92" fmla="*/ 2147483647 w 3956"/>
                <a:gd name="T93" fmla="*/ 2147483647 h 2046"/>
                <a:gd name="T94" fmla="*/ 2147483647 w 3956"/>
                <a:gd name="T95" fmla="*/ 2147483647 h 2046"/>
                <a:gd name="T96" fmla="*/ 2147483647 w 3956"/>
                <a:gd name="T97" fmla="*/ 2147483647 h 2046"/>
                <a:gd name="T98" fmla="*/ 2147483647 w 3956"/>
                <a:gd name="T99" fmla="*/ 2147483647 h 2046"/>
                <a:gd name="T100" fmla="*/ 2147483647 w 3956"/>
                <a:gd name="T101" fmla="*/ 2147483647 h 2046"/>
                <a:gd name="T102" fmla="*/ 2147483647 w 3956"/>
                <a:gd name="T103" fmla="*/ 2147483647 h 2046"/>
                <a:gd name="T104" fmla="*/ 2147483647 w 3956"/>
                <a:gd name="T105" fmla="*/ 2147483647 h 2046"/>
                <a:gd name="T106" fmla="*/ 2147483647 w 3956"/>
                <a:gd name="T107" fmla="*/ 2147483647 h 2046"/>
                <a:gd name="T108" fmla="*/ 2147483647 w 3956"/>
                <a:gd name="T109" fmla="*/ 2147483647 h 2046"/>
                <a:gd name="T110" fmla="*/ 2147483647 w 3956"/>
                <a:gd name="T111" fmla="*/ 2147483647 h 2046"/>
                <a:gd name="T112" fmla="*/ 2147483647 w 3956"/>
                <a:gd name="T113" fmla="*/ 2147483647 h 2046"/>
                <a:gd name="T114" fmla="*/ 2147483647 w 3956"/>
                <a:gd name="T115" fmla="*/ 2147483647 h 2046"/>
                <a:gd name="T116" fmla="*/ 2147483647 w 3956"/>
                <a:gd name="T117" fmla="*/ 2147483647 h 2046"/>
                <a:gd name="T118" fmla="*/ 2147483647 w 3956"/>
                <a:gd name="T119" fmla="*/ 2147483647 h 2046"/>
                <a:gd name="T120" fmla="*/ 2147483647 w 3956"/>
                <a:gd name="T121" fmla="*/ 2147483647 h 2046"/>
                <a:gd name="T122" fmla="*/ 2147483647 w 3956"/>
                <a:gd name="T123" fmla="*/ 2147483647 h 20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56"/>
                <a:gd name="T187" fmla="*/ 0 h 2046"/>
                <a:gd name="T188" fmla="*/ 3956 w 3956"/>
                <a:gd name="T189" fmla="*/ 2046 h 20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56" h="2046">
                  <a:moveTo>
                    <a:pt x="0" y="19"/>
                  </a:moveTo>
                  <a:lnTo>
                    <a:pt x="39" y="0"/>
                  </a:lnTo>
                  <a:lnTo>
                    <a:pt x="63" y="0"/>
                  </a:lnTo>
                  <a:lnTo>
                    <a:pt x="79" y="24"/>
                  </a:lnTo>
                  <a:lnTo>
                    <a:pt x="87" y="48"/>
                  </a:lnTo>
                  <a:lnTo>
                    <a:pt x="87" y="71"/>
                  </a:lnTo>
                  <a:lnTo>
                    <a:pt x="87" y="95"/>
                  </a:lnTo>
                  <a:lnTo>
                    <a:pt x="87" y="119"/>
                  </a:lnTo>
                  <a:lnTo>
                    <a:pt x="87" y="142"/>
                  </a:lnTo>
                  <a:lnTo>
                    <a:pt x="95" y="166"/>
                  </a:lnTo>
                  <a:lnTo>
                    <a:pt x="95" y="190"/>
                  </a:lnTo>
                  <a:lnTo>
                    <a:pt x="102" y="213"/>
                  </a:lnTo>
                  <a:lnTo>
                    <a:pt x="110" y="237"/>
                  </a:lnTo>
                  <a:lnTo>
                    <a:pt x="118" y="261"/>
                  </a:lnTo>
                  <a:lnTo>
                    <a:pt x="134" y="284"/>
                  </a:lnTo>
                  <a:lnTo>
                    <a:pt x="150" y="308"/>
                  </a:lnTo>
                  <a:lnTo>
                    <a:pt x="166" y="332"/>
                  </a:lnTo>
                  <a:lnTo>
                    <a:pt x="174" y="355"/>
                  </a:lnTo>
                  <a:lnTo>
                    <a:pt x="197" y="395"/>
                  </a:lnTo>
                  <a:lnTo>
                    <a:pt x="213" y="419"/>
                  </a:lnTo>
                  <a:lnTo>
                    <a:pt x="229" y="450"/>
                  </a:lnTo>
                  <a:lnTo>
                    <a:pt x="245" y="474"/>
                  </a:lnTo>
                  <a:lnTo>
                    <a:pt x="252" y="505"/>
                  </a:lnTo>
                  <a:lnTo>
                    <a:pt x="268" y="529"/>
                  </a:lnTo>
                  <a:lnTo>
                    <a:pt x="268" y="553"/>
                  </a:lnTo>
                  <a:lnTo>
                    <a:pt x="276" y="576"/>
                  </a:lnTo>
                  <a:lnTo>
                    <a:pt x="284" y="600"/>
                  </a:lnTo>
                  <a:lnTo>
                    <a:pt x="292" y="624"/>
                  </a:lnTo>
                  <a:lnTo>
                    <a:pt x="300" y="648"/>
                  </a:lnTo>
                  <a:lnTo>
                    <a:pt x="308" y="679"/>
                  </a:lnTo>
                  <a:lnTo>
                    <a:pt x="316" y="703"/>
                  </a:lnTo>
                  <a:lnTo>
                    <a:pt x="324" y="726"/>
                  </a:lnTo>
                  <a:lnTo>
                    <a:pt x="331" y="758"/>
                  </a:lnTo>
                  <a:lnTo>
                    <a:pt x="339" y="782"/>
                  </a:lnTo>
                  <a:lnTo>
                    <a:pt x="347" y="805"/>
                  </a:lnTo>
                  <a:lnTo>
                    <a:pt x="363" y="829"/>
                  </a:lnTo>
                  <a:lnTo>
                    <a:pt x="371" y="853"/>
                  </a:lnTo>
                  <a:lnTo>
                    <a:pt x="379" y="876"/>
                  </a:lnTo>
                  <a:lnTo>
                    <a:pt x="387" y="900"/>
                  </a:lnTo>
                  <a:lnTo>
                    <a:pt x="395" y="924"/>
                  </a:lnTo>
                  <a:lnTo>
                    <a:pt x="402" y="947"/>
                  </a:lnTo>
                  <a:lnTo>
                    <a:pt x="410" y="971"/>
                  </a:lnTo>
                  <a:lnTo>
                    <a:pt x="410" y="995"/>
                  </a:lnTo>
                  <a:lnTo>
                    <a:pt x="418" y="1018"/>
                  </a:lnTo>
                  <a:lnTo>
                    <a:pt x="418" y="1042"/>
                  </a:lnTo>
                  <a:lnTo>
                    <a:pt x="418" y="1074"/>
                  </a:lnTo>
                  <a:lnTo>
                    <a:pt x="418" y="1105"/>
                  </a:lnTo>
                  <a:lnTo>
                    <a:pt x="418" y="1129"/>
                  </a:lnTo>
                  <a:lnTo>
                    <a:pt x="418" y="1161"/>
                  </a:lnTo>
                  <a:lnTo>
                    <a:pt x="418" y="1184"/>
                  </a:lnTo>
                  <a:lnTo>
                    <a:pt x="418" y="1208"/>
                  </a:lnTo>
                  <a:lnTo>
                    <a:pt x="418" y="1232"/>
                  </a:lnTo>
                  <a:lnTo>
                    <a:pt x="426" y="1255"/>
                  </a:lnTo>
                  <a:lnTo>
                    <a:pt x="426" y="1279"/>
                  </a:lnTo>
                  <a:lnTo>
                    <a:pt x="434" y="1303"/>
                  </a:lnTo>
                  <a:lnTo>
                    <a:pt x="442" y="1326"/>
                  </a:lnTo>
                  <a:lnTo>
                    <a:pt x="458" y="1350"/>
                  </a:lnTo>
                  <a:lnTo>
                    <a:pt x="489" y="1374"/>
                  </a:lnTo>
                  <a:lnTo>
                    <a:pt x="521" y="1389"/>
                  </a:lnTo>
                  <a:lnTo>
                    <a:pt x="545" y="1397"/>
                  </a:lnTo>
                  <a:lnTo>
                    <a:pt x="568" y="1405"/>
                  </a:lnTo>
                  <a:lnTo>
                    <a:pt x="592" y="1421"/>
                  </a:lnTo>
                  <a:lnTo>
                    <a:pt x="623" y="1437"/>
                  </a:lnTo>
                  <a:lnTo>
                    <a:pt x="663" y="1460"/>
                  </a:lnTo>
                  <a:lnTo>
                    <a:pt x="687" y="1476"/>
                  </a:lnTo>
                  <a:lnTo>
                    <a:pt x="718" y="1492"/>
                  </a:lnTo>
                  <a:lnTo>
                    <a:pt x="734" y="1516"/>
                  </a:lnTo>
                  <a:lnTo>
                    <a:pt x="773" y="1524"/>
                  </a:lnTo>
                  <a:lnTo>
                    <a:pt x="797" y="1524"/>
                  </a:lnTo>
                  <a:lnTo>
                    <a:pt x="837" y="1524"/>
                  </a:lnTo>
                  <a:lnTo>
                    <a:pt x="884" y="1524"/>
                  </a:lnTo>
                  <a:lnTo>
                    <a:pt x="923" y="1524"/>
                  </a:lnTo>
                  <a:lnTo>
                    <a:pt x="963" y="1516"/>
                  </a:lnTo>
                  <a:lnTo>
                    <a:pt x="987" y="1516"/>
                  </a:lnTo>
                  <a:lnTo>
                    <a:pt x="1010" y="1508"/>
                  </a:lnTo>
                  <a:lnTo>
                    <a:pt x="1034" y="1484"/>
                  </a:lnTo>
                  <a:lnTo>
                    <a:pt x="1058" y="1460"/>
                  </a:lnTo>
                  <a:lnTo>
                    <a:pt x="1081" y="1437"/>
                  </a:lnTo>
                  <a:lnTo>
                    <a:pt x="1097" y="1413"/>
                  </a:lnTo>
                  <a:lnTo>
                    <a:pt x="1113" y="1389"/>
                  </a:lnTo>
                  <a:lnTo>
                    <a:pt x="1137" y="1366"/>
                  </a:lnTo>
                  <a:lnTo>
                    <a:pt x="1152" y="1342"/>
                  </a:lnTo>
                  <a:lnTo>
                    <a:pt x="1176" y="1318"/>
                  </a:lnTo>
                  <a:lnTo>
                    <a:pt x="1200" y="1295"/>
                  </a:lnTo>
                  <a:lnTo>
                    <a:pt x="1223" y="1271"/>
                  </a:lnTo>
                  <a:lnTo>
                    <a:pt x="1239" y="1247"/>
                  </a:lnTo>
                  <a:lnTo>
                    <a:pt x="1255" y="1224"/>
                  </a:lnTo>
                  <a:lnTo>
                    <a:pt x="1263" y="1200"/>
                  </a:lnTo>
                  <a:lnTo>
                    <a:pt x="1271" y="1176"/>
                  </a:lnTo>
                  <a:lnTo>
                    <a:pt x="1271" y="1153"/>
                  </a:lnTo>
                  <a:lnTo>
                    <a:pt x="1271" y="1129"/>
                  </a:lnTo>
                  <a:lnTo>
                    <a:pt x="1271" y="1105"/>
                  </a:lnTo>
                  <a:lnTo>
                    <a:pt x="1271" y="1082"/>
                  </a:lnTo>
                  <a:lnTo>
                    <a:pt x="1287" y="1058"/>
                  </a:lnTo>
                  <a:lnTo>
                    <a:pt x="1310" y="1034"/>
                  </a:lnTo>
                  <a:lnTo>
                    <a:pt x="1334" y="1018"/>
                  </a:lnTo>
                  <a:lnTo>
                    <a:pt x="1358" y="1003"/>
                  </a:lnTo>
                  <a:lnTo>
                    <a:pt x="1381" y="995"/>
                  </a:lnTo>
                  <a:lnTo>
                    <a:pt x="1405" y="979"/>
                  </a:lnTo>
                  <a:lnTo>
                    <a:pt x="1437" y="1003"/>
                  </a:lnTo>
                  <a:lnTo>
                    <a:pt x="1452" y="1026"/>
                  </a:lnTo>
                  <a:lnTo>
                    <a:pt x="1460" y="1050"/>
                  </a:lnTo>
                  <a:lnTo>
                    <a:pt x="1468" y="1074"/>
                  </a:lnTo>
                  <a:lnTo>
                    <a:pt x="1492" y="1082"/>
                  </a:lnTo>
                  <a:lnTo>
                    <a:pt x="1531" y="1082"/>
                  </a:lnTo>
                  <a:lnTo>
                    <a:pt x="1555" y="1082"/>
                  </a:lnTo>
                  <a:lnTo>
                    <a:pt x="1587" y="1074"/>
                  </a:lnTo>
                  <a:lnTo>
                    <a:pt x="1610" y="1066"/>
                  </a:lnTo>
                  <a:lnTo>
                    <a:pt x="1634" y="1050"/>
                  </a:lnTo>
                  <a:lnTo>
                    <a:pt x="1658" y="1034"/>
                  </a:lnTo>
                  <a:lnTo>
                    <a:pt x="1681" y="1018"/>
                  </a:lnTo>
                  <a:lnTo>
                    <a:pt x="1705" y="1003"/>
                  </a:lnTo>
                  <a:lnTo>
                    <a:pt x="1729" y="995"/>
                  </a:lnTo>
                  <a:lnTo>
                    <a:pt x="1744" y="1018"/>
                  </a:lnTo>
                  <a:lnTo>
                    <a:pt x="1752" y="1042"/>
                  </a:lnTo>
                  <a:lnTo>
                    <a:pt x="1760" y="1066"/>
                  </a:lnTo>
                  <a:lnTo>
                    <a:pt x="1760" y="1089"/>
                  </a:lnTo>
                  <a:lnTo>
                    <a:pt x="1760" y="1113"/>
                  </a:lnTo>
                  <a:lnTo>
                    <a:pt x="1760" y="1137"/>
                  </a:lnTo>
                  <a:lnTo>
                    <a:pt x="1760" y="1161"/>
                  </a:lnTo>
                  <a:lnTo>
                    <a:pt x="1760" y="1184"/>
                  </a:lnTo>
                  <a:lnTo>
                    <a:pt x="1760" y="1208"/>
                  </a:lnTo>
                  <a:lnTo>
                    <a:pt x="1760" y="1232"/>
                  </a:lnTo>
                  <a:lnTo>
                    <a:pt x="1760" y="1255"/>
                  </a:lnTo>
                  <a:lnTo>
                    <a:pt x="1760" y="1279"/>
                  </a:lnTo>
                  <a:lnTo>
                    <a:pt x="1760" y="1303"/>
                  </a:lnTo>
                  <a:lnTo>
                    <a:pt x="1760" y="1326"/>
                  </a:lnTo>
                  <a:lnTo>
                    <a:pt x="1760" y="1350"/>
                  </a:lnTo>
                  <a:lnTo>
                    <a:pt x="1768" y="1374"/>
                  </a:lnTo>
                  <a:lnTo>
                    <a:pt x="1776" y="1397"/>
                  </a:lnTo>
                  <a:lnTo>
                    <a:pt x="1784" y="1421"/>
                  </a:lnTo>
                  <a:lnTo>
                    <a:pt x="1792" y="1445"/>
                  </a:lnTo>
                  <a:lnTo>
                    <a:pt x="1815" y="1476"/>
                  </a:lnTo>
                  <a:lnTo>
                    <a:pt x="1855" y="1500"/>
                  </a:lnTo>
                  <a:lnTo>
                    <a:pt x="1879" y="1524"/>
                  </a:lnTo>
                  <a:lnTo>
                    <a:pt x="1910" y="1539"/>
                  </a:lnTo>
                  <a:lnTo>
                    <a:pt x="1934" y="1547"/>
                  </a:lnTo>
                  <a:lnTo>
                    <a:pt x="1958" y="1555"/>
                  </a:lnTo>
                  <a:lnTo>
                    <a:pt x="1981" y="1555"/>
                  </a:lnTo>
                  <a:lnTo>
                    <a:pt x="2005" y="1555"/>
                  </a:lnTo>
                  <a:lnTo>
                    <a:pt x="2037" y="1555"/>
                  </a:lnTo>
                  <a:lnTo>
                    <a:pt x="2068" y="1555"/>
                  </a:lnTo>
                  <a:lnTo>
                    <a:pt x="2092" y="1555"/>
                  </a:lnTo>
                  <a:lnTo>
                    <a:pt x="2131" y="1555"/>
                  </a:lnTo>
                  <a:lnTo>
                    <a:pt x="2155" y="1547"/>
                  </a:lnTo>
                  <a:lnTo>
                    <a:pt x="2179" y="1539"/>
                  </a:lnTo>
                  <a:lnTo>
                    <a:pt x="2210" y="1531"/>
                  </a:lnTo>
                  <a:lnTo>
                    <a:pt x="2234" y="1508"/>
                  </a:lnTo>
                  <a:lnTo>
                    <a:pt x="2258" y="1492"/>
                  </a:lnTo>
                  <a:lnTo>
                    <a:pt x="2281" y="1468"/>
                  </a:lnTo>
                  <a:lnTo>
                    <a:pt x="2289" y="1445"/>
                  </a:lnTo>
                  <a:lnTo>
                    <a:pt x="2313" y="1405"/>
                  </a:lnTo>
                  <a:lnTo>
                    <a:pt x="2329" y="1374"/>
                  </a:lnTo>
                  <a:lnTo>
                    <a:pt x="2352" y="1342"/>
                  </a:lnTo>
                  <a:lnTo>
                    <a:pt x="2360" y="1318"/>
                  </a:lnTo>
                  <a:lnTo>
                    <a:pt x="2376" y="1287"/>
                  </a:lnTo>
                  <a:lnTo>
                    <a:pt x="2384" y="1263"/>
                  </a:lnTo>
                  <a:lnTo>
                    <a:pt x="2400" y="1232"/>
                  </a:lnTo>
                  <a:lnTo>
                    <a:pt x="2408" y="1208"/>
                  </a:lnTo>
                  <a:lnTo>
                    <a:pt x="2423" y="1176"/>
                  </a:lnTo>
                  <a:lnTo>
                    <a:pt x="2439" y="1145"/>
                  </a:lnTo>
                  <a:lnTo>
                    <a:pt x="2447" y="1121"/>
                  </a:lnTo>
                  <a:lnTo>
                    <a:pt x="2455" y="1097"/>
                  </a:lnTo>
                  <a:lnTo>
                    <a:pt x="2471" y="1074"/>
                  </a:lnTo>
                  <a:lnTo>
                    <a:pt x="2486" y="1050"/>
                  </a:lnTo>
                  <a:lnTo>
                    <a:pt x="2502" y="1026"/>
                  </a:lnTo>
                  <a:lnTo>
                    <a:pt x="2518" y="1003"/>
                  </a:lnTo>
                  <a:lnTo>
                    <a:pt x="2542" y="979"/>
                  </a:lnTo>
                  <a:lnTo>
                    <a:pt x="2565" y="979"/>
                  </a:lnTo>
                  <a:lnTo>
                    <a:pt x="2589" y="987"/>
                  </a:lnTo>
                  <a:lnTo>
                    <a:pt x="2589" y="1011"/>
                  </a:lnTo>
                  <a:lnTo>
                    <a:pt x="2597" y="1034"/>
                  </a:lnTo>
                  <a:lnTo>
                    <a:pt x="2597" y="1058"/>
                  </a:lnTo>
                  <a:lnTo>
                    <a:pt x="2597" y="1082"/>
                  </a:lnTo>
                  <a:lnTo>
                    <a:pt x="2597" y="1113"/>
                  </a:lnTo>
                  <a:lnTo>
                    <a:pt x="2605" y="1145"/>
                  </a:lnTo>
                  <a:lnTo>
                    <a:pt x="2613" y="1176"/>
                  </a:lnTo>
                  <a:lnTo>
                    <a:pt x="2613" y="1200"/>
                  </a:lnTo>
                  <a:lnTo>
                    <a:pt x="2621" y="1224"/>
                  </a:lnTo>
                  <a:lnTo>
                    <a:pt x="2629" y="1255"/>
                  </a:lnTo>
                  <a:lnTo>
                    <a:pt x="2636" y="1279"/>
                  </a:lnTo>
                  <a:lnTo>
                    <a:pt x="2644" y="1310"/>
                  </a:lnTo>
                  <a:lnTo>
                    <a:pt x="2660" y="1342"/>
                  </a:lnTo>
                  <a:lnTo>
                    <a:pt x="2676" y="1366"/>
                  </a:lnTo>
                  <a:lnTo>
                    <a:pt x="2700" y="1389"/>
                  </a:lnTo>
                  <a:lnTo>
                    <a:pt x="2739" y="1429"/>
                  </a:lnTo>
                  <a:lnTo>
                    <a:pt x="2771" y="1460"/>
                  </a:lnTo>
                  <a:lnTo>
                    <a:pt x="2794" y="1476"/>
                  </a:lnTo>
                  <a:lnTo>
                    <a:pt x="2834" y="1508"/>
                  </a:lnTo>
                  <a:lnTo>
                    <a:pt x="2857" y="1531"/>
                  </a:lnTo>
                  <a:lnTo>
                    <a:pt x="2881" y="1547"/>
                  </a:lnTo>
                  <a:lnTo>
                    <a:pt x="2905" y="1547"/>
                  </a:lnTo>
                  <a:lnTo>
                    <a:pt x="2944" y="1563"/>
                  </a:lnTo>
                  <a:lnTo>
                    <a:pt x="2968" y="1563"/>
                  </a:lnTo>
                  <a:lnTo>
                    <a:pt x="2992" y="1571"/>
                  </a:lnTo>
                  <a:lnTo>
                    <a:pt x="3015" y="1571"/>
                  </a:lnTo>
                  <a:lnTo>
                    <a:pt x="3039" y="1571"/>
                  </a:lnTo>
                  <a:lnTo>
                    <a:pt x="3071" y="1571"/>
                  </a:lnTo>
                  <a:lnTo>
                    <a:pt x="3102" y="1571"/>
                  </a:lnTo>
                  <a:lnTo>
                    <a:pt x="3134" y="1555"/>
                  </a:lnTo>
                  <a:lnTo>
                    <a:pt x="3157" y="1539"/>
                  </a:lnTo>
                  <a:lnTo>
                    <a:pt x="3181" y="1524"/>
                  </a:lnTo>
                  <a:lnTo>
                    <a:pt x="3205" y="1500"/>
                  </a:lnTo>
                  <a:lnTo>
                    <a:pt x="3228" y="1484"/>
                  </a:lnTo>
                  <a:lnTo>
                    <a:pt x="3260" y="1453"/>
                  </a:lnTo>
                  <a:lnTo>
                    <a:pt x="3284" y="1429"/>
                  </a:lnTo>
                  <a:lnTo>
                    <a:pt x="3300" y="1405"/>
                  </a:lnTo>
                  <a:lnTo>
                    <a:pt x="3323" y="1382"/>
                  </a:lnTo>
                  <a:lnTo>
                    <a:pt x="3363" y="1350"/>
                  </a:lnTo>
                  <a:lnTo>
                    <a:pt x="3371" y="1326"/>
                  </a:lnTo>
                  <a:lnTo>
                    <a:pt x="3402" y="1295"/>
                  </a:lnTo>
                  <a:lnTo>
                    <a:pt x="3418" y="1271"/>
                  </a:lnTo>
                  <a:lnTo>
                    <a:pt x="3434" y="1239"/>
                  </a:lnTo>
                  <a:lnTo>
                    <a:pt x="3450" y="1216"/>
                  </a:lnTo>
                  <a:lnTo>
                    <a:pt x="3473" y="1192"/>
                  </a:lnTo>
                  <a:lnTo>
                    <a:pt x="3481" y="1168"/>
                  </a:lnTo>
                  <a:lnTo>
                    <a:pt x="3497" y="1145"/>
                  </a:lnTo>
                  <a:lnTo>
                    <a:pt x="3505" y="1121"/>
                  </a:lnTo>
                  <a:lnTo>
                    <a:pt x="3521" y="1082"/>
                  </a:lnTo>
                  <a:lnTo>
                    <a:pt x="3528" y="1050"/>
                  </a:lnTo>
                  <a:lnTo>
                    <a:pt x="3544" y="1011"/>
                  </a:lnTo>
                  <a:lnTo>
                    <a:pt x="3560" y="979"/>
                  </a:lnTo>
                  <a:lnTo>
                    <a:pt x="3568" y="955"/>
                  </a:lnTo>
                  <a:lnTo>
                    <a:pt x="3576" y="924"/>
                  </a:lnTo>
                  <a:lnTo>
                    <a:pt x="3584" y="892"/>
                  </a:lnTo>
                  <a:lnTo>
                    <a:pt x="3592" y="861"/>
                  </a:lnTo>
                  <a:lnTo>
                    <a:pt x="3600" y="829"/>
                  </a:lnTo>
                  <a:lnTo>
                    <a:pt x="3607" y="797"/>
                  </a:lnTo>
                  <a:lnTo>
                    <a:pt x="3615" y="774"/>
                  </a:lnTo>
                  <a:lnTo>
                    <a:pt x="3623" y="750"/>
                  </a:lnTo>
                  <a:lnTo>
                    <a:pt x="3631" y="726"/>
                  </a:lnTo>
                  <a:lnTo>
                    <a:pt x="3639" y="703"/>
                  </a:lnTo>
                  <a:lnTo>
                    <a:pt x="3655" y="671"/>
                  </a:lnTo>
                  <a:lnTo>
                    <a:pt x="3663" y="648"/>
                  </a:lnTo>
                  <a:lnTo>
                    <a:pt x="3678" y="624"/>
                  </a:lnTo>
                  <a:lnTo>
                    <a:pt x="3694" y="600"/>
                  </a:lnTo>
                  <a:lnTo>
                    <a:pt x="3694" y="576"/>
                  </a:lnTo>
                  <a:lnTo>
                    <a:pt x="3726" y="561"/>
                  </a:lnTo>
                  <a:lnTo>
                    <a:pt x="3757" y="561"/>
                  </a:lnTo>
                  <a:lnTo>
                    <a:pt x="3805" y="561"/>
                  </a:lnTo>
                  <a:lnTo>
                    <a:pt x="3852" y="561"/>
                  </a:lnTo>
                  <a:lnTo>
                    <a:pt x="3899" y="561"/>
                  </a:lnTo>
                  <a:lnTo>
                    <a:pt x="3923" y="553"/>
                  </a:lnTo>
                  <a:lnTo>
                    <a:pt x="3931" y="576"/>
                  </a:lnTo>
                  <a:lnTo>
                    <a:pt x="3931" y="600"/>
                  </a:lnTo>
                  <a:lnTo>
                    <a:pt x="3931" y="624"/>
                  </a:lnTo>
                  <a:lnTo>
                    <a:pt x="3931" y="648"/>
                  </a:lnTo>
                  <a:lnTo>
                    <a:pt x="3931" y="671"/>
                  </a:lnTo>
                  <a:lnTo>
                    <a:pt x="3939" y="695"/>
                  </a:lnTo>
                  <a:lnTo>
                    <a:pt x="3939" y="726"/>
                  </a:lnTo>
                  <a:lnTo>
                    <a:pt x="3939" y="750"/>
                  </a:lnTo>
                  <a:lnTo>
                    <a:pt x="3947" y="782"/>
                  </a:lnTo>
                  <a:lnTo>
                    <a:pt x="3947" y="813"/>
                  </a:lnTo>
                  <a:lnTo>
                    <a:pt x="3947" y="837"/>
                  </a:lnTo>
                  <a:lnTo>
                    <a:pt x="3947" y="861"/>
                  </a:lnTo>
                  <a:lnTo>
                    <a:pt x="3947" y="892"/>
                  </a:lnTo>
                  <a:lnTo>
                    <a:pt x="3947" y="924"/>
                  </a:lnTo>
                  <a:lnTo>
                    <a:pt x="3947" y="947"/>
                  </a:lnTo>
                  <a:lnTo>
                    <a:pt x="3947" y="987"/>
                  </a:lnTo>
                  <a:lnTo>
                    <a:pt x="3947" y="1011"/>
                  </a:lnTo>
                  <a:lnTo>
                    <a:pt x="3947" y="1050"/>
                  </a:lnTo>
                  <a:lnTo>
                    <a:pt x="3947" y="1089"/>
                  </a:lnTo>
                  <a:lnTo>
                    <a:pt x="3947" y="1113"/>
                  </a:lnTo>
                  <a:lnTo>
                    <a:pt x="3947" y="1137"/>
                  </a:lnTo>
                  <a:lnTo>
                    <a:pt x="3947" y="1176"/>
                  </a:lnTo>
                  <a:lnTo>
                    <a:pt x="3947" y="1200"/>
                  </a:lnTo>
                  <a:lnTo>
                    <a:pt x="3947" y="1224"/>
                  </a:lnTo>
                  <a:lnTo>
                    <a:pt x="3947" y="1247"/>
                  </a:lnTo>
                  <a:lnTo>
                    <a:pt x="3947" y="1279"/>
                  </a:lnTo>
                  <a:lnTo>
                    <a:pt x="3947" y="1310"/>
                  </a:lnTo>
                  <a:lnTo>
                    <a:pt x="3947" y="1334"/>
                  </a:lnTo>
                  <a:lnTo>
                    <a:pt x="3947" y="1374"/>
                  </a:lnTo>
                  <a:lnTo>
                    <a:pt x="3947" y="1397"/>
                  </a:lnTo>
                  <a:lnTo>
                    <a:pt x="3947" y="1421"/>
                  </a:lnTo>
                  <a:lnTo>
                    <a:pt x="3947" y="1445"/>
                  </a:lnTo>
                  <a:lnTo>
                    <a:pt x="3947" y="1468"/>
                  </a:lnTo>
                  <a:lnTo>
                    <a:pt x="3947" y="1500"/>
                  </a:lnTo>
                  <a:lnTo>
                    <a:pt x="3947" y="1531"/>
                  </a:lnTo>
                  <a:lnTo>
                    <a:pt x="3947" y="1555"/>
                  </a:lnTo>
                  <a:lnTo>
                    <a:pt x="3947" y="1579"/>
                  </a:lnTo>
                  <a:lnTo>
                    <a:pt x="3947" y="1603"/>
                  </a:lnTo>
                  <a:lnTo>
                    <a:pt x="3947" y="1626"/>
                  </a:lnTo>
                  <a:lnTo>
                    <a:pt x="3947" y="1658"/>
                  </a:lnTo>
                  <a:lnTo>
                    <a:pt x="3947" y="1689"/>
                  </a:lnTo>
                  <a:lnTo>
                    <a:pt x="3947" y="1713"/>
                  </a:lnTo>
                  <a:lnTo>
                    <a:pt x="3947" y="1745"/>
                  </a:lnTo>
                  <a:lnTo>
                    <a:pt x="3947" y="1768"/>
                  </a:lnTo>
                  <a:lnTo>
                    <a:pt x="3947" y="1800"/>
                  </a:lnTo>
                  <a:lnTo>
                    <a:pt x="3947" y="1824"/>
                  </a:lnTo>
                  <a:lnTo>
                    <a:pt x="3947" y="1847"/>
                  </a:lnTo>
                  <a:lnTo>
                    <a:pt x="3947" y="1871"/>
                  </a:lnTo>
                  <a:lnTo>
                    <a:pt x="3947" y="1895"/>
                  </a:lnTo>
                  <a:lnTo>
                    <a:pt x="3947" y="1918"/>
                  </a:lnTo>
                  <a:lnTo>
                    <a:pt x="3947" y="1942"/>
                  </a:lnTo>
                  <a:lnTo>
                    <a:pt x="3947" y="1966"/>
                  </a:lnTo>
                  <a:lnTo>
                    <a:pt x="3947" y="1989"/>
                  </a:lnTo>
                  <a:lnTo>
                    <a:pt x="3947" y="2013"/>
                  </a:lnTo>
                  <a:lnTo>
                    <a:pt x="3955" y="2037"/>
                  </a:lnTo>
                  <a:lnTo>
                    <a:pt x="3931" y="2045"/>
                  </a:lnTo>
                  <a:lnTo>
                    <a:pt x="3907" y="2037"/>
                  </a:lnTo>
                  <a:lnTo>
                    <a:pt x="3876" y="2021"/>
                  </a:lnTo>
                  <a:lnTo>
                    <a:pt x="3852" y="2013"/>
                  </a:lnTo>
                  <a:lnTo>
                    <a:pt x="3828" y="2013"/>
                  </a:lnTo>
                  <a:lnTo>
                    <a:pt x="3805" y="2013"/>
                  </a:lnTo>
                  <a:lnTo>
                    <a:pt x="3781" y="2013"/>
                  </a:lnTo>
                  <a:lnTo>
                    <a:pt x="3750" y="2013"/>
                  </a:lnTo>
                  <a:lnTo>
                    <a:pt x="3726" y="2013"/>
                  </a:lnTo>
                  <a:lnTo>
                    <a:pt x="3702" y="2005"/>
                  </a:lnTo>
                  <a:lnTo>
                    <a:pt x="3678" y="2005"/>
                  </a:lnTo>
                  <a:lnTo>
                    <a:pt x="3655" y="1997"/>
                  </a:lnTo>
                  <a:lnTo>
                    <a:pt x="3623" y="1989"/>
                  </a:lnTo>
                  <a:lnTo>
                    <a:pt x="3600" y="1989"/>
                  </a:lnTo>
                  <a:lnTo>
                    <a:pt x="3568" y="1989"/>
                  </a:lnTo>
                  <a:lnTo>
                    <a:pt x="3544" y="1989"/>
                  </a:lnTo>
                  <a:lnTo>
                    <a:pt x="3521" y="1989"/>
                  </a:lnTo>
                  <a:lnTo>
                    <a:pt x="3481" y="1989"/>
                  </a:lnTo>
                  <a:lnTo>
                    <a:pt x="3457" y="1989"/>
                  </a:lnTo>
                  <a:lnTo>
                    <a:pt x="3434" y="1989"/>
                  </a:lnTo>
                  <a:lnTo>
                    <a:pt x="3402" y="1989"/>
                  </a:lnTo>
                  <a:lnTo>
                    <a:pt x="3363" y="1989"/>
                  </a:lnTo>
                  <a:lnTo>
                    <a:pt x="3331" y="1989"/>
                  </a:lnTo>
                  <a:lnTo>
                    <a:pt x="3300" y="1981"/>
                  </a:lnTo>
                  <a:lnTo>
                    <a:pt x="3276" y="1981"/>
                  </a:lnTo>
                  <a:lnTo>
                    <a:pt x="3252" y="1981"/>
                  </a:lnTo>
                  <a:lnTo>
                    <a:pt x="3221" y="1981"/>
                  </a:lnTo>
                  <a:lnTo>
                    <a:pt x="3189" y="1981"/>
                  </a:lnTo>
                  <a:lnTo>
                    <a:pt x="3165" y="1981"/>
                  </a:lnTo>
                  <a:lnTo>
                    <a:pt x="3126" y="1981"/>
                  </a:lnTo>
                  <a:lnTo>
                    <a:pt x="3102" y="1981"/>
                  </a:lnTo>
                  <a:lnTo>
                    <a:pt x="3079" y="1981"/>
                  </a:lnTo>
                  <a:lnTo>
                    <a:pt x="3055" y="1981"/>
                  </a:lnTo>
                  <a:lnTo>
                    <a:pt x="3031" y="1981"/>
                  </a:lnTo>
                  <a:lnTo>
                    <a:pt x="3007" y="1981"/>
                  </a:lnTo>
                  <a:lnTo>
                    <a:pt x="2984" y="1981"/>
                  </a:lnTo>
                  <a:lnTo>
                    <a:pt x="2944" y="1981"/>
                  </a:lnTo>
                  <a:lnTo>
                    <a:pt x="2913" y="1981"/>
                  </a:lnTo>
                  <a:lnTo>
                    <a:pt x="2873" y="1981"/>
                  </a:lnTo>
                  <a:lnTo>
                    <a:pt x="2850" y="1973"/>
                  </a:lnTo>
                  <a:lnTo>
                    <a:pt x="2818" y="1973"/>
                  </a:lnTo>
                  <a:lnTo>
                    <a:pt x="2794" y="1973"/>
                  </a:lnTo>
                  <a:lnTo>
                    <a:pt x="2763" y="1966"/>
                  </a:lnTo>
                  <a:lnTo>
                    <a:pt x="2739" y="1958"/>
                  </a:lnTo>
                  <a:lnTo>
                    <a:pt x="2715" y="1950"/>
                  </a:lnTo>
                  <a:lnTo>
                    <a:pt x="2676" y="1950"/>
                  </a:lnTo>
                  <a:lnTo>
                    <a:pt x="2636" y="1950"/>
                  </a:lnTo>
                  <a:lnTo>
                    <a:pt x="2605" y="1950"/>
                  </a:lnTo>
                  <a:lnTo>
                    <a:pt x="2565" y="1950"/>
                  </a:lnTo>
                  <a:lnTo>
                    <a:pt x="2534" y="1950"/>
                  </a:lnTo>
                  <a:lnTo>
                    <a:pt x="2502" y="1950"/>
                  </a:lnTo>
                  <a:lnTo>
                    <a:pt x="2471" y="1950"/>
                  </a:lnTo>
                  <a:lnTo>
                    <a:pt x="2447" y="1950"/>
                  </a:lnTo>
                  <a:lnTo>
                    <a:pt x="2415" y="1950"/>
                  </a:lnTo>
                  <a:lnTo>
                    <a:pt x="2392" y="1950"/>
                  </a:lnTo>
                  <a:lnTo>
                    <a:pt x="2368" y="1950"/>
                  </a:lnTo>
                  <a:lnTo>
                    <a:pt x="2344" y="1950"/>
                  </a:lnTo>
                  <a:lnTo>
                    <a:pt x="2313" y="1950"/>
                  </a:lnTo>
                  <a:lnTo>
                    <a:pt x="2281" y="1950"/>
                  </a:lnTo>
                  <a:lnTo>
                    <a:pt x="2258" y="1950"/>
                  </a:lnTo>
                  <a:lnTo>
                    <a:pt x="2234" y="1950"/>
                  </a:lnTo>
                  <a:lnTo>
                    <a:pt x="2210" y="1950"/>
                  </a:lnTo>
                  <a:lnTo>
                    <a:pt x="2171" y="1950"/>
                  </a:lnTo>
                  <a:lnTo>
                    <a:pt x="2139" y="1950"/>
                  </a:lnTo>
                  <a:lnTo>
                    <a:pt x="2108" y="1950"/>
                  </a:lnTo>
                  <a:lnTo>
                    <a:pt x="2084" y="1950"/>
                  </a:lnTo>
                  <a:lnTo>
                    <a:pt x="2052" y="1958"/>
                  </a:lnTo>
                  <a:lnTo>
                    <a:pt x="2029" y="1958"/>
                  </a:lnTo>
                  <a:lnTo>
                    <a:pt x="1997" y="1966"/>
                  </a:lnTo>
                  <a:lnTo>
                    <a:pt x="1973" y="1966"/>
                  </a:lnTo>
                  <a:lnTo>
                    <a:pt x="1950" y="1966"/>
                  </a:lnTo>
                  <a:lnTo>
                    <a:pt x="1926" y="1966"/>
                  </a:lnTo>
                  <a:lnTo>
                    <a:pt x="1894" y="1966"/>
                  </a:lnTo>
                  <a:lnTo>
                    <a:pt x="1863" y="1966"/>
                  </a:lnTo>
                  <a:lnTo>
                    <a:pt x="1831" y="1966"/>
                  </a:lnTo>
                  <a:lnTo>
                    <a:pt x="1800" y="1966"/>
                  </a:lnTo>
                  <a:lnTo>
                    <a:pt x="1768" y="1966"/>
                  </a:lnTo>
                  <a:lnTo>
                    <a:pt x="1737" y="1966"/>
                  </a:lnTo>
                  <a:lnTo>
                    <a:pt x="1713" y="1966"/>
                  </a:lnTo>
                  <a:lnTo>
                    <a:pt x="1689" y="1966"/>
                  </a:lnTo>
                  <a:lnTo>
                    <a:pt x="1665" y="1966"/>
                  </a:lnTo>
                  <a:lnTo>
                    <a:pt x="1634" y="1966"/>
                  </a:lnTo>
                  <a:lnTo>
                    <a:pt x="1602" y="1966"/>
                  </a:lnTo>
                  <a:lnTo>
                    <a:pt x="1571" y="1966"/>
                  </a:lnTo>
                  <a:lnTo>
                    <a:pt x="1531" y="1966"/>
                  </a:lnTo>
                  <a:lnTo>
                    <a:pt x="1508" y="1966"/>
                  </a:lnTo>
                  <a:lnTo>
                    <a:pt x="1468" y="1958"/>
                  </a:lnTo>
                  <a:lnTo>
                    <a:pt x="1437" y="1958"/>
                  </a:lnTo>
                  <a:lnTo>
                    <a:pt x="1413" y="1958"/>
                  </a:lnTo>
                  <a:lnTo>
                    <a:pt x="1389" y="1958"/>
                  </a:lnTo>
                  <a:lnTo>
                    <a:pt x="1358" y="1950"/>
                  </a:lnTo>
                  <a:lnTo>
                    <a:pt x="1334" y="1950"/>
                  </a:lnTo>
                  <a:lnTo>
                    <a:pt x="1302" y="1950"/>
                  </a:lnTo>
                  <a:lnTo>
                    <a:pt x="1279" y="1950"/>
                  </a:lnTo>
                  <a:lnTo>
                    <a:pt x="1255" y="1950"/>
                  </a:lnTo>
                  <a:lnTo>
                    <a:pt x="1231" y="1950"/>
                  </a:lnTo>
                  <a:lnTo>
                    <a:pt x="1192" y="1942"/>
                  </a:lnTo>
                  <a:lnTo>
                    <a:pt x="1152" y="1934"/>
                  </a:lnTo>
                  <a:lnTo>
                    <a:pt x="1129" y="1926"/>
                  </a:lnTo>
                  <a:lnTo>
                    <a:pt x="1152" y="1939"/>
                  </a:lnTo>
                  <a:lnTo>
                    <a:pt x="1105" y="1926"/>
                  </a:lnTo>
                  <a:lnTo>
                    <a:pt x="1081" y="1918"/>
                  </a:lnTo>
                  <a:lnTo>
                    <a:pt x="1056" y="1987"/>
                  </a:lnTo>
                  <a:lnTo>
                    <a:pt x="1026" y="1910"/>
                  </a:lnTo>
                  <a:lnTo>
                    <a:pt x="1002" y="1902"/>
                  </a:lnTo>
                  <a:lnTo>
                    <a:pt x="912" y="1939"/>
                  </a:lnTo>
                  <a:lnTo>
                    <a:pt x="960" y="1939"/>
                  </a:lnTo>
                  <a:lnTo>
                    <a:pt x="912" y="1939"/>
                  </a:lnTo>
                  <a:lnTo>
                    <a:pt x="864" y="1939"/>
                  </a:lnTo>
                  <a:lnTo>
                    <a:pt x="912" y="1939"/>
                  </a:lnTo>
                  <a:lnTo>
                    <a:pt x="816" y="1987"/>
                  </a:lnTo>
                  <a:lnTo>
                    <a:pt x="768" y="1939"/>
                  </a:lnTo>
                  <a:lnTo>
                    <a:pt x="720" y="1939"/>
                  </a:lnTo>
                  <a:lnTo>
                    <a:pt x="672" y="1939"/>
                  </a:lnTo>
                  <a:lnTo>
                    <a:pt x="624" y="1939"/>
                  </a:lnTo>
                  <a:lnTo>
                    <a:pt x="624" y="1987"/>
                  </a:lnTo>
                  <a:lnTo>
                    <a:pt x="600" y="1918"/>
                  </a:lnTo>
                  <a:lnTo>
                    <a:pt x="560" y="1926"/>
                  </a:lnTo>
                  <a:lnTo>
                    <a:pt x="528" y="1939"/>
                  </a:lnTo>
                  <a:lnTo>
                    <a:pt x="513" y="1926"/>
                  </a:lnTo>
                  <a:lnTo>
                    <a:pt x="481" y="1934"/>
                  </a:lnTo>
                  <a:lnTo>
                    <a:pt x="458" y="1934"/>
                  </a:lnTo>
                  <a:lnTo>
                    <a:pt x="418" y="1942"/>
                  </a:lnTo>
                  <a:lnTo>
                    <a:pt x="387" y="1942"/>
                  </a:lnTo>
                  <a:lnTo>
                    <a:pt x="363" y="1950"/>
                  </a:lnTo>
                  <a:lnTo>
                    <a:pt x="339" y="1958"/>
                  </a:lnTo>
                  <a:lnTo>
                    <a:pt x="316" y="1958"/>
                  </a:lnTo>
                  <a:lnTo>
                    <a:pt x="292" y="1958"/>
                  </a:lnTo>
                  <a:lnTo>
                    <a:pt x="1296" y="1939"/>
                  </a:lnTo>
                  <a:lnTo>
                    <a:pt x="229" y="1966"/>
                  </a:lnTo>
                  <a:lnTo>
                    <a:pt x="205" y="1966"/>
                  </a:lnTo>
                  <a:lnTo>
                    <a:pt x="181" y="1966"/>
                  </a:lnTo>
                  <a:lnTo>
                    <a:pt x="158" y="1966"/>
                  </a:lnTo>
                  <a:lnTo>
                    <a:pt x="134" y="1966"/>
                  </a:lnTo>
                  <a:lnTo>
                    <a:pt x="102" y="1966"/>
                  </a:lnTo>
                  <a:lnTo>
                    <a:pt x="87" y="1942"/>
                  </a:lnTo>
                  <a:lnTo>
                    <a:pt x="87" y="1918"/>
                  </a:lnTo>
                  <a:lnTo>
                    <a:pt x="87" y="1895"/>
                  </a:lnTo>
                  <a:lnTo>
                    <a:pt x="87" y="1871"/>
                  </a:lnTo>
                  <a:lnTo>
                    <a:pt x="87" y="1839"/>
                  </a:lnTo>
                  <a:lnTo>
                    <a:pt x="87" y="1816"/>
                  </a:lnTo>
                  <a:lnTo>
                    <a:pt x="87" y="1784"/>
                  </a:lnTo>
                  <a:lnTo>
                    <a:pt x="87" y="1760"/>
                  </a:lnTo>
                  <a:lnTo>
                    <a:pt x="87" y="1729"/>
                  </a:lnTo>
                  <a:lnTo>
                    <a:pt x="87" y="1697"/>
                  </a:lnTo>
                  <a:lnTo>
                    <a:pt x="87" y="1666"/>
                  </a:lnTo>
                  <a:lnTo>
                    <a:pt x="87" y="1634"/>
                  </a:lnTo>
                  <a:lnTo>
                    <a:pt x="87" y="1610"/>
                  </a:lnTo>
                  <a:lnTo>
                    <a:pt x="87" y="1579"/>
                  </a:lnTo>
                  <a:lnTo>
                    <a:pt x="79" y="1555"/>
                  </a:lnTo>
                  <a:lnTo>
                    <a:pt x="79" y="1531"/>
                  </a:lnTo>
                  <a:lnTo>
                    <a:pt x="79" y="1508"/>
                  </a:lnTo>
                  <a:lnTo>
                    <a:pt x="79" y="1476"/>
                  </a:lnTo>
                  <a:lnTo>
                    <a:pt x="79" y="1453"/>
                  </a:lnTo>
                  <a:lnTo>
                    <a:pt x="79" y="1421"/>
                  </a:lnTo>
                  <a:lnTo>
                    <a:pt x="79" y="1389"/>
                  </a:lnTo>
                  <a:lnTo>
                    <a:pt x="79" y="1350"/>
                  </a:lnTo>
                  <a:lnTo>
                    <a:pt x="79" y="1318"/>
                  </a:lnTo>
                  <a:lnTo>
                    <a:pt x="79" y="1279"/>
                  </a:lnTo>
                  <a:lnTo>
                    <a:pt x="79" y="1247"/>
                  </a:lnTo>
                  <a:lnTo>
                    <a:pt x="79" y="1208"/>
                  </a:lnTo>
                  <a:lnTo>
                    <a:pt x="79" y="1184"/>
                  </a:lnTo>
                  <a:lnTo>
                    <a:pt x="79" y="1161"/>
                  </a:lnTo>
                  <a:lnTo>
                    <a:pt x="79" y="1129"/>
                  </a:lnTo>
                  <a:lnTo>
                    <a:pt x="79" y="1097"/>
                  </a:lnTo>
                  <a:lnTo>
                    <a:pt x="79" y="1074"/>
                  </a:lnTo>
                  <a:lnTo>
                    <a:pt x="79" y="1042"/>
                  </a:lnTo>
                  <a:lnTo>
                    <a:pt x="71" y="1003"/>
                  </a:lnTo>
                  <a:lnTo>
                    <a:pt x="71" y="979"/>
                  </a:lnTo>
                  <a:lnTo>
                    <a:pt x="63" y="947"/>
                  </a:lnTo>
                  <a:lnTo>
                    <a:pt x="63" y="924"/>
                  </a:lnTo>
                  <a:lnTo>
                    <a:pt x="63" y="892"/>
                  </a:lnTo>
                  <a:lnTo>
                    <a:pt x="63" y="869"/>
                  </a:lnTo>
                  <a:lnTo>
                    <a:pt x="63" y="845"/>
                  </a:lnTo>
                  <a:lnTo>
                    <a:pt x="55" y="821"/>
                  </a:lnTo>
                  <a:lnTo>
                    <a:pt x="55" y="790"/>
                  </a:lnTo>
                  <a:lnTo>
                    <a:pt x="55" y="758"/>
                  </a:lnTo>
                  <a:lnTo>
                    <a:pt x="55" y="734"/>
                  </a:lnTo>
                  <a:lnTo>
                    <a:pt x="55" y="703"/>
                  </a:lnTo>
                  <a:lnTo>
                    <a:pt x="55" y="679"/>
                  </a:lnTo>
                  <a:lnTo>
                    <a:pt x="55" y="655"/>
                  </a:lnTo>
                  <a:lnTo>
                    <a:pt x="55" y="616"/>
                  </a:lnTo>
                  <a:lnTo>
                    <a:pt x="55" y="592"/>
                  </a:lnTo>
                  <a:lnTo>
                    <a:pt x="55" y="553"/>
                  </a:lnTo>
                  <a:lnTo>
                    <a:pt x="55" y="529"/>
                  </a:lnTo>
                  <a:lnTo>
                    <a:pt x="55" y="498"/>
                  </a:lnTo>
                  <a:lnTo>
                    <a:pt x="55" y="466"/>
                  </a:lnTo>
                  <a:lnTo>
                    <a:pt x="55" y="442"/>
                  </a:lnTo>
                  <a:lnTo>
                    <a:pt x="55" y="419"/>
                  </a:lnTo>
                  <a:lnTo>
                    <a:pt x="55" y="387"/>
                  </a:lnTo>
                  <a:lnTo>
                    <a:pt x="55" y="363"/>
                  </a:lnTo>
                  <a:lnTo>
                    <a:pt x="55" y="332"/>
                  </a:lnTo>
                  <a:lnTo>
                    <a:pt x="55" y="300"/>
                  </a:lnTo>
                  <a:lnTo>
                    <a:pt x="55" y="269"/>
                  </a:lnTo>
                  <a:lnTo>
                    <a:pt x="55" y="245"/>
                  </a:lnTo>
                  <a:lnTo>
                    <a:pt x="55" y="221"/>
                  </a:lnTo>
                  <a:lnTo>
                    <a:pt x="55" y="198"/>
                  </a:lnTo>
                  <a:lnTo>
                    <a:pt x="55" y="174"/>
                  </a:lnTo>
                  <a:lnTo>
                    <a:pt x="55" y="150"/>
                  </a:lnTo>
                  <a:lnTo>
                    <a:pt x="55" y="127"/>
                  </a:lnTo>
                  <a:lnTo>
                    <a:pt x="47" y="103"/>
                  </a:lnTo>
                  <a:lnTo>
                    <a:pt x="39" y="79"/>
                  </a:lnTo>
                  <a:lnTo>
                    <a:pt x="31" y="56"/>
                  </a:lnTo>
                  <a:lnTo>
                    <a:pt x="0" y="19"/>
                  </a:lnTo>
                </a:path>
              </a:pathLst>
            </a:custGeom>
            <a:solidFill>
              <a:schemeClr val="tx2"/>
            </a:solidFill>
            <a:ln w="12700" cap="rnd">
              <a:solidFill>
                <a:schemeClr val="tx1"/>
              </a:solidFill>
              <a:round/>
              <a:headEnd type="none" w="sm" len="sm"/>
              <a:tailEnd type="none" w="sm" len="sm"/>
            </a:ln>
          </p:spPr>
          <p:txBody>
            <a:bodyPr/>
            <a:lstStyle/>
            <a:p>
              <a:pPr defTabSz="914400" fontAlgn="base">
                <a:spcBef>
                  <a:spcPct val="0"/>
                </a:spcBef>
                <a:spcAft>
                  <a:spcPct val="0"/>
                </a:spcAft>
              </a:pPr>
              <a:endParaRPr lang="en-US" sz="1800">
                <a:solidFill>
                  <a:srgbClr val="000000"/>
                </a:solidFill>
              </a:endParaRPr>
            </a:p>
          </p:txBody>
        </p:sp>
        <p:sp>
          <p:nvSpPr>
            <p:cNvPr id="10" name="Line 5"/>
            <p:cNvSpPr>
              <a:spLocks noChangeShapeType="1"/>
            </p:cNvSpPr>
            <p:nvPr/>
          </p:nvSpPr>
          <p:spPr bwMode="auto">
            <a:xfrm>
              <a:off x="4116388" y="5486400"/>
              <a:ext cx="1522412" cy="0"/>
            </a:xfrm>
            <a:prstGeom prst="line">
              <a:avLst/>
            </a:prstGeom>
            <a:noFill/>
            <a:ln w="1270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1" name="Line 6"/>
            <p:cNvSpPr>
              <a:spLocks noChangeShapeType="1"/>
            </p:cNvSpPr>
            <p:nvPr/>
          </p:nvSpPr>
          <p:spPr bwMode="auto">
            <a:xfrm>
              <a:off x="3733800" y="4725988"/>
              <a:ext cx="0" cy="836612"/>
            </a:xfrm>
            <a:prstGeom prst="line">
              <a:avLst/>
            </a:prstGeom>
            <a:noFill/>
            <a:ln w="1270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2" name="Line 7"/>
            <p:cNvSpPr>
              <a:spLocks noChangeShapeType="1"/>
            </p:cNvSpPr>
            <p:nvPr/>
          </p:nvSpPr>
          <p:spPr bwMode="auto">
            <a:xfrm>
              <a:off x="3352800" y="1601788"/>
              <a:ext cx="0" cy="4189412"/>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3" name="Line 8"/>
            <p:cNvSpPr>
              <a:spLocks noChangeShapeType="1"/>
            </p:cNvSpPr>
            <p:nvPr/>
          </p:nvSpPr>
          <p:spPr bwMode="auto">
            <a:xfrm>
              <a:off x="3354388" y="5791200"/>
              <a:ext cx="6932612"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4" name="Rectangle 9"/>
            <p:cNvSpPr>
              <a:spLocks noChangeArrowheads="1"/>
            </p:cNvSpPr>
            <p:nvPr/>
          </p:nvSpPr>
          <p:spPr bwMode="auto">
            <a:xfrm>
              <a:off x="2879726" y="2193925"/>
              <a:ext cx="186013"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en-US" sz="1800">
                <a:solidFill>
                  <a:srgbClr val="000000"/>
                </a:solidFill>
                <a:latin typeface="Arial" panose="020B0604020202020204" pitchFamily="34" charset="0"/>
              </a:endParaRPr>
            </a:p>
          </p:txBody>
        </p:sp>
        <p:graphicFrame>
          <p:nvGraphicFramePr>
            <p:cNvPr id="15" name="Object 1"/>
            <p:cNvGraphicFramePr>
              <a:graphicFrameLocks/>
            </p:cNvGraphicFramePr>
            <p:nvPr>
              <p:extLst/>
            </p:nvPr>
          </p:nvGraphicFramePr>
          <p:xfrm>
            <a:off x="3022601" y="2503574"/>
            <a:ext cx="323850" cy="583658"/>
          </p:xfrm>
          <a:graphic>
            <a:graphicData uri="http://schemas.openxmlformats.org/presentationml/2006/ole">
              <mc:AlternateContent xmlns:mc="http://schemas.openxmlformats.org/markup-compatibility/2006">
                <mc:Choice xmlns:v="urn:schemas-microsoft-com:vml" Requires="v">
                  <p:oleObj spid="_x0000_s35896" name="Document" r:id="rId5" imgW="474663" imgH="750888" progId="Word.Document.8">
                    <p:embed/>
                  </p:oleObj>
                </mc:Choice>
                <mc:Fallback>
                  <p:oleObj name="Document" r:id="rId5" imgW="474663" imgH="750888" progId="Word.Document.8">
                    <p:embed/>
                    <p:pic>
                      <p:nvPicPr>
                        <p:cNvPr id="15" name="Object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2601" y="2503574"/>
                          <a:ext cx="323850" cy="583658"/>
                        </a:xfrm>
                        <a:prstGeom prst="rect">
                          <a:avLst/>
                        </a:prstGeom>
                        <a:noFill/>
                        <a:ln>
                          <a:noFill/>
                        </a:ln>
                        <a:effectLst/>
                        <a:extLst/>
                      </p:spPr>
                    </p:pic>
                  </p:oleObj>
                </mc:Fallback>
              </mc:AlternateContent>
            </a:graphicData>
          </a:graphic>
        </p:graphicFrame>
        <p:sp>
          <p:nvSpPr>
            <p:cNvPr id="16" name="Rectangle 12"/>
            <p:cNvSpPr>
              <a:spLocks noChangeArrowheads="1"/>
            </p:cNvSpPr>
            <p:nvPr/>
          </p:nvSpPr>
          <p:spPr bwMode="auto">
            <a:xfrm>
              <a:off x="2678414" y="653651"/>
              <a:ext cx="290512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ts val="0"/>
                </a:spcBef>
                <a:spcAft>
                  <a:spcPct val="0"/>
                </a:spcAft>
                <a:buClrTx/>
                <a:buSzTx/>
                <a:buFont typeface="Wingdings" panose="05000000000000000000" pitchFamily="2" charset="2"/>
                <a:buNone/>
              </a:pPr>
              <a:r>
                <a:rPr lang="en-US" altLang="zh-CN" sz="1800" b="1" dirty="0">
                  <a:solidFill>
                    <a:srgbClr val="000000"/>
                  </a:solidFill>
                  <a:latin typeface="Calibri"/>
                  <a:cs typeface="Times New Roman" panose="02020603050405020304" pitchFamily="18" charset="0"/>
                </a:rPr>
                <a:t>Reachability</a:t>
              </a:r>
            </a:p>
            <a:p>
              <a:pPr defTabSz="914400" fontAlgn="base">
                <a:spcBef>
                  <a:spcPts val="0"/>
                </a:spcBef>
                <a:spcAft>
                  <a:spcPct val="0"/>
                </a:spcAft>
                <a:buClrTx/>
                <a:buSzTx/>
                <a:buFont typeface="Wingdings" panose="05000000000000000000" pitchFamily="2" charset="2"/>
                <a:buNone/>
              </a:pPr>
              <a:r>
                <a:rPr lang="en-US" altLang="zh-CN" sz="1800" b="1" dirty="0">
                  <a:solidFill>
                    <a:srgbClr val="000000"/>
                  </a:solidFill>
                  <a:latin typeface="Calibri"/>
                  <a:cs typeface="Times New Roman" panose="02020603050405020304" pitchFamily="18" charset="0"/>
                </a:rPr>
                <a:t>distance</a:t>
              </a:r>
            </a:p>
          </p:txBody>
        </p:sp>
        <p:sp>
          <p:nvSpPr>
            <p:cNvPr id="17" name="Rectangle 13"/>
            <p:cNvSpPr>
              <a:spLocks noChangeArrowheads="1"/>
            </p:cNvSpPr>
            <p:nvPr/>
          </p:nvSpPr>
          <p:spPr bwMode="auto">
            <a:xfrm>
              <a:off x="4346272" y="5797550"/>
              <a:ext cx="6321729" cy="51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lnSpc>
                  <a:spcPct val="70000"/>
                </a:lnSpc>
                <a:spcBef>
                  <a:spcPct val="50000"/>
                </a:spcBef>
                <a:spcAft>
                  <a:spcPct val="0"/>
                </a:spcAft>
                <a:buClrTx/>
                <a:buSzTx/>
                <a:buFont typeface="Wingdings" panose="05000000000000000000" pitchFamily="2" charset="2"/>
                <a:buNone/>
              </a:pPr>
              <a:r>
                <a:rPr lang="en-US" altLang="zh-CN" sz="1800" b="1" dirty="0">
                  <a:solidFill>
                    <a:srgbClr val="000000"/>
                  </a:solidFill>
                  <a:latin typeface="Calibri"/>
                </a:rPr>
                <a:t>Cluster-order of the objects</a:t>
              </a:r>
              <a:endParaRPr lang="en-US" altLang="zh-CN" sz="1800" dirty="0">
                <a:solidFill>
                  <a:srgbClr val="000000"/>
                </a:solidFill>
                <a:latin typeface="Calibri"/>
              </a:endParaRPr>
            </a:p>
          </p:txBody>
        </p:sp>
        <p:sp>
          <p:nvSpPr>
            <p:cNvPr id="18" name="Line 14"/>
            <p:cNvSpPr>
              <a:spLocks noChangeShapeType="1"/>
            </p:cNvSpPr>
            <p:nvPr/>
          </p:nvSpPr>
          <p:spPr bwMode="auto">
            <a:xfrm flipH="1">
              <a:off x="4878388" y="2439988"/>
              <a:ext cx="684212" cy="18272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9" name="Line 15"/>
            <p:cNvSpPr>
              <a:spLocks noChangeShapeType="1"/>
            </p:cNvSpPr>
            <p:nvPr/>
          </p:nvSpPr>
          <p:spPr bwMode="auto">
            <a:xfrm>
              <a:off x="6934200" y="2668588"/>
              <a:ext cx="0" cy="16748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0" name="Line 16"/>
            <p:cNvSpPr>
              <a:spLocks noChangeShapeType="1"/>
            </p:cNvSpPr>
            <p:nvPr/>
          </p:nvSpPr>
          <p:spPr bwMode="auto">
            <a:xfrm>
              <a:off x="7697789" y="1906589"/>
              <a:ext cx="911225" cy="235902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1" name="Line 17"/>
            <p:cNvSpPr>
              <a:spLocks noChangeShapeType="1"/>
            </p:cNvSpPr>
            <p:nvPr/>
          </p:nvSpPr>
          <p:spPr bwMode="auto">
            <a:xfrm>
              <a:off x="3659188" y="5562600"/>
              <a:ext cx="6170612"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2" name="Line 18"/>
            <p:cNvSpPr>
              <a:spLocks noChangeShapeType="1"/>
            </p:cNvSpPr>
            <p:nvPr/>
          </p:nvSpPr>
          <p:spPr bwMode="auto">
            <a:xfrm>
              <a:off x="3582988" y="5638800"/>
              <a:ext cx="6246812"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3" name="Line 19"/>
            <p:cNvSpPr>
              <a:spLocks noChangeShapeType="1"/>
            </p:cNvSpPr>
            <p:nvPr/>
          </p:nvSpPr>
          <p:spPr bwMode="auto">
            <a:xfrm>
              <a:off x="3278188" y="2819400"/>
              <a:ext cx="1508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4" name="Line 20"/>
            <p:cNvSpPr>
              <a:spLocks noChangeShapeType="1"/>
            </p:cNvSpPr>
            <p:nvPr/>
          </p:nvSpPr>
          <p:spPr bwMode="auto">
            <a:xfrm>
              <a:off x="3278188" y="2438400"/>
              <a:ext cx="1508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5" name="Rectangle 21"/>
            <p:cNvSpPr>
              <a:spLocks noChangeArrowheads="1"/>
            </p:cNvSpPr>
            <p:nvPr/>
          </p:nvSpPr>
          <p:spPr bwMode="auto">
            <a:xfrm>
              <a:off x="2669690" y="1823009"/>
              <a:ext cx="2745640" cy="6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Font typeface="Wingdings" panose="05000000000000000000" pitchFamily="2" charset="2"/>
                <a:buNone/>
              </a:pPr>
              <a:r>
                <a:rPr lang="en-US" altLang="zh-CN" sz="1800" b="1" dirty="0">
                  <a:solidFill>
                    <a:srgbClr val="000000"/>
                  </a:solidFill>
                  <a:latin typeface="Calibri"/>
                </a:rPr>
                <a:t>undefined</a:t>
              </a:r>
            </a:p>
          </p:txBody>
        </p:sp>
        <p:sp>
          <p:nvSpPr>
            <p:cNvPr id="26" name="Line 22"/>
            <p:cNvSpPr>
              <a:spLocks noChangeShapeType="1"/>
            </p:cNvSpPr>
            <p:nvPr/>
          </p:nvSpPr>
          <p:spPr bwMode="auto">
            <a:xfrm>
              <a:off x="3354388" y="4191000"/>
              <a:ext cx="7161212" cy="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graphicFrame>
          <p:nvGraphicFramePr>
            <p:cNvPr id="27" name="Object 2"/>
            <p:cNvGraphicFramePr>
              <a:graphicFrameLocks/>
            </p:cNvGraphicFramePr>
            <p:nvPr>
              <p:extLst/>
            </p:nvPr>
          </p:nvGraphicFramePr>
          <p:xfrm>
            <a:off x="2905629" y="3938587"/>
            <a:ext cx="495300" cy="809625"/>
          </p:xfrm>
          <a:graphic>
            <a:graphicData uri="http://schemas.openxmlformats.org/presentationml/2006/ole">
              <mc:AlternateContent xmlns:mc="http://schemas.openxmlformats.org/markup-compatibility/2006">
                <mc:Choice xmlns:v="urn:schemas-microsoft-com:vml" Requires="v">
                  <p:oleObj spid="_x0000_s35897" name="Document" r:id="rId7" imgW="467492" imgH="750783" progId="Word.Document.8">
                    <p:embed/>
                  </p:oleObj>
                </mc:Choice>
                <mc:Fallback>
                  <p:oleObj name="Document" r:id="rId7" imgW="467492" imgH="750783" progId="Word.Document.8">
                    <p:embed/>
                    <p:pic>
                      <p:nvPicPr>
                        <p:cNvPr id="27" name="Object 2"/>
                        <p:cNvPicPr>
                          <a:picLocks noChangeArrowheads="1"/>
                        </p:cNvPicPr>
                        <p:nvPr/>
                      </p:nvPicPr>
                      <p:blipFill>
                        <a:blip r:embed="rId8"/>
                        <a:srcRect/>
                        <a:stretch>
                          <a:fillRect/>
                        </a:stretch>
                      </p:blipFill>
                      <p:spPr bwMode="auto">
                        <a:xfrm>
                          <a:off x="2905629" y="3938587"/>
                          <a:ext cx="4953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8" name="Group 27"/>
            <p:cNvGrpSpPr>
              <a:grpSpLocks/>
            </p:cNvGrpSpPr>
            <p:nvPr/>
          </p:nvGrpSpPr>
          <p:grpSpPr bwMode="auto">
            <a:xfrm>
              <a:off x="5416550" y="1149350"/>
              <a:ext cx="2349500" cy="1816100"/>
              <a:chOff x="2452" y="724"/>
              <a:chExt cx="1480" cy="1144"/>
            </a:xfrm>
          </p:grpSpPr>
          <p:sp>
            <p:nvSpPr>
              <p:cNvPr id="29" name="Oval 28"/>
              <p:cNvSpPr>
                <a:spLocks noChangeArrowheads="1"/>
              </p:cNvSpPr>
              <p:nvPr/>
            </p:nvSpPr>
            <p:spPr bwMode="auto">
              <a:xfrm>
                <a:off x="2644" y="110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0" name="Oval 29"/>
              <p:cNvSpPr>
                <a:spLocks noChangeArrowheads="1"/>
              </p:cNvSpPr>
              <p:nvPr/>
            </p:nvSpPr>
            <p:spPr bwMode="auto">
              <a:xfrm>
                <a:off x="2596" y="115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1" name="Oval 30"/>
              <p:cNvSpPr>
                <a:spLocks noChangeArrowheads="1"/>
              </p:cNvSpPr>
              <p:nvPr/>
            </p:nvSpPr>
            <p:spPr bwMode="auto">
              <a:xfrm>
                <a:off x="2548" y="115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2" name="Oval 31"/>
              <p:cNvSpPr>
                <a:spLocks noChangeArrowheads="1"/>
              </p:cNvSpPr>
              <p:nvPr/>
            </p:nvSpPr>
            <p:spPr bwMode="auto">
              <a:xfrm>
                <a:off x="2596" y="120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3" name="Oval 32"/>
              <p:cNvSpPr>
                <a:spLocks noChangeArrowheads="1"/>
              </p:cNvSpPr>
              <p:nvPr/>
            </p:nvSpPr>
            <p:spPr bwMode="auto">
              <a:xfrm>
                <a:off x="2692" y="120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4" name="Oval 33"/>
              <p:cNvSpPr>
                <a:spLocks noChangeArrowheads="1"/>
              </p:cNvSpPr>
              <p:nvPr/>
            </p:nvSpPr>
            <p:spPr bwMode="auto">
              <a:xfrm>
                <a:off x="2452" y="125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5" name="Oval 34"/>
              <p:cNvSpPr>
                <a:spLocks noChangeArrowheads="1"/>
              </p:cNvSpPr>
              <p:nvPr/>
            </p:nvSpPr>
            <p:spPr bwMode="auto">
              <a:xfrm>
                <a:off x="2596" y="134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6" name="Oval 35"/>
              <p:cNvSpPr>
                <a:spLocks noChangeArrowheads="1"/>
              </p:cNvSpPr>
              <p:nvPr/>
            </p:nvSpPr>
            <p:spPr bwMode="auto">
              <a:xfrm>
                <a:off x="2548" y="130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7" name="Oval 36"/>
              <p:cNvSpPr>
                <a:spLocks noChangeArrowheads="1"/>
              </p:cNvSpPr>
              <p:nvPr/>
            </p:nvSpPr>
            <p:spPr bwMode="auto">
              <a:xfrm>
                <a:off x="2740" y="134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8" name="Oval 37"/>
              <p:cNvSpPr>
                <a:spLocks noChangeArrowheads="1"/>
              </p:cNvSpPr>
              <p:nvPr/>
            </p:nvSpPr>
            <p:spPr bwMode="auto">
              <a:xfrm>
                <a:off x="2644" y="130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9" name="Oval 38"/>
              <p:cNvSpPr>
                <a:spLocks noChangeArrowheads="1"/>
              </p:cNvSpPr>
              <p:nvPr/>
            </p:nvSpPr>
            <p:spPr bwMode="auto">
              <a:xfrm>
                <a:off x="3364" y="134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0" name="Oval 39"/>
              <p:cNvSpPr>
                <a:spLocks noChangeArrowheads="1"/>
              </p:cNvSpPr>
              <p:nvPr/>
            </p:nvSpPr>
            <p:spPr bwMode="auto">
              <a:xfrm>
                <a:off x="3316" y="139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1" name="Oval 40"/>
              <p:cNvSpPr>
                <a:spLocks noChangeArrowheads="1"/>
              </p:cNvSpPr>
              <p:nvPr/>
            </p:nvSpPr>
            <p:spPr bwMode="auto">
              <a:xfrm>
                <a:off x="3268" y="139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2" name="Oval 41"/>
              <p:cNvSpPr>
                <a:spLocks noChangeArrowheads="1"/>
              </p:cNvSpPr>
              <p:nvPr/>
            </p:nvSpPr>
            <p:spPr bwMode="auto">
              <a:xfrm>
                <a:off x="3316" y="144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3" name="Oval 42"/>
              <p:cNvSpPr>
                <a:spLocks noChangeArrowheads="1"/>
              </p:cNvSpPr>
              <p:nvPr/>
            </p:nvSpPr>
            <p:spPr bwMode="auto">
              <a:xfrm>
                <a:off x="3412" y="144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4" name="Oval 43"/>
              <p:cNvSpPr>
                <a:spLocks noChangeArrowheads="1"/>
              </p:cNvSpPr>
              <p:nvPr/>
            </p:nvSpPr>
            <p:spPr bwMode="auto">
              <a:xfrm>
                <a:off x="3460" y="149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5" name="Oval 44"/>
              <p:cNvSpPr>
                <a:spLocks noChangeArrowheads="1"/>
              </p:cNvSpPr>
              <p:nvPr/>
            </p:nvSpPr>
            <p:spPr bwMode="auto">
              <a:xfrm>
                <a:off x="3316" y="158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6" name="Oval 45"/>
              <p:cNvSpPr>
                <a:spLocks noChangeArrowheads="1"/>
              </p:cNvSpPr>
              <p:nvPr/>
            </p:nvSpPr>
            <p:spPr bwMode="auto">
              <a:xfrm>
                <a:off x="3268" y="154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7" name="Oval 46"/>
              <p:cNvSpPr>
                <a:spLocks noChangeArrowheads="1"/>
              </p:cNvSpPr>
              <p:nvPr/>
            </p:nvSpPr>
            <p:spPr bwMode="auto">
              <a:xfrm>
                <a:off x="3460" y="158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8" name="Oval 47"/>
              <p:cNvSpPr>
                <a:spLocks noChangeArrowheads="1"/>
              </p:cNvSpPr>
              <p:nvPr/>
            </p:nvSpPr>
            <p:spPr bwMode="auto">
              <a:xfrm>
                <a:off x="3364" y="154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9" name="Oval 48"/>
              <p:cNvSpPr>
                <a:spLocks noChangeArrowheads="1"/>
              </p:cNvSpPr>
              <p:nvPr/>
            </p:nvSpPr>
            <p:spPr bwMode="auto">
              <a:xfrm>
                <a:off x="3700" y="72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0" name="Oval 49"/>
              <p:cNvSpPr>
                <a:spLocks noChangeArrowheads="1"/>
              </p:cNvSpPr>
              <p:nvPr/>
            </p:nvSpPr>
            <p:spPr bwMode="auto">
              <a:xfrm>
                <a:off x="3652" y="77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1" name="Oval 50"/>
              <p:cNvSpPr>
                <a:spLocks noChangeArrowheads="1"/>
              </p:cNvSpPr>
              <p:nvPr/>
            </p:nvSpPr>
            <p:spPr bwMode="auto">
              <a:xfrm>
                <a:off x="3604" y="77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2" name="Oval 51"/>
              <p:cNvSpPr>
                <a:spLocks noChangeArrowheads="1"/>
              </p:cNvSpPr>
              <p:nvPr/>
            </p:nvSpPr>
            <p:spPr bwMode="auto">
              <a:xfrm>
                <a:off x="3652" y="82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3" name="Oval 52"/>
              <p:cNvSpPr>
                <a:spLocks noChangeArrowheads="1"/>
              </p:cNvSpPr>
              <p:nvPr/>
            </p:nvSpPr>
            <p:spPr bwMode="auto">
              <a:xfrm>
                <a:off x="3748" y="82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4" name="Oval 53"/>
              <p:cNvSpPr>
                <a:spLocks noChangeArrowheads="1"/>
              </p:cNvSpPr>
              <p:nvPr/>
            </p:nvSpPr>
            <p:spPr bwMode="auto">
              <a:xfrm>
                <a:off x="3556" y="86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5" name="Oval 54"/>
              <p:cNvSpPr>
                <a:spLocks noChangeArrowheads="1"/>
              </p:cNvSpPr>
              <p:nvPr/>
            </p:nvSpPr>
            <p:spPr bwMode="auto">
              <a:xfrm>
                <a:off x="3652" y="96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6" name="Oval 55"/>
              <p:cNvSpPr>
                <a:spLocks noChangeArrowheads="1"/>
              </p:cNvSpPr>
              <p:nvPr/>
            </p:nvSpPr>
            <p:spPr bwMode="auto">
              <a:xfrm>
                <a:off x="3604" y="91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7" name="Oval 56"/>
              <p:cNvSpPr>
                <a:spLocks noChangeArrowheads="1"/>
              </p:cNvSpPr>
              <p:nvPr/>
            </p:nvSpPr>
            <p:spPr bwMode="auto">
              <a:xfrm>
                <a:off x="3796" y="96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8" name="Oval 57"/>
              <p:cNvSpPr>
                <a:spLocks noChangeArrowheads="1"/>
              </p:cNvSpPr>
              <p:nvPr/>
            </p:nvSpPr>
            <p:spPr bwMode="auto">
              <a:xfrm>
                <a:off x="3700" y="91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9" name="Oval 58"/>
              <p:cNvSpPr>
                <a:spLocks noChangeArrowheads="1"/>
              </p:cNvSpPr>
              <p:nvPr/>
            </p:nvSpPr>
            <p:spPr bwMode="auto">
              <a:xfrm>
                <a:off x="2740" y="106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0" name="Oval 59"/>
              <p:cNvSpPr>
                <a:spLocks noChangeArrowheads="1"/>
              </p:cNvSpPr>
              <p:nvPr/>
            </p:nvSpPr>
            <p:spPr bwMode="auto">
              <a:xfrm>
                <a:off x="2788" y="115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1" name="Oval 60"/>
              <p:cNvSpPr>
                <a:spLocks noChangeArrowheads="1"/>
              </p:cNvSpPr>
              <p:nvPr/>
            </p:nvSpPr>
            <p:spPr bwMode="auto">
              <a:xfrm>
                <a:off x="2836" y="130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2" name="Oval 61"/>
              <p:cNvSpPr>
                <a:spLocks noChangeArrowheads="1"/>
              </p:cNvSpPr>
              <p:nvPr/>
            </p:nvSpPr>
            <p:spPr bwMode="auto">
              <a:xfrm>
                <a:off x="2740" y="125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3" name="Oval 62"/>
              <p:cNvSpPr>
                <a:spLocks noChangeArrowheads="1"/>
              </p:cNvSpPr>
              <p:nvPr/>
            </p:nvSpPr>
            <p:spPr bwMode="auto">
              <a:xfrm>
                <a:off x="3556" y="158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4" name="Oval 63"/>
              <p:cNvSpPr>
                <a:spLocks noChangeArrowheads="1"/>
              </p:cNvSpPr>
              <p:nvPr/>
            </p:nvSpPr>
            <p:spPr bwMode="auto">
              <a:xfrm>
                <a:off x="2836" y="163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5" name="Oval 64"/>
              <p:cNvSpPr>
                <a:spLocks noChangeArrowheads="1"/>
              </p:cNvSpPr>
              <p:nvPr/>
            </p:nvSpPr>
            <p:spPr bwMode="auto">
              <a:xfrm>
                <a:off x="3892" y="106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6" name="Oval 65"/>
              <p:cNvSpPr>
                <a:spLocks noChangeArrowheads="1"/>
              </p:cNvSpPr>
              <p:nvPr/>
            </p:nvSpPr>
            <p:spPr bwMode="auto">
              <a:xfrm>
                <a:off x="3700" y="110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7" name="Oval 66"/>
              <p:cNvSpPr>
                <a:spLocks noChangeArrowheads="1"/>
              </p:cNvSpPr>
              <p:nvPr/>
            </p:nvSpPr>
            <p:spPr bwMode="auto">
              <a:xfrm>
                <a:off x="3844" y="134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8" name="Oval 67"/>
              <p:cNvSpPr>
                <a:spLocks noChangeArrowheads="1"/>
              </p:cNvSpPr>
              <p:nvPr/>
            </p:nvSpPr>
            <p:spPr bwMode="auto">
              <a:xfrm>
                <a:off x="3652" y="149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9" name="Oval 68"/>
              <p:cNvSpPr>
                <a:spLocks noChangeArrowheads="1"/>
              </p:cNvSpPr>
              <p:nvPr/>
            </p:nvSpPr>
            <p:spPr bwMode="auto">
              <a:xfrm>
                <a:off x="3220" y="72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0" name="Oval 69"/>
              <p:cNvSpPr>
                <a:spLocks noChangeArrowheads="1"/>
              </p:cNvSpPr>
              <p:nvPr/>
            </p:nvSpPr>
            <p:spPr bwMode="auto">
              <a:xfrm>
                <a:off x="3220" y="96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1" name="Oval 70"/>
              <p:cNvSpPr>
                <a:spLocks noChangeArrowheads="1"/>
              </p:cNvSpPr>
              <p:nvPr/>
            </p:nvSpPr>
            <p:spPr bwMode="auto">
              <a:xfrm>
                <a:off x="3316" y="106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2" name="Oval 71"/>
              <p:cNvSpPr>
                <a:spLocks noChangeArrowheads="1"/>
              </p:cNvSpPr>
              <p:nvPr/>
            </p:nvSpPr>
            <p:spPr bwMode="auto">
              <a:xfrm>
                <a:off x="3124" y="110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3" name="Oval 72"/>
              <p:cNvSpPr>
                <a:spLocks noChangeArrowheads="1"/>
              </p:cNvSpPr>
              <p:nvPr/>
            </p:nvSpPr>
            <p:spPr bwMode="auto">
              <a:xfrm>
                <a:off x="2692" y="168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4" name="Oval 73"/>
              <p:cNvSpPr>
                <a:spLocks noChangeArrowheads="1"/>
              </p:cNvSpPr>
              <p:nvPr/>
            </p:nvSpPr>
            <p:spPr bwMode="auto">
              <a:xfrm>
                <a:off x="2788" y="182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5" name="Oval 74"/>
              <p:cNvSpPr>
                <a:spLocks noChangeArrowheads="1"/>
              </p:cNvSpPr>
              <p:nvPr/>
            </p:nvSpPr>
            <p:spPr bwMode="auto">
              <a:xfrm>
                <a:off x="3268" y="158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6" name="Oval 75"/>
              <p:cNvSpPr>
                <a:spLocks noChangeArrowheads="1"/>
              </p:cNvSpPr>
              <p:nvPr/>
            </p:nvSpPr>
            <p:spPr bwMode="auto">
              <a:xfrm>
                <a:off x="3124" y="154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7" name="Oval 76"/>
              <p:cNvSpPr>
                <a:spLocks noChangeArrowheads="1"/>
              </p:cNvSpPr>
              <p:nvPr/>
            </p:nvSpPr>
            <p:spPr bwMode="auto">
              <a:xfrm>
                <a:off x="3028" y="134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8" name="Oval 77"/>
              <p:cNvSpPr>
                <a:spLocks noChangeArrowheads="1"/>
              </p:cNvSpPr>
              <p:nvPr/>
            </p:nvSpPr>
            <p:spPr bwMode="auto">
              <a:xfrm>
                <a:off x="3508" y="115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9" name="Oval 78"/>
              <p:cNvSpPr>
                <a:spLocks noChangeArrowheads="1"/>
              </p:cNvSpPr>
              <p:nvPr/>
            </p:nvSpPr>
            <p:spPr bwMode="auto">
              <a:xfrm>
                <a:off x="2932" y="82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0" name="Oval 79"/>
              <p:cNvSpPr>
                <a:spLocks noChangeArrowheads="1"/>
              </p:cNvSpPr>
              <p:nvPr/>
            </p:nvSpPr>
            <p:spPr bwMode="auto">
              <a:xfrm>
                <a:off x="3124" y="144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grpSp>
      </p:grpSp>
    </p:spTree>
    <p:extLst>
      <p:ext uri="{BB962C8B-B14F-4D97-AF65-F5344CB8AC3E}">
        <p14:creationId xmlns:p14="http://schemas.microsoft.com/office/powerpoint/2010/main" val="2457410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5984" y="295275"/>
            <a:ext cx="12568959" cy="609600"/>
          </a:xfrm>
        </p:spPr>
        <p:txBody>
          <a:bodyPr vert="horz" lIns="92075" tIns="46038" rIns="92075" bIns="46038" rtlCol="0" anchor="ctr">
            <a:noAutofit/>
          </a:bodyPr>
          <a:lstStyle/>
          <a:p>
            <a:r>
              <a:rPr lang="en-US" altLang="zh-CN" sz="3800" dirty="0">
                <a:ea typeface="SimSun" panose="02010600030101010101" pitchFamily="2" charset="-122"/>
              </a:rPr>
              <a:t>OPTICS: Finding Hierarchically Nested Clustering Structures </a:t>
            </a:r>
          </a:p>
        </p:txBody>
      </p:sp>
      <p:sp>
        <p:nvSpPr>
          <p:cNvPr id="24579" name="Rectangle 3"/>
          <p:cNvSpPr>
            <a:spLocks noGrp="1" noChangeArrowheads="1"/>
          </p:cNvSpPr>
          <p:nvPr>
            <p:ph type="body" sz="half" idx="1"/>
          </p:nvPr>
        </p:nvSpPr>
        <p:spPr>
          <a:xfrm>
            <a:off x="587966" y="1117363"/>
            <a:ext cx="10837415" cy="5434994"/>
          </a:xfrm>
        </p:spPr>
        <p:txBody>
          <a:bodyPr vert="horz" lIns="92075" tIns="46038" rIns="92075" bIns="46038" rtlCol="0">
            <a:noAutofit/>
          </a:bodyPr>
          <a:lstStyle/>
          <a:p>
            <a:r>
              <a:rPr lang="en-US" altLang="zh-CN" dirty="0">
                <a:ea typeface="SimSun" panose="02010600030101010101" pitchFamily="2" charset="-122"/>
              </a:rPr>
              <a:t>OPTICS produces a special cluster-ordering of the data points with respect to its density-based clustering structure  </a:t>
            </a:r>
          </a:p>
          <a:p>
            <a:pPr lvl="1"/>
            <a:r>
              <a:rPr lang="en-US" altLang="zh-CN" dirty="0">
                <a:ea typeface="SimSun" panose="02010600030101010101" pitchFamily="2" charset="-122"/>
              </a:rPr>
              <a:t>The cluster-ordering contains information equivalent to the density-based </a:t>
            </a:r>
            <a:r>
              <a:rPr lang="en-US" altLang="zh-CN" dirty="0" err="1">
                <a:ea typeface="SimSun" panose="02010600030101010101" pitchFamily="2" charset="-122"/>
              </a:rPr>
              <a:t>clusterings</a:t>
            </a:r>
            <a:r>
              <a:rPr lang="en-US" altLang="zh-CN" dirty="0">
                <a:ea typeface="SimSun" panose="02010600030101010101" pitchFamily="2" charset="-122"/>
              </a:rPr>
              <a:t> corresponding to a broad range of parameter settings</a:t>
            </a:r>
          </a:p>
          <a:p>
            <a:pPr lvl="1"/>
            <a:r>
              <a:rPr lang="en-US" altLang="zh-CN" dirty="0">
                <a:ea typeface="SimSun" panose="02010600030101010101" pitchFamily="2" charset="-122"/>
              </a:rPr>
              <a:t>Good for both automatic and interactive cluster analysis—finding intrinsic, even hierarchically nested clustering structures</a:t>
            </a:r>
          </a:p>
        </p:txBody>
      </p:sp>
      <p:pic>
        <p:nvPicPr>
          <p:cNvPr id="4" name="Picture 4" descr="OP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840" y="3547997"/>
            <a:ext cx="4348425" cy="281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OPTICSO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8073" y="3519328"/>
            <a:ext cx="4652918" cy="287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800772" y="6395089"/>
            <a:ext cx="7456321" cy="338554"/>
          </a:xfrm>
          <a:prstGeom prst="rect">
            <a:avLst/>
          </a:prstGeom>
          <a:solidFill>
            <a:srgbClr val="FFFF66"/>
          </a:solidFill>
        </p:spPr>
        <p:txBody>
          <a:bodyPr wrap="square" rtlCol="0">
            <a:spAutoFit/>
          </a:bodyPr>
          <a:lstStyle/>
          <a:p>
            <a:pPr algn="ctr" defTabSz="914400" fontAlgn="base">
              <a:lnSpc>
                <a:spcPct val="80000"/>
              </a:lnSpc>
              <a:spcBef>
                <a:spcPct val="50000"/>
              </a:spcBef>
              <a:spcAft>
                <a:spcPct val="0"/>
              </a:spcAft>
            </a:pPr>
            <a:r>
              <a:rPr lang="en-US" altLang="zh-CN" sz="2000" b="1" dirty="0">
                <a:solidFill>
                  <a:srgbClr val="000000"/>
                </a:solidFill>
                <a:cs typeface="Times New Roman" panose="02020603050405020304" pitchFamily="18" charset="0"/>
              </a:rPr>
              <a:t> </a:t>
            </a:r>
            <a:r>
              <a:rPr lang="en-US" altLang="zh-CN" sz="2000" dirty="0">
                <a:solidFill>
                  <a:srgbClr val="000000"/>
                </a:solidFill>
                <a:cs typeface="Times New Roman" panose="02020603050405020304" pitchFamily="18" charset="0"/>
              </a:rPr>
              <a:t>Finding nested clustering structures with different parameter settings</a:t>
            </a:r>
          </a:p>
        </p:txBody>
      </p:sp>
    </p:spTree>
    <p:extLst>
      <p:ext uri="{BB962C8B-B14F-4D97-AF65-F5344CB8AC3E}">
        <p14:creationId xmlns:p14="http://schemas.microsoft.com/office/powerpoint/2010/main" val="3125988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4334898" y="1144884"/>
            <a:ext cx="3354058" cy="2803611"/>
          </a:xfrm>
          <a:prstGeom prst="rect">
            <a:avLst/>
          </a:prstGeom>
        </p:spPr>
      </p:pic>
      <p:sp>
        <p:nvSpPr>
          <p:cNvPr id="25602" name="Rectangle 2"/>
          <p:cNvSpPr>
            <a:spLocks noGrp="1" noChangeArrowheads="1"/>
          </p:cNvSpPr>
          <p:nvPr>
            <p:ph type="title"/>
          </p:nvPr>
        </p:nvSpPr>
        <p:spPr>
          <a:xfrm>
            <a:off x="637674" y="132348"/>
            <a:ext cx="10948737" cy="858254"/>
          </a:xfrm>
        </p:spPr>
        <p:txBody>
          <a:bodyPr>
            <a:noAutofit/>
          </a:bodyPr>
          <a:lstStyle/>
          <a:p>
            <a:pPr eaLnBrk="1" hangingPunct="1"/>
            <a:r>
              <a:rPr lang="en-US" altLang="zh-CN" dirty="0">
                <a:ea typeface="SimSun" panose="02010600030101010101" pitchFamily="2" charset="-122"/>
              </a:rPr>
              <a:t>Example: </a:t>
            </a:r>
            <a:r>
              <a:rPr lang="en-US" altLang="zh-CN" i="1" dirty="0">
                <a:ea typeface="SimSun" panose="02010600030101010101" pitchFamily="2" charset="-122"/>
              </a:rPr>
              <a:t>K-Means</a:t>
            </a:r>
            <a:r>
              <a:rPr lang="en-US" altLang="zh-CN" dirty="0">
                <a:ea typeface="SimSun" panose="02010600030101010101" pitchFamily="2" charset="-122"/>
              </a:rPr>
              <a:t> Clustering</a:t>
            </a:r>
          </a:p>
        </p:txBody>
      </p:sp>
      <p:sp>
        <p:nvSpPr>
          <p:cNvPr id="7" name="Text Box 181"/>
          <p:cNvSpPr txBox="1">
            <a:spLocks noChangeArrowheads="1"/>
          </p:cNvSpPr>
          <p:nvPr/>
        </p:nvSpPr>
        <p:spPr bwMode="auto">
          <a:xfrm>
            <a:off x="637675" y="3787626"/>
            <a:ext cx="28026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457189" eaLnBrk="1" hangingPunct="1">
              <a:spcBef>
                <a:spcPct val="50000"/>
              </a:spcBef>
              <a:buClrTx/>
              <a:buSzTx/>
              <a:buFont typeface="Wingdings" panose="05000000000000000000" pitchFamily="2" charset="2"/>
              <a:buNone/>
            </a:pPr>
            <a:r>
              <a:rPr lang="en-US" altLang="ko-KR" sz="1600" dirty="0">
                <a:solidFill>
                  <a:srgbClr val="000000"/>
                </a:solidFill>
                <a:latin typeface="Calibri"/>
                <a:ea typeface="Tahoma" panose="020B0604030504040204" pitchFamily="34" charset="0"/>
                <a:cs typeface="Tahoma" panose="020B0604030504040204" pitchFamily="34" charset="0"/>
              </a:rPr>
              <a:t>The original data points &amp; </a:t>
            </a:r>
            <a:r>
              <a:rPr lang="en-US" altLang="ko-KR" sz="1600" dirty="0">
                <a:solidFill>
                  <a:srgbClr val="000000"/>
                </a:solidFill>
                <a:latin typeface="Calibri"/>
                <a:ea typeface="Gulim" panose="020B0600000101010101" pitchFamily="34" charset="-127"/>
              </a:rPr>
              <a:t>randomly select </a:t>
            </a:r>
            <a:r>
              <a:rPr lang="en-US" altLang="ko-KR" sz="1600" i="1" dirty="0">
                <a:solidFill>
                  <a:srgbClr val="000000"/>
                </a:solidFill>
                <a:latin typeface="Calibri"/>
                <a:ea typeface="Gulim" panose="020B0600000101010101" pitchFamily="34" charset="-127"/>
              </a:rPr>
              <a:t>K </a:t>
            </a:r>
            <a:r>
              <a:rPr lang="en-US" altLang="ko-KR" sz="1600" dirty="0">
                <a:solidFill>
                  <a:srgbClr val="000000"/>
                </a:solidFill>
                <a:latin typeface="Calibri"/>
                <a:ea typeface="Gulim" panose="020B0600000101010101" pitchFamily="34" charset="-127"/>
              </a:rPr>
              <a:t>= 2 centroids </a:t>
            </a:r>
          </a:p>
        </p:txBody>
      </p:sp>
      <p:sp>
        <p:nvSpPr>
          <p:cNvPr id="9" name="Rectangle 8"/>
          <p:cNvSpPr/>
          <p:nvPr/>
        </p:nvSpPr>
        <p:spPr>
          <a:xfrm>
            <a:off x="1085152" y="4818359"/>
            <a:ext cx="6531027" cy="1754326"/>
          </a:xfrm>
          <a:prstGeom prst="rect">
            <a:avLst/>
          </a:prstGeom>
          <a:solidFill>
            <a:srgbClr val="F0CDBC"/>
          </a:solidFill>
        </p:spPr>
        <p:txBody>
          <a:bodyPr wrap="square">
            <a:spAutoFit/>
          </a:bodyPr>
          <a:lstStyle/>
          <a:p>
            <a:pPr defTabSz="457189">
              <a:lnSpc>
                <a:spcPct val="120000"/>
              </a:lnSpc>
            </a:pPr>
            <a:r>
              <a:rPr lang="en-US" altLang="zh-CN" sz="1800" dirty="0">
                <a:solidFill>
                  <a:srgbClr val="000000"/>
                </a:solidFill>
              </a:rPr>
              <a:t>Select </a:t>
            </a:r>
            <a:r>
              <a:rPr lang="en-US" altLang="zh-CN" sz="1800" i="1" dirty="0">
                <a:solidFill>
                  <a:srgbClr val="000000"/>
                </a:solidFill>
              </a:rPr>
              <a:t>K</a:t>
            </a:r>
            <a:r>
              <a:rPr lang="en-US" altLang="zh-CN" sz="1800" dirty="0">
                <a:solidFill>
                  <a:srgbClr val="000000"/>
                </a:solidFill>
              </a:rPr>
              <a:t> points as initial centroids</a:t>
            </a:r>
          </a:p>
          <a:p>
            <a:pPr defTabSz="457189">
              <a:lnSpc>
                <a:spcPct val="120000"/>
              </a:lnSpc>
            </a:pPr>
            <a:r>
              <a:rPr lang="en-US" altLang="zh-CN" sz="1800" b="1" dirty="0">
                <a:solidFill>
                  <a:srgbClr val="000000"/>
                </a:solidFill>
              </a:rPr>
              <a:t>Repeat</a:t>
            </a:r>
          </a:p>
          <a:p>
            <a:pPr marL="285750" indent="-285750" defTabSz="457189">
              <a:lnSpc>
                <a:spcPct val="120000"/>
              </a:lnSpc>
              <a:buFont typeface="Arial" panose="020B0604020202020204" pitchFamily="34" charset="0"/>
              <a:buChar char="•"/>
            </a:pPr>
            <a:r>
              <a:rPr lang="en-US" altLang="zh-CN" sz="1800" dirty="0">
                <a:solidFill>
                  <a:srgbClr val="000000"/>
                </a:solidFill>
              </a:rPr>
              <a:t>Form </a:t>
            </a:r>
            <a:r>
              <a:rPr lang="en-US" altLang="zh-CN" sz="1800" i="1" dirty="0">
                <a:solidFill>
                  <a:srgbClr val="000000"/>
                </a:solidFill>
              </a:rPr>
              <a:t>K</a:t>
            </a:r>
            <a:r>
              <a:rPr lang="en-US" altLang="zh-CN" sz="1800" dirty="0">
                <a:solidFill>
                  <a:srgbClr val="000000"/>
                </a:solidFill>
              </a:rPr>
              <a:t> clusters by assigning each point to its closest centroid</a:t>
            </a:r>
          </a:p>
          <a:p>
            <a:pPr marL="285750" indent="-285750" defTabSz="457189">
              <a:lnSpc>
                <a:spcPct val="120000"/>
              </a:lnSpc>
              <a:buFont typeface="Arial" panose="020B0604020202020204" pitchFamily="34" charset="0"/>
              <a:buChar char="•"/>
            </a:pPr>
            <a:r>
              <a:rPr lang="en-US" altLang="zh-CN" sz="1800" dirty="0">
                <a:solidFill>
                  <a:srgbClr val="000000"/>
                </a:solidFill>
              </a:rPr>
              <a:t>Re-compute the centroids (i.e., </a:t>
            </a:r>
            <a:r>
              <a:rPr lang="en-US" altLang="zh-CN" sz="1800" i="1" dirty="0">
                <a:solidFill>
                  <a:srgbClr val="FF0000"/>
                </a:solidFill>
              </a:rPr>
              <a:t>mean point</a:t>
            </a:r>
            <a:r>
              <a:rPr lang="en-US" altLang="zh-CN" sz="1800" dirty="0">
                <a:solidFill>
                  <a:srgbClr val="000000"/>
                </a:solidFill>
              </a:rPr>
              <a:t>)</a:t>
            </a:r>
            <a:r>
              <a:rPr lang="en-US" altLang="zh-CN" sz="1800" i="1" dirty="0">
                <a:solidFill>
                  <a:srgbClr val="FF0000"/>
                </a:solidFill>
              </a:rPr>
              <a:t> </a:t>
            </a:r>
            <a:r>
              <a:rPr lang="en-US" altLang="zh-CN" sz="1800" dirty="0">
                <a:solidFill>
                  <a:srgbClr val="000000"/>
                </a:solidFill>
              </a:rPr>
              <a:t>of each cluster</a:t>
            </a:r>
          </a:p>
          <a:p>
            <a:pPr defTabSz="457189">
              <a:lnSpc>
                <a:spcPct val="120000"/>
              </a:lnSpc>
            </a:pPr>
            <a:r>
              <a:rPr lang="en-US" altLang="zh-CN" sz="1800" b="1" dirty="0">
                <a:solidFill>
                  <a:srgbClr val="000000"/>
                </a:solidFill>
              </a:rPr>
              <a:t>Until </a:t>
            </a:r>
            <a:r>
              <a:rPr lang="en-US" altLang="zh-CN" sz="1800" dirty="0">
                <a:solidFill>
                  <a:srgbClr val="000000"/>
                </a:solidFill>
              </a:rPr>
              <a:t>convergence criterion is satisfied</a:t>
            </a:r>
          </a:p>
        </p:txBody>
      </p:sp>
      <p:sp>
        <p:nvSpPr>
          <p:cNvPr id="10" name="Right Arrow 9"/>
          <p:cNvSpPr/>
          <p:nvPr/>
        </p:nvSpPr>
        <p:spPr>
          <a:xfrm>
            <a:off x="3854002" y="2249198"/>
            <a:ext cx="553672" cy="28632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endParaRPr>
          </a:p>
        </p:txBody>
      </p:sp>
      <p:sp>
        <p:nvSpPr>
          <p:cNvPr id="16" name="Text Box 181"/>
          <p:cNvSpPr txBox="1">
            <a:spLocks noChangeArrowheads="1"/>
          </p:cNvSpPr>
          <p:nvPr/>
        </p:nvSpPr>
        <p:spPr bwMode="auto">
          <a:xfrm>
            <a:off x="3665913" y="1424706"/>
            <a:ext cx="9376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50000"/>
              </a:spcBef>
              <a:buClrTx/>
              <a:buSzTx/>
              <a:buFontTx/>
              <a:buNone/>
            </a:pPr>
            <a:r>
              <a:rPr lang="en-US" altLang="ko-KR" sz="1600" dirty="0">
                <a:solidFill>
                  <a:srgbClr val="000000"/>
                </a:solidFill>
                <a:latin typeface="Calibri"/>
                <a:ea typeface="Gulim" panose="020B0600000101010101" pitchFamily="34" charset="-127"/>
              </a:rPr>
              <a:t>Assign points to clusters</a:t>
            </a:r>
          </a:p>
        </p:txBody>
      </p:sp>
      <p:grpSp>
        <p:nvGrpSpPr>
          <p:cNvPr id="19" name="Group 18"/>
          <p:cNvGrpSpPr/>
          <p:nvPr/>
        </p:nvGrpSpPr>
        <p:grpSpPr>
          <a:xfrm>
            <a:off x="7616179" y="1135831"/>
            <a:ext cx="4401451" cy="2798102"/>
            <a:chOff x="7616179" y="1135831"/>
            <a:chExt cx="4401451" cy="2798102"/>
          </a:xfrm>
        </p:grpSpPr>
        <p:pic>
          <p:nvPicPr>
            <p:cNvPr id="15" name="Picture 14"/>
            <p:cNvPicPr>
              <a:picLocks noChangeAspect="1"/>
            </p:cNvPicPr>
            <p:nvPr/>
          </p:nvPicPr>
          <p:blipFill>
            <a:blip r:embed="rId4"/>
            <a:stretch>
              <a:fillRect/>
            </a:stretch>
          </p:blipFill>
          <p:spPr>
            <a:xfrm>
              <a:off x="8692137" y="1135831"/>
              <a:ext cx="3325493" cy="2798102"/>
            </a:xfrm>
            <a:prstGeom prst="rect">
              <a:avLst/>
            </a:prstGeom>
          </p:spPr>
        </p:pic>
        <p:sp>
          <p:nvSpPr>
            <p:cNvPr id="13" name="Right Arrow 12"/>
            <p:cNvSpPr/>
            <p:nvPr/>
          </p:nvSpPr>
          <p:spPr>
            <a:xfrm>
              <a:off x="7921491" y="2282608"/>
              <a:ext cx="492964" cy="28632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endParaRPr>
            </a:p>
          </p:txBody>
        </p:sp>
        <p:sp>
          <p:nvSpPr>
            <p:cNvPr id="18" name="Text Box 181"/>
            <p:cNvSpPr txBox="1">
              <a:spLocks noChangeArrowheads="1"/>
            </p:cNvSpPr>
            <p:nvPr/>
          </p:nvSpPr>
          <p:spPr bwMode="auto">
            <a:xfrm>
              <a:off x="7616179" y="1543962"/>
              <a:ext cx="11371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50000"/>
                </a:spcBef>
                <a:buClrTx/>
                <a:buSzTx/>
                <a:buFontTx/>
                <a:buNone/>
              </a:pPr>
              <a:r>
                <a:rPr lang="en-US" altLang="ko-KR" sz="1600" dirty="0" err="1">
                  <a:solidFill>
                    <a:srgbClr val="000000"/>
                  </a:solidFill>
                  <a:latin typeface="Calibri"/>
                  <a:ea typeface="Gulim" panose="020B0600000101010101" pitchFamily="34" charset="-127"/>
                </a:rPr>
                <a:t>Recompute</a:t>
              </a:r>
              <a:r>
                <a:rPr lang="en-US" altLang="ko-KR" sz="1600" dirty="0">
                  <a:solidFill>
                    <a:srgbClr val="000000"/>
                  </a:solidFill>
                  <a:latin typeface="Calibri"/>
                  <a:ea typeface="Gulim" panose="020B0600000101010101" pitchFamily="34" charset="-127"/>
                </a:rPr>
                <a:t> cluster centers</a:t>
              </a:r>
            </a:p>
          </p:txBody>
        </p:sp>
      </p:grpSp>
      <p:grpSp>
        <p:nvGrpSpPr>
          <p:cNvPr id="22" name="Group 21"/>
          <p:cNvGrpSpPr/>
          <p:nvPr/>
        </p:nvGrpSpPr>
        <p:grpSpPr>
          <a:xfrm>
            <a:off x="8638385" y="3470604"/>
            <a:ext cx="3557745" cy="3406255"/>
            <a:chOff x="8638385" y="3470604"/>
            <a:chExt cx="3557745" cy="3406255"/>
          </a:xfrm>
        </p:grpSpPr>
        <p:pic>
          <p:nvPicPr>
            <p:cNvPr id="17" name="Picture 16"/>
            <p:cNvPicPr>
              <a:picLocks noChangeAspect="1"/>
            </p:cNvPicPr>
            <p:nvPr/>
          </p:nvPicPr>
          <p:blipFill>
            <a:blip r:embed="rId5"/>
            <a:stretch>
              <a:fillRect/>
            </a:stretch>
          </p:blipFill>
          <p:spPr>
            <a:xfrm>
              <a:off x="8638385" y="4074029"/>
              <a:ext cx="3326995" cy="2802830"/>
            </a:xfrm>
            <a:prstGeom prst="rect">
              <a:avLst/>
            </a:prstGeom>
          </p:spPr>
        </p:pic>
        <p:sp>
          <p:nvSpPr>
            <p:cNvPr id="11" name="Curved Left Arrow 10"/>
            <p:cNvSpPr/>
            <p:nvPr/>
          </p:nvSpPr>
          <p:spPr>
            <a:xfrm>
              <a:off x="11777568" y="3470604"/>
              <a:ext cx="375624" cy="1113598"/>
            </a:xfrm>
            <a:prstGeom prst="curved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srgbClr val="000000"/>
                </a:solidFill>
              </a:endParaRPr>
            </a:p>
          </p:txBody>
        </p:sp>
        <p:sp>
          <p:nvSpPr>
            <p:cNvPr id="20" name="Text Box 181"/>
            <p:cNvSpPr txBox="1">
              <a:spLocks noChangeArrowheads="1"/>
            </p:cNvSpPr>
            <p:nvPr/>
          </p:nvSpPr>
          <p:spPr bwMode="auto">
            <a:xfrm>
              <a:off x="10060198" y="3835191"/>
              <a:ext cx="21359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50000"/>
                </a:spcBef>
                <a:buClrTx/>
                <a:buSzTx/>
                <a:buFontTx/>
                <a:buNone/>
              </a:pPr>
              <a:r>
                <a:rPr lang="en-US" altLang="ko-KR" sz="1600" dirty="0">
                  <a:solidFill>
                    <a:srgbClr val="000000"/>
                  </a:solidFill>
                  <a:latin typeface="Calibri"/>
                  <a:ea typeface="Gulim" panose="020B0600000101010101" pitchFamily="34" charset="-127"/>
                </a:rPr>
                <a:t>Redo point assignment  </a:t>
              </a:r>
            </a:p>
          </p:txBody>
        </p:sp>
      </p:grpSp>
      <p:sp>
        <p:nvSpPr>
          <p:cNvPr id="21" name="TextBox 20"/>
          <p:cNvSpPr txBox="1"/>
          <p:nvPr/>
        </p:nvSpPr>
        <p:spPr>
          <a:xfrm>
            <a:off x="1088437" y="4418249"/>
            <a:ext cx="4996446" cy="400110"/>
          </a:xfrm>
          <a:prstGeom prst="rect">
            <a:avLst/>
          </a:prstGeom>
          <a:solidFill>
            <a:srgbClr val="FFFF00"/>
          </a:solidFill>
        </p:spPr>
        <p:txBody>
          <a:bodyPr wrap="square" rtlCol="0">
            <a:spAutoFit/>
          </a:bodyPr>
          <a:lstStyle/>
          <a:p>
            <a:pPr defTabSz="457189"/>
            <a:r>
              <a:rPr lang="en-US" altLang="zh-CN" sz="2000" i="1" dirty="0">
                <a:solidFill>
                  <a:srgbClr val="000000"/>
                </a:solidFill>
              </a:rPr>
              <a:t>Execution of the K-Means</a:t>
            </a:r>
            <a:r>
              <a:rPr lang="en-US" altLang="zh-CN" sz="2000" dirty="0">
                <a:solidFill>
                  <a:srgbClr val="000000"/>
                </a:solidFill>
              </a:rPr>
              <a:t> Clustering Algorithm</a:t>
            </a:r>
            <a:endParaRPr lang="en-US" dirty="0">
              <a:solidFill>
                <a:srgbClr val="000000"/>
              </a:solidFill>
            </a:endParaRPr>
          </a:p>
        </p:txBody>
      </p:sp>
      <p:pic>
        <p:nvPicPr>
          <p:cNvPr id="12" name="Picture 11"/>
          <p:cNvPicPr>
            <a:picLocks noChangeAspect="1"/>
          </p:cNvPicPr>
          <p:nvPr/>
        </p:nvPicPr>
        <p:blipFill>
          <a:blip r:embed="rId6"/>
          <a:stretch>
            <a:fillRect/>
          </a:stretch>
        </p:blipFill>
        <p:spPr>
          <a:xfrm>
            <a:off x="458616" y="1144884"/>
            <a:ext cx="3207297" cy="2698651"/>
          </a:xfrm>
          <a:prstGeom prst="rect">
            <a:avLst/>
          </a:prstGeom>
        </p:spPr>
      </p:pic>
    </p:spTree>
    <p:extLst>
      <p:ext uri="{BB962C8B-B14F-4D97-AF65-F5344CB8AC3E}">
        <p14:creationId xmlns:p14="http://schemas.microsoft.com/office/powerpoint/2010/main" val="3760312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78598" y="309815"/>
            <a:ext cx="10529180" cy="604586"/>
          </a:xfrm>
        </p:spPr>
        <p:txBody>
          <a:bodyPr>
            <a:noAutofit/>
          </a:bodyPr>
          <a:lstStyle/>
          <a:p>
            <a:pPr eaLnBrk="1" hangingPunct="1"/>
            <a:r>
              <a:rPr lang="en-US" altLang="zh-CN" dirty="0">
                <a:ea typeface="SimSun" panose="02010600030101010101" pitchFamily="2" charset="-122"/>
              </a:rPr>
              <a:t>Discussion on the </a:t>
            </a:r>
            <a:r>
              <a:rPr lang="en-US" altLang="zh-CN" i="1" dirty="0">
                <a:ea typeface="SimSun" panose="02010600030101010101" pitchFamily="2" charset="-122"/>
              </a:rPr>
              <a:t>K-Means</a:t>
            </a:r>
            <a:r>
              <a:rPr lang="en-US" altLang="zh-CN" dirty="0">
                <a:ea typeface="SimSun" panose="02010600030101010101" pitchFamily="2" charset="-122"/>
              </a:rPr>
              <a:t> Method</a:t>
            </a:r>
            <a:endParaRPr lang="en-US" altLang="zh-CN" sz="3600" dirty="0">
              <a:ea typeface="SimSun" panose="02010600030101010101" pitchFamily="2" charset="-122"/>
            </a:endParaRPr>
          </a:p>
        </p:txBody>
      </p:sp>
      <p:sp>
        <p:nvSpPr>
          <p:cNvPr id="27651" name="Rectangle 3"/>
          <p:cNvSpPr>
            <a:spLocks noGrp="1" noChangeArrowheads="1"/>
          </p:cNvSpPr>
          <p:nvPr>
            <p:ph idx="1"/>
          </p:nvPr>
        </p:nvSpPr>
        <p:spPr>
          <a:xfrm>
            <a:off x="561314" y="1130851"/>
            <a:ext cx="10746464" cy="5727149"/>
          </a:xfrm>
        </p:spPr>
        <p:txBody>
          <a:bodyPr/>
          <a:lstStyle/>
          <a:p>
            <a:pPr>
              <a:spcBef>
                <a:spcPts val="500"/>
              </a:spcBef>
            </a:pPr>
            <a:r>
              <a:rPr lang="en-US" altLang="zh-CN" sz="2400" b="1" dirty="0">
                <a:ea typeface="SimSun" panose="02010600030101010101" pitchFamily="2" charset="-122"/>
              </a:rPr>
              <a:t> Efficiency</a:t>
            </a:r>
            <a:r>
              <a:rPr lang="en-US" altLang="zh-CN" sz="2400" dirty="0">
                <a:ea typeface="SimSun" panose="02010600030101010101" pitchFamily="2" charset="-122"/>
              </a:rPr>
              <a:t>: </a:t>
            </a:r>
            <a:r>
              <a:rPr lang="en-US" altLang="zh-CN" sz="2400" i="1" dirty="0">
                <a:ea typeface="SimSun" panose="02010600030101010101" pitchFamily="2" charset="-122"/>
              </a:rPr>
              <a:t>O</a:t>
            </a:r>
            <a:r>
              <a:rPr lang="en-US" altLang="zh-CN" sz="2400" dirty="0">
                <a:ea typeface="SimSun" panose="02010600030101010101" pitchFamily="2" charset="-122"/>
              </a:rPr>
              <a:t>(</a:t>
            </a:r>
            <a:r>
              <a:rPr lang="en-US" altLang="zh-CN" sz="2400" i="1" dirty="0" err="1">
                <a:ea typeface="SimSun" panose="02010600030101010101" pitchFamily="2" charset="-122"/>
              </a:rPr>
              <a:t>tKn</a:t>
            </a:r>
            <a:r>
              <a:rPr lang="en-US" altLang="zh-CN" sz="2400" dirty="0">
                <a:ea typeface="SimSun" panose="02010600030101010101" pitchFamily="2" charset="-122"/>
              </a:rPr>
              <a:t>) where </a:t>
            </a:r>
            <a:r>
              <a:rPr lang="en-US" altLang="zh-CN" sz="2400" i="1" dirty="0">
                <a:ea typeface="SimSun" panose="02010600030101010101" pitchFamily="2" charset="-122"/>
              </a:rPr>
              <a:t>n</a:t>
            </a:r>
            <a:r>
              <a:rPr lang="en-US" altLang="zh-CN" sz="2400" dirty="0">
                <a:ea typeface="SimSun" panose="02010600030101010101" pitchFamily="2" charset="-122"/>
              </a:rPr>
              <a:t>: # of objects, </a:t>
            </a:r>
            <a:r>
              <a:rPr lang="en-US" altLang="zh-CN" sz="2400" i="1" dirty="0">
                <a:ea typeface="SimSun" panose="02010600030101010101" pitchFamily="2" charset="-122"/>
              </a:rPr>
              <a:t>K</a:t>
            </a:r>
            <a:r>
              <a:rPr lang="en-US" altLang="zh-CN" sz="2400" dirty="0">
                <a:ea typeface="SimSun" panose="02010600030101010101" pitchFamily="2" charset="-122"/>
              </a:rPr>
              <a:t>: # of clusters, and </a:t>
            </a:r>
            <a:r>
              <a:rPr lang="en-US" altLang="zh-CN" sz="2400" i="1" dirty="0">
                <a:ea typeface="SimSun" panose="02010600030101010101" pitchFamily="2" charset="-122"/>
              </a:rPr>
              <a:t>t: </a:t>
            </a:r>
            <a:r>
              <a:rPr lang="en-US" altLang="zh-CN" sz="2400" dirty="0">
                <a:ea typeface="SimSun" panose="02010600030101010101" pitchFamily="2" charset="-122"/>
              </a:rPr>
              <a:t># of iterations</a:t>
            </a:r>
          </a:p>
          <a:p>
            <a:pPr lvl="1">
              <a:spcBef>
                <a:spcPts val="500"/>
              </a:spcBef>
            </a:pPr>
            <a:r>
              <a:rPr lang="en-US" altLang="zh-CN" sz="2400" dirty="0">
                <a:ea typeface="SimSun" panose="02010600030101010101" pitchFamily="2" charset="-122"/>
              </a:rPr>
              <a:t>Normally, </a:t>
            </a:r>
            <a:r>
              <a:rPr lang="en-US" altLang="zh-CN" sz="2400" i="1" dirty="0">
                <a:ea typeface="SimSun" panose="02010600030101010101" pitchFamily="2" charset="-122"/>
              </a:rPr>
              <a:t>K</a:t>
            </a:r>
            <a:r>
              <a:rPr lang="en-US" altLang="zh-CN" sz="2400" dirty="0">
                <a:ea typeface="SimSun" panose="02010600030101010101" pitchFamily="2" charset="-122"/>
              </a:rPr>
              <a:t>, </a:t>
            </a:r>
            <a:r>
              <a:rPr lang="en-US" altLang="zh-CN" sz="2400" i="1" dirty="0">
                <a:ea typeface="SimSun" panose="02010600030101010101" pitchFamily="2" charset="-122"/>
              </a:rPr>
              <a:t>t</a:t>
            </a:r>
            <a:r>
              <a:rPr lang="en-US" altLang="zh-CN" sz="2400" dirty="0">
                <a:ea typeface="SimSun" panose="02010600030101010101" pitchFamily="2" charset="-122"/>
              </a:rPr>
              <a:t> &lt;&lt; </a:t>
            </a:r>
            <a:r>
              <a:rPr lang="en-US" altLang="zh-CN" sz="2400" i="1" dirty="0">
                <a:ea typeface="SimSun" panose="02010600030101010101" pitchFamily="2" charset="-122"/>
              </a:rPr>
              <a:t>n</a:t>
            </a:r>
            <a:r>
              <a:rPr lang="en-US" altLang="zh-CN" sz="2400" dirty="0">
                <a:ea typeface="SimSun" panose="02010600030101010101" pitchFamily="2" charset="-122"/>
              </a:rPr>
              <a:t>; thus, an efficient method</a:t>
            </a:r>
          </a:p>
          <a:p>
            <a:pPr>
              <a:spcBef>
                <a:spcPts val="500"/>
              </a:spcBef>
            </a:pPr>
            <a:r>
              <a:rPr lang="en-US" altLang="zh-CN" sz="2400" dirty="0">
                <a:ea typeface="SimSun" panose="02010600030101010101" pitchFamily="2" charset="-122"/>
              </a:rPr>
              <a:t> K-means clustering often </a:t>
            </a:r>
            <a:r>
              <a:rPr lang="en-US" altLang="zh-CN" sz="2400" b="1" i="1" dirty="0">
                <a:ea typeface="SimSun" panose="02010600030101010101" pitchFamily="2" charset="-122"/>
              </a:rPr>
              <a:t>terminates at </a:t>
            </a:r>
            <a:r>
              <a:rPr lang="en-US" altLang="zh-CN" sz="2400" b="1" dirty="0">
                <a:ea typeface="SimSun" panose="02010600030101010101" pitchFamily="2" charset="-122"/>
              </a:rPr>
              <a:t>a </a:t>
            </a:r>
            <a:r>
              <a:rPr lang="en-US" altLang="zh-CN" sz="2400" b="1" i="1" dirty="0">
                <a:ea typeface="SimSun" panose="02010600030101010101" pitchFamily="2" charset="-122"/>
              </a:rPr>
              <a:t>local optimal</a:t>
            </a:r>
          </a:p>
          <a:p>
            <a:pPr lvl="1">
              <a:spcBef>
                <a:spcPts val="500"/>
              </a:spcBef>
            </a:pPr>
            <a:r>
              <a:rPr lang="en-US" altLang="zh-CN" sz="2400" dirty="0">
                <a:ea typeface="SimSun" panose="02010600030101010101" pitchFamily="2" charset="-122"/>
              </a:rPr>
              <a:t>Initialization can be important to find high-quality clusters</a:t>
            </a:r>
          </a:p>
          <a:p>
            <a:pPr>
              <a:spcBef>
                <a:spcPts val="500"/>
              </a:spcBef>
            </a:pPr>
            <a:r>
              <a:rPr lang="en-US" altLang="zh-CN" sz="2400" dirty="0">
                <a:ea typeface="SimSun" panose="02010600030101010101" pitchFamily="2" charset="-122"/>
              </a:rPr>
              <a:t> </a:t>
            </a:r>
            <a:r>
              <a:rPr lang="en-US" altLang="zh-CN" sz="2400" b="1" dirty="0">
                <a:ea typeface="SimSun" panose="02010600030101010101" pitchFamily="2" charset="-122"/>
              </a:rPr>
              <a:t>Need to specify </a:t>
            </a:r>
            <a:r>
              <a:rPr lang="en-US" altLang="zh-CN" sz="2400" b="1" i="1" dirty="0">
                <a:ea typeface="SimSun" panose="02010600030101010101" pitchFamily="2" charset="-122"/>
              </a:rPr>
              <a:t>K</a:t>
            </a:r>
            <a:r>
              <a:rPr lang="en-US" altLang="zh-CN" sz="2400" i="1" dirty="0">
                <a:ea typeface="SimSun" panose="02010600030101010101" pitchFamily="2" charset="-122"/>
              </a:rPr>
              <a:t>, </a:t>
            </a:r>
            <a:r>
              <a:rPr lang="en-US" altLang="zh-CN" sz="2400" dirty="0">
                <a:ea typeface="SimSun" panose="02010600030101010101" pitchFamily="2" charset="-122"/>
              </a:rPr>
              <a:t>the </a:t>
            </a:r>
            <a:r>
              <a:rPr lang="en-US" altLang="zh-CN" sz="2400" i="1" dirty="0">
                <a:ea typeface="SimSun" panose="02010600030101010101" pitchFamily="2" charset="-122"/>
              </a:rPr>
              <a:t>number</a:t>
            </a:r>
            <a:r>
              <a:rPr lang="en-US" altLang="zh-CN" sz="2400" dirty="0">
                <a:ea typeface="SimSun" panose="02010600030101010101" pitchFamily="2" charset="-122"/>
              </a:rPr>
              <a:t> of clusters, in advance </a:t>
            </a:r>
          </a:p>
          <a:p>
            <a:pPr lvl="1">
              <a:spcBef>
                <a:spcPts val="500"/>
              </a:spcBef>
            </a:pPr>
            <a:r>
              <a:rPr lang="en-US" altLang="zh-CN" sz="2400" dirty="0">
                <a:ea typeface="SimSun" panose="02010600030101010101" pitchFamily="2" charset="-122"/>
              </a:rPr>
              <a:t>There are ways to automatically determine the “</a:t>
            </a:r>
            <a:r>
              <a:rPr lang="en-US" altLang="zh-CN" sz="2400" i="1" dirty="0">
                <a:ea typeface="SimSun" panose="02010600030101010101" pitchFamily="2" charset="-122"/>
              </a:rPr>
              <a:t>best</a:t>
            </a:r>
            <a:r>
              <a:rPr lang="en-US" altLang="zh-CN" sz="2400" dirty="0">
                <a:ea typeface="SimSun" panose="02010600030101010101" pitchFamily="2" charset="-122"/>
              </a:rPr>
              <a:t>” </a:t>
            </a:r>
            <a:r>
              <a:rPr lang="en-US" altLang="zh-CN" sz="2400" i="1" dirty="0">
                <a:ea typeface="SimSun" panose="02010600030101010101" pitchFamily="2" charset="-122"/>
              </a:rPr>
              <a:t>K</a:t>
            </a:r>
          </a:p>
          <a:p>
            <a:pPr lvl="1">
              <a:spcBef>
                <a:spcPts val="500"/>
              </a:spcBef>
            </a:pPr>
            <a:r>
              <a:rPr lang="en-US" altLang="zh-CN" sz="2400" dirty="0">
                <a:ea typeface="SimSun" panose="02010600030101010101" pitchFamily="2" charset="-122"/>
              </a:rPr>
              <a:t>In practice, one often runs a range of values and selected the “</a:t>
            </a:r>
            <a:r>
              <a:rPr lang="en-US" altLang="zh-CN" sz="2400" i="1" dirty="0">
                <a:ea typeface="SimSun" panose="02010600030101010101" pitchFamily="2" charset="-122"/>
              </a:rPr>
              <a:t>best</a:t>
            </a:r>
            <a:r>
              <a:rPr lang="en-US" altLang="zh-CN" sz="2400" dirty="0">
                <a:ea typeface="SimSun" panose="02010600030101010101" pitchFamily="2" charset="-122"/>
              </a:rPr>
              <a:t>” </a:t>
            </a:r>
            <a:r>
              <a:rPr lang="en-US" altLang="zh-CN" sz="2400" i="1" dirty="0">
                <a:ea typeface="SimSun" panose="02010600030101010101" pitchFamily="2" charset="-122"/>
              </a:rPr>
              <a:t>K</a:t>
            </a:r>
            <a:r>
              <a:rPr lang="en-US" altLang="zh-CN" sz="2400" dirty="0">
                <a:ea typeface="SimSun" panose="02010600030101010101" pitchFamily="2" charset="-122"/>
              </a:rPr>
              <a:t> value</a:t>
            </a:r>
          </a:p>
          <a:p>
            <a:pPr>
              <a:spcBef>
                <a:spcPts val="500"/>
              </a:spcBef>
            </a:pPr>
            <a:r>
              <a:rPr lang="en-US" altLang="zh-CN" sz="2400" dirty="0">
                <a:ea typeface="SimSun" panose="02010600030101010101" pitchFamily="2" charset="-122"/>
              </a:rPr>
              <a:t> </a:t>
            </a:r>
            <a:r>
              <a:rPr lang="en-US" altLang="zh-CN" sz="2400" b="1" dirty="0">
                <a:ea typeface="SimSun" panose="02010600030101010101" pitchFamily="2" charset="-122"/>
              </a:rPr>
              <a:t>Sensitive to noisy data and </a:t>
            </a:r>
            <a:r>
              <a:rPr lang="en-US" altLang="zh-CN" sz="2400" b="1" i="1" dirty="0">
                <a:ea typeface="SimSun" panose="02010600030101010101" pitchFamily="2" charset="-122"/>
              </a:rPr>
              <a:t>outliers</a:t>
            </a:r>
          </a:p>
          <a:p>
            <a:pPr lvl="1">
              <a:spcBef>
                <a:spcPts val="500"/>
              </a:spcBef>
            </a:pPr>
            <a:r>
              <a:rPr lang="en-US" altLang="zh-CN" sz="2400" dirty="0">
                <a:ea typeface="SimSun" panose="02010600030101010101" pitchFamily="2" charset="-122"/>
              </a:rPr>
              <a:t>Variations: Using K-medians, K-</a:t>
            </a:r>
            <a:r>
              <a:rPr lang="en-US" altLang="zh-CN" sz="2400" dirty="0" err="1">
                <a:ea typeface="SimSun" panose="02010600030101010101" pitchFamily="2" charset="-122"/>
              </a:rPr>
              <a:t>medoids</a:t>
            </a:r>
            <a:r>
              <a:rPr lang="en-US" altLang="zh-CN" sz="2400" dirty="0">
                <a:ea typeface="SimSun" panose="02010600030101010101" pitchFamily="2" charset="-122"/>
              </a:rPr>
              <a:t>, etc.</a:t>
            </a:r>
          </a:p>
          <a:p>
            <a:pPr>
              <a:spcBef>
                <a:spcPts val="500"/>
              </a:spcBef>
            </a:pPr>
            <a:r>
              <a:rPr lang="en-US" altLang="zh-CN" sz="2400" dirty="0">
                <a:ea typeface="SimSun" panose="02010600030101010101" pitchFamily="2" charset="-122"/>
              </a:rPr>
              <a:t>K-means is applicable only to objects in a continuous n-dimensional space </a:t>
            </a:r>
            <a:endParaRPr lang="en-US" altLang="zh-CN" sz="2400" i="1" dirty="0">
              <a:ea typeface="SimSun" panose="02010600030101010101" pitchFamily="2" charset="-122"/>
            </a:endParaRPr>
          </a:p>
          <a:p>
            <a:pPr lvl="1">
              <a:spcBef>
                <a:spcPts val="500"/>
              </a:spcBef>
            </a:pPr>
            <a:r>
              <a:rPr lang="en-US" altLang="zh-CN" sz="2400" dirty="0">
                <a:ea typeface="SimSun" panose="02010600030101010101" pitchFamily="2" charset="-122"/>
              </a:rPr>
              <a:t>Using the K-modes for </a:t>
            </a:r>
            <a:r>
              <a:rPr lang="en-US" altLang="zh-CN" sz="2400" b="1" i="1" dirty="0">
                <a:ea typeface="SimSun" panose="02010600030101010101" pitchFamily="2" charset="-122"/>
              </a:rPr>
              <a:t>categorical data</a:t>
            </a:r>
          </a:p>
          <a:p>
            <a:pPr>
              <a:spcBef>
                <a:spcPts val="500"/>
              </a:spcBef>
            </a:pPr>
            <a:r>
              <a:rPr lang="en-US" altLang="zh-CN" sz="2400" dirty="0">
                <a:ea typeface="SimSun" panose="02010600030101010101" pitchFamily="2" charset="-122"/>
              </a:rPr>
              <a:t>Not suitable to discover clusters with </a:t>
            </a:r>
            <a:r>
              <a:rPr lang="en-US" altLang="zh-CN" sz="2400" b="1" i="1" dirty="0">
                <a:ea typeface="SimSun" panose="02010600030101010101" pitchFamily="2" charset="-122"/>
              </a:rPr>
              <a:t>non-convex shapes</a:t>
            </a:r>
          </a:p>
          <a:p>
            <a:pPr lvl="1">
              <a:spcBef>
                <a:spcPts val="500"/>
              </a:spcBef>
            </a:pPr>
            <a:r>
              <a:rPr lang="en-US" altLang="zh-CN" sz="2400" dirty="0">
                <a:ea typeface="SimSun" panose="02010600030101010101" pitchFamily="2" charset="-122"/>
              </a:rPr>
              <a:t>Using density-based clustering, kernel </a:t>
            </a:r>
            <a:r>
              <a:rPr lang="en-US" altLang="zh-CN" sz="2400" i="1" dirty="0">
                <a:ea typeface="SimSun" panose="02010600030101010101" pitchFamily="2" charset="-122"/>
              </a:rPr>
              <a:t>K</a:t>
            </a:r>
            <a:r>
              <a:rPr lang="en-US" altLang="zh-CN" sz="2400" dirty="0">
                <a:ea typeface="SimSun" panose="02010600030101010101" pitchFamily="2" charset="-122"/>
              </a:rPr>
              <a:t>-means, etc.</a:t>
            </a:r>
          </a:p>
        </p:txBody>
      </p:sp>
    </p:spTree>
    <p:extLst>
      <p:ext uri="{BB962C8B-B14F-4D97-AF65-F5344CB8AC3E}">
        <p14:creationId xmlns:p14="http://schemas.microsoft.com/office/powerpoint/2010/main" val="152426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Autofit/>
          </a:bodyPr>
          <a:lstStyle/>
          <a:p>
            <a:pPr eaLnBrk="1" hangingPunct="1"/>
            <a:r>
              <a:rPr lang="en-US" altLang="zh-CN" dirty="0">
                <a:ea typeface="SimSun" panose="02010600030101010101" pitchFamily="2" charset="-122"/>
              </a:rPr>
              <a:t>Variations of </a:t>
            </a:r>
            <a:r>
              <a:rPr lang="en-US" altLang="zh-CN" i="1" dirty="0">
                <a:ea typeface="SimSun" panose="02010600030101010101" pitchFamily="2" charset="-122"/>
              </a:rPr>
              <a:t>K-Means</a:t>
            </a:r>
            <a:endParaRPr lang="en-US" altLang="zh-CN" sz="3600" dirty="0">
              <a:ea typeface="SimSun" panose="02010600030101010101" pitchFamily="2" charset="-122"/>
            </a:endParaRPr>
          </a:p>
        </p:txBody>
      </p:sp>
      <p:sp>
        <p:nvSpPr>
          <p:cNvPr id="28675" name="Rectangle 3"/>
          <p:cNvSpPr>
            <a:spLocks noGrp="1" noChangeArrowheads="1"/>
          </p:cNvSpPr>
          <p:nvPr>
            <p:ph type="body" sz="half" idx="1"/>
          </p:nvPr>
        </p:nvSpPr>
        <p:spPr>
          <a:xfrm>
            <a:off x="597529" y="1240325"/>
            <a:ext cx="11012388" cy="5200461"/>
          </a:xfrm>
        </p:spPr>
        <p:txBody>
          <a:bodyPr/>
          <a:lstStyle/>
          <a:p>
            <a:pPr eaLnBrk="1" hangingPunct="1">
              <a:lnSpc>
                <a:spcPct val="150000"/>
              </a:lnSpc>
              <a:spcAft>
                <a:spcPts val="600"/>
              </a:spcAft>
            </a:pPr>
            <a:r>
              <a:rPr lang="en-US" altLang="zh-CN" dirty="0">
                <a:ea typeface="SimSun" panose="02010600030101010101" pitchFamily="2" charset="-122"/>
              </a:rPr>
              <a:t>There are many variants of the </a:t>
            </a:r>
            <a:r>
              <a:rPr lang="en-US" altLang="zh-CN" i="1" dirty="0">
                <a:ea typeface="SimSun" panose="02010600030101010101" pitchFamily="2" charset="-122"/>
              </a:rPr>
              <a:t>K-Means</a:t>
            </a:r>
            <a:r>
              <a:rPr lang="en-US" altLang="zh-CN" dirty="0">
                <a:ea typeface="SimSun" panose="02010600030101010101" pitchFamily="2" charset="-122"/>
              </a:rPr>
              <a:t> method, varying in different aspects</a:t>
            </a:r>
          </a:p>
          <a:p>
            <a:pPr lvl="1">
              <a:lnSpc>
                <a:spcPct val="150000"/>
              </a:lnSpc>
              <a:spcAft>
                <a:spcPts val="600"/>
              </a:spcAft>
            </a:pPr>
            <a:r>
              <a:rPr lang="en-US" altLang="zh-CN" dirty="0">
                <a:ea typeface="SimSun" panose="02010600030101010101" pitchFamily="2" charset="-122"/>
              </a:rPr>
              <a:t>Choosing better initial centroid estimates</a:t>
            </a:r>
          </a:p>
          <a:p>
            <a:pPr lvl="2">
              <a:lnSpc>
                <a:spcPct val="150000"/>
              </a:lnSpc>
              <a:spcAft>
                <a:spcPts val="600"/>
              </a:spcAft>
            </a:pPr>
            <a:r>
              <a:rPr lang="en-US" altLang="zh-CN" i="1" dirty="0">
                <a:ea typeface="SimSun" panose="02010600030101010101" pitchFamily="2" charset="-122"/>
              </a:rPr>
              <a:t>K-means</a:t>
            </a:r>
            <a:r>
              <a:rPr lang="en-US" altLang="zh-CN" dirty="0">
                <a:ea typeface="SimSun" panose="02010600030101010101" pitchFamily="2" charset="-122"/>
              </a:rPr>
              <a:t>++, </a:t>
            </a:r>
            <a:r>
              <a:rPr lang="en-US" altLang="zh-CN" i="1" dirty="0">
                <a:ea typeface="SimSun" panose="02010600030101010101" pitchFamily="2" charset="-122"/>
              </a:rPr>
              <a:t>Intelligent K-Means</a:t>
            </a:r>
            <a:r>
              <a:rPr lang="en-US" altLang="zh-CN" dirty="0">
                <a:ea typeface="SimSun" panose="02010600030101010101" pitchFamily="2" charset="-122"/>
              </a:rPr>
              <a:t>, </a:t>
            </a:r>
            <a:r>
              <a:rPr lang="en-US" altLang="zh-CN" i="1" dirty="0">
                <a:ea typeface="SimSun" panose="02010600030101010101" pitchFamily="2" charset="-122"/>
              </a:rPr>
              <a:t>Genetic K-Means</a:t>
            </a:r>
          </a:p>
          <a:p>
            <a:pPr lvl="1" eaLnBrk="1" hangingPunct="1">
              <a:lnSpc>
                <a:spcPct val="150000"/>
              </a:lnSpc>
              <a:spcAft>
                <a:spcPts val="600"/>
              </a:spcAft>
            </a:pPr>
            <a:r>
              <a:rPr lang="en-US" altLang="zh-CN" dirty="0">
                <a:ea typeface="SimSun" panose="02010600030101010101" pitchFamily="2" charset="-122"/>
              </a:rPr>
              <a:t>Choosing different representative prototypes for the clusters</a:t>
            </a:r>
          </a:p>
          <a:p>
            <a:pPr lvl="2">
              <a:lnSpc>
                <a:spcPct val="150000"/>
              </a:lnSpc>
              <a:spcAft>
                <a:spcPts val="600"/>
              </a:spcAft>
            </a:pPr>
            <a:r>
              <a:rPr lang="en-US" altLang="zh-CN" i="1" dirty="0">
                <a:ea typeface="SimSun" panose="02010600030101010101" pitchFamily="2" charset="-122"/>
              </a:rPr>
              <a:t>K-</a:t>
            </a:r>
            <a:r>
              <a:rPr lang="en-US" altLang="zh-CN" i="1" dirty="0" err="1">
                <a:ea typeface="SimSun" panose="02010600030101010101" pitchFamily="2" charset="-122"/>
              </a:rPr>
              <a:t>Medoids</a:t>
            </a:r>
            <a:r>
              <a:rPr lang="en-US" altLang="zh-CN" dirty="0">
                <a:ea typeface="SimSun" panose="02010600030101010101" pitchFamily="2" charset="-122"/>
              </a:rPr>
              <a:t>, </a:t>
            </a:r>
            <a:r>
              <a:rPr lang="en-US" altLang="zh-CN" i="1" dirty="0">
                <a:ea typeface="SimSun" panose="02010600030101010101" pitchFamily="2" charset="-122"/>
              </a:rPr>
              <a:t>K-Medians</a:t>
            </a:r>
            <a:r>
              <a:rPr lang="en-US" altLang="zh-CN" dirty="0">
                <a:ea typeface="SimSun" panose="02010600030101010101" pitchFamily="2" charset="-122"/>
              </a:rPr>
              <a:t>, </a:t>
            </a:r>
            <a:r>
              <a:rPr lang="en-US" altLang="zh-CN" i="1" dirty="0">
                <a:ea typeface="SimSun" panose="02010600030101010101" pitchFamily="2" charset="-122"/>
              </a:rPr>
              <a:t>K-Modes</a:t>
            </a:r>
          </a:p>
          <a:p>
            <a:pPr lvl="1" eaLnBrk="1" hangingPunct="1">
              <a:lnSpc>
                <a:spcPct val="150000"/>
              </a:lnSpc>
              <a:spcAft>
                <a:spcPts val="600"/>
              </a:spcAft>
            </a:pPr>
            <a:r>
              <a:rPr lang="en-US" altLang="zh-CN" dirty="0">
                <a:ea typeface="SimSun" panose="02010600030101010101" pitchFamily="2" charset="-122"/>
              </a:rPr>
              <a:t>Applying feature transformation techniques</a:t>
            </a:r>
          </a:p>
          <a:p>
            <a:pPr lvl="2">
              <a:lnSpc>
                <a:spcPct val="150000"/>
              </a:lnSpc>
              <a:spcAft>
                <a:spcPts val="600"/>
              </a:spcAft>
            </a:pPr>
            <a:r>
              <a:rPr lang="en-US" altLang="zh-CN" i="1" dirty="0">
                <a:ea typeface="SimSun" panose="02010600030101010101" pitchFamily="2" charset="-122"/>
              </a:rPr>
              <a:t>Weighted K-Means</a:t>
            </a:r>
            <a:r>
              <a:rPr lang="en-US" altLang="zh-CN" dirty="0">
                <a:ea typeface="SimSun" panose="02010600030101010101" pitchFamily="2" charset="-122"/>
              </a:rPr>
              <a:t>, </a:t>
            </a:r>
            <a:r>
              <a:rPr lang="en-US" altLang="zh-CN" i="1" dirty="0">
                <a:ea typeface="SimSun" panose="02010600030101010101" pitchFamily="2" charset="-122"/>
              </a:rPr>
              <a:t>Kernel K-Means</a:t>
            </a:r>
          </a:p>
        </p:txBody>
      </p:sp>
      <p:sp>
        <p:nvSpPr>
          <p:cNvPr id="2" name="TextBox 1"/>
          <p:cNvSpPr txBox="1"/>
          <p:nvPr/>
        </p:nvSpPr>
        <p:spPr>
          <a:xfrm>
            <a:off x="6572812" y="5687368"/>
            <a:ext cx="3123447" cy="384721"/>
          </a:xfrm>
          <a:prstGeom prst="rect">
            <a:avLst/>
          </a:prstGeom>
          <a:solidFill>
            <a:srgbClr val="FFFF00"/>
          </a:solidFill>
        </p:spPr>
        <p:txBody>
          <a:bodyPr wrap="square" rtlCol="0">
            <a:spAutoFit/>
          </a:bodyPr>
          <a:lstStyle/>
          <a:p>
            <a:pPr defTabSz="457189"/>
            <a:r>
              <a:rPr lang="en-US" dirty="0">
                <a:solidFill>
                  <a:srgbClr val="000000"/>
                </a:solidFill>
              </a:rPr>
              <a:t>To be discussed in this lecture</a:t>
            </a:r>
          </a:p>
        </p:txBody>
      </p:sp>
      <p:sp>
        <p:nvSpPr>
          <p:cNvPr id="5" name="TextBox 4"/>
          <p:cNvSpPr txBox="1"/>
          <p:nvPr/>
        </p:nvSpPr>
        <p:spPr>
          <a:xfrm>
            <a:off x="7455527" y="4274763"/>
            <a:ext cx="3123447" cy="384721"/>
          </a:xfrm>
          <a:prstGeom prst="rect">
            <a:avLst/>
          </a:prstGeom>
          <a:solidFill>
            <a:srgbClr val="FFFF00"/>
          </a:solidFill>
        </p:spPr>
        <p:txBody>
          <a:bodyPr wrap="square" rtlCol="0">
            <a:spAutoFit/>
          </a:bodyPr>
          <a:lstStyle/>
          <a:p>
            <a:pPr defTabSz="457189"/>
            <a:r>
              <a:rPr lang="en-US" dirty="0">
                <a:solidFill>
                  <a:srgbClr val="000000"/>
                </a:solidFill>
              </a:rPr>
              <a:t>To be discussed in this lecture</a:t>
            </a:r>
          </a:p>
        </p:txBody>
      </p:sp>
      <p:sp>
        <p:nvSpPr>
          <p:cNvPr id="6" name="TextBox 5"/>
          <p:cNvSpPr txBox="1"/>
          <p:nvPr/>
        </p:nvSpPr>
        <p:spPr>
          <a:xfrm>
            <a:off x="8134536" y="2878183"/>
            <a:ext cx="3123447" cy="384721"/>
          </a:xfrm>
          <a:prstGeom prst="rect">
            <a:avLst/>
          </a:prstGeom>
          <a:solidFill>
            <a:srgbClr val="FFFF00"/>
          </a:solidFill>
        </p:spPr>
        <p:txBody>
          <a:bodyPr wrap="square" rtlCol="0">
            <a:spAutoFit/>
          </a:bodyPr>
          <a:lstStyle/>
          <a:p>
            <a:pPr defTabSz="457189"/>
            <a:r>
              <a:rPr lang="en-US" dirty="0">
                <a:solidFill>
                  <a:srgbClr val="000000"/>
                </a:solidFill>
              </a:rPr>
              <a:t>To be discussed in this lecture</a:t>
            </a:r>
          </a:p>
        </p:txBody>
      </p:sp>
      <p:sp>
        <p:nvSpPr>
          <p:cNvPr id="8" name="Curved Up Arrow 7"/>
          <p:cNvSpPr/>
          <p:nvPr/>
        </p:nvSpPr>
        <p:spPr>
          <a:xfrm rot="10800000">
            <a:off x="2131840" y="3865496"/>
            <a:ext cx="5525878" cy="4338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srgbClr val="000000"/>
              </a:solidFill>
            </a:endParaRPr>
          </a:p>
        </p:txBody>
      </p:sp>
      <p:sp>
        <p:nvSpPr>
          <p:cNvPr id="9" name="Curved Up Arrow 8"/>
          <p:cNvSpPr/>
          <p:nvPr/>
        </p:nvSpPr>
        <p:spPr>
          <a:xfrm rot="10800000">
            <a:off x="2293294" y="2477445"/>
            <a:ext cx="6188291" cy="4236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srgbClr val="000000"/>
              </a:solidFill>
            </a:endParaRPr>
          </a:p>
        </p:txBody>
      </p:sp>
      <p:sp>
        <p:nvSpPr>
          <p:cNvPr id="10" name="Curved Up Arrow 9"/>
          <p:cNvSpPr/>
          <p:nvPr/>
        </p:nvSpPr>
        <p:spPr>
          <a:xfrm rot="10800000">
            <a:off x="4873528" y="5219376"/>
            <a:ext cx="2070480" cy="48430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srgbClr val="000000"/>
              </a:solidFill>
            </a:endParaRPr>
          </a:p>
        </p:txBody>
      </p:sp>
      <p:sp>
        <p:nvSpPr>
          <p:cNvPr id="11" name="Curved Up Arrow 10"/>
          <p:cNvSpPr/>
          <p:nvPr/>
        </p:nvSpPr>
        <p:spPr>
          <a:xfrm rot="10800000">
            <a:off x="3621385" y="3873468"/>
            <a:ext cx="4036333" cy="42584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srgbClr val="000000"/>
              </a:solidFill>
            </a:endParaRPr>
          </a:p>
        </p:txBody>
      </p:sp>
      <p:sp>
        <p:nvSpPr>
          <p:cNvPr id="12" name="Curved Up Arrow 11"/>
          <p:cNvSpPr/>
          <p:nvPr/>
        </p:nvSpPr>
        <p:spPr>
          <a:xfrm rot="10800000">
            <a:off x="4980918" y="3990139"/>
            <a:ext cx="2605882" cy="29609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srgbClr val="000000"/>
              </a:solidFill>
            </a:endParaRPr>
          </a:p>
        </p:txBody>
      </p:sp>
    </p:spTree>
    <p:extLst>
      <p:ext uri="{BB962C8B-B14F-4D97-AF65-F5344CB8AC3E}">
        <p14:creationId xmlns:p14="http://schemas.microsoft.com/office/powerpoint/2010/main" val="3660890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6199" y="9525"/>
            <a:ext cx="12380996" cy="903727"/>
          </a:xfrm>
        </p:spPr>
        <p:txBody>
          <a:bodyPr>
            <a:noAutofit/>
          </a:bodyPr>
          <a:lstStyle/>
          <a:p>
            <a:pPr eaLnBrk="1" hangingPunct="1"/>
            <a:r>
              <a:rPr lang="en-US" altLang="zh-CN" sz="3600" dirty="0">
                <a:ea typeface="SimSun" panose="02010600030101010101" pitchFamily="2" charset="-122"/>
              </a:rPr>
              <a:t>Poor Initialization in K-Means May Lead to Poor Clustering</a:t>
            </a:r>
          </a:p>
        </p:txBody>
      </p:sp>
      <p:sp>
        <p:nvSpPr>
          <p:cNvPr id="6" name="Rectangle 3"/>
          <p:cNvSpPr txBox="1">
            <a:spLocks noChangeArrowheads="1"/>
          </p:cNvSpPr>
          <p:nvPr/>
        </p:nvSpPr>
        <p:spPr>
          <a:xfrm>
            <a:off x="590497" y="4894551"/>
            <a:ext cx="7314087" cy="1167897"/>
          </a:xfrm>
          <a:prstGeom prst="rect">
            <a:avLst/>
          </a:prstGeom>
        </p:spPr>
        <p:txBody>
          <a:bodyPr vert="horz" lIns="91438" tIns="45719" rIns="91438" bIns="45719" rtlCol="0">
            <a:noAutofit/>
          </a:bodyPr>
          <a:lstStyle>
            <a:lvl1pPr marL="285744" indent="-285744"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a:lnSpc>
                <a:spcPct val="120000"/>
              </a:lnSpc>
            </a:pPr>
            <a:r>
              <a:rPr lang="en-US" altLang="zh-CN" sz="2400" dirty="0">
                <a:solidFill>
                  <a:srgbClr val="000000"/>
                </a:solidFill>
              </a:rPr>
              <a:t>Rerun of the </a:t>
            </a:r>
            <a:r>
              <a:rPr lang="en-US" altLang="zh-CN" sz="2400" i="1" dirty="0">
                <a:solidFill>
                  <a:srgbClr val="000000"/>
                </a:solidFill>
              </a:rPr>
              <a:t>K-Means</a:t>
            </a:r>
            <a:r>
              <a:rPr lang="en-US" altLang="zh-CN" sz="2400" dirty="0">
                <a:solidFill>
                  <a:srgbClr val="000000"/>
                </a:solidFill>
              </a:rPr>
              <a:t> using another random </a:t>
            </a:r>
            <a:r>
              <a:rPr lang="en-US" altLang="zh-CN" sz="2400" i="1" dirty="0">
                <a:solidFill>
                  <a:srgbClr val="000000"/>
                </a:solidFill>
              </a:rPr>
              <a:t>K</a:t>
            </a:r>
            <a:r>
              <a:rPr lang="en-US" altLang="zh-CN" sz="2400" dirty="0">
                <a:solidFill>
                  <a:srgbClr val="000000"/>
                </a:solidFill>
              </a:rPr>
              <a:t> seeds</a:t>
            </a:r>
          </a:p>
          <a:p>
            <a:pPr>
              <a:lnSpc>
                <a:spcPct val="120000"/>
              </a:lnSpc>
            </a:pPr>
            <a:r>
              <a:rPr lang="en-US" altLang="zh-CN" sz="2400" dirty="0">
                <a:solidFill>
                  <a:srgbClr val="000000"/>
                </a:solidFill>
              </a:rPr>
              <a:t>This run of </a:t>
            </a:r>
            <a:r>
              <a:rPr lang="en-US" altLang="zh-CN" sz="2400" i="1" dirty="0">
                <a:solidFill>
                  <a:srgbClr val="000000"/>
                </a:solidFill>
              </a:rPr>
              <a:t>K</a:t>
            </a:r>
            <a:r>
              <a:rPr lang="en-US" altLang="zh-CN" sz="2400" dirty="0">
                <a:solidFill>
                  <a:srgbClr val="000000"/>
                </a:solidFill>
              </a:rPr>
              <a:t>-Means generates a poor quality clustering  </a:t>
            </a:r>
          </a:p>
        </p:txBody>
      </p:sp>
      <p:pic>
        <p:nvPicPr>
          <p:cNvPr id="3" name="Picture 2"/>
          <p:cNvPicPr>
            <a:picLocks noChangeAspect="1"/>
          </p:cNvPicPr>
          <p:nvPr/>
        </p:nvPicPr>
        <p:blipFill>
          <a:blip r:embed="rId3"/>
          <a:stretch>
            <a:fillRect/>
          </a:stretch>
        </p:blipFill>
        <p:spPr>
          <a:xfrm>
            <a:off x="332830" y="1122640"/>
            <a:ext cx="3453608" cy="2888061"/>
          </a:xfrm>
          <a:prstGeom prst="rect">
            <a:avLst/>
          </a:prstGeom>
        </p:spPr>
      </p:pic>
      <p:pic>
        <p:nvPicPr>
          <p:cNvPr id="4" name="Picture 3"/>
          <p:cNvPicPr>
            <a:picLocks noChangeAspect="1"/>
          </p:cNvPicPr>
          <p:nvPr/>
        </p:nvPicPr>
        <p:blipFill>
          <a:blip r:embed="rId4"/>
          <a:stretch>
            <a:fillRect/>
          </a:stretch>
        </p:blipFill>
        <p:spPr>
          <a:xfrm>
            <a:off x="4310806" y="1122640"/>
            <a:ext cx="3438385" cy="2878994"/>
          </a:xfrm>
          <a:prstGeom prst="rect">
            <a:avLst/>
          </a:prstGeom>
        </p:spPr>
      </p:pic>
      <p:grpSp>
        <p:nvGrpSpPr>
          <p:cNvPr id="8" name="Group 7"/>
          <p:cNvGrpSpPr/>
          <p:nvPr/>
        </p:nvGrpSpPr>
        <p:grpSpPr>
          <a:xfrm>
            <a:off x="8454273" y="3453902"/>
            <a:ext cx="3625432" cy="3404098"/>
            <a:chOff x="8454273" y="3453902"/>
            <a:chExt cx="3625432" cy="3404098"/>
          </a:xfrm>
        </p:grpSpPr>
        <p:pic>
          <p:nvPicPr>
            <p:cNvPr id="7" name="Picture 6"/>
            <p:cNvPicPr>
              <a:picLocks noChangeAspect="1"/>
            </p:cNvPicPr>
            <p:nvPr/>
          </p:nvPicPr>
          <p:blipFill>
            <a:blip r:embed="rId5"/>
            <a:stretch>
              <a:fillRect/>
            </a:stretch>
          </p:blipFill>
          <p:spPr>
            <a:xfrm>
              <a:off x="8454273" y="4099001"/>
              <a:ext cx="3279020" cy="2758999"/>
            </a:xfrm>
            <a:prstGeom prst="rect">
              <a:avLst/>
            </a:prstGeom>
          </p:spPr>
        </p:pic>
        <p:sp>
          <p:nvSpPr>
            <p:cNvPr id="10" name="Curved Left Arrow 9"/>
            <p:cNvSpPr/>
            <p:nvPr/>
          </p:nvSpPr>
          <p:spPr>
            <a:xfrm>
              <a:off x="11704081" y="3453902"/>
              <a:ext cx="375624" cy="1113598"/>
            </a:xfrm>
            <a:prstGeom prst="curved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srgbClr val="000000"/>
                </a:solidFill>
              </a:endParaRPr>
            </a:p>
          </p:txBody>
        </p:sp>
      </p:grpSp>
      <p:sp>
        <p:nvSpPr>
          <p:cNvPr id="12" name="Right Arrow 11"/>
          <p:cNvSpPr/>
          <p:nvPr/>
        </p:nvSpPr>
        <p:spPr>
          <a:xfrm>
            <a:off x="3880350" y="2408175"/>
            <a:ext cx="492964" cy="28632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endParaRPr>
          </a:p>
        </p:txBody>
      </p:sp>
      <p:grpSp>
        <p:nvGrpSpPr>
          <p:cNvPr id="2" name="Group 1"/>
          <p:cNvGrpSpPr/>
          <p:nvPr/>
        </p:nvGrpSpPr>
        <p:grpSpPr>
          <a:xfrm>
            <a:off x="7618722" y="1210289"/>
            <a:ext cx="4175889" cy="2791344"/>
            <a:chOff x="7618722" y="1210289"/>
            <a:chExt cx="4175889" cy="2791344"/>
          </a:xfrm>
        </p:grpSpPr>
        <p:pic>
          <p:nvPicPr>
            <p:cNvPr id="5" name="Picture 4"/>
            <p:cNvPicPr>
              <a:picLocks noChangeAspect="1"/>
            </p:cNvPicPr>
            <p:nvPr/>
          </p:nvPicPr>
          <p:blipFill>
            <a:blip r:embed="rId6"/>
            <a:stretch>
              <a:fillRect/>
            </a:stretch>
          </p:blipFill>
          <p:spPr>
            <a:xfrm>
              <a:off x="8436160" y="1210289"/>
              <a:ext cx="3358451" cy="2791344"/>
            </a:xfrm>
            <a:prstGeom prst="rect">
              <a:avLst/>
            </a:prstGeom>
          </p:spPr>
        </p:pic>
        <p:sp>
          <p:nvSpPr>
            <p:cNvPr id="11" name="Right Arrow 10"/>
            <p:cNvSpPr/>
            <p:nvPr/>
          </p:nvSpPr>
          <p:spPr>
            <a:xfrm>
              <a:off x="7904584" y="2416973"/>
              <a:ext cx="492964" cy="28632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endParaRPr>
            </a:p>
          </p:txBody>
        </p:sp>
        <p:sp>
          <p:nvSpPr>
            <p:cNvPr id="13" name="Text Box 181"/>
            <p:cNvSpPr txBox="1">
              <a:spLocks noChangeArrowheads="1"/>
            </p:cNvSpPr>
            <p:nvPr/>
          </p:nvSpPr>
          <p:spPr bwMode="auto">
            <a:xfrm>
              <a:off x="7618722" y="1755248"/>
              <a:ext cx="10092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457189" eaLnBrk="1" hangingPunct="1">
                <a:spcBef>
                  <a:spcPct val="50000"/>
                </a:spcBef>
                <a:buClrTx/>
                <a:buSzTx/>
                <a:buFontTx/>
                <a:buNone/>
              </a:pPr>
              <a:r>
                <a:rPr lang="en-US" altLang="ko-KR" sz="1400" dirty="0" err="1">
                  <a:solidFill>
                    <a:srgbClr val="000000"/>
                  </a:solidFill>
                  <a:latin typeface="Calibri"/>
                  <a:ea typeface="Gulim" panose="020B0600000101010101" pitchFamily="34" charset="-127"/>
                </a:rPr>
                <a:t>Recompute</a:t>
              </a:r>
              <a:r>
                <a:rPr lang="en-US" altLang="ko-KR" sz="1400" dirty="0">
                  <a:solidFill>
                    <a:srgbClr val="000000"/>
                  </a:solidFill>
                  <a:latin typeface="Calibri"/>
                  <a:ea typeface="Gulim" panose="020B0600000101010101" pitchFamily="34" charset="-127"/>
                </a:rPr>
                <a:t> cluster centers</a:t>
              </a:r>
            </a:p>
          </p:txBody>
        </p:sp>
      </p:grpSp>
      <p:sp>
        <p:nvSpPr>
          <p:cNvPr id="14" name="Text Box 181"/>
          <p:cNvSpPr txBox="1">
            <a:spLocks noChangeArrowheads="1"/>
          </p:cNvSpPr>
          <p:nvPr/>
        </p:nvSpPr>
        <p:spPr bwMode="auto">
          <a:xfrm>
            <a:off x="3632289" y="1750478"/>
            <a:ext cx="9376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457189" eaLnBrk="1" hangingPunct="1">
              <a:spcBef>
                <a:spcPct val="50000"/>
              </a:spcBef>
              <a:buClrTx/>
              <a:buSzTx/>
              <a:buFontTx/>
              <a:buNone/>
            </a:pPr>
            <a:r>
              <a:rPr lang="en-US" altLang="ko-KR" sz="1400" dirty="0">
                <a:solidFill>
                  <a:srgbClr val="000000"/>
                </a:solidFill>
                <a:latin typeface="Calibri"/>
                <a:ea typeface="Gulim" panose="020B0600000101010101" pitchFamily="34" charset="-127"/>
              </a:rPr>
              <a:t>Assign points to clusters</a:t>
            </a:r>
          </a:p>
        </p:txBody>
      </p:sp>
      <p:sp>
        <p:nvSpPr>
          <p:cNvPr id="15" name="Text Box 181"/>
          <p:cNvSpPr txBox="1">
            <a:spLocks noChangeArrowheads="1"/>
          </p:cNvSpPr>
          <p:nvPr/>
        </p:nvSpPr>
        <p:spPr bwMode="auto">
          <a:xfrm>
            <a:off x="723386" y="4010701"/>
            <a:ext cx="27744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457189" eaLnBrk="1" hangingPunct="1">
              <a:spcBef>
                <a:spcPct val="50000"/>
              </a:spcBef>
              <a:buClrTx/>
              <a:buSzTx/>
              <a:buFont typeface="Wingdings" panose="05000000000000000000" pitchFamily="2" charset="2"/>
              <a:buNone/>
            </a:pPr>
            <a:r>
              <a:rPr lang="en-US" altLang="ko-KR" sz="1400" dirty="0">
                <a:solidFill>
                  <a:srgbClr val="000000"/>
                </a:solidFill>
                <a:latin typeface="Calibri"/>
                <a:ea typeface="Gulim" panose="020B0600000101010101" pitchFamily="34" charset="-127"/>
              </a:rPr>
              <a:t>Another random selection of k centroids </a:t>
            </a:r>
            <a:r>
              <a:rPr lang="en-US" altLang="ko-KR" sz="1400" dirty="0">
                <a:solidFill>
                  <a:srgbClr val="000000"/>
                </a:solidFill>
                <a:latin typeface="Calibri"/>
                <a:ea typeface="Tahoma" panose="020B0604030504040204" pitchFamily="34" charset="0"/>
                <a:cs typeface="Tahoma" panose="020B0604030504040204" pitchFamily="34" charset="0"/>
              </a:rPr>
              <a:t>for the same data points</a:t>
            </a:r>
            <a:endParaRPr lang="en-US" altLang="ko-KR" sz="1400" dirty="0">
              <a:solidFill>
                <a:srgbClr val="000000"/>
              </a:solidFill>
              <a:latin typeface="Calibri"/>
              <a:ea typeface="Gulim" panose="020B0600000101010101" pitchFamily="34" charset="-127"/>
            </a:endParaRPr>
          </a:p>
        </p:txBody>
      </p:sp>
    </p:spTree>
    <p:extLst>
      <p:ext uri="{BB962C8B-B14F-4D97-AF65-F5344CB8AC3E}">
        <p14:creationId xmlns:p14="http://schemas.microsoft.com/office/powerpoint/2010/main" val="1404400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05327" y="276726"/>
            <a:ext cx="11157704" cy="733927"/>
          </a:xfrm>
        </p:spPr>
        <p:txBody>
          <a:bodyPr>
            <a:normAutofit fontScale="90000"/>
          </a:bodyPr>
          <a:lstStyle/>
          <a:p>
            <a:pPr eaLnBrk="1" hangingPunct="1"/>
            <a:r>
              <a:rPr lang="en-US" altLang="zh-CN" dirty="0">
                <a:ea typeface="SimSun" panose="02010600030101010101" pitchFamily="2" charset="-122"/>
              </a:rPr>
              <a:t>Initialization of K-Means: Problem and Solution</a:t>
            </a:r>
            <a:endParaRPr lang="en-US" altLang="zh-CN" sz="3600" dirty="0">
              <a:ea typeface="SimSun" panose="02010600030101010101" pitchFamily="2" charset="-122"/>
            </a:endParaRPr>
          </a:p>
        </p:txBody>
      </p:sp>
      <p:sp>
        <p:nvSpPr>
          <p:cNvPr id="27651" name="Rectangle 3"/>
          <p:cNvSpPr>
            <a:spLocks noGrp="1" noChangeArrowheads="1"/>
          </p:cNvSpPr>
          <p:nvPr>
            <p:ph idx="1"/>
          </p:nvPr>
        </p:nvSpPr>
        <p:spPr>
          <a:xfrm>
            <a:off x="481261" y="1167064"/>
            <a:ext cx="8681593" cy="2009273"/>
          </a:xfrm>
        </p:spPr>
        <p:txBody>
          <a:bodyPr/>
          <a:lstStyle/>
          <a:p>
            <a:pPr eaLnBrk="1" hangingPunct="1">
              <a:lnSpc>
                <a:spcPct val="120000"/>
              </a:lnSpc>
            </a:pPr>
            <a:r>
              <a:rPr lang="en-US" altLang="zh-CN" sz="2400" dirty="0">
                <a:ea typeface="SimSun" panose="02010600030101010101" pitchFamily="2" charset="-122"/>
              </a:rPr>
              <a:t>Different initializations may generate rather different clustering results (some could be far from optimal)</a:t>
            </a:r>
          </a:p>
          <a:p>
            <a:pPr>
              <a:lnSpc>
                <a:spcPct val="120000"/>
              </a:lnSpc>
            </a:pPr>
            <a:r>
              <a:rPr lang="en-US" altLang="zh-CN" sz="2400" dirty="0">
                <a:ea typeface="SimSun" panose="02010600030101010101" pitchFamily="2" charset="-122"/>
              </a:rPr>
              <a:t>Original proposal (MacQueen’67): Select </a:t>
            </a:r>
            <a:r>
              <a:rPr lang="en-US" altLang="zh-CN" sz="2400" i="1" dirty="0">
                <a:ea typeface="SimSun" panose="02010600030101010101" pitchFamily="2" charset="-122"/>
              </a:rPr>
              <a:t>K</a:t>
            </a:r>
            <a:r>
              <a:rPr lang="en-US" altLang="zh-CN" sz="2400" dirty="0">
                <a:ea typeface="SimSun" panose="02010600030101010101" pitchFamily="2" charset="-122"/>
              </a:rPr>
              <a:t> seeds randomly</a:t>
            </a:r>
          </a:p>
          <a:p>
            <a:pPr lvl="1">
              <a:lnSpc>
                <a:spcPct val="120000"/>
              </a:lnSpc>
            </a:pPr>
            <a:r>
              <a:rPr lang="en-US" altLang="zh-CN" sz="2400" dirty="0">
                <a:ea typeface="SimSun" panose="02010600030101010101" pitchFamily="2" charset="-122"/>
              </a:rPr>
              <a:t>Need to run the algorithm multiple times using different seeds</a:t>
            </a:r>
          </a:p>
        </p:txBody>
      </p:sp>
      <p:graphicFrame>
        <p:nvGraphicFramePr>
          <p:cNvPr id="2" name="Object 1"/>
          <p:cNvGraphicFramePr>
            <a:graphicFrameLocks noGrp="1" noChangeAspect="1"/>
          </p:cNvGraphicFramePr>
          <p:nvPr>
            <p:extLst/>
          </p:nvPr>
        </p:nvGraphicFramePr>
        <p:xfrm>
          <a:off x="8943474" y="1235243"/>
          <a:ext cx="2687638" cy="1371600"/>
        </p:xfrm>
        <a:graphic>
          <a:graphicData uri="http://schemas.openxmlformats.org/presentationml/2006/ole">
            <mc:AlternateContent xmlns:mc="http://schemas.openxmlformats.org/markup-compatibility/2006">
              <mc:Choice xmlns:v="urn:schemas-microsoft-com:vml" Requires="v">
                <p:oleObj spid="_x0000_s3138" name="SmartDraw" r:id="rId4" imgW="2688336" imgH="1371600" progId="SmartDraw.2">
                  <p:embed/>
                </p:oleObj>
              </mc:Choice>
              <mc:Fallback>
                <p:oleObj name="SmartDraw" r:id="rId4" imgW="2688336" imgH="1371600" progId="SmartDraw.2">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3474" y="1235243"/>
                        <a:ext cx="268763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3"/>
          <p:cNvSpPr txBox="1">
            <a:spLocks noChangeArrowheads="1"/>
          </p:cNvSpPr>
          <p:nvPr/>
        </p:nvSpPr>
        <p:spPr>
          <a:xfrm>
            <a:off x="477250" y="3192380"/>
            <a:ext cx="11153862" cy="3328736"/>
          </a:xfrm>
          <a:prstGeom prst="rect">
            <a:avLst/>
          </a:prstGeom>
        </p:spPr>
        <p:txBody>
          <a:bodyPr vert="horz" lIns="91438" tIns="45719" rIns="91438" bIns="45719" rtlCol="0">
            <a:noAutofit/>
          </a:bodyPr>
          <a:lstStyle>
            <a:lvl1pPr marL="285744" indent="-285744"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a:lnSpc>
                <a:spcPct val="120000"/>
              </a:lnSpc>
            </a:pPr>
            <a:r>
              <a:rPr lang="en-US" altLang="zh-CN" sz="2400" dirty="0">
                <a:solidFill>
                  <a:srgbClr val="000000"/>
                </a:solidFill>
              </a:rPr>
              <a:t>There are many methods proposed for better initialization of </a:t>
            </a:r>
            <a:r>
              <a:rPr lang="en-US" altLang="zh-CN" sz="2400" i="1" dirty="0">
                <a:solidFill>
                  <a:srgbClr val="000000"/>
                </a:solidFill>
              </a:rPr>
              <a:t>k</a:t>
            </a:r>
            <a:r>
              <a:rPr lang="en-US" altLang="zh-CN" sz="2400" dirty="0">
                <a:solidFill>
                  <a:srgbClr val="000000"/>
                </a:solidFill>
              </a:rPr>
              <a:t> seeds</a:t>
            </a:r>
          </a:p>
          <a:p>
            <a:pPr lvl="1">
              <a:lnSpc>
                <a:spcPct val="120000"/>
              </a:lnSpc>
            </a:pPr>
            <a:r>
              <a:rPr lang="en-US" altLang="zh-CN" sz="2400" b="1" i="1" dirty="0">
                <a:solidFill>
                  <a:srgbClr val="000000"/>
                </a:solidFill>
              </a:rPr>
              <a:t>K-Means</a:t>
            </a:r>
            <a:r>
              <a:rPr lang="en-US" altLang="zh-CN" sz="2400" b="1" dirty="0">
                <a:solidFill>
                  <a:srgbClr val="000000"/>
                </a:solidFill>
              </a:rPr>
              <a:t>++ </a:t>
            </a:r>
            <a:r>
              <a:rPr lang="en-US" altLang="zh-CN" sz="2400" dirty="0">
                <a:solidFill>
                  <a:srgbClr val="000000"/>
                </a:solidFill>
              </a:rPr>
              <a:t>(Arthur &amp; Vassilvitskii’07):  </a:t>
            </a:r>
          </a:p>
          <a:p>
            <a:pPr lvl="2">
              <a:lnSpc>
                <a:spcPct val="120000"/>
              </a:lnSpc>
            </a:pPr>
            <a:r>
              <a:rPr lang="en-US" altLang="zh-CN" sz="2400" dirty="0">
                <a:solidFill>
                  <a:srgbClr val="000000"/>
                </a:solidFill>
              </a:rPr>
              <a:t>The first centroid is selected at random</a:t>
            </a:r>
          </a:p>
          <a:p>
            <a:pPr lvl="2">
              <a:lnSpc>
                <a:spcPct val="120000"/>
              </a:lnSpc>
            </a:pPr>
            <a:r>
              <a:rPr lang="en-US" altLang="zh-CN" sz="2400" dirty="0">
                <a:solidFill>
                  <a:srgbClr val="000000"/>
                </a:solidFill>
              </a:rPr>
              <a:t>The next centroid selected is the one that is farthest from the currently selected (selection is based on a weighted probability score)</a:t>
            </a:r>
          </a:p>
          <a:p>
            <a:pPr lvl="2">
              <a:lnSpc>
                <a:spcPct val="120000"/>
              </a:lnSpc>
            </a:pPr>
            <a:r>
              <a:rPr lang="en-US" altLang="zh-CN" sz="2400" dirty="0">
                <a:solidFill>
                  <a:srgbClr val="000000"/>
                </a:solidFill>
              </a:rPr>
              <a:t>The selection continues until </a:t>
            </a:r>
            <a:r>
              <a:rPr lang="en-US" altLang="zh-CN" sz="2400" i="1" dirty="0">
                <a:solidFill>
                  <a:srgbClr val="000000"/>
                </a:solidFill>
              </a:rPr>
              <a:t>K</a:t>
            </a:r>
            <a:r>
              <a:rPr lang="en-US" altLang="zh-CN" sz="2400" dirty="0">
                <a:solidFill>
                  <a:srgbClr val="000000"/>
                </a:solidFill>
              </a:rPr>
              <a:t> centroids are obtained </a:t>
            </a:r>
          </a:p>
        </p:txBody>
      </p:sp>
    </p:spTree>
    <p:extLst>
      <p:ext uri="{BB962C8B-B14F-4D97-AF65-F5344CB8AC3E}">
        <p14:creationId xmlns:p14="http://schemas.microsoft.com/office/powerpoint/2010/main" val="1411902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0" y="0"/>
            <a:ext cx="12192000" cy="1028700"/>
          </a:xfrm>
        </p:spPr>
        <p:txBody>
          <a:bodyPr>
            <a:normAutofit/>
          </a:bodyPr>
          <a:lstStyle/>
          <a:p>
            <a:pPr eaLnBrk="1" hangingPunct="1"/>
            <a:r>
              <a:rPr lang="en-US" altLang="ko-KR" dirty="0">
                <a:ea typeface="Gulim" panose="020B0600000101010101" pitchFamily="34" charset="-127"/>
              </a:rPr>
              <a:t>Handling Outliers: From </a:t>
            </a:r>
            <a:r>
              <a:rPr lang="en-US" altLang="ko-KR" i="1" dirty="0">
                <a:ea typeface="Gulim" panose="020B0600000101010101" pitchFamily="34" charset="-127"/>
              </a:rPr>
              <a:t>K-Means</a:t>
            </a:r>
            <a:r>
              <a:rPr lang="en-US" altLang="ko-KR" dirty="0">
                <a:ea typeface="Gulim" panose="020B0600000101010101" pitchFamily="34" charset="-127"/>
              </a:rPr>
              <a:t> to </a:t>
            </a:r>
            <a:r>
              <a:rPr lang="en-US" altLang="ko-KR" i="1" dirty="0">
                <a:ea typeface="Gulim" panose="020B0600000101010101" pitchFamily="34" charset="-127"/>
              </a:rPr>
              <a:t>K-</a:t>
            </a:r>
            <a:r>
              <a:rPr lang="en-US" altLang="ko-KR" i="1" dirty="0" err="1">
                <a:ea typeface="Gulim" panose="020B0600000101010101" pitchFamily="34" charset="-127"/>
              </a:rPr>
              <a:t>Medoids</a:t>
            </a:r>
            <a:endParaRPr lang="en-US" altLang="zh-CN" i="1" dirty="0">
              <a:ea typeface="Gulim" panose="020B0600000101010101" pitchFamily="34" charset="-127"/>
            </a:endParaRPr>
          </a:p>
        </p:txBody>
      </p:sp>
      <p:sp>
        <p:nvSpPr>
          <p:cNvPr id="29699" name="Rectangle 1027"/>
          <p:cNvSpPr>
            <a:spLocks noGrp="1" noChangeArrowheads="1"/>
          </p:cNvSpPr>
          <p:nvPr>
            <p:ph idx="1"/>
          </p:nvPr>
        </p:nvSpPr>
        <p:spPr>
          <a:xfrm>
            <a:off x="682748" y="1155581"/>
            <a:ext cx="11032436" cy="5426287"/>
          </a:xfrm>
        </p:spPr>
        <p:txBody>
          <a:bodyPr/>
          <a:lstStyle/>
          <a:p>
            <a:pPr eaLnBrk="1" hangingPunct="1"/>
            <a:r>
              <a:rPr lang="en-US" altLang="ko-KR" sz="2400" dirty="0">
                <a:ea typeface="Gulim" panose="020B0600000101010101" pitchFamily="34" charset="-127"/>
              </a:rPr>
              <a:t>The </a:t>
            </a:r>
            <a:r>
              <a:rPr lang="en-US" altLang="ko-KR" sz="2400" i="1" dirty="0">
                <a:ea typeface="Gulim" panose="020B0600000101010101" pitchFamily="34" charset="-127"/>
              </a:rPr>
              <a:t>K-Means</a:t>
            </a:r>
            <a:r>
              <a:rPr lang="en-US" altLang="ko-KR" sz="2400" dirty="0">
                <a:ea typeface="Gulim" panose="020B0600000101010101" pitchFamily="34" charset="-127"/>
              </a:rPr>
              <a:t> algorithm is sensitive to outliers!—since an object with an extremely large value may substantially distort the distribution of the data</a:t>
            </a:r>
          </a:p>
          <a:p>
            <a:pPr eaLnBrk="1" hangingPunct="1"/>
            <a:r>
              <a:rPr lang="en-US" altLang="ko-KR" sz="2400" i="1" dirty="0">
                <a:ea typeface="Gulim" panose="020B0600000101010101" pitchFamily="34" charset="-127"/>
              </a:rPr>
              <a:t>K-</a:t>
            </a:r>
            <a:r>
              <a:rPr lang="en-US" altLang="ko-KR" sz="2400" i="1" dirty="0" err="1">
                <a:ea typeface="Gulim" panose="020B0600000101010101" pitchFamily="34" charset="-127"/>
              </a:rPr>
              <a:t>Medoids</a:t>
            </a:r>
            <a:r>
              <a:rPr lang="en-US" altLang="ko-KR" sz="2400" dirty="0">
                <a:ea typeface="Gulim" panose="020B0600000101010101" pitchFamily="34" charset="-127"/>
              </a:rPr>
              <a:t>: Instead of taking the </a:t>
            </a:r>
            <a:r>
              <a:rPr lang="en-US" altLang="ko-KR" sz="2400" b="1" dirty="0">
                <a:ea typeface="Gulim" panose="020B0600000101010101" pitchFamily="34" charset="-127"/>
              </a:rPr>
              <a:t>mean</a:t>
            </a:r>
            <a:r>
              <a:rPr lang="en-US" altLang="ko-KR" sz="2400" dirty="0">
                <a:ea typeface="Gulim" panose="020B0600000101010101" pitchFamily="34" charset="-127"/>
              </a:rPr>
              <a:t> value of the object in a cluster as a reference point, </a:t>
            </a:r>
            <a:r>
              <a:rPr lang="en-US" altLang="ko-KR" sz="2400" b="1" dirty="0" err="1">
                <a:ea typeface="Gulim" panose="020B0600000101010101" pitchFamily="34" charset="-127"/>
              </a:rPr>
              <a:t>medoids</a:t>
            </a:r>
            <a:r>
              <a:rPr lang="en-US" altLang="ko-KR" sz="2400" dirty="0">
                <a:ea typeface="Gulim" panose="020B0600000101010101" pitchFamily="34" charset="-127"/>
              </a:rPr>
              <a:t> can be used, which is the </a:t>
            </a:r>
            <a:r>
              <a:rPr lang="en-US" altLang="ko-KR" sz="2400" b="1" dirty="0">
                <a:ea typeface="Gulim" panose="020B0600000101010101" pitchFamily="34" charset="-127"/>
              </a:rPr>
              <a:t>most centrally located</a:t>
            </a:r>
            <a:r>
              <a:rPr lang="en-US" altLang="ko-KR" sz="2400" dirty="0">
                <a:ea typeface="Gulim" panose="020B0600000101010101" pitchFamily="34" charset="-127"/>
              </a:rPr>
              <a:t> object in a cluster</a:t>
            </a:r>
          </a:p>
          <a:p>
            <a:pPr>
              <a:lnSpc>
                <a:spcPct val="120000"/>
              </a:lnSpc>
            </a:pPr>
            <a:r>
              <a:rPr lang="en-US" altLang="zh-CN" sz="2400" dirty="0">
                <a:ea typeface="SimSun" panose="02010600030101010101" pitchFamily="2" charset="-122"/>
              </a:rPr>
              <a:t>The </a:t>
            </a:r>
            <a:r>
              <a:rPr lang="en-US" altLang="ko-KR" sz="2400" i="1" dirty="0">
                <a:ea typeface="Gulim" panose="020B0600000101010101" pitchFamily="34" charset="-127"/>
              </a:rPr>
              <a:t>K-</a:t>
            </a:r>
            <a:r>
              <a:rPr lang="en-US" altLang="ko-KR" sz="2400" i="1" dirty="0" err="1">
                <a:ea typeface="Gulim" panose="020B0600000101010101" pitchFamily="34" charset="-127"/>
              </a:rPr>
              <a:t>Medoids</a:t>
            </a:r>
            <a:r>
              <a:rPr lang="en-US" altLang="zh-CN" sz="2400" dirty="0">
                <a:ea typeface="SimSun" panose="02010600030101010101" pitchFamily="2" charset="-122"/>
              </a:rPr>
              <a:t> clustering algorithm:</a:t>
            </a:r>
          </a:p>
          <a:p>
            <a:pPr lvl="2">
              <a:lnSpc>
                <a:spcPct val="120000"/>
              </a:lnSpc>
              <a:spcBef>
                <a:spcPts val="300"/>
              </a:spcBef>
            </a:pPr>
            <a:r>
              <a:rPr lang="en-US" altLang="zh-CN" sz="2400" dirty="0">
                <a:solidFill>
                  <a:srgbClr val="000000"/>
                </a:solidFill>
                <a:ea typeface="SimSun" panose="02010600030101010101" pitchFamily="2" charset="-122"/>
              </a:rPr>
              <a:t>Select </a:t>
            </a:r>
            <a:r>
              <a:rPr lang="en-US" altLang="zh-CN" sz="2400" i="1" dirty="0">
                <a:solidFill>
                  <a:srgbClr val="000000"/>
                </a:solidFill>
                <a:ea typeface="SimSun" panose="02010600030101010101" pitchFamily="2" charset="-122"/>
              </a:rPr>
              <a:t>K</a:t>
            </a:r>
            <a:r>
              <a:rPr lang="en-US" altLang="zh-CN" sz="2400" dirty="0">
                <a:solidFill>
                  <a:srgbClr val="000000"/>
                </a:solidFill>
                <a:ea typeface="SimSun" panose="02010600030101010101" pitchFamily="2" charset="-122"/>
              </a:rPr>
              <a:t> points as the initial representative objects (i.e., as initial </a:t>
            </a:r>
            <a:r>
              <a:rPr lang="en-US" altLang="zh-CN" sz="2400" i="1" dirty="0">
                <a:solidFill>
                  <a:srgbClr val="000000"/>
                </a:solidFill>
                <a:ea typeface="SimSun" panose="02010600030101010101" pitchFamily="2" charset="-122"/>
              </a:rPr>
              <a:t>K </a:t>
            </a:r>
            <a:r>
              <a:rPr lang="en-US" altLang="zh-CN" sz="2400" i="1" dirty="0" err="1">
                <a:solidFill>
                  <a:srgbClr val="000000"/>
                </a:solidFill>
                <a:ea typeface="SimSun" panose="02010600030101010101" pitchFamily="2" charset="-122"/>
              </a:rPr>
              <a:t>medoids</a:t>
            </a:r>
            <a:r>
              <a:rPr lang="en-US" altLang="zh-CN" sz="2400" dirty="0">
                <a:solidFill>
                  <a:srgbClr val="000000"/>
                </a:solidFill>
                <a:ea typeface="SimSun" panose="02010600030101010101" pitchFamily="2" charset="-122"/>
              </a:rPr>
              <a:t>)</a:t>
            </a:r>
          </a:p>
          <a:p>
            <a:pPr lvl="2">
              <a:lnSpc>
                <a:spcPct val="120000"/>
              </a:lnSpc>
              <a:spcBef>
                <a:spcPts val="300"/>
              </a:spcBef>
            </a:pPr>
            <a:r>
              <a:rPr lang="en-US" altLang="zh-CN" sz="2400" b="1" dirty="0">
                <a:solidFill>
                  <a:srgbClr val="000000"/>
                </a:solidFill>
                <a:ea typeface="SimSun" panose="02010600030101010101" pitchFamily="2" charset="-122"/>
              </a:rPr>
              <a:t>Repeat</a:t>
            </a:r>
          </a:p>
          <a:p>
            <a:pPr lvl="3">
              <a:lnSpc>
                <a:spcPct val="120000"/>
              </a:lnSpc>
              <a:spcBef>
                <a:spcPts val="300"/>
              </a:spcBef>
            </a:pPr>
            <a:r>
              <a:rPr lang="en-US" altLang="zh-CN" sz="2400" dirty="0">
                <a:solidFill>
                  <a:srgbClr val="000000"/>
                </a:solidFill>
                <a:ea typeface="SimSun" panose="02010600030101010101" pitchFamily="2" charset="-122"/>
              </a:rPr>
              <a:t>Assigning each point to the cluster with the closest </a:t>
            </a:r>
            <a:r>
              <a:rPr lang="en-US" altLang="zh-CN" sz="2400" dirty="0" err="1">
                <a:solidFill>
                  <a:srgbClr val="000000"/>
                </a:solidFill>
                <a:ea typeface="SimSun" panose="02010600030101010101" pitchFamily="2" charset="-122"/>
              </a:rPr>
              <a:t>medoid</a:t>
            </a:r>
            <a:r>
              <a:rPr lang="en-US" altLang="zh-CN" sz="2400" dirty="0">
                <a:solidFill>
                  <a:srgbClr val="000000"/>
                </a:solidFill>
                <a:ea typeface="SimSun" panose="02010600030101010101" pitchFamily="2" charset="-122"/>
              </a:rPr>
              <a:t> </a:t>
            </a:r>
          </a:p>
          <a:p>
            <a:pPr lvl="3">
              <a:lnSpc>
                <a:spcPct val="120000"/>
              </a:lnSpc>
              <a:spcBef>
                <a:spcPts val="300"/>
              </a:spcBef>
            </a:pPr>
            <a:r>
              <a:rPr lang="en-US" altLang="zh-CN" sz="2400" dirty="0">
                <a:solidFill>
                  <a:srgbClr val="000000"/>
                </a:solidFill>
                <a:ea typeface="SimSun" panose="02010600030101010101" pitchFamily="2" charset="-122"/>
              </a:rPr>
              <a:t>Randomly select a non-representative object </a:t>
            </a:r>
            <a:r>
              <a:rPr lang="en-US" altLang="zh-CN" sz="2400" i="1" dirty="0" err="1">
                <a:solidFill>
                  <a:srgbClr val="000000"/>
                </a:solidFill>
                <a:ea typeface="SimSun" panose="02010600030101010101" pitchFamily="2" charset="-122"/>
              </a:rPr>
              <a:t>o</a:t>
            </a:r>
            <a:r>
              <a:rPr lang="en-US" altLang="zh-CN" sz="2400" i="1" baseline="-25000" dirty="0" err="1">
                <a:solidFill>
                  <a:srgbClr val="000000"/>
                </a:solidFill>
                <a:ea typeface="SimSun" panose="02010600030101010101" pitchFamily="2" charset="-122"/>
              </a:rPr>
              <a:t>i</a:t>
            </a:r>
            <a:endParaRPr lang="en-US" altLang="zh-CN" sz="2400" i="1" baseline="-25000" dirty="0">
              <a:solidFill>
                <a:srgbClr val="000000"/>
              </a:solidFill>
              <a:ea typeface="SimSun" panose="02010600030101010101" pitchFamily="2" charset="-122"/>
            </a:endParaRPr>
          </a:p>
          <a:p>
            <a:pPr lvl="3">
              <a:lnSpc>
                <a:spcPct val="120000"/>
              </a:lnSpc>
              <a:spcBef>
                <a:spcPts val="300"/>
              </a:spcBef>
            </a:pPr>
            <a:r>
              <a:rPr lang="en-US" altLang="zh-CN" sz="2400" dirty="0">
                <a:solidFill>
                  <a:srgbClr val="000000"/>
                </a:solidFill>
                <a:ea typeface="SimSun" panose="02010600030101010101" pitchFamily="2" charset="-122"/>
              </a:rPr>
              <a:t>Compute the total cost </a:t>
            </a:r>
            <a:r>
              <a:rPr lang="en-US" altLang="zh-CN" sz="2400" i="1" dirty="0">
                <a:solidFill>
                  <a:srgbClr val="000000"/>
                </a:solidFill>
                <a:ea typeface="SimSun" panose="02010600030101010101" pitchFamily="2" charset="-122"/>
              </a:rPr>
              <a:t>S</a:t>
            </a:r>
            <a:r>
              <a:rPr lang="en-US" altLang="zh-CN" sz="2400" dirty="0">
                <a:solidFill>
                  <a:srgbClr val="000000"/>
                </a:solidFill>
                <a:ea typeface="SimSun" panose="02010600030101010101" pitchFamily="2" charset="-122"/>
              </a:rPr>
              <a:t> of swapping the </a:t>
            </a:r>
            <a:r>
              <a:rPr lang="en-US" altLang="zh-CN" sz="2400" dirty="0" err="1">
                <a:solidFill>
                  <a:srgbClr val="000000"/>
                </a:solidFill>
                <a:ea typeface="SimSun" panose="02010600030101010101" pitchFamily="2" charset="-122"/>
              </a:rPr>
              <a:t>medoid</a:t>
            </a:r>
            <a:r>
              <a:rPr lang="en-US" altLang="zh-CN" sz="2400" dirty="0">
                <a:solidFill>
                  <a:srgbClr val="000000"/>
                </a:solidFill>
                <a:ea typeface="SimSun" panose="02010600030101010101" pitchFamily="2" charset="-122"/>
              </a:rPr>
              <a:t> </a:t>
            </a:r>
            <a:r>
              <a:rPr lang="en-US" altLang="zh-CN" sz="2400" i="1" dirty="0">
                <a:solidFill>
                  <a:srgbClr val="000000"/>
                </a:solidFill>
                <a:ea typeface="SimSun" panose="02010600030101010101" pitchFamily="2" charset="-122"/>
              </a:rPr>
              <a:t>m</a:t>
            </a:r>
            <a:r>
              <a:rPr lang="en-US" altLang="zh-CN" sz="2400" dirty="0">
                <a:solidFill>
                  <a:srgbClr val="000000"/>
                </a:solidFill>
                <a:ea typeface="SimSun" panose="02010600030101010101" pitchFamily="2" charset="-122"/>
              </a:rPr>
              <a:t> with </a:t>
            </a:r>
            <a:r>
              <a:rPr lang="en-US" altLang="zh-CN" sz="2400" i="1" dirty="0" err="1">
                <a:solidFill>
                  <a:srgbClr val="000000"/>
                </a:solidFill>
                <a:ea typeface="SimSun" panose="02010600030101010101" pitchFamily="2" charset="-122"/>
              </a:rPr>
              <a:t>o</a:t>
            </a:r>
            <a:r>
              <a:rPr lang="en-US" altLang="zh-CN" sz="2400" i="1" baseline="-25000" dirty="0" err="1">
                <a:solidFill>
                  <a:srgbClr val="000000"/>
                </a:solidFill>
                <a:ea typeface="SimSun" panose="02010600030101010101" pitchFamily="2" charset="-122"/>
              </a:rPr>
              <a:t>i</a:t>
            </a:r>
            <a:endParaRPr lang="en-US" altLang="zh-CN" sz="2400" i="1" baseline="-25000" dirty="0">
              <a:solidFill>
                <a:srgbClr val="000000"/>
              </a:solidFill>
              <a:ea typeface="SimSun" panose="02010600030101010101" pitchFamily="2" charset="-122"/>
            </a:endParaRPr>
          </a:p>
          <a:p>
            <a:pPr lvl="3">
              <a:lnSpc>
                <a:spcPct val="120000"/>
              </a:lnSpc>
              <a:spcBef>
                <a:spcPts val="300"/>
              </a:spcBef>
            </a:pPr>
            <a:r>
              <a:rPr lang="en-US" altLang="zh-CN" sz="2400" dirty="0">
                <a:solidFill>
                  <a:srgbClr val="000000"/>
                </a:solidFill>
                <a:ea typeface="SimSun" panose="02010600030101010101" pitchFamily="2" charset="-122"/>
              </a:rPr>
              <a:t>If </a:t>
            </a:r>
            <a:r>
              <a:rPr lang="en-US" altLang="zh-CN" sz="2400" i="1" dirty="0">
                <a:solidFill>
                  <a:srgbClr val="000000"/>
                </a:solidFill>
                <a:ea typeface="SimSun" panose="02010600030101010101" pitchFamily="2" charset="-122"/>
              </a:rPr>
              <a:t>S</a:t>
            </a:r>
            <a:r>
              <a:rPr lang="en-US" altLang="zh-CN" sz="2400" dirty="0">
                <a:solidFill>
                  <a:srgbClr val="000000"/>
                </a:solidFill>
                <a:ea typeface="SimSun" panose="02010600030101010101" pitchFamily="2" charset="-122"/>
              </a:rPr>
              <a:t> &lt; 0, then swap </a:t>
            </a:r>
            <a:r>
              <a:rPr lang="en-US" altLang="zh-CN" sz="2400" i="1" dirty="0">
                <a:solidFill>
                  <a:srgbClr val="000000"/>
                </a:solidFill>
                <a:ea typeface="SimSun" panose="02010600030101010101" pitchFamily="2" charset="-122"/>
              </a:rPr>
              <a:t>m</a:t>
            </a:r>
            <a:r>
              <a:rPr lang="en-US" altLang="zh-CN" sz="2400" dirty="0">
                <a:solidFill>
                  <a:srgbClr val="000000"/>
                </a:solidFill>
                <a:ea typeface="SimSun" panose="02010600030101010101" pitchFamily="2" charset="-122"/>
              </a:rPr>
              <a:t> with </a:t>
            </a:r>
            <a:r>
              <a:rPr lang="en-US" altLang="zh-CN" sz="2400" i="1" dirty="0" err="1">
                <a:solidFill>
                  <a:srgbClr val="000000"/>
                </a:solidFill>
                <a:ea typeface="SimSun" panose="02010600030101010101" pitchFamily="2" charset="-122"/>
              </a:rPr>
              <a:t>o</a:t>
            </a:r>
            <a:r>
              <a:rPr lang="en-US" altLang="zh-CN" sz="2400" i="1" baseline="-25000" dirty="0" err="1">
                <a:solidFill>
                  <a:srgbClr val="000000"/>
                </a:solidFill>
                <a:ea typeface="SimSun" panose="02010600030101010101" pitchFamily="2" charset="-122"/>
              </a:rPr>
              <a:t>i</a:t>
            </a:r>
            <a:r>
              <a:rPr lang="en-US" altLang="zh-CN" sz="2400" dirty="0">
                <a:solidFill>
                  <a:srgbClr val="000000"/>
                </a:solidFill>
                <a:ea typeface="SimSun" panose="02010600030101010101" pitchFamily="2" charset="-122"/>
              </a:rPr>
              <a:t> to form the new set of </a:t>
            </a:r>
            <a:r>
              <a:rPr lang="en-US" altLang="zh-CN" sz="2400" dirty="0" err="1">
                <a:solidFill>
                  <a:srgbClr val="000000"/>
                </a:solidFill>
                <a:ea typeface="SimSun" panose="02010600030101010101" pitchFamily="2" charset="-122"/>
              </a:rPr>
              <a:t>medoids</a:t>
            </a:r>
            <a:endParaRPr lang="en-US" altLang="zh-CN" sz="2400" dirty="0">
              <a:solidFill>
                <a:srgbClr val="000000"/>
              </a:solidFill>
              <a:ea typeface="SimSun" panose="02010600030101010101" pitchFamily="2" charset="-122"/>
            </a:endParaRPr>
          </a:p>
          <a:p>
            <a:pPr lvl="2">
              <a:lnSpc>
                <a:spcPct val="120000"/>
              </a:lnSpc>
              <a:spcBef>
                <a:spcPts val="300"/>
              </a:spcBef>
            </a:pPr>
            <a:r>
              <a:rPr lang="en-US" altLang="zh-CN" sz="2400" b="1" dirty="0">
                <a:solidFill>
                  <a:srgbClr val="000000"/>
                </a:solidFill>
                <a:ea typeface="SimSun" panose="02010600030101010101" pitchFamily="2" charset="-122"/>
              </a:rPr>
              <a:t>Until </a:t>
            </a:r>
            <a:r>
              <a:rPr lang="en-US" altLang="zh-CN" sz="2400" dirty="0">
                <a:solidFill>
                  <a:srgbClr val="000000"/>
                </a:solidFill>
                <a:ea typeface="SimSun" panose="02010600030101010101" pitchFamily="2" charset="-122"/>
              </a:rPr>
              <a:t>convergence criterion is satisfied</a:t>
            </a:r>
          </a:p>
        </p:txBody>
      </p:sp>
    </p:spTree>
    <p:extLst>
      <p:ext uri="{BB962C8B-B14F-4D97-AF65-F5344CB8AC3E}">
        <p14:creationId xmlns:p14="http://schemas.microsoft.com/office/powerpoint/2010/main" val="2389799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050"/>
          <p:cNvSpPr>
            <a:spLocks noGrp="1" noChangeArrowheads="1"/>
          </p:cNvSpPr>
          <p:nvPr>
            <p:ph type="title"/>
          </p:nvPr>
        </p:nvSpPr>
        <p:spPr/>
        <p:txBody>
          <a:bodyPr>
            <a:normAutofit/>
          </a:bodyPr>
          <a:lstStyle/>
          <a:p>
            <a:pPr eaLnBrk="1" hangingPunct="1"/>
            <a:r>
              <a:rPr lang="en-US" altLang="ko-KR" dirty="0">
                <a:ea typeface="Gulim" panose="020B0600000101010101" pitchFamily="34" charset="-127"/>
              </a:rPr>
              <a:t>PAM: A Typical </a:t>
            </a:r>
            <a:r>
              <a:rPr lang="en-US" altLang="ko-KR" i="1" dirty="0">
                <a:ea typeface="Gulim" panose="020B0600000101010101" pitchFamily="34" charset="-127"/>
              </a:rPr>
              <a:t>K-</a:t>
            </a:r>
            <a:r>
              <a:rPr lang="en-US" altLang="ko-KR" i="1" dirty="0" err="1">
                <a:ea typeface="Gulim" panose="020B0600000101010101" pitchFamily="34" charset="-127"/>
              </a:rPr>
              <a:t>Medoids</a:t>
            </a:r>
            <a:r>
              <a:rPr lang="en-US" altLang="ko-KR" dirty="0">
                <a:ea typeface="Gulim" panose="020B0600000101010101" pitchFamily="34" charset="-127"/>
              </a:rPr>
              <a:t> Algorithm</a:t>
            </a:r>
          </a:p>
        </p:txBody>
      </p:sp>
      <p:grpSp>
        <p:nvGrpSpPr>
          <p:cNvPr id="2" name="Group 1"/>
          <p:cNvGrpSpPr/>
          <p:nvPr/>
        </p:nvGrpSpPr>
        <p:grpSpPr>
          <a:xfrm>
            <a:off x="1643064" y="1561613"/>
            <a:ext cx="2395537" cy="2596982"/>
            <a:chOff x="1643064" y="1719263"/>
            <a:chExt cx="2395537" cy="2596982"/>
          </a:xfrm>
        </p:grpSpPr>
        <p:sp>
          <p:nvSpPr>
            <p:cNvPr id="30726" name="Rectangle 2057"/>
            <p:cNvSpPr>
              <a:spLocks noChangeArrowheads="1"/>
            </p:cNvSpPr>
            <p:nvPr/>
          </p:nvSpPr>
          <p:spPr bwMode="auto">
            <a:xfrm>
              <a:off x="1643064" y="1719263"/>
              <a:ext cx="2395537" cy="2254250"/>
            </a:xfrm>
            <a:prstGeom prst="rect">
              <a:avLst/>
            </a:prstGeom>
            <a:solidFill>
              <a:srgbClr val="FFFFFF"/>
            </a:solidFill>
            <a:ln w="0">
              <a:solidFill>
                <a:srgbClr val="000000"/>
              </a:solidFill>
              <a:miter lim="800000"/>
              <a:headEnd/>
              <a:tailEnd/>
            </a:ln>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endParaRPr lang="zh-CN" altLang="zh-CN" sz="1800">
                <a:solidFill>
                  <a:srgbClr val="000000"/>
                </a:solidFill>
              </a:endParaRPr>
            </a:p>
          </p:txBody>
        </p:sp>
        <p:sp>
          <p:nvSpPr>
            <p:cNvPr id="30727" name="Rectangle 2058"/>
            <p:cNvSpPr>
              <a:spLocks noChangeArrowheads="1"/>
            </p:cNvSpPr>
            <p:nvPr/>
          </p:nvSpPr>
          <p:spPr bwMode="auto">
            <a:xfrm>
              <a:off x="1893889" y="1903413"/>
              <a:ext cx="2014537" cy="1789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endParaRPr lang="zh-CN" altLang="zh-CN" sz="1800">
                <a:solidFill>
                  <a:srgbClr val="000000"/>
                </a:solidFill>
              </a:endParaRPr>
            </a:p>
          </p:txBody>
        </p:sp>
        <p:sp>
          <p:nvSpPr>
            <p:cNvPr id="30728" name="Line 2059"/>
            <p:cNvSpPr>
              <a:spLocks noChangeShapeType="1"/>
            </p:cNvSpPr>
            <p:nvPr/>
          </p:nvSpPr>
          <p:spPr bwMode="auto">
            <a:xfrm>
              <a:off x="1893889" y="3517900"/>
              <a:ext cx="20145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29" name="Line 2060"/>
            <p:cNvSpPr>
              <a:spLocks noChangeShapeType="1"/>
            </p:cNvSpPr>
            <p:nvPr/>
          </p:nvSpPr>
          <p:spPr bwMode="auto">
            <a:xfrm>
              <a:off x="1893889" y="3333750"/>
              <a:ext cx="20145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30" name="Line 2061"/>
            <p:cNvSpPr>
              <a:spLocks noChangeShapeType="1"/>
            </p:cNvSpPr>
            <p:nvPr/>
          </p:nvSpPr>
          <p:spPr bwMode="auto">
            <a:xfrm>
              <a:off x="1893889" y="3160714"/>
              <a:ext cx="20145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31" name="Line 2062"/>
            <p:cNvSpPr>
              <a:spLocks noChangeShapeType="1"/>
            </p:cNvSpPr>
            <p:nvPr/>
          </p:nvSpPr>
          <p:spPr bwMode="auto">
            <a:xfrm>
              <a:off x="1893889" y="2976564"/>
              <a:ext cx="20145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32" name="Line 2063"/>
            <p:cNvSpPr>
              <a:spLocks noChangeShapeType="1"/>
            </p:cNvSpPr>
            <p:nvPr/>
          </p:nvSpPr>
          <p:spPr bwMode="auto">
            <a:xfrm>
              <a:off x="1893889" y="2803525"/>
              <a:ext cx="20145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33" name="Line 2064"/>
            <p:cNvSpPr>
              <a:spLocks noChangeShapeType="1"/>
            </p:cNvSpPr>
            <p:nvPr/>
          </p:nvSpPr>
          <p:spPr bwMode="auto">
            <a:xfrm>
              <a:off x="1893889" y="2619375"/>
              <a:ext cx="20145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34" name="Line 2065"/>
            <p:cNvSpPr>
              <a:spLocks noChangeShapeType="1"/>
            </p:cNvSpPr>
            <p:nvPr/>
          </p:nvSpPr>
          <p:spPr bwMode="auto">
            <a:xfrm>
              <a:off x="1893889" y="2446339"/>
              <a:ext cx="20145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35" name="Line 2066"/>
            <p:cNvSpPr>
              <a:spLocks noChangeShapeType="1"/>
            </p:cNvSpPr>
            <p:nvPr/>
          </p:nvSpPr>
          <p:spPr bwMode="auto">
            <a:xfrm>
              <a:off x="1893889" y="2262189"/>
              <a:ext cx="20145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36" name="Line 2067"/>
            <p:cNvSpPr>
              <a:spLocks noChangeShapeType="1"/>
            </p:cNvSpPr>
            <p:nvPr/>
          </p:nvSpPr>
          <p:spPr bwMode="auto">
            <a:xfrm>
              <a:off x="1893889" y="2087564"/>
              <a:ext cx="20145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37" name="Line 2068"/>
            <p:cNvSpPr>
              <a:spLocks noChangeShapeType="1"/>
            </p:cNvSpPr>
            <p:nvPr/>
          </p:nvSpPr>
          <p:spPr bwMode="auto">
            <a:xfrm>
              <a:off x="1893889" y="1903414"/>
              <a:ext cx="20145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38" name="Line 2069"/>
            <p:cNvSpPr>
              <a:spLocks noChangeShapeType="1"/>
            </p:cNvSpPr>
            <p:nvPr/>
          </p:nvSpPr>
          <p:spPr bwMode="auto">
            <a:xfrm>
              <a:off x="2100264"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39" name="Line 2070"/>
            <p:cNvSpPr>
              <a:spLocks noChangeShapeType="1"/>
            </p:cNvSpPr>
            <p:nvPr/>
          </p:nvSpPr>
          <p:spPr bwMode="auto">
            <a:xfrm>
              <a:off x="2297114"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40" name="Line 2071"/>
            <p:cNvSpPr>
              <a:spLocks noChangeShapeType="1"/>
            </p:cNvSpPr>
            <p:nvPr/>
          </p:nvSpPr>
          <p:spPr bwMode="auto">
            <a:xfrm>
              <a:off x="2503489"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41" name="Line 2072"/>
            <p:cNvSpPr>
              <a:spLocks noChangeShapeType="1"/>
            </p:cNvSpPr>
            <p:nvPr/>
          </p:nvSpPr>
          <p:spPr bwMode="auto">
            <a:xfrm>
              <a:off x="2700339"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42" name="Line 2073"/>
            <p:cNvSpPr>
              <a:spLocks noChangeShapeType="1"/>
            </p:cNvSpPr>
            <p:nvPr/>
          </p:nvSpPr>
          <p:spPr bwMode="auto">
            <a:xfrm>
              <a:off x="2906714"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43" name="Line 2074"/>
            <p:cNvSpPr>
              <a:spLocks noChangeShapeType="1"/>
            </p:cNvSpPr>
            <p:nvPr/>
          </p:nvSpPr>
          <p:spPr bwMode="auto">
            <a:xfrm>
              <a:off x="3101975" y="1903413"/>
              <a:ext cx="1588"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44" name="Line 2075"/>
            <p:cNvSpPr>
              <a:spLocks noChangeShapeType="1"/>
            </p:cNvSpPr>
            <p:nvPr/>
          </p:nvSpPr>
          <p:spPr bwMode="auto">
            <a:xfrm>
              <a:off x="3309939"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45" name="Line 2076"/>
            <p:cNvSpPr>
              <a:spLocks noChangeShapeType="1"/>
            </p:cNvSpPr>
            <p:nvPr/>
          </p:nvSpPr>
          <p:spPr bwMode="auto">
            <a:xfrm>
              <a:off x="3505200" y="1903413"/>
              <a:ext cx="1588"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46" name="Line 2077"/>
            <p:cNvSpPr>
              <a:spLocks noChangeShapeType="1"/>
            </p:cNvSpPr>
            <p:nvPr/>
          </p:nvSpPr>
          <p:spPr bwMode="auto">
            <a:xfrm>
              <a:off x="3711575" y="1903413"/>
              <a:ext cx="1588"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47" name="Line 2078"/>
            <p:cNvSpPr>
              <a:spLocks noChangeShapeType="1"/>
            </p:cNvSpPr>
            <p:nvPr/>
          </p:nvSpPr>
          <p:spPr bwMode="auto">
            <a:xfrm>
              <a:off x="3908425" y="1903413"/>
              <a:ext cx="1588"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48" name="Rectangle 2079"/>
            <p:cNvSpPr>
              <a:spLocks noChangeArrowheads="1"/>
            </p:cNvSpPr>
            <p:nvPr/>
          </p:nvSpPr>
          <p:spPr bwMode="auto">
            <a:xfrm>
              <a:off x="1893889" y="1903413"/>
              <a:ext cx="2014537" cy="1789112"/>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endParaRPr lang="zh-CN" altLang="zh-CN" sz="1800">
                <a:solidFill>
                  <a:srgbClr val="000000"/>
                </a:solidFill>
              </a:endParaRPr>
            </a:p>
          </p:txBody>
        </p:sp>
        <p:sp>
          <p:nvSpPr>
            <p:cNvPr id="30749" name="Line 2080"/>
            <p:cNvSpPr>
              <a:spLocks noChangeShapeType="1"/>
            </p:cNvSpPr>
            <p:nvPr/>
          </p:nvSpPr>
          <p:spPr bwMode="auto">
            <a:xfrm>
              <a:off x="1893889"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50" name="Line 2081"/>
            <p:cNvSpPr>
              <a:spLocks noChangeShapeType="1"/>
            </p:cNvSpPr>
            <p:nvPr/>
          </p:nvSpPr>
          <p:spPr bwMode="auto">
            <a:xfrm>
              <a:off x="1871664" y="3692525"/>
              <a:ext cx="222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51" name="Line 2082"/>
            <p:cNvSpPr>
              <a:spLocks noChangeShapeType="1"/>
            </p:cNvSpPr>
            <p:nvPr/>
          </p:nvSpPr>
          <p:spPr bwMode="auto">
            <a:xfrm>
              <a:off x="1871664" y="3517900"/>
              <a:ext cx="222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52" name="Line 2083"/>
            <p:cNvSpPr>
              <a:spLocks noChangeShapeType="1"/>
            </p:cNvSpPr>
            <p:nvPr/>
          </p:nvSpPr>
          <p:spPr bwMode="auto">
            <a:xfrm>
              <a:off x="1871664" y="3333750"/>
              <a:ext cx="222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53" name="Line 2084"/>
            <p:cNvSpPr>
              <a:spLocks noChangeShapeType="1"/>
            </p:cNvSpPr>
            <p:nvPr/>
          </p:nvSpPr>
          <p:spPr bwMode="auto">
            <a:xfrm>
              <a:off x="1871664" y="3160714"/>
              <a:ext cx="222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54" name="Line 2085"/>
            <p:cNvSpPr>
              <a:spLocks noChangeShapeType="1"/>
            </p:cNvSpPr>
            <p:nvPr/>
          </p:nvSpPr>
          <p:spPr bwMode="auto">
            <a:xfrm>
              <a:off x="1871664" y="2976564"/>
              <a:ext cx="222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55" name="Line 2086"/>
            <p:cNvSpPr>
              <a:spLocks noChangeShapeType="1"/>
            </p:cNvSpPr>
            <p:nvPr/>
          </p:nvSpPr>
          <p:spPr bwMode="auto">
            <a:xfrm>
              <a:off x="1871664" y="2803525"/>
              <a:ext cx="222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56" name="Line 2087"/>
            <p:cNvSpPr>
              <a:spLocks noChangeShapeType="1"/>
            </p:cNvSpPr>
            <p:nvPr/>
          </p:nvSpPr>
          <p:spPr bwMode="auto">
            <a:xfrm>
              <a:off x="1871664" y="2619375"/>
              <a:ext cx="222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57" name="Line 2088"/>
            <p:cNvSpPr>
              <a:spLocks noChangeShapeType="1"/>
            </p:cNvSpPr>
            <p:nvPr/>
          </p:nvSpPr>
          <p:spPr bwMode="auto">
            <a:xfrm>
              <a:off x="1871664" y="2446339"/>
              <a:ext cx="222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58" name="Line 2089"/>
            <p:cNvSpPr>
              <a:spLocks noChangeShapeType="1"/>
            </p:cNvSpPr>
            <p:nvPr/>
          </p:nvSpPr>
          <p:spPr bwMode="auto">
            <a:xfrm>
              <a:off x="1871664" y="2262189"/>
              <a:ext cx="222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59" name="Line 2090"/>
            <p:cNvSpPr>
              <a:spLocks noChangeShapeType="1"/>
            </p:cNvSpPr>
            <p:nvPr/>
          </p:nvSpPr>
          <p:spPr bwMode="auto">
            <a:xfrm>
              <a:off x="1871664" y="2087564"/>
              <a:ext cx="222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60" name="Line 2091"/>
            <p:cNvSpPr>
              <a:spLocks noChangeShapeType="1"/>
            </p:cNvSpPr>
            <p:nvPr/>
          </p:nvSpPr>
          <p:spPr bwMode="auto">
            <a:xfrm>
              <a:off x="1871664" y="1903414"/>
              <a:ext cx="222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61" name="Line 2092"/>
            <p:cNvSpPr>
              <a:spLocks noChangeShapeType="1"/>
            </p:cNvSpPr>
            <p:nvPr/>
          </p:nvSpPr>
          <p:spPr bwMode="auto">
            <a:xfrm>
              <a:off x="1893889" y="3692525"/>
              <a:ext cx="20145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62" name="Line 2093"/>
            <p:cNvSpPr>
              <a:spLocks noChangeShapeType="1"/>
            </p:cNvSpPr>
            <p:nvPr/>
          </p:nvSpPr>
          <p:spPr bwMode="auto">
            <a:xfrm flipV="1">
              <a:off x="1893889"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63" name="Line 2094"/>
            <p:cNvSpPr>
              <a:spLocks noChangeShapeType="1"/>
            </p:cNvSpPr>
            <p:nvPr/>
          </p:nvSpPr>
          <p:spPr bwMode="auto">
            <a:xfrm flipV="1">
              <a:off x="2100264"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64" name="Line 2095"/>
            <p:cNvSpPr>
              <a:spLocks noChangeShapeType="1"/>
            </p:cNvSpPr>
            <p:nvPr/>
          </p:nvSpPr>
          <p:spPr bwMode="auto">
            <a:xfrm flipV="1">
              <a:off x="2297114"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65" name="Line 2096"/>
            <p:cNvSpPr>
              <a:spLocks noChangeShapeType="1"/>
            </p:cNvSpPr>
            <p:nvPr/>
          </p:nvSpPr>
          <p:spPr bwMode="auto">
            <a:xfrm flipV="1">
              <a:off x="2503489"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66" name="Line 2097"/>
            <p:cNvSpPr>
              <a:spLocks noChangeShapeType="1"/>
            </p:cNvSpPr>
            <p:nvPr/>
          </p:nvSpPr>
          <p:spPr bwMode="auto">
            <a:xfrm flipV="1">
              <a:off x="2700339"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67" name="Line 2098"/>
            <p:cNvSpPr>
              <a:spLocks noChangeShapeType="1"/>
            </p:cNvSpPr>
            <p:nvPr/>
          </p:nvSpPr>
          <p:spPr bwMode="auto">
            <a:xfrm flipV="1">
              <a:off x="2906714"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68" name="Line 2099"/>
            <p:cNvSpPr>
              <a:spLocks noChangeShapeType="1"/>
            </p:cNvSpPr>
            <p:nvPr/>
          </p:nvSpPr>
          <p:spPr bwMode="auto">
            <a:xfrm flipV="1">
              <a:off x="3101975" y="36925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69" name="Line 2100"/>
            <p:cNvSpPr>
              <a:spLocks noChangeShapeType="1"/>
            </p:cNvSpPr>
            <p:nvPr/>
          </p:nvSpPr>
          <p:spPr bwMode="auto">
            <a:xfrm flipV="1">
              <a:off x="3309939"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70" name="Line 2101"/>
            <p:cNvSpPr>
              <a:spLocks noChangeShapeType="1"/>
            </p:cNvSpPr>
            <p:nvPr/>
          </p:nvSpPr>
          <p:spPr bwMode="auto">
            <a:xfrm flipV="1">
              <a:off x="3505200" y="36925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71" name="Line 2102"/>
            <p:cNvSpPr>
              <a:spLocks noChangeShapeType="1"/>
            </p:cNvSpPr>
            <p:nvPr/>
          </p:nvSpPr>
          <p:spPr bwMode="auto">
            <a:xfrm flipV="1">
              <a:off x="3711575" y="36925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72" name="Line 2103"/>
            <p:cNvSpPr>
              <a:spLocks noChangeShapeType="1"/>
            </p:cNvSpPr>
            <p:nvPr/>
          </p:nvSpPr>
          <p:spPr bwMode="auto">
            <a:xfrm flipV="1">
              <a:off x="3908425" y="36925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73" name="Freeform 2104"/>
            <p:cNvSpPr>
              <a:spLocks/>
            </p:cNvSpPr>
            <p:nvPr/>
          </p:nvSpPr>
          <p:spPr bwMode="auto">
            <a:xfrm>
              <a:off x="2427288" y="2900363"/>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pPr defTabSz="457189"/>
              <a:endParaRPr lang="en-US">
                <a:solidFill>
                  <a:srgbClr val="000000"/>
                </a:solidFill>
              </a:endParaRPr>
            </a:p>
          </p:txBody>
        </p:sp>
        <p:sp>
          <p:nvSpPr>
            <p:cNvPr id="30774" name="Freeform 2105"/>
            <p:cNvSpPr>
              <a:spLocks/>
            </p:cNvSpPr>
            <p:nvPr/>
          </p:nvSpPr>
          <p:spPr bwMode="auto">
            <a:xfrm>
              <a:off x="2220913" y="2543175"/>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pPr defTabSz="457189"/>
              <a:endParaRPr lang="en-US">
                <a:solidFill>
                  <a:srgbClr val="000000"/>
                </a:solidFill>
              </a:endParaRPr>
            </a:p>
          </p:txBody>
        </p:sp>
        <p:sp>
          <p:nvSpPr>
            <p:cNvPr id="30775" name="Freeform 2106"/>
            <p:cNvSpPr>
              <a:spLocks/>
            </p:cNvSpPr>
            <p:nvPr/>
          </p:nvSpPr>
          <p:spPr bwMode="auto">
            <a:xfrm>
              <a:off x="3233738" y="3084513"/>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pPr defTabSz="457189"/>
              <a:endParaRPr lang="en-US">
                <a:solidFill>
                  <a:srgbClr val="000000"/>
                </a:solidFill>
              </a:endParaRPr>
            </a:p>
          </p:txBody>
        </p:sp>
        <p:sp>
          <p:nvSpPr>
            <p:cNvPr id="30776" name="Freeform 2107"/>
            <p:cNvSpPr>
              <a:spLocks/>
            </p:cNvSpPr>
            <p:nvPr/>
          </p:nvSpPr>
          <p:spPr bwMode="auto">
            <a:xfrm>
              <a:off x="2624138" y="2370138"/>
              <a:ext cx="152400" cy="150812"/>
            </a:xfrm>
            <a:custGeom>
              <a:avLst/>
              <a:gdLst>
                <a:gd name="T0" fmla="*/ 2147483647 w 96"/>
                <a:gd name="T1" fmla="*/ 0 h 95"/>
                <a:gd name="T2" fmla="*/ 2147483647 w 96"/>
                <a:gd name="T3" fmla="*/ 2147483647 h 95"/>
                <a:gd name="T4" fmla="*/ 2147483647 w 96"/>
                <a:gd name="T5" fmla="*/ 2147483647 h 95"/>
                <a:gd name="T6" fmla="*/ 0 w 96"/>
                <a:gd name="T7" fmla="*/ 2147483647 h 95"/>
                <a:gd name="T8" fmla="*/ 2147483647 w 96"/>
                <a:gd name="T9" fmla="*/ 0 h 95"/>
                <a:gd name="T10" fmla="*/ 0 60000 65536"/>
                <a:gd name="T11" fmla="*/ 0 60000 65536"/>
                <a:gd name="T12" fmla="*/ 0 60000 65536"/>
                <a:gd name="T13" fmla="*/ 0 60000 65536"/>
                <a:gd name="T14" fmla="*/ 0 60000 65536"/>
                <a:gd name="T15" fmla="*/ 0 w 96"/>
                <a:gd name="T16" fmla="*/ 0 h 95"/>
                <a:gd name="T17" fmla="*/ 96 w 96"/>
                <a:gd name="T18" fmla="*/ 95 h 95"/>
              </a:gdLst>
              <a:ahLst/>
              <a:cxnLst>
                <a:cxn ang="T10">
                  <a:pos x="T0" y="T1"/>
                </a:cxn>
                <a:cxn ang="T11">
                  <a:pos x="T2" y="T3"/>
                </a:cxn>
                <a:cxn ang="T12">
                  <a:pos x="T4" y="T5"/>
                </a:cxn>
                <a:cxn ang="T13">
                  <a:pos x="T6" y="T7"/>
                </a:cxn>
                <a:cxn ang="T14">
                  <a:pos x="T8" y="T9"/>
                </a:cxn>
              </a:cxnLst>
              <a:rect l="T15" t="T16" r="T17" b="T18"/>
              <a:pathLst>
                <a:path w="96" h="95">
                  <a:moveTo>
                    <a:pt x="48" y="0"/>
                  </a:moveTo>
                  <a:lnTo>
                    <a:pt x="96" y="48"/>
                  </a:lnTo>
                  <a:lnTo>
                    <a:pt x="48" y="95"/>
                  </a:lnTo>
                  <a:lnTo>
                    <a:pt x="0" y="48"/>
                  </a:lnTo>
                  <a:lnTo>
                    <a:pt x="48" y="0"/>
                  </a:lnTo>
                  <a:close/>
                </a:path>
              </a:pathLst>
            </a:custGeom>
            <a:solidFill>
              <a:srgbClr val="00FFFF"/>
            </a:solidFill>
            <a:ln w="11113">
              <a:solidFill>
                <a:srgbClr val="000080"/>
              </a:solidFill>
              <a:round/>
              <a:headEnd/>
              <a:tailEnd/>
            </a:ln>
          </p:spPr>
          <p:txBody>
            <a:bodyPr/>
            <a:lstStyle/>
            <a:p>
              <a:pPr defTabSz="457189"/>
              <a:endParaRPr lang="en-US">
                <a:solidFill>
                  <a:srgbClr val="000000"/>
                </a:solidFill>
              </a:endParaRPr>
            </a:p>
          </p:txBody>
        </p:sp>
        <p:sp>
          <p:nvSpPr>
            <p:cNvPr id="30777" name="Freeform 2108"/>
            <p:cNvSpPr>
              <a:spLocks/>
            </p:cNvSpPr>
            <p:nvPr/>
          </p:nvSpPr>
          <p:spPr bwMode="auto">
            <a:xfrm>
              <a:off x="3429000" y="2727325"/>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pPr defTabSz="457189"/>
              <a:endParaRPr lang="en-US">
                <a:solidFill>
                  <a:srgbClr val="000000"/>
                </a:solidFill>
              </a:endParaRPr>
            </a:p>
          </p:txBody>
        </p:sp>
        <p:sp>
          <p:nvSpPr>
            <p:cNvPr id="30778" name="Freeform 2109"/>
            <p:cNvSpPr>
              <a:spLocks/>
            </p:cNvSpPr>
            <p:nvPr/>
          </p:nvSpPr>
          <p:spPr bwMode="auto">
            <a:xfrm>
              <a:off x="3025775" y="3259138"/>
              <a:ext cx="152400" cy="150812"/>
            </a:xfrm>
            <a:custGeom>
              <a:avLst/>
              <a:gdLst>
                <a:gd name="T0" fmla="*/ 2147483647 w 96"/>
                <a:gd name="T1" fmla="*/ 0 h 95"/>
                <a:gd name="T2" fmla="*/ 2147483647 w 96"/>
                <a:gd name="T3" fmla="*/ 2147483647 h 95"/>
                <a:gd name="T4" fmla="*/ 2147483647 w 96"/>
                <a:gd name="T5" fmla="*/ 2147483647 h 95"/>
                <a:gd name="T6" fmla="*/ 0 w 96"/>
                <a:gd name="T7" fmla="*/ 2147483647 h 95"/>
                <a:gd name="T8" fmla="*/ 2147483647 w 96"/>
                <a:gd name="T9" fmla="*/ 0 h 95"/>
                <a:gd name="T10" fmla="*/ 0 60000 65536"/>
                <a:gd name="T11" fmla="*/ 0 60000 65536"/>
                <a:gd name="T12" fmla="*/ 0 60000 65536"/>
                <a:gd name="T13" fmla="*/ 0 60000 65536"/>
                <a:gd name="T14" fmla="*/ 0 60000 65536"/>
                <a:gd name="T15" fmla="*/ 0 w 96"/>
                <a:gd name="T16" fmla="*/ 0 h 95"/>
                <a:gd name="T17" fmla="*/ 96 w 96"/>
                <a:gd name="T18" fmla="*/ 95 h 95"/>
              </a:gdLst>
              <a:ahLst/>
              <a:cxnLst>
                <a:cxn ang="T10">
                  <a:pos x="T0" y="T1"/>
                </a:cxn>
                <a:cxn ang="T11">
                  <a:pos x="T2" y="T3"/>
                </a:cxn>
                <a:cxn ang="T12">
                  <a:pos x="T4" y="T5"/>
                </a:cxn>
                <a:cxn ang="T13">
                  <a:pos x="T6" y="T7"/>
                </a:cxn>
                <a:cxn ang="T14">
                  <a:pos x="T8" y="T9"/>
                </a:cxn>
              </a:cxnLst>
              <a:rect l="T15" t="T16" r="T17" b="T18"/>
              <a:pathLst>
                <a:path w="96" h="95">
                  <a:moveTo>
                    <a:pt x="48" y="0"/>
                  </a:moveTo>
                  <a:lnTo>
                    <a:pt x="96" y="47"/>
                  </a:lnTo>
                  <a:lnTo>
                    <a:pt x="48" y="95"/>
                  </a:lnTo>
                  <a:lnTo>
                    <a:pt x="0" y="47"/>
                  </a:lnTo>
                  <a:lnTo>
                    <a:pt x="48" y="0"/>
                  </a:lnTo>
                  <a:close/>
                </a:path>
              </a:pathLst>
            </a:custGeom>
            <a:solidFill>
              <a:srgbClr val="00FFFF"/>
            </a:solidFill>
            <a:ln w="11113">
              <a:solidFill>
                <a:srgbClr val="000080"/>
              </a:solidFill>
              <a:round/>
              <a:headEnd/>
              <a:tailEnd/>
            </a:ln>
          </p:spPr>
          <p:txBody>
            <a:bodyPr/>
            <a:lstStyle/>
            <a:p>
              <a:pPr defTabSz="457189"/>
              <a:endParaRPr lang="en-US">
                <a:solidFill>
                  <a:srgbClr val="000000"/>
                </a:solidFill>
              </a:endParaRPr>
            </a:p>
          </p:txBody>
        </p:sp>
        <p:sp>
          <p:nvSpPr>
            <p:cNvPr id="30779" name="Freeform 2110"/>
            <p:cNvSpPr>
              <a:spLocks/>
            </p:cNvSpPr>
            <p:nvPr/>
          </p:nvSpPr>
          <p:spPr bwMode="auto">
            <a:xfrm>
              <a:off x="3233738" y="2900363"/>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pPr defTabSz="457189"/>
              <a:endParaRPr lang="en-US">
                <a:solidFill>
                  <a:srgbClr val="000000"/>
                </a:solidFill>
              </a:endParaRPr>
            </a:p>
          </p:txBody>
        </p:sp>
        <p:sp>
          <p:nvSpPr>
            <p:cNvPr id="30780" name="Freeform 2111"/>
            <p:cNvSpPr>
              <a:spLocks/>
            </p:cNvSpPr>
            <p:nvPr/>
          </p:nvSpPr>
          <p:spPr bwMode="auto">
            <a:xfrm>
              <a:off x="3233738" y="2543175"/>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pPr defTabSz="457189"/>
              <a:endParaRPr lang="en-US">
                <a:solidFill>
                  <a:srgbClr val="000000"/>
                </a:solidFill>
              </a:endParaRPr>
            </a:p>
          </p:txBody>
        </p:sp>
        <p:sp>
          <p:nvSpPr>
            <p:cNvPr id="30781" name="Rectangle 2112"/>
            <p:cNvSpPr>
              <a:spLocks noChangeArrowheads="1"/>
            </p:cNvSpPr>
            <p:nvPr/>
          </p:nvSpPr>
          <p:spPr bwMode="auto">
            <a:xfrm>
              <a:off x="1806575" y="365918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0</a:t>
              </a:r>
              <a:endParaRPr lang="ko-KR" altLang="en-US" sz="1800">
                <a:solidFill>
                  <a:srgbClr val="000000"/>
                </a:solidFill>
                <a:ea typeface="Gulim" panose="020B0600000101010101" pitchFamily="34" charset="-127"/>
              </a:endParaRPr>
            </a:p>
          </p:txBody>
        </p:sp>
        <p:sp>
          <p:nvSpPr>
            <p:cNvPr id="30782" name="Rectangle 2113"/>
            <p:cNvSpPr>
              <a:spLocks noChangeArrowheads="1"/>
            </p:cNvSpPr>
            <p:nvPr/>
          </p:nvSpPr>
          <p:spPr bwMode="auto">
            <a:xfrm>
              <a:off x="1806575" y="3486150"/>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a:t>
              </a:r>
              <a:endParaRPr lang="ko-KR" altLang="en-US" sz="1800">
                <a:solidFill>
                  <a:srgbClr val="000000"/>
                </a:solidFill>
                <a:ea typeface="Gulim" panose="020B0600000101010101" pitchFamily="34" charset="-127"/>
              </a:endParaRPr>
            </a:p>
          </p:txBody>
        </p:sp>
        <p:sp>
          <p:nvSpPr>
            <p:cNvPr id="30783" name="Rectangle 2114"/>
            <p:cNvSpPr>
              <a:spLocks noChangeArrowheads="1"/>
            </p:cNvSpPr>
            <p:nvPr/>
          </p:nvSpPr>
          <p:spPr bwMode="auto">
            <a:xfrm>
              <a:off x="1806575" y="3302000"/>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2</a:t>
              </a:r>
              <a:endParaRPr lang="ko-KR" altLang="en-US" sz="1800">
                <a:solidFill>
                  <a:srgbClr val="000000"/>
                </a:solidFill>
                <a:ea typeface="Gulim" panose="020B0600000101010101" pitchFamily="34" charset="-127"/>
              </a:endParaRPr>
            </a:p>
          </p:txBody>
        </p:sp>
        <p:sp>
          <p:nvSpPr>
            <p:cNvPr id="30784" name="Rectangle 2115"/>
            <p:cNvSpPr>
              <a:spLocks noChangeArrowheads="1"/>
            </p:cNvSpPr>
            <p:nvPr/>
          </p:nvSpPr>
          <p:spPr bwMode="auto">
            <a:xfrm>
              <a:off x="1806575" y="3128963"/>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3</a:t>
              </a:r>
              <a:endParaRPr lang="ko-KR" altLang="en-US" sz="1800">
                <a:solidFill>
                  <a:srgbClr val="000000"/>
                </a:solidFill>
                <a:ea typeface="Gulim" panose="020B0600000101010101" pitchFamily="34" charset="-127"/>
              </a:endParaRPr>
            </a:p>
          </p:txBody>
        </p:sp>
        <p:sp>
          <p:nvSpPr>
            <p:cNvPr id="30785" name="Rectangle 2116"/>
            <p:cNvSpPr>
              <a:spLocks noChangeArrowheads="1"/>
            </p:cNvSpPr>
            <p:nvPr/>
          </p:nvSpPr>
          <p:spPr bwMode="auto">
            <a:xfrm>
              <a:off x="1806575" y="2944813"/>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4</a:t>
              </a:r>
              <a:endParaRPr lang="ko-KR" altLang="en-US" sz="1800">
                <a:solidFill>
                  <a:srgbClr val="000000"/>
                </a:solidFill>
                <a:ea typeface="Gulim" panose="020B0600000101010101" pitchFamily="34" charset="-127"/>
              </a:endParaRPr>
            </a:p>
          </p:txBody>
        </p:sp>
        <p:sp>
          <p:nvSpPr>
            <p:cNvPr id="30786" name="Rectangle 2117"/>
            <p:cNvSpPr>
              <a:spLocks noChangeArrowheads="1"/>
            </p:cNvSpPr>
            <p:nvPr/>
          </p:nvSpPr>
          <p:spPr bwMode="auto">
            <a:xfrm>
              <a:off x="1806575" y="277018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5</a:t>
              </a:r>
              <a:endParaRPr lang="ko-KR" altLang="en-US" sz="1800">
                <a:solidFill>
                  <a:srgbClr val="000000"/>
                </a:solidFill>
                <a:ea typeface="Gulim" panose="020B0600000101010101" pitchFamily="34" charset="-127"/>
              </a:endParaRPr>
            </a:p>
          </p:txBody>
        </p:sp>
        <p:sp>
          <p:nvSpPr>
            <p:cNvPr id="30787" name="Rectangle 2118"/>
            <p:cNvSpPr>
              <a:spLocks noChangeArrowheads="1"/>
            </p:cNvSpPr>
            <p:nvPr/>
          </p:nvSpPr>
          <p:spPr bwMode="auto">
            <a:xfrm>
              <a:off x="1806575" y="25860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6</a:t>
              </a:r>
              <a:endParaRPr lang="ko-KR" altLang="en-US" sz="1800">
                <a:solidFill>
                  <a:srgbClr val="000000"/>
                </a:solidFill>
                <a:ea typeface="Gulim" panose="020B0600000101010101" pitchFamily="34" charset="-127"/>
              </a:endParaRPr>
            </a:p>
          </p:txBody>
        </p:sp>
        <p:sp>
          <p:nvSpPr>
            <p:cNvPr id="30788" name="Rectangle 2119"/>
            <p:cNvSpPr>
              <a:spLocks noChangeArrowheads="1"/>
            </p:cNvSpPr>
            <p:nvPr/>
          </p:nvSpPr>
          <p:spPr bwMode="auto">
            <a:xfrm>
              <a:off x="1806575" y="2413000"/>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7</a:t>
              </a:r>
              <a:endParaRPr lang="ko-KR" altLang="en-US" sz="1800">
                <a:solidFill>
                  <a:srgbClr val="000000"/>
                </a:solidFill>
                <a:ea typeface="Gulim" panose="020B0600000101010101" pitchFamily="34" charset="-127"/>
              </a:endParaRPr>
            </a:p>
          </p:txBody>
        </p:sp>
        <p:sp>
          <p:nvSpPr>
            <p:cNvPr id="30789" name="Rectangle 2120"/>
            <p:cNvSpPr>
              <a:spLocks noChangeArrowheads="1"/>
            </p:cNvSpPr>
            <p:nvPr/>
          </p:nvSpPr>
          <p:spPr bwMode="auto">
            <a:xfrm>
              <a:off x="1806575" y="2228850"/>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8</a:t>
              </a:r>
              <a:endParaRPr lang="ko-KR" altLang="en-US" sz="1800">
                <a:solidFill>
                  <a:srgbClr val="000000"/>
                </a:solidFill>
                <a:ea typeface="Gulim" panose="020B0600000101010101" pitchFamily="34" charset="-127"/>
              </a:endParaRPr>
            </a:p>
          </p:txBody>
        </p:sp>
        <p:sp>
          <p:nvSpPr>
            <p:cNvPr id="30790" name="Rectangle 2121"/>
            <p:cNvSpPr>
              <a:spLocks noChangeArrowheads="1"/>
            </p:cNvSpPr>
            <p:nvPr/>
          </p:nvSpPr>
          <p:spPr bwMode="auto">
            <a:xfrm>
              <a:off x="1806575" y="2055813"/>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9</a:t>
              </a:r>
              <a:endParaRPr lang="ko-KR" altLang="en-US" sz="1800">
                <a:solidFill>
                  <a:srgbClr val="000000"/>
                </a:solidFill>
                <a:ea typeface="Gulim" panose="020B0600000101010101" pitchFamily="34" charset="-127"/>
              </a:endParaRPr>
            </a:p>
          </p:txBody>
        </p:sp>
        <p:sp>
          <p:nvSpPr>
            <p:cNvPr id="30791" name="Rectangle 2122"/>
            <p:cNvSpPr>
              <a:spLocks noChangeArrowheads="1"/>
            </p:cNvSpPr>
            <p:nvPr/>
          </p:nvSpPr>
          <p:spPr bwMode="auto">
            <a:xfrm>
              <a:off x="1774825" y="1871663"/>
              <a:ext cx="70532"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10</a:t>
              </a:r>
              <a:endParaRPr lang="ko-KR" altLang="en-US" sz="1800">
                <a:solidFill>
                  <a:srgbClr val="000000"/>
                </a:solidFill>
                <a:ea typeface="Gulim" panose="020B0600000101010101" pitchFamily="34" charset="-127"/>
              </a:endParaRPr>
            </a:p>
          </p:txBody>
        </p:sp>
        <p:sp>
          <p:nvSpPr>
            <p:cNvPr id="30792" name="Rectangle 2123"/>
            <p:cNvSpPr>
              <a:spLocks noChangeArrowheads="1"/>
            </p:cNvSpPr>
            <p:nvPr/>
          </p:nvSpPr>
          <p:spPr bwMode="auto">
            <a:xfrm>
              <a:off x="1882775" y="37671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0</a:t>
              </a:r>
              <a:endParaRPr lang="ko-KR" altLang="en-US" sz="1800">
                <a:solidFill>
                  <a:srgbClr val="000000"/>
                </a:solidFill>
                <a:ea typeface="Gulim" panose="020B0600000101010101" pitchFamily="34" charset="-127"/>
              </a:endParaRPr>
            </a:p>
          </p:txBody>
        </p:sp>
        <p:sp>
          <p:nvSpPr>
            <p:cNvPr id="30793" name="Rectangle 2124"/>
            <p:cNvSpPr>
              <a:spLocks noChangeArrowheads="1"/>
            </p:cNvSpPr>
            <p:nvPr/>
          </p:nvSpPr>
          <p:spPr bwMode="auto">
            <a:xfrm>
              <a:off x="2090738" y="37671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a:t>
              </a:r>
              <a:endParaRPr lang="ko-KR" altLang="en-US" sz="1800">
                <a:solidFill>
                  <a:srgbClr val="000000"/>
                </a:solidFill>
                <a:ea typeface="Gulim" panose="020B0600000101010101" pitchFamily="34" charset="-127"/>
              </a:endParaRPr>
            </a:p>
          </p:txBody>
        </p:sp>
        <p:sp>
          <p:nvSpPr>
            <p:cNvPr id="30794" name="Rectangle 2125"/>
            <p:cNvSpPr>
              <a:spLocks noChangeArrowheads="1"/>
            </p:cNvSpPr>
            <p:nvPr/>
          </p:nvSpPr>
          <p:spPr bwMode="auto">
            <a:xfrm>
              <a:off x="2286000" y="37671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2</a:t>
              </a:r>
              <a:endParaRPr lang="ko-KR" altLang="en-US" sz="1800">
                <a:solidFill>
                  <a:srgbClr val="000000"/>
                </a:solidFill>
                <a:ea typeface="Gulim" panose="020B0600000101010101" pitchFamily="34" charset="-127"/>
              </a:endParaRPr>
            </a:p>
          </p:txBody>
        </p:sp>
        <p:sp>
          <p:nvSpPr>
            <p:cNvPr id="30795" name="Rectangle 2126"/>
            <p:cNvSpPr>
              <a:spLocks noChangeArrowheads="1"/>
            </p:cNvSpPr>
            <p:nvPr/>
          </p:nvSpPr>
          <p:spPr bwMode="auto">
            <a:xfrm>
              <a:off x="2492375" y="37671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3</a:t>
              </a:r>
              <a:endParaRPr lang="ko-KR" altLang="en-US" sz="1800">
                <a:solidFill>
                  <a:srgbClr val="000000"/>
                </a:solidFill>
                <a:ea typeface="Gulim" panose="020B0600000101010101" pitchFamily="34" charset="-127"/>
              </a:endParaRPr>
            </a:p>
          </p:txBody>
        </p:sp>
        <p:sp>
          <p:nvSpPr>
            <p:cNvPr id="30796" name="Rectangle 2127"/>
            <p:cNvSpPr>
              <a:spLocks noChangeArrowheads="1"/>
            </p:cNvSpPr>
            <p:nvPr/>
          </p:nvSpPr>
          <p:spPr bwMode="auto">
            <a:xfrm>
              <a:off x="2689225" y="37671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4</a:t>
              </a:r>
              <a:endParaRPr lang="ko-KR" altLang="en-US" sz="1800">
                <a:solidFill>
                  <a:srgbClr val="000000"/>
                </a:solidFill>
                <a:ea typeface="Gulim" panose="020B0600000101010101" pitchFamily="34" charset="-127"/>
              </a:endParaRPr>
            </a:p>
          </p:txBody>
        </p:sp>
        <p:sp>
          <p:nvSpPr>
            <p:cNvPr id="30797" name="Rectangle 2128"/>
            <p:cNvSpPr>
              <a:spLocks noChangeArrowheads="1"/>
            </p:cNvSpPr>
            <p:nvPr/>
          </p:nvSpPr>
          <p:spPr bwMode="auto">
            <a:xfrm>
              <a:off x="2895600" y="37671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5</a:t>
              </a:r>
              <a:endParaRPr lang="ko-KR" altLang="en-US" sz="1800">
                <a:solidFill>
                  <a:srgbClr val="000000"/>
                </a:solidFill>
                <a:ea typeface="Gulim" panose="020B0600000101010101" pitchFamily="34" charset="-127"/>
              </a:endParaRPr>
            </a:p>
          </p:txBody>
        </p:sp>
        <p:sp>
          <p:nvSpPr>
            <p:cNvPr id="30798" name="Rectangle 2129"/>
            <p:cNvSpPr>
              <a:spLocks noChangeArrowheads="1"/>
            </p:cNvSpPr>
            <p:nvPr/>
          </p:nvSpPr>
          <p:spPr bwMode="auto">
            <a:xfrm>
              <a:off x="3090863" y="37671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6</a:t>
              </a:r>
              <a:endParaRPr lang="ko-KR" altLang="en-US" sz="1800">
                <a:solidFill>
                  <a:srgbClr val="000000"/>
                </a:solidFill>
                <a:ea typeface="Gulim" panose="020B0600000101010101" pitchFamily="34" charset="-127"/>
              </a:endParaRPr>
            </a:p>
          </p:txBody>
        </p:sp>
        <p:sp>
          <p:nvSpPr>
            <p:cNvPr id="30799" name="Rectangle 2130"/>
            <p:cNvSpPr>
              <a:spLocks noChangeArrowheads="1"/>
            </p:cNvSpPr>
            <p:nvPr/>
          </p:nvSpPr>
          <p:spPr bwMode="auto">
            <a:xfrm>
              <a:off x="3298825" y="37671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7</a:t>
              </a:r>
              <a:endParaRPr lang="ko-KR" altLang="en-US" sz="1800">
                <a:solidFill>
                  <a:srgbClr val="000000"/>
                </a:solidFill>
                <a:ea typeface="Gulim" panose="020B0600000101010101" pitchFamily="34" charset="-127"/>
              </a:endParaRPr>
            </a:p>
          </p:txBody>
        </p:sp>
        <p:sp>
          <p:nvSpPr>
            <p:cNvPr id="30800" name="Rectangle 2131"/>
            <p:cNvSpPr>
              <a:spLocks noChangeArrowheads="1"/>
            </p:cNvSpPr>
            <p:nvPr/>
          </p:nvSpPr>
          <p:spPr bwMode="auto">
            <a:xfrm>
              <a:off x="3494088" y="37671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8</a:t>
              </a:r>
              <a:endParaRPr lang="ko-KR" altLang="en-US" sz="1800">
                <a:solidFill>
                  <a:srgbClr val="000000"/>
                </a:solidFill>
                <a:ea typeface="Gulim" panose="020B0600000101010101" pitchFamily="34" charset="-127"/>
              </a:endParaRPr>
            </a:p>
          </p:txBody>
        </p:sp>
        <p:sp>
          <p:nvSpPr>
            <p:cNvPr id="30801" name="Rectangle 2132"/>
            <p:cNvSpPr>
              <a:spLocks noChangeArrowheads="1"/>
            </p:cNvSpPr>
            <p:nvPr/>
          </p:nvSpPr>
          <p:spPr bwMode="auto">
            <a:xfrm>
              <a:off x="3700463" y="37671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9</a:t>
              </a:r>
              <a:endParaRPr lang="ko-KR" altLang="en-US" sz="1800">
                <a:solidFill>
                  <a:srgbClr val="000000"/>
                </a:solidFill>
                <a:ea typeface="Gulim" panose="020B0600000101010101" pitchFamily="34" charset="-127"/>
              </a:endParaRPr>
            </a:p>
          </p:txBody>
        </p:sp>
        <p:sp>
          <p:nvSpPr>
            <p:cNvPr id="30802" name="Rectangle 2133"/>
            <p:cNvSpPr>
              <a:spLocks noChangeArrowheads="1"/>
            </p:cNvSpPr>
            <p:nvPr/>
          </p:nvSpPr>
          <p:spPr bwMode="auto">
            <a:xfrm>
              <a:off x="3875088" y="3767138"/>
              <a:ext cx="70532"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10</a:t>
              </a:r>
              <a:endParaRPr lang="ko-KR" altLang="en-US" sz="1800">
                <a:solidFill>
                  <a:srgbClr val="000000"/>
                </a:solidFill>
                <a:ea typeface="Gulim" panose="020B0600000101010101" pitchFamily="34" charset="-127"/>
              </a:endParaRPr>
            </a:p>
          </p:txBody>
        </p:sp>
        <p:sp>
          <p:nvSpPr>
            <p:cNvPr id="30803" name="Rectangle 2134"/>
            <p:cNvSpPr>
              <a:spLocks noChangeArrowheads="1"/>
            </p:cNvSpPr>
            <p:nvPr/>
          </p:nvSpPr>
          <p:spPr bwMode="auto">
            <a:xfrm>
              <a:off x="1643064" y="1719263"/>
              <a:ext cx="2395537" cy="225425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endParaRPr lang="zh-CN" altLang="zh-CN" sz="1800">
                <a:solidFill>
                  <a:srgbClr val="000000"/>
                </a:solidFill>
              </a:endParaRPr>
            </a:p>
          </p:txBody>
        </p:sp>
        <p:sp>
          <p:nvSpPr>
            <p:cNvPr id="30804" name="Freeform 2135"/>
            <p:cNvSpPr>
              <a:spLocks/>
            </p:cNvSpPr>
            <p:nvPr/>
          </p:nvSpPr>
          <p:spPr bwMode="auto">
            <a:xfrm>
              <a:off x="2438400" y="2211388"/>
              <a:ext cx="152400" cy="150812"/>
            </a:xfrm>
            <a:custGeom>
              <a:avLst/>
              <a:gdLst>
                <a:gd name="T0" fmla="*/ 2147483647 w 96"/>
                <a:gd name="T1" fmla="*/ 0 h 95"/>
                <a:gd name="T2" fmla="*/ 2147483647 w 96"/>
                <a:gd name="T3" fmla="*/ 2147483647 h 95"/>
                <a:gd name="T4" fmla="*/ 2147483647 w 96"/>
                <a:gd name="T5" fmla="*/ 2147483647 h 95"/>
                <a:gd name="T6" fmla="*/ 0 w 96"/>
                <a:gd name="T7" fmla="*/ 2147483647 h 95"/>
                <a:gd name="T8" fmla="*/ 2147483647 w 96"/>
                <a:gd name="T9" fmla="*/ 0 h 95"/>
                <a:gd name="T10" fmla="*/ 0 60000 65536"/>
                <a:gd name="T11" fmla="*/ 0 60000 65536"/>
                <a:gd name="T12" fmla="*/ 0 60000 65536"/>
                <a:gd name="T13" fmla="*/ 0 60000 65536"/>
                <a:gd name="T14" fmla="*/ 0 60000 65536"/>
                <a:gd name="T15" fmla="*/ 0 w 96"/>
                <a:gd name="T16" fmla="*/ 0 h 95"/>
                <a:gd name="T17" fmla="*/ 96 w 96"/>
                <a:gd name="T18" fmla="*/ 95 h 95"/>
              </a:gdLst>
              <a:ahLst/>
              <a:cxnLst>
                <a:cxn ang="T10">
                  <a:pos x="T0" y="T1"/>
                </a:cxn>
                <a:cxn ang="T11">
                  <a:pos x="T2" y="T3"/>
                </a:cxn>
                <a:cxn ang="T12">
                  <a:pos x="T4" y="T5"/>
                </a:cxn>
                <a:cxn ang="T13">
                  <a:pos x="T6" y="T7"/>
                </a:cxn>
                <a:cxn ang="T14">
                  <a:pos x="T8" y="T9"/>
                </a:cxn>
              </a:cxnLst>
              <a:rect l="T15" t="T16" r="T17" b="T18"/>
              <a:pathLst>
                <a:path w="96" h="95">
                  <a:moveTo>
                    <a:pt x="48" y="0"/>
                  </a:moveTo>
                  <a:lnTo>
                    <a:pt x="96" y="48"/>
                  </a:lnTo>
                  <a:lnTo>
                    <a:pt x="48" y="95"/>
                  </a:lnTo>
                  <a:lnTo>
                    <a:pt x="0" y="48"/>
                  </a:lnTo>
                  <a:lnTo>
                    <a:pt x="48" y="0"/>
                  </a:lnTo>
                  <a:close/>
                </a:path>
              </a:pathLst>
            </a:custGeom>
            <a:solidFill>
              <a:srgbClr val="00FFFF"/>
            </a:solidFill>
            <a:ln w="11113">
              <a:solidFill>
                <a:srgbClr val="000080"/>
              </a:solidFill>
              <a:round/>
              <a:headEnd/>
              <a:tailEnd/>
            </a:ln>
          </p:spPr>
          <p:txBody>
            <a:bodyPr/>
            <a:lstStyle/>
            <a:p>
              <a:pPr defTabSz="457189"/>
              <a:endParaRPr lang="en-US">
                <a:solidFill>
                  <a:srgbClr val="000000"/>
                </a:solidFill>
              </a:endParaRPr>
            </a:p>
          </p:txBody>
        </p:sp>
        <p:sp>
          <p:nvSpPr>
            <p:cNvPr id="30805" name="Freeform 2136"/>
            <p:cNvSpPr>
              <a:spLocks/>
            </p:cNvSpPr>
            <p:nvPr/>
          </p:nvSpPr>
          <p:spPr bwMode="auto">
            <a:xfrm>
              <a:off x="3032296" y="2907085"/>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pPr defTabSz="457189"/>
              <a:endParaRPr lang="en-US">
                <a:solidFill>
                  <a:srgbClr val="000000"/>
                </a:solidFill>
              </a:endParaRPr>
            </a:p>
          </p:txBody>
        </p:sp>
        <p:sp>
          <p:nvSpPr>
            <p:cNvPr id="30806" name="Text Box 2137"/>
            <p:cNvSpPr txBox="1">
              <a:spLocks noChangeArrowheads="1"/>
            </p:cNvSpPr>
            <p:nvPr/>
          </p:nvSpPr>
          <p:spPr bwMode="auto">
            <a:xfrm>
              <a:off x="1751306" y="3946913"/>
              <a:ext cx="7601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en-US" altLang="ko-KR" sz="1800" i="1" dirty="0">
                  <a:solidFill>
                    <a:srgbClr val="000000"/>
                  </a:solidFill>
                  <a:ea typeface="Gulim" panose="020B0600000101010101" pitchFamily="34" charset="-127"/>
                </a:rPr>
                <a:t>K </a:t>
              </a:r>
              <a:r>
                <a:rPr lang="en-US" altLang="ko-KR" sz="1800" dirty="0">
                  <a:solidFill>
                    <a:srgbClr val="000000"/>
                  </a:solidFill>
                  <a:ea typeface="Gulim" panose="020B0600000101010101" pitchFamily="34" charset="-127"/>
                </a:rPr>
                <a:t>= 2</a:t>
              </a:r>
            </a:p>
          </p:txBody>
        </p:sp>
      </p:grpSp>
      <p:grpSp>
        <p:nvGrpSpPr>
          <p:cNvPr id="3" name="Group 2"/>
          <p:cNvGrpSpPr/>
          <p:nvPr/>
        </p:nvGrpSpPr>
        <p:grpSpPr>
          <a:xfrm>
            <a:off x="4076761" y="1539769"/>
            <a:ext cx="3390839" cy="2362200"/>
            <a:chOff x="4076761" y="1676400"/>
            <a:chExt cx="3390839" cy="2362200"/>
          </a:xfrm>
        </p:grpSpPr>
        <p:sp>
          <p:nvSpPr>
            <p:cNvPr id="30807" name="Line 2138"/>
            <p:cNvSpPr>
              <a:spLocks noChangeShapeType="1"/>
            </p:cNvSpPr>
            <p:nvPr/>
          </p:nvSpPr>
          <p:spPr bwMode="auto">
            <a:xfrm>
              <a:off x="4114800" y="2057400"/>
              <a:ext cx="762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pPr defTabSz="457189"/>
              <a:endParaRPr lang="en-US">
                <a:solidFill>
                  <a:srgbClr val="000000"/>
                </a:solidFill>
              </a:endParaRPr>
            </a:p>
          </p:txBody>
        </p:sp>
        <p:sp>
          <p:nvSpPr>
            <p:cNvPr id="30808" name="Text Box 2139"/>
            <p:cNvSpPr txBox="1">
              <a:spLocks noChangeArrowheads="1"/>
            </p:cNvSpPr>
            <p:nvPr/>
          </p:nvSpPr>
          <p:spPr bwMode="auto">
            <a:xfrm>
              <a:off x="4076761" y="2316599"/>
              <a:ext cx="914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50000"/>
                </a:spcBef>
                <a:buClrTx/>
                <a:buSzTx/>
                <a:buFontTx/>
                <a:buNone/>
              </a:pPr>
              <a:r>
                <a:rPr lang="en-US" altLang="ko-KR" sz="1400" dirty="0">
                  <a:solidFill>
                    <a:srgbClr val="000000"/>
                  </a:solidFill>
                  <a:ea typeface="Gulim" panose="020B0600000101010101" pitchFamily="34" charset="-127"/>
                </a:rPr>
                <a:t>Arbitrary choose </a:t>
              </a:r>
              <a:r>
                <a:rPr lang="en-US" altLang="ko-KR" sz="1400" i="1" dirty="0">
                  <a:solidFill>
                    <a:srgbClr val="000000"/>
                  </a:solidFill>
                  <a:ea typeface="Gulim" panose="020B0600000101010101" pitchFamily="34" charset="-127"/>
                </a:rPr>
                <a:t>K</a:t>
              </a:r>
              <a:r>
                <a:rPr lang="en-US" altLang="ko-KR" sz="1400" dirty="0">
                  <a:solidFill>
                    <a:srgbClr val="000000"/>
                  </a:solidFill>
                  <a:ea typeface="Gulim" panose="020B0600000101010101" pitchFamily="34" charset="-127"/>
                </a:rPr>
                <a:t> object as initial </a:t>
              </a:r>
              <a:r>
                <a:rPr lang="en-US" altLang="ko-KR" sz="1400" dirty="0" err="1">
                  <a:solidFill>
                    <a:srgbClr val="000000"/>
                  </a:solidFill>
                  <a:ea typeface="Gulim" panose="020B0600000101010101" pitchFamily="34" charset="-127"/>
                </a:rPr>
                <a:t>medoids</a:t>
              </a:r>
              <a:endParaRPr lang="en-US" altLang="ko-KR" sz="1400" dirty="0">
                <a:solidFill>
                  <a:srgbClr val="000000"/>
                </a:solidFill>
                <a:ea typeface="Gulim" panose="020B0600000101010101" pitchFamily="34" charset="-127"/>
              </a:endParaRPr>
            </a:p>
          </p:txBody>
        </p:sp>
        <p:graphicFrame>
          <p:nvGraphicFramePr>
            <p:cNvPr id="30809" name="Object 2140"/>
            <p:cNvGraphicFramePr>
              <a:graphicFrameLocks noChangeAspect="1"/>
            </p:cNvGraphicFramePr>
            <p:nvPr>
              <p:extLst/>
            </p:nvPr>
          </p:nvGraphicFramePr>
          <p:xfrm>
            <a:off x="4953000" y="1676400"/>
            <a:ext cx="2514600" cy="2362200"/>
          </p:xfrm>
          <a:graphic>
            <a:graphicData uri="http://schemas.openxmlformats.org/presentationml/2006/ole">
              <mc:AlternateContent xmlns:mc="http://schemas.openxmlformats.org/markup-compatibility/2006">
                <mc:Choice xmlns:v="urn:schemas-microsoft-com:vml" Requires="v">
                  <p:oleObj spid="_x0000_s4225" name="Worksheet" r:id="rId4" imgW="2200656" imgH="2076907" progId="Excel.Sheet.8">
                    <p:embed/>
                  </p:oleObj>
                </mc:Choice>
                <mc:Fallback>
                  <p:oleObj name="Worksheet" r:id="rId4" imgW="2200656" imgH="2076907"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676400"/>
                          <a:ext cx="2514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10" name="Line 2141"/>
            <p:cNvSpPr>
              <a:spLocks noChangeShapeType="1"/>
            </p:cNvSpPr>
            <p:nvPr/>
          </p:nvSpPr>
          <p:spPr bwMode="auto">
            <a:xfrm>
              <a:off x="6651625" y="2689226"/>
              <a:ext cx="0" cy="2016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pPr defTabSz="457189"/>
              <a:endParaRPr lang="en-US">
                <a:solidFill>
                  <a:srgbClr val="000000"/>
                </a:solidFill>
              </a:endParaRPr>
            </a:p>
          </p:txBody>
        </p:sp>
      </p:grpSp>
      <p:grpSp>
        <p:nvGrpSpPr>
          <p:cNvPr id="4" name="Group 3"/>
          <p:cNvGrpSpPr/>
          <p:nvPr/>
        </p:nvGrpSpPr>
        <p:grpSpPr>
          <a:xfrm>
            <a:off x="7391400" y="1539770"/>
            <a:ext cx="3352800" cy="2362201"/>
            <a:chOff x="7391400" y="1676400"/>
            <a:chExt cx="3352800" cy="2362201"/>
          </a:xfrm>
        </p:grpSpPr>
        <p:grpSp>
          <p:nvGrpSpPr>
            <p:cNvPr id="30724" name="Group 2051"/>
            <p:cNvGrpSpPr>
              <a:grpSpLocks/>
            </p:cNvGrpSpPr>
            <p:nvPr/>
          </p:nvGrpSpPr>
          <p:grpSpPr bwMode="auto">
            <a:xfrm>
              <a:off x="8229600" y="1676400"/>
              <a:ext cx="2514600" cy="2362201"/>
              <a:chOff x="912" y="864"/>
              <a:chExt cx="1584" cy="1488"/>
            </a:xfrm>
          </p:grpSpPr>
          <p:graphicFrame>
            <p:nvGraphicFramePr>
              <p:cNvPr id="30985" name="Object 2052"/>
              <p:cNvGraphicFramePr>
                <a:graphicFrameLocks noChangeAspect="1"/>
              </p:cNvGraphicFramePr>
              <p:nvPr/>
            </p:nvGraphicFramePr>
            <p:xfrm>
              <a:off x="912" y="864"/>
              <a:ext cx="1584" cy="1488"/>
            </p:xfrm>
            <a:graphic>
              <a:graphicData uri="http://schemas.openxmlformats.org/presentationml/2006/ole">
                <mc:AlternateContent xmlns:mc="http://schemas.openxmlformats.org/markup-compatibility/2006">
                  <mc:Choice xmlns:v="urn:schemas-microsoft-com:vml" Requires="v">
                    <p:oleObj spid="_x0000_s4226" name="Worksheet" r:id="rId6" imgW="2200656" imgH="2076907" progId="Excel.Sheet.8">
                      <p:embed/>
                    </p:oleObj>
                  </mc:Choice>
                  <mc:Fallback>
                    <p:oleObj name="Worksheet" r:id="rId6" imgW="2200656" imgH="2076907"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 y="864"/>
                            <a:ext cx="1584" cy="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86" name="Line 2053"/>
              <p:cNvSpPr>
                <a:spLocks noChangeShapeType="1"/>
              </p:cNvSpPr>
              <p:nvPr/>
            </p:nvSpPr>
            <p:spPr bwMode="auto">
              <a:xfrm>
                <a:off x="1982" y="1502"/>
                <a:ext cx="0" cy="1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pPr defTabSz="457189"/>
                <a:endParaRPr lang="en-US">
                  <a:solidFill>
                    <a:srgbClr val="000000"/>
                  </a:solidFill>
                </a:endParaRPr>
              </a:p>
            </p:txBody>
          </p:sp>
          <p:sp>
            <p:nvSpPr>
              <p:cNvPr id="30987" name="Oval 2054"/>
              <p:cNvSpPr>
                <a:spLocks noChangeArrowheads="1"/>
              </p:cNvSpPr>
              <p:nvPr/>
            </p:nvSpPr>
            <p:spPr bwMode="auto">
              <a:xfrm>
                <a:off x="1245" y="1125"/>
                <a:ext cx="414" cy="428"/>
              </a:xfrm>
              <a:prstGeom prst="ellipse">
                <a:avLst/>
              </a:prstGeom>
              <a:noFill/>
              <a:ln w="9525">
                <a:solidFill>
                  <a:schemeClr val="tx1"/>
                </a:solidFill>
                <a:prstDash val="lgDashDot"/>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endParaRPr lang="zh-CN" altLang="zh-CN" sz="1800">
                  <a:solidFill>
                    <a:srgbClr val="000000"/>
                  </a:solidFill>
                </a:endParaRPr>
              </a:p>
            </p:txBody>
          </p:sp>
          <p:sp>
            <p:nvSpPr>
              <p:cNvPr id="30988" name="Oval 2055"/>
              <p:cNvSpPr>
                <a:spLocks noChangeArrowheads="1"/>
              </p:cNvSpPr>
              <p:nvPr/>
            </p:nvSpPr>
            <p:spPr bwMode="auto">
              <a:xfrm>
                <a:off x="1386" y="1366"/>
                <a:ext cx="831" cy="570"/>
              </a:xfrm>
              <a:prstGeom prst="ellipse">
                <a:avLst/>
              </a:prstGeom>
              <a:noFill/>
              <a:ln w="9525">
                <a:solidFill>
                  <a:schemeClr val="tx1"/>
                </a:solidFill>
                <a:prstDash val="lgDashDot"/>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endParaRPr lang="zh-CN" altLang="zh-CN" sz="1800">
                  <a:solidFill>
                    <a:srgbClr val="000000"/>
                  </a:solidFill>
                </a:endParaRPr>
              </a:p>
            </p:txBody>
          </p:sp>
        </p:grpSp>
        <p:sp>
          <p:nvSpPr>
            <p:cNvPr id="30811" name="Line 2142"/>
            <p:cNvSpPr>
              <a:spLocks noChangeShapeType="1"/>
            </p:cNvSpPr>
            <p:nvPr/>
          </p:nvSpPr>
          <p:spPr bwMode="auto">
            <a:xfrm>
              <a:off x="7467600" y="2133600"/>
              <a:ext cx="762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pPr defTabSz="457189"/>
              <a:endParaRPr lang="en-US">
                <a:solidFill>
                  <a:srgbClr val="000000"/>
                </a:solidFill>
              </a:endParaRPr>
            </a:p>
          </p:txBody>
        </p:sp>
        <p:sp>
          <p:nvSpPr>
            <p:cNvPr id="30812" name="Text Box 2143"/>
            <p:cNvSpPr txBox="1">
              <a:spLocks noChangeArrowheads="1"/>
            </p:cNvSpPr>
            <p:nvPr/>
          </p:nvSpPr>
          <p:spPr bwMode="auto">
            <a:xfrm>
              <a:off x="7391400" y="2310705"/>
              <a:ext cx="99059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50000"/>
                </a:spcBef>
                <a:buClrTx/>
                <a:buSzTx/>
                <a:buFontTx/>
                <a:buNone/>
              </a:pPr>
              <a:r>
                <a:rPr lang="en-US" altLang="ko-KR" sz="1400" dirty="0">
                  <a:solidFill>
                    <a:srgbClr val="000000"/>
                  </a:solidFill>
                  <a:ea typeface="Gulim" panose="020B0600000101010101" pitchFamily="34" charset="-127"/>
                </a:rPr>
                <a:t>Assign each remaining object to nearest </a:t>
              </a:r>
              <a:r>
                <a:rPr lang="en-US" altLang="ko-KR" sz="1400" dirty="0" err="1">
                  <a:solidFill>
                    <a:srgbClr val="000000"/>
                  </a:solidFill>
                  <a:ea typeface="Gulim" panose="020B0600000101010101" pitchFamily="34" charset="-127"/>
                </a:rPr>
                <a:t>medoids</a:t>
              </a:r>
              <a:endParaRPr lang="en-US" altLang="ko-KR" sz="1400" dirty="0">
                <a:solidFill>
                  <a:srgbClr val="000000"/>
                </a:solidFill>
                <a:ea typeface="Gulim" panose="020B0600000101010101" pitchFamily="34" charset="-127"/>
              </a:endParaRPr>
            </a:p>
          </p:txBody>
        </p:sp>
      </p:grpSp>
      <p:grpSp>
        <p:nvGrpSpPr>
          <p:cNvPr id="6" name="Group 5"/>
          <p:cNvGrpSpPr/>
          <p:nvPr/>
        </p:nvGrpSpPr>
        <p:grpSpPr>
          <a:xfrm>
            <a:off x="3886200" y="3901969"/>
            <a:ext cx="4495800" cy="2744895"/>
            <a:chOff x="3886200" y="3901969"/>
            <a:chExt cx="4495800" cy="2744895"/>
          </a:xfrm>
        </p:grpSpPr>
        <p:sp>
          <p:nvSpPr>
            <p:cNvPr id="30815" name="Line 2146"/>
            <p:cNvSpPr>
              <a:spLocks noChangeShapeType="1"/>
            </p:cNvSpPr>
            <p:nvPr/>
          </p:nvSpPr>
          <p:spPr bwMode="auto">
            <a:xfrm flipH="1">
              <a:off x="7543800" y="4724400"/>
              <a:ext cx="6858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pPr defTabSz="457189"/>
              <a:endParaRPr lang="en-US">
                <a:solidFill>
                  <a:srgbClr val="000000"/>
                </a:solidFill>
              </a:endParaRPr>
            </a:p>
          </p:txBody>
        </p:sp>
        <p:sp>
          <p:nvSpPr>
            <p:cNvPr id="30816" name="Text Box 2147"/>
            <p:cNvSpPr txBox="1">
              <a:spLocks noChangeArrowheads="1"/>
            </p:cNvSpPr>
            <p:nvPr/>
          </p:nvSpPr>
          <p:spPr bwMode="auto">
            <a:xfrm>
              <a:off x="7239000" y="4876800"/>
              <a:ext cx="1143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50000"/>
                </a:spcBef>
                <a:buClrTx/>
                <a:buSzTx/>
                <a:buFontTx/>
                <a:buNone/>
              </a:pPr>
              <a:r>
                <a:rPr lang="en-US" altLang="ko-KR" sz="1400">
                  <a:solidFill>
                    <a:srgbClr val="000000"/>
                  </a:solidFill>
                  <a:ea typeface="Gulim" panose="020B0600000101010101" pitchFamily="34" charset="-127"/>
                </a:rPr>
                <a:t>Compute total cost of swapping</a:t>
              </a:r>
            </a:p>
          </p:txBody>
        </p:sp>
        <p:grpSp>
          <p:nvGrpSpPr>
            <p:cNvPr id="30817" name="Group 2148"/>
            <p:cNvGrpSpPr>
              <a:grpSpLocks/>
            </p:cNvGrpSpPr>
            <p:nvPr/>
          </p:nvGrpSpPr>
          <p:grpSpPr bwMode="auto">
            <a:xfrm>
              <a:off x="5068888" y="4611689"/>
              <a:ext cx="2176462" cy="2035175"/>
              <a:chOff x="2233" y="2905"/>
              <a:chExt cx="1371" cy="1282"/>
            </a:xfrm>
          </p:grpSpPr>
          <p:sp>
            <p:nvSpPr>
              <p:cNvPr id="30904" name="Rectangle 2149"/>
              <p:cNvSpPr>
                <a:spLocks noChangeArrowheads="1"/>
              </p:cNvSpPr>
              <p:nvPr/>
            </p:nvSpPr>
            <p:spPr bwMode="auto">
              <a:xfrm>
                <a:off x="2233" y="2905"/>
                <a:ext cx="1371" cy="1282"/>
              </a:xfrm>
              <a:prstGeom prst="rect">
                <a:avLst/>
              </a:prstGeom>
              <a:solidFill>
                <a:srgbClr val="FFFFFF"/>
              </a:solidFill>
              <a:ln w="0">
                <a:solidFill>
                  <a:srgbClr val="000000"/>
                </a:solidFill>
                <a:miter lim="800000"/>
                <a:headEnd/>
                <a:tailEnd/>
              </a:ln>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endParaRPr lang="zh-CN" altLang="zh-CN" sz="1800">
                  <a:solidFill>
                    <a:srgbClr val="000000"/>
                  </a:solidFill>
                </a:endParaRPr>
              </a:p>
            </p:txBody>
          </p:sp>
          <p:sp>
            <p:nvSpPr>
              <p:cNvPr id="30905" name="Rectangle 2150"/>
              <p:cNvSpPr>
                <a:spLocks noChangeArrowheads="1"/>
              </p:cNvSpPr>
              <p:nvPr/>
            </p:nvSpPr>
            <p:spPr bwMode="auto">
              <a:xfrm>
                <a:off x="2376" y="3009"/>
                <a:ext cx="1154" cy="10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endParaRPr lang="zh-CN" altLang="zh-CN" sz="1800">
                  <a:solidFill>
                    <a:srgbClr val="000000"/>
                  </a:solidFill>
                </a:endParaRPr>
              </a:p>
            </p:txBody>
          </p:sp>
          <p:sp>
            <p:nvSpPr>
              <p:cNvPr id="30906" name="Line 2151"/>
              <p:cNvSpPr>
                <a:spLocks noChangeShapeType="1"/>
              </p:cNvSpPr>
              <p:nvPr/>
            </p:nvSpPr>
            <p:spPr bwMode="auto">
              <a:xfrm>
                <a:off x="2376" y="3928"/>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07" name="Line 2152"/>
              <p:cNvSpPr>
                <a:spLocks noChangeShapeType="1"/>
              </p:cNvSpPr>
              <p:nvPr/>
            </p:nvSpPr>
            <p:spPr bwMode="auto">
              <a:xfrm>
                <a:off x="2376" y="3823"/>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08" name="Line 2153"/>
              <p:cNvSpPr>
                <a:spLocks noChangeShapeType="1"/>
              </p:cNvSpPr>
              <p:nvPr/>
            </p:nvSpPr>
            <p:spPr bwMode="auto">
              <a:xfrm>
                <a:off x="2376" y="3725"/>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09" name="Line 2154"/>
              <p:cNvSpPr>
                <a:spLocks noChangeShapeType="1"/>
              </p:cNvSpPr>
              <p:nvPr/>
            </p:nvSpPr>
            <p:spPr bwMode="auto">
              <a:xfrm>
                <a:off x="2376" y="3620"/>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10" name="Line 2155"/>
              <p:cNvSpPr>
                <a:spLocks noChangeShapeType="1"/>
              </p:cNvSpPr>
              <p:nvPr/>
            </p:nvSpPr>
            <p:spPr bwMode="auto">
              <a:xfrm>
                <a:off x="2376" y="3521"/>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11" name="Line 2156"/>
              <p:cNvSpPr>
                <a:spLocks noChangeShapeType="1"/>
              </p:cNvSpPr>
              <p:nvPr/>
            </p:nvSpPr>
            <p:spPr bwMode="auto">
              <a:xfrm>
                <a:off x="2376" y="3416"/>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12" name="Line 2157"/>
              <p:cNvSpPr>
                <a:spLocks noChangeShapeType="1"/>
              </p:cNvSpPr>
              <p:nvPr/>
            </p:nvSpPr>
            <p:spPr bwMode="auto">
              <a:xfrm>
                <a:off x="2376" y="3318"/>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13" name="Line 2158"/>
              <p:cNvSpPr>
                <a:spLocks noChangeShapeType="1"/>
              </p:cNvSpPr>
              <p:nvPr/>
            </p:nvSpPr>
            <p:spPr bwMode="auto">
              <a:xfrm>
                <a:off x="2376" y="3213"/>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14" name="Line 2159"/>
              <p:cNvSpPr>
                <a:spLocks noChangeShapeType="1"/>
              </p:cNvSpPr>
              <p:nvPr/>
            </p:nvSpPr>
            <p:spPr bwMode="auto">
              <a:xfrm>
                <a:off x="2376" y="3114"/>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15" name="Line 2160"/>
              <p:cNvSpPr>
                <a:spLocks noChangeShapeType="1"/>
              </p:cNvSpPr>
              <p:nvPr/>
            </p:nvSpPr>
            <p:spPr bwMode="auto">
              <a:xfrm>
                <a:off x="2376" y="3009"/>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16" name="Line 2161"/>
              <p:cNvSpPr>
                <a:spLocks noChangeShapeType="1"/>
              </p:cNvSpPr>
              <p:nvPr/>
            </p:nvSpPr>
            <p:spPr bwMode="auto">
              <a:xfrm>
                <a:off x="2495"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17" name="Line 2162"/>
              <p:cNvSpPr>
                <a:spLocks noChangeShapeType="1"/>
              </p:cNvSpPr>
              <p:nvPr/>
            </p:nvSpPr>
            <p:spPr bwMode="auto">
              <a:xfrm>
                <a:off x="2607"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18" name="Line 2163"/>
              <p:cNvSpPr>
                <a:spLocks noChangeShapeType="1"/>
              </p:cNvSpPr>
              <p:nvPr/>
            </p:nvSpPr>
            <p:spPr bwMode="auto">
              <a:xfrm>
                <a:off x="2725"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19" name="Line 2164"/>
              <p:cNvSpPr>
                <a:spLocks noChangeShapeType="1"/>
              </p:cNvSpPr>
              <p:nvPr/>
            </p:nvSpPr>
            <p:spPr bwMode="auto">
              <a:xfrm>
                <a:off x="2838"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20" name="Line 2165"/>
              <p:cNvSpPr>
                <a:spLocks noChangeShapeType="1"/>
              </p:cNvSpPr>
              <p:nvPr/>
            </p:nvSpPr>
            <p:spPr bwMode="auto">
              <a:xfrm>
                <a:off x="2956"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21" name="Line 2166"/>
              <p:cNvSpPr>
                <a:spLocks noChangeShapeType="1"/>
              </p:cNvSpPr>
              <p:nvPr/>
            </p:nvSpPr>
            <p:spPr bwMode="auto">
              <a:xfrm>
                <a:off x="3068"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22" name="Line 2167"/>
              <p:cNvSpPr>
                <a:spLocks noChangeShapeType="1"/>
              </p:cNvSpPr>
              <p:nvPr/>
            </p:nvSpPr>
            <p:spPr bwMode="auto">
              <a:xfrm>
                <a:off x="3187"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23" name="Line 2168"/>
              <p:cNvSpPr>
                <a:spLocks noChangeShapeType="1"/>
              </p:cNvSpPr>
              <p:nvPr/>
            </p:nvSpPr>
            <p:spPr bwMode="auto">
              <a:xfrm>
                <a:off x="3299"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24" name="Line 2169"/>
              <p:cNvSpPr>
                <a:spLocks noChangeShapeType="1"/>
              </p:cNvSpPr>
              <p:nvPr/>
            </p:nvSpPr>
            <p:spPr bwMode="auto">
              <a:xfrm>
                <a:off x="3417"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25" name="Line 2170"/>
              <p:cNvSpPr>
                <a:spLocks noChangeShapeType="1"/>
              </p:cNvSpPr>
              <p:nvPr/>
            </p:nvSpPr>
            <p:spPr bwMode="auto">
              <a:xfrm>
                <a:off x="3530"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26" name="Rectangle 2171"/>
              <p:cNvSpPr>
                <a:spLocks noChangeArrowheads="1"/>
              </p:cNvSpPr>
              <p:nvPr/>
            </p:nvSpPr>
            <p:spPr bwMode="auto">
              <a:xfrm>
                <a:off x="2376" y="3009"/>
                <a:ext cx="1154" cy="10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endParaRPr lang="zh-CN" altLang="zh-CN" sz="1800">
                  <a:solidFill>
                    <a:srgbClr val="000000"/>
                  </a:solidFill>
                </a:endParaRPr>
              </a:p>
            </p:txBody>
          </p:sp>
          <p:sp>
            <p:nvSpPr>
              <p:cNvPr id="30927" name="Line 2172"/>
              <p:cNvSpPr>
                <a:spLocks noChangeShapeType="1"/>
              </p:cNvSpPr>
              <p:nvPr/>
            </p:nvSpPr>
            <p:spPr bwMode="auto">
              <a:xfrm>
                <a:off x="2376"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28" name="Line 2173"/>
              <p:cNvSpPr>
                <a:spLocks noChangeShapeType="1"/>
              </p:cNvSpPr>
              <p:nvPr/>
            </p:nvSpPr>
            <p:spPr bwMode="auto">
              <a:xfrm>
                <a:off x="2364" y="402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29" name="Line 2174"/>
              <p:cNvSpPr>
                <a:spLocks noChangeShapeType="1"/>
              </p:cNvSpPr>
              <p:nvPr/>
            </p:nvSpPr>
            <p:spPr bwMode="auto">
              <a:xfrm>
                <a:off x="2364" y="392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30" name="Line 2175"/>
              <p:cNvSpPr>
                <a:spLocks noChangeShapeType="1"/>
              </p:cNvSpPr>
              <p:nvPr/>
            </p:nvSpPr>
            <p:spPr bwMode="auto">
              <a:xfrm>
                <a:off x="2364" y="3823"/>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31" name="Line 2176"/>
              <p:cNvSpPr>
                <a:spLocks noChangeShapeType="1"/>
              </p:cNvSpPr>
              <p:nvPr/>
            </p:nvSpPr>
            <p:spPr bwMode="auto">
              <a:xfrm>
                <a:off x="2364" y="372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32" name="Line 2177"/>
              <p:cNvSpPr>
                <a:spLocks noChangeShapeType="1"/>
              </p:cNvSpPr>
              <p:nvPr/>
            </p:nvSpPr>
            <p:spPr bwMode="auto">
              <a:xfrm>
                <a:off x="2364" y="3620"/>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33" name="Line 2178"/>
              <p:cNvSpPr>
                <a:spLocks noChangeShapeType="1"/>
              </p:cNvSpPr>
              <p:nvPr/>
            </p:nvSpPr>
            <p:spPr bwMode="auto">
              <a:xfrm>
                <a:off x="2364" y="3521"/>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34" name="Line 2179"/>
              <p:cNvSpPr>
                <a:spLocks noChangeShapeType="1"/>
              </p:cNvSpPr>
              <p:nvPr/>
            </p:nvSpPr>
            <p:spPr bwMode="auto">
              <a:xfrm>
                <a:off x="2364" y="3416"/>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35" name="Line 2180"/>
              <p:cNvSpPr>
                <a:spLocks noChangeShapeType="1"/>
              </p:cNvSpPr>
              <p:nvPr/>
            </p:nvSpPr>
            <p:spPr bwMode="auto">
              <a:xfrm>
                <a:off x="2364" y="331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36" name="Line 2181"/>
              <p:cNvSpPr>
                <a:spLocks noChangeShapeType="1"/>
              </p:cNvSpPr>
              <p:nvPr/>
            </p:nvSpPr>
            <p:spPr bwMode="auto">
              <a:xfrm>
                <a:off x="2364" y="3213"/>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37" name="Line 2182"/>
              <p:cNvSpPr>
                <a:spLocks noChangeShapeType="1"/>
              </p:cNvSpPr>
              <p:nvPr/>
            </p:nvSpPr>
            <p:spPr bwMode="auto">
              <a:xfrm>
                <a:off x="2364" y="3114"/>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38" name="Line 2183"/>
              <p:cNvSpPr>
                <a:spLocks noChangeShapeType="1"/>
              </p:cNvSpPr>
              <p:nvPr/>
            </p:nvSpPr>
            <p:spPr bwMode="auto">
              <a:xfrm>
                <a:off x="2364" y="3009"/>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39" name="Line 2184"/>
              <p:cNvSpPr>
                <a:spLocks noChangeShapeType="1"/>
              </p:cNvSpPr>
              <p:nvPr/>
            </p:nvSpPr>
            <p:spPr bwMode="auto">
              <a:xfrm>
                <a:off x="2376" y="4027"/>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40" name="Line 2185"/>
              <p:cNvSpPr>
                <a:spLocks noChangeShapeType="1"/>
              </p:cNvSpPr>
              <p:nvPr/>
            </p:nvSpPr>
            <p:spPr bwMode="auto">
              <a:xfrm flipV="1">
                <a:off x="2376"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41" name="Line 2186"/>
              <p:cNvSpPr>
                <a:spLocks noChangeShapeType="1"/>
              </p:cNvSpPr>
              <p:nvPr/>
            </p:nvSpPr>
            <p:spPr bwMode="auto">
              <a:xfrm flipV="1">
                <a:off x="2495"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42" name="Line 2187"/>
              <p:cNvSpPr>
                <a:spLocks noChangeShapeType="1"/>
              </p:cNvSpPr>
              <p:nvPr/>
            </p:nvSpPr>
            <p:spPr bwMode="auto">
              <a:xfrm flipV="1">
                <a:off x="2607"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43" name="Line 2188"/>
              <p:cNvSpPr>
                <a:spLocks noChangeShapeType="1"/>
              </p:cNvSpPr>
              <p:nvPr/>
            </p:nvSpPr>
            <p:spPr bwMode="auto">
              <a:xfrm flipV="1">
                <a:off x="2725"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44" name="Line 2189"/>
              <p:cNvSpPr>
                <a:spLocks noChangeShapeType="1"/>
              </p:cNvSpPr>
              <p:nvPr/>
            </p:nvSpPr>
            <p:spPr bwMode="auto">
              <a:xfrm flipV="1">
                <a:off x="2838"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45" name="Line 2190"/>
              <p:cNvSpPr>
                <a:spLocks noChangeShapeType="1"/>
              </p:cNvSpPr>
              <p:nvPr/>
            </p:nvSpPr>
            <p:spPr bwMode="auto">
              <a:xfrm flipV="1">
                <a:off x="2956"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46" name="Line 2191"/>
              <p:cNvSpPr>
                <a:spLocks noChangeShapeType="1"/>
              </p:cNvSpPr>
              <p:nvPr/>
            </p:nvSpPr>
            <p:spPr bwMode="auto">
              <a:xfrm flipV="1">
                <a:off x="3068"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47" name="Line 2192"/>
              <p:cNvSpPr>
                <a:spLocks noChangeShapeType="1"/>
              </p:cNvSpPr>
              <p:nvPr/>
            </p:nvSpPr>
            <p:spPr bwMode="auto">
              <a:xfrm flipV="1">
                <a:off x="3187"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48" name="Line 2193"/>
              <p:cNvSpPr>
                <a:spLocks noChangeShapeType="1"/>
              </p:cNvSpPr>
              <p:nvPr/>
            </p:nvSpPr>
            <p:spPr bwMode="auto">
              <a:xfrm flipV="1">
                <a:off x="3299"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49" name="Line 2194"/>
              <p:cNvSpPr>
                <a:spLocks noChangeShapeType="1"/>
              </p:cNvSpPr>
              <p:nvPr/>
            </p:nvSpPr>
            <p:spPr bwMode="auto">
              <a:xfrm flipV="1">
                <a:off x="3417"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50" name="Line 2195"/>
              <p:cNvSpPr>
                <a:spLocks noChangeShapeType="1"/>
              </p:cNvSpPr>
              <p:nvPr/>
            </p:nvSpPr>
            <p:spPr bwMode="auto">
              <a:xfrm flipV="1">
                <a:off x="3530"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51" name="Freeform 2196"/>
              <p:cNvSpPr>
                <a:spLocks/>
              </p:cNvSpPr>
              <p:nvPr/>
            </p:nvSpPr>
            <p:spPr bwMode="auto">
              <a:xfrm>
                <a:off x="2682" y="3577"/>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FFFF"/>
              </a:solidFill>
              <a:ln w="9525">
                <a:solidFill>
                  <a:srgbClr val="000080"/>
                </a:solidFill>
                <a:round/>
                <a:headEnd/>
                <a:tailEnd/>
              </a:ln>
            </p:spPr>
            <p:txBody>
              <a:bodyPr/>
              <a:lstStyle/>
              <a:p>
                <a:pPr defTabSz="457189"/>
                <a:endParaRPr lang="en-US">
                  <a:solidFill>
                    <a:srgbClr val="000000"/>
                  </a:solidFill>
                </a:endParaRPr>
              </a:p>
            </p:txBody>
          </p:sp>
          <p:sp>
            <p:nvSpPr>
              <p:cNvPr id="30952" name="Freeform 2197"/>
              <p:cNvSpPr>
                <a:spLocks/>
              </p:cNvSpPr>
              <p:nvPr/>
            </p:nvSpPr>
            <p:spPr bwMode="auto">
              <a:xfrm>
                <a:off x="2563" y="3373"/>
                <a:ext cx="88" cy="87"/>
              </a:xfrm>
              <a:custGeom>
                <a:avLst/>
                <a:gdLst>
                  <a:gd name="T0" fmla="*/ 44 w 88"/>
                  <a:gd name="T1" fmla="*/ 0 h 87"/>
                  <a:gd name="T2" fmla="*/ 88 w 88"/>
                  <a:gd name="T3" fmla="*/ 43 h 87"/>
                  <a:gd name="T4" fmla="*/ 44 w 88"/>
                  <a:gd name="T5" fmla="*/ 87 h 87"/>
                  <a:gd name="T6" fmla="*/ 0 w 88"/>
                  <a:gd name="T7" fmla="*/ 43 h 87"/>
                  <a:gd name="T8" fmla="*/ 44 w 88"/>
                  <a:gd name="T9" fmla="*/ 0 h 87"/>
                  <a:gd name="T10" fmla="*/ 0 60000 65536"/>
                  <a:gd name="T11" fmla="*/ 0 60000 65536"/>
                  <a:gd name="T12" fmla="*/ 0 60000 65536"/>
                  <a:gd name="T13" fmla="*/ 0 60000 65536"/>
                  <a:gd name="T14" fmla="*/ 0 60000 65536"/>
                  <a:gd name="T15" fmla="*/ 0 w 88"/>
                  <a:gd name="T16" fmla="*/ 0 h 87"/>
                  <a:gd name="T17" fmla="*/ 88 w 88"/>
                  <a:gd name="T18" fmla="*/ 87 h 87"/>
                </a:gdLst>
                <a:ahLst/>
                <a:cxnLst>
                  <a:cxn ang="T10">
                    <a:pos x="T0" y="T1"/>
                  </a:cxn>
                  <a:cxn ang="T11">
                    <a:pos x="T2" y="T3"/>
                  </a:cxn>
                  <a:cxn ang="T12">
                    <a:pos x="T4" y="T5"/>
                  </a:cxn>
                  <a:cxn ang="T13">
                    <a:pos x="T6" y="T7"/>
                  </a:cxn>
                  <a:cxn ang="T14">
                    <a:pos x="T8" y="T9"/>
                  </a:cxn>
                </a:cxnLst>
                <a:rect l="T15" t="T16" r="T17" b="T18"/>
                <a:pathLst>
                  <a:path w="88" h="87">
                    <a:moveTo>
                      <a:pt x="44" y="0"/>
                    </a:moveTo>
                    <a:lnTo>
                      <a:pt x="88" y="43"/>
                    </a:lnTo>
                    <a:lnTo>
                      <a:pt x="44" y="87"/>
                    </a:lnTo>
                    <a:lnTo>
                      <a:pt x="0" y="43"/>
                    </a:lnTo>
                    <a:lnTo>
                      <a:pt x="44" y="0"/>
                    </a:lnTo>
                    <a:close/>
                  </a:path>
                </a:pathLst>
              </a:custGeom>
              <a:solidFill>
                <a:srgbClr val="00FFFF"/>
              </a:solidFill>
              <a:ln w="9525">
                <a:solidFill>
                  <a:srgbClr val="000080"/>
                </a:solidFill>
                <a:round/>
                <a:headEnd/>
                <a:tailEnd/>
              </a:ln>
            </p:spPr>
            <p:txBody>
              <a:bodyPr/>
              <a:lstStyle/>
              <a:p>
                <a:pPr defTabSz="457189"/>
                <a:endParaRPr lang="en-US">
                  <a:solidFill>
                    <a:srgbClr val="000000"/>
                  </a:solidFill>
                </a:endParaRPr>
              </a:p>
            </p:txBody>
          </p:sp>
          <p:sp>
            <p:nvSpPr>
              <p:cNvPr id="30953" name="Freeform 2198"/>
              <p:cNvSpPr>
                <a:spLocks/>
              </p:cNvSpPr>
              <p:nvPr/>
            </p:nvSpPr>
            <p:spPr bwMode="auto">
              <a:xfrm>
                <a:off x="3143" y="3681"/>
                <a:ext cx="87" cy="87"/>
              </a:xfrm>
              <a:custGeom>
                <a:avLst/>
                <a:gdLst>
                  <a:gd name="T0" fmla="*/ 44 w 87"/>
                  <a:gd name="T1" fmla="*/ 0 h 87"/>
                  <a:gd name="T2" fmla="*/ 87 w 87"/>
                  <a:gd name="T3" fmla="*/ 44 h 87"/>
                  <a:gd name="T4" fmla="*/ 44 w 87"/>
                  <a:gd name="T5" fmla="*/ 87 h 87"/>
                  <a:gd name="T6" fmla="*/ 0 w 87"/>
                  <a:gd name="T7" fmla="*/ 44 h 87"/>
                  <a:gd name="T8" fmla="*/ 44 w 87"/>
                  <a:gd name="T9" fmla="*/ 0 h 87"/>
                  <a:gd name="T10" fmla="*/ 0 60000 65536"/>
                  <a:gd name="T11" fmla="*/ 0 60000 65536"/>
                  <a:gd name="T12" fmla="*/ 0 60000 65536"/>
                  <a:gd name="T13" fmla="*/ 0 60000 65536"/>
                  <a:gd name="T14" fmla="*/ 0 60000 65536"/>
                  <a:gd name="T15" fmla="*/ 0 w 87"/>
                  <a:gd name="T16" fmla="*/ 0 h 87"/>
                  <a:gd name="T17" fmla="*/ 87 w 87"/>
                  <a:gd name="T18" fmla="*/ 87 h 87"/>
                </a:gdLst>
                <a:ahLst/>
                <a:cxnLst>
                  <a:cxn ang="T10">
                    <a:pos x="T0" y="T1"/>
                  </a:cxn>
                  <a:cxn ang="T11">
                    <a:pos x="T2" y="T3"/>
                  </a:cxn>
                  <a:cxn ang="T12">
                    <a:pos x="T4" y="T5"/>
                  </a:cxn>
                  <a:cxn ang="T13">
                    <a:pos x="T6" y="T7"/>
                  </a:cxn>
                  <a:cxn ang="T14">
                    <a:pos x="T8" y="T9"/>
                  </a:cxn>
                </a:cxnLst>
                <a:rect l="T15" t="T16" r="T17" b="T18"/>
                <a:pathLst>
                  <a:path w="87" h="87">
                    <a:moveTo>
                      <a:pt x="44" y="0"/>
                    </a:moveTo>
                    <a:lnTo>
                      <a:pt x="87" y="44"/>
                    </a:lnTo>
                    <a:lnTo>
                      <a:pt x="44" y="87"/>
                    </a:lnTo>
                    <a:lnTo>
                      <a:pt x="0" y="44"/>
                    </a:lnTo>
                    <a:lnTo>
                      <a:pt x="44" y="0"/>
                    </a:lnTo>
                    <a:close/>
                  </a:path>
                </a:pathLst>
              </a:custGeom>
              <a:solidFill>
                <a:srgbClr val="00FFFF"/>
              </a:solidFill>
              <a:ln w="9525">
                <a:solidFill>
                  <a:srgbClr val="000080"/>
                </a:solidFill>
                <a:round/>
                <a:headEnd/>
                <a:tailEnd/>
              </a:ln>
            </p:spPr>
            <p:txBody>
              <a:bodyPr/>
              <a:lstStyle/>
              <a:p>
                <a:pPr defTabSz="457189"/>
                <a:endParaRPr lang="en-US">
                  <a:solidFill>
                    <a:srgbClr val="000000"/>
                  </a:solidFill>
                </a:endParaRPr>
              </a:p>
            </p:txBody>
          </p:sp>
          <p:sp>
            <p:nvSpPr>
              <p:cNvPr id="30954" name="Freeform 2199"/>
              <p:cNvSpPr>
                <a:spLocks/>
              </p:cNvSpPr>
              <p:nvPr/>
            </p:nvSpPr>
            <p:spPr bwMode="auto">
              <a:xfrm>
                <a:off x="2794" y="3275"/>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rgbClr val="00FFFF"/>
              </a:solidFill>
              <a:ln w="9525">
                <a:solidFill>
                  <a:srgbClr val="000080"/>
                </a:solidFill>
                <a:round/>
                <a:headEnd/>
                <a:tailEnd/>
              </a:ln>
            </p:spPr>
            <p:txBody>
              <a:bodyPr/>
              <a:lstStyle/>
              <a:p>
                <a:pPr defTabSz="457189"/>
                <a:endParaRPr lang="en-US">
                  <a:solidFill>
                    <a:srgbClr val="000000"/>
                  </a:solidFill>
                </a:endParaRPr>
              </a:p>
            </p:txBody>
          </p:sp>
          <p:sp>
            <p:nvSpPr>
              <p:cNvPr id="30955" name="Freeform 2200"/>
              <p:cNvSpPr>
                <a:spLocks/>
              </p:cNvSpPr>
              <p:nvPr/>
            </p:nvSpPr>
            <p:spPr bwMode="auto">
              <a:xfrm>
                <a:off x="2682" y="3170"/>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0080"/>
              </a:solidFill>
              <a:ln w="9525">
                <a:solidFill>
                  <a:srgbClr val="000080"/>
                </a:solidFill>
                <a:round/>
                <a:headEnd/>
                <a:tailEnd/>
              </a:ln>
            </p:spPr>
            <p:txBody>
              <a:bodyPr/>
              <a:lstStyle/>
              <a:p>
                <a:pPr defTabSz="457189"/>
                <a:endParaRPr lang="en-US">
                  <a:solidFill>
                    <a:srgbClr val="000000"/>
                  </a:solidFill>
                </a:endParaRPr>
              </a:p>
            </p:txBody>
          </p:sp>
          <p:sp>
            <p:nvSpPr>
              <p:cNvPr id="30956" name="Freeform 2201"/>
              <p:cNvSpPr>
                <a:spLocks/>
              </p:cNvSpPr>
              <p:nvPr/>
            </p:nvSpPr>
            <p:spPr bwMode="auto">
              <a:xfrm>
                <a:off x="3255" y="3478"/>
                <a:ext cx="88" cy="86"/>
              </a:xfrm>
              <a:custGeom>
                <a:avLst/>
                <a:gdLst>
                  <a:gd name="T0" fmla="*/ 44 w 88"/>
                  <a:gd name="T1" fmla="*/ 0 h 86"/>
                  <a:gd name="T2" fmla="*/ 88 w 88"/>
                  <a:gd name="T3" fmla="*/ 43 h 86"/>
                  <a:gd name="T4" fmla="*/ 44 w 88"/>
                  <a:gd name="T5" fmla="*/ 86 h 86"/>
                  <a:gd name="T6" fmla="*/ 0 w 88"/>
                  <a:gd name="T7" fmla="*/ 43 h 86"/>
                  <a:gd name="T8" fmla="*/ 44 w 88"/>
                  <a:gd name="T9" fmla="*/ 0 h 86"/>
                  <a:gd name="T10" fmla="*/ 0 60000 65536"/>
                  <a:gd name="T11" fmla="*/ 0 60000 65536"/>
                  <a:gd name="T12" fmla="*/ 0 60000 65536"/>
                  <a:gd name="T13" fmla="*/ 0 60000 65536"/>
                  <a:gd name="T14" fmla="*/ 0 60000 65536"/>
                  <a:gd name="T15" fmla="*/ 0 w 88"/>
                  <a:gd name="T16" fmla="*/ 0 h 86"/>
                  <a:gd name="T17" fmla="*/ 88 w 88"/>
                  <a:gd name="T18" fmla="*/ 86 h 86"/>
                </a:gdLst>
                <a:ahLst/>
                <a:cxnLst>
                  <a:cxn ang="T10">
                    <a:pos x="T0" y="T1"/>
                  </a:cxn>
                  <a:cxn ang="T11">
                    <a:pos x="T2" y="T3"/>
                  </a:cxn>
                  <a:cxn ang="T12">
                    <a:pos x="T4" y="T5"/>
                  </a:cxn>
                  <a:cxn ang="T13">
                    <a:pos x="T6" y="T7"/>
                  </a:cxn>
                  <a:cxn ang="T14">
                    <a:pos x="T8" y="T9"/>
                  </a:cxn>
                </a:cxnLst>
                <a:rect l="T15" t="T16" r="T17" b="T18"/>
                <a:pathLst>
                  <a:path w="88" h="86">
                    <a:moveTo>
                      <a:pt x="44" y="0"/>
                    </a:moveTo>
                    <a:lnTo>
                      <a:pt x="88" y="43"/>
                    </a:lnTo>
                    <a:lnTo>
                      <a:pt x="44" y="86"/>
                    </a:lnTo>
                    <a:lnTo>
                      <a:pt x="0" y="43"/>
                    </a:lnTo>
                    <a:lnTo>
                      <a:pt x="44" y="0"/>
                    </a:lnTo>
                    <a:close/>
                  </a:path>
                </a:pathLst>
              </a:custGeom>
              <a:solidFill>
                <a:srgbClr val="00FFFF"/>
              </a:solidFill>
              <a:ln w="9525">
                <a:solidFill>
                  <a:srgbClr val="000080"/>
                </a:solidFill>
                <a:round/>
                <a:headEnd/>
                <a:tailEnd/>
              </a:ln>
            </p:spPr>
            <p:txBody>
              <a:bodyPr/>
              <a:lstStyle/>
              <a:p>
                <a:pPr defTabSz="457189"/>
                <a:endParaRPr lang="en-US">
                  <a:solidFill>
                    <a:srgbClr val="000000"/>
                  </a:solidFill>
                </a:endParaRPr>
              </a:p>
            </p:txBody>
          </p:sp>
          <p:sp>
            <p:nvSpPr>
              <p:cNvPr id="30957" name="Freeform 2202"/>
              <p:cNvSpPr>
                <a:spLocks/>
              </p:cNvSpPr>
              <p:nvPr/>
            </p:nvSpPr>
            <p:spPr bwMode="auto">
              <a:xfrm>
                <a:off x="3143" y="3577"/>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chemeClr val="accent1"/>
              </a:solidFill>
              <a:ln w="9525">
                <a:solidFill>
                  <a:srgbClr val="000080"/>
                </a:solidFill>
                <a:round/>
                <a:headEnd/>
                <a:tailEnd/>
              </a:ln>
            </p:spPr>
            <p:txBody>
              <a:bodyPr/>
              <a:lstStyle/>
              <a:p>
                <a:pPr defTabSz="457189"/>
                <a:endParaRPr lang="en-US">
                  <a:solidFill>
                    <a:srgbClr val="000000"/>
                  </a:solidFill>
                </a:endParaRPr>
              </a:p>
            </p:txBody>
          </p:sp>
          <p:sp>
            <p:nvSpPr>
              <p:cNvPr id="30958" name="Freeform 2203"/>
              <p:cNvSpPr>
                <a:spLocks/>
              </p:cNvSpPr>
              <p:nvPr/>
            </p:nvSpPr>
            <p:spPr bwMode="auto">
              <a:xfrm>
                <a:off x="3143" y="3373"/>
                <a:ext cx="87" cy="87"/>
              </a:xfrm>
              <a:custGeom>
                <a:avLst/>
                <a:gdLst>
                  <a:gd name="T0" fmla="*/ 44 w 87"/>
                  <a:gd name="T1" fmla="*/ 0 h 87"/>
                  <a:gd name="T2" fmla="*/ 87 w 87"/>
                  <a:gd name="T3" fmla="*/ 43 h 87"/>
                  <a:gd name="T4" fmla="*/ 44 w 87"/>
                  <a:gd name="T5" fmla="*/ 87 h 87"/>
                  <a:gd name="T6" fmla="*/ 0 w 87"/>
                  <a:gd name="T7" fmla="*/ 43 h 87"/>
                  <a:gd name="T8" fmla="*/ 44 w 87"/>
                  <a:gd name="T9" fmla="*/ 0 h 87"/>
                  <a:gd name="T10" fmla="*/ 0 60000 65536"/>
                  <a:gd name="T11" fmla="*/ 0 60000 65536"/>
                  <a:gd name="T12" fmla="*/ 0 60000 65536"/>
                  <a:gd name="T13" fmla="*/ 0 60000 65536"/>
                  <a:gd name="T14" fmla="*/ 0 60000 65536"/>
                  <a:gd name="T15" fmla="*/ 0 w 87"/>
                  <a:gd name="T16" fmla="*/ 0 h 87"/>
                  <a:gd name="T17" fmla="*/ 87 w 87"/>
                  <a:gd name="T18" fmla="*/ 87 h 87"/>
                </a:gdLst>
                <a:ahLst/>
                <a:cxnLst>
                  <a:cxn ang="T10">
                    <a:pos x="T0" y="T1"/>
                  </a:cxn>
                  <a:cxn ang="T11">
                    <a:pos x="T2" y="T3"/>
                  </a:cxn>
                  <a:cxn ang="T12">
                    <a:pos x="T4" y="T5"/>
                  </a:cxn>
                  <a:cxn ang="T13">
                    <a:pos x="T6" y="T7"/>
                  </a:cxn>
                  <a:cxn ang="T14">
                    <a:pos x="T8" y="T9"/>
                  </a:cxn>
                </a:cxnLst>
                <a:rect l="T15" t="T16" r="T17" b="T18"/>
                <a:pathLst>
                  <a:path w="87" h="87">
                    <a:moveTo>
                      <a:pt x="44" y="0"/>
                    </a:moveTo>
                    <a:lnTo>
                      <a:pt x="87" y="43"/>
                    </a:lnTo>
                    <a:lnTo>
                      <a:pt x="44" y="87"/>
                    </a:lnTo>
                    <a:lnTo>
                      <a:pt x="0" y="43"/>
                    </a:lnTo>
                    <a:lnTo>
                      <a:pt x="44" y="0"/>
                    </a:lnTo>
                    <a:close/>
                  </a:path>
                </a:pathLst>
              </a:custGeom>
              <a:solidFill>
                <a:srgbClr val="00FFFF"/>
              </a:solidFill>
              <a:ln w="9525">
                <a:solidFill>
                  <a:srgbClr val="000080"/>
                </a:solidFill>
                <a:round/>
                <a:headEnd/>
                <a:tailEnd/>
              </a:ln>
            </p:spPr>
            <p:txBody>
              <a:bodyPr/>
              <a:lstStyle/>
              <a:p>
                <a:pPr defTabSz="457189"/>
                <a:endParaRPr lang="en-US">
                  <a:solidFill>
                    <a:srgbClr val="000000"/>
                  </a:solidFill>
                </a:endParaRPr>
              </a:p>
            </p:txBody>
          </p:sp>
          <p:sp>
            <p:nvSpPr>
              <p:cNvPr id="30959" name="Rectangle 2204"/>
              <p:cNvSpPr>
                <a:spLocks noChangeArrowheads="1"/>
              </p:cNvSpPr>
              <p:nvPr/>
            </p:nvSpPr>
            <p:spPr bwMode="auto">
              <a:xfrm>
                <a:off x="2326" y="4008"/>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0</a:t>
                </a:r>
                <a:endParaRPr lang="ko-KR" altLang="en-US" sz="1800">
                  <a:solidFill>
                    <a:srgbClr val="000000"/>
                  </a:solidFill>
                  <a:ea typeface="Gulim" panose="020B0600000101010101" pitchFamily="34" charset="-127"/>
                </a:endParaRPr>
              </a:p>
            </p:txBody>
          </p:sp>
          <p:sp>
            <p:nvSpPr>
              <p:cNvPr id="30960" name="Rectangle 2205"/>
              <p:cNvSpPr>
                <a:spLocks noChangeArrowheads="1"/>
              </p:cNvSpPr>
              <p:nvPr/>
            </p:nvSpPr>
            <p:spPr bwMode="auto">
              <a:xfrm>
                <a:off x="2326" y="391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a:t>
                </a:r>
                <a:endParaRPr lang="ko-KR" altLang="en-US" sz="1800">
                  <a:solidFill>
                    <a:srgbClr val="000000"/>
                  </a:solidFill>
                  <a:ea typeface="Gulim" panose="020B0600000101010101" pitchFamily="34" charset="-127"/>
                </a:endParaRPr>
              </a:p>
            </p:txBody>
          </p:sp>
          <p:sp>
            <p:nvSpPr>
              <p:cNvPr id="30961" name="Rectangle 2206"/>
              <p:cNvSpPr>
                <a:spLocks noChangeArrowheads="1"/>
              </p:cNvSpPr>
              <p:nvPr/>
            </p:nvSpPr>
            <p:spPr bwMode="auto">
              <a:xfrm>
                <a:off x="2326" y="3805"/>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2</a:t>
                </a:r>
                <a:endParaRPr lang="ko-KR" altLang="en-US" sz="1800">
                  <a:solidFill>
                    <a:srgbClr val="000000"/>
                  </a:solidFill>
                  <a:ea typeface="Gulim" panose="020B0600000101010101" pitchFamily="34" charset="-127"/>
                </a:endParaRPr>
              </a:p>
            </p:txBody>
          </p:sp>
          <p:sp>
            <p:nvSpPr>
              <p:cNvPr id="30962" name="Rectangle 2207"/>
              <p:cNvSpPr>
                <a:spLocks noChangeArrowheads="1"/>
              </p:cNvSpPr>
              <p:nvPr/>
            </p:nvSpPr>
            <p:spPr bwMode="auto">
              <a:xfrm>
                <a:off x="2326" y="3706"/>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3</a:t>
                </a:r>
                <a:endParaRPr lang="ko-KR" altLang="en-US" sz="1800">
                  <a:solidFill>
                    <a:srgbClr val="000000"/>
                  </a:solidFill>
                  <a:ea typeface="Gulim" panose="020B0600000101010101" pitchFamily="34" charset="-127"/>
                </a:endParaRPr>
              </a:p>
            </p:txBody>
          </p:sp>
          <p:sp>
            <p:nvSpPr>
              <p:cNvPr id="30963" name="Rectangle 2208"/>
              <p:cNvSpPr>
                <a:spLocks noChangeArrowheads="1"/>
              </p:cNvSpPr>
              <p:nvPr/>
            </p:nvSpPr>
            <p:spPr bwMode="auto">
              <a:xfrm>
                <a:off x="2326" y="3601"/>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4</a:t>
                </a:r>
                <a:endParaRPr lang="ko-KR" altLang="en-US" sz="1800">
                  <a:solidFill>
                    <a:srgbClr val="000000"/>
                  </a:solidFill>
                  <a:ea typeface="Gulim" panose="020B0600000101010101" pitchFamily="34" charset="-127"/>
                </a:endParaRPr>
              </a:p>
            </p:txBody>
          </p:sp>
          <p:sp>
            <p:nvSpPr>
              <p:cNvPr id="30964" name="Rectangle 2209"/>
              <p:cNvSpPr>
                <a:spLocks noChangeArrowheads="1"/>
              </p:cNvSpPr>
              <p:nvPr/>
            </p:nvSpPr>
            <p:spPr bwMode="auto">
              <a:xfrm>
                <a:off x="2326" y="3503"/>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5</a:t>
                </a:r>
                <a:endParaRPr lang="ko-KR" altLang="en-US" sz="1800">
                  <a:solidFill>
                    <a:srgbClr val="000000"/>
                  </a:solidFill>
                  <a:ea typeface="Gulim" panose="020B0600000101010101" pitchFamily="34" charset="-127"/>
                </a:endParaRPr>
              </a:p>
            </p:txBody>
          </p:sp>
          <p:sp>
            <p:nvSpPr>
              <p:cNvPr id="30965" name="Rectangle 2210"/>
              <p:cNvSpPr>
                <a:spLocks noChangeArrowheads="1"/>
              </p:cNvSpPr>
              <p:nvPr/>
            </p:nvSpPr>
            <p:spPr bwMode="auto">
              <a:xfrm>
                <a:off x="2326" y="3398"/>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6</a:t>
                </a:r>
                <a:endParaRPr lang="ko-KR" altLang="en-US" sz="1800">
                  <a:solidFill>
                    <a:srgbClr val="000000"/>
                  </a:solidFill>
                  <a:ea typeface="Gulim" panose="020B0600000101010101" pitchFamily="34" charset="-127"/>
                </a:endParaRPr>
              </a:p>
            </p:txBody>
          </p:sp>
          <p:sp>
            <p:nvSpPr>
              <p:cNvPr id="30966" name="Rectangle 2211"/>
              <p:cNvSpPr>
                <a:spLocks noChangeArrowheads="1"/>
              </p:cNvSpPr>
              <p:nvPr/>
            </p:nvSpPr>
            <p:spPr bwMode="auto">
              <a:xfrm>
                <a:off x="2326" y="3299"/>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7</a:t>
                </a:r>
                <a:endParaRPr lang="ko-KR" altLang="en-US" sz="1800">
                  <a:solidFill>
                    <a:srgbClr val="000000"/>
                  </a:solidFill>
                  <a:ea typeface="Gulim" panose="020B0600000101010101" pitchFamily="34" charset="-127"/>
                </a:endParaRPr>
              </a:p>
            </p:txBody>
          </p:sp>
          <p:sp>
            <p:nvSpPr>
              <p:cNvPr id="30967" name="Rectangle 2212"/>
              <p:cNvSpPr>
                <a:spLocks noChangeArrowheads="1"/>
              </p:cNvSpPr>
              <p:nvPr/>
            </p:nvSpPr>
            <p:spPr bwMode="auto">
              <a:xfrm>
                <a:off x="2326" y="3194"/>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8</a:t>
                </a:r>
                <a:endParaRPr lang="ko-KR" altLang="en-US" sz="1800">
                  <a:solidFill>
                    <a:srgbClr val="000000"/>
                  </a:solidFill>
                  <a:ea typeface="Gulim" panose="020B0600000101010101" pitchFamily="34" charset="-127"/>
                </a:endParaRPr>
              </a:p>
            </p:txBody>
          </p:sp>
          <p:sp>
            <p:nvSpPr>
              <p:cNvPr id="30968" name="Rectangle 2213"/>
              <p:cNvSpPr>
                <a:spLocks noChangeArrowheads="1"/>
              </p:cNvSpPr>
              <p:nvPr/>
            </p:nvSpPr>
            <p:spPr bwMode="auto">
              <a:xfrm>
                <a:off x="2326" y="3096"/>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9</a:t>
                </a:r>
                <a:endParaRPr lang="ko-KR" altLang="en-US" sz="1800">
                  <a:solidFill>
                    <a:srgbClr val="000000"/>
                  </a:solidFill>
                  <a:ea typeface="Gulim" panose="020B0600000101010101" pitchFamily="34" charset="-127"/>
                </a:endParaRPr>
              </a:p>
            </p:txBody>
          </p:sp>
          <p:sp>
            <p:nvSpPr>
              <p:cNvPr id="30969" name="Rectangle 2214"/>
              <p:cNvSpPr>
                <a:spLocks noChangeArrowheads="1"/>
              </p:cNvSpPr>
              <p:nvPr/>
            </p:nvSpPr>
            <p:spPr bwMode="auto">
              <a:xfrm>
                <a:off x="2308" y="2991"/>
                <a:ext cx="44"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10</a:t>
                </a:r>
                <a:endParaRPr lang="ko-KR" altLang="en-US" sz="1800">
                  <a:solidFill>
                    <a:srgbClr val="000000"/>
                  </a:solidFill>
                  <a:ea typeface="Gulim" panose="020B0600000101010101" pitchFamily="34" charset="-127"/>
                </a:endParaRPr>
              </a:p>
            </p:txBody>
          </p:sp>
          <p:sp>
            <p:nvSpPr>
              <p:cNvPr id="30970" name="Rectangle 2215"/>
              <p:cNvSpPr>
                <a:spLocks noChangeArrowheads="1"/>
              </p:cNvSpPr>
              <p:nvPr/>
            </p:nvSpPr>
            <p:spPr bwMode="auto">
              <a:xfrm>
                <a:off x="2370"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0</a:t>
                </a:r>
                <a:endParaRPr lang="ko-KR" altLang="en-US" sz="1800">
                  <a:solidFill>
                    <a:srgbClr val="000000"/>
                  </a:solidFill>
                  <a:ea typeface="Gulim" panose="020B0600000101010101" pitchFamily="34" charset="-127"/>
                </a:endParaRPr>
              </a:p>
            </p:txBody>
          </p:sp>
          <p:sp>
            <p:nvSpPr>
              <p:cNvPr id="30971" name="Rectangle 2216"/>
              <p:cNvSpPr>
                <a:spLocks noChangeArrowheads="1"/>
              </p:cNvSpPr>
              <p:nvPr/>
            </p:nvSpPr>
            <p:spPr bwMode="auto">
              <a:xfrm>
                <a:off x="2489"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a:t>
                </a:r>
                <a:endParaRPr lang="ko-KR" altLang="en-US" sz="1800">
                  <a:solidFill>
                    <a:srgbClr val="000000"/>
                  </a:solidFill>
                  <a:ea typeface="Gulim" panose="020B0600000101010101" pitchFamily="34" charset="-127"/>
                </a:endParaRPr>
              </a:p>
            </p:txBody>
          </p:sp>
          <p:sp>
            <p:nvSpPr>
              <p:cNvPr id="30972" name="Rectangle 2217"/>
              <p:cNvSpPr>
                <a:spLocks noChangeArrowheads="1"/>
              </p:cNvSpPr>
              <p:nvPr/>
            </p:nvSpPr>
            <p:spPr bwMode="auto">
              <a:xfrm>
                <a:off x="2601"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2</a:t>
                </a:r>
                <a:endParaRPr lang="ko-KR" altLang="en-US" sz="1800">
                  <a:solidFill>
                    <a:srgbClr val="000000"/>
                  </a:solidFill>
                  <a:ea typeface="Gulim" panose="020B0600000101010101" pitchFamily="34" charset="-127"/>
                </a:endParaRPr>
              </a:p>
            </p:txBody>
          </p:sp>
          <p:sp>
            <p:nvSpPr>
              <p:cNvPr id="30973" name="Rectangle 2218"/>
              <p:cNvSpPr>
                <a:spLocks noChangeArrowheads="1"/>
              </p:cNvSpPr>
              <p:nvPr/>
            </p:nvSpPr>
            <p:spPr bwMode="auto">
              <a:xfrm>
                <a:off x="2719"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3</a:t>
                </a:r>
                <a:endParaRPr lang="ko-KR" altLang="en-US" sz="1800">
                  <a:solidFill>
                    <a:srgbClr val="000000"/>
                  </a:solidFill>
                  <a:ea typeface="Gulim" panose="020B0600000101010101" pitchFamily="34" charset="-127"/>
                </a:endParaRPr>
              </a:p>
            </p:txBody>
          </p:sp>
          <p:sp>
            <p:nvSpPr>
              <p:cNvPr id="30974" name="Rectangle 2219"/>
              <p:cNvSpPr>
                <a:spLocks noChangeArrowheads="1"/>
              </p:cNvSpPr>
              <p:nvPr/>
            </p:nvSpPr>
            <p:spPr bwMode="auto">
              <a:xfrm>
                <a:off x="2831"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4</a:t>
                </a:r>
                <a:endParaRPr lang="ko-KR" altLang="en-US" sz="1800">
                  <a:solidFill>
                    <a:srgbClr val="000000"/>
                  </a:solidFill>
                  <a:ea typeface="Gulim" panose="020B0600000101010101" pitchFamily="34" charset="-127"/>
                </a:endParaRPr>
              </a:p>
            </p:txBody>
          </p:sp>
          <p:sp>
            <p:nvSpPr>
              <p:cNvPr id="30975" name="Rectangle 2220"/>
              <p:cNvSpPr>
                <a:spLocks noChangeArrowheads="1"/>
              </p:cNvSpPr>
              <p:nvPr/>
            </p:nvSpPr>
            <p:spPr bwMode="auto">
              <a:xfrm>
                <a:off x="2950"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5</a:t>
                </a:r>
                <a:endParaRPr lang="ko-KR" altLang="en-US" sz="1800">
                  <a:solidFill>
                    <a:srgbClr val="000000"/>
                  </a:solidFill>
                  <a:ea typeface="Gulim" panose="020B0600000101010101" pitchFamily="34" charset="-127"/>
                </a:endParaRPr>
              </a:p>
            </p:txBody>
          </p:sp>
          <p:sp>
            <p:nvSpPr>
              <p:cNvPr id="30976" name="Rectangle 2221"/>
              <p:cNvSpPr>
                <a:spLocks noChangeArrowheads="1"/>
              </p:cNvSpPr>
              <p:nvPr/>
            </p:nvSpPr>
            <p:spPr bwMode="auto">
              <a:xfrm>
                <a:off x="3062"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6</a:t>
                </a:r>
                <a:endParaRPr lang="ko-KR" altLang="en-US" sz="1800">
                  <a:solidFill>
                    <a:srgbClr val="000000"/>
                  </a:solidFill>
                  <a:ea typeface="Gulim" panose="020B0600000101010101" pitchFamily="34" charset="-127"/>
                </a:endParaRPr>
              </a:p>
            </p:txBody>
          </p:sp>
          <p:sp>
            <p:nvSpPr>
              <p:cNvPr id="30977" name="Rectangle 2222"/>
              <p:cNvSpPr>
                <a:spLocks noChangeArrowheads="1"/>
              </p:cNvSpPr>
              <p:nvPr/>
            </p:nvSpPr>
            <p:spPr bwMode="auto">
              <a:xfrm>
                <a:off x="3180"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7</a:t>
                </a:r>
                <a:endParaRPr lang="ko-KR" altLang="en-US" sz="1800">
                  <a:solidFill>
                    <a:srgbClr val="000000"/>
                  </a:solidFill>
                  <a:ea typeface="Gulim" panose="020B0600000101010101" pitchFamily="34" charset="-127"/>
                </a:endParaRPr>
              </a:p>
            </p:txBody>
          </p:sp>
          <p:sp>
            <p:nvSpPr>
              <p:cNvPr id="30978" name="Rectangle 2223"/>
              <p:cNvSpPr>
                <a:spLocks noChangeArrowheads="1"/>
              </p:cNvSpPr>
              <p:nvPr/>
            </p:nvSpPr>
            <p:spPr bwMode="auto">
              <a:xfrm>
                <a:off x="3293"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8</a:t>
                </a:r>
                <a:endParaRPr lang="ko-KR" altLang="en-US" sz="1800">
                  <a:solidFill>
                    <a:srgbClr val="000000"/>
                  </a:solidFill>
                  <a:ea typeface="Gulim" panose="020B0600000101010101" pitchFamily="34" charset="-127"/>
                </a:endParaRPr>
              </a:p>
            </p:txBody>
          </p:sp>
          <p:sp>
            <p:nvSpPr>
              <p:cNvPr id="30979" name="Rectangle 2224"/>
              <p:cNvSpPr>
                <a:spLocks noChangeArrowheads="1"/>
              </p:cNvSpPr>
              <p:nvPr/>
            </p:nvSpPr>
            <p:spPr bwMode="auto">
              <a:xfrm>
                <a:off x="3411"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9</a:t>
                </a:r>
                <a:endParaRPr lang="ko-KR" altLang="en-US" sz="1800">
                  <a:solidFill>
                    <a:srgbClr val="000000"/>
                  </a:solidFill>
                  <a:ea typeface="Gulim" panose="020B0600000101010101" pitchFamily="34" charset="-127"/>
                </a:endParaRPr>
              </a:p>
            </p:txBody>
          </p:sp>
          <p:sp>
            <p:nvSpPr>
              <p:cNvPr id="30980" name="Rectangle 2225"/>
              <p:cNvSpPr>
                <a:spLocks noChangeArrowheads="1"/>
              </p:cNvSpPr>
              <p:nvPr/>
            </p:nvSpPr>
            <p:spPr bwMode="auto">
              <a:xfrm>
                <a:off x="3511" y="4070"/>
                <a:ext cx="44"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10</a:t>
                </a:r>
                <a:endParaRPr lang="ko-KR" altLang="en-US" sz="1800">
                  <a:solidFill>
                    <a:srgbClr val="000000"/>
                  </a:solidFill>
                  <a:ea typeface="Gulim" panose="020B0600000101010101" pitchFamily="34" charset="-127"/>
                </a:endParaRPr>
              </a:p>
            </p:txBody>
          </p:sp>
          <p:sp>
            <p:nvSpPr>
              <p:cNvPr id="30981" name="Rectangle 2226"/>
              <p:cNvSpPr>
                <a:spLocks noChangeArrowheads="1"/>
              </p:cNvSpPr>
              <p:nvPr/>
            </p:nvSpPr>
            <p:spPr bwMode="auto">
              <a:xfrm>
                <a:off x="2233" y="2905"/>
                <a:ext cx="1371" cy="128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endParaRPr lang="zh-CN" altLang="zh-CN" sz="1800">
                  <a:solidFill>
                    <a:srgbClr val="000000"/>
                  </a:solidFill>
                </a:endParaRPr>
              </a:p>
            </p:txBody>
          </p:sp>
          <p:sp>
            <p:nvSpPr>
              <p:cNvPr id="30982" name="Line 2227"/>
              <p:cNvSpPr>
                <a:spLocks noChangeShapeType="1"/>
              </p:cNvSpPr>
              <p:nvPr/>
            </p:nvSpPr>
            <p:spPr bwMode="auto">
              <a:xfrm>
                <a:off x="3181" y="3456"/>
                <a:ext cx="0" cy="1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pPr defTabSz="457189"/>
                <a:endParaRPr lang="en-US">
                  <a:solidFill>
                    <a:srgbClr val="000000"/>
                  </a:solidFill>
                </a:endParaRPr>
              </a:p>
            </p:txBody>
          </p:sp>
          <p:sp>
            <p:nvSpPr>
              <p:cNvPr id="30983" name="Freeform 2228"/>
              <p:cNvSpPr>
                <a:spLocks/>
              </p:cNvSpPr>
              <p:nvPr/>
            </p:nvSpPr>
            <p:spPr bwMode="auto">
              <a:xfrm>
                <a:off x="3021" y="3576"/>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rgbClr val="00FFFF"/>
              </a:solidFill>
              <a:ln w="9525">
                <a:solidFill>
                  <a:srgbClr val="000080"/>
                </a:solidFill>
                <a:round/>
                <a:headEnd/>
                <a:tailEnd/>
              </a:ln>
            </p:spPr>
            <p:txBody>
              <a:bodyPr/>
              <a:lstStyle/>
              <a:p>
                <a:pPr defTabSz="457189"/>
                <a:endParaRPr lang="en-US">
                  <a:solidFill>
                    <a:srgbClr val="000000"/>
                  </a:solidFill>
                </a:endParaRPr>
              </a:p>
            </p:txBody>
          </p:sp>
        </p:grpSp>
        <p:sp>
          <p:nvSpPr>
            <p:cNvPr id="30819" name="Line 2231"/>
            <p:cNvSpPr>
              <a:spLocks noChangeShapeType="1"/>
            </p:cNvSpPr>
            <p:nvPr/>
          </p:nvSpPr>
          <p:spPr bwMode="auto">
            <a:xfrm flipH="1" flipV="1">
              <a:off x="6646369" y="3901969"/>
              <a:ext cx="5255" cy="57918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pPr defTabSz="457189"/>
              <a:endParaRPr lang="en-US">
                <a:solidFill>
                  <a:srgbClr val="000000"/>
                </a:solidFill>
              </a:endParaRPr>
            </a:p>
          </p:txBody>
        </p:sp>
        <p:sp>
          <p:nvSpPr>
            <p:cNvPr id="30820" name="Text Box 2232"/>
            <p:cNvSpPr txBox="1">
              <a:spLocks noChangeArrowheads="1"/>
            </p:cNvSpPr>
            <p:nvPr/>
          </p:nvSpPr>
          <p:spPr bwMode="auto">
            <a:xfrm>
              <a:off x="3886200" y="4977258"/>
              <a:ext cx="12192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50000"/>
                </a:spcBef>
                <a:buClrTx/>
                <a:buSzTx/>
                <a:buFontTx/>
                <a:buNone/>
              </a:pPr>
              <a:r>
                <a:rPr lang="en-US" altLang="ko-KR" sz="1400" dirty="0">
                  <a:solidFill>
                    <a:srgbClr val="000000"/>
                  </a:solidFill>
                  <a:ea typeface="Gulim" panose="020B0600000101010101" pitchFamily="34" charset="-127"/>
                </a:rPr>
                <a:t>Swapping O and </a:t>
              </a:r>
              <a:r>
                <a:rPr lang="en-US" altLang="ko-KR" sz="1400" dirty="0" err="1">
                  <a:solidFill>
                    <a:srgbClr val="000000"/>
                  </a:solidFill>
                  <a:ea typeface="Gulim" panose="020B0600000101010101" pitchFamily="34" charset="-127"/>
                </a:rPr>
                <a:t>O</a:t>
              </a:r>
              <a:r>
                <a:rPr lang="en-US" altLang="ko-KR" sz="1400" baseline="-25000" dirty="0" err="1">
                  <a:solidFill>
                    <a:srgbClr val="000000"/>
                  </a:solidFill>
                  <a:ea typeface="Gulim" panose="020B0600000101010101" pitchFamily="34" charset="-127"/>
                </a:rPr>
                <a:t>ramdom</a:t>
              </a:r>
              <a:r>
                <a:rPr lang="en-US" altLang="ko-KR" sz="1400" baseline="-25000" dirty="0">
                  <a:solidFill>
                    <a:srgbClr val="000000"/>
                  </a:solidFill>
                  <a:ea typeface="Gulim" panose="020B0600000101010101" pitchFamily="34" charset="-127"/>
                </a:rPr>
                <a:t> </a:t>
              </a:r>
            </a:p>
            <a:p>
              <a:pPr defTabSz="457189" eaLnBrk="1" hangingPunct="1">
                <a:spcBef>
                  <a:spcPct val="50000"/>
                </a:spcBef>
                <a:buClrTx/>
                <a:buSzTx/>
                <a:buFontTx/>
                <a:buNone/>
              </a:pPr>
              <a:r>
                <a:rPr lang="en-US" altLang="ko-KR" sz="1400" dirty="0">
                  <a:solidFill>
                    <a:srgbClr val="000000"/>
                  </a:solidFill>
                  <a:ea typeface="Gulim" panose="020B0600000101010101" pitchFamily="34" charset="-127"/>
                </a:rPr>
                <a:t>If quality is improved</a:t>
              </a:r>
            </a:p>
          </p:txBody>
        </p:sp>
      </p:grpSp>
      <p:sp>
        <p:nvSpPr>
          <p:cNvPr id="30821" name="Text Box 2233"/>
          <p:cNvSpPr txBox="1">
            <a:spLocks noChangeArrowheads="1"/>
          </p:cNvSpPr>
          <p:nvPr/>
        </p:nvSpPr>
        <p:spPr bwMode="auto">
          <a:xfrm>
            <a:off x="71145" y="4320250"/>
            <a:ext cx="3865758" cy="2240613"/>
          </a:xfrm>
          <a:prstGeom prst="rect">
            <a:avLst/>
          </a:prstGeom>
          <a:solidFill>
            <a:srgbClr val="F0CDBC"/>
          </a:solidFill>
          <a:ln>
            <a:noFill/>
          </a:ln>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lvl="2" indent="0" defTabSz="457189">
              <a:lnSpc>
                <a:spcPct val="120000"/>
              </a:lnSpc>
              <a:spcBef>
                <a:spcPts val="300"/>
              </a:spcBef>
              <a:buClr>
                <a:srgbClr val="8C8C8C"/>
              </a:buClr>
              <a:buSzPct val="60000"/>
              <a:buFont typeface="Wingdings" panose="05000000000000000000" pitchFamily="2" charset="2"/>
              <a:buNone/>
            </a:pPr>
            <a:r>
              <a:rPr lang="en-US" altLang="zh-CN" sz="1800" dirty="0">
                <a:solidFill>
                  <a:srgbClr val="000000"/>
                </a:solidFill>
                <a:latin typeface="Calibri"/>
              </a:rPr>
              <a:t>Select initial </a:t>
            </a:r>
            <a:r>
              <a:rPr lang="en-US" altLang="zh-CN" sz="1800" i="1" dirty="0">
                <a:solidFill>
                  <a:srgbClr val="000000"/>
                </a:solidFill>
                <a:latin typeface="Calibri"/>
              </a:rPr>
              <a:t>K </a:t>
            </a:r>
            <a:r>
              <a:rPr lang="en-US" altLang="zh-CN" sz="1800" i="1" dirty="0" err="1">
                <a:solidFill>
                  <a:srgbClr val="000000"/>
                </a:solidFill>
                <a:latin typeface="Calibri"/>
              </a:rPr>
              <a:t>medoids</a:t>
            </a:r>
            <a:r>
              <a:rPr lang="en-US" altLang="zh-CN" sz="1800" i="1" dirty="0">
                <a:solidFill>
                  <a:srgbClr val="000000"/>
                </a:solidFill>
                <a:latin typeface="Calibri"/>
              </a:rPr>
              <a:t> </a:t>
            </a:r>
            <a:r>
              <a:rPr lang="en-US" altLang="zh-CN" sz="1800" dirty="0">
                <a:solidFill>
                  <a:srgbClr val="000000"/>
                </a:solidFill>
                <a:latin typeface="Calibri"/>
              </a:rPr>
              <a:t>randomly</a:t>
            </a:r>
          </a:p>
          <a:p>
            <a:pPr defTabSz="457189">
              <a:lnSpc>
                <a:spcPct val="120000"/>
              </a:lnSpc>
              <a:spcBef>
                <a:spcPts val="300"/>
              </a:spcBef>
              <a:buClr>
                <a:srgbClr val="8C8C8C"/>
              </a:buClr>
              <a:buFont typeface="Wingdings" panose="05000000000000000000" pitchFamily="2" charset="2"/>
              <a:buNone/>
            </a:pPr>
            <a:r>
              <a:rPr lang="en-US" altLang="zh-CN" sz="1800" b="1" dirty="0">
                <a:solidFill>
                  <a:srgbClr val="000000"/>
                </a:solidFill>
                <a:latin typeface="Calibri"/>
              </a:rPr>
              <a:t>Repeat</a:t>
            </a:r>
          </a:p>
          <a:p>
            <a:pPr marL="457200" lvl="1" indent="0" defTabSz="457189">
              <a:lnSpc>
                <a:spcPct val="120000"/>
              </a:lnSpc>
              <a:spcBef>
                <a:spcPts val="300"/>
              </a:spcBef>
              <a:buClr>
                <a:srgbClr val="2998E3"/>
              </a:buClr>
              <a:buFont typeface="Wingdings" panose="05000000000000000000" pitchFamily="2" charset="2"/>
              <a:buNone/>
            </a:pPr>
            <a:r>
              <a:rPr lang="en-US" altLang="zh-CN" sz="1800" dirty="0">
                <a:solidFill>
                  <a:srgbClr val="000000"/>
                </a:solidFill>
                <a:latin typeface="Calibri"/>
              </a:rPr>
              <a:t>Object re-assignment</a:t>
            </a:r>
          </a:p>
          <a:p>
            <a:pPr marL="457200" lvl="1" indent="0" defTabSz="457189">
              <a:lnSpc>
                <a:spcPct val="120000"/>
              </a:lnSpc>
              <a:spcBef>
                <a:spcPts val="300"/>
              </a:spcBef>
              <a:buClr>
                <a:srgbClr val="2998E3"/>
              </a:buClr>
              <a:buFont typeface="Wingdings" panose="05000000000000000000" pitchFamily="2" charset="2"/>
              <a:buNone/>
            </a:pPr>
            <a:r>
              <a:rPr lang="en-US" altLang="zh-CN" sz="1800" dirty="0">
                <a:solidFill>
                  <a:srgbClr val="000000"/>
                </a:solidFill>
                <a:latin typeface="Calibri"/>
              </a:rPr>
              <a:t>Swap </a:t>
            </a:r>
            <a:r>
              <a:rPr lang="en-US" altLang="zh-CN" sz="1800" dirty="0" err="1">
                <a:solidFill>
                  <a:srgbClr val="000000"/>
                </a:solidFill>
                <a:latin typeface="Calibri"/>
              </a:rPr>
              <a:t>medoid</a:t>
            </a:r>
            <a:r>
              <a:rPr lang="en-US" altLang="zh-CN" sz="1800" dirty="0">
                <a:solidFill>
                  <a:srgbClr val="000000"/>
                </a:solidFill>
                <a:latin typeface="Calibri"/>
              </a:rPr>
              <a:t> </a:t>
            </a:r>
            <a:r>
              <a:rPr lang="en-US" altLang="zh-CN" sz="1800" i="1" dirty="0">
                <a:solidFill>
                  <a:srgbClr val="000000"/>
                </a:solidFill>
                <a:latin typeface="Calibri"/>
              </a:rPr>
              <a:t>m</a:t>
            </a:r>
            <a:r>
              <a:rPr lang="en-US" altLang="zh-CN" sz="1800" dirty="0">
                <a:solidFill>
                  <a:srgbClr val="000000"/>
                </a:solidFill>
                <a:latin typeface="Calibri"/>
              </a:rPr>
              <a:t> with </a:t>
            </a:r>
            <a:r>
              <a:rPr lang="en-US" altLang="zh-CN" sz="1800" i="1" dirty="0" err="1">
                <a:solidFill>
                  <a:srgbClr val="000000"/>
                </a:solidFill>
                <a:latin typeface="Calibri"/>
              </a:rPr>
              <a:t>o</a:t>
            </a:r>
            <a:r>
              <a:rPr lang="en-US" altLang="zh-CN" sz="1800" i="1" baseline="-25000" dirty="0" err="1">
                <a:solidFill>
                  <a:srgbClr val="000000"/>
                </a:solidFill>
                <a:latin typeface="Calibri"/>
              </a:rPr>
              <a:t>i</a:t>
            </a:r>
            <a:r>
              <a:rPr lang="en-US" altLang="zh-CN" sz="1800" i="1" dirty="0">
                <a:solidFill>
                  <a:srgbClr val="000000"/>
                </a:solidFill>
                <a:latin typeface="Calibri"/>
              </a:rPr>
              <a:t> </a:t>
            </a:r>
            <a:r>
              <a:rPr lang="en-US" altLang="zh-CN" sz="1800" dirty="0">
                <a:solidFill>
                  <a:srgbClr val="000000"/>
                </a:solidFill>
                <a:latin typeface="Calibri"/>
              </a:rPr>
              <a:t>if it improves the clustering quality </a:t>
            </a:r>
          </a:p>
          <a:p>
            <a:pPr indent="-285750" defTabSz="457189">
              <a:lnSpc>
                <a:spcPct val="120000"/>
              </a:lnSpc>
              <a:spcBef>
                <a:spcPts val="300"/>
              </a:spcBef>
              <a:buClr>
                <a:srgbClr val="8C8C8C"/>
              </a:buClr>
              <a:buFont typeface="Wingdings" panose="05000000000000000000" pitchFamily="2" charset="2"/>
              <a:buNone/>
            </a:pPr>
            <a:r>
              <a:rPr lang="en-US" altLang="zh-CN" sz="1800" b="1" dirty="0">
                <a:solidFill>
                  <a:srgbClr val="000000"/>
                </a:solidFill>
                <a:latin typeface="Calibri"/>
              </a:rPr>
              <a:t>Until </a:t>
            </a:r>
            <a:r>
              <a:rPr lang="en-US" altLang="zh-CN" sz="1800" dirty="0">
                <a:solidFill>
                  <a:srgbClr val="000000"/>
                </a:solidFill>
                <a:latin typeface="Calibri"/>
              </a:rPr>
              <a:t>convergence criterion is satisfied</a:t>
            </a:r>
          </a:p>
        </p:txBody>
      </p:sp>
      <p:grpSp>
        <p:nvGrpSpPr>
          <p:cNvPr id="5" name="Group 4"/>
          <p:cNvGrpSpPr/>
          <p:nvPr/>
        </p:nvGrpSpPr>
        <p:grpSpPr>
          <a:xfrm>
            <a:off x="8345488" y="3901969"/>
            <a:ext cx="2364552" cy="2744895"/>
            <a:chOff x="8345488" y="3901969"/>
            <a:chExt cx="2364552" cy="2744895"/>
          </a:xfrm>
        </p:grpSpPr>
        <p:sp>
          <p:nvSpPr>
            <p:cNvPr id="30813" name="Line 2144"/>
            <p:cNvSpPr>
              <a:spLocks noChangeShapeType="1"/>
            </p:cNvSpPr>
            <p:nvPr/>
          </p:nvSpPr>
          <p:spPr bwMode="auto">
            <a:xfrm>
              <a:off x="8464550" y="3901969"/>
              <a:ext cx="0" cy="60018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pPr defTabSz="457189"/>
              <a:endParaRPr lang="en-US">
                <a:solidFill>
                  <a:srgbClr val="000000"/>
                </a:solidFill>
              </a:endParaRPr>
            </a:p>
          </p:txBody>
        </p:sp>
        <p:sp>
          <p:nvSpPr>
            <p:cNvPr id="30814" name="Text Box 2145"/>
            <p:cNvSpPr txBox="1">
              <a:spLocks noChangeArrowheads="1"/>
            </p:cNvSpPr>
            <p:nvPr/>
          </p:nvSpPr>
          <p:spPr bwMode="auto">
            <a:xfrm>
              <a:off x="8500240" y="4038600"/>
              <a:ext cx="2209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50000"/>
                </a:spcBef>
                <a:buClrTx/>
                <a:buSzTx/>
                <a:buFontTx/>
                <a:buNone/>
              </a:pPr>
              <a:r>
                <a:rPr lang="en-US" altLang="ko-KR" sz="1400" dirty="0">
                  <a:solidFill>
                    <a:srgbClr val="000000"/>
                  </a:solidFill>
                  <a:ea typeface="Gulim" panose="020B0600000101010101" pitchFamily="34" charset="-127"/>
                </a:rPr>
                <a:t>Randomly select a non-</a:t>
              </a:r>
              <a:r>
                <a:rPr lang="en-US" altLang="ko-KR" sz="1400" dirty="0" err="1">
                  <a:solidFill>
                    <a:srgbClr val="000000"/>
                  </a:solidFill>
                  <a:ea typeface="Gulim" panose="020B0600000101010101" pitchFamily="34" charset="-127"/>
                </a:rPr>
                <a:t>medoid</a:t>
              </a:r>
              <a:r>
                <a:rPr lang="en-US" altLang="ko-KR" sz="1400" dirty="0">
                  <a:solidFill>
                    <a:srgbClr val="000000"/>
                  </a:solidFill>
                  <a:ea typeface="Gulim" panose="020B0600000101010101" pitchFamily="34" charset="-127"/>
                </a:rPr>
                <a:t> </a:t>
              </a:r>
              <a:r>
                <a:rPr lang="en-US" altLang="ko-KR" sz="1400" dirty="0" err="1">
                  <a:solidFill>
                    <a:srgbClr val="000000"/>
                  </a:solidFill>
                  <a:ea typeface="Gulim" panose="020B0600000101010101" pitchFamily="34" charset="-127"/>
                </a:rPr>
                <a:t>object,O</a:t>
              </a:r>
              <a:r>
                <a:rPr lang="en-US" altLang="ko-KR" sz="1400" baseline="-25000" dirty="0" err="1">
                  <a:solidFill>
                    <a:srgbClr val="000000"/>
                  </a:solidFill>
                  <a:ea typeface="Gulim" panose="020B0600000101010101" pitchFamily="34" charset="-127"/>
                </a:rPr>
                <a:t>ramdom</a:t>
              </a:r>
              <a:endParaRPr lang="en-US" altLang="ko-KR" sz="1400" baseline="-25000" dirty="0">
                <a:solidFill>
                  <a:srgbClr val="000000"/>
                </a:solidFill>
                <a:ea typeface="Gulim" panose="020B0600000101010101" pitchFamily="34" charset="-127"/>
              </a:endParaRPr>
            </a:p>
          </p:txBody>
        </p:sp>
        <p:grpSp>
          <p:nvGrpSpPr>
            <p:cNvPr id="30822" name="Group 2234"/>
            <p:cNvGrpSpPr>
              <a:grpSpLocks/>
            </p:cNvGrpSpPr>
            <p:nvPr/>
          </p:nvGrpSpPr>
          <p:grpSpPr bwMode="auto">
            <a:xfrm>
              <a:off x="8345488" y="4611689"/>
              <a:ext cx="2176462" cy="2035175"/>
              <a:chOff x="4297" y="2905"/>
              <a:chExt cx="1371" cy="1282"/>
            </a:xfrm>
          </p:grpSpPr>
          <p:sp>
            <p:nvSpPr>
              <p:cNvPr id="30823" name="Rectangle 2235"/>
              <p:cNvSpPr>
                <a:spLocks noChangeArrowheads="1"/>
              </p:cNvSpPr>
              <p:nvPr/>
            </p:nvSpPr>
            <p:spPr bwMode="auto">
              <a:xfrm>
                <a:off x="4297" y="2905"/>
                <a:ext cx="1371" cy="1282"/>
              </a:xfrm>
              <a:prstGeom prst="rect">
                <a:avLst/>
              </a:prstGeom>
              <a:solidFill>
                <a:srgbClr val="FFFFFF"/>
              </a:solidFill>
              <a:ln w="0">
                <a:solidFill>
                  <a:srgbClr val="000000"/>
                </a:solidFill>
                <a:miter lim="800000"/>
                <a:headEnd/>
                <a:tailEnd/>
              </a:ln>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endParaRPr lang="zh-CN" altLang="zh-CN" sz="1800">
                  <a:solidFill>
                    <a:srgbClr val="000000"/>
                  </a:solidFill>
                </a:endParaRPr>
              </a:p>
            </p:txBody>
          </p:sp>
          <p:sp>
            <p:nvSpPr>
              <p:cNvPr id="30824" name="Rectangle 2236"/>
              <p:cNvSpPr>
                <a:spLocks noChangeArrowheads="1"/>
              </p:cNvSpPr>
              <p:nvPr/>
            </p:nvSpPr>
            <p:spPr bwMode="auto">
              <a:xfrm>
                <a:off x="4440" y="3009"/>
                <a:ext cx="1154" cy="10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endParaRPr lang="zh-CN" altLang="zh-CN" sz="1800">
                  <a:solidFill>
                    <a:srgbClr val="000000"/>
                  </a:solidFill>
                </a:endParaRPr>
              </a:p>
            </p:txBody>
          </p:sp>
          <p:sp>
            <p:nvSpPr>
              <p:cNvPr id="30825" name="Line 2237"/>
              <p:cNvSpPr>
                <a:spLocks noChangeShapeType="1"/>
              </p:cNvSpPr>
              <p:nvPr/>
            </p:nvSpPr>
            <p:spPr bwMode="auto">
              <a:xfrm>
                <a:off x="4440" y="3928"/>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26" name="Line 2238"/>
              <p:cNvSpPr>
                <a:spLocks noChangeShapeType="1"/>
              </p:cNvSpPr>
              <p:nvPr/>
            </p:nvSpPr>
            <p:spPr bwMode="auto">
              <a:xfrm>
                <a:off x="4440" y="3823"/>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27" name="Line 2239"/>
              <p:cNvSpPr>
                <a:spLocks noChangeShapeType="1"/>
              </p:cNvSpPr>
              <p:nvPr/>
            </p:nvSpPr>
            <p:spPr bwMode="auto">
              <a:xfrm>
                <a:off x="4440" y="3725"/>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28" name="Line 2240"/>
              <p:cNvSpPr>
                <a:spLocks noChangeShapeType="1"/>
              </p:cNvSpPr>
              <p:nvPr/>
            </p:nvSpPr>
            <p:spPr bwMode="auto">
              <a:xfrm>
                <a:off x="4440" y="3620"/>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29" name="Line 2241"/>
              <p:cNvSpPr>
                <a:spLocks noChangeShapeType="1"/>
              </p:cNvSpPr>
              <p:nvPr/>
            </p:nvSpPr>
            <p:spPr bwMode="auto">
              <a:xfrm>
                <a:off x="4440" y="3521"/>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30" name="Line 2242"/>
              <p:cNvSpPr>
                <a:spLocks noChangeShapeType="1"/>
              </p:cNvSpPr>
              <p:nvPr/>
            </p:nvSpPr>
            <p:spPr bwMode="auto">
              <a:xfrm>
                <a:off x="4440" y="3416"/>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31" name="Line 2243"/>
              <p:cNvSpPr>
                <a:spLocks noChangeShapeType="1"/>
              </p:cNvSpPr>
              <p:nvPr/>
            </p:nvSpPr>
            <p:spPr bwMode="auto">
              <a:xfrm>
                <a:off x="4440" y="3318"/>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32" name="Line 2244"/>
              <p:cNvSpPr>
                <a:spLocks noChangeShapeType="1"/>
              </p:cNvSpPr>
              <p:nvPr/>
            </p:nvSpPr>
            <p:spPr bwMode="auto">
              <a:xfrm>
                <a:off x="4440" y="3213"/>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33" name="Line 2245"/>
              <p:cNvSpPr>
                <a:spLocks noChangeShapeType="1"/>
              </p:cNvSpPr>
              <p:nvPr/>
            </p:nvSpPr>
            <p:spPr bwMode="auto">
              <a:xfrm>
                <a:off x="4440" y="3114"/>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34" name="Line 2246"/>
              <p:cNvSpPr>
                <a:spLocks noChangeShapeType="1"/>
              </p:cNvSpPr>
              <p:nvPr/>
            </p:nvSpPr>
            <p:spPr bwMode="auto">
              <a:xfrm>
                <a:off x="4440" y="3009"/>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35" name="Line 2247"/>
              <p:cNvSpPr>
                <a:spLocks noChangeShapeType="1"/>
              </p:cNvSpPr>
              <p:nvPr/>
            </p:nvSpPr>
            <p:spPr bwMode="auto">
              <a:xfrm>
                <a:off x="4559"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36" name="Line 2248"/>
              <p:cNvSpPr>
                <a:spLocks noChangeShapeType="1"/>
              </p:cNvSpPr>
              <p:nvPr/>
            </p:nvSpPr>
            <p:spPr bwMode="auto">
              <a:xfrm>
                <a:off x="4671"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37" name="Line 2249"/>
              <p:cNvSpPr>
                <a:spLocks noChangeShapeType="1"/>
              </p:cNvSpPr>
              <p:nvPr/>
            </p:nvSpPr>
            <p:spPr bwMode="auto">
              <a:xfrm>
                <a:off x="4789"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38" name="Line 2250"/>
              <p:cNvSpPr>
                <a:spLocks noChangeShapeType="1"/>
              </p:cNvSpPr>
              <p:nvPr/>
            </p:nvSpPr>
            <p:spPr bwMode="auto">
              <a:xfrm>
                <a:off x="4902"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39" name="Line 2251"/>
              <p:cNvSpPr>
                <a:spLocks noChangeShapeType="1"/>
              </p:cNvSpPr>
              <p:nvPr/>
            </p:nvSpPr>
            <p:spPr bwMode="auto">
              <a:xfrm>
                <a:off x="5020"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40" name="Line 2252"/>
              <p:cNvSpPr>
                <a:spLocks noChangeShapeType="1"/>
              </p:cNvSpPr>
              <p:nvPr/>
            </p:nvSpPr>
            <p:spPr bwMode="auto">
              <a:xfrm>
                <a:off x="5132"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41" name="Line 2253"/>
              <p:cNvSpPr>
                <a:spLocks noChangeShapeType="1"/>
              </p:cNvSpPr>
              <p:nvPr/>
            </p:nvSpPr>
            <p:spPr bwMode="auto">
              <a:xfrm>
                <a:off x="5251"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42" name="Line 2254"/>
              <p:cNvSpPr>
                <a:spLocks noChangeShapeType="1"/>
              </p:cNvSpPr>
              <p:nvPr/>
            </p:nvSpPr>
            <p:spPr bwMode="auto">
              <a:xfrm>
                <a:off x="5363"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43" name="Line 2255"/>
              <p:cNvSpPr>
                <a:spLocks noChangeShapeType="1"/>
              </p:cNvSpPr>
              <p:nvPr/>
            </p:nvSpPr>
            <p:spPr bwMode="auto">
              <a:xfrm>
                <a:off x="5481"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44" name="Line 2256"/>
              <p:cNvSpPr>
                <a:spLocks noChangeShapeType="1"/>
              </p:cNvSpPr>
              <p:nvPr/>
            </p:nvSpPr>
            <p:spPr bwMode="auto">
              <a:xfrm>
                <a:off x="5594"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45" name="Rectangle 2257"/>
              <p:cNvSpPr>
                <a:spLocks noChangeArrowheads="1"/>
              </p:cNvSpPr>
              <p:nvPr/>
            </p:nvSpPr>
            <p:spPr bwMode="auto">
              <a:xfrm>
                <a:off x="4440" y="3009"/>
                <a:ext cx="1154" cy="10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endParaRPr lang="zh-CN" altLang="zh-CN" sz="1800">
                  <a:solidFill>
                    <a:srgbClr val="000000"/>
                  </a:solidFill>
                </a:endParaRPr>
              </a:p>
            </p:txBody>
          </p:sp>
          <p:sp>
            <p:nvSpPr>
              <p:cNvPr id="30846" name="Line 2258"/>
              <p:cNvSpPr>
                <a:spLocks noChangeShapeType="1"/>
              </p:cNvSpPr>
              <p:nvPr/>
            </p:nvSpPr>
            <p:spPr bwMode="auto">
              <a:xfrm>
                <a:off x="4440"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47" name="Line 2259"/>
              <p:cNvSpPr>
                <a:spLocks noChangeShapeType="1"/>
              </p:cNvSpPr>
              <p:nvPr/>
            </p:nvSpPr>
            <p:spPr bwMode="auto">
              <a:xfrm>
                <a:off x="4428" y="402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48" name="Line 2260"/>
              <p:cNvSpPr>
                <a:spLocks noChangeShapeType="1"/>
              </p:cNvSpPr>
              <p:nvPr/>
            </p:nvSpPr>
            <p:spPr bwMode="auto">
              <a:xfrm>
                <a:off x="4428" y="392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49" name="Line 2261"/>
              <p:cNvSpPr>
                <a:spLocks noChangeShapeType="1"/>
              </p:cNvSpPr>
              <p:nvPr/>
            </p:nvSpPr>
            <p:spPr bwMode="auto">
              <a:xfrm>
                <a:off x="4428" y="3823"/>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50" name="Line 2262"/>
              <p:cNvSpPr>
                <a:spLocks noChangeShapeType="1"/>
              </p:cNvSpPr>
              <p:nvPr/>
            </p:nvSpPr>
            <p:spPr bwMode="auto">
              <a:xfrm>
                <a:off x="4428" y="372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51" name="Line 2263"/>
              <p:cNvSpPr>
                <a:spLocks noChangeShapeType="1"/>
              </p:cNvSpPr>
              <p:nvPr/>
            </p:nvSpPr>
            <p:spPr bwMode="auto">
              <a:xfrm>
                <a:off x="4428" y="3620"/>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52" name="Line 2264"/>
              <p:cNvSpPr>
                <a:spLocks noChangeShapeType="1"/>
              </p:cNvSpPr>
              <p:nvPr/>
            </p:nvSpPr>
            <p:spPr bwMode="auto">
              <a:xfrm>
                <a:off x="4428" y="3521"/>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53" name="Line 2265"/>
              <p:cNvSpPr>
                <a:spLocks noChangeShapeType="1"/>
              </p:cNvSpPr>
              <p:nvPr/>
            </p:nvSpPr>
            <p:spPr bwMode="auto">
              <a:xfrm>
                <a:off x="4428" y="3416"/>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54" name="Line 2266"/>
              <p:cNvSpPr>
                <a:spLocks noChangeShapeType="1"/>
              </p:cNvSpPr>
              <p:nvPr/>
            </p:nvSpPr>
            <p:spPr bwMode="auto">
              <a:xfrm>
                <a:off x="4428" y="331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55" name="Line 2267"/>
              <p:cNvSpPr>
                <a:spLocks noChangeShapeType="1"/>
              </p:cNvSpPr>
              <p:nvPr/>
            </p:nvSpPr>
            <p:spPr bwMode="auto">
              <a:xfrm>
                <a:off x="4428" y="3213"/>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56" name="Line 2268"/>
              <p:cNvSpPr>
                <a:spLocks noChangeShapeType="1"/>
              </p:cNvSpPr>
              <p:nvPr/>
            </p:nvSpPr>
            <p:spPr bwMode="auto">
              <a:xfrm>
                <a:off x="4428" y="3114"/>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57" name="Line 2269"/>
              <p:cNvSpPr>
                <a:spLocks noChangeShapeType="1"/>
              </p:cNvSpPr>
              <p:nvPr/>
            </p:nvSpPr>
            <p:spPr bwMode="auto">
              <a:xfrm>
                <a:off x="4428" y="3009"/>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58" name="Line 2270"/>
              <p:cNvSpPr>
                <a:spLocks noChangeShapeType="1"/>
              </p:cNvSpPr>
              <p:nvPr/>
            </p:nvSpPr>
            <p:spPr bwMode="auto">
              <a:xfrm>
                <a:off x="4440" y="4027"/>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59" name="Line 2271"/>
              <p:cNvSpPr>
                <a:spLocks noChangeShapeType="1"/>
              </p:cNvSpPr>
              <p:nvPr/>
            </p:nvSpPr>
            <p:spPr bwMode="auto">
              <a:xfrm flipV="1">
                <a:off x="4440"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60" name="Line 2272"/>
              <p:cNvSpPr>
                <a:spLocks noChangeShapeType="1"/>
              </p:cNvSpPr>
              <p:nvPr/>
            </p:nvSpPr>
            <p:spPr bwMode="auto">
              <a:xfrm flipV="1">
                <a:off x="4559"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61" name="Line 2273"/>
              <p:cNvSpPr>
                <a:spLocks noChangeShapeType="1"/>
              </p:cNvSpPr>
              <p:nvPr/>
            </p:nvSpPr>
            <p:spPr bwMode="auto">
              <a:xfrm flipV="1">
                <a:off x="4671"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62" name="Line 2274"/>
              <p:cNvSpPr>
                <a:spLocks noChangeShapeType="1"/>
              </p:cNvSpPr>
              <p:nvPr/>
            </p:nvSpPr>
            <p:spPr bwMode="auto">
              <a:xfrm flipV="1">
                <a:off x="4789"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63" name="Line 2275"/>
              <p:cNvSpPr>
                <a:spLocks noChangeShapeType="1"/>
              </p:cNvSpPr>
              <p:nvPr/>
            </p:nvSpPr>
            <p:spPr bwMode="auto">
              <a:xfrm flipV="1">
                <a:off x="4902"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64" name="Line 2276"/>
              <p:cNvSpPr>
                <a:spLocks noChangeShapeType="1"/>
              </p:cNvSpPr>
              <p:nvPr/>
            </p:nvSpPr>
            <p:spPr bwMode="auto">
              <a:xfrm flipV="1">
                <a:off x="5020"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65" name="Line 2277"/>
              <p:cNvSpPr>
                <a:spLocks noChangeShapeType="1"/>
              </p:cNvSpPr>
              <p:nvPr/>
            </p:nvSpPr>
            <p:spPr bwMode="auto">
              <a:xfrm flipV="1">
                <a:off x="5132"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66" name="Line 2278"/>
              <p:cNvSpPr>
                <a:spLocks noChangeShapeType="1"/>
              </p:cNvSpPr>
              <p:nvPr/>
            </p:nvSpPr>
            <p:spPr bwMode="auto">
              <a:xfrm flipV="1">
                <a:off x="5251"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67" name="Line 2279"/>
              <p:cNvSpPr>
                <a:spLocks noChangeShapeType="1"/>
              </p:cNvSpPr>
              <p:nvPr/>
            </p:nvSpPr>
            <p:spPr bwMode="auto">
              <a:xfrm flipV="1">
                <a:off x="5363"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68" name="Line 2280"/>
              <p:cNvSpPr>
                <a:spLocks noChangeShapeType="1"/>
              </p:cNvSpPr>
              <p:nvPr/>
            </p:nvSpPr>
            <p:spPr bwMode="auto">
              <a:xfrm flipV="1">
                <a:off x="5481"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69" name="Line 2281"/>
              <p:cNvSpPr>
                <a:spLocks noChangeShapeType="1"/>
              </p:cNvSpPr>
              <p:nvPr/>
            </p:nvSpPr>
            <p:spPr bwMode="auto">
              <a:xfrm flipV="1">
                <a:off x="5594"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70" name="Freeform 2282"/>
              <p:cNvSpPr>
                <a:spLocks/>
              </p:cNvSpPr>
              <p:nvPr/>
            </p:nvSpPr>
            <p:spPr bwMode="auto">
              <a:xfrm>
                <a:off x="4746" y="3577"/>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FFFF"/>
              </a:solidFill>
              <a:ln w="9525">
                <a:solidFill>
                  <a:srgbClr val="000080"/>
                </a:solidFill>
                <a:round/>
                <a:headEnd/>
                <a:tailEnd/>
              </a:ln>
            </p:spPr>
            <p:txBody>
              <a:bodyPr/>
              <a:lstStyle/>
              <a:p>
                <a:pPr defTabSz="457189"/>
                <a:endParaRPr lang="en-US">
                  <a:solidFill>
                    <a:srgbClr val="000000"/>
                  </a:solidFill>
                </a:endParaRPr>
              </a:p>
            </p:txBody>
          </p:sp>
          <p:sp>
            <p:nvSpPr>
              <p:cNvPr id="30871" name="Freeform 2283"/>
              <p:cNvSpPr>
                <a:spLocks/>
              </p:cNvSpPr>
              <p:nvPr/>
            </p:nvSpPr>
            <p:spPr bwMode="auto">
              <a:xfrm>
                <a:off x="4627" y="3373"/>
                <a:ext cx="88" cy="87"/>
              </a:xfrm>
              <a:custGeom>
                <a:avLst/>
                <a:gdLst>
                  <a:gd name="T0" fmla="*/ 44 w 88"/>
                  <a:gd name="T1" fmla="*/ 0 h 87"/>
                  <a:gd name="T2" fmla="*/ 88 w 88"/>
                  <a:gd name="T3" fmla="*/ 43 h 87"/>
                  <a:gd name="T4" fmla="*/ 44 w 88"/>
                  <a:gd name="T5" fmla="*/ 87 h 87"/>
                  <a:gd name="T6" fmla="*/ 0 w 88"/>
                  <a:gd name="T7" fmla="*/ 43 h 87"/>
                  <a:gd name="T8" fmla="*/ 44 w 88"/>
                  <a:gd name="T9" fmla="*/ 0 h 87"/>
                  <a:gd name="T10" fmla="*/ 0 60000 65536"/>
                  <a:gd name="T11" fmla="*/ 0 60000 65536"/>
                  <a:gd name="T12" fmla="*/ 0 60000 65536"/>
                  <a:gd name="T13" fmla="*/ 0 60000 65536"/>
                  <a:gd name="T14" fmla="*/ 0 60000 65536"/>
                  <a:gd name="T15" fmla="*/ 0 w 88"/>
                  <a:gd name="T16" fmla="*/ 0 h 87"/>
                  <a:gd name="T17" fmla="*/ 88 w 88"/>
                  <a:gd name="T18" fmla="*/ 87 h 87"/>
                </a:gdLst>
                <a:ahLst/>
                <a:cxnLst>
                  <a:cxn ang="T10">
                    <a:pos x="T0" y="T1"/>
                  </a:cxn>
                  <a:cxn ang="T11">
                    <a:pos x="T2" y="T3"/>
                  </a:cxn>
                  <a:cxn ang="T12">
                    <a:pos x="T4" y="T5"/>
                  </a:cxn>
                  <a:cxn ang="T13">
                    <a:pos x="T6" y="T7"/>
                  </a:cxn>
                  <a:cxn ang="T14">
                    <a:pos x="T8" y="T9"/>
                  </a:cxn>
                </a:cxnLst>
                <a:rect l="T15" t="T16" r="T17" b="T18"/>
                <a:pathLst>
                  <a:path w="88" h="87">
                    <a:moveTo>
                      <a:pt x="44" y="0"/>
                    </a:moveTo>
                    <a:lnTo>
                      <a:pt x="88" y="43"/>
                    </a:lnTo>
                    <a:lnTo>
                      <a:pt x="44" y="87"/>
                    </a:lnTo>
                    <a:lnTo>
                      <a:pt x="0" y="43"/>
                    </a:lnTo>
                    <a:lnTo>
                      <a:pt x="44" y="0"/>
                    </a:lnTo>
                    <a:close/>
                  </a:path>
                </a:pathLst>
              </a:custGeom>
              <a:solidFill>
                <a:srgbClr val="00FFFF"/>
              </a:solidFill>
              <a:ln w="9525">
                <a:solidFill>
                  <a:srgbClr val="000080"/>
                </a:solidFill>
                <a:round/>
                <a:headEnd/>
                <a:tailEnd/>
              </a:ln>
            </p:spPr>
            <p:txBody>
              <a:bodyPr/>
              <a:lstStyle/>
              <a:p>
                <a:pPr defTabSz="457189"/>
                <a:endParaRPr lang="en-US">
                  <a:solidFill>
                    <a:srgbClr val="000000"/>
                  </a:solidFill>
                </a:endParaRPr>
              </a:p>
            </p:txBody>
          </p:sp>
          <p:sp>
            <p:nvSpPr>
              <p:cNvPr id="30872" name="Freeform 2284"/>
              <p:cNvSpPr>
                <a:spLocks/>
              </p:cNvSpPr>
              <p:nvPr/>
            </p:nvSpPr>
            <p:spPr bwMode="auto">
              <a:xfrm>
                <a:off x="5207" y="3681"/>
                <a:ext cx="87" cy="87"/>
              </a:xfrm>
              <a:custGeom>
                <a:avLst/>
                <a:gdLst>
                  <a:gd name="T0" fmla="*/ 44 w 87"/>
                  <a:gd name="T1" fmla="*/ 0 h 87"/>
                  <a:gd name="T2" fmla="*/ 87 w 87"/>
                  <a:gd name="T3" fmla="*/ 44 h 87"/>
                  <a:gd name="T4" fmla="*/ 44 w 87"/>
                  <a:gd name="T5" fmla="*/ 87 h 87"/>
                  <a:gd name="T6" fmla="*/ 0 w 87"/>
                  <a:gd name="T7" fmla="*/ 44 h 87"/>
                  <a:gd name="T8" fmla="*/ 44 w 87"/>
                  <a:gd name="T9" fmla="*/ 0 h 87"/>
                  <a:gd name="T10" fmla="*/ 0 60000 65536"/>
                  <a:gd name="T11" fmla="*/ 0 60000 65536"/>
                  <a:gd name="T12" fmla="*/ 0 60000 65536"/>
                  <a:gd name="T13" fmla="*/ 0 60000 65536"/>
                  <a:gd name="T14" fmla="*/ 0 60000 65536"/>
                  <a:gd name="T15" fmla="*/ 0 w 87"/>
                  <a:gd name="T16" fmla="*/ 0 h 87"/>
                  <a:gd name="T17" fmla="*/ 87 w 87"/>
                  <a:gd name="T18" fmla="*/ 87 h 87"/>
                </a:gdLst>
                <a:ahLst/>
                <a:cxnLst>
                  <a:cxn ang="T10">
                    <a:pos x="T0" y="T1"/>
                  </a:cxn>
                  <a:cxn ang="T11">
                    <a:pos x="T2" y="T3"/>
                  </a:cxn>
                  <a:cxn ang="T12">
                    <a:pos x="T4" y="T5"/>
                  </a:cxn>
                  <a:cxn ang="T13">
                    <a:pos x="T6" y="T7"/>
                  </a:cxn>
                  <a:cxn ang="T14">
                    <a:pos x="T8" y="T9"/>
                  </a:cxn>
                </a:cxnLst>
                <a:rect l="T15" t="T16" r="T17" b="T18"/>
                <a:pathLst>
                  <a:path w="87" h="87">
                    <a:moveTo>
                      <a:pt x="44" y="0"/>
                    </a:moveTo>
                    <a:lnTo>
                      <a:pt x="87" y="44"/>
                    </a:lnTo>
                    <a:lnTo>
                      <a:pt x="44" y="87"/>
                    </a:lnTo>
                    <a:lnTo>
                      <a:pt x="0" y="44"/>
                    </a:lnTo>
                    <a:lnTo>
                      <a:pt x="44" y="0"/>
                    </a:lnTo>
                    <a:close/>
                  </a:path>
                </a:pathLst>
              </a:custGeom>
              <a:solidFill>
                <a:srgbClr val="00FFFF"/>
              </a:solidFill>
              <a:ln w="9525">
                <a:solidFill>
                  <a:srgbClr val="000080"/>
                </a:solidFill>
                <a:round/>
                <a:headEnd/>
                <a:tailEnd/>
              </a:ln>
            </p:spPr>
            <p:txBody>
              <a:bodyPr/>
              <a:lstStyle/>
              <a:p>
                <a:pPr defTabSz="457189"/>
                <a:endParaRPr lang="en-US">
                  <a:solidFill>
                    <a:srgbClr val="000000"/>
                  </a:solidFill>
                </a:endParaRPr>
              </a:p>
            </p:txBody>
          </p:sp>
          <p:sp>
            <p:nvSpPr>
              <p:cNvPr id="30873" name="Freeform 2285"/>
              <p:cNvSpPr>
                <a:spLocks/>
              </p:cNvSpPr>
              <p:nvPr/>
            </p:nvSpPr>
            <p:spPr bwMode="auto">
              <a:xfrm>
                <a:off x="4858" y="3275"/>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rgbClr val="00FFFF"/>
              </a:solidFill>
              <a:ln w="9525">
                <a:solidFill>
                  <a:srgbClr val="000080"/>
                </a:solidFill>
                <a:round/>
                <a:headEnd/>
                <a:tailEnd/>
              </a:ln>
            </p:spPr>
            <p:txBody>
              <a:bodyPr/>
              <a:lstStyle/>
              <a:p>
                <a:pPr defTabSz="457189"/>
                <a:endParaRPr lang="en-US">
                  <a:solidFill>
                    <a:srgbClr val="000000"/>
                  </a:solidFill>
                </a:endParaRPr>
              </a:p>
            </p:txBody>
          </p:sp>
          <p:sp>
            <p:nvSpPr>
              <p:cNvPr id="30874" name="Freeform 2286"/>
              <p:cNvSpPr>
                <a:spLocks/>
              </p:cNvSpPr>
              <p:nvPr/>
            </p:nvSpPr>
            <p:spPr bwMode="auto">
              <a:xfrm>
                <a:off x="4746" y="3170"/>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0080"/>
              </a:solidFill>
              <a:ln w="9525">
                <a:solidFill>
                  <a:srgbClr val="000080"/>
                </a:solidFill>
                <a:round/>
                <a:headEnd/>
                <a:tailEnd/>
              </a:ln>
            </p:spPr>
            <p:txBody>
              <a:bodyPr/>
              <a:lstStyle/>
              <a:p>
                <a:pPr defTabSz="457189"/>
                <a:endParaRPr lang="en-US">
                  <a:solidFill>
                    <a:srgbClr val="000000"/>
                  </a:solidFill>
                </a:endParaRPr>
              </a:p>
            </p:txBody>
          </p:sp>
          <p:sp>
            <p:nvSpPr>
              <p:cNvPr id="30875" name="Freeform 2287"/>
              <p:cNvSpPr>
                <a:spLocks/>
              </p:cNvSpPr>
              <p:nvPr/>
            </p:nvSpPr>
            <p:spPr bwMode="auto">
              <a:xfrm>
                <a:off x="5319" y="3478"/>
                <a:ext cx="88" cy="86"/>
              </a:xfrm>
              <a:custGeom>
                <a:avLst/>
                <a:gdLst>
                  <a:gd name="T0" fmla="*/ 44 w 88"/>
                  <a:gd name="T1" fmla="*/ 0 h 86"/>
                  <a:gd name="T2" fmla="*/ 88 w 88"/>
                  <a:gd name="T3" fmla="*/ 43 h 86"/>
                  <a:gd name="T4" fmla="*/ 44 w 88"/>
                  <a:gd name="T5" fmla="*/ 86 h 86"/>
                  <a:gd name="T6" fmla="*/ 0 w 88"/>
                  <a:gd name="T7" fmla="*/ 43 h 86"/>
                  <a:gd name="T8" fmla="*/ 44 w 88"/>
                  <a:gd name="T9" fmla="*/ 0 h 86"/>
                  <a:gd name="T10" fmla="*/ 0 60000 65536"/>
                  <a:gd name="T11" fmla="*/ 0 60000 65536"/>
                  <a:gd name="T12" fmla="*/ 0 60000 65536"/>
                  <a:gd name="T13" fmla="*/ 0 60000 65536"/>
                  <a:gd name="T14" fmla="*/ 0 60000 65536"/>
                  <a:gd name="T15" fmla="*/ 0 w 88"/>
                  <a:gd name="T16" fmla="*/ 0 h 86"/>
                  <a:gd name="T17" fmla="*/ 88 w 88"/>
                  <a:gd name="T18" fmla="*/ 86 h 86"/>
                </a:gdLst>
                <a:ahLst/>
                <a:cxnLst>
                  <a:cxn ang="T10">
                    <a:pos x="T0" y="T1"/>
                  </a:cxn>
                  <a:cxn ang="T11">
                    <a:pos x="T2" y="T3"/>
                  </a:cxn>
                  <a:cxn ang="T12">
                    <a:pos x="T4" y="T5"/>
                  </a:cxn>
                  <a:cxn ang="T13">
                    <a:pos x="T6" y="T7"/>
                  </a:cxn>
                  <a:cxn ang="T14">
                    <a:pos x="T8" y="T9"/>
                  </a:cxn>
                </a:cxnLst>
                <a:rect l="T15" t="T16" r="T17" b="T18"/>
                <a:pathLst>
                  <a:path w="88" h="86">
                    <a:moveTo>
                      <a:pt x="44" y="0"/>
                    </a:moveTo>
                    <a:lnTo>
                      <a:pt x="88" y="43"/>
                    </a:lnTo>
                    <a:lnTo>
                      <a:pt x="44" y="86"/>
                    </a:lnTo>
                    <a:lnTo>
                      <a:pt x="0" y="43"/>
                    </a:lnTo>
                    <a:lnTo>
                      <a:pt x="44" y="0"/>
                    </a:lnTo>
                    <a:close/>
                  </a:path>
                </a:pathLst>
              </a:custGeom>
              <a:solidFill>
                <a:srgbClr val="00FFFF"/>
              </a:solidFill>
              <a:ln w="9525">
                <a:solidFill>
                  <a:srgbClr val="000080"/>
                </a:solidFill>
                <a:round/>
                <a:headEnd/>
                <a:tailEnd/>
              </a:ln>
            </p:spPr>
            <p:txBody>
              <a:bodyPr/>
              <a:lstStyle/>
              <a:p>
                <a:pPr defTabSz="457189"/>
                <a:endParaRPr lang="en-US">
                  <a:solidFill>
                    <a:srgbClr val="000000"/>
                  </a:solidFill>
                </a:endParaRPr>
              </a:p>
            </p:txBody>
          </p:sp>
          <p:sp>
            <p:nvSpPr>
              <p:cNvPr id="30876" name="Freeform 2288"/>
              <p:cNvSpPr>
                <a:spLocks/>
              </p:cNvSpPr>
              <p:nvPr/>
            </p:nvSpPr>
            <p:spPr bwMode="auto">
              <a:xfrm>
                <a:off x="5089" y="3780"/>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chemeClr val="hlink"/>
              </a:solidFill>
              <a:ln w="9525">
                <a:solidFill>
                  <a:schemeClr val="hlink"/>
                </a:solidFill>
                <a:round/>
                <a:headEnd/>
                <a:tailEnd/>
              </a:ln>
            </p:spPr>
            <p:txBody>
              <a:bodyPr/>
              <a:lstStyle/>
              <a:p>
                <a:pPr defTabSz="457189"/>
                <a:endParaRPr lang="en-US">
                  <a:solidFill>
                    <a:srgbClr val="000000"/>
                  </a:solidFill>
                </a:endParaRPr>
              </a:p>
            </p:txBody>
          </p:sp>
          <p:sp>
            <p:nvSpPr>
              <p:cNvPr id="30877" name="Freeform 2289"/>
              <p:cNvSpPr>
                <a:spLocks/>
              </p:cNvSpPr>
              <p:nvPr/>
            </p:nvSpPr>
            <p:spPr bwMode="auto">
              <a:xfrm>
                <a:off x="5207" y="3577"/>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rgbClr val="00FFFF"/>
              </a:solidFill>
              <a:ln w="9525">
                <a:solidFill>
                  <a:srgbClr val="000080"/>
                </a:solidFill>
                <a:round/>
                <a:headEnd/>
                <a:tailEnd/>
              </a:ln>
            </p:spPr>
            <p:txBody>
              <a:bodyPr/>
              <a:lstStyle/>
              <a:p>
                <a:pPr defTabSz="457189"/>
                <a:endParaRPr lang="en-US">
                  <a:solidFill>
                    <a:srgbClr val="000000"/>
                  </a:solidFill>
                </a:endParaRPr>
              </a:p>
            </p:txBody>
          </p:sp>
          <p:sp>
            <p:nvSpPr>
              <p:cNvPr id="30878" name="Freeform 2290"/>
              <p:cNvSpPr>
                <a:spLocks/>
              </p:cNvSpPr>
              <p:nvPr/>
            </p:nvSpPr>
            <p:spPr bwMode="auto">
              <a:xfrm>
                <a:off x="5207" y="3373"/>
                <a:ext cx="87" cy="87"/>
              </a:xfrm>
              <a:custGeom>
                <a:avLst/>
                <a:gdLst>
                  <a:gd name="T0" fmla="*/ 44 w 87"/>
                  <a:gd name="T1" fmla="*/ 0 h 87"/>
                  <a:gd name="T2" fmla="*/ 87 w 87"/>
                  <a:gd name="T3" fmla="*/ 43 h 87"/>
                  <a:gd name="T4" fmla="*/ 44 w 87"/>
                  <a:gd name="T5" fmla="*/ 87 h 87"/>
                  <a:gd name="T6" fmla="*/ 0 w 87"/>
                  <a:gd name="T7" fmla="*/ 43 h 87"/>
                  <a:gd name="T8" fmla="*/ 44 w 87"/>
                  <a:gd name="T9" fmla="*/ 0 h 87"/>
                  <a:gd name="T10" fmla="*/ 0 60000 65536"/>
                  <a:gd name="T11" fmla="*/ 0 60000 65536"/>
                  <a:gd name="T12" fmla="*/ 0 60000 65536"/>
                  <a:gd name="T13" fmla="*/ 0 60000 65536"/>
                  <a:gd name="T14" fmla="*/ 0 60000 65536"/>
                  <a:gd name="T15" fmla="*/ 0 w 87"/>
                  <a:gd name="T16" fmla="*/ 0 h 87"/>
                  <a:gd name="T17" fmla="*/ 87 w 87"/>
                  <a:gd name="T18" fmla="*/ 87 h 87"/>
                </a:gdLst>
                <a:ahLst/>
                <a:cxnLst>
                  <a:cxn ang="T10">
                    <a:pos x="T0" y="T1"/>
                  </a:cxn>
                  <a:cxn ang="T11">
                    <a:pos x="T2" y="T3"/>
                  </a:cxn>
                  <a:cxn ang="T12">
                    <a:pos x="T4" y="T5"/>
                  </a:cxn>
                  <a:cxn ang="T13">
                    <a:pos x="T6" y="T7"/>
                  </a:cxn>
                  <a:cxn ang="T14">
                    <a:pos x="T8" y="T9"/>
                  </a:cxn>
                </a:cxnLst>
                <a:rect l="T15" t="T16" r="T17" b="T18"/>
                <a:pathLst>
                  <a:path w="87" h="87">
                    <a:moveTo>
                      <a:pt x="44" y="0"/>
                    </a:moveTo>
                    <a:lnTo>
                      <a:pt x="87" y="43"/>
                    </a:lnTo>
                    <a:lnTo>
                      <a:pt x="44" y="87"/>
                    </a:lnTo>
                    <a:lnTo>
                      <a:pt x="0" y="43"/>
                    </a:lnTo>
                    <a:lnTo>
                      <a:pt x="44" y="0"/>
                    </a:lnTo>
                    <a:close/>
                  </a:path>
                </a:pathLst>
              </a:custGeom>
              <a:solidFill>
                <a:srgbClr val="00FFFF"/>
              </a:solidFill>
              <a:ln w="9525">
                <a:solidFill>
                  <a:srgbClr val="000080"/>
                </a:solidFill>
                <a:round/>
                <a:headEnd/>
                <a:tailEnd/>
              </a:ln>
            </p:spPr>
            <p:txBody>
              <a:bodyPr/>
              <a:lstStyle/>
              <a:p>
                <a:pPr defTabSz="457189"/>
                <a:endParaRPr lang="en-US">
                  <a:solidFill>
                    <a:srgbClr val="000000"/>
                  </a:solidFill>
                </a:endParaRPr>
              </a:p>
            </p:txBody>
          </p:sp>
          <p:sp>
            <p:nvSpPr>
              <p:cNvPr id="30879" name="Rectangle 2291"/>
              <p:cNvSpPr>
                <a:spLocks noChangeArrowheads="1"/>
              </p:cNvSpPr>
              <p:nvPr/>
            </p:nvSpPr>
            <p:spPr bwMode="auto">
              <a:xfrm>
                <a:off x="4390" y="4008"/>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0</a:t>
                </a:r>
                <a:endParaRPr lang="ko-KR" altLang="en-US" sz="1800">
                  <a:solidFill>
                    <a:srgbClr val="000000"/>
                  </a:solidFill>
                  <a:ea typeface="Gulim" panose="020B0600000101010101" pitchFamily="34" charset="-127"/>
                </a:endParaRPr>
              </a:p>
            </p:txBody>
          </p:sp>
          <p:sp>
            <p:nvSpPr>
              <p:cNvPr id="30880" name="Rectangle 2292"/>
              <p:cNvSpPr>
                <a:spLocks noChangeArrowheads="1"/>
              </p:cNvSpPr>
              <p:nvPr/>
            </p:nvSpPr>
            <p:spPr bwMode="auto">
              <a:xfrm>
                <a:off x="4390" y="391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a:t>
                </a:r>
                <a:endParaRPr lang="ko-KR" altLang="en-US" sz="1800">
                  <a:solidFill>
                    <a:srgbClr val="000000"/>
                  </a:solidFill>
                  <a:ea typeface="Gulim" panose="020B0600000101010101" pitchFamily="34" charset="-127"/>
                </a:endParaRPr>
              </a:p>
            </p:txBody>
          </p:sp>
          <p:sp>
            <p:nvSpPr>
              <p:cNvPr id="30881" name="Rectangle 2293"/>
              <p:cNvSpPr>
                <a:spLocks noChangeArrowheads="1"/>
              </p:cNvSpPr>
              <p:nvPr/>
            </p:nvSpPr>
            <p:spPr bwMode="auto">
              <a:xfrm>
                <a:off x="4390" y="3805"/>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2</a:t>
                </a:r>
                <a:endParaRPr lang="ko-KR" altLang="en-US" sz="1800">
                  <a:solidFill>
                    <a:srgbClr val="000000"/>
                  </a:solidFill>
                  <a:ea typeface="Gulim" panose="020B0600000101010101" pitchFamily="34" charset="-127"/>
                </a:endParaRPr>
              </a:p>
            </p:txBody>
          </p:sp>
          <p:sp>
            <p:nvSpPr>
              <p:cNvPr id="30882" name="Rectangle 2294"/>
              <p:cNvSpPr>
                <a:spLocks noChangeArrowheads="1"/>
              </p:cNvSpPr>
              <p:nvPr/>
            </p:nvSpPr>
            <p:spPr bwMode="auto">
              <a:xfrm>
                <a:off x="4390" y="3706"/>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3</a:t>
                </a:r>
                <a:endParaRPr lang="ko-KR" altLang="en-US" sz="1800">
                  <a:solidFill>
                    <a:srgbClr val="000000"/>
                  </a:solidFill>
                  <a:ea typeface="Gulim" panose="020B0600000101010101" pitchFamily="34" charset="-127"/>
                </a:endParaRPr>
              </a:p>
            </p:txBody>
          </p:sp>
          <p:sp>
            <p:nvSpPr>
              <p:cNvPr id="30883" name="Rectangle 2295"/>
              <p:cNvSpPr>
                <a:spLocks noChangeArrowheads="1"/>
              </p:cNvSpPr>
              <p:nvPr/>
            </p:nvSpPr>
            <p:spPr bwMode="auto">
              <a:xfrm>
                <a:off x="4390" y="3601"/>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4</a:t>
                </a:r>
                <a:endParaRPr lang="ko-KR" altLang="en-US" sz="1800">
                  <a:solidFill>
                    <a:srgbClr val="000000"/>
                  </a:solidFill>
                  <a:ea typeface="Gulim" panose="020B0600000101010101" pitchFamily="34" charset="-127"/>
                </a:endParaRPr>
              </a:p>
            </p:txBody>
          </p:sp>
          <p:sp>
            <p:nvSpPr>
              <p:cNvPr id="30884" name="Rectangle 2296"/>
              <p:cNvSpPr>
                <a:spLocks noChangeArrowheads="1"/>
              </p:cNvSpPr>
              <p:nvPr/>
            </p:nvSpPr>
            <p:spPr bwMode="auto">
              <a:xfrm>
                <a:off x="4390" y="3503"/>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5</a:t>
                </a:r>
                <a:endParaRPr lang="ko-KR" altLang="en-US" sz="1800">
                  <a:solidFill>
                    <a:srgbClr val="000000"/>
                  </a:solidFill>
                  <a:ea typeface="Gulim" panose="020B0600000101010101" pitchFamily="34" charset="-127"/>
                </a:endParaRPr>
              </a:p>
            </p:txBody>
          </p:sp>
          <p:sp>
            <p:nvSpPr>
              <p:cNvPr id="30885" name="Rectangle 2297"/>
              <p:cNvSpPr>
                <a:spLocks noChangeArrowheads="1"/>
              </p:cNvSpPr>
              <p:nvPr/>
            </p:nvSpPr>
            <p:spPr bwMode="auto">
              <a:xfrm>
                <a:off x="4390" y="3398"/>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6</a:t>
                </a:r>
                <a:endParaRPr lang="ko-KR" altLang="en-US" sz="1800">
                  <a:solidFill>
                    <a:srgbClr val="000000"/>
                  </a:solidFill>
                  <a:ea typeface="Gulim" panose="020B0600000101010101" pitchFamily="34" charset="-127"/>
                </a:endParaRPr>
              </a:p>
            </p:txBody>
          </p:sp>
          <p:sp>
            <p:nvSpPr>
              <p:cNvPr id="30886" name="Rectangle 2298"/>
              <p:cNvSpPr>
                <a:spLocks noChangeArrowheads="1"/>
              </p:cNvSpPr>
              <p:nvPr/>
            </p:nvSpPr>
            <p:spPr bwMode="auto">
              <a:xfrm>
                <a:off x="4390" y="3299"/>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7</a:t>
                </a:r>
                <a:endParaRPr lang="ko-KR" altLang="en-US" sz="1800">
                  <a:solidFill>
                    <a:srgbClr val="000000"/>
                  </a:solidFill>
                  <a:ea typeface="Gulim" panose="020B0600000101010101" pitchFamily="34" charset="-127"/>
                </a:endParaRPr>
              </a:p>
            </p:txBody>
          </p:sp>
          <p:sp>
            <p:nvSpPr>
              <p:cNvPr id="30887" name="Rectangle 2299"/>
              <p:cNvSpPr>
                <a:spLocks noChangeArrowheads="1"/>
              </p:cNvSpPr>
              <p:nvPr/>
            </p:nvSpPr>
            <p:spPr bwMode="auto">
              <a:xfrm>
                <a:off x="4390" y="3194"/>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8</a:t>
                </a:r>
                <a:endParaRPr lang="ko-KR" altLang="en-US" sz="1800">
                  <a:solidFill>
                    <a:srgbClr val="000000"/>
                  </a:solidFill>
                  <a:ea typeface="Gulim" panose="020B0600000101010101" pitchFamily="34" charset="-127"/>
                </a:endParaRPr>
              </a:p>
            </p:txBody>
          </p:sp>
          <p:sp>
            <p:nvSpPr>
              <p:cNvPr id="30888" name="Rectangle 2300"/>
              <p:cNvSpPr>
                <a:spLocks noChangeArrowheads="1"/>
              </p:cNvSpPr>
              <p:nvPr/>
            </p:nvSpPr>
            <p:spPr bwMode="auto">
              <a:xfrm>
                <a:off x="4390" y="3096"/>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9</a:t>
                </a:r>
                <a:endParaRPr lang="ko-KR" altLang="en-US" sz="1800">
                  <a:solidFill>
                    <a:srgbClr val="000000"/>
                  </a:solidFill>
                  <a:ea typeface="Gulim" panose="020B0600000101010101" pitchFamily="34" charset="-127"/>
                </a:endParaRPr>
              </a:p>
            </p:txBody>
          </p:sp>
          <p:sp>
            <p:nvSpPr>
              <p:cNvPr id="30889" name="Rectangle 2301"/>
              <p:cNvSpPr>
                <a:spLocks noChangeArrowheads="1"/>
              </p:cNvSpPr>
              <p:nvPr/>
            </p:nvSpPr>
            <p:spPr bwMode="auto">
              <a:xfrm>
                <a:off x="4372" y="2991"/>
                <a:ext cx="44"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10</a:t>
                </a:r>
                <a:endParaRPr lang="ko-KR" altLang="en-US" sz="1800">
                  <a:solidFill>
                    <a:srgbClr val="000000"/>
                  </a:solidFill>
                  <a:ea typeface="Gulim" panose="020B0600000101010101" pitchFamily="34" charset="-127"/>
                </a:endParaRPr>
              </a:p>
            </p:txBody>
          </p:sp>
          <p:sp>
            <p:nvSpPr>
              <p:cNvPr id="30890" name="Rectangle 2302"/>
              <p:cNvSpPr>
                <a:spLocks noChangeArrowheads="1"/>
              </p:cNvSpPr>
              <p:nvPr/>
            </p:nvSpPr>
            <p:spPr bwMode="auto">
              <a:xfrm>
                <a:off x="4434"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0</a:t>
                </a:r>
                <a:endParaRPr lang="ko-KR" altLang="en-US" sz="1800">
                  <a:solidFill>
                    <a:srgbClr val="000000"/>
                  </a:solidFill>
                  <a:ea typeface="Gulim" panose="020B0600000101010101" pitchFamily="34" charset="-127"/>
                </a:endParaRPr>
              </a:p>
            </p:txBody>
          </p:sp>
          <p:sp>
            <p:nvSpPr>
              <p:cNvPr id="30891" name="Rectangle 2303"/>
              <p:cNvSpPr>
                <a:spLocks noChangeArrowheads="1"/>
              </p:cNvSpPr>
              <p:nvPr/>
            </p:nvSpPr>
            <p:spPr bwMode="auto">
              <a:xfrm>
                <a:off x="4553"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a:t>
                </a:r>
                <a:endParaRPr lang="ko-KR" altLang="en-US" sz="1800">
                  <a:solidFill>
                    <a:srgbClr val="000000"/>
                  </a:solidFill>
                  <a:ea typeface="Gulim" panose="020B0600000101010101" pitchFamily="34" charset="-127"/>
                </a:endParaRPr>
              </a:p>
            </p:txBody>
          </p:sp>
          <p:sp>
            <p:nvSpPr>
              <p:cNvPr id="30892" name="Rectangle 2304"/>
              <p:cNvSpPr>
                <a:spLocks noChangeArrowheads="1"/>
              </p:cNvSpPr>
              <p:nvPr/>
            </p:nvSpPr>
            <p:spPr bwMode="auto">
              <a:xfrm>
                <a:off x="4665"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2</a:t>
                </a:r>
                <a:endParaRPr lang="ko-KR" altLang="en-US" sz="1800">
                  <a:solidFill>
                    <a:srgbClr val="000000"/>
                  </a:solidFill>
                  <a:ea typeface="Gulim" panose="020B0600000101010101" pitchFamily="34" charset="-127"/>
                </a:endParaRPr>
              </a:p>
            </p:txBody>
          </p:sp>
          <p:sp>
            <p:nvSpPr>
              <p:cNvPr id="30893" name="Rectangle 2305"/>
              <p:cNvSpPr>
                <a:spLocks noChangeArrowheads="1"/>
              </p:cNvSpPr>
              <p:nvPr/>
            </p:nvSpPr>
            <p:spPr bwMode="auto">
              <a:xfrm>
                <a:off x="4783"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3</a:t>
                </a:r>
                <a:endParaRPr lang="ko-KR" altLang="en-US" sz="1800">
                  <a:solidFill>
                    <a:srgbClr val="000000"/>
                  </a:solidFill>
                  <a:ea typeface="Gulim" panose="020B0600000101010101" pitchFamily="34" charset="-127"/>
                </a:endParaRPr>
              </a:p>
            </p:txBody>
          </p:sp>
          <p:sp>
            <p:nvSpPr>
              <p:cNvPr id="30894" name="Rectangle 2306"/>
              <p:cNvSpPr>
                <a:spLocks noChangeArrowheads="1"/>
              </p:cNvSpPr>
              <p:nvPr/>
            </p:nvSpPr>
            <p:spPr bwMode="auto">
              <a:xfrm>
                <a:off x="4895"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4</a:t>
                </a:r>
                <a:endParaRPr lang="ko-KR" altLang="en-US" sz="1800">
                  <a:solidFill>
                    <a:srgbClr val="000000"/>
                  </a:solidFill>
                  <a:ea typeface="Gulim" panose="020B0600000101010101" pitchFamily="34" charset="-127"/>
                </a:endParaRPr>
              </a:p>
            </p:txBody>
          </p:sp>
          <p:sp>
            <p:nvSpPr>
              <p:cNvPr id="30895" name="Rectangle 2307"/>
              <p:cNvSpPr>
                <a:spLocks noChangeArrowheads="1"/>
              </p:cNvSpPr>
              <p:nvPr/>
            </p:nvSpPr>
            <p:spPr bwMode="auto">
              <a:xfrm>
                <a:off x="5014"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5</a:t>
                </a:r>
                <a:endParaRPr lang="ko-KR" altLang="en-US" sz="1800">
                  <a:solidFill>
                    <a:srgbClr val="000000"/>
                  </a:solidFill>
                  <a:ea typeface="Gulim" panose="020B0600000101010101" pitchFamily="34" charset="-127"/>
                </a:endParaRPr>
              </a:p>
            </p:txBody>
          </p:sp>
          <p:sp>
            <p:nvSpPr>
              <p:cNvPr id="30896" name="Rectangle 2308"/>
              <p:cNvSpPr>
                <a:spLocks noChangeArrowheads="1"/>
              </p:cNvSpPr>
              <p:nvPr/>
            </p:nvSpPr>
            <p:spPr bwMode="auto">
              <a:xfrm>
                <a:off x="5126"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6</a:t>
                </a:r>
                <a:endParaRPr lang="ko-KR" altLang="en-US" sz="1800">
                  <a:solidFill>
                    <a:srgbClr val="000000"/>
                  </a:solidFill>
                  <a:ea typeface="Gulim" panose="020B0600000101010101" pitchFamily="34" charset="-127"/>
                </a:endParaRPr>
              </a:p>
            </p:txBody>
          </p:sp>
          <p:sp>
            <p:nvSpPr>
              <p:cNvPr id="30897" name="Rectangle 2309"/>
              <p:cNvSpPr>
                <a:spLocks noChangeArrowheads="1"/>
              </p:cNvSpPr>
              <p:nvPr/>
            </p:nvSpPr>
            <p:spPr bwMode="auto">
              <a:xfrm>
                <a:off x="5244"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7</a:t>
                </a:r>
                <a:endParaRPr lang="ko-KR" altLang="en-US" sz="1800">
                  <a:solidFill>
                    <a:srgbClr val="000000"/>
                  </a:solidFill>
                  <a:ea typeface="Gulim" panose="020B0600000101010101" pitchFamily="34" charset="-127"/>
                </a:endParaRPr>
              </a:p>
            </p:txBody>
          </p:sp>
          <p:sp>
            <p:nvSpPr>
              <p:cNvPr id="30898" name="Rectangle 2310"/>
              <p:cNvSpPr>
                <a:spLocks noChangeArrowheads="1"/>
              </p:cNvSpPr>
              <p:nvPr/>
            </p:nvSpPr>
            <p:spPr bwMode="auto">
              <a:xfrm>
                <a:off x="5357"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8</a:t>
                </a:r>
                <a:endParaRPr lang="ko-KR" altLang="en-US" sz="1800">
                  <a:solidFill>
                    <a:srgbClr val="000000"/>
                  </a:solidFill>
                  <a:ea typeface="Gulim" panose="020B0600000101010101" pitchFamily="34" charset="-127"/>
                </a:endParaRPr>
              </a:p>
            </p:txBody>
          </p:sp>
          <p:sp>
            <p:nvSpPr>
              <p:cNvPr id="30899" name="Rectangle 2311"/>
              <p:cNvSpPr>
                <a:spLocks noChangeArrowheads="1"/>
              </p:cNvSpPr>
              <p:nvPr/>
            </p:nvSpPr>
            <p:spPr bwMode="auto">
              <a:xfrm>
                <a:off x="5475"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9</a:t>
                </a:r>
                <a:endParaRPr lang="ko-KR" altLang="en-US" sz="1800">
                  <a:solidFill>
                    <a:srgbClr val="000000"/>
                  </a:solidFill>
                  <a:ea typeface="Gulim" panose="020B0600000101010101" pitchFamily="34" charset="-127"/>
                </a:endParaRPr>
              </a:p>
            </p:txBody>
          </p:sp>
          <p:sp>
            <p:nvSpPr>
              <p:cNvPr id="30900" name="Rectangle 2312"/>
              <p:cNvSpPr>
                <a:spLocks noChangeArrowheads="1"/>
              </p:cNvSpPr>
              <p:nvPr/>
            </p:nvSpPr>
            <p:spPr bwMode="auto">
              <a:xfrm>
                <a:off x="5575" y="4070"/>
                <a:ext cx="44"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10</a:t>
                </a:r>
                <a:endParaRPr lang="ko-KR" altLang="en-US" sz="1800">
                  <a:solidFill>
                    <a:srgbClr val="000000"/>
                  </a:solidFill>
                  <a:ea typeface="Gulim" panose="020B0600000101010101" pitchFamily="34" charset="-127"/>
                </a:endParaRPr>
              </a:p>
            </p:txBody>
          </p:sp>
          <p:sp>
            <p:nvSpPr>
              <p:cNvPr id="30901" name="Rectangle 2313"/>
              <p:cNvSpPr>
                <a:spLocks noChangeArrowheads="1"/>
              </p:cNvSpPr>
              <p:nvPr/>
            </p:nvSpPr>
            <p:spPr bwMode="auto">
              <a:xfrm>
                <a:off x="4297" y="2905"/>
                <a:ext cx="1371" cy="128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endParaRPr lang="zh-CN" altLang="zh-CN" sz="1800">
                  <a:solidFill>
                    <a:srgbClr val="000000"/>
                  </a:solidFill>
                </a:endParaRPr>
              </a:p>
            </p:txBody>
          </p:sp>
          <p:sp>
            <p:nvSpPr>
              <p:cNvPr id="30902" name="Line 2314"/>
              <p:cNvSpPr>
                <a:spLocks noChangeShapeType="1"/>
              </p:cNvSpPr>
              <p:nvPr/>
            </p:nvSpPr>
            <p:spPr bwMode="auto">
              <a:xfrm>
                <a:off x="5245" y="3456"/>
                <a:ext cx="0" cy="1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pPr defTabSz="457189"/>
                <a:endParaRPr lang="en-US">
                  <a:solidFill>
                    <a:srgbClr val="000000"/>
                  </a:solidFill>
                </a:endParaRPr>
              </a:p>
            </p:txBody>
          </p:sp>
          <p:sp>
            <p:nvSpPr>
              <p:cNvPr id="30903" name="Freeform 2315"/>
              <p:cNvSpPr>
                <a:spLocks/>
              </p:cNvSpPr>
              <p:nvPr/>
            </p:nvSpPr>
            <p:spPr bwMode="auto">
              <a:xfrm>
                <a:off x="5088" y="3582"/>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0080"/>
              </a:solidFill>
              <a:ln w="9525">
                <a:solidFill>
                  <a:srgbClr val="000080"/>
                </a:solidFill>
                <a:round/>
                <a:headEnd/>
                <a:tailEnd/>
              </a:ln>
            </p:spPr>
            <p:txBody>
              <a:bodyPr/>
              <a:lstStyle/>
              <a:p>
                <a:pPr defTabSz="457189"/>
                <a:endParaRPr lang="en-US">
                  <a:solidFill>
                    <a:srgbClr val="000000"/>
                  </a:solidFill>
                </a:endParaRPr>
              </a:p>
            </p:txBody>
          </p:sp>
        </p:grpSp>
      </p:grpSp>
      <p:grpSp>
        <p:nvGrpSpPr>
          <p:cNvPr id="7" name="Group 6"/>
          <p:cNvGrpSpPr/>
          <p:nvPr/>
        </p:nvGrpSpPr>
        <p:grpSpPr>
          <a:xfrm>
            <a:off x="5579419" y="5003502"/>
            <a:ext cx="1257870" cy="1219200"/>
            <a:chOff x="5579419" y="5003502"/>
            <a:chExt cx="1257870" cy="1219200"/>
          </a:xfrm>
        </p:grpSpPr>
        <p:sp>
          <p:nvSpPr>
            <p:cNvPr id="271" name="Oval 2055"/>
            <p:cNvSpPr>
              <a:spLocks noChangeArrowheads="1"/>
            </p:cNvSpPr>
            <p:nvPr/>
          </p:nvSpPr>
          <p:spPr bwMode="auto">
            <a:xfrm>
              <a:off x="6235528" y="5284720"/>
              <a:ext cx="601761" cy="937982"/>
            </a:xfrm>
            <a:prstGeom prst="ellipse">
              <a:avLst/>
            </a:prstGeom>
            <a:noFill/>
            <a:ln w="9525">
              <a:solidFill>
                <a:schemeClr val="tx1"/>
              </a:solidFill>
              <a:prstDash val="lgDashDot"/>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endParaRPr lang="zh-CN" altLang="zh-CN" sz="1800">
                <a:solidFill>
                  <a:srgbClr val="000000"/>
                </a:solidFill>
              </a:endParaRPr>
            </a:p>
          </p:txBody>
        </p:sp>
        <p:sp>
          <p:nvSpPr>
            <p:cNvPr id="272" name="Oval 2055"/>
            <p:cNvSpPr>
              <a:spLocks noChangeArrowheads="1"/>
            </p:cNvSpPr>
            <p:nvPr/>
          </p:nvSpPr>
          <p:spPr bwMode="auto">
            <a:xfrm>
              <a:off x="5579419" y="5003502"/>
              <a:ext cx="535533" cy="819450"/>
            </a:xfrm>
            <a:prstGeom prst="ellipse">
              <a:avLst/>
            </a:prstGeom>
            <a:noFill/>
            <a:ln w="9525">
              <a:solidFill>
                <a:schemeClr val="tx1"/>
              </a:solidFill>
              <a:prstDash val="lgDashDot"/>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endParaRPr lang="zh-CN" altLang="zh-CN" sz="1800">
                <a:solidFill>
                  <a:srgbClr val="000000"/>
                </a:solidFill>
              </a:endParaRPr>
            </a:p>
          </p:txBody>
        </p:sp>
        <p:sp>
          <p:nvSpPr>
            <p:cNvPr id="273" name="Freeform 2228"/>
            <p:cNvSpPr>
              <a:spLocks/>
            </p:cNvSpPr>
            <p:nvPr/>
          </p:nvSpPr>
          <p:spPr bwMode="auto">
            <a:xfrm>
              <a:off x="6327775" y="5990051"/>
              <a:ext cx="138112" cy="136525"/>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rgbClr val="00FFFF"/>
            </a:solidFill>
            <a:ln w="9525">
              <a:solidFill>
                <a:srgbClr val="000080"/>
              </a:solidFill>
              <a:round/>
              <a:headEnd/>
              <a:tailEnd/>
            </a:ln>
          </p:spPr>
          <p:txBody>
            <a:bodyPr/>
            <a:lstStyle/>
            <a:p>
              <a:pPr defTabSz="457189"/>
              <a:endParaRPr lang="en-US">
                <a:solidFill>
                  <a:srgbClr val="000000"/>
                </a:solidFill>
              </a:endParaRPr>
            </a:p>
          </p:txBody>
        </p:sp>
      </p:grpSp>
    </p:spTree>
    <p:extLst>
      <p:ext uri="{BB962C8B-B14F-4D97-AF65-F5344CB8AC3E}">
        <p14:creationId xmlns:p14="http://schemas.microsoft.com/office/powerpoint/2010/main" val="510813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0" y="95250"/>
            <a:ext cx="12192000" cy="990600"/>
          </a:xfrm>
        </p:spPr>
        <p:txBody>
          <a:bodyPr vert="horz" lIns="92075" tIns="46038" rIns="92075" bIns="46038" rtlCol="0" anchor="ctr">
            <a:noAutofit/>
          </a:bodyPr>
          <a:lstStyle/>
          <a:p>
            <a:pPr eaLnBrk="1" hangingPunct="1"/>
            <a:r>
              <a:rPr lang="en-US" altLang="zh-CN" sz="3800" dirty="0">
                <a:ea typeface="SimSun" panose="02010600030101010101" pitchFamily="2" charset="-122"/>
              </a:rPr>
              <a:t>Chapter 10. </a:t>
            </a:r>
            <a:r>
              <a:rPr lang="en-AU" altLang="zh-TW" sz="3800" dirty="0">
                <a:ea typeface="PMingLiU" panose="02020500000000000000" pitchFamily="18" charset="-120"/>
              </a:rPr>
              <a:t>Cluster Analysis: Basic Concepts and Methods</a:t>
            </a:r>
            <a:endParaRPr lang="en-US" altLang="zh-CN" sz="3800" dirty="0">
              <a:ea typeface="PMingLiU" panose="02020500000000000000" pitchFamily="18" charset="-120"/>
            </a:endParaRPr>
          </a:p>
        </p:txBody>
      </p:sp>
      <p:sp>
        <p:nvSpPr>
          <p:cNvPr id="12292" name="Rectangle 3"/>
          <p:cNvSpPr>
            <a:spLocks noGrp="1" noChangeArrowheads="1"/>
          </p:cNvSpPr>
          <p:nvPr>
            <p:ph type="body" idx="4294967295"/>
          </p:nvPr>
        </p:nvSpPr>
        <p:spPr>
          <a:xfrm>
            <a:off x="638175" y="1211840"/>
            <a:ext cx="10915650" cy="5595937"/>
          </a:xfrm>
        </p:spPr>
        <p:txBody>
          <a:bodyPr vert="horz" lIns="92075" tIns="46038" rIns="92075" bIns="46038" rtlCol="0">
            <a:noAutofit/>
          </a:bodyPr>
          <a:lstStyle/>
          <a:p>
            <a:pPr marL="533400" indent="-533400">
              <a:lnSpc>
                <a:spcPct val="150000"/>
              </a:lnSpc>
            </a:pPr>
            <a:r>
              <a:rPr lang="en-US" altLang="zh-CN" dirty="0">
                <a:latin typeface="Calibri" panose="020F0502020204030204" pitchFamily="34" charset="0"/>
                <a:ea typeface="SimSun" panose="02010600030101010101" pitchFamily="2" charset="-122"/>
              </a:rPr>
              <a:t>Cluster Analysis: An Introduction</a:t>
            </a:r>
          </a:p>
          <a:p>
            <a:pPr marL="533400" indent="-533400">
              <a:lnSpc>
                <a:spcPct val="150000"/>
              </a:lnSpc>
            </a:pPr>
            <a:r>
              <a:rPr lang="en-US" altLang="zh-CN" dirty="0">
                <a:latin typeface="Calibri" panose="020F0502020204030204" pitchFamily="34" charset="0"/>
                <a:ea typeface="SimSun" panose="02010600030101010101" pitchFamily="2" charset="-122"/>
              </a:rPr>
              <a:t>Partitioning Methods</a:t>
            </a:r>
          </a:p>
          <a:p>
            <a:pPr marL="533400" indent="-533400">
              <a:lnSpc>
                <a:spcPct val="150000"/>
              </a:lnSpc>
            </a:pPr>
            <a:r>
              <a:rPr lang="en-US" altLang="zh-CN" dirty="0">
                <a:latin typeface="Calibri" panose="020F0502020204030204" pitchFamily="34" charset="0"/>
                <a:ea typeface="SimSun" panose="02010600030101010101" pitchFamily="2" charset="-122"/>
              </a:rPr>
              <a:t>Hierarchical Methods</a:t>
            </a:r>
          </a:p>
          <a:p>
            <a:pPr marL="533400" indent="-533400">
              <a:lnSpc>
                <a:spcPct val="150000"/>
              </a:lnSpc>
            </a:pPr>
            <a:r>
              <a:rPr lang="en-US" altLang="zh-CN" dirty="0">
                <a:latin typeface="Calibri" panose="020F0502020204030204" pitchFamily="34" charset="0"/>
                <a:ea typeface="SimSun" panose="02010600030101010101" pitchFamily="2" charset="-122"/>
              </a:rPr>
              <a:t>Gaussian Mixture Models and E-M algorithm</a:t>
            </a:r>
          </a:p>
          <a:p>
            <a:pPr marL="533400" indent="-533400">
              <a:lnSpc>
                <a:spcPct val="150000"/>
              </a:lnSpc>
            </a:pPr>
            <a:r>
              <a:rPr lang="en-US" altLang="zh-CN" dirty="0">
                <a:latin typeface="Calibri" panose="020F0502020204030204" pitchFamily="34" charset="0"/>
                <a:ea typeface="SimSun" panose="02010600030101010101" pitchFamily="2" charset="-122"/>
              </a:rPr>
              <a:t>Density- and Grid-Based Methods</a:t>
            </a:r>
          </a:p>
          <a:p>
            <a:pPr marL="533400" indent="-533400">
              <a:lnSpc>
                <a:spcPct val="150000"/>
              </a:lnSpc>
            </a:pPr>
            <a:r>
              <a:rPr lang="en-US" altLang="zh-CN" dirty="0">
                <a:latin typeface="Calibri" panose="020F0502020204030204" pitchFamily="34" charset="0"/>
                <a:ea typeface="SimSun" panose="02010600030101010101" pitchFamily="2" charset="-122"/>
              </a:rPr>
              <a:t>Spectral Clustering</a:t>
            </a:r>
          </a:p>
          <a:p>
            <a:pPr marL="533400" indent="-533400">
              <a:lnSpc>
                <a:spcPct val="150000"/>
              </a:lnSpc>
            </a:pPr>
            <a:r>
              <a:rPr lang="en-US" altLang="zh-CN" dirty="0">
                <a:latin typeface="Calibri" panose="020F0502020204030204" pitchFamily="34" charset="0"/>
                <a:ea typeface="SimSun" panose="02010600030101010101" pitchFamily="2" charset="-122"/>
              </a:rPr>
              <a:t>Evaluation of Clustering</a:t>
            </a:r>
          </a:p>
          <a:p>
            <a:pPr marL="533400" indent="-533400">
              <a:lnSpc>
                <a:spcPct val="150000"/>
              </a:lnSpc>
            </a:pPr>
            <a:r>
              <a:rPr lang="en-US" altLang="zh-CN" dirty="0">
                <a:latin typeface="Calibri" panose="020F0502020204030204" pitchFamily="34" charset="0"/>
                <a:ea typeface="SimSun" panose="02010600030101010101" pitchFamily="2" charset="-122"/>
              </a:rPr>
              <a:t>Summary</a:t>
            </a:r>
          </a:p>
        </p:txBody>
      </p:sp>
      <p:sp>
        <p:nvSpPr>
          <p:cNvPr id="12293" name="AutoShape 5"/>
          <p:cNvSpPr>
            <a:spLocks noChangeArrowheads="1"/>
          </p:cNvSpPr>
          <p:nvPr/>
        </p:nvSpPr>
        <p:spPr bwMode="auto">
          <a:xfrm rot="9867012">
            <a:off x="5566750" y="1338479"/>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spTree>
    <p:extLst>
      <p:ext uri="{BB962C8B-B14F-4D97-AF65-F5344CB8AC3E}">
        <p14:creationId xmlns:p14="http://schemas.microsoft.com/office/powerpoint/2010/main" val="2191473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94084" y="0"/>
            <a:ext cx="10647948" cy="986589"/>
          </a:xfrm>
        </p:spPr>
        <p:txBody>
          <a:bodyPr>
            <a:noAutofit/>
          </a:bodyPr>
          <a:lstStyle/>
          <a:p>
            <a:pPr eaLnBrk="1" hangingPunct="1"/>
            <a:r>
              <a:rPr lang="en-US" altLang="zh-CN" dirty="0">
                <a:ea typeface="SimSun" panose="02010600030101010101" pitchFamily="2" charset="-122"/>
              </a:rPr>
              <a:t>Discussion on </a:t>
            </a:r>
            <a:r>
              <a:rPr lang="en-US" altLang="zh-CN" i="1" dirty="0">
                <a:ea typeface="SimSun" panose="02010600030101010101" pitchFamily="2" charset="-122"/>
              </a:rPr>
              <a:t>K-</a:t>
            </a:r>
            <a:r>
              <a:rPr lang="en-US" altLang="zh-CN" i="1" dirty="0" err="1">
                <a:ea typeface="SimSun" panose="02010600030101010101" pitchFamily="2" charset="-122"/>
              </a:rPr>
              <a:t>Medoids</a:t>
            </a:r>
            <a:r>
              <a:rPr lang="en-US" altLang="zh-CN" dirty="0">
                <a:ea typeface="SimSun" panose="02010600030101010101" pitchFamily="2" charset="-122"/>
              </a:rPr>
              <a:t> Clustering</a:t>
            </a:r>
          </a:p>
        </p:txBody>
      </p:sp>
      <p:sp>
        <p:nvSpPr>
          <p:cNvPr id="31747" name="Rectangle 3"/>
          <p:cNvSpPr>
            <a:spLocks noGrp="1" noChangeArrowheads="1"/>
          </p:cNvSpPr>
          <p:nvPr>
            <p:ph idx="1"/>
          </p:nvPr>
        </p:nvSpPr>
        <p:spPr>
          <a:xfrm>
            <a:off x="636602" y="1173988"/>
            <a:ext cx="11148998" cy="5412253"/>
          </a:xfrm>
        </p:spPr>
        <p:txBody>
          <a:bodyPr/>
          <a:lstStyle/>
          <a:p>
            <a:pPr eaLnBrk="1" hangingPunct="1">
              <a:spcAft>
                <a:spcPts val="300"/>
              </a:spcAft>
            </a:pPr>
            <a:r>
              <a:rPr lang="en-US" altLang="zh-CN" sz="2400" i="1" dirty="0">
                <a:ea typeface="SimSun" panose="02010600030101010101" pitchFamily="2" charset="-122"/>
              </a:rPr>
              <a:t>K</a:t>
            </a:r>
            <a:r>
              <a:rPr lang="en-US" altLang="zh-CN" sz="2400" dirty="0">
                <a:ea typeface="SimSun" panose="02010600030101010101" pitchFamily="2" charset="-122"/>
              </a:rPr>
              <a:t>-</a:t>
            </a:r>
            <a:r>
              <a:rPr lang="en-US" altLang="zh-CN" sz="2400" i="1" dirty="0" err="1">
                <a:ea typeface="SimSun" panose="02010600030101010101" pitchFamily="2" charset="-122"/>
              </a:rPr>
              <a:t>Medoids</a:t>
            </a:r>
            <a:r>
              <a:rPr lang="en-US" altLang="zh-CN" sz="2400" dirty="0">
                <a:ea typeface="SimSun" panose="02010600030101010101" pitchFamily="2" charset="-122"/>
              </a:rPr>
              <a:t> Clustering: Find </a:t>
            </a:r>
            <a:r>
              <a:rPr lang="en-US" altLang="zh-CN" sz="2400" i="1" dirty="0">
                <a:ea typeface="SimSun" panose="02010600030101010101" pitchFamily="2" charset="-122"/>
              </a:rPr>
              <a:t>representative</a:t>
            </a:r>
            <a:r>
              <a:rPr lang="en-US" altLang="zh-CN" sz="2400" dirty="0">
                <a:ea typeface="SimSun" panose="02010600030101010101" pitchFamily="2" charset="-122"/>
              </a:rPr>
              <a:t> objects (</a:t>
            </a:r>
            <a:r>
              <a:rPr lang="en-US" altLang="zh-CN" sz="2400" u="sng" dirty="0" err="1">
                <a:ea typeface="SimSun" panose="02010600030101010101" pitchFamily="2" charset="-122"/>
              </a:rPr>
              <a:t>medoids</a:t>
            </a:r>
            <a:r>
              <a:rPr lang="en-US" altLang="zh-CN" sz="2400" dirty="0">
                <a:ea typeface="SimSun" panose="02010600030101010101" pitchFamily="2" charset="-122"/>
              </a:rPr>
              <a:t>) in clusters</a:t>
            </a:r>
          </a:p>
          <a:p>
            <a:pPr>
              <a:spcAft>
                <a:spcPts val="300"/>
              </a:spcAft>
            </a:pPr>
            <a:r>
              <a:rPr lang="en-US" altLang="zh-CN" sz="2400" i="1" dirty="0">
                <a:ea typeface="SimSun" panose="02010600030101010101" pitchFamily="2" charset="-122"/>
              </a:rPr>
              <a:t>PAM</a:t>
            </a:r>
            <a:r>
              <a:rPr lang="en-US" altLang="zh-CN" sz="2400" dirty="0">
                <a:ea typeface="SimSun" panose="02010600030101010101" pitchFamily="2" charset="-122"/>
              </a:rPr>
              <a:t> (Partitioning Around </a:t>
            </a:r>
            <a:r>
              <a:rPr lang="en-US" altLang="zh-CN" sz="2400" dirty="0" err="1">
                <a:ea typeface="SimSun" panose="02010600030101010101" pitchFamily="2" charset="-122"/>
              </a:rPr>
              <a:t>Medoids</a:t>
            </a:r>
            <a:r>
              <a:rPr lang="en-US" altLang="zh-CN" sz="2400" dirty="0">
                <a:ea typeface="SimSun" panose="02010600030101010101" pitchFamily="2" charset="-122"/>
              </a:rPr>
              <a:t>: Kaufmann &amp; </a:t>
            </a:r>
            <a:r>
              <a:rPr lang="en-US" altLang="zh-CN" sz="2400" dirty="0" err="1">
                <a:ea typeface="SimSun" panose="02010600030101010101" pitchFamily="2" charset="-122"/>
              </a:rPr>
              <a:t>Rousseeuw</a:t>
            </a:r>
            <a:r>
              <a:rPr lang="en-US" altLang="zh-CN" sz="2400" dirty="0">
                <a:ea typeface="SimSun" panose="02010600030101010101" pitchFamily="2" charset="-122"/>
              </a:rPr>
              <a:t> 1987)</a:t>
            </a:r>
          </a:p>
          <a:p>
            <a:pPr lvl="1">
              <a:spcAft>
                <a:spcPts val="300"/>
              </a:spcAft>
            </a:pPr>
            <a:r>
              <a:rPr lang="en-US" altLang="zh-CN" sz="2400" dirty="0">
                <a:ea typeface="SimSun" panose="02010600030101010101" pitchFamily="2" charset="-122"/>
              </a:rPr>
              <a:t>Starts from an initial set of </a:t>
            </a:r>
            <a:r>
              <a:rPr lang="en-US" altLang="zh-CN" sz="2400" dirty="0" err="1">
                <a:ea typeface="SimSun" panose="02010600030101010101" pitchFamily="2" charset="-122"/>
              </a:rPr>
              <a:t>medoids</a:t>
            </a:r>
            <a:r>
              <a:rPr lang="en-US" altLang="zh-CN" sz="2400" dirty="0">
                <a:ea typeface="SimSun" panose="02010600030101010101" pitchFamily="2" charset="-122"/>
              </a:rPr>
              <a:t>, and </a:t>
            </a:r>
          </a:p>
          <a:p>
            <a:pPr lvl="1">
              <a:spcAft>
                <a:spcPts val="300"/>
              </a:spcAft>
            </a:pPr>
            <a:r>
              <a:rPr lang="en-US" altLang="zh-CN" sz="2400" dirty="0">
                <a:ea typeface="SimSun" panose="02010600030101010101" pitchFamily="2" charset="-122"/>
              </a:rPr>
              <a:t>Iteratively replaces one of the </a:t>
            </a:r>
            <a:r>
              <a:rPr lang="en-US" altLang="zh-CN" sz="2400" dirty="0" err="1">
                <a:ea typeface="SimSun" panose="02010600030101010101" pitchFamily="2" charset="-122"/>
              </a:rPr>
              <a:t>medoids</a:t>
            </a:r>
            <a:r>
              <a:rPr lang="en-US" altLang="zh-CN" sz="2400" dirty="0">
                <a:ea typeface="SimSun" panose="02010600030101010101" pitchFamily="2" charset="-122"/>
              </a:rPr>
              <a:t> by one of the non-</a:t>
            </a:r>
            <a:r>
              <a:rPr lang="en-US" altLang="zh-CN" sz="2400" dirty="0" err="1">
                <a:ea typeface="SimSun" panose="02010600030101010101" pitchFamily="2" charset="-122"/>
              </a:rPr>
              <a:t>medoids</a:t>
            </a:r>
            <a:r>
              <a:rPr lang="en-US" altLang="zh-CN" sz="2400" dirty="0">
                <a:ea typeface="SimSun" panose="02010600030101010101" pitchFamily="2" charset="-122"/>
              </a:rPr>
              <a:t> if it improves the total sum of the squared errors (SSE) of the resulting clustering</a:t>
            </a:r>
          </a:p>
          <a:p>
            <a:pPr lvl="1">
              <a:spcAft>
                <a:spcPts val="300"/>
              </a:spcAft>
            </a:pPr>
            <a:r>
              <a:rPr lang="en-US" altLang="zh-CN" sz="2400" i="1" dirty="0">
                <a:ea typeface="SimSun" panose="02010600030101010101" pitchFamily="2" charset="-122"/>
              </a:rPr>
              <a:t>PAM</a:t>
            </a:r>
            <a:r>
              <a:rPr lang="en-US" altLang="zh-CN" sz="2400" dirty="0">
                <a:ea typeface="SimSun" panose="02010600030101010101" pitchFamily="2" charset="-122"/>
              </a:rPr>
              <a:t> works effectively for small data sets but does not scale well for large data sets (due to the computational complexity)</a:t>
            </a:r>
          </a:p>
          <a:p>
            <a:pPr lvl="1">
              <a:spcAft>
                <a:spcPts val="300"/>
              </a:spcAft>
            </a:pPr>
            <a:r>
              <a:rPr lang="en-US" altLang="ko-KR" sz="2400" dirty="0">
                <a:ea typeface="Gulim" panose="020B0600000101010101" pitchFamily="34" charset="-127"/>
              </a:rPr>
              <a:t>Computational complexity: PAM: O(K(n − K)</a:t>
            </a:r>
            <a:r>
              <a:rPr lang="en-US" altLang="ko-KR" sz="2400" baseline="30000" dirty="0">
                <a:ea typeface="Gulim" panose="020B0600000101010101" pitchFamily="34" charset="-127"/>
              </a:rPr>
              <a:t>2</a:t>
            </a:r>
            <a:r>
              <a:rPr lang="en-US" altLang="ko-KR" sz="2400" dirty="0">
                <a:ea typeface="Gulim" panose="020B0600000101010101" pitchFamily="34" charset="-127"/>
              </a:rPr>
              <a:t>)  (quite expensive!)</a:t>
            </a:r>
          </a:p>
          <a:p>
            <a:pPr>
              <a:spcAft>
                <a:spcPts val="300"/>
              </a:spcAft>
            </a:pPr>
            <a:r>
              <a:rPr lang="en-US" altLang="zh-CN" sz="2400" dirty="0">
                <a:ea typeface="SimSun" panose="02010600030101010101" pitchFamily="2" charset="-122"/>
              </a:rPr>
              <a:t>Efficiency improvements on PAM</a:t>
            </a:r>
          </a:p>
          <a:p>
            <a:pPr lvl="1">
              <a:spcAft>
                <a:spcPts val="300"/>
              </a:spcAft>
            </a:pPr>
            <a:r>
              <a:rPr lang="en-US" altLang="zh-CN" sz="2400" i="1" dirty="0">
                <a:ea typeface="SimSun" panose="02010600030101010101" pitchFamily="2" charset="-122"/>
              </a:rPr>
              <a:t>CLARA</a:t>
            </a:r>
            <a:r>
              <a:rPr lang="en-US" altLang="zh-CN" sz="2400" dirty="0">
                <a:ea typeface="SimSun" panose="02010600030101010101" pitchFamily="2" charset="-122"/>
              </a:rPr>
              <a:t> (Kaufmann &amp; </a:t>
            </a:r>
            <a:r>
              <a:rPr lang="en-US" altLang="zh-CN" sz="2400" dirty="0" err="1">
                <a:ea typeface="SimSun" panose="02010600030101010101" pitchFamily="2" charset="-122"/>
              </a:rPr>
              <a:t>Rousseeuw</a:t>
            </a:r>
            <a:r>
              <a:rPr lang="en-US" altLang="zh-CN" sz="2400" dirty="0">
                <a:ea typeface="SimSun" panose="02010600030101010101" pitchFamily="2" charset="-122"/>
              </a:rPr>
              <a:t>, 1990):</a:t>
            </a:r>
          </a:p>
          <a:p>
            <a:pPr lvl="2">
              <a:spcAft>
                <a:spcPts val="300"/>
              </a:spcAft>
            </a:pPr>
            <a:r>
              <a:rPr lang="en-US" altLang="zh-CN" sz="2400" dirty="0">
                <a:ea typeface="SimSun" panose="02010600030101010101" pitchFamily="2" charset="-122"/>
              </a:rPr>
              <a:t>PAM on samples; </a:t>
            </a:r>
            <a:r>
              <a:rPr lang="en-US" altLang="ko-KR" sz="2400" dirty="0">
                <a:ea typeface="Gulim" panose="020B0600000101010101" pitchFamily="34" charset="-127"/>
              </a:rPr>
              <a:t>O(Ks</a:t>
            </a:r>
            <a:r>
              <a:rPr lang="en-US" altLang="ko-KR" sz="2400" baseline="30000" dirty="0">
                <a:ea typeface="Gulim" panose="020B0600000101010101" pitchFamily="34" charset="-127"/>
              </a:rPr>
              <a:t>2</a:t>
            </a:r>
            <a:r>
              <a:rPr lang="en-US" altLang="ko-KR" sz="2400" dirty="0">
                <a:ea typeface="Gulim" panose="020B0600000101010101" pitchFamily="34" charset="-127"/>
              </a:rPr>
              <a:t> + K(n − K)), s is the sample size</a:t>
            </a:r>
            <a:endParaRPr lang="en-US" altLang="zh-CN" sz="2400" dirty="0">
              <a:ea typeface="SimSun" panose="02010600030101010101" pitchFamily="2" charset="-122"/>
            </a:endParaRPr>
          </a:p>
          <a:p>
            <a:pPr lvl="1" eaLnBrk="1" hangingPunct="1">
              <a:spcAft>
                <a:spcPts val="300"/>
              </a:spcAft>
            </a:pPr>
            <a:r>
              <a:rPr lang="en-US" altLang="zh-CN" sz="2400" i="1" dirty="0">
                <a:ea typeface="SimSun" panose="02010600030101010101" pitchFamily="2" charset="-122"/>
              </a:rPr>
              <a:t>CLARANS</a:t>
            </a:r>
            <a:r>
              <a:rPr lang="en-US" altLang="zh-CN" sz="2400" dirty="0">
                <a:ea typeface="SimSun" panose="02010600030101010101" pitchFamily="2" charset="-122"/>
              </a:rPr>
              <a:t> (Ng &amp; Han, 1994): Randomized re-sampling, ensuring efficiency + quality</a:t>
            </a:r>
          </a:p>
        </p:txBody>
      </p:sp>
    </p:spTree>
    <p:extLst>
      <p:ext uri="{BB962C8B-B14F-4D97-AF65-F5344CB8AC3E}">
        <p14:creationId xmlns:p14="http://schemas.microsoft.com/office/powerpoint/2010/main" val="4076572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0" y="267856"/>
            <a:ext cx="12192000" cy="685800"/>
          </a:xfrm>
        </p:spPr>
        <p:txBody>
          <a:bodyPr>
            <a:normAutofit/>
          </a:bodyPr>
          <a:lstStyle/>
          <a:p>
            <a:r>
              <a:rPr lang="en-US" altLang="ko-KR" sz="4000" i="1" dirty="0">
                <a:ea typeface="Gulim" panose="020B0600000101010101" pitchFamily="34" charset="-127"/>
              </a:rPr>
              <a:t>K-Medians</a:t>
            </a:r>
            <a:r>
              <a:rPr lang="en-US" altLang="ko-KR" sz="4000" dirty="0">
                <a:ea typeface="Gulim" panose="020B0600000101010101" pitchFamily="34" charset="-127"/>
              </a:rPr>
              <a:t>: Handling Outliers by Computing Medians </a:t>
            </a:r>
            <a:endParaRPr lang="en-US" altLang="zh-CN" sz="4000" dirty="0">
              <a:ea typeface="Gulim" panose="020B0600000101010101" pitchFamily="34" charset="-127"/>
            </a:endParaRPr>
          </a:p>
        </p:txBody>
      </p:sp>
      <p:sp>
        <p:nvSpPr>
          <p:cNvPr id="29699" name="Rectangle 1027"/>
          <p:cNvSpPr>
            <a:spLocks noGrp="1" noChangeArrowheads="1"/>
          </p:cNvSpPr>
          <p:nvPr>
            <p:ph idx="1"/>
          </p:nvPr>
        </p:nvSpPr>
        <p:spPr>
          <a:xfrm>
            <a:off x="682748" y="1155581"/>
            <a:ext cx="10964307" cy="5426287"/>
          </a:xfrm>
        </p:spPr>
        <p:txBody>
          <a:bodyPr/>
          <a:lstStyle/>
          <a:p>
            <a:pPr eaLnBrk="1" hangingPunct="1"/>
            <a:r>
              <a:rPr lang="en-US" altLang="ko-KR" sz="2400" dirty="0">
                <a:ea typeface="Gulim" panose="020B0600000101010101" pitchFamily="34" charset="-127"/>
              </a:rPr>
              <a:t> Medians are less sensitive to outliers than means</a:t>
            </a:r>
          </a:p>
          <a:p>
            <a:pPr lvl="1"/>
            <a:r>
              <a:rPr lang="en-US" altLang="ko-KR" sz="2400" dirty="0">
                <a:ea typeface="Gulim" panose="020B0600000101010101" pitchFamily="34" charset="-127"/>
              </a:rPr>
              <a:t>Think of the median salary vs. mean salary of a large firm when adding a few top executives!</a:t>
            </a:r>
          </a:p>
          <a:p>
            <a:pPr eaLnBrk="1" hangingPunct="1"/>
            <a:r>
              <a:rPr lang="en-US" altLang="ko-KR" sz="2400" b="1" i="1" dirty="0">
                <a:ea typeface="Gulim" panose="020B0600000101010101" pitchFamily="34" charset="-127"/>
              </a:rPr>
              <a:t>K-Medians</a:t>
            </a:r>
            <a:r>
              <a:rPr lang="en-US" altLang="ko-KR" sz="2400" dirty="0">
                <a:ea typeface="Gulim" panose="020B0600000101010101" pitchFamily="34" charset="-127"/>
              </a:rPr>
              <a:t>:  Instead of taking the </a:t>
            </a:r>
            <a:r>
              <a:rPr lang="en-US" altLang="ko-KR" sz="2400" b="1" dirty="0">
                <a:ea typeface="Gulim" panose="020B0600000101010101" pitchFamily="34" charset="-127"/>
              </a:rPr>
              <a:t>mean</a:t>
            </a:r>
            <a:r>
              <a:rPr lang="en-US" altLang="ko-KR" sz="2400" dirty="0">
                <a:ea typeface="Gulim" panose="020B0600000101010101" pitchFamily="34" charset="-127"/>
              </a:rPr>
              <a:t> value of the object in a cluster as a reference point, </a:t>
            </a:r>
            <a:r>
              <a:rPr lang="en-US" altLang="ko-KR" sz="2400" b="1" dirty="0">
                <a:ea typeface="Gulim" panose="020B0600000101010101" pitchFamily="34" charset="-127"/>
              </a:rPr>
              <a:t>medians</a:t>
            </a:r>
            <a:r>
              <a:rPr lang="en-US" altLang="ko-KR" sz="2400" dirty="0">
                <a:ea typeface="Gulim" panose="020B0600000101010101" pitchFamily="34" charset="-127"/>
              </a:rPr>
              <a:t> are used (L</a:t>
            </a:r>
            <a:r>
              <a:rPr lang="en-US" altLang="ko-KR" sz="2400" baseline="-25000" dirty="0">
                <a:ea typeface="Gulim" panose="020B0600000101010101" pitchFamily="34" charset="-127"/>
              </a:rPr>
              <a:t>1</a:t>
            </a:r>
            <a:r>
              <a:rPr lang="en-US" altLang="ko-KR" sz="2400" dirty="0">
                <a:ea typeface="Gulim" panose="020B0600000101010101" pitchFamily="34" charset="-127"/>
              </a:rPr>
              <a:t>-norm as the distance measure)</a:t>
            </a:r>
          </a:p>
          <a:p>
            <a:pPr eaLnBrk="1" hangingPunct="1"/>
            <a:r>
              <a:rPr lang="en-US" altLang="ko-KR" sz="2400" dirty="0">
                <a:ea typeface="Gulim" panose="020B0600000101010101" pitchFamily="34" charset="-127"/>
              </a:rPr>
              <a:t>The criterion function for the </a:t>
            </a:r>
            <a:r>
              <a:rPr lang="en-US" altLang="ko-KR" sz="2400" i="1" dirty="0">
                <a:ea typeface="Gulim" panose="020B0600000101010101" pitchFamily="34" charset="-127"/>
              </a:rPr>
              <a:t>K-Medians</a:t>
            </a:r>
            <a:r>
              <a:rPr lang="en-US" altLang="ko-KR" sz="2400" dirty="0">
                <a:ea typeface="Gulim" panose="020B0600000101010101" pitchFamily="34" charset="-127"/>
              </a:rPr>
              <a:t> algorithm:  </a:t>
            </a:r>
          </a:p>
          <a:p>
            <a:pPr>
              <a:lnSpc>
                <a:spcPct val="120000"/>
              </a:lnSpc>
            </a:pPr>
            <a:r>
              <a:rPr lang="en-US" altLang="zh-CN" sz="2400" dirty="0">
                <a:ea typeface="SimSun" panose="02010600030101010101" pitchFamily="2" charset="-122"/>
              </a:rPr>
              <a:t>The </a:t>
            </a:r>
            <a:r>
              <a:rPr lang="en-US" altLang="ko-KR" sz="2400" i="1" dirty="0">
                <a:ea typeface="Gulim" panose="020B0600000101010101" pitchFamily="34" charset="-127"/>
              </a:rPr>
              <a:t>K-Medians</a:t>
            </a:r>
            <a:r>
              <a:rPr lang="en-US" altLang="zh-CN" sz="2400" dirty="0">
                <a:ea typeface="SimSun" panose="02010600030101010101" pitchFamily="2" charset="-122"/>
              </a:rPr>
              <a:t> clustering algorithm:</a:t>
            </a:r>
          </a:p>
          <a:p>
            <a:pPr lvl="2">
              <a:lnSpc>
                <a:spcPct val="120000"/>
              </a:lnSpc>
              <a:spcBef>
                <a:spcPts val="300"/>
              </a:spcBef>
            </a:pPr>
            <a:r>
              <a:rPr lang="en-US" altLang="zh-CN" sz="2400" dirty="0">
                <a:solidFill>
                  <a:srgbClr val="000000"/>
                </a:solidFill>
                <a:ea typeface="SimSun" panose="02010600030101010101" pitchFamily="2" charset="-122"/>
              </a:rPr>
              <a:t>Select </a:t>
            </a:r>
            <a:r>
              <a:rPr lang="en-US" altLang="zh-CN" sz="2400" i="1" dirty="0">
                <a:solidFill>
                  <a:srgbClr val="000000"/>
                </a:solidFill>
                <a:ea typeface="SimSun" panose="02010600030101010101" pitchFamily="2" charset="-122"/>
              </a:rPr>
              <a:t>K</a:t>
            </a:r>
            <a:r>
              <a:rPr lang="en-US" altLang="zh-CN" sz="2400" dirty="0">
                <a:solidFill>
                  <a:srgbClr val="000000"/>
                </a:solidFill>
                <a:ea typeface="SimSun" panose="02010600030101010101" pitchFamily="2" charset="-122"/>
              </a:rPr>
              <a:t> points as the initial representative objects (i.e., as initial </a:t>
            </a:r>
            <a:r>
              <a:rPr lang="en-US" altLang="zh-CN" sz="2400" i="1" dirty="0">
                <a:solidFill>
                  <a:srgbClr val="000000"/>
                </a:solidFill>
                <a:ea typeface="SimSun" panose="02010600030101010101" pitchFamily="2" charset="-122"/>
              </a:rPr>
              <a:t>K medians</a:t>
            </a:r>
            <a:r>
              <a:rPr lang="en-US" altLang="zh-CN" sz="2400" dirty="0">
                <a:solidFill>
                  <a:srgbClr val="000000"/>
                </a:solidFill>
                <a:ea typeface="SimSun" panose="02010600030101010101" pitchFamily="2" charset="-122"/>
              </a:rPr>
              <a:t>)</a:t>
            </a:r>
          </a:p>
          <a:p>
            <a:pPr lvl="2">
              <a:lnSpc>
                <a:spcPct val="120000"/>
              </a:lnSpc>
              <a:spcBef>
                <a:spcPts val="300"/>
              </a:spcBef>
            </a:pPr>
            <a:r>
              <a:rPr lang="en-US" altLang="zh-CN" sz="2400" b="1" dirty="0">
                <a:solidFill>
                  <a:srgbClr val="000000"/>
                </a:solidFill>
                <a:ea typeface="SimSun" panose="02010600030101010101" pitchFamily="2" charset="-122"/>
              </a:rPr>
              <a:t>Repeat</a:t>
            </a:r>
          </a:p>
          <a:p>
            <a:pPr lvl="3">
              <a:lnSpc>
                <a:spcPct val="120000"/>
              </a:lnSpc>
              <a:spcBef>
                <a:spcPts val="300"/>
              </a:spcBef>
            </a:pPr>
            <a:r>
              <a:rPr lang="en-US" altLang="zh-CN" sz="2400" dirty="0">
                <a:solidFill>
                  <a:srgbClr val="000000"/>
                </a:solidFill>
                <a:ea typeface="SimSun" panose="02010600030101010101" pitchFamily="2" charset="-122"/>
              </a:rPr>
              <a:t>Assign every point to its nearest median</a:t>
            </a:r>
            <a:endParaRPr lang="en-US" altLang="zh-CN" sz="2400" baseline="-25000" dirty="0">
              <a:solidFill>
                <a:srgbClr val="000000"/>
              </a:solidFill>
              <a:ea typeface="SimSun" panose="02010600030101010101" pitchFamily="2" charset="-122"/>
            </a:endParaRPr>
          </a:p>
          <a:p>
            <a:pPr lvl="3">
              <a:lnSpc>
                <a:spcPct val="120000"/>
              </a:lnSpc>
              <a:spcBef>
                <a:spcPts val="300"/>
              </a:spcBef>
            </a:pPr>
            <a:r>
              <a:rPr lang="en-US" altLang="zh-CN" sz="2400" dirty="0">
                <a:solidFill>
                  <a:srgbClr val="000000"/>
                </a:solidFill>
                <a:ea typeface="SimSun" panose="02010600030101010101" pitchFamily="2" charset="-122"/>
              </a:rPr>
              <a:t>Re-compute the median using the median of each individual feature</a:t>
            </a:r>
          </a:p>
          <a:p>
            <a:pPr lvl="2">
              <a:lnSpc>
                <a:spcPct val="120000"/>
              </a:lnSpc>
              <a:spcBef>
                <a:spcPts val="300"/>
              </a:spcBef>
            </a:pPr>
            <a:r>
              <a:rPr lang="en-US" altLang="zh-CN" sz="2400" b="1" dirty="0">
                <a:solidFill>
                  <a:srgbClr val="000000"/>
                </a:solidFill>
                <a:ea typeface="SimSun" panose="02010600030101010101" pitchFamily="2" charset="-122"/>
              </a:rPr>
              <a:t>Until </a:t>
            </a:r>
            <a:r>
              <a:rPr lang="en-US" altLang="zh-CN" sz="2400" dirty="0">
                <a:solidFill>
                  <a:srgbClr val="000000"/>
                </a:solidFill>
                <a:ea typeface="SimSun" panose="02010600030101010101" pitchFamily="2" charset="-122"/>
              </a:rPr>
              <a:t>convergence criterion is satisfied</a:t>
            </a:r>
          </a:p>
        </p:txBody>
      </p:sp>
      <p:graphicFrame>
        <p:nvGraphicFramePr>
          <p:cNvPr id="2" name="Object 1"/>
          <p:cNvGraphicFramePr>
            <a:graphicFrameLocks noChangeAspect="1"/>
          </p:cNvGraphicFramePr>
          <p:nvPr>
            <p:extLst/>
          </p:nvPr>
        </p:nvGraphicFramePr>
        <p:xfrm>
          <a:off x="7679359" y="3267228"/>
          <a:ext cx="3086101" cy="845431"/>
        </p:xfrm>
        <a:graphic>
          <a:graphicData uri="http://schemas.openxmlformats.org/presentationml/2006/ole">
            <mc:AlternateContent xmlns:mc="http://schemas.openxmlformats.org/markup-compatibility/2006">
              <mc:Choice xmlns:v="urn:schemas-microsoft-com:vml" Requires="v">
                <p:oleObj spid="_x0000_s5186" name="Equation" r:id="rId4" imgW="1396800" imgH="469800" progId="Equation.DSMT4">
                  <p:embed/>
                </p:oleObj>
              </mc:Choice>
              <mc:Fallback>
                <p:oleObj name="Equation" r:id="rId4" imgW="1396800" imgH="469800" progId="Equation.DSMT4">
                  <p:embed/>
                  <p:pic>
                    <p:nvPicPr>
                      <p:cNvPr id="0" name=""/>
                      <p:cNvPicPr/>
                      <p:nvPr/>
                    </p:nvPicPr>
                    <p:blipFill>
                      <a:blip r:embed="rId5"/>
                      <a:stretch>
                        <a:fillRect/>
                      </a:stretch>
                    </p:blipFill>
                    <p:spPr>
                      <a:xfrm>
                        <a:off x="7679359" y="3267228"/>
                        <a:ext cx="3086101" cy="845431"/>
                      </a:xfrm>
                      <a:prstGeom prst="rect">
                        <a:avLst/>
                      </a:prstGeom>
                    </p:spPr>
                  </p:pic>
                </p:oleObj>
              </mc:Fallback>
            </mc:AlternateContent>
          </a:graphicData>
        </a:graphic>
      </p:graphicFrame>
    </p:spTree>
    <p:extLst>
      <p:ext uri="{BB962C8B-B14F-4D97-AF65-F5344CB8AC3E}">
        <p14:creationId xmlns:p14="http://schemas.microsoft.com/office/powerpoint/2010/main" val="2015027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381000"/>
            <a:ext cx="12192000" cy="609600"/>
          </a:xfrm>
        </p:spPr>
        <p:txBody>
          <a:bodyPr>
            <a:noAutofit/>
          </a:bodyPr>
          <a:lstStyle/>
          <a:p>
            <a:r>
              <a:rPr lang="en-US" altLang="ko-KR" dirty="0">
                <a:ea typeface="Gulim" panose="020B0600000101010101" pitchFamily="34" charset="-127"/>
              </a:rPr>
              <a:t>K-Modes: Clustering Categorical Data</a:t>
            </a:r>
            <a:endParaRPr lang="en-US" altLang="zh-CN" sz="3600" dirty="0">
              <a:ea typeface="SimSun" panose="02010600030101010101" pitchFamily="2" charset="-122"/>
            </a:endParaRPr>
          </a:p>
        </p:txBody>
      </p:sp>
      <p:sp>
        <p:nvSpPr>
          <p:cNvPr id="28675" name="Rectangle 3"/>
          <p:cNvSpPr>
            <a:spLocks noGrp="1" noChangeArrowheads="1"/>
          </p:cNvSpPr>
          <p:nvPr>
            <p:ph type="body" sz="half" idx="1"/>
          </p:nvPr>
        </p:nvSpPr>
        <p:spPr>
          <a:xfrm>
            <a:off x="524804" y="1170213"/>
            <a:ext cx="10628750" cy="5453871"/>
          </a:xfrm>
        </p:spPr>
        <p:txBody>
          <a:bodyPr/>
          <a:lstStyle/>
          <a:p>
            <a:r>
              <a:rPr lang="en-US" altLang="zh-CN" i="1" dirty="0">
                <a:ea typeface="SimSun" panose="02010600030101010101" pitchFamily="2" charset="-122"/>
              </a:rPr>
              <a:t>K-Means</a:t>
            </a:r>
            <a:r>
              <a:rPr lang="en-US" altLang="zh-CN" dirty="0">
                <a:ea typeface="SimSun" panose="02010600030101010101" pitchFamily="2" charset="-122"/>
              </a:rPr>
              <a:t> cannot handle non-numerical (categorical) data</a:t>
            </a:r>
          </a:p>
          <a:p>
            <a:pPr lvl="1"/>
            <a:r>
              <a:rPr lang="en-US" altLang="zh-CN" dirty="0">
                <a:ea typeface="SimSun" panose="02010600030101010101" pitchFamily="2" charset="-122"/>
              </a:rPr>
              <a:t>Mapping categorical value to 1/0 cannot generate quality clusters </a:t>
            </a:r>
          </a:p>
          <a:p>
            <a:r>
              <a:rPr lang="en-US" altLang="zh-CN" b="1" i="1" dirty="0">
                <a:ea typeface="SimSun" panose="02010600030101010101" pitchFamily="2" charset="-122"/>
              </a:rPr>
              <a:t>K-Modes</a:t>
            </a:r>
            <a:r>
              <a:rPr lang="en-US" altLang="zh-CN" b="1" dirty="0">
                <a:ea typeface="SimSun" panose="02010600030101010101" pitchFamily="2" charset="-122"/>
              </a:rPr>
              <a:t>:</a:t>
            </a:r>
            <a:r>
              <a:rPr lang="en-US" altLang="zh-CN" dirty="0">
                <a:ea typeface="SimSun" panose="02010600030101010101" pitchFamily="2" charset="-122"/>
              </a:rPr>
              <a:t> An extension to </a:t>
            </a:r>
            <a:r>
              <a:rPr lang="en-US" altLang="zh-CN" i="1" dirty="0">
                <a:ea typeface="SimSun" panose="02010600030101010101" pitchFamily="2" charset="-122"/>
              </a:rPr>
              <a:t>K-Means</a:t>
            </a:r>
            <a:r>
              <a:rPr lang="en-US" altLang="zh-CN" dirty="0">
                <a:ea typeface="SimSun" panose="02010600030101010101" pitchFamily="2" charset="-122"/>
              </a:rPr>
              <a:t> by replacing means of clusters with </a:t>
            </a:r>
            <a:r>
              <a:rPr lang="en-US" altLang="zh-CN" b="1" i="1" dirty="0">
                <a:ea typeface="SimSun" panose="02010600030101010101" pitchFamily="2" charset="-122"/>
              </a:rPr>
              <a:t>modes</a:t>
            </a:r>
          </a:p>
          <a:p>
            <a:pPr lvl="1"/>
            <a:r>
              <a:rPr lang="en-US" altLang="zh-CN" dirty="0">
                <a:ea typeface="SimSun" panose="02010600030101010101" pitchFamily="2" charset="-122"/>
              </a:rPr>
              <a:t>Mode:</a:t>
            </a:r>
            <a:r>
              <a:rPr lang="en-US" altLang="zh-CN" b="1" i="1" dirty="0">
                <a:ea typeface="SimSun" panose="02010600030101010101" pitchFamily="2" charset="-122"/>
              </a:rPr>
              <a:t> </a:t>
            </a:r>
            <a:r>
              <a:rPr lang="en-US" altLang="zh-CN" dirty="0">
                <a:ea typeface="SimSun" panose="02010600030101010101" pitchFamily="2" charset="-122"/>
              </a:rPr>
              <a:t>The value that appears </a:t>
            </a:r>
            <a:r>
              <a:rPr lang="en-US" dirty="0"/>
              <a:t>most often in a</a:t>
            </a:r>
            <a:r>
              <a:rPr lang="en-US" altLang="zh-CN" b="1" i="1" dirty="0">
                <a:ea typeface="SimSun" panose="02010600030101010101" pitchFamily="2" charset="-122"/>
              </a:rPr>
              <a:t> </a:t>
            </a:r>
            <a:r>
              <a:rPr lang="en-US" b="1" dirty="0"/>
              <a:t>set</a:t>
            </a:r>
            <a:r>
              <a:rPr lang="en-US" dirty="0"/>
              <a:t> of data values</a:t>
            </a:r>
            <a:endParaRPr lang="en-US" altLang="zh-CN" b="1" i="1" dirty="0">
              <a:ea typeface="SimSun" panose="02010600030101010101" pitchFamily="2" charset="-122"/>
            </a:endParaRPr>
          </a:p>
          <a:p>
            <a:r>
              <a:rPr lang="en-US" altLang="zh-CN" dirty="0">
                <a:ea typeface="SimSun" panose="02010600030101010101" pitchFamily="2" charset="-122"/>
              </a:rPr>
              <a:t>Dissimilarity measure between object X and the center of a cluster Z</a:t>
            </a:r>
          </a:p>
          <a:p>
            <a:pPr lvl="1"/>
            <a:r>
              <a:rPr lang="el-GR" altLang="zh-CN" dirty="0">
                <a:ea typeface="SimSun" panose="02010600030101010101" pitchFamily="2" charset="-122"/>
              </a:rPr>
              <a:t>Φ</a:t>
            </a:r>
            <a:r>
              <a:rPr lang="en-US" altLang="zh-CN" dirty="0">
                <a:ea typeface="SimSun" panose="02010600030101010101" pitchFamily="2" charset="-122"/>
              </a:rPr>
              <a:t>(</a:t>
            </a:r>
            <a:r>
              <a:rPr lang="en-US" altLang="zh-CN" dirty="0" err="1">
                <a:ea typeface="SimSun" panose="02010600030101010101" pitchFamily="2" charset="-122"/>
              </a:rPr>
              <a:t>x</a:t>
            </a:r>
            <a:r>
              <a:rPr lang="en-US" altLang="zh-CN" baseline="-25000" dirty="0" err="1">
                <a:ea typeface="SimSun" panose="02010600030101010101" pitchFamily="2" charset="-122"/>
              </a:rPr>
              <a:t>j</a:t>
            </a:r>
            <a:r>
              <a:rPr lang="en-US" altLang="zh-CN" dirty="0">
                <a:ea typeface="SimSun" panose="02010600030101010101" pitchFamily="2" charset="-122"/>
              </a:rPr>
              <a:t>, </a:t>
            </a:r>
            <a:r>
              <a:rPr lang="en-US" altLang="zh-CN" dirty="0" err="1">
                <a:ea typeface="SimSun" panose="02010600030101010101" pitchFamily="2" charset="-122"/>
              </a:rPr>
              <a:t>z</a:t>
            </a:r>
            <a:r>
              <a:rPr lang="en-US" altLang="zh-CN" baseline="-25000" dirty="0" err="1">
                <a:ea typeface="SimSun" panose="02010600030101010101" pitchFamily="2" charset="-122"/>
              </a:rPr>
              <a:t>j</a:t>
            </a:r>
            <a:r>
              <a:rPr lang="en-US" altLang="zh-CN" dirty="0">
                <a:ea typeface="SimSun" panose="02010600030101010101" pitchFamily="2" charset="-122"/>
              </a:rPr>
              <a:t>) = 1 – </a:t>
            </a:r>
            <a:r>
              <a:rPr lang="en-US" altLang="zh-CN" dirty="0" err="1">
                <a:ea typeface="SimSun" panose="02010600030101010101" pitchFamily="2" charset="-122"/>
              </a:rPr>
              <a:t>n</a:t>
            </a:r>
            <a:r>
              <a:rPr lang="en-US" altLang="zh-CN" baseline="-25000" dirty="0" err="1">
                <a:ea typeface="SimSun" panose="02010600030101010101" pitchFamily="2" charset="-122"/>
              </a:rPr>
              <a:t>j</a:t>
            </a:r>
            <a:r>
              <a:rPr lang="en-US" altLang="zh-CN" baseline="30000" dirty="0" err="1">
                <a:ea typeface="SimSun" panose="02010600030101010101" pitchFamily="2" charset="-122"/>
              </a:rPr>
              <a:t>r</a:t>
            </a:r>
            <a:r>
              <a:rPr lang="en-US" altLang="zh-CN" dirty="0">
                <a:ea typeface="SimSun" panose="02010600030101010101" pitchFamily="2" charset="-122"/>
              </a:rPr>
              <a:t>/</a:t>
            </a:r>
            <a:r>
              <a:rPr lang="en-US" altLang="zh-CN" dirty="0" err="1">
                <a:ea typeface="SimSun" panose="02010600030101010101" pitchFamily="2" charset="-122"/>
              </a:rPr>
              <a:t>n</a:t>
            </a:r>
            <a:r>
              <a:rPr lang="en-US" altLang="zh-CN" i="1" baseline="-25000" dirty="0" err="1">
                <a:ea typeface="SimSun" panose="02010600030101010101" pitchFamily="2" charset="-122"/>
              </a:rPr>
              <a:t>l</a:t>
            </a:r>
            <a:r>
              <a:rPr lang="en-US" altLang="zh-CN" dirty="0">
                <a:ea typeface="SimSun" panose="02010600030101010101" pitchFamily="2" charset="-122"/>
              </a:rPr>
              <a:t> when </a:t>
            </a:r>
            <a:r>
              <a:rPr lang="en-US" altLang="zh-CN" dirty="0" err="1">
                <a:ea typeface="SimSun" panose="02010600030101010101" pitchFamily="2" charset="-122"/>
              </a:rPr>
              <a:t>x</a:t>
            </a:r>
            <a:r>
              <a:rPr lang="en-US" altLang="zh-CN" baseline="-25000" dirty="0" err="1">
                <a:ea typeface="SimSun" panose="02010600030101010101" pitchFamily="2" charset="-122"/>
              </a:rPr>
              <a:t>j</a:t>
            </a:r>
            <a:r>
              <a:rPr lang="en-US" altLang="zh-CN" dirty="0">
                <a:ea typeface="SimSun" panose="02010600030101010101" pitchFamily="2" charset="-122"/>
              </a:rPr>
              <a:t> = </a:t>
            </a:r>
            <a:r>
              <a:rPr lang="en-US" altLang="zh-CN" dirty="0" err="1">
                <a:ea typeface="SimSun" panose="02010600030101010101" pitchFamily="2" charset="-122"/>
              </a:rPr>
              <a:t>z</a:t>
            </a:r>
            <a:r>
              <a:rPr lang="en-US" altLang="zh-CN" baseline="-25000" dirty="0" err="1">
                <a:ea typeface="SimSun" panose="02010600030101010101" pitchFamily="2" charset="-122"/>
              </a:rPr>
              <a:t>j</a:t>
            </a:r>
            <a:r>
              <a:rPr lang="en-US" altLang="zh-CN" baseline="-25000" dirty="0">
                <a:ea typeface="SimSun" panose="02010600030101010101" pitchFamily="2" charset="-122"/>
              </a:rPr>
              <a:t>  </a:t>
            </a:r>
            <a:r>
              <a:rPr lang="en-US" altLang="zh-CN" dirty="0">
                <a:ea typeface="SimSun" panose="02010600030101010101" pitchFamily="2" charset="-122"/>
              </a:rPr>
              <a:t>; 1 when </a:t>
            </a:r>
            <a:r>
              <a:rPr lang="en-US" altLang="zh-CN" dirty="0" err="1">
                <a:ea typeface="SimSun" panose="02010600030101010101" pitchFamily="2" charset="-122"/>
              </a:rPr>
              <a:t>x</a:t>
            </a:r>
            <a:r>
              <a:rPr lang="en-US" altLang="zh-CN" baseline="-25000" dirty="0" err="1">
                <a:ea typeface="SimSun" panose="02010600030101010101" pitchFamily="2" charset="-122"/>
              </a:rPr>
              <a:t>j</a:t>
            </a:r>
            <a:r>
              <a:rPr lang="en-US" altLang="zh-CN" dirty="0">
                <a:ea typeface="SimSun" panose="02010600030101010101" pitchFamily="2" charset="-122"/>
              </a:rPr>
              <a:t> ǂ </a:t>
            </a:r>
            <a:r>
              <a:rPr lang="en-US" altLang="zh-CN" dirty="0" err="1">
                <a:ea typeface="SimSun" panose="02010600030101010101" pitchFamily="2" charset="-122"/>
              </a:rPr>
              <a:t>z</a:t>
            </a:r>
            <a:r>
              <a:rPr lang="en-US" altLang="zh-CN" baseline="-25000" dirty="0" err="1">
                <a:ea typeface="SimSun" panose="02010600030101010101" pitchFamily="2" charset="-122"/>
              </a:rPr>
              <a:t>j</a:t>
            </a:r>
            <a:r>
              <a:rPr lang="en-US" altLang="zh-CN" baseline="-25000" dirty="0">
                <a:ea typeface="SimSun" panose="02010600030101010101" pitchFamily="2" charset="-122"/>
              </a:rPr>
              <a:t> </a:t>
            </a:r>
          </a:p>
          <a:p>
            <a:pPr lvl="2"/>
            <a:r>
              <a:rPr lang="en-US" altLang="zh-CN" dirty="0">
                <a:ea typeface="SimSun" panose="02010600030101010101" pitchFamily="2" charset="-122"/>
              </a:rPr>
              <a:t>where </a:t>
            </a:r>
            <a:r>
              <a:rPr lang="en-US" altLang="zh-CN" dirty="0" err="1">
                <a:ea typeface="SimSun" panose="02010600030101010101" pitchFamily="2" charset="-122"/>
              </a:rPr>
              <a:t>z</a:t>
            </a:r>
            <a:r>
              <a:rPr lang="en-US" altLang="zh-CN" baseline="-25000" dirty="0" err="1">
                <a:ea typeface="SimSun" panose="02010600030101010101" pitchFamily="2" charset="-122"/>
              </a:rPr>
              <a:t>j</a:t>
            </a:r>
            <a:r>
              <a:rPr lang="en-US" altLang="zh-CN" dirty="0">
                <a:ea typeface="SimSun" panose="02010600030101010101" pitchFamily="2" charset="-122"/>
              </a:rPr>
              <a:t> is the categorical value of attribute j in </a:t>
            </a:r>
            <a:r>
              <a:rPr lang="en-US" altLang="zh-CN" dirty="0" err="1">
                <a:ea typeface="SimSun" panose="02010600030101010101" pitchFamily="2" charset="-122"/>
              </a:rPr>
              <a:t>Z</a:t>
            </a:r>
            <a:r>
              <a:rPr lang="en-US" altLang="zh-CN" i="1" baseline="-25000" dirty="0" err="1">
                <a:ea typeface="SimSun" panose="02010600030101010101" pitchFamily="2" charset="-122"/>
              </a:rPr>
              <a:t>l</a:t>
            </a:r>
            <a:r>
              <a:rPr lang="en-US" altLang="zh-CN" dirty="0">
                <a:ea typeface="SimSun" panose="02010600030101010101" pitchFamily="2" charset="-122"/>
              </a:rPr>
              <a:t>, </a:t>
            </a:r>
            <a:r>
              <a:rPr lang="en-US" altLang="zh-CN" dirty="0" err="1">
                <a:ea typeface="SimSun" panose="02010600030101010101" pitchFamily="2" charset="-122"/>
              </a:rPr>
              <a:t>n</a:t>
            </a:r>
            <a:r>
              <a:rPr lang="en-US" altLang="zh-CN" i="1" baseline="-25000" dirty="0" err="1">
                <a:ea typeface="SimSun" panose="02010600030101010101" pitchFamily="2" charset="-122"/>
              </a:rPr>
              <a:t>l</a:t>
            </a:r>
            <a:r>
              <a:rPr lang="en-US" altLang="zh-CN" dirty="0">
                <a:ea typeface="SimSun" panose="02010600030101010101" pitchFamily="2" charset="-122"/>
              </a:rPr>
              <a:t> is the number of objects in cluster </a:t>
            </a:r>
            <a:r>
              <a:rPr lang="en-US" altLang="zh-CN" i="1" dirty="0">
                <a:ea typeface="SimSun" panose="02010600030101010101" pitchFamily="2" charset="-122"/>
              </a:rPr>
              <a:t>l</a:t>
            </a:r>
            <a:r>
              <a:rPr lang="en-US" altLang="zh-CN" dirty="0">
                <a:ea typeface="SimSun" panose="02010600030101010101" pitchFamily="2" charset="-122"/>
              </a:rPr>
              <a:t>, and </a:t>
            </a:r>
            <a:r>
              <a:rPr lang="en-US" altLang="zh-CN" dirty="0" err="1">
                <a:ea typeface="SimSun" panose="02010600030101010101" pitchFamily="2" charset="-122"/>
              </a:rPr>
              <a:t>n</a:t>
            </a:r>
            <a:r>
              <a:rPr lang="en-US" altLang="zh-CN" baseline="-25000" dirty="0" err="1">
                <a:ea typeface="SimSun" panose="02010600030101010101" pitchFamily="2" charset="-122"/>
              </a:rPr>
              <a:t>j</a:t>
            </a:r>
            <a:r>
              <a:rPr lang="en-US" altLang="zh-CN" baseline="30000" dirty="0" err="1">
                <a:ea typeface="SimSun" panose="02010600030101010101" pitchFamily="2" charset="-122"/>
              </a:rPr>
              <a:t>r</a:t>
            </a:r>
            <a:r>
              <a:rPr lang="en-US" altLang="zh-CN" baseline="30000" dirty="0">
                <a:ea typeface="SimSun" panose="02010600030101010101" pitchFamily="2" charset="-122"/>
              </a:rPr>
              <a:t> </a:t>
            </a:r>
            <a:r>
              <a:rPr lang="en-US" altLang="zh-CN" dirty="0">
                <a:ea typeface="SimSun" panose="02010600030101010101" pitchFamily="2" charset="-122"/>
              </a:rPr>
              <a:t>is the number of objects whose attribute value is r</a:t>
            </a:r>
          </a:p>
          <a:p>
            <a:r>
              <a:rPr lang="en-US" altLang="zh-CN" dirty="0">
                <a:ea typeface="SimSun" panose="02010600030101010101" pitchFamily="2" charset="-122"/>
              </a:rPr>
              <a:t>This dissimilarity measure (distance function) is </a:t>
            </a:r>
            <a:r>
              <a:rPr lang="en-US" altLang="zh-CN" b="1" dirty="0">
                <a:ea typeface="SimSun" panose="02010600030101010101" pitchFamily="2" charset="-122"/>
              </a:rPr>
              <a:t>frequency-based</a:t>
            </a:r>
          </a:p>
          <a:p>
            <a:r>
              <a:rPr lang="en-US" altLang="zh-CN" dirty="0">
                <a:ea typeface="SimSun" panose="02010600030101010101" pitchFamily="2" charset="-122"/>
              </a:rPr>
              <a:t>Algorithm is still based on iterative </a:t>
            </a:r>
            <a:r>
              <a:rPr lang="en-US" altLang="zh-CN" i="1" dirty="0">
                <a:ea typeface="SimSun" panose="02010600030101010101" pitchFamily="2" charset="-122"/>
              </a:rPr>
              <a:t>object cluster assignment </a:t>
            </a:r>
            <a:r>
              <a:rPr lang="en-US" altLang="zh-CN" dirty="0">
                <a:ea typeface="SimSun" panose="02010600030101010101" pitchFamily="2" charset="-122"/>
              </a:rPr>
              <a:t>and </a:t>
            </a:r>
            <a:r>
              <a:rPr lang="en-US" altLang="zh-CN" i="1" dirty="0">
                <a:ea typeface="SimSun" panose="02010600030101010101" pitchFamily="2" charset="-122"/>
              </a:rPr>
              <a:t>centroid update </a:t>
            </a:r>
          </a:p>
          <a:p>
            <a:r>
              <a:rPr lang="en-US" altLang="zh-CN" dirty="0">
                <a:ea typeface="SimSun" panose="02010600030101010101" pitchFamily="2" charset="-122"/>
              </a:rPr>
              <a:t>A </a:t>
            </a:r>
            <a:r>
              <a:rPr lang="en-US" altLang="zh-CN" b="1" i="1" dirty="0">
                <a:ea typeface="SimSun" panose="02010600030101010101" pitchFamily="2" charset="-122"/>
              </a:rPr>
              <a:t>fuzzy K-Modes </a:t>
            </a:r>
            <a:r>
              <a:rPr lang="en-US" altLang="zh-CN" dirty="0">
                <a:ea typeface="SimSun" panose="02010600030101010101" pitchFamily="2" charset="-122"/>
              </a:rPr>
              <a:t>method is proposed to </a:t>
            </a:r>
            <a:r>
              <a:rPr lang="en-US" dirty="0"/>
              <a:t>calculate a </a:t>
            </a:r>
            <a:r>
              <a:rPr lang="en-US" b="1" i="1" dirty="0"/>
              <a:t>fuzzy cluster membership value </a:t>
            </a:r>
            <a:r>
              <a:rPr lang="en-US" dirty="0"/>
              <a:t>for each object to each cluster</a:t>
            </a:r>
            <a:endParaRPr lang="en-US" altLang="zh-CN" dirty="0">
              <a:ea typeface="SimSun" panose="02010600030101010101" pitchFamily="2" charset="-122"/>
            </a:endParaRPr>
          </a:p>
          <a:p>
            <a:r>
              <a:rPr lang="en-US" altLang="zh-CN" dirty="0">
                <a:ea typeface="SimSun" panose="02010600030101010101" pitchFamily="2" charset="-122"/>
              </a:rPr>
              <a:t>A mixture of categorical and numerical data: Using a </a:t>
            </a:r>
            <a:r>
              <a:rPr lang="en-US" altLang="zh-CN" b="1" i="1" dirty="0">
                <a:ea typeface="SimSun" panose="02010600030101010101" pitchFamily="2" charset="-122"/>
              </a:rPr>
              <a:t>K-Prototype</a:t>
            </a:r>
            <a:r>
              <a:rPr lang="en-US" altLang="zh-CN" dirty="0">
                <a:ea typeface="SimSun" panose="02010600030101010101" pitchFamily="2" charset="-122"/>
              </a:rPr>
              <a:t> method</a:t>
            </a:r>
          </a:p>
        </p:txBody>
      </p:sp>
    </p:spTree>
    <p:extLst>
      <p:ext uri="{BB962C8B-B14F-4D97-AF65-F5344CB8AC3E}">
        <p14:creationId xmlns:p14="http://schemas.microsoft.com/office/powerpoint/2010/main" val="3772636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0" y="267856"/>
            <a:ext cx="12192000" cy="685800"/>
          </a:xfrm>
        </p:spPr>
        <p:txBody>
          <a:bodyPr>
            <a:normAutofit/>
          </a:bodyPr>
          <a:lstStyle/>
          <a:p>
            <a:r>
              <a:rPr lang="en-US" altLang="ko-KR" i="1" dirty="0">
                <a:ea typeface="Gulim" panose="020B0600000101010101" pitchFamily="34" charset="-127"/>
              </a:rPr>
              <a:t>Kernel K-Means </a:t>
            </a:r>
            <a:r>
              <a:rPr lang="en-US" altLang="ko-KR" dirty="0">
                <a:ea typeface="Gulim" panose="020B0600000101010101" pitchFamily="34" charset="-127"/>
              </a:rPr>
              <a:t>Clustering</a:t>
            </a:r>
            <a:endParaRPr lang="en-US" altLang="zh-CN" dirty="0">
              <a:ea typeface="Gulim" panose="020B0600000101010101" pitchFamily="34" charset="-127"/>
            </a:endParaRPr>
          </a:p>
        </p:txBody>
      </p:sp>
      <p:sp>
        <p:nvSpPr>
          <p:cNvPr id="29699" name="Rectangle 1027"/>
          <p:cNvSpPr>
            <a:spLocks noGrp="1" noChangeArrowheads="1"/>
          </p:cNvSpPr>
          <p:nvPr>
            <p:ph idx="1"/>
          </p:nvPr>
        </p:nvSpPr>
        <p:spPr>
          <a:xfrm>
            <a:off x="567834" y="1132475"/>
            <a:ext cx="8887251" cy="2525126"/>
          </a:xfrm>
        </p:spPr>
        <p:txBody>
          <a:bodyPr/>
          <a:lstStyle/>
          <a:p>
            <a:r>
              <a:rPr lang="en-US" altLang="ko-KR" sz="2400" dirty="0">
                <a:ea typeface="Gulim" panose="020B0600000101010101" pitchFamily="34" charset="-127"/>
              </a:rPr>
              <a:t> </a:t>
            </a:r>
            <a:r>
              <a:rPr lang="en-US" altLang="ko-KR" sz="2400" i="1" dirty="0">
                <a:ea typeface="Gulim" panose="020B0600000101010101" pitchFamily="34" charset="-127"/>
              </a:rPr>
              <a:t>Kernel K-Means </a:t>
            </a:r>
            <a:r>
              <a:rPr lang="en-US" altLang="ko-KR" sz="2400" dirty="0">
                <a:ea typeface="Gulim" panose="020B0600000101010101" pitchFamily="34" charset="-127"/>
              </a:rPr>
              <a:t>can be used to detect non-convex clusters</a:t>
            </a:r>
          </a:p>
          <a:p>
            <a:pPr lvl="1"/>
            <a:r>
              <a:rPr lang="en-US" sz="2400" dirty="0"/>
              <a:t>A region is </a:t>
            </a:r>
            <a:r>
              <a:rPr lang="en-US" sz="2400" b="1" dirty="0"/>
              <a:t>convex</a:t>
            </a:r>
            <a:r>
              <a:rPr lang="en-US" sz="2400" dirty="0"/>
              <a:t> if it contains all the line segments connecting any pair of its points. Otherwise, it is </a:t>
            </a:r>
            <a:r>
              <a:rPr lang="en-US" sz="2400" b="1" dirty="0"/>
              <a:t>concave</a:t>
            </a:r>
            <a:endParaRPr lang="en-US" altLang="ko-KR" sz="2400" b="1" dirty="0">
              <a:ea typeface="Gulim" panose="020B0600000101010101" pitchFamily="34" charset="-127"/>
            </a:endParaRPr>
          </a:p>
          <a:p>
            <a:pPr lvl="1"/>
            <a:r>
              <a:rPr lang="en-US" altLang="ko-KR" sz="2400" i="1" dirty="0">
                <a:ea typeface="Gulim" panose="020B0600000101010101" pitchFamily="34" charset="-127"/>
              </a:rPr>
              <a:t>K-Means</a:t>
            </a:r>
            <a:r>
              <a:rPr lang="en-US" altLang="ko-KR" sz="2400" dirty="0">
                <a:ea typeface="Gulim" panose="020B0600000101010101" pitchFamily="34" charset="-127"/>
              </a:rPr>
              <a:t> can only detect clusters that are linearly separable</a:t>
            </a:r>
          </a:p>
          <a:p>
            <a:r>
              <a:rPr lang="en-US" altLang="ko-KR" sz="2400" dirty="0">
                <a:ea typeface="Gulim" panose="020B0600000101010101" pitchFamily="34" charset="-127"/>
              </a:rPr>
              <a:t>Idea: Project data onto the high-dimensional kernel space, and                 then perform </a:t>
            </a:r>
            <a:r>
              <a:rPr lang="en-US" altLang="ko-KR" sz="2400" i="1" dirty="0">
                <a:ea typeface="Gulim" panose="020B0600000101010101" pitchFamily="34" charset="-127"/>
              </a:rPr>
              <a:t>K-Means </a:t>
            </a:r>
            <a:r>
              <a:rPr lang="en-US" altLang="ko-KR" sz="2400" dirty="0">
                <a:ea typeface="Gulim" panose="020B0600000101010101" pitchFamily="34" charset="-127"/>
              </a:rPr>
              <a:t>clustering</a:t>
            </a:r>
          </a:p>
        </p:txBody>
      </p:sp>
      <p:pic>
        <p:nvPicPr>
          <p:cNvPr id="5" name="Picture 4"/>
          <p:cNvPicPr>
            <a:picLocks noChangeAspect="1"/>
          </p:cNvPicPr>
          <p:nvPr/>
        </p:nvPicPr>
        <p:blipFill>
          <a:blip r:embed="rId3"/>
          <a:stretch>
            <a:fillRect/>
          </a:stretch>
        </p:blipFill>
        <p:spPr>
          <a:xfrm>
            <a:off x="9333443" y="1134339"/>
            <a:ext cx="2412366" cy="1980843"/>
          </a:xfrm>
          <a:prstGeom prst="rect">
            <a:avLst/>
          </a:prstGeom>
        </p:spPr>
      </p:pic>
      <p:sp>
        <p:nvSpPr>
          <p:cNvPr id="6" name="Rectangle 1027">
            <a:extLst>
              <a:ext uri="{FF2B5EF4-FFF2-40B4-BE49-F238E27FC236}">
                <a16:creationId xmlns:a16="http://schemas.microsoft.com/office/drawing/2014/main" id="{319D8B5A-2242-4069-B67A-2BAE2EDB6F6A}"/>
              </a:ext>
            </a:extLst>
          </p:cNvPr>
          <p:cNvSpPr txBox="1">
            <a:spLocks noChangeArrowheads="1"/>
          </p:cNvSpPr>
          <p:nvPr/>
        </p:nvSpPr>
        <p:spPr>
          <a:xfrm>
            <a:off x="567834" y="3617537"/>
            <a:ext cx="11056332" cy="3088413"/>
          </a:xfrm>
          <a:prstGeom prst="rect">
            <a:avLst/>
          </a:prstGeom>
        </p:spPr>
        <p:txBody>
          <a:bodyPr vert="horz" lIns="91436" tIns="45718" rIns="91436" bIns="45718" rtlCol="0">
            <a:noAutofit/>
          </a:bodyPr>
          <a:lstStyle>
            <a:lvl1pPr marL="461951" indent="-461951" algn="l" defTabSz="914354"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738170" indent="-538149" algn="l" defTabSz="914354"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858817" indent="-474651" algn="l" defTabSz="914354"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1144559" indent="-522275" algn="l" defTabSz="914354"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376328" indent="-507987" algn="l" defTabSz="914354"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lvl="1"/>
            <a:r>
              <a:rPr lang="en-US" altLang="ko-KR" sz="2400" dirty="0">
                <a:ea typeface="Gulim" panose="020B0600000101010101" pitchFamily="34" charset="-127"/>
              </a:rPr>
              <a:t>Map data points in the input space onto a high-dimensional feature space using the kernel function</a:t>
            </a:r>
          </a:p>
          <a:p>
            <a:pPr lvl="1"/>
            <a:r>
              <a:rPr lang="en-US" altLang="ko-KR" sz="2400" dirty="0">
                <a:ea typeface="Gulim" panose="020B0600000101010101" pitchFamily="34" charset="-127"/>
              </a:rPr>
              <a:t>Perform </a:t>
            </a:r>
            <a:r>
              <a:rPr lang="en-US" altLang="ko-KR" sz="2400" i="1" dirty="0">
                <a:ea typeface="Gulim" panose="020B0600000101010101" pitchFamily="34" charset="-127"/>
              </a:rPr>
              <a:t>K-Means</a:t>
            </a:r>
            <a:r>
              <a:rPr lang="en-US" altLang="ko-KR" sz="2400" dirty="0">
                <a:ea typeface="Gulim" panose="020B0600000101010101" pitchFamily="34" charset="-127"/>
              </a:rPr>
              <a:t> on the mapped feature space</a:t>
            </a:r>
          </a:p>
          <a:p>
            <a:r>
              <a:rPr lang="en-US" altLang="ko-KR" sz="2400" dirty="0">
                <a:ea typeface="Gulim" panose="020B0600000101010101" pitchFamily="34" charset="-127"/>
              </a:rPr>
              <a:t>Computational complexity is higher than K-Means </a:t>
            </a:r>
          </a:p>
          <a:p>
            <a:pPr lvl="1"/>
            <a:r>
              <a:rPr lang="en-US" sz="2400" dirty="0"/>
              <a:t>Need to compute and store </a:t>
            </a:r>
            <a:r>
              <a:rPr lang="en-US" sz="2400" i="1" dirty="0"/>
              <a:t>n</a:t>
            </a:r>
            <a:r>
              <a:rPr lang="en-US" sz="2400" dirty="0"/>
              <a:t> x </a:t>
            </a:r>
            <a:r>
              <a:rPr lang="en-US" sz="2400" i="1" dirty="0"/>
              <a:t>n</a:t>
            </a:r>
            <a:r>
              <a:rPr lang="en-US" sz="2400" dirty="0"/>
              <a:t> kernel matrix </a:t>
            </a:r>
            <a:r>
              <a:rPr lang="en-US" altLang="ko-KR" sz="2400" dirty="0">
                <a:ea typeface="Gulim" panose="020B0600000101010101" pitchFamily="34" charset="-127"/>
              </a:rPr>
              <a:t>generated from the kernel function on the original data, where </a:t>
            </a:r>
            <a:r>
              <a:rPr lang="en-US" altLang="ko-KR" sz="2400" i="1" dirty="0">
                <a:ea typeface="Gulim" panose="020B0600000101010101" pitchFamily="34" charset="-127"/>
              </a:rPr>
              <a:t>n</a:t>
            </a:r>
            <a:r>
              <a:rPr lang="en-US" altLang="ko-KR" sz="2400" dirty="0">
                <a:ea typeface="Gulim" panose="020B0600000101010101" pitchFamily="34" charset="-127"/>
              </a:rPr>
              <a:t> is the number of points</a:t>
            </a:r>
          </a:p>
          <a:p>
            <a:r>
              <a:rPr lang="en-US" altLang="ko-KR" sz="2400" i="1" dirty="0">
                <a:ea typeface="Gulim" panose="020B0600000101010101" pitchFamily="34" charset="-127"/>
              </a:rPr>
              <a:t>Spectral clustering </a:t>
            </a:r>
            <a:r>
              <a:rPr lang="en-US" altLang="ko-KR" sz="2400" dirty="0">
                <a:ea typeface="Gulim" panose="020B0600000101010101" pitchFamily="34" charset="-127"/>
              </a:rPr>
              <a:t>can be considered as a variant of </a:t>
            </a:r>
            <a:r>
              <a:rPr lang="en-US" altLang="ko-KR" sz="2400" u="sng" dirty="0">
                <a:ea typeface="Gulim" panose="020B0600000101010101" pitchFamily="34" charset="-127"/>
              </a:rPr>
              <a:t>Kernel K-Means </a:t>
            </a:r>
            <a:r>
              <a:rPr lang="en-US" altLang="ko-KR" sz="2400" dirty="0">
                <a:ea typeface="Gulim" panose="020B0600000101010101" pitchFamily="34" charset="-127"/>
              </a:rPr>
              <a:t>clustering</a:t>
            </a:r>
          </a:p>
        </p:txBody>
      </p:sp>
    </p:spTree>
    <p:extLst>
      <p:ext uri="{BB962C8B-B14F-4D97-AF65-F5344CB8AC3E}">
        <p14:creationId xmlns:p14="http://schemas.microsoft.com/office/powerpoint/2010/main" val="1375251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0" y="267856"/>
            <a:ext cx="12192000" cy="685800"/>
          </a:xfrm>
        </p:spPr>
        <p:txBody>
          <a:bodyPr>
            <a:normAutofit/>
          </a:bodyPr>
          <a:lstStyle/>
          <a:p>
            <a:r>
              <a:rPr lang="en-US" altLang="ko-KR" dirty="0">
                <a:ea typeface="Gulim" panose="020B0600000101010101" pitchFamily="34" charset="-127"/>
              </a:rPr>
              <a:t>Kernel Functions and Kernel K-Means Clustering</a:t>
            </a:r>
            <a:endParaRPr lang="en-US" altLang="zh-CN" dirty="0">
              <a:ea typeface="Gulim" panose="020B0600000101010101" pitchFamily="34" charset="-127"/>
            </a:endParaRPr>
          </a:p>
        </p:txBody>
      </p:sp>
      <p:sp>
        <p:nvSpPr>
          <p:cNvPr id="29699" name="Rectangle 1027"/>
          <p:cNvSpPr>
            <a:spLocks noGrp="1" noChangeArrowheads="1"/>
          </p:cNvSpPr>
          <p:nvPr>
            <p:ph idx="1"/>
          </p:nvPr>
        </p:nvSpPr>
        <p:spPr>
          <a:xfrm>
            <a:off x="613846" y="1155581"/>
            <a:ext cx="9443835" cy="5426287"/>
          </a:xfrm>
        </p:spPr>
        <p:txBody>
          <a:bodyPr/>
          <a:lstStyle/>
          <a:p>
            <a:pPr>
              <a:spcAft>
                <a:spcPts val="600"/>
              </a:spcAft>
            </a:pPr>
            <a:r>
              <a:rPr lang="en-US" altLang="ko-KR" sz="2400" dirty="0">
                <a:ea typeface="Gulim" panose="020B0600000101010101" pitchFamily="34" charset="-127"/>
              </a:rPr>
              <a:t> Typical kernel functions:</a:t>
            </a:r>
          </a:p>
          <a:p>
            <a:pPr lvl="1">
              <a:spcAft>
                <a:spcPts val="600"/>
              </a:spcAft>
            </a:pPr>
            <a:r>
              <a:rPr lang="en-US" altLang="ko-KR" sz="2400" dirty="0">
                <a:ea typeface="Gulim" panose="020B0600000101010101" pitchFamily="34" charset="-127"/>
              </a:rPr>
              <a:t>Polynomial kernel of degree h:  </a:t>
            </a:r>
            <a:r>
              <a:rPr lang="en-US" altLang="ko-KR" sz="2400" i="1" dirty="0">
                <a:ea typeface="Gulim" panose="020B0600000101010101" pitchFamily="34" charset="-127"/>
              </a:rPr>
              <a:t>K</a:t>
            </a:r>
            <a:r>
              <a:rPr lang="en-US" altLang="ko-KR" sz="2400" dirty="0">
                <a:ea typeface="Gulim" panose="020B0600000101010101" pitchFamily="34" charset="-127"/>
              </a:rPr>
              <a:t>(</a:t>
            </a:r>
            <a:r>
              <a:rPr lang="en-US" altLang="ko-KR" sz="2400" b="1" i="1" dirty="0">
                <a:ea typeface="Gulim" panose="020B0600000101010101" pitchFamily="34" charset="-127"/>
              </a:rPr>
              <a:t>X</a:t>
            </a:r>
            <a:r>
              <a:rPr lang="en-US" altLang="ko-KR" sz="2400" i="1" baseline="-25000" dirty="0">
                <a:ea typeface="Gulim" panose="020B0600000101010101" pitchFamily="34" charset="-127"/>
              </a:rPr>
              <a:t>i</a:t>
            </a:r>
            <a:r>
              <a:rPr lang="en-US" altLang="ko-KR" sz="2400" dirty="0">
                <a:ea typeface="Gulim" panose="020B0600000101010101" pitchFamily="34" charset="-127"/>
              </a:rPr>
              <a:t>, </a:t>
            </a:r>
            <a:r>
              <a:rPr lang="en-US" altLang="ko-KR" sz="2400" b="1" i="1" dirty="0" err="1">
                <a:ea typeface="Gulim" panose="020B0600000101010101" pitchFamily="34" charset="-127"/>
              </a:rPr>
              <a:t>X</a:t>
            </a:r>
            <a:r>
              <a:rPr lang="en-US" altLang="ko-KR" sz="2400" b="1" i="1" baseline="-25000" dirty="0" err="1">
                <a:ea typeface="Gulim" panose="020B0600000101010101" pitchFamily="34" charset="-127"/>
              </a:rPr>
              <a:t>j</a:t>
            </a:r>
            <a:r>
              <a:rPr lang="en-US" altLang="ko-KR" sz="2400" dirty="0">
                <a:ea typeface="Gulim" panose="020B0600000101010101" pitchFamily="34" charset="-127"/>
              </a:rPr>
              <a:t>) = (</a:t>
            </a:r>
            <a:r>
              <a:rPr lang="en-US" altLang="ko-KR" sz="2400" b="1" i="1" dirty="0" err="1">
                <a:ea typeface="Gulim" panose="020B0600000101010101" pitchFamily="34" charset="-127"/>
              </a:rPr>
              <a:t>X</a:t>
            </a:r>
            <a:r>
              <a:rPr lang="en-US" altLang="ko-KR" sz="2400" b="1" i="1" baseline="-25000" dirty="0" err="1">
                <a:ea typeface="Gulim" panose="020B0600000101010101" pitchFamily="34" charset="-127"/>
              </a:rPr>
              <a:t>i</a:t>
            </a:r>
            <a:r>
              <a:rPr lang="en-US" altLang="ko-KR" sz="2400" dirty="0" err="1">
                <a:ea typeface="Gulim" panose="020B0600000101010101" pitchFamily="34" charset="-127"/>
              </a:rPr>
              <a:t>∙</a:t>
            </a:r>
            <a:r>
              <a:rPr lang="en-US" altLang="ko-KR" sz="2400" b="1" i="1" dirty="0" err="1">
                <a:ea typeface="Gulim" panose="020B0600000101010101" pitchFamily="34" charset="-127"/>
              </a:rPr>
              <a:t>X</a:t>
            </a:r>
            <a:r>
              <a:rPr lang="en-US" altLang="ko-KR" sz="2400" b="1" i="1" baseline="-25000" dirty="0" err="1">
                <a:ea typeface="Gulim" panose="020B0600000101010101" pitchFamily="34" charset="-127"/>
              </a:rPr>
              <a:t>j</a:t>
            </a:r>
            <a:r>
              <a:rPr lang="en-US" altLang="ko-KR" sz="2400" dirty="0">
                <a:ea typeface="Gulim" panose="020B0600000101010101" pitchFamily="34" charset="-127"/>
              </a:rPr>
              <a:t> + 1)</a:t>
            </a:r>
            <a:r>
              <a:rPr lang="en-US" altLang="ko-KR" sz="2400" baseline="30000" dirty="0">
                <a:ea typeface="Gulim" panose="020B0600000101010101" pitchFamily="34" charset="-127"/>
              </a:rPr>
              <a:t>h</a:t>
            </a:r>
          </a:p>
          <a:p>
            <a:pPr lvl="1">
              <a:spcAft>
                <a:spcPts val="600"/>
              </a:spcAft>
            </a:pPr>
            <a:r>
              <a:rPr lang="en-US" altLang="ko-KR" sz="2400" dirty="0">
                <a:ea typeface="Gulim" panose="020B0600000101010101" pitchFamily="34" charset="-127"/>
              </a:rPr>
              <a:t>Gaussian radial basis function (RBF) kernel: </a:t>
            </a:r>
            <a:r>
              <a:rPr lang="en-US" altLang="ko-KR" sz="2400" i="1" dirty="0">
                <a:ea typeface="Gulim" panose="020B0600000101010101" pitchFamily="34" charset="-127"/>
              </a:rPr>
              <a:t>K</a:t>
            </a:r>
            <a:r>
              <a:rPr lang="en-US" altLang="ko-KR" sz="2400" dirty="0">
                <a:ea typeface="Gulim" panose="020B0600000101010101" pitchFamily="34" charset="-127"/>
              </a:rPr>
              <a:t>(</a:t>
            </a:r>
            <a:r>
              <a:rPr lang="en-US" altLang="ko-KR" sz="2400" b="1" i="1" dirty="0">
                <a:ea typeface="Gulim" panose="020B0600000101010101" pitchFamily="34" charset="-127"/>
              </a:rPr>
              <a:t>X</a:t>
            </a:r>
            <a:r>
              <a:rPr lang="en-US" altLang="ko-KR" sz="2400" i="1" baseline="-25000" dirty="0">
                <a:ea typeface="Gulim" panose="020B0600000101010101" pitchFamily="34" charset="-127"/>
              </a:rPr>
              <a:t>i</a:t>
            </a:r>
            <a:r>
              <a:rPr lang="en-US" altLang="ko-KR" sz="2400" dirty="0">
                <a:ea typeface="Gulim" panose="020B0600000101010101" pitchFamily="34" charset="-127"/>
              </a:rPr>
              <a:t>, </a:t>
            </a:r>
            <a:r>
              <a:rPr lang="en-US" altLang="ko-KR" sz="2400" b="1" i="1" dirty="0" err="1">
                <a:ea typeface="Gulim" panose="020B0600000101010101" pitchFamily="34" charset="-127"/>
              </a:rPr>
              <a:t>X</a:t>
            </a:r>
            <a:r>
              <a:rPr lang="en-US" altLang="ko-KR" sz="2400" b="1" i="1" baseline="-25000" dirty="0" err="1">
                <a:ea typeface="Gulim" panose="020B0600000101010101" pitchFamily="34" charset="-127"/>
              </a:rPr>
              <a:t>j</a:t>
            </a:r>
            <a:r>
              <a:rPr lang="en-US" altLang="ko-KR" sz="2400" dirty="0">
                <a:ea typeface="Gulim" panose="020B0600000101010101" pitchFamily="34" charset="-127"/>
              </a:rPr>
              <a:t>) = </a:t>
            </a:r>
          </a:p>
          <a:p>
            <a:pPr lvl="1">
              <a:spcAft>
                <a:spcPts val="600"/>
              </a:spcAft>
            </a:pPr>
            <a:r>
              <a:rPr lang="en-US" altLang="ko-KR" sz="2400" dirty="0">
                <a:ea typeface="Gulim" panose="020B0600000101010101" pitchFamily="34" charset="-127"/>
              </a:rPr>
              <a:t>Sigmoid kernel: </a:t>
            </a:r>
            <a:r>
              <a:rPr lang="en-US" altLang="ko-KR" sz="2400" i="1" dirty="0">
                <a:ea typeface="Gulim" panose="020B0600000101010101" pitchFamily="34" charset="-127"/>
              </a:rPr>
              <a:t>K</a:t>
            </a:r>
            <a:r>
              <a:rPr lang="en-US" altLang="ko-KR" sz="2400" dirty="0">
                <a:ea typeface="Gulim" panose="020B0600000101010101" pitchFamily="34" charset="-127"/>
              </a:rPr>
              <a:t>(</a:t>
            </a:r>
            <a:r>
              <a:rPr lang="en-US" altLang="ko-KR" sz="2400" b="1" i="1" dirty="0">
                <a:ea typeface="Gulim" panose="020B0600000101010101" pitchFamily="34" charset="-127"/>
              </a:rPr>
              <a:t>X</a:t>
            </a:r>
            <a:r>
              <a:rPr lang="en-US" altLang="ko-KR" sz="2400" i="1" baseline="-25000" dirty="0">
                <a:ea typeface="Gulim" panose="020B0600000101010101" pitchFamily="34" charset="-127"/>
              </a:rPr>
              <a:t>i</a:t>
            </a:r>
            <a:r>
              <a:rPr lang="en-US" altLang="ko-KR" sz="2400" dirty="0">
                <a:ea typeface="Gulim" panose="020B0600000101010101" pitchFamily="34" charset="-127"/>
              </a:rPr>
              <a:t>, </a:t>
            </a:r>
            <a:r>
              <a:rPr lang="en-US" altLang="ko-KR" sz="2400" b="1" i="1" dirty="0" err="1">
                <a:ea typeface="Gulim" panose="020B0600000101010101" pitchFamily="34" charset="-127"/>
              </a:rPr>
              <a:t>X</a:t>
            </a:r>
            <a:r>
              <a:rPr lang="en-US" altLang="ko-KR" sz="2400" b="1" i="1" baseline="-25000" dirty="0" err="1">
                <a:ea typeface="Gulim" panose="020B0600000101010101" pitchFamily="34" charset="-127"/>
              </a:rPr>
              <a:t>j</a:t>
            </a:r>
            <a:r>
              <a:rPr lang="en-US" altLang="ko-KR" sz="2400" dirty="0">
                <a:ea typeface="Gulim" panose="020B0600000101010101" pitchFamily="34" charset="-127"/>
              </a:rPr>
              <a:t>) = </a:t>
            </a:r>
            <a:r>
              <a:rPr lang="en-US" altLang="ko-KR" sz="2400" dirty="0" err="1">
                <a:ea typeface="Gulim" panose="020B0600000101010101" pitchFamily="34" charset="-127"/>
              </a:rPr>
              <a:t>tanh</a:t>
            </a:r>
            <a:r>
              <a:rPr lang="en-US" altLang="ko-KR" sz="2400" dirty="0">
                <a:ea typeface="Gulim" panose="020B0600000101010101" pitchFamily="34" charset="-127"/>
              </a:rPr>
              <a:t>(</a:t>
            </a:r>
            <a:r>
              <a:rPr lang="el-GR" altLang="ko-KR" sz="2400" dirty="0">
                <a:ea typeface="Gulim" panose="020B0600000101010101" pitchFamily="34" charset="-127"/>
              </a:rPr>
              <a:t>κ</a:t>
            </a:r>
            <a:r>
              <a:rPr lang="en-US" altLang="ko-KR" sz="2400" b="1" i="1" dirty="0" err="1">
                <a:ea typeface="Gulim" panose="020B0600000101010101" pitchFamily="34" charset="-127"/>
              </a:rPr>
              <a:t>X</a:t>
            </a:r>
            <a:r>
              <a:rPr lang="en-US" altLang="ko-KR" sz="2400" b="1" i="1" baseline="-25000" dirty="0" err="1">
                <a:ea typeface="Gulim" panose="020B0600000101010101" pitchFamily="34" charset="-127"/>
              </a:rPr>
              <a:t>i</a:t>
            </a:r>
            <a:r>
              <a:rPr lang="en-US" altLang="ko-KR" sz="2400" dirty="0" err="1">
                <a:ea typeface="Gulim" panose="020B0600000101010101" pitchFamily="34" charset="-127"/>
              </a:rPr>
              <a:t>∙</a:t>
            </a:r>
            <a:r>
              <a:rPr lang="en-US" altLang="ko-KR" sz="2400" b="1" i="1" dirty="0" err="1">
                <a:ea typeface="Gulim" panose="020B0600000101010101" pitchFamily="34" charset="-127"/>
              </a:rPr>
              <a:t>X</a:t>
            </a:r>
            <a:r>
              <a:rPr lang="en-US" altLang="ko-KR" sz="2400" b="1" i="1" baseline="-25000" dirty="0" err="1">
                <a:ea typeface="Gulim" panose="020B0600000101010101" pitchFamily="34" charset="-127"/>
              </a:rPr>
              <a:t>j</a:t>
            </a:r>
            <a:r>
              <a:rPr lang="en-US" altLang="ko-KR" sz="2400" dirty="0">
                <a:ea typeface="Gulim" panose="020B0600000101010101" pitchFamily="34" charset="-127"/>
              </a:rPr>
              <a:t> −</a:t>
            </a:r>
            <a:r>
              <a:rPr lang="el-GR" altLang="ko-KR" sz="2400" dirty="0">
                <a:ea typeface="Gulim" panose="020B0600000101010101" pitchFamily="34" charset="-127"/>
              </a:rPr>
              <a:t>δ</a:t>
            </a:r>
            <a:r>
              <a:rPr lang="en-US" altLang="ko-KR" sz="2400" dirty="0">
                <a:ea typeface="Gulim" panose="020B0600000101010101" pitchFamily="34" charset="-127"/>
              </a:rPr>
              <a:t>)</a:t>
            </a:r>
          </a:p>
          <a:p>
            <a:pPr>
              <a:spcAft>
                <a:spcPts val="600"/>
              </a:spcAft>
            </a:pPr>
            <a:r>
              <a:rPr lang="en-US" altLang="ko-KR" sz="2400" dirty="0">
                <a:ea typeface="Gulim" panose="020B0600000101010101" pitchFamily="34" charset="-127"/>
              </a:rPr>
              <a:t>The formula for kernel matrix K for any two points x</a:t>
            </a:r>
            <a:r>
              <a:rPr lang="en-US" altLang="ko-KR" sz="2400" baseline="-25000" dirty="0">
                <a:ea typeface="Gulim" panose="020B0600000101010101" pitchFamily="34" charset="-127"/>
              </a:rPr>
              <a:t>i</a:t>
            </a:r>
            <a:r>
              <a:rPr lang="en-US" altLang="ko-KR" sz="2400" dirty="0">
                <a:ea typeface="Gulim" panose="020B0600000101010101" pitchFamily="34" charset="-127"/>
              </a:rPr>
              <a:t>, </a:t>
            </a:r>
            <a:r>
              <a:rPr lang="en-US" altLang="ko-KR" sz="2400" dirty="0" err="1">
                <a:ea typeface="Gulim" panose="020B0600000101010101" pitchFamily="34" charset="-127"/>
              </a:rPr>
              <a:t>x</a:t>
            </a:r>
            <a:r>
              <a:rPr lang="en-US" altLang="ko-KR" sz="2400" baseline="-25000" dirty="0" err="1">
                <a:ea typeface="Gulim" panose="020B0600000101010101" pitchFamily="34" charset="-127"/>
              </a:rPr>
              <a:t>j</a:t>
            </a:r>
            <a:r>
              <a:rPr lang="en-US" altLang="ko-KR" sz="2400" dirty="0">
                <a:ea typeface="Gulim" panose="020B0600000101010101" pitchFamily="34" charset="-127"/>
              </a:rPr>
              <a:t> </a:t>
            </a:r>
            <a:r>
              <a:rPr lang="az-Cyrl-AZ" altLang="ko-KR" sz="2400" dirty="0">
                <a:ea typeface="Gulim" panose="020B0600000101010101" pitchFamily="34" charset="-127"/>
              </a:rPr>
              <a:t>є </a:t>
            </a:r>
            <a:r>
              <a:rPr lang="en-US" altLang="ko-KR" sz="2400" dirty="0" err="1">
                <a:ea typeface="Gulim" panose="020B0600000101010101" pitchFamily="34" charset="-127"/>
              </a:rPr>
              <a:t>C</a:t>
            </a:r>
            <a:r>
              <a:rPr lang="en-US" altLang="ko-KR" sz="2400" baseline="-25000" dirty="0" err="1">
                <a:ea typeface="Gulim" panose="020B0600000101010101" pitchFamily="34" charset="-127"/>
              </a:rPr>
              <a:t>k</a:t>
            </a:r>
            <a:r>
              <a:rPr lang="en-US" altLang="ko-KR" sz="2400" dirty="0">
                <a:ea typeface="Gulim" panose="020B0600000101010101" pitchFamily="34" charset="-127"/>
              </a:rPr>
              <a:t> is</a:t>
            </a:r>
          </a:p>
          <a:p>
            <a:pPr>
              <a:spcAft>
                <a:spcPts val="600"/>
              </a:spcAft>
            </a:pPr>
            <a:r>
              <a:rPr lang="en-US" altLang="ko-KR" sz="2400" dirty="0">
                <a:ea typeface="Gulim" panose="020B0600000101010101" pitchFamily="34" charset="-127"/>
              </a:rPr>
              <a:t>The SSE criterion of </a:t>
            </a:r>
            <a:r>
              <a:rPr lang="en-US" altLang="ko-KR" sz="2400" i="1" dirty="0">
                <a:ea typeface="Gulim" panose="020B0600000101010101" pitchFamily="34" charset="-127"/>
              </a:rPr>
              <a:t>kernel K-means</a:t>
            </a:r>
            <a:r>
              <a:rPr lang="en-US" altLang="ko-KR" sz="2400" dirty="0">
                <a:ea typeface="Gulim" panose="020B0600000101010101" pitchFamily="34" charset="-127"/>
              </a:rPr>
              <a:t>: </a:t>
            </a:r>
          </a:p>
          <a:p>
            <a:pPr lvl="1">
              <a:spcAft>
                <a:spcPts val="600"/>
              </a:spcAft>
            </a:pPr>
            <a:r>
              <a:rPr lang="en-US" altLang="ko-KR" sz="2400" dirty="0">
                <a:ea typeface="Gulim" panose="020B0600000101010101" pitchFamily="34" charset="-127"/>
              </a:rPr>
              <a:t>The formula for the cluster centroid: </a:t>
            </a:r>
          </a:p>
          <a:p>
            <a:pPr marL="0" indent="0" eaLnBrk="1" hangingPunct="1">
              <a:spcAft>
                <a:spcPts val="600"/>
              </a:spcAft>
              <a:buNone/>
            </a:pPr>
            <a:endParaRPr lang="en-US" altLang="ko-KR" sz="2400" dirty="0">
              <a:ea typeface="Gulim" panose="020B0600000101010101" pitchFamily="34" charset="-127"/>
            </a:endParaRPr>
          </a:p>
          <a:p>
            <a:pPr marL="0" indent="0" eaLnBrk="1" hangingPunct="1">
              <a:spcAft>
                <a:spcPts val="600"/>
              </a:spcAft>
              <a:buNone/>
            </a:pPr>
            <a:endParaRPr lang="en-US" altLang="ko-KR" sz="2400" dirty="0">
              <a:ea typeface="Gulim" panose="020B0600000101010101" pitchFamily="34" charset="-127"/>
            </a:endParaRPr>
          </a:p>
          <a:p>
            <a:pPr>
              <a:spcAft>
                <a:spcPts val="600"/>
              </a:spcAft>
            </a:pPr>
            <a:r>
              <a:rPr lang="en-US" altLang="ko-KR" sz="2400" dirty="0">
                <a:ea typeface="Gulim" panose="020B0600000101010101" pitchFamily="34" charset="-127"/>
              </a:rPr>
              <a:t>Clustering can be performed without the actual individual projections </a:t>
            </a:r>
            <a:r>
              <a:rPr lang="el-GR" altLang="ko-KR" sz="2400" dirty="0">
                <a:ea typeface="Gulim" panose="020B0600000101010101" pitchFamily="34" charset="-127"/>
              </a:rPr>
              <a:t>φ</a:t>
            </a:r>
            <a:r>
              <a:rPr lang="en-US" altLang="ko-KR" sz="2400" dirty="0">
                <a:ea typeface="Gulim" panose="020B0600000101010101" pitchFamily="34" charset="-127"/>
              </a:rPr>
              <a:t>(x</a:t>
            </a:r>
            <a:r>
              <a:rPr lang="en-US" altLang="ko-KR" sz="2400" baseline="-25000" dirty="0">
                <a:ea typeface="Gulim" panose="020B0600000101010101" pitchFamily="34" charset="-127"/>
              </a:rPr>
              <a:t>i</a:t>
            </a:r>
            <a:r>
              <a:rPr lang="en-US" altLang="ko-KR" sz="2400" dirty="0">
                <a:ea typeface="Gulim" panose="020B0600000101010101" pitchFamily="34" charset="-127"/>
              </a:rPr>
              <a:t>) and </a:t>
            </a:r>
            <a:r>
              <a:rPr lang="el-GR" altLang="ko-KR" sz="2400" dirty="0">
                <a:ea typeface="Gulim" panose="020B0600000101010101" pitchFamily="34" charset="-127"/>
              </a:rPr>
              <a:t>φ</a:t>
            </a:r>
            <a:r>
              <a:rPr lang="en-US" altLang="ko-KR" sz="2400" dirty="0">
                <a:ea typeface="Gulim" panose="020B0600000101010101" pitchFamily="34" charset="-127"/>
              </a:rPr>
              <a:t>(</a:t>
            </a:r>
            <a:r>
              <a:rPr lang="en-US" altLang="ko-KR" sz="2400" dirty="0" err="1">
                <a:ea typeface="Gulim" panose="020B0600000101010101" pitchFamily="34" charset="-127"/>
              </a:rPr>
              <a:t>x</a:t>
            </a:r>
            <a:r>
              <a:rPr lang="en-US" altLang="ko-KR" sz="2400" baseline="-25000" dirty="0" err="1">
                <a:ea typeface="Gulim" panose="020B0600000101010101" pitchFamily="34" charset="-127"/>
              </a:rPr>
              <a:t>j</a:t>
            </a:r>
            <a:r>
              <a:rPr lang="en-US" altLang="ko-KR" sz="2400" dirty="0">
                <a:ea typeface="Gulim" panose="020B0600000101010101" pitchFamily="34" charset="-127"/>
              </a:rPr>
              <a:t>) for the data points x</a:t>
            </a:r>
            <a:r>
              <a:rPr lang="en-US" altLang="ko-KR" sz="2400" baseline="-25000" dirty="0">
                <a:ea typeface="Gulim" panose="020B0600000101010101" pitchFamily="34" charset="-127"/>
              </a:rPr>
              <a:t>i</a:t>
            </a:r>
            <a:r>
              <a:rPr lang="en-US" altLang="ko-KR" sz="2400" dirty="0">
                <a:ea typeface="Gulim" panose="020B0600000101010101" pitchFamily="34" charset="-127"/>
              </a:rPr>
              <a:t>, </a:t>
            </a:r>
            <a:r>
              <a:rPr lang="en-US" altLang="ko-KR" sz="2400" dirty="0" err="1">
                <a:ea typeface="Gulim" panose="020B0600000101010101" pitchFamily="34" charset="-127"/>
              </a:rPr>
              <a:t>x</a:t>
            </a:r>
            <a:r>
              <a:rPr lang="en-US" altLang="ko-KR" sz="2400" baseline="-25000" dirty="0" err="1">
                <a:ea typeface="Gulim" panose="020B0600000101010101" pitchFamily="34" charset="-127"/>
              </a:rPr>
              <a:t>j</a:t>
            </a:r>
            <a:r>
              <a:rPr lang="en-US" altLang="ko-KR" sz="2400" dirty="0">
                <a:ea typeface="Gulim" panose="020B0600000101010101" pitchFamily="34" charset="-127"/>
              </a:rPr>
              <a:t> </a:t>
            </a:r>
            <a:r>
              <a:rPr lang="az-Cyrl-AZ" altLang="ko-KR" sz="2400" dirty="0">
                <a:ea typeface="Gulim" panose="020B0600000101010101" pitchFamily="34" charset="-127"/>
              </a:rPr>
              <a:t>є </a:t>
            </a:r>
            <a:r>
              <a:rPr lang="en-US" altLang="ko-KR" sz="2400" dirty="0" err="1">
                <a:ea typeface="Gulim" panose="020B0600000101010101" pitchFamily="34" charset="-127"/>
              </a:rPr>
              <a:t>C</a:t>
            </a:r>
            <a:r>
              <a:rPr lang="en-US" altLang="ko-KR" sz="2400" baseline="-25000" dirty="0" err="1">
                <a:ea typeface="Gulim" panose="020B0600000101010101" pitchFamily="34" charset="-127"/>
              </a:rPr>
              <a:t>k</a:t>
            </a:r>
            <a:r>
              <a:rPr lang="en-US" altLang="ko-KR" sz="2400" dirty="0">
                <a:ea typeface="Gulim" panose="020B0600000101010101" pitchFamily="34" charset="-127"/>
              </a:rPr>
              <a:t> </a:t>
            </a:r>
          </a:p>
        </p:txBody>
      </p:sp>
      <p:graphicFrame>
        <p:nvGraphicFramePr>
          <p:cNvPr id="2" name="Object 1"/>
          <p:cNvGraphicFramePr>
            <a:graphicFrameLocks noChangeAspect="1"/>
          </p:cNvGraphicFramePr>
          <p:nvPr>
            <p:extLst>
              <p:ext uri="{D42A27DB-BD31-4B8C-83A1-F6EECF244321}">
                <p14:modId xmlns:p14="http://schemas.microsoft.com/office/powerpoint/2010/main" val="3801165140"/>
              </p:ext>
            </p:extLst>
          </p:nvPr>
        </p:nvGraphicFramePr>
        <p:xfrm>
          <a:off x="5987331" y="3643113"/>
          <a:ext cx="4070350" cy="844550"/>
        </p:xfrm>
        <a:graphic>
          <a:graphicData uri="http://schemas.openxmlformats.org/presentationml/2006/ole">
            <mc:AlternateContent xmlns:mc="http://schemas.openxmlformats.org/markup-compatibility/2006">
              <mc:Choice xmlns:v="urn:schemas-microsoft-com:vml" Requires="v">
                <p:oleObj spid="_x0000_s6399" name="Equation" r:id="rId4" imgW="1841400" imgH="469800" progId="Equation.DSMT4">
                  <p:embed/>
                </p:oleObj>
              </mc:Choice>
              <mc:Fallback>
                <p:oleObj name="Equation" r:id="rId4" imgW="1841400" imgH="469800" progId="Equation.DSMT4">
                  <p:embed/>
                  <p:pic>
                    <p:nvPicPr>
                      <p:cNvPr id="0" name=""/>
                      <p:cNvPicPr/>
                      <p:nvPr/>
                    </p:nvPicPr>
                    <p:blipFill>
                      <a:blip r:embed="rId5"/>
                      <a:stretch>
                        <a:fillRect/>
                      </a:stretch>
                    </p:blipFill>
                    <p:spPr>
                      <a:xfrm>
                        <a:off x="5987331" y="3643113"/>
                        <a:ext cx="4070350" cy="84455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52340946"/>
              </p:ext>
            </p:extLst>
          </p:nvPr>
        </p:nvGraphicFramePr>
        <p:xfrm>
          <a:off x="5987331" y="4572489"/>
          <a:ext cx="1909763" cy="1073150"/>
        </p:xfrm>
        <a:graphic>
          <a:graphicData uri="http://schemas.openxmlformats.org/presentationml/2006/ole">
            <mc:AlternateContent xmlns:mc="http://schemas.openxmlformats.org/markup-compatibility/2006">
              <mc:Choice xmlns:v="urn:schemas-microsoft-com:vml" Requires="v">
                <p:oleObj spid="_x0000_s6400" name="Equation" r:id="rId6" imgW="863280" imgH="596880" progId="Equation.DSMT4">
                  <p:embed/>
                </p:oleObj>
              </mc:Choice>
              <mc:Fallback>
                <p:oleObj name="Equation" r:id="rId6" imgW="863280" imgH="596880" progId="Equation.DSMT4">
                  <p:embed/>
                  <p:pic>
                    <p:nvPicPr>
                      <p:cNvPr id="0" name=""/>
                      <p:cNvPicPr/>
                      <p:nvPr/>
                    </p:nvPicPr>
                    <p:blipFill>
                      <a:blip r:embed="rId7"/>
                      <a:stretch>
                        <a:fillRect/>
                      </a:stretch>
                    </p:blipFill>
                    <p:spPr>
                      <a:xfrm>
                        <a:off x="5987331" y="4572489"/>
                        <a:ext cx="1909763" cy="10731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23376682"/>
              </p:ext>
            </p:extLst>
          </p:nvPr>
        </p:nvGraphicFramePr>
        <p:xfrm>
          <a:off x="8782444" y="3257337"/>
          <a:ext cx="2695575" cy="457200"/>
        </p:xfrm>
        <a:graphic>
          <a:graphicData uri="http://schemas.openxmlformats.org/presentationml/2006/ole">
            <mc:AlternateContent xmlns:mc="http://schemas.openxmlformats.org/markup-compatibility/2006">
              <mc:Choice xmlns:v="urn:schemas-microsoft-com:vml" Requires="v">
                <p:oleObj spid="_x0000_s6401" name="Equation" r:id="rId8" imgW="1218960" imgH="253800" progId="Equation.DSMT4">
                  <p:embed/>
                </p:oleObj>
              </mc:Choice>
              <mc:Fallback>
                <p:oleObj name="Equation" r:id="rId8" imgW="1218960" imgH="253800" progId="Equation.DSMT4">
                  <p:embed/>
                  <p:pic>
                    <p:nvPicPr>
                      <p:cNvPr id="0" name=""/>
                      <p:cNvPicPr/>
                      <p:nvPr/>
                    </p:nvPicPr>
                    <p:blipFill>
                      <a:blip r:embed="rId9"/>
                      <a:stretch>
                        <a:fillRect/>
                      </a:stretch>
                    </p:blipFill>
                    <p:spPr>
                      <a:xfrm>
                        <a:off x="8782444" y="3257337"/>
                        <a:ext cx="2695575" cy="4572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38441118"/>
              </p:ext>
            </p:extLst>
          </p:nvPr>
        </p:nvGraphicFramePr>
        <p:xfrm>
          <a:off x="8022506" y="2133293"/>
          <a:ext cx="2045958" cy="508056"/>
        </p:xfrm>
        <a:graphic>
          <a:graphicData uri="http://schemas.openxmlformats.org/presentationml/2006/ole">
            <mc:AlternateContent xmlns:mc="http://schemas.openxmlformats.org/markup-compatibility/2006">
              <mc:Choice xmlns:v="urn:schemas-microsoft-com:vml" Requires="v">
                <p:oleObj spid="_x0000_s6402" name="Equation" r:id="rId10" imgW="749160" imgH="228600" progId="Equation.DSMT4">
                  <p:embed/>
                </p:oleObj>
              </mc:Choice>
              <mc:Fallback>
                <p:oleObj name="Equation" r:id="rId10" imgW="749160" imgH="228600" progId="Equation.DSMT4">
                  <p:embed/>
                  <p:pic>
                    <p:nvPicPr>
                      <p:cNvPr id="0" name=""/>
                      <p:cNvPicPr/>
                      <p:nvPr/>
                    </p:nvPicPr>
                    <p:blipFill>
                      <a:blip r:embed="rId11"/>
                      <a:stretch>
                        <a:fillRect/>
                      </a:stretch>
                    </p:blipFill>
                    <p:spPr>
                      <a:xfrm>
                        <a:off x="8022506" y="2133293"/>
                        <a:ext cx="2045958" cy="508056"/>
                      </a:xfrm>
                      <a:prstGeom prst="rect">
                        <a:avLst/>
                      </a:prstGeom>
                    </p:spPr>
                  </p:pic>
                </p:oleObj>
              </mc:Fallback>
            </mc:AlternateContent>
          </a:graphicData>
        </a:graphic>
      </p:graphicFrame>
    </p:spTree>
    <p:extLst>
      <p:ext uri="{BB962C8B-B14F-4D97-AF65-F5344CB8AC3E}">
        <p14:creationId xmlns:p14="http://schemas.microsoft.com/office/powerpoint/2010/main" val="534246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104775" y="200616"/>
            <a:ext cx="12353925" cy="685800"/>
          </a:xfrm>
        </p:spPr>
        <p:txBody>
          <a:bodyPr>
            <a:noAutofit/>
          </a:bodyPr>
          <a:lstStyle/>
          <a:p>
            <a:r>
              <a:rPr lang="en-US" altLang="ko-KR" sz="3800" dirty="0">
                <a:ea typeface="Gulim" panose="020B0600000101010101" pitchFamily="34" charset="-127"/>
              </a:rPr>
              <a:t>Example: Kernel Functions and Kernel K-Means Clustering</a:t>
            </a:r>
            <a:endParaRPr lang="en-US" altLang="zh-CN" sz="3800" dirty="0">
              <a:ea typeface="Gulim" panose="020B0600000101010101" pitchFamily="34" charset="-127"/>
            </a:endParaRPr>
          </a:p>
        </p:txBody>
      </p:sp>
      <mc:AlternateContent xmlns:mc="http://schemas.openxmlformats.org/markup-compatibility/2006" xmlns:a14="http://schemas.microsoft.com/office/drawing/2010/main">
        <mc:Choice Requires="a14">
          <p:sp>
            <p:nvSpPr>
              <p:cNvPr id="29699" name="Rectangle 1027"/>
              <p:cNvSpPr>
                <a:spLocks noGrp="1" noChangeArrowheads="1"/>
              </p:cNvSpPr>
              <p:nvPr>
                <p:ph idx="1"/>
              </p:nvPr>
            </p:nvSpPr>
            <p:spPr>
              <a:xfrm>
                <a:off x="632319" y="1154571"/>
                <a:ext cx="11244248" cy="2345186"/>
              </a:xfrm>
            </p:spPr>
            <p:txBody>
              <a:bodyPr/>
              <a:lstStyle/>
              <a:p>
                <a:r>
                  <a:rPr lang="en-US" altLang="ko-KR" sz="2400" dirty="0">
                    <a:ea typeface="Gulim" panose="020B0600000101010101" pitchFamily="34" charset="-127"/>
                  </a:rPr>
                  <a:t>Gaussian radial basis function (RBF) kernel:  </a:t>
                </a:r>
                <a:r>
                  <a:rPr lang="en-US" altLang="ko-KR" sz="2400" i="1" dirty="0">
                    <a:ea typeface="Gulim" panose="020B0600000101010101" pitchFamily="34" charset="-127"/>
                  </a:rPr>
                  <a:t>K</a:t>
                </a:r>
                <a:r>
                  <a:rPr lang="en-US" altLang="ko-KR" sz="2400" dirty="0">
                    <a:ea typeface="Gulim" panose="020B0600000101010101" pitchFamily="34" charset="-127"/>
                  </a:rPr>
                  <a:t>(</a:t>
                </a:r>
                <a:r>
                  <a:rPr lang="en-US" altLang="ko-KR" sz="2400" b="1" i="1" dirty="0">
                    <a:ea typeface="Gulim" panose="020B0600000101010101" pitchFamily="34" charset="-127"/>
                  </a:rPr>
                  <a:t>X</a:t>
                </a:r>
                <a:r>
                  <a:rPr lang="en-US" altLang="ko-KR" sz="2400" i="1" baseline="-25000" dirty="0">
                    <a:ea typeface="Gulim" panose="020B0600000101010101" pitchFamily="34" charset="-127"/>
                  </a:rPr>
                  <a:t>i</a:t>
                </a:r>
                <a:r>
                  <a:rPr lang="en-US" altLang="ko-KR" sz="2400" dirty="0">
                    <a:ea typeface="Gulim" panose="020B0600000101010101" pitchFamily="34" charset="-127"/>
                  </a:rPr>
                  <a:t>, </a:t>
                </a:r>
                <a:r>
                  <a:rPr lang="en-US" altLang="ko-KR" sz="2400" b="1" i="1" dirty="0" err="1">
                    <a:ea typeface="Gulim" panose="020B0600000101010101" pitchFamily="34" charset="-127"/>
                  </a:rPr>
                  <a:t>X</a:t>
                </a:r>
                <a:r>
                  <a:rPr lang="en-US" altLang="ko-KR" sz="2400" b="1" i="1" baseline="-25000" dirty="0" err="1">
                    <a:ea typeface="Gulim" panose="020B0600000101010101" pitchFamily="34" charset="-127"/>
                  </a:rPr>
                  <a:t>j</a:t>
                </a:r>
                <a:r>
                  <a:rPr lang="en-US" altLang="ko-KR" sz="2400" dirty="0">
                    <a:ea typeface="Gulim" panose="020B0600000101010101" pitchFamily="34" charset="-127"/>
                  </a:rPr>
                  <a:t>) =</a:t>
                </a:r>
              </a:p>
              <a:p>
                <a:r>
                  <a:rPr lang="en-US" altLang="ko-KR" sz="2400" dirty="0">
                    <a:ea typeface="Gulim" panose="020B0600000101010101" pitchFamily="34" charset="-127"/>
                  </a:rPr>
                  <a:t>Suppose there are 5 original 2-dimensional points: </a:t>
                </a:r>
              </a:p>
              <a:p>
                <a:pPr lvl="1"/>
                <a:r>
                  <a:rPr lang="en-US" altLang="ko-KR" sz="2400" dirty="0">
                    <a:ea typeface="Gulim" panose="020B0600000101010101" pitchFamily="34" charset="-127"/>
                  </a:rPr>
                  <a:t>x</a:t>
                </a:r>
                <a:r>
                  <a:rPr lang="en-US" altLang="ko-KR" sz="2400" baseline="-25000" dirty="0">
                    <a:ea typeface="Gulim" panose="020B0600000101010101" pitchFamily="34" charset="-127"/>
                  </a:rPr>
                  <a:t>1</a:t>
                </a:r>
                <a:r>
                  <a:rPr lang="en-US" altLang="ko-KR" sz="2400" dirty="0">
                    <a:ea typeface="Gulim" panose="020B0600000101010101" pitchFamily="34" charset="-127"/>
                  </a:rPr>
                  <a:t>(0, 0), x</a:t>
                </a:r>
                <a:r>
                  <a:rPr lang="en-US" altLang="ko-KR" sz="2400" baseline="-25000" dirty="0">
                    <a:ea typeface="Gulim" panose="020B0600000101010101" pitchFamily="34" charset="-127"/>
                  </a:rPr>
                  <a:t>2</a:t>
                </a:r>
                <a:r>
                  <a:rPr lang="en-US" altLang="ko-KR" sz="2400" dirty="0">
                    <a:ea typeface="Gulim" panose="020B0600000101010101" pitchFamily="34" charset="-127"/>
                  </a:rPr>
                  <a:t>(4, 4), x</a:t>
                </a:r>
                <a:r>
                  <a:rPr lang="en-US" altLang="ko-KR" sz="2400" baseline="-25000" dirty="0">
                    <a:ea typeface="Gulim" panose="020B0600000101010101" pitchFamily="34" charset="-127"/>
                  </a:rPr>
                  <a:t>3</a:t>
                </a:r>
                <a:r>
                  <a:rPr lang="en-US" altLang="ko-KR" sz="2400" dirty="0">
                    <a:ea typeface="Gulim" panose="020B0600000101010101" pitchFamily="34" charset="-127"/>
                  </a:rPr>
                  <a:t>(-4, 4), x</a:t>
                </a:r>
                <a:r>
                  <a:rPr lang="en-US" altLang="ko-KR" sz="2400" baseline="-25000" dirty="0">
                    <a:ea typeface="Gulim" panose="020B0600000101010101" pitchFamily="34" charset="-127"/>
                  </a:rPr>
                  <a:t>4</a:t>
                </a:r>
                <a:r>
                  <a:rPr lang="en-US" altLang="ko-KR" sz="2400" dirty="0">
                    <a:ea typeface="Gulim" panose="020B0600000101010101" pitchFamily="34" charset="-127"/>
                  </a:rPr>
                  <a:t>(-4, -4), x</a:t>
                </a:r>
                <a:r>
                  <a:rPr lang="en-US" altLang="ko-KR" sz="2400" baseline="-25000" dirty="0">
                    <a:ea typeface="Gulim" panose="020B0600000101010101" pitchFamily="34" charset="-127"/>
                  </a:rPr>
                  <a:t>5</a:t>
                </a:r>
                <a:r>
                  <a:rPr lang="en-US" altLang="ko-KR" sz="2400" dirty="0">
                    <a:ea typeface="Gulim" panose="020B0600000101010101" pitchFamily="34" charset="-127"/>
                  </a:rPr>
                  <a:t>(4, -4) </a:t>
                </a:r>
              </a:p>
              <a:p>
                <a:r>
                  <a:rPr lang="en-US" altLang="ko-KR" sz="2400" b="0" dirty="0">
                    <a:ea typeface="Gulim" panose="020B0600000101010101" pitchFamily="34" charset="-127"/>
                  </a:rPr>
                  <a:t>If we set </a:t>
                </a:r>
                <a14:m>
                  <m:oMath xmlns:m="http://schemas.openxmlformats.org/officeDocument/2006/math">
                    <m:r>
                      <a:rPr lang="en-US" altLang="ko-KR" sz="2400" b="0" i="1" smtClean="0">
                        <a:latin typeface="Cambria Math" panose="02040503050406030204" pitchFamily="18" charset="0"/>
                        <a:ea typeface="Gulim" panose="020B0600000101010101" pitchFamily="34" charset="-127"/>
                      </a:rPr>
                      <m:t>𝜎</m:t>
                    </m:r>
                  </m:oMath>
                </a14:m>
                <a:r>
                  <a:rPr lang="en-US" altLang="ko-KR" sz="2400" dirty="0">
                    <a:ea typeface="Gulim" panose="020B0600000101010101" pitchFamily="34" charset="-127"/>
                  </a:rPr>
                  <a:t> to 4, we will have the following points in the kernel space</a:t>
                </a:r>
              </a:p>
              <a:p>
                <a:pPr lvl="1"/>
                <a:r>
                  <a:rPr lang="en-US" altLang="ko-KR" sz="2400" dirty="0">
                    <a:ea typeface="Gulim" panose="020B0600000101010101" pitchFamily="34" charset="-127"/>
                  </a:rPr>
                  <a:t>E.g., </a:t>
                </a:r>
                <a14:m>
                  <m:oMath xmlns:m="http://schemas.openxmlformats.org/officeDocument/2006/math">
                    <m:sSup>
                      <m:sSupPr>
                        <m:ctrlPr>
                          <a:rPr lang="en-US" altLang="ko-KR" sz="2400" b="0" i="1" smtClean="0">
                            <a:latin typeface="Cambria Math" panose="02040503050406030204" pitchFamily="18" charset="0"/>
                            <a:ea typeface="Gulim" panose="020B0600000101010101" pitchFamily="34" charset="-127"/>
                          </a:rPr>
                        </m:ctrlPr>
                      </m:sSupPr>
                      <m:e>
                        <m:d>
                          <m:dPr>
                            <m:begChr m:val="|"/>
                            <m:endChr m:val="|"/>
                            <m:ctrlPr>
                              <a:rPr lang="en-US" altLang="ko-KR" sz="2400" b="0" i="1" smtClean="0">
                                <a:latin typeface="Cambria Math" panose="02040503050406030204" pitchFamily="18" charset="0"/>
                                <a:ea typeface="Gulim" panose="020B0600000101010101" pitchFamily="34" charset="-127"/>
                              </a:rPr>
                            </m:ctrlPr>
                          </m:dPr>
                          <m:e>
                            <m:d>
                              <m:dPr>
                                <m:begChr m:val="|"/>
                                <m:endChr m:val="|"/>
                                <m:ctrlPr>
                                  <a:rPr lang="en-US" altLang="ko-KR" sz="2400" b="0" i="1" smtClean="0">
                                    <a:latin typeface="Cambria Math" panose="02040503050406030204" pitchFamily="18" charset="0"/>
                                    <a:ea typeface="Gulim" panose="020B0600000101010101" pitchFamily="34" charset="-127"/>
                                  </a:rPr>
                                </m:ctrlPr>
                              </m:dPr>
                              <m:e>
                                <m:sSub>
                                  <m:sSubPr>
                                    <m:ctrlPr>
                                      <a:rPr lang="en-US" altLang="ko-KR" sz="2400" b="0" i="1" smtClean="0">
                                        <a:latin typeface="Cambria Math" panose="02040503050406030204" pitchFamily="18" charset="0"/>
                                        <a:ea typeface="Gulim" panose="020B0600000101010101" pitchFamily="34" charset="-127"/>
                                      </a:rPr>
                                    </m:ctrlPr>
                                  </m:sSubPr>
                                  <m:e>
                                    <m:r>
                                      <a:rPr lang="en-US" altLang="ko-KR" sz="2400" b="0" i="1" smtClean="0">
                                        <a:latin typeface="Cambria Math" panose="02040503050406030204" pitchFamily="18" charset="0"/>
                                        <a:ea typeface="Gulim" panose="020B0600000101010101" pitchFamily="34" charset="-127"/>
                                      </a:rPr>
                                      <m:t>𝑥</m:t>
                                    </m:r>
                                  </m:e>
                                  <m:sub>
                                    <m:r>
                                      <a:rPr lang="en-US" altLang="ko-KR" sz="2400" b="0" i="1" smtClean="0">
                                        <a:latin typeface="Cambria Math" panose="02040503050406030204" pitchFamily="18" charset="0"/>
                                        <a:ea typeface="Gulim" panose="020B0600000101010101" pitchFamily="34" charset="-127"/>
                                      </a:rPr>
                                      <m:t>1</m:t>
                                    </m:r>
                                  </m:sub>
                                </m:sSub>
                                <m:r>
                                  <a:rPr lang="en-US" altLang="ko-KR" sz="2400" b="0" i="1" smtClean="0">
                                    <a:latin typeface="Cambria Math" panose="02040503050406030204" pitchFamily="18" charset="0"/>
                                    <a:ea typeface="Gulim" panose="020B0600000101010101" pitchFamily="34" charset="-127"/>
                                  </a:rPr>
                                  <m:t>−</m:t>
                                </m:r>
                                <m:sSub>
                                  <m:sSubPr>
                                    <m:ctrlPr>
                                      <a:rPr lang="en-US" altLang="ko-KR" sz="2400" b="0" i="1" smtClean="0">
                                        <a:latin typeface="Cambria Math" panose="02040503050406030204" pitchFamily="18" charset="0"/>
                                        <a:ea typeface="Gulim" panose="020B0600000101010101" pitchFamily="34" charset="-127"/>
                                      </a:rPr>
                                    </m:ctrlPr>
                                  </m:sSubPr>
                                  <m:e>
                                    <m:r>
                                      <a:rPr lang="en-US" altLang="ko-KR" sz="2400" b="0" i="1" smtClean="0">
                                        <a:latin typeface="Cambria Math" panose="02040503050406030204" pitchFamily="18" charset="0"/>
                                        <a:ea typeface="Gulim" panose="020B0600000101010101" pitchFamily="34" charset="-127"/>
                                      </a:rPr>
                                      <m:t>𝑥</m:t>
                                    </m:r>
                                  </m:e>
                                  <m:sub>
                                    <m:r>
                                      <a:rPr lang="en-US" altLang="ko-KR" sz="2400" b="0" i="1" smtClean="0">
                                        <a:latin typeface="Cambria Math" panose="02040503050406030204" pitchFamily="18" charset="0"/>
                                        <a:ea typeface="Gulim" panose="020B0600000101010101" pitchFamily="34" charset="-127"/>
                                      </a:rPr>
                                      <m:t>2</m:t>
                                    </m:r>
                                  </m:sub>
                                </m:sSub>
                              </m:e>
                            </m:d>
                          </m:e>
                        </m:d>
                      </m:e>
                      <m:sup>
                        <m:r>
                          <a:rPr lang="en-US" altLang="ko-KR" sz="2400" b="0" i="0" smtClean="0">
                            <a:latin typeface="Cambria Math" panose="02040503050406030204" pitchFamily="18" charset="0"/>
                            <a:ea typeface="Gulim" panose="020B0600000101010101" pitchFamily="34" charset="-127"/>
                          </a:rPr>
                          <m:t>2</m:t>
                        </m:r>
                      </m:sup>
                    </m:sSup>
                    <m:r>
                      <a:rPr lang="en-US" altLang="ko-KR" sz="2400" b="0" i="0" smtClean="0">
                        <a:latin typeface="Cambria Math" panose="02040503050406030204" pitchFamily="18" charset="0"/>
                        <a:ea typeface="Gulim" panose="020B0600000101010101" pitchFamily="34" charset="-127"/>
                      </a:rPr>
                      <m:t>=</m:t>
                    </m:r>
                    <m:sSup>
                      <m:sSupPr>
                        <m:ctrlPr>
                          <a:rPr lang="en-US" altLang="ko-KR" sz="2400" b="0" i="1" smtClean="0">
                            <a:latin typeface="Cambria Math" panose="02040503050406030204" pitchFamily="18" charset="0"/>
                            <a:ea typeface="Gulim" panose="020B0600000101010101" pitchFamily="34" charset="-127"/>
                          </a:rPr>
                        </m:ctrlPr>
                      </m:sSupPr>
                      <m:e>
                        <m:d>
                          <m:dPr>
                            <m:ctrlPr>
                              <a:rPr lang="en-US" altLang="ko-KR" sz="2400" b="0" i="1" smtClean="0">
                                <a:latin typeface="Cambria Math" panose="02040503050406030204" pitchFamily="18" charset="0"/>
                                <a:ea typeface="Gulim" panose="020B0600000101010101" pitchFamily="34" charset="-127"/>
                              </a:rPr>
                            </m:ctrlPr>
                          </m:dPr>
                          <m:e>
                            <m:r>
                              <a:rPr lang="en-US" altLang="ko-KR" sz="2400" b="0" i="0" smtClean="0">
                                <a:latin typeface="Cambria Math" panose="02040503050406030204" pitchFamily="18" charset="0"/>
                                <a:ea typeface="Gulim" panose="020B0600000101010101" pitchFamily="34" charset="-127"/>
                              </a:rPr>
                              <m:t>0−4</m:t>
                            </m:r>
                          </m:e>
                        </m:d>
                      </m:e>
                      <m:sup>
                        <m:r>
                          <a:rPr lang="en-US" altLang="ko-KR" sz="2400" b="0" i="0" smtClean="0">
                            <a:latin typeface="Cambria Math" panose="02040503050406030204" pitchFamily="18" charset="0"/>
                            <a:ea typeface="Gulim" panose="020B0600000101010101" pitchFamily="34" charset="-127"/>
                          </a:rPr>
                          <m:t>2</m:t>
                        </m:r>
                      </m:sup>
                    </m:sSup>
                    <m:r>
                      <a:rPr lang="en-US" altLang="ko-KR" sz="2400" b="0" i="0" smtClean="0">
                        <a:latin typeface="Cambria Math" panose="02040503050406030204" pitchFamily="18" charset="0"/>
                        <a:ea typeface="Gulim" panose="020B0600000101010101" pitchFamily="34" charset="-127"/>
                      </a:rPr>
                      <m:t>+</m:t>
                    </m:r>
                    <m:sSup>
                      <m:sSupPr>
                        <m:ctrlPr>
                          <a:rPr lang="en-US" altLang="ko-KR" sz="2400" b="0" i="1" smtClean="0">
                            <a:latin typeface="Cambria Math" panose="02040503050406030204" pitchFamily="18" charset="0"/>
                            <a:ea typeface="Gulim" panose="020B0600000101010101" pitchFamily="34" charset="-127"/>
                          </a:rPr>
                        </m:ctrlPr>
                      </m:sSupPr>
                      <m:e>
                        <m:d>
                          <m:dPr>
                            <m:ctrlPr>
                              <a:rPr lang="en-US" altLang="ko-KR" sz="2400" b="0" i="1" smtClean="0">
                                <a:latin typeface="Cambria Math" panose="02040503050406030204" pitchFamily="18" charset="0"/>
                                <a:ea typeface="Gulim" panose="020B0600000101010101" pitchFamily="34" charset="-127"/>
                              </a:rPr>
                            </m:ctrlPr>
                          </m:dPr>
                          <m:e>
                            <m:r>
                              <a:rPr lang="en-US" altLang="ko-KR" sz="2400" b="0" i="0" smtClean="0">
                                <a:latin typeface="Cambria Math" panose="02040503050406030204" pitchFamily="18" charset="0"/>
                                <a:ea typeface="Gulim" panose="020B0600000101010101" pitchFamily="34" charset="-127"/>
                              </a:rPr>
                              <m:t>0−4</m:t>
                            </m:r>
                          </m:e>
                        </m:d>
                      </m:e>
                      <m:sup>
                        <m:r>
                          <a:rPr lang="en-US" altLang="ko-KR" sz="2400" b="0" i="1" smtClean="0">
                            <a:latin typeface="Cambria Math" panose="02040503050406030204" pitchFamily="18" charset="0"/>
                            <a:ea typeface="Gulim" panose="020B0600000101010101" pitchFamily="34" charset="-127"/>
                          </a:rPr>
                          <m:t>2</m:t>
                        </m:r>
                      </m:sup>
                    </m:sSup>
                    <m:r>
                      <a:rPr lang="en-US" altLang="ko-KR" sz="2400" b="0" i="1" smtClean="0">
                        <a:latin typeface="Cambria Math" panose="02040503050406030204" pitchFamily="18" charset="0"/>
                        <a:ea typeface="Gulim" panose="020B0600000101010101" pitchFamily="34" charset="-127"/>
                      </a:rPr>
                      <m:t>=32</m:t>
                    </m:r>
                  </m:oMath>
                </a14:m>
                <a:r>
                  <a:rPr lang="en-US" altLang="ko-KR" sz="2400" dirty="0">
                    <a:ea typeface="Gulim" panose="020B0600000101010101" pitchFamily="34" charset="-127"/>
                  </a:rPr>
                  <a:t>, thus, </a:t>
                </a:r>
                <a14:m>
                  <m:oMath xmlns:m="http://schemas.openxmlformats.org/officeDocument/2006/math">
                    <m:r>
                      <a:rPr lang="en-US" altLang="ko-KR" sz="2400" b="0" i="1" smtClean="0">
                        <a:latin typeface="Cambria Math" panose="02040503050406030204" pitchFamily="18" charset="0"/>
                        <a:ea typeface="Gulim" panose="020B0600000101010101" pitchFamily="34" charset="-127"/>
                      </a:rPr>
                      <m:t>𝐾</m:t>
                    </m:r>
                    <m:d>
                      <m:dPr>
                        <m:ctrlPr>
                          <a:rPr lang="en-US" altLang="ko-KR" sz="2400" b="0" i="1" smtClean="0">
                            <a:latin typeface="Cambria Math" panose="02040503050406030204" pitchFamily="18" charset="0"/>
                            <a:ea typeface="Gulim" panose="020B0600000101010101" pitchFamily="34" charset="-127"/>
                          </a:rPr>
                        </m:ctrlPr>
                      </m:dPr>
                      <m:e>
                        <m:sSub>
                          <m:sSubPr>
                            <m:ctrlPr>
                              <a:rPr lang="en-US" altLang="ko-KR" sz="2400" b="0" i="1" smtClean="0">
                                <a:latin typeface="Cambria Math" panose="02040503050406030204" pitchFamily="18" charset="0"/>
                                <a:ea typeface="Gulim" panose="020B0600000101010101" pitchFamily="34" charset="-127"/>
                              </a:rPr>
                            </m:ctrlPr>
                          </m:sSubPr>
                          <m:e>
                            <m:r>
                              <a:rPr lang="en-US" altLang="ko-KR" sz="2400" b="0" i="1" smtClean="0">
                                <a:latin typeface="Cambria Math" panose="02040503050406030204" pitchFamily="18" charset="0"/>
                                <a:ea typeface="Gulim" panose="020B0600000101010101" pitchFamily="34" charset="-127"/>
                              </a:rPr>
                              <m:t>𝑥</m:t>
                            </m:r>
                          </m:e>
                          <m:sub>
                            <m:r>
                              <a:rPr lang="en-US" altLang="ko-KR" sz="2400" b="0" i="1" smtClean="0">
                                <a:latin typeface="Cambria Math" panose="02040503050406030204" pitchFamily="18" charset="0"/>
                                <a:ea typeface="Gulim" panose="020B0600000101010101" pitchFamily="34" charset="-127"/>
                              </a:rPr>
                              <m:t>1</m:t>
                            </m:r>
                          </m:sub>
                        </m:sSub>
                        <m:r>
                          <a:rPr lang="en-US" altLang="ko-KR" sz="2400" b="0" i="1" smtClean="0">
                            <a:latin typeface="Cambria Math" panose="02040503050406030204" pitchFamily="18" charset="0"/>
                            <a:ea typeface="Gulim" panose="020B0600000101010101" pitchFamily="34" charset="-127"/>
                          </a:rPr>
                          <m:t>,</m:t>
                        </m:r>
                        <m:sSub>
                          <m:sSubPr>
                            <m:ctrlPr>
                              <a:rPr lang="en-US" altLang="ko-KR" sz="2400" b="0" i="1" smtClean="0">
                                <a:latin typeface="Cambria Math" panose="02040503050406030204" pitchFamily="18" charset="0"/>
                                <a:ea typeface="Gulim" panose="020B0600000101010101" pitchFamily="34" charset="-127"/>
                              </a:rPr>
                            </m:ctrlPr>
                          </m:sSubPr>
                          <m:e>
                            <m:r>
                              <a:rPr lang="en-US" altLang="ko-KR" sz="2400" b="0" i="1" smtClean="0">
                                <a:latin typeface="Cambria Math" panose="02040503050406030204" pitchFamily="18" charset="0"/>
                                <a:ea typeface="Gulim" panose="020B0600000101010101" pitchFamily="34" charset="-127"/>
                              </a:rPr>
                              <m:t>𝑥</m:t>
                            </m:r>
                          </m:e>
                          <m:sub>
                            <m:r>
                              <a:rPr lang="en-US" altLang="ko-KR" sz="2400" b="0" i="1" smtClean="0">
                                <a:latin typeface="Cambria Math" panose="02040503050406030204" pitchFamily="18" charset="0"/>
                                <a:ea typeface="Gulim" panose="020B0600000101010101" pitchFamily="34" charset="-127"/>
                              </a:rPr>
                              <m:t>2</m:t>
                            </m:r>
                          </m:sub>
                        </m:sSub>
                      </m:e>
                    </m:d>
                    <m:r>
                      <a:rPr lang="en-US" altLang="ko-KR" sz="2400" b="0" i="1" smtClean="0">
                        <a:latin typeface="Cambria Math" panose="02040503050406030204" pitchFamily="18" charset="0"/>
                        <a:ea typeface="Gulim" panose="020B0600000101010101" pitchFamily="34" charset="-127"/>
                      </a:rPr>
                      <m:t>=</m:t>
                    </m:r>
                    <m:sSup>
                      <m:sSupPr>
                        <m:ctrlPr>
                          <a:rPr lang="en-US" altLang="ko-KR" sz="2400" b="0" i="1" smtClean="0">
                            <a:latin typeface="Cambria Math" panose="02040503050406030204" pitchFamily="18" charset="0"/>
                            <a:ea typeface="Gulim" panose="020B0600000101010101" pitchFamily="34" charset="-127"/>
                          </a:rPr>
                        </m:ctrlPr>
                      </m:sSupPr>
                      <m:e>
                        <m:r>
                          <a:rPr lang="en-US" altLang="ko-KR" sz="2400" b="0" i="1" smtClean="0">
                            <a:latin typeface="Cambria Math" panose="02040503050406030204" pitchFamily="18" charset="0"/>
                            <a:ea typeface="Gulim" panose="020B0600000101010101" pitchFamily="34" charset="-127"/>
                          </a:rPr>
                          <m:t>𝑒</m:t>
                        </m:r>
                      </m:e>
                      <m:sup>
                        <m:r>
                          <a:rPr lang="en-US" altLang="ko-KR" sz="2400" b="0" i="1" smtClean="0">
                            <a:latin typeface="Cambria Math" panose="02040503050406030204" pitchFamily="18" charset="0"/>
                            <a:ea typeface="Gulim" panose="020B0600000101010101" pitchFamily="34" charset="-127"/>
                          </a:rPr>
                          <m:t>−</m:t>
                        </m:r>
                        <m:f>
                          <m:fPr>
                            <m:ctrlPr>
                              <a:rPr lang="en-US" altLang="ko-KR" sz="2400" b="0" i="1" smtClean="0">
                                <a:latin typeface="Cambria Math" panose="02040503050406030204" pitchFamily="18" charset="0"/>
                                <a:ea typeface="Gulim" panose="020B0600000101010101" pitchFamily="34" charset="-127"/>
                              </a:rPr>
                            </m:ctrlPr>
                          </m:fPr>
                          <m:num>
                            <m:r>
                              <a:rPr lang="en-US" altLang="ko-KR" sz="2400" b="0" i="1" smtClean="0">
                                <a:latin typeface="Cambria Math" panose="02040503050406030204" pitchFamily="18" charset="0"/>
                                <a:ea typeface="Gulim" panose="020B0600000101010101" pitchFamily="34" charset="-127"/>
                              </a:rPr>
                              <m:t>32</m:t>
                            </m:r>
                          </m:num>
                          <m:den>
                            <m:r>
                              <a:rPr lang="en-US" altLang="ko-KR" sz="2400" b="0" i="1" smtClean="0">
                                <a:latin typeface="Cambria Math" panose="02040503050406030204" pitchFamily="18" charset="0"/>
                                <a:ea typeface="Gulim" panose="020B0600000101010101" pitchFamily="34" charset="-127"/>
                              </a:rPr>
                              <m:t>2⋅</m:t>
                            </m:r>
                            <m:sSup>
                              <m:sSupPr>
                                <m:ctrlPr>
                                  <a:rPr lang="en-US" altLang="ko-KR" sz="2400" b="0" i="1" smtClean="0">
                                    <a:latin typeface="Cambria Math" panose="02040503050406030204" pitchFamily="18" charset="0"/>
                                    <a:ea typeface="Gulim" panose="020B0600000101010101" pitchFamily="34" charset="-127"/>
                                  </a:rPr>
                                </m:ctrlPr>
                              </m:sSupPr>
                              <m:e>
                                <m:r>
                                  <a:rPr lang="en-US" altLang="ko-KR" sz="2400" b="0" i="1" smtClean="0">
                                    <a:latin typeface="Cambria Math" panose="02040503050406030204" pitchFamily="18" charset="0"/>
                                    <a:ea typeface="Gulim" panose="020B0600000101010101" pitchFamily="34" charset="-127"/>
                                  </a:rPr>
                                  <m:t>4</m:t>
                                </m:r>
                              </m:e>
                              <m:sup>
                                <m:r>
                                  <a:rPr lang="en-US" altLang="ko-KR" sz="2400" b="0" i="1" smtClean="0">
                                    <a:latin typeface="Cambria Math" panose="02040503050406030204" pitchFamily="18" charset="0"/>
                                    <a:ea typeface="Gulim" panose="020B0600000101010101" pitchFamily="34" charset="-127"/>
                                  </a:rPr>
                                  <m:t>2</m:t>
                                </m:r>
                              </m:sup>
                            </m:sSup>
                          </m:den>
                        </m:f>
                      </m:sup>
                    </m:sSup>
                    <m:r>
                      <a:rPr lang="en-US" altLang="ko-KR" sz="2400" b="0" i="1" smtClean="0">
                        <a:latin typeface="Cambria Math" panose="02040503050406030204" pitchFamily="18" charset="0"/>
                        <a:ea typeface="Gulim" panose="020B0600000101010101" pitchFamily="34" charset="-127"/>
                      </a:rPr>
                      <m:t>=</m:t>
                    </m:r>
                    <m:sSup>
                      <m:sSupPr>
                        <m:ctrlPr>
                          <a:rPr lang="en-US" altLang="ko-KR" sz="2400" b="0" i="1" smtClean="0">
                            <a:latin typeface="Cambria Math" panose="02040503050406030204" pitchFamily="18" charset="0"/>
                            <a:ea typeface="Gulim" panose="020B0600000101010101" pitchFamily="34" charset="-127"/>
                          </a:rPr>
                        </m:ctrlPr>
                      </m:sSupPr>
                      <m:e>
                        <m:r>
                          <a:rPr lang="en-US" altLang="ko-KR" sz="2400" b="0" i="1" smtClean="0">
                            <a:latin typeface="Cambria Math" panose="02040503050406030204" pitchFamily="18" charset="0"/>
                            <a:ea typeface="Gulim" panose="020B0600000101010101" pitchFamily="34" charset="-127"/>
                          </a:rPr>
                          <m:t>𝑒</m:t>
                        </m:r>
                      </m:e>
                      <m:sup>
                        <m:r>
                          <a:rPr lang="en-US" altLang="ko-KR" sz="2400" b="0" i="1" smtClean="0">
                            <a:latin typeface="Cambria Math" panose="02040503050406030204" pitchFamily="18" charset="0"/>
                            <a:ea typeface="Gulim" panose="020B0600000101010101" pitchFamily="34" charset="-127"/>
                          </a:rPr>
                          <m:t>−1</m:t>
                        </m:r>
                      </m:sup>
                    </m:sSup>
                  </m:oMath>
                </a14:m>
                <a:endParaRPr lang="en-US" altLang="ko-KR" sz="2400" dirty="0">
                  <a:ea typeface="Gulim" panose="020B0600000101010101" pitchFamily="34" charset="-127"/>
                </a:endParaRPr>
              </a:p>
            </p:txBody>
          </p:sp>
        </mc:Choice>
        <mc:Fallback xmlns="">
          <p:sp>
            <p:nvSpPr>
              <p:cNvPr id="29699" name="Rectangle 1027"/>
              <p:cNvSpPr>
                <a:spLocks noGrp="1" noRot="1" noChangeAspect="1" noMove="1" noResize="1" noEditPoints="1" noAdjustHandles="1" noChangeArrowheads="1" noChangeShapeType="1" noTextEdit="1"/>
              </p:cNvSpPr>
              <p:nvPr>
                <p:ph idx="1"/>
              </p:nvPr>
            </p:nvSpPr>
            <p:spPr>
              <a:xfrm>
                <a:off x="632319" y="1154571"/>
                <a:ext cx="11244248" cy="2345186"/>
              </a:xfrm>
              <a:blipFill>
                <a:blip r:embed="rId4"/>
                <a:stretch>
                  <a:fillRect l="-434" t="-2078" b="-6494"/>
                </a:stretch>
              </a:blipFill>
            </p:spPr>
            <p:txBody>
              <a:bodyPr/>
              <a:lstStyle/>
              <a:p>
                <a:r>
                  <a:rPr lang="en-US">
                    <a:noFill/>
                  </a:rPr>
                  <a:t> </a:t>
                </a:r>
              </a:p>
            </p:txBody>
          </p:sp>
        </mc:Fallback>
      </mc:AlternateContent>
      <p:graphicFrame>
        <p:nvGraphicFramePr>
          <p:cNvPr id="8" name="Object 7"/>
          <p:cNvGraphicFramePr>
            <a:graphicFrameLocks noChangeAspect="1"/>
          </p:cNvGraphicFramePr>
          <p:nvPr>
            <p:extLst/>
          </p:nvPr>
        </p:nvGraphicFramePr>
        <p:xfrm>
          <a:off x="7659295" y="1080855"/>
          <a:ext cx="2045958" cy="508056"/>
        </p:xfrm>
        <a:graphic>
          <a:graphicData uri="http://schemas.openxmlformats.org/presentationml/2006/ole">
            <mc:AlternateContent xmlns:mc="http://schemas.openxmlformats.org/markup-compatibility/2006">
              <mc:Choice xmlns:v="urn:schemas-microsoft-com:vml" Requires="v">
                <p:oleObj spid="_x0000_s7234" name="Equation" r:id="rId5" imgW="749160" imgH="228600" progId="Equation.DSMT4">
                  <p:embed/>
                </p:oleObj>
              </mc:Choice>
              <mc:Fallback>
                <p:oleObj name="Equation" r:id="rId5" imgW="749160" imgH="228600" progId="Equation.DSMT4">
                  <p:embed/>
                  <p:pic>
                    <p:nvPicPr>
                      <p:cNvPr id="0" name=""/>
                      <p:cNvPicPr/>
                      <p:nvPr/>
                    </p:nvPicPr>
                    <p:blipFill>
                      <a:blip r:embed="rId6"/>
                      <a:stretch>
                        <a:fillRect/>
                      </a:stretch>
                    </p:blipFill>
                    <p:spPr>
                      <a:xfrm>
                        <a:off x="7659295" y="1080855"/>
                        <a:ext cx="2045958" cy="508056"/>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2090046" y="4164751"/>
              <a:ext cx="1529643" cy="2286000"/>
            </p:xfrm>
            <a:graphic>
              <a:graphicData uri="http://schemas.openxmlformats.org/drawingml/2006/table">
                <a:tbl>
                  <a:tblPr firstRow="1" bandRow="1">
                    <a:tableStyleId>{5C22544A-7EE6-4342-B048-85BDC9FD1C3A}</a:tableStyleId>
                  </a:tblPr>
                  <a:tblGrid>
                    <a:gridCol w="509881">
                      <a:extLst>
                        <a:ext uri="{9D8B030D-6E8A-4147-A177-3AD203B41FA5}">
                          <a16:colId xmlns:a16="http://schemas.microsoft.com/office/drawing/2014/main" val="20000"/>
                        </a:ext>
                      </a:extLst>
                    </a:gridCol>
                    <a:gridCol w="509881">
                      <a:extLst>
                        <a:ext uri="{9D8B030D-6E8A-4147-A177-3AD203B41FA5}">
                          <a16:colId xmlns:a16="http://schemas.microsoft.com/office/drawing/2014/main" val="20001"/>
                        </a:ext>
                      </a:extLst>
                    </a:gridCol>
                    <a:gridCol w="509881">
                      <a:extLst>
                        <a:ext uri="{9D8B030D-6E8A-4147-A177-3AD203B41FA5}">
                          <a16:colId xmlns:a16="http://schemas.microsoft.com/office/drawing/2014/main" val="20002"/>
                        </a:ext>
                      </a:extLst>
                    </a:gridCol>
                  </a:tblGrid>
                  <a:tr h="366867">
                    <a:tc>
                      <a:txBody>
                        <a:bodyPr/>
                        <a:lstStyle/>
                        <a:p>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𝑦</m:t>
                                </m:r>
                              </m:oMath>
                            </m:oMathPara>
                          </a14:m>
                          <a:endParaRPr lang="en-US" dirty="0"/>
                        </a:p>
                      </a:txBody>
                      <a:tcPr/>
                    </a:tc>
                    <a:extLst>
                      <a:ext uri="{0D108BD9-81ED-4DB2-BD59-A6C34878D82A}">
                        <a16:rowId xmlns:a16="http://schemas.microsoft.com/office/drawing/2014/main" val="10000"/>
                      </a:ext>
                    </a:extLst>
                  </a:tr>
                  <a:tr h="366867">
                    <a:tc>
                      <a:txBody>
                        <a:bodyPr/>
                        <a:lstStyle/>
                        <a:p>
                          <a:pPr algn="ctr"/>
                          <a:r>
                            <a:rPr lang="en-US" i="1" dirty="0"/>
                            <a:t>x</a:t>
                          </a:r>
                          <a:r>
                            <a:rPr lang="en-US" i="1" baseline="-25000" dirty="0"/>
                            <a:t>1</a:t>
                          </a:r>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US" dirty="0"/>
                        </a:p>
                      </a:txBody>
                      <a:tcPr/>
                    </a:tc>
                    <a:extLst>
                      <a:ext uri="{0D108BD9-81ED-4DB2-BD59-A6C34878D82A}">
                        <a16:rowId xmlns:a16="http://schemas.microsoft.com/office/drawing/2014/main" val="10001"/>
                      </a:ext>
                    </a:extLst>
                  </a:tr>
                  <a:tr h="366867">
                    <a:tc>
                      <a:txBody>
                        <a:bodyPr/>
                        <a:lstStyle/>
                        <a:p>
                          <a:pPr algn="ctr"/>
                          <a:r>
                            <a:rPr lang="en-US" i="1" dirty="0"/>
                            <a:t>x</a:t>
                          </a:r>
                          <a:r>
                            <a:rPr lang="en-US" i="1" baseline="-25000" dirty="0"/>
                            <a:t>2</a:t>
                          </a:r>
                        </a:p>
                      </a:txBody>
                      <a:tcPr/>
                    </a:tc>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4</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4</m:t>
                                </m:r>
                              </m:oMath>
                            </m:oMathPara>
                          </a14:m>
                          <a:endParaRPr lang="en-US" dirty="0"/>
                        </a:p>
                      </a:txBody>
                      <a:tcPr/>
                    </a:tc>
                    <a:extLst>
                      <a:ext uri="{0D108BD9-81ED-4DB2-BD59-A6C34878D82A}">
                        <a16:rowId xmlns:a16="http://schemas.microsoft.com/office/drawing/2014/main" val="10002"/>
                      </a:ext>
                    </a:extLst>
                  </a:tr>
                  <a:tr h="366867">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a:t>x</a:t>
                          </a:r>
                          <a:r>
                            <a:rPr lang="en-US" i="1" baseline="-25000" dirty="0"/>
                            <a:t>3</a:t>
                          </a:r>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4</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4</m:t>
                                </m:r>
                              </m:oMath>
                            </m:oMathPara>
                          </a14:m>
                          <a:endParaRPr lang="en-US" dirty="0"/>
                        </a:p>
                      </a:txBody>
                      <a:tcPr/>
                    </a:tc>
                    <a:extLst>
                      <a:ext uri="{0D108BD9-81ED-4DB2-BD59-A6C34878D82A}">
                        <a16:rowId xmlns:a16="http://schemas.microsoft.com/office/drawing/2014/main" val="10003"/>
                      </a:ext>
                    </a:extLst>
                  </a:tr>
                  <a:tr h="366867">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a:t>x</a:t>
                          </a:r>
                          <a:r>
                            <a:rPr lang="en-US" i="1" baseline="-25000" dirty="0"/>
                            <a:t>4</a:t>
                          </a:r>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4</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4</m:t>
                                </m:r>
                              </m:oMath>
                            </m:oMathPara>
                          </a14:m>
                          <a:endParaRPr lang="en-US" dirty="0"/>
                        </a:p>
                      </a:txBody>
                      <a:tcPr/>
                    </a:tc>
                    <a:extLst>
                      <a:ext uri="{0D108BD9-81ED-4DB2-BD59-A6C34878D82A}">
                        <a16:rowId xmlns:a16="http://schemas.microsoft.com/office/drawing/2014/main" val="10004"/>
                      </a:ext>
                    </a:extLst>
                  </a:tr>
                  <a:tr h="375726">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a:t>x</a:t>
                          </a:r>
                          <a:r>
                            <a:rPr lang="en-US" i="1" baseline="-25000" dirty="0"/>
                            <a:t>5</a:t>
                          </a:r>
                        </a:p>
                      </a:txBody>
                      <a:tcPr/>
                    </a:tc>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4</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4</m:t>
                                </m:r>
                              </m:oMath>
                            </m:oMathPara>
                          </a14:m>
                          <a:endParaRPr lang="en-US" dirty="0"/>
                        </a:p>
                      </a:txBody>
                      <a:tcPr/>
                    </a:tc>
                    <a:extLst>
                      <a:ext uri="{0D108BD9-81ED-4DB2-BD59-A6C34878D82A}">
                        <a16:rowId xmlns:a16="http://schemas.microsoft.com/office/drawing/2014/main" val="10005"/>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175438910"/>
                  </p:ext>
                </p:extLst>
              </p:nvPr>
            </p:nvGraphicFramePr>
            <p:xfrm>
              <a:off x="2090046" y="4164751"/>
              <a:ext cx="1529643" cy="2286000"/>
            </p:xfrm>
            <a:graphic>
              <a:graphicData uri="http://schemas.openxmlformats.org/drawingml/2006/table">
                <a:tbl>
                  <a:tblPr firstRow="1" bandRow="1">
                    <a:tableStyleId>{5C22544A-7EE6-4342-B048-85BDC9FD1C3A}</a:tableStyleId>
                  </a:tblPr>
                  <a:tblGrid>
                    <a:gridCol w="509881"/>
                    <a:gridCol w="509881"/>
                    <a:gridCol w="509881"/>
                  </a:tblGrid>
                  <a:tr h="381000">
                    <a:tc>
                      <a:txBody>
                        <a:bodyPr/>
                        <a:lstStyle/>
                        <a:p>
                          <a:endParaRPr lang="en-US" dirty="0"/>
                        </a:p>
                      </a:txBody>
                      <a:tcPr/>
                    </a:tc>
                    <a:tc>
                      <a:txBody>
                        <a:bodyPr/>
                        <a:lstStyle/>
                        <a:p>
                          <a:endParaRPr lang="en-US"/>
                        </a:p>
                      </a:txBody>
                      <a:tcPr>
                        <a:blipFill rotWithShape="0">
                          <a:blip r:embed="rId7"/>
                          <a:stretch>
                            <a:fillRect l="-101190" t="-1587" r="-104762" b="-523810"/>
                          </a:stretch>
                        </a:blipFill>
                      </a:tcPr>
                    </a:tc>
                    <a:tc>
                      <a:txBody>
                        <a:bodyPr/>
                        <a:lstStyle/>
                        <a:p>
                          <a:endParaRPr lang="en-US"/>
                        </a:p>
                      </a:txBody>
                      <a:tcPr>
                        <a:blipFill rotWithShape="0">
                          <a:blip r:embed="rId7"/>
                          <a:stretch>
                            <a:fillRect l="-201190" t="-1587" r="-4762" b="-523810"/>
                          </a:stretch>
                        </a:blipFill>
                      </a:tcPr>
                    </a:tc>
                  </a:tr>
                  <a:tr h="381000">
                    <a:tc>
                      <a:txBody>
                        <a:bodyPr/>
                        <a:lstStyle/>
                        <a:p>
                          <a:pPr algn="ctr"/>
                          <a:r>
                            <a:rPr lang="en-US" i="1" dirty="0" smtClean="0"/>
                            <a:t>x</a:t>
                          </a:r>
                          <a:r>
                            <a:rPr lang="en-US" i="1" baseline="-25000" dirty="0" smtClean="0"/>
                            <a:t>1</a:t>
                          </a:r>
                          <a:endParaRPr lang="en-US" i="1" baseline="-25000" dirty="0"/>
                        </a:p>
                      </a:txBody>
                      <a:tcPr/>
                    </a:tc>
                    <a:tc>
                      <a:txBody>
                        <a:bodyPr/>
                        <a:lstStyle/>
                        <a:p>
                          <a:endParaRPr lang="en-US"/>
                        </a:p>
                      </a:txBody>
                      <a:tcPr>
                        <a:blipFill rotWithShape="0">
                          <a:blip r:embed="rId7"/>
                          <a:stretch>
                            <a:fillRect l="-101190" t="-103226" r="-104762" b="-432258"/>
                          </a:stretch>
                        </a:blipFill>
                      </a:tcPr>
                    </a:tc>
                    <a:tc>
                      <a:txBody>
                        <a:bodyPr/>
                        <a:lstStyle/>
                        <a:p>
                          <a:endParaRPr lang="en-US"/>
                        </a:p>
                      </a:txBody>
                      <a:tcPr>
                        <a:blipFill rotWithShape="0">
                          <a:blip r:embed="rId7"/>
                          <a:stretch>
                            <a:fillRect l="-201190" t="-103226" r="-4762" b="-432258"/>
                          </a:stretch>
                        </a:blipFill>
                      </a:tcPr>
                    </a:tc>
                  </a:tr>
                  <a:tr h="381000">
                    <a:tc>
                      <a:txBody>
                        <a:bodyPr/>
                        <a:lstStyle/>
                        <a:p>
                          <a:pPr algn="ctr"/>
                          <a:r>
                            <a:rPr lang="en-US" i="1" dirty="0" smtClean="0"/>
                            <a:t>x</a:t>
                          </a:r>
                          <a:r>
                            <a:rPr lang="en-US" i="1" baseline="-25000" dirty="0" smtClean="0"/>
                            <a:t>2</a:t>
                          </a:r>
                          <a:endParaRPr lang="en-US" i="1" baseline="-25000" dirty="0"/>
                        </a:p>
                      </a:txBody>
                      <a:tcPr/>
                    </a:tc>
                    <a:tc>
                      <a:txBody>
                        <a:bodyPr/>
                        <a:lstStyle/>
                        <a:p>
                          <a:endParaRPr lang="en-US"/>
                        </a:p>
                      </a:txBody>
                      <a:tcPr>
                        <a:blipFill rotWithShape="0">
                          <a:blip r:embed="rId7"/>
                          <a:stretch>
                            <a:fillRect l="-101190" t="-200000" r="-104762" b="-325397"/>
                          </a:stretch>
                        </a:blipFill>
                      </a:tcPr>
                    </a:tc>
                    <a:tc>
                      <a:txBody>
                        <a:bodyPr/>
                        <a:lstStyle/>
                        <a:p>
                          <a:endParaRPr lang="en-US"/>
                        </a:p>
                      </a:txBody>
                      <a:tcPr>
                        <a:blipFill rotWithShape="0">
                          <a:blip r:embed="rId7"/>
                          <a:stretch>
                            <a:fillRect l="-201190" t="-200000" r="-4762" b="-325397"/>
                          </a:stretch>
                        </a:blipFill>
                      </a:tcPr>
                    </a:tc>
                  </a:tr>
                  <a:tr h="381000">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smtClean="0"/>
                            <a:t>x</a:t>
                          </a:r>
                          <a:r>
                            <a:rPr lang="en-US" i="1" baseline="-25000" dirty="0" smtClean="0"/>
                            <a:t>3</a:t>
                          </a:r>
                        </a:p>
                      </a:txBody>
                      <a:tcPr/>
                    </a:tc>
                    <a:tc>
                      <a:txBody>
                        <a:bodyPr/>
                        <a:lstStyle/>
                        <a:p>
                          <a:endParaRPr lang="en-US"/>
                        </a:p>
                      </a:txBody>
                      <a:tcPr>
                        <a:blipFill rotWithShape="0">
                          <a:blip r:embed="rId7"/>
                          <a:stretch>
                            <a:fillRect l="-101190" t="-300000" r="-104762" b="-225397"/>
                          </a:stretch>
                        </a:blipFill>
                      </a:tcPr>
                    </a:tc>
                    <a:tc>
                      <a:txBody>
                        <a:bodyPr/>
                        <a:lstStyle/>
                        <a:p>
                          <a:endParaRPr lang="en-US"/>
                        </a:p>
                      </a:txBody>
                      <a:tcPr>
                        <a:blipFill rotWithShape="0">
                          <a:blip r:embed="rId7"/>
                          <a:stretch>
                            <a:fillRect l="-201190" t="-300000" r="-4762" b="-225397"/>
                          </a:stretch>
                        </a:blipFill>
                      </a:tcPr>
                    </a:tc>
                  </a:tr>
                  <a:tr h="381000">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smtClean="0"/>
                            <a:t>x</a:t>
                          </a:r>
                          <a:r>
                            <a:rPr lang="en-US" i="1" baseline="-25000" dirty="0" smtClean="0"/>
                            <a:t>4</a:t>
                          </a:r>
                        </a:p>
                      </a:txBody>
                      <a:tcPr/>
                    </a:tc>
                    <a:tc>
                      <a:txBody>
                        <a:bodyPr/>
                        <a:lstStyle/>
                        <a:p>
                          <a:endParaRPr lang="en-US"/>
                        </a:p>
                      </a:txBody>
                      <a:tcPr>
                        <a:blipFill rotWithShape="0">
                          <a:blip r:embed="rId7"/>
                          <a:stretch>
                            <a:fillRect l="-101190" t="-406452" r="-104762" b="-129032"/>
                          </a:stretch>
                        </a:blipFill>
                      </a:tcPr>
                    </a:tc>
                    <a:tc>
                      <a:txBody>
                        <a:bodyPr/>
                        <a:lstStyle/>
                        <a:p>
                          <a:endParaRPr lang="en-US"/>
                        </a:p>
                      </a:txBody>
                      <a:tcPr>
                        <a:blipFill rotWithShape="0">
                          <a:blip r:embed="rId7"/>
                          <a:stretch>
                            <a:fillRect l="-201190" t="-406452" r="-4762" b="-129032"/>
                          </a:stretch>
                        </a:blipFill>
                      </a:tcPr>
                    </a:tc>
                  </a:tr>
                  <a:tr h="381000">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smtClean="0"/>
                            <a:t>x</a:t>
                          </a:r>
                          <a:r>
                            <a:rPr lang="en-US" i="1" baseline="-25000" dirty="0" smtClean="0"/>
                            <a:t>5</a:t>
                          </a:r>
                        </a:p>
                      </a:txBody>
                      <a:tcPr/>
                    </a:tc>
                    <a:tc>
                      <a:txBody>
                        <a:bodyPr/>
                        <a:lstStyle/>
                        <a:p>
                          <a:endParaRPr lang="en-US"/>
                        </a:p>
                      </a:txBody>
                      <a:tcPr>
                        <a:blipFill rotWithShape="0">
                          <a:blip r:embed="rId7"/>
                          <a:stretch>
                            <a:fillRect l="-101190" t="-498413" r="-104762" b="-26984"/>
                          </a:stretch>
                        </a:blipFill>
                      </a:tcPr>
                    </a:tc>
                    <a:tc>
                      <a:txBody>
                        <a:bodyPr/>
                        <a:lstStyle/>
                        <a:p>
                          <a:endParaRPr lang="en-US"/>
                        </a:p>
                      </a:txBody>
                      <a:tcPr>
                        <a:blipFill rotWithShape="0">
                          <a:blip r:embed="rId7"/>
                          <a:stretch>
                            <a:fillRect l="-201190" t="-498413" r="-4762" b="-26984"/>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nvPr>
            </p:nvGraphicFramePr>
            <p:xfrm>
              <a:off x="3910465" y="4036068"/>
              <a:ext cx="6379400" cy="2552543"/>
            </p:xfrm>
            <a:graphic>
              <a:graphicData uri="http://schemas.openxmlformats.org/drawingml/2006/table">
                <a:tbl>
                  <a:tblPr firstRow="1" bandRow="1">
                    <a:tableStyleId>{5C22544A-7EE6-4342-B048-85BDC9FD1C3A}</a:tableStyleId>
                  </a:tblPr>
                  <a:tblGrid>
                    <a:gridCol w="1086818">
                      <a:extLst>
                        <a:ext uri="{9D8B030D-6E8A-4147-A177-3AD203B41FA5}">
                          <a16:colId xmlns:a16="http://schemas.microsoft.com/office/drawing/2014/main" val="20000"/>
                        </a:ext>
                      </a:extLst>
                    </a:gridCol>
                    <a:gridCol w="1673121">
                      <a:extLst>
                        <a:ext uri="{9D8B030D-6E8A-4147-A177-3AD203B41FA5}">
                          <a16:colId xmlns:a16="http://schemas.microsoft.com/office/drawing/2014/main" val="20001"/>
                        </a:ext>
                      </a:extLst>
                    </a:gridCol>
                    <a:gridCol w="1084491">
                      <a:extLst>
                        <a:ext uri="{9D8B030D-6E8A-4147-A177-3AD203B41FA5}">
                          <a16:colId xmlns:a16="http://schemas.microsoft.com/office/drawing/2014/main" val="20002"/>
                        </a:ext>
                      </a:extLst>
                    </a:gridCol>
                    <a:gridCol w="1176951">
                      <a:extLst>
                        <a:ext uri="{9D8B030D-6E8A-4147-A177-3AD203B41FA5}">
                          <a16:colId xmlns:a16="http://schemas.microsoft.com/office/drawing/2014/main" val="20003"/>
                        </a:ext>
                      </a:extLst>
                    </a:gridCol>
                    <a:gridCol w="1358019">
                      <a:extLst>
                        <a:ext uri="{9D8B030D-6E8A-4147-A177-3AD203B41FA5}">
                          <a16:colId xmlns:a16="http://schemas.microsoft.com/office/drawing/2014/main" val="20004"/>
                        </a:ext>
                      </a:extLst>
                    </a:gridCol>
                  </a:tblGrid>
                  <a:tr h="457805">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𝑲</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𝟏</m:t>
                                    </m:r>
                                  </m:sub>
                                </m:sSub>
                                <m:r>
                                  <a:rPr lang="en-US" b="1"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𝑲</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𝟐</m:t>
                                    </m:r>
                                  </m:sub>
                                </m:sSub>
                                <m:r>
                                  <a:rPr lang="en-US" b="1"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𝑲</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𝟑</m:t>
                                    </m:r>
                                  </m:sub>
                                </m:sSub>
                                <m:r>
                                  <a:rPr lang="en-US" b="1"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𝑲</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𝟒</m:t>
                                    </m:r>
                                  </m:sub>
                                </m:sSub>
                                <m:r>
                                  <a:rPr lang="en-US" b="1"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𝑲</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𝟓</m:t>
                                    </m:r>
                                  </m:sub>
                                </m:sSub>
                                <m:r>
                                  <a:rPr lang="en-US" b="1"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10000"/>
                      </a:ext>
                    </a:extLst>
                  </a:tr>
                  <a:tr h="555007">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4</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4</m:t>
                                            </m:r>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4</m:t>
                                            </m:r>
                                          </m:e>
                                          <m:sup>
                                            <m:r>
                                              <a:rPr lang="en-US" b="0" i="1" smtClean="0">
                                                <a:latin typeface="Cambria Math" panose="02040503050406030204" pitchFamily="18" charset="0"/>
                                              </a:rPr>
                                              <m:t>2</m:t>
                                            </m:r>
                                          </m:sup>
                                        </m:sSup>
                                      </m:den>
                                    </m:f>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−1</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−1</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−1</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−1</m:t>
                                    </m:r>
                                  </m:sup>
                                </m:sSup>
                              </m:oMath>
                            </m:oMathPara>
                          </a14:m>
                          <a:endParaRPr lang="en-US" dirty="0"/>
                        </a:p>
                      </a:txBody>
                      <a:tcPr/>
                    </a:tc>
                    <a:extLst>
                      <a:ext uri="{0D108BD9-81ED-4DB2-BD59-A6C34878D82A}">
                        <a16:rowId xmlns:a16="http://schemas.microsoft.com/office/drawing/2014/main" val="10001"/>
                      </a:ext>
                    </a:extLst>
                  </a:tr>
                  <a:tr h="370499">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−1</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−4</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sup>
                                </m:sSup>
                              </m:oMath>
                            </m:oMathPara>
                          </a14:m>
                          <a:endParaRPr lang="en-US" dirty="0"/>
                        </a:p>
                      </a:txBody>
                      <a:tcPr/>
                    </a:tc>
                    <a:extLst>
                      <a:ext uri="{0D108BD9-81ED-4DB2-BD59-A6C34878D82A}">
                        <a16:rowId xmlns:a16="http://schemas.microsoft.com/office/drawing/2014/main" val="10002"/>
                      </a:ext>
                    </a:extLst>
                  </a:tr>
                  <a:tr h="370499">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−1</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−4</m:t>
                                    </m:r>
                                  </m:sup>
                                </m:sSup>
                              </m:oMath>
                            </m:oMathPara>
                          </a14:m>
                          <a:endParaRPr lang="en-US" dirty="0"/>
                        </a:p>
                      </a:txBody>
                      <a:tcPr/>
                    </a:tc>
                    <a:extLst>
                      <a:ext uri="{0D108BD9-81ED-4DB2-BD59-A6C34878D82A}">
                        <a16:rowId xmlns:a16="http://schemas.microsoft.com/office/drawing/2014/main" val="10003"/>
                      </a:ext>
                    </a:extLst>
                  </a:tr>
                  <a:tr h="370499">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−1</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−4</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sup>
                                </m:sSup>
                              </m:oMath>
                            </m:oMathPara>
                          </a14:m>
                          <a:endParaRPr lang="en-US" dirty="0"/>
                        </a:p>
                      </a:txBody>
                      <a:tcPr/>
                    </a:tc>
                    <a:extLst>
                      <a:ext uri="{0D108BD9-81ED-4DB2-BD59-A6C34878D82A}">
                        <a16:rowId xmlns:a16="http://schemas.microsoft.com/office/drawing/2014/main" val="10004"/>
                      </a:ext>
                    </a:extLst>
                  </a:tr>
                  <a:tr h="370499">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−1</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−4</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US" dirty="0"/>
                        </a:p>
                      </a:txBody>
                      <a:tcPr/>
                    </a:tc>
                    <a:extLst>
                      <a:ext uri="{0D108BD9-81ED-4DB2-BD59-A6C34878D82A}">
                        <a16:rowId xmlns:a16="http://schemas.microsoft.com/office/drawing/2014/main" val="10005"/>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634606665"/>
                  </p:ext>
                </p:extLst>
              </p:nvPr>
            </p:nvGraphicFramePr>
            <p:xfrm>
              <a:off x="3910465" y="4036068"/>
              <a:ext cx="6379400" cy="2552543"/>
            </p:xfrm>
            <a:graphic>
              <a:graphicData uri="http://schemas.openxmlformats.org/drawingml/2006/table">
                <a:tbl>
                  <a:tblPr firstRow="1" bandRow="1">
                    <a:tableStyleId>{5C22544A-7EE6-4342-B048-85BDC9FD1C3A}</a:tableStyleId>
                  </a:tblPr>
                  <a:tblGrid>
                    <a:gridCol w="1086818"/>
                    <a:gridCol w="1673121"/>
                    <a:gridCol w="1084491"/>
                    <a:gridCol w="1176951"/>
                    <a:gridCol w="1358019"/>
                  </a:tblGrid>
                  <a:tr h="457805">
                    <a:tc>
                      <a:txBody>
                        <a:bodyPr/>
                        <a:lstStyle/>
                        <a:p>
                          <a:endParaRPr lang="en-US"/>
                        </a:p>
                      </a:txBody>
                      <a:tcPr>
                        <a:blipFill rotWithShape="0">
                          <a:blip r:embed="rId8"/>
                          <a:stretch>
                            <a:fillRect l="-562" t="-1333" r="-491011" b="-461333"/>
                          </a:stretch>
                        </a:blipFill>
                      </a:tcPr>
                    </a:tc>
                    <a:tc>
                      <a:txBody>
                        <a:bodyPr/>
                        <a:lstStyle/>
                        <a:p>
                          <a:endParaRPr lang="en-US"/>
                        </a:p>
                      </a:txBody>
                      <a:tcPr>
                        <a:blipFill rotWithShape="0">
                          <a:blip r:embed="rId8"/>
                          <a:stretch>
                            <a:fillRect l="-65091" t="-1333" r="-217818" b="-461333"/>
                          </a:stretch>
                        </a:blipFill>
                      </a:tcPr>
                    </a:tc>
                    <a:tc>
                      <a:txBody>
                        <a:bodyPr/>
                        <a:lstStyle/>
                        <a:p>
                          <a:endParaRPr lang="en-US"/>
                        </a:p>
                      </a:txBody>
                      <a:tcPr>
                        <a:blipFill rotWithShape="0">
                          <a:blip r:embed="rId8"/>
                          <a:stretch>
                            <a:fillRect l="-255056" t="-1333" r="-236517" b="-461333"/>
                          </a:stretch>
                        </a:blipFill>
                      </a:tcPr>
                    </a:tc>
                    <a:tc>
                      <a:txBody>
                        <a:bodyPr/>
                        <a:lstStyle/>
                        <a:p>
                          <a:endParaRPr lang="en-US"/>
                        </a:p>
                      </a:txBody>
                      <a:tcPr>
                        <a:blipFill rotWithShape="0">
                          <a:blip r:embed="rId8"/>
                          <a:stretch>
                            <a:fillRect l="-327461" t="-1333" r="-118135" b="-461333"/>
                          </a:stretch>
                        </a:blipFill>
                      </a:tcPr>
                    </a:tc>
                    <a:tc>
                      <a:txBody>
                        <a:bodyPr/>
                        <a:lstStyle/>
                        <a:p>
                          <a:endParaRPr lang="en-US"/>
                        </a:p>
                      </a:txBody>
                      <a:tcPr>
                        <a:blipFill rotWithShape="0">
                          <a:blip r:embed="rId8"/>
                          <a:stretch>
                            <a:fillRect l="-369955" t="-1333" r="-2242" b="-461333"/>
                          </a:stretch>
                        </a:blipFill>
                      </a:tcPr>
                    </a:tc>
                  </a:tr>
                  <a:tr h="570738">
                    <a:tc>
                      <a:txBody>
                        <a:bodyPr/>
                        <a:lstStyle/>
                        <a:p>
                          <a:endParaRPr lang="en-US"/>
                        </a:p>
                      </a:txBody>
                      <a:tcPr>
                        <a:blipFill rotWithShape="0">
                          <a:blip r:embed="rId8"/>
                          <a:stretch>
                            <a:fillRect l="-562" t="-80851" r="-491011" b="-268085"/>
                          </a:stretch>
                        </a:blipFill>
                      </a:tcPr>
                    </a:tc>
                    <a:tc>
                      <a:txBody>
                        <a:bodyPr/>
                        <a:lstStyle/>
                        <a:p>
                          <a:endParaRPr lang="en-US"/>
                        </a:p>
                      </a:txBody>
                      <a:tcPr>
                        <a:blipFill rotWithShape="0">
                          <a:blip r:embed="rId8"/>
                          <a:stretch>
                            <a:fillRect l="-65091" t="-80851" r="-217818" b="-268085"/>
                          </a:stretch>
                        </a:blipFill>
                      </a:tcPr>
                    </a:tc>
                    <a:tc>
                      <a:txBody>
                        <a:bodyPr/>
                        <a:lstStyle/>
                        <a:p>
                          <a:endParaRPr lang="en-US"/>
                        </a:p>
                      </a:txBody>
                      <a:tcPr>
                        <a:blipFill rotWithShape="0">
                          <a:blip r:embed="rId8"/>
                          <a:stretch>
                            <a:fillRect l="-255056" t="-80851" r="-236517" b="-268085"/>
                          </a:stretch>
                        </a:blipFill>
                      </a:tcPr>
                    </a:tc>
                    <a:tc>
                      <a:txBody>
                        <a:bodyPr/>
                        <a:lstStyle/>
                        <a:p>
                          <a:endParaRPr lang="en-US"/>
                        </a:p>
                      </a:txBody>
                      <a:tcPr>
                        <a:blipFill rotWithShape="0">
                          <a:blip r:embed="rId8"/>
                          <a:stretch>
                            <a:fillRect l="-327461" t="-80851" r="-118135" b="-268085"/>
                          </a:stretch>
                        </a:blipFill>
                      </a:tcPr>
                    </a:tc>
                    <a:tc>
                      <a:txBody>
                        <a:bodyPr/>
                        <a:lstStyle/>
                        <a:p>
                          <a:endParaRPr lang="en-US"/>
                        </a:p>
                      </a:txBody>
                      <a:tcPr>
                        <a:blipFill rotWithShape="0">
                          <a:blip r:embed="rId8"/>
                          <a:stretch>
                            <a:fillRect l="-369955" t="-80851" r="-2242" b="-268085"/>
                          </a:stretch>
                        </a:blipFill>
                      </a:tcPr>
                    </a:tc>
                  </a:tr>
                  <a:tr h="381000">
                    <a:tc>
                      <a:txBody>
                        <a:bodyPr/>
                        <a:lstStyle/>
                        <a:p>
                          <a:endParaRPr lang="en-US"/>
                        </a:p>
                      </a:txBody>
                      <a:tcPr>
                        <a:blipFill rotWithShape="0">
                          <a:blip r:embed="rId8"/>
                          <a:stretch>
                            <a:fillRect l="-562" t="-274194" r="-491011" b="-306452"/>
                          </a:stretch>
                        </a:blipFill>
                      </a:tcPr>
                    </a:tc>
                    <a:tc>
                      <a:txBody>
                        <a:bodyPr/>
                        <a:lstStyle/>
                        <a:p>
                          <a:endParaRPr lang="en-US"/>
                        </a:p>
                      </a:txBody>
                      <a:tcPr>
                        <a:blipFill rotWithShape="0">
                          <a:blip r:embed="rId8"/>
                          <a:stretch>
                            <a:fillRect l="-65091" t="-274194" r="-217818" b="-306452"/>
                          </a:stretch>
                        </a:blipFill>
                      </a:tcPr>
                    </a:tc>
                    <a:tc>
                      <a:txBody>
                        <a:bodyPr/>
                        <a:lstStyle/>
                        <a:p>
                          <a:endParaRPr lang="en-US"/>
                        </a:p>
                      </a:txBody>
                      <a:tcPr>
                        <a:blipFill rotWithShape="0">
                          <a:blip r:embed="rId8"/>
                          <a:stretch>
                            <a:fillRect l="-255056" t="-274194" r="-236517" b="-306452"/>
                          </a:stretch>
                        </a:blipFill>
                      </a:tcPr>
                    </a:tc>
                    <a:tc>
                      <a:txBody>
                        <a:bodyPr/>
                        <a:lstStyle/>
                        <a:p>
                          <a:endParaRPr lang="en-US"/>
                        </a:p>
                      </a:txBody>
                      <a:tcPr>
                        <a:blipFill rotWithShape="0">
                          <a:blip r:embed="rId8"/>
                          <a:stretch>
                            <a:fillRect l="-327461" t="-274194" r="-118135" b="-306452"/>
                          </a:stretch>
                        </a:blipFill>
                      </a:tcPr>
                    </a:tc>
                    <a:tc>
                      <a:txBody>
                        <a:bodyPr/>
                        <a:lstStyle/>
                        <a:p>
                          <a:endParaRPr lang="en-US"/>
                        </a:p>
                      </a:txBody>
                      <a:tcPr>
                        <a:blipFill rotWithShape="0">
                          <a:blip r:embed="rId8"/>
                          <a:stretch>
                            <a:fillRect l="-369955" t="-274194" r="-2242" b="-306452"/>
                          </a:stretch>
                        </a:blipFill>
                      </a:tcPr>
                    </a:tc>
                  </a:tr>
                  <a:tr h="381000">
                    <a:tc>
                      <a:txBody>
                        <a:bodyPr/>
                        <a:lstStyle/>
                        <a:p>
                          <a:endParaRPr lang="en-US"/>
                        </a:p>
                      </a:txBody>
                      <a:tcPr>
                        <a:blipFill rotWithShape="0">
                          <a:blip r:embed="rId8"/>
                          <a:stretch>
                            <a:fillRect l="-562" t="-368254" r="-491011" b="-201587"/>
                          </a:stretch>
                        </a:blipFill>
                      </a:tcPr>
                    </a:tc>
                    <a:tc>
                      <a:txBody>
                        <a:bodyPr/>
                        <a:lstStyle/>
                        <a:p>
                          <a:endParaRPr lang="en-US"/>
                        </a:p>
                      </a:txBody>
                      <a:tcPr>
                        <a:blipFill rotWithShape="0">
                          <a:blip r:embed="rId8"/>
                          <a:stretch>
                            <a:fillRect l="-65091" t="-368254" r="-217818" b="-201587"/>
                          </a:stretch>
                        </a:blipFill>
                      </a:tcPr>
                    </a:tc>
                    <a:tc>
                      <a:txBody>
                        <a:bodyPr/>
                        <a:lstStyle/>
                        <a:p>
                          <a:endParaRPr lang="en-US"/>
                        </a:p>
                      </a:txBody>
                      <a:tcPr>
                        <a:blipFill rotWithShape="0">
                          <a:blip r:embed="rId8"/>
                          <a:stretch>
                            <a:fillRect l="-255056" t="-368254" r="-236517" b="-201587"/>
                          </a:stretch>
                        </a:blipFill>
                      </a:tcPr>
                    </a:tc>
                    <a:tc>
                      <a:txBody>
                        <a:bodyPr/>
                        <a:lstStyle/>
                        <a:p>
                          <a:endParaRPr lang="en-US"/>
                        </a:p>
                      </a:txBody>
                      <a:tcPr>
                        <a:blipFill rotWithShape="0">
                          <a:blip r:embed="rId8"/>
                          <a:stretch>
                            <a:fillRect l="-327461" t="-368254" r="-118135" b="-201587"/>
                          </a:stretch>
                        </a:blipFill>
                      </a:tcPr>
                    </a:tc>
                    <a:tc>
                      <a:txBody>
                        <a:bodyPr/>
                        <a:lstStyle/>
                        <a:p>
                          <a:endParaRPr lang="en-US"/>
                        </a:p>
                      </a:txBody>
                      <a:tcPr>
                        <a:blipFill rotWithShape="0">
                          <a:blip r:embed="rId8"/>
                          <a:stretch>
                            <a:fillRect l="-369955" t="-368254" r="-2242" b="-201587"/>
                          </a:stretch>
                        </a:blipFill>
                      </a:tcPr>
                    </a:tc>
                  </a:tr>
                  <a:tr h="381000">
                    <a:tc>
                      <a:txBody>
                        <a:bodyPr/>
                        <a:lstStyle/>
                        <a:p>
                          <a:endParaRPr lang="en-US"/>
                        </a:p>
                      </a:txBody>
                      <a:tcPr>
                        <a:blipFill rotWithShape="0">
                          <a:blip r:embed="rId8"/>
                          <a:stretch>
                            <a:fillRect l="-562" t="-475806" r="-491011" b="-104839"/>
                          </a:stretch>
                        </a:blipFill>
                      </a:tcPr>
                    </a:tc>
                    <a:tc>
                      <a:txBody>
                        <a:bodyPr/>
                        <a:lstStyle/>
                        <a:p>
                          <a:endParaRPr lang="en-US"/>
                        </a:p>
                      </a:txBody>
                      <a:tcPr>
                        <a:blipFill rotWithShape="0">
                          <a:blip r:embed="rId8"/>
                          <a:stretch>
                            <a:fillRect l="-65091" t="-475806" r="-217818" b="-104839"/>
                          </a:stretch>
                        </a:blipFill>
                      </a:tcPr>
                    </a:tc>
                    <a:tc>
                      <a:txBody>
                        <a:bodyPr/>
                        <a:lstStyle/>
                        <a:p>
                          <a:endParaRPr lang="en-US"/>
                        </a:p>
                      </a:txBody>
                      <a:tcPr>
                        <a:blipFill rotWithShape="0">
                          <a:blip r:embed="rId8"/>
                          <a:stretch>
                            <a:fillRect l="-255056" t="-475806" r="-236517" b="-104839"/>
                          </a:stretch>
                        </a:blipFill>
                      </a:tcPr>
                    </a:tc>
                    <a:tc>
                      <a:txBody>
                        <a:bodyPr/>
                        <a:lstStyle/>
                        <a:p>
                          <a:endParaRPr lang="en-US"/>
                        </a:p>
                      </a:txBody>
                      <a:tcPr>
                        <a:blipFill rotWithShape="0">
                          <a:blip r:embed="rId8"/>
                          <a:stretch>
                            <a:fillRect l="-327461" t="-475806" r="-118135" b="-104839"/>
                          </a:stretch>
                        </a:blipFill>
                      </a:tcPr>
                    </a:tc>
                    <a:tc>
                      <a:txBody>
                        <a:bodyPr/>
                        <a:lstStyle/>
                        <a:p>
                          <a:endParaRPr lang="en-US"/>
                        </a:p>
                      </a:txBody>
                      <a:tcPr>
                        <a:blipFill rotWithShape="0">
                          <a:blip r:embed="rId8"/>
                          <a:stretch>
                            <a:fillRect l="-369955" t="-475806" r="-2242" b="-104839"/>
                          </a:stretch>
                        </a:blipFill>
                      </a:tcPr>
                    </a:tc>
                  </a:tr>
                  <a:tr h="381000">
                    <a:tc>
                      <a:txBody>
                        <a:bodyPr/>
                        <a:lstStyle/>
                        <a:p>
                          <a:endParaRPr lang="en-US"/>
                        </a:p>
                      </a:txBody>
                      <a:tcPr>
                        <a:blipFill rotWithShape="0">
                          <a:blip r:embed="rId8"/>
                          <a:stretch>
                            <a:fillRect l="-562" t="-566667" r="-491011" b="-3175"/>
                          </a:stretch>
                        </a:blipFill>
                      </a:tcPr>
                    </a:tc>
                    <a:tc>
                      <a:txBody>
                        <a:bodyPr/>
                        <a:lstStyle/>
                        <a:p>
                          <a:endParaRPr lang="en-US"/>
                        </a:p>
                      </a:txBody>
                      <a:tcPr>
                        <a:blipFill rotWithShape="0">
                          <a:blip r:embed="rId8"/>
                          <a:stretch>
                            <a:fillRect l="-65091" t="-566667" r="-217818" b="-3175"/>
                          </a:stretch>
                        </a:blipFill>
                      </a:tcPr>
                    </a:tc>
                    <a:tc>
                      <a:txBody>
                        <a:bodyPr/>
                        <a:lstStyle/>
                        <a:p>
                          <a:endParaRPr lang="en-US"/>
                        </a:p>
                      </a:txBody>
                      <a:tcPr>
                        <a:blipFill rotWithShape="0">
                          <a:blip r:embed="rId8"/>
                          <a:stretch>
                            <a:fillRect l="-255056" t="-566667" r="-236517" b="-3175"/>
                          </a:stretch>
                        </a:blipFill>
                      </a:tcPr>
                    </a:tc>
                    <a:tc>
                      <a:txBody>
                        <a:bodyPr/>
                        <a:lstStyle/>
                        <a:p>
                          <a:endParaRPr lang="en-US"/>
                        </a:p>
                      </a:txBody>
                      <a:tcPr>
                        <a:blipFill rotWithShape="0">
                          <a:blip r:embed="rId8"/>
                          <a:stretch>
                            <a:fillRect l="-327461" t="-566667" r="-118135" b="-3175"/>
                          </a:stretch>
                        </a:blipFill>
                      </a:tcPr>
                    </a:tc>
                    <a:tc>
                      <a:txBody>
                        <a:bodyPr/>
                        <a:lstStyle/>
                        <a:p>
                          <a:endParaRPr lang="en-US"/>
                        </a:p>
                      </a:txBody>
                      <a:tcPr>
                        <a:blipFill rotWithShape="0">
                          <a:blip r:embed="rId8"/>
                          <a:stretch>
                            <a:fillRect l="-369955" t="-566667" r="-2242" b="-3175"/>
                          </a:stretch>
                        </a:blipFill>
                      </a:tcPr>
                    </a:tc>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5545850" y="3616720"/>
                <a:ext cx="2815628" cy="400110"/>
              </a:xfrm>
              <a:prstGeom prst="rect">
                <a:avLst/>
              </a:prstGeom>
              <a:solidFill>
                <a:srgbClr val="92D050"/>
              </a:solidFill>
            </p:spPr>
            <p:txBody>
              <a:bodyPr wrap="square" rtlCol="0">
                <a:spAutoFit/>
              </a:bodyPr>
              <a:lstStyle/>
              <a:p>
                <a:pPr algn="ctr" defTabSz="457189">
                  <a:spcAft>
                    <a:spcPts val="600"/>
                  </a:spcAft>
                </a:pPr>
                <a:r>
                  <a:rPr lang="en-US" altLang="ko-KR" sz="2000" dirty="0">
                    <a:solidFill>
                      <a:srgbClr val="000000"/>
                    </a:solidFill>
                    <a:ea typeface="Gulim" panose="020B0600000101010101" pitchFamily="34" charset="-127"/>
                  </a:rPr>
                  <a:t>RBF Kernel Space (</a:t>
                </a:r>
                <a14:m>
                  <m:oMath xmlns:m="http://schemas.openxmlformats.org/officeDocument/2006/math">
                    <m:r>
                      <a:rPr lang="en-US" altLang="ko-KR" sz="2000" i="1">
                        <a:solidFill>
                          <a:srgbClr val="000000"/>
                        </a:solidFill>
                        <a:latin typeface="Cambria Math" panose="02040503050406030204" pitchFamily="18" charset="0"/>
                        <a:ea typeface="Gulim" panose="020B0600000101010101" pitchFamily="34" charset="-127"/>
                      </a:rPr>
                      <m:t>𝜎</m:t>
                    </m:r>
                    <m:r>
                      <a:rPr lang="en-US" altLang="ko-KR" sz="2000" i="1">
                        <a:solidFill>
                          <a:srgbClr val="000000"/>
                        </a:solidFill>
                        <a:latin typeface="Cambria Math" panose="02040503050406030204" pitchFamily="18" charset="0"/>
                        <a:ea typeface="Gulim" panose="020B0600000101010101" pitchFamily="34" charset="-127"/>
                      </a:rPr>
                      <m:t>=4</m:t>
                    </m:r>
                  </m:oMath>
                </a14:m>
                <a:r>
                  <a:rPr lang="en-US" altLang="ko-KR" sz="2000" dirty="0">
                    <a:solidFill>
                      <a:srgbClr val="000000"/>
                    </a:solidFill>
                    <a:ea typeface="Gulim" panose="020B0600000101010101" pitchFamily="34" charset="-127"/>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5545850" y="3616720"/>
                <a:ext cx="2815628" cy="400110"/>
              </a:xfrm>
              <a:prstGeom prst="rect">
                <a:avLst/>
              </a:prstGeom>
              <a:blipFill rotWithShape="0">
                <a:blip r:embed="rId9"/>
                <a:stretch>
                  <a:fillRect l="-2165" t="-7576" r="-1948" b="-25758"/>
                </a:stretch>
              </a:blipFill>
            </p:spPr>
            <p:txBody>
              <a:bodyPr/>
              <a:lstStyle/>
              <a:p>
                <a:r>
                  <a:rPr lang="en-US">
                    <a:noFill/>
                  </a:rPr>
                  <a:t> </a:t>
                </a:r>
              </a:p>
            </p:txBody>
          </p:sp>
        </mc:Fallback>
      </mc:AlternateContent>
      <p:sp>
        <p:nvSpPr>
          <p:cNvPr id="9" name="TextBox 8"/>
          <p:cNvSpPr txBox="1"/>
          <p:nvPr/>
        </p:nvSpPr>
        <p:spPr>
          <a:xfrm>
            <a:off x="2009371" y="3727571"/>
            <a:ext cx="1667346" cy="400110"/>
          </a:xfrm>
          <a:prstGeom prst="rect">
            <a:avLst/>
          </a:prstGeom>
          <a:solidFill>
            <a:srgbClr val="92D050"/>
          </a:solidFill>
        </p:spPr>
        <p:txBody>
          <a:bodyPr wrap="square" rtlCol="0">
            <a:spAutoFit/>
          </a:bodyPr>
          <a:lstStyle/>
          <a:p>
            <a:pPr defTabSz="457189">
              <a:spcAft>
                <a:spcPts val="600"/>
              </a:spcAft>
            </a:pPr>
            <a:r>
              <a:rPr lang="en-US" altLang="ko-KR" sz="2000" dirty="0">
                <a:solidFill>
                  <a:srgbClr val="000000"/>
                </a:solidFill>
                <a:ea typeface="Gulim" panose="020B0600000101010101" pitchFamily="34" charset="-127"/>
              </a:rPr>
              <a:t>Original Space</a:t>
            </a:r>
          </a:p>
        </p:txBody>
      </p:sp>
    </p:spTree>
    <p:extLst>
      <p:ext uri="{BB962C8B-B14F-4D97-AF65-F5344CB8AC3E}">
        <p14:creationId xmlns:p14="http://schemas.microsoft.com/office/powerpoint/2010/main" val="1875498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1980049" y="273629"/>
            <a:ext cx="8229024" cy="1144921"/>
          </a:xfrm>
          <a:ln/>
        </p:spPr>
        <p:txBody>
          <a:bodyPr vert="horz" lIns="91440" tIns="35206"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dirty="0"/>
              <a:t>Kernel k-means</a:t>
            </a:r>
          </a:p>
        </p:txBody>
      </p:sp>
      <p:sp>
        <p:nvSpPr>
          <p:cNvPr id="7170" name="Rectangle 2"/>
          <p:cNvSpPr>
            <a:spLocks noGrp="1" noChangeArrowheads="1"/>
          </p:cNvSpPr>
          <p:nvPr>
            <p:ph type="body" idx="1"/>
          </p:nvPr>
        </p:nvSpPr>
        <p:spPr>
          <a:xfrm>
            <a:off x="1164771" y="1604329"/>
            <a:ext cx="9044302" cy="4526396"/>
          </a:xfrm>
          <a:ln/>
        </p:spPr>
        <p:txBody>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dirty="0"/>
              <a:t>Minimize </a:t>
            </a:r>
            <a:r>
              <a:rPr lang="en-US" dirty="0">
                <a:solidFill>
                  <a:schemeClr val="accent1">
                    <a:lumMod val="75000"/>
                  </a:schemeClr>
                </a:solidFill>
              </a:rPr>
              <a:t>sum of squared error</a:t>
            </a:r>
            <a:r>
              <a:rPr lang="en-US" dirty="0"/>
              <a:t>:</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dirty="0"/>
          </a:p>
        </p:txBody>
      </p:sp>
      <p:graphicFrame>
        <p:nvGraphicFramePr>
          <p:cNvPr id="7171" name="Object 3"/>
          <p:cNvGraphicFramePr>
            <a:graphicFrameLocks noChangeAspect="1"/>
          </p:cNvGraphicFramePr>
          <p:nvPr>
            <p:extLst/>
          </p:nvPr>
        </p:nvGraphicFramePr>
        <p:xfrm>
          <a:off x="3844925" y="2420938"/>
          <a:ext cx="3949700" cy="1046162"/>
        </p:xfrm>
        <a:graphic>
          <a:graphicData uri="http://schemas.openxmlformats.org/presentationml/2006/ole">
            <mc:AlternateContent xmlns:mc="http://schemas.openxmlformats.org/markup-compatibility/2006">
              <mc:Choice xmlns:v="urn:schemas-microsoft-com:vml" Requires="v">
                <p:oleObj spid="_x0000_s29822" name="Equation" r:id="rId4" imgW="1892160" imgH="609480" progId="Equation.3">
                  <p:embed/>
                </p:oleObj>
              </mc:Choice>
              <mc:Fallback>
                <p:oleObj name="Equation" r:id="rId4" imgW="1892160" imgH="609480" progId="Equation.3">
                  <p:embed/>
                  <p:pic>
                    <p:nvPicPr>
                      <p:cNvPr id="717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4925" y="2420938"/>
                        <a:ext cx="3949700" cy="10461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nvGrpSpPr>
          <p:cNvPr id="3" name="Group 12"/>
          <p:cNvGrpSpPr/>
          <p:nvPr/>
        </p:nvGrpSpPr>
        <p:grpSpPr>
          <a:xfrm>
            <a:off x="3973513" y="2806855"/>
            <a:ext cx="4556084" cy="2001683"/>
            <a:chOff x="2548263" y="3094037"/>
            <a:chExt cx="5022239" cy="2206485"/>
          </a:xfrm>
        </p:grpSpPr>
        <p:cxnSp>
          <p:nvCxnSpPr>
            <p:cNvPr id="8" name="Straight Arrow Connector 7"/>
            <p:cNvCxnSpPr/>
            <p:nvPr/>
          </p:nvCxnSpPr>
          <p:spPr bwMode="auto">
            <a:xfrm>
              <a:off x="5316298" y="3619033"/>
              <a:ext cx="0" cy="1007957"/>
            </a:xfrm>
            <a:prstGeom prst="straightConnector1">
              <a:avLst/>
            </a:prstGeom>
            <a:solidFill>
              <a:srgbClr val="00B8FF"/>
            </a:solidFill>
            <a:ln w="9525" cap="flat" cmpd="sng" algn="ctr">
              <a:solidFill>
                <a:schemeClr val="tx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9" name="TextBox 8"/>
                <p:cNvSpPr txBox="1"/>
                <p:nvPr/>
              </p:nvSpPr>
              <p:spPr>
                <a:xfrm>
                  <a:off x="5284503" y="3932237"/>
                  <a:ext cx="2285999" cy="378777"/>
                </a:xfrm>
                <a:prstGeom prst="rect">
                  <a:avLst/>
                </a:prstGeom>
                <a:noFill/>
              </p:spPr>
              <p:txBody>
                <a:bodyPr wrap="square" rtlCol="0">
                  <a:spAutoFit/>
                </a:bodyPr>
                <a:lstStyle/>
                <a:p>
                  <a:r>
                    <a:rPr lang="en-US" sz="1633" dirty="0"/>
                    <a:t>Replace with </a:t>
                  </a:r>
                  <a14:m>
                    <m:oMath xmlns:m="http://schemas.openxmlformats.org/officeDocument/2006/math">
                      <m:r>
                        <a:rPr lang="en-US" sz="1633" i="1" smtClean="0">
                          <a:latin typeface="Cambria Math" panose="02040503050406030204" pitchFamily="18" charset="0"/>
                          <a:ea typeface="Cambria Math" panose="02040503050406030204" pitchFamily="18" charset="0"/>
                        </a:rPr>
                        <m:t>𝜑</m:t>
                      </m:r>
                      <m:r>
                        <a:rPr lang="en-US" sz="1633" b="0" i="1" smtClean="0">
                          <a:latin typeface="Cambria Math" panose="02040503050406030204" pitchFamily="18" charset="0"/>
                          <a:ea typeface="Cambria Math" panose="02040503050406030204" pitchFamily="18" charset="0"/>
                        </a:rPr>
                        <m:t>(</m:t>
                      </m:r>
                      <m:r>
                        <a:rPr lang="en-US" sz="1633" b="0" i="1" smtClean="0">
                          <a:latin typeface="Cambria Math" panose="02040503050406030204" pitchFamily="18" charset="0"/>
                          <a:ea typeface="Cambria Math" panose="02040503050406030204" pitchFamily="18" charset="0"/>
                        </a:rPr>
                        <m:t>𝑥</m:t>
                      </m:r>
                      <m:r>
                        <a:rPr lang="en-US" sz="1633" b="0" i="1" smtClean="0">
                          <a:latin typeface="Cambria Math" panose="02040503050406030204" pitchFamily="18" charset="0"/>
                          <a:ea typeface="Cambria Math" panose="02040503050406030204" pitchFamily="18" charset="0"/>
                        </a:rPr>
                        <m:t>)</m:t>
                      </m:r>
                    </m:oMath>
                  </a14:m>
                  <a:endParaRPr lang="en-US" sz="1633" dirty="0"/>
                </a:p>
              </p:txBody>
            </p:sp>
          </mc:Choice>
          <mc:Fallback xmlns="">
            <p:sp>
              <p:nvSpPr>
                <p:cNvPr id="9" name="TextBox 8"/>
                <p:cNvSpPr txBox="1">
                  <a:spLocks noRot="1" noChangeAspect="1" noMove="1" noResize="1" noEditPoints="1" noAdjustHandles="1" noChangeArrowheads="1" noChangeShapeType="1" noTextEdit="1"/>
                </p:cNvSpPr>
                <p:nvPr/>
              </p:nvSpPr>
              <p:spPr>
                <a:xfrm>
                  <a:off x="5284503" y="3932237"/>
                  <a:ext cx="2285999" cy="378777"/>
                </a:xfrm>
                <a:prstGeom prst="rect">
                  <a:avLst/>
                </a:prstGeom>
                <a:blipFill rotWithShape="0">
                  <a:blip r:embed="rId6"/>
                  <a:stretch>
                    <a:fillRect l="-1765" t="-5263" b="-228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174" name="Object 6"/>
                <p:cNvGraphicFramePr>
                  <a:graphicFrameLocks noChangeAspect="1"/>
                </p:cNvGraphicFramePr>
                <p:nvPr>
                  <p:extLst/>
                </p:nvPr>
              </p:nvGraphicFramePr>
              <p:xfrm>
                <a:off x="2548263" y="4388811"/>
                <a:ext cx="4528805" cy="911711"/>
              </p:xfrm>
              <a:graphic>
                <a:graphicData uri="http://schemas.openxmlformats.org/presentationml/2006/ole">
                  <mc:AlternateContent>
                    <mc:Choice xmlns:v="urn:schemas-microsoft-com:vml" Requires="v">
                      <p:oleObj spid="_x0000_s29823" name="Equation" r:id="rId7" imgW="1968480" imgH="482400" progId="Equation.3">
                        <p:embed/>
                      </p:oleObj>
                    </mc:Choice>
                    <mc:Fallback>
                      <p:oleObj name="Equation" r:id="rId7" imgW="1968480" imgH="482400" progId="Equation.3">
                        <p:embed/>
                        <p:pic>
                          <p:nvPicPr>
                            <p:cNvPr id="7174" name="Object 6"/>
                            <p:cNvPicPr>
                              <a:picLocks noChangeAspect="1" noChangeArrowheads="1"/>
                            </p:cNvPicPr>
                            <p:nvPr/>
                          </p:nvPicPr>
                          <p:blipFill>
                            <a:blip r:embed="rId8"/>
                            <a:srcRect/>
                            <a:stretch>
                              <a:fillRect/>
                            </a:stretch>
                          </p:blipFill>
                          <p:spPr bwMode="auto">
                            <a:xfrm>
                              <a:off x="2548263" y="4388811"/>
                              <a:ext cx="4528805" cy="911711"/>
                            </a:xfrm>
                            <a:prstGeom prst="rect">
                              <a:avLst/>
                            </a:prstGeom>
                            <a:noFill/>
                            <a:extLst>
                              <a:ext uri="{909E8E84-426E-40DD-AFC4-6F175D3DCCD1}">
                                <a14:hiddenFill>
                                  <a:blipFill dpi="0" rotWithShape="0">
                                    <a:blip/>
                                    <a:srcRect/>
                                    <a:stretch>
                                      <a:fillRect/>
                                    </a:stretch>
                                  </a:blipFill>
                                </a14:hiddenFill>
                              </a:ext>
                            </a:extLst>
                          </p:spPr>
                        </p:pic>
                      </p:oleObj>
                    </mc:Fallback>
                  </mc:AlternateContent>
                </a:graphicData>
              </a:graphic>
            </p:graphicFrame>
          </mc:Choice>
          <mc:Fallback xmlns="">
            <p:graphicFrame>
              <p:nvGraphicFramePr>
                <p:cNvPr id="7174" name="Object 6"/>
                <p:cNvGraphicFramePr>
                  <a:graphicFrameLocks noChangeAspect="1"/>
                </p:cNvGraphicFramePr>
                <p:nvPr>
                  <p:extLst>
                    <p:ext uri="{D42A27DB-BD31-4B8C-83A1-F6EECF244321}">
                      <p14:modId xmlns="" xmlns:p14="http://schemas.microsoft.com/office/powerpoint/2010/main" val="257400762"/>
                    </p:ext>
                  </p:extLst>
                </p:nvPr>
              </p:nvGraphicFramePr>
              <p:xfrm>
                <a:off x="2548263" y="4388811"/>
                <a:ext cx="4528805" cy="911711"/>
              </p:xfrm>
              <a:graphic>
                <a:graphicData uri="http://schemas.openxmlformats.org/presentationml/2006/ole">
                  <p:oleObj spid="_x0000_s2114" name="Equation" r:id="rId9" imgW="1968480" imgH="482400" progId="Equation.3">
                    <p:embed/>
                  </p:oleObj>
                </a:graphicData>
              </a:graphic>
            </p:graphicFrame>
          </mc:Fallback>
        </mc:AlternateContent>
        <p:sp>
          <p:nvSpPr>
            <p:cNvPr id="12" name="Oval 11"/>
            <p:cNvSpPr/>
            <p:nvPr/>
          </p:nvSpPr>
          <p:spPr bwMode="auto">
            <a:xfrm>
              <a:off x="5135698" y="3094037"/>
              <a:ext cx="533400" cy="457201"/>
            </a:xfrm>
            <a:prstGeom prst="ellipse">
              <a:avLst/>
            </a:prstGeom>
            <a:noFill/>
            <a:ln w="15875" cap="flat" cmpd="sng" algn="ctr">
              <a:solidFill>
                <a:srgbClr val="C00000"/>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414772" fontAlgn="base" hangingPunct="0">
                <a:lnSpc>
                  <a:spcPct val="93000"/>
                </a:lnSpc>
                <a:spcBef>
                  <a:spcPct val="0"/>
                </a:spcBef>
                <a:spcAft>
                  <a:spcPct val="0"/>
                </a:spcAft>
                <a:buClr>
                  <a:srgbClr val="000000"/>
                </a:buClr>
                <a:buSzPct val="100000"/>
              </a:pPr>
              <a:endParaRPr lang="en-US" sz="1633">
                <a:latin typeface="Arial" charset="0"/>
              </a:endParaRPr>
            </a:p>
          </p:txBody>
        </p:sp>
      </p:grpSp>
      <p:sp>
        <p:nvSpPr>
          <p:cNvPr id="15" name="TextBox 14"/>
          <p:cNvSpPr txBox="1"/>
          <p:nvPr/>
        </p:nvSpPr>
        <p:spPr>
          <a:xfrm>
            <a:off x="2235761" y="2730652"/>
            <a:ext cx="1382544" cy="461665"/>
          </a:xfrm>
          <a:prstGeom prst="rect">
            <a:avLst/>
          </a:prstGeom>
          <a:noFill/>
        </p:spPr>
        <p:txBody>
          <a:bodyPr wrap="square" rtlCol="0">
            <a:spAutoFit/>
          </a:bodyPr>
          <a:lstStyle/>
          <a:p>
            <a:r>
              <a:rPr lang="en-US" sz="2400" dirty="0">
                <a:solidFill>
                  <a:srgbClr val="FF0000"/>
                </a:solidFill>
              </a:rPr>
              <a:t>k-means:</a:t>
            </a:r>
          </a:p>
        </p:txBody>
      </p:sp>
      <p:graphicFrame>
        <p:nvGraphicFramePr>
          <p:cNvPr id="16" name="Object 15"/>
          <p:cNvGraphicFramePr>
            <a:graphicFrameLocks noChangeAspect="1"/>
          </p:cNvGraphicFramePr>
          <p:nvPr>
            <p:extLst/>
          </p:nvPr>
        </p:nvGraphicFramePr>
        <p:xfrm>
          <a:off x="3745673" y="5015116"/>
          <a:ext cx="1222456" cy="483889"/>
        </p:xfrm>
        <a:graphic>
          <a:graphicData uri="http://schemas.openxmlformats.org/presentationml/2006/ole">
            <mc:AlternateContent xmlns:mc="http://schemas.openxmlformats.org/markup-compatibility/2006">
              <mc:Choice xmlns:v="urn:schemas-microsoft-com:vml" Requires="v">
                <p:oleObj spid="_x0000_s29824" name="Equation" r:id="rId10" imgW="609336" imgH="241195" progId="Equation.3">
                  <p:embed/>
                </p:oleObj>
              </mc:Choice>
              <mc:Fallback>
                <p:oleObj name="Equation" r:id="rId10" imgW="609336" imgH="241195" progId="Equation.3">
                  <p:embed/>
                  <p:pic>
                    <p:nvPicPr>
                      <p:cNvPr id="16"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45673" y="5015116"/>
                        <a:ext cx="1222456" cy="4838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6165127" y="4742418"/>
          <a:ext cx="1766862" cy="898654"/>
        </p:xfrm>
        <a:graphic>
          <a:graphicData uri="http://schemas.openxmlformats.org/presentationml/2006/ole">
            <mc:AlternateContent xmlns:mc="http://schemas.openxmlformats.org/markup-compatibility/2006">
              <mc:Choice xmlns:v="urn:schemas-microsoft-com:vml" Requires="v">
                <p:oleObj spid="_x0000_s29825" name="Equation" r:id="rId12" imgW="571252" imgH="444307" progId="Equation.3">
                  <p:embed/>
                </p:oleObj>
              </mc:Choice>
              <mc:Fallback>
                <p:oleObj name="Equation" r:id="rId12" imgW="571252" imgH="444307" progId="Equation.3">
                  <p:embed/>
                  <p:pic>
                    <p:nvPicPr>
                      <p:cNvPr id="17"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65127" y="4742418"/>
                        <a:ext cx="1766862" cy="8986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1306286" y="2730648"/>
            <a:ext cx="2322901" cy="461665"/>
          </a:xfrm>
          <a:prstGeom prst="rect">
            <a:avLst/>
          </a:prstGeom>
          <a:noFill/>
        </p:spPr>
        <p:txBody>
          <a:bodyPr wrap="square" rtlCol="0">
            <a:spAutoFit/>
          </a:bodyPr>
          <a:lstStyle/>
          <a:p>
            <a:r>
              <a:rPr lang="en-US" sz="2400" dirty="0">
                <a:solidFill>
                  <a:srgbClr val="FF0000"/>
                </a:solidFill>
              </a:rPr>
              <a:t>Kernel  k-means:</a:t>
            </a:r>
          </a:p>
        </p:txBody>
      </p:sp>
      <p:sp>
        <p:nvSpPr>
          <p:cNvPr id="14" name="Rectangle 13">
            <a:extLst>
              <a:ext uri="{FF2B5EF4-FFF2-40B4-BE49-F238E27FC236}">
                <a16:creationId xmlns:a16="http://schemas.microsoft.com/office/drawing/2014/main" id="{F720168D-166A-4CBA-AAC1-37C6B4B65E23}"/>
              </a:ext>
            </a:extLst>
          </p:cNvPr>
          <p:cNvSpPr/>
          <p:nvPr/>
        </p:nvSpPr>
        <p:spPr>
          <a:xfrm>
            <a:off x="855194" y="6516642"/>
            <a:ext cx="8130924" cy="307777"/>
          </a:xfrm>
          <a:prstGeom prst="rect">
            <a:avLst/>
          </a:prstGeom>
        </p:spPr>
        <p:txBody>
          <a:bodyPr wrap="square">
            <a:spAutoFit/>
          </a:bodyPr>
          <a:lstStyle/>
          <a:p>
            <a:r>
              <a:rPr lang="en-US" sz="1400" dirty="0"/>
              <a:t>www.cse.msu.edu/~cse802/Kernel k-means&amp;Spectral_Clustering.pptx</a:t>
            </a:r>
          </a:p>
        </p:txBody>
      </p:sp>
    </p:spTree>
    <p:extLst>
      <p:ext uri="{BB962C8B-B14F-4D97-AF65-F5344CB8AC3E}">
        <p14:creationId xmlns:p14="http://schemas.microsoft.com/office/powerpoint/2010/main" val="42345361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ln/>
        </p:spPr>
        <p:txBody>
          <a:bodyPr vert="horz" lIns="91440" tIns="35206"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dirty="0"/>
              <a:t>Kernel k-means</a:t>
            </a:r>
          </a:p>
        </p:txBody>
      </p:sp>
      <p:sp>
        <p:nvSpPr>
          <p:cNvPr id="8194" name="Rectangle 2"/>
          <p:cNvSpPr>
            <a:spLocks noGrp="1" noChangeArrowheads="1"/>
          </p:cNvSpPr>
          <p:nvPr>
            <p:ph idx="1"/>
          </p:nvPr>
        </p:nvSpPr>
        <p:spPr>
          <a:ln/>
        </p:spPr>
        <p:txBody>
          <a:bodyPr/>
          <a:lstStyle/>
          <a:p>
            <a:pPr marL="391729" indent="-293797">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dirty="0"/>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dirty="0"/>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dirty="0"/>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dirty="0"/>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dirty="0"/>
          </a:p>
        </p:txBody>
      </p:sp>
      <p:sp>
        <p:nvSpPr>
          <p:cNvPr id="16" name="Rectangle 2"/>
          <p:cNvSpPr txBox="1">
            <a:spLocks noChangeArrowheads="1"/>
          </p:cNvSpPr>
          <p:nvPr/>
        </p:nvSpPr>
        <p:spPr bwMode="auto">
          <a:xfrm>
            <a:off x="1980049" y="1604329"/>
            <a:ext cx="8229024" cy="4526396"/>
          </a:xfrm>
          <a:prstGeom prst="rect">
            <a:avLst/>
          </a:prstGeom>
          <a:noFill/>
          <a:ln w="9525">
            <a:noFill/>
            <a:round/>
            <a:headEnd/>
            <a:tailEnd/>
          </a:ln>
          <a:effectLst/>
        </p:spPr>
        <p:txBody>
          <a:bodyPr vert="horz" wrap="square" lIns="0" tIns="25604" rIns="0" bIns="0" numCol="1" anchor="t" anchorCtr="0" compatLnSpc="1">
            <a:prstTxWarp prst="textNoShape">
              <a:avLst/>
            </a:prstTxWarp>
          </a:bodyPr>
          <a:lstStyle/>
          <a:p>
            <a:pPr marL="391729" indent="-293797" defTabSz="414772" fontAlgn="base" hangingPunct="0">
              <a:lnSpc>
                <a:spcPct val="93000"/>
              </a:lnSpc>
              <a:spcBef>
                <a:spcPct val="0"/>
              </a:spcBef>
              <a:spcAft>
                <a:spcPts val="1293"/>
              </a:spcAft>
              <a:buClr>
                <a:srgbClr val="000000"/>
              </a:buClr>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r>
              <a:rPr lang="en-US" sz="2903" kern="0" dirty="0">
                <a:solidFill>
                  <a:srgbClr val="000000"/>
                </a:solidFill>
              </a:rPr>
              <a:t>Cluster centers:</a:t>
            </a:r>
          </a:p>
          <a:p>
            <a:pPr marL="391729" indent="-293797" defTabSz="414772" fontAlgn="base" hangingPunct="0">
              <a:lnSpc>
                <a:spcPct val="93000"/>
              </a:lnSpc>
              <a:spcBef>
                <a:spcPct val="0"/>
              </a:spcBef>
              <a:spcAft>
                <a:spcPts val="1293"/>
              </a:spcAft>
              <a:buClr>
                <a:srgbClr val="000000"/>
              </a:buClr>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endParaRPr lang="en-US" sz="2903" kern="0" dirty="0">
              <a:solidFill>
                <a:srgbClr val="000000"/>
              </a:solidFill>
            </a:endParaRPr>
          </a:p>
          <a:p>
            <a:pPr marL="391729" indent="-293797" defTabSz="414772" fontAlgn="base" hangingPunct="0">
              <a:lnSpc>
                <a:spcPct val="93000"/>
              </a:lnSpc>
              <a:spcBef>
                <a:spcPct val="0"/>
              </a:spcBef>
              <a:spcAft>
                <a:spcPts val="1293"/>
              </a:spcAft>
              <a:buClr>
                <a:srgbClr val="000000"/>
              </a:buClr>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endParaRPr lang="en-US" sz="2903" kern="0" dirty="0">
              <a:solidFill>
                <a:srgbClr val="000000"/>
              </a:solidFill>
            </a:endParaRPr>
          </a:p>
          <a:p>
            <a:pPr marL="391729" indent="-293797" defTabSz="414772" fontAlgn="base" hangingPunct="0">
              <a:lnSpc>
                <a:spcPct val="93000"/>
              </a:lnSpc>
              <a:spcBef>
                <a:spcPct val="0"/>
              </a:spcBef>
              <a:spcAft>
                <a:spcPts val="1293"/>
              </a:spcAft>
              <a:buClr>
                <a:srgbClr val="000000"/>
              </a:buClr>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r>
              <a:rPr lang="en-US" sz="2903" kern="0" dirty="0">
                <a:solidFill>
                  <a:srgbClr val="000000"/>
                </a:solidFill>
              </a:rPr>
              <a:t>Substitute for centers:</a:t>
            </a:r>
          </a:p>
          <a:p>
            <a:pPr marL="391729" indent="-293797" defTabSz="414772" fontAlgn="base" hangingPunct="0">
              <a:lnSpc>
                <a:spcPct val="93000"/>
              </a:lnSpc>
              <a:spcBef>
                <a:spcPct val="0"/>
              </a:spcBef>
              <a:spcAft>
                <a:spcPts val="1293"/>
              </a:spcAft>
              <a:buClr>
                <a:srgbClr val="000000"/>
              </a:buClr>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endParaRPr lang="en-US" sz="2903" kern="0" dirty="0">
              <a:solidFill>
                <a:srgbClr val="000000"/>
              </a:solidFill>
            </a:endParaRPr>
          </a:p>
        </p:txBody>
      </p:sp>
      <p:graphicFrame>
        <p:nvGraphicFramePr>
          <p:cNvPr id="17" name="Object 16"/>
          <p:cNvGraphicFramePr>
            <a:graphicFrameLocks noChangeAspect="1"/>
          </p:cNvGraphicFramePr>
          <p:nvPr/>
        </p:nvGraphicFramePr>
        <p:xfrm>
          <a:off x="4599684" y="2086780"/>
          <a:ext cx="2508743" cy="1016747"/>
        </p:xfrm>
        <a:graphic>
          <a:graphicData uri="http://schemas.openxmlformats.org/presentationml/2006/ole">
            <mc:AlternateContent xmlns:mc="http://schemas.openxmlformats.org/markup-compatibility/2006">
              <mc:Choice xmlns:v="urn:schemas-microsoft-com:vml" Requires="v">
                <p:oleObj spid="_x0000_s30784" name="Equation" r:id="rId4" imgW="1130300" imgH="457200" progId="Equation.3">
                  <p:embed/>
                </p:oleObj>
              </mc:Choice>
              <mc:Fallback>
                <p:oleObj name="Equation" r:id="rId4" imgW="1130300" imgH="457200" progId="Equation.3">
                  <p:embed/>
                  <p:pic>
                    <p:nvPicPr>
                      <p:cNvPr id="17"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9684" y="2086780"/>
                        <a:ext cx="2508743" cy="10167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6"/>
          <p:cNvGraphicFramePr>
            <a:graphicFrameLocks noChangeAspect="1"/>
          </p:cNvGraphicFramePr>
          <p:nvPr/>
        </p:nvGraphicFramePr>
        <p:xfrm>
          <a:off x="3310749" y="3791918"/>
          <a:ext cx="5432250" cy="2263918"/>
        </p:xfrm>
        <a:graphic>
          <a:graphicData uri="http://schemas.openxmlformats.org/presentationml/2006/ole">
            <mc:AlternateContent xmlns:mc="http://schemas.openxmlformats.org/markup-compatibility/2006">
              <mc:Choice xmlns:v="urn:schemas-microsoft-com:vml" Requires="v">
                <p:oleObj spid="_x0000_s30785" name="Equation" r:id="rId6" imgW="2603500" imgH="1320800" progId="Equation.3">
                  <p:embed/>
                </p:oleObj>
              </mc:Choice>
              <mc:Fallback>
                <p:oleObj name="Equation" r:id="rId6" imgW="2603500" imgH="1320800" progId="Equation.3">
                  <p:embed/>
                  <p:pic>
                    <p:nvPicPr>
                      <p:cNvPr id="1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0749" y="3791918"/>
                        <a:ext cx="5432250" cy="226391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7" name="Rectangle 6">
            <a:extLst>
              <a:ext uri="{FF2B5EF4-FFF2-40B4-BE49-F238E27FC236}">
                <a16:creationId xmlns:a16="http://schemas.microsoft.com/office/drawing/2014/main" id="{B157692C-156B-47CB-89DE-22CDF3349EF0}"/>
              </a:ext>
            </a:extLst>
          </p:cNvPr>
          <p:cNvSpPr/>
          <p:nvPr/>
        </p:nvSpPr>
        <p:spPr>
          <a:xfrm>
            <a:off x="855194" y="6516642"/>
            <a:ext cx="8130924" cy="307777"/>
          </a:xfrm>
          <a:prstGeom prst="rect">
            <a:avLst/>
          </a:prstGeom>
        </p:spPr>
        <p:txBody>
          <a:bodyPr wrap="square">
            <a:spAutoFit/>
          </a:bodyPr>
          <a:lstStyle/>
          <a:p>
            <a:r>
              <a:rPr lang="en-US" sz="1400" dirty="0"/>
              <a:t>www.cse.msu.edu/~cse802/Kernel k-means&amp;Spectral_Clustering.pptx</a:t>
            </a:r>
          </a:p>
        </p:txBody>
      </p:sp>
    </p:spTree>
    <p:extLst>
      <p:ext uri="{BB962C8B-B14F-4D97-AF65-F5344CB8AC3E}">
        <p14:creationId xmlns:p14="http://schemas.microsoft.com/office/powerpoint/2010/main" val="17461734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Kernel k-means</a:t>
            </a:r>
          </a:p>
        </p:txBody>
      </p:sp>
      <p:sp>
        <p:nvSpPr>
          <p:cNvPr id="3" name="Content Placeholder 2"/>
          <p:cNvSpPr>
            <a:spLocks noGrp="1"/>
          </p:cNvSpPr>
          <p:nvPr>
            <p:ph idx="1"/>
          </p:nvPr>
        </p:nvSpPr>
        <p:spPr/>
        <p:txBody>
          <a:bodyPr>
            <a:normAutofit/>
          </a:bodyPr>
          <a:lstStyle/>
          <a:p>
            <a:pPr>
              <a:buFont typeface="Arial" pitchFamily="34" charset="0"/>
              <a:buChar char="•"/>
            </a:pPr>
            <a:r>
              <a:rPr lang="en-US" dirty="0"/>
              <a:t>Use kernel trick:</a:t>
            </a:r>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r>
              <a:rPr lang="en-US" dirty="0"/>
              <a:t>Optimization problem:</a:t>
            </a:r>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r>
              <a:rPr lang="en-US" dirty="0"/>
              <a:t>K is the n x n kernel matrix, U is the optimal normalized cluster membership matrix</a:t>
            </a:r>
          </a:p>
          <a:p>
            <a:endParaRPr lang="en-US" dirty="0"/>
          </a:p>
        </p:txBody>
      </p:sp>
      <p:graphicFrame>
        <p:nvGraphicFramePr>
          <p:cNvPr id="15362" name="Object 2"/>
          <p:cNvGraphicFramePr>
            <a:graphicFrameLocks noChangeAspect="1"/>
          </p:cNvGraphicFramePr>
          <p:nvPr>
            <p:extLst>
              <p:ext uri="{D42A27DB-BD31-4B8C-83A1-F6EECF244321}">
                <p14:modId xmlns:p14="http://schemas.microsoft.com/office/powerpoint/2010/main" val="1318052754"/>
              </p:ext>
            </p:extLst>
          </p:nvPr>
        </p:nvGraphicFramePr>
        <p:xfrm>
          <a:off x="2708764" y="1843927"/>
          <a:ext cx="6545487" cy="826647"/>
        </p:xfrm>
        <a:graphic>
          <a:graphicData uri="http://schemas.openxmlformats.org/presentationml/2006/ole">
            <mc:AlternateContent xmlns:mc="http://schemas.openxmlformats.org/markup-compatibility/2006">
              <mc:Choice xmlns:v="urn:schemas-microsoft-com:vml" Requires="v">
                <p:oleObj spid="_x0000_s31808" name="Equation" r:id="rId4" imgW="3136900" imgH="482600" progId="Equation.3">
                  <p:embed/>
                </p:oleObj>
              </mc:Choice>
              <mc:Fallback>
                <p:oleObj name="Equation" r:id="rId4" imgW="3136900" imgH="482600" progId="Equation.3">
                  <p:embed/>
                  <p:pic>
                    <p:nvPicPr>
                      <p:cNvPr id="1536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8764" y="1843927"/>
                        <a:ext cx="6545487" cy="82664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14273172"/>
              </p:ext>
            </p:extLst>
          </p:nvPr>
        </p:nvGraphicFramePr>
        <p:xfrm>
          <a:off x="2708764" y="3482059"/>
          <a:ext cx="7116042" cy="483891"/>
        </p:xfrm>
        <a:graphic>
          <a:graphicData uri="http://schemas.openxmlformats.org/presentationml/2006/ole">
            <mc:AlternateContent xmlns:mc="http://schemas.openxmlformats.org/markup-compatibility/2006">
              <mc:Choice xmlns:v="urn:schemas-microsoft-com:vml" Requires="v">
                <p:oleObj spid="_x0000_s31809" name="Equation" r:id="rId6" imgW="3175000" imgH="215900" progId="Equation.3">
                  <p:embed/>
                </p:oleObj>
              </mc:Choice>
              <mc:Fallback>
                <p:oleObj name="Equation" r:id="rId6" imgW="3175000" imgH="215900" progId="Equation.3">
                  <p:embed/>
                  <p:pic>
                    <p:nvPicPr>
                      <p:cNvPr id="5"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8764" y="3482059"/>
                        <a:ext cx="7116042" cy="4838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a:extLst>
              <a:ext uri="{FF2B5EF4-FFF2-40B4-BE49-F238E27FC236}">
                <a16:creationId xmlns:a16="http://schemas.microsoft.com/office/drawing/2014/main" id="{8C1E1322-E28A-4120-84C8-4EE0A3EE0F1E}"/>
              </a:ext>
            </a:extLst>
          </p:cNvPr>
          <p:cNvSpPr/>
          <p:nvPr/>
        </p:nvSpPr>
        <p:spPr>
          <a:xfrm>
            <a:off x="855194" y="6516642"/>
            <a:ext cx="8130924" cy="307777"/>
          </a:xfrm>
          <a:prstGeom prst="rect">
            <a:avLst/>
          </a:prstGeom>
        </p:spPr>
        <p:txBody>
          <a:bodyPr wrap="square">
            <a:spAutoFit/>
          </a:bodyPr>
          <a:lstStyle/>
          <a:p>
            <a:r>
              <a:rPr lang="en-US" sz="1400" dirty="0"/>
              <a:t>www.cse.msu.edu/~cse802/Kernel k-means&amp;Spectral_Clustering.pptx</a:t>
            </a:r>
          </a:p>
        </p:txBody>
      </p:sp>
    </p:spTree>
    <p:extLst>
      <p:ext uri="{BB962C8B-B14F-4D97-AF65-F5344CB8AC3E}">
        <p14:creationId xmlns:p14="http://schemas.microsoft.com/office/powerpoint/2010/main" val="2252440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32190" y="200526"/>
            <a:ext cx="11663031" cy="733927"/>
          </a:xfrm>
        </p:spPr>
        <p:txBody>
          <a:bodyPr>
            <a:normAutofit/>
          </a:bodyPr>
          <a:lstStyle/>
          <a:p>
            <a:r>
              <a:rPr lang="en-US" altLang="zh-CN" dirty="0">
                <a:ea typeface="SimSun" panose="02010600030101010101" pitchFamily="2" charset="-122"/>
              </a:rPr>
              <a:t>Example: </a:t>
            </a:r>
            <a:r>
              <a:rPr lang="en-US" altLang="ko-KR" dirty="0">
                <a:ea typeface="Gulim" panose="020B0600000101010101" pitchFamily="34" charset="-127"/>
              </a:rPr>
              <a:t>Kernel K-Means Clustering</a:t>
            </a:r>
            <a:endParaRPr lang="en-US" altLang="zh-CN" sz="3600" dirty="0">
              <a:ea typeface="SimSun" panose="02010600030101010101" pitchFamily="2" charset="-122"/>
            </a:endParaRPr>
          </a:p>
        </p:txBody>
      </p:sp>
      <p:sp>
        <p:nvSpPr>
          <p:cNvPr id="6" name="Rectangle 3"/>
          <p:cNvSpPr txBox="1">
            <a:spLocks noChangeArrowheads="1"/>
          </p:cNvSpPr>
          <p:nvPr/>
        </p:nvSpPr>
        <p:spPr>
          <a:xfrm>
            <a:off x="585127" y="4328953"/>
            <a:ext cx="10811879" cy="2312292"/>
          </a:xfrm>
          <a:prstGeom prst="rect">
            <a:avLst/>
          </a:prstGeom>
        </p:spPr>
        <p:txBody>
          <a:bodyPr vert="horz" lIns="91438" tIns="45719" rIns="91438" bIns="45719" rtlCol="0">
            <a:noAutofit/>
          </a:bodyPr>
          <a:lstStyle>
            <a:lvl1pPr marL="285744" indent="-285744"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a:spcAft>
                <a:spcPts val="600"/>
              </a:spcAft>
            </a:pPr>
            <a:r>
              <a:rPr lang="en-US" altLang="zh-CN" sz="2400" dirty="0">
                <a:solidFill>
                  <a:srgbClr val="000000"/>
                </a:solidFill>
              </a:rPr>
              <a:t>The above data set cannot generate quality clusters by K-Means since it contains non-convex clusters</a:t>
            </a:r>
          </a:p>
          <a:p>
            <a:pPr marL="285744" lvl="1" indent="-285744">
              <a:spcAft>
                <a:spcPts val="600"/>
              </a:spcAft>
              <a:buClr>
                <a:srgbClr val="0000CC"/>
              </a:buClr>
            </a:pPr>
            <a:r>
              <a:rPr lang="en-US" altLang="zh-CN" sz="2400" dirty="0">
                <a:solidFill>
                  <a:srgbClr val="000000"/>
                </a:solidFill>
              </a:rPr>
              <a:t>Gaussian RBF Kernel transformation maps data to a </a:t>
            </a:r>
            <a:r>
              <a:rPr lang="en-US" altLang="ko-KR" sz="2400" dirty="0">
                <a:solidFill>
                  <a:srgbClr val="000000"/>
                </a:solidFill>
                <a:ea typeface="Gulim" panose="020B0600000101010101" pitchFamily="34" charset="-127"/>
              </a:rPr>
              <a:t>kernel matrix K for any two points x</a:t>
            </a:r>
            <a:r>
              <a:rPr lang="en-US" altLang="ko-KR" sz="2400" baseline="-25000" dirty="0">
                <a:solidFill>
                  <a:srgbClr val="000000"/>
                </a:solidFill>
                <a:ea typeface="Gulim" panose="020B0600000101010101" pitchFamily="34" charset="-127"/>
              </a:rPr>
              <a:t>i</a:t>
            </a:r>
            <a:r>
              <a:rPr lang="en-US" altLang="ko-KR" sz="2400" dirty="0">
                <a:solidFill>
                  <a:srgbClr val="000000"/>
                </a:solidFill>
                <a:ea typeface="Gulim" panose="020B0600000101010101" pitchFamily="34" charset="-127"/>
              </a:rPr>
              <a:t>, </a:t>
            </a:r>
            <a:r>
              <a:rPr lang="en-US" altLang="ko-KR" sz="2400" dirty="0" err="1">
                <a:solidFill>
                  <a:srgbClr val="000000"/>
                </a:solidFill>
                <a:ea typeface="Gulim" panose="020B0600000101010101" pitchFamily="34" charset="-127"/>
              </a:rPr>
              <a:t>x</a:t>
            </a:r>
            <a:r>
              <a:rPr lang="en-US" altLang="ko-KR" sz="2400" baseline="-25000" dirty="0" err="1">
                <a:solidFill>
                  <a:srgbClr val="000000"/>
                </a:solidFill>
                <a:ea typeface="Gulim" panose="020B0600000101010101" pitchFamily="34" charset="-127"/>
              </a:rPr>
              <a:t>j</a:t>
            </a:r>
            <a:r>
              <a:rPr lang="en-US" altLang="ko-KR" sz="2400" dirty="0">
                <a:solidFill>
                  <a:srgbClr val="000000"/>
                </a:solidFill>
                <a:ea typeface="Gulim" panose="020B0600000101010101" pitchFamily="34" charset="-127"/>
              </a:rPr>
              <a:t>:                                         and  Gaussian kernel: </a:t>
            </a:r>
            <a:r>
              <a:rPr lang="en-US" altLang="ko-KR" sz="2400" i="1" dirty="0">
                <a:solidFill>
                  <a:srgbClr val="000000"/>
                </a:solidFill>
                <a:ea typeface="Gulim" panose="020B0600000101010101" pitchFamily="34" charset="-127"/>
              </a:rPr>
              <a:t>K</a:t>
            </a:r>
            <a:r>
              <a:rPr lang="en-US" altLang="ko-KR" sz="2400" dirty="0">
                <a:solidFill>
                  <a:srgbClr val="000000"/>
                </a:solidFill>
                <a:ea typeface="Gulim" panose="020B0600000101010101" pitchFamily="34" charset="-127"/>
              </a:rPr>
              <a:t>(</a:t>
            </a:r>
            <a:r>
              <a:rPr lang="en-US" altLang="ko-KR" sz="2400" b="1" i="1" dirty="0">
                <a:solidFill>
                  <a:srgbClr val="000000"/>
                </a:solidFill>
                <a:ea typeface="Gulim" panose="020B0600000101010101" pitchFamily="34" charset="-127"/>
              </a:rPr>
              <a:t>X</a:t>
            </a:r>
            <a:r>
              <a:rPr lang="en-US" altLang="ko-KR" sz="2400" i="1" baseline="-25000" dirty="0">
                <a:solidFill>
                  <a:srgbClr val="000000"/>
                </a:solidFill>
                <a:ea typeface="Gulim" panose="020B0600000101010101" pitchFamily="34" charset="-127"/>
              </a:rPr>
              <a:t>i</a:t>
            </a:r>
            <a:r>
              <a:rPr lang="en-US" altLang="ko-KR" sz="2400" dirty="0">
                <a:solidFill>
                  <a:srgbClr val="000000"/>
                </a:solidFill>
                <a:ea typeface="Gulim" panose="020B0600000101010101" pitchFamily="34" charset="-127"/>
              </a:rPr>
              <a:t>, </a:t>
            </a:r>
            <a:r>
              <a:rPr lang="en-US" altLang="ko-KR" sz="2400" b="1" i="1" dirty="0" err="1">
                <a:solidFill>
                  <a:srgbClr val="000000"/>
                </a:solidFill>
                <a:ea typeface="Gulim" panose="020B0600000101010101" pitchFamily="34" charset="-127"/>
              </a:rPr>
              <a:t>X</a:t>
            </a:r>
            <a:r>
              <a:rPr lang="en-US" altLang="ko-KR" sz="2400" b="1" i="1" baseline="-25000" dirty="0" err="1">
                <a:solidFill>
                  <a:srgbClr val="000000"/>
                </a:solidFill>
                <a:ea typeface="Gulim" panose="020B0600000101010101" pitchFamily="34" charset="-127"/>
              </a:rPr>
              <a:t>j</a:t>
            </a:r>
            <a:r>
              <a:rPr lang="en-US" altLang="ko-KR" sz="2400" dirty="0">
                <a:solidFill>
                  <a:srgbClr val="000000"/>
                </a:solidFill>
                <a:ea typeface="Gulim" panose="020B0600000101010101" pitchFamily="34" charset="-127"/>
              </a:rPr>
              <a:t>) = </a:t>
            </a:r>
            <a:endParaRPr lang="en-US" sz="2400" dirty="0">
              <a:solidFill>
                <a:srgbClr val="000000"/>
              </a:solidFill>
            </a:endParaRPr>
          </a:p>
          <a:p>
            <a:pPr>
              <a:spcAft>
                <a:spcPts val="600"/>
              </a:spcAft>
            </a:pPr>
            <a:r>
              <a:rPr lang="en-US" altLang="zh-CN" sz="2400" dirty="0">
                <a:solidFill>
                  <a:srgbClr val="000000"/>
                </a:solidFill>
              </a:rPr>
              <a:t>K-Means clustering is conducted on the mapped data, generating quality clusters</a:t>
            </a:r>
          </a:p>
        </p:txBody>
      </p:sp>
      <p:grpSp>
        <p:nvGrpSpPr>
          <p:cNvPr id="3" name="Group 2"/>
          <p:cNvGrpSpPr/>
          <p:nvPr/>
        </p:nvGrpSpPr>
        <p:grpSpPr>
          <a:xfrm>
            <a:off x="414015" y="1154169"/>
            <a:ext cx="3470116" cy="3172148"/>
            <a:chOff x="414015" y="1154169"/>
            <a:chExt cx="3470116" cy="3172148"/>
          </a:xfrm>
        </p:grpSpPr>
        <p:pic>
          <p:nvPicPr>
            <p:cNvPr id="2" name="Picture 1"/>
            <p:cNvPicPr>
              <a:picLocks noChangeAspect="1"/>
            </p:cNvPicPr>
            <p:nvPr/>
          </p:nvPicPr>
          <p:blipFill>
            <a:blip r:embed="rId4"/>
            <a:stretch>
              <a:fillRect/>
            </a:stretch>
          </p:blipFill>
          <p:spPr>
            <a:xfrm>
              <a:off x="414015" y="1154169"/>
              <a:ext cx="3470116" cy="2869230"/>
            </a:xfrm>
            <a:prstGeom prst="rect">
              <a:avLst/>
            </a:prstGeom>
          </p:spPr>
        </p:pic>
        <p:sp>
          <p:nvSpPr>
            <p:cNvPr id="15" name="Text Box 181"/>
            <p:cNvSpPr txBox="1">
              <a:spLocks noChangeArrowheads="1"/>
            </p:cNvSpPr>
            <p:nvPr/>
          </p:nvSpPr>
          <p:spPr bwMode="auto">
            <a:xfrm>
              <a:off x="1351760" y="4018540"/>
              <a:ext cx="1669073" cy="307777"/>
            </a:xfrm>
            <a:prstGeom prst="rect">
              <a:avLst/>
            </a:prstGeom>
            <a:solidFill>
              <a:srgbClr val="FFFF00"/>
            </a:solidFill>
            <a:ln>
              <a:noFill/>
            </a:ln>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457189" eaLnBrk="1" hangingPunct="1">
                <a:spcBef>
                  <a:spcPct val="50000"/>
                </a:spcBef>
                <a:buClrTx/>
                <a:buSzTx/>
                <a:buFont typeface="Wingdings" panose="05000000000000000000" pitchFamily="2" charset="2"/>
                <a:buNone/>
              </a:pPr>
              <a:r>
                <a:rPr lang="en-US" altLang="ko-KR" sz="1400" dirty="0">
                  <a:solidFill>
                    <a:srgbClr val="000000"/>
                  </a:solidFill>
                  <a:latin typeface="Calibri"/>
                  <a:ea typeface="Gulim" panose="020B0600000101010101" pitchFamily="34" charset="-127"/>
                </a:rPr>
                <a:t>The original </a:t>
              </a:r>
              <a:r>
                <a:rPr lang="en-US" altLang="ko-KR" sz="1400" dirty="0">
                  <a:solidFill>
                    <a:srgbClr val="000000"/>
                  </a:solidFill>
                  <a:latin typeface="Calibri"/>
                  <a:ea typeface="Tahoma" panose="020B0604030504040204" pitchFamily="34" charset="0"/>
                  <a:cs typeface="Tahoma" panose="020B0604030504040204" pitchFamily="34" charset="0"/>
                </a:rPr>
                <a:t>data set</a:t>
              </a:r>
              <a:endParaRPr lang="en-US" altLang="ko-KR" sz="1400" dirty="0">
                <a:solidFill>
                  <a:srgbClr val="000000"/>
                </a:solidFill>
                <a:latin typeface="Calibri"/>
                <a:ea typeface="Gulim" panose="020B0600000101010101" pitchFamily="34" charset="-127"/>
              </a:endParaRPr>
            </a:p>
          </p:txBody>
        </p:sp>
      </p:grpSp>
      <p:grpSp>
        <p:nvGrpSpPr>
          <p:cNvPr id="4" name="Group 3"/>
          <p:cNvGrpSpPr/>
          <p:nvPr/>
        </p:nvGrpSpPr>
        <p:grpSpPr>
          <a:xfrm>
            <a:off x="3968152" y="1122280"/>
            <a:ext cx="3872146" cy="3208896"/>
            <a:chOff x="3968152" y="1122280"/>
            <a:chExt cx="3872146" cy="3208896"/>
          </a:xfrm>
        </p:grpSpPr>
        <p:pic>
          <p:nvPicPr>
            <p:cNvPr id="8" name="Picture 7"/>
            <p:cNvPicPr>
              <a:picLocks noChangeAspect="1"/>
            </p:cNvPicPr>
            <p:nvPr/>
          </p:nvPicPr>
          <p:blipFill>
            <a:blip r:embed="rId5"/>
            <a:stretch>
              <a:fillRect/>
            </a:stretch>
          </p:blipFill>
          <p:spPr>
            <a:xfrm>
              <a:off x="4357029" y="1122280"/>
              <a:ext cx="3483269" cy="2893909"/>
            </a:xfrm>
            <a:prstGeom prst="rect">
              <a:avLst/>
            </a:prstGeom>
          </p:spPr>
        </p:pic>
        <p:sp>
          <p:nvSpPr>
            <p:cNvPr id="12" name="Right Arrow 11"/>
            <p:cNvSpPr/>
            <p:nvPr/>
          </p:nvSpPr>
          <p:spPr>
            <a:xfrm>
              <a:off x="3968152" y="2412604"/>
              <a:ext cx="421022" cy="28632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endParaRPr>
            </a:p>
          </p:txBody>
        </p:sp>
        <p:sp>
          <p:nvSpPr>
            <p:cNvPr id="17" name="Text Box 181"/>
            <p:cNvSpPr txBox="1">
              <a:spLocks noChangeArrowheads="1"/>
            </p:cNvSpPr>
            <p:nvPr/>
          </p:nvSpPr>
          <p:spPr bwMode="auto">
            <a:xfrm>
              <a:off x="4880933" y="4023399"/>
              <a:ext cx="2538437" cy="307777"/>
            </a:xfrm>
            <a:prstGeom prst="rect">
              <a:avLst/>
            </a:prstGeom>
            <a:solidFill>
              <a:srgbClr val="FFFF00"/>
            </a:solidFill>
            <a:ln>
              <a:noFill/>
            </a:ln>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457189" eaLnBrk="1" hangingPunct="1">
                <a:spcBef>
                  <a:spcPct val="50000"/>
                </a:spcBef>
                <a:buClrTx/>
                <a:buSzTx/>
                <a:buFont typeface="Wingdings" panose="05000000000000000000" pitchFamily="2" charset="2"/>
                <a:buNone/>
              </a:pPr>
              <a:r>
                <a:rPr lang="en-US" altLang="ko-KR" sz="1400" dirty="0">
                  <a:solidFill>
                    <a:srgbClr val="000000"/>
                  </a:solidFill>
                  <a:latin typeface="Calibri"/>
                  <a:ea typeface="Gulim" panose="020B0600000101010101" pitchFamily="34" charset="-127"/>
                </a:rPr>
                <a:t>The result of K-Means clustering</a:t>
              </a:r>
            </a:p>
          </p:txBody>
        </p:sp>
      </p:grpSp>
      <p:grpSp>
        <p:nvGrpSpPr>
          <p:cNvPr id="5" name="Group 4"/>
          <p:cNvGrpSpPr/>
          <p:nvPr/>
        </p:nvGrpSpPr>
        <p:grpSpPr>
          <a:xfrm>
            <a:off x="2325061" y="1188289"/>
            <a:ext cx="9418769" cy="3101924"/>
            <a:chOff x="2325061" y="1188289"/>
            <a:chExt cx="9418769" cy="3101924"/>
          </a:xfrm>
        </p:grpSpPr>
        <p:pic>
          <p:nvPicPr>
            <p:cNvPr id="9" name="Picture 8"/>
            <p:cNvPicPr>
              <a:picLocks noChangeAspect="1"/>
            </p:cNvPicPr>
            <p:nvPr/>
          </p:nvPicPr>
          <p:blipFill>
            <a:blip r:embed="rId6"/>
            <a:stretch>
              <a:fillRect/>
            </a:stretch>
          </p:blipFill>
          <p:spPr>
            <a:xfrm>
              <a:off x="8072982" y="1188289"/>
              <a:ext cx="3452733" cy="2835110"/>
            </a:xfrm>
            <a:prstGeom prst="rect">
              <a:avLst/>
            </a:prstGeom>
          </p:spPr>
        </p:pic>
        <p:sp>
          <p:nvSpPr>
            <p:cNvPr id="10" name="Curved Left Arrow 9"/>
            <p:cNvSpPr/>
            <p:nvPr/>
          </p:nvSpPr>
          <p:spPr>
            <a:xfrm rot="16200000">
              <a:off x="6013038" y="-2430034"/>
              <a:ext cx="274226" cy="7650180"/>
            </a:xfrm>
            <a:prstGeom prst="curved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srgbClr val="000000"/>
                </a:solidFill>
              </a:endParaRPr>
            </a:p>
          </p:txBody>
        </p:sp>
        <p:sp>
          <p:nvSpPr>
            <p:cNvPr id="18" name="Text Box 181"/>
            <p:cNvSpPr txBox="1">
              <a:spLocks noChangeArrowheads="1"/>
            </p:cNvSpPr>
            <p:nvPr/>
          </p:nvSpPr>
          <p:spPr bwMode="auto">
            <a:xfrm>
              <a:off x="8014711" y="3982436"/>
              <a:ext cx="3729119" cy="307777"/>
            </a:xfrm>
            <a:prstGeom prst="rect">
              <a:avLst/>
            </a:prstGeom>
            <a:solidFill>
              <a:srgbClr val="FFFF00"/>
            </a:solidFill>
            <a:ln>
              <a:noFill/>
            </a:ln>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457189" eaLnBrk="1" hangingPunct="1">
                <a:spcBef>
                  <a:spcPct val="50000"/>
                </a:spcBef>
                <a:buClrTx/>
                <a:buSzTx/>
                <a:buFont typeface="Wingdings" panose="05000000000000000000" pitchFamily="2" charset="2"/>
                <a:buNone/>
              </a:pPr>
              <a:r>
                <a:rPr lang="en-US" altLang="ko-KR" sz="1400" dirty="0">
                  <a:solidFill>
                    <a:srgbClr val="000000"/>
                  </a:solidFill>
                  <a:latin typeface="Calibri"/>
                  <a:ea typeface="Gulim" panose="020B0600000101010101" pitchFamily="34" charset="-127"/>
                </a:rPr>
                <a:t>The result of Gaussian Kernel K-Means clustering</a:t>
              </a:r>
            </a:p>
          </p:txBody>
        </p:sp>
      </p:grpSp>
      <p:graphicFrame>
        <p:nvGraphicFramePr>
          <p:cNvPr id="20" name="Object 19"/>
          <p:cNvGraphicFramePr>
            <a:graphicFrameLocks noChangeAspect="1"/>
          </p:cNvGraphicFramePr>
          <p:nvPr>
            <p:extLst>
              <p:ext uri="{D42A27DB-BD31-4B8C-83A1-F6EECF244321}">
                <p14:modId xmlns:p14="http://schemas.microsoft.com/office/powerpoint/2010/main" val="3380504677"/>
              </p:ext>
            </p:extLst>
          </p:nvPr>
        </p:nvGraphicFramePr>
        <p:xfrm>
          <a:off x="2448359" y="5625486"/>
          <a:ext cx="2695575" cy="457200"/>
        </p:xfrm>
        <a:graphic>
          <a:graphicData uri="http://schemas.openxmlformats.org/presentationml/2006/ole">
            <mc:AlternateContent xmlns:mc="http://schemas.openxmlformats.org/markup-compatibility/2006">
              <mc:Choice xmlns:v="urn:schemas-microsoft-com:vml" Requires="v">
                <p:oleObj spid="_x0000_s8321" name="Equation" r:id="rId7" imgW="1218960" imgH="253800" progId="Equation.DSMT4">
                  <p:embed/>
                </p:oleObj>
              </mc:Choice>
              <mc:Fallback>
                <p:oleObj name="Equation" r:id="rId7" imgW="1218960" imgH="253800" progId="Equation.DSMT4">
                  <p:embed/>
                  <p:pic>
                    <p:nvPicPr>
                      <p:cNvPr id="0" name=""/>
                      <p:cNvPicPr/>
                      <p:nvPr/>
                    </p:nvPicPr>
                    <p:blipFill>
                      <a:blip r:embed="rId8"/>
                      <a:stretch>
                        <a:fillRect/>
                      </a:stretch>
                    </p:blipFill>
                    <p:spPr>
                      <a:xfrm>
                        <a:off x="2448359" y="5625486"/>
                        <a:ext cx="2695575" cy="45720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669598664"/>
              </p:ext>
            </p:extLst>
          </p:nvPr>
        </p:nvGraphicFramePr>
        <p:xfrm>
          <a:off x="9192874" y="5600058"/>
          <a:ext cx="2045958" cy="508056"/>
        </p:xfrm>
        <a:graphic>
          <a:graphicData uri="http://schemas.openxmlformats.org/presentationml/2006/ole">
            <mc:AlternateContent xmlns:mc="http://schemas.openxmlformats.org/markup-compatibility/2006">
              <mc:Choice xmlns:v="urn:schemas-microsoft-com:vml" Requires="v">
                <p:oleObj spid="_x0000_s8322" name="Equation" r:id="rId9" imgW="749160" imgH="228600" progId="Equation.DSMT4">
                  <p:embed/>
                </p:oleObj>
              </mc:Choice>
              <mc:Fallback>
                <p:oleObj name="Equation" r:id="rId9" imgW="749160" imgH="228600" progId="Equation.DSMT4">
                  <p:embed/>
                  <p:pic>
                    <p:nvPicPr>
                      <p:cNvPr id="0" name=""/>
                      <p:cNvPicPr/>
                      <p:nvPr/>
                    </p:nvPicPr>
                    <p:blipFill>
                      <a:blip r:embed="rId10"/>
                      <a:stretch>
                        <a:fillRect/>
                      </a:stretch>
                    </p:blipFill>
                    <p:spPr>
                      <a:xfrm>
                        <a:off x="9192874" y="5600058"/>
                        <a:ext cx="2045958" cy="508056"/>
                      </a:xfrm>
                      <a:prstGeom prst="rect">
                        <a:avLst/>
                      </a:prstGeom>
                    </p:spPr>
                  </p:pic>
                </p:oleObj>
              </mc:Fallback>
            </mc:AlternateContent>
          </a:graphicData>
        </a:graphic>
      </p:graphicFrame>
    </p:spTree>
    <p:extLst>
      <p:ext uri="{BB962C8B-B14F-4D97-AF65-F5344CB8AC3E}">
        <p14:creationId xmlns:p14="http://schemas.microsoft.com/office/powerpoint/2010/main" val="4004932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kern="0" dirty="0"/>
              <a:t>Cluster Analysis: </a:t>
            </a:r>
            <a:r>
              <a:rPr lang="en-US" altLang="en-US" dirty="0"/>
              <a:t>An Introduction</a:t>
            </a:r>
            <a:endParaRPr lang="en-US" dirty="0"/>
          </a:p>
        </p:txBody>
      </p:sp>
      <p:sp>
        <p:nvSpPr>
          <p:cNvPr id="3" name="Content Placeholder 2"/>
          <p:cNvSpPr>
            <a:spLocks noGrp="1"/>
          </p:cNvSpPr>
          <p:nvPr>
            <p:ph idx="1"/>
          </p:nvPr>
        </p:nvSpPr>
        <p:spPr>
          <a:xfrm>
            <a:off x="621999" y="886560"/>
            <a:ext cx="10131726" cy="5971439"/>
          </a:xfrm>
        </p:spPr>
        <p:txBody>
          <a:bodyPr/>
          <a:lstStyle/>
          <a:p>
            <a:pPr>
              <a:lnSpc>
                <a:spcPct val="200000"/>
              </a:lnSpc>
              <a:spcBef>
                <a:spcPts val="0"/>
              </a:spcBef>
            </a:pPr>
            <a:r>
              <a:rPr lang="en-US" altLang="en-US" dirty="0"/>
              <a:t> </a:t>
            </a:r>
            <a:r>
              <a:rPr lang="en-US" altLang="en-US" dirty="0">
                <a:latin typeface="Calibri" pitchFamily="34" charset="0"/>
              </a:rPr>
              <a:t>What Is Cluster Analysis?	</a:t>
            </a:r>
          </a:p>
          <a:p>
            <a:pPr>
              <a:lnSpc>
                <a:spcPct val="200000"/>
              </a:lnSpc>
              <a:spcBef>
                <a:spcPts val="0"/>
              </a:spcBef>
              <a:buClr>
                <a:srgbClr val="0000FF"/>
              </a:buClr>
              <a:tabLst>
                <a:tab pos="7658100" algn="l"/>
              </a:tabLst>
            </a:pPr>
            <a:r>
              <a:rPr lang="en-US" altLang="en-US" dirty="0">
                <a:latin typeface="Calibri" pitchFamily="34" charset="0"/>
              </a:rPr>
              <a:t> </a:t>
            </a:r>
            <a:r>
              <a:rPr lang="en-US" altLang="en-US" dirty="0">
                <a:solidFill>
                  <a:prstClr val="black"/>
                </a:solidFill>
              </a:rPr>
              <a:t>Applications of Cluster Analysis</a:t>
            </a:r>
          </a:p>
          <a:p>
            <a:pPr>
              <a:lnSpc>
                <a:spcPct val="200000"/>
              </a:lnSpc>
              <a:spcBef>
                <a:spcPts val="0"/>
              </a:spcBef>
              <a:buClr>
                <a:srgbClr val="0000FF"/>
              </a:buClr>
              <a:tabLst>
                <a:tab pos="7658100" algn="l"/>
              </a:tabLst>
            </a:pPr>
            <a:r>
              <a:rPr lang="en-US" altLang="en-US" dirty="0">
                <a:solidFill>
                  <a:prstClr val="black"/>
                </a:solidFill>
              </a:rPr>
              <a:t> Cluster Analysis: Requirements and Challenges</a:t>
            </a:r>
            <a:endParaRPr lang="en-US" altLang="en-US" dirty="0"/>
          </a:p>
          <a:p>
            <a:pPr defTabSz="1219110">
              <a:lnSpc>
                <a:spcPct val="200000"/>
              </a:lnSpc>
              <a:spcBef>
                <a:spcPts val="0"/>
              </a:spcBef>
            </a:pPr>
            <a:r>
              <a:rPr lang="en-US" altLang="en-US" dirty="0">
                <a:latin typeface="Calibri" pitchFamily="34" charset="0"/>
              </a:rPr>
              <a:t> </a:t>
            </a:r>
            <a:r>
              <a:rPr lang="en-US" altLang="en-US" dirty="0">
                <a:solidFill>
                  <a:prstClr val="black"/>
                </a:solidFill>
              </a:rPr>
              <a:t>Cluster Analysis: A Multi-Dimensional Categorization</a:t>
            </a:r>
          </a:p>
          <a:p>
            <a:pPr defTabSz="1219110">
              <a:lnSpc>
                <a:spcPct val="200000"/>
              </a:lnSpc>
              <a:spcBef>
                <a:spcPts val="0"/>
              </a:spcBef>
            </a:pPr>
            <a:r>
              <a:rPr lang="en-US" altLang="en-US" dirty="0">
                <a:solidFill>
                  <a:prstClr val="black"/>
                </a:solidFill>
              </a:rPr>
              <a:t> An Overview of Typical Clustering Methodologies</a:t>
            </a:r>
          </a:p>
          <a:p>
            <a:pPr>
              <a:lnSpc>
                <a:spcPct val="200000"/>
              </a:lnSpc>
              <a:spcBef>
                <a:spcPts val="0"/>
              </a:spcBef>
            </a:pPr>
            <a:r>
              <a:rPr lang="en-US" dirty="0"/>
              <a:t> An Overview of Clustering Different Types of Data</a:t>
            </a:r>
          </a:p>
          <a:p>
            <a:pPr>
              <a:lnSpc>
                <a:spcPct val="200000"/>
              </a:lnSpc>
              <a:spcBef>
                <a:spcPts val="0"/>
              </a:spcBef>
            </a:pPr>
            <a:r>
              <a:rPr lang="en-US" dirty="0"/>
              <a:t> An Overview of User Insights and Clustering</a:t>
            </a:r>
          </a:p>
        </p:txBody>
      </p:sp>
    </p:spTree>
    <p:extLst>
      <p:ext uri="{BB962C8B-B14F-4D97-AF65-F5344CB8AC3E}">
        <p14:creationId xmlns:p14="http://schemas.microsoft.com/office/powerpoint/2010/main" val="3573367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0" y="95250"/>
            <a:ext cx="12192000" cy="990600"/>
          </a:xfrm>
        </p:spPr>
        <p:txBody>
          <a:bodyPr vert="horz" lIns="92075" tIns="46038" rIns="92075" bIns="46038" rtlCol="0" anchor="ctr">
            <a:noAutofit/>
          </a:bodyPr>
          <a:lstStyle/>
          <a:p>
            <a:pPr eaLnBrk="1" hangingPunct="1"/>
            <a:r>
              <a:rPr lang="en-US" altLang="zh-CN" sz="3800" dirty="0">
                <a:ea typeface="SimSun" panose="02010600030101010101" pitchFamily="2" charset="-122"/>
              </a:rPr>
              <a:t>Chapter 10. </a:t>
            </a:r>
            <a:r>
              <a:rPr lang="en-AU" altLang="zh-TW" sz="3800" dirty="0">
                <a:ea typeface="PMingLiU" panose="02020500000000000000" pitchFamily="18" charset="-120"/>
              </a:rPr>
              <a:t>Cluster Analysis: Basic Concepts and Methods</a:t>
            </a:r>
            <a:endParaRPr lang="en-US" altLang="zh-CN" sz="3800" dirty="0">
              <a:ea typeface="PMingLiU" panose="02020500000000000000" pitchFamily="18" charset="-120"/>
            </a:endParaRPr>
          </a:p>
        </p:txBody>
      </p:sp>
      <p:sp>
        <p:nvSpPr>
          <p:cNvPr id="12292" name="Rectangle 3"/>
          <p:cNvSpPr>
            <a:spLocks noGrp="1" noChangeArrowheads="1"/>
          </p:cNvSpPr>
          <p:nvPr>
            <p:ph type="body" idx="4294967295"/>
          </p:nvPr>
        </p:nvSpPr>
        <p:spPr>
          <a:xfrm>
            <a:off x="638175" y="1211840"/>
            <a:ext cx="10915650" cy="5595937"/>
          </a:xfrm>
        </p:spPr>
        <p:txBody>
          <a:bodyPr vert="horz" lIns="92075" tIns="46038" rIns="92075" bIns="46038" rtlCol="0">
            <a:noAutofit/>
          </a:bodyPr>
          <a:lstStyle/>
          <a:p>
            <a:pPr marL="533400" indent="-533400">
              <a:lnSpc>
                <a:spcPct val="150000"/>
              </a:lnSpc>
            </a:pPr>
            <a:r>
              <a:rPr lang="en-US" altLang="zh-CN" dirty="0">
                <a:latin typeface="Calibri" panose="020F0502020204030204" pitchFamily="34" charset="0"/>
                <a:ea typeface="SimSun" panose="02010600030101010101" pitchFamily="2" charset="-122"/>
              </a:rPr>
              <a:t>Cluster Analysis: An Introduction</a:t>
            </a:r>
          </a:p>
          <a:p>
            <a:pPr marL="533400" indent="-533400">
              <a:lnSpc>
                <a:spcPct val="150000"/>
              </a:lnSpc>
            </a:pPr>
            <a:r>
              <a:rPr lang="en-US" altLang="zh-CN" dirty="0">
                <a:latin typeface="Calibri" panose="020F0502020204030204" pitchFamily="34" charset="0"/>
                <a:ea typeface="SimSun" panose="02010600030101010101" pitchFamily="2" charset="-122"/>
              </a:rPr>
              <a:t>Partitioning Methods</a:t>
            </a:r>
          </a:p>
          <a:p>
            <a:pPr marL="533400" indent="-533400">
              <a:lnSpc>
                <a:spcPct val="150000"/>
              </a:lnSpc>
            </a:pPr>
            <a:r>
              <a:rPr lang="en-US" altLang="zh-CN" dirty="0">
                <a:latin typeface="Calibri" panose="020F0502020204030204" pitchFamily="34" charset="0"/>
                <a:ea typeface="SimSun" panose="02010600030101010101" pitchFamily="2" charset="-122"/>
              </a:rPr>
              <a:t>Hierarchical Methods</a:t>
            </a:r>
          </a:p>
          <a:p>
            <a:pPr marL="533400" indent="-533400">
              <a:lnSpc>
                <a:spcPct val="150000"/>
              </a:lnSpc>
            </a:pPr>
            <a:r>
              <a:rPr lang="en-US" altLang="zh-CN" dirty="0">
                <a:latin typeface="Calibri" panose="020F0502020204030204" pitchFamily="34" charset="0"/>
                <a:ea typeface="SimSun" panose="02010600030101010101" pitchFamily="2" charset="-122"/>
              </a:rPr>
              <a:t>Gaussian Mixture Models and E-M algorithm</a:t>
            </a:r>
          </a:p>
          <a:p>
            <a:pPr marL="533400" indent="-533400">
              <a:lnSpc>
                <a:spcPct val="150000"/>
              </a:lnSpc>
            </a:pPr>
            <a:r>
              <a:rPr lang="en-US" altLang="zh-CN" dirty="0">
                <a:latin typeface="Calibri" panose="020F0502020204030204" pitchFamily="34" charset="0"/>
                <a:ea typeface="SimSun" panose="02010600030101010101" pitchFamily="2" charset="-122"/>
              </a:rPr>
              <a:t>Density- and Grid-Based Methods</a:t>
            </a:r>
          </a:p>
          <a:p>
            <a:pPr marL="533400" indent="-533400">
              <a:lnSpc>
                <a:spcPct val="150000"/>
              </a:lnSpc>
            </a:pPr>
            <a:r>
              <a:rPr lang="en-US" altLang="zh-CN" dirty="0">
                <a:latin typeface="Calibri" panose="020F0502020204030204" pitchFamily="34" charset="0"/>
                <a:ea typeface="SimSun" panose="02010600030101010101" pitchFamily="2" charset="-122"/>
              </a:rPr>
              <a:t>Spectral Clustering</a:t>
            </a:r>
          </a:p>
          <a:p>
            <a:pPr marL="533400" indent="-533400">
              <a:lnSpc>
                <a:spcPct val="150000"/>
              </a:lnSpc>
            </a:pPr>
            <a:r>
              <a:rPr lang="en-US" altLang="zh-CN" dirty="0">
                <a:latin typeface="Calibri" panose="020F0502020204030204" pitchFamily="34" charset="0"/>
                <a:ea typeface="SimSun" panose="02010600030101010101" pitchFamily="2" charset="-122"/>
              </a:rPr>
              <a:t>Evaluation of Clustering</a:t>
            </a:r>
          </a:p>
          <a:p>
            <a:pPr marL="533400" indent="-533400">
              <a:lnSpc>
                <a:spcPct val="150000"/>
              </a:lnSpc>
            </a:pPr>
            <a:r>
              <a:rPr lang="en-US" altLang="zh-CN" dirty="0">
                <a:latin typeface="Calibri" panose="020F0502020204030204" pitchFamily="34" charset="0"/>
                <a:ea typeface="SimSun" panose="02010600030101010101" pitchFamily="2" charset="-122"/>
              </a:rPr>
              <a:t>Summary</a:t>
            </a:r>
          </a:p>
        </p:txBody>
      </p:sp>
      <p:sp>
        <p:nvSpPr>
          <p:cNvPr id="12293" name="AutoShape 5"/>
          <p:cNvSpPr>
            <a:spLocks noChangeArrowheads="1"/>
          </p:cNvSpPr>
          <p:nvPr/>
        </p:nvSpPr>
        <p:spPr bwMode="auto">
          <a:xfrm rot="9867012">
            <a:off x="4108065" y="2564937"/>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spTree>
    <p:extLst>
      <p:ext uri="{BB962C8B-B14F-4D97-AF65-F5344CB8AC3E}">
        <p14:creationId xmlns:p14="http://schemas.microsoft.com/office/powerpoint/2010/main" val="2737581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1219110"/>
            <a:r>
              <a:rPr lang="en-US" altLang="en-US" kern="0"/>
              <a:t>Hierarchical </a:t>
            </a:r>
            <a:r>
              <a:rPr lang="en-US" altLang="en-US" kern="0" dirty="0"/>
              <a:t>Clustering Methods</a:t>
            </a:r>
            <a:endParaRPr lang="en-US" dirty="0">
              <a:solidFill>
                <a:prstClr val="black"/>
              </a:solidFill>
            </a:endParaRPr>
          </a:p>
        </p:txBody>
      </p:sp>
      <p:sp>
        <p:nvSpPr>
          <p:cNvPr id="3" name="Content Placeholder 2"/>
          <p:cNvSpPr>
            <a:spLocks noGrp="1"/>
          </p:cNvSpPr>
          <p:nvPr>
            <p:ph idx="1"/>
          </p:nvPr>
        </p:nvSpPr>
        <p:spPr>
          <a:xfrm>
            <a:off x="689617" y="1211353"/>
            <a:ext cx="9921044" cy="5415783"/>
          </a:xfrm>
        </p:spPr>
        <p:txBody>
          <a:bodyPr/>
          <a:lstStyle/>
          <a:p>
            <a:pPr defTabSz="1219110">
              <a:spcBef>
                <a:spcPts val="1200"/>
              </a:spcBef>
              <a:spcAft>
                <a:spcPts val="600"/>
              </a:spcAft>
            </a:pPr>
            <a:r>
              <a:rPr lang="en-US" altLang="zh-CN" dirty="0">
                <a:ea typeface="SimSun" panose="02010600030101010101" pitchFamily="2" charset="-122"/>
              </a:rPr>
              <a:t> Basic Concepts of </a:t>
            </a:r>
            <a:r>
              <a:rPr lang="en-US" altLang="en-US" kern="0" dirty="0"/>
              <a:t>Hierarchical</a:t>
            </a:r>
            <a:r>
              <a:rPr lang="en-US" altLang="zh-CN" dirty="0">
                <a:ea typeface="SimSun" panose="02010600030101010101" pitchFamily="2" charset="-122"/>
              </a:rPr>
              <a:t> Algorithms</a:t>
            </a:r>
            <a:endParaRPr lang="en-US" dirty="0">
              <a:solidFill>
                <a:prstClr val="black"/>
              </a:solidFill>
            </a:endParaRPr>
          </a:p>
          <a:p>
            <a:pPr>
              <a:spcBef>
                <a:spcPts val="1200"/>
              </a:spcBef>
              <a:spcAft>
                <a:spcPts val="600"/>
              </a:spcAft>
              <a:buClr>
                <a:srgbClr val="0000FF"/>
              </a:buClr>
              <a:tabLst>
                <a:tab pos="7658100" algn="l"/>
              </a:tabLst>
            </a:pPr>
            <a:r>
              <a:rPr lang="en-US" altLang="en-US" dirty="0">
                <a:solidFill>
                  <a:prstClr val="black"/>
                </a:solidFill>
              </a:rPr>
              <a:t> </a:t>
            </a:r>
            <a:r>
              <a:rPr lang="en-US" altLang="zh-CN" dirty="0">
                <a:ea typeface="SimSun" panose="02010600030101010101" pitchFamily="2" charset="-122"/>
              </a:rPr>
              <a:t>Agglomerative Clustering Algorithms</a:t>
            </a:r>
            <a:endParaRPr lang="en-US" altLang="zh-CN" dirty="0"/>
          </a:p>
          <a:p>
            <a:pPr>
              <a:spcBef>
                <a:spcPts val="1200"/>
              </a:spcBef>
              <a:spcAft>
                <a:spcPts val="600"/>
              </a:spcAft>
              <a:buClr>
                <a:srgbClr val="0000FF"/>
              </a:buClr>
              <a:tabLst>
                <a:tab pos="7658100" algn="l"/>
              </a:tabLst>
            </a:pPr>
            <a:r>
              <a:rPr lang="en-US" altLang="zh-CN" dirty="0">
                <a:solidFill>
                  <a:prstClr val="black"/>
                </a:solidFill>
              </a:rPr>
              <a:t> Divisive Clustering Algorithms</a:t>
            </a:r>
          </a:p>
          <a:p>
            <a:pPr defTabSz="1219110">
              <a:spcBef>
                <a:spcPts val="1200"/>
              </a:spcBef>
              <a:spcAft>
                <a:spcPts val="600"/>
              </a:spcAft>
            </a:pPr>
            <a:r>
              <a:rPr lang="en-US" altLang="en-US" dirty="0">
                <a:solidFill>
                  <a:prstClr val="black"/>
                </a:solidFill>
              </a:rPr>
              <a:t> </a:t>
            </a:r>
            <a:r>
              <a:rPr lang="en-US" altLang="zh-CN" dirty="0">
                <a:ea typeface="SimSun" panose="02010600030101010101" pitchFamily="2" charset="-122"/>
              </a:rPr>
              <a:t>Extensions to Hierarchical Clustering</a:t>
            </a:r>
            <a:endParaRPr lang="en-US" altLang="en-US" dirty="0">
              <a:solidFill>
                <a:prstClr val="black"/>
              </a:solidFill>
            </a:endParaRPr>
          </a:p>
        </p:txBody>
      </p:sp>
    </p:spTree>
    <p:extLst>
      <p:ext uri="{BB962C8B-B14F-4D97-AF65-F5344CB8AC3E}">
        <p14:creationId xmlns:p14="http://schemas.microsoft.com/office/powerpoint/2010/main" val="3707057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1219110"/>
            <a:r>
              <a:rPr lang="en-US" altLang="zh-CN" dirty="0">
                <a:ea typeface="SimSun" panose="02010600030101010101" pitchFamily="2" charset="-122"/>
              </a:rPr>
              <a:t>Hierarchical Clustering: Basic Concepts</a:t>
            </a:r>
            <a:endParaRPr lang="en-US" dirty="0">
              <a:solidFill>
                <a:prstClr val="black"/>
              </a:solidFill>
            </a:endParaRPr>
          </a:p>
        </p:txBody>
      </p:sp>
      <p:sp>
        <p:nvSpPr>
          <p:cNvPr id="3" name="Content Placeholder 2"/>
          <p:cNvSpPr>
            <a:spLocks noGrp="1"/>
          </p:cNvSpPr>
          <p:nvPr>
            <p:ph idx="1"/>
          </p:nvPr>
        </p:nvSpPr>
        <p:spPr>
          <a:xfrm>
            <a:off x="476927" y="1150489"/>
            <a:ext cx="5372228" cy="3741106"/>
          </a:xfrm>
        </p:spPr>
        <p:txBody>
          <a:bodyPr/>
          <a:lstStyle/>
          <a:p>
            <a:pPr>
              <a:spcAft>
                <a:spcPts val="300"/>
              </a:spcAft>
            </a:pPr>
            <a:r>
              <a:rPr lang="en-US" altLang="zh-CN" sz="2400" dirty="0">
                <a:ea typeface="SimSun" panose="02010600030101010101" pitchFamily="2" charset="-122"/>
              </a:rPr>
              <a:t>Hierarchical clustering  </a:t>
            </a:r>
          </a:p>
          <a:p>
            <a:pPr lvl="1">
              <a:spcAft>
                <a:spcPts val="300"/>
              </a:spcAft>
            </a:pPr>
            <a:r>
              <a:rPr lang="en-US" altLang="zh-CN" sz="2400" dirty="0">
                <a:ea typeface="SimSun" panose="02010600030101010101" pitchFamily="2" charset="-122"/>
              </a:rPr>
              <a:t>Generate a clustering hierarchy (drawn as a </a:t>
            </a:r>
            <a:r>
              <a:rPr lang="en-US" altLang="zh-CN" sz="2400" b="1" dirty="0" err="1">
                <a:ea typeface="SimSun" panose="02010600030101010101" pitchFamily="2" charset="-122"/>
              </a:rPr>
              <a:t>dendrogram</a:t>
            </a:r>
            <a:r>
              <a:rPr lang="en-US" altLang="zh-CN" sz="2400" dirty="0">
                <a:ea typeface="SimSun" panose="02010600030101010101" pitchFamily="2" charset="-122"/>
              </a:rPr>
              <a:t>)</a:t>
            </a:r>
          </a:p>
          <a:p>
            <a:pPr lvl="1">
              <a:spcAft>
                <a:spcPts val="300"/>
              </a:spcAft>
            </a:pPr>
            <a:r>
              <a:rPr lang="en-US" altLang="zh-CN" sz="2400" dirty="0">
                <a:ea typeface="SimSun" panose="02010600030101010101" pitchFamily="2" charset="-122"/>
              </a:rPr>
              <a:t>Not required to specify </a:t>
            </a:r>
            <a:r>
              <a:rPr lang="en-US" altLang="zh-CN" sz="2400" b="1" i="1" dirty="0">
                <a:ea typeface="SimSun" panose="02010600030101010101" pitchFamily="2" charset="-122"/>
              </a:rPr>
              <a:t>K, </a:t>
            </a:r>
            <a:r>
              <a:rPr lang="en-US" altLang="zh-CN" sz="2400" dirty="0">
                <a:ea typeface="SimSun" panose="02010600030101010101" pitchFamily="2" charset="-122"/>
              </a:rPr>
              <a:t>the number of clusters </a:t>
            </a:r>
          </a:p>
          <a:p>
            <a:pPr lvl="1">
              <a:spcAft>
                <a:spcPts val="300"/>
              </a:spcAft>
            </a:pPr>
            <a:r>
              <a:rPr lang="en-US" altLang="zh-CN" sz="2400" dirty="0">
                <a:ea typeface="SimSun" panose="02010600030101010101" pitchFamily="2" charset="-122"/>
              </a:rPr>
              <a:t>More deterministic</a:t>
            </a:r>
          </a:p>
          <a:p>
            <a:pPr lvl="1">
              <a:spcAft>
                <a:spcPts val="300"/>
              </a:spcAft>
            </a:pPr>
            <a:r>
              <a:rPr lang="en-US" altLang="zh-CN" sz="2400" dirty="0">
                <a:ea typeface="SimSun" panose="02010600030101010101" pitchFamily="2" charset="-122"/>
              </a:rPr>
              <a:t>No iterative refinement</a:t>
            </a:r>
          </a:p>
          <a:p>
            <a:pPr>
              <a:spcAft>
                <a:spcPts val="300"/>
              </a:spcAft>
            </a:pPr>
            <a:r>
              <a:rPr lang="en-US" altLang="zh-CN" sz="2400" dirty="0">
                <a:ea typeface="SimSun" panose="02010600030101010101" pitchFamily="2" charset="-122"/>
              </a:rPr>
              <a:t>Two categories of algorithms:</a:t>
            </a:r>
          </a:p>
          <a:p>
            <a:pPr lvl="1">
              <a:spcBef>
                <a:spcPts val="0"/>
              </a:spcBef>
            </a:pPr>
            <a:endParaRPr lang="en-US" altLang="zh-CN" i="1" dirty="0">
              <a:ea typeface="SimSun" panose="02010600030101010101" pitchFamily="2" charset="-122"/>
            </a:endParaRPr>
          </a:p>
          <a:p>
            <a:pPr lvl="1">
              <a:spcBef>
                <a:spcPts val="0"/>
              </a:spcBef>
            </a:pPr>
            <a:endParaRPr lang="en-US" altLang="zh-CN" dirty="0">
              <a:ea typeface="SimSun" panose="02010600030101010101" pitchFamily="2" charset="-122"/>
            </a:endParaRPr>
          </a:p>
        </p:txBody>
      </p:sp>
      <p:grpSp>
        <p:nvGrpSpPr>
          <p:cNvPr id="4" name="Group 4"/>
          <p:cNvGrpSpPr>
            <a:grpSpLocks/>
          </p:cNvGrpSpPr>
          <p:nvPr/>
        </p:nvGrpSpPr>
        <p:grpSpPr bwMode="auto">
          <a:xfrm>
            <a:off x="5544354" y="1076041"/>
            <a:ext cx="6511925" cy="3595688"/>
            <a:chOff x="1200" y="1776"/>
            <a:chExt cx="4102" cy="2265"/>
          </a:xfrm>
        </p:grpSpPr>
        <p:sp>
          <p:nvSpPr>
            <p:cNvPr id="5" name="Line 5"/>
            <p:cNvSpPr>
              <a:spLocks noChangeShapeType="1"/>
            </p:cNvSpPr>
            <p:nvPr/>
          </p:nvSpPr>
          <p:spPr bwMode="auto">
            <a:xfrm>
              <a:off x="1200" y="2112"/>
              <a:ext cx="321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grpSp>
          <p:nvGrpSpPr>
            <p:cNvPr id="6" name="Group 6"/>
            <p:cNvGrpSpPr>
              <a:grpSpLocks/>
            </p:cNvGrpSpPr>
            <p:nvPr/>
          </p:nvGrpSpPr>
          <p:grpSpPr bwMode="auto">
            <a:xfrm>
              <a:off x="1440" y="1785"/>
              <a:ext cx="480" cy="327"/>
              <a:chOff x="1104" y="1785"/>
              <a:chExt cx="480" cy="327"/>
            </a:xfrm>
          </p:grpSpPr>
          <p:sp>
            <p:nvSpPr>
              <p:cNvPr id="58" name="Line 7"/>
              <p:cNvSpPr>
                <a:spLocks noChangeShapeType="1"/>
              </p:cNvSpPr>
              <p:nvPr/>
            </p:nvSpPr>
            <p:spPr bwMode="auto">
              <a:xfrm flipH="1">
                <a:off x="1200" y="20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9" name="Text Box 8"/>
              <p:cNvSpPr txBox="1">
                <a:spLocks noChangeArrowheads="1"/>
              </p:cNvSpPr>
              <p:nvPr/>
            </p:nvSpPr>
            <p:spPr bwMode="auto">
              <a:xfrm>
                <a:off x="1104" y="1785"/>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Step 0</a:t>
                </a:r>
              </a:p>
            </p:txBody>
          </p:sp>
        </p:grpSp>
        <p:grpSp>
          <p:nvGrpSpPr>
            <p:cNvPr id="7" name="Group 9"/>
            <p:cNvGrpSpPr>
              <a:grpSpLocks/>
            </p:cNvGrpSpPr>
            <p:nvPr/>
          </p:nvGrpSpPr>
          <p:grpSpPr bwMode="auto">
            <a:xfrm>
              <a:off x="1968" y="1776"/>
              <a:ext cx="480" cy="327"/>
              <a:chOff x="1104" y="1785"/>
              <a:chExt cx="480" cy="327"/>
            </a:xfrm>
          </p:grpSpPr>
          <p:sp>
            <p:nvSpPr>
              <p:cNvPr id="56" name="Line 10"/>
              <p:cNvSpPr>
                <a:spLocks noChangeShapeType="1"/>
              </p:cNvSpPr>
              <p:nvPr/>
            </p:nvSpPr>
            <p:spPr bwMode="auto">
              <a:xfrm flipH="1">
                <a:off x="1200" y="20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7" name="Text Box 11"/>
              <p:cNvSpPr txBox="1">
                <a:spLocks noChangeArrowheads="1"/>
              </p:cNvSpPr>
              <p:nvPr/>
            </p:nvSpPr>
            <p:spPr bwMode="auto">
              <a:xfrm>
                <a:off x="1104" y="1785"/>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Step 1</a:t>
                </a:r>
              </a:p>
            </p:txBody>
          </p:sp>
        </p:grpSp>
        <p:grpSp>
          <p:nvGrpSpPr>
            <p:cNvPr id="8" name="Group 12"/>
            <p:cNvGrpSpPr>
              <a:grpSpLocks/>
            </p:cNvGrpSpPr>
            <p:nvPr/>
          </p:nvGrpSpPr>
          <p:grpSpPr bwMode="auto">
            <a:xfrm>
              <a:off x="2496" y="1776"/>
              <a:ext cx="480" cy="327"/>
              <a:chOff x="1104" y="1785"/>
              <a:chExt cx="480" cy="327"/>
            </a:xfrm>
          </p:grpSpPr>
          <p:sp>
            <p:nvSpPr>
              <p:cNvPr id="54" name="Line 13"/>
              <p:cNvSpPr>
                <a:spLocks noChangeShapeType="1"/>
              </p:cNvSpPr>
              <p:nvPr/>
            </p:nvSpPr>
            <p:spPr bwMode="auto">
              <a:xfrm flipH="1">
                <a:off x="1200" y="20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5" name="Text Box 14"/>
              <p:cNvSpPr txBox="1">
                <a:spLocks noChangeArrowheads="1"/>
              </p:cNvSpPr>
              <p:nvPr/>
            </p:nvSpPr>
            <p:spPr bwMode="auto">
              <a:xfrm>
                <a:off x="1104" y="1785"/>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Step 2</a:t>
                </a:r>
              </a:p>
            </p:txBody>
          </p:sp>
        </p:grpSp>
        <p:grpSp>
          <p:nvGrpSpPr>
            <p:cNvPr id="9" name="Group 15"/>
            <p:cNvGrpSpPr>
              <a:grpSpLocks/>
            </p:cNvGrpSpPr>
            <p:nvPr/>
          </p:nvGrpSpPr>
          <p:grpSpPr bwMode="auto">
            <a:xfrm>
              <a:off x="2976" y="1776"/>
              <a:ext cx="480" cy="327"/>
              <a:chOff x="1104" y="1785"/>
              <a:chExt cx="480" cy="327"/>
            </a:xfrm>
          </p:grpSpPr>
          <p:sp>
            <p:nvSpPr>
              <p:cNvPr id="52" name="Line 16"/>
              <p:cNvSpPr>
                <a:spLocks noChangeShapeType="1"/>
              </p:cNvSpPr>
              <p:nvPr/>
            </p:nvSpPr>
            <p:spPr bwMode="auto">
              <a:xfrm flipH="1">
                <a:off x="1200" y="20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3" name="Text Box 17"/>
              <p:cNvSpPr txBox="1">
                <a:spLocks noChangeArrowheads="1"/>
              </p:cNvSpPr>
              <p:nvPr/>
            </p:nvSpPr>
            <p:spPr bwMode="auto">
              <a:xfrm>
                <a:off x="1104" y="1785"/>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Step 3</a:t>
                </a:r>
              </a:p>
            </p:txBody>
          </p:sp>
        </p:grpSp>
        <p:grpSp>
          <p:nvGrpSpPr>
            <p:cNvPr id="10" name="Group 18"/>
            <p:cNvGrpSpPr>
              <a:grpSpLocks/>
            </p:cNvGrpSpPr>
            <p:nvPr/>
          </p:nvGrpSpPr>
          <p:grpSpPr bwMode="auto">
            <a:xfrm>
              <a:off x="3456" y="1776"/>
              <a:ext cx="480" cy="327"/>
              <a:chOff x="1104" y="1785"/>
              <a:chExt cx="480" cy="327"/>
            </a:xfrm>
          </p:grpSpPr>
          <p:sp>
            <p:nvSpPr>
              <p:cNvPr id="50" name="Line 19"/>
              <p:cNvSpPr>
                <a:spLocks noChangeShapeType="1"/>
              </p:cNvSpPr>
              <p:nvPr/>
            </p:nvSpPr>
            <p:spPr bwMode="auto">
              <a:xfrm flipH="1">
                <a:off x="1200" y="20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1" name="Text Box 20"/>
              <p:cNvSpPr txBox="1">
                <a:spLocks noChangeArrowheads="1"/>
              </p:cNvSpPr>
              <p:nvPr/>
            </p:nvSpPr>
            <p:spPr bwMode="auto">
              <a:xfrm>
                <a:off x="1104" y="1785"/>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Step 4</a:t>
                </a:r>
              </a:p>
            </p:txBody>
          </p:sp>
        </p:grpSp>
        <p:sp>
          <p:nvSpPr>
            <p:cNvPr id="11" name="Text Box 21"/>
            <p:cNvSpPr txBox="1">
              <a:spLocks noChangeArrowheads="1"/>
            </p:cNvSpPr>
            <p:nvPr/>
          </p:nvSpPr>
          <p:spPr bwMode="auto">
            <a:xfrm>
              <a:off x="1440" y="2508"/>
              <a:ext cx="18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b</a:t>
              </a:r>
            </a:p>
          </p:txBody>
        </p:sp>
        <p:sp>
          <p:nvSpPr>
            <p:cNvPr id="12" name="Text Box 22"/>
            <p:cNvSpPr txBox="1">
              <a:spLocks noChangeArrowheads="1"/>
            </p:cNvSpPr>
            <p:nvPr/>
          </p:nvSpPr>
          <p:spPr bwMode="auto">
            <a:xfrm>
              <a:off x="1440" y="3108"/>
              <a:ext cx="18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d</a:t>
              </a:r>
            </a:p>
          </p:txBody>
        </p:sp>
        <p:sp>
          <p:nvSpPr>
            <p:cNvPr id="13" name="Text Box 23"/>
            <p:cNvSpPr txBox="1">
              <a:spLocks noChangeArrowheads="1"/>
            </p:cNvSpPr>
            <p:nvPr/>
          </p:nvSpPr>
          <p:spPr bwMode="auto">
            <a:xfrm>
              <a:off x="1440" y="2808"/>
              <a:ext cx="18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a:t>
              </a:r>
            </a:p>
          </p:txBody>
        </p:sp>
        <p:sp>
          <p:nvSpPr>
            <p:cNvPr id="14" name="Text Box 24"/>
            <p:cNvSpPr txBox="1">
              <a:spLocks noChangeArrowheads="1"/>
            </p:cNvSpPr>
            <p:nvPr/>
          </p:nvSpPr>
          <p:spPr bwMode="auto">
            <a:xfrm>
              <a:off x="1440" y="3408"/>
              <a:ext cx="18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e</a:t>
              </a:r>
            </a:p>
          </p:txBody>
        </p:sp>
        <p:sp>
          <p:nvSpPr>
            <p:cNvPr id="15" name="Text Box 25"/>
            <p:cNvSpPr txBox="1">
              <a:spLocks noChangeArrowheads="1"/>
            </p:cNvSpPr>
            <p:nvPr/>
          </p:nvSpPr>
          <p:spPr bwMode="auto">
            <a:xfrm>
              <a:off x="1440" y="2208"/>
              <a:ext cx="18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a</a:t>
              </a:r>
            </a:p>
          </p:txBody>
        </p:sp>
        <p:sp>
          <p:nvSpPr>
            <p:cNvPr id="16" name="Oval 26"/>
            <p:cNvSpPr>
              <a:spLocks noChangeArrowheads="1"/>
            </p:cNvSpPr>
            <p:nvPr/>
          </p:nvSpPr>
          <p:spPr bwMode="auto">
            <a:xfrm>
              <a:off x="1392" y="2256"/>
              <a:ext cx="28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7" name="Oval 27"/>
            <p:cNvSpPr>
              <a:spLocks noChangeArrowheads="1"/>
            </p:cNvSpPr>
            <p:nvPr/>
          </p:nvSpPr>
          <p:spPr bwMode="auto">
            <a:xfrm>
              <a:off x="1392" y="2544"/>
              <a:ext cx="28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8" name="Oval 28"/>
            <p:cNvSpPr>
              <a:spLocks noChangeArrowheads="1"/>
            </p:cNvSpPr>
            <p:nvPr/>
          </p:nvSpPr>
          <p:spPr bwMode="auto">
            <a:xfrm>
              <a:off x="1392" y="2832"/>
              <a:ext cx="28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9" name="Oval 29"/>
            <p:cNvSpPr>
              <a:spLocks noChangeArrowheads="1"/>
            </p:cNvSpPr>
            <p:nvPr/>
          </p:nvSpPr>
          <p:spPr bwMode="auto">
            <a:xfrm>
              <a:off x="1392" y="3120"/>
              <a:ext cx="28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0" name="Oval 30"/>
            <p:cNvSpPr>
              <a:spLocks noChangeArrowheads="1"/>
            </p:cNvSpPr>
            <p:nvPr/>
          </p:nvSpPr>
          <p:spPr bwMode="auto">
            <a:xfrm>
              <a:off x="1392" y="3408"/>
              <a:ext cx="28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 name="Text Box 31"/>
            <p:cNvSpPr txBox="1">
              <a:spLocks noChangeArrowheads="1"/>
            </p:cNvSpPr>
            <p:nvPr/>
          </p:nvSpPr>
          <p:spPr bwMode="auto">
            <a:xfrm>
              <a:off x="1968" y="2304"/>
              <a:ext cx="2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a b</a:t>
              </a:r>
            </a:p>
          </p:txBody>
        </p:sp>
        <p:sp>
          <p:nvSpPr>
            <p:cNvPr id="22" name="Oval 32"/>
            <p:cNvSpPr>
              <a:spLocks noChangeArrowheads="1"/>
            </p:cNvSpPr>
            <p:nvPr/>
          </p:nvSpPr>
          <p:spPr bwMode="auto">
            <a:xfrm>
              <a:off x="1872" y="2352"/>
              <a:ext cx="52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3" name="Text Box 33"/>
            <p:cNvSpPr txBox="1">
              <a:spLocks noChangeArrowheads="1"/>
            </p:cNvSpPr>
            <p:nvPr/>
          </p:nvSpPr>
          <p:spPr bwMode="auto">
            <a:xfrm>
              <a:off x="2496" y="3216"/>
              <a:ext cx="2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d e</a:t>
              </a:r>
            </a:p>
          </p:txBody>
        </p:sp>
        <p:sp>
          <p:nvSpPr>
            <p:cNvPr id="24" name="Oval 34"/>
            <p:cNvSpPr>
              <a:spLocks noChangeArrowheads="1"/>
            </p:cNvSpPr>
            <p:nvPr/>
          </p:nvSpPr>
          <p:spPr bwMode="auto">
            <a:xfrm>
              <a:off x="2400" y="3264"/>
              <a:ext cx="52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5" name="Text Box 35"/>
            <p:cNvSpPr txBox="1">
              <a:spLocks noChangeArrowheads="1"/>
            </p:cNvSpPr>
            <p:nvPr/>
          </p:nvSpPr>
          <p:spPr bwMode="auto">
            <a:xfrm>
              <a:off x="2880" y="2928"/>
              <a:ext cx="39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 d e</a:t>
              </a:r>
            </a:p>
          </p:txBody>
        </p:sp>
        <p:sp>
          <p:nvSpPr>
            <p:cNvPr id="26" name="Oval 36"/>
            <p:cNvSpPr>
              <a:spLocks noChangeArrowheads="1"/>
            </p:cNvSpPr>
            <p:nvPr/>
          </p:nvSpPr>
          <p:spPr bwMode="auto">
            <a:xfrm>
              <a:off x="2784" y="2928"/>
              <a:ext cx="624" cy="2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7" name="Text Box 37"/>
            <p:cNvSpPr txBox="1">
              <a:spLocks noChangeArrowheads="1"/>
            </p:cNvSpPr>
            <p:nvPr/>
          </p:nvSpPr>
          <p:spPr bwMode="auto">
            <a:xfrm>
              <a:off x="3216" y="2592"/>
              <a:ext cx="60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a b c d e</a:t>
              </a:r>
            </a:p>
          </p:txBody>
        </p:sp>
        <p:sp>
          <p:nvSpPr>
            <p:cNvPr id="28" name="Oval 38"/>
            <p:cNvSpPr>
              <a:spLocks noChangeArrowheads="1"/>
            </p:cNvSpPr>
            <p:nvPr/>
          </p:nvSpPr>
          <p:spPr bwMode="auto">
            <a:xfrm>
              <a:off x="3120" y="2592"/>
              <a:ext cx="1008" cy="2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9" name="Line 39"/>
            <p:cNvSpPr>
              <a:spLocks noChangeShapeType="1"/>
            </p:cNvSpPr>
            <p:nvPr/>
          </p:nvSpPr>
          <p:spPr bwMode="auto">
            <a:xfrm>
              <a:off x="1200" y="3753"/>
              <a:ext cx="3216"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0" name="Line 40"/>
            <p:cNvSpPr>
              <a:spLocks noChangeShapeType="1"/>
            </p:cNvSpPr>
            <p:nvPr/>
          </p:nvSpPr>
          <p:spPr bwMode="auto">
            <a:xfrm flipH="1">
              <a:off x="1536" y="3753"/>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1" name="Text Box 41"/>
            <p:cNvSpPr txBox="1">
              <a:spLocks noChangeArrowheads="1"/>
            </p:cNvSpPr>
            <p:nvPr/>
          </p:nvSpPr>
          <p:spPr bwMode="auto">
            <a:xfrm>
              <a:off x="1440" y="3810"/>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Step 4</a:t>
              </a:r>
            </a:p>
          </p:txBody>
        </p:sp>
        <p:sp>
          <p:nvSpPr>
            <p:cNvPr id="32" name="Line 42"/>
            <p:cNvSpPr>
              <a:spLocks noChangeShapeType="1"/>
            </p:cNvSpPr>
            <p:nvPr/>
          </p:nvSpPr>
          <p:spPr bwMode="auto">
            <a:xfrm flipH="1">
              <a:off x="2064" y="37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3" name="Text Box 43"/>
            <p:cNvSpPr txBox="1">
              <a:spLocks noChangeArrowheads="1"/>
            </p:cNvSpPr>
            <p:nvPr/>
          </p:nvSpPr>
          <p:spPr bwMode="auto">
            <a:xfrm>
              <a:off x="1968" y="3801"/>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Step 3</a:t>
              </a:r>
            </a:p>
          </p:txBody>
        </p:sp>
        <p:sp>
          <p:nvSpPr>
            <p:cNvPr id="34" name="Line 44"/>
            <p:cNvSpPr>
              <a:spLocks noChangeShapeType="1"/>
            </p:cNvSpPr>
            <p:nvPr/>
          </p:nvSpPr>
          <p:spPr bwMode="auto">
            <a:xfrm flipH="1">
              <a:off x="2592" y="37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5" name="Text Box 45"/>
            <p:cNvSpPr txBox="1">
              <a:spLocks noChangeArrowheads="1"/>
            </p:cNvSpPr>
            <p:nvPr/>
          </p:nvSpPr>
          <p:spPr bwMode="auto">
            <a:xfrm>
              <a:off x="2496" y="3801"/>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Step 2</a:t>
              </a:r>
            </a:p>
          </p:txBody>
        </p:sp>
        <p:sp>
          <p:nvSpPr>
            <p:cNvPr id="36" name="Line 46"/>
            <p:cNvSpPr>
              <a:spLocks noChangeShapeType="1"/>
            </p:cNvSpPr>
            <p:nvPr/>
          </p:nvSpPr>
          <p:spPr bwMode="auto">
            <a:xfrm flipH="1">
              <a:off x="3072" y="37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7" name="Text Box 47"/>
            <p:cNvSpPr txBox="1">
              <a:spLocks noChangeArrowheads="1"/>
            </p:cNvSpPr>
            <p:nvPr/>
          </p:nvSpPr>
          <p:spPr bwMode="auto">
            <a:xfrm>
              <a:off x="2976" y="3801"/>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Step 1</a:t>
              </a:r>
            </a:p>
          </p:txBody>
        </p:sp>
        <p:sp>
          <p:nvSpPr>
            <p:cNvPr id="38" name="Line 48"/>
            <p:cNvSpPr>
              <a:spLocks noChangeShapeType="1"/>
            </p:cNvSpPr>
            <p:nvPr/>
          </p:nvSpPr>
          <p:spPr bwMode="auto">
            <a:xfrm flipH="1">
              <a:off x="3552" y="37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9" name="Text Box 49"/>
            <p:cNvSpPr txBox="1">
              <a:spLocks noChangeArrowheads="1"/>
            </p:cNvSpPr>
            <p:nvPr/>
          </p:nvSpPr>
          <p:spPr bwMode="auto">
            <a:xfrm>
              <a:off x="3456" y="3801"/>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Step 0</a:t>
              </a:r>
            </a:p>
          </p:txBody>
        </p:sp>
        <p:sp>
          <p:nvSpPr>
            <p:cNvPr id="40" name="Line 50"/>
            <p:cNvSpPr>
              <a:spLocks noChangeShapeType="1"/>
            </p:cNvSpPr>
            <p:nvPr/>
          </p:nvSpPr>
          <p:spPr bwMode="auto">
            <a:xfrm>
              <a:off x="1680" y="2352"/>
              <a:ext cx="192"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1" name="Line 51"/>
            <p:cNvSpPr>
              <a:spLocks noChangeShapeType="1"/>
            </p:cNvSpPr>
            <p:nvPr/>
          </p:nvSpPr>
          <p:spPr bwMode="auto">
            <a:xfrm flipV="1">
              <a:off x="1680" y="2448"/>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2" name="Line 52"/>
            <p:cNvSpPr>
              <a:spLocks noChangeShapeType="1"/>
            </p:cNvSpPr>
            <p:nvPr/>
          </p:nvSpPr>
          <p:spPr bwMode="auto">
            <a:xfrm>
              <a:off x="1680" y="3216"/>
              <a:ext cx="72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3" name="Line 53"/>
            <p:cNvSpPr>
              <a:spLocks noChangeShapeType="1"/>
            </p:cNvSpPr>
            <p:nvPr/>
          </p:nvSpPr>
          <p:spPr bwMode="auto">
            <a:xfrm flipV="1">
              <a:off x="1680" y="3360"/>
              <a:ext cx="72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4" name="Line 54"/>
            <p:cNvSpPr>
              <a:spLocks noChangeShapeType="1"/>
            </p:cNvSpPr>
            <p:nvPr/>
          </p:nvSpPr>
          <p:spPr bwMode="auto">
            <a:xfrm>
              <a:off x="1680" y="2976"/>
              <a:ext cx="110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5" name="Line 55"/>
            <p:cNvSpPr>
              <a:spLocks noChangeShapeType="1"/>
            </p:cNvSpPr>
            <p:nvPr/>
          </p:nvSpPr>
          <p:spPr bwMode="auto">
            <a:xfrm flipV="1">
              <a:off x="2688" y="3072"/>
              <a:ext cx="96"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6" name="Line 56"/>
            <p:cNvSpPr>
              <a:spLocks noChangeShapeType="1"/>
            </p:cNvSpPr>
            <p:nvPr/>
          </p:nvSpPr>
          <p:spPr bwMode="auto">
            <a:xfrm>
              <a:off x="2400" y="2496"/>
              <a:ext cx="72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7" name="Line 57"/>
            <p:cNvSpPr>
              <a:spLocks noChangeShapeType="1"/>
            </p:cNvSpPr>
            <p:nvPr/>
          </p:nvSpPr>
          <p:spPr bwMode="auto">
            <a:xfrm flipV="1">
              <a:off x="3072" y="2736"/>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8" name="Text Box 58"/>
            <p:cNvSpPr txBox="1">
              <a:spLocks noChangeArrowheads="1"/>
            </p:cNvSpPr>
            <p:nvPr/>
          </p:nvSpPr>
          <p:spPr bwMode="auto">
            <a:xfrm>
              <a:off x="4305" y="1824"/>
              <a:ext cx="99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b="1" dirty="0">
                  <a:solidFill>
                    <a:srgbClr val="000000"/>
                  </a:solidFill>
                  <a:latin typeface="Times New Roman" panose="02020603050405020304" pitchFamily="18" charset="0"/>
                  <a:ea typeface="SimSun" panose="02010600030101010101" pitchFamily="2" charset="-122"/>
                </a:rPr>
                <a:t>agglomerative</a:t>
              </a:r>
            </a:p>
            <a:p>
              <a:pPr defTabSz="914400" fontAlgn="base">
                <a:spcBef>
                  <a:spcPct val="0"/>
                </a:spcBef>
                <a:spcAft>
                  <a:spcPct val="0"/>
                </a:spcAft>
                <a:buClrTx/>
                <a:buSzTx/>
                <a:buNone/>
              </a:pPr>
              <a:r>
                <a:rPr lang="en-US" altLang="zh-CN" sz="1800" b="1" dirty="0">
                  <a:solidFill>
                    <a:srgbClr val="000000"/>
                  </a:solidFill>
                  <a:latin typeface="Times New Roman" panose="02020603050405020304" pitchFamily="18" charset="0"/>
                  <a:ea typeface="SimSun" panose="02010600030101010101" pitchFamily="2" charset="-122"/>
                </a:rPr>
                <a:t>(AGNES)</a:t>
              </a:r>
            </a:p>
          </p:txBody>
        </p:sp>
        <p:sp>
          <p:nvSpPr>
            <p:cNvPr id="49" name="Text Box 59"/>
            <p:cNvSpPr txBox="1">
              <a:spLocks noChangeArrowheads="1"/>
            </p:cNvSpPr>
            <p:nvPr/>
          </p:nvSpPr>
          <p:spPr bwMode="auto">
            <a:xfrm>
              <a:off x="4401" y="3552"/>
              <a:ext cx="69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b="1" dirty="0">
                  <a:solidFill>
                    <a:srgbClr val="000000"/>
                  </a:solidFill>
                  <a:latin typeface="Times New Roman" panose="02020603050405020304" pitchFamily="18" charset="0"/>
                  <a:ea typeface="SimSun" panose="02010600030101010101" pitchFamily="2" charset="-122"/>
                </a:rPr>
                <a:t>divisive</a:t>
              </a:r>
            </a:p>
            <a:p>
              <a:pPr defTabSz="914400" fontAlgn="base">
                <a:spcBef>
                  <a:spcPct val="0"/>
                </a:spcBef>
                <a:spcAft>
                  <a:spcPct val="0"/>
                </a:spcAft>
                <a:buClrTx/>
                <a:buSzTx/>
                <a:buNone/>
              </a:pPr>
              <a:r>
                <a:rPr lang="en-US" altLang="zh-CN" sz="1800" b="1" dirty="0">
                  <a:solidFill>
                    <a:srgbClr val="000000"/>
                  </a:solidFill>
                  <a:latin typeface="Times New Roman" panose="02020603050405020304" pitchFamily="18" charset="0"/>
                  <a:ea typeface="SimSun" panose="02010600030101010101" pitchFamily="2" charset="-122"/>
                </a:rPr>
                <a:t>(DIANA)</a:t>
              </a:r>
              <a:endParaRPr lang="en-US" altLang="zh-CN" sz="1800" dirty="0">
                <a:solidFill>
                  <a:srgbClr val="000000"/>
                </a:solidFill>
                <a:latin typeface="Times New Roman" panose="02020603050405020304" pitchFamily="18" charset="0"/>
                <a:ea typeface="SimSun" panose="02010600030101010101" pitchFamily="2" charset="-122"/>
              </a:endParaRPr>
            </a:p>
          </p:txBody>
        </p:sp>
      </p:grpSp>
      <p:sp>
        <p:nvSpPr>
          <p:cNvPr id="60" name="Content Placeholder 2"/>
          <p:cNvSpPr txBox="1">
            <a:spLocks/>
          </p:cNvSpPr>
          <p:nvPr/>
        </p:nvSpPr>
        <p:spPr>
          <a:xfrm>
            <a:off x="407420" y="4807371"/>
            <a:ext cx="10696009" cy="1773900"/>
          </a:xfrm>
          <a:prstGeom prst="rect">
            <a:avLst/>
          </a:prstGeom>
        </p:spPr>
        <p:txBody>
          <a:bodyPr vert="horz" lIns="91438" tIns="45719" rIns="91438" bIns="45719" rtlCol="0">
            <a:noAutofit/>
          </a:bodyPr>
          <a:lstStyle>
            <a:lvl1pPr marL="285744" indent="-285744"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lvl="2"/>
            <a:r>
              <a:rPr lang="en-US" altLang="zh-CN" sz="2400" b="1" dirty="0">
                <a:ea typeface="SimSun" panose="02010600030101010101" pitchFamily="2" charset="-122"/>
              </a:rPr>
              <a:t>Agglomerative</a:t>
            </a:r>
            <a:r>
              <a:rPr lang="en-US" altLang="zh-CN" sz="2400" dirty="0">
                <a:ea typeface="SimSun" panose="02010600030101010101" pitchFamily="2" charset="-122"/>
              </a:rPr>
              <a:t>: Start with singleton clusters, continuously merge two clusters at a time to build a </a:t>
            </a:r>
            <a:r>
              <a:rPr lang="en-US" altLang="zh-CN" sz="2400" b="1" dirty="0">
                <a:ea typeface="SimSun" panose="02010600030101010101" pitchFamily="2" charset="-122"/>
              </a:rPr>
              <a:t>bottom-up</a:t>
            </a:r>
            <a:r>
              <a:rPr lang="en-US" altLang="zh-CN" sz="2400" dirty="0">
                <a:ea typeface="SimSun" panose="02010600030101010101" pitchFamily="2" charset="-122"/>
              </a:rPr>
              <a:t> hierarchy of clusters</a:t>
            </a:r>
          </a:p>
          <a:p>
            <a:pPr lvl="2"/>
            <a:r>
              <a:rPr lang="en-US" altLang="zh-CN" sz="2400" b="1" dirty="0">
                <a:ea typeface="SimSun" panose="02010600030101010101" pitchFamily="2" charset="-122"/>
              </a:rPr>
              <a:t>Divisive:</a:t>
            </a:r>
            <a:r>
              <a:rPr lang="en-US" altLang="zh-CN" sz="2400" dirty="0">
                <a:ea typeface="SimSun" panose="02010600030101010101" pitchFamily="2" charset="-122"/>
              </a:rPr>
              <a:t> Start with a huge macro-cluster, split it continuously into two groups, generating a </a:t>
            </a:r>
            <a:r>
              <a:rPr lang="en-US" altLang="zh-CN" sz="2400" b="1" dirty="0">
                <a:ea typeface="SimSun" panose="02010600030101010101" pitchFamily="2" charset="-122"/>
              </a:rPr>
              <a:t>top-down</a:t>
            </a:r>
            <a:r>
              <a:rPr lang="en-US" altLang="zh-CN" sz="2400" dirty="0">
                <a:ea typeface="SimSun" panose="02010600030101010101" pitchFamily="2" charset="-122"/>
              </a:rPr>
              <a:t> hierarchy of clusters</a:t>
            </a:r>
          </a:p>
        </p:txBody>
      </p:sp>
    </p:spTree>
    <p:extLst>
      <p:ext uri="{BB962C8B-B14F-4D97-AF65-F5344CB8AC3E}">
        <p14:creationId xmlns:p14="http://schemas.microsoft.com/office/powerpoint/2010/main" val="3038197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381001"/>
            <a:ext cx="12192000" cy="554039"/>
          </a:xfrm>
        </p:spPr>
        <p:txBody>
          <a:bodyPr>
            <a:noAutofit/>
          </a:bodyPr>
          <a:lstStyle/>
          <a:p>
            <a:pPr defTabSz="914400" fontAlgn="base">
              <a:spcAft>
                <a:spcPct val="0"/>
              </a:spcAft>
            </a:pPr>
            <a:r>
              <a:rPr lang="en-US" altLang="zh-CN" b="1" dirty="0" err="1">
                <a:ea typeface="SimSun" panose="02010600030101010101" pitchFamily="2" charset="-122"/>
              </a:rPr>
              <a:t>Dendrogram</a:t>
            </a:r>
            <a:r>
              <a:rPr lang="en-US" altLang="zh-CN" b="1" dirty="0">
                <a:ea typeface="SimSun" panose="02010600030101010101" pitchFamily="2" charset="-122"/>
              </a:rPr>
              <a:t>: Shows How Clusters are Merged</a:t>
            </a:r>
          </a:p>
        </p:txBody>
      </p:sp>
      <p:sp>
        <p:nvSpPr>
          <p:cNvPr id="25604" name="Rectangle 3"/>
          <p:cNvSpPr>
            <a:spLocks noGrp="1" noChangeArrowheads="1"/>
          </p:cNvSpPr>
          <p:nvPr>
            <p:ph idx="1"/>
          </p:nvPr>
        </p:nvSpPr>
        <p:spPr>
          <a:xfrm>
            <a:off x="379240" y="1212824"/>
            <a:ext cx="10990602" cy="1738605"/>
          </a:xfrm>
        </p:spPr>
        <p:txBody>
          <a:bodyPr/>
          <a:lstStyle/>
          <a:p>
            <a:r>
              <a:rPr lang="en-US" altLang="zh-CN" sz="2400" u="sng" dirty="0" err="1">
                <a:solidFill>
                  <a:srgbClr val="000000"/>
                </a:solidFill>
                <a:ea typeface="SimSun" panose="02010600030101010101" pitchFamily="2" charset="-122"/>
              </a:rPr>
              <a:t>Dendrogram</a:t>
            </a:r>
            <a:r>
              <a:rPr lang="en-US" altLang="zh-CN" sz="2400" dirty="0">
                <a:solidFill>
                  <a:srgbClr val="000000"/>
                </a:solidFill>
                <a:ea typeface="SimSun" panose="02010600030101010101" pitchFamily="2" charset="-122"/>
              </a:rPr>
              <a:t>: Decompose a set of data objects into a </a:t>
            </a:r>
            <a:r>
              <a:rPr lang="en-US" altLang="zh-CN" sz="2400" u="sng" dirty="0">
                <a:solidFill>
                  <a:srgbClr val="000000"/>
                </a:solidFill>
                <a:ea typeface="SimSun" panose="02010600030101010101" pitchFamily="2" charset="-122"/>
              </a:rPr>
              <a:t>tree</a:t>
            </a:r>
            <a:r>
              <a:rPr lang="en-US" altLang="zh-CN" sz="2400" dirty="0">
                <a:solidFill>
                  <a:srgbClr val="000000"/>
                </a:solidFill>
                <a:ea typeface="SimSun" panose="02010600030101010101" pitchFamily="2" charset="-122"/>
              </a:rPr>
              <a:t> of clusters by multi-level nested partitioning</a:t>
            </a:r>
          </a:p>
          <a:p>
            <a:r>
              <a:rPr lang="en-US" altLang="zh-CN" sz="2400" dirty="0">
                <a:solidFill>
                  <a:srgbClr val="000000"/>
                </a:solidFill>
                <a:ea typeface="SimSun" panose="02010600030101010101" pitchFamily="2" charset="-122"/>
              </a:rPr>
              <a:t>A </a:t>
            </a:r>
            <a:r>
              <a:rPr lang="en-US" altLang="zh-CN" sz="2400" u="sng" dirty="0">
                <a:solidFill>
                  <a:srgbClr val="000000"/>
                </a:solidFill>
                <a:ea typeface="SimSun" panose="02010600030101010101" pitchFamily="2" charset="-122"/>
              </a:rPr>
              <a:t>clustering</a:t>
            </a:r>
            <a:r>
              <a:rPr lang="en-US" altLang="zh-CN" sz="2400" dirty="0">
                <a:solidFill>
                  <a:srgbClr val="000000"/>
                </a:solidFill>
                <a:ea typeface="SimSun" panose="02010600030101010101" pitchFamily="2" charset="-122"/>
              </a:rPr>
              <a:t> of the data objects is obtained by </a:t>
            </a:r>
            <a:r>
              <a:rPr lang="en-US" altLang="zh-CN" sz="2400" u="sng" dirty="0">
                <a:solidFill>
                  <a:srgbClr val="000000"/>
                </a:solidFill>
                <a:ea typeface="SimSun" panose="02010600030101010101" pitchFamily="2" charset="-122"/>
              </a:rPr>
              <a:t>cutting</a:t>
            </a:r>
            <a:r>
              <a:rPr lang="en-US" altLang="zh-CN" sz="2400" dirty="0">
                <a:solidFill>
                  <a:srgbClr val="000000"/>
                </a:solidFill>
                <a:ea typeface="SimSun" panose="02010600030101010101" pitchFamily="2" charset="-122"/>
              </a:rPr>
              <a:t> the </a:t>
            </a:r>
            <a:r>
              <a:rPr lang="en-US" altLang="zh-CN" sz="2400" dirty="0" err="1">
                <a:solidFill>
                  <a:srgbClr val="000000"/>
                </a:solidFill>
                <a:ea typeface="SimSun" panose="02010600030101010101" pitchFamily="2" charset="-122"/>
              </a:rPr>
              <a:t>dendrogram</a:t>
            </a:r>
            <a:r>
              <a:rPr lang="en-US" altLang="zh-CN" sz="2400" dirty="0">
                <a:solidFill>
                  <a:srgbClr val="000000"/>
                </a:solidFill>
                <a:ea typeface="SimSun" panose="02010600030101010101" pitchFamily="2" charset="-122"/>
              </a:rPr>
              <a:t> at the desired level, then each </a:t>
            </a:r>
            <a:r>
              <a:rPr lang="en-US" altLang="zh-CN" sz="2400" u="sng" dirty="0">
                <a:solidFill>
                  <a:srgbClr val="000000"/>
                </a:solidFill>
                <a:ea typeface="SimSun" panose="02010600030101010101" pitchFamily="2" charset="-122"/>
              </a:rPr>
              <a:t>connected component</a:t>
            </a:r>
            <a:r>
              <a:rPr lang="en-US" altLang="zh-CN" sz="2400" dirty="0">
                <a:solidFill>
                  <a:srgbClr val="000000"/>
                </a:solidFill>
                <a:ea typeface="SimSun" panose="02010600030101010101" pitchFamily="2" charset="-122"/>
              </a:rPr>
              <a:t> forms a cluster</a:t>
            </a:r>
          </a:p>
        </p:txBody>
      </p:sp>
      <p:sp>
        <p:nvSpPr>
          <p:cNvPr id="2" name="TextBox 1"/>
          <p:cNvSpPr txBox="1"/>
          <p:nvPr/>
        </p:nvSpPr>
        <p:spPr>
          <a:xfrm>
            <a:off x="7766169" y="4124499"/>
            <a:ext cx="3248525" cy="1200329"/>
          </a:xfrm>
          <a:prstGeom prst="rect">
            <a:avLst/>
          </a:prstGeom>
          <a:solidFill>
            <a:srgbClr val="FFFF00"/>
          </a:solidFill>
        </p:spPr>
        <p:txBody>
          <a:bodyPr wrap="square" rtlCol="0">
            <a:spAutoFit/>
          </a:bodyPr>
          <a:lstStyle/>
          <a:p>
            <a:r>
              <a:rPr lang="en-US" sz="2400" dirty="0"/>
              <a:t>Hierarchical clustering generates a </a:t>
            </a:r>
            <a:r>
              <a:rPr lang="en-US" sz="2400" dirty="0" err="1"/>
              <a:t>dendrogram</a:t>
            </a:r>
            <a:r>
              <a:rPr lang="en-US" sz="2400" dirty="0"/>
              <a:t> (a hierarchy of clusters)</a:t>
            </a:r>
          </a:p>
        </p:txBody>
      </p:sp>
      <p:pic>
        <p:nvPicPr>
          <p:cNvPr id="45" name="Picture 44">
            <a:extLst>
              <a:ext uri="{FF2B5EF4-FFF2-40B4-BE49-F238E27FC236}">
                <a16:creationId xmlns:a16="http://schemas.microsoft.com/office/drawing/2014/main" id="{58C1104F-BC2E-4C63-8580-9A3F645F7889}"/>
              </a:ext>
            </a:extLst>
          </p:cNvPr>
          <p:cNvPicPr>
            <a:picLocks noChangeAspect="1"/>
          </p:cNvPicPr>
          <p:nvPr/>
        </p:nvPicPr>
        <p:blipFill>
          <a:blip r:embed="rId3"/>
          <a:stretch>
            <a:fillRect/>
          </a:stretch>
        </p:blipFill>
        <p:spPr>
          <a:xfrm>
            <a:off x="463780" y="2937756"/>
            <a:ext cx="7213234" cy="3245955"/>
          </a:xfrm>
          <a:prstGeom prst="rect">
            <a:avLst/>
          </a:prstGeom>
        </p:spPr>
      </p:pic>
    </p:spTree>
    <p:extLst>
      <p:ext uri="{BB962C8B-B14F-4D97-AF65-F5344CB8AC3E}">
        <p14:creationId xmlns:p14="http://schemas.microsoft.com/office/powerpoint/2010/main" val="2113330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1219110"/>
            <a:r>
              <a:rPr lang="en-US" altLang="zh-CN" dirty="0">
                <a:ea typeface="SimSun" panose="02010600030101010101" pitchFamily="2" charset="-122"/>
              </a:rPr>
              <a:t>Agglomerative Clustering Algorithm</a:t>
            </a:r>
            <a:endParaRPr lang="en-US" dirty="0">
              <a:solidFill>
                <a:prstClr val="black"/>
              </a:solidFill>
            </a:endParaRPr>
          </a:p>
        </p:txBody>
      </p:sp>
      <p:sp>
        <p:nvSpPr>
          <p:cNvPr id="3" name="Content Placeholder 2"/>
          <p:cNvSpPr>
            <a:spLocks noGrp="1"/>
          </p:cNvSpPr>
          <p:nvPr>
            <p:ph idx="1"/>
          </p:nvPr>
        </p:nvSpPr>
        <p:spPr>
          <a:xfrm>
            <a:off x="563482" y="1169769"/>
            <a:ext cx="9893883" cy="2790437"/>
          </a:xfrm>
        </p:spPr>
        <p:txBody>
          <a:bodyPr/>
          <a:lstStyle/>
          <a:p>
            <a:r>
              <a:rPr lang="en-US" altLang="zh-CN" sz="2400" dirty="0">
                <a:ea typeface="SimSun" panose="02010600030101010101" pitchFamily="2" charset="-122"/>
              </a:rPr>
              <a:t>AGNES (</a:t>
            </a:r>
            <a:r>
              <a:rPr lang="en-US" altLang="zh-CN" sz="2400" dirty="0" err="1">
                <a:ea typeface="SimSun" panose="02010600030101010101" pitchFamily="2" charset="-122"/>
              </a:rPr>
              <a:t>AGglomerative</a:t>
            </a:r>
            <a:r>
              <a:rPr lang="en-US" altLang="zh-CN" sz="2400" dirty="0">
                <a:ea typeface="SimSun" panose="02010600030101010101" pitchFamily="2" charset="-122"/>
              </a:rPr>
              <a:t> </a:t>
            </a:r>
            <a:r>
              <a:rPr lang="en-US" altLang="zh-CN" sz="2400" dirty="0" err="1">
                <a:ea typeface="SimSun" panose="02010600030101010101" pitchFamily="2" charset="-122"/>
              </a:rPr>
              <a:t>NESting</a:t>
            </a:r>
            <a:r>
              <a:rPr lang="en-US" altLang="zh-CN" sz="2400" dirty="0">
                <a:ea typeface="SimSun" panose="02010600030101010101" pitchFamily="2" charset="-122"/>
              </a:rPr>
              <a:t>) (Kaufmann and </a:t>
            </a:r>
            <a:r>
              <a:rPr lang="en-US" altLang="zh-CN" sz="2400" dirty="0" err="1">
                <a:ea typeface="SimSun" panose="02010600030101010101" pitchFamily="2" charset="-122"/>
              </a:rPr>
              <a:t>Rousseeuw</a:t>
            </a:r>
            <a:r>
              <a:rPr lang="en-US" altLang="zh-CN" sz="2400" dirty="0">
                <a:ea typeface="SimSun" panose="02010600030101010101" pitchFamily="2" charset="-122"/>
              </a:rPr>
              <a:t>, 1990)</a:t>
            </a:r>
          </a:p>
          <a:p>
            <a:pPr lvl="1"/>
            <a:r>
              <a:rPr lang="en-US" altLang="zh-CN" sz="2400" dirty="0">
                <a:ea typeface="SimSun" panose="02010600030101010101" pitchFamily="2" charset="-122"/>
              </a:rPr>
              <a:t>Use the </a:t>
            </a:r>
            <a:r>
              <a:rPr lang="en-US" altLang="zh-CN" sz="2400" b="1" dirty="0">
                <a:ea typeface="SimSun" panose="02010600030101010101" pitchFamily="2" charset="-122"/>
              </a:rPr>
              <a:t>single-link</a:t>
            </a:r>
            <a:r>
              <a:rPr lang="en-US" altLang="zh-CN" sz="2400" dirty="0">
                <a:ea typeface="SimSun" panose="02010600030101010101" pitchFamily="2" charset="-122"/>
              </a:rPr>
              <a:t> method and the dissimilarity matrix</a:t>
            </a:r>
          </a:p>
          <a:p>
            <a:pPr lvl="1"/>
            <a:r>
              <a:rPr lang="en-US" altLang="zh-CN" sz="2400" dirty="0">
                <a:ea typeface="SimSun" panose="02010600030101010101" pitchFamily="2" charset="-122"/>
              </a:rPr>
              <a:t>Continuously merge nodes that have the least dissimilarity</a:t>
            </a:r>
          </a:p>
          <a:p>
            <a:pPr lvl="1"/>
            <a:r>
              <a:rPr lang="en-US" altLang="zh-CN" sz="2400" dirty="0">
                <a:ea typeface="SimSun" panose="02010600030101010101" pitchFamily="2" charset="-122"/>
              </a:rPr>
              <a:t>Eventually all nodes belong to the same cluster</a:t>
            </a:r>
          </a:p>
          <a:p>
            <a:pPr defTabSz="1219110">
              <a:lnSpc>
                <a:spcPct val="150000"/>
              </a:lnSpc>
            </a:pPr>
            <a:endParaRPr lang="en-US" dirty="0">
              <a:solidFill>
                <a:prstClr val="black"/>
              </a:solidFill>
            </a:endParaRPr>
          </a:p>
        </p:txBody>
      </p:sp>
      <p:sp>
        <p:nvSpPr>
          <p:cNvPr id="21" name="Content Placeholder 2"/>
          <p:cNvSpPr txBox="1">
            <a:spLocks/>
          </p:cNvSpPr>
          <p:nvPr/>
        </p:nvSpPr>
        <p:spPr>
          <a:xfrm>
            <a:off x="563482" y="3209754"/>
            <a:ext cx="10834399" cy="1313215"/>
          </a:xfrm>
          <a:prstGeom prst="rect">
            <a:avLst/>
          </a:prstGeom>
        </p:spPr>
        <p:txBody>
          <a:bodyPr vert="horz" lIns="91438" tIns="45719" rIns="91438" bIns="45719" rtlCol="0">
            <a:noAutofit/>
          </a:bodyPr>
          <a:lstStyle>
            <a:lvl1pPr marL="285744" indent="-285744"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r>
              <a:rPr lang="en-US" altLang="zh-CN" sz="2400" dirty="0">
                <a:ea typeface="SimSun" panose="02010600030101010101" pitchFamily="2" charset="-122"/>
              </a:rPr>
              <a:t>Agglomerative clustering varies on different similarity measures among clusters</a:t>
            </a:r>
          </a:p>
          <a:p>
            <a:pPr lvl="2"/>
            <a:r>
              <a:rPr lang="en-US" altLang="zh-CN" sz="2400" dirty="0">
                <a:ea typeface="SimSun" panose="02010600030101010101" pitchFamily="2" charset="-122"/>
              </a:rPr>
              <a:t>Single link (nearest neighbor)</a:t>
            </a:r>
          </a:p>
          <a:p>
            <a:pPr lvl="2"/>
            <a:r>
              <a:rPr lang="en-US" altLang="zh-CN" sz="2400" dirty="0">
                <a:ea typeface="SimSun" panose="02010600030101010101" pitchFamily="2" charset="-122"/>
              </a:rPr>
              <a:t>Complete link (diameter)</a:t>
            </a:r>
            <a:endParaRPr lang="en-US" dirty="0">
              <a:solidFill>
                <a:prstClr val="black"/>
              </a:solidFill>
            </a:endParaRPr>
          </a:p>
        </p:txBody>
      </p:sp>
      <p:sp>
        <p:nvSpPr>
          <p:cNvPr id="22" name="Content Placeholder 2"/>
          <p:cNvSpPr txBox="1">
            <a:spLocks/>
          </p:cNvSpPr>
          <p:nvPr/>
        </p:nvSpPr>
        <p:spPr>
          <a:xfrm>
            <a:off x="5266682" y="3638778"/>
            <a:ext cx="5529494" cy="956278"/>
          </a:xfrm>
          <a:prstGeom prst="rect">
            <a:avLst/>
          </a:prstGeom>
        </p:spPr>
        <p:txBody>
          <a:bodyPr vert="horz" lIns="91438" tIns="45719" rIns="91438" bIns="45719" rtlCol="0">
            <a:noAutofit/>
          </a:bodyPr>
          <a:lstStyle>
            <a:lvl1pPr marL="285744" indent="-285744"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lvl="2"/>
            <a:r>
              <a:rPr lang="en-US" altLang="zh-CN" sz="2400" dirty="0">
                <a:ea typeface="SimSun" panose="02010600030101010101" pitchFamily="2" charset="-122"/>
              </a:rPr>
              <a:t>Average link (group average)</a:t>
            </a:r>
          </a:p>
          <a:p>
            <a:pPr lvl="2"/>
            <a:r>
              <a:rPr lang="en-US" altLang="zh-CN" sz="2400" dirty="0">
                <a:ea typeface="SimSun" panose="02010600030101010101" pitchFamily="2" charset="-122"/>
              </a:rPr>
              <a:t>Centroid link (centroid similarity)</a:t>
            </a:r>
            <a:endParaRPr lang="en-US" dirty="0">
              <a:solidFill>
                <a:prstClr val="black"/>
              </a:solidFill>
            </a:endParaRPr>
          </a:p>
        </p:txBody>
      </p:sp>
      <p:grpSp>
        <p:nvGrpSpPr>
          <p:cNvPr id="27" name="Group 26">
            <a:extLst>
              <a:ext uri="{FF2B5EF4-FFF2-40B4-BE49-F238E27FC236}">
                <a16:creationId xmlns:a16="http://schemas.microsoft.com/office/drawing/2014/main" id="{EA7AAC3D-2B68-42A3-8EC8-179511640DDE}"/>
              </a:ext>
            </a:extLst>
          </p:cNvPr>
          <p:cNvGrpSpPr/>
          <p:nvPr/>
        </p:nvGrpSpPr>
        <p:grpSpPr>
          <a:xfrm>
            <a:off x="3955510" y="5024080"/>
            <a:ext cx="2340561" cy="1066800"/>
            <a:chOff x="9112989" y="1455718"/>
            <a:chExt cx="2340561" cy="1066800"/>
          </a:xfrm>
        </p:grpSpPr>
        <p:grpSp>
          <p:nvGrpSpPr>
            <p:cNvPr id="28" name="Group 45">
              <a:extLst>
                <a:ext uri="{FF2B5EF4-FFF2-40B4-BE49-F238E27FC236}">
                  <a16:creationId xmlns:a16="http://schemas.microsoft.com/office/drawing/2014/main" id="{3BFDB836-BD7C-4E3D-BEA4-8EBD3F47BFB3}"/>
                </a:ext>
              </a:extLst>
            </p:cNvPr>
            <p:cNvGrpSpPr>
              <a:grpSpLocks/>
            </p:cNvGrpSpPr>
            <p:nvPr/>
          </p:nvGrpSpPr>
          <p:grpSpPr bwMode="auto">
            <a:xfrm>
              <a:off x="9112989" y="1455718"/>
              <a:ext cx="914400" cy="1066800"/>
              <a:chOff x="6096000" y="152400"/>
              <a:chExt cx="914400" cy="1066800"/>
            </a:xfrm>
          </p:grpSpPr>
          <p:grpSp>
            <p:nvGrpSpPr>
              <p:cNvPr id="49" name="Group 38">
                <a:extLst>
                  <a:ext uri="{FF2B5EF4-FFF2-40B4-BE49-F238E27FC236}">
                    <a16:creationId xmlns:a16="http://schemas.microsoft.com/office/drawing/2014/main" id="{413F7324-3D1E-4185-8AC8-8FB9C4958A3B}"/>
                  </a:ext>
                </a:extLst>
              </p:cNvPr>
              <p:cNvGrpSpPr>
                <a:grpSpLocks/>
              </p:cNvGrpSpPr>
              <p:nvPr/>
            </p:nvGrpSpPr>
            <p:grpSpPr bwMode="auto">
              <a:xfrm>
                <a:off x="6096000" y="152400"/>
                <a:ext cx="914400" cy="1066800"/>
                <a:chOff x="6096000" y="152400"/>
                <a:chExt cx="914400" cy="1066800"/>
              </a:xfrm>
            </p:grpSpPr>
            <p:sp>
              <p:nvSpPr>
                <p:cNvPr id="51" name="Oval 50">
                  <a:extLst>
                    <a:ext uri="{FF2B5EF4-FFF2-40B4-BE49-F238E27FC236}">
                      <a16:creationId xmlns:a16="http://schemas.microsoft.com/office/drawing/2014/main" id="{64C447B3-559D-4172-A0CF-649A0DBF67CB}"/>
                    </a:ext>
                  </a:extLst>
                </p:cNvPr>
                <p:cNvSpPr/>
                <p:nvPr/>
              </p:nvSpPr>
              <p:spPr bwMode="auto">
                <a:xfrm>
                  <a:off x="6096000" y="152400"/>
                  <a:ext cx="914400" cy="1066800"/>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defTabSz="914400" fontAlgn="base">
                    <a:spcBef>
                      <a:spcPct val="0"/>
                    </a:spcBef>
                    <a:spcAft>
                      <a:spcPct val="0"/>
                    </a:spcAft>
                    <a:defRPr/>
                  </a:pPr>
                  <a:endParaRPr lang="zh-CN" altLang="zh-CN" sz="1800" b="1">
                    <a:solidFill>
                      <a:srgbClr val="000000"/>
                    </a:solidFill>
                    <a:effectLst>
                      <a:outerShdw blurRad="38100" dist="38100" dir="2700000" algn="tl">
                        <a:srgbClr val="C0C0C0"/>
                      </a:outerShdw>
                    </a:effectLst>
                  </a:endParaRPr>
                </a:p>
              </p:txBody>
            </p:sp>
            <p:sp>
              <p:nvSpPr>
                <p:cNvPr id="52" name="Oval 8">
                  <a:extLst>
                    <a:ext uri="{FF2B5EF4-FFF2-40B4-BE49-F238E27FC236}">
                      <a16:creationId xmlns:a16="http://schemas.microsoft.com/office/drawing/2014/main" id="{B1EFB31D-141E-432F-8AF3-B1353C70C021}"/>
                    </a:ext>
                  </a:extLst>
                </p:cNvPr>
                <p:cNvSpPr>
                  <a:spLocks noChangeArrowheads="1"/>
                </p:cNvSpPr>
                <p:nvPr/>
              </p:nvSpPr>
              <p:spPr bwMode="auto">
                <a:xfrm>
                  <a:off x="6324600" y="304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3" name="Oval 9">
                  <a:extLst>
                    <a:ext uri="{FF2B5EF4-FFF2-40B4-BE49-F238E27FC236}">
                      <a16:creationId xmlns:a16="http://schemas.microsoft.com/office/drawing/2014/main" id="{1A452CFD-4242-4841-9E1C-8FD20EC6F006}"/>
                    </a:ext>
                  </a:extLst>
                </p:cNvPr>
                <p:cNvSpPr>
                  <a:spLocks noChangeArrowheads="1"/>
                </p:cNvSpPr>
                <p:nvPr/>
              </p:nvSpPr>
              <p:spPr bwMode="auto">
                <a:xfrm>
                  <a:off x="64770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4" name="Oval 10">
                  <a:extLst>
                    <a:ext uri="{FF2B5EF4-FFF2-40B4-BE49-F238E27FC236}">
                      <a16:creationId xmlns:a16="http://schemas.microsoft.com/office/drawing/2014/main" id="{A6CF740E-7020-4079-9C70-84F2D591DE90}"/>
                    </a:ext>
                  </a:extLst>
                </p:cNvPr>
                <p:cNvSpPr>
                  <a:spLocks noChangeArrowheads="1"/>
                </p:cNvSpPr>
                <p:nvPr/>
              </p:nvSpPr>
              <p:spPr bwMode="auto">
                <a:xfrm>
                  <a:off x="6629400" y="838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5" name="Oval 11">
                  <a:extLst>
                    <a:ext uri="{FF2B5EF4-FFF2-40B4-BE49-F238E27FC236}">
                      <a16:creationId xmlns:a16="http://schemas.microsoft.com/office/drawing/2014/main" id="{9A2DDAA9-A908-48C0-A973-113905B2D349}"/>
                    </a:ext>
                  </a:extLst>
                </p:cNvPr>
                <p:cNvSpPr>
                  <a:spLocks noChangeArrowheads="1"/>
                </p:cNvSpPr>
                <p:nvPr/>
              </p:nvSpPr>
              <p:spPr bwMode="auto">
                <a:xfrm>
                  <a:off x="6858000" y="609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6" name="Oval 12">
                  <a:extLst>
                    <a:ext uri="{FF2B5EF4-FFF2-40B4-BE49-F238E27FC236}">
                      <a16:creationId xmlns:a16="http://schemas.microsoft.com/office/drawing/2014/main" id="{9478573A-3889-49C4-86CB-6DB568E6877C}"/>
                    </a:ext>
                  </a:extLst>
                </p:cNvPr>
                <p:cNvSpPr>
                  <a:spLocks noChangeArrowheads="1"/>
                </p:cNvSpPr>
                <p:nvPr/>
              </p:nvSpPr>
              <p:spPr bwMode="auto">
                <a:xfrm>
                  <a:off x="6172200" y="7620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7" name="Oval 13">
                  <a:extLst>
                    <a:ext uri="{FF2B5EF4-FFF2-40B4-BE49-F238E27FC236}">
                      <a16:creationId xmlns:a16="http://schemas.microsoft.com/office/drawing/2014/main" id="{60BCB2F7-8C34-4B20-9FBF-20B9EA4DA0E6}"/>
                    </a:ext>
                  </a:extLst>
                </p:cNvPr>
                <p:cNvSpPr>
                  <a:spLocks noChangeArrowheads="1"/>
                </p:cNvSpPr>
                <p:nvPr/>
              </p:nvSpPr>
              <p:spPr bwMode="auto">
                <a:xfrm>
                  <a:off x="61722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8" name="Oval 14">
                  <a:extLst>
                    <a:ext uri="{FF2B5EF4-FFF2-40B4-BE49-F238E27FC236}">
                      <a16:creationId xmlns:a16="http://schemas.microsoft.com/office/drawing/2014/main" id="{871551CD-3796-404B-AD82-F569C6A3B10D}"/>
                    </a:ext>
                  </a:extLst>
                </p:cNvPr>
                <p:cNvSpPr>
                  <a:spLocks noChangeArrowheads="1"/>
                </p:cNvSpPr>
                <p:nvPr/>
              </p:nvSpPr>
              <p:spPr bwMode="auto">
                <a:xfrm>
                  <a:off x="6629400" y="304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9" name="Oval 16">
                  <a:extLst>
                    <a:ext uri="{FF2B5EF4-FFF2-40B4-BE49-F238E27FC236}">
                      <a16:creationId xmlns:a16="http://schemas.microsoft.com/office/drawing/2014/main" id="{D1E39457-0D99-4B1E-8106-0E0CDB3C0DBD}"/>
                    </a:ext>
                  </a:extLst>
                </p:cNvPr>
                <p:cNvSpPr>
                  <a:spLocks noChangeArrowheads="1"/>
                </p:cNvSpPr>
                <p:nvPr/>
              </p:nvSpPr>
              <p:spPr bwMode="auto">
                <a:xfrm>
                  <a:off x="67818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0" name="Oval 17">
                  <a:extLst>
                    <a:ext uri="{FF2B5EF4-FFF2-40B4-BE49-F238E27FC236}">
                      <a16:creationId xmlns:a16="http://schemas.microsoft.com/office/drawing/2014/main" id="{4C7F81A3-B39B-4DB2-8DE2-4C9802471E76}"/>
                    </a:ext>
                  </a:extLst>
                </p:cNvPr>
                <p:cNvSpPr>
                  <a:spLocks noChangeArrowheads="1"/>
                </p:cNvSpPr>
                <p:nvPr/>
              </p:nvSpPr>
              <p:spPr bwMode="auto">
                <a:xfrm>
                  <a:off x="6400800" y="7620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1" name="Oval 18">
                  <a:extLst>
                    <a:ext uri="{FF2B5EF4-FFF2-40B4-BE49-F238E27FC236}">
                      <a16:creationId xmlns:a16="http://schemas.microsoft.com/office/drawing/2014/main" id="{29CFE07E-79A5-4EE0-BFAB-6CDB93529F54}"/>
                    </a:ext>
                  </a:extLst>
                </p:cNvPr>
                <p:cNvSpPr>
                  <a:spLocks noChangeArrowheads="1"/>
                </p:cNvSpPr>
                <p:nvPr/>
              </p:nvSpPr>
              <p:spPr bwMode="auto">
                <a:xfrm>
                  <a:off x="6629400" y="609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2" name="Oval 33">
                  <a:extLst>
                    <a:ext uri="{FF2B5EF4-FFF2-40B4-BE49-F238E27FC236}">
                      <a16:creationId xmlns:a16="http://schemas.microsoft.com/office/drawing/2014/main" id="{9092049B-BE68-40BD-811F-E5180BD19A02}"/>
                    </a:ext>
                  </a:extLst>
                </p:cNvPr>
                <p:cNvSpPr>
                  <a:spLocks noChangeArrowheads="1"/>
                </p:cNvSpPr>
                <p:nvPr/>
              </p:nvSpPr>
              <p:spPr bwMode="auto">
                <a:xfrm>
                  <a:off x="6477000" y="1066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3" name="Oval 34">
                  <a:extLst>
                    <a:ext uri="{FF2B5EF4-FFF2-40B4-BE49-F238E27FC236}">
                      <a16:creationId xmlns:a16="http://schemas.microsoft.com/office/drawing/2014/main" id="{557091E1-C5F4-4DB8-8325-57A0B9F8066D}"/>
                    </a:ext>
                  </a:extLst>
                </p:cNvPr>
                <p:cNvSpPr>
                  <a:spLocks noChangeArrowheads="1"/>
                </p:cNvSpPr>
                <p:nvPr/>
              </p:nvSpPr>
              <p:spPr bwMode="auto">
                <a:xfrm>
                  <a:off x="6477000" y="228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4" name="Oval 35">
                  <a:extLst>
                    <a:ext uri="{FF2B5EF4-FFF2-40B4-BE49-F238E27FC236}">
                      <a16:creationId xmlns:a16="http://schemas.microsoft.com/office/drawing/2014/main" id="{9395B7D7-1800-43C7-9767-3C97D9E1B27A}"/>
                    </a:ext>
                  </a:extLst>
                </p:cNvPr>
                <p:cNvSpPr>
                  <a:spLocks noChangeArrowheads="1"/>
                </p:cNvSpPr>
                <p:nvPr/>
              </p:nvSpPr>
              <p:spPr bwMode="auto">
                <a:xfrm>
                  <a:off x="6248400" y="990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5" name="Oval 36">
                  <a:extLst>
                    <a:ext uri="{FF2B5EF4-FFF2-40B4-BE49-F238E27FC236}">
                      <a16:creationId xmlns:a16="http://schemas.microsoft.com/office/drawing/2014/main" id="{643CF494-F0E3-4B79-A243-FB2CC77039B8}"/>
                    </a:ext>
                  </a:extLst>
                </p:cNvPr>
                <p:cNvSpPr>
                  <a:spLocks noChangeArrowheads="1"/>
                </p:cNvSpPr>
                <p:nvPr/>
              </p:nvSpPr>
              <p:spPr bwMode="auto">
                <a:xfrm>
                  <a:off x="6781800" y="990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sp>
            <p:nvSpPr>
              <p:cNvPr id="50" name="TextBox 43">
                <a:extLst>
                  <a:ext uri="{FF2B5EF4-FFF2-40B4-BE49-F238E27FC236}">
                    <a16:creationId xmlns:a16="http://schemas.microsoft.com/office/drawing/2014/main" id="{04CDD345-8BD3-481E-A687-32AD87408E53}"/>
                  </a:ext>
                </a:extLst>
              </p:cNvPr>
              <p:cNvSpPr txBox="1">
                <a:spLocks noChangeArrowheads="1"/>
              </p:cNvSpPr>
              <p:nvPr/>
            </p:nvSpPr>
            <p:spPr bwMode="auto">
              <a:xfrm flipH="1">
                <a:off x="6507481" y="533400"/>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1000">
                    <a:solidFill>
                      <a:srgbClr val="000000"/>
                    </a:solidFill>
                    <a:ea typeface="SimSun" panose="02010600030101010101" pitchFamily="2" charset="-122"/>
                  </a:rPr>
                  <a:t>X</a:t>
                </a:r>
              </a:p>
            </p:txBody>
          </p:sp>
        </p:grpSp>
        <p:grpSp>
          <p:nvGrpSpPr>
            <p:cNvPr id="29" name="Group 46">
              <a:extLst>
                <a:ext uri="{FF2B5EF4-FFF2-40B4-BE49-F238E27FC236}">
                  <a16:creationId xmlns:a16="http://schemas.microsoft.com/office/drawing/2014/main" id="{553D08C7-C448-4A88-891D-A6A989B77F53}"/>
                </a:ext>
              </a:extLst>
            </p:cNvPr>
            <p:cNvGrpSpPr>
              <a:grpSpLocks/>
            </p:cNvGrpSpPr>
            <p:nvPr/>
          </p:nvGrpSpPr>
          <p:grpSpPr bwMode="auto">
            <a:xfrm>
              <a:off x="10386750" y="1684318"/>
              <a:ext cx="1066800" cy="838200"/>
              <a:chOff x="7924800" y="304800"/>
              <a:chExt cx="1066800" cy="838200"/>
            </a:xfrm>
          </p:grpSpPr>
          <p:grpSp>
            <p:nvGrpSpPr>
              <p:cNvPr id="30" name="Group 39">
                <a:extLst>
                  <a:ext uri="{FF2B5EF4-FFF2-40B4-BE49-F238E27FC236}">
                    <a16:creationId xmlns:a16="http://schemas.microsoft.com/office/drawing/2014/main" id="{F1884E42-84B0-4DA5-83C8-60425A0F0D60}"/>
                  </a:ext>
                </a:extLst>
              </p:cNvPr>
              <p:cNvGrpSpPr>
                <a:grpSpLocks/>
              </p:cNvGrpSpPr>
              <p:nvPr/>
            </p:nvGrpSpPr>
            <p:grpSpPr bwMode="auto">
              <a:xfrm>
                <a:off x="7924800" y="304800"/>
                <a:ext cx="1066800" cy="838200"/>
                <a:chOff x="7924800" y="304800"/>
                <a:chExt cx="1066800" cy="838200"/>
              </a:xfrm>
            </p:grpSpPr>
            <p:sp>
              <p:nvSpPr>
                <p:cNvPr id="32" name="Oval 31">
                  <a:extLst>
                    <a:ext uri="{FF2B5EF4-FFF2-40B4-BE49-F238E27FC236}">
                      <a16:creationId xmlns:a16="http://schemas.microsoft.com/office/drawing/2014/main" id="{4DB6A477-0C71-44AF-9BE8-28C3E0A6A8F0}"/>
                    </a:ext>
                  </a:extLst>
                </p:cNvPr>
                <p:cNvSpPr/>
                <p:nvPr/>
              </p:nvSpPr>
              <p:spPr bwMode="auto">
                <a:xfrm>
                  <a:off x="7924800" y="304800"/>
                  <a:ext cx="1066800" cy="838200"/>
                </a:xfrm>
                <a:prstGeom prst="ellipse">
                  <a:avLst/>
                </a:prstGeom>
                <a:ln>
                  <a:solidFill>
                    <a:schemeClr val="tx2">
                      <a:lumMod val="60000"/>
                      <a:lumOff val="4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defTabSz="914400" fontAlgn="base">
                    <a:spcBef>
                      <a:spcPct val="0"/>
                    </a:spcBef>
                    <a:spcAft>
                      <a:spcPct val="0"/>
                    </a:spcAft>
                    <a:defRPr/>
                  </a:pPr>
                  <a:endParaRPr lang="zh-CN" altLang="zh-CN" sz="1800" b="1">
                    <a:solidFill>
                      <a:srgbClr val="000000"/>
                    </a:solidFill>
                    <a:effectLst>
                      <a:outerShdw blurRad="38100" dist="38100" dir="2700000" algn="tl">
                        <a:srgbClr val="C0C0C0"/>
                      </a:outerShdw>
                    </a:effectLst>
                  </a:endParaRPr>
                </a:p>
              </p:txBody>
            </p:sp>
            <p:sp>
              <p:nvSpPr>
                <p:cNvPr id="33" name="Oval 15">
                  <a:extLst>
                    <a:ext uri="{FF2B5EF4-FFF2-40B4-BE49-F238E27FC236}">
                      <a16:creationId xmlns:a16="http://schemas.microsoft.com/office/drawing/2014/main" id="{4B68768F-B532-42BF-B6E4-FCE7F83846E3}"/>
                    </a:ext>
                  </a:extLst>
                </p:cNvPr>
                <p:cNvSpPr>
                  <a:spLocks noChangeArrowheads="1"/>
                </p:cNvSpPr>
                <p:nvPr/>
              </p:nvSpPr>
              <p:spPr bwMode="auto">
                <a:xfrm>
                  <a:off x="83058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4" name="Oval 19">
                  <a:extLst>
                    <a:ext uri="{FF2B5EF4-FFF2-40B4-BE49-F238E27FC236}">
                      <a16:creationId xmlns:a16="http://schemas.microsoft.com/office/drawing/2014/main" id="{2C119FBE-293D-4BC3-B4AC-4F26F1EB8A1C}"/>
                    </a:ext>
                  </a:extLst>
                </p:cNvPr>
                <p:cNvSpPr>
                  <a:spLocks noChangeArrowheads="1"/>
                </p:cNvSpPr>
                <p:nvPr/>
              </p:nvSpPr>
              <p:spPr bwMode="auto">
                <a:xfrm>
                  <a:off x="84582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5" name="Oval 20">
                  <a:extLst>
                    <a:ext uri="{FF2B5EF4-FFF2-40B4-BE49-F238E27FC236}">
                      <a16:creationId xmlns:a16="http://schemas.microsoft.com/office/drawing/2014/main" id="{73B0F716-25E8-450C-AD22-C64018294DD2}"/>
                    </a:ext>
                  </a:extLst>
                </p:cNvPr>
                <p:cNvSpPr>
                  <a:spLocks noChangeArrowheads="1"/>
                </p:cNvSpPr>
                <p:nvPr/>
              </p:nvSpPr>
              <p:spPr bwMode="auto">
                <a:xfrm>
                  <a:off x="86106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6" name="Oval 21">
                  <a:extLst>
                    <a:ext uri="{FF2B5EF4-FFF2-40B4-BE49-F238E27FC236}">
                      <a16:creationId xmlns:a16="http://schemas.microsoft.com/office/drawing/2014/main" id="{17AAF68A-1689-4AD3-850D-59935BBDF750}"/>
                    </a:ext>
                  </a:extLst>
                </p:cNvPr>
                <p:cNvSpPr>
                  <a:spLocks noChangeArrowheads="1"/>
                </p:cNvSpPr>
                <p:nvPr/>
              </p:nvSpPr>
              <p:spPr bwMode="auto">
                <a:xfrm>
                  <a:off x="8458200" y="762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7" name="Oval 22">
                  <a:extLst>
                    <a:ext uri="{FF2B5EF4-FFF2-40B4-BE49-F238E27FC236}">
                      <a16:creationId xmlns:a16="http://schemas.microsoft.com/office/drawing/2014/main" id="{7490851E-0DC0-4919-829B-4C9BA371BD0C}"/>
                    </a:ext>
                  </a:extLst>
                </p:cNvPr>
                <p:cNvSpPr>
                  <a:spLocks noChangeArrowheads="1"/>
                </p:cNvSpPr>
                <p:nvPr/>
              </p:nvSpPr>
              <p:spPr bwMode="auto">
                <a:xfrm>
                  <a:off x="86106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8" name="Oval 23">
                  <a:extLst>
                    <a:ext uri="{FF2B5EF4-FFF2-40B4-BE49-F238E27FC236}">
                      <a16:creationId xmlns:a16="http://schemas.microsoft.com/office/drawing/2014/main" id="{F634289D-D1A1-4C21-A952-948546F36949}"/>
                    </a:ext>
                  </a:extLst>
                </p:cNvPr>
                <p:cNvSpPr>
                  <a:spLocks noChangeArrowheads="1"/>
                </p:cNvSpPr>
                <p:nvPr/>
              </p:nvSpPr>
              <p:spPr bwMode="auto">
                <a:xfrm>
                  <a:off x="81534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9" name="Oval 24">
                  <a:extLst>
                    <a:ext uri="{FF2B5EF4-FFF2-40B4-BE49-F238E27FC236}">
                      <a16:creationId xmlns:a16="http://schemas.microsoft.com/office/drawing/2014/main" id="{58C5EFC3-683C-4AFF-BDF2-E7FEFD60AF2A}"/>
                    </a:ext>
                  </a:extLst>
                </p:cNvPr>
                <p:cNvSpPr>
                  <a:spLocks noChangeArrowheads="1"/>
                </p:cNvSpPr>
                <p:nvPr/>
              </p:nvSpPr>
              <p:spPr bwMode="auto">
                <a:xfrm>
                  <a:off x="83058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40" name="Oval 25">
                  <a:extLst>
                    <a:ext uri="{FF2B5EF4-FFF2-40B4-BE49-F238E27FC236}">
                      <a16:creationId xmlns:a16="http://schemas.microsoft.com/office/drawing/2014/main" id="{50FB22C4-10BA-4A8C-84F2-361468F9E0E0}"/>
                    </a:ext>
                  </a:extLst>
                </p:cNvPr>
                <p:cNvSpPr>
                  <a:spLocks noChangeArrowheads="1"/>
                </p:cNvSpPr>
                <p:nvPr/>
              </p:nvSpPr>
              <p:spPr bwMode="auto">
                <a:xfrm>
                  <a:off x="80010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41" name="Oval 26">
                  <a:extLst>
                    <a:ext uri="{FF2B5EF4-FFF2-40B4-BE49-F238E27FC236}">
                      <a16:creationId xmlns:a16="http://schemas.microsoft.com/office/drawing/2014/main" id="{3D9A4ADD-0816-447A-9BDE-245E84A7B840}"/>
                    </a:ext>
                  </a:extLst>
                </p:cNvPr>
                <p:cNvSpPr>
                  <a:spLocks noChangeArrowheads="1"/>
                </p:cNvSpPr>
                <p:nvPr/>
              </p:nvSpPr>
              <p:spPr bwMode="auto">
                <a:xfrm>
                  <a:off x="84582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b="1">
                    <a:solidFill>
                      <a:srgbClr val="0000FF"/>
                    </a:solidFill>
                    <a:ea typeface="SimSun" panose="02010600030101010101" pitchFamily="2" charset="-122"/>
                  </a:endParaRPr>
                </a:p>
              </p:txBody>
            </p:sp>
            <p:sp>
              <p:nvSpPr>
                <p:cNvPr id="42" name="Oval 27">
                  <a:extLst>
                    <a:ext uri="{FF2B5EF4-FFF2-40B4-BE49-F238E27FC236}">
                      <a16:creationId xmlns:a16="http://schemas.microsoft.com/office/drawing/2014/main" id="{2B275FFA-7D76-4E62-966D-A181E627A69E}"/>
                    </a:ext>
                  </a:extLst>
                </p:cNvPr>
                <p:cNvSpPr>
                  <a:spLocks noChangeArrowheads="1"/>
                </p:cNvSpPr>
                <p:nvPr/>
              </p:nvSpPr>
              <p:spPr bwMode="auto">
                <a:xfrm>
                  <a:off x="81534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43" name="Oval 28">
                  <a:extLst>
                    <a:ext uri="{FF2B5EF4-FFF2-40B4-BE49-F238E27FC236}">
                      <a16:creationId xmlns:a16="http://schemas.microsoft.com/office/drawing/2014/main" id="{8BFF28AC-0053-4B3E-B0B8-EF105B9D82E9}"/>
                    </a:ext>
                  </a:extLst>
                </p:cNvPr>
                <p:cNvSpPr>
                  <a:spLocks noChangeArrowheads="1"/>
                </p:cNvSpPr>
                <p:nvPr/>
              </p:nvSpPr>
              <p:spPr bwMode="auto">
                <a:xfrm>
                  <a:off x="83058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44" name="Oval 29">
                  <a:extLst>
                    <a:ext uri="{FF2B5EF4-FFF2-40B4-BE49-F238E27FC236}">
                      <a16:creationId xmlns:a16="http://schemas.microsoft.com/office/drawing/2014/main" id="{E704A3CD-BEFE-4760-BD91-4BA1562A8988}"/>
                    </a:ext>
                  </a:extLst>
                </p:cNvPr>
                <p:cNvSpPr>
                  <a:spLocks noChangeArrowheads="1"/>
                </p:cNvSpPr>
                <p:nvPr/>
              </p:nvSpPr>
              <p:spPr bwMode="auto">
                <a:xfrm>
                  <a:off x="86106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45" name="Oval 30">
                  <a:extLst>
                    <a:ext uri="{FF2B5EF4-FFF2-40B4-BE49-F238E27FC236}">
                      <a16:creationId xmlns:a16="http://schemas.microsoft.com/office/drawing/2014/main" id="{8936330C-FA75-4FD2-8944-2B3C94C6B951}"/>
                    </a:ext>
                  </a:extLst>
                </p:cNvPr>
                <p:cNvSpPr>
                  <a:spLocks noChangeArrowheads="1"/>
                </p:cNvSpPr>
                <p:nvPr/>
              </p:nvSpPr>
              <p:spPr bwMode="auto">
                <a:xfrm>
                  <a:off x="87630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46" name="Oval 31">
                  <a:extLst>
                    <a:ext uri="{FF2B5EF4-FFF2-40B4-BE49-F238E27FC236}">
                      <a16:creationId xmlns:a16="http://schemas.microsoft.com/office/drawing/2014/main" id="{C4C50DE2-FFD7-41E2-A455-3D9A0B34AB0C}"/>
                    </a:ext>
                  </a:extLst>
                </p:cNvPr>
                <p:cNvSpPr>
                  <a:spLocks noChangeArrowheads="1"/>
                </p:cNvSpPr>
                <p:nvPr/>
              </p:nvSpPr>
              <p:spPr bwMode="auto">
                <a:xfrm>
                  <a:off x="88392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47" name="Oval 32">
                  <a:extLst>
                    <a:ext uri="{FF2B5EF4-FFF2-40B4-BE49-F238E27FC236}">
                      <a16:creationId xmlns:a16="http://schemas.microsoft.com/office/drawing/2014/main" id="{1FB41149-F37A-4ABE-AB99-0F10F10C9D7B}"/>
                    </a:ext>
                  </a:extLst>
                </p:cNvPr>
                <p:cNvSpPr>
                  <a:spLocks noChangeArrowheads="1"/>
                </p:cNvSpPr>
                <p:nvPr/>
              </p:nvSpPr>
              <p:spPr bwMode="auto">
                <a:xfrm>
                  <a:off x="86868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48" name="Oval 37">
                  <a:extLst>
                    <a:ext uri="{FF2B5EF4-FFF2-40B4-BE49-F238E27FC236}">
                      <a16:creationId xmlns:a16="http://schemas.microsoft.com/office/drawing/2014/main" id="{38EC196B-9676-4356-B2DC-A8791BA5BBEE}"/>
                    </a:ext>
                  </a:extLst>
                </p:cNvPr>
                <p:cNvSpPr>
                  <a:spLocks noChangeArrowheads="1"/>
                </p:cNvSpPr>
                <p:nvPr/>
              </p:nvSpPr>
              <p:spPr bwMode="auto">
                <a:xfrm>
                  <a:off x="8229600" y="990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grpSp>
          <p:sp>
            <p:nvSpPr>
              <p:cNvPr id="31" name="TextBox 44">
                <a:extLst>
                  <a:ext uri="{FF2B5EF4-FFF2-40B4-BE49-F238E27FC236}">
                    <a16:creationId xmlns:a16="http://schemas.microsoft.com/office/drawing/2014/main" id="{C187A5E8-C66B-43FA-BEF2-D2D9DCC16234}"/>
                  </a:ext>
                </a:extLst>
              </p:cNvPr>
              <p:cNvSpPr txBox="1">
                <a:spLocks noChangeArrowheads="1"/>
              </p:cNvSpPr>
              <p:nvPr/>
            </p:nvSpPr>
            <p:spPr bwMode="auto">
              <a:xfrm flipH="1">
                <a:off x="8458200" y="591979"/>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1000">
                    <a:solidFill>
                      <a:srgbClr val="000000"/>
                    </a:solidFill>
                    <a:ea typeface="SimSun" panose="02010600030101010101" pitchFamily="2" charset="-122"/>
                  </a:rPr>
                  <a:t>X</a:t>
                </a:r>
              </a:p>
            </p:txBody>
          </p:sp>
        </p:grpSp>
      </p:grpSp>
    </p:spTree>
    <p:extLst>
      <p:ext uri="{BB962C8B-B14F-4D97-AF65-F5344CB8AC3E}">
        <p14:creationId xmlns:p14="http://schemas.microsoft.com/office/powerpoint/2010/main" val="4047641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228600" y="381001"/>
            <a:ext cx="12621126" cy="554039"/>
          </a:xfrm>
        </p:spPr>
        <p:txBody>
          <a:bodyPr>
            <a:noAutofit/>
          </a:bodyPr>
          <a:lstStyle/>
          <a:p>
            <a:r>
              <a:rPr lang="en-US" altLang="zh-CN" sz="4000" dirty="0">
                <a:ea typeface="SimSun" panose="02010600030101010101" pitchFamily="2" charset="-122"/>
                <a:cs typeface="Tahoma" panose="020B0604030504040204" pitchFamily="34" charset="0"/>
                <a:sym typeface="Symbol" panose="05050102010706020507" pitchFamily="18" charset="2"/>
              </a:rPr>
              <a:t>Single Link vs. Complete Link in Hierarchical Clustering</a:t>
            </a:r>
            <a:endParaRPr lang="en-US" altLang="en-US" sz="4000" dirty="0"/>
          </a:p>
        </p:txBody>
      </p:sp>
      <p:sp>
        <p:nvSpPr>
          <p:cNvPr id="25604" name="Rectangle 3"/>
          <p:cNvSpPr>
            <a:spLocks noGrp="1" noChangeArrowheads="1"/>
          </p:cNvSpPr>
          <p:nvPr>
            <p:ph idx="1"/>
          </p:nvPr>
        </p:nvSpPr>
        <p:spPr>
          <a:xfrm>
            <a:off x="488899" y="1158503"/>
            <a:ext cx="8624090" cy="5495793"/>
          </a:xfrm>
        </p:spPr>
        <p:txBody>
          <a:bodyPr/>
          <a:lstStyle/>
          <a:p>
            <a:r>
              <a:rPr lang="en-US" altLang="zh-CN" sz="2400" dirty="0">
                <a:ea typeface="SimSun" panose="02010600030101010101" pitchFamily="2" charset="-122"/>
                <a:cs typeface="Tahoma" panose="020B0604030504040204" pitchFamily="34" charset="0"/>
                <a:sym typeface="Symbol" panose="05050102010706020507" pitchFamily="18" charset="2"/>
              </a:rPr>
              <a:t>Single link (nearest neighbor)</a:t>
            </a:r>
          </a:p>
          <a:p>
            <a:pPr lvl="1"/>
            <a:r>
              <a:rPr lang="en-US" altLang="zh-CN" sz="2400" dirty="0">
                <a:ea typeface="SimSun" panose="02010600030101010101" pitchFamily="2" charset="-122"/>
                <a:cs typeface="Tahoma" panose="020B0604030504040204" pitchFamily="34" charset="0"/>
                <a:sym typeface="Symbol" panose="05050102010706020507" pitchFamily="18" charset="2"/>
              </a:rPr>
              <a:t>The similarity between two clusters is the similarity between their most similar (nearest neighbor) members</a:t>
            </a:r>
          </a:p>
          <a:p>
            <a:pPr lvl="1"/>
            <a:r>
              <a:rPr lang="en-US" altLang="zh-CN" sz="2400" dirty="0">
                <a:ea typeface="SimSun" panose="02010600030101010101" pitchFamily="2" charset="-122"/>
                <a:cs typeface="Tahoma" panose="020B0604030504040204" pitchFamily="34" charset="0"/>
                <a:sym typeface="Symbol" panose="05050102010706020507" pitchFamily="18" charset="2"/>
              </a:rPr>
              <a:t>Local similarity-based:  Emphasizing more on close regions, ignoring the overall structure of the cluster</a:t>
            </a:r>
          </a:p>
          <a:p>
            <a:pPr lvl="1"/>
            <a:r>
              <a:rPr lang="en-US" altLang="zh-CN" sz="2400" dirty="0">
                <a:ea typeface="SimSun" panose="02010600030101010101" pitchFamily="2" charset="-122"/>
                <a:cs typeface="Tahoma" panose="020B0604030504040204" pitchFamily="34" charset="0"/>
                <a:sym typeface="Symbol" panose="05050102010706020507" pitchFamily="18" charset="2"/>
              </a:rPr>
              <a:t>Capable of clustering non-elliptical shaped group of objects</a:t>
            </a:r>
          </a:p>
          <a:p>
            <a:pPr lvl="1"/>
            <a:r>
              <a:rPr lang="en-US" altLang="zh-CN" sz="2400" dirty="0">
                <a:ea typeface="SimSun" panose="02010600030101010101" pitchFamily="2" charset="-122"/>
                <a:cs typeface="Tahoma" panose="020B0604030504040204" pitchFamily="34" charset="0"/>
                <a:sym typeface="Symbol" panose="05050102010706020507" pitchFamily="18" charset="2"/>
              </a:rPr>
              <a:t>Sensitive to noise and outliers</a:t>
            </a:r>
          </a:p>
          <a:p>
            <a:r>
              <a:rPr lang="en-US" altLang="zh-CN" sz="2400" dirty="0">
                <a:ea typeface="SimSun" panose="02010600030101010101" pitchFamily="2" charset="-122"/>
                <a:cs typeface="Tahoma" panose="020B0604030504040204" pitchFamily="34" charset="0"/>
                <a:sym typeface="Symbol" panose="05050102010706020507" pitchFamily="18" charset="2"/>
              </a:rPr>
              <a:t>Complete link (diameter)</a:t>
            </a:r>
          </a:p>
          <a:p>
            <a:pPr lvl="1"/>
            <a:r>
              <a:rPr lang="en-US" altLang="zh-CN" sz="2400" dirty="0">
                <a:ea typeface="SimSun" panose="02010600030101010101" pitchFamily="2" charset="-122"/>
                <a:cs typeface="Tahoma" panose="020B0604030504040204" pitchFamily="34" charset="0"/>
                <a:sym typeface="Symbol" panose="05050102010706020507" pitchFamily="18" charset="2"/>
              </a:rPr>
              <a:t>The similarity between two clusters is the similarity between their most dissimilar members </a:t>
            </a:r>
          </a:p>
          <a:p>
            <a:pPr lvl="1"/>
            <a:r>
              <a:rPr lang="en-US" altLang="zh-CN" sz="2400" dirty="0">
                <a:ea typeface="SimSun" panose="02010600030101010101" pitchFamily="2" charset="-122"/>
                <a:cs typeface="Tahoma" panose="020B0604030504040204" pitchFamily="34" charset="0"/>
                <a:sym typeface="Symbol" panose="05050102010706020507" pitchFamily="18" charset="2"/>
              </a:rPr>
              <a:t>Merge two clusters to form one with the smallest diameter</a:t>
            </a:r>
          </a:p>
          <a:p>
            <a:pPr lvl="1"/>
            <a:r>
              <a:rPr lang="en-US" altLang="zh-CN" sz="2400" dirty="0">
                <a:ea typeface="SimSun" panose="02010600030101010101" pitchFamily="2" charset="-122"/>
                <a:cs typeface="Tahoma" panose="020B0604030504040204" pitchFamily="34" charset="0"/>
                <a:sym typeface="Symbol" panose="05050102010706020507" pitchFamily="18" charset="2"/>
              </a:rPr>
              <a:t>Nonlocal in behavior, obtaining compact shaped clusters</a:t>
            </a:r>
          </a:p>
          <a:p>
            <a:pPr lvl="1"/>
            <a:r>
              <a:rPr lang="en-US" altLang="zh-CN" sz="2400" dirty="0">
                <a:ea typeface="SimSun" panose="02010600030101010101" pitchFamily="2" charset="-122"/>
                <a:cs typeface="Tahoma" panose="020B0604030504040204" pitchFamily="34" charset="0"/>
                <a:sym typeface="Symbol" panose="05050102010706020507" pitchFamily="18" charset="2"/>
              </a:rPr>
              <a:t>Sensitive to outliers</a:t>
            </a:r>
          </a:p>
          <a:p>
            <a:pPr lvl="1"/>
            <a:endParaRPr lang="en-US" altLang="zh-CN" sz="2400" dirty="0">
              <a:ea typeface="SimSun" panose="02010600030101010101" pitchFamily="2" charset="-122"/>
              <a:cs typeface="Tahoma" panose="020B0604030504040204" pitchFamily="34" charset="0"/>
              <a:sym typeface="Symbol" panose="05050102010706020507" pitchFamily="18" charset="2"/>
            </a:endParaRPr>
          </a:p>
        </p:txBody>
      </p:sp>
      <p:grpSp>
        <p:nvGrpSpPr>
          <p:cNvPr id="2" name="Group 1"/>
          <p:cNvGrpSpPr/>
          <p:nvPr/>
        </p:nvGrpSpPr>
        <p:grpSpPr>
          <a:xfrm>
            <a:off x="9112989" y="1455718"/>
            <a:ext cx="2340561" cy="1066800"/>
            <a:chOff x="9112989" y="1455718"/>
            <a:chExt cx="2340561" cy="1066800"/>
          </a:xfrm>
        </p:grpSpPr>
        <p:grpSp>
          <p:nvGrpSpPr>
            <p:cNvPr id="4" name="Group 45"/>
            <p:cNvGrpSpPr>
              <a:grpSpLocks/>
            </p:cNvGrpSpPr>
            <p:nvPr/>
          </p:nvGrpSpPr>
          <p:grpSpPr bwMode="auto">
            <a:xfrm>
              <a:off x="9112989" y="1455718"/>
              <a:ext cx="914400" cy="1066800"/>
              <a:chOff x="6096000" y="152400"/>
              <a:chExt cx="914400" cy="1066800"/>
            </a:xfrm>
          </p:grpSpPr>
          <p:grpSp>
            <p:nvGrpSpPr>
              <p:cNvPr id="5" name="Group 38"/>
              <p:cNvGrpSpPr>
                <a:grpSpLocks/>
              </p:cNvGrpSpPr>
              <p:nvPr/>
            </p:nvGrpSpPr>
            <p:grpSpPr bwMode="auto">
              <a:xfrm>
                <a:off x="6096000" y="152400"/>
                <a:ext cx="914400" cy="1066800"/>
                <a:chOff x="6096000" y="152400"/>
                <a:chExt cx="914400" cy="1066800"/>
              </a:xfrm>
            </p:grpSpPr>
            <p:sp>
              <p:nvSpPr>
                <p:cNvPr id="7" name="Oval 6"/>
                <p:cNvSpPr/>
                <p:nvPr/>
              </p:nvSpPr>
              <p:spPr bwMode="auto">
                <a:xfrm>
                  <a:off x="6096000" y="152400"/>
                  <a:ext cx="914400" cy="1066800"/>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defTabSz="914400" fontAlgn="base">
                    <a:spcBef>
                      <a:spcPct val="0"/>
                    </a:spcBef>
                    <a:spcAft>
                      <a:spcPct val="0"/>
                    </a:spcAft>
                    <a:defRPr/>
                  </a:pPr>
                  <a:endParaRPr lang="zh-CN" altLang="zh-CN" sz="1800" b="1">
                    <a:solidFill>
                      <a:srgbClr val="000000"/>
                    </a:solidFill>
                    <a:effectLst>
                      <a:outerShdw blurRad="38100" dist="38100" dir="2700000" algn="tl">
                        <a:srgbClr val="C0C0C0"/>
                      </a:outerShdw>
                    </a:effectLst>
                  </a:endParaRPr>
                </a:p>
              </p:txBody>
            </p:sp>
            <p:sp>
              <p:nvSpPr>
                <p:cNvPr id="8" name="Oval 8"/>
                <p:cNvSpPr>
                  <a:spLocks noChangeArrowheads="1"/>
                </p:cNvSpPr>
                <p:nvPr/>
              </p:nvSpPr>
              <p:spPr bwMode="auto">
                <a:xfrm>
                  <a:off x="6324600" y="304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9" name="Oval 9"/>
                <p:cNvSpPr>
                  <a:spLocks noChangeArrowheads="1"/>
                </p:cNvSpPr>
                <p:nvPr/>
              </p:nvSpPr>
              <p:spPr bwMode="auto">
                <a:xfrm>
                  <a:off x="64770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0" name="Oval 10"/>
                <p:cNvSpPr>
                  <a:spLocks noChangeArrowheads="1"/>
                </p:cNvSpPr>
                <p:nvPr/>
              </p:nvSpPr>
              <p:spPr bwMode="auto">
                <a:xfrm>
                  <a:off x="6629400" y="838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1" name="Oval 11"/>
                <p:cNvSpPr>
                  <a:spLocks noChangeArrowheads="1"/>
                </p:cNvSpPr>
                <p:nvPr/>
              </p:nvSpPr>
              <p:spPr bwMode="auto">
                <a:xfrm>
                  <a:off x="6858000" y="609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2" name="Oval 12"/>
                <p:cNvSpPr>
                  <a:spLocks noChangeArrowheads="1"/>
                </p:cNvSpPr>
                <p:nvPr/>
              </p:nvSpPr>
              <p:spPr bwMode="auto">
                <a:xfrm>
                  <a:off x="6172200" y="7620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3" name="Oval 13"/>
                <p:cNvSpPr>
                  <a:spLocks noChangeArrowheads="1"/>
                </p:cNvSpPr>
                <p:nvPr/>
              </p:nvSpPr>
              <p:spPr bwMode="auto">
                <a:xfrm>
                  <a:off x="61722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4" name="Oval 14"/>
                <p:cNvSpPr>
                  <a:spLocks noChangeArrowheads="1"/>
                </p:cNvSpPr>
                <p:nvPr/>
              </p:nvSpPr>
              <p:spPr bwMode="auto">
                <a:xfrm>
                  <a:off x="6629400" y="304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5" name="Oval 16"/>
                <p:cNvSpPr>
                  <a:spLocks noChangeArrowheads="1"/>
                </p:cNvSpPr>
                <p:nvPr/>
              </p:nvSpPr>
              <p:spPr bwMode="auto">
                <a:xfrm>
                  <a:off x="67818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6" name="Oval 17"/>
                <p:cNvSpPr>
                  <a:spLocks noChangeArrowheads="1"/>
                </p:cNvSpPr>
                <p:nvPr/>
              </p:nvSpPr>
              <p:spPr bwMode="auto">
                <a:xfrm>
                  <a:off x="6400800" y="7620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7" name="Oval 18"/>
                <p:cNvSpPr>
                  <a:spLocks noChangeArrowheads="1"/>
                </p:cNvSpPr>
                <p:nvPr/>
              </p:nvSpPr>
              <p:spPr bwMode="auto">
                <a:xfrm>
                  <a:off x="6629400" y="609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8" name="Oval 33"/>
                <p:cNvSpPr>
                  <a:spLocks noChangeArrowheads="1"/>
                </p:cNvSpPr>
                <p:nvPr/>
              </p:nvSpPr>
              <p:spPr bwMode="auto">
                <a:xfrm>
                  <a:off x="6477000" y="1066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9" name="Oval 34"/>
                <p:cNvSpPr>
                  <a:spLocks noChangeArrowheads="1"/>
                </p:cNvSpPr>
                <p:nvPr/>
              </p:nvSpPr>
              <p:spPr bwMode="auto">
                <a:xfrm>
                  <a:off x="6477000" y="228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0" name="Oval 35"/>
                <p:cNvSpPr>
                  <a:spLocks noChangeArrowheads="1"/>
                </p:cNvSpPr>
                <p:nvPr/>
              </p:nvSpPr>
              <p:spPr bwMode="auto">
                <a:xfrm>
                  <a:off x="6248400" y="990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 name="Oval 36"/>
                <p:cNvSpPr>
                  <a:spLocks noChangeArrowheads="1"/>
                </p:cNvSpPr>
                <p:nvPr/>
              </p:nvSpPr>
              <p:spPr bwMode="auto">
                <a:xfrm>
                  <a:off x="6781800" y="990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sp>
            <p:nvSpPr>
              <p:cNvPr id="6" name="TextBox 43"/>
              <p:cNvSpPr txBox="1">
                <a:spLocks noChangeArrowheads="1"/>
              </p:cNvSpPr>
              <p:nvPr/>
            </p:nvSpPr>
            <p:spPr bwMode="auto">
              <a:xfrm flipH="1">
                <a:off x="6507481" y="533400"/>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1000">
                    <a:solidFill>
                      <a:srgbClr val="000000"/>
                    </a:solidFill>
                    <a:ea typeface="SimSun" panose="02010600030101010101" pitchFamily="2" charset="-122"/>
                  </a:rPr>
                  <a:t>X</a:t>
                </a:r>
              </a:p>
            </p:txBody>
          </p:sp>
        </p:grpSp>
        <p:grpSp>
          <p:nvGrpSpPr>
            <p:cNvPr id="22" name="Group 46"/>
            <p:cNvGrpSpPr>
              <a:grpSpLocks/>
            </p:cNvGrpSpPr>
            <p:nvPr/>
          </p:nvGrpSpPr>
          <p:grpSpPr bwMode="auto">
            <a:xfrm>
              <a:off x="10386750" y="1684318"/>
              <a:ext cx="1066800" cy="838200"/>
              <a:chOff x="7924800" y="304800"/>
              <a:chExt cx="1066800" cy="838200"/>
            </a:xfrm>
          </p:grpSpPr>
          <p:grpSp>
            <p:nvGrpSpPr>
              <p:cNvPr id="23" name="Group 39"/>
              <p:cNvGrpSpPr>
                <a:grpSpLocks/>
              </p:cNvGrpSpPr>
              <p:nvPr/>
            </p:nvGrpSpPr>
            <p:grpSpPr bwMode="auto">
              <a:xfrm>
                <a:off x="7924800" y="304800"/>
                <a:ext cx="1066800" cy="838200"/>
                <a:chOff x="7924800" y="304800"/>
                <a:chExt cx="1066800" cy="838200"/>
              </a:xfrm>
            </p:grpSpPr>
            <p:sp>
              <p:nvSpPr>
                <p:cNvPr id="25" name="Oval 24"/>
                <p:cNvSpPr/>
                <p:nvPr/>
              </p:nvSpPr>
              <p:spPr bwMode="auto">
                <a:xfrm>
                  <a:off x="7924800" y="304800"/>
                  <a:ext cx="1066800" cy="838200"/>
                </a:xfrm>
                <a:prstGeom prst="ellipse">
                  <a:avLst/>
                </a:prstGeom>
                <a:ln>
                  <a:solidFill>
                    <a:schemeClr val="tx2">
                      <a:lumMod val="60000"/>
                      <a:lumOff val="4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defTabSz="914400" fontAlgn="base">
                    <a:spcBef>
                      <a:spcPct val="0"/>
                    </a:spcBef>
                    <a:spcAft>
                      <a:spcPct val="0"/>
                    </a:spcAft>
                    <a:defRPr/>
                  </a:pPr>
                  <a:endParaRPr lang="zh-CN" altLang="zh-CN" sz="1800" b="1">
                    <a:solidFill>
                      <a:srgbClr val="000000"/>
                    </a:solidFill>
                    <a:effectLst>
                      <a:outerShdw blurRad="38100" dist="38100" dir="2700000" algn="tl">
                        <a:srgbClr val="C0C0C0"/>
                      </a:outerShdw>
                    </a:effectLst>
                  </a:endParaRPr>
                </a:p>
              </p:txBody>
            </p:sp>
            <p:sp>
              <p:nvSpPr>
                <p:cNvPr id="26" name="Oval 15"/>
                <p:cNvSpPr>
                  <a:spLocks noChangeArrowheads="1"/>
                </p:cNvSpPr>
                <p:nvPr/>
              </p:nvSpPr>
              <p:spPr bwMode="auto">
                <a:xfrm>
                  <a:off x="83058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7" name="Oval 19"/>
                <p:cNvSpPr>
                  <a:spLocks noChangeArrowheads="1"/>
                </p:cNvSpPr>
                <p:nvPr/>
              </p:nvSpPr>
              <p:spPr bwMode="auto">
                <a:xfrm>
                  <a:off x="84582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8" name="Oval 20"/>
                <p:cNvSpPr>
                  <a:spLocks noChangeArrowheads="1"/>
                </p:cNvSpPr>
                <p:nvPr/>
              </p:nvSpPr>
              <p:spPr bwMode="auto">
                <a:xfrm>
                  <a:off x="86106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9" name="Oval 21"/>
                <p:cNvSpPr>
                  <a:spLocks noChangeArrowheads="1"/>
                </p:cNvSpPr>
                <p:nvPr/>
              </p:nvSpPr>
              <p:spPr bwMode="auto">
                <a:xfrm>
                  <a:off x="8458200" y="762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0" name="Oval 22"/>
                <p:cNvSpPr>
                  <a:spLocks noChangeArrowheads="1"/>
                </p:cNvSpPr>
                <p:nvPr/>
              </p:nvSpPr>
              <p:spPr bwMode="auto">
                <a:xfrm>
                  <a:off x="86106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1" name="Oval 23"/>
                <p:cNvSpPr>
                  <a:spLocks noChangeArrowheads="1"/>
                </p:cNvSpPr>
                <p:nvPr/>
              </p:nvSpPr>
              <p:spPr bwMode="auto">
                <a:xfrm>
                  <a:off x="81534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2" name="Oval 24"/>
                <p:cNvSpPr>
                  <a:spLocks noChangeArrowheads="1"/>
                </p:cNvSpPr>
                <p:nvPr/>
              </p:nvSpPr>
              <p:spPr bwMode="auto">
                <a:xfrm>
                  <a:off x="83058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3" name="Oval 25"/>
                <p:cNvSpPr>
                  <a:spLocks noChangeArrowheads="1"/>
                </p:cNvSpPr>
                <p:nvPr/>
              </p:nvSpPr>
              <p:spPr bwMode="auto">
                <a:xfrm>
                  <a:off x="80010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4" name="Oval 26"/>
                <p:cNvSpPr>
                  <a:spLocks noChangeArrowheads="1"/>
                </p:cNvSpPr>
                <p:nvPr/>
              </p:nvSpPr>
              <p:spPr bwMode="auto">
                <a:xfrm>
                  <a:off x="84582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b="1">
                    <a:solidFill>
                      <a:srgbClr val="0000FF"/>
                    </a:solidFill>
                    <a:ea typeface="SimSun" panose="02010600030101010101" pitchFamily="2" charset="-122"/>
                  </a:endParaRPr>
                </a:p>
              </p:txBody>
            </p:sp>
            <p:sp>
              <p:nvSpPr>
                <p:cNvPr id="35" name="Oval 27"/>
                <p:cNvSpPr>
                  <a:spLocks noChangeArrowheads="1"/>
                </p:cNvSpPr>
                <p:nvPr/>
              </p:nvSpPr>
              <p:spPr bwMode="auto">
                <a:xfrm>
                  <a:off x="81534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6" name="Oval 28"/>
                <p:cNvSpPr>
                  <a:spLocks noChangeArrowheads="1"/>
                </p:cNvSpPr>
                <p:nvPr/>
              </p:nvSpPr>
              <p:spPr bwMode="auto">
                <a:xfrm>
                  <a:off x="83058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7" name="Oval 29"/>
                <p:cNvSpPr>
                  <a:spLocks noChangeArrowheads="1"/>
                </p:cNvSpPr>
                <p:nvPr/>
              </p:nvSpPr>
              <p:spPr bwMode="auto">
                <a:xfrm>
                  <a:off x="86106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8" name="Oval 30"/>
                <p:cNvSpPr>
                  <a:spLocks noChangeArrowheads="1"/>
                </p:cNvSpPr>
                <p:nvPr/>
              </p:nvSpPr>
              <p:spPr bwMode="auto">
                <a:xfrm>
                  <a:off x="87630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9" name="Oval 31"/>
                <p:cNvSpPr>
                  <a:spLocks noChangeArrowheads="1"/>
                </p:cNvSpPr>
                <p:nvPr/>
              </p:nvSpPr>
              <p:spPr bwMode="auto">
                <a:xfrm>
                  <a:off x="88392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40" name="Oval 32"/>
                <p:cNvSpPr>
                  <a:spLocks noChangeArrowheads="1"/>
                </p:cNvSpPr>
                <p:nvPr/>
              </p:nvSpPr>
              <p:spPr bwMode="auto">
                <a:xfrm>
                  <a:off x="86868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41" name="Oval 37"/>
                <p:cNvSpPr>
                  <a:spLocks noChangeArrowheads="1"/>
                </p:cNvSpPr>
                <p:nvPr/>
              </p:nvSpPr>
              <p:spPr bwMode="auto">
                <a:xfrm>
                  <a:off x="8229600" y="990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grpSp>
          <p:sp>
            <p:nvSpPr>
              <p:cNvPr id="24" name="TextBox 44"/>
              <p:cNvSpPr txBox="1">
                <a:spLocks noChangeArrowheads="1"/>
              </p:cNvSpPr>
              <p:nvPr/>
            </p:nvSpPr>
            <p:spPr bwMode="auto">
              <a:xfrm flipH="1">
                <a:off x="8458200" y="591979"/>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1000">
                    <a:solidFill>
                      <a:srgbClr val="000000"/>
                    </a:solidFill>
                    <a:ea typeface="SimSun" panose="02010600030101010101" pitchFamily="2" charset="-122"/>
                  </a:rPr>
                  <a:t>X</a:t>
                </a:r>
              </a:p>
            </p:txBody>
          </p:sp>
        </p:grpSp>
      </p:grpSp>
      <p:cxnSp>
        <p:nvCxnSpPr>
          <p:cNvPr id="42" name="Straight Connector 41"/>
          <p:cNvCxnSpPr>
            <a:stCxn id="11" idx="6"/>
            <a:endCxn id="33" idx="7"/>
          </p:cNvCxnSpPr>
          <p:nvPr/>
        </p:nvCxnSpPr>
        <p:spPr>
          <a:xfrm flipV="1">
            <a:off x="9951189" y="1924077"/>
            <a:ext cx="576802" cy="26941"/>
          </a:xfrm>
          <a:prstGeom prst="line">
            <a:avLst/>
          </a:prstGeom>
          <a:effectLst/>
        </p:spPr>
        <p:style>
          <a:lnRef idx="3">
            <a:schemeClr val="accent2"/>
          </a:lnRef>
          <a:fillRef idx="0">
            <a:schemeClr val="accent2"/>
          </a:fillRef>
          <a:effectRef idx="2">
            <a:schemeClr val="accent2"/>
          </a:effectRef>
          <a:fontRef idx="minor">
            <a:schemeClr val="tx1"/>
          </a:fontRef>
        </p:style>
      </p:cxnSp>
      <p:grpSp>
        <p:nvGrpSpPr>
          <p:cNvPr id="25609" name="Group 25608"/>
          <p:cNvGrpSpPr/>
          <p:nvPr/>
        </p:nvGrpSpPr>
        <p:grpSpPr>
          <a:xfrm>
            <a:off x="9176366" y="4170418"/>
            <a:ext cx="2340561" cy="1066800"/>
            <a:chOff x="9163261" y="3979918"/>
            <a:chExt cx="2340561" cy="1066800"/>
          </a:xfrm>
        </p:grpSpPr>
        <p:grpSp>
          <p:nvGrpSpPr>
            <p:cNvPr id="43" name="Group 42"/>
            <p:cNvGrpSpPr/>
            <p:nvPr/>
          </p:nvGrpSpPr>
          <p:grpSpPr>
            <a:xfrm>
              <a:off x="9163261" y="3979918"/>
              <a:ext cx="2340561" cy="1066800"/>
              <a:chOff x="9112989" y="1455718"/>
              <a:chExt cx="2340561" cy="1066800"/>
            </a:xfrm>
          </p:grpSpPr>
          <p:grpSp>
            <p:nvGrpSpPr>
              <p:cNvPr id="44" name="Group 45"/>
              <p:cNvGrpSpPr>
                <a:grpSpLocks/>
              </p:cNvGrpSpPr>
              <p:nvPr/>
            </p:nvGrpSpPr>
            <p:grpSpPr bwMode="auto">
              <a:xfrm>
                <a:off x="9112989" y="1455718"/>
                <a:ext cx="914400" cy="1066800"/>
                <a:chOff x="6096000" y="152400"/>
                <a:chExt cx="914400" cy="1066800"/>
              </a:xfrm>
            </p:grpSpPr>
            <p:grpSp>
              <p:nvGrpSpPr>
                <p:cNvPr id="65" name="Group 38"/>
                <p:cNvGrpSpPr>
                  <a:grpSpLocks/>
                </p:cNvGrpSpPr>
                <p:nvPr/>
              </p:nvGrpSpPr>
              <p:grpSpPr bwMode="auto">
                <a:xfrm>
                  <a:off x="6096000" y="152400"/>
                  <a:ext cx="914400" cy="1066800"/>
                  <a:chOff x="6096000" y="152400"/>
                  <a:chExt cx="914400" cy="1066800"/>
                </a:xfrm>
              </p:grpSpPr>
              <p:sp>
                <p:nvSpPr>
                  <p:cNvPr id="67" name="Oval 66"/>
                  <p:cNvSpPr/>
                  <p:nvPr/>
                </p:nvSpPr>
                <p:spPr bwMode="auto">
                  <a:xfrm>
                    <a:off x="6096000" y="152400"/>
                    <a:ext cx="914400" cy="1066800"/>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defTabSz="914400" fontAlgn="base">
                      <a:spcBef>
                        <a:spcPct val="0"/>
                      </a:spcBef>
                      <a:spcAft>
                        <a:spcPct val="0"/>
                      </a:spcAft>
                      <a:defRPr/>
                    </a:pPr>
                    <a:endParaRPr lang="zh-CN" altLang="zh-CN" sz="1800" b="1">
                      <a:solidFill>
                        <a:srgbClr val="000000"/>
                      </a:solidFill>
                      <a:effectLst>
                        <a:outerShdw blurRad="38100" dist="38100" dir="2700000" algn="tl">
                          <a:srgbClr val="C0C0C0"/>
                        </a:outerShdw>
                      </a:effectLst>
                    </a:endParaRPr>
                  </a:p>
                </p:txBody>
              </p:sp>
              <p:sp>
                <p:nvSpPr>
                  <p:cNvPr id="68" name="Oval 8"/>
                  <p:cNvSpPr>
                    <a:spLocks noChangeArrowheads="1"/>
                  </p:cNvSpPr>
                  <p:nvPr/>
                </p:nvSpPr>
                <p:spPr bwMode="auto">
                  <a:xfrm>
                    <a:off x="6324600" y="304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9" name="Oval 9"/>
                  <p:cNvSpPr>
                    <a:spLocks noChangeArrowheads="1"/>
                  </p:cNvSpPr>
                  <p:nvPr/>
                </p:nvSpPr>
                <p:spPr bwMode="auto">
                  <a:xfrm>
                    <a:off x="64770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0" name="Oval 10"/>
                  <p:cNvSpPr>
                    <a:spLocks noChangeArrowheads="1"/>
                  </p:cNvSpPr>
                  <p:nvPr/>
                </p:nvSpPr>
                <p:spPr bwMode="auto">
                  <a:xfrm>
                    <a:off x="6629400" y="838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1" name="Oval 11"/>
                  <p:cNvSpPr>
                    <a:spLocks noChangeArrowheads="1"/>
                  </p:cNvSpPr>
                  <p:nvPr/>
                </p:nvSpPr>
                <p:spPr bwMode="auto">
                  <a:xfrm>
                    <a:off x="6858000" y="609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2" name="Oval 12"/>
                  <p:cNvSpPr>
                    <a:spLocks noChangeArrowheads="1"/>
                  </p:cNvSpPr>
                  <p:nvPr/>
                </p:nvSpPr>
                <p:spPr bwMode="auto">
                  <a:xfrm>
                    <a:off x="6172200" y="7620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3" name="Oval 13"/>
                  <p:cNvSpPr>
                    <a:spLocks noChangeArrowheads="1"/>
                  </p:cNvSpPr>
                  <p:nvPr/>
                </p:nvSpPr>
                <p:spPr bwMode="auto">
                  <a:xfrm>
                    <a:off x="61722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4" name="Oval 14"/>
                  <p:cNvSpPr>
                    <a:spLocks noChangeArrowheads="1"/>
                  </p:cNvSpPr>
                  <p:nvPr/>
                </p:nvSpPr>
                <p:spPr bwMode="auto">
                  <a:xfrm>
                    <a:off x="6629400" y="304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5" name="Oval 16"/>
                  <p:cNvSpPr>
                    <a:spLocks noChangeArrowheads="1"/>
                  </p:cNvSpPr>
                  <p:nvPr/>
                </p:nvSpPr>
                <p:spPr bwMode="auto">
                  <a:xfrm>
                    <a:off x="67818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6" name="Oval 17"/>
                  <p:cNvSpPr>
                    <a:spLocks noChangeArrowheads="1"/>
                  </p:cNvSpPr>
                  <p:nvPr/>
                </p:nvSpPr>
                <p:spPr bwMode="auto">
                  <a:xfrm>
                    <a:off x="6400800" y="7620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7" name="Oval 18"/>
                  <p:cNvSpPr>
                    <a:spLocks noChangeArrowheads="1"/>
                  </p:cNvSpPr>
                  <p:nvPr/>
                </p:nvSpPr>
                <p:spPr bwMode="auto">
                  <a:xfrm>
                    <a:off x="6629400" y="609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8" name="Oval 33"/>
                  <p:cNvSpPr>
                    <a:spLocks noChangeArrowheads="1"/>
                  </p:cNvSpPr>
                  <p:nvPr/>
                </p:nvSpPr>
                <p:spPr bwMode="auto">
                  <a:xfrm>
                    <a:off x="6477000" y="1066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9" name="Oval 34"/>
                  <p:cNvSpPr>
                    <a:spLocks noChangeArrowheads="1"/>
                  </p:cNvSpPr>
                  <p:nvPr/>
                </p:nvSpPr>
                <p:spPr bwMode="auto">
                  <a:xfrm>
                    <a:off x="6477000" y="228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80" name="Oval 35"/>
                  <p:cNvSpPr>
                    <a:spLocks noChangeArrowheads="1"/>
                  </p:cNvSpPr>
                  <p:nvPr/>
                </p:nvSpPr>
                <p:spPr bwMode="auto">
                  <a:xfrm>
                    <a:off x="6248400" y="990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81" name="Oval 36"/>
                  <p:cNvSpPr>
                    <a:spLocks noChangeArrowheads="1"/>
                  </p:cNvSpPr>
                  <p:nvPr/>
                </p:nvSpPr>
                <p:spPr bwMode="auto">
                  <a:xfrm>
                    <a:off x="6781800" y="990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sp>
              <p:nvSpPr>
                <p:cNvPr id="66" name="TextBox 43"/>
                <p:cNvSpPr txBox="1">
                  <a:spLocks noChangeArrowheads="1"/>
                </p:cNvSpPr>
                <p:nvPr/>
              </p:nvSpPr>
              <p:spPr bwMode="auto">
                <a:xfrm flipH="1">
                  <a:off x="6507481" y="533400"/>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1000">
                      <a:solidFill>
                        <a:srgbClr val="000000"/>
                      </a:solidFill>
                      <a:ea typeface="SimSun" panose="02010600030101010101" pitchFamily="2" charset="-122"/>
                    </a:rPr>
                    <a:t>X</a:t>
                  </a:r>
                </a:p>
              </p:txBody>
            </p:sp>
          </p:grpSp>
          <p:grpSp>
            <p:nvGrpSpPr>
              <p:cNvPr id="45" name="Group 46"/>
              <p:cNvGrpSpPr>
                <a:grpSpLocks/>
              </p:cNvGrpSpPr>
              <p:nvPr/>
            </p:nvGrpSpPr>
            <p:grpSpPr bwMode="auto">
              <a:xfrm>
                <a:off x="10386750" y="1684318"/>
                <a:ext cx="1066800" cy="838200"/>
                <a:chOff x="7924800" y="304800"/>
                <a:chExt cx="1066800" cy="838200"/>
              </a:xfrm>
            </p:grpSpPr>
            <p:grpSp>
              <p:nvGrpSpPr>
                <p:cNvPr id="46" name="Group 39"/>
                <p:cNvGrpSpPr>
                  <a:grpSpLocks/>
                </p:cNvGrpSpPr>
                <p:nvPr/>
              </p:nvGrpSpPr>
              <p:grpSpPr bwMode="auto">
                <a:xfrm>
                  <a:off x="7924800" y="304800"/>
                  <a:ext cx="1066800" cy="838200"/>
                  <a:chOff x="7924800" y="304800"/>
                  <a:chExt cx="1066800" cy="838200"/>
                </a:xfrm>
              </p:grpSpPr>
              <p:sp>
                <p:nvSpPr>
                  <p:cNvPr id="48" name="Oval 47"/>
                  <p:cNvSpPr/>
                  <p:nvPr/>
                </p:nvSpPr>
                <p:spPr bwMode="auto">
                  <a:xfrm>
                    <a:off x="7924800" y="304800"/>
                    <a:ext cx="1066800" cy="838200"/>
                  </a:xfrm>
                  <a:prstGeom prst="ellipse">
                    <a:avLst/>
                  </a:prstGeom>
                  <a:ln>
                    <a:solidFill>
                      <a:schemeClr val="tx2">
                        <a:lumMod val="60000"/>
                        <a:lumOff val="4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defTabSz="914400" fontAlgn="base">
                      <a:spcBef>
                        <a:spcPct val="0"/>
                      </a:spcBef>
                      <a:spcAft>
                        <a:spcPct val="0"/>
                      </a:spcAft>
                      <a:defRPr/>
                    </a:pPr>
                    <a:endParaRPr lang="zh-CN" altLang="zh-CN" sz="1800" b="1">
                      <a:solidFill>
                        <a:srgbClr val="000000"/>
                      </a:solidFill>
                      <a:effectLst>
                        <a:outerShdw blurRad="38100" dist="38100" dir="2700000" algn="tl">
                          <a:srgbClr val="C0C0C0"/>
                        </a:outerShdw>
                      </a:effectLst>
                    </a:endParaRPr>
                  </a:p>
                </p:txBody>
              </p:sp>
              <p:sp>
                <p:nvSpPr>
                  <p:cNvPr id="49" name="Oval 15"/>
                  <p:cNvSpPr>
                    <a:spLocks noChangeArrowheads="1"/>
                  </p:cNvSpPr>
                  <p:nvPr/>
                </p:nvSpPr>
                <p:spPr bwMode="auto">
                  <a:xfrm>
                    <a:off x="83058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0" name="Oval 19"/>
                  <p:cNvSpPr>
                    <a:spLocks noChangeArrowheads="1"/>
                  </p:cNvSpPr>
                  <p:nvPr/>
                </p:nvSpPr>
                <p:spPr bwMode="auto">
                  <a:xfrm>
                    <a:off x="84582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1" name="Oval 20"/>
                  <p:cNvSpPr>
                    <a:spLocks noChangeArrowheads="1"/>
                  </p:cNvSpPr>
                  <p:nvPr/>
                </p:nvSpPr>
                <p:spPr bwMode="auto">
                  <a:xfrm>
                    <a:off x="86106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2" name="Oval 21"/>
                  <p:cNvSpPr>
                    <a:spLocks noChangeArrowheads="1"/>
                  </p:cNvSpPr>
                  <p:nvPr/>
                </p:nvSpPr>
                <p:spPr bwMode="auto">
                  <a:xfrm>
                    <a:off x="8458200" y="762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3" name="Oval 22"/>
                  <p:cNvSpPr>
                    <a:spLocks noChangeArrowheads="1"/>
                  </p:cNvSpPr>
                  <p:nvPr/>
                </p:nvSpPr>
                <p:spPr bwMode="auto">
                  <a:xfrm>
                    <a:off x="86106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4" name="Oval 23"/>
                  <p:cNvSpPr>
                    <a:spLocks noChangeArrowheads="1"/>
                  </p:cNvSpPr>
                  <p:nvPr/>
                </p:nvSpPr>
                <p:spPr bwMode="auto">
                  <a:xfrm>
                    <a:off x="81534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5" name="Oval 24"/>
                  <p:cNvSpPr>
                    <a:spLocks noChangeArrowheads="1"/>
                  </p:cNvSpPr>
                  <p:nvPr/>
                </p:nvSpPr>
                <p:spPr bwMode="auto">
                  <a:xfrm>
                    <a:off x="83058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6" name="Oval 25"/>
                  <p:cNvSpPr>
                    <a:spLocks noChangeArrowheads="1"/>
                  </p:cNvSpPr>
                  <p:nvPr/>
                </p:nvSpPr>
                <p:spPr bwMode="auto">
                  <a:xfrm>
                    <a:off x="80010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7" name="Oval 26"/>
                  <p:cNvSpPr>
                    <a:spLocks noChangeArrowheads="1"/>
                  </p:cNvSpPr>
                  <p:nvPr/>
                </p:nvSpPr>
                <p:spPr bwMode="auto">
                  <a:xfrm>
                    <a:off x="84582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b="1">
                      <a:solidFill>
                        <a:srgbClr val="0000FF"/>
                      </a:solidFill>
                      <a:ea typeface="SimSun" panose="02010600030101010101" pitchFamily="2" charset="-122"/>
                    </a:endParaRPr>
                  </a:p>
                </p:txBody>
              </p:sp>
              <p:sp>
                <p:nvSpPr>
                  <p:cNvPr id="58" name="Oval 27"/>
                  <p:cNvSpPr>
                    <a:spLocks noChangeArrowheads="1"/>
                  </p:cNvSpPr>
                  <p:nvPr/>
                </p:nvSpPr>
                <p:spPr bwMode="auto">
                  <a:xfrm>
                    <a:off x="81534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9" name="Oval 28"/>
                  <p:cNvSpPr>
                    <a:spLocks noChangeArrowheads="1"/>
                  </p:cNvSpPr>
                  <p:nvPr/>
                </p:nvSpPr>
                <p:spPr bwMode="auto">
                  <a:xfrm>
                    <a:off x="83058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60" name="Oval 29"/>
                  <p:cNvSpPr>
                    <a:spLocks noChangeArrowheads="1"/>
                  </p:cNvSpPr>
                  <p:nvPr/>
                </p:nvSpPr>
                <p:spPr bwMode="auto">
                  <a:xfrm>
                    <a:off x="86106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61" name="Oval 30"/>
                  <p:cNvSpPr>
                    <a:spLocks noChangeArrowheads="1"/>
                  </p:cNvSpPr>
                  <p:nvPr/>
                </p:nvSpPr>
                <p:spPr bwMode="auto">
                  <a:xfrm>
                    <a:off x="87630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62" name="Oval 31"/>
                  <p:cNvSpPr>
                    <a:spLocks noChangeArrowheads="1"/>
                  </p:cNvSpPr>
                  <p:nvPr/>
                </p:nvSpPr>
                <p:spPr bwMode="auto">
                  <a:xfrm>
                    <a:off x="88392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63" name="Oval 32"/>
                  <p:cNvSpPr>
                    <a:spLocks noChangeArrowheads="1"/>
                  </p:cNvSpPr>
                  <p:nvPr/>
                </p:nvSpPr>
                <p:spPr bwMode="auto">
                  <a:xfrm>
                    <a:off x="86868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64" name="Oval 37"/>
                  <p:cNvSpPr>
                    <a:spLocks noChangeArrowheads="1"/>
                  </p:cNvSpPr>
                  <p:nvPr/>
                </p:nvSpPr>
                <p:spPr bwMode="auto">
                  <a:xfrm>
                    <a:off x="8229600" y="990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grpSp>
            <p:sp>
              <p:nvSpPr>
                <p:cNvPr id="47" name="TextBox 44"/>
                <p:cNvSpPr txBox="1">
                  <a:spLocks noChangeArrowheads="1"/>
                </p:cNvSpPr>
                <p:nvPr/>
              </p:nvSpPr>
              <p:spPr bwMode="auto">
                <a:xfrm flipH="1">
                  <a:off x="8458200" y="591979"/>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1000">
                      <a:solidFill>
                        <a:srgbClr val="000000"/>
                      </a:solidFill>
                      <a:ea typeface="SimSun" panose="02010600030101010101" pitchFamily="2" charset="-122"/>
                    </a:rPr>
                    <a:t>X</a:t>
                  </a:r>
                </a:p>
              </p:txBody>
            </p:sp>
          </p:grpSp>
        </p:grpSp>
        <p:cxnSp>
          <p:nvCxnSpPr>
            <p:cNvPr id="84" name="Straight Connector 83"/>
            <p:cNvCxnSpPr>
              <a:endCxn id="62" idx="4"/>
            </p:cNvCxnSpPr>
            <p:nvPr/>
          </p:nvCxnSpPr>
          <p:spPr>
            <a:xfrm flipV="1">
              <a:off x="9315661" y="4589518"/>
              <a:ext cx="2073861" cy="38100"/>
            </a:xfrm>
            <a:prstGeom prst="line">
              <a:avLst/>
            </a:prstGeom>
            <a:effectLst/>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2820697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144379" y="344905"/>
            <a:ext cx="12464715" cy="554039"/>
          </a:xfrm>
        </p:spPr>
        <p:txBody>
          <a:bodyPr>
            <a:noAutofit/>
          </a:bodyPr>
          <a:lstStyle/>
          <a:p>
            <a:r>
              <a:rPr lang="en-US" altLang="zh-CN" sz="4000" dirty="0">
                <a:ea typeface="SimSun" panose="02010600030101010101" pitchFamily="2" charset="-122"/>
                <a:cs typeface="Tahoma" panose="020B0604030504040204" pitchFamily="34" charset="0"/>
                <a:sym typeface="Symbol" panose="05050102010706020507" pitchFamily="18" charset="2"/>
              </a:rPr>
              <a:t>Agglomerative Clustering: Average vs. Centroid Links</a:t>
            </a:r>
            <a:endParaRPr lang="en-US" altLang="en-US" sz="4000" dirty="0"/>
          </a:p>
        </p:txBody>
      </p:sp>
      <p:sp>
        <p:nvSpPr>
          <p:cNvPr id="25604" name="Rectangle 3"/>
          <p:cNvSpPr>
            <a:spLocks noGrp="1" noChangeArrowheads="1"/>
          </p:cNvSpPr>
          <p:nvPr>
            <p:ph idx="1"/>
          </p:nvPr>
        </p:nvSpPr>
        <p:spPr>
          <a:xfrm>
            <a:off x="464523" y="1103086"/>
            <a:ext cx="9332323" cy="4087199"/>
          </a:xfrm>
        </p:spPr>
        <p:txBody>
          <a:bodyPr/>
          <a:lstStyle/>
          <a:p>
            <a:pPr>
              <a:spcBef>
                <a:spcPts val="400"/>
              </a:spcBef>
            </a:pPr>
            <a:r>
              <a:rPr lang="en-US" altLang="zh-CN" sz="2400" dirty="0">
                <a:ea typeface="SimSun" panose="02010600030101010101" pitchFamily="2" charset="-122"/>
                <a:cs typeface="Tahoma" panose="020B0604030504040204" pitchFamily="34" charset="0"/>
                <a:sym typeface="Symbol" panose="05050102010706020507" pitchFamily="18" charset="2"/>
              </a:rPr>
              <a:t>Agglomerative clustering with </a:t>
            </a:r>
            <a:r>
              <a:rPr lang="en-US" altLang="zh-CN" sz="2400" b="1" dirty="0">
                <a:ea typeface="SimSun" panose="02010600030101010101" pitchFamily="2" charset="-122"/>
                <a:cs typeface="Tahoma" panose="020B0604030504040204" pitchFamily="34" charset="0"/>
                <a:sym typeface="Symbol" panose="05050102010706020507" pitchFamily="18" charset="2"/>
              </a:rPr>
              <a:t>average link</a:t>
            </a:r>
          </a:p>
          <a:p>
            <a:pPr lvl="1">
              <a:spcBef>
                <a:spcPts val="400"/>
              </a:spcBef>
            </a:pPr>
            <a:r>
              <a:rPr lang="en-US" altLang="zh-CN" sz="2400" dirty="0">
                <a:ea typeface="SimSun" panose="02010600030101010101" pitchFamily="2" charset="-122"/>
                <a:cs typeface="Tahoma" panose="020B0604030504040204" pitchFamily="34" charset="0"/>
                <a:sym typeface="Symbol" panose="05050102010706020507" pitchFamily="18" charset="2"/>
              </a:rPr>
              <a:t> </a:t>
            </a:r>
            <a:r>
              <a:rPr lang="en-US" altLang="zh-CN" sz="2400" b="1" dirty="0">
                <a:ea typeface="SimSun" panose="02010600030101010101" pitchFamily="2" charset="-122"/>
                <a:cs typeface="Tahoma" panose="020B0604030504040204" pitchFamily="34" charset="0"/>
                <a:sym typeface="Symbol" panose="05050102010706020507" pitchFamily="18" charset="2"/>
              </a:rPr>
              <a:t>Average link</a:t>
            </a:r>
            <a:r>
              <a:rPr lang="en-US" altLang="zh-CN" sz="2400" dirty="0">
                <a:ea typeface="SimSun" panose="02010600030101010101" pitchFamily="2" charset="-122"/>
                <a:cs typeface="Tahoma" panose="020B0604030504040204" pitchFamily="34" charset="0"/>
                <a:sym typeface="Symbol" panose="05050102010706020507" pitchFamily="18" charset="2"/>
              </a:rPr>
              <a:t>:  The average distance between an element in one cluster and an element in the other (i.e., all pairs in two clusters)</a:t>
            </a:r>
          </a:p>
          <a:p>
            <a:pPr lvl="2">
              <a:spcBef>
                <a:spcPts val="400"/>
              </a:spcBef>
            </a:pPr>
            <a:r>
              <a:rPr lang="en-US" altLang="zh-CN" sz="2400" dirty="0">
                <a:ea typeface="SimSun" panose="02010600030101010101" pitchFamily="2" charset="-122"/>
                <a:cs typeface="Tahoma" panose="020B0604030504040204" pitchFamily="34" charset="0"/>
                <a:sym typeface="Symbol" panose="05050102010706020507" pitchFamily="18" charset="2"/>
              </a:rPr>
              <a:t>Expensive to compute</a:t>
            </a:r>
          </a:p>
          <a:p>
            <a:pPr>
              <a:spcBef>
                <a:spcPts val="400"/>
              </a:spcBef>
            </a:pPr>
            <a:r>
              <a:rPr lang="en-US" altLang="zh-CN" sz="2400" dirty="0">
                <a:ea typeface="SimSun" panose="02010600030101010101" pitchFamily="2" charset="-122"/>
                <a:cs typeface="Tahoma" panose="020B0604030504040204" pitchFamily="34" charset="0"/>
                <a:sym typeface="Symbol" panose="05050102010706020507" pitchFamily="18" charset="2"/>
              </a:rPr>
              <a:t>Agglomerative clustering with </a:t>
            </a:r>
            <a:r>
              <a:rPr lang="en-US" altLang="zh-CN" sz="2400" b="1" dirty="0">
                <a:ea typeface="SimSun" panose="02010600030101010101" pitchFamily="2" charset="-122"/>
                <a:cs typeface="Tahoma" panose="020B0604030504040204" pitchFamily="34" charset="0"/>
                <a:sym typeface="Symbol" panose="05050102010706020507" pitchFamily="18" charset="2"/>
              </a:rPr>
              <a:t>centroid link </a:t>
            </a:r>
            <a:r>
              <a:rPr lang="en-US" altLang="zh-CN" sz="2400" dirty="0">
                <a:ea typeface="SimSun" panose="02010600030101010101" pitchFamily="2" charset="-122"/>
                <a:cs typeface="Tahoma" panose="020B0604030504040204" pitchFamily="34" charset="0"/>
                <a:sym typeface="Symbol" panose="05050102010706020507" pitchFamily="18" charset="2"/>
              </a:rPr>
              <a:t> </a:t>
            </a:r>
          </a:p>
          <a:p>
            <a:pPr lvl="1">
              <a:spcBef>
                <a:spcPts val="400"/>
              </a:spcBef>
            </a:pPr>
            <a:r>
              <a:rPr lang="en-US" altLang="zh-CN" sz="2400" b="1" dirty="0">
                <a:ea typeface="SimSun" panose="02010600030101010101" pitchFamily="2" charset="-122"/>
                <a:cs typeface="Tahoma" panose="020B0604030504040204" pitchFamily="34" charset="0"/>
                <a:sym typeface="Symbol" panose="05050102010706020507" pitchFamily="18" charset="2"/>
              </a:rPr>
              <a:t>Centroid link</a:t>
            </a:r>
            <a:r>
              <a:rPr lang="en-US" altLang="zh-CN" sz="2400" dirty="0">
                <a:ea typeface="SimSun" panose="02010600030101010101" pitchFamily="2" charset="-122"/>
                <a:cs typeface="Tahoma" panose="020B0604030504040204" pitchFamily="34" charset="0"/>
                <a:sym typeface="Symbol" panose="05050102010706020507" pitchFamily="18" charset="2"/>
              </a:rPr>
              <a:t>: The distance between the centroids of two clusters</a:t>
            </a:r>
          </a:p>
          <a:p>
            <a:pPr>
              <a:spcBef>
                <a:spcPts val="400"/>
              </a:spcBef>
            </a:pPr>
            <a:r>
              <a:rPr lang="en-US" altLang="zh-CN" sz="2400" b="1" dirty="0">
                <a:ea typeface="SimSun" panose="02010600030101010101" pitchFamily="2" charset="-122"/>
                <a:cs typeface="Tahoma" panose="020B0604030504040204" pitchFamily="34" charset="0"/>
                <a:sym typeface="Symbol" panose="05050102010706020507" pitchFamily="18" charset="2"/>
              </a:rPr>
              <a:t>Group Averaged Agglomerative Clustering (GAAC)</a:t>
            </a:r>
          </a:p>
          <a:p>
            <a:pPr lvl="2">
              <a:spcBef>
                <a:spcPts val="400"/>
              </a:spcBef>
            </a:pPr>
            <a:r>
              <a:rPr lang="en-US" altLang="zh-CN" sz="2400" dirty="0">
                <a:ea typeface="SimSun" panose="02010600030101010101" pitchFamily="2" charset="-122"/>
                <a:cs typeface="Tahoma" panose="020B0604030504040204" pitchFamily="34" charset="0"/>
                <a:sym typeface="Symbol" panose="05050102010706020507" pitchFamily="18" charset="2"/>
              </a:rPr>
              <a:t>Let two clusters C</a:t>
            </a:r>
            <a:r>
              <a:rPr lang="en-US" altLang="zh-CN" sz="2400" baseline="-25000" dirty="0">
                <a:ea typeface="SimSun" panose="02010600030101010101" pitchFamily="2" charset="-122"/>
                <a:cs typeface="Tahoma" panose="020B0604030504040204" pitchFamily="34" charset="0"/>
                <a:sym typeface="Symbol" panose="05050102010706020507" pitchFamily="18" charset="2"/>
              </a:rPr>
              <a:t>a</a:t>
            </a:r>
            <a:r>
              <a:rPr lang="en-US" altLang="zh-CN" sz="2400" dirty="0">
                <a:ea typeface="SimSun" panose="02010600030101010101" pitchFamily="2" charset="-122"/>
                <a:cs typeface="Tahoma" panose="020B0604030504040204" pitchFamily="34" charset="0"/>
                <a:sym typeface="Symbol" panose="05050102010706020507" pitchFamily="18" charset="2"/>
              </a:rPr>
              <a:t> and </a:t>
            </a:r>
            <a:r>
              <a:rPr lang="en-US" altLang="zh-CN" sz="2400" dirty="0" err="1">
                <a:ea typeface="SimSun" panose="02010600030101010101" pitchFamily="2" charset="-122"/>
                <a:cs typeface="Tahoma" panose="020B0604030504040204" pitchFamily="34" charset="0"/>
                <a:sym typeface="Symbol" panose="05050102010706020507" pitchFamily="18" charset="2"/>
              </a:rPr>
              <a:t>C</a:t>
            </a:r>
            <a:r>
              <a:rPr lang="en-US" altLang="zh-CN" sz="2400" baseline="-25000" dirty="0" err="1">
                <a:ea typeface="SimSun" panose="02010600030101010101" pitchFamily="2" charset="-122"/>
                <a:cs typeface="Tahoma" panose="020B0604030504040204" pitchFamily="34" charset="0"/>
                <a:sym typeface="Symbol" panose="05050102010706020507" pitchFamily="18" charset="2"/>
              </a:rPr>
              <a:t>b</a:t>
            </a:r>
            <a:r>
              <a:rPr lang="en-US" altLang="zh-CN" sz="2400" dirty="0">
                <a:ea typeface="SimSun" panose="02010600030101010101" pitchFamily="2" charset="-122"/>
                <a:cs typeface="Tahoma" panose="020B0604030504040204" pitchFamily="34" charset="0"/>
                <a:sym typeface="Symbol" panose="05050102010706020507" pitchFamily="18" charset="2"/>
              </a:rPr>
              <a:t> be merged into </a:t>
            </a:r>
            <a:r>
              <a:rPr lang="en-US" altLang="zh-CN" sz="2400" dirty="0" err="1">
                <a:ea typeface="SimSun" panose="02010600030101010101" pitchFamily="2" charset="-122"/>
                <a:cs typeface="Tahoma" panose="020B0604030504040204" pitchFamily="34" charset="0"/>
                <a:sym typeface="Symbol" panose="05050102010706020507" pitchFamily="18" charset="2"/>
              </a:rPr>
              <a:t>C</a:t>
            </a:r>
            <a:r>
              <a:rPr lang="en-US" altLang="zh-CN" sz="2400" baseline="-25000" dirty="0" err="1">
                <a:ea typeface="SimSun" panose="02010600030101010101" pitchFamily="2" charset="-122"/>
                <a:cs typeface="Tahoma" panose="020B0604030504040204" pitchFamily="34" charset="0"/>
                <a:sym typeface="Symbol" panose="05050102010706020507" pitchFamily="18" charset="2"/>
              </a:rPr>
              <a:t>aUb</a:t>
            </a:r>
            <a:r>
              <a:rPr lang="en-US" altLang="zh-CN" sz="2400" dirty="0">
                <a:ea typeface="SimSun" panose="02010600030101010101" pitchFamily="2" charset="-122"/>
                <a:cs typeface="Tahoma" panose="020B0604030504040204" pitchFamily="34" charset="0"/>
                <a:sym typeface="Symbol" panose="05050102010706020507" pitchFamily="18" charset="2"/>
              </a:rPr>
              <a:t>.  The new centroid is:</a:t>
            </a:r>
          </a:p>
          <a:p>
            <a:pPr lvl="3">
              <a:spcBef>
                <a:spcPts val="400"/>
              </a:spcBef>
            </a:pPr>
            <a:r>
              <a:rPr lang="en-US" altLang="zh-CN" sz="2400" dirty="0">
                <a:ea typeface="SimSun" panose="02010600030101010101" pitchFamily="2" charset="-122"/>
                <a:cs typeface="Tahoma" panose="020B0604030504040204" pitchFamily="34" charset="0"/>
                <a:sym typeface="Symbol" panose="05050102010706020507" pitchFamily="18" charset="2"/>
              </a:rPr>
              <a:t>N</a:t>
            </a:r>
            <a:r>
              <a:rPr lang="en-US" altLang="zh-CN" sz="2400" baseline="-25000" dirty="0">
                <a:ea typeface="SimSun" panose="02010600030101010101" pitchFamily="2" charset="-122"/>
                <a:cs typeface="Tahoma" panose="020B0604030504040204" pitchFamily="34" charset="0"/>
                <a:sym typeface="Symbol" panose="05050102010706020507" pitchFamily="18" charset="2"/>
              </a:rPr>
              <a:t>a</a:t>
            </a:r>
            <a:r>
              <a:rPr lang="en-US" altLang="zh-CN" sz="2400" dirty="0">
                <a:ea typeface="SimSun" panose="02010600030101010101" pitchFamily="2" charset="-122"/>
                <a:cs typeface="Tahoma" panose="020B0604030504040204" pitchFamily="34" charset="0"/>
                <a:sym typeface="Symbol" panose="05050102010706020507" pitchFamily="18" charset="2"/>
              </a:rPr>
              <a:t> is the cardinality of cluster C</a:t>
            </a:r>
            <a:r>
              <a:rPr lang="en-US" altLang="zh-CN" sz="2400" baseline="-25000" dirty="0">
                <a:ea typeface="SimSun" panose="02010600030101010101" pitchFamily="2" charset="-122"/>
                <a:cs typeface="Tahoma" panose="020B0604030504040204" pitchFamily="34" charset="0"/>
                <a:sym typeface="Symbol" panose="05050102010706020507" pitchFamily="18" charset="2"/>
              </a:rPr>
              <a:t>a</a:t>
            </a:r>
            <a:r>
              <a:rPr lang="en-US" altLang="zh-CN" sz="2400" dirty="0">
                <a:ea typeface="SimSun" panose="02010600030101010101" pitchFamily="2" charset="-122"/>
                <a:cs typeface="Tahoma" panose="020B0604030504040204" pitchFamily="34" charset="0"/>
                <a:sym typeface="Symbol" panose="05050102010706020507" pitchFamily="18" charset="2"/>
              </a:rPr>
              <a:t>, and c</a:t>
            </a:r>
            <a:r>
              <a:rPr lang="en-US" altLang="zh-CN" sz="2400" baseline="-25000" dirty="0">
                <a:ea typeface="SimSun" panose="02010600030101010101" pitchFamily="2" charset="-122"/>
                <a:cs typeface="Tahoma" panose="020B0604030504040204" pitchFamily="34" charset="0"/>
                <a:sym typeface="Symbol" panose="05050102010706020507" pitchFamily="18" charset="2"/>
              </a:rPr>
              <a:t>a</a:t>
            </a:r>
            <a:r>
              <a:rPr lang="en-US" altLang="zh-CN" sz="2400" dirty="0">
                <a:ea typeface="SimSun" panose="02010600030101010101" pitchFamily="2" charset="-122"/>
                <a:cs typeface="Tahoma" panose="020B0604030504040204" pitchFamily="34" charset="0"/>
                <a:sym typeface="Symbol" panose="05050102010706020507" pitchFamily="18" charset="2"/>
              </a:rPr>
              <a:t> is the centroid of C</a:t>
            </a:r>
            <a:r>
              <a:rPr lang="en-US" altLang="zh-CN" sz="2400" baseline="-25000" dirty="0">
                <a:ea typeface="SimSun" panose="02010600030101010101" pitchFamily="2" charset="-122"/>
                <a:cs typeface="Tahoma" panose="020B0604030504040204" pitchFamily="34" charset="0"/>
                <a:sym typeface="Symbol" panose="05050102010706020507" pitchFamily="18" charset="2"/>
              </a:rPr>
              <a:t>a</a:t>
            </a:r>
          </a:p>
          <a:p>
            <a:pPr lvl="2">
              <a:spcBef>
                <a:spcPts val="400"/>
              </a:spcBef>
            </a:pPr>
            <a:r>
              <a:rPr lang="en-US" altLang="zh-CN" sz="2400" dirty="0">
                <a:ea typeface="SimSun" panose="02010600030101010101" pitchFamily="2" charset="-122"/>
                <a:cs typeface="Tahoma" panose="020B0604030504040204" pitchFamily="34" charset="0"/>
                <a:sym typeface="Symbol" panose="05050102010706020507" pitchFamily="18" charset="2"/>
              </a:rPr>
              <a:t>The similarity measure for GAAC is the average of their distances</a:t>
            </a:r>
          </a:p>
        </p:txBody>
      </p:sp>
      <p:grpSp>
        <p:nvGrpSpPr>
          <p:cNvPr id="2" name="Group 1"/>
          <p:cNvGrpSpPr/>
          <p:nvPr/>
        </p:nvGrpSpPr>
        <p:grpSpPr>
          <a:xfrm>
            <a:off x="9339646" y="1212136"/>
            <a:ext cx="2427044" cy="1066800"/>
            <a:chOff x="9112989" y="1189018"/>
            <a:chExt cx="2427044" cy="1066800"/>
          </a:xfrm>
        </p:grpSpPr>
        <p:grpSp>
          <p:nvGrpSpPr>
            <p:cNvPr id="4" name="Group 45"/>
            <p:cNvGrpSpPr>
              <a:grpSpLocks/>
            </p:cNvGrpSpPr>
            <p:nvPr/>
          </p:nvGrpSpPr>
          <p:grpSpPr bwMode="auto">
            <a:xfrm>
              <a:off x="9112989" y="1189018"/>
              <a:ext cx="914400" cy="1066800"/>
              <a:chOff x="6096000" y="152400"/>
              <a:chExt cx="914400" cy="1066800"/>
            </a:xfrm>
          </p:grpSpPr>
          <p:grpSp>
            <p:nvGrpSpPr>
              <p:cNvPr id="5" name="Group 38"/>
              <p:cNvGrpSpPr>
                <a:grpSpLocks/>
              </p:cNvGrpSpPr>
              <p:nvPr/>
            </p:nvGrpSpPr>
            <p:grpSpPr bwMode="auto">
              <a:xfrm>
                <a:off x="6096000" y="152400"/>
                <a:ext cx="914400" cy="1066800"/>
                <a:chOff x="6096000" y="152400"/>
                <a:chExt cx="914400" cy="1066800"/>
              </a:xfrm>
            </p:grpSpPr>
            <p:sp>
              <p:nvSpPr>
                <p:cNvPr id="7" name="Oval 6"/>
                <p:cNvSpPr/>
                <p:nvPr/>
              </p:nvSpPr>
              <p:spPr bwMode="auto">
                <a:xfrm>
                  <a:off x="6096000" y="152400"/>
                  <a:ext cx="914400" cy="1066800"/>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defTabSz="914400" fontAlgn="base">
                    <a:spcBef>
                      <a:spcPct val="0"/>
                    </a:spcBef>
                    <a:spcAft>
                      <a:spcPct val="0"/>
                    </a:spcAft>
                    <a:defRPr/>
                  </a:pPr>
                  <a:endParaRPr lang="zh-CN" altLang="zh-CN" sz="1800" b="1">
                    <a:solidFill>
                      <a:srgbClr val="000000"/>
                    </a:solidFill>
                    <a:effectLst>
                      <a:outerShdw blurRad="38100" dist="38100" dir="2700000" algn="tl">
                        <a:srgbClr val="C0C0C0"/>
                      </a:outerShdw>
                    </a:effectLst>
                  </a:endParaRPr>
                </a:p>
              </p:txBody>
            </p:sp>
            <p:sp>
              <p:nvSpPr>
                <p:cNvPr id="8" name="Oval 8"/>
                <p:cNvSpPr>
                  <a:spLocks noChangeArrowheads="1"/>
                </p:cNvSpPr>
                <p:nvPr/>
              </p:nvSpPr>
              <p:spPr bwMode="auto">
                <a:xfrm>
                  <a:off x="6324600" y="304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9" name="Oval 9"/>
                <p:cNvSpPr>
                  <a:spLocks noChangeArrowheads="1"/>
                </p:cNvSpPr>
                <p:nvPr/>
              </p:nvSpPr>
              <p:spPr bwMode="auto">
                <a:xfrm>
                  <a:off x="64770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0" name="Oval 10"/>
                <p:cNvSpPr>
                  <a:spLocks noChangeArrowheads="1"/>
                </p:cNvSpPr>
                <p:nvPr/>
              </p:nvSpPr>
              <p:spPr bwMode="auto">
                <a:xfrm>
                  <a:off x="6629400" y="838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1" name="Oval 11"/>
                <p:cNvSpPr>
                  <a:spLocks noChangeArrowheads="1"/>
                </p:cNvSpPr>
                <p:nvPr/>
              </p:nvSpPr>
              <p:spPr bwMode="auto">
                <a:xfrm>
                  <a:off x="6858000" y="609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2" name="Oval 12"/>
                <p:cNvSpPr>
                  <a:spLocks noChangeArrowheads="1"/>
                </p:cNvSpPr>
                <p:nvPr/>
              </p:nvSpPr>
              <p:spPr bwMode="auto">
                <a:xfrm>
                  <a:off x="6172200" y="7620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3" name="Oval 13"/>
                <p:cNvSpPr>
                  <a:spLocks noChangeArrowheads="1"/>
                </p:cNvSpPr>
                <p:nvPr/>
              </p:nvSpPr>
              <p:spPr bwMode="auto">
                <a:xfrm>
                  <a:off x="61722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4" name="Oval 14"/>
                <p:cNvSpPr>
                  <a:spLocks noChangeArrowheads="1"/>
                </p:cNvSpPr>
                <p:nvPr/>
              </p:nvSpPr>
              <p:spPr bwMode="auto">
                <a:xfrm>
                  <a:off x="6629400" y="304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5" name="Oval 16"/>
                <p:cNvSpPr>
                  <a:spLocks noChangeArrowheads="1"/>
                </p:cNvSpPr>
                <p:nvPr/>
              </p:nvSpPr>
              <p:spPr bwMode="auto">
                <a:xfrm>
                  <a:off x="67818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6" name="Oval 17"/>
                <p:cNvSpPr>
                  <a:spLocks noChangeArrowheads="1"/>
                </p:cNvSpPr>
                <p:nvPr/>
              </p:nvSpPr>
              <p:spPr bwMode="auto">
                <a:xfrm>
                  <a:off x="6400800" y="7620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7" name="Oval 18"/>
                <p:cNvSpPr>
                  <a:spLocks noChangeArrowheads="1"/>
                </p:cNvSpPr>
                <p:nvPr/>
              </p:nvSpPr>
              <p:spPr bwMode="auto">
                <a:xfrm>
                  <a:off x="6629400" y="609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8" name="Oval 33"/>
                <p:cNvSpPr>
                  <a:spLocks noChangeArrowheads="1"/>
                </p:cNvSpPr>
                <p:nvPr/>
              </p:nvSpPr>
              <p:spPr bwMode="auto">
                <a:xfrm>
                  <a:off x="6477000" y="1066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9" name="Oval 34"/>
                <p:cNvSpPr>
                  <a:spLocks noChangeArrowheads="1"/>
                </p:cNvSpPr>
                <p:nvPr/>
              </p:nvSpPr>
              <p:spPr bwMode="auto">
                <a:xfrm>
                  <a:off x="6477000" y="228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0" name="Oval 35"/>
                <p:cNvSpPr>
                  <a:spLocks noChangeArrowheads="1"/>
                </p:cNvSpPr>
                <p:nvPr/>
              </p:nvSpPr>
              <p:spPr bwMode="auto">
                <a:xfrm>
                  <a:off x="6248400" y="990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1" name="Oval 36"/>
                <p:cNvSpPr>
                  <a:spLocks noChangeArrowheads="1"/>
                </p:cNvSpPr>
                <p:nvPr/>
              </p:nvSpPr>
              <p:spPr bwMode="auto">
                <a:xfrm>
                  <a:off x="6781800" y="990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grpSp>
          <p:sp>
            <p:nvSpPr>
              <p:cNvPr id="6" name="TextBox 43"/>
              <p:cNvSpPr txBox="1">
                <a:spLocks noChangeArrowheads="1"/>
              </p:cNvSpPr>
              <p:nvPr/>
            </p:nvSpPr>
            <p:spPr bwMode="auto">
              <a:xfrm flipH="1">
                <a:off x="6507481" y="533400"/>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zh-CN" sz="1000">
                    <a:solidFill>
                      <a:srgbClr val="000000"/>
                    </a:solidFill>
                  </a:rPr>
                  <a:t>X</a:t>
                </a:r>
              </a:p>
            </p:txBody>
          </p:sp>
        </p:grpSp>
        <p:grpSp>
          <p:nvGrpSpPr>
            <p:cNvPr id="22" name="Group 46"/>
            <p:cNvGrpSpPr>
              <a:grpSpLocks/>
            </p:cNvGrpSpPr>
            <p:nvPr/>
          </p:nvGrpSpPr>
          <p:grpSpPr bwMode="auto">
            <a:xfrm>
              <a:off x="10473233" y="1341418"/>
              <a:ext cx="1066800" cy="838200"/>
              <a:chOff x="7924800" y="304800"/>
              <a:chExt cx="1066800" cy="838200"/>
            </a:xfrm>
          </p:grpSpPr>
          <p:grpSp>
            <p:nvGrpSpPr>
              <p:cNvPr id="23" name="Group 39"/>
              <p:cNvGrpSpPr>
                <a:grpSpLocks/>
              </p:cNvGrpSpPr>
              <p:nvPr/>
            </p:nvGrpSpPr>
            <p:grpSpPr bwMode="auto">
              <a:xfrm>
                <a:off x="7924800" y="304800"/>
                <a:ext cx="1066800" cy="838200"/>
                <a:chOff x="7924800" y="304800"/>
                <a:chExt cx="1066800" cy="838200"/>
              </a:xfrm>
            </p:grpSpPr>
            <p:sp>
              <p:nvSpPr>
                <p:cNvPr id="25" name="Oval 24"/>
                <p:cNvSpPr/>
                <p:nvPr/>
              </p:nvSpPr>
              <p:spPr bwMode="auto">
                <a:xfrm>
                  <a:off x="7924800" y="304800"/>
                  <a:ext cx="1066800" cy="838200"/>
                </a:xfrm>
                <a:prstGeom prst="ellipse">
                  <a:avLst/>
                </a:prstGeom>
                <a:ln>
                  <a:solidFill>
                    <a:schemeClr val="tx2">
                      <a:lumMod val="60000"/>
                      <a:lumOff val="4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defTabSz="914400" fontAlgn="base">
                    <a:spcBef>
                      <a:spcPct val="0"/>
                    </a:spcBef>
                    <a:spcAft>
                      <a:spcPct val="0"/>
                    </a:spcAft>
                    <a:defRPr/>
                  </a:pPr>
                  <a:endParaRPr lang="zh-CN" altLang="zh-CN" sz="1800" b="1">
                    <a:solidFill>
                      <a:srgbClr val="000000"/>
                    </a:solidFill>
                    <a:effectLst>
                      <a:outerShdw blurRad="38100" dist="38100" dir="2700000" algn="tl">
                        <a:srgbClr val="C0C0C0"/>
                      </a:outerShdw>
                    </a:effectLst>
                  </a:endParaRPr>
                </a:p>
              </p:txBody>
            </p:sp>
            <p:sp>
              <p:nvSpPr>
                <p:cNvPr id="26" name="Oval 15"/>
                <p:cNvSpPr>
                  <a:spLocks noChangeArrowheads="1"/>
                </p:cNvSpPr>
                <p:nvPr/>
              </p:nvSpPr>
              <p:spPr bwMode="auto">
                <a:xfrm>
                  <a:off x="83058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7" name="Oval 19"/>
                <p:cNvSpPr>
                  <a:spLocks noChangeArrowheads="1"/>
                </p:cNvSpPr>
                <p:nvPr/>
              </p:nvSpPr>
              <p:spPr bwMode="auto">
                <a:xfrm>
                  <a:off x="84582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8" name="Oval 20"/>
                <p:cNvSpPr>
                  <a:spLocks noChangeArrowheads="1"/>
                </p:cNvSpPr>
                <p:nvPr/>
              </p:nvSpPr>
              <p:spPr bwMode="auto">
                <a:xfrm>
                  <a:off x="86106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9" name="Oval 21"/>
                <p:cNvSpPr>
                  <a:spLocks noChangeArrowheads="1"/>
                </p:cNvSpPr>
                <p:nvPr/>
              </p:nvSpPr>
              <p:spPr bwMode="auto">
                <a:xfrm>
                  <a:off x="8458200" y="762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0" name="Oval 22"/>
                <p:cNvSpPr>
                  <a:spLocks noChangeArrowheads="1"/>
                </p:cNvSpPr>
                <p:nvPr/>
              </p:nvSpPr>
              <p:spPr bwMode="auto">
                <a:xfrm>
                  <a:off x="86106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1" name="Oval 23"/>
                <p:cNvSpPr>
                  <a:spLocks noChangeArrowheads="1"/>
                </p:cNvSpPr>
                <p:nvPr/>
              </p:nvSpPr>
              <p:spPr bwMode="auto">
                <a:xfrm>
                  <a:off x="81534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2" name="Oval 24"/>
                <p:cNvSpPr>
                  <a:spLocks noChangeArrowheads="1"/>
                </p:cNvSpPr>
                <p:nvPr/>
              </p:nvSpPr>
              <p:spPr bwMode="auto">
                <a:xfrm>
                  <a:off x="83058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3" name="Oval 25"/>
                <p:cNvSpPr>
                  <a:spLocks noChangeArrowheads="1"/>
                </p:cNvSpPr>
                <p:nvPr/>
              </p:nvSpPr>
              <p:spPr bwMode="auto">
                <a:xfrm>
                  <a:off x="80010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4" name="Oval 26"/>
                <p:cNvSpPr>
                  <a:spLocks noChangeArrowheads="1"/>
                </p:cNvSpPr>
                <p:nvPr/>
              </p:nvSpPr>
              <p:spPr bwMode="auto">
                <a:xfrm>
                  <a:off x="84582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b="1">
                    <a:solidFill>
                      <a:srgbClr val="0000FF"/>
                    </a:solidFill>
                  </a:endParaRPr>
                </a:p>
              </p:txBody>
            </p:sp>
            <p:sp>
              <p:nvSpPr>
                <p:cNvPr id="35" name="Oval 27"/>
                <p:cNvSpPr>
                  <a:spLocks noChangeArrowheads="1"/>
                </p:cNvSpPr>
                <p:nvPr/>
              </p:nvSpPr>
              <p:spPr bwMode="auto">
                <a:xfrm>
                  <a:off x="81534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6" name="Oval 28"/>
                <p:cNvSpPr>
                  <a:spLocks noChangeArrowheads="1"/>
                </p:cNvSpPr>
                <p:nvPr/>
              </p:nvSpPr>
              <p:spPr bwMode="auto">
                <a:xfrm>
                  <a:off x="83058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7" name="Oval 29"/>
                <p:cNvSpPr>
                  <a:spLocks noChangeArrowheads="1"/>
                </p:cNvSpPr>
                <p:nvPr/>
              </p:nvSpPr>
              <p:spPr bwMode="auto">
                <a:xfrm>
                  <a:off x="86106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8" name="Oval 30"/>
                <p:cNvSpPr>
                  <a:spLocks noChangeArrowheads="1"/>
                </p:cNvSpPr>
                <p:nvPr/>
              </p:nvSpPr>
              <p:spPr bwMode="auto">
                <a:xfrm>
                  <a:off x="87630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9" name="Oval 31"/>
                <p:cNvSpPr>
                  <a:spLocks noChangeArrowheads="1"/>
                </p:cNvSpPr>
                <p:nvPr/>
              </p:nvSpPr>
              <p:spPr bwMode="auto">
                <a:xfrm>
                  <a:off x="88392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0" name="Oval 32"/>
                <p:cNvSpPr>
                  <a:spLocks noChangeArrowheads="1"/>
                </p:cNvSpPr>
                <p:nvPr/>
              </p:nvSpPr>
              <p:spPr bwMode="auto">
                <a:xfrm>
                  <a:off x="86868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1" name="Oval 37"/>
                <p:cNvSpPr>
                  <a:spLocks noChangeArrowheads="1"/>
                </p:cNvSpPr>
                <p:nvPr/>
              </p:nvSpPr>
              <p:spPr bwMode="auto">
                <a:xfrm>
                  <a:off x="8229600" y="990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grpSp>
          <p:sp>
            <p:nvSpPr>
              <p:cNvPr id="24" name="TextBox 44"/>
              <p:cNvSpPr txBox="1">
                <a:spLocks noChangeArrowheads="1"/>
              </p:cNvSpPr>
              <p:nvPr/>
            </p:nvSpPr>
            <p:spPr bwMode="auto">
              <a:xfrm flipH="1">
                <a:off x="8458200" y="591979"/>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zh-CN" sz="1000" dirty="0">
                    <a:solidFill>
                      <a:srgbClr val="000000"/>
                    </a:solidFill>
                  </a:rPr>
                  <a:t>X</a:t>
                </a:r>
              </a:p>
            </p:txBody>
          </p:sp>
        </p:grpSp>
      </p:grpSp>
      <p:graphicFrame>
        <p:nvGraphicFramePr>
          <p:cNvPr id="82" name="Object 81"/>
          <p:cNvGraphicFramePr>
            <a:graphicFrameLocks noChangeAspect="1"/>
          </p:cNvGraphicFramePr>
          <p:nvPr>
            <p:extLst>
              <p:ext uri="{D42A27DB-BD31-4B8C-83A1-F6EECF244321}">
                <p14:modId xmlns:p14="http://schemas.microsoft.com/office/powerpoint/2010/main" val="2642645290"/>
              </p:ext>
            </p:extLst>
          </p:nvPr>
        </p:nvGraphicFramePr>
        <p:xfrm>
          <a:off x="9606346" y="4133170"/>
          <a:ext cx="2422525" cy="735012"/>
        </p:xfrm>
        <a:graphic>
          <a:graphicData uri="http://schemas.openxmlformats.org/presentationml/2006/ole">
            <mc:AlternateContent xmlns:mc="http://schemas.openxmlformats.org/markup-compatibility/2006">
              <mc:Choice xmlns:v="urn:schemas-microsoft-com:vml" Requires="v">
                <p:oleObj spid="_x0000_s10361" name="Equation" r:id="rId4" imgW="1193760" imgH="431640" progId="Equation.DSMT4">
                  <p:embed/>
                </p:oleObj>
              </mc:Choice>
              <mc:Fallback>
                <p:oleObj name="Equation" r:id="rId4" imgW="1193760" imgH="431640" progId="Equation.DSMT4">
                  <p:embed/>
                  <p:pic>
                    <p:nvPicPr>
                      <p:cNvPr id="0" name=""/>
                      <p:cNvPicPr/>
                      <p:nvPr/>
                    </p:nvPicPr>
                    <p:blipFill>
                      <a:blip r:embed="rId5"/>
                      <a:stretch>
                        <a:fillRect/>
                      </a:stretch>
                    </p:blipFill>
                    <p:spPr>
                      <a:xfrm>
                        <a:off x="9606346" y="4133170"/>
                        <a:ext cx="2422525" cy="735012"/>
                      </a:xfrm>
                      <a:prstGeom prst="rect">
                        <a:avLst/>
                      </a:prstGeom>
                    </p:spPr>
                  </p:pic>
                </p:oleObj>
              </mc:Fallback>
            </mc:AlternateContent>
          </a:graphicData>
        </a:graphic>
      </p:graphicFrame>
      <p:grpSp>
        <p:nvGrpSpPr>
          <p:cNvPr id="25602" name="Group 25601"/>
          <p:cNvGrpSpPr/>
          <p:nvPr/>
        </p:nvGrpSpPr>
        <p:grpSpPr>
          <a:xfrm>
            <a:off x="9424513" y="2592128"/>
            <a:ext cx="2340561" cy="1066800"/>
            <a:chOff x="9405800" y="4382099"/>
            <a:chExt cx="2340561" cy="1066800"/>
          </a:xfrm>
        </p:grpSpPr>
        <p:grpSp>
          <p:nvGrpSpPr>
            <p:cNvPr id="42" name="Group 41"/>
            <p:cNvGrpSpPr/>
            <p:nvPr/>
          </p:nvGrpSpPr>
          <p:grpSpPr>
            <a:xfrm>
              <a:off x="9405800" y="4382099"/>
              <a:ext cx="2340561" cy="1066800"/>
              <a:chOff x="9112989" y="1455718"/>
              <a:chExt cx="2340561" cy="1066800"/>
            </a:xfrm>
          </p:grpSpPr>
          <p:grpSp>
            <p:nvGrpSpPr>
              <p:cNvPr id="43" name="Group 45"/>
              <p:cNvGrpSpPr>
                <a:grpSpLocks/>
              </p:cNvGrpSpPr>
              <p:nvPr/>
            </p:nvGrpSpPr>
            <p:grpSpPr bwMode="auto">
              <a:xfrm>
                <a:off x="9112989" y="1455718"/>
                <a:ext cx="914400" cy="1066800"/>
                <a:chOff x="6096000" y="152400"/>
                <a:chExt cx="914400" cy="1066800"/>
              </a:xfrm>
            </p:grpSpPr>
            <p:grpSp>
              <p:nvGrpSpPr>
                <p:cNvPr id="64" name="Group 38"/>
                <p:cNvGrpSpPr>
                  <a:grpSpLocks/>
                </p:cNvGrpSpPr>
                <p:nvPr/>
              </p:nvGrpSpPr>
              <p:grpSpPr bwMode="auto">
                <a:xfrm>
                  <a:off x="6096000" y="152400"/>
                  <a:ext cx="914400" cy="1066800"/>
                  <a:chOff x="6096000" y="152400"/>
                  <a:chExt cx="914400" cy="1066800"/>
                </a:xfrm>
              </p:grpSpPr>
              <p:sp>
                <p:nvSpPr>
                  <p:cNvPr id="66" name="Oval 65"/>
                  <p:cNvSpPr/>
                  <p:nvPr/>
                </p:nvSpPr>
                <p:spPr bwMode="auto">
                  <a:xfrm>
                    <a:off x="6096000" y="152400"/>
                    <a:ext cx="914400" cy="1066800"/>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defTabSz="914400" fontAlgn="base">
                      <a:spcBef>
                        <a:spcPct val="0"/>
                      </a:spcBef>
                      <a:spcAft>
                        <a:spcPct val="0"/>
                      </a:spcAft>
                      <a:defRPr/>
                    </a:pPr>
                    <a:endParaRPr lang="zh-CN" altLang="zh-CN" sz="1800" b="1">
                      <a:solidFill>
                        <a:srgbClr val="000000"/>
                      </a:solidFill>
                      <a:effectLst>
                        <a:outerShdw blurRad="38100" dist="38100" dir="2700000" algn="tl">
                          <a:srgbClr val="C0C0C0"/>
                        </a:outerShdw>
                      </a:effectLst>
                    </a:endParaRPr>
                  </a:p>
                </p:txBody>
              </p:sp>
              <p:sp>
                <p:nvSpPr>
                  <p:cNvPr id="67" name="Oval 8"/>
                  <p:cNvSpPr>
                    <a:spLocks noChangeArrowheads="1"/>
                  </p:cNvSpPr>
                  <p:nvPr/>
                </p:nvSpPr>
                <p:spPr bwMode="auto">
                  <a:xfrm>
                    <a:off x="6324600" y="304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8" name="Oval 9"/>
                  <p:cNvSpPr>
                    <a:spLocks noChangeArrowheads="1"/>
                  </p:cNvSpPr>
                  <p:nvPr/>
                </p:nvSpPr>
                <p:spPr bwMode="auto">
                  <a:xfrm>
                    <a:off x="64770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9" name="Oval 10"/>
                  <p:cNvSpPr>
                    <a:spLocks noChangeArrowheads="1"/>
                  </p:cNvSpPr>
                  <p:nvPr/>
                </p:nvSpPr>
                <p:spPr bwMode="auto">
                  <a:xfrm>
                    <a:off x="6629400" y="838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0" name="Oval 11"/>
                  <p:cNvSpPr>
                    <a:spLocks noChangeArrowheads="1"/>
                  </p:cNvSpPr>
                  <p:nvPr/>
                </p:nvSpPr>
                <p:spPr bwMode="auto">
                  <a:xfrm>
                    <a:off x="6858000" y="609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1" name="Oval 12"/>
                  <p:cNvSpPr>
                    <a:spLocks noChangeArrowheads="1"/>
                  </p:cNvSpPr>
                  <p:nvPr/>
                </p:nvSpPr>
                <p:spPr bwMode="auto">
                  <a:xfrm>
                    <a:off x="6172200" y="7620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2" name="Oval 13"/>
                  <p:cNvSpPr>
                    <a:spLocks noChangeArrowheads="1"/>
                  </p:cNvSpPr>
                  <p:nvPr/>
                </p:nvSpPr>
                <p:spPr bwMode="auto">
                  <a:xfrm>
                    <a:off x="61722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3" name="Oval 14"/>
                  <p:cNvSpPr>
                    <a:spLocks noChangeArrowheads="1"/>
                  </p:cNvSpPr>
                  <p:nvPr/>
                </p:nvSpPr>
                <p:spPr bwMode="auto">
                  <a:xfrm>
                    <a:off x="6629400" y="304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4" name="Oval 16"/>
                  <p:cNvSpPr>
                    <a:spLocks noChangeArrowheads="1"/>
                  </p:cNvSpPr>
                  <p:nvPr/>
                </p:nvSpPr>
                <p:spPr bwMode="auto">
                  <a:xfrm>
                    <a:off x="67818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5" name="Oval 17"/>
                  <p:cNvSpPr>
                    <a:spLocks noChangeArrowheads="1"/>
                  </p:cNvSpPr>
                  <p:nvPr/>
                </p:nvSpPr>
                <p:spPr bwMode="auto">
                  <a:xfrm>
                    <a:off x="6400800" y="7620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6" name="Oval 18"/>
                  <p:cNvSpPr>
                    <a:spLocks noChangeArrowheads="1"/>
                  </p:cNvSpPr>
                  <p:nvPr/>
                </p:nvSpPr>
                <p:spPr bwMode="auto">
                  <a:xfrm>
                    <a:off x="6629400" y="609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7" name="Oval 33"/>
                  <p:cNvSpPr>
                    <a:spLocks noChangeArrowheads="1"/>
                  </p:cNvSpPr>
                  <p:nvPr/>
                </p:nvSpPr>
                <p:spPr bwMode="auto">
                  <a:xfrm>
                    <a:off x="6477000" y="1066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8" name="Oval 34"/>
                  <p:cNvSpPr>
                    <a:spLocks noChangeArrowheads="1"/>
                  </p:cNvSpPr>
                  <p:nvPr/>
                </p:nvSpPr>
                <p:spPr bwMode="auto">
                  <a:xfrm>
                    <a:off x="6477000" y="228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9" name="Oval 35"/>
                  <p:cNvSpPr>
                    <a:spLocks noChangeArrowheads="1"/>
                  </p:cNvSpPr>
                  <p:nvPr/>
                </p:nvSpPr>
                <p:spPr bwMode="auto">
                  <a:xfrm>
                    <a:off x="6248400" y="990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80" name="Oval 36"/>
                  <p:cNvSpPr>
                    <a:spLocks noChangeArrowheads="1"/>
                  </p:cNvSpPr>
                  <p:nvPr/>
                </p:nvSpPr>
                <p:spPr bwMode="auto">
                  <a:xfrm>
                    <a:off x="6781800" y="990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sp>
              <p:nvSpPr>
                <p:cNvPr id="65" name="TextBox 43"/>
                <p:cNvSpPr txBox="1">
                  <a:spLocks noChangeArrowheads="1"/>
                </p:cNvSpPr>
                <p:nvPr/>
              </p:nvSpPr>
              <p:spPr bwMode="auto">
                <a:xfrm flipH="1">
                  <a:off x="6507481" y="533400"/>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1000">
                      <a:solidFill>
                        <a:srgbClr val="000000"/>
                      </a:solidFill>
                      <a:ea typeface="SimSun" panose="02010600030101010101" pitchFamily="2" charset="-122"/>
                    </a:rPr>
                    <a:t>X</a:t>
                  </a:r>
                </a:p>
              </p:txBody>
            </p:sp>
          </p:grpSp>
          <p:grpSp>
            <p:nvGrpSpPr>
              <p:cNvPr id="44" name="Group 46"/>
              <p:cNvGrpSpPr>
                <a:grpSpLocks/>
              </p:cNvGrpSpPr>
              <p:nvPr/>
            </p:nvGrpSpPr>
            <p:grpSpPr bwMode="auto">
              <a:xfrm>
                <a:off x="10386750" y="1684318"/>
                <a:ext cx="1066800" cy="838200"/>
                <a:chOff x="7924800" y="304800"/>
                <a:chExt cx="1066800" cy="838200"/>
              </a:xfrm>
            </p:grpSpPr>
            <p:grpSp>
              <p:nvGrpSpPr>
                <p:cNvPr id="45" name="Group 39"/>
                <p:cNvGrpSpPr>
                  <a:grpSpLocks/>
                </p:cNvGrpSpPr>
                <p:nvPr/>
              </p:nvGrpSpPr>
              <p:grpSpPr bwMode="auto">
                <a:xfrm>
                  <a:off x="7924800" y="304800"/>
                  <a:ext cx="1066800" cy="838200"/>
                  <a:chOff x="7924800" y="304800"/>
                  <a:chExt cx="1066800" cy="838200"/>
                </a:xfrm>
              </p:grpSpPr>
              <p:sp>
                <p:nvSpPr>
                  <p:cNvPr id="47" name="Oval 46"/>
                  <p:cNvSpPr/>
                  <p:nvPr/>
                </p:nvSpPr>
                <p:spPr bwMode="auto">
                  <a:xfrm>
                    <a:off x="7924800" y="304800"/>
                    <a:ext cx="1066800" cy="838200"/>
                  </a:xfrm>
                  <a:prstGeom prst="ellipse">
                    <a:avLst/>
                  </a:prstGeom>
                  <a:ln>
                    <a:solidFill>
                      <a:schemeClr val="tx2">
                        <a:lumMod val="60000"/>
                        <a:lumOff val="4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defTabSz="914400" fontAlgn="base">
                      <a:spcBef>
                        <a:spcPct val="0"/>
                      </a:spcBef>
                      <a:spcAft>
                        <a:spcPct val="0"/>
                      </a:spcAft>
                      <a:defRPr/>
                    </a:pPr>
                    <a:endParaRPr lang="zh-CN" altLang="zh-CN" sz="1800" b="1">
                      <a:solidFill>
                        <a:srgbClr val="000000"/>
                      </a:solidFill>
                      <a:effectLst>
                        <a:outerShdw blurRad="38100" dist="38100" dir="2700000" algn="tl">
                          <a:srgbClr val="C0C0C0"/>
                        </a:outerShdw>
                      </a:effectLst>
                    </a:endParaRPr>
                  </a:p>
                </p:txBody>
              </p:sp>
              <p:sp>
                <p:nvSpPr>
                  <p:cNvPr id="48" name="Oval 15"/>
                  <p:cNvSpPr>
                    <a:spLocks noChangeArrowheads="1"/>
                  </p:cNvSpPr>
                  <p:nvPr/>
                </p:nvSpPr>
                <p:spPr bwMode="auto">
                  <a:xfrm>
                    <a:off x="83058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49" name="Oval 19"/>
                  <p:cNvSpPr>
                    <a:spLocks noChangeArrowheads="1"/>
                  </p:cNvSpPr>
                  <p:nvPr/>
                </p:nvSpPr>
                <p:spPr bwMode="auto">
                  <a:xfrm>
                    <a:off x="84582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0" name="Oval 20"/>
                  <p:cNvSpPr>
                    <a:spLocks noChangeArrowheads="1"/>
                  </p:cNvSpPr>
                  <p:nvPr/>
                </p:nvSpPr>
                <p:spPr bwMode="auto">
                  <a:xfrm>
                    <a:off x="86106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1" name="Oval 21"/>
                  <p:cNvSpPr>
                    <a:spLocks noChangeArrowheads="1"/>
                  </p:cNvSpPr>
                  <p:nvPr/>
                </p:nvSpPr>
                <p:spPr bwMode="auto">
                  <a:xfrm>
                    <a:off x="8458200" y="762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2" name="Oval 22"/>
                  <p:cNvSpPr>
                    <a:spLocks noChangeArrowheads="1"/>
                  </p:cNvSpPr>
                  <p:nvPr/>
                </p:nvSpPr>
                <p:spPr bwMode="auto">
                  <a:xfrm>
                    <a:off x="86106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3" name="Oval 23"/>
                  <p:cNvSpPr>
                    <a:spLocks noChangeArrowheads="1"/>
                  </p:cNvSpPr>
                  <p:nvPr/>
                </p:nvSpPr>
                <p:spPr bwMode="auto">
                  <a:xfrm>
                    <a:off x="81534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4" name="Oval 24"/>
                  <p:cNvSpPr>
                    <a:spLocks noChangeArrowheads="1"/>
                  </p:cNvSpPr>
                  <p:nvPr/>
                </p:nvSpPr>
                <p:spPr bwMode="auto">
                  <a:xfrm>
                    <a:off x="83058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5" name="Oval 25"/>
                  <p:cNvSpPr>
                    <a:spLocks noChangeArrowheads="1"/>
                  </p:cNvSpPr>
                  <p:nvPr/>
                </p:nvSpPr>
                <p:spPr bwMode="auto">
                  <a:xfrm>
                    <a:off x="80010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6" name="Oval 26"/>
                  <p:cNvSpPr>
                    <a:spLocks noChangeArrowheads="1"/>
                  </p:cNvSpPr>
                  <p:nvPr/>
                </p:nvSpPr>
                <p:spPr bwMode="auto">
                  <a:xfrm>
                    <a:off x="84582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b="1">
                      <a:solidFill>
                        <a:srgbClr val="0000FF"/>
                      </a:solidFill>
                      <a:ea typeface="SimSun" panose="02010600030101010101" pitchFamily="2" charset="-122"/>
                    </a:endParaRPr>
                  </a:p>
                </p:txBody>
              </p:sp>
              <p:sp>
                <p:nvSpPr>
                  <p:cNvPr id="57" name="Oval 27"/>
                  <p:cNvSpPr>
                    <a:spLocks noChangeArrowheads="1"/>
                  </p:cNvSpPr>
                  <p:nvPr/>
                </p:nvSpPr>
                <p:spPr bwMode="auto">
                  <a:xfrm>
                    <a:off x="81534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8" name="Oval 28"/>
                  <p:cNvSpPr>
                    <a:spLocks noChangeArrowheads="1"/>
                  </p:cNvSpPr>
                  <p:nvPr/>
                </p:nvSpPr>
                <p:spPr bwMode="auto">
                  <a:xfrm>
                    <a:off x="83058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9" name="Oval 29"/>
                  <p:cNvSpPr>
                    <a:spLocks noChangeArrowheads="1"/>
                  </p:cNvSpPr>
                  <p:nvPr/>
                </p:nvSpPr>
                <p:spPr bwMode="auto">
                  <a:xfrm>
                    <a:off x="86106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60" name="Oval 30"/>
                  <p:cNvSpPr>
                    <a:spLocks noChangeArrowheads="1"/>
                  </p:cNvSpPr>
                  <p:nvPr/>
                </p:nvSpPr>
                <p:spPr bwMode="auto">
                  <a:xfrm>
                    <a:off x="87630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61" name="Oval 31"/>
                  <p:cNvSpPr>
                    <a:spLocks noChangeArrowheads="1"/>
                  </p:cNvSpPr>
                  <p:nvPr/>
                </p:nvSpPr>
                <p:spPr bwMode="auto">
                  <a:xfrm>
                    <a:off x="88392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62" name="Oval 32"/>
                  <p:cNvSpPr>
                    <a:spLocks noChangeArrowheads="1"/>
                  </p:cNvSpPr>
                  <p:nvPr/>
                </p:nvSpPr>
                <p:spPr bwMode="auto">
                  <a:xfrm>
                    <a:off x="86868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63" name="Oval 37"/>
                  <p:cNvSpPr>
                    <a:spLocks noChangeArrowheads="1"/>
                  </p:cNvSpPr>
                  <p:nvPr/>
                </p:nvSpPr>
                <p:spPr bwMode="auto">
                  <a:xfrm>
                    <a:off x="8229600" y="990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grpSp>
            <p:sp>
              <p:nvSpPr>
                <p:cNvPr id="46" name="TextBox 44"/>
                <p:cNvSpPr txBox="1">
                  <a:spLocks noChangeArrowheads="1"/>
                </p:cNvSpPr>
                <p:nvPr/>
              </p:nvSpPr>
              <p:spPr bwMode="auto">
                <a:xfrm flipH="1">
                  <a:off x="8458200" y="591979"/>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1000">
                      <a:solidFill>
                        <a:srgbClr val="000000"/>
                      </a:solidFill>
                      <a:ea typeface="SimSun" panose="02010600030101010101" pitchFamily="2" charset="-122"/>
                    </a:rPr>
                    <a:t>X</a:t>
                  </a:r>
                </a:p>
              </p:txBody>
            </p:sp>
          </p:grpSp>
        </p:grpSp>
        <p:cxnSp>
          <p:nvCxnSpPr>
            <p:cNvPr id="84" name="Straight Connector 83"/>
            <p:cNvCxnSpPr>
              <a:stCxn id="65" idx="1"/>
              <a:endCxn id="46" idx="1"/>
            </p:cNvCxnSpPr>
            <p:nvPr/>
          </p:nvCxnSpPr>
          <p:spPr>
            <a:xfrm>
              <a:off x="9863000" y="4886210"/>
              <a:ext cx="1395680" cy="134779"/>
            </a:xfrm>
            <a:prstGeom prst="line">
              <a:avLst/>
            </a:prstGeom>
            <a:ln>
              <a:solidFill>
                <a:srgbClr val="00B050"/>
              </a:solidFill>
            </a:ln>
            <a:effectLst/>
          </p:spPr>
          <p:style>
            <a:lnRef idx="3">
              <a:schemeClr val="accent2"/>
            </a:lnRef>
            <a:fillRef idx="0">
              <a:schemeClr val="accent2"/>
            </a:fillRef>
            <a:effectRef idx="2">
              <a:schemeClr val="accent2"/>
            </a:effectRef>
            <a:fontRef idx="minor">
              <a:schemeClr val="tx1"/>
            </a:fontRef>
          </p:style>
        </p:cxnSp>
      </p:grpSp>
      <p:graphicFrame>
        <p:nvGraphicFramePr>
          <p:cNvPr id="89" name="Object 88"/>
          <p:cNvGraphicFramePr>
            <a:graphicFrameLocks noChangeAspect="1"/>
          </p:cNvGraphicFramePr>
          <p:nvPr>
            <p:extLst/>
          </p:nvPr>
        </p:nvGraphicFramePr>
        <p:xfrm>
          <a:off x="6035661" y="6028485"/>
          <a:ext cx="4948700" cy="672117"/>
        </p:xfrm>
        <a:graphic>
          <a:graphicData uri="http://schemas.openxmlformats.org/presentationml/2006/ole">
            <mc:AlternateContent xmlns:mc="http://schemas.openxmlformats.org/markup-compatibility/2006">
              <mc:Choice xmlns:v="urn:schemas-microsoft-com:vml" Requires="v">
                <p:oleObj spid="_x0000_s10362" name="Equation" r:id="rId6" imgW="2666880" imgH="431640" progId="Equation.DSMT4">
                  <p:embed/>
                </p:oleObj>
              </mc:Choice>
              <mc:Fallback>
                <p:oleObj name="Equation" r:id="rId6" imgW="2666880" imgH="431640" progId="Equation.DSMT4">
                  <p:embed/>
                  <p:pic>
                    <p:nvPicPr>
                      <p:cNvPr id="0" name=""/>
                      <p:cNvPicPr/>
                      <p:nvPr/>
                    </p:nvPicPr>
                    <p:blipFill>
                      <a:blip r:embed="rId7"/>
                      <a:stretch>
                        <a:fillRect/>
                      </a:stretch>
                    </p:blipFill>
                    <p:spPr>
                      <a:xfrm>
                        <a:off x="6035661" y="6028485"/>
                        <a:ext cx="4948700" cy="672117"/>
                      </a:xfrm>
                      <a:prstGeom prst="rect">
                        <a:avLst/>
                      </a:prstGeom>
                    </p:spPr>
                  </p:pic>
                </p:oleObj>
              </mc:Fallback>
            </mc:AlternateContent>
          </a:graphicData>
        </a:graphic>
      </p:graphicFrame>
      <p:sp>
        <p:nvSpPr>
          <p:cNvPr id="90" name="Rectangle 3"/>
          <p:cNvSpPr txBox="1">
            <a:spLocks noChangeArrowheads="1"/>
          </p:cNvSpPr>
          <p:nvPr/>
        </p:nvSpPr>
        <p:spPr>
          <a:xfrm>
            <a:off x="433472" y="5217994"/>
            <a:ext cx="11236689" cy="1145404"/>
          </a:xfrm>
          <a:prstGeom prst="rect">
            <a:avLst/>
          </a:prstGeom>
        </p:spPr>
        <p:txBody>
          <a:bodyPr vert="horz" lIns="91438" tIns="45719" rIns="91438" bIns="45719" rtlCol="0">
            <a:noAutofit/>
          </a:bodyPr>
          <a:lstStyle>
            <a:lvl1pPr marL="285744" indent="-285744"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517512" indent="-317492"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858817" indent="-29209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025500" indent="-27621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a:spcBef>
                <a:spcPts val="400"/>
              </a:spcBef>
            </a:pPr>
            <a:r>
              <a:rPr lang="en-US" altLang="zh-CN" sz="2400" dirty="0">
                <a:ea typeface="SimSun" panose="02010600030101010101" pitchFamily="2" charset="-122"/>
                <a:cs typeface="Tahoma" panose="020B0604030504040204" pitchFamily="34" charset="0"/>
                <a:sym typeface="Symbol" panose="05050102010706020507" pitchFamily="18" charset="2"/>
              </a:rPr>
              <a:t>Agglomerative clustering with </a:t>
            </a:r>
            <a:r>
              <a:rPr lang="en-US" altLang="zh-CN" sz="2400" b="1" dirty="0">
                <a:ea typeface="SimSun" panose="02010600030101010101" pitchFamily="2" charset="-122"/>
                <a:cs typeface="Tahoma" panose="020B0604030504040204" pitchFamily="34" charset="0"/>
                <a:sym typeface="Symbol" panose="05050102010706020507" pitchFamily="18" charset="2"/>
              </a:rPr>
              <a:t>Ward’s criterion</a:t>
            </a:r>
          </a:p>
          <a:p>
            <a:pPr lvl="1"/>
            <a:r>
              <a:rPr lang="en-US" altLang="zh-CN" sz="2400" b="1" dirty="0">
                <a:ea typeface="SimSun" panose="02010600030101010101" pitchFamily="2" charset="-122"/>
                <a:cs typeface="Tahoma" panose="020B0604030504040204" pitchFamily="34" charset="0"/>
                <a:sym typeface="Symbol" panose="05050102010706020507" pitchFamily="18" charset="2"/>
              </a:rPr>
              <a:t>Ward’s criterion: </a:t>
            </a:r>
            <a:r>
              <a:rPr lang="en-US" altLang="zh-CN" sz="2400" dirty="0">
                <a:ea typeface="SimSun" panose="02010600030101010101" pitchFamily="2" charset="-122"/>
                <a:cs typeface="Tahoma" panose="020B0604030504040204" pitchFamily="34" charset="0"/>
                <a:sym typeface="Symbol" panose="05050102010706020507" pitchFamily="18" charset="2"/>
              </a:rPr>
              <a:t>The increase in the value of the SSE criterion for the clustering obtained by merging them into C</a:t>
            </a:r>
            <a:r>
              <a:rPr lang="en-US" altLang="zh-CN" sz="2400" baseline="-25000" dirty="0">
                <a:ea typeface="SimSun" panose="02010600030101010101" pitchFamily="2" charset="-122"/>
                <a:cs typeface="Tahoma" panose="020B0604030504040204" pitchFamily="34" charset="0"/>
                <a:sym typeface="Symbol" panose="05050102010706020507" pitchFamily="18" charset="2"/>
              </a:rPr>
              <a:t>a</a:t>
            </a:r>
            <a:r>
              <a:rPr lang="en-US" altLang="zh-CN" sz="2400" dirty="0">
                <a:ea typeface="SimSun" panose="02010600030101010101" pitchFamily="2" charset="-122"/>
                <a:cs typeface="Tahoma" panose="020B0604030504040204" pitchFamily="34" charset="0"/>
                <a:sym typeface="Symbol" panose="05050102010706020507" pitchFamily="18" charset="2"/>
              </a:rPr>
              <a:t> U </a:t>
            </a:r>
            <a:r>
              <a:rPr lang="en-US" altLang="zh-CN" sz="2400" dirty="0" err="1">
                <a:ea typeface="SimSun" panose="02010600030101010101" pitchFamily="2" charset="-122"/>
                <a:cs typeface="Tahoma" panose="020B0604030504040204" pitchFamily="34" charset="0"/>
                <a:sym typeface="Symbol" panose="05050102010706020507" pitchFamily="18" charset="2"/>
              </a:rPr>
              <a:t>C</a:t>
            </a:r>
            <a:r>
              <a:rPr lang="en-US" altLang="zh-CN" sz="2400" baseline="-25000" dirty="0" err="1">
                <a:ea typeface="SimSun" panose="02010600030101010101" pitchFamily="2" charset="-122"/>
                <a:cs typeface="Tahoma" panose="020B0604030504040204" pitchFamily="34" charset="0"/>
                <a:sym typeface="Symbol" panose="05050102010706020507" pitchFamily="18" charset="2"/>
              </a:rPr>
              <a:t>b</a:t>
            </a:r>
            <a:r>
              <a:rPr lang="en-US" altLang="zh-CN" sz="2400" dirty="0">
                <a:ea typeface="SimSun" panose="02010600030101010101" pitchFamily="2" charset="-122"/>
                <a:cs typeface="Tahoma" panose="020B0604030504040204" pitchFamily="34" charset="0"/>
                <a:sym typeface="Symbol" panose="05050102010706020507" pitchFamily="18" charset="2"/>
              </a:rPr>
              <a:t>: </a:t>
            </a:r>
          </a:p>
        </p:txBody>
      </p:sp>
      <p:sp>
        <p:nvSpPr>
          <p:cNvPr id="3" name="TextBox 2"/>
          <p:cNvSpPr txBox="1"/>
          <p:nvPr/>
        </p:nvSpPr>
        <p:spPr>
          <a:xfrm>
            <a:off x="9959927" y="2101342"/>
            <a:ext cx="751937" cy="384721"/>
          </a:xfrm>
          <a:prstGeom prst="rect">
            <a:avLst/>
          </a:prstGeom>
          <a:noFill/>
        </p:spPr>
        <p:txBody>
          <a:bodyPr wrap="square" rtlCol="0">
            <a:spAutoFit/>
          </a:bodyPr>
          <a:lstStyle/>
          <a:p>
            <a:r>
              <a:rPr lang="en-US" dirty="0"/>
              <a:t>C</a:t>
            </a:r>
            <a:r>
              <a:rPr lang="en-US" baseline="-25000" dirty="0"/>
              <a:t>a</a:t>
            </a:r>
            <a:r>
              <a:rPr lang="en-US" dirty="0"/>
              <a:t>: N</a:t>
            </a:r>
            <a:r>
              <a:rPr lang="en-US" baseline="-25000" dirty="0"/>
              <a:t>a</a:t>
            </a:r>
          </a:p>
        </p:txBody>
      </p:sp>
      <p:sp>
        <p:nvSpPr>
          <p:cNvPr id="91" name="TextBox 90"/>
          <p:cNvSpPr txBox="1"/>
          <p:nvPr/>
        </p:nvSpPr>
        <p:spPr>
          <a:xfrm>
            <a:off x="11269427" y="2064941"/>
            <a:ext cx="840163" cy="384721"/>
          </a:xfrm>
          <a:prstGeom prst="rect">
            <a:avLst/>
          </a:prstGeom>
          <a:noFill/>
        </p:spPr>
        <p:txBody>
          <a:bodyPr wrap="square" rtlCol="0">
            <a:spAutoFit/>
          </a:bodyPr>
          <a:lstStyle/>
          <a:p>
            <a:r>
              <a:rPr lang="en-US" dirty="0" err="1"/>
              <a:t>C</a:t>
            </a:r>
            <a:r>
              <a:rPr lang="en-US" baseline="-25000" dirty="0" err="1"/>
              <a:t>b</a:t>
            </a:r>
            <a:r>
              <a:rPr lang="en-US" dirty="0"/>
              <a:t>: </a:t>
            </a:r>
            <a:r>
              <a:rPr lang="en-US" dirty="0" err="1"/>
              <a:t>N</a:t>
            </a:r>
            <a:r>
              <a:rPr lang="en-US" baseline="-25000" dirty="0" err="1"/>
              <a:t>b</a:t>
            </a:r>
            <a:endParaRPr lang="en-US" baseline="-25000" dirty="0"/>
          </a:p>
        </p:txBody>
      </p:sp>
    </p:spTree>
    <p:extLst>
      <p:ext uri="{BB962C8B-B14F-4D97-AF65-F5344CB8AC3E}">
        <p14:creationId xmlns:p14="http://schemas.microsoft.com/office/powerpoint/2010/main" val="1166045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ea typeface="SimSun" panose="02010600030101010101" pitchFamily="2" charset="-122"/>
              </a:rPr>
              <a:t>Agglomerative Clustering: Example of Single Link</a:t>
            </a:r>
            <a:endParaRPr lang="zh-CN" altLang="en-US" dirty="0"/>
          </a:p>
        </p:txBody>
      </p:sp>
      <p:sp>
        <p:nvSpPr>
          <p:cNvPr id="3" name="内容占位符 2"/>
          <p:cNvSpPr>
            <a:spLocks noGrp="1"/>
          </p:cNvSpPr>
          <p:nvPr>
            <p:ph idx="1"/>
          </p:nvPr>
        </p:nvSpPr>
        <p:spPr/>
        <p:txBody>
          <a:bodyPr/>
          <a:lstStyle/>
          <a:p>
            <a:r>
              <a:rPr lang="en-US" altLang="zh-CN" dirty="0"/>
              <a:t>2-D Data points</a:t>
            </a:r>
          </a:p>
          <a:p>
            <a:pPr lvl="1"/>
            <a:r>
              <a:rPr lang="en-US" altLang="zh-CN" dirty="0"/>
              <a:t>a(2,4)</a:t>
            </a:r>
          </a:p>
          <a:p>
            <a:pPr lvl="1"/>
            <a:r>
              <a:rPr lang="en-US" altLang="zh-CN" dirty="0"/>
              <a:t>b(3,2)</a:t>
            </a:r>
          </a:p>
          <a:p>
            <a:pPr lvl="1"/>
            <a:r>
              <a:rPr lang="en-US" altLang="zh-CN" dirty="0"/>
              <a:t>c(2,8)</a:t>
            </a:r>
          </a:p>
          <a:p>
            <a:pPr lvl="1"/>
            <a:r>
              <a:rPr lang="en-US" altLang="zh-CN" dirty="0"/>
              <a:t>d(8,9)</a:t>
            </a:r>
          </a:p>
          <a:p>
            <a:pPr lvl="1"/>
            <a:r>
              <a:rPr lang="en-US" altLang="zh-CN" dirty="0"/>
              <a:t>e(9,6)</a:t>
            </a:r>
          </a:p>
          <a:p>
            <a:pPr lvl="1"/>
            <a:endParaRPr lang="zh-CN" altLang="en-US" dirty="0"/>
          </a:p>
        </p:txBody>
      </p:sp>
      <p:pic>
        <p:nvPicPr>
          <p:cNvPr id="378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558" t="13633" r="40636" b="73959"/>
          <a:stretch/>
        </p:blipFill>
        <p:spPr bwMode="auto">
          <a:xfrm>
            <a:off x="2912952" y="1887582"/>
            <a:ext cx="3135215" cy="258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表格 3"/>
          <p:cNvGraphicFramePr>
            <a:graphicFrameLocks noGrp="1"/>
          </p:cNvGraphicFramePr>
          <p:nvPr>
            <p:extLst>
              <p:ext uri="{D42A27DB-BD31-4B8C-83A1-F6EECF244321}">
                <p14:modId xmlns:p14="http://schemas.microsoft.com/office/powerpoint/2010/main" val="3783552707"/>
              </p:ext>
            </p:extLst>
          </p:nvPr>
        </p:nvGraphicFramePr>
        <p:xfrm>
          <a:off x="6852194" y="1887582"/>
          <a:ext cx="4512492" cy="2286000"/>
        </p:xfrm>
        <a:graphic>
          <a:graphicData uri="http://schemas.openxmlformats.org/drawingml/2006/table">
            <a:tbl>
              <a:tblPr firstRow="1" bandRow="1">
                <a:tableStyleId>{93296810-A885-4BE3-A3E7-6D5BEEA58F35}</a:tableStyleId>
              </a:tblPr>
              <a:tblGrid>
                <a:gridCol w="752082">
                  <a:extLst>
                    <a:ext uri="{9D8B030D-6E8A-4147-A177-3AD203B41FA5}">
                      <a16:colId xmlns:a16="http://schemas.microsoft.com/office/drawing/2014/main" val="20000"/>
                    </a:ext>
                  </a:extLst>
                </a:gridCol>
                <a:gridCol w="752082">
                  <a:extLst>
                    <a:ext uri="{9D8B030D-6E8A-4147-A177-3AD203B41FA5}">
                      <a16:colId xmlns:a16="http://schemas.microsoft.com/office/drawing/2014/main" val="20001"/>
                    </a:ext>
                  </a:extLst>
                </a:gridCol>
                <a:gridCol w="752082">
                  <a:extLst>
                    <a:ext uri="{9D8B030D-6E8A-4147-A177-3AD203B41FA5}">
                      <a16:colId xmlns:a16="http://schemas.microsoft.com/office/drawing/2014/main" val="20002"/>
                    </a:ext>
                  </a:extLst>
                </a:gridCol>
                <a:gridCol w="752082">
                  <a:extLst>
                    <a:ext uri="{9D8B030D-6E8A-4147-A177-3AD203B41FA5}">
                      <a16:colId xmlns:a16="http://schemas.microsoft.com/office/drawing/2014/main" val="20003"/>
                    </a:ext>
                  </a:extLst>
                </a:gridCol>
                <a:gridCol w="752082">
                  <a:extLst>
                    <a:ext uri="{9D8B030D-6E8A-4147-A177-3AD203B41FA5}">
                      <a16:colId xmlns:a16="http://schemas.microsoft.com/office/drawing/2014/main" val="20004"/>
                    </a:ext>
                  </a:extLst>
                </a:gridCol>
                <a:gridCol w="752082">
                  <a:extLst>
                    <a:ext uri="{9D8B030D-6E8A-4147-A177-3AD203B41FA5}">
                      <a16:colId xmlns:a16="http://schemas.microsoft.com/office/drawing/2014/main" val="20005"/>
                    </a:ext>
                  </a:extLst>
                </a:gridCol>
              </a:tblGrid>
              <a:tr h="370840">
                <a:tc>
                  <a:txBody>
                    <a:bodyPr/>
                    <a:lstStyle/>
                    <a:p>
                      <a:endParaRPr lang="zh-CN" altLang="en-US" dirty="0"/>
                    </a:p>
                  </a:txBody>
                  <a:tcPr/>
                </a:tc>
                <a:tc>
                  <a:txBody>
                    <a:bodyPr/>
                    <a:lstStyle/>
                    <a:p>
                      <a:r>
                        <a:rPr lang="en-US" altLang="zh-CN" dirty="0"/>
                        <a:t>a</a:t>
                      </a:r>
                      <a:endParaRPr lang="zh-CN" altLang="en-US" dirty="0"/>
                    </a:p>
                  </a:txBody>
                  <a:tcPr/>
                </a:tc>
                <a:tc>
                  <a:txBody>
                    <a:bodyPr/>
                    <a:lstStyle/>
                    <a:p>
                      <a:r>
                        <a:rPr lang="en-US" altLang="zh-CN" dirty="0"/>
                        <a:t>b</a:t>
                      </a:r>
                      <a:endParaRPr lang="zh-CN" altLang="en-US" dirty="0"/>
                    </a:p>
                  </a:txBody>
                  <a:tcPr/>
                </a:tc>
                <a:tc>
                  <a:txBody>
                    <a:bodyPr/>
                    <a:lstStyle/>
                    <a:p>
                      <a:r>
                        <a:rPr lang="en-US" altLang="zh-CN" dirty="0"/>
                        <a:t>c</a:t>
                      </a:r>
                      <a:endParaRPr lang="zh-CN" altLang="en-US" dirty="0"/>
                    </a:p>
                  </a:txBody>
                  <a:tcPr/>
                </a:tc>
                <a:tc>
                  <a:txBody>
                    <a:bodyPr/>
                    <a:lstStyle/>
                    <a:p>
                      <a:r>
                        <a:rPr lang="en-US" altLang="zh-CN" dirty="0"/>
                        <a:t>d</a:t>
                      </a:r>
                      <a:endParaRPr lang="zh-CN" altLang="en-US" dirty="0"/>
                    </a:p>
                  </a:txBody>
                  <a:tcPr/>
                </a:tc>
                <a:tc>
                  <a:txBody>
                    <a:bodyPr/>
                    <a:lstStyle/>
                    <a:p>
                      <a:r>
                        <a:rPr lang="en-US" altLang="zh-CN" dirty="0"/>
                        <a:t>e</a:t>
                      </a:r>
                      <a:endParaRPr lang="zh-CN" altLang="en-US" dirty="0"/>
                    </a:p>
                  </a:txBody>
                  <a:tcPr/>
                </a:tc>
                <a:extLst>
                  <a:ext uri="{0D108BD9-81ED-4DB2-BD59-A6C34878D82A}">
                    <a16:rowId xmlns:a16="http://schemas.microsoft.com/office/drawing/2014/main" val="10000"/>
                  </a:ext>
                </a:extLst>
              </a:tr>
              <a:tr h="370840">
                <a:tc>
                  <a:txBody>
                    <a:bodyPr/>
                    <a:lstStyle/>
                    <a:p>
                      <a:r>
                        <a:rPr lang="en-US" altLang="zh-CN" dirty="0"/>
                        <a:t>a</a:t>
                      </a:r>
                      <a:endParaRPr lang="zh-CN" altLang="en-US" dirty="0"/>
                    </a:p>
                  </a:txBody>
                  <a:tcPr/>
                </a:tc>
                <a:tc>
                  <a:txBody>
                    <a:bodyPr/>
                    <a:lstStyle/>
                    <a:p>
                      <a:r>
                        <a:rPr lang="en-US" altLang="zh-CN" dirty="0"/>
                        <a:t>0</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0001"/>
                  </a:ext>
                </a:extLst>
              </a:tr>
              <a:tr h="370840">
                <a:tc>
                  <a:txBody>
                    <a:bodyPr/>
                    <a:lstStyle/>
                    <a:p>
                      <a:r>
                        <a:rPr lang="en-US" altLang="zh-CN" dirty="0"/>
                        <a:t>b</a:t>
                      </a:r>
                      <a:endParaRPr lang="zh-CN" altLang="en-US" dirty="0"/>
                    </a:p>
                  </a:txBody>
                  <a:tcPr/>
                </a:tc>
                <a:tc>
                  <a:txBody>
                    <a:bodyPr/>
                    <a:lstStyle/>
                    <a:p>
                      <a:r>
                        <a:rPr lang="en-US" altLang="zh-CN" dirty="0"/>
                        <a:t>2.2</a:t>
                      </a:r>
                      <a:endParaRPr lang="zh-CN" altLang="en-US" dirty="0"/>
                    </a:p>
                  </a:txBody>
                  <a:tcPr/>
                </a:tc>
                <a:tc>
                  <a:txBody>
                    <a:bodyPr/>
                    <a:lstStyle/>
                    <a:p>
                      <a:r>
                        <a:rPr lang="en-US" altLang="zh-CN" dirty="0"/>
                        <a:t>0</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2"/>
                  </a:ext>
                </a:extLst>
              </a:tr>
              <a:tr h="370840">
                <a:tc>
                  <a:txBody>
                    <a:bodyPr/>
                    <a:lstStyle/>
                    <a:p>
                      <a:r>
                        <a:rPr lang="en-US" altLang="zh-CN" dirty="0"/>
                        <a:t>c</a:t>
                      </a:r>
                      <a:endParaRPr lang="zh-CN" altLang="en-US" dirty="0"/>
                    </a:p>
                  </a:txBody>
                  <a:tcPr/>
                </a:tc>
                <a:tc>
                  <a:txBody>
                    <a:bodyPr/>
                    <a:lstStyle/>
                    <a:p>
                      <a:r>
                        <a:rPr lang="en-US" altLang="zh-CN" dirty="0"/>
                        <a:t>4</a:t>
                      </a:r>
                      <a:endParaRPr lang="zh-CN" altLang="en-US" dirty="0"/>
                    </a:p>
                  </a:txBody>
                  <a:tcPr/>
                </a:tc>
                <a:tc>
                  <a:txBody>
                    <a:bodyPr/>
                    <a:lstStyle/>
                    <a:p>
                      <a:r>
                        <a:rPr lang="en-US" altLang="zh-CN" dirty="0"/>
                        <a:t>6.1</a:t>
                      </a:r>
                      <a:endParaRPr lang="zh-CN" altLang="en-US" dirty="0"/>
                    </a:p>
                  </a:txBody>
                  <a:tcPr/>
                </a:tc>
                <a:tc>
                  <a:txBody>
                    <a:bodyPr/>
                    <a:lstStyle/>
                    <a:p>
                      <a:r>
                        <a:rPr lang="en-US" altLang="zh-CN" dirty="0"/>
                        <a:t>0</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3"/>
                  </a:ext>
                </a:extLst>
              </a:tr>
              <a:tr h="370840">
                <a:tc>
                  <a:txBody>
                    <a:bodyPr/>
                    <a:lstStyle/>
                    <a:p>
                      <a:r>
                        <a:rPr lang="en-US" altLang="zh-CN" dirty="0"/>
                        <a:t>d</a:t>
                      </a:r>
                      <a:endParaRPr lang="zh-CN" altLang="en-US" dirty="0"/>
                    </a:p>
                  </a:txBody>
                  <a:tcPr/>
                </a:tc>
                <a:tc>
                  <a:txBody>
                    <a:bodyPr/>
                    <a:lstStyle/>
                    <a:p>
                      <a:r>
                        <a:rPr lang="en-US" altLang="zh-CN" dirty="0"/>
                        <a:t>7.8</a:t>
                      </a:r>
                      <a:endParaRPr lang="zh-CN" altLang="en-US" dirty="0"/>
                    </a:p>
                  </a:txBody>
                  <a:tcPr/>
                </a:tc>
                <a:tc>
                  <a:txBody>
                    <a:bodyPr/>
                    <a:lstStyle/>
                    <a:p>
                      <a:r>
                        <a:rPr lang="en-US" altLang="zh-CN" dirty="0"/>
                        <a:t>8.6</a:t>
                      </a:r>
                      <a:endParaRPr lang="zh-CN" altLang="en-US" dirty="0"/>
                    </a:p>
                  </a:txBody>
                  <a:tcPr/>
                </a:tc>
                <a:tc>
                  <a:txBody>
                    <a:bodyPr/>
                    <a:lstStyle/>
                    <a:p>
                      <a:r>
                        <a:rPr lang="en-US" altLang="zh-CN" dirty="0"/>
                        <a:t>6.1</a:t>
                      </a:r>
                      <a:endParaRPr lang="zh-CN" altLang="en-US" dirty="0"/>
                    </a:p>
                  </a:txBody>
                  <a:tcPr/>
                </a:tc>
                <a:tc>
                  <a:txBody>
                    <a:bodyPr/>
                    <a:lstStyle/>
                    <a:p>
                      <a:r>
                        <a:rPr lang="en-US" altLang="zh-CN" dirty="0"/>
                        <a:t>0</a:t>
                      </a:r>
                      <a:endParaRPr lang="zh-CN" altLang="en-US" dirty="0"/>
                    </a:p>
                  </a:txBody>
                  <a:tcPr/>
                </a:tc>
                <a:tc>
                  <a:txBody>
                    <a:bodyPr/>
                    <a:lstStyle/>
                    <a:p>
                      <a:endParaRPr lang="zh-CN" altLang="en-US"/>
                    </a:p>
                  </a:txBody>
                  <a:tcPr/>
                </a:tc>
                <a:extLst>
                  <a:ext uri="{0D108BD9-81ED-4DB2-BD59-A6C34878D82A}">
                    <a16:rowId xmlns:a16="http://schemas.microsoft.com/office/drawing/2014/main" val="10004"/>
                  </a:ext>
                </a:extLst>
              </a:tr>
              <a:tr h="370840">
                <a:tc>
                  <a:txBody>
                    <a:bodyPr/>
                    <a:lstStyle/>
                    <a:p>
                      <a:r>
                        <a:rPr lang="en-US" altLang="zh-CN" dirty="0"/>
                        <a:t>e</a:t>
                      </a:r>
                      <a:endParaRPr lang="zh-CN" altLang="en-US" dirty="0"/>
                    </a:p>
                  </a:txBody>
                  <a:tcPr/>
                </a:tc>
                <a:tc>
                  <a:txBody>
                    <a:bodyPr/>
                    <a:lstStyle/>
                    <a:p>
                      <a:r>
                        <a:rPr lang="en-US" altLang="zh-CN" dirty="0"/>
                        <a:t>7.3</a:t>
                      </a:r>
                      <a:endParaRPr lang="zh-CN" altLang="en-US" dirty="0"/>
                    </a:p>
                  </a:txBody>
                  <a:tcPr/>
                </a:tc>
                <a:tc>
                  <a:txBody>
                    <a:bodyPr/>
                    <a:lstStyle/>
                    <a:p>
                      <a:r>
                        <a:rPr lang="en-US" altLang="zh-CN" dirty="0"/>
                        <a:t>7.2</a:t>
                      </a:r>
                      <a:endParaRPr lang="zh-CN" altLang="en-US" dirty="0"/>
                    </a:p>
                  </a:txBody>
                  <a:tcPr/>
                </a:tc>
                <a:tc>
                  <a:txBody>
                    <a:bodyPr/>
                    <a:lstStyle/>
                    <a:p>
                      <a:r>
                        <a:rPr lang="en-US" altLang="zh-CN" dirty="0"/>
                        <a:t>7.3</a:t>
                      </a:r>
                      <a:endParaRPr lang="zh-CN" altLang="en-US" dirty="0"/>
                    </a:p>
                  </a:txBody>
                  <a:tcPr/>
                </a:tc>
                <a:tc>
                  <a:txBody>
                    <a:bodyPr/>
                    <a:lstStyle/>
                    <a:p>
                      <a:r>
                        <a:rPr lang="en-US" altLang="zh-CN" dirty="0"/>
                        <a:t>3.2</a:t>
                      </a:r>
                      <a:endParaRPr lang="zh-CN" altLang="en-US" dirty="0"/>
                    </a:p>
                  </a:txBody>
                  <a:tcPr/>
                </a:tc>
                <a:tc>
                  <a:txBody>
                    <a:bodyPr/>
                    <a:lstStyle/>
                    <a:p>
                      <a:r>
                        <a:rPr lang="en-US" altLang="zh-CN" dirty="0"/>
                        <a:t>0</a:t>
                      </a:r>
                      <a:endParaRPr lang="zh-CN" altLang="en-US" dirty="0"/>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6701246" y="1286691"/>
            <a:ext cx="2063931" cy="384721"/>
          </a:xfrm>
          <a:prstGeom prst="rect">
            <a:avLst/>
          </a:prstGeom>
          <a:noFill/>
        </p:spPr>
        <p:txBody>
          <a:bodyPr wrap="square" rtlCol="0">
            <a:spAutoFit/>
          </a:bodyPr>
          <a:lstStyle/>
          <a:p>
            <a:r>
              <a:rPr lang="en-US" altLang="zh-CN" dirty="0"/>
              <a:t>Distance Matrix</a:t>
            </a:r>
            <a:endParaRPr lang="zh-CN" altLang="en-US" dirty="0"/>
          </a:p>
        </p:txBody>
      </p:sp>
      <p:sp>
        <p:nvSpPr>
          <p:cNvPr id="6" name="椭圆 5"/>
          <p:cNvSpPr/>
          <p:nvPr/>
        </p:nvSpPr>
        <p:spPr>
          <a:xfrm>
            <a:off x="7576457" y="2710543"/>
            <a:ext cx="620486" cy="2939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8594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格 10"/>
          <p:cNvGraphicFramePr>
            <a:graphicFrameLocks noGrp="1"/>
          </p:cNvGraphicFramePr>
          <p:nvPr>
            <p:extLst>
              <p:ext uri="{D42A27DB-BD31-4B8C-83A1-F6EECF244321}">
                <p14:modId xmlns:p14="http://schemas.microsoft.com/office/powerpoint/2010/main" val="2680601597"/>
              </p:ext>
            </p:extLst>
          </p:nvPr>
        </p:nvGraphicFramePr>
        <p:xfrm>
          <a:off x="6852194" y="1887582"/>
          <a:ext cx="4512492" cy="2286000"/>
        </p:xfrm>
        <a:graphic>
          <a:graphicData uri="http://schemas.openxmlformats.org/drawingml/2006/table">
            <a:tbl>
              <a:tblPr firstRow="1" bandRow="1">
                <a:tableStyleId>{93296810-A885-4BE3-A3E7-6D5BEEA58F35}</a:tableStyleId>
              </a:tblPr>
              <a:tblGrid>
                <a:gridCol w="752082">
                  <a:extLst>
                    <a:ext uri="{9D8B030D-6E8A-4147-A177-3AD203B41FA5}">
                      <a16:colId xmlns:a16="http://schemas.microsoft.com/office/drawing/2014/main" val="20000"/>
                    </a:ext>
                  </a:extLst>
                </a:gridCol>
                <a:gridCol w="752082">
                  <a:extLst>
                    <a:ext uri="{9D8B030D-6E8A-4147-A177-3AD203B41FA5}">
                      <a16:colId xmlns:a16="http://schemas.microsoft.com/office/drawing/2014/main" val="20001"/>
                    </a:ext>
                  </a:extLst>
                </a:gridCol>
                <a:gridCol w="752082">
                  <a:extLst>
                    <a:ext uri="{9D8B030D-6E8A-4147-A177-3AD203B41FA5}">
                      <a16:colId xmlns:a16="http://schemas.microsoft.com/office/drawing/2014/main" val="20002"/>
                    </a:ext>
                  </a:extLst>
                </a:gridCol>
                <a:gridCol w="752082">
                  <a:extLst>
                    <a:ext uri="{9D8B030D-6E8A-4147-A177-3AD203B41FA5}">
                      <a16:colId xmlns:a16="http://schemas.microsoft.com/office/drawing/2014/main" val="20003"/>
                    </a:ext>
                  </a:extLst>
                </a:gridCol>
                <a:gridCol w="752082">
                  <a:extLst>
                    <a:ext uri="{9D8B030D-6E8A-4147-A177-3AD203B41FA5}">
                      <a16:colId xmlns:a16="http://schemas.microsoft.com/office/drawing/2014/main" val="20004"/>
                    </a:ext>
                  </a:extLst>
                </a:gridCol>
                <a:gridCol w="752082">
                  <a:extLst>
                    <a:ext uri="{9D8B030D-6E8A-4147-A177-3AD203B41FA5}">
                      <a16:colId xmlns:a16="http://schemas.microsoft.com/office/drawing/2014/main" val="20005"/>
                    </a:ext>
                  </a:extLst>
                </a:gridCol>
              </a:tblGrid>
              <a:tr h="370840">
                <a:tc>
                  <a:txBody>
                    <a:bodyPr/>
                    <a:lstStyle/>
                    <a:p>
                      <a:endParaRPr lang="zh-CN" altLang="en-US" dirty="0"/>
                    </a:p>
                  </a:txBody>
                  <a:tcPr/>
                </a:tc>
                <a:tc>
                  <a:txBody>
                    <a:bodyPr/>
                    <a:lstStyle/>
                    <a:p>
                      <a:r>
                        <a:rPr lang="en-US" altLang="zh-CN" dirty="0"/>
                        <a:t>a</a:t>
                      </a:r>
                      <a:endParaRPr lang="zh-CN" altLang="en-US" dirty="0"/>
                    </a:p>
                  </a:txBody>
                  <a:tcPr/>
                </a:tc>
                <a:tc>
                  <a:txBody>
                    <a:bodyPr/>
                    <a:lstStyle/>
                    <a:p>
                      <a:r>
                        <a:rPr lang="en-US" altLang="zh-CN" dirty="0"/>
                        <a:t>b</a:t>
                      </a:r>
                      <a:endParaRPr lang="zh-CN" altLang="en-US" dirty="0"/>
                    </a:p>
                  </a:txBody>
                  <a:tcPr/>
                </a:tc>
                <a:tc>
                  <a:txBody>
                    <a:bodyPr/>
                    <a:lstStyle/>
                    <a:p>
                      <a:r>
                        <a:rPr lang="en-US" altLang="zh-CN" dirty="0"/>
                        <a:t>c</a:t>
                      </a:r>
                      <a:endParaRPr lang="zh-CN" altLang="en-US" dirty="0"/>
                    </a:p>
                  </a:txBody>
                  <a:tcPr/>
                </a:tc>
                <a:tc>
                  <a:txBody>
                    <a:bodyPr/>
                    <a:lstStyle/>
                    <a:p>
                      <a:r>
                        <a:rPr lang="en-US" altLang="zh-CN" dirty="0"/>
                        <a:t>d</a:t>
                      </a:r>
                      <a:endParaRPr lang="zh-CN" altLang="en-US" dirty="0"/>
                    </a:p>
                  </a:txBody>
                  <a:tcPr/>
                </a:tc>
                <a:tc>
                  <a:txBody>
                    <a:bodyPr/>
                    <a:lstStyle/>
                    <a:p>
                      <a:r>
                        <a:rPr lang="en-US" altLang="zh-CN" dirty="0"/>
                        <a:t>e</a:t>
                      </a:r>
                      <a:endParaRPr lang="zh-CN" altLang="en-US" dirty="0"/>
                    </a:p>
                  </a:txBody>
                  <a:tcPr/>
                </a:tc>
                <a:extLst>
                  <a:ext uri="{0D108BD9-81ED-4DB2-BD59-A6C34878D82A}">
                    <a16:rowId xmlns:a16="http://schemas.microsoft.com/office/drawing/2014/main" val="10000"/>
                  </a:ext>
                </a:extLst>
              </a:tr>
              <a:tr h="370840">
                <a:tc>
                  <a:txBody>
                    <a:bodyPr/>
                    <a:lstStyle/>
                    <a:p>
                      <a:r>
                        <a:rPr lang="en-US" altLang="zh-CN" dirty="0"/>
                        <a:t>a</a:t>
                      </a:r>
                      <a:endParaRPr lang="zh-CN" altLang="en-US" dirty="0"/>
                    </a:p>
                  </a:txBody>
                  <a:tcPr/>
                </a:tc>
                <a:tc>
                  <a:txBody>
                    <a:bodyPr/>
                    <a:lstStyle/>
                    <a:p>
                      <a:r>
                        <a:rPr lang="en-US" altLang="zh-CN" dirty="0"/>
                        <a:t>0</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0001"/>
                  </a:ext>
                </a:extLst>
              </a:tr>
              <a:tr h="370840">
                <a:tc>
                  <a:txBody>
                    <a:bodyPr/>
                    <a:lstStyle/>
                    <a:p>
                      <a:r>
                        <a:rPr lang="en-US" altLang="zh-CN" dirty="0"/>
                        <a:t>b</a:t>
                      </a:r>
                      <a:endParaRPr lang="zh-CN" altLang="en-US" dirty="0"/>
                    </a:p>
                  </a:txBody>
                  <a:tcPr/>
                </a:tc>
                <a:tc>
                  <a:txBody>
                    <a:bodyPr/>
                    <a:lstStyle/>
                    <a:p>
                      <a:r>
                        <a:rPr lang="en-US" altLang="zh-CN" dirty="0"/>
                        <a:t>2.2</a:t>
                      </a:r>
                      <a:endParaRPr lang="zh-CN" altLang="en-US" dirty="0"/>
                    </a:p>
                  </a:txBody>
                  <a:tcPr/>
                </a:tc>
                <a:tc>
                  <a:txBody>
                    <a:bodyPr/>
                    <a:lstStyle/>
                    <a:p>
                      <a:r>
                        <a:rPr lang="en-US" altLang="zh-CN" dirty="0"/>
                        <a:t>0</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2"/>
                  </a:ext>
                </a:extLst>
              </a:tr>
              <a:tr h="370840">
                <a:tc>
                  <a:txBody>
                    <a:bodyPr/>
                    <a:lstStyle/>
                    <a:p>
                      <a:r>
                        <a:rPr lang="en-US" altLang="zh-CN" dirty="0"/>
                        <a:t>c</a:t>
                      </a:r>
                      <a:endParaRPr lang="zh-CN" altLang="en-US" dirty="0"/>
                    </a:p>
                  </a:txBody>
                  <a:tcPr/>
                </a:tc>
                <a:tc>
                  <a:txBody>
                    <a:bodyPr/>
                    <a:lstStyle/>
                    <a:p>
                      <a:r>
                        <a:rPr lang="en-US" altLang="zh-CN" dirty="0"/>
                        <a:t>4</a:t>
                      </a:r>
                      <a:endParaRPr lang="zh-CN" altLang="en-US" dirty="0"/>
                    </a:p>
                  </a:txBody>
                  <a:tcPr/>
                </a:tc>
                <a:tc>
                  <a:txBody>
                    <a:bodyPr/>
                    <a:lstStyle/>
                    <a:p>
                      <a:r>
                        <a:rPr lang="en-US" altLang="zh-CN" dirty="0"/>
                        <a:t>6.1</a:t>
                      </a:r>
                      <a:endParaRPr lang="zh-CN" altLang="en-US" dirty="0"/>
                    </a:p>
                  </a:txBody>
                  <a:tcPr/>
                </a:tc>
                <a:tc>
                  <a:txBody>
                    <a:bodyPr/>
                    <a:lstStyle/>
                    <a:p>
                      <a:r>
                        <a:rPr lang="en-US" altLang="zh-CN" dirty="0"/>
                        <a:t>0</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3"/>
                  </a:ext>
                </a:extLst>
              </a:tr>
              <a:tr h="370840">
                <a:tc>
                  <a:txBody>
                    <a:bodyPr/>
                    <a:lstStyle/>
                    <a:p>
                      <a:r>
                        <a:rPr lang="en-US" altLang="zh-CN" dirty="0"/>
                        <a:t>d</a:t>
                      </a:r>
                      <a:endParaRPr lang="zh-CN" altLang="en-US" dirty="0"/>
                    </a:p>
                  </a:txBody>
                  <a:tcPr/>
                </a:tc>
                <a:tc>
                  <a:txBody>
                    <a:bodyPr/>
                    <a:lstStyle/>
                    <a:p>
                      <a:r>
                        <a:rPr lang="en-US" altLang="zh-CN" dirty="0"/>
                        <a:t>7.8</a:t>
                      </a:r>
                      <a:endParaRPr lang="zh-CN" altLang="en-US" dirty="0"/>
                    </a:p>
                  </a:txBody>
                  <a:tcPr/>
                </a:tc>
                <a:tc>
                  <a:txBody>
                    <a:bodyPr/>
                    <a:lstStyle/>
                    <a:p>
                      <a:r>
                        <a:rPr lang="en-US" altLang="zh-CN" dirty="0"/>
                        <a:t>8.6</a:t>
                      </a:r>
                      <a:endParaRPr lang="zh-CN" altLang="en-US" dirty="0"/>
                    </a:p>
                  </a:txBody>
                  <a:tcPr/>
                </a:tc>
                <a:tc>
                  <a:txBody>
                    <a:bodyPr/>
                    <a:lstStyle/>
                    <a:p>
                      <a:r>
                        <a:rPr lang="en-US" altLang="zh-CN" dirty="0"/>
                        <a:t>6.1</a:t>
                      </a:r>
                      <a:endParaRPr lang="zh-CN" altLang="en-US" dirty="0"/>
                    </a:p>
                  </a:txBody>
                  <a:tcPr/>
                </a:tc>
                <a:tc>
                  <a:txBody>
                    <a:bodyPr/>
                    <a:lstStyle/>
                    <a:p>
                      <a:r>
                        <a:rPr lang="en-US" altLang="zh-CN" dirty="0"/>
                        <a:t>0</a:t>
                      </a:r>
                      <a:endParaRPr lang="zh-CN" altLang="en-US" dirty="0"/>
                    </a:p>
                  </a:txBody>
                  <a:tcPr/>
                </a:tc>
                <a:tc>
                  <a:txBody>
                    <a:bodyPr/>
                    <a:lstStyle/>
                    <a:p>
                      <a:endParaRPr lang="zh-CN" altLang="en-US"/>
                    </a:p>
                  </a:txBody>
                  <a:tcPr/>
                </a:tc>
                <a:extLst>
                  <a:ext uri="{0D108BD9-81ED-4DB2-BD59-A6C34878D82A}">
                    <a16:rowId xmlns:a16="http://schemas.microsoft.com/office/drawing/2014/main" val="10004"/>
                  </a:ext>
                </a:extLst>
              </a:tr>
              <a:tr h="370840">
                <a:tc>
                  <a:txBody>
                    <a:bodyPr/>
                    <a:lstStyle/>
                    <a:p>
                      <a:r>
                        <a:rPr lang="en-US" altLang="zh-CN" dirty="0"/>
                        <a:t>e</a:t>
                      </a:r>
                      <a:endParaRPr lang="zh-CN" altLang="en-US" dirty="0"/>
                    </a:p>
                  </a:txBody>
                  <a:tcPr/>
                </a:tc>
                <a:tc>
                  <a:txBody>
                    <a:bodyPr/>
                    <a:lstStyle/>
                    <a:p>
                      <a:r>
                        <a:rPr lang="en-US" altLang="zh-CN" dirty="0"/>
                        <a:t>7.3</a:t>
                      </a:r>
                      <a:endParaRPr lang="zh-CN" altLang="en-US" dirty="0"/>
                    </a:p>
                  </a:txBody>
                  <a:tcPr/>
                </a:tc>
                <a:tc>
                  <a:txBody>
                    <a:bodyPr/>
                    <a:lstStyle/>
                    <a:p>
                      <a:r>
                        <a:rPr lang="en-US" altLang="zh-CN" dirty="0"/>
                        <a:t>7.2</a:t>
                      </a:r>
                      <a:endParaRPr lang="zh-CN" altLang="en-US" dirty="0"/>
                    </a:p>
                  </a:txBody>
                  <a:tcPr/>
                </a:tc>
                <a:tc>
                  <a:txBody>
                    <a:bodyPr/>
                    <a:lstStyle/>
                    <a:p>
                      <a:r>
                        <a:rPr lang="en-US" altLang="zh-CN" dirty="0"/>
                        <a:t>7.3</a:t>
                      </a:r>
                      <a:endParaRPr lang="zh-CN" altLang="en-US" dirty="0"/>
                    </a:p>
                  </a:txBody>
                  <a:tcPr/>
                </a:tc>
                <a:tc>
                  <a:txBody>
                    <a:bodyPr/>
                    <a:lstStyle/>
                    <a:p>
                      <a:r>
                        <a:rPr lang="en-US" altLang="zh-CN" dirty="0"/>
                        <a:t>3.2</a:t>
                      </a:r>
                      <a:endParaRPr lang="zh-CN" altLang="en-US" dirty="0"/>
                    </a:p>
                  </a:txBody>
                  <a:tcPr/>
                </a:tc>
                <a:tc>
                  <a:txBody>
                    <a:bodyPr/>
                    <a:lstStyle/>
                    <a:p>
                      <a:r>
                        <a:rPr lang="en-US" altLang="zh-CN" dirty="0"/>
                        <a:t>0</a:t>
                      </a:r>
                      <a:endParaRPr lang="zh-CN" altLang="en-US" dirty="0"/>
                    </a:p>
                  </a:txBody>
                  <a:tcPr/>
                </a:tc>
                <a:extLst>
                  <a:ext uri="{0D108BD9-81ED-4DB2-BD59-A6C34878D82A}">
                    <a16:rowId xmlns:a16="http://schemas.microsoft.com/office/drawing/2014/main" val="10005"/>
                  </a:ext>
                </a:extLst>
              </a:tr>
            </a:tbl>
          </a:graphicData>
        </a:graphic>
      </p:graphicFrame>
      <p:sp>
        <p:nvSpPr>
          <p:cNvPr id="3" name="内容占位符 2"/>
          <p:cNvSpPr>
            <a:spLocks noGrp="1"/>
          </p:cNvSpPr>
          <p:nvPr>
            <p:ph idx="1"/>
          </p:nvPr>
        </p:nvSpPr>
        <p:spPr/>
        <p:txBody>
          <a:bodyPr/>
          <a:lstStyle/>
          <a:p>
            <a:r>
              <a:rPr lang="en-US" altLang="zh-CN" dirty="0"/>
              <a:t>2-D Data points</a:t>
            </a:r>
          </a:p>
          <a:p>
            <a:endParaRPr lang="en-US" altLang="zh-CN" dirty="0"/>
          </a:p>
          <a:p>
            <a:endParaRPr lang="en-US" altLang="zh-CN" dirty="0"/>
          </a:p>
          <a:p>
            <a:endParaRPr lang="en-US" altLang="zh-CN" dirty="0"/>
          </a:p>
          <a:p>
            <a:endParaRPr lang="en-US" altLang="zh-CN" dirty="0"/>
          </a:p>
          <a:p>
            <a:endParaRPr lang="en-US" altLang="zh-CN" dirty="0"/>
          </a:p>
          <a:p>
            <a:r>
              <a:rPr lang="en-US" altLang="zh-CN" dirty="0"/>
              <a:t>Update distance</a:t>
            </a:r>
          </a:p>
          <a:p>
            <a:pPr lvl="1"/>
            <a:r>
              <a:rPr lang="en-US" altLang="zh-CN" dirty="0"/>
              <a:t>Distance((</a:t>
            </a:r>
            <a:r>
              <a:rPr lang="en-US" altLang="zh-CN" dirty="0" err="1"/>
              <a:t>a,b</a:t>
            </a:r>
            <a:r>
              <a:rPr lang="en-US" altLang="zh-CN" dirty="0"/>
              <a:t>), c) = min(Distance(</a:t>
            </a:r>
            <a:r>
              <a:rPr lang="en-US" altLang="zh-CN" dirty="0" err="1"/>
              <a:t>a,c</a:t>
            </a:r>
            <a:r>
              <a:rPr lang="en-US" altLang="zh-CN" dirty="0"/>
              <a:t>), Distance(</a:t>
            </a:r>
            <a:r>
              <a:rPr lang="en-US" altLang="zh-CN" dirty="0" err="1"/>
              <a:t>b,c</a:t>
            </a:r>
            <a:r>
              <a:rPr lang="en-US" altLang="zh-CN" dirty="0"/>
              <a:t>)) = min(4, 6.1)=4</a:t>
            </a:r>
          </a:p>
          <a:p>
            <a:pPr lvl="1"/>
            <a:r>
              <a:rPr lang="en-US" altLang="zh-CN" dirty="0"/>
              <a:t>Distance((</a:t>
            </a:r>
            <a:r>
              <a:rPr lang="en-US" altLang="zh-CN" dirty="0" err="1"/>
              <a:t>a,b</a:t>
            </a:r>
            <a:r>
              <a:rPr lang="en-US" altLang="zh-CN" dirty="0"/>
              <a:t>), d) = min(Distance(</a:t>
            </a:r>
            <a:r>
              <a:rPr lang="en-US" altLang="zh-CN" dirty="0" err="1"/>
              <a:t>a,d</a:t>
            </a:r>
            <a:r>
              <a:rPr lang="en-US" altLang="zh-CN" dirty="0"/>
              <a:t>), Distance(</a:t>
            </a:r>
            <a:r>
              <a:rPr lang="en-US" altLang="zh-CN" dirty="0" err="1"/>
              <a:t>b,d</a:t>
            </a:r>
            <a:r>
              <a:rPr lang="en-US" altLang="zh-CN" dirty="0"/>
              <a:t>)) = min(7.8, 8.6)=7.8</a:t>
            </a:r>
          </a:p>
          <a:p>
            <a:pPr lvl="1"/>
            <a:r>
              <a:rPr lang="en-US" altLang="zh-CN" dirty="0"/>
              <a:t>Distance((</a:t>
            </a:r>
            <a:r>
              <a:rPr lang="en-US" altLang="zh-CN" dirty="0" err="1"/>
              <a:t>a,b</a:t>
            </a:r>
            <a:r>
              <a:rPr lang="en-US" altLang="zh-CN" dirty="0"/>
              <a:t>), e) = min(Distance(</a:t>
            </a:r>
            <a:r>
              <a:rPr lang="en-US" altLang="zh-CN" dirty="0" err="1"/>
              <a:t>a,e</a:t>
            </a:r>
            <a:r>
              <a:rPr lang="en-US" altLang="zh-CN" dirty="0"/>
              <a:t>), Distance(</a:t>
            </a:r>
            <a:r>
              <a:rPr lang="en-US" altLang="zh-CN" dirty="0" err="1"/>
              <a:t>b,e</a:t>
            </a:r>
            <a:r>
              <a:rPr lang="en-US" altLang="zh-CN" dirty="0"/>
              <a:t>)) = min(7.3, 7.2)=7.2</a:t>
            </a:r>
          </a:p>
          <a:p>
            <a:pPr lvl="1"/>
            <a:endParaRPr lang="en-US" altLang="zh-CN" dirty="0"/>
          </a:p>
          <a:p>
            <a:pPr lvl="1"/>
            <a:endParaRPr lang="en-US" altLang="zh-CN" dirty="0"/>
          </a:p>
          <a:p>
            <a:pPr lvl="1"/>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3761202738"/>
              </p:ext>
            </p:extLst>
          </p:nvPr>
        </p:nvGraphicFramePr>
        <p:xfrm>
          <a:off x="6852192" y="1887582"/>
          <a:ext cx="4493140" cy="2296560"/>
        </p:xfrm>
        <a:graphic>
          <a:graphicData uri="http://schemas.openxmlformats.org/drawingml/2006/table">
            <a:tbl>
              <a:tblPr firstRow="1" bandRow="1">
                <a:tableStyleId>{93296810-A885-4BE3-A3E7-6D5BEEA58F35}</a:tableStyleId>
              </a:tblPr>
              <a:tblGrid>
                <a:gridCol w="898628">
                  <a:extLst>
                    <a:ext uri="{9D8B030D-6E8A-4147-A177-3AD203B41FA5}">
                      <a16:colId xmlns:a16="http://schemas.microsoft.com/office/drawing/2014/main" val="20000"/>
                    </a:ext>
                  </a:extLst>
                </a:gridCol>
                <a:gridCol w="898628">
                  <a:extLst>
                    <a:ext uri="{9D8B030D-6E8A-4147-A177-3AD203B41FA5}">
                      <a16:colId xmlns:a16="http://schemas.microsoft.com/office/drawing/2014/main" val="20001"/>
                    </a:ext>
                  </a:extLst>
                </a:gridCol>
                <a:gridCol w="898628">
                  <a:extLst>
                    <a:ext uri="{9D8B030D-6E8A-4147-A177-3AD203B41FA5}">
                      <a16:colId xmlns:a16="http://schemas.microsoft.com/office/drawing/2014/main" val="20002"/>
                    </a:ext>
                  </a:extLst>
                </a:gridCol>
                <a:gridCol w="898628">
                  <a:extLst>
                    <a:ext uri="{9D8B030D-6E8A-4147-A177-3AD203B41FA5}">
                      <a16:colId xmlns:a16="http://schemas.microsoft.com/office/drawing/2014/main" val="20003"/>
                    </a:ext>
                  </a:extLst>
                </a:gridCol>
                <a:gridCol w="898628">
                  <a:extLst>
                    <a:ext uri="{9D8B030D-6E8A-4147-A177-3AD203B41FA5}">
                      <a16:colId xmlns:a16="http://schemas.microsoft.com/office/drawing/2014/main" val="20004"/>
                    </a:ext>
                  </a:extLst>
                </a:gridCol>
              </a:tblGrid>
              <a:tr h="459312">
                <a:tc>
                  <a:txBody>
                    <a:bodyPr/>
                    <a:lstStyle/>
                    <a:p>
                      <a:endParaRPr lang="zh-CN" altLang="en-US" dirty="0"/>
                    </a:p>
                  </a:txBody>
                  <a:tcPr/>
                </a:tc>
                <a:tc>
                  <a:txBody>
                    <a:bodyPr/>
                    <a:lstStyle/>
                    <a:p>
                      <a:r>
                        <a:rPr lang="en-US" altLang="zh-CN" dirty="0" err="1"/>
                        <a:t>a,b</a:t>
                      </a:r>
                      <a:endParaRPr lang="zh-CN" altLang="en-US" dirty="0"/>
                    </a:p>
                  </a:txBody>
                  <a:tcPr/>
                </a:tc>
                <a:tc>
                  <a:txBody>
                    <a:bodyPr/>
                    <a:lstStyle/>
                    <a:p>
                      <a:r>
                        <a:rPr lang="en-US" altLang="zh-CN" dirty="0"/>
                        <a:t>c</a:t>
                      </a:r>
                      <a:endParaRPr lang="zh-CN" altLang="en-US" dirty="0"/>
                    </a:p>
                  </a:txBody>
                  <a:tcPr/>
                </a:tc>
                <a:tc>
                  <a:txBody>
                    <a:bodyPr/>
                    <a:lstStyle/>
                    <a:p>
                      <a:r>
                        <a:rPr lang="en-US" altLang="zh-CN" dirty="0"/>
                        <a:t>d</a:t>
                      </a:r>
                      <a:endParaRPr lang="zh-CN" altLang="en-US" dirty="0"/>
                    </a:p>
                  </a:txBody>
                  <a:tcPr/>
                </a:tc>
                <a:tc>
                  <a:txBody>
                    <a:bodyPr/>
                    <a:lstStyle/>
                    <a:p>
                      <a:r>
                        <a:rPr lang="en-US" altLang="zh-CN" dirty="0"/>
                        <a:t>e</a:t>
                      </a:r>
                      <a:endParaRPr lang="zh-CN" altLang="en-US" dirty="0"/>
                    </a:p>
                  </a:txBody>
                  <a:tcPr/>
                </a:tc>
                <a:extLst>
                  <a:ext uri="{0D108BD9-81ED-4DB2-BD59-A6C34878D82A}">
                    <a16:rowId xmlns:a16="http://schemas.microsoft.com/office/drawing/2014/main" val="10000"/>
                  </a:ext>
                </a:extLst>
              </a:tr>
              <a:tr h="459312">
                <a:tc>
                  <a:txBody>
                    <a:bodyPr/>
                    <a:lstStyle/>
                    <a:p>
                      <a:r>
                        <a:rPr lang="en-US" altLang="zh-CN" dirty="0" err="1"/>
                        <a:t>a,b</a:t>
                      </a:r>
                      <a:endParaRPr lang="zh-CN" altLang="en-US" dirty="0"/>
                    </a:p>
                  </a:txBody>
                  <a:tcPr/>
                </a:tc>
                <a:tc>
                  <a:txBody>
                    <a:bodyPr/>
                    <a:lstStyle/>
                    <a:p>
                      <a:r>
                        <a:rPr lang="en-US" altLang="zh-CN" dirty="0"/>
                        <a:t>0</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0001"/>
                  </a:ext>
                </a:extLst>
              </a:tr>
              <a:tr h="459312">
                <a:tc>
                  <a:txBody>
                    <a:bodyPr/>
                    <a:lstStyle/>
                    <a:p>
                      <a:r>
                        <a:rPr lang="en-US" altLang="zh-CN" dirty="0"/>
                        <a:t>c</a:t>
                      </a:r>
                      <a:endParaRPr lang="zh-CN" altLang="en-US" dirty="0"/>
                    </a:p>
                  </a:txBody>
                  <a:tcPr/>
                </a:tc>
                <a:tc>
                  <a:txBody>
                    <a:bodyPr/>
                    <a:lstStyle/>
                    <a:p>
                      <a:r>
                        <a:rPr lang="en-US" altLang="zh-CN" dirty="0"/>
                        <a:t>4</a:t>
                      </a:r>
                      <a:endParaRPr lang="zh-CN" altLang="en-US" dirty="0"/>
                    </a:p>
                  </a:txBody>
                  <a:tcPr/>
                </a:tc>
                <a:tc>
                  <a:txBody>
                    <a:bodyPr/>
                    <a:lstStyle/>
                    <a:p>
                      <a:r>
                        <a:rPr lang="en-US" altLang="zh-CN" dirty="0"/>
                        <a:t>0</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2"/>
                  </a:ext>
                </a:extLst>
              </a:tr>
              <a:tr h="459312">
                <a:tc>
                  <a:txBody>
                    <a:bodyPr/>
                    <a:lstStyle/>
                    <a:p>
                      <a:r>
                        <a:rPr lang="en-US" altLang="zh-CN" dirty="0"/>
                        <a:t>d</a:t>
                      </a:r>
                      <a:endParaRPr lang="zh-CN" altLang="en-US" dirty="0"/>
                    </a:p>
                  </a:txBody>
                  <a:tcPr/>
                </a:tc>
                <a:tc>
                  <a:txBody>
                    <a:bodyPr/>
                    <a:lstStyle/>
                    <a:p>
                      <a:r>
                        <a:rPr lang="en-US" altLang="zh-CN" dirty="0"/>
                        <a:t>7.8</a:t>
                      </a:r>
                      <a:endParaRPr lang="zh-CN" altLang="en-US" dirty="0"/>
                    </a:p>
                  </a:txBody>
                  <a:tcPr/>
                </a:tc>
                <a:tc>
                  <a:txBody>
                    <a:bodyPr/>
                    <a:lstStyle/>
                    <a:p>
                      <a:r>
                        <a:rPr lang="en-US" altLang="zh-CN" dirty="0"/>
                        <a:t>6.1</a:t>
                      </a:r>
                      <a:endParaRPr lang="zh-CN" altLang="en-US" dirty="0"/>
                    </a:p>
                  </a:txBody>
                  <a:tcPr/>
                </a:tc>
                <a:tc>
                  <a:txBody>
                    <a:bodyPr/>
                    <a:lstStyle/>
                    <a:p>
                      <a:r>
                        <a:rPr lang="en-US" altLang="zh-CN" dirty="0"/>
                        <a:t>0</a:t>
                      </a:r>
                      <a:endParaRPr lang="zh-CN" altLang="en-US" dirty="0"/>
                    </a:p>
                  </a:txBody>
                  <a:tcPr/>
                </a:tc>
                <a:tc>
                  <a:txBody>
                    <a:bodyPr/>
                    <a:lstStyle/>
                    <a:p>
                      <a:endParaRPr lang="zh-CN" altLang="en-US" dirty="0"/>
                    </a:p>
                  </a:txBody>
                  <a:tcPr/>
                </a:tc>
                <a:extLst>
                  <a:ext uri="{0D108BD9-81ED-4DB2-BD59-A6C34878D82A}">
                    <a16:rowId xmlns:a16="http://schemas.microsoft.com/office/drawing/2014/main" val="10003"/>
                  </a:ext>
                </a:extLst>
              </a:tr>
              <a:tr h="459312">
                <a:tc>
                  <a:txBody>
                    <a:bodyPr/>
                    <a:lstStyle/>
                    <a:p>
                      <a:r>
                        <a:rPr lang="en-US" altLang="zh-CN" dirty="0"/>
                        <a:t>e</a:t>
                      </a:r>
                      <a:endParaRPr lang="zh-CN" altLang="en-US" dirty="0"/>
                    </a:p>
                  </a:txBody>
                  <a:tcPr/>
                </a:tc>
                <a:tc>
                  <a:txBody>
                    <a:bodyPr/>
                    <a:lstStyle/>
                    <a:p>
                      <a:r>
                        <a:rPr lang="en-US" altLang="zh-CN" dirty="0"/>
                        <a:t>7.2</a:t>
                      </a:r>
                      <a:endParaRPr lang="zh-CN" altLang="en-US" dirty="0"/>
                    </a:p>
                  </a:txBody>
                  <a:tcPr/>
                </a:tc>
                <a:tc>
                  <a:txBody>
                    <a:bodyPr/>
                    <a:lstStyle/>
                    <a:p>
                      <a:r>
                        <a:rPr lang="en-US" altLang="zh-CN" dirty="0"/>
                        <a:t>7.3</a:t>
                      </a:r>
                      <a:endParaRPr lang="zh-CN" altLang="en-US" dirty="0"/>
                    </a:p>
                  </a:txBody>
                  <a:tcPr/>
                </a:tc>
                <a:tc>
                  <a:txBody>
                    <a:bodyPr/>
                    <a:lstStyle/>
                    <a:p>
                      <a:r>
                        <a:rPr lang="en-US" altLang="zh-CN" dirty="0"/>
                        <a:t>3.2</a:t>
                      </a:r>
                      <a:endParaRPr lang="zh-CN" altLang="en-US" dirty="0"/>
                    </a:p>
                  </a:txBody>
                  <a:tcPr/>
                </a:tc>
                <a:tc>
                  <a:txBody>
                    <a:bodyPr/>
                    <a:lstStyle/>
                    <a:p>
                      <a:r>
                        <a:rPr lang="en-US" altLang="zh-CN" dirty="0"/>
                        <a:t>0</a:t>
                      </a:r>
                      <a:endParaRPr lang="zh-CN" altLang="en-US" dirty="0"/>
                    </a:p>
                  </a:txBody>
                  <a:tcPr/>
                </a:tc>
                <a:extLst>
                  <a:ext uri="{0D108BD9-81ED-4DB2-BD59-A6C34878D82A}">
                    <a16:rowId xmlns:a16="http://schemas.microsoft.com/office/drawing/2014/main" val="10004"/>
                  </a:ext>
                </a:extLst>
              </a:tr>
            </a:tbl>
          </a:graphicData>
        </a:graphic>
      </p:graphicFrame>
      <p:sp>
        <p:nvSpPr>
          <p:cNvPr id="2" name="标题 1"/>
          <p:cNvSpPr>
            <a:spLocks noGrp="1"/>
          </p:cNvSpPr>
          <p:nvPr>
            <p:ph type="title"/>
          </p:nvPr>
        </p:nvSpPr>
        <p:spPr/>
        <p:txBody>
          <a:bodyPr>
            <a:normAutofit fontScale="90000"/>
          </a:bodyPr>
          <a:lstStyle/>
          <a:p>
            <a:r>
              <a:rPr lang="en-US" altLang="zh-CN" dirty="0">
                <a:ea typeface="SimSun" panose="02010600030101010101" pitchFamily="2" charset="-122"/>
              </a:rPr>
              <a:t>Agglomerative Clustering: Example of Single Link</a:t>
            </a:r>
            <a:endParaRPr lang="zh-CN" altLang="en-US" dirty="0"/>
          </a:p>
        </p:txBody>
      </p:sp>
      <p:pic>
        <p:nvPicPr>
          <p:cNvPr id="378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960" t="25947" r="26632" b="61645"/>
          <a:stretch/>
        </p:blipFill>
        <p:spPr bwMode="auto">
          <a:xfrm>
            <a:off x="313442" y="1776547"/>
            <a:ext cx="6015512" cy="258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01246" y="1286691"/>
            <a:ext cx="2063931" cy="384721"/>
          </a:xfrm>
          <a:prstGeom prst="rect">
            <a:avLst/>
          </a:prstGeom>
          <a:noFill/>
        </p:spPr>
        <p:txBody>
          <a:bodyPr wrap="square" rtlCol="0">
            <a:spAutoFit/>
          </a:bodyPr>
          <a:lstStyle/>
          <a:p>
            <a:r>
              <a:rPr lang="en-US" altLang="zh-CN" dirty="0"/>
              <a:t>Distance Matrix</a:t>
            </a:r>
            <a:endParaRPr lang="zh-CN" altLang="en-US" dirty="0"/>
          </a:p>
        </p:txBody>
      </p:sp>
      <p:sp>
        <p:nvSpPr>
          <p:cNvPr id="8" name="椭圆 7"/>
          <p:cNvSpPr/>
          <p:nvPr/>
        </p:nvSpPr>
        <p:spPr>
          <a:xfrm>
            <a:off x="9548949" y="3755571"/>
            <a:ext cx="620486" cy="2939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上箭头 5"/>
          <p:cNvSpPr/>
          <p:nvPr/>
        </p:nvSpPr>
        <p:spPr>
          <a:xfrm rot="2367206">
            <a:off x="7514634" y="4262351"/>
            <a:ext cx="437154" cy="53266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3255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格 11"/>
          <p:cNvGraphicFramePr>
            <a:graphicFrameLocks noGrp="1"/>
          </p:cNvGraphicFramePr>
          <p:nvPr>
            <p:extLst>
              <p:ext uri="{D42A27DB-BD31-4B8C-83A1-F6EECF244321}">
                <p14:modId xmlns:p14="http://schemas.microsoft.com/office/powerpoint/2010/main" val="1861306373"/>
              </p:ext>
            </p:extLst>
          </p:nvPr>
        </p:nvGraphicFramePr>
        <p:xfrm>
          <a:off x="6852192" y="1887582"/>
          <a:ext cx="3604140" cy="1905000"/>
        </p:xfrm>
        <a:graphic>
          <a:graphicData uri="http://schemas.openxmlformats.org/drawingml/2006/table">
            <a:tbl>
              <a:tblPr firstRow="1" bandRow="1">
                <a:tableStyleId>{93296810-A885-4BE3-A3E7-6D5BEEA58F35}</a:tableStyleId>
              </a:tblPr>
              <a:tblGrid>
                <a:gridCol w="720828">
                  <a:extLst>
                    <a:ext uri="{9D8B030D-6E8A-4147-A177-3AD203B41FA5}">
                      <a16:colId xmlns:a16="http://schemas.microsoft.com/office/drawing/2014/main" val="20000"/>
                    </a:ext>
                  </a:extLst>
                </a:gridCol>
                <a:gridCol w="720828">
                  <a:extLst>
                    <a:ext uri="{9D8B030D-6E8A-4147-A177-3AD203B41FA5}">
                      <a16:colId xmlns:a16="http://schemas.microsoft.com/office/drawing/2014/main" val="20001"/>
                    </a:ext>
                  </a:extLst>
                </a:gridCol>
                <a:gridCol w="720828">
                  <a:extLst>
                    <a:ext uri="{9D8B030D-6E8A-4147-A177-3AD203B41FA5}">
                      <a16:colId xmlns:a16="http://schemas.microsoft.com/office/drawing/2014/main" val="20002"/>
                    </a:ext>
                  </a:extLst>
                </a:gridCol>
                <a:gridCol w="720828">
                  <a:extLst>
                    <a:ext uri="{9D8B030D-6E8A-4147-A177-3AD203B41FA5}">
                      <a16:colId xmlns:a16="http://schemas.microsoft.com/office/drawing/2014/main" val="20003"/>
                    </a:ext>
                  </a:extLst>
                </a:gridCol>
                <a:gridCol w="720828">
                  <a:extLst>
                    <a:ext uri="{9D8B030D-6E8A-4147-A177-3AD203B41FA5}">
                      <a16:colId xmlns:a16="http://schemas.microsoft.com/office/drawing/2014/main" val="20004"/>
                    </a:ext>
                  </a:extLst>
                </a:gridCol>
              </a:tblGrid>
              <a:tr h="369244">
                <a:tc>
                  <a:txBody>
                    <a:bodyPr/>
                    <a:lstStyle/>
                    <a:p>
                      <a:endParaRPr lang="zh-CN" altLang="en-US" dirty="0"/>
                    </a:p>
                  </a:txBody>
                  <a:tcPr/>
                </a:tc>
                <a:tc>
                  <a:txBody>
                    <a:bodyPr/>
                    <a:lstStyle/>
                    <a:p>
                      <a:r>
                        <a:rPr lang="en-US" altLang="zh-CN" dirty="0" err="1"/>
                        <a:t>a,b</a:t>
                      </a:r>
                      <a:endParaRPr lang="zh-CN" altLang="en-US" dirty="0"/>
                    </a:p>
                  </a:txBody>
                  <a:tcPr/>
                </a:tc>
                <a:tc>
                  <a:txBody>
                    <a:bodyPr/>
                    <a:lstStyle/>
                    <a:p>
                      <a:r>
                        <a:rPr lang="en-US" altLang="zh-CN" dirty="0"/>
                        <a:t>c</a:t>
                      </a:r>
                      <a:endParaRPr lang="zh-CN" altLang="en-US" dirty="0"/>
                    </a:p>
                  </a:txBody>
                  <a:tcPr/>
                </a:tc>
                <a:tc>
                  <a:txBody>
                    <a:bodyPr/>
                    <a:lstStyle/>
                    <a:p>
                      <a:r>
                        <a:rPr lang="en-US" altLang="zh-CN" dirty="0"/>
                        <a:t>d</a:t>
                      </a:r>
                      <a:endParaRPr lang="zh-CN" altLang="en-US" dirty="0"/>
                    </a:p>
                  </a:txBody>
                  <a:tcPr/>
                </a:tc>
                <a:tc>
                  <a:txBody>
                    <a:bodyPr/>
                    <a:lstStyle/>
                    <a:p>
                      <a:r>
                        <a:rPr lang="en-US" altLang="zh-CN" dirty="0"/>
                        <a:t>e</a:t>
                      </a:r>
                      <a:endParaRPr lang="zh-CN" altLang="en-US" dirty="0"/>
                    </a:p>
                  </a:txBody>
                  <a:tcPr/>
                </a:tc>
                <a:extLst>
                  <a:ext uri="{0D108BD9-81ED-4DB2-BD59-A6C34878D82A}">
                    <a16:rowId xmlns:a16="http://schemas.microsoft.com/office/drawing/2014/main" val="10000"/>
                  </a:ext>
                </a:extLst>
              </a:tr>
              <a:tr h="369244">
                <a:tc>
                  <a:txBody>
                    <a:bodyPr/>
                    <a:lstStyle/>
                    <a:p>
                      <a:r>
                        <a:rPr lang="en-US" altLang="zh-CN" dirty="0" err="1"/>
                        <a:t>a,b</a:t>
                      </a:r>
                      <a:endParaRPr lang="zh-CN" altLang="en-US" dirty="0"/>
                    </a:p>
                  </a:txBody>
                  <a:tcPr/>
                </a:tc>
                <a:tc>
                  <a:txBody>
                    <a:bodyPr/>
                    <a:lstStyle/>
                    <a:p>
                      <a:r>
                        <a:rPr lang="en-US" altLang="zh-CN" dirty="0"/>
                        <a:t>0</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0001"/>
                  </a:ext>
                </a:extLst>
              </a:tr>
              <a:tr h="369244">
                <a:tc>
                  <a:txBody>
                    <a:bodyPr/>
                    <a:lstStyle/>
                    <a:p>
                      <a:r>
                        <a:rPr lang="en-US" altLang="zh-CN" dirty="0"/>
                        <a:t>c</a:t>
                      </a:r>
                      <a:endParaRPr lang="zh-CN" altLang="en-US" dirty="0"/>
                    </a:p>
                  </a:txBody>
                  <a:tcPr/>
                </a:tc>
                <a:tc>
                  <a:txBody>
                    <a:bodyPr/>
                    <a:lstStyle/>
                    <a:p>
                      <a:r>
                        <a:rPr lang="en-US" altLang="zh-CN" dirty="0"/>
                        <a:t>4</a:t>
                      </a:r>
                      <a:endParaRPr lang="zh-CN" altLang="en-US" dirty="0"/>
                    </a:p>
                  </a:txBody>
                  <a:tcPr/>
                </a:tc>
                <a:tc>
                  <a:txBody>
                    <a:bodyPr/>
                    <a:lstStyle/>
                    <a:p>
                      <a:r>
                        <a:rPr lang="en-US" altLang="zh-CN" dirty="0"/>
                        <a:t>0</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2"/>
                  </a:ext>
                </a:extLst>
              </a:tr>
              <a:tr h="369244">
                <a:tc>
                  <a:txBody>
                    <a:bodyPr/>
                    <a:lstStyle/>
                    <a:p>
                      <a:r>
                        <a:rPr lang="en-US" altLang="zh-CN" dirty="0"/>
                        <a:t>d</a:t>
                      </a:r>
                      <a:endParaRPr lang="zh-CN" altLang="en-US" dirty="0"/>
                    </a:p>
                  </a:txBody>
                  <a:tcPr/>
                </a:tc>
                <a:tc>
                  <a:txBody>
                    <a:bodyPr/>
                    <a:lstStyle/>
                    <a:p>
                      <a:r>
                        <a:rPr lang="en-US" altLang="zh-CN" dirty="0"/>
                        <a:t>7.8</a:t>
                      </a:r>
                      <a:endParaRPr lang="zh-CN" altLang="en-US" dirty="0"/>
                    </a:p>
                  </a:txBody>
                  <a:tcPr/>
                </a:tc>
                <a:tc>
                  <a:txBody>
                    <a:bodyPr/>
                    <a:lstStyle/>
                    <a:p>
                      <a:r>
                        <a:rPr lang="en-US" altLang="zh-CN" dirty="0"/>
                        <a:t>6.1</a:t>
                      </a:r>
                      <a:endParaRPr lang="zh-CN" altLang="en-US" dirty="0"/>
                    </a:p>
                  </a:txBody>
                  <a:tcPr/>
                </a:tc>
                <a:tc>
                  <a:txBody>
                    <a:bodyPr/>
                    <a:lstStyle/>
                    <a:p>
                      <a:r>
                        <a:rPr lang="en-US" altLang="zh-CN" dirty="0"/>
                        <a:t>0</a:t>
                      </a:r>
                      <a:endParaRPr lang="zh-CN" altLang="en-US" dirty="0"/>
                    </a:p>
                  </a:txBody>
                  <a:tcPr/>
                </a:tc>
                <a:tc>
                  <a:txBody>
                    <a:bodyPr/>
                    <a:lstStyle/>
                    <a:p>
                      <a:endParaRPr lang="zh-CN" altLang="en-US" dirty="0"/>
                    </a:p>
                  </a:txBody>
                  <a:tcPr/>
                </a:tc>
                <a:extLst>
                  <a:ext uri="{0D108BD9-81ED-4DB2-BD59-A6C34878D82A}">
                    <a16:rowId xmlns:a16="http://schemas.microsoft.com/office/drawing/2014/main" val="10003"/>
                  </a:ext>
                </a:extLst>
              </a:tr>
              <a:tr h="369244">
                <a:tc>
                  <a:txBody>
                    <a:bodyPr/>
                    <a:lstStyle/>
                    <a:p>
                      <a:r>
                        <a:rPr lang="en-US" altLang="zh-CN" dirty="0"/>
                        <a:t>e</a:t>
                      </a:r>
                      <a:endParaRPr lang="zh-CN" altLang="en-US" dirty="0"/>
                    </a:p>
                  </a:txBody>
                  <a:tcPr/>
                </a:tc>
                <a:tc>
                  <a:txBody>
                    <a:bodyPr/>
                    <a:lstStyle/>
                    <a:p>
                      <a:r>
                        <a:rPr lang="en-US" altLang="zh-CN" dirty="0"/>
                        <a:t>7.2</a:t>
                      </a:r>
                      <a:endParaRPr lang="zh-CN" altLang="en-US" dirty="0"/>
                    </a:p>
                  </a:txBody>
                  <a:tcPr/>
                </a:tc>
                <a:tc>
                  <a:txBody>
                    <a:bodyPr/>
                    <a:lstStyle/>
                    <a:p>
                      <a:r>
                        <a:rPr lang="en-US" altLang="zh-CN" dirty="0"/>
                        <a:t>7.3</a:t>
                      </a:r>
                      <a:endParaRPr lang="zh-CN" altLang="en-US" dirty="0"/>
                    </a:p>
                  </a:txBody>
                  <a:tcPr/>
                </a:tc>
                <a:tc>
                  <a:txBody>
                    <a:bodyPr/>
                    <a:lstStyle/>
                    <a:p>
                      <a:r>
                        <a:rPr lang="en-US" altLang="zh-CN" dirty="0"/>
                        <a:t>3.2</a:t>
                      </a:r>
                      <a:endParaRPr lang="zh-CN" altLang="en-US" dirty="0"/>
                    </a:p>
                  </a:txBody>
                  <a:tcPr/>
                </a:tc>
                <a:tc>
                  <a:txBody>
                    <a:bodyPr/>
                    <a:lstStyle/>
                    <a:p>
                      <a:r>
                        <a:rPr lang="en-US" altLang="zh-CN" dirty="0"/>
                        <a:t>0</a:t>
                      </a:r>
                      <a:endParaRPr lang="zh-CN" altLang="en-US" dirty="0"/>
                    </a:p>
                  </a:txBody>
                  <a:tcPr/>
                </a:tc>
                <a:extLst>
                  <a:ext uri="{0D108BD9-81ED-4DB2-BD59-A6C34878D82A}">
                    <a16:rowId xmlns:a16="http://schemas.microsoft.com/office/drawing/2014/main" val="10004"/>
                  </a:ext>
                </a:extLst>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3841130287"/>
              </p:ext>
            </p:extLst>
          </p:nvPr>
        </p:nvGraphicFramePr>
        <p:xfrm>
          <a:off x="6852192" y="1887582"/>
          <a:ext cx="3570275" cy="1905000"/>
        </p:xfrm>
        <a:graphic>
          <a:graphicData uri="http://schemas.openxmlformats.org/drawingml/2006/table">
            <a:tbl>
              <a:tblPr firstRow="1" bandRow="1">
                <a:tableStyleId>{93296810-A885-4BE3-A3E7-6D5BEEA58F35}</a:tableStyleId>
              </a:tblPr>
              <a:tblGrid>
                <a:gridCol w="714055">
                  <a:extLst>
                    <a:ext uri="{9D8B030D-6E8A-4147-A177-3AD203B41FA5}">
                      <a16:colId xmlns:a16="http://schemas.microsoft.com/office/drawing/2014/main" val="20000"/>
                    </a:ext>
                  </a:extLst>
                </a:gridCol>
                <a:gridCol w="714055">
                  <a:extLst>
                    <a:ext uri="{9D8B030D-6E8A-4147-A177-3AD203B41FA5}">
                      <a16:colId xmlns:a16="http://schemas.microsoft.com/office/drawing/2014/main" val="20001"/>
                    </a:ext>
                  </a:extLst>
                </a:gridCol>
                <a:gridCol w="714055">
                  <a:extLst>
                    <a:ext uri="{9D8B030D-6E8A-4147-A177-3AD203B41FA5}">
                      <a16:colId xmlns:a16="http://schemas.microsoft.com/office/drawing/2014/main" val="20002"/>
                    </a:ext>
                  </a:extLst>
                </a:gridCol>
                <a:gridCol w="714055">
                  <a:extLst>
                    <a:ext uri="{9D8B030D-6E8A-4147-A177-3AD203B41FA5}">
                      <a16:colId xmlns:a16="http://schemas.microsoft.com/office/drawing/2014/main" val="20003"/>
                    </a:ext>
                  </a:extLst>
                </a:gridCol>
                <a:gridCol w="714055">
                  <a:extLst>
                    <a:ext uri="{9D8B030D-6E8A-4147-A177-3AD203B41FA5}">
                      <a16:colId xmlns:a16="http://schemas.microsoft.com/office/drawing/2014/main" val="20004"/>
                    </a:ext>
                  </a:extLst>
                </a:gridCol>
              </a:tblGrid>
              <a:tr h="369244">
                <a:tc>
                  <a:txBody>
                    <a:bodyPr/>
                    <a:lstStyle/>
                    <a:p>
                      <a:endParaRPr lang="zh-CN" altLang="en-US" dirty="0"/>
                    </a:p>
                  </a:txBody>
                  <a:tcPr/>
                </a:tc>
                <a:tc>
                  <a:txBody>
                    <a:bodyPr/>
                    <a:lstStyle/>
                    <a:p>
                      <a:r>
                        <a:rPr lang="en-US" altLang="zh-CN" dirty="0" err="1"/>
                        <a:t>a,b</a:t>
                      </a:r>
                      <a:endParaRPr lang="zh-CN" altLang="en-US" dirty="0"/>
                    </a:p>
                  </a:txBody>
                  <a:tcPr/>
                </a:tc>
                <a:tc>
                  <a:txBody>
                    <a:bodyPr/>
                    <a:lstStyle/>
                    <a:p>
                      <a:r>
                        <a:rPr lang="en-US" altLang="zh-CN" dirty="0"/>
                        <a:t>c</a:t>
                      </a:r>
                      <a:endParaRPr lang="zh-CN" altLang="en-US" dirty="0"/>
                    </a:p>
                  </a:txBody>
                  <a:tcPr/>
                </a:tc>
                <a:tc>
                  <a:txBody>
                    <a:bodyPr/>
                    <a:lstStyle/>
                    <a:p>
                      <a:r>
                        <a:rPr lang="en-US" altLang="zh-CN" dirty="0"/>
                        <a:t>d</a:t>
                      </a:r>
                      <a:endParaRPr lang="zh-CN" altLang="en-US" dirty="0"/>
                    </a:p>
                  </a:txBody>
                  <a:tcPr/>
                </a:tc>
                <a:tc>
                  <a:txBody>
                    <a:bodyPr/>
                    <a:lstStyle/>
                    <a:p>
                      <a:r>
                        <a:rPr lang="en-US" altLang="zh-CN" dirty="0"/>
                        <a:t>e</a:t>
                      </a:r>
                      <a:endParaRPr lang="zh-CN" altLang="en-US" dirty="0"/>
                    </a:p>
                  </a:txBody>
                  <a:tcPr/>
                </a:tc>
                <a:extLst>
                  <a:ext uri="{0D108BD9-81ED-4DB2-BD59-A6C34878D82A}">
                    <a16:rowId xmlns:a16="http://schemas.microsoft.com/office/drawing/2014/main" val="10000"/>
                  </a:ext>
                </a:extLst>
              </a:tr>
              <a:tr h="369244">
                <a:tc>
                  <a:txBody>
                    <a:bodyPr/>
                    <a:lstStyle/>
                    <a:p>
                      <a:r>
                        <a:rPr lang="en-US" altLang="zh-CN" dirty="0" err="1"/>
                        <a:t>a,b</a:t>
                      </a:r>
                      <a:endParaRPr lang="zh-CN" altLang="en-US" dirty="0"/>
                    </a:p>
                  </a:txBody>
                  <a:tcPr/>
                </a:tc>
                <a:tc>
                  <a:txBody>
                    <a:bodyPr/>
                    <a:lstStyle/>
                    <a:p>
                      <a:r>
                        <a:rPr lang="en-US" altLang="zh-CN" dirty="0"/>
                        <a:t>0</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0001"/>
                  </a:ext>
                </a:extLst>
              </a:tr>
              <a:tr h="369244">
                <a:tc>
                  <a:txBody>
                    <a:bodyPr/>
                    <a:lstStyle/>
                    <a:p>
                      <a:r>
                        <a:rPr lang="en-US" altLang="zh-CN" dirty="0"/>
                        <a:t>c</a:t>
                      </a:r>
                      <a:endParaRPr lang="zh-CN" altLang="en-US" dirty="0"/>
                    </a:p>
                  </a:txBody>
                  <a:tcPr/>
                </a:tc>
                <a:tc>
                  <a:txBody>
                    <a:bodyPr/>
                    <a:lstStyle/>
                    <a:p>
                      <a:r>
                        <a:rPr lang="en-US" altLang="zh-CN" dirty="0"/>
                        <a:t>4</a:t>
                      </a:r>
                      <a:endParaRPr lang="zh-CN" altLang="en-US" dirty="0"/>
                    </a:p>
                  </a:txBody>
                  <a:tcPr/>
                </a:tc>
                <a:tc>
                  <a:txBody>
                    <a:bodyPr/>
                    <a:lstStyle/>
                    <a:p>
                      <a:r>
                        <a:rPr lang="en-US" altLang="zh-CN" dirty="0"/>
                        <a:t>0</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2"/>
                  </a:ext>
                </a:extLst>
              </a:tr>
              <a:tr h="369244">
                <a:tc>
                  <a:txBody>
                    <a:bodyPr/>
                    <a:lstStyle/>
                    <a:p>
                      <a:r>
                        <a:rPr lang="en-US" altLang="zh-CN" dirty="0"/>
                        <a:t>d</a:t>
                      </a:r>
                      <a:endParaRPr lang="zh-CN" altLang="en-US" dirty="0"/>
                    </a:p>
                  </a:txBody>
                  <a:tcPr/>
                </a:tc>
                <a:tc>
                  <a:txBody>
                    <a:bodyPr/>
                    <a:lstStyle/>
                    <a:p>
                      <a:r>
                        <a:rPr lang="en-US" altLang="zh-CN" dirty="0"/>
                        <a:t>7.8</a:t>
                      </a:r>
                      <a:endParaRPr lang="zh-CN" altLang="en-US" dirty="0"/>
                    </a:p>
                  </a:txBody>
                  <a:tcPr/>
                </a:tc>
                <a:tc>
                  <a:txBody>
                    <a:bodyPr/>
                    <a:lstStyle/>
                    <a:p>
                      <a:r>
                        <a:rPr lang="en-US" altLang="zh-CN" dirty="0"/>
                        <a:t>6.1</a:t>
                      </a:r>
                      <a:endParaRPr lang="zh-CN" altLang="en-US" dirty="0"/>
                    </a:p>
                  </a:txBody>
                  <a:tcPr/>
                </a:tc>
                <a:tc>
                  <a:txBody>
                    <a:bodyPr/>
                    <a:lstStyle/>
                    <a:p>
                      <a:r>
                        <a:rPr lang="en-US" altLang="zh-CN" dirty="0"/>
                        <a:t>0</a:t>
                      </a:r>
                      <a:endParaRPr lang="zh-CN" altLang="en-US" dirty="0"/>
                    </a:p>
                  </a:txBody>
                  <a:tcPr/>
                </a:tc>
                <a:tc>
                  <a:txBody>
                    <a:bodyPr/>
                    <a:lstStyle/>
                    <a:p>
                      <a:endParaRPr lang="zh-CN" altLang="en-US" dirty="0"/>
                    </a:p>
                  </a:txBody>
                  <a:tcPr/>
                </a:tc>
                <a:extLst>
                  <a:ext uri="{0D108BD9-81ED-4DB2-BD59-A6C34878D82A}">
                    <a16:rowId xmlns:a16="http://schemas.microsoft.com/office/drawing/2014/main" val="10003"/>
                  </a:ext>
                </a:extLst>
              </a:tr>
              <a:tr h="369244">
                <a:tc>
                  <a:txBody>
                    <a:bodyPr/>
                    <a:lstStyle/>
                    <a:p>
                      <a:r>
                        <a:rPr lang="en-US" altLang="zh-CN" dirty="0"/>
                        <a:t>e</a:t>
                      </a:r>
                      <a:endParaRPr lang="zh-CN" altLang="en-US" dirty="0"/>
                    </a:p>
                  </a:txBody>
                  <a:tcPr/>
                </a:tc>
                <a:tc>
                  <a:txBody>
                    <a:bodyPr/>
                    <a:lstStyle/>
                    <a:p>
                      <a:r>
                        <a:rPr lang="en-US" altLang="zh-CN" dirty="0"/>
                        <a:t>7.2</a:t>
                      </a:r>
                      <a:endParaRPr lang="zh-CN" altLang="en-US" dirty="0"/>
                    </a:p>
                  </a:txBody>
                  <a:tcPr/>
                </a:tc>
                <a:tc>
                  <a:txBody>
                    <a:bodyPr/>
                    <a:lstStyle/>
                    <a:p>
                      <a:r>
                        <a:rPr lang="en-US" altLang="zh-CN" dirty="0"/>
                        <a:t>7.3</a:t>
                      </a:r>
                      <a:endParaRPr lang="zh-CN" altLang="en-US" dirty="0"/>
                    </a:p>
                  </a:txBody>
                  <a:tcPr/>
                </a:tc>
                <a:tc>
                  <a:txBody>
                    <a:bodyPr/>
                    <a:lstStyle/>
                    <a:p>
                      <a:r>
                        <a:rPr lang="en-US" altLang="zh-CN" dirty="0"/>
                        <a:t>3.2</a:t>
                      </a:r>
                      <a:endParaRPr lang="zh-CN" altLang="en-US" dirty="0"/>
                    </a:p>
                  </a:txBody>
                  <a:tcPr/>
                </a:tc>
                <a:tc>
                  <a:txBody>
                    <a:bodyPr/>
                    <a:lstStyle/>
                    <a:p>
                      <a:r>
                        <a:rPr lang="en-US" altLang="zh-CN" dirty="0"/>
                        <a:t>0</a:t>
                      </a:r>
                      <a:endParaRPr lang="zh-CN" altLang="en-US" dirty="0"/>
                    </a:p>
                  </a:txBody>
                  <a:tcPr/>
                </a:tc>
                <a:extLst>
                  <a:ext uri="{0D108BD9-81ED-4DB2-BD59-A6C34878D82A}">
                    <a16:rowId xmlns:a16="http://schemas.microsoft.com/office/drawing/2014/main" val="10004"/>
                  </a:ext>
                </a:extLst>
              </a:tr>
            </a:tbl>
          </a:graphicData>
        </a:graphic>
      </p:graphicFrame>
      <p:sp>
        <p:nvSpPr>
          <p:cNvPr id="3" name="内容占位符 2"/>
          <p:cNvSpPr>
            <a:spLocks noGrp="1"/>
          </p:cNvSpPr>
          <p:nvPr>
            <p:ph idx="1"/>
          </p:nvPr>
        </p:nvSpPr>
        <p:spPr/>
        <p:txBody>
          <a:bodyPr/>
          <a:lstStyle/>
          <a:p>
            <a:r>
              <a:rPr lang="en-US" altLang="zh-CN" dirty="0"/>
              <a:t>2-D Data points</a:t>
            </a:r>
          </a:p>
          <a:p>
            <a:endParaRPr lang="en-US" altLang="zh-CN" dirty="0"/>
          </a:p>
          <a:p>
            <a:endParaRPr lang="en-US" altLang="zh-CN" dirty="0"/>
          </a:p>
          <a:p>
            <a:endParaRPr lang="en-US" altLang="zh-CN" dirty="0"/>
          </a:p>
          <a:p>
            <a:endParaRPr lang="en-US" altLang="zh-CN" dirty="0"/>
          </a:p>
          <a:p>
            <a:endParaRPr lang="en-US" altLang="zh-CN" dirty="0"/>
          </a:p>
          <a:p>
            <a:r>
              <a:rPr lang="en-US" altLang="zh-CN" dirty="0"/>
              <a:t>Update distance</a:t>
            </a:r>
          </a:p>
          <a:p>
            <a:pPr lvl="1"/>
            <a:r>
              <a:rPr lang="en-US" altLang="zh-CN" dirty="0"/>
              <a:t>Distance((</a:t>
            </a:r>
            <a:r>
              <a:rPr lang="en-US" altLang="zh-CN" dirty="0" err="1"/>
              <a:t>d,e</a:t>
            </a:r>
            <a:r>
              <a:rPr lang="en-US" altLang="zh-CN" dirty="0"/>
              <a:t>), (</a:t>
            </a:r>
            <a:r>
              <a:rPr lang="en-US" altLang="zh-CN" dirty="0" err="1"/>
              <a:t>a,b</a:t>
            </a:r>
            <a:r>
              <a:rPr lang="en-US" altLang="zh-CN" dirty="0"/>
              <a:t>)) = min(Distance(d,(</a:t>
            </a:r>
            <a:r>
              <a:rPr lang="en-US" altLang="zh-CN" dirty="0" err="1"/>
              <a:t>a,b</a:t>
            </a:r>
            <a:r>
              <a:rPr lang="en-US" altLang="zh-CN" dirty="0"/>
              <a:t>)), Distance(e,(</a:t>
            </a:r>
            <a:r>
              <a:rPr lang="en-US" altLang="zh-CN" dirty="0" err="1"/>
              <a:t>a,b</a:t>
            </a:r>
            <a:r>
              <a:rPr lang="en-US" altLang="zh-CN" dirty="0"/>
              <a:t>)) = 7.2</a:t>
            </a:r>
          </a:p>
          <a:p>
            <a:pPr lvl="1"/>
            <a:r>
              <a:rPr lang="en-US" altLang="zh-CN" dirty="0"/>
              <a:t>Distance((</a:t>
            </a:r>
            <a:r>
              <a:rPr lang="en-US" altLang="zh-CN" dirty="0" err="1"/>
              <a:t>d,e</a:t>
            </a:r>
            <a:r>
              <a:rPr lang="en-US" altLang="zh-CN" dirty="0"/>
              <a:t>), c) = min(Distance(</a:t>
            </a:r>
            <a:r>
              <a:rPr lang="en-US" altLang="zh-CN" dirty="0" err="1"/>
              <a:t>d,c</a:t>
            </a:r>
            <a:r>
              <a:rPr lang="en-US" altLang="zh-CN" dirty="0"/>
              <a:t>), Distance(</a:t>
            </a:r>
            <a:r>
              <a:rPr lang="en-US" altLang="zh-CN" dirty="0" err="1"/>
              <a:t>e,c</a:t>
            </a:r>
            <a:r>
              <a:rPr lang="en-US" altLang="zh-CN" dirty="0"/>
              <a:t>)) = 6.1</a:t>
            </a:r>
          </a:p>
          <a:p>
            <a:pPr lvl="1"/>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3122936449"/>
              </p:ext>
            </p:extLst>
          </p:nvPr>
        </p:nvGraphicFramePr>
        <p:xfrm>
          <a:off x="6852192" y="1887580"/>
          <a:ext cx="3553340" cy="1888552"/>
        </p:xfrm>
        <a:graphic>
          <a:graphicData uri="http://schemas.openxmlformats.org/drawingml/2006/table">
            <a:tbl>
              <a:tblPr firstRow="1" bandRow="1">
                <a:tableStyleId>{93296810-A885-4BE3-A3E7-6D5BEEA58F35}</a:tableStyleId>
              </a:tblPr>
              <a:tblGrid>
                <a:gridCol w="888335">
                  <a:extLst>
                    <a:ext uri="{9D8B030D-6E8A-4147-A177-3AD203B41FA5}">
                      <a16:colId xmlns:a16="http://schemas.microsoft.com/office/drawing/2014/main" val="20000"/>
                    </a:ext>
                  </a:extLst>
                </a:gridCol>
                <a:gridCol w="888335">
                  <a:extLst>
                    <a:ext uri="{9D8B030D-6E8A-4147-A177-3AD203B41FA5}">
                      <a16:colId xmlns:a16="http://schemas.microsoft.com/office/drawing/2014/main" val="20001"/>
                    </a:ext>
                  </a:extLst>
                </a:gridCol>
                <a:gridCol w="888335">
                  <a:extLst>
                    <a:ext uri="{9D8B030D-6E8A-4147-A177-3AD203B41FA5}">
                      <a16:colId xmlns:a16="http://schemas.microsoft.com/office/drawing/2014/main" val="20002"/>
                    </a:ext>
                  </a:extLst>
                </a:gridCol>
                <a:gridCol w="888335">
                  <a:extLst>
                    <a:ext uri="{9D8B030D-6E8A-4147-A177-3AD203B41FA5}">
                      <a16:colId xmlns:a16="http://schemas.microsoft.com/office/drawing/2014/main" val="20003"/>
                    </a:ext>
                  </a:extLst>
                </a:gridCol>
              </a:tblGrid>
              <a:tr h="472138">
                <a:tc>
                  <a:txBody>
                    <a:bodyPr/>
                    <a:lstStyle/>
                    <a:p>
                      <a:endParaRPr lang="zh-CN" altLang="en-US" dirty="0"/>
                    </a:p>
                  </a:txBody>
                  <a:tcPr/>
                </a:tc>
                <a:tc>
                  <a:txBody>
                    <a:bodyPr/>
                    <a:lstStyle/>
                    <a:p>
                      <a:r>
                        <a:rPr lang="en-US" altLang="zh-CN" dirty="0" err="1"/>
                        <a:t>a,b</a:t>
                      </a:r>
                      <a:endParaRPr lang="zh-CN" altLang="en-US" dirty="0"/>
                    </a:p>
                  </a:txBody>
                  <a:tcPr/>
                </a:tc>
                <a:tc>
                  <a:txBody>
                    <a:bodyPr/>
                    <a:lstStyle/>
                    <a:p>
                      <a:r>
                        <a:rPr lang="en-US" altLang="zh-CN" dirty="0"/>
                        <a:t>c</a:t>
                      </a:r>
                      <a:endParaRPr lang="zh-CN" altLang="en-US" dirty="0"/>
                    </a:p>
                  </a:txBody>
                  <a:tcPr/>
                </a:tc>
                <a:tc>
                  <a:txBody>
                    <a:bodyPr/>
                    <a:lstStyle/>
                    <a:p>
                      <a:r>
                        <a:rPr lang="en-US" altLang="zh-CN" dirty="0" err="1"/>
                        <a:t>d,e</a:t>
                      </a:r>
                      <a:endParaRPr lang="zh-CN" altLang="en-US" dirty="0"/>
                    </a:p>
                  </a:txBody>
                  <a:tcPr/>
                </a:tc>
                <a:extLst>
                  <a:ext uri="{0D108BD9-81ED-4DB2-BD59-A6C34878D82A}">
                    <a16:rowId xmlns:a16="http://schemas.microsoft.com/office/drawing/2014/main" val="10000"/>
                  </a:ext>
                </a:extLst>
              </a:tr>
              <a:tr h="472138">
                <a:tc>
                  <a:txBody>
                    <a:bodyPr/>
                    <a:lstStyle/>
                    <a:p>
                      <a:r>
                        <a:rPr lang="en-US" altLang="zh-CN" dirty="0" err="1"/>
                        <a:t>a,b</a:t>
                      </a:r>
                      <a:endParaRPr lang="zh-CN" altLang="en-US" dirty="0"/>
                    </a:p>
                  </a:txBody>
                  <a:tcPr/>
                </a:tc>
                <a:tc>
                  <a:txBody>
                    <a:bodyPr/>
                    <a:lstStyle/>
                    <a:p>
                      <a:r>
                        <a:rPr lang="en-US" altLang="zh-CN" dirty="0"/>
                        <a:t>0</a:t>
                      </a:r>
                      <a:endParaRPr lang="zh-CN" altLang="en-US" dirty="0"/>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0001"/>
                  </a:ext>
                </a:extLst>
              </a:tr>
              <a:tr h="472138">
                <a:tc>
                  <a:txBody>
                    <a:bodyPr/>
                    <a:lstStyle/>
                    <a:p>
                      <a:r>
                        <a:rPr lang="en-US" altLang="zh-CN" dirty="0"/>
                        <a:t>c</a:t>
                      </a:r>
                      <a:endParaRPr lang="zh-CN" altLang="en-US" dirty="0"/>
                    </a:p>
                  </a:txBody>
                  <a:tcPr/>
                </a:tc>
                <a:tc>
                  <a:txBody>
                    <a:bodyPr/>
                    <a:lstStyle/>
                    <a:p>
                      <a:r>
                        <a:rPr lang="en-US" altLang="zh-CN" dirty="0"/>
                        <a:t>4</a:t>
                      </a:r>
                      <a:endParaRPr lang="zh-CN" altLang="en-US" dirty="0"/>
                    </a:p>
                  </a:txBody>
                  <a:tcPr/>
                </a:tc>
                <a:tc>
                  <a:txBody>
                    <a:bodyPr/>
                    <a:lstStyle/>
                    <a:p>
                      <a:r>
                        <a:rPr lang="en-US" altLang="zh-CN" dirty="0"/>
                        <a:t>0</a:t>
                      </a:r>
                      <a:endParaRPr lang="zh-CN" altLang="en-US" dirty="0"/>
                    </a:p>
                  </a:txBody>
                  <a:tcPr/>
                </a:tc>
                <a:tc>
                  <a:txBody>
                    <a:bodyPr/>
                    <a:lstStyle/>
                    <a:p>
                      <a:endParaRPr lang="zh-CN" altLang="en-US" dirty="0"/>
                    </a:p>
                  </a:txBody>
                  <a:tcPr/>
                </a:tc>
                <a:extLst>
                  <a:ext uri="{0D108BD9-81ED-4DB2-BD59-A6C34878D82A}">
                    <a16:rowId xmlns:a16="http://schemas.microsoft.com/office/drawing/2014/main" val="10002"/>
                  </a:ext>
                </a:extLst>
              </a:tr>
              <a:tr h="472138">
                <a:tc>
                  <a:txBody>
                    <a:bodyPr/>
                    <a:lstStyle/>
                    <a:p>
                      <a:r>
                        <a:rPr lang="en-US" altLang="zh-CN" dirty="0" err="1"/>
                        <a:t>d,e</a:t>
                      </a:r>
                      <a:endParaRPr lang="zh-CN" altLang="en-US" dirty="0"/>
                    </a:p>
                  </a:txBody>
                  <a:tcPr/>
                </a:tc>
                <a:tc>
                  <a:txBody>
                    <a:bodyPr/>
                    <a:lstStyle/>
                    <a:p>
                      <a:r>
                        <a:rPr lang="en-US" altLang="zh-CN" dirty="0"/>
                        <a:t>7.2</a:t>
                      </a:r>
                      <a:endParaRPr lang="zh-CN" altLang="en-US" dirty="0"/>
                    </a:p>
                  </a:txBody>
                  <a:tcPr/>
                </a:tc>
                <a:tc>
                  <a:txBody>
                    <a:bodyPr/>
                    <a:lstStyle/>
                    <a:p>
                      <a:r>
                        <a:rPr lang="en-US" altLang="zh-CN" dirty="0"/>
                        <a:t>6.1</a:t>
                      </a:r>
                      <a:endParaRPr lang="zh-CN" altLang="en-US" dirty="0"/>
                    </a:p>
                  </a:txBody>
                  <a:tcPr/>
                </a:tc>
                <a:tc>
                  <a:txBody>
                    <a:bodyPr/>
                    <a:lstStyle/>
                    <a:p>
                      <a:r>
                        <a:rPr lang="en-US" altLang="zh-CN" dirty="0"/>
                        <a:t>0</a:t>
                      </a:r>
                      <a:endParaRPr lang="zh-CN" altLang="en-US" dirty="0"/>
                    </a:p>
                  </a:txBody>
                  <a:tcPr/>
                </a:tc>
                <a:extLst>
                  <a:ext uri="{0D108BD9-81ED-4DB2-BD59-A6C34878D82A}">
                    <a16:rowId xmlns:a16="http://schemas.microsoft.com/office/drawing/2014/main" val="10003"/>
                  </a:ext>
                </a:extLst>
              </a:tr>
            </a:tbl>
          </a:graphicData>
        </a:graphic>
      </p:graphicFrame>
      <p:sp>
        <p:nvSpPr>
          <p:cNvPr id="2" name="标题 1"/>
          <p:cNvSpPr>
            <a:spLocks noGrp="1"/>
          </p:cNvSpPr>
          <p:nvPr>
            <p:ph type="title"/>
          </p:nvPr>
        </p:nvSpPr>
        <p:spPr/>
        <p:txBody>
          <a:bodyPr>
            <a:normAutofit fontScale="90000"/>
          </a:bodyPr>
          <a:lstStyle/>
          <a:p>
            <a:r>
              <a:rPr lang="en-US" altLang="zh-CN" dirty="0">
                <a:ea typeface="SimSun" panose="02010600030101010101" pitchFamily="2" charset="-122"/>
              </a:rPr>
              <a:t>Agglomerative Clustering: Example of Single Link</a:t>
            </a:r>
            <a:endParaRPr lang="zh-CN" altLang="en-US" dirty="0"/>
          </a:p>
        </p:txBody>
      </p:sp>
      <p:pic>
        <p:nvPicPr>
          <p:cNvPr id="378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868" t="38480" r="26724" b="49112"/>
          <a:stretch/>
        </p:blipFill>
        <p:spPr bwMode="auto">
          <a:xfrm>
            <a:off x="313442" y="1776547"/>
            <a:ext cx="6015512" cy="258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01246" y="1286691"/>
            <a:ext cx="2063931" cy="384721"/>
          </a:xfrm>
          <a:prstGeom prst="rect">
            <a:avLst/>
          </a:prstGeom>
          <a:noFill/>
        </p:spPr>
        <p:txBody>
          <a:bodyPr wrap="square" rtlCol="0">
            <a:spAutoFit/>
          </a:bodyPr>
          <a:lstStyle/>
          <a:p>
            <a:r>
              <a:rPr lang="en-US" altLang="zh-CN" dirty="0"/>
              <a:t>Distance Matrix</a:t>
            </a:r>
            <a:endParaRPr lang="zh-CN" altLang="en-US" dirty="0"/>
          </a:p>
        </p:txBody>
      </p:sp>
      <p:sp>
        <p:nvSpPr>
          <p:cNvPr id="8" name="椭圆 7"/>
          <p:cNvSpPr/>
          <p:nvPr/>
        </p:nvSpPr>
        <p:spPr>
          <a:xfrm>
            <a:off x="7642981" y="2892273"/>
            <a:ext cx="696685" cy="3549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上箭头 10"/>
          <p:cNvSpPr/>
          <p:nvPr/>
        </p:nvSpPr>
        <p:spPr>
          <a:xfrm rot="2367206">
            <a:off x="7624700" y="4096662"/>
            <a:ext cx="437154" cy="53266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5766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lstStyle/>
          <a:p>
            <a:r>
              <a:rPr lang="en-US" altLang="en-US" dirty="0"/>
              <a:t>What Is </a:t>
            </a:r>
            <a:r>
              <a:rPr lang="en-US" altLang="zh-CN" dirty="0">
                <a:ea typeface="SimSun" panose="02010600030101010101" pitchFamily="2" charset="-122"/>
              </a:rPr>
              <a:t>Cluster Analysis</a:t>
            </a:r>
            <a:r>
              <a:rPr lang="en-US" altLang="en-US" dirty="0"/>
              <a:t>?</a:t>
            </a:r>
          </a:p>
        </p:txBody>
      </p:sp>
      <p:sp>
        <p:nvSpPr>
          <p:cNvPr id="4100" name="Rectangle 3"/>
          <p:cNvSpPr>
            <a:spLocks noGrp="1" noChangeArrowheads="1"/>
          </p:cNvSpPr>
          <p:nvPr>
            <p:ph idx="1"/>
          </p:nvPr>
        </p:nvSpPr>
        <p:spPr>
          <a:xfrm>
            <a:off x="551258" y="1179088"/>
            <a:ext cx="9670106" cy="5450312"/>
          </a:xfrm>
        </p:spPr>
        <p:txBody>
          <a:bodyPr/>
          <a:lstStyle/>
          <a:p>
            <a:r>
              <a:rPr lang="en-US" altLang="zh-CN" sz="2400" b="1" dirty="0">
                <a:ea typeface="SimSun" panose="02010600030101010101" pitchFamily="2" charset="-122"/>
              </a:rPr>
              <a:t>What is a cluster?  </a:t>
            </a:r>
          </a:p>
          <a:p>
            <a:pPr lvl="1"/>
            <a:r>
              <a:rPr lang="en-US" altLang="zh-CN" sz="2400" dirty="0">
                <a:ea typeface="SimSun" panose="02010600030101010101" pitchFamily="2" charset="-122"/>
              </a:rPr>
              <a:t>A cluster is a collection of data objects which are</a:t>
            </a:r>
          </a:p>
          <a:p>
            <a:pPr lvl="2"/>
            <a:r>
              <a:rPr lang="en-US" altLang="zh-CN" sz="2400" dirty="0">
                <a:ea typeface="SimSun" panose="02010600030101010101" pitchFamily="2" charset="-122"/>
              </a:rPr>
              <a:t>Similar (or related) to one another within the same group (i.e., cluster)</a:t>
            </a:r>
          </a:p>
          <a:p>
            <a:pPr lvl="2"/>
            <a:r>
              <a:rPr lang="en-US" altLang="zh-CN" sz="2400" dirty="0">
                <a:ea typeface="SimSun" panose="02010600030101010101" pitchFamily="2" charset="-122"/>
              </a:rPr>
              <a:t>Dissimilar (or unrelated) to the objects in other groups (i.e., clusters)</a:t>
            </a:r>
          </a:p>
          <a:p>
            <a:r>
              <a:rPr lang="en-US" altLang="zh-CN" sz="2400" b="1" dirty="0">
                <a:ea typeface="SimSun" panose="02010600030101010101" pitchFamily="2" charset="-122"/>
              </a:rPr>
              <a:t>Cluster analysis </a:t>
            </a:r>
            <a:r>
              <a:rPr lang="en-US" altLang="zh-CN" sz="2400" dirty="0">
                <a:ea typeface="SimSun" panose="02010600030101010101" pitchFamily="2" charset="-122"/>
              </a:rPr>
              <a:t>(or </a:t>
            </a:r>
            <a:r>
              <a:rPr lang="en-US" altLang="zh-CN" sz="2400" b="1" i="1" dirty="0">
                <a:ea typeface="SimSun" panose="02010600030101010101" pitchFamily="2" charset="-122"/>
              </a:rPr>
              <a:t>clustering</a:t>
            </a:r>
            <a:r>
              <a:rPr lang="en-US" altLang="zh-CN" sz="2400" b="1" dirty="0">
                <a:ea typeface="SimSun" panose="02010600030101010101" pitchFamily="2" charset="-122"/>
              </a:rPr>
              <a:t>, </a:t>
            </a:r>
            <a:r>
              <a:rPr lang="en-US" altLang="zh-CN" sz="2400" b="1" i="1" dirty="0">
                <a:ea typeface="SimSun" panose="02010600030101010101" pitchFamily="2" charset="-122"/>
              </a:rPr>
              <a:t>data segmentation</a:t>
            </a:r>
            <a:r>
              <a:rPr lang="en-US" altLang="zh-CN" sz="2400" i="1" dirty="0">
                <a:ea typeface="SimSun" panose="02010600030101010101" pitchFamily="2" charset="-122"/>
              </a:rPr>
              <a:t>, …</a:t>
            </a:r>
            <a:r>
              <a:rPr lang="en-US" altLang="zh-CN" sz="2400" dirty="0">
                <a:ea typeface="SimSun" panose="02010600030101010101" pitchFamily="2" charset="-122"/>
              </a:rPr>
              <a:t>)</a:t>
            </a:r>
          </a:p>
          <a:p>
            <a:pPr lvl="1"/>
            <a:r>
              <a:rPr lang="en-US" altLang="zh-CN" sz="2400" dirty="0">
                <a:ea typeface="SimSun" panose="02010600030101010101" pitchFamily="2" charset="-122"/>
              </a:rPr>
              <a:t>Given a set of data points, partition them into a set of groups (i.e., clusters) which are as similar as possible</a:t>
            </a:r>
          </a:p>
          <a:p>
            <a:r>
              <a:rPr lang="en-US" altLang="zh-CN" sz="2400" dirty="0">
                <a:ea typeface="SimSun" panose="02010600030101010101" pitchFamily="2" charset="-122"/>
              </a:rPr>
              <a:t>Cluster analysis is </a:t>
            </a:r>
            <a:r>
              <a:rPr lang="en-US" altLang="zh-CN" sz="2400" b="1" dirty="0">
                <a:solidFill>
                  <a:srgbClr val="FF0000"/>
                </a:solidFill>
                <a:ea typeface="SimSun" panose="02010600030101010101" pitchFamily="2" charset="-122"/>
              </a:rPr>
              <a:t>unsupervised learning </a:t>
            </a:r>
            <a:r>
              <a:rPr lang="en-US" altLang="zh-CN" sz="2400" dirty="0">
                <a:ea typeface="SimSun" panose="02010600030101010101" pitchFamily="2" charset="-122"/>
              </a:rPr>
              <a:t>(i.e., no predefined classes)</a:t>
            </a:r>
          </a:p>
          <a:p>
            <a:pPr lvl="1"/>
            <a:r>
              <a:rPr lang="en-US" altLang="zh-CN" sz="2400" dirty="0">
                <a:ea typeface="SimSun" panose="02010600030101010101" pitchFamily="2" charset="-122"/>
              </a:rPr>
              <a:t>This contrasts with </a:t>
            </a:r>
            <a:r>
              <a:rPr lang="en-US" altLang="zh-CN" sz="2400" i="1" dirty="0">
                <a:ea typeface="SimSun" panose="02010600030101010101" pitchFamily="2" charset="-122"/>
              </a:rPr>
              <a:t>classification</a:t>
            </a:r>
            <a:r>
              <a:rPr lang="en-US" altLang="zh-CN" sz="2400" dirty="0">
                <a:ea typeface="SimSun" panose="02010600030101010101" pitchFamily="2" charset="-122"/>
              </a:rPr>
              <a:t> (i.e., </a:t>
            </a:r>
            <a:r>
              <a:rPr lang="en-US" altLang="zh-CN" sz="2400" i="1" dirty="0">
                <a:ea typeface="SimSun" panose="02010600030101010101" pitchFamily="2" charset="-122"/>
              </a:rPr>
              <a:t>supervised learning</a:t>
            </a:r>
            <a:r>
              <a:rPr lang="en-US" altLang="zh-CN" sz="2400" dirty="0">
                <a:ea typeface="SimSun" panose="02010600030101010101" pitchFamily="2" charset="-122"/>
              </a:rPr>
              <a:t>) </a:t>
            </a:r>
          </a:p>
          <a:p>
            <a:r>
              <a:rPr lang="en-US" altLang="zh-CN" sz="2400" dirty="0">
                <a:ea typeface="SimSun" panose="02010600030101010101" pitchFamily="2" charset="-122"/>
              </a:rPr>
              <a:t>Typical ways to use/apply cluster analysis</a:t>
            </a:r>
          </a:p>
          <a:p>
            <a:pPr lvl="1"/>
            <a:r>
              <a:rPr lang="en-US" altLang="zh-CN" sz="2400" dirty="0">
                <a:ea typeface="SimSun" panose="02010600030101010101" pitchFamily="2" charset="-122"/>
              </a:rPr>
              <a:t>As a stand-alone tool to get insight into data distribution, or </a:t>
            </a:r>
          </a:p>
          <a:p>
            <a:pPr lvl="1"/>
            <a:r>
              <a:rPr lang="en-US" altLang="zh-CN" sz="2400" dirty="0">
                <a:ea typeface="SimSun" panose="02010600030101010101" pitchFamily="2" charset="-122"/>
              </a:rPr>
              <a:t>As a preprocessing (or intermediate) step for other algorithms</a:t>
            </a:r>
          </a:p>
        </p:txBody>
      </p:sp>
    </p:spTree>
    <p:extLst>
      <p:ext uri="{BB962C8B-B14F-4D97-AF65-F5344CB8AC3E}">
        <p14:creationId xmlns:p14="http://schemas.microsoft.com/office/powerpoint/2010/main" val="3662623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格 10"/>
          <p:cNvGraphicFramePr>
            <a:graphicFrameLocks noGrp="1"/>
          </p:cNvGraphicFramePr>
          <p:nvPr>
            <p:extLst>
              <p:ext uri="{D42A27DB-BD31-4B8C-83A1-F6EECF244321}">
                <p14:modId xmlns:p14="http://schemas.microsoft.com/office/powerpoint/2010/main" val="1134919918"/>
              </p:ext>
            </p:extLst>
          </p:nvPr>
        </p:nvGraphicFramePr>
        <p:xfrm>
          <a:off x="6852192" y="1887580"/>
          <a:ext cx="2664340" cy="1524000"/>
        </p:xfrm>
        <a:graphic>
          <a:graphicData uri="http://schemas.openxmlformats.org/drawingml/2006/table">
            <a:tbl>
              <a:tblPr firstRow="1" bandRow="1">
                <a:tableStyleId>{93296810-A885-4BE3-A3E7-6D5BEEA58F35}</a:tableStyleId>
              </a:tblPr>
              <a:tblGrid>
                <a:gridCol w="666085">
                  <a:extLst>
                    <a:ext uri="{9D8B030D-6E8A-4147-A177-3AD203B41FA5}">
                      <a16:colId xmlns:a16="http://schemas.microsoft.com/office/drawing/2014/main" val="20000"/>
                    </a:ext>
                  </a:extLst>
                </a:gridCol>
                <a:gridCol w="666085">
                  <a:extLst>
                    <a:ext uri="{9D8B030D-6E8A-4147-A177-3AD203B41FA5}">
                      <a16:colId xmlns:a16="http://schemas.microsoft.com/office/drawing/2014/main" val="20001"/>
                    </a:ext>
                  </a:extLst>
                </a:gridCol>
                <a:gridCol w="666085">
                  <a:extLst>
                    <a:ext uri="{9D8B030D-6E8A-4147-A177-3AD203B41FA5}">
                      <a16:colId xmlns:a16="http://schemas.microsoft.com/office/drawing/2014/main" val="20002"/>
                    </a:ext>
                  </a:extLst>
                </a:gridCol>
                <a:gridCol w="666085">
                  <a:extLst>
                    <a:ext uri="{9D8B030D-6E8A-4147-A177-3AD203B41FA5}">
                      <a16:colId xmlns:a16="http://schemas.microsoft.com/office/drawing/2014/main" val="20003"/>
                    </a:ext>
                  </a:extLst>
                </a:gridCol>
              </a:tblGrid>
              <a:tr h="357838">
                <a:tc>
                  <a:txBody>
                    <a:bodyPr/>
                    <a:lstStyle/>
                    <a:p>
                      <a:endParaRPr lang="zh-CN" altLang="en-US" dirty="0"/>
                    </a:p>
                  </a:txBody>
                  <a:tcPr/>
                </a:tc>
                <a:tc>
                  <a:txBody>
                    <a:bodyPr/>
                    <a:lstStyle/>
                    <a:p>
                      <a:r>
                        <a:rPr lang="en-US" altLang="zh-CN" dirty="0" err="1"/>
                        <a:t>a,b</a:t>
                      </a:r>
                      <a:endParaRPr lang="zh-CN" altLang="en-US" dirty="0"/>
                    </a:p>
                  </a:txBody>
                  <a:tcPr/>
                </a:tc>
                <a:tc>
                  <a:txBody>
                    <a:bodyPr/>
                    <a:lstStyle/>
                    <a:p>
                      <a:r>
                        <a:rPr lang="en-US" altLang="zh-CN" dirty="0"/>
                        <a:t>c</a:t>
                      </a:r>
                      <a:endParaRPr lang="zh-CN" altLang="en-US" dirty="0"/>
                    </a:p>
                  </a:txBody>
                  <a:tcPr/>
                </a:tc>
                <a:tc>
                  <a:txBody>
                    <a:bodyPr/>
                    <a:lstStyle/>
                    <a:p>
                      <a:r>
                        <a:rPr lang="en-US" altLang="zh-CN" dirty="0" err="1"/>
                        <a:t>d,e</a:t>
                      </a:r>
                      <a:endParaRPr lang="zh-CN" altLang="en-US" dirty="0"/>
                    </a:p>
                  </a:txBody>
                  <a:tcPr/>
                </a:tc>
                <a:extLst>
                  <a:ext uri="{0D108BD9-81ED-4DB2-BD59-A6C34878D82A}">
                    <a16:rowId xmlns:a16="http://schemas.microsoft.com/office/drawing/2014/main" val="10000"/>
                  </a:ext>
                </a:extLst>
              </a:tr>
              <a:tr h="357838">
                <a:tc>
                  <a:txBody>
                    <a:bodyPr/>
                    <a:lstStyle/>
                    <a:p>
                      <a:r>
                        <a:rPr lang="en-US" altLang="zh-CN" dirty="0" err="1"/>
                        <a:t>a,b</a:t>
                      </a:r>
                      <a:endParaRPr lang="zh-CN" altLang="en-US" dirty="0"/>
                    </a:p>
                  </a:txBody>
                  <a:tcPr/>
                </a:tc>
                <a:tc>
                  <a:txBody>
                    <a:bodyPr/>
                    <a:lstStyle/>
                    <a:p>
                      <a:r>
                        <a:rPr lang="en-US" altLang="zh-CN" dirty="0"/>
                        <a:t>0</a:t>
                      </a:r>
                      <a:endParaRPr lang="zh-CN" altLang="en-US" dirty="0"/>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0001"/>
                  </a:ext>
                </a:extLst>
              </a:tr>
              <a:tr h="357838">
                <a:tc>
                  <a:txBody>
                    <a:bodyPr/>
                    <a:lstStyle/>
                    <a:p>
                      <a:r>
                        <a:rPr lang="en-US" altLang="zh-CN" dirty="0"/>
                        <a:t>c</a:t>
                      </a:r>
                      <a:endParaRPr lang="zh-CN" altLang="en-US" dirty="0"/>
                    </a:p>
                  </a:txBody>
                  <a:tcPr/>
                </a:tc>
                <a:tc>
                  <a:txBody>
                    <a:bodyPr/>
                    <a:lstStyle/>
                    <a:p>
                      <a:r>
                        <a:rPr lang="en-US" altLang="zh-CN" dirty="0"/>
                        <a:t>4</a:t>
                      </a:r>
                      <a:endParaRPr lang="zh-CN" altLang="en-US" dirty="0"/>
                    </a:p>
                  </a:txBody>
                  <a:tcPr/>
                </a:tc>
                <a:tc>
                  <a:txBody>
                    <a:bodyPr/>
                    <a:lstStyle/>
                    <a:p>
                      <a:r>
                        <a:rPr lang="en-US" altLang="zh-CN" dirty="0"/>
                        <a:t>0</a:t>
                      </a:r>
                      <a:endParaRPr lang="zh-CN" altLang="en-US" dirty="0"/>
                    </a:p>
                  </a:txBody>
                  <a:tcPr/>
                </a:tc>
                <a:tc>
                  <a:txBody>
                    <a:bodyPr/>
                    <a:lstStyle/>
                    <a:p>
                      <a:endParaRPr lang="zh-CN" altLang="en-US"/>
                    </a:p>
                  </a:txBody>
                  <a:tcPr/>
                </a:tc>
                <a:extLst>
                  <a:ext uri="{0D108BD9-81ED-4DB2-BD59-A6C34878D82A}">
                    <a16:rowId xmlns:a16="http://schemas.microsoft.com/office/drawing/2014/main" val="10002"/>
                  </a:ext>
                </a:extLst>
              </a:tr>
              <a:tr h="357838">
                <a:tc>
                  <a:txBody>
                    <a:bodyPr/>
                    <a:lstStyle/>
                    <a:p>
                      <a:r>
                        <a:rPr lang="en-US" altLang="zh-CN" dirty="0" err="1"/>
                        <a:t>d,e</a:t>
                      </a:r>
                      <a:endParaRPr lang="zh-CN" altLang="en-US" dirty="0"/>
                    </a:p>
                  </a:txBody>
                  <a:tcPr/>
                </a:tc>
                <a:tc>
                  <a:txBody>
                    <a:bodyPr/>
                    <a:lstStyle/>
                    <a:p>
                      <a:r>
                        <a:rPr lang="en-US" altLang="zh-CN" dirty="0"/>
                        <a:t>7.2</a:t>
                      </a:r>
                      <a:endParaRPr lang="zh-CN" altLang="en-US" dirty="0"/>
                    </a:p>
                  </a:txBody>
                  <a:tcPr/>
                </a:tc>
                <a:tc>
                  <a:txBody>
                    <a:bodyPr/>
                    <a:lstStyle/>
                    <a:p>
                      <a:r>
                        <a:rPr lang="en-US" altLang="zh-CN" dirty="0"/>
                        <a:t>6.1</a:t>
                      </a:r>
                      <a:endParaRPr lang="zh-CN" altLang="en-US" dirty="0"/>
                    </a:p>
                  </a:txBody>
                  <a:tcPr/>
                </a:tc>
                <a:tc>
                  <a:txBody>
                    <a:bodyPr/>
                    <a:lstStyle/>
                    <a:p>
                      <a:r>
                        <a:rPr lang="en-US" altLang="zh-CN" dirty="0"/>
                        <a:t>0</a:t>
                      </a:r>
                      <a:endParaRPr lang="zh-CN" altLang="en-US" dirty="0"/>
                    </a:p>
                  </a:txBody>
                  <a:tcPr/>
                </a:tc>
                <a:extLst>
                  <a:ext uri="{0D108BD9-81ED-4DB2-BD59-A6C34878D82A}">
                    <a16:rowId xmlns:a16="http://schemas.microsoft.com/office/drawing/2014/main" val="10003"/>
                  </a:ext>
                </a:extLst>
              </a:tr>
            </a:tbl>
          </a:graphicData>
        </a:graphic>
      </p:graphicFrame>
      <p:sp>
        <p:nvSpPr>
          <p:cNvPr id="3" name="内容占位符 2"/>
          <p:cNvSpPr>
            <a:spLocks noGrp="1"/>
          </p:cNvSpPr>
          <p:nvPr>
            <p:ph idx="1"/>
          </p:nvPr>
        </p:nvSpPr>
        <p:spPr/>
        <p:txBody>
          <a:bodyPr/>
          <a:lstStyle/>
          <a:p>
            <a:r>
              <a:rPr lang="en-US" altLang="zh-CN" dirty="0"/>
              <a:t>2-D Data points</a:t>
            </a:r>
          </a:p>
          <a:p>
            <a:endParaRPr lang="en-US" altLang="zh-CN" dirty="0"/>
          </a:p>
          <a:p>
            <a:endParaRPr lang="en-US" altLang="zh-CN" dirty="0"/>
          </a:p>
          <a:p>
            <a:endParaRPr lang="en-US" altLang="zh-CN" dirty="0"/>
          </a:p>
          <a:p>
            <a:endParaRPr lang="en-US" altLang="zh-CN" dirty="0"/>
          </a:p>
          <a:p>
            <a:endParaRPr lang="en-US" altLang="zh-CN" dirty="0"/>
          </a:p>
          <a:p>
            <a:r>
              <a:rPr lang="en-US" altLang="zh-CN" dirty="0"/>
              <a:t>Update distance</a:t>
            </a:r>
          </a:p>
          <a:p>
            <a:pPr lvl="1"/>
            <a:r>
              <a:rPr lang="en-US" altLang="zh-CN" dirty="0"/>
              <a:t>Distance((</a:t>
            </a:r>
            <a:r>
              <a:rPr lang="en-US" altLang="zh-CN" dirty="0" err="1"/>
              <a:t>d,e</a:t>
            </a:r>
            <a:r>
              <a:rPr lang="en-US" altLang="zh-CN" dirty="0"/>
              <a:t>), (c,(</a:t>
            </a:r>
            <a:r>
              <a:rPr lang="en-US" altLang="zh-CN" dirty="0" err="1"/>
              <a:t>a,b</a:t>
            </a:r>
            <a:r>
              <a:rPr lang="en-US" altLang="zh-CN" dirty="0"/>
              <a:t>)))= min(Distance((</a:t>
            </a:r>
            <a:r>
              <a:rPr lang="en-US" altLang="zh-CN" dirty="0" err="1"/>
              <a:t>d,e</a:t>
            </a:r>
            <a:r>
              <a:rPr lang="en-US" altLang="zh-CN" dirty="0"/>
              <a:t>),(</a:t>
            </a:r>
            <a:r>
              <a:rPr lang="en-US" altLang="zh-CN" dirty="0" err="1"/>
              <a:t>a,b</a:t>
            </a:r>
            <a:r>
              <a:rPr lang="en-US" altLang="zh-CN" dirty="0"/>
              <a:t>)), Distance((</a:t>
            </a:r>
            <a:r>
              <a:rPr lang="en-US" altLang="zh-CN" dirty="0" err="1"/>
              <a:t>d,e</a:t>
            </a:r>
            <a:r>
              <a:rPr lang="en-US" altLang="zh-CN" dirty="0"/>
              <a:t>),c) = 6.1</a:t>
            </a:r>
          </a:p>
          <a:p>
            <a:pPr lvl="1"/>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2996692341"/>
              </p:ext>
            </p:extLst>
          </p:nvPr>
        </p:nvGraphicFramePr>
        <p:xfrm>
          <a:off x="6852194" y="1887582"/>
          <a:ext cx="2698206" cy="1516017"/>
        </p:xfrm>
        <a:graphic>
          <a:graphicData uri="http://schemas.openxmlformats.org/drawingml/2006/table">
            <a:tbl>
              <a:tblPr firstRow="1" bandRow="1">
                <a:tableStyleId>{93296810-A885-4BE3-A3E7-6D5BEEA58F35}</a:tableStyleId>
              </a:tblPr>
              <a:tblGrid>
                <a:gridCol w="899402">
                  <a:extLst>
                    <a:ext uri="{9D8B030D-6E8A-4147-A177-3AD203B41FA5}">
                      <a16:colId xmlns:a16="http://schemas.microsoft.com/office/drawing/2014/main" val="20000"/>
                    </a:ext>
                  </a:extLst>
                </a:gridCol>
                <a:gridCol w="899402">
                  <a:extLst>
                    <a:ext uri="{9D8B030D-6E8A-4147-A177-3AD203B41FA5}">
                      <a16:colId xmlns:a16="http://schemas.microsoft.com/office/drawing/2014/main" val="20001"/>
                    </a:ext>
                  </a:extLst>
                </a:gridCol>
                <a:gridCol w="899402">
                  <a:extLst>
                    <a:ext uri="{9D8B030D-6E8A-4147-A177-3AD203B41FA5}">
                      <a16:colId xmlns:a16="http://schemas.microsoft.com/office/drawing/2014/main" val="20002"/>
                    </a:ext>
                  </a:extLst>
                </a:gridCol>
              </a:tblGrid>
              <a:tr h="505339">
                <a:tc>
                  <a:txBody>
                    <a:bodyPr/>
                    <a:lstStyle/>
                    <a:p>
                      <a:endParaRPr lang="zh-CN" altLang="en-US" dirty="0"/>
                    </a:p>
                  </a:txBody>
                  <a:tcPr/>
                </a:tc>
                <a:tc>
                  <a:txBody>
                    <a:bodyPr/>
                    <a:lstStyle/>
                    <a:p>
                      <a:r>
                        <a:rPr lang="en-US" altLang="zh-CN" dirty="0" err="1"/>
                        <a:t>a,b,c</a:t>
                      </a:r>
                      <a:endParaRPr lang="zh-CN" altLang="en-US" dirty="0"/>
                    </a:p>
                  </a:txBody>
                  <a:tcPr/>
                </a:tc>
                <a:tc>
                  <a:txBody>
                    <a:bodyPr/>
                    <a:lstStyle/>
                    <a:p>
                      <a:r>
                        <a:rPr lang="en-US" altLang="zh-CN" dirty="0" err="1"/>
                        <a:t>d,e</a:t>
                      </a:r>
                      <a:endParaRPr lang="zh-CN" altLang="en-US" dirty="0"/>
                    </a:p>
                  </a:txBody>
                  <a:tcPr/>
                </a:tc>
                <a:extLst>
                  <a:ext uri="{0D108BD9-81ED-4DB2-BD59-A6C34878D82A}">
                    <a16:rowId xmlns:a16="http://schemas.microsoft.com/office/drawing/2014/main" val="10000"/>
                  </a:ext>
                </a:extLst>
              </a:tr>
              <a:tr h="505339">
                <a:tc>
                  <a:txBody>
                    <a:bodyPr/>
                    <a:lstStyle/>
                    <a:p>
                      <a:r>
                        <a:rPr lang="en-US" altLang="zh-CN" dirty="0" err="1"/>
                        <a:t>a,b,c</a:t>
                      </a:r>
                      <a:endParaRPr lang="zh-CN" altLang="en-US" dirty="0"/>
                    </a:p>
                  </a:txBody>
                  <a:tcPr/>
                </a:tc>
                <a:tc>
                  <a:txBody>
                    <a:bodyPr/>
                    <a:lstStyle/>
                    <a:p>
                      <a:r>
                        <a:rPr lang="en-US" altLang="zh-CN" dirty="0"/>
                        <a:t>0</a:t>
                      </a:r>
                      <a:endParaRPr lang="zh-CN" altLang="en-US" dirty="0"/>
                    </a:p>
                  </a:txBody>
                  <a:tcPr/>
                </a:tc>
                <a:tc>
                  <a:txBody>
                    <a:bodyPr/>
                    <a:lstStyle/>
                    <a:p>
                      <a:endParaRPr lang="zh-CN" altLang="en-US" dirty="0"/>
                    </a:p>
                  </a:txBody>
                  <a:tcPr/>
                </a:tc>
                <a:extLst>
                  <a:ext uri="{0D108BD9-81ED-4DB2-BD59-A6C34878D82A}">
                    <a16:rowId xmlns:a16="http://schemas.microsoft.com/office/drawing/2014/main" val="10001"/>
                  </a:ext>
                </a:extLst>
              </a:tr>
              <a:tr h="505339">
                <a:tc>
                  <a:txBody>
                    <a:bodyPr/>
                    <a:lstStyle/>
                    <a:p>
                      <a:r>
                        <a:rPr lang="en-US" altLang="zh-CN" dirty="0" err="1"/>
                        <a:t>d,e</a:t>
                      </a:r>
                      <a:endParaRPr lang="zh-CN" altLang="en-US" dirty="0"/>
                    </a:p>
                  </a:txBody>
                  <a:tcPr/>
                </a:tc>
                <a:tc>
                  <a:txBody>
                    <a:bodyPr/>
                    <a:lstStyle/>
                    <a:p>
                      <a:r>
                        <a:rPr lang="en-US" altLang="zh-CN" dirty="0"/>
                        <a:t>6.1</a:t>
                      </a:r>
                      <a:endParaRPr lang="zh-CN" altLang="en-US" dirty="0"/>
                    </a:p>
                  </a:txBody>
                  <a:tcPr/>
                </a:tc>
                <a:tc>
                  <a:txBody>
                    <a:bodyPr/>
                    <a:lstStyle/>
                    <a:p>
                      <a:r>
                        <a:rPr lang="en-US" altLang="zh-CN" dirty="0"/>
                        <a:t>0</a:t>
                      </a:r>
                      <a:endParaRPr lang="zh-CN" altLang="en-US" dirty="0"/>
                    </a:p>
                  </a:txBody>
                  <a:tcPr/>
                </a:tc>
                <a:extLst>
                  <a:ext uri="{0D108BD9-81ED-4DB2-BD59-A6C34878D82A}">
                    <a16:rowId xmlns:a16="http://schemas.microsoft.com/office/drawing/2014/main" val="10002"/>
                  </a:ext>
                </a:extLst>
              </a:tr>
            </a:tbl>
          </a:graphicData>
        </a:graphic>
      </p:graphicFrame>
      <p:sp>
        <p:nvSpPr>
          <p:cNvPr id="2" name="标题 1"/>
          <p:cNvSpPr>
            <a:spLocks noGrp="1"/>
          </p:cNvSpPr>
          <p:nvPr>
            <p:ph type="title"/>
          </p:nvPr>
        </p:nvSpPr>
        <p:spPr/>
        <p:txBody>
          <a:bodyPr>
            <a:normAutofit fontScale="90000"/>
          </a:bodyPr>
          <a:lstStyle/>
          <a:p>
            <a:r>
              <a:rPr lang="en-US" altLang="zh-CN" dirty="0">
                <a:ea typeface="SimSun" panose="02010600030101010101" pitchFamily="2" charset="-122"/>
              </a:rPr>
              <a:t>Agglomerative Clustering: Example of Single Link</a:t>
            </a:r>
            <a:endParaRPr lang="zh-CN" altLang="en-US" dirty="0"/>
          </a:p>
        </p:txBody>
      </p:sp>
      <p:sp>
        <p:nvSpPr>
          <p:cNvPr id="5" name="TextBox 4"/>
          <p:cNvSpPr txBox="1"/>
          <p:nvPr/>
        </p:nvSpPr>
        <p:spPr>
          <a:xfrm>
            <a:off x="6701246" y="1286691"/>
            <a:ext cx="2063931" cy="384721"/>
          </a:xfrm>
          <a:prstGeom prst="rect">
            <a:avLst/>
          </a:prstGeom>
          <a:noFill/>
        </p:spPr>
        <p:txBody>
          <a:bodyPr wrap="square" rtlCol="0">
            <a:spAutoFit/>
          </a:bodyPr>
          <a:lstStyle/>
          <a:p>
            <a:r>
              <a:rPr lang="en-US" altLang="zh-CN" dirty="0"/>
              <a:t>Distance Matrix</a:t>
            </a:r>
            <a:endParaRPr lang="zh-CN" altLang="en-US" dirty="0"/>
          </a:p>
        </p:txBody>
      </p:sp>
      <p:sp>
        <p:nvSpPr>
          <p:cNvPr id="8" name="椭圆 7"/>
          <p:cNvSpPr/>
          <p:nvPr/>
        </p:nvSpPr>
        <p:spPr>
          <a:xfrm>
            <a:off x="7733211" y="2974943"/>
            <a:ext cx="620486" cy="2939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9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896" t="10880" r="26198" b="76695"/>
          <a:stretch/>
        </p:blipFill>
        <p:spPr bwMode="auto">
          <a:xfrm>
            <a:off x="420865" y="1727925"/>
            <a:ext cx="5941715" cy="25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上箭头 9"/>
          <p:cNvSpPr/>
          <p:nvPr/>
        </p:nvSpPr>
        <p:spPr>
          <a:xfrm rot="2367206">
            <a:off x="7639142" y="3915220"/>
            <a:ext cx="437154" cy="53266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59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ea typeface="SimSun" panose="02010600030101010101" pitchFamily="2" charset="-122"/>
              </a:rPr>
              <a:t>Agglomerative Clustering: Example of Single Link</a:t>
            </a:r>
            <a:endParaRPr lang="zh-CN" altLang="en-US" dirty="0"/>
          </a:p>
        </p:txBody>
      </p:sp>
      <p:sp>
        <p:nvSpPr>
          <p:cNvPr id="3" name="内容占位符 2"/>
          <p:cNvSpPr>
            <a:spLocks noGrp="1"/>
          </p:cNvSpPr>
          <p:nvPr>
            <p:ph idx="1"/>
          </p:nvPr>
        </p:nvSpPr>
        <p:spPr/>
        <p:txBody>
          <a:bodyPr/>
          <a:lstStyle/>
          <a:p>
            <a:r>
              <a:rPr lang="en-US" altLang="zh-CN" dirty="0"/>
              <a:t>2-D Data points</a:t>
            </a:r>
          </a:p>
          <a:p>
            <a:endParaRPr lang="en-US" altLang="zh-CN" dirty="0"/>
          </a:p>
          <a:p>
            <a:endParaRPr lang="en-US" altLang="zh-CN" dirty="0"/>
          </a:p>
          <a:p>
            <a:endParaRPr lang="en-US" altLang="zh-CN" dirty="0"/>
          </a:p>
          <a:p>
            <a:endParaRPr lang="en-US" altLang="zh-CN" dirty="0"/>
          </a:p>
          <a:p>
            <a:endParaRPr lang="en-US" altLang="zh-CN" dirty="0"/>
          </a:p>
          <a:p>
            <a:pPr lvl="1"/>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3149343957"/>
              </p:ext>
            </p:extLst>
          </p:nvPr>
        </p:nvGraphicFramePr>
        <p:xfrm>
          <a:off x="6852192" y="1887582"/>
          <a:ext cx="2408406" cy="762000"/>
        </p:xfrm>
        <a:graphic>
          <a:graphicData uri="http://schemas.openxmlformats.org/drawingml/2006/table">
            <a:tbl>
              <a:tblPr firstRow="1" bandRow="1">
                <a:tableStyleId>{93296810-A885-4BE3-A3E7-6D5BEEA58F35}</a:tableStyleId>
              </a:tblPr>
              <a:tblGrid>
                <a:gridCol w="1204203">
                  <a:extLst>
                    <a:ext uri="{9D8B030D-6E8A-4147-A177-3AD203B41FA5}">
                      <a16:colId xmlns:a16="http://schemas.microsoft.com/office/drawing/2014/main" val="20000"/>
                    </a:ext>
                  </a:extLst>
                </a:gridCol>
                <a:gridCol w="1204203">
                  <a:extLst>
                    <a:ext uri="{9D8B030D-6E8A-4147-A177-3AD203B41FA5}">
                      <a16:colId xmlns:a16="http://schemas.microsoft.com/office/drawing/2014/main" val="20001"/>
                    </a:ext>
                  </a:extLst>
                </a:gridCol>
              </a:tblGrid>
              <a:tr h="370840">
                <a:tc>
                  <a:txBody>
                    <a:bodyPr/>
                    <a:lstStyle/>
                    <a:p>
                      <a:endParaRPr lang="zh-CN" altLang="en-US" dirty="0"/>
                    </a:p>
                  </a:txBody>
                  <a:tcPr/>
                </a:tc>
                <a:tc>
                  <a:txBody>
                    <a:bodyPr/>
                    <a:lstStyle/>
                    <a:p>
                      <a:r>
                        <a:rPr lang="en-US" altLang="zh-CN" dirty="0" err="1"/>
                        <a:t>a,b,c,d,e</a:t>
                      </a:r>
                      <a:endParaRPr lang="zh-CN" altLang="en-US" dirty="0"/>
                    </a:p>
                  </a:txBody>
                  <a:tcPr/>
                </a:tc>
                <a:extLst>
                  <a:ext uri="{0D108BD9-81ED-4DB2-BD59-A6C34878D82A}">
                    <a16:rowId xmlns:a16="http://schemas.microsoft.com/office/drawing/2014/main" val="10000"/>
                  </a:ext>
                </a:extLst>
              </a:tr>
              <a:tr h="370840">
                <a:tc>
                  <a:txBody>
                    <a:bodyPr/>
                    <a:lstStyle/>
                    <a:p>
                      <a:r>
                        <a:rPr lang="en-US" altLang="zh-CN" dirty="0" err="1"/>
                        <a:t>a,b,c,d,e</a:t>
                      </a:r>
                      <a:endParaRPr lang="zh-CN" altLang="en-US" dirty="0"/>
                    </a:p>
                  </a:txBody>
                  <a:tcPr/>
                </a:tc>
                <a:tc>
                  <a:txBody>
                    <a:bodyPr/>
                    <a:lstStyle/>
                    <a:p>
                      <a:r>
                        <a:rPr lang="en-US" altLang="zh-CN" dirty="0"/>
                        <a:t>0</a:t>
                      </a:r>
                      <a:endParaRPr lang="zh-CN" altLang="en-US" dirty="0"/>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6701246" y="1286691"/>
            <a:ext cx="2063931" cy="384721"/>
          </a:xfrm>
          <a:prstGeom prst="rect">
            <a:avLst/>
          </a:prstGeom>
          <a:noFill/>
        </p:spPr>
        <p:txBody>
          <a:bodyPr wrap="square" rtlCol="0">
            <a:spAutoFit/>
          </a:bodyPr>
          <a:lstStyle/>
          <a:p>
            <a:r>
              <a:rPr lang="en-US" altLang="zh-CN" dirty="0"/>
              <a:t>Distance Matrix</a:t>
            </a:r>
            <a:endParaRPr lang="zh-CN" altLang="en-US" dirty="0"/>
          </a:p>
        </p:txBody>
      </p:sp>
      <p:pic>
        <p:nvPicPr>
          <p:cNvPr id="389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731" t="23685" r="26363" b="63890"/>
          <a:stretch/>
        </p:blipFill>
        <p:spPr bwMode="auto">
          <a:xfrm>
            <a:off x="420865" y="1727925"/>
            <a:ext cx="5941715" cy="25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4695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80" y="909107"/>
            <a:ext cx="6645454" cy="5954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323580" y="58391"/>
            <a:ext cx="11369963" cy="738909"/>
          </a:xfrm>
        </p:spPr>
        <p:txBody>
          <a:bodyPr/>
          <a:lstStyle/>
          <a:p>
            <a:r>
              <a:rPr lang="en-US" altLang="zh-CN" dirty="0"/>
              <a:t>Comparison of different linkage methods</a:t>
            </a:r>
            <a:endParaRPr lang="zh-CN" altLang="en-US" dirty="0"/>
          </a:p>
        </p:txBody>
      </p:sp>
      <p:sp>
        <p:nvSpPr>
          <p:cNvPr id="3" name="内容占位符 2"/>
          <p:cNvSpPr>
            <a:spLocks noGrp="1"/>
          </p:cNvSpPr>
          <p:nvPr>
            <p:ph idx="1"/>
          </p:nvPr>
        </p:nvSpPr>
        <p:spPr>
          <a:xfrm>
            <a:off x="7184571" y="1123315"/>
            <a:ext cx="4709160" cy="5384800"/>
          </a:xfrm>
        </p:spPr>
        <p:txBody>
          <a:bodyPr/>
          <a:lstStyle/>
          <a:p>
            <a:r>
              <a:rPr lang="en-US" altLang="zh-CN" sz="2400" dirty="0"/>
              <a:t>Observations:</a:t>
            </a:r>
          </a:p>
          <a:p>
            <a:r>
              <a:rPr lang="en-US" altLang="zh-CN" sz="2400" dirty="0"/>
              <a:t>Single link performs well on non-globular data, but it performs poorly in the presence of noise.</a:t>
            </a:r>
          </a:p>
          <a:p>
            <a:r>
              <a:rPr lang="en-US" altLang="zh-CN" sz="2400" dirty="0"/>
              <a:t>Average and Complete Linkage performs well on globular data, but have mixed results otherwise.</a:t>
            </a:r>
          </a:p>
          <a:p>
            <a:r>
              <a:rPr lang="en-US" altLang="zh-CN" sz="2400" dirty="0"/>
              <a:t>Ward is the most effective method for noisy data.</a:t>
            </a:r>
          </a:p>
          <a:p>
            <a:pPr marL="0" indent="0">
              <a:buNone/>
            </a:pPr>
            <a:endParaRPr lang="en-US" altLang="zh-CN" sz="2400" dirty="0"/>
          </a:p>
          <a:p>
            <a:endParaRPr lang="zh-CN" altLang="en-US" sz="2400" dirty="0"/>
          </a:p>
        </p:txBody>
      </p:sp>
      <p:sp>
        <p:nvSpPr>
          <p:cNvPr id="4" name="TextBox 3"/>
          <p:cNvSpPr txBox="1"/>
          <p:nvPr/>
        </p:nvSpPr>
        <p:spPr>
          <a:xfrm>
            <a:off x="424543" y="701971"/>
            <a:ext cx="1580606" cy="369332"/>
          </a:xfrm>
          <a:prstGeom prst="rect">
            <a:avLst/>
          </a:prstGeom>
          <a:solidFill>
            <a:schemeClr val="bg1"/>
          </a:solidFill>
        </p:spPr>
        <p:txBody>
          <a:bodyPr wrap="square" rtlCol="0">
            <a:spAutoFit/>
          </a:bodyPr>
          <a:lstStyle/>
          <a:p>
            <a:r>
              <a:rPr lang="en-US" altLang="zh-CN" sz="1800" dirty="0"/>
              <a:t>Single Link</a:t>
            </a:r>
            <a:endParaRPr lang="zh-CN" altLang="en-US" sz="1800" dirty="0"/>
          </a:p>
        </p:txBody>
      </p:sp>
      <p:sp>
        <p:nvSpPr>
          <p:cNvPr id="7" name="TextBox 6"/>
          <p:cNvSpPr txBox="1"/>
          <p:nvPr/>
        </p:nvSpPr>
        <p:spPr>
          <a:xfrm>
            <a:off x="2020378" y="717910"/>
            <a:ext cx="1580606" cy="369332"/>
          </a:xfrm>
          <a:prstGeom prst="rect">
            <a:avLst/>
          </a:prstGeom>
          <a:solidFill>
            <a:schemeClr val="bg1"/>
          </a:solidFill>
        </p:spPr>
        <p:txBody>
          <a:bodyPr wrap="square" rtlCol="0">
            <a:spAutoFit/>
          </a:bodyPr>
          <a:lstStyle/>
          <a:p>
            <a:r>
              <a:rPr lang="en-US" altLang="zh-CN" sz="1800" dirty="0"/>
              <a:t>Average Link</a:t>
            </a:r>
            <a:endParaRPr lang="zh-CN" altLang="en-US" sz="1800" dirty="0"/>
          </a:p>
        </p:txBody>
      </p:sp>
      <p:sp>
        <p:nvSpPr>
          <p:cNvPr id="8" name="TextBox 7"/>
          <p:cNvSpPr txBox="1"/>
          <p:nvPr/>
        </p:nvSpPr>
        <p:spPr>
          <a:xfrm>
            <a:off x="3657492" y="701423"/>
            <a:ext cx="1580606" cy="369332"/>
          </a:xfrm>
          <a:prstGeom prst="rect">
            <a:avLst/>
          </a:prstGeom>
          <a:solidFill>
            <a:schemeClr val="bg1"/>
          </a:solidFill>
        </p:spPr>
        <p:txBody>
          <a:bodyPr wrap="square" rtlCol="0">
            <a:spAutoFit/>
          </a:bodyPr>
          <a:lstStyle/>
          <a:p>
            <a:r>
              <a:rPr lang="en-US" altLang="zh-CN" sz="1800" dirty="0"/>
              <a:t>Complete Link</a:t>
            </a:r>
            <a:endParaRPr lang="zh-CN" altLang="en-US" sz="1800" dirty="0"/>
          </a:p>
        </p:txBody>
      </p:sp>
      <p:sp>
        <p:nvSpPr>
          <p:cNvPr id="9" name="TextBox 8"/>
          <p:cNvSpPr txBox="1"/>
          <p:nvPr/>
        </p:nvSpPr>
        <p:spPr>
          <a:xfrm>
            <a:off x="5388428" y="701423"/>
            <a:ext cx="1580606" cy="369332"/>
          </a:xfrm>
          <a:prstGeom prst="rect">
            <a:avLst/>
          </a:prstGeom>
          <a:solidFill>
            <a:schemeClr val="bg1"/>
          </a:solidFill>
        </p:spPr>
        <p:txBody>
          <a:bodyPr wrap="square" rtlCol="0">
            <a:spAutoFit/>
          </a:bodyPr>
          <a:lstStyle/>
          <a:p>
            <a:r>
              <a:rPr lang="en-US" altLang="zh-CN" sz="1800" dirty="0"/>
              <a:t>Ward Link</a:t>
            </a:r>
            <a:endParaRPr lang="zh-CN" altLang="en-US" sz="1800" dirty="0"/>
          </a:p>
        </p:txBody>
      </p:sp>
    </p:spTree>
    <p:extLst>
      <p:ext uri="{BB962C8B-B14F-4D97-AF65-F5344CB8AC3E}">
        <p14:creationId xmlns:p14="http://schemas.microsoft.com/office/powerpoint/2010/main" val="1091813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1219110"/>
            <a:r>
              <a:rPr lang="en-US" altLang="zh-CN" dirty="0">
                <a:ea typeface="SimSun" panose="02010600030101010101" pitchFamily="2" charset="-122"/>
              </a:rPr>
              <a:t>Divisive Clustering</a:t>
            </a:r>
            <a:endParaRPr lang="en-US" dirty="0">
              <a:solidFill>
                <a:prstClr val="black"/>
              </a:solidFill>
            </a:endParaRPr>
          </a:p>
        </p:txBody>
      </p:sp>
      <p:sp>
        <p:nvSpPr>
          <p:cNvPr id="3" name="Content Placeholder 2"/>
          <p:cNvSpPr>
            <a:spLocks noGrp="1"/>
          </p:cNvSpPr>
          <p:nvPr>
            <p:ph idx="1"/>
          </p:nvPr>
        </p:nvSpPr>
        <p:spPr>
          <a:xfrm>
            <a:off x="617190" y="1138932"/>
            <a:ext cx="9893883" cy="1459418"/>
          </a:xfrm>
        </p:spPr>
        <p:txBody>
          <a:bodyPr/>
          <a:lstStyle/>
          <a:p>
            <a:r>
              <a:rPr lang="en-US" altLang="zh-CN" sz="2400" dirty="0">
                <a:ea typeface="SimSun" panose="02010600030101010101" pitchFamily="2" charset="-122"/>
              </a:rPr>
              <a:t>DIANA (Divisive Analysis)  (Kaufmann and Rousseeuw,1990)</a:t>
            </a:r>
          </a:p>
          <a:p>
            <a:pPr lvl="1"/>
            <a:r>
              <a:rPr lang="en-US" altLang="zh-CN" sz="2400" dirty="0">
                <a:ea typeface="SimSun" panose="02010600030101010101" pitchFamily="2" charset="-122"/>
              </a:rPr>
              <a:t>Implemented in some statistical analysis packages, e.g., </a:t>
            </a:r>
            <a:r>
              <a:rPr lang="en-US" altLang="zh-CN" sz="2400" dirty="0" err="1">
                <a:ea typeface="SimSun" panose="02010600030101010101" pitchFamily="2" charset="-122"/>
              </a:rPr>
              <a:t>Splus</a:t>
            </a:r>
            <a:endParaRPr lang="en-US" altLang="zh-CN" sz="2400" dirty="0">
              <a:ea typeface="SimSun" panose="02010600030101010101" pitchFamily="2" charset="-122"/>
            </a:endParaRPr>
          </a:p>
          <a:p>
            <a:r>
              <a:rPr lang="en-US" altLang="zh-CN" sz="2400" dirty="0">
                <a:ea typeface="SimSun" panose="02010600030101010101" pitchFamily="2" charset="-122"/>
              </a:rPr>
              <a:t>Inverse order of AGNES: Eventually each node forms a cluster on its own</a:t>
            </a:r>
          </a:p>
        </p:txBody>
      </p:sp>
      <p:grpSp>
        <p:nvGrpSpPr>
          <p:cNvPr id="24" name="Group 23"/>
          <p:cNvGrpSpPr/>
          <p:nvPr/>
        </p:nvGrpSpPr>
        <p:grpSpPr>
          <a:xfrm>
            <a:off x="1554181" y="2431627"/>
            <a:ext cx="7620000" cy="2054224"/>
            <a:chOff x="2133600" y="4495801"/>
            <a:chExt cx="7620000" cy="2054224"/>
          </a:xfrm>
        </p:grpSpPr>
        <p:grpSp>
          <p:nvGrpSpPr>
            <p:cNvPr id="4" name="Group 4"/>
            <p:cNvGrpSpPr>
              <a:grpSpLocks/>
            </p:cNvGrpSpPr>
            <p:nvPr/>
          </p:nvGrpSpPr>
          <p:grpSpPr bwMode="auto">
            <a:xfrm>
              <a:off x="2133600" y="4495801"/>
              <a:ext cx="2209800" cy="2017713"/>
              <a:chOff x="3552" y="2496"/>
              <a:chExt cx="1392" cy="1271"/>
            </a:xfrm>
          </p:grpSpPr>
          <p:graphicFrame>
            <p:nvGraphicFramePr>
              <p:cNvPr id="5" name="Object 5"/>
              <p:cNvGraphicFramePr>
                <a:graphicFrameLocks noChangeAspect="1"/>
              </p:cNvGraphicFramePr>
              <p:nvPr/>
            </p:nvGraphicFramePr>
            <p:xfrm>
              <a:off x="3552" y="2496"/>
              <a:ext cx="1392" cy="1271"/>
            </p:xfrm>
            <a:graphic>
              <a:graphicData uri="http://schemas.openxmlformats.org/presentationml/2006/ole">
                <mc:AlternateContent xmlns:mc="http://schemas.openxmlformats.org/markup-compatibility/2006">
                  <mc:Choice xmlns:v="urn:schemas-microsoft-com:vml" Requires="v">
                    <p:oleObj spid="_x0000_s11444" name="Worksheet" r:id="rId3" imgW="2200656" imgH="2076907" progId="Excel.Sheet.8">
                      <p:embed/>
                    </p:oleObj>
                  </mc:Choice>
                  <mc:Fallback>
                    <p:oleObj name="Worksheet" r:id="rId3" imgW="2200656" imgH="2076907"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 y="2496"/>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Oval 6"/>
              <p:cNvSpPr>
                <a:spLocks noChangeArrowheads="1"/>
              </p:cNvSpPr>
              <p:nvPr/>
            </p:nvSpPr>
            <p:spPr bwMode="auto">
              <a:xfrm>
                <a:off x="3888" y="2836"/>
                <a:ext cx="38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 name="Oval 7"/>
              <p:cNvSpPr>
                <a:spLocks noChangeArrowheads="1"/>
              </p:cNvSpPr>
              <p:nvPr/>
            </p:nvSpPr>
            <p:spPr bwMode="auto">
              <a:xfrm>
                <a:off x="4272" y="3100"/>
                <a:ext cx="480"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grpSp>
          <p:nvGrpSpPr>
            <p:cNvPr id="8" name="Group 8"/>
            <p:cNvGrpSpPr>
              <a:grpSpLocks/>
            </p:cNvGrpSpPr>
            <p:nvPr/>
          </p:nvGrpSpPr>
          <p:grpSpPr bwMode="auto">
            <a:xfrm>
              <a:off x="4800600" y="4532313"/>
              <a:ext cx="2209800" cy="2017712"/>
              <a:chOff x="1968" y="2496"/>
              <a:chExt cx="1392" cy="1271"/>
            </a:xfrm>
          </p:grpSpPr>
          <p:graphicFrame>
            <p:nvGraphicFramePr>
              <p:cNvPr id="9" name="Object 9"/>
              <p:cNvGraphicFramePr>
                <a:graphicFrameLocks noChangeAspect="1"/>
              </p:cNvGraphicFramePr>
              <p:nvPr/>
            </p:nvGraphicFramePr>
            <p:xfrm>
              <a:off x="1968" y="2496"/>
              <a:ext cx="1392" cy="1271"/>
            </p:xfrm>
            <a:graphic>
              <a:graphicData uri="http://schemas.openxmlformats.org/presentationml/2006/ole">
                <mc:AlternateContent xmlns:mc="http://schemas.openxmlformats.org/markup-compatibility/2006">
                  <mc:Choice xmlns:v="urn:schemas-microsoft-com:vml" Requires="v">
                    <p:oleObj spid="_x0000_s11445" name="Worksheet" r:id="rId5" imgW="2200656" imgH="2076907" progId="Excel.Sheet.8">
                      <p:embed/>
                    </p:oleObj>
                  </mc:Choice>
                  <mc:Fallback>
                    <p:oleObj name="Worksheet" r:id="rId5" imgW="2200656" imgH="2076907"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 y="2496"/>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Oval 10"/>
              <p:cNvSpPr>
                <a:spLocks noChangeArrowheads="1"/>
              </p:cNvSpPr>
              <p:nvPr/>
            </p:nvSpPr>
            <p:spPr bwMode="auto">
              <a:xfrm>
                <a:off x="2736" y="3244"/>
                <a:ext cx="16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1" name="Oval 11"/>
              <p:cNvSpPr>
                <a:spLocks noChangeArrowheads="1"/>
              </p:cNvSpPr>
              <p:nvPr/>
            </p:nvSpPr>
            <p:spPr bwMode="auto">
              <a:xfrm>
                <a:off x="2256" y="2716"/>
                <a:ext cx="38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2" name="Oval 12"/>
              <p:cNvSpPr>
                <a:spLocks noChangeArrowheads="1"/>
              </p:cNvSpPr>
              <p:nvPr/>
            </p:nvSpPr>
            <p:spPr bwMode="auto">
              <a:xfrm>
                <a:off x="2352" y="2980"/>
                <a:ext cx="38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3" name="Oval 13"/>
              <p:cNvSpPr>
                <a:spLocks noChangeArrowheads="1"/>
              </p:cNvSpPr>
              <p:nvPr/>
            </p:nvSpPr>
            <p:spPr bwMode="auto">
              <a:xfrm>
                <a:off x="2832" y="3004"/>
                <a:ext cx="288"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grpSp>
          <p:nvGrpSpPr>
            <p:cNvPr id="14" name="Group 14"/>
            <p:cNvGrpSpPr>
              <a:grpSpLocks/>
            </p:cNvGrpSpPr>
            <p:nvPr/>
          </p:nvGrpSpPr>
          <p:grpSpPr bwMode="auto">
            <a:xfrm>
              <a:off x="7543800" y="4495801"/>
              <a:ext cx="2209800" cy="2017713"/>
              <a:chOff x="3792" y="2473"/>
              <a:chExt cx="1392" cy="1271"/>
            </a:xfrm>
          </p:grpSpPr>
          <p:graphicFrame>
            <p:nvGraphicFramePr>
              <p:cNvPr id="15" name="Object 15"/>
              <p:cNvGraphicFramePr>
                <a:graphicFrameLocks noChangeAspect="1"/>
              </p:cNvGraphicFramePr>
              <p:nvPr/>
            </p:nvGraphicFramePr>
            <p:xfrm>
              <a:off x="3792" y="2473"/>
              <a:ext cx="1392" cy="1271"/>
            </p:xfrm>
            <a:graphic>
              <a:graphicData uri="http://schemas.openxmlformats.org/presentationml/2006/ole">
                <mc:AlternateContent xmlns:mc="http://schemas.openxmlformats.org/markup-compatibility/2006">
                  <mc:Choice xmlns:v="urn:schemas-microsoft-com:vml" Requires="v">
                    <p:oleObj spid="_x0000_s11446" name="Worksheet" r:id="rId6" imgW="2200656" imgH="2076907" progId="Excel.Sheet.8">
                      <p:embed/>
                    </p:oleObj>
                  </mc:Choice>
                  <mc:Fallback>
                    <p:oleObj name="Worksheet" r:id="rId6" imgW="2200656" imgH="2076907"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2" y="2473"/>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Oval 16"/>
              <p:cNvSpPr>
                <a:spLocks noChangeArrowheads="1"/>
              </p:cNvSpPr>
              <p:nvPr/>
            </p:nvSpPr>
            <p:spPr bwMode="auto">
              <a:xfrm>
                <a:off x="4224" y="2693"/>
                <a:ext cx="16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7" name="Oval 17"/>
              <p:cNvSpPr>
                <a:spLocks noChangeArrowheads="1"/>
              </p:cNvSpPr>
              <p:nvPr/>
            </p:nvSpPr>
            <p:spPr bwMode="auto">
              <a:xfrm>
                <a:off x="4224" y="2981"/>
                <a:ext cx="16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8" name="Oval 18"/>
              <p:cNvSpPr>
                <a:spLocks noChangeArrowheads="1"/>
              </p:cNvSpPr>
              <p:nvPr/>
            </p:nvSpPr>
            <p:spPr bwMode="auto">
              <a:xfrm>
                <a:off x="4800" y="2981"/>
                <a:ext cx="14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9" name="Oval 19"/>
              <p:cNvSpPr>
                <a:spLocks noChangeArrowheads="1"/>
              </p:cNvSpPr>
              <p:nvPr/>
            </p:nvSpPr>
            <p:spPr bwMode="auto">
              <a:xfrm>
                <a:off x="4128" y="2812"/>
                <a:ext cx="96"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0" name="Oval 20"/>
              <p:cNvSpPr>
                <a:spLocks noChangeArrowheads="1"/>
              </p:cNvSpPr>
              <p:nvPr/>
            </p:nvSpPr>
            <p:spPr bwMode="auto">
              <a:xfrm rot="16200000">
                <a:off x="4608" y="3196"/>
                <a:ext cx="14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 name="Oval 21"/>
              <p:cNvSpPr>
                <a:spLocks noChangeArrowheads="1"/>
              </p:cNvSpPr>
              <p:nvPr/>
            </p:nvSpPr>
            <p:spPr bwMode="auto">
              <a:xfrm rot="16200000">
                <a:off x="4704" y="3004"/>
                <a:ext cx="96"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sp>
          <p:nvSpPr>
            <p:cNvPr id="22" name="Line 22"/>
            <p:cNvSpPr>
              <a:spLocks noChangeShapeType="1"/>
            </p:cNvSpPr>
            <p:nvPr/>
          </p:nvSpPr>
          <p:spPr bwMode="auto">
            <a:xfrm>
              <a:off x="4419600" y="5446713"/>
              <a:ext cx="304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pPr defTabSz="914400" fontAlgn="base">
                <a:spcBef>
                  <a:spcPct val="0"/>
                </a:spcBef>
                <a:spcAft>
                  <a:spcPct val="0"/>
                </a:spcAft>
              </a:pPr>
              <a:endParaRPr lang="en-US" sz="1800">
                <a:solidFill>
                  <a:srgbClr val="000000"/>
                </a:solidFill>
              </a:endParaRPr>
            </a:p>
          </p:txBody>
        </p:sp>
        <p:sp>
          <p:nvSpPr>
            <p:cNvPr id="23" name="Line 23"/>
            <p:cNvSpPr>
              <a:spLocks noChangeShapeType="1"/>
            </p:cNvSpPr>
            <p:nvPr/>
          </p:nvSpPr>
          <p:spPr bwMode="auto">
            <a:xfrm>
              <a:off x="7162800" y="5522913"/>
              <a:ext cx="304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pPr defTabSz="914400" fontAlgn="base">
                <a:spcBef>
                  <a:spcPct val="0"/>
                </a:spcBef>
                <a:spcAft>
                  <a:spcPct val="0"/>
                </a:spcAft>
              </a:pPr>
              <a:endParaRPr lang="en-US" sz="1800">
                <a:solidFill>
                  <a:srgbClr val="000000"/>
                </a:solidFill>
              </a:endParaRPr>
            </a:p>
          </p:txBody>
        </p:sp>
      </p:grpSp>
      <p:sp>
        <p:nvSpPr>
          <p:cNvPr id="25" name="Content Placeholder 2"/>
          <p:cNvSpPr txBox="1">
            <a:spLocks/>
          </p:cNvSpPr>
          <p:nvPr/>
        </p:nvSpPr>
        <p:spPr>
          <a:xfrm>
            <a:off x="706680" y="4411962"/>
            <a:ext cx="9979793" cy="2275167"/>
          </a:xfrm>
          <a:prstGeom prst="rect">
            <a:avLst/>
          </a:prstGeom>
        </p:spPr>
        <p:txBody>
          <a:bodyPr vert="horz" lIns="91438" tIns="45719" rIns="91438" bIns="45719" rtlCol="0">
            <a:noAutofit/>
          </a:bodyPr>
          <a:lstStyle>
            <a:lvl1pPr marL="285744" indent="-285744"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r>
              <a:rPr lang="en-US" altLang="zh-CN" sz="2400" dirty="0">
                <a:ea typeface="SimSun" panose="02010600030101010101" pitchFamily="2" charset="-122"/>
              </a:rPr>
              <a:t>Divisive clustering is a top-down approach</a:t>
            </a:r>
          </a:p>
          <a:p>
            <a:pPr lvl="1"/>
            <a:r>
              <a:rPr lang="en-US" altLang="zh-CN" sz="2400" dirty="0">
                <a:ea typeface="SimSun" panose="02010600030101010101" pitchFamily="2" charset="-122"/>
              </a:rPr>
              <a:t>The process starts at the root with all the points as one cluster</a:t>
            </a:r>
          </a:p>
          <a:p>
            <a:pPr lvl="1"/>
            <a:r>
              <a:rPr lang="en-US" altLang="zh-CN" sz="2400" dirty="0">
                <a:ea typeface="SimSun" panose="02010600030101010101" pitchFamily="2" charset="-122"/>
              </a:rPr>
              <a:t>It recursively splits the higher level clusters to build the </a:t>
            </a:r>
            <a:r>
              <a:rPr lang="en-US" altLang="zh-CN" sz="2400" dirty="0" err="1">
                <a:ea typeface="SimSun" panose="02010600030101010101" pitchFamily="2" charset="-122"/>
              </a:rPr>
              <a:t>dendrogram</a:t>
            </a:r>
            <a:endParaRPr lang="en-US" altLang="zh-CN" sz="2400" dirty="0">
              <a:ea typeface="SimSun" panose="02010600030101010101" pitchFamily="2" charset="-122"/>
            </a:endParaRPr>
          </a:p>
          <a:p>
            <a:pPr lvl="1"/>
            <a:r>
              <a:rPr lang="en-US" altLang="zh-CN" sz="2400" dirty="0">
                <a:ea typeface="SimSun" panose="02010600030101010101" pitchFamily="2" charset="-122"/>
              </a:rPr>
              <a:t>Can be considered as a global approach</a:t>
            </a:r>
          </a:p>
          <a:p>
            <a:pPr lvl="1"/>
            <a:r>
              <a:rPr lang="en-US" altLang="zh-CN" sz="2400" dirty="0">
                <a:ea typeface="SimSun" panose="02010600030101010101" pitchFamily="2" charset="-122"/>
              </a:rPr>
              <a:t>More efficient when compared with agglomerative clustering</a:t>
            </a:r>
          </a:p>
        </p:txBody>
      </p:sp>
    </p:spTree>
    <p:extLst>
      <p:ext uri="{BB962C8B-B14F-4D97-AF65-F5344CB8AC3E}">
        <p14:creationId xmlns:p14="http://schemas.microsoft.com/office/powerpoint/2010/main" val="4152421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674"/>
            <a:ext cx="12191999" cy="738909"/>
          </a:xfrm>
        </p:spPr>
        <p:txBody>
          <a:bodyPr>
            <a:noAutofit/>
          </a:bodyPr>
          <a:lstStyle/>
          <a:p>
            <a:pPr defTabSz="1219110"/>
            <a:r>
              <a:rPr lang="en-US" altLang="zh-CN" dirty="0">
                <a:ea typeface="SimSun" panose="02010600030101010101" pitchFamily="2" charset="-122"/>
              </a:rPr>
              <a:t>More on Algorithm Design for Divisive Clustering</a:t>
            </a:r>
            <a:endParaRPr lang="en-US" dirty="0">
              <a:solidFill>
                <a:prstClr val="black"/>
              </a:solidFill>
            </a:endParaRPr>
          </a:p>
        </p:txBody>
      </p:sp>
      <p:sp>
        <p:nvSpPr>
          <p:cNvPr id="3" name="Content Placeholder 2"/>
          <p:cNvSpPr>
            <a:spLocks noGrp="1"/>
          </p:cNvSpPr>
          <p:nvPr>
            <p:ph idx="1"/>
          </p:nvPr>
        </p:nvSpPr>
        <p:spPr>
          <a:xfrm>
            <a:off x="617190" y="1240325"/>
            <a:ext cx="10799230" cy="5214795"/>
          </a:xfrm>
        </p:spPr>
        <p:txBody>
          <a:bodyPr/>
          <a:lstStyle/>
          <a:p>
            <a:pPr>
              <a:spcBef>
                <a:spcPts val="1200"/>
              </a:spcBef>
              <a:spcAft>
                <a:spcPts val="600"/>
              </a:spcAft>
            </a:pPr>
            <a:r>
              <a:rPr lang="en-US" altLang="zh-CN" sz="2400" dirty="0">
                <a:ea typeface="SimSun" panose="02010600030101010101" pitchFamily="2" charset="-122"/>
              </a:rPr>
              <a:t>Choosing which cluster to split</a:t>
            </a:r>
          </a:p>
          <a:p>
            <a:pPr lvl="1">
              <a:spcBef>
                <a:spcPts val="1200"/>
              </a:spcBef>
              <a:spcAft>
                <a:spcPts val="600"/>
              </a:spcAft>
            </a:pPr>
            <a:r>
              <a:rPr lang="en-US" altLang="zh-CN" sz="2400" dirty="0">
                <a:ea typeface="SimSun" panose="02010600030101010101" pitchFamily="2" charset="-122"/>
              </a:rPr>
              <a:t>Check the sums of squared errors of the clusters and choose the one with the largest value</a:t>
            </a:r>
          </a:p>
          <a:p>
            <a:pPr>
              <a:spcBef>
                <a:spcPts val="1200"/>
              </a:spcBef>
              <a:spcAft>
                <a:spcPts val="600"/>
              </a:spcAft>
            </a:pPr>
            <a:r>
              <a:rPr lang="en-US" altLang="zh-CN" sz="2400" dirty="0">
                <a:ea typeface="SimSun" panose="02010600030101010101" pitchFamily="2" charset="-122"/>
              </a:rPr>
              <a:t>Splitting criterion: Determining how to split</a:t>
            </a:r>
          </a:p>
          <a:p>
            <a:pPr lvl="1">
              <a:spcBef>
                <a:spcPts val="1200"/>
              </a:spcBef>
              <a:spcAft>
                <a:spcPts val="600"/>
              </a:spcAft>
            </a:pPr>
            <a:r>
              <a:rPr lang="en-US" altLang="zh-CN" sz="2400" dirty="0">
                <a:ea typeface="SimSun" panose="02010600030101010101" pitchFamily="2" charset="-122"/>
              </a:rPr>
              <a:t>One may use Ward’s criterion to chase for greater reduction in the difference in the SSE criterion as a result of a split</a:t>
            </a:r>
          </a:p>
          <a:p>
            <a:pPr lvl="1">
              <a:spcBef>
                <a:spcPts val="1200"/>
              </a:spcBef>
              <a:spcAft>
                <a:spcPts val="600"/>
              </a:spcAft>
            </a:pPr>
            <a:r>
              <a:rPr lang="en-US" altLang="zh-CN" sz="2400" dirty="0">
                <a:ea typeface="SimSun" panose="02010600030101010101" pitchFamily="2" charset="-122"/>
              </a:rPr>
              <a:t>For categorical data, Gini-index can be used</a:t>
            </a:r>
          </a:p>
          <a:p>
            <a:pPr>
              <a:spcBef>
                <a:spcPts val="1200"/>
              </a:spcBef>
              <a:spcAft>
                <a:spcPts val="600"/>
              </a:spcAft>
            </a:pPr>
            <a:r>
              <a:rPr lang="en-US" altLang="zh-CN" sz="2400" dirty="0">
                <a:ea typeface="SimSun" panose="02010600030101010101" pitchFamily="2" charset="-122"/>
              </a:rPr>
              <a:t>Handling the noise</a:t>
            </a:r>
          </a:p>
          <a:p>
            <a:pPr lvl="1">
              <a:spcBef>
                <a:spcPts val="1200"/>
              </a:spcBef>
              <a:spcAft>
                <a:spcPts val="600"/>
              </a:spcAft>
            </a:pPr>
            <a:r>
              <a:rPr lang="en-US" altLang="zh-CN" sz="2400" dirty="0">
                <a:ea typeface="SimSun" panose="02010600030101010101" pitchFamily="2" charset="-122"/>
              </a:rPr>
              <a:t>Use a threshold to determine the termination criterion (do not generate clusters that are too small because they contain mainly noises)</a:t>
            </a:r>
          </a:p>
        </p:txBody>
      </p:sp>
    </p:spTree>
    <p:extLst>
      <p:ext uri="{BB962C8B-B14F-4D97-AF65-F5344CB8AC3E}">
        <p14:creationId xmlns:p14="http://schemas.microsoft.com/office/powerpoint/2010/main" val="962559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381001"/>
            <a:ext cx="12192000" cy="554039"/>
          </a:xfrm>
        </p:spPr>
        <p:txBody>
          <a:bodyPr>
            <a:noAutofit/>
          </a:bodyPr>
          <a:lstStyle/>
          <a:p>
            <a:r>
              <a:rPr lang="en-US" altLang="zh-CN" dirty="0">
                <a:ea typeface="SimSun" panose="02010600030101010101" pitchFamily="2" charset="-122"/>
              </a:rPr>
              <a:t>Extensions to Hierarchical Clustering</a:t>
            </a:r>
            <a:endParaRPr lang="en-US" altLang="en-US" dirty="0"/>
          </a:p>
        </p:txBody>
      </p:sp>
      <p:sp>
        <p:nvSpPr>
          <p:cNvPr id="25604" name="Rectangle 3"/>
          <p:cNvSpPr>
            <a:spLocks noGrp="1" noChangeArrowheads="1"/>
          </p:cNvSpPr>
          <p:nvPr>
            <p:ph idx="1"/>
          </p:nvPr>
        </p:nvSpPr>
        <p:spPr>
          <a:xfrm>
            <a:off x="523089" y="1158503"/>
            <a:ext cx="11145822" cy="5432419"/>
          </a:xfrm>
        </p:spPr>
        <p:txBody>
          <a:bodyPr/>
          <a:lstStyle/>
          <a:p>
            <a:pPr>
              <a:spcBef>
                <a:spcPts val="1200"/>
              </a:spcBef>
              <a:spcAft>
                <a:spcPts val="600"/>
              </a:spcAft>
            </a:pPr>
            <a:r>
              <a:rPr lang="en-US" altLang="zh-CN" sz="2400" dirty="0">
                <a:ea typeface="SimSun" panose="02010600030101010101" pitchFamily="2" charset="-122"/>
              </a:rPr>
              <a:t> Major weaknesses of hierarchical clustering methods</a:t>
            </a:r>
          </a:p>
          <a:p>
            <a:pPr lvl="1">
              <a:spcBef>
                <a:spcPts val="1200"/>
              </a:spcBef>
              <a:spcAft>
                <a:spcPts val="600"/>
              </a:spcAft>
            </a:pPr>
            <a:r>
              <a:rPr lang="en-US" altLang="zh-CN" sz="2400" dirty="0">
                <a:ea typeface="SimSun" panose="02010600030101010101" pitchFamily="2" charset="-122"/>
              </a:rPr>
              <a:t>Can never undo what was done previously</a:t>
            </a:r>
          </a:p>
          <a:p>
            <a:pPr lvl="1">
              <a:spcBef>
                <a:spcPts val="1200"/>
              </a:spcBef>
              <a:spcAft>
                <a:spcPts val="600"/>
              </a:spcAft>
            </a:pPr>
            <a:r>
              <a:rPr lang="en-US" altLang="zh-CN" sz="2400" dirty="0">
                <a:ea typeface="SimSun" panose="02010600030101010101" pitchFamily="2" charset="-122"/>
              </a:rPr>
              <a:t>Do not scale well</a:t>
            </a:r>
          </a:p>
          <a:p>
            <a:pPr lvl="2">
              <a:spcBef>
                <a:spcPts val="1200"/>
              </a:spcBef>
              <a:spcAft>
                <a:spcPts val="600"/>
              </a:spcAft>
            </a:pPr>
            <a:r>
              <a:rPr lang="en-US" altLang="zh-CN" sz="2400" dirty="0">
                <a:ea typeface="SimSun" panose="02010600030101010101" pitchFamily="2" charset="-122"/>
              </a:rPr>
              <a:t>Time complexity of at least </a:t>
            </a:r>
            <a:r>
              <a:rPr lang="en-US" altLang="zh-CN" sz="2400" i="1" dirty="0">
                <a:ea typeface="SimSun" panose="02010600030101010101" pitchFamily="2" charset="-122"/>
              </a:rPr>
              <a:t>O</a:t>
            </a:r>
            <a:r>
              <a:rPr lang="en-US" altLang="zh-CN" sz="2400" dirty="0">
                <a:ea typeface="SimSun" panose="02010600030101010101" pitchFamily="2" charset="-122"/>
              </a:rPr>
              <a:t>(</a:t>
            </a:r>
            <a:r>
              <a:rPr lang="en-US" altLang="zh-CN" sz="2400" i="1" dirty="0">
                <a:ea typeface="SimSun" panose="02010600030101010101" pitchFamily="2" charset="-122"/>
              </a:rPr>
              <a:t>n</a:t>
            </a:r>
            <a:r>
              <a:rPr lang="en-US" altLang="zh-CN" sz="2400" i="1" baseline="30000" dirty="0">
                <a:ea typeface="SimSun" panose="02010600030101010101" pitchFamily="2" charset="-122"/>
              </a:rPr>
              <a:t>2</a:t>
            </a:r>
            <a:r>
              <a:rPr lang="en-US" altLang="zh-CN" sz="2400" dirty="0">
                <a:ea typeface="SimSun" panose="02010600030101010101" pitchFamily="2" charset="-122"/>
              </a:rPr>
              <a:t>), where </a:t>
            </a:r>
            <a:r>
              <a:rPr lang="en-US" altLang="zh-CN" sz="2400" i="1" dirty="0">
                <a:ea typeface="SimSun" panose="02010600030101010101" pitchFamily="2" charset="-122"/>
              </a:rPr>
              <a:t>n</a:t>
            </a:r>
            <a:r>
              <a:rPr lang="en-US" altLang="zh-CN" sz="2400" dirty="0">
                <a:ea typeface="SimSun" panose="02010600030101010101" pitchFamily="2" charset="-122"/>
              </a:rPr>
              <a:t> is the number of total objects</a:t>
            </a:r>
          </a:p>
          <a:p>
            <a:pPr>
              <a:spcBef>
                <a:spcPts val="1200"/>
              </a:spcBef>
              <a:spcAft>
                <a:spcPts val="600"/>
              </a:spcAft>
            </a:pPr>
            <a:r>
              <a:rPr lang="en-US" altLang="zh-CN" sz="2400" dirty="0">
                <a:ea typeface="SimSun" panose="02010600030101010101" pitchFamily="2" charset="-122"/>
              </a:rPr>
              <a:t>Other hierarchical clustering algorithms</a:t>
            </a:r>
          </a:p>
          <a:p>
            <a:pPr lvl="1">
              <a:spcBef>
                <a:spcPts val="1200"/>
              </a:spcBef>
              <a:spcAft>
                <a:spcPts val="600"/>
              </a:spcAft>
            </a:pPr>
            <a:r>
              <a:rPr lang="en-US" altLang="zh-CN" sz="2400" u="sng" dirty="0">
                <a:ea typeface="SimSun" panose="02010600030101010101" pitchFamily="2" charset="-122"/>
              </a:rPr>
              <a:t>BIRCH (1996)</a:t>
            </a:r>
            <a:r>
              <a:rPr lang="en-US" altLang="zh-CN" sz="2400" dirty="0">
                <a:ea typeface="SimSun" panose="02010600030101010101" pitchFamily="2" charset="-122"/>
              </a:rPr>
              <a:t>: Use CF-tree and incrementally adjust the quality of sub-clusters</a:t>
            </a:r>
            <a:endParaRPr lang="en-US" altLang="zh-CN" sz="2400" u="sng" dirty="0">
              <a:ea typeface="SimSun" panose="02010600030101010101" pitchFamily="2" charset="-122"/>
            </a:endParaRPr>
          </a:p>
          <a:p>
            <a:pPr lvl="1">
              <a:spcBef>
                <a:spcPts val="1200"/>
              </a:spcBef>
              <a:spcAft>
                <a:spcPts val="600"/>
              </a:spcAft>
            </a:pPr>
            <a:r>
              <a:rPr lang="en-US" altLang="zh-CN" sz="2400" u="sng" dirty="0">
                <a:ea typeface="SimSun" panose="02010600030101010101" pitchFamily="2" charset="-122"/>
              </a:rPr>
              <a:t>CURE (1998)</a:t>
            </a:r>
            <a:r>
              <a:rPr lang="en-US" altLang="zh-CN" sz="2400" dirty="0">
                <a:ea typeface="SimSun" panose="02010600030101010101" pitchFamily="2" charset="-122"/>
              </a:rPr>
              <a:t>: Represent a cluster using a set of well-scattered representative points</a:t>
            </a:r>
          </a:p>
          <a:p>
            <a:pPr lvl="1">
              <a:spcBef>
                <a:spcPts val="1200"/>
              </a:spcBef>
              <a:spcAft>
                <a:spcPts val="600"/>
              </a:spcAft>
            </a:pPr>
            <a:r>
              <a:rPr lang="en-US" altLang="zh-CN" sz="2400" u="sng" dirty="0">
                <a:ea typeface="SimSun" panose="02010600030101010101" pitchFamily="2" charset="-122"/>
              </a:rPr>
              <a:t>CHAMELEON (1999)</a:t>
            </a:r>
            <a:r>
              <a:rPr lang="en-US" altLang="zh-CN" sz="2400" dirty="0">
                <a:ea typeface="SimSun" panose="02010600030101010101" pitchFamily="2" charset="-122"/>
              </a:rPr>
              <a:t>: Use graph partitioning methods on the K-nearest neighbor graph of the data</a:t>
            </a:r>
          </a:p>
        </p:txBody>
      </p:sp>
    </p:spTree>
    <p:extLst>
      <p:ext uri="{BB962C8B-B14F-4D97-AF65-F5344CB8AC3E}">
        <p14:creationId xmlns:p14="http://schemas.microsoft.com/office/powerpoint/2010/main" val="16601803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0" y="95250"/>
            <a:ext cx="12192000" cy="990600"/>
          </a:xfrm>
        </p:spPr>
        <p:txBody>
          <a:bodyPr vert="horz" lIns="92075" tIns="46038" rIns="92075" bIns="46038" rtlCol="0" anchor="ctr">
            <a:noAutofit/>
          </a:bodyPr>
          <a:lstStyle/>
          <a:p>
            <a:pPr eaLnBrk="1" hangingPunct="1"/>
            <a:r>
              <a:rPr lang="en-US" altLang="zh-CN" sz="3800" dirty="0">
                <a:ea typeface="SimSun" panose="02010600030101010101" pitchFamily="2" charset="-122"/>
              </a:rPr>
              <a:t>Chapter 10. </a:t>
            </a:r>
            <a:r>
              <a:rPr lang="en-AU" altLang="zh-TW" sz="3800" dirty="0">
                <a:ea typeface="PMingLiU" panose="02020500000000000000" pitchFamily="18" charset="-120"/>
              </a:rPr>
              <a:t>Cluster Analysis: Basic Concepts and Methods</a:t>
            </a:r>
            <a:endParaRPr lang="en-US" altLang="zh-CN" sz="3800" dirty="0">
              <a:ea typeface="PMingLiU" panose="02020500000000000000" pitchFamily="18" charset="-120"/>
            </a:endParaRPr>
          </a:p>
        </p:txBody>
      </p:sp>
      <p:sp>
        <p:nvSpPr>
          <p:cNvPr id="12292" name="Rectangle 3"/>
          <p:cNvSpPr>
            <a:spLocks noGrp="1" noChangeArrowheads="1"/>
          </p:cNvSpPr>
          <p:nvPr>
            <p:ph type="body" idx="4294967295"/>
          </p:nvPr>
        </p:nvSpPr>
        <p:spPr>
          <a:xfrm>
            <a:off x="638175" y="1211840"/>
            <a:ext cx="10915650" cy="5595937"/>
          </a:xfrm>
        </p:spPr>
        <p:txBody>
          <a:bodyPr vert="horz" lIns="92075" tIns="46038" rIns="92075" bIns="46038" rtlCol="0">
            <a:noAutofit/>
          </a:bodyPr>
          <a:lstStyle/>
          <a:p>
            <a:pPr marL="533400" indent="-533400">
              <a:lnSpc>
                <a:spcPct val="200000"/>
              </a:lnSpc>
            </a:pPr>
            <a:r>
              <a:rPr lang="en-US" altLang="zh-CN" dirty="0">
                <a:latin typeface="Calibri" panose="020F0502020204030204" pitchFamily="34" charset="0"/>
                <a:ea typeface="SimSun" panose="02010600030101010101" pitchFamily="2" charset="-122"/>
              </a:rPr>
              <a:t>Cluster Analysis: An Introduction</a:t>
            </a:r>
          </a:p>
          <a:p>
            <a:pPr marL="533400" indent="-533400">
              <a:lnSpc>
                <a:spcPct val="200000"/>
              </a:lnSpc>
            </a:pPr>
            <a:r>
              <a:rPr lang="en-US" altLang="zh-CN" dirty="0">
                <a:latin typeface="Calibri" panose="020F0502020204030204" pitchFamily="34" charset="0"/>
                <a:ea typeface="SimSun" panose="02010600030101010101" pitchFamily="2" charset="-122"/>
              </a:rPr>
              <a:t>Partitioning Methods</a:t>
            </a:r>
          </a:p>
          <a:p>
            <a:pPr marL="533400" indent="-533400">
              <a:lnSpc>
                <a:spcPct val="200000"/>
              </a:lnSpc>
            </a:pPr>
            <a:r>
              <a:rPr lang="en-US" altLang="zh-CN" dirty="0">
                <a:latin typeface="Calibri" panose="020F0502020204030204" pitchFamily="34" charset="0"/>
                <a:ea typeface="SimSun" panose="02010600030101010101" pitchFamily="2" charset="-122"/>
              </a:rPr>
              <a:t>Hierarchical Methods</a:t>
            </a:r>
          </a:p>
          <a:p>
            <a:pPr marL="533400" indent="-533400">
              <a:lnSpc>
                <a:spcPct val="200000"/>
              </a:lnSpc>
            </a:pPr>
            <a:r>
              <a:rPr lang="en-US" altLang="zh-CN" dirty="0">
                <a:latin typeface="Calibri" panose="020F0502020204030204" pitchFamily="34" charset="0"/>
                <a:ea typeface="SimSun" panose="02010600030101010101" pitchFamily="2" charset="-122"/>
              </a:rPr>
              <a:t>Gaussian Mixture Models and E-M algorithm</a:t>
            </a:r>
          </a:p>
          <a:p>
            <a:pPr marL="533400" indent="-533400">
              <a:lnSpc>
                <a:spcPct val="200000"/>
              </a:lnSpc>
            </a:pPr>
            <a:r>
              <a:rPr lang="en-US" altLang="zh-CN" dirty="0">
                <a:latin typeface="Calibri" panose="020F0502020204030204" pitchFamily="34" charset="0"/>
                <a:ea typeface="SimSun" panose="02010600030101010101" pitchFamily="2" charset="-122"/>
              </a:rPr>
              <a:t>Density- and Grid-Based Methods</a:t>
            </a:r>
          </a:p>
          <a:p>
            <a:pPr marL="533400" indent="-533400">
              <a:lnSpc>
                <a:spcPct val="200000"/>
              </a:lnSpc>
            </a:pPr>
            <a:r>
              <a:rPr lang="en-US" altLang="zh-CN" dirty="0">
                <a:latin typeface="Calibri" panose="020F0502020204030204" pitchFamily="34" charset="0"/>
                <a:ea typeface="SimSun" panose="02010600030101010101" pitchFamily="2" charset="-122"/>
              </a:rPr>
              <a:t>Evaluation of Clustering</a:t>
            </a:r>
          </a:p>
          <a:p>
            <a:pPr marL="533400" indent="-533400">
              <a:lnSpc>
                <a:spcPct val="200000"/>
              </a:lnSpc>
            </a:pPr>
            <a:r>
              <a:rPr lang="en-US" altLang="zh-CN" dirty="0">
                <a:latin typeface="Calibri" panose="020F0502020204030204" pitchFamily="34" charset="0"/>
                <a:ea typeface="SimSun" panose="02010600030101010101" pitchFamily="2" charset="-122"/>
              </a:rPr>
              <a:t>Summary</a:t>
            </a:r>
          </a:p>
        </p:txBody>
      </p:sp>
      <p:sp>
        <p:nvSpPr>
          <p:cNvPr id="12293" name="AutoShape 5"/>
          <p:cNvSpPr>
            <a:spLocks noChangeArrowheads="1"/>
          </p:cNvSpPr>
          <p:nvPr/>
        </p:nvSpPr>
        <p:spPr bwMode="auto">
          <a:xfrm rot="9867012">
            <a:off x="6955284" y="3836147"/>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spTree>
    <p:extLst>
      <p:ext uri="{BB962C8B-B14F-4D97-AF65-F5344CB8AC3E}">
        <p14:creationId xmlns:p14="http://schemas.microsoft.com/office/powerpoint/2010/main" val="150745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705B9F-27A8-9245-ADD7-8573BE2DC51B}"/>
              </a:ext>
            </a:extLst>
          </p:cNvPr>
          <p:cNvPicPr>
            <a:picLocks noChangeAspect="1"/>
          </p:cNvPicPr>
          <p:nvPr/>
        </p:nvPicPr>
        <p:blipFill>
          <a:blip r:embed="rId2"/>
          <a:stretch>
            <a:fillRect/>
          </a:stretch>
        </p:blipFill>
        <p:spPr>
          <a:xfrm>
            <a:off x="2643499" y="1179319"/>
            <a:ext cx="7141436" cy="5356077"/>
          </a:xfrm>
          <a:prstGeom prst="rect">
            <a:avLst/>
          </a:prstGeom>
        </p:spPr>
      </p:pic>
      <p:sp>
        <p:nvSpPr>
          <p:cNvPr id="4" name="Rectangle 2">
            <a:extLst>
              <a:ext uri="{FF2B5EF4-FFF2-40B4-BE49-F238E27FC236}">
                <a16:creationId xmlns:a16="http://schemas.microsoft.com/office/drawing/2014/main" id="{B355444E-C836-6942-BD96-A34CC0CC4435}"/>
              </a:ext>
            </a:extLst>
          </p:cNvPr>
          <p:cNvSpPr txBox="1">
            <a:spLocks noChangeArrowheads="1"/>
          </p:cNvSpPr>
          <p:nvPr/>
        </p:nvSpPr>
        <p:spPr>
          <a:xfrm>
            <a:off x="0" y="381001"/>
            <a:ext cx="12192000" cy="554039"/>
          </a:xfrm>
          <a:prstGeom prst="rect">
            <a:avLst/>
          </a:prstGeom>
        </p:spPr>
        <p:txBody>
          <a:bodyPr>
            <a:noAutofit/>
          </a:bodyPr>
          <a:lstStyle>
            <a:lvl1pPr algn="ctr" defTabSz="914354" rtl="0" eaLnBrk="1" latinLnBrk="0" hangingPunct="1">
              <a:lnSpc>
                <a:spcPct val="85000"/>
              </a:lnSpc>
              <a:spcBef>
                <a:spcPct val="0"/>
              </a:spcBef>
              <a:buNone/>
              <a:defRPr sz="4400" kern="1200" spc="-51" baseline="0">
                <a:solidFill>
                  <a:schemeClr val="tx1"/>
                </a:solidFill>
                <a:effectLst>
                  <a:outerShdw blurRad="50800" dist="38100" dir="2700000" algn="tl" rotWithShape="0">
                    <a:prstClr val="black">
                      <a:alpha val="40000"/>
                    </a:prstClr>
                  </a:outerShdw>
                </a:effectLst>
                <a:latin typeface="Berlin Sans FB Demi" panose="020E0802020502020306" pitchFamily="34" charset="0"/>
                <a:ea typeface="+mj-ea"/>
                <a:cs typeface="+mj-cs"/>
              </a:defRPr>
            </a:lvl1pPr>
          </a:lstStyle>
          <a:p>
            <a:r>
              <a:rPr lang="en-US" altLang="zh-CN" dirty="0">
                <a:ea typeface="SimSun" panose="02010600030101010101" pitchFamily="2" charset="-122"/>
              </a:rPr>
              <a:t>Hard Clustering Can Be Difficult</a:t>
            </a:r>
            <a:endParaRPr lang="en-US" altLang="en-US" dirty="0"/>
          </a:p>
        </p:txBody>
      </p:sp>
    </p:spTree>
    <p:extLst>
      <p:ext uri="{BB962C8B-B14F-4D97-AF65-F5344CB8AC3E}">
        <p14:creationId xmlns:p14="http://schemas.microsoft.com/office/powerpoint/2010/main" val="461346124"/>
      </p:ext>
    </p:extLst>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381001"/>
            <a:ext cx="12192000" cy="554039"/>
          </a:xfrm>
        </p:spPr>
        <p:txBody>
          <a:bodyPr>
            <a:noAutofit/>
          </a:bodyPr>
          <a:lstStyle/>
          <a:p>
            <a:r>
              <a:rPr lang="en-US" altLang="zh-CN" dirty="0">
                <a:ea typeface="SimSun" panose="02010600030101010101" pitchFamily="2" charset="-122"/>
              </a:rPr>
              <a:t>Soft Clustering</a:t>
            </a:r>
            <a:endParaRPr lang="en-US" altLang="en-US" dirty="0"/>
          </a:p>
        </p:txBody>
      </p:sp>
      <mc:AlternateContent xmlns:mc="http://schemas.openxmlformats.org/markup-compatibility/2006" xmlns:a14="http://schemas.microsoft.com/office/drawing/2010/main">
        <mc:Choice Requires="a14">
          <p:sp>
            <p:nvSpPr>
              <p:cNvPr id="25604" name="Rectangle 3"/>
              <p:cNvSpPr>
                <a:spLocks noGrp="1" noChangeArrowheads="1"/>
              </p:cNvSpPr>
              <p:nvPr>
                <p:ph idx="1"/>
              </p:nvPr>
            </p:nvSpPr>
            <p:spPr>
              <a:xfrm>
                <a:off x="406400" y="1239985"/>
                <a:ext cx="9633893" cy="5133108"/>
              </a:xfrm>
            </p:spPr>
            <p:txBody>
              <a:bodyPr/>
              <a:lstStyle/>
              <a:p>
                <a:r>
                  <a:rPr lang="en-US" altLang="zh-CN" sz="2400" dirty="0">
                    <a:ea typeface="SimSun" panose="02010600030101010101" pitchFamily="2" charset="-122"/>
                  </a:rPr>
                  <a:t>Every object </a:t>
                </a:r>
                <a:r>
                  <a:rPr lang="en-US" altLang="zh-CN" sz="2400" dirty="0" err="1">
                    <a:ea typeface="SimSun" panose="02010600030101010101" pitchFamily="2" charset="-122"/>
                  </a:rPr>
                  <a:t>i</a:t>
                </a:r>
                <a:r>
                  <a:rPr lang="en-US" altLang="zh-CN" sz="2400" dirty="0">
                    <a:ea typeface="SimSun" panose="02010600030101010101" pitchFamily="2" charset="-122"/>
                  </a:rPr>
                  <a:t> is assigned to one cluster j with a probability</a:t>
                </a:r>
              </a:p>
              <a:p>
                <a:pPr lvl="1"/>
                <a14:m>
                  <m:oMath xmlns:m="http://schemas.openxmlformats.org/officeDocument/2006/math">
                    <m:r>
                      <a:rPr lang="en-US" altLang="zh-CN" sz="2400" b="0" i="1" smtClean="0">
                        <a:latin typeface="Cambria Math" panose="02040503050406030204" pitchFamily="18" charset="0"/>
                        <a:ea typeface="SimSun" panose="02010600030101010101" pitchFamily="2" charset="-122"/>
                      </a:rPr>
                      <m:t>𝑃</m:t>
                    </m:r>
                    <m:d>
                      <m:dPr>
                        <m:ctrlPr>
                          <a:rPr lang="en-US" altLang="zh-CN" sz="2400" b="0" i="1" smtClean="0">
                            <a:latin typeface="Cambria Math" panose="02040503050406030204" pitchFamily="18" charset="0"/>
                            <a:ea typeface="SimSun" panose="02010600030101010101" pitchFamily="2" charset="-122"/>
                          </a:rPr>
                        </m:ctrlPr>
                      </m:dPr>
                      <m:e>
                        <m:sSub>
                          <m:sSubPr>
                            <m:ctrlPr>
                              <a:rPr lang="en-US" altLang="zh-CN" sz="2400" b="0" i="1" smtClean="0">
                                <a:latin typeface="Cambria Math" panose="02040503050406030204" pitchFamily="18" charset="0"/>
                                <a:ea typeface="SimSun" panose="02010600030101010101" pitchFamily="2" charset="-122"/>
                              </a:rPr>
                            </m:ctrlPr>
                          </m:sSubPr>
                          <m:e>
                            <m:r>
                              <a:rPr lang="en-US" altLang="zh-CN" sz="2400" b="0" i="1" smtClean="0">
                                <a:latin typeface="Cambria Math" panose="02040503050406030204" pitchFamily="18" charset="0"/>
                                <a:ea typeface="SimSun" panose="02010600030101010101" pitchFamily="2" charset="-122"/>
                              </a:rPr>
                              <m:t>𝑧</m:t>
                            </m:r>
                          </m:e>
                          <m:sub>
                            <m:r>
                              <a:rPr lang="en-US" altLang="zh-CN" sz="2400" b="0" i="1" smtClean="0">
                                <a:latin typeface="Cambria Math" panose="02040503050406030204" pitchFamily="18" charset="0"/>
                                <a:ea typeface="SimSun" panose="02010600030101010101" pitchFamily="2" charset="-122"/>
                              </a:rPr>
                              <m:t>𝑖</m:t>
                            </m:r>
                          </m:sub>
                        </m:sSub>
                        <m:r>
                          <a:rPr lang="en-US" altLang="zh-CN" sz="2400" b="0" i="1" smtClean="0">
                            <a:latin typeface="Cambria Math" panose="02040503050406030204" pitchFamily="18" charset="0"/>
                            <a:ea typeface="SimSun" panose="02010600030101010101" pitchFamily="2" charset="-122"/>
                          </a:rPr>
                          <m:t>=</m:t>
                        </m:r>
                        <m:r>
                          <a:rPr lang="en-US" altLang="zh-CN" sz="2400" b="0" i="1" smtClean="0">
                            <a:latin typeface="Cambria Math" panose="02040503050406030204" pitchFamily="18" charset="0"/>
                            <a:ea typeface="SimSun" panose="02010600030101010101" pitchFamily="2" charset="-122"/>
                          </a:rPr>
                          <m:t>𝑗</m:t>
                        </m:r>
                      </m:e>
                    </m:d>
                    <m:r>
                      <a:rPr lang="en-US" altLang="zh-CN" sz="2400" b="0" i="1" smtClean="0">
                        <a:latin typeface="Cambria Math" panose="02040503050406030204" pitchFamily="18" charset="0"/>
                        <a:ea typeface="SimSun" panose="02010600030101010101" pitchFamily="2" charset="-122"/>
                      </a:rPr>
                      <m:t>∈</m:t>
                    </m:r>
                    <m:d>
                      <m:dPr>
                        <m:begChr m:val="["/>
                        <m:endChr m:val="]"/>
                        <m:ctrlPr>
                          <a:rPr lang="en-US" altLang="zh-CN" sz="2400" b="0" i="1" smtClean="0">
                            <a:latin typeface="Cambria Math" panose="02040503050406030204" pitchFamily="18" charset="0"/>
                            <a:ea typeface="SimSun" panose="02010600030101010101" pitchFamily="2" charset="-122"/>
                          </a:rPr>
                        </m:ctrlPr>
                      </m:dPr>
                      <m:e>
                        <m:r>
                          <a:rPr lang="en-US" altLang="zh-CN" sz="2400" b="0" i="1" smtClean="0">
                            <a:latin typeface="Cambria Math" panose="02040503050406030204" pitchFamily="18" charset="0"/>
                            <a:ea typeface="SimSun" panose="02010600030101010101" pitchFamily="2" charset="-122"/>
                          </a:rPr>
                          <m:t>0,1</m:t>
                        </m:r>
                      </m:e>
                    </m:d>
                  </m:oMath>
                </a14:m>
                <a:r>
                  <a:rPr lang="en-US" altLang="zh-CN" sz="2400" dirty="0">
                    <a:ea typeface="SimSun" panose="02010600030101010101" pitchFamily="2" charset="-122"/>
                  </a:rPr>
                  <a:t> and </a:t>
                </a:r>
                <a14:m>
                  <m:oMath xmlns:m="http://schemas.openxmlformats.org/officeDocument/2006/math">
                    <m:sSub>
                      <m:sSubPr>
                        <m:ctrlPr>
                          <a:rPr lang="en-US" altLang="zh-CN" sz="2400" b="0" i="1" smtClean="0">
                            <a:latin typeface="Cambria Math" panose="02040503050406030204" pitchFamily="18" charset="0"/>
                            <a:ea typeface="SimSun" panose="02010600030101010101" pitchFamily="2" charset="-122"/>
                          </a:rPr>
                        </m:ctrlPr>
                      </m:sSubPr>
                      <m:e>
                        <m:r>
                          <m:rPr>
                            <m:sty m:val="p"/>
                          </m:rPr>
                          <a:rPr lang="en-US" altLang="zh-CN" sz="2400" b="0" i="0" smtClean="0">
                            <a:latin typeface="Cambria Math" panose="02040503050406030204" pitchFamily="18" charset="0"/>
                            <a:ea typeface="SimSun" panose="02010600030101010101" pitchFamily="2" charset="-122"/>
                          </a:rPr>
                          <m:t>Σ</m:t>
                        </m:r>
                      </m:e>
                      <m:sub>
                        <m:r>
                          <a:rPr lang="en-US" altLang="zh-CN" sz="2400" b="0" i="1" smtClean="0">
                            <a:latin typeface="Cambria Math" panose="02040503050406030204" pitchFamily="18" charset="0"/>
                            <a:ea typeface="SimSun" panose="02010600030101010101" pitchFamily="2" charset="-122"/>
                          </a:rPr>
                          <m:t>𝑗</m:t>
                        </m:r>
                      </m:sub>
                    </m:sSub>
                    <m:r>
                      <a:rPr lang="en-US" altLang="zh-CN" sz="2400" b="0" i="1" smtClean="0">
                        <a:latin typeface="Cambria Math" panose="02040503050406030204" pitchFamily="18" charset="0"/>
                        <a:ea typeface="SimSun" panose="02010600030101010101" pitchFamily="2" charset="-122"/>
                      </a:rPr>
                      <m:t>𝑃</m:t>
                    </m:r>
                    <m:d>
                      <m:dPr>
                        <m:ctrlPr>
                          <a:rPr lang="en-US" altLang="zh-CN" sz="2400" b="0" i="1" smtClean="0">
                            <a:latin typeface="Cambria Math" panose="02040503050406030204" pitchFamily="18" charset="0"/>
                            <a:ea typeface="SimSun" panose="02010600030101010101" pitchFamily="2" charset="-122"/>
                          </a:rPr>
                        </m:ctrlPr>
                      </m:dPr>
                      <m:e>
                        <m:sSub>
                          <m:sSubPr>
                            <m:ctrlPr>
                              <a:rPr lang="en-US" altLang="zh-CN" sz="2400" b="0" i="1" smtClean="0">
                                <a:latin typeface="Cambria Math" panose="02040503050406030204" pitchFamily="18" charset="0"/>
                                <a:ea typeface="SimSun" panose="02010600030101010101" pitchFamily="2" charset="-122"/>
                              </a:rPr>
                            </m:ctrlPr>
                          </m:sSubPr>
                          <m:e>
                            <m:r>
                              <a:rPr lang="en-US" altLang="zh-CN" sz="2400" b="0" i="1" smtClean="0">
                                <a:latin typeface="Cambria Math" panose="02040503050406030204" pitchFamily="18" charset="0"/>
                                <a:ea typeface="SimSun" panose="02010600030101010101" pitchFamily="2" charset="-122"/>
                              </a:rPr>
                              <m:t>𝑧</m:t>
                            </m:r>
                          </m:e>
                          <m:sub>
                            <m:r>
                              <a:rPr lang="en-US" altLang="zh-CN" sz="2400" b="0" i="1" smtClean="0">
                                <a:latin typeface="Cambria Math" panose="02040503050406030204" pitchFamily="18" charset="0"/>
                                <a:ea typeface="SimSun" panose="02010600030101010101" pitchFamily="2" charset="-122"/>
                              </a:rPr>
                              <m:t>𝑖</m:t>
                            </m:r>
                          </m:sub>
                        </m:sSub>
                        <m:r>
                          <a:rPr lang="en-US" altLang="zh-CN" sz="2400" b="0" i="1" smtClean="0">
                            <a:latin typeface="Cambria Math" panose="02040503050406030204" pitchFamily="18" charset="0"/>
                            <a:ea typeface="SimSun" panose="02010600030101010101" pitchFamily="2" charset="-122"/>
                          </a:rPr>
                          <m:t>=</m:t>
                        </m:r>
                        <m:r>
                          <a:rPr lang="en-US" altLang="zh-CN" sz="2400" b="0" i="1" smtClean="0">
                            <a:latin typeface="Cambria Math" panose="02040503050406030204" pitchFamily="18" charset="0"/>
                            <a:ea typeface="SimSun" panose="02010600030101010101" pitchFamily="2" charset="-122"/>
                          </a:rPr>
                          <m:t>𝑗</m:t>
                        </m:r>
                      </m:e>
                    </m:d>
                    <m:r>
                      <a:rPr lang="en-US" altLang="zh-CN" sz="2400" b="0" i="1" smtClean="0">
                        <a:latin typeface="Cambria Math" panose="02040503050406030204" pitchFamily="18" charset="0"/>
                        <a:ea typeface="SimSun" panose="02010600030101010101" pitchFamily="2" charset="-122"/>
                      </a:rPr>
                      <m:t>=1</m:t>
                    </m:r>
                  </m:oMath>
                </a14:m>
                <a:endParaRPr lang="en-US" altLang="zh-CN" sz="2400" dirty="0">
                  <a:ea typeface="SimSun" panose="02010600030101010101" pitchFamily="2" charset="-122"/>
                </a:endParaRPr>
              </a:p>
              <a:p>
                <a:pPr lvl="1"/>
                <a:r>
                  <a:rPr lang="en-US" altLang="zh-CN" sz="2400" dirty="0">
                    <a:ea typeface="SimSun" panose="02010600030101010101" pitchFamily="2" charset="-122"/>
                  </a:rPr>
                  <a:t>Where </a:t>
                </a:r>
                <a14:m>
                  <m:oMath xmlns:m="http://schemas.openxmlformats.org/officeDocument/2006/math">
                    <m:sSub>
                      <m:sSubPr>
                        <m:ctrlPr>
                          <a:rPr lang="en-US" altLang="zh-CN" sz="2400" b="0" i="1" smtClean="0">
                            <a:latin typeface="Cambria Math" panose="02040503050406030204" pitchFamily="18" charset="0"/>
                            <a:ea typeface="SimSun" panose="02010600030101010101" pitchFamily="2" charset="-122"/>
                          </a:rPr>
                        </m:ctrlPr>
                      </m:sSubPr>
                      <m:e>
                        <m:r>
                          <a:rPr lang="en-US" altLang="zh-CN" sz="2400" b="0" i="1" smtClean="0">
                            <a:latin typeface="Cambria Math" panose="02040503050406030204" pitchFamily="18" charset="0"/>
                            <a:ea typeface="SimSun" panose="02010600030101010101" pitchFamily="2" charset="-122"/>
                          </a:rPr>
                          <m:t>𝑧</m:t>
                        </m:r>
                      </m:e>
                      <m:sub>
                        <m:r>
                          <a:rPr lang="en-US" altLang="zh-CN" sz="2400" b="0" i="1" smtClean="0">
                            <a:latin typeface="Cambria Math" panose="02040503050406030204" pitchFamily="18" charset="0"/>
                            <a:ea typeface="SimSun" panose="02010600030101010101" pitchFamily="2" charset="-122"/>
                          </a:rPr>
                          <m:t>𝑖</m:t>
                        </m:r>
                      </m:sub>
                    </m:sSub>
                  </m:oMath>
                </a14:m>
                <a:r>
                  <a:rPr lang="en-US" altLang="zh-CN" sz="2400" dirty="0">
                    <a:ea typeface="SimSun" panose="02010600030101010101" pitchFamily="2" charset="-122"/>
                  </a:rPr>
                  <a:t> is a hidden variable of which cluster </a:t>
                </a:r>
                <a14:m>
                  <m:oMath xmlns:m="http://schemas.openxmlformats.org/officeDocument/2006/math">
                    <m:sSub>
                      <m:sSubPr>
                        <m:ctrlPr>
                          <a:rPr lang="en-US" altLang="zh-CN" sz="2400" b="0" i="1" smtClean="0">
                            <a:latin typeface="Cambria Math" panose="02040503050406030204" pitchFamily="18" charset="0"/>
                            <a:ea typeface="SimSun" panose="02010600030101010101" pitchFamily="2" charset="-122"/>
                          </a:rPr>
                        </m:ctrlPr>
                      </m:sSubPr>
                      <m:e>
                        <m:r>
                          <a:rPr lang="en-US" altLang="zh-CN" sz="2400" b="0" i="1" smtClean="0">
                            <a:latin typeface="Cambria Math" panose="02040503050406030204" pitchFamily="18" charset="0"/>
                            <a:ea typeface="SimSun" panose="02010600030101010101" pitchFamily="2" charset="-122"/>
                          </a:rPr>
                          <m:t>𝑥</m:t>
                        </m:r>
                      </m:e>
                      <m:sub>
                        <m:r>
                          <a:rPr lang="en-US" altLang="zh-CN" sz="2400" b="0" i="1" smtClean="0">
                            <a:latin typeface="Cambria Math" panose="02040503050406030204" pitchFamily="18" charset="0"/>
                            <a:ea typeface="SimSun" panose="02010600030101010101" pitchFamily="2" charset="-122"/>
                          </a:rPr>
                          <m:t>𝑖</m:t>
                        </m:r>
                      </m:sub>
                    </m:sSub>
                  </m:oMath>
                </a14:m>
                <a:r>
                  <a:rPr lang="en-US" altLang="zh-CN" sz="2400" dirty="0">
                    <a:ea typeface="SimSun" panose="02010600030101010101" pitchFamily="2" charset="-122"/>
                  </a:rPr>
                  <a:t> belongs to.</a:t>
                </a:r>
              </a:p>
            </p:txBody>
          </p:sp>
        </mc:Choice>
        <mc:Fallback xmlns="">
          <p:sp>
            <p:nvSpPr>
              <p:cNvPr id="25604" name="Rectangle 3"/>
              <p:cNvSpPr>
                <a:spLocks noGrp="1" noRot="1" noChangeAspect="1" noMove="1" noResize="1" noEditPoints="1" noAdjustHandles="1" noChangeArrowheads="1" noChangeShapeType="1" noTextEdit="1"/>
              </p:cNvSpPr>
              <p:nvPr>
                <p:ph idx="1"/>
              </p:nvPr>
            </p:nvSpPr>
            <p:spPr>
              <a:xfrm>
                <a:off x="406400" y="1239985"/>
                <a:ext cx="9633893" cy="5133108"/>
              </a:xfrm>
              <a:blipFill>
                <a:blip r:embed="rId3"/>
                <a:stretch>
                  <a:fillRect l="-395" t="-988"/>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1C52E7D2-B574-A444-BEAC-965B20E9CDF4}"/>
              </a:ext>
            </a:extLst>
          </p:cNvPr>
          <p:cNvPicPr>
            <a:picLocks noChangeAspect="1"/>
          </p:cNvPicPr>
          <p:nvPr/>
        </p:nvPicPr>
        <p:blipFill>
          <a:blip r:embed="rId4"/>
          <a:stretch>
            <a:fillRect/>
          </a:stretch>
        </p:blipFill>
        <p:spPr>
          <a:xfrm>
            <a:off x="3234583" y="2546648"/>
            <a:ext cx="5722834" cy="4292126"/>
          </a:xfrm>
          <a:prstGeom prst="rect">
            <a:avLst/>
          </a:prstGeom>
        </p:spPr>
      </p:pic>
    </p:spTree>
    <p:extLst>
      <p:ext uri="{BB962C8B-B14F-4D97-AF65-F5344CB8AC3E}">
        <p14:creationId xmlns:p14="http://schemas.microsoft.com/office/powerpoint/2010/main" val="25112148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381001"/>
            <a:ext cx="12192000" cy="554039"/>
          </a:xfrm>
        </p:spPr>
        <p:txBody>
          <a:bodyPr>
            <a:noAutofit/>
          </a:bodyPr>
          <a:lstStyle/>
          <a:p>
            <a:r>
              <a:rPr lang="en-US" altLang="zh-CN" dirty="0">
                <a:ea typeface="SimSun" panose="02010600030101010101" pitchFamily="2" charset="-122"/>
              </a:rPr>
              <a:t>Gaussian Distribution</a:t>
            </a:r>
            <a:endParaRPr lang="en-US" altLang="en-US" dirty="0"/>
          </a:p>
        </p:txBody>
      </p:sp>
      <p:pic>
        <p:nvPicPr>
          <p:cNvPr id="4" name="Picture 6" descr="File:Planche de Gal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9357" y="1776720"/>
            <a:ext cx="2968295" cy="245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p:cNvSpPr txBox="1">
            <a:spLocks noChangeArrowheads="1"/>
          </p:cNvSpPr>
          <p:nvPr/>
        </p:nvSpPr>
        <p:spPr bwMode="auto">
          <a:xfrm>
            <a:off x="7831804" y="1184814"/>
            <a:ext cx="434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2000" dirty="0">
                <a:solidFill>
                  <a:srgbClr val="000000"/>
                </a:solidFill>
                <a:ea typeface="SimSun" panose="02010600030101010101" pitchFamily="2" charset="-122"/>
              </a:rPr>
              <a:t>Bean machine: drop ball with pins</a:t>
            </a:r>
            <a:endParaRPr lang="zh-CN" altLang="en-US" sz="2000" dirty="0">
              <a:solidFill>
                <a:srgbClr val="000000"/>
              </a:solidFill>
              <a:ea typeface="SimSun" panose="02010600030101010101" pitchFamily="2" charset="-122"/>
            </a:endParaRPr>
          </a:p>
        </p:txBody>
      </p:sp>
      <p:pic>
        <p:nvPicPr>
          <p:cNvPr id="8" name="Picture 2" descr="File:Normal Distribution PDF.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615" y="1185862"/>
            <a:ext cx="42941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le:Gaussian 2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216" y="3645387"/>
            <a:ext cx="3759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0"/>
          <p:cNvSpPr txBox="1">
            <a:spLocks noChangeArrowheads="1"/>
          </p:cNvSpPr>
          <p:nvPr/>
        </p:nvSpPr>
        <p:spPr bwMode="auto">
          <a:xfrm>
            <a:off x="5026640" y="1275963"/>
            <a:ext cx="15456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1600" dirty="0">
                <a:solidFill>
                  <a:srgbClr val="000000"/>
                </a:solidFill>
                <a:ea typeface="SimSun" panose="02010600030101010101" pitchFamily="2" charset="-122"/>
              </a:rPr>
              <a:t>1-d Gaussian</a:t>
            </a:r>
            <a:endParaRPr lang="zh-CN" altLang="en-US" sz="1600" dirty="0">
              <a:solidFill>
                <a:srgbClr val="000000"/>
              </a:solidFill>
              <a:ea typeface="SimSun" panose="02010600030101010101" pitchFamily="2" charset="-122"/>
            </a:endParaRPr>
          </a:p>
        </p:txBody>
      </p:sp>
      <p:sp>
        <p:nvSpPr>
          <p:cNvPr id="11" name="TextBox 11"/>
          <p:cNvSpPr txBox="1">
            <a:spLocks noChangeArrowheads="1"/>
          </p:cNvSpPr>
          <p:nvPr/>
        </p:nvSpPr>
        <p:spPr bwMode="auto">
          <a:xfrm>
            <a:off x="3783516" y="4299578"/>
            <a:ext cx="18456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1600" dirty="0">
                <a:solidFill>
                  <a:srgbClr val="000000"/>
                </a:solidFill>
                <a:ea typeface="SimSun" panose="02010600030101010101" pitchFamily="2" charset="-122"/>
              </a:rPr>
              <a:t>2-d Gaussian</a:t>
            </a:r>
            <a:endParaRPr lang="zh-CN" altLang="en-US" sz="1600" dirty="0">
              <a:solidFill>
                <a:srgbClr val="000000"/>
              </a:solidFill>
              <a:ea typeface="SimSun" panose="02010600030101010101" pitchFamily="2" charset="-122"/>
            </a:endParaRPr>
          </a:p>
        </p:txBody>
      </p:sp>
      <p:sp>
        <p:nvSpPr>
          <p:cNvPr id="12" name="TextBox 7"/>
          <p:cNvSpPr txBox="1">
            <a:spLocks noChangeArrowheads="1"/>
          </p:cNvSpPr>
          <p:nvPr/>
        </p:nvSpPr>
        <p:spPr bwMode="auto">
          <a:xfrm>
            <a:off x="964116" y="6464787"/>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1000">
                <a:solidFill>
                  <a:srgbClr val="000000"/>
                </a:solidFill>
                <a:ea typeface="SimSun" panose="02010600030101010101" pitchFamily="2" charset="-122"/>
              </a:rPr>
              <a:t>From wikipedia and </a:t>
            </a:r>
            <a:r>
              <a:rPr lang="en-US" altLang="zh-CN" sz="1000">
                <a:solidFill>
                  <a:srgbClr val="000000"/>
                </a:solidFill>
                <a:ea typeface="SimSun" panose="02010600030101010101" pitchFamily="2" charset="-122"/>
                <a:hlinkClick r:id="rId6"/>
              </a:rPr>
              <a:t>http://home.dei.polimi.it</a:t>
            </a:r>
            <a:endParaRPr lang="zh-CN" altLang="en-US" sz="1000">
              <a:solidFill>
                <a:srgbClr val="000000"/>
              </a:solidFill>
              <a:ea typeface="SimSun" panose="02010600030101010101" pitchFamily="2" charset="-122"/>
            </a:endParaRPr>
          </a:p>
        </p:txBody>
      </p:sp>
      <p:pic>
        <p:nvPicPr>
          <p:cNvPr id="1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5251" y="1955440"/>
            <a:ext cx="31242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C81E46B5-51ED-4E42-96F9-2FAE9607569A}"/>
              </a:ext>
            </a:extLst>
          </p:cNvPr>
          <p:cNvPicPr>
            <a:picLocks noChangeAspect="1"/>
          </p:cNvPicPr>
          <p:nvPr/>
        </p:nvPicPr>
        <p:blipFill>
          <a:blip r:embed="rId8"/>
          <a:stretch>
            <a:fillRect/>
          </a:stretch>
        </p:blipFill>
        <p:spPr>
          <a:xfrm>
            <a:off x="4615441" y="5256645"/>
            <a:ext cx="5029200" cy="800100"/>
          </a:xfrm>
          <a:prstGeom prst="rect">
            <a:avLst/>
          </a:prstGeom>
        </p:spPr>
      </p:pic>
    </p:spTree>
    <p:extLst>
      <p:ext uri="{BB962C8B-B14F-4D97-AF65-F5344CB8AC3E}">
        <p14:creationId xmlns:p14="http://schemas.microsoft.com/office/powerpoint/2010/main" val="2380493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lstStyle/>
          <a:p>
            <a:r>
              <a:rPr lang="en-US" altLang="zh-CN" dirty="0">
                <a:ea typeface="SimSun" panose="02010600030101010101" pitchFamily="2" charset="-122"/>
              </a:rPr>
              <a:t>What Is Good Clustering?</a:t>
            </a:r>
            <a:endParaRPr lang="en-US" altLang="en-US" dirty="0"/>
          </a:p>
        </p:txBody>
      </p:sp>
      <p:sp>
        <p:nvSpPr>
          <p:cNvPr id="4100" name="Rectangle 3"/>
          <p:cNvSpPr>
            <a:spLocks noGrp="1" noChangeArrowheads="1"/>
          </p:cNvSpPr>
          <p:nvPr>
            <p:ph idx="1"/>
          </p:nvPr>
        </p:nvSpPr>
        <p:spPr>
          <a:xfrm>
            <a:off x="605576" y="1179088"/>
            <a:ext cx="10539239" cy="5450312"/>
          </a:xfrm>
        </p:spPr>
        <p:txBody>
          <a:bodyPr/>
          <a:lstStyle/>
          <a:p>
            <a:pPr>
              <a:spcAft>
                <a:spcPts val="600"/>
              </a:spcAft>
            </a:pPr>
            <a:r>
              <a:rPr lang="en-US" altLang="zh-CN" sz="2400" dirty="0">
                <a:ea typeface="SimSun" panose="02010600030101010101" pitchFamily="2" charset="-122"/>
              </a:rPr>
              <a:t>A good clustering method will produce high quality clusters which should have</a:t>
            </a:r>
          </a:p>
          <a:p>
            <a:pPr lvl="1">
              <a:spcAft>
                <a:spcPts val="600"/>
              </a:spcAft>
            </a:pPr>
            <a:r>
              <a:rPr lang="en-US" altLang="zh-CN" sz="2400" b="1" dirty="0">
                <a:ea typeface="SimSun" panose="02010600030101010101" pitchFamily="2" charset="-122"/>
              </a:rPr>
              <a:t>High intra-class similarity:</a:t>
            </a:r>
            <a:r>
              <a:rPr lang="en-US" altLang="zh-CN" sz="2400" dirty="0">
                <a:ea typeface="SimSun" panose="02010600030101010101" pitchFamily="2" charset="-122"/>
              </a:rPr>
              <a:t> </a:t>
            </a:r>
            <a:r>
              <a:rPr lang="en-US" altLang="zh-CN" sz="2400" dirty="0">
                <a:solidFill>
                  <a:srgbClr val="FF0000"/>
                </a:solidFill>
                <a:ea typeface="SimSun" panose="02010600030101010101" pitchFamily="2" charset="-122"/>
              </a:rPr>
              <a:t>Cohesive</a:t>
            </a:r>
            <a:r>
              <a:rPr lang="en-US" altLang="zh-CN" sz="2400" dirty="0">
                <a:ea typeface="SimSun" panose="02010600030101010101" pitchFamily="2" charset="-122"/>
              </a:rPr>
              <a:t> within clusters</a:t>
            </a:r>
          </a:p>
          <a:p>
            <a:pPr lvl="1">
              <a:spcAft>
                <a:spcPts val="600"/>
              </a:spcAft>
            </a:pPr>
            <a:r>
              <a:rPr lang="en-US" altLang="zh-CN" sz="2400" b="1" dirty="0">
                <a:ea typeface="SimSun" panose="02010600030101010101" pitchFamily="2" charset="-122"/>
              </a:rPr>
              <a:t>Low inter-class similarity: </a:t>
            </a:r>
            <a:r>
              <a:rPr lang="en-US" altLang="zh-CN" sz="2400" dirty="0">
                <a:solidFill>
                  <a:srgbClr val="FF0000"/>
                </a:solidFill>
                <a:ea typeface="SimSun" panose="02010600030101010101" pitchFamily="2" charset="-122"/>
              </a:rPr>
              <a:t>Distinctive</a:t>
            </a:r>
            <a:r>
              <a:rPr lang="en-US" altLang="zh-CN" sz="2400" dirty="0">
                <a:ea typeface="SimSun" panose="02010600030101010101" pitchFamily="2" charset="-122"/>
              </a:rPr>
              <a:t> between clusters</a:t>
            </a:r>
          </a:p>
          <a:p>
            <a:pPr marL="457200" indent="-457200">
              <a:spcAft>
                <a:spcPts val="600"/>
              </a:spcAft>
            </a:pPr>
            <a:r>
              <a:rPr lang="en-US" altLang="zh-CN" sz="2400" b="1" dirty="0">
                <a:ea typeface="SimSun" panose="02010600030101010101" pitchFamily="2" charset="-122"/>
              </a:rPr>
              <a:t>Quality function</a:t>
            </a:r>
          </a:p>
          <a:p>
            <a:pPr marL="688968" lvl="1" indent="-457200">
              <a:spcAft>
                <a:spcPts val="600"/>
              </a:spcAft>
            </a:pPr>
            <a:r>
              <a:rPr lang="en-US" altLang="zh-CN" sz="2400" dirty="0">
                <a:ea typeface="SimSun" panose="02010600030101010101" pitchFamily="2" charset="-122"/>
              </a:rPr>
              <a:t>There is usually a separate “quality” function that measures the “goodness” of a cluster</a:t>
            </a:r>
          </a:p>
          <a:p>
            <a:pPr marL="688968" lvl="1" indent="-457200">
              <a:spcAft>
                <a:spcPts val="600"/>
              </a:spcAft>
            </a:pPr>
            <a:r>
              <a:rPr lang="en-US" altLang="zh-CN" sz="2400" dirty="0">
                <a:ea typeface="SimSun" panose="02010600030101010101" pitchFamily="2" charset="-122"/>
                <a:sym typeface="Symbol" panose="05050102010706020507" pitchFamily="18" charset="2"/>
              </a:rPr>
              <a:t>It is hard to define “similar enough” or “good enough”</a:t>
            </a:r>
          </a:p>
          <a:p>
            <a:pPr marL="855652" lvl="2" indent="-457200">
              <a:spcAft>
                <a:spcPts val="600"/>
              </a:spcAft>
            </a:pPr>
            <a:r>
              <a:rPr lang="en-US" altLang="zh-CN" sz="2400" dirty="0">
                <a:ea typeface="SimSun" panose="02010600030101010101" pitchFamily="2" charset="-122"/>
                <a:sym typeface="Symbol" panose="05050102010706020507" pitchFamily="18" charset="2"/>
              </a:rPr>
              <a:t>The answer is typically highly subjective</a:t>
            </a:r>
          </a:p>
          <a:p>
            <a:pPr marL="457200" indent="-457200">
              <a:spcAft>
                <a:spcPts val="600"/>
              </a:spcAft>
            </a:pPr>
            <a:r>
              <a:rPr lang="en-US" altLang="zh-CN" sz="2400" dirty="0">
                <a:ea typeface="SimSun" panose="02010600030101010101" pitchFamily="2" charset="-122"/>
                <a:sym typeface="Symbol" panose="05050102010706020507" pitchFamily="18" charset="2"/>
              </a:rPr>
              <a:t>There exist many similarity measures and/or functions for different applications</a:t>
            </a:r>
          </a:p>
          <a:p>
            <a:pPr marL="457200" indent="-457200">
              <a:spcAft>
                <a:spcPts val="600"/>
              </a:spcAft>
            </a:pPr>
            <a:r>
              <a:rPr lang="en-US" altLang="zh-CN" sz="2400" dirty="0">
                <a:ea typeface="SimSun" panose="02010600030101010101" pitchFamily="2" charset="-122"/>
                <a:sym typeface="Symbol" panose="05050102010706020507" pitchFamily="18" charset="2"/>
              </a:rPr>
              <a:t>Similarity measure is critical for cluster analysis</a:t>
            </a:r>
          </a:p>
        </p:txBody>
      </p:sp>
    </p:spTree>
    <p:extLst>
      <p:ext uri="{BB962C8B-B14F-4D97-AF65-F5344CB8AC3E}">
        <p14:creationId xmlns:p14="http://schemas.microsoft.com/office/powerpoint/2010/main" val="628952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Gaussian Mixture Model</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Assumptions</a:t>
                </a:r>
              </a:p>
              <a:p>
                <a:pPr lvl="1"/>
                <a:r>
                  <a:rPr lang="en-US" altLang="zh-CN" dirty="0"/>
                  <a:t>Each data point comes from one of K classes.</a:t>
                </a:r>
              </a:p>
              <a:p>
                <a:pPr lvl="1"/>
                <a:r>
                  <a:rPr lang="en-US" altLang="zh-CN" dirty="0"/>
                  <a:t>The cluster prior distribution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𝑗</m:t>
                        </m:r>
                      </m:sub>
                    </m:sSub>
                  </m:oMath>
                </a14:m>
                <a:r>
                  <a:rPr lang="zh-CN" altLang="en-US" dirty="0"/>
                  <a:t> </a:t>
                </a:r>
                <a:r>
                  <a:rPr lang="en-US" altLang="zh-CN" dirty="0"/>
                  <a:t>is </a:t>
                </a:r>
                <a:r>
                  <a:rPr lang="en-US" altLang="zh-CN" i="1" dirty="0"/>
                  <a:t>unknown</a:t>
                </a:r>
                <a:r>
                  <a:rPr lang="en-US" altLang="zh-CN" dirty="0"/>
                  <a:t>.</a:t>
                </a:r>
              </a:p>
              <a:p>
                <a:pPr lvl="1"/>
                <a:r>
                  <a:rPr lang="en-US" altLang="zh-CN" dirty="0"/>
                  <a:t>Each class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𝑐</m:t>
                        </m:r>
                      </m:e>
                      <m:sub>
                        <m:r>
                          <a:rPr lang="en-US" altLang="zh-CN" b="0" i="1" smtClean="0">
                            <a:latin typeface="Cambria Math" panose="02040503050406030204" pitchFamily="18" charset="0"/>
                          </a:rPr>
                          <m:t>𝑗</m:t>
                        </m:r>
                      </m:sub>
                    </m:sSub>
                  </m:oMath>
                </a14:m>
                <a:r>
                  <a:rPr lang="zh-CN" altLang="en-US" dirty="0"/>
                  <a:t> </a:t>
                </a:r>
                <a:r>
                  <a:rPr lang="en-US" altLang="zh-CN" dirty="0"/>
                  <a:t>follows a Gaussian</a:t>
                </a:r>
              </a:p>
              <a:p>
                <a:pPr marL="200021" lvl="1" indent="0">
                  <a:buNone/>
                </a:pPr>
                <a:r>
                  <a:rPr lang="en-US" altLang="zh-CN" dirty="0"/>
                  <a:t> distribution: </a:t>
                </a:r>
                <a14:m>
                  <m:oMath xmlns:m="http://schemas.openxmlformats.org/officeDocument/2006/math">
                    <m:r>
                      <a:rPr lang="en-US" altLang="zh-CN" b="0" i="1" smtClean="0">
                        <a:latin typeface="Cambria Math"/>
                      </a:rPr>
                      <m:t> </m:t>
                    </m:r>
                    <m:r>
                      <a:rPr lang="en-US" altLang="zh-CN" b="0" i="1" smtClean="0">
                        <a:latin typeface="Cambria Math"/>
                      </a:rPr>
                      <m:t>𝑃</m:t>
                    </m:r>
                    <m:d>
                      <m:dPr>
                        <m:ctrlPr>
                          <a:rPr lang="en-US" altLang="zh-CN" b="0" i="1" smtClean="0">
                            <a:latin typeface="Cambria Math" panose="02040503050406030204" pitchFamily="18" charset="0"/>
                          </a:rPr>
                        </m:ctrlPr>
                      </m:dPr>
                      <m:e>
                        <m:r>
                          <a:rPr lang="en-US" altLang="zh-CN" b="0" i="1" smtClean="0">
                            <a:latin typeface="Cambria Math"/>
                          </a:rPr>
                          <m:t>𝑥</m:t>
                        </m:r>
                      </m:e>
                      <m:e>
                        <m:sSub>
                          <m:sSubPr>
                            <m:ctrlPr>
                              <a:rPr lang="en-US" altLang="zh-CN" b="0" i="1" smtClean="0">
                                <a:latin typeface="Cambria Math" panose="02040503050406030204" pitchFamily="18" charset="0"/>
                              </a:rPr>
                            </m:ctrlPr>
                          </m:sSubPr>
                          <m:e>
                            <m:r>
                              <a:rPr lang="en-US" altLang="zh-CN" b="0" i="1" smtClean="0">
                                <a:latin typeface="Cambria Math"/>
                              </a:rPr>
                              <m:t>𝑐</m:t>
                            </m:r>
                          </m:e>
                          <m:sub>
                            <m:r>
                              <a:rPr lang="en-US" altLang="zh-CN" b="0" i="1" smtClean="0">
                                <a:latin typeface="Cambria Math"/>
                              </a:rPr>
                              <m:t>𝑗</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𝜃</m:t>
                            </m:r>
                          </m:e>
                          <m:sub>
                            <m:r>
                              <a:rPr lang="en-US" altLang="zh-CN" b="0" i="1" smtClean="0">
                                <a:latin typeface="Cambria Math"/>
                              </a:rPr>
                              <m:t>𝑗</m:t>
                            </m:r>
                          </m:sub>
                        </m:sSub>
                      </m:e>
                    </m:d>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1</m:t>
                        </m:r>
                      </m:num>
                      <m:den>
                        <m:rad>
                          <m:radPr>
                            <m:degHide m:val="on"/>
                            <m:ctrlPr>
                              <a:rPr lang="en-US" altLang="zh-CN" b="0" i="1" smtClean="0">
                                <a:latin typeface="Cambria Math" panose="02040503050406030204" pitchFamily="18" charset="0"/>
                              </a:rPr>
                            </m:ctrlPr>
                          </m:radPr>
                          <m:deg/>
                          <m:e>
                            <m:r>
                              <a:rPr lang="en-US" altLang="zh-CN" b="0" i="1" smtClean="0">
                                <a:latin typeface="Cambria Math"/>
                              </a:rPr>
                              <m:t>2</m:t>
                            </m:r>
                            <m:r>
                              <a:rPr lang="en-US" altLang="zh-CN" b="0" i="1" smtClean="0">
                                <a:latin typeface="Cambria Math"/>
                              </a:rPr>
                              <m:t>𝜋</m:t>
                            </m:r>
                            <m:sSubSup>
                              <m:sSubSupPr>
                                <m:ctrlPr>
                                  <a:rPr lang="en-US" altLang="zh-CN" b="0" i="1" smtClean="0">
                                    <a:latin typeface="Cambria Math" panose="02040503050406030204" pitchFamily="18" charset="0"/>
                                  </a:rPr>
                                </m:ctrlPr>
                              </m:sSubSupPr>
                              <m:e>
                                <m:r>
                                  <a:rPr lang="en-US" altLang="zh-CN" b="0" i="1" smtClean="0">
                                    <a:latin typeface="Cambria Math"/>
                                  </a:rPr>
                                  <m:t>𝜎</m:t>
                                </m:r>
                              </m:e>
                              <m:sub>
                                <m:r>
                                  <a:rPr lang="en-US" altLang="zh-CN" b="0" i="1" smtClean="0">
                                    <a:latin typeface="Cambria Math"/>
                                  </a:rPr>
                                  <m:t>𝑗</m:t>
                                </m:r>
                              </m:sub>
                              <m:sup>
                                <m:r>
                                  <a:rPr lang="en-US" altLang="zh-CN" b="0" i="1" smtClean="0">
                                    <a:latin typeface="Cambria Math"/>
                                  </a:rPr>
                                  <m:t>2</m:t>
                                </m:r>
                              </m:sup>
                            </m:sSubSup>
                          </m:e>
                        </m:rad>
                      </m:den>
                    </m:f>
                    <m:sSup>
                      <m:sSupPr>
                        <m:ctrlPr>
                          <a:rPr lang="en-US" altLang="zh-CN" i="1">
                            <a:latin typeface="Cambria Math" panose="02040503050406030204" pitchFamily="18" charset="0"/>
                          </a:rPr>
                        </m:ctrlPr>
                      </m:sSupPr>
                      <m:e>
                        <m:r>
                          <a:rPr lang="en-US" altLang="zh-CN" i="1">
                            <a:latin typeface="Cambria Math"/>
                          </a:rPr>
                          <m:t>𝑒</m:t>
                        </m:r>
                      </m:e>
                      <m:sup>
                        <m:r>
                          <a:rPr lang="en-US" altLang="zh-CN" i="1">
                            <a:latin typeface="Cambria Math"/>
                          </a:rPr>
                          <m:t>−</m:t>
                        </m:r>
                        <m:f>
                          <m:fPr>
                            <m:ctrlPr>
                              <a:rPr lang="en-US" altLang="zh-CN" i="1">
                                <a:latin typeface="Cambria Math" panose="02040503050406030204" pitchFamily="18" charset="0"/>
                              </a:rPr>
                            </m:ctrlPr>
                          </m:fPr>
                          <m:num>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r>
                                      <a:rPr lang="en-US" altLang="zh-CN" i="1">
                                        <a:latin typeface="Cambria Math"/>
                                      </a:rPr>
                                      <m:t>𝑥</m:t>
                                    </m:r>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𝜇</m:t>
                                        </m:r>
                                      </m:e>
                                      <m:sub>
                                        <m:r>
                                          <a:rPr lang="en-US" altLang="zh-CN" i="1">
                                            <a:latin typeface="Cambria Math"/>
                                          </a:rPr>
                                          <m:t>𝑗</m:t>
                                        </m:r>
                                      </m:sub>
                                    </m:sSub>
                                  </m:e>
                                </m:d>
                              </m:e>
                              <m:sup>
                                <m:r>
                                  <a:rPr lang="en-US" altLang="zh-CN" i="1">
                                    <a:latin typeface="Cambria Math"/>
                                  </a:rPr>
                                  <m:t>2</m:t>
                                </m:r>
                              </m:sup>
                            </m:sSup>
                          </m:num>
                          <m:den>
                            <m:r>
                              <a:rPr lang="en-US" altLang="zh-CN" i="1">
                                <a:latin typeface="Cambria Math"/>
                              </a:rPr>
                              <m:t>2</m:t>
                            </m:r>
                            <m:sSubSup>
                              <m:sSubSupPr>
                                <m:ctrlPr>
                                  <a:rPr lang="en-US" altLang="zh-CN" i="1">
                                    <a:latin typeface="Cambria Math" panose="02040503050406030204" pitchFamily="18" charset="0"/>
                                  </a:rPr>
                                </m:ctrlPr>
                              </m:sSubSupPr>
                              <m:e>
                                <m:r>
                                  <a:rPr lang="en-US" altLang="zh-CN" i="1">
                                    <a:latin typeface="Cambria Math"/>
                                  </a:rPr>
                                  <m:t>𝜎</m:t>
                                </m:r>
                              </m:e>
                              <m:sub>
                                <m:r>
                                  <a:rPr lang="en-US" altLang="zh-CN" i="1">
                                    <a:latin typeface="Cambria Math"/>
                                  </a:rPr>
                                  <m:t>𝑗</m:t>
                                </m:r>
                              </m:sub>
                              <m:sup>
                                <m:r>
                                  <a:rPr lang="en-US" altLang="zh-CN" i="1">
                                    <a:latin typeface="Cambria Math"/>
                                  </a:rPr>
                                  <m:t>2</m:t>
                                </m:r>
                              </m:sup>
                            </m:sSubSup>
                          </m:den>
                        </m:f>
                      </m:sup>
                    </m:sSup>
                  </m:oMath>
                </a14:m>
                <a:endParaRPr lang="en-US" altLang="zh-CN" dirty="0"/>
              </a:p>
              <a:p>
                <a:pPr lvl="1"/>
                <a:r>
                  <a:rPr lang="en-US" altLang="zh-CN" dirty="0"/>
                  <a:t>The parameters for each class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𝜇</m:t>
                        </m:r>
                      </m:e>
                      <m:sub>
                        <m:r>
                          <a:rPr lang="en-US" altLang="zh-CN" b="0" i="1" smtClean="0">
                            <a:latin typeface="Cambria Math"/>
                          </a:rPr>
                          <m:t>𝑗</m:t>
                        </m:r>
                      </m:sub>
                    </m:sSub>
                    <m:r>
                      <a:rPr lang="en-US" altLang="zh-CN" b="0" i="1" smtClean="0">
                        <a:latin typeface="Cambria Math"/>
                      </a:rPr>
                      <m:t>, </m:t>
                    </m:r>
                    <m:sSub>
                      <m:sSubPr>
                        <m:ctrlPr>
                          <a:rPr lang="en-US" altLang="zh-CN" b="0" i="1" smtClean="0">
                            <a:latin typeface="Cambria Math" panose="02040503050406030204" pitchFamily="18" charset="0"/>
                          </a:rPr>
                        </m:ctrlPr>
                      </m:sSubPr>
                      <m:e>
                        <m:r>
                          <a:rPr lang="en-US" altLang="zh-CN" b="0" i="1" smtClean="0">
                            <a:latin typeface="Cambria Math"/>
                          </a:rPr>
                          <m:t>𝜎</m:t>
                        </m:r>
                      </m:e>
                      <m:sub>
                        <m:r>
                          <a:rPr lang="en-US" altLang="zh-CN" b="0" i="1" smtClean="0">
                            <a:latin typeface="Cambria Math"/>
                          </a:rPr>
                          <m:t>𝑗</m:t>
                        </m:r>
                      </m:sub>
                    </m:sSub>
                  </m:oMath>
                </a14:m>
                <a:r>
                  <a:rPr lang="zh-CN" altLang="en-US" dirty="0"/>
                  <a:t> </a:t>
                </a:r>
                <a:r>
                  <a:rPr lang="en-US" altLang="zh-CN" dirty="0"/>
                  <a:t>are </a:t>
                </a:r>
                <a:r>
                  <a:rPr lang="en-US" altLang="zh-CN" i="1" dirty="0"/>
                  <a:t>unknown</a:t>
                </a:r>
                <a:r>
                  <a:rPr lang="en-US" altLang="zh-CN" dirty="0"/>
                  <a:t>(need to be learned).</a:t>
                </a:r>
              </a:p>
              <a:p>
                <a:pPr lvl="1"/>
                <a:r>
                  <a:rPr lang="en-US" altLang="zh-CN" dirty="0"/>
                  <a:t>The probability of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𝑥</m:t>
                        </m:r>
                      </m:e>
                      <m:sub>
                        <m:r>
                          <a:rPr lang="en-US" altLang="zh-CN" b="0" i="1" smtClean="0">
                            <a:latin typeface="Cambria Math" panose="02040503050406030204" pitchFamily="18" charset="0"/>
                          </a:rPr>
                          <m:t>𝑖</m:t>
                        </m:r>
                      </m:sub>
                    </m:sSub>
                  </m:oMath>
                </a14:m>
                <a:r>
                  <a:rPr lang="zh-CN" altLang="en-US" dirty="0"/>
                  <a:t> </a:t>
                </a:r>
                <a:r>
                  <a:rPr lang="en-US" altLang="zh-CN" dirty="0"/>
                  <a:t>is the sum over all classes,</a:t>
                </a:r>
                <a:r>
                  <a:rPr lang="zh-CN" altLang="en-US" dirty="0"/>
                  <a:t> </a:t>
                </a:r>
                <a14:m>
                  <m:oMath xmlns:m="http://schemas.openxmlformats.org/officeDocument/2006/math">
                    <m:r>
                      <a:rPr lang="en-US" altLang="zh-CN" b="0" i="1" smtClean="0">
                        <a:latin typeface="Cambria Math"/>
                      </a:rPr>
                      <m:t>𝑃</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𝑥</m:t>
                            </m:r>
                          </m:e>
                          <m:sub>
                            <m:r>
                              <a:rPr lang="en-US" altLang="zh-CN" b="0" i="1" smtClean="0">
                                <a:latin typeface="Cambria Math" panose="02040503050406030204" pitchFamily="18" charset="0"/>
                              </a:rPr>
                              <m:t>𝑖</m:t>
                            </m:r>
                          </m:sub>
                        </m:sSub>
                      </m:e>
                      <m:e>
                        <m:r>
                          <a:rPr lang="en-US" altLang="zh-CN" b="0" i="1" smtClean="0">
                            <a:latin typeface="Cambria Math"/>
                          </a:rPr>
                          <m:t>𝜃</m:t>
                        </m:r>
                      </m:e>
                    </m:d>
                    <m:r>
                      <a:rPr lang="en-US" altLang="zh-CN" b="0" i="1" smtClean="0">
                        <a:latin typeface="Cambria Math"/>
                      </a:rPr>
                      <m:t>=</m:t>
                    </m:r>
                    <m:sSubSup>
                      <m:sSubSupPr>
                        <m:ctrlPr>
                          <a:rPr lang="en-US" altLang="zh-CN" b="0" i="1" smtClean="0">
                            <a:latin typeface="Cambria Math" panose="02040503050406030204" pitchFamily="18" charset="0"/>
                          </a:rPr>
                        </m:ctrlPr>
                      </m:sSubSupPr>
                      <m:e>
                        <m:r>
                          <m:rPr>
                            <m:sty m:val="p"/>
                          </m:rPr>
                          <a:rPr lang="en-US" altLang="zh-CN" b="0" i="0" smtClean="0">
                            <a:latin typeface="Cambria Math"/>
                          </a:rPr>
                          <m:t>Σ</m:t>
                        </m:r>
                      </m:e>
                      <m:sub>
                        <m:r>
                          <a:rPr lang="en-US" altLang="zh-CN" b="0" i="1" smtClean="0">
                            <a:latin typeface="Cambria Math"/>
                          </a:rPr>
                          <m:t>𝑗</m:t>
                        </m:r>
                        <m:r>
                          <a:rPr lang="en-US" altLang="zh-CN" b="0" i="1" smtClean="0">
                            <a:latin typeface="Cambria Math"/>
                          </a:rPr>
                          <m:t>=1</m:t>
                        </m:r>
                      </m:sub>
                      <m:sup>
                        <m:r>
                          <a:rPr lang="en-US" altLang="zh-CN" b="0" i="1" smtClean="0">
                            <a:latin typeface="Cambria Math"/>
                          </a:rPr>
                          <m:t>𝐾</m:t>
                        </m:r>
                      </m:sup>
                    </m:sSubSup>
                    <m:r>
                      <a:rPr lang="en-US" altLang="zh-CN" b="0" i="1" smtClean="0">
                        <a:latin typeface="Cambria Math"/>
                      </a:rPr>
                      <m:t>𝑃</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𝑥</m:t>
                            </m:r>
                          </m:e>
                          <m:sub>
                            <m:r>
                              <a:rPr lang="en-US" altLang="zh-CN" b="0" i="1" smtClean="0">
                                <a:latin typeface="Cambria Math" panose="02040503050406030204" pitchFamily="18" charset="0"/>
                              </a:rPr>
                              <m:t>𝑖</m:t>
                            </m:r>
                          </m:sub>
                        </m:sSub>
                      </m:e>
                      <m:e>
                        <m:sSub>
                          <m:sSubPr>
                            <m:ctrlPr>
                              <a:rPr lang="en-US" altLang="zh-CN" b="0" i="1" smtClean="0">
                                <a:latin typeface="Cambria Math" panose="02040503050406030204" pitchFamily="18" charset="0"/>
                              </a:rPr>
                            </m:ctrlPr>
                          </m:sSubPr>
                          <m:e>
                            <m:r>
                              <m:rPr>
                                <m:sty m:val="p"/>
                              </m:rPr>
                              <a:rPr lang="en-US" altLang="zh-CN" b="0" i="1" smtClean="0">
                                <a:latin typeface="Cambria Math"/>
                              </a:rPr>
                              <m:t>c</m:t>
                            </m:r>
                          </m:e>
                          <m:sub>
                            <m:r>
                              <a:rPr lang="en-US" altLang="zh-CN" b="0" i="1" smtClean="0">
                                <a:latin typeface="Cambria Math"/>
                              </a:rPr>
                              <m:t>𝑗</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𝜃</m:t>
                            </m:r>
                          </m:e>
                          <m:sub>
                            <m:r>
                              <a:rPr lang="en-US" altLang="zh-CN" b="0" i="1" smtClean="0">
                                <a:latin typeface="Cambria Math"/>
                              </a:rPr>
                              <m:t>𝑗</m:t>
                            </m:r>
                          </m:sub>
                        </m:sSub>
                      </m:e>
                    </m:d>
                    <m:r>
                      <a:rPr lang="en-US" altLang="zh-CN" b="0" i="1" smtClean="0">
                        <a:latin typeface="Cambria Math"/>
                      </a:rPr>
                      <m:t>𝑃</m:t>
                    </m:r>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𝑐</m:t>
                        </m:r>
                      </m:e>
                      <m:sub>
                        <m:r>
                          <a:rPr lang="en-US" altLang="zh-CN" b="0" i="1" smtClean="0">
                            <a:latin typeface="Cambria Math"/>
                          </a:rPr>
                          <m:t>𝑗</m:t>
                        </m:r>
                      </m:sub>
                    </m:sSub>
                    <m:r>
                      <a:rPr lang="en-US" altLang="zh-CN" b="0" i="1" smtClean="0">
                        <a:latin typeface="Cambria Math"/>
                      </a:rPr>
                      <m:t>)</m:t>
                    </m:r>
                  </m:oMath>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556" t="-141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C20F9FCA-1DD4-C546-93E7-7A2FD786AED6}"/>
              </a:ext>
            </a:extLst>
          </p:cNvPr>
          <p:cNvPicPr>
            <a:picLocks noChangeAspect="1"/>
          </p:cNvPicPr>
          <p:nvPr/>
        </p:nvPicPr>
        <p:blipFill>
          <a:blip r:embed="rId3"/>
          <a:stretch>
            <a:fillRect/>
          </a:stretch>
        </p:blipFill>
        <p:spPr>
          <a:xfrm>
            <a:off x="7876764" y="1415754"/>
            <a:ext cx="4044619" cy="3033464"/>
          </a:xfrm>
          <a:prstGeom prst="rect">
            <a:avLst/>
          </a:prstGeom>
        </p:spPr>
      </p:pic>
    </p:spTree>
    <p:extLst>
      <p:ext uri="{BB962C8B-B14F-4D97-AF65-F5344CB8AC3E}">
        <p14:creationId xmlns:p14="http://schemas.microsoft.com/office/powerpoint/2010/main" val="8166144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59821"/>
            <a:ext cx="12192000" cy="875219"/>
          </a:xfrm>
        </p:spPr>
        <p:txBody>
          <a:bodyPr>
            <a:noAutofit/>
          </a:bodyPr>
          <a:lstStyle/>
          <a:p>
            <a:r>
              <a:rPr lang="en-US" altLang="zh-CN" dirty="0">
                <a:ea typeface="SimSun" panose="02010600030101010101" pitchFamily="2" charset="-122"/>
              </a:rPr>
              <a:t>Soft Clustering with Gaussian Mixture Model</a:t>
            </a:r>
            <a:endParaRPr lang="en-US" altLang="en-US" dirty="0"/>
          </a:p>
        </p:txBody>
      </p:sp>
      <mc:AlternateContent xmlns:mc="http://schemas.openxmlformats.org/markup-compatibility/2006" xmlns:a14="http://schemas.microsoft.com/office/drawing/2010/main">
        <mc:Choice Requires="a14">
          <p:sp>
            <p:nvSpPr>
              <p:cNvPr id="25604" name="Rectangle 3"/>
              <p:cNvSpPr>
                <a:spLocks noGrp="1" noChangeArrowheads="1"/>
              </p:cNvSpPr>
              <p:nvPr>
                <p:ph idx="1"/>
              </p:nvPr>
            </p:nvSpPr>
            <p:spPr>
              <a:xfrm>
                <a:off x="406400" y="1239985"/>
                <a:ext cx="9633893" cy="5133108"/>
              </a:xfrm>
            </p:spPr>
            <p:txBody>
              <a:bodyPr/>
              <a:lstStyle/>
              <a:p>
                <a:r>
                  <a:rPr lang="en-US" altLang="zh-CN" sz="2400" dirty="0">
                    <a:ea typeface="SimSun" panose="02010600030101010101" pitchFamily="2" charset="-122"/>
                  </a:rPr>
                  <a:t>Every object </a:t>
                </a:r>
                <a:r>
                  <a:rPr lang="en-US" altLang="zh-CN" sz="2400" dirty="0" err="1">
                    <a:ea typeface="SimSun" panose="02010600030101010101" pitchFamily="2" charset="-122"/>
                  </a:rPr>
                  <a:t>i</a:t>
                </a:r>
                <a:r>
                  <a:rPr lang="en-US" altLang="zh-CN" sz="2400" dirty="0">
                    <a:ea typeface="SimSun" panose="02010600030101010101" pitchFamily="2" charset="-122"/>
                  </a:rPr>
                  <a:t> is assigned to one cluster j with a probability</a:t>
                </a:r>
              </a:p>
              <a:p>
                <a:pPr lvl="1"/>
                <a14:m>
                  <m:oMath xmlns:m="http://schemas.openxmlformats.org/officeDocument/2006/math">
                    <m:r>
                      <a:rPr lang="en-US" altLang="zh-CN" sz="2400" b="0" i="1" smtClean="0">
                        <a:latin typeface="Cambria Math" panose="02040503050406030204" pitchFamily="18" charset="0"/>
                        <a:ea typeface="SimSun" panose="02010600030101010101" pitchFamily="2" charset="-122"/>
                      </a:rPr>
                      <m:t>𝑃</m:t>
                    </m:r>
                    <m:d>
                      <m:dPr>
                        <m:ctrlPr>
                          <a:rPr lang="en-US" altLang="zh-CN" sz="2400" b="0" i="1" smtClean="0">
                            <a:latin typeface="Cambria Math" panose="02040503050406030204" pitchFamily="18" charset="0"/>
                            <a:ea typeface="SimSun" panose="02010600030101010101" pitchFamily="2" charset="-122"/>
                          </a:rPr>
                        </m:ctrlPr>
                      </m:dPr>
                      <m:e>
                        <m:sSub>
                          <m:sSubPr>
                            <m:ctrlPr>
                              <a:rPr lang="en-US" altLang="zh-CN" sz="2400" b="0" i="1" smtClean="0">
                                <a:latin typeface="Cambria Math" panose="02040503050406030204" pitchFamily="18" charset="0"/>
                                <a:ea typeface="SimSun" panose="02010600030101010101" pitchFamily="2" charset="-122"/>
                              </a:rPr>
                            </m:ctrlPr>
                          </m:sSubPr>
                          <m:e>
                            <m:r>
                              <a:rPr lang="en-US" altLang="zh-CN" sz="2400" b="0" i="1" smtClean="0">
                                <a:latin typeface="Cambria Math" panose="02040503050406030204" pitchFamily="18" charset="0"/>
                                <a:ea typeface="SimSun" panose="02010600030101010101" pitchFamily="2" charset="-122"/>
                              </a:rPr>
                              <m:t>𝑧</m:t>
                            </m:r>
                          </m:e>
                          <m:sub>
                            <m:r>
                              <a:rPr lang="en-US" altLang="zh-CN" sz="2400" b="0" i="1" smtClean="0">
                                <a:latin typeface="Cambria Math" panose="02040503050406030204" pitchFamily="18" charset="0"/>
                                <a:ea typeface="SimSun" panose="02010600030101010101" pitchFamily="2" charset="-122"/>
                              </a:rPr>
                              <m:t>𝑖</m:t>
                            </m:r>
                          </m:sub>
                        </m:sSub>
                        <m:r>
                          <a:rPr lang="en-US" altLang="zh-CN" sz="2400" b="0" i="1" smtClean="0">
                            <a:latin typeface="Cambria Math" panose="02040503050406030204" pitchFamily="18" charset="0"/>
                            <a:ea typeface="SimSun" panose="02010600030101010101" pitchFamily="2" charset="-122"/>
                          </a:rPr>
                          <m:t>=</m:t>
                        </m:r>
                        <m:r>
                          <a:rPr lang="en-US" altLang="zh-CN" sz="2400" b="0" i="1" smtClean="0">
                            <a:latin typeface="Cambria Math" panose="02040503050406030204" pitchFamily="18" charset="0"/>
                            <a:ea typeface="SimSun" panose="02010600030101010101" pitchFamily="2" charset="-122"/>
                          </a:rPr>
                          <m:t>𝑗</m:t>
                        </m:r>
                      </m:e>
                    </m:d>
                    <m:r>
                      <a:rPr lang="en-US" altLang="zh-CN" sz="2400" b="0" i="1" smtClean="0">
                        <a:latin typeface="Cambria Math" panose="02040503050406030204" pitchFamily="18" charset="0"/>
                        <a:ea typeface="SimSun" panose="02010600030101010101" pitchFamily="2" charset="-122"/>
                      </a:rPr>
                      <m:t>∈</m:t>
                    </m:r>
                    <m:d>
                      <m:dPr>
                        <m:begChr m:val="["/>
                        <m:endChr m:val="]"/>
                        <m:ctrlPr>
                          <a:rPr lang="en-US" altLang="zh-CN" sz="2400" b="0" i="1" smtClean="0">
                            <a:latin typeface="Cambria Math" panose="02040503050406030204" pitchFamily="18" charset="0"/>
                            <a:ea typeface="SimSun" panose="02010600030101010101" pitchFamily="2" charset="-122"/>
                          </a:rPr>
                        </m:ctrlPr>
                      </m:dPr>
                      <m:e>
                        <m:r>
                          <a:rPr lang="en-US" altLang="zh-CN" sz="2400" b="0" i="1" smtClean="0">
                            <a:latin typeface="Cambria Math" panose="02040503050406030204" pitchFamily="18" charset="0"/>
                            <a:ea typeface="SimSun" panose="02010600030101010101" pitchFamily="2" charset="-122"/>
                          </a:rPr>
                          <m:t>0,1</m:t>
                        </m:r>
                      </m:e>
                    </m:d>
                  </m:oMath>
                </a14:m>
                <a:r>
                  <a:rPr lang="en-US" altLang="zh-CN" sz="2400" dirty="0">
                    <a:ea typeface="SimSun" panose="02010600030101010101" pitchFamily="2" charset="-122"/>
                  </a:rPr>
                  <a:t> and </a:t>
                </a:r>
                <a14:m>
                  <m:oMath xmlns:m="http://schemas.openxmlformats.org/officeDocument/2006/math">
                    <m:sSub>
                      <m:sSubPr>
                        <m:ctrlPr>
                          <a:rPr lang="en-US" altLang="zh-CN" sz="2400" b="0" i="1" smtClean="0">
                            <a:latin typeface="Cambria Math" panose="02040503050406030204" pitchFamily="18" charset="0"/>
                            <a:ea typeface="SimSun" panose="02010600030101010101" pitchFamily="2" charset="-122"/>
                          </a:rPr>
                        </m:ctrlPr>
                      </m:sSubPr>
                      <m:e>
                        <m:r>
                          <m:rPr>
                            <m:sty m:val="p"/>
                          </m:rPr>
                          <a:rPr lang="en-US" altLang="zh-CN" sz="2400" b="0" i="0" smtClean="0">
                            <a:latin typeface="Cambria Math" panose="02040503050406030204" pitchFamily="18" charset="0"/>
                            <a:ea typeface="SimSun" panose="02010600030101010101" pitchFamily="2" charset="-122"/>
                          </a:rPr>
                          <m:t>Σ</m:t>
                        </m:r>
                      </m:e>
                      <m:sub>
                        <m:r>
                          <a:rPr lang="en-US" altLang="zh-CN" sz="2400" b="0" i="1" smtClean="0">
                            <a:latin typeface="Cambria Math" panose="02040503050406030204" pitchFamily="18" charset="0"/>
                            <a:ea typeface="SimSun" panose="02010600030101010101" pitchFamily="2" charset="-122"/>
                          </a:rPr>
                          <m:t>𝑗</m:t>
                        </m:r>
                      </m:sub>
                    </m:sSub>
                    <m:r>
                      <a:rPr lang="en-US" altLang="zh-CN" sz="2400" b="0" i="1" smtClean="0">
                        <a:latin typeface="Cambria Math" panose="02040503050406030204" pitchFamily="18" charset="0"/>
                        <a:ea typeface="SimSun" panose="02010600030101010101" pitchFamily="2" charset="-122"/>
                      </a:rPr>
                      <m:t>𝑃</m:t>
                    </m:r>
                    <m:d>
                      <m:dPr>
                        <m:ctrlPr>
                          <a:rPr lang="en-US" altLang="zh-CN" sz="2400" b="0" i="1" smtClean="0">
                            <a:latin typeface="Cambria Math" panose="02040503050406030204" pitchFamily="18" charset="0"/>
                            <a:ea typeface="SimSun" panose="02010600030101010101" pitchFamily="2" charset="-122"/>
                          </a:rPr>
                        </m:ctrlPr>
                      </m:dPr>
                      <m:e>
                        <m:sSub>
                          <m:sSubPr>
                            <m:ctrlPr>
                              <a:rPr lang="en-US" altLang="zh-CN" sz="2400" b="0" i="1" smtClean="0">
                                <a:latin typeface="Cambria Math" panose="02040503050406030204" pitchFamily="18" charset="0"/>
                                <a:ea typeface="SimSun" panose="02010600030101010101" pitchFamily="2" charset="-122"/>
                              </a:rPr>
                            </m:ctrlPr>
                          </m:sSubPr>
                          <m:e>
                            <m:r>
                              <a:rPr lang="en-US" altLang="zh-CN" sz="2400" b="0" i="1" smtClean="0">
                                <a:latin typeface="Cambria Math" panose="02040503050406030204" pitchFamily="18" charset="0"/>
                                <a:ea typeface="SimSun" panose="02010600030101010101" pitchFamily="2" charset="-122"/>
                              </a:rPr>
                              <m:t>𝑧</m:t>
                            </m:r>
                          </m:e>
                          <m:sub>
                            <m:r>
                              <a:rPr lang="en-US" altLang="zh-CN" sz="2400" b="0" i="1" smtClean="0">
                                <a:latin typeface="Cambria Math" panose="02040503050406030204" pitchFamily="18" charset="0"/>
                                <a:ea typeface="SimSun" panose="02010600030101010101" pitchFamily="2" charset="-122"/>
                              </a:rPr>
                              <m:t>𝑖</m:t>
                            </m:r>
                          </m:sub>
                        </m:sSub>
                        <m:r>
                          <a:rPr lang="en-US" altLang="zh-CN" sz="2400" b="0" i="1" smtClean="0">
                            <a:latin typeface="Cambria Math" panose="02040503050406030204" pitchFamily="18" charset="0"/>
                            <a:ea typeface="SimSun" panose="02010600030101010101" pitchFamily="2" charset="-122"/>
                          </a:rPr>
                          <m:t>=</m:t>
                        </m:r>
                        <m:r>
                          <a:rPr lang="en-US" altLang="zh-CN" sz="2400" b="0" i="1" smtClean="0">
                            <a:latin typeface="Cambria Math" panose="02040503050406030204" pitchFamily="18" charset="0"/>
                            <a:ea typeface="SimSun" panose="02010600030101010101" pitchFamily="2" charset="-122"/>
                          </a:rPr>
                          <m:t>𝑗</m:t>
                        </m:r>
                      </m:e>
                    </m:d>
                    <m:r>
                      <a:rPr lang="en-US" altLang="zh-CN" sz="2400" b="0" i="1" smtClean="0">
                        <a:latin typeface="Cambria Math" panose="02040503050406030204" pitchFamily="18" charset="0"/>
                        <a:ea typeface="SimSun" panose="02010600030101010101" pitchFamily="2" charset="-122"/>
                      </a:rPr>
                      <m:t>=1</m:t>
                    </m:r>
                  </m:oMath>
                </a14:m>
                <a:endParaRPr lang="en-US" altLang="zh-CN" sz="2400" dirty="0">
                  <a:ea typeface="SimSun" panose="02010600030101010101" pitchFamily="2" charset="-122"/>
                </a:endParaRPr>
              </a:p>
              <a:p>
                <a:pPr lvl="1"/>
                <a:r>
                  <a:rPr lang="en-US" altLang="zh-CN" sz="2400" dirty="0">
                    <a:ea typeface="SimSun" panose="02010600030101010101" pitchFamily="2" charset="-122"/>
                  </a:rPr>
                  <a:t>Where </a:t>
                </a:r>
                <a14:m>
                  <m:oMath xmlns:m="http://schemas.openxmlformats.org/officeDocument/2006/math">
                    <m:sSub>
                      <m:sSubPr>
                        <m:ctrlPr>
                          <a:rPr lang="en-US" altLang="zh-CN" sz="2400" b="0" i="1" smtClean="0">
                            <a:latin typeface="Cambria Math" panose="02040503050406030204" pitchFamily="18" charset="0"/>
                            <a:ea typeface="SimSun" panose="02010600030101010101" pitchFamily="2" charset="-122"/>
                          </a:rPr>
                        </m:ctrlPr>
                      </m:sSubPr>
                      <m:e>
                        <m:r>
                          <a:rPr lang="en-US" altLang="zh-CN" sz="2400" b="0" i="1" smtClean="0">
                            <a:latin typeface="Cambria Math" panose="02040503050406030204" pitchFamily="18" charset="0"/>
                            <a:ea typeface="SimSun" panose="02010600030101010101" pitchFamily="2" charset="-122"/>
                          </a:rPr>
                          <m:t>𝑧</m:t>
                        </m:r>
                      </m:e>
                      <m:sub>
                        <m:r>
                          <a:rPr lang="en-US" altLang="zh-CN" sz="2400" b="0" i="1" smtClean="0">
                            <a:latin typeface="Cambria Math" panose="02040503050406030204" pitchFamily="18" charset="0"/>
                            <a:ea typeface="SimSun" panose="02010600030101010101" pitchFamily="2" charset="-122"/>
                          </a:rPr>
                          <m:t>𝑖</m:t>
                        </m:r>
                      </m:sub>
                    </m:sSub>
                  </m:oMath>
                </a14:m>
                <a:r>
                  <a:rPr lang="en-US" altLang="zh-CN" sz="2400" dirty="0">
                    <a:ea typeface="SimSun" panose="02010600030101010101" pitchFamily="2" charset="-122"/>
                  </a:rPr>
                  <a:t> is a hidden variable of which cluster </a:t>
                </a:r>
                <a14:m>
                  <m:oMath xmlns:m="http://schemas.openxmlformats.org/officeDocument/2006/math">
                    <m:sSub>
                      <m:sSubPr>
                        <m:ctrlPr>
                          <a:rPr lang="en-US" altLang="zh-CN" sz="2400" b="0" i="1" smtClean="0">
                            <a:latin typeface="Cambria Math" panose="02040503050406030204" pitchFamily="18" charset="0"/>
                            <a:ea typeface="SimSun" panose="02010600030101010101" pitchFamily="2" charset="-122"/>
                          </a:rPr>
                        </m:ctrlPr>
                      </m:sSubPr>
                      <m:e>
                        <m:r>
                          <a:rPr lang="en-US" altLang="zh-CN" sz="2400" b="0" i="1" smtClean="0">
                            <a:latin typeface="Cambria Math" panose="02040503050406030204" pitchFamily="18" charset="0"/>
                            <a:ea typeface="SimSun" panose="02010600030101010101" pitchFamily="2" charset="-122"/>
                          </a:rPr>
                          <m:t>𝑥</m:t>
                        </m:r>
                      </m:e>
                      <m:sub>
                        <m:r>
                          <a:rPr lang="en-US" altLang="zh-CN" sz="2400" b="0" i="1" smtClean="0">
                            <a:latin typeface="Cambria Math" panose="02040503050406030204" pitchFamily="18" charset="0"/>
                            <a:ea typeface="SimSun" panose="02010600030101010101" pitchFamily="2" charset="-122"/>
                          </a:rPr>
                          <m:t>𝑖</m:t>
                        </m:r>
                      </m:sub>
                    </m:sSub>
                  </m:oMath>
                </a14:m>
                <a:r>
                  <a:rPr lang="en-US" altLang="zh-CN" sz="2400" dirty="0">
                    <a:ea typeface="SimSun" panose="02010600030101010101" pitchFamily="2" charset="-122"/>
                  </a:rPr>
                  <a:t> belongs to.</a:t>
                </a:r>
              </a:p>
              <a:p>
                <a:endParaRPr lang="en-US" altLang="zh-CN" sz="2400" dirty="0">
                  <a:ea typeface="SimSun" panose="02010600030101010101" pitchFamily="2" charset="-122"/>
                </a:endParaRPr>
              </a:p>
              <a:p>
                <a:endParaRPr lang="en-US" altLang="zh-CN" sz="2400" dirty="0">
                  <a:ea typeface="SimSun" panose="02010600030101010101" pitchFamily="2" charset="-122"/>
                </a:endParaRPr>
              </a:p>
              <a:p>
                <a:r>
                  <a:rPr lang="en-US" altLang="zh-CN" sz="2400" dirty="0">
                    <a:ea typeface="SimSun" panose="02010600030101010101" pitchFamily="2" charset="-122"/>
                  </a:rPr>
                  <a:t>The probability of </a:t>
                </a:r>
                <a:r>
                  <a:rPr lang="en-US" altLang="zh-CN" sz="2400" i="1" dirty="0">
                    <a:ea typeface="SimSun" panose="02010600030101010101" pitchFamily="2" charset="-122"/>
                  </a:rPr>
                  <a:t>x</a:t>
                </a:r>
                <a:r>
                  <a:rPr lang="en-US" altLang="zh-CN" sz="2400" i="1" baseline="-25000" dirty="0">
                    <a:ea typeface="SimSun" panose="02010600030101010101" pitchFamily="2" charset="-122"/>
                  </a:rPr>
                  <a:t>i</a:t>
                </a:r>
                <a:r>
                  <a:rPr lang="en-US" altLang="zh-CN" sz="2400" dirty="0">
                    <a:ea typeface="SimSun" panose="02010600030101010101" pitchFamily="2" charset="-122"/>
                  </a:rPr>
                  <a:t> belonging to cluster </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a:rPr>
                          <m:t>𝑐</m:t>
                        </m:r>
                      </m:e>
                      <m:sub>
                        <m:r>
                          <a:rPr lang="en-US" altLang="zh-CN" sz="2400" b="0" i="1" smtClean="0">
                            <a:latin typeface="Cambria Math" panose="02040503050406030204" pitchFamily="18" charset="0"/>
                          </a:rPr>
                          <m:t>𝑗</m:t>
                        </m:r>
                      </m:sub>
                    </m:sSub>
                  </m:oMath>
                </a14:m>
                <a:r>
                  <a:rPr lang="zh-CN" altLang="en-US" sz="2400" dirty="0"/>
                  <a:t> </a:t>
                </a:r>
                <a:r>
                  <a:rPr lang="en-US" altLang="zh-CN" sz="2400" dirty="0">
                    <a:ea typeface="SimSun" panose="02010600030101010101" pitchFamily="2" charset="-122"/>
                  </a:rPr>
                  <a:t>: </a:t>
                </a:r>
              </a:p>
              <a:p>
                <a:pPr lvl="1"/>
                <a14:m>
                  <m:oMath xmlns:m="http://schemas.openxmlformats.org/officeDocument/2006/math">
                    <m:sSub>
                      <m:sSubPr>
                        <m:ctrlPr>
                          <a:rPr lang="en-US" altLang="zh-CN" sz="2400" i="1">
                            <a:latin typeface="Cambria Math" panose="02040503050406030204" pitchFamily="18" charset="0"/>
                          </a:rPr>
                        </m:ctrlPr>
                      </m:sSub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𝑃</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𝑧</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r>
                              <a:rPr lang="en-US" altLang="zh-CN" sz="2400" i="1">
                                <a:latin typeface="Cambria Math"/>
                              </a:rPr>
                              <m:t>𝑐</m:t>
                            </m:r>
                          </m:e>
                          <m:sub>
                            <m:r>
                              <a:rPr lang="en-US" altLang="zh-CN" sz="2400" i="1">
                                <a:latin typeface="Cambria Math" panose="02040503050406030204" pitchFamily="18" charset="0"/>
                              </a:rPr>
                              <m:t>𝑗</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𝑖</m:t>
                            </m:r>
                          </m:sub>
                        </m:sSub>
                        <m:r>
                          <a:rPr lang="en-US" altLang="zh-CN" sz="2400" b="0" i="1" smtClean="0">
                            <a:latin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 </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𝑧</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r>
                          <a:rPr lang="en-US" altLang="zh-CN" sz="2400" i="1">
                            <a:latin typeface="Cambria Math"/>
                          </a:rPr>
                          <m:t>𝑐</m:t>
                        </m:r>
                      </m:e>
                      <m:sub>
                        <m:r>
                          <a:rPr lang="en-US" altLang="zh-CN" sz="2400" b="0" i="1" smtClean="0">
                            <a:latin typeface="Cambria Math" panose="02040503050406030204" pitchFamily="18" charset="0"/>
                          </a:rPr>
                          <m:t>𝑗</m:t>
                        </m:r>
                      </m:sub>
                    </m:sSub>
                    <m:r>
                      <a:rPr lang="en-US" altLang="zh-CN" sz="2400" b="0" i="1" smtClean="0">
                        <a:latin typeface="Cambria Math" panose="02040503050406030204" pitchFamily="18" charset="0"/>
                      </a:rPr>
                      <m:t>)</m:t>
                    </m:r>
                  </m:oMath>
                </a14:m>
                <a:endParaRPr lang="en-US" altLang="zh-CN" sz="2400" b="0" i="1" dirty="0">
                  <a:latin typeface="Cambria Math" panose="02040503050406030204" pitchFamily="18" charset="0"/>
                </a:endParaRPr>
              </a:p>
              <a:p>
                <a:pPr marL="200021" lvl="1" indent="0">
                  <a:buNone/>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𝑤</m:t>
                          </m:r>
                        </m:e>
                        <m:sub>
                          <m:r>
                            <a:rPr lang="en-US" altLang="zh-CN" sz="2400" b="0" i="1" smtClean="0">
                              <a:latin typeface="Cambria Math" panose="02040503050406030204" pitchFamily="18" charset="0"/>
                            </a:rPr>
                            <m:t>𝑗</m:t>
                          </m:r>
                        </m:sub>
                      </m:sSub>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𝑧</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𝑐</m:t>
                          </m:r>
                        </m:e>
                        <m:sub>
                          <m:r>
                            <a:rPr lang="en-US" altLang="zh-CN" sz="2400" b="0" i="1" smtClean="0">
                              <a:latin typeface="Cambria Math" panose="02040503050406030204" pitchFamily="18" charset="0"/>
                            </a:rPr>
                            <m:t>𝑗</m:t>
                          </m:r>
                        </m:sub>
                      </m:sSub>
                      <m:r>
                        <a:rPr lang="en-US" altLang="zh-CN" sz="2400" b="0" i="1" smtClean="0">
                          <a:latin typeface="Cambria Math" panose="02040503050406030204" pitchFamily="18" charset="0"/>
                        </a:rPr>
                        <m:t>)</m:t>
                      </m:r>
                    </m:oMath>
                  </m:oMathPara>
                </a14:m>
                <a:endParaRPr lang="en-US" altLang="zh-CN" sz="2400" dirty="0">
                  <a:ea typeface="SimSun" panose="02010600030101010101" pitchFamily="2" charset="-122"/>
                </a:endParaRPr>
              </a:p>
              <a:p>
                <a:endParaRPr lang="en-US" altLang="zh-CN" sz="2400" dirty="0">
                  <a:ea typeface="SimSun" panose="02010600030101010101" pitchFamily="2" charset="-122"/>
                </a:endParaRPr>
              </a:p>
              <a:p>
                <a:endParaRPr lang="en-US" altLang="zh-CN" sz="2400" dirty="0">
                  <a:ea typeface="SimSun" panose="02010600030101010101" pitchFamily="2" charset="-122"/>
                </a:endParaRPr>
              </a:p>
              <a:p>
                <a:endParaRPr lang="en-US" altLang="zh-CN" sz="2400" dirty="0">
                  <a:ea typeface="SimSun" panose="02010600030101010101" pitchFamily="2" charset="-122"/>
                </a:endParaRPr>
              </a:p>
            </p:txBody>
          </p:sp>
        </mc:Choice>
        <mc:Fallback xmlns="">
          <p:sp>
            <p:nvSpPr>
              <p:cNvPr id="25604" name="Rectangle 3"/>
              <p:cNvSpPr>
                <a:spLocks noGrp="1" noRot="1" noChangeAspect="1" noMove="1" noResize="1" noEditPoints="1" noAdjustHandles="1" noChangeArrowheads="1" noChangeShapeType="1" noTextEdit="1"/>
              </p:cNvSpPr>
              <p:nvPr>
                <p:ph idx="1"/>
              </p:nvPr>
            </p:nvSpPr>
            <p:spPr>
              <a:xfrm>
                <a:off x="406400" y="1239985"/>
                <a:ext cx="9633893" cy="5133108"/>
              </a:xfrm>
              <a:blipFill>
                <a:blip r:embed="rId3"/>
                <a:stretch>
                  <a:fillRect l="-395" t="-988"/>
                </a:stretch>
              </a:blipFill>
            </p:spPr>
            <p:txBody>
              <a:bodyPr/>
              <a:lstStyle/>
              <a:p>
                <a:r>
                  <a:rPr lang="en-US">
                    <a:noFill/>
                  </a:rPr>
                  <a:t> </a:t>
                </a:r>
              </a:p>
            </p:txBody>
          </p:sp>
        </mc:Fallback>
      </mc:AlternateContent>
      <p:sp>
        <p:nvSpPr>
          <p:cNvPr id="2" name="Rounded Rectangle 1">
            <a:extLst>
              <a:ext uri="{FF2B5EF4-FFF2-40B4-BE49-F238E27FC236}">
                <a16:creationId xmlns:a16="http://schemas.microsoft.com/office/drawing/2014/main" id="{A7465C62-5260-2743-9492-A7E2F9E356C9}"/>
              </a:ext>
            </a:extLst>
          </p:cNvPr>
          <p:cNvSpPr/>
          <p:nvPr/>
        </p:nvSpPr>
        <p:spPr>
          <a:xfrm>
            <a:off x="2345207" y="5467017"/>
            <a:ext cx="1979342" cy="6653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Cluster prior probabilities</a:t>
            </a:r>
          </a:p>
        </p:txBody>
      </p:sp>
      <p:sp>
        <p:nvSpPr>
          <p:cNvPr id="13" name="Rounded Rectangle 12">
            <a:extLst>
              <a:ext uri="{FF2B5EF4-FFF2-40B4-BE49-F238E27FC236}">
                <a16:creationId xmlns:a16="http://schemas.microsoft.com/office/drawing/2014/main" id="{C6AFD0F2-7574-3246-BF23-1503DF3010FC}"/>
              </a:ext>
            </a:extLst>
          </p:cNvPr>
          <p:cNvSpPr/>
          <p:nvPr/>
        </p:nvSpPr>
        <p:spPr>
          <a:xfrm>
            <a:off x="4798351" y="5426624"/>
            <a:ext cx="2590800" cy="6653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Probability density function of each cluster</a:t>
            </a:r>
          </a:p>
        </p:txBody>
      </p:sp>
      <p:sp>
        <p:nvSpPr>
          <p:cNvPr id="14" name="Right Arrow 13">
            <a:extLst>
              <a:ext uri="{FF2B5EF4-FFF2-40B4-BE49-F238E27FC236}">
                <a16:creationId xmlns:a16="http://schemas.microsoft.com/office/drawing/2014/main" id="{00ACB706-153A-844C-81F9-3E2E14651709}"/>
              </a:ext>
            </a:extLst>
          </p:cNvPr>
          <p:cNvSpPr/>
          <p:nvPr/>
        </p:nvSpPr>
        <p:spPr>
          <a:xfrm rot="19010593">
            <a:off x="3802157" y="5056468"/>
            <a:ext cx="627179" cy="2112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545351D4-0C9F-EC4E-A3EF-1D9369A133A3}"/>
              </a:ext>
            </a:extLst>
          </p:cNvPr>
          <p:cNvSpPr/>
          <p:nvPr/>
        </p:nvSpPr>
        <p:spPr>
          <a:xfrm rot="16200000">
            <a:off x="5150102" y="5056467"/>
            <a:ext cx="327247" cy="2112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0956DB5-1292-8F46-ACA2-70E411D34B1C}"/>
              </a:ext>
            </a:extLst>
          </p:cNvPr>
          <p:cNvPicPr>
            <a:picLocks noChangeAspect="1"/>
          </p:cNvPicPr>
          <p:nvPr/>
        </p:nvPicPr>
        <p:blipFill>
          <a:blip r:embed="rId4"/>
          <a:stretch>
            <a:fillRect/>
          </a:stretch>
        </p:blipFill>
        <p:spPr>
          <a:xfrm>
            <a:off x="7588665" y="2931277"/>
            <a:ext cx="4329777" cy="3247332"/>
          </a:xfrm>
          <a:prstGeom prst="rect">
            <a:avLst/>
          </a:prstGeom>
        </p:spPr>
      </p:pic>
      <p:sp>
        <p:nvSpPr>
          <p:cNvPr id="11" name="Rounded Rectangle 10">
            <a:extLst>
              <a:ext uri="{FF2B5EF4-FFF2-40B4-BE49-F238E27FC236}">
                <a16:creationId xmlns:a16="http://schemas.microsoft.com/office/drawing/2014/main" id="{49350346-B8E5-B245-A45C-C32D6B034E3B}"/>
              </a:ext>
            </a:extLst>
          </p:cNvPr>
          <p:cNvSpPr/>
          <p:nvPr/>
        </p:nvSpPr>
        <p:spPr>
          <a:xfrm>
            <a:off x="399742" y="2861068"/>
            <a:ext cx="6176375" cy="516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Assume the parameters of the GMM have been learned</a:t>
            </a:r>
          </a:p>
        </p:txBody>
      </p:sp>
    </p:spTree>
    <p:extLst>
      <p:ext uri="{BB962C8B-B14F-4D97-AF65-F5344CB8AC3E}">
        <p14:creationId xmlns:p14="http://schemas.microsoft.com/office/powerpoint/2010/main" val="9571924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9C303-6902-614F-A567-4C99447FCFDC}"/>
              </a:ext>
            </a:extLst>
          </p:cNvPr>
          <p:cNvSpPr>
            <a:spLocks noGrp="1"/>
          </p:cNvSpPr>
          <p:nvPr>
            <p:ph type="title"/>
          </p:nvPr>
        </p:nvSpPr>
        <p:spPr/>
        <p:txBody>
          <a:bodyPr>
            <a:normAutofit/>
          </a:bodyPr>
          <a:lstStyle/>
          <a:p>
            <a:r>
              <a:rPr lang="en-US" dirty="0">
                <a:effectLst/>
              </a:rPr>
              <a:t>The E-M(Expectation Maximization) Algorithm​</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AF97F3D-A79C-BC4D-9C26-C3C1596A7BE2}"/>
                  </a:ext>
                </a:extLst>
              </p:cNvPr>
              <p:cNvSpPr>
                <a:spLocks noGrp="1"/>
              </p:cNvSpPr>
              <p:nvPr>
                <p:ph idx="1"/>
              </p:nvPr>
            </p:nvSpPr>
            <p:spPr/>
            <p:txBody>
              <a:bodyPr/>
              <a:lstStyle/>
              <a:p>
                <a:pPr fontAlgn="base"/>
                <a:r>
                  <a:rPr lang="en-US" dirty="0"/>
                  <a:t>A framework to approach maximum likelihood or maximum a posteriori estimates of parameters in statistical models.​</a:t>
                </a:r>
              </a:p>
              <a:p>
                <a:pPr fontAlgn="base"/>
                <a:r>
                  <a:rPr lang="en-US" dirty="0"/>
                  <a:t>Expectation Step:​</a:t>
                </a:r>
              </a:p>
              <a:p>
                <a:pPr lvl="1" fontAlgn="base"/>
                <a:r>
                  <a:rPr lang="en-US" dirty="0"/>
                  <a:t>Assigns objects to clusters according to the current soft clustering or parameters of probabilistic clusters​</a:t>
                </a:r>
              </a:p>
              <a:p>
                <a:pPr lvl="1" fontAlgn="base"/>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𝑖𝑗</m:t>
                        </m:r>
                      </m:sub>
                      <m:sup>
                        <m:r>
                          <a:rPr lang="en-US" b="0" i="1" smtClean="0">
                            <a:latin typeface="Cambria Math" panose="02040503050406030204" pitchFamily="18" charset="0"/>
                          </a:rPr>
                          <m:t>𝑡</m:t>
                        </m:r>
                        <m:r>
                          <a:rPr lang="en-US" b="0" i="1" smtClean="0">
                            <a:latin typeface="Cambria Math" panose="02040503050406030204" pitchFamily="18" charset="0"/>
                          </a:rPr>
                          <m:t>+1</m:t>
                        </m:r>
                      </m:sup>
                    </m:sSubSup>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𝑗</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𝜃</m:t>
                            </m:r>
                          </m:e>
                          <m:sub>
                            <m:r>
                              <a:rPr lang="en-US" b="0" i="1" smtClean="0">
                                <a:latin typeface="Cambria Math" panose="02040503050406030204" pitchFamily="18" charset="0"/>
                              </a:rPr>
                              <m:t>𝑗</m:t>
                            </m:r>
                          </m:sub>
                          <m:sup>
                            <m:r>
                              <a:rPr lang="en-US" b="0" i="1" smtClean="0">
                                <a:latin typeface="Cambria Math" panose="02040503050406030204" pitchFamily="18" charset="0"/>
                              </a:rPr>
                              <m:t>𝑡</m:t>
                            </m:r>
                          </m:sup>
                        </m:sSubSup>
                      </m:e>
                    </m:d>
                    <m:r>
                      <a:rPr lang="en-US" i="1">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𝑗</m:t>
                        </m:r>
                      </m:sub>
                    </m:sSub>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Sub>
                      </m:e>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𝑧</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𝑗</m:t>
                            </m:r>
                          </m:sub>
                          <m:sup>
                            <m:r>
                              <a:rPr lang="en-US" b="0" i="1" smtClean="0">
                                <a:latin typeface="Cambria Math" panose="02040503050406030204" pitchFamily="18" charset="0"/>
                                <a:ea typeface="Cambria Math" panose="02040503050406030204" pitchFamily="18" charset="0"/>
                              </a:rPr>
                              <m:t>𝑡</m:t>
                            </m:r>
                          </m:sup>
                        </m:sSubSup>
                      </m:e>
                    </m:d>
                  </m:oMath>
                </a14:m>
                <a:endParaRPr lang="en-US" b="0" dirty="0">
                  <a:ea typeface="Cambria Math" panose="02040503050406030204" pitchFamily="18" charset="0"/>
                </a:endParaRPr>
              </a:p>
              <a:p>
                <a:pPr fontAlgn="base"/>
                <a:r>
                  <a:rPr lang="en-US" dirty="0"/>
                  <a:t>Maximization Step:</a:t>
                </a:r>
              </a:p>
              <a:p>
                <a:pPr lvl="1" fontAlgn="base"/>
                <a:r>
                  <a:rPr lang="en-US" dirty="0"/>
                  <a:t>finds the new parameters of each cluster that maximize the expected likelihood</a:t>
                </a:r>
              </a:p>
              <a:p>
                <a:pPr lvl="1" fontAlgn="base"/>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𝑎𝑟𝑔𝑚𝑎</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𝜃</m:t>
                        </m:r>
                      </m:sub>
                    </m:sSub>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Σ</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Σ</m:t>
                        </m:r>
                      </m:e>
                      <m:sub>
                        <m:r>
                          <a:rPr lang="en-US" b="0" i="1" smtClean="0">
                            <a:latin typeface="Cambria Math" panose="02040503050406030204" pitchFamily="18" charset="0"/>
                          </a:rPr>
                          <m:t>𝑗</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𝑖𝑗</m:t>
                        </m:r>
                      </m:sub>
                      <m:sup>
                        <m:r>
                          <a:rPr lang="en-US" b="0" i="1" smtClean="0">
                            <a:latin typeface="Cambria Math" panose="02040503050406030204" pitchFamily="18" charset="0"/>
                          </a:rPr>
                          <m:t>𝑡</m:t>
                        </m:r>
                        <m:r>
                          <a:rPr lang="en-US" b="0" i="1" smtClean="0">
                            <a:latin typeface="Cambria Math" panose="02040503050406030204" pitchFamily="18" charset="0"/>
                          </a:rPr>
                          <m:t>+1</m:t>
                        </m:r>
                      </m:sup>
                    </m:sSubSup>
                    <m:r>
                      <a:rPr lang="en-US" b="0" i="1" smtClean="0">
                        <a:latin typeface="Cambria Math" panose="02040503050406030204" pitchFamily="18" charset="0"/>
                      </a:rPr>
                      <m:t>𝑙𝑜𝑔𝐿</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2AF97F3D-A79C-BC4D-9C26-C3C1596A7BE2}"/>
                  </a:ext>
                </a:extLst>
              </p:cNvPr>
              <p:cNvSpPr>
                <a:spLocks noGrp="1" noRot="1" noChangeAspect="1" noMove="1" noResize="1" noEditPoints="1" noAdjustHandles="1" noChangeArrowheads="1" noChangeShapeType="1" noTextEdit="1"/>
              </p:cNvSpPr>
              <p:nvPr>
                <p:ph idx="1"/>
              </p:nvPr>
            </p:nvSpPr>
            <p:spPr>
              <a:blipFill>
                <a:blip r:embed="rId2"/>
                <a:stretch>
                  <a:fillRect l="-556" t="-14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B3F71C48-4F35-C54D-B254-CCBC0B5A4D3F}"/>
                  </a:ext>
                </a:extLst>
              </p:cNvPr>
              <p:cNvSpPr/>
              <p:nvPr/>
            </p:nvSpPr>
            <p:spPr>
              <a:xfrm>
                <a:off x="9093818" y="3473316"/>
                <a:ext cx="2971801" cy="6653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Joint probability</a:t>
                </a:r>
                <a:r>
                  <a:rPr lang="en-US" altLang="zh-CN" sz="2000" dirty="0">
                    <a:ea typeface="SimSun" panose="02010600030101010101" pitchFamily="2" charset="-122"/>
                  </a:rPr>
                  <a:t> of </a:t>
                </a:r>
                <a:r>
                  <a:rPr lang="en-US" altLang="zh-CN" sz="2000" i="1" dirty="0">
                    <a:ea typeface="SimSun" panose="02010600030101010101" pitchFamily="2" charset="-122"/>
                  </a:rPr>
                  <a:t>x</a:t>
                </a:r>
                <a:r>
                  <a:rPr lang="en-US" altLang="zh-CN" sz="2000" i="1" baseline="-25000" dirty="0">
                    <a:ea typeface="SimSun" panose="02010600030101010101" pitchFamily="2" charset="-122"/>
                  </a:rPr>
                  <a:t>i</a:t>
                </a:r>
                <a:r>
                  <a:rPr lang="en-US" altLang="zh-CN" sz="2000" dirty="0">
                    <a:ea typeface="SimSun" panose="02010600030101010101" pitchFamily="2" charset="-122"/>
                  </a:rPr>
                  <a:t> and its cluster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a:rPr>
                          <m:t>𝑐</m:t>
                        </m:r>
                      </m:e>
                      <m:sub>
                        <m:r>
                          <a:rPr lang="en-US" altLang="zh-CN" sz="2000" i="1">
                            <a:latin typeface="Cambria Math" panose="02040503050406030204" pitchFamily="18" charset="0"/>
                          </a:rPr>
                          <m:t>𝑗</m:t>
                        </m:r>
                      </m:sub>
                    </m:sSub>
                  </m:oMath>
                </a14:m>
                <a:endParaRPr lang="en-US" dirty="0"/>
              </a:p>
            </p:txBody>
          </p:sp>
        </mc:Choice>
        <mc:Fallback xmlns="">
          <p:sp>
            <p:nvSpPr>
              <p:cNvPr id="4" name="Rounded Rectangle 3">
                <a:extLst>
                  <a:ext uri="{FF2B5EF4-FFF2-40B4-BE49-F238E27FC236}">
                    <a16:creationId xmlns:a16="http://schemas.microsoft.com/office/drawing/2014/main" id="{B3F71C48-4F35-C54D-B254-CCBC0B5A4D3F}"/>
                  </a:ext>
                </a:extLst>
              </p:cNvPr>
              <p:cNvSpPr>
                <a:spLocks noRot="1" noChangeAspect="1" noMove="1" noResize="1" noEditPoints="1" noAdjustHandles="1" noChangeArrowheads="1" noChangeShapeType="1" noTextEdit="1"/>
              </p:cNvSpPr>
              <p:nvPr/>
            </p:nvSpPr>
            <p:spPr>
              <a:xfrm>
                <a:off x="9093818" y="3473316"/>
                <a:ext cx="2971801" cy="665355"/>
              </a:xfrm>
              <a:prstGeom prst="roundRect">
                <a:avLst/>
              </a:prstGeom>
              <a:blipFill>
                <a:blip r:embed="rId3"/>
                <a:stretch>
                  <a:fillRect t="-7273" b="-14545"/>
                </a:stretch>
              </a:blipFill>
            </p:spPr>
            <p:txBody>
              <a:bodyPr/>
              <a:lstStyle/>
              <a:p>
                <a:r>
                  <a:rPr lang="en-US">
                    <a:noFill/>
                  </a:rPr>
                  <a:t> </a:t>
                </a:r>
              </a:p>
            </p:txBody>
          </p:sp>
        </mc:Fallback>
      </mc:AlternateContent>
      <p:sp>
        <p:nvSpPr>
          <p:cNvPr id="5" name="Right Arrow 4">
            <a:extLst>
              <a:ext uri="{FF2B5EF4-FFF2-40B4-BE49-F238E27FC236}">
                <a16:creationId xmlns:a16="http://schemas.microsoft.com/office/drawing/2014/main" id="{697766F0-06A2-9C45-922B-C1E69D19992E}"/>
              </a:ext>
            </a:extLst>
          </p:cNvPr>
          <p:cNvSpPr/>
          <p:nvPr/>
        </p:nvSpPr>
        <p:spPr>
          <a:xfrm rot="10800000">
            <a:off x="8458843" y="3709063"/>
            <a:ext cx="327247" cy="2112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2275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4D5DD-70B4-6947-885C-1625EB6A4016}"/>
              </a:ext>
            </a:extLst>
          </p:cNvPr>
          <p:cNvSpPr>
            <a:spLocks noGrp="1"/>
          </p:cNvSpPr>
          <p:nvPr>
            <p:ph type="title"/>
          </p:nvPr>
        </p:nvSpPr>
        <p:spPr/>
        <p:txBody>
          <a:bodyPr>
            <a:normAutofit/>
          </a:bodyPr>
          <a:lstStyle/>
          <a:p>
            <a:r>
              <a:rPr lang="en-US" dirty="0"/>
              <a:t>Example: Applying E-M algorithm to 1-D GMM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A050C4-C49E-B44C-8EDC-FA86D7EEFF7D}"/>
                  </a:ext>
                </a:extLst>
              </p:cNvPr>
              <p:cNvSpPr>
                <a:spLocks noGrp="1"/>
              </p:cNvSpPr>
              <p:nvPr>
                <p:ph idx="1"/>
              </p:nvPr>
            </p:nvSpPr>
            <p:spPr/>
            <p:txBody>
              <a:bodyPr/>
              <a:lstStyle/>
              <a:p>
                <a:r>
                  <a:rPr lang="en-US" dirty="0"/>
                  <a:t>Iteratively do the following two steps</a:t>
                </a:r>
              </a:p>
              <a:p>
                <a:pPr lvl="1"/>
                <a:r>
                  <a:rPr lang="en-US" dirty="0"/>
                  <a:t>E-Step: Evaluate the soft clustering probability according to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𝜇</m:t>
                        </m:r>
                      </m:e>
                      <m:sub>
                        <m:r>
                          <a:rPr lang="en-US" b="0" i="1" smtClean="0">
                            <a:latin typeface="Cambria Math" panose="02040503050406030204" pitchFamily="18" charset="0"/>
                          </a:rPr>
                          <m:t>𝑗</m:t>
                        </m:r>
                      </m:sub>
                      <m:sup>
                        <m:r>
                          <a:rPr lang="en-US" b="0" i="1" smtClean="0">
                            <a:latin typeface="Cambria Math" panose="02040503050406030204" pitchFamily="18" charset="0"/>
                          </a:rPr>
                          <m:t>𝑡</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𝑗</m:t>
                        </m:r>
                      </m:sub>
                      <m:sup>
                        <m:r>
                          <a:rPr lang="en-US" b="0" i="1" smtClean="0">
                            <a:latin typeface="Cambria Math" panose="02040503050406030204" pitchFamily="18" charset="0"/>
                          </a:rPr>
                          <m:t>𝑡</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𝑗</m:t>
                        </m:r>
                      </m:sub>
                      <m:sup>
                        <m:r>
                          <a:rPr lang="en-US" b="0" i="1" smtClean="0">
                            <a:latin typeface="Cambria Math" panose="02040503050406030204" pitchFamily="18" charset="0"/>
                          </a:rPr>
                          <m:t>𝑡</m:t>
                        </m:r>
                      </m:sup>
                    </m:sSubSup>
                  </m:oMath>
                </a14:m>
                <a:endParaRPr lang="en-US" dirty="0"/>
              </a:p>
              <a:p>
                <a:pPr lvl="2"/>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𝑖𝑗</m:t>
                        </m:r>
                      </m:sub>
                      <m:sup>
                        <m:r>
                          <a:rPr lang="en-US" b="0" i="1" smtClean="0">
                            <a:latin typeface="Cambria Math" panose="02040503050406030204" pitchFamily="18" charset="0"/>
                          </a:rPr>
                          <m:t>𝑡</m:t>
                        </m:r>
                        <m:r>
                          <a:rPr lang="en-US" b="0" i="1" smtClean="0">
                            <a:latin typeface="Cambria Math" panose="02040503050406030204" pitchFamily="18" charset="0"/>
                          </a:rPr>
                          <m:t>+1</m:t>
                        </m:r>
                      </m:sup>
                    </m:sSubSup>
                    <m:r>
                      <a:rPr lang="en-US" b="0" i="1" smtClean="0">
                        <a:latin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sSubSup>
                          <m:sSubSupPr>
                            <m:ctrlPr>
                              <a:rPr lang="en-US" b="0"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𝑗</m:t>
                            </m:r>
                          </m:sub>
                          <m:sup>
                            <m:r>
                              <a:rPr lang="en-US" b="0" i="1" smtClean="0">
                                <a:latin typeface="Cambria Math" panose="02040503050406030204" pitchFamily="18" charset="0"/>
                                <a:ea typeface="Cambria Math" panose="02040503050406030204" pitchFamily="18" charset="0"/>
                              </a:rPr>
                              <m:t>𝑡</m:t>
                            </m:r>
                          </m:sup>
                        </m:sSubSup>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sub>
                            </m:sSub>
                          </m:e>
                          <m:e>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𝑗</m:t>
                                </m:r>
                              </m:sub>
                              <m:sup>
                                <m:r>
                                  <a:rPr lang="en-US" b="0" i="1" smtClean="0">
                                    <a:latin typeface="Cambria Math" panose="02040503050406030204" pitchFamily="18" charset="0"/>
                                    <a:ea typeface="Cambria Math" panose="02040503050406030204" pitchFamily="18" charset="0"/>
                                  </a:rPr>
                                  <m:t>𝑡</m:t>
                                </m:r>
                              </m:sup>
                            </m:sSubSup>
                            <m:sSubSup>
                              <m:sSubSupPr>
                                <m:ctrlPr>
                                  <a:rPr lang="en-US" i="1">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𝑗</m:t>
                                </m:r>
                              </m:sub>
                              <m:sup>
                                <m:r>
                                  <a:rPr lang="en-US" i="1">
                                    <a:latin typeface="Cambria Math" panose="02040503050406030204" pitchFamily="18" charset="0"/>
                                    <a:ea typeface="Cambria Math" panose="02040503050406030204" pitchFamily="18" charset="0"/>
                                  </a:rPr>
                                  <m:t>𝑡</m:t>
                                </m:r>
                              </m:sup>
                            </m:sSubSup>
                          </m:e>
                        </m:d>
                      </m:num>
                      <m:den>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Σ</m:t>
                            </m:r>
                          </m:e>
                          <m:sub>
                            <m:r>
                              <a:rPr lang="en-US" b="0" i="1" smtClean="0">
                                <a:latin typeface="Cambria Math" panose="02040503050406030204" pitchFamily="18" charset="0"/>
                                <a:ea typeface="Cambria Math" panose="02040503050406030204" pitchFamily="18" charset="0"/>
                              </a:rPr>
                              <m:t>𝑘</m:t>
                            </m:r>
                          </m:sub>
                        </m:sSub>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𝑘</m:t>
                            </m:r>
                          </m:sub>
                          <m:sup>
                            <m:r>
                              <a:rPr lang="en-US" i="1">
                                <a:latin typeface="Cambria Math" panose="02040503050406030204" pitchFamily="18" charset="0"/>
                                <a:ea typeface="Cambria Math" panose="02040503050406030204" pitchFamily="18" charset="0"/>
                              </a:rPr>
                              <m:t>𝑡</m:t>
                            </m:r>
                          </m:sup>
                        </m:sSubSup>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sub>
                            </m:sSub>
                          </m:e>
                          <m:e>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𝑘</m:t>
                                </m:r>
                              </m:sub>
                              <m:sup>
                                <m:r>
                                  <a:rPr lang="en-US" i="1">
                                    <a:latin typeface="Cambria Math" panose="02040503050406030204" pitchFamily="18" charset="0"/>
                                    <a:ea typeface="Cambria Math" panose="02040503050406030204" pitchFamily="18" charset="0"/>
                                  </a:rPr>
                                  <m:t>𝑡</m:t>
                                </m:r>
                              </m:sup>
                            </m:sSubSup>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𝑘</m:t>
                                </m:r>
                              </m:sub>
                              <m:sup>
                                <m:r>
                                  <a:rPr lang="en-US" i="1">
                                    <a:latin typeface="Cambria Math" panose="02040503050406030204" pitchFamily="18" charset="0"/>
                                    <a:ea typeface="Cambria Math" panose="02040503050406030204" pitchFamily="18" charset="0"/>
                                  </a:rPr>
                                  <m:t>𝑡</m:t>
                                </m:r>
                              </m:sup>
                            </m:sSubSup>
                          </m:e>
                        </m:d>
                      </m:den>
                    </m:f>
                  </m:oMath>
                </a14:m>
                <a:endParaRPr lang="en-US" dirty="0"/>
              </a:p>
              <a:p>
                <a:pPr lvl="1"/>
                <a:r>
                  <a:rPr lang="en-US" dirty="0"/>
                  <a:t>M-Step: Find the new parameters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𝜇</m:t>
                        </m:r>
                      </m:e>
                      <m:sub>
                        <m:r>
                          <a:rPr lang="en-US" i="1">
                            <a:latin typeface="Cambria Math" panose="02040503050406030204" pitchFamily="18" charset="0"/>
                          </a:rPr>
                          <m:t>𝑗</m:t>
                        </m:r>
                      </m:sub>
                      <m:sup>
                        <m:r>
                          <a:rPr lang="en-US" i="1">
                            <a:latin typeface="Cambria Math" panose="02040503050406030204" pitchFamily="18" charset="0"/>
                          </a:rPr>
                          <m:t>𝑡</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𝑗</m:t>
                        </m:r>
                      </m:sub>
                      <m:sup>
                        <m:r>
                          <a:rPr lang="en-US" i="1">
                            <a:latin typeface="Cambria Math" panose="02040503050406030204" pitchFamily="18" charset="0"/>
                          </a:rPr>
                          <m:t>𝑡</m:t>
                        </m:r>
                      </m:sup>
                    </m:sSubSup>
                  </m:oMath>
                </a14:m>
                <a:r>
                  <a:rPr lang="en-US" dirty="0"/>
                  <a:t> that maximize log likelihood. In Gaussian distribution, this is equivalent to do parameter estimation when each data point has a weight.</a:t>
                </a:r>
              </a:p>
              <a:p>
                <a:pPr lvl="2"/>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𝜇</m:t>
                        </m:r>
                      </m:e>
                      <m:sub>
                        <m:r>
                          <a:rPr lang="en-US" b="0" i="1" smtClean="0">
                            <a:latin typeface="Cambria Math" panose="02040503050406030204" pitchFamily="18" charset="0"/>
                          </a:rPr>
                          <m:t>𝑗</m:t>
                        </m:r>
                      </m:sub>
                      <m:sup>
                        <m:r>
                          <a:rPr lang="en-US" b="0" i="1" smtClean="0">
                            <a:latin typeface="Cambria Math" panose="02040503050406030204" pitchFamily="18" charset="0"/>
                          </a:rPr>
                          <m:t>𝑡</m:t>
                        </m:r>
                        <m:r>
                          <a:rPr lang="en-US" b="0" i="1" smtClean="0">
                            <a:latin typeface="Cambria Math" panose="02040503050406030204" pitchFamily="18" charset="0"/>
                          </a:rPr>
                          <m:t>+1</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Σ</m:t>
                            </m:r>
                          </m:e>
                          <m:sub>
                            <m:r>
                              <a:rPr lang="en-US" b="0" i="1" smtClean="0">
                                <a:latin typeface="Cambria Math" panose="02040503050406030204" pitchFamily="18" charset="0"/>
                              </a:rPr>
                              <m:t>𝑖</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𝑖𝑗</m:t>
                            </m:r>
                          </m:sub>
                          <m:sup>
                            <m:r>
                              <a:rPr lang="en-US" b="0" i="1" smtClean="0">
                                <a:latin typeface="Cambria Math" panose="02040503050406030204" pitchFamily="18" charset="0"/>
                              </a:rPr>
                              <m:t>𝑡</m:t>
                            </m:r>
                            <m:r>
                              <a:rPr lang="en-US" b="0" i="1" smtClean="0">
                                <a:latin typeface="Cambria Math" panose="02040503050406030204" pitchFamily="18" charset="0"/>
                              </a:rPr>
                              <m:t>+1</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num>
                      <m:den>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Σ</m:t>
                            </m:r>
                          </m:e>
                          <m:sub>
                            <m:r>
                              <a:rPr lang="en-US" b="0" i="1" smtClean="0">
                                <a:latin typeface="Cambria Math" panose="02040503050406030204" pitchFamily="18" charset="0"/>
                              </a:rPr>
                              <m:t>𝑖</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𝑖𝑗</m:t>
                            </m:r>
                          </m:sub>
                          <m:sup>
                            <m:r>
                              <a:rPr lang="en-US" b="0" i="1" smtClean="0">
                                <a:latin typeface="Cambria Math" panose="02040503050406030204" pitchFamily="18" charset="0"/>
                              </a:rPr>
                              <m:t>𝑡</m:t>
                            </m:r>
                            <m:r>
                              <a:rPr lang="en-US" b="0" i="1" smtClean="0">
                                <a:latin typeface="Cambria Math" panose="02040503050406030204" pitchFamily="18" charset="0"/>
                              </a:rPr>
                              <m:t>+1</m:t>
                            </m:r>
                          </m:sup>
                        </m:sSubSup>
                      </m:den>
                    </m:f>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𝑗</m:t>
                                </m:r>
                              </m:sub>
                              <m:sup>
                                <m:r>
                                  <a:rPr lang="en-US" b="0" i="1" smtClean="0">
                                    <a:latin typeface="Cambria Math" panose="02040503050406030204" pitchFamily="18" charset="0"/>
                                  </a:rPr>
                                  <m:t>2</m:t>
                                </m:r>
                              </m:sup>
                            </m:sSubSup>
                          </m:e>
                        </m:d>
                      </m:e>
                      <m:sup>
                        <m:r>
                          <a:rPr lang="en-US" b="0" i="1" smtClean="0">
                            <a:latin typeface="Cambria Math" panose="02040503050406030204" pitchFamily="18" charset="0"/>
                          </a:rPr>
                          <m:t>𝑡</m:t>
                        </m:r>
                        <m:r>
                          <a:rPr lang="en-US" b="0" i="1" smtClean="0">
                            <a:latin typeface="Cambria Math" panose="02040503050406030204" pitchFamily="18" charset="0"/>
                          </a:rPr>
                          <m:t>+1</m:t>
                        </m:r>
                      </m:sup>
                    </m:sSup>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a:latin typeface="Cambria Math" panose="02040503050406030204" pitchFamily="18" charset="0"/>
                              </a:rPr>
                              <m:t>Σ</m:t>
                            </m:r>
                          </m:e>
                          <m:sub>
                            <m:r>
                              <a:rPr lang="en-US" i="1">
                                <a:latin typeface="Cambria Math" panose="02040503050406030204" pitchFamily="18" charset="0"/>
                              </a:rPr>
                              <m:t>𝑖</m:t>
                            </m:r>
                          </m:sub>
                        </m:sSub>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𝑖𝑗</m:t>
                            </m:r>
                          </m:sub>
                          <m:sup>
                            <m:r>
                              <a:rPr lang="en-US" i="1">
                                <a:latin typeface="Cambria Math" panose="02040503050406030204" pitchFamily="18" charset="0"/>
                              </a:rPr>
                              <m:t>𝑡</m:t>
                            </m:r>
                            <m:r>
                              <a:rPr lang="en-US" i="1">
                                <a:latin typeface="Cambria Math" panose="02040503050406030204" pitchFamily="18" charset="0"/>
                              </a:rPr>
                              <m:t>+1</m:t>
                            </m:r>
                          </m:sup>
                        </m:sSubSup>
                        <m:sSup>
                          <m:sSupPr>
                            <m:ctrlPr>
                              <a:rPr lang="en-US" b="0" i="1" smtClean="0">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𝜇</m:t>
                                </m:r>
                              </m:e>
                              <m:sub>
                                <m:r>
                                  <a:rPr lang="en-US" i="1">
                                    <a:latin typeface="Cambria Math" panose="02040503050406030204" pitchFamily="18" charset="0"/>
                                  </a:rPr>
                                  <m:t>𝑗</m:t>
                                </m:r>
                              </m:sub>
                              <m:sup>
                                <m:r>
                                  <a:rPr lang="en-US" i="1">
                                    <a:latin typeface="Cambria Math" panose="02040503050406030204" pitchFamily="18" charset="0"/>
                                  </a:rPr>
                                  <m:t>𝑡</m:t>
                                </m:r>
                                <m:r>
                                  <a:rPr lang="en-US" i="1">
                                    <a:latin typeface="Cambria Math" panose="02040503050406030204" pitchFamily="18" charset="0"/>
                                  </a:rPr>
                                  <m:t>+1</m:t>
                                </m:r>
                              </m:sup>
                            </m:sSubSup>
                            <m:r>
                              <a:rPr lang="en-US" i="1">
                                <a:latin typeface="Cambria Math" panose="02040503050406030204" pitchFamily="18" charset="0"/>
                              </a:rPr>
                              <m:t>)</m:t>
                            </m:r>
                          </m:e>
                          <m:sup>
                            <m:r>
                              <a:rPr lang="en-US" b="0" i="1" smtClean="0">
                                <a:latin typeface="Cambria Math" panose="02040503050406030204" pitchFamily="18" charset="0"/>
                              </a:rPr>
                              <m:t>2</m:t>
                            </m:r>
                          </m:sup>
                        </m:sSup>
                      </m:num>
                      <m:den>
                        <m:sSub>
                          <m:sSubPr>
                            <m:ctrlPr>
                              <a:rPr lang="en-US" i="1">
                                <a:latin typeface="Cambria Math" panose="02040503050406030204" pitchFamily="18" charset="0"/>
                              </a:rPr>
                            </m:ctrlPr>
                          </m:sSubPr>
                          <m:e>
                            <m:r>
                              <m:rPr>
                                <m:sty m:val="p"/>
                              </m:rPr>
                              <a:rPr lang="en-US">
                                <a:latin typeface="Cambria Math" panose="02040503050406030204" pitchFamily="18" charset="0"/>
                              </a:rPr>
                              <m:t>Σ</m:t>
                            </m:r>
                          </m:e>
                          <m:sub>
                            <m:r>
                              <a:rPr lang="en-US" i="1">
                                <a:latin typeface="Cambria Math" panose="02040503050406030204" pitchFamily="18" charset="0"/>
                              </a:rPr>
                              <m:t>𝑖</m:t>
                            </m:r>
                          </m:sub>
                        </m:sSub>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𝑖𝑗</m:t>
                            </m:r>
                          </m:sub>
                          <m:sup>
                            <m:r>
                              <a:rPr lang="en-US" i="1">
                                <a:latin typeface="Cambria Math" panose="02040503050406030204" pitchFamily="18" charset="0"/>
                              </a:rPr>
                              <m:t>𝑡</m:t>
                            </m:r>
                            <m:r>
                              <a:rPr lang="en-US" i="1">
                                <a:latin typeface="Cambria Math" panose="02040503050406030204" pitchFamily="18" charset="0"/>
                              </a:rPr>
                              <m:t>+1</m:t>
                            </m:r>
                          </m:sup>
                        </m:sSubSup>
                      </m:den>
                    </m:f>
                  </m:oMath>
                </a14:m>
                <a:endParaRPr lang="en-US" dirty="0"/>
              </a:p>
              <a:p>
                <a:pPr lvl="2"/>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𝑗</m:t>
                        </m:r>
                      </m:sub>
                      <m:sup>
                        <m:r>
                          <a:rPr lang="en-US" b="0" i="1" smtClean="0">
                            <a:latin typeface="Cambria Math" panose="02040503050406030204" pitchFamily="18" charset="0"/>
                          </a:rPr>
                          <m:t>𝑡</m:t>
                        </m:r>
                        <m:r>
                          <a:rPr lang="en-US" b="0" i="1" smtClean="0">
                            <a:latin typeface="Cambria Math" panose="02040503050406030204" pitchFamily="18" charset="0"/>
                          </a:rPr>
                          <m:t>+1</m:t>
                        </m:r>
                      </m:sup>
                    </m:sSubSup>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a:latin typeface="Cambria Math" panose="02040503050406030204" pitchFamily="18" charset="0"/>
                              </a:rPr>
                              <m:t>Σ</m:t>
                            </m:r>
                          </m:e>
                          <m:sub>
                            <m:r>
                              <a:rPr lang="en-US" i="1">
                                <a:latin typeface="Cambria Math" panose="02040503050406030204" pitchFamily="18" charset="0"/>
                              </a:rPr>
                              <m:t>𝑖</m:t>
                            </m:r>
                          </m:sub>
                        </m:sSub>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𝑖𝑗</m:t>
                            </m:r>
                          </m:sub>
                          <m:sup>
                            <m:r>
                              <a:rPr lang="en-US" i="1">
                                <a:latin typeface="Cambria Math" panose="02040503050406030204" pitchFamily="18" charset="0"/>
                              </a:rPr>
                              <m:t>𝑡</m:t>
                            </m:r>
                            <m:r>
                              <a:rPr lang="en-US" b="0" i="1" smtClean="0">
                                <a:latin typeface="Cambria Math" panose="02040503050406030204" pitchFamily="18" charset="0"/>
                              </a:rPr>
                              <m:t>+1</m:t>
                            </m:r>
                          </m:sup>
                        </m:sSubSup>
                      </m:num>
                      <m:den>
                        <m:r>
                          <a:rPr lang="en-US" b="0" i="1" smtClean="0">
                            <a:latin typeface="Cambria Math" panose="02040503050406030204" pitchFamily="18" charset="0"/>
                          </a:rPr>
                          <m:t>𝑛</m:t>
                        </m:r>
                      </m:den>
                    </m:f>
                  </m:oMath>
                </a14:m>
                <a:endParaRPr lang="en-US" dirty="0"/>
              </a:p>
              <a:p>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4CA050C4-C49E-B44C-8EDC-FA86D7EEFF7D}"/>
                  </a:ext>
                </a:extLst>
              </p:cNvPr>
              <p:cNvSpPr>
                <a:spLocks noGrp="1" noRot="1" noChangeAspect="1" noMove="1" noResize="1" noEditPoints="1" noAdjustHandles="1" noChangeArrowheads="1" noChangeShapeType="1" noTextEdit="1"/>
              </p:cNvSpPr>
              <p:nvPr>
                <p:ph idx="1"/>
              </p:nvPr>
            </p:nvSpPr>
            <p:spPr>
              <a:blipFill>
                <a:blip r:embed="rId2"/>
                <a:stretch>
                  <a:fillRect l="-556" t="-1415" r="-334"/>
                </a:stretch>
              </a:blipFill>
            </p:spPr>
            <p:txBody>
              <a:bodyPr/>
              <a:lstStyle/>
              <a:p>
                <a:r>
                  <a:rPr lang="en-US">
                    <a:noFill/>
                  </a:rPr>
                  <a:t> </a:t>
                </a:r>
              </a:p>
            </p:txBody>
          </p:sp>
        </mc:Fallback>
      </mc:AlternateContent>
      <p:sp>
        <p:nvSpPr>
          <p:cNvPr id="4" name="Rounded Rectangle 3">
            <a:extLst>
              <a:ext uri="{FF2B5EF4-FFF2-40B4-BE49-F238E27FC236}">
                <a16:creationId xmlns:a16="http://schemas.microsoft.com/office/drawing/2014/main" id="{589DDC56-0D5E-A742-A70A-1A5D96DDC1C7}"/>
              </a:ext>
            </a:extLst>
          </p:cNvPr>
          <p:cNvSpPr/>
          <p:nvPr/>
        </p:nvSpPr>
        <p:spPr>
          <a:xfrm>
            <a:off x="8786090" y="4766858"/>
            <a:ext cx="2971801" cy="6653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Weighted average means and variance</a:t>
            </a:r>
          </a:p>
        </p:txBody>
      </p:sp>
      <p:sp>
        <p:nvSpPr>
          <p:cNvPr id="5" name="Right Arrow 4">
            <a:extLst>
              <a:ext uri="{FF2B5EF4-FFF2-40B4-BE49-F238E27FC236}">
                <a16:creationId xmlns:a16="http://schemas.microsoft.com/office/drawing/2014/main" id="{CF1A68E2-181A-0C4C-B362-48CBAC85EBAA}"/>
              </a:ext>
            </a:extLst>
          </p:cNvPr>
          <p:cNvSpPr/>
          <p:nvPr/>
        </p:nvSpPr>
        <p:spPr>
          <a:xfrm rot="10800000">
            <a:off x="8151115" y="5002605"/>
            <a:ext cx="327247" cy="2112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28442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Gaussian Mixture Model</a:t>
            </a:r>
            <a:endParaRPr lang="zh-CN" altLang="en-US" dirty="0"/>
          </a:p>
        </p:txBody>
      </p:sp>
      <p:sp>
        <p:nvSpPr>
          <p:cNvPr id="3" name="内容占位符 2"/>
          <p:cNvSpPr>
            <a:spLocks noGrp="1"/>
          </p:cNvSpPr>
          <p:nvPr>
            <p:ph idx="1"/>
          </p:nvPr>
        </p:nvSpPr>
        <p:spPr/>
        <p:txBody>
          <a:bodyPr/>
          <a:lstStyle/>
          <a:p>
            <a:r>
              <a:rPr lang="en-US" altLang="zh-CN" dirty="0"/>
              <a:t>Example of applying Gaussian Mixture Model</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We can use E-M algorithm to learn the parameters.</a:t>
            </a:r>
            <a:endParaRPr lang="zh-CN" altLang="en-US" dirty="0"/>
          </a:p>
        </p:txBody>
      </p:sp>
      <p:pic>
        <p:nvPicPr>
          <p:cNvPr id="7" name="Picture 2" descr="ç¸å³å¾ç"/>
          <p:cNvPicPr>
            <a:picLocks noChangeAspect="1" noChangeArrowheads="1"/>
          </p:cNvPicPr>
          <p:nvPr/>
        </p:nvPicPr>
        <p:blipFill rotWithShape="1">
          <a:blip r:embed="rId2">
            <a:extLst>
              <a:ext uri="{28A0092B-C50C-407E-A947-70E740481C1C}">
                <a14:useLocalDpi xmlns:a14="http://schemas.microsoft.com/office/drawing/2010/main" val="0"/>
              </a:ext>
            </a:extLst>
          </a:blip>
          <a:srcRect r="66729"/>
          <a:stretch/>
        </p:blipFill>
        <p:spPr bwMode="auto">
          <a:xfrm>
            <a:off x="623659" y="1798210"/>
            <a:ext cx="2674712" cy="28098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ç¸å³å¾ç"/>
          <p:cNvPicPr>
            <a:picLocks noChangeAspect="1" noChangeArrowheads="1"/>
          </p:cNvPicPr>
          <p:nvPr/>
        </p:nvPicPr>
        <p:blipFill rotWithShape="1">
          <a:blip r:embed="rId2">
            <a:extLst>
              <a:ext uri="{28A0092B-C50C-407E-A947-70E740481C1C}">
                <a14:useLocalDpi xmlns:a14="http://schemas.microsoft.com/office/drawing/2010/main" val="0"/>
              </a:ext>
            </a:extLst>
          </a:blip>
          <a:srcRect l="33364" r="33364"/>
          <a:stretch/>
        </p:blipFill>
        <p:spPr bwMode="auto">
          <a:xfrm>
            <a:off x="4231185" y="1798210"/>
            <a:ext cx="2674712" cy="28098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ç¸å³å¾ç"/>
          <p:cNvPicPr>
            <a:picLocks noChangeAspect="1" noChangeArrowheads="1"/>
          </p:cNvPicPr>
          <p:nvPr/>
        </p:nvPicPr>
        <p:blipFill rotWithShape="1">
          <a:blip r:embed="rId2">
            <a:extLst>
              <a:ext uri="{28A0092B-C50C-407E-A947-70E740481C1C}">
                <a14:useLocalDpi xmlns:a14="http://schemas.microsoft.com/office/drawing/2010/main" val="0"/>
              </a:ext>
            </a:extLst>
          </a:blip>
          <a:srcRect l="65882" r="847"/>
          <a:stretch/>
        </p:blipFill>
        <p:spPr bwMode="auto">
          <a:xfrm>
            <a:off x="8035649" y="1798210"/>
            <a:ext cx="2674712" cy="28098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49085" y="4493649"/>
            <a:ext cx="2449286" cy="1261884"/>
          </a:xfrm>
          <a:prstGeom prst="rect">
            <a:avLst/>
          </a:prstGeom>
          <a:noFill/>
        </p:spPr>
        <p:txBody>
          <a:bodyPr wrap="square" rtlCol="0">
            <a:spAutoFit/>
          </a:bodyPr>
          <a:lstStyle/>
          <a:p>
            <a:r>
              <a:rPr lang="en-US" altLang="zh-CN" dirty="0"/>
              <a:t>The data points belong to three classes. Each class follows a Gaussian distribution.</a:t>
            </a:r>
            <a:endParaRPr lang="zh-CN" altLang="en-US" dirty="0"/>
          </a:p>
        </p:txBody>
      </p:sp>
      <p:sp>
        <p:nvSpPr>
          <p:cNvPr id="11" name="TextBox 10"/>
          <p:cNvSpPr txBox="1"/>
          <p:nvPr/>
        </p:nvSpPr>
        <p:spPr>
          <a:xfrm>
            <a:off x="4484572" y="4493649"/>
            <a:ext cx="2167937" cy="677108"/>
          </a:xfrm>
          <a:prstGeom prst="rect">
            <a:avLst/>
          </a:prstGeom>
          <a:noFill/>
        </p:spPr>
        <p:txBody>
          <a:bodyPr wrap="square" rtlCol="0">
            <a:spAutoFit/>
          </a:bodyPr>
          <a:lstStyle/>
          <a:p>
            <a:r>
              <a:rPr lang="en-US" altLang="zh-CN" dirty="0"/>
              <a:t>We hide the class information.</a:t>
            </a:r>
            <a:endParaRPr lang="zh-CN" altLang="en-US" dirty="0"/>
          </a:p>
        </p:txBody>
      </p:sp>
      <p:sp>
        <p:nvSpPr>
          <p:cNvPr id="12" name="TextBox 11"/>
          <p:cNvSpPr txBox="1"/>
          <p:nvPr/>
        </p:nvSpPr>
        <p:spPr>
          <a:xfrm>
            <a:off x="8408125" y="4493649"/>
            <a:ext cx="2449286" cy="677108"/>
          </a:xfrm>
          <a:prstGeom prst="rect">
            <a:avLst/>
          </a:prstGeom>
          <a:noFill/>
        </p:spPr>
        <p:txBody>
          <a:bodyPr wrap="square" rtlCol="0">
            <a:spAutoFit/>
          </a:bodyPr>
          <a:lstStyle/>
          <a:p>
            <a:r>
              <a:rPr lang="en-US" altLang="zh-CN" dirty="0"/>
              <a:t>Class information inferred by GMM.</a:t>
            </a:r>
            <a:endParaRPr lang="zh-CN" altLang="en-US" dirty="0"/>
          </a:p>
        </p:txBody>
      </p:sp>
      <p:sp>
        <p:nvSpPr>
          <p:cNvPr id="4" name="Rectangle 3">
            <a:extLst>
              <a:ext uri="{FF2B5EF4-FFF2-40B4-BE49-F238E27FC236}">
                <a16:creationId xmlns:a16="http://schemas.microsoft.com/office/drawing/2014/main" id="{6AA502FE-6ED7-554B-8DEB-AAFFA2B35B1C}"/>
              </a:ext>
            </a:extLst>
          </p:cNvPr>
          <p:cNvSpPr/>
          <p:nvPr/>
        </p:nvSpPr>
        <p:spPr>
          <a:xfrm>
            <a:off x="5973210" y="3236640"/>
            <a:ext cx="245580" cy="384721"/>
          </a:xfrm>
          <a:prstGeom prst="rect">
            <a:avLst/>
          </a:prstGeom>
        </p:spPr>
        <p:txBody>
          <a:bodyPr wrap="none">
            <a:spAutoFit/>
          </a:bodyPr>
          <a:lstStyle/>
          <a:p>
            <a:r>
              <a:rPr lang="en-US" dirty="0">
                <a:solidFill>
                  <a:srgbClr val="000000"/>
                </a:solidFill>
                <a:latin typeface="Times" pitchFamily="2" charset="0"/>
              </a:rPr>
              <a:t> </a:t>
            </a:r>
            <a:endParaRPr lang="en-US" dirty="0"/>
          </a:p>
        </p:txBody>
      </p:sp>
    </p:spTree>
    <p:extLst>
      <p:ext uri="{BB962C8B-B14F-4D97-AF65-F5344CB8AC3E}">
        <p14:creationId xmlns:p14="http://schemas.microsoft.com/office/powerpoint/2010/main" val="24084222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07439-F6E3-454A-B476-7E5304D2BA90}"/>
              </a:ext>
            </a:extLst>
          </p:cNvPr>
          <p:cNvSpPr>
            <a:spLocks noGrp="1"/>
          </p:cNvSpPr>
          <p:nvPr>
            <p:ph type="title"/>
          </p:nvPr>
        </p:nvSpPr>
        <p:spPr/>
        <p:txBody>
          <a:bodyPr>
            <a:normAutofit/>
          </a:bodyPr>
          <a:lstStyle/>
          <a:p>
            <a:r>
              <a:rPr lang="en-US" dirty="0"/>
              <a:t>Example: Applying E-M algorithm to 1-D GMM</a:t>
            </a:r>
          </a:p>
        </p:txBody>
      </p:sp>
      <p:pic>
        <p:nvPicPr>
          <p:cNvPr id="5" name="Content Placeholder 4">
            <a:extLst>
              <a:ext uri="{FF2B5EF4-FFF2-40B4-BE49-F238E27FC236}">
                <a16:creationId xmlns:a16="http://schemas.microsoft.com/office/drawing/2014/main" id="{CD676D88-5B54-5947-A21B-77C3D9576312}"/>
              </a:ext>
            </a:extLst>
          </p:cNvPr>
          <p:cNvPicPr>
            <a:picLocks noGrp="1" noChangeAspect="1"/>
          </p:cNvPicPr>
          <p:nvPr>
            <p:ph idx="1"/>
          </p:nvPr>
        </p:nvPicPr>
        <p:blipFill>
          <a:blip r:embed="rId2"/>
          <a:stretch>
            <a:fillRect/>
          </a:stretch>
        </p:blipFill>
        <p:spPr>
          <a:xfrm>
            <a:off x="3067327" y="1644283"/>
            <a:ext cx="6221640" cy="4220807"/>
          </a:xfrm>
        </p:spPr>
      </p:pic>
    </p:spTree>
    <p:extLst>
      <p:ext uri="{BB962C8B-B14F-4D97-AF65-F5344CB8AC3E}">
        <p14:creationId xmlns:p14="http://schemas.microsoft.com/office/powerpoint/2010/main" val="33194844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C3559-9B2C-1243-80C6-507A87C34C2B}"/>
              </a:ext>
            </a:extLst>
          </p:cNvPr>
          <p:cNvSpPr>
            <a:spLocks noGrp="1"/>
          </p:cNvSpPr>
          <p:nvPr>
            <p:ph type="title"/>
          </p:nvPr>
        </p:nvSpPr>
        <p:spPr/>
        <p:txBody>
          <a:bodyPr>
            <a:normAutofit/>
          </a:bodyPr>
          <a:lstStyle/>
          <a:p>
            <a:r>
              <a:rPr lang="en-US" altLang="zh-Hans" dirty="0"/>
              <a:t>EM</a:t>
            </a:r>
            <a:r>
              <a:rPr lang="zh-Hans" altLang="en-US" dirty="0"/>
              <a:t> </a:t>
            </a:r>
            <a:r>
              <a:rPr lang="en-US" altLang="zh-Hans" dirty="0"/>
              <a:t>for</a:t>
            </a:r>
            <a:r>
              <a:rPr lang="zh-Hans" altLang="en-US" dirty="0"/>
              <a:t> </a:t>
            </a:r>
            <a:r>
              <a:rPr lang="en-US" altLang="zh-Hans" dirty="0"/>
              <a:t>Learning</a:t>
            </a:r>
            <a:r>
              <a:rPr lang="zh-Hans" altLang="en-US" dirty="0"/>
              <a:t> </a:t>
            </a:r>
            <a:r>
              <a:rPr lang="en-US" altLang="zh-Hans" dirty="0"/>
              <a:t>2D</a:t>
            </a:r>
            <a:r>
              <a:rPr lang="zh-Hans" altLang="en-US" dirty="0"/>
              <a:t> </a:t>
            </a:r>
            <a:r>
              <a:rPr lang="en-US" altLang="zh-Hans" dirty="0"/>
              <a:t>Gaussian</a:t>
            </a:r>
            <a:r>
              <a:rPr lang="zh-Hans" altLang="en-US" dirty="0"/>
              <a:t> </a:t>
            </a:r>
            <a:r>
              <a:rPr lang="en-US" altLang="zh-Hans" dirty="0"/>
              <a:t>Mixture</a:t>
            </a:r>
            <a:r>
              <a:rPr lang="zh-Hans" altLang="en-US" dirty="0"/>
              <a:t> </a:t>
            </a:r>
            <a:r>
              <a:rPr lang="en-US" altLang="zh-Hans" dirty="0"/>
              <a:t>Model</a:t>
            </a:r>
            <a:endParaRPr lang="en-US" dirty="0"/>
          </a:p>
        </p:txBody>
      </p:sp>
      <p:pic>
        <p:nvPicPr>
          <p:cNvPr id="12" name="Picture 11">
            <a:extLst>
              <a:ext uri="{FF2B5EF4-FFF2-40B4-BE49-F238E27FC236}">
                <a16:creationId xmlns:a16="http://schemas.microsoft.com/office/drawing/2014/main" id="{8653E0FC-944F-F847-A9C5-7212CA7E0B0C}"/>
              </a:ext>
            </a:extLst>
          </p:cNvPr>
          <p:cNvPicPr>
            <a:picLocks noChangeAspect="1"/>
          </p:cNvPicPr>
          <p:nvPr/>
        </p:nvPicPr>
        <p:blipFill>
          <a:blip r:embed="rId2"/>
          <a:stretch>
            <a:fillRect/>
          </a:stretch>
        </p:blipFill>
        <p:spPr>
          <a:xfrm>
            <a:off x="3534936" y="1924825"/>
            <a:ext cx="4453054" cy="3710878"/>
          </a:xfrm>
          <a:prstGeom prst="rect">
            <a:avLst/>
          </a:prstGeom>
        </p:spPr>
      </p:pic>
    </p:spTree>
    <p:extLst>
      <p:ext uri="{BB962C8B-B14F-4D97-AF65-F5344CB8AC3E}">
        <p14:creationId xmlns:p14="http://schemas.microsoft.com/office/powerpoint/2010/main" val="6590103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5460-7602-BC48-A9AB-9C49F896CB23}"/>
              </a:ext>
            </a:extLst>
          </p:cNvPr>
          <p:cNvSpPr>
            <a:spLocks noGrp="1"/>
          </p:cNvSpPr>
          <p:nvPr>
            <p:ph type="title"/>
          </p:nvPr>
        </p:nvSpPr>
        <p:spPr/>
        <p:txBody>
          <a:bodyPr>
            <a:normAutofit/>
          </a:bodyPr>
          <a:lstStyle/>
          <a:p>
            <a:r>
              <a:rPr lang="en-US" altLang="zh-CN" dirty="0"/>
              <a:t>Gaussian Mixture Model – Strength and Weakness</a:t>
            </a:r>
            <a:endParaRPr lang="en-US" dirty="0"/>
          </a:p>
        </p:txBody>
      </p:sp>
      <p:sp>
        <p:nvSpPr>
          <p:cNvPr id="3" name="Content Placeholder 2">
            <a:extLst>
              <a:ext uri="{FF2B5EF4-FFF2-40B4-BE49-F238E27FC236}">
                <a16:creationId xmlns:a16="http://schemas.microsoft.com/office/drawing/2014/main" id="{A19CDC02-070A-1144-921F-D70FED664C8E}"/>
              </a:ext>
            </a:extLst>
          </p:cNvPr>
          <p:cNvSpPr>
            <a:spLocks noGrp="1"/>
          </p:cNvSpPr>
          <p:nvPr>
            <p:ph idx="1"/>
          </p:nvPr>
        </p:nvSpPr>
        <p:spPr/>
        <p:txBody>
          <a:bodyPr/>
          <a:lstStyle/>
          <a:p>
            <a:r>
              <a:rPr lang="en-US" dirty="0"/>
              <a:t>Advantages</a:t>
            </a:r>
          </a:p>
          <a:p>
            <a:pPr lvl="1"/>
            <a:r>
              <a:rPr lang="en-US" dirty="0"/>
              <a:t>Mixture models are more general than partitioning: different densities and sizes of clusters </a:t>
            </a:r>
          </a:p>
          <a:p>
            <a:pPr lvl="1"/>
            <a:r>
              <a:rPr lang="en-US" dirty="0"/>
              <a:t>Clusters can be characterized by a small number of parameters </a:t>
            </a:r>
          </a:p>
          <a:p>
            <a:pPr lvl="1"/>
            <a:r>
              <a:rPr lang="en-US" dirty="0"/>
              <a:t>The results satisfy the statistical assumptions of generative models</a:t>
            </a:r>
          </a:p>
          <a:p>
            <a:r>
              <a:rPr lang="en-US" dirty="0"/>
              <a:t>Disadvantages</a:t>
            </a:r>
          </a:p>
          <a:p>
            <a:pPr lvl="1"/>
            <a:r>
              <a:rPr lang="en-US" dirty="0"/>
              <a:t>Converge to local optimal </a:t>
            </a:r>
          </a:p>
          <a:p>
            <a:pPr lvl="1"/>
            <a:r>
              <a:rPr lang="en-US" dirty="0"/>
              <a:t>Computationally </a:t>
            </a:r>
            <a:r>
              <a:rPr lang="en-US" altLang="zh-Hans" dirty="0"/>
              <a:t>more</a:t>
            </a:r>
            <a:r>
              <a:rPr lang="zh-Hans" altLang="en-US" dirty="0"/>
              <a:t> </a:t>
            </a:r>
            <a:r>
              <a:rPr lang="en-US" dirty="0"/>
              <a:t>expensive</a:t>
            </a:r>
          </a:p>
          <a:p>
            <a:pPr lvl="1"/>
            <a:r>
              <a:rPr lang="en-US" dirty="0"/>
              <a:t>Hard to estimate the number of clusters </a:t>
            </a:r>
          </a:p>
          <a:p>
            <a:pPr lvl="1"/>
            <a:r>
              <a:rPr lang="en-US" dirty="0"/>
              <a:t>Can only deal with spherical clusters</a:t>
            </a:r>
          </a:p>
        </p:txBody>
      </p:sp>
      <p:sp>
        <p:nvSpPr>
          <p:cNvPr id="4" name="Rectangle 3">
            <a:extLst>
              <a:ext uri="{FF2B5EF4-FFF2-40B4-BE49-F238E27FC236}">
                <a16:creationId xmlns:a16="http://schemas.microsoft.com/office/drawing/2014/main" id="{E5D2E566-4923-E341-915F-227E38B15EA4}"/>
              </a:ext>
            </a:extLst>
          </p:cNvPr>
          <p:cNvSpPr/>
          <p:nvPr/>
        </p:nvSpPr>
        <p:spPr>
          <a:xfrm>
            <a:off x="5664819" y="4070195"/>
            <a:ext cx="6289287" cy="60216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Overcome it by running multi-times w. random initialization</a:t>
            </a:r>
          </a:p>
        </p:txBody>
      </p:sp>
      <p:sp>
        <p:nvSpPr>
          <p:cNvPr id="5" name="Right Arrow 4">
            <a:extLst>
              <a:ext uri="{FF2B5EF4-FFF2-40B4-BE49-F238E27FC236}">
                <a16:creationId xmlns:a16="http://schemas.microsoft.com/office/drawing/2014/main" id="{ED560511-5949-054C-AEB1-DD366272678F}"/>
              </a:ext>
            </a:extLst>
          </p:cNvPr>
          <p:cNvSpPr/>
          <p:nvPr/>
        </p:nvSpPr>
        <p:spPr>
          <a:xfrm rot="10800000">
            <a:off x="5145219" y="4265341"/>
            <a:ext cx="323385" cy="21187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84626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0" y="95250"/>
            <a:ext cx="12192000" cy="990600"/>
          </a:xfrm>
        </p:spPr>
        <p:txBody>
          <a:bodyPr vert="horz" lIns="92075" tIns="46038" rIns="92075" bIns="46038" rtlCol="0" anchor="ctr">
            <a:noAutofit/>
          </a:bodyPr>
          <a:lstStyle/>
          <a:p>
            <a:pPr eaLnBrk="1" hangingPunct="1"/>
            <a:r>
              <a:rPr lang="en-US" altLang="zh-CN" sz="3800" dirty="0">
                <a:ea typeface="SimSun" panose="02010600030101010101" pitchFamily="2" charset="-122"/>
              </a:rPr>
              <a:t>Chapter 10. </a:t>
            </a:r>
            <a:r>
              <a:rPr lang="en-AU" altLang="zh-TW" sz="3800" dirty="0">
                <a:ea typeface="PMingLiU" panose="02020500000000000000" pitchFamily="18" charset="-120"/>
              </a:rPr>
              <a:t>Cluster Analysis: Basic Concepts and Methods</a:t>
            </a:r>
            <a:endParaRPr lang="en-US" altLang="zh-CN" sz="3800" dirty="0">
              <a:ea typeface="PMingLiU" panose="02020500000000000000" pitchFamily="18" charset="-120"/>
            </a:endParaRPr>
          </a:p>
        </p:txBody>
      </p:sp>
      <p:sp>
        <p:nvSpPr>
          <p:cNvPr id="12292" name="Rectangle 3"/>
          <p:cNvSpPr>
            <a:spLocks noGrp="1" noChangeArrowheads="1"/>
          </p:cNvSpPr>
          <p:nvPr>
            <p:ph type="body" idx="4294967295"/>
          </p:nvPr>
        </p:nvSpPr>
        <p:spPr>
          <a:xfrm>
            <a:off x="638175" y="1211840"/>
            <a:ext cx="10915650" cy="5595937"/>
          </a:xfrm>
        </p:spPr>
        <p:txBody>
          <a:bodyPr vert="horz" lIns="92075" tIns="46038" rIns="92075" bIns="46038" rtlCol="0">
            <a:noAutofit/>
          </a:bodyPr>
          <a:lstStyle/>
          <a:p>
            <a:pPr marL="533400" indent="-533400">
              <a:lnSpc>
                <a:spcPct val="200000"/>
              </a:lnSpc>
            </a:pPr>
            <a:r>
              <a:rPr lang="en-US" altLang="zh-CN" dirty="0">
                <a:latin typeface="Calibri" panose="020F0502020204030204" pitchFamily="34" charset="0"/>
                <a:ea typeface="SimSun" panose="02010600030101010101" pitchFamily="2" charset="-122"/>
              </a:rPr>
              <a:t>Cluster Analysis: An Introduction</a:t>
            </a:r>
          </a:p>
          <a:p>
            <a:pPr marL="533400" indent="-533400">
              <a:lnSpc>
                <a:spcPct val="200000"/>
              </a:lnSpc>
            </a:pPr>
            <a:r>
              <a:rPr lang="en-US" altLang="zh-CN" dirty="0">
                <a:latin typeface="Calibri" panose="020F0502020204030204" pitchFamily="34" charset="0"/>
                <a:ea typeface="SimSun" panose="02010600030101010101" pitchFamily="2" charset="-122"/>
              </a:rPr>
              <a:t>Partitioning Methods</a:t>
            </a:r>
          </a:p>
          <a:p>
            <a:pPr marL="533400" indent="-533400">
              <a:lnSpc>
                <a:spcPct val="200000"/>
              </a:lnSpc>
            </a:pPr>
            <a:r>
              <a:rPr lang="en-US" altLang="zh-CN" dirty="0">
                <a:latin typeface="Calibri" panose="020F0502020204030204" pitchFamily="34" charset="0"/>
                <a:ea typeface="SimSun" panose="02010600030101010101" pitchFamily="2" charset="-122"/>
              </a:rPr>
              <a:t>Hierarchical Methods</a:t>
            </a:r>
          </a:p>
          <a:p>
            <a:pPr marL="533400" indent="-533400">
              <a:lnSpc>
                <a:spcPct val="200000"/>
              </a:lnSpc>
            </a:pPr>
            <a:r>
              <a:rPr lang="en-US" altLang="zh-CN" dirty="0">
                <a:latin typeface="Calibri" panose="020F0502020204030204" pitchFamily="34" charset="0"/>
                <a:ea typeface="SimSun" panose="02010600030101010101" pitchFamily="2" charset="-122"/>
              </a:rPr>
              <a:t>Gaussian Mixture Models and E-M algorithm</a:t>
            </a:r>
          </a:p>
          <a:p>
            <a:pPr marL="533400" indent="-533400">
              <a:lnSpc>
                <a:spcPct val="200000"/>
              </a:lnSpc>
            </a:pPr>
            <a:r>
              <a:rPr lang="en-US" altLang="zh-CN" dirty="0">
                <a:latin typeface="Calibri" panose="020F0502020204030204" pitchFamily="34" charset="0"/>
                <a:ea typeface="SimSun" panose="02010600030101010101" pitchFamily="2" charset="-122"/>
              </a:rPr>
              <a:t>Density-Based Methods</a:t>
            </a:r>
          </a:p>
          <a:p>
            <a:pPr marL="533400" indent="-533400">
              <a:lnSpc>
                <a:spcPct val="200000"/>
              </a:lnSpc>
            </a:pPr>
            <a:r>
              <a:rPr lang="en-US" altLang="zh-CN" dirty="0">
                <a:latin typeface="Calibri" panose="020F0502020204030204" pitchFamily="34" charset="0"/>
                <a:ea typeface="SimSun" panose="02010600030101010101" pitchFamily="2" charset="-122"/>
              </a:rPr>
              <a:t>Evaluation of Clustering</a:t>
            </a:r>
          </a:p>
          <a:p>
            <a:pPr marL="533400" indent="-533400">
              <a:lnSpc>
                <a:spcPct val="200000"/>
              </a:lnSpc>
            </a:pPr>
            <a:r>
              <a:rPr lang="en-US" altLang="zh-CN" dirty="0">
                <a:latin typeface="Calibri" panose="020F0502020204030204" pitchFamily="34" charset="0"/>
                <a:ea typeface="SimSun" panose="02010600030101010101" pitchFamily="2" charset="-122"/>
              </a:rPr>
              <a:t>Summary</a:t>
            </a:r>
          </a:p>
        </p:txBody>
      </p:sp>
      <p:sp>
        <p:nvSpPr>
          <p:cNvPr id="12293" name="AutoShape 5"/>
          <p:cNvSpPr>
            <a:spLocks noChangeArrowheads="1"/>
          </p:cNvSpPr>
          <p:nvPr/>
        </p:nvSpPr>
        <p:spPr bwMode="auto">
          <a:xfrm rot="9867012">
            <a:off x="4472572" y="4666276"/>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spTree>
    <p:extLst>
      <p:ext uri="{BB962C8B-B14F-4D97-AF65-F5344CB8AC3E}">
        <p14:creationId xmlns:p14="http://schemas.microsoft.com/office/powerpoint/2010/main" val="941961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vert="horz" lIns="92075" tIns="46038" rIns="92075" bIns="46038" rtlCol="0" anchor="ctr">
            <a:noAutofit/>
          </a:bodyPr>
          <a:lstStyle/>
          <a:p>
            <a:r>
              <a:rPr lang="en-US" altLang="zh-Hans" dirty="0">
                <a:ea typeface="SimSun" panose="02010600030101010101" pitchFamily="2" charset="-122"/>
              </a:rPr>
              <a:t>Density-Based</a:t>
            </a:r>
            <a:r>
              <a:rPr lang="zh-Hans" altLang="en-US" dirty="0">
                <a:ea typeface="SimSun" panose="02010600030101010101" pitchFamily="2" charset="-122"/>
              </a:rPr>
              <a:t> </a:t>
            </a:r>
            <a:r>
              <a:rPr lang="en-US" altLang="zh-Hans" dirty="0">
                <a:ea typeface="SimSun" panose="02010600030101010101" pitchFamily="2" charset="-122"/>
              </a:rPr>
              <a:t>Clustering</a:t>
            </a:r>
            <a:endParaRPr lang="en-US" altLang="zh-CN" sz="4000" dirty="0">
              <a:ea typeface="SimSun" panose="02010600030101010101" pitchFamily="2" charset="-122"/>
            </a:endParaRPr>
          </a:p>
        </p:txBody>
      </p:sp>
      <p:sp>
        <p:nvSpPr>
          <p:cNvPr id="24579" name="Rectangle 3"/>
          <p:cNvSpPr>
            <a:spLocks noGrp="1" noChangeArrowheads="1"/>
          </p:cNvSpPr>
          <p:nvPr>
            <p:ph type="body" sz="half" idx="1"/>
          </p:nvPr>
        </p:nvSpPr>
        <p:spPr>
          <a:xfrm>
            <a:off x="529389" y="1215189"/>
            <a:ext cx="10635916" cy="5105400"/>
          </a:xfrm>
        </p:spPr>
        <p:txBody>
          <a:bodyPr vert="horz" lIns="92075" tIns="46038" rIns="92075" bIns="46038" rtlCol="0">
            <a:noAutofit/>
          </a:bodyPr>
          <a:lstStyle/>
          <a:p>
            <a:pPr>
              <a:lnSpc>
                <a:spcPct val="50000"/>
              </a:lnSpc>
              <a:spcBef>
                <a:spcPct val="50000"/>
              </a:spcBef>
            </a:pPr>
            <a:endParaRPr lang="en-US" altLang="zh-CN" dirty="0">
              <a:ea typeface="SimSun" panose="02010600030101010101" pitchFamily="2" charset="-122"/>
            </a:endParaRPr>
          </a:p>
          <a:p>
            <a:pPr>
              <a:lnSpc>
                <a:spcPct val="50000"/>
              </a:lnSpc>
              <a:spcBef>
                <a:spcPct val="50000"/>
              </a:spcBef>
            </a:pPr>
            <a:r>
              <a:rPr lang="en-US" altLang="zh-CN" dirty="0">
                <a:ea typeface="SimSun" panose="02010600030101010101" pitchFamily="2" charset="-122"/>
              </a:rPr>
              <a:t>Clustering based on density (a local criterion), such as dens</a:t>
            </a:r>
            <a:r>
              <a:rPr lang="en-US" altLang="zh-Hans" dirty="0">
                <a:ea typeface="SimSun" panose="02010600030101010101" pitchFamily="2" charset="-122"/>
              </a:rPr>
              <a:t>ely</a:t>
            </a:r>
            <a:r>
              <a:rPr lang="en-US" altLang="zh-CN" dirty="0">
                <a:ea typeface="SimSun" panose="02010600030101010101" pitchFamily="2" charset="-122"/>
              </a:rPr>
              <a:t>-connected </a:t>
            </a:r>
            <a:r>
              <a:rPr lang="en-US" altLang="zh-Hans" dirty="0">
                <a:ea typeface="SimSun" panose="02010600030101010101" pitchFamily="2" charset="-122"/>
              </a:rPr>
              <a:t>points</a:t>
            </a:r>
            <a:endParaRPr lang="en-US" altLang="zh-CN" dirty="0">
              <a:ea typeface="SimSun" panose="02010600030101010101" pitchFamily="2" charset="-122"/>
            </a:endParaRPr>
          </a:p>
          <a:p>
            <a:pPr>
              <a:lnSpc>
                <a:spcPct val="50000"/>
              </a:lnSpc>
              <a:spcBef>
                <a:spcPct val="50000"/>
              </a:spcBef>
            </a:pPr>
            <a:endParaRPr lang="en-US" altLang="zh-CN" dirty="0">
              <a:ea typeface="SimSun" panose="02010600030101010101" pitchFamily="2" charset="-122"/>
            </a:endParaRPr>
          </a:p>
          <a:p>
            <a:pPr>
              <a:lnSpc>
                <a:spcPct val="50000"/>
              </a:lnSpc>
              <a:spcBef>
                <a:spcPct val="50000"/>
              </a:spcBef>
            </a:pPr>
            <a:endParaRPr lang="en-US" altLang="zh-CN" dirty="0">
              <a:ea typeface="SimSun" panose="02010600030101010101" pitchFamily="2" charset="-122"/>
            </a:endParaRPr>
          </a:p>
          <a:p>
            <a:pPr>
              <a:lnSpc>
                <a:spcPct val="50000"/>
              </a:lnSpc>
              <a:spcBef>
                <a:spcPct val="50000"/>
              </a:spcBef>
            </a:pPr>
            <a:r>
              <a:rPr lang="en-US" altLang="zh-Hans" dirty="0">
                <a:ea typeface="SimSun" panose="02010600030101010101" pitchFamily="2" charset="-122"/>
              </a:rPr>
              <a:t>Main</a:t>
            </a:r>
            <a:r>
              <a:rPr lang="zh-Hans" altLang="en-US" dirty="0">
                <a:ea typeface="SimSun" panose="02010600030101010101" pitchFamily="2" charset="-122"/>
              </a:rPr>
              <a:t> </a:t>
            </a:r>
            <a:r>
              <a:rPr lang="en-US" altLang="zh-Hans" dirty="0">
                <a:ea typeface="SimSun" panose="02010600030101010101" pitchFamily="2" charset="-122"/>
              </a:rPr>
              <a:t>Advantages</a:t>
            </a:r>
            <a:endParaRPr lang="en-US" altLang="zh-CN" dirty="0">
              <a:ea typeface="SimSun" panose="02010600030101010101" pitchFamily="2" charset="-122"/>
            </a:endParaRPr>
          </a:p>
          <a:p>
            <a:pPr lvl="1">
              <a:lnSpc>
                <a:spcPct val="50000"/>
              </a:lnSpc>
              <a:spcBef>
                <a:spcPct val="50000"/>
              </a:spcBef>
            </a:pPr>
            <a:r>
              <a:rPr lang="en-US" altLang="zh-CN" dirty="0">
                <a:ea typeface="SimSun" panose="02010600030101010101" pitchFamily="2" charset="-122"/>
              </a:rPr>
              <a:t>Discover clusters of arbitrary shape</a:t>
            </a:r>
          </a:p>
          <a:p>
            <a:pPr lvl="1">
              <a:lnSpc>
                <a:spcPct val="50000"/>
              </a:lnSpc>
              <a:spcBef>
                <a:spcPct val="50000"/>
              </a:spcBef>
            </a:pPr>
            <a:r>
              <a:rPr lang="en-US" altLang="zh-CN" dirty="0">
                <a:ea typeface="SimSun" panose="02010600030101010101" pitchFamily="2" charset="-122"/>
              </a:rPr>
              <a:t>Handle noise</a:t>
            </a:r>
          </a:p>
        </p:txBody>
      </p:sp>
      <p:pic>
        <p:nvPicPr>
          <p:cNvPr id="3" name="Picture 2">
            <a:extLst>
              <a:ext uri="{FF2B5EF4-FFF2-40B4-BE49-F238E27FC236}">
                <a16:creationId xmlns:a16="http://schemas.microsoft.com/office/drawing/2014/main" id="{D3C231F0-638D-0148-92DD-4C68424F9D01}"/>
              </a:ext>
            </a:extLst>
          </p:cNvPr>
          <p:cNvPicPr>
            <a:picLocks noChangeAspect="1"/>
          </p:cNvPicPr>
          <p:nvPr/>
        </p:nvPicPr>
        <p:blipFill>
          <a:blip r:embed="rId3"/>
          <a:stretch>
            <a:fillRect/>
          </a:stretch>
        </p:blipFill>
        <p:spPr>
          <a:xfrm>
            <a:off x="6596165" y="2253952"/>
            <a:ext cx="4293273" cy="4215213"/>
          </a:xfrm>
          <a:prstGeom prst="rect">
            <a:avLst/>
          </a:prstGeom>
        </p:spPr>
      </p:pic>
    </p:spTree>
    <p:extLst>
      <p:ext uri="{BB962C8B-B14F-4D97-AF65-F5344CB8AC3E}">
        <p14:creationId xmlns:p14="http://schemas.microsoft.com/office/powerpoint/2010/main" val="50770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lstStyle/>
          <a:p>
            <a:r>
              <a:rPr lang="en-US" altLang="zh-CN" dirty="0">
                <a:ea typeface="SimSun" panose="02010600030101010101" pitchFamily="2" charset="-122"/>
              </a:rPr>
              <a:t>Cluster Analysis</a:t>
            </a:r>
            <a:r>
              <a:rPr lang="en-US" altLang="en-US" dirty="0"/>
              <a:t>: Applications</a:t>
            </a:r>
          </a:p>
        </p:txBody>
      </p:sp>
      <p:sp>
        <p:nvSpPr>
          <p:cNvPr id="4100" name="Rectangle 3"/>
          <p:cNvSpPr>
            <a:spLocks noGrp="1" noChangeArrowheads="1"/>
          </p:cNvSpPr>
          <p:nvPr>
            <p:ph idx="1"/>
          </p:nvPr>
        </p:nvSpPr>
        <p:spPr>
          <a:xfrm>
            <a:off x="594511" y="1188141"/>
            <a:ext cx="10901377" cy="5450312"/>
          </a:xfrm>
        </p:spPr>
        <p:txBody>
          <a:bodyPr/>
          <a:lstStyle/>
          <a:p>
            <a:r>
              <a:rPr lang="en-US" altLang="en-US" sz="2400" dirty="0"/>
              <a:t>A key intermediate step for other data mining tasks</a:t>
            </a:r>
          </a:p>
          <a:p>
            <a:pPr lvl="1"/>
            <a:r>
              <a:rPr lang="en-US" altLang="en-US" sz="2400" dirty="0"/>
              <a:t>Generating a compact summary of data for classification, pattern discovery, hypothesis generation and testing, etc.</a:t>
            </a:r>
          </a:p>
          <a:p>
            <a:pPr lvl="1"/>
            <a:r>
              <a:rPr lang="en-US" altLang="en-US" sz="2400" dirty="0"/>
              <a:t>Outlier detection: </a:t>
            </a:r>
            <a:r>
              <a:rPr lang="en-US" altLang="zh-CN" sz="2400" dirty="0">
                <a:ea typeface="SimSun" panose="02010600030101010101" pitchFamily="2" charset="-122"/>
              </a:rPr>
              <a:t>Outliers—those “far away” from any cluster</a:t>
            </a:r>
            <a:endParaRPr lang="en-US" altLang="en-US" sz="2400" dirty="0"/>
          </a:p>
          <a:p>
            <a:r>
              <a:rPr lang="en-US" altLang="en-US" sz="2400" dirty="0"/>
              <a:t>Data summarization, compression, and reduction</a:t>
            </a:r>
          </a:p>
          <a:p>
            <a:pPr lvl="1">
              <a:lnSpc>
                <a:spcPct val="110000"/>
              </a:lnSpc>
            </a:pPr>
            <a:r>
              <a:rPr lang="en-US" altLang="zh-CN" sz="2400" dirty="0">
                <a:ea typeface="SimSun" panose="02010600030101010101" pitchFamily="2" charset="-122"/>
              </a:rPr>
              <a:t>Ex. Image processing: Vector quantization</a:t>
            </a:r>
            <a:endParaRPr lang="en-US" altLang="en-US" sz="2400" dirty="0"/>
          </a:p>
          <a:p>
            <a:r>
              <a:rPr lang="en-US" altLang="en-US" sz="2400" dirty="0"/>
              <a:t>Collaborative filtering, recommendation systems, or customer segmentation</a:t>
            </a:r>
          </a:p>
          <a:p>
            <a:pPr lvl="1"/>
            <a:r>
              <a:rPr lang="en-US" altLang="en-US" sz="2400" dirty="0"/>
              <a:t>Find like-minded users or similar products</a:t>
            </a:r>
          </a:p>
          <a:p>
            <a:r>
              <a:rPr lang="en-US" altLang="en-US" sz="2400" dirty="0"/>
              <a:t>Dynamic trend detection</a:t>
            </a:r>
          </a:p>
          <a:p>
            <a:pPr lvl="1"/>
            <a:r>
              <a:rPr lang="en-US" altLang="en-US" sz="2400" dirty="0"/>
              <a:t>Clustering stream data and detecting trends and patterns</a:t>
            </a:r>
          </a:p>
          <a:p>
            <a:pPr>
              <a:lnSpc>
                <a:spcPct val="110000"/>
              </a:lnSpc>
            </a:pPr>
            <a:r>
              <a:rPr lang="en-US" altLang="zh-CN" sz="2400" dirty="0">
                <a:ea typeface="SimSun" panose="02010600030101010101" pitchFamily="2" charset="-122"/>
              </a:rPr>
              <a:t>Multimedia data analysis, biological data analysis and social network analysis</a:t>
            </a:r>
          </a:p>
          <a:p>
            <a:pPr lvl="1">
              <a:lnSpc>
                <a:spcPct val="110000"/>
              </a:lnSpc>
            </a:pPr>
            <a:r>
              <a:rPr lang="en-US" altLang="zh-CN" sz="2400" dirty="0">
                <a:ea typeface="SimSun" panose="02010600030101010101" pitchFamily="2" charset="-122"/>
              </a:rPr>
              <a:t>Ex. Clustering images or video/audio clips, gene/protein sequences, etc.</a:t>
            </a:r>
          </a:p>
        </p:txBody>
      </p:sp>
    </p:spTree>
    <p:extLst>
      <p:ext uri="{BB962C8B-B14F-4D97-AF65-F5344CB8AC3E}">
        <p14:creationId xmlns:p14="http://schemas.microsoft.com/office/powerpoint/2010/main" val="42721019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vert="horz" lIns="92075" tIns="46038" rIns="92075" bIns="46038" rtlCol="0" anchor="ctr">
            <a:noAutofit/>
          </a:bodyPr>
          <a:lstStyle/>
          <a:p>
            <a:r>
              <a:rPr lang="en-US" altLang="zh-Hans" dirty="0">
                <a:ea typeface="SimSun" panose="02010600030101010101" pitchFamily="2" charset="-122"/>
              </a:rPr>
              <a:t>Representative</a:t>
            </a:r>
            <a:r>
              <a:rPr lang="zh-Hans" altLang="en-US" dirty="0">
                <a:ea typeface="SimSun" panose="02010600030101010101" pitchFamily="2" charset="-122"/>
              </a:rPr>
              <a:t> </a:t>
            </a:r>
            <a:r>
              <a:rPr lang="en-US" altLang="zh-CN" dirty="0">
                <a:ea typeface="SimSun" panose="02010600030101010101" pitchFamily="2" charset="-122"/>
              </a:rPr>
              <a:t>Density-Based Clustering Methods</a:t>
            </a:r>
            <a:endParaRPr lang="en-US" altLang="zh-CN" sz="4000" dirty="0">
              <a:ea typeface="SimSun" panose="02010600030101010101" pitchFamily="2" charset="-122"/>
            </a:endParaRPr>
          </a:p>
        </p:txBody>
      </p:sp>
      <p:sp>
        <p:nvSpPr>
          <p:cNvPr id="24579" name="Rectangle 3"/>
          <p:cNvSpPr>
            <a:spLocks noGrp="1" noChangeArrowheads="1"/>
          </p:cNvSpPr>
          <p:nvPr>
            <p:ph type="body" sz="half" idx="1"/>
          </p:nvPr>
        </p:nvSpPr>
        <p:spPr>
          <a:xfrm>
            <a:off x="529389" y="1215189"/>
            <a:ext cx="10635916" cy="5105400"/>
          </a:xfrm>
        </p:spPr>
        <p:txBody>
          <a:bodyPr vert="horz" lIns="92075" tIns="46038" rIns="92075" bIns="46038" rtlCol="0">
            <a:noAutofit/>
          </a:bodyPr>
          <a:lstStyle/>
          <a:p>
            <a:pPr>
              <a:lnSpc>
                <a:spcPct val="90000"/>
              </a:lnSpc>
              <a:spcBef>
                <a:spcPct val="50000"/>
              </a:spcBef>
            </a:pPr>
            <a:r>
              <a:rPr lang="en-US" altLang="zh-CN" dirty="0">
                <a:ea typeface="SimSun" panose="02010600030101010101" pitchFamily="2" charset="-122"/>
              </a:rPr>
              <a:t>Several interesting studies:</a:t>
            </a:r>
          </a:p>
          <a:p>
            <a:pPr lvl="1"/>
            <a:r>
              <a:rPr lang="en-US" altLang="zh-CN" u="sng" dirty="0">
                <a:ea typeface="SimSun" panose="02010600030101010101" pitchFamily="2" charset="-122"/>
              </a:rPr>
              <a:t>DBSCAN:</a:t>
            </a:r>
            <a:r>
              <a:rPr lang="en-US" altLang="zh-CN" dirty="0">
                <a:ea typeface="SimSun" panose="02010600030101010101" pitchFamily="2" charset="-122"/>
              </a:rPr>
              <a:t> Ester, et al. (KDD</a:t>
            </a:r>
            <a:r>
              <a:rPr lang="en-US" altLang="zh-CN" dirty="0">
                <a:latin typeface="Times New Roman" panose="02020603050405020304" pitchFamily="18" charset="0"/>
                <a:ea typeface="SimSun" panose="02010600030101010101" pitchFamily="2" charset="-122"/>
              </a:rPr>
              <a:t>’</a:t>
            </a:r>
            <a:r>
              <a:rPr lang="en-US" altLang="zh-CN" dirty="0">
                <a:ea typeface="SimSun" panose="02010600030101010101" pitchFamily="2" charset="-122"/>
              </a:rPr>
              <a:t>96)</a:t>
            </a:r>
          </a:p>
          <a:p>
            <a:pPr lvl="1"/>
            <a:r>
              <a:rPr lang="en-US" altLang="zh-CN" u="sng" dirty="0">
                <a:ea typeface="SimSun" panose="02010600030101010101" pitchFamily="2" charset="-122"/>
              </a:rPr>
              <a:t>OPTICS</a:t>
            </a:r>
            <a:r>
              <a:rPr lang="en-US" altLang="zh-CN" dirty="0">
                <a:ea typeface="SimSun" panose="02010600030101010101" pitchFamily="2" charset="-122"/>
              </a:rPr>
              <a:t>: </a:t>
            </a:r>
            <a:r>
              <a:rPr lang="en-US" altLang="zh-CN" dirty="0" err="1">
                <a:ea typeface="SimSun" panose="02010600030101010101" pitchFamily="2" charset="-122"/>
              </a:rPr>
              <a:t>Ankerst</a:t>
            </a:r>
            <a:r>
              <a:rPr lang="en-US" altLang="zh-CN" dirty="0">
                <a:ea typeface="SimSun" panose="02010600030101010101" pitchFamily="2" charset="-122"/>
              </a:rPr>
              <a:t>, et al (SIGMOD</a:t>
            </a:r>
            <a:r>
              <a:rPr lang="en-US" altLang="zh-CN" dirty="0">
                <a:latin typeface="Times New Roman" panose="02020603050405020304" pitchFamily="18" charset="0"/>
                <a:ea typeface="SimSun" panose="02010600030101010101" pitchFamily="2" charset="-122"/>
              </a:rPr>
              <a:t>’</a:t>
            </a:r>
            <a:r>
              <a:rPr lang="en-US" altLang="zh-CN" dirty="0">
                <a:ea typeface="SimSun" panose="02010600030101010101" pitchFamily="2" charset="-122"/>
              </a:rPr>
              <a:t>99)</a:t>
            </a:r>
          </a:p>
          <a:p>
            <a:pPr lvl="1"/>
            <a:r>
              <a:rPr lang="en-US" altLang="zh-CN" u="sng" dirty="0">
                <a:ea typeface="SimSun" panose="02010600030101010101" pitchFamily="2" charset="-122"/>
              </a:rPr>
              <a:t>DENCLUE</a:t>
            </a:r>
            <a:r>
              <a:rPr lang="en-US" altLang="zh-CN" dirty="0">
                <a:ea typeface="SimSun" panose="02010600030101010101" pitchFamily="2" charset="-122"/>
              </a:rPr>
              <a:t>: </a:t>
            </a:r>
            <a:r>
              <a:rPr lang="en-US" altLang="zh-CN" dirty="0" err="1">
                <a:ea typeface="SimSun" panose="02010600030101010101" pitchFamily="2" charset="-122"/>
              </a:rPr>
              <a:t>Hinneburg</a:t>
            </a:r>
            <a:r>
              <a:rPr lang="en-US" altLang="zh-CN" dirty="0">
                <a:ea typeface="SimSun" panose="02010600030101010101" pitchFamily="2" charset="-122"/>
              </a:rPr>
              <a:t> &amp; D. </a:t>
            </a:r>
            <a:r>
              <a:rPr lang="en-US" altLang="zh-CN" dirty="0" err="1">
                <a:ea typeface="SimSun" panose="02010600030101010101" pitchFamily="2" charset="-122"/>
              </a:rPr>
              <a:t>Keim</a:t>
            </a:r>
            <a:r>
              <a:rPr lang="en-US" altLang="zh-CN" dirty="0">
                <a:ea typeface="SimSun" panose="02010600030101010101" pitchFamily="2" charset="-122"/>
              </a:rPr>
              <a:t>  (KDD</a:t>
            </a:r>
            <a:r>
              <a:rPr lang="en-US" altLang="zh-CN" dirty="0">
                <a:latin typeface="Times New Roman" panose="02020603050405020304" pitchFamily="18" charset="0"/>
                <a:ea typeface="SimSun" panose="02010600030101010101" pitchFamily="2" charset="-122"/>
              </a:rPr>
              <a:t>’</a:t>
            </a:r>
            <a:r>
              <a:rPr lang="en-US" altLang="zh-CN" dirty="0">
                <a:ea typeface="SimSun" panose="02010600030101010101" pitchFamily="2" charset="-122"/>
              </a:rPr>
              <a:t>98)</a:t>
            </a:r>
          </a:p>
          <a:p>
            <a:pPr lvl="1"/>
            <a:r>
              <a:rPr lang="en-US" altLang="zh-CN" u="sng" dirty="0">
                <a:ea typeface="SimSun" panose="02010600030101010101" pitchFamily="2" charset="-122"/>
              </a:rPr>
              <a:t>CLIQUE</a:t>
            </a:r>
            <a:r>
              <a:rPr lang="en-US" altLang="zh-CN" dirty="0">
                <a:ea typeface="SimSun" panose="02010600030101010101" pitchFamily="2" charset="-122"/>
              </a:rPr>
              <a:t>: Agrawal, et al. (SIGMOD</a:t>
            </a:r>
            <a:r>
              <a:rPr lang="en-US" altLang="zh-CN" dirty="0">
                <a:latin typeface="Times New Roman" panose="02020603050405020304" pitchFamily="18" charset="0"/>
                <a:ea typeface="SimSun" panose="02010600030101010101" pitchFamily="2" charset="-122"/>
              </a:rPr>
              <a:t>’</a:t>
            </a:r>
            <a:r>
              <a:rPr lang="en-US" altLang="zh-CN" dirty="0">
                <a:ea typeface="SimSun" panose="02010600030101010101" pitchFamily="2" charset="-122"/>
              </a:rPr>
              <a:t>98) (also, grid-based)</a:t>
            </a:r>
          </a:p>
        </p:txBody>
      </p:sp>
      <p:sp>
        <p:nvSpPr>
          <p:cNvPr id="2" name="TextBox 1"/>
          <p:cNvSpPr txBox="1"/>
          <p:nvPr/>
        </p:nvSpPr>
        <p:spPr>
          <a:xfrm>
            <a:off x="5069679" y="1524560"/>
            <a:ext cx="2960484" cy="384721"/>
          </a:xfrm>
          <a:prstGeom prst="rect">
            <a:avLst/>
          </a:prstGeom>
          <a:solidFill>
            <a:srgbClr val="FFFF66"/>
          </a:solidFill>
        </p:spPr>
        <p:txBody>
          <a:bodyPr wrap="square" rtlCol="0">
            <a:spAutoFit/>
          </a:bodyPr>
          <a:lstStyle/>
          <a:p>
            <a:pPr defTabSz="457189"/>
            <a:r>
              <a:rPr lang="en-US" dirty="0">
                <a:solidFill>
                  <a:srgbClr val="000000"/>
                </a:solidFill>
              </a:rPr>
              <a:t>To be covered in this lecture</a:t>
            </a:r>
          </a:p>
        </p:txBody>
      </p:sp>
    </p:spTree>
    <p:extLst>
      <p:ext uri="{BB962C8B-B14F-4D97-AF65-F5344CB8AC3E}">
        <p14:creationId xmlns:p14="http://schemas.microsoft.com/office/powerpoint/2010/main" val="965534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4593" y="0"/>
            <a:ext cx="12402207" cy="968039"/>
          </a:xfrm>
        </p:spPr>
        <p:txBody>
          <a:bodyPr>
            <a:noAutofit/>
          </a:bodyPr>
          <a:lstStyle/>
          <a:p>
            <a:r>
              <a:rPr lang="en-US" altLang="zh-CN" sz="4000" dirty="0">
                <a:ea typeface="SimSun" panose="02010600030101010101" pitchFamily="2" charset="-122"/>
              </a:rPr>
              <a:t>DBSCAN: Hig</a:t>
            </a:r>
            <a:r>
              <a:rPr lang="en-US" altLang="zh-Hans" sz="4000" dirty="0">
                <a:ea typeface="SimSun" panose="02010600030101010101" pitchFamily="2" charset="-122"/>
              </a:rPr>
              <a:t>h-Level</a:t>
            </a:r>
            <a:r>
              <a:rPr lang="zh-Hans" altLang="en-US" sz="4000" dirty="0">
                <a:ea typeface="SimSun" panose="02010600030101010101" pitchFamily="2" charset="-122"/>
              </a:rPr>
              <a:t> </a:t>
            </a:r>
            <a:r>
              <a:rPr lang="en-US" altLang="zh-Hans" sz="4000" dirty="0">
                <a:ea typeface="SimSun" panose="02010600030101010101" pitchFamily="2" charset="-122"/>
              </a:rPr>
              <a:t>Idea</a:t>
            </a:r>
            <a:endParaRPr lang="en-US" altLang="zh-CN" sz="4000" dirty="0">
              <a:ea typeface="SimSun" panose="02010600030101010101" pitchFamily="2" charset="-122"/>
            </a:endParaRPr>
          </a:p>
        </p:txBody>
      </p:sp>
      <p:sp>
        <p:nvSpPr>
          <p:cNvPr id="25603" name="Rectangle 3"/>
          <p:cNvSpPr>
            <a:spLocks noGrp="1" noChangeArrowheads="1"/>
          </p:cNvSpPr>
          <p:nvPr>
            <p:ph idx="1"/>
          </p:nvPr>
        </p:nvSpPr>
        <p:spPr>
          <a:xfrm>
            <a:off x="536809" y="1190728"/>
            <a:ext cx="6265644" cy="5387394"/>
          </a:xfrm>
        </p:spPr>
        <p:txBody>
          <a:bodyPr/>
          <a:lstStyle/>
          <a:p>
            <a:r>
              <a:rPr lang="en-US" altLang="zh-CN" sz="2400" dirty="0">
                <a:ea typeface="SimSun" panose="02010600030101010101" pitchFamily="2" charset="-122"/>
              </a:rPr>
              <a:t>DBSCAN</a:t>
            </a:r>
          </a:p>
          <a:p>
            <a:pPr lvl="1"/>
            <a:r>
              <a:rPr lang="en-US" altLang="zh-CN" sz="2400" dirty="0">
                <a:ea typeface="SimSun" panose="02010600030101010101" pitchFamily="2" charset="-122"/>
              </a:rPr>
              <a:t>Discovers clusters of arbitrary shape: </a:t>
            </a:r>
            <a:r>
              <a:rPr lang="en-US" altLang="zh-CN" sz="2400" u="sng" dirty="0">
                <a:ea typeface="SimSun" panose="02010600030101010101" pitchFamily="2" charset="-122"/>
              </a:rPr>
              <a:t>D</a:t>
            </a:r>
            <a:r>
              <a:rPr lang="en-US" altLang="zh-CN" sz="2400" dirty="0">
                <a:ea typeface="SimSun" panose="02010600030101010101" pitchFamily="2" charset="-122"/>
              </a:rPr>
              <a:t>ensity-</a:t>
            </a:r>
            <a:r>
              <a:rPr lang="en-US" altLang="zh-CN" sz="2400" u="sng" dirty="0">
                <a:ea typeface="SimSun" panose="02010600030101010101" pitchFamily="2" charset="-122"/>
              </a:rPr>
              <a:t>B</a:t>
            </a:r>
            <a:r>
              <a:rPr lang="en-US" altLang="zh-CN" sz="2400" dirty="0">
                <a:ea typeface="SimSun" panose="02010600030101010101" pitchFamily="2" charset="-122"/>
              </a:rPr>
              <a:t>ased </a:t>
            </a:r>
            <a:r>
              <a:rPr lang="en-US" altLang="zh-CN" sz="2400" u="sng" dirty="0">
                <a:ea typeface="SimSun" panose="02010600030101010101" pitchFamily="2" charset="-122"/>
              </a:rPr>
              <a:t>S</a:t>
            </a:r>
            <a:r>
              <a:rPr lang="en-US" altLang="zh-CN" sz="2400" dirty="0">
                <a:ea typeface="SimSun" panose="02010600030101010101" pitchFamily="2" charset="-122"/>
              </a:rPr>
              <a:t>patial </a:t>
            </a:r>
            <a:r>
              <a:rPr lang="en-US" altLang="zh-CN" sz="2400" u="sng" dirty="0">
                <a:ea typeface="SimSun" panose="02010600030101010101" pitchFamily="2" charset="-122"/>
              </a:rPr>
              <a:t>C</a:t>
            </a:r>
            <a:r>
              <a:rPr lang="en-US" altLang="zh-CN" sz="2400" dirty="0">
                <a:ea typeface="SimSun" panose="02010600030101010101" pitchFamily="2" charset="-122"/>
              </a:rPr>
              <a:t>lustering of </a:t>
            </a:r>
            <a:r>
              <a:rPr lang="en-US" altLang="zh-CN" sz="2400" u="sng" dirty="0">
                <a:ea typeface="SimSun" panose="02010600030101010101" pitchFamily="2" charset="-122"/>
              </a:rPr>
              <a:t>A</a:t>
            </a:r>
            <a:r>
              <a:rPr lang="en-US" altLang="zh-CN" sz="2400" dirty="0">
                <a:ea typeface="SimSun" panose="02010600030101010101" pitchFamily="2" charset="-122"/>
              </a:rPr>
              <a:t>pplications with </a:t>
            </a:r>
            <a:r>
              <a:rPr lang="en-US" altLang="zh-CN" sz="2400" u="sng" dirty="0">
                <a:ea typeface="SimSun" panose="02010600030101010101" pitchFamily="2" charset="-122"/>
              </a:rPr>
              <a:t>N</a:t>
            </a:r>
            <a:r>
              <a:rPr lang="en-US" altLang="zh-CN" sz="2400" dirty="0">
                <a:ea typeface="SimSun" panose="02010600030101010101" pitchFamily="2" charset="-122"/>
              </a:rPr>
              <a:t>oise </a:t>
            </a:r>
          </a:p>
          <a:p>
            <a:endParaRPr lang="en-US" altLang="zh-CN" sz="2400" dirty="0">
              <a:ea typeface="SimSun" panose="02010600030101010101" pitchFamily="2" charset="-122"/>
            </a:endParaRPr>
          </a:p>
          <a:p>
            <a:r>
              <a:rPr lang="en-US" altLang="zh-CN" sz="2400" dirty="0">
                <a:ea typeface="SimSun" panose="02010600030101010101" pitchFamily="2" charset="-122"/>
              </a:rPr>
              <a:t>A </a:t>
            </a:r>
            <a:r>
              <a:rPr lang="en-US" altLang="zh-CN" sz="2400" i="1" dirty="0">
                <a:ea typeface="SimSun" panose="02010600030101010101" pitchFamily="2" charset="-122"/>
              </a:rPr>
              <a:t>density-based</a:t>
            </a:r>
            <a:r>
              <a:rPr lang="en-US" altLang="zh-CN" sz="2400" dirty="0">
                <a:ea typeface="SimSun" panose="02010600030101010101" pitchFamily="2" charset="-122"/>
              </a:rPr>
              <a:t> notion of cluster</a:t>
            </a:r>
          </a:p>
          <a:p>
            <a:pPr lvl="1"/>
            <a:r>
              <a:rPr lang="en-US" altLang="zh-CN" sz="2400" b="1" dirty="0">
                <a:ea typeface="SimSun" panose="02010600030101010101" pitchFamily="2" charset="-122"/>
              </a:rPr>
              <a:t>A </a:t>
            </a:r>
            <a:r>
              <a:rPr lang="en-US" altLang="zh-CN" sz="2400" b="1" i="1" dirty="0">
                <a:ea typeface="SimSun" panose="02010600030101010101" pitchFamily="2" charset="-122"/>
              </a:rPr>
              <a:t>cluster</a:t>
            </a:r>
            <a:r>
              <a:rPr lang="en-US" altLang="zh-CN" sz="2400" b="1" dirty="0">
                <a:ea typeface="SimSun" panose="02010600030101010101" pitchFamily="2" charset="-122"/>
              </a:rPr>
              <a:t> is defined as a maximal set of density-connected points</a:t>
            </a:r>
          </a:p>
        </p:txBody>
      </p:sp>
      <p:pic>
        <p:nvPicPr>
          <p:cNvPr id="57" name="Picture 56">
            <a:extLst>
              <a:ext uri="{FF2B5EF4-FFF2-40B4-BE49-F238E27FC236}">
                <a16:creationId xmlns:a16="http://schemas.microsoft.com/office/drawing/2014/main" id="{F117561F-91B0-D645-AD14-F912167C823E}"/>
              </a:ext>
            </a:extLst>
          </p:cNvPr>
          <p:cNvPicPr>
            <a:picLocks noChangeAspect="1"/>
          </p:cNvPicPr>
          <p:nvPr/>
        </p:nvPicPr>
        <p:blipFill>
          <a:blip r:embed="rId3"/>
          <a:stretch>
            <a:fillRect/>
          </a:stretch>
        </p:blipFill>
        <p:spPr>
          <a:xfrm>
            <a:off x="6997818" y="1595925"/>
            <a:ext cx="4293273" cy="4215213"/>
          </a:xfrm>
          <a:prstGeom prst="rect">
            <a:avLst/>
          </a:prstGeom>
        </p:spPr>
      </p:pic>
    </p:spTree>
    <p:extLst>
      <p:ext uri="{BB962C8B-B14F-4D97-AF65-F5344CB8AC3E}">
        <p14:creationId xmlns:p14="http://schemas.microsoft.com/office/powerpoint/2010/main" val="32293639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4593" y="0"/>
            <a:ext cx="12402207" cy="968039"/>
          </a:xfrm>
        </p:spPr>
        <p:txBody>
          <a:bodyPr>
            <a:noAutofit/>
          </a:bodyPr>
          <a:lstStyle/>
          <a:p>
            <a:r>
              <a:rPr lang="en-US" altLang="zh-CN" sz="4000" dirty="0">
                <a:ea typeface="SimSun" panose="02010600030101010101" pitchFamily="2" charset="-122"/>
              </a:rPr>
              <a:t>DBSCAN: </a:t>
            </a:r>
            <a:r>
              <a:rPr lang="en-US" altLang="zh-Hans" sz="4000" dirty="0">
                <a:ea typeface="SimSun" panose="02010600030101010101" pitchFamily="2" charset="-122"/>
              </a:rPr>
              <a:t>Core</a:t>
            </a:r>
            <a:r>
              <a:rPr lang="zh-Hans" altLang="en-US" sz="4000" dirty="0">
                <a:ea typeface="SimSun" panose="02010600030101010101" pitchFamily="2" charset="-122"/>
              </a:rPr>
              <a:t> </a:t>
            </a:r>
            <a:r>
              <a:rPr lang="en-US" altLang="zh-Hans" sz="4000" dirty="0">
                <a:ea typeface="SimSun" panose="02010600030101010101" pitchFamily="2" charset="-122"/>
              </a:rPr>
              <a:t>Concepts</a:t>
            </a:r>
            <a:endParaRPr lang="en-US" altLang="zh-CN" sz="4000" dirty="0">
              <a:ea typeface="SimSun" panose="02010600030101010101" pitchFamily="2" charset="-122"/>
            </a:endParaRPr>
          </a:p>
        </p:txBody>
      </p:sp>
      <p:sp>
        <p:nvSpPr>
          <p:cNvPr id="25603" name="Rectangle 3"/>
          <p:cNvSpPr>
            <a:spLocks noGrp="1" noChangeArrowheads="1"/>
          </p:cNvSpPr>
          <p:nvPr>
            <p:ph idx="1"/>
          </p:nvPr>
        </p:nvSpPr>
        <p:spPr>
          <a:xfrm>
            <a:off x="536808" y="1190728"/>
            <a:ext cx="8092209" cy="5387394"/>
          </a:xfrm>
        </p:spPr>
        <p:txBody>
          <a:bodyPr/>
          <a:lstStyle/>
          <a:p>
            <a:r>
              <a:rPr lang="en-US" altLang="zh-CN" sz="2400" dirty="0">
                <a:ea typeface="SimSun" panose="02010600030101010101" pitchFamily="2" charset="-122"/>
              </a:rPr>
              <a:t>DBSCAN</a:t>
            </a:r>
            <a:r>
              <a:rPr lang="en-US" altLang="zh-Hans" sz="2400" dirty="0">
                <a:ea typeface="SimSun" panose="02010600030101010101" pitchFamily="2" charset="-122"/>
              </a:rPr>
              <a:t>:</a:t>
            </a:r>
            <a:r>
              <a:rPr lang="zh-Hans" altLang="en-US" sz="2400" dirty="0">
                <a:ea typeface="SimSun" panose="02010600030101010101" pitchFamily="2" charset="-122"/>
              </a:rPr>
              <a:t> </a:t>
            </a:r>
            <a:r>
              <a:rPr lang="en-US" altLang="zh-CN" sz="2400" dirty="0">
                <a:ea typeface="SimSun" panose="02010600030101010101" pitchFamily="2" charset="-122"/>
              </a:rPr>
              <a:t>A </a:t>
            </a:r>
            <a:r>
              <a:rPr lang="en-US" altLang="zh-CN" sz="2400" i="1" dirty="0">
                <a:ea typeface="SimSun" panose="02010600030101010101" pitchFamily="2" charset="-122"/>
              </a:rPr>
              <a:t>cluster</a:t>
            </a:r>
            <a:r>
              <a:rPr lang="en-US" altLang="zh-CN" sz="2400" dirty="0">
                <a:ea typeface="SimSun" panose="02010600030101010101" pitchFamily="2" charset="-122"/>
              </a:rPr>
              <a:t> is defined as a maximal set of density-connected points</a:t>
            </a:r>
          </a:p>
          <a:p>
            <a:pPr marL="285744" lvl="1" indent="-285744">
              <a:buClr>
                <a:srgbClr val="0000CC"/>
              </a:buClr>
            </a:pPr>
            <a:r>
              <a:rPr lang="en-US" altLang="zh-CN" sz="2400" dirty="0">
                <a:ea typeface="SimSun" panose="02010600030101010101" pitchFamily="2" charset="-122"/>
              </a:rPr>
              <a:t>Two parameters</a:t>
            </a:r>
            <a:r>
              <a:rPr lang="en-US" altLang="zh-CN" sz="2400" i="1" dirty="0">
                <a:ea typeface="SimSun" panose="02010600030101010101" pitchFamily="2" charset="-122"/>
              </a:rPr>
              <a:t>:</a:t>
            </a:r>
          </a:p>
          <a:p>
            <a:pPr lvl="1"/>
            <a:r>
              <a:rPr lang="en-US" altLang="zh-CN" sz="2400" i="1" dirty="0">
                <a:solidFill>
                  <a:srgbClr val="FF0000"/>
                </a:solidFill>
                <a:ea typeface="SimSun" panose="02010600030101010101" pitchFamily="2" charset="-122"/>
              </a:rPr>
              <a:t>Eps </a:t>
            </a:r>
            <a:r>
              <a:rPr lang="en-US" altLang="zh-CN" sz="2400" dirty="0">
                <a:solidFill>
                  <a:srgbClr val="FF0000"/>
                </a:solidFill>
                <a:ea typeface="SimSun" panose="02010600030101010101" pitchFamily="2" charset="-122"/>
              </a:rPr>
              <a:t>(</a:t>
            </a:r>
            <a:r>
              <a:rPr lang="el-GR" altLang="zh-CN" sz="2400" i="1" dirty="0">
                <a:solidFill>
                  <a:srgbClr val="FF0000"/>
                </a:solidFill>
                <a:ea typeface="SimSun" pitchFamily="2" charset="-122"/>
              </a:rPr>
              <a:t>ε</a:t>
            </a:r>
            <a:r>
              <a:rPr lang="en-US" altLang="zh-CN" sz="2400" dirty="0">
                <a:solidFill>
                  <a:srgbClr val="FF0000"/>
                </a:solidFill>
                <a:ea typeface="SimSun" panose="02010600030101010101" pitchFamily="2" charset="-122"/>
              </a:rPr>
              <a:t>)</a:t>
            </a:r>
            <a:r>
              <a:rPr lang="en-US" altLang="zh-CN" sz="2400" dirty="0">
                <a:ea typeface="SimSun" panose="02010600030101010101" pitchFamily="2" charset="-122"/>
              </a:rPr>
              <a:t>: Maximum radius of the neighborhood</a:t>
            </a:r>
          </a:p>
          <a:p>
            <a:pPr lvl="1"/>
            <a:r>
              <a:rPr lang="en-US" altLang="zh-CN" sz="2400" i="1" dirty="0" err="1">
                <a:solidFill>
                  <a:srgbClr val="FF0000"/>
                </a:solidFill>
                <a:ea typeface="SimSun" panose="02010600030101010101" pitchFamily="2" charset="-122"/>
              </a:rPr>
              <a:t>MinPts</a:t>
            </a:r>
            <a:r>
              <a:rPr lang="en-US" altLang="zh-CN" sz="2400" dirty="0">
                <a:ea typeface="SimSun" panose="02010600030101010101" pitchFamily="2" charset="-122"/>
              </a:rPr>
              <a:t>: Minimum number of points in the                      </a:t>
            </a:r>
          </a:p>
          <a:p>
            <a:pPr marL="612782" lvl="3" indent="0">
              <a:buNone/>
            </a:pPr>
            <a:r>
              <a:rPr lang="en-US" altLang="zh-CN" sz="2400" dirty="0">
                <a:ea typeface="SimSun" panose="02010600030101010101" pitchFamily="2" charset="-122"/>
              </a:rPr>
              <a:t>Eps-neighborhood of a point</a:t>
            </a:r>
          </a:p>
          <a:p>
            <a:r>
              <a:rPr lang="en-US" altLang="zh-CN" sz="2400" dirty="0">
                <a:ea typeface="SimSun" panose="02010600030101010101" pitchFamily="2" charset="-122"/>
              </a:rPr>
              <a:t>The Eps(</a:t>
            </a:r>
            <a:r>
              <a:rPr lang="el-GR" altLang="zh-CN" sz="2400" i="1" dirty="0">
                <a:ea typeface="SimSun" pitchFamily="2" charset="-122"/>
              </a:rPr>
              <a:t>ε</a:t>
            </a:r>
            <a:r>
              <a:rPr lang="en-US" altLang="zh-CN" sz="2400" dirty="0">
                <a:ea typeface="SimSun" pitchFamily="2" charset="-122"/>
              </a:rPr>
              <a:t>)-neighborhood of a point </a:t>
            </a:r>
            <a:r>
              <a:rPr lang="en-US" altLang="zh-CN" sz="2400" i="1" dirty="0">
                <a:ea typeface="SimSun" panose="02010600030101010101" pitchFamily="2" charset="-122"/>
              </a:rPr>
              <a:t>q</a:t>
            </a:r>
            <a:r>
              <a:rPr lang="en-US" altLang="zh-CN" sz="2400" dirty="0">
                <a:ea typeface="SimSun" panose="02010600030101010101" pitchFamily="2" charset="-122"/>
              </a:rPr>
              <a:t>: </a:t>
            </a:r>
          </a:p>
          <a:p>
            <a:pPr lvl="1"/>
            <a:r>
              <a:rPr lang="en-US" altLang="zh-CN" sz="2400" i="1" dirty="0" err="1">
                <a:ea typeface="SimSun" panose="02010600030101010101" pitchFamily="2" charset="-122"/>
              </a:rPr>
              <a:t>N</a:t>
            </a:r>
            <a:r>
              <a:rPr lang="en-US" altLang="zh-CN" sz="2400" i="1" baseline="-25000" dirty="0" err="1">
                <a:ea typeface="SimSun" panose="02010600030101010101" pitchFamily="2" charset="-122"/>
              </a:rPr>
              <a:t>Eps</a:t>
            </a:r>
            <a:r>
              <a:rPr lang="en-US" altLang="zh-CN" sz="2400" i="1" dirty="0">
                <a:ea typeface="SimSun" panose="02010600030101010101" pitchFamily="2" charset="-122"/>
              </a:rPr>
              <a:t>(q)</a:t>
            </a:r>
            <a:r>
              <a:rPr lang="en-US" altLang="zh-CN" sz="2400" dirty="0">
                <a:ea typeface="SimSun" panose="02010600030101010101" pitchFamily="2" charset="-122"/>
              </a:rPr>
              <a:t>: {p belongs to D | </a:t>
            </a:r>
            <a:r>
              <a:rPr lang="en-US" altLang="zh-CN" sz="2400" dirty="0" err="1">
                <a:ea typeface="SimSun" panose="02010600030101010101" pitchFamily="2" charset="-122"/>
              </a:rPr>
              <a:t>dist</a:t>
            </a:r>
            <a:r>
              <a:rPr lang="en-US" altLang="zh-CN" sz="2400" dirty="0">
                <a:ea typeface="SimSun" panose="02010600030101010101" pitchFamily="2" charset="-122"/>
              </a:rPr>
              <a:t>(p, q) ≤ Eps}</a:t>
            </a:r>
          </a:p>
        </p:txBody>
      </p:sp>
      <p:grpSp>
        <p:nvGrpSpPr>
          <p:cNvPr id="4" name="Group 50"/>
          <p:cNvGrpSpPr>
            <a:grpSpLocks/>
          </p:cNvGrpSpPr>
          <p:nvPr/>
        </p:nvGrpSpPr>
        <p:grpSpPr bwMode="auto">
          <a:xfrm>
            <a:off x="8801066" y="1295841"/>
            <a:ext cx="2854387" cy="1663700"/>
            <a:chOff x="5264150" y="4648200"/>
            <a:chExt cx="2854387" cy="1663700"/>
          </a:xfrm>
        </p:grpSpPr>
        <p:sp>
          <p:nvSpPr>
            <p:cNvPr id="5" name="Rectangle 2072"/>
            <p:cNvSpPr>
              <a:spLocks noChangeArrowheads="1"/>
            </p:cNvSpPr>
            <p:nvPr/>
          </p:nvSpPr>
          <p:spPr bwMode="auto">
            <a:xfrm>
              <a:off x="6940550" y="5453053"/>
              <a:ext cx="1177987" cy="72391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ts val="600"/>
                </a:spcBef>
                <a:spcAft>
                  <a:spcPct val="0"/>
                </a:spcAft>
                <a:buClrTx/>
                <a:buSzTx/>
                <a:buFont typeface="Wingdings" panose="05000000000000000000" pitchFamily="2" charset="2"/>
                <a:buNone/>
              </a:pPr>
              <a:r>
                <a:rPr lang="en-US" altLang="zh-CN" sz="1800" dirty="0" err="1">
                  <a:solidFill>
                    <a:srgbClr val="000000"/>
                  </a:solidFill>
                  <a:latin typeface="Calibri"/>
                </a:rPr>
                <a:t>MinPts</a:t>
              </a:r>
              <a:r>
                <a:rPr lang="en-US" altLang="zh-CN" sz="1800" dirty="0">
                  <a:solidFill>
                    <a:srgbClr val="000000"/>
                  </a:solidFill>
                  <a:latin typeface="Calibri"/>
                </a:rPr>
                <a:t> = 5</a:t>
              </a:r>
            </a:p>
            <a:p>
              <a:pPr defTabSz="914400" fontAlgn="base">
                <a:spcBef>
                  <a:spcPts val="600"/>
                </a:spcBef>
                <a:spcAft>
                  <a:spcPct val="0"/>
                </a:spcAft>
                <a:buClrTx/>
                <a:buSzTx/>
                <a:buFont typeface="Wingdings" panose="05000000000000000000" pitchFamily="2" charset="2"/>
                <a:buNone/>
              </a:pPr>
              <a:r>
                <a:rPr lang="en-US" altLang="zh-CN" sz="1800" dirty="0">
                  <a:solidFill>
                    <a:srgbClr val="000000"/>
                  </a:solidFill>
                  <a:latin typeface="Calibri"/>
                </a:rPr>
                <a:t>Eps = 1 cm</a:t>
              </a:r>
            </a:p>
          </p:txBody>
        </p:sp>
        <p:grpSp>
          <p:nvGrpSpPr>
            <p:cNvPr id="6" name="Group 49"/>
            <p:cNvGrpSpPr>
              <a:grpSpLocks/>
            </p:cNvGrpSpPr>
            <p:nvPr/>
          </p:nvGrpSpPr>
          <p:grpSpPr bwMode="auto">
            <a:xfrm>
              <a:off x="5264150" y="4648200"/>
              <a:ext cx="1663700" cy="1663700"/>
              <a:chOff x="5264150" y="4648200"/>
              <a:chExt cx="1663700" cy="1663700"/>
            </a:xfrm>
          </p:grpSpPr>
          <p:sp>
            <p:nvSpPr>
              <p:cNvPr id="7" name="Oval 2054"/>
              <p:cNvSpPr>
                <a:spLocks noChangeArrowheads="1"/>
              </p:cNvSpPr>
              <p:nvPr/>
            </p:nvSpPr>
            <p:spPr bwMode="auto">
              <a:xfrm>
                <a:off x="5375275" y="5430838"/>
                <a:ext cx="100013"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 name="Oval 2055"/>
              <p:cNvSpPr>
                <a:spLocks noChangeArrowheads="1"/>
              </p:cNvSpPr>
              <p:nvPr/>
            </p:nvSpPr>
            <p:spPr bwMode="auto">
              <a:xfrm>
                <a:off x="5711825" y="5541963"/>
                <a:ext cx="98425"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9" name="Oval 2056"/>
              <p:cNvSpPr>
                <a:spLocks noChangeArrowheads="1"/>
              </p:cNvSpPr>
              <p:nvPr/>
            </p:nvSpPr>
            <p:spPr bwMode="auto">
              <a:xfrm>
                <a:off x="5867400" y="5181600"/>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0" name="Oval 2057"/>
              <p:cNvSpPr>
                <a:spLocks noChangeArrowheads="1"/>
              </p:cNvSpPr>
              <p:nvPr/>
            </p:nvSpPr>
            <p:spPr bwMode="auto">
              <a:xfrm>
                <a:off x="5264150" y="5876925"/>
                <a:ext cx="98425"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1" name="Oval 2058"/>
              <p:cNvSpPr>
                <a:spLocks noChangeArrowheads="1"/>
              </p:cNvSpPr>
              <p:nvPr/>
            </p:nvSpPr>
            <p:spPr bwMode="auto">
              <a:xfrm>
                <a:off x="5487988" y="5654675"/>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2" name="Oval 2059"/>
              <p:cNvSpPr>
                <a:spLocks noChangeArrowheads="1"/>
              </p:cNvSpPr>
              <p:nvPr/>
            </p:nvSpPr>
            <p:spPr bwMode="auto">
              <a:xfrm>
                <a:off x="5487988" y="5876925"/>
                <a:ext cx="98425"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3" name="Oval 2060"/>
              <p:cNvSpPr>
                <a:spLocks noChangeArrowheads="1"/>
              </p:cNvSpPr>
              <p:nvPr/>
            </p:nvSpPr>
            <p:spPr bwMode="auto">
              <a:xfrm>
                <a:off x="5822950" y="5989638"/>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4" name="Oval 2061"/>
              <p:cNvSpPr>
                <a:spLocks noChangeArrowheads="1"/>
              </p:cNvSpPr>
              <p:nvPr/>
            </p:nvSpPr>
            <p:spPr bwMode="auto">
              <a:xfrm>
                <a:off x="5822950" y="4648200"/>
                <a:ext cx="1104900" cy="1104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5" name="Oval 2062"/>
              <p:cNvSpPr>
                <a:spLocks noChangeArrowheads="1"/>
              </p:cNvSpPr>
              <p:nvPr/>
            </p:nvSpPr>
            <p:spPr bwMode="auto">
              <a:xfrm>
                <a:off x="5822950" y="4983163"/>
                <a:ext cx="98425"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6" name="Oval 2063"/>
              <p:cNvSpPr>
                <a:spLocks noChangeArrowheads="1"/>
              </p:cNvSpPr>
              <p:nvPr/>
            </p:nvSpPr>
            <p:spPr bwMode="auto">
              <a:xfrm>
                <a:off x="6492875" y="5654675"/>
                <a:ext cx="100013"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7" name="Oval 2064"/>
              <p:cNvSpPr>
                <a:spLocks noChangeArrowheads="1"/>
              </p:cNvSpPr>
              <p:nvPr/>
            </p:nvSpPr>
            <p:spPr bwMode="auto">
              <a:xfrm>
                <a:off x="6270625" y="5207000"/>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8" name="Oval 2065"/>
              <p:cNvSpPr>
                <a:spLocks noChangeArrowheads="1"/>
              </p:cNvSpPr>
              <p:nvPr/>
            </p:nvSpPr>
            <p:spPr bwMode="auto">
              <a:xfrm>
                <a:off x="5711825" y="5765800"/>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9" name="Oval 2066"/>
              <p:cNvSpPr>
                <a:spLocks noChangeArrowheads="1"/>
              </p:cNvSpPr>
              <p:nvPr/>
            </p:nvSpPr>
            <p:spPr bwMode="auto">
              <a:xfrm>
                <a:off x="5934075" y="5541963"/>
                <a:ext cx="100013"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0" name="Oval 2067"/>
              <p:cNvSpPr>
                <a:spLocks noChangeArrowheads="1"/>
              </p:cNvSpPr>
              <p:nvPr/>
            </p:nvSpPr>
            <p:spPr bwMode="auto">
              <a:xfrm>
                <a:off x="6157913" y="5876925"/>
                <a:ext cx="100013"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1" name="Oval 2068"/>
              <p:cNvSpPr>
                <a:spLocks noChangeArrowheads="1"/>
              </p:cNvSpPr>
              <p:nvPr/>
            </p:nvSpPr>
            <p:spPr bwMode="auto">
              <a:xfrm>
                <a:off x="6716713" y="5989638"/>
                <a:ext cx="100013"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2" name="Oval 2069"/>
              <p:cNvSpPr>
                <a:spLocks noChangeArrowheads="1"/>
              </p:cNvSpPr>
              <p:nvPr/>
            </p:nvSpPr>
            <p:spPr bwMode="auto">
              <a:xfrm>
                <a:off x="5487988" y="5207000"/>
                <a:ext cx="1104900" cy="1104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3" name="Rectangle 2070"/>
              <p:cNvSpPr>
                <a:spLocks noChangeArrowheads="1"/>
              </p:cNvSpPr>
              <p:nvPr/>
            </p:nvSpPr>
            <p:spPr bwMode="auto">
              <a:xfrm>
                <a:off x="6324600" y="4946650"/>
                <a:ext cx="3810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Font typeface="Wingdings" panose="05000000000000000000" pitchFamily="2" charset="2"/>
                  <a:buNone/>
                </a:pPr>
                <a:r>
                  <a:rPr lang="en-US" altLang="zh-CN" sz="1800">
                    <a:solidFill>
                      <a:srgbClr val="000000"/>
                    </a:solidFill>
                    <a:latin typeface="Times New Roman" panose="02020603050405020304" pitchFamily="18" charset="0"/>
                  </a:rPr>
                  <a:t>p</a:t>
                </a:r>
              </a:p>
            </p:txBody>
          </p:sp>
          <p:sp>
            <p:nvSpPr>
              <p:cNvPr id="24" name="Rectangle 2071"/>
              <p:cNvSpPr>
                <a:spLocks noChangeArrowheads="1"/>
              </p:cNvSpPr>
              <p:nvPr/>
            </p:nvSpPr>
            <p:spPr bwMode="auto">
              <a:xfrm>
                <a:off x="5867400" y="5715000"/>
                <a:ext cx="3810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Font typeface="Wingdings" panose="05000000000000000000" pitchFamily="2" charset="2"/>
                  <a:buNone/>
                </a:pPr>
                <a:r>
                  <a:rPr lang="en-US" altLang="zh-CN" sz="1800">
                    <a:solidFill>
                      <a:srgbClr val="000000"/>
                    </a:solidFill>
                    <a:latin typeface="Times New Roman" panose="02020603050405020304" pitchFamily="18" charset="0"/>
                  </a:rPr>
                  <a:t>q</a:t>
                </a:r>
              </a:p>
            </p:txBody>
          </p:sp>
          <p:sp>
            <p:nvSpPr>
              <p:cNvPr id="25" name="Oval 2065"/>
              <p:cNvSpPr>
                <a:spLocks noChangeArrowheads="1"/>
              </p:cNvSpPr>
              <p:nvPr/>
            </p:nvSpPr>
            <p:spPr bwMode="auto">
              <a:xfrm>
                <a:off x="5997575" y="5768975"/>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grpSp>
      </p:grpSp>
      <p:grpSp>
        <p:nvGrpSpPr>
          <p:cNvPr id="3" name="Group 2"/>
          <p:cNvGrpSpPr/>
          <p:nvPr/>
        </p:nvGrpSpPr>
        <p:grpSpPr>
          <a:xfrm>
            <a:off x="6743539" y="3608698"/>
            <a:ext cx="4992920" cy="2734249"/>
            <a:chOff x="6917739" y="3172479"/>
            <a:chExt cx="4992920" cy="2734249"/>
          </a:xfrm>
        </p:grpSpPr>
        <p:grpSp>
          <p:nvGrpSpPr>
            <p:cNvPr id="26" name="Group 4"/>
            <p:cNvGrpSpPr>
              <a:grpSpLocks/>
            </p:cNvGrpSpPr>
            <p:nvPr/>
          </p:nvGrpSpPr>
          <p:grpSpPr bwMode="auto">
            <a:xfrm>
              <a:off x="6917739" y="3172479"/>
              <a:ext cx="4220989" cy="2566120"/>
              <a:chOff x="672" y="1712"/>
              <a:chExt cx="3849" cy="2224"/>
            </a:xfrm>
          </p:grpSpPr>
          <p:sp>
            <p:nvSpPr>
              <p:cNvPr id="27" name="Oval 5"/>
              <p:cNvSpPr>
                <a:spLocks noChangeArrowheads="1"/>
              </p:cNvSpPr>
              <p:nvPr/>
            </p:nvSpPr>
            <p:spPr bwMode="auto">
              <a:xfrm>
                <a:off x="1872" y="249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8" name="Oval 6"/>
              <p:cNvSpPr>
                <a:spLocks noChangeArrowheads="1"/>
              </p:cNvSpPr>
              <p:nvPr/>
            </p:nvSpPr>
            <p:spPr bwMode="auto">
              <a:xfrm>
                <a:off x="1824" y="273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9" name="Oval 7"/>
              <p:cNvSpPr>
                <a:spLocks noChangeArrowheads="1"/>
              </p:cNvSpPr>
              <p:nvPr/>
            </p:nvSpPr>
            <p:spPr bwMode="auto">
              <a:xfrm>
                <a:off x="2064" y="2784"/>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0" name="Oval 8"/>
              <p:cNvSpPr>
                <a:spLocks noChangeArrowheads="1"/>
              </p:cNvSpPr>
              <p:nvPr/>
            </p:nvSpPr>
            <p:spPr bwMode="auto">
              <a:xfrm>
                <a:off x="2160" y="249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1" name="Oval 9"/>
              <p:cNvSpPr>
                <a:spLocks noChangeArrowheads="1"/>
              </p:cNvSpPr>
              <p:nvPr/>
            </p:nvSpPr>
            <p:spPr bwMode="auto">
              <a:xfrm>
                <a:off x="2246" y="2928"/>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2" name="Oval 10"/>
              <p:cNvSpPr>
                <a:spLocks noChangeArrowheads="1"/>
              </p:cNvSpPr>
              <p:nvPr/>
            </p:nvSpPr>
            <p:spPr bwMode="auto">
              <a:xfrm>
                <a:off x="1872" y="297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3" name="Oval 11"/>
              <p:cNvSpPr>
                <a:spLocks noChangeArrowheads="1"/>
              </p:cNvSpPr>
              <p:nvPr/>
            </p:nvSpPr>
            <p:spPr bwMode="auto">
              <a:xfrm>
                <a:off x="2064" y="3120"/>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4" name="Oval 12"/>
              <p:cNvSpPr>
                <a:spLocks noChangeArrowheads="1"/>
              </p:cNvSpPr>
              <p:nvPr/>
            </p:nvSpPr>
            <p:spPr bwMode="auto">
              <a:xfrm>
                <a:off x="1968" y="3360"/>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5" name="Oval 13"/>
              <p:cNvSpPr>
                <a:spLocks noChangeArrowheads="1"/>
              </p:cNvSpPr>
              <p:nvPr/>
            </p:nvSpPr>
            <p:spPr bwMode="auto">
              <a:xfrm>
                <a:off x="2208" y="3504"/>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6" name="Oval 14"/>
              <p:cNvSpPr>
                <a:spLocks noChangeArrowheads="1"/>
              </p:cNvSpPr>
              <p:nvPr/>
            </p:nvSpPr>
            <p:spPr bwMode="auto">
              <a:xfrm>
                <a:off x="2304" y="369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7" name="Oval 15"/>
              <p:cNvSpPr>
                <a:spLocks noChangeArrowheads="1"/>
              </p:cNvSpPr>
              <p:nvPr/>
            </p:nvSpPr>
            <p:spPr bwMode="auto">
              <a:xfrm>
                <a:off x="2256" y="3264"/>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8" name="Oval 16"/>
              <p:cNvSpPr>
                <a:spLocks noChangeArrowheads="1"/>
              </p:cNvSpPr>
              <p:nvPr/>
            </p:nvSpPr>
            <p:spPr bwMode="auto">
              <a:xfrm>
                <a:off x="2880" y="1920"/>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9" name="Oval 17"/>
              <p:cNvSpPr>
                <a:spLocks noChangeArrowheads="1"/>
              </p:cNvSpPr>
              <p:nvPr/>
            </p:nvSpPr>
            <p:spPr bwMode="auto">
              <a:xfrm>
                <a:off x="2976" y="249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0" name="Oval 18"/>
              <p:cNvSpPr>
                <a:spLocks noChangeArrowheads="1"/>
              </p:cNvSpPr>
              <p:nvPr/>
            </p:nvSpPr>
            <p:spPr bwMode="auto">
              <a:xfrm>
                <a:off x="2832" y="2688"/>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1" name="Oval 19"/>
              <p:cNvSpPr>
                <a:spLocks noChangeArrowheads="1"/>
              </p:cNvSpPr>
              <p:nvPr/>
            </p:nvSpPr>
            <p:spPr bwMode="auto">
              <a:xfrm>
                <a:off x="3168" y="2784"/>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2" name="Oval 20"/>
              <p:cNvSpPr>
                <a:spLocks noChangeArrowheads="1"/>
              </p:cNvSpPr>
              <p:nvPr/>
            </p:nvSpPr>
            <p:spPr bwMode="auto">
              <a:xfrm>
                <a:off x="3264" y="2544"/>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3" name="Oval 21"/>
              <p:cNvSpPr>
                <a:spLocks noChangeArrowheads="1"/>
              </p:cNvSpPr>
              <p:nvPr/>
            </p:nvSpPr>
            <p:spPr bwMode="auto">
              <a:xfrm>
                <a:off x="2976" y="2880"/>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4" name="Rectangle 22"/>
              <p:cNvSpPr>
                <a:spLocks noChangeArrowheads="1"/>
              </p:cNvSpPr>
              <p:nvPr/>
            </p:nvSpPr>
            <p:spPr bwMode="auto">
              <a:xfrm>
                <a:off x="1392" y="1824"/>
                <a:ext cx="2448" cy="2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5" name="Oval 23"/>
              <p:cNvSpPr>
                <a:spLocks noChangeArrowheads="1"/>
              </p:cNvSpPr>
              <p:nvPr/>
            </p:nvSpPr>
            <p:spPr bwMode="auto">
              <a:xfrm>
                <a:off x="1659" y="2260"/>
                <a:ext cx="608" cy="584"/>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6" name="Oval 24"/>
              <p:cNvSpPr>
                <a:spLocks noChangeArrowheads="1"/>
              </p:cNvSpPr>
              <p:nvPr/>
            </p:nvSpPr>
            <p:spPr bwMode="auto">
              <a:xfrm>
                <a:off x="1802" y="2880"/>
                <a:ext cx="646" cy="623"/>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7" name="Oval 25"/>
              <p:cNvSpPr>
                <a:spLocks noChangeArrowheads="1"/>
              </p:cNvSpPr>
              <p:nvPr/>
            </p:nvSpPr>
            <p:spPr bwMode="auto">
              <a:xfrm>
                <a:off x="2638" y="1712"/>
                <a:ext cx="616" cy="582"/>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8" name="AutoShape 26"/>
              <p:cNvSpPr>
                <a:spLocks/>
              </p:cNvSpPr>
              <p:nvPr/>
            </p:nvSpPr>
            <p:spPr bwMode="auto">
              <a:xfrm>
                <a:off x="1094" y="3124"/>
                <a:ext cx="576" cy="284"/>
              </a:xfrm>
              <a:prstGeom prst="borderCallout1">
                <a:avLst>
                  <a:gd name="adj1" fmla="val 18750"/>
                  <a:gd name="adj2" fmla="val 108333"/>
                  <a:gd name="adj3" fmla="val 18750"/>
                  <a:gd name="adj4" fmla="val 168750"/>
                </a:avLst>
              </a:prstGeom>
              <a:solidFill>
                <a:schemeClr val="bg1"/>
              </a:solidFill>
              <a:ln w="9525">
                <a:solidFill>
                  <a:schemeClr val="tx1"/>
                </a:solidFill>
                <a:miter lim="800000"/>
                <a:headEnd/>
                <a:tailEnd/>
              </a:ln>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Font typeface="Wingdings" panose="05000000000000000000" pitchFamily="2" charset="2"/>
                  <a:buNone/>
                </a:pPr>
                <a:r>
                  <a:rPr lang="en-US" altLang="zh-CN" sz="1800">
                    <a:solidFill>
                      <a:srgbClr val="000000"/>
                    </a:solidFill>
                    <a:latin typeface="Times New Roman" panose="02020603050405020304" pitchFamily="18" charset="0"/>
                  </a:rPr>
                  <a:t>Core</a:t>
                </a:r>
              </a:p>
            </p:txBody>
          </p:sp>
          <p:sp>
            <p:nvSpPr>
              <p:cNvPr id="49" name="AutoShape 27"/>
              <p:cNvSpPr>
                <a:spLocks/>
              </p:cNvSpPr>
              <p:nvPr/>
            </p:nvSpPr>
            <p:spPr bwMode="auto">
              <a:xfrm>
                <a:off x="672" y="2523"/>
                <a:ext cx="817" cy="284"/>
              </a:xfrm>
              <a:prstGeom prst="borderCallout1">
                <a:avLst>
                  <a:gd name="adj1" fmla="val 14458"/>
                  <a:gd name="adj2" fmla="val 105884"/>
                  <a:gd name="adj3" fmla="val 14458"/>
                  <a:gd name="adj4" fmla="val 148528"/>
                </a:avLst>
              </a:prstGeom>
              <a:solidFill>
                <a:schemeClr val="bg1"/>
              </a:solidFill>
              <a:ln w="9525">
                <a:solidFill>
                  <a:schemeClr val="tx1"/>
                </a:solidFill>
                <a:miter lim="800000"/>
                <a:headEnd/>
                <a:tailEnd/>
              </a:ln>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Font typeface="Wingdings" panose="05000000000000000000" pitchFamily="2" charset="2"/>
                  <a:buNone/>
                </a:pPr>
                <a:r>
                  <a:rPr lang="en-US" altLang="zh-CN" sz="1800">
                    <a:solidFill>
                      <a:srgbClr val="000000"/>
                    </a:solidFill>
                    <a:latin typeface="Times New Roman" panose="02020603050405020304" pitchFamily="18" charset="0"/>
                  </a:rPr>
                  <a:t>Border</a:t>
                </a:r>
              </a:p>
            </p:txBody>
          </p:sp>
          <p:sp>
            <p:nvSpPr>
              <p:cNvPr id="50" name="AutoShape 28"/>
              <p:cNvSpPr>
                <a:spLocks/>
              </p:cNvSpPr>
              <p:nvPr/>
            </p:nvSpPr>
            <p:spPr bwMode="auto">
              <a:xfrm>
                <a:off x="3697" y="1921"/>
                <a:ext cx="824" cy="284"/>
              </a:xfrm>
              <a:prstGeom prst="borderCallout1">
                <a:avLst>
                  <a:gd name="adj1" fmla="val 24491"/>
                  <a:gd name="adj2" fmla="val -5810"/>
                  <a:gd name="adj3" fmla="val 21431"/>
                  <a:gd name="adj4" fmla="val -82810"/>
                </a:avLst>
              </a:prstGeom>
              <a:solidFill>
                <a:schemeClr val="bg1"/>
              </a:solidFill>
              <a:ln w="9525">
                <a:solidFill>
                  <a:schemeClr val="tx1"/>
                </a:solidFill>
                <a:miter lim="800000"/>
                <a:headEnd/>
                <a:tailEnd/>
              </a:ln>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Font typeface="Wingdings" panose="05000000000000000000" pitchFamily="2" charset="2"/>
                  <a:buNone/>
                </a:pPr>
                <a:r>
                  <a:rPr lang="en-US" altLang="zh-CN" sz="1800">
                    <a:solidFill>
                      <a:srgbClr val="000000"/>
                    </a:solidFill>
                    <a:latin typeface="Times New Roman" panose="02020603050405020304" pitchFamily="18" charset="0"/>
                  </a:rPr>
                  <a:t>Outlier</a:t>
                </a:r>
              </a:p>
            </p:txBody>
          </p:sp>
          <p:sp>
            <p:nvSpPr>
              <p:cNvPr id="52" name="Oval 30"/>
              <p:cNvSpPr>
                <a:spLocks noChangeArrowheads="1"/>
              </p:cNvSpPr>
              <p:nvPr/>
            </p:nvSpPr>
            <p:spPr bwMode="auto">
              <a:xfrm>
                <a:off x="2400" y="345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grpSp>
        <p:sp>
          <p:nvSpPr>
            <p:cNvPr id="2" name="TextBox 1"/>
            <p:cNvSpPr txBox="1"/>
            <p:nvPr/>
          </p:nvSpPr>
          <p:spPr>
            <a:xfrm>
              <a:off x="8994472" y="5229620"/>
              <a:ext cx="2916187" cy="677108"/>
            </a:xfrm>
            <a:prstGeom prst="rect">
              <a:avLst/>
            </a:prstGeom>
            <a:solidFill>
              <a:srgbClr val="FFFF66"/>
            </a:solidFill>
          </p:spPr>
          <p:txBody>
            <a:bodyPr wrap="square" rtlCol="0">
              <a:spAutoFit/>
            </a:bodyPr>
            <a:lstStyle/>
            <a:p>
              <a:pPr defTabSz="457189"/>
              <a:r>
                <a:rPr lang="en-US" dirty="0">
                  <a:solidFill>
                    <a:srgbClr val="000000"/>
                  </a:solidFill>
                </a:rPr>
                <a:t>Border point: in cluster but neighborhood is not dense</a:t>
              </a:r>
            </a:p>
          </p:txBody>
        </p:sp>
        <p:sp>
          <p:nvSpPr>
            <p:cNvPr id="54" name="TextBox 53"/>
            <p:cNvSpPr txBox="1"/>
            <p:nvPr/>
          </p:nvSpPr>
          <p:spPr>
            <a:xfrm>
              <a:off x="10181357" y="3780647"/>
              <a:ext cx="1658834" cy="677108"/>
            </a:xfrm>
            <a:prstGeom prst="rect">
              <a:avLst/>
            </a:prstGeom>
            <a:solidFill>
              <a:srgbClr val="FFFF66"/>
            </a:solidFill>
          </p:spPr>
          <p:txBody>
            <a:bodyPr wrap="square" rtlCol="0">
              <a:spAutoFit/>
            </a:bodyPr>
            <a:lstStyle/>
            <a:p>
              <a:pPr defTabSz="457189"/>
              <a:r>
                <a:rPr lang="en-US" dirty="0">
                  <a:solidFill>
                    <a:srgbClr val="000000"/>
                  </a:solidFill>
                </a:rPr>
                <a:t>Outlier/noise: not in a cluster</a:t>
              </a:r>
            </a:p>
          </p:txBody>
        </p:sp>
        <p:sp>
          <p:nvSpPr>
            <p:cNvPr id="55" name="TextBox 54"/>
            <p:cNvSpPr txBox="1"/>
            <p:nvPr/>
          </p:nvSpPr>
          <p:spPr>
            <a:xfrm>
              <a:off x="9893397" y="4513330"/>
              <a:ext cx="1946794" cy="677108"/>
            </a:xfrm>
            <a:prstGeom prst="rect">
              <a:avLst/>
            </a:prstGeom>
            <a:solidFill>
              <a:srgbClr val="FFFF66"/>
            </a:solidFill>
          </p:spPr>
          <p:txBody>
            <a:bodyPr wrap="square" rtlCol="0">
              <a:spAutoFit/>
            </a:bodyPr>
            <a:lstStyle/>
            <a:p>
              <a:pPr defTabSz="457189"/>
              <a:r>
                <a:rPr lang="en-US" dirty="0">
                  <a:solidFill>
                    <a:srgbClr val="000000"/>
                  </a:solidFill>
                </a:rPr>
                <a:t>Core point: dense neighborhood</a:t>
              </a:r>
            </a:p>
          </p:txBody>
        </p:sp>
      </p:grpSp>
    </p:spTree>
    <p:extLst>
      <p:ext uri="{BB962C8B-B14F-4D97-AF65-F5344CB8AC3E}">
        <p14:creationId xmlns:p14="http://schemas.microsoft.com/office/powerpoint/2010/main" val="9443568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3128" y="112210"/>
            <a:ext cx="12025745" cy="858254"/>
          </a:xfrm>
        </p:spPr>
        <p:txBody>
          <a:bodyPr>
            <a:noAutofit/>
          </a:bodyPr>
          <a:lstStyle/>
          <a:p>
            <a:r>
              <a:rPr lang="en-US" altLang="zh-CN" sz="4000" dirty="0">
                <a:ea typeface="SimSun" panose="02010600030101010101" pitchFamily="2" charset="-122"/>
              </a:rPr>
              <a:t>DBSCAN: Density-Reachable and Density-Connected</a:t>
            </a:r>
          </a:p>
        </p:txBody>
      </p:sp>
      <p:sp>
        <p:nvSpPr>
          <p:cNvPr id="25603" name="Rectangle 3"/>
          <p:cNvSpPr>
            <a:spLocks noGrp="1" noChangeArrowheads="1"/>
          </p:cNvSpPr>
          <p:nvPr>
            <p:ph idx="1"/>
          </p:nvPr>
        </p:nvSpPr>
        <p:spPr>
          <a:xfrm>
            <a:off x="575382" y="1185063"/>
            <a:ext cx="8109008" cy="5432238"/>
          </a:xfrm>
        </p:spPr>
        <p:txBody>
          <a:bodyPr/>
          <a:lstStyle/>
          <a:p>
            <a:r>
              <a:rPr lang="en-US" altLang="zh-CN" sz="2400" b="1" dirty="0">
                <a:ea typeface="SimSun" panose="02010600030101010101" pitchFamily="2" charset="-122"/>
              </a:rPr>
              <a:t>Directly density-reachable</a:t>
            </a:r>
            <a:r>
              <a:rPr lang="en-US" altLang="zh-CN" sz="2400" dirty="0">
                <a:ea typeface="SimSun" panose="02010600030101010101" pitchFamily="2" charset="-122"/>
              </a:rPr>
              <a:t>:</a:t>
            </a:r>
          </a:p>
          <a:p>
            <a:pPr lvl="1"/>
            <a:r>
              <a:rPr lang="en-US" altLang="zh-CN" sz="2400" dirty="0">
                <a:ea typeface="SimSun" panose="02010600030101010101" pitchFamily="2" charset="-122"/>
              </a:rPr>
              <a:t>A point </a:t>
            </a:r>
            <a:r>
              <a:rPr lang="en-US" altLang="zh-CN" sz="2400" i="1" dirty="0">
                <a:ea typeface="SimSun" panose="02010600030101010101" pitchFamily="2" charset="-122"/>
              </a:rPr>
              <a:t>p</a:t>
            </a:r>
            <a:r>
              <a:rPr lang="en-US" altLang="zh-CN" sz="2400" dirty="0">
                <a:ea typeface="SimSun" panose="02010600030101010101" pitchFamily="2" charset="-122"/>
              </a:rPr>
              <a:t> is </a:t>
            </a:r>
            <a:r>
              <a:rPr lang="en-US" altLang="zh-CN" sz="2400" dirty="0">
                <a:solidFill>
                  <a:srgbClr val="FF0000"/>
                </a:solidFill>
                <a:ea typeface="SimSun" panose="02010600030101010101" pitchFamily="2" charset="-122"/>
              </a:rPr>
              <a:t>directly density-reachable </a:t>
            </a:r>
            <a:r>
              <a:rPr lang="en-US" altLang="zh-CN" sz="2400" dirty="0">
                <a:ea typeface="SimSun" panose="02010600030101010101" pitchFamily="2" charset="-122"/>
              </a:rPr>
              <a:t>from a point </a:t>
            </a:r>
            <a:r>
              <a:rPr lang="en-US" altLang="zh-CN" sz="2400" i="1" dirty="0">
                <a:ea typeface="SimSun" panose="02010600030101010101" pitchFamily="2" charset="-122"/>
              </a:rPr>
              <a:t>q</a:t>
            </a:r>
            <a:r>
              <a:rPr lang="en-US" altLang="zh-CN" sz="2400" dirty="0">
                <a:ea typeface="SimSun" panose="02010600030101010101" pitchFamily="2" charset="-122"/>
              </a:rPr>
              <a:t> w.r.t. </a:t>
            </a:r>
            <a:r>
              <a:rPr lang="en-US" altLang="zh-CN" sz="2400" i="1" dirty="0">
                <a:ea typeface="SimSun" panose="02010600030101010101" pitchFamily="2" charset="-122"/>
              </a:rPr>
              <a:t>Eps </a:t>
            </a:r>
            <a:r>
              <a:rPr lang="en-US" altLang="zh-CN" sz="2400" dirty="0">
                <a:ea typeface="SimSun" panose="02010600030101010101" pitchFamily="2" charset="-122"/>
              </a:rPr>
              <a:t>(</a:t>
            </a:r>
            <a:r>
              <a:rPr lang="el-GR" altLang="zh-CN" sz="2400" i="1" dirty="0">
                <a:ea typeface="SimSun" pitchFamily="2" charset="-122"/>
              </a:rPr>
              <a:t>ε</a:t>
            </a:r>
            <a:r>
              <a:rPr lang="en-US" altLang="zh-CN" sz="2400" dirty="0">
                <a:ea typeface="SimSun" pitchFamily="2" charset="-122"/>
              </a:rPr>
              <a:t>), </a:t>
            </a:r>
            <a:r>
              <a:rPr lang="en-US" altLang="zh-CN" sz="2400" i="1" dirty="0" err="1">
                <a:ea typeface="SimSun" panose="02010600030101010101" pitchFamily="2" charset="-122"/>
              </a:rPr>
              <a:t>MinPts</a:t>
            </a:r>
            <a:r>
              <a:rPr lang="en-US" altLang="zh-CN" sz="2400" dirty="0">
                <a:ea typeface="SimSun" panose="02010600030101010101" pitchFamily="2" charset="-122"/>
              </a:rPr>
              <a:t> if 	</a:t>
            </a:r>
          </a:p>
          <a:p>
            <a:pPr lvl="3"/>
            <a:r>
              <a:rPr lang="en-US" altLang="zh-CN" sz="2400" i="1" dirty="0">
                <a:ea typeface="SimSun" panose="02010600030101010101" pitchFamily="2" charset="-122"/>
              </a:rPr>
              <a:t>p</a:t>
            </a:r>
            <a:r>
              <a:rPr lang="en-US" altLang="zh-CN" sz="2400" dirty="0">
                <a:ea typeface="SimSun" panose="02010600030101010101" pitchFamily="2" charset="-122"/>
              </a:rPr>
              <a:t> belongs to </a:t>
            </a:r>
            <a:r>
              <a:rPr lang="en-US" altLang="zh-CN" sz="2400" i="1" dirty="0" err="1">
                <a:ea typeface="SimSun" panose="02010600030101010101" pitchFamily="2" charset="-122"/>
              </a:rPr>
              <a:t>N</a:t>
            </a:r>
            <a:r>
              <a:rPr lang="en-US" altLang="zh-CN" sz="2400" i="1" baseline="-25000" dirty="0" err="1">
                <a:ea typeface="SimSun" panose="02010600030101010101" pitchFamily="2" charset="-122"/>
              </a:rPr>
              <a:t>Eps</a:t>
            </a:r>
            <a:r>
              <a:rPr lang="en-US" altLang="zh-CN" sz="2400" i="1" dirty="0">
                <a:ea typeface="SimSun" panose="02010600030101010101" pitchFamily="2" charset="-122"/>
              </a:rPr>
              <a:t>(q)</a:t>
            </a:r>
          </a:p>
          <a:p>
            <a:pPr lvl="3"/>
            <a:r>
              <a:rPr lang="en-US" altLang="zh-CN" sz="2400" b="1" dirty="0">
                <a:ea typeface="SimSun" panose="02010600030101010101" pitchFamily="2" charset="-122"/>
              </a:rPr>
              <a:t>core point </a:t>
            </a:r>
            <a:r>
              <a:rPr lang="en-US" altLang="zh-CN" sz="2400" dirty="0">
                <a:ea typeface="SimSun" panose="02010600030101010101" pitchFamily="2" charset="-122"/>
              </a:rPr>
              <a:t>condition: |</a:t>
            </a:r>
            <a:r>
              <a:rPr lang="en-US" altLang="zh-CN" sz="2400" i="1" dirty="0" err="1">
                <a:ea typeface="SimSun" panose="02010600030101010101" pitchFamily="2" charset="-122"/>
              </a:rPr>
              <a:t>N</a:t>
            </a:r>
            <a:r>
              <a:rPr lang="en-US" altLang="zh-CN" sz="2400" i="1" baseline="-25000" dirty="0" err="1">
                <a:ea typeface="SimSun" panose="02010600030101010101" pitchFamily="2" charset="-122"/>
              </a:rPr>
              <a:t>Eps</a:t>
            </a:r>
            <a:r>
              <a:rPr lang="en-US" altLang="zh-CN" sz="2400" i="1" dirty="0">
                <a:ea typeface="SimSun" panose="02010600030101010101" pitchFamily="2" charset="-122"/>
              </a:rPr>
              <a:t> (q)</a:t>
            </a:r>
            <a:r>
              <a:rPr lang="en-US" altLang="zh-CN" sz="2400" dirty="0">
                <a:ea typeface="SimSun" panose="02010600030101010101" pitchFamily="2" charset="-122"/>
              </a:rPr>
              <a:t>| ≥ </a:t>
            </a:r>
            <a:r>
              <a:rPr lang="en-US" altLang="zh-CN" sz="2400" i="1" dirty="0" err="1">
                <a:ea typeface="SimSun" panose="02010600030101010101" pitchFamily="2" charset="-122"/>
              </a:rPr>
              <a:t>MinPts</a:t>
            </a:r>
            <a:r>
              <a:rPr lang="en-US" altLang="zh-CN" sz="2400" dirty="0">
                <a:ea typeface="SimSun" panose="02010600030101010101" pitchFamily="2" charset="-122"/>
              </a:rPr>
              <a:t> </a:t>
            </a:r>
            <a:endParaRPr lang="en-US" altLang="zh-CN" sz="2400" i="1" dirty="0">
              <a:ea typeface="SimSun" panose="02010600030101010101" pitchFamily="2" charset="-122"/>
            </a:endParaRPr>
          </a:p>
          <a:p>
            <a:r>
              <a:rPr lang="en-US" altLang="zh-CN" sz="2400" b="1" dirty="0">
                <a:ea typeface="SimSun" panose="02010600030101010101" pitchFamily="2" charset="-122"/>
              </a:rPr>
              <a:t>Density-reachable</a:t>
            </a:r>
            <a:r>
              <a:rPr lang="en-US" altLang="zh-CN" sz="2400" dirty="0">
                <a:ea typeface="SimSun" panose="02010600030101010101" pitchFamily="2" charset="-122"/>
              </a:rPr>
              <a:t>: </a:t>
            </a:r>
          </a:p>
          <a:p>
            <a:pPr lvl="1"/>
            <a:r>
              <a:rPr lang="en-US" altLang="zh-CN" sz="2400" dirty="0">
                <a:ea typeface="SimSun" panose="02010600030101010101" pitchFamily="2" charset="-122"/>
              </a:rPr>
              <a:t>A point </a:t>
            </a:r>
            <a:r>
              <a:rPr lang="en-US" altLang="zh-CN" sz="2400" i="1" dirty="0">
                <a:ea typeface="SimSun" panose="02010600030101010101" pitchFamily="2" charset="-122"/>
              </a:rPr>
              <a:t>p</a:t>
            </a:r>
            <a:r>
              <a:rPr lang="en-US" altLang="zh-CN" sz="2400" dirty="0">
                <a:ea typeface="SimSun" panose="02010600030101010101" pitchFamily="2" charset="-122"/>
              </a:rPr>
              <a:t> is </a:t>
            </a:r>
            <a:r>
              <a:rPr lang="en-US" altLang="zh-CN" sz="2400" dirty="0">
                <a:solidFill>
                  <a:srgbClr val="FF0000"/>
                </a:solidFill>
                <a:ea typeface="SimSun" panose="02010600030101010101" pitchFamily="2" charset="-122"/>
              </a:rPr>
              <a:t>density-reachable</a:t>
            </a:r>
            <a:r>
              <a:rPr lang="en-US" altLang="zh-CN" sz="2400" dirty="0">
                <a:ea typeface="SimSun" panose="02010600030101010101" pitchFamily="2" charset="-122"/>
              </a:rPr>
              <a:t> from a point </a:t>
            </a:r>
            <a:r>
              <a:rPr lang="en-US" altLang="zh-CN" sz="2400" i="1" dirty="0">
                <a:ea typeface="SimSun" panose="02010600030101010101" pitchFamily="2" charset="-122"/>
              </a:rPr>
              <a:t>q</a:t>
            </a:r>
            <a:r>
              <a:rPr lang="en-US" altLang="zh-CN" sz="2400" dirty="0">
                <a:ea typeface="SimSun" panose="02010600030101010101" pitchFamily="2" charset="-122"/>
              </a:rPr>
              <a:t> w.r.t. </a:t>
            </a:r>
            <a:r>
              <a:rPr lang="en-US" altLang="zh-CN" sz="2400" i="1" dirty="0">
                <a:ea typeface="SimSun" panose="02010600030101010101" pitchFamily="2" charset="-122"/>
              </a:rPr>
              <a:t>Eps</a:t>
            </a:r>
            <a:r>
              <a:rPr lang="en-US" altLang="zh-CN" sz="2400" dirty="0">
                <a:ea typeface="SimSun" panose="02010600030101010101" pitchFamily="2" charset="-122"/>
              </a:rPr>
              <a:t>, </a:t>
            </a:r>
            <a:r>
              <a:rPr lang="en-US" altLang="zh-CN" sz="2400" i="1" dirty="0" err="1">
                <a:ea typeface="SimSun" panose="02010600030101010101" pitchFamily="2" charset="-122"/>
              </a:rPr>
              <a:t>MinPts</a:t>
            </a:r>
            <a:r>
              <a:rPr lang="en-US" altLang="zh-CN" sz="2400" dirty="0">
                <a:ea typeface="SimSun" panose="02010600030101010101" pitchFamily="2" charset="-122"/>
              </a:rPr>
              <a:t> if there is a chain of points </a:t>
            </a:r>
            <a:r>
              <a:rPr lang="en-US" altLang="zh-CN" sz="2400" i="1" dirty="0">
                <a:ea typeface="SimSun" panose="02010600030101010101" pitchFamily="2" charset="-122"/>
              </a:rPr>
              <a:t>p</a:t>
            </a:r>
            <a:r>
              <a:rPr lang="en-US" altLang="zh-CN" sz="2400" i="1" baseline="-25000" dirty="0">
                <a:ea typeface="SimSun" panose="02010600030101010101" pitchFamily="2" charset="-122"/>
              </a:rPr>
              <a:t>1</a:t>
            </a:r>
            <a:r>
              <a:rPr lang="en-US" altLang="zh-CN" sz="2400" dirty="0">
                <a:ea typeface="SimSun" panose="02010600030101010101" pitchFamily="2" charset="-122"/>
              </a:rPr>
              <a:t>, …, </a:t>
            </a:r>
            <a:r>
              <a:rPr lang="en-US" altLang="zh-CN" sz="2400" i="1" dirty="0" err="1">
                <a:ea typeface="SimSun" panose="02010600030101010101" pitchFamily="2" charset="-122"/>
              </a:rPr>
              <a:t>p</a:t>
            </a:r>
            <a:r>
              <a:rPr lang="en-US" altLang="zh-CN" sz="2400" i="1" baseline="-25000" dirty="0" err="1">
                <a:ea typeface="SimSun" panose="02010600030101010101" pitchFamily="2" charset="-122"/>
              </a:rPr>
              <a:t>n</a:t>
            </a:r>
            <a:r>
              <a:rPr lang="en-US" altLang="zh-CN" sz="2400" dirty="0">
                <a:ea typeface="SimSun" panose="02010600030101010101" pitchFamily="2" charset="-122"/>
              </a:rPr>
              <a:t>, </a:t>
            </a:r>
            <a:r>
              <a:rPr lang="en-US" altLang="zh-CN" sz="2400" i="1" dirty="0">
                <a:ea typeface="SimSun" panose="02010600030101010101" pitchFamily="2" charset="-122"/>
              </a:rPr>
              <a:t>p</a:t>
            </a:r>
            <a:r>
              <a:rPr lang="en-US" altLang="zh-CN" sz="2400" i="1" baseline="-25000" dirty="0">
                <a:ea typeface="SimSun" panose="02010600030101010101" pitchFamily="2" charset="-122"/>
              </a:rPr>
              <a:t>1</a:t>
            </a:r>
            <a:r>
              <a:rPr lang="en-US" altLang="zh-CN" sz="2400" dirty="0">
                <a:ea typeface="SimSun" panose="02010600030101010101" pitchFamily="2" charset="-122"/>
              </a:rPr>
              <a:t> = </a:t>
            </a:r>
            <a:r>
              <a:rPr lang="en-US" altLang="zh-CN" sz="2400" i="1" dirty="0">
                <a:ea typeface="SimSun" panose="02010600030101010101" pitchFamily="2" charset="-122"/>
              </a:rPr>
              <a:t>q</a:t>
            </a:r>
            <a:r>
              <a:rPr lang="en-US" altLang="zh-CN" sz="2400" dirty="0">
                <a:ea typeface="SimSun" panose="02010600030101010101" pitchFamily="2" charset="-122"/>
              </a:rPr>
              <a:t>, </a:t>
            </a:r>
            <a:r>
              <a:rPr lang="en-US" altLang="zh-CN" sz="2400" i="1" dirty="0" err="1">
                <a:ea typeface="SimSun" panose="02010600030101010101" pitchFamily="2" charset="-122"/>
              </a:rPr>
              <a:t>p</a:t>
            </a:r>
            <a:r>
              <a:rPr lang="en-US" altLang="zh-CN" sz="2400" i="1" baseline="-25000" dirty="0" err="1">
                <a:ea typeface="SimSun" panose="02010600030101010101" pitchFamily="2" charset="-122"/>
              </a:rPr>
              <a:t>n</a:t>
            </a:r>
            <a:r>
              <a:rPr lang="en-US" altLang="zh-CN" sz="2400" dirty="0">
                <a:ea typeface="SimSun" panose="02010600030101010101" pitchFamily="2" charset="-122"/>
              </a:rPr>
              <a:t> = </a:t>
            </a:r>
            <a:r>
              <a:rPr lang="en-US" altLang="zh-CN" sz="2400" i="1" dirty="0">
                <a:ea typeface="SimSun" panose="02010600030101010101" pitchFamily="2" charset="-122"/>
              </a:rPr>
              <a:t>p</a:t>
            </a:r>
            <a:r>
              <a:rPr lang="en-US" altLang="zh-CN" sz="2400" dirty="0">
                <a:ea typeface="SimSun" panose="02010600030101010101" pitchFamily="2" charset="-122"/>
              </a:rPr>
              <a:t> such that </a:t>
            </a:r>
            <a:r>
              <a:rPr lang="en-US" altLang="zh-CN" sz="2400" i="1" dirty="0">
                <a:ea typeface="SimSun" panose="02010600030101010101" pitchFamily="2" charset="-122"/>
              </a:rPr>
              <a:t>p</a:t>
            </a:r>
            <a:r>
              <a:rPr lang="en-US" altLang="zh-CN" sz="2400" i="1" baseline="-25000" dirty="0">
                <a:ea typeface="SimSun" panose="02010600030101010101" pitchFamily="2" charset="-122"/>
              </a:rPr>
              <a:t>i+1</a:t>
            </a:r>
            <a:r>
              <a:rPr lang="en-US" altLang="zh-CN" sz="2400" dirty="0">
                <a:ea typeface="SimSun" panose="02010600030101010101" pitchFamily="2" charset="-122"/>
              </a:rPr>
              <a:t> is directly density-reachable from </a:t>
            </a:r>
            <a:r>
              <a:rPr lang="en-US" altLang="zh-CN" sz="2400" i="1" dirty="0">
                <a:ea typeface="SimSun" panose="02010600030101010101" pitchFamily="2" charset="-122"/>
              </a:rPr>
              <a:t>p</a:t>
            </a:r>
            <a:r>
              <a:rPr lang="en-US" altLang="zh-CN" sz="2400" i="1" baseline="-25000" dirty="0">
                <a:ea typeface="SimSun" panose="02010600030101010101" pitchFamily="2" charset="-122"/>
              </a:rPr>
              <a:t>i</a:t>
            </a:r>
            <a:r>
              <a:rPr lang="en-US" altLang="zh-CN" sz="2400" dirty="0">
                <a:ea typeface="SimSun" panose="02010600030101010101" pitchFamily="2" charset="-122"/>
              </a:rPr>
              <a:t>	</a:t>
            </a:r>
          </a:p>
          <a:p>
            <a:r>
              <a:rPr lang="en-US" altLang="zh-CN" sz="2400" b="1" dirty="0">
                <a:ea typeface="SimSun" panose="02010600030101010101" pitchFamily="2" charset="-122"/>
              </a:rPr>
              <a:t>Density-connected:</a:t>
            </a:r>
          </a:p>
          <a:p>
            <a:pPr lvl="1"/>
            <a:r>
              <a:rPr lang="en-US" altLang="zh-CN" sz="2400" dirty="0">
                <a:ea typeface="SimSun" panose="02010600030101010101" pitchFamily="2" charset="-122"/>
              </a:rPr>
              <a:t>A point </a:t>
            </a:r>
            <a:r>
              <a:rPr lang="en-US" altLang="zh-CN" sz="2400" i="1" dirty="0">
                <a:ea typeface="SimSun" panose="02010600030101010101" pitchFamily="2" charset="-122"/>
              </a:rPr>
              <a:t>p</a:t>
            </a:r>
            <a:r>
              <a:rPr lang="en-US" altLang="zh-CN" sz="2400" dirty="0">
                <a:ea typeface="SimSun" panose="02010600030101010101" pitchFamily="2" charset="-122"/>
              </a:rPr>
              <a:t> is </a:t>
            </a:r>
            <a:r>
              <a:rPr lang="en-US" altLang="zh-CN" sz="2400" dirty="0">
                <a:solidFill>
                  <a:srgbClr val="FF0000"/>
                </a:solidFill>
                <a:ea typeface="SimSun" panose="02010600030101010101" pitchFamily="2" charset="-122"/>
              </a:rPr>
              <a:t>density-connected</a:t>
            </a:r>
            <a:r>
              <a:rPr lang="en-US" altLang="zh-CN" sz="2400" dirty="0">
                <a:ea typeface="SimSun" panose="02010600030101010101" pitchFamily="2" charset="-122"/>
              </a:rPr>
              <a:t> to a point </a:t>
            </a:r>
            <a:r>
              <a:rPr lang="en-US" altLang="zh-CN" sz="2400" i="1" dirty="0">
                <a:ea typeface="SimSun" panose="02010600030101010101" pitchFamily="2" charset="-122"/>
              </a:rPr>
              <a:t>q</a:t>
            </a:r>
            <a:r>
              <a:rPr lang="en-US" altLang="zh-CN" sz="2400" dirty="0">
                <a:ea typeface="SimSun" panose="02010600030101010101" pitchFamily="2" charset="-122"/>
              </a:rPr>
              <a:t> w.r.t. </a:t>
            </a:r>
            <a:r>
              <a:rPr lang="en-US" altLang="zh-CN" sz="2400" i="1" dirty="0">
                <a:ea typeface="SimSun" panose="02010600030101010101" pitchFamily="2" charset="-122"/>
              </a:rPr>
              <a:t>Eps</a:t>
            </a:r>
            <a:r>
              <a:rPr lang="en-US" altLang="zh-CN" sz="2400" dirty="0">
                <a:ea typeface="SimSun" panose="02010600030101010101" pitchFamily="2" charset="-122"/>
              </a:rPr>
              <a:t>, </a:t>
            </a:r>
            <a:r>
              <a:rPr lang="en-US" altLang="zh-CN" sz="2400" i="1" dirty="0" err="1">
                <a:ea typeface="SimSun" panose="02010600030101010101" pitchFamily="2" charset="-122"/>
              </a:rPr>
              <a:t>MinPts</a:t>
            </a:r>
            <a:r>
              <a:rPr lang="en-US" altLang="zh-CN" sz="2400" dirty="0">
                <a:ea typeface="SimSun" panose="02010600030101010101" pitchFamily="2" charset="-122"/>
              </a:rPr>
              <a:t> if there is a point </a:t>
            </a:r>
            <a:r>
              <a:rPr lang="en-US" altLang="zh-CN" sz="2400" i="1" dirty="0">
                <a:ea typeface="SimSun" panose="02010600030101010101" pitchFamily="2" charset="-122"/>
              </a:rPr>
              <a:t>o </a:t>
            </a:r>
            <a:r>
              <a:rPr lang="en-US" altLang="zh-CN" sz="2400" dirty="0">
                <a:ea typeface="SimSun" panose="02010600030101010101" pitchFamily="2" charset="-122"/>
              </a:rPr>
              <a:t>such that both </a:t>
            </a:r>
            <a:r>
              <a:rPr lang="en-US" altLang="zh-CN" sz="2400" i="1" dirty="0">
                <a:ea typeface="SimSun" panose="02010600030101010101" pitchFamily="2" charset="-122"/>
              </a:rPr>
              <a:t>p</a:t>
            </a:r>
            <a:r>
              <a:rPr lang="en-US" altLang="zh-CN" sz="2400" dirty="0">
                <a:ea typeface="SimSun" panose="02010600030101010101" pitchFamily="2" charset="-122"/>
              </a:rPr>
              <a:t> and </a:t>
            </a:r>
            <a:r>
              <a:rPr lang="en-US" altLang="zh-CN" sz="2400" i="1" dirty="0">
                <a:ea typeface="SimSun" panose="02010600030101010101" pitchFamily="2" charset="-122"/>
              </a:rPr>
              <a:t>q</a:t>
            </a:r>
            <a:r>
              <a:rPr lang="en-US" altLang="zh-CN" sz="2400" dirty="0">
                <a:ea typeface="SimSun" panose="02010600030101010101" pitchFamily="2" charset="-122"/>
              </a:rPr>
              <a:t> are density-reachable from </a:t>
            </a:r>
            <a:r>
              <a:rPr lang="en-US" altLang="zh-CN" sz="2400" i="1" dirty="0">
                <a:ea typeface="SimSun" panose="02010600030101010101" pitchFamily="2" charset="-122"/>
              </a:rPr>
              <a:t>o</a:t>
            </a:r>
            <a:r>
              <a:rPr lang="en-US" altLang="zh-CN" sz="2400" dirty="0">
                <a:ea typeface="SimSun" panose="02010600030101010101" pitchFamily="2" charset="-122"/>
              </a:rPr>
              <a:t> w.r.t. </a:t>
            </a:r>
            <a:r>
              <a:rPr lang="en-US" altLang="zh-CN" sz="2400" i="1" dirty="0">
                <a:ea typeface="SimSun" panose="02010600030101010101" pitchFamily="2" charset="-122"/>
              </a:rPr>
              <a:t>Eps</a:t>
            </a:r>
            <a:r>
              <a:rPr lang="en-US" altLang="zh-CN" sz="2400" dirty="0">
                <a:ea typeface="SimSun" panose="02010600030101010101" pitchFamily="2" charset="-122"/>
              </a:rPr>
              <a:t> and </a:t>
            </a:r>
            <a:r>
              <a:rPr lang="en-US" altLang="zh-CN" sz="2400" i="1" dirty="0" err="1">
                <a:ea typeface="SimSun" panose="02010600030101010101" pitchFamily="2" charset="-122"/>
              </a:rPr>
              <a:t>MinPts</a:t>
            </a:r>
            <a:endParaRPr lang="en-US" altLang="zh-CN" sz="2400" dirty="0">
              <a:ea typeface="SimSun" panose="02010600030101010101" pitchFamily="2" charset="-122"/>
            </a:endParaRPr>
          </a:p>
        </p:txBody>
      </p:sp>
      <p:grpSp>
        <p:nvGrpSpPr>
          <p:cNvPr id="26" name="Group 25"/>
          <p:cNvGrpSpPr/>
          <p:nvPr/>
        </p:nvGrpSpPr>
        <p:grpSpPr>
          <a:xfrm>
            <a:off x="9021778" y="2758738"/>
            <a:ext cx="2090737" cy="1663700"/>
            <a:chOff x="7894638" y="1752600"/>
            <a:chExt cx="2090737" cy="1663700"/>
          </a:xfrm>
        </p:grpSpPr>
        <p:sp>
          <p:nvSpPr>
            <p:cNvPr id="27" name="Oval 1028"/>
            <p:cNvSpPr>
              <a:spLocks noChangeArrowheads="1"/>
            </p:cNvSpPr>
            <p:nvPr/>
          </p:nvSpPr>
          <p:spPr bwMode="auto">
            <a:xfrm>
              <a:off x="8543926" y="2459039"/>
              <a:ext cx="100013"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8" name="Oval 1029"/>
            <p:cNvSpPr>
              <a:spLocks noChangeArrowheads="1"/>
            </p:cNvSpPr>
            <p:nvPr/>
          </p:nvSpPr>
          <p:spPr bwMode="auto">
            <a:xfrm>
              <a:off x="8880476" y="2570163"/>
              <a:ext cx="98425" cy="10001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9" name="Oval 1030"/>
            <p:cNvSpPr>
              <a:spLocks noChangeArrowheads="1"/>
            </p:cNvSpPr>
            <p:nvPr/>
          </p:nvSpPr>
          <p:spPr bwMode="auto">
            <a:xfrm>
              <a:off x="8880476" y="2235201"/>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0" name="Oval 1031"/>
            <p:cNvSpPr>
              <a:spLocks noChangeArrowheads="1"/>
            </p:cNvSpPr>
            <p:nvPr/>
          </p:nvSpPr>
          <p:spPr bwMode="auto">
            <a:xfrm>
              <a:off x="8432801" y="2905126"/>
              <a:ext cx="98425"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1" name="Oval 1032"/>
            <p:cNvSpPr>
              <a:spLocks noChangeArrowheads="1"/>
            </p:cNvSpPr>
            <p:nvPr/>
          </p:nvSpPr>
          <p:spPr bwMode="auto">
            <a:xfrm>
              <a:off x="8656639" y="2682876"/>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2" name="Oval 1033"/>
            <p:cNvSpPr>
              <a:spLocks noChangeArrowheads="1"/>
            </p:cNvSpPr>
            <p:nvPr/>
          </p:nvSpPr>
          <p:spPr bwMode="auto">
            <a:xfrm>
              <a:off x="8656639" y="2905126"/>
              <a:ext cx="98425"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3" name="Oval 1034"/>
            <p:cNvSpPr>
              <a:spLocks noChangeArrowheads="1"/>
            </p:cNvSpPr>
            <p:nvPr/>
          </p:nvSpPr>
          <p:spPr bwMode="auto">
            <a:xfrm>
              <a:off x="9067801" y="3048001"/>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4" name="Oval 1035"/>
            <p:cNvSpPr>
              <a:spLocks noChangeArrowheads="1"/>
            </p:cNvSpPr>
            <p:nvPr/>
          </p:nvSpPr>
          <p:spPr bwMode="auto">
            <a:xfrm>
              <a:off x="8991601" y="2011363"/>
              <a:ext cx="98425" cy="10001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5" name="Oval 1036"/>
            <p:cNvSpPr>
              <a:spLocks noChangeArrowheads="1"/>
            </p:cNvSpPr>
            <p:nvPr/>
          </p:nvSpPr>
          <p:spPr bwMode="auto">
            <a:xfrm>
              <a:off x="9661526" y="2682876"/>
              <a:ext cx="100013"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6" name="Oval 1037"/>
            <p:cNvSpPr>
              <a:spLocks noChangeArrowheads="1"/>
            </p:cNvSpPr>
            <p:nvPr/>
          </p:nvSpPr>
          <p:spPr bwMode="auto">
            <a:xfrm>
              <a:off x="9439276" y="2235201"/>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7" name="Oval 1038"/>
            <p:cNvSpPr>
              <a:spLocks noChangeArrowheads="1"/>
            </p:cNvSpPr>
            <p:nvPr/>
          </p:nvSpPr>
          <p:spPr bwMode="auto">
            <a:xfrm>
              <a:off x="8880476" y="2794001"/>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8" name="Oval 1039"/>
            <p:cNvSpPr>
              <a:spLocks noChangeArrowheads="1"/>
            </p:cNvSpPr>
            <p:nvPr/>
          </p:nvSpPr>
          <p:spPr bwMode="auto">
            <a:xfrm>
              <a:off x="9102726" y="2570163"/>
              <a:ext cx="100013" cy="10001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9" name="Oval 1040"/>
            <p:cNvSpPr>
              <a:spLocks noChangeArrowheads="1"/>
            </p:cNvSpPr>
            <p:nvPr/>
          </p:nvSpPr>
          <p:spPr bwMode="auto">
            <a:xfrm>
              <a:off x="9326563" y="2905126"/>
              <a:ext cx="100012"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0" name="Oval 1041"/>
            <p:cNvSpPr>
              <a:spLocks noChangeArrowheads="1"/>
            </p:cNvSpPr>
            <p:nvPr/>
          </p:nvSpPr>
          <p:spPr bwMode="auto">
            <a:xfrm>
              <a:off x="9885363" y="3017839"/>
              <a:ext cx="100012"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1" name="Oval 1042"/>
            <p:cNvSpPr>
              <a:spLocks noChangeArrowheads="1"/>
            </p:cNvSpPr>
            <p:nvPr/>
          </p:nvSpPr>
          <p:spPr bwMode="auto">
            <a:xfrm>
              <a:off x="8382000" y="2057400"/>
              <a:ext cx="1104900" cy="1104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2" name="Oval 1043"/>
            <p:cNvSpPr>
              <a:spLocks noChangeArrowheads="1"/>
            </p:cNvSpPr>
            <p:nvPr/>
          </p:nvSpPr>
          <p:spPr bwMode="auto">
            <a:xfrm>
              <a:off x="7894638" y="2311400"/>
              <a:ext cx="1104900" cy="1104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3" name="Rectangle 1044"/>
            <p:cNvSpPr>
              <a:spLocks noChangeArrowheads="1"/>
            </p:cNvSpPr>
            <p:nvPr/>
          </p:nvSpPr>
          <p:spPr bwMode="auto">
            <a:xfrm>
              <a:off x="9493250" y="2051050"/>
              <a:ext cx="3810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Font typeface="Wingdings" panose="05000000000000000000" pitchFamily="2" charset="2"/>
                <a:buNone/>
              </a:pPr>
              <a:r>
                <a:rPr lang="en-US" altLang="zh-CN" sz="1800" b="1" i="1">
                  <a:solidFill>
                    <a:srgbClr val="000000"/>
                  </a:solidFill>
                  <a:latin typeface="Times New Roman" panose="02020603050405020304" pitchFamily="18" charset="0"/>
                </a:rPr>
                <a:t>p</a:t>
              </a:r>
            </a:p>
          </p:txBody>
        </p:sp>
        <p:sp>
          <p:nvSpPr>
            <p:cNvPr id="44" name="Rectangle 1045"/>
            <p:cNvSpPr>
              <a:spLocks noChangeArrowheads="1"/>
            </p:cNvSpPr>
            <p:nvPr/>
          </p:nvSpPr>
          <p:spPr bwMode="auto">
            <a:xfrm>
              <a:off x="8121650" y="2736850"/>
              <a:ext cx="3810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Font typeface="Wingdings" panose="05000000000000000000" pitchFamily="2" charset="2"/>
                <a:buNone/>
              </a:pPr>
              <a:r>
                <a:rPr lang="en-US" altLang="zh-CN" sz="1800" b="1" i="1">
                  <a:solidFill>
                    <a:srgbClr val="000000"/>
                  </a:solidFill>
                  <a:latin typeface="Times New Roman" panose="02020603050405020304" pitchFamily="18" charset="0"/>
                </a:rPr>
                <a:t>q</a:t>
              </a:r>
            </a:p>
          </p:txBody>
        </p:sp>
        <p:sp>
          <p:nvSpPr>
            <p:cNvPr id="45" name="Oval 1046"/>
            <p:cNvSpPr>
              <a:spLocks noChangeArrowheads="1"/>
            </p:cNvSpPr>
            <p:nvPr/>
          </p:nvSpPr>
          <p:spPr bwMode="auto">
            <a:xfrm>
              <a:off x="8839200" y="1752600"/>
              <a:ext cx="1104900" cy="1104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6" name="Rectangle 1047"/>
            <p:cNvSpPr>
              <a:spLocks noChangeArrowheads="1"/>
            </p:cNvSpPr>
            <p:nvPr/>
          </p:nvSpPr>
          <p:spPr bwMode="auto">
            <a:xfrm>
              <a:off x="8883650" y="2508250"/>
              <a:ext cx="6096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Font typeface="Wingdings" panose="05000000000000000000" pitchFamily="2" charset="2"/>
                <a:buNone/>
              </a:pPr>
              <a:r>
                <a:rPr lang="en-US" altLang="zh-CN" sz="1800" b="1" i="1" dirty="0">
                  <a:solidFill>
                    <a:srgbClr val="000000"/>
                  </a:solidFill>
                  <a:latin typeface="Times New Roman" panose="02020603050405020304" pitchFamily="18" charset="0"/>
                </a:rPr>
                <a:t>p</a:t>
              </a:r>
              <a:r>
                <a:rPr lang="en-US" altLang="zh-CN" sz="1800" b="1" i="1" baseline="-25000" dirty="0">
                  <a:solidFill>
                    <a:srgbClr val="000000"/>
                  </a:solidFill>
                  <a:latin typeface="Times New Roman" panose="02020603050405020304" pitchFamily="18" charset="0"/>
                </a:rPr>
                <a:t>2</a:t>
              </a:r>
            </a:p>
          </p:txBody>
        </p:sp>
        <p:sp>
          <p:nvSpPr>
            <p:cNvPr id="47" name="Line 1048"/>
            <p:cNvSpPr>
              <a:spLocks noChangeShapeType="1"/>
            </p:cNvSpPr>
            <p:nvPr/>
          </p:nvSpPr>
          <p:spPr bwMode="auto">
            <a:xfrm flipH="1">
              <a:off x="9012637" y="2344739"/>
              <a:ext cx="457200" cy="228600"/>
            </a:xfrm>
            <a:prstGeom prst="line">
              <a:avLst/>
            </a:prstGeom>
            <a:noFill/>
            <a:ln w="25400">
              <a:solidFill>
                <a:schemeClr val="tx1"/>
              </a:solidFill>
              <a:round/>
              <a:headEnd type="stealth" w="lg" len="med"/>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8" name="Line 1085"/>
            <p:cNvSpPr>
              <a:spLocks noChangeShapeType="1"/>
            </p:cNvSpPr>
            <p:nvPr/>
          </p:nvSpPr>
          <p:spPr bwMode="auto">
            <a:xfrm flipV="1">
              <a:off x="8458200" y="2667000"/>
              <a:ext cx="457200" cy="304800"/>
            </a:xfrm>
            <a:prstGeom prst="line">
              <a:avLst/>
            </a:prstGeom>
            <a:noFill/>
            <a:ln w="2540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grpSp>
      <p:grpSp>
        <p:nvGrpSpPr>
          <p:cNvPr id="49" name="Group 1049"/>
          <p:cNvGrpSpPr>
            <a:grpSpLocks/>
          </p:cNvGrpSpPr>
          <p:nvPr/>
        </p:nvGrpSpPr>
        <p:grpSpPr bwMode="auto">
          <a:xfrm>
            <a:off x="8771747" y="4550546"/>
            <a:ext cx="2863850" cy="1485900"/>
            <a:chOff x="3428" y="2740"/>
            <a:chExt cx="1804" cy="936"/>
          </a:xfrm>
        </p:grpSpPr>
        <p:sp>
          <p:nvSpPr>
            <p:cNvPr id="50" name="Oval 1050"/>
            <p:cNvSpPr>
              <a:spLocks noChangeArrowheads="1"/>
            </p:cNvSpPr>
            <p:nvPr/>
          </p:nvSpPr>
          <p:spPr bwMode="auto">
            <a:xfrm>
              <a:off x="3914" y="3089"/>
              <a:ext cx="63"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1" name="Oval 1051"/>
            <p:cNvSpPr>
              <a:spLocks noChangeArrowheads="1"/>
            </p:cNvSpPr>
            <p:nvPr/>
          </p:nvSpPr>
          <p:spPr bwMode="auto">
            <a:xfrm>
              <a:off x="4126" y="3159"/>
              <a:ext cx="62"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2" name="Oval 1052"/>
            <p:cNvSpPr>
              <a:spLocks noChangeArrowheads="1"/>
            </p:cNvSpPr>
            <p:nvPr/>
          </p:nvSpPr>
          <p:spPr bwMode="auto">
            <a:xfrm>
              <a:off x="4126" y="2948"/>
              <a:ext cx="62"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3" name="Oval 1053"/>
            <p:cNvSpPr>
              <a:spLocks noChangeArrowheads="1"/>
            </p:cNvSpPr>
            <p:nvPr/>
          </p:nvSpPr>
          <p:spPr bwMode="auto">
            <a:xfrm>
              <a:off x="3844" y="3370"/>
              <a:ext cx="62"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4" name="Oval 1054"/>
            <p:cNvSpPr>
              <a:spLocks noChangeArrowheads="1"/>
            </p:cNvSpPr>
            <p:nvPr/>
          </p:nvSpPr>
          <p:spPr bwMode="auto">
            <a:xfrm>
              <a:off x="3985" y="3230"/>
              <a:ext cx="62"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5" name="Oval 1055"/>
            <p:cNvSpPr>
              <a:spLocks noChangeArrowheads="1"/>
            </p:cNvSpPr>
            <p:nvPr/>
          </p:nvSpPr>
          <p:spPr bwMode="auto">
            <a:xfrm>
              <a:off x="4129" y="3514"/>
              <a:ext cx="62"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6" name="Oval 1056"/>
            <p:cNvSpPr>
              <a:spLocks noChangeArrowheads="1"/>
            </p:cNvSpPr>
            <p:nvPr/>
          </p:nvSpPr>
          <p:spPr bwMode="auto">
            <a:xfrm>
              <a:off x="4196" y="3297"/>
              <a:ext cx="62"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7" name="Oval 1057"/>
            <p:cNvSpPr>
              <a:spLocks noChangeArrowheads="1"/>
            </p:cNvSpPr>
            <p:nvPr/>
          </p:nvSpPr>
          <p:spPr bwMode="auto">
            <a:xfrm>
              <a:off x="4196" y="2807"/>
              <a:ext cx="62"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8" name="Oval 1058"/>
            <p:cNvSpPr>
              <a:spLocks noChangeArrowheads="1"/>
            </p:cNvSpPr>
            <p:nvPr/>
          </p:nvSpPr>
          <p:spPr bwMode="auto">
            <a:xfrm>
              <a:off x="4618" y="3230"/>
              <a:ext cx="63"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9" name="Oval 1059"/>
            <p:cNvSpPr>
              <a:spLocks noChangeArrowheads="1"/>
            </p:cNvSpPr>
            <p:nvPr/>
          </p:nvSpPr>
          <p:spPr bwMode="auto">
            <a:xfrm>
              <a:off x="4478" y="2948"/>
              <a:ext cx="62"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0" name="Oval 1060"/>
            <p:cNvSpPr>
              <a:spLocks noChangeArrowheads="1"/>
            </p:cNvSpPr>
            <p:nvPr/>
          </p:nvSpPr>
          <p:spPr bwMode="auto">
            <a:xfrm>
              <a:off x="3694" y="3252"/>
              <a:ext cx="62"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1" name="Oval 1061"/>
            <p:cNvSpPr>
              <a:spLocks noChangeArrowheads="1"/>
            </p:cNvSpPr>
            <p:nvPr/>
          </p:nvSpPr>
          <p:spPr bwMode="auto">
            <a:xfrm>
              <a:off x="4266" y="3159"/>
              <a:ext cx="63"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2" name="Oval 1062"/>
            <p:cNvSpPr>
              <a:spLocks noChangeArrowheads="1"/>
            </p:cNvSpPr>
            <p:nvPr/>
          </p:nvSpPr>
          <p:spPr bwMode="auto">
            <a:xfrm>
              <a:off x="4407" y="3370"/>
              <a:ext cx="63"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3" name="Oval 1063"/>
            <p:cNvSpPr>
              <a:spLocks noChangeArrowheads="1"/>
            </p:cNvSpPr>
            <p:nvPr/>
          </p:nvSpPr>
          <p:spPr bwMode="auto">
            <a:xfrm>
              <a:off x="4759" y="3441"/>
              <a:ext cx="63"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4" name="Rectangle 1064"/>
            <p:cNvSpPr>
              <a:spLocks noChangeArrowheads="1"/>
            </p:cNvSpPr>
            <p:nvPr/>
          </p:nvSpPr>
          <p:spPr bwMode="auto">
            <a:xfrm>
              <a:off x="3504" y="2832"/>
              <a:ext cx="2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Font typeface="Wingdings" panose="05000000000000000000" pitchFamily="2" charset="2"/>
                <a:buNone/>
              </a:pPr>
              <a:r>
                <a:rPr lang="en-US" altLang="zh-CN" sz="1800" b="1" i="1">
                  <a:solidFill>
                    <a:srgbClr val="000000"/>
                  </a:solidFill>
                  <a:latin typeface="Times New Roman" panose="02020603050405020304" pitchFamily="18" charset="0"/>
                </a:rPr>
                <a:t>p</a:t>
              </a:r>
            </a:p>
          </p:txBody>
        </p:sp>
        <p:sp>
          <p:nvSpPr>
            <p:cNvPr id="65" name="Rectangle 1065"/>
            <p:cNvSpPr>
              <a:spLocks noChangeArrowheads="1"/>
            </p:cNvSpPr>
            <p:nvPr/>
          </p:nvSpPr>
          <p:spPr bwMode="auto">
            <a:xfrm>
              <a:off x="4992" y="2832"/>
              <a:ext cx="2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Font typeface="Wingdings" panose="05000000000000000000" pitchFamily="2" charset="2"/>
                <a:buNone/>
              </a:pPr>
              <a:r>
                <a:rPr lang="en-US" altLang="zh-CN" sz="1800" b="1" i="1">
                  <a:solidFill>
                    <a:srgbClr val="000000"/>
                  </a:solidFill>
                  <a:latin typeface="Times New Roman" panose="02020603050405020304" pitchFamily="18" charset="0"/>
                </a:rPr>
                <a:t>q</a:t>
              </a:r>
            </a:p>
          </p:txBody>
        </p:sp>
        <p:sp>
          <p:nvSpPr>
            <p:cNvPr id="66" name="Oval 1066"/>
            <p:cNvSpPr>
              <a:spLocks noChangeArrowheads="1"/>
            </p:cNvSpPr>
            <p:nvPr/>
          </p:nvSpPr>
          <p:spPr bwMode="auto">
            <a:xfrm>
              <a:off x="4858" y="3182"/>
              <a:ext cx="63"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7" name="Oval 1067"/>
            <p:cNvSpPr>
              <a:spLocks noChangeArrowheads="1"/>
            </p:cNvSpPr>
            <p:nvPr/>
          </p:nvSpPr>
          <p:spPr bwMode="auto">
            <a:xfrm>
              <a:off x="4506" y="3207"/>
              <a:ext cx="63"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8" name="Oval 1068"/>
            <p:cNvSpPr>
              <a:spLocks noChangeArrowheads="1"/>
            </p:cNvSpPr>
            <p:nvPr/>
          </p:nvSpPr>
          <p:spPr bwMode="auto">
            <a:xfrm>
              <a:off x="4647" y="3322"/>
              <a:ext cx="63"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9" name="Oval 1069"/>
            <p:cNvSpPr>
              <a:spLocks noChangeArrowheads="1"/>
            </p:cNvSpPr>
            <p:nvPr/>
          </p:nvSpPr>
          <p:spPr bwMode="auto">
            <a:xfrm>
              <a:off x="4954" y="2942"/>
              <a:ext cx="63"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0" name="Oval 1070"/>
            <p:cNvSpPr>
              <a:spLocks noChangeArrowheads="1"/>
            </p:cNvSpPr>
            <p:nvPr/>
          </p:nvSpPr>
          <p:spPr bwMode="auto">
            <a:xfrm>
              <a:off x="4602" y="2871"/>
              <a:ext cx="63"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1" name="Oval 1071"/>
            <p:cNvSpPr>
              <a:spLocks noChangeArrowheads="1"/>
            </p:cNvSpPr>
            <p:nvPr/>
          </p:nvSpPr>
          <p:spPr bwMode="auto">
            <a:xfrm>
              <a:off x="4791" y="3034"/>
              <a:ext cx="63"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2" name="Oval 1072"/>
            <p:cNvSpPr>
              <a:spLocks noChangeArrowheads="1"/>
            </p:cNvSpPr>
            <p:nvPr/>
          </p:nvSpPr>
          <p:spPr bwMode="auto">
            <a:xfrm>
              <a:off x="3524" y="2980"/>
              <a:ext cx="696" cy="69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3" name="Oval 1073"/>
            <p:cNvSpPr>
              <a:spLocks noChangeArrowheads="1"/>
            </p:cNvSpPr>
            <p:nvPr/>
          </p:nvSpPr>
          <p:spPr bwMode="auto">
            <a:xfrm>
              <a:off x="3860" y="2932"/>
              <a:ext cx="696" cy="69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4" name="Oval 1074"/>
            <p:cNvSpPr>
              <a:spLocks noChangeArrowheads="1"/>
            </p:cNvSpPr>
            <p:nvPr/>
          </p:nvSpPr>
          <p:spPr bwMode="auto">
            <a:xfrm>
              <a:off x="4244" y="2884"/>
              <a:ext cx="696" cy="69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5" name="Oval 1075"/>
            <p:cNvSpPr>
              <a:spLocks noChangeArrowheads="1"/>
            </p:cNvSpPr>
            <p:nvPr/>
          </p:nvSpPr>
          <p:spPr bwMode="auto">
            <a:xfrm>
              <a:off x="4484" y="2740"/>
              <a:ext cx="696" cy="69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6" name="Line 1076"/>
            <p:cNvSpPr>
              <a:spLocks noChangeShapeType="1"/>
            </p:cNvSpPr>
            <p:nvPr/>
          </p:nvSpPr>
          <p:spPr bwMode="auto">
            <a:xfrm flipV="1">
              <a:off x="3888" y="3312"/>
              <a:ext cx="288" cy="96"/>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77" name="Line 1077"/>
            <p:cNvSpPr>
              <a:spLocks noChangeShapeType="1"/>
            </p:cNvSpPr>
            <p:nvPr/>
          </p:nvSpPr>
          <p:spPr bwMode="auto">
            <a:xfrm flipH="1">
              <a:off x="4272" y="3264"/>
              <a:ext cx="240" cy="48"/>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78" name="Oval 1078"/>
            <p:cNvSpPr>
              <a:spLocks noChangeArrowheads="1"/>
            </p:cNvSpPr>
            <p:nvPr/>
          </p:nvSpPr>
          <p:spPr bwMode="auto">
            <a:xfrm>
              <a:off x="3818" y="2993"/>
              <a:ext cx="63"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9" name="Oval 1079"/>
            <p:cNvSpPr>
              <a:spLocks noChangeArrowheads="1"/>
            </p:cNvSpPr>
            <p:nvPr/>
          </p:nvSpPr>
          <p:spPr bwMode="auto">
            <a:xfrm>
              <a:off x="3694" y="3044"/>
              <a:ext cx="62"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0" name="Oval 1080"/>
            <p:cNvSpPr>
              <a:spLocks noChangeArrowheads="1"/>
            </p:cNvSpPr>
            <p:nvPr/>
          </p:nvSpPr>
          <p:spPr bwMode="auto">
            <a:xfrm>
              <a:off x="3860" y="2807"/>
              <a:ext cx="62"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1" name="Oval 1081"/>
            <p:cNvSpPr>
              <a:spLocks noChangeArrowheads="1"/>
            </p:cNvSpPr>
            <p:nvPr/>
          </p:nvSpPr>
          <p:spPr bwMode="auto">
            <a:xfrm>
              <a:off x="3428" y="2740"/>
              <a:ext cx="696" cy="69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2" name="Line 1082"/>
            <p:cNvSpPr>
              <a:spLocks noChangeShapeType="1"/>
            </p:cNvSpPr>
            <p:nvPr/>
          </p:nvSpPr>
          <p:spPr bwMode="auto">
            <a:xfrm>
              <a:off x="3744" y="3072"/>
              <a:ext cx="96" cy="288"/>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83" name="Line 1083"/>
            <p:cNvSpPr>
              <a:spLocks noChangeShapeType="1"/>
            </p:cNvSpPr>
            <p:nvPr/>
          </p:nvSpPr>
          <p:spPr bwMode="auto">
            <a:xfrm flipH="1">
              <a:off x="4560" y="3072"/>
              <a:ext cx="240" cy="144"/>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84" name="Rectangle 1084"/>
            <p:cNvSpPr>
              <a:spLocks noChangeArrowheads="1"/>
            </p:cNvSpPr>
            <p:nvPr/>
          </p:nvSpPr>
          <p:spPr bwMode="auto">
            <a:xfrm>
              <a:off x="4176" y="3312"/>
              <a:ext cx="2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Font typeface="Wingdings" panose="05000000000000000000" pitchFamily="2" charset="2"/>
                <a:buNone/>
              </a:pPr>
              <a:r>
                <a:rPr lang="en-US" altLang="zh-CN" sz="1800" b="1" i="1">
                  <a:solidFill>
                    <a:srgbClr val="000000"/>
                  </a:solidFill>
                  <a:latin typeface="Times New Roman" panose="02020603050405020304" pitchFamily="18" charset="0"/>
                </a:rPr>
                <a:t>o</a:t>
              </a:r>
            </a:p>
          </p:txBody>
        </p:sp>
      </p:grpSp>
      <p:grpSp>
        <p:nvGrpSpPr>
          <p:cNvPr id="86" name="Group 50"/>
          <p:cNvGrpSpPr>
            <a:grpSpLocks/>
          </p:cNvGrpSpPr>
          <p:nvPr/>
        </p:nvGrpSpPr>
        <p:grpSpPr bwMode="auto">
          <a:xfrm>
            <a:off x="8968551" y="1149071"/>
            <a:ext cx="2914744" cy="1747780"/>
            <a:chOff x="5264150" y="4648200"/>
            <a:chExt cx="2914744" cy="1747780"/>
          </a:xfrm>
        </p:grpSpPr>
        <p:sp>
          <p:nvSpPr>
            <p:cNvPr id="87" name="Rectangle 2072"/>
            <p:cNvSpPr>
              <a:spLocks noChangeArrowheads="1"/>
            </p:cNvSpPr>
            <p:nvPr/>
          </p:nvSpPr>
          <p:spPr bwMode="auto">
            <a:xfrm>
              <a:off x="6940550" y="5453053"/>
              <a:ext cx="1238344" cy="72391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ts val="600"/>
                </a:spcBef>
                <a:spcAft>
                  <a:spcPct val="0"/>
                </a:spcAft>
                <a:buClrTx/>
                <a:buSzTx/>
                <a:buFont typeface="Wingdings" panose="05000000000000000000" pitchFamily="2" charset="2"/>
                <a:buNone/>
              </a:pPr>
              <a:r>
                <a:rPr lang="en-US" altLang="zh-CN" sz="1800" dirty="0" err="1">
                  <a:solidFill>
                    <a:srgbClr val="000000"/>
                  </a:solidFill>
                  <a:latin typeface="Calibri"/>
                </a:rPr>
                <a:t>MinPts</a:t>
              </a:r>
              <a:r>
                <a:rPr lang="en-US" altLang="zh-CN" sz="1800" dirty="0">
                  <a:solidFill>
                    <a:srgbClr val="000000"/>
                  </a:solidFill>
                  <a:latin typeface="Calibri"/>
                </a:rPr>
                <a:t> = 5</a:t>
              </a:r>
            </a:p>
            <a:p>
              <a:pPr defTabSz="914400" fontAlgn="base">
                <a:spcBef>
                  <a:spcPts val="600"/>
                </a:spcBef>
                <a:spcAft>
                  <a:spcPct val="0"/>
                </a:spcAft>
                <a:buClrTx/>
                <a:buSzTx/>
                <a:buFont typeface="Wingdings" panose="05000000000000000000" pitchFamily="2" charset="2"/>
                <a:buNone/>
              </a:pPr>
              <a:r>
                <a:rPr lang="en-US" altLang="zh-CN" sz="1800" dirty="0">
                  <a:solidFill>
                    <a:srgbClr val="000000"/>
                  </a:solidFill>
                  <a:latin typeface="Calibri"/>
                </a:rPr>
                <a:t>Eps = 1 cm</a:t>
              </a:r>
            </a:p>
          </p:txBody>
        </p:sp>
        <p:grpSp>
          <p:nvGrpSpPr>
            <p:cNvPr id="88" name="Group 49"/>
            <p:cNvGrpSpPr>
              <a:grpSpLocks/>
            </p:cNvGrpSpPr>
            <p:nvPr/>
          </p:nvGrpSpPr>
          <p:grpSpPr bwMode="auto">
            <a:xfrm>
              <a:off x="5264150" y="4648200"/>
              <a:ext cx="1663700" cy="1747780"/>
              <a:chOff x="5264150" y="4648200"/>
              <a:chExt cx="1663700" cy="1747780"/>
            </a:xfrm>
          </p:grpSpPr>
          <p:sp>
            <p:nvSpPr>
              <p:cNvPr id="89" name="Oval 2054"/>
              <p:cNvSpPr>
                <a:spLocks noChangeArrowheads="1"/>
              </p:cNvSpPr>
              <p:nvPr/>
            </p:nvSpPr>
            <p:spPr bwMode="auto">
              <a:xfrm>
                <a:off x="5375275" y="5430838"/>
                <a:ext cx="100013"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90" name="Oval 2055"/>
              <p:cNvSpPr>
                <a:spLocks noChangeArrowheads="1"/>
              </p:cNvSpPr>
              <p:nvPr/>
            </p:nvSpPr>
            <p:spPr bwMode="auto">
              <a:xfrm>
                <a:off x="5711825" y="5541963"/>
                <a:ext cx="98425"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91" name="Oval 2056"/>
              <p:cNvSpPr>
                <a:spLocks noChangeArrowheads="1"/>
              </p:cNvSpPr>
              <p:nvPr/>
            </p:nvSpPr>
            <p:spPr bwMode="auto">
              <a:xfrm>
                <a:off x="5867400" y="5181600"/>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92" name="Oval 2057"/>
              <p:cNvSpPr>
                <a:spLocks noChangeArrowheads="1"/>
              </p:cNvSpPr>
              <p:nvPr/>
            </p:nvSpPr>
            <p:spPr bwMode="auto">
              <a:xfrm>
                <a:off x="5264150" y="5876925"/>
                <a:ext cx="98425"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93" name="Oval 2058"/>
              <p:cNvSpPr>
                <a:spLocks noChangeArrowheads="1"/>
              </p:cNvSpPr>
              <p:nvPr/>
            </p:nvSpPr>
            <p:spPr bwMode="auto">
              <a:xfrm>
                <a:off x="5487988" y="5654675"/>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94" name="Oval 2059"/>
              <p:cNvSpPr>
                <a:spLocks noChangeArrowheads="1"/>
              </p:cNvSpPr>
              <p:nvPr/>
            </p:nvSpPr>
            <p:spPr bwMode="auto">
              <a:xfrm>
                <a:off x="5487988" y="5876925"/>
                <a:ext cx="98425"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95" name="Oval 2060"/>
              <p:cNvSpPr>
                <a:spLocks noChangeArrowheads="1"/>
              </p:cNvSpPr>
              <p:nvPr/>
            </p:nvSpPr>
            <p:spPr bwMode="auto">
              <a:xfrm>
                <a:off x="5822950" y="5989638"/>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96" name="Oval 2061"/>
              <p:cNvSpPr>
                <a:spLocks noChangeArrowheads="1"/>
              </p:cNvSpPr>
              <p:nvPr/>
            </p:nvSpPr>
            <p:spPr bwMode="auto">
              <a:xfrm>
                <a:off x="5822950" y="4648200"/>
                <a:ext cx="1104900" cy="1104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97" name="Oval 2062"/>
              <p:cNvSpPr>
                <a:spLocks noChangeArrowheads="1"/>
              </p:cNvSpPr>
              <p:nvPr/>
            </p:nvSpPr>
            <p:spPr bwMode="auto">
              <a:xfrm>
                <a:off x="5822950" y="4983163"/>
                <a:ext cx="98425"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98" name="Oval 2063"/>
              <p:cNvSpPr>
                <a:spLocks noChangeArrowheads="1"/>
              </p:cNvSpPr>
              <p:nvPr/>
            </p:nvSpPr>
            <p:spPr bwMode="auto">
              <a:xfrm>
                <a:off x="6492875" y="5654675"/>
                <a:ext cx="100013"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99" name="Oval 2064"/>
              <p:cNvSpPr>
                <a:spLocks noChangeArrowheads="1"/>
              </p:cNvSpPr>
              <p:nvPr/>
            </p:nvSpPr>
            <p:spPr bwMode="auto">
              <a:xfrm>
                <a:off x="6229396" y="5291223"/>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00" name="Oval 2065"/>
              <p:cNvSpPr>
                <a:spLocks noChangeArrowheads="1"/>
              </p:cNvSpPr>
              <p:nvPr/>
            </p:nvSpPr>
            <p:spPr bwMode="auto">
              <a:xfrm>
                <a:off x="5711825" y="5765800"/>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01" name="Oval 2066"/>
              <p:cNvSpPr>
                <a:spLocks noChangeArrowheads="1"/>
              </p:cNvSpPr>
              <p:nvPr/>
            </p:nvSpPr>
            <p:spPr bwMode="auto">
              <a:xfrm>
                <a:off x="5934075" y="5541963"/>
                <a:ext cx="100013"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02" name="Oval 2067"/>
              <p:cNvSpPr>
                <a:spLocks noChangeArrowheads="1"/>
              </p:cNvSpPr>
              <p:nvPr/>
            </p:nvSpPr>
            <p:spPr bwMode="auto">
              <a:xfrm>
                <a:off x="6157913" y="5876925"/>
                <a:ext cx="100013"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03" name="Oval 2068"/>
              <p:cNvSpPr>
                <a:spLocks noChangeArrowheads="1"/>
              </p:cNvSpPr>
              <p:nvPr/>
            </p:nvSpPr>
            <p:spPr bwMode="auto">
              <a:xfrm>
                <a:off x="6716713" y="5989638"/>
                <a:ext cx="100013"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04" name="Oval 2069"/>
              <p:cNvSpPr>
                <a:spLocks noChangeArrowheads="1"/>
              </p:cNvSpPr>
              <p:nvPr/>
            </p:nvSpPr>
            <p:spPr bwMode="auto">
              <a:xfrm>
                <a:off x="5487988" y="5291080"/>
                <a:ext cx="1104900" cy="1104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05" name="Rectangle 2070"/>
              <p:cNvSpPr>
                <a:spLocks noChangeArrowheads="1"/>
              </p:cNvSpPr>
              <p:nvPr/>
            </p:nvSpPr>
            <p:spPr bwMode="auto">
              <a:xfrm>
                <a:off x="6300787" y="5051325"/>
                <a:ext cx="3810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Font typeface="Wingdings" panose="05000000000000000000" pitchFamily="2" charset="2"/>
                  <a:buNone/>
                </a:pPr>
                <a:r>
                  <a:rPr lang="en-US" altLang="zh-CN" sz="1800" dirty="0">
                    <a:solidFill>
                      <a:srgbClr val="000000"/>
                    </a:solidFill>
                    <a:latin typeface="Times New Roman" panose="02020603050405020304" pitchFamily="18" charset="0"/>
                  </a:rPr>
                  <a:t>p</a:t>
                </a:r>
              </a:p>
            </p:txBody>
          </p:sp>
          <p:sp>
            <p:nvSpPr>
              <p:cNvPr id="106" name="Rectangle 2071"/>
              <p:cNvSpPr>
                <a:spLocks noChangeArrowheads="1"/>
              </p:cNvSpPr>
              <p:nvPr/>
            </p:nvSpPr>
            <p:spPr bwMode="auto">
              <a:xfrm>
                <a:off x="5867400" y="5715000"/>
                <a:ext cx="3810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Font typeface="Wingdings" panose="05000000000000000000" pitchFamily="2" charset="2"/>
                  <a:buNone/>
                </a:pPr>
                <a:r>
                  <a:rPr lang="en-US" altLang="zh-CN" sz="1800">
                    <a:solidFill>
                      <a:srgbClr val="000000"/>
                    </a:solidFill>
                    <a:latin typeface="Times New Roman" panose="02020603050405020304" pitchFamily="18" charset="0"/>
                  </a:rPr>
                  <a:t>q</a:t>
                </a:r>
              </a:p>
            </p:txBody>
          </p:sp>
          <p:sp>
            <p:nvSpPr>
              <p:cNvPr id="107" name="Oval 2065"/>
              <p:cNvSpPr>
                <a:spLocks noChangeArrowheads="1"/>
              </p:cNvSpPr>
              <p:nvPr/>
            </p:nvSpPr>
            <p:spPr bwMode="auto">
              <a:xfrm>
                <a:off x="5997575" y="5768975"/>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grpSp>
      </p:grpSp>
    </p:spTree>
    <p:extLst>
      <p:ext uri="{BB962C8B-B14F-4D97-AF65-F5344CB8AC3E}">
        <p14:creationId xmlns:p14="http://schemas.microsoft.com/office/powerpoint/2010/main" val="21505215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vert="horz" lIns="92075" tIns="46038" rIns="92075" bIns="46038" rtlCol="0" anchor="ctr">
            <a:noAutofit/>
          </a:bodyPr>
          <a:lstStyle/>
          <a:p>
            <a:r>
              <a:rPr lang="en-US" altLang="zh-CN" dirty="0">
                <a:ea typeface="SimSun" panose="02010600030101010101" pitchFamily="2" charset="-122"/>
              </a:rPr>
              <a:t>DBSCAN: The Algorithm</a:t>
            </a:r>
            <a:endParaRPr lang="en-US" altLang="zh-CN" sz="4000" dirty="0">
              <a:ea typeface="SimSun" panose="02010600030101010101" pitchFamily="2" charset="-122"/>
            </a:endParaRPr>
          </a:p>
        </p:txBody>
      </p:sp>
      <p:sp>
        <p:nvSpPr>
          <p:cNvPr id="24579" name="Rectangle 3"/>
          <p:cNvSpPr>
            <a:spLocks noGrp="1" noChangeArrowheads="1"/>
          </p:cNvSpPr>
          <p:nvPr>
            <p:ph type="body" sz="half" idx="1"/>
          </p:nvPr>
        </p:nvSpPr>
        <p:spPr>
          <a:xfrm>
            <a:off x="476839" y="1173149"/>
            <a:ext cx="7973480" cy="4113556"/>
          </a:xfrm>
        </p:spPr>
        <p:txBody>
          <a:bodyPr vert="horz" lIns="92075" tIns="46038" rIns="92075" bIns="46038" rtlCol="0">
            <a:noAutofit/>
          </a:bodyPr>
          <a:lstStyle/>
          <a:p>
            <a:r>
              <a:rPr lang="en-US" altLang="zh-CN" b="1" dirty="0">
                <a:ea typeface="SimSun" panose="02010600030101010101" pitchFamily="2" charset="-122"/>
              </a:rPr>
              <a:t>Algorithm</a:t>
            </a:r>
          </a:p>
          <a:p>
            <a:pPr lvl="1"/>
            <a:r>
              <a:rPr lang="en-US" altLang="zh-CN" dirty="0">
                <a:ea typeface="SimSun" panose="02010600030101010101" pitchFamily="2" charset="-122"/>
              </a:rPr>
              <a:t>Arbitrarily select a point </a:t>
            </a:r>
            <a:r>
              <a:rPr lang="en-US" altLang="zh-CN" i="1" dirty="0">
                <a:ea typeface="SimSun" panose="02010600030101010101" pitchFamily="2" charset="-122"/>
              </a:rPr>
              <a:t>p</a:t>
            </a:r>
            <a:endParaRPr lang="en-US" altLang="zh-CN" dirty="0">
              <a:ea typeface="SimSun" panose="02010600030101010101" pitchFamily="2" charset="-122"/>
            </a:endParaRPr>
          </a:p>
          <a:p>
            <a:pPr lvl="1"/>
            <a:r>
              <a:rPr lang="en-US" altLang="zh-CN" dirty="0">
                <a:ea typeface="SimSun" panose="02010600030101010101" pitchFamily="2" charset="-122"/>
              </a:rPr>
              <a:t>Retrieve all points density-reachable </a:t>
            </a:r>
          </a:p>
          <a:p>
            <a:pPr marL="622300" lvl="3" indent="0">
              <a:buNone/>
            </a:pPr>
            <a:r>
              <a:rPr lang="en-US" altLang="zh-CN" dirty="0">
                <a:ea typeface="SimSun" panose="02010600030101010101" pitchFamily="2" charset="-122"/>
              </a:rPr>
              <a:t>from </a:t>
            </a:r>
            <a:r>
              <a:rPr lang="en-US" altLang="zh-CN" i="1" dirty="0">
                <a:ea typeface="SimSun" panose="02010600030101010101" pitchFamily="2" charset="-122"/>
              </a:rPr>
              <a:t>p</a:t>
            </a:r>
            <a:r>
              <a:rPr lang="en-US" altLang="zh-CN" dirty="0">
                <a:ea typeface="SimSun" panose="02010600030101010101" pitchFamily="2" charset="-122"/>
              </a:rPr>
              <a:t> w.r.t. </a:t>
            </a:r>
            <a:r>
              <a:rPr lang="en-US" altLang="zh-CN" i="1" dirty="0">
                <a:ea typeface="SimSun" panose="02010600030101010101" pitchFamily="2" charset="-122"/>
              </a:rPr>
              <a:t>Eps</a:t>
            </a:r>
            <a:r>
              <a:rPr lang="en-US" altLang="zh-CN" dirty="0">
                <a:ea typeface="SimSun" panose="02010600030101010101" pitchFamily="2" charset="-122"/>
              </a:rPr>
              <a:t> and </a:t>
            </a:r>
            <a:r>
              <a:rPr lang="en-US" altLang="zh-CN" i="1" dirty="0" err="1">
                <a:ea typeface="SimSun" panose="02010600030101010101" pitchFamily="2" charset="-122"/>
              </a:rPr>
              <a:t>MinPts</a:t>
            </a:r>
            <a:endParaRPr lang="en-US" altLang="zh-CN" dirty="0">
              <a:ea typeface="SimSun" panose="02010600030101010101" pitchFamily="2" charset="-122"/>
            </a:endParaRPr>
          </a:p>
          <a:p>
            <a:pPr lvl="2"/>
            <a:r>
              <a:rPr lang="en-US" altLang="zh-CN" dirty="0">
                <a:ea typeface="SimSun" panose="02010600030101010101" pitchFamily="2" charset="-122"/>
              </a:rPr>
              <a:t>If </a:t>
            </a:r>
            <a:r>
              <a:rPr lang="en-US" altLang="zh-CN" i="1" dirty="0">
                <a:ea typeface="SimSun" panose="02010600030101010101" pitchFamily="2" charset="-122"/>
              </a:rPr>
              <a:t>p</a:t>
            </a:r>
            <a:r>
              <a:rPr lang="en-US" altLang="zh-CN" dirty="0">
                <a:ea typeface="SimSun" panose="02010600030101010101" pitchFamily="2" charset="-122"/>
              </a:rPr>
              <a:t> is a core point, a cluster is formed</a:t>
            </a:r>
          </a:p>
          <a:p>
            <a:pPr lvl="2"/>
            <a:r>
              <a:rPr lang="en-US" altLang="zh-CN" dirty="0">
                <a:ea typeface="SimSun" panose="02010600030101010101" pitchFamily="2" charset="-122"/>
              </a:rPr>
              <a:t>If </a:t>
            </a:r>
            <a:r>
              <a:rPr lang="en-US" altLang="zh-CN" i="1" dirty="0">
                <a:ea typeface="SimSun" panose="02010600030101010101" pitchFamily="2" charset="-122"/>
              </a:rPr>
              <a:t>p</a:t>
            </a:r>
            <a:r>
              <a:rPr lang="en-US" altLang="zh-CN" dirty="0">
                <a:ea typeface="SimSun" panose="02010600030101010101" pitchFamily="2" charset="-122"/>
              </a:rPr>
              <a:t> is a border point, no points are density-reachable from </a:t>
            </a:r>
            <a:r>
              <a:rPr lang="en-US" altLang="zh-CN" i="1" dirty="0">
                <a:ea typeface="SimSun" panose="02010600030101010101" pitchFamily="2" charset="-122"/>
              </a:rPr>
              <a:t>p,</a:t>
            </a:r>
            <a:r>
              <a:rPr lang="en-US" altLang="zh-CN" dirty="0">
                <a:ea typeface="SimSun" panose="02010600030101010101" pitchFamily="2" charset="-122"/>
              </a:rPr>
              <a:t> and DBSCAN visits the next point of the database</a:t>
            </a:r>
          </a:p>
          <a:p>
            <a:pPr lvl="1"/>
            <a:r>
              <a:rPr lang="en-US" altLang="zh-CN" dirty="0">
                <a:ea typeface="SimSun" panose="02010600030101010101" pitchFamily="2" charset="-122"/>
              </a:rPr>
              <a:t>Continue the process until all of the points have been processed</a:t>
            </a:r>
            <a:endParaRPr lang="en-US" altLang="zh-CN" i="1" dirty="0">
              <a:ea typeface="SimSun" panose="02010600030101010101" pitchFamily="2" charset="-122"/>
            </a:endParaRPr>
          </a:p>
          <a:p>
            <a:pPr>
              <a:spcAft>
                <a:spcPts val="600"/>
              </a:spcAft>
            </a:pPr>
            <a:endParaRPr lang="en-US" altLang="zh-CN" i="1" dirty="0">
              <a:ea typeface="SimSun" panose="02010600030101010101" pitchFamily="2" charset="-122"/>
            </a:endParaRPr>
          </a:p>
        </p:txBody>
      </p:sp>
      <p:sp>
        <p:nvSpPr>
          <p:cNvPr id="4" name="Rectangle 3"/>
          <p:cNvSpPr txBox="1">
            <a:spLocks noChangeArrowheads="1"/>
          </p:cNvSpPr>
          <p:nvPr/>
        </p:nvSpPr>
        <p:spPr>
          <a:xfrm>
            <a:off x="476839" y="4985787"/>
            <a:ext cx="8961274" cy="1800898"/>
          </a:xfrm>
          <a:prstGeom prst="rect">
            <a:avLst/>
          </a:prstGeom>
        </p:spPr>
        <p:txBody>
          <a:bodyPr vert="horz" lIns="92075" tIns="46038" rIns="92075" bIns="46038"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r>
              <a:rPr lang="en-US" altLang="zh-CN" b="1" dirty="0">
                <a:solidFill>
                  <a:srgbClr val="000000"/>
                </a:solidFill>
              </a:rPr>
              <a:t>Computational complexity</a:t>
            </a:r>
          </a:p>
          <a:p>
            <a:pPr lvl="1"/>
            <a:r>
              <a:rPr lang="en-US" altLang="zh-CN" dirty="0">
                <a:solidFill>
                  <a:srgbClr val="000000"/>
                </a:solidFill>
              </a:rPr>
              <a:t>If a spatial index is used, the computational complexity of DBSCAN is O(</a:t>
            </a:r>
            <a:r>
              <a:rPr lang="en-US" altLang="zh-CN" dirty="0" err="1">
                <a:solidFill>
                  <a:srgbClr val="000000"/>
                </a:solidFill>
              </a:rPr>
              <a:t>nlogn</a:t>
            </a:r>
            <a:r>
              <a:rPr lang="en-US" altLang="zh-CN" dirty="0">
                <a:solidFill>
                  <a:srgbClr val="000000"/>
                </a:solidFill>
              </a:rPr>
              <a:t>), where n is the number of database objects </a:t>
            </a:r>
          </a:p>
          <a:p>
            <a:pPr lvl="1"/>
            <a:r>
              <a:rPr lang="en-US" altLang="zh-CN" dirty="0">
                <a:solidFill>
                  <a:srgbClr val="000000"/>
                </a:solidFill>
              </a:rPr>
              <a:t>Otherwise, the complexity is O(n</a:t>
            </a:r>
            <a:r>
              <a:rPr lang="en-US" altLang="zh-CN" baseline="30000" dirty="0">
                <a:solidFill>
                  <a:srgbClr val="000000"/>
                </a:solidFill>
              </a:rPr>
              <a:t>2</a:t>
            </a:r>
            <a:r>
              <a:rPr lang="en-US" altLang="zh-CN" dirty="0">
                <a:solidFill>
                  <a:srgbClr val="000000"/>
                </a:solidFill>
              </a:rPr>
              <a:t>)</a:t>
            </a:r>
          </a:p>
        </p:txBody>
      </p:sp>
      <p:grpSp>
        <p:nvGrpSpPr>
          <p:cNvPr id="5" name="Group 4"/>
          <p:cNvGrpSpPr/>
          <p:nvPr/>
        </p:nvGrpSpPr>
        <p:grpSpPr>
          <a:xfrm>
            <a:off x="7069358" y="1180814"/>
            <a:ext cx="4992920" cy="2692209"/>
            <a:chOff x="6917739" y="3172479"/>
            <a:chExt cx="4992920" cy="2692209"/>
          </a:xfrm>
        </p:grpSpPr>
        <p:grpSp>
          <p:nvGrpSpPr>
            <p:cNvPr id="6" name="Group 4"/>
            <p:cNvGrpSpPr>
              <a:grpSpLocks/>
            </p:cNvGrpSpPr>
            <p:nvPr/>
          </p:nvGrpSpPr>
          <p:grpSpPr bwMode="auto">
            <a:xfrm>
              <a:off x="6917739" y="3172479"/>
              <a:ext cx="4220989" cy="2566120"/>
              <a:chOff x="672" y="1712"/>
              <a:chExt cx="3849" cy="2224"/>
            </a:xfrm>
          </p:grpSpPr>
          <p:sp>
            <p:nvSpPr>
              <p:cNvPr id="10" name="Oval 5"/>
              <p:cNvSpPr>
                <a:spLocks noChangeArrowheads="1"/>
              </p:cNvSpPr>
              <p:nvPr/>
            </p:nvSpPr>
            <p:spPr bwMode="auto">
              <a:xfrm>
                <a:off x="1872" y="249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1" name="Oval 6"/>
              <p:cNvSpPr>
                <a:spLocks noChangeArrowheads="1"/>
              </p:cNvSpPr>
              <p:nvPr/>
            </p:nvSpPr>
            <p:spPr bwMode="auto">
              <a:xfrm>
                <a:off x="1824" y="273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2" name="Oval 7"/>
              <p:cNvSpPr>
                <a:spLocks noChangeArrowheads="1"/>
              </p:cNvSpPr>
              <p:nvPr/>
            </p:nvSpPr>
            <p:spPr bwMode="auto">
              <a:xfrm>
                <a:off x="2064" y="2784"/>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3" name="Oval 8"/>
              <p:cNvSpPr>
                <a:spLocks noChangeArrowheads="1"/>
              </p:cNvSpPr>
              <p:nvPr/>
            </p:nvSpPr>
            <p:spPr bwMode="auto">
              <a:xfrm>
                <a:off x="2160" y="249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4" name="Oval 9"/>
              <p:cNvSpPr>
                <a:spLocks noChangeArrowheads="1"/>
              </p:cNvSpPr>
              <p:nvPr/>
            </p:nvSpPr>
            <p:spPr bwMode="auto">
              <a:xfrm>
                <a:off x="2246" y="2928"/>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5" name="Oval 10"/>
              <p:cNvSpPr>
                <a:spLocks noChangeArrowheads="1"/>
              </p:cNvSpPr>
              <p:nvPr/>
            </p:nvSpPr>
            <p:spPr bwMode="auto">
              <a:xfrm>
                <a:off x="1872" y="297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6" name="Oval 11"/>
              <p:cNvSpPr>
                <a:spLocks noChangeArrowheads="1"/>
              </p:cNvSpPr>
              <p:nvPr/>
            </p:nvSpPr>
            <p:spPr bwMode="auto">
              <a:xfrm>
                <a:off x="2064" y="3120"/>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7" name="Oval 12"/>
              <p:cNvSpPr>
                <a:spLocks noChangeArrowheads="1"/>
              </p:cNvSpPr>
              <p:nvPr/>
            </p:nvSpPr>
            <p:spPr bwMode="auto">
              <a:xfrm>
                <a:off x="1968" y="3360"/>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8" name="Oval 13"/>
              <p:cNvSpPr>
                <a:spLocks noChangeArrowheads="1"/>
              </p:cNvSpPr>
              <p:nvPr/>
            </p:nvSpPr>
            <p:spPr bwMode="auto">
              <a:xfrm>
                <a:off x="2208" y="3504"/>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9" name="Oval 14"/>
              <p:cNvSpPr>
                <a:spLocks noChangeArrowheads="1"/>
              </p:cNvSpPr>
              <p:nvPr/>
            </p:nvSpPr>
            <p:spPr bwMode="auto">
              <a:xfrm>
                <a:off x="2304" y="369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0" name="Oval 15"/>
              <p:cNvSpPr>
                <a:spLocks noChangeArrowheads="1"/>
              </p:cNvSpPr>
              <p:nvPr/>
            </p:nvSpPr>
            <p:spPr bwMode="auto">
              <a:xfrm>
                <a:off x="2256" y="3264"/>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1" name="Oval 16"/>
              <p:cNvSpPr>
                <a:spLocks noChangeArrowheads="1"/>
              </p:cNvSpPr>
              <p:nvPr/>
            </p:nvSpPr>
            <p:spPr bwMode="auto">
              <a:xfrm>
                <a:off x="2880" y="1920"/>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2" name="Oval 17"/>
              <p:cNvSpPr>
                <a:spLocks noChangeArrowheads="1"/>
              </p:cNvSpPr>
              <p:nvPr/>
            </p:nvSpPr>
            <p:spPr bwMode="auto">
              <a:xfrm>
                <a:off x="2976" y="249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3" name="Oval 18"/>
              <p:cNvSpPr>
                <a:spLocks noChangeArrowheads="1"/>
              </p:cNvSpPr>
              <p:nvPr/>
            </p:nvSpPr>
            <p:spPr bwMode="auto">
              <a:xfrm>
                <a:off x="2832" y="2688"/>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4" name="Oval 19"/>
              <p:cNvSpPr>
                <a:spLocks noChangeArrowheads="1"/>
              </p:cNvSpPr>
              <p:nvPr/>
            </p:nvSpPr>
            <p:spPr bwMode="auto">
              <a:xfrm>
                <a:off x="3168" y="2784"/>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5" name="Oval 20"/>
              <p:cNvSpPr>
                <a:spLocks noChangeArrowheads="1"/>
              </p:cNvSpPr>
              <p:nvPr/>
            </p:nvSpPr>
            <p:spPr bwMode="auto">
              <a:xfrm>
                <a:off x="3264" y="2544"/>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6" name="Oval 21"/>
              <p:cNvSpPr>
                <a:spLocks noChangeArrowheads="1"/>
              </p:cNvSpPr>
              <p:nvPr/>
            </p:nvSpPr>
            <p:spPr bwMode="auto">
              <a:xfrm>
                <a:off x="2976" y="2880"/>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7" name="Rectangle 22"/>
              <p:cNvSpPr>
                <a:spLocks noChangeArrowheads="1"/>
              </p:cNvSpPr>
              <p:nvPr/>
            </p:nvSpPr>
            <p:spPr bwMode="auto">
              <a:xfrm>
                <a:off x="1392" y="1824"/>
                <a:ext cx="2448" cy="2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8" name="Oval 23"/>
              <p:cNvSpPr>
                <a:spLocks noChangeArrowheads="1"/>
              </p:cNvSpPr>
              <p:nvPr/>
            </p:nvSpPr>
            <p:spPr bwMode="auto">
              <a:xfrm>
                <a:off x="1659" y="2260"/>
                <a:ext cx="608" cy="584"/>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9" name="Oval 24"/>
              <p:cNvSpPr>
                <a:spLocks noChangeArrowheads="1"/>
              </p:cNvSpPr>
              <p:nvPr/>
            </p:nvSpPr>
            <p:spPr bwMode="auto">
              <a:xfrm>
                <a:off x="1802" y="2880"/>
                <a:ext cx="646" cy="623"/>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0" name="Oval 25"/>
              <p:cNvSpPr>
                <a:spLocks noChangeArrowheads="1"/>
              </p:cNvSpPr>
              <p:nvPr/>
            </p:nvSpPr>
            <p:spPr bwMode="auto">
              <a:xfrm>
                <a:off x="2638" y="1712"/>
                <a:ext cx="616" cy="582"/>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1" name="AutoShape 26"/>
              <p:cNvSpPr>
                <a:spLocks/>
              </p:cNvSpPr>
              <p:nvPr/>
            </p:nvSpPr>
            <p:spPr bwMode="auto">
              <a:xfrm>
                <a:off x="1094" y="3124"/>
                <a:ext cx="576" cy="284"/>
              </a:xfrm>
              <a:prstGeom prst="borderCallout1">
                <a:avLst>
                  <a:gd name="adj1" fmla="val 18750"/>
                  <a:gd name="adj2" fmla="val 108333"/>
                  <a:gd name="adj3" fmla="val 18750"/>
                  <a:gd name="adj4" fmla="val 168750"/>
                </a:avLst>
              </a:prstGeom>
              <a:solidFill>
                <a:schemeClr val="bg1"/>
              </a:solidFill>
              <a:ln w="9525">
                <a:solidFill>
                  <a:schemeClr val="tx1"/>
                </a:solidFill>
                <a:miter lim="800000"/>
                <a:headEnd/>
                <a:tailEnd/>
              </a:ln>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Font typeface="Wingdings" panose="05000000000000000000" pitchFamily="2" charset="2"/>
                  <a:buNone/>
                </a:pPr>
                <a:r>
                  <a:rPr lang="en-US" altLang="zh-CN" sz="1800">
                    <a:solidFill>
                      <a:srgbClr val="000000"/>
                    </a:solidFill>
                    <a:latin typeface="Times New Roman" panose="02020603050405020304" pitchFamily="18" charset="0"/>
                  </a:rPr>
                  <a:t>Core</a:t>
                </a:r>
              </a:p>
            </p:txBody>
          </p:sp>
          <p:sp>
            <p:nvSpPr>
              <p:cNvPr id="32" name="AutoShape 27"/>
              <p:cNvSpPr>
                <a:spLocks/>
              </p:cNvSpPr>
              <p:nvPr/>
            </p:nvSpPr>
            <p:spPr bwMode="auto">
              <a:xfrm>
                <a:off x="672" y="2523"/>
                <a:ext cx="817" cy="284"/>
              </a:xfrm>
              <a:prstGeom prst="borderCallout1">
                <a:avLst>
                  <a:gd name="adj1" fmla="val 14458"/>
                  <a:gd name="adj2" fmla="val 105884"/>
                  <a:gd name="adj3" fmla="val 14458"/>
                  <a:gd name="adj4" fmla="val 148528"/>
                </a:avLst>
              </a:prstGeom>
              <a:solidFill>
                <a:schemeClr val="bg1"/>
              </a:solidFill>
              <a:ln w="9525">
                <a:solidFill>
                  <a:schemeClr val="tx1"/>
                </a:solidFill>
                <a:miter lim="800000"/>
                <a:headEnd/>
                <a:tailEnd/>
              </a:ln>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Font typeface="Wingdings" panose="05000000000000000000" pitchFamily="2" charset="2"/>
                  <a:buNone/>
                </a:pPr>
                <a:r>
                  <a:rPr lang="en-US" altLang="zh-CN" sz="1800">
                    <a:solidFill>
                      <a:srgbClr val="000000"/>
                    </a:solidFill>
                    <a:latin typeface="Times New Roman" panose="02020603050405020304" pitchFamily="18" charset="0"/>
                  </a:rPr>
                  <a:t>Border</a:t>
                </a:r>
              </a:p>
            </p:txBody>
          </p:sp>
          <p:sp>
            <p:nvSpPr>
              <p:cNvPr id="33" name="AutoShape 28"/>
              <p:cNvSpPr>
                <a:spLocks/>
              </p:cNvSpPr>
              <p:nvPr/>
            </p:nvSpPr>
            <p:spPr bwMode="auto">
              <a:xfrm>
                <a:off x="3697" y="1921"/>
                <a:ext cx="824" cy="284"/>
              </a:xfrm>
              <a:prstGeom prst="borderCallout1">
                <a:avLst>
                  <a:gd name="adj1" fmla="val 24491"/>
                  <a:gd name="adj2" fmla="val -5810"/>
                  <a:gd name="adj3" fmla="val 21431"/>
                  <a:gd name="adj4" fmla="val -82810"/>
                </a:avLst>
              </a:prstGeom>
              <a:solidFill>
                <a:schemeClr val="bg1"/>
              </a:solidFill>
              <a:ln w="9525">
                <a:solidFill>
                  <a:schemeClr val="tx1"/>
                </a:solidFill>
                <a:miter lim="800000"/>
                <a:headEnd/>
                <a:tailEnd/>
              </a:ln>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Font typeface="Wingdings" panose="05000000000000000000" pitchFamily="2" charset="2"/>
                  <a:buNone/>
                </a:pPr>
                <a:r>
                  <a:rPr lang="en-US" altLang="zh-CN" sz="1800">
                    <a:solidFill>
                      <a:srgbClr val="000000"/>
                    </a:solidFill>
                    <a:latin typeface="Times New Roman" panose="02020603050405020304" pitchFamily="18" charset="0"/>
                  </a:rPr>
                  <a:t>Outlier</a:t>
                </a:r>
              </a:p>
            </p:txBody>
          </p:sp>
          <p:sp>
            <p:nvSpPr>
              <p:cNvPr id="34" name="Oval 30"/>
              <p:cNvSpPr>
                <a:spLocks noChangeArrowheads="1"/>
              </p:cNvSpPr>
              <p:nvPr/>
            </p:nvSpPr>
            <p:spPr bwMode="auto">
              <a:xfrm>
                <a:off x="2400" y="345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grpSp>
        <p:sp>
          <p:nvSpPr>
            <p:cNvPr id="7" name="TextBox 6"/>
            <p:cNvSpPr txBox="1"/>
            <p:nvPr/>
          </p:nvSpPr>
          <p:spPr>
            <a:xfrm>
              <a:off x="8994472" y="5187580"/>
              <a:ext cx="2916187" cy="677108"/>
            </a:xfrm>
            <a:prstGeom prst="rect">
              <a:avLst/>
            </a:prstGeom>
            <a:solidFill>
              <a:srgbClr val="FFFF66"/>
            </a:solidFill>
          </p:spPr>
          <p:txBody>
            <a:bodyPr wrap="square" rtlCol="0">
              <a:spAutoFit/>
            </a:bodyPr>
            <a:lstStyle/>
            <a:p>
              <a:pPr defTabSz="457189"/>
              <a:r>
                <a:rPr lang="en-US" dirty="0">
                  <a:solidFill>
                    <a:srgbClr val="000000"/>
                  </a:solidFill>
                </a:rPr>
                <a:t>Border point: in cluster but neighborhood is not dense</a:t>
              </a:r>
            </a:p>
          </p:txBody>
        </p:sp>
        <p:sp>
          <p:nvSpPr>
            <p:cNvPr id="8" name="TextBox 7"/>
            <p:cNvSpPr txBox="1"/>
            <p:nvPr/>
          </p:nvSpPr>
          <p:spPr>
            <a:xfrm>
              <a:off x="10181357" y="3780647"/>
              <a:ext cx="1658834" cy="677108"/>
            </a:xfrm>
            <a:prstGeom prst="rect">
              <a:avLst/>
            </a:prstGeom>
            <a:solidFill>
              <a:srgbClr val="FFFF66"/>
            </a:solidFill>
          </p:spPr>
          <p:txBody>
            <a:bodyPr wrap="square" rtlCol="0">
              <a:spAutoFit/>
            </a:bodyPr>
            <a:lstStyle/>
            <a:p>
              <a:pPr defTabSz="457189"/>
              <a:r>
                <a:rPr lang="en-US" dirty="0">
                  <a:solidFill>
                    <a:srgbClr val="000000"/>
                  </a:solidFill>
                </a:rPr>
                <a:t>Outlier/noise: not in a cluster</a:t>
              </a:r>
            </a:p>
          </p:txBody>
        </p:sp>
        <p:sp>
          <p:nvSpPr>
            <p:cNvPr id="9" name="TextBox 8"/>
            <p:cNvSpPr txBox="1"/>
            <p:nvPr/>
          </p:nvSpPr>
          <p:spPr>
            <a:xfrm>
              <a:off x="9893397" y="4492310"/>
              <a:ext cx="1946794" cy="677108"/>
            </a:xfrm>
            <a:prstGeom prst="rect">
              <a:avLst/>
            </a:prstGeom>
            <a:solidFill>
              <a:srgbClr val="FFFF66"/>
            </a:solidFill>
          </p:spPr>
          <p:txBody>
            <a:bodyPr wrap="square" rtlCol="0">
              <a:spAutoFit/>
            </a:bodyPr>
            <a:lstStyle/>
            <a:p>
              <a:pPr defTabSz="457189"/>
              <a:r>
                <a:rPr lang="en-US" dirty="0">
                  <a:solidFill>
                    <a:srgbClr val="000000"/>
                  </a:solidFill>
                </a:rPr>
                <a:t>Core point: dense neighborhood</a:t>
              </a:r>
            </a:p>
          </p:txBody>
        </p:sp>
      </p:grpSp>
    </p:spTree>
    <p:extLst>
      <p:ext uri="{BB962C8B-B14F-4D97-AF65-F5344CB8AC3E}">
        <p14:creationId xmlns:p14="http://schemas.microsoft.com/office/powerpoint/2010/main" val="47348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
            <a:ext cx="12192000" cy="1095375"/>
          </a:xfrm>
        </p:spPr>
        <p:txBody>
          <a:bodyPr vert="horz" lIns="92075" tIns="46038" rIns="92075" bIns="46038" rtlCol="0" anchor="ctr">
            <a:noAutofit/>
          </a:bodyPr>
          <a:lstStyle/>
          <a:p>
            <a:r>
              <a:rPr lang="en-US" altLang="zh-CN" dirty="0">
                <a:ea typeface="SimSun" panose="02010600030101010101" pitchFamily="2" charset="-122"/>
              </a:rPr>
              <a:t>DBSCAN Is Sensitive to the Setting of Parameters</a:t>
            </a:r>
            <a:endParaRPr lang="en-US" altLang="zh-CN" sz="4000" dirty="0">
              <a:ea typeface="SimSun" panose="02010600030101010101" pitchFamily="2" charset="-122"/>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06400" y="1202602"/>
            <a:ext cx="8305800" cy="3124200"/>
          </a:xfrm>
          <a:prstGeom prst="rect">
            <a:avLst/>
          </a:prstGeom>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2695" y="4326802"/>
            <a:ext cx="8534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381" y="4326802"/>
            <a:ext cx="15240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9046" y="6283105"/>
            <a:ext cx="7532484" cy="384721"/>
          </a:xfrm>
          <a:prstGeom prst="rect">
            <a:avLst/>
          </a:prstGeom>
          <a:solidFill>
            <a:srgbClr val="FFFF66"/>
          </a:solidFill>
        </p:spPr>
        <p:txBody>
          <a:bodyPr wrap="square" rtlCol="0">
            <a:spAutoFit/>
          </a:bodyPr>
          <a:lstStyle/>
          <a:p>
            <a:pPr defTabSz="457189"/>
            <a:r>
              <a:rPr lang="en-US" dirty="0">
                <a:solidFill>
                  <a:srgbClr val="000000"/>
                </a:solidFill>
              </a:rPr>
              <a:t>Ack. Figures from </a:t>
            </a:r>
            <a:r>
              <a:rPr lang="en-US" altLang="zh-CN" sz="1800" dirty="0">
                <a:solidFill>
                  <a:srgbClr val="000000"/>
                </a:solidFill>
              </a:rPr>
              <a:t>G. </a:t>
            </a:r>
            <a:r>
              <a:rPr lang="en-US" altLang="zh-CN" sz="1800" dirty="0" err="1">
                <a:solidFill>
                  <a:srgbClr val="000000"/>
                </a:solidFill>
              </a:rPr>
              <a:t>Karypis</a:t>
            </a:r>
            <a:r>
              <a:rPr lang="en-US" altLang="zh-CN" sz="1800" dirty="0">
                <a:solidFill>
                  <a:srgbClr val="000000"/>
                </a:solidFill>
              </a:rPr>
              <a:t>, E.-H. Han, and V. Kumar, </a:t>
            </a:r>
            <a:r>
              <a:rPr lang="en-US" altLang="zh-CN" sz="1800" i="1" dirty="0">
                <a:solidFill>
                  <a:srgbClr val="000000"/>
                </a:solidFill>
              </a:rPr>
              <a:t>COMPUTER</a:t>
            </a:r>
            <a:r>
              <a:rPr lang="en-US" altLang="zh-CN" sz="1800" dirty="0">
                <a:solidFill>
                  <a:srgbClr val="000000"/>
                </a:solidFill>
              </a:rPr>
              <a:t>, 32(8), 1999 </a:t>
            </a:r>
          </a:p>
        </p:txBody>
      </p:sp>
    </p:spTree>
    <p:extLst>
      <p:ext uri="{BB962C8B-B14F-4D97-AF65-F5344CB8AC3E}">
        <p14:creationId xmlns:p14="http://schemas.microsoft.com/office/powerpoint/2010/main" val="2130037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0" y="95250"/>
            <a:ext cx="12192000" cy="990600"/>
          </a:xfrm>
        </p:spPr>
        <p:txBody>
          <a:bodyPr vert="horz" lIns="92075" tIns="46038" rIns="92075" bIns="46038" rtlCol="0" anchor="ctr">
            <a:noAutofit/>
          </a:bodyPr>
          <a:lstStyle/>
          <a:p>
            <a:pPr eaLnBrk="1" hangingPunct="1"/>
            <a:r>
              <a:rPr lang="en-US" altLang="zh-CN" sz="3800" dirty="0">
                <a:ea typeface="SimSun" panose="02010600030101010101" pitchFamily="2" charset="-122"/>
              </a:rPr>
              <a:t>Chapter 10. </a:t>
            </a:r>
            <a:r>
              <a:rPr lang="en-AU" altLang="zh-TW" sz="3800" dirty="0">
                <a:ea typeface="PMingLiU" panose="02020500000000000000" pitchFamily="18" charset="-120"/>
              </a:rPr>
              <a:t>Cluster Analysis: Basic Concepts and Methods</a:t>
            </a:r>
            <a:endParaRPr lang="en-US" altLang="zh-CN" sz="3800" dirty="0">
              <a:ea typeface="PMingLiU" panose="02020500000000000000" pitchFamily="18" charset="-120"/>
            </a:endParaRPr>
          </a:p>
        </p:txBody>
      </p:sp>
      <p:sp>
        <p:nvSpPr>
          <p:cNvPr id="12292" name="Rectangle 3"/>
          <p:cNvSpPr>
            <a:spLocks noGrp="1" noChangeArrowheads="1"/>
          </p:cNvSpPr>
          <p:nvPr>
            <p:ph type="body" idx="4294967295"/>
          </p:nvPr>
        </p:nvSpPr>
        <p:spPr>
          <a:xfrm>
            <a:off x="638175" y="1211840"/>
            <a:ext cx="10915650" cy="5595937"/>
          </a:xfrm>
        </p:spPr>
        <p:txBody>
          <a:bodyPr vert="horz" lIns="92075" tIns="46038" rIns="92075" bIns="46038" rtlCol="0">
            <a:noAutofit/>
          </a:bodyPr>
          <a:lstStyle/>
          <a:p>
            <a:pPr marL="533400" indent="-533400">
              <a:lnSpc>
                <a:spcPct val="200000"/>
              </a:lnSpc>
            </a:pPr>
            <a:r>
              <a:rPr lang="en-US" altLang="zh-CN" dirty="0">
                <a:latin typeface="Calibri" panose="020F0502020204030204" pitchFamily="34" charset="0"/>
                <a:ea typeface="SimSun" panose="02010600030101010101" pitchFamily="2" charset="-122"/>
              </a:rPr>
              <a:t>Cluster Analysis: An Introduction</a:t>
            </a:r>
          </a:p>
          <a:p>
            <a:pPr marL="533400" indent="-533400">
              <a:lnSpc>
                <a:spcPct val="200000"/>
              </a:lnSpc>
            </a:pPr>
            <a:r>
              <a:rPr lang="en-US" altLang="zh-CN" dirty="0">
                <a:latin typeface="Calibri" panose="020F0502020204030204" pitchFamily="34" charset="0"/>
                <a:ea typeface="SimSun" panose="02010600030101010101" pitchFamily="2" charset="-122"/>
              </a:rPr>
              <a:t>Partitioning Methods</a:t>
            </a:r>
          </a:p>
          <a:p>
            <a:pPr marL="533400" indent="-533400">
              <a:lnSpc>
                <a:spcPct val="200000"/>
              </a:lnSpc>
            </a:pPr>
            <a:r>
              <a:rPr lang="en-US" altLang="zh-CN" dirty="0">
                <a:latin typeface="Calibri" panose="020F0502020204030204" pitchFamily="34" charset="0"/>
                <a:ea typeface="SimSun" panose="02010600030101010101" pitchFamily="2" charset="-122"/>
              </a:rPr>
              <a:t>Hierarchical Methods</a:t>
            </a:r>
          </a:p>
          <a:p>
            <a:pPr marL="533400" indent="-533400">
              <a:lnSpc>
                <a:spcPct val="200000"/>
              </a:lnSpc>
            </a:pPr>
            <a:r>
              <a:rPr lang="en-US" altLang="zh-CN" dirty="0">
                <a:latin typeface="Calibri" panose="020F0502020204030204" pitchFamily="34" charset="0"/>
                <a:ea typeface="SimSun" panose="02010600030101010101" pitchFamily="2" charset="-122"/>
              </a:rPr>
              <a:t>Gaussian Mixture Models and E-M algorithm</a:t>
            </a:r>
          </a:p>
          <a:p>
            <a:pPr marL="533400" indent="-533400">
              <a:lnSpc>
                <a:spcPct val="200000"/>
              </a:lnSpc>
            </a:pPr>
            <a:r>
              <a:rPr lang="en-US" altLang="zh-CN" dirty="0">
                <a:latin typeface="Calibri" panose="020F0502020204030204" pitchFamily="34" charset="0"/>
                <a:ea typeface="SimSun" panose="02010600030101010101" pitchFamily="2" charset="-122"/>
              </a:rPr>
              <a:t>Density- and Grid-Based Methods</a:t>
            </a:r>
          </a:p>
          <a:p>
            <a:pPr marL="533400" indent="-533400">
              <a:lnSpc>
                <a:spcPct val="200000"/>
              </a:lnSpc>
            </a:pPr>
            <a:r>
              <a:rPr lang="en-US" altLang="zh-CN" dirty="0">
                <a:latin typeface="Calibri" panose="020F0502020204030204" pitchFamily="34" charset="0"/>
                <a:ea typeface="SimSun" panose="02010600030101010101" pitchFamily="2" charset="-122"/>
              </a:rPr>
              <a:t>Evaluation of Clustering</a:t>
            </a:r>
          </a:p>
          <a:p>
            <a:pPr marL="533400" indent="-533400">
              <a:lnSpc>
                <a:spcPct val="200000"/>
              </a:lnSpc>
            </a:pPr>
            <a:r>
              <a:rPr lang="en-US" altLang="zh-CN" dirty="0">
                <a:latin typeface="Calibri" panose="020F0502020204030204" pitchFamily="34" charset="0"/>
                <a:ea typeface="SimSun" panose="02010600030101010101" pitchFamily="2" charset="-122"/>
              </a:rPr>
              <a:t>Summary</a:t>
            </a:r>
          </a:p>
        </p:txBody>
      </p:sp>
      <p:sp>
        <p:nvSpPr>
          <p:cNvPr id="12293" name="AutoShape 5"/>
          <p:cNvSpPr>
            <a:spLocks noChangeArrowheads="1"/>
          </p:cNvSpPr>
          <p:nvPr/>
        </p:nvSpPr>
        <p:spPr bwMode="auto">
          <a:xfrm rot="9867012">
            <a:off x="5569395" y="4629103"/>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spTree>
    <p:extLst>
      <p:ext uri="{BB962C8B-B14F-4D97-AF65-F5344CB8AC3E}">
        <p14:creationId xmlns:p14="http://schemas.microsoft.com/office/powerpoint/2010/main" val="3982059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vert="horz" lIns="92075" tIns="46038" rIns="92075" bIns="46038" rtlCol="0" anchor="ctr">
            <a:noAutofit/>
          </a:bodyPr>
          <a:lstStyle/>
          <a:p>
            <a:r>
              <a:rPr lang="en-US" altLang="zh-CN" dirty="0">
                <a:ea typeface="SimSun" panose="02010600030101010101" pitchFamily="2" charset="-122"/>
              </a:rPr>
              <a:t>Grid-Based Clustering Methods </a:t>
            </a:r>
            <a:endParaRPr lang="en-US" altLang="zh-CN" sz="4000" dirty="0">
              <a:ea typeface="SimSun" panose="02010600030101010101" pitchFamily="2" charset="-122"/>
            </a:endParaRPr>
          </a:p>
        </p:txBody>
      </p:sp>
      <p:sp>
        <p:nvSpPr>
          <p:cNvPr id="24579" name="Rectangle 3"/>
          <p:cNvSpPr>
            <a:spLocks noGrp="1" noChangeArrowheads="1"/>
          </p:cNvSpPr>
          <p:nvPr>
            <p:ph type="body" sz="half" idx="1"/>
          </p:nvPr>
        </p:nvSpPr>
        <p:spPr>
          <a:xfrm>
            <a:off x="529389" y="1151818"/>
            <a:ext cx="11080528" cy="5393840"/>
          </a:xfrm>
        </p:spPr>
        <p:txBody>
          <a:bodyPr vert="horz" lIns="92075" tIns="46038" rIns="92075" bIns="46038" rtlCol="0">
            <a:noAutofit/>
          </a:bodyPr>
          <a:lstStyle/>
          <a:p>
            <a:r>
              <a:rPr lang="en-US" altLang="zh-CN" dirty="0">
                <a:ea typeface="SimSun" panose="02010600030101010101" pitchFamily="2" charset="-122"/>
              </a:rPr>
              <a:t>Grid-Based Clustering: Explore multi-resolution grid data structure in clustering</a:t>
            </a:r>
          </a:p>
          <a:p>
            <a:pPr lvl="1"/>
            <a:r>
              <a:rPr lang="en-US" dirty="0"/>
              <a:t>Partition the data space into a finite number of cells to form a grid structure </a:t>
            </a:r>
          </a:p>
          <a:p>
            <a:pPr lvl="1"/>
            <a:r>
              <a:rPr lang="en-US" dirty="0"/>
              <a:t>Find clusters (dense regions) from the cells in the grid structure</a:t>
            </a:r>
          </a:p>
        </p:txBody>
      </p:sp>
      <p:graphicFrame>
        <p:nvGraphicFramePr>
          <p:cNvPr id="4" name="Object 8">
            <a:extLst>
              <a:ext uri="{FF2B5EF4-FFF2-40B4-BE49-F238E27FC236}">
                <a16:creationId xmlns:a16="http://schemas.microsoft.com/office/drawing/2014/main" id="{528CEB94-5087-43A9-BD60-31EDB4C2660F}"/>
              </a:ext>
            </a:extLst>
          </p:cNvPr>
          <p:cNvGraphicFramePr>
            <a:graphicFrameLocks noChangeAspect="1"/>
          </p:cNvGraphicFramePr>
          <p:nvPr>
            <p:extLst/>
          </p:nvPr>
        </p:nvGraphicFramePr>
        <p:xfrm>
          <a:off x="3213744" y="3049742"/>
          <a:ext cx="5711818" cy="3015301"/>
        </p:xfrm>
        <a:graphic>
          <a:graphicData uri="http://schemas.openxmlformats.org/presentationml/2006/ole">
            <mc:AlternateContent xmlns:mc="http://schemas.openxmlformats.org/markup-compatibility/2006">
              <mc:Choice xmlns:v="urn:schemas-microsoft-com:vml" Requires="v">
                <p:oleObj spid="_x0000_s36866" name="SmartDraw" r:id="rId4" imgW="7621524" imgH="3217164" progId="SmartDraw.2">
                  <p:embed/>
                </p:oleObj>
              </mc:Choice>
              <mc:Fallback>
                <p:oleObj name="SmartDraw" r:id="rId4" imgW="7621524" imgH="3217164" progId="SmartDraw.2">
                  <p:embed/>
                  <p:pic>
                    <p:nvPicPr>
                      <p:cNvPr id="4" name="Object 8">
                        <a:extLst>
                          <a:ext uri="{FF2B5EF4-FFF2-40B4-BE49-F238E27FC236}">
                            <a16:creationId xmlns:a16="http://schemas.microsoft.com/office/drawing/2014/main" id="{528CEB94-5087-43A9-BD60-31EDB4C266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3744" y="3049742"/>
                        <a:ext cx="5711818" cy="3015301"/>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370765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vert="horz" lIns="92075" tIns="46038" rIns="92075" bIns="46038" rtlCol="0" anchor="ctr">
            <a:noAutofit/>
          </a:bodyPr>
          <a:lstStyle/>
          <a:p>
            <a:pPr defTabSz="1219110"/>
            <a:r>
              <a:rPr lang="en-US" altLang="zh-CN" dirty="0">
                <a:ea typeface="SimSun" panose="02010600030101010101" pitchFamily="2" charset="-122"/>
              </a:rPr>
              <a:t>CLIQUE: Grid-Based Subspace Clustering</a:t>
            </a:r>
          </a:p>
        </p:txBody>
      </p:sp>
      <p:sp>
        <p:nvSpPr>
          <p:cNvPr id="24579" name="Rectangle 3"/>
          <p:cNvSpPr>
            <a:spLocks noGrp="1" noChangeArrowheads="1"/>
          </p:cNvSpPr>
          <p:nvPr>
            <p:ph type="body" sz="half" idx="1"/>
          </p:nvPr>
        </p:nvSpPr>
        <p:spPr>
          <a:xfrm>
            <a:off x="467893" y="1215189"/>
            <a:ext cx="11080529" cy="5105400"/>
          </a:xfrm>
        </p:spPr>
        <p:txBody>
          <a:bodyPr vert="horz" lIns="92075" tIns="46038" rIns="92075" bIns="46038" rtlCol="0">
            <a:noAutofit/>
          </a:bodyPr>
          <a:lstStyle/>
          <a:p>
            <a:pPr>
              <a:spcAft>
                <a:spcPts val="600"/>
              </a:spcAft>
            </a:pPr>
            <a:r>
              <a:rPr lang="en-US" altLang="zh-CN" dirty="0">
                <a:ea typeface="SimSun" panose="02010600030101010101" pitchFamily="2" charset="-122"/>
              </a:rPr>
              <a:t>CLIQUE (Clustering In </a:t>
            </a:r>
            <a:r>
              <a:rPr lang="en-US" altLang="zh-CN" dirty="0" err="1">
                <a:ea typeface="SimSun" panose="02010600030101010101" pitchFamily="2" charset="-122"/>
              </a:rPr>
              <a:t>QUEst</a:t>
            </a:r>
            <a:r>
              <a:rPr lang="en-US" altLang="zh-CN" dirty="0">
                <a:ea typeface="SimSun" panose="02010600030101010101" pitchFamily="2" charset="-122"/>
              </a:rPr>
              <a:t>) (Agrawal, </a:t>
            </a:r>
            <a:r>
              <a:rPr lang="en-US" altLang="zh-CN" dirty="0" err="1">
                <a:ea typeface="SimSun" panose="02010600030101010101" pitchFamily="2" charset="-122"/>
              </a:rPr>
              <a:t>Gehrke</a:t>
            </a:r>
            <a:r>
              <a:rPr lang="en-US" altLang="zh-CN" dirty="0">
                <a:ea typeface="SimSun" panose="02010600030101010101" pitchFamily="2" charset="-122"/>
              </a:rPr>
              <a:t>, </a:t>
            </a:r>
            <a:r>
              <a:rPr lang="en-US" altLang="zh-CN" dirty="0" err="1">
                <a:ea typeface="SimSun" panose="02010600030101010101" pitchFamily="2" charset="-122"/>
              </a:rPr>
              <a:t>Gunopulos</a:t>
            </a:r>
            <a:r>
              <a:rPr lang="en-US" altLang="zh-CN" dirty="0">
                <a:ea typeface="SimSun" panose="02010600030101010101" pitchFamily="2" charset="-122"/>
              </a:rPr>
              <a:t>, </a:t>
            </a:r>
            <a:r>
              <a:rPr lang="en-US" altLang="zh-CN" dirty="0" err="1">
                <a:ea typeface="SimSun" panose="02010600030101010101" pitchFamily="2" charset="-122"/>
              </a:rPr>
              <a:t>Raghavan</a:t>
            </a:r>
            <a:r>
              <a:rPr lang="en-US" altLang="zh-CN" dirty="0">
                <a:ea typeface="SimSun" panose="02010600030101010101" pitchFamily="2" charset="-122"/>
              </a:rPr>
              <a:t>: SIGMOD’98)</a:t>
            </a:r>
          </a:p>
          <a:p>
            <a:pPr>
              <a:spcAft>
                <a:spcPts val="600"/>
              </a:spcAft>
            </a:pPr>
            <a:r>
              <a:rPr lang="en-US" altLang="zh-CN" dirty="0">
                <a:ea typeface="SimSun" panose="02010600030101010101" pitchFamily="2" charset="-122"/>
              </a:rPr>
              <a:t>CLIQUE is a </a:t>
            </a:r>
            <a:r>
              <a:rPr lang="en-US" altLang="zh-CN" b="1" dirty="0">
                <a:ea typeface="SimSun" panose="02010600030101010101" pitchFamily="2" charset="-122"/>
              </a:rPr>
              <a:t>density-based</a:t>
            </a:r>
            <a:r>
              <a:rPr lang="en-US" altLang="zh-CN" dirty="0">
                <a:ea typeface="SimSun" panose="02010600030101010101" pitchFamily="2" charset="-122"/>
              </a:rPr>
              <a:t> and </a:t>
            </a:r>
            <a:r>
              <a:rPr lang="en-US" altLang="zh-CN" b="1" dirty="0">
                <a:ea typeface="SimSun" panose="02010600030101010101" pitchFamily="2" charset="-122"/>
              </a:rPr>
              <a:t>grid-based</a:t>
            </a:r>
            <a:r>
              <a:rPr lang="en-US" altLang="zh-CN" dirty="0">
                <a:ea typeface="SimSun" panose="02010600030101010101" pitchFamily="2" charset="-122"/>
              </a:rPr>
              <a:t> </a:t>
            </a:r>
            <a:r>
              <a:rPr lang="en-US" altLang="zh-CN" dirty="0">
                <a:solidFill>
                  <a:srgbClr val="FF0000"/>
                </a:solidFill>
                <a:ea typeface="SimSun" panose="02010600030101010101" pitchFamily="2" charset="-122"/>
              </a:rPr>
              <a:t>subspace clustering </a:t>
            </a:r>
            <a:r>
              <a:rPr lang="en-US" altLang="zh-CN" dirty="0">
                <a:ea typeface="SimSun" panose="02010600030101010101" pitchFamily="2" charset="-122"/>
              </a:rPr>
              <a:t>algorithm</a:t>
            </a:r>
          </a:p>
          <a:p>
            <a:pPr lvl="1">
              <a:spcAft>
                <a:spcPts val="600"/>
              </a:spcAft>
            </a:pPr>
            <a:r>
              <a:rPr lang="en-US" altLang="zh-CN" b="1" dirty="0">
                <a:ea typeface="SimSun" panose="02010600030101010101" pitchFamily="2" charset="-122"/>
              </a:rPr>
              <a:t>Grid-based</a:t>
            </a:r>
            <a:r>
              <a:rPr lang="en-US" altLang="zh-CN" dirty="0">
                <a:ea typeface="SimSun" panose="02010600030101010101" pitchFamily="2" charset="-122"/>
              </a:rPr>
              <a:t>: </a:t>
            </a:r>
            <a:r>
              <a:rPr lang="en-US" dirty="0"/>
              <a:t>It discretizes the data space through a grid and estimates the density by counting the number of points in a grid cell</a:t>
            </a:r>
            <a:endParaRPr lang="en-US" altLang="zh-CN" dirty="0">
              <a:ea typeface="SimSun" panose="02010600030101010101" pitchFamily="2" charset="-122"/>
            </a:endParaRPr>
          </a:p>
          <a:p>
            <a:pPr lvl="1">
              <a:spcAft>
                <a:spcPts val="600"/>
              </a:spcAft>
            </a:pPr>
            <a:r>
              <a:rPr lang="en-US" altLang="zh-CN" b="1" dirty="0">
                <a:ea typeface="SimSun" panose="02010600030101010101" pitchFamily="2" charset="-122"/>
              </a:rPr>
              <a:t>Density-based</a:t>
            </a:r>
            <a:r>
              <a:rPr lang="en-US" altLang="zh-CN" dirty="0">
                <a:ea typeface="SimSun" panose="02010600030101010101" pitchFamily="2" charset="-122"/>
              </a:rPr>
              <a:t>: A cluster is a maximal set of connected dense units in a subspace</a:t>
            </a:r>
          </a:p>
          <a:p>
            <a:pPr lvl="2">
              <a:spcAft>
                <a:spcPts val="600"/>
              </a:spcAft>
            </a:pPr>
            <a:r>
              <a:rPr lang="en-US" altLang="zh-CN" dirty="0">
                <a:ea typeface="SimSun" panose="02010600030101010101" pitchFamily="2" charset="-122"/>
              </a:rPr>
              <a:t>A unit is dense if the fraction of total data points contained in the unit exceeds the input model parameter</a:t>
            </a:r>
          </a:p>
          <a:p>
            <a:pPr lvl="1">
              <a:spcAft>
                <a:spcPts val="600"/>
              </a:spcAft>
            </a:pPr>
            <a:r>
              <a:rPr lang="en-US" altLang="zh-CN" b="1" dirty="0">
                <a:ea typeface="SimSun" panose="02010600030101010101" pitchFamily="2" charset="-122"/>
              </a:rPr>
              <a:t>Subspace clustering</a:t>
            </a:r>
            <a:r>
              <a:rPr lang="en-US" altLang="zh-CN" dirty="0">
                <a:ea typeface="SimSun" panose="02010600030101010101" pitchFamily="2" charset="-122"/>
              </a:rPr>
              <a:t>: </a:t>
            </a:r>
            <a:r>
              <a:rPr lang="en-US" dirty="0"/>
              <a:t>A subspace cluster is a set of neighboring dense cells in an arbitrary subspace.  It also discovers some minimal descriptions of the clusters </a:t>
            </a:r>
          </a:p>
          <a:p>
            <a:r>
              <a:rPr lang="en-US" altLang="zh-CN" dirty="0">
                <a:ea typeface="SimSun" panose="02010600030101010101" pitchFamily="2" charset="-122"/>
              </a:rPr>
              <a:t>It automatically identifies subspaces of a high dimensional data space that allow better clustering than original space using the </a:t>
            </a:r>
            <a:r>
              <a:rPr lang="en-US" altLang="zh-CN" dirty="0" err="1">
                <a:ea typeface="SimSun" panose="02010600030101010101" pitchFamily="2" charset="-122"/>
              </a:rPr>
              <a:t>Apriori</a:t>
            </a:r>
            <a:r>
              <a:rPr lang="en-US" altLang="zh-CN" dirty="0">
                <a:ea typeface="SimSun" panose="02010600030101010101" pitchFamily="2" charset="-122"/>
              </a:rPr>
              <a:t> principle</a:t>
            </a:r>
            <a:endParaRPr lang="en-US" dirty="0"/>
          </a:p>
        </p:txBody>
      </p:sp>
    </p:spTree>
    <p:extLst>
      <p:ext uri="{BB962C8B-B14F-4D97-AF65-F5344CB8AC3E}">
        <p14:creationId xmlns:p14="http://schemas.microsoft.com/office/powerpoint/2010/main" val="2023955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 y="266520"/>
            <a:ext cx="12192001" cy="609600"/>
          </a:xfrm>
        </p:spPr>
        <p:txBody>
          <a:bodyPr vert="horz" lIns="92075" tIns="46038" rIns="92075" bIns="46038" rtlCol="0" anchor="ctr">
            <a:noAutofit/>
          </a:bodyPr>
          <a:lstStyle/>
          <a:p>
            <a:r>
              <a:rPr lang="en-US" altLang="en-US" b="1" dirty="0"/>
              <a:t>CLIQUE: </a:t>
            </a:r>
            <a:r>
              <a:rPr lang="en-US" altLang="en-US" b="1" dirty="0" err="1"/>
              <a:t>SubSpace</a:t>
            </a:r>
            <a:r>
              <a:rPr lang="en-US" altLang="en-US" b="1" dirty="0"/>
              <a:t> Clustering with </a:t>
            </a:r>
            <a:r>
              <a:rPr lang="en-US" altLang="en-US" b="1" dirty="0" err="1"/>
              <a:t>Aprori</a:t>
            </a:r>
            <a:r>
              <a:rPr lang="en-US" altLang="en-US" b="1" dirty="0"/>
              <a:t> Pruning</a:t>
            </a:r>
            <a:endParaRPr lang="en-US" altLang="zh-CN" sz="4000" dirty="0">
              <a:ea typeface="SimSun" panose="02010600030101010101" pitchFamily="2" charset="-122"/>
            </a:endParaRPr>
          </a:p>
        </p:txBody>
      </p:sp>
      <p:sp>
        <p:nvSpPr>
          <p:cNvPr id="165" name="Rectangle 3"/>
          <p:cNvSpPr>
            <a:spLocks noGrp="1" noChangeArrowheads="1"/>
          </p:cNvSpPr>
          <p:nvPr>
            <p:ph type="body" sz="half" idx="1"/>
          </p:nvPr>
        </p:nvSpPr>
        <p:spPr>
          <a:xfrm>
            <a:off x="332615" y="4307303"/>
            <a:ext cx="11277859" cy="2129590"/>
          </a:xfrm>
        </p:spPr>
        <p:txBody>
          <a:bodyPr vert="horz" lIns="92075" tIns="46038" rIns="92075" bIns="46038" rtlCol="0">
            <a:noAutofit/>
          </a:bodyPr>
          <a:lstStyle/>
          <a:p>
            <a:r>
              <a:rPr lang="en-US" dirty="0"/>
              <a:t>Start at 1-D space and discretize numerical intervals in each axis into grid</a:t>
            </a:r>
          </a:p>
          <a:p>
            <a:r>
              <a:rPr lang="en-US" altLang="zh-CN" dirty="0">
                <a:ea typeface="SimSun" panose="02010600030101010101" pitchFamily="2" charset="-122"/>
              </a:rPr>
              <a:t>Find dense regions (clusters) in each subspace and </a:t>
            </a:r>
            <a:r>
              <a:rPr lang="en-US" dirty="0"/>
              <a:t>generate their minimal descriptions</a:t>
            </a:r>
            <a:r>
              <a:rPr lang="en-US" dirty="0">
                <a:ea typeface="SimSun" panose="02010600030101010101" pitchFamily="2" charset="-122"/>
              </a:rPr>
              <a:t> </a:t>
            </a:r>
            <a:r>
              <a:rPr lang="en-US" altLang="zh-CN" dirty="0">
                <a:ea typeface="SimSun" panose="02010600030101010101" pitchFamily="2" charset="-122"/>
              </a:rPr>
              <a:t> </a:t>
            </a:r>
          </a:p>
          <a:p>
            <a:pPr marL="341313" lvl="1" indent="-341313">
              <a:buClr>
                <a:srgbClr val="0000CC"/>
              </a:buClr>
            </a:pPr>
            <a:r>
              <a:rPr lang="en-US" altLang="zh-CN" dirty="0"/>
              <a:t>Use the dense regions to find promising candidates in 2-D space </a:t>
            </a:r>
            <a:r>
              <a:rPr lang="en-US" altLang="zh-CN" dirty="0">
                <a:ea typeface="SimSun" panose="02010600030101010101" pitchFamily="2" charset="-122"/>
              </a:rPr>
              <a:t>based on the </a:t>
            </a:r>
            <a:r>
              <a:rPr lang="en-US" altLang="zh-CN" dirty="0" err="1">
                <a:ea typeface="SimSun" panose="02010600030101010101" pitchFamily="2" charset="-122"/>
              </a:rPr>
              <a:t>Apriori</a:t>
            </a:r>
            <a:r>
              <a:rPr lang="en-US" altLang="zh-CN" dirty="0">
                <a:ea typeface="SimSun" panose="02010600030101010101" pitchFamily="2" charset="-122"/>
              </a:rPr>
              <a:t> principle</a:t>
            </a:r>
          </a:p>
          <a:p>
            <a:pPr marL="341313" lvl="1" indent="-341313">
              <a:buClr>
                <a:srgbClr val="0000CC"/>
              </a:buClr>
            </a:pPr>
            <a:r>
              <a:rPr lang="en-US" altLang="zh-CN" dirty="0">
                <a:ea typeface="SimSun" panose="02010600030101010101" pitchFamily="2" charset="-122"/>
              </a:rPr>
              <a:t>Repeat the above in level-wise manner in higher dimensional subspaces</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79" y="1215233"/>
            <a:ext cx="3861462" cy="3007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2362" y="1155031"/>
            <a:ext cx="3910262" cy="3068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1784" y="1179137"/>
            <a:ext cx="3769895" cy="3138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6931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lstStyle/>
          <a:p>
            <a:r>
              <a:rPr lang="en-US" altLang="zh-CN" dirty="0">
                <a:ea typeface="SimSun" panose="02010600030101010101" pitchFamily="2" charset="-122"/>
              </a:rPr>
              <a:t>Considerations for Cluster Analysis</a:t>
            </a:r>
            <a:endParaRPr lang="en-US" altLang="en-US" dirty="0"/>
          </a:p>
        </p:txBody>
      </p:sp>
      <p:sp>
        <p:nvSpPr>
          <p:cNvPr id="4100" name="Rectangle 3"/>
          <p:cNvSpPr>
            <a:spLocks noGrp="1" noChangeArrowheads="1"/>
          </p:cNvSpPr>
          <p:nvPr>
            <p:ph idx="1"/>
          </p:nvPr>
        </p:nvSpPr>
        <p:spPr>
          <a:xfrm>
            <a:off x="406401" y="1179088"/>
            <a:ext cx="9959817" cy="5450312"/>
          </a:xfrm>
        </p:spPr>
        <p:txBody>
          <a:bodyPr/>
          <a:lstStyle/>
          <a:p>
            <a:pPr>
              <a:spcAft>
                <a:spcPts val="600"/>
              </a:spcAft>
            </a:pPr>
            <a:r>
              <a:rPr lang="en-US" altLang="zh-CN" sz="2400" b="1" dirty="0">
                <a:ea typeface="SimSun" panose="02010600030101010101" pitchFamily="2" charset="-122"/>
              </a:rPr>
              <a:t>Partitioning criteria</a:t>
            </a:r>
          </a:p>
          <a:p>
            <a:pPr lvl="1">
              <a:spcAft>
                <a:spcPts val="600"/>
              </a:spcAft>
            </a:pPr>
            <a:r>
              <a:rPr lang="en-US" altLang="zh-CN" sz="2400" dirty="0">
                <a:ea typeface="SimSun" panose="02010600030101010101" pitchFamily="2" charset="-122"/>
              </a:rPr>
              <a:t>Single level vs. hierarchical partitioning (often, multi-level hierarchical partitioning is desirable, e.g., grouping topical terms)</a:t>
            </a:r>
          </a:p>
          <a:p>
            <a:pPr>
              <a:spcAft>
                <a:spcPts val="600"/>
              </a:spcAft>
            </a:pPr>
            <a:r>
              <a:rPr lang="en-US" altLang="zh-CN" sz="2400" b="1" dirty="0">
                <a:ea typeface="SimSun" panose="02010600030101010101" pitchFamily="2" charset="-122"/>
              </a:rPr>
              <a:t>Separation of clusters</a:t>
            </a:r>
          </a:p>
          <a:p>
            <a:pPr lvl="1">
              <a:spcAft>
                <a:spcPts val="600"/>
              </a:spcAft>
            </a:pPr>
            <a:r>
              <a:rPr lang="en-US" altLang="zh-CN" sz="2400" dirty="0">
                <a:ea typeface="SimSun" panose="02010600030101010101" pitchFamily="2" charset="-122"/>
              </a:rPr>
              <a:t>Exclusive (e.g., one customer belongs to only one region) vs. non-exclusive (e.g., one document may belong to more than one class)</a:t>
            </a:r>
          </a:p>
          <a:p>
            <a:pPr>
              <a:spcAft>
                <a:spcPts val="600"/>
              </a:spcAft>
            </a:pPr>
            <a:r>
              <a:rPr lang="en-US" altLang="zh-CN" sz="2400" b="1" dirty="0">
                <a:ea typeface="SimSun" panose="02010600030101010101" pitchFamily="2" charset="-122"/>
              </a:rPr>
              <a:t>Similarity measure</a:t>
            </a:r>
          </a:p>
          <a:p>
            <a:pPr lvl="1">
              <a:spcAft>
                <a:spcPts val="600"/>
              </a:spcAft>
            </a:pPr>
            <a:r>
              <a:rPr lang="en-US" altLang="zh-CN" sz="2400" dirty="0">
                <a:ea typeface="SimSun" panose="02010600030101010101" pitchFamily="2" charset="-122"/>
              </a:rPr>
              <a:t>Distance-based (e.g., Euclidean, road network, vector)  vs. connectivity-based (e.g., density or contiguity)</a:t>
            </a:r>
          </a:p>
          <a:p>
            <a:pPr>
              <a:spcAft>
                <a:spcPts val="600"/>
              </a:spcAft>
            </a:pPr>
            <a:r>
              <a:rPr lang="en-US" altLang="zh-CN" sz="2400" b="1" dirty="0">
                <a:ea typeface="SimSun" panose="02010600030101010101" pitchFamily="2" charset="-122"/>
              </a:rPr>
              <a:t>Clustering space</a:t>
            </a:r>
          </a:p>
          <a:p>
            <a:pPr lvl="1">
              <a:spcAft>
                <a:spcPts val="600"/>
              </a:spcAft>
            </a:pPr>
            <a:r>
              <a:rPr lang="en-US" altLang="zh-CN" sz="2400" dirty="0">
                <a:ea typeface="SimSun" panose="02010600030101010101" pitchFamily="2" charset="-122"/>
              </a:rPr>
              <a:t>Full space (often when low dimensional) vs. subspaces (often in high-dimensional clustering)</a:t>
            </a:r>
          </a:p>
        </p:txBody>
      </p:sp>
    </p:spTree>
    <p:extLst>
      <p:ext uri="{BB962C8B-B14F-4D97-AF65-F5344CB8AC3E}">
        <p14:creationId xmlns:p14="http://schemas.microsoft.com/office/powerpoint/2010/main" val="37665447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vert="horz" lIns="92075" tIns="46038" rIns="92075" bIns="46038" rtlCol="0" anchor="ctr">
            <a:noAutofit/>
          </a:bodyPr>
          <a:lstStyle/>
          <a:p>
            <a:r>
              <a:rPr lang="en-US" altLang="zh-CN" dirty="0">
                <a:ea typeface="SimSun" panose="02010600030101010101" pitchFamily="2" charset="-122"/>
              </a:rPr>
              <a:t>Major Steps of the CLIQUE Algorithm</a:t>
            </a:r>
            <a:endParaRPr lang="en-US" altLang="zh-CN" sz="4000" dirty="0">
              <a:ea typeface="SimSun" panose="02010600030101010101" pitchFamily="2" charset="-122"/>
            </a:endParaRPr>
          </a:p>
        </p:txBody>
      </p:sp>
      <p:sp>
        <p:nvSpPr>
          <p:cNvPr id="24579" name="Rectangle 3"/>
          <p:cNvSpPr>
            <a:spLocks noGrp="1" noChangeArrowheads="1"/>
          </p:cNvSpPr>
          <p:nvPr>
            <p:ph type="body" sz="half" idx="1"/>
          </p:nvPr>
        </p:nvSpPr>
        <p:spPr>
          <a:xfrm>
            <a:off x="542009" y="1224243"/>
            <a:ext cx="10932298" cy="5105400"/>
          </a:xfrm>
        </p:spPr>
        <p:txBody>
          <a:bodyPr vert="horz" lIns="92075" tIns="46038" rIns="92075" bIns="46038" rtlCol="0">
            <a:noAutofit/>
          </a:bodyPr>
          <a:lstStyle/>
          <a:p>
            <a:r>
              <a:rPr lang="en-US" dirty="0"/>
              <a:t>Identify subspaces that contain clusters</a:t>
            </a:r>
          </a:p>
          <a:p>
            <a:pPr lvl="1">
              <a:spcAft>
                <a:spcPts val="600"/>
              </a:spcAft>
            </a:pPr>
            <a:r>
              <a:rPr lang="en-US" altLang="zh-CN" dirty="0">
                <a:ea typeface="SimSun" panose="02010600030101010101" pitchFamily="2" charset="-122"/>
              </a:rPr>
              <a:t>Partition the data space and find the number of points that lie inside each cell of the partition</a:t>
            </a:r>
          </a:p>
          <a:p>
            <a:pPr lvl="1">
              <a:spcAft>
                <a:spcPts val="600"/>
              </a:spcAft>
            </a:pPr>
            <a:r>
              <a:rPr lang="en-US" altLang="zh-CN" dirty="0">
                <a:ea typeface="SimSun" panose="02010600030101010101" pitchFamily="2" charset="-122"/>
              </a:rPr>
              <a:t>Identify the subspaces that contain clusters using the </a:t>
            </a:r>
            <a:r>
              <a:rPr lang="en-US" altLang="zh-CN" dirty="0" err="1">
                <a:ea typeface="SimSun" panose="02010600030101010101" pitchFamily="2" charset="-122"/>
              </a:rPr>
              <a:t>Apriori</a:t>
            </a:r>
            <a:r>
              <a:rPr lang="en-US" altLang="zh-CN" dirty="0">
                <a:ea typeface="SimSun" panose="02010600030101010101" pitchFamily="2" charset="-122"/>
              </a:rPr>
              <a:t> principle</a:t>
            </a:r>
            <a:endParaRPr lang="en-US" dirty="0"/>
          </a:p>
          <a:p>
            <a:r>
              <a:rPr lang="en-US" dirty="0"/>
              <a:t>Identify clusters</a:t>
            </a:r>
          </a:p>
          <a:p>
            <a:pPr lvl="1">
              <a:spcAft>
                <a:spcPts val="600"/>
              </a:spcAft>
            </a:pPr>
            <a:r>
              <a:rPr lang="en-US" altLang="zh-CN" dirty="0">
                <a:ea typeface="SimSun" panose="02010600030101010101" pitchFamily="2" charset="-122"/>
              </a:rPr>
              <a:t>Determine dense units in all subspaces of interests</a:t>
            </a:r>
          </a:p>
          <a:p>
            <a:pPr lvl="1">
              <a:spcAft>
                <a:spcPts val="600"/>
              </a:spcAft>
            </a:pPr>
            <a:r>
              <a:rPr lang="en-US" altLang="zh-CN" dirty="0">
                <a:ea typeface="SimSun" panose="02010600030101010101" pitchFamily="2" charset="-122"/>
              </a:rPr>
              <a:t>Determine connected dense units in all subspaces of interests</a:t>
            </a:r>
            <a:endParaRPr lang="en-US" dirty="0"/>
          </a:p>
          <a:p>
            <a:r>
              <a:rPr lang="en-US" dirty="0"/>
              <a:t>Generate minimal descriptions</a:t>
            </a:r>
            <a:r>
              <a:rPr lang="en-US" dirty="0">
                <a:ea typeface="SimSun" panose="02010600030101010101" pitchFamily="2" charset="-122"/>
              </a:rPr>
              <a:t> </a:t>
            </a:r>
            <a:r>
              <a:rPr lang="en-US" altLang="zh-CN" dirty="0">
                <a:ea typeface="SimSun" panose="02010600030101010101" pitchFamily="2" charset="-122"/>
              </a:rPr>
              <a:t>for the clusters</a:t>
            </a:r>
          </a:p>
          <a:p>
            <a:pPr lvl="1">
              <a:spcAft>
                <a:spcPts val="600"/>
              </a:spcAft>
            </a:pPr>
            <a:r>
              <a:rPr lang="en-US" altLang="zh-CN" dirty="0">
                <a:ea typeface="SimSun" panose="02010600030101010101" pitchFamily="2" charset="-122"/>
              </a:rPr>
              <a:t>Determine maximal regions that cover a cluster of connected dense units for each cluster</a:t>
            </a:r>
          </a:p>
        </p:txBody>
      </p:sp>
    </p:spTree>
    <p:extLst>
      <p:ext uri="{BB962C8B-B14F-4D97-AF65-F5344CB8AC3E}">
        <p14:creationId xmlns:p14="http://schemas.microsoft.com/office/powerpoint/2010/main" val="1836444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vert="horz" lIns="92075" tIns="46038" rIns="92075" bIns="46038" rtlCol="0" anchor="ctr">
            <a:noAutofit/>
          </a:bodyPr>
          <a:lstStyle/>
          <a:p>
            <a:r>
              <a:rPr lang="en-US" altLang="zh-CN" dirty="0">
                <a:ea typeface="SimSun" panose="02010600030101010101" pitchFamily="2" charset="-122"/>
              </a:rPr>
              <a:t>Additional Comments on </a:t>
            </a:r>
            <a:r>
              <a:rPr lang="en-US" altLang="zh-CN" i="1" dirty="0">
                <a:ea typeface="SimSun" panose="02010600030101010101" pitchFamily="2" charset="-122"/>
              </a:rPr>
              <a:t>CLIQUE</a:t>
            </a:r>
            <a:endParaRPr lang="en-US" altLang="zh-CN" sz="4000" dirty="0">
              <a:ea typeface="SimSun" panose="02010600030101010101" pitchFamily="2" charset="-122"/>
            </a:endParaRPr>
          </a:p>
        </p:txBody>
      </p:sp>
      <p:sp>
        <p:nvSpPr>
          <p:cNvPr id="24579" name="Rectangle 3"/>
          <p:cNvSpPr>
            <a:spLocks noGrp="1" noChangeArrowheads="1"/>
          </p:cNvSpPr>
          <p:nvPr>
            <p:ph type="body" sz="half" idx="1"/>
          </p:nvPr>
        </p:nvSpPr>
        <p:spPr>
          <a:xfrm>
            <a:off x="529389" y="1215189"/>
            <a:ext cx="10635916" cy="5105400"/>
          </a:xfrm>
        </p:spPr>
        <p:txBody>
          <a:bodyPr vert="horz" lIns="92075" tIns="46038" rIns="92075" bIns="46038" rtlCol="0">
            <a:noAutofit/>
          </a:bodyPr>
          <a:lstStyle/>
          <a:p>
            <a:pPr>
              <a:spcAft>
                <a:spcPts val="600"/>
              </a:spcAft>
            </a:pPr>
            <a:r>
              <a:rPr lang="en-US" altLang="zh-CN" u="sng" dirty="0">
                <a:ea typeface="SimSun" panose="02010600030101010101" pitchFamily="2" charset="-122"/>
              </a:rPr>
              <a:t>Strengths</a:t>
            </a:r>
            <a:r>
              <a:rPr lang="en-US" altLang="zh-CN" dirty="0">
                <a:ea typeface="SimSun" panose="02010600030101010101" pitchFamily="2" charset="-122"/>
              </a:rPr>
              <a:t> </a:t>
            </a:r>
          </a:p>
          <a:p>
            <a:pPr lvl="1">
              <a:spcAft>
                <a:spcPts val="600"/>
              </a:spcAft>
            </a:pPr>
            <a:r>
              <a:rPr lang="en-US" altLang="zh-CN" i="1" dirty="0">
                <a:ea typeface="SimSun" panose="02010600030101010101" pitchFamily="2" charset="-122"/>
              </a:rPr>
              <a:t>Automatically</a:t>
            </a:r>
            <a:r>
              <a:rPr lang="en-US" altLang="zh-CN" dirty="0">
                <a:ea typeface="SimSun" panose="02010600030101010101" pitchFamily="2" charset="-122"/>
              </a:rPr>
              <a:t> finds subspaces of the highest dimensionality as long as high density clusters exist in those subspaces</a:t>
            </a:r>
          </a:p>
          <a:p>
            <a:pPr lvl="1">
              <a:spcAft>
                <a:spcPts val="600"/>
              </a:spcAft>
            </a:pPr>
            <a:r>
              <a:rPr lang="en-US" altLang="zh-CN" i="1" dirty="0">
                <a:ea typeface="SimSun" panose="02010600030101010101" pitchFamily="2" charset="-122"/>
              </a:rPr>
              <a:t>Insensitive</a:t>
            </a:r>
            <a:r>
              <a:rPr lang="en-US" altLang="zh-CN" dirty="0">
                <a:ea typeface="SimSun" panose="02010600030101010101" pitchFamily="2" charset="-122"/>
              </a:rPr>
              <a:t> to the order of records in input and does not presume some canonical data distribution</a:t>
            </a:r>
          </a:p>
          <a:p>
            <a:pPr lvl="1">
              <a:spcAft>
                <a:spcPts val="600"/>
              </a:spcAft>
            </a:pPr>
            <a:r>
              <a:rPr lang="en-US" altLang="zh-CN" dirty="0">
                <a:ea typeface="SimSun" panose="02010600030101010101" pitchFamily="2" charset="-122"/>
              </a:rPr>
              <a:t>Scales</a:t>
            </a:r>
            <a:r>
              <a:rPr lang="en-US" altLang="zh-CN" i="1" dirty="0">
                <a:ea typeface="SimSun" panose="02010600030101010101" pitchFamily="2" charset="-122"/>
              </a:rPr>
              <a:t> linearly</a:t>
            </a:r>
            <a:r>
              <a:rPr lang="en-US" altLang="zh-CN" dirty="0">
                <a:ea typeface="SimSun" panose="02010600030101010101" pitchFamily="2" charset="-122"/>
              </a:rPr>
              <a:t> with the size of input and has good scalability as the number of dimensions in the data increases</a:t>
            </a:r>
          </a:p>
          <a:p>
            <a:pPr>
              <a:spcAft>
                <a:spcPts val="600"/>
              </a:spcAft>
            </a:pPr>
            <a:r>
              <a:rPr lang="en-US" altLang="zh-CN" u="sng" dirty="0">
                <a:ea typeface="SimSun" panose="02010600030101010101" pitchFamily="2" charset="-122"/>
              </a:rPr>
              <a:t>Weaknesses</a:t>
            </a:r>
            <a:endParaRPr lang="en-US" altLang="zh-CN" dirty="0">
              <a:ea typeface="SimSun" panose="02010600030101010101" pitchFamily="2" charset="-122"/>
            </a:endParaRPr>
          </a:p>
          <a:p>
            <a:pPr lvl="1">
              <a:spcAft>
                <a:spcPts val="600"/>
              </a:spcAft>
            </a:pPr>
            <a:r>
              <a:rPr lang="en-US" altLang="zh-CN" dirty="0">
                <a:ea typeface="SimSun" panose="02010600030101010101" pitchFamily="2" charset="-122"/>
              </a:rPr>
              <a:t>As in all grid-based clustering approaches, the </a:t>
            </a:r>
            <a:r>
              <a:rPr lang="en-US" dirty="0"/>
              <a:t>quality of the results crucially depends on the appropriate choice of the number and width of the partitions and grid cells</a:t>
            </a:r>
            <a:endParaRPr lang="en-US" altLang="zh-CN" dirty="0">
              <a:ea typeface="SimSun" panose="02010600030101010101" pitchFamily="2" charset="-122"/>
            </a:endParaRPr>
          </a:p>
        </p:txBody>
      </p:sp>
    </p:spTree>
    <p:extLst>
      <p:ext uri="{BB962C8B-B14F-4D97-AF65-F5344CB8AC3E}">
        <p14:creationId xmlns:p14="http://schemas.microsoft.com/office/powerpoint/2010/main" val="1651002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0" y="95250"/>
            <a:ext cx="12192000" cy="990600"/>
          </a:xfrm>
        </p:spPr>
        <p:txBody>
          <a:bodyPr vert="horz" lIns="92075" tIns="46038" rIns="92075" bIns="46038" rtlCol="0" anchor="ctr">
            <a:noAutofit/>
          </a:bodyPr>
          <a:lstStyle/>
          <a:p>
            <a:pPr eaLnBrk="1" hangingPunct="1"/>
            <a:r>
              <a:rPr lang="en-US" altLang="zh-CN" sz="3800" dirty="0">
                <a:ea typeface="SimSun" panose="02010600030101010101" pitchFamily="2" charset="-122"/>
              </a:rPr>
              <a:t>Chapter 10. </a:t>
            </a:r>
            <a:r>
              <a:rPr lang="en-AU" altLang="zh-TW" sz="3800" dirty="0">
                <a:ea typeface="PMingLiU" panose="02020500000000000000" pitchFamily="18" charset="-120"/>
              </a:rPr>
              <a:t>Cluster Analysis: Basic Concepts and Methods</a:t>
            </a:r>
            <a:endParaRPr lang="en-US" altLang="zh-CN" sz="3800" dirty="0">
              <a:ea typeface="PMingLiU" panose="02020500000000000000" pitchFamily="18" charset="-120"/>
            </a:endParaRPr>
          </a:p>
        </p:txBody>
      </p:sp>
      <p:sp>
        <p:nvSpPr>
          <p:cNvPr id="12292" name="Rectangle 3"/>
          <p:cNvSpPr>
            <a:spLocks noGrp="1" noChangeArrowheads="1"/>
          </p:cNvSpPr>
          <p:nvPr>
            <p:ph type="body" idx="4294967295"/>
          </p:nvPr>
        </p:nvSpPr>
        <p:spPr>
          <a:xfrm>
            <a:off x="638175" y="1211840"/>
            <a:ext cx="10915650" cy="5595937"/>
          </a:xfrm>
        </p:spPr>
        <p:txBody>
          <a:bodyPr vert="horz" lIns="92075" tIns="46038" rIns="92075" bIns="46038" rtlCol="0">
            <a:noAutofit/>
          </a:bodyPr>
          <a:lstStyle/>
          <a:p>
            <a:pPr marL="533400" indent="-533400">
              <a:lnSpc>
                <a:spcPct val="200000"/>
              </a:lnSpc>
            </a:pPr>
            <a:r>
              <a:rPr lang="en-US" altLang="zh-CN" dirty="0">
                <a:latin typeface="Calibri" panose="020F0502020204030204" pitchFamily="34" charset="0"/>
                <a:ea typeface="SimSun" panose="02010600030101010101" pitchFamily="2" charset="-122"/>
              </a:rPr>
              <a:t>Cluster Analysis: An Introduction</a:t>
            </a:r>
          </a:p>
          <a:p>
            <a:pPr marL="533400" indent="-533400">
              <a:lnSpc>
                <a:spcPct val="200000"/>
              </a:lnSpc>
            </a:pPr>
            <a:r>
              <a:rPr lang="en-US" altLang="zh-CN" dirty="0">
                <a:latin typeface="Calibri" panose="020F0502020204030204" pitchFamily="34" charset="0"/>
                <a:ea typeface="SimSun" panose="02010600030101010101" pitchFamily="2" charset="-122"/>
              </a:rPr>
              <a:t>Partitioning Methods</a:t>
            </a:r>
          </a:p>
          <a:p>
            <a:pPr marL="533400" indent="-533400">
              <a:lnSpc>
                <a:spcPct val="200000"/>
              </a:lnSpc>
            </a:pPr>
            <a:r>
              <a:rPr lang="en-US" altLang="zh-CN" dirty="0">
                <a:latin typeface="Calibri" panose="020F0502020204030204" pitchFamily="34" charset="0"/>
                <a:ea typeface="SimSun" panose="02010600030101010101" pitchFamily="2" charset="-122"/>
              </a:rPr>
              <a:t>Hierarchical Methods</a:t>
            </a:r>
          </a:p>
          <a:p>
            <a:pPr marL="533400" indent="-533400">
              <a:lnSpc>
                <a:spcPct val="200000"/>
              </a:lnSpc>
            </a:pPr>
            <a:r>
              <a:rPr lang="en-US" altLang="zh-CN" dirty="0">
                <a:latin typeface="Calibri" panose="020F0502020204030204" pitchFamily="34" charset="0"/>
                <a:ea typeface="SimSun" panose="02010600030101010101" pitchFamily="2" charset="-122"/>
              </a:rPr>
              <a:t>Gaussian Mixture Models and E-M algorithm</a:t>
            </a:r>
          </a:p>
          <a:p>
            <a:pPr marL="533400" indent="-533400">
              <a:lnSpc>
                <a:spcPct val="200000"/>
              </a:lnSpc>
            </a:pPr>
            <a:r>
              <a:rPr lang="en-US" altLang="zh-CN" dirty="0">
                <a:latin typeface="Calibri" panose="020F0502020204030204" pitchFamily="34" charset="0"/>
                <a:ea typeface="SimSun" panose="02010600030101010101" pitchFamily="2" charset="-122"/>
              </a:rPr>
              <a:t>Density- and Grid-Based Methods</a:t>
            </a:r>
          </a:p>
          <a:p>
            <a:pPr marL="533400" indent="-533400">
              <a:lnSpc>
                <a:spcPct val="200000"/>
              </a:lnSpc>
            </a:pPr>
            <a:r>
              <a:rPr lang="en-US" altLang="zh-CN" dirty="0">
                <a:latin typeface="Calibri" panose="020F0502020204030204" pitchFamily="34" charset="0"/>
                <a:ea typeface="SimSun" panose="02010600030101010101" pitchFamily="2" charset="-122"/>
              </a:rPr>
              <a:t>Evaluation of Clustering</a:t>
            </a:r>
          </a:p>
          <a:p>
            <a:pPr marL="533400" indent="-533400">
              <a:lnSpc>
                <a:spcPct val="200000"/>
              </a:lnSpc>
            </a:pPr>
            <a:r>
              <a:rPr lang="en-US" altLang="zh-CN" dirty="0">
                <a:latin typeface="Calibri" panose="020F0502020204030204" pitchFamily="34" charset="0"/>
                <a:ea typeface="SimSun" panose="02010600030101010101" pitchFamily="2" charset="-122"/>
              </a:rPr>
              <a:t>Summary</a:t>
            </a:r>
          </a:p>
        </p:txBody>
      </p:sp>
      <p:sp>
        <p:nvSpPr>
          <p:cNvPr id="12293" name="AutoShape 5"/>
          <p:cNvSpPr>
            <a:spLocks noChangeArrowheads="1"/>
          </p:cNvSpPr>
          <p:nvPr/>
        </p:nvSpPr>
        <p:spPr bwMode="auto">
          <a:xfrm rot="9867012">
            <a:off x="4330618" y="5461747"/>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spTree>
    <p:extLst>
      <p:ext uri="{BB962C8B-B14F-4D97-AF65-F5344CB8AC3E}">
        <p14:creationId xmlns:p14="http://schemas.microsoft.com/office/powerpoint/2010/main" val="3802768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1219110"/>
            <a:r>
              <a:rPr lang="en-US" altLang="en-US" sz="4800" kern="0" dirty="0"/>
              <a:t>Clustering Validation</a:t>
            </a:r>
            <a:endParaRPr lang="en-US" sz="4800" dirty="0">
              <a:solidFill>
                <a:prstClr val="black"/>
              </a:solidFill>
            </a:endParaRPr>
          </a:p>
        </p:txBody>
      </p:sp>
      <p:sp>
        <p:nvSpPr>
          <p:cNvPr id="3" name="Content Placeholder 2"/>
          <p:cNvSpPr>
            <a:spLocks noGrp="1"/>
          </p:cNvSpPr>
          <p:nvPr>
            <p:ph idx="1"/>
          </p:nvPr>
        </p:nvSpPr>
        <p:spPr>
          <a:xfrm>
            <a:off x="618077" y="1193601"/>
            <a:ext cx="9893883" cy="5556822"/>
          </a:xfrm>
        </p:spPr>
        <p:txBody>
          <a:bodyPr/>
          <a:lstStyle/>
          <a:p>
            <a:pPr defTabSz="1219110">
              <a:spcBef>
                <a:spcPts val="800"/>
              </a:spcBef>
              <a:spcAft>
                <a:spcPts val="600"/>
              </a:spcAft>
            </a:pPr>
            <a:r>
              <a:rPr lang="en-US" altLang="zh-CN" sz="2400" dirty="0">
                <a:solidFill>
                  <a:prstClr val="black"/>
                </a:solidFill>
              </a:rPr>
              <a:t>Clustering Validation: Basic Concepts</a:t>
            </a:r>
          </a:p>
          <a:p>
            <a:pPr defTabSz="1219110">
              <a:spcBef>
                <a:spcPts val="800"/>
              </a:spcBef>
              <a:spcAft>
                <a:spcPts val="600"/>
              </a:spcAft>
            </a:pPr>
            <a:r>
              <a:rPr lang="en-US" altLang="zh-CN" sz="2400" dirty="0">
                <a:solidFill>
                  <a:prstClr val="black"/>
                </a:solidFill>
              </a:rPr>
              <a:t>External Measures for Clustering Validation</a:t>
            </a:r>
            <a:endParaRPr lang="en-US" sz="2400" dirty="0">
              <a:solidFill>
                <a:prstClr val="black"/>
              </a:solidFill>
            </a:endParaRPr>
          </a:p>
          <a:p>
            <a:pPr lvl="1" defTabSz="1219110">
              <a:spcBef>
                <a:spcPts val="800"/>
              </a:spcBef>
              <a:spcAft>
                <a:spcPts val="600"/>
              </a:spcAft>
            </a:pPr>
            <a:r>
              <a:rPr lang="en-US" altLang="zh-CN" sz="2400" dirty="0">
                <a:solidFill>
                  <a:prstClr val="black"/>
                </a:solidFill>
              </a:rPr>
              <a:t>I: </a:t>
            </a:r>
            <a:r>
              <a:rPr lang="en-US" altLang="zh-CN" sz="2400" dirty="0">
                <a:ea typeface="SimSun" panose="02010600030101010101" pitchFamily="2" charset="-122"/>
              </a:rPr>
              <a:t>Matching-Based Measures</a:t>
            </a:r>
          </a:p>
          <a:p>
            <a:pPr lvl="1" defTabSz="1219110">
              <a:spcBef>
                <a:spcPts val="800"/>
              </a:spcBef>
              <a:spcAft>
                <a:spcPts val="600"/>
              </a:spcAft>
            </a:pPr>
            <a:r>
              <a:rPr lang="en-US" altLang="zh-CN" sz="2400" dirty="0">
                <a:solidFill>
                  <a:prstClr val="black"/>
                </a:solidFill>
              </a:rPr>
              <a:t>II: Entropy-Based Measures</a:t>
            </a:r>
          </a:p>
          <a:p>
            <a:pPr lvl="1" defTabSz="1219110">
              <a:spcBef>
                <a:spcPts val="800"/>
              </a:spcBef>
              <a:spcAft>
                <a:spcPts val="600"/>
              </a:spcAft>
            </a:pPr>
            <a:r>
              <a:rPr lang="en-US" altLang="zh-CN" sz="2400" dirty="0">
                <a:solidFill>
                  <a:prstClr val="black"/>
                </a:solidFill>
              </a:rPr>
              <a:t>III: Pairwise Measures</a:t>
            </a:r>
          </a:p>
          <a:p>
            <a:pPr defTabSz="1219110">
              <a:spcBef>
                <a:spcPts val="800"/>
              </a:spcBef>
              <a:spcAft>
                <a:spcPts val="600"/>
              </a:spcAft>
            </a:pPr>
            <a:r>
              <a:rPr lang="en-US" altLang="zh-CN" sz="2400" dirty="0">
                <a:solidFill>
                  <a:prstClr val="black"/>
                </a:solidFill>
              </a:rPr>
              <a:t>Internal Measures for Clustering Validation</a:t>
            </a:r>
          </a:p>
          <a:p>
            <a:pPr defTabSz="1219110">
              <a:spcBef>
                <a:spcPts val="800"/>
              </a:spcBef>
              <a:spcAft>
                <a:spcPts val="600"/>
              </a:spcAft>
            </a:pPr>
            <a:r>
              <a:rPr lang="en-US" altLang="zh-CN" sz="2400" dirty="0">
                <a:solidFill>
                  <a:prstClr val="black"/>
                </a:solidFill>
              </a:rPr>
              <a:t>Relative Measures</a:t>
            </a:r>
          </a:p>
          <a:p>
            <a:pPr defTabSz="1219110">
              <a:spcBef>
                <a:spcPts val="800"/>
              </a:spcBef>
              <a:spcAft>
                <a:spcPts val="600"/>
              </a:spcAft>
            </a:pPr>
            <a:r>
              <a:rPr lang="en-US" altLang="zh-CN" sz="2400" dirty="0">
                <a:solidFill>
                  <a:prstClr val="black"/>
                </a:solidFill>
              </a:rPr>
              <a:t>Cluster Stability</a:t>
            </a:r>
          </a:p>
          <a:p>
            <a:pPr defTabSz="1219110">
              <a:spcBef>
                <a:spcPts val="800"/>
              </a:spcBef>
              <a:spcAft>
                <a:spcPts val="600"/>
              </a:spcAft>
            </a:pPr>
            <a:r>
              <a:rPr lang="en-US" altLang="zh-CN" sz="2400" dirty="0">
                <a:solidFill>
                  <a:prstClr val="black"/>
                </a:solidFill>
              </a:rPr>
              <a:t>Clustering Tendency</a:t>
            </a:r>
          </a:p>
        </p:txBody>
      </p:sp>
    </p:spTree>
    <p:extLst>
      <p:ext uri="{BB962C8B-B14F-4D97-AF65-F5344CB8AC3E}">
        <p14:creationId xmlns:p14="http://schemas.microsoft.com/office/powerpoint/2010/main" val="27011245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vert="horz" lIns="92075" tIns="46038" rIns="92075" bIns="46038" rtlCol="0" anchor="ctr">
            <a:noAutofit/>
          </a:bodyPr>
          <a:lstStyle/>
          <a:p>
            <a:r>
              <a:rPr lang="en-US" altLang="zh-CN" sz="4000" dirty="0">
                <a:ea typeface="SimSun" panose="02010600030101010101" pitchFamily="2" charset="-122"/>
              </a:rPr>
              <a:t> </a:t>
            </a:r>
            <a:r>
              <a:rPr lang="en-US" altLang="zh-CN" dirty="0">
                <a:ea typeface="SimSun" panose="02010600030101010101" pitchFamily="2" charset="-122"/>
              </a:rPr>
              <a:t>Clustering Validation and Assessment</a:t>
            </a:r>
            <a:endParaRPr lang="en-US" altLang="zh-CN" sz="4000" dirty="0">
              <a:ea typeface="SimSun" panose="02010600030101010101" pitchFamily="2" charset="-122"/>
            </a:endParaRPr>
          </a:p>
        </p:txBody>
      </p:sp>
      <p:sp>
        <p:nvSpPr>
          <p:cNvPr id="24579" name="Rectangle 3"/>
          <p:cNvSpPr>
            <a:spLocks noGrp="1" noChangeArrowheads="1"/>
          </p:cNvSpPr>
          <p:nvPr>
            <p:ph type="body" sz="half" idx="1"/>
          </p:nvPr>
        </p:nvSpPr>
        <p:spPr>
          <a:xfrm>
            <a:off x="556548" y="1160868"/>
            <a:ext cx="10950406" cy="5411948"/>
          </a:xfrm>
        </p:spPr>
        <p:txBody>
          <a:bodyPr vert="horz" lIns="92075" tIns="46038" rIns="92075" bIns="46038" rtlCol="0">
            <a:noAutofit/>
          </a:bodyPr>
          <a:lstStyle/>
          <a:p>
            <a:pPr>
              <a:lnSpc>
                <a:spcPct val="120000"/>
              </a:lnSpc>
            </a:pPr>
            <a:r>
              <a:rPr lang="en-US" altLang="zh-CN" dirty="0">
                <a:solidFill>
                  <a:prstClr val="black"/>
                </a:solidFill>
              </a:rPr>
              <a:t>Major issues on </a:t>
            </a:r>
            <a:r>
              <a:rPr lang="en-US" altLang="zh-CN" dirty="0">
                <a:ea typeface="SimSun" panose="02010600030101010101" pitchFamily="2" charset="-122"/>
              </a:rPr>
              <a:t>clustering validation and assessment</a:t>
            </a:r>
            <a:endParaRPr lang="en-US" altLang="zh-CN" dirty="0">
              <a:solidFill>
                <a:prstClr val="black"/>
              </a:solidFill>
            </a:endParaRPr>
          </a:p>
          <a:p>
            <a:pPr lvl="1">
              <a:lnSpc>
                <a:spcPct val="120000"/>
              </a:lnSpc>
            </a:pPr>
            <a:r>
              <a:rPr lang="en-US" altLang="zh-CN" b="1" dirty="0">
                <a:solidFill>
                  <a:prstClr val="black"/>
                </a:solidFill>
              </a:rPr>
              <a:t>Clustering evaluation</a:t>
            </a:r>
          </a:p>
          <a:p>
            <a:pPr lvl="3">
              <a:lnSpc>
                <a:spcPct val="120000"/>
              </a:lnSpc>
            </a:pPr>
            <a:r>
              <a:rPr lang="en-US" altLang="zh-CN" dirty="0">
                <a:ea typeface="SimSun" panose="02010600030101010101" pitchFamily="2" charset="-122"/>
              </a:rPr>
              <a:t>Evaluating the goodness of the clustering </a:t>
            </a:r>
          </a:p>
          <a:p>
            <a:pPr lvl="1">
              <a:lnSpc>
                <a:spcPct val="120000"/>
              </a:lnSpc>
            </a:pPr>
            <a:r>
              <a:rPr lang="en-US" altLang="zh-CN" b="1" dirty="0">
                <a:ea typeface="SimSun" panose="02010600030101010101" pitchFamily="2" charset="-122"/>
              </a:rPr>
              <a:t>Clustering stability</a:t>
            </a:r>
          </a:p>
          <a:p>
            <a:pPr lvl="3">
              <a:lnSpc>
                <a:spcPct val="120000"/>
              </a:lnSpc>
            </a:pPr>
            <a:r>
              <a:rPr lang="en-US" altLang="zh-CN" dirty="0">
                <a:ea typeface="SimSun" panose="02010600030101010101" pitchFamily="2" charset="-122"/>
              </a:rPr>
              <a:t>To understand the sensitivity of the clustering result to various algorithm parameters, e.g., # of clusters</a:t>
            </a:r>
          </a:p>
          <a:p>
            <a:pPr lvl="1">
              <a:lnSpc>
                <a:spcPct val="120000"/>
              </a:lnSpc>
            </a:pPr>
            <a:r>
              <a:rPr lang="en-US" altLang="zh-CN" b="1" dirty="0">
                <a:ea typeface="SimSun" panose="02010600030101010101" pitchFamily="2" charset="-122"/>
              </a:rPr>
              <a:t>Clustering tendency</a:t>
            </a:r>
          </a:p>
          <a:p>
            <a:pPr lvl="3">
              <a:lnSpc>
                <a:spcPct val="120000"/>
              </a:lnSpc>
            </a:pPr>
            <a:r>
              <a:rPr lang="en-US" altLang="zh-CN" dirty="0">
                <a:ea typeface="SimSun" panose="02010600030101010101" pitchFamily="2" charset="-122"/>
              </a:rPr>
              <a:t>Assess the suitability of clustering, i.e., whether the data has any inherent grouping structure</a:t>
            </a:r>
          </a:p>
        </p:txBody>
      </p:sp>
    </p:spTree>
    <p:extLst>
      <p:ext uri="{BB962C8B-B14F-4D97-AF65-F5344CB8AC3E}">
        <p14:creationId xmlns:p14="http://schemas.microsoft.com/office/powerpoint/2010/main" val="525729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1219110"/>
            <a:r>
              <a:rPr lang="en-US" altLang="en-US" sz="4800" kern="0" dirty="0"/>
              <a:t>Clustering Validation</a:t>
            </a:r>
            <a:endParaRPr lang="en-US" sz="4800" dirty="0">
              <a:solidFill>
                <a:prstClr val="black"/>
              </a:solidFill>
            </a:endParaRPr>
          </a:p>
        </p:txBody>
      </p:sp>
      <p:sp>
        <p:nvSpPr>
          <p:cNvPr id="3" name="Content Placeholder 2"/>
          <p:cNvSpPr>
            <a:spLocks noGrp="1"/>
          </p:cNvSpPr>
          <p:nvPr>
            <p:ph idx="1"/>
          </p:nvPr>
        </p:nvSpPr>
        <p:spPr>
          <a:xfrm>
            <a:off x="618077" y="1193601"/>
            <a:ext cx="9893883" cy="5556822"/>
          </a:xfrm>
        </p:spPr>
        <p:txBody>
          <a:bodyPr/>
          <a:lstStyle/>
          <a:p>
            <a:pPr defTabSz="1219110">
              <a:spcBef>
                <a:spcPts val="800"/>
              </a:spcBef>
              <a:spcAft>
                <a:spcPts val="600"/>
              </a:spcAft>
            </a:pPr>
            <a:r>
              <a:rPr lang="en-US" altLang="zh-CN" sz="2400" dirty="0">
                <a:solidFill>
                  <a:prstClr val="black"/>
                </a:solidFill>
              </a:rPr>
              <a:t>Clustering Validation: Basic Concepts</a:t>
            </a:r>
          </a:p>
          <a:p>
            <a:pPr defTabSz="1219110">
              <a:spcBef>
                <a:spcPts val="800"/>
              </a:spcBef>
              <a:spcAft>
                <a:spcPts val="600"/>
              </a:spcAft>
            </a:pPr>
            <a:r>
              <a:rPr lang="en-US" altLang="zh-CN" sz="2400" dirty="0">
                <a:solidFill>
                  <a:prstClr val="black"/>
                </a:solidFill>
              </a:rPr>
              <a:t>External Measures for Clustering Validation</a:t>
            </a:r>
            <a:endParaRPr lang="en-US" sz="2400" dirty="0">
              <a:solidFill>
                <a:prstClr val="black"/>
              </a:solidFill>
            </a:endParaRPr>
          </a:p>
          <a:p>
            <a:pPr lvl="1" defTabSz="1219110">
              <a:spcBef>
                <a:spcPts val="800"/>
              </a:spcBef>
              <a:spcAft>
                <a:spcPts val="600"/>
              </a:spcAft>
            </a:pPr>
            <a:r>
              <a:rPr lang="en-US" altLang="zh-CN" sz="2400" dirty="0">
                <a:solidFill>
                  <a:prstClr val="black"/>
                </a:solidFill>
              </a:rPr>
              <a:t>I: </a:t>
            </a:r>
            <a:r>
              <a:rPr lang="en-US" altLang="zh-CN" sz="2400" dirty="0">
                <a:ea typeface="SimSun" panose="02010600030101010101" pitchFamily="2" charset="-122"/>
              </a:rPr>
              <a:t>Matching-Based Measures</a:t>
            </a:r>
          </a:p>
          <a:p>
            <a:pPr lvl="1" defTabSz="1219110">
              <a:spcBef>
                <a:spcPts val="800"/>
              </a:spcBef>
              <a:spcAft>
                <a:spcPts val="600"/>
              </a:spcAft>
            </a:pPr>
            <a:r>
              <a:rPr lang="en-US" altLang="zh-CN" sz="2400" dirty="0">
                <a:solidFill>
                  <a:prstClr val="black"/>
                </a:solidFill>
              </a:rPr>
              <a:t>II: Entropy-Based Measures</a:t>
            </a:r>
          </a:p>
          <a:p>
            <a:pPr lvl="1" defTabSz="1219110">
              <a:spcBef>
                <a:spcPts val="800"/>
              </a:spcBef>
              <a:spcAft>
                <a:spcPts val="600"/>
              </a:spcAft>
            </a:pPr>
            <a:r>
              <a:rPr lang="en-US" altLang="zh-CN" sz="2400" dirty="0">
                <a:solidFill>
                  <a:prstClr val="black"/>
                </a:solidFill>
              </a:rPr>
              <a:t>III: Pairwise Measures</a:t>
            </a:r>
          </a:p>
          <a:p>
            <a:pPr defTabSz="1219110">
              <a:spcBef>
                <a:spcPts val="800"/>
              </a:spcBef>
              <a:spcAft>
                <a:spcPts val="600"/>
              </a:spcAft>
            </a:pPr>
            <a:r>
              <a:rPr lang="en-US" altLang="zh-CN" sz="2400" dirty="0">
                <a:solidFill>
                  <a:prstClr val="black"/>
                </a:solidFill>
              </a:rPr>
              <a:t>Internal Measures for Clustering Validation</a:t>
            </a:r>
          </a:p>
          <a:p>
            <a:pPr defTabSz="1219110">
              <a:spcBef>
                <a:spcPts val="800"/>
              </a:spcBef>
              <a:spcAft>
                <a:spcPts val="600"/>
              </a:spcAft>
            </a:pPr>
            <a:r>
              <a:rPr lang="en-US" altLang="zh-CN" sz="2400" dirty="0">
                <a:solidFill>
                  <a:prstClr val="black"/>
                </a:solidFill>
              </a:rPr>
              <a:t>Relative Measures</a:t>
            </a:r>
          </a:p>
          <a:p>
            <a:pPr defTabSz="1219110">
              <a:spcBef>
                <a:spcPts val="800"/>
              </a:spcBef>
              <a:spcAft>
                <a:spcPts val="600"/>
              </a:spcAft>
            </a:pPr>
            <a:r>
              <a:rPr lang="en-US" altLang="zh-CN" sz="2400" dirty="0">
                <a:solidFill>
                  <a:prstClr val="black"/>
                </a:solidFill>
              </a:rPr>
              <a:t>Cluster Stability</a:t>
            </a:r>
          </a:p>
          <a:p>
            <a:pPr defTabSz="1219110">
              <a:spcBef>
                <a:spcPts val="800"/>
              </a:spcBef>
              <a:spcAft>
                <a:spcPts val="600"/>
              </a:spcAft>
            </a:pPr>
            <a:r>
              <a:rPr lang="en-US" altLang="zh-CN" sz="2400" dirty="0">
                <a:solidFill>
                  <a:prstClr val="black"/>
                </a:solidFill>
              </a:rPr>
              <a:t>Clustering Tendency</a:t>
            </a:r>
          </a:p>
        </p:txBody>
      </p:sp>
      <p:sp>
        <p:nvSpPr>
          <p:cNvPr id="4" name="AutoShape 5">
            <a:extLst>
              <a:ext uri="{FF2B5EF4-FFF2-40B4-BE49-F238E27FC236}">
                <a16:creationId xmlns:a16="http://schemas.microsoft.com/office/drawing/2014/main" id="{379C2BA9-6052-8A40-B2BD-2F6E64B0A655}"/>
              </a:ext>
            </a:extLst>
          </p:cNvPr>
          <p:cNvSpPr>
            <a:spLocks noChangeArrowheads="1"/>
          </p:cNvSpPr>
          <p:nvPr/>
        </p:nvSpPr>
        <p:spPr bwMode="auto">
          <a:xfrm rot="9867012">
            <a:off x="6588043" y="1639841"/>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spTree>
    <p:extLst>
      <p:ext uri="{BB962C8B-B14F-4D97-AF65-F5344CB8AC3E}">
        <p14:creationId xmlns:p14="http://schemas.microsoft.com/office/powerpoint/2010/main" val="33208478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vert="horz" lIns="92075" tIns="46038" rIns="92075" bIns="46038" rtlCol="0" anchor="ctr">
            <a:noAutofit/>
          </a:bodyPr>
          <a:lstStyle/>
          <a:p>
            <a:r>
              <a:rPr lang="en-US" altLang="zh-CN" dirty="0">
                <a:ea typeface="SimSun" panose="02010600030101010101" pitchFamily="2" charset="-122"/>
              </a:rPr>
              <a:t>Measuring Clustering Quality</a:t>
            </a:r>
            <a:endParaRPr lang="en-US" altLang="zh-CN" sz="4000" dirty="0">
              <a:ea typeface="SimSun" panose="02010600030101010101" pitchFamily="2" charset="-122"/>
            </a:endParaRPr>
          </a:p>
        </p:txBody>
      </p:sp>
      <p:sp>
        <p:nvSpPr>
          <p:cNvPr id="24579" name="Rectangle 3"/>
          <p:cNvSpPr>
            <a:spLocks noGrp="1" noChangeArrowheads="1"/>
          </p:cNvSpPr>
          <p:nvPr>
            <p:ph type="body" sz="half" idx="1"/>
          </p:nvPr>
        </p:nvSpPr>
        <p:spPr>
          <a:xfrm>
            <a:off x="556548" y="1160868"/>
            <a:ext cx="10950406" cy="5411948"/>
          </a:xfrm>
        </p:spPr>
        <p:txBody>
          <a:bodyPr vert="horz" lIns="92075" tIns="46038" rIns="92075" bIns="46038" rtlCol="0">
            <a:noAutofit/>
          </a:bodyPr>
          <a:lstStyle/>
          <a:p>
            <a:pPr>
              <a:lnSpc>
                <a:spcPct val="120000"/>
              </a:lnSpc>
            </a:pPr>
            <a:r>
              <a:rPr lang="en-US" altLang="zh-CN" b="1" dirty="0">
                <a:solidFill>
                  <a:prstClr val="black"/>
                </a:solidFill>
              </a:rPr>
              <a:t>Clustering Evaluation</a:t>
            </a:r>
            <a:r>
              <a:rPr lang="en-US" altLang="zh-CN" dirty="0">
                <a:solidFill>
                  <a:prstClr val="black"/>
                </a:solidFill>
              </a:rPr>
              <a:t>: </a:t>
            </a:r>
            <a:r>
              <a:rPr lang="en-US" altLang="zh-CN" dirty="0">
                <a:ea typeface="SimSun" panose="02010600030101010101" pitchFamily="2" charset="-122"/>
              </a:rPr>
              <a:t>Evaluating the goodness of clustering results</a:t>
            </a:r>
          </a:p>
          <a:p>
            <a:pPr lvl="1">
              <a:lnSpc>
                <a:spcPct val="120000"/>
              </a:lnSpc>
            </a:pPr>
            <a:r>
              <a:rPr lang="en-US" altLang="zh-CN" dirty="0">
                <a:ea typeface="SimSun" panose="02010600030101010101" pitchFamily="2" charset="-122"/>
              </a:rPr>
              <a:t>No commonly recognized best suitable measure in practice</a:t>
            </a:r>
          </a:p>
          <a:p>
            <a:pPr>
              <a:lnSpc>
                <a:spcPct val="120000"/>
              </a:lnSpc>
            </a:pPr>
            <a:r>
              <a:rPr lang="en-US" altLang="zh-CN" b="1" dirty="0">
                <a:ea typeface="SimSun" panose="02010600030101010101" pitchFamily="2" charset="-122"/>
              </a:rPr>
              <a:t>Three categorization of measures</a:t>
            </a:r>
            <a:r>
              <a:rPr lang="en-US" altLang="zh-CN" dirty="0">
                <a:ea typeface="SimSun" panose="02010600030101010101" pitchFamily="2" charset="-122"/>
              </a:rPr>
              <a:t>: External, internal, and relative</a:t>
            </a:r>
          </a:p>
          <a:p>
            <a:pPr lvl="1">
              <a:lnSpc>
                <a:spcPct val="120000"/>
              </a:lnSpc>
            </a:pPr>
            <a:r>
              <a:rPr lang="en-US" altLang="zh-CN" b="1" dirty="0">
                <a:ea typeface="SimSun" panose="02010600030101010101" pitchFamily="2" charset="-122"/>
              </a:rPr>
              <a:t>External</a:t>
            </a:r>
            <a:r>
              <a:rPr lang="en-US" altLang="zh-CN" dirty="0">
                <a:ea typeface="SimSun" panose="02010600030101010101" pitchFamily="2" charset="-122"/>
              </a:rPr>
              <a:t>: Supervised, employ criteria not inherent to the dataset</a:t>
            </a:r>
          </a:p>
          <a:p>
            <a:pPr lvl="2">
              <a:lnSpc>
                <a:spcPct val="120000"/>
              </a:lnSpc>
            </a:pPr>
            <a:r>
              <a:rPr lang="en-US" altLang="zh-CN" dirty="0">
                <a:ea typeface="SimSun" panose="02010600030101010101" pitchFamily="2" charset="-122"/>
              </a:rPr>
              <a:t>Compare a clustering against prior or expert-specified knowledge (i.e., the ground truth) using certain clustering quality measure</a:t>
            </a:r>
          </a:p>
          <a:p>
            <a:pPr lvl="1">
              <a:lnSpc>
                <a:spcPct val="120000"/>
              </a:lnSpc>
            </a:pPr>
            <a:r>
              <a:rPr lang="en-US" altLang="zh-CN" b="1" dirty="0">
                <a:ea typeface="SimSun" panose="02010600030101010101" pitchFamily="2" charset="-122"/>
              </a:rPr>
              <a:t>Internal</a:t>
            </a:r>
            <a:r>
              <a:rPr lang="en-US" altLang="zh-CN" dirty="0">
                <a:ea typeface="SimSun" panose="02010600030101010101" pitchFamily="2" charset="-122"/>
              </a:rPr>
              <a:t>: Unsupervised, criteria derived from data itself</a:t>
            </a:r>
          </a:p>
          <a:p>
            <a:pPr lvl="2">
              <a:lnSpc>
                <a:spcPct val="120000"/>
              </a:lnSpc>
            </a:pPr>
            <a:r>
              <a:rPr lang="en-US" altLang="zh-CN" dirty="0">
                <a:ea typeface="SimSun" panose="02010600030101010101" pitchFamily="2" charset="-122"/>
              </a:rPr>
              <a:t>Evaluate the goodness of a clustering by considering how well the clusters are separated and how compact the clusters are, e.g., silhouette coefficient</a:t>
            </a:r>
          </a:p>
          <a:p>
            <a:pPr lvl="1">
              <a:lnSpc>
                <a:spcPct val="120000"/>
              </a:lnSpc>
            </a:pPr>
            <a:r>
              <a:rPr lang="en-US" altLang="zh-CN" b="1" dirty="0">
                <a:ea typeface="SimSun" panose="02010600030101010101" pitchFamily="2" charset="-122"/>
              </a:rPr>
              <a:t>Relative</a:t>
            </a:r>
            <a:r>
              <a:rPr lang="en-US" altLang="zh-CN" dirty="0">
                <a:ea typeface="SimSun" panose="02010600030101010101" pitchFamily="2" charset="-122"/>
              </a:rPr>
              <a:t>: Directly compare different </a:t>
            </a:r>
            <a:r>
              <a:rPr lang="en-US" altLang="zh-CN" dirty="0" err="1">
                <a:ea typeface="SimSun" panose="02010600030101010101" pitchFamily="2" charset="-122"/>
              </a:rPr>
              <a:t>clusterings</a:t>
            </a:r>
            <a:r>
              <a:rPr lang="en-US" altLang="zh-CN" dirty="0">
                <a:ea typeface="SimSun" panose="02010600030101010101" pitchFamily="2" charset="-122"/>
              </a:rPr>
              <a:t>, usually those obtained via different parameter settings for the same algorithm</a:t>
            </a:r>
          </a:p>
        </p:txBody>
      </p:sp>
    </p:spTree>
    <p:extLst>
      <p:ext uri="{BB962C8B-B14F-4D97-AF65-F5344CB8AC3E}">
        <p14:creationId xmlns:p14="http://schemas.microsoft.com/office/powerpoint/2010/main" val="2283482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06400" y="218410"/>
            <a:ext cx="11203517" cy="772190"/>
          </a:xfrm>
        </p:spPr>
        <p:txBody>
          <a:bodyPr vert="horz" lIns="92075" tIns="46038" rIns="92075" bIns="46038" rtlCol="0" anchor="ctr">
            <a:noAutofit/>
          </a:bodyPr>
          <a:lstStyle/>
          <a:p>
            <a:r>
              <a:rPr lang="en-US" altLang="zh-CN" dirty="0">
                <a:ea typeface="SimSun" panose="02010600030101010101" pitchFamily="2" charset="-122"/>
              </a:rPr>
              <a:t>Commonly Used External Measures</a:t>
            </a:r>
            <a:endParaRPr lang="en-US" altLang="zh-CN" sz="4000" dirty="0">
              <a:ea typeface="SimSun" panose="02010600030101010101" pitchFamily="2" charset="-122"/>
            </a:endParaRPr>
          </a:p>
        </p:txBody>
      </p:sp>
      <p:sp>
        <p:nvSpPr>
          <p:cNvPr id="24579" name="Rectangle 3"/>
          <p:cNvSpPr>
            <a:spLocks noGrp="1" noChangeArrowheads="1"/>
          </p:cNvSpPr>
          <p:nvPr>
            <p:ph type="body" sz="half" idx="1"/>
          </p:nvPr>
        </p:nvSpPr>
        <p:spPr>
          <a:xfrm>
            <a:off x="556548" y="1160868"/>
            <a:ext cx="9194034" cy="5411948"/>
          </a:xfrm>
        </p:spPr>
        <p:txBody>
          <a:bodyPr vert="horz" lIns="92075" tIns="46038" rIns="92075" bIns="46038" rtlCol="0">
            <a:noAutofit/>
          </a:bodyPr>
          <a:lstStyle/>
          <a:p>
            <a:pPr>
              <a:spcAft>
                <a:spcPts val="300"/>
              </a:spcAft>
            </a:pPr>
            <a:r>
              <a:rPr lang="en-US" altLang="zh-CN" b="1" dirty="0">
                <a:ea typeface="SimSun" panose="02010600030101010101" pitchFamily="2" charset="-122"/>
              </a:rPr>
              <a:t>Matching-based measures</a:t>
            </a:r>
          </a:p>
          <a:p>
            <a:pPr lvl="1">
              <a:spcAft>
                <a:spcPts val="300"/>
              </a:spcAft>
            </a:pPr>
            <a:r>
              <a:rPr lang="en-US" altLang="zh-CN" dirty="0">
                <a:ea typeface="SimSun" panose="02010600030101010101" pitchFamily="2" charset="-122"/>
              </a:rPr>
              <a:t>Purity, maximum matching, F-measure</a:t>
            </a:r>
          </a:p>
          <a:p>
            <a:pPr>
              <a:spcAft>
                <a:spcPts val="300"/>
              </a:spcAft>
            </a:pPr>
            <a:r>
              <a:rPr lang="en-US" altLang="zh-CN" b="1" dirty="0">
                <a:ea typeface="SimSun" panose="02010600030101010101" pitchFamily="2" charset="-122"/>
              </a:rPr>
              <a:t>Entropy-Based Measures</a:t>
            </a:r>
          </a:p>
          <a:p>
            <a:pPr lvl="1">
              <a:spcAft>
                <a:spcPts val="300"/>
              </a:spcAft>
            </a:pPr>
            <a:r>
              <a:rPr lang="en-US" altLang="zh-CN" dirty="0">
                <a:ea typeface="SimSun" panose="02010600030101010101" pitchFamily="2" charset="-122"/>
              </a:rPr>
              <a:t>Conditional entropy</a:t>
            </a:r>
          </a:p>
          <a:p>
            <a:pPr lvl="1">
              <a:spcAft>
                <a:spcPts val="300"/>
              </a:spcAft>
            </a:pPr>
            <a:r>
              <a:rPr lang="en-US" altLang="zh-CN" dirty="0">
                <a:ea typeface="SimSun" panose="02010600030101010101" pitchFamily="2" charset="-122"/>
              </a:rPr>
              <a:t>Normalized mutual information (NMI)</a:t>
            </a:r>
          </a:p>
          <a:p>
            <a:pPr>
              <a:spcAft>
                <a:spcPts val="300"/>
              </a:spcAft>
            </a:pPr>
            <a:r>
              <a:rPr lang="en-US" altLang="zh-CN" b="1" dirty="0">
                <a:ea typeface="SimSun" panose="02010600030101010101" pitchFamily="2" charset="-122"/>
              </a:rPr>
              <a:t>Pairwise measures</a:t>
            </a:r>
          </a:p>
          <a:p>
            <a:pPr lvl="1">
              <a:spcAft>
                <a:spcPts val="300"/>
              </a:spcAft>
            </a:pPr>
            <a:r>
              <a:rPr lang="en-US" altLang="zh-CN" dirty="0">
                <a:ea typeface="SimSun" panose="02010600030101010101" pitchFamily="2" charset="-122"/>
              </a:rPr>
              <a:t>Four possibilities: True positive (TP), FN, FP, TN</a:t>
            </a:r>
          </a:p>
          <a:p>
            <a:pPr lvl="1">
              <a:spcAft>
                <a:spcPts val="300"/>
              </a:spcAft>
            </a:pPr>
            <a:r>
              <a:rPr lang="en-US" altLang="zh-CN" dirty="0">
                <a:ea typeface="SimSun" panose="02010600030101010101" pitchFamily="2" charset="-122"/>
              </a:rPr>
              <a:t>Jaccard coefficient, Rand statistic, Fowlkes-Mallow measure</a:t>
            </a:r>
          </a:p>
        </p:txBody>
      </p:sp>
      <p:grpSp>
        <p:nvGrpSpPr>
          <p:cNvPr id="4" name="Group 3"/>
          <p:cNvGrpSpPr/>
          <p:nvPr/>
        </p:nvGrpSpPr>
        <p:grpSpPr>
          <a:xfrm>
            <a:off x="8738505" y="1398315"/>
            <a:ext cx="2381442" cy="1814514"/>
            <a:chOff x="8243890" y="1295400"/>
            <a:chExt cx="2381442" cy="1814514"/>
          </a:xfrm>
        </p:grpSpPr>
        <p:grpSp>
          <p:nvGrpSpPr>
            <p:cNvPr id="5" name="Group 47"/>
            <p:cNvGrpSpPr>
              <a:grpSpLocks/>
            </p:cNvGrpSpPr>
            <p:nvPr/>
          </p:nvGrpSpPr>
          <p:grpSpPr bwMode="auto">
            <a:xfrm>
              <a:off x="8305801" y="1295400"/>
              <a:ext cx="2043113" cy="1181100"/>
              <a:chOff x="6781800" y="1295400"/>
              <a:chExt cx="2042907" cy="1181100"/>
            </a:xfrm>
          </p:grpSpPr>
          <p:sp>
            <p:nvSpPr>
              <p:cNvPr id="10" name="Oval 8"/>
              <p:cNvSpPr>
                <a:spLocks noChangeArrowheads="1"/>
              </p:cNvSpPr>
              <p:nvPr/>
            </p:nvSpPr>
            <p:spPr bwMode="auto">
              <a:xfrm>
                <a:off x="7162800" y="17049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1" name="Oval 9"/>
              <p:cNvSpPr>
                <a:spLocks noChangeArrowheads="1"/>
              </p:cNvSpPr>
              <p:nvPr/>
            </p:nvSpPr>
            <p:spPr bwMode="auto">
              <a:xfrm>
                <a:off x="7391400" y="16287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2" name="Oval 10"/>
              <p:cNvSpPr>
                <a:spLocks noChangeArrowheads="1"/>
              </p:cNvSpPr>
              <p:nvPr/>
            </p:nvSpPr>
            <p:spPr bwMode="auto">
              <a:xfrm>
                <a:off x="7467600" y="2095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3" name="Oval 11"/>
              <p:cNvSpPr>
                <a:spLocks noChangeArrowheads="1"/>
              </p:cNvSpPr>
              <p:nvPr/>
            </p:nvSpPr>
            <p:spPr bwMode="auto">
              <a:xfrm>
                <a:off x="7696200" y="1933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4" name="Oval 12"/>
              <p:cNvSpPr>
                <a:spLocks noChangeArrowheads="1"/>
              </p:cNvSpPr>
              <p:nvPr/>
            </p:nvSpPr>
            <p:spPr bwMode="auto">
              <a:xfrm>
                <a:off x="7010400" y="20193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5" name="Oval 13"/>
              <p:cNvSpPr>
                <a:spLocks noChangeArrowheads="1"/>
              </p:cNvSpPr>
              <p:nvPr/>
            </p:nvSpPr>
            <p:spPr bwMode="auto">
              <a:xfrm>
                <a:off x="7010400" y="1552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6" name="Oval 14"/>
              <p:cNvSpPr>
                <a:spLocks noChangeArrowheads="1"/>
              </p:cNvSpPr>
              <p:nvPr/>
            </p:nvSpPr>
            <p:spPr bwMode="auto">
              <a:xfrm>
                <a:off x="72771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7" name="Oval 16"/>
              <p:cNvSpPr>
                <a:spLocks noChangeArrowheads="1"/>
              </p:cNvSpPr>
              <p:nvPr/>
            </p:nvSpPr>
            <p:spPr bwMode="auto">
              <a:xfrm>
                <a:off x="7620000" y="1714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8" name="Oval 17"/>
              <p:cNvSpPr>
                <a:spLocks noChangeArrowheads="1"/>
              </p:cNvSpPr>
              <p:nvPr/>
            </p:nvSpPr>
            <p:spPr bwMode="auto">
              <a:xfrm>
                <a:off x="7239000" y="20193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9" name="Oval 18"/>
              <p:cNvSpPr>
                <a:spLocks noChangeArrowheads="1"/>
              </p:cNvSpPr>
              <p:nvPr/>
            </p:nvSpPr>
            <p:spPr bwMode="auto">
              <a:xfrm>
                <a:off x="74676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0" name="Oval 33"/>
              <p:cNvSpPr>
                <a:spLocks noChangeArrowheads="1"/>
              </p:cNvSpPr>
              <p:nvPr/>
            </p:nvSpPr>
            <p:spPr bwMode="auto">
              <a:xfrm>
                <a:off x="7315200" y="23241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 name="Oval 34"/>
              <p:cNvSpPr>
                <a:spLocks noChangeArrowheads="1"/>
              </p:cNvSpPr>
              <p:nvPr/>
            </p:nvSpPr>
            <p:spPr bwMode="auto">
              <a:xfrm>
                <a:off x="7315200" y="1485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2" name="Oval 35"/>
              <p:cNvSpPr>
                <a:spLocks noChangeArrowheads="1"/>
              </p:cNvSpPr>
              <p:nvPr/>
            </p:nvSpPr>
            <p:spPr bwMode="auto">
              <a:xfrm>
                <a:off x="7048500" y="2247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3" name="Oval 36"/>
              <p:cNvSpPr>
                <a:spLocks noChangeArrowheads="1"/>
              </p:cNvSpPr>
              <p:nvPr/>
            </p:nvSpPr>
            <p:spPr bwMode="auto">
              <a:xfrm>
                <a:off x="69342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4" name="Oval 15"/>
              <p:cNvSpPr>
                <a:spLocks noChangeArrowheads="1"/>
              </p:cNvSpPr>
              <p:nvPr/>
            </p:nvSpPr>
            <p:spPr bwMode="auto">
              <a:xfrm>
                <a:off x="80962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5" name="Oval 19"/>
              <p:cNvSpPr>
                <a:spLocks noChangeArrowheads="1"/>
              </p:cNvSpPr>
              <p:nvPr/>
            </p:nvSpPr>
            <p:spPr bwMode="auto">
              <a:xfrm>
                <a:off x="82486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6" name="Oval 20"/>
              <p:cNvSpPr>
                <a:spLocks noChangeArrowheads="1"/>
              </p:cNvSpPr>
              <p:nvPr/>
            </p:nvSpPr>
            <p:spPr bwMode="auto">
              <a:xfrm>
                <a:off x="84010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7" name="Oval 21"/>
              <p:cNvSpPr>
                <a:spLocks noChangeArrowheads="1"/>
              </p:cNvSpPr>
              <p:nvPr/>
            </p:nvSpPr>
            <p:spPr bwMode="auto">
              <a:xfrm>
                <a:off x="8248650" y="1857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8" name="Oval 22"/>
              <p:cNvSpPr>
                <a:spLocks noChangeArrowheads="1"/>
              </p:cNvSpPr>
              <p:nvPr/>
            </p:nvSpPr>
            <p:spPr bwMode="auto">
              <a:xfrm>
                <a:off x="84010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9" name="Oval 23"/>
              <p:cNvSpPr>
                <a:spLocks noChangeArrowheads="1"/>
              </p:cNvSpPr>
              <p:nvPr/>
            </p:nvSpPr>
            <p:spPr bwMode="auto">
              <a:xfrm>
                <a:off x="79438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0" name="Oval 24"/>
              <p:cNvSpPr>
                <a:spLocks noChangeArrowheads="1"/>
              </p:cNvSpPr>
              <p:nvPr/>
            </p:nvSpPr>
            <p:spPr bwMode="auto">
              <a:xfrm>
                <a:off x="80962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1" name="Oval 25"/>
              <p:cNvSpPr>
                <a:spLocks noChangeArrowheads="1"/>
              </p:cNvSpPr>
              <p:nvPr/>
            </p:nvSpPr>
            <p:spPr bwMode="auto">
              <a:xfrm>
                <a:off x="7905750" y="15906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2" name="Oval 26"/>
              <p:cNvSpPr>
                <a:spLocks noChangeArrowheads="1"/>
              </p:cNvSpPr>
              <p:nvPr/>
            </p:nvSpPr>
            <p:spPr bwMode="auto">
              <a:xfrm>
                <a:off x="82486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b="1">
                  <a:solidFill>
                    <a:srgbClr val="0000FF"/>
                  </a:solidFill>
                  <a:ea typeface="SimSun" panose="02010600030101010101" pitchFamily="2" charset="-122"/>
                </a:endParaRPr>
              </a:p>
            </p:txBody>
          </p:sp>
          <p:sp>
            <p:nvSpPr>
              <p:cNvPr id="33" name="Oval 27"/>
              <p:cNvSpPr>
                <a:spLocks noChangeArrowheads="1"/>
              </p:cNvSpPr>
              <p:nvPr/>
            </p:nvSpPr>
            <p:spPr bwMode="auto">
              <a:xfrm>
                <a:off x="79438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4" name="Oval 28"/>
              <p:cNvSpPr>
                <a:spLocks noChangeArrowheads="1"/>
              </p:cNvSpPr>
              <p:nvPr/>
            </p:nvSpPr>
            <p:spPr bwMode="auto">
              <a:xfrm>
                <a:off x="80962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5" name="Oval 29"/>
              <p:cNvSpPr>
                <a:spLocks noChangeArrowheads="1"/>
              </p:cNvSpPr>
              <p:nvPr/>
            </p:nvSpPr>
            <p:spPr bwMode="auto">
              <a:xfrm>
                <a:off x="84010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6" name="Oval 30"/>
              <p:cNvSpPr>
                <a:spLocks noChangeArrowheads="1"/>
              </p:cNvSpPr>
              <p:nvPr/>
            </p:nvSpPr>
            <p:spPr bwMode="auto">
              <a:xfrm>
                <a:off x="85534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7" name="Oval 31"/>
              <p:cNvSpPr>
                <a:spLocks noChangeArrowheads="1"/>
              </p:cNvSpPr>
              <p:nvPr/>
            </p:nvSpPr>
            <p:spPr bwMode="auto">
              <a:xfrm>
                <a:off x="86296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8" name="Oval 32"/>
              <p:cNvSpPr>
                <a:spLocks noChangeArrowheads="1"/>
              </p:cNvSpPr>
              <p:nvPr/>
            </p:nvSpPr>
            <p:spPr bwMode="auto">
              <a:xfrm>
                <a:off x="84772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9" name="Oval 37"/>
              <p:cNvSpPr>
                <a:spLocks noChangeArrowheads="1"/>
              </p:cNvSpPr>
              <p:nvPr/>
            </p:nvSpPr>
            <p:spPr bwMode="auto">
              <a:xfrm>
                <a:off x="8020050" y="2085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40" name="Rectangle 1"/>
              <p:cNvSpPr>
                <a:spLocks noChangeArrowheads="1"/>
              </p:cNvSpPr>
              <p:nvPr/>
            </p:nvSpPr>
            <p:spPr bwMode="auto">
              <a:xfrm>
                <a:off x="6781800" y="1295400"/>
                <a:ext cx="2042907" cy="11811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en-US" altLang="en-US" sz="1800">
                  <a:solidFill>
                    <a:srgbClr val="000000"/>
                  </a:solidFill>
                </a:endParaRPr>
              </a:p>
            </p:txBody>
          </p:sp>
          <p:sp>
            <p:nvSpPr>
              <p:cNvPr id="41" name="Oval 2"/>
              <p:cNvSpPr>
                <a:spLocks noChangeArrowheads="1"/>
              </p:cNvSpPr>
              <p:nvPr/>
            </p:nvSpPr>
            <p:spPr bwMode="auto">
              <a:xfrm>
                <a:off x="7600950" y="1385888"/>
                <a:ext cx="1143000" cy="809624"/>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en-US" altLang="en-US" sz="1800">
                  <a:solidFill>
                    <a:srgbClr val="000000"/>
                  </a:solidFill>
                </a:endParaRPr>
              </a:p>
            </p:txBody>
          </p:sp>
          <p:sp>
            <p:nvSpPr>
              <p:cNvPr id="42" name="Oval 44"/>
              <p:cNvSpPr>
                <a:spLocks noChangeArrowheads="1"/>
              </p:cNvSpPr>
              <p:nvPr/>
            </p:nvSpPr>
            <p:spPr bwMode="auto">
              <a:xfrm>
                <a:off x="6858000" y="1438274"/>
                <a:ext cx="781050" cy="1000126"/>
              </a:xfrm>
              <a:prstGeom prst="ellipse">
                <a:avLst/>
              </a:prstGeom>
              <a:noFill/>
              <a:ln w="28575"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en-US" altLang="en-US" sz="1800">
                  <a:solidFill>
                    <a:srgbClr val="000000"/>
                  </a:solidFill>
                </a:endParaRPr>
              </a:p>
            </p:txBody>
          </p:sp>
        </p:grpSp>
        <p:sp>
          <p:nvSpPr>
            <p:cNvPr id="6" name="TextBox 5"/>
            <p:cNvSpPr txBox="1"/>
            <p:nvPr/>
          </p:nvSpPr>
          <p:spPr>
            <a:xfrm>
              <a:off x="8243890" y="2514601"/>
              <a:ext cx="1986155" cy="276225"/>
            </a:xfrm>
            <a:prstGeom prst="rect">
              <a:avLst/>
            </a:prstGeom>
            <a:solidFill>
              <a:srgbClr val="E48312"/>
            </a:solidFill>
          </p:spPr>
          <p:txBody>
            <a:bodyPr wrap="square">
              <a:spAutoFit/>
            </a:bodyPr>
            <a:lstStyle/>
            <a:p>
              <a:pPr defTabSz="914400" fontAlgn="base">
                <a:spcBef>
                  <a:spcPct val="0"/>
                </a:spcBef>
                <a:spcAft>
                  <a:spcPct val="0"/>
                </a:spcAft>
                <a:defRPr/>
              </a:pPr>
              <a:r>
                <a:rPr lang="en-US" sz="1200" dirty="0">
                  <a:solidFill>
                    <a:srgbClr val="000000"/>
                  </a:solidFill>
                </a:rPr>
                <a:t>Ground truth partitioning </a:t>
              </a:r>
              <a:r>
                <a:rPr lang="en-US" sz="1200" i="1" dirty="0">
                  <a:solidFill>
                    <a:srgbClr val="000000"/>
                  </a:solidFill>
                </a:rPr>
                <a:t>T</a:t>
              </a:r>
              <a:r>
                <a:rPr lang="en-US" sz="1200" i="1" baseline="-25000" dirty="0">
                  <a:solidFill>
                    <a:srgbClr val="000000"/>
                  </a:solidFill>
                </a:rPr>
                <a:t>1</a:t>
              </a:r>
            </a:p>
          </p:txBody>
        </p:sp>
        <p:sp>
          <p:nvSpPr>
            <p:cNvPr id="7" name="TextBox 46"/>
            <p:cNvSpPr txBox="1">
              <a:spLocks noChangeArrowheads="1"/>
            </p:cNvSpPr>
            <p:nvPr/>
          </p:nvSpPr>
          <p:spPr bwMode="auto">
            <a:xfrm>
              <a:off x="10230045" y="2521393"/>
              <a:ext cx="395287" cy="2762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en-US" sz="1200" i="1" dirty="0">
                  <a:solidFill>
                    <a:srgbClr val="000000"/>
                  </a:solidFill>
                </a:rPr>
                <a:t>T</a:t>
              </a:r>
              <a:r>
                <a:rPr lang="en-US" altLang="en-US" sz="1200" i="1" baseline="-25000" dirty="0">
                  <a:solidFill>
                    <a:srgbClr val="000000"/>
                  </a:solidFill>
                </a:rPr>
                <a:t>2</a:t>
              </a:r>
            </a:p>
          </p:txBody>
        </p:sp>
        <p:sp>
          <p:nvSpPr>
            <p:cNvPr id="8" name="TextBox 43"/>
            <p:cNvSpPr txBox="1">
              <a:spLocks noChangeArrowheads="1"/>
            </p:cNvSpPr>
            <p:nvPr/>
          </p:nvSpPr>
          <p:spPr bwMode="auto">
            <a:xfrm>
              <a:off x="8591550" y="2833689"/>
              <a:ext cx="857250" cy="276225"/>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en-US" sz="1200" dirty="0">
                  <a:solidFill>
                    <a:srgbClr val="000000"/>
                  </a:solidFill>
                </a:rPr>
                <a:t>Cluster </a:t>
              </a:r>
              <a:r>
                <a:rPr lang="en-US" altLang="en-US" sz="1200" i="1" dirty="0">
                  <a:solidFill>
                    <a:srgbClr val="000000"/>
                  </a:solidFill>
                </a:rPr>
                <a:t>C</a:t>
              </a:r>
              <a:r>
                <a:rPr lang="en-US" altLang="en-US" sz="1200" i="1" baseline="-25000" dirty="0">
                  <a:solidFill>
                    <a:srgbClr val="000000"/>
                  </a:solidFill>
                </a:rPr>
                <a:t>1</a:t>
              </a:r>
            </a:p>
          </p:txBody>
        </p:sp>
        <p:sp>
          <p:nvSpPr>
            <p:cNvPr id="9" name="TextBox 49"/>
            <p:cNvSpPr txBox="1">
              <a:spLocks noChangeArrowheads="1"/>
            </p:cNvSpPr>
            <p:nvPr/>
          </p:nvSpPr>
          <p:spPr bwMode="auto">
            <a:xfrm>
              <a:off x="9505950" y="2819401"/>
              <a:ext cx="857250" cy="2762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en-US" sz="1200" dirty="0">
                  <a:solidFill>
                    <a:srgbClr val="000000"/>
                  </a:solidFill>
                </a:rPr>
                <a:t>Cluster </a:t>
              </a:r>
              <a:r>
                <a:rPr lang="en-US" altLang="en-US" sz="1200" i="1" dirty="0">
                  <a:solidFill>
                    <a:srgbClr val="000000"/>
                  </a:solidFill>
                </a:rPr>
                <a:t>C</a:t>
              </a:r>
              <a:r>
                <a:rPr lang="en-US" altLang="en-US" sz="1200" i="1" baseline="-25000" dirty="0">
                  <a:solidFill>
                    <a:srgbClr val="000000"/>
                  </a:solidFill>
                </a:rPr>
                <a:t>2</a:t>
              </a:r>
            </a:p>
          </p:txBody>
        </p:sp>
      </p:grpSp>
    </p:spTree>
    <p:extLst>
      <p:ext uri="{BB962C8B-B14F-4D97-AF65-F5344CB8AC3E}">
        <p14:creationId xmlns:p14="http://schemas.microsoft.com/office/powerpoint/2010/main" val="2480502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Table 48"/>
          <p:cNvGraphicFramePr>
            <a:graphicFrameLocks noGrp="1"/>
          </p:cNvGraphicFramePr>
          <p:nvPr>
            <p:extLst/>
          </p:nvPr>
        </p:nvGraphicFramePr>
        <p:xfrm>
          <a:off x="9208877" y="2969134"/>
          <a:ext cx="2687392" cy="1931185"/>
        </p:xfrm>
        <a:graphic>
          <a:graphicData uri="http://schemas.openxmlformats.org/drawingml/2006/table">
            <a:tbl>
              <a:tblPr firstRow="1" bandRow="1">
                <a:tableStyleId>{5C22544A-7EE6-4342-B048-85BDC9FD1C3A}</a:tableStyleId>
              </a:tblPr>
              <a:tblGrid>
                <a:gridCol w="560921">
                  <a:extLst>
                    <a:ext uri="{9D8B030D-6E8A-4147-A177-3AD203B41FA5}">
                      <a16:colId xmlns:a16="http://schemas.microsoft.com/office/drawing/2014/main" val="20000"/>
                    </a:ext>
                  </a:extLst>
                </a:gridCol>
                <a:gridCol w="431631">
                  <a:extLst>
                    <a:ext uri="{9D8B030D-6E8A-4147-A177-3AD203B41FA5}">
                      <a16:colId xmlns:a16="http://schemas.microsoft.com/office/drawing/2014/main" val="20001"/>
                    </a:ext>
                  </a:extLst>
                </a:gridCol>
                <a:gridCol w="531493">
                  <a:extLst>
                    <a:ext uri="{9D8B030D-6E8A-4147-A177-3AD203B41FA5}">
                      <a16:colId xmlns:a16="http://schemas.microsoft.com/office/drawing/2014/main" val="20002"/>
                    </a:ext>
                  </a:extLst>
                </a:gridCol>
                <a:gridCol w="428926">
                  <a:extLst>
                    <a:ext uri="{9D8B030D-6E8A-4147-A177-3AD203B41FA5}">
                      <a16:colId xmlns:a16="http://schemas.microsoft.com/office/drawing/2014/main" val="20003"/>
                    </a:ext>
                  </a:extLst>
                </a:gridCol>
                <a:gridCol w="734421">
                  <a:extLst>
                    <a:ext uri="{9D8B030D-6E8A-4147-A177-3AD203B41FA5}">
                      <a16:colId xmlns:a16="http://schemas.microsoft.com/office/drawing/2014/main" val="20004"/>
                    </a:ext>
                  </a:extLst>
                </a:gridCol>
              </a:tblGrid>
              <a:tr h="386237">
                <a:tc>
                  <a:txBody>
                    <a:bodyPr/>
                    <a:lstStyle/>
                    <a:p>
                      <a:pPr algn="ctr"/>
                      <a:r>
                        <a:rPr lang="en-US" i="1" dirty="0"/>
                        <a:t>C\T</a:t>
                      </a:r>
                    </a:p>
                  </a:txBody>
                  <a:tcPr>
                    <a:solidFill>
                      <a:srgbClr val="00B050"/>
                    </a:solidFill>
                  </a:tcPr>
                </a:tc>
                <a:tc>
                  <a:txBody>
                    <a:bodyPr/>
                    <a:lstStyle/>
                    <a:p>
                      <a:pPr algn="ctr"/>
                      <a:r>
                        <a:rPr lang="en-US" i="1" dirty="0"/>
                        <a:t>T</a:t>
                      </a:r>
                      <a:r>
                        <a:rPr lang="en-US" i="1" baseline="-25000" dirty="0"/>
                        <a:t>1</a:t>
                      </a:r>
                    </a:p>
                  </a:txBody>
                  <a:tcPr>
                    <a:solidFill>
                      <a:srgbClr val="00B050"/>
                    </a:solidFill>
                  </a:tcPr>
                </a:tc>
                <a:tc>
                  <a:txBody>
                    <a:bodyPr/>
                    <a:lstStyle/>
                    <a:p>
                      <a:pPr algn="ctr"/>
                      <a:r>
                        <a:rPr lang="en-US" i="1" dirty="0"/>
                        <a:t>T</a:t>
                      </a:r>
                      <a:r>
                        <a:rPr lang="en-US" i="1" baseline="-25000" dirty="0"/>
                        <a:t>2</a:t>
                      </a:r>
                    </a:p>
                  </a:txBody>
                  <a:tcPr>
                    <a:solidFill>
                      <a:srgbClr val="00B050"/>
                    </a:solidFill>
                  </a:tcPr>
                </a:tc>
                <a:tc>
                  <a:txBody>
                    <a:bodyPr/>
                    <a:lstStyle/>
                    <a:p>
                      <a:pPr algn="ctr"/>
                      <a:r>
                        <a:rPr lang="en-US" i="1" dirty="0"/>
                        <a:t>T</a:t>
                      </a:r>
                      <a:r>
                        <a:rPr lang="en-US" i="1" baseline="-25000" dirty="0"/>
                        <a:t>3</a:t>
                      </a:r>
                    </a:p>
                  </a:txBody>
                  <a:tcPr>
                    <a:solidFill>
                      <a:srgbClr val="00B050"/>
                    </a:solidFill>
                  </a:tcPr>
                </a:tc>
                <a:tc>
                  <a:txBody>
                    <a:bodyPr/>
                    <a:lstStyle/>
                    <a:p>
                      <a:pPr algn="ctr"/>
                      <a:r>
                        <a:rPr lang="en-US" dirty="0"/>
                        <a:t>Sum</a:t>
                      </a:r>
                    </a:p>
                  </a:txBody>
                  <a:tcPr>
                    <a:solidFill>
                      <a:srgbClr val="00B050"/>
                    </a:solidFill>
                  </a:tcPr>
                </a:tc>
                <a:extLst>
                  <a:ext uri="{0D108BD9-81ED-4DB2-BD59-A6C34878D82A}">
                    <a16:rowId xmlns:a16="http://schemas.microsoft.com/office/drawing/2014/main" val="10000"/>
                  </a:ext>
                </a:extLst>
              </a:tr>
              <a:tr h="386237">
                <a:tc>
                  <a:txBody>
                    <a:bodyPr/>
                    <a:lstStyle/>
                    <a:p>
                      <a:pPr algn="ctr"/>
                      <a:r>
                        <a:rPr lang="en-US" i="1" dirty="0"/>
                        <a:t>C</a:t>
                      </a:r>
                      <a:r>
                        <a:rPr lang="en-US" i="1" baseline="-25000" dirty="0"/>
                        <a:t>1</a:t>
                      </a:r>
                    </a:p>
                  </a:txBody>
                  <a:tcPr>
                    <a:solidFill>
                      <a:srgbClr val="92D050"/>
                    </a:solidFill>
                  </a:tcPr>
                </a:tc>
                <a:tc>
                  <a:txBody>
                    <a:bodyPr/>
                    <a:lstStyle/>
                    <a:p>
                      <a:pPr algn="ctr"/>
                      <a:r>
                        <a:rPr lang="en-US" dirty="0"/>
                        <a:t>0</a:t>
                      </a:r>
                    </a:p>
                  </a:txBody>
                  <a:tcPr>
                    <a:solidFill>
                      <a:srgbClr val="92D050"/>
                    </a:solidFill>
                  </a:tcPr>
                </a:tc>
                <a:tc>
                  <a:txBody>
                    <a:bodyPr/>
                    <a:lstStyle/>
                    <a:p>
                      <a:pPr algn="ctr"/>
                      <a:r>
                        <a:rPr lang="en-US" dirty="0"/>
                        <a:t>20</a:t>
                      </a:r>
                    </a:p>
                  </a:txBody>
                  <a:tcPr>
                    <a:solidFill>
                      <a:srgbClr val="92D050"/>
                    </a:solidFill>
                  </a:tcPr>
                </a:tc>
                <a:tc>
                  <a:txBody>
                    <a:bodyPr/>
                    <a:lstStyle/>
                    <a:p>
                      <a:pPr algn="ctr"/>
                      <a:r>
                        <a:rPr lang="en-US" dirty="0"/>
                        <a:t>30</a:t>
                      </a:r>
                    </a:p>
                  </a:txBody>
                  <a:tcPr>
                    <a:solidFill>
                      <a:srgbClr val="92D050"/>
                    </a:solidFill>
                  </a:tcPr>
                </a:tc>
                <a:tc>
                  <a:txBody>
                    <a:bodyPr/>
                    <a:lstStyle/>
                    <a:p>
                      <a:pPr algn="ctr"/>
                      <a:r>
                        <a:rPr lang="en-US" dirty="0"/>
                        <a:t>50</a:t>
                      </a:r>
                    </a:p>
                  </a:txBody>
                  <a:tcPr>
                    <a:solidFill>
                      <a:srgbClr val="92D050"/>
                    </a:solidFill>
                  </a:tcPr>
                </a:tc>
                <a:extLst>
                  <a:ext uri="{0D108BD9-81ED-4DB2-BD59-A6C34878D82A}">
                    <a16:rowId xmlns:a16="http://schemas.microsoft.com/office/drawing/2014/main" val="10001"/>
                  </a:ext>
                </a:extLst>
              </a:tr>
              <a:tr h="386237">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a:t>C</a:t>
                      </a:r>
                      <a:r>
                        <a:rPr lang="en-US" i="1" baseline="-25000" dirty="0"/>
                        <a:t>2</a:t>
                      </a:r>
                    </a:p>
                  </a:txBody>
                  <a:tcPr>
                    <a:solidFill>
                      <a:srgbClr val="92D050"/>
                    </a:solidFill>
                  </a:tcPr>
                </a:tc>
                <a:tc>
                  <a:txBody>
                    <a:bodyPr/>
                    <a:lstStyle/>
                    <a:p>
                      <a:pPr algn="ctr"/>
                      <a:r>
                        <a:rPr lang="en-US" dirty="0"/>
                        <a:t>0</a:t>
                      </a:r>
                    </a:p>
                  </a:txBody>
                  <a:tcPr>
                    <a:solidFill>
                      <a:srgbClr val="92D050"/>
                    </a:solidFill>
                  </a:tcPr>
                </a:tc>
                <a:tc>
                  <a:txBody>
                    <a:bodyPr/>
                    <a:lstStyle/>
                    <a:p>
                      <a:pPr algn="ctr"/>
                      <a:r>
                        <a:rPr lang="en-US" dirty="0"/>
                        <a:t>20</a:t>
                      </a:r>
                    </a:p>
                  </a:txBody>
                  <a:tcPr>
                    <a:solidFill>
                      <a:srgbClr val="92D050"/>
                    </a:solidFill>
                  </a:tcPr>
                </a:tc>
                <a:tc>
                  <a:txBody>
                    <a:bodyPr/>
                    <a:lstStyle/>
                    <a:p>
                      <a:pPr algn="ctr"/>
                      <a:r>
                        <a:rPr lang="en-US" dirty="0"/>
                        <a:t>5</a:t>
                      </a:r>
                    </a:p>
                  </a:txBody>
                  <a:tcPr>
                    <a:solidFill>
                      <a:srgbClr val="92D050"/>
                    </a:solidFill>
                  </a:tcPr>
                </a:tc>
                <a:tc>
                  <a:txBody>
                    <a:bodyPr/>
                    <a:lstStyle/>
                    <a:p>
                      <a:pPr algn="ctr"/>
                      <a:r>
                        <a:rPr lang="en-US" dirty="0"/>
                        <a:t>25</a:t>
                      </a:r>
                    </a:p>
                  </a:txBody>
                  <a:tcPr>
                    <a:solidFill>
                      <a:srgbClr val="92D050"/>
                    </a:solidFill>
                  </a:tcPr>
                </a:tc>
                <a:extLst>
                  <a:ext uri="{0D108BD9-81ED-4DB2-BD59-A6C34878D82A}">
                    <a16:rowId xmlns:a16="http://schemas.microsoft.com/office/drawing/2014/main" val="10002"/>
                  </a:ext>
                </a:extLst>
              </a:tr>
              <a:tr h="386237">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a:t>C</a:t>
                      </a:r>
                      <a:r>
                        <a:rPr lang="en-US" i="1" baseline="-25000" dirty="0"/>
                        <a:t>3</a:t>
                      </a:r>
                    </a:p>
                  </a:txBody>
                  <a:tcPr>
                    <a:solidFill>
                      <a:srgbClr val="92D050"/>
                    </a:solidFill>
                  </a:tcPr>
                </a:tc>
                <a:tc>
                  <a:txBody>
                    <a:bodyPr/>
                    <a:lstStyle/>
                    <a:p>
                      <a:pPr algn="ctr"/>
                      <a:r>
                        <a:rPr lang="en-US" dirty="0"/>
                        <a:t>25</a:t>
                      </a:r>
                    </a:p>
                  </a:txBody>
                  <a:tcPr>
                    <a:solidFill>
                      <a:srgbClr val="92D050"/>
                    </a:solidFill>
                  </a:tcPr>
                </a:tc>
                <a:tc>
                  <a:txBody>
                    <a:bodyPr/>
                    <a:lstStyle/>
                    <a:p>
                      <a:pPr algn="ctr"/>
                      <a:r>
                        <a:rPr lang="en-US" dirty="0"/>
                        <a:t>0</a:t>
                      </a:r>
                    </a:p>
                  </a:txBody>
                  <a:tcPr>
                    <a:solidFill>
                      <a:srgbClr val="92D050"/>
                    </a:solidFill>
                  </a:tcPr>
                </a:tc>
                <a:tc>
                  <a:txBody>
                    <a:bodyPr/>
                    <a:lstStyle/>
                    <a:p>
                      <a:pPr algn="ctr"/>
                      <a:r>
                        <a:rPr lang="en-US" dirty="0"/>
                        <a:t>0</a:t>
                      </a:r>
                    </a:p>
                  </a:txBody>
                  <a:tcPr>
                    <a:solidFill>
                      <a:srgbClr val="92D050"/>
                    </a:solidFill>
                  </a:tcPr>
                </a:tc>
                <a:tc>
                  <a:txBody>
                    <a:bodyPr/>
                    <a:lstStyle/>
                    <a:p>
                      <a:pPr algn="ctr"/>
                      <a:r>
                        <a:rPr lang="en-US" dirty="0"/>
                        <a:t>25</a:t>
                      </a:r>
                    </a:p>
                  </a:txBody>
                  <a:tcPr>
                    <a:solidFill>
                      <a:srgbClr val="92D050"/>
                    </a:solidFill>
                  </a:tcPr>
                </a:tc>
                <a:extLst>
                  <a:ext uri="{0D108BD9-81ED-4DB2-BD59-A6C34878D82A}">
                    <a16:rowId xmlns:a16="http://schemas.microsoft.com/office/drawing/2014/main" val="10003"/>
                  </a:ext>
                </a:extLst>
              </a:tr>
              <a:tr h="386237">
                <a:tc>
                  <a:txBody>
                    <a:bodyPr/>
                    <a:lstStyle/>
                    <a:p>
                      <a:pPr algn="ctr"/>
                      <a:r>
                        <a:rPr lang="en-US" i="1" dirty="0" err="1"/>
                        <a:t>m</a:t>
                      </a:r>
                      <a:r>
                        <a:rPr lang="en-US" i="1" baseline="-25000" dirty="0" err="1"/>
                        <a:t>j</a:t>
                      </a:r>
                      <a:endParaRPr lang="en-US" i="1" baseline="-25000" dirty="0"/>
                    </a:p>
                  </a:txBody>
                  <a:tcPr>
                    <a:solidFill>
                      <a:srgbClr val="92D050"/>
                    </a:solidFill>
                  </a:tcPr>
                </a:tc>
                <a:tc>
                  <a:txBody>
                    <a:bodyPr/>
                    <a:lstStyle/>
                    <a:p>
                      <a:pPr algn="ctr"/>
                      <a:r>
                        <a:rPr lang="en-US" dirty="0"/>
                        <a:t>25</a:t>
                      </a:r>
                    </a:p>
                  </a:txBody>
                  <a:tcPr>
                    <a:solidFill>
                      <a:srgbClr val="92D050"/>
                    </a:solidFill>
                  </a:tcPr>
                </a:tc>
                <a:tc>
                  <a:txBody>
                    <a:bodyPr/>
                    <a:lstStyle/>
                    <a:p>
                      <a:pPr algn="ctr"/>
                      <a:r>
                        <a:rPr lang="en-US" dirty="0"/>
                        <a:t>40</a:t>
                      </a:r>
                    </a:p>
                  </a:txBody>
                  <a:tcPr>
                    <a:solidFill>
                      <a:srgbClr val="92D050"/>
                    </a:solidFill>
                  </a:tcPr>
                </a:tc>
                <a:tc>
                  <a:txBody>
                    <a:bodyPr/>
                    <a:lstStyle/>
                    <a:p>
                      <a:pPr algn="ctr"/>
                      <a:r>
                        <a:rPr lang="en-US" dirty="0"/>
                        <a:t>35</a:t>
                      </a:r>
                    </a:p>
                  </a:txBody>
                  <a:tcPr>
                    <a:solidFill>
                      <a:srgbClr val="92D050"/>
                    </a:solidFill>
                  </a:tcPr>
                </a:tc>
                <a:tc>
                  <a:txBody>
                    <a:bodyPr/>
                    <a:lstStyle/>
                    <a:p>
                      <a:pPr algn="ctr"/>
                      <a:r>
                        <a:rPr lang="en-US" dirty="0"/>
                        <a:t>100</a:t>
                      </a:r>
                    </a:p>
                  </a:txBody>
                  <a:tcPr>
                    <a:solidFill>
                      <a:srgbClr val="92D050"/>
                    </a:solidFill>
                  </a:tcPr>
                </a:tc>
                <a:extLst>
                  <a:ext uri="{0D108BD9-81ED-4DB2-BD59-A6C34878D82A}">
                    <a16:rowId xmlns:a16="http://schemas.microsoft.com/office/drawing/2014/main" val="10004"/>
                  </a:ext>
                </a:extLst>
              </a:tr>
            </a:tbl>
          </a:graphicData>
        </a:graphic>
      </p:graphicFrame>
      <p:sp>
        <p:nvSpPr>
          <p:cNvPr id="24578" name="Rectangle 2"/>
          <p:cNvSpPr>
            <a:spLocks noGrp="1" noChangeArrowheads="1"/>
          </p:cNvSpPr>
          <p:nvPr>
            <p:ph type="title"/>
          </p:nvPr>
        </p:nvSpPr>
        <p:spPr>
          <a:xfrm>
            <a:off x="-242371" y="269972"/>
            <a:ext cx="12647364" cy="609600"/>
          </a:xfrm>
        </p:spPr>
        <p:txBody>
          <a:bodyPr vert="horz" lIns="92075" tIns="46038" rIns="92075" bIns="46038" rtlCol="0" anchor="ctr">
            <a:noAutofit/>
          </a:bodyPr>
          <a:lstStyle/>
          <a:p>
            <a:r>
              <a:rPr lang="en-US" altLang="zh-CN" sz="3600" dirty="0">
                <a:ea typeface="SimSun" panose="02010600030101010101" pitchFamily="2" charset="-122"/>
              </a:rPr>
              <a:t>Matching-Based Measures (I):  Purity vs. Maximum Matching</a:t>
            </a:r>
            <a:endParaRPr lang="en-US" altLang="zh-CN" sz="3200" dirty="0">
              <a:ea typeface="SimSun" panose="02010600030101010101" pitchFamily="2" charset="-122"/>
            </a:endParaRPr>
          </a:p>
        </p:txBody>
      </p:sp>
      <p:sp>
        <p:nvSpPr>
          <p:cNvPr id="24579" name="Rectangle 3"/>
          <p:cNvSpPr>
            <a:spLocks noGrp="1" noChangeArrowheads="1"/>
          </p:cNvSpPr>
          <p:nvPr>
            <p:ph type="body" sz="half" idx="1"/>
          </p:nvPr>
        </p:nvSpPr>
        <p:spPr>
          <a:xfrm>
            <a:off x="510685" y="1147891"/>
            <a:ext cx="8517824" cy="3730621"/>
          </a:xfrm>
        </p:spPr>
        <p:txBody>
          <a:bodyPr vert="horz" lIns="92075" tIns="46038" rIns="92075" bIns="46038" rtlCol="0">
            <a:noAutofit/>
          </a:bodyPr>
          <a:lstStyle/>
          <a:p>
            <a:r>
              <a:rPr lang="en-US" altLang="zh-CN" b="1" dirty="0">
                <a:ea typeface="SimSun" panose="02010600030101010101" pitchFamily="2" charset="-122"/>
              </a:rPr>
              <a:t>Purity</a:t>
            </a:r>
            <a:r>
              <a:rPr lang="en-US" altLang="zh-CN" dirty="0">
                <a:ea typeface="SimSun" panose="02010600030101010101" pitchFamily="2" charset="-122"/>
              </a:rPr>
              <a:t>:  Quantifies the extent that cluster </a:t>
            </a:r>
            <a:r>
              <a:rPr lang="en-US" altLang="zh-CN" i="1" dirty="0">
                <a:ea typeface="SimSun" panose="02010600030101010101" pitchFamily="2" charset="-122"/>
              </a:rPr>
              <a:t>C</a:t>
            </a:r>
            <a:r>
              <a:rPr lang="en-US" altLang="zh-CN" i="1" baseline="-25000" dirty="0">
                <a:ea typeface="SimSun" panose="02010600030101010101" pitchFamily="2" charset="-122"/>
              </a:rPr>
              <a:t>i</a:t>
            </a:r>
            <a:r>
              <a:rPr lang="en-US" altLang="zh-CN" dirty="0">
                <a:ea typeface="SimSun" panose="02010600030101010101" pitchFamily="2" charset="-122"/>
              </a:rPr>
              <a:t> contains points only from one (ground truth) partition:</a:t>
            </a:r>
          </a:p>
          <a:p>
            <a:pPr lvl="1"/>
            <a:r>
              <a:rPr lang="en-US" altLang="zh-CN" dirty="0">
                <a:ea typeface="SimSun" panose="02010600030101010101" pitchFamily="2" charset="-122"/>
              </a:rPr>
              <a:t>Total purity of clustering </a:t>
            </a:r>
            <a:r>
              <a:rPr lang="en-US" altLang="zh-CN" i="1" dirty="0">
                <a:ea typeface="SimSun" panose="02010600030101010101" pitchFamily="2" charset="-122"/>
              </a:rPr>
              <a:t>C</a:t>
            </a:r>
            <a:r>
              <a:rPr lang="en-US" altLang="zh-CN" dirty="0">
                <a:ea typeface="SimSun" panose="02010600030101010101" pitchFamily="2" charset="-122"/>
              </a:rPr>
              <a:t>:</a:t>
            </a:r>
          </a:p>
          <a:p>
            <a:pPr lvl="1"/>
            <a:endParaRPr lang="en-US" altLang="zh-CN" dirty="0">
              <a:ea typeface="SimSun" panose="02010600030101010101" pitchFamily="2" charset="-122"/>
            </a:endParaRPr>
          </a:p>
          <a:p>
            <a:pPr lvl="1"/>
            <a:r>
              <a:rPr lang="en-US" altLang="zh-CN" dirty="0">
                <a:ea typeface="SimSun" panose="02010600030101010101" pitchFamily="2" charset="-122"/>
              </a:rPr>
              <a:t>Perfect clustering if purity = 1 and </a:t>
            </a:r>
            <a:r>
              <a:rPr lang="en-US" altLang="zh-CN" i="1" dirty="0">
                <a:ea typeface="SimSun" panose="02010600030101010101" pitchFamily="2" charset="-122"/>
              </a:rPr>
              <a:t>r</a:t>
            </a:r>
            <a:r>
              <a:rPr lang="en-US" altLang="zh-CN" dirty="0">
                <a:ea typeface="SimSun" panose="02010600030101010101" pitchFamily="2" charset="-122"/>
              </a:rPr>
              <a:t> = </a:t>
            </a:r>
            <a:r>
              <a:rPr lang="en-US" altLang="zh-CN" i="1" dirty="0">
                <a:ea typeface="SimSun" panose="02010600030101010101" pitchFamily="2" charset="-122"/>
              </a:rPr>
              <a:t>k</a:t>
            </a:r>
            <a:r>
              <a:rPr lang="en-US" altLang="zh-CN" dirty="0">
                <a:ea typeface="SimSun" panose="02010600030101010101" pitchFamily="2" charset="-122"/>
              </a:rPr>
              <a:t> (the number of clusters obtained is the same as that in the ground truth)</a:t>
            </a:r>
          </a:p>
          <a:p>
            <a:pPr lvl="1"/>
            <a:r>
              <a:rPr lang="en-US" altLang="zh-CN" dirty="0">
                <a:ea typeface="SimSun" panose="02010600030101010101" pitchFamily="2" charset="-122"/>
              </a:rPr>
              <a:t>Ex. 1 (green or orange): </a:t>
            </a:r>
            <a:r>
              <a:rPr lang="en-US" altLang="zh-CN" i="1" dirty="0">
                <a:ea typeface="SimSun" panose="02010600030101010101" pitchFamily="2" charset="-122"/>
              </a:rPr>
              <a:t>purity</a:t>
            </a:r>
            <a:r>
              <a:rPr lang="en-US" altLang="zh-CN" i="1" baseline="-25000" dirty="0">
                <a:ea typeface="SimSun" panose="02010600030101010101" pitchFamily="2" charset="-122"/>
              </a:rPr>
              <a:t>1</a:t>
            </a:r>
            <a:r>
              <a:rPr lang="en-US" altLang="zh-CN" dirty="0">
                <a:ea typeface="SimSun" panose="02010600030101010101" pitchFamily="2" charset="-122"/>
              </a:rPr>
              <a:t> = 30/50; </a:t>
            </a:r>
            <a:r>
              <a:rPr lang="en-US" altLang="zh-CN" i="1" dirty="0">
                <a:ea typeface="SimSun" panose="02010600030101010101" pitchFamily="2" charset="-122"/>
              </a:rPr>
              <a:t>purity</a:t>
            </a:r>
            <a:r>
              <a:rPr lang="en-US" altLang="zh-CN" i="1" baseline="-25000" dirty="0">
                <a:ea typeface="SimSun" panose="02010600030101010101" pitchFamily="2" charset="-122"/>
              </a:rPr>
              <a:t>2</a:t>
            </a:r>
            <a:r>
              <a:rPr lang="en-US" altLang="zh-CN" dirty="0">
                <a:ea typeface="SimSun" panose="02010600030101010101" pitchFamily="2" charset="-122"/>
              </a:rPr>
              <a:t> = 20/25; </a:t>
            </a:r>
            <a:r>
              <a:rPr lang="en-US" altLang="zh-CN" i="1" dirty="0">
                <a:ea typeface="SimSun" panose="02010600030101010101" pitchFamily="2" charset="-122"/>
              </a:rPr>
              <a:t>purity</a:t>
            </a:r>
            <a:r>
              <a:rPr lang="en-US" altLang="zh-CN" i="1" baseline="-25000" dirty="0">
                <a:ea typeface="SimSun" panose="02010600030101010101" pitchFamily="2" charset="-122"/>
              </a:rPr>
              <a:t>3</a:t>
            </a:r>
            <a:r>
              <a:rPr lang="en-US" altLang="zh-CN" dirty="0">
                <a:ea typeface="SimSun" panose="02010600030101010101" pitchFamily="2" charset="-122"/>
              </a:rPr>
              <a:t> = 25/25; </a:t>
            </a:r>
            <a:r>
              <a:rPr lang="en-US" altLang="zh-CN" i="1" dirty="0">
                <a:ea typeface="SimSun" panose="02010600030101010101" pitchFamily="2" charset="-122"/>
              </a:rPr>
              <a:t>purity</a:t>
            </a:r>
            <a:r>
              <a:rPr lang="en-US" altLang="zh-CN" dirty="0">
                <a:ea typeface="SimSun" panose="02010600030101010101" pitchFamily="2" charset="-122"/>
              </a:rPr>
              <a:t> = (30 + 20 + 25)/100 = 0.75</a:t>
            </a:r>
          </a:p>
          <a:p>
            <a:pPr lvl="1"/>
            <a:r>
              <a:rPr lang="en-US" altLang="zh-CN" dirty="0">
                <a:solidFill>
                  <a:srgbClr val="000000"/>
                </a:solidFill>
              </a:rPr>
              <a:t>Two clusters may share the same majority partition</a:t>
            </a:r>
            <a:endParaRPr lang="en-US" altLang="zh-CN" dirty="0">
              <a:ea typeface="SimSun" panose="02010600030101010101" pitchFamily="2" charset="-122"/>
            </a:endParaRPr>
          </a:p>
        </p:txBody>
      </p:sp>
      <p:graphicFrame>
        <p:nvGraphicFramePr>
          <p:cNvPr id="44" name="Object 43"/>
          <p:cNvGraphicFramePr>
            <a:graphicFrameLocks noChangeAspect="1"/>
          </p:cNvGraphicFramePr>
          <p:nvPr>
            <p:extLst/>
          </p:nvPr>
        </p:nvGraphicFramePr>
        <p:xfrm>
          <a:off x="4634512" y="2150978"/>
          <a:ext cx="3987414" cy="740831"/>
        </p:xfrm>
        <a:graphic>
          <a:graphicData uri="http://schemas.openxmlformats.org/presentationml/2006/ole">
            <mc:AlternateContent xmlns:mc="http://schemas.openxmlformats.org/markup-compatibility/2006">
              <mc:Choice xmlns:v="urn:schemas-microsoft-com:vml" Requires="v">
                <p:oleObj spid="_x0000_s37890" name="Equation" r:id="rId4" imgW="2323800" imgH="431640" progId="Equation.DSMT4">
                  <p:embed/>
                </p:oleObj>
              </mc:Choice>
              <mc:Fallback>
                <p:oleObj name="Equation" r:id="rId4" imgW="2323800" imgH="431640" progId="Equation.DSMT4">
                  <p:embed/>
                  <p:pic>
                    <p:nvPicPr>
                      <p:cNvPr id="44" name="Object 43"/>
                      <p:cNvPicPr/>
                      <p:nvPr/>
                    </p:nvPicPr>
                    <p:blipFill>
                      <a:blip r:embed="rId5"/>
                      <a:stretch>
                        <a:fillRect/>
                      </a:stretch>
                    </p:blipFill>
                    <p:spPr>
                      <a:xfrm>
                        <a:off x="4634512" y="2150978"/>
                        <a:ext cx="3987414" cy="740831"/>
                      </a:xfrm>
                      <a:prstGeom prst="rect">
                        <a:avLst/>
                      </a:prstGeom>
                    </p:spPr>
                  </p:pic>
                </p:oleObj>
              </mc:Fallback>
            </mc:AlternateContent>
          </a:graphicData>
        </a:graphic>
      </p:graphicFrame>
      <p:sp>
        <p:nvSpPr>
          <p:cNvPr id="45" name="Rectangle 3"/>
          <p:cNvSpPr txBox="1">
            <a:spLocks noChangeArrowheads="1"/>
          </p:cNvSpPr>
          <p:nvPr/>
        </p:nvSpPr>
        <p:spPr>
          <a:xfrm>
            <a:off x="333562" y="4919802"/>
            <a:ext cx="8843489" cy="1855571"/>
          </a:xfrm>
          <a:prstGeom prst="rect">
            <a:avLst/>
          </a:prstGeom>
        </p:spPr>
        <p:txBody>
          <a:bodyPr vert="horz" lIns="92075" tIns="46038" rIns="92075" bIns="46038"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r>
              <a:rPr lang="en-US" altLang="zh-CN" b="1" dirty="0">
                <a:solidFill>
                  <a:srgbClr val="000000"/>
                </a:solidFill>
              </a:rPr>
              <a:t>Maximum matching</a:t>
            </a:r>
            <a:r>
              <a:rPr lang="en-US" altLang="zh-CN" dirty="0">
                <a:solidFill>
                  <a:srgbClr val="000000"/>
                </a:solidFill>
              </a:rPr>
              <a:t>: Only one cluster can match one partition</a:t>
            </a:r>
          </a:p>
          <a:p>
            <a:pPr lvl="1"/>
            <a:r>
              <a:rPr lang="en-US" altLang="zh-CN" dirty="0">
                <a:solidFill>
                  <a:srgbClr val="000000"/>
                </a:solidFill>
              </a:rPr>
              <a:t>Match: Pairwise matching, weight </a:t>
            </a:r>
            <a:r>
              <a:rPr lang="en-US" altLang="zh-CN" i="1" dirty="0">
                <a:solidFill>
                  <a:srgbClr val="000000"/>
                </a:solidFill>
              </a:rPr>
              <a:t>w</a:t>
            </a:r>
            <a:r>
              <a:rPr lang="en-US" altLang="zh-CN" dirty="0">
                <a:solidFill>
                  <a:srgbClr val="000000"/>
                </a:solidFill>
              </a:rPr>
              <a:t>(</a:t>
            </a:r>
            <a:r>
              <a:rPr lang="en-US" altLang="zh-CN" i="1" dirty="0" err="1">
                <a:solidFill>
                  <a:srgbClr val="000000"/>
                </a:solidFill>
              </a:rPr>
              <a:t>e</a:t>
            </a:r>
            <a:r>
              <a:rPr lang="en-US" altLang="zh-CN" i="1" baseline="-25000" dirty="0" err="1">
                <a:solidFill>
                  <a:srgbClr val="000000"/>
                </a:solidFill>
              </a:rPr>
              <a:t>ij</a:t>
            </a:r>
            <a:r>
              <a:rPr lang="en-US" altLang="zh-CN" dirty="0">
                <a:solidFill>
                  <a:srgbClr val="000000"/>
                </a:solidFill>
              </a:rPr>
              <a:t>) = </a:t>
            </a:r>
            <a:r>
              <a:rPr lang="en-US" altLang="zh-CN" i="1" dirty="0" err="1">
                <a:solidFill>
                  <a:srgbClr val="000000"/>
                </a:solidFill>
              </a:rPr>
              <a:t>n</a:t>
            </a:r>
            <a:r>
              <a:rPr lang="en-US" altLang="zh-CN" i="1" baseline="-25000" dirty="0" err="1">
                <a:solidFill>
                  <a:srgbClr val="000000"/>
                </a:solidFill>
              </a:rPr>
              <a:t>ij</a:t>
            </a:r>
            <a:endParaRPr lang="en-US" altLang="zh-CN" i="1" baseline="-25000" dirty="0">
              <a:solidFill>
                <a:srgbClr val="000000"/>
              </a:solidFill>
            </a:endParaRPr>
          </a:p>
          <a:p>
            <a:pPr lvl="1"/>
            <a:r>
              <a:rPr lang="en-US" altLang="zh-CN" dirty="0">
                <a:solidFill>
                  <a:srgbClr val="000000"/>
                </a:solidFill>
              </a:rPr>
              <a:t>Maximum weight matching:</a:t>
            </a:r>
          </a:p>
          <a:p>
            <a:pPr lvl="1"/>
            <a:r>
              <a:rPr lang="en-US" altLang="zh-CN" dirty="0">
                <a:solidFill>
                  <a:srgbClr val="000000"/>
                </a:solidFill>
              </a:rPr>
              <a:t>Ex2.  (green) </a:t>
            </a:r>
            <a:r>
              <a:rPr lang="en-US" altLang="zh-CN" i="1" dirty="0">
                <a:solidFill>
                  <a:srgbClr val="000000"/>
                </a:solidFill>
              </a:rPr>
              <a:t>match</a:t>
            </a:r>
            <a:r>
              <a:rPr lang="en-US" altLang="zh-CN" dirty="0">
                <a:solidFill>
                  <a:srgbClr val="000000"/>
                </a:solidFill>
              </a:rPr>
              <a:t> = </a:t>
            </a:r>
            <a:r>
              <a:rPr lang="en-US" altLang="zh-CN" i="1" dirty="0">
                <a:solidFill>
                  <a:srgbClr val="000000"/>
                </a:solidFill>
              </a:rPr>
              <a:t>purity</a:t>
            </a:r>
            <a:r>
              <a:rPr lang="en-US" altLang="zh-CN" dirty="0">
                <a:solidFill>
                  <a:srgbClr val="000000"/>
                </a:solidFill>
              </a:rPr>
              <a:t> =  0.75; (orange) </a:t>
            </a:r>
            <a:r>
              <a:rPr lang="en-US" altLang="zh-CN" i="1" dirty="0">
                <a:solidFill>
                  <a:srgbClr val="000000"/>
                </a:solidFill>
              </a:rPr>
              <a:t>match</a:t>
            </a:r>
            <a:r>
              <a:rPr lang="en-US" altLang="zh-CN" dirty="0">
                <a:solidFill>
                  <a:srgbClr val="000000"/>
                </a:solidFill>
              </a:rPr>
              <a:t> = 0.65 &gt; 0.6</a:t>
            </a:r>
            <a:endParaRPr lang="en-US" altLang="zh-CN" baseline="-25000" dirty="0">
              <a:solidFill>
                <a:srgbClr val="000000"/>
              </a:solidFill>
            </a:endParaRPr>
          </a:p>
        </p:txBody>
      </p:sp>
      <p:graphicFrame>
        <p:nvGraphicFramePr>
          <p:cNvPr id="46" name="Object 45"/>
          <p:cNvGraphicFramePr>
            <a:graphicFrameLocks noChangeAspect="1"/>
          </p:cNvGraphicFramePr>
          <p:nvPr>
            <p:extLst/>
          </p:nvPr>
        </p:nvGraphicFramePr>
        <p:xfrm>
          <a:off x="5433441" y="1476376"/>
          <a:ext cx="2243138" cy="741363"/>
        </p:xfrm>
        <a:graphic>
          <a:graphicData uri="http://schemas.openxmlformats.org/presentationml/2006/ole">
            <mc:AlternateContent xmlns:mc="http://schemas.openxmlformats.org/markup-compatibility/2006">
              <mc:Choice xmlns:v="urn:schemas-microsoft-com:vml" Requires="v">
                <p:oleObj spid="_x0000_s37891" name="Equation" r:id="rId6" imgW="1307880" imgH="431640" progId="Equation.DSMT4">
                  <p:embed/>
                </p:oleObj>
              </mc:Choice>
              <mc:Fallback>
                <p:oleObj name="Equation" r:id="rId6" imgW="1307880" imgH="431640" progId="Equation.DSMT4">
                  <p:embed/>
                  <p:pic>
                    <p:nvPicPr>
                      <p:cNvPr id="46" name="Object 45"/>
                      <p:cNvPicPr/>
                      <p:nvPr/>
                    </p:nvPicPr>
                    <p:blipFill>
                      <a:blip r:embed="rId7"/>
                      <a:stretch>
                        <a:fillRect/>
                      </a:stretch>
                    </p:blipFill>
                    <p:spPr>
                      <a:xfrm>
                        <a:off x="5433441" y="1476376"/>
                        <a:ext cx="2243138" cy="741363"/>
                      </a:xfrm>
                      <a:prstGeom prst="rect">
                        <a:avLst/>
                      </a:prstGeom>
                    </p:spPr>
                  </p:pic>
                </p:oleObj>
              </mc:Fallback>
            </mc:AlternateContent>
          </a:graphicData>
        </a:graphic>
      </p:graphicFrame>
      <p:graphicFrame>
        <p:nvGraphicFramePr>
          <p:cNvPr id="3" name="Table 2"/>
          <p:cNvGraphicFramePr>
            <a:graphicFrameLocks noGrp="1"/>
          </p:cNvGraphicFramePr>
          <p:nvPr>
            <p:extLst/>
          </p:nvPr>
        </p:nvGraphicFramePr>
        <p:xfrm>
          <a:off x="9170895" y="4946573"/>
          <a:ext cx="2737091" cy="1925948"/>
        </p:xfrm>
        <a:graphic>
          <a:graphicData uri="http://schemas.openxmlformats.org/drawingml/2006/table">
            <a:tbl>
              <a:tblPr firstRow="1" bandRow="1">
                <a:tableStyleId>{5C22544A-7EE6-4342-B048-85BDC9FD1C3A}</a:tableStyleId>
              </a:tblPr>
              <a:tblGrid>
                <a:gridCol w="560921">
                  <a:extLst>
                    <a:ext uri="{9D8B030D-6E8A-4147-A177-3AD203B41FA5}">
                      <a16:colId xmlns:a16="http://schemas.microsoft.com/office/drawing/2014/main" val="20000"/>
                    </a:ext>
                  </a:extLst>
                </a:gridCol>
                <a:gridCol w="481330">
                  <a:extLst>
                    <a:ext uri="{9D8B030D-6E8A-4147-A177-3AD203B41FA5}">
                      <a16:colId xmlns:a16="http://schemas.microsoft.com/office/drawing/2014/main" val="20001"/>
                    </a:ext>
                  </a:extLst>
                </a:gridCol>
                <a:gridCol w="531493">
                  <a:extLst>
                    <a:ext uri="{9D8B030D-6E8A-4147-A177-3AD203B41FA5}">
                      <a16:colId xmlns:a16="http://schemas.microsoft.com/office/drawing/2014/main" val="20002"/>
                    </a:ext>
                  </a:extLst>
                </a:gridCol>
                <a:gridCol w="428926">
                  <a:extLst>
                    <a:ext uri="{9D8B030D-6E8A-4147-A177-3AD203B41FA5}">
                      <a16:colId xmlns:a16="http://schemas.microsoft.com/office/drawing/2014/main" val="20003"/>
                    </a:ext>
                  </a:extLst>
                </a:gridCol>
                <a:gridCol w="734421">
                  <a:extLst>
                    <a:ext uri="{9D8B030D-6E8A-4147-A177-3AD203B41FA5}">
                      <a16:colId xmlns:a16="http://schemas.microsoft.com/office/drawing/2014/main" val="20004"/>
                    </a:ext>
                  </a:extLst>
                </a:gridCol>
              </a:tblGrid>
              <a:tr h="308473">
                <a:tc>
                  <a:txBody>
                    <a:bodyPr/>
                    <a:lstStyle/>
                    <a:p>
                      <a:pPr algn="ctr"/>
                      <a:r>
                        <a:rPr lang="en-US" i="1" dirty="0"/>
                        <a:t>C\T</a:t>
                      </a:r>
                    </a:p>
                  </a:txBody>
                  <a:tcPr/>
                </a:tc>
                <a:tc>
                  <a:txBody>
                    <a:bodyPr/>
                    <a:lstStyle/>
                    <a:p>
                      <a:pPr algn="ctr"/>
                      <a:r>
                        <a:rPr lang="en-US" i="1" dirty="0"/>
                        <a:t>T</a:t>
                      </a:r>
                      <a:r>
                        <a:rPr lang="en-US" i="1" baseline="-25000" dirty="0"/>
                        <a:t>1</a:t>
                      </a:r>
                    </a:p>
                  </a:txBody>
                  <a:tcPr/>
                </a:tc>
                <a:tc>
                  <a:txBody>
                    <a:bodyPr/>
                    <a:lstStyle/>
                    <a:p>
                      <a:pPr algn="ctr"/>
                      <a:r>
                        <a:rPr lang="en-US" i="1" dirty="0"/>
                        <a:t>T</a:t>
                      </a:r>
                      <a:r>
                        <a:rPr lang="en-US" i="1" baseline="-25000" dirty="0"/>
                        <a:t>2</a:t>
                      </a:r>
                    </a:p>
                  </a:txBody>
                  <a:tcPr/>
                </a:tc>
                <a:tc>
                  <a:txBody>
                    <a:bodyPr/>
                    <a:lstStyle/>
                    <a:p>
                      <a:pPr algn="ctr"/>
                      <a:r>
                        <a:rPr lang="en-US" i="1" dirty="0"/>
                        <a:t>T</a:t>
                      </a:r>
                      <a:r>
                        <a:rPr lang="en-US" i="1" baseline="-25000" dirty="0"/>
                        <a:t>3</a:t>
                      </a:r>
                    </a:p>
                  </a:txBody>
                  <a:tcPr/>
                </a:tc>
                <a:tc>
                  <a:txBody>
                    <a:bodyPr/>
                    <a:lstStyle/>
                    <a:p>
                      <a:pPr algn="ctr"/>
                      <a:r>
                        <a:rPr lang="en-US" dirty="0"/>
                        <a:t>Sum</a:t>
                      </a:r>
                    </a:p>
                  </a:txBody>
                  <a:tcPr/>
                </a:tc>
                <a:extLst>
                  <a:ext uri="{0D108BD9-81ED-4DB2-BD59-A6C34878D82A}">
                    <a16:rowId xmlns:a16="http://schemas.microsoft.com/office/drawing/2014/main" val="10000"/>
                  </a:ext>
                </a:extLst>
              </a:tr>
              <a:tr h="386237">
                <a:tc>
                  <a:txBody>
                    <a:bodyPr/>
                    <a:lstStyle/>
                    <a:p>
                      <a:pPr algn="ctr"/>
                      <a:r>
                        <a:rPr lang="en-US" i="1" dirty="0"/>
                        <a:t>C</a:t>
                      </a:r>
                      <a:r>
                        <a:rPr lang="en-US" i="1" baseline="-25000" dirty="0"/>
                        <a:t>1</a:t>
                      </a:r>
                    </a:p>
                  </a:txBody>
                  <a:tcPr/>
                </a:tc>
                <a:tc>
                  <a:txBody>
                    <a:bodyPr/>
                    <a:lstStyle/>
                    <a:p>
                      <a:pPr algn="ctr"/>
                      <a:r>
                        <a:rPr lang="en-US" dirty="0"/>
                        <a:t>0</a:t>
                      </a:r>
                    </a:p>
                  </a:txBody>
                  <a:tcPr/>
                </a:tc>
                <a:tc>
                  <a:txBody>
                    <a:bodyPr/>
                    <a:lstStyle/>
                    <a:p>
                      <a:pPr algn="ctr"/>
                      <a:r>
                        <a:rPr lang="en-US" dirty="0"/>
                        <a:t>30</a:t>
                      </a:r>
                    </a:p>
                  </a:txBody>
                  <a:tcPr/>
                </a:tc>
                <a:tc>
                  <a:txBody>
                    <a:bodyPr/>
                    <a:lstStyle/>
                    <a:p>
                      <a:pPr algn="ctr"/>
                      <a:r>
                        <a:rPr lang="en-US" dirty="0"/>
                        <a:t>20</a:t>
                      </a:r>
                    </a:p>
                  </a:txBody>
                  <a:tcPr/>
                </a:tc>
                <a:tc>
                  <a:txBody>
                    <a:bodyPr/>
                    <a:lstStyle/>
                    <a:p>
                      <a:pPr algn="ctr"/>
                      <a:r>
                        <a:rPr lang="en-US" dirty="0"/>
                        <a:t>50</a:t>
                      </a:r>
                    </a:p>
                  </a:txBody>
                  <a:tcPr/>
                </a:tc>
                <a:extLst>
                  <a:ext uri="{0D108BD9-81ED-4DB2-BD59-A6C34878D82A}">
                    <a16:rowId xmlns:a16="http://schemas.microsoft.com/office/drawing/2014/main" val="10001"/>
                  </a:ext>
                </a:extLst>
              </a:tr>
              <a:tr h="386237">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a:t>C</a:t>
                      </a:r>
                      <a:r>
                        <a:rPr lang="en-US" i="1" baseline="-25000" dirty="0"/>
                        <a:t>2</a:t>
                      </a:r>
                    </a:p>
                  </a:txBody>
                  <a:tcPr/>
                </a:tc>
                <a:tc>
                  <a:txBody>
                    <a:bodyPr/>
                    <a:lstStyle/>
                    <a:p>
                      <a:pPr algn="ctr"/>
                      <a:r>
                        <a:rPr lang="en-US" dirty="0"/>
                        <a:t>0</a:t>
                      </a:r>
                    </a:p>
                  </a:txBody>
                  <a:tcPr/>
                </a:tc>
                <a:tc>
                  <a:txBody>
                    <a:bodyPr/>
                    <a:lstStyle/>
                    <a:p>
                      <a:pPr algn="ctr"/>
                      <a:r>
                        <a:rPr lang="en-US" dirty="0"/>
                        <a:t>20</a:t>
                      </a:r>
                    </a:p>
                  </a:txBody>
                  <a:tcPr/>
                </a:tc>
                <a:tc>
                  <a:txBody>
                    <a:bodyPr/>
                    <a:lstStyle/>
                    <a:p>
                      <a:pPr algn="ctr"/>
                      <a:r>
                        <a:rPr lang="en-US" dirty="0"/>
                        <a:t>5</a:t>
                      </a:r>
                    </a:p>
                  </a:txBody>
                  <a:tcPr/>
                </a:tc>
                <a:tc>
                  <a:txBody>
                    <a:bodyPr/>
                    <a:lstStyle/>
                    <a:p>
                      <a:pPr algn="ctr"/>
                      <a:r>
                        <a:rPr lang="en-US" dirty="0"/>
                        <a:t>25</a:t>
                      </a:r>
                    </a:p>
                  </a:txBody>
                  <a:tcPr/>
                </a:tc>
                <a:extLst>
                  <a:ext uri="{0D108BD9-81ED-4DB2-BD59-A6C34878D82A}">
                    <a16:rowId xmlns:a16="http://schemas.microsoft.com/office/drawing/2014/main" val="10002"/>
                  </a:ext>
                </a:extLst>
              </a:tr>
              <a:tr h="386237">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a:t>C</a:t>
                      </a:r>
                      <a:r>
                        <a:rPr lang="en-US" i="1" baseline="-25000" dirty="0"/>
                        <a:t>3</a:t>
                      </a:r>
                    </a:p>
                  </a:txBody>
                  <a:tcPr/>
                </a:tc>
                <a:tc>
                  <a:txBody>
                    <a:bodyPr/>
                    <a:lstStyle/>
                    <a:p>
                      <a:pPr algn="ctr"/>
                      <a:r>
                        <a:rPr lang="en-US" dirty="0"/>
                        <a:t>25</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25</a:t>
                      </a:r>
                    </a:p>
                  </a:txBody>
                  <a:tcPr/>
                </a:tc>
                <a:extLst>
                  <a:ext uri="{0D108BD9-81ED-4DB2-BD59-A6C34878D82A}">
                    <a16:rowId xmlns:a16="http://schemas.microsoft.com/office/drawing/2014/main" val="10003"/>
                  </a:ext>
                </a:extLst>
              </a:tr>
              <a:tr h="386237">
                <a:tc>
                  <a:txBody>
                    <a:bodyPr/>
                    <a:lstStyle/>
                    <a:p>
                      <a:pPr algn="ctr"/>
                      <a:r>
                        <a:rPr lang="en-US" i="1" dirty="0" err="1"/>
                        <a:t>m</a:t>
                      </a:r>
                      <a:r>
                        <a:rPr lang="en-US" i="1" baseline="-25000" dirty="0" err="1"/>
                        <a:t>j</a:t>
                      </a:r>
                      <a:endParaRPr lang="en-US" i="1" baseline="-25000" dirty="0"/>
                    </a:p>
                  </a:txBody>
                  <a:tcPr/>
                </a:tc>
                <a:tc>
                  <a:txBody>
                    <a:bodyPr/>
                    <a:lstStyle/>
                    <a:p>
                      <a:pPr algn="ctr"/>
                      <a:r>
                        <a:rPr lang="en-US" dirty="0"/>
                        <a:t>25</a:t>
                      </a:r>
                    </a:p>
                  </a:txBody>
                  <a:tcPr/>
                </a:tc>
                <a:tc>
                  <a:txBody>
                    <a:bodyPr/>
                    <a:lstStyle/>
                    <a:p>
                      <a:pPr algn="ctr"/>
                      <a:r>
                        <a:rPr lang="en-US" dirty="0"/>
                        <a:t>50</a:t>
                      </a:r>
                    </a:p>
                  </a:txBody>
                  <a:tcPr/>
                </a:tc>
                <a:tc>
                  <a:txBody>
                    <a:bodyPr/>
                    <a:lstStyle/>
                    <a:p>
                      <a:pPr algn="ctr"/>
                      <a:r>
                        <a:rPr lang="en-US" dirty="0"/>
                        <a:t>25</a:t>
                      </a:r>
                    </a:p>
                  </a:txBody>
                  <a:tcPr/>
                </a:tc>
                <a:tc>
                  <a:txBody>
                    <a:bodyPr/>
                    <a:lstStyle/>
                    <a:p>
                      <a:pPr algn="ctr"/>
                      <a:r>
                        <a:rPr lang="en-US" dirty="0"/>
                        <a:t>100</a:t>
                      </a:r>
                    </a:p>
                  </a:txBody>
                  <a:tcPr/>
                </a:tc>
                <a:extLst>
                  <a:ext uri="{0D108BD9-81ED-4DB2-BD59-A6C34878D82A}">
                    <a16:rowId xmlns:a16="http://schemas.microsoft.com/office/drawing/2014/main" val="10004"/>
                  </a:ext>
                </a:extLst>
              </a:tr>
            </a:tbl>
          </a:graphicData>
        </a:graphic>
      </p:graphicFrame>
      <p:sp>
        <p:nvSpPr>
          <p:cNvPr id="43" name="Right Arrow 42"/>
          <p:cNvSpPr/>
          <p:nvPr/>
        </p:nvSpPr>
        <p:spPr>
          <a:xfrm rot="1283579">
            <a:off x="8068614" y="4726235"/>
            <a:ext cx="694062" cy="330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1" name="Object 50"/>
          <p:cNvGraphicFramePr>
            <a:graphicFrameLocks noChangeAspect="1"/>
          </p:cNvGraphicFramePr>
          <p:nvPr>
            <p:extLst/>
          </p:nvPr>
        </p:nvGraphicFramePr>
        <p:xfrm>
          <a:off x="4634512" y="5699559"/>
          <a:ext cx="2659063" cy="674688"/>
        </p:xfrm>
        <a:graphic>
          <a:graphicData uri="http://schemas.openxmlformats.org/presentationml/2006/ole">
            <mc:AlternateContent xmlns:mc="http://schemas.openxmlformats.org/markup-compatibility/2006">
              <mc:Choice xmlns:v="urn:schemas-microsoft-com:vml" Requires="v">
                <p:oleObj spid="_x0000_s37892" name="Equation" r:id="rId8" imgW="1549080" imgH="393480" progId="Equation.DSMT4">
                  <p:embed/>
                </p:oleObj>
              </mc:Choice>
              <mc:Fallback>
                <p:oleObj name="Equation" r:id="rId8" imgW="1549080" imgH="393480" progId="Equation.DSMT4">
                  <p:embed/>
                  <p:pic>
                    <p:nvPicPr>
                      <p:cNvPr id="51" name="Object 50"/>
                      <p:cNvPicPr/>
                      <p:nvPr/>
                    </p:nvPicPr>
                    <p:blipFill>
                      <a:blip r:embed="rId9"/>
                      <a:stretch>
                        <a:fillRect/>
                      </a:stretch>
                    </p:blipFill>
                    <p:spPr>
                      <a:xfrm>
                        <a:off x="4634512" y="5699559"/>
                        <a:ext cx="2659063" cy="674688"/>
                      </a:xfrm>
                      <a:prstGeom prst="rect">
                        <a:avLst/>
                      </a:prstGeom>
                    </p:spPr>
                  </p:pic>
                </p:oleObj>
              </mc:Fallback>
            </mc:AlternateContent>
          </a:graphicData>
        </a:graphic>
      </p:graphicFrame>
      <p:graphicFrame>
        <p:nvGraphicFramePr>
          <p:cNvPr id="52" name="Object 51"/>
          <p:cNvGraphicFramePr>
            <a:graphicFrameLocks noChangeAspect="1"/>
          </p:cNvGraphicFramePr>
          <p:nvPr>
            <p:extLst/>
          </p:nvPr>
        </p:nvGraphicFramePr>
        <p:xfrm>
          <a:off x="7149596" y="5387869"/>
          <a:ext cx="1765300" cy="585787"/>
        </p:xfrm>
        <a:graphic>
          <a:graphicData uri="http://schemas.openxmlformats.org/presentationml/2006/ole">
            <mc:AlternateContent xmlns:mc="http://schemas.openxmlformats.org/markup-compatibility/2006">
              <mc:Choice xmlns:v="urn:schemas-microsoft-com:vml" Requires="v">
                <p:oleObj spid="_x0000_s37893" name="Equation" r:id="rId10" imgW="1028520" imgH="342720" progId="Equation.DSMT4">
                  <p:embed/>
                </p:oleObj>
              </mc:Choice>
              <mc:Fallback>
                <p:oleObj name="Equation" r:id="rId10" imgW="1028520" imgH="342720" progId="Equation.DSMT4">
                  <p:embed/>
                  <p:pic>
                    <p:nvPicPr>
                      <p:cNvPr id="52" name="Object 51"/>
                      <p:cNvPicPr/>
                      <p:nvPr/>
                    </p:nvPicPr>
                    <p:blipFill>
                      <a:blip r:embed="rId11"/>
                      <a:stretch>
                        <a:fillRect/>
                      </a:stretch>
                    </p:blipFill>
                    <p:spPr>
                      <a:xfrm>
                        <a:off x="7149596" y="5387869"/>
                        <a:ext cx="1765300" cy="585787"/>
                      </a:xfrm>
                      <a:prstGeom prst="rect">
                        <a:avLst/>
                      </a:prstGeom>
                    </p:spPr>
                  </p:pic>
                </p:oleObj>
              </mc:Fallback>
            </mc:AlternateContent>
          </a:graphicData>
        </a:graphic>
      </p:graphicFrame>
      <p:grpSp>
        <p:nvGrpSpPr>
          <p:cNvPr id="2" name="Group 1"/>
          <p:cNvGrpSpPr/>
          <p:nvPr/>
        </p:nvGrpSpPr>
        <p:grpSpPr>
          <a:xfrm>
            <a:off x="9313760" y="1117784"/>
            <a:ext cx="2094138" cy="1828863"/>
            <a:chOff x="9313760" y="1117784"/>
            <a:chExt cx="2094138" cy="1828863"/>
          </a:xfrm>
        </p:grpSpPr>
        <p:grpSp>
          <p:nvGrpSpPr>
            <p:cNvPr id="5" name="Group 47"/>
            <p:cNvGrpSpPr>
              <a:grpSpLocks/>
            </p:cNvGrpSpPr>
            <p:nvPr/>
          </p:nvGrpSpPr>
          <p:grpSpPr bwMode="auto">
            <a:xfrm>
              <a:off x="9350499" y="1117784"/>
              <a:ext cx="2057399" cy="1237140"/>
              <a:chOff x="6781800" y="1284661"/>
              <a:chExt cx="2042907" cy="1191839"/>
            </a:xfrm>
          </p:grpSpPr>
          <p:sp>
            <p:nvSpPr>
              <p:cNvPr id="10" name="Oval 8"/>
              <p:cNvSpPr>
                <a:spLocks noChangeArrowheads="1"/>
              </p:cNvSpPr>
              <p:nvPr/>
            </p:nvSpPr>
            <p:spPr bwMode="auto">
              <a:xfrm>
                <a:off x="7162800" y="17049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1" name="Oval 9"/>
              <p:cNvSpPr>
                <a:spLocks noChangeArrowheads="1"/>
              </p:cNvSpPr>
              <p:nvPr/>
            </p:nvSpPr>
            <p:spPr bwMode="auto">
              <a:xfrm>
                <a:off x="7391400" y="16287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2" name="Oval 10"/>
              <p:cNvSpPr>
                <a:spLocks noChangeArrowheads="1"/>
              </p:cNvSpPr>
              <p:nvPr/>
            </p:nvSpPr>
            <p:spPr bwMode="auto">
              <a:xfrm>
                <a:off x="7467600" y="20955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3" name="Oval 11"/>
              <p:cNvSpPr>
                <a:spLocks noChangeArrowheads="1"/>
              </p:cNvSpPr>
              <p:nvPr/>
            </p:nvSpPr>
            <p:spPr bwMode="auto">
              <a:xfrm>
                <a:off x="7696200" y="1933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4" name="Oval 12"/>
              <p:cNvSpPr>
                <a:spLocks noChangeArrowheads="1"/>
              </p:cNvSpPr>
              <p:nvPr/>
            </p:nvSpPr>
            <p:spPr bwMode="auto">
              <a:xfrm>
                <a:off x="7010400" y="20193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5" name="Oval 13"/>
              <p:cNvSpPr>
                <a:spLocks noChangeArrowheads="1"/>
              </p:cNvSpPr>
              <p:nvPr/>
            </p:nvSpPr>
            <p:spPr bwMode="auto">
              <a:xfrm>
                <a:off x="7010400" y="1552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6" name="Oval 14"/>
              <p:cNvSpPr>
                <a:spLocks noChangeArrowheads="1"/>
              </p:cNvSpPr>
              <p:nvPr/>
            </p:nvSpPr>
            <p:spPr bwMode="auto">
              <a:xfrm>
                <a:off x="72771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7" name="Oval 16"/>
              <p:cNvSpPr>
                <a:spLocks noChangeArrowheads="1"/>
              </p:cNvSpPr>
              <p:nvPr/>
            </p:nvSpPr>
            <p:spPr bwMode="auto">
              <a:xfrm>
                <a:off x="7620000" y="1714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8" name="Oval 17"/>
              <p:cNvSpPr>
                <a:spLocks noChangeArrowheads="1"/>
              </p:cNvSpPr>
              <p:nvPr/>
            </p:nvSpPr>
            <p:spPr bwMode="auto">
              <a:xfrm>
                <a:off x="7239000" y="20193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9" name="Oval 18"/>
              <p:cNvSpPr>
                <a:spLocks noChangeArrowheads="1"/>
              </p:cNvSpPr>
              <p:nvPr/>
            </p:nvSpPr>
            <p:spPr bwMode="auto">
              <a:xfrm>
                <a:off x="74676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0" name="Oval 33"/>
              <p:cNvSpPr>
                <a:spLocks noChangeArrowheads="1"/>
              </p:cNvSpPr>
              <p:nvPr/>
            </p:nvSpPr>
            <p:spPr bwMode="auto">
              <a:xfrm>
                <a:off x="7226077" y="2280758"/>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1" name="Oval 34"/>
              <p:cNvSpPr>
                <a:spLocks noChangeArrowheads="1"/>
              </p:cNvSpPr>
              <p:nvPr/>
            </p:nvSpPr>
            <p:spPr bwMode="auto">
              <a:xfrm>
                <a:off x="7315200" y="1485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2" name="Oval 35"/>
              <p:cNvSpPr>
                <a:spLocks noChangeArrowheads="1"/>
              </p:cNvSpPr>
              <p:nvPr/>
            </p:nvSpPr>
            <p:spPr bwMode="auto">
              <a:xfrm>
                <a:off x="7048500" y="22479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3" name="Oval 36"/>
              <p:cNvSpPr>
                <a:spLocks noChangeArrowheads="1"/>
              </p:cNvSpPr>
              <p:nvPr/>
            </p:nvSpPr>
            <p:spPr bwMode="auto">
              <a:xfrm>
                <a:off x="69342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4" name="Oval 15"/>
              <p:cNvSpPr>
                <a:spLocks noChangeArrowheads="1"/>
              </p:cNvSpPr>
              <p:nvPr/>
            </p:nvSpPr>
            <p:spPr bwMode="auto">
              <a:xfrm>
                <a:off x="80962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5" name="Oval 19"/>
              <p:cNvSpPr>
                <a:spLocks noChangeArrowheads="1"/>
              </p:cNvSpPr>
              <p:nvPr/>
            </p:nvSpPr>
            <p:spPr bwMode="auto">
              <a:xfrm>
                <a:off x="82486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6" name="Oval 20"/>
              <p:cNvSpPr>
                <a:spLocks noChangeArrowheads="1"/>
              </p:cNvSpPr>
              <p:nvPr/>
            </p:nvSpPr>
            <p:spPr bwMode="auto">
              <a:xfrm>
                <a:off x="84010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7" name="Oval 21"/>
              <p:cNvSpPr>
                <a:spLocks noChangeArrowheads="1"/>
              </p:cNvSpPr>
              <p:nvPr/>
            </p:nvSpPr>
            <p:spPr bwMode="auto">
              <a:xfrm>
                <a:off x="8248650" y="1857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8" name="Oval 22"/>
              <p:cNvSpPr>
                <a:spLocks noChangeArrowheads="1"/>
              </p:cNvSpPr>
              <p:nvPr/>
            </p:nvSpPr>
            <p:spPr bwMode="auto">
              <a:xfrm>
                <a:off x="84010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9" name="Oval 23"/>
              <p:cNvSpPr>
                <a:spLocks noChangeArrowheads="1"/>
              </p:cNvSpPr>
              <p:nvPr/>
            </p:nvSpPr>
            <p:spPr bwMode="auto">
              <a:xfrm>
                <a:off x="79438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0" name="Oval 24"/>
              <p:cNvSpPr>
                <a:spLocks noChangeArrowheads="1"/>
              </p:cNvSpPr>
              <p:nvPr/>
            </p:nvSpPr>
            <p:spPr bwMode="auto">
              <a:xfrm>
                <a:off x="80962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1" name="Oval 25"/>
              <p:cNvSpPr>
                <a:spLocks noChangeArrowheads="1"/>
              </p:cNvSpPr>
              <p:nvPr/>
            </p:nvSpPr>
            <p:spPr bwMode="auto">
              <a:xfrm>
                <a:off x="7905750" y="15906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2" name="Oval 26"/>
              <p:cNvSpPr>
                <a:spLocks noChangeArrowheads="1"/>
              </p:cNvSpPr>
              <p:nvPr/>
            </p:nvSpPr>
            <p:spPr bwMode="auto">
              <a:xfrm>
                <a:off x="82486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b="1">
                  <a:solidFill>
                    <a:srgbClr val="0000FF"/>
                  </a:solidFill>
                </a:endParaRPr>
              </a:p>
            </p:txBody>
          </p:sp>
          <p:sp>
            <p:nvSpPr>
              <p:cNvPr id="33" name="Oval 27"/>
              <p:cNvSpPr>
                <a:spLocks noChangeArrowheads="1"/>
              </p:cNvSpPr>
              <p:nvPr/>
            </p:nvSpPr>
            <p:spPr bwMode="auto">
              <a:xfrm>
                <a:off x="79438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4" name="Oval 28"/>
              <p:cNvSpPr>
                <a:spLocks noChangeArrowheads="1"/>
              </p:cNvSpPr>
              <p:nvPr/>
            </p:nvSpPr>
            <p:spPr bwMode="auto">
              <a:xfrm>
                <a:off x="80962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5" name="Oval 29"/>
              <p:cNvSpPr>
                <a:spLocks noChangeArrowheads="1"/>
              </p:cNvSpPr>
              <p:nvPr/>
            </p:nvSpPr>
            <p:spPr bwMode="auto">
              <a:xfrm>
                <a:off x="84010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6" name="Oval 30"/>
              <p:cNvSpPr>
                <a:spLocks noChangeArrowheads="1"/>
              </p:cNvSpPr>
              <p:nvPr/>
            </p:nvSpPr>
            <p:spPr bwMode="auto">
              <a:xfrm>
                <a:off x="85534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7" name="Oval 31"/>
              <p:cNvSpPr>
                <a:spLocks noChangeArrowheads="1"/>
              </p:cNvSpPr>
              <p:nvPr/>
            </p:nvSpPr>
            <p:spPr bwMode="auto">
              <a:xfrm>
                <a:off x="86296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8" name="Oval 32"/>
              <p:cNvSpPr>
                <a:spLocks noChangeArrowheads="1"/>
              </p:cNvSpPr>
              <p:nvPr/>
            </p:nvSpPr>
            <p:spPr bwMode="auto">
              <a:xfrm>
                <a:off x="84772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9" name="Oval 37"/>
              <p:cNvSpPr>
                <a:spLocks noChangeArrowheads="1"/>
              </p:cNvSpPr>
              <p:nvPr/>
            </p:nvSpPr>
            <p:spPr bwMode="auto">
              <a:xfrm>
                <a:off x="8020050" y="2085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0" name="Rectangle 1"/>
              <p:cNvSpPr>
                <a:spLocks noChangeArrowheads="1"/>
              </p:cNvSpPr>
              <p:nvPr/>
            </p:nvSpPr>
            <p:spPr bwMode="auto">
              <a:xfrm>
                <a:off x="6781800" y="1295400"/>
                <a:ext cx="2042907" cy="11811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41" name="Oval 2"/>
              <p:cNvSpPr>
                <a:spLocks noChangeArrowheads="1"/>
              </p:cNvSpPr>
              <p:nvPr/>
            </p:nvSpPr>
            <p:spPr bwMode="auto">
              <a:xfrm>
                <a:off x="7600950" y="1385888"/>
                <a:ext cx="1143000" cy="809624"/>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42" name="Oval 44"/>
              <p:cNvSpPr>
                <a:spLocks noChangeArrowheads="1"/>
              </p:cNvSpPr>
              <p:nvPr/>
            </p:nvSpPr>
            <p:spPr bwMode="auto">
              <a:xfrm rot="3005671">
                <a:off x="6910448" y="1473379"/>
                <a:ext cx="782476" cy="405040"/>
              </a:xfrm>
              <a:prstGeom prst="ellipse">
                <a:avLst/>
              </a:prstGeom>
              <a:noFill/>
              <a:ln w="28575"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grpSp>
        <p:sp>
          <p:nvSpPr>
            <p:cNvPr id="6" name="TextBox 5"/>
            <p:cNvSpPr txBox="1"/>
            <p:nvPr/>
          </p:nvSpPr>
          <p:spPr>
            <a:xfrm>
              <a:off x="9351754" y="2362645"/>
              <a:ext cx="1220138" cy="276225"/>
            </a:xfrm>
            <a:prstGeom prst="rect">
              <a:avLst/>
            </a:prstGeom>
            <a:solidFill>
              <a:srgbClr val="E48312"/>
            </a:solidFill>
          </p:spPr>
          <p:txBody>
            <a:bodyPr wrap="square">
              <a:spAutoFit/>
            </a:bodyPr>
            <a:lstStyle/>
            <a:p>
              <a:pPr defTabSz="914400" fontAlgn="base">
                <a:spcBef>
                  <a:spcPct val="0"/>
                </a:spcBef>
                <a:spcAft>
                  <a:spcPct val="0"/>
                </a:spcAft>
                <a:defRPr/>
              </a:pPr>
              <a:r>
                <a:rPr lang="en-US" sz="1200" b="1" dirty="0">
                  <a:solidFill>
                    <a:srgbClr val="000000"/>
                  </a:solidFill>
                </a:rPr>
                <a:t>Ground Truth </a:t>
              </a:r>
              <a:r>
                <a:rPr lang="en-US" sz="1200" b="1" i="1" dirty="0">
                  <a:solidFill>
                    <a:srgbClr val="000000"/>
                  </a:solidFill>
                </a:rPr>
                <a:t>T</a:t>
              </a:r>
              <a:r>
                <a:rPr lang="en-US" sz="1200" b="1" i="1" baseline="-25000" dirty="0">
                  <a:solidFill>
                    <a:srgbClr val="000000"/>
                  </a:solidFill>
                </a:rPr>
                <a:t>1</a:t>
              </a:r>
            </a:p>
          </p:txBody>
        </p:sp>
        <p:sp>
          <p:nvSpPr>
            <p:cNvPr id="7" name="TextBox 46"/>
            <p:cNvSpPr txBox="1">
              <a:spLocks noChangeArrowheads="1"/>
            </p:cNvSpPr>
            <p:nvPr/>
          </p:nvSpPr>
          <p:spPr bwMode="auto">
            <a:xfrm>
              <a:off x="10599349" y="2359850"/>
              <a:ext cx="395287" cy="2762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solidFill>
                    <a:srgbClr val="000000"/>
                  </a:solidFill>
                </a:rPr>
                <a:t>T</a:t>
              </a:r>
              <a:r>
                <a:rPr lang="en-US" altLang="en-US" sz="1200" b="1" i="1" baseline="-25000" dirty="0">
                  <a:solidFill>
                    <a:srgbClr val="000000"/>
                  </a:solidFill>
                </a:rPr>
                <a:t>2</a:t>
              </a:r>
            </a:p>
          </p:txBody>
        </p:sp>
        <p:sp>
          <p:nvSpPr>
            <p:cNvPr id="8" name="TextBox 43"/>
            <p:cNvSpPr txBox="1">
              <a:spLocks noChangeArrowheads="1"/>
            </p:cNvSpPr>
            <p:nvPr/>
          </p:nvSpPr>
          <p:spPr bwMode="auto">
            <a:xfrm>
              <a:off x="9439271" y="2631760"/>
              <a:ext cx="929361" cy="307777"/>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dirty="0">
                  <a:solidFill>
                    <a:srgbClr val="000000"/>
                  </a:solidFill>
                  <a:latin typeface="+mn-lt"/>
                </a:rPr>
                <a:t>Cluster </a:t>
              </a:r>
              <a:r>
                <a:rPr lang="en-US" altLang="en-US" sz="1400" b="1" i="1" dirty="0">
                  <a:solidFill>
                    <a:srgbClr val="000000"/>
                  </a:solidFill>
                  <a:latin typeface="+mn-lt"/>
                </a:rPr>
                <a:t>C</a:t>
              </a:r>
              <a:r>
                <a:rPr lang="en-US" altLang="en-US" sz="1400" b="1" i="1" baseline="-25000" dirty="0">
                  <a:solidFill>
                    <a:srgbClr val="000000"/>
                  </a:solidFill>
                  <a:latin typeface="+mn-lt"/>
                </a:rPr>
                <a:t>1</a:t>
              </a:r>
            </a:p>
          </p:txBody>
        </p:sp>
        <p:sp>
          <p:nvSpPr>
            <p:cNvPr id="9" name="TextBox 49"/>
            <p:cNvSpPr txBox="1">
              <a:spLocks noChangeArrowheads="1"/>
            </p:cNvSpPr>
            <p:nvPr/>
          </p:nvSpPr>
          <p:spPr bwMode="auto">
            <a:xfrm>
              <a:off x="10410045" y="2638870"/>
              <a:ext cx="402888" cy="30777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mn-lt"/>
                  <a:ea typeface="Tahoma" panose="020B0604030504040204" pitchFamily="34" charset="0"/>
                  <a:cs typeface="Tahoma" panose="020B0604030504040204" pitchFamily="34" charset="0"/>
                </a:rPr>
                <a:t>C</a:t>
              </a:r>
              <a:r>
                <a:rPr lang="en-US" altLang="en-US" sz="1400" b="1" i="1" baseline="-25000" dirty="0">
                  <a:solidFill>
                    <a:srgbClr val="000000"/>
                  </a:solidFill>
                  <a:latin typeface="+mn-lt"/>
                  <a:ea typeface="Tahoma" panose="020B0604030504040204" pitchFamily="34" charset="0"/>
                  <a:cs typeface="Tahoma" panose="020B0604030504040204" pitchFamily="34" charset="0"/>
                </a:rPr>
                <a:t>2</a:t>
              </a:r>
            </a:p>
          </p:txBody>
        </p:sp>
        <p:sp>
          <p:nvSpPr>
            <p:cNvPr id="87" name="Oval 35"/>
            <p:cNvSpPr>
              <a:spLocks noChangeArrowheads="1"/>
            </p:cNvSpPr>
            <p:nvPr/>
          </p:nvSpPr>
          <p:spPr bwMode="auto">
            <a:xfrm>
              <a:off x="9505904" y="197932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8" name="Oval 33"/>
            <p:cNvSpPr>
              <a:spLocks noChangeArrowheads="1"/>
            </p:cNvSpPr>
            <p:nvPr/>
          </p:nvSpPr>
          <p:spPr bwMode="auto">
            <a:xfrm>
              <a:off x="9836299" y="20137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9" name="Oval 2"/>
            <p:cNvSpPr>
              <a:spLocks noChangeArrowheads="1"/>
            </p:cNvSpPr>
            <p:nvPr/>
          </p:nvSpPr>
          <p:spPr bwMode="auto">
            <a:xfrm rot="1766439">
              <a:off x="9313760" y="1769947"/>
              <a:ext cx="911640" cy="485929"/>
            </a:xfrm>
            <a:prstGeom prst="ellipse">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124" name="Oval 33"/>
            <p:cNvSpPr>
              <a:spLocks noChangeArrowheads="1"/>
            </p:cNvSpPr>
            <p:nvPr/>
          </p:nvSpPr>
          <p:spPr bwMode="auto">
            <a:xfrm>
              <a:off x="9988699" y="21661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25" name="TextBox 46"/>
            <p:cNvSpPr txBox="1">
              <a:spLocks noChangeArrowheads="1"/>
            </p:cNvSpPr>
            <p:nvPr/>
          </p:nvSpPr>
          <p:spPr bwMode="auto">
            <a:xfrm>
              <a:off x="11012611" y="2359849"/>
              <a:ext cx="395287" cy="276225"/>
            </a:xfrm>
            <a:prstGeom prst="rect">
              <a:avLst/>
            </a:prstGeom>
            <a:solidFill>
              <a:schemeClr val="tx1">
                <a:lumMod val="85000"/>
                <a:lumOff val="15000"/>
              </a:schemeClr>
            </a:solidFill>
            <a:ln>
              <a:noFill/>
            </a:ln>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T</a:t>
              </a:r>
              <a:r>
                <a:rPr lang="en-US" altLang="en-US" sz="1200" b="1" i="1" baseline="-25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p>
          </p:txBody>
        </p:sp>
        <p:sp>
          <p:nvSpPr>
            <p:cNvPr id="126" name="TextBox 49"/>
            <p:cNvSpPr txBox="1">
              <a:spLocks noChangeArrowheads="1"/>
            </p:cNvSpPr>
            <p:nvPr/>
          </p:nvSpPr>
          <p:spPr bwMode="auto">
            <a:xfrm>
              <a:off x="10885310" y="2638870"/>
              <a:ext cx="402888" cy="307777"/>
            </a:xfrm>
            <a:prstGeom prst="rect">
              <a:avLst/>
            </a:prstGeom>
            <a:noFill/>
            <a:ln w="28575">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mn-lt"/>
                </a:rPr>
                <a:t>C</a:t>
              </a:r>
              <a:r>
                <a:rPr lang="en-US" altLang="en-US" sz="1400" b="1" i="1" baseline="-25000" dirty="0">
                  <a:solidFill>
                    <a:srgbClr val="000000"/>
                  </a:solidFill>
                  <a:latin typeface="+mn-lt"/>
                </a:rPr>
                <a:t>3</a:t>
              </a:r>
            </a:p>
          </p:txBody>
        </p:sp>
      </p:grpSp>
    </p:spTree>
    <p:extLst>
      <p:ext uri="{BB962C8B-B14F-4D97-AF65-F5344CB8AC3E}">
        <p14:creationId xmlns:p14="http://schemas.microsoft.com/office/powerpoint/2010/main" val="901663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62331" y="305482"/>
            <a:ext cx="11203517" cy="609600"/>
          </a:xfrm>
        </p:spPr>
        <p:txBody>
          <a:bodyPr vert="horz" lIns="92075" tIns="46038" rIns="92075" bIns="46038" rtlCol="0" anchor="ctr">
            <a:noAutofit/>
          </a:bodyPr>
          <a:lstStyle/>
          <a:p>
            <a:r>
              <a:rPr lang="en-US" altLang="zh-CN" dirty="0">
                <a:ea typeface="SimSun" panose="02010600030101010101" pitchFamily="2" charset="-122"/>
              </a:rPr>
              <a:t>Matching-Based Measures (II): </a:t>
            </a:r>
            <a:r>
              <a:rPr lang="en-US" altLang="zh-CN" dirty="0">
                <a:solidFill>
                  <a:srgbClr val="000000"/>
                </a:solidFill>
              </a:rPr>
              <a:t>F-Measure</a:t>
            </a:r>
            <a:endParaRPr lang="en-US" altLang="zh-CN" sz="4000" dirty="0">
              <a:ea typeface="SimSun" panose="02010600030101010101" pitchFamily="2" charset="-122"/>
            </a:endParaRPr>
          </a:p>
        </p:txBody>
      </p:sp>
      <p:sp>
        <p:nvSpPr>
          <p:cNvPr id="45" name="Rectangle 3"/>
          <p:cNvSpPr txBox="1">
            <a:spLocks noChangeArrowheads="1"/>
          </p:cNvSpPr>
          <p:nvPr/>
        </p:nvSpPr>
        <p:spPr>
          <a:xfrm>
            <a:off x="538485" y="1196248"/>
            <a:ext cx="8652932" cy="5462873"/>
          </a:xfrm>
          <a:prstGeom prst="rect">
            <a:avLst/>
          </a:prstGeom>
        </p:spPr>
        <p:txBody>
          <a:bodyPr vert="horz" lIns="92075" tIns="46038" rIns="92075" bIns="46038"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r>
              <a:rPr lang="en-US" altLang="zh-CN" b="1" dirty="0">
                <a:solidFill>
                  <a:srgbClr val="000000"/>
                </a:solidFill>
              </a:rPr>
              <a:t>Precision</a:t>
            </a:r>
            <a:r>
              <a:rPr lang="en-US" altLang="zh-CN" dirty="0">
                <a:solidFill>
                  <a:srgbClr val="000000"/>
                </a:solidFill>
              </a:rPr>
              <a:t>: The fraction of points in </a:t>
            </a:r>
            <a:r>
              <a:rPr lang="en-US" altLang="zh-CN" i="1" dirty="0">
                <a:solidFill>
                  <a:srgbClr val="000000"/>
                </a:solidFill>
              </a:rPr>
              <a:t>C</a:t>
            </a:r>
            <a:r>
              <a:rPr lang="en-US" altLang="zh-CN" i="1" baseline="-25000" dirty="0">
                <a:solidFill>
                  <a:srgbClr val="000000"/>
                </a:solidFill>
              </a:rPr>
              <a:t>i</a:t>
            </a:r>
            <a:r>
              <a:rPr lang="en-US" altLang="zh-CN" dirty="0">
                <a:solidFill>
                  <a:srgbClr val="000000"/>
                </a:solidFill>
              </a:rPr>
              <a:t> from the majority partition      (i.e., the same as purity), where </a:t>
            </a:r>
            <a:r>
              <a:rPr lang="en-US" altLang="zh-CN" i="1" dirty="0" err="1">
                <a:solidFill>
                  <a:srgbClr val="000000"/>
                </a:solidFill>
              </a:rPr>
              <a:t>j</a:t>
            </a:r>
            <a:r>
              <a:rPr lang="en-US" altLang="zh-CN" i="1" baseline="-25000" dirty="0" err="1">
                <a:solidFill>
                  <a:srgbClr val="000000"/>
                </a:solidFill>
              </a:rPr>
              <a:t>i</a:t>
            </a:r>
            <a:r>
              <a:rPr lang="en-US" altLang="zh-CN" i="1" baseline="-25000" dirty="0">
                <a:solidFill>
                  <a:srgbClr val="000000"/>
                </a:solidFill>
              </a:rPr>
              <a:t> </a:t>
            </a:r>
            <a:r>
              <a:rPr lang="en-US" altLang="zh-CN" dirty="0">
                <a:solidFill>
                  <a:srgbClr val="000000"/>
                </a:solidFill>
              </a:rPr>
              <a:t>is the partition that contains the maximum # of points from </a:t>
            </a:r>
            <a:r>
              <a:rPr lang="en-US" altLang="zh-CN" i="1" dirty="0">
                <a:solidFill>
                  <a:srgbClr val="000000"/>
                </a:solidFill>
              </a:rPr>
              <a:t>C</a:t>
            </a:r>
            <a:r>
              <a:rPr lang="en-US" altLang="zh-CN" i="1" baseline="-25000" dirty="0">
                <a:solidFill>
                  <a:srgbClr val="000000"/>
                </a:solidFill>
              </a:rPr>
              <a:t>i</a:t>
            </a:r>
            <a:endParaRPr lang="en-US" altLang="zh-CN" i="1" dirty="0">
              <a:solidFill>
                <a:srgbClr val="000000"/>
              </a:solidFill>
            </a:endParaRPr>
          </a:p>
          <a:p>
            <a:pPr lvl="1"/>
            <a:r>
              <a:rPr lang="en-US" altLang="zh-CN" dirty="0">
                <a:solidFill>
                  <a:srgbClr val="000000"/>
                </a:solidFill>
              </a:rPr>
              <a:t>Ex. For the green table</a:t>
            </a:r>
          </a:p>
          <a:p>
            <a:pPr lvl="2"/>
            <a:r>
              <a:rPr lang="en-US" altLang="zh-CN" i="1" dirty="0">
                <a:solidFill>
                  <a:srgbClr val="000000"/>
                </a:solidFill>
              </a:rPr>
              <a:t>prec</a:t>
            </a:r>
            <a:r>
              <a:rPr lang="en-US" altLang="zh-CN" i="1" baseline="-25000" dirty="0">
                <a:solidFill>
                  <a:srgbClr val="000000"/>
                </a:solidFill>
              </a:rPr>
              <a:t>1</a:t>
            </a:r>
            <a:r>
              <a:rPr lang="en-US" altLang="zh-CN" dirty="0">
                <a:solidFill>
                  <a:srgbClr val="000000"/>
                </a:solidFill>
              </a:rPr>
              <a:t> </a:t>
            </a:r>
            <a:r>
              <a:rPr lang="en-US" altLang="zh-CN" dirty="0">
                <a:ea typeface="SimSun" panose="02010600030101010101" pitchFamily="2" charset="-122"/>
              </a:rPr>
              <a:t>= 30/50; </a:t>
            </a:r>
            <a:r>
              <a:rPr lang="en-US" altLang="zh-CN" i="1" dirty="0">
                <a:solidFill>
                  <a:srgbClr val="000000"/>
                </a:solidFill>
              </a:rPr>
              <a:t>prec</a:t>
            </a:r>
            <a:r>
              <a:rPr lang="en-US" altLang="zh-CN" i="1" baseline="-25000" dirty="0">
                <a:solidFill>
                  <a:srgbClr val="000000"/>
                </a:solidFill>
              </a:rPr>
              <a:t>2</a:t>
            </a:r>
            <a:r>
              <a:rPr lang="en-US" altLang="zh-CN" dirty="0">
                <a:solidFill>
                  <a:srgbClr val="000000"/>
                </a:solidFill>
              </a:rPr>
              <a:t> </a:t>
            </a:r>
            <a:r>
              <a:rPr lang="en-US" altLang="zh-CN" dirty="0">
                <a:ea typeface="SimSun" panose="02010600030101010101" pitchFamily="2" charset="-122"/>
              </a:rPr>
              <a:t>= 20/25; </a:t>
            </a:r>
            <a:r>
              <a:rPr lang="en-US" altLang="zh-CN" i="1" dirty="0">
                <a:solidFill>
                  <a:srgbClr val="000000"/>
                </a:solidFill>
              </a:rPr>
              <a:t>prec</a:t>
            </a:r>
            <a:r>
              <a:rPr lang="en-US" altLang="zh-CN" i="1" baseline="-25000" dirty="0">
                <a:solidFill>
                  <a:srgbClr val="000000"/>
                </a:solidFill>
              </a:rPr>
              <a:t>3</a:t>
            </a:r>
            <a:r>
              <a:rPr lang="en-US" altLang="zh-CN" dirty="0">
                <a:solidFill>
                  <a:srgbClr val="000000"/>
                </a:solidFill>
              </a:rPr>
              <a:t> </a:t>
            </a:r>
            <a:r>
              <a:rPr lang="en-US" altLang="zh-CN" dirty="0">
                <a:ea typeface="SimSun" panose="02010600030101010101" pitchFamily="2" charset="-122"/>
              </a:rPr>
              <a:t>= 25/25</a:t>
            </a:r>
            <a:endParaRPr lang="en-US" altLang="zh-CN" dirty="0">
              <a:solidFill>
                <a:srgbClr val="000000"/>
              </a:solidFill>
            </a:endParaRPr>
          </a:p>
          <a:p>
            <a:r>
              <a:rPr lang="en-US" altLang="zh-CN" b="1" dirty="0">
                <a:solidFill>
                  <a:srgbClr val="000000"/>
                </a:solidFill>
              </a:rPr>
              <a:t>Recall</a:t>
            </a:r>
            <a:r>
              <a:rPr lang="en-US" altLang="zh-CN" dirty="0">
                <a:solidFill>
                  <a:srgbClr val="000000"/>
                </a:solidFill>
              </a:rPr>
              <a:t>:  The fraction of point in partition      shared in common with cluster </a:t>
            </a:r>
            <a:r>
              <a:rPr lang="en-US" altLang="zh-CN" i="1" dirty="0">
                <a:solidFill>
                  <a:srgbClr val="000000"/>
                </a:solidFill>
              </a:rPr>
              <a:t>C</a:t>
            </a:r>
            <a:r>
              <a:rPr lang="en-US" altLang="zh-CN" i="1" baseline="-25000" dirty="0">
                <a:solidFill>
                  <a:srgbClr val="000000"/>
                </a:solidFill>
              </a:rPr>
              <a:t>i</a:t>
            </a:r>
            <a:r>
              <a:rPr lang="en-US" altLang="zh-CN" dirty="0">
                <a:solidFill>
                  <a:srgbClr val="000000"/>
                </a:solidFill>
              </a:rPr>
              <a:t>, where </a:t>
            </a:r>
          </a:p>
          <a:p>
            <a:pPr lvl="1"/>
            <a:r>
              <a:rPr lang="en-US" altLang="zh-CN" dirty="0">
                <a:solidFill>
                  <a:srgbClr val="000000"/>
                </a:solidFill>
              </a:rPr>
              <a:t>Ex. For the green table</a:t>
            </a:r>
          </a:p>
          <a:p>
            <a:pPr lvl="2"/>
            <a:r>
              <a:rPr lang="en-US" altLang="zh-CN" i="1" dirty="0">
                <a:solidFill>
                  <a:srgbClr val="000000"/>
                </a:solidFill>
              </a:rPr>
              <a:t>recall</a:t>
            </a:r>
            <a:r>
              <a:rPr lang="en-US" altLang="zh-CN" i="1" baseline="-25000" dirty="0">
                <a:solidFill>
                  <a:srgbClr val="000000"/>
                </a:solidFill>
              </a:rPr>
              <a:t>1</a:t>
            </a:r>
            <a:r>
              <a:rPr lang="en-US" altLang="zh-CN" dirty="0">
                <a:solidFill>
                  <a:srgbClr val="000000"/>
                </a:solidFill>
              </a:rPr>
              <a:t> = 30/35; </a:t>
            </a:r>
            <a:r>
              <a:rPr lang="en-US" altLang="zh-CN" i="1" dirty="0">
                <a:solidFill>
                  <a:srgbClr val="000000"/>
                </a:solidFill>
              </a:rPr>
              <a:t>recall</a:t>
            </a:r>
            <a:r>
              <a:rPr lang="en-US" altLang="zh-CN" i="1" baseline="-25000" dirty="0">
                <a:solidFill>
                  <a:srgbClr val="000000"/>
                </a:solidFill>
              </a:rPr>
              <a:t>2</a:t>
            </a:r>
            <a:r>
              <a:rPr lang="en-US" altLang="zh-CN" dirty="0">
                <a:solidFill>
                  <a:srgbClr val="000000"/>
                </a:solidFill>
              </a:rPr>
              <a:t> = 20/40; </a:t>
            </a:r>
            <a:r>
              <a:rPr lang="en-US" altLang="zh-CN" i="1" dirty="0">
                <a:solidFill>
                  <a:srgbClr val="000000"/>
                </a:solidFill>
              </a:rPr>
              <a:t>recall</a:t>
            </a:r>
            <a:r>
              <a:rPr lang="en-US" altLang="zh-CN" i="1" baseline="-25000" dirty="0">
                <a:solidFill>
                  <a:srgbClr val="000000"/>
                </a:solidFill>
              </a:rPr>
              <a:t>3</a:t>
            </a:r>
            <a:r>
              <a:rPr lang="en-US" altLang="zh-CN" dirty="0">
                <a:solidFill>
                  <a:srgbClr val="000000"/>
                </a:solidFill>
              </a:rPr>
              <a:t> = 25/25</a:t>
            </a:r>
          </a:p>
          <a:p>
            <a:r>
              <a:rPr lang="en-US" altLang="zh-CN" b="1" dirty="0">
                <a:solidFill>
                  <a:srgbClr val="000000"/>
                </a:solidFill>
              </a:rPr>
              <a:t>F-measure</a:t>
            </a:r>
            <a:r>
              <a:rPr lang="en-US" altLang="zh-CN" dirty="0">
                <a:solidFill>
                  <a:srgbClr val="000000"/>
                </a:solidFill>
              </a:rPr>
              <a:t> for </a:t>
            </a:r>
            <a:r>
              <a:rPr lang="en-US" altLang="zh-CN" i="1" dirty="0">
                <a:solidFill>
                  <a:srgbClr val="000000"/>
                </a:solidFill>
              </a:rPr>
              <a:t>C</a:t>
            </a:r>
            <a:r>
              <a:rPr lang="en-US" altLang="zh-CN" i="1" baseline="-25000" dirty="0">
                <a:solidFill>
                  <a:srgbClr val="000000"/>
                </a:solidFill>
              </a:rPr>
              <a:t>i</a:t>
            </a:r>
            <a:r>
              <a:rPr lang="en-US" altLang="zh-CN" dirty="0">
                <a:solidFill>
                  <a:srgbClr val="000000"/>
                </a:solidFill>
              </a:rPr>
              <a:t>: The harmonic means of </a:t>
            </a:r>
            <a:r>
              <a:rPr lang="en-US" altLang="zh-CN" i="1" dirty="0" err="1">
                <a:solidFill>
                  <a:srgbClr val="000000"/>
                </a:solidFill>
              </a:rPr>
              <a:t>prec</a:t>
            </a:r>
            <a:r>
              <a:rPr lang="en-US" altLang="zh-CN" i="1" baseline="-25000" dirty="0" err="1">
                <a:solidFill>
                  <a:srgbClr val="000000"/>
                </a:solidFill>
              </a:rPr>
              <a:t>i</a:t>
            </a:r>
            <a:r>
              <a:rPr lang="en-US" altLang="zh-CN" dirty="0">
                <a:solidFill>
                  <a:srgbClr val="000000"/>
                </a:solidFill>
              </a:rPr>
              <a:t> and </a:t>
            </a:r>
            <a:r>
              <a:rPr lang="en-US" altLang="zh-CN" i="1" dirty="0" err="1">
                <a:solidFill>
                  <a:srgbClr val="000000"/>
                </a:solidFill>
              </a:rPr>
              <a:t>recall</a:t>
            </a:r>
            <a:r>
              <a:rPr lang="en-US" altLang="zh-CN" i="1" baseline="-25000" dirty="0" err="1">
                <a:solidFill>
                  <a:srgbClr val="000000"/>
                </a:solidFill>
              </a:rPr>
              <a:t>i</a:t>
            </a:r>
            <a:r>
              <a:rPr lang="en-US" altLang="zh-CN" dirty="0">
                <a:solidFill>
                  <a:srgbClr val="000000"/>
                </a:solidFill>
              </a:rPr>
              <a:t>:</a:t>
            </a:r>
          </a:p>
          <a:p>
            <a:r>
              <a:rPr lang="en-US" altLang="zh-CN" dirty="0">
                <a:solidFill>
                  <a:srgbClr val="000000"/>
                </a:solidFill>
              </a:rPr>
              <a:t>F-measure for clustering </a:t>
            </a:r>
            <a:r>
              <a:rPr lang="en-US" altLang="zh-CN" i="1" dirty="0">
                <a:solidFill>
                  <a:srgbClr val="000000"/>
                </a:solidFill>
              </a:rPr>
              <a:t>C</a:t>
            </a:r>
            <a:r>
              <a:rPr lang="en-US" altLang="zh-CN" dirty="0">
                <a:solidFill>
                  <a:srgbClr val="000000"/>
                </a:solidFill>
              </a:rPr>
              <a:t>: average of all clusters:</a:t>
            </a:r>
          </a:p>
          <a:p>
            <a:pPr lvl="1"/>
            <a:r>
              <a:rPr lang="en-US" altLang="zh-CN" dirty="0">
                <a:solidFill>
                  <a:srgbClr val="000000"/>
                </a:solidFill>
              </a:rPr>
              <a:t>Ex. For the green table</a:t>
            </a:r>
          </a:p>
          <a:p>
            <a:pPr lvl="2"/>
            <a:r>
              <a:rPr lang="en-US" altLang="zh-CN" i="1" dirty="0">
                <a:solidFill>
                  <a:srgbClr val="000000"/>
                </a:solidFill>
              </a:rPr>
              <a:t>F</a:t>
            </a:r>
            <a:r>
              <a:rPr lang="en-US" altLang="zh-CN" i="1" baseline="-25000" dirty="0">
                <a:solidFill>
                  <a:srgbClr val="000000"/>
                </a:solidFill>
              </a:rPr>
              <a:t>1</a:t>
            </a:r>
            <a:r>
              <a:rPr lang="en-US" altLang="zh-CN" dirty="0">
                <a:solidFill>
                  <a:srgbClr val="000000"/>
                </a:solidFill>
              </a:rPr>
              <a:t> = 60/85; </a:t>
            </a:r>
            <a:r>
              <a:rPr lang="en-US" altLang="zh-CN" i="1" dirty="0">
                <a:solidFill>
                  <a:srgbClr val="000000"/>
                </a:solidFill>
              </a:rPr>
              <a:t>F</a:t>
            </a:r>
            <a:r>
              <a:rPr lang="en-US" altLang="zh-CN" i="1" baseline="-25000" dirty="0">
                <a:solidFill>
                  <a:srgbClr val="000000"/>
                </a:solidFill>
              </a:rPr>
              <a:t>2</a:t>
            </a:r>
            <a:r>
              <a:rPr lang="en-US" altLang="zh-CN" i="1" dirty="0">
                <a:solidFill>
                  <a:srgbClr val="000000"/>
                </a:solidFill>
              </a:rPr>
              <a:t> </a:t>
            </a:r>
            <a:r>
              <a:rPr lang="en-US" altLang="zh-CN" dirty="0">
                <a:solidFill>
                  <a:srgbClr val="000000"/>
                </a:solidFill>
              </a:rPr>
              <a:t>= 40/65; </a:t>
            </a:r>
            <a:r>
              <a:rPr lang="en-US" altLang="zh-CN" i="1" dirty="0">
                <a:solidFill>
                  <a:srgbClr val="000000"/>
                </a:solidFill>
              </a:rPr>
              <a:t>F</a:t>
            </a:r>
            <a:r>
              <a:rPr lang="en-US" altLang="zh-CN" i="1" baseline="-25000" dirty="0">
                <a:solidFill>
                  <a:srgbClr val="000000"/>
                </a:solidFill>
              </a:rPr>
              <a:t>3</a:t>
            </a:r>
            <a:r>
              <a:rPr lang="en-US" altLang="zh-CN" dirty="0">
                <a:solidFill>
                  <a:srgbClr val="000000"/>
                </a:solidFill>
              </a:rPr>
              <a:t> = 1; </a:t>
            </a:r>
            <a:r>
              <a:rPr lang="en-US" altLang="zh-CN" i="1" dirty="0">
                <a:solidFill>
                  <a:srgbClr val="000000"/>
                </a:solidFill>
              </a:rPr>
              <a:t>F</a:t>
            </a:r>
            <a:r>
              <a:rPr lang="en-US" altLang="zh-CN" dirty="0">
                <a:solidFill>
                  <a:srgbClr val="000000"/>
                </a:solidFill>
              </a:rPr>
              <a:t> = 0.774</a:t>
            </a:r>
          </a:p>
        </p:txBody>
      </p:sp>
      <p:graphicFrame>
        <p:nvGraphicFramePr>
          <p:cNvPr id="47" name="Object 46"/>
          <p:cNvGraphicFramePr>
            <a:graphicFrameLocks noChangeAspect="1"/>
          </p:cNvGraphicFramePr>
          <p:nvPr>
            <p:extLst/>
          </p:nvPr>
        </p:nvGraphicFramePr>
        <p:xfrm>
          <a:off x="5948259" y="2007968"/>
          <a:ext cx="3045572" cy="922404"/>
        </p:xfrm>
        <a:graphic>
          <a:graphicData uri="http://schemas.openxmlformats.org/presentationml/2006/ole">
            <mc:AlternateContent xmlns:mc="http://schemas.openxmlformats.org/markup-compatibility/2006">
              <mc:Choice xmlns:v="urn:schemas-microsoft-com:vml" Requires="v">
                <p:oleObj spid="_x0000_s38914" name="Equation" r:id="rId4" imgW="1549080" imgH="457200" progId="Equation.DSMT4">
                  <p:embed/>
                </p:oleObj>
              </mc:Choice>
              <mc:Fallback>
                <p:oleObj name="Equation" r:id="rId4" imgW="1549080" imgH="457200" progId="Equation.DSMT4">
                  <p:embed/>
                  <p:pic>
                    <p:nvPicPr>
                      <p:cNvPr id="47" name="Object 46"/>
                      <p:cNvPicPr/>
                      <p:nvPr/>
                    </p:nvPicPr>
                    <p:blipFill>
                      <a:blip r:embed="rId5"/>
                      <a:stretch>
                        <a:fillRect/>
                      </a:stretch>
                    </p:blipFill>
                    <p:spPr>
                      <a:xfrm>
                        <a:off x="5948259" y="2007968"/>
                        <a:ext cx="3045572" cy="922404"/>
                      </a:xfrm>
                      <a:prstGeom prst="rect">
                        <a:avLst/>
                      </a:prstGeom>
                    </p:spPr>
                  </p:pic>
                </p:oleObj>
              </mc:Fallback>
            </mc:AlternateContent>
          </a:graphicData>
        </a:graphic>
      </p:graphicFrame>
      <p:graphicFrame>
        <p:nvGraphicFramePr>
          <p:cNvPr id="48" name="Table 47"/>
          <p:cNvGraphicFramePr>
            <a:graphicFrameLocks noGrp="1"/>
          </p:cNvGraphicFramePr>
          <p:nvPr>
            <p:extLst/>
          </p:nvPr>
        </p:nvGraphicFramePr>
        <p:xfrm>
          <a:off x="9083611" y="2971695"/>
          <a:ext cx="2687392" cy="1931185"/>
        </p:xfrm>
        <a:graphic>
          <a:graphicData uri="http://schemas.openxmlformats.org/drawingml/2006/table">
            <a:tbl>
              <a:tblPr firstRow="1" bandRow="1">
                <a:tableStyleId>{5C22544A-7EE6-4342-B048-85BDC9FD1C3A}</a:tableStyleId>
              </a:tblPr>
              <a:tblGrid>
                <a:gridCol w="560921">
                  <a:extLst>
                    <a:ext uri="{9D8B030D-6E8A-4147-A177-3AD203B41FA5}">
                      <a16:colId xmlns:a16="http://schemas.microsoft.com/office/drawing/2014/main" val="20000"/>
                    </a:ext>
                  </a:extLst>
                </a:gridCol>
                <a:gridCol w="431631">
                  <a:extLst>
                    <a:ext uri="{9D8B030D-6E8A-4147-A177-3AD203B41FA5}">
                      <a16:colId xmlns:a16="http://schemas.microsoft.com/office/drawing/2014/main" val="20001"/>
                    </a:ext>
                  </a:extLst>
                </a:gridCol>
                <a:gridCol w="531493">
                  <a:extLst>
                    <a:ext uri="{9D8B030D-6E8A-4147-A177-3AD203B41FA5}">
                      <a16:colId xmlns:a16="http://schemas.microsoft.com/office/drawing/2014/main" val="20002"/>
                    </a:ext>
                  </a:extLst>
                </a:gridCol>
                <a:gridCol w="428926">
                  <a:extLst>
                    <a:ext uri="{9D8B030D-6E8A-4147-A177-3AD203B41FA5}">
                      <a16:colId xmlns:a16="http://schemas.microsoft.com/office/drawing/2014/main" val="20003"/>
                    </a:ext>
                  </a:extLst>
                </a:gridCol>
                <a:gridCol w="734421">
                  <a:extLst>
                    <a:ext uri="{9D8B030D-6E8A-4147-A177-3AD203B41FA5}">
                      <a16:colId xmlns:a16="http://schemas.microsoft.com/office/drawing/2014/main" val="20004"/>
                    </a:ext>
                  </a:extLst>
                </a:gridCol>
              </a:tblGrid>
              <a:tr h="386237">
                <a:tc>
                  <a:txBody>
                    <a:bodyPr/>
                    <a:lstStyle/>
                    <a:p>
                      <a:pPr algn="ctr"/>
                      <a:r>
                        <a:rPr lang="en-US" i="1" dirty="0"/>
                        <a:t>C\T</a:t>
                      </a:r>
                    </a:p>
                  </a:txBody>
                  <a:tcPr>
                    <a:solidFill>
                      <a:srgbClr val="00B050"/>
                    </a:solidFill>
                  </a:tcPr>
                </a:tc>
                <a:tc>
                  <a:txBody>
                    <a:bodyPr/>
                    <a:lstStyle/>
                    <a:p>
                      <a:pPr algn="ctr"/>
                      <a:r>
                        <a:rPr lang="en-US" i="1" dirty="0"/>
                        <a:t>T</a:t>
                      </a:r>
                      <a:r>
                        <a:rPr lang="en-US" i="1" baseline="-25000" dirty="0"/>
                        <a:t>1</a:t>
                      </a:r>
                    </a:p>
                  </a:txBody>
                  <a:tcPr>
                    <a:solidFill>
                      <a:srgbClr val="00B050"/>
                    </a:solidFill>
                  </a:tcPr>
                </a:tc>
                <a:tc>
                  <a:txBody>
                    <a:bodyPr/>
                    <a:lstStyle/>
                    <a:p>
                      <a:pPr algn="ctr"/>
                      <a:r>
                        <a:rPr lang="en-US" i="1" dirty="0"/>
                        <a:t>T</a:t>
                      </a:r>
                      <a:r>
                        <a:rPr lang="en-US" i="1" baseline="-25000" dirty="0"/>
                        <a:t>2</a:t>
                      </a:r>
                    </a:p>
                  </a:txBody>
                  <a:tcPr>
                    <a:solidFill>
                      <a:srgbClr val="00B050"/>
                    </a:solidFill>
                  </a:tcPr>
                </a:tc>
                <a:tc>
                  <a:txBody>
                    <a:bodyPr/>
                    <a:lstStyle/>
                    <a:p>
                      <a:pPr algn="ctr"/>
                      <a:r>
                        <a:rPr lang="en-US" i="1" dirty="0"/>
                        <a:t>T</a:t>
                      </a:r>
                      <a:r>
                        <a:rPr lang="en-US" i="1" baseline="-25000" dirty="0"/>
                        <a:t>3</a:t>
                      </a:r>
                    </a:p>
                  </a:txBody>
                  <a:tcPr>
                    <a:solidFill>
                      <a:srgbClr val="00B050"/>
                    </a:solidFill>
                  </a:tcPr>
                </a:tc>
                <a:tc>
                  <a:txBody>
                    <a:bodyPr/>
                    <a:lstStyle/>
                    <a:p>
                      <a:pPr algn="ctr"/>
                      <a:r>
                        <a:rPr lang="en-US" dirty="0"/>
                        <a:t>Sum</a:t>
                      </a:r>
                    </a:p>
                  </a:txBody>
                  <a:tcPr>
                    <a:solidFill>
                      <a:srgbClr val="00B050"/>
                    </a:solidFill>
                  </a:tcPr>
                </a:tc>
                <a:extLst>
                  <a:ext uri="{0D108BD9-81ED-4DB2-BD59-A6C34878D82A}">
                    <a16:rowId xmlns:a16="http://schemas.microsoft.com/office/drawing/2014/main" val="10000"/>
                  </a:ext>
                </a:extLst>
              </a:tr>
              <a:tr h="386237">
                <a:tc>
                  <a:txBody>
                    <a:bodyPr/>
                    <a:lstStyle/>
                    <a:p>
                      <a:pPr algn="ctr"/>
                      <a:r>
                        <a:rPr lang="en-US" i="1" dirty="0"/>
                        <a:t>C</a:t>
                      </a:r>
                      <a:r>
                        <a:rPr lang="en-US" i="1" baseline="-25000" dirty="0"/>
                        <a:t>1</a:t>
                      </a:r>
                    </a:p>
                  </a:txBody>
                  <a:tcPr>
                    <a:solidFill>
                      <a:srgbClr val="92D050"/>
                    </a:solidFill>
                  </a:tcPr>
                </a:tc>
                <a:tc>
                  <a:txBody>
                    <a:bodyPr/>
                    <a:lstStyle/>
                    <a:p>
                      <a:pPr algn="ctr"/>
                      <a:r>
                        <a:rPr lang="en-US" dirty="0"/>
                        <a:t>0</a:t>
                      </a:r>
                    </a:p>
                  </a:txBody>
                  <a:tcPr>
                    <a:solidFill>
                      <a:srgbClr val="92D050"/>
                    </a:solidFill>
                  </a:tcPr>
                </a:tc>
                <a:tc>
                  <a:txBody>
                    <a:bodyPr/>
                    <a:lstStyle/>
                    <a:p>
                      <a:pPr algn="ctr"/>
                      <a:r>
                        <a:rPr lang="en-US" dirty="0"/>
                        <a:t>20</a:t>
                      </a:r>
                    </a:p>
                  </a:txBody>
                  <a:tcPr>
                    <a:solidFill>
                      <a:srgbClr val="92D050"/>
                    </a:solidFill>
                  </a:tcPr>
                </a:tc>
                <a:tc>
                  <a:txBody>
                    <a:bodyPr/>
                    <a:lstStyle/>
                    <a:p>
                      <a:pPr algn="ctr"/>
                      <a:r>
                        <a:rPr lang="en-US" dirty="0"/>
                        <a:t>30</a:t>
                      </a:r>
                    </a:p>
                  </a:txBody>
                  <a:tcPr>
                    <a:solidFill>
                      <a:srgbClr val="92D050"/>
                    </a:solidFill>
                  </a:tcPr>
                </a:tc>
                <a:tc>
                  <a:txBody>
                    <a:bodyPr/>
                    <a:lstStyle/>
                    <a:p>
                      <a:pPr algn="ctr"/>
                      <a:r>
                        <a:rPr lang="en-US" dirty="0"/>
                        <a:t>50</a:t>
                      </a:r>
                    </a:p>
                  </a:txBody>
                  <a:tcPr>
                    <a:solidFill>
                      <a:srgbClr val="92D050"/>
                    </a:solidFill>
                  </a:tcPr>
                </a:tc>
                <a:extLst>
                  <a:ext uri="{0D108BD9-81ED-4DB2-BD59-A6C34878D82A}">
                    <a16:rowId xmlns:a16="http://schemas.microsoft.com/office/drawing/2014/main" val="10001"/>
                  </a:ext>
                </a:extLst>
              </a:tr>
              <a:tr h="386237">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a:t>C</a:t>
                      </a:r>
                      <a:r>
                        <a:rPr lang="en-US" i="1" baseline="-25000" dirty="0"/>
                        <a:t>2</a:t>
                      </a:r>
                    </a:p>
                  </a:txBody>
                  <a:tcPr>
                    <a:solidFill>
                      <a:srgbClr val="92D050"/>
                    </a:solidFill>
                  </a:tcPr>
                </a:tc>
                <a:tc>
                  <a:txBody>
                    <a:bodyPr/>
                    <a:lstStyle/>
                    <a:p>
                      <a:pPr algn="ctr"/>
                      <a:r>
                        <a:rPr lang="en-US" dirty="0"/>
                        <a:t>0</a:t>
                      </a:r>
                    </a:p>
                  </a:txBody>
                  <a:tcPr>
                    <a:solidFill>
                      <a:srgbClr val="92D050"/>
                    </a:solidFill>
                  </a:tcPr>
                </a:tc>
                <a:tc>
                  <a:txBody>
                    <a:bodyPr/>
                    <a:lstStyle/>
                    <a:p>
                      <a:pPr algn="ctr"/>
                      <a:r>
                        <a:rPr lang="en-US" dirty="0"/>
                        <a:t>20</a:t>
                      </a:r>
                    </a:p>
                  </a:txBody>
                  <a:tcPr>
                    <a:solidFill>
                      <a:srgbClr val="92D050"/>
                    </a:solidFill>
                  </a:tcPr>
                </a:tc>
                <a:tc>
                  <a:txBody>
                    <a:bodyPr/>
                    <a:lstStyle/>
                    <a:p>
                      <a:pPr algn="ctr"/>
                      <a:r>
                        <a:rPr lang="en-US" dirty="0"/>
                        <a:t>5</a:t>
                      </a:r>
                    </a:p>
                  </a:txBody>
                  <a:tcPr>
                    <a:solidFill>
                      <a:srgbClr val="92D050"/>
                    </a:solidFill>
                  </a:tcPr>
                </a:tc>
                <a:tc>
                  <a:txBody>
                    <a:bodyPr/>
                    <a:lstStyle/>
                    <a:p>
                      <a:pPr algn="ctr"/>
                      <a:r>
                        <a:rPr lang="en-US" dirty="0"/>
                        <a:t>25</a:t>
                      </a:r>
                    </a:p>
                  </a:txBody>
                  <a:tcPr>
                    <a:solidFill>
                      <a:srgbClr val="92D050"/>
                    </a:solidFill>
                  </a:tcPr>
                </a:tc>
                <a:extLst>
                  <a:ext uri="{0D108BD9-81ED-4DB2-BD59-A6C34878D82A}">
                    <a16:rowId xmlns:a16="http://schemas.microsoft.com/office/drawing/2014/main" val="10002"/>
                  </a:ext>
                </a:extLst>
              </a:tr>
              <a:tr h="386237">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a:t>C</a:t>
                      </a:r>
                      <a:r>
                        <a:rPr lang="en-US" i="1" baseline="-25000" dirty="0"/>
                        <a:t>3</a:t>
                      </a:r>
                    </a:p>
                  </a:txBody>
                  <a:tcPr>
                    <a:solidFill>
                      <a:srgbClr val="92D050"/>
                    </a:solidFill>
                  </a:tcPr>
                </a:tc>
                <a:tc>
                  <a:txBody>
                    <a:bodyPr/>
                    <a:lstStyle/>
                    <a:p>
                      <a:pPr algn="ctr"/>
                      <a:r>
                        <a:rPr lang="en-US" dirty="0"/>
                        <a:t>25</a:t>
                      </a:r>
                    </a:p>
                  </a:txBody>
                  <a:tcPr>
                    <a:solidFill>
                      <a:srgbClr val="92D050"/>
                    </a:solidFill>
                  </a:tcPr>
                </a:tc>
                <a:tc>
                  <a:txBody>
                    <a:bodyPr/>
                    <a:lstStyle/>
                    <a:p>
                      <a:pPr algn="ctr"/>
                      <a:r>
                        <a:rPr lang="en-US" dirty="0"/>
                        <a:t>0</a:t>
                      </a:r>
                    </a:p>
                  </a:txBody>
                  <a:tcPr>
                    <a:solidFill>
                      <a:srgbClr val="92D050"/>
                    </a:solidFill>
                  </a:tcPr>
                </a:tc>
                <a:tc>
                  <a:txBody>
                    <a:bodyPr/>
                    <a:lstStyle/>
                    <a:p>
                      <a:pPr algn="ctr"/>
                      <a:r>
                        <a:rPr lang="en-US" dirty="0"/>
                        <a:t>0</a:t>
                      </a:r>
                    </a:p>
                  </a:txBody>
                  <a:tcPr>
                    <a:solidFill>
                      <a:srgbClr val="92D050"/>
                    </a:solidFill>
                  </a:tcPr>
                </a:tc>
                <a:tc>
                  <a:txBody>
                    <a:bodyPr/>
                    <a:lstStyle/>
                    <a:p>
                      <a:pPr algn="ctr"/>
                      <a:r>
                        <a:rPr lang="en-US" dirty="0"/>
                        <a:t>25</a:t>
                      </a:r>
                    </a:p>
                  </a:txBody>
                  <a:tcPr>
                    <a:solidFill>
                      <a:srgbClr val="92D050"/>
                    </a:solidFill>
                  </a:tcPr>
                </a:tc>
                <a:extLst>
                  <a:ext uri="{0D108BD9-81ED-4DB2-BD59-A6C34878D82A}">
                    <a16:rowId xmlns:a16="http://schemas.microsoft.com/office/drawing/2014/main" val="10003"/>
                  </a:ext>
                </a:extLst>
              </a:tr>
              <a:tr h="386237">
                <a:tc>
                  <a:txBody>
                    <a:bodyPr/>
                    <a:lstStyle/>
                    <a:p>
                      <a:pPr algn="ctr"/>
                      <a:r>
                        <a:rPr lang="en-US" i="1" dirty="0" err="1"/>
                        <a:t>m</a:t>
                      </a:r>
                      <a:r>
                        <a:rPr lang="en-US" i="1" baseline="-25000" dirty="0" err="1"/>
                        <a:t>j</a:t>
                      </a:r>
                      <a:endParaRPr lang="en-US" i="1" baseline="-25000" dirty="0"/>
                    </a:p>
                  </a:txBody>
                  <a:tcPr>
                    <a:solidFill>
                      <a:srgbClr val="92D050"/>
                    </a:solidFill>
                  </a:tcPr>
                </a:tc>
                <a:tc>
                  <a:txBody>
                    <a:bodyPr/>
                    <a:lstStyle/>
                    <a:p>
                      <a:pPr algn="ctr"/>
                      <a:r>
                        <a:rPr lang="en-US" dirty="0"/>
                        <a:t>25</a:t>
                      </a:r>
                    </a:p>
                  </a:txBody>
                  <a:tcPr>
                    <a:solidFill>
                      <a:srgbClr val="92D050"/>
                    </a:solidFill>
                  </a:tcPr>
                </a:tc>
                <a:tc>
                  <a:txBody>
                    <a:bodyPr/>
                    <a:lstStyle/>
                    <a:p>
                      <a:pPr algn="ctr"/>
                      <a:r>
                        <a:rPr lang="en-US" dirty="0"/>
                        <a:t>40</a:t>
                      </a:r>
                    </a:p>
                  </a:txBody>
                  <a:tcPr>
                    <a:solidFill>
                      <a:srgbClr val="92D050"/>
                    </a:solidFill>
                  </a:tcPr>
                </a:tc>
                <a:tc>
                  <a:txBody>
                    <a:bodyPr/>
                    <a:lstStyle/>
                    <a:p>
                      <a:pPr algn="ctr"/>
                      <a:r>
                        <a:rPr lang="en-US" dirty="0"/>
                        <a:t>35</a:t>
                      </a:r>
                    </a:p>
                  </a:txBody>
                  <a:tcPr>
                    <a:solidFill>
                      <a:srgbClr val="92D050"/>
                    </a:solidFill>
                  </a:tcPr>
                </a:tc>
                <a:tc>
                  <a:txBody>
                    <a:bodyPr/>
                    <a:lstStyle/>
                    <a:p>
                      <a:pPr algn="ctr"/>
                      <a:r>
                        <a:rPr lang="en-US" dirty="0"/>
                        <a:t>100</a:t>
                      </a:r>
                    </a:p>
                  </a:txBody>
                  <a:tcPr>
                    <a:solidFill>
                      <a:srgbClr val="92D050"/>
                    </a:solidFill>
                  </a:tcPr>
                </a:tc>
                <a:extLst>
                  <a:ext uri="{0D108BD9-81ED-4DB2-BD59-A6C34878D82A}">
                    <a16:rowId xmlns:a16="http://schemas.microsoft.com/office/drawing/2014/main" val="10004"/>
                  </a:ext>
                </a:extLst>
              </a:tr>
            </a:tbl>
          </a:graphicData>
        </a:graphic>
      </p:graphicFrame>
      <p:graphicFrame>
        <p:nvGraphicFramePr>
          <p:cNvPr id="49" name="Object 48"/>
          <p:cNvGraphicFramePr>
            <a:graphicFrameLocks noChangeAspect="1"/>
          </p:cNvGraphicFramePr>
          <p:nvPr>
            <p:extLst/>
          </p:nvPr>
        </p:nvGraphicFramePr>
        <p:xfrm>
          <a:off x="8904051" y="1242094"/>
          <a:ext cx="327025" cy="423863"/>
        </p:xfrm>
        <a:graphic>
          <a:graphicData uri="http://schemas.openxmlformats.org/presentationml/2006/ole">
            <mc:AlternateContent xmlns:mc="http://schemas.openxmlformats.org/markup-compatibility/2006">
              <mc:Choice xmlns:v="urn:schemas-microsoft-com:vml" Requires="v">
                <p:oleObj spid="_x0000_s38915" name="Equation" r:id="rId6" imgW="190440" imgH="241200" progId="Equation.DSMT4">
                  <p:embed/>
                </p:oleObj>
              </mc:Choice>
              <mc:Fallback>
                <p:oleObj name="Equation" r:id="rId6" imgW="190440" imgH="241200" progId="Equation.DSMT4">
                  <p:embed/>
                  <p:pic>
                    <p:nvPicPr>
                      <p:cNvPr id="49" name="Object 48"/>
                      <p:cNvPicPr/>
                      <p:nvPr/>
                    </p:nvPicPr>
                    <p:blipFill>
                      <a:blip r:embed="rId7"/>
                      <a:stretch>
                        <a:fillRect/>
                      </a:stretch>
                    </p:blipFill>
                    <p:spPr>
                      <a:xfrm>
                        <a:off x="8904051" y="1242094"/>
                        <a:ext cx="327025" cy="423863"/>
                      </a:xfrm>
                      <a:prstGeom prst="rect">
                        <a:avLst/>
                      </a:prstGeom>
                    </p:spPr>
                  </p:pic>
                </p:oleObj>
              </mc:Fallback>
            </mc:AlternateContent>
          </a:graphicData>
        </a:graphic>
      </p:graphicFrame>
      <p:graphicFrame>
        <p:nvGraphicFramePr>
          <p:cNvPr id="51" name="Object 50"/>
          <p:cNvGraphicFramePr>
            <a:graphicFrameLocks noChangeAspect="1"/>
          </p:cNvGraphicFramePr>
          <p:nvPr>
            <p:extLst/>
          </p:nvPr>
        </p:nvGraphicFramePr>
        <p:xfrm>
          <a:off x="5964090" y="3311429"/>
          <a:ext cx="327025" cy="423863"/>
        </p:xfrm>
        <a:graphic>
          <a:graphicData uri="http://schemas.openxmlformats.org/presentationml/2006/ole">
            <mc:AlternateContent xmlns:mc="http://schemas.openxmlformats.org/markup-compatibility/2006">
              <mc:Choice xmlns:v="urn:schemas-microsoft-com:vml" Requires="v">
                <p:oleObj spid="_x0000_s38916" name="Equation" r:id="rId8" imgW="190440" imgH="241200" progId="Equation.DSMT4">
                  <p:embed/>
                </p:oleObj>
              </mc:Choice>
              <mc:Fallback>
                <p:oleObj name="Equation" r:id="rId8" imgW="190440" imgH="241200" progId="Equation.DSMT4">
                  <p:embed/>
                  <p:pic>
                    <p:nvPicPr>
                      <p:cNvPr id="51" name="Object 50"/>
                      <p:cNvPicPr/>
                      <p:nvPr/>
                    </p:nvPicPr>
                    <p:blipFill>
                      <a:blip r:embed="rId7"/>
                      <a:stretch>
                        <a:fillRect/>
                      </a:stretch>
                    </p:blipFill>
                    <p:spPr>
                      <a:xfrm>
                        <a:off x="5964090" y="3311429"/>
                        <a:ext cx="327025" cy="423863"/>
                      </a:xfrm>
                      <a:prstGeom prst="rect">
                        <a:avLst/>
                      </a:prstGeom>
                    </p:spPr>
                  </p:pic>
                </p:oleObj>
              </mc:Fallback>
            </mc:AlternateContent>
          </a:graphicData>
        </a:graphic>
      </p:graphicFrame>
      <p:graphicFrame>
        <p:nvGraphicFramePr>
          <p:cNvPr id="52" name="Object 51"/>
          <p:cNvGraphicFramePr>
            <a:graphicFrameLocks noChangeAspect="1"/>
          </p:cNvGraphicFramePr>
          <p:nvPr>
            <p:extLst/>
          </p:nvPr>
        </p:nvGraphicFramePr>
        <p:xfrm>
          <a:off x="6008158" y="3603921"/>
          <a:ext cx="2574591" cy="1024855"/>
        </p:xfrm>
        <a:graphic>
          <a:graphicData uri="http://schemas.openxmlformats.org/presentationml/2006/ole">
            <mc:AlternateContent xmlns:mc="http://schemas.openxmlformats.org/markup-compatibility/2006">
              <mc:Choice xmlns:v="urn:schemas-microsoft-com:vml" Requires="v">
                <p:oleObj spid="_x0000_s38917" name="Equation" r:id="rId9" imgW="1244520" imgH="482400" progId="Equation.DSMT4">
                  <p:embed/>
                </p:oleObj>
              </mc:Choice>
              <mc:Fallback>
                <p:oleObj name="Equation" r:id="rId9" imgW="1244520" imgH="482400" progId="Equation.DSMT4">
                  <p:embed/>
                  <p:pic>
                    <p:nvPicPr>
                      <p:cNvPr id="52" name="Object 51"/>
                      <p:cNvPicPr/>
                      <p:nvPr/>
                    </p:nvPicPr>
                    <p:blipFill>
                      <a:blip r:embed="rId10"/>
                      <a:stretch>
                        <a:fillRect/>
                      </a:stretch>
                    </p:blipFill>
                    <p:spPr>
                      <a:xfrm>
                        <a:off x="6008158" y="3603921"/>
                        <a:ext cx="2574591" cy="1024855"/>
                      </a:xfrm>
                      <a:prstGeom prst="rect">
                        <a:avLst/>
                      </a:prstGeom>
                    </p:spPr>
                  </p:pic>
                </p:oleObj>
              </mc:Fallback>
            </mc:AlternateContent>
          </a:graphicData>
        </a:graphic>
      </p:graphicFrame>
      <p:graphicFrame>
        <p:nvGraphicFramePr>
          <p:cNvPr id="53" name="Object 52"/>
          <p:cNvGraphicFramePr>
            <a:graphicFrameLocks noChangeAspect="1"/>
          </p:cNvGraphicFramePr>
          <p:nvPr>
            <p:extLst/>
          </p:nvPr>
        </p:nvGraphicFramePr>
        <p:xfrm>
          <a:off x="3721314" y="3635807"/>
          <a:ext cx="1146596" cy="434975"/>
        </p:xfrm>
        <a:graphic>
          <a:graphicData uri="http://schemas.openxmlformats.org/presentationml/2006/ole">
            <mc:AlternateContent xmlns:mc="http://schemas.openxmlformats.org/markup-compatibility/2006">
              <mc:Choice xmlns:v="urn:schemas-microsoft-com:vml" Requires="v">
                <p:oleObj spid="_x0000_s38918" name="Equation" r:id="rId11" imgW="609480" imgH="241200" progId="Equation.DSMT4">
                  <p:embed/>
                </p:oleObj>
              </mc:Choice>
              <mc:Fallback>
                <p:oleObj name="Equation" r:id="rId11" imgW="609480" imgH="241200" progId="Equation.DSMT4">
                  <p:embed/>
                  <p:pic>
                    <p:nvPicPr>
                      <p:cNvPr id="53" name="Object 52"/>
                      <p:cNvPicPr/>
                      <p:nvPr/>
                    </p:nvPicPr>
                    <p:blipFill>
                      <a:blip r:embed="rId12"/>
                      <a:stretch>
                        <a:fillRect/>
                      </a:stretch>
                    </p:blipFill>
                    <p:spPr>
                      <a:xfrm>
                        <a:off x="3721314" y="3635807"/>
                        <a:ext cx="1146596" cy="434975"/>
                      </a:xfrm>
                      <a:prstGeom prst="rect">
                        <a:avLst/>
                      </a:prstGeom>
                    </p:spPr>
                  </p:pic>
                </p:oleObj>
              </mc:Fallback>
            </mc:AlternateContent>
          </a:graphicData>
        </a:graphic>
      </p:graphicFrame>
      <p:graphicFrame>
        <p:nvGraphicFramePr>
          <p:cNvPr id="54" name="Object 53"/>
          <p:cNvGraphicFramePr>
            <a:graphicFrameLocks noChangeAspect="1"/>
          </p:cNvGraphicFramePr>
          <p:nvPr>
            <p:extLst/>
          </p:nvPr>
        </p:nvGraphicFramePr>
        <p:xfrm>
          <a:off x="8196827" y="4809239"/>
          <a:ext cx="1280398" cy="793036"/>
        </p:xfrm>
        <a:graphic>
          <a:graphicData uri="http://schemas.openxmlformats.org/presentationml/2006/ole">
            <mc:AlternateContent xmlns:mc="http://schemas.openxmlformats.org/markup-compatibility/2006">
              <mc:Choice xmlns:v="urn:schemas-microsoft-com:vml" Requires="v">
                <p:oleObj spid="_x0000_s38919" name="Equation" r:id="rId13" imgW="799920" imgH="482400" progId="Equation.DSMT4">
                  <p:embed/>
                </p:oleObj>
              </mc:Choice>
              <mc:Fallback>
                <p:oleObj name="Equation" r:id="rId13" imgW="799920" imgH="482400" progId="Equation.DSMT4">
                  <p:embed/>
                  <p:pic>
                    <p:nvPicPr>
                      <p:cNvPr id="54" name="Object 53"/>
                      <p:cNvPicPr/>
                      <p:nvPr/>
                    </p:nvPicPr>
                    <p:blipFill>
                      <a:blip r:embed="rId14"/>
                      <a:stretch>
                        <a:fillRect/>
                      </a:stretch>
                    </p:blipFill>
                    <p:spPr>
                      <a:xfrm>
                        <a:off x="8196827" y="4809239"/>
                        <a:ext cx="1280398" cy="793036"/>
                      </a:xfrm>
                      <a:prstGeom prst="rect">
                        <a:avLst/>
                      </a:prstGeom>
                    </p:spPr>
                  </p:pic>
                </p:oleObj>
              </mc:Fallback>
            </mc:AlternateContent>
          </a:graphicData>
        </a:graphic>
      </p:graphicFrame>
      <p:graphicFrame>
        <p:nvGraphicFramePr>
          <p:cNvPr id="55" name="Object 54"/>
          <p:cNvGraphicFramePr>
            <a:graphicFrameLocks noChangeAspect="1"/>
          </p:cNvGraphicFramePr>
          <p:nvPr>
            <p:extLst/>
          </p:nvPr>
        </p:nvGraphicFramePr>
        <p:xfrm>
          <a:off x="7182811" y="5428659"/>
          <a:ext cx="1256718" cy="758527"/>
        </p:xfrm>
        <a:graphic>
          <a:graphicData uri="http://schemas.openxmlformats.org/presentationml/2006/ole">
            <mc:AlternateContent xmlns:mc="http://schemas.openxmlformats.org/markup-compatibility/2006">
              <mc:Choice xmlns:v="urn:schemas-microsoft-com:vml" Requires="v">
                <p:oleObj spid="_x0000_s38920" name="Equation" r:id="rId15" imgW="736560" imgH="431640" progId="Equation.DSMT4">
                  <p:embed/>
                </p:oleObj>
              </mc:Choice>
              <mc:Fallback>
                <p:oleObj name="Equation" r:id="rId15" imgW="736560" imgH="431640" progId="Equation.DSMT4">
                  <p:embed/>
                  <p:pic>
                    <p:nvPicPr>
                      <p:cNvPr id="55" name="Object 54"/>
                      <p:cNvPicPr/>
                      <p:nvPr/>
                    </p:nvPicPr>
                    <p:blipFill>
                      <a:blip r:embed="rId16"/>
                      <a:stretch>
                        <a:fillRect/>
                      </a:stretch>
                    </p:blipFill>
                    <p:spPr>
                      <a:xfrm>
                        <a:off x="7182811" y="5428659"/>
                        <a:ext cx="1256718" cy="758527"/>
                      </a:xfrm>
                      <a:prstGeom prst="rect">
                        <a:avLst/>
                      </a:prstGeom>
                    </p:spPr>
                  </p:pic>
                </p:oleObj>
              </mc:Fallback>
            </mc:AlternateContent>
          </a:graphicData>
        </a:graphic>
      </p:graphicFrame>
      <p:grpSp>
        <p:nvGrpSpPr>
          <p:cNvPr id="56" name="Group 55"/>
          <p:cNvGrpSpPr/>
          <p:nvPr/>
        </p:nvGrpSpPr>
        <p:grpSpPr>
          <a:xfrm>
            <a:off x="9313760" y="1117784"/>
            <a:ext cx="2094138" cy="1828863"/>
            <a:chOff x="9313760" y="1117784"/>
            <a:chExt cx="2094138" cy="1828863"/>
          </a:xfrm>
        </p:grpSpPr>
        <p:grpSp>
          <p:nvGrpSpPr>
            <p:cNvPr id="57" name="Group 47"/>
            <p:cNvGrpSpPr>
              <a:grpSpLocks/>
            </p:cNvGrpSpPr>
            <p:nvPr/>
          </p:nvGrpSpPr>
          <p:grpSpPr bwMode="auto">
            <a:xfrm>
              <a:off x="9350499" y="1117784"/>
              <a:ext cx="2057399" cy="1237140"/>
              <a:chOff x="6781800" y="1284661"/>
              <a:chExt cx="2042907" cy="1191839"/>
            </a:xfrm>
          </p:grpSpPr>
          <p:sp>
            <p:nvSpPr>
              <p:cNvPr id="68" name="Oval 8"/>
              <p:cNvSpPr>
                <a:spLocks noChangeArrowheads="1"/>
              </p:cNvSpPr>
              <p:nvPr/>
            </p:nvSpPr>
            <p:spPr bwMode="auto">
              <a:xfrm>
                <a:off x="7162800" y="17049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9" name="Oval 9"/>
              <p:cNvSpPr>
                <a:spLocks noChangeArrowheads="1"/>
              </p:cNvSpPr>
              <p:nvPr/>
            </p:nvSpPr>
            <p:spPr bwMode="auto">
              <a:xfrm>
                <a:off x="7391400" y="16287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0" name="Oval 10"/>
              <p:cNvSpPr>
                <a:spLocks noChangeArrowheads="1"/>
              </p:cNvSpPr>
              <p:nvPr/>
            </p:nvSpPr>
            <p:spPr bwMode="auto">
              <a:xfrm>
                <a:off x="7467600" y="20955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1" name="Oval 11"/>
              <p:cNvSpPr>
                <a:spLocks noChangeArrowheads="1"/>
              </p:cNvSpPr>
              <p:nvPr/>
            </p:nvSpPr>
            <p:spPr bwMode="auto">
              <a:xfrm>
                <a:off x="7696200" y="1933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2" name="Oval 12"/>
              <p:cNvSpPr>
                <a:spLocks noChangeArrowheads="1"/>
              </p:cNvSpPr>
              <p:nvPr/>
            </p:nvSpPr>
            <p:spPr bwMode="auto">
              <a:xfrm>
                <a:off x="7010400" y="20193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3" name="Oval 13"/>
              <p:cNvSpPr>
                <a:spLocks noChangeArrowheads="1"/>
              </p:cNvSpPr>
              <p:nvPr/>
            </p:nvSpPr>
            <p:spPr bwMode="auto">
              <a:xfrm>
                <a:off x="7010400" y="1552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4" name="Oval 14"/>
              <p:cNvSpPr>
                <a:spLocks noChangeArrowheads="1"/>
              </p:cNvSpPr>
              <p:nvPr/>
            </p:nvSpPr>
            <p:spPr bwMode="auto">
              <a:xfrm>
                <a:off x="72771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5" name="Oval 74"/>
              <p:cNvSpPr>
                <a:spLocks noChangeArrowheads="1"/>
              </p:cNvSpPr>
              <p:nvPr/>
            </p:nvSpPr>
            <p:spPr bwMode="auto">
              <a:xfrm>
                <a:off x="7620000" y="1714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6" name="Oval 75"/>
              <p:cNvSpPr>
                <a:spLocks noChangeArrowheads="1"/>
              </p:cNvSpPr>
              <p:nvPr/>
            </p:nvSpPr>
            <p:spPr bwMode="auto">
              <a:xfrm>
                <a:off x="7239000" y="20193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7" name="Oval 76"/>
              <p:cNvSpPr>
                <a:spLocks noChangeArrowheads="1"/>
              </p:cNvSpPr>
              <p:nvPr/>
            </p:nvSpPr>
            <p:spPr bwMode="auto">
              <a:xfrm>
                <a:off x="74676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8" name="Oval 33"/>
              <p:cNvSpPr>
                <a:spLocks noChangeArrowheads="1"/>
              </p:cNvSpPr>
              <p:nvPr/>
            </p:nvSpPr>
            <p:spPr bwMode="auto">
              <a:xfrm>
                <a:off x="7226077" y="2280758"/>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9" name="Oval 34"/>
              <p:cNvSpPr>
                <a:spLocks noChangeArrowheads="1"/>
              </p:cNvSpPr>
              <p:nvPr/>
            </p:nvSpPr>
            <p:spPr bwMode="auto">
              <a:xfrm>
                <a:off x="7315200" y="1485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0" name="Oval 35"/>
              <p:cNvSpPr>
                <a:spLocks noChangeArrowheads="1"/>
              </p:cNvSpPr>
              <p:nvPr/>
            </p:nvSpPr>
            <p:spPr bwMode="auto">
              <a:xfrm>
                <a:off x="7048500" y="22479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1" name="Oval 36"/>
              <p:cNvSpPr>
                <a:spLocks noChangeArrowheads="1"/>
              </p:cNvSpPr>
              <p:nvPr/>
            </p:nvSpPr>
            <p:spPr bwMode="auto">
              <a:xfrm>
                <a:off x="69342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2" name="Oval 15"/>
              <p:cNvSpPr>
                <a:spLocks noChangeArrowheads="1"/>
              </p:cNvSpPr>
              <p:nvPr/>
            </p:nvSpPr>
            <p:spPr bwMode="auto">
              <a:xfrm>
                <a:off x="80962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3" name="Oval 19"/>
              <p:cNvSpPr>
                <a:spLocks noChangeArrowheads="1"/>
              </p:cNvSpPr>
              <p:nvPr/>
            </p:nvSpPr>
            <p:spPr bwMode="auto">
              <a:xfrm>
                <a:off x="82486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4" name="Oval 20"/>
              <p:cNvSpPr>
                <a:spLocks noChangeArrowheads="1"/>
              </p:cNvSpPr>
              <p:nvPr/>
            </p:nvSpPr>
            <p:spPr bwMode="auto">
              <a:xfrm>
                <a:off x="84010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5" name="Oval 21"/>
              <p:cNvSpPr>
                <a:spLocks noChangeArrowheads="1"/>
              </p:cNvSpPr>
              <p:nvPr/>
            </p:nvSpPr>
            <p:spPr bwMode="auto">
              <a:xfrm>
                <a:off x="8248650" y="1857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6" name="Oval 22"/>
              <p:cNvSpPr>
                <a:spLocks noChangeArrowheads="1"/>
              </p:cNvSpPr>
              <p:nvPr/>
            </p:nvSpPr>
            <p:spPr bwMode="auto">
              <a:xfrm>
                <a:off x="84010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7" name="Oval 23"/>
              <p:cNvSpPr>
                <a:spLocks noChangeArrowheads="1"/>
              </p:cNvSpPr>
              <p:nvPr/>
            </p:nvSpPr>
            <p:spPr bwMode="auto">
              <a:xfrm>
                <a:off x="79438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8" name="Oval 24"/>
              <p:cNvSpPr>
                <a:spLocks noChangeArrowheads="1"/>
              </p:cNvSpPr>
              <p:nvPr/>
            </p:nvSpPr>
            <p:spPr bwMode="auto">
              <a:xfrm>
                <a:off x="80962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9" name="Oval 25"/>
              <p:cNvSpPr>
                <a:spLocks noChangeArrowheads="1"/>
              </p:cNvSpPr>
              <p:nvPr/>
            </p:nvSpPr>
            <p:spPr bwMode="auto">
              <a:xfrm>
                <a:off x="7905750" y="15906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0" name="Oval 26"/>
              <p:cNvSpPr>
                <a:spLocks noChangeArrowheads="1"/>
              </p:cNvSpPr>
              <p:nvPr/>
            </p:nvSpPr>
            <p:spPr bwMode="auto">
              <a:xfrm>
                <a:off x="82486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b="1">
                  <a:solidFill>
                    <a:srgbClr val="0000FF"/>
                  </a:solidFill>
                </a:endParaRPr>
              </a:p>
            </p:txBody>
          </p:sp>
          <p:sp>
            <p:nvSpPr>
              <p:cNvPr id="91" name="Oval 27"/>
              <p:cNvSpPr>
                <a:spLocks noChangeArrowheads="1"/>
              </p:cNvSpPr>
              <p:nvPr/>
            </p:nvSpPr>
            <p:spPr bwMode="auto">
              <a:xfrm>
                <a:off x="79438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2" name="Oval 28"/>
              <p:cNvSpPr>
                <a:spLocks noChangeArrowheads="1"/>
              </p:cNvSpPr>
              <p:nvPr/>
            </p:nvSpPr>
            <p:spPr bwMode="auto">
              <a:xfrm>
                <a:off x="80962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3" name="Oval 29"/>
              <p:cNvSpPr>
                <a:spLocks noChangeArrowheads="1"/>
              </p:cNvSpPr>
              <p:nvPr/>
            </p:nvSpPr>
            <p:spPr bwMode="auto">
              <a:xfrm>
                <a:off x="84010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4" name="Oval 30"/>
              <p:cNvSpPr>
                <a:spLocks noChangeArrowheads="1"/>
              </p:cNvSpPr>
              <p:nvPr/>
            </p:nvSpPr>
            <p:spPr bwMode="auto">
              <a:xfrm>
                <a:off x="85534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5" name="Oval 31"/>
              <p:cNvSpPr>
                <a:spLocks noChangeArrowheads="1"/>
              </p:cNvSpPr>
              <p:nvPr/>
            </p:nvSpPr>
            <p:spPr bwMode="auto">
              <a:xfrm>
                <a:off x="86296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6" name="Oval 32"/>
              <p:cNvSpPr>
                <a:spLocks noChangeArrowheads="1"/>
              </p:cNvSpPr>
              <p:nvPr/>
            </p:nvSpPr>
            <p:spPr bwMode="auto">
              <a:xfrm>
                <a:off x="84772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7" name="Oval 37"/>
              <p:cNvSpPr>
                <a:spLocks noChangeArrowheads="1"/>
              </p:cNvSpPr>
              <p:nvPr/>
            </p:nvSpPr>
            <p:spPr bwMode="auto">
              <a:xfrm>
                <a:off x="8020050" y="2085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8" name="Rectangle 1"/>
              <p:cNvSpPr>
                <a:spLocks noChangeArrowheads="1"/>
              </p:cNvSpPr>
              <p:nvPr/>
            </p:nvSpPr>
            <p:spPr bwMode="auto">
              <a:xfrm>
                <a:off x="6781800" y="1295400"/>
                <a:ext cx="2042907" cy="11811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99" name="Oval 2"/>
              <p:cNvSpPr>
                <a:spLocks noChangeArrowheads="1"/>
              </p:cNvSpPr>
              <p:nvPr/>
            </p:nvSpPr>
            <p:spPr bwMode="auto">
              <a:xfrm>
                <a:off x="7600950" y="1385888"/>
                <a:ext cx="1143000" cy="809624"/>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100" name="Oval 44"/>
              <p:cNvSpPr>
                <a:spLocks noChangeArrowheads="1"/>
              </p:cNvSpPr>
              <p:nvPr/>
            </p:nvSpPr>
            <p:spPr bwMode="auto">
              <a:xfrm rot="3005671">
                <a:off x="6910448" y="1473379"/>
                <a:ext cx="782476" cy="405040"/>
              </a:xfrm>
              <a:prstGeom prst="ellipse">
                <a:avLst/>
              </a:prstGeom>
              <a:noFill/>
              <a:ln w="28575"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grpSp>
        <p:sp>
          <p:nvSpPr>
            <p:cNvPr id="58" name="TextBox 57"/>
            <p:cNvSpPr txBox="1"/>
            <p:nvPr/>
          </p:nvSpPr>
          <p:spPr>
            <a:xfrm>
              <a:off x="9351754" y="2362645"/>
              <a:ext cx="1220138" cy="276225"/>
            </a:xfrm>
            <a:prstGeom prst="rect">
              <a:avLst/>
            </a:prstGeom>
            <a:solidFill>
              <a:srgbClr val="E48312"/>
            </a:solidFill>
          </p:spPr>
          <p:txBody>
            <a:bodyPr wrap="square">
              <a:spAutoFit/>
            </a:bodyPr>
            <a:lstStyle/>
            <a:p>
              <a:pPr defTabSz="914400" fontAlgn="base">
                <a:spcBef>
                  <a:spcPct val="0"/>
                </a:spcBef>
                <a:spcAft>
                  <a:spcPct val="0"/>
                </a:spcAft>
                <a:defRPr/>
              </a:pPr>
              <a:r>
                <a:rPr lang="en-US" sz="1200" b="1" dirty="0">
                  <a:solidFill>
                    <a:srgbClr val="000000"/>
                  </a:solidFill>
                </a:rPr>
                <a:t>Ground Truth </a:t>
              </a:r>
              <a:r>
                <a:rPr lang="en-US" sz="1200" b="1" i="1" dirty="0">
                  <a:solidFill>
                    <a:srgbClr val="000000"/>
                  </a:solidFill>
                </a:rPr>
                <a:t>T</a:t>
              </a:r>
              <a:r>
                <a:rPr lang="en-US" sz="1200" b="1" i="1" baseline="-25000" dirty="0">
                  <a:solidFill>
                    <a:srgbClr val="000000"/>
                  </a:solidFill>
                </a:rPr>
                <a:t>1</a:t>
              </a:r>
            </a:p>
          </p:txBody>
        </p:sp>
        <p:sp>
          <p:nvSpPr>
            <p:cNvPr id="59" name="TextBox 46"/>
            <p:cNvSpPr txBox="1">
              <a:spLocks noChangeArrowheads="1"/>
            </p:cNvSpPr>
            <p:nvPr/>
          </p:nvSpPr>
          <p:spPr bwMode="auto">
            <a:xfrm>
              <a:off x="10599349" y="2359850"/>
              <a:ext cx="395287" cy="2762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solidFill>
                    <a:srgbClr val="000000"/>
                  </a:solidFill>
                </a:rPr>
                <a:t>T</a:t>
              </a:r>
              <a:r>
                <a:rPr lang="en-US" altLang="en-US" sz="1200" b="1" i="1" baseline="-25000" dirty="0">
                  <a:solidFill>
                    <a:srgbClr val="000000"/>
                  </a:solidFill>
                </a:rPr>
                <a:t>2</a:t>
              </a:r>
            </a:p>
          </p:txBody>
        </p:sp>
        <p:sp>
          <p:nvSpPr>
            <p:cNvPr id="60" name="TextBox 43"/>
            <p:cNvSpPr txBox="1">
              <a:spLocks noChangeArrowheads="1"/>
            </p:cNvSpPr>
            <p:nvPr/>
          </p:nvSpPr>
          <p:spPr bwMode="auto">
            <a:xfrm>
              <a:off x="9439271" y="2631760"/>
              <a:ext cx="929361" cy="307777"/>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dirty="0">
                  <a:solidFill>
                    <a:srgbClr val="000000"/>
                  </a:solidFill>
                  <a:latin typeface="+mn-lt"/>
                </a:rPr>
                <a:t>Cluster </a:t>
              </a:r>
              <a:r>
                <a:rPr lang="en-US" altLang="en-US" sz="1400" b="1" i="1" dirty="0">
                  <a:solidFill>
                    <a:srgbClr val="000000"/>
                  </a:solidFill>
                  <a:latin typeface="+mn-lt"/>
                </a:rPr>
                <a:t>C</a:t>
              </a:r>
              <a:r>
                <a:rPr lang="en-US" altLang="en-US" sz="1400" b="1" i="1" baseline="-25000" dirty="0">
                  <a:solidFill>
                    <a:srgbClr val="000000"/>
                  </a:solidFill>
                  <a:latin typeface="+mn-lt"/>
                </a:rPr>
                <a:t>1</a:t>
              </a:r>
            </a:p>
          </p:txBody>
        </p:sp>
        <p:sp>
          <p:nvSpPr>
            <p:cNvPr id="61" name="TextBox 49"/>
            <p:cNvSpPr txBox="1">
              <a:spLocks noChangeArrowheads="1"/>
            </p:cNvSpPr>
            <p:nvPr/>
          </p:nvSpPr>
          <p:spPr bwMode="auto">
            <a:xfrm>
              <a:off x="10410045" y="2638870"/>
              <a:ext cx="402888" cy="30777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mn-lt"/>
                  <a:ea typeface="Tahoma" panose="020B0604030504040204" pitchFamily="34" charset="0"/>
                  <a:cs typeface="Tahoma" panose="020B0604030504040204" pitchFamily="34" charset="0"/>
                </a:rPr>
                <a:t>C</a:t>
              </a:r>
              <a:r>
                <a:rPr lang="en-US" altLang="en-US" sz="1400" b="1" i="1" baseline="-25000" dirty="0">
                  <a:solidFill>
                    <a:srgbClr val="000000"/>
                  </a:solidFill>
                  <a:latin typeface="+mn-lt"/>
                  <a:ea typeface="Tahoma" panose="020B0604030504040204" pitchFamily="34" charset="0"/>
                  <a:cs typeface="Tahoma" panose="020B0604030504040204" pitchFamily="34" charset="0"/>
                </a:rPr>
                <a:t>2</a:t>
              </a:r>
            </a:p>
          </p:txBody>
        </p:sp>
        <p:sp>
          <p:nvSpPr>
            <p:cNvPr id="62" name="Oval 35"/>
            <p:cNvSpPr>
              <a:spLocks noChangeArrowheads="1"/>
            </p:cNvSpPr>
            <p:nvPr/>
          </p:nvSpPr>
          <p:spPr bwMode="auto">
            <a:xfrm>
              <a:off x="9505904" y="197932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3" name="Oval 33"/>
            <p:cNvSpPr>
              <a:spLocks noChangeArrowheads="1"/>
            </p:cNvSpPr>
            <p:nvPr/>
          </p:nvSpPr>
          <p:spPr bwMode="auto">
            <a:xfrm>
              <a:off x="9836299" y="20137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4" name="Oval 2"/>
            <p:cNvSpPr>
              <a:spLocks noChangeArrowheads="1"/>
            </p:cNvSpPr>
            <p:nvPr/>
          </p:nvSpPr>
          <p:spPr bwMode="auto">
            <a:xfrm rot="1766439">
              <a:off x="9313760" y="1769947"/>
              <a:ext cx="911640" cy="485929"/>
            </a:xfrm>
            <a:prstGeom prst="ellipse">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65" name="Oval 33"/>
            <p:cNvSpPr>
              <a:spLocks noChangeArrowheads="1"/>
            </p:cNvSpPr>
            <p:nvPr/>
          </p:nvSpPr>
          <p:spPr bwMode="auto">
            <a:xfrm>
              <a:off x="9988699" y="21661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6" name="TextBox 46"/>
            <p:cNvSpPr txBox="1">
              <a:spLocks noChangeArrowheads="1"/>
            </p:cNvSpPr>
            <p:nvPr/>
          </p:nvSpPr>
          <p:spPr bwMode="auto">
            <a:xfrm>
              <a:off x="11012611" y="2359849"/>
              <a:ext cx="395287" cy="276225"/>
            </a:xfrm>
            <a:prstGeom prst="rect">
              <a:avLst/>
            </a:prstGeom>
            <a:solidFill>
              <a:schemeClr val="tx1">
                <a:lumMod val="85000"/>
                <a:lumOff val="15000"/>
              </a:schemeClr>
            </a:solidFill>
            <a:ln>
              <a:noFill/>
            </a:ln>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T</a:t>
              </a:r>
              <a:r>
                <a:rPr lang="en-US" altLang="en-US" sz="1200" b="1" i="1" baseline="-25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p>
          </p:txBody>
        </p:sp>
        <p:sp>
          <p:nvSpPr>
            <p:cNvPr id="67" name="TextBox 49"/>
            <p:cNvSpPr txBox="1">
              <a:spLocks noChangeArrowheads="1"/>
            </p:cNvSpPr>
            <p:nvPr/>
          </p:nvSpPr>
          <p:spPr bwMode="auto">
            <a:xfrm>
              <a:off x="10885310" y="2638870"/>
              <a:ext cx="402888" cy="307777"/>
            </a:xfrm>
            <a:prstGeom prst="rect">
              <a:avLst/>
            </a:prstGeom>
            <a:noFill/>
            <a:ln w="28575">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mn-lt"/>
                </a:rPr>
                <a:t>C</a:t>
              </a:r>
              <a:r>
                <a:rPr lang="en-US" altLang="en-US" sz="1400" b="1" i="1" baseline="-25000" dirty="0">
                  <a:solidFill>
                    <a:srgbClr val="000000"/>
                  </a:solidFill>
                  <a:latin typeface="+mn-lt"/>
                </a:rPr>
                <a:t>3</a:t>
              </a:r>
            </a:p>
          </p:txBody>
        </p:sp>
      </p:grpSp>
    </p:spTree>
    <p:extLst>
      <p:ext uri="{BB962C8B-B14F-4D97-AF65-F5344CB8AC3E}">
        <p14:creationId xmlns:p14="http://schemas.microsoft.com/office/powerpoint/2010/main" val="3041204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lstStyle/>
          <a:p>
            <a:r>
              <a:rPr lang="en-US" altLang="zh-CN" dirty="0">
                <a:ea typeface="SimSun" panose="02010600030101010101" pitchFamily="2" charset="-122"/>
              </a:rPr>
              <a:t>Requirements and Challenges</a:t>
            </a:r>
            <a:endParaRPr lang="en-US" altLang="en-US" dirty="0"/>
          </a:p>
        </p:txBody>
      </p:sp>
      <p:sp>
        <p:nvSpPr>
          <p:cNvPr id="4100" name="Rectangle 3"/>
          <p:cNvSpPr>
            <a:spLocks noGrp="1" noChangeArrowheads="1"/>
          </p:cNvSpPr>
          <p:nvPr>
            <p:ph idx="1"/>
          </p:nvPr>
        </p:nvSpPr>
        <p:spPr>
          <a:xfrm>
            <a:off x="597270" y="1085941"/>
            <a:ext cx="10441518" cy="5682504"/>
          </a:xfrm>
        </p:spPr>
        <p:txBody>
          <a:bodyPr/>
          <a:lstStyle/>
          <a:p>
            <a:r>
              <a:rPr lang="en-US" altLang="zh-CN" sz="2400" b="1" dirty="0">
                <a:ea typeface="SimSun" panose="02010600030101010101" pitchFamily="2" charset="-122"/>
              </a:rPr>
              <a:t>Quality</a:t>
            </a:r>
          </a:p>
          <a:p>
            <a:pPr lvl="1"/>
            <a:r>
              <a:rPr lang="en-US" altLang="zh-CN" sz="2400" dirty="0">
                <a:ea typeface="SimSun" panose="02010600030101010101" pitchFamily="2" charset="-122"/>
              </a:rPr>
              <a:t>Ability to deal with different types of attributes: Numerical, categorical, text, multimedia, networks, and mixture of multiple types</a:t>
            </a:r>
          </a:p>
          <a:p>
            <a:pPr lvl="1"/>
            <a:r>
              <a:rPr lang="en-US" altLang="zh-CN" sz="2400" dirty="0">
                <a:ea typeface="SimSun" panose="02010600030101010101" pitchFamily="2" charset="-122"/>
              </a:rPr>
              <a:t>Discovery of clusters with arbitrary shape</a:t>
            </a:r>
          </a:p>
          <a:p>
            <a:pPr lvl="1"/>
            <a:r>
              <a:rPr lang="en-US" altLang="zh-CN" sz="2400" dirty="0">
                <a:ea typeface="SimSun" panose="02010600030101010101" pitchFamily="2" charset="-122"/>
              </a:rPr>
              <a:t>Ability to deal with noisy data</a:t>
            </a:r>
          </a:p>
          <a:p>
            <a:r>
              <a:rPr lang="en-US" altLang="zh-CN" sz="2400" b="1" dirty="0">
                <a:ea typeface="SimSun" panose="02010600030101010101" pitchFamily="2" charset="-122"/>
              </a:rPr>
              <a:t>Scalability</a:t>
            </a:r>
          </a:p>
          <a:p>
            <a:pPr lvl="1"/>
            <a:r>
              <a:rPr lang="en-US" altLang="zh-CN" sz="2400" dirty="0">
                <a:ea typeface="SimSun" panose="02010600030101010101" pitchFamily="2" charset="-122"/>
              </a:rPr>
              <a:t>Clustering all the data instead of only on samples</a:t>
            </a:r>
          </a:p>
          <a:p>
            <a:pPr lvl="1"/>
            <a:r>
              <a:rPr lang="en-US" altLang="zh-CN" sz="2400" dirty="0">
                <a:ea typeface="SimSun" panose="02010600030101010101" pitchFamily="2" charset="-122"/>
              </a:rPr>
              <a:t>High dimensionality</a:t>
            </a:r>
          </a:p>
          <a:p>
            <a:pPr lvl="1"/>
            <a:r>
              <a:rPr lang="en-US" altLang="zh-CN" sz="2400" dirty="0">
                <a:ea typeface="SimSun" panose="02010600030101010101" pitchFamily="2" charset="-122"/>
              </a:rPr>
              <a:t>Incremental or stream clustering and insensitivity to input order</a:t>
            </a:r>
          </a:p>
          <a:p>
            <a:r>
              <a:rPr lang="en-US" altLang="zh-CN" sz="2400" b="1" dirty="0">
                <a:ea typeface="SimSun" panose="02010600030101010101" pitchFamily="2" charset="-122"/>
              </a:rPr>
              <a:t>Constraint-based clustering</a:t>
            </a:r>
          </a:p>
          <a:p>
            <a:pPr lvl="1"/>
            <a:r>
              <a:rPr lang="en-US" altLang="zh-CN" sz="2400" dirty="0">
                <a:ea typeface="SimSun" panose="02010600030101010101" pitchFamily="2" charset="-122"/>
              </a:rPr>
              <a:t>User-given preferences or constraints; domain knowledge; user queries  </a:t>
            </a:r>
          </a:p>
          <a:p>
            <a:r>
              <a:rPr lang="en-US" altLang="zh-CN" sz="2400" b="1" dirty="0">
                <a:ea typeface="SimSun" panose="02010600030101010101" pitchFamily="2" charset="-122"/>
              </a:rPr>
              <a:t>Interpretability and usability</a:t>
            </a:r>
          </a:p>
          <a:p>
            <a:pPr lvl="1"/>
            <a:r>
              <a:rPr lang="en-US" altLang="zh-CN" sz="2400" dirty="0">
                <a:ea typeface="SimSun" panose="02010600030101010101" pitchFamily="2" charset="-122"/>
              </a:rPr>
              <a:t>The final generated clusters should be semantically </a:t>
            </a:r>
            <a:r>
              <a:rPr lang="en-US" altLang="zh-CN" sz="2400">
                <a:ea typeface="SimSun" panose="02010600030101010101" pitchFamily="2" charset="-122"/>
              </a:rPr>
              <a:t>meaningful and useful</a:t>
            </a:r>
            <a:endParaRPr lang="en-US" altLang="zh-CN" sz="2400" dirty="0">
              <a:ea typeface="SimSun" panose="02010600030101010101" pitchFamily="2" charset="-122"/>
            </a:endParaRPr>
          </a:p>
          <a:p>
            <a:pPr marL="200021" lvl="1" indent="0">
              <a:buNone/>
            </a:pPr>
            <a:endParaRPr lang="en-US" altLang="zh-CN" sz="2400" b="1" dirty="0">
              <a:ea typeface="SimSun" panose="02010600030101010101" pitchFamily="2" charset="-122"/>
            </a:endParaRPr>
          </a:p>
        </p:txBody>
      </p:sp>
    </p:spTree>
    <p:extLst>
      <p:ext uri="{BB962C8B-B14F-4D97-AF65-F5344CB8AC3E}">
        <p14:creationId xmlns:p14="http://schemas.microsoft.com/office/powerpoint/2010/main" val="12245129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2057" y="3194917"/>
            <a:ext cx="5643563"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78" name="Rectangle 2"/>
          <p:cNvSpPr>
            <a:spLocks noGrp="1" noChangeArrowheads="1"/>
          </p:cNvSpPr>
          <p:nvPr>
            <p:ph type="title"/>
          </p:nvPr>
        </p:nvSpPr>
        <p:spPr>
          <a:xfrm>
            <a:off x="0" y="-1"/>
            <a:ext cx="12192000" cy="1105793"/>
          </a:xfrm>
        </p:spPr>
        <p:txBody>
          <a:bodyPr vert="horz" lIns="92075" tIns="46038" rIns="92075" bIns="46038" rtlCol="0" anchor="ctr">
            <a:noAutofit/>
          </a:bodyPr>
          <a:lstStyle/>
          <a:p>
            <a:r>
              <a:rPr lang="en-US" altLang="zh-CN" dirty="0">
                <a:ea typeface="SimSun" panose="02010600030101010101" pitchFamily="2" charset="-122"/>
              </a:rPr>
              <a:t>Entropy-Based Measures (I): Conditional Entropy</a:t>
            </a:r>
            <a:endParaRPr lang="en-US" altLang="zh-CN" sz="4000" dirty="0">
              <a:ea typeface="SimSun" panose="02010600030101010101" pitchFamily="2" charset="-122"/>
            </a:endParaRPr>
          </a:p>
        </p:txBody>
      </p:sp>
      <p:sp>
        <p:nvSpPr>
          <p:cNvPr id="24579" name="Rectangle 3"/>
          <p:cNvSpPr>
            <a:spLocks noGrp="1" noChangeArrowheads="1"/>
          </p:cNvSpPr>
          <p:nvPr>
            <p:ph type="body" sz="half" idx="1"/>
          </p:nvPr>
        </p:nvSpPr>
        <p:spPr>
          <a:xfrm>
            <a:off x="529390" y="1133709"/>
            <a:ext cx="8829596" cy="5411948"/>
          </a:xfrm>
        </p:spPr>
        <p:txBody>
          <a:bodyPr vert="horz" lIns="92075" tIns="46038" rIns="92075" bIns="46038" rtlCol="0">
            <a:noAutofit/>
          </a:bodyPr>
          <a:lstStyle/>
          <a:p>
            <a:pPr>
              <a:defRPr/>
            </a:pPr>
            <a:r>
              <a:rPr lang="en-US" altLang="zh-CN" b="1" dirty="0">
                <a:ea typeface="SimSun" pitchFamily="2" charset="-122"/>
              </a:rPr>
              <a:t>Entropy of clustering </a:t>
            </a:r>
            <a:r>
              <a:rPr lang="en-US" altLang="zh-CN" i="1" dirty="0">
                <a:ea typeface="SimSun" pitchFamily="2" charset="-122"/>
              </a:rPr>
              <a:t>C</a:t>
            </a:r>
            <a:r>
              <a:rPr lang="en-US" altLang="zh-CN" dirty="0">
                <a:ea typeface="SimSun" pitchFamily="2" charset="-122"/>
              </a:rPr>
              <a:t>:</a:t>
            </a:r>
          </a:p>
          <a:p>
            <a:pPr>
              <a:defRPr/>
            </a:pPr>
            <a:endParaRPr lang="en-US" altLang="zh-CN" dirty="0">
              <a:ea typeface="SimSun" pitchFamily="2" charset="-122"/>
            </a:endParaRPr>
          </a:p>
          <a:p>
            <a:pPr>
              <a:defRPr/>
            </a:pPr>
            <a:r>
              <a:rPr lang="en-US" altLang="zh-CN" b="1" dirty="0">
                <a:ea typeface="SimSun" pitchFamily="2" charset="-122"/>
              </a:rPr>
              <a:t>Entropy of partitioning </a:t>
            </a:r>
            <a:r>
              <a:rPr lang="en-US" altLang="zh-CN" i="1" dirty="0">
                <a:ea typeface="SimSun" pitchFamily="2" charset="-122"/>
              </a:rPr>
              <a:t>T</a:t>
            </a:r>
            <a:r>
              <a:rPr lang="en-US" altLang="zh-CN" dirty="0">
                <a:ea typeface="SimSun" pitchFamily="2" charset="-122"/>
              </a:rPr>
              <a:t>:</a:t>
            </a:r>
          </a:p>
          <a:p>
            <a:pPr>
              <a:defRPr/>
            </a:pPr>
            <a:r>
              <a:rPr lang="en-US" altLang="zh-CN" b="1" dirty="0">
                <a:ea typeface="SimSun" pitchFamily="2" charset="-122"/>
              </a:rPr>
              <a:t>Entropy of </a:t>
            </a:r>
            <a:r>
              <a:rPr lang="en-US" altLang="zh-CN" b="1" i="1" dirty="0">
                <a:ea typeface="SimSun" pitchFamily="2" charset="-122"/>
              </a:rPr>
              <a:t>T</a:t>
            </a:r>
            <a:r>
              <a:rPr lang="en-US" altLang="zh-CN" b="1" dirty="0">
                <a:ea typeface="SimSun" pitchFamily="2" charset="-122"/>
              </a:rPr>
              <a:t> with respect to cluster </a:t>
            </a:r>
            <a:r>
              <a:rPr lang="en-US" altLang="zh-CN" i="1" dirty="0">
                <a:ea typeface="SimSun" pitchFamily="2" charset="-122"/>
              </a:rPr>
              <a:t>C</a:t>
            </a:r>
            <a:r>
              <a:rPr lang="en-US" altLang="zh-CN" i="1" baseline="-25000" dirty="0">
                <a:ea typeface="SimSun" pitchFamily="2" charset="-122"/>
              </a:rPr>
              <a:t>i</a:t>
            </a:r>
            <a:r>
              <a:rPr lang="en-US" altLang="zh-CN" dirty="0">
                <a:ea typeface="SimSun" pitchFamily="2" charset="-122"/>
              </a:rPr>
              <a:t>:</a:t>
            </a:r>
          </a:p>
          <a:p>
            <a:pPr>
              <a:defRPr/>
            </a:pPr>
            <a:r>
              <a:rPr lang="en-US" altLang="zh-CN" b="1" dirty="0">
                <a:ea typeface="SimSun" pitchFamily="2" charset="-122"/>
              </a:rPr>
              <a:t>Conditional entropy of </a:t>
            </a:r>
            <a:r>
              <a:rPr lang="en-US" altLang="zh-CN" b="1" i="1" dirty="0">
                <a:ea typeface="SimSun" pitchFamily="2" charset="-122"/>
              </a:rPr>
              <a:t>T</a:t>
            </a:r>
            <a:r>
              <a:rPr lang="en-US" altLang="zh-CN" b="1" dirty="0">
                <a:ea typeface="SimSun" pitchFamily="2" charset="-122"/>
              </a:rPr>
              <a:t> with respect to</a:t>
            </a:r>
          </a:p>
          <a:p>
            <a:pPr marL="457200" lvl="1" indent="0">
              <a:buNone/>
              <a:defRPr/>
            </a:pPr>
            <a:r>
              <a:rPr lang="en-US" altLang="zh-CN" b="1" dirty="0">
                <a:ea typeface="SimSun" pitchFamily="2" charset="-122"/>
              </a:rPr>
              <a:t>clustering </a:t>
            </a:r>
            <a:r>
              <a:rPr lang="en-US" altLang="zh-CN" i="1" dirty="0">
                <a:ea typeface="SimSun" pitchFamily="2" charset="-122"/>
              </a:rPr>
              <a:t>C</a:t>
            </a:r>
            <a:r>
              <a:rPr lang="en-US" altLang="zh-CN" dirty="0">
                <a:ea typeface="SimSun" pitchFamily="2" charset="-122"/>
              </a:rPr>
              <a:t>:</a:t>
            </a:r>
          </a:p>
          <a:p>
            <a:pPr lvl="1">
              <a:defRPr/>
            </a:pPr>
            <a:r>
              <a:rPr lang="en-US" altLang="zh-CN" dirty="0">
                <a:ea typeface="SimSun" pitchFamily="2" charset="-122"/>
              </a:rPr>
              <a:t>The more a cluster’s members are split into different partitions, the higher the conditional entropy</a:t>
            </a:r>
          </a:p>
          <a:p>
            <a:pPr lvl="1">
              <a:defRPr/>
            </a:pPr>
            <a:r>
              <a:rPr lang="en-US" altLang="zh-CN" dirty="0">
                <a:ea typeface="SimSun" pitchFamily="2" charset="-122"/>
              </a:rPr>
              <a:t>For a perfect clustering, the conditional entropy value is 0</a:t>
            </a:r>
            <a:endParaRPr lang="en-US" altLang="zh-CN" i="1" dirty="0">
              <a:ea typeface="SimSun" pitchFamily="2" charset="-122"/>
            </a:endParaRPr>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5589" y="1176714"/>
            <a:ext cx="25082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3076" y="1890430"/>
            <a:ext cx="2290762" cy="67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0525" y="2375240"/>
            <a:ext cx="3262312"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9782" y="5059134"/>
            <a:ext cx="7878762" cy="67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4995" y="5732234"/>
            <a:ext cx="5981700"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Object 1"/>
          <p:cNvGraphicFramePr>
            <a:graphicFrameLocks noChangeAspect="1"/>
          </p:cNvGraphicFramePr>
          <p:nvPr>
            <p:extLst/>
          </p:nvPr>
        </p:nvGraphicFramePr>
        <p:xfrm>
          <a:off x="7116984" y="1170721"/>
          <a:ext cx="3594575" cy="538318"/>
        </p:xfrm>
        <a:graphic>
          <a:graphicData uri="http://schemas.openxmlformats.org/presentationml/2006/ole">
            <mc:AlternateContent xmlns:mc="http://schemas.openxmlformats.org/markup-compatibility/2006">
              <mc:Choice xmlns:v="urn:schemas-microsoft-com:vml" Requires="v">
                <p:oleObj spid="_x0000_s39938" name="Equation" r:id="rId10" imgW="2628720" imgH="393480" progId="Equation.DSMT4">
                  <p:embed/>
                </p:oleObj>
              </mc:Choice>
              <mc:Fallback>
                <p:oleObj name="Equation" r:id="rId10" imgW="2628720" imgH="393480" progId="Equation.DSMT4">
                  <p:embed/>
                  <p:pic>
                    <p:nvPicPr>
                      <p:cNvPr id="2" name="Object 1"/>
                      <p:cNvPicPr/>
                      <p:nvPr/>
                    </p:nvPicPr>
                    <p:blipFill>
                      <a:blip r:embed="rId11"/>
                      <a:stretch>
                        <a:fillRect/>
                      </a:stretch>
                    </p:blipFill>
                    <p:spPr>
                      <a:xfrm>
                        <a:off x="7116984" y="1170721"/>
                        <a:ext cx="3594575" cy="538318"/>
                      </a:xfrm>
                      <a:prstGeom prst="rect">
                        <a:avLst/>
                      </a:prstGeom>
                    </p:spPr>
                  </p:pic>
                </p:oleObj>
              </mc:Fallback>
            </mc:AlternateContent>
          </a:graphicData>
        </a:graphic>
      </p:graphicFrame>
      <p:grpSp>
        <p:nvGrpSpPr>
          <p:cNvPr id="45" name="Group 44"/>
          <p:cNvGrpSpPr/>
          <p:nvPr/>
        </p:nvGrpSpPr>
        <p:grpSpPr>
          <a:xfrm>
            <a:off x="9862400" y="1910264"/>
            <a:ext cx="2094138" cy="1828863"/>
            <a:chOff x="9313760" y="1117784"/>
            <a:chExt cx="2094138" cy="1828863"/>
          </a:xfrm>
        </p:grpSpPr>
        <p:grpSp>
          <p:nvGrpSpPr>
            <p:cNvPr id="46" name="Group 47"/>
            <p:cNvGrpSpPr>
              <a:grpSpLocks/>
            </p:cNvGrpSpPr>
            <p:nvPr/>
          </p:nvGrpSpPr>
          <p:grpSpPr bwMode="auto">
            <a:xfrm>
              <a:off x="9350499" y="1117784"/>
              <a:ext cx="2057399" cy="1237140"/>
              <a:chOff x="6781800" y="1284661"/>
              <a:chExt cx="2042907" cy="1191839"/>
            </a:xfrm>
          </p:grpSpPr>
          <p:sp>
            <p:nvSpPr>
              <p:cNvPr id="57" name="Oval 8"/>
              <p:cNvSpPr>
                <a:spLocks noChangeArrowheads="1"/>
              </p:cNvSpPr>
              <p:nvPr/>
            </p:nvSpPr>
            <p:spPr bwMode="auto">
              <a:xfrm>
                <a:off x="7162800" y="17049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8" name="Oval 9"/>
              <p:cNvSpPr>
                <a:spLocks noChangeArrowheads="1"/>
              </p:cNvSpPr>
              <p:nvPr/>
            </p:nvSpPr>
            <p:spPr bwMode="auto">
              <a:xfrm>
                <a:off x="7391400" y="16287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9" name="Oval 10"/>
              <p:cNvSpPr>
                <a:spLocks noChangeArrowheads="1"/>
              </p:cNvSpPr>
              <p:nvPr/>
            </p:nvSpPr>
            <p:spPr bwMode="auto">
              <a:xfrm>
                <a:off x="7467600" y="20955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0" name="Oval 11"/>
              <p:cNvSpPr>
                <a:spLocks noChangeArrowheads="1"/>
              </p:cNvSpPr>
              <p:nvPr/>
            </p:nvSpPr>
            <p:spPr bwMode="auto">
              <a:xfrm>
                <a:off x="7696200" y="1933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1" name="Oval 12"/>
              <p:cNvSpPr>
                <a:spLocks noChangeArrowheads="1"/>
              </p:cNvSpPr>
              <p:nvPr/>
            </p:nvSpPr>
            <p:spPr bwMode="auto">
              <a:xfrm>
                <a:off x="7010400" y="20193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2" name="Oval 13"/>
              <p:cNvSpPr>
                <a:spLocks noChangeArrowheads="1"/>
              </p:cNvSpPr>
              <p:nvPr/>
            </p:nvSpPr>
            <p:spPr bwMode="auto">
              <a:xfrm>
                <a:off x="7010400" y="1552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3" name="Oval 14"/>
              <p:cNvSpPr>
                <a:spLocks noChangeArrowheads="1"/>
              </p:cNvSpPr>
              <p:nvPr/>
            </p:nvSpPr>
            <p:spPr bwMode="auto">
              <a:xfrm>
                <a:off x="72771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4" name="Oval 63"/>
              <p:cNvSpPr>
                <a:spLocks noChangeArrowheads="1"/>
              </p:cNvSpPr>
              <p:nvPr/>
            </p:nvSpPr>
            <p:spPr bwMode="auto">
              <a:xfrm>
                <a:off x="7620000" y="1714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5" name="Oval 64"/>
              <p:cNvSpPr>
                <a:spLocks noChangeArrowheads="1"/>
              </p:cNvSpPr>
              <p:nvPr/>
            </p:nvSpPr>
            <p:spPr bwMode="auto">
              <a:xfrm>
                <a:off x="7239000" y="20193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6" name="Oval 65"/>
              <p:cNvSpPr>
                <a:spLocks noChangeArrowheads="1"/>
              </p:cNvSpPr>
              <p:nvPr/>
            </p:nvSpPr>
            <p:spPr bwMode="auto">
              <a:xfrm>
                <a:off x="74676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7" name="Oval 33"/>
              <p:cNvSpPr>
                <a:spLocks noChangeArrowheads="1"/>
              </p:cNvSpPr>
              <p:nvPr/>
            </p:nvSpPr>
            <p:spPr bwMode="auto">
              <a:xfrm>
                <a:off x="7226077" y="2280758"/>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8" name="Oval 34"/>
              <p:cNvSpPr>
                <a:spLocks noChangeArrowheads="1"/>
              </p:cNvSpPr>
              <p:nvPr/>
            </p:nvSpPr>
            <p:spPr bwMode="auto">
              <a:xfrm>
                <a:off x="7315200" y="1485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9" name="Oval 35"/>
              <p:cNvSpPr>
                <a:spLocks noChangeArrowheads="1"/>
              </p:cNvSpPr>
              <p:nvPr/>
            </p:nvSpPr>
            <p:spPr bwMode="auto">
              <a:xfrm>
                <a:off x="7048500" y="22479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0" name="Oval 36"/>
              <p:cNvSpPr>
                <a:spLocks noChangeArrowheads="1"/>
              </p:cNvSpPr>
              <p:nvPr/>
            </p:nvSpPr>
            <p:spPr bwMode="auto">
              <a:xfrm>
                <a:off x="69342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1" name="Oval 15"/>
              <p:cNvSpPr>
                <a:spLocks noChangeArrowheads="1"/>
              </p:cNvSpPr>
              <p:nvPr/>
            </p:nvSpPr>
            <p:spPr bwMode="auto">
              <a:xfrm>
                <a:off x="80962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2" name="Oval 19"/>
              <p:cNvSpPr>
                <a:spLocks noChangeArrowheads="1"/>
              </p:cNvSpPr>
              <p:nvPr/>
            </p:nvSpPr>
            <p:spPr bwMode="auto">
              <a:xfrm>
                <a:off x="82486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3" name="Oval 20"/>
              <p:cNvSpPr>
                <a:spLocks noChangeArrowheads="1"/>
              </p:cNvSpPr>
              <p:nvPr/>
            </p:nvSpPr>
            <p:spPr bwMode="auto">
              <a:xfrm>
                <a:off x="84010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4" name="Oval 21"/>
              <p:cNvSpPr>
                <a:spLocks noChangeArrowheads="1"/>
              </p:cNvSpPr>
              <p:nvPr/>
            </p:nvSpPr>
            <p:spPr bwMode="auto">
              <a:xfrm>
                <a:off x="8248650" y="1857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5" name="Oval 22"/>
              <p:cNvSpPr>
                <a:spLocks noChangeArrowheads="1"/>
              </p:cNvSpPr>
              <p:nvPr/>
            </p:nvSpPr>
            <p:spPr bwMode="auto">
              <a:xfrm>
                <a:off x="84010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6" name="Oval 23"/>
              <p:cNvSpPr>
                <a:spLocks noChangeArrowheads="1"/>
              </p:cNvSpPr>
              <p:nvPr/>
            </p:nvSpPr>
            <p:spPr bwMode="auto">
              <a:xfrm>
                <a:off x="79438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7" name="Oval 24"/>
              <p:cNvSpPr>
                <a:spLocks noChangeArrowheads="1"/>
              </p:cNvSpPr>
              <p:nvPr/>
            </p:nvSpPr>
            <p:spPr bwMode="auto">
              <a:xfrm>
                <a:off x="80962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8" name="Oval 25"/>
              <p:cNvSpPr>
                <a:spLocks noChangeArrowheads="1"/>
              </p:cNvSpPr>
              <p:nvPr/>
            </p:nvSpPr>
            <p:spPr bwMode="auto">
              <a:xfrm>
                <a:off x="7905750" y="15906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9" name="Oval 26"/>
              <p:cNvSpPr>
                <a:spLocks noChangeArrowheads="1"/>
              </p:cNvSpPr>
              <p:nvPr/>
            </p:nvSpPr>
            <p:spPr bwMode="auto">
              <a:xfrm>
                <a:off x="82486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b="1">
                  <a:solidFill>
                    <a:srgbClr val="0000FF"/>
                  </a:solidFill>
                </a:endParaRPr>
              </a:p>
            </p:txBody>
          </p:sp>
          <p:sp>
            <p:nvSpPr>
              <p:cNvPr id="80" name="Oval 27"/>
              <p:cNvSpPr>
                <a:spLocks noChangeArrowheads="1"/>
              </p:cNvSpPr>
              <p:nvPr/>
            </p:nvSpPr>
            <p:spPr bwMode="auto">
              <a:xfrm>
                <a:off x="79438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1" name="Oval 28"/>
              <p:cNvSpPr>
                <a:spLocks noChangeArrowheads="1"/>
              </p:cNvSpPr>
              <p:nvPr/>
            </p:nvSpPr>
            <p:spPr bwMode="auto">
              <a:xfrm>
                <a:off x="80962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2" name="Oval 29"/>
              <p:cNvSpPr>
                <a:spLocks noChangeArrowheads="1"/>
              </p:cNvSpPr>
              <p:nvPr/>
            </p:nvSpPr>
            <p:spPr bwMode="auto">
              <a:xfrm>
                <a:off x="84010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3" name="Oval 30"/>
              <p:cNvSpPr>
                <a:spLocks noChangeArrowheads="1"/>
              </p:cNvSpPr>
              <p:nvPr/>
            </p:nvSpPr>
            <p:spPr bwMode="auto">
              <a:xfrm>
                <a:off x="85534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4" name="Oval 31"/>
              <p:cNvSpPr>
                <a:spLocks noChangeArrowheads="1"/>
              </p:cNvSpPr>
              <p:nvPr/>
            </p:nvSpPr>
            <p:spPr bwMode="auto">
              <a:xfrm>
                <a:off x="86296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5" name="Oval 32"/>
              <p:cNvSpPr>
                <a:spLocks noChangeArrowheads="1"/>
              </p:cNvSpPr>
              <p:nvPr/>
            </p:nvSpPr>
            <p:spPr bwMode="auto">
              <a:xfrm>
                <a:off x="84772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6" name="Oval 37"/>
              <p:cNvSpPr>
                <a:spLocks noChangeArrowheads="1"/>
              </p:cNvSpPr>
              <p:nvPr/>
            </p:nvSpPr>
            <p:spPr bwMode="auto">
              <a:xfrm>
                <a:off x="8020050" y="2085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7" name="Rectangle 1"/>
              <p:cNvSpPr>
                <a:spLocks noChangeArrowheads="1"/>
              </p:cNvSpPr>
              <p:nvPr/>
            </p:nvSpPr>
            <p:spPr bwMode="auto">
              <a:xfrm>
                <a:off x="6781800" y="1295400"/>
                <a:ext cx="2042907" cy="11811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88" name="Oval 2"/>
              <p:cNvSpPr>
                <a:spLocks noChangeArrowheads="1"/>
              </p:cNvSpPr>
              <p:nvPr/>
            </p:nvSpPr>
            <p:spPr bwMode="auto">
              <a:xfrm>
                <a:off x="7600950" y="1385888"/>
                <a:ext cx="1143000" cy="809624"/>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89" name="Oval 44"/>
              <p:cNvSpPr>
                <a:spLocks noChangeArrowheads="1"/>
              </p:cNvSpPr>
              <p:nvPr/>
            </p:nvSpPr>
            <p:spPr bwMode="auto">
              <a:xfrm rot="3005671">
                <a:off x="6910448" y="1473379"/>
                <a:ext cx="782476" cy="405040"/>
              </a:xfrm>
              <a:prstGeom prst="ellipse">
                <a:avLst/>
              </a:prstGeom>
              <a:noFill/>
              <a:ln w="28575"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grpSp>
        <p:sp>
          <p:nvSpPr>
            <p:cNvPr id="47" name="TextBox 46"/>
            <p:cNvSpPr txBox="1"/>
            <p:nvPr/>
          </p:nvSpPr>
          <p:spPr>
            <a:xfrm>
              <a:off x="9351754" y="2362645"/>
              <a:ext cx="1220138" cy="276225"/>
            </a:xfrm>
            <a:prstGeom prst="rect">
              <a:avLst/>
            </a:prstGeom>
            <a:solidFill>
              <a:srgbClr val="E48312"/>
            </a:solidFill>
          </p:spPr>
          <p:txBody>
            <a:bodyPr wrap="square">
              <a:spAutoFit/>
            </a:bodyPr>
            <a:lstStyle/>
            <a:p>
              <a:pPr defTabSz="914400" fontAlgn="base">
                <a:spcBef>
                  <a:spcPct val="0"/>
                </a:spcBef>
                <a:spcAft>
                  <a:spcPct val="0"/>
                </a:spcAft>
                <a:defRPr/>
              </a:pPr>
              <a:r>
                <a:rPr lang="en-US" sz="1200" b="1" dirty="0">
                  <a:solidFill>
                    <a:srgbClr val="000000"/>
                  </a:solidFill>
                </a:rPr>
                <a:t>Ground Truth </a:t>
              </a:r>
              <a:r>
                <a:rPr lang="en-US" sz="1200" b="1" i="1" dirty="0">
                  <a:solidFill>
                    <a:srgbClr val="000000"/>
                  </a:solidFill>
                </a:rPr>
                <a:t>T</a:t>
              </a:r>
              <a:r>
                <a:rPr lang="en-US" sz="1200" b="1" i="1" baseline="-25000" dirty="0">
                  <a:solidFill>
                    <a:srgbClr val="000000"/>
                  </a:solidFill>
                </a:rPr>
                <a:t>1</a:t>
              </a:r>
            </a:p>
          </p:txBody>
        </p:sp>
        <p:sp>
          <p:nvSpPr>
            <p:cNvPr id="48" name="TextBox 46"/>
            <p:cNvSpPr txBox="1">
              <a:spLocks noChangeArrowheads="1"/>
            </p:cNvSpPr>
            <p:nvPr/>
          </p:nvSpPr>
          <p:spPr bwMode="auto">
            <a:xfrm>
              <a:off x="10599349" y="2359850"/>
              <a:ext cx="395287" cy="2762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solidFill>
                    <a:srgbClr val="000000"/>
                  </a:solidFill>
                </a:rPr>
                <a:t>T</a:t>
              </a:r>
              <a:r>
                <a:rPr lang="en-US" altLang="en-US" sz="1200" b="1" i="1" baseline="-25000" dirty="0">
                  <a:solidFill>
                    <a:srgbClr val="000000"/>
                  </a:solidFill>
                </a:rPr>
                <a:t>2</a:t>
              </a:r>
            </a:p>
          </p:txBody>
        </p:sp>
        <p:sp>
          <p:nvSpPr>
            <p:cNvPr id="49" name="TextBox 43"/>
            <p:cNvSpPr txBox="1">
              <a:spLocks noChangeArrowheads="1"/>
            </p:cNvSpPr>
            <p:nvPr/>
          </p:nvSpPr>
          <p:spPr bwMode="auto">
            <a:xfrm>
              <a:off x="9439271" y="2631760"/>
              <a:ext cx="929361" cy="307777"/>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dirty="0">
                  <a:solidFill>
                    <a:srgbClr val="000000"/>
                  </a:solidFill>
                  <a:latin typeface="+mn-lt"/>
                </a:rPr>
                <a:t>Cluster </a:t>
              </a:r>
              <a:r>
                <a:rPr lang="en-US" altLang="en-US" sz="1400" b="1" i="1" dirty="0">
                  <a:solidFill>
                    <a:srgbClr val="000000"/>
                  </a:solidFill>
                  <a:latin typeface="+mn-lt"/>
                </a:rPr>
                <a:t>C</a:t>
              </a:r>
              <a:r>
                <a:rPr lang="en-US" altLang="en-US" sz="1400" b="1" i="1" baseline="-25000" dirty="0">
                  <a:solidFill>
                    <a:srgbClr val="000000"/>
                  </a:solidFill>
                  <a:latin typeface="+mn-lt"/>
                </a:rPr>
                <a:t>1</a:t>
              </a:r>
            </a:p>
          </p:txBody>
        </p:sp>
        <p:sp>
          <p:nvSpPr>
            <p:cNvPr id="50" name="TextBox 49"/>
            <p:cNvSpPr txBox="1">
              <a:spLocks noChangeArrowheads="1"/>
            </p:cNvSpPr>
            <p:nvPr/>
          </p:nvSpPr>
          <p:spPr bwMode="auto">
            <a:xfrm>
              <a:off x="10410045" y="2638870"/>
              <a:ext cx="402888" cy="30777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mn-lt"/>
                  <a:ea typeface="Tahoma" panose="020B0604030504040204" pitchFamily="34" charset="0"/>
                  <a:cs typeface="Tahoma" panose="020B0604030504040204" pitchFamily="34" charset="0"/>
                </a:rPr>
                <a:t>C</a:t>
              </a:r>
              <a:r>
                <a:rPr lang="en-US" altLang="en-US" sz="1400" b="1" i="1" baseline="-25000" dirty="0">
                  <a:solidFill>
                    <a:srgbClr val="000000"/>
                  </a:solidFill>
                  <a:latin typeface="+mn-lt"/>
                  <a:ea typeface="Tahoma" panose="020B0604030504040204" pitchFamily="34" charset="0"/>
                  <a:cs typeface="Tahoma" panose="020B0604030504040204" pitchFamily="34" charset="0"/>
                </a:rPr>
                <a:t>2</a:t>
              </a:r>
            </a:p>
          </p:txBody>
        </p:sp>
        <p:sp>
          <p:nvSpPr>
            <p:cNvPr id="51" name="Oval 35"/>
            <p:cNvSpPr>
              <a:spLocks noChangeArrowheads="1"/>
            </p:cNvSpPr>
            <p:nvPr/>
          </p:nvSpPr>
          <p:spPr bwMode="auto">
            <a:xfrm>
              <a:off x="9505904" y="197932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2" name="Oval 33"/>
            <p:cNvSpPr>
              <a:spLocks noChangeArrowheads="1"/>
            </p:cNvSpPr>
            <p:nvPr/>
          </p:nvSpPr>
          <p:spPr bwMode="auto">
            <a:xfrm>
              <a:off x="9836299" y="20137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3" name="Oval 2"/>
            <p:cNvSpPr>
              <a:spLocks noChangeArrowheads="1"/>
            </p:cNvSpPr>
            <p:nvPr/>
          </p:nvSpPr>
          <p:spPr bwMode="auto">
            <a:xfrm rot="1766439">
              <a:off x="9313760" y="1769947"/>
              <a:ext cx="911640" cy="485929"/>
            </a:xfrm>
            <a:prstGeom prst="ellipse">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54" name="Oval 33"/>
            <p:cNvSpPr>
              <a:spLocks noChangeArrowheads="1"/>
            </p:cNvSpPr>
            <p:nvPr/>
          </p:nvSpPr>
          <p:spPr bwMode="auto">
            <a:xfrm>
              <a:off x="9988699" y="21661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5" name="TextBox 46"/>
            <p:cNvSpPr txBox="1">
              <a:spLocks noChangeArrowheads="1"/>
            </p:cNvSpPr>
            <p:nvPr/>
          </p:nvSpPr>
          <p:spPr bwMode="auto">
            <a:xfrm>
              <a:off x="11012611" y="2359849"/>
              <a:ext cx="395287" cy="276225"/>
            </a:xfrm>
            <a:prstGeom prst="rect">
              <a:avLst/>
            </a:prstGeom>
            <a:solidFill>
              <a:schemeClr val="tx1">
                <a:lumMod val="85000"/>
                <a:lumOff val="15000"/>
              </a:schemeClr>
            </a:solidFill>
            <a:ln>
              <a:noFill/>
            </a:ln>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T</a:t>
              </a:r>
              <a:r>
                <a:rPr lang="en-US" altLang="en-US" sz="1200" b="1" i="1" baseline="-25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p>
          </p:txBody>
        </p:sp>
        <p:sp>
          <p:nvSpPr>
            <p:cNvPr id="56" name="TextBox 49"/>
            <p:cNvSpPr txBox="1">
              <a:spLocks noChangeArrowheads="1"/>
            </p:cNvSpPr>
            <p:nvPr/>
          </p:nvSpPr>
          <p:spPr bwMode="auto">
            <a:xfrm>
              <a:off x="10885310" y="2638870"/>
              <a:ext cx="402888" cy="307777"/>
            </a:xfrm>
            <a:prstGeom prst="rect">
              <a:avLst/>
            </a:prstGeom>
            <a:noFill/>
            <a:ln w="28575">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mn-lt"/>
                </a:rPr>
                <a:t>C</a:t>
              </a:r>
              <a:r>
                <a:rPr lang="en-US" altLang="en-US" sz="1400" b="1" i="1" baseline="-25000" dirty="0">
                  <a:solidFill>
                    <a:srgbClr val="000000"/>
                  </a:solidFill>
                  <a:latin typeface="+mn-lt"/>
                </a:rPr>
                <a:t>3</a:t>
              </a:r>
            </a:p>
          </p:txBody>
        </p:sp>
      </p:grpSp>
    </p:spTree>
    <p:extLst>
      <p:ext uri="{BB962C8B-B14F-4D97-AF65-F5344CB8AC3E}">
        <p14:creationId xmlns:p14="http://schemas.microsoft.com/office/powerpoint/2010/main" val="1712971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56549" y="-1"/>
            <a:ext cx="10986619" cy="1095469"/>
          </a:xfrm>
        </p:spPr>
        <p:txBody>
          <a:bodyPr vert="horz" lIns="92075" tIns="46038" rIns="92075" bIns="46038" rtlCol="0" anchor="ctr">
            <a:noAutofit/>
          </a:bodyPr>
          <a:lstStyle/>
          <a:p>
            <a:r>
              <a:rPr lang="en-US" altLang="zh-CN" dirty="0">
                <a:ea typeface="SimSun" panose="02010600030101010101" pitchFamily="2" charset="-122"/>
              </a:rPr>
              <a:t>Entropy-Based Measures (II): </a:t>
            </a:r>
            <a:br>
              <a:rPr lang="en-US" altLang="zh-CN" dirty="0">
                <a:ea typeface="SimSun" panose="02010600030101010101" pitchFamily="2" charset="-122"/>
              </a:rPr>
            </a:br>
            <a:r>
              <a:rPr lang="en-US" altLang="zh-CN" dirty="0">
                <a:ea typeface="SimSun" panose="02010600030101010101" pitchFamily="2" charset="-122"/>
              </a:rPr>
              <a:t>Normalized Mutual Information (NMI)</a:t>
            </a:r>
            <a:endParaRPr lang="en-US" altLang="zh-CN" sz="4000" dirty="0">
              <a:ea typeface="SimSun" panose="02010600030101010101" pitchFamily="2" charset="-122"/>
            </a:endParaRPr>
          </a:p>
        </p:txBody>
      </p:sp>
      <p:sp>
        <p:nvSpPr>
          <p:cNvPr id="24579" name="Rectangle 3"/>
          <p:cNvSpPr>
            <a:spLocks noGrp="1" noChangeArrowheads="1"/>
          </p:cNvSpPr>
          <p:nvPr>
            <p:ph type="body" sz="half" idx="1"/>
          </p:nvPr>
        </p:nvSpPr>
        <p:spPr>
          <a:xfrm>
            <a:off x="556549" y="1160868"/>
            <a:ext cx="9371934" cy="5411948"/>
          </a:xfrm>
        </p:spPr>
        <p:txBody>
          <a:bodyPr vert="horz" lIns="92075" tIns="46038" rIns="92075" bIns="46038" rtlCol="0">
            <a:noAutofit/>
          </a:bodyPr>
          <a:lstStyle/>
          <a:p>
            <a:pPr>
              <a:defRPr/>
            </a:pPr>
            <a:r>
              <a:rPr lang="en-US" altLang="zh-CN" b="1" dirty="0">
                <a:ea typeface="SimSun" pitchFamily="2" charset="-122"/>
              </a:rPr>
              <a:t>Mutual information</a:t>
            </a:r>
            <a:r>
              <a:rPr lang="en-US" altLang="zh-CN" dirty="0">
                <a:ea typeface="SimSun" pitchFamily="2" charset="-122"/>
              </a:rPr>
              <a:t>:  </a:t>
            </a:r>
          </a:p>
          <a:p>
            <a:pPr lvl="1">
              <a:defRPr/>
            </a:pPr>
            <a:r>
              <a:rPr lang="en-US" altLang="zh-CN" dirty="0">
                <a:ea typeface="SimSun" pitchFamily="2" charset="-122"/>
              </a:rPr>
              <a:t>Quantifies the amount of shared info between </a:t>
            </a:r>
          </a:p>
          <a:p>
            <a:pPr marL="384165" lvl="2" indent="0">
              <a:buNone/>
              <a:defRPr/>
            </a:pPr>
            <a:r>
              <a:rPr lang="en-US" altLang="zh-CN" dirty="0">
                <a:ea typeface="SimSun" pitchFamily="2" charset="-122"/>
              </a:rPr>
              <a:t>   the clustering </a:t>
            </a:r>
            <a:r>
              <a:rPr lang="en-US" altLang="zh-CN" i="1" dirty="0">
                <a:ea typeface="SimSun" pitchFamily="2" charset="-122"/>
              </a:rPr>
              <a:t>C</a:t>
            </a:r>
            <a:r>
              <a:rPr lang="en-US" altLang="zh-CN" dirty="0">
                <a:ea typeface="SimSun" pitchFamily="2" charset="-122"/>
              </a:rPr>
              <a:t> and partitioning </a:t>
            </a:r>
            <a:r>
              <a:rPr lang="en-US" altLang="zh-CN" i="1" dirty="0">
                <a:ea typeface="SimSun" pitchFamily="2" charset="-122"/>
              </a:rPr>
              <a:t>T</a:t>
            </a:r>
            <a:endParaRPr lang="en-US" altLang="zh-CN" dirty="0">
              <a:ea typeface="SimSun" pitchFamily="2" charset="-122"/>
            </a:endParaRPr>
          </a:p>
          <a:p>
            <a:pPr lvl="1">
              <a:defRPr/>
            </a:pPr>
            <a:r>
              <a:rPr lang="en-US" altLang="zh-CN" dirty="0">
                <a:ea typeface="SimSun" pitchFamily="2" charset="-122"/>
              </a:rPr>
              <a:t>Measures the dependency between the observed joint probability </a:t>
            </a:r>
            <a:r>
              <a:rPr lang="en-US" altLang="zh-CN" i="1" dirty="0" err="1">
                <a:ea typeface="SimSun" pitchFamily="2" charset="-122"/>
              </a:rPr>
              <a:t>p</a:t>
            </a:r>
            <a:r>
              <a:rPr lang="en-US" altLang="zh-CN" i="1" baseline="-25000" dirty="0" err="1">
                <a:ea typeface="SimSun" pitchFamily="2" charset="-122"/>
              </a:rPr>
              <a:t>ij</a:t>
            </a:r>
            <a:r>
              <a:rPr lang="en-US" altLang="zh-CN" dirty="0">
                <a:ea typeface="SimSun" pitchFamily="2" charset="-122"/>
              </a:rPr>
              <a:t> of </a:t>
            </a:r>
            <a:r>
              <a:rPr lang="en-US" altLang="zh-CN" i="1" dirty="0">
                <a:ea typeface="SimSun" pitchFamily="2" charset="-122"/>
              </a:rPr>
              <a:t>C</a:t>
            </a:r>
            <a:r>
              <a:rPr lang="en-US" altLang="zh-CN" dirty="0">
                <a:ea typeface="SimSun" pitchFamily="2" charset="-122"/>
              </a:rPr>
              <a:t> and </a:t>
            </a:r>
            <a:r>
              <a:rPr lang="en-US" altLang="zh-CN" i="1" dirty="0">
                <a:ea typeface="SimSun" pitchFamily="2" charset="-122"/>
              </a:rPr>
              <a:t>T</a:t>
            </a:r>
            <a:r>
              <a:rPr lang="en-US" altLang="zh-CN" dirty="0">
                <a:ea typeface="SimSun" pitchFamily="2" charset="-122"/>
              </a:rPr>
              <a:t>, and the expected joint probability </a:t>
            </a:r>
            <a:r>
              <a:rPr lang="en-US" altLang="zh-CN" i="1" dirty="0" err="1">
                <a:ea typeface="SimSun" pitchFamily="2" charset="-122"/>
              </a:rPr>
              <a:t>p</a:t>
            </a:r>
            <a:r>
              <a:rPr lang="en-US" altLang="zh-CN" i="1" baseline="-25000" dirty="0" err="1">
                <a:ea typeface="SimSun" pitchFamily="2" charset="-122"/>
              </a:rPr>
              <a:t>Ci</a:t>
            </a:r>
            <a:r>
              <a:rPr lang="en-US" altLang="zh-CN" i="1" dirty="0">
                <a:ea typeface="SimSun" pitchFamily="2" charset="-122"/>
              </a:rPr>
              <a:t> . </a:t>
            </a:r>
            <a:r>
              <a:rPr lang="en-US" altLang="zh-CN" i="1" dirty="0" err="1">
                <a:ea typeface="SimSun" pitchFamily="2" charset="-122"/>
              </a:rPr>
              <a:t>p</a:t>
            </a:r>
            <a:r>
              <a:rPr lang="en-US" altLang="zh-CN" i="1" baseline="-25000" dirty="0" err="1">
                <a:ea typeface="SimSun" pitchFamily="2" charset="-122"/>
              </a:rPr>
              <a:t>Tj</a:t>
            </a:r>
            <a:r>
              <a:rPr lang="en-US" altLang="zh-CN" i="1" dirty="0">
                <a:ea typeface="SimSun" pitchFamily="2" charset="-122"/>
              </a:rPr>
              <a:t> </a:t>
            </a:r>
            <a:r>
              <a:rPr lang="en-US" altLang="zh-CN" dirty="0">
                <a:ea typeface="SimSun" pitchFamily="2" charset="-122"/>
              </a:rPr>
              <a:t>under the independence assumption</a:t>
            </a:r>
          </a:p>
          <a:p>
            <a:pPr lvl="1">
              <a:defRPr/>
            </a:pPr>
            <a:r>
              <a:rPr lang="en-US" altLang="zh-CN" dirty="0">
                <a:ea typeface="SimSun" pitchFamily="2" charset="-122"/>
              </a:rPr>
              <a:t>When </a:t>
            </a:r>
            <a:r>
              <a:rPr lang="en-US" altLang="zh-CN" i="1" dirty="0">
                <a:ea typeface="SimSun" pitchFamily="2" charset="-122"/>
              </a:rPr>
              <a:t>C</a:t>
            </a:r>
            <a:r>
              <a:rPr lang="en-US" altLang="zh-CN" dirty="0">
                <a:ea typeface="SimSun" pitchFamily="2" charset="-122"/>
              </a:rPr>
              <a:t> and </a:t>
            </a:r>
            <a:r>
              <a:rPr lang="en-US" altLang="zh-CN" i="1" dirty="0">
                <a:ea typeface="SimSun" pitchFamily="2" charset="-122"/>
              </a:rPr>
              <a:t>T</a:t>
            </a:r>
            <a:r>
              <a:rPr lang="en-US" altLang="zh-CN" dirty="0">
                <a:ea typeface="SimSun" pitchFamily="2" charset="-122"/>
              </a:rPr>
              <a:t> are independent, </a:t>
            </a:r>
            <a:r>
              <a:rPr lang="en-US" altLang="zh-CN" i="1" dirty="0" err="1">
                <a:ea typeface="SimSun" pitchFamily="2" charset="-122"/>
              </a:rPr>
              <a:t>p</a:t>
            </a:r>
            <a:r>
              <a:rPr lang="en-US" altLang="zh-CN" i="1" baseline="-25000" dirty="0" err="1">
                <a:ea typeface="SimSun" pitchFamily="2" charset="-122"/>
              </a:rPr>
              <a:t>ij</a:t>
            </a:r>
            <a:r>
              <a:rPr lang="en-US" altLang="zh-CN" baseline="-25000" dirty="0">
                <a:ea typeface="SimSun" pitchFamily="2" charset="-122"/>
              </a:rPr>
              <a:t> </a:t>
            </a:r>
            <a:r>
              <a:rPr lang="en-US" altLang="zh-CN" dirty="0">
                <a:ea typeface="SimSun" pitchFamily="2" charset="-122"/>
              </a:rPr>
              <a:t>=</a:t>
            </a:r>
            <a:r>
              <a:rPr lang="en-US" altLang="zh-CN" baseline="-25000" dirty="0">
                <a:ea typeface="SimSun" pitchFamily="2" charset="-122"/>
              </a:rPr>
              <a:t> </a:t>
            </a:r>
            <a:r>
              <a:rPr lang="en-US" altLang="zh-CN" i="1" dirty="0" err="1">
                <a:ea typeface="SimSun" pitchFamily="2" charset="-122"/>
              </a:rPr>
              <a:t>p</a:t>
            </a:r>
            <a:r>
              <a:rPr lang="en-US" altLang="zh-CN" i="1" baseline="-25000" dirty="0" err="1">
                <a:ea typeface="SimSun" pitchFamily="2" charset="-122"/>
              </a:rPr>
              <a:t>Ci</a:t>
            </a:r>
            <a:r>
              <a:rPr lang="en-US" altLang="zh-CN" i="1" dirty="0">
                <a:ea typeface="SimSun" pitchFamily="2" charset="-122"/>
              </a:rPr>
              <a:t> . </a:t>
            </a:r>
            <a:r>
              <a:rPr lang="en-US" altLang="zh-CN" i="1" dirty="0" err="1">
                <a:ea typeface="SimSun" pitchFamily="2" charset="-122"/>
              </a:rPr>
              <a:t>p</a:t>
            </a:r>
            <a:r>
              <a:rPr lang="en-US" altLang="zh-CN" i="1" baseline="-25000" dirty="0" err="1">
                <a:ea typeface="SimSun" pitchFamily="2" charset="-122"/>
              </a:rPr>
              <a:t>Tj</a:t>
            </a:r>
            <a:r>
              <a:rPr lang="en-US" altLang="zh-CN" dirty="0">
                <a:ea typeface="SimSun" pitchFamily="2" charset="-122"/>
              </a:rPr>
              <a:t>, </a:t>
            </a:r>
            <a:r>
              <a:rPr lang="en-US" altLang="zh-CN" i="1" dirty="0">
                <a:ea typeface="SimSun" pitchFamily="2" charset="-122"/>
              </a:rPr>
              <a:t>I</a:t>
            </a:r>
            <a:r>
              <a:rPr lang="en-US" altLang="zh-CN" dirty="0">
                <a:ea typeface="SimSun" pitchFamily="2" charset="-122"/>
              </a:rPr>
              <a:t>(</a:t>
            </a:r>
            <a:r>
              <a:rPr lang="en-US" altLang="zh-CN" i="1" dirty="0">
                <a:ea typeface="SimSun" pitchFamily="2" charset="-122"/>
              </a:rPr>
              <a:t>C</a:t>
            </a:r>
            <a:r>
              <a:rPr lang="en-US" altLang="zh-CN" dirty="0">
                <a:ea typeface="SimSun" pitchFamily="2" charset="-122"/>
              </a:rPr>
              <a:t>, </a:t>
            </a:r>
            <a:r>
              <a:rPr lang="en-US" altLang="zh-CN" i="1" dirty="0">
                <a:ea typeface="SimSun" pitchFamily="2" charset="-122"/>
              </a:rPr>
              <a:t>T</a:t>
            </a:r>
            <a:r>
              <a:rPr lang="en-US" altLang="zh-CN" dirty="0">
                <a:ea typeface="SimSun" pitchFamily="2" charset="-122"/>
              </a:rPr>
              <a:t>) = 0. </a:t>
            </a:r>
          </a:p>
          <a:p>
            <a:pPr lvl="1">
              <a:defRPr/>
            </a:pPr>
            <a:endParaRPr lang="en-US" altLang="zh-CN" baseline="-25000" dirty="0">
              <a:ea typeface="SimSun" pitchFamily="2" charset="-122"/>
            </a:endParaRPr>
          </a:p>
          <a:p>
            <a:pPr>
              <a:defRPr/>
            </a:pPr>
            <a:r>
              <a:rPr lang="en-US" altLang="zh-CN" b="1" dirty="0">
                <a:ea typeface="SimSun" pitchFamily="2" charset="-122"/>
              </a:rPr>
              <a:t>Normalized mutual information </a:t>
            </a:r>
            <a:r>
              <a:rPr lang="en-US" altLang="zh-CN" dirty="0">
                <a:ea typeface="SimSun" pitchFamily="2" charset="-122"/>
              </a:rPr>
              <a:t>(NMI)</a:t>
            </a:r>
          </a:p>
          <a:p>
            <a:pPr>
              <a:defRPr/>
            </a:pPr>
            <a:endParaRPr lang="en-US" altLang="zh-CN" dirty="0">
              <a:ea typeface="SimSun" pitchFamily="2" charset="-122"/>
            </a:endParaRPr>
          </a:p>
          <a:p>
            <a:pPr>
              <a:defRPr/>
            </a:pPr>
            <a:endParaRPr lang="en-US" altLang="zh-CN" dirty="0">
              <a:ea typeface="SimSun" pitchFamily="2" charset="-122"/>
            </a:endParaRPr>
          </a:p>
          <a:p>
            <a:pPr lvl="1">
              <a:defRPr/>
            </a:pPr>
            <a:r>
              <a:rPr lang="en-US" altLang="zh-CN" dirty="0">
                <a:ea typeface="SimSun" pitchFamily="2" charset="-122"/>
              </a:rPr>
              <a:t>Value range of NMI: [0,1].  Value close to 1 indicates a good clustering</a:t>
            </a:r>
            <a:endParaRPr lang="en-US" altLang="zh-CN" baseline="-25000" dirty="0">
              <a:ea typeface="SimSun" pitchFamily="2" charset="-122"/>
            </a:endParaRPr>
          </a:p>
        </p:txBody>
      </p:sp>
      <p:pic>
        <p:nvPicPr>
          <p:cNvPr id="5"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3238" y="4947980"/>
            <a:ext cx="663892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0" name="Group 39"/>
          <p:cNvGrpSpPr/>
          <p:nvPr/>
        </p:nvGrpSpPr>
        <p:grpSpPr>
          <a:xfrm>
            <a:off x="9882720" y="3109144"/>
            <a:ext cx="2094138" cy="1828863"/>
            <a:chOff x="9313760" y="1117784"/>
            <a:chExt cx="2094138" cy="1828863"/>
          </a:xfrm>
        </p:grpSpPr>
        <p:grpSp>
          <p:nvGrpSpPr>
            <p:cNvPr id="41" name="Group 47"/>
            <p:cNvGrpSpPr>
              <a:grpSpLocks/>
            </p:cNvGrpSpPr>
            <p:nvPr/>
          </p:nvGrpSpPr>
          <p:grpSpPr bwMode="auto">
            <a:xfrm>
              <a:off x="9350499" y="1117784"/>
              <a:ext cx="2057399" cy="1237140"/>
              <a:chOff x="6781800" y="1284661"/>
              <a:chExt cx="2042907" cy="1191839"/>
            </a:xfrm>
          </p:grpSpPr>
          <p:sp>
            <p:nvSpPr>
              <p:cNvPr id="52" name="Oval 8"/>
              <p:cNvSpPr>
                <a:spLocks noChangeArrowheads="1"/>
              </p:cNvSpPr>
              <p:nvPr/>
            </p:nvSpPr>
            <p:spPr bwMode="auto">
              <a:xfrm>
                <a:off x="7162800" y="17049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3" name="Oval 9"/>
              <p:cNvSpPr>
                <a:spLocks noChangeArrowheads="1"/>
              </p:cNvSpPr>
              <p:nvPr/>
            </p:nvSpPr>
            <p:spPr bwMode="auto">
              <a:xfrm>
                <a:off x="7391400" y="16287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4" name="Oval 10"/>
              <p:cNvSpPr>
                <a:spLocks noChangeArrowheads="1"/>
              </p:cNvSpPr>
              <p:nvPr/>
            </p:nvSpPr>
            <p:spPr bwMode="auto">
              <a:xfrm>
                <a:off x="7467600" y="20955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5" name="Oval 11"/>
              <p:cNvSpPr>
                <a:spLocks noChangeArrowheads="1"/>
              </p:cNvSpPr>
              <p:nvPr/>
            </p:nvSpPr>
            <p:spPr bwMode="auto">
              <a:xfrm>
                <a:off x="7696200" y="1933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6" name="Oval 12"/>
              <p:cNvSpPr>
                <a:spLocks noChangeArrowheads="1"/>
              </p:cNvSpPr>
              <p:nvPr/>
            </p:nvSpPr>
            <p:spPr bwMode="auto">
              <a:xfrm>
                <a:off x="7010400" y="20193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7" name="Oval 13"/>
              <p:cNvSpPr>
                <a:spLocks noChangeArrowheads="1"/>
              </p:cNvSpPr>
              <p:nvPr/>
            </p:nvSpPr>
            <p:spPr bwMode="auto">
              <a:xfrm>
                <a:off x="7010400" y="1552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8" name="Oval 14"/>
              <p:cNvSpPr>
                <a:spLocks noChangeArrowheads="1"/>
              </p:cNvSpPr>
              <p:nvPr/>
            </p:nvSpPr>
            <p:spPr bwMode="auto">
              <a:xfrm>
                <a:off x="72771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9" name="Oval 58"/>
              <p:cNvSpPr>
                <a:spLocks noChangeArrowheads="1"/>
              </p:cNvSpPr>
              <p:nvPr/>
            </p:nvSpPr>
            <p:spPr bwMode="auto">
              <a:xfrm>
                <a:off x="7620000" y="1714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0" name="Oval 59"/>
              <p:cNvSpPr>
                <a:spLocks noChangeArrowheads="1"/>
              </p:cNvSpPr>
              <p:nvPr/>
            </p:nvSpPr>
            <p:spPr bwMode="auto">
              <a:xfrm>
                <a:off x="7239000" y="20193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1" name="Oval 60"/>
              <p:cNvSpPr>
                <a:spLocks noChangeArrowheads="1"/>
              </p:cNvSpPr>
              <p:nvPr/>
            </p:nvSpPr>
            <p:spPr bwMode="auto">
              <a:xfrm>
                <a:off x="74676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2" name="Oval 33"/>
              <p:cNvSpPr>
                <a:spLocks noChangeArrowheads="1"/>
              </p:cNvSpPr>
              <p:nvPr/>
            </p:nvSpPr>
            <p:spPr bwMode="auto">
              <a:xfrm>
                <a:off x="7226077" y="2280758"/>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3" name="Oval 34"/>
              <p:cNvSpPr>
                <a:spLocks noChangeArrowheads="1"/>
              </p:cNvSpPr>
              <p:nvPr/>
            </p:nvSpPr>
            <p:spPr bwMode="auto">
              <a:xfrm>
                <a:off x="7315200" y="1485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4" name="Oval 35"/>
              <p:cNvSpPr>
                <a:spLocks noChangeArrowheads="1"/>
              </p:cNvSpPr>
              <p:nvPr/>
            </p:nvSpPr>
            <p:spPr bwMode="auto">
              <a:xfrm>
                <a:off x="7048500" y="22479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5" name="Oval 36"/>
              <p:cNvSpPr>
                <a:spLocks noChangeArrowheads="1"/>
              </p:cNvSpPr>
              <p:nvPr/>
            </p:nvSpPr>
            <p:spPr bwMode="auto">
              <a:xfrm>
                <a:off x="69342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6" name="Oval 15"/>
              <p:cNvSpPr>
                <a:spLocks noChangeArrowheads="1"/>
              </p:cNvSpPr>
              <p:nvPr/>
            </p:nvSpPr>
            <p:spPr bwMode="auto">
              <a:xfrm>
                <a:off x="80962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67" name="Oval 19"/>
              <p:cNvSpPr>
                <a:spLocks noChangeArrowheads="1"/>
              </p:cNvSpPr>
              <p:nvPr/>
            </p:nvSpPr>
            <p:spPr bwMode="auto">
              <a:xfrm>
                <a:off x="82486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68" name="Oval 20"/>
              <p:cNvSpPr>
                <a:spLocks noChangeArrowheads="1"/>
              </p:cNvSpPr>
              <p:nvPr/>
            </p:nvSpPr>
            <p:spPr bwMode="auto">
              <a:xfrm>
                <a:off x="84010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69" name="Oval 21"/>
              <p:cNvSpPr>
                <a:spLocks noChangeArrowheads="1"/>
              </p:cNvSpPr>
              <p:nvPr/>
            </p:nvSpPr>
            <p:spPr bwMode="auto">
              <a:xfrm>
                <a:off x="8248650" y="1857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0" name="Oval 22"/>
              <p:cNvSpPr>
                <a:spLocks noChangeArrowheads="1"/>
              </p:cNvSpPr>
              <p:nvPr/>
            </p:nvSpPr>
            <p:spPr bwMode="auto">
              <a:xfrm>
                <a:off x="84010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1" name="Oval 23"/>
              <p:cNvSpPr>
                <a:spLocks noChangeArrowheads="1"/>
              </p:cNvSpPr>
              <p:nvPr/>
            </p:nvSpPr>
            <p:spPr bwMode="auto">
              <a:xfrm>
                <a:off x="79438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2" name="Oval 24"/>
              <p:cNvSpPr>
                <a:spLocks noChangeArrowheads="1"/>
              </p:cNvSpPr>
              <p:nvPr/>
            </p:nvSpPr>
            <p:spPr bwMode="auto">
              <a:xfrm>
                <a:off x="80962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3" name="Oval 25"/>
              <p:cNvSpPr>
                <a:spLocks noChangeArrowheads="1"/>
              </p:cNvSpPr>
              <p:nvPr/>
            </p:nvSpPr>
            <p:spPr bwMode="auto">
              <a:xfrm>
                <a:off x="7905750" y="15906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4" name="Oval 26"/>
              <p:cNvSpPr>
                <a:spLocks noChangeArrowheads="1"/>
              </p:cNvSpPr>
              <p:nvPr/>
            </p:nvSpPr>
            <p:spPr bwMode="auto">
              <a:xfrm>
                <a:off x="82486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b="1">
                  <a:solidFill>
                    <a:srgbClr val="0000FF"/>
                  </a:solidFill>
                </a:endParaRPr>
              </a:p>
            </p:txBody>
          </p:sp>
          <p:sp>
            <p:nvSpPr>
              <p:cNvPr id="75" name="Oval 27"/>
              <p:cNvSpPr>
                <a:spLocks noChangeArrowheads="1"/>
              </p:cNvSpPr>
              <p:nvPr/>
            </p:nvSpPr>
            <p:spPr bwMode="auto">
              <a:xfrm>
                <a:off x="79438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6" name="Oval 28"/>
              <p:cNvSpPr>
                <a:spLocks noChangeArrowheads="1"/>
              </p:cNvSpPr>
              <p:nvPr/>
            </p:nvSpPr>
            <p:spPr bwMode="auto">
              <a:xfrm>
                <a:off x="80962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7" name="Oval 29"/>
              <p:cNvSpPr>
                <a:spLocks noChangeArrowheads="1"/>
              </p:cNvSpPr>
              <p:nvPr/>
            </p:nvSpPr>
            <p:spPr bwMode="auto">
              <a:xfrm>
                <a:off x="84010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8" name="Oval 30"/>
              <p:cNvSpPr>
                <a:spLocks noChangeArrowheads="1"/>
              </p:cNvSpPr>
              <p:nvPr/>
            </p:nvSpPr>
            <p:spPr bwMode="auto">
              <a:xfrm>
                <a:off x="85534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9" name="Oval 31"/>
              <p:cNvSpPr>
                <a:spLocks noChangeArrowheads="1"/>
              </p:cNvSpPr>
              <p:nvPr/>
            </p:nvSpPr>
            <p:spPr bwMode="auto">
              <a:xfrm>
                <a:off x="86296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0" name="Oval 32"/>
              <p:cNvSpPr>
                <a:spLocks noChangeArrowheads="1"/>
              </p:cNvSpPr>
              <p:nvPr/>
            </p:nvSpPr>
            <p:spPr bwMode="auto">
              <a:xfrm>
                <a:off x="84772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1" name="Oval 37"/>
              <p:cNvSpPr>
                <a:spLocks noChangeArrowheads="1"/>
              </p:cNvSpPr>
              <p:nvPr/>
            </p:nvSpPr>
            <p:spPr bwMode="auto">
              <a:xfrm>
                <a:off x="8020050" y="2085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2" name="Rectangle 1"/>
              <p:cNvSpPr>
                <a:spLocks noChangeArrowheads="1"/>
              </p:cNvSpPr>
              <p:nvPr/>
            </p:nvSpPr>
            <p:spPr bwMode="auto">
              <a:xfrm>
                <a:off x="6781800" y="1295400"/>
                <a:ext cx="2042907" cy="11811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83" name="Oval 2"/>
              <p:cNvSpPr>
                <a:spLocks noChangeArrowheads="1"/>
              </p:cNvSpPr>
              <p:nvPr/>
            </p:nvSpPr>
            <p:spPr bwMode="auto">
              <a:xfrm>
                <a:off x="7600950" y="1385888"/>
                <a:ext cx="1143000" cy="809624"/>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84" name="Oval 44"/>
              <p:cNvSpPr>
                <a:spLocks noChangeArrowheads="1"/>
              </p:cNvSpPr>
              <p:nvPr/>
            </p:nvSpPr>
            <p:spPr bwMode="auto">
              <a:xfrm rot="3005671">
                <a:off x="6910448" y="1473379"/>
                <a:ext cx="782476" cy="405040"/>
              </a:xfrm>
              <a:prstGeom prst="ellipse">
                <a:avLst/>
              </a:prstGeom>
              <a:noFill/>
              <a:ln w="28575"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grpSp>
        <p:sp>
          <p:nvSpPr>
            <p:cNvPr id="42" name="TextBox 41"/>
            <p:cNvSpPr txBox="1"/>
            <p:nvPr/>
          </p:nvSpPr>
          <p:spPr>
            <a:xfrm>
              <a:off x="9351754" y="2362645"/>
              <a:ext cx="1220138" cy="276225"/>
            </a:xfrm>
            <a:prstGeom prst="rect">
              <a:avLst/>
            </a:prstGeom>
            <a:solidFill>
              <a:srgbClr val="E48312"/>
            </a:solidFill>
          </p:spPr>
          <p:txBody>
            <a:bodyPr wrap="square">
              <a:spAutoFit/>
            </a:bodyPr>
            <a:lstStyle/>
            <a:p>
              <a:pPr defTabSz="914400" fontAlgn="base">
                <a:spcBef>
                  <a:spcPct val="0"/>
                </a:spcBef>
                <a:spcAft>
                  <a:spcPct val="0"/>
                </a:spcAft>
                <a:defRPr/>
              </a:pPr>
              <a:r>
                <a:rPr lang="en-US" sz="1200" b="1" dirty="0">
                  <a:solidFill>
                    <a:srgbClr val="000000"/>
                  </a:solidFill>
                </a:rPr>
                <a:t>Ground Truth </a:t>
              </a:r>
              <a:r>
                <a:rPr lang="en-US" sz="1200" b="1" i="1" dirty="0">
                  <a:solidFill>
                    <a:srgbClr val="000000"/>
                  </a:solidFill>
                </a:rPr>
                <a:t>T</a:t>
              </a:r>
              <a:r>
                <a:rPr lang="en-US" sz="1200" b="1" i="1" baseline="-25000" dirty="0">
                  <a:solidFill>
                    <a:srgbClr val="000000"/>
                  </a:solidFill>
                </a:rPr>
                <a:t>1</a:t>
              </a:r>
            </a:p>
          </p:txBody>
        </p:sp>
        <p:sp>
          <p:nvSpPr>
            <p:cNvPr id="43" name="TextBox 46"/>
            <p:cNvSpPr txBox="1">
              <a:spLocks noChangeArrowheads="1"/>
            </p:cNvSpPr>
            <p:nvPr/>
          </p:nvSpPr>
          <p:spPr bwMode="auto">
            <a:xfrm>
              <a:off x="10599349" y="2359850"/>
              <a:ext cx="395287" cy="2762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solidFill>
                    <a:srgbClr val="000000"/>
                  </a:solidFill>
                </a:rPr>
                <a:t>T</a:t>
              </a:r>
              <a:r>
                <a:rPr lang="en-US" altLang="en-US" sz="1200" b="1" i="1" baseline="-25000" dirty="0">
                  <a:solidFill>
                    <a:srgbClr val="000000"/>
                  </a:solidFill>
                </a:rPr>
                <a:t>2</a:t>
              </a:r>
            </a:p>
          </p:txBody>
        </p:sp>
        <p:sp>
          <p:nvSpPr>
            <p:cNvPr id="44" name="TextBox 43"/>
            <p:cNvSpPr txBox="1">
              <a:spLocks noChangeArrowheads="1"/>
            </p:cNvSpPr>
            <p:nvPr/>
          </p:nvSpPr>
          <p:spPr bwMode="auto">
            <a:xfrm>
              <a:off x="9439271" y="2631760"/>
              <a:ext cx="929361" cy="307777"/>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dirty="0">
                  <a:solidFill>
                    <a:srgbClr val="000000"/>
                  </a:solidFill>
                  <a:latin typeface="+mn-lt"/>
                </a:rPr>
                <a:t>Cluster </a:t>
              </a:r>
              <a:r>
                <a:rPr lang="en-US" altLang="en-US" sz="1400" b="1" i="1" dirty="0">
                  <a:solidFill>
                    <a:srgbClr val="000000"/>
                  </a:solidFill>
                  <a:latin typeface="+mn-lt"/>
                </a:rPr>
                <a:t>C</a:t>
              </a:r>
              <a:r>
                <a:rPr lang="en-US" altLang="en-US" sz="1400" b="1" i="1" baseline="-25000" dirty="0">
                  <a:solidFill>
                    <a:srgbClr val="000000"/>
                  </a:solidFill>
                  <a:latin typeface="+mn-lt"/>
                </a:rPr>
                <a:t>1</a:t>
              </a:r>
            </a:p>
          </p:txBody>
        </p:sp>
        <p:sp>
          <p:nvSpPr>
            <p:cNvPr id="45" name="TextBox 49"/>
            <p:cNvSpPr txBox="1">
              <a:spLocks noChangeArrowheads="1"/>
            </p:cNvSpPr>
            <p:nvPr/>
          </p:nvSpPr>
          <p:spPr bwMode="auto">
            <a:xfrm>
              <a:off x="10410045" y="2638870"/>
              <a:ext cx="402888" cy="30777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mn-lt"/>
                  <a:ea typeface="Tahoma" panose="020B0604030504040204" pitchFamily="34" charset="0"/>
                  <a:cs typeface="Tahoma" panose="020B0604030504040204" pitchFamily="34" charset="0"/>
                </a:rPr>
                <a:t>C</a:t>
              </a:r>
              <a:r>
                <a:rPr lang="en-US" altLang="en-US" sz="1400" b="1" i="1" baseline="-25000" dirty="0">
                  <a:solidFill>
                    <a:srgbClr val="000000"/>
                  </a:solidFill>
                  <a:latin typeface="+mn-lt"/>
                  <a:ea typeface="Tahoma" panose="020B0604030504040204" pitchFamily="34" charset="0"/>
                  <a:cs typeface="Tahoma" panose="020B0604030504040204" pitchFamily="34" charset="0"/>
                </a:rPr>
                <a:t>2</a:t>
              </a:r>
            </a:p>
          </p:txBody>
        </p:sp>
        <p:sp>
          <p:nvSpPr>
            <p:cNvPr id="46" name="Oval 35"/>
            <p:cNvSpPr>
              <a:spLocks noChangeArrowheads="1"/>
            </p:cNvSpPr>
            <p:nvPr/>
          </p:nvSpPr>
          <p:spPr bwMode="auto">
            <a:xfrm>
              <a:off x="9505904" y="197932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7" name="Oval 33"/>
            <p:cNvSpPr>
              <a:spLocks noChangeArrowheads="1"/>
            </p:cNvSpPr>
            <p:nvPr/>
          </p:nvSpPr>
          <p:spPr bwMode="auto">
            <a:xfrm>
              <a:off x="9836299" y="20137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8" name="Oval 2"/>
            <p:cNvSpPr>
              <a:spLocks noChangeArrowheads="1"/>
            </p:cNvSpPr>
            <p:nvPr/>
          </p:nvSpPr>
          <p:spPr bwMode="auto">
            <a:xfrm rot="1766439">
              <a:off x="9313760" y="1769947"/>
              <a:ext cx="911640" cy="485929"/>
            </a:xfrm>
            <a:prstGeom prst="ellipse">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49" name="Oval 33"/>
            <p:cNvSpPr>
              <a:spLocks noChangeArrowheads="1"/>
            </p:cNvSpPr>
            <p:nvPr/>
          </p:nvSpPr>
          <p:spPr bwMode="auto">
            <a:xfrm>
              <a:off x="9988699" y="21661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0" name="TextBox 46"/>
            <p:cNvSpPr txBox="1">
              <a:spLocks noChangeArrowheads="1"/>
            </p:cNvSpPr>
            <p:nvPr/>
          </p:nvSpPr>
          <p:spPr bwMode="auto">
            <a:xfrm>
              <a:off x="11012611" y="2359849"/>
              <a:ext cx="395287" cy="276225"/>
            </a:xfrm>
            <a:prstGeom prst="rect">
              <a:avLst/>
            </a:prstGeom>
            <a:solidFill>
              <a:schemeClr val="tx1">
                <a:lumMod val="85000"/>
                <a:lumOff val="15000"/>
              </a:schemeClr>
            </a:solidFill>
            <a:ln>
              <a:noFill/>
            </a:ln>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T</a:t>
              </a:r>
              <a:r>
                <a:rPr lang="en-US" altLang="en-US" sz="1200" b="1" i="1" baseline="-25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p>
          </p:txBody>
        </p:sp>
        <p:sp>
          <p:nvSpPr>
            <p:cNvPr id="51" name="TextBox 49"/>
            <p:cNvSpPr txBox="1">
              <a:spLocks noChangeArrowheads="1"/>
            </p:cNvSpPr>
            <p:nvPr/>
          </p:nvSpPr>
          <p:spPr bwMode="auto">
            <a:xfrm>
              <a:off x="10885310" y="2638870"/>
              <a:ext cx="402888" cy="307777"/>
            </a:xfrm>
            <a:prstGeom prst="rect">
              <a:avLst/>
            </a:prstGeom>
            <a:noFill/>
            <a:ln w="28575">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mn-lt"/>
                </a:rPr>
                <a:t>C</a:t>
              </a:r>
              <a:r>
                <a:rPr lang="en-US" altLang="en-US" sz="1400" b="1" i="1" baseline="-25000" dirty="0">
                  <a:solidFill>
                    <a:srgbClr val="000000"/>
                  </a:solidFill>
                  <a:latin typeface="+mn-lt"/>
                </a:rPr>
                <a:t>3</a:t>
              </a:r>
            </a:p>
          </p:txBody>
        </p:sp>
      </p:grpSp>
      <p:graphicFrame>
        <p:nvGraphicFramePr>
          <p:cNvPr id="2" name="Object 1"/>
          <p:cNvGraphicFramePr>
            <a:graphicFrameLocks noChangeAspect="1"/>
          </p:cNvGraphicFramePr>
          <p:nvPr>
            <p:extLst/>
          </p:nvPr>
        </p:nvGraphicFramePr>
        <p:xfrm>
          <a:off x="7070112" y="1437399"/>
          <a:ext cx="3800016" cy="950004"/>
        </p:xfrm>
        <a:graphic>
          <a:graphicData uri="http://schemas.openxmlformats.org/presentationml/2006/ole">
            <mc:AlternateContent xmlns:mc="http://schemas.openxmlformats.org/markup-compatibility/2006">
              <mc:Choice xmlns:v="urn:schemas-microsoft-com:vml" Requires="v">
                <p:oleObj spid="_x0000_s40962" name="Equation" r:id="rId5" imgW="1981080" imgH="495000" progId="Equation.DSMT4">
                  <p:embed/>
                </p:oleObj>
              </mc:Choice>
              <mc:Fallback>
                <p:oleObj name="Equation" r:id="rId5" imgW="1981080" imgH="495000" progId="Equation.DSMT4">
                  <p:embed/>
                  <p:pic>
                    <p:nvPicPr>
                      <p:cNvPr id="2" name="Object 1"/>
                      <p:cNvPicPr/>
                      <p:nvPr/>
                    </p:nvPicPr>
                    <p:blipFill>
                      <a:blip r:embed="rId6"/>
                      <a:stretch>
                        <a:fillRect/>
                      </a:stretch>
                    </p:blipFill>
                    <p:spPr>
                      <a:xfrm>
                        <a:off x="7070112" y="1437399"/>
                        <a:ext cx="3800016" cy="950004"/>
                      </a:xfrm>
                      <a:prstGeom prst="rect">
                        <a:avLst/>
                      </a:prstGeom>
                    </p:spPr>
                  </p:pic>
                </p:oleObj>
              </mc:Fallback>
            </mc:AlternateContent>
          </a:graphicData>
        </a:graphic>
      </p:graphicFrame>
    </p:spTree>
    <p:extLst>
      <p:ext uri="{BB962C8B-B14F-4D97-AF65-F5344CB8AC3E}">
        <p14:creationId xmlns:p14="http://schemas.microsoft.com/office/powerpoint/2010/main" val="3924390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3652" y="281403"/>
            <a:ext cx="12456405" cy="609600"/>
          </a:xfrm>
        </p:spPr>
        <p:txBody>
          <a:bodyPr vert="horz" lIns="92075" tIns="46038" rIns="92075" bIns="46038" rtlCol="0" anchor="ctr">
            <a:noAutofit/>
          </a:bodyPr>
          <a:lstStyle/>
          <a:p>
            <a:r>
              <a:rPr lang="en-US" altLang="zh-CN" sz="3800" dirty="0">
                <a:ea typeface="SimSun" panose="02010600030101010101" pitchFamily="2" charset="-122"/>
              </a:rPr>
              <a:t>Pairwise </a:t>
            </a:r>
            <a:r>
              <a:rPr lang="en-US" altLang="zh-CN" sz="3800" dirty="0">
                <a:solidFill>
                  <a:srgbClr val="000000"/>
                </a:solidFill>
              </a:rPr>
              <a:t>Measures: Four Possibilities for Truth Assignment</a:t>
            </a:r>
            <a:endParaRPr lang="en-US" altLang="zh-CN" sz="3800" dirty="0">
              <a:ea typeface="SimSun" panose="02010600030101010101" pitchFamily="2" charset="-122"/>
            </a:endParaRPr>
          </a:p>
        </p:txBody>
      </p:sp>
      <p:sp>
        <p:nvSpPr>
          <p:cNvPr id="45" name="Rectangle 3"/>
          <p:cNvSpPr txBox="1">
            <a:spLocks noChangeArrowheads="1"/>
          </p:cNvSpPr>
          <p:nvPr/>
        </p:nvSpPr>
        <p:spPr>
          <a:xfrm>
            <a:off x="505182" y="1169050"/>
            <a:ext cx="10872428" cy="5462873"/>
          </a:xfrm>
          <a:prstGeom prst="rect">
            <a:avLst/>
          </a:prstGeom>
        </p:spPr>
        <p:txBody>
          <a:bodyPr vert="horz" lIns="92075" tIns="46038" rIns="92075" bIns="46038"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r>
              <a:rPr lang="en-US" altLang="zh-CN" b="1" dirty="0">
                <a:solidFill>
                  <a:srgbClr val="000000"/>
                </a:solidFill>
              </a:rPr>
              <a:t>Four possibilities </a:t>
            </a:r>
            <a:r>
              <a:rPr lang="en-US" altLang="zh-CN" dirty="0">
                <a:solidFill>
                  <a:srgbClr val="000000"/>
                </a:solidFill>
              </a:rPr>
              <a:t>based on the agreement between cluster label and partition label</a:t>
            </a:r>
          </a:p>
          <a:p>
            <a:pPr lvl="1"/>
            <a:r>
              <a:rPr lang="en-US" altLang="zh-CN" i="1" dirty="0">
                <a:solidFill>
                  <a:srgbClr val="000000"/>
                </a:solidFill>
              </a:rPr>
              <a:t>TP</a:t>
            </a:r>
            <a:r>
              <a:rPr lang="en-US" altLang="zh-CN" dirty="0">
                <a:solidFill>
                  <a:srgbClr val="000000"/>
                </a:solidFill>
              </a:rPr>
              <a:t>: true positive—Two points </a:t>
            </a:r>
            <a:r>
              <a:rPr lang="en-US" altLang="zh-CN" b="1" i="1" dirty="0">
                <a:solidFill>
                  <a:srgbClr val="000000"/>
                </a:solidFill>
              </a:rPr>
              <a:t>x</a:t>
            </a:r>
            <a:r>
              <a:rPr lang="en-US" altLang="zh-CN" i="1" baseline="-25000" dirty="0">
                <a:solidFill>
                  <a:srgbClr val="000000"/>
                </a:solidFill>
              </a:rPr>
              <a:t>i</a:t>
            </a:r>
            <a:r>
              <a:rPr lang="en-US" altLang="zh-CN" dirty="0">
                <a:solidFill>
                  <a:srgbClr val="000000"/>
                </a:solidFill>
              </a:rPr>
              <a:t> and </a:t>
            </a:r>
            <a:r>
              <a:rPr lang="en-US" altLang="zh-CN" b="1" i="1" dirty="0" err="1">
                <a:solidFill>
                  <a:srgbClr val="000000"/>
                </a:solidFill>
              </a:rPr>
              <a:t>x</a:t>
            </a:r>
            <a:r>
              <a:rPr lang="en-US" altLang="zh-CN" i="1" baseline="-25000" dirty="0" err="1">
                <a:solidFill>
                  <a:srgbClr val="000000"/>
                </a:solidFill>
              </a:rPr>
              <a:t>j</a:t>
            </a:r>
            <a:r>
              <a:rPr lang="en-US" altLang="zh-CN" dirty="0">
                <a:solidFill>
                  <a:srgbClr val="000000"/>
                </a:solidFill>
              </a:rPr>
              <a:t> belong to the same partition </a:t>
            </a:r>
            <a:r>
              <a:rPr lang="en-US" altLang="zh-CN" i="1" dirty="0">
                <a:solidFill>
                  <a:srgbClr val="000000"/>
                </a:solidFill>
              </a:rPr>
              <a:t>T ,</a:t>
            </a:r>
            <a:r>
              <a:rPr lang="en-US" altLang="zh-CN" dirty="0">
                <a:solidFill>
                  <a:srgbClr val="000000"/>
                </a:solidFill>
              </a:rPr>
              <a:t> and they also in the same cluster </a:t>
            </a:r>
            <a:r>
              <a:rPr lang="en-US" altLang="zh-CN" i="1" dirty="0">
                <a:solidFill>
                  <a:srgbClr val="000000"/>
                </a:solidFill>
              </a:rPr>
              <a:t>C</a:t>
            </a:r>
            <a:endParaRPr lang="en-US" altLang="zh-CN" dirty="0">
              <a:solidFill>
                <a:srgbClr val="000000"/>
              </a:solidFill>
            </a:endParaRPr>
          </a:p>
          <a:p>
            <a:pPr lvl="1"/>
            <a:endParaRPr lang="en-US" altLang="zh-CN" dirty="0">
              <a:solidFill>
                <a:srgbClr val="000000"/>
              </a:solidFill>
            </a:endParaRPr>
          </a:p>
          <a:p>
            <a:pPr marL="622300" lvl="3" indent="0">
              <a:buNone/>
            </a:pPr>
            <a:r>
              <a:rPr lang="en-US" altLang="zh-CN" dirty="0">
                <a:solidFill>
                  <a:srgbClr val="000000"/>
                </a:solidFill>
              </a:rPr>
              <a:t>where </a:t>
            </a:r>
            <a:r>
              <a:rPr lang="en-US" altLang="zh-CN" i="1" dirty="0" err="1">
                <a:solidFill>
                  <a:srgbClr val="000000"/>
                </a:solidFill>
              </a:rPr>
              <a:t>y</a:t>
            </a:r>
            <a:r>
              <a:rPr lang="en-US" altLang="zh-CN" i="1" baseline="-25000" dirty="0" err="1">
                <a:solidFill>
                  <a:srgbClr val="000000"/>
                </a:solidFill>
              </a:rPr>
              <a:t>i</a:t>
            </a:r>
            <a:r>
              <a:rPr lang="en-US" altLang="zh-CN" dirty="0">
                <a:solidFill>
                  <a:srgbClr val="000000"/>
                </a:solidFill>
              </a:rPr>
              <a:t>: the true partition label , and      : the cluster label for point </a:t>
            </a:r>
            <a:r>
              <a:rPr lang="en-US" altLang="zh-CN" b="1" i="1" dirty="0">
                <a:solidFill>
                  <a:srgbClr val="000000"/>
                </a:solidFill>
              </a:rPr>
              <a:t>x</a:t>
            </a:r>
            <a:r>
              <a:rPr lang="en-US" altLang="zh-CN" i="1" baseline="-25000" dirty="0">
                <a:solidFill>
                  <a:srgbClr val="000000"/>
                </a:solidFill>
              </a:rPr>
              <a:t>i</a:t>
            </a:r>
            <a:r>
              <a:rPr lang="en-US" altLang="zh-CN" i="1" dirty="0">
                <a:solidFill>
                  <a:srgbClr val="000000"/>
                </a:solidFill>
              </a:rPr>
              <a:t> </a:t>
            </a:r>
          </a:p>
          <a:p>
            <a:pPr lvl="1"/>
            <a:r>
              <a:rPr lang="en-US" altLang="zh-CN" i="1" dirty="0">
                <a:solidFill>
                  <a:srgbClr val="000000"/>
                </a:solidFill>
              </a:rPr>
              <a:t>FN</a:t>
            </a:r>
            <a:r>
              <a:rPr lang="en-US" altLang="zh-CN" dirty="0">
                <a:solidFill>
                  <a:srgbClr val="000000"/>
                </a:solidFill>
              </a:rPr>
              <a:t>: false negative:</a:t>
            </a:r>
          </a:p>
          <a:p>
            <a:pPr lvl="1"/>
            <a:r>
              <a:rPr lang="en-US" altLang="zh-CN" i="1" dirty="0">
                <a:solidFill>
                  <a:srgbClr val="000000"/>
                </a:solidFill>
              </a:rPr>
              <a:t>FP: false positive</a:t>
            </a:r>
          </a:p>
          <a:p>
            <a:pPr lvl="1"/>
            <a:r>
              <a:rPr lang="en-US" altLang="zh-CN" i="1" dirty="0">
                <a:solidFill>
                  <a:srgbClr val="000000"/>
                </a:solidFill>
              </a:rPr>
              <a:t>TN</a:t>
            </a:r>
            <a:r>
              <a:rPr lang="en-US" altLang="zh-CN" dirty="0">
                <a:solidFill>
                  <a:srgbClr val="000000"/>
                </a:solidFill>
              </a:rPr>
              <a:t>: true negative</a:t>
            </a:r>
            <a:endParaRPr lang="en-US" altLang="zh-CN" u="sng" dirty="0">
              <a:solidFill>
                <a:srgbClr val="000000"/>
              </a:solidFill>
            </a:endParaRPr>
          </a:p>
          <a:p>
            <a:r>
              <a:rPr lang="en-US" altLang="zh-CN" dirty="0">
                <a:solidFill>
                  <a:srgbClr val="000000"/>
                </a:solidFill>
              </a:rPr>
              <a:t>Calculate the four measures:</a:t>
            </a:r>
          </a:p>
          <a:p>
            <a:endParaRPr lang="en-US" altLang="zh-CN" dirty="0">
              <a:solidFill>
                <a:srgbClr val="000000"/>
              </a:solidFill>
            </a:endParaRPr>
          </a:p>
          <a:p>
            <a:endParaRPr lang="en-US" altLang="zh-CN" dirty="0">
              <a:solidFill>
                <a:srgbClr val="000000"/>
              </a:solidFill>
            </a:endParaRPr>
          </a:p>
          <a:p>
            <a:endParaRPr lang="en-US" altLang="zh-CN" dirty="0">
              <a:solidFill>
                <a:srgbClr val="000000"/>
              </a:solidFill>
            </a:endParaRPr>
          </a:p>
        </p:txBody>
      </p:sp>
      <p:graphicFrame>
        <p:nvGraphicFramePr>
          <p:cNvPr id="47" name="Object 46"/>
          <p:cNvGraphicFramePr>
            <a:graphicFrameLocks noChangeAspect="1"/>
          </p:cNvGraphicFramePr>
          <p:nvPr>
            <p:extLst/>
          </p:nvPr>
        </p:nvGraphicFramePr>
        <p:xfrm>
          <a:off x="1016596" y="5073338"/>
          <a:ext cx="4418013" cy="895350"/>
        </p:xfrm>
        <a:graphic>
          <a:graphicData uri="http://schemas.openxmlformats.org/presentationml/2006/ole">
            <mc:AlternateContent xmlns:mc="http://schemas.openxmlformats.org/markup-compatibility/2006">
              <mc:Choice xmlns:v="urn:schemas-microsoft-com:vml" Requires="v">
                <p:oleObj spid="_x0000_s41986" name="Equation" r:id="rId4" imgW="2247840" imgH="444240" progId="Equation.DSMT4">
                  <p:embed/>
                </p:oleObj>
              </mc:Choice>
              <mc:Fallback>
                <p:oleObj name="Equation" r:id="rId4" imgW="2247840" imgH="444240" progId="Equation.DSMT4">
                  <p:embed/>
                  <p:pic>
                    <p:nvPicPr>
                      <p:cNvPr id="47" name="Object 46"/>
                      <p:cNvPicPr/>
                      <p:nvPr/>
                    </p:nvPicPr>
                    <p:blipFill>
                      <a:blip r:embed="rId5"/>
                      <a:stretch>
                        <a:fillRect/>
                      </a:stretch>
                    </p:blipFill>
                    <p:spPr>
                      <a:xfrm>
                        <a:off x="1016596" y="5073338"/>
                        <a:ext cx="4418013" cy="895350"/>
                      </a:xfrm>
                      <a:prstGeom prst="rect">
                        <a:avLst/>
                      </a:prstGeom>
                    </p:spPr>
                  </p:pic>
                </p:oleObj>
              </mc:Fallback>
            </mc:AlternateContent>
          </a:graphicData>
        </a:graphic>
      </p:graphicFrame>
      <p:graphicFrame>
        <p:nvGraphicFramePr>
          <p:cNvPr id="57" name="Object 56"/>
          <p:cNvGraphicFramePr>
            <a:graphicFrameLocks noChangeAspect="1"/>
          </p:cNvGraphicFramePr>
          <p:nvPr>
            <p:extLst/>
          </p:nvPr>
        </p:nvGraphicFramePr>
        <p:xfrm>
          <a:off x="5610912" y="5073338"/>
          <a:ext cx="2346325" cy="895350"/>
        </p:xfrm>
        <a:graphic>
          <a:graphicData uri="http://schemas.openxmlformats.org/presentationml/2006/ole">
            <mc:AlternateContent xmlns:mc="http://schemas.openxmlformats.org/markup-compatibility/2006">
              <mc:Choice xmlns:v="urn:schemas-microsoft-com:vml" Requires="v">
                <p:oleObj spid="_x0000_s41987" name="Equation" r:id="rId6" imgW="1193760" imgH="444240" progId="Equation.DSMT4">
                  <p:embed/>
                </p:oleObj>
              </mc:Choice>
              <mc:Fallback>
                <p:oleObj name="Equation" r:id="rId6" imgW="1193760" imgH="444240" progId="Equation.DSMT4">
                  <p:embed/>
                  <p:pic>
                    <p:nvPicPr>
                      <p:cNvPr id="57" name="Object 56"/>
                      <p:cNvPicPr/>
                      <p:nvPr/>
                    </p:nvPicPr>
                    <p:blipFill>
                      <a:blip r:embed="rId7"/>
                      <a:stretch>
                        <a:fillRect/>
                      </a:stretch>
                    </p:blipFill>
                    <p:spPr>
                      <a:xfrm>
                        <a:off x="5610912" y="5073338"/>
                        <a:ext cx="2346325" cy="895350"/>
                      </a:xfrm>
                      <a:prstGeom prst="rect">
                        <a:avLst/>
                      </a:prstGeom>
                    </p:spPr>
                  </p:pic>
                </p:oleObj>
              </mc:Fallback>
            </mc:AlternateContent>
          </a:graphicData>
        </a:graphic>
      </p:graphicFrame>
      <p:graphicFrame>
        <p:nvGraphicFramePr>
          <p:cNvPr id="58" name="Object 57"/>
          <p:cNvGraphicFramePr>
            <a:graphicFrameLocks noChangeAspect="1"/>
          </p:cNvGraphicFramePr>
          <p:nvPr>
            <p:extLst/>
          </p:nvPr>
        </p:nvGraphicFramePr>
        <p:xfrm>
          <a:off x="1016596" y="5815597"/>
          <a:ext cx="2197100" cy="869950"/>
        </p:xfrm>
        <a:graphic>
          <a:graphicData uri="http://schemas.openxmlformats.org/presentationml/2006/ole">
            <mc:AlternateContent xmlns:mc="http://schemas.openxmlformats.org/markup-compatibility/2006">
              <mc:Choice xmlns:v="urn:schemas-microsoft-com:vml" Requires="v">
                <p:oleObj spid="_x0000_s41988" name="Equation" r:id="rId8" imgW="1117440" imgH="431640" progId="Equation.DSMT4">
                  <p:embed/>
                </p:oleObj>
              </mc:Choice>
              <mc:Fallback>
                <p:oleObj name="Equation" r:id="rId8" imgW="1117440" imgH="431640" progId="Equation.DSMT4">
                  <p:embed/>
                  <p:pic>
                    <p:nvPicPr>
                      <p:cNvPr id="58" name="Object 57"/>
                      <p:cNvPicPr/>
                      <p:nvPr/>
                    </p:nvPicPr>
                    <p:blipFill>
                      <a:blip r:embed="rId9"/>
                      <a:stretch>
                        <a:fillRect/>
                      </a:stretch>
                    </p:blipFill>
                    <p:spPr>
                      <a:xfrm>
                        <a:off x="1016596" y="5815597"/>
                        <a:ext cx="2197100" cy="869950"/>
                      </a:xfrm>
                      <a:prstGeom prst="rect">
                        <a:avLst/>
                      </a:prstGeom>
                    </p:spPr>
                  </p:pic>
                </p:oleObj>
              </mc:Fallback>
            </mc:AlternateContent>
          </a:graphicData>
        </a:graphic>
      </p:graphicFrame>
      <p:graphicFrame>
        <p:nvGraphicFramePr>
          <p:cNvPr id="59" name="Object 58"/>
          <p:cNvGraphicFramePr>
            <a:graphicFrameLocks noChangeAspect="1"/>
          </p:cNvGraphicFramePr>
          <p:nvPr>
            <p:extLst/>
          </p:nvPr>
        </p:nvGraphicFramePr>
        <p:xfrm>
          <a:off x="3367924" y="5826592"/>
          <a:ext cx="7489825" cy="896938"/>
        </p:xfrm>
        <a:graphic>
          <a:graphicData uri="http://schemas.openxmlformats.org/presentationml/2006/ole">
            <mc:AlternateContent xmlns:mc="http://schemas.openxmlformats.org/markup-compatibility/2006">
              <mc:Choice xmlns:v="urn:schemas-microsoft-com:vml" Requires="v">
                <p:oleObj spid="_x0000_s41989" name="Equation" r:id="rId10" imgW="3809880" imgH="444240" progId="Equation.DSMT4">
                  <p:embed/>
                </p:oleObj>
              </mc:Choice>
              <mc:Fallback>
                <p:oleObj name="Equation" r:id="rId10" imgW="3809880" imgH="444240" progId="Equation.DSMT4">
                  <p:embed/>
                  <p:pic>
                    <p:nvPicPr>
                      <p:cNvPr id="59" name="Object 58"/>
                      <p:cNvPicPr/>
                      <p:nvPr/>
                    </p:nvPicPr>
                    <p:blipFill>
                      <a:blip r:embed="rId11"/>
                      <a:stretch>
                        <a:fillRect/>
                      </a:stretch>
                    </p:blipFill>
                    <p:spPr>
                      <a:xfrm>
                        <a:off x="3367924" y="5826592"/>
                        <a:ext cx="7489825" cy="896938"/>
                      </a:xfrm>
                      <a:prstGeom prst="rect">
                        <a:avLst/>
                      </a:prstGeom>
                    </p:spPr>
                  </p:pic>
                </p:oleObj>
              </mc:Fallback>
            </mc:AlternateContent>
          </a:graphicData>
        </a:graphic>
      </p:graphicFrame>
      <p:grpSp>
        <p:nvGrpSpPr>
          <p:cNvPr id="51" name="Group 50"/>
          <p:cNvGrpSpPr/>
          <p:nvPr/>
        </p:nvGrpSpPr>
        <p:grpSpPr>
          <a:xfrm>
            <a:off x="9974272" y="2184098"/>
            <a:ext cx="2094138" cy="1828863"/>
            <a:chOff x="9313760" y="1117784"/>
            <a:chExt cx="2094138" cy="1828863"/>
          </a:xfrm>
        </p:grpSpPr>
        <p:grpSp>
          <p:nvGrpSpPr>
            <p:cNvPr id="52" name="Group 47"/>
            <p:cNvGrpSpPr>
              <a:grpSpLocks/>
            </p:cNvGrpSpPr>
            <p:nvPr/>
          </p:nvGrpSpPr>
          <p:grpSpPr bwMode="auto">
            <a:xfrm>
              <a:off x="9350499" y="1117784"/>
              <a:ext cx="2057399" cy="1237140"/>
              <a:chOff x="6781800" y="1284661"/>
              <a:chExt cx="2042907" cy="1191839"/>
            </a:xfrm>
          </p:grpSpPr>
          <p:sp>
            <p:nvSpPr>
              <p:cNvPr id="67" name="Oval 8"/>
              <p:cNvSpPr>
                <a:spLocks noChangeArrowheads="1"/>
              </p:cNvSpPr>
              <p:nvPr/>
            </p:nvSpPr>
            <p:spPr bwMode="auto">
              <a:xfrm>
                <a:off x="7162800" y="17049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8" name="Oval 9"/>
              <p:cNvSpPr>
                <a:spLocks noChangeArrowheads="1"/>
              </p:cNvSpPr>
              <p:nvPr/>
            </p:nvSpPr>
            <p:spPr bwMode="auto">
              <a:xfrm>
                <a:off x="7391400" y="16287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9" name="Oval 10"/>
              <p:cNvSpPr>
                <a:spLocks noChangeArrowheads="1"/>
              </p:cNvSpPr>
              <p:nvPr/>
            </p:nvSpPr>
            <p:spPr bwMode="auto">
              <a:xfrm>
                <a:off x="7467600" y="20955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0" name="Oval 11"/>
              <p:cNvSpPr>
                <a:spLocks noChangeArrowheads="1"/>
              </p:cNvSpPr>
              <p:nvPr/>
            </p:nvSpPr>
            <p:spPr bwMode="auto">
              <a:xfrm>
                <a:off x="7696200" y="1933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1" name="Oval 12"/>
              <p:cNvSpPr>
                <a:spLocks noChangeArrowheads="1"/>
              </p:cNvSpPr>
              <p:nvPr/>
            </p:nvSpPr>
            <p:spPr bwMode="auto">
              <a:xfrm>
                <a:off x="7010400" y="20193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2" name="Oval 13"/>
              <p:cNvSpPr>
                <a:spLocks noChangeArrowheads="1"/>
              </p:cNvSpPr>
              <p:nvPr/>
            </p:nvSpPr>
            <p:spPr bwMode="auto">
              <a:xfrm>
                <a:off x="7010400" y="1552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3" name="Oval 14"/>
              <p:cNvSpPr>
                <a:spLocks noChangeArrowheads="1"/>
              </p:cNvSpPr>
              <p:nvPr/>
            </p:nvSpPr>
            <p:spPr bwMode="auto">
              <a:xfrm>
                <a:off x="72771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4" name="Oval 73"/>
              <p:cNvSpPr>
                <a:spLocks noChangeArrowheads="1"/>
              </p:cNvSpPr>
              <p:nvPr/>
            </p:nvSpPr>
            <p:spPr bwMode="auto">
              <a:xfrm>
                <a:off x="7620000" y="1714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5" name="Oval 74"/>
              <p:cNvSpPr>
                <a:spLocks noChangeArrowheads="1"/>
              </p:cNvSpPr>
              <p:nvPr/>
            </p:nvSpPr>
            <p:spPr bwMode="auto">
              <a:xfrm>
                <a:off x="7239000" y="20193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6" name="Oval 75"/>
              <p:cNvSpPr>
                <a:spLocks noChangeArrowheads="1"/>
              </p:cNvSpPr>
              <p:nvPr/>
            </p:nvSpPr>
            <p:spPr bwMode="auto">
              <a:xfrm>
                <a:off x="74676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7" name="Oval 33"/>
              <p:cNvSpPr>
                <a:spLocks noChangeArrowheads="1"/>
              </p:cNvSpPr>
              <p:nvPr/>
            </p:nvSpPr>
            <p:spPr bwMode="auto">
              <a:xfrm>
                <a:off x="7226077" y="2280758"/>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8" name="Oval 34"/>
              <p:cNvSpPr>
                <a:spLocks noChangeArrowheads="1"/>
              </p:cNvSpPr>
              <p:nvPr/>
            </p:nvSpPr>
            <p:spPr bwMode="auto">
              <a:xfrm>
                <a:off x="7315200" y="1485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9" name="Oval 35"/>
              <p:cNvSpPr>
                <a:spLocks noChangeArrowheads="1"/>
              </p:cNvSpPr>
              <p:nvPr/>
            </p:nvSpPr>
            <p:spPr bwMode="auto">
              <a:xfrm>
                <a:off x="7048500" y="22479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0" name="Oval 36"/>
              <p:cNvSpPr>
                <a:spLocks noChangeArrowheads="1"/>
              </p:cNvSpPr>
              <p:nvPr/>
            </p:nvSpPr>
            <p:spPr bwMode="auto">
              <a:xfrm>
                <a:off x="69342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1" name="Oval 15"/>
              <p:cNvSpPr>
                <a:spLocks noChangeArrowheads="1"/>
              </p:cNvSpPr>
              <p:nvPr/>
            </p:nvSpPr>
            <p:spPr bwMode="auto">
              <a:xfrm>
                <a:off x="80962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2" name="Oval 19"/>
              <p:cNvSpPr>
                <a:spLocks noChangeArrowheads="1"/>
              </p:cNvSpPr>
              <p:nvPr/>
            </p:nvSpPr>
            <p:spPr bwMode="auto">
              <a:xfrm>
                <a:off x="82486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3" name="Oval 20"/>
              <p:cNvSpPr>
                <a:spLocks noChangeArrowheads="1"/>
              </p:cNvSpPr>
              <p:nvPr/>
            </p:nvSpPr>
            <p:spPr bwMode="auto">
              <a:xfrm>
                <a:off x="84010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4" name="Oval 21"/>
              <p:cNvSpPr>
                <a:spLocks noChangeArrowheads="1"/>
              </p:cNvSpPr>
              <p:nvPr/>
            </p:nvSpPr>
            <p:spPr bwMode="auto">
              <a:xfrm>
                <a:off x="8248650" y="1857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5" name="Oval 22"/>
              <p:cNvSpPr>
                <a:spLocks noChangeArrowheads="1"/>
              </p:cNvSpPr>
              <p:nvPr/>
            </p:nvSpPr>
            <p:spPr bwMode="auto">
              <a:xfrm>
                <a:off x="84010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6" name="Oval 23"/>
              <p:cNvSpPr>
                <a:spLocks noChangeArrowheads="1"/>
              </p:cNvSpPr>
              <p:nvPr/>
            </p:nvSpPr>
            <p:spPr bwMode="auto">
              <a:xfrm>
                <a:off x="79438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7" name="Oval 24"/>
              <p:cNvSpPr>
                <a:spLocks noChangeArrowheads="1"/>
              </p:cNvSpPr>
              <p:nvPr/>
            </p:nvSpPr>
            <p:spPr bwMode="auto">
              <a:xfrm>
                <a:off x="80962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8" name="Oval 25"/>
              <p:cNvSpPr>
                <a:spLocks noChangeArrowheads="1"/>
              </p:cNvSpPr>
              <p:nvPr/>
            </p:nvSpPr>
            <p:spPr bwMode="auto">
              <a:xfrm>
                <a:off x="7905750" y="15906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9" name="Oval 26"/>
              <p:cNvSpPr>
                <a:spLocks noChangeArrowheads="1"/>
              </p:cNvSpPr>
              <p:nvPr/>
            </p:nvSpPr>
            <p:spPr bwMode="auto">
              <a:xfrm>
                <a:off x="82486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b="1">
                  <a:solidFill>
                    <a:srgbClr val="0000FF"/>
                  </a:solidFill>
                </a:endParaRPr>
              </a:p>
            </p:txBody>
          </p:sp>
          <p:sp>
            <p:nvSpPr>
              <p:cNvPr id="90" name="Oval 27"/>
              <p:cNvSpPr>
                <a:spLocks noChangeArrowheads="1"/>
              </p:cNvSpPr>
              <p:nvPr/>
            </p:nvSpPr>
            <p:spPr bwMode="auto">
              <a:xfrm>
                <a:off x="79438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1" name="Oval 28"/>
              <p:cNvSpPr>
                <a:spLocks noChangeArrowheads="1"/>
              </p:cNvSpPr>
              <p:nvPr/>
            </p:nvSpPr>
            <p:spPr bwMode="auto">
              <a:xfrm>
                <a:off x="80962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2" name="Oval 29"/>
              <p:cNvSpPr>
                <a:spLocks noChangeArrowheads="1"/>
              </p:cNvSpPr>
              <p:nvPr/>
            </p:nvSpPr>
            <p:spPr bwMode="auto">
              <a:xfrm>
                <a:off x="84010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3" name="Oval 30"/>
              <p:cNvSpPr>
                <a:spLocks noChangeArrowheads="1"/>
              </p:cNvSpPr>
              <p:nvPr/>
            </p:nvSpPr>
            <p:spPr bwMode="auto">
              <a:xfrm>
                <a:off x="85534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4" name="Oval 31"/>
              <p:cNvSpPr>
                <a:spLocks noChangeArrowheads="1"/>
              </p:cNvSpPr>
              <p:nvPr/>
            </p:nvSpPr>
            <p:spPr bwMode="auto">
              <a:xfrm>
                <a:off x="86296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5" name="Oval 32"/>
              <p:cNvSpPr>
                <a:spLocks noChangeArrowheads="1"/>
              </p:cNvSpPr>
              <p:nvPr/>
            </p:nvSpPr>
            <p:spPr bwMode="auto">
              <a:xfrm>
                <a:off x="84772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6" name="Oval 37"/>
              <p:cNvSpPr>
                <a:spLocks noChangeArrowheads="1"/>
              </p:cNvSpPr>
              <p:nvPr/>
            </p:nvSpPr>
            <p:spPr bwMode="auto">
              <a:xfrm>
                <a:off x="8020050" y="2085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7" name="Rectangle 1"/>
              <p:cNvSpPr>
                <a:spLocks noChangeArrowheads="1"/>
              </p:cNvSpPr>
              <p:nvPr/>
            </p:nvSpPr>
            <p:spPr bwMode="auto">
              <a:xfrm>
                <a:off x="6781800" y="1295400"/>
                <a:ext cx="2042907" cy="11811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98" name="Oval 2"/>
              <p:cNvSpPr>
                <a:spLocks noChangeArrowheads="1"/>
              </p:cNvSpPr>
              <p:nvPr/>
            </p:nvSpPr>
            <p:spPr bwMode="auto">
              <a:xfrm>
                <a:off x="7600950" y="1385888"/>
                <a:ext cx="1143000" cy="809624"/>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99" name="Oval 44"/>
              <p:cNvSpPr>
                <a:spLocks noChangeArrowheads="1"/>
              </p:cNvSpPr>
              <p:nvPr/>
            </p:nvSpPr>
            <p:spPr bwMode="auto">
              <a:xfrm rot="3005671">
                <a:off x="6910448" y="1473379"/>
                <a:ext cx="782476" cy="405040"/>
              </a:xfrm>
              <a:prstGeom prst="ellipse">
                <a:avLst/>
              </a:prstGeom>
              <a:noFill/>
              <a:ln w="28575"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grpSp>
        <p:sp>
          <p:nvSpPr>
            <p:cNvPr id="53" name="TextBox 52"/>
            <p:cNvSpPr txBox="1"/>
            <p:nvPr/>
          </p:nvSpPr>
          <p:spPr>
            <a:xfrm>
              <a:off x="9351754" y="2362645"/>
              <a:ext cx="1220138" cy="276225"/>
            </a:xfrm>
            <a:prstGeom prst="rect">
              <a:avLst/>
            </a:prstGeom>
            <a:solidFill>
              <a:srgbClr val="E48312"/>
            </a:solidFill>
          </p:spPr>
          <p:txBody>
            <a:bodyPr wrap="square">
              <a:spAutoFit/>
            </a:bodyPr>
            <a:lstStyle/>
            <a:p>
              <a:pPr defTabSz="914400" fontAlgn="base">
                <a:spcBef>
                  <a:spcPct val="0"/>
                </a:spcBef>
                <a:spcAft>
                  <a:spcPct val="0"/>
                </a:spcAft>
                <a:defRPr/>
              </a:pPr>
              <a:r>
                <a:rPr lang="en-US" sz="1200" b="1" dirty="0">
                  <a:solidFill>
                    <a:srgbClr val="000000"/>
                  </a:solidFill>
                </a:rPr>
                <a:t>Ground Truth </a:t>
              </a:r>
              <a:r>
                <a:rPr lang="en-US" sz="1200" b="1" i="1" dirty="0">
                  <a:solidFill>
                    <a:srgbClr val="000000"/>
                  </a:solidFill>
                </a:rPr>
                <a:t>T</a:t>
              </a:r>
              <a:r>
                <a:rPr lang="en-US" sz="1200" b="1" i="1" baseline="-25000" dirty="0">
                  <a:solidFill>
                    <a:srgbClr val="000000"/>
                  </a:solidFill>
                </a:rPr>
                <a:t>1</a:t>
              </a:r>
            </a:p>
          </p:txBody>
        </p:sp>
        <p:sp>
          <p:nvSpPr>
            <p:cNvPr id="54" name="TextBox 46"/>
            <p:cNvSpPr txBox="1">
              <a:spLocks noChangeArrowheads="1"/>
            </p:cNvSpPr>
            <p:nvPr/>
          </p:nvSpPr>
          <p:spPr bwMode="auto">
            <a:xfrm>
              <a:off x="10599349" y="2359850"/>
              <a:ext cx="395287" cy="2762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solidFill>
                    <a:srgbClr val="000000"/>
                  </a:solidFill>
                </a:rPr>
                <a:t>T</a:t>
              </a:r>
              <a:r>
                <a:rPr lang="en-US" altLang="en-US" sz="1200" b="1" i="1" baseline="-25000" dirty="0">
                  <a:solidFill>
                    <a:srgbClr val="000000"/>
                  </a:solidFill>
                </a:rPr>
                <a:t>2</a:t>
              </a:r>
            </a:p>
          </p:txBody>
        </p:sp>
        <p:sp>
          <p:nvSpPr>
            <p:cNvPr id="55" name="TextBox 54"/>
            <p:cNvSpPr txBox="1">
              <a:spLocks noChangeArrowheads="1"/>
            </p:cNvSpPr>
            <p:nvPr/>
          </p:nvSpPr>
          <p:spPr bwMode="auto">
            <a:xfrm>
              <a:off x="9439271" y="2631760"/>
              <a:ext cx="929361" cy="307777"/>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dirty="0">
                  <a:solidFill>
                    <a:srgbClr val="000000"/>
                  </a:solidFill>
                  <a:latin typeface="+mn-lt"/>
                </a:rPr>
                <a:t>Cluster </a:t>
              </a:r>
              <a:r>
                <a:rPr lang="en-US" altLang="en-US" sz="1400" b="1" i="1" dirty="0">
                  <a:solidFill>
                    <a:srgbClr val="000000"/>
                  </a:solidFill>
                  <a:latin typeface="+mn-lt"/>
                </a:rPr>
                <a:t>C</a:t>
              </a:r>
              <a:r>
                <a:rPr lang="en-US" altLang="en-US" sz="1400" b="1" i="1" baseline="-25000" dirty="0">
                  <a:solidFill>
                    <a:srgbClr val="000000"/>
                  </a:solidFill>
                  <a:latin typeface="+mn-lt"/>
                </a:rPr>
                <a:t>1</a:t>
              </a:r>
            </a:p>
          </p:txBody>
        </p:sp>
        <p:sp>
          <p:nvSpPr>
            <p:cNvPr id="60" name="TextBox 49"/>
            <p:cNvSpPr txBox="1">
              <a:spLocks noChangeArrowheads="1"/>
            </p:cNvSpPr>
            <p:nvPr/>
          </p:nvSpPr>
          <p:spPr bwMode="auto">
            <a:xfrm>
              <a:off x="10410045" y="2638870"/>
              <a:ext cx="402888" cy="30777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mn-lt"/>
                  <a:ea typeface="Tahoma" panose="020B0604030504040204" pitchFamily="34" charset="0"/>
                  <a:cs typeface="Tahoma" panose="020B0604030504040204" pitchFamily="34" charset="0"/>
                </a:rPr>
                <a:t>C</a:t>
              </a:r>
              <a:r>
                <a:rPr lang="en-US" altLang="en-US" sz="1400" b="1" i="1" baseline="-25000" dirty="0">
                  <a:solidFill>
                    <a:srgbClr val="000000"/>
                  </a:solidFill>
                  <a:latin typeface="+mn-lt"/>
                  <a:ea typeface="Tahoma" panose="020B0604030504040204" pitchFamily="34" charset="0"/>
                  <a:cs typeface="Tahoma" panose="020B0604030504040204" pitchFamily="34" charset="0"/>
                </a:rPr>
                <a:t>2</a:t>
              </a:r>
            </a:p>
          </p:txBody>
        </p:sp>
        <p:sp>
          <p:nvSpPr>
            <p:cNvPr id="61" name="Oval 35"/>
            <p:cNvSpPr>
              <a:spLocks noChangeArrowheads="1"/>
            </p:cNvSpPr>
            <p:nvPr/>
          </p:nvSpPr>
          <p:spPr bwMode="auto">
            <a:xfrm>
              <a:off x="9505904" y="197932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2" name="Oval 33"/>
            <p:cNvSpPr>
              <a:spLocks noChangeArrowheads="1"/>
            </p:cNvSpPr>
            <p:nvPr/>
          </p:nvSpPr>
          <p:spPr bwMode="auto">
            <a:xfrm>
              <a:off x="9836299" y="20137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3" name="Oval 2"/>
            <p:cNvSpPr>
              <a:spLocks noChangeArrowheads="1"/>
            </p:cNvSpPr>
            <p:nvPr/>
          </p:nvSpPr>
          <p:spPr bwMode="auto">
            <a:xfrm rot="1766439">
              <a:off x="9313760" y="1769947"/>
              <a:ext cx="911640" cy="485929"/>
            </a:xfrm>
            <a:prstGeom prst="ellipse">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64" name="Oval 33"/>
            <p:cNvSpPr>
              <a:spLocks noChangeArrowheads="1"/>
            </p:cNvSpPr>
            <p:nvPr/>
          </p:nvSpPr>
          <p:spPr bwMode="auto">
            <a:xfrm>
              <a:off x="9988699" y="21661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5" name="TextBox 46"/>
            <p:cNvSpPr txBox="1">
              <a:spLocks noChangeArrowheads="1"/>
            </p:cNvSpPr>
            <p:nvPr/>
          </p:nvSpPr>
          <p:spPr bwMode="auto">
            <a:xfrm>
              <a:off x="11012611" y="2359849"/>
              <a:ext cx="395287" cy="276225"/>
            </a:xfrm>
            <a:prstGeom prst="rect">
              <a:avLst/>
            </a:prstGeom>
            <a:solidFill>
              <a:schemeClr val="tx1">
                <a:lumMod val="85000"/>
                <a:lumOff val="15000"/>
              </a:schemeClr>
            </a:solidFill>
            <a:ln>
              <a:noFill/>
            </a:ln>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T</a:t>
              </a:r>
              <a:r>
                <a:rPr lang="en-US" altLang="en-US" sz="1200" b="1" i="1" baseline="-25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p>
          </p:txBody>
        </p:sp>
        <p:sp>
          <p:nvSpPr>
            <p:cNvPr id="66" name="TextBox 49"/>
            <p:cNvSpPr txBox="1">
              <a:spLocks noChangeArrowheads="1"/>
            </p:cNvSpPr>
            <p:nvPr/>
          </p:nvSpPr>
          <p:spPr bwMode="auto">
            <a:xfrm>
              <a:off x="10885310" y="2638870"/>
              <a:ext cx="402888" cy="307777"/>
            </a:xfrm>
            <a:prstGeom prst="rect">
              <a:avLst/>
            </a:prstGeom>
            <a:noFill/>
            <a:ln w="28575">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mn-lt"/>
                </a:rPr>
                <a:t>C</a:t>
              </a:r>
              <a:r>
                <a:rPr lang="en-US" altLang="en-US" sz="1400" b="1" i="1" baseline="-25000" dirty="0">
                  <a:solidFill>
                    <a:srgbClr val="000000"/>
                  </a:solidFill>
                  <a:latin typeface="+mn-lt"/>
                </a:rPr>
                <a:t>3</a:t>
              </a:r>
            </a:p>
          </p:txBody>
        </p:sp>
      </p:grpSp>
      <p:graphicFrame>
        <p:nvGraphicFramePr>
          <p:cNvPr id="100" name="Object 99"/>
          <p:cNvGraphicFramePr>
            <a:graphicFrameLocks noChangeAspect="1"/>
          </p:cNvGraphicFramePr>
          <p:nvPr>
            <p:extLst/>
          </p:nvPr>
        </p:nvGraphicFramePr>
        <p:xfrm>
          <a:off x="2587625" y="2413000"/>
          <a:ext cx="4543425" cy="485775"/>
        </p:xfrm>
        <a:graphic>
          <a:graphicData uri="http://schemas.openxmlformats.org/presentationml/2006/ole">
            <mc:AlternateContent xmlns:mc="http://schemas.openxmlformats.org/markup-compatibility/2006">
              <mc:Choice xmlns:v="urn:schemas-microsoft-com:vml" Requires="v">
                <p:oleObj spid="_x0000_s41990" name="Equation" r:id="rId12" imgW="2311200" imgH="241200" progId="Equation.DSMT4">
                  <p:embed/>
                </p:oleObj>
              </mc:Choice>
              <mc:Fallback>
                <p:oleObj name="Equation" r:id="rId12" imgW="2311200" imgH="241200" progId="Equation.DSMT4">
                  <p:embed/>
                  <p:pic>
                    <p:nvPicPr>
                      <p:cNvPr id="100" name="Object 99"/>
                      <p:cNvPicPr/>
                      <p:nvPr/>
                    </p:nvPicPr>
                    <p:blipFill>
                      <a:blip r:embed="rId13"/>
                      <a:stretch>
                        <a:fillRect/>
                      </a:stretch>
                    </p:blipFill>
                    <p:spPr>
                      <a:xfrm>
                        <a:off x="2587625" y="2413000"/>
                        <a:ext cx="4543425" cy="485775"/>
                      </a:xfrm>
                      <a:prstGeom prst="rect">
                        <a:avLst/>
                      </a:prstGeom>
                    </p:spPr>
                  </p:pic>
                </p:oleObj>
              </mc:Fallback>
            </mc:AlternateContent>
          </a:graphicData>
        </a:graphic>
      </p:graphicFrame>
      <p:graphicFrame>
        <p:nvGraphicFramePr>
          <p:cNvPr id="101" name="Object 100"/>
          <p:cNvGraphicFramePr>
            <a:graphicFrameLocks noChangeAspect="1"/>
          </p:cNvGraphicFramePr>
          <p:nvPr>
            <p:extLst/>
          </p:nvPr>
        </p:nvGraphicFramePr>
        <p:xfrm>
          <a:off x="5917669" y="2868343"/>
          <a:ext cx="349250" cy="460375"/>
        </p:xfrm>
        <a:graphic>
          <a:graphicData uri="http://schemas.openxmlformats.org/presentationml/2006/ole">
            <mc:AlternateContent xmlns:mc="http://schemas.openxmlformats.org/markup-compatibility/2006">
              <mc:Choice xmlns:v="urn:schemas-microsoft-com:vml" Requires="v">
                <p:oleObj spid="_x0000_s41991" name="Equation" r:id="rId14" imgW="177480" imgH="228600" progId="Equation.DSMT4">
                  <p:embed/>
                </p:oleObj>
              </mc:Choice>
              <mc:Fallback>
                <p:oleObj name="Equation" r:id="rId14" imgW="177480" imgH="228600" progId="Equation.DSMT4">
                  <p:embed/>
                  <p:pic>
                    <p:nvPicPr>
                      <p:cNvPr id="101" name="Object 100"/>
                      <p:cNvPicPr/>
                      <p:nvPr/>
                    </p:nvPicPr>
                    <p:blipFill>
                      <a:blip r:embed="rId15"/>
                      <a:stretch>
                        <a:fillRect/>
                      </a:stretch>
                    </p:blipFill>
                    <p:spPr>
                      <a:xfrm>
                        <a:off x="5917669" y="2868343"/>
                        <a:ext cx="349250" cy="460375"/>
                      </a:xfrm>
                      <a:prstGeom prst="rect">
                        <a:avLst/>
                      </a:prstGeom>
                    </p:spPr>
                  </p:pic>
                </p:oleObj>
              </mc:Fallback>
            </mc:AlternateContent>
          </a:graphicData>
        </a:graphic>
      </p:graphicFrame>
      <p:graphicFrame>
        <p:nvGraphicFramePr>
          <p:cNvPr id="102" name="Object 101"/>
          <p:cNvGraphicFramePr>
            <a:graphicFrameLocks noChangeAspect="1"/>
          </p:cNvGraphicFramePr>
          <p:nvPr>
            <p:extLst/>
          </p:nvPr>
        </p:nvGraphicFramePr>
        <p:xfrm>
          <a:off x="3619677" y="3292619"/>
          <a:ext cx="4643438" cy="485775"/>
        </p:xfrm>
        <a:graphic>
          <a:graphicData uri="http://schemas.openxmlformats.org/presentationml/2006/ole">
            <mc:AlternateContent xmlns:mc="http://schemas.openxmlformats.org/markup-compatibility/2006">
              <mc:Choice xmlns:v="urn:schemas-microsoft-com:vml" Requires="v">
                <p:oleObj spid="_x0000_s41992" name="Equation" r:id="rId16" imgW="2361960" imgH="241200" progId="Equation.DSMT4">
                  <p:embed/>
                </p:oleObj>
              </mc:Choice>
              <mc:Fallback>
                <p:oleObj name="Equation" r:id="rId16" imgW="2361960" imgH="241200" progId="Equation.DSMT4">
                  <p:embed/>
                  <p:pic>
                    <p:nvPicPr>
                      <p:cNvPr id="102" name="Object 101"/>
                      <p:cNvPicPr/>
                      <p:nvPr/>
                    </p:nvPicPr>
                    <p:blipFill>
                      <a:blip r:embed="rId17"/>
                      <a:stretch>
                        <a:fillRect/>
                      </a:stretch>
                    </p:blipFill>
                    <p:spPr>
                      <a:xfrm>
                        <a:off x="3619677" y="3292619"/>
                        <a:ext cx="4643438" cy="485775"/>
                      </a:xfrm>
                      <a:prstGeom prst="rect">
                        <a:avLst/>
                      </a:prstGeom>
                    </p:spPr>
                  </p:pic>
                </p:oleObj>
              </mc:Fallback>
            </mc:AlternateContent>
          </a:graphicData>
        </a:graphic>
      </p:graphicFrame>
      <p:graphicFrame>
        <p:nvGraphicFramePr>
          <p:cNvPr id="103" name="Object 102"/>
          <p:cNvGraphicFramePr>
            <a:graphicFrameLocks noChangeAspect="1"/>
          </p:cNvGraphicFramePr>
          <p:nvPr>
            <p:extLst/>
          </p:nvPr>
        </p:nvGraphicFramePr>
        <p:xfrm>
          <a:off x="3584575" y="4219575"/>
          <a:ext cx="4618038" cy="485775"/>
        </p:xfrm>
        <a:graphic>
          <a:graphicData uri="http://schemas.openxmlformats.org/presentationml/2006/ole">
            <mc:AlternateContent xmlns:mc="http://schemas.openxmlformats.org/markup-compatibility/2006">
              <mc:Choice xmlns:v="urn:schemas-microsoft-com:vml" Requires="v">
                <p:oleObj spid="_x0000_s41993" name="Equation" r:id="rId18" imgW="2349360" imgH="241200" progId="Equation.DSMT4">
                  <p:embed/>
                </p:oleObj>
              </mc:Choice>
              <mc:Fallback>
                <p:oleObj name="Equation" r:id="rId18" imgW="2349360" imgH="241200" progId="Equation.DSMT4">
                  <p:embed/>
                  <p:pic>
                    <p:nvPicPr>
                      <p:cNvPr id="103" name="Object 102"/>
                      <p:cNvPicPr/>
                      <p:nvPr/>
                    </p:nvPicPr>
                    <p:blipFill>
                      <a:blip r:embed="rId19"/>
                      <a:stretch>
                        <a:fillRect/>
                      </a:stretch>
                    </p:blipFill>
                    <p:spPr>
                      <a:xfrm>
                        <a:off x="3584575" y="4219575"/>
                        <a:ext cx="4618038" cy="485775"/>
                      </a:xfrm>
                      <a:prstGeom prst="rect">
                        <a:avLst/>
                      </a:prstGeom>
                    </p:spPr>
                  </p:pic>
                </p:oleObj>
              </mc:Fallback>
            </mc:AlternateContent>
          </a:graphicData>
        </a:graphic>
      </p:graphicFrame>
      <p:graphicFrame>
        <p:nvGraphicFramePr>
          <p:cNvPr id="104" name="Object 103"/>
          <p:cNvGraphicFramePr>
            <a:graphicFrameLocks noChangeAspect="1"/>
          </p:cNvGraphicFramePr>
          <p:nvPr>
            <p:extLst/>
          </p:nvPr>
        </p:nvGraphicFramePr>
        <p:xfrm>
          <a:off x="3575161" y="3743169"/>
          <a:ext cx="4592637" cy="485775"/>
        </p:xfrm>
        <a:graphic>
          <a:graphicData uri="http://schemas.openxmlformats.org/presentationml/2006/ole">
            <mc:AlternateContent xmlns:mc="http://schemas.openxmlformats.org/markup-compatibility/2006">
              <mc:Choice xmlns:v="urn:schemas-microsoft-com:vml" Requires="v">
                <p:oleObj spid="_x0000_s41994" name="Equation" r:id="rId20" imgW="2336760" imgH="241200" progId="Equation.DSMT4">
                  <p:embed/>
                </p:oleObj>
              </mc:Choice>
              <mc:Fallback>
                <p:oleObj name="Equation" r:id="rId20" imgW="2336760" imgH="241200" progId="Equation.DSMT4">
                  <p:embed/>
                  <p:pic>
                    <p:nvPicPr>
                      <p:cNvPr id="104" name="Object 103"/>
                      <p:cNvPicPr/>
                      <p:nvPr/>
                    </p:nvPicPr>
                    <p:blipFill>
                      <a:blip r:embed="rId21"/>
                      <a:stretch>
                        <a:fillRect/>
                      </a:stretch>
                    </p:blipFill>
                    <p:spPr>
                      <a:xfrm>
                        <a:off x="3575161" y="3743169"/>
                        <a:ext cx="4592637" cy="485775"/>
                      </a:xfrm>
                      <a:prstGeom prst="rect">
                        <a:avLst/>
                      </a:prstGeom>
                    </p:spPr>
                  </p:pic>
                </p:oleObj>
              </mc:Fallback>
            </mc:AlternateContent>
          </a:graphicData>
        </a:graphic>
      </p:graphicFrame>
      <p:graphicFrame>
        <p:nvGraphicFramePr>
          <p:cNvPr id="105" name="Object 104"/>
          <p:cNvGraphicFramePr>
            <a:graphicFrameLocks noChangeAspect="1"/>
          </p:cNvGraphicFramePr>
          <p:nvPr>
            <p:extLst/>
          </p:nvPr>
        </p:nvGraphicFramePr>
        <p:xfrm>
          <a:off x="7909568" y="4532725"/>
          <a:ext cx="1098550" cy="920750"/>
        </p:xfrm>
        <a:graphic>
          <a:graphicData uri="http://schemas.openxmlformats.org/presentationml/2006/ole">
            <mc:AlternateContent xmlns:mc="http://schemas.openxmlformats.org/markup-compatibility/2006">
              <mc:Choice xmlns:v="urn:schemas-microsoft-com:vml" Requires="v">
                <p:oleObj spid="_x0000_s41995" name="Equation" r:id="rId22" imgW="558720" imgH="457200" progId="Equation.DSMT4">
                  <p:embed/>
                </p:oleObj>
              </mc:Choice>
              <mc:Fallback>
                <p:oleObj name="Equation" r:id="rId22" imgW="558720" imgH="457200" progId="Equation.DSMT4">
                  <p:embed/>
                  <p:pic>
                    <p:nvPicPr>
                      <p:cNvPr id="105" name="Object 104"/>
                      <p:cNvPicPr/>
                      <p:nvPr/>
                    </p:nvPicPr>
                    <p:blipFill>
                      <a:blip r:embed="rId23"/>
                      <a:stretch>
                        <a:fillRect/>
                      </a:stretch>
                    </p:blipFill>
                    <p:spPr>
                      <a:xfrm>
                        <a:off x="7909568" y="4532725"/>
                        <a:ext cx="1098550" cy="920750"/>
                      </a:xfrm>
                      <a:prstGeom prst="rect">
                        <a:avLst/>
                      </a:prstGeom>
                    </p:spPr>
                  </p:pic>
                </p:oleObj>
              </mc:Fallback>
            </mc:AlternateContent>
          </a:graphicData>
        </a:graphic>
      </p:graphicFrame>
      <p:sp>
        <p:nvSpPr>
          <p:cNvPr id="2" name="TextBox 1"/>
          <p:cNvSpPr txBox="1"/>
          <p:nvPr/>
        </p:nvSpPr>
        <p:spPr>
          <a:xfrm>
            <a:off x="9102265" y="4809194"/>
            <a:ext cx="2683192" cy="400110"/>
          </a:xfrm>
          <a:prstGeom prst="rect">
            <a:avLst/>
          </a:prstGeom>
          <a:solidFill>
            <a:srgbClr val="FFFF00"/>
          </a:solidFill>
        </p:spPr>
        <p:txBody>
          <a:bodyPr wrap="square" rtlCol="0">
            <a:spAutoFit/>
          </a:bodyPr>
          <a:lstStyle/>
          <a:p>
            <a:r>
              <a:rPr lang="en-US" altLang="zh-CN" sz="2000" dirty="0">
                <a:solidFill>
                  <a:srgbClr val="000000"/>
                </a:solidFill>
              </a:rPr>
              <a:t>Total # of pairs of points</a:t>
            </a:r>
            <a:endParaRPr lang="en-US" altLang="zh-CN" sz="1800" u="sng" dirty="0">
              <a:solidFill>
                <a:srgbClr val="000000"/>
              </a:solidFill>
            </a:endParaRPr>
          </a:p>
        </p:txBody>
      </p:sp>
    </p:spTree>
    <p:extLst>
      <p:ext uri="{BB962C8B-B14F-4D97-AF65-F5344CB8AC3E}">
        <p14:creationId xmlns:p14="http://schemas.microsoft.com/office/powerpoint/2010/main" val="812323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3652" y="281403"/>
            <a:ext cx="12456405" cy="609600"/>
          </a:xfrm>
        </p:spPr>
        <p:txBody>
          <a:bodyPr vert="horz" lIns="92075" tIns="46038" rIns="92075" bIns="46038" rtlCol="0" anchor="ctr">
            <a:noAutofit/>
          </a:bodyPr>
          <a:lstStyle/>
          <a:p>
            <a:r>
              <a:rPr lang="en-US" altLang="zh-CN" sz="3800" dirty="0">
                <a:ea typeface="SimSun" panose="02010600030101010101" pitchFamily="2" charset="-122"/>
              </a:rPr>
              <a:t>Pairwise </a:t>
            </a:r>
            <a:r>
              <a:rPr lang="en-US" altLang="zh-CN" sz="3800" dirty="0">
                <a:solidFill>
                  <a:srgbClr val="000000"/>
                </a:solidFill>
              </a:rPr>
              <a:t>Measures: </a:t>
            </a:r>
            <a:r>
              <a:rPr lang="en-US" altLang="zh-CN" sz="3800" dirty="0" err="1">
                <a:solidFill>
                  <a:srgbClr val="000000"/>
                </a:solidFill>
              </a:rPr>
              <a:t>Jaccard</a:t>
            </a:r>
            <a:r>
              <a:rPr lang="en-US" altLang="zh-CN" sz="3800" dirty="0">
                <a:solidFill>
                  <a:srgbClr val="000000"/>
                </a:solidFill>
              </a:rPr>
              <a:t> Coefficient and Rand Statistic</a:t>
            </a:r>
            <a:endParaRPr lang="en-US" altLang="zh-CN" sz="3800" dirty="0">
              <a:ea typeface="SimSun" panose="02010600030101010101" pitchFamily="2" charset="-122"/>
            </a:endParaRPr>
          </a:p>
        </p:txBody>
      </p:sp>
      <p:sp>
        <p:nvSpPr>
          <p:cNvPr id="45" name="Rectangle 3"/>
          <p:cNvSpPr txBox="1">
            <a:spLocks noChangeArrowheads="1"/>
          </p:cNvSpPr>
          <p:nvPr/>
        </p:nvSpPr>
        <p:spPr>
          <a:xfrm>
            <a:off x="520377" y="1148730"/>
            <a:ext cx="8548623" cy="5462873"/>
          </a:xfrm>
          <a:prstGeom prst="rect">
            <a:avLst/>
          </a:prstGeom>
        </p:spPr>
        <p:txBody>
          <a:bodyPr vert="horz" lIns="92075" tIns="46038" rIns="92075" bIns="46038"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marL="341313" lvl="1" indent="-341313">
              <a:spcBef>
                <a:spcPts val="500"/>
              </a:spcBef>
              <a:buClr>
                <a:srgbClr val="0000CC"/>
              </a:buClr>
            </a:pPr>
            <a:r>
              <a:rPr lang="en-US" altLang="zh-CN" b="1" dirty="0" err="1">
                <a:solidFill>
                  <a:srgbClr val="000000"/>
                </a:solidFill>
              </a:rPr>
              <a:t>Jaccard</a:t>
            </a:r>
            <a:r>
              <a:rPr lang="en-US" altLang="zh-CN" b="1" dirty="0">
                <a:solidFill>
                  <a:srgbClr val="000000"/>
                </a:solidFill>
              </a:rPr>
              <a:t> coefficient:  </a:t>
            </a:r>
            <a:r>
              <a:rPr lang="en-US" altLang="zh-CN" dirty="0">
                <a:solidFill>
                  <a:srgbClr val="000000"/>
                </a:solidFill>
              </a:rPr>
              <a:t>Fraction of true positive point pairs, but after ignoring the true negatives (thus asymmetric)</a:t>
            </a:r>
            <a:endParaRPr lang="en-US" altLang="zh-CN" b="1" dirty="0">
              <a:solidFill>
                <a:srgbClr val="000000"/>
              </a:solidFill>
            </a:endParaRPr>
          </a:p>
          <a:p>
            <a:pPr lvl="1">
              <a:spcBef>
                <a:spcPts val="500"/>
              </a:spcBef>
            </a:pPr>
            <a:r>
              <a:rPr lang="en-US" altLang="zh-CN" i="1" dirty="0" err="1">
                <a:solidFill>
                  <a:srgbClr val="000000"/>
                </a:solidFill>
              </a:rPr>
              <a:t>Jaccard</a:t>
            </a:r>
            <a:r>
              <a:rPr lang="en-US" altLang="zh-CN" b="1" dirty="0">
                <a:solidFill>
                  <a:srgbClr val="000000"/>
                </a:solidFill>
              </a:rPr>
              <a:t> </a:t>
            </a:r>
            <a:r>
              <a:rPr lang="en-US" altLang="zh-CN" dirty="0">
                <a:solidFill>
                  <a:srgbClr val="000000"/>
                </a:solidFill>
              </a:rPr>
              <a:t>= </a:t>
            </a:r>
            <a:r>
              <a:rPr lang="en-US" altLang="zh-CN" i="1" dirty="0">
                <a:solidFill>
                  <a:srgbClr val="000000"/>
                </a:solidFill>
              </a:rPr>
              <a:t>TP</a:t>
            </a:r>
            <a:r>
              <a:rPr lang="en-US" altLang="zh-CN" dirty="0">
                <a:solidFill>
                  <a:srgbClr val="000000"/>
                </a:solidFill>
              </a:rPr>
              <a:t>/(</a:t>
            </a:r>
            <a:r>
              <a:rPr lang="en-US" altLang="zh-CN" i="1" dirty="0">
                <a:solidFill>
                  <a:srgbClr val="000000"/>
                </a:solidFill>
              </a:rPr>
              <a:t>TP </a:t>
            </a:r>
            <a:r>
              <a:rPr lang="en-US" altLang="zh-CN" dirty="0">
                <a:solidFill>
                  <a:srgbClr val="000000"/>
                </a:solidFill>
              </a:rPr>
              <a:t>+</a:t>
            </a:r>
            <a:r>
              <a:rPr lang="en-US" altLang="zh-CN" i="1" dirty="0">
                <a:solidFill>
                  <a:srgbClr val="000000"/>
                </a:solidFill>
              </a:rPr>
              <a:t> FN </a:t>
            </a:r>
            <a:r>
              <a:rPr lang="en-US" altLang="zh-CN" dirty="0">
                <a:solidFill>
                  <a:srgbClr val="000000"/>
                </a:solidFill>
              </a:rPr>
              <a:t>+</a:t>
            </a:r>
            <a:r>
              <a:rPr lang="en-US" altLang="zh-CN" i="1" dirty="0">
                <a:solidFill>
                  <a:srgbClr val="000000"/>
                </a:solidFill>
              </a:rPr>
              <a:t> FP</a:t>
            </a:r>
            <a:r>
              <a:rPr lang="en-US" altLang="zh-CN" dirty="0">
                <a:solidFill>
                  <a:srgbClr val="000000"/>
                </a:solidFill>
              </a:rPr>
              <a:t>)   [i.e., denominator ignores </a:t>
            </a:r>
            <a:r>
              <a:rPr lang="en-US" altLang="zh-CN" i="1" dirty="0">
                <a:solidFill>
                  <a:srgbClr val="000000"/>
                </a:solidFill>
              </a:rPr>
              <a:t>TN</a:t>
            </a:r>
            <a:r>
              <a:rPr lang="en-US" altLang="zh-CN" dirty="0">
                <a:solidFill>
                  <a:srgbClr val="000000"/>
                </a:solidFill>
              </a:rPr>
              <a:t>]</a:t>
            </a:r>
          </a:p>
          <a:p>
            <a:pPr lvl="1">
              <a:spcBef>
                <a:spcPts val="500"/>
              </a:spcBef>
            </a:pPr>
            <a:r>
              <a:rPr lang="en-US" altLang="zh-CN" dirty="0">
                <a:solidFill>
                  <a:srgbClr val="000000"/>
                </a:solidFill>
              </a:rPr>
              <a:t>Perfect clustering: </a:t>
            </a:r>
            <a:r>
              <a:rPr lang="en-US" altLang="zh-CN" i="1" dirty="0" err="1">
                <a:solidFill>
                  <a:srgbClr val="000000"/>
                </a:solidFill>
              </a:rPr>
              <a:t>Jaccard</a:t>
            </a:r>
            <a:r>
              <a:rPr lang="en-US" altLang="zh-CN" dirty="0">
                <a:solidFill>
                  <a:srgbClr val="000000"/>
                </a:solidFill>
              </a:rPr>
              <a:t> = 1 </a:t>
            </a:r>
          </a:p>
          <a:p>
            <a:pPr>
              <a:spcBef>
                <a:spcPts val="500"/>
              </a:spcBef>
            </a:pPr>
            <a:r>
              <a:rPr lang="en-US" altLang="zh-CN" b="1" dirty="0">
                <a:solidFill>
                  <a:srgbClr val="000000"/>
                </a:solidFill>
              </a:rPr>
              <a:t>Rand Statistic</a:t>
            </a:r>
            <a:r>
              <a:rPr lang="en-US" altLang="zh-CN" dirty="0">
                <a:solidFill>
                  <a:srgbClr val="000000"/>
                </a:solidFill>
              </a:rPr>
              <a:t>:     </a:t>
            </a:r>
          </a:p>
          <a:p>
            <a:pPr lvl="1">
              <a:spcBef>
                <a:spcPts val="500"/>
              </a:spcBef>
            </a:pPr>
            <a:r>
              <a:rPr lang="en-US" altLang="zh-CN" i="1" dirty="0">
                <a:solidFill>
                  <a:srgbClr val="000000"/>
                </a:solidFill>
              </a:rPr>
              <a:t>Rand</a:t>
            </a:r>
            <a:r>
              <a:rPr lang="en-US" altLang="zh-CN" dirty="0">
                <a:solidFill>
                  <a:srgbClr val="000000"/>
                </a:solidFill>
              </a:rPr>
              <a:t> = (</a:t>
            </a:r>
            <a:r>
              <a:rPr lang="en-US" altLang="zh-CN" i="1" dirty="0">
                <a:solidFill>
                  <a:srgbClr val="000000"/>
                </a:solidFill>
              </a:rPr>
              <a:t>TP </a:t>
            </a:r>
            <a:r>
              <a:rPr lang="en-US" altLang="zh-CN" dirty="0">
                <a:solidFill>
                  <a:srgbClr val="000000"/>
                </a:solidFill>
              </a:rPr>
              <a:t>+ </a:t>
            </a:r>
            <a:r>
              <a:rPr lang="en-US" altLang="zh-CN" i="1" dirty="0">
                <a:solidFill>
                  <a:srgbClr val="000000"/>
                </a:solidFill>
              </a:rPr>
              <a:t>TN</a:t>
            </a:r>
            <a:r>
              <a:rPr lang="en-US" altLang="zh-CN" dirty="0">
                <a:solidFill>
                  <a:srgbClr val="000000"/>
                </a:solidFill>
              </a:rPr>
              <a:t>)/</a:t>
            </a:r>
            <a:r>
              <a:rPr lang="en-US" altLang="zh-CN" i="1" dirty="0">
                <a:solidFill>
                  <a:srgbClr val="000000"/>
                </a:solidFill>
              </a:rPr>
              <a:t>N </a:t>
            </a:r>
          </a:p>
          <a:p>
            <a:pPr lvl="1">
              <a:spcBef>
                <a:spcPts val="500"/>
              </a:spcBef>
            </a:pPr>
            <a:r>
              <a:rPr lang="en-US" altLang="zh-CN" dirty="0">
                <a:solidFill>
                  <a:srgbClr val="000000"/>
                </a:solidFill>
              </a:rPr>
              <a:t>Symmetric; perfect clustering: </a:t>
            </a:r>
            <a:r>
              <a:rPr lang="en-US" altLang="zh-CN" i="1" dirty="0">
                <a:solidFill>
                  <a:srgbClr val="000000"/>
                </a:solidFill>
              </a:rPr>
              <a:t>Rand</a:t>
            </a:r>
            <a:r>
              <a:rPr lang="en-US" altLang="zh-CN" dirty="0">
                <a:solidFill>
                  <a:srgbClr val="000000"/>
                </a:solidFill>
              </a:rPr>
              <a:t> = 1 </a:t>
            </a:r>
            <a:endParaRPr lang="en-US" altLang="zh-CN" i="1" dirty="0">
              <a:solidFill>
                <a:srgbClr val="000000"/>
              </a:solidFill>
            </a:endParaRPr>
          </a:p>
          <a:p>
            <a:pPr>
              <a:spcBef>
                <a:spcPts val="500"/>
              </a:spcBef>
            </a:pPr>
            <a:r>
              <a:rPr lang="en-US" altLang="zh-CN" b="1" dirty="0">
                <a:solidFill>
                  <a:srgbClr val="000000"/>
                </a:solidFill>
              </a:rPr>
              <a:t>Fowlkes-Mallow Measure</a:t>
            </a:r>
            <a:r>
              <a:rPr lang="en-US" altLang="zh-CN" dirty="0">
                <a:solidFill>
                  <a:srgbClr val="000000"/>
                </a:solidFill>
              </a:rPr>
              <a:t>: </a:t>
            </a:r>
          </a:p>
          <a:p>
            <a:pPr lvl="1">
              <a:spcBef>
                <a:spcPts val="500"/>
              </a:spcBef>
            </a:pPr>
            <a:r>
              <a:rPr lang="en-US" altLang="zh-CN" dirty="0">
                <a:solidFill>
                  <a:srgbClr val="000000"/>
                </a:solidFill>
              </a:rPr>
              <a:t>Geometric mean of precision and recall</a:t>
            </a:r>
          </a:p>
          <a:p>
            <a:pPr marL="0" indent="0">
              <a:spcBef>
                <a:spcPts val="500"/>
              </a:spcBef>
              <a:buNone/>
            </a:pPr>
            <a:endParaRPr lang="en-US" altLang="zh-CN" dirty="0">
              <a:solidFill>
                <a:srgbClr val="000000"/>
              </a:solidFill>
            </a:endParaRPr>
          </a:p>
          <a:p>
            <a:pPr>
              <a:spcBef>
                <a:spcPts val="500"/>
              </a:spcBef>
            </a:pPr>
            <a:endParaRPr lang="en-US" altLang="zh-CN" dirty="0">
              <a:solidFill>
                <a:srgbClr val="000000"/>
              </a:solidFill>
            </a:endParaRPr>
          </a:p>
          <a:p>
            <a:pPr>
              <a:spcBef>
                <a:spcPts val="500"/>
              </a:spcBef>
            </a:pPr>
            <a:r>
              <a:rPr lang="en-US" altLang="zh-CN" dirty="0">
                <a:solidFill>
                  <a:srgbClr val="000000"/>
                </a:solidFill>
              </a:rPr>
              <a:t>Using the above formulas, one can calculate all the measures for the green table (leave as an exercise)</a:t>
            </a:r>
          </a:p>
        </p:txBody>
      </p:sp>
      <p:graphicFrame>
        <p:nvGraphicFramePr>
          <p:cNvPr id="48" name="Table 47"/>
          <p:cNvGraphicFramePr>
            <a:graphicFrameLocks noGrp="1"/>
          </p:cNvGraphicFramePr>
          <p:nvPr>
            <p:extLst/>
          </p:nvPr>
        </p:nvGraphicFramePr>
        <p:xfrm>
          <a:off x="9309822" y="3317483"/>
          <a:ext cx="2687392" cy="1931185"/>
        </p:xfrm>
        <a:graphic>
          <a:graphicData uri="http://schemas.openxmlformats.org/drawingml/2006/table">
            <a:tbl>
              <a:tblPr firstRow="1" bandRow="1">
                <a:tableStyleId>{5C22544A-7EE6-4342-B048-85BDC9FD1C3A}</a:tableStyleId>
              </a:tblPr>
              <a:tblGrid>
                <a:gridCol w="560921">
                  <a:extLst>
                    <a:ext uri="{9D8B030D-6E8A-4147-A177-3AD203B41FA5}">
                      <a16:colId xmlns:a16="http://schemas.microsoft.com/office/drawing/2014/main" val="20000"/>
                    </a:ext>
                  </a:extLst>
                </a:gridCol>
                <a:gridCol w="431631">
                  <a:extLst>
                    <a:ext uri="{9D8B030D-6E8A-4147-A177-3AD203B41FA5}">
                      <a16:colId xmlns:a16="http://schemas.microsoft.com/office/drawing/2014/main" val="20001"/>
                    </a:ext>
                  </a:extLst>
                </a:gridCol>
                <a:gridCol w="531493">
                  <a:extLst>
                    <a:ext uri="{9D8B030D-6E8A-4147-A177-3AD203B41FA5}">
                      <a16:colId xmlns:a16="http://schemas.microsoft.com/office/drawing/2014/main" val="20002"/>
                    </a:ext>
                  </a:extLst>
                </a:gridCol>
                <a:gridCol w="428926">
                  <a:extLst>
                    <a:ext uri="{9D8B030D-6E8A-4147-A177-3AD203B41FA5}">
                      <a16:colId xmlns:a16="http://schemas.microsoft.com/office/drawing/2014/main" val="20003"/>
                    </a:ext>
                  </a:extLst>
                </a:gridCol>
                <a:gridCol w="734421">
                  <a:extLst>
                    <a:ext uri="{9D8B030D-6E8A-4147-A177-3AD203B41FA5}">
                      <a16:colId xmlns:a16="http://schemas.microsoft.com/office/drawing/2014/main" val="20004"/>
                    </a:ext>
                  </a:extLst>
                </a:gridCol>
              </a:tblGrid>
              <a:tr h="386237">
                <a:tc>
                  <a:txBody>
                    <a:bodyPr/>
                    <a:lstStyle/>
                    <a:p>
                      <a:pPr algn="ctr"/>
                      <a:r>
                        <a:rPr lang="en-US" i="1" dirty="0"/>
                        <a:t>C\T</a:t>
                      </a:r>
                    </a:p>
                  </a:txBody>
                  <a:tcPr>
                    <a:solidFill>
                      <a:srgbClr val="00B050"/>
                    </a:solidFill>
                  </a:tcPr>
                </a:tc>
                <a:tc>
                  <a:txBody>
                    <a:bodyPr/>
                    <a:lstStyle/>
                    <a:p>
                      <a:pPr algn="ctr"/>
                      <a:r>
                        <a:rPr lang="en-US" i="1" dirty="0"/>
                        <a:t>T</a:t>
                      </a:r>
                      <a:r>
                        <a:rPr lang="en-US" i="1" baseline="-25000" dirty="0"/>
                        <a:t>1</a:t>
                      </a:r>
                    </a:p>
                  </a:txBody>
                  <a:tcPr>
                    <a:solidFill>
                      <a:srgbClr val="00B050"/>
                    </a:solidFill>
                  </a:tcPr>
                </a:tc>
                <a:tc>
                  <a:txBody>
                    <a:bodyPr/>
                    <a:lstStyle/>
                    <a:p>
                      <a:pPr algn="ctr"/>
                      <a:r>
                        <a:rPr lang="en-US" i="1" dirty="0"/>
                        <a:t>T</a:t>
                      </a:r>
                      <a:r>
                        <a:rPr lang="en-US" i="1" baseline="-25000" dirty="0"/>
                        <a:t>2</a:t>
                      </a:r>
                    </a:p>
                  </a:txBody>
                  <a:tcPr>
                    <a:solidFill>
                      <a:srgbClr val="00B050"/>
                    </a:solidFill>
                  </a:tcPr>
                </a:tc>
                <a:tc>
                  <a:txBody>
                    <a:bodyPr/>
                    <a:lstStyle/>
                    <a:p>
                      <a:pPr algn="ctr"/>
                      <a:r>
                        <a:rPr lang="en-US" i="1" dirty="0"/>
                        <a:t>T</a:t>
                      </a:r>
                      <a:r>
                        <a:rPr lang="en-US" i="1" baseline="-25000" dirty="0"/>
                        <a:t>3</a:t>
                      </a:r>
                    </a:p>
                  </a:txBody>
                  <a:tcPr>
                    <a:solidFill>
                      <a:srgbClr val="00B050"/>
                    </a:solidFill>
                  </a:tcPr>
                </a:tc>
                <a:tc>
                  <a:txBody>
                    <a:bodyPr/>
                    <a:lstStyle/>
                    <a:p>
                      <a:pPr algn="ctr"/>
                      <a:r>
                        <a:rPr lang="en-US" dirty="0"/>
                        <a:t>Sum</a:t>
                      </a:r>
                    </a:p>
                  </a:txBody>
                  <a:tcPr>
                    <a:solidFill>
                      <a:srgbClr val="00B050"/>
                    </a:solidFill>
                  </a:tcPr>
                </a:tc>
                <a:extLst>
                  <a:ext uri="{0D108BD9-81ED-4DB2-BD59-A6C34878D82A}">
                    <a16:rowId xmlns:a16="http://schemas.microsoft.com/office/drawing/2014/main" val="10000"/>
                  </a:ext>
                </a:extLst>
              </a:tr>
              <a:tr h="386237">
                <a:tc>
                  <a:txBody>
                    <a:bodyPr/>
                    <a:lstStyle/>
                    <a:p>
                      <a:pPr algn="ctr"/>
                      <a:r>
                        <a:rPr lang="en-US" i="1" dirty="0"/>
                        <a:t>C</a:t>
                      </a:r>
                      <a:r>
                        <a:rPr lang="en-US" i="1" baseline="-25000" dirty="0"/>
                        <a:t>1</a:t>
                      </a:r>
                    </a:p>
                  </a:txBody>
                  <a:tcPr>
                    <a:solidFill>
                      <a:srgbClr val="92D050"/>
                    </a:solidFill>
                  </a:tcPr>
                </a:tc>
                <a:tc>
                  <a:txBody>
                    <a:bodyPr/>
                    <a:lstStyle/>
                    <a:p>
                      <a:pPr algn="ctr"/>
                      <a:r>
                        <a:rPr lang="en-US" dirty="0"/>
                        <a:t>0</a:t>
                      </a:r>
                    </a:p>
                  </a:txBody>
                  <a:tcPr>
                    <a:solidFill>
                      <a:srgbClr val="92D050"/>
                    </a:solidFill>
                  </a:tcPr>
                </a:tc>
                <a:tc>
                  <a:txBody>
                    <a:bodyPr/>
                    <a:lstStyle/>
                    <a:p>
                      <a:pPr algn="ctr"/>
                      <a:r>
                        <a:rPr lang="en-US" dirty="0"/>
                        <a:t>20</a:t>
                      </a:r>
                    </a:p>
                  </a:txBody>
                  <a:tcPr>
                    <a:solidFill>
                      <a:srgbClr val="92D050"/>
                    </a:solidFill>
                  </a:tcPr>
                </a:tc>
                <a:tc>
                  <a:txBody>
                    <a:bodyPr/>
                    <a:lstStyle/>
                    <a:p>
                      <a:pPr algn="ctr"/>
                      <a:r>
                        <a:rPr lang="en-US" dirty="0"/>
                        <a:t>30</a:t>
                      </a:r>
                    </a:p>
                  </a:txBody>
                  <a:tcPr>
                    <a:solidFill>
                      <a:srgbClr val="92D050"/>
                    </a:solidFill>
                  </a:tcPr>
                </a:tc>
                <a:tc>
                  <a:txBody>
                    <a:bodyPr/>
                    <a:lstStyle/>
                    <a:p>
                      <a:pPr algn="ctr"/>
                      <a:r>
                        <a:rPr lang="en-US" dirty="0"/>
                        <a:t>50</a:t>
                      </a:r>
                    </a:p>
                  </a:txBody>
                  <a:tcPr>
                    <a:solidFill>
                      <a:srgbClr val="92D050"/>
                    </a:solidFill>
                  </a:tcPr>
                </a:tc>
                <a:extLst>
                  <a:ext uri="{0D108BD9-81ED-4DB2-BD59-A6C34878D82A}">
                    <a16:rowId xmlns:a16="http://schemas.microsoft.com/office/drawing/2014/main" val="10001"/>
                  </a:ext>
                </a:extLst>
              </a:tr>
              <a:tr h="386237">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a:t>C</a:t>
                      </a:r>
                      <a:r>
                        <a:rPr lang="en-US" i="1" baseline="-25000" dirty="0"/>
                        <a:t>2</a:t>
                      </a:r>
                    </a:p>
                  </a:txBody>
                  <a:tcPr>
                    <a:solidFill>
                      <a:srgbClr val="92D050"/>
                    </a:solidFill>
                  </a:tcPr>
                </a:tc>
                <a:tc>
                  <a:txBody>
                    <a:bodyPr/>
                    <a:lstStyle/>
                    <a:p>
                      <a:pPr algn="ctr"/>
                      <a:r>
                        <a:rPr lang="en-US" dirty="0"/>
                        <a:t>0</a:t>
                      </a:r>
                    </a:p>
                  </a:txBody>
                  <a:tcPr>
                    <a:solidFill>
                      <a:srgbClr val="92D050"/>
                    </a:solidFill>
                  </a:tcPr>
                </a:tc>
                <a:tc>
                  <a:txBody>
                    <a:bodyPr/>
                    <a:lstStyle/>
                    <a:p>
                      <a:pPr algn="ctr"/>
                      <a:r>
                        <a:rPr lang="en-US" dirty="0"/>
                        <a:t>20</a:t>
                      </a:r>
                    </a:p>
                  </a:txBody>
                  <a:tcPr>
                    <a:solidFill>
                      <a:srgbClr val="92D050"/>
                    </a:solidFill>
                  </a:tcPr>
                </a:tc>
                <a:tc>
                  <a:txBody>
                    <a:bodyPr/>
                    <a:lstStyle/>
                    <a:p>
                      <a:pPr algn="ctr"/>
                      <a:r>
                        <a:rPr lang="en-US" dirty="0"/>
                        <a:t>5</a:t>
                      </a:r>
                    </a:p>
                  </a:txBody>
                  <a:tcPr>
                    <a:solidFill>
                      <a:srgbClr val="92D050"/>
                    </a:solidFill>
                  </a:tcPr>
                </a:tc>
                <a:tc>
                  <a:txBody>
                    <a:bodyPr/>
                    <a:lstStyle/>
                    <a:p>
                      <a:pPr algn="ctr"/>
                      <a:r>
                        <a:rPr lang="en-US" dirty="0"/>
                        <a:t>25</a:t>
                      </a:r>
                    </a:p>
                  </a:txBody>
                  <a:tcPr>
                    <a:solidFill>
                      <a:srgbClr val="92D050"/>
                    </a:solidFill>
                  </a:tcPr>
                </a:tc>
                <a:extLst>
                  <a:ext uri="{0D108BD9-81ED-4DB2-BD59-A6C34878D82A}">
                    <a16:rowId xmlns:a16="http://schemas.microsoft.com/office/drawing/2014/main" val="10002"/>
                  </a:ext>
                </a:extLst>
              </a:tr>
              <a:tr h="386237">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a:t>C</a:t>
                      </a:r>
                      <a:r>
                        <a:rPr lang="en-US" i="1" baseline="-25000" dirty="0"/>
                        <a:t>3</a:t>
                      </a:r>
                    </a:p>
                  </a:txBody>
                  <a:tcPr>
                    <a:solidFill>
                      <a:srgbClr val="92D050"/>
                    </a:solidFill>
                  </a:tcPr>
                </a:tc>
                <a:tc>
                  <a:txBody>
                    <a:bodyPr/>
                    <a:lstStyle/>
                    <a:p>
                      <a:pPr algn="ctr"/>
                      <a:r>
                        <a:rPr lang="en-US" dirty="0"/>
                        <a:t>25</a:t>
                      </a:r>
                    </a:p>
                  </a:txBody>
                  <a:tcPr>
                    <a:solidFill>
                      <a:srgbClr val="92D050"/>
                    </a:solidFill>
                  </a:tcPr>
                </a:tc>
                <a:tc>
                  <a:txBody>
                    <a:bodyPr/>
                    <a:lstStyle/>
                    <a:p>
                      <a:pPr algn="ctr"/>
                      <a:r>
                        <a:rPr lang="en-US" dirty="0"/>
                        <a:t>0</a:t>
                      </a:r>
                    </a:p>
                  </a:txBody>
                  <a:tcPr>
                    <a:solidFill>
                      <a:srgbClr val="92D050"/>
                    </a:solidFill>
                  </a:tcPr>
                </a:tc>
                <a:tc>
                  <a:txBody>
                    <a:bodyPr/>
                    <a:lstStyle/>
                    <a:p>
                      <a:pPr algn="ctr"/>
                      <a:r>
                        <a:rPr lang="en-US" dirty="0"/>
                        <a:t>0</a:t>
                      </a:r>
                    </a:p>
                  </a:txBody>
                  <a:tcPr>
                    <a:solidFill>
                      <a:srgbClr val="92D050"/>
                    </a:solidFill>
                  </a:tcPr>
                </a:tc>
                <a:tc>
                  <a:txBody>
                    <a:bodyPr/>
                    <a:lstStyle/>
                    <a:p>
                      <a:pPr algn="ctr"/>
                      <a:r>
                        <a:rPr lang="en-US" dirty="0"/>
                        <a:t>25</a:t>
                      </a:r>
                    </a:p>
                  </a:txBody>
                  <a:tcPr>
                    <a:solidFill>
                      <a:srgbClr val="92D050"/>
                    </a:solidFill>
                  </a:tcPr>
                </a:tc>
                <a:extLst>
                  <a:ext uri="{0D108BD9-81ED-4DB2-BD59-A6C34878D82A}">
                    <a16:rowId xmlns:a16="http://schemas.microsoft.com/office/drawing/2014/main" val="10003"/>
                  </a:ext>
                </a:extLst>
              </a:tr>
              <a:tr h="386237">
                <a:tc>
                  <a:txBody>
                    <a:bodyPr/>
                    <a:lstStyle/>
                    <a:p>
                      <a:pPr algn="ctr"/>
                      <a:r>
                        <a:rPr lang="en-US" i="1" dirty="0" err="1"/>
                        <a:t>m</a:t>
                      </a:r>
                      <a:r>
                        <a:rPr lang="en-US" i="1" baseline="-25000" dirty="0" err="1"/>
                        <a:t>j</a:t>
                      </a:r>
                      <a:endParaRPr lang="en-US" i="1" baseline="-25000" dirty="0"/>
                    </a:p>
                  </a:txBody>
                  <a:tcPr>
                    <a:solidFill>
                      <a:srgbClr val="92D050"/>
                    </a:solidFill>
                  </a:tcPr>
                </a:tc>
                <a:tc>
                  <a:txBody>
                    <a:bodyPr/>
                    <a:lstStyle/>
                    <a:p>
                      <a:pPr algn="ctr"/>
                      <a:r>
                        <a:rPr lang="en-US" dirty="0"/>
                        <a:t>25</a:t>
                      </a:r>
                    </a:p>
                  </a:txBody>
                  <a:tcPr>
                    <a:solidFill>
                      <a:srgbClr val="92D050"/>
                    </a:solidFill>
                  </a:tcPr>
                </a:tc>
                <a:tc>
                  <a:txBody>
                    <a:bodyPr/>
                    <a:lstStyle/>
                    <a:p>
                      <a:pPr algn="ctr"/>
                      <a:r>
                        <a:rPr lang="en-US" dirty="0"/>
                        <a:t>40</a:t>
                      </a:r>
                    </a:p>
                  </a:txBody>
                  <a:tcPr>
                    <a:solidFill>
                      <a:srgbClr val="92D050"/>
                    </a:solidFill>
                  </a:tcPr>
                </a:tc>
                <a:tc>
                  <a:txBody>
                    <a:bodyPr/>
                    <a:lstStyle/>
                    <a:p>
                      <a:pPr algn="ctr"/>
                      <a:r>
                        <a:rPr lang="en-US" dirty="0"/>
                        <a:t>35</a:t>
                      </a:r>
                    </a:p>
                  </a:txBody>
                  <a:tcPr>
                    <a:solidFill>
                      <a:srgbClr val="92D050"/>
                    </a:solidFill>
                  </a:tcPr>
                </a:tc>
                <a:tc>
                  <a:txBody>
                    <a:bodyPr/>
                    <a:lstStyle/>
                    <a:p>
                      <a:pPr algn="ctr"/>
                      <a:r>
                        <a:rPr lang="en-US" dirty="0"/>
                        <a:t>100</a:t>
                      </a:r>
                    </a:p>
                  </a:txBody>
                  <a:tcPr>
                    <a:solidFill>
                      <a:srgbClr val="92D050"/>
                    </a:solidFill>
                  </a:tcPr>
                </a:tc>
                <a:extLst>
                  <a:ext uri="{0D108BD9-81ED-4DB2-BD59-A6C34878D82A}">
                    <a16:rowId xmlns:a16="http://schemas.microsoft.com/office/drawing/2014/main" val="10004"/>
                  </a:ext>
                </a:extLst>
              </a:tr>
            </a:tbl>
          </a:graphicData>
        </a:graphic>
      </p:graphicFrame>
      <p:graphicFrame>
        <p:nvGraphicFramePr>
          <p:cNvPr id="56" name="Object 55"/>
          <p:cNvGraphicFramePr>
            <a:graphicFrameLocks noChangeAspect="1"/>
          </p:cNvGraphicFramePr>
          <p:nvPr>
            <p:extLst/>
          </p:nvPr>
        </p:nvGraphicFramePr>
        <p:xfrm>
          <a:off x="2202575" y="4997726"/>
          <a:ext cx="4866198" cy="772239"/>
        </p:xfrm>
        <a:graphic>
          <a:graphicData uri="http://schemas.openxmlformats.org/presentationml/2006/ole">
            <mc:AlternateContent xmlns:mc="http://schemas.openxmlformats.org/markup-compatibility/2006">
              <mc:Choice xmlns:v="urn:schemas-microsoft-com:vml" Requires="v">
                <p:oleObj spid="_x0000_s43010" name="Equation" r:id="rId4" imgW="2869920" imgH="444240" progId="Equation.DSMT4">
                  <p:embed/>
                </p:oleObj>
              </mc:Choice>
              <mc:Fallback>
                <p:oleObj name="Equation" r:id="rId4" imgW="2869920" imgH="444240" progId="Equation.DSMT4">
                  <p:embed/>
                  <p:pic>
                    <p:nvPicPr>
                      <p:cNvPr id="56" name="Object 55"/>
                      <p:cNvPicPr/>
                      <p:nvPr/>
                    </p:nvPicPr>
                    <p:blipFill>
                      <a:blip r:embed="rId5"/>
                      <a:stretch>
                        <a:fillRect/>
                      </a:stretch>
                    </p:blipFill>
                    <p:spPr>
                      <a:xfrm>
                        <a:off x="2202575" y="4997726"/>
                        <a:ext cx="4866198" cy="772239"/>
                      </a:xfrm>
                      <a:prstGeom prst="rect">
                        <a:avLst/>
                      </a:prstGeom>
                    </p:spPr>
                  </p:pic>
                </p:oleObj>
              </mc:Fallback>
            </mc:AlternateContent>
          </a:graphicData>
        </a:graphic>
      </p:graphicFrame>
      <p:grpSp>
        <p:nvGrpSpPr>
          <p:cNvPr id="51" name="Group 50"/>
          <p:cNvGrpSpPr/>
          <p:nvPr/>
        </p:nvGrpSpPr>
        <p:grpSpPr>
          <a:xfrm>
            <a:off x="9588080" y="1260024"/>
            <a:ext cx="2094138" cy="1828863"/>
            <a:chOff x="9313760" y="1117784"/>
            <a:chExt cx="2094138" cy="1828863"/>
          </a:xfrm>
        </p:grpSpPr>
        <p:grpSp>
          <p:nvGrpSpPr>
            <p:cNvPr id="52" name="Group 47"/>
            <p:cNvGrpSpPr>
              <a:grpSpLocks/>
            </p:cNvGrpSpPr>
            <p:nvPr/>
          </p:nvGrpSpPr>
          <p:grpSpPr bwMode="auto">
            <a:xfrm>
              <a:off x="9350499" y="1117784"/>
              <a:ext cx="2057399" cy="1237140"/>
              <a:chOff x="6781800" y="1284661"/>
              <a:chExt cx="2042907" cy="1191839"/>
            </a:xfrm>
          </p:grpSpPr>
          <p:sp>
            <p:nvSpPr>
              <p:cNvPr id="67" name="Oval 8"/>
              <p:cNvSpPr>
                <a:spLocks noChangeArrowheads="1"/>
              </p:cNvSpPr>
              <p:nvPr/>
            </p:nvSpPr>
            <p:spPr bwMode="auto">
              <a:xfrm>
                <a:off x="7162800" y="17049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8" name="Oval 9"/>
              <p:cNvSpPr>
                <a:spLocks noChangeArrowheads="1"/>
              </p:cNvSpPr>
              <p:nvPr/>
            </p:nvSpPr>
            <p:spPr bwMode="auto">
              <a:xfrm>
                <a:off x="7391400" y="16287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9" name="Oval 10"/>
              <p:cNvSpPr>
                <a:spLocks noChangeArrowheads="1"/>
              </p:cNvSpPr>
              <p:nvPr/>
            </p:nvSpPr>
            <p:spPr bwMode="auto">
              <a:xfrm>
                <a:off x="7467600" y="20955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0" name="Oval 11"/>
              <p:cNvSpPr>
                <a:spLocks noChangeArrowheads="1"/>
              </p:cNvSpPr>
              <p:nvPr/>
            </p:nvSpPr>
            <p:spPr bwMode="auto">
              <a:xfrm>
                <a:off x="7696200" y="1933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1" name="Oval 12"/>
              <p:cNvSpPr>
                <a:spLocks noChangeArrowheads="1"/>
              </p:cNvSpPr>
              <p:nvPr/>
            </p:nvSpPr>
            <p:spPr bwMode="auto">
              <a:xfrm>
                <a:off x="7010400" y="20193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2" name="Oval 13"/>
              <p:cNvSpPr>
                <a:spLocks noChangeArrowheads="1"/>
              </p:cNvSpPr>
              <p:nvPr/>
            </p:nvSpPr>
            <p:spPr bwMode="auto">
              <a:xfrm>
                <a:off x="7010400" y="1552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3" name="Oval 14"/>
              <p:cNvSpPr>
                <a:spLocks noChangeArrowheads="1"/>
              </p:cNvSpPr>
              <p:nvPr/>
            </p:nvSpPr>
            <p:spPr bwMode="auto">
              <a:xfrm>
                <a:off x="72771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4" name="Oval 73"/>
              <p:cNvSpPr>
                <a:spLocks noChangeArrowheads="1"/>
              </p:cNvSpPr>
              <p:nvPr/>
            </p:nvSpPr>
            <p:spPr bwMode="auto">
              <a:xfrm>
                <a:off x="7620000" y="1714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5" name="Oval 74"/>
              <p:cNvSpPr>
                <a:spLocks noChangeArrowheads="1"/>
              </p:cNvSpPr>
              <p:nvPr/>
            </p:nvSpPr>
            <p:spPr bwMode="auto">
              <a:xfrm>
                <a:off x="7239000" y="20193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6" name="Oval 75"/>
              <p:cNvSpPr>
                <a:spLocks noChangeArrowheads="1"/>
              </p:cNvSpPr>
              <p:nvPr/>
            </p:nvSpPr>
            <p:spPr bwMode="auto">
              <a:xfrm>
                <a:off x="74676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7" name="Oval 33"/>
              <p:cNvSpPr>
                <a:spLocks noChangeArrowheads="1"/>
              </p:cNvSpPr>
              <p:nvPr/>
            </p:nvSpPr>
            <p:spPr bwMode="auto">
              <a:xfrm>
                <a:off x="7226077" y="2280758"/>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8" name="Oval 34"/>
              <p:cNvSpPr>
                <a:spLocks noChangeArrowheads="1"/>
              </p:cNvSpPr>
              <p:nvPr/>
            </p:nvSpPr>
            <p:spPr bwMode="auto">
              <a:xfrm>
                <a:off x="7315200" y="1485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9" name="Oval 35"/>
              <p:cNvSpPr>
                <a:spLocks noChangeArrowheads="1"/>
              </p:cNvSpPr>
              <p:nvPr/>
            </p:nvSpPr>
            <p:spPr bwMode="auto">
              <a:xfrm>
                <a:off x="7048500" y="22479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0" name="Oval 36"/>
              <p:cNvSpPr>
                <a:spLocks noChangeArrowheads="1"/>
              </p:cNvSpPr>
              <p:nvPr/>
            </p:nvSpPr>
            <p:spPr bwMode="auto">
              <a:xfrm>
                <a:off x="69342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1" name="Oval 15"/>
              <p:cNvSpPr>
                <a:spLocks noChangeArrowheads="1"/>
              </p:cNvSpPr>
              <p:nvPr/>
            </p:nvSpPr>
            <p:spPr bwMode="auto">
              <a:xfrm>
                <a:off x="80962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2" name="Oval 19"/>
              <p:cNvSpPr>
                <a:spLocks noChangeArrowheads="1"/>
              </p:cNvSpPr>
              <p:nvPr/>
            </p:nvSpPr>
            <p:spPr bwMode="auto">
              <a:xfrm>
                <a:off x="82486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3" name="Oval 20"/>
              <p:cNvSpPr>
                <a:spLocks noChangeArrowheads="1"/>
              </p:cNvSpPr>
              <p:nvPr/>
            </p:nvSpPr>
            <p:spPr bwMode="auto">
              <a:xfrm>
                <a:off x="84010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4" name="Oval 21"/>
              <p:cNvSpPr>
                <a:spLocks noChangeArrowheads="1"/>
              </p:cNvSpPr>
              <p:nvPr/>
            </p:nvSpPr>
            <p:spPr bwMode="auto">
              <a:xfrm>
                <a:off x="8248650" y="1857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5" name="Oval 22"/>
              <p:cNvSpPr>
                <a:spLocks noChangeArrowheads="1"/>
              </p:cNvSpPr>
              <p:nvPr/>
            </p:nvSpPr>
            <p:spPr bwMode="auto">
              <a:xfrm>
                <a:off x="84010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6" name="Oval 23"/>
              <p:cNvSpPr>
                <a:spLocks noChangeArrowheads="1"/>
              </p:cNvSpPr>
              <p:nvPr/>
            </p:nvSpPr>
            <p:spPr bwMode="auto">
              <a:xfrm>
                <a:off x="79438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7" name="Oval 24"/>
              <p:cNvSpPr>
                <a:spLocks noChangeArrowheads="1"/>
              </p:cNvSpPr>
              <p:nvPr/>
            </p:nvSpPr>
            <p:spPr bwMode="auto">
              <a:xfrm>
                <a:off x="80962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8" name="Oval 25"/>
              <p:cNvSpPr>
                <a:spLocks noChangeArrowheads="1"/>
              </p:cNvSpPr>
              <p:nvPr/>
            </p:nvSpPr>
            <p:spPr bwMode="auto">
              <a:xfrm>
                <a:off x="7905750" y="15906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9" name="Oval 26"/>
              <p:cNvSpPr>
                <a:spLocks noChangeArrowheads="1"/>
              </p:cNvSpPr>
              <p:nvPr/>
            </p:nvSpPr>
            <p:spPr bwMode="auto">
              <a:xfrm>
                <a:off x="82486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b="1">
                  <a:solidFill>
                    <a:srgbClr val="0000FF"/>
                  </a:solidFill>
                </a:endParaRPr>
              </a:p>
            </p:txBody>
          </p:sp>
          <p:sp>
            <p:nvSpPr>
              <p:cNvPr id="90" name="Oval 27"/>
              <p:cNvSpPr>
                <a:spLocks noChangeArrowheads="1"/>
              </p:cNvSpPr>
              <p:nvPr/>
            </p:nvSpPr>
            <p:spPr bwMode="auto">
              <a:xfrm>
                <a:off x="79438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1" name="Oval 28"/>
              <p:cNvSpPr>
                <a:spLocks noChangeArrowheads="1"/>
              </p:cNvSpPr>
              <p:nvPr/>
            </p:nvSpPr>
            <p:spPr bwMode="auto">
              <a:xfrm>
                <a:off x="80962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2" name="Oval 29"/>
              <p:cNvSpPr>
                <a:spLocks noChangeArrowheads="1"/>
              </p:cNvSpPr>
              <p:nvPr/>
            </p:nvSpPr>
            <p:spPr bwMode="auto">
              <a:xfrm>
                <a:off x="84010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3" name="Oval 30"/>
              <p:cNvSpPr>
                <a:spLocks noChangeArrowheads="1"/>
              </p:cNvSpPr>
              <p:nvPr/>
            </p:nvSpPr>
            <p:spPr bwMode="auto">
              <a:xfrm>
                <a:off x="85534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4" name="Oval 31"/>
              <p:cNvSpPr>
                <a:spLocks noChangeArrowheads="1"/>
              </p:cNvSpPr>
              <p:nvPr/>
            </p:nvSpPr>
            <p:spPr bwMode="auto">
              <a:xfrm>
                <a:off x="86296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5" name="Oval 32"/>
              <p:cNvSpPr>
                <a:spLocks noChangeArrowheads="1"/>
              </p:cNvSpPr>
              <p:nvPr/>
            </p:nvSpPr>
            <p:spPr bwMode="auto">
              <a:xfrm>
                <a:off x="84772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6" name="Oval 37"/>
              <p:cNvSpPr>
                <a:spLocks noChangeArrowheads="1"/>
              </p:cNvSpPr>
              <p:nvPr/>
            </p:nvSpPr>
            <p:spPr bwMode="auto">
              <a:xfrm>
                <a:off x="8020050" y="2085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7" name="Rectangle 1"/>
              <p:cNvSpPr>
                <a:spLocks noChangeArrowheads="1"/>
              </p:cNvSpPr>
              <p:nvPr/>
            </p:nvSpPr>
            <p:spPr bwMode="auto">
              <a:xfrm>
                <a:off x="6781800" y="1295400"/>
                <a:ext cx="2042907" cy="11811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98" name="Oval 2"/>
              <p:cNvSpPr>
                <a:spLocks noChangeArrowheads="1"/>
              </p:cNvSpPr>
              <p:nvPr/>
            </p:nvSpPr>
            <p:spPr bwMode="auto">
              <a:xfrm>
                <a:off x="7600950" y="1385888"/>
                <a:ext cx="1143000" cy="809624"/>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99" name="Oval 44"/>
              <p:cNvSpPr>
                <a:spLocks noChangeArrowheads="1"/>
              </p:cNvSpPr>
              <p:nvPr/>
            </p:nvSpPr>
            <p:spPr bwMode="auto">
              <a:xfrm rot="3005671">
                <a:off x="6910448" y="1473379"/>
                <a:ext cx="782476" cy="405040"/>
              </a:xfrm>
              <a:prstGeom prst="ellipse">
                <a:avLst/>
              </a:prstGeom>
              <a:noFill/>
              <a:ln w="28575"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grpSp>
        <p:sp>
          <p:nvSpPr>
            <p:cNvPr id="53" name="TextBox 52"/>
            <p:cNvSpPr txBox="1"/>
            <p:nvPr/>
          </p:nvSpPr>
          <p:spPr>
            <a:xfrm>
              <a:off x="9351754" y="2362645"/>
              <a:ext cx="1220138" cy="276225"/>
            </a:xfrm>
            <a:prstGeom prst="rect">
              <a:avLst/>
            </a:prstGeom>
            <a:solidFill>
              <a:srgbClr val="E48312"/>
            </a:solidFill>
          </p:spPr>
          <p:txBody>
            <a:bodyPr wrap="square">
              <a:spAutoFit/>
            </a:bodyPr>
            <a:lstStyle/>
            <a:p>
              <a:pPr defTabSz="914400" fontAlgn="base">
                <a:spcBef>
                  <a:spcPct val="0"/>
                </a:spcBef>
                <a:spcAft>
                  <a:spcPct val="0"/>
                </a:spcAft>
                <a:defRPr/>
              </a:pPr>
              <a:r>
                <a:rPr lang="en-US" sz="1200" b="1" dirty="0">
                  <a:solidFill>
                    <a:srgbClr val="000000"/>
                  </a:solidFill>
                </a:rPr>
                <a:t>Ground Truth </a:t>
              </a:r>
              <a:r>
                <a:rPr lang="en-US" sz="1200" b="1" i="1" dirty="0">
                  <a:solidFill>
                    <a:srgbClr val="000000"/>
                  </a:solidFill>
                </a:rPr>
                <a:t>T</a:t>
              </a:r>
              <a:r>
                <a:rPr lang="en-US" sz="1200" b="1" i="1" baseline="-25000" dirty="0">
                  <a:solidFill>
                    <a:srgbClr val="000000"/>
                  </a:solidFill>
                </a:rPr>
                <a:t>1</a:t>
              </a:r>
            </a:p>
          </p:txBody>
        </p:sp>
        <p:sp>
          <p:nvSpPr>
            <p:cNvPr id="54" name="TextBox 46"/>
            <p:cNvSpPr txBox="1">
              <a:spLocks noChangeArrowheads="1"/>
            </p:cNvSpPr>
            <p:nvPr/>
          </p:nvSpPr>
          <p:spPr bwMode="auto">
            <a:xfrm>
              <a:off x="10599349" y="2359850"/>
              <a:ext cx="395287" cy="2762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solidFill>
                    <a:srgbClr val="000000"/>
                  </a:solidFill>
                </a:rPr>
                <a:t>T</a:t>
              </a:r>
              <a:r>
                <a:rPr lang="en-US" altLang="en-US" sz="1200" b="1" i="1" baseline="-25000" dirty="0">
                  <a:solidFill>
                    <a:srgbClr val="000000"/>
                  </a:solidFill>
                </a:rPr>
                <a:t>2</a:t>
              </a:r>
            </a:p>
          </p:txBody>
        </p:sp>
        <p:sp>
          <p:nvSpPr>
            <p:cNvPr id="55" name="TextBox 54"/>
            <p:cNvSpPr txBox="1">
              <a:spLocks noChangeArrowheads="1"/>
            </p:cNvSpPr>
            <p:nvPr/>
          </p:nvSpPr>
          <p:spPr bwMode="auto">
            <a:xfrm>
              <a:off x="9439271" y="2631760"/>
              <a:ext cx="929361" cy="307777"/>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dirty="0">
                  <a:solidFill>
                    <a:srgbClr val="000000"/>
                  </a:solidFill>
                  <a:latin typeface="Calibri"/>
                </a:rPr>
                <a:t>Cluster </a:t>
              </a:r>
              <a:r>
                <a:rPr lang="en-US" altLang="en-US" sz="1400" b="1" i="1" dirty="0">
                  <a:solidFill>
                    <a:srgbClr val="000000"/>
                  </a:solidFill>
                  <a:latin typeface="Calibri"/>
                </a:rPr>
                <a:t>C</a:t>
              </a:r>
              <a:r>
                <a:rPr lang="en-US" altLang="en-US" sz="1400" b="1" i="1" baseline="-25000" dirty="0">
                  <a:solidFill>
                    <a:srgbClr val="000000"/>
                  </a:solidFill>
                  <a:latin typeface="Calibri"/>
                </a:rPr>
                <a:t>1</a:t>
              </a:r>
            </a:p>
          </p:txBody>
        </p:sp>
        <p:sp>
          <p:nvSpPr>
            <p:cNvPr id="60" name="TextBox 49"/>
            <p:cNvSpPr txBox="1">
              <a:spLocks noChangeArrowheads="1"/>
            </p:cNvSpPr>
            <p:nvPr/>
          </p:nvSpPr>
          <p:spPr bwMode="auto">
            <a:xfrm>
              <a:off x="10410045" y="2638870"/>
              <a:ext cx="402888" cy="30777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Calibri"/>
                  <a:ea typeface="Tahoma" panose="020B0604030504040204" pitchFamily="34" charset="0"/>
                  <a:cs typeface="Tahoma" panose="020B0604030504040204" pitchFamily="34" charset="0"/>
                </a:rPr>
                <a:t>C</a:t>
              </a:r>
              <a:r>
                <a:rPr lang="en-US" altLang="en-US" sz="1400" b="1" i="1" baseline="-25000" dirty="0">
                  <a:solidFill>
                    <a:srgbClr val="000000"/>
                  </a:solidFill>
                  <a:latin typeface="Calibri"/>
                  <a:ea typeface="Tahoma" panose="020B0604030504040204" pitchFamily="34" charset="0"/>
                  <a:cs typeface="Tahoma" panose="020B0604030504040204" pitchFamily="34" charset="0"/>
                </a:rPr>
                <a:t>2</a:t>
              </a:r>
            </a:p>
          </p:txBody>
        </p:sp>
        <p:sp>
          <p:nvSpPr>
            <p:cNvPr id="61" name="Oval 35"/>
            <p:cNvSpPr>
              <a:spLocks noChangeArrowheads="1"/>
            </p:cNvSpPr>
            <p:nvPr/>
          </p:nvSpPr>
          <p:spPr bwMode="auto">
            <a:xfrm>
              <a:off x="9505904" y="197932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2" name="Oval 33"/>
            <p:cNvSpPr>
              <a:spLocks noChangeArrowheads="1"/>
            </p:cNvSpPr>
            <p:nvPr/>
          </p:nvSpPr>
          <p:spPr bwMode="auto">
            <a:xfrm>
              <a:off x="9836299" y="20137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3" name="Oval 2"/>
            <p:cNvSpPr>
              <a:spLocks noChangeArrowheads="1"/>
            </p:cNvSpPr>
            <p:nvPr/>
          </p:nvSpPr>
          <p:spPr bwMode="auto">
            <a:xfrm rot="1766439">
              <a:off x="9313760" y="1769947"/>
              <a:ext cx="911640" cy="485929"/>
            </a:xfrm>
            <a:prstGeom prst="ellipse">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64" name="Oval 33"/>
            <p:cNvSpPr>
              <a:spLocks noChangeArrowheads="1"/>
            </p:cNvSpPr>
            <p:nvPr/>
          </p:nvSpPr>
          <p:spPr bwMode="auto">
            <a:xfrm>
              <a:off x="9988699" y="21661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5" name="TextBox 46"/>
            <p:cNvSpPr txBox="1">
              <a:spLocks noChangeArrowheads="1"/>
            </p:cNvSpPr>
            <p:nvPr/>
          </p:nvSpPr>
          <p:spPr bwMode="auto">
            <a:xfrm>
              <a:off x="11012611" y="2359849"/>
              <a:ext cx="395287" cy="276225"/>
            </a:xfrm>
            <a:prstGeom prst="rect">
              <a:avLst/>
            </a:prstGeom>
            <a:solidFill>
              <a:schemeClr val="tx1">
                <a:lumMod val="85000"/>
                <a:lumOff val="15000"/>
              </a:schemeClr>
            </a:solidFill>
            <a:ln>
              <a:noFill/>
            </a:ln>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ln w="10160">
                    <a:solidFill>
                      <a:srgbClr val="C2BC80"/>
                    </a:solidFill>
                    <a:prstDash val="solid"/>
                  </a:ln>
                  <a:solidFill>
                    <a:srgbClr val="FFFFFF"/>
                  </a:solidFill>
                  <a:effectLst>
                    <a:outerShdw blurRad="38100" dist="22860" dir="5400000" algn="tl" rotWithShape="0">
                      <a:srgbClr val="000000">
                        <a:alpha val="30000"/>
                      </a:srgbClr>
                    </a:outerShdw>
                  </a:effectLst>
                </a:rPr>
                <a:t>T</a:t>
              </a:r>
              <a:r>
                <a:rPr lang="en-US" altLang="en-US" sz="1200" b="1" i="1" baseline="-25000" dirty="0">
                  <a:ln w="10160">
                    <a:solidFill>
                      <a:srgbClr val="C2BC80"/>
                    </a:solidFill>
                    <a:prstDash val="solid"/>
                  </a:ln>
                  <a:solidFill>
                    <a:srgbClr val="FFFFFF"/>
                  </a:solidFill>
                  <a:effectLst>
                    <a:outerShdw blurRad="38100" dist="22860" dir="5400000" algn="tl" rotWithShape="0">
                      <a:srgbClr val="000000">
                        <a:alpha val="30000"/>
                      </a:srgbClr>
                    </a:outerShdw>
                  </a:effectLst>
                </a:rPr>
                <a:t>3</a:t>
              </a:r>
            </a:p>
          </p:txBody>
        </p:sp>
        <p:sp>
          <p:nvSpPr>
            <p:cNvPr id="66" name="TextBox 49"/>
            <p:cNvSpPr txBox="1">
              <a:spLocks noChangeArrowheads="1"/>
            </p:cNvSpPr>
            <p:nvPr/>
          </p:nvSpPr>
          <p:spPr bwMode="auto">
            <a:xfrm>
              <a:off x="10885310" y="2638870"/>
              <a:ext cx="402888" cy="307777"/>
            </a:xfrm>
            <a:prstGeom prst="rect">
              <a:avLst/>
            </a:prstGeom>
            <a:noFill/>
            <a:ln w="28575">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Calibri"/>
                </a:rPr>
                <a:t>C</a:t>
              </a:r>
              <a:r>
                <a:rPr lang="en-US" altLang="en-US" sz="1400" b="1" i="1" baseline="-25000" dirty="0">
                  <a:solidFill>
                    <a:srgbClr val="000000"/>
                  </a:solidFill>
                  <a:latin typeface="Calibri"/>
                </a:rPr>
                <a:t>3</a:t>
              </a:r>
            </a:p>
          </p:txBody>
        </p:sp>
      </p:grpSp>
    </p:spTree>
    <p:extLst>
      <p:ext uri="{BB962C8B-B14F-4D97-AF65-F5344CB8AC3E}">
        <p14:creationId xmlns:p14="http://schemas.microsoft.com/office/powerpoint/2010/main" val="1971696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1219110"/>
            <a:r>
              <a:rPr lang="en-US" altLang="en-US" sz="4800" kern="0" dirty="0"/>
              <a:t>Clustering Validation</a:t>
            </a:r>
            <a:endParaRPr lang="en-US" sz="4800" dirty="0">
              <a:solidFill>
                <a:prstClr val="black"/>
              </a:solidFill>
            </a:endParaRPr>
          </a:p>
        </p:txBody>
      </p:sp>
      <p:sp>
        <p:nvSpPr>
          <p:cNvPr id="3" name="Content Placeholder 2"/>
          <p:cNvSpPr>
            <a:spLocks noGrp="1"/>
          </p:cNvSpPr>
          <p:nvPr>
            <p:ph idx="1"/>
          </p:nvPr>
        </p:nvSpPr>
        <p:spPr>
          <a:xfrm>
            <a:off x="618077" y="1193601"/>
            <a:ext cx="9893883" cy="5556822"/>
          </a:xfrm>
        </p:spPr>
        <p:txBody>
          <a:bodyPr/>
          <a:lstStyle/>
          <a:p>
            <a:pPr defTabSz="1219110">
              <a:spcBef>
                <a:spcPts val="800"/>
              </a:spcBef>
              <a:spcAft>
                <a:spcPts val="600"/>
              </a:spcAft>
            </a:pPr>
            <a:r>
              <a:rPr lang="en-US" altLang="zh-CN" sz="2400" dirty="0">
                <a:solidFill>
                  <a:prstClr val="black"/>
                </a:solidFill>
              </a:rPr>
              <a:t>Clustering Validation: Basic Concepts</a:t>
            </a:r>
          </a:p>
          <a:p>
            <a:pPr defTabSz="1219110">
              <a:spcBef>
                <a:spcPts val="800"/>
              </a:spcBef>
              <a:spcAft>
                <a:spcPts val="600"/>
              </a:spcAft>
            </a:pPr>
            <a:r>
              <a:rPr lang="en-US" altLang="zh-CN" sz="2400" dirty="0">
                <a:solidFill>
                  <a:prstClr val="black"/>
                </a:solidFill>
              </a:rPr>
              <a:t>External Measures for Clustering Validation</a:t>
            </a:r>
            <a:endParaRPr lang="en-US" sz="2400" dirty="0">
              <a:solidFill>
                <a:prstClr val="black"/>
              </a:solidFill>
            </a:endParaRPr>
          </a:p>
          <a:p>
            <a:pPr lvl="1" defTabSz="1219110">
              <a:spcBef>
                <a:spcPts val="800"/>
              </a:spcBef>
              <a:spcAft>
                <a:spcPts val="600"/>
              </a:spcAft>
            </a:pPr>
            <a:r>
              <a:rPr lang="en-US" altLang="zh-CN" sz="2400" dirty="0">
                <a:solidFill>
                  <a:prstClr val="black"/>
                </a:solidFill>
              </a:rPr>
              <a:t>I: </a:t>
            </a:r>
            <a:r>
              <a:rPr lang="en-US" altLang="zh-CN" sz="2400" dirty="0">
                <a:ea typeface="SimSun" panose="02010600030101010101" pitchFamily="2" charset="-122"/>
              </a:rPr>
              <a:t>Matching-Based Measures</a:t>
            </a:r>
          </a:p>
          <a:p>
            <a:pPr lvl="1" defTabSz="1219110">
              <a:spcBef>
                <a:spcPts val="800"/>
              </a:spcBef>
              <a:spcAft>
                <a:spcPts val="600"/>
              </a:spcAft>
            </a:pPr>
            <a:r>
              <a:rPr lang="en-US" altLang="zh-CN" sz="2400" dirty="0">
                <a:solidFill>
                  <a:prstClr val="black"/>
                </a:solidFill>
              </a:rPr>
              <a:t>II: Entropy-Based Measures</a:t>
            </a:r>
          </a:p>
          <a:p>
            <a:pPr lvl="1" defTabSz="1219110">
              <a:spcBef>
                <a:spcPts val="800"/>
              </a:spcBef>
              <a:spcAft>
                <a:spcPts val="600"/>
              </a:spcAft>
            </a:pPr>
            <a:r>
              <a:rPr lang="en-US" altLang="zh-CN" sz="2400" dirty="0">
                <a:solidFill>
                  <a:prstClr val="black"/>
                </a:solidFill>
              </a:rPr>
              <a:t>III: Pairwise Measures</a:t>
            </a:r>
          </a:p>
          <a:p>
            <a:pPr defTabSz="1219110">
              <a:spcBef>
                <a:spcPts val="800"/>
              </a:spcBef>
              <a:spcAft>
                <a:spcPts val="600"/>
              </a:spcAft>
            </a:pPr>
            <a:r>
              <a:rPr lang="en-US" altLang="zh-CN" sz="2400" dirty="0">
                <a:solidFill>
                  <a:prstClr val="black"/>
                </a:solidFill>
              </a:rPr>
              <a:t>Internal Measures for Clustering Validation</a:t>
            </a:r>
          </a:p>
          <a:p>
            <a:pPr defTabSz="1219110">
              <a:spcBef>
                <a:spcPts val="800"/>
              </a:spcBef>
              <a:spcAft>
                <a:spcPts val="600"/>
              </a:spcAft>
            </a:pPr>
            <a:r>
              <a:rPr lang="en-US" altLang="zh-CN" sz="2400" dirty="0">
                <a:solidFill>
                  <a:prstClr val="black"/>
                </a:solidFill>
              </a:rPr>
              <a:t>Relative Measures</a:t>
            </a:r>
          </a:p>
          <a:p>
            <a:pPr defTabSz="1219110">
              <a:spcBef>
                <a:spcPts val="800"/>
              </a:spcBef>
              <a:spcAft>
                <a:spcPts val="600"/>
              </a:spcAft>
            </a:pPr>
            <a:r>
              <a:rPr lang="en-US" altLang="zh-CN" sz="2400" dirty="0">
                <a:solidFill>
                  <a:prstClr val="black"/>
                </a:solidFill>
              </a:rPr>
              <a:t>Cluster Stability</a:t>
            </a:r>
          </a:p>
          <a:p>
            <a:pPr defTabSz="1219110">
              <a:spcBef>
                <a:spcPts val="800"/>
              </a:spcBef>
              <a:spcAft>
                <a:spcPts val="600"/>
              </a:spcAft>
            </a:pPr>
            <a:r>
              <a:rPr lang="en-US" altLang="zh-CN" sz="2400" dirty="0">
                <a:solidFill>
                  <a:prstClr val="black"/>
                </a:solidFill>
              </a:rPr>
              <a:t>Clustering Tendency</a:t>
            </a:r>
          </a:p>
        </p:txBody>
      </p:sp>
      <p:sp>
        <p:nvSpPr>
          <p:cNvPr id="4" name="AutoShape 5">
            <a:extLst>
              <a:ext uri="{FF2B5EF4-FFF2-40B4-BE49-F238E27FC236}">
                <a16:creationId xmlns:a16="http://schemas.microsoft.com/office/drawing/2014/main" id="{379C2BA9-6052-8A40-B2BD-2F6E64B0A655}"/>
              </a:ext>
            </a:extLst>
          </p:cNvPr>
          <p:cNvSpPr>
            <a:spLocks noChangeArrowheads="1"/>
          </p:cNvSpPr>
          <p:nvPr/>
        </p:nvSpPr>
        <p:spPr bwMode="auto">
          <a:xfrm rot="9867012">
            <a:off x="6530893" y="3725817"/>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spTree>
    <p:extLst>
      <p:ext uri="{BB962C8B-B14F-4D97-AF65-F5344CB8AC3E}">
        <p14:creationId xmlns:p14="http://schemas.microsoft.com/office/powerpoint/2010/main" val="36255567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vert="horz" lIns="92075" tIns="46038" rIns="92075" bIns="46038" rtlCol="0" anchor="ctr">
            <a:noAutofit/>
          </a:bodyPr>
          <a:lstStyle/>
          <a:p>
            <a:pPr defTabSz="1219110"/>
            <a:r>
              <a:rPr lang="en-US" altLang="zh-CN" dirty="0">
                <a:solidFill>
                  <a:prstClr val="black"/>
                </a:solidFill>
              </a:rPr>
              <a:t>Internal Measures (I): </a:t>
            </a:r>
            <a:r>
              <a:rPr lang="en-US" altLang="zh-CN" dirty="0" err="1">
                <a:solidFill>
                  <a:prstClr val="black"/>
                </a:solidFill>
              </a:rPr>
              <a:t>BetaCV</a:t>
            </a:r>
            <a:r>
              <a:rPr lang="en-US" altLang="zh-CN" dirty="0">
                <a:solidFill>
                  <a:prstClr val="black"/>
                </a:solidFill>
              </a:rPr>
              <a:t> Measure</a:t>
            </a:r>
            <a:endParaRPr lang="en-US" dirty="0">
              <a:solidFill>
                <a:prstClr val="black"/>
              </a:solidFill>
            </a:endParaRPr>
          </a:p>
        </p:txBody>
      </p:sp>
      <p:sp>
        <p:nvSpPr>
          <p:cNvPr id="24579" name="Rectangle 3"/>
          <p:cNvSpPr>
            <a:spLocks noGrp="1" noChangeArrowheads="1"/>
          </p:cNvSpPr>
          <p:nvPr>
            <p:ph type="body" sz="half" idx="1"/>
          </p:nvPr>
        </p:nvSpPr>
        <p:spPr>
          <a:xfrm>
            <a:off x="556549" y="1160868"/>
            <a:ext cx="10950406" cy="5611124"/>
          </a:xfrm>
        </p:spPr>
        <p:txBody>
          <a:bodyPr vert="horz" lIns="92075" tIns="46038" rIns="92075" bIns="46038" rtlCol="0">
            <a:noAutofit/>
          </a:bodyPr>
          <a:lstStyle/>
          <a:p>
            <a:pPr>
              <a:spcAft>
                <a:spcPts val="600"/>
              </a:spcAft>
            </a:pPr>
            <a:r>
              <a:rPr lang="en-US" dirty="0"/>
              <a:t>A trade-off in maximizing intra-cluster compactness and inter-cluster separation</a:t>
            </a:r>
          </a:p>
          <a:p>
            <a:pPr>
              <a:spcAft>
                <a:spcPts val="600"/>
              </a:spcAft>
            </a:pPr>
            <a:r>
              <a:rPr lang="en-US" altLang="zh-CN" dirty="0">
                <a:ea typeface="SimSun" panose="02010600030101010101" pitchFamily="2" charset="-122"/>
                <a:cs typeface="Arial" panose="020B0604020202020204" pitchFamily="34" charset="0"/>
              </a:rPr>
              <a:t>Given a </a:t>
            </a:r>
            <a:r>
              <a:rPr lang="en-US" dirty="0"/>
              <a:t>clustering </a:t>
            </a:r>
            <a:r>
              <a:rPr lang="en-US" i="1" dirty="0"/>
              <a:t>C</a:t>
            </a:r>
            <a:r>
              <a:rPr lang="en-US" dirty="0"/>
              <a:t> = {</a:t>
            </a:r>
            <a:r>
              <a:rPr lang="en-US" i="1" dirty="0"/>
              <a:t>C</a:t>
            </a:r>
            <a:r>
              <a:rPr lang="en-US" i="1" baseline="-25000" dirty="0"/>
              <a:t>1</a:t>
            </a:r>
            <a:r>
              <a:rPr lang="en-US" i="1" dirty="0"/>
              <a:t>, . . ., </a:t>
            </a:r>
            <a:r>
              <a:rPr lang="en-US" i="1" dirty="0" err="1"/>
              <a:t>C</a:t>
            </a:r>
            <a:r>
              <a:rPr lang="en-US" i="1" baseline="-25000" dirty="0" err="1"/>
              <a:t>k</a:t>
            </a:r>
            <a:r>
              <a:rPr lang="en-US" dirty="0"/>
              <a:t>} with </a:t>
            </a:r>
            <a:r>
              <a:rPr lang="en-US" i="1" dirty="0"/>
              <a:t>k</a:t>
            </a:r>
            <a:r>
              <a:rPr lang="en-US" dirty="0"/>
              <a:t> clusters, cluster </a:t>
            </a:r>
            <a:r>
              <a:rPr lang="en-US" i="1" dirty="0"/>
              <a:t>C</a:t>
            </a:r>
            <a:r>
              <a:rPr lang="en-US" i="1" baseline="-25000" dirty="0"/>
              <a:t>i</a:t>
            </a:r>
            <a:r>
              <a:rPr lang="en-US" dirty="0"/>
              <a:t> containing </a:t>
            </a:r>
            <a:r>
              <a:rPr lang="en-US" i="1" dirty="0" err="1"/>
              <a:t>n</a:t>
            </a:r>
            <a:r>
              <a:rPr lang="en-US" i="1" baseline="-25000" dirty="0" err="1"/>
              <a:t>i</a:t>
            </a:r>
            <a:r>
              <a:rPr lang="en-US" dirty="0"/>
              <a:t> = |</a:t>
            </a:r>
            <a:r>
              <a:rPr lang="en-US" i="1" dirty="0"/>
              <a:t>C</a:t>
            </a:r>
            <a:r>
              <a:rPr lang="en-US" i="1" baseline="-25000" dirty="0"/>
              <a:t>i</a:t>
            </a:r>
            <a:r>
              <a:rPr lang="en-US" dirty="0"/>
              <a:t>| points</a:t>
            </a:r>
          </a:p>
          <a:p>
            <a:pPr lvl="1">
              <a:spcAft>
                <a:spcPts val="600"/>
              </a:spcAft>
            </a:pPr>
            <a:r>
              <a:rPr lang="en-US" altLang="zh-CN" dirty="0">
                <a:ea typeface="SimSun" panose="02010600030101010101" pitchFamily="2" charset="-122"/>
                <a:cs typeface="Arial" panose="020B0604020202020204" pitchFamily="34" charset="0"/>
              </a:rPr>
              <a:t>Let </a:t>
            </a:r>
            <a:r>
              <a:rPr lang="en-US" altLang="zh-CN" i="1" dirty="0">
                <a:ea typeface="SimSun" panose="02010600030101010101" pitchFamily="2" charset="-122"/>
                <a:cs typeface="Arial" panose="020B0604020202020204" pitchFamily="34" charset="0"/>
              </a:rPr>
              <a:t>W</a:t>
            </a:r>
            <a:r>
              <a:rPr lang="en-US" altLang="zh-CN" dirty="0">
                <a:ea typeface="SimSun" panose="02010600030101010101" pitchFamily="2" charset="-122"/>
                <a:cs typeface="Arial" panose="020B0604020202020204" pitchFamily="34" charset="0"/>
              </a:rPr>
              <a:t>(</a:t>
            </a:r>
            <a:r>
              <a:rPr lang="en-US" altLang="zh-CN" i="1" dirty="0">
                <a:ea typeface="SimSun" panose="02010600030101010101" pitchFamily="2" charset="-122"/>
                <a:cs typeface="Arial" panose="020B0604020202020204" pitchFamily="34" charset="0"/>
              </a:rPr>
              <a:t>S</a:t>
            </a:r>
            <a:r>
              <a:rPr lang="en-US" altLang="zh-CN" dirty="0">
                <a:ea typeface="SimSun" panose="02010600030101010101" pitchFamily="2" charset="-122"/>
                <a:cs typeface="Arial" panose="020B0604020202020204" pitchFamily="34" charset="0"/>
              </a:rPr>
              <a:t>, </a:t>
            </a:r>
            <a:r>
              <a:rPr lang="en-US" altLang="zh-CN" i="1" dirty="0">
                <a:ea typeface="SimSun" panose="02010600030101010101" pitchFamily="2" charset="-122"/>
                <a:cs typeface="Arial" panose="020B0604020202020204" pitchFamily="34" charset="0"/>
              </a:rPr>
              <a:t>R</a:t>
            </a:r>
            <a:r>
              <a:rPr lang="en-US" altLang="zh-CN" dirty="0">
                <a:ea typeface="SimSun" panose="02010600030101010101" pitchFamily="2" charset="-122"/>
                <a:cs typeface="Arial" panose="020B0604020202020204" pitchFamily="34" charset="0"/>
              </a:rPr>
              <a:t>) be sum of weights on all edges with one vertex in </a:t>
            </a:r>
            <a:r>
              <a:rPr lang="en-US" altLang="zh-CN" i="1" dirty="0">
                <a:ea typeface="SimSun" panose="02010600030101010101" pitchFamily="2" charset="-122"/>
                <a:cs typeface="Arial" panose="020B0604020202020204" pitchFamily="34" charset="0"/>
              </a:rPr>
              <a:t>S</a:t>
            </a:r>
            <a:r>
              <a:rPr lang="en-US" altLang="zh-CN" dirty="0">
                <a:ea typeface="SimSun" panose="02010600030101010101" pitchFamily="2" charset="-122"/>
                <a:cs typeface="Arial" panose="020B0604020202020204" pitchFamily="34" charset="0"/>
              </a:rPr>
              <a:t> and the other in </a:t>
            </a:r>
            <a:r>
              <a:rPr lang="en-US" altLang="zh-CN" i="1" dirty="0">
                <a:ea typeface="SimSun" panose="02010600030101010101" pitchFamily="2" charset="-122"/>
                <a:cs typeface="Arial" panose="020B0604020202020204" pitchFamily="34" charset="0"/>
              </a:rPr>
              <a:t>R</a:t>
            </a:r>
          </a:p>
          <a:p>
            <a:pPr lvl="1">
              <a:spcAft>
                <a:spcPts val="600"/>
              </a:spcAft>
            </a:pPr>
            <a:r>
              <a:rPr lang="en-US" dirty="0"/>
              <a:t>The sum of all the intra-cluster weights over all clusters:   </a:t>
            </a:r>
            <a:endParaRPr lang="en-US" altLang="zh-CN" dirty="0">
              <a:ea typeface="SimSun" panose="02010600030101010101" pitchFamily="2" charset="-122"/>
              <a:cs typeface="Arial" panose="020B0604020202020204" pitchFamily="34" charset="0"/>
            </a:endParaRPr>
          </a:p>
          <a:p>
            <a:pPr lvl="1">
              <a:spcAft>
                <a:spcPts val="600"/>
              </a:spcAft>
            </a:pPr>
            <a:r>
              <a:rPr lang="en-US" dirty="0"/>
              <a:t>The sum of all the inter-cluster weights: </a:t>
            </a:r>
          </a:p>
          <a:p>
            <a:pPr marL="200025" lvl="1" indent="0">
              <a:spcAft>
                <a:spcPts val="600"/>
              </a:spcAft>
              <a:buNone/>
            </a:pPr>
            <a:r>
              <a:rPr lang="en-US" dirty="0"/>
              <a:t>  </a:t>
            </a:r>
            <a:endParaRPr lang="en-US" altLang="zh-CN" dirty="0">
              <a:ea typeface="SimSun" panose="02010600030101010101" pitchFamily="2" charset="-122"/>
              <a:cs typeface="Arial" panose="020B0604020202020204" pitchFamily="34" charset="0"/>
            </a:endParaRPr>
          </a:p>
          <a:p>
            <a:pPr lvl="1">
              <a:spcAft>
                <a:spcPts val="600"/>
              </a:spcAft>
            </a:pPr>
            <a:r>
              <a:rPr lang="en-US" altLang="zh-CN" dirty="0">
                <a:ea typeface="SimSun" panose="02010600030101010101" pitchFamily="2" charset="-122"/>
                <a:cs typeface="Arial" panose="020B0604020202020204" pitchFamily="34" charset="0"/>
              </a:rPr>
              <a:t>The number of distinct intra-cluster edges:</a:t>
            </a:r>
          </a:p>
          <a:p>
            <a:pPr lvl="1">
              <a:spcAft>
                <a:spcPts val="600"/>
              </a:spcAft>
            </a:pPr>
            <a:r>
              <a:rPr lang="en-US" altLang="zh-CN" dirty="0">
                <a:ea typeface="SimSun" panose="02010600030101010101" pitchFamily="2" charset="-122"/>
                <a:cs typeface="Arial" panose="020B0604020202020204" pitchFamily="34" charset="0"/>
              </a:rPr>
              <a:t>The number of distinct inter-cluster edges:</a:t>
            </a:r>
          </a:p>
          <a:p>
            <a:pPr>
              <a:spcAft>
                <a:spcPts val="600"/>
              </a:spcAft>
            </a:pPr>
            <a:r>
              <a:rPr lang="en-US" altLang="zh-CN" b="1" dirty="0">
                <a:ea typeface="SimSun" panose="02010600030101010101" pitchFamily="2" charset="-122"/>
                <a:cs typeface="Arial" panose="020B0604020202020204" pitchFamily="34" charset="0"/>
              </a:rPr>
              <a:t>Beta-CV measure</a:t>
            </a:r>
            <a:r>
              <a:rPr lang="en-US" altLang="zh-CN" dirty="0">
                <a:ea typeface="SimSun" panose="02010600030101010101" pitchFamily="2" charset="-122"/>
                <a:cs typeface="Arial" panose="020B0604020202020204" pitchFamily="34" charset="0"/>
              </a:rPr>
              <a:t>: </a:t>
            </a:r>
            <a:r>
              <a:rPr lang="en-US" dirty="0"/>
              <a:t> </a:t>
            </a:r>
          </a:p>
          <a:p>
            <a:pPr lvl="1">
              <a:spcAft>
                <a:spcPts val="600"/>
              </a:spcAft>
            </a:pPr>
            <a:r>
              <a:rPr lang="en-US" dirty="0"/>
              <a:t>The ratio of the mean intra-cluster distance to the mean inter-cluster distance</a:t>
            </a:r>
            <a:endParaRPr lang="en-US" altLang="zh-CN" dirty="0">
              <a:ea typeface="SimSun" panose="02010600030101010101" pitchFamily="2" charset="-122"/>
              <a:cs typeface="Arial" panose="020B0604020202020204" pitchFamily="34" charset="0"/>
            </a:endParaRPr>
          </a:p>
          <a:p>
            <a:pPr lvl="1">
              <a:spcAft>
                <a:spcPts val="600"/>
              </a:spcAft>
            </a:pPr>
            <a:r>
              <a:rPr lang="en-US" altLang="zh-CN" dirty="0">
                <a:ea typeface="SimSun" panose="02010600030101010101" pitchFamily="2" charset="-122"/>
                <a:cs typeface="Arial" panose="020B0604020202020204" pitchFamily="34" charset="0"/>
              </a:rPr>
              <a:t>The smaller, the better the clustering</a:t>
            </a:r>
          </a:p>
        </p:txBody>
      </p:sp>
      <p:sp>
        <p:nvSpPr>
          <p:cNvPr id="2" name="TextBox 1"/>
          <p:cNvSpPr txBox="1"/>
          <p:nvPr/>
        </p:nvSpPr>
        <p:spPr>
          <a:xfrm>
            <a:off x="5622202" y="3032911"/>
            <a:ext cx="65" cy="292388"/>
          </a:xfrm>
          <a:prstGeom prst="rect">
            <a:avLst/>
          </a:prstGeom>
          <a:noFill/>
        </p:spPr>
        <p:txBody>
          <a:bodyPr wrap="none" lIns="0" tIns="0" rIns="0" bIns="0" rtlCol="0">
            <a:spAutoFit/>
          </a:bodyPr>
          <a:lstStyle/>
          <a:p>
            <a:endParaRPr lang="en-US" dirty="0"/>
          </a:p>
        </p:txBody>
      </p:sp>
      <p:graphicFrame>
        <p:nvGraphicFramePr>
          <p:cNvPr id="5" name="Object 4"/>
          <p:cNvGraphicFramePr>
            <a:graphicFrameLocks noChangeAspect="1"/>
          </p:cNvGraphicFramePr>
          <p:nvPr>
            <p:extLst/>
          </p:nvPr>
        </p:nvGraphicFramePr>
        <p:xfrm>
          <a:off x="8236173" y="2576001"/>
          <a:ext cx="2282488" cy="797129"/>
        </p:xfrm>
        <a:graphic>
          <a:graphicData uri="http://schemas.openxmlformats.org/presentationml/2006/ole">
            <mc:AlternateContent xmlns:mc="http://schemas.openxmlformats.org/markup-compatibility/2006">
              <mc:Choice xmlns:v="urn:schemas-microsoft-com:vml" Requires="v">
                <p:oleObj spid="_x0000_s44034" name="Equation" r:id="rId4" imgW="1269720" imgH="431640" progId="Equation.DSMT4">
                  <p:embed/>
                </p:oleObj>
              </mc:Choice>
              <mc:Fallback>
                <p:oleObj name="Equation" r:id="rId4" imgW="1269720" imgH="431640" progId="Equation.DSMT4">
                  <p:embed/>
                  <p:pic>
                    <p:nvPicPr>
                      <p:cNvPr id="5" name="Object 4"/>
                      <p:cNvPicPr/>
                      <p:nvPr/>
                    </p:nvPicPr>
                    <p:blipFill>
                      <a:blip r:embed="rId5"/>
                      <a:stretch>
                        <a:fillRect/>
                      </a:stretch>
                    </p:blipFill>
                    <p:spPr>
                      <a:xfrm>
                        <a:off x="8236173" y="2576001"/>
                        <a:ext cx="2282488" cy="797129"/>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6254985" y="3243242"/>
          <a:ext cx="4383088" cy="819150"/>
        </p:xfrm>
        <a:graphic>
          <a:graphicData uri="http://schemas.openxmlformats.org/presentationml/2006/ole">
            <mc:AlternateContent xmlns:mc="http://schemas.openxmlformats.org/markup-compatibility/2006">
              <mc:Choice xmlns:v="urn:schemas-microsoft-com:vml" Requires="v">
                <p:oleObj spid="_x0000_s44035" name="Equation" r:id="rId6" imgW="2438280" imgH="444240" progId="Equation.DSMT4">
                  <p:embed/>
                </p:oleObj>
              </mc:Choice>
              <mc:Fallback>
                <p:oleObj name="Equation" r:id="rId6" imgW="2438280" imgH="444240" progId="Equation.DSMT4">
                  <p:embed/>
                  <p:pic>
                    <p:nvPicPr>
                      <p:cNvPr id="6" name="Object 5"/>
                      <p:cNvPicPr/>
                      <p:nvPr/>
                    </p:nvPicPr>
                    <p:blipFill>
                      <a:blip r:embed="rId7"/>
                      <a:stretch>
                        <a:fillRect/>
                      </a:stretch>
                    </p:blipFill>
                    <p:spPr>
                      <a:xfrm>
                        <a:off x="6254985" y="3243242"/>
                        <a:ext cx="4383088" cy="819150"/>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6672122" y="4134066"/>
          <a:ext cx="1267179" cy="701356"/>
        </p:xfrm>
        <a:graphic>
          <a:graphicData uri="http://schemas.openxmlformats.org/presentationml/2006/ole">
            <mc:AlternateContent xmlns:mc="http://schemas.openxmlformats.org/markup-compatibility/2006">
              <mc:Choice xmlns:v="urn:schemas-microsoft-com:vml" Requires="v">
                <p:oleObj spid="_x0000_s44036" name="Equation" r:id="rId8" imgW="850680" imgH="457200" progId="Equation.DSMT4">
                  <p:embed/>
                </p:oleObj>
              </mc:Choice>
              <mc:Fallback>
                <p:oleObj name="Equation" r:id="rId8" imgW="850680" imgH="457200" progId="Equation.DSMT4">
                  <p:embed/>
                  <p:pic>
                    <p:nvPicPr>
                      <p:cNvPr id="7" name="Object 6"/>
                      <p:cNvPicPr/>
                      <p:nvPr/>
                    </p:nvPicPr>
                    <p:blipFill>
                      <a:blip r:embed="rId9"/>
                      <a:stretch>
                        <a:fillRect/>
                      </a:stretch>
                    </p:blipFill>
                    <p:spPr>
                      <a:xfrm>
                        <a:off x="6672122" y="4134066"/>
                        <a:ext cx="1267179" cy="701356"/>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6670896" y="4833311"/>
          <a:ext cx="1749124" cy="734065"/>
        </p:xfrm>
        <a:graphic>
          <a:graphicData uri="http://schemas.openxmlformats.org/presentationml/2006/ole">
            <mc:AlternateContent xmlns:mc="http://schemas.openxmlformats.org/markup-compatibility/2006">
              <mc:Choice xmlns:v="urn:schemas-microsoft-com:vml" Requires="v">
                <p:oleObj spid="_x0000_s44037" name="Equation" r:id="rId10" imgW="1091880" imgH="444240" progId="Equation.DSMT4">
                  <p:embed/>
                </p:oleObj>
              </mc:Choice>
              <mc:Fallback>
                <p:oleObj name="Equation" r:id="rId10" imgW="1091880" imgH="444240" progId="Equation.DSMT4">
                  <p:embed/>
                  <p:pic>
                    <p:nvPicPr>
                      <p:cNvPr id="8" name="Object 7"/>
                      <p:cNvPicPr/>
                      <p:nvPr/>
                    </p:nvPicPr>
                    <p:blipFill>
                      <a:blip r:embed="rId11"/>
                      <a:stretch>
                        <a:fillRect/>
                      </a:stretch>
                    </p:blipFill>
                    <p:spPr>
                      <a:xfrm>
                        <a:off x="6670896" y="4833311"/>
                        <a:ext cx="1749124" cy="734065"/>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3356452" y="5241846"/>
          <a:ext cx="2114550" cy="711200"/>
        </p:xfrm>
        <a:graphic>
          <a:graphicData uri="http://schemas.openxmlformats.org/presentationml/2006/ole">
            <mc:AlternateContent xmlns:mc="http://schemas.openxmlformats.org/markup-compatibility/2006">
              <mc:Choice xmlns:v="urn:schemas-microsoft-com:vml" Requires="v">
                <p:oleObj spid="_x0000_s44038" name="Equation" r:id="rId12" imgW="1320480" imgH="431640" progId="Equation.DSMT4">
                  <p:embed/>
                </p:oleObj>
              </mc:Choice>
              <mc:Fallback>
                <p:oleObj name="Equation" r:id="rId12" imgW="1320480" imgH="431640" progId="Equation.DSMT4">
                  <p:embed/>
                  <p:pic>
                    <p:nvPicPr>
                      <p:cNvPr id="9" name="Object 8"/>
                      <p:cNvPicPr/>
                      <p:nvPr/>
                    </p:nvPicPr>
                    <p:blipFill>
                      <a:blip r:embed="rId13"/>
                      <a:stretch>
                        <a:fillRect/>
                      </a:stretch>
                    </p:blipFill>
                    <p:spPr>
                      <a:xfrm>
                        <a:off x="3356452" y="5241846"/>
                        <a:ext cx="2114550" cy="711200"/>
                      </a:xfrm>
                      <a:prstGeom prst="rect">
                        <a:avLst/>
                      </a:prstGeom>
                    </p:spPr>
                  </p:pic>
                </p:oleObj>
              </mc:Fallback>
            </mc:AlternateContent>
          </a:graphicData>
        </a:graphic>
      </p:graphicFrame>
      <p:grpSp>
        <p:nvGrpSpPr>
          <p:cNvPr id="3" name="Group 2"/>
          <p:cNvGrpSpPr/>
          <p:nvPr/>
        </p:nvGrpSpPr>
        <p:grpSpPr>
          <a:xfrm>
            <a:off x="9237558" y="4163104"/>
            <a:ext cx="2057399" cy="1225993"/>
            <a:chOff x="10001278" y="3867115"/>
            <a:chExt cx="2057399" cy="1225993"/>
          </a:xfrm>
        </p:grpSpPr>
        <p:grpSp>
          <p:nvGrpSpPr>
            <p:cNvPr id="11" name="Group 47"/>
            <p:cNvGrpSpPr>
              <a:grpSpLocks/>
            </p:cNvGrpSpPr>
            <p:nvPr/>
          </p:nvGrpSpPr>
          <p:grpSpPr bwMode="auto">
            <a:xfrm>
              <a:off x="10001278" y="3867115"/>
              <a:ext cx="2057399" cy="1225993"/>
              <a:chOff x="6781800" y="1295400"/>
              <a:chExt cx="2042907" cy="1181100"/>
            </a:xfrm>
          </p:grpSpPr>
          <p:sp>
            <p:nvSpPr>
              <p:cNvPr id="22" name="Oval 8"/>
              <p:cNvSpPr>
                <a:spLocks noChangeArrowheads="1"/>
              </p:cNvSpPr>
              <p:nvPr/>
            </p:nvSpPr>
            <p:spPr bwMode="auto">
              <a:xfrm>
                <a:off x="7162800" y="17049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3" name="Oval 9"/>
              <p:cNvSpPr>
                <a:spLocks noChangeArrowheads="1"/>
              </p:cNvSpPr>
              <p:nvPr/>
            </p:nvSpPr>
            <p:spPr bwMode="auto">
              <a:xfrm>
                <a:off x="7391400" y="16287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4" name="Oval 10"/>
              <p:cNvSpPr>
                <a:spLocks noChangeArrowheads="1"/>
              </p:cNvSpPr>
              <p:nvPr/>
            </p:nvSpPr>
            <p:spPr bwMode="auto">
              <a:xfrm>
                <a:off x="7467600" y="20955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5" name="Oval 11"/>
              <p:cNvSpPr>
                <a:spLocks noChangeArrowheads="1"/>
              </p:cNvSpPr>
              <p:nvPr/>
            </p:nvSpPr>
            <p:spPr bwMode="auto">
              <a:xfrm>
                <a:off x="7696200" y="1933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6" name="Oval 12"/>
              <p:cNvSpPr>
                <a:spLocks noChangeArrowheads="1"/>
              </p:cNvSpPr>
              <p:nvPr/>
            </p:nvSpPr>
            <p:spPr bwMode="auto">
              <a:xfrm>
                <a:off x="7010400" y="20193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7" name="Oval 13"/>
              <p:cNvSpPr>
                <a:spLocks noChangeArrowheads="1"/>
              </p:cNvSpPr>
              <p:nvPr/>
            </p:nvSpPr>
            <p:spPr bwMode="auto">
              <a:xfrm>
                <a:off x="7010400" y="1552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8" name="Oval 14"/>
              <p:cNvSpPr>
                <a:spLocks noChangeArrowheads="1"/>
              </p:cNvSpPr>
              <p:nvPr/>
            </p:nvSpPr>
            <p:spPr bwMode="auto">
              <a:xfrm>
                <a:off x="72771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9" name="Oval 28"/>
              <p:cNvSpPr>
                <a:spLocks noChangeArrowheads="1"/>
              </p:cNvSpPr>
              <p:nvPr/>
            </p:nvSpPr>
            <p:spPr bwMode="auto">
              <a:xfrm>
                <a:off x="7620000" y="1714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1" name="Oval 30"/>
              <p:cNvSpPr>
                <a:spLocks noChangeArrowheads="1"/>
              </p:cNvSpPr>
              <p:nvPr/>
            </p:nvSpPr>
            <p:spPr bwMode="auto">
              <a:xfrm>
                <a:off x="74676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2" name="Oval 33"/>
              <p:cNvSpPr>
                <a:spLocks noChangeArrowheads="1"/>
              </p:cNvSpPr>
              <p:nvPr/>
            </p:nvSpPr>
            <p:spPr bwMode="auto">
              <a:xfrm>
                <a:off x="7226077" y="2280758"/>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3" name="Oval 34"/>
              <p:cNvSpPr>
                <a:spLocks noChangeArrowheads="1"/>
              </p:cNvSpPr>
              <p:nvPr/>
            </p:nvSpPr>
            <p:spPr bwMode="auto">
              <a:xfrm>
                <a:off x="7315200" y="1485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4" name="Oval 35"/>
              <p:cNvSpPr>
                <a:spLocks noChangeArrowheads="1"/>
              </p:cNvSpPr>
              <p:nvPr/>
            </p:nvSpPr>
            <p:spPr bwMode="auto">
              <a:xfrm>
                <a:off x="7048500" y="22479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6" name="Oval 15"/>
              <p:cNvSpPr>
                <a:spLocks noChangeArrowheads="1"/>
              </p:cNvSpPr>
              <p:nvPr/>
            </p:nvSpPr>
            <p:spPr bwMode="auto">
              <a:xfrm>
                <a:off x="80962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7" name="Oval 19"/>
              <p:cNvSpPr>
                <a:spLocks noChangeArrowheads="1"/>
              </p:cNvSpPr>
              <p:nvPr/>
            </p:nvSpPr>
            <p:spPr bwMode="auto">
              <a:xfrm>
                <a:off x="82486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8" name="Oval 20"/>
              <p:cNvSpPr>
                <a:spLocks noChangeArrowheads="1"/>
              </p:cNvSpPr>
              <p:nvPr/>
            </p:nvSpPr>
            <p:spPr bwMode="auto">
              <a:xfrm>
                <a:off x="84010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9" name="Oval 21"/>
              <p:cNvSpPr>
                <a:spLocks noChangeArrowheads="1"/>
              </p:cNvSpPr>
              <p:nvPr/>
            </p:nvSpPr>
            <p:spPr bwMode="auto">
              <a:xfrm>
                <a:off x="8248650" y="1857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0" name="Oval 22"/>
              <p:cNvSpPr>
                <a:spLocks noChangeArrowheads="1"/>
              </p:cNvSpPr>
              <p:nvPr/>
            </p:nvSpPr>
            <p:spPr bwMode="auto">
              <a:xfrm>
                <a:off x="84010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1" name="Oval 23"/>
              <p:cNvSpPr>
                <a:spLocks noChangeArrowheads="1"/>
              </p:cNvSpPr>
              <p:nvPr/>
            </p:nvSpPr>
            <p:spPr bwMode="auto">
              <a:xfrm>
                <a:off x="79438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2" name="Oval 24"/>
              <p:cNvSpPr>
                <a:spLocks noChangeArrowheads="1"/>
              </p:cNvSpPr>
              <p:nvPr/>
            </p:nvSpPr>
            <p:spPr bwMode="auto">
              <a:xfrm>
                <a:off x="80962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3" name="Oval 25"/>
              <p:cNvSpPr>
                <a:spLocks noChangeArrowheads="1"/>
              </p:cNvSpPr>
              <p:nvPr/>
            </p:nvSpPr>
            <p:spPr bwMode="auto">
              <a:xfrm>
                <a:off x="7905750" y="15906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4" name="Oval 26"/>
              <p:cNvSpPr>
                <a:spLocks noChangeArrowheads="1"/>
              </p:cNvSpPr>
              <p:nvPr/>
            </p:nvSpPr>
            <p:spPr bwMode="auto">
              <a:xfrm>
                <a:off x="82486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b="1">
                  <a:solidFill>
                    <a:srgbClr val="0000FF"/>
                  </a:solidFill>
                </a:endParaRPr>
              </a:p>
            </p:txBody>
          </p:sp>
          <p:sp>
            <p:nvSpPr>
              <p:cNvPr id="45" name="Oval 27"/>
              <p:cNvSpPr>
                <a:spLocks noChangeArrowheads="1"/>
              </p:cNvSpPr>
              <p:nvPr/>
            </p:nvSpPr>
            <p:spPr bwMode="auto">
              <a:xfrm>
                <a:off x="79438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6" name="Oval 28"/>
              <p:cNvSpPr>
                <a:spLocks noChangeArrowheads="1"/>
              </p:cNvSpPr>
              <p:nvPr/>
            </p:nvSpPr>
            <p:spPr bwMode="auto">
              <a:xfrm>
                <a:off x="80962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7" name="Oval 29"/>
              <p:cNvSpPr>
                <a:spLocks noChangeArrowheads="1"/>
              </p:cNvSpPr>
              <p:nvPr/>
            </p:nvSpPr>
            <p:spPr bwMode="auto">
              <a:xfrm>
                <a:off x="84010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8" name="Oval 30"/>
              <p:cNvSpPr>
                <a:spLocks noChangeArrowheads="1"/>
              </p:cNvSpPr>
              <p:nvPr/>
            </p:nvSpPr>
            <p:spPr bwMode="auto">
              <a:xfrm>
                <a:off x="85534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9" name="Oval 31"/>
              <p:cNvSpPr>
                <a:spLocks noChangeArrowheads="1"/>
              </p:cNvSpPr>
              <p:nvPr/>
            </p:nvSpPr>
            <p:spPr bwMode="auto">
              <a:xfrm>
                <a:off x="86296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50" name="Oval 32"/>
              <p:cNvSpPr>
                <a:spLocks noChangeArrowheads="1"/>
              </p:cNvSpPr>
              <p:nvPr/>
            </p:nvSpPr>
            <p:spPr bwMode="auto">
              <a:xfrm>
                <a:off x="84772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51" name="Oval 37"/>
              <p:cNvSpPr>
                <a:spLocks noChangeArrowheads="1"/>
              </p:cNvSpPr>
              <p:nvPr/>
            </p:nvSpPr>
            <p:spPr bwMode="auto">
              <a:xfrm>
                <a:off x="8020050" y="2085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52" name="Rectangle 1"/>
              <p:cNvSpPr>
                <a:spLocks noChangeArrowheads="1"/>
              </p:cNvSpPr>
              <p:nvPr/>
            </p:nvSpPr>
            <p:spPr bwMode="auto">
              <a:xfrm>
                <a:off x="6781800" y="1295400"/>
                <a:ext cx="2042907" cy="11811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53" name="Oval 2"/>
              <p:cNvSpPr>
                <a:spLocks noChangeArrowheads="1"/>
              </p:cNvSpPr>
              <p:nvPr/>
            </p:nvSpPr>
            <p:spPr bwMode="auto">
              <a:xfrm rot="20962536">
                <a:off x="7845935" y="1424254"/>
                <a:ext cx="897260" cy="790039"/>
              </a:xfrm>
              <a:prstGeom prst="ellipse">
                <a:avLst/>
              </a:prstGeom>
              <a:noFill/>
              <a:ln w="28575" algn="ctr">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54" name="Oval 44"/>
              <p:cNvSpPr>
                <a:spLocks noChangeArrowheads="1"/>
              </p:cNvSpPr>
              <p:nvPr/>
            </p:nvSpPr>
            <p:spPr bwMode="auto">
              <a:xfrm rot="2595734">
                <a:off x="6892421" y="1472681"/>
                <a:ext cx="995748" cy="491656"/>
              </a:xfrm>
              <a:prstGeom prst="ellipse">
                <a:avLst/>
              </a:prstGeom>
              <a:noFill/>
              <a:ln w="28575"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grpSp>
        <p:sp>
          <p:nvSpPr>
            <p:cNvPr id="16" name="Oval 35"/>
            <p:cNvSpPr>
              <a:spLocks noChangeArrowheads="1"/>
            </p:cNvSpPr>
            <p:nvPr/>
          </p:nvSpPr>
          <p:spPr bwMode="auto">
            <a:xfrm>
              <a:off x="10156683" y="4717509"/>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7" name="Oval 33"/>
            <p:cNvSpPr>
              <a:spLocks noChangeArrowheads="1"/>
            </p:cNvSpPr>
            <p:nvPr/>
          </p:nvSpPr>
          <p:spPr bwMode="auto">
            <a:xfrm>
              <a:off x="10487078" y="475195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8" name="Oval 2"/>
            <p:cNvSpPr>
              <a:spLocks noChangeArrowheads="1"/>
            </p:cNvSpPr>
            <p:nvPr/>
          </p:nvSpPr>
          <p:spPr bwMode="auto">
            <a:xfrm rot="426211">
              <a:off x="10077189" y="4589185"/>
              <a:ext cx="786225" cy="422615"/>
            </a:xfrm>
            <a:prstGeom prst="ellipse">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19" name="Oval 33"/>
            <p:cNvSpPr>
              <a:spLocks noChangeArrowheads="1"/>
            </p:cNvSpPr>
            <p:nvPr/>
          </p:nvSpPr>
          <p:spPr bwMode="auto">
            <a:xfrm>
              <a:off x="10639478" y="490435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grpSp>
    </p:spTree>
    <p:extLst>
      <p:ext uri="{BB962C8B-B14F-4D97-AF65-F5344CB8AC3E}">
        <p14:creationId xmlns:p14="http://schemas.microsoft.com/office/powerpoint/2010/main" val="524427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285893"/>
            <a:ext cx="12191999" cy="609600"/>
          </a:xfrm>
        </p:spPr>
        <p:txBody>
          <a:bodyPr vert="horz" lIns="92075" tIns="46038" rIns="92075" bIns="46038" rtlCol="0" anchor="ctr">
            <a:noAutofit/>
          </a:bodyPr>
          <a:lstStyle/>
          <a:p>
            <a:pPr defTabSz="1219110"/>
            <a:r>
              <a:rPr lang="en-US" altLang="zh-CN" sz="4000" dirty="0">
                <a:solidFill>
                  <a:prstClr val="black"/>
                </a:solidFill>
              </a:rPr>
              <a:t>Internal Measures (II): Normalized Cut</a:t>
            </a:r>
            <a:endParaRPr lang="en-US" sz="4000" dirty="0">
              <a:solidFill>
                <a:prstClr val="black"/>
              </a:solidFill>
            </a:endParaRPr>
          </a:p>
        </p:txBody>
      </p:sp>
      <p:sp>
        <p:nvSpPr>
          <p:cNvPr id="24579" name="Rectangle 3"/>
          <p:cNvSpPr>
            <a:spLocks noGrp="1" noChangeArrowheads="1"/>
          </p:cNvSpPr>
          <p:nvPr>
            <p:ph type="body" sz="half" idx="1"/>
          </p:nvPr>
        </p:nvSpPr>
        <p:spPr>
          <a:xfrm>
            <a:off x="556548" y="1169919"/>
            <a:ext cx="10950406" cy="5611124"/>
          </a:xfrm>
        </p:spPr>
        <p:txBody>
          <a:bodyPr vert="horz" lIns="92075" tIns="46038" rIns="92075" bIns="46038" rtlCol="0">
            <a:noAutofit/>
          </a:bodyPr>
          <a:lstStyle/>
          <a:p>
            <a:r>
              <a:rPr lang="en-US" altLang="zh-CN" b="1" dirty="0">
                <a:ea typeface="SimSun" panose="02010600030101010101" pitchFamily="2" charset="-122"/>
                <a:cs typeface="Arial" panose="020B0604020202020204" pitchFamily="34" charset="0"/>
              </a:rPr>
              <a:t>Normalized cut</a:t>
            </a:r>
            <a:r>
              <a:rPr lang="en-US" altLang="zh-CN" dirty="0">
                <a:ea typeface="SimSun" panose="02010600030101010101" pitchFamily="2" charset="-122"/>
                <a:cs typeface="Arial" panose="020B0604020202020204" pitchFamily="34" charset="0"/>
              </a:rPr>
              <a:t>:</a:t>
            </a:r>
          </a:p>
          <a:p>
            <a:endParaRPr lang="en-US" altLang="zh-CN" dirty="0">
              <a:ea typeface="SimSun" panose="02010600030101010101" pitchFamily="2" charset="-122"/>
              <a:cs typeface="Arial" panose="020B0604020202020204" pitchFamily="34" charset="0"/>
            </a:endParaRPr>
          </a:p>
          <a:p>
            <a:pPr marL="612782" lvl="3" indent="0">
              <a:buNone/>
            </a:pPr>
            <a:r>
              <a:rPr lang="en-US" dirty="0"/>
              <a:t>where </a:t>
            </a:r>
            <a:r>
              <a:rPr lang="en-US" i="1" dirty="0" err="1"/>
              <a:t>vol</a:t>
            </a:r>
            <a:r>
              <a:rPr lang="en-US" dirty="0"/>
              <a:t>(</a:t>
            </a:r>
            <a:r>
              <a:rPr lang="en-US" i="1" dirty="0"/>
              <a:t>C</a:t>
            </a:r>
            <a:r>
              <a:rPr lang="en-US" i="1" baseline="-25000" dirty="0"/>
              <a:t>i</a:t>
            </a:r>
            <a:r>
              <a:rPr lang="en-US" dirty="0"/>
              <a:t>) = </a:t>
            </a:r>
            <a:r>
              <a:rPr lang="en-US" i="1" dirty="0"/>
              <a:t>W</a:t>
            </a:r>
            <a:r>
              <a:rPr lang="en-US" dirty="0"/>
              <a:t>(</a:t>
            </a:r>
            <a:r>
              <a:rPr lang="en-US" i="1" dirty="0"/>
              <a:t>C</a:t>
            </a:r>
            <a:r>
              <a:rPr lang="en-US" i="1" baseline="-25000" dirty="0"/>
              <a:t>i</a:t>
            </a:r>
            <a:r>
              <a:rPr lang="en-US" i="1" dirty="0"/>
              <a:t>, V</a:t>
            </a:r>
            <a:r>
              <a:rPr lang="en-US" dirty="0"/>
              <a:t>) is the volume of cluster </a:t>
            </a:r>
            <a:r>
              <a:rPr lang="en-US" i="1" dirty="0"/>
              <a:t>C</a:t>
            </a:r>
            <a:r>
              <a:rPr lang="en-US" i="1" baseline="-25000" dirty="0"/>
              <a:t>i</a:t>
            </a:r>
            <a:r>
              <a:rPr lang="en-US" dirty="0"/>
              <a:t> </a:t>
            </a:r>
          </a:p>
          <a:p>
            <a:pPr lvl="1"/>
            <a:r>
              <a:rPr lang="en-US" altLang="zh-CN" dirty="0">
                <a:ea typeface="SimSun" panose="02010600030101010101" pitchFamily="2" charset="-122"/>
                <a:cs typeface="Arial" panose="020B0604020202020204" pitchFamily="34" charset="0"/>
              </a:rPr>
              <a:t>The higher normalized cut value, the better the clustering</a:t>
            </a:r>
            <a:endParaRPr lang="en-US" dirty="0"/>
          </a:p>
          <a:p>
            <a:pPr marL="0" indent="0">
              <a:buNone/>
            </a:pPr>
            <a:endParaRPr lang="en-US" dirty="0"/>
          </a:p>
        </p:txBody>
      </p:sp>
      <p:sp>
        <p:nvSpPr>
          <p:cNvPr id="2" name="TextBox 1"/>
          <p:cNvSpPr txBox="1"/>
          <p:nvPr/>
        </p:nvSpPr>
        <p:spPr>
          <a:xfrm>
            <a:off x="5622202" y="3032911"/>
            <a:ext cx="65" cy="292388"/>
          </a:xfrm>
          <a:prstGeom prst="rect">
            <a:avLst/>
          </a:prstGeom>
          <a:noFill/>
        </p:spPr>
        <p:txBody>
          <a:bodyPr wrap="none" lIns="0" tIns="0" rIns="0" bIns="0" rtlCol="0">
            <a:spAutoFit/>
          </a:bodyPr>
          <a:lstStyle/>
          <a:p>
            <a:endParaRPr lang="en-US" dirty="0">
              <a:solidFill>
                <a:srgbClr val="000000"/>
              </a:solidFill>
            </a:endParaRPr>
          </a:p>
        </p:txBody>
      </p:sp>
      <p:graphicFrame>
        <p:nvGraphicFramePr>
          <p:cNvPr id="6" name="Object 5"/>
          <p:cNvGraphicFramePr>
            <a:graphicFrameLocks noChangeAspect="1"/>
          </p:cNvGraphicFramePr>
          <p:nvPr>
            <p:extLst/>
          </p:nvPr>
        </p:nvGraphicFramePr>
        <p:xfrm>
          <a:off x="3099276" y="1208997"/>
          <a:ext cx="7592868" cy="1061876"/>
        </p:xfrm>
        <a:graphic>
          <a:graphicData uri="http://schemas.openxmlformats.org/presentationml/2006/ole">
            <mc:AlternateContent xmlns:mc="http://schemas.openxmlformats.org/markup-compatibility/2006">
              <mc:Choice xmlns:v="urn:schemas-microsoft-com:vml" Requires="v">
                <p:oleObj spid="_x0000_s45058" name="Equation" r:id="rId4" imgW="4927320" imgH="672840" progId="Equation.DSMT4">
                  <p:embed/>
                </p:oleObj>
              </mc:Choice>
              <mc:Fallback>
                <p:oleObj name="Equation" r:id="rId4" imgW="4927320" imgH="672840" progId="Equation.DSMT4">
                  <p:embed/>
                  <p:pic>
                    <p:nvPicPr>
                      <p:cNvPr id="6" name="Object 5"/>
                      <p:cNvPicPr/>
                      <p:nvPr/>
                    </p:nvPicPr>
                    <p:blipFill>
                      <a:blip r:embed="rId5"/>
                      <a:stretch>
                        <a:fillRect/>
                      </a:stretch>
                    </p:blipFill>
                    <p:spPr>
                      <a:xfrm>
                        <a:off x="3099276" y="1208997"/>
                        <a:ext cx="7592868" cy="1061876"/>
                      </a:xfrm>
                      <a:prstGeom prst="rect">
                        <a:avLst/>
                      </a:prstGeom>
                    </p:spPr>
                  </p:pic>
                </p:oleObj>
              </mc:Fallback>
            </mc:AlternateContent>
          </a:graphicData>
        </a:graphic>
      </p:graphicFrame>
      <p:grpSp>
        <p:nvGrpSpPr>
          <p:cNvPr id="8" name="Group 7"/>
          <p:cNvGrpSpPr/>
          <p:nvPr/>
        </p:nvGrpSpPr>
        <p:grpSpPr>
          <a:xfrm>
            <a:off x="4693919" y="3448558"/>
            <a:ext cx="2675664" cy="1837817"/>
            <a:chOff x="10001278" y="3867115"/>
            <a:chExt cx="2057399" cy="1225993"/>
          </a:xfrm>
        </p:grpSpPr>
        <p:grpSp>
          <p:nvGrpSpPr>
            <p:cNvPr id="9" name="Group 47"/>
            <p:cNvGrpSpPr>
              <a:grpSpLocks/>
            </p:cNvGrpSpPr>
            <p:nvPr/>
          </p:nvGrpSpPr>
          <p:grpSpPr bwMode="auto">
            <a:xfrm>
              <a:off x="10001278" y="3867115"/>
              <a:ext cx="2057399" cy="1225993"/>
              <a:chOff x="6781800" y="1295400"/>
              <a:chExt cx="2042907" cy="1181100"/>
            </a:xfrm>
          </p:grpSpPr>
          <p:sp>
            <p:nvSpPr>
              <p:cNvPr id="16" name="Oval 8"/>
              <p:cNvSpPr>
                <a:spLocks noChangeArrowheads="1"/>
              </p:cNvSpPr>
              <p:nvPr/>
            </p:nvSpPr>
            <p:spPr bwMode="auto">
              <a:xfrm>
                <a:off x="7162800" y="17049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7" name="Oval 9"/>
              <p:cNvSpPr>
                <a:spLocks noChangeArrowheads="1"/>
              </p:cNvSpPr>
              <p:nvPr/>
            </p:nvSpPr>
            <p:spPr bwMode="auto">
              <a:xfrm>
                <a:off x="7391400" y="16287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8" name="Oval 10"/>
              <p:cNvSpPr>
                <a:spLocks noChangeArrowheads="1"/>
              </p:cNvSpPr>
              <p:nvPr/>
            </p:nvSpPr>
            <p:spPr bwMode="auto">
              <a:xfrm>
                <a:off x="7467600" y="20955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9" name="Oval 11"/>
              <p:cNvSpPr>
                <a:spLocks noChangeArrowheads="1"/>
              </p:cNvSpPr>
              <p:nvPr/>
            </p:nvSpPr>
            <p:spPr bwMode="auto">
              <a:xfrm>
                <a:off x="7696200" y="1933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0" name="Oval 12"/>
              <p:cNvSpPr>
                <a:spLocks noChangeArrowheads="1"/>
              </p:cNvSpPr>
              <p:nvPr/>
            </p:nvSpPr>
            <p:spPr bwMode="auto">
              <a:xfrm>
                <a:off x="7010400" y="20193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1" name="Oval 13"/>
              <p:cNvSpPr>
                <a:spLocks noChangeArrowheads="1"/>
              </p:cNvSpPr>
              <p:nvPr/>
            </p:nvSpPr>
            <p:spPr bwMode="auto">
              <a:xfrm>
                <a:off x="7010400" y="1552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2" name="Oval 14"/>
              <p:cNvSpPr>
                <a:spLocks noChangeArrowheads="1"/>
              </p:cNvSpPr>
              <p:nvPr/>
            </p:nvSpPr>
            <p:spPr bwMode="auto">
              <a:xfrm>
                <a:off x="72771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3" name="Oval 22"/>
              <p:cNvSpPr>
                <a:spLocks noChangeArrowheads="1"/>
              </p:cNvSpPr>
              <p:nvPr/>
            </p:nvSpPr>
            <p:spPr bwMode="auto">
              <a:xfrm>
                <a:off x="7620000" y="1714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4" name="Oval 23"/>
              <p:cNvSpPr>
                <a:spLocks noChangeArrowheads="1"/>
              </p:cNvSpPr>
              <p:nvPr/>
            </p:nvSpPr>
            <p:spPr bwMode="auto">
              <a:xfrm>
                <a:off x="74676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5" name="Oval 33"/>
              <p:cNvSpPr>
                <a:spLocks noChangeArrowheads="1"/>
              </p:cNvSpPr>
              <p:nvPr/>
            </p:nvSpPr>
            <p:spPr bwMode="auto">
              <a:xfrm>
                <a:off x="7226077" y="2280758"/>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6" name="Oval 34"/>
              <p:cNvSpPr>
                <a:spLocks noChangeArrowheads="1"/>
              </p:cNvSpPr>
              <p:nvPr/>
            </p:nvSpPr>
            <p:spPr bwMode="auto">
              <a:xfrm>
                <a:off x="7315200" y="1485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7" name="Oval 35"/>
              <p:cNvSpPr>
                <a:spLocks noChangeArrowheads="1"/>
              </p:cNvSpPr>
              <p:nvPr/>
            </p:nvSpPr>
            <p:spPr bwMode="auto">
              <a:xfrm>
                <a:off x="7048500" y="22479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8" name="Oval 15"/>
              <p:cNvSpPr>
                <a:spLocks noChangeArrowheads="1"/>
              </p:cNvSpPr>
              <p:nvPr/>
            </p:nvSpPr>
            <p:spPr bwMode="auto">
              <a:xfrm>
                <a:off x="80962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9" name="Oval 19"/>
              <p:cNvSpPr>
                <a:spLocks noChangeArrowheads="1"/>
              </p:cNvSpPr>
              <p:nvPr/>
            </p:nvSpPr>
            <p:spPr bwMode="auto">
              <a:xfrm>
                <a:off x="82486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0" name="Oval 20"/>
              <p:cNvSpPr>
                <a:spLocks noChangeArrowheads="1"/>
              </p:cNvSpPr>
              <p:nvPr/>
            </p:nvSpPr>
            <p:spPr bwMode="auto">
              <a:xfrm>
                <a:off x="84010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1" name="Oval 21"/>
              <p:cNvSpPr>
                <a:spLocks noChangeArrowheads="1"/>
              </p:cNvSpPr>
              <p:nvPr/>
            </p:nvSpPr>
            <p:spPr bwMode="auto">
              <a:xfrm>
                <a:off x="8248650" y="1857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2" name="Oval 22"/>
              <p:cNvSpPr>
                <a:spLocks noChangeArrowheads="1"/>
              </p:cNvSpPr>
              <p:nvPr/>
            </p:nvSpPr>
            <p:spPr bwMode="auto">
              <a:xfrm>
                <a:off x="84010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3" name="Oval 23"/>
              <p:cNvSpPr>
                <a:spLocks noChangeArrowheads="1"/>
              </p:cNvSpPr>
              <p:nvPr/>
            </p:nvSpPr>
            <p:spPr bwMode="auto">
              <a:xfrm>
                <a:off x="79438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4" name="Oval 24"/>
              <p:cNvSpPr>
                <a:spLocks noChangeArrowheads="1"/>
              </p:cNvSpPr>
              <p:nvPr/>
            </p:nvSpPr>
            <p:spPr bwMode="auto">
              <a:xfrm>
                <a:off x="80962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5" name="Oval 25"/>
              <p:cNvSpPr>
                <a:spLocks noChangeArrowheads="1"/>
              </p:cNvSpPr>
              <p:nvPr/>
            </p:nvSpPr>
            <p:spPr bwMode="auto">
              <a:xfrm>
                <a:off x="7905750" y="15906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6" name="Oval 26"/>
              <p:cNvSpPr>
                <a:spLocks noChangeArrowheads="1"/>
              </p:cNvSpPr>
              <p:nvPr/>
            </p:nvSpPr>
            <p:spPr bwMode="auto">
              <a:xfrm>
                <a:off x="82486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b="1">
                  <a:solidFill>
                    <a:srgbClr val="0000FF"/>
                  </a:solidFill>
                </a:endParaRPr>
              </a:p>
            </p:txBody>
          </p:sp>
          <p:sp>
            <p:nvSpPr>
              <p:cNvPr id="37" name="Oval 27"/>
              <p:cNvSpPr>
                <a:spLocks noChangeArrowheads="1"/>
              </p:cNvSpPr>
              <p:nvPr/>
            </p:nvSpPr>
            <p:spPr bwMode="auto">
              <a:xfrm>
                <a:off x="79438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8" name="Oval 28"/>
              <p:cNvSpPr>
                <a:spLocks noChangeArrowheads="1"/>
              </p:cNvSpPr>
              <p:nvPr/>
            </p:nvSpPr>
            <p:spPr bwMode="auto">
              <a:xfrm>
                <a:off x="80962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9" name="Oval 29"/>
              <p:cNvSpPr>
                <a:spLocks noChangeArrowheads="1"/>
              </p:cNvSpPr>
              <p:nvPr/>
            </p:nvSpPr>
            <p:spPr bwMode="auto">
              <a:xfrm>
                <a:off x="84010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0" name="Oval 30"/>
              <p:cNvSpPr>
                <a:spLocks noChangeArrowheads="1"/>
              </p:cNvSpPr>
              <p:nvPr/>
            </p:nvSpPr>
            <p:spPr bwMode="auto">
              <a:xfrm>
                <a:off x="85534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1" name="Oval 31"/>
              <p:cNvSpPr>
                <a:spLocks noChangeArrowheads="1"/>
              </p:cNvSpPr>
              <p:nvPr/>
            </p:nvSpPr>
            <p:spPr bwMode="auto">
              <a:xfrm>
                <a:off x="86296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2" name="Oval 32"/>
              <p:cNvSpPr>
                <a:spLocks noChangeArrowheads="1"/>
              </p:cNvSpPr>
              <p:nvPr/>
            </p:nvSpPr>
            <p:spPr bwMode="auto">
              <a:xfrm>
                <a:off x="84772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3" name="Oval 37"/>
              <p:cNvSpPr>
                <a:spLocks noChangeArrowheads="1"/>
              </p:cNvSpPr>
              <p:nvPr/>
            </p:nvSpPr>
            <p:spPr bwMode="auto">
              <a:xfrm>
                <a:off x="8020050" y="2085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4" name="Rectangle 1"/>
              <p:cNvSpPr>
                <a:spLocks noChangeArrowheads="1"/>
              </p:cNvSpPr>
              <p:nvPr/>
            </p:nvSpPr>
            <p:spPr bwMode="auto">
              <a:xfrm>
                <a:off x="6781800" y="1295400"/>
                <a:ext cx="2042907" cy="11811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45" name="Oval 2"/>
              <p:cNvSpPr>
                <a:spLocks noChangeArrowheads="1"/>
              </p:cNvSpPr>
              <p:nvPr/>
            </p:nvSpPr>
            <p:spPr bwMode="auto">
              <a:xfrm rot="20962536">
                <a:off x="7845935" y="1424254"/>
                <a:ext cx="897260" cy="790039"/>
              </a:xfrm>
              <a:prstGeom prst="ellipse">
                <a:avLst/>
              </a:prstGeom>
              <a:noFill/>
              <a:ln w="28575" algn="ctr">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46" name="Oval 44"/>
              <p:cNvSpPr>
                <a:spLocks noChangeArrowheads="1"/>
              </p:cNvSpPr>
              <p:nvPr/>
            </p:nvSpPr>
            <p:spPr bwMode="auto">
              <a:xfrm rot="2595734">
                <a:off x="6892421" y="1472681"/>
                <a:ext cx="995748" cy="491656"/>
              </a:xfrm>
              <a:prstGeom prst="ellipse">
                <a:avLst/>
              </a:prstGeom>
              <a:noFill/>
              <a:ln w="28575"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grpSp>
        <p:sp>
          <p:nvSpPr>
            <p:cNvPr id="12" name="Oval 35"/>
            <p:cNvSpPr>
              <a:spLocks noChangeArrowheads="1"/>
            </p:cNvSpPr>
            <p:nvPr/>
          </p:nvSpPr>
          <p:spPr bwMode="auto">
            <a:xfrm>
              <a:off x="10156683" y="4717509"/>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3" name="Oval 33"/>
            <p:cNvSpPr>
              <a:spLocks noChangeArrowheads="1"/>
            </p:cNvSpPr>
            <p:nvPr/>
          </p:nvSpPr>
          <p:spPr bwMode="auto">
            <a:xfrm>
              <a:off x="10487078" y="475195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4" name="Oval 2"/>
            <p:cNvSpPr>
              <a:spLocks noChangeArrowheads="1"/>
            </p:cNvSpPr>
            <p:nvPr/>
          </p:nvSpPr>
          <p:spPr bwMode="auto">
            <a:xfrm rot="426211">
              <a:off x="10077189" y="4589185"/>
              <a:ext cx="786225" cy="422615"/>
            </a:xfrm>
            <a:prstGeom prst="ellipse">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15" name="Oval 33"/>
            <p:cNvSpPr>
              <a:spLocks noChangeArrowheads="1"/>
            </p:cNvSpPr>
            <p:nvPr/>
          </p:nvSpPr>
          <p:spPr bwMode="auto">
            <a:xfrm>
              <a:off x="10639478" y="490435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grpSp>
    </p:spTree>
    <p:extLst>
      <p:ext uri="{BB962C8B-B14F-4D97-AF65-F5344CB8AC3E}">
        <p14:creationId xmlns:p14="http://schemas.microsoft.com/office/powerpoint/2010/main" val="1093423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1219110"/>
            <a:r>
              <a:rPr lang="en-US" altLang="en-US" sz="4800" kern="0" dirty="0"/>
              <a:t>Clustering Validation</a:t>
            </a:r>
            <a:endParaRPr lang="en-US" sz="4800" dirty="0">
              <a:solidFill>
                <a:prstClr val="black"/>
              </a:solidFill>
            </a:endParaRPr>
          </a:p>
        </p:txBody>
      </p:sp>
      <p:sp>
        <p:nvSpPr>
          <p:cNvPr id="3" name="Content Placeholder 2"/>
          <p:cNvSpPr>
            <a:spLocks noGrp="1"/>
          </p:cNvSpPr>
          <p:nvPr>
            <p:ph idx="1"/>
          </p:nvPr>
        </p:nvSpPr>
        <p:spPr>
          <a:xfrm>
            <a:off x="618077" y="1193601"/>
            <a:ext cx="9893883" cy="5556822"/>
          </a:xfrm>
        </p:spPr>
        <p:txBody>
          <a:bodyPr/>
          <a:lstStyle/>
          <a:p>
            <a:pPr defTabSz="1219110">
              <a:spcBef>
                <a:spcPts val="800"/>
              </a:spcBef>
              <a:spcAft>
                <a:spcPts val="600"/>
              </a:spcAft>
            </a:pPr>
            <a:r>
              <a:rPr lang="en-US" altLang="zh-CN" sz="2400" dirty="0">
                <a:solidFill>
                  <a:prstClr val="black"/>
                </a:solidFill>
              </a:rPr>
              <a:t>Clustering Validation: Basic Concepts</a:t>
            </a:r>
          </a:p>
          <a:p>
            <a:pPr defTabSz="1219110">
              <a:spcBef>
                <a:spcPts val="800"/>
              </a:spcBef>
              <a:spcAft>
                <a:spcPts val="600"/>
              </a:spcAft>
            </a:pPr>
            <a:r>
              <a:rPr lang="en-US" altLang="zh-CN" sz="2400" dirty="0">
                <a:solidFill>
                  <a:prstClr val="black"/>
                </a:solidFill>
              </a:rPr>
              <a:t>External Measures for Clustering Validation</a:t>
            </a:r>
            <a:endParaRPr lang="en-US" sz="2400" dirty="0">
              <a:solidFill>
                <a:prstClr val="black"/>
              </a:solidFill>
            </a:endParaRPr>
          </a:p>
          <a:p>
            <a:pPr lvl="1" defTabSz="1219110">
              <a:spcBef>
                <a:spcPts val="800"/>
              </a:spcBef>
              <a:spcAft>
                <a:spcPts val="600"/>
              </a:spcAft>
            </a:pPr>
            <a:r>
              <a:rPr lang="en-US" altLang="zh-CN" sz="2400" dirty="0">
                <a:solidFill>
                  <a:prstClr val="black"/>
                </a:solidFill>
              </a:rPr>
              <a:t>I: </a:t>
            </a:r>
            <a:r>
              <a:rPr lang="en-US" altLang="zh-CN" sz="2400" dirty="0">
                <a:ea typeface="SimSun" panose="02010600030101010101" pitchFamily="2" charset="-122"/>
              </a:rPr>
              <a:t>Matching-Based Measures</a:t>
            </a:r>
          </a:p>
          <a:p>
            <a:pPr lvl="1" defTabSz="1219110">
              <a:spcBef>
                <a:spcPts val="800"/>
              </a:spcBef>
              <a:spcAft>
                <a:spcPts val="600"/>
              </a:spcAft>
            </a:pPr>
            <a:r>
              <a:rPr lang="en-US" altLang="zh-CN" sz="2400" dirty="0">
                <a:solidFill>
                  <a:prstClr val="black"/>
                </a:solidFill>
              </a:rPr>
              <a:t>II: Entropy-Based Measures</a:t>
            </a:r>
          </a:p>
          <a:p>
            <a:pPr lvl="1" defTabSz="1219110">
              <a:spcBef>
                <a:spcPts val="800"/>
              </a:spcBef>
              <a:spcAft>
                <a:spcPts val="600"/>
              </a:spcAft>
            </a:pPr>
            <a:r>
              <a:rPr lang="en-US" altLang="zh-CN" sz="2400" dirty="0">
                <a:solidFill>
                  <a:prstClr val="black"/>
                </a:solidFill>
              </a:rPr>
              <a:t>III: Pairwise Measures</a:t>
            </a:r>
          </a:p>
          <a:p>
            <a:pPr defTabSz="1219110">
              <a:spcBef>
                <a:spcPts val="800"/>
              </a:spcBef>
              <a:spcAft>
                <a:spcPts val="600"/>
              </a:spcAft>
            </a:pPr>
            <a:r>
              <a:rPr lang="en-US" altLang="zh-CN" sz="2400" dirty="0">
                <a:solidFill>
                  <a:prstClr val="black"/>
                </a:solidFill>
              </a:rPr>
              <a:t>Internal Measures for Clustering Validation</a:t>
            </a:r>
          </a:p>
          <a:p>
            <a:pPr defTabSz="1219110">
              <a:spcBef>
                <a:spcPts val="800"/>
              </a:spcBef>
              <a:spcAft>
                <a:spcPts val="600"/>
              </a:spcAft>
            </a:pPr>
            <a:r>
              <a:rPr lang="en-US" altLang="zh-CN" sz="2400" dirty="0">
                <a:solidFill>
                  <a:prstClr val="black"/>
                </a:solidFill>
              </a:rPr>
              <a:t>Relative Measures</a:t>
            </a:r>
          </a:p>
          <a:p>
            <a:pPr defTabSz="1219110">
              <a:spcBef>
                <a:spcPts val="800"/>
              </a:spcBef>
              <a:spcAft>
                <a:spcPts val="600"/>
              </a:spcAft>
            </a:pPr>
            <a:r>
              <a:rPr lang="en-US" altLang="zh-CN" sz="2400" dirty="0">
                <a:solidFill>
                  <a:prstClr val="black"/>
                </a:solidFill>
              </a:rPr>
              <a:t>Cluster Stability</a:t>
            </a:r>
          </a:p>
          <a:p>
            <a:pPr defTabSz="1219110">
              <a:spcBef>
                <a:spcPts val="800"/>
              </a:spcBef>
              <a:spcAft>
                <a:spcPts val="600"/>
              </a:spcAft>
            </a:pPr>
            <a:r>
              <a:rPr lang="en-US" altLang="zh-CN" sz="2400" dirty="0">
                <a:solidFill>
                  <a:prstClr val="black"/>
                </a:solidFill>
              </a:rPr>
              <a:t>Clustering Tendency</a:t>
            </a:r>
          </a:p>
        </p:txBody>
      </p:sp>
      <p:sp>
        <p:nvSpPr>
          <p:cNvPr id="4" name="AutoShape 5">
            <a:extLst>
              <a:ext uri="{FF2B5EF4-FFF2-40B4-BE49-F238E27FC236}">
                <a16:creationId xmlns:a16="http://schemas.microsoft.com/office/drawing/2014/main" id="{379C2BA9-6052-8A40-B2BD-2F6E64B0A655}"/>
              </a:ext>
            </a:extLst>
          </p:cNvPr>
          <p:cNvSpPr>
            <a:spLocks noChangeArrowheads="1"/>
          </p:cNvSpPr>
          <p:nvPr/>
        </p:nvSpPr>
        <p:spPr bwMode="auto">
          <a:xfrm rot="9867012">
            <a:off x="3537662" y="4333035"/>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spTree>
    <p:extLst>
      <p:ext uri="{BB962C8B-B14F-4D97-AF65-F5344CB8AC3E}">
        <p14:creationId xmlns:p14="http://schemas.microsoft.com/office/powerpoint/2010/main" val="874941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90165" y="381000"/>
            <a:ext cx="8269638" cy="609600"/>
          </a:xfrm>
        </p:spPr>
        <p:txBody>
          <a:bodyPr vert="horz" lIns="92075" tIns="46038" rIns="92075" bIns="46038" rtlCol="0" anchor="ctr">
            <a:noAutofit/>
          </a:bodyPr>
          <a:lstStyle/>
          <a:p>
            <a:r>
              <a:rPr lang="en-US" altLang="zh-CN" dirty="0">
                <a:ea typeface="SimSun" panose="02010600030101010101" pitchFamily="2" charset="-122"/>
              </a:rPr>
              <a:t>Relative Measure</a:t>
            </a:r>
            <a:endParaRPr lang="en-US" altLang="zh-CN" sz="4000" dirty="0">
              <a:ea typeface="SimSun" panose="02010600030101010101" pitchFamily="2" charset="-122"/>
            </a:endParaRPr>
          </a:p>
        </p:txBody>
      </p:sp>
      <p:sp>
        <p:nvSpPr>
          <p:cNvPr id="24579" name="Rectangle 3"/>
          <p:cNvSpPr>
            <a:spLocks noGrp="1" noChangeArrowheads="1"/>
          </p:cNvSpPr>
          <p:nvPr>
            <p:ph type="body" sz="half" idx="1"/>
          </p:nvPr>
        </p:nvSpPr>
        <p:spPr>
          <a:xfrm>
            <a:off x="498787" y="1220879"/>
            <a:ext cx="11375476" cy="5411948"/>
          </a:xfrm>
        </p:spPr>
        <p:txBody>
          <a:bodyPr vert="horz" lIns="92075" tIns="46038" rIns="92075" bIns="46038" rtlCol="0">
            <a:noAutofit/>
          </a:bodyPr>
          <a:lstStyle/>
          <a:p>
            <a:pPr>
              <a:lnSpc>
                <a:spcPct val="120000"/>
              </a:lnSpc>
            </a:pPr>
            <a:r>
              <a:rPr lang="en-US" altLang="zh-CN" dirty="0">
                <a:ea typeface="SimSun" panose="02010600030101010101" pitchFamily="2" charset="-122"/>
              </a:rPr>
              <a:t>Relative measure: Directly compare different </a:t>
            </a:r>
            <a:r>
              <a:rPr lang="en-US" altLang="zh-CN" dirty="0" err="1">
                <a:ea typeface="SimSun" panose="02010600030101010101" pitchFamily="2" charset="-122"/>
              </a:rPr>
              <a:t>clusterings</a:t>
            </a:r>
            <a:r>
              <a:rPr lang="en-US" altLang="zh-CN" dirty="0">
                <a:ea typeface="SimSun" panose="02010600030101010101" pitchFamily="2" charset="-122"/>
              </a:rPr>
              <a:t>, usually those obtained via different parameter settings for the same algorithm</a:t>
            </a:r>
          </a:p>
          <a:p>
            <a:r>
              <a:rPr lang="en-US" altLang="zh-CN" b="1" dirty="0">
                <a:ea typeface="SimSun" panose="02010600030101010101" pitchFamily="2" charset="-122"/>
                <a:cs typeface="Arial" panose="020B0604020202020204" pitchFamily="34" charset="0"/>
              </a:rPr>
              <a:t>Silhouette coefficient </a:t>
            </a:r>
            <a:r>
              <a:rPr lang="en-US" altLang="zh-CN" dirty="0">
                <a:ea typeface="SimSun" panose="02010600030101010101" pitchFamily="2" charset="-122"/>
                <a:cs typeface="Arial" panose="020B0604020202020204" pitchFamily="34" charset="0"/>
              </a:rPr>
              <a:t>as</a:t>
            </a:r>
            <a:r>
              <a:rPr lang="en-US" altLang="zh-CN" b="1" dirty="0">
                <a:ea typeface="SimSun" panose="02010600030101010101" pitchFamily="2" charset="-122"/>
                <a:cs typeface="Arial" panose="020B0604020202020204" pitchFamily="34" charset="0"/>
              </a:rPr>
              <a:t> </a:t>
            </a:r>
            <a:r>
              <a:rPr lang="en-US" altLang="zh-CN" dirty="0">
                <a:ea typeface="SimSun" panose="02010600030101010101" pitchFamily="2" charset="-122"/>
                <a:cs typeface="Arial" panose="020B0604020202020204" pitchFamily="34" charset="0"/>
              </a:rPr>
              <a:t>an </a:t>
            </a:r>
            <a:r>
              <a:rPr lang="en-US" altLang="zh-CN" b="1" dirty="0">
                <a:ea typeface="SimSun" panose="02010600030101010101" pitchFamily="2" charset="-122"/>
                <a:cs typeface="Arial" panose="020B0604020202020204" pitchFamily="34" charset="0"/>
              </a:rPr>
              <a:t>internal measure</a:t>
            </a:r>
            <a:r>
              <a:rPr lang="en-US" altLang="zh-CN" dirty="0">
                <a:ea typeface="SimSun" panose="02010600030101010101" pitchFamily="2" charset="-122"/>
                <a:cs typeface="Arial" panose="020B0604020202020204" pitchFamily="34" charset="0"/>
              </a:rPr>
              <a:t>: Check cluster cohesion and separation</a:t>
            </a:r>
          </a:p>
          <a:p>
            <a:pPr lvl="1"/>
            <a:r>
              <a:rPr lang="en-US" altLang="zh-CN" dirty="0">
                <a:ea typeface="SimSun" panose="02010600030101010101" pitchFamily="2" charset="-122"/>
                <a:cs typeface="Arial" panose="020B0604020202020204" pitchFamily="34" charset="0"/>
              </a:rPr>
              <a:t>For each point </a:t>
            </a:r>
            <a:r>
              <a:rPr lang="en-US" altLang="zh-CN" b="1" i="1" dirty="0">
                <a:ea typeface="SimSun" panose="02010600030101010101" pitchFamily="2" charset="-122"/>
                <a:cs typeface="Arial" panose="020B0604020202020204" pitchFamily="34" charset="0"/>
              </a:rPr>
              <a:t>x</a:t>
            </a:r>
            <a:r>
              <a:rPr lang="en-US" altLang="zh-CN" i="1" baseline="-25000" dirty="0">
                <a:ea typeface="SimSun" panose="02010600030101010101" pitchFamily="2" charset="-122"/>
                <a:cs typeface="Arial" panose="020B0604020202020204" pitchFamily="34" charset="0"/>
              </a:rPr>
              <a:t>i</a:t>
            </a:r>
            <a:r>
              <a:rPr lang="en-US" altLang="zh-CN" dirty="0">
                <a:ea typeface="SimSun" panose="02010600030101010101" pitchFamily="2" charset="-122"/>
                <a:cs typeface="Arial" panose="020B0604020202020204" pitchFamily="34" charset="0"/>
              </a:rPr>
              <a:t>, its silhouette coefficient </a:t>
            </a:r>
            <a:r>
              <a:rPr lang="en-US" altLang="zh-CN" i="1" dirty="0" err="1">
                <a:ea typeface="SimSun" panose="02010600030101010101" pitchFamily="2" charset="-122"/>
                <a:cs typeface="Arial" panose="020B0604020202020204" pitchFamily="34" charset="0"/>
              </a:rPr>
              <a:t>s</a:t>
            </a:r>
            <a:r>
              <a:rPr lang="en-US" altLang="zh-CN" i="1" baseline="-25000" dirty="0" err="1">
                <a:ea typeface="SimSun" panose="02010600030101010101" pitchFamily="2" charset="-122"/>
                <a:cs typeface="Arial" panose="020B0604020202020204" pitchFamily="34" charset="0"/>
              </a:rPr>
              <a:t>i</a:t>
            </a:r>
            <a:r>
              <a:rPr lang="en-US" altLang="zh-CN" dirty="0">
                <a:ea typeface="SimSun" panose="02010600030101010101" pitchFamily="2" charset="-122"/>
                <a:cs typeface="Arial" panose="020B0604020202020204" pitchFamily="34" charset="0"/>
              </a:rPr>
              <a:t> is: </a:t>
            </a:r>
          </a:p>
          <a:p>
            <a:pPr marL="852487" lvl="4" indent="0">
              <a:buNone/>
            </a:pPr>
            <a:r>
              <a:rPr lang="en-US" altLang="zh-CN" dirty="0">
                <a:ea typeface="SimSun" panose="02010600030101010101" pitchFamily="2" charset="-122"/>
                <a:cs typeface="Arial" panose="020B0604020202020204" pitchFamily="34" charset="0"/>
              </a:rPr>
              <a:t>where             is the mean distance from </a:t>
            </a:r>
            <a:r>
              <a:rPr lang="en-US" altLang="zh-CN" b="1" i="1" dirty="0">
                <a:ea typeface="SimSun" panose="02010600030101010101" pitchFamily="2" charset="-122"/>
                <a:cs typeface="Arial" panose="020B0604020202020204" pitchFamily="34" charset="0"/>
              </a:rPr>
              <a:t>x</a:t>
            </a:r>
            <a:r>
              <a:rPr lang="en-US" altLang="zh-CN" i="1" baseline="-25000" dirty="0">
                <a:ea typeface="SimSun" panose="02010600030101010101" pitchFamily="2" charset="-122"/>
                <a:cs typeface="Arial" panose="020B0604020202020204" pitchFamily="34" charset="0"/>
              </a:rPr>
              <a:t>i</a:t>
            </a:r>
            <a:r>
              <a:rPr lang="en-US" altLang="zh-CN" dirty="0">
                <a:ea typeface="SimSun" panose="02010600030101010101" pitchFamily="2" charset="-122"/>
                <a:cs typeface="Arial" panose="020B0604020202020204" pitchFamily="34" charset="0"/>
              </a:rPr>
              <a:t> to points in its own cluster</a:t>
            </a:r>
          </a:p>
          <a:p>
            <a:pPr marL="852487" lvl="4" indent="0">
              <a:buNone/>
            </a:pPr>
            <a:r>
              <a:rPr lang="en-US" altLang="zh-CN" dirty="0">
                <a:ea typeface="SimSun" panose="02010600030101010101" pitchFamily="2" charset="-122"/>
                <a:cs typeface="Arial" panose="020B0604020202020204" pitchFamily="34" charset="0"/>
              </a:rPr>
              <a:t>                           is the mean distance from </a:t>
            </a:r>
            <a:r>
              <a:rPr lang="en-US" altLang="zh-CN" b="1" i="1" dirty="0">
                <a:ea typeface="SimSun" panose="02010600030101010101" pitchFamily="2" charset="-122"/>
                <a:cs typeface="Arial" panose="020B0604020202020204" pitchFamily="34" charset="0"/>
              </a:rPr>
              <a:t>x</a:t>
            </a:r>
            <a:r>
              <a:rPr lang="en-US" altLang="zh-CN" i="1" baseline="-25000" dirty="0">
                <a:ea typeface="SimSun" panose="02010600030101010101" pitchFamily="2" charset="-122"/>
                <a:cs typeface="Arial" panose="020B0604020202020204" pitchFamily="34" charset="0"/>
              </a:rPr>
              <a:t>i</a:t>
            </a:r>
            <a:r>
              <a:rPr lang="en-US" altLang="zh-CN" dirty="0">
                <a:ea typeface="SimSun" panose="02010600030101010101" pitchFamily="2" charset="-122"/>
                <a:cs typeface="Arial" panose="020B0604020202020204" pitchFamily="34" charset="0"/>
              </a:rPr>
              <a:t> to points in its closest cluster</a:t>
            </a:r>
          </a:p>
          <a:p>
            <a:pPr lvl="1"/>
            <a:r>
              <a:rPr lang="en-US" altLang="zh-CN" dirty="0">
                <a:ea typeface="SimSun" panose="02010600030101010101" pitchFamily="2" charset="-122"/>
                <a:cs typeface="Arial" panose="020B0604020202020204" pitchFamily="34" charset="0"/>
              </a:rPr>
              <a:t>Silhouette coefficient (</a:t>
            </a:r>
            <a:r>
              <a:rPr lang="en-US" altLang="zh-CN" i="1" dirty="0">
                <a:ea typeface="SimSun" panose="02010600030101010101" pitchFamily="2" charset="-122"/>
                <a:cs typeface="Arial" panose="020B0604020202020204" pitchFamily="34" charset="0"/>
              </a:rPr>
              <a:t>SC</a:t>
            </a:r>
            <a:r>
              <a:rPr lang="en-US" altLang="zh-CN" dirty="0">
                <a:ea typeface="SimSun" panose="02010600030101010101" pitchFamily="2" charset="-122"/>
                <a:cs typeface="Arial" panose="020B0604020202020204" pitchFamily="34" charset="0"/>
              </a:rPr>
              <a:t>) is the mean values of </a:t>
            </a:r>
            <a:r>
              <a:rPr lang="en-US" altLang="zh-CN" i="1" dirty="0" err="1">
                <a:ea typeface="SimSun" panose="02010600030101010101" pitchFamily="2" charset="-122"/>
                <a:cs typeface="Arial" panose="020B0604020202020204" pitchFamily="34" charset="0"/>
              </a:rPr>
              <a:t>s</a:t>
            </a:r>
            <a:r>
              <a:rPr lang="en-US" altLang="zh-CN" i="1" baseline="-25000" dirty="0" err="1">
                <a:ea typeface="SimSun" panose="02010600030101010101" pitchFamily="2" charset="-122"/>
                <a:cs typeface="Arial" panose="020B0604020202020204" pitchFamily="34" charset="0"/>
              </a:rPr>
              <a:t>i</a:t>
            </a:r>
            <a:r>
              <a:rPr lang="en-US" altLang="zh-CN" dirty="0">
                <a:ea typeface="SimSun" panose="02010600030101010101" pitchFamily="2" charset="-122"/>
                <a:cs typeface="Arial" panose="020B0604020202020204" pitchFamily="34" charset="0"/>
              </a:rPr>
              <a:t> across all the points:</a:t>
            </a:r>
          </a:p>
          <a:p>
            <a:pPr lvl="1"/>
            <a:r>
              <a:rPr lang="en-US" altLang="zh-CN" i="1" dirty="0">
                <a:ea typeface="SimSun" panose="02010600030101010101" pitchFamily="2" charset="-122"/>
                <a:cs typeface="Arial" panose="020B0604020202020204" pitchFamily="34" charset="0"/>
              </a:rPr>
              <a:t>SC</a:t>
            </a:r>
            <a:r>
              <a:rPr lang="en-US" altLang="zh-CN" dirty="0">
                <a:ea typeface="SimSun" panose="02010600030101010101" pitchFamily="2" charset="-122"/>
                <a:cs typeface="Arial" panose="020B0604020202020204" pitchFamily="34" charset="0"/>
              </a:rPr>
              <a:t> close to +1 implies good clustering</a:t>
            </a:r>
          </a:p>
          <a:p>
            <a:pPr lvl="3"/>
            <a:r>
              <a:rPr lang="en-US" altLang="zh-CN" dirty="0">
                <a:ea typeface="SimSun" panose="02010600030101010101" pitchFamily="2" charset="-122"/>
                <a:cs typeface="Arial" panose="020B0604020202020204" pitchFamily="34" charset="0"/>
              </a:rPr>
              <a:t>Points are close to their own clusters but far from other clusters </a:t>
            </a:r>
          </a:p>
          <a:p>
            <a:r>
              <a:rPr lang="en-US" altLang="zh-CN" b="1" dirty="0">
                <a:ea typeface="SimSun" panose="02010600030101010101" pitchFamily="2" charset="-122"/>
                <a:cs typeface="Arial" panose="020B0604020202020204" pitchFamily="34" charset="0"/>
              </a:rPr>
              <a:t>Silhouette coefficient </a:t>
            </a:r>
            <a:r>
              <a:rPr lang="en-US" altLang="zh-CN" dirty="0">
                <a:ea typeface="SimSun" panose="02010600030101010101" pitchFamily="2" charset="-122"/>
                <a:cs typeface="Arial" panose="020B0604020202020204" pitchFamily="34" charset="0"/>
              </a:rPr>
              <a:t>as</a:t>
            </a:r>
            <a:r>
              <a:rPr lang="en-US" altLang="zh-CN" b="1" dirty="0">
                <a:ea typeface="SimSun" panose="02010600030101010101" pitchFamily="2" charset="-122"/>
                <a:cs typeface="Arial" panose="020B0604020202020204" pitchFamily="34" charset="0"/>
              </a:rPr>
              <a:t> </a:t>
            </a:r>
            <a:r>
              <a:rPr lang="en-US" altLang="zh-CN" dirty="0">
                <a:ea typeface="SimSun" panose="02010600030101010101" pitchFamily="2" charset="-122"/>
                <a:cs typeface="Arial" panose="020B0604020202020204" pitchFamily="34" charset="0"/>
              </a:rPr>
              <a:t>a </a:t>
            </a:r>
            <a:r>
              <a:rPr lang="en-US" altLang="zh-CN" b="1" dirty="0">
                <a:ea typeface="SimSun" panose="02010600030101010101" pitchFamily="2" charset="-122"/>
                <a:cs typeface="Arial" panose="020B0604020202020204" pitchFamily="34" charset="0"/>
              </a:rPr>
              <a:t>relative measure</a:t>
            </a:r>
            <a:r>
              <a:rPr lang="en-US" altLang="zh-CN" dirty="0">
                <a:ea typeface="SimSun" panose="02010600030101010101" pitchFamily="2" charset="-122"/>
                <a:cs typeface="Arial" panose="020B0604020202020204" pitchFamily="34" charset="0"/>
              </a:rPr>
              <a:t>: Estimate the # of clusters in the data</a:t>
            </a:r>
          </a:p>
          <a:p>
            <a:pPr marL="852487" lvl="4" indent="0">
              <a:buNone/>
            </a:pPr>
            <a:endParaRPr lang="en-US" altLang="zh-CN" dirty="0">
              <a:ea typeface="SimSun" panose="02010600030101010101" pitchFamily="2" charset="-122"/>
              <a:cs typeface="Arial" panose="020B0604020202020204" pitchFamily="34" charset="0"/>
            </a:endParaRPr>
          </a:p>
          <a:p>
            <a:pPr marL="852487" lvl="4" indent="0">
              <a:buNone/>
            </a:pPr>
            <a:endParaRPr lang="en-US" altLang="zh-CN" dirty="0">
              <a:ea typeface="SimSun" panose="02010600030101010101" pitchFamily="2" charset="-122"/>
              <a:cs typeface="Arial" panose="020B0604020202020204" pitchFamily="34" charset="0"/>
            </a:endParaRPr>
          </a:p>
        </p:txBody>
      </p:sp>
      <p:graphicFrame>
        <p:nvGraphicFramePr>
          <p:cNvPr id="4" name="Object 3"/>
          <p:cNvGraphicFramePr>
            <a:graphicFrameLocks noChangeAspect="1"/>
          </p:cNvGraphicFramePr>
          <p:nvPr>
            <p:extLst/>
          </p:nvPr>
        </p:nvGraphicFramePr>
        <p:xfrm>
          <a:off x="6975267" y="2448715"/>
          <a:ext cx="2741709" cy="765050"/>
        </p:xfrm>
        <a:graphic>
          <a:graphicData uri="http://schemas.openxmlformats.org/presentationml/2006/ole">
            <mc:AlternateContent xmlns:mc="http://schemas.openxmlformats.org/markup-compatibility/2006">
              <mc:Choice xmlns:v="urn:schemas-microsoft-com:vml" Requires="v">
                <p:oleObj spid="_x0000_s46082" name="Equation" r:id="rId4" imgW="1676160" imgH="457200" progId="Equation.DSMT4">
                  <p:embed/>
                </p:oleObj>
              </mc:Choice>
              <mc:Fallback>
                <p:oleObj name="Equation" r:id="rId4" imgW="1676160" imgH="457200" progId="Equation.DSMT4">
                  <p:embed/>
                  <p:pic>
                    <p:nvPicPr>
                      <p:cNvPr id="4" name="Object 3"/>
                      <p:cNvPicPr/>
                      <p:nvPr/>
                    </p:nvPicPr>
                    <p:blipFill>
                      <a:blip r:embed="rId5"/>
                      <a:stretch>
                        <a:fillRect/>
                      </a:stretch>
                    </p:blipFill>
                    <p:spPr>
                      <a:xfrm>
                        <a:off x="6975267" y="2448715"/>
                        <a:ext cx="2741709" cy="765050"/>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2365472" y="3113013"/>
          <a:ext cx="704850" cy="360362"/>
        </p:xfrm>
        <a:graphic>
          <a:graphicData uri="http://schemas.openxmlformats.org/presentationml/2006/ole">
            <mc:AlternateContent xmlns:mc="http://schemas.openxmlformats.org/markup-compatibility/2006">
              <mc:Choice xmlns:v="urn:schemas-microsoft-com:vml" Requires="v">
                <p:oleObj spid="_x0000_s46083" name="Equation" r:id="rId6" imgW="457200" imgH="228600" progId="Equation.DSMT4">
                  <p:embed/>
                </p:oleObj>
              </mc:Choice>
              <mc:Fallback>
                <p:oleObj name="Equation" r:id="rId6" imgW="457200" imgH="228600" progId="Equation.DSMT4">
                  <p:embed/>
                  <p:pic>
                    <p:nvPicPr>
                      <p:cNvPr id="5" name="Object 4"/>
                      <p:cNvPicPr/>
                      <p:nvPr/>
                    </p:nvPicPr>
                    <p:blipFill>
                      <a:blip r:embed="rId7"/>
                      <a:stretch>
                        <a:fillRect/>
                      </a:stretch>
                    </p:blipFill>
                    <p:spPr>
                      <a:xfrm>
                        <a:off x="2365472" y="3113013"/>
                        <a:ext cx="704850" cy="360362"/>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2302019" y="3495053"/>
          <a:ext cx="957262" cy="431800"/>
        </p:xfrm>
        <a:graphic>
          <a:graphicData uri="http://schemas.openxmlformats.org/presentationml/2006/ole">
            <mc:AlternateContent xmlns:mc="http://schemas.openxmlformats.org/markup-compatibility/2006">
              <mc:Choice xmlns:v="urn:schemas-microsoft-com:vml" Requires="v">
                <p:oleObj spid="_x0000_s46084" name="Equation" r:id="rId8" imgW="545760" imgH="241200" progId="Equation.DSMT4">
                  <p:embed/>
                </p:oleObj>
              </mc:Choice>
              <mc:Fallback>
                <p:oleObj name="Equation" r:id="rId8" imgW="545760" imgH="241200" progId="Equation.DSMT4">
                  <p:embed/>
                  <p:pic>
                    <p:nvPicPr>
                      <p:cNvPr id="6" name="Object 5"/>
                      <p:cNvPicPr/>
                      <p:nvPr/>
                    </p:nvPicPr>
                    <p:blipFill>
                      <a:blip r:embed="rId9"/>
                      <a:stretch>
                        <a:fillRect/>
                      </a:stretch>
                    </p:blipFill>
                    <p:spPr>
                      <a:xfrm>
                        <a:off x="2302019" y="3495053"/>
                        <a:ext cx="957262" cy="431800"/>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9984699" y="3841284"/>
          <a:ext cx="1403350" cy="774700"/>
        </p:xfrm>
        <a:graphic>
          <a:graphicData uri="http://schemas.openxmlformats.org/presentationml/2006/ole">
            <mc:AlternateContent xmlns:mc="http://schemas.openxmlformats.org/markup-compatibility/2006">
              <mc:Choice xmlns:v="urn:schemas-microsoft-com:vml" Requires="v">
                <p:oleObj spid="_x0000_s46085" name="Equation" r:id="rId10" imgW="799920" imgH="431640" progId="Equation.DSMT4">
                  <p:embed/>
                </p:oleObj>
              </mc:Choice>
              <mc:Fallback>
                <p:oleObj name="Equation" r:id="rId10" imgW="799920" imgH="431640" progId="Equation.DSMT4">
                  <p:embed/>
                  <p:pic>
                    <p:nvPicPr>
                      <p:cNvPr id="7" name="Object 6"/>
                      <p:cNvPicPr/>
                      <p:nvPr/>
                    </p:nvPicPr>
                    <p:blipFill>
                      <a:blip r:embed="rId11"/>
                      <a:stretch>
                        <a:fillRect/>
                      </a:stretch>
                    </p:blipFill>
                    <p:spPr>
                      <a:xfrm>
                        <a:off x="9984699" y="3841284"/>
                        <a:ext cx="1403350" cy="774700"/>
                      </a:xfrm>
                      <a:prstGeom prst="rect">
                        <a:avLst/>
                      </a:prstGeom>
                    </p:spPr>
                  </p:pic>
                </p:oleObj>
              </mc:Fallback>
            </mc:AlternateContent>
          </a:graphicData>
        </a:graphic>
      </p:graphicFrame>
      <p:grpSp>
        <p:nvGrpSpPr>
          <p:cNvPr id="2" name="Group 1"/>
          <p:cNvGrpSpPr/>
          <p:nvPr/>
        </p:nvGrpSpPr>
        <p:grpSpPr>
          <a:xfrm>
            <a:off x="10257454" y="2490"/>
            <a:ext cx="1819834" cy="1373903"/>
            <a:chOff x="10363946" y="-12486"/>
            <a:chExt cx="1819834" cy="1373903"/>
          </a:xfrm>
        </p:grpSpPr>
        <p:sp>
          <p:nvSpPr>
            <p:cNvPr id="14" name="Oval 8"/>
            <p:cNvSpPr>
              <a:spLocks noChangeArrowheads="1"/>
            </p:cNvSpPr>
            <p:nvPr/>
          </p:nvSpPr>
          <p:spPr bwMode="auto">
            <a:xfrm>
              <a:off x="10703343" y="463948"/>
              <a:ext cx="67879" cy="88639"/>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5" name="Oval 9"/>
            <p:cNvSpPr>
              <a:spLocks noChangeArrowheads="1"/>
            </p:cNvSpPr>
            <p:nvPr/>
          </p:nvSpPr>
          <p:spPr bwMode="auto">
            <a:xfrm>
              <a:off x="10906981" y="375309"/>
              <a:ext cx="67879" cy="88639"/>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6" name="Oval 10"/>
            <p:cNvSpPr>
              <a:spLocks noChangeArrowheads="1"/>
            </p:cNvSpPr>
            <p:nvPr/>
          </p:nvSpPr>
          <p:spPr bwMode="auto">
            <a:xfrm>
              <a:off x="10974861" y="918222"/>
              <a:ext cx="67879" cy="88639"/>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7" name="Oval 11"/>
            <p:cNvSpPr>
              <a:spLocks noChangeArrowheads="1"/>
            </p:cNvSpPr>
            <p:nvPr/>
          </p:nvSpPr>
          <p:spPr bwMode="auto">
            <a:xfrm>
              <a:off x="11067601" y="774810"/>
              <a:ext cx="67879" cy="88639"/>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8" name="Oval 12"/>
            <p:cNvSpPr>
              <a:spLocks noChangeArrowheads="1"/>
            </p:cNvSpPr>
            <p:nvPr/>
          </p:nvSpPr>
          <p:spPr bwMode="auto">
            <a:xfrm>
              <a:off x="10567584" y="829584"/>
              <a:ext cx="67879" cy="88639"/>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9" name="Oval 13"/>
            <p:cNvSpPr>
              <a:spLocks noChangeArrowheads="1"/>
            </p:cNvSpPr>
            <p:nvPr/>
          </p:nvSpPr>
          <p:spPr bwMode="auto">
            <a:xfrm>
              <a:off x="10567584" y="286670"/>
              <a:ext cx="67879" cy="88639"/>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0" name="Oval 14"/>
            <p:cNvSpPr>
              <a:spLocks noChangeArrowheads="1"/>
            </p:cNvSpPr>
            <p:nvPr/>
          </p:nvSpPr>
          <p:spPr bwMode="auto">
            <a:xfrm>
              <a:off x="10635464" y="1136671"/>
              <a:ext cx="67879" cy="88639"/>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2" name="Oval 21"/>
            <p:cNvSpPr>
              <a:spLocks noChangeArrowheads="1"/>
            </p:cNvSpPr>
            <p:nvPr/>
          </p:nvSpPr>
          <p:spPr bwMode="auto">
            <a:xfrm>
              <a:off x="10771223" y="829584"/>
              <a:ext cx="67879" cy="88639"/>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3" name="Oval 22"/>
            <p:cNvSpPr>
              <a:spLocks noChangeArrowheads="1"/>
            </p:cNvSpPr>
            <p:nvPr/>
          </p:nvSpPr>
          <p:spPr bwMode="auto">
            <a:xfrm>
              <a:off x="10974861" y="652306"/>
              <a:ext cx="67879" cy="88639"/>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4" name="Oval 33"/>
            <p:cNvSpPr>
              <a:spLocks noChangeArrowheads="1"/>
            </p:cNvSpPr>
            <p:nvPr/>
          </p:nvSpPr>
          <p:spPr bwMode="auto">
            <a:xfrm>
              <a:off x="10830065" y="1055766"/>
              <a:ext cx="67879" cy="88639"/>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5" name="Oval 34"/>
            <p:cNvSpPr>
              <a:spLocks noChangeArrowheads="1"/>
            </p:cNvSpPr>
            <p:nvPr/>
          </p:nvSpPr>
          <p:spPr bwMode="auto">
            <a:xfrm>
              <a:off x="10839102" y="209111"/>
              <a:ext cx="67879" cy="88639"/>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6" name="Oval 35"/>
            <p:cNvSpPr>
              <a:spLocks noChangeArrowheads="1"/>
            </p:cNvSpPr>
            <p:nvPr/>
          </p:nvSpPr>
          <p:spPr bwMode="auto">
            <a:xfrm>
              <a:off x="10652435" y="989577"/>
              <a:ext cx="67879" cy="88639"/>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7" name="Oval 36"/>
            <p:cNvSpPr>
              <a:spLocks noChangeArrowheads="1"/>
            </p:cNvSpPr>
            <p:nvPr/>
          </p:nvSpPr>
          <p:spPr bwMode="auto">
            <a:xfrm>
              <a:off x="10737282" y="690089"/>
              <a:ext cx="67879" cy="88639"/>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8" name="Oval 15"/>
            <p:cNvSpPr>
              <a:spLocks noChangeArrowheads="1"/>
            </p:cNvSpPr>
            <p:nvPr/>
          </p:nvSpPr>
          <p:spPr bwMode="auto">
            <a:xfrm>
              <a:off x="11534866" y="463948"/>
              <a:ext cx="67879" cy="88639"/>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9" name="Oval 19"/>
            <p:cNvSpPr>
              <a:spLocks noChangeArrowheads="1"/>
            </p:cNvSpPr>
            <p:nvPr/>
          </p:nvSpPr>
          <p:spPr bwMode="auto">
            <a:xfrm>
              <a:off x="11670625" y="818504"/>
              <a:ext cx="67879" cy="88639"/>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0" name="Oval 20"/>
            <p:cNvSpPr>
              <a:spLocks noChangeArrowheads="1"/>
            </p:cNvSpPr>
            <p:nvPr/>
          </p:nvSpPr>
          <p:spPr bwMode="auto">
            <a:xfrm>
              <a:off x="11806384" y="375309"/>
              <a:ext cx="67879" cy="88639"/>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1" name="Oval 21"/>
            <p:cNvSpPr>
              <a:spLocks noChangeArrowheads="1"/>
            </p:cNvSpPr>
            <p:nvPr/>
          </p:nvSpPr>
          <p:spPr bwMode="auto">
            <a:xfrm>
              <a:off x="11670625" y="641226"/>
              <a:ext cx="67879" cy="88639"/>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2" name="Oval 22"/>
            <p:cNvSpPr>
              <a:spLocks noChangeArrowheads="1"/>
            </p:cNvSpPr>
            <p:nvPr/>
          </p:nvSpPr>
          <p:spPr bwMode="auto">
            <a:xfrm>
              <a:off x="11806384" y="198031"/>
              <a:ext cx="67879" cy="88639"/>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3" name="Oval 23"/>
            <p:cNvSpPr>
              <a:spLocks noChangeArrowheads="1"/>
            </p:cNvSpPr>
            <p:nvPr/>
          </p:nvSpPr>
          <p:spPr bwMode="auto">
            <a:xfrm>
              <a:off x="11399107" y="729865"/>
              <a:ext cx="67879" cy="88639"/>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4" name="Oval 24"/>
            <p:cNvSpPr>
              <a:spLocks noChangeArrowheads="1"/>
            </p:cNvSpPr>
            <p:nvPr/>
          </p:nvSpPr>
          <p:spPr bwMode="auto">
            <a:xfrm>
              <a:off x="11534866" y="198031"/>
              <a:ext cx="67879" cy="88639"/>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5" name="Oval 25"/>
            <p:cNvSpPr>
              <a:spLocks noChangeArrowheads="1"/>
            </p:cNvSpPr>
            <p:nvPr/>
          </p:nvSpPr>
          <p:spPr bwMode="auto">
            <a:xfrm>
              <a:off x="11365168" y="330990"/>
              <a:ext cx="67879" cy="88639"/>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6" name="Oval 26"/>
            <p:cNvSpPr>
              <a:spLocks noChangeArrowheads="1"/>
            </p:cNvSpPr>
            <p:nvPr/>
          </p:nvSpPr>
          <p:spPr bwMode="auto">
            <a:xfrm>
              <a:off x="11670625" y="375309"/>
              <a:ext cx="67879" cy="88639"/>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b="1">
                <a:solidFill>
                  <a:srgbClr val="0000FF"/>
                </a:solidFill>
              </a:endParaRPr>
            </a:p>
          </p:txBody>
        </p:sp>
        <p:sp>
          <p:nvSpPr>
            <p:cNvPr id="37" name="Oval 27"/>
            <p:cNvSpPr>
              <a:spLocks noChangeArrowheads="1"/>
            </p:cNvSpPr>
            <p:nvPr/>
          </p:nvSpPr>
          <p:spPr bwMode="auto">
            <a:xfrm>
              <a:off x="11399107" y="552587"/>
              <a:ext cx="67879" cy="88639"/>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8" name="Oval 28"/>
            <p:cNvSpPr>
              <a:spLocks noChangeArrowheads="1"/>
            </p:cNvSpPr>
            <p:nvPr/>
          </p:nvSpPr>
          <p:spPr bwMode="auto">
            <a:xfrm>
              <a:off x="11534866" y="729865"/>
              <a:ext cx="67879" cy="88639"/>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9" name="Oval 29"/>
            <p:cNvSpPr>
              <a:spLocks noChangeArrowheads="1"/>
            </p:cNvSpPr>
            <p:nvPr/>
          </p:nvSpPr>
          <p:spPr bwMode="auto">
            <a:xfrm>
              <a:off x="11806384" y="818504"/>
              <a:ext cx="67879" cy="88639"/>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0" name="Oval 30"/>
            <p:cNvSpPr>
              <a:spLocks noChangeArrowheads="1"/>
            </p:cNvSpPr>
            <p:nvPr/>
          </p:nvSpPr>
          <p:spPr bwMode="auto">
            <a:xfrm>
              <a:off x="11942143" y="729865"/>
              <a:ext cx="67879" cy="88639"/>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1" name="Oval 31"/>
            <p:cNvSpPr>
              <a:spLocks noChangeArrowheads="1"/>
            </p:cNvSpPr>
            <p:nvPr/>
          </p:nvSpPr>
          <p:spPr bwMode="auto">
            <a:xfrm>
              <a:off x="12010022" y="463948"/>
              <a:ext cx="67879" cy="88639"/>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2" name="Oval 32"/>
            <p:cNvSpPr>
              <a:spLocks noChangeArrowheads="1"/>
            </p:cNvSpPr>
            <p:nvPr/>
          </p:nvSpPr>
          <p:spPr bwMode="auto">
            <a:xfrm>
              <a:off x="11874263" y="552587"/>
              <a:ext cx="67879" cy="88639"/>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3" name="Oval 37"/>
            <p:cNvSpPr>
              <a:spLocks noChangeArrowheads="1"/>
            </p:cNvSpPr>
            <p:nvPr/>
          </p:nvSpPr>
          <p:spPr bwMode="auto">
            <a:xfrm>
              <a:off x="11466987" y="907143"/>
              <a:ext cx="67879" cy="88639"/>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4" name="Rectangle 1"/>
            <p:cNvSpPr>
              <a:spLocks noChangeArrowheads="1"/>
            </p:cNvSpPr>
            <p:nvPr/>
          </p:nvSpPr>
          <p:spPr bwMode="auto">
            <a:xfrm>
              <a:off x="10363946" y="-12486"/>
              <a:ext cx="1819834" cy="137390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45" name="Oval 2"/>
            <p:cNvSpPr>
              <a:spLocks noChangeArrowheads="1"/>
            </p:cNvSpPr>
            <p:nvPr/>
          </p:nvSpPr>
          <p:spPr bwMode="auto">
            <a:xfrm>
              <a:off x="11314257" y="105893"/>
              <a:ext cx="763645" cy="941787"/>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46" name="Oval 44"/>
            <p:cNvSpPr>
              <a:spLocks noChangeArrowheads="1"/>
            </p:cNvSpPr>
            <p:nvPr/>
          </p:nvSpPr>
          <p:spPr bwMode="auto">
            <a:xfrm>
              <a:off x="10502054" y="99565"/>
              <a:ext cx="727354" cy="491243"/>
            </a:xfrm>
            <a:prstGeom prst="ellipse">
              <a:avLst/>
            </a:prstGeom>
            <a:noFill/>
            <a:ln w="28575"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47" name="Oval 9"/>
            <p:cNvSpPr>
              <a:spLocks noChangeArrowheads="1"/>
            </p:cNvSpPr>
            <p:nvPr/>
          </p:nvSpPr>
          <p:spPr bwMode="auto">
            <a:xfrm>
              <a:off x="11067601" y="190153"/>
              <a:ext cx="67879" cy="88639"/>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1" name="Oval 44"/>
            <p:cNvSpPr>
              <a:spLocks noChangeArrowheads="1"/>
            </p:cNvSpPr>
            <p:nvPr/>
          </p:nvSpPr>
          <p:spPr bwMode="auto">
            <a:xfrm rot="18755672">
              <a:off x="10442675" y="651596"/>
              <a:ext cx="770069" cy="523657"/>
            </a:xfrm>
            <a:prstGeom prst="ellipse">
              <a:avLst/>
            </a:prstGeom>
            <a:noFill/>
            <a:ln w="28575"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grpSp>
      <p:graphicFrame>
        <p:nvGraphicFramePr>
          <p:cNvPr id="83" name="Object 82"/>
          <p:cNvGraphicFramePr>
            <a:graphicFrameLocks noChangeAspect="1"/>
          </p:cNvGraphicFramePr>
          <p:nvPr>
            <p:extLst/>
          </p:nvPr>
        </p:nvGraphicFramePr>
        <p:xfrm>
          <a:off x="1047847" y="5747549"/>
          <a:ext cx="1670050" cy="842962"/>
        </p:xfrm>
        <a:graphic>
          <a:graphicData uri="http://schemas.openxmlformats.org/presentationml/2006/ole">
            <mc:AlternateContent xmlns:mc="http://schemas.openxmlformats.org/markup-compatibility/2006">
              <mc:Choice xmlns:v="urn:schemas-microsoft-com:vml" Requires="v">
                <p:oleObj spid="_x0000_s46086" name="Equation" r:id="rId12" imgW="952200" imgH="469800" progId="Equation.DSMT4">
                  <p:embed/>
                </p:oleObj>
              </mc:Choice>
              <mc:Fallback>
                <p:oleObj name="Equation" r:id="rId12" imgW="952200" imgH="469800" progId="Equation.DSMT4">
                  <p:embed/>
                  <p:pic>
                    <p:nvPicPr>
                      <p:cNvPr id="83" name="Object 82"/>
                      <p:cNvPicPr/>
                      <p:nvPr/>
                    </p:nvPicPr>
                    <p:blipFill>
                      <a:blip r:embed="rId13"/>
                      <a:stretch>
                        <a:fillRect/>
                      </a:stretch>
                    </p:blipFill>
                    <p:spPr>
                      <a:xfrm>
                        <a:off x="1047847" y="5747549"/>
                        <a:ext cx="1670050" cy="842962"/>
                      </a:xfrm>
                      <a:prstGeom prst="rect">
                        <a:avLst/>
                      </a:prstGeom>
                    </p:spPr>
                  </p:pic>
                </p:oleObj>
              </mc:Fallback>
            </mc:AlternateContent>
          </a:graphicData>
        </a:graphic>
      </p:graphicFrame>
      <p:sp>
        <p:nvSpPr>
          <p:cNvPr id="3" name="TextBox 2"/>
          <p:cNvSpPr txBox="1"/>
          <p:nvPr/>
        </p:nvSpPr>
        <p:spPr>
          <a:xfrm>
            <a:off x="2511477" y="5716261"/>
            <a:ext cx="8927580" cy="830997"/>
          </a:xfrm>
          <a:prstGeom prst="rect">
            <a:avLst/>
          </a:prstGeom>
          <a:noFill/>
        </p:spPr>
        <p:txBody>
          <a:bodyPr wrap="square" rtlCol="0">
            <a:spAutoFit/>
          </a:bodyPr>
          <a:lstStyle/>
          <a:p>
            <a:pPr lvl="1"/>
            <a:r>
              <a:rPr lang="en-US" altLang="zh-CN" sz="2400" dirty="0">
                <a:ea typeface="SimSun" panose="02010600030101010101" pitchFamily="2" charset="-122"/>
                <a:cs typeface="Arial" panose="020B0604020202020204" pitchFamily="34" charset="0"/>
              </a:rPr>
              <a:t>Pick the </a:t>
            </a:r>
            <a:r>
              <a:rPr lang="en-US" altLang="zh-CN" sz="2400" i="1" dirty="0">
                <a:ea typeface="SimSun" panose="02010600030101010101" pitchFamily="2" charset="-122"/>
                <a:cs typeface="Arial" panose="020B0604020202020204" pitchFamily="34" charset="0"/>
              </a:rPr>
              <a:t>k</a:t>
            </a:r>
            <a:r>
              <a:rPr lang="en-US" altLang="zh-CN" sz="2400" dirty="0">
                <a:ea typeface="SimSun" panose="02010600030101010101" pitchFamily="2" charset="-122"/>
                <a:cs typeface="Arial" panose="020B0604020202020204" pitchFamily="34" charset="0"/>
              </a:rPr>
              <a:t> value that yields the best clustering, i.e., yielding high values for </a:t>
            </a:r>
            <a:r>
              <a:rPr lang="en-US" altLang="zh-CN" sz="2400" i="1" dirty="0">
                <a:ea typeface="SimSun" panose="02010600030101010101" pitchFamily="2" charset="-122"/>
                <a:cs typeface="Arial" panose="020B0604020202020204" pitchFamily="34" charset="0"/>
              </a:rPr>
              <a:t>SC</a:t>
            </a:r>
            <a:r>
              <a:rPr lang="en-US" altLang="zh-CN" sz="2400" dirty="0">
                <a:ea typeface="SimSun" panose="02010600030101010101" pitchFamily="2" charset="-122"/>
                <a:cs typeface="Arial" panose="020B0604020202020204" pitchFamily="34" charset="0"/>
              </a:rPr>
              <a:t> and </a:t>
            </a:r>
            <a:r>
              <a:rPr lang="en-US" altLang="zh-CN" sz="2400" i="1" dirty="0" err="1">
                <a:ea typeface="SimSun" panose="02010600030101010101" pitchFamily="2" charset="-122"/>
                <a:cs typeface="Arial" panose="020B0604020202020204" pitchFamily="34" charset="0"/>
              </a:rPr>
              <a:t>SC</a:t>
            </a:r>
            <a:r>
              <a:rPr lang="en-US" altLang="zh-CN" sz="2400" i="1" baseline="-25000" dirty="0" err="1">
                <a:ea typeface="SimSun" panose="02010600030101010101" pitchFamily="2" charset="-122"/>
                <a:cs typeface="Arial" panose="020B0604020202020204" pitchFamily="34" charset="0"/>
              </a:rPr>
              <a:t>i</a:t>
            </a:r>
            <a:r>
              <a:rPr lang="en-US" altLang="zh-CN" sz="2400" dirty="0">
                <a:ea typeface="SimSun" panose="02010600030101010101" pitchFamily="2" charset="-122"/>
                <a:cs typeface="Arial" panose="020B0604020202020204" pitchFamily="34" charset="0"/>
              </a:rPr>
              <a:t> (1 ≤ </a:t>
            </a:r>
            <a:r>
              <a:rPr lang="en-US" altLang="zh-CN" sz="2400" i="1" dirty="0" err="1">
                <a:ea typeface="SimSun" panose="02010600030101010101" pitchFamily="2" charset="-122"/>
                <a:cs typeface="Arial" panose="020B0604020202020204" pitchFamily="34" charset="0"/>
              </a:rPr>
              <a:t>i</a:t>
            </a:r>
            <a:r>
              <a:rPr lang="en-US" altLang="zh-CN" sz="2400" dirty="0">
                <a:ea typeface="SimSun" panose="02010600030101010101" pitchFamily="2" charset="-122"/>
                <a:cs typeface="Arial" panose="020B0604020202020204" pitchFamily="34" charset="0"/>
              </a:rPr>
              <a:t> ≤ </a:t>
            </a:r>
            <a:r>
              <a:rPr lang="en-US" altLang="zh-CN" sz="2400" i="1" dirty="0">
                <a:ea typeface="SimSun" panose="02010600030101010101" pitchFamily="2" charset="-122"/>
                <a:cs typeface="Arial" panose="020B0604020202020204" pitchFamily="34" charset="0"/>
              </a:rPr>
              <a:t>k</a:t>
            </a:r>
            <a:r>
              <a:rPr lang="en-US" altLang="zh-CN" sz="2400" dirty="0">
                <a:ea typeface="SimSun" panose="02010600030101010101" pitchFamily="2" charset="-122"/>
                <a:cs typeface="Arial" panose="020B0604020202020204" pitchFamily="34" charset="0"/>
              </a:rPr>
              <a:t>)</a:t>
            </a:r>
          </a:p>
        </p:txBody>
      </p:sp>
    </p:spTree>
    <p:extLst>
      <p:ext uri="{BB962C8B-B14F-4D97-AF65-F5344CB8AC3E}">
        <p14:creationId xmlns:p14="http://schemas.microsoft.com/office/powerpoint/2010/main" val="3301484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1219110"/>
            <a:r>
              <a:rPr lang="en-US" altLang="en-US" sz="4800" kern="0" dirty="0"/>
              <a:t>Clustering Validation</a:t>
            </a:r>
            <a:endParaRPr lang="en-US" sz="4800" dirty="0">
              <a:solidFill>
                <a:prstClr val="black"/>
              </a:solidFill>
            </a:endParaRPr>
          </a:p>
        </p:txBody>
      </p:sp>
      <p:sp>
        <p:nvSpPr>
          <p:cNvPr id="3" name="Content Placeholder 2"/>
          <p:cNvSpPr>
            <a:spLocks noGrp="1"/>
          </p:cNvSpPr>
          <p:nvPr>
            <p:ph idx="1"/>
          </p:nvPr>
        </p:nvSpPr>
        <p:spPr>
          <a:xfrm>
            <a:off x="618077" y="1193601"/>
            <a:ext cx="9893883" cy="5556822"/>
          </a:xfrm>
        </p:spPr>
        <p:txBody>
          <a:bodyPr/>
          <a:lstStyle/>
          <a:p>
            <a:pPr defTabSz="1219110">
              <a:spcBef>
                <a:spcPts val="800"/>
              </a:spcBef>
              <a:spcAft>
                <a:spcPts val="600"/>
              </a:spcAft>
            </a:pPr>
            <a:r>
              <a:rPr lang="en-US" altLang="zh-CN" sz="2400" dirty="0">
                <a:solidFill>
                  <a:prstClr val="black"/>
                </a:solidFill>
              </a:rPr>
              <a:t>Clustering Validation: Basic Concepts</a:t>
            </a:r>
          </a:p>
          <a:p>
            <a:pPr defTabSz="1219110">
              <a:spcBef>
                <a:spcPts val="800"/>
              </a:spcBef>
              <a:spcAft>
                <a:spcPts val="600"/>
              </a:spcAft>
            </a:pPr>
            <a:r>
              <a:rPr lang="en-US" altLang="zh-CN" sz="2400" dirty="0">
                <a:solidFill>
                  <a:prstClr val="black"/>
                </a:solidFill>
              </a:rPr>
              <a:t>External Measures for Clustering Validation</a:t>
            </a:r>
            <a:endParaRPr lang="en-US" sz="2400" dirty="0">
              <a:solidFill>
                <a:prstClr val="black"/>
              </a:solidFill>
            </a:endParaRPr>
          </a:p>
          <a:p>
            <a:pPr lvl="1" defTabSz="1219110">
              <a:spcBef>
                <a:spcPts val="800"/>
              </a:spcBef>
              <a:spcAft>
                <a:spcPts val="600"/>
              </a:spcAft>
            </a:pPr>
            <a:r>
              <a:rPr lang="en-US" altLang="zh-CN" sz="2400" dirty="0">
                <a:solidFill>
                  <a:prstClr val="black"/>
                </a:solidFill>
              </a:rPr>
              <a:t>I: </a:t>
            </a:r>
            <a:r>
              <a:rPr lang="en-US" altLang="zh-CN" sz="2400" dirty="0">
                <a:ea typeface="SimSun" panose="02010600030101010101" pitchFamily="2" charset="-122"/>
              </a:rPr>
              <a:t>Matching-Based Measures</a:t>
            </a:r>
          </a:p>
          <a:p>
            <a:pPr lvl="1" defTabSz="1219110">
              <a:spcBef>
                <a:spcPts val="800"/>
              </a:spcBef>
              <a:spcAft>
                <a:spcPts val="600"/>
              </a:spcAft>
            </a:pPr>
            <a:r>
              <a:rPr lang="en-US" altLang="zh-CN" sz="2400" dirty="0">
                <a:solidFill>
                  <a:prstClr val="black"/>
                </a:solidFill>
              </a:rPr>
              <a:t>II: Entropy-Based Measures</a:t>
            </a:r>
          </a:p>
          <a:p>
            <a:pPr lvl="1" defTabSz="1219110">
              <a:spcBef>
                <a:spcPts val="800"/>
              </a:spcBef>
              <a:spcAft>
                <a:spcPts val="600"/>
              </a:spcAft>
            </a:pPr>
            <a:r>
              <a:rPr lang="en-US" altLang="zh-CN" sz="2400" dirty="0">
                <a:solidFill>
                  <a:prstClr val="black"/>
                </a:solidFill>
              </a:rPr>
              <a:t>III: Pairwise Measures</a:t>
            </a:r>
          </a:p>
          <a:p>
            <a:pPr defTabSz="1219110">
              <a:spcBef>
                <a:spcPts val="800"/>
              </a:spcBef>
              <a:spcAft>
                <a:spcPts val="600"/>
              </a:spcAft>
            </a:pPr>
            <a:r>
              <a:rPr lang="en-US" altLang="zh-CN" sz="2400" dirty="0">
                <a:solidFill>
                  <a:prstClr val="black"/>
                </a:solidFill>
              </a:rPr>
              <a:t>Internal Measures for Clustering Validation</a:t>
            </a:r>
          </a:p>
          <a:p>
            <a:pPr defTabSz="1219110">
              <a:spcBef>
                <a:spcPts val="800"/>
              </a:spcBef>
              <a:spcAft>
                <a:spcPts val="600"/>
              </a:spcAft>
            </a:pPr>
            <a:r>
              <a:rPr lang="en-US" altLang="zh-CN" sz="2400" dirty="0">
                <a:solidFill>
                  <a:prstClr val="black"/>
                </a:solidFill>
              </a:rPr>
              <a:t>Relative Measures</a:t>
            </a:r>
          </a:p>
          <a:p>
            <a:pPr defTabSz="1219110">
              <a:spcBef>
                <a:spcPts val="800"/>
              </a:spcBef>
              <a:spcAft>
                <a:spcPts val="600"/>
              </a:spcAft>
            </a:pPr>
            <a:r>
              <a:rPr lang="en-US" altLang="zh-CN" sz="2400" dirty="0">
                <a:solidFill>
                  <a:prstClr val="black"/>
                </a:solidFill>
              </a:rPr>
              <a:t>Cluster Stability</a:t>
            </a:r>
          </a:p>
          <a:p>
            <a:pPr defTabSz="1219110">
              <a:spcBef>
                <a:spcPts val="800"/>
              </a:spcBef>
              <a:spcAft>
                <a:spcPts val="600"/>
              </a:spcAft>
            </a:pPr>
            <a:r>
              <a:rPr lang="en-US" altLang="zh-CN" sz="2400" dirty="0">
                <a:solidFill>
                  <a:prstClr val="black"/>
                </a:solidFill>
              </a:rPr>
              <a:t>Clustering Tendency</a:t>
            </a:r>
          </a:p>
        </p:txBody>
      </p:sp>
      <p:sp>
        <p:nvSpPr>
          <p:cNvPr id="4" name="AutoShape 5">
            <a:extLst>
              <a:ext uri="{FF2B5EF4-FFF2-40B4-BE49-F238E27FC236}">
                <a16:creationId xmlns:a16="http://schemas.microsoft.com/office/drawing/2014/main" id="{379C2BA9-6052-8A40-B2BD-2F6E64B0A655}"/>
              </a:ext>
            </a:extLst>
          </p:cNvPr>
          <p:cNvSpPr>
            <a:spLocks noChangeArrowheads="1"/>
          </p:cNvSpPr>
          <p:nvPr/>
        </p:nvSpPr>
        <p:spPr bwMode="auto">
          <a:xfrm rot="9867012">
            <a:off x="3244768" y="4997405"/>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spTree>
    <p:extLst>
      <p:ext uri="{BB962C8B-B14F-4D97-AF65-F5344CB8AC3E}">
        <p14:creationId xmlns:p14="http://schemas.microsoft.com/office/powerpoint/2010/main" val="1711836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0" y="95250"/>
            <a:ext cx="12192000" cy="990600"/>
          </a:xfrm>
        </p:spPr>
        <p:txBody>
          <a:bodyPr vert="horz" lIns="92075" tIns="46038" rIns="92075" bIns="46038" rtlCol="0" anchor="ctr">
            <a:noAutofit/>
          </a:bodyPr>
          <a:lstStyle/>
          <a:p>
            <a:pPr eaLnBrk="1" hangingPunct="1"/>
            <a:r>
              <a:rPr lang="en-US" altLang="zh-CN" sz="3800" dirty="0">
                <a:ea typeface="SimSun" panose="02010600030101010101" pitchFamily="2" charset="-122"/>
              </a:rPr>
              <a:t>Chapter 10. </a:t>
            </a:r>
            <a:r>
              <a:rPr lang="en-AU" altLang="zh-TW" sz="3800" dirty="0">
                <a:ea typeface="PMingLiU" panose="02020500000000000000" pitchFamily="18" charset="-120"/>
              </a:rPr>
              <a:t>Cluster Analysis: Basic Concepts and Methods</a:t>
            </a:r>
            <a:endParaRPr lang="en-US" altLang="zh-CN" sz="3800" dirty="0">
              <a:ea typeface="PMingLiU" panose="02020500000000000000" pitchFamily="18" charset="-120"/>
            </a:endParaRPr>
          </a:p>
        </p:txBody>
      </p:sp>
      <p:sp>
        <p:nvSpPr>
          <p:cNvPr id="12292" name="Rectangle 3"/>
          <p:cNvSpPr>
            <a:spLocks noGrp="1" noChangeArrowheads="1"/>
          </p:cNvSpPr>
          <p:nvPr>
            <p:ph type="body" idx="4294967295"/>
          </p:nvPr>
        </p:nvSpPr>
        <p:spPr>
          <a:xfrm>
            <a:off x="638175" y="1211840"/>
            <a:ext cx="10915650" cy="5595937"/>
          </a:xfrm>
        </p:spPr>
        <p:txBody>
          <a:bodyPr vert="horz" lIns="92075" tIns="46038" rIns="92075" bIns="46038" rtlCol="0">
            <a:noAutofit/>
          </a:bodyPr>
          <a:lstStyle/>
          <a:p>
            <a:pPr marL="533400" indent="-533400">
              <a:lnSpc>
                <a:spcPct val="150000"/>
              </a:lnSpc>
            </a:pPr>
            <a:r>
              <a:rPr lang="en-US" altLang="zh-CN" dirty="0">
                <a:latin typeface="Calibri" panose="020F0502020204030204" pitchFamily="34" charset="0"/>
                <a:ea typeface="SimSun" panose="02010600030101010101" pitchFamily="2" charset="-122"/>
              </a:rPr>
              <a:t>Cluster Analysis: An Introduction</a:t>
            </a:r>
          </a:p>
          <a:p>
            <a:pPr marL="533400" indent="-533400">
              <a:lnSpc>
                <a:spcPct val="150000"/>
              </a:lnSpc>
            </a:pPr>
            <a:r>
              <a:rPr lang="en-US" altLang="zh-CN" dirty="0">
                <a:latin typeface="Calibri" panose="020F0502020204030204" pitchFamily="34" charset="0"/>
                <a:ea typeface="SimSun" panose="02010600030101010101" pitchFamily="2" charset="-122"/>
              </a:rPr>
              <a:t>Partitioning Methods</a:t>
            </a:r>
          </a:p>
          <a:p>
            <a:pPr marL="533400" indent="-533400">
              <a:lnSpc>
                <a:spcPct val="150000"/>
              </a:lnSpc>
            </a:pPr>
            <a:r>
              <a:rPr lang="en-US" altLang="zh-CN" dirty="0">
                <a:latin typeface="Calibri" panose="020F0502020204030204" pitchFamily="34" charset="0"/>
                <a:ea typeface="SimSun" panose="02010600030101010101" pitchFamily="2" charset="-122"/>
              </a:rPr>
              <a:t>Hierarchical Methods</a:t>
            </a:r>
          </a:p>
          <a:p>
            <a:pPr marL="533400" indent="-533400">
              <a:lnSpc>
                <a:spcPct val="150000"/>
              </a:lnSpc>
            </a:pPr>
            <a:r>
              <a:rPr lang="en-US" altLang="zh-CN" dirty="0">
                <a:latin typeface="Calibri" panose="020F0502020204030204" pitchFamily="34" charset="0"/>
                <a:ea typeface="SimSun" panose="02010600030101010101" pitchFamily="2" charset="-122"/>
              </a:rPr>
              <a:t>Gaussian Mixture Models and E-M algorithm</a:t>
            </a:r>
          </a:p>
          <a:p>
            <a:pPr marL="533400" indent="-533400">
              <a:lnSpc>
                <a:spcPct val="150000"/>
              </a:lnSpc>
            </a:pPr>
            <a:r>
              <a:rPr lang="en-US" altLang="zh-CN" dirty="0">
                <a:latin typeface="Calibri" panose="020F0502020204030204" pitchFamily="34" charset="0"/>
                <a:ea typeface="SimSun" panose="02010600030101010101" pitchFamily="2" charset="-122"/>
              </a:rPr>
              <a:t>Density- and Grid-Based Methods</a:t>
            </a:r>
          </a:p>
          <a:p>
            <a:pPr marL="533400" indent="-533400">
              <a:lnSpc>
                <a:spcPct val="150000"/>
              </a:lnSpc>
            </a:pPr>
            <a:r>
              <a:rPr lang="en-US" altLang="zh-CN" dirty="0">
                <a:latin typeface="Calibri" panose="020F0502020204030204" pitchFamily="34" charset="0"/>
                <a:ea typeface="SimSun" panose="02010600030101010101" pitchFamily="2" charset="-122"/>
              </a:rPr>
              <a:t>Spectral Clustering</a:t>
            </a:r>
          </a:p>
          <a:p>
            <a:pPr marL="533400" indent="-533400">
              <a:lnSpc>
                <a:spcPct val="150000"/>
              </a:lnSpc>
            </a:pPr>
            <a:r>
              <a:rPr lang="en-US" altLang="zh-CN" dirty="0">
                <a:latin typeface="Calibri" panose="020F0502020204030204" pitchFamily="34" charset="0"/>
                <a:ea typeface="SimSun" panose="02010600030101010101" pitchFamily="2" charset="-122"/>
              </a:rPr>
              <a:t>Evaluation of Clustering</a:t>
            </a:r>
          </a:p>
          <a:p>
            <a:pPr marL="533400" indent="-533400">
              <a:lnSpc>
                <a:spcPct val="150000"/>
              </a:lnSpc>
            </a:pPr>
            <a:r>
              <a:rPr lang="en-US" altLang="zh-CN" dirty="0">
                <a:latin typeface="Calibri" panose="020F0502020204030204" pitchFamily="34" charset="0"/>
                <a:ea typeface="SimSun" panose="02010600030101010101" pitchFamily="2" charset="-122"/>
              </a:rPr>
              <a:t>Summary</a:t>
            </a:r>
          </a:p>
        </p:txBody>
      </p:sp>
      <p:sp>
        <p:nvSpPr>
          <p:cNvPr id="12293" name="AutoShape 5"/>
          <p:cNvSpPr>
            <a:spLocks noChangeArrowheads="1"/>
          </p:cNvSpPr>
          <p:nvPr/>
        </p:nvSpPr>
        <p:spPr bwMode="auto">
          <a:xfrm rot="9867012">
            <a:off x="4071779" y="1904537"/>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spTree>
    <p:extLst>
      <p:ext uri="{BB962C8B-B14F-4D97-AF65-F5344CB8AC3E}">
        <p14:creationId xmlns:p14="http://schemas.microsoft.com/office/powerpoint/2010/main" val="2488201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vert="horz" lIns="92075" tIns="46038" rIns="92075" bIns="46038" rtlCol="0" anchor="ctr">
            <a:noAutofit/>
          </a:bodyPr>
          <a:lstStyle/>
          <a:p>
            <a:r>
              <a:rPr lang="en-US" altLang="zh-CN" dirty="0">
                <a:ea typeface="SimSun" panose="02010600030101010101" pitchFamily="2" charset="-122"/>
              </a:rPr>
              <a:t>Cluster Stability</a:t>
            </a:r>
            <a:endParaRPr lang="en-US" altLang="zh-CN" sz="4000" dirty="0">
              <a:ea typeface="SimSun" panose="02010600030101010101" pitchFamily="2" charset="-122"/>
            </a:endParaRPr>
          </a:p>
        </p:txBody>
      </p:sp>
      <p:sp>
        <p:nvSpPr>
          <p:cNvPr id="24579" name="Rectangle 3"/>
          <p:cNvSpPr>
            <a:spLocks noGrp="1" noChangeArrowheads="1"/>
          </p:cNvSpPr>
          <p:nvPr>
            <p:ph type="body" sz="half" idx="1"/>
          </p:nvPr>
        </p:nvSpPr>
        <p:spPr>
          <a:xfrm>
            <a:off x="556548" y="1160868"/>
            <a:ext cx="11249372" cy="5504092"/>
          </a:xfrm>
        </p:spPr>
        <p:txBody>
          <a:bodyPr vert="horz" lIns="92075" tIns="46038" rIns="92075" bIns="46038" rtlCol="0">
            <a:noAutofit/>
          </a:bodyPr>
          <a:lstStyle/>
          <a:p>
            <a:r>
              <a:rPr lang="en-US" altLang="zh-CN" dirty="0" err="1">
                <a:ea typeface="SimSun" panose="02010600030101010101" pitchFamily="2" charset="-122"/>
              </a:rPr>
              <a:t>Clusterings</a:t>
            </a:r>
            <a:r>
              <a:rPr lang="en-US" altLang="zh-CN" dirty="0">
                <a:ea typeface="SimSun" panose="02010600030101010101" pitchFamily="2" charset="-122"/>
              </a:rPr>
              <a:t> obtained from several datasets sampled from </a:t>
            </a:r>
          </a:p>
          <a:p>
            <a:pPr marL="384165" lvl="2" indent="0">
              <a:buNone/>
            </a:pPr>
            <a:r>
              <a:rPr lang="en-US" altLang="zh-CN" dirty="0">
                <a:ea typeface="SimSun" panose="02010600030101010101" pitchFamily="2" charset="-122"/>
              </a:rPr>
              <a:t>the same underlying distribution as </a:t>
            </a:r>
            <a:r>
              <a:rPr lang="en-US" altLang="zh-CN" b="1" i="1" dirty="0">
                <a:ea typeface="SimSun" panose="02010600030101010101" pitchFamily="2" charset="-122"/>
              </a:rPr>
              <a:t>D</a:t>
            </a:r>
            <a:r>
              <a:rPr lang="en-US" altLang="zh-CN" dirty="0">
                <a:ea typeface="SimSun" panose="02010600030101010101" pitchFamily="2" charset="-122"/>
              </a:rPr>
              <a:t> should be similar or “stable”</a:t>
            </a:r>
          </a:p>
          <a:p>
            <a:r>
              <a:rPr lang="en-US" altLang="zh-CN" dirty="0">
                <a:ea typeface="SimSun" panose="02010600030101010101" pitchFamily="2" charset="-122"/>
              </a:rPr>
              <a:t>Typical approach: </a:t>
            </a:r>
          </a:p>
          <a:p>
            <a:pPr lvl="1"/>
            <a:r>
              <a:rPr lang="en-US" altLang="zh-CN" dirty="0">
                <a:ea typeface="SimSun" panose="02010600030101010101" pitchFamily="2" charset="-122"/>
              </a:rPr>
              <a:t>Find good parameter values for a given clustering algorithm</a:t>
            </a:r>
          </a:p>
          <a:p>
            <a:r>
              <a:rPr lang="en-US" altLang="zh-CN" dirty="0">
                <a:ea typeface="SimSun" panose="02010600030101010101" pitchFamily="2" charset="-122"/>
                <a:cs typeface="Arial" panose="020B0604020202020204" pitchFamily="34" charset="0"/>
              </a:rPr>
              <a:t>Example: Find a good value of </a:t>
            </a:r>
            <a:r>
              <a:rPr lang="en-US" altLang="zh-CN" i="1" dirty="0">
                <a:ea typeface="SimSun" panose="02010600030101010101" pitchFamily="2" charset="-122"/>
                <a:cs typeface="Arial" panose="020B0604020202020204" pitchFamily="34" charset="0"/>
              </a:rPr>
              <a:t>k</a:t>
            </a:r>
            <a:r>
              <a:rPr lang="en-US" altLang="zh-CN" dirty="0">
                <a:ea typeface="SimSun" panose="02010600030101010101" pitchFamily="2" charset="-122"/>
                <a:cs typeface="Arial" panose="020B0604020202020204" pitchFamily="34" charset="0"/>
              </a:rPr>
              <a:t>, the correct number of clusters</a:t>
            </a:r>
          </a:p>
          <a:p>
            <a:r>
              <a:rPr lang="en-US" altLang="zh-CN" dirty="0">
                <a:ea typeface="SimSun" panose="02010600030101010101" pitchFamily="2" charset="-122"/>
                <a:cs typeface="Arial" panose="020B0604020202020204" pitchFamily="34" charset="0"/>
              </a:rPr>
              <a:t>A </a:t>
            </a:r>
            <a:r>
              <a:rPr lang="en-US" altLang="zh-CN" b="1" dirty="0">
                <a:ea typeface="SimSun" panose="02010600030101010101" pitchFamily="2" charset="-122"/>
                <a:cs typeface="Arial" panose="020B0604020202020204" pitchFamily="34" charset="0"/>
              </a:rPr>
              <a:t>bootstrapping approach </a:t>
            </a:r>
            <a:r>
              <a:rPr lang="en-US" altLang="zh-CN" dirty="0">
                <a:ea typeface="SimSun" panose="02010600030101010101" pitchFamily="2" charset="-122"/>
                <a:cs typeface="Arial" panose="020B0604020202020204" pitchFamily="34" charset="0"/>
              </a:rPr>
              <a:t>to find the best value of </a:t>
            </a:r>
            <a:r>
              <a:rPr lang="en-US" altLang="zh-CN" i="1" dirty="0">
                <a:ea typeface="SimSun" panose="02010600030101010101" pitchFamily="2" charset="-122"/>
                <a:cs typeface="Arial" panose="020B0604020202020204" pitchFamily="34" charset="0"/>
              </a:rPr>
              <a:t>k</a:t>
            </a:r>
            <a:r>
              <a:rPr lang="en-US" altLang="zh-CN" dirty="0">
                <a:ea typeface="SimSun" panose="02010600030101010101" pitchFamily="2" charset="-122"/>
                <a:cs typeface="Arial" panose="020B0604020202020204" pitchFamily="34" charset="0"/>
              </a:rPr>
              <a:t> (judged on stability)</a:t>
            </a:r>
          </a:p>
          <a:p>
            <a:pPr lvl="1"/>
            <a:r>
              <a:rPr lang="en-US" altLang="zh-CN" dirty="0">
                <a:ea typeface="SimSun" panose="02010600030101010101" pitchFamily="2" charset="-122"/>
                <a:cs typeface="Arial" panose="020B0604020202020204" pitchFamily="34" charset="0"/>
              </a:rPr>
              <a:t>Generate </a:t>
            </a:r>
            <a:r>
              <a:rPr lang="en-US" altLang="zh-CN" i="1" dirty="0">
                <a:ea typeface="SimSun" panose="02010600030101010101" pitchFamily="2" charset="-122"/>
                <a:cs typeface="Arial" panose="020B0604020202020204" pitchFamily="34" charset="0"/>
              </a:rPr>
              <a:t>t</a:t>
            </a:r>
            <a:r>
              <a:rPr lang="en-US" altLang="zh-CN" dirty="0">
                <a:ea typeface="SimSun" panose="02010600030101010101" pitchFamily="2" charset="-122"/>
                <a:cs typeface="Arial" panose="020B0604020202020204" pitchFamily="34" charset="0"/>
              </a:rPr>
              <a:t> samples of size </a:t>
            </a:r>
            <a:r>
              <a:rPr lang="en-US" altLang="zh-CN" i="1" dirty="0">
                <a:ea typeface="SimSun" panose="02010600030101010101" pitchFamily="2" charset="-122"/>
                <a:cs typeface="Arial" panose="020B0604020202020204" pitchFamily="34" charset="0"/>
              </a:rPr>
              <a:t>n</a:t>
            </a:r>
            <a:r>
              <a:rPr lang="en-US" altLang="zh-CN" dirty="0">
                <a:ea typeface="SimSun" panose="02010600030101010101" pitchFamily="2" charset="-122"/>
                <a:cs typeface="Arial" panose="020B0604020202020204" pitchFamily="34" charset="0"/>
              </a:rPr>
              <a:t> by sampling from </a:t>
            </a:r>
            <a:r>
              <a:rPr lang="en-US" altLang="zh-CN" b="1" i="1" dirty="0">
                <a:ea typeface="SimSun" panose="02010600030101010101" pitchFamily="2" charset="-122"/>
                <a:cs typeface="Arial" panose="020B0604020202020204" pitchFamily="34" charset="0"/>
              </a:rPr>
              <a:t>D</a:t>
            </a:r>
            <a:r>
              <a:rPr lang="en-US" altLang="zh-CN" dirty="0">
                <a:ea typeface="SimSun" panose="02010600030101010101" pitchFamily="2" charset="-122"/>
                <a:cs typeface="Arial" panose="020B0604020202020204" pitchFamily="34" charset="0"/>
              </a:rPr>
              <a:t> with replacement </a:t>
            </a:r>
          </a:p>
          <a:p>
            <a:pPr lvl="1"/>
            <a:r>
              <a:rPr lang="en-US" altLang="zh-CN" dirty="0">
                <a:ea typeface="SimSun" panose="02010600030101010101" pitchFamily="2" charset="-122"/>
                <a:cs typeface="Arial" panose="020B0604020202020204" pitchFamily="34" charset="0"/>
              </a:rPr>
              <a:t>For each sample </a:t>
            </a:r>
            <a:r>
              <a:rPr lang="en-US" altLang="zh-CN" b="1" i="1" dirty="0">
                <a:ea typeface="SimSun" panose="02010600030101010101" pitchFamily="2" charset="-122"/>
                <a:cs typeface="Arial" panose="020B0604020202020204" pitchFamily="34" charset="0"/>
              </a:rPr>
              <a:t>D</a:t>
            </a:r>
            <a:r>
              <a:rPr lang="en-US" altLang="zh-CN" i="1" baseline="-25000" dirty="0">
                <a:ea typeface="SimSun" panose="02010600030101010101" pitchFamily="2" charset="-122"/>
                <a:cs typeface="Arial" panose="020B0604020202020204" pitchFamily="34" charset="0"/>
              </a:rPr>
              <a:t>i</a:t>
            </a:r>
            <a:r>
              <a:rPr lang="en-US" altLang="zh-CN" dirty="0">
                <a:ea typeface="SimSun" panose="02010600030101010101" pitchFamily="2" charset="-122"/>
                <a:cs typeface="Arial" panose="020B0604020202020204" pitchFamily="34" charset="0"/>
              </a:rPr>
              <a:t>, run the same clustering algorithm with </a:t>
            </a:r>
            <a:r>
              <a:rPr lang="en-US" altLang="zh-CN" i="1" dirty="0">
                <a:ea typeface="SimSun" panose="02010600030101010101" pitchFamily="2" charset="-122"/>
                <a:cs typeface="Arial" panose="020B0604020202020204" pitchFamily="34" charset="0"/>
              </a:rPr>
              <a:t>k</a:t>
            </a:r>
            <a:r>
              <a:rPr lang="en-US" altLang="zh-CN" dirty="0">
                <a:ea typeface="SimSun" panose="02010600030101010101" pitchFamily="2" charset="-122"/>
                <a:cs typeface="Arial" panose="020B0604020202020204" pitchFamily="34" charset="0"/>
              </a:rPr>
              <a:t> values from 2 to </a:t>
            </a:r>
            <a:r>
              <a:rPr lang="en-US" altLang="zh-CN" i="1" dirty="0" err="1">
                <a:ea typeface="SimSun" panose="02010600030101010101" pitchFamily="2" charset="-122"/>
                <a:cs typeface="Arial" panose="020B0604020202020204" pitchFamily="34" charset="0"/>
              </a:rPr>
              <a:t>k</a:t>
            </a:r>
            <a:r>
              <a:rPr lang="en-US" altLang="zh-CN" i="1" baseline="-25000" dirty="0" err="1">
                <a:ea typeface="SimSun" panose="02010600030101010101" pitchFamily="2" charset="-122"/>
                <a:cs typeface="Arial" panose="020B0604020202020204" pitchFamily="34" charset="0"/>
              </a:rPr>
              <a:t>max</a:t>
            </a:r>
            <a:endParaRPr lang="en-US" altLang="zh-CN" i="1" baseline="-25000" dirty="0">
              <a:ea typeface="SimSun" panose="02010600030101010101" pitchFamily="2" charset="-122"/>
              <a:cs typeface="Arial" panose="020B0604020202020204" pitchFamily="34" charset="0"/>
            </a:endParaRPr>
          </a:p>
          <a:p>
            <a:pPr lvl="1"/>
            <a:r>
              <a:rPr lang="en-US" altLang="zh-CN" dirty="0">
                <a:ea typeface="SimSun" panose="02010600030101010101" pitchFamily="2" charset="-122"/>
                <a:cs typeface="Arial" panose="020B0604020202020204" pitchFamily="34" charset="0"/>
              </a:rPr>
              <a:t>Compare the distance between all pairs of </a:t>
            </a:r>
            <a:r>
              <a:rPr lang="en-US" altLang="zh-CN" dirty="0" err="1">
                <a:ea typeface="SimSun" panose="02010600030101010101" pitchFamily="2" charset="-122"/>
                <a:cs typeface="Arial" panose="020B0604020202020204" pitchFamily="34" charset="0"/>
              </a:rPr>
              <a:t>clusterings</a:t>
            </a:r>
            <a:r>
              <a:rPr lang="en-US" altLang="zh-CN" dirty="0">
                <a:ea typeface="SimSun" panose="02010600030101010101" pitchFamily="2" charset="-122"/>
                <a:cs typeface="Arial" panose="020B0604020202020204" pitchFamily="34" charset="0"/>
              </a:rPr>
              <a:t> </a:t>
            </a:r>
            <a:r>
              <a:rPr lang="en-US" altLang="zh-CN" i="1" dirty="0" err="1">
                <a:ea typeface="SimSun" panose="02010600030101010101" pitchFamily="2" charset="-122"/>
                <a:cs typeface="Arial" panose="020B0604020202020204" pitchFamily="34" charset="0"/>
              </a:rPr>
              <a:t>C</a:t>
            </a:r>
            <a:r>
              <a:rPr lang="en-US" altLang="zh-CN" i="1" baseline="-25000" dirty="0" err="1">
                <a:ea typeface="SimSun" panose="02010600030101010101" pitchFamily="2" charset="-122"/>
                <a:cs typeface="Arial" panose="020B0604020202020204" pitchFamily="34" charset="0"/>
              </a:rPr>
              <a:t>k</a:t>
            </a:r>
            <a:r>
              <a:rPr lang="en-US" altLang="zh-CN" dirty="0">
                <a:ea typeface="SimSun" panose="02010600030101010101" pitchFamily="2" charset="-122"/>
                <a:cs typeface="Arial" panose="020B0604020202020204" pitchFamily="34" charset="0"/>
              </a:rPr>
              <a:t>(</a:t>
            </a:r>
            <a:r>
              <a:rPr lang="en-US" altLang="zh-CN" b="1" i="1" dirty="0">
                <a:ea typeface="SimSun" panose="02010600030101010101" pitchFamily="2" charset="-122"/>
                <a:cs typeface="Arial" panose="020B0604020202020204" pitchFamily="34" charset="0"/>
              </a:rPr>
              <a:t>D</a:t>
            </a:r>
            <a:r>
              <a:rPr lang="en-US" altLang="zh-CN" i="1" baseline="-25000" dirty="0">
                <a:ea typeface="SimSun" panose="02010600030101010101" pitchFamily="2" charset="-122"/>
                <a:cs typeface="Arial" panose="020B0604020202020204" pitchFamily="34" charset="0"/>
              </a:rPr>
              <a:t>i</a:t>
            </a:r>
            <a:r>
              <a:rPr lang="en-US" altLang="zh-CN" dirty="0">
                <a:ea typeface="SimSun" panose="02010600030101010101" pitchFamily="2" charset="-122"/>
                <a:cs typeface="Arial" panose="020B0604020202020204" pitchFamily="34" charset="0"/>
              </a:rPr>
              <a:t>) and </a:t>
            </a:r>
            <a:r>
              <a:rPr lang="en-US" altLang="zh-CN" i="1" dirty="0" err="1">
                <a:ea typeface="SimSun" panose="02010600030101010101" pitchFamily="2" charset="-122"/>
                <a:cs typeface="Arial" panose="020B0604020202020204" pitchFamily="34" charset="0"/>
              </a:rPr>
              <a:t>C</a:t>
            </a:r>
            <a:r>
              <a:rPr lang="en-US" altLang="zh-CN" i="1" baseline="-25000" dirty="0" err="1">
                <a:ea typeface="SimSun" panose="02010600030101010101" pitchFamily="2" charset="-122"/>
                <a:cs typeface="Arial" panose="020B0604020202020204" pitchFamily="34" charset="0"/>
              </a:rPr>
              <a:t>k</a:t>
            </a:r>
            <a:r>
              <a:rPr lang="en-US" altLang="zh-CN" dirty="0">
                <a:ea typeface="SimSun" panose="02010600030101010101" pitchFamily="2" charset="-122"/>
                <a:cs typeface="Arial" panose="020B0604020202020204" pitchFamily="34" charset="0"/>
              </a:rPr>
              <a:t>(</a:t>
            </a:r>
            <a:r>
              <a:rPr lang="en-US" altLang="zh-CN" b="1" i="1" dirty="0" err="1">
                <a:ea typeface="SimSun" panose="02010600030101010101" pitchFamily="2" charset="-122"/>
                <a:cs typeface="Arial" panose="020B0604020202020204" pitchFamily="34" charset="0"/>
              </a:rPr>
              <a:t>D</a:t>
            </a:r>
            <a:r>
              <a:rPr lang="en-US" altLang="zh-CN" i="1" baseline="-25000" dirty="0" err="1">
                <a:ea typeface="SimSun" panose="02010600030101010101" pitchFamily="2" charset="-122"/>
                <a:cs typeface="Arial" panose="020B0604020202020204" pitchFamily="34" charset="0"/>
              </a:rPr>
              <a:t>j</a:t>
            </a:r>
            <a:r>
              <a:rPr lang="en-US" altLang="zh-CN" dirty="0">
                <a:ea typeface="SimSun" panose="02010600030101010101" pitchFamily="2" charset="-122"/>
                <a:cs typeface="Arial" panose="020B0604020202020204" pitchFamily="34" charset="0"/>
              </a:rPr>
              <a:t>) via some distance function</a:t>
            </a:r>
          </a:p>
          <a:p>
            <a:pPr lvl="3"/>
            <a:r>
              <a:rPr lang="en-US" altLang="zh-CN" dirty="0">
                <a:ea typeface="SimSun" panose="02010600030101010101" pitchFamily="2" charset="-122"/>
                <a:cs typeface="Arial" panose="020B0604020202020204" pitchFamily="34" charset="0"/>
              </a:rPr>
              <a:t>Compute the expected pairwise distance for each value of </a:t>
            </a:r>
            <a:r>
              <a:rPr lang="en-US" altLang="zh-CN" i="1" dirty="0">
                <a:ea typeface="SimSun" panose="02010600030101010101" pitchFamily="2" charset="-122"/>
                <a:cs typeface="Arial" panose="020B0604020202020204" pitchFamily="34" charset="0"/>
              </a:rPr>
              <a:t>k</a:t>
            </a:r>
          </a:p>
          <a:p>
            <a:pPr lvl="1"/>
            <a:r>
              <a:rPr lang="en-US" altLang="zh-CN" dirty="0">
                <a:ea typeface="SimSun" panose="02010600030101010101" pitchFamily="2" charset="-122"/>
                <a:cs typeface="Arial" panose="020B0604020202020204" pitchFamily="34" charset="0"/>
              </a:rPr>
              <a:t>The value </a:t>
            </a:r>
            <a:r>
              <a:rPr lang="en-US" altLang="zh-CN" i="1" dirty="0">
                <a:ea typeface="SimSun" panose="02010600030101010101" pitchFamily="2" charset="-122"/>
                <a:cs typeface="Arial" panose="020B0604020202020204" pitchFamily="34" charset="0"/>
              </a:rPr>
              <a:t>k</a:t>
            </a:r>
            <a:r>
              <a:rPr lang="en-US" altLang="zh-CN" dirty="0">
                <a:ea typeface="SimSun" panose="02010600030101010101" pitchFamily="2" charset="-122"/>
                <a:cs typeface="Arial" panose="020B0604020202020204" pitchFamily="34" charset="0"/>
              </a:rPr>
              <a:t>* that exhibits the least deviation between the </a:t>
            </a:r>
            <a:r>
              <a:rPr lang="en-US" altLang="zh-CN" dirty="0" err="1">
                <a:ea typeface="SimSun" panose="02010600030101010101" pitchFamily="2" charset="-122"/>
                <a:cs typeface="Arial" panose="020B0604020202020204" pitchFamily="34" charset="0"/>
              </a:rPr>
              <a:t>clusterings</a:t>
            </a:r>
            <a:r>
              <a:rPr lang="en-US" altLang="zh-CN" dirty="0">
                <a:ea typeface="SimSun" panose="02010600030101010101" pitchFamily="2" charset="-122"/>
                <a:cs typeface="Arial" panose="020B0604020202020204" pitchFamily="34" charset="0"/>
              </a:rPr>
              <a:t> obtained from the resampled datasets is the best choice for </a:t>
            </a:r>
            <a:r>
              <a:rPr lang="en-US" altLang="zh-CN" i="1" dirty="0">
                <a:ea typeface="SimSun" panose="02010600030101010101" pitchFamily="2" charset="-122"/>
                <a:cs typeface="Arial" panose="020B0604020202020204" pitchFamily="34" charset="0"/>
              </a:rPr>
              <a:t>k</a:t>
            </a:r>
            <a:r>
              <a:rPr lang="en-US" altLang="zh-CN" dirty="0">
                <a:ea typeface="SimSun" panose="02010600030101010101" pitchFamily="2" charset="-122"/>
                <a:cs typeface="Arial" panose="020B0604020202020204" pitchFamily="34" charset="0"/>
              </a:rPr>
              <a:t> since it exhibits the most stability</a:t>
            </a:r>
          </a:p>
        </p:txBody>
      </p:sp>
      <p:grpSp>
        <p:nvGrpSpPr>
          <p:cNvPr id="4" name="Group 3"/>
          <p:cNvGrpSpPr/>
          <p:nvPr/>
        </p:nvGrpSpPr>
        <p:grpSpPr>
          <a:xfrm>
            <a:off x="9552518" y="1369104"/>
            <a:ext cx="2057399" cy="1225993"/>
            <a:chOff x="10001278" y="3867115"/>
            <a:chExt cx="2057399" cy="1225993"/>
          </a:xfrm>
        </p:grpSpPr>
        <p:grpSp>
          <p:nvGrpSpPr>
            <p:cNvPr id="5" name="Group 47"/>
            <p:cNvGrpSpPr>
              <a:grpSpLocks/>
            </p:cNvGrpSpPr>
            <p:nvPr/>
          </p:nvGrpSpPr>
          <p:grpSpPr bwMode="auto">
            <a:xfrm>
              <a:off x="10001278" y="3867115"/>
              <a:ext cx="2057399" cy="1225993"/>
              <a:chOff x="6781800" y="1295400"/>
              <a:chExt cx="2042907" cy="1181100"/>
            </a:xfrm>
          </p:grpSpPr>
          <p:sp>
            <p:nvSpPr>
              <p:cNvPr id="10" name="Oval 8"/>
              <p:cNvSpPr>
                <a:spLocks noChangeArrowheads="1"/>
              </p:cNvSpPr>
              <p:nvPr/>
            </p:nvSpPr>
            <p:spPr bwMode="auto">
              <a:xfrm>
                <a:off x="7162800" y="17049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1" name="Oval 9"/>
              <p:cNvSpPr>
                <a:spLocks noChangeArrowheads="1"/>
              </p:cNvSpPr>
              <p:nvPr/>
            </p:nvSpPr>
            <p:spPr bwMode="auto">
              <a:xfrm>
                <a:off x="7391400" y="16287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2" name="Oval 10"/>
              <p:cNvSpPr>
                <a:spLocks noChangeArrowheads="1"/>
              </p:cNvSpPr>
              <p:nvPr/>
            </p:nvSpPr>
            <p:spPr bwMode="auto">
              <a:xfrm>
                <a:off x="7467600" y="20955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3" name="Oval 11"/>
              <p:cNvSpPr>
                <a:spLocks noChangeArrowheads="1"/>
              </p:cNvSpPr>
              <p:nvPr/>
            </p:nvSpPr>
            <p:spPr bwMode="auto">
              <a:xfrm>
                <a:off x="7696200" y="1933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4" name="Oval 12"/>
              <p:cNvSpPr>
                <a:spLocks noChangeArrowheads="1"/>
              </p:cNvSpPr>
              <p:nvPr/>
            </p:nvSpPr>
            <p:spPr bwMode="auto">
              <a:xfrm>
                <a:off x="7010400" y="20193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5" name="Oval 13"/>
              <p:cNvSpPr>
                <a:spLocks noChangeArrowheads="1"/>
              </p:cNvSpPr>
              <p:nvPr/>
            </p:nvSpPr>
            <p:spPr bwMode="auto">
              <a:xfrm>
                <a:off x="7010400" y="1552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6" name="Oval 14"/>
              <p:cNvSpPr>
                <a:spLocks noChangeArrowheads="1"/>
              </p:cNvSpPr>
              <p:nvPr/>
            </p:nvSpPr>
            <p:spPr bwMode="auto">
              <a:xfrm>
                <a:off x="72771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7" name="Oval 16"/>
              <p:cNvSpPr>
                <a:spLocks noChangeArrowheads="1"/>
              </p:cNvSpPr>
              <p:nvPr/>
            </p:nvSpPr>
            <p:spPr bwMode="auto">
              <a:xfrm>
                <a:off x="7620000" y="1714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8" name="Oval 17"/>
              <p:cNvSpPr>
                <a:spLocks noChangeArrowheads="1"/>
              </p:cNvSpPr>
              <p:nvPr/>
            </p:nvSpPr>
            <p:spPr bwMode="auto">
              <a:xfrm>
                <a:off x="74676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9" name="Oval 33"/>
              <p:cNvSpPr>
                <a:spLocks noChangeArrowheads="1"/>
              </p:cNvSpPr>
              <p:nvPr/>
            </p:nvSpPr>
            <p:spPr bwMode="auto">
              <a:xfrm>
                <a:off x="7226077" y="2280758"/>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0" name="Oval 34"/>
              <p:cNvSpPr>
                <a:spLocks noChangeArrowheads="1"/>
              </p:cNvSpPr>
              <p:nvPr/>
            </p:nvSpPr>
            <p:spPr bwMode="auto">
              <a:xfrm>
                <a:off x="7315200" y="1485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1" name="Oval 35"/>
              <p:cNvSpPr>
                <a:spLocks noChangeArrowheads="1"/>
              </p:cNvSpPr>
              <p:nvPr/>
            </p:nvSpPr>
            <p:spPr bwMode="auto">
              <a:xfrm>
                <a:off x="7048500" y="22479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2" name="Oval 15"/>
              <p:cNvSpPr>
                <a:spLocks noChangeArrowheads="1"/>
              </p:cNvSpPr>
              <p:nvPr/>
            </p:nvSpPr>
            <p:spPr bwMode="auto">
              <a:xfrm>
                <a:off x="80962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3" name="Oval 19"/>
              <p:cNvSpPr>
                <a:spLocks noChangeArrowheads="1"/>
              </p:cNvSpPr>
              <p:nvPr/>
            </p:nvSpPr>
            <p:spPr bwMode="auto">
              <a:xfrm>
                <a:off x="82486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4" name="Oval 20"/>
              <p:cNvSpPr>
                <a:spLocks noChangeArrowheads="1"/>
              </p:cNvSpPr>
              <p:nvPr/>
            </p:nvSpPr>
            <p:spPr bwMode="auto">
              <a:xfrm>
                <a:off x="84010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5" name="Oval 21"/>
              <p:cNvSpPr>
                <a:spLocks noChangeArrowheads="1"/>
              </p:cNvSpPr>
              <p:nvPr/>
            </p:nvSpPr>
            <p:spPr bwMode="auto">
              <a:xfrm>
                <a:off x="8248650" y="1857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6" name="Oval 22"/>
              <p:cNvSpPr>
                <a:spLocks noChangeArrowheads="1"/>
              </p:cNvSpPr>
              <p:nvPr/>
            </p:nvSpPr>
            <p:spPr bwMode="auto">
              <a:xfrm>
                <a:off x="84010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7" name="Oval 23"/>
              <p:cNvSpPr>
                <a:spLocks noChangeArrowheads="1"/>
              </p:cNvSpPr>
              <p:nvPr/>
            </p:nvSpPr>
            <p:spPr bwMode="auto">
              <a:xfrm>
                <a:off x="79438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8" name="Oval 24"/>
              <p:cNvSpPr>
                <a:spLocks noChangeArrowheads="1"/>
              </p:cNvSpPr>
              <p:nvPr/>
            </p:nvSpPr>
            <p:spPr bwMode="auto">
              <a:xfrm>
                <a:off x="80962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9" name="Oval 25"/>
              <p:cNvSpPr>
                <a:spLocks noChangeArrowheads="1"/>
              </p:cNvSpPr>
              <p:nvPr/>
            </p:nvSpPr>
            <p:spPr bwMode="auto">
              <a:xfrm>
                <a:off x="7905750" y="15906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0" name="Oval 26"/>
              <p:cNvSpPr>
                <a:spLocks noChangeArrowheads="1"/>
              </p:cNvSpPr>
              <p:nvPr/>
            </p:nvSpPr>
            <p:spPr bwMode="auto">
              <a:xfrm>
                <a:off x="82486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b="1">
                  <a:solidFill>
                    <a:srgbClr val="0000FF"/>
                  </a:solidFill>
                </a:endParaRPr>
              </a:p>
            </p:txBody>
          </p:sp>
          <p:sp>
            <p:nvSpPr>
              <p:cNvPr id="31" name="Oval 27"/>
              <p:cNvSpPr>
                <a:spLocks noChangeArrowheads="1"/>
              </p:cNvSpPr>
              <p:nvPr/>
            </p:nvSpPr>
            <p:spPr bwMode="auto">
              <a:xfrm>
                <a:off x="79438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2" name="Oval 28"/>
              <p:cNvSpPr>
                <a:spLocks noChangeArrowheads="1"/>
              </p:cNvSpPr>
              <p:nvPr/>
            </p:nvSpPr>
            <p:spPr bwMode="auto">
              <a:xfrm>
                <a:off x="80962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3" name="Oval 29"/>
              <p:cNvSpPr>
                <a:spLocks noChangeArrowheads="1"/>
              </p:cNvSpPr>
              <p:nvPr/>
            </p:nvSpPr>
            <p:spPr bwMode="auto">
              <a:xfrm>
                <a:off x="84010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4" name="Oval 30"/>
              <p:cNvSpPr>
                <a:spLocks noChangeArrowheads="1"/>
              </p:cNvSpPr>
              <p:nvPr/>
            </p:nvSpPr>
            <p:spPr bwMode="auto">
              <a:xfrm>
                <a:off x="85534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5" name="Oval 31"/>
              <p:cNvSpPr>
                <a:spLocks noChangeArrowheads="1"/>
              </p:cNvSpPr>
              <p:nvPr/>
            </p:nvSpPr>
            <p:spPr bwMode="auto">
              <a:xfrm>
                <a:off x="86296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6" name="Oval 32"/>
              <p:cNvSpPr>
                <a:spLocks noChangeArrowheads="1"/>
              </p:cNvSpPr>
              <p:nvPr/>
            </p:nvSpPr>
            <p:spPr bwMode="auto">
              <a:xfrm>
                <a:off x="84772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7" name="Oval 37"/>
              <p:cNvSpPr>
                <a:spLocks noChangeArrowheads="1"/>
              </p:cNvSpPr>
              <p:nvPr/>
            </p:nvSpPr>
            <p:spPr bwMode="auto">
              <a:xfrm>
                <a:off x="8020050" y="2085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8" name="Rectangle 1"/>
              <p:cNvSpPr>
                <a:spLocks noChangeArrowheads="1"/>
              </p:cNvSpPr>
              <p:nvPr/>
            </p:nvSpPr>
            <p:spPr bwMode="auto">
              <a:xfrm>
                <a:off x="6781800" y="1295400"/>
                <a:ext cx="2042907" cy="11811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39" name="Oval 2"/>
              <p:cNvSpPr>
                <a:spLocks noChangeArrowheads="1"/>
              </p:cNvSpPr>
              <p:nvPr/>
            </p:nvSpPr>
            <p:spPr bwMode="auto">
              <a:xfrm rot="20962536">
                <a:off x="7845935" y="1424254"/>
                <a:ext cx="897260" cy="790039"/>
              </a:xfrm>
              <a:prstGeom prst="ellipse">
                <a:avLst/>
              </a:prstGeom>
              <a:noFill/>
              <a:ln w="28575" algn="ctr">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40" name="Oval 44"/>
              <p:cNvSpPr>
                <a:spLocks noChangeArrowheads="1"/>
              </p:cNvSpPr>
              <p:nvPr/>
            </p:nvSpPr>
            <p:spPr bwMode="auto">
              <a:xfrm rot="2595734">
                <a:off x="6892421" y="1472681"/>
                <a:ext cx="995748" cy="491656"/>
              </a:xfrm>
              <a:prstGeom prst="ellipse">
                <a:avLst/>
              </a:prstGeom>
              <a:noFill/>
              <a:ln w="28575"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grpSp>
        <p:sp>
          <p:nvSpPr>
            <p:cNvPr id="6" name="Oval 35"/>
            <p:cNvSpPr>
              <a:spLocks noChangeArrowheads="1"/>
            </p:cNvSpPr>
            <p:nvPr/>
          </p:nvSpPr>
          <p:spPr bwMode="auto">
            <a:xfrm>
              <a:off x="10156683" y="4717509"/>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 name="Oval 33"/>
            <p:cNvSpPr>
              <a:spLocks noChangeArrowheads="1"/>
            </p:cNvSpPr>
            <p:nvPr/>
          </p:nvSpPr>
          <p:spPr bwMode="auto">
            <a:xfrm>
              <a:off x="10487078" y="475195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 name="Oval 2"/>
            <p:cNvSpPr>
              <a:spLocks noChangeArrowheads="1"/>
            </p:cNvSpPr>
            <p:nvPr/>
          </p:nvSpPr>
          <p:spPr bwMode="auto">
            <a:xfrm rot="426211">
              <a:off x="10077189" y="4589185"/>
              <a:ext cx="786225" cy="422615"/>
            </a:xfrm>
            <a:prstGeom prst="ellipse">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9" name="Oval 33"/>
            <p:cNvSpPr>
              <a:spLocks noChangeArrowheads="1"/>
            </p:cNvSpPr>
            <p:nvPr/>
          </p:nvSpPr>
          <p:spPr bwMode="auto">
            <a:xfrm>
              <a:off x="10639478" y="490435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grpSp>
    </p:spTree>
    <p:extLst>
      <p:ext uri="{BB962C8B-B14F-4D97-AF65-F5344CB8AC3E}">
        <p14:creationId xmlns:p14="http://schemas.microsoft.com/office/powerpoint/2010/main" val="1317557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8354"/>
            <a:ext cx="12192000" cy="1067971"/>
          </a:xfrm>
        </p:spPr>
        <p:txBody>
          <a:bodyPr vert="horz" lIns="92075" tIns="46038" rIns="92075" bIns="46038" rtlCol="0" anchor="ctr">
            <a:noAutofit/>
          </a:bodyPr>
          <a:lstStyle/>
          <a:p>
            <a:r>
              <a:rPr lang="en-US" altLang="zh-CN" sz="4000" dirty="0">
                <a:ea typeface="SimSun" panose="02010600030101010101" pitchFamily="2" charset="-122"/>
              </a:rPr>
              <a:t>Other Methods for Finding K, the Number of Clusters</a:t>
            </a:r>
            <a:endParaRPr lang="en-US" altLang="zh-CN" sz="3600" dirty="0">
              <a:ea typeface="SimSun" panose="02010600030101010101" pitchFamily="2" charset="-122"/>
            </a:endParaRPr>
          </a:p>
        </p:txBody>
      </p:sp>
      <p:sp>
        <p:nvSpPr>
          <p:cNvPr id="24579" name="Rectangle 3"/>
          <p:cNvSpPr>
            <a:spLocks noGrp="1" noChangeArrowheads="1"/>
          </p:cNvSpPr>
          <p:nvPr>
            <p:ph type="body" sz="half" idx="1"/>
          </p:nvPr>
        </p:nvSpPr>
        <p:spPr>
          <a:xfrm>
            <a:off x="500886" y="1146953"/>
            <a:ext cx="11260897" cy="5540717"/>
          </a:xfrm>
        </p:spPr>
        <p:txBody>
          <a:bodyPr vert="horz" lIns="92075" tIns="46038" rIns="92075" bIns="46038" rtlCol="0">
            <a:noAutofit/>
          </a:bodyPr>
          <a:lstStyle/>
          <a:p>
            <a:r>
              <a:rPr lang="en-US" altLang="zh-CN" b="1" dirty="0">
                <a:ea typeface="SimSun" panose="02010600030101010101" pitchFamily="2" charset="-122"/>
              </a:rPr>
              <a:t>Empirical method</a:t>
            </a:r>
          </a:p>
          <a:p>
            <a:pPr lvl="1"/>
            <a:r>
              <a:rPr lang="en-US" altLang="zh-CN" dirty="0">
                <a:ea typeface="SimSun" panose="02010600030101010101" pitchFamily="2" charset="-122"/>
              </a:rPr>
              <a:t># of clusters:                     </a:t>
            </a:r>
            <a:r>
              <a:rPr lang="en-US" altLang="zh-CN" dirty="0">
                <a:ea typeface="SimSun" panose="02010600030101010101" pitchFamily="2" charset="-122"/>
                <a:cs typeface="Arial" panose="020B0604020202020204" pitchFamily="34" charset="0"/>
              </a:rPr>
              <a:t>for a dataset of n points (e.g., </a:t>
            </a:r>
            <a:r>
              <a:rPr lang="en-US" altLang="zh-CN" i="1" dirty="0">
                <a:ea typeface="SimSun" panose="02010600030101010101" pitchFamily="2" charset="-122"/>
                <a:cs typeface="Arial" panose="020B0604020202020204" pitchFamily="34" charset="0"/>
              </a:rPr>
              <a:t>n</a:t>
            </a:r>
            <a:r>
              <a:rPr lang="en-US" altLang="zh-CN" dirty="0">
                <a:ea typeface="SimSun" panose="02010600030101010101" pitchFamily="2" charset="-122"/>
                <a:cs typeface="Arial" panose="020B0604020202020204" pitchFamily="34" charset="0"/>
              </a:rPr>
              <a:t> = 200, </a:t>
            </a:r>
            <a:r>
              <a:rPr lang="en-US" altLang="zh-CN" i="1" dirty="0">
                <a:ea typeface="SimSun" panose="02010600030101010101" pitchFamily="2" charset="-122"/>
                <a:cs typeface="Arial" panose="020B0604020202020204" pitchFamily="34" charset="0"/>
              </a:rPr>
              <a:t>k</a:t>
            </a:r>
            <a:r>
              <a:rPr lang="en-US" altLang="zh-CN" dirty="0">
                <a:ea typeface="SimSun" panose="02010600030101010101" pitchFamily="2" charset="-122"/>
                <a:cs typeface="Arial" panose="020B0604020202020204" pitchFamily="34" charset="0"/>
              </a:rPr>
              <a:t> = 10)</a:t>
            </a:r>
          </a:p>
          <a:p>
            <a:r>
              <a:rPr lang="en-US" altLang="zh-CN" b="1" dirty="0">
                <a:ea typeface="SimSun" panose="02010600030101010101" pitchFamily="2" charset="-122"/>
                <a:cs typeface="Arial" panose="020B0604020202020204" pitchFamily="34" charset="0"/>
              </a:rPr>
              <a:t>Elbow method</a:t>
            </a:r>
            <a:r>
              <a:rPr lang="en-US" altLang="zh-CN" dirty="0">
                <a:ea typeface="SimSun" panose="02010600030101010101" pitchFamily="2" charset="-122"/>
                <a:cs typeface="Arial" panose="020B0604020202020204" pitchFamily="34" charset="0"/>
              </a:rPr>
              <a:t>: Use the turning point in the curve of the sum </a:t>
            </a:r>
          </a:p>
          <a:p>
            <a:pPr marL="384165" lvl="2" indent="0">
              <a:buNone/>
            </a:pPr>
            <a:r>
              <a:rPr lang="en-US" altLang="zh-CN" dirty="0">
                <a:ea typeface="SimSun" panose="02010600030101010101" pitchFamily="2" charset="-122"/>
                <a:cs typeface="Arial" panose="020B0604020202020204" pitchFamily="34" charset="0"/>
              </a:rPr>
              <a:t>of within cluster variance with respect to the # of clusters</a:t>
            </a:r>
          </a:p>
          <a:p>
            <a:r>
              <a:rPr lang="en-US" altLang="zh-CN" b="1" dirty="0">
                <a:ea typeface="SimSun" panose="02010600030101010101" pitchFamily="2" charset="-122"/>
                <a:cs typeface="Arial" panose="020B0604020202020204" pitchFamily="34" charset="0"/>
              </a:rPr>
              <a:t>Cross validation method</a:t>
            </a:r>
          </a:p>
          <a:p>
            <a:pPr lvl="1"/>
            <a:r>
              <a:rPr lang="en-US" altLang="zh-CN" dirty="0">
                <a:ea typeface="SimSun" panose="02010600030101010101" pitchFamily="2" charset="-122"/>
                <a:cs typeface="Arial" panose="020B0604020202020204" pitchFamily="34" charset="0"/>
              </a:rPr>
              <a:t>Divide a given data set into </a:t>
            </a:r>
            <a:r>
              <a:rPr lang="en-US" altLang="zh-CN" i="1" dirty="0">
                <a:ea typeface="SimSun" panose="02010600030101010101" pitchFamily="2" charset="-122"/>
                <a:cs typeface="Arial" panose="020B0604020202020204" pitchFamily="34" charset="0"/>
              </a:rPr>
              <a:t>m</a:t>
            </a:r>
            <a:r>
              <a:rPr lang="en-US" altLang="zh-CN" dirty="0">
                <a:ea typeface="SimSun" panose="02010600030101010101" pitchFamily="2" charset="-122"/>
                <a:cs typeface="Arial" panose="020B0604020202020204" pitchFamily="34" charset="0"/>
              </a:rPr>
              <a:t> parts</a:t>
            </a:r>
          </a:p>
          <a:p>
            <a:pPr lvl="1"/>
            <a:r>
              <a:rPr lang="en-US" altLang="zh-CN" dirty="0">
                <a:ea typeface="SimSun" panose="02010600030101010101" pitchFamily="2" charset="-122"/>
                <a:cs typeface="Arial" panose="020B0604020202020204" pitchFamily="34" charset="0"/>
              </a:rPr>
              <a:t>Use </a:t>
            </a:r>
            <a:r>
              <a:rPr lang="en-US" altLang="zh-CN" i="1" dirty="0">
                <a:ea typeface="SimSun" panose="02010600030101010101" pitchFamily="2" charset="-122"/>
                <a:cs typeface="Arial" panose="020B0604020202020204" pitchFamily="34" charset="0"/>
              </a:rPr>
              <a:t>m</a:t>
            </a:r>
            <a:r>
              <a:rPr lang="en-US" altLang="zh-CN" dirty="0">
                <a:ea typeface="SimSun" panose="02010600030101010101" pitchFamily="2" charset="-122"/>
                <a:cs typeface="Arial" panose="020B0604020202020204" pitchFamily="34" charset="0"/>
              </a:rPr>
              <a:t> </a:t>
            </a:r>
            <a:r>
              <a:rPr lang="en-US" altLang="zh-CN" dirty="0">
                <a:ea typeface="SimSun" panose="02010600030101010101" pitchFamily="2" charset="-122"/>
                <a:cs typeface="Times New Roman" panose="02020603050405020304" pitchFamily="18" charset="0"/>
              </a:rPr>
              <a:t>–</a:t>
            </a:r>
            <a:r>
              <a:rPr lang="en-US" altLang="zh-CN" dirty="0">
                <a:ea typeface="SimSun" panose="02010600030101010101" pitchFamily="2" charset="-122"/>
                <a:cs typeface="Arial" panose="020B0604020202020204" pitchFamily="34" charset="0"/>
              </a:rPr>
              <a:t> 1 parts to obtain a clustering model</a:t>
            </a:r>
          </a:p>
          <a:p>
            <a:pPr lvl="1"/>
            <a:r>
              <a:rPr lang="en-US" altLang="zh-CN" dirty="0">
                <a:ea typeface="SimSun" panose="02010600030101010101" pitchFamily="2" charset="-122"/>
                <a:cs typeface="Arial" panose="020B0604020202020204" pitchFamily="34" charset="0"/>
              </a:rPr>
              <a:t>Use the remaining part to test the quality of the clustering</a:t>
            </a:r>
          </a:p>
          <a:p>
            <a:pPr lvl="2"/>
            <a:r>
              <a:rPr lang="en-US" altLang="zh-CN" dirty="0">
                <a:ea typeface="SimSun" panose="02010600030101010101" pitchFamily="2" charset="-122"/>
                <a:cs typeface="Arial" panose="020B0604020202020204" pitchFamily="34" charset="0"/>
              </a:rPr>
              <a:t>For example, for each point in the test set, find the closest centroid, and use the sum of squared distance between all points in the test set and the closest centroids to measure how well the model fits the test set</a:t>
            </a:r>
          </a:p>
          <a:p>
            <a:pPr lvl="1"/>
            <a:r>
              <a:rPr lang="en-US" altLang="zh-CN" dirty="0">
                <a:ea typeface="SimSun" panose="02010600030101010101" pitchFamily="2" charset="-122"/>
                <a:cs typeface="Arial" panose="020B0604020202020204" pitchFamily="34" charset="0"/>
              </a:rPr>
              <a:t>For any </a:t>
            </a:r>
            <a:r>
              <a:rPr lang="en-US" altLang="zh-CN" i="1" dirty="0">
                <a:ea typeface="SimSun" panose="02010600030101010101" pitchFamily="2" charset="-122"/>
                <a:cs typeface="Arial" panose="020B0604020202020204" pitchFamily="34" charset="0"/>
              </a:rPr>
              <a:t>k</a:t>
            </a:r>
            <a:r>
              <a:rPr lang="en-US" altLang="zh-CN" dirty="0">
                <a:ea typeface="SimSun" panose="02010600030101010101" pitchFamily="2" charset="-122"/>
                <a:cs typeface="Arial" panose="020B0604020202020204" pitchFamily="34" charset="0"/>
              </a:rPr>
              <a:t> &gt; 0, repeat it </a:t>
            </a:r>
            <a:r>
              <a:rPr lang="en-US" altLang="zh-CN" i="1" dirty="0">
                <a:ea typeface="SimSun" panose="02010600030101010101" pitchFamily="2" charset="-122"/>
                <a:cs typeface="Arial" panose="020B0604020202020204" pitchFamily="34" charset="0"/>
              </a:rPr>
              <a:t>m</a:t>
            </a:r>
            <a:r>
              <a:rPr lang="en-US" altLang="zh-CN" dirty="0">
                <a:ea typeface="SimSun" panose="02010600030101010101" pitchFamily="2" charset="-122"/>
                <a:cs typeface="Arial" panose="020B0604020202020204" pitchFamily="34" charset="0"/>
              </a:rPr>
              <a:t> times, compare the overall quality measure w.r.t. different </a:t>
            </a:r>
            <a:r>
              <a:rPr lang="en-US" altLang="zh-CN" i="1" dirty="0">
                <a:ea typeface="SimSun" panose="02010600030101010101" pitchFamily="2" charset="-122"/>
                <a:cs typeface="Arial" panose="020B0604020202020204" pitchFamily="34" charset="0"/>
              </a:rPr>
              <a:t>k’s</a:t>
            </a:r>
            <a:r>
              <a:rPr lang="en-US" altLang="zh-CN" dirty="0">
                <a:ea typeface="SimSun" panose="02010600030101010101" pitchFamily="2" charset="-122"/>
                <a:cs typeface="Arial" panose="020B0604020202020204" pitchFamily="34" charset="0"/>
              </a:rPr>
              <a:t>, and find # of clusters that fits the data the best</a:t>
            </a:r>
          </a:p>
        </p:txBody>
      </p:sp>
      <p:graphicFrame>
        <p:nvGraphicFramePr>
          <p:cNvPr id="4" name="Object 3"/>
          <p:cNvGraphicFramePr>
            <a:graphicFrameLocks noChangeAspect="1"/>
          </p:cNvGraphicFramePr>
          <p:nvPr>
            <p:extLst/>
          </p:nvPr>
        </p:nvGraphicFramePr>
        <p:xfrm>
          <a:off x="2904009" y="1563892"/>
          <a:ext cx="1273175" cy="461963"/>
        </p:xfrm>
        <a:graphic>
          <a:graphicData uri="http://schemas.openxmlformats.org/presentationml/2006/ole">
            <mc:AlternateContent xmlns:mc="http://schemas.openxmlformats.org/markup-compatibility/2006">
              <mc:Choice xmlns:v="urn:schemas-microsoft-com:vml" Requires="v">
                <p:oleObj spid="_x0000_s47106" name="Equation" r:id="rId4" imgW="647640" imgH="228600" progId="Equation.DSMT4">
                  <p:embed/>
                </p:oleObj>
              </mc:Choice>
              <mc:Fallback>
                <p:oleObj name="Equation" r:id="rId4" imgW="647640" imgH="228600" progId="Equation.DSMT4">
                  <p:embed/>
                  <p:pic>
                    <p:nvPicPr>
                      <p:cNvPr id="4" name="Object 3"/>
                      <p:cNvPicPr/>
                      <p:nvPr/>
                    </p:nvPicPr>
                    <p:blipFill>
                      <a:blip r:embed="rId5"/>
                      <a:stretch>
                        <a:fillRect/>
                      </a:stretch>
                    </p:blipFill>
                    <p:spPr>
                      <a:xfrm>
                        <a:off x="2904009" y="1563892"/>
                        <a:ext cx="1273175" cy="461963"/>
                      </a:xfrm>
                      <a:prstGeom prst="rect">
                        <a:avLst/>
                      </a:prstGeom>
                    </p:spPr>
                  </p:pic>
                </p:oleObj>
              </mc:Fallback>
            </mc:AlternateContent>
          </a:graphicData>
        </a:graphic>
      </p:graphicFrame>
      <p:pic>
        <p:nvPicPr>
          <p:cNvPr id="2" name="Picture 1"/>
          <p:cNvPicPr>
            <a:picLocks noChangeAspect="1"/>
          </p:cNvPicPr>
          <p:nvPr/>
        </p:nvPicPr>
        <p:blipFill>
          <a:blip r:embed="rId6"/>
          <a:stretch>
            <a:fillRect/>
          </a:stretch>
        </p:blipFill>
        <p:spPr>
          <a:xfrm>
            <a:off x="8543453" y="1990926"/>
            <a:ext cx="3352800" cy="2714172"/>
          </a:xfrm>
          <a:prstGeom prst="rect">
            <a:avLst/>
          </a:prstGeom>
        </p:spPr>
      </p:pic>
    </p:spTree>
    <p:extLst>
      <p:ext uri="{BB962C8B-B14F-4D97-AF65-F5344CB8AC3E}">
        <p14:creationId xmlns:p14="http://schemas.microsoft.com/office/powerpoint/2010/main" val="3393225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12192000" cy="1095468"/>
          </a:xfrm>
        </p:spPr>
        <p:txBody>
          <a:bodyPr vert="horz" lIns="92075" tIns="46038" rIns="92075" bIns="46038" rtlCol="0" anchor="ctr">
            <a:noAutofit/>
          </a:bodyPr>
          <a:lstStyle/>
          <a:p>
            <a:pPr lvl="3" algn="ctr" defTabSz="914377" rtl="0">
              <a:lnSpc>
                <a:spcPct val="85000"/>
              </a:lnSpc>
              <a:spcBef>
                <a:spcPct val="0"/>
              </a:spcBef>
            </a:pPr>
            <a:r>
              <a:rPr lang="en-US" altLang="zh-CN" sz="4400" dirty="0">
                <a:latin typeface="Berlin Sans FB Demi" panose="020E0802020502020306" pitchFamily="34" charset="0"/>
                <a:ea typeface="SimSun" panose="02010600030101010101" pitchFamily="2" charset="-122"/>
              </a:rPr>
              <a:t>Clustering Tendency: Whether the Data Contains Inherent Grouping Structure</a:t>
            </a:r>
          </a:p>
        </p:txBody>
      </p:sp>
      <p:sp>
        <p:nvSpPr>
          <p:cNvPr id="24579" name="Rectangle 3"/>
          <p:cNvSpPr>
            <a:spLocks noGrp="1" noChangeArrowheads="1"/>
          </p:cNvSpPr>
          <p:nvPr>
            <p:ph type="body" sz="half" idx="1"/>
          </p:nvPr>
        </p:nvSpPr>
        <p:spPr>
          <a:xfrm>
            <a:off x="556548" y="1160867"/>
            <a:ext cx="11053369" cy="5493429"/>
          </a:xfrm>
        </p:spPr>
        <p:txBody>
          <a:bodyPr vert="horz" lIns="92075" tIns="46038" rIns="92075" bIns="46038" rtlCol="0">
            <a:noAutofit/>
          </a:bodyPr>
          <a:lstStyle/>
          <a:p>
            <a:pPr marL="341313" lvl="3" indent="-341313">
              <a:buClr>
                <a:srgbClr val="0000CC"/>
              </a:buClr>
            </a:pPr>
            <a:r>
              <a:rPr lang="en-US" altLang="zh-CN" dirty="0">
                <a:ea typeface="SimSun" panose="02010600030101010101" pitchFamily="2" charset="-122"/>
              </a:rPr>
              <a:t>Assessing the </a:t>
            </a:r>
            <a:r>
              <a:rPr lang="en-US" altLang="zh-CN" b="1" dirty="0">
                <a:ea typeface="SimSun" panose="02010600030101010101" pitchFamily="2" charset="-122"/>
              </a:rPr>
              <a:t>suitability of clustering</a:t>
            </a:r>
            <a:r>
              <a:rPr lang="en-US" altLang="zh-CN" dirty="0">
                <a:ea typeface="SimSun" panose="02010600030101010101" pitchFamily="2" charset="-122"/>
              </a:rPr>
              <a:t> </a:t>
            </a:r>
          </a:p>
          <a:p>
            <a:pPr marL="571500" lvl="4" indent="-341313">
              <a:buClr>
                <a:srgbClr val="0000CC"/>
              </a:buClr>
            </a:pPr>
            <a:r>
              <a:rPr lang="en-US" altLang="zh-CN" dirty="0">
                <a:ea typeface="SimSun" panose="02010600030101010101" pitchFamily="2" charset="-122"/>
              </a:rPr>
              <a:t>(i.e., whether the data has any inherent grouping structure)</a:t>
            </a:r>
          </a:p>
          <a:p>
            <a:r>
              <a:rPr lang="en-US" altLang="zh-CN" dirty="0">
                <a:ea typeface="SimSun" panose="02010600030101010101" pitchFamily="2" charset="-122"/>
              </a:rPr>
              <a:t>Determining </a:t>
            </a:r>
            <a:r>
              <a:rPr lang="en-US" altLang="zh-CN" b="1" i="1" dirty="0">
                <a:ea typeface="SimSun" panose="02010600030101010101" pitchFamily="2" charset="-122"/>
              </a:rPr>
              <a:t>clustering tendency </a:t>
            </a:r>
            <a:r>
              <a:rPr lang="en-US" altLang="zh-CN" dirty="0">
                <a:ea typeface="SimSun" panose="02010600030101010101" pitchFamily="2" charset="-122"/>
              </a:rPr>
              <a:t>or </a:t>
            </a:r>
            <a:r>
              <a:rPr lang="en-US" altLang="zh-CN" b="1" i="1" dirty="0" err="1">
                <a:ea typeface="SimSun" panose="02010600030101010101" pitchFamily="2" charset="-122"/>
              </a:rPr>
              <a:t>clusterability</a:t>
            </a:r>
            <a:r>
              <a:rPr lang="en-US" altLang="zh-CN" dirty="0">
                <a:ea typeface="SimSun" panose="02010600030101010101" pitchFamily="2" charset="-122"/>
              </a:rPr>
              <a:t> </a:t>
            </a:r>
          </a:p>
          <a:p>
            <a:pPr lvl="1"/>
            <a:r>
              <a:rPr lang="en-US" altLang="zh-CN" b="1" dirty="0">
                <a:ea typeface="SimSun" panose="02010600030101010101" pitchFamily="2" charset="-122"/>
              </a:rPr>
              <a:t>A hard task </a:t>
            </a:r>
            <a:r>
              <a:rPr lang="en-US" altLang="zh-CN" dirty="0">
                <a:ea typeface="SimSun" panose="02010600030101010101" pitchFamily="2" charset="-122"/>
              </a:rPr>
              <a:t>because there are so many different definitions of clusters</a:t>
            </a:r>
          </a:p>
          <a:p>
            <a:pPr lvl="2"/>
            <a:r>
              <a:rPr lang="en-US" altLang="zh-CN" dirty="0">
                <a:ea typeface="SimSun" panose="02010600030101010101" pitchFamily="2" charset="-122"/>
              </a:rPr>
              <a:t>E.g., partitioning, hierarchical, density-based, graph-based, etc.</a:t>
            </a:r>
          </a:p>
          <a:p>
            <a:pPr lvl="1"/>
            <a:r>
              <a:rPr lang="en-US" altLang="zh-CN" dirty="0">
                <a:ea typeface="SimSun" panose="02010600030101010101" pitchFamily="2" charset="-122"/>
              </a:rPr>
              <a:t>Even fixing cluster type, still hard to define an appropriate null model for a data set</a:t>
            </a:r>
          </a:p>
          <a:p>
            <a:r>
              <a:rPr lang="en-US" altLang="zh-CN" dirty="0">
                <a:ea typeface="SimSun" panose="02010600030101010101" pitchFamily="2" charset="-122"/>
                <a:cs typeface="Arial" panose="020B0604020202020204" pitchFamily="34" charset="0"/>
              </a:rPr>
              <a:t>Still, there are some </a:t>
            </a:r>
            <a:r>
              <a:rPr lang="en-US" altLang="zh-CN" b="1" dirty="0" err="1">
                <a:ea typeface="SimSun" panose="02010600030101010101" pitchFamily="2" charset="-122"/>
                <a:cs typeface="Arial" panose="020B0604020202020204" pitchFamily="34" charset="0"/>
              </a:rPr>
              <a:t>clusterability</a:t>
            </a:r>
            <a:r>
              <a:rPr lang="en-US" altLang="zh-CN" b="1" dirty="0">
                <a:ea typeface="SimSun" panose="02010600030101010101" pitchFamily="2" charset="-122"/>
                <a:cs typeface="Arial" panose="020B0604020202020204" pitchFamily="34" charset="0"/>
              </a:rPr>
              <a:t> assessment methods</a:t>
            </a:r>
            <a:r>
              <a:rPr lang="en-US" altLang="zh-CN" dirty="0">
                <a:ea typeface="SimSun" panose="02010600030101010101" pitchFamily="2" charset="-122"/>
                <a:cs typeface="Arial" panose="020B0604020202020204" pitchFamily="34" charset="0"/>
              </a:rPr>
              <a:t>, such as</a:t>
            </a:r>
          </a:p>
          <a:p>
            <a:pPr lvl="1"/>
            <a:r>
              <a:rPr lang="en-US" altLang="zh-CN" b="1" dirty="0">
                <a:ea typeface="SimSun" panose="02010600030101010101" pitchFamily="2" charset="-122"/>
                <a:cs typeface="Arial" panose="020B0604020202020204" pitchFamily="34" charset="0"/>
              </a:rPr>
              <a:t>Spatial histogram</a:t>
            </a:r>
            <a:r>
              <a:rPr lang="en-US" altLang="zh-CN" dirty="0">
                <a:ea typeface="SimSun" panose="02010600030101010101" pitchFamily="2" charset="-122"/>
                <a:cs typeface="Arial" panose="020B0604020202020204" pitchFamily="34" charset="0"/>
              </a:rPr>
              <a:t>: Contrast the histogram of the data with that generated from random samples  </a:t>
            </a:r>
          </a:p>
          <a:p>
            <a:pPr lvl="1"/>
            <a:r>
              <a:rPr lang="en-US" altLang="zh-CN" b="1" dirty="0">
                <a:ea typeface="SimSun" panose="02010600030101010101" pitchFamily="2" charset="-122"/>
                <a:cs typeface="Arial" panose="020B0604020202020204" pitchFamily="34" charset="0"/>
              </a:rPr>
              <a:t>Distance distribution</a:t>
            </a:r>
            <a:r>
              <a:rPr lang="en-US" altLang="zh-CN" dirty="0">
                <a:ea typeface="SimSun" panose="02010600030101010101" pitchFamily="2" charset="-122"/>
                <a:cs typeface="Arial" panose="020B0604020202020204" pitchFamily="34" charset="0"/>
              </a:rPr>
              <a:t>: Compare the pairwise point distance from the data with those from the randomly generated samples </a:t>
            </a:r>
            <a:r>
              <a:rPr lang="en-US" altLang="zh-CN" b="1" dirty="0">
                <a:ea typeface="SimSun" panose="02010600030101010101" pitchFamily="2" charset="-122"/>
                <a:cs typeface="Arial" panose="020B0604020202020204" pitchFamily="34" charset="0"/>
              </a:rPr>
              <a:t> </a:t>
            </a:r>
            <a:endParaRPr lang="en-US" altLang="zh-CN" dirty="0">
              <a:ea typeface="SimSun" panose="02010600030101010101" pitchFamily="2" charset="-122"/>
              <a:cs typeface="Arial" panose="020B0604020202020204" pitchFamily="34" charset="0"/>
            </a:endParaRPr>
          </a:p>
          <a:p>
            <a:pPr lvl="1"/>
            <a:r>
              <a:rPr lang="en-US" altLang="zh-CN" b="1" dirty="0">
                <a:ea typeface="SimSun" panose="02010600030101010101" pitchFamily="2" charset="-122"/>
                <a:cs typeface="Arial" panose="020B0604020202020204" pitchFamily="34" charset="0"/>
              </a:rPr>
              <a:t>Hopkins Statistic</a:t>
            </a:r>
            <a:r>
              <a:rPr lang="en-US" altLang="zh-CN" dirty="0">
                <a:ea typeface="SimSun" panose="02010600030101010101" pitchFamily="2" charset="-122"/>
                <a:cs typeface="Arial" panose="020B0604020202020204" pitchFamily="34" charset="0"/>
              </a:rPr>
              <a:t>: A sparse sampling test for spatial randomness</a:t>
            </a:r>
          </a:p>
        </p:txBody>
      </p:sp>
      <p:grpSp>
        <p:nvGrpSpPr>
          <p:cNvPr id="4" name="Group 3"/>
          <p:cNvGrpSpPr/>
          <p:nvPr/>
        </p:nvGrpSpPr>
        <p:grpSpPr>
          <a:xfrm>
            <a:off x="9454822" y="1244288"/>
            <a:ext cx="2057399" cy="1225993"/>
            <a:chOff x="10001278" y="3867115"/>
            <a:chExt cx="2057399" cy="1225993"/>
          </a:xfrm>
        </p:grpSpPr>
        <p:grpSp>
          <p:nvGrpSpPr>
            <p:cNvPr id="5" name="Group 47"/>
            <p:cNvGrpSpPr>
              <a:grpSpLocks/>
            </p:cNvGrpSpPr>
            <p:nvPr/>
          </p:nvGrpSpPr>
          <p:grpSpPr bwMode="auto">
            <a:xfrm>
              <a:off x="10001278" y="3867115"/>
              <a:ext cx="2057399" cy="1225993"/>
              <a:chOff x="6781800" y="1295400"/>
              <a:chExt cx="2042907" cy="1181100"/>
            </a:xfrm>
          </p:grpSpPr>
          <p:sp>
            <p:nvSpPr>
              <p:cNvPr id="10" name="Oval 8"/>
              <p:cNvSpPr>
                <a:spLocks noChangeArrowheads="1"/>
              </p:cNvSpPr>
              <p:nvPr/>
            </p:nvSpPr>
            <p:spPr bwMode="auto">
              <a:xfrm>
                <a:off x="7162800" y="17049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1" name="Oval 9"/>
              <p:cNvSpPr>
                <a:spLocks noChangeArrowheads="1"/>
              </p:cNvSpPr>
              <p:nvPr/>
            </p:nvSpPr>
            <p:spPr bwMode="auto">
              <a:xfrm>
                <a:off x="7391400" y="16287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2" name="Oval 10"/>
              <p:cNvSpPr>
                <a:spLocks noChangeArrowheads="1"/>
              </p:cNvSpPr>
              <p:nvPr/>
            </p:nvSpPr>
            <p:spPr bwMode="auto">
              <a:xfrm>
                <a:off x="7467600" y="20955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3" name="Oval 11"/>
              <p:cNvSpPr>
                <a:spLocks noChangeArrowheads="1"/>
              </p:cNvSpPr>
              <p:nvPr/>
            </p:nvSpPr>
            <p:spPr bwMode="auto">
              <a:xfrm>
                <a:off x="7696200" y="1933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4" name="Oval 12"/>
              <p:cNvSpPr>
                <a:spLocks noChangeArrowheads="1"/>
              </p:cNvSpPr>
              <p:nvPr/>
            </p:nvSpPr>
            <p:spPr bwMode="auto">
              <a:xfrm>
                <a:off x="7010400" y="1902082"/>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5" name="Oval 13"/>
              <p:cNvSpPr>
                <a:spLocks noChangeArrowheads="1"/>
              </p:cNvSpPr>
              <p:nvPr/>
            </p:nvSpPr>
            <p:spPr bwMode="auto">
              <a:xfrm>
                <a:off x="7010400" y="1552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6" name="Oval 14"/>
              <p:cNvSpPr>
                <a:spLocks noChangeArrowheads="1"/>
              </p:cNvSpPr>
              <p:nvPr/>
            </p:nvSpPr>
            <p:spPr bwMode="auto">
              <a:xfrm>
                <a:off x="72771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7" name="Oval 16"/>
              <p:cNvSpPr>
                <a:spLocks noChangeArrowheads="1"/>
              </p:cNvSpPr>
              <p:nvPr/>
            </p:nvSpPr>
            <p:spPr bwMode="auto">
              <a:xfrm>
                <a:off x="7620000" y="1714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8" name="Oval 17"/>
              <p:cNvSpPr>
                <a:spLocks noChangeArrowheads="1"/>
              </p:cNvSpPr>
              <p:nvPr/>
            </p:nvSpPr>
            <p:spPr bwMode="auto">
              <a:xfrm>
                <a:off x="74676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9" name="Oval 33"/>
              <p:cNvSpPr>
                <a:spLocks noChangeArrowheads="1"/>
              </p:cNvSpPr>
              <p:nvPr/>
            </p:nvSpPr>
            <p:spPr bwMode="auto">
              <a:xfrm>
                <a:off x="7226077" y="2280758"/>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0" name="Oval 34"/>
              <p:cNvSpPr>
                <a:spLocks noChangeArrowheads="1"/>
              </p:cNvSpPr>
              <p:nvPr/>
            </p:nvSpPr>
            <p:spPr bwMode="auto">
              <a:xfrm>
                <a:off x="7315200" y="1485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1" name="Oval 35"/>
              <p:cNvSpPr>
                <a:spLocks noChangeArrowheads="1"/>
              </p:cNvSpPr>
              <p:nvPr/>
            </p:nvSpPr>
            <p:spPr bwMode="auto">
              <a:xfrm>
                <a:off x="7048500" y="22479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2" name="Oval 15"/>
              <p:cNvSpPr>
                <a:spLocks noChangeArrowheads="1"/>
              </p:cNvSpPr>
              <p:nvPr/>
            </p:nvSpPr>
            <p:spPr bwMode="auto">
              <a:xfrm>
                <a:off x="80962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3" name="Oval 19"/>
              <p:cNvSpPr>
                <a:spLocks noChangeArrowheads="1"/>
              </p:cNvSpPr>
              <p:nvPr/>
            </p:nvSpPr>
            <p:spPr bwMode="auto">
              <a:xfrm>
                <a:off x="8170115" y="2294659"/>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4" name="Oval 20"/>
              <p:cNvSpPr>
                <a:spLocks noChangeArrowheads="1"/>
              </p:cNvSpPr>
              <p:nvPr/>
            </p:nvSpPr>
            <p:spPr bwMode="auto">
              <a:xfrm>
                <a:off x="7782354" y="217582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5" name="Oval 21"/>
              <p:cNvSpPr>
                <a:spLocks noChangeArrowheads="1"/>
              </p:cNvSpPr>
              <p:nvPr/>
            </p:nvSpPr>
            <p:spPr bwMode="auto">
              <a:xfrm>
                <a:off x="8590869" y="2269309"/>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6" name="Oval 22"/>
              <p:cNvSpPr>
                <a:spLocks noChangeArrowheads="1"/>
              </p:cNvSpPr>
              <p:nvPr/>
            </p:nvSpPr>
            <p:spPr bwMode="auto">
              <a:xfrm>
                <a:off x="84010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7" name="Oval 23"/>
              <p:cNvSpPr>
                <a:spLocks noChangeArrowheads="1"/>
              </p:cNvSpPr>
              <p:nvPr/>
            </p:nvSpPr>
            <p:spPr bwMode="auto">
              <a:xfrm>
                <a:off x="79438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8" name="Oval 24"/>
              <p:cNvSpPr>
                <a:spLocks noChangeArrowheads="1"/>
              </p:cNvSpPr>
              <p:nvPr/>
            </p:nvSpPr>
            <p:spPr bwMode="auto">
              <a:xfrm>
                <a:off x="7737102" y="1496408"/>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9" name="Oval 25"/>
              <p:cNvSpPr>
                <a:spLocks noChangeArrowheads="1"/>
              </p:cNvSpPr>
              <p:nvPr/>
            </p:nvSpPr>
            <p:spPr bwMode="auto">
              <a:xfrm>
                <a:off x="7905750" y="15906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0" name="Oval 26"/>
              <p:cNvSpPr>
                <a:spLocks noChangeArrowheads="1"/>
              </p:cNvSpPr>
              <p:nvPr/>
            </p:nvSpPr>
            <p:spPr bwMode="auto">
              <a:xfrm>
                <a:off x="82486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b="1">
                  <a:solidFill>
                    <a:srgbClr val="0000FF"/>
                  </a:solidFill>
                </a:endParaRPr>
              </a:p>
            </p:txBody>
          </p:sp>
          <p:sp>
            <p:nvSpPr>
              <p:cNvPr id="31" name="Oval 27"/>
              <p:cNvSpPr>
                <a:spLocks noChangeArrowheads="1"/>
              </p:cNvSpPr>
              <p:nvPr/>
            </p:nvSpPr>
            <p:spPr bwMode="auto">
              <a:xfrm>
                <a:off x="7793177" y="1752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2" name="Oval 28"/>
              <p:cNvSpPr>
                <a:spLocks noChangeArrowheads="1"/>
              </p:cNvSpPr>
              <p:nvPr/>
            </p:nvSpPr>
            <p:spPr bwMode="auto">
              <a:xfrm>
                <a:off x="80962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3" name="Oval 29"/>
              <p:cNvSpPr>
                <a:spLocks noChangeArrowheads="1"/>
              </p:cNvSpPr>
              <p:nvPr/>
            </p:nvSpPr>
            <p:spPr bwMode="auto">
              <a:xfrm>
                <a:off x="84010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4" name="Oval 30"/>
              <p:cNvSpPr>
                <a:spLocks noChangeArrowheads="1"/>
              </p:cNvSpPr>
              <p:nvPr/>
            </p:nvSpPr>
            <p:spPr bwMode="auto">
              <a:xfrm>
                <a:off x="85534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5" name="Oval 31"/>
              <p:cNvSpPr>
                <a:spLocks noChangeArrowheads="1"/>
              </p:cNvSpPr>
              <p:nvPr/>
            </p:nvSpPr>
            <p:spPr bwMode="auto">
              <a:xfrm>
                <a:off x="86296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6" name="Oval 32"/>
              <p:cNvSpPr>
                <a:spLocks noChangeArrowheads="1"/>
              </p:cNvSpPr>
              <p:nvPr/>
            </p:nvSpPr>
            <p:spPr bwMode="auto">
              <a:xfrm>
                <a:off x="8088144" y="1329778"/>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7" name="Oval 37"/>
              <p:cNvSpPr>
                <a:spLocks noChangeArrowheads="1"/>
              </p:cNvSpPr>
              <p:nvPr/>
            </p:nvSpPr>
            <p:spPr bwMode="auto">
              <a:xfrm>
                <a:off x="8020050" y="2085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8" name="Rectangle 1"/>
              <p:cNvSpPr>
                <a:spLocks noChangeArrowheads="1"/>
              </p:cNvSpPr>
              <p:nvPr/>
            </p:nvSpPr>
            <p:spPr bwMode="auto">
              <a:xfrm>
                <a:off x="6781800" y="1295400"/>
                <a:ext cx="2042907" cy="11811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grpSp>
        <p:sp>
          <p:nvSpPr>
            <p:cNvPr id="6" name="Oval 35"/>
            <p:cNvSpPr>
              <a:spLocks noChangeArrowheads="1"/>
            </p:cNvSpPr>
            <p:nvPr/>
          </p:nvSpPr>
          <p:spPr bwMode="auto">
            <a:xfrm>
              <a:off x="10156683" y="4717509"/>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 name="Oval 33"/>
            <p:cNvSpPr>
              <a:spLocks noChangeArrowheads="1"/>
            </p:cNvSpPr>
            <p:nvPr/>
          </p:nvSpPr>
          <p:spPr bwMode="auto">
            <a:xfrm>
              <a:off x="10446675" y="464046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9" name="Oval 33"/>
            <p:cNvSpPr>
              <a:spLocks noChangeArrowheads="1"/>
            </p:cNvSpPr>
            <p:nvPr/>
          </p:nvSpPr>
          <p:spPr bwMode="auto">
            <a:xfrm>
              <a:off x="10639478" y="490435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grpSp>
      <p:sp>
        <p:nvSpPr>
          <p:cNvPr id="2" name="TextBox 1"/>
          <p:cNvSpPr txBox="1"/>
          <p:nvPr/>
        </p:nvSpPr>
        <p:spPr>
          <a:xfrm>
            <a:off x="4124960" y="4663440"/>
            <a:ext cx="2222011" cy="400110"/>
          </a:xfrm>
          <a:prstGeom prst="rect">
            <a:avLst/>
          </a:prstGeom>
          <a:solidFill>
            <a:srgbClr val="FFC000"/>
          </a:solidFill>
        </p:spPr>
        <p:txBody>
          <a:bodyPr wrap="square" rtlCol="0">
            <a:spAutoFit/>
          </a:bodyPr>
          <a:lstStyle/>
          <a:p>
            <a:r>
              <a:rPr lang="en-US" sz="2000" dirty="0"/>
              <a:t>To be covered here</a:t>
            </a:r>
          </a:p>
        </p:txBody>
      </p:sp>
    </p:spTree>
    <p:extLst>
      <p:ext uri="{BB962C8B-B14F-4D97-AF65-F5344CB8AC3E}">
        <p14:creationId xmlns:p14="http://schemas.microsoft.com/office/powerpoint/2010/main" val="3826249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1219110"/>
            <a:r>
              <a:rPr lang="en-US" altLang="en-US" sz="4800" kern="0" dirty="0"/>
              <a:t>Clustering Validation</a:t>
            </a:r>
            <a:endParaRPr lang="en-US" sz="4800" dirty="0">
              <a:solidFill>
                <a:prstClr val="black"/>
              </a:solidFill>
            </a:endParaRPr>
          </a:p>
        </p:txBody>
      </p:sp>
      <p:sp>
        <p:nvSpPr>
          <p:cNvPr id="3" name="Content Placeholder 2"/>
          <p:cNvSpPr>
            <a:spLocks noGrp="1"/>
          </p:cNvSpPr>
          <p:nvPr>
            <p:ph idx="1"/>
          </p:nvPr>
        </p:nvSpPr>
        <p:spPr>
          <a:xfrm>
            <a:off x="618077" y="1193601"/>
            <a:ext cx="9893883" cy="5556822"/>
          </a:xfrm>
        </p:spPr>
        <p:txBody>
          <a:bodyPr/>
          <a:lstStyle/>
          <a:p>
            <a:pPr defTabSz="1219110">
              <a:spcBef>
                <a:spcPts val="800"/>
              </a:spcBef>
              <a:spcAft>
                <a:spcPts val="600"/>
              </a:spcAft>
            </a:pPr>
            <a:r>
              <a:rPr lang="en-US" altLang="zh-CN" sz="2400" dirty="0">
                <a:solidFill>
                  <a:prstClr val="black"/>
                </a:solidFill>
              </a:rPr>
              <a:t>Clustering Validation: Basic Concepts</a:t>
            </a:r>
          </a:p>
          <a:p>
            <a:pPr defTabSz="1219110">
              <a:spcBef>
                <a:spcPts val="800"/>
              </a:spcBef>
              <a:spcAft>
                <a:spcPts val="600"/>
              </a:spcAft>
            </a:pPr>
            <a:r>
              <a:rPr lang="en-US" altLang="zh-CN" sz="2400" dirty="0">
                <a:solidFill>
                  <a:prstClr val="black"/>
                </a:solidFill>
              </a:rPr>
              <a:t>External Measures for Clustering Validation</a:t>
            </a:r>
            <a:endParaRPr lang="en-US" sz="2400" dirty="0">
              <a:solidFill>
                <a:prstClr val="black"/>
              </a:solidFill>
            </a:endParaRPr>
          </a:p>
          <a:p>
            <a:pPr lvl="1" defTabSz="1219110">
              <a:spcBef>
                <a:spcPts val="800"/>
              </a:spcBef>
              <a:spcAft>
                <a:spcPts val="600"/>
              </a:spcAft>
            </a:pPr>
            <a:r>
              <a:rPr lang="en-US" altLang="zh-CN" sz="2400" dirty="0">
                <a:solidFill>
                  <a:prstClr val="black"/>
                </a:solidFill>
              </a:rPr>
              <a:t>I: </a:t>
            </a:r>
            <a:r>
              <a:rPr lang="en-US" altLang="zh-CN" sz="2400" dirty="0">
                <a:ea typeface="SimSun" panose="02010600030101010101" pitchFamily="2" charset="-122"/>
              </a:rPr>
              <a:t>Matching-Based Measures</a:t>
            </a:r>
          </a:p>
          <a:p>
            <a:pPr lvl="1" defTabSz="1219110">
              <a:spcBef>
                <a:spcPts val="800"/>
              </a:spcBef>
              <a:spcAft>
                <a:spcPts val="600"/>
              </a:spcAft>
            </a:pPr>
            <a:r>
              <a:rPr lang="en-US" altLang="zh-CN" sz="2400" dirty="0">
                <a:solidFill>
                  <a:prstClr val="black"/>
                </a:solidFill>
              </a:rPr>
              <a:t>II: Entropy-Based Measures</a:t>
            </a:r>
          </a:p>
          <a:p>
            <a:pPr lvl="1" defTabSz="1219110">
              <a:spcBef>
                <a:spcPts val="800"/>
              </a:spcBef>
              <a:spcAft>
                <a:spcPts val="600"/>
              </a:spcAft>
            </a:pPr>
            <a:r>
              <a:rPr lang="en-US" altLang="zh-CN" sz="2400" dirty="0">
                <a:solidFill>
                  <a:prstClr val="black"/>
                </a:solidFill>
              </a:rPr>
              <a:t>III: Pairwise Measures</a:t>
            </a:r>
          </a:p>
          <a:p>
            <a:pPr defTabSz="1219110">
              <a:spcBef>
                <a:spcPts val="800"/>
              </a:spcBef>
              <a:spcAft>
                <a:spcPts val="600"/>
              </a:spcAft>
            </a:pPr>
            <a:r>
              <a:rPr lang="en-US" altLang="zh-CN" sz="2400" dirty="0">
                <a:solidFill>
                  <a:prstClr val="black"/>
                </a:solidFill>
              </a:rPr>
              <a:t>Internal Measures for Clustering Validation</a:t>
            </a:r>
          </a:p>
          <a:p>
            <a:pPr defTabSz="1219110">
              <a:spcBef>
                <a:spcPts val="800"/>
              </a:spcBef>
              <a:spcAft>
                <a:spcPts val="600"/>
              </a:spcAft>
            </a:pPr>
            <a:r>
              <a:rPr lang="en-US" altLang="zh-CN" sz="2400" dirty="0">
                <a:solidFill>
                  <a:prstClr val="black"/>
                </a:solidFill>
              </a:rPr>
              <a:t>Relative Measures</a:t>
            </a:r>
          </a:p>
          <a:p>
            <a:pPr defTabSz="1219110">
              <a:spcBef>
                <a:spcPts val="800"/>
              </a:spcBef>
              <a:spcAft>
                <a:spcPts val="600"/>
              </a:spcAft>
            </a:pPr>
            <a:r>
              <a:rPr lang="en-US" altLang="zh-CN" sz="2400" dirty="0">
                <a:solidFill>
                  <a:prstClr val="black"/>
                </a:solidFill>
              </a:rPr>
              <a:t>Cluster Stability</a:t>
            </a:r>
          </a:p>
          <a:p>
            <a:pPr defTabSz="1219110">
              <a:spcBef>
                <a:spcPts val="800"/>
              </a:spcBef>
              <a:spcAft>
                <a:spcPts val="600"/>
              </a:spcAft>
            </a:pPr>
            <a:r>
              <a:rPr lang="en-US" altLang="zh-CN" sz="2400" dirty="0">
                <a:solidFill>
                  <a:prstClr val="black"/>
                </a:solidFill>
              </a:rPr>
              <a:t>Clustering Tendency</a:t>
            </a:r>
          </a:p>
        </p:txBody>
      </p:sp>
      <p:sp>
        <p:nvSpPr>
          <p:cNvPr id="4" name="AutoShape 5">
            <a:extLst>
              <a:ext uri="{FF2B5EF4-FFF2-40B4-BE49-F238E27FC236}">
                <a16:creationId xmlns:a16="http://schemas.microsoft.com/office/drawing/2014/main" id="{379C2BA9-6052-8A40-B2BD-2F6E64B0A655}"/>
              </a:ext>
            </a:extLst>
          </p:cNvPr>
          <p:cNvSpPr>
            <a:spLocks noChangeArrowheads="1"/>
          </p:cNvSpPr>
          <p:nvPr/>
        </p:nvSpPr>
        <p:spPr bwMode="auto">
          <a:xfrm rot="9867012">
            <a:off x="3694826" y="5490323"/>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spTree>
    <p:extLst>
      <p:ext uri="{BB962C8B-B14F-4D97-AF65-F5344CB8AC3E}">
        <p14:creationId xmlns:p14="http://schemas.microsoft.com/office/powerpoint/2010/main" val="17341608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0686" y="125506"/>
            <a:ext cx="12335435" cy="969962"/>
          </a:xfrm>
        </p:spPr>
        <p:txBody>
          <a:bodyPr vert="horz" lIns="92075" tIns="46038" rIns="92075" bIns="46038" rtlCol="0" anchor="ctr">
            <a:noAutofit/>
          </a:bodyPr>
          <a:lstStyle/>
          <a:p>
            <a:pPr lvl="3" algn="ctr" defTabSz="914377" rtl="0">
              <a:lnSpc>
                <a:spcPct val="85000"/>
              </a:lnSpc>
              <a:spcBef>
                <a:spcPct val="0"/>
              </a:spcBef>
            </a:pPr>
            <a:r>
              <a:rPr lang="en-US" altLang="zh-CN" sz="3600" dirty="0">
                <a:latin typeface="Berlin Sans FB Demi" panose="020E0802020502020306" pitchFamily="34" charset="0"/>
                <a:ea typeface="SimSun" panose="02010600030101010101" pitchFamily="2" charset="-122"/>
              </a:rPr>
              <a:t>Testing Clustering Tendency: </a:t>
            </a:r>
            <a:r>
              <a:rPr lang="en-US" altLang="zh-CN" sz="3600" b="1" dirty="0">
                <a:latin typeface="Berlin Sans FB Demi" panose="020E0802020502020306" pitchFamily="34" charset="0"/>
                <a:ea typeface="SimSun" panose="02010600030101010101" pitchFamily="2" charset="-122"/>
                <a:cs typeface="Arial" panose="020B0604020202020204" pitchFamily="34" charset="0"/>
              </a:rPr>
              <a:t>A Spatial Histogram Approach</a:t>
            </a:r>
            <a:endParaRPr lang="en-US" altLang="zh-CN" sz="3600" dirty="0">
              <a:latin typeface="Berlin Sans FB Demi" panose="020E0802020502020306" pitchFamily="34" charset="0"/>
              <a:ea typeface="SimSun" panose="02010600030101010101" pitchFamily="2" charset="-122"/>
            </a:endParaRPr>
          </a:p>
        </p:txBody>
      </p:sp>
      <p:sp>
        <p:nvSpPr>
          <p:cNvPr id="24579" name="Rectangle 3"/>
          <p:cNvSpPr>
            <a:spLocks noGrp="1" noChangeArrowheads="1"/>
          </p:cNvSpPr>
          <p:nvPr>
            <p:ph type="body" sz="half" idx="1"/>
          </p:nvPr>
        </p:nvSpPr>
        <p:spPr>
          <a:xfrm>
            <a:off x="561827" y="1146277"/>
            <a:ext cx="10984714" cy="1213419"/>
          </a:xfrm>
        </p:spPr>
        <p:txBody>
          <a:bodyPr vert="horz" lIns="92075" tIns="46038" rIns="92075" bIns="46038" rtlCol="0">
            <a:noAutofit/>
          </a:bodyPr>
          <a:lstStyle/>
          <a:p>
            <a:r>
              <a:rPr lang="en-US" altLang="zh-CN" b="1" dirty="0">
                <a:latin typeface="Berlin Sans FB Demi" panose="020E0802020502020306" pitchFamily="34" charset="0"/>
                <a:ea typeface="SimSun" panose="02010600030101010101" pitchFamily="2" charset="-122"/>
                <a:cs typeface="Arial" panose="020B0604020202020204" pitchFamily="34" charset="0"/>
              </a:rPr>
              <a:t>Spatial Histogram Approach: </a:t>
            </a:r>
            <a:r>
              <a:rPr lang="en-US" altLang="zh-CN" dirty="0">
                <a:ea typeface="SimSun" panose="02010600030101010101" pitchFamily="2" charset="-122"/>
                <a:cs typeface="Arial" panose="020B0604020202020204" pitchFamily="34" charset="0"/>
              </a:rPr>
              <a:t>Contrast the </a:t>
            </a:r>
            <a:r>
              <a:rPr lang="en-US" altLang="zh-CN" i="1" dirty="0">
                <a:ea typeface="SimSun" panose="02010600030101010101" pitchFamily="2" charset="-122"/>
                <a:cs typeface="Arial" panose="020B0604020202020204" pitchFamily="34" charset="0"/>
              </a:rPr>
              <a:t>d</a:t>
            </a:r>
            <a:r>
              <a:rPr lang="en-US" altLang="zh-CN" dirty="0">
                <a:ea typeface="SimSun" panose="02010600030101010101" pitchFamily="2" charset="-122"/>
                <a:cs typeface="Arial" panose="020B0604020202020204" pitchFamily="34" charset="0"/>
              </a:rPr>
              <a:t>-dimensional histogram of the input dataset </a:t>
            </a:r>
            <a:r>
              <a:rPr lang="en-US" altLang="zh-CN" b="1" i="1" dirty="0">
                <a:ea typeface="SimSun" panose="02010600030101010101" pitchFamily="2" charset="-122"/>
                <a:cs typeface="Arial" panose="020B0604020202020204" pitchFamily="34" charset="0"/>
              </a:rPr>
              <a:t>D</a:t>
            </a:r>
            <a:r>
              <a:rPr lang="en-US" altLang="zh-CN" dirty="0">
                <a:ea typeface="SimSun" panose="02010600030101010101" pitchFamily="2" charset="-122"/>
                <a:cs typeface="Arial" panose="020B0604020202020204" pitchFamily="34" charset="0"/>
              </a:rPr>
              <a:t> with the histogram generated from random samples</a:t>
            </a:r>
          </a:p>
          <a:p>
            <a:pPr lvl="1"/>
            <a:r>
              <a:rPr lang="en-US" altLang="zh-CN" dirty="0">
                <a:ea typeface="SimSun" panose="02010600030101010101" pitchFamily="2" charset="-122"/>
                <a:cs typeface="Arial" panose="020B0604020202020204" pitchFamily="34" charset="0"/>
              </a:rPr>
              <a:t>Dataset D is </a:t>
            </a:r>
            <a:r>
              <a:rPr lang="en-US" altLang="zh-CN" dirty="0" err="1">
                <a:ea typeface="SimSun" panose="02010600030101010101" pitchFamily="2" charset="-122"/>
                <a:cs typeface="Arial" panose="020B0604020202020204" pitchFamily="34" charset="0"/>
              </a:rPr>
              <a:t>clusterable</a:t>
            </a:r>
            <a:r>
              <a:rPr lang="en-US" altLang="zh-CN" dirty="0">
                <a:ea typeface="SimSun" panose="02010600030101010101" pitchFamily="2" charset="-122"/>
                <a:cs typeface="Arial" panose="020B0604020202020204" pitchFamily="34" charset="0"/>
              </a:rPr>
              <a:t> if the distributions of two histograms are rather different</a:t>
            </a:r>
          </a:p>
        </p:txBody>
      </p:sp>
      <p:sp>
        <p:nvSpPr>
          <p:cNvPr id="7" name="Rectangle 3"/>
          <p:cNvSpPr txBox="1">
            <a:spLocks noChangeArrowheads="1"/>
          </p:cNvSpPr>
          <p:nvPr/>
        </p:nvSpPr>
        <p:spPr>
          <a:xfrm>
            <a:off x="561827" y="2350732"/>
            <a:ext cx="3788676" cy="3072916"/>
          </a:xfrm>
          <a:prstGeom prst="rect">
            <a:avLst/>
          </a:prstGeom>
        </p:spPr>
        <p:txBody>
          <a:bodyPr vert="horz" lIns="92075" tIns="46038" rIns="92075" bIns="46038"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r>
              <a:rPr lang="en-US" altLang="zh-CN" dirty="0">
                <a:ea typeface="SimSun" panose="02010600030101010101" pitchFamily="2" charset="-122"/>
                <a:cs typeface="Arial" panose="020B0604020202020204" pitchFamily="34" charset="0"/>
              </a:rPr>
              <a:t>Method outline</a:t>
            </a:r>
          </a:p>
          <a:p>
            <a:pPr lvl="1"/>
            <a:r>
              <a:rPr lang="en-US" altLang="zh-CN" dirty="0">
                <a:ea typeface="SimSun" panose="02010600030101010101" pitchFamily="2" charset="-122"/>
                <a:cs typeface="Arial" panose="020B0604020202020204" pitchFamily="34" charset="0"/>
              </a:rPr>
              <a:t>Divide each dimension into </a:t>
            </a:r>
            <a:r>
              <a:rPr lang="en-US" altLang="zh-CN" dirty="0" err="1">
                <a:ea typeface="SimSun" panose="02010600030101010101" pitchFamily="2" charset="-122"/>
                <a:cs typeface="Arial" panose="020B0604020202020204" pitchFamily="34" charset="0"/>
              </a:rPr>
              <a:t>equi</a:t>
            </a:r>
            <a:r>
              <a:rPr lang="en-US" altLang="zh-CN" dirty="0">
                <a:ea typeface="SimSun" panose="02010600030101010101" pitchFamily="2" charset="-122"/>
                <a:cs typeface="Arial" panose="020B0604020202020204" pitchFamily="34" charset="0"/>
              </a:rPr>
              <a:t>-width bins, count how many points lie in each cells, and obtain the empirical joint probability mass function (EPMF)</a:t>
            </a:r>
          </a:p>
        </p:txBody>
      </p:sp>
      <p:sp>
        <p:nvSpPr>
          <p:cNvPr id="8" name="Rectangle 3"/>
          <p:cNvSpPr txBox="1">
            <a:spLocks noChangeArrowheads="1"/>
          </p:cNvSpPr>
          <p:nvPr/>
        </p:nvSpPr>
        <p:spPr>
          <a:xfrm>
            <a:off x="490110" y="5432612"/>
            <a:ext cx="10984714" cy="551976"/>
          </a:xfrm>
          <a:prstGeom prst="rect">
            <a:avLst/>
          </a:prstGeom>
        </p:spPr>
        <p:txBody>
          <a:bodyPr vert="horz" lIns="92075" tIns="46038" rIns="92075" bIns="46038"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lvl="1"/>
            <a:r>
              <a:rPr lang="en-US" altLang="zh-CN" dirty="0">
                <a:ea typeface="SimSun" panose="02010600030101010101" pitchFamily="2" charset="-122"/>
                <a:cs typeface="Arial" panose="020B0604020202020204" pitchFamily="34" charset="0"/>
              </a:rPr>
              <a:t>Do the same for the randomly sampled data</a:t>
            </a:r>
          </a:p>
          <a:p>
            <a:pPr lvl="1"/>
            <a:r>
              <a:rPr lang="en-US" altLang="zh-CN" dirty="0">
                <a:ea typeface="SimSun" panose="02010600030101010101" pitchFamily="2" charset="-122"/>
                <a:cs typeface="Arial" panose="020B0604020202020204" pitchFamily="34" charset="0"/>
              </a:rPr>
              <a:t>Compute how much they differ using the </a:t>
            </a:r>
            <a:r>
              <a:rPr lang="en-US" altLang="zh-CN" i="1" dirty="0" err="1">
                <a:ea typeface="SimSun" panose="02010600030101010101" pitchFamily="2" charset="-122"/>
                <a:cs typeface="Arial" panose="020B0604020202020204" pitchFamily="34" charset="0"/>
              </a:rPr>
              <a:t>Kullback-Leibler</a:t>
            </a:r>
            <a:r>
              <a:rPr lang="en-US" altLang="zh-CN" dirty="0">
                <a:ea typeface="SimSun" panose="02010600030101010101" pitchFamily="2" charset="-122"/>
                <a:cs typeface="Arial" panose="020B0604020202020204" pitchFamily="34" charset="0"/>
              </a:rPr>
              <a:t> (</a:t>
            </a:r>
            <a:r>
              <a:rPr lang="en-US" altLang="zh-CN" i="1" dirty="0">
                <a:ea typeface="SimSun" panose="02010600030101010101" pitchFamily="2" charset="-122"/>
                <a:cs typeface="Arial" panose="020B0604020202020204" pitchFamily="34" charset="0"/>
              </a:rPr>
              <a:t>KL</a:t>
            </a:r>
            <a:r>
              <a:rPr lang="en-US" altLang="zh-CN" dirty="0">
                <a:ea typeface="SimSun" panose="02010600030101010101" pitchFamily="2" charset="-122"/>
                <a:cs typeface="Arial" panose="020B0604020202020204" pitchFamily="34" charset="0"/>
              </a:rPr>
              <a:t>) </a:t>
            </a:r>
            <a:r>
              <a:rPr lang="en-US" altLang="zh-CN" i="1" dirty="0">
                <a:ea typeface="SimSun" panose="02010600030101010101" pitchFamily="2" charset="-122"/>
                <a:cs typeface="Arial" panose="020B0604020202020204" pitchFamily="34" charset="0"/>
              </a:rPr>
              <a:t>divergence</a:t>
            </a:r>
            <a:r>
              <a:rPr lang="en-US" altLang="zh-CN" dirty="0">
                <a:ea typeface="SimSun" panose="02010600030101010101" pitchFamily="2" charset="-122"/>
                <a:cs typeface="Arial" panose="020B0604020202020204" pitchFamily="34" charset="0"/>
              </a:rPr>
              <a:t> value </a:t>
            </a:r>
          </a:p>
        </p:txBody>
      </p:sp>
      <p:pic>
        <p:nvPicPr>
          <p:cNvPr id="5" name="Picture 4"/>
          <p:cNvPicPr>
            <a:picLocks noChangeAspect="1"/>
          </p:cNvPicPr>
          <p:nvPr/>
        </p:nvPicPr>
        <p:blipFill>
          <a:blip r:embed="rId3"/>
          <a:stretch>
            <a:fillRect/>
          </a:stretch>
        </p:blipFill>
        <p:spPr>
          <a:xfrm>
            <a:off x="4132879" y="2368660"/>
            <a:ext cx="3702273" cy="2909337"/>
          </a:xfrm>
          <a:prstGeom prst="rect">
            <a:avLst/>
          </a:prstGeom>
        </p:spPr>
      </p:pic>
      <p:pic>
        <p:nvPicPr>
          <p:cNvPr id="6" name="Picture 5"/>
          <p:cNvPicPr>
            <a:picLocks noChangeAspect="1"/>
          </p:cNvPicPr>
          <p:nvPr/>
        </p:nvPicPr>
        <p:blipFill>
          <a:blip r:embed="rId4"/>
          <a:stretch>
            <a:fillRect/>
          </a:stretch>
        </p:blipFill>
        <p:spPr>
          <a:xfrm>
            <a:off x="7854958" y="2368660"/>
            <a:ext cx="3691583" cy="2895248"/>
          </a:xfrm>
          <a:prstGeom prst="rect">
            <a:avLst/>
          </a:prstGeom>
        </p:spPr>
      </p:pic>
    </p:spTree>
    <p:extLst>
      <p:ext uri="{BB962C8B-B14F-4D97-AF65-F5344CB8AC3E}">
        <p14:creationId xmlns:p14="http://schemas.microsoft.com/office/powerpoint/2010/main" val="1782658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0" y="95250"/>
            <a:ext cx="12192000" cy="990600"/>
          </a:xfrm>
        </p:spPr>
        <p:txBody>
          <a:bodyPr vert="horz" lIns="92075" tIns="46038" rIns="92075" bIns="46038" rtlCol="0" anchor="ctr">
            <a:noAutofit/>
          </a:bodyPr>
          <a:lstStyle/>
          <a:p>
            <a:pPr eaLnBrk="1" hangingPunct="1"/>
            <a:r>
              <a:rPr lang="en-US" altLang="zh-CN" sz="3800" dirty="0">
                <a:ea typeface="SimSun" panose="02010600030101010101" pitchFamily="2" charset="-122"/>
              </a:rPr>
              <a:t>Chapter 10. </a:t>
            </a:r>
            <a:r>
              <a:rPr lang="en-AU" altLang="zh-TW" sz="3800" dirty="0">
                <a:ea typeface="PMingLiU" panose="02020500000000000000" pitchFamily="18" charset="-120"/>
              </a:rPr>
              <a:t>Cluster Analysis: Basic Concepts and Methods</a:t>
            </a:r>
            <a:endParaRPr lang="en-US" altLang="zh-CN" sz="3800" dirty="0">
              <a:ea typeface="PMingLiU" panose="02020500000000000000" pitchFamily="18" charset="-120"/>
            </a:endParaRPr>
          </a:p>
        </p:txBody>
      </p:sp>
      <p:sp>
        <p:nvSpPr>
          <p:cNvPr id="12292" name="Rectangle 3"/>
          <p:cNvSpPr>
            <a:spLocks noGrp="1" noChangeArrowheads="1"/>
          </p:cNvSpPr>
          <p:nvPr>
            <p:ph type="body" idx="4294967295"/>
          </p:nvPr>
        </p:nvSpPr>
        <p:spPr>
          <a:xfrm>
            <a:off x="638175" y="1211840"/>
            <a:ext cx="10915650" cy="5595937"/>
          </a:xfrm>
        </p:spPr>
        <p:txBody>
          <a:bodyPr vert="horz" lIns="92075" tIns="46038" rIns="92075" bIns="46038" rtlCol="0">
            <a:noAutofit/>
          </a:bodyPr>
          <a:lstStyle/>
          <a:p>
            <a:pPr marL="533400" indent="-533400">
              <a:lnSpc>
                <a:spcPct val="200000"/>
              </a:lnSpc>
            </a:pPr>
            <a:r>
              <a:rPr lang="en-US" altLang="zh-CN" dirty="0">
                <a:latin typeface="Calibri" panose="020F0502020204030204" pitchFamily="34" charset="0"/>
                <a:ea typeface="SimSun" panose="02010600030101010101" pitchFamily="2" charset="-122"/>
              </a:rPr>
              <a:t>Cluster Analysis: An Introduction</a:t>
            </a:r>
          </a:p>
          <a:p>
            <a:pPr marL="533400" indent="-533400">
              <a:lnSpc>
                <a:spcPct val="200000"/>
              </a:lnSpc>
            </a:pPr>
            <a:r>
              <a:rPr lang="en-US" altLang="zh-CN" dirty="0">
                <a:latin typeface="Calibri" panose="020F0502020204030204" pitchFamily="34" charset="0"/>
                <a:ea typeface="SimSun" panose="02010600030101010101" pitchFamily="2" charset="-122"/>
              </a:rPr>
              <a:t>Partitioning Methods</a:t>
            </a:r>
          </a:p>
          <a:p>
            <a:pPr marL="533400" indent="-533400">
              <a:lnSpc>
                <a:spcPct val="200000"/>
              </a:lnSpc>
            </a:pPr>
            <a:r>
              <a:rPr lang="en-US" altLang="zh-CN" dirty="0">
                <a:latin typeface="Calibri" panose="020F0502020204030204" pitchFamily="34" charset="0"/>
                <a:ea typeface="SimSun" panose="02010600030101010101" pitchFamily="2" charset="-122"/>
              </a:rPr>
              <a:t>Hierarchical Methods</a:t>
            </a:r>
          </a:p>
          <a:p>
            <a:pPr marL="533400" indent="-533400">
              <a:lnSpc>
                <a:spcPct val="200000"/>
              </a:lnSpc>
            </a:pPr>
            <a:r>
              <a:rPr lang="en-US" altLang="zh-CN" dirty="0">
                <a:latin typeface="Calibri" panose="020F0502020204030204" pitchFamily="34" charset="0"/>
                <a:ea typeface="SimSun" panose="02010600030101010101" pitchFamily="2" charset="-122"/>
              </a:rPr>
              <a:t>Gaussian Mixture Models and E-M algorithm</a:t>
            </a:r>
          </a:p>
          <a:p>
            <a:pPr marL="533400" indent="-533400">
              <a:lnSpc>
                <a:spcPct val="200000"/>
              </a:lnSpc>
            </a:pPr>
            <a:r>
              <a:rPr lang="en-US" altLang="zh-CN" dirty="0">
                <a:latin typeface="Calibri" panose="020F0502020204030204" pitchFamily="34" charset="0"/>
                <a:ea typeface="SimSun" panose="02010600030101010101" pitchFamily="2" charset="-122"/>
              </a:rPr>
              <a:t>Density- and Grid-Based Methods</a:t>
            </a:r>
          </a:p>
          <a:p>
            <a:pPr marL="533400" indent="-533400">
              <a:lnSpc>
                <a:spcPct val="200000"/>
              </a:lnSpc>
            </a:pPr>
            <a:r>
              <a:rPr lang="en-US" altLang="zh-CN" dirty="0">
                <a:latin typeface="Calibri" panose="020F0502020204030204" pitchFamily="34" charset="0"/>
                <a:ea typeface="SimSun" panose="02010600030101010101" pitchFamily="2" charset="-122"/>
              </a:rPr>
              <a:t>Evaluation of Clustering</a:t>
            </a:r>
          </a:p>
          <a:p>
            <a:pPr marL="533400" indent="-533400">
              <a:lnSpc>
                <a:spcPct val="200000"/>
              </a:lnSpc>
            </a:pPr>
            <a:r>
              <a:rPr lang="en-US" altLang="zh-CN" dirty="0">
                <a:latin typeface="Calibri" panose="020F0502020204030204" pitchFamily="34" charset="0"/>
                <a:ea typeface="SimSun" panose="02010600030101010101" pitchFamily="2" charset="-122"/>
              </a:rPr>
              <a:t>Summary</a:t>
            </a:r>
          </a:p>
        </p:txBody>
      </p:sp>
      <p:sp>
        <p:nvSpPr>
          <p:cNvPr id="12293" name="AutoShape 5"/>
          <p:cNvSpPr>
            <a:spLocks noChangeArrowheads="1"/>
          </p:cNvSpPr>
          <p:nvPr/>
        </p:nvSpPr>
        <p:spPr bwMode="auto">
          <a:xfrm rot="9867012">
            <a:off x="2705018" y="6223747"/>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spTree>
    <p:extLst>
      <p:ext uri="{BB962C8B-B14F-4D97-AF65-F5344CB8AC3E}">
        <p14:creationId xmlns:p14="http://schemas.microsoft.com/office/powerpoint/2010/main" val="3323238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0" y="95250"/>
            <a:ext cx="12192000" cy="990600"/>
          </a:xfrm>
        </p:spPr>
        <p:txBody>
          <a:bodyPr vert="horz" lIns="92075" tIns="46038" rIns="92075" bIns="46038" rtlCol="0" anchor="ctr">
            <a:noAutofit/>
          </a:bodyPr>
          <a:lstStyle/>
          <a:p>
            <a:pPr eaLnBrk="1" hangingPunct="1"/>
            <a:r>
              <a:rPr lang="en-US" altLang="zh-CN" dirty="0">
                <a:ea typeface="SimSun" panose="02010600030101010101" pitchFamily="2" charset="-122"/>
              </a:rPr>
              <a:t>Summary</a:t>
            </a:r>
            <a:endParaRPr lang="en-US" altLang="zh-CN" dirty="0">
              <a:ea typeface="PMingLiU" panose="02020500000000000000" pitchFamily="18" charset="-120"/>
            </a:endParaRPr>
          </a:p>
        </p:txBody>
      </p:sp>
      <p:sp>
        <p:nvSpPr>
          <p:cNvPr id="12292" name="Rectangle 3"/>
          <p:cNvSpPr>
            <a:spLocks noGrp="1" noChangeArrowheads="1"/>
          </p:cNvSpPr>
          <p:nvPr>
            <p:ph type="body" idx="4294967295"/>
          </p:nvPr>
        </p:nvSpPr>
        <p:spPr>
          <a:xfrm>
            <a:off x="886690" y="1157288"/>
            <a:ext cx="10028959" cy="5595937"/>
          </a:xfrm>
        </p:spPr>
        <p:txBody>
          <a:bodyPr vert="horz" lIns="92075" tIns="46038" rIns="92075" bIns="46038" rtlCol="0">
            <a:noAutofit/>
          </a:bodyPr>
          <a:lstStyle/>
          <a:p>
            <a:pPr marL="533400" indent="-533400">
              <a:lnSpc>
                <a:spcPct val="200000"/>
              </a:lnSpc>
            </a:pPr>
            <a:r>
              <a:rPr lang="en-US" altLang="zh-CN" sz="2800" dirty="0">
                <a:latin typeface="Calibri" panose="020F0502020204030204" pitchFamily="34" charset="0"/>
                <a:ea typeface="SimSun" panose="02010600030101010101" pitchFamily="2" charset="-122"/>
              </a:rPr>
              <a:t>Cluster Analysis: An Introduction</a:t>
            </a:r>
          </a:p>
          <a:p>
            <a:pPr marL="533400" indent="-533400">
              <a:lnSpc>
                <a:spcPct val="200000"/>
              </a:lnSpc>
            </a:pPr>
            <a:r>
              <a:rPr lang="en-US" altLang="zh-CN" sz="2800" dirty="0">
                <a:latin typeface="Calibri" panose="020F0502020204030204" pitchFamily="34" charset="0"/>
                <a:ea typeface="SimSun" panose="02010600030101010101" pitchFamily="2" charset="-122"/>
              </a:rPr>
              <a:t>Partitioning Methods</a:t>
            </a:r>
          </a:p>
          <a:p>
            <a:pPr marL="533400" indent="-533400">
              <a:lnSpc>
                <a:spcPct val="200000"/>
              </a:lnSpc>
            </a:pPr>
            <a:r>
              <a:rPr lang="en-US" altLang="zh-CN" sz="2800" dirty="0">
                <a:latin typeface="Calibri" panose="020F0502020204030204" pitchFamily="34" charset="0"/>
                <a:ea typeface="SimSun" panose="02010600030101010101" pitchFamily="2" charset="-122"/>
              </a:rPr>
              <a:t>Hierarchical Methods</a:t>
            </a:r>
          </a:p>
          <a:p>
            <a:pPr marL="533400" indent="-533400">
              <a:lnSpc>
                <a:spcPct val="200000"/>
              </a:lnSpc>
            </a:pPr>
            <a:r>
              <a:rPr lang="en-US" altLang="zh-CN" sz="2800" dirty="0">
                <a:latin typeface="Calibri" panose="020F0502020204030204" pitchFamily="34" charset="0"/>
                <a:ea typeface="SimSun" panose="02010600030101010101" pitchFamily="2" charset="-122"/>
              </a:rPr>
              <a:t>Density- and Grid-Based Methods</a:t>
            </a:r>
          </a:p>
          <a:p>
            <a:pPr marL="533400" indent="-533400">
              <a:lnSpc>
                <a:spcPct val="200000"/>
              </a:lnSpc>
            </a:pPr>
            <a:r>
              <a:rPr lang="en-US" altLang="zh-CN" sz="2800" dirty="0">
                <a:latin typeface="Calibri" panose="020F0502020204030204" pitchFamily="34" charset="0"/>
                <a:ea typeface="SimSun" panose="02010600030101010101" pitchFamily="2" charset="-122"/>
              </a:rPr>
              <a:t>Evaluation of Clustering</a:t>
            </a:r>
          </a:p>
        </p:txBody>
      </p:sp>
    </p:spTree>
    <p:extLst>
      <p:ext uri="{BB962C8B-B14F-4D97-AF65-F5344CB8AC3E}">
        <p14:creationId xmlns:p14="http://schemas.microsoft.com/office/powerpoint/2010/main" val="1509178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0" y="381000"/>
            <a:ext cx="12192000" cy="609600"/>
          </a:xfrm>
        </p:spPr>
        <p:txBody>
          <a:bodyPr>
            <a:noAutofit/>
          </a:bodyPr>
          <a:lstStyle/>
          <a:p>
            <a:r>
              <a:rPr lang="en-US" altLang="en-US" dirty="0"/>
              <a:t>References: (I) </a:t>
            </a:r>
            <a:r>
              <a:rPr lang="en-US" altLang="en-US" kern="0" dirty="0"/>
              <a:t>Cluster Analysis: </a:t>
            </a:r>
            <a:r>
              <a:rPr lang="en-US" altLang="en-US" dirty="0"/>
              <a:t>An Introduction</a:t>
            </a:r>
          </a:p>
        </p:txBody>
      </p:sp>
      <p:sp>
        <p:nvSpPr>
          <p:cNvPr id="13316" name="Rectangle 3"/>
          <p:cNvSpPr>
            <a:spLocks noGrp="1" noChangeArrowheads="1"/>
          </p:cNvSpPr>
          <p:nvPr>
            <p:ph type="body" idx="1"/>
          </p:nvPr>
        </p:nvSpPr>
        <p:spPr>
          <a:xfrm>
            <a:off x="508000" y="1447799"/>
            <a:ext cx="11179908" cy="5117123"/>
          </a:xfrm>
        </p:spPr>
        <p:txBody>
          <a:bodyPr/>
          <a:lstStyle/>
          <a:p>
            <a:pPr>
              <a:spcAft>
                <a:spcPts val="600"/>
              </a:spcAft>
              <a:defRPr/>
            </a:pPr>
            <a:r>
              <a:rPr lang="en-US" altLang="en-US" sz="2400" dirty="0"/>
              <a:t>Jiawei Han, Micheline </a:t>
            </a:r>
            <a:r>
              <a:rPr lang="en-US" altLang="en-US" sz="2400" dirty="0" err="1"/>
              <a:t>Kamber</a:t>
            </a:r>
            <a:r>
              <a:rPr lang="en-US" altLang="en-US" sz="2400" dirty="0"/>
              <a:t>, and Jian Pei. Data Mining: Concepts and Techniques. Morgan Kaufmann, 3</a:t>
            </a:r>
            <a:r>
              <a:rPr lang="en-US" altLang="en-US" sz="2400" baseline="30000" dirty="0"/>
              <a:t>rd</a:t>
            </a:r>
            <a:r>
              <a:rPr lang="en-US" altLang="en-US" sz="2400" dirty="0"/>
              <a:t> ed. , 2011 (Chapters 10 &amp; 11)</a:t>
            </a:r>
          </a:p>
          <a:p>
            <a:pPr>
              <a:spcBef>
                <a:spcPts val="1200"/>
              </a:spcBef>
              <a:spcAft>
                <a:spcPts val="600"/>
              </a:spcAft>
            </a:pPr>
            <a:r>
              <a:rPr lang="en-US" altLang="en-US" sz="2400" dirty="0" err="1"/>
              <a:t>Charu</a:t>
            </a:r>
            <a:r>
              <a:rPr lang="en-US" altLang="en-US" sz="2400" dirty="0"/>
              <a:t> Aggarwal and </a:t>
            </a:r>
            <a:r>
              <a:rPr lang="en-US" altLang="en-US" sz="2400" dirty="0" err="1"/>
              <a:t>Chandran</a:t>
            </a:r>
            <a:r>
              <a:rPr lang="en-US" altLang="en-US" sz="2400" dirty="0"/>
              <a:t> K. Reddy (eds.). Data Clustering: Algorithms and Applications. CRC Press, 2014</a:t>
            </a:r>
          </a:p>
          <a:p>
            <a:pPr>
              <a:spcBef>
                <a:spcPts val="1200"/>
              </a:spcBef>
              <a:spcAft>
                <a:spcPts val="600"/>
              </a:spcAft>
            </a:pPr>
            <a:r>
              <a:rPr lang="en-US" altLang="en-US" sz="2400" dirty="0"/>
              <a:t>Mohammed J. </a:t>
            </a:r>
            <a:r>
              <a:rPr lang="en-US" altLang="en-US" sz="2400" dirty="0" err="1"/>
              <a:t>Zaki</a:t>
            </a:r>
            <a:r>
              <a:rPr lang="en-US" altLang="en-US" sz="2400" dirty="0"/>
              <a:t> and Wagner </a:t>
            </a:r>
            <a:r>
              <a:rPr lang="en-US" altLang="en-US" sz="2400" dirty="0" err="1"/>
              <a:t>Meira</a:t>
            </a:r>
            <a:r>
              <a:rPr lang="en-US" altLang="en-US" sz="2400" dirty="0"/>
              <a:t>, Jr..  Data Mining and Analysis: Fundamental Concepts and Algorithms.  Cambridge University Press, 2014</a:t>
            </a:r>
          </a:p>
          <a:p>
            <a:pPr lvl="0">
              <a:lnSpc>
                <a:spcPct val="150000"/>
              </a:lnSpc>
              <a:spcBef>
                <a:spcPts val="1200"/>
              </a:spcBef>
              <a:spcAft>
                <a:spcPts val="600"/>
              </a:spcAft>
            </a:pPr>
            <a:r>
              <a:rPr lang="en-US" altLang="en-US" sz="2400" dirty="0">
                <a:solidFill>
                  <a:srgbClr val="000000"/>
                </a:solidFill>
              </a:rPr>
              <a:t>L. Kaufman and P. J. </a:t>
            </a:r>
            <a:r>
              <a:rPr lang="en-US" altLang="en-US" sz="2400" dirty="0" err="1">
                <a:solidFill>
                  <a:srgbClr val="000000"/>
                </a:solidFill>
              </a:rPr>
              <a:t>Rousseeuw</a:t>
            </a:r>
            <a:r>
              <a:rPr lang="en-US" altLang="en-US" sz="2400" dirty="0">
                <a:solidFill>
                  <a:srgbClr val="000000"/>
                </a:solidFill>
              </a:rPr>
              <a:t>, Finding Groups in Data: An Introduction to Cluster Analysis, John Wiley &amp; Sons, 1990</a:t>
            </a:r>
            <a:endParaRPr lang="en-US" altLang="en-US" sz="2400" dirty="0"/>
          </a:p>
          <a:p>
            <a:pPr lvl="0">
              <a:lnSpc>
                <a:spcPct val="150000"/>
              </a:lnSpc>
              <a:spcBef>
                <a:spcPts val="1200"/>
              </a:spcBef>
              <a:spcAft>
                <a:spcPts val="600"/>
              </a:spcAft>
            </a:pPr>
            <a:r>
              <a:rPr lang="en-US" altLang="en-US" sz="2400" dirty="0" err="1"/>
              <a:t>Charu</a:t>
            </a:r>
            <a:r>
              <a:rPr lang="en-US" altLang="en-US" sz="2400" dirty="0"/>
              <a:t> Aggarwal. An Introduction to Clustering Analysis. </a:t>
            </a:r>
            <a:r>
              <a:rPr lang="en-US" altLang="en-US" sz="2400" i="1" dirty="0"/>
              <a:t>in</a:t>
            </a:r>
            <a:r>
              <a:rPr lang="en-US" altLang="en-US" sz="2400" dirty="0"/>
              <a:t> Aggarwal and Reddy (eds.). Data Clustering: Algorithms and Applications (Chapter 1). CRC Press, 2014</a:t>
            </a:r>
          </a:p>
        </p:txBody>
      </p:sp>
    </p:spTree>
    <p:extLst>
      <p:ext uri="{BB962C8B-B14F-4D97-AF65-F5344CB8AC3E}">
        <p14:creationId xmlns:p14="http://schemas.microsoft.com/office/powerpoint/2010/main" val="29259691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29376"/>
            <a:ext cx="12192000" cy="1131345"/>
          </a:xfrm>
        </p:spPr>
        <p:txBody>
          <a:bodyPr>
            <a:noAutofit/>
          </a:bodyPr>
          <a:lstStyle/>
          <a:p>
            <a:pPr marL="533400" indent="-533400">
              <a:lnSpc>
                <a:spcPct val="150000"/>
              </a:lnSpc>
            </a:pPr>
            <a:r>
              <a:rPr lang="en-US" altLang="en-US" dirty="0"/>
              <a:t>References: (II) </a:t>
            </a:r>
            <a:r>
              <a:rPr lang="en-US" altLang="zh-CN" dirty="0">
                <a:ea typeface="SimSun" panose="02010600030101010101" pitchFamily="2" charset="-122"/>
              </a:rPr>
              <a:t>Partitioning Methods </a:t>
            </a:r>
          </a:p>
        </p:txBody>
      </p:sp>
      <p:sp>
        <p:nvSpPr>
          <p:cNvPr id="25604" name="Rectangle 3"/>
          <p:cNvSpPr>
            <a:spLocks noGrp="1" noChangeArrowheads="1"/>
          </p:cNvSpPr>
          <p:nvPr>
            <p:ph idx="1"/>
          </p:nvPr>
        </p:nvSpPr>
        <p:spPr>
          <a:xfrm>
            <a:off x="609600" y="1131345"/>
            <a:ext cx="11033156" cy="5495793"/>
          </a:xfrm>
        </p:spPr>
        <p:txBody>
          <a:bodyPr/>
          <a:lstStyle/>
          <a:p>
            <a:pPr>
              <a:spcAft>
                <a:spcPts val="600"/>
              </a:spcAft>
            </a:pPr>
            <a:r>
              <a:rPr lang="en-US" sz="2200" dirty="0"/>
              <a:t>J. </a:t>
            </a:r>
            <a:r>
              <a:rPr lang="en-US" sz="2200" dirty="0" err="1"/>
              <a:t>MacQueen</a:t>
            </a:r>
            <a:r>
              <a:rPr lang="en-US" sz="2200" dirty="0"/>
              <a:t>. Some Methods for Classification and Analysis of Multivariate Observations. In </a:t>
            </a:r>
            <a:r>
              <a:rPr lang="en-US" sz="2200" i="1" dirty="0"/>
              <a:t>Proc. of the 5th Berkeley </a:t>
            </a:r>
            <a:r>
              <a:rPr lang="en-US" sz="2200" i="1" dirty="0" err="1"/>
              <a:t>Symp</a:t>
            </a:r>
            <a:r>
              <a:rPr lang="en-US" sz="2200" i="1" dirty="0"/>
              <a:t>. on Mathematical Statistics and Probability</a:t>
            </a:r>
            <a:r>
              <a:rPr lang="en-US" sz="2200" dirty="0"/>
              <a:t>, 1967</a:t>
            </a:r>
          </a:p>
          <a:p>
            <a:pPr>
              <a:spcAft>
                <a:spcPts val="600"/>
              </a:spcAft>
            </a:pPr>
            <a:r>
              <a:rPr lang="en-US" sz="2200" dirty="0"/>
              <a:t>S. Lloyd. Least Squares Quantization in PCM. </a:t>
            </a:r>
            <a:r>
              <a:rPr lang="en-US" sz="2200" i="1" dirty="0"/>
              <a:t>IEEE Trans. on Information Theory</a:t>
            </a:r>
            <a:r>
              <a:rPr lang="en-US" sz="2200" dirty="0"/>
              <a:t>, 28(2), 1982</a:t>
            </a:r>
          </a:p>
          <a:p>
            <a:pPr>
              <a:spcAft>
                <a:spcPts val="600"/>
              </a:spcAft>
            </a:pPr>
            <a:r>
              <a:rPr lang="en-US" altLang="zh-CN" sz="2200" dirty="0">
                <a:ea typeface="SimSun" panose="02010600030101010101" pitchFamily="2" charset="-122"/>
              </a:rPr>
              <a:t>A. K. Jain and R. C. </a:t>
            </a:r>
            <a:r>
              <a:rPr lang="en-US" altLang="zh-CN" sz="2200" dirty="0" err="1">
                <a:ea typeface="SimSun" panose="02010600030101010101" pitchFamily="2" charset="-122"/>
              </a:rPr>
              <a:t>Dubes</a:t>
            </a:r>
            <a:r>
              <a:rPr lang="en-US" altLang="zh-CN" sz="2200" dirty="0">
                <a:ea typeface="SimSun" panose="02010600030101010101" pitchFamily="2" charset="-122"/>
              </a:rPr>
              <a:t>. Algorithms for Clustering Data. Prentice Hall, 1988</a:t>
            </a:r>
          </a:p>
          <a:p>
            <a:pPr>
              <a:spcAft>
                <a:spcPts val="600"/>
              </a:spcAft>
            </a:pPr>
            <a:r>
              <a:rPr lang="en-US" altLang="zh-CN" sz="2200" dirty="0">
                <a:ea typeface="SimSun" panose="02010600030101010101" pitchFamily="2" charset="-122"/>
              </a:rPr>
              <a:t>R. Ng and J. Han. Efficient and Effective Clustering Method for Spatial Data Mining. VLDB'94</a:t>
            </a:r>
          </a:p>
          <a:p>
            <a:pPr>
              <a:spcAft>
                <a:spcPts val="600"/>
              </a:spcAft>
            </a:pPr>
            <a:r>
              <a:rPr lang="en-US" sz="2200" dirty="0"/>
              <a:t>B. </a:t>
            </a:r>
            <a:r>
              <a:rPr lang="en-US" sz="2200" dirty="0" err="1"/>
              <a:t>Schölkopf</a:t>
            </a:r>
            <a:r>
              <a:rPr lang="en-US" sz="2200" dirty="0"/>
              <a:t>, A. </a:t>
            </a:r>
            <a:r>
              <a:rPr lang="en-US" sz="2200" dirty="0" err="1"/>
              <a:t>Smola</a:t>
            </a:r>
            <a:r>
              <a:rPr lang="en-US" sz="2200" dirty="0"/>
              <a:t>, and K. R. Müller. Nonlinear Component Analysis as a Kernel Eigenvalue Problem. </a:t>
            </a:r>
            <a:r>
              <a:rPr lang="en-US" sz="2200" i="1" dirty="0"/>
              <a:t>Neural computation</a:t>
            </a:r>
            <a:r>
              <a:rPr lang="en-US" sz="2200" dirty="0"/>
              <a:t>, 10(5):1299–1319, 1998</a:t>
            </a:r>
            <a:endParaRPr lang="en-US" altLang="zh-CN" sz="2200" b="1" dirty="0">
              <a:ea typeface="SimSun" panose="02010600030101010101" pitchFamily="2" charset="-122"/>
            </a:endParaRPr>
          </a:p>
          <a:p>
            <a:pPr>
              <a:spcAft>
                <a:spcPts val="600"/>
              </a:spcAft>
            </a:pPr>
            <a:r>
              <a:rPr lang="en-US" sz="2200" dirty="0"/>
              <a:t>I. S. </a:t>
            </a:r>
            <a:r>
              <a:rPr lang="en-US" sz="2200" dirty="0" err="1"/>
              <a:t>Dhillon</a:t>
            </a:r>
            <a:r>
              <a:rPr lang="en-US" sz="2200" dirty="0"/>
              <a:t>, Y. Guan, and B. </a:t>
            </a:r>
            <a:r>
              <a:rPr lang="en-US" sz="2200" dirty="0" err="1"/>
              <a:t>Kulis</a:t>
            </a:r>
            <a:r>
              <a:rPr lang="en-US" sz="2200" dirty="0"/>
              <a:t>. Kernel K-Means: Spectral Clustering and Normalized Cuts. </a:t>
            </a:r>
            <a:r>
              <a:rPr lang="en-US" sz="2200" i="1" dirty="0"/>
              <a:t>KDD</a:t>
            </a:r>
            <a:r>
              <a:rPr lang="en-US" sz="2200" dirty="0"/>
              <a:t>’04</a:t>
            </a:r>
          </a:p>
          <a:p>
            <a:pPr>
              <a:spcAft>
                <a:spcPts val="600"/>
              </a:spcAft>
            </a:pPr>
            <a:r>
              <a:rPr lang="en-US" sz="2200" dirty="0"/>
              <a:t>D. Arthur and S. </a:t>
            </a:r>
            <a:r>
              <a:rPr lang="en-US" sz="2200" dirty="0" err="1"/>
              <a:t>Vassilvitskii</a:t>
            </a:r>
            <a:r>
              <a:rPr lang="en-US" sz="2200" dirty="0"/>
              <a:t>. K-means++: The Advantages of Careful Seeding. SODA’07</a:t>
            </a:r>
          </a:p>
          <a:p>
            <a:pPr>
              <a:spcAft>
                <a:spcPts val="600"/>
              </a:spcAft>
            </a:pPr>
            <a:r>
              <a:rPr lang="en-US" sz="2200" dirty="0"/>
              <a:t>C. K. Reddy and B. </a:t>
            </a:r>
            <a:r>
              <a:rPr lang="en-US" sz="2200" dirty="0" err="1"/>
              <a:t>Vinzamuri</a:t>
            </a:r>
            <a:r>
              <a:rPr lang="en-US" sz="2200" dirty="0"/>
              <a:t>. A Survey of </a:t>
            </a:r>
            <a:r>
              <a:rPr lang="en-US" sz="2200" dirty="0" err="1"/>
              <a:t>Partitional</a:t>
            </a:r>
            <a:r>
              <a:rPr lang="en-US" sz="2200" dirty="0"/>
              <a:t> and Hierarchical Clustering Algorithms</a:t>
            </a:r>
            <a:r>
              <a:rPr lang="en-US" altLang="en-US" sz="2200" dirty="0"/>
              <a:t>, in (Chap. 4) Aggarwal and Reddy (eds.), Data Clustering: Algorithms and Applications. CRC Press, 2014</a:t>
            </a:r>
          </a:p>
        </p:txBody>
      </p:sp>
    </p:spTree>
    <p:extLst>
      <p:ext uri="{BB962C8B-B14F-4D97-AF65-F5344CB8AC3E}">
        <p14:creationId xmlns:p14="http://schemas.microsoft.com/office/powerpoint/2010/main" val="20786263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381001"/>
            <a:ext cx="12192000" cy="554039"/>
          </a:xfrm>
        </p:spPr>
        <p:txBody>
          <a:bodyPr>
            <a:noAutofit/>
          </a:bodyPr>
          <a:lstStyle/>
          <a:p>
            <a:r>
              <a:rPr lang="en-US" altLang="en-US" dirty="0"/>
              <a:t>References: (III) </a:t>
            </a:r>
            <a:r>
              <a:rPr lang="en-US" altLang="zh-CN" dirty="0">
                <a:ea typeface="SimSun" panose="02010600030101010101" pitchFamily="2" charset="-122"/>
              </a:rPr>
              <a:t>Hierarchical Methods </a:t>
            </a:r>
            <a:endParaRPr lang="en-US" altLang="en-US" dirty="0"/>
          </a:p>
        </p:txBody>
      </p:sp>
      <p:sp>
        <p:nvSpPr>
          <p:cNvPr id="25604" name="Rectangle 3"/>
          <p:cNvSpPr>
            <a:spLocks noGrp="1" noChangeArrowheads="1"/>
          </p:cNvSpPr>
          <p:nvPr>
            <p:ph idx="1"/>
          </p:nvPr>
        </p:nvSpPr>
        <p:spPr>
          <a:xfrm>
            <a:off x="579001" y="1383324"/>
            <a:ext cx="11290671" cy="5122984"/>
          </a:xfrm>
        </p:spPr>
        <p:txBody>
          <a:bodyPr/>
          <a:lstStyle/>
          <a:p>
            <a:pPr>
              <a:spcAft>
                <a:spcPts val="200"/>
              </a:spcAft>
            </a:pPr>
            <a:r>
              <a:rPr lang="en-US" altLang="zh-CN" sz="2400" dirty="0">
                <a:ea typeface="SimSun" panose="02010600030101010101" pitchFamily="2" charset="-122"/>
              </a:rPr>
              <a:t>A. K. Jain and R. C. </a:t>
            </a:r>
            <a:r>
              <a:rPr lang="en-US" altLang="zh-CN" sz="2400" dirty="0" err="1">
                <a:ea typeface="SimSun" panose="02010600030101010101" pitchFamily="2" charset="-122"/>
              </a:rPr>
              <a:t>Dubes</a:t>
            </a:r>
            <a:r>
              <a:rPr lang="en-US" altLang="zh-CN" sz="2400" dirty="0">
                <a:ea typeface="SimSun" panose="02010600030101010101" pitchFamily="2" charset="-122"/>
              </a:rPr>
              <a:t>. Algorithms for Clustering Data. Prentice Hall, 1988</a:t>
            </a:r>
          </a:p>
          <a:p>
            <a:pPr>
              <a:spcAft>
                <a:spcPts val="200"/>
              </a:spcAft>
            </a:pPr>
            <a:r>
              <a:rPr lang="en-US" altLang="zh-CN" sz="2400" dirty="0">
                <a:ea typeface="SimSun" panose="02010600030101010101" pitchFamily="2" charset="-122"/>
              </a:rPr>
              <a:t>L. Kaufman and P. J. </a:t>
            </a:r>
            <a:r>
              <a:rPr lang="en-US" altLang="zh-CN" sz="2400" dirty="0" err="1">
                <a:ea typeface="SimSun" panose="02010600030101010101" pitchFamily="2" charset="-122"/>
              </a:rPr>
              <a:t>Rousseeuw</a:t>
            </a:r>
            <a:r>
              <a:rPr lang="en-US" altLang="zh-CN" sz="2400" dirty="0">
                <a:ea typeface="SimSun" panose="02010600030101010101" pitchFamily="2" charset="-122"/>
              </a:rPr>
              <a:t>. Finding Groups in Data: An Introduction to Cluster Analysis. John Wiley &amp; Sons, 1990</a:t>
            </a:r>
          </a:p>
          <a:p>
            <a:pPr>
              <a:spcAft>
                <a:spcPts val="200"/>
              </a:spcAft>
            </a:pPr>
            <a:r>
              <a:rPr lang="en-US" altLang="zh-CN" sz="2400" dirty="0">
                <a:ea typeface="SimSun" panose="02010600030101010101" pitchFamily="2" charset="-122"/>
              </a:rPr>
              <a:t>T. Zhang, R. </a:t>
            </a:r>
            <a:r>
              <a:rPr lang="en-US" altLang="zh-CN" sz="2400" dirty="0" err="1">
                <a:ea typeface="SimSun" panose="02010600030101010101" pitchFamily="2" charset="-122"/>
              </a:rPr>
              <a:t>Ramakrishnan</a:t>
            </a:r>
            <a:r>
              <a:rPr lang="en-US" altLang="zh-CN" sz="2400" dirty="0">
                <a:ea typeface="SimSun" panose="02010600030101010101" pitchFamily="2" charset="-122"/>
              </a:rPr>
              <a:t>, and M. </a:t>
            </a:r>
            <a:r>
              <a:rPr lang="en-US" altLang="zh-CN" sz="2400" dirty="0" err="1">
                <a:ea typeface="SimSun" panose="02010600030101010101" pitchFamily="2" charset="-122"/>
              </a:rPr>
              <a:t>Livny</a:t>
            </a:r>
            <a:r>
              <a:rPr lang="en-US" altLang="zh-CN" sz="2400" dirty="0">
                <a:ea typeface="SimSun" panose="02010600030101010101" pitchFamily="2" charset="-122"/>
              </a:rPr>
              <a:t>. BIRCH: An Efficient Data Clustering Method for Very Large Databases. SIGMOD'96</a:t>
            </a:r>
          </a:p>
          <a:p>
            <a:pPr>
              <a:spcAft>
                <a:spcPts val="200"/>
              </a:spcAft>
            </a:pPr>
            <a:r>
              <a:rPr lang="en-US" sz="2400" dirty="0"/>
              <a:t>S. </a:t>
            </a:r>
            <a:r>
              <a:rPr lang="en-US" sz="2400" dirty="0" err="1"/>
              <a:t>Guha</a:t>
            </a:r>
            <a:r>
              <a:rPr lang="en-US" sz="2400" dirty="0"/>
              <a:t>, R. </a:t>
            </a:r>
            <a:r>
              <a:rPr lang="en-US" sz="2400" dirty="0" err="1"/>
              <a:t>Rastogi</a:t>
            </a:r>
            <a:r>
              <a:rPr lang="en-US" sz="2400" dirty="0"/>
              <a:t>, and K. Shim. Cure: An Efficient Clustering Algorithm for Large Databases. SIGMOD’98</a:t>
            </a:r>
          </a:p>
          <a:p>
            <a:pPr>
              <a:spcAft>
                <a:spcPts val="200"/>
              </a:spcAft>
            </a:pPr>
            <a:r>
              <a:rPr lang="en-US" altLang="zh-CN" sz="2400" dirty="0">
                <a:ea typeface="SimSun" panose="02010600030101010101" pitchFamily="2" charset="-122"/>
              </a:rPr>
              <a:t>G. </a:t>
            </a:r>
            <a:r>
              <a:rPr lang="en-US" altLang="zh-CN" sz="2400" dirty="0" err="1">
                <a:ea typeface="SimSun" panose="02010600030101010101" pitchFamily="2" charset="-122"/>
              </a:rPr>
              <a:t>Karypis</a:t>
            </a:r>
            <a:r>
              <a:rPr lang="en-US" altLang="zh-CN" sz="2400" dirty="0">
                <a:ea typeface="SimSun" panose="02010600030101010101" pitchFamily="2" charset="-122"/>
              </a:rPr>
              <a:t>, E.-H. Han, and V. Kumar. CHAMELEON: A Hierarchical Clustering Algorithm Using Dynamic Modeling. </a:t>
            </a:r>
            <a:r>
              <a:rPr lang="en-US" altLang="zh-CN" sz="2400" i="1" dirty="0">
                <a:ea typeface="SimSun" panose="02010600030101010101" pitchFamily="2" charset="-122"/>
              </a:rPr>
              <a:t>COMPUTER</a:t>
            </a:r>
            <a:r>
              <a:rPr lang="en-US" altLang="zh-CN" sz="2400" dirty="0">
                <a:ea typeface="SimSun" panose="02010600030101010101" pitchFamily="2" charset="-122"/>
              </a:rPr>
              <a:t>, 32(8): 68-75, 1999. </a:t>
            </a:r>
          </a:p>
          <a:p>
            <a:pPr>
              <a:spcAft>
                <a:spcPts val="200"/>
              </a:spcAft>
            </a:pPr>
            <a:r>
              <a:rPr lang="en-US" sz="2400" dirty="0"/>
              <a:t>C. K. Reddy and B. </a:t>
            </a:r>
            <a:r>
              <a:rPr lang="en-US" sz="2400" dirty="0" err="1"/>
              <a:t>Vinzamuri</a:t>
            </a:r>
            <a:r>
              <a:rPr lang="en-US" sz="2400" dirty="0"/>
              <a:t>. A Survey of </a:t>
            </a:r>
            <a:r>
              <a:rPr lang="en-US" sz="2400" dirty="0" err="1"/>
              <a:t>Partitional</a:t>
            </a:r>
            <a:r>
              <a:rPr lang="en-US" sz="2400" dirty="0"/>
              <a:t> and Hierarchical Clustering Algorithms</a:t>
            </a:r>
            <a:r>
              <a:rPr lang="en-US" altLang="en-US" sz="2400" dirty="0"/>
              <a:t>, in (Chap. 4) Aggarwal and Reddy (eds.), Data Clustering: Algorithms and Applications. CRC Press, 2014</a:t>
            </a:r>
          </a:p>
        </p:txBody>
      </p:sp>
    </p:spTree>
    <p:extLst>
      <p:ext uri="{BB962C8B-B14F-4D97-AF65-F5344CB8AC3E}">
        <p14:creationId xmlns:p14="http://schemas.microsoft.com/office/powerpoint/2010/main" val="88989881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25923</TotalTime>
  <Words>11086</Words>
  <Application>Microsoft Office PowerPoint</Application>
  <PresentationFormat>Widescreen</PresentationFormat>
  <Paragraphs>1743</Paragraphs>
  <Slides>127</Slides>
  <Notes>106</Notes>
  <HiddenSlides>7</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4</vt:i4>
      </vt:variant>
      <vt:variant>
        <vt:lpstr>Slide Titles</vt:lpstr>
      </vt:variant>
      <vt:variant>
        <vt:i4>127</vt:i4>
      </vt:variant>
    </vt:vector>
  </HeadingPairs>
  <TitlesOfParts>
    <vt:vector size="142" baseType="lpstr">
      <vt:lpstr>Abadi MT Condensed Extra Bold</vt:lpstr>
      <vt:lpstr>Arial</vt:lpstr>
      <vt:lpstr>Berlin Sans FB Demi</vt:lpstr>
      <vt:lpstr>Calibri</vt:lpstr>
      <vt:lpstr>Cambria Math</vt:lpstr>
      <vt:lpstr>Small Fonts</vt:lpstr>
      <vt:lpstr>Tahoma</vt:lpstr>
      <vt:lpstr>Times</vt:lpstr>
      <vt:lpstr>Times New Roman</vt:lpstr>
      <vt:lpstr>Wingdings</vt:lpstr>
      <vt:lpstr>Retrospect</vt:lpstr>
      <vt:lpstr>Equation</vt:lpstr>
      <vt:lpstr>SmartDraw</vt:lpstr>
      <vt:lpstr>Worksheet</vt:lpstr>
      <vt:lpstr>Document</vt:lpstr>
      <vt:lpstr>CS 412 Intro. to Data Mining</vt:lpstr>
      <vt:lpstr>Chapter 10. Cluster Analysis: Basic Concepts and Methods</vt:lpstr>
      <vt:lpstr>Cluster Analysis: An Introduction</vt:lpstr>
      <vt:lpstr>What Is Cluster Analysis?</vt:lpstr>
      <vt:lpstr>What Is Good Clustering?</vt:lpstr>
      <vt:lpstr>Cluster Analysis: Applications</vt:lpstr>
      <vt:lpstr>Considerations for Cluster Analysis</vt:lpstr>
      <vt:lpstr>Requirements and Challenges</vt:lpstr>
      <vt:lpstr>Chapter 10. Cluster Analysis: Basic Concepts and Methods</vt:lpstr>
      <vt:lpstr>Partitioning-Based Clustering Methods</vt:lpstr>
      <vt:lpstr>Partitioning Algorithms: Basic Concepts</vt:lpstr>
      <vt:lpstr>The K-Means Clustering Method </vt:lpstr>
      <vt:lpstr>Example: K-Means Clustering</vt:lpstr>
      <vt:lpstr>Discussion on the K-Means Method</vt:lpstr>
      <vt:lpstr>Variations of K-Means</vt:lpstr>
      <vt:lpstr>Poor Initialization in K-Means May Lead to Poor Clustering</vt:lpstr>
      <vt:lpstr>Initialization of K-Means: Problem and Solution</vt:lpstr>
      <vt:lpstr>Handling Outliers: From K-Means to K-Medoids</vt:lpstr>
      <vt:lpstr>PAM: A Typical K-Medoids Algorithm</vt:lpstr>
      <vt:lpstr>Discussion on K-Medoids Clustering</vt:lpstr>
      <vt:lpstr>K-Medians: Handling Outliers by Computing Medians </vt:lpstr>
      <vt:lpstr>K-Modes: Clustering Categorical Data</vt:lpstr>
      <vt:lpstr>Kernel K-Means Clustering</vt:lpstr>
      <vt:lpstr>Kernel Functions and Kernel K-Means Clustering</vt:lpstr>
      <vt:lpstr>Example: Kernel Functions and Kernel K-Means Clustering</vt:lpstr>
      <vt:lpstr>Kernel k-means</vt:lpstr>
      <vt:lpstr>Kernel k-means</vt:lpstr>
      <vt:lpstr>Kernel k-means</vt:lpstr>
      <vt:lpstr>Example: Kernel K-Means Clustering</vt:lpstr>
      <vt:lpstr>Chapter 10. Cluster Analysis: Basic Concepts and Methods</vt:lpstr>
      <vt:lpstr>Hierarchical Clustering Methods</vt:lpstr>
      <vt:lpstr>Hierarchical Clustering: Basic Concepts</vt:lpstr>
      <vt:lpstr>Dendrogram: Shows How Clusters are Merged</vt:lpstr>
      <vt:lpstr>Agglomerative Clustering Algorithm</vt:lpstr>
      <vt:lpstr>Single Link vs. Complete Link in Hierarchical Clustering</vt:lpstr>
      <vt:lpstr>Agglomerative Clustering: Average vs. Centroid Links</vt:lpstr>
      <vt:lpstr>Agglomerative Clustering: Example of Single Link</vt:lpstr>
      <vt:lpstr>Agglomerative Clustering: Example of Single Link</vt:lpstr>
      <vt:lpstr>Agglomerative Clustering: Example of Single Link</vt:lpstr>
      <vt:lpstr>Agglomerative Clustering: Example of Single Link</vt:lpstr>
      <vt:lpstr>Agglomerative Clustering: Example of Single Link</vt:lpstr>
      <vt:lpstr>Comparison of different linkage methods</vt:lpstr>
      <vt:lpstr>Divisive Clustering</vt:lpstr>
      <vt:lpstr>More on Algorithm Design for Divisive Clustering</vt:lpstr>
      <vt:lpstr>Extensions to Hierarchical Clustering</vt:lpstr>
      <vt:lpstr>Chapter 10. Cluster Analysis: Basic Concepts and Methods</vt:lpstr>
      <vt:lpstr>PowerPoint Presentation</vt:lpstr>
      <vt:lpstr>Soft Clustering</vt:lpstr>
      <vt:lpstr>Gaussian Distribution</vt:lpstr>
      <vt:lpstr>Gaussian Mixture Model</vt:lpstr>
      <vt:lpstr>Soft Clustering with Gaussian Mixture Model</vt:lpstr>
      <vt:lpstr>The E-M(Expectation Maximization) Algorithm​</vt:lpstr>
      <vt:lpstr>Example: Applying E-M algorithm to 1-D GMM</vt:lpstr>
      <vt:lpstr>Gaussian Mixture Model</vt:lpstr>
      <vt:lpstr>Example: Applying E-M algorithm to 1-D GMM</vt:lpstr>
      <vt:lpstr>EM for Learning 2D Gaussian Mixture Model</vt:lpstr>
      <vt:lpstr>Gaussian Mixture Model – Strength and Weakness</vt:lpstr>
      <vt:lpstr>Chapter 10. Cluster Analysis: Basic Concepts and Methods</vt:lpstr>
      <vt:lpstr>Density-Based Clustering</vt:lpstr>
      <vt:lpstr>Representative Density-Based Clustering Methods</vt:lpstr>
      <vt:lpstr>DBSCAN: High-Level Idea</vt:lpstr>
      <vt:lpstr>DBSCAN: Core Concepts</vt:lpstr>
      <vt:lpstr>DBSCAN: Density-Reachable and Density-Connected</vt:lpstr>
      <vt:lpstr>DBSCAN: The Algorithm</vt:lpstr>
      <vt:lpstr>DBSCAN Is Sensitive to the Setting of Parameters</vt:lpstr>
      <vt:lpstr>Chapter 10. Cluster Analysis: Basic Concepts and Methods</vt:lpstr>
      <vt:lpstr>Grid-Based Clustering Methods </vt:lpstr>
      <vt:lpstr>CLIQUE: Grid-Based Subspace Clustering</vt:lpstr>
      <vt:lpstr>CLIQUE: SubSpace Clustering with Aprori Pruning</vt:lpstr>
      <vt:lpstr>Major Steps of the CLIQUE Algorithm</vt:lpstr>
      <vt:lpstr>Additional Comments on CLIQUE</vt:lpstr>
      <vt:lpstr>Chapter 10. Cluster Analysis: Basic Concepts and Methods</vt:lpstr>
      <vt:lpstr>Clustering Validation</vt:lpstr>
      <vt:lpstr> Clustering Validation and Assessment</vt:lpstr>
      <vt:lpstr>Clustering Validation</vt:lpstr>
      <vt:lpstr>Measuring Clustering Quality</vt:lpstr>
      <vt:lpstr>Commonly Used External Measures</vt:lpstr>
      <vt:lpstr>Matching-Based Measures (I):  Purity vs. Maximum Matching</vt:lpstr>
      <vt:lpstr>Matching-Based Measures (II): F-Measure</vt:lpstr>
      <vt:lpstr>Entropy-Based Measures (I): Conditional Entropy</vt:lpstr>
      <vt:lpstr>Entropy-Based Measures (II):  Normalized Mutual Information (NMI)</vt:lpstr>
      <vt:lpstr>Pairwise Measures: Four Possibilities for Truth Assignment</vt:lpstr>
      <vt:lpstr>Pairwise Measures: Jaccard Coefficient and Rand Statistic</vt:lpstr>
      <vt:lpstr>Clustering Validation</vt:lpstr>
      <vt:lpstr>Internal Measures (I): BetaCV Measure</vt:lpstr>
      <vt:lpstr>Internal Measures (II): Normalized Cut</vt:lpstr>
      <vt:lpstr>Clustering Validation</vt:lpstr>
      <vt:lpstr>Relative Measure</vt:lpstr>
      <vt:lpstr>Clustering Validation</vt:lpstr>
      <vt:lpstr>Cluster Stability</vt:lpstr>
      <vt:lpstr>Other Methods for Finding K, the Number of Clusters</vt:lpstr>
      <vt:lpstr>Clustering Tendency: Whether the Data Contains Inherent Grouping Structure</vt:lpstr>
      <vt:lpstr>Clustering Validation</vt:lpstr>
      <vt:lpstr>Testing Clustering Tendency: A Spatial Histogram Approach</vt:lpstr>
      <vt:lpstr>Chapter 10. Cluster Analysis: Basic Concepts and Methods</vt:lpstr>
      <vt:lpstr>Summary</vt:lpstr>
      <vt:lpstr>References: (I) Cluster Analysis: An Introduction</vt:lpstr>
      <vt:lpstr>References: (II) Partitioning Methods </vt:lpstr>
      <vt:lpstr>References: (III) Hierarchical Methods </vt:lpstr>
      <vt:lpstr>References: (IV) Density- and Grid-Based Methods </vt:lpstr>
      <vt:lpstr>References: (IV) Evaluation of Clustering </vt:lpstr>
      <vt:lpstr>PowerPoint Presentation</vt:lpstr>
      <vt:lpstr>Cluster Analysis: A Multi-Dimensional Categorization</vt:lpstr>
      <vt:lpstr>Typical Clustering Methodologies (I)</vt:lpstr>
      <vt:lpstr>Typical Clustering Methodologies (II)</vt:lpstr>
      <vt:lpstr>Clustering Different Types of Data (I)</vt:lpstr>
      <vt:lpstr>Clustering Different Types of Data (II)</vt:lpstr>
      <vt:lpstr>Clustering Different Types of Data (III)</vt:lpstr>
      <vt:lpstr>User Insights and Interactions in Clustering</vt:lpstr>
      <vt:lpstr>BIRCH (Balanced Iterative Reducing and Clustering Using Hierarchies)</vt:lpstr>
      <vt:lpstr>Clustering Feature Vector in BIRCH</vt:lpstr>
      <vt:lpstr>Measures of Cluster: Centroid, Radius and Diameter</vt:lpstr>
      <vt:lpstr>The CF Tree Structure in BIRCH</vt:lpstr>
      <vt:lpstr>BIRCH: A Scalable and Flexible Clustering Method</vt:lpstr>
      <vt:lpstr>CURE: Clustering Using Representatives</vt:lpstr>
      <vt:lpstr>CHAMELEON: Hierarchical Clustering Using Dynamic Modeling  </vt:lpstr>
      <vt:lpstr>Overall Framework of CHAMELEON</vt:lpstr>
      <vt:lpstr>KNN Graphs and Interconnectivity</vt:lpstr>
      <vt:lpstr>Relative Closeness &amp; Merge of Sub-Clusters</vt:lpstr>
      <vt:lpstr>CHAMELEON: Clustering Complex Objects</vt:lpstr>
      <vt:lpstr>Probabilistic Hierarchical Clustering</vt:lpstr>
      <vt:lpstr>Generative Model</vt:lpstr>
      <vt:lpstr>Gaussian Distribution</vt:lpstr>
      <vt:lpstr>A Probabilistic Hierarchical Clustering Algorithm</vt:lpstr>
      <vt:lpstr>OPTICS: Ordering Points To Identify Clustering Structure</vt:lpstr>
      <vt:lpstr>OPTICS: An Extension from DBSCAN</vt:lpstr>
      <vt:lpstr>OPTICS: Finding Hierarchically Nested Clustering Structures </vt:lpstr>
    </vt:vector>
  </TitlesOfParts>
  <Company>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Mining Latent Entity Structures</dc:title>
  <dc:creator>Jiawei Han</dc:creator>
  <cp:lastModifiedBy>Qi Li</cp:lastModifiedBy>
  <cp:revision>1033</cp:revision>
  <cp:lastPrinted>2015-09-24T15:46:10Z</cp:lastPrinted>
  <dcterms:created xsi:type="dcterms:W3CDTF">2014-06-02T15:06:14Z</dcterms:created>
  <dcterms:modified xsi:type="dcterms:W3CDTF">2018-12-11T02:54:47Z</dcterms:modified>
</cp:coreProperties>
</file>