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xml" ContentType="application/vnd.openxmlformats-officedocument.presentationml.notesSlide+xml"/>
  <Override PartName="/ppt/theme/themeOverride15.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theme/themeOverride9.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129.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Override13.xml" ContentType="application/vnd.openxmlformats-officedocument.themeOverr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ppt/slides/slide40.xml" ContentType="application/vnd.openxmlformats-officedocument.presentationml.slide+xml"/>
  <Override PartName="/ppt/slides/slide159.xml" ContentType="application/vnd.openxmlformats-officedocument.presentationml.slide+xml"/>
  <Override PartName="/ppt/slideLayouts/slideLayout50.xml" ContentType="application/vnd.openxmlformats-officedocument.presentationml.slideLayout+xml"/>
  <Override PartName="/ppt/slides/slide148.xml" ContentType="application/vnd.openxmlformats-officedocument.presentationml.slide+xml"/>
  <Default Extension="gif" ContentType="image/gif"/>
  <Override PartName="/ppt/notesSlides/notesSlide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3765" r:id="rId2"/>
    <p:sldMasterId id="2147483778" r:id="rId3"/>
    <p:sldMasterId id="2147483790" r:id="rId4"/>
    <p:sldMasterId id="2147483802" r:id="rId5"/>
  </p:sldMasterIdLst>
  <p:notesMasterIdLst>
    <p:notesMasterId r:id="rId174"/>
  </p:notesMasterIdLst>
  <p:handoutMasterIdLst>
    <p:handoutMasterId r:id="rId175"/>
  </p:handoutMasterIdLst>
  <p:sldIdLst>
    <p:sldId id="624" r:id="rId6"/>
    <p:sldId id="582" r:id="rId7"/>
    <p:sldId id="482" r:id="rId8"/>
    <p:sldId id="591" r:id="rId9"/>
    <p:sldId id="570" r:id="rId10"/>
    <p:sldId id="571" r:id="rId11"/>
    <p:sldId id="385" r:id="rId12"/>
    <p:sldId id="605" r:id="rId13"/>
    <p:sldId id="483" r:id="rId14"/>
    <p:sldId id="607" r:id="rId15"/>
    <p:sldId id="515" r:id="rId16"/>
    <p:sldId id="505" r:id="rId17"/>
    <p:sldId id="660" r:id="rId18"/>
    <p:sldId id="819" r:id="rId19"/>
    <p:sldId id="820" r:id="rId20"/>
    <p:sldId id="821" r:id="rId21"/>
    <p:sldId id="640" r:id="rId22"/>
    <p:sldId id="629" r:id="rId23"/>
    <p:sldId id="581" r:id="rId24"/>
    <p:sldId id="818" r:id="rId25"/>
    <p:sldId id="562" r:id="rId26"/>
    <p:sldId id="647" r:id="rId27"/>
    <p:sldId id="639" r:id="rId28"/>
    <p:sldId id="601" r:id="rId29"/>
    <p:sldId id="606" r:id="rId30"/>
    <p:sldId id="603" r:id="rId31"/>
    <p:sldId id="823" r:id="rId32"/>
    <p:sldId id="852" r:id="rId33"/>
    <p:sldId id="824" r:id="rId34"/>
    <p:sldId id="825" r:id="rId35"/>
    <p:sldId id="826" r:id="rId36"/>
    <p:sldId id="827" r:id="rId37"/>
    <p:sldId id="853" r:id="rId38"/>
    <p:sldId id="585" r:id="rId39"/>
    <p:sldId id="651" r:id="rId40"/>
    <p:sldId id="633" r:id="rId41"/>
    <p:sldId id="634" r:id="rId42"/>
    <p:sldId id="635" r:id="rId43"/>
    <p:sldId id="636" r:id="rId44"/>
    <p:sldId id="637" r:id="rId45"/>
    <p:sldId id="638" r:id="rId46"/>
    <p:sldId id="828" r:id="rId47"/>
    <p:sldId id="289" r:id="rId48"/>
    <p:sldId id="292" r:id="rId49"/>
    <p:sldId id="295" r:id="rId50"/>
    <p:sldId id="296" r:id="rId51"/>
    <p:sldId id="294" r:id="rId52"/>
    <p:sldId id="297" r:id="rId53"/>
    <p:sldId id="394" r:id="rId54"/>
    <p:sldId id="566" r:id="rId55"/>
    <p:sldId id="567" r:id="rId56"/>
    <p:sldId id="568" r:id="rId57"/>
    <p:sldId id="433" r:id="rId58"/>
    <p:sldId id="434" r:id="rId59"/>
    <p:sldId id="399" r:id="rId60"/>
    <p:sldId id="404" r:id="rId61"/>
    <p:sldId id="642" r:id="rId62"/>
    <p:sldId id="632" r:id="rId63"/>
    <p:sldId id="630" r:id="rId64"/>
    <p:sldId id="829" r:id="rId65"/>
    <p:sldId id="830" r:id="rId66"/>
    <p:sldId id="831" r:id="rId67"/>
    <p:sldId id="832" r:id="rId68"/>
    <p:sldId id="833" r:id="rId69"/>
    <p:sldId id="834" r:id="rId70"/>
    <p:sldId id="835" r:id="rId71"/>
    <p:sldId id="836" r:id="rId72"/>
    <p:sldId id="837" r:id="rId73"/>
    <p:sldId id="838" r:id="rId74"/>
    <p:sldId id="839" r:id="rId75"/>
    <p:sldId id="840" r:id="rId76"/>
    <p:sldId id="841" r:id="rId77"/>
    <p:sldId id="842" r:id="rId78"/>
    <p:sldId id="843" r:id="rId79"/>
    <p:sldId id="844" r:id="rId80"/>
    <p:sldId id="845" r:id="rId81"/>
    <p:sldId id="846" r:id="rId82"/>
    <p:sldId id="708" r:id="rId83"/>
    <p:sldId id="697" r:id="rId84"/>
    <p:sldId id="698" r:id="rId85"/>
    <p:sldId id="699" r:id="rId86"/>
    <p:sldId id="701" r:id="rId87"/>
    <p:sldId id="644" r:id="rId88"/>
    <p:sldId id="631" r:id="rId89"/>
    <p:sldId id="847" r:id="rId90"/>
    <p:sldId id="710" r:id="rId91"/>
    <p:sldId id="711" r:id="rId92"/>
    <p:sldId id="712" r:id="rId93"/>
    <p:sldId id="713" r:id="rId94"/>
    <p:sldId id="714" r:id="rId95"/>
    <p:sldId id="715" r:id="rId96"/>
    <p:sldId id="716" r:id="rId97"/>
    <p:sldId id="717" r:id="rId98"/>
    <p:sldId id="719" r:id="rId99"/>
    <p:sldId id="718" r:id="rId100"/>
    <p:sldId id="721" r:id="rId101"/>
    <p:sldId id="722" r:id="rId102"/>
    <p:sldId id="723" r:id="rId103"/>
    <p:sldId id="724" r:id="rId104"/>
    <p:sldId id="764" r:id="rId105"/>
    <p:sldId id="643" r:id="rId106"/>
    <p:sldId id="767" r:id="rId107"/>
    <p:sldId id="726" r:id="rId108"/>
    <p:sldId id="727" r:id="rId109"/>
    <p:sldId id="728" r:id="rId110"/>
    <p:sldId id="729" r:id="rId111"/>
    <p:sldId id="730" r:id="rId112"/>
    <p:sldId id="731" r:id="rId113"/>
    <p:sldId id="732" r:id="rId114"/>
    <p:sldId id="765" r:id="rId115"/>
    <p:sldId id="800" r:id="rId116"/>
    <p:sldId id="802" r:id="rId117"/>
    <p:sldId id="733" r:id="rId118"/>
    <p:sldId id="734" r:id="rId119"/>
    <p:sldId id="771" r:id="rId120"/>
    <p:sldId id="735" r:id="rId121"/>
    <p:sldId id="768" r:id="rId122"/>
    <p:sldId id="769" r:id="rId123"/>
    <p:sldId id="770" r:id="rId124"/>
    <p:sldId id="772" r:id="rId125"/>
    <p:sldId id="736" r:id="rId126"/>
    <p:sldId id="773" r:id="rId127"/>
    <p:sldId id="774" r:id="rId128"/>
    <p:sldId id="775" r:id="rId129"/>
    <p:sldId id="645" r:id="rId130"/>
    <p:sldId id="776" r:id="rId131"/>
    <p:sldId id="777" r:id="rId132"/>
    <p:sldId id="778" r:id="rId133"/>
    <p:sldId id="779" r:id="rId134"/>
    <p:sldId id="780" r:id="rId135"/>
    <p:sldId id="781" r:id="rId136"/>
    <p:sldId id="804" r:id="rId137"/>
    <p:sldId id="805" r:id="rId138"/>
    <p:sldId id="783" r:id="rId139"/>
    <p:sldId id="784" r:id="rId140"/>
    <p:sldId id="785" r:id="rId141"/>
    <p:sldId id="786" r:id="rId142"/>
    <p:sldId id="787" r:id="rId143"/>
    <p:sldId id="788" r:id="rId144"/>
    <p:sldId id="789" r:id="rId145"/>
    <p:sldId id="790" r:id="rId146"/>
    <p:sldId id="707" r:id="rId147"/>
    <p:sldId id="791" r:id="rId148"/>
    <p:sldId id="792" r:id="rId149"/>
    <p:sldId id="793" r:id="rId150"/>
    <p:sldId id="794" r:id="rId151"/>
    <p:sldId id="795" r:id="rId152"/>
    <p:sldId id="796" r:id="rId153"/>
    <p:sldId id="646" r:id="rId154"/>
    <p:sldId id="641" r:id="rId155"/>
    <p:sldId id="808" r:id="rId156"/>
    <p:sldId id="573" r:id="rId157"/>
    <p:sldId id="576" r:id="rId158"/>
    <p:sldId id="575" r:id="rId159"/>
    <p:sldId id="577" r:id="rId160"/>
    <p:sldId id="578" r:id="rId161"/>
    <p:sldId id="445" r:id="rId162"/>
    <p:sldId id="444" r:id="rId163"/>
    <p:sldId id="816" r:id="rId164"/>
    <p:sldId id="817" r:id="rId165"/>
    <p:sldId id="815" r:id="rId166"/>
    <p:sldId id="854" r:id="rId167"/>
    <p:sldId id="814" r:id="rId168"/>
    <p:sldId id="855" r:id="rId169"/>
    <p:sldId id="848" r:id="rId170"/>
    <p:sldId id="849" r:id="rId171"/>
    <p:sldId id="850" r:id="rId172"/>
    <p:sldId id="851" r:id="rId173"/>
  </p:sldIdLst>
  <p:sldSz cx="9144000" cy="6858000" type="screen4x3"/>
  <p:notesSz cx="7010400" cy="9296400"/>
  <p:custShowLst>
    <p:custShow name="Özel Gösteri 1" id="0">
      <p:sldLst>
        <p:sld r:id="rId84"/>
        <p:sld r:id="rId85"/>
        <p:sld r:id="rId86"/>
        <p:sld r:id="rId87"/>
        <p:sld r:id="rId89"/>
        <p:sld r:id="rId91"/>
        <p:sld r:id="rId92"/>
        <p:sld r:id="rId93"/>
        <p:sld r:id="rId94"/>
        <p:sld r:id="rId95"/>
        <p:sld r:id="rId88"/>
        <p:sld r:id="rId96"/>
        <p:sld r:id="rId97"/>
        <p:sld r:id="rId98"/>
        <p:sld r:id="rId99"/>
        <p:sld r:id="rId100"/>
        <p:sld r:id="rId101"/>
        <p:sld r:id="rId102"/>
        <p:sld r:id="rId103"/>
        <p:sld r:id="rId104"/>
        <p:sld r:id="rId105"/>
        <p:sld r:id="rId108"/>
        <p:sld r:id="rId109"/>
        <p:sld r:id="rId110"/>
        <p:sld r:id="rId115"/>
        <p:sld r:id="rId111"/>
        <p:sld r:id="rId112"/>
        <p:sld r:id="rId113"/>
        <p:sld r:id="rId114"/>
        <p:sld r:id="rId118"/>
        <p:sld r:id="rId119"/>
        <p:sld r:id="rId121"/>
        <p:sld r:id="rId126"/>
      </p:sldLst>
    </p:custShow>
  </p:custShowLst>
  <p:defaultTextStyle>
    <a:defPPr>
      <a:defRPr lang="tr-T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AFAF"/>
    <a:srgbClr val="003399"/>
    <a:srgbClr val="000066"/>
    <a:srgbClr val="FF0000"/>
    <a:srgbClr val="006666"/>
    <a:srgbClr val="993300"/>
    <a:srgbClr val="9900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25453" autoAdjust="0"/>
    <p:restoredTop sz="94667" autoAdjust="0"/>
  </p:normalViewPr>
  <p:slideViewPr>
    <p:cSldViewPr>
      <p:cViewPr>
        <p:scale>
          <a:sx n="70" d="100"/>
          <a:sy n="70" d="100"/>
        </p:scale>
        <p:origin x="-11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549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slide" Target="slides/slide154.xml"/><Relationship Id="rId175" Type="http://schemas.openxmlformats.org/officeDocument/2006/relationships/handoutMaster" Target="handoutMasters/handoutMaster1.xml"/><Relationship Id="rId170" Type="http://schemas.openxmlformats.org/officeDocument/2006/relationships/slide" Target="slides/slide165.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slide" Target="slides/slide146.xml"/><Relationship Id="rId156" Type="http://schemas.openxmlformats.org/officeDocument/2006/relationships/slide" Target="slides/slide151.xml"/><Relationship Id="rId164" Type="http://schemas.openxmlformats.org/officeDocument/2006/relationships/slide" Target="slides/slide159.xml"/><Relationship Id="rId169" Type="http://schemas.openxmlformats.org/officeDocument/2006/relationships/slide" Target="slides/slide164.xml"/><Relationship Id="rId177"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72" Type="http://schemas.openxmlformats.org/officeDocument/2006/relationships/slide" Target="slides/slide167.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notesMaster" Target="notesMasters/notesMaster1.xml"/><Relationship Id="rId179" Type="http://schemas.openxmlformats.org/officeDocument/2006/relationships/tableStyles" Target="tableStyle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smtClean="0"/>
            </a:lvl1pPr>
          </a:lstStyle>
          <a:p>
            <a:pPr>
              <a:defRPr/>
            </a:pPr>
            <a:fld id="{321360CF-9CF2-4FB6-877B-757CA92DB3B0}" type="datetimeFigureOut">
              <a:rPr lang="en-US"/>
              <a:pPr>
                <a:defRPr/>
              </a:pPr>
              <a:t>9/14/2018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smtClean="0"/>
            </a:lvl1pPr>
          </a:lstStyle>
          <a:p>
            <a:pPr>
              <a:defRPr/>
            </a:pPr>
            <a:fld id="{83F27E26-DC36-4316-AA6F-778C0329F37F}" type="slidenum">
              <a:rPr lang="en-US"/>
              <a:pPr>
                <a:defRPr/>
              </a:pPr>
              <a:t>‹#›</a:t>
            </a:fld>
            <a:endParaRPr lang="en-US"/>
          </a:p>
        </p:txBody>
      </p:sp>
    </p:spTree>
    <p:extLst>
      <p:ext uri="{BB962C8B-B14F-4D97-AF65-F5344CB8AC3E}">
        <p14:creationId xmlns:p14="http://schemas.microsoft.com/office/powerpoint/2010/main" xmlns="" val="58366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C645FC8C-8A7B-4657-9536-78A41C8EA67B}" type="datetimeFigureOut">
              <a:rPr lang="tr-TR" smtClean="0"/>
              <a:pPr/>
              <a:t>14.09.2018</a:t>
            </a:fld>
            <a:endParaRPr lang="tr-TR"/>
          </a:p>
        </p:txBody>
      </p:sp>
      <p:sp>
        <p:nvSpPr>
          <p:cNvPr id="4" name="3 Slayt Görüntüsü Yer Tutucusu"/>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7784BC6-879B-42C3-9556-03A06B84A169}"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omputerhope.com/history/1991.htm"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F31D0BE-2059-4C0E-922E-4E35BBE6A325}" type="slidenum">
              <a:rPr lang="en-US" smtClean="0"/>
              <a:pPr>
                <a:defRPr/>
              </a:pPr>
              <a:t>78</a:t>
            </a:fld>
            <a:endParaRPr lang="en-US" dirty="0"/>
          </a:p>
        </p:txBody>
      </p:sp>
    </p:spTree>
    <p:extLst>
      <p:ext uri="{BB962C8B-B14F-4D97-AF65-F5344CB8AC3E}">
        <p14:creationId xmlns="" xmlns:p14="http://schemas.microsoft.com/office/powerpoint/2010/main" val="3977140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 _</a:t>
            </a:r>
            <a:r>
              <a:rPr lang="en-US" dirty="0" err="1" smtClean="0"/>
              <a:t>ty</a:t>
            </a:r>
            <a:r>
              <a:rPr lang="en-US" baseline="0" dirty="0" smtClean="0"/>
              <a:t> is legal but not encouraged. It can conflict with system identifiers and the compiler will complain. </a:t>
            </a:r>
            <a:endParaRPr lang="en-US" dirty="0" smtClean="0"/>
          </a:p>
        </p:txBody>
      </p:sp>
      <p:sp>
        <p:nvSpPr>
          <p:cNvPr id="4" name="Slide Number Placeholder 3"/>
          <p:cNvSpPr>
            <a:spLocks noGrp="1"/>
          </p:cNvSpPr>
          <p:nvPr>
            <p:ph type="sldNum" sz="quarter" idx="10"/>
          </p:nvPr>
        </p:nvSpPr>
        <p:spPr/>
        <p:txBody>
          <a:bodyPr/>
          <a:lstStyle/>
          <a:p>
            <a:fld id="{99D2ED92-E131-7F48-84FE-E497E9D3FF7D}" type="slidenum">
              <a:rPr lang="en-US" smtClean="0"/>
              <a:pPr/>
              <a:t>131</a:t>
            </a:fld>
            <a:endParaRPr lang="en-US"/>
          </a:p>
        </p:txBody>
      </p:sp>
    </p:spTree>
    <p:extLst>
      <p:ext uri="{BB962C8B-B14F-4D97-AF65-F5344CB8AC3E}">
        <p14:creationId xmlns:p14="http://schemas.microsoft.com/office/powerpoint/2010/main" xmlns="" val="272467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 machine was never built due to funding situations. In 1910 his youngest son built a portion of	 his machine and did some set of operation. In June of</a:t>
            </a:r>
            <a:r>
              <a:rPr lang="en-US" dirty="0">
                <a:hlinkClick r:id="rId3"/>
              </a:rPr>
              <a:t>1991, the London Science Museum completed the Difference Engine No 2 for the bicentennial year of Babbage's birth and later completed the printing mechanism in 2000.</a:t>
            </a:r>
            <a:endParaRPr lang="en-US" dirty="0"/>
          </a:p>
        </p:txBody>
      </p:sp>
      <p:sp>
        <p:nvSpPr>
          <p:cNvPr id="4" name="Slide Number Placeholder 3"/>
          <p:cNvSpPr>
            <a:spLocks noGrp="1"/>
          </p:cNvSpPr>
          <p:nvPr>
            <p:ph type="sldNum" sz="quarter" idx="10"/>
          </p:nvPr>
        </p:nvSpPr>
        <p:spPr/>
        <p:txBody>
          <a:bodyPr/>
          <a:lstStyle/>
          <a:p>
            <a:fld id="{7BDC0D41-1AA1-964D-88D9-39F1A360240F}" type="slidenum">
              <a:rPr lang="en-US" smtClean="0"/>
              <a:pPr/>
              <a:t>94</a:t>
            </a:fld>
            <a:endParaRPr lang="en-US"/>
          </a:p>
        </p:txBody>
      </p:sp>
    </p:spTree>
    <p:extLst>
      <p:ext uri="{BB962C8B-B14F-4D97-AF65-F5344CB8AC3E}">
        <p14:creationId xmlns="" xmlns:p14="http://schemas.microsoft.com/office/powerpoint/2010/main" val="418520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34BD59E-7B14-9E4C-858D-57B3EEEAB4F2}" type="slidenum">
              <a:rPr lang="en-US"/>
              <a:pPr/>
              <a:t>97</a:t>
            </a:fld>
            <a:endParaRPr lang="en-US"/>
          </a:p>
        </p:txBody>
      </p:sp>
      <p:sp>
        <p:nvSpPr>
          <p:cNvPr id="29699" name="Rectangle 2"/>
          <p:cNvSpPr>
            <a:spLocks noGrp="1" noRot="1" noChangeAspect="1" noChangeArrowheads="1" noTextEdit="1"/>
          </p:cNvSpPr>
          <p:nvPr>
            <p:ph type="sldImg"/>
          </p:nvPr>
        </p:nvSpPr>
        <p:spPr>
          <a:xfrm>
            <a:off x="1171646" y="698845"/>
            <a:ext cx="4668732" cy="3482922"/>
          </a:xfrm>
          <a:solidFill>
            <a:srgbClr val="FFFFFF"/>
          </a:solidFill>
          <a:ln/>
        </p:spPr>
      </p:sp>
      <p:sp>
        <p:nvSpPr>
          <p:cNvPr id="29700" name="Rectangle 3"/>
          <p:cNvSpPr>
            <a:spLocks noGrp="1" noChangeArrowheads="1"/>
          </p:cNvSpPr>
          <p:nvPr>
            <p:ph type="body" idx="1"/>
          </p:nvPr>
        </p:nvSpPr>
        <p:spPr>
          <a:xfrm>
            <a:off x="937966" y="4415790"/>
            <a:ext cx="5136092" cy="4181767"/>
          </a:xfrm>
          <a:solidFill>
            <a:srgbClr val="FFFFFF"/>
          </a:solidFill>
          <a:ln>
            <a:solidFill>
              <a:srgbClr val="000000"/>
            </a:solidFill>
          </a:ln>
        </p:spPr>
        <p:txBody>
          <a:bodyPr lIns="88136" tIns="44069" rIns="88136" bIns="44069"/>
          <a:lstStyle/>
          <a:p>
            <a:pPr eaLnBrk="1" hangingPunct="1"/>
            <a:r>
              <a:rPr lang="tr-TR" dirty="0" smtClean="0"/>
              <a:t>1. Ders arası</a:t>
            </a:r>
            <a:endParaRPr lang="en-US" dirty="0"/>
          </a:p>
        </p:txBody>
      </p:sp>
    </p:spTree>
    <p:extLst>
      <p:ext uri="{BB962C8B-B14F-4D97-AF65-F5344CB8AC3E}">
        <p14:creationId xmlns="" xmlns:p14="http://schemas.microsoft.com/office/powerpoint/2010/main" val="972036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Stido.h</a:t>
            </a:r>
            <a:r>
              <a:rPr lang="en-US" dirty="0" smtClean="0"/>
              <a:t> in UNIX is in /</a:t>
            </a:r>
            <a:r>
              <a:rPr lang="en-US" dirty="0" err="1" smtClean="0"/>
              <a:t>usr</a:t>
            </a:r>
            <a:r>
              <a:rPr lang="en-US" dirty="0" smtClean="0"/>
              <a:t>/include</a:t>
            </a:r>
          </a:p>
          <a:p>
            <a:r>
              <a:rPr lang="en-US" dirty="0"/>
              <a:t>C:\Program Files\ </a:t>
            </a:r>
            <a:r>
              <a:rPr lang="en-US" dirty="0" err="1"/>
              <a:t>CodeBlocks</a:t>
            </a:r>
            <a:r>
              <a:rPr lang="en-US" dirty="0"/>
              <a:t>\include\</a:t>
            </a:r>
            <a:r>
              <a:rPr lang="en-US" dirty="0" err="1"/>
              <a:t>stdio</a:t>
            </a:r>
            <a:endParaRPr lang="en-US" dirty="0"/>
          </a:p>
          <a:p>
            <a:r>
              <a:rPr lang="en-US" dirty="0"/>
              <a:t>/Applications/</a:t>
            </a:r>
            <a:r>
              <a:rPr lang="en-US" dirty="0" err="1"/>
              <a:t>Xcode.app</a:t>
            </a:r>
            <a:r>
              <a:rPr lang="en-US" dirty="0"/>
              <a:t>/Contents/Developer/Platforms/</a:t>
            </a:r>
            <a:r>
              <a:rPr lang="en-US" dirty="0" err="1"/>
              <a:t>MacOSX.platform</a:t>
            </a:r>
            <a:r>
              <a:rPr lang="en-US" dirty="0"/>
              <a:t>/Developer/SDKs/</a:t>
            </a:r>
            <a:endParaRPr lang="en-US" dirty="0" smtClean="0"/>
          </a:p>
        </p:txBody>
      </p:sp>
      <p:sp>
        <p:nvSpPr>
          <p:cNvPr id="4" name="Slide Number Placeholder 3"/>
          <p:cNvSpPr>
            <a:spLocks noGrp="1"/>
          </p:cNvSpPr>
          <p:nvPr>
            <p:ph type="sldNum" sz="quarter" idx="10"/>
          </p:nvPr>
        </p:nvSpPr>
        <p:spPr/>
        <p:txBody>
          <a:bodyPr/>
          <a:lstStyle/>
          <a:p>
            <a:fld id="{99D2ED92-E131-7F48-84FE-E497E9D3FF7D}" type="slidenum">
              <a:rPr lang="en-US" smtClean="0"/>
              <a:pPr/>
              <a:t>106</a:t>
            </a:fld>
            <a:endParaRPr lang="en-US"/>
          </a:p>
        </p:txBody>
      </p:sp>
    </p:spTree>
    <p:extLst>
      <p:ext uri="{BB962C8B-B14F-4D97-AF65-F5344CB8AC3E}">
        <p14:creationId xmlns="" xmlns:p14="http://schemas.microsoft.com/office/powerpoint/2010/main" val="3098414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Double quotes “ “</a:t>
            </a:r>
            <a:endParaRPr lang="en-US" dirty="0"/>
          </a:p>
        </p:txBody>
      </p:sp>
      <p:sp>
        <p:nvSpPr>
          <p:cNvPr id="4" name="Slide Number Placeholder 3"/>
          <p:cNvSpPr>
            <a:spLocks noGrp="1"/>
          </p:cNvSpPr>
          <p:nvPr>
            <p:ph type="sldNum" sz="quarter" idx="10"/>
          </p:nvPr>
        </p:nvSpPr>
        <p:spPr/>
        <p:txBody>
          <a:bodyPr/>
          <a:lstStyle/>
          <a:p>
            <a:fld id="{99D2ED92-E131-7F48-84FE-E497E9D3FF7D}" type="slidenum">
              <a:rPr lang="en-US" smtClean="0"/>
              <a:pPr/>
              <a:t>114</a:t>
            </a:fld>
            <a:endParaRPr lang="en-US"/>
          </a:p>
        </p:txBody>
      </p:sp>
    </p:spTree>
    <p:extLst>
      <p:ext uri="{BB962C8B-B14F-4D97-AF65-F5344CB8AC3E}">
        <p14:creationId xmlns="" xmlns:p14="http://schemas.microsoft.com/office/powerpoint/2010/main" val="546138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2</a:t>
            </a:r>
            <a:r>
              <a:rPr lang="tr-TR" baseline="0" dirty="0" smtClean="0"/>
              <a:t> saatin sonu</a:t>
            </a:r>
            <a:endParaRPr lang="en-US" dirty="0"/>
          </a:p>
        </p:txBody>
      </p:sp>
      <p:sp>
        <p:nvSpPr>
          <p:cNvPr id="4" name="Slide Number Placeholder 3"/>
          <p:cNvSpPr>
            <a:spLocks noGrp="1"/>
          </p:cNvSpPr>
          <p:nvPr>
            <p:ph type="sldNum" sz="quarter" idx="10"/>
          </p:nvPr>
        </p:nvSpPr>
        <p:spPr/>
        <p:txBody>
          <a:bodyPr/>
          <a:lstStyle/>
          <a:p>
            <a:fld id="{99D2ED92-E131-7F48-84FE-E497E9D3FF7D}" type="slidenum">
              <a:rPr lang="en-US" smtClean="0"/>
              <a:pPr/>
              <a:t>116</a:t>
            </a:fld>
            <a:endParaRPr lang="en-US"/>
          </a:p>
        </p:txBody>
      </p:sp>
    </p:spTree>
    <p:extLst>
      <p:ext uri="{BB962C8B-B14F-4D97-AF65-F5344CB8AC3E}">
        <p14:creationId xmlns="" xmlns:p14="http://schemas.microsoft.com/office/powerpoint/2010/main" val="546138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&lt;</a:t>
            </a:r>
            <a:r>
              <a:rPr lang="en-US" dirty="0" err="1" smtClean="0"/>
              <a:t>stdio.h</a:t>
            </a:r>
            <a:r>
              <a:rPr lang="en-US" dirty="0" smtClean="0"/>
              <a:t>&gt;</a:t>
            </a:r>
          </a:p>
          <a:p>
            <a:endParaRPr lang="en-US" dirty="0" smtClean="0"/>
          </a:p>
          <a:p>
            <a:r>
              <a:rPr lang="en-US" dirty="0" smtClean="0"/>
              <a:t>#define NAME "</a:t>
            </a:r>
            <a:r>
              <a:rPr lang="en-US" dirty="0" err="1" smtClean="0"/>
              <a:t>TechOnTheNet.com</a:t>
            </a:r>
            <a:r>
              <a:rPr lang="en-US" dirty="0" smtClean="0"/>
              <a:t>"</a:t>
            </a:r>
          </a:p>
          <a:p>
            <a:r>
              <a:rPr lang="it-IT" dirty="0" smtClean="0"/>
              <a:t>#</a:t>
            </a:r>
            <a:r>
              <a:rPr lang="it-IT" dirty="0" err="1" smtClean="0"/>
              <a:t>define</a:t>
            </a:r>
            <a:r>
              <a:rPr lang="it-IT" dirty="0" smtClean="0"/>
              <a:t> AGE 10</a:t>
            </a:r>
          </a:p>
          <a:p>
            <a:endParaRPr lang="en-US" dirty="0" smtClean="0"/>
          </a:p>
          <a:p>
            <a:r>
              <a:rPr lang="fr-FR" dirty="0" err="1" smtClean="0"/>
              <a:t>int</a:t>
            </a:r>
            <a:r>
              <a:rPr lang="fr-FR" dirty="0" smtClean="0"/>
              <a:t> main()</a:t>
            </a:r>
          </a:p>
          <a:p>
            <a:r>
              <a:rPr lang="en-US" dirty="0" smtClean="0"/>
              <a:t>{</a:t>
            </a:r>
          </a:p>
          <a:p>
            <a:r>
              <a:rPr lang="en-US" dirty="0" smtClean="0"/>
              <a:t>   </a:t>
            </a:r>
            <a:r>
              <a:rPr lang="en-US" dirty="0" err="1" smtClean="0"/>
              <a:t>printf</a:t>
            </a:r>
            <a:r>
              <a:rPr lang="en-US" dirty="0" smtClean="0"/>
              <a:t>("%s is over %d years old.\n", NAME, AGE);</a:t>
            </a:r>
          </a:p>
          <a:p>
            <a:r>
              <a:rPr lang="is-IS" dirty="0" smtClean="0"/>
              <a:t>   return 0;</a:t>
            </a:r>
          </a:p>
          <a:p>
            <a:r>
              <a:rPr lang="en-US" dirty="0" smtClean="0"/>
              <a:t>}</a:t>
            </a:r>
          </a:p>
          <a:p>
            <a:r>
              <a:rPr lang="en-US" dirty="0" smtClean="0"/>
              <a:t>http://</a:t>
            </a:r>
            <a:r>
              <a:rPr lang="en-US" dirty="0" err="1" smtClean="0"/>
              <a:t>www.techonthenet.com</a:t>
            </a:r>
            <a:r>
              <a:rPr lang="en-US" dirty="0" smtClean="0"/>
              <a:t>/</a:t>
            </a:r>
            <a:r>
              <a:rPr lang="en-US" dirty="0" err="1" smtClean="0"/>
              <a:t>c_language</a:t>
            </a:r>
            <a:r>
              <a:rPr lang="en-US" dirty="0" smtClean="0"/>
              <a:t>/constants/</a:t>
            </a:r>
            <a:r>
              <a:rPr lang="en-US" dirty="0" err="1" smtClean="0"/>
              <a:t>create_define.php</a:t>
            </a:r>
            <a:endParaRPr lang="en-US" dirty="0"/>
          </a:p>
        </p:txBody>
      </p:sp>
      <p:sp>
        <p:nvSpPr>
          <p:cNvPr id="4" name="Slide Number Placeholder 3"/>
          <p:cNvSpPr>
            <a:spLocks noGrp="1"/>
          </p:cNvSpPr>
          <p:nvPr>
            <p:ph type="sldNum" sz="quarter" idx="10"/>
          </p:nvPr>
        </p:nvSpPr>
        <p:spPr/>
        <p:txBody>
          <a:bodyPr/>
          <a:lstStyle/>
          <a:p>
            <a:fld id="{99D2ED92-E131-7F48-84FE-E497E9D3FF7D}" type="slidenum">
              <a:rPr lang="en-US" smtClean="0"/>
              <a:pPr/>
              <a:t>119</a:t>
            </a:fld>
            <a:endParaRPr lang="en-US"/>
          </a:p>
        </p:txBody>
      </p:sp>
    </p:spTree>
    <p:extLst>
      <p:ext uri="{BB962C8B-B14F-4D97-AF65-F5344CB8AC3E}">
        <p14:creationId xmlns:p14="http://schemas.microsoft.com/office/powerpoint/2010/main" xmlns="" val="2627603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0D9323C-5732-FC45-A03B-496B45936E7C}" type="slidenum">
              <a:rPr lang="en-US"/>
              <a:pPr/>
              <a:t>124</a:t>
            </a:fld>
            <a:endParaRPr lang="en-US"/>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xmlns="" val="1804595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 _</a:t>
            </a:r>
            <a:r>
              <a:rPr lang="en-US" dirty="0" err="1" smtClean="0"/>
              <a:t>ty</a:t>
            </a:r>
            <a:r>
              <a:rPr lang="en-US" baseline="0" dirty="0" smtClean="0"/>
              <a:t> is legal but not encouraged. It can conflict with system identifiers and the compiler will complain. </a:t>
            </a:r>
            <a:endParaRPr lang="en-US" dirty="0" smtClean="0"/>
          </a:p>
        </p:txBody>
      </p:sp>
      <p:sp>
        <p:nvSpPr>
          <p:cNvPr id="4" name="Slide Number Placeholder 3"/>
          <p:cNvSpPr>
            <a:spLocks noGrp="1"/>
          </p:cNvSpPr>
          <p:nvPr>
            <p:ph type="sldNum" sz="quarter" idx="10"/>
          </p:nvPr>
        </p:nvSpPr>
        <p:spPr/>
        <p:txBody>
          <a:bodyPr/>
          <a:lstStyle/>
          <a:p>
            <a:fld id="{99D2ED92-E131-7F48-84FE-E497E9D3FF7D}" type="slidenum">
              <a:rPr lang="en-US" smtClean="0"/>
              <a:pPr/>
              <a:t>130</a:t>
            </a:fld>
            <a:endParaRPr lang="en-US"/>
          </a:p>
        </p:txBody>
      </p:sp>
    </p:spTree>
    <p:extLst>
      <p:ext uri="{BB962C8B-B14F-4D97-AF65-F5344CB8AC3E}">
        <p14:creationId xmlns:p14="http://schemas.microsoft.com/office/powerpoint/2010/main" xmlns="" val="2724676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pPr>
              <a:defRPr/>
            </a:pPr>
            <a:endParaRPr lang="tr-TR"/>
          </a:p>
        </p:txBody>
      </p:sp>
      <p:sp>
        <p:nvSpPr>
          <p:cNvPr id="17" name="16 Altbilgi Yer Tutucusu"/>
          <p:cNvSpPr>
            <a:spLocks noGrp="1"/>
          </p:cNvSpPr>
          <p:nvPr>
            <p:ph type="ftr" sz="quarter" idx="11"/>
          </p:nvPr>
        </p:nvSpPr>
        <p:spPr>
          <a:xfrm>
            <a:off x="2898648" y="6355080"/>
            <a:ext cx="3474720" cy="365760"/>
          </a:xfrm>
        </p:spPr>
        <p:txBody>
          <a:bodyPr/>
          <a:lstStyle/>
          <a:p>
            <a:pPr>
              <a:defRPr/>
            </a:pPr>
            <a:endParaRPr lang="tr-TR"/>
          </a:p>
        </p:txBody>
      </p:sp>
      <p:sp>
        <p:nvSpPr>
          <p:cNvPr id="29" name="28 Slayt Numarası Yer Tutucusu"/>
          <p:cNvSpPr>
            <a:spLocks noGrp="1"/>
          </p:cNvSpPr>
          <p:nvPr>
            <p:ph type="sldNum" sz="quarter" idx="12"/>
          </p:nvPr>
        </p:nvSpPr>
        <p:spPr>
          <a:xfrm>
            <a:off x="1216152" y="6355080"/>
            <a:ext cx="1219200" cy="365760"/>
          </a:xfrm>
        </p:spPr>
        <p:txBody>
          <a:bodyPr/>
          <a:lstStyle/>
          <a:p>
            <a:pPr>
              <a:defRPr/>
            </a:pPr>
            <a:fld id="{CA3D205B-A15B-4508-BDBE-0C0AC4A1FAF6}" type="slidenum">
              <a:rPr lang="tr-TR" smtClean="0"/>
              <a:pPr>
                <a:defRPr/>
              </a:pPr>
              <a:t>‹#›</a:t>
            </a:fld>
            <a:endParaRPr lang="tr-TR"/>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52E17392-9618-514E-B7EF-EE7C4014954D}" type="datetimeFigureOut">
              <a:rPr lang="en-US" smtClean="0"/>
              <a:pPr/>
              <a:t>9/14/2018</a:t>
            </a:fld>
            <a:endParaRPr lang="en-US"/>
          </a:p>
        </p:txBody>
      </p:sp>
      <p:sp>
        <p:nvSpPr>
          <p:cNvPr id="17" name="16 Altbilgi Yer Tutucusu"/>
          <p:cNvSpPr>
            <a:spLocks noGrp="1"/>
          </p:cNvSpPr>
          <p:nvPr>
            <p:ph type="ftr" sz="quarter" idx="11"/>
          </p:nvPr>
        </p:nvSpPr>
        <p:spPr>
          <a:xfrm>
            <a:off x="2898648" y="6355080"/>
            <a:ext cx="3474720" cy="365760"/>
          </a:xfrm>
        </p:spPr>
        <p:txBody>
          <a:bodyPr/>
          <a:lstStyle/>
          <a:p>
            <a:endParaRPr lang="en-US"/>
          </a:p>
        </p:txBody>
      </p:sp>
      <p:sp>
        <p:nvSpPr>
          <p:cNvPr id="29" name="28 Slayt Numarası Yer Tutucusu"/>
          <p:cNvSpPr>
            <a:spLocks noGrp="1"/>
          </p:cNvSpPr>
          <p:nvPr>
            <p:ph type="sldNum" sz="quarter" idx="12"/>
          </p:nvPr>
        </p:nvSpPr>
        <p:spPr>
          <a:xfrm>
            <a:off x="1216152" y="6355080"/>
            <a:ext cx="1219200" cy="365760"/>
          </a:xfrm>
        </p:spPr>
        <p:txBody>
          <a:bodyPr/>
          <a:lstStyle/>
          <a:p>
            <a:fld id="{9780DC49-8D76-104F-8598-E5B37BCC55C4}" type="slidenum">
              <a:rPr lang="en-US" smtClean="0"/>
              <a:pPr/>
              <a:t>‹#›</a:t>
            </a:fld>
            <a:endParaRPr lang="en-US"/>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9/14/2018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52E17392-9618-514E-B7EF-EE7C4014954D}" type="datetimeFigureOut">
              <a:rPr lang="en-US" smtClean="0"/>
              <a:pPr/>
              <a:t>9/14/2018</a:t>
            </a:fld>
            <a:endParaRPr lang="en-US"/>
          </a:p>
        </p:txBody>
      </p:sp>
      <p:sp>
        <p:nvSpPr>
          <p:cNvPr id="5" name="4 Altbilgi Yer Tutucusu"/>
          <p:cNvSpPr>
            <a:spLocks noGrp="1"/>
          </p:cNvSpPr>
          <p:nvPr>
            <p:ph type="ftr" sz="quarter" idx="11"/>
          </p:nvPr>
        </p:nvSpPr>
        <p:spPr>
          <a:xfrm>
            <a:off x="2898648" y="6355080"/>
            <a:ext cx="3474720" cy="365760"/>
          </a:xfrm>
        </p:spPr>
        <p:txBody>
          <a:bodyPr/>
          <a:lstStyle/>
          <a:p>
            <a:endParaRPr lang="en-US"/>
          </a:p>
        </p:txBody>
      </p:sp>
      <p:sp>
        <p:nvSpPr>
          <p:cNvPr id="6" name="5 Slayt Numarası Yer Tutucusu"/>
          <p:cNvSpPr>
            <a:spLocks noGrp="1"/>
          </p:cNvSpPr>
          <p:nvPr>
            <p:ph type="sldNum" sz="quarter" idx="12"/>
          </p:nvPr>
        </p:nvSpPr>
        <p:spPr>
          <a:xfrm>
            <a:off x="1069848" y="6355080"/>
            <a:ext cx="1520952" cy="365760"/>
          </a:xfrm>
        </p:spPr>
        <p:txBody>
          <a:bodyPr/>
          <a:lstStyle/>
          <a:p>
            <a:fld id="{9780DC49-8D76-104F-8598-E5B37BCC55C4}" type="slidenum">
              <a:rPr lang="en-US" smtClean="0"/>
              <a:pPr/>
              <a:t>‹#›</a:t>
            </a:fld>
            <a:endParaRPr lang="en-US"/>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9/14/2018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52E17392-9618-514E-B7EF-EE7C4014954D}" type="datetimeFigureOut">
              <a:rPr lang="en-US" smtClean="0"/>
              <a:pPr/>
              <a:t>9/14/2018</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2E17392-9618-514E-B7EF-EE7C4014954D}" type="datetimeFigureOut">
              <a:rPr lang="en-US" smtClean="0"/>
              <a:pPr/>
              <a:t>9/14/2018</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2E17392-9618-514E-B7EF-EE7C4014954D}" type="datetimeFigureOut">
              <a:rPr lang="en-US" smtClean="0"/>
              <a:pPr/>
              <a:t>9/14/2018</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9/14/2018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9/14/2018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9/14/2018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9/14/2018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1"/>
        </a:solidFill>
        <a:effectLst/>
      </p:bgPr>
    </p:bg>
    <p:spTree>
      <p:nvGrpSpPr>
        <p:cNvPr id="1" name=""/>
        <p:cNvGrpSpPr/>
        <p:nvPr/>
      </p:nvGrpSpPr>
      <p:grpSpPr>
        <a:xfrm>
          <a:off x="0" y="0"/>
          <a:ext cx="0" cy="0"/>
          <a:chOff x="0" y="0"/>
          <a:chExt cx="0" cy="0"/>
        </a:xfrm>
      </p:grpSpPr>
      <p:sp>
        <p:nvSpPr>
          <p:cNvPr id="3" name="Line 2"/>
          <p:cNvSpPr>
            <a:spLocks noChangeShapeType="1"/>
          </p:cNvSpPr>
          <p:nvPr/>
        </p:nvSpPr>
        <p:spPr bwMode="auto">
          <a:xfrm>
            <a:off x="0" y="1708150"/>
            <a:ext cx="9147175" cy="0"/>
          </a:xfrm>
          <a:prstGeom prst="line">
            <a:avLst/>
          </a:prstGeom>
          <a:noFill/>
          <a:ln w="9525" cap="sq">
            <a:solidFill>
              <a:schemeClr val="bg2"/>
            </a:solidFill>
            <a:round/>
            <a:headEnd type="none" w="sm" len="sm"/>
            <a:tailEnd type="none" w="sm" len="sm"/>
          </a:ln>
          <a:effectLst/>
        </p:spPr>
        <p:txBody>
          <a:bodyPr>
            <a:prstTxWarp prst="textNoShape">
              <a:avLst/>
            </a:prstTxWarp>
          </a:bodyPr>
          <a:lstStyle/>
          <a:p>
            <a:pPr>
              <a:defRPr/>
            </a:pPr>
            <a:endParaRPr lang="en-US"/>
          </a:p>
        </p:txBody>
      </p:sp>
      <p:sp>
        <p:nvSpPr>
          <p:cNvPr id="109571" name="Rectangle 3"/>
          <p:cNvSpPr>
            <a:spLocks noGrp="1" noChangeArrowheads="1"/>
          </p:cNvSpPr>
          <p:nvPr>
            <p:ph type="ctrTitle" sz="quarter"/>
          </p:nvPr>
        </p:nvSpPr>
        <p:spPr>
          <a:xfrm>
            <a:off x="0" y="0"/>
            <a:ext cx="9144000" cy="1524000"/>
          </a:xfrm>
        </p:spPr>
        <p:txBody>
          <a:bodyPr anchor="b"/>
          <a:lstStyle>
            <a:lvl1pPr>
              <a:lnSpc>
                <a:spcPct val="80000"/>
              </a:lnSpc>
              <a:defRPr sz="3200">
                <a:solidFill>
                  <a:schemeClr val="folHlink"/>
                </a:solidFill>
              </a:defRPr>
            </a:lvl1pPr>
          </a:lstStyle>
          <a:p>
            <a:r>
              <a:rPr lang="en-US"/>
              <a:t>Click to edit Master 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52E17392-9618-514E-B7EF-EE7C4014954D}" type="datetimeFigureOut">
              <a:rPr lang="en-US" smtClean="0"/>
              <a:pPr/>
              <a:t>9/14/2018</a:t>
            </a:fld>
            <a:endParaRPr lang="en-US"/>
          </a:p>
        </p:txBody>
      </p:sp>
      <p:sp>
        <p:nvSpPr>
          <p:cNvPr id="19" name="18 Altbilgi Yer Tutucusu"/>
          <p:cNvSpPr>
            <a:spLocks noGrp="1"/>
          </p:cNvSpPr>
          <p:nvPr>
            <p:ph type="ftr" sz="quarter" idx="11"/>
          </p:nvPr>
        </p:nvSpPr>
        <p:spPr/>
        <p:txBody>
          <a:bodyPr/>
          <a:lstStyle/>
          <a:p>
            <a:endParaRPr lang="en-US"/>
          </a:p>
        </p:txBody>
      </p:sp>
      <p:sp>
        <p:nvSpPr>
          <p:cNvPr id="27" name="2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9/14/2018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52E17392-9618-514E-B7EF-EE7C4014954D}" type="datetimeFigureOut">
              <a:rPr lang="en-US" smtClean="0"/>
              <a:pPr/>
              <a:t>9/14/2018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9/14/2018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52E17392-9618-514E-B7EF-EE7C4014954D}" type="datetimeFigureOut">
              <a:rPr lang="en-US" smtClean="0"/>
              <a:pPr/>
              <a:t>9/14/2018</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2E17392-9618-514E-B7EF-EE7C4014954D}" type="datetimeFigureOut">
              <a:rPr lang="en-US" smtClean="0"/>
              <a:pPr/>
              <a:t>9/14/2018</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pPr>
              <a:defRPr/>
            </a:pPr>
            <a:endParaRPr lang="tr-TR"/>
          </a:p>
        </p:txBody>
      </p:sp>
      <p:sp>
        <p:nvSpPr>
          <p:cNvPr id="5" name="4 Altbilgi Yer Tutucusu"/>
          <p:cNvSpPr>
            <a:spLocks noGrp="1"/>
          </p:cNvSpPr>
          <p:nvPr>
            <p:ph type="ftr" sz="quarter" idx="11"/>
          </p:nvPr>
        </p:nvSpPr>
        <p:spPr>
          <a:xfrm>
            <a:off x="2898648" y="6355080"/>
            <a:ext cx="3474720" cy="365760"/>
          </a:xfrm>
        </p:spPr>
        <p:txBody>
          <a:bodyPr/>
          <a:lstStyle/>
          <a:p>
            <a:pPr>
              <a:defRPr/>
            </a:pPr>
            <a:endParaRPr lang="tr-TR"/>
          </a:p>
        </p:txBody>
      </p:sp>
      <p:sp>
        <p:nvSpPr>
          <p:cNvPr id="6" name="5 Slayt Numarası Yer Tutucusu"/>
          <p:cNvSpPr>
            <a:spLocks noGrp="1"/>
          </p:cNvSpPr>
          <p:nvPr>
            <p:ph type="sldNum" sz="quarter" idx="12"/>
          </p:nvPr>
        </p:nvSpPr>
        <p:spPr>
          <a:xfrm>
            <a:off x="1069848" y="6355080"/>
            <a:ext cx="1520952" cy="365760"/>
          </a:xfrm>
        </p:spPr>
        <p:txBody>
          <a:bodyPr/>
          <a:lstStyle/>
          <a:p>
            <a:pPr>
              <a:defRPr/>
            </a:pPr>
            <a:fld id="{CA3D205B-A15B-4508-BDBE-0C0AC4A1FAF6}" type="slidenum">
              <a:rPr lang="tr-TR" smtClean="0"/>
              <a:pPr>
                <a:defRPr/>
              </a:pPr>
              <a:t>‹#›</a:t>
            </a:fld>
            <a:endParaRPr lang="tr-TR"/>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2E17392-9618-514E-B7EF-EE7C4014954D}" type="datetimeFigureOut">
              <a:rPr lang="en-US" smtClean="0"/>
              <a:pPr/>
              <a:t>9/14/2018</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52E17392-9618-514E-B7EF-EE7C4014954D}" type="datetimeFigureOut">
              <a:rPr lang="en-US" smtClean="0"/>
              <a:pPr/>
              <a:t>9/14/2018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52E17392-9618-514E-B7EF-EE7C4014954D}" type="datetimeFigureOut">
              <a:rPr lang="en-US" smtClean="0"/>
              <a:pPr/>
              <a:t>9/14/2018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a:xfrm>
            <a:off x="8077200" y="6356350"/>
            <a:ext cx="609600" cy="365125"/>
          </a:xfrm>
        </p:spPr>
        <p:txBody>
          <a:bodyPr/>
          <a:lstStyle/>
          <a:p>
            <a:fld id="{9780DC49-8D76-104F-8598-E5B37BCC55C4}" type="slidenum">
              <a:rPr lang="en-US" smtClean="0"/>
              <a:pPr/>
              <a:t>‹#›</a:t>
            </a:fld>
            <a:endParaRPr lang="en-US"/>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random/>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9/14/2018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2E17392-9618-514E-B7EF-EE7C4014954D}" type="datetimeFigureOut">
              <a:rPr lang="en-US" smtClean="0"/>
              <a:pPr/>
              <a:t>9/14/2018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9780DC49-8D76-104F-8598-E5B37BCC55C4}"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2E17392-9618-514E-B7EF-EE7C4014954D}" type="datetimeFigureOut">
              <a:rPr lang="en-US" smtClean="0"/>
              <a:pPr/>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DC49-8D76-104F-8598-E5B37BCC55C4}"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63473139"/>
      </p:ext>
    </p:extLst>
  </p:cSld>
  <p:clrMapOvr>
    <a:masterClrMapping/>
  </p:clrMapOvr>
  <p:transition>
    <p:random/>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E17392-9618-514E-B7EF-EE7C4014954D}" type="datetimeFigureOut">
              <a:rPr lang="en-US" smtClean="0"/>
              <a:pPr/>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 xmlns:p14="http://schemas.microsoft.com/office/powerpoint/2010/main" val="3988527569"/>
      </p:ext>
    </p:extLst>
  </p:cSld>
  <p:clrMapOvr>
    <a:masterClrMapping/>
  </p:clrMapOvr>
  <p:transition>
    <p:random/>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2E17392-9618-514E-B7EF-EE7C4014954D}" type="datetimeFigureOut">
              <a:rPr lang="en-US" smtClean="0"/>
              <a:pPr/>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DC49-8D76-104F-8598-E5B37BCC55C4}"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26071023"/>
      </p:ext>
    </p:extLst>
  </p:cSld>
  <p:clrMapOvr>
    <a:masterClrMapping/>
  </p:clrMapOvr>
  <p:transition>
    <p:random/>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2E17392-9618-514E-B7EF-EE7C4014954D}" type="datetimeFigureOut">
              <a:rPr lang="en-US" smtClean="0"/>
              <a:pPr/>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 xmlns:p14="http://schemas.microsoft.com/office/powerpoint/2010/main" val="2561670892"/>
      </p:ext>
    </p:extLst>
  </p:cSld>
  <p:clrMapOvr>
    <a:masterClrMapping/>
  </p:clrMapOvr>
  <p:transition>
    <p:random/>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22960" y="2582334"/>
            <a:ext cx="370332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63440" y="2582334"/>
            <a:ext cx="370332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2E17392-9618-514E-B7EF-EE7C4014954D}" type="datetimeFigureOut">
              <a:rPr lang="en-US" smtClean="0"/>
              <a:pPr/>
              <a:t>9/14/2018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 xmlns:p14="http://schemas.microsoft.com/office/powerpoint/2010/main" val="86930388"/>
      </p:ext>
    </p:extLst>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2E17392-9618-514E-B7EF-EE7C4014954D}" type="datetimeFigureOut">
              <a:rPr lang="en-US" smtClean="0"/>
              <a:pPr/>
              <a:t>9/14/2018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 xmlns:p14="http://schemas.microsoft.com/office/powerpoint/2010/main" val="2353949762"/>
      </p:ext>
    </p:extLst>
  </p:cSld>
  <p:clrMapOvr>
    <a:masterClrMapping/>
  </p:clrMapOvr>
  <p:transition>
    <p:random/>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2E17392-9618-514E-B7EF-EE7C4014954D}" type="datetimeFigureOut">
              <a:rPr lang="en-US" smtClean="0"/>
              <a:pPr/>
              <a:t>9/14/2018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 xmlns:p14="http://schemas.microsoft.com/office/powerpoint/2010/main" val="2669768981"/>
      </p:ext>
    </p:extLst>
  </p:cSld>
  <p:clrMapOvr>
    <a:masterClrMapping/>
  </p:clrMapOvr>
  <p:transition>
    <p:random/>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2E17392-9618-514E-B7EF-EE7C4014954D}" type="datetimeFigureOut">
              <a:rPr lang="en-US" smtClean="0"/>
              <a:pPr/>
              <a:t>9/14/2018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80DC49-8D76-104F-8598-E5B37BCC55C4}" type="slidenum">
              <a:rPr lang="en-US" smtClean="0"/>
              <a:pPr/>
              <a:t>‹#›</a:t>
            </a:fld>
            <a:endParaRPr lang="en-US"/>
          </a:p>
        </p:txBody>
      </p:sp>
    </p:spTree>
    <p:extLst>
      <p:ext uri="{BB962C8B-B14F-4D97-AF65-F5344CB8AC3E}">
        <p14:creationId xmlns="" xmlns:p14="http://schemas.microsoft.com/office/powerpoint/2010/main" val="2789335516"/>
      </p:ext>
    </p:extLst>
  </p:cSld>
  <p:clrMapOvr>
    <a:masterClrMapping/>
  </p:clrMapOvr>
  <p:transition>
    <p:random/>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2E17392-9618-514E-B7EF-EE7C4014954D}" type="datetimeFigureOut">
              <a:rPr lang="en-US" smtClean="0"/>
              <a:pPr/>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 xmlns:p14="http://schemas.microsoft.com/office/powerpoint/2010/main" val="3861346840"/>
      </p:ext>
    </p:extLst>
  </p:cSld>
  <p:clrMapOvr>
    <a:masterClrMapping/>
  </p:clrMapOvr>
  <p:transition>
    <p:random/>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E17392-9618-514E-B7EF-EE7C4014954D}" type="datetimeFigureOut">
              <a:rPr lang="en-US" smtClean="0"/>
              <a:pPr/>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 xmlns:p14="http://schemas.microsoft.com/office/powerpoint/2010/main" val="361327611"/>
      </p:ext>
    </p:extLst>
  </p:cSld>
  <p:clrMapOvr>
    <a:masterClrMapping/>
  </p:clrMapOvr>
  <p:transition>
    <p:random/>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E17392-9618-514E-B7EF-EE7C4014954D}" type="datetimeFigureOut">
              <a:rPr lang="en-US" smtClean="0"/>
              <a:pPr/>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 xmlns:p14="http://schemas.microsoft.com/office/powerpoint/2010/main" val="896389157"/>
      </p:ext>
    </p:extLst>
  </p:cSld>
  <p:clrMapOvr>
    <a:masterClrMapping/>
  </p:clrMapOvr>
  <p:transition>
    <p:random/>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2E17392-9618-514E-B7EF-EE7C4014954D}" type="datetimeFigureOut">
              <a:rPr lang="en-US" smtClean="0"/>
              <a:pPr/>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DC49-8D76-104F-8598-E5B37BCC55C4}"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63473139"/>
      </p:ext>
    </p:extLst>
  </p:cSld>
  <p:clrMapOvr>
    <a:masterClrMapping/>
  </p:clrMapOvr>
  <p:transition>
    <p:random/>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E17392-9618-514E-B7EF-EE7C4014954D}" type="datetimeFigureOut">
              <a:rPr lang="en-US" smtClean="0"/>
              <a:pPr/>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p14="http://schemas.microsoft.com/office/powerpoint/2010/main" xmlns="" val="3988527569"/>
      </p:ext>
    </p:extLst>
  </p:cSld>
  <p:clrMapOvr>
    <a:masterClrMapping/>
  </p:clrMapOvr>
  <p:transition>
    <p:random/>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2E17392-9618-514E-B7EF-EE7C4014954D}" type="datetimeFigureOut">
              <a:rPr lang="en-US" smtClean="0"/>
              <a:pPr/>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DC49-8D76-104F-8598-E5B37BCC55C4}"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26071023"/>
      </p:ext>
    </p:extLst>
  </p:cSld>
  <p:clrMapOvr>
    <a:masterClrMapping/>
  </p:clrMapOvr>
  <p:transition>
    <p:random/>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2E17392-9618-514E-B7EF-EE7C4014954D}" type="datetimeFigureOut">
              <a:rPr lang="en-US" smtClean="0"/>
              <a:pPr/>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p14="http://schemas.microsoft.com/office/powerpoint/2010/main" xmlns="" val="2561670892"/>
      </p:ext>
    </p:extLst>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pPr>
              <a:defRPr/>
            </a:pPr>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22960" y="2582334"/>
            <a:ext cx="370332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63440" y="2582334"/>
            <a:ext cx="370332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2E17392-9618-514E-B7EF-EE7C4014954D}" type="datetimeFigureOut">
              <a:rPr lang="en-US" smtClean="0"/>
              <a:pPr/>
              <a:t>9/14/2018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p14="http://schemas.microsoft.com/office/powerpoint/2010/main" xmlns="" val="86930388"/>
      </p:ext>
    </p:extLst>
  </p:cSld>
  <p:clrMapOvr>
    <a:masterClrMapping/>
  </p:clrMapOvr>
  <p:transition>
    <p:random/>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2E17392-9618-514E-B7EF-EE7C4014954D}" type="datetimeFigureOut">
              <a:rPr lang="en-US" smtClean="0"/>
              <a:pPr/>
              <a:t>9/14/2018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p14="http://schemas.microsoft.com/office/powerpoint/2010/main" xmlns="" val="2353949762"/>
      </p:ext>
    </p:extLst>
  </p:cSld>
  <p:clrMapOvr>
    <a:masterClrMapping/>
  </p:clrMapOvr>
  <p:transition>
    <p:random/>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2E17392-9618-514E-B7EF-EE7C4014954D}" type="datetimeFigureOut">
              <a:rPr lang="en-US" smtClean="0"/>
              <a:pPr/>
              <a:t>9/14/2018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p14="http://schemas.microsoft.com/office/powerpoint/2010/main" xmlns="" val="2669768981"/>
      </p:ext>
    </p:extLst>
  </p:cSld>
  <p:clrMapOvr>
    <a:masterClrMapping/>
  </p:clrMapOvr>
  <p:transition>
    <p:random/>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2E17392-9618-514E-B7EF-EE7C4014954D}" type="datetimeFigureOut">
              <a:rPr lang="en-US" smtClean="0"/>
              <a:pPr/>
              <a:t>9/14/2018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780DC49-8D76-104F-8598-E5B37BCC55C4}" type="slidenum">
              <a:rPr lang="en-US" smtClean="0"/>
              <a:pPr/>
              <a:t>‹#›</a:t>
            </a:fld>
            <a:endParaRPr lang="en-US"/>
          </a:p>
        </p:txBody>
      </p:sp>
    </p:spTree>
    <p:extLst>
      <p:ext uri="{BB962C8B-B14F-4D97-AF65-F5344CB8AC3E}">
        <p14:creationId xmlns:p14="http://schemas.microsoft.com/office/powerpoint/2010/main" xmlns="" val="2789335516"/>
      </p:ext>
    </p:extLst>
  </p:cSld>
  <p:clrMapOvr>
    <a:masterClrMapping/>
  </p:clrMapOvr>
  <p:transition>
    <p:random/>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2E17392-9618-514E-B7EF-EE7C4014954D}" type="datetimeFigureOut">
              <a:rPr lang="en-US" smtClean="0"/>
              <a:pPr/>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p14="http://schemas.microsoft.com/office/powerpoint/2010/main" xmlns="" val="3861346840"/>
      </p:ext>
    </p:extLst>
  </p:cSld>
  <p:clrMapOvr>
    <a:masterClrMapping/>
  </p:clrMapOvr>
  <p:transition>
    <p:random/>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E17392-9618-514E-B7EF-EE7C4014954D}" type="datetimeFigureOut">
              <a:rPr lang="en-US" smtClean="0"/>
              <a:pPr/>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p14="http://schemas.microsoft.com/office/powerpoint/2010/main" xmlns="" val="361327611"/>
      </p:ext>
    </p:extLst>
  </p:cSld>
  <p:clrMapOvr>
    <a:masterClrMapping/>
  </p:clrMapOvr>
  <p:transition>
    <p:random/>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E17392-9618-514E-B7EF-EE7C4014954D}" type="datetimeFigureOut">
              <a:rPr lang="en-US" smtClean="0"/>
              <a:pPr/>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0DC49-8D76-104F-8598-E5B37BCC55C4}" type="slidenum">
              <a:rPr lang="en-US" smtClean="0"/>
              <a:pPr/>
              <a:t>‹#›</a:t>
            </a:fld>
            <a:endParaRPr lang="en-US"/>
          </a:p>
        </p:txBody>
      </p:sp>
    </p:spTree>
    <p:extLst>
      <p:ext uri="{BB962C8B-B14F-4D97-AF65-F5344CB8AC3E}">
        <p14:creationId xmlns:p14="http://schemas.microsoft.com/office/powerpoint/2010/main" xmlns="" val="896389157"/>
      </p:ext>
    </p:extLst>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CA3D205B-A15B-4508-BDBE-0C0AC4A1FAF6}" type="slidenum">
              <a:rPr lang="tr-TR" smtClean="0"/>
              <a:pPr>
                <a:defRPr/>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endParaRPr lang="tr-TR"/>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tr-TR"/>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CA3D205B-A15B-4508-BDBE-0C0AC4A1FAF6}" type="slidenum">
              <a:rPr lang="tr-TR" smtClean="0"/>
              <a:pPr>
                <a:defRPr/>
              </a:pPr>
              <a:t>‹#›</a:t>
            </a:fld>
            <a:endParaRPr lang="tr-TR"/>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2E17392-9618-514E-B7EF-EE7C4014954D}" type="datetimeFigureOut">
              <a:rPr lang="en-US" smtClean="0"/>
              <a:pPr/>
              <a:t>9/14/2018</a:t>
            </a:fld>
            <a:endParaRPr lang="en-US"/>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780DC49-8D76-104F-8598-E5B37BCC55C4}" type="slidenum">
              <a:rPr lang="en-US" smtClean="0"/>
              <a:pPr/>
              <a:t>‹#›</a:t>
            </a:fld>
            <a:endParaRPr lang="en-US"/>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2E17392-9618-514E-B7EF-EE7C4014954D}" type="datetimeFigureOut">
              <a:rPr lang="en-US" smtClean="0"/>
              <a:pPr/>
              <a:t>9/14/2018</a:t>
            </a:fld>
            <a:endParaRPr lang="en-US"/>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80DC49-8D76-104F-8598-E5B37BCC55C4}" type="slidenum">
              <a:rPr lang="en-US" smtClean="0"/>
              <a:pPr/>
              <a:t>‹#›</a:t>
            </a:fld>
            <a:endParaRPr lang="en-US"/>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p:random/>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2E17392-9618-514E-B7EF-EE7C4014954D}" type="datetimeFigureOut">
              <a:rPr lang="en-US" smtClean="0"/>
              <a:pPr/>
              <a:t>9/14/2018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780DC49-8D76-104F-8598-E5B37BCC55C4}"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1514510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p:random/>
  </p:transition>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2E17392-9618-514E-B7EF-EE7C4014954D}" type="datetimeFigureOut">
              <a:rPr lang="en-US" smtClean="0"/>
              <a:pPr/>
              <a:t>9/14/2018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780DC49-8D76-104F-8598-E5B37BCC55C4}"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1514510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ransition>
    <p:random/>
  </p:transition>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ourceforge.net/projects/orwelldevcpp/" TargetMode="Externa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85.jpeg"/><Relationship Id="rId4" Type="http://schemas.openxmlformats.org/officeDocument/2006/relationships/image" Target="../media/image56.jpe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eg"/><Relationship Id="rId1" Type="http://schemas.openxmlformats.org/officeDocument/2006/relationships/slideLayout" Target="../slideLayouts/slideLayout13.xml"/><Relationship Id="rId4" Type="http://schemas.openxmlformats.org/officeDocument/2006/relationships/image" Target="../media/image88.png"/></Relationships>
</file>

<file path=ppt/slides/_rels/slide14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6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image" Target="../media/image92.png"/></Relationships>
</file>

<file path=ppt/slides/_rels/slide162.xml.rels><?xml version="1.0" encoding="UTF-8" standalone="yes"?>
<Relationships xmlns="http://schemas.openxmlformats.org/package/2006/relationships"><Relationship Id="rId3" Type="http://schemas.openxmlformats.org/officeDocument/2006/relationships/hyperlink" Target="https://etu.onthehub.com/" TargetMode="External"/><Relationship Id="rId2" Type="http://schemas.openxmlformats.org/officeDocument/2006/relationships/slideLayout" Target="../slideLayouts/slideLayout13.xml"/><Relationship Id="rId1" Type="http://schemas.openxmlformats.org/officeDocument/2006/relationships/themeOverride" Target="../theme/themeOverride10.xml"/><Relationship Id="rId5" Type="http://schemas.openxmlformats.org/officeDocument/2006/relationships/image" Target="../media/image91.jpeg"/><Relationship Id="rId4" Type="http://schemas.openxmlformats.org/officeDocument/2006/relationships/hyperlink" Target="https://www.microsoft.com/tr-tr/software-download/windows10ISO" TargetMode="External"/></Relationships>
</file>

<file path=ppt/slides/_rels/slide16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6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6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6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6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6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slideLayout" Target="../slideLayouts/slideLayout13.xml"/><Relationship Id="rId1" Type="http://schemas.openxmlformats.org/officeDocument/2006/relationships/themeOverride" Target="../theme/themeOverride16.xml"/><Relationship Id="rId4" Type="http://schemas.openxmlformats.org/officeDocument/2006/relationships/image" Target="../media/image9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blockly-games.appspot.com/"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2" Type="http://schemas.openxmlformats.org/officeDocument/2006/relationships/hyperlink" Target="http://mevzuat.basbakanlik.gov.tr/Metin.Aspx?MevzuatKod=8.5.15287&amp;MevzuatIliski=0&amp;sourceXmlSearch=" TargetMode="External"/><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47.xml"/><Relationship Id="rId1" Type="http://schemas.openxmlformats.org/officeDocument/2006/relationships/themeOverride" Target="../theme/themeOverride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7.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7.xml"/></Relationships>
</file>

<file path=ppt/slides/_rels/slide7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7.xml"/></Relationships>
</file>

<file path=ppt/slides/_rels/slide7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jpeg"/><Relationship Id="rId3" Type="http://schemas.openxmlformats.org/officeDocument/2006/relationships/image" Target="../media/image44.png"/><Relationship Id="rId7" Type="http://schemas.openxmlformats.org/officeDocument/2006/relationships/image" Target="../media/image48.gif"/><Relationship Id="rId12" Type="http://schemas.openxmlformats.org/officeDocument/2006/relationships/image" Target="../media/image5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jpeg"/><Relationship Id="rId5" Type="http://schemas.openxmlformats.org/officeDocument/2006/relationships/image" Target="../media/image46.gif"/><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png"/></Relationships>
</file>

<file path=ppt/slides/_rels/slide7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42.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3.jpeg"/><Relationship Id="rId4" Type="http://schemas.openxmlformats.org/officeDocument/2006/relationships/image" Target="../media/image6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65.wmf"/></Relationships>
</file>

<file path=ppt/slides/_rels/slide9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BİLGİSAYAR PROGRAMLAMA</a:t>
            </a:r>
            <a:endParaRPr lang="en-US" dirty="0"/>
          </a:p>
        </p:txBody>
      </p:sp>
      <p:sp>
        <p:nvSpPr>
          <p:cNvPr id="3" name="Subtitle 2"/>
          <p:cNvSpPr>
            <a:spLocks noGrp="1"/>
          </p:cNvSpPr>
          <p:nvPr>
            <p:ph type="subTitle" idx="1"/>
          </p:nvPr>
        </p:nvSpPr>
        <p:spPr/>
        <p:txBody>
          <a:bodyPr>
            <a:noAutofit/>
          </a:bodyPr>
          <a:lstStyle/>
          <a:p>
            <a:r>
              <a:rPr lang="tr-TR" sz="2400" smtClean="0"/>
              <a:t>OĞUZ HANOĞLU</a:t>
            </a:r>
            <a:endParaRPr lang="en-US" sz="2400" dirty="0"/>
          </a:p>
        </p:txBody>
      </p:sp>
      <p:pic>
        <p:nvPicPr>
          <p:cNvPr id="4" name="Picture 7" descr="http://www.hindscc.edu/Assets/images/computer-programming-tech.jpg"/>
          <p:cNvPicPr>
            <a:picLocks noChangeAspect="1" noChangeArrowheads="1"/>
          </p:cNvPicPr>
          <p:nvPr/>
        </p:nvPicPr>
        <p:blipFill>
          <a:blip r:embed="rId2"/>
          <a:srcRect/>
          <a:stretch>
            <a:fillRect/>
          </a:stretch>
        </p:blipFill>
        <p:spPr bwMode="auto">
          <a:xfrm>
            <a:off x="642910" y="714356"/>
            <a:ext cx="4000496" cy="26697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9169303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Dersin Kaynakları</a:t>
            </a:r>
            <a:endParaRPr lang="tr-TR" dirty="0"/>
          </a:p>
        </p:txBody>
      </p:sp>
      <p:sp>
        <p:nvSpPr>
          <p:cNvPr id="3" name="2 İçerik Yer Tutucusu"/>
          <p:cNvSpPr>
            <a:spLocks noGrp="1"/>
          </p:cNvSpPr>
          <p:nvPr>
            <p:ph sz="quarter" idx="1"/>
          </p:nvPr>
        </p:nvSpPr>
        <p:spPr/>
        <p:txBody>
          <a:bodyPr>
            <a:normAutofit/>
          </a:bodyPr>
          <a:lstStyle/>
          <a:p>
            <a:r>
              <a:rPr lang="tr-TR" dirty="0" smtClean="0"/>
              <a:t>İnternet</a:t>
            </a:r>
          </a:p>
          <a:p>
            <a:pPr lvl="1"/>
            <a:r>
              <a:rPr lang="tr-TR" dirty="0" smtClean="0"/>
              <a:t>Çağatay </a:t>
            </a:r>
            <a:r>
              <a:rPr lang="tr-TR" dirty="0" err="1" smtClean="0"/>
              <a:t>Çebi</a:t>
            </a:r>
            <a:r>
              <a:rPr lang="tr-TR" dirty="0" smtClean="0"/>
              <a:t> internet sitesi 	</a:t>
            </a:r>
            <a:r>
              <a:rPr lang="tr-TR" sz="2000" dirty="0" smtClean="0">
                <a:solidFill>
                  <a:schemeClr val="tx1"/>
                </a:solidFill>
              </a:rPr>
              <a:t>http://www.</a:t>
            </a:r>
            <a:r>
              <a:rPr lang="tr-TR" sz="2000" dirty="0" err="1" smtClean="0">
                <a:solidFill>
                  <a:schemeClr val="tx1"/>
                </a:solidFill>
              </a:rPr>
              <a:t>cagataycebi</a:t>
            </a:r>
            <a:r>
              <a:rPr lang="tr-TR" sz="2000" dirty="0" smtClean="0">
                <a:solidFill>
                  <a:schemeClr val="tx1"/>
                </a:solidFill>
              </a:rPr>
              <a:t>.com/</a:t>
            </a:r>
            <a:r>
              <a:rPr lang="tr-TR" sz="2000" dirty="0" err="1" smtClean="0">
                <a:solidFill>
                  <a:schemeClr val="tx1"/>
                </a:solidFill>
              </a:rPr>
              <a:t>programming</a:t>
            </a:r>
            <a:r>
              <a:rPr lang="tr-TR" sz="2000" dirty="0" smtClean="0">
                <a:solidFill>
                  <a:schemeClr val="tx1"/>
                </a:solidFill>
              </a:rPr>
              <a:t>/</a:t>
            </a:r>
            <a:r>
              <a:rPr lang="tr-TR" sz="2000" dirty="0" err="1" smtClean="0">
                <a:solidFill>
                  <a:schemeClr val="tx1"/>
                </a:solidFill>
              </a:rPr>
              <a:t>index</a:t>
            </a:r>
            <a:r>
              <a:rPr lang="tr-TR" sz="2000" dirty="0" smtClean="0">
                <a:solidFill>
                  <a:schemeClr val="tx1"/>
                </a:solidFill>
              </a:rPr>
              <a:t>.html</a:t>
            </a:r>
          </a:p>
          <a:p>
            <a:pPr lvl="1"/>
            <a:r>
              <a:rPr lang="tr-TR" dirty="0" smtClean="0"/>
              <a:t>Volkan Kılıç </a:t>
            </a:r>
            <a:r>
              <a:rPr lang="tr-TR" dirty="0" err="1" smtClean="0"/>
              <a:t>youtube</a:t>
            </a:r>
            <a:r>
              <a:rPr lang="tr-TR" dirty="0" smtClean="0"/>
              <a:t> kanalı</a:t>
            </a:r>
          </a:p>
          <a:p>
            <a:pPr lvl="2"/>
            <a:r>
              <a:rPr lang="tr-TR" dirty="0" smtClean="0"/>
              <a:t>https://www.youtube.com/user/Cgorseldersler</a:t>
            </a:r>
          </a:p>
          <a:p>
            <a:endParaRPr lang="tr-TR"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a:t>
            </a:r>
            <a:endParaRPr lang="tr-TR" dirty="0"/>
          </a:p>
        </p:txBody>
      </p:sp>
      <p:sp>
        <p:nvSpPr>
          <p:cNvPr id="3" name="2 İçerik Yer Tutucusu"/>
          <p:cNvSpPr>
            <a:spLocks noGrp="1"/>
          </p:cNvSpPr>
          <p:nvPr>
            <p:ph sz="quarter" idx="1"/>
          </p:nvPr>
        </p:nvSpPr>
        <p:spPr/>
        <p:txBody>
          <a:bodyPr/>
          <a:lstStyle/>
          <a:p>
            <a:r>
              <a:rPr lang="tr-TR" dirty="0" smtClean="0"/>
              <a:t>Aşağıdaki komut ekrana ne yazdırır?</a:t>
            </a:r>
          </a:p>
          <a:p>
            <a:endParaRPr lang="tr-TR" dirty="0" smtClean="0"/>
          </a:p>
          <a:p>
            <a:r>
              <a:rPr lang="tr-TR" i="1" dirty="0" err="1" smtClean="0"/>
              <a:t>printf</a:t>
            </a:r>
            <a:r>
              <a:rPr lang="tr-TR" i="1" dirty="0" smtClean="0"/>
              <a:t>(“merhaba\</a:t>
            </a:r>
            <a:r>
              <a:rPr lang="tr-TR" i="1" dirty="0" err="1" smtClean="0"/>
              <a:t>naber</a:t>
            </a:r>
            <a:r>
              <a:rPr lang="tr-TR" i="1" dirty="0" smtClean="0"/>
              <a:t>?”);</a:t>
            </a:r>
            <a:endParaRPr lang="tr-TR" i="1" dirty="0"/>
          </a:p>
        </p:txBody>
      </p:sp>
      <p:pic>
        <p:nvPicPr>
          <p:cNvPr id="4" name="Picture 2" descr="C:\Documents and Settings\OguzH\Local Settings\Temporary Internet Files\Content.IE5\WO8I3UPU\question-marks[1].jpg"/>
          <p:cNvPicPr>
            <a:picLocks noChangeAspect="1" noChangeArrowheads="1"/>
          </p:cNvPicPr>
          <p:nvPr/>
        </p:nvPicPr>
        <p:blipFill>
          <a:blip r:embed="rId2"/>
          <a:srcRect/>
          <a:stretch>
            <a:fillRect/>
          </a:stretch>
        </p:blipFill>
        <p:spPr bwMode="auto">
          <a:xfrm>
            <a:off x="6572264" y="4071942"/>
            <a:ext cx="2086058" cy="1566862"/>
          </a:xfrm>
          <a:prstGeom prst="rect">
            <a:avLst/>
          </a:prstGeom>
          <a:noFill/>
        </p:spPr>
      </p:pic>
      <p:graphicFrame>
        <p:nvGraphicFramePr>
          <p:cNvPr id="5" name="4 Tablo"/>
          <p:cNvGraphicFramePr>
            <a:graphicFrameLocks noGrp="1"/>
          </p:cNvGraphicFramePr>
          <p:nvPr/>
        </p:nvGraphicFramePr>
        <p:xfrm>
          <a:off x="928662" y="3071811"/>
          <a:ext cx="5286410" cy="1357323"/>
        </p:xfrm>
        <a:graphic>
          <a:graphicData uri="http://schemas.openxmlformats.org/drawingml/2006/table">
            <a:tbl>
              <a:tblPr firstRow="1" bandRow="1">
                <a:tableStyleId>{5940675A-B579-460E-94D1-54222C63F5DA}</a:tableStyleId>
              </a:tblPr>
              <a:tblGrid>
                <a:gridCol w="528641"/>
                <a:gridCol w="528641"/>
                <a:gridCol w="528641"/>
                <a:gridCol w="528641"/>
                <a:gridCol w="528641"/>
                <a:gridCol w="528641"/>
                <a:gridCol w="528641"/>
                <a:gridCol w="528641"/>
                <a:gridCol w="528641"/>
                <a:gridCol w="528641"/>
              </a:tblGrid>
              <a:tr h="452441">
                <a:tc>
                  <a:txBody>
                    <a:bodyPr/>
                    <a:lstStyle/>
                    <a:p>
                      <a:pPr algn="ctr"/>
                      <a:r>
                        <a:rPr lang="tr-TR" sz="2000" dirty="0" smtClean="0"/>
                        <a:t>m</a:t>
                      </a:r>
                      <a:endParaRPr lang="tr-TR" sz="2000" dirty="0"/>
                    </a:p>
                  </a:txBody>
                  <a:tcPr/>
                </a:tc>
                <a:tc>
                  <a:txBody>
                    <a:bodyPr/>
                    <a:lstStyle/>
                    <a:p>
                      <a:pPr algn="ctr"/>
                      <a:r>
                        <a:rPr lang="tr-TR" sz="2000" dirty="0" smtClean="0"/>
                        <a:t>e</a:t>
                      </a:r>
                      <a:endParaRPr lang="tr-TR" sz="2000" dirty="0"/>
                    </a:p>
                  </a:txBody>
                  <a:tcPr/>
                </a:tc>
                <a:tc>
                  <a:txBody>
                    <a:bodyPr/>
                    <a:lstStyle/>
                    <a:p>
                      <a:pPr algn="ctr"/>
                      <a:r>
                        <a:rPr lang="tr-TR" sz="2000" dirty="0" smtClean="0"/>
                        <a:t>r</a:t>
                      </a:r>
                      <a:endParaRPr lang="tr-TR" sz="2000" dirty="0"/>
                    </a:p>
                  </a:txBody>
                  <a:tcPr/>
                </a:tc>
                <a:tc>
                  <a:txBody>
                    <a:bodyPr/>
                    <a:lstStyle/>
                    <a:p>
                      <a:pPr algn="ctr"/>
                      <a:r>
                        <a:rPr lang="tr-TR" sz="2000" dirty="0" smtClean="0"/>
                        <a:t>h</a:t>
                      </a:r>
                      <a:endParaRPr lang="tr-TR" sz="2000" dirty="0"/>
                    </a:p>
                  </a:txBody>
                  <a:tcPr/>
                </a:tc>
                <a:tc>
                  <a:txBody>
                    <a:bodyPr/>
                    <a:lstStyle/>
                    <a:p>
                      <a:pPr algn="ctr"/>
                      <a:r>
                        <a:rPr lang="tr-TR" sz="2000" dirty="0" smtClean="0"/>
                        <a:t>a</a:t>
                      </a:r>
                      <a:endParaRPr lang="tr-TR" sz="2000" dirty="0"/>
                    </a:p>
                  </a:txBody>
                  <a:tcPr/>
                </a:tc>
                <a:tc>
                  <a:txBody>
                    <a:bodyPr/>
                    <a:lstStyle/>
                    <a:p>
                      <a:pPr algn="ctr"/>
                      <a:r>
                        <a:rPr lang="tr-TR" sz="2000" dirty="0" smtClean="0"/>
                        <a:t>b</a:t>
                      </a:r>
                      <a:endParaRPr lang="tr-TR" sz="2000" dirty="0"/>
                    </a:p>
                  </a:txBody>
                  <a:tcPr/>
                </a:tc>
                <a:tc>
                  <a:txBody>
                    <a:bodyPr/>
                    <a:lstStyle/>
                    <a:p>
                      <a:pPr algn="ctr"/>
                      <a:r>
                        <a:rPr lang="tr-TR" sz="2000" dirty="0" smtClean="0"/>
                        <a:t>a</a:t>
                      </a:r>
                      <a:endParaRPr lang="tr-TR" sz="2000" dirty="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r>
              <a:tr h="452441">
                <a:tc>
                  <a:txBody>
                    <a:bodyPr/>
                    <a:lstStyle/>
                    <a:p>
                      <a:pPr algn="ctr"/>
                      <a:r>
                        <a:rPr lang="tr-TR" sz="2000" dirty="0" smtClean="0"/>
                        <a:t>a</a:t>
                      </a:r>
                      <a:endParaRPr lang="tr-TR" sz="2000" dirty="0"/>
                    </a:p>
                  </a:txBody>
                  <a:tcPr/>
                </a:tc>
                <a:tc>
                  <a:txBody>
                    <a:bodyPr/>
                    <a:lstStyle/>
                    <a:p>
                      <a:pPr algn="ctr"/>
                      <a:r>
                        <a:rPr lang="tr-TR" sz="2000" dirty="0" smtClean="0"/>
                        <a:t>b</a:t>
                      </a:r>
                      <a:endParaRPr lang="tr-TR" sz="2000" dirty="0"/>
                    </a:p>
                  </a:txBody>
                  <a:tcPr/>
                </a:tc>
                <a:tc>
                  <a:txBody>
                    <a:bodyPr/>
                    <a:lstStyle/>
                    <a:p>
                      <a:pPr algn="ctr"/>
                      <a:r>
                        <a:rPr lang="tr-TR" sz="2000" dirty="0" smtClean="0"/>
                        <a:t>e</a:t>
                      </a:r>
                      <a:endParaRPr lang="tr-TR" sz="2000" dirty="0"/>
                    </a:p>
                  </a:txBody>
                  <a:tcPr/>
                </a:tc>
                <a:tc>
                  <a:txBody>
                    <a:bodyPr/>
                    <a:lstStyle/>
                    <a:p>
                      <a:pPr algn="ctr"/>
                      <a:r>
                        <a:rPr lang="tr-TR" sz="2000" dirty="0" smtClean="0"/>
                        <a:t>r</a:t>
                      </a:r>
                      <a:endParaRPr lang="tr-TR" sz="2000" dirty="0"/>
                    </a:p>
                  </a:txBody>
                  <a:tcPr/>
                </a:tc>
                <a:tc>
                  <a:txBody>
                    <a:bodyPr/>
                    <a:lstStyle/>
                    <a:p>
                      <a:pPr algn="ctr"/>
                      <a:r>
                        <a:rPr lang="tr-TR" sz="2000" dirty="0" smtClean="0"/>
                        <a:t>?</a:t>
                      </a: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r>
              <a:tr h="452441">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4.ders sonu</a:t>
            </a:r>
            <a:endParaRPr lang="tr-TR" sz="8000" dirty="0"/>
          </a:p>
        </p:txBody>
      </p:sp>
    </p:spTree>
    <p:extLst>
      <p:ext uri="{BB962C8B-B14F-4D97-AF65-F5344CB8AC3E}">
        <p14:creationId xmlns:p14="http://schemas.microsoft.com/office/powerpoint/2010/main" xmlns="" val="1453565739"/>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3300" y="1488593"/>
            <a:ext cx="7137400" cy="2730500"/>
          </a:xfrm>
          <a:prstGeom prst="rect">
            <a:avLst/>
          </a:prstGeom>
        </p:spPr>
      </p:pic>
      <p:cxnSp>
        <p:nvCxnSpPr>
          <p:cNvPr id="7" name="6 Düz Ok Bağlayıcısı"/>
          <p:cNvCxnSpPr/>
          <p:nvPr/>
        </p:nvCxnSpPr>
        <p:spPr>
          <a:xfrm flipV="1">
            <a:off x="2656114" y="2612571"/>
            <a:ext cx="1378857" cy="2467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4034971" y="2289405"/>
            <a:ext cx="2907014" cy="646331"/>
          </a:xfrm>
          <a:prstGeom prst="rect">
            <a:avLst/>
          </a:prstGeom>
          <a:noFill/>
        </p:spPr>
        <p:txBody>
          <a:bodyPr wrap="none" rtlCol="0">
            <a:spAutoFit/>
          </a:bodyPr>
          <a:lstStyle/>
          <a:p>
            <a:r>
              <a:rPr lang="tr-TR" dirty="0" err="1" smtClean="0"/>
              <a:t>void</a:t>
            </a:r>
            <a:r>
              <a:rPr lang="tr-TR" dirty="0" smtClean="0"/>
              <a:t> hiçbir şey anlamındadır. </a:t>
            </a:r>
          </a:p>
          <a:p>
            <a:r>
              <a:rPr lang="tr-TR" dirty="0" smtClean="0"/>
              <a:t>Boş bırakmaya denktir.</a:t>
            </a:r>
            <a:endParaRPr lang="tr-TR" dirty="0"/>
          </a:p>
        </p:txBody>
      </p:sp>
      <p:sp>
        <p:nvSpPr>
          <p:cNvPr id="17410" name="Rectangle 2"/>
          <p:cNvSpPr>
            <a:spLocks noGrp="1" noChangeArrowheads="1"/>
          </p:cNvSpPr>
          <p:nvPr>
            <p:ph type="title"/>
          </p:nvPr>
        </p:nvSpPr>
        <p:spPr>
          <a:noFill/>
          <a:ln/>
        </p:spPr>
        <p:txBody>
          <a:bodyPr/>
          <a:lstStyle/>
          <a:p>
            <a:r>
              <a:rPr lang="tr-TR" dirty="0" smtClean="0"/>
              <a:t>Hatırlatma: </a:t>
            </a:r>
            <a:r>
              <a:rPr lang="en-US" dirty="0" smtClean="0"/>
              <a:t>Hello, World!</a:t>
            </a:r>
            <a:r>
              <a:rPr lang="tr-TR" dirty="0" smtClean="0"/>
              <a:t> kodu</a:t>
            </a:r>
            <a:endParaRPr lang="en-US" dirty="0"/>
          </a:p>
        </p:txBody>
      </p:sp>
      <p:sp>
        <p:nvSpPr>
          <p:cNvPr id="5" name="4 Yuvarlatılmış Dikdörtgen"/>
          <p:cNvSpPr/>
          <p:nvPr/>
        </p:nvSpPr>
        <p:spPr>
          <a:xfrm>
            <a:off x="3530991" y="3854548"/>
            <a:ext cx="5155809" cy="215178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Bu kodu (yorum kısmı hariç) bir kağıda, ekrana bakmadan yazabilecek olmalıyız.</a:t>
            </a:r>
          </a:p>
          <a:p>
            <a:pPr algn="ctr"/>
            <a:endParaRPr lang="tr-TR" dirty="0" smtClean="0"/>
          </a:p>
          <a:p>
            <a:pPr algn="ctr"/>
            <a:r>
              <a:rPr lang="tr-TR" dirty="0" smtClean="0"/>
              <a:t>Birlikte tahtaya yazmayı deneyelim.</a:t>
            </a:r>
            <a:endParaRPr lang="en-US" dirty="0"/>
          </a:p>
        </p:txBody>
      </p:sp>
    </p:spTree>
    <p:extLst>
      <p:ext uri="{BB962C8B-B14F-4D97-AF65-F5344CB8AC3E}">
        <p14:creationId xmlns="" xmlns:p14="http://schemas.microsoft.com/office/powerpoint/2010/main" val="34092267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88889E-6 -4.19981E-6 L -0.36284 -0.24398 " pathEditMode="relative" rAng="0" ptsTypes="AA">
                                      <p:cBhvr>
                                        <p:cTn id="6" dur="2000" fill="hold"/>
                                        <p:tgtEl>
                                          <p:spTgt spid="5"/>
                                        </p:tgtEl>
                                        <p:attrNameLst>
                                          <p:attrName>ppt_x</p:attrName>
                                          <p:attrName>ppt_y</p:attrName>
                                        </p:attrNameLst>
                                      </p:cBhvr>
                                      <p:rCtr x="-18100" y="-12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810000"/>
            <a:ext cx="8229600" cy="1820863"/>
          </a:xfrm>
        </p:spPr>
        <p:txBody>
          <a:bodyPr>
            <a:normAutofit/>
          </a:bodyPr>
          <a:lstStyle/>
          <a:p>
            <a:r>
              <a:rPr lang="tr-TR" smtClean="0"/>
              <a:t>İnsan dilinde cümle sonuna nokta konulur…</a:t>
            </a:r>
          </a:p>
          <a:p>
            <a:r>
              <a:rPr lang="tr-TR" smtClean="0"/>
              <a:t>…bilgisayar dilinde ise noktalı virgül.</a:t>
            </a:r>
          </a:p>
        </p:txBody>
      </p:sp>
      <p:pic>
        <p:nvPicPr>
          <p:cNvPr id="1026" name="Picture 2" descr="https://citylightsfinancial.files.wordpress.com/2014/01/dont-forget-smiley.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41600" y="1543802"/>
            <a:ext cx="1992746" cy="197568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Dikdörtgen 4"/>
          <p:cNvSpPr/>
          <p:nvPr/>
        </p:nvSpPr>
        <p:spPr>
          <a:xfrm>
            <a:off x="6149524" y="364778"/>
            <a:ext cx="926857" cy="3154710"/>
          </a:xfrm>
          <a:prstGeom prst="rect">
            <a:avLst/>
          </a:prstGeom>
          <a:noFill/>
        </p:spPr>
        <p:txBody>
          <a:bodyPr wrap="none" lIns="91440" tIns="45720" rIns="91440" bIns="45720">
            <a:spAutoFit/>
          </a:bodyPr>
          <a:lstStyle/>
          <a:p>
            <a:pPr algn="ctr"/>
            <a:r>
              <a:rPr lang="tr-TR" sz="199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tr-TR" sz="199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Rectangle 2"/>
          <p:cNvSpPr>
            <a:spLocks noGrp="1" noChangeArrowheads="1"/>
          </p:cNvSpPr>
          <p:nvPr>
            <p:ph type="title"/>
          </p:nvPr>
        </p:nvSpPr>
        <p:spPr>
          <a:xfrm>
            <a:off x="457200" y="152400"/>
            <a:ext cx="8229600" cy="990600"/>
          </a:xfrm>
          <a:noFill/>
          <a:ln/>
        </p:spPr>
        <p:txBody>
          <a:bodyPr>
            <a:normAutofit/>
          </a:bodyPr>
          <a:lstStyle/>
          <a:p>
            <a:r>
              <a:rPr lang="en-US" i="1" dirty="0" smtClean="0"/>
              <a:t>Hello, World!</a:t>
            </a:r>
            <a:r>
              <a:rPr lang="tr-TR" i="1" dirty="0" smtClean="0"/>
              <a:t>: </a:t>
            </a:r>
            <a:r>
              <a:rPr lang="tr-TR" dirty="0" smtClean="0"/>
              <a:t>Noktalı virgülü unutmak yok!</a:t>
            </a:r>
            <a:endParaRPr lang="en-US" dirty="0"/>
          </a:p>
        </p:txBody>
      </p:sp>
    </p:spTree>
    <p:extLst>
      <p:ext uri="{BB962C8B-B14F-4D97-AF65-F5344CB8AC3E}">
        <p14:creationId xmlns="" xmlns:p14="http://schemas.microsoft.com/office/powerpoint/2010/main" val="674014100"/>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p:spPr>
        <p:txBody>
          <a:bodyPr>
            <a:normAutofit/>
          </a:bodyPr>
          <a:lstStyle/>
          <a:p>
            <a:r>
              <a:rPr lang="en-US" i="1" dirty="0" smtClean="0"/>
              <a:t>Hello, World!</a:t>
            </a:r>
            <a:r>
              <a:rPr lang="tr-TR" i="1" dirty="0" smtClean="0"/>
              <a:t>:</a:t>
            </a:r>
            <a:r>
              <a:rPr lang="tr-TR" dirty="0" smtClean="0"/>
              <a:t> Yorum nasıl yazılır?</a:t>
            </a:r>
            <a:endParaRPr lang="en-US" dirty="0"/>
          </a:p>
        </p:txBody>
      </p:sp>
      <p:sp>
        <p:nvSpPr>
          <p:cNvPr id="20483" name="Rectangle 3"/>
          <p:cNvSpPr>
            <a:spLocks noGrp="1" noChangeArrowheads="1"/>
          </p:cNvSpPr>
          <p:nvPr>
            <p:ph type="body" idx="1"/>
          </p:nvPr>
        </p:nvSpPr>
        <p:spPr>
          <a:xfrm>
            <a:off x="457200" y="1600200"/>
            <a:ext cx="8229600" cy="4942328"/>
          </a:xfrm>
          <a:noFill/>
          <a:ln/>
        </p:spPr>
        <p:txBody>
          <a:bodyPr>
            <a:normAutofit/>
          </a:bodyPr>
          <a:lstStyle/>
          <a:p>
            <a:pPr marL="0" indent="0">
              <a:buNone/>
            </a:pPr>
            <a:r>
              <a:rPr lang="en-US" dirty="0" smtClean="0"/>
              <a:t> </a:t>
            </a:r>
            <a:endParaRPr lang="en-US" dirty="0"/>
          </a:p>
        </p:txBody>
      </p:sp>
      <p:pic>
        <p:nvPicPr>
          <p:cNvPr id="3" name="Picture 2"/>
          <p:cNvPicPr>
            <a:picLocks noChangeAspect="1"/>
          </p:cNvPicPr>
          <p:nvPr/>
        </p:nvPicPr>
        <p:blipFill>
          <a:blip r:embed="rId2"/>
          <a:stretch>
            <a:fillRect/>
          </a:stretch>
        </p:blipFill>
        <p:spPr>
          <a:xfrm>
            <a:off x="791634" y="1417638"/>
            <a:ext cx="7086600" cy="609600"/>
          </a:xfrm>
          <a:prstGeom prst="rect">
            <a:avLst/>
          </a:prstGeom>
        </p:spPr>
      </p:pic>
      <p:sp>
        <p:nvSpPr>
          <p:cNvPr id="5" name="TextBox 4"/>
          <p:cNvSpPr txBox="1"/>
          <p:nvPr/>
        </p:nvSpPr>
        <p:spPr>
          <a:xfrm>
            <a:off x="457200" y="2052639"/>
            <a:ext cx="7390165" cy="4062651"/>
          </a:xfrm>
          <a:prstGeom prst="rect">
            <a:avLst/>
          </a:prstGeom>
          <a:noFill/>
        </p:spPr>
        <p:txBody>
          <a:bodyPr wrap="none" rtlCol="0">
            <a:spAutoFit/>
          </a:bodyPr>
          <a:lstStyle/>
          <a:p>
            <a:r>
              <a:rPr lang="en-US" sz="2400" dirty="0" smtClean="0"/>
              <a:t>•</a:t>
            </a:r>
            <a:r>
              <a:rPr lang="fr-FR" sz="2400" dirty="0" smtClean="0"/>
              <a:t>A comment. A </a:t>
            </a:r>
            <a:r>
              <a:rPr lang="fr-FR" sz="2400" dirty="0" err="1" smtClean="0"/>
              <a:t>common</a:t>
            </a:r>
            <a:r>
              <a:rPr lang="fr-FR" sz="2400" dirty="0" smtClean="0"/>
              <a:t> </a:t>
            </a:r>
            <a:r>
              <a:rPr lang="fr-FR" sz="2400" dirty="0" err="1" smtClean="0"/>
              <a:t>programming</a:t>
            </a:r>
            <a:r>
              <a:rPr lang="fr-FR" sz="2400" dirty="0" smtClean="0"/>
              <a:t> style </a:t>
            </a:r>
            <a:r>
              <a:rPr lang="fr-FR" sz="2400" dirty="0" err="1" smtClean="0"/>
              <a:t>is</a:t>
            </a:r>
            <a:r>
              <a:rPr lang="fr-FR" sz="2400" dirty="0" smtClean="0"/>
              <a:t> to put</a:t>
            </a:r>
          </a:p>
          <a:p>
            <a:r>
              <a:rPr lang="fr-FR" sz="2400" dirty="0" smtClean="0"/>
              <a:t>  the program header comment </a:t>
            </a:r>
            <a:r>
              <a:rPr lang="fr-FR" sz="2400" dirty="0" err="1" smtClean="0"/>
              <a:t>at</a:t>
            </a:r>
            <a:r>
              <a:rPr lang="fr-FR" sz="2400" dirty="0" smtClean="0"/>
              <a:t> the </a:t>
            </a:r>
            <a:r>
              <a:rPr lang="fr-FR" sz="2400" dirty="0" err="1" smtClean="0"/>
              <a:t>beginning</a:t>
            </a:r>
            <a:endParaRPr lang="fr-FR" sz="2400" dirty="0" smtClean="0"/>
          </a:p>
          <a:p>
            <a:endParaRPr lang="fr-FR" sz="2400" dirty="0" smtClean="0"/>
          </a:p>
          <a:p>
            <a:r>
              <a:rPr lang="en-US" sz="2400" dirty="0" smtClean="0"/>
              <a:t>•Anything within the starting symbol pair </a:t>
            </a:r>
            <a:r>
              <a:rPr lang="en-US" sz="2400" dirty="0" smtClean="0">
                <a:solidFill>
                  <a:srgbClr val="FF0000"/>
                </a:solidFill>
              </a:rPr>
              <a:t>/*</a:t>
            </a:r>
          </a:p>
          <a:p>
            <a:r>
              <a:rPr lang="en-US" sz="2400" dirty="0" smtClean="0"/>
              <a:t>  and the ending symbol pair </a:t>
            </a:r>
            <a:r>
              <a:rPr lang="en-US" sz="2400" dirty="0" smtClean="0">
                <a:solidFill>
                  <a:srgbClr val="FF0000"/>
                </a:solidFill>
              </a:rPr>
              <a:t>*/</a:t>
            </a:r>
            <a:r>
              <a:rPr lang="en-US" sz="2400" dirty="0" smtClean="0"/>
              <a:t> is ignored by </a:t>
            </a:r>
          </a:p>
          <a:p>
            <a:r>
              <a:rPr lang="en-US" sz="2400" dirty="0" smtClean="0"/>
              <a:t>  the compiler. These symbols and symbol </a:t>
            </a:r>
            <a:r>
              <a:rPr lang="en-US" sz="2400" dirty="0" smtClean="0">
                <a:solidFill>
                  <a:srgbClr val="FF0000"/>
                </a:solidFill>
              </a:rPr>
              <a:t>//</a:t>
            </a:r>
            <a:r>
              <a:rPr lang="en-US" sz="2400" dirty="0" smtClean="0"/>
              <a:t> for </a:t>
            </a:r>
          </a:p>
          <a:p>
            <a:r>
              <a:rPr lang="en-US" sz="2400" dirty="0" smtClean="0"/>
              <a:t> one-liner comments are called </a:t>
            </a:r>
            <a:r>
              <a:rPr lang="en-US" sz="2400" b="1" dirty="0" smtClean="0"/>
              <a:t>comment delimiters</a:t>
            </a:r>
          </a:p>
          <a:p>
            <a:endParaRPr lang="en-US" sz="2400" dirty="0" smtClean="0"/>
          </a:p>
          <a:p>
            <a:r>
              <a:rPr lang="en-US" sz="2400" dirty="0" smtClean="0"/>
              <a:t>•Serves as documentation for the human reader </a:t>
            </a:r>
          </a:p>
          <a:p>
            <a:r>
              <a:rPr lang="en-US" sz="2400" dirty="0" smtClean="0"/>
              <a:t>  of the program.</a:t>
            </a:r>
          </a:p>
          <a:p>
            <a:endParaRPr lang="en-US" dirty="0"/>
          </a:p>
        </p:txBody>
      </p:sp>
    </p:spTree>
    <p:extLst>
      <p:ext uri="{BB962C8B-B14F-4D97-AF65-F5344CB8AC3E}">
        <p14:creationId xmlns="" xmlns:p14="http://schemas.microsoft.com/office/powerpoint/2010/main" val="970505440"/>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i="1" dirty="0" smtClean="0"/>
              <a:t>Hello, World!</a:t>
            </a:r>
            <a:r>
              <a:rPr lang="tr-TR" i="1" dirty="0" smtClean="0"/>
              <a:t>: </a:t>
            </a:r>
            <a:r>
              <a:rPr lang="tr-TR" dirty="0" smtClean="0"/>
              <a:t>Yorum nasıl yazılır?</a:t>
            </a:r>
            <a:endParaRPr lang="tr-TR" dirty="0"/>
          </a:p>
        </p:txBody>
      </p:sp>
      <p:sp>
        <p:nvSpPr>
          <p:cNvPr id="3" name="2 İçerik Yer Tutucusu"/>
          <p:cNvSpPr>
            <a:spLocks noGrp="1"/>
          </p:cNvSpPr>
          <p:nvPr>
            <p:ph sz="quarter" idx="1"/>
          </p:nvPr>
        </p:nvSpPr>
        <p:spPr/>
        <p:txBody>
          <a:bodyPr>
            <a:normAutofit fontScale="77500" lnSpcReduction="20000"/>
          </a:bodyPr>
          <a:lstStyle/>
          <a:p>
            <a:r>
              <a:rPr lang="tr-TR" dirty="0" smtClean="0"/>
              <a:t>//    </a:t>
            </a:r>
            <a:r>
              <a:rPr lang="tr-TR" u="sng" dirty="0" smtClean="0"/>
              <a:t>-&gt; ilgili satırı yorum yapar.</a:t>
            </a:r>
          </a:p>
          <a:p>
            <a:endParaRPr lang="tr-TR" dirty="0" smtClean="0"/>
          </a:p>
          <a:p>
            <a:r>
              <a:rPr lang="tr-TR" dirty="0" smtClean="0"/>
              <a:t>/*	</a:t>
            </a:r>
            <a:r>
              <a:rPr lang="tr-TR" u="sng" dirty="0" smtClean="0"/>
              <a:t>-&gt; Yorum kısmı başlangıç</a:t>
            </a:r>
          </a:p>
          <a:p>
            <a:r>
              <a:rPr lang="tr-TR" dirty="0" smtClean="0"/>
              <a:t>*/	</a:t>
            </a:r>
            <a:r>
              <a:rPr lang="tr-TR" u="sng" dirty="0" smtClean="0"/>
              <a:t>-&gt; Yorum kısmı son</a:t>
            </a:r>
          </a:p>
          <a:p>
            <a:endParaRPr lang="tr-TR" dirty="0" smtClean="0"/>
          </a:p>
          <a:p>
            <a:r>
              <a:rPr lang="tr-TR" dirty="0" smtClean="0"/>
              <a:t>Yukarıdaki ifadeleri kullanarak </a:t>
            </a:r>
          </a:p>
          <a:p>
            <a:r>
              <a:rPr lang="tr-TR" dirty="0" smtClean="0"/>
              <a:t>// </a:t>
            </a:r>
            <a:r>
              <a:rPr lang="tr-TR" dirty="0" smtClean="0">
                <a:solidFill>
                  <a:schemeClr val="bg2">
                    <a:lumMod val="50000"/>
                  </a:schemeClr>
                </a:solidFill>
              </a:rPr>
              <a:t>isterseniz tek satırı yorum yapabilirsiniz.</a:t>
            </a:r>
          </a:p>
          <a:p>
            <a:endParaRPr lang="tr-TR" dirty="0" smtClean="0"/>
          </a:p>
          <a:p>
            <a:r>
              <a:rPr lang="tr-TR" dirty="0" smtClean="0"/>
              <a:t>/* </a:t>
            </a:r>
            <a:r>
              <a:rPr lang="tr-TR" dirty="0" smtClean="0">
                <a:solidFill>
                  <a:schemeClr val="bg2">
                    <a:lumMod val="50000"/>
                  </a:schemeClr>
                </a:solidFill>
              </a:rPr>
              <a:t>ya da </a:t>
            </a:r>
          </a:p>
          <a:p>
            <a:pPr>
              <a:buNone/>
            </a:pPr>
            <a:r>
              <a:rPr lang="tr-TR" dirty="0" smtClean="0">
                <a:solidFill>
                  <a:schemeClr val="bg2">
                    <a:lumMod val="50000"/>
                  </a:schemeClr>
                </a:solidFill>
              </a:rPr>
              <a:t>	birçok satırı yorum</a:t>
            </a:r>
          </a:p>
          <a:p>
            <a:pPr>
              <a:buNone/>
            </a:pPr>
            <a:r>
              <a:rPr lang="tr-TR" dirty="0" smtClean="0">
                <a:solidFill>
                  <a:schemeClr val="bg2">
                    <a:lumMod val="50000"/>
                  </a:schemeClr>
                </a:solidFill>
              </a:rPr>
              <a:t>	yapabilirsiniz.</a:t>
            </a:r>
          </a:p>
          <a:p>
            <a:pPr>
              <a:buNone/>
            </a:pPr>
            <a:r>
              <a:rPr lang="tr-TR" dirty="0" smtClean="0"/>
              <a:t>	*/</a:t>
            </a:r>
          </a:p>
          <a:p>
            <a:pPr>
              <a:buNone/>
            </a:pPr>
            <a:endParaRPr lang="tr-TR" dirty="0" smtClean="0"/>
          </a:p>
          <a:p>
            <a:pPr>
              <a:buNone/>
            </a:pPr>
            <a:r>
              <a:rPr lang="tr-TR" dirty="0" smtClean="0"/>
              <a:t>Derleyici bu satırları kod harici sayar ve derleme yaparken değerlendirmeye almaz.</a:t>
            </a:r>
          </a:p>
          <a:p>
            <a:endParaRPr lang="tr-TR" dirty="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p:spPr>
        <p:txBody>
          <a:bodyPr>
            <a:normAutofit/>
          </a:bodyPr>
          <a:lstStyle/>
          <a:p>
            <a:r>
              <a:rPr lang="en-US" i="1" dirty="0" smtClean="0"/>
              <a:t>Hello, World!</a:t>
            </a:r>
            <a:r>
              <a:rPr lang="tr-TR" i="1" dirty="0" smtClean="0"/>
              <a:t>: </a:t>
            </a:r>
            <a:r>
              <a:rPr lang="tr-TR" dirty="0" smtClean="0"/>
              <a:t>Kütüphane dosyası nasıl eklenir?</a:t>
            </a:r>
            <a:endParaRPr lang="en-US" dirty="0"/>
          </a:p>
        </p:txBody>
      </p:sp>
      <p:sp>
        <p:nvSpPr>
          <p:cNvPr id="20483" name="Rectangle 3"/>
          <p:cNvSpPr>
            <a:spLocks noGrp="1" noChangeArrowheads="1"/>
          </p:cNvSpPr>
          <p:nvPr>
            <p:ph type="body" idx="1"/>
          </p:nvPr>
        </p:nvSpPr>
        <p:spPr>
          <a:xfrm>
            <a:off x="457200" y="1600200"/>
            <a:ext cx="8229600" cy="4942328"/>
          </a:xfrm>
          <a:noFill/>
          <a:ln/>
        </p:spPr>
        <p:txBody>
          <a:bodyPr>
            <a:normAutofit/>
          </a:bodyPr>
          <a:lstStyle/>
          <a:p>
            <a:pPr marL="0" indent="0">
              <a:buNone/>
            </a:pPr>
            <a:r>
              <a:rPr lang="en-US" dirty="0" smtClean="0"/>
              <a:t> </a:t>
            </a:r>
            <a:endParaRPr lang="en-US" dirty="0"/>
          </a:p>
        </p:txBody>
      </p:sp>
      <p:sp>
        <p:nvSpPr>
          <p:cNvPr id="5" name="TextBox 4"/>
          <p:cNvSpPr txBox="1"/>
          <p:nvPr/>
        </p:nvSpPr>
        <p:spPr>
          <a:xfrm>
            <a:off x="422791" y="2286000"/>
            <a:ext cx="7620997" cy="3508653"/>
          </a:xfrm>
          <a:prstGeom prst="rect">
            <a:avLst/>
          </a:prstGeom>
          <a:noFill/>
        </p:spPr>
        <p:txBody>
          <a:bodyPr wrap="none" rtlCol="0">
            <a:spAutoFit/>
          </a:bodyPr>
          <a:lstStyle/>
          <a:p>
            <a:r>
              <a:rPr lang="en-US" sz="2400" dirty="0" smtClean="0"/>
              <a:t>•</a:t>
            </a:r>
            <a:r>
              <a:rPr lang="en-US" sz="2400" dirty="0"/>
              <a:t>Preprocessing directives: lines that begin with a </a:t>
            </a:r>
            <a:r>
              <a:rPr lang="en-US" sz="2400" dirty="0">
                <a:solidFill>
                  <a:srgbClr val="FF0000"/>
                </a:solidFill>
              </a:rPr>
              <a:t>#</a:t>
            </a:r>
            <a:r>
              <a:rPr lang="en-US" sz="2400" dirty="0" smtClean="0"/>
              <a:t>.</a:t>
            </a:r>
            <a:endParaRPr lang="fr-FR" sz="2400" dirty="0"/>
          </a:p>
          <a:p>
            <a:r>
              <a:rPr lang="en-US" sz="2400" dirty="0" smtClean="0"/>
              <a:t>•</a:t>
            </a:r>
            <a:r>
              <a:rPr lang="en-US" sz="2400" dirty="0" smtClean="0">
                <a:solidFill>
                  <a:srgbClr val="FF0000"/>
                </a:solidFill>
              </a:rPr>
              <a:t>#include </a:t>
            </a:r>
            <a:r>
              <a:rPr lang="en-US" sz="2400" dirty="0" smtClean="0"/>
              <a:t>directive causes the preprocessor to include </a:t>
            </a:r>
          </a:p>
          <a:p>
            <a:r>
              <a:rPr lang="en-US" sz="2400" dirty="0"/>
              <a:t> </a:t>
            </a:r>
            <a:r>
              <a:rPr lang="en-US" sz="2400" dirty="0" smtClean="0"/>
              <a:t> a copy of standard header file </a:t>
            </a:r>
            <a:r>
              <a:rPr lang="en-US" sz="2400" dirty="0" err="1" smtClean="0"/>
              <a:t>stdio.h</a:t>
            </a:r>
            <a:r>
              <a:rPr lang="en-US" sz="2400" dirty="0" smtClean="0"/>
              <a:t> at this point </a:t>
            </a:r>
          </a:p>
          <a:p>
            <a:r>
              <a:rPr lang="en-US" sz="2400" dirty="0"/>
              <a:t> </a:t>
            </a:r>
            <a:r>
              <a:rPr lang="en-US" sz="2400" dirty="0" smtClean="0"/>
              <a:t> in the code</a:t>
            </a:r>
            <a:endParaRPr lang="en-US" sz="2400" dirty="0"/>
          </a:p>
          <a:p>
            <a:r>
              <a:rPr lang="en-US" sz="2400" dirty="0" smtClean="0"/>
              <a:t>• The angle brackets indicate that this file is to be </a:t>
            </a:r>
          </a:p>
          <a:p>
            <a:r>
              <a:rPr lang="en-US" sz="2400" dirty="0"/>
              <a:t> </a:t>
            </a:r>
            <a:r>
              <a:rPr lang="en-US" sz="2400" dirty="0" smtClean="0"/>
              <a:t>  found in the “(system dependent) usual places”</a:t>
            </a:r>
          </a:p>
          <a:p>
            <a:r>
              <a:rPr lang="en-US" sz="2400" dirty="0" smtClean="0"/>
              <a:t>•</a:t>
            </a:r>
            <a:r>
              <a:rPr lang="en-US" sz="2400" dirty="0" err="1" smtClean="0">
                <a:solidFill>
                  <a:srgbClr val="FF0000"/>
                </a:solidFill>
              </a:rPr>
              <a:t>stdio.h</a:t>
            </a:r>
            <a:r>
              <a:rPr lang="en-US" sz="2400" dirty="0" smtClean="0"/>
              <a:t>: contains information about the </a:t>
            </a:r>
            <a:r>
              <a:rPr lang="en-US" sz="2400" dirty="0" err="1" smtClean="0"/>
              <a:t>printf</a:t>
            </a:r>
            <a:r>
              <a:rPr lang="en-US" sz="2400" dirty="0"/>
              <a:t> </a:t>
            </a:r>
            <a:r>
              <a:rPr lang="en-US" sz="2400" dirty="0" smtClean="0"/>
              <a:t>() </a:t>
            </a:r>
          </a:p>
          <a:p>
            <a:r>
              <a:rPr lang="en-US" sz="2400" dirty="0"/>
              <a:t> </a:t>
            </a:r>
            <a:r>
              <a:rPr lang="en-US" sz="2400" dirty="0" smtClean="0"/>
              <a:t>  function</a:t>
            </a:r>
          </a:p>
          <a:p>
            <a:endParaRPr lang="en-US" sz="3000" dirty="0"/>
          </a:p>
        </p:txBody>
      </p:sp>
      <p:pic>
        <p:nvPicPr>
          <p:cNvPr id="2" name="Picture 1"/>
          <p:cNvPicPr>
            <a:picLocks noChangeAspect="1"/>
          </p:cNvPicPr>
          <p:nvPr/>
        </p:nvPicPr>
        <p:blipFill>
          <a:blip r:embed="rId3"/>
          <a:stretch>
            <a:fillRect/>
          </a:stretch>
        </p:blipFill>
        <p:spPr>
          <a:xfrm>
            <a:off x="643467" y="1600200"/>
            <a:ext cx="2590800" cy="317500"/>
          </a:xfrm>
          <a:prstGeom prst="rect">
            <a:avLst/>
          </a:prstGeom>
        </p:spPr>
      </p:pic>
    </p:spTree>
    <p:extLst>
      <p:ext uri="{BB962C8B-B14F-4D97-AF65-F5344CB8AC3E}">
        <p14:creationId xmlns="" xmlns:p14="http://schemas.microsoft.com/office/powerpoint/2010/main" val="3024168157"/>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p:spPr>
        <p:txBody>
          <a:bodyPr>
            <a:normAutofit/>
          </a:bodyPr>
          <a:lstStyle/>
          <a:p>
            <a:r>
              <a:rPr lang="en-US" i="1" dirty="0" smtClean="0"/>
              <a:t>Hello, World!</a:t>
            </a:r>
            <a:r>
              <a:rPr lang="tr-TR" i="1" dirty="0" smtClean="0"/>
              <a:t>: </a:t>
            </a:r>
            <a:r>
              <a:rPr lang="tr-TR" dirty="0" err="1" smtClean="0"/>
              <a:t>Main</a:t>
            </a:r>
            <a:r>
              <a:rPr lang="tr-TR" dirty="0" smtClean="0"/>
              <a:t> fonksiyonu nedir?</a:t>
            </a:r>
            <a:endParaRPr lang="en-US" dirty="0"/>
          </a:p>
        </p:txBody>
      </p:sp>
      <p:sp>
        <p:nvSpPr>
          <p:cNvPr id="20483" name="Rectangle 3"/>
          <p:cNvSpPr>
            <a:spLocks noGrp="1" noChangeArrowheads="1"/>
          </p:cNvSpPr>
          <p:nvPr>
            <p:ph type="body" idx="1"/>
          </p:nvPr>
        </p:nvSpPr>
        <p:spPr>
          <a:xfrm>
            <a:off x="879240" y="1600200"/>
            <a:ext cx="8229600" cy="4191000"/>
          </a:xfrm>
          <a:noFill/>
          <a:ln/>
        </p:spPr>
        <p:txBody>
          <a:bodyPr>
            <a:normAutofit/>
          </a:bodyPr>
          <a:lstStyle/>
          <a:p>
            <a:pPr marL="0" indent="0">
              <a:buNone/>
            </a:pPr>
            <a:r>
              <a:rPr lang="en-US" dirty="0" smtClean="0"/>
              <a:t> </a:t>
            </a:r>
            <a:endParaRPr lang="en-US" dirty="0"/>
          </a:p>
        </p:txBody>
      </p:sp>
      <p:sp>
        <p:nvSpPr>
          <p:cNvPr id="5" name="TextBox 4"/>
          <p:cNvSpPr txBox="1"/>
          <p:nvPr/>
        </p:nvSpPr>
        <p:spPr>
          <a:xfrm>
            <a:off x="658564" y="2269067"/>
            <a:ext cx="7517443" cy="2862322"/>
          </a:xfrm>
          <a:prstGeom prst="rect">
            <a:avLst/>
          </a:prstGeom>
          <a:noFill/>
        </p:spPr>
        <p:txBody>
          <a:bodyPr wrap="none" rtlCol="0">
            <a:spAutoFit/>
          </a:bodyPr>
          <a:lstStyle/>
          <a:p>
            <a:r>
              <a:rPr lang="en-US" sz="2400" dirty="0" smtClean="0"/>
              <a:t>•Every program has a </a:t>
            </a:r>
            <a:r>
              <a:rPr lang="en-US" sz="2400" u="sng" dirty="0" smtClean="0"/>
              <a:t>function</a:t>
            </a:r>
            <a:r>
              <a:rPr lang="en-US" sz="2400" dirty="0" smtClean="0"/>
              <a:t> named “</a:t>
            </a:r>
            <a:r>
              <a:rPr lang="en-US" sz="2400" dirty="0" smtClean="0">
                <a:solidFill>
                  <a:srgbClr val="FF0000"/>
                </a:solidFill>
              </a:rPr>
              <a:t>main</a:t>
            </a:r>
            <a:r>
              <a:rPr lang="en-US" sz="2400" dirty="0" smtClean="0"/>
              <a:t>” where</a:t>
            </a:r>
          </a:p>
          <a:p>
            <a:r>
              <a:rPr lang="en-US" sz="2400" dirty="0"/>
              <a:t> </a:t>
            </a:r>
            <a:r>
              <a:rPr lang="en-US" sz="2400" dirty="0" smtClean="0"/>
              <a:t> execution begins. </a:t>
            </a:r>
          </a:p>
          <a:p>
            <a:endParaRPr lang="en-US" sz="2400" dirty="0"/>
          </a:p>
          <a:p>
            <a:r>
              <a:rPr lang="en-US" sz="2400" dirty="0"/>
              <a:t>•</a:t>
            </a:r>
            <a:r>
              <a:rPr lang="en-US" sz="2400" dirty="0" smtClean="0"/>
              <a:t>A function </a:t>
            </a:r>
            <a:r>
              <a:rPr lang="en-US" sz="2400" u="sng" dirty="0" smtClean="0"/>
              <a:t>declaration</a:t>
            </a:r>
            <a:r>
              <a:rPr lang="en-US" sz="2400" dirty="0" smtClean="0"/>
              <a:t> has the following general form:</a:t>
            </a:r>
          </a:p>
          <a:p>
            <a:r>
              <a:rPr lang="en-US" sz="2400" dirty="0" smtClean="0"/>
              <a:t>   </a:t>
            </a:r>
            <a:r>
              <a:rPr lang="en-US" sz="2400" i="1" dirty="0" err="1" smtClean="0"/>
              <a:t>return_type</a:t>
            </a:r>
            <a:r>
              <a:rPr lang="en-US" sz="2400" i="1" dirty="0" smtClean="0"/>
              <a:t>   </a:t>
            </a:r>
            <a:r>
              <a:rPr lang="en-US" sz="2400" i="1" dirty="0" err="1" smtClean="0"/>
              <a:t>function_name</a:t>
            </a:r>
            <a:r>
              <a:rPr lang="en-US" sz="2400" i="1" dirty="0" smtClean="0"/>
              <a:t>(argument list)</a:t>
            </a:r>
          </a:p>
          <a:p>
            <a:endParaRPr lang="en-US" sz="3000" i="1" dirty="0" smtClean="0"/>
          </a:p>
          <a:p>
            <a:r>
              <a:rPr lang="en-US" sz="3000" i="1" dirty="0"/>
              <a:t> </a:t>
            </a:r>
            <a:r>
              <a:rPr lang="en-US" sz="3000" i="1" dirty="0" smtClean="0"/>
              <a:t>  </a:t>
            </a:r>
            <a:endParaRPr lang="en-US" sz="3000" dirty="0"/>
          </a:p>
        </p:txBody>
      </p:sp>
      <p:pic>
        <p:nvPicPr>
          <p:cNvPr id="3" name="Picture 2"/>
          <p:cNvPicPr>
            <a:picLocks noChangeAspect="1"/>
          </p:cNvPicPr>
          <p:nvPr/>
        </p:nvPicPr>
        <p:blipFill>
          <a:blip r:embed="rId2"/>
          <a:stretch>
            <a:fillRect/>
          </a:stretch>
        </p:blipFill>
        <p:spPr>
          <a:xfrm>
            <a:off x="844831" y="1659467"/>
            <a:ext cx="1993900" cy="304800"/>
          </a:xfrm>
          <a:prstGeom prst="rect">
            <a:avLst/>
          </a:prstGeom>
        </p:spPr>
      </p:pic>
      <p:grpSp>
        <p:nvGrpSpPr>
          <p:cNvPr id="2" name="Group 13"/>
          <p:cNvGrpSpPr/>
          <p:nvPr/>
        </p:nvGrpSpPr>
        <p:grpSpPr>
          <a:xfrm>
            <a:off x="1589626" y="4849168"/>
            <a:ext cx="2845342" cy="1138998"/>
            <a:chOff x="2065324" y="5113867"/>
            <a:chExt cx="2845342" cy="1138998"/>
          </a:xfrm>
        </p:grpSpPr>
        <p:pic>
          <p:nvPicPr>
            <p:cNvPr id="9" name="Picture 8"/>
            <p:cNvPicPr>
              <a:picLocks noChangeAspect="1"/>
            </p:cNvPicPr>
            <p:nvPr/>
          </p:nvPicPr>
          <p:blipFill>
            <a:blip r:embed="rId2"/>
            <a:stretch>
              <a:fillRect/>
            </a:stretch>
          </p:blipFill>
          <p:spPr>
            <a:xfrm>
              <a:off x="2065324" y="5113867"/>
              <a:ext cx="1993900" cy="304800"/>
            </a:xfrm>
            <a:prstGeom prst="rect">
              <a:avLst/>
            </a:prstGeom>
          </p:spPr>
        </p:pic>
        <p:cxnSp>
          <p:nvCxnSpPr>
            <p:cNvPr id="8" name="Straight Arrow Connector 7"/>
            <p:cNvCxnSpPr/>
            <p:nvPr/>
          </p:nvCxnSpPr>
          <p:spPr>
            <a:xfrm flipH="1" flipV="1">
              <a:off x="2416691" y="5418667"/>
              <a:ext cx="343442" cy="3725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3149600" y="5418667"/>
              <a:ext cx="372533" cy="3725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590257" y="5791200"/>
              <a:ext cx="2320409" cy="461665"/>
            </a:xfrm>
            <a:prstGeom prst="rect">
              <a:avLst/>
            </a:prstGeom>
            <a:noFill/>
          </p:spPr>
          <p:txBody>
            <a:bodyPr wrap="square" rtlCol="0">
              <a:spAutoFit/>
            </a:bodyPr>
            <a:lstStyle/>
            <a:p>
              <a:r>
                <a:rPr lang="en-US" sz="2400" dirty="0" smtClean="0"/>
                <a:t>keywords</a:t>
              </a:r>
              <a:endParaRPr lang="en-US" sz="2400" dirty="0"/>
            </a:p>
          </p:txBody>
        </p:sp>
      </p:grpSp>
    </p:spTree>
    <p:extLst>
      <p:ext uri="{BB962C8B-B14F-4D97-AF65-F5344CB8AC3E}">
        <p14:creationId xmlns="" xmlns:p14="http://schemas.microsoft.com/office/powerpoint/2010/main" val="681525539"/>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p:spPr>
        <p:txBody>
          <a:bodyPr>
            <a:normAutofit/>
          </a:bodyPr>
          <a:lstStyle/>
          <a:p>
            <a:r>
              <a:rPr lang="en-US" i="1" dirty="0" smtClean="0"/>
              <a:t>Hello, World!</a:t>
            </a:r>
            <a:r>
              <a:rPr lang="tr-TR" i="1" dirty="0" smtClean="0"/>
              <a:t>: </a:t>
            </a:r>
            <a:r>
              <a:rPr lang="tr-TR" dirty="0" err="1" smtClean="0"/>
              <a:t>Main</a:t>
            </a:r>
            <a:r>
              <a:rPr lang="tr-TR" dirty="0" smtClean="0"/>
              <a:t> fonksiyonun ilk satırı </a:t>
            </a:r>
            <a:r>
              <a:rPr lang="tr-TR" dirty="0" err="1" smtClean="0"/>
              <a:t>hk</a:t>
            </a:r>
            <a:r>
              <a:rPr lang="tr-TR" dirty="0" smtClean="0"/>
              <a:t>.</a:t>
            </a:r>
            <a:endParaRPr lang="en-US" dirty="0"/>
          </a:p>
        </p:txBody>
      </p:sp>
      <p:sp>
        <p:nvSpPr>
          <p:cNvPr id="20483" name="Rectangle 3"/>
          <p:cNvSpPr>
            <a:spLocks noGrp="1" noChangeArrowheads="1"/>
          </p:cNvSpPr>
          <p:nvPr>
            <p:ph type="body" idx="1"/>
          </p:nvPr>
        </p:nvSpPr>
        <p:spPr>
          <a:xfrm>
            <a:off x="457200" y="1600200"/>
            <a:ext cx="8229600" cy="4191000"/>
          </a:xfrm>
          <a:noFill/>
          <a:ln/>
        </p:spPr>
        <p:txBody>
          <a:bodyPr>
            <a:normAutofit/>
          </a:bodyPr>
          <a:lstStyle/>
          <a:p>
            <a:pPr marL="0" indent="0">
              <a:buNone/>
            </a:pPr>
            <a:r>
              <a:rPr lang="en-US" dirty="0" smtClean="0"/>
              <a:t> </a:t>
            </a:r>
            <a:endParaRPr lang="en-US" dirty="0"/>
          </a:p>
        </p:txBody>
      </p:sp>
      <p:sp>
        <p:nvSpPr>
          <p:cNvPr id="5" name="TextBox 4"/>
          <p:cNvSpPr txBox="1"/>
          <p:nvPr/>
        </p:nvSpPr>
        <p:spPr>
          <a:xfrm>
            <a:off x="236524" y="2425932"/>
            <a:ext cx="8263801" cy="4555093"/>
          </a:xfrm>
          <a:prstGeom prst="rect">
            <a:avLst/>
          </a:prstGeom>
          <a:noFill/>
        </p:spPr>
        <p:txBody>
          <a:bodyPr wrap="none" rtlCol="0">
            <a:spAutoFit/>
          </a:bodyPr>
          <a:lstStyle/>
          <a:p>
            <a:r>
              <a:rPr lang="en-US" sz="3000" dirty="0" smtClean="0"/>
              <a:t>• </a:t>
            </a:r>
            <a:r>
              <a:rPr lang="en-US" sz="2800" dirty="0" smtClean="0"/>
              <a:t>The keyword “</a:t>
            </a:r>
            <a:r>
              <a:rPr lang="en-US" sz="2800" dirty="0" err="1" smtClean="0">
                <a:solidFill>
                  <a:srgbClr val="FF0000"/>
                </a:solidFill>
              </a:rPr>
              <a:t>int</a:t>
            </a:r>
            <a:r>
              <a:rPr lang="en-US" sz="2800" dirty="0" smtClean="0"/>
              <a:t>” indicates that the main function</a:t>
            </a:r>
          </a:p>
          <a:p>
            <a:r>
              <a:rPr lang="en-US" sz="2800" dirty="0"/>
              <a:t> </a:t>
            </a:r>
            <a:r>
              <a:rPr lang="en-US" sz="2800" dirty="0" smtClean="0"/>
              <a:t>  returns an integer value. </a:t>
            </a:r>
            <a:r>
              <a:rPr lang="en-US" sz="2800" dirty="0"/>
              <a:t>Upon normal execution </a:t>
            </a:r>
            <a:endParaRPr lang="en-US" sz="2800" dirty="0" smtClean="0"/>
          </a:p>
          <a:p>
            <a:r>
              <a:rPr lang="en-US" sz="2800" dirty="0"/>
              <a:t> </a:t>
            </a:r>
            <a:r>
              <a:rPr lang="en-US" sz="2800" dirty="0" smtClean="0"/>
              <a:t>  0 </a:t>
            </a:r>
            <a:r>
              <a:rPr lang="en-US" sz="2800" dirty="0"/>
              <a:t>will </a:t>
            </a:r>
            <a:r>
              <a:rPr lang="en-US" sz="2800" dirty="0" smtClean="0"/>
              <a:t>be returned</a:t>
            </a:r>
            <a:r>
              <a:rPr lang="en-US" sz="2800" dirty="0"/>
              <a:t>. Any nonzero value indicates </a:t>
            </a:r>
            <a:endParaRPr lang="en-US" sz="2800" dirty="0" smtClean="0"/>
          </a:p>
          <a:p>
            <a:r>
              <a:rPr lang="en-US" sz="2800" dirty="0"/>
              <a:t> </a:t>
            </a:r>
            <a:r>
              <a:rPr lang="en-US" sz="2800" dirty="0" smtClean="0"/>
              <a:t>  that </a:t>
            </a:r>
            <a:r>
              <a:rPr lang="en-US" sz="2800" dirty="0"/>
              <a:t>“main” </a:t>
            </a:r>
            <a:r>
              <a:rPr lang="en-US" sz="2800" dirty="0" smtClean="0"/>
              <a:t>has </a:t>
            </a:r>
            <a:r>
              <a:rPr lang="en-US" sz="2800" dirty="0"/>
              <a:t>been unsuccessful. </a:t>
            </a:r>
            <a:endParaRPr lang="en-US" sz="2800" dirty="0" smtClean="0"/>
          </a:p>
          <a:p>
            <a:endParaRPr lang="en-US" sz="2800" dirty="0"/>
          </a:p>
          <a:p>
            <a:r>
              <a:rPr lang="en-US" sz="2800" dirty="0" smtClean="0"/>
              <a:t>• The keyword “</a:t>
            </a:r>
            <a:r>
              <a:rPr lang="en-US" sz="2800" dirty="0" smtClean="0">
                <a:solidFill>
                  <a:srgbClr val="FF0000"/>
                </a:solidFill>
              </a:rPr>
              <a:t>void</a:t>
            </a:r>
            <a:r>
              <a:rPr lang="en-US" sz="2800" dirty="0" smtClean="0"/>
              <a:t>” indicates that the “main” </a:t>
            </a:r>
          </a:p>
          <a:p>
            <a:r>
              <a:rPr lang="en-US" sz="2800" dirty="0" smtClean="0"/>
              <a:t>   function receives no parameter from the OS.</a:t>
            </a:r>
            <a:endParaRPr lang="en-US" sz="2800" dirty="0"/>
          </a:p>
          <a:p>
            <a:endParaRPr lang="en-US" sz="3200" dirty="0" smtClean="0"/>
          </a:p>
          <a:p>
            <a:endParaRPr lang="en-US" sz="3000" i="1" dirty="0" smtClean="0"/>
          </a:p>
          <a:p>
            <a:r>
              <a:rPr lang="en-US" sz="3000" i="1" dirty="0"/>
              <a:t> </a:t>
            </a:r>
            <a:r>
              <a:rPr lang="en-US" sz="3000" i="1" dirty="0" smtClean="0"/>
              <a:t>  </a:t>
            </a:r>
            <a:endParaRPr lang="en-US" sz="3000" dirty="0"/>
          </a:p>
        </p:txBody>
      </p:sp>
      <p:grpSp>
        <p:nvGrpSpPr>
          <p:cNvPr id="2" name="Group 9"/>
          <p:cNvGrpSpPr/>
          <p:nvPr/>
        </p:nvGrpSpPr>
        <p:grpSpPr>
          <a:xfrm>
            <a:off x="2979724" y="1286934"/>
            <a:ext cx="2845342" cy="1138998"/>
            <a:chOff x="2065324" y="5113867"/>
            <a:chExt cx="2845342" cy="1138998"/>
          </a:xfrm>
        </p:grpSpPr>
        <p:pic>
          <p:nvPicPr>
            <p:cNvPr id="11" name="Picture 10"/>
            <p:cNvPicPr>
              <a:picLocks noChangeAspect="1"/>
            </p:cNvPicPr>
            <p:nvPr/>
          </p:nvPicPr>
          <p:blipFill>
            <a:blip r:embed="rId2"/>
            <a:stretch>
              <a:fillRect/>
            </a:stretch>
          </p:blipFill>
          <p:spPr>
            <a:xfrm>
              <a:off x="2065324" y="5113867"/>
              <a:ext cx="1993900" cy="304800"/>
            </a:xfrm>
            <a:prstGeom prst="rect">
              <a:avLst/>
            </a:prstGeom>
          </p:spPr>
        </p:pic>
        <p:cxnSp>
          <p:nvCxnSpPr>
            <p:cNvPr id="14" name="Straight Arrow Connector 13"/>
            <p:cNvCxnSpPr/>
            <p:nvPr/>
          </p:nvCxnSpPr>
          <p:spPr>
            <a:xfrm flipH="1" flipV="1">
              <a:off x="2416691" y="5418667"/>
              <a:ext cx="343442" cy="3725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3149600" y="5418667"/>
              <a:ext cx="372533" cy="3725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590257" y="5791200"/>
              <a:ext cx="2320409" cy="461665"/>
            </a:xfrm>
            <a:prstGeom prst="rect">
              <a:avLst/>
            </a:prstGeom>
            <a:noFill/>
          </p:spPr>
          <p:txBody>
            <a:bodyPr wrap="square" rtlCol="0">
              <a:spAutoFit/>
            </a:bodyPr>
            <a:lstStyle/>
            <a:p>
              <a:r>
                <a:rPr lang="en-US" sz="2400" dirty="0" smtClean="0"/>
                <a:t>keywords</a:t>
              </a:r>
              <a:endParaRPr lang="en-US" sz="2400" dirty="0"/>
            </a:p>
          </p:txBody>
        </p:sp>
      </p:grpSp>
    </p:spTree>
    <p:extLst>
      <p:ext uri="{BB962C8B-B14F-4D97-AF65-F5344CB8AC3E}">
        <p14:creationId xmlns="" xmlns:p14="http://schemas.microsoft.com/office/powerpoint/2010/main" val="2654646206"/>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p:spPr>
        <p:txBody>
          <a:bodyPr>
            <a:normAutofit/>
          </a:bodyPr>
          <a:lstStyle/>
          <a:p>
            <a:r>
              <a:rPr lang="en-US" i="1" dirty="0" smtClean="0"/>
              <a:t>Hello, World!</a:t>
            </a:r>
            <a:r>
              <a:rPr lang="tr-TR" i="1" dirty="0" smtClean="0"/>
              <a:t>: </a:t>
            </a:r>
            <a:r>
              <a:rPr lang="tr-TR" dirty="0" smtClean="0"/>
              <a:t>Süslü parantezlerin kullanımı</a:t>
            </a:r>
            <a:endParaRPr lang="en-US" dirty="0"/>
          </a:p>
        </p:txBody>
      </p:sp>
      <p:sp>
        <p:nvSpPr>
          <p:cNvPr id="20483" name="Rectangle 3"/>
          <p:cNvSpPr>
            <a:spLocks noGrp="1" noChangeArrowheads="1"/>
          </p:cNvSpPr>
          <p:nvPr>
            <p:ph type="body" idx="1"/>
          </p:nvPr>
        </p:nvSpPr>
        <p:spPr>
          <a:xfrm>
            <a:off x="457200" y="1600200"/>
            <a:ext cx="8229600" cy="4191000"/>
          </a:xfrm>
          <a:noFill/>
          <a:ln/>
        </p:spPr>
        <p:txBody>
          <a:bodyPr>
            <a:normAutofit/>
          </a:bodyPr>
          <a:lstStyle/>
          <a:p>
            <a:pPr marL="0" indent="0">
              <a:buNone/>
            </a:pPr>
            <a:r>
              <a:rPr lang="en-US" dirty="0" smtClean="0"/>
              <a:t> </a:t>
            </a:r>
            <a:endParaRPr lang="en-US" dirty="0"/>
          </a:p>
        </p:txBody>
      </p:sp>
      <p:sp>
        <p:nvSpPr>
          <p:cNvPr id="5" name="TextBox 4"/>
          <p:cNvSpPr txBox="1"/>
          <p:nvPr/>
        </p:nvSpPr>
        <p:spPr>
          <a:xfrm>
            <a:off x="831609" y="1896533"/>
            <a:ext cx="7353295" cy="4154984"/>
          </a:xfrm>
          <a:prstGeom prst="rect">
            <a:avLst/>
          </a:prstGeom>
          <a:noFill/>
        </p:spPr>
        <p:txBody>
          <a:bodyPr wrap="none" rtlCol="0">
            <a:spAutoFit/>
          </a:bodyPr>
          <a:lstStyle/>
          <a:p>
            <a:r>
              <a:rPr lang="en-US" sz="2400" dirty="0" smtClean="0"/>
              <a:t>•A left brace begins the body of each function</a:t>
            </a:r>
          </a:p>
          <a:p>
            <a:r>
              <a:rPr lang="en-US" sz="2400" dirty="0" smtClean="0"/>
              <a:t>• A corresponding right brace must end the function</a:t>
            </a:r>
          </a:p>
          <a:p>
            <a:r>
              <a:rPr lang="en-US" sz="2400" dirty="0" smtClean="0"/>
              <a:t>   Braces are also used to group statements together</a:t>
            </a:r>
            <a:endParaRPr lang="en-US" sz="2400" dirty="0"/>
          </a:p>
          <a:p>
            <a:r>
              <a:rPr lang="en-US" sz="2400" dirty="0"/>
              <a:t>• </a:t>
            </a:r>
            <a:r>
              <a:rPr lang="en-US" sz="2400" dirty="0" smtClean="0"/>
              <a:t>Common programming style: place these braces </a:t>
            </a:r>
          </a:p>
          <a:p>
            <a:r>
              <a:rPr lang="en-US" sz="2400" dirty="0" smtClean="0"/>
              <a:t>    on separate lines at the left margin</a:t>
            </a:r>
          </a:p>
          <a:p>
            <a:endParaRPr lang="en-US" sz="2400" dirty="0" smtClean="0"/>
          </a:p>
          <a:p>
            <a:r>
              <a:rPr lang="en-US" sz="2400" dirty="0"/>
              <a:t>• </a:t>
            </a:r>
            <a:r>
              <a:rPr lang="en-US" sz="2400" dirty="0" smtClean="0"/>
              <a:t>Matches the left brace above</a:t>
            </a:r>
          </a:p>
          <a:p>
            <a:r>
              <a:rPr lang="en-US" sz="2400" dirty="0"/>
              <a:t>• </a:t>
            </a:r>
            <a:endParaRPr lang="tr-TR" sz="2400" dirty="0" smtClean="0"/>
          </a:p>
          <a:p>
            <a:r>
              <a:rPr lang="en-US" sz="2400" dirty="0" smtClean="0"/>
              <a:t>Ends the function main()</a:t>
            </a:r>
            <a:endParaRPr lang="en-US" sz="2400" dirty="0"/>
          </a:p>
          <a:p>
            <a:r>
              <a:rPr lang="en-US" sz="2400" dirty="0" smtClean="0"/>
              <a:t> </a:t>
            </a:r>
            <a:endParaRPr lang="en-US" sz="2400" i="1" dirty="0" smtClean="0"/>
          </a:p>
          <a:p>
            <a:r>
              <a:rPr lang="en-US" sz="2400" i="1" dirty="0"/>
              <a:t> </a:t>
            </a:r>
            <a:r>
              <a:rPr lang="en-US" sz="2400" i="1" dirty="0" smtClean="0"/>
              <a:t>  </a:t>
            </a:r>
            <a:endParaRPr lang="en-US" sz="2400" dirty="0"/>
          </a:p>
        </p:txBody>
      </p:sp>
      <p:pic>
        <p:nvPicPr>
          <p:cNvPr id="2" name="Picture 1"/>
          <p:cNvPicPr>
            <a:picLocks noChangeAspect="1"/>
          </p:cNvPicPr>
          <p:nvPr/>
        </p:nvPicPr>
        <p:blipFill>
          <a:blip r:embed="rId2"/>
          <a:stretch>
            <a:fillRect/>
          </a:stretch>
        </p:blipFill>
        <p:spPr>
          <a:xfrm>
            <a:off x="831609" y="1367366"/>
            <a:ext cx="342900" cy="495300"/>
          </a:xfrm>
          <a:prstGeom prst="rect">
            <a:avLst/>
          </a:prstGeom>
        </p:spPr>
      </p:pic>
      <p:pic>
        <p:nvPicPr>
          <p:cNvPr id="4" name="Picture 3"/>
          <p:cNvPicPr>
            <a:picLocks noChangeAspect="1"/>
          </p:cNvPicPr>
          <p:nvPr/>
        </p:nvPicPr>
        <p:blipFill>
          <a:blip r:embed="rId3"/>
          <a:stretch>
            <a:fillRect/>
          </a:stretch>
        </p:blipFill>
        <p:spPr>
          <a:xfrm>
            <a:off x="942217" y="4442883"/>
            <a:ext cx="215359" cy="412771"/>
          </a:xfrm>
          <a:prstGeom prst="rect">
            <a:avLst/>
          </a:prstGeom>
        </p:spPr>
      </p:pic>
    </p:spTree>
    <p:extLst>
      <p:ext uri="{BB962C8B-B14F-4D97-AF65-F5344CB8AC3E}">
        <p14:creationId xmlns="" xmlns:p14="http://schemas.microsoft.com/office/powerpoint/2010/main" val="390478870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Kitap Önerisi</a:t>
            </a:r>
            <a:endParaRPr lang="tr-TR" dirty="0"/>
          </a:p>
        </p:txBody>
      </p:sp>
      <p:sp>
        <p:nvSpPr>
          <p:cNvPr id="3" name="2 İçerik Yer Tutucusu"/>
          <p:cNvSpPr>
            <a:spLocks noGrp="1"/>
          </p:cNvSpPr>
          <p:nvPr>
            <p:ph sz="quarter" idx="1"/>
          </p:nvPr>
        </p:nvSpPr>
        <p:spPr/>
        <p:txBody>
          <a:bodyPr>
            <a:normAutofit/>
          </a:bodyPr>
          <a:lstStyle/>
          <a:p>
            <a:r>
              <a:rPr lang="tr-TR" sz="2400" dirty="0" smtClean="0"/>
              <a:t>C </a:t>
            </a:r>
            <a:r>
              <a:rPr lang="tr-TR" sz="2400" dirty="0" err="1" smtClean="0"/>
              <a:t>How</a:t>
            </a:r>
            <a:r>
              <a:rPr lang="tr-TR" sz="2400" dirty="0" smtClean="0"/>
              <a:t> </a:t>
            </a:r>
            <a:r>
              <a:rPr lang="tr-TR" sz="2400" dirty="0" err="1" smtClean="0"/>
              <a:t>to</a:t>
            </a:r>
            <a:r>
              <a:rPr lang="tr-TR" sz="2400" dirty="0" smtClean="0"/>
              <a:t> Program (Türkçesi de var.)</a:t>
            </a:r>
            <a:br>
              <a:rPr lang="tr-TR" sz="2400" dirty="0" smtClean="0"/>
            </a:br>
            <a:r>
              <a:rPr lang="tr-TR" sz="2400" dirty="0" smtClean="0"/>
              <a:t>Yazarlar: </a:t>
            </a:r>
            <a:r>
              <a:rPr lang="tr-TR" sz="2400" dirty="0" err="1" smtClean="0"/>
              <a:t>Deitel</a:t>
            </a:r>
            <a:r>
              <a:rPr lang="tr-TR" sz="2400" dirty="0" smtClean="0"/>
              <a:t>&amp;</a:t>
            </a:r>
            <a:r>
              <a:rPr lang="tr-TR" sz="2400" dirty="0" err="1" smtClean="0"/>
              <a:t>Deitel</a:t>
            </a:r>
            <a:endParaRPr lang="tr-TR" sz="2400" dirty="0" smtClean="0"/>
          </a:p>
          <a:p>
            <a:endParaRPr lang="tr-TR" sz="2400" dirty="0" smtClean="0"/>
          </a:p>
          <a:p>
            <a:r>
              <a:rPr lang="tr-TR" sz="2400" dirty="0" smtClean="0"/>
              <a:t>Problem </a:t>
            </a:r>
            <a:r>
              <a:rPr lang="tr-TR" sz="2400" dirty="0" err="1" smtClean="0"/>
              <a:t>Solving</a:t>
            </a:r>
            <a:r>
              <a:rPr lang="tr-TR" sz="2400" dirty="0" smtClean="0"/>
              <a:t> </a:t>
            </a:r>
            <a:r>
              <a:rPr lang="tr-TR" sz="2400" dirty="0" err="1" smtClean="0"/>
              <a:t>and</a:t>
            </a:r>
            <a:r>
              <a:rPr lang="tr-TR" sz="2400" dirty="0" smtClean="0"/>
              <a:t> Program </a:t>
            </a:r>
            <a:r>
              <a:rPr lang="tr-TR" sz="2400" dirty="0" err="1" smtClean="0"/>
              <a:t>Design</a:t>
            </a:r>
            <a:r>
              <a:rPr lang="tr-TR" sz="2400" dirty="0" smtClean="0"/>
              <a:t> in C</a:t>
            </a:r>
            <a:br>
              <a:rPr lang="tr-TR" sz="2400" dirty="0" smtClean="0"/>
            </a:br>
            <a:r>
              <a:rPr lang="tr-TR" sz="2400" dirty="0" smtClean="0"/>
              <a:t>Yazarlar: </a:t>
            </a:r>
            <a:r>
              <a:rPr lang="tr-TR" sz="2400" dirty="0" err="1" smtClean="0"/>
              <a:t>Hanly</a:t>
            </a:r>
            <a:r>
              <a:rPr lang="tr-TR" sz="2400" dirty="0" smtClean="0"/>
              <a:t>, J.R., </a:t>
            </a:r>
            <a:r>
              <a:rPr lang="tr-TR" sz="2400" dirty="0" err="1" smtClean="0"/>
              <a:t>Koffman</a:t>
            </a:r>
            <a:r>
              <a:rPr lang="tr-TR" sz="2400" dirty="0" smtClean="0"/>
              <a:t>, E.B. </a:t>
            </a:r>
            <a:r>
              <a:rPr lang="tr-TR" sz="2400" dirty="0" err="1" smtClean="0"/>
              <a:t>and</a:t>
            </a:r>
            <a:r>
              <a:rPr lang="tr-TR" sz="2400" dirty="0" smtClean="0"/>
              <a:t> </a:t>
            </a:r>
            <a:r>
              <a:rPr lang="tr-TR" sz="2400" dirty="0" err="1" smtClean="0"/>
              <a:t>Friedman</a:t>
            </a:r>
            <a:r>
              <a:rPr lang="tr-TR" sz="2400" dirty="0" smtClean="0"/>
              <a:t>, F.L.</a:t>
            </a:r>
          </a:p>
          <a:p>
            <a:endParaRPr lang="tr-TR" sz="2400" dirty="0" smtClean="0"/>
          </a:p>
          <a:p>
            <a:r>
              <a:rPr lang="tr-TR" sz="2400" dirty="0" smtClean="0"/>
              <a:t>Bazı öğrenciler dersi kitaptan takip etmeyi sever. Bunun için odama uğrarsanız tarzınıza göre kitap bulma konusunda sohbet edebiliriz.</a:t>
            </a:r>
            <a:endParaRPr lang="tr-TR" sz="2400" dirty="0"/>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a:t>
            </a:r>
            <a:endParaRPr lang="tr-TR" dirty="0"/>
          </a:p>
        </p:txBody>
      </p:sp>
      <p:sp>
        <p:nvSpPr>
          <p:cNvPr id="3" name="2 İçerik Yer Tutucusu"/>
          <p:cNvSpPr>
            <a:spLocks noGrp="1"/>
          </p:cNvSpPr>
          <p:nvPr>
            <p:ph sz="quarter" idx="1"/>
          </p:nvPr>
        </p:nvSpPr>
        <p:spPr/>
        <p:txBody>
          <a:bodyPr/>
          <a:lstStyle/>
          <a:p>
            <a:r>
              <a:rPr lang="tr-TR" dirty="0" smtClean="0"/>
              <a:t>Aşağıdaki komutlar ekrana ne yazdırır?</a:t>
            </a:r>
          </a:p>
          <a:p>
            <a:pPr lvl="1"/>
            <a:r>
              <a:rPr lang="tr-TR" i="1" dirty="0" err="1" smtClean="0"/>
              <a:t>printf</a:t>
            </a:r>
            <a:r>
              <a:rPr lang="tr-TR" i="1" dirty="0" smtClean="0"/>
              <a:t>(“1”); // </a:t>
            </a:r>
            <a:r>
              <a:rPr lang="tr-TR" i="1" dirty="0" err="1" smtClean="0"/>
              <a:t>printf</a:t>
            </a:r>
            <a:r>
              <a:rPr lang="tr-TR" i="1" dirty="0" smtClean="0"/>
              <a:t>(“2”);</a:t>
            </a:r>
          </a:p>
          <a:p>
            <a:pPr lvl="1"/>
            <a:r>
              <a:rPr lang="tr-TR" i="1" dirty="0" err="1" smtClean="0"/>
              <a:t>printf</a:t>
            </a:r>
            <a:r>
              <a:rPr lang="tr-TR" i="1" dirty="0" smtClean="0"/>
              <a:t>(“3”); /* </a:t>
            </a:r>
            <a:r>
              <a:rPr lang="tr-TR" i="1" dirty="0" err="1" smtClean="0"/>
              <a:t>printf</a:t>
            </a:r>
            <a:r>
              <a:rPr lang="tr-TR" i="1" dirty="0" smtClean="0"/>
              <a:t>(“4”);</a:t>
            </a:r>
          </a:p>
          <a:p>
            <a:pPr lvl="1"/>
            <a:r>
              <a:rPr lang="tr-TR" i="1" dirty="0" err="1" smtClean="0"/>
              <a:t>printf</a:t>
            </a:r>
            <a:r>
              <a:rPr lang="tr-TR" i="1" dirty="0" smtClean="0"/>
              <a:t>(“5”); */ </a:t>
            </a:r>
            <a:r>
              <a:rPr lang="tr-TR" i="1" dirty="0" err="1" smtClean="0"/>
              <a:t>printf</a:t>
            </a:r>
            <a:r>
              <a:rPr lang="tr-TR" i="1" dirty="0" smtClean="0"/>
              <a:t>(“6”);</a:t>
            </a:r>
          </a:p>
          <a:p>
            <a:endParaRPr lang="tr-TR" i="1" dirty="0" smtClean="0"/>
          </a:p>
          <a:p>
            <a:endParaRPr lang="tr-TR" i="1" dirty="0"/>
          </a:p>
        </p:txBody>
      </p:sp>
      <p:pic>
        <p:nvPicPr>
          <p:cNvPr id="4" name="Picture 2" descr="C:\Documents and Settings\OguzH\Local Settings\Temporary Internet Files\Content.IE5\WO8I3UPU\question-marks[1].jpg"/>
          <p:cNvPicPr>
            <a:picLocks noChangeAspect="1" noChangeArrowheads="1"/>
          </p:cNvPicPr>
          <p:nvPr/>
        </p:nvPicPr>
        <p:blipFill>
          <a:blip r:embed="rId2"/>
          <a:srcRect/>
          <a:stretch>
            <a:fillRect/>
          </a:stretch>
        </p:blipFill>
        <p:spPr bwMode="auto">
          <a:xfrm>
            <a:off x="6572264" y="4071942"/>
            <a:ext cx="2086058" cy="1566862"/>
          </a:xfrm>
          <a:prstGeom prst="rect">
            <a:avLst/>
          </a:prstGeom>
          <a:noFill/>
        </p:spPr>
      </p:pic>
      <p:graphicFrame>
        <p:nvGraphicFramePr>
          <p:cNvPr id="5" name="4 Tablo"/>
          <p:cNvGraphicFramePr>
            <a:graphicFrameLocks noGrp="1"/>
          </p:cNvGraphicFramePr>
          <p:nvPr/>
        </p:nvGraphicFramePr>
        <p:xfrm>
          <a:off x="928662" y="3571876"/>
          <a:ext cx="5286410" cy="1357323"/>
        </p:xfrm>
        <a:graphic>
          <a:graphicData uri="http://schemas.openxmlformats.org/drawingml/2006/table">
            <a:tbl>
              <a:tblPr firstRow="1" bandRow="1">
                <a:tableStyleId>{5940675A-B579-460E-94D1-54222C63F5DA}</a:tableStyleId>
              </a:tblPr>
              <a:tblGrid>
                <a:gridCol w="528641"/>
                <a:gridCol w="528641"/>
                <a:gridCol w="528641"/>
                <a:gridCol w="528641"/>
                <a:gridCol w="528641"/>
                <a:gridCol w="528641"/>
                <a:gridCol w="528641"/>
                <a:gridCol w="528641"/>
                <a:gridCol w="528641"/>
                <a:gridCol w="528641"/>
              </a:tblGrid>
              <a:tr h="452441">
                <a:tc>
                  <a:txBody>
                    <a:bodyPr/>
                    <a:lstStyle/>
                    <a:p>
                      <a:pPr algn="ctr"/>
                      <a:r>
                        <a:rPr lang="tr-TR" sz="2000" dirty="0" smtClean="0"/>
                        <a:t>1</a:t>
                      </a:r>
                      <a:endParaRPr lang="tr-TR" sz="2000" dirty="0"/>
                    </a:p>
                  </a:txBody>
                  <a:tcPr/>
                </a:tc>
                <a:tc>
                  <a:txBody>
                    <a:bodyPr/>
                    <a:lstStyle/>
                    <a:p>
                      <a:pPr algn="ctr"/>
                      <a:r>
                        <a:rPr lang="tr-TR" sz="2000" dirty="0" smtClean="0"/>
                        <a:t>3</a:t>
                      </a:r>
                      <a:endParaRPr lang="tr-TR" sz="2000" dirty="0"/>
                    </a:p>
                  </a:txBody>
                  <a:tcPr/>
                </a:tc>
                <a:tc>
                  <a:txBody>
                    <a:bodyPr/>
                    <a:lstStyle/>
                    <a:p>
                      <a:pPr algn="ctr"/>
                      <a:r>
                        <a:rPr lang="tr-TR" sz="2000" dirty="0" smtClean="0"/>
                        <a:t>6</a:t>
                      </a: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r>
              <a:tr h="452441">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r>
              <a:tr h="452441">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marL="274320" lvl="0" indent="-274320">
              <a:spcBef>
                <a:spcPts val="600"/>
              </a:spcBef>
            </a:pPr>
            <a:r>
              <a:rPr lang="tr-TR" sz="4800" dirty="0" smtClean="0">
                <a:solidFill>
                  <a:prstClr val="black"/>
                </a:solidFill>
                <a:ea typeface="+mn-ea"/>
                <a:cs typeface="+mn-cs"/>
              </a:rPr>
              <a:t>ÖĞRENCİ GÖRÜŞLERİ</a:t>
            </a:r>
            <a:endParaRPr lang="tr-TR" sz="1100" dirty="0"/>
          </a:p>
        </p:txBody>
      </p:sp>
      <p:sp>
        <p:nvSpPr>
          <p:cNvPr id="3" name="2 İçerik Yer Tutucusu"/>
          <p:cNvSpPr>
            <a:spLocks noGrp="1"/>
          </p:cNvSpPr>
          <p:nvPr>
            <p:ph sz="quarter" idx="1"/>
          </p:nvPr>
        </p:nvSpPr>
        <p:spPr/>
        <p:txBody>
          <a:bodyPr>
            <a:normAutofit/>
          </a:bodyPr>
          <a:lstStyle/>
          <a:p>
            <a:r>
              <a:rPr lang="tr-TR" sz="2400" dirty="0" smtClean="0"/>
              <a:t>Dersi alan öğrencilerin paylaştığı deneyimler…</a:t>
            </a:r>
            <a:endParaRPr lang="tr-TR" sz="2400" dirty="0"/>
          </a:p>
        </p:txBody>
      </p:sp>
      <p:pic>
        <p:nvPicPr>
          <p:cNvPr id="4" name="3 Resim" descr="TN_young-singer-holding-microphone-performing-clipart.jpg"/>
          <p:cNvPicPr>
            <a:picLocks noChangeAspect="1"/>
          </p:cNvPicPr>
          <p:nvPr/>
        </p:nvPicPr>
        <p:blipFill>
          <a:blip r:embed="rId2"/>
          <a:stretch>
            <a:fillRect/>
          </a:stretch>
        </p:blipFill>
        <p:spPr>
          <a:xfrm>
            <a:off x="3143240" y="2071678"/>
            <a:ext cx="2926116" cy="4069434"/>
          </a:xfrm>
          <a:prstGeom prst="rect">
            <a:avLst/>
          </a:prstGeom>
        </p:spPr>
      </p:pic>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Yorumlar</a:t>
            </a:r>
            <a:endParaRPr lang="tr-TR" dirty="0"/>
          </a:p>
        </p:txBody>
      </p:sp>
      <p:sp>
        <p:nvSpPr>
          <p:cNvPr id="3" name="2 İçerik Yer Tutucusu"/>
          <p:cNvSpPr>
            <a:spLocks noGrp="1"/>
          </p:cNvSpPr>
          <p:nvPr>
            <p:ph sz="quarter" idx="1"/>
          </p:nvPr>
        </p:nvSpPr>
        <p:spPr/>
        <p:txBody>
          <a:bodyPr>
            <a:normAutofit/>
          </a:bodyPr>
          <a:lstStyle/>
          <a:p>
            <a:r>
              <a:rPr lang="tr-TR" dirty="0" smtClean="0"/>
              <a:t>Bölüm derslerimde </a:t>
            </a:r>
            <a:r>
              <a:rPr lang="tr-TR" i="1" dirty="0" err="1" smtClean="0">
                <a:solidFill>
                  <a:srgbClr val="FF0000"/>
                </a:solidFill>
              </a:rPr>
              <a:t>Cplex</a:t>
            </a:r>
            <a:r>
              <a:rPr lang="tr-TR" dirty="0" smtClean="0"/>
              <a:t> ile optimizasyon yapma, </a:t>
            </a:r>
            <a:r>
              <a:rPr lang="tr-TR" i="1" dirty="0" smtClean="0">
                <a:solidFill>
                  <a:srgbClr val="FF0000"/>
                </a:solidFill>
              </a:rPr>
              <a:t>Arena</a:t>
            </a:r>
            <a:r>
              <a:rPr lang="tr-TR" dirty="0" smtClean="0"/>
              <a:t> ile simülasyon oluşturma, </a:t>
            </a:r>
            <a:r>
              <a:rPr lang="tr-TR" i="1" dirty="0" smtClean="0">
                <a:solidFill>
                  <a:srgbClr val="FF0000"/>
                </a:solidFill>
              </a:rPr>
              <a:t>Access</a:t>
            </a:r>
            <a:r>
              <a:rPr lang="tr-TR" dirty="0" smtClean="0"/>
              <a:t>'te veritabanı oluşturma gibi pek çok proje hazırladım. </a:t>
            </a:r>
            <a:r>
              <a:rPr lang="tr-TR" b="1" dirty="0" smtClean="0"/>
              <a:t>Hepsi de algoritma mantığı içermekteydi</a:t>
            </a:r>
            <a:r>
              <a:rPr lang="tr-TR" dirty="0" smtClean="0"/>
              <a:t>. Bu dersleri almış bir Endüstri Mühendisliği öğrencisi olarak [bu ders] ile bu mantığı daha iyi oturtmanın alanımda bana katkı sağlayacağının farkındayım.</a:t>
            </a:r>
            <a:br>
              <a:rPr lang="tr-TR" dirty="0" smtClean="0"/>
            </a:br>
            <a:endParaRPr lang="tr-TR" dirty="0" smtClean="0"/>
          </a:p>
          <a:p>
            <a:pPr algn="ctr">
              <a:buNone/>
            </a:pPr>
            <a:r>
              <a:rPr lang="tr-TR" sz="2400" i="1" dirty="0" smtClean="0"/>
              <a:t>Endüstri Mühendisliği Bölümü 4.sınıf öğrencisi</a:t>
            </a:r>
          </a:p>
          <a:p>
            <a:endParaRPr lang="tr-TR" dirty="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p:spPr>
        <p:txBody>
          <a:bodyPr>
            <a:normAutofit/>
          </a:bodyPr>
          <a:lstStyle/>
          <a:p>
            <a:r>
              <a:rPr lang="en-US" i="1" dirty="0" smtClean="0"/>
              <a:t>Hello, World!</a:t>
            </a:r>
            <a:r>
              <a:rPr lang="tr-TR" i="1" dirty="0" smtClean="0"/>
              <a:t>: </a:t>
            </a:r>
            <a:r>
              <a:rPr lang="tr-TR" dirty="0" err="1" smtClean="0"/>
              <a:t>printf</a:t>
            </a:r>
            <a:r>
              <a:rPr lang="tr-TR" dirty="0" smtClean="0"/>
              <a:t> fonksiyonu nedir?</a:t>
            </a:r>
            <a:endParaRPr lang="en-US" dirty="0"/>
          </a:p>
        </p:txBody>
      </p:sp>
      <p:sp>
        <p:nvSpPr>
          <p:cNvPr id="20483" name="Rectangle 3"/>
          <p:cNvSpPr>
            <a:spLocks noGrp="1" noChangeArrowheads="1"/>
          </p:cNvSpPr>
          <p:nvPr>
            <p:ph type="body" idx="1"/>
          </p:nvPr>
        </p:nvSpPr>
        <p:spPr>
          <a:xfrm>
            <a:off x="457200" y="1600200"/>
            <a:ext cx="8229600" cy="4191000"/>
          </a:xfrm>
          <a:noFill/>
          <a:ln/>
        </p:spPr>
        <p:txBody>
          <a:bodyPr>
            <a:normAutofit/>
          </a:bodyPr>
          <a:lstStyle/>
          <a:p>
            <a:pPr marL="0" indent="0">
              <a:buNone/>
            </a:pPr>
            <a:r>
              <a:rPr lang="en-US" dirty="0" smtClean="0"/>
              <a:t> </a:t>
            </a:r>
            <a:endParaRPr lang="en-US" dirty="0"/>
          </a:p>
        </p:txBody>
      </p:sp>
      <p:sp>
        <p:nvSpPr>
          <p:cNvPr id="13" name="TextBox 12"/>
          <p:cNvSpPr txBox="1"/>
          <p:nvPr/>
        </p:nvSpPr>
        <p:spPr>
          <a:xfrm>
            <a:off x="457200" y="1417638"/>
            <a:ext cx="7726795" cy="4524315"/>
          </a:xfrm>
          <a:prstGeom prst="rect">
            <a:avLst/>
          </a:prstGeom>
          <a:noFill/>
        </p:spPr>
        <p:txBody>
          <a:bodyPr wrap="none" rtlCol="0">
            <a:spAutoFit/>
          </a:bodyPr>
          <a:lstStyle/>
          <a:p>
            <a:r>
              <a:rPr lang="en-US" sz="2400" dirty="0" err="1"/>
              <a:t>p</a:t>
            </a:r>
            <a:r>
              <a:rPr lang="en-US" sz="2400" dirty="0" err="1" smtClean="0"/>
              <a:t>rintf</a:t>
            </a:r>
            <a:r>
              <a:rPr lang="en-US" sz="2400" dirty="0" smtClean="0"/>
              <a:t>()  </a:t>
            </a:r>
            <a:r>
              <a:rPr lang="en-US" sz="2400" i="1" dirty="0" smtClean="0"/>
              <a:t>(pronounced “print-</a:t>
            </a:r>
            <a:r>
              <a:rPr lang="en-US" sz="2400" i="1" dirty="0" err="1" smtClean="0"/>
              <a:t>eff</a:t>
            </a:r>
            <a:r>
              <a:rPr lang="en-US" sz="2400" i="1" dirty="0" smtClean="0"/>
              <a:t>”)</a:t>
            </a:r>
            <a:endParaRPr lang="en-US" sz="2400" i="1" dirty="0"/>
          </a:p>
          <a:p>
            <a:r>
              <a:rPr lang="en-US" sz="2400" dirty="0" smtClean="0"/>
              <a:t>• A function from the C standard library that prints </a:t>
            </a:r>
          </a:p>
          <a:p>
            <a:r>
              <a:rPr lang="en-US" sz="2400" dirty="0"/>
              <a:t> </a:t>
            </a:r>
            <a:r>
              <a:rPr lang="en-US" sz="2400" dirty="0" smtClean="0"/>
              <a:t>  on the screen </a:t>
            </a:r>
          </a:p>
          <a:p>
            <a:r>
              <a:rPr lang="en-US" sz="2400" dirty="0" smtClean="0"/>
              <a:t>• Needs the header file </a:t>
            </a:r>
            <a:r>
              <a:rPr lang="en-US" sz="2400" dirty="0" err="1" smtClean="0"/>
              <a:t>stdio.h</a:t>
            </a:r>
            <a:r>
              <a:rPr lang="en-US" sz="2400" dirty="0" smtClean="0"/>
              <a:t> to provide the </a:t>
            </a:r>
            <a:r>
              <a:rPr lang="en-US" sz="2400" dirty="0" smtClean="0">
                <a:solidFill>
                  <a:srgbClr val="FF0000"/>
                </a:solidFill>
              </a:rPr>
              <a:t>function</a:t>
            </a:r>
          </a:p>
          <a:p>
            <a:r>
              <a:rPr lang="en-US" sz="2400" i="1" dirty="0">
                <a:solidFill>
                  <a:srgbClr val="FF0000"/>
                </a:solidFill>
              </a:rPr>
              <a:t> </a:t>
            </a:r>
            <a:r>
              <a:rPr lang="en-US" sz="2400" i="1" dirty="0" smtClean="0">
                <a:solidFill>
                  <a:srgbClr val="FF0000"/>
                </a:solidFill>
              </a:rPr>
              <a:t>  </a:t>
            </a:r>
            <a:r>
              <a:rPr lang="en-US" sz="2400" dirty="0" smtClean="0">
                <a:solidFill>
                  <a:srgbClr val="FF0000"/>
                </a:solidFill>
              </a:rPr>
              <a:t>prototype</a:t>
            </a:r>
            <a:r>
              <a:rPr lang="en-US" sz="2400" dirty="0" smtClean="0"/>
              <a:t> to the compiler</a:t>
            </a:r>
          </a:p>
          <a:p>
            <a:r>
              <a:rPr lang="en-US" sz="2400" dirty="0" smtClean="0"/>
              <a:t>• Note that </a:t>
            </a:r>
            <a:r>
              <a:rPr lang="en-US" sz="2400" u="sng" dirty="0" smtClean="0"/>
              <a:t>any function </a:t>
            </a:r>
            <a:r>
              <a:rPr lang="en-US" sz="2400" dirty="0" smtClean="0"/>
              <a:t>should be declared before </a:t>
            </a:r>
          </a:p>
          <a:p>
            <a:r>
              <a:rPr lang="en-US" sz="2400" dirty="0"/>
              <a:t> </a:t>
            </a:r>
            <a:r>
              <a:rPr lang="en-US" sz="2400" dirty="0" smtClean="0"/>
              <a:t>  they are used</a:t>
            </a:r>
          </a:p>
          <a:p>
            <a:r>
              <a:rPr lang="en-US" sz="2400" dirty="0" smtClean="0"/>
              <a:t>• </a:t>
            </a:r>
            <a:r>
              <a:rPr lang="en-US" sz="2400" dirty="0" smtClean="0">
                <a:solidFill>
                  <a:srgbClr val="FF0000"/>
                </a:solidFill>
              </a:rPr>
              <a:t>Function prototype</a:t>
            </a:r>
            <a:r>
              <a:rPr lang="en-US" sz="2400" dirty="0" smtClean="0"/>
              <a:t>: function declaration syntax</a:t>
            </a:r>
          </a:p>
          <a:p>
            <a:r>
              <a:rPr lang="en-US" sz="2400" dirty="0" smtClean="0"/>
              <a:t>• Tells the compiler the number and type of arguments </a:t>
            </a:r>
          </a:p>
          <a:p>
            <a:r>
              <a:rPr lang="en-US" sz="2400" dirty="0"/>
              <a:t> </a:t>
            </a:r>
            <a:r>
              <a:rPr lang="en-US" sz="2400" dirty="0" smtClean="0"/>
              <a:t>   and the type of the value that is to be returned by the</a:t>
            </a:r>
          </a:p>
          <a:p>
            <a:r>
              <a:rPr lang="en-US" sz="2400" dirty="0"/>
              <a:t> </a:t>
            </a:r>
            <a:r>
              <a:rPr lang="en-US" sz="2400" dirty="0" smtClean="0"/>
              <a:t>   function</a:t>
            </a:r>
          </a:p>
          <a:p>
            <a:r>
              <a:rPr lang="en-US" sz="2400" i="1" dirty="0"/>
              <a:t> </a:t>
            </a:r>
            <a:r>
              <a:rPr lang="en-US" sz="2400" i="1" dirty="0" smtClean="0"/>
              <a:t>  </a:t>
            </a:r>
            <a:endParaRPr lang="en-US" sz="2400" dirty="0"/>
          </a:p>
        </p:txBody>
      </p:sp>
    </p:spTree>
    <p:extLst>
      <p:ext uri="{BB962C8B-B14F-4D97-AF65-F5344CB8AC3E}">
        <p14:creationId xmlns="" xmlns:p14="http://schemas.microsoft.com/office/powerpoint/2010/main" val="142945375"/>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p:spPr>
        <p:txBody>
          <a:bodyPr>
            <a:normAutofit/>
          </a:bodyPr>
          <a:lstStyle/>
          <a:p>
            <a:r>
              <a:rPr lang="en-US" i="1" dirty="0" smtClean="0"/>
              <a:t>Hello, World!</a:t>
            </a:r>
            <a:r>
              <a:rPr lang="tr-TR" i="1" dirty="0" smtClean="0"/>
              <a:t>: </a:t>
            </a:r>
            <a:r>
              <a:rPr lang="tr-TR" dirty="0" err="1" smtClean="0"/>
              <a:t>printf</a:t>
            </a:r>
            <a:r>
              <a:rPr lang="tr-TR" dirty="0" smtClean="0"/>
              <a:t> fonksiyonu nedir?</a:t>
            </a:r>
            <a:endParaRPr lang="en-US" dirty="0"/>
          </a:p>
        </p:txBody>
      </p:sp>
      <p:sp>
        <p:nvSpPr>
          <p:cNvPr id="20483" name="Rectangle 3"/>
          <p:cNvSpPr>
            <a:spLocks noGrp="1" noChangeArrowheads="1"/>
          </p:cNvSpPr>
          <p:nvPr>
            <p:ph type="body" idx="1"/>
          </p:nvPr>
        </p:nvSpPr>
        <p:spPr>
          <a:xfrm>
            <a:off x="772427" y="1600200"/>
            <a:ext cx="8229600" cy="4191000"/>
          </a:xfrm>
          <a:noFill/>
          <a:ln/>
        </p:spPr>
        <p:txBody>
          <a:bodyPr>
            <a:normAutofit/>
          </a:bodyPr>
          <a:lstStyle/>
          <a:p>
            <a:pPr marL="0" indent="0">
              <a:buNone/>
            </a:pPr>
            <a:r>
              <a:rPr lang="en-US" dirty="0" smtClean="0"/>
              <a:t> </a:t>
            </a:r>
            <a:endParaRPr lang="en-US" dirty="0"/>
          </a:p>
        </p:txBody>
      </p:sp>
      <p:sp>
        <p:nvSpPr>
          <p:cNvPr id="13" name="TextBox 12"/>
          <p:cNvSpPr txBox="1"/>
          <p:nvPr/>
        </p:nvSpPr>
        <p:spPr>
          <a:xfrm>
            <a:off x="774387" y="1308099"/>
            <a:ext cx="7671524" cy="4524315"/>
          </a:xfrm>
          <a:prstGeom prst="rect">
            <a:avLst/>
          </a:prstGeom>
          <a:noFill/>
        </p:spPr>
        <p:txBody>
          <a:bodyPr wrap="none" rtlCol="0">
            <a:spAutoFit/>
          </a:bodyPr>
          <a:lstStyle/>
          <a:p>
            <a:endParaRPr lang="en-US" sz="2400" dirty="0"/>
          </a:p>
          <a:p>
            <a:r>
              <a:rPr lang="en-US" sz="2400" dirty="0" smtClean="0"/>
              <a:t>• Here the function </a:t>
            </a:r>
            <a:r>
              <a:rPr lang="en-US" sz="2400" dirty="0" err="1" smtClean="0">
                <a:solidFill>
                  <a:srgbClr val="FF0000"/>
                </a:solidFill>
              </a:rPr>
              <a:t>printf</a:t>
            </a:r>
            <a:r>
              <a:rPr lang="en-US" sz="2400" dirty="0" smtClean="0">
                <a:solidFill>
                  <a:srgbClr val="FF0000"/>
                </a:solidFill>
              </a:rPr>
              <a:t>()</a:t>
            </a:r>
            <a:r>
              <a:rPr lang="en-US" sz="2400" dirty="0" smtClean="0"/>
              <a:t> is called, or invoked, with a</a:t>
            </a:r>
          </a:p>
          <a:p>
            <a:r>
              <a:rPr lang="en-US" sz="2400" dirty="0"/>
              <a:t> </a:t>
            </a:r>
            <a:r>
              <a:rPr lang="en-US" sz="2400" dirty="0" smtClean="0"/>
              <a:t>  single argument, the string “Hello, world!\n”</a:t>
            </a:r>
          </a:p>
          <a:p>
            <a:r>
              <a:rPr lang="en-US" sz="2400" dirty="0" smtClean="0"/>
              <a:t>• A string constant in C is a series of characters </a:t>
            </a:r>
          </a:p>
          <a:p>
            <a:r>
              <a:rPr lang="en-US" sz="2400" dirty="0"/>
              <a:t> </a:t>
            </a:r>
            <a:r>
              <a:rPr lang="en-US" sz="2400" dirty="0" smtClean="0"/>
              <a:t>  surrounded by </a:t>
            </a:r>
            <a:r>
              <a:rPr lang="en-US" sz="2400" dirty="0" smtClean="0">
                <a:solidFill>
                  <a:srgbClr val="FF0000"/>
                </a:solidFill>
              </a:rPr>
              <a:t>“ ”</a:t>
            </a:r>
          </a:p>
          <a:p>
            <a:r>
              <a:rPr lang="en-US" sz="2400" dirty="0"/>
              <a:t>• </a:t>
            </a:r>
            <a:r>
              <a:rPr lang="en-US" sz="2400" dirty="0" smtClean="0"/>
              <a:t>The two characters </a:t>
            </a:r>
            <a:r>
              <a:rPr lang="en-US" sz="2400" dirty="0" smtClean="0">
                <a:solidFill>
                  <a:srgbClr val="FF0000"/>
                </a:solidFill>
              </a:rPr>
              <a:t>\n</a:t>
            </a:r>
            <a:r>
              <a:rPr lang="en-US" sz="2400" dirty="0" smtClean="0"/>
              <a:t> at the end of the string </a:t>
            </a:r>
          </a:p>
          <a:p>
            <a:r>
              <a:rPr lang="en-US" sz="2400" dirty="0"/>
              <a:t> </a:t>
            </a:r>
            <a:r>
              <a:rPr lang="en-US" sz="2400" dirty="0" smtClean="0"/>
              <a:t>   represent a single character called </a:t>
            </a:r>
            <a:r>
              <a:rPr lang="en-US" sz="2400" i="1" dirty="0" smtClean="0"/>
              <a:t>newline</a:t>
            </a:r>
          </a:p>
          <a:p>
            <a:r>
              <a:rPr lang="en-US" sz="2400" dirty="0" smtClean="0"/>
              <a:t>• A newline character is a nonprinting character; its </a:t>
            </a:r>
          </a:p>
          <a:p>
            <a:r>
              <a:rPr lang="en-US" sz="2400" dirty="0"/>
              <a:t> </a:t>
            </a:r>
            <a:r>
              <a:rPr lang="en-US" sz="2400" dirty="0" smtClean="0"/>
              <a:t>  effect is to advance the cursor to the beginning of the</a:t>
            </a:r>
          </a:p>
          <a:p>
            <a:r>
              <a:rPr lang="en-US" sz="2400" i="1" dirty="0"/>
              <a:t> </a:t>
            </a:r>
            <a:r>
              <a:rPr lang="en-US" sz="2400" i="1" dirty="0" smtClean="0"/>
              <a:t> next line.</a:t>
            </a:r>
          </a:p>
          <a:p>
            <a:r>
              <a:rPr lang="en-US" sz="2400" dirty="0" smtClean="0"/>
              <a:t>• All declarations and statements in C end with </a:t>
            </a:r>
          </a:p>
          <a:p>
            <a:r>
              <a:rPr lang="en-US" sz="2400" dirty="0"/>
              <a:t> </a:t>
            </a:r>
            <a:r>
              <a:rPr lang="en-US" sz="2400" dirty="0" smtClean="0"/>
              <a:t>  semicolon (</a:t>
            </a:r>
            <a:r>
              <a:rPr lang="en-US" sz="2400" dirty="0" smtClean="0">
                <a:solidFill>
                  <a:srgbClr val="FF0000"/>
                </a:solidFill>
              </a:rPr>
              <a:t>;</a:t>
            </a:r>
            <a:r>
              <a:rPr lang="en-US" sz="2400" dirty="0" smtClean="0"/>
              <a:t>)</a:t>
            </a:r>
            <a:endParaRPr lang="en-US" sz="2400" i="1" dirty="0"/>
          </a:p>
        </p:txBody>
      </p:sp>
      <p:pic>
        <p:nvPicPr>
          <p:cNvPr id="2" name="Picture 1"/>
          <p:cNvPicPr>
            <a:picLocks noChangeAspect="1"/>
          </p:cNvPicPr>
          <p:nvPr/>
        </p:nvPicPr>
        <p:blipFill>
          <a:blip r:embed="rId3"/>
          <a:stretch>
            <a:fillRect/>
          </a:stretch>
        </p:blipFill>
        <p:spPr>
          <a:xfrm>
            <a:off x="459160" y="1308099"/>
            <a:ext cx="3708400" cy="342900"/>
          </a:xfrm>
          <a:prstGeom prst="rect">
            <a:avLst/>
          </a:prstGeom>
        </p:spPr>
      </p:pic>
    </p:spTree>
    <p:extLst>
      <p:ext uri="{BB962C8B-B14F-4D97-AF65-F5344CB8AC3E}">
        <p14:creationId xmlns="" xmlns:p14="http://schemas.microsoft.com/office/powerpoint/2010/main" val="3341010462"/>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en-US" i="1" dirty="0" smtClean="0"/>
              <a:t>Hello, World!</a:t>
            </a:r>
            <a:r>
              <a:rPr lang="tr-TR" i="1" dirty="0" smtClean="0"/>
              <a:t>: </a:t>
            </a:r>
            <a:r>
              <a:rPr lang="tr-TR" dirty="0" smtClean="0"/>
              <a:t>Kod akışı ve </a:t>
            </a:r>
            <a:r>
              <a:rPr lang="tr-TR" b="1" i="1" dirty="0" err="1" smtClean="0"/>
              <a:t>return</a:t>
            </a:r>
            <a:r>
              <a:rPr lang="tr-TR" b="1" i="1" dirty="0" smtClean="0"/>
              <a:t> 0;</a:t>
            </a:r>
            <a:r>
              <a:rPr lang="tr-TR" dirty="0" smtClean="0"/>
              <a:t> komutu</a:t>
            </a:r>
            <a:endParaRPr lang="tr-TR" dirty="0"/>
          </a:p>
        </p:txBody>
      </p:sp>
      <p:sp>
        <p:nvSpPr>
          <p:cNvPr id="4" name="3 İçerik Yer Tutucusu"/>
          <p:cNvSpPr>
            <a:spLocks noGrp="1"/>
          </p:cNvSpPr>
          <p:nvPr>
            <p:ph sz="quarter" idx="1"/>
          </p:nvPr>
        </p:nvSpPr>
        <p:spPr/>
        <p:txBody>
          <a:bodyPr>
            <a:normAutofit fontScale="92500"/>
          </a:bodyPr>
          <a:lstStyle/>
          <a:p>
            <a:r>
              <a:rPr lang="tr-TR" dirty="0" err="1" smtClean="0"/>
              <a:t>C’de</a:t>
            </a:r>
            <a:r>
              <a:rPr lang="tr-TR" dirty="0" smtClean="0"/>
              <a:t> kod yukarıdan aşağı doğru akar!</a:t>
            </a:r>
          </a:p>
          <a:p>
            <a:endParaRPr lang="tr-TR" dirty="0" smtClean="0"/>
          </a:p>
          <a:p>
            <a:r>
              <a:rPr lang="tr-TR" dirty="0" err="1" smtClean="0"/>
              <a:t>return</a:t>
            </a:r>
            <a:r>
              <a:rPr lang="tr-TR" dirty="0" smtClean="0"/>
              <a:t> komutu, içinde bulunduğu fonksiyonu sonlandırır.</a:t>
            </a:r>
          </a:p>
          <a:p>
            <a:r>
              <a:rPr lang="tr-TR" dirty="0" smtClean="0"/>
              <a:t>Şu an için sadece </a:t>
            </a:r>
            <a:r>
              <a:rPr lang="tr-TR" dirty="0" err="1" smtClean="0"/>
              <a:t>main</a:t>
            </a:r>
            <a:r>
              <a:rPr lang="tr-TR" dirty="0" smtClean="0"/>
              <a:t> fonksiyonunu görüyoruz.</a:t>
            </a:r>
          </a:p>
          <a:p>
            <a:r>
              <a:rPr lang="tr-TR" dirty="0" err="1" smtClean="0"/>
              <a:t>main</a:t>
            </a:r>
            <a:r>
              <a:rPr lang="tr-TR" dirty="0" smtClean="0"/>
              <a:t> fonksiyonu içerisinde </a:t>
            </a:r>
            <a:r>
              <a:rPr lang="tr-TR" dirty="0" err="1" smtClean="0"/>
              <a:t>return</a:t>
            </a:r>
            <a:r>
              <a:rPr lang="tr-TR" dirty="0" smtClean="0"/>
              <a:t> komutu nerede görülürse, </a:t>
            </a:r>
            <a:r>
              <a:rPr lang="tr-TR" dirty="0" err="1" smtClean="0"/>
              <a:t>main</a:t>
            </a:r>
            <a:r>
              <a:rPr lang="tr-TR" dirty="0" smtClean="0"/>
              <a:t> fonksiyonu(dolayısıyla da kodun tamamı) o an sonlanır.</a:t>
            </a:r>
          </a:p>
          <a:p>
            <a:endParaRPr lang="tr-TR" dirty="0" smtClean="0"/>
          </a:p>
          <a:p>
            <a:r>
              <a:rPr lang="tr-TR" dirty="0" smtClean="0"/>
              <a:t>Neden </a:t>
            </a:r>
            <a:r>
              <a:rPr lang="tr-TR" i="1" dirty="0" err="1" smtClean="0"/>
              <a:t>return</a:t>
            </a:r>
            <a:r>
              <a:rPr lang="tr-TR" i="1" dirty="0" smtClean="0"/>
              <a:t> 141 </a:t>
            </a:r>
            <a:r>
              <a:rPr lang="tr-TR" dirty="0" smtClean="0"/>
              <a:t>değil de </a:t>
            </a:r>
            <a:r>
              <a:rPr lang="tr-TR" i="1" dirty="0" err="1" smtClean="0"/>
              <a:t>return</a:t>
            </a:r>
            <a:r>
              <a:rPr lang="tr-TR" i="1" dirty="0" smtClean="0"/>
              <a:t> 0</a:t>
            </a:r>
            <a:r>
              <a:rPr lang="tr-TR" dirty="0" smtClean="0"/>
              <a:t>?</a:t>
            </a:r>
          </a:p>
          <a:p>
            <a:pPr lvl="1"/>
            <a:r>
              <a:rPr lang="tr-TR" dirty="0" err="1" smtClean="0"/>
              <a:t>main’in</a:t>
            </a:r>
            <a:r>
              <a:rPr lang="tr-TR" dirty="0" smtClean="0"/>
              <a:t> 0 dönmesi kodun başarılı şekilde sonlandığına işaret olarak kabul edilmiştir. Böylece işletim sistemine vs. kodun sonlanmasında bir anormallik olmadığını, kontrollü şekilde sonlandığını dile getirmiş oluyoruz.</a:t>
            </a:r>
          </a:p>
          <a:p>
            <a:endParaRPr lang="tr-TR" dirty="0" smtClean="0"/>
          </a:p>
          <a:p>
            <a:endParaRPr lang="tr-TR" dirty="0" smtClean="0"/>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p:spPr>
        <p:txBody>
          <a:bodyPr>
            <a:normAutofit/>
          </a:bodyPr>
          <a:lstStyle/>
          <a:p>
            <a:r>
              <a:rPr lang="en-US" i="1" dirty="0" smtClean="0"/>
              <a:t>Hello, World!</a:t>
            </a:r>
            <a:r>
              <a:rPr lang="tr-TR" i="1" dirty="0" smtClean="0"/>
              <a:t>: </a:t>
            </a:r>
            <a:r>
              <a:rPr lang="tr-TR" dirty="0" err="1" smtClean="0"/>
              <a:t>return</a:t>
            </a:r>
            <a:r>
              <a:rPr lang="tr-TR" dirty="0" smtClean="0"/>
              <a:t> komutu ne işe yarar?</a:t>
            </a:r>
            <a:endParaRPr lang="en-US" dirty="0"/>
          </a:p>
        </p:txBody>
      </p:sp>
      <p:sp>
        <p:nvSpPr>
          <p:cNvPr id="20483" name="Rectangle 3"/>
          <p:cNvSpPr>
            <a:spLocks noGrp="1" noChangeArrowheads="1"/>
          </p:cNvSpPr>
          <p:nvPr>
            <p:ph type="body" idx="1"/>
          </p:nvPr>
        </p:nvSpPr>
        <p:spPr>
          <a:xfrm>
            <a:off x="703943" y="1240949"/>
            <a:ext cx="8229600" cy="4191000"/>
          </a:xfrm>
          <a:noFill/>
          <a:ln/>
        </p:spPr>
        <p:txBody>
          <a:bodyPr>
            <a:normAutofit/>
          </a:bodyPr>
          <a:lstStyle/>
          <a:p>
            <a:pPr marL="0" indent="0">
              <a:buNone/>
            </a:pPr>
            <a:r>
              <a:rPr lang="en-US" dirty="0" smtClean="0"/>
              <a:t> </a:t>
            </a:r>
            <a:endParaRPr lang="en-US" dirty="0"/>
          </a:p>
        </p:txBody>
      </p:sp>
      <p:sp>
        <p:nvSpPr>
          <p:cNvPr id="13" name="TextBox 12"/>
          <p:cNvSpPr txBox="1"/>
          <p:nvPr/>
        </p:nvSpPr>
        <p:spPr>
          <a:xfrm>
            <a:off x="457200" y="1240949"/>
            <a:ext cx="7901014" cy="6001643"/>
          </a:xfrm>
          <a:prstGeom prst="rect">
            <a:avLst/>
          </a:prstGeom>
          <a:noFill/>
        </p:spPr>
        <p:txBody>
          <a:bodyPr wrap="square" rtlCol="0">
            <a:spAutoFit/>
          </a:bodyPr>
          <a:lstStyle/>
          <a:p>
            <a:r>
              <a:rPr lang="en-US" sz="2400" dirty="0" smtClean="0"/>
              <a:t>•</a:t>
            </a:r>
            <a:r>
              <a:rPr lang="en-US" sz="2400" dirty="0"/>
              <a:t>Because function main() returns an integer value, </a:t>
            </a:r>
            <a:endParaRPr lang="en-US" sz="2400" dirty="0" smtClean="0"/>
          </a:p>
          <a:p>
            <a:r>
              <a:rPr lang="en-US" sz="2400" dirty="0"/>
              <a:t> </a:t>
            </a:r>
            <a:r>
              <a:rPr lang="en-US" sz="2400" dirty="0" smtClean="0"/>
              <a:t> there </a:t>
            </a:r>
            <a:r>
              <a:rPr lang="en-US" sz="2400" dirty="0"/>
              <a:t>must be a statement that indicates what </a:t>
            </a:r>
            <a:endParaRPr lang="en-US" sz="2400" dirty="0" smtClean="0"/>
          </a:p>
          <a:p>
            <a:r>
              <a:rPr lang="en-US" sz="2400" dirty="0"/>
              <a:t> </a:t>
            </a:r>
            <a:r>
              <a:rPr lang="en-US" sz="2400" dirty="0" smtClean="0"/>
              <a:t> this </a:t>
            </a:r>
            <a:r>
              <a:rPr lang="en-US" sz="2400" dirty="0"/>
              <a:t>value is</a:t>
            </a:r>
            <a:r>
              <a:rPr lang="en-US" sz="2400" dirty="0" smtClean="0"/>
              <a:t>.</a:t>
            </a:r>
          </a:p>
          <a:p>
            <a:endParaRPr lang="en-US" sz="2400" dirty="0"/>
          </a:p>
          <a:p>
            <a:r>
              <a:rPr lang="en-US" sz="2000" dirty="0" smtClean="0"/>
              <a:t>• </a:t>
            </a:r>
            <a:r>
              <a:rPr lang="en-US" sz="2400" dirty="0"/>
              <a:t>The statement </a:t>
            </a:r>
            <a:r>
              <a:rPr lang="en-US" sz="2400" dirty="0" smtClean="0"/>
              <a:t>“</a:t>
            </a:r>
            <a:r>
              <a:rPr lang="en-US" sz="2400" dirty="0" smtClean="0">
                <a:solidFill>
                  <a:srgbClr val="FF0000"/>
                </a:solidFill>
              </a:rPr>
              <a:t>return 0;</a:t>
            </a:r>
            <a:r>
              <a:rPr lang="en-US" sz="2400" dirty="0" smtClean="0"/>
              <a:t>” indicates </a:t>
            </a:r>
            <a:r>
              <a:rPr lang="en-US" sz="2400" dirty="0"/>
              <a:t>that main() returns </a:t>
            </a:r>
            <a:endParaRPr lang="en-US" sz="2400" dirty="0" smtClean="0"/>
          </a:p>
          <a:p>
            <a:r>
              <a:rPr lang="en-US" sz="2400" dirty="0" smtClean="0"/>
              <a:t>    a </a:t>
            </a:r>
            <a:r>
              <a:rPr lang="en-US" sz="2400" dirty="0"/>
              <a:t>value of zero </a:t>
            </a:r>
            <a:r>
              <a:rPr lang="en-US" sz="2400" dirty="0" smtClean="0"/>
              <a:t>to the </a:t>
            </a:r>
            <a:r>
              <a:rPr lang="en-US" sz="2400" dirty="0"/>
              <a:t>operating system</a:t>
            </a:r>
            <a:r>
              <a:rPr lang="en-US" sz="2400" dirty="0" smtClean="0"/>
              <a:t>.</a:t>
            </a:r>
          </a:p>
          <a:p>
            <a:endParaRPr lang="en-US" sz="2400" dirty="0"/>
          </a:p>
          <a:p>
            <a:r>
              <a:rPr lang="en-US" sz="2400" dirty="0" smtClean="0"/>
              <a:t>• </a:t>
            </a:r>
            <a:r>
              <a:rPr lang="tr-TR" sz="2400" dirty="0" smtClean="0"/>
              <a:t>N</a:t>
            </a:r>
            <a:r>
              <a:rPr lang="en-US" sz="2400" dirty="0" err="1" smtClean="0"/>
              <a:t>onzero</a:t>
            </a:r>
            <a:r>
              <a:rPr lang="en-US" sz="2400" dirty="0" smtClean="0"/>
              <a:t> values are returned to tell the OS that main() has been unsuccessful.</a:t>
            </a:r>
            <a:endParaRPr lang="tr-TR" sz="2400" dirty="0" smtClean="0"/>
          </a:p>
          <a:p>
            <a:endParaRPr lang="tr-TR" sz="2400" dirty="0" smtClean="0"/>
          </a:p>
          <a:p>
            <a:pPr algn="ctr"/>
            <a:r>
              <a:rPr lang="tr-TR" sz="2400" b="1" i="1" dirty="0" err="1" smtClean="0"/>
              <a:t>return</a:t>
            </a:r>
            <a:r>
              <a:rPr lang="tr-TR" sz="2400" b="1" i="1" dirty="0" smtClean="0"/>
              <a:t> 0 koymazsak da program çalışır. </a:t>
            </a:r>
            <a:endParaRPr lang="en-US" sz="2400" b="1" i="1" dirty="0" smtClean="0"/>
          </a:p>
          <a:p>
            <a:endParaRPr lang="en-US" sz="3000" dirty="0"/>
          </a:p>
          <a:p>
            <a:endParaRPr lang="en-US" sz="3000" dirty="0"/>
          </a:p>
          <a:p>
            <a:endParaRPr lang="en-US" sz="3000" dirty="0"/>
          </a:p>
          <a:p>
            <a:endParaRPr lang="en-US" sz="3000" i="1" dirty="0"/>
          </a:p>
        </p:txBody>
      </p:sp>
    </p:spTree>
    <p:extLst>
      <p:ext uri="{BB962C8B-B14F-4D97-AF65-F5344CB8AC3E}">
        <p14:creationId xmlns="" xmlns:p14="http://schemas.microsoft.com/office/powerpoint/2010/main" val="2822459219"/>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t>Türkçeye özgü karakterlerin ekrana düzgün yazdırılması</a:t>
            </a:r>
            <a:endParaRPr lang="tr-TR" sz="2800" dirty="0"/>
          </a:p>
        </p:txBody>
      </p:sp>
      <p:sp>
        <p:nvSpPr>
          <p:cNvPr id="3" name="2 İçerik Yer Tutucusu"/>
          <p:cNvSpPr>
            <a:spLocks noGrp="1"/>
          </p:cNvSpPr>
          <p:nvPr>
            <p:ph sz="quarter" idx="1"/>
          </p:nvPr>
        </p:nvSpPr>
        <p:spPr>
          <a:xfrm>
            <a:off x="457200" y="1219200"/>
            <a:ext cx="5043494" cy="3209932"/>
          </a:xfrm>
        </p:spPr>
        <p:txBody>
          <a:bodyPr>
            <a:normAutofit/>
          </a:bodyPr>
          <a:lstStyle/>
          <a:p>
            <a:pPr>
              <a:buNone/>
            </a:pPr>
            <a:r>
              <a:rPr lang="tr-TR" sz="1600" dirty="0" smtClean="0"/>
              <a:t>Normalde Türkçeye özgü ç, ğ, ü gibi karakterler ekranda düzgün çıkmamaktadır.</a:t>
            </a:r>
          </a:p>
          <a:p>
            <a:r>
              <a:rPr lang="tr-TR" sz="1600" dirty="0" smtClean="0"/>
              <a:t>#</a:t>
            </a:r>
            <a:r>
              <a:rPr lang="tr-TR" sz="1600" dirty="0" err="1" smtClean="0"/>
              <a:t>include</a:t>
            </a:r>
            <a:r>
              <a:rPr lang="tr-TR" sz="1600" dirty="0" smtClean="0"/>
              <a:t> &lt;</a:t>
            </a:r>
            <a:r>
              <a:rPr lang="tr-TR" sz="1600" dirty="0" err="1" smtClean="0"/>
              <a:t>locale</a:t>
            </a:r>
            <a:r>
              <a:rPr lang="tr-TR" sz="1600" dirty="0" smtClean="0"/>
              <a:t>.h&gt; </a:t>
            </a:r>
          </a:p>
          <a:p>
            <a:pPr>
              <a:buNone/>
            </a:pPr>
            <a:r>
              <a:rPr lang="tr-TR" sz="1600" dirty="0" smtClean="0"/>
              <a:t>Şeklinde </a:t>
            </a:r>
            <a:r>
              <a:rPr lang="tr-TR" sz="1600" dirty="0" err="1" smtClean="0"/>
              <a:t>locale</a:t>
            </a:r>
            <a:r>
              <a:rPr lang="tr-TR" sz="1600" dirty="0" smtClean="0"/>
              <a:t> kütüphanesini ekleyip </a:t>
            </a:r>
            <a:r>
              <a:rPr lang="tr-TR" sz="1600" dirty="0" err="1" smtClean="0"/>
              <a:t>main’in</a:t>
            </a:r>
            <a:r>
              <a:rPr lang="tr-TR" sz="1600" dirty="0" smtClean="0"/>
              <a:t> içinde</a:t>
            </a:r>
          </a:p>
          <a:p>
            <a:r>
              <a:rPr lang="tr-TR" sz="1600" dirty="0" smtClean="0"/>
              <a:t>   </a:t>
            </a:r>
            <a:r>
              <a:rPr lang="tr-TR" sz="1600" dirty="0" err="1" smtClean="0"/>
              <a:t>setlocale</a:t>
            </a:r>
            <a:r>
              <a:rPr lang="tr-TR" sz="1600" dirty="0" smtClean="0"/>
              <a:t>(LC_ALL,"</a:t>
            </a:r>
            <a:r>
              <a:rPr lang="tr-TR" sz="1600" dirty="0" err="1" smtClean="0"/>
              <a:t>Turkish</a:t>
            </a:r>
            <a:r>
              <a:rPr lang="tr-TR" sz="1600" dirty="0" smtClean="0"/>
              <a:t>");</a:t>
            </a:r>
          </a:p>
          <a:p>
            <a:pPr>
              <a:buNone/>
            </a:pPr>
            <a:r>
              <a:rPr lang="tr-TR" sz="1600" dirty="0" smtClean="0"/>
              <a:t>Şeklinde bir komutla ayarlama yaparsanız,</a:t>
            </a:r>
          </a:p>
          <a:p>
            <a:pPr>
              <a:buNone/>
            </a:pPr>
            <a:r>
              <a:rPr lang="tr-TR" sz="1600" dirty="0" smtClean="0"/>
              <a:t>Türkçe karakterleri de ekrana yazdırabilirsiniz.</a:t>
            </a:r>
          </a:p>
          <a:p>
            <a:pPr>
              <a:buNone/>
            </a:pPr>
            <a:r>
              <a:rPr lang="tr-TR" sz="1400" dirty="0" smtClean="0"/>
              <a:t>ANCAK, bu durumda eğer kodunuz kullanıcıdan sayı istiyorsa, kullanıcı ondalık sayı girişlerini  5.2 yerine 5,2 gibi (Türkçedeki gibi) virgüllü şekilde yapmalıdır.</a:t>
            </a:r>
          </a:p>
        </p:txBody>
      </p:sp>
      <p:pic>
        <p:nvPicPr>
          <p:cNvPr id="1026" name="Picture 2"/>
          <p:cNvPicPr>
            <a:picLocks noChangeAspect="1" noChangeArrowheads="1"/>
          </p:cNvPicPr>
          <p:nvPr/>
        </p:nvPicPr>
        <p:blipFill>
          <a:blip r:embed="rId2"/>
          <a:srcRect/>
          <a:stretch>
            <a:fillRect/>
          </a:stretch>
        </p:blipFill>
        <p:spPr bwMode="auto">
          <a:xfrm>
            <a:off x="5143504" y="4429132"/>
            <a:ext cx="3209925" cy="1514475"/>
          </a:xfrm>
          <a:prstGeom prst="rect">
            <a:avLst/>
          </a:prstGeom>
          <a:noFill/>
          <a:ln w="9525">
            <a:noFill/>
            <a:miter lim="800000"/>
            <a:headEnd/>
            <a:tailEnd/>
          </a:ln>
          <a:effectLst/>
        </p:spPr>
      </p:pic>
      <p:sp>
        <p:nvSpPr>
          <p:cNvPr id="5" name="4 Dikdörtgen"/>
          <p:cNvSpPr/>
          <p:nvPr/>
        </p:nvSpPr>
        <p:spPr>
          <a:xfrm>
            <a:off x="428596" y="4071942"/>
            <a:ext cx="4572000" cy="212365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tr-TR" sz="1600" i="1" dirty="0" smtClean="0"/>
              <a:t>#</a:t>
            </a:r>
            <a:r>
              <a:rPr lang="tr-TR" sz="1600" i="1" dirty="0" err="1" smtClean="0"/>
              <a:t>include</a:t>
            </a:r>
            <a:r>
              <a:rPr lang="tr-TR" sz="1600" i="1" dirty="0" smtClean="0"/>
              <a:t> &lt;</a:t>
            </a:r>
            <a:r>
              <a:rPr lang="tr-TR" sz="1600" i="1" dirty="0" err="1" smtClean="0"/>
              <a:t>stdio</a:t>
            </a:r>
            <a:r>
              <a:rPr lang="tr-TR" sz="1600" i="1" dirty="0" smtClean="0"/>
              <a:t>.h&gt; </a:t>
            </a:r>
          </a:p>
          <a:p>
            <a:r>
              <a:rPr lang="tr-TR" sz="1600" i="1" dirty="0" smtClean="0"/>
              <a:t>#</a:t>
            </a:r>
            <a:r>
              <a:rPr lang="tr-TR" sz="1600" i="1" dirty="0" err="1" smtClean="0"/>
              <a:t>include</a:t>
            </a:r>
            <a:r>
              <a:rPr lang="tr-TR" sz="1600" i="1" dirty="0" smtClean="0"/>
              <a:t> &lt;</a:t>
            </a:r>
            <a:r>
              <a:rPr lang="tr-TR" sz="1600" i="1" dirty="0" err="1" smtClean="0"/>
              <a:t>locale</a:t>
            </a:r>
            <a:r>
              <a:rPr lang="tr-TR" sz="1600" i="1" dirty="0" smtClean="0"/>
              <a:t>.h&gt; </a:t>
            </a:r>
          </a:p>
          <a:p>
            <a:r>
              <a:rPr lang="tr-TR" sz="1600" i="1" dirty="0" err="1" smtClean="0"/>
              <a:t>int</a:t>
            </a:r>
            <a:r>
              <a:rPr lang="tr-TR" sz="1600" i="1" dirty="0" smtClean="0"/>
              <a:t> </a:t>
            </a:r>
            <a:r>
              <a:rPr lang="tr-TR" sz="1600" i="1" dirty="0" err="1" smtClean="0"/>
              <a:t>main</a:t>
            </a:r>
            <a:r>
              <a:rPr lang="tr-TR" sz="1600" i="1" dirty="0" smtClean="0"/>
              <a:t>()</a:t>
            </a:r>
          </a:p>
          <a:p>
            <a:r>
              <a:rPr lang="tr-TR" sz="1600" i="1" dirty="0" smtClean="0"/>
              <a:t>{</a:t>
            </a:r>
          </a:p>
          <a:p>
            <a:r>
              <a:rPr lang="tr-TR" sz="1600" i="1" dirty="0" smtClean="0"/>
              <a:t>	</a:t>
            </a:r>
            <a:r>
              <a:rPr lang="tr-TR" sz="1600" i="1" dirty="0" err="1" smtClean="0"/>
              <a:t>setlocale</a:t>
            </a:r>
            <a:r>
              <a:rPr lang="tr-TR" sz="1600" i="1" dirty="0" smtClean="0"/>
              <a:t>(LC_ALL,"</a:t>
            </a:r>
            <a:r>
              <a:rPr lang="tr-TR" sz="1600" i="1" dirty="0" err="1" smtClean="0"/>
              <a:t>Turkish</a:t>
            </a:r>
            <a:r>
              <a:rPr lang="tr-TR" sz="1600" i="1" dirty="0" smtClean="0"/>
              <a:t>");</a:t>
            </a:r>
          </a:p>
          <a:p>
            <a:r>
              <a:rPr lang="tr-TR" sz="1600" i="1" dirty="0" smtClean="0"/>
              <a:t>	</a:t>
            </a:r>
            <a:r>
              <a:rPr lang="tr-TR" sz="1600" i="1" dirty="0" err="1" smtClean="0"/>
              <a:t>printf</a:t>
            </a:r>
            <a:r>
              <a:rPr lang="tr-TR" sz="1600" i="1" dirty="0" smtClean="0"/>
              <a:t>("Çok olağan bir gün");</a:t>
            </a:r>
          </a:p>
          <a:p>
            <a:r>
              <a:rPr lang="tr-TR" sz="1600" i="1" dirty="0" smtClean="0"/>
              <a:t>	</a:t>
            </a:r>
            <a:r>
              <a:rPr lang="tr-TR" sz="1600" i="1" dirty="0" err="1" smtClean="0"/>
              <a:t>return</a:t>
            </a:r>
            <a:r>
              <a:rPr lang="tr-TR" sz="1600" i="1" dirty="0" smtClean="0"/>
              <a:t> 0;</a:t>
            </a:r>
          </a:p>
          <a:p>
            <a:r>
              <a:rPr lang="tr-TR" sz="1600" i="1" dirty="0" smtClean="0"/>
              <a:t>}</a:t>
            </a:r>
            <a:endParaRPr lang="tr-TR" sz="1600" i="1" dirty="0"/>
          </a:p>
        </p:txBody>
      </p:sp>
      <p:sp>
        <p:nvSpPr>
          <p:cNvPr id="6" name="5 Sağ Ok"/>
          <p:cNvSpPr/>
          <p:nvPr/>
        </p:nvSpPr>
        <p:spPr>
          <a:xfrm>
            <a:off x="4214810" y="5000636"/>
            <a:ext cx="85725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7" name="Picture 3"/>
          <p:cNvPicPr>
            <a:picLocks noChangeAspect="1" noChangeArrowheads="1"/>
          </p:cNvPicPr>
          <p:nvPr/>
        </p:nvPicPr>
        <p:blipFill>
          <a:blip r:embed="rId3"/>
          <a:srcRect/>
          <a:stretch>
            <a:fillRect/>
          </a:stretch>
        </p:blipFill>
        <p:spPr bwMode="auto">
          <a:xfrm>
            <a:off x="5643570" y="1785926"/>
            <a:ext cx="2714644" cy="148218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370"/>
            <a:ext cx="8229600" cy="842962"/>
          </a:xfrm>
        </p:spPr>
        <p:txBody>
          <a:bodyPr>
            <a:normAutofit/>
          </a:bodyPr>
          <a:lstStyle/>
          <a:p>
            <a:r>
              <a:rPr lang="tr-TR" dirty="0" smtClean="0"/>
              <a:t>Sabit kalıplar oluşturmak: </a:t>
            </a:r>
            <a:r>
              <a:rPr lang="tr-TR" i="1" dirty="0" smtClean="0"/>
              <a:t>#define </a:t>
            </a:r>
            <a:r>
              <a:rPr lang="tr-TR" dirty="0" smtClean="0"/>
              <a:t>kullanımı</a:t>
            </a:r>
            <a:endParaRPr lang="en-US" dirty="0"/>
          </a:p>
        </p:txBody>
      </p:sp>
      <p:sp>
        <p:nvSpPr>
          <p:cNvPr id="4" name="TextBox 3"/>
          <p:cNvSpPr txBox="1"/>
          <p:nvPr/>
        </p:nvSpPr>
        <p:spPr>
          <a:xfrm>
            <a:off x="826264" y="1003883"/>
            <a:ext cx="8830733" cy="3262432"/>
          </a:xfrm>
          <a:prstGeom prst="rect">
            <a:avLst/>
          </a:prstGeom>
          <a:noFill/>
        </p:spPr>
        <p:txBody>
          <a:bodyPr wrap="square" rtlCol="0">
            <a:spAutoFit/>
          </a:bodyPr>
          <a:lstStyle/>
          <a:p>
            <a:endParaRPr lang="en-US" sz="3200" dirty="0"/>
          </a:p>
          <a:p>
            <a:r>
              <a:rPr lang="en-US" sz="2400" dirty="0" smtClean="0"/>
              <a:t>• </a:t>
            </a:r>
            <a:r>
              <a:rPr lang="en-US" sz="2000" dirty="0" smtClean="0"/>
              <a:t>The directive “#define” instructs the preprocessor to </a:t>
            </a:r>
            <a:r>
              <a:rPr lang="en-US" sz="2000" b="1" dirty="0" smtClean="0"/>
              <a:t>replace  </a:t>
            </a:r>
          </a:p>
          <a:p>
            <a:r>
              <a:rPr lang="en-US" sz="2000" dirty="0"/>
              <a:t> </a:t>
            </a:r>
            <a:r>
              <a:rPr lang="en-US" sz="2000" dirty="0" smtClean="0"/>
              <a:t>   every occurrence of the constant </a:t>
            </a:r>
            <a:r>
              <a:rPr lang="tr-TR" sz="2000" dirty="0" err="1" smtClean="0"/>
              <a:t>macro</a:t>
            </a:r>
            <a:r>
              <a:rPr lang="tr-TR" sz="2000" dirty="0" smtClean="0"/>
              <a:t> </a:t>
            </a:r>
            <a:r>
              <a:rPr lang="en-US" sz="2000" dirty="0" smtClean="0"/>
              <a:t>KMS_PER_MILE by 1.609. </a:t>
            </a:r>
            <a:endParaRPr lang="en-US" sz="2000" dirty="0"/>
          </a:p>
          <a:p>
            <a:r>
              <a:rPr lang="en-US" sz="2000" dirty="0" smtClean="0"/>
              <a:t>•  Constant </a:t>
            </a:r>
            <a:r>
              <a:rPr lang="en-US" sz="2000" dirty="0"/>
              <a:t>macro is a name that is replaced by a constant value </a:t>
            </a:r>
            <a:r>
              <a:rPr lang="en-US" sz="2000" dirty="0" smtClean="0"/>
              <a:t> </a:t>
            </a:r>
          </a:p>
          <a:p>
            <a:r>
              <a:rPr lang="en-US" sz="2000" dirty="0"/>
              <a:t> </a:t>
            </a:r>
            <a:r>
              <a:rPr lang="en-US" sz="2000" dirty="0" smtClean="0"/>
              <a:t>    </a:t>
            </a:r>
            <a:r>
              <a:rPr lang="en-US" sz="2000" b="1" dirty="0" smtClean="0"/>
              <a:t>before</a:t>
            </a:r>
            <a:r>
              <a:rPr lang="en-US" sz="2000" dirty="0" smtClean="0"/>
              <a:t> </a:t>
            </a:r>
            <a:r>
              <a:rPr lang="en-US" sz="2000" dirty="0"/>
              <a:t>the program is sent to the compiler.</a:t>
            </a:r>
          </a:p>
          <a:p>
            <a:endParaRPr lang="en-US" sz="3000" dirty="0"/>
          </a:p>
          <a:p>
            <a:endParaRPr lang="en-US" sz="3000" dirty="0"/>
          </a:p>
          <a:p>
            <a:endParaRPr lang="en-US" sz="3000" i="1" dirty="0"/>
          </a:p>
        </p:txBody>
      </p:sp>
      <p:pic>
        <p:nvPicPr>
          <p:cNvPr id="6" name="Picture 5"/>
          <p:cNvPicPr>
            <a:picLocks noChangeAspect="1"/>
          </p:cNvPicPr>
          <p:nvPr/>
        </p:nvPicPr>
        <p:blipFill>
          <a:blip r:embed="rId2"/>
          <a:stretch>
            <a:fillRect/>
          </a:stretch>
        </p:blipFill>
        <p:spPr>
          <a:xfrm>
            <a:off x="635000" y="1185332"/>
            <a:ext cx="4148667" cy="273026"/>
          </a:xfrm>
          <a:prstGeom prst="rect">
            <a:avLst/>
          </a:prstGeom>
        </p:spPr>
      </p:pic>
      <p:pic>
        <p:nvPicPr>
          <p:cNvPr id="7" name="Picture 6"/>
          <p:cNvPicPr>
            <a:picLocks noChangeAspect="1"/>
          </p:cNvPicPr>
          <p:nvPr/>
        </p:nvPicPr>
        <p:blipFill>
          <a:blip r:embed="rId3"/>
          <a:stretch>
            <a:fillRect/>
          </a:stretch>
        </p:blipFill>
        <p:spPr>
          <a:xfrm>
            <a:off x="1455756" y="3503549"/>
            <a:ext cx="6046731" cy="1922140"/>
          </a:xfrm>
          <a:prstGeom prst="rect">
            <a:avLst/>
          </a:prstGeom>
        </p:spPr>
      </p:pic>
    </p:spTree>
    <p:extLst>
      <p:ext uri="{BB962C8B-B14F-4D97-AF65-F5344CB8AC3E}">
        <p14:creationId xmlns:p14="http://schemas.microsoft.com/office/powerpoint/2010/main" xmlns="" val="275469812"/>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370"/>
            <a:ext cx="8229600" cy="842962"/>
          </a:xfrm>
        </p:spPr>
        <p:txBody>
          <a:bodyPr>
            <a:normAutofit/>
          </a:bodyPr>
          <a:lstStyle/>
          <a:p>
            <a:r>
              <a:rPr lang="tr-TR" dirty="0" smtClean="0"/>
              <a:t>Sabit kalıplar oluşturmak: </a:t>
            </a:r>
            <a:r>
              <a:rPr lang="tr-TR" i="1" dirty="0" smtClean="0"/>
              <a:t>#define </a:t>
            </a:r>
            <a:r>
              <a:rPr lang="tr-TR" dirty="0" smtClean="0"/>
              <a:t>kullanımı</a:t>
            </a:r>
            <a:endParaRPr lang="en-US" dirty="0"/>
          </a:p>
        </p:txBody>
      </p:sp>
      <p:sp>
        <p:nvSpPr>
          <p:cNvPr id="4" name="TextBox 3"/>
          <p:cNvSpPr txBox="1"/>
          <p:nvPr/>
        </p:nvSpPr>
        <p:spPr>
          <a:xfrm>
            <a:off x="457200" y="629310"/>
            <a:ext cx="8229600" cy="5570756"/>
          </a:xfrm>
          <a:prstGeom prst="rect">
            <a:avLst/>
          </a:prstGeom>
          <a:noFill/>
        </p:spPr>
        <p:txBody>
          <a:bodyPr wrap="square" rtlCol="0">
            <a:spAutoFit/>
          </a:bodyPr>
          <a:lstStyle/>
          <a:p>
            <a:endParaRPr lang="en-US" sz="3200" dirty="0"/>
          </a:p>
          <a:p>
            <a:r>
              <a:rPr lang="en-US" sz="2000" dirty="0" smtClean="0"/>
              <a:t>• </a:t>
            </a:r>
            <a:r>
              <a:rPr lang="en-US" sz="2400" dirty="0" smtClean="0"/>
              <a:t>Constant macros</a:t>
            </a:r>
            <a:r>
              <a:rPr lang="tr-TR" sz="2400" dirty="0" smtClean="0"/>
              <a:t> </a:t>
            </a:r>
            <a:r>
              <a:rPr lang="en-US" sz="2400" dirty="0" smtClean="0"/>
              <a:t>improve </a:t>
            </a:r>
            <a:r>
              <a:rPr lang="en-US" sz="2400" dirty="0"/>
              <a:t>readability and make it easier </a:t>
            </a:r>
            <a:r>
              <a:rPr lang="en-US" sz="2400" dirty="0" smtClean="0"/>
              <a:t>to change</a:t>
            </a:r>
            <a:r>
              <a:rPr lang="tr-TR" sz="2400" dirty="0" smtClean="0"/>
              <a:t> </a:t>
            </a:r>
            <a:r>
              <a:rPr lang="tr-TR" sz="2400" dirty="0" err="1" smtClean="0"/>
              <a:t>the</a:t>
            </a:r>
            <a:r>
              <a:rPr lang="tr-TR" sz="2400" dirty="0" smtClean="0"/>
              <a:t> </a:t>
            </a:r>
            <a:r>
              <a:rPr lang="tr-TR" sz="2400" dirty="0" err="1" smtClean="0"/>
              <a:t>code</a:t>
            </a:r>
            <a:r>
              <a:rPr lang="tr-TR" sz="2400" dirty="0" smtClean="0"/>
              <a:t>.</a:t>
            </a:r>
            <a:endParaRPr lang="en-US" sz="2400" dirty="0" smtClean="0"/>
          </a:p>
          <a:p>
            <a:r>
              <a:rPr lang="en-US" sz="2000" dirty="0" smtClean="0"/>
              <a:t>• </a:t>
            </a:r>
            <a:r>
              <a:rPr lang="en-US" sz="2400" dirty="0" smtClean="0"/>
              <a:t>By convention constant macros are written in capital letters</a:t>
            </a:r>
            <a:endParaRPr lang="tr-TR" sz="2400" dirty="0" smtClean="0"/>
          </a:p>
          <a:p>
            <a:endParaRPr lang="tr-TR" sz="2400" dirty="0" smtClean="0"/>
          </a:p>
          <a:p>
            <a:pPr>
              <a:buFont typeface="Arial" pitchFamily="34" charset="0"/>
              <a:buChar char="•"/>
            </a:pPr>
            <a:r>
              <a:rPr lang="tr-TR" sz="2400" dirty="0" smtClean="0"/>
              <a:t> </a:t>
            </a:r>
            <a:r>
              <a:rPr lang="tr-TR" sz="2400" dirty="0" err="1" smtClean="0"/>
              <a:t>Thanks</a:t>
            </a:r>
            <a:r>
              <a:rPr lang="tr-TR" sz="2400" dirty="0" smtClean="0"/>
              <a:t> </a:t>
            </a:r>
            <a:r>
              <a:rPr lang="tr-TR" sz="2400" dirty="0" err="1" smtClean="0"/>
              <a:t>to</a:t>
            </a:r>
            <a:r>
              <a:rPr lang="tr-TR" sz="2400" dirty="0" smtClean="0"/>
              <a:t> define, </a:t>
            </a:r>
            <a:r>
              <a:rPr lang="tr-TR" sz="2400" dirty="0" err="1" smtClean="0"/>
              <a:t>you</a:t>
            </a:r>
            <a:r>
              <a:rPr lang="tr-TR" sz="2400" dirty="0" smtClean="0"/>
              <a:t> can </a:t>
            </a:r>
            <a:r>
              <a:rPr lang="tr-TR" sz="2400" dirty="0" err="1" smtClean="0"/>
              <a:t>assign</a:t>
            </a:r>
            <a:r>
              <a:rPr lang="tr-TR" sz="2400" dirty="0" smtClean="0"/>
              <a:t> </a:t>
            </a:r>
            <a:r>
              <a:rPr lang="tr-TR" sz="2400" dirty="0" err="1" smtClean="0"/>
              <a:t>new</a:t>
            </a:r>
            <a:r>
              <a:rPr lang="tr-TR" sz="2400" dirty="0" smtClean="0"/>
              <a:t> </a:t>
            </a:r>
            <a:r>
              <a:rPr lang="tr-TR" sz="2400" dirty="0" err="1" smtClean="0"/>
              <a:t>names</a:t>
            </a:r>
            <a:r>
              <a:rPr lang="tr-TR" sz="2400" dirty="0" smtClean="0"/>
              <a:t> </a:t>
            </a:r>
            <a:r>
              <a:rPr lang="tr-TR" sz="2400" dirty="0" err="1" smtClean="0"/>
              <a:t>to</a:t>
            </a:r>
            <a:r>
              <a:rPr lang="tr-TR" sz="2400" dirty="0" smtClean="0"/>
              <a:t> </a:t>
            </a:r>
            <a:r>
              <a:rPr lang="tr-TR" sz="2400" dirty="0" err="1" smtClean="0"/>
              <a:t>frequently</a:t>
            </a:r>
            <a:r>
              <a:rPr lang="tr-TR" sz="2400" dirty="0" smtClean="0"/>
              <a:t> </a:t>
            </a:r>
            <a:r>
              <a:rPr lang="tr-TR" sz="2400" dirty="0" err="1" smtClean="0"/>
              <a:t>used</a:t>
            </a:r>
            <a:r>
              <a:rPr lang="tr-TR" sz="2400" dirty="0" smtClean="0"/>
              <a:t> </a:t>
            </a:r>
            <a:r>
              <a:rPr lang="tr-TR" sz="2400" dirty="0" err="1" smtClean="0"/>
              <a:t>functions</a:t>
            </a:r>
            <a:r>
              <a:rPr lang="tr-TR" sz="2400" dirty="0" smtClean="0"/>
              <a:t> </a:t>
            </a:r>
            <a:r>
              <a:rPr lang="tr-TR" sz="2400" dirty="0" err="1" smtClean="0"/>
              <a:t>like</a:t>
            </a:r>
            <a:r>
              <a:rPr lang="tr-TR" sz="2400" dirty="0" smtClean="0"/>
              <a:t> </a:t>
            </a:r>
            <a:r>
              <a:rPr lang="tr-TR" sz="2400" dirty="0" err="1" smtClean="0"/>
              <a:t>printf</a:t>
            </a:r>
            <a:r>
              <a:rPr lang="tr-TR" sz="2400" dirty="0" smtClean="0"/>
              <a:t>.</a:t>
            </a:r>
          </a:p>
          <a:p>
            <a:pPr lvl="2">
              <a:buFont typeface="Arial" pitchFamily="34" charset="0"/>
              <a:buChar char="•"/>
            </a:pPr>
            <a:r>
              <a:rPr lang="tr-TR" sz="2400" i="1" dirty="0" smtClean="0">
                <a:solidFill>
                  <a:srgbClr val="FF0000"/>
                </a:solidFill>
              </a:rPr>
              <a:t>#define </a:t>
            </a:r>
            <a:r>
              <a:rPr lang="tr-TR" sz="2400" i="1" dirty="0" err="1" smtClean="0">
                <a:solidFill>
                  <a:srgbClr val="FF0000"/>
                </a:solidFill>
              </a:rPr>
              <a:t>yazdir</a:t>
            </a:r>
            <a:r>
              <a:rPr lang="tr-TR" sz="2400" i="1" dirty="0" smtClean="0">
                <a:solidFill>
                  <a:srgbClr val="FF0000"/>
                </a:solidFill>
              </a:rPr>
              <a:t> </a:t>
            </a:r>
            <a:r>
              <a:rPr lang="tr-TR" sz="2400" i="1" dirty="0" err="1" smtClean="0">
                <a:solidFill>
                  <a:srgbClr val="FF0000"/>
                </a:solidFill>
              </a:rPr>
              <a:t>printf</a:t>
            </a:r>
            <a:r>
              <a:rPr lang="tr-TR" sz="2400" dirty="0" smtClean="0"/>
              <a:t/>
            </a:r>
            <a:br>
              <a:rPr lang="tr-TR" sz="2400" dirty="0" smtClean="0"/>
            </a:br>
            <a:r>
              <a:rPr lang="tr-TR" sz="2400" dirty="0" err="1" smtClean="0"/>
              <a:t>replaces</a:t>
            </a:r>
            <a:r>
              <a:rPr lang="tr-TR" sz="2400" dirty="0" smtClean="0"/>
              <a:t> </a:t>
            </a:r>
            <a:r>
              <a:rPr lang="tr-TR" sz="2400" dirty="0" err="1" smtClean="0"/>
              <a:t>all</a:t>
            </a:r>
            <a:r>
              <a:rPr lang="tr-TR" sz="2400" dirty="0" smtClean="0"/>
              <a:t> </a:t>
            </a:r>
            <a:r>
              <a:rPr lang="tr-TR" sz="2400" dirty="0" err="1" smtClean="0"/>
              <a:t>occurences</a:t>
            </a:r>
            <a:r>
              <a:rPr lang="tr-TR" sz="2400" dirty="0" smtClean="0"/>
              <a:t> of ‘</a:t>
            </a:r>
            <a:r>
              <a:rPr lang="tr-TR" sz="2400" dirty="0" err="1" smtClean="0"/>
              <a:t>yazdir</a:t>
            </a:r>
            <a:r>
              <a:rPr lang="tr-TR" sz="2400" dirty="0" smtClean="0"/>
              <a:t>’ in </a:t>
            </a:r>
            <a:r>
              <a:rPr lang="tr-TR" sz="2400" dirty="0" err="1" smtClean="0"/>
              <a:t>your</a:t>
            </a:r>
            <a:r>
              <a:rPr lang="tr-TR" sz="2400" dirty="0" smtClean="0"/>
              <a:t> </a:t>
            </a:r>
            <a:r>
              <a:rPr lang="tr-TR" sz="2400" dirty="0" err="1" smtClean="0"/>
              <a:t>code</a:t>
            </a:r>
            <a:r>
              <a:rPr lang="tr-TR" sz="2400" dirty="0" smtClean="0"/>
              <a:t> </a:t>
            </a:r>
            <a:r>
              <a:rPr lang="tr-TR" sz="2400" dirty="0" err="1" smtClean="0"/>
              <a:t>with</a:t>
            </a:r>
            <a:r>
              <a:rPr lang="tr-TR" sz="2400" dirty="0" smtClean="0"/>
              <a:t> </a:t>
            </a:r>
            <a:r>
              <a:rPr lang="tr-TR" sz="2400" dirty="0" err="1" smtClean="0"/>
              <a:t>printf</a:t>
            </a:r>
            <a:r>
              <a:rPr lang="tr-TR" sz="2400" dirty="0" smtClean="0"/>
              <a:t>. </a:t>
            </a:r>
            <a:r>
              <a:rPr lang="tr-TR" sz="2400" dirty="0" err="1" smtClean="0"/>
              <a:t>Thus</a:t>
            </a:r>
            <a:r>
              <a:rPr lang="tr-TR" sz="2400" dirty="0" smtClean="0"/>
              <a:t>, </a:t>
            </a:r>
            <a:r>
              <a:rPr lang="tr-TR" sz="2400" dirty="0" err="1" smtClean="0"/>
              <a:t>you</a:t>
            </a:r>
            <a:r>
              <a:rPr lang="tr-TR" sz="2400" dirty="0" smtClean="0"/>
              <a:t> can </a:t>
            </a:r>
            <a:r>
              <a:rPr lang="tr-TR" sz="2400" dirty="0" err="1" smtClean="0"/>
              <a:t>create</a:t>
            </a:r>
            <a:r>
              <a:rPr lang="tr-TR" sz="2400" dirty="0" smtClean="0"/>
              <a:t> </a:t>
            </a:r>
            <a:r>
              <a:rPr lang="tr-TR" sz="2400" dirty="0" err="1" smtClean="0"/>
              <a:t>your</a:t>
            </a:r>
            <a:r>
              <a:rPr lang="tr-TR" sz="2400" dirty="0" smtClean="0"/>
              <a:t> </a:t>
            </a:r>
            <a:r>
              <a:rPr lang="tr-TR" sz="2400" dirty="0" err="1" smtClean="0"/>
              <a:t>personalized</a:t>
            </a:r>
            <a:r>
              <a:rPr lang="tr-TR" sz="2400" dirty="0" smtClean="0"/>
              <a:t> </a:t>
            </a:r>
            <a:r>
              <a:rPr lang="tr-TR" sz="2400" dirty="0" err="1" smtClean="0"/>
              <a:t>pseudo</a:t>
            </a:r>
            <a:r>
              <a:rPr lang="tr-TR" sz="2400" dirty="0" smtClean="0"/>
              <a:t> </a:t>
            </a:r>
            <a:r>
              <a:rPr lang="tr-TR" sz="2400" dirty="0" err="1" smtClean="0"/>
              <a:t>Turkish</a:t>
            </a:r>
            <a:r>
              <a:rPr lang="tr-TR" sz="2400" dirty="0" smtClean="0"/>
              <a:t> </a:t>
            </a:r>
            <a:r>
              <a:rPr lang="tr-TR" sz="2400" dirty="0" err="1" smtClean="0"/>
              <a:t>commands</a:t>
            </a:r>
            <a:r>
              <a:rPr lang="tr-TR" sz="2400" dirty="0" smtClean="0"/>
              <a:t>.</a:t>
            </a:r>
            <a:endParaRPr lang="en-US" sz="2400" dirty="0"/>
          </a:p>
          <a:p>
            <a:endParaRPr lang="en-US" sz="3000" dirty="0"/>
          </a:p>
          <a:p>
            <a:endParaRPr lang="en-US" sz="3000" i="1" dirty="0"/>
          </a:p>
        </p:txBody>
      </p:sp>
    </p:spTree>
    <p:extLst>
      <p:ext uri="{BB962C8B-B14F-4D97-AF65-F5344CB8AC3E}">
        <p14:creationId xmlns:p14="http://schemas.microsoft.com/office/powerpoint/2010/main" xmlns="" val="136833079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Kullanacağımız Programlama Dili</a:t>
            </a:r>
            <a:endParaRPr lang="tr-TR" dirty="0"/>
          </a:p>
        </p:txBody>
      </p:sp>
      <p:sp>
        <p:nvSpPr>
          <p:cNvPr id="3" name="2 İçerik Yer Tutucusu"/>
          <p:cNvSpPr>
            <a:spLocks noGrp="1"/>
          </p:cNvSpPr>
          <p:nvPr>
            <p:ph sz="quarter" idx="1"/>
          </p:nvPr>
        </p:nvSpPr>
        <p:spPr/>
        <p:txBody>
          <a:bodyPr/>
          <a:lstStyle/>
          <a:p>
            <a:r>
              <a:rPr lang="tr-TR" dirty="0" smtClean="0"/>
              <a:t>Neden C?</a:t>
            </a:r>
          </a:p>
          <a:p>
            <a:pPr>
              <a:buNone/>
            </a:pPr>
            <a:r>
              <a:rPr lang="tr-TR" sz="2400" i="1" dirty="0" smtClean="0">
                <a:solidFill>
                  <a:srgbClr val="FF0000"/>
                </a:solidFill>
              </a:rPr>
              <a:t>Günümüzde kullanılan programlama dilleri arasında, C programlayama giriş açısından en iyi dillerden biri. </a:t>
            </a:r>
          </a:p>
          <a:p>
            <a:pPr>
              <a:buNone/>
            </a:pPr>
            <a:r>
              <a:rPr lang="tr-TR" sz="2400" i="1" dirty="0" smtClean="0">
                <a:solidFill>
                  <a:srgbClr val="FF0000"/>
                </a:solidFill>
              </a:rPr>
              <a:t>Önemli artıları:</a:t>
            </a:r>
          </a:p>
          <a:p>
            <a:r>
              <a:rPr lang="tr-TR" sz="2400" i="1" dirty="0" smtClean="0">
                <a:solidFill>
                  <a:srgbClr val="000066"/>
                </a:solidFill>
              </a:rPr>
              <a:t>Sade, basit, kolay anlaşılır yapısı</a:t>
            </a:r>
          </a:p>
          <a:p>
            <a:r>
              <a:rPr lang="tr-TR" sz="2400" i="1" dirty="0" smtClean="0">
                <a:solidFill>
                  <a:srgbClr val="000066"/>
                </a:solidFill>
              </a:rPr>
              <a:t>40+ yıldır piyasada olup hakkında yazılmış birçok kaynak olması</a:t>
            </a:r>
          </a:p>
          <a:p>
            <a:r>
              <a:rPr lang="tr-TR" sz="2400" i="1" dirty="0" smtClean="0">
                <a:solidFill>
                  <a:srgbClr val="000066"/>
                </a:solidFill>
              </a:rPr>
              <a:t>C dilinde öğrenilen temel kavramların (döngü, veri yapısı vs.) diğer dillerde de benzer olması</a:t>
            </a:r>
          </a:p>
          <a:p>
            <a:r>
              <a:rPr lang="tr-TR" sz="2400" i="1" dirty="0" smtClean="0">
                <a:solidFill>
                  <a:srgbClr val="000066"/>
                </a:solidFill>
              </a:rPr>
              <a:t>İşaretçilere erişim gibi özgün özellikler sunması</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heckerboard(across)">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a:t>
            </a:r>
            <a:endParaRPr lang="tr-TR" dirty="0"/>
          </a:p>
        </p:txBody>
      </p:sp>
      <p:sp>
        <p:nvSpPr>
          <p:cNvPr id="3" name="2 İçerik Yer Tutucusu"/>
          <p:cNvSpPr>
            <a:spLocks noGrp="1"/>
          </p:cNvSpPr>
          <p:nvPr>
            <p:ph sz="quarter" idx="1"/>
          </p:nvPr>
        </p:nvSpPr>
        <p:spPr/>
        <p:txBody>
          <a:bodyPr/>
          <a:lstStyle/>
          <a:p>
            <a:r>
              <a:rPr lang="tr-TR" dirty="0" smtClean="0"/>
              <a:t>Aşağıdaki kod ekrana ne yazdırır?</a:t>
            </a:r>
          </a:p>
          <a:p>
            <a:pPr lvl="1">
              <a:buNone/>
            </a:pPr>
            <a:r>
              <a:rPr lang="tr-TR" i="1" dirty="0" smtClean="0"/>
              <a:t>#</a:t>
            </a:r>
            <a:r>
              <a:rPr lang="tr-TR" i="1" dirty="0" err="1" smtClean="0"/>
              <a:t>include</a:t>
            </a:r>
            <a:r>
              <a:rPr lang="tr-TR" i="1" dirty="0" smtClean="0"/>
              <a:t> &lt;</a:t>
            </a:r>
            <a:r>
              <a:rPr lang="tr-TR" i="1" dirty="0" err="1" smtClean="0"/>
              <a:t>stdio</a:t>
            </a:r>
            <a:r>
              <a:rPr lang="tr-TR" i="1" dirty="0" smtClean="0"/>
              <a:t>.h&gt;</a:t>
            </a:r>
          </a:p>
          <a:p>
            <a:pPr lvl="1">
              <a:buNone/>
            </a:pPr>
            <a:r>
              <a:rPr lang="tr-TR" i="1" dirty="0" smtClean="0"/>
              <a:t>#define </a:t>
            </a:r>
            <a:r>
              <a:rPr lang="tr-TR" i="1" dirty="0" err="1" smtClean="0"/>
              <a:t>yazdir</a:t>
            </a:r>
            <a:r>
              <a:rPr lang="tr-TR" i="1" dirty="0" smtClean="0"/>
              <a:t> </a:t>
            </a:r>
            <a:r>
              <a:rPr lang="tr-TR" i="1" dirty="0" err="1" smtClean="0"/>
              <a:t>printf</a:t>
            </a:r>
            <a:endParaRPr lang="tr-TR" i="1" dirty="0" smtClean="0"/>
          </a:p>
          <a:p>
            <a:pPr lvl="1">
              <a:buNone/>
            </a:pPr>
            <a:r>
              <a:rPr lang="tr-TR" i="1" dirty="0" err="1" smtClean="0"/>
              <a:t>int</a:t>
            </a:r>
            <a:r>
              <a:rPr lang="tr-TR" i="1" dirty="0" smtClean="0"/>
              <a:t> </a:t>
            </a:r>
            <a:r>
              <a:rPr lang="tr-TR" i="1" dirty="0" err="1" smtClean="0"/>
              <a:t>main</a:t>
            </a:r>
            <a:r>
              <a:rPr lang="tr-TR" i="1" dirty="0" smtClean="0"/>
              <a:t>()</a:t>
            </a:r>
          </a:p>
          <a:p>
            <a:pPr lvl="1">
              <a:buNone/>
            </a:pPr>
            <a:r>
              <a:rPr lang="tr-TR" i="1" dirty="0" smtClean="0"/>
              <a:t>{</a:t>
            </a:r>
          </a:p>
          <a:p>
            <a:pPr lvl="1">
              <a:buNone/>
            </a:pPr>
            <a:r>
              <a:rPr lang="tr-TR" i="1" dirty="0" smtClean="0"/>
              <a:t>	</a:t>
            </a:r>
            <a:r>
              <a:rPr lang="tr-TR" i="1" dirty="0" err="1" smtClean="0"/>
              <a:t>yazdir</a:t>
            </a:r>
            <a:r>
              <a:rPr lang="tr-TR" i="1" dirty="0" smtClean="0"/>
              <a:t>("</a:t>
            </a:r>
            <a:r>
              <a:rPr lang="tr-TR" i="1" dirty="0" err="1" smtClean="0"/>
              <a:t>Slm</a:t>
            </a:r>
            <a:r>
              <a:rPr lang="tr-TR" i="1" dirty="0" smtClean="0"/>
              <a:t>/</a:t>
            </a:r>
            <a:r>
              <a:rPr lang="tr-TR" i="1" dirty="0" err="1" smtClean="0"/>
              <a:t>nbr</a:t>
            </a:r>
            <a:r>
              <a:rPr lang="tr-TR" i="1" dirty="0" smtClean="0"/>
              <a:t>?");</a:t>
            </a:r>
          </a:p>
          <a:p>
            <a:pPr lvl="1">
              <a:buNone/>
            </a:pPr>
            <a:r>
              <a:rPr lang="tr-TR" i="1" dirty="0" smtClean="0"/>
              <a:t>	</a:t>
            </a:r>
            <a:r>
              <a:rPr lang="tr-TR" i="1" dirty="0" err="1" smtClean="0"/>
              <a:t>return</a:t>
            </a:r>
            <a:r>
              <a:rPr lang="tr-TR" i="1" dirty="0" smtClean="0"/>
              <a:t> 0;</a:t>
            </a:r>
          </a:p>
          <a:p>
            <a:pPr lvl="1">
              <a:buNone/>
            </a:pPr>
            <a:r>
              <a:rPr lang="tr-TR" i="1" dirty="0" smtClean="0"/>
              <a:t>}</a:t>
            </a:r>
          </a:p>
          <a:p>
            <a:endParaRPr lang="tr-TR" i="1" dirty="0"/>
          </a:p>
        </p:txBody>
      </p:sp>
      <p:pic>
        <p:nvPicPr>
          <p:cNvPr id="4" name="Picture 2" descr="C:\Documents and Settings\OguzH\Local Settings\Temporary Internet Files\Content.IE5\WO8I3UPU\question-marks[1].jpg"/>
          <p:cNvPicPr>
            <a:picLocks noChangeAspect="1" noChangeArrowheads="1"/>
          </p:cNvPicPr>
          <p:nvPr/>
        </p:nvPicPr>
        <p:blipFill>
          <a:blip r:embed="rId2"/>
          <a:srcRect/>
          <a:stretch>
            <a:fillRect/>
          </a:stretch>
        </p:blipFill>
        <p:spPr bwMode="auto">
          <a:xfrm>
            <a:off x="6572264" y="4071942"/>
            <a:ext cx="2086058" cy="1566862"/>
          </a:xfrm>
          <a:prstGeom prst="rect">
            <a:avLst/>
          </a:prstGeom>
          <a:noFill/>
        </p:spPr>
      </p:pic>
      <p:graphicFrame>
        <p:nvGraphicFramePr>
          <p:cNvPr id="5" name="4 Tablo"/>
          <p:cNvGraphicFramePr>
            <a:graphicFrameLocks noGrp="1"/>
          </p:cNvGraphicFramePr>
          <p:nvPr/>
        </p:nvGraphicFramePr>
        <p:xfrm>
          <a:off x="785786" y="4786322"/>
          <a:ext cx="5286410" cy="1357323"/>
        </p:xfrm>
        <a:graphic>
          <a:graphicData uri="http://schemas.openxmlformats.org/drawingml/2006/table">
            <a:tbl>
              <a:tblPr firstRow="1" bandRow="1">
                <a:tableStyleId>{5940675A-B579-460E-94D1-54222C63F5DA}</a:tableStyleId>
              </a:tblPr>
              <a:tblGrid>
                <a:gridCol w="528641"/>
                <a:gridCol w="528641"/>
                <a:gridCol w="528641"/>
                <a:gridCol w="528641"/>
                <a:gridCol w="528641"/>
                <a:gridCol w="528641"/>
                <a:gridCol w="528641"/>
                <a:gridCol w="528641"/>
                <a:gridCol w="528641"/>
                <a:gridCol w="528641"/>
              </a:tblGrid>
              <a:tr h="452441">
                <a:tc>
                  <a:txBody>
                    <a:bodyPr/>
                    <a:lstStyle/>
                    <a:p>
                      <a:pPr algn="ctr"/>
                      <a:r>
                        <a:rPr lang="tr-TR" sz="2000" dirty="0" smtClean="0"/>
                        <a:t>S</a:t>
                      </a:r>
                      <a:endParaRPr lang="tr-TR" sz="2000" dirty="0"/>
                    </a:p>
                  </a:txBody>
                  <a:tcPr/>
                </a:tc>
                <a:tc>
                  <a:txBody>
                    <a:bodyPr/>
                    <a:lstStyle/>
                    <a:p>
                      <a:pPr algn="ctr"/>
                      <a:r>
                        <a:rPr lang="tr-TR" sz="2000" dirty="0" smtClean="0"/>
                        <a:t>l</a:t>
                      </a:r>
                      <a:endParaRPr lang="tr-TR" sz="2000" dirty="0"/>
                    </a:p>
                  </a:txBody>
                  <a:tcPr/>
                </a:tc>
                <a:tc>
                  <a:txBody>
                    <a:bodyPr/>
                    <a:lstStyle/>
                    <a:p>
                      <a:pPr algn="ctr"/>
                      <a:r>
                        <a:rPr lang="tr-TR" sz="2000" dirty="0" smtClean="0"/>
                        <a:t>m</a:t>
                      </a:r>
                      <a:endParaRPr lang="tr-TR" sz="2000" dirty="0"/>
                    </a:p>
                  </a:txBody>
                  <a:tcPr/>
                </a:tc>
                <a:tc>
                  <a:txBody>
                    <a:bodyPr/>
                    <a:lstStyle/>
                    <a:p>
                      <a:pPr algn="ctr"/>
                      <a:r>
                        <a:rPr lang="tr-TR" sz="2000" dirty="0" smtClean="0"/>
                        <a:t>/</a:t>
                      </a:r>
                      <a:endParaRPr lang="tr-TR" sz="2000" dirty="0"/>
                    </a:p>
                  </a:txBody>
                  <a:tcPr/>
                </a:tc>
                <a:tc>
                  <a:txBody>
                    <a:bodyPr/>
                    <a:lstStyle/>
                    <a:p>
                      <a:pPr algn="ctr"/>
                      <a:r>
                        <a:rPr lang="tr-TR" sz="2000" dirty="0" smtClean="0"/>
                        <a:t>n</a:t>
                      </a:r>
                      <a:endParaRPr lang="tr-TR" sz="2000" dirty="0"/>
                    </a:p>
                  </a:txBody>
                  <a:tcPr/>
                </a:tc>
                <a:tc>
                  <a:txBody>
                    <a:bodyPr/>
                    <a:lstStyle/>
                    <a:p>
                      <a:pPr algn="ctr"/>
                      <a:r>
                        <a:rPr lang="tr-TR" sz="2000" dirty="0" smtClean="0"/>
                        <a:t>b</a:t>
                      </a:r>
                      <a:endParaRPr lang="tr-TR" sz="2000" dirty="0"/>
                    </a:p>
                  </a:txBody>
                  <a:tcPr/>
                </a:tc>
                <a:tc>
                  <a:txBody>
                    <a:bodyPr/>
                    <a:lstStyle/>
                    <a:p>
                      <a:pPr algn="ctr"/>
                      <a:r>
                        <a:rPr lang="tr-TR" sz="2000" dirty="0" smtClean="0"/>
                        <a:t>r</a:t>
                      </a:r>
                      <a:endParaRPr lang="tr-TR" sz="2000" dirty="0"/>
                    </a:p>
                  </a:txBody>
                  <a:tcPr/>
                </a:tc>
                <a:tc>
                  <a:txBody>
                    <a:bodyPr/>
                    <a:lstStyle/>
                    <a:p>
                      <a:pPr algn="ctr"/>
                      <a:r>
                        <a:rPr lang="tr-TR" sz="2000" dirty="0" smtClean="0"/>
                        <a:t>?</a:t>
                      </a:r>
                      <a:endParaRPr lang="tr-TR" sz="2000" dirty="0"/>
                    </a:p>
                  </a:txBody>
                  <a:tcPr/>
                </a:tc>
                <a:tc>
                  <a:txBody>
                    <a:bodyPr/>
                    <a:lstStyle/>
                    <a:p>
                      <a:pPr algn="ctr"/>
                      <a:endParaRPr lang="tr-TR" sz="2000"/>
                    </a:p>
                  </a:txBody>
                  <a:tcPr/>
                </a:tc>
                <a:tc>
                  <a:txBody>
                    <a:bodyPr/>
                    <a:lstStyle/>
                    <a:p>
                      <a:pPr algn="ctr"/>
                      <a:endParaRPr lang="tr-TR" sz="2000"/>
                    </a:p>
                  </a:txBody>
                  <a:tcPr/>
                </a:tc>
              </a:tr>
              <a:tr h="452441">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r>
              <a:tr h="452441">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dirty="0"/>
                    </a:p>
                  </a:txBody>
                  <a:tcPr/>
                </a:tc>
                <a:tc>
                  <a:txBody>
                    <a:bodyPr/>
                    <a:lstStyle/>
                    <a:p>
                      <a:pPr algn="ctr"/>
                      <a:endParaRPr lang="tr-TR" sz="200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r>
            </a:tbl>
          </a:graphicData>
        </a:graphic>
      </p:graphicFrame>
      <p:sp>
        <p:nvSpPr>
          <p:cNvPr id="6" name="5 Metin kutusu"/>
          <p:cNvSpPr txBox="1"/>
          <p:nvPr/>
        </p:nvSpPr>
        <p:spPr>
          <a:xfrm>
            <a:off x="5143504" y="1928802"/>
            <a:ext cx="2857520" cy="369332"/>
          </a:xfrm>
          <a:prstGeom prst="rect">
            <a:avLst/>
          </a:prstGeom>
          <a:noFill/>
        </p:spPr>
        <p:txBody>
          <a:bodyPr wrap="square" rtlCol="0">
            <a:spAutoFit/>
          </a:bodyPr>
          <a:lstStyle/>
          <a:p>
            <a:r>
              <a:rPr lang="tr-TR" dirty="0" smtClean="0"/>
              <a:t>\n  ile /n farklı ifadelerdir.</a:t>
            </a:r>
            <a:endParaRPr lang="tr-T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heckerboard(across)">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amond(in)">
                                      <p:cBhvr>
                                        <p:cTn id="42" dur="2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checkerboard(across)">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smtClean="0"/>
              <a:t>Neden </a:t>
            </a:r>
            <a:r>
              <a:rPr lang="tr-TR" dirty="0" err="1" smtClean="0"/>
              <a:t>goto</a:t>
            </a:r>
            <a:r>
              <a:rPr lang="tr-TR" dirty="0" smtClean="0"/>
              <a:t> </a:t>
            </a:r>
            <a:r>
              <a:rPr lang="tr-TR" b="1" dirty="0" smtClean="0"/>
              <a:t>KULLANMAMALIYIZ</a:t>
            </a:r>
            <a:r>
              <a:rPr lang="tr-TR" dirty="0" smtClean="0"/>
              <a:t>?</a:t>
            </a:r>
            <a:endParaRPr lang="tr-TR" dirty="0"/>
          </a:p>
        </p:txBody>
      </p:sp>
      <p:sp>
        <p:nvSpPr>
          <p:cNvPr id="3" name="Content Placeholder 2"/>
          <p:cNvSpPr>
            <a:spLocks noGrp="1"/>
          </p:cNvSpPr>
          <p:nvPr>
            <p:ph idx="1"/>
          </p:nvPr>
        </p:nvSpPr>
        <p:spPr>
          <a:xfrm>
            <a:off x="52358" y="4500570"/>
            <a:ext cx="7186634" cy="1857388"/>
          </a:xfrm>
        </p:spPr>
        <p:txBody>
          <a:bodyPr>
            <a:normAutofit fontScale="85000" lnSpcReduction="20000"/>
          </a:bodyPr>
          <a:lstStyle/>
          <a:p>
            <a:pPr fontAlgn="base"/>
            <a:r>
              <a:rPr lang="en-US" sz="2000" b="1" dirty="0" smtClean="0"/>
              <a:t>Reasons </a:t>
            </a:r>
            <a:r>
              <a:rPr lang="en-US" sz="2000" b="1" dirty="0"/>
              <a:t>to avoid </a:t>
            </a:r>
            <a:r>
              <a:rPr lang="en-US" sz="2000" b="1" dirty="0" err="1"/>
              <a:t>goto</a:t>
            </a:r>
            <a:r>
              <a:rPr lang="en-US" sz="2000" b="1" dirty="0"/>
              <a:t> statement</a:t>
            </a:r>
          </a:p>
          <a:p>
            <a:pPr lvl="1" fontAlgn="base"/>
            <a:r>
              <a:rPr lang="en-US" sz="1700" b="0" dirty="0"/>
              <a:t>Though, using </a:t>
            </a:r>
            <a:r>
              <a:rPr lang="en-US" sz="1700" b="0" dirty="0" err="1"/>
              <a:t>goto</a:t>
            </a:r>
            <a:r>
              <a:rPr lang="en-US" sz="1700" b="0" dirty="0"/>
              <a:t> statement give power to jump to any part of program, using </a:t>
            </a:r>
            <a:r>
              <a:rPr lang="en-US" sz="1700" b="0" dirty="0" err="1"/>
              <a:t>goto</a:t>
            </a:r>
            <a:r>
              <a:rPr lang="en-US" sz="1700" b="0" dirty="0"/>
              <a:t> statement makes the logic of the program </a:t>
            </a:r>
            <a:r>
              <a:rPr lang="en-US" sz="1700" dirty="0">
                <a:solidFill>
                  <a:srgbClr val="FF0000"/>
                </a:solidFill>
              </a:rPr>
              <a:t>complex and tangled</a:t>
            </a:r>
            <a:r>
              <a:rPr lang="en-US" sz="1700" b="0" dirty="0"/>
              <a:t>. In modern programming, </a:t>
            </a:r>
            <a:r>
              <a:rPr lang="en-US" sz="1700" b="0" dirty="0" err="1"/>
              <a:t>goto</a:t>
            </a:r>
            <a:r>
              <a:rPr lang="en-US" sz="1700" b="0" dirty="0"/>
              <a:t> statement is considered </a:t>
            </a:r>
            <a:r>
              <a:rPr lang="en-US" sz="1700" dirty="0">
                <a:solidFill>
                  <a:srgbClr val="FF0000"/>
                </a:solidFill>
              </a:rPr>
              <a:t>a harmful construct and a bad programming practice.</a:t>
            </a:r>
          </a:p>
          <a:p>
            <a:pPr lvl="1" fontAlgn="base"/>
            <a:r>
              <a:rPr lang="en-US" sz="1700" b="0" dirty="0"/>
              <a:t>The </a:t>
            </a:r>
            <a:r>
              <a:rPr lang="en-US" sz="1700" b="0" dirty="0" err="1"/>
              <a:t>goto</a:t>
            </a:r>
            <a:r>
              <a:rPr lang="en-US" sz="1700" b="0" dirty="0"/>
              <a:t> statement can be replaced in most of C program with the use of break and continue statements. In fact, any program in C programming can be perfectly written without the use of </a:t>
            </a:r>
            <a:r>
              <a:rPr lang="en-US" sz="1700" b="0" dirty="0" err="1"/>
              <a:t>goto</a:t>
            </a:r>
            <a:r>
              <a:rPr lang="en-US" sz="1700" b="0" dirty="0"/>
              <a:t> statement. All programmer </a:t>
            </a:r>
            <a:r>
              <a:rPr lang="en-US" sz="1700" dirty="0">
                <a:solidFill>
                  <a:srgbClr val="FF0000"/>
                </a:solidFill>
              </a:rPr>
              <a:t>should try to avoid </a:t>
            </a:r>
            <a:r>
              <a:rPr lang="en-US" sz="1700" b="0" dirty="0" err="1"/>
              <a:t>goto</a:t>
            </a:r>
            <a:r>
              <a:rPr lang="en-US" sz="1700" b="0" dirty="0"/>
              <a:t> statement as possible as they can.</a:t>
            </a:r>
          </a:p>
          <a:p>
            <a:endParaRPr lang="tr-TR" sz="2000" dirty="0"/>
          </a:p>
        </p:txBody>
      </p:sp>
      <p:pic>
        <p:nvPicPr>
          <p:cNvPr id="6148" name="Picture 4" descr="Working of goto statement in C programming"/>
          <p:cNvPicPr>
            <a:picLocks noChangeAspect="1" noChangeArrowheads="1"/>
          </p:cNvPicPr>
          <p:nvPr/>
        </p:nvPicPr>
        <p:blipFill>
          <a:blip r:embed="rId2">
            <a:extLst>
              <a:ext uri="{28A0092B-C50C-407E-A947-70E740481C1C}">
                <a14:useLocalDpi xmlns="" xmlns:a14="http://schemas.microsoft.com/office/drawing/2010/main" val="0"/>
              </a:ext>
            </a:extLst>
          </a:blip>
          <a:srcRect r="53658"/>
          <a:stretch>
            <a:fillRect/>
          </a:stretch>
        </p:blipFill>
        <p:spPr bwMode="auto">
          <a:xfrm>
            <a:off x="1899272" y="2428868"/>
            <a:ext cx="1628788" cy="1905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ounded Rectangle 5"/>
          <p:cNvSpPr/>
          <p:nvPr/>
        </p:nvSpPr>
        <p:spPr>
          <a:xfrm>
            <a:off x="928662" y="2071679"/>
            <a:ext cx="3916392" cy="2357454"/>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10" name="9 Metin kutusu"/>
          <p:cNvSpPr txBox="1"/>
          <p:nvPr/>
        </p:nvSpPr>
        <p:spPr>
          <a:xfrm>
            <a:off x="5080004" y="3524838"/>
            <a:ext cx="3786214"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b="1" dirty="0" smtClean="0"/>
              <a:t>DİKKAT! BU DERSTE GOTO KULLANMAK ÖDEVDE, LABDA VE SINAVDA PUAN KAYBETTİREBİLİR.</a:t>
            </a:r>
            <a:endParaRPr lang="tr-TR" b="1" dirty="0"/>
          </a:p>
        </p:txBody>
      </p:sp>
      <p:sp>
        <p:nvSpPr>
          <p:cNvPr id="11" name="10 Metin kutusu"/>
          <p:cNvSpPr txBox="1"/>
          <p:nvPr/>
        </p:nvSpPr>
        <p:spPr>
          <a:xfrm>
            <a:off x="1142976" y="2143116"/>
            <a:ext cx="3714776" cy="369332"/>
          </a:xfrm>
          <a:prstGeom prst="rect">
            <a:avLst/>
          </a:prstGeom>
          <a:noFill/>
        </p:spPr>
        <p:txBody>
          <a:bodyPr wrap="square" rtlCol="0">
            <a:spAutoFit/>
          </a:bodyPr>
          <a:lstStyle/>
          <a:p>
            <a:r>
              <a:rPr lang="tr-TR" dirty="0" err="1" smtClean="0"/>
              <a:t>goto</a:t>
            </a:r>
            <a:r>
              <a:rPr lang="tr-TR" dirty="0" smtClean="0"/>
              <a:t>, etiketlenen kısma kodu zıplatır.</a:t>
            </a:r>
            <a:endParaRPr lang="tr-TR" dirty="0"/>
          </a:p>
        </p:txBody>
      </p:sp>
      <p:sp>
        <p:nvSpPr>
          <p:cNvPr id="13" name="12 Dikdörtgen"/>
          <p:cNvSpPr/>
          <p:nvPr/>
        </p:nvSpPr>
        <p:spPr>
          <a:xfrm>
            <a:off x="1000100" y="1285860"/>
            <a:ext cx="700092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dirty="0" smtClean="0"/>
              <a:t>Kullanımız algoritma öğrenirken gördüğümüz “Git Adım3”e benzer, ancak biz bu sözde kodu </a:t>
            </a:r>
            <a:r>
              <a:rPr lang="tr-TR" dirty="0" err="1" smtClean="0"/>
              <a:t>goto</a:t>
            </a:r>
            <a:r>
              <a:rPr lang="tr-TR" dirty="0" smtClean="0"/>
              <a:t> harici yöntemlerle C dilinde koda dökeriz.</a:t>
            </a:r>
            <a:endParaRPr lang="tr-TR" dirty="0"/>
          </a:p>
        </p:txBody>
      </p:sp>
      <p:sp>
        <p:nvSpPr>
          <p:cNvPr id="9" name="8 Sağ Ok"/>
          <p:cNvSpPr/>
          <p:nvPr/>
        </p:nvSpPr>
        <p:spPr>
          <a:xfrm>
            <a:off x="6807224" y="5257800"/>
            <a:ext cx="8255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Metin kutusu"/>
          <p:cNvSpPr txBox="1"/>
          <p:nvPr/>
        </p:nvSpPr>
        <p:spPr>
          <a:xfrm>
            <a:off x="5053793" y="2105016"/>
            <a:ext cx="3786214" cy="135421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tr-TR" sz="1600" b="1" i="1" dirty="0" smtClean="0"/>
              <a:t>Oradan oraya zıplama ibareleri taşıyan bir kod düşünün… </a:t>
            </a:r>
            <a:r>
              <a:rPr lang="tr-TR" sz="1600" b="1" i="1" dirty="0" err="1" smtClean="0"/>
              <a:t>goto’lar</a:t>
            </a:r>
            <a:r>
              <a:rPr lang="tr-TR" sz="1600" b="1" i="1" dirty="0" smtClean="0"/>
              <a:t> ile kodunuz, anlaşılması ve geliştirilmesi çok zor bir hal alır. Oysa </a:t>
            </a:r>
            <a:r>
              <a:rPr lang="tr-TR" sz="1600" b="1" i="1" dirty="0" err="1" smtClean="0"/>
              <a:t>goto’nun</a:t>
            </a:r>
            <a:r>
              <a:rPr lang="tr-TR" sz="1600" b="1" i="1" dirty="0" smtClean="0"/>
              <a:t> C dilinde çok güzel (bkz. döngüler) alternatifleri vardır</a:t>
            </a:r>
            <a:r>
              <a:rPr lang="tr-TR" b="1" i="1" dirty="0" smtClean="0"/>
              <a:t>.</a:t>
            </a:r>
            <a:endParaRPr lang="tr-TR" b="1" i="1" dirty="0"/>
          </a:p>
        </p:txBody>
      </p:sp>
      <p:sp>
        <p:nvSpPr>
          <p:cNvPr id="15" name="14 Metin kutusu"/>
          <p:cNvSpPr txBox="1"/>
          <p:nvPr/>
        </p:nvSpPr>
        <p:spPr>
          <a:xfrm>
            <a:off x="7734300" y="5016500"/>
            <a:ext cx="1157318"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400" b="1" i="1" dirty="0" err="1" smtClean="0"/>
              <a:t>goto</a:t>
            </a:r>
            <a:r>
              <a:rPr lang="tr-TR" sz="1400" b="1" i="1" dirty="0" smtClean="0"/>
              <a:t> kullanmayın! Kullananı uyarın!</a:t>
            </a:r>
            <a:endParaRPr lang="tr-TR" sz="1400" b="1" i="1" dirty="0"/>
          </a:p>
        </p:txBody>
      </p:sp>
    </p:spTree>
    <p:extLst>
      <p:ext uri="{BB962C8B-B14F-4D97-AF65-F5344CB8AC3E}">
        <p14:creationId xmlns="" xmlns:p14="http://schemas.microsoft.com/office/powerpoint/2010/main" val="2142803522"/>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tr-TR" dirty="0" smtClean="0"/>
              <a:t>Değişken kavramı</a:t>
            </a:r>
            <a:endParaRPr lang="en-US" dirty="0"/>
          </a:p>
        </p:txBody>
      </p:sp>
      <p:sp>
        <p:nvSpPr>
          <p:cNvPr id="19459" name="Rectangle 3"/>
          <p:cNvSpPr>
            <a:spLocks noGrp="1" noChangeArrowheads="1"/>
          </p:cNvSpPr>
          <p:nvPr>
            <p:ph type="body" idx="1"/>
          </p:nvPr>
        </p:nvSpPr>
        <p:spPr>
          <a:xfrm>
            <a:off x="457200" y="1219200"/>
            <a:ext cx="7986486" cy="5105400"/>
          </a:xfrm>
        </p:spPr>
        <p:txBody>
          <a:bodyPr>
            <a:normAutofit/>
          </a:bodyPr>
          <a:lstStyle/>
          <a:p>
            <a:r>
              <a:rPr lang="en-US" u="sng" dirty="0"/>
              <a:t>What Are Variables in C?</a:t>
            </a:r>
            <a:endParaRPr lang="en-US" b="1" u="sng" dirty="0" smtClean="0"/>
          </a:p>
          <a:p>
            <a:r>
              <a:rPr lang="en-US" b="1" dirty="0" smtClean="0"/>
              <a:t>Variables</a:t>
            </a:r>
            <a:r>
              <a:rPr lang="en-US" dirty="0" smtClean="0"/>
              <a:t> </a:t>
            </a:r>
            <a:r>
              <a:rPr lang="en-US" dirty="0"/>
              <a:t>in C have the same meaning as variables in algebra.  That is, they represent some unknown, or variable, value</a:t>
            </a:r>
            <a:r>
              <a:rPr lang="en-US" dirty="0" smtClean="0"/>
              <a:t>.</a:t>
            </a:r>
            <a:endParaRPr lang="en-US" dirty="0"/>
          </a:p>
          <a:p>
            <a:pPr algn="ctr">
              <a:buFontTx/>
              <a:buNone/>
            </a:pPr>
            <a:r>
              <a:rPr lang="en-US" dirty="0"/>
              <a:t>x = a + b</a:t>
            </a:r>
          </a:p>
          <a:p>
            <a:pPr algn="ctr">
              <a:buFontTx/>
              <a:buNone/>
            </a:pPr>
            <a:r>
              <a:rPr lang="en-US" dirty="0"/>
              <a:t>z + 2 = 3(y - 5)</a:t>
            </a:r>
          </a:p>
          <a:p>
            <a:pPr>
              <a:buFontTx/>
              <a:buNone/>
            </a:pPr>
            <a:endParaRPr lang="en-US" sz="1200" dirty="0"/>
          </a:p>
          <a:p>
            <a:r>
              <a:rPr lang="en-US" dirty="0"/>
              <a:t>Remember that variables in algebra are represented by a single alphabetic character</a:t>
            </a:r>
            <a:r>
              <a:rPr lang="en-US" dirty="0" smtClean="0"/>
              <a:t>.</a:t>
            </a:r>
          </a:p>
          <a:p>
            <a:endParaRPr lang="en-US" dirty="0"/>
          </a:p>
          <a:p>
            <a:pPr>
              <a:buFontTx/>
              <a:buNone/>
            </a:pPr>
            <a:endParaRPr lang="en-US" dirty="0"/>
          </a:p>
        </p:txBody>
      </p:sp>
    </p:spTree>
    <p:extLst>
      <p:ext uri="{BB962C8B-B14F-4D97-AF65-F5344CB8AC3E}">
        <p14:creationId xmlns:p14="http://schemas.microsoft.com/office/powerpoint/2010/main" xmlns="" val="1088507218"/>
      </p:ext>
    </p:extLst>
  </p:cSld>
  <p:clrMapOvr>
    <a:masterClrMapping/>
  </p:clrMapOvr>
  <p:transition>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normAutofit/>
          </a:bodyPr>
          <a:lstStyle/>
          <a:p>
            <a:r>
              <a:rPr lang="tr-TR" dirty="0" smtClean="0"/>
              <a:t>Değişkenleri tanımlamak ve değer atamak</a:t>
            </a:r>
            <a:endParaRPr lang="en-US" dirty="0"/>
          </a:p>
        </p:txBody>
      </p:sp>
      <p:sp>
        <p:nvSpPr>
          <p:cNvPr id="12291" name="Rectangle 3"/>
          <p:cNvSpPr>
            <a:spLocks noGrp="1" noChangeArrowheads="1"/>
          </p:cNvSpPr>
          <p:nvPr>
            <p:ph idx="1"/>
          </p:nvPr>
        </p:nvSpPr>
        <p:spPr>
          <a:xfrm>
            <a:off x="228600" y="1143000"/>
            <a:ext cx="8610600" cy="5181600"/>
          </a:xfrm>
          <a:noFill/>
          <a:ln/>
        </p:spPr>
        <p:txBody>
          <a:bodyPr/>
          <a:lstStyle/>
          <a:p>
            <a:r>
              <a:rPr lang="en-US" dirty="0" smtClean="0"/>
              <a:t>Initialization: Variables </a:t>
            </a:r>
            <a:r>
              <a:rPr lang="en-US" dirty="0"/>
              <a:t>may </a:t>
            </a:r>
            <a:r>
              <a:rPr lang="en-US" dirty="0" smtClean="0"/>
              <a:t>be </a:t>
            </a:r>
            <a:r>
              <a:rPr lang="en-US" dirty="0"/>
              <a:t>given initial values, or </a:t>
            </a:r>
            <a:r>
              <a:rPr lang="en-US" b="1" dirty="0"/>
              <a:t>initialized</a:t>
            </a:r>
            <a:r>
              <a:rPr lang="en-US" dirty="0"/>
              <a:t>, when declared.  Examples:</a:t>
            </a:r>
          </a:p>
          <a:p>
            <a:pPr>
              <a:buFontTx/>
              <a:buNone/>
            </a:pPr>
            <a:endParaRPr lang="en-US" sz="2800" dirty="0" smtClean="0"/>
          </a:p>
          <a:p>
            <a:pPr>
              <a:buFontTx/>
              <a:buNone/>
            </a:pPr>
            <a:r>
              <a:rPr lang="en-US" sz="2800" dirty="0"/>
              <a:t>		int length = 7 ;</a:t>
            </a:r>
          </a:p>
          <a:p>
            <a:pPr>
              <a:buFontTx/>
              <a:buNone/>
            </a:pPr>
            <a:endParaRPr lang="en-US" sz="2800" dirty="0"/>
          </a:p>
          <a:p>
            <a:pPr>
              <a:buFontTx/>
              <a:buNone/>
            </a:pPr>
            <a:r>
              <a:rPr lang="en-US" sz="2800" dirty="0"/>
              <a:t>		</a:t>
            </a:r>
            <a:r>
              <a:rPr lang="tr-TR" sz="2800" dirty="0" err="1" smtClean="0"/>
              <a:t>double</a:t>
            </a:r>
            <a:r>
              <a:rPr lang="tr-TR" sz="2800" dirty="0" smtClean="0"/>
              <a:t> </a:t>
            </a:r>
            <a:r>
              <a:rPr lang="en-US" sz="2800" dirty="0" smtClean="0"/>
              <a:t>diameter </a:t>
            </a:r>
            <a:r>
              <a:rPr lang="en-US" sz="2800" dirty="0"/>
              <a:t>= 5.9 ;</a:t>
            </a:r>
          </a:p>
          <a:p>
            <a:pPr>
              <a:buFontTx/>
              <a:buNone/>
            </a:pPr>
            <a:endParaRPr lang="en-US" sz="2800" dirty="0"/>
          </a:p>
          <a:p>
            <a:pPr>
              <a:buFontTx/>
              <a:buNone/>
            </a:pPr>
            <a:r>
              <a:rPr lang="en-US" sz="2800" dirty="0"/>
              <a:t>		char initial = </a:t>
            </a:r>
            <a:r>
              <a:rPr lang="en-US" sz="2800" dirty="0" smtClean="0"/>
              <a:t>'A' </a:t>
            </a:r>
            <a:r>
              <a:rPr lang="en-US" sz="2800" dirty="0"/>
              <a:t>;</a:t>
            </a:r>
            <a:endParaRPr lang="en-US" dirty="0"/>
          </a:p>
        </p:txBody>
      </p:sp>
      <p:grpSp>
        <p:nvGrpSpPr>
          <p:cNvPr id="2" name="Group 1"/>
          <p:cNvGrpSpPr/>
          <p:nvPr/>
        </p:nvGrpSpPr>
        <p:grpSpPr>
          <a:xfrm>
            <a:off x="5432394" y="1959575"/>
            <a:ext cx="2590800" cy="2847975"/>
            <a:chOff x="4724400" y="2438400"/>
            <a:chExt cx="2590800" cy="2847975"/>
          </a:xfrm>
        </p:grpSpPr>
        <p:sp>
          <p:nvSpPr>
            <p:cNvPr id="12293" name="Rectangle 5"/>
            <p:cNvSpPr>
              <a:spLocks noChangeArrowheads="1"/>
            </p:cNvSpPr>
            <p:nvPr/>
          </p:nvSpPr>
          <p:spPr bwMode="auto">
            <a:xfrm>
              <a:off x="5715000" y="2743200"/>
              <a:ext cx="1447800" cy="457200"/>
            </a:xfrm>
            <a:prstGeom prst="rect">
              <a:avLst/>
            </a:prstGeom>
            <a:solidFill>
              <a:schemeClr val="accent1">
                <a:lumMod val="20000"/>
                <a:lumOff val="80000"/>
              </a:schemeClr>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t>7</a:t>
              </a:r>
            </a:p>
          </p:txBody>
        </p:sp>
        <p:sp>
          <p:nvSpPr>
            <p:cNvPr id="12295" name="Rectangle 7"/>
            <p:cNvSpPr>
              <a:spLocks noChangeArrowheads="1"/>
            </p:cNvSpPr>
            <p:nvPr/>
          </p:nvSpPr>
          <p:spPr bwMode="auto">
            <a:xfrm>
              <a:off x="5715000" y="3733800"/>
              <a:ext cx="1600200" cy="457200"/>
            </a:xfrm>
            <a:prstGeom prst="rect">
              <a:avLst/>
            </a:prstGeom>
            <a:solidFill>
              <a:schemeClr val="accent1">
                <a:lumMod val="20000"/>
                <a:lumOff val="80000"/>
              </a:schemeClr>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t>5.9</a:t>
              </a:r>
            </a:p>
          </p:txBody>
        </p:sp>
        <p:sp>
          <p:nvSpPr>
            <p:cNvPr id="12296" name="Rectangle 8"/>
            <p:cNvSpPr>
              <a:spLocks noChangeArrowheads="1"/>
            </p:cNvSpPr>
            <p:nvPr/>
          </p:nvSpPr>
          <p:spPr bwMode="auto">
            <a:xfrm>
              <a:off x="5791200" y="4800600"/>
              <a:ext cx="1524000" cy="457200"/>
            </a:xfrm>
            <a:prstGeom prst="rect">
              <a:avLst/>
            </a:prstGeom>
            <a:solidFill>
              <a:schemeClr val="accent1">
                <a:lumMod val="20000"/>
                <a:lumOff val="80000"/>
              </a:schemeClr>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altLang="ja-JP" dirty="0" smtClean="0"/>
                <a:t>'</a:t>
              </a:r>
              <a:r>
                <a:rPr lang="en-US" dirty="0" smtClean="0"/>
                <a:t>A</a:t>
              </a:r>
              <a:r>
                <a:rPr lang="en-US" altLang="ja-JP" dirty="0" smtClean="0"/>
                <a:t>'</a:t>
              </a:r>
              <a:endParaRPr lang="en-US" dirty="0"/>
            </a:p>
          </p:txBody>
        </p:sp>
        <p:sp>
          <p:nvSpPr>
            <p:cNvPr id="12297" name="Text Box 9"/>
            <p:cNvSpPr txBox="1">
              <a:spLocks noChangeArrowheads="1"/>
            </p:cNvSpPr>
            <p:nvPr/>
          </p:nvSpPr>
          <p:spPr bwMode="auto">
            <a:xfrm>
              <a:off x="5638800" y="2438400"/>
              <a:ext cx="1143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t>length</a:t>
              </a:r>
              <a:endParaRPr lang="en-US"/>
            </a:p>
          </p:txBody>
        </p:sp>
        <p:sp>
          <p:nvSpPr>
            <p:cNvPr id="12298" name="Text Box 10"/>
            <p:cNvSpPr txBox="1">
              <a:spLocks noChangeArrowheads="1"/>
            </p:cNvSpPr>
            <p:nvPr/>
          </p:nvSpPr>
          <p:spPr bwMode="auto">
            <a:xfrm>
              <a:off x="5638800" y="3429000"/>
              <a:ext cx="1219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t>diameter</a:t>
              </a:r>
              <a:endParaRPr lang="en-US"/>
            </a:p>
          </p:txBody>
        </p:sp>
        <p:sp>
          <p:nvSpPr>
            <p:cNvPr id="12299" name="Text Box 11"/>
            <p:cNvSpPr txBox="1">
              <a:spLocks noChangeArrowheads="1"/>
            </p:cNvSpPr>
            <p:nvPr/>
          </p:nvSpPr>
          <p:spPr bwMode="auto">
            <a:xfrm>
              <a:off x="5715000" y="4495800"/>
              <a:ext cx="1295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t>initial</a:t>
              </a:r>
              <a:endParaRPr lang="en-US"/>
            </a:p>
          </p:txBody>
        </p:sp>
        <p:sp>
          <p:nvSpPr>
            <p:cNvPr id="12300" name="AutoShape 12"/>
            <p:cNvSpPr>
              <a:spLocks noChangeArrowheads="1"/>
            </p:cNvSpPr>
            <p:nvPr/>
          </p:nvSpPr>
          <p:spPr bwMode="auto">
            <a:xfrm>
              <a:off x="4724400" y="2743200"/>
              <a:ext cx="609600" cy="409575"/>
            </a:xfrm>
            <a:prstGeom prst="rightArrow">
              <a:avLst>
                <a:gd name="adj1" fmla="val 50000"/>
                <a:gd name="adj2" fmla="val 37209"/>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01" name="AutoShape 13"/>
            <p:cNvSpPr>
              <a:spLocks noChangeArrowheads="1"/>
            </p:cNvSpPr>
            <p:nvPr/>
          </p:nvSpPr>
          <p:spPr bwMode="auto">
            <a:xfrm>
              <a:off x="4724400" y="3810000"/>
              <a:ext cx="685800" cy="409575"/>
            </a:xfrm>
            <a:prstGeom prst="rightArrow">
              <a:avLst>
                <a:gd name="adj1" fmla="val 50000"/>
                <a:gd name="adj2" fmla="val 4186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302" name="AutoShape 14"/>
            <p:cNvSpPr>
              <a:spLocks noChangeArrowheads="1"/>
            </p:cNvSpPr>
            <p:nvPr/>
          </p:nvSpPr>
          <p:spPr bwMode="auto">
            <a:xfrm>
              <a:off x="4724400" y="4876800"/>
              <a:ext cx="671513" cy="409575"/>
            </a:xfrm>
            <a:prstGeom prst="rightArrow">
              <a:avLst>
                <a:gd name="adj1" fmla="val 50000"/>
                <a:gd name="adj2" fmla="val 40988"/>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cxnSp>
        <p:nvCxnSpPr>
          <p:cNvPr id="15" name="14 Düz Ok Bağlayıcısı"/>
          <p:cNvCxnSpPr/>
          <p:nvPr/>
        </p:nvCxnSpPr>
        <p:spPr>
          <a:xfrm rot="5400000" flipH="1" flipV="1">
            <a:off x="2359659" y="4830893"/>
            <a:ext cx="799166" cy="5775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Dikdörtgen"/>
          <p:cNvSpPr/>
          <p:nvPr/>
        </p:nvSpPr>
        <p:spPr>
          <a:xfrm>
            <a:off x="2180526" y="5170451"/>
            <a:ext cx="3648774" cy="1354217"/>
          </a:xfrm>
          <a:prstGeom prst="rect">
            <a:avLst/>
          </a:prstGeom>
          <a:noFill/>
        </p:spPr>
        <p:txBody>
          <a:bodyPr wrap="square" lIns="91440" tIns="45720" rIns="91440" bIns="45720">
            <a:spAutoFit/>
          </a:bodyPr>
          <a:lstStyle/>
          <a:p>
            <a:r>
              <a:rPr lang="tr-T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tr-TR"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tr-TR" sz="28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ları</a:t>
            </a:r>
            <a:r>
              <a:rPr lang="tr-TR" sz="2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tr-TR" sz="2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unutmayalım</a:t>
            </a:r>
            <a:endParaRPr lang="tr-TR"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xmlns="" val="2786664970"/>
      </p:ext>
    </p:extLst>
  </p:cSld>
  <p:clrMapOvr>
    <a:masterClrMapping/>
  </p:clrMapOvr>
  <p:transition>
    <p:rand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2.png"/>
          <p:cNvPicPr>
            <a:picLocks noChangeAspect="1"/>
          </p:cNvPicPr>
          <p:nvPr/>
        </p:nvPicPr>
        <p:blipFill>
          <a:blip r:embed="rId3"/>
          <a:srcRect b="15433"/>
          <a:stretch>
            <a:fillRect/>
          </a:stretch>
        </p:blipFill>
        <p:spPr>
          <a:xfrm>
            <a:off x="1396687" y="1231258"/>
            <a:ext cx="4459906" cy="2503918"/>
          </a:xfrm>
          <a:prstGeom prst="rect">
            <a:avLst/>
          </a:prstGeom>
        </p:spPr>
      </p:pic>
      <p:sp>
        <p:nvSpPr>
          <p:cNvPr id="16" name="15 Metin kutusu"/>
          <p:cNvSpPr txBox="1"/>
          <p:nvPr/>
        </p:nvSpPr>
        <p:spPr>
          <a:xfrm>
            <a:off x="4012442" y="1898025"/>
            <a:ext cx="997374" cy="307777"/>
          </a:xfrm>
          <a:prstGeom prst="rect">
            <a:avLst/>
          </a:prstGeom>
          <a:solidFill>
            <a:schemeClr val="bg1"/>
          </a:solidFill>
        </p:spPr>
        <p:txBody>
          <a:bodyPr wrap="square" rtlCol="0">
            <a:spAutoFit/>
          </a:bodyPr>
          <a:lstStyle/>
          <a:p>
            <a:pPr algn="ctr"/>
            <a:r>
              <a:rPr lang="tr-TR" sz="1400" i="1" dirty="0" err="1" smtClean="0"/>
              <a:t>garbage</a:t>
            </a:r>
            <a:endParaRPr lang="tr-TR" sz="1600" i="1" dirty="0"/>
          </a:p>
        </p:txBody>
      </p:sp>
      <p:sp>
        <p:nvSpPr>
          <p:cNvPr id="15" name="14 Metin kutusu"/>
          <p:cNvSpPr txBox="1"/>
          <p:nvPr/>
        </p:nvSpPr>
        <p:spPr>
          <a:xfrm>
            <a:off x="4026090" y="1585306"/>
            <a:ext cx="997374" cy="307777"/>
          </a:xfrm>
          <a:prstGeom prst="rect">
            <a:avLst/>
          </a:prstGeom>
          <a:solidFill>
            <a:schemeClr val="bg1"/>
          </a:solidFill>
        </p:spPr>
        <p:txBody>
          <a:bodyPr wrap="square" rtlCol="0">
            <a:spAutoFit/>
          </a:bodyPr>
          <a:lstStyle/>
          <a:p>
            <a:pPr algn="ctr"/>
            <a:r>
              <a:rPr lang="tr-TR" sz="1400" i="1" dirty="0" err="1" smtClean="0"/>
              <a:t>garbage</a:t>
            </a:r>
            <a:endParaRPr lang="tr-TR" sz="1600" i="1" dirty="0"/>
          </a:p>
        </p:txBody>
      </p:sp>
      <p:sp>
        <p:nvSpPr>
          <p:cNvPr id="14" name="13 Metin kutusu"/>
          <p:cNvSpPr txBox="1"/>
          <p:nvPr/>
        </p:nvSpPr>
        <p:spPr>
          <a:xfrm>
            <a:off x="3028716" y="1590248"/>
            <a:ext cx="997374" cy="307777"/>
          </a:xfrm>
          <a:prstGeom prst="rect">
            <a:avLst/>
          </a:prstGeom>
          <a:solidFill>
            <a:schemeClr val="bg1"/>
          </a:solidFill>
        </p:spPr>
        <p:txBody>
          <a:bodyPr wrap="square" rtlCol="0">
            <a:spAutoFit/>
          </a:bodyPr>
          <a:lstStyle/>
          <a:p>
            <a:pPr algn="ctr"/>
            <a:r>
              <a:rPr lang="tr-TR" sz="1400" i="1" dirty="0" err="1" smtClean="0"/>
              <a:t>garbage</a:t>
            </a:r>
            <a:endParaRPr lang="tr-TR" sz="1600" i="1" dirty="0"/>
          </a:p>
        </p:txBody>
      </p:sp>
      <p:sp>
        <p:nvSpPr>
          <p:cNvPr id="9" name="8 Aşağı Ok"/>
          <p:cNvSpPr/>
          <p:nvPr/>
        </p:nvSpPr>
        <p:spPr>
          <a:xfrm>
            <a:off x="1500166" y="1598862"/>
            <a:ext cx="6072230" cy="64294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0483" name="Rectangle 2"/>
          <p:cNvSpPr>
            <a:spLocks noGrp="1" noChangeArrowheads="1"/>
          </p:cNvSpPr>
          <p:nvPr>
            <p:ph type="title"/>
          </p:nvPr>
        </p:nvSpPr>
        <p:spPr>
          <a:xfrm>
            <a:off x="428596" y="285728"/>
            <a:ext cx="8229600" cy="704832"/>
          </a:xfrm>
        </p:spPr>
        <p:txBody>
          <a:bodyPr/>
          <a:lstStyle/>
          <a:p>
            <a:r>
              <a:rPr lang="tr-TR" dirty="0" smtClean="0"/>
              <a:t>Değişkenlerin tanımlanması ve değer atanması</a:t>
            </a:r>
            <a:endParaRPr lang="en-US" dirty="0"/>
          </a:p>
        </p:txBody>
      </p:sp>
      <p:sp>
        <p:nvSpPr>
          <p:cNvPr id="7" name="6 Aşağı Ok"/>
          <p:cNvSpPr/>
          <p:nvPr/>
        </p:nvSpPr>
        <p:spPr>
          <a:xfrm>
            <a:off x="1500166" y="1920333"/>
            <a:ext cx="6072230" cy="64294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10" name="9 Aşağı Ok"/>
          <p:cNvSpPr/>
          <p:nvPr/>
        </p:nvSpPr>
        <p:spPr>
          <a:xfrm>
            <a:off x="1500166" y="2285992"/>
            <a:ext cx="6072230" cy="64294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11" name="10 Aşağı Ok"/>
          <p:cNvSpPr/>
          <p:nvPr/>
        </p:nvSpPr>
        <p:spPr>
          <a:xfrm>
            <a:off x="1500166" y="2643182"/>
            <a:ext cx="6072230" cy="64294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12" name="11 Aşağı Ok"/>
          <p:cNvSpPr/>
          <p:nvPr/>
        </p:nvSpPr>
        <p:spPr>
          <a:xfrm>
            <a:off x="1500166" y="3000372"/>
            <a:ext cx="6072230" cy="64294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13" name="12 Aşağı Ok"/>
          <p:cNvSpPr/>
          <p:nvPr/>
        </p:nvSpPr>
        <p:spPr>
          <a:xfrm>
            <a:off x="1500166" y="3357562"/>
            <a:ext cx="6072230" cy="64294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0" nodeType="clickEffect">
                                  <p:stCondLst>
                                    <p:cond delay="0"/>
                                  </p:stCondLst>
                                  <p:childTnLst>
                                    <p:animEffect transition="out" filter="checkerboard(across)">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0" nodeType="clickEffect">
                                  <p:stCondLst>
                                    <p:cond delay="0"/>
                                  </p:stCondLst>
                                  <p:childTnLst>
                                    <p:animEffect transition="out" filter="checkerboard(across)">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0" grpId="0" animBg="1"/>
      <p:bldP spid="11" grpId="0" animBg="1"/>
      <p:bldP spid="12" grpId="0" animBg="1"/>
      <p:bldP spid="13"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5.ders sonu</a:t>
            </a:r>
            <a:endParaRPr lang="tr-TR" sz="8000" dirty="0"/>
          </a:p>
        </p:txBody>
      </p:sp>
    </p:spTree>
    <p:extLst>
      <p:ext uri="{BB962C8B-B14F-4D97-AF65-F5344CB8AC3E}">
        <p14:creationId xmlns:p14="http://schemas.microsoft.com/office/powerpoint/2010/main" xmlns="" val="1453565739"/>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tr-TR" dirty="0" smtClean="0"/>
              <a:t>İsimlendirme</a:t>
            </a:r>
            <a:endParaRPr lang="en-US" dirty="0"/>
          </a:p>
        </p:txBody>
      </p:sp>
      <p:sp>
        <p:nvSpPr>
          <p:cNvPr id="20483" name="Rectangle 3"/>
          <p:cNvSpPr>
            <a:spLocks noGrp="1" noChangeArrowheads="1"/>
          </p:cNvSpPr>
          <p:nvPr>
            <p:ph type="body" idx="1"/>
          </p:nvPr>
        </p:nvSpPr>
        <p:spPr>
          <a:xfrm>
            <a:off x="228600" y="1219200"/>
            <a:ext cx="8610600" cy="5181600"/>
          </a:xfrm>
        </p:spPr>
        <p:txBody>
          <a:bodyPr/>
          <a:lstStyle/>
          <a:p>
            <a:r>
              <a:rPr lang="en-US" dirty="0"/>
              <a:t>Variables in C may be given representations containing multiple characters.  But there are rules for these representations.</a:t>
            </a:r>
          </a:p>
          <a:p>
            <a:r>
              <a:rPr lang="en-US" dirty="0"/>
              <a:t>Variable names in C</a:t>
            </a:r>
          </a:p>
          <a:p>
            <a:pPr lvl="1"/>
            <a:r>
              <a:rPr lang="en-US" u="sng" dirty="0"/>
              <a:t>May only consist of letters, digits, and  underscores</a:t>
            </a:r>
          </a:p>
          <a:p>
            <a:pPr lvl="1"/>
            <a:r>
              <a:rPr lang="en-US" u="sng" dirty="0" smtClean="0"/>
              <a:t>May </a:t>
            </a:r>
            <a:r>
              <a:rPr lang="en-US" u="sng" dirty="0"/>
              <a:t>not begin with a </a:t>
            </a:r>
            <a:r>
              <a:rPr lang="tr-TR" u="sng" dirty="0" err="1" smtClean="0"/>
              <a:t>digit</a:t>
            </a:r>
            <a:endParaRPr lang="en-US" u="sng" dirty="0"/>
          </a:p>
          <a:p>
            <a:pPr lvl="1"/>
            <a:r>
              <a:rPr lang="en-US" dirty="0"/>
              <a:t>May not be a C </a:t>
            </a:r>
            <a:r>
              <a:rPr lang="en-US" b="1" dirty="0"/>
              <a:t>reserved word (keyword)</a:t>
            </a:r>
            <a:endParaRPr lang="en-US" dirty="0"/>
          </a:p>
        </p:txBody>
      </p:sp>
    </p:spTree>
    <p:extLst>
      <p:ext uri="{BB962C8B-B14F-4D97-AF65-F5344CB8AC3E}">
        <p14:creationId xmlns:p14="http://schemas.microsoft.com/office/powerpoint/2010/main" xmlns="" val="180643493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animEffect transition="in" filter="checkerboard(across)">
                                      <p:cBhvr>
                                        <p:cTn id="7" dur="500"/>
                                        <p:tgtEl>
                                          <p:spTgt spid="2048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483">
                                            <p:txEl>
                                              <p:pRg st="3" end="3"/>
                                            </p:txEl>
                                          </p:spTgt>
                                        </p:tgtEl>
                                        <p:attrNameLst>
                                          <p:attrName>style.visibility</p:attrName>
                                        </p:attrNameLst>
                                      </p:cBhvr>
                                      <p:to>
                                        <p:strVal val="visible"/>
                                      </p:to>
                                    </p:set>
                                    <p:animEffect transition="in" filter="checkerboard(across)">
                                      <p:cBhvr>
                                        <p:cTn id="12" dur="500"/>
                                        <p:tgtEl>
                                          <p:spTgt spid="2048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animEffect transition="in" filter="checkerboard(across)">
                                      <p:cBhvr>
                                        <p:cTn id="17"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p:spPr>
        <p:txBody>
          <a:bodyPr/>
          <a:lstStyle/>
          <a:p>
            <a:r>
              <a:rPr lang="tr-TR" dirty="0" smtClean="0"/>
              <a:t>İsimlendirme</a:t>
            </a:r>
            <a:endParaRPr lang="en-US" dirty="0"/>
          </a:p>
        </p:txBody>
      </p:sp>
      <p:pic>
        <p:nvPicPr>
          <p:cNvPr id="9" name="Content Placeholder 8"/>
          <p:cNvPicPr>
            <a:picLocks noGrp="1" noChangeAspect="1"/>
          </p:cNvPicPr>
          <p:nvPr>
            <p:ph idx="1"/>
          </p:nvPr>
        </p:nvPicPr>
        <p:blipFill>
          <a:blip r:embed="rId2"/>
          <a:srcRect/>
          <a:stretch>
            <a:fillRect/>
          </a:stretch>
        </p:blipFill>
        <p:spPr>
          <a:xfrm>
            <a:off x="457200" y="2142067"/>
            <a:ext cx="8229600" cy="4525963"/>
          </a:xfrm>
        </p:spPr>
      </p:pic>
      <p:sp>
        <p:nvSpPr>
          <p:cNvPr id="14" name="Rectangle 3"/>
          <p:cNvSpPr txBox="1">
            <a:spLocks noChangeArrowheads="1"/>
          </p:cNvSpPr>
          <p:nvPr/>
        </p:nvSpPr>
        <p:spPr>
          <a:xfrm>
            <a:off x="228600" y="1417638"/>
            <a:ext cx="8610600" cy="49069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List of C keywords:</a:t>
            </a:r>
            <a:endParaRPr lang="en-US" b="1" dirty="0" smtClean="0"/>
          </a:p>
          <a:p>
            <a:endParaRPr lang="en-US" dirty="0" smtClean="0"/>
          </a:p>
          <a:p>
            <a:pPr>
              <a:buFontTx/>
              <a:buNone/>
            </a:pPr>
            <a:endParaRPr lang="en-US" dirty="0"/>
          </a:p>
        </p:txBody>
      </p:sp>
    </p:spTree>
    <p:extLst>
      <p:ext uri="{BB962C8B-B14F-4D97-AF65-F5344CB8AC3E}">
        <p14:creationId xmlns:p14="http://schemas.microsoft.com/office/powerpoint/2010/main" xmlns="" val="3829189933"/>
      </p:ext>
    </p:extLst>
  </p:cSld>
  <p:clrMapOvr>
    <a:masterClrMapping/>
  </p:clrMapOvr>
  <p:transition>
    <p:random/>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ln/>
        </p:spPr>
        <p:txBody>
          <a:bodyPr/>
          <a:lstStyle/>
          <a:p>
            <a:r>
              <a:rPr lang="tr-TR" dirty="0" smtClean="0"/>
              <a:t>İsimlendirme</a:t>
            </a:r>
            <a:endParaRPr lang="en-US" dirty="0"/>
          </a:p>
        </p:txBody>
      </p:sp>
      <p:sp>
        <p:nvSpPr>
          <p:cNvPr id="23555" name="Rectangle 3"/>
          <p:cNvSpPr>
            <a:spLocks noGrp="1" noChangeArrowheads="1"/>
          </p:cNvSpPr>
          <p:nvPr>
            <p:ph type="body" idx="1"/>
          </p:nvPr>
        </p:nvSpPr>
        <p:spPr>
          <a:xfrm>
            <a:off x="228600" y="1371600"/>
            <a:ext cx="8610600" cy="5029200"/>
          </a:xfrm>
          <a:noFill/>
          <a:ln/>
        </p:spPr>
        <p:txBody>
          <a:bodyPr/>
          <a:lstStyle/>
          <a:p>
            <a:r>
              <a:rPr lang="en-US"/>
              <a:t>C is </a:t>
            </a:r>
            <a:r>
              <a:rPr lang="en-US" b="1"/>
              <a:t>case sensitive</a:t>
            </a:r>
            <a:endParaRPr lang="en-US"/>
          </a:p>
          <a:p>
            <a:pPr lvl="1"/>
            <a:r>
              <a:rPr lang="en-US"/>
              <a:t>It matters whether an </a:t>
            </a:r>
            <a:r>
              <a:rPr lang="en-US" b="1"/>
              <a:t>identifier</a:t>
            </a:r>
            <a:r>
              <a:rPr lang="en-US"/>
              <a:t>, such as a variable name, is uppercase or lowercase.</a:t>
            </a:r>
          </a:p>
          <a:p>
            <a:pPr lvl="1"/>
            <a:r>
              <a:rPr lang="en-US"/>
              <a:t>Example:</a:t>
            </a:r>
          </a:p>
          <a:p>
            <a:pPr lvl="1">
              <a:buFontTx/>
              <a:buNone/>
            </a:pPr>
            <a:r>
              <a:rPr lang="en-US"/>
              <a:t>			area</a:t>
            </a:r>
          </a:p>
          <a:p>
            <a:pPr lvl="1">
              <a:buFontTx/>
              <a:buNone/>
            </a:pPr>
            <a:r>
              <a:rPr lang="en-US"/>
              <a:t>			Area</a:t>
            </a:r>
          </a:p>
          <a:p>
            <a:pPr lvl="1">
              <a:buFontTx/>
              <a:buNone/>
            </a:pPr>
            <a:r>
              <a:rPr lang="en-US"/>
              <a:t>			AREA</a:t>
            </a:r>
          </a:p>
          <a:p>
            <a:pPr lvl="1">
              <a:buFontTx/>
              <a:buNone/>
            </a:pPr>
            <a:r>
              <a:rPr lang="en-US"/>
              <a:t>			ArEa</a:t>
            </a:r>
          </a:p>
          <a:p>
            <a:pPr lvl="1">
              <a:buFontTx/>
              <a:buNone/>
            </a:pPr>
            <a:r>
              <a:rPr lang="en-US"/>
              <a:t>	are all seen as </a:t>
            </a:r>
            <a:r>
              <a:rPr lang="en-US" u="sng"/>
              <a:t>different</a:t>
            </a:r>
            <a:r>
              <a:rPr lang="en-US"/>
              <a:t> variables by the compiler.</a:t>
            </a:r>
          </a:p>
        </p:txBody>
      </p:sp>
    </p:spTree>
    <p:extLst>
      <p:ext uri="{BB962C8B-B14F-4D97-AF65-F5344CB8AC3E}">
        <p14:creationId xmlns:p14="http://schemas.microsoft.com/office/powerpoint/2010/main" xmlns="" val="1009794001"/>
      </p:ext>
    </p:extLst>
  </p:cSld>
  <p:clrMapOvr>
    <a:masterClrMapping/>
  </p:clrMapOvr>
  <p:transition>
    <p:random/>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a:ln/>
        </p:spPr>
        <p:txBody>
          <a:bodyPr/>
          <a:lstStyle/>
          <a:p>
            <a:r>
              <a:rPr lang="tr-TR" dirty="0" smtClean="0"/>
              <a:t>İsimlendirme</a:t>
            </a:r>
            <a:endParaRPr lang="en-US" dirty="0"/>
          </a:p>
        </p:txBody>
      </p:sp>
      <p:sp>
        <p:nvSpPr>
          <p:cNvPr id="21507" name="Rectangle 3"/>
          <p:cNvSpPr>
            <a:spLocks noGrp="1" noChangeArrowheads="1"/>
          </p:cNvSpPr>
          <p:nvPr>
            <p:ph type="body" idx="1"/>
          </p:nvPr>
        </p:nvSpPr>
        <p:spPr>
          <a:xfrm>
            <a:off x="228600" y="1243272"/>
            <a:ext cx="8610600" cy="4953000"/>
          </a:xfrm>
          <a:noFill/>
          <a:ln/>
        </p:spPr>
        <p:txBody>
          <a:bodyPr/>
          <a:lstStyle/>
          <a:p>
            <a:r>
              <a:rPr lang="en-US" dirty="0"/>
              <a:t>C programmers generally agree on the following </a:t>
            </a:r>
            <a:r>
              <a:rPr lang="en-US" b="1" dirty="0"/>
              <a:t>conventions</a:t>
            </a:r>
            <a:r>
              <a:rPr lang="en-US" dirty="0"/>
              <a:t> for naming variables.</a:t>
            </a:r>
          </a:p>
          <a:p>
            <a:pPr lvl="1"/>
            <a:r>
              <a:rPr lang="en-US" dirty="0"/>
              <a:t>Begin variable names with lowercase letters</a:t>
            </a:r>
          </a:p>
          <a:p>
            <a:pPr lvl="1"/>
            <a:r>
              <a:rPr lang="en-US" dirty="0"/>
              <a:t>Use meaningful identifiers</a:t>
            </a:r>
          </a:p>
          <a:p>
            <a:pPr lvl="1"/>
            <a:r>
              <a:rPr lang="en-US" dirty="0"/>
              <a:t>Separate </a:t>
            </a:r>
            <a:r>
              <a:rPr lang="ja-JP" altLang="en-US" dirty="0">
                <a:latin typeface="Arial"/>
              </a:rPr>
              <a:t>“</a:t>
            </a:r>
            <a:r>
              <a:rPr lang="en-US" dirty="0"/>
              <a:t>words</a:t>
            </a:r>
            <a:r>
              <a:rPr lang="ja-JP" altLang="en-US" dirty="0">
                <a:latin typeface="Arial"/>
              </a:rPr>
              <a:t>”</a:t>
            </a:r>
            <a:r>
              <a:rPr lang="en-US" dirty="0"/>
              <a:t> within identifiers with underscores or mixed upper and lower case.  </a:t>
            </a:r>
          </a:p>
          <a:p>
            <a:pPr lvl="1"/>
            <a:r>
              <a:rPr lang="en-US" dirty="0"/>
              <a:t>Examples:  </a:t>
            </a:r>
            <a:r>
              <a:rPr lang="en-US" dirty="0" err="1"/>
              <a:t>surfaceArea</a:t>
            </a:r>
            <a:r>
              <a:rPr lang="en-US" dirty="0"/>
              <a:t>   </a:t>
            </a:r>
            <a:r>
              <a:rPr lang="en-US" dirty="0" err="1"/>
              <a:t>surface_Area</a:t>
            </a:r>
            <a:r>
              <a:rPr lang="en-US" dirty="0"/>
              <a:t>     			        </a:t>
            </a:r>
            <a:r>
              <a:rPr lang="en-US" dirty="0" err="1"/>
              <a:t>surface_area</a:t>
            </a:r>
            <a:endParaRPr lang="en-US" dirty="0"/>
          </a:p>
          <a:p>
            <a:pPr lvl="1"/>
            <a:r>
              <a:rPr lang="en-US" dirty="0"/>
              <a:t>Be consistent!</a:t>
            </a:r>
          </a:p>
        </p:txBody>
      </p:sp>
    </p:spTree>
    <p:extLst>
      <p:ext uri="{BB962C8B-B14F-4D97-AF65-F5344CB8AC3E}">
        <p14:creationId xmlns:p14="http://schemas.microsoft.com/office/powerpoint/2010/main" xmlns="" val="11009932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checkerboard(across)">
                                      <p:cBhvr>
                                        <p:cTn id="7" dur="500"/>
                                        <p:tgtEl>
                                          <p:spTgt spid="215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checkerboard(across)">
                                      <p:cBhvr>
                                        <p:cTn id="12" dur="500"/>
                                        <p:tgtEl>
                                          <p:spTgt spid="215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animEffect transition="in" filter="checkerboard(across)">
                                      <p:cBhvr>
                                        <p:cTn id="17" dur="500"/>
                                        <p:tgtEl>
                                          <p:spTgt spid="2150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1507">
                                            <p:txEl>
                                              <p:pRg st="4" end="4"/>
                                            </p:txEl>
                                          </p:spTgt>
                                        </p:tgtEl>
                                        <p:attrNameLst>
                                          <p:attrName>style.visibility</p:attrName>
                                        </p:attrNameLst>
                                      </p:cBhvr>
                                      <p:to>
                                        <p:strVal val="visible"/>
                                      </p:to>
                                    </p:set>
                                    <p:animEffect transition="in" filter="checkerboard(across)">
                                      <p:cBhvr>
                                        <p:cTn id="22" dur="500"/>
                                        <p:tgtEl>
                                          <p:spTgt spid="2150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animEffect transition="in" filter="checkerboard(across)">
                                      <p:cBhvr>
                                        <p:cTn id="27"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Yazılım</a:t>
            </a:r>
            <a:endParaRPr lang="tr-TR" dirty="0"/>
          </a:p>
        </p:txBody>
      </p:sp>
      <p:sp>
        <p:nvSpPr>
          <p:cNvPr id="3" name="2 İçerik Yer Tutucusu"/>
          <p:cNvSpPr>
            <a:spLocks noGrp="1"/>
          </p:cNvSpPr>
          <p:nvPr>
            <p:ph sz="quarter" idx="1"/>
          </p:nvPr>
        </p:nvSpPr>
        <p:spPr/>
        <p:txBody>
          <a:bodyPr/>
          <a:lstStyle/>
          <a:p>
            <a:pPr lvl="1"/>
            <a:r>
              <a:rPr lang="tr-TR" b="1" dirty="0" err="1" smtClean="0"/>
              <a:t>Orwell</a:t>
            </a:r>
            <a:r>
              <a:rPr lang="tr-TR" b="1" dirty="0" smtClean="0"/>
              <a:t> </a:t>
            </a:r>
            <a:r>
              <a:rPr lang="tr-TR" b="1" dirty="0" err="1" smtClean="0"/>
              <a:t>DevC</a:t>
            </a:r>
            <a:r>
              <a:rPr lang="tr-TR" b="1" dirty="0" smtClean="0"/>
              <a:t>++ (yaygın – hafif - basit)</a:t>
            </a:r>
          </a:p>
          <a:p>
            <a:pPr lvl="1"/>
            <a:endParaRPr lang="tr-TR" b="1" dirty="0" smtClean="0"/>
          </a:p>
          <a:p>
            <a:pPr lvl="1"/>
            <a:endParaRPr lang="tr-TR" b="1" dirty="0" smtClean="0"/>
          </a:p>
          <a:p>
            <a:pPr lvl="1"/>
            <a:endParaRPr lang="tr-TR" b="1" dirty="0" smtClean="0"/>
          </a:p>
          <a:p>
            <a:pPr lvl="1"/>
            <a:endParaRPr lang="tr-TR" b="1" dirty="0" smtClean="0"/>
          </a:p>
          <a:p>
            <a:pPr lvl="1"/>
            <a:endParaRPr lang="tr-TR" b="1" dirty="0" smtClean="0"/>
          </a:p>
          <a:p>
            <a:pPr lvl="1"/>
            <a:r>
              <a:rPr lang="tr-TR" dirty="0" smtClean="0"/>
              <a:t>Basit bir bilgisayar bu programı çalıştırmak için yeterlidir.</a:t>
            </a:r>
          </a:p>
          <a:p>
            <a:pPr lvl="1"/>
            <a:endParaRPr lang="tr-TR" dirty="0" smtClean="0"/>
          </a:p>
          <a:p>
            <a:pPr lvl="1"/>
            <a:r>
              <a:rPr lang="tr-TR" dirty="0" smtClean="0"/>
              <a:t>Yükleme adresi:</a:t>
            </a:r>
          </a:p>
          <a:p>
            <a:pPr lvl="1">
              <a:buNone/>
            </a:pPr>
            <a:r>
              <a:rPr lang="tr-TR" dirty="0" smtClean="0"/>
              <a:t>	</a:t>
            </a:r>
            <a:r>
              <a:rPr lang="tr-TR" dirty="0" smtClean="0">
                <a:hlinkClick r:id="rId2"/>
              </a:rPr>
              <a:t>https://sourceforge.net/projects/orwelldevcpp/</a:t>
            </a:r>
            <a:endParaRPr lang="tr-TR" dirty="0" smtClean="0"/>
          </a:p>
          <a:p>
            <a:pPr lvl="1">
              <a:buNone/>
            </a:pPr>
            <a:r>
              <a:rPr lang="tr-TR" sz="1800" dirty="0" smtClean="0">
                <a:solidFill>
                  <a:schemeClr val="tx1"/>
                </a:solidFill>
              </a:rPr>
              <a:t>“</a:t>
            </a:r>
            <a:r>
              <a:rPr lang="tr-TR" sz="1800" dirty="0" err="1" smtClean="0">
                <a:solidFill>
                  <a:schemeClr val="tx1"/>
                </a:solidFill>
              </a:rPr>
              <a:t>bloodshed</a:t>
            </a:r>
            <a:r>
              <a:rPr lang="tr-TR" sz="1800" dirty="0" smtClean="0">
                <a:solidFill>
                  <a:schemeClr val="tx1"/>
                </a:solidFill>
              </a:rPr>
              <a:t>” sitesinde eski versiyonu vardır, oradan </a:t>
            </a:r>
            <a:r>
              <a:rPr lang="tr-TR" sz="1800" dirty="0" err="1" smtClean="0">
                <a:solidFill>
                  <a:schemeClr val="tx1"/>
                </a:solidFill>
              </a:rPr>
              <a:t>yükleMEyiniz</a:t>
            </a:r>
            <a:r>
              <a:rPr lang="tr-TR" sz="1800" dirty="0" smtClean="0">
                <a:solidFill>
                  <a:schemeClr val="tx1"/>
                </a:solidFill>
              </a:rPr>
              <a:t>.  Dersimiz için 5.11 versiyonunu (yukarıdaki adresten) yüklemenizi istiyoruz.</a:t>
            </a:r>
          </a:p>
        </p:txBody>
      </p:sp>
      <p:pic>
        <p:nvPicPr>
          <p:cNvPr id="34820" name="Picture 4" descr="orwell devc++ ile ilgili görsel sonucu"/>
          <p:cNvPicPr>
            <a:picLocks noChangeAspect="1" noChangeArrowheads="1"/>
          </p:cNvPicPr>
          <p:nvPr/>
        </p:nvPicPr>
        <p:blipFill>
          <a:blip r:embed="rId3"/>
          <a:srcRect/>
          <a:stretch>
            <a:fillRect/>
          </a:stretch>
        </p:blipFill>
        <p:spPr bwMode="auto">
          <a:xfrm>
            <a:off x="3714744" y="1857364"/>
            <a:ext cx="1500198" cy="1500198"/>
          </a:xfrm>
          <a:prstGeom prst="rect">
            <a:avLst/>
          </a:prstGeom>
          <a:noFill/>
        </p:spPr>
      </p:pic>
      <p:sp>
        <p:nvSpPr>
          <p:cNvPr id="5" name="4 Yuvarlatılmış Dikdörtgen"/>
          <p:cNvSpPr/>
          <p:nvPr/>
        </p:nvSpPr>
        <p:spPr>
          <a:xfrm>
            <a:off x="6215074" y="1857364"/>
            <a:ext cx="2500330" cy="15716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C ile yazılmış birkaç kod inceleyelim </a:t>
            </a:r>
            <a:br>
              <a:rPr lang="tr-TR" dirty="0" smtClean="0"/>
            </a:br>
            <a:r>
              <a:rPr lang="tr-TR" sz="1400" dirty="0" smtClean="0"/>
              <a:t>(</a:t>
            </a:r>
            <a:r>
              <a:rPr lang="tr-TR" sz="1400" dirty="0" err="1" smtClean="0"/>
              <a:t>sudoku</a:t>
            </a:r>
            <a:r>
              <a:rPr lang="tr-TR" sz="1400" dirty="0" smtClean="0"/>
              <a:t> çözücü, yılan, araba…)</a:t>
            </a:r>
            <a:endParaRPr lang="tr-TR" dirty="0"/>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a:ln/>
        </p:spPr>
        <p:txBody>
          <a:bodyPr>
            <a:normAutofit/>
          </a:bodyPr>
          <a:lstStyle/>
          <a:p>
            <a:r>
              <a:rPr lang="tr-TR" smtClean="0"/>
              <a:t>Hangileri geçerli değişken isimleridir?</a:t>
            </a:r>
            <a:endParaRPr lang="en-US" dirty="0"/>
          </a:p>
        </p:txBody>
      </p:sp>
      <p:sp>
        <p:nvSpPr>
          <p:cNvPr id="24579" name="Rectangle 3"/>
          <p:cNvSpPr>
            <a:spLocks noGrp="1" noChangeArrowheads="1"/>
          </p:cNvSpPr>
          <p:nvPr>
            <p:ph type="body" idx="1"/>
          </p:nvPr>
        </p:nvSpPr>
        <p:spPr>
          <a:noFill/>
          <a:ln/>
        </p:spPr>
        <p:txBody>
          <a:bodyPr>
            <a:normAutofit/>
          </a:bodyPr>
          <a:lstStyle/>
          <a:p>
            <a:pPr>
              <a:buFont typeface="Monotype Sorts" charset="0"/>
              <a:buChar char=" "/>
            </a:pPr>
            <a:r>
              <a:rPr lang="en-US" sz="2800" dirty="0"/>
              <a:t>AREA		      </a:t>
            </a:r>
            <a:r>
              <a:rPr lang="en-US" sz="2800" dirty="0" smtClean="0"/>
              <a:t>    </a:t>
            </a:r>
            <a:endParaRPr lang="tr-TR" sz="2800" dirty="0" smtClean="0"/>
          </a:p>
          <a:p>
            <a:pPr>
              <a:buFont typeface="Monotype Sorts" charset="0"/>
              <a:buChar char=" "/>
            </a:pPr>
            <a:r>
              <a:rPr lang="en-US" sz="2800" dirty="0" err="1" smtClean="0"/>
              <a:t>area_under_the_curve</a:t>
            </a:r>
            <a:endParaRPr lang="tr-TR" sz="2800" dirty="0" smtClean="0"/>
          </a:p>
          <a:p>
            <a:pPr>
              <a:buFont typeface="Monotype Sorts" charset="0"/>
              <a:buChar char=" "/>
            </a:pPr>
            <a:r>
              <a:rPr lang="en-US" sz="2800" dirty="0" smtClean="0"/>
              <a:t>3Dimn</a:t>
            </a:r>
            <a:r>
              <a:rPr lang="en-US" sz="2800" dirty="0"/>
              <a:t>		</a:t>
            </a:r>
            <a:r>
              <a:rPr lang="en-US" sz="2800" dirty="0" smtClean="0"/>
              <a:t>       </a:t>
            </a:r>
            <a:r>
              <a:rPr lang="tr-TR" sz="2800" dirty="0" smtClean="0"/>
              <a:t>	</a:t>
            </a:r>
          </a:p>
          <a:p>
            <a:pPr>
              <a:buFont typeface="Monotype Sorts" charset="0"/>
              <a:buChar char=" "/>
            </a:pPr>
            <a:r>
              <a:rPr lang="en-US" sz="2800" dirty="0" smtClean="0"/>
              <a:t>num45</a:t>
            </a:r>
            <a:endParaRPr lang="tr-TR" sz="2800" dirty="0" smtClean="0"/>
          </a:p>
          <a:p>
            <a:pPr>
              <a:buFont typeface="Monotype Sorts" charset="0"/>
              <a:buChar char=" "/>
            </a:pPr>
            <a:r>
              <a:rPr lang="en-US" sz="2800" dirty="0" smtClean="0"/>
              <a:t>Last-Chance</a:t>
            </a:r>
            <a:endParaRPr lang="tr-TR" sz="2800" dirty="0" smtClean="0"/>
          </a:p>
          <a:p>
            <a:pPr>
              <a:buFont typeface="Monotype Sorts" charset="0"/>
              <a:buChar char=" "/>
            </a:pPr>
            <a:r>
              <a:rPr lang="en-US" sz="2800" dirty="0"/>
              <a:t>		</a:t>
            </a:r>
          </a:p>
        </p:txBody>
      </p:sp>
      <p:sp>
        <p:nvSpPr>
          <p:cNvPr id="4" name="3 Dikdörtgen"/>
          <p:cNvSpPr/>
          <p:nvPr/>
        </p:nvSpPr>
        <p:spPr>
          <a:xfrm>
            <a:off x="4775200" y="1219200"/>
            <a:ext cx="4572000" cy="2677656"/>
          </a:xfrm>
          <a:prstGeom prst="rect">
            <a:avLst/>
          </a:prstGeom>
        </p:spPr>
        <p:txBody>
          <a:bodyPr>
            <a:spAutoFit/>
          </a:bodyPr>
          <a:lstStyle/>
          <a:p>
            <a:pPr>
              <a:buFont typeface="Monotype Sorts" charset="0"/>
              <a:buChar char=" "/>
            </a:pPr>
            <a:r>
              <a:rPr lang="en-US" sz="2800" dirty="0" smtClean="0"/>
              <a:t>#values</a:t>
            </a:r>
            <a:endParaRPr lang="tr-TR" sz="2800" dirty="0" smtClean="0"/>
          </a:p>
          <a:p>
            <a:pPr>
              <a:buFont typeface="Monotype Sorts" charset="0"/>
              <a:buChar char=" "/>
            </a:pPr>
            <a:r>
              <a:rPr lang="en-US" sz="2800" dirty="0" smtClean="0"/>
              <a:t>x_yt3		          </a:t>
            </a:r>
            <a:endParaRPr lang="tr-TR" sz="2800" dirty="0" smtClean="0"/>
          </a:p>
          <a:p>
            <a:pPr>
              <a:buFont typeface="Monotype Sorts" charset="0"/>
              <a:buChar char=" "/>
            </a:pPr>
            <a:r>
              <a:rPr lang="en-US" sz="2800" dirty="0" smtClean="0"/>
              <a:t>pi</a:t>
            </a:r>
            <a:endParaRPr lang="tr-TR" sz="2800" dirty="0" smtClean="0"/>
          </a:p>
          <a:p>
            <a:pPr>
              <a:buFont typeface="Monotype Sorts" charset="0"/>
              <a:buChar char=" "/>
            </a:pPr>
            <a:r>
              <a:rPr lang="en-US" sz="2800" dirty="0" smtClean="0"/>
              <a:t>num$</a:t>
            </a:r>
            <a:endParaRPr lang="tr-TR" sz="2800" dirty="0" smtClean="0"/>
          </a:p>
          <a:p>
            <a:pPr>
              <a:buFont typeface="Monotype Sorts" charset="0"/>
              <a:buChar char=" "/>
            </a:pPr>
            <a:r>
              <a:rPr lang="en-US" sz="2800" dirty="0" smtClean="0"/>
              <a:t>%done		</a:t>
            </a:r>
            <a:endParaRPr lang="tr-TR" sz="2800" dirty="0" smtClean="0"/>
          </a:p>
          <a:p>
            <a:pPr>
              <a:buFont typeface="Monotype Sorts" charset="0"/>
              <a:buChar char=" "/>
            </a:pPr>
            <a:r>
              <a:rPr lang="en-US" sz="2800" dirty="0" smtClean="0"/>
              <a:t>lucky***</a:t>
            </a:r>
            <a:endParaRPr lang="tr-TR" sz="2800" dirty="0"/>
          </a:p>
        </p:txBody>
      </p:sp>
    </p:spTree>
    <p:extLst>
      <p:ext uri="{BB962C8B-B14F-4D97-AF65-F5344CB8AC3E}">
        <p14:creationId xmlns:p14="http://schemas.microsoft.com/office/powerpoint/2010/main" xmlns="" val="12579646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checkerboard(across)">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checkerboard(across)">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checkerboard(across)">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checkerboard(across)">
                                      <p:cBhvr>
                                        <p:cTn id="27" dur="5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checkerboard(across)">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checkerboard(across)">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checkerboard(across)">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checkerboard(across)">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checkerboard(across)">
                                      <p:cBhvr>
                                        <p:cTn id="52" dur="500"/>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checkerboard(across)">
                                      <p:cBhvr>
                                        <p:cTn id="5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a:ln/>
        </p:spPr>
        <p:txBody>
          <a:bodyPr>
            <a:normAutofit/>
          </a:bodyPr>
          <a:lstStyle/>
          <a:p>
            <a:r>
              <a:rPr lang="tr-TR" smtClean="0"/>
              <a:t>Hangileri geçerli değişken isimleridir?</a:t>
            </a:r>
            <a:endParaRPr lang="en-US" dirty="0"/>
          </a:p>
        </p:txBody>
      </p:sp>
      <p:sp>
        <p:nvSpPr>
          <p:cNvPr id="24579" name="Rectangle 3"/>
          <p:cNvSpPr>
            <a:spLocks noGrp="1" noChangeArrowheads="1"/>
          </p:cNvSpPr>
          <p:nvPr>
            <p:ph type="body" idx="1"/>
          </p:nvPr>
        </p:nvSpPr>
        <p:spPr>
          <a:noFill/>
          <a:ln/>
        </p:spPr>
        <p:txBody>
          <a:bodyPr>
            <a:normAutofit/>
          </a:bodyPr>
          <a:lstStyle/>
          <a:p>
            <a:pPr>
              <a:buFont typeface="Monotype Sorts" charset="0"/>
              <a:buChar char=" "/>
            </a:pPr>
            <a:r>
              <a:rPr lang="en-US" sz="2800" b="1" dirty="0"/>
              <a:t>AREA		      </a:t>
            </a:r>
            <a:r>
              <a:rPr lang="en-US" sz="2800" b="1" dirty="0" smtClean="0"/>
              <a:t>    </a:t>
            </a:r>
            <a:endParaRPr lang="tr-TR" sz="2800" b="1" dirty="0" smtClean="0"/>
          </a:p>
          <a:p>
            <a:pPr>
              <a:buFont typeface="Monotype Sorts" charset="0"/>
              <a:buChar char=" "/>
            </a:pPr>
            <a:r>
              <a:rPr lang="en-US" sz="2800" b="1" dirty="0" err="1" smtClean="0"/>
              <a:t>area_under_the_curve</a:t>
            </a:r>
            <a:endParaRPr lang="tr-TR" sz="2800" b="1" dirty="0" smtClean="0"/>
          </a:p>
          <a:p>
            <a:pPr>
              <a:buFont typeface="Monotype Sorts" charset="0"/>
              <a:buChar char=" "/>
            </a:pPr>
            <a:r>
              <a:rPr lang="en-US" sz="2800" dirty="0" smtClean="0"/>
              <a:t>3Dimn</a:t>
            </a:r>
            <a:r>
              <a:rPr lang="en-US" sz="2800" dirty="0"/>
              <a:t>		</a:t>
            </a:r>
            <a:r>
              <a:rPr lang="en-US" sz="2800" dirty="0" smtClean="0"/>
              <a:t>       </a:t>
            </a:r>
            <a:r>
              <a:rPr lang="tr-TR" sz="2800" dirty="0" smtClean="0"/>
              <a:t>	</a:t>
            </a:r>
          </a:p>
          <a:p>
            <a:pPr>
              <a:buFont typeface="Monotype Sorts" charset="0"/>
              <a:buChar char=" "/>
            </a:pPr>
            <a:r>
              <a:rPr lang="en-US" sz="2800" b="1" dirty="0" smtClean="0"/>
              <a:t>num45</a:t>
            </a:r>
            <a:endParaRPr lang="tr-TR" sz="2800" b="1" dirty="0" smtClean="0"/>
          </a:p>
          <a:p>
            <a:pPr>
              <a:buFont typeface="Monotype Sorts" charset="0"/>
              <a:buChar char=" "/>
            </a:pPr>
            <a:r>
              <a:rPr lang="en-US" sz="2800" dirty="0" smtClean="0"/>
              <a:t>Last-Chance</a:t>
            </a:r>
            <a:endParaRPr lang="tr-TR" sz="2800" dirty="0" smtClean="0"/>
          </a:p>
          <a:p>
            <a:pPr>
              <a:buFont typeface="Monotype Sorts" charset="0"/>
              <a:buChar char=" "/>
            </a:pPr>
            <a:r>
              <a:rPr lang="en-US" sz="2800" dirty="0"/>
              <a:t>		</a:t>
            </a:r>
          </a:p>
        </p:txBody>
      </p:sp>
      <p:sp>
        <p:nvSpPr>
          <p:cNvPr id="4" name="3 Dikdörtgen"/>
          <p:cNvSpPr/>
          <p:nvPr/>
        </p:nvSpPr>
        <p:spPr>
          <a:xfrm>
            <a:off x="4775200" y="1219200"/>
            <a:ext cx="4572000" cy="2677656"/>
          </a:xfrm>
          <a:prstGeom prst="rect">
            <a:avLst/>
          </a:prstGeom>
        </p:spPr>
        <p:txBody>
          <a:bodyPr>
            <a:spAutoFit/>
          </a:bodyPr>
          <a:lstStyle/>
          <a:p>
            <a:pPr>
              <a:buFont typeface="Monotype Sorts" charset="0"/>
              <a:buChar char=" "/>
            </a:pPr>
            <a:r>
              <a:rPr lang="en-US" sz="2800" dirty="0" smtClean="0"/>
              <a:t>#values</a:t>
            </a:r>
            <a:endParaRPr lang="tr-TR" sz="2800" dirty="0" smtClean="0"/>
          </a:p>
          <a:p>
            <a:pPr>
              <a:buFont typeface="Monotype Sorts" charset="0"/>
              <a:buChar char=" "/>
            </a:pPr>
            <a:r>
              <a:rPr lang="en-US" sz="2800" b="1" dirty="0" smtClean="0"/>
              <a:t>x_yt3	</a:t>
            </a:r>
            <a:r>
              <a:rPr lang="en-US" sz="2800" dirty="0" smtClean="0"/>
              <a:t>	          </a:t>
            </a:r>
            <a:endParaRPr lang="tr-TR" sz="2800" dirty="0" smtClean="0"/>
          </a:p>
          <a:p>
            <a:pPr>
              <a:buFont typeface="Monotype Sorts" charset="0"/>
              <a:buChar char=" "/>
            </a:pPr>
            <a:r>
              <a:rPr lang="en-US" sz="2800" b="1" dirty="0" smtClean="0"/>
              <a:t>pi</a:t>
            </a:r>
            <a:endParaRPr lang="tr-TR" sz="2800" b="1" dirty="0" smtClean="0"/>
          </a:p>
          <a:p>
            <a:pPr>
              <a:buFont typeface="Monotype Sorts" charset="0"/>
              <a:buChar char=" "/>
            </a:pPr>
            <a:r>
              <a:rPr lang="en-US" sz="2800" dirty="0" smtClean="0"/>
              <a:t>num$</a:t>
            </a:r>
            <a:endParaRPr lang="tr-TR" sz="2800" dirty="0" smtClean="0"/>
          </a:p>
          <a:p>
            <a:pPr>
              <a:buFont typeface="Monotype Sorts" charset="0"/>
              <a:buChar char=" "/>
            </a:pPr>
            <a:r>
              <a:rPr lang="en-US" sz="2800" dirty="0" smtClean="0"/>
              <a:t>%done		</a:t>
            </a:r>
            <a:endParaRPr lang="tr-TR" sz="2800" dirty="0" smtClean="0"/>
          </a:p>
          <a:p>
            <a:pPr>
              <a:buFont typeface="Monotype Sorts" charset="0"/>
              <a:buChar char=" "/>
            </a:pPr>
            <a:r>
              <a:rPr lang="en-US" sz="2800" dirty="0" smtClean="0"/>
              <a:t>lucky***</a:t>
            </a:r>
            <a:endParaRPr lang="tr-TR" sz="2800" dirty="0"/>
          </a:p>
        </p:txBody>
      </p:sp>
    </p:spTree>
    <p:extLst>
      <p:ext uri="{BB962C8B-B14F-4D97-AF65-F5344CB8AC3E}">
        <p14:creationId xmlns:p14="http://schemas.microsoft.com/office/powerpoint/2010/main" xmlns="" val="12579646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checkerboard(across)">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checkerboard(across)">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checkerboard(across)">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checkerboard(across)">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checkerboard(across)">
                                      <p:cBhvr>
                                        <p:cTn id="27" dur="5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checkerboard(across)">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checkerboard(across)">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checkerboard(across)">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checkerboard(across)">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checkerboard(across)">
                                      <p:cBhvr>
                                        <p:cTn id="52" dur="500"/>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checkerboard(across)">
                                      <p:cBhvr>
                                        <p:cTn id="5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a:t>
            </a:r>
            <a:endParaRPr lang="tr-TR" dirty="0"/>
          </a:p>
        </p:txBody>
      </p:sp>
      <p:sp>
        <p:nvSpPr>
          <p:cNvPr id="3" name="2 İçerik Yer Tutucusu"/>
          <p:cNvSpPr>
            <a:spLocks noGrp="1"/>
          </p:cNvSpPr>
          <p:nvPr>
            <p:ph sz="quarter" idx="1"/>
          </p:nvPr>
        </p:nvSpPr>
        <p:spPr/>
        <p:txBody>
          <a:bodyPr/>
          <a:lstStyle/>
          <a:p>
            <a:pPr algn="ctr">
              <a:buNone/>
            </a:pPr>
            <a:r>
              <a:rPr lang="tr-TR" sz="2400" i="1" dirty="0" smtClean="0"/>
              <a:t>(Geçmiş bir sınav sorusundan uyarlanmıştır.)</a:t>
            </a:r>
          </a:p>
          <a:p>
            <a:r>
              <a:rPr lang="tr-TR" dirty="0" smtClean="0"/>
              <a:t>…elimde 6 tane değişken ismi var, bunlardan hangilerini C geçerli kabul eder? </a:t>
            </a:r>
            <a:br>
              <a:rPr lang="tr-TR" dirty="0" smtClean="0"/>
            </a:br>
            <a:r>
              <a:rPr lang="tr-TR" dirty="0" smtClean="0"/>
              <a:t>v_eri,  </a:t>
            </a:r>
            <a:r>
              <a:rPr lang="tr-TR" dirty="0" err="1" smtClean="0"/>
              <a:t>double</a:t>
            </a:r>
            <a:r>
              <a:rPr lang="tr-TR" dirty="0" smtClean="0"/>
              <a:t>,  </a:t>
            </a:r>
            <a:r>
              <a:rPr lang="tr-TR" dirty="0" err="1" smtClean="0"/>
              <a:t>sirine</a:t>
            </a:r>
            <a:r>
              <a:rPr lang="tr-TR" dirty="0" smtClean="0"/>
              <a:t>#9, </a:t>
            </a:r>
            <a:r>
              <a:rPr lang="tr-TR" dirty="0" err="1" smtClean="0"/>
              <a:t>inT</a:t>
            </a:r>
            <a:r>
              <a:rPr lang="tr-TR" dirty="0" smtClean="0"/>
              <a:t>, az2man3, Baba-</a:t>
            </a:r>
            <a:r>
              <a:rPr lang="tr-TR" dirty="0" err="1" smtClean="0"/>
              <a:t>Sirinim</a:t>
            </a:r>
            <a:endParaRPr lang="tr-TR" i="1" dirty="0"/>
          </a:p>
        </p:txBody>
      </p:sp>
      <p:pic>
        <p:nvPicPr>
          <p:cNvPr id="4" name="Picture 2" descr="C:\Documents and Settings\OguzH\Local Settings\Temporary Internet Files\Content.IE5\WO8I3UPU\question-marks[1].jpg"/>
          <p:cNvPicPr>
            <a:picLocks noChangeAspect="1" noChangeArrowheads="1"/>
          </p:cNvPicPr>
          <p:nvPr/>
        </p:nvPicPr>
        <p:blipFill>
          <a:blip r:embed="rId2"/>
          <a:srcRect/>
          <a:stretch>
            <a:fillRect/>
          </a:stretch>
        </p:blipFill>
        <p:spPr bwMode="auto">
          <a:xfrm>
            <a:off x="6572264" y="4071942"/>
            <a:ext cx="2086058" cy="1566862"/>
          </a:xfrm>
          <a:prstGeom prst="rect">
            <a:avLst/>
          </a:prstGeom>
          <a:noFill/>
        </p:spPr>
      </p:pic>
      <p:graphicFrame>
        <p:nvGraphicFramePr>
          <p:cNvPr id="5" name="4 Tablo"/>
          <p:cNvGraphicFramePr>
            <a:graphicFrameLocks noGrp="1"/>
          </p:cNvGraphicFramePr>
          <p:nvPr/>
        </p:nvGraphicFramePr>
        <p:xfrm>
          <a:off x="642910" y="4286256"/>
          <a:ext cx="5286410" cy="1357323"/>
        </p:xfrm>
        <a:graphic>
          <a:graphicData uri="http://schemas.openxmlformats.org/drawingml/2006/table">
            <a:tbl>
              <a:tblPr firstRow="1" bandRow="1">
                <a:tableStyleId>{5940675A-B579-460E-94D1-54222C63F5DA}</a:tableStyleId>
              </a:tblPr>
              <a:tblGrid>
                <a:gridCol w="528641"/>
                <a:gridCol w="528641"/>
                <a:gridCol w="528641"/>
                <a:gridCol w="528641"/>
                <a:gridCol w="528641"/>
                <a:gridCol w="528641"/>
                <a:gridCol w="528641"/>
                <a:gridCol w="528641"/>
                <a:gridCol w="528641"/>
                <a:gridCol w="528641"/>
              </a:tblGrid>
              <a:tr h="452441">
                <a:tc>
                  <a:txBody>
                    <a:bodyPr/>
                    <a:lstStyle/>
                    <a:p>
                      <a:pPr algn="ctr"/>
                      <a:r>
                        <a:rPr lang="tr-TR" sz="2000" dirty="0" smtClean="0"/>
                        <a:t>i</a:t>
                      </a:r>
                      <a:endParaRPr lang="tr-TR" sz="2000" dirty="0"/>
                    </a:p>
                  </a:txBody>
                  <a:tcPr/>
                </a:tc>
                <a:tc>
                  <a:txBody>
                    <a:bodyPr/>
                    <a:lstStyle/>
                    <a:p>
                      <a:pPr algn="ctr"/>
                      <a:r>
                        <a:rPr lang="tr-TR" sz="2000" dirty="0" smtClean="0"/>
                        <a:t>s</a:t>
                      </a:r>
                      <a:endParaRPr lang="tr-TR" sz="2000" dirty="0"/>
                    </a:p>
                  </a:txBody>
                  <a:tcPr/>
                </a:tc>
                <a:tc>
                  <a:txBody>
                    <a:bodyPr/>
                    <a:lstStyle/>
                    <a:p>
                      <a:pPr algn="ctr"/>
                      <a:r>
                        <a:rPr lang="tr-TR" sz="2000" dirty="0" smtClean="0"/>
                        <a:t>i</a:t>
                      </a:r>
                      <a:endParaRPr lang="tr-TR" sz="2000" dirty="0"/>
                    </a:p>
                  </a:txBody>
                  <a:tcPr/>
                </a:tc>
                <a:tc>
                  <a:txBody>
                    <a:bodyPr/>
                    <a:lstStyle/>
                    <a:p>
                      <a:pPr algn="ctr"/>
                      <a:r>
                        <a:rPr lang="tr-TR" sz="2000" dirty="0" smtClean="0"/>
                        <a:t>m</a:t>
                      </a:r>
                      <a:endParaRPr lang="tr-TR" sz="2000" dirty="0"/>
                    </a:p>
                  </a:txBody>
                  <a:tcPr/>
                </a:tc>
                <a:tc>
                  <a:txBody>
                    <a:bodyPr/>
                    <a:lstStyle/>
                    <a:p>
                      <a:pPr algn="ctr"/>
                      <a:r>
                        <a:rPr lang="tr-TR" sz="2000" dirty="0" smtClean="0"/>
                        <a:t>1</a:t>
                      </a: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a:p>
                  </a:txBody>
                  <a:tcPr/>
                </a:tc>
                <a:tc>
                  <a:txBody>
                    <a:bodyPr/>
                    <a:lstStyle/>
                    <a:p>
                      <a:pPr algn="ctr"/>
                      <a:endParaRPr lang="tr-TR" sz="2000"/>
                    </a:p>
                  </a:txBody>
                  <a:tcPr/>
                </a:tc>
              </a:tr>
              <a:tr h="452441">
                <a:tc>
                  <a:txBody>
                    <a:bodyPr/>
                    <a:lstStyle/>
                    <a:p>
                      <a:pPr algn="ctr"/>
                      <a:r>
                        <a:rPr lang="tr-TR" sz="2000" dirty="0" smtClean="0"/>
                        <a:t>i</a:t>
                      </a:r>
                      <a:endParaRPr lang="tr-TR" sz="2000" dirty="0"/>
                    </a:p>
                  </a:txBody>
                  <a:tcPr/>
                </a:tc>
                <a:tc>
                  <a:txBody>
                    <a:bodyPr/>
                    <a:lstStyle/>
                    <a:p>
                      <a:pPr algn="ctr"/>
                      <a:r>
                        <a:rPr lang="tr-TR" sz="2000" dirty="0" smtClean="0"/>
                        <a:t>s</a:t>
                      </a:r>
                      <a:endParaRPr lang="tr-TR" sz="2000" dirty="0"/>
                    </a:p>
                  </a:txBody>
                  <a:tcPr/>
                </a:tc>
                <a:tc>
                  <a:txBody>
                    <a:bodyPr/>
                    <a:lstStyle/>
                    <a:p>
                      <a:pPr algn="ctr"/>
                      <a:r>
                        <a:rPr lang="tr-TR" sz="2000" dirty="0" smtClean="0"/>
                        <a:t>i</a:t>
                      </a:r>
                      <a:endParaRPr lang="tr-TR" sz="2000" dirty="0"/>
                    </a:p>
                  </a:txBody>
                  <a:tcPr/>
                </a:tc>
                <a:tc>
                  <a:txBody>
                    <a:bodyPr/>
                    <a:lstStyle/>
                    <a:p>
                      <a:pPr algn="ctr"/>
                      <a:r>
                        <a:rPr lang="tr-TR" sz="2000" dirty="0" smtClean="0"/>
                        <a:t>m</a:t>
                      </a:r>
                      <a:endParaRPr lang="tr-TR" sz="2000" dirty="0"/>
                    </a:p>
                  </a:txBody>
                  <a:tcPr/>
                </a:tc>
                <a:tc>
                  <a:txBody>
                    <a:bodyPr/>
                    <a:lstStyle/>
                    <a:p>
                      <a:pPr algn="ctr"/>
                      <a:r>
                        <a:rPr lang="tr-TR" sz="2000" dirty="0" smtClean="0"/>
                        <a:t>2</a:t>
                      </a: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r>
              <a:tr h="452441">
                <a:tc>
                  <a:txBody>
                    <a:bodyPr/>
                    <a:lstStyle/>
                    <a:p>
                      <a:pPr algn="ctr"/>
                      <a:r>
                        <a:rPr lang="tr-TR" sz="2000" dirty="0" smtClean="0"/>
                        <a:t>i</a:t>
                      </a:r>
                      <a:endParaRPr lang="tr-TR" sz="2000" dirty="0"/>
                    </a:p>
                  </a:txBody>
                  <a:tcPr/>
                </a:tc>
                <a:tc>
                  <a:txBody>
                    <a:bodyPr/>
                    <a:lstStyle/>
                    <a:p>
                      <a:pPr algn="ctr"/>
                      <a:r>
                        <a:rPr lang="tr-TR" sz="2000" dirty="0" smtClean="0"/>
                        <a:t>s</a:t>
                      </a:r>
                      <a:endParaRPr lang="tr-TR" sz="2000" dirty="0"/>
                    </a:p>
                  </a:txBody>
                  <a:tcPr/>
                </a:tc>
                <a:tc>
                  <a:txBody>
                    <a:bodyPr/>
                    <a:lstStyle/>
                    <a:p>
                      <a:pPr algn="ctr"/>
                      <a:r>
                        <a:rPr lang="tr-TR" sz="2000" dirty="0" smtClean="0"/>
                        <a:t>i</a:t>
                      </a:r>
                      <a:endParaRPr lang="tr-TR" sz="2000" dirty="0"/>
                    </a:p>
                  </a:txBody>
                  <a:tcPr/>
                </a:tc>
                <a:tc>
                  <a:txBody>
                    <a:bodyPr/>
                    <a:lstStyle/>
                    <a:p>
                      <a:pPr algn="ctr"/>
                      <a:r>
                        <a:rPr lang="tr-TR" sz="2000" dirty="0" smtClean="0"/>
                        <a:t>m</a:t>
                      </a:r>
                      <a:endParaRPr lang="tr-TR" sz="2000" dirty="0"/>
                    </a:p>
                  </a:txBody>
                  <a:tcPr/>
                </a:tc>
                <a:tc>
                  <a:txBody>
                    <a:bodyPr/>
                    <a:lstStyle/>
                    <a:p>
                      <a:pPr algn="ctr"/>
                      <a:r>
                        <a:rPr lang="tr-TR" sz="2000" dirty="0" smtClean="0"/>
                        <a:t>3</a:t>
                      </a:r>
                      <a:endParaRPr lang="tr-TR" sz="2000" dirty="0"/>
                    </a:p>
                  </a:txBody>
                  <a:tcPr/>
                </a:tc>
                <a:tc>
                  <a:txBody>
                    <a:bodyPr/>
                    <a:lstStyle/>
                    <a:p>
                      <a:pPr algn="ctr"/>
                      <a:endParaRPr lang="tr-TR" sz="200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r>
            </a:tbl>
          </a:graphicData>
        </a:graphic>
      </p:graphicFrame>
      <p:sp>
        <p:nvSpPr>
          <p:cNvPr id="7" name="6 Metin kutusu"/>
          <p:cNvSpPr txBox="1"/>
          <p:nvPr/>
        </p:nvSpPr>
        <p:spPr>
          <a:xfrm>
            <a:off x="642910" y="3357562"/>
            <a:ext cx="5429288" cy="646331"/>
          </a:xfrm>
          <a:prstGeom prst="rect">
            <a:avLst/>
          </a:prstGeom>
          <a:noFill/>
        </p:spPr>
        <p:txBody>
          <a:bodyPr wrap="square" rtlCol="0">
            <a:spAutoFit/>
          </a:bodyPr>
          <a:lstStyle/>
          <a:p>
            <a:r>
              <a:rPr lang="tr-TR" i="1" dirty="0" smtClean="0"/>
              <a:t>Her değişken ismi bir satıra gelecek şekilde çıktı kutunuzu doldurunuz.</a:t>
            </a:r>
            <a:endParaRPr lang="tr-TR" i="1" dirty="0"/>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 – Doğrusu</a:t>
            </a:r>
            <a:endParaRPr lang="tr-TR" dirty="0"/>
          </a:p>
        </p:txBody>
      </p:sp>
      <p:sp>
        <p:nvSpPr>
          <p:cNvPr id="3" name="2 İçerik Yer Tutucusu"/>
          <p:cNvSpPr>
            <a:spLocks noGrp="1"/>
          </p:cNvSpPr>
          <p:nvPr>
            <p:ph sz="quarter" idx="1"/>
          </p:nvPr>
        </p:nvSpPr>
        <p:spPr/>
        <p:txBody>
          <a:bodyPr/>
          <a:lstStyle/>
          <a:p>
            <a:pPr algn="ctr">
              <a:buNone/>
            </a:pPr>
            <a:r>
              <a:rPr lang="tr-TR" sz="2400" i="1" dirty="0" smtClean="0"/>
              <a:t>(Geçmiş bir sınav sorusundan uyarlanmıştır.)</a:t>
            </a:r>
          </a:p>
          <a:p>
            <a:r>
              <a:rPr lang="tr-TR" dirty="0" smtClean="0"/>
              <a:t>…elimde 6 tane değişken ismi var, bunlardan hangilerini C geçerli kabul eder? </a:t>
            </a:r>
            <a:br>
              <a:rPr lang="tr-TR" dirty="0" smtClean="0"/>
            </a:br>
            <a:r>
              <a:rPr lang="tr-TR" dirty="0" smtClean="0"/>
              <a:t>v_eri,  </a:t>
            </a:r>
            <a:r>
              <a:rPr lang="tr-TR" dirty="0" err="1" smtClean="0"/>
              <a:t>double</a:t>
            </a:r>
            <a:r>
              <a:rPr lang="tr-TR" dirty="0" smtClean="0"/>
              <a:t>,  </a:t>
            </a:r>
            <a:r>
              <a:rPr lang="tr-TR" dirty="0" err="1" smtClean="0"/>
              <a:t>sirine</a:t>
            </a:r>
            <a:r>
              <a:rPr lang="tr-TR" dirty="0" smtClean="0"/>
              <a:t>#9, </a:t>
            </a:r>
            <a:r>
              <a:rPr lang="tr-TR" dirty="0" err="1" smtClean="0"/>
              <a:t>inT</a:t>
            </a:r>
            <a:r>
              <a:rPr lang="tr-TR" dirty="0" smtClean="0"/>
              <a:t>, az2man3, Baba-</a:t>
            </a:r>
            <a:r>
              <a:rPr lang="tr-TR" dirty="0" err="1" smtClean="0"/>
              <a:t>Sirinim</a:t>
            </a:r>
            <a:endParaRPr lang="tr-TR" i="1" dirty="0"/>
          </a:p>
        </p:txBody>
      </p:sp>
      <p:graphicFrame>
        <p:nvGraphicFramePr>
          <p:cNvPr id="5" name="4 Tablo"/>
          <p:cNvGraphicFramePr>
            <a:graphicFrameLocks noGrp="1"/>
          </p:cNvGraphicFramePr>
          <p:nvPr/>
        </p:nvGraphicFramePr>
        <p:xfrm>
          <a:off x="1714480" y="3000372"/>
          <a:ext cx="5286410" cy="1357323"/>
        </p:xfrm>
        <a:graphic>
          <a:graphicData uri="http://schemas.openxmlformats.org/drawingml/2006/table">
            <a:tbl>
              <a:tblPr firstRow="1" bandRow="1">
                <a:tableStyleId>{5940675A-B579-460E-94D1-54222C63F5DA}</a:tableStyleId>
              </a:tblPr>
              <a:tblGrid>
                <a:gridCol w="528641"/>
                <a:gridCol w="528641"/>
                <a:gridCol w="528641"/>
                <a:gridCol w="528641"/>
                <a:gridCol w="528641"/>
                <a:gridCol w="528641"/>
                <a:gridCol w="528641"/>
                <a:gridCol w="528641"/>
                <a:gridCol w="528641"/>
                <a:gridCol w="528641"/>
              </a:tblGrid>
              <a:tr h="452441">
                <a:tc>
                  <a:txBody>
                    <a:bodyPr/>
                    <a:lstStyle/>
                    <a:p>
                      <a:pPr algn="ctr"/>
                      <a:r>
                        <a:rPr lang="tr-TR" sz="2000" dirty="0" smtClean="0"/>
                        <a:t>v</a:t>
                      </a:r>
                      <a:endParaRPr lang="tr-TR" sz="2000" dirty="0"/>
                    </a:p>
                  </a:txBody>
                  <a:tcPr/>
                </a:tc>
                <a:tc>
                  <a:txBody>
                    <a:bodyPr/>
                    <a:lstStyle/>
                    <a:p>
                      <a:pPr algn="ctr"/>
                      <a:r>
                        <a:rPr lang="tr-TR" sz="2000" dirty="0" smtClean="0"/>
                        <a:t>_</a:t>
                      </a:r>
                      <a:endParaRPr lang="tr-TR" sz="2000" dirty="0"/>
                    </a:p>
                  </a:txBody>
                  <a:tcPr/>
                </a:tc>
                <a:tc>
                  <a:txBody>
                    <a:bodyPr/>
                    <a:lstStyle/>
                    <a:p>
                      <a:pPr algn="ctr"/>
                      <a:r>
                        <a:rPr lang="tr-TR" sz="2000" dirty="0" smtClean="0"/>
                        <a:t>e</a:t>
                      </a:r>
                      <a:endParaRPr lang="tr-TR" sz="2000" dirty="0"/>
                    </a:p>
                  </a:txBody>
                  <a:tcPr/>
                </a:tc>
                <a:tc>
                  <a:txBody>
                    <a:bodyPr/>
                    <a:lstStyle/>
                    <a:p>
                      <a:pPr algn="ctr"/>
                      <a:r>
                        <a:rPr lang="tr-TR" sz="2000" dirty="0" smtClean="0"/>
                        <a:t>r</a:t>
                      </a:r>
                      <a:endParaRPr lang="tr-TR" sz="2000" dirty="0"/>
                    </a:p>
                  </a:txBody>
                  <a:tcPr/>
                </a:tc>
                <a:tc>
                  <a:txBody>
                    <a:bodyPr/>
                    <a:lstStyle/>
                    <a:p>
                      <a:pPr algn="ctr"/>
                      <a:r>
                        <a:rPr lang="tr-TR" sz="2000" dirty="0" smtClean="0"/>
                        <a:t>İ</a:t>
                      </a: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a:p>
                  </a:txBody>
                  <a:tcPr/>
                </a:tc>
                <a:tc>
                  <a:txBody>
                    <a:bodyPr/>
                    <a:lstStyle/>
                    <a:p>
                      <a:pPr algn="ctr"/>
                      <a:endParaRPr lang="tr-TR" sz="2000"/>
                    </a:p>
                  </a:txBody>
                  <a:tcPr/>
                </a:tc>
              </a:tr>
              <a:tr h="452441">
                <a:tc>
                  <a:txBody>
                    <a:bodyPr/>
                    <a:lstStyle/>
                    <a:p>
                      <a:pPr algn="ctr"/>
                      <a:r>
                        <a:rPr lang="tr-TR" sz="2000" dirty="0" smtClean="0"/>
                        <a:t>i</a:t>
                      </a:r>
                      <a:endParaRPr lang="tr-TR" sz="2000" dirty="0"/>
                    </a:p>
                  </a:txBody>
                  <a:tcPr/>
                </a:tc>
                <a:tc>
                  <a:txBody>
                    <a:bodyPr/>
                    <a:lstStyle/>
                    <a:p>
                      <a:pPr algn="ctr"/>
                      <a:r>
                        <a:rPr lang="tr-TR" sz="2000" dirty="0" smtClean="0"/>
                        <a:t>n</a:t>
                      </a:r>
                      <a:endParaRPr lang="tr-TR" sz="2000" dirty="0"/>
                    </a:p>
                  </a:txBody>
                  <a:tcPr/>
                </a:tc>
                <a:tc>
                  <a:txBody>
                    <a:bodyPr/>
                    <a:lstStyle/>
                    <a:p>
                      <a:pPr algn="ctr"/>
                      <a:r>
                        <a:rPr lang="tr-TR" sz="2000" dirty="0" smtClean="0"/>
                        <a:t>T</a:t>
                      </a: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a:p>
                  </a:txBody>
                  <a:tcPr/>
                </a:tc>
                <a:tc>
                  <a:txBody>
                    <a:bodyPr/>
                    <a:lstStyle/>
                    <a:p>
                      <a:pPr algn="ctr"/>
                      <a:endParaRPr lang="tr-TR" sz="2000"/>
                    </a:p>
                  </a:txBody>
                  <a:tcPr/>
                </a:tc>
                <a:tc>
                  <a:txBody>
                    <a:bodyPr/>
                    <a:lstStyle/>
                    <a:p>
                      <a:pPr algn="ctr"/>
                      <a:endParaRPr lang="tr-TR" sz="2000"/>
                    </a:p>
                  </a:txBody>
                  <a:tcPr/>
                </a:tc>
              </a:tr>
              <a:tr h="452441">
                <a:tc>
                  <a:txBody>
                    <a:bodyPr/>
                    <a:lstStyle/>
                    <a:p>
                      <a:pPr algn="ctr"/>
                      <a:r>
                        <a:rPr lang="tr-TR" sz="2000" dirty="0" smtClean="0"/>
                        <a:t>a</a:t>
                      </a:r>
                      <a:endParaRPr lang="tr-TR" sz="2000" dirty="0"/>
                    </a:p>
                  </a:txBody>
                  <a:tcPr/>
                </a:tc>
                <a:tc>
                  <a:txBody>
                    <a:bodyPr/>
                    <a:lstStyle/>
                    <a:p>
                      <a:pPr algn="ctr"/>
                      <a:r>
                        <a:rPr lang="tr-TR" sz="2000" dirty="0" smtClean="0"/>
                        <a:t>z</a:t>
                      </a:r>
                      <a:endParaRPr lang="tr-TR" sz="2000" dirty="0"/>
                    </a:p>
                  </a:txBody>
                  <a:tcPr/>
                </a:tc>
                <a:tc>
                  <a:txBody>
                    <a:bodyPr/>
                    <a:lstStyle/>
                    <a:p>
                      <a:pPr algn="ctr"/>
                      <a:r>
                        <a:rPr lang="tr-TR" sz="2000" dirty="0" smtClean="0"/>
                        <a:t>2</a:t>
                      </a:r>
                      <a:endParaRPr lang="tr-TR" sz="2000" dirty="0"/>
                    </a:p>
                  </a:txBody>
                  <a:tcPr/>
                </a:tc>
                <a:tc>
                  <a:txBody>
                    <a:bodyPr/>
                    <a:lstStyle/>
                    <a:p>
                      <a:pPr algn="ctr"/>
                      <a:r>
                        <a:rPr lang="tr-TR" sz="2000" dirty="0" smtClean="0"/>
                        <a:t>m</a:t>
                      </a:r>
                      <a:endParaRPr lang="tr-TR" sz="2000" dirty="0"/>
                    </a:p>
                  </a:txBody>
                  <a:tcPr/>
                </a:tc>
                <a:tc>
                  <a:txBody>
                    <a:bodyPr/>
                    <a:lstStyle/>
                    <a:p>
                      <a:pPr algn="ctr"/>
                      <a:r>
                        <a:rPr lang="tr-TR" sz="2000" dirty="0" smtClean="0"/>
                        <a:t>a</a:t>
                      </a:r>
                      <a:endParaRPr lang="tr-TR" sz="2000" dirty="0"/>
                    </a:p>
                  </a:txBody>
                  <a:tcPr/>
                </a:tc>
                <a:tc>
                  <a:txBody>
                    <a:bodyPr/>
                    <a:lstStyle/>
                    <a:p>
                      <a:pPr algn="ctr"/>
                      <a:r>
                        <a:rPr lang="tr-TR" sz="2000" dirty="0" smtClean="0"/>
                        <a:t>n</a:t>
                      </a:r>
                      <a:endParaRPr lang="tr-TR" sz="2000" dirty="0"/>
                    </a:p>
                  </a:txBody>
                  <a:tcPr/>
                </a:tc>
                <a:tc>
                  <a:txBody>
                    <a:bodyPr/>
                    <a:lstStyle/>
                    <a:p>
                      <a:pPr algn="ctr"/>
                      <a:r>
                        <a:rPr lang="tr-TR" sz="2000" dirty="0" smtClean="0"/>
                        <a:t>3</a:t>
                      </a:r>
                      <a:endParaRPr lang="tr-TR" sz="2000" dirty="0"/>
                    </a:p>
                  </a:txBody>
                  <a:tcPr/>
                </a:tc>
                <a:tc>
                  <a:txBody>
                    <a:bodyPr/>
                    <a:lstStyle/>
                    <a:p>
                      <a:pPr algn="ctr"/>
                      <a:endParaRPr lang="tr-TR" sz="2000" dirty="0"/>
                    </a:p>
                  </a:txBody>
                  <a:tcPr/>
                </a:tc>
                <a:tc>
                  <a:txBody>
                    <a:bodyPr/>
                    <a:lstStyle/>
                    <a:p>
                      <a:pPr algn="ctr"/>
                      <a:endParaRPr lang="tr-TR" sz="2000" dirty="0"/>
                    </a:p>
                  </a:txBody>
                  <a:tcPr/>
                </a:tc>
                <a:tc>
                  <a:txBody>
                    <a:bodyPr/>
                    <a:lstStyle/>
                    <a:p>
                      <a:pPr algn="ctr"/>
                      <a:endParaRPr lang="tr-TR" sz="2000" dirty="0"/>
                    </a:p>
                  </a:txBody>
                  <a:tcPr/>
                </a:tc>
              </a:tr>
            </a:tbl>
          </a:graphicData>
        </a:graphic>
      </p:graphicFrame>
      <p:sp>
        <p:nvSpPr>
          <p:cNvPr id="7" name="6 Metin kutusu"/>
          <p:cNvSpPr txBox="1"/>
          <p:nvPr/>
        </p:nvSpPr>
        <p:spPr>
          <a:xfrm>
            <a:off x="928662" y="4500570"/>
            <a:ext cx="5429288" cy="646331"/>
          </a:xfrm>
          <a:prstGeom prst="rect">
            <a:avLst/>
          </a:prstGeom>
          <a:noFill/>
        </p:spPr>
        <p:txBody>
          <a:bodyPr wrap="square" rtlCol="0">
            <a:spAutoFit/>
          </a:bodyPr>
          <a:lstStyle/>
          <a:p>
            <a:r>
              <a:rPr lang="tr-TR" i="1" dirty="0" smtClean="0"/>
              <a:t>Her değişken ismi bir satıra gelecek şekilde çıktı kutunuzu doldurunuz.</a:t>
            </a:r>
            <a:endParaRPr lang="tr-TR" i="1" dirty="0"/>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p:spPr>
        <p:txBody>
          <a:bodyPr/>
          <a:lstStyle/>
          <a:p>
            <a:r>
              <a:rPr lang="tr-TR" dirty="0" smtClean="0"/>
              <a:t>Değişken türleri</a:t>
            </a:r>
            <a:endParaRPr lang="en-US" dirty="0"/>
          </a:p>
        </p:txBody>
      </p:sp>
      <p:sp>
        <p:nvSpPr>
          <p:cNvPr id="11267" name="Rectangle 3"/>
          <p:cNvSpPr>
            <a:spLocks noGrp="1" noChangeArrowheads="1"/>
          </p:cNvSpPr>
          <p:nvPr>
            <p:ph idx="1"/>
          </p:nvPr>
        </p:nvSpPr>
        <p:spPr>
          <a:xfrm>
            <a:off x="533400" y="1295400"/>
            <a:ext cx="8610600" cy="4876800"/>
          </a:xfrm>
          <a:noFill/>
          <a:ln/>
        </p:spPr>
        <p:txBody>
          <a:bodyPr>
            <a:normAutofit/>
          </a:bodyPr>
          <a:lstStyle/>
          <a:p>
            <a:pPr>
              <a:buFontTx/>
              <a:buNone/>
            </a:pPr>
            <a:r>
              <a:rPr lang="en-US" sz="2400" dirty="0"/>
              <a:t>C has three basic predefined data types:</a:t>
            </a:r>
          </a:p>
          <a:p>
            <a:pPr>
              <a:buFontTx/>
              <a:buNone/>
            </a:pPr>
            <a:endParaRPr lang="en-US" sz="1800" dirty="0"/>
          </a:p>
          <a:p>
            <a:r>
              <a:rPr lang="en-US" sz="2400" dirty="0"/>
              <a:t>Integers (whole </a:t>
            </a:r>
            <a:r>
              <a:rPr lang="en-US" sz="2400" dirty="0" smtClean="0"/>
              <a:t>numbers: -10, 2, 213, …)</a:t>
            </a:r>
            <a:endParaRPr lang="en-US" sz="2400" dirty="0"/>
          </a:p>
          <a:p>
            <a:r>
              <a:rPr lang="en-US" sz="2400" dirty="0" smtClean="0"/>
              <a:t>Floating </a:t>
            </a:r>
            <a:r>
              <a:rPr lang="en-US" sz="2400" dirty="0"/>
              <a:t>point (real </a:t>
            </a:r>
            <a:r>
              <a:rPr lang="en-US" sz="2400" dirty="0" smtClean="0"/>
              <a:t>numbers: 1.0, -32.435, …)</a:t>
            </a:r>
            <a:endParaRPr lang="en-US" sz="2400" dirty="0"/>
          </a:p>
          <a:p>
            <a:r>
              <a:rPr lang="en-US" sz="2400" dirty="0" smtClean="0"/>
              <a:t>Characters (‘H’, ‘c’, …)</a:t>
            </a:r>
            <a:endParaRPr lang="en-US" sz="2400" dirty="0"/>
          </a:p>
        </p:txBody>
      </p:sp>
    </p:spTree>
    <p:extLst>
      <p:ext uri="{BB962C8B-B14F-4D97-AF65-F5344CB8AC3E}">
        <p14:creationId xmlns:p14="http://schemas.microsoft.com/office/powerpoint/2010/main" xmlns="" val="19363924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7" dur="500"/>
                                        <p:tgtEl>
                                          <p:spTgt spid="1126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267">
                                            <p:txEl>
                                              <p:pRg st="4" end="4"/>
                                            </p:txEl>
                                          </p:spTgt>
                                        </p:tgtEl>
                                        <p:attrNameLst>
                                          <p:attrName>style.visibility</p:attrName>
                                        </p:attrNameLst>
                                      </p:cBhvr>
                                      <p:to>
                                        <p:strVal val="visible"/>
                                      </p:to>
                                    </p:set>
                                    <p:animEffect transition="in" filter="checkerboard(across)">
                                      <p:cBhvr>
                                        <p:cTn id="12"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dirty="0" smtClean="0"/>
              <a:t>Değişken türleri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b="1" dirty="0" smtClean="0">
                <a:solidFill>
                  <a:schemeClr val="tx1"/>
                </a:solidFill>
              </a:rPr>
              <a:t>Tamsayı türleri</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short</a:t>
            </a:r>
            <a:r>
              <a:rPr lang="tr-TR" sz="2400" dirty="0" smtClean="0">
                <a:solidFill>
                  <a:schemeClr val="tx1"/>
                </a:solidFill>
              </a:rPr>
              <a:t> (2 </a:t>
            </a:r>
            <a:r>
              <a:rPr lang="tr-TR" sz="2400" dirty="0" err="1" smtClean="0">
                <a:solidFill>
                  <a:schemeClr val="tx1"/>
                </a:solidFill>
              </a:rPr>
              <a:t>byte</a:t>
            </a:r>
            <a:r>
              <a:rPr lang="tr-TR" sz="2400" dirty="0" smtClean="0">
                <a:solidFill>
                  <a:schemeClr val="tx1"/>
                </a:solidFill>
              </a:rPr>
              <a:t>)  (-2</a:t>
            </a:r>
            <a:r>
              <a:rPr lang="tr-TR" sz="2400" baseline="30000" dirty="0" smtClean="0">
                <a:solidFill>
                  <a:schemeClr val="tx1"/>
                </a:solidFill>
              </a:rPr>
              <a:t>15</a:t>
            </a:r>
            <a:r>
              <a:rPr lang="tr-TR" sz="2400" dirty="0" smtClean="0">
                <a:solidFill>
                  <a:schemeClr val="tx1"/>
                </a:solidFill>
              </a:rPr>
              <a:t> ile +(2</a:t>
            </a:r>
            <a:r>
              <a:rPr lang="tr-TR" sz="2400" baseline="30000" dirty="0" smtClean="0">
                <a:solidFill>
                  <a:schemeClr val="tx1"/>
                </a:solidFill>
              </a:rPr>
              <a:t>15</a:t>
            </a:r>
            <a:r>
              <a:rPr lang="tr-TR" sz="2400" dirty="0" smtClean="0">
                <a:solidFill>
                  <a:schemeClr val="tx1"/>
                </a:solidFill>
              </a:rPr>
              <a:t> – 1) arasında)</a:t>
            </a:r>
          </a:p>
          <a:p>
            <a:pPr algn="l">
              <a:spcBef>
                <a:spcPts val="0"/>
              </a:spcBef>
              <a:buFont typeface="Wingdings" pitchFamily="2" charset="2"/>
              <a:buChar char="q"/>
            </a:pPr>
            <a:r>
              <a:rPr lang="tr-TR" sz="2400" b="1" dirty="0" smtClean="0">
                <a:solidFill>
                  <a:srgbClr val="FF0000"/>
                </a:solidFill>
              </a:rPr>
              <a:t> </a:t>
            </a:r>
            <a:r>
              <a:rPr lang="tr-TR" sz="2400" b="1" dirty="0" err="1" smtClean="0">
                <a:solidFill>
                  <a:srgbClr val="FF0000"/>
                </a:solidFill>
              </a:rPr>
              <a:t>int</a:t>
            </a:r>
            <a:r>
              <a:rPr lang="tr-TR" sz="2400" b="1" dirty="0" smtClean="0">
                <a:solidFill>
                  <a:srgbClr val="FF0000"/>
                </a:solidFill>
              </a:rPr>
              <a:t> (4 </a:t>
            </a:r>
            <a:r>
              <a:rPr lang="tr-TR" sz="2400" b="1" dirty="0" err="1" smtClean="0">
                <a:solidFill>
                  <a:srgbClr val="FF0000"/>
                </a:solidFill>
              </a:rPr>
              <a:t>byte</a:t>
            </a:r>
            <a:r>
              <a:rPr lang="tr-TR" sz="2400" b="1" dirty="0" smtClean="0">
                <a:solidFill>
                  <a:srgbClr val="FF0000"/>
                </a:solidFill>
              </a:rPr>
              <a:t>) </a:t>
            </a:r>
          </a:p>
          <a:p>
            <a:pPr algn="l">
              <a:spcBef>
                <a:spcPts val="0"/>
              </a:spcBef>
              <a:buFont typeface="Wingdings" pitchFamily="2" charset="2"/>
              <a:buChar char="q"/>
            </a:pPr>
            <a:r>
              <a:rPr lang="tr-TR" dirty="0">
                <a:solidFill>
                  <a:schemeClr val="tx1"/>
                </a:solidFill>
              </a:rPr>
              <a:t> </a:t>
            </a:r>
            <a:r>
              <a:rPr lang="tr-TR" sz="2400" dirty="0" err="1" smtClean="0">
                <a:solidFill>
                  <a:schemeClr val="tx1"/>
                </a:solidFill>
              </a:rPr>
              <a:t>long</a:t>
            </a:r>
            <a:r>
              <a:rPr lang="tr-TR" sz="2400" dirty="0" smtClean="0">
                <a:solidFill>
                  <a:schemeClr val="tx1"/>
                </a:solidFill>
              </a:rPr>
              <a:t> (4 </a:t>
            </a:r>
            <a:r>
              <a:rPr lang="tr-TR" sz="2400" dirty="0" err="1" smtClean="0">
                <a:solidFill>
                  <a:schemeClr val="tx1"/>
                </a:solidFill>
              </a:rPr>
              <a:t>byte</a:t>
            </a:r>
            <a:r>
              <a:rPr lang="tr-TR" sz="2400" dirty="0" smtClean="0">
                <a:solidFill>
                  <a:schemeClr val="tx1"/>
                </a:solidFill>
              </a:rPr>
              <a:t>)  (-2</a:t>
            </a:r>
            <a:r>
              <a:rPr lang="tr-TR" sz="2400" baseline="30000" dirty="0" smtClean="0">
                <a:solidFill>
                  <a:schemeClr val="tx1"/>
                </a:solidFill>
              </a:rPr>
              <a:t>31</a:t>
            </a:r>
            <a:r>
              <a:rPr lang="tr-TR" sz="2400" dirty="0" smtClean="0">
                <a:solidFill>
                  <a:schemeClr val="tx1"/>
                </a:solidFill>
              </a:rPr>
              <a:t> ile +(2</a:t>
            </a:r>
            <a:r>
              <a:rPr lang="tr-TR" sz="2400" baseline="30000" dirty="0" smtClean="0">
                <a:solidFill>
                  <a:schemeClr val="tx1"/>
                </a:solidFill>
              </a:rPr>
              <a:t>31</a:t>
            </a:r>
            <a:r>
              <a:rPr lang="tr-TR" sz="2400" dirty="0" smtClean="0">
                <a:solidFill>
                  <a:schemeClr val="tx1"/>
                </a:solidFill>
              </a:rPr>
              <a:t> – 1) arasında)</a:t>
            </a:r>
          </a:p>
          <a:p>
            <a:pPr algn="l">
              <a:spcBef>
                <a:spcPts val="0"/>
              </a:spcBef>
              <a:buFont typeface="Wingdings" pitchFamily="2" charset="2"/>
              <a:buChar char="§"/>
            </a:pPr>
            <a:r>
              <a:rPr lang="tr-TR" sz="2400" b="1" dirty="0" smtClean="0">
                <a:solidFill>
                  <a:schemeClr val="tx1"/>
                </a:solidFill>
              </a:rPr>
              <a:t> Ondalıklı sayı türleri</a:t>
            </a:r>
          </a:p>
          <a:p>
            <a:pPr algn="l">
              <a:spcBef>
                <a:spcPts val="0"/>
              </a:spcBef>
              <a:buFont typeface="Wingdings" pitchFamily="2" charset="2"/>
              <a:buChar char="q"/>
            </a:pPr>
            <a:r>
              <a:rPr lang="tr-TR" sz="2400" dirty="0" smtClean="0">
                <a:solidFill>
                  <a:schemeClr val="tx1"/>
                </a:solidFill>
              </a:rPr>
              <a:t> </a:t>
            </a:r>
            <a:r>
              <a:rPr lang="tr-TR" sz="2400" dirty="0" err="1" smtClean="0">
                <a:solidFill>
                  <a:schemeClr val="tx1"/>
                </a:solidFill>
              </a:rPr>
              <a:t>float</a:t>
            </a:r>
            <a:r>
              <a:rPr lang="tr-TR" sz="2400" dirty="0" smtClean="0">
                <a:solidFill>
                  <a:schemeClr val="tx1"/>
                </a:solidFill>
              </a:rPr>
              <a:t> (4 </a:t>
            </a:r>
            <a:r>
              <a:rPr lang="tr-TR" sz="2400" dirty="0" err="1" smtClean="0">
                <a:solidFill>
                  <a:schemeClr val="tx1"/>
                </a:solidFill>
              </a:rPr>
              <a:t>byte</a:t>
            </a:r>
            <a:r>
              <a:rPr lang="tr-TR" sz="2400" dirty="0" smtClean="0">
                <a:solidFill>
                  <a:schemeClr val="tx1"/>
                </a:solidFill>
              </a:rPr>
              <a:t>)  </a:t>
            </a:r>
          </a:p>
          <a:p>
            <a:pPr algn="l">
              <a:spcBef>
                <a:spcPts val="0"/>
              </a:spcBef>
              <a:buFont typeface="Wingdings" pitchFamily="2" charset="2"/>
              <a:buChar char="q"/>
            </a:pPr>
            <a:r>
              <a:rPr lang="tr-TR" sz="2400" b="1" dirty="0" smtClean="0">
                <a:solidFill>
                  <a:srgbClr val="FF0000"/>
                </a:solidFill>
              </a:rPr>
              <a:t> </a:t>
            </a:r>
            <a:r>
              <a:rPr lang="tr-TR" sz="2400" b="1" dirty="0" err="1" smtClean="0">
                <a:solidFill>
                  <a:srgbClr val="FF0000"/>
                </a:solidFill>
              </a:rPr>
              <a:t>double</a:t>
            </a:r>
            <a:r>
              <a:rPr lang="tr-TR" sz="2400" b="1" dirty="0" smtClean="0">
                <a:solidFill>
                  <a:srgbClr val="FF0000"/>
                </a:solidFill>
              </a:rPr>
              <a:t> (8 </a:t>
            </a:r>
            <a:r>
              <a:rPr lang="tr-TR" sz="2400" b="1" dirty="0" err="1" smtClean="0">
                <a:solidFill>
                  <a:srgbClr val="FF0000"/>
                </a:solidFill>
              </a:rPr>
              <a:t>byte</a:t>
            </a:r>
            <a:r>
              <a:rPr lang="tr-TR" sz="2400" b="1" dirty="0" smtClean="0">
                <a:solidFill>
                  <a:srgbClr val="FF0000"/>
                </a:solidFill>
              </a:rPr>
              <a:t>)</a:t>
            </a:r>
          </a:p>
          <a:p>
            <a:pPr algn="l">
              <a:spcBef>
                <a:spcPts val="0"/>
              </a:spcBef>
              <a:buFont typeface="Wingdings" pitchFamily="2" charset="2"/>
              <a:buChar char="§"/>
            </a:pPr>
            <a:r>
              <a:rPr lang="tr-TR" sz="2400" b="1" dirty="0" smtClean="0">
                <a:solidFill>
                  <a:schemeClr val="tx1"/>
                </a:solidFill>
              </a:rPr>
              <a:t> Karakter türü</a:t>
            </a:r>
          </a:p>
          <a:p>
            <a:pPr algn="l">
              <a:spcBef>
                <a:spcPts val="0"/>
              </a:spcBef>
              <a:buFont typeface="Wingdings" pitchFamily="2" charset="2"/>
              <a:buChar char="q"/>
            </a:pPr>
            <a:r>
              <a:rPr lang="tr-TR" sz="2400" b="1" dirty="0" smtClean="0">
                <a:solidFill>
                  <a:srgbClr val="FF0000"/>
                </a:solidFill>
              </a:rPr>
              <a:t> </a:t>
            </a:r>
            <a:r>
              <a:rPr lang="tr-TR" sz="2400" b="1" dirty="0" err="1" smtClean="0">
                <a:solidFill>
                  <a:srgbClr val="FF0000"/>
                </a:solidFill>
              </a:rPr>
              <a:t>char</a:t>
            </a:r>
            <a:r>
              <a:rPr lang="tr-TR" sz="2400" b="1" dirty="0" smtClean="0">
                <a:solidFill>
                  <a:srgbClr val="FF0000"/>
                </a:solidFill>
              </a:rPr>
              <a:t> (1 </a:t>
            </a:r>
            <a:r>
              <a:rPr lang="tr-TR" sz="2400" b="1" dirty="0" err="1" smtClean="0">
                <a:solidFill>
                  <a:srgbClr val="FF0000"/>
                </a:solidFill>
              </a:rPr>
              <a:t>byte</a:t>
            </a:r>
            <a:r>
              <a:rPr lang="tr-TR" sz="2400" b="1" dirty="0" smtClean="0">
                <a:solidFill>
                  <a:srgbClr val="FF0000"/>
                </a:solidFill>
              </a:rPr>
              <a:t>)  </a:t>
            </a:r>
            <a:r>
              <a:rPr lang="tr-TR" sz="2400" dirty="0" smtClean="0">
                <a:solidFill>
                  <a:schemeClr val="tx1"/>
                </a:solidFill>
              </a:rPr>
              <a:t>(256 farklı karakter ifade edilebilir)</a:t>
            </a:r>
            <a:endParaRPr lang="tr-TR" sz="2400" b="1"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Tree>
    <p:extLst>
      <p:ext uri="{BB962C8B-B14F-4D97-AF65-F5344CB8AC3E}">
        <p14:creationId xmlns:p14="http://schemas.microsoft.com/office/powerpoint/2010/main" xmlns="" val="3746941522"/>
      </p:ext>
    </p:extLst>
  </p:cSld>
  <p:clrMapOvr>
    <a:masterClrMapping/>
  </p:clrMapOvr>
  <p:transition>
    <p:random/>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pic>
        <p:nvPicPr>
          <p:cNvPr id="4" name="3 İçerik Yer Tutucusu" descr="karikatur-teknoloji-1.jpg"/>
          <p:cNvPicPr>
            <a:picLocks noGrp="1" noChangeAspect="1"/>
          </p:cNvPicPr>
          <p:nvPr>
            <p:ph sz="quarter" idx="1"/>
          </p:nvPr>
        </p:nvPicPr>
        <p:blipFill>
          <a:blip r:embed="rId2"/>
          <a:stretch>
            <a:fillRect/>
          </a:stretch>
        </p:blipFill>
        <p:spPr>
          <a:xfrm>
            <a:off x="457200" y="1701800"/>
            <a:ext cx="3242733" cy="2432050"/>
          </a:xfrm>
        </p:spPr>
      </p:pic>
      <p:pic>
        <p:nvPicPr>
          <p:cNvPr id="5" name="4 Resim" descr="b29564be5f755ee863ffc57d160c7bd3.jpg"/>
          <p:cNvPicPr>
            <a:picLocks noChangeAspect="1"/>
          </p:cNvPicPr>
          <p:nvPr/>
        </p:nvPicPr>
        <p:blipFill>
          <a:blip r:embed="rId3"/>
          <a:stretch>
            <a:fillRect/>
          </a:stretch>
        </p:blipFill>
        <p:spPr>
          <a:xfrm>
            <a:off x="4104485" y="1231900"/>
            <a:ext cx="4322770" cy="4440237"/>
          </a:xfrm>
          <a:prstGeom prst="rect">
            <a:avLst/>
          </a:prstGeom>
        </p:spPr>
      </p:pic>
      <p:sp>
        <p:nvSpPr>
          <p:cNvPr id="6" name="5 Metin kutusu"/>
          <p:cNvSpPr txBox="1"/>
          <p:nvPr/>
        </p:nvSpPr>
        <p:spPr>
          <a:xfrm>
            <a:off x="1833033" y="4495800"/>
            <a:ext cx="18669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800" dirty="0" smtClean="0"/>
              <a:t>Sene </a:t>
            </a:r>
          </a:p>
          <a:p>
            <a:pPr algn="ctr"/>
            <a:r>
              <a:rPr lang="tr-TR" sz="2800" dirty="0" smtClean="0"/>
              <a:t>1977</a:t>
            </a:r>
            <a:endParaRPr lang="tr-TR" sz="2800" dirty="0"/>
          </a:p>
        </p:txBody>
      </p:sp>
      <p:cxnSp>
        <p:nvCxnSpPr>
          <p:cNvPr id="8" name="7 Düz Ok Bağlayıcısı"/>
          <p:cNvCxnSpPr/>
          <p:nvPr/>
        </p:nvCxnSpPr>
        <p:spPr>
          <a:xfrm rot="10800000" flipV="1">
            <a:off x="3750734" y="4648200"/>
            <a:ext cx="237067"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 name="10 Grup"/>
          <p:cNvGrpSpPr/>
          <p:nvPr/>
        </p:nvGrpSpPr>
        <p:grpSpPr>
          <a:xfrm>
            <a:off x="5073238" y="799056"/>
            <a:ext cx="2563935" cy="882083"/>
            <a:chOff x="3898459" y="3037574"/>
            <a:chExt cx="2051967" cy="882083"/>
          </a:xfrm>
        </p:grpSpPr>
        <p:sp>
          <p:nvSpPr>
            <p:cNvPr id="7" name="6 Yuvarlatılmış Dikdörtgen"/>
            <p:cNvSpPr/>
            <p:nvPr/>
          </p:nvSpPr>
          <p:spPr>
            <a:xfrm>
              <a:off x="4096985" y="3381518"/>
              <a:ext cx="1853441" cy="538139"/>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9 Düz Ok Bağlayıcısı"/>
            <p:cNvCxnSpPr/>
            <p:nvPr/>
          </p:nvCxnSpPr>
          <p:spPr>
            <a:xfrm>
              <a:off x="3898459" y="3037574"/>
              <a:ext cx="397052" cy="32754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67944187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heckerboard(across)">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sp>
        <p:nvSpPr>
          <p:cNvPr id="3" name="2 İçerik Yer Tutucusu"/>
          <p:cNvSpPr>
            <a:spLocks noGrp="1"/>
          </p:cNvSpPr>
          <p:nvPr>
            <p:ph sz="quarter" idx="1"/>
          </p:nvPr>
        </p:nvSpPr>
        <p:spPr/>
        <p:txBody>
          <a:bodyPr>
            <a:normAutofit/>
          </a:bodyPr>
          <a:lstStyle/>
          <a:p>
            <a:r>
              <a:rPr lang="tr-TR" dirty="0" smtClean="0"/>
              <a:t>Bir değişkene alabileceğinden daha fazla giriş yaparsanız, taşma yaşanır…</a:t>
            </a:r>
          </a:p>
          <a:p>
            <a:endParaRPr lang="tr-TR" dirty="0" smtClean="0"/>
          </a:p>
        </p:txBody>
      </p:sp>
      <p:sp>
        <p:nvSpPr>
          <p:cNvPr id="4" name="3 Sağ Ok"/>
          <p:cNvSpPr/>
          <p:nvPr/>
        </p:nvSpPr>
        <p:spPr>
          <a:xfrm>
            <a:off x="3714744" y="3357562"/>
            <a:ext cx="1143008"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7" name="Picture 3"/>
          <p:cNvPicPr>
            <a:picLocks noChangeAspect="1" noChangeArrowheads="1"/>
          </p:cNvPicPr>
          <p:nvPr/>
        </p:nvPicPr>
        <p:blipFill>
          <a:blip r:embed="rId2"/>
          <a:srcRect r="50458"/>
          <a:stretch>
            <a:fillRect/>
          </a:stretch>
        </p:blipFill>
        <p:spPr bwMode="auto">
          <a:xfrm>
            <a:off x="5820228" y="2030349"/>
            <a:ext cx="3038051" cy="2654425"/>
          </a:xfrm>
          <a:prstGeom prst="rect">
            <a:avLst/>
          </a:prstGeom>
          <a:noFill/>
          <a:ln w="9525">
            <a:noFill/>
            <a:miter lim="800000"/>
            <a:headEnd/>
            <a:tailEnd/>
          </a:ln>
          <a:effectLst/>
        </p:spPr>
      </p:pic>
      <p:sp>
        <p:nvSpPr>
          <p:cNvPr id="7" name="6 Dikdörtgen"/>
          <p:cNvSpPr/>
          <p:nvPr/>
        </p:nvSpPr>
        <p:spPr>
          <a:xfrm>
            <a:off x="457200" y="2423886"/>
            <a:ext cx="5363028" cy="3170099"/>
          </a:xfrm>
          <a:prstGeom prst="rect">
            <a:avLst/>
          </a:prstGeom>
        </p:spPr>
        <p:txBody>
          <a:bodyPr wrap="square">
            <a:spAutoFit/>
          </a:bodyPr>
          <a:lstStyle/>
          <a:p>
            <a:pPr>
              <a:buNone/>
            </a:pPr>
            <a:r>
              <a:rPr lang="tr-TR" sz="2000" dirty="0" smtClean="0"/>
              <a:t>#</a:t>
            </a:r>
            <a:r>
              <a:rPr lang="tr-TR" sz="2000" dirty="0" err="1" smtClean="0"/>
              <a:t>include</a:t>
            </a:r>
            <a:r>
              <a:rPr lang="tr-TR" sz="2000" dirty="0" smtClean="0"/>
              <a:t> &lt;</a:t>
            </a:r>
            <a:r>
              <a:rPr lang="tr-TR" sz="2000" dirty="0" err="1" smtClean="0"/>
              <a:t>stdio</a:t>
            </a:r>
            <a:r>
              <a:rPr lang="tr-TR" sz="2000" dirty="0" smtClean="0"/>
              <a:t>.h&gt;</a:t>
            </a:r>
          </a:p>
          <a:p>
            <a:pPr>
              <a:buNone/>
            </a:pPr>
            <a:r>
              <a:rPr lang="tr-TR" sz="2000" dirty="0" err="1" smtClean="0"/>
              <a:t>int</a:t>
            </a:r>
            <a:r>
              <a:rPr lang="tr-TR" sz="2000" dirty="0" smtClean="0"/>
              <a:t> </a:t>
            </a:r>
            <a:r>
              <a:rPr lang="tr-TR" sz="2000" dirty="0" err="1" smtClean="0"/>
              <a:t>main</a:t>
            </a:r>
            <a:r>
              <a:rPr lang="tr-TR" sz="2000" dirty="0" smtClean="0"/>
              <a:t>()</a:t>
            </a:r>
          </a:p>
          <a:p>
            <a:pPr>
              <a:buNone/>
            </a:pPr>
            <a:r>
              <a:rPr lang="tr-TR" sz="2000" dirty="0" smtClean="0"/>
              <a:t>{</a:t>
            </a:r>
          </a:p>
          <a:p>
            <a:pPr>
              <a:buNone/>
            </a:pPr>
            <a:r>
              <a:rPr lang="tr-TR" sz="2000" dirty="0" err="1" smtClean="0"/>
              <a:t>int</a:t>
            </a:r>
            <a:r>
              <a:rPr lang="tr-TR" sz="2000" dirty="0" smtClean="0"/>
              <a:t> i;</a:t>
            </a:r>
          </a:p>
          <a:p>
            <a:pPr>
              <a:buNone/>
            </a:pPr>
            <a:r>
              <a:rPr lang="tr-TR" sz="2000" dirty="0" err="1" smtClean="0"/>
              <a:t>for</a:t>
            </a:r>
            <a:r>
              <a:rPr lang="tr-TR" sz="2000" dirty="0" smtClean="0"/>
              <a:t>(i=0; i&lt;10; i++)</a:t>
            </a:r>
          </a:p>
          <a:p>
            <a:pPr>
              <a:buNone/>
            </a:pPr>
            <a:r>
              <a:rPr lang="tr-TR" sz="2000" dirty="0" smtClean="0"/>
              <a:t>{</a:t>
            </a:r>
          </a:p>
          <a:p>
            <a:pPr>
              <a:buNone/>
            </a:pPr>
            <a:r>
              <a:rPr lang="tr-TR" sz="2000" dirty="0" err="1" smtClean="0"/>
              <a:t>printf</a:t>
            </a:r>
            <a:r>
              <a:rPr lang="tr-TR" sz="2000" dirty="0" smtClean="0"/>
              <a:t>("2147483642+%d: %d\n", i, 2147483642+i);</a:t>
            </a:r>
          </a:p>
          <a:p>
            <a:pPr>
              <a:buNone/>
            </a:pPr>
            <a:r>
              <a:rPr lang="tr-TR" sz="2000" dirty="0" smtClean="0"/>
              <a:t>}</a:t>
            </a:r>
          </a:p>
          <a:p>
            <a:pPr>
              <a:buNone/>
            </a:pPr>
            <a:r>
              <a:rPr lang="tr-TR" sz="2000" dirty="0" err="1" smtClean="0"/>
              <a:t>return</a:t>
            </a:r>
            <a:r>
              <a:rPr lang="tr-TR" sz="2000" dirty="0" smtClean="0"/>
              <a:t> 0;</a:t>
            </a:r>
          </a:p>
          <a:p>
            <a:pPr>
              <a:buNone/>
            </a:pPr>
            <a:r>
              <a:rPr lang="tr-TR" sz="2000" dirty="0" smtClean="0"/>
              <a:t>}</a:t>
            </a:r>
            <a:endParaRPr lang="tr-TR" sz="2000" dirty="0"/>
          </a:p>
        </p:txBody>
      </p:sp>
      <p:sp>
        <p:nvSpPr>
          <p:cNvPr id="8" name="7 Dikdörtgen"/>
          <p:cNvSpPr/>
          <p:nvPr/>
        </p:nvSpPr>
        <p:spPr>
          <a:xfrm>
            <a:off x="928662" y="5786454"/>
            <a:ext cx="6786610" cy="369332"/>
          </a:xfrm>
          <a:prstGeom prst="rect">
            <a:avLst/>
          </a:prstGeom>
        </p:spPr>
        <p:txBody>
          <a:bodyPr wrap="square">
            <a:spAutoFit/>
          </a:bodyPr>
          <a:lstStyle/>
          <a:p>
            <a:r>
              <a:rPr lang="tr-TR" dirty="0" smtClean="0"/>
              <a:t>Bir </a:t>
            </a:r>
            <a:r>
              <a:rPr lang="tr-TR" dirty="0" err="1" smtClean="0"/>
              <a:t>int</a:t>
            </a:r>
            <a:r>
              <a:rPr lang="tr-TR" dirty="0" smtClean="0"/>
              <a:t> maksimum +2147483647 değerini tutabilir.</a:t>
            </a:r>
          </a:p>
        </p:txBody>
      </p:sp>
    </p:spTree>
  </p:cSld>
  <p:clrMapOvr>
    <a:masterClrMapping/>
  </p:clrMapOvr>
  <p:transition>
    <p:random/>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normAutofit/>
          </a:bodyPr>
          <a:lstStyle/>
          <a:p>
            <a:r>
              <a:rPr lang="tr-TR" dirty="0" err="1" smtClean="0"/>
              <a:t>float</a:t>
            </a:r>
            <a:r>
              <a:rPr lang="tr-TR" dirty="0" smtClean="0"/>
              <a:t> ve </a:t>
            </a:r>
            <a:r>
              <a:rPr lang="tr-TR" dirty="0" err="1" smtClean="0"/>
              <a:t>double’ın</a:t>
            </a:r>
            <a:r>
              <a:rPr lang="tr-TR" dirty="0" smtClean="0"/>
              <a:t> farkları nelerdir?</a:t>
            </a:r>
            <a:endParaRPr lang="en-US" dirty="0"/>
          </a:p>
        </p:txBody>
      </p:sp>
      <p:sp>
        <p:nvSpPr>
          <p:cNvPr id="5" name="TextBox 4"/>
          <p:cNvSpPr txBox="1"/>
          <p:nvPr/>
        </p:nvSpPr>
        <p:spPr>
          <a:xfrm>
            <a:off x="501972" y="1205722"/>
            <a:ext cx="8553128" cy="3170099"/>
          </a:xfrm>
          <a:prstGeom prst="rect">
            <a:avLst/>
          </a:prstGeom>
          <a:noFill/>
        </p:spPr>
        <p:txBody>
          <a:bodyPr wrap="square" rtlCol="0">
            <a:spAutoFit/>
          </a:bodyPr>
          <a:lstStyle/>
          <a:p>
            <a:r>
              <a:rPr lang="en-US" sz="2800" dirty="0" smtClean="0"/>
              <a:t>•</a:t>
            </a:r>
            <a:r>
              <a:rPr lang="en-US" sz="2400" dirty="0"/>
              <a:t>Three floating types for real-valued variables:</a:t>
            </a:r>
          </a:p>
          <a:p>
            <a:r>
              <a:rPr lang="en-US" sz="2400" dirty="0" smtClean="0"/>
              <a:t>  float</a:t>
            </a:r>
            <a:r>
              <a:rPr lang="en-US" sz="2400" dirty="0"/>
              <a:t>, double, and long </a:t>
            </a:r>
            <a:r>
              <a:rPr lang="en-US" sz="2400" dirty="0" smtClean="0"/>
              <a:t>double</a:t>
            </a:r>
          </a:p>
          <a:p>
            <a:r>
              <a:rPr lang="en-US" sz="2400" dirty="0" smtClean="0"/>
              <a:t>• </a:t>
            </a:r>
            <a:r>
              <a:rPr lang="en-US" sz="2400" dirty="0"/>
              <a:t>On most machines, a float is stored in 4 bytes,</a:t>
            </a:r>
          </a:p>
          <a:p>
            <a:r>
              <a:rPr lang="en-US" sz="2400" b="1" dirty="0" smtClean="0"/>
              <a:t>   a </a:t>
            </a:r>
            <a:r>
              <a:rPr lang="en-US" sz="2400" b="1" dirty="0"/>
              <a:t>double in 8 bytes</a:t>
            </a:r>
            <a:r>
              <a:rPr lang="en-US" sz="2400" dirty="0"/>
              <a:t>, a long double in 12 or </a:t>
            </a:r>
            <a:r>
              <a:rPr lang="en-US" sz="2400" dirty="0" smtClean="0"/>
              <a:t>8 bytes.</a:t>
            </a:r>
          </a:p>
          <a:p>
            <a:r>
              <a:rPr lang="en-US" sz="2400" dirty="0" smtClean="0"/>
              <a:t>• </a:t>
            </a:r>
            <a:r>
              <a:rPr lang="en-US" sz="2400" dirty="0"/>
              <a:t>The </a:t>
            </a:r>
            <a:r>
              <a:rPr lang="tr-TR" sz="2400" dirty="0" err="1" smtClean="0"/>
              <a:t>default</a:t>
            </a:r>
            <a:r>
              <a:rPr lang="tr-TR" sz="2400" dirty="0" smtClean="0"/>
              <a:t> </a:t>
            </a:r>
            <a:r>
              <a:rPr lang="en-US" sz="2400" dirty="0" smtClean="0"/>
              <a:t>floating </a:t>
            </a:r>
            <a:r>
              <a:rPr lang="en-US" sz="2400" dirty="0"/>
              <a:t>type is double, not float</a:t>
            </a:r>
            <a:r>
              <a:rPr lang="en-US" sz="2400" dirty="0" smtClean="0"/>
              <a:t>. </a:t>
            </a:r>
            <a:endParaRPr lang="en-US" sz="2400" dirty="0"/>
          </a:p>
          <a:p>
            <a:pPr lvl="1"/>
            <a:r>
              <a:rPr lang="en-US" sz="2400" dirty="0" smtClean="0"/>
              <a:t>• Any floating constant (to be more precise, an </a:t>
            </a:r>
            <a:r>
              <a:rPr lang="en-US" sz="2400" dirty="0" err="1" smtClean="0"/>
              <a:t>unsuffixed</a:t>
            </a:r>
            <a:r>
              <a:rPr lang="en-US" sz="2400" dirty="0" smtClean="0"/>
              <a:t>  constant) is of type double, e.g. 1.0 is considered double</a:t>
            </a:r>
            <a:endParaRPr lang="en-US" sz="2400" dirty="0"/>
          </a:p>
          <a:p>
            <a:endParaRPr lang="en-US" sz="2800" dirty="0"/>
          </a:p>
        </p:txBody>
      </p:sp>
      <p:sp>
        <p:nvSpPr>
          <p:cNvPr id="4" name="3 Yuvarlatılmış Dikdörtgen"/>
          <p:cNvSpPr/>
          <p:nvPr/>
        </p:nvSpPr>
        <p:spPr>
          <a:xfrm>
            <a:off x="4688114" y="4375821"/>
            <a:ext cx="3149600" cy="141537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Sadelik açısından ve hafıza limitimiz olmadığı için derste bundan sonra ondalıklı sayı için sadece </a:t>
            </a:r>
            <a:r>
              <a:rPr lang="tr-TR" dirty="0" err="1" smtClean="0"/>
              <a:t>double</a:t>
            </a:r>
            <a:r>
              <a:rPr lang="tr-TR" dirty="0" smtClean="0"/>
              <a:t> kullanalım. Ancak </a:t>
            </a:r>
            <a:r>
              <a:rPr lang="tr-TR" dirty="0" err="1" smtClean="0"/>
              <a:t>float’a</a:t>
            </a:r>
            <a:r>
              <a:rPr lang="tr-TR" dirty="0" smtClean="0"/>
              <a:t> da aşina olalım.</a:t>
            </a:r>
            <a:endParaRPr lang="tr-TR" dirty="0"/>
          </a:p>
        </p:txBody>
      </p:sp>
    </p:spTree>
    <p:extLst>
      <p:ext uri="{BB962C8B-B14F-4D97-AF65-F5344CB8AC3E}">
        <p14:creationId xmlns:p14="http://schemas.microsoft.com/office/powerpoint/2010/main" xmlns="" val="248047420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heckerboard(across)">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heckerboard(across)">
                                      <p:cBhvr>
                                        <p:cTn id="15" dur="500"/>
                                        <p:tgtEl>
                                          <p:spTgt spid="5">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checkerboard(across)">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checkerboard(across)">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checkerboard(across)">
                                      <p:cBhvr>
                                        <p:cTn id="2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double’a</a:t>
            </a:r>
            <a:r>
              <a:rPr lang="tr-TR" dirty="0" smtClean="0"/>
              <a:t> yönelik bilgi…</a:t>
            </a:r>
            <a:endParaRPr lang="tr-TR" dirty="0"/>
          </a:p>
        </p:txBody>
      </p:sp>
      <p:sp>
        <p:nvSpPr>
          <p:cNvPr id="3" name="2 İçerik Yer Tutucusu"/>
          <p:cNvSpPr>
            <a:spLocks noGrp="1"/>
          </p:cNvSpPr>
          <p:nvPr>
            <p:ph sz="quarter" idx="1"/>
          </p:nvPr>
        </p:nvSpPr>
        <p:spPr/>
        <p:txBody>
          <a:bodyPr/>
          <a:lstStyle/>
          <a:p>
            <a:r>
              <a:rPr lang="tr-TR" dirty="0" smtClean="0"/>
              <a:t>Üslü sayıları ifade etmek için “10 üssü” anlamında “e” kullanılır. (e kullanımı </a:t>
            </a:r>
            <a:r>
              <a:rPr lang="tr-TR" dirty="0" err="1" smtClean="0"/>
              <a:t>double</a:t>
            </a:r>
            <a:r>
              <a:rPr lang="tr-TR" dirty="0" smtClean="0"/>
              <a:t> içindir)</a:t>
            </a:r>
          </a:p>
          <a:p>
            <a:pPr lvl="1"/>
            <a:r>
              <a:rPr lang="tr-TR" dirty="0" smtClean="0"/>
              <a:t>5e2 demek 500.000000 demektir (500 değil).</a:t>
            </a:r>
          </a:p>
          <a:p>
            <a:pPr lvl="1"/>
            <a:r>
              <a:rPr lang="tr-TR" dirty="0" err="1" smtClean="0"/>
              <a:t>Avogadro</a:t>
            </a:r>
            <a:r>
              <a:rPr lang="tr-TR" dirty="0" smtClean="0"/>
              <a:t> sayısı 6.022e23 şeklinde gösterilebilir.</a:t>
            </a:r>
          </a:p>
          <a:p>
            <a:pPr lvl="1">
              <a:buNone/>
            </a:pPr>
            <a:endParaRPr lang="tr-TR"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Ders türleri</a:t>
            </a:r>
            <a:endParaRPr lang="tr-TR" dirty="0"/>
          </a:p>
        </p:txBody>
      </p:sp>
      <p:sp>
        <p:nvSpPr>
          <p:cNvPr id="3" name="2 İçerik Yer Tutucusu"/>
          <p:cNvSpPr>
            <a:spLocks noGrp="1"/>
          </p:cNvSpPr>
          <p:nvPr>
            <p:ph sz="quarter" idx="1"/>
          </p:nvPr>
        </p:nvSpPr>
        <p:spPr/>
        <p:txBody>
          <a:bodyPr>
            <a:normAutofit/>
          </a:bodyPr>
          <a:lstStyle/>
          <a:p>
            <a:pPr lvl="1"/>
            <a:r>
              <a:rPr lang="tr-TR" sz="2400" dirty="0" smtClean="0">
                <a:solidFill>
                  <a:schemeClr val="tx1"/>
                </a:solidFill>
              </a:rPr>
              <a:t>İki tür ders vardır: Kuramsal ve uygulamalı dersler. Dönem içinde hangi saatlerde hangi tür ders yapılacağına Piazza’da duyurulu </a:t>
            </a:r>
            <a:r>
              <a:rPr lang="tr-TR" sz="2400" b="1" dirty="0" smtClean="0">
                <a:solidFill>
                  <a:schemeClr val="tx1"/>
                </a:solidFill>
              </a:rPr>
              <a:t>Zaman Çizelgesi’nden </a:t>
            </a:r>
            <a:r>
              <a:rPr lang="tr-TR" sz="2400" dirty="0" smtClean="0">
                <a:solidFill>
                  <a:schemeClr val="tx1"/>
                </a:solidFill>
              </a:rPr>
              <a:t>öğrenebilirsiniz.</a:t>
            </a:r>
          </a:p>
          <a:p>
            <a:pPr lvl="2"/>
            <a:r>
              <a:rPr lang="tr-TR" sz="2000" dirty="0" smtClean="0">
                <a:solidFill>
                  <a:schemeClr val="tx1"/>
                </a:solidFill>
              </a:rPr>
              <a:t>Kuramsal dersler </a:t>
            </a:r>
            <a:r>
              <a:rPr lang="tr-TR" sz="2000" dirty="0">
                <a:solidFill>
                  <a:schemeClr val="tx1"/>
                </a:solidFill>
              </a:rPr>
              <a:t>sunular üzerinden anlatılır. </a:t>
            </a:r>
            <a:r>
              <a:rPr lang="tr-TR" sz="2000" dirty="0" smtClean="0">
                <a:solidFill>
                  <a:schemeClr val="tx1"/>
                </a:solidFill>
              </a:rPr>
              <a:t>Sunulara Piazza’dan erişilebilir.</a:t>
            </a:r>
          </a:p>
          <a:p>
            <a:pPr lvl="2"/>
            <a:r>
              <a:rPr lang="tr-TR" sz="2000" dirty="0" smtClean="0">
                <a:solidFill>
                  <a:schemeClr val="tx1"/>
                </a:solidFill>
              </a:rPr>
              <a:t>Uygulamalı derslerde bilgisayar getirmenize </a:t>
            </a:r>
            <a:r>
              <a:rPr lang="tr-TR" sz="2000" b="1" dirty="0" smtClean="0">
                <a:solidFill>
                  <a:schemeClr val="tx1"/>
                </a:solidFill>
              </a:rPr>
              <a:t>gerek olacaktır</a:t>
            </a:r>
            <a:r>
              <a:rPr lang="tr-TR" sz="2000" dirty="0" smtClean="0">
                <a:solidFill>
                  <a:schemeClr val="tx1"/>
                </a:solidFill>
              </a:rPr>
              <a:t>, ama getirme imkanınız yoksa başka bir öğrenciyle ortak çalışabilirsiniz.</a:t>
            </a:r>
          </a:p>
          <a:p>
            <a:pPr lvl="1"/>
            <a:r>
              <a:rPr lang="tr-TR" sz="2400" dirty="0" smtClean="0">
                <a:solidFill>
                  <a:schemeClr val="tx1"/>
                </a:solidFill>
              </a:rPr>
              <a:t>Ara sınav II için bir kereliğine </a:t>
            </a:r>
            <a:r>
              <a:rPr lang="tr-TR" sz="2400" b="1" dirty="0" smtClean="0">
                <a:solidFill>
                  <a:schemeClr val="tx1"/>
                </a:solidFill>
              </a:rPr>
              <a:t>zorunlu olarak </a:t>
            </a:r>
            <a:r>
              <a:rPr lang="tr-TR" sz="2400" dirty="0" smtClean="0">
                <a:solidFill>
                  <a:schemeClr val="tx1"/>
                </a:solidFill>
              </a:rPr>
              <a:t>bilgisayar getirmeniz gerekecektir.</a:t>
            </a:r>
          </a:p>
          <a:p>
            <a:pPr lvl="1"/>
            <a:r>
              <a:rPr lang="tr-TR" sz="2400" dirty="0" smtClean="0">
                <a:solidFill>
                  <a:schemeClr val="tx1"/>
                </a:solidFill>
              </a:rPr>
              <a:t>Kullanacağımız C derleyicisi, düşük özellikte bir bilgisayarda da rahatça çalışabilmektedir.</a:t>
            </a:r>
          </a:p>
          <a:p>
            <a:pPr lvl="3"/>
            <a:endParaRPr lang="tr-TR" dirty="0"/>
          </a:p>
          <a:p>
            <a:pPr lvl="1"/>
            <a:endParaRPr lang="tr-TR" b="1" dirty="0" smtClean="0"/>
          </a:p>
          <a:p>
            <a:pPr lvl="2"/>
            <a:endParaRPr lang="tr-TR" dirty="0" smtClean="0"/>
          </a:p>
        </p:txBody>
      </p:sp>
    </p:spTree>
    <p:extLst>
      <p:ext uri="{BB962C8B-B14F-4D97-AF65-F5344CB8AC3E}">
        <p14:creationId xmlns="" xmlns:p14="http://schemas.microsoft.com/office/powerpoint/2010/main" val="283261426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double’da</a:t>
            </a:r>
            <a:r>
              <a:rPr lang="tr-TR" dirty="0" smtClean="0"/>
              <a:t> ondalık ayracı</a:t>
            </a:r>
            <a:endParaRPr lang="tr-TR" dirty="0"/>
          </a:p>
        </p:txBody>
      </p:sp>
      <p:sp>
        <p:nvSpPr>
          <p:cNvPr id="3" name="2 İçerik Yer Tutucusu"/>
          <p:cNvSpPr>
            <a:spLocks noGrp="1"/>
          </p:cNvSpPr>
          <p:nvPr>
            <p:ph sz="quarter" idx="1"/>
          </p:nvPr>
        </p:nvSpPr>
        <p:spPr/>
        <p:txBody>
          <a:bodyPr/>
          <a:lstStyle/>
          <a:p>
            <a:r>
              <a:rPr lang="tr-TR" b="1" dirty="0" smtClean="0"/>
              <a:t>Ondalık ayracı </a:t>
            </a:r>
            <a:r>
              <a:rPr lang="tr-TR" dirty="0" smtClean="0"/>
              <a:t>olarak Avrupa standardındaki “,” değil, “.” kullanılır.</a:t>
            </a:r>
          </a:p>
          <a:p>
            <a:pPr lvl="1"/>
            <a:r>
              <a:rPr lang="tr-TR" dirty="0" smtClean="0"/>
              <a:t>3 sayısının yarısı 1,5 değil 1.5’tir.</a:t>
            </a:r>
          </a:p>
          <a:p>
            <a:pPr lvl="1"/>
            <a:r>
              <a:rPr lang="tr-TR" dirty="0" smtClean="0"/>
              <a:t>Koda sayı girişi yaparken ve ekranda yazılı sayıları yorumlamada bunu göz önünde bulundururuz.</a:t>
            </a:r>
          </a:p>
          <a:p>
            <a:pPr lvl="1"/>
            <a:r>
              <a:rPr lang="tr-TR" b="1" dirty="0" smtClean="0"/>
              <a:t>DİKKAT</a:t>
            </a:r>
            <a:r>
              <a:rPr lang="tr-TR" dirty="0" smtClean="0"/>
              <a:t>! Uygulamalarda ve sınavlarda bu nedenle puan kaybetmeyiniz! Cevaplarınızı doğru ayracı kullanarak yazınız.</a:t>
            </a:r>
          </a:p>
          <a:p>
            <a:pPr lvl="1"/>
            <a:endParaRPr lang="tr-TR" dirty="0" smtClean="0"/>
          </a:p>
          <a:p>
            <a:pPr lvl="1"/>
            <a:r>
              <a:rPr lang="tr-TR" dirty="0" smtClean="0"/>
              <a:t>Ekrana Türkçe karakter yazdırmak için kullandığımız </a:t>
            </a:r>
            <a:r>
              <a:rPr lang="tr-TR" dirty="0" err="1" smtClean="0"/>
              <a:t>setlocale</a:t>
            </a:r>
            <a:r>
              <a:rPr lang="tr-TR" dirty="0" smtClean="0"/>
              <a:t>(LC_ALL,"</a:t>
            </a:r>
            <a:r>
              <a:rPr lang="tr-TR" dirty="0" err="1" smtClean="0"/>
              <a:t>Turkish</a:t>
            </a:r>
            <a:r>
              <a:rPr lang="tr-TR" dirty="0" smtClean="0"/>
              <a:t>"); komutu ile ondalık ayracı ayarını da noktadan virgüle çevirebiliyorsunuz.</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heckerboard(across)">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Oval"/>
          <p:cNvSpPr/>
          <p:nvPr/>
        </p:nvSpPr>
        <p:spPr>
          <a:xfrm>
            <a:off x="1142178" y="1513490"/>
            <a:ext cx="4071966" cy="3429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a:xfrm>
            <a:off x="500034" y="214290"/>
            <a:ext cx="8229600" cy="990600"/>
          </a:xfrm>
        </p:spPr>
        <p:txBody>
          <a:bodyPr/>
          <a:lstStyle/>
          <a:p>
            <a:r>
              <a:rPr lang="tr-TR" dirty="0" smtClean="0"/>
              <a:t>Alıştırma</a:t>
            </a:r>
            <a:endParaRPr lang="tr-TR" dirty="0"/>
          </a:p>
        </p:txBody>
      </p:sp>
      <p:sp>
        <p:nvSpPr>
          <p:cNvPr id="3" name="2 İçerik Yer Tutucusu"/>
          <p:cNvSpPr>
            <a:spLocks noGrp="1"/>
          </p:cNvSpPr>
          <p:nvPr>
            <p:ph sz="quarter" idx="1"/>
          </p:nvPr>
        </p:nvSpPr>
        <p:spPr>
          <a:xfrm>
            <a:off x="428596" y="4942513"/>
            <a:ext cx="8229600" cy="993829"/>
          </a:xfrm>
        </p:spPr>
        <p:txBody>
          <a:bodyPr>
            <a:normAutofit/>
          </a:bodyPr>
          <a:lstStyle/>
          <a:p>
            <a:r>
              <a:rPr lang="tr-TR" dirty="0" smtClean="0"/>
              <a:t>3 veri türündeki değerlere ikişer örnek belirtiniz.</a:t>
            </a:r>
          </a:p>
          <a:p>
            <a:r>
              <a:rPr lang="tr-TR" dirty="0" smtClean="0"/>
              <a:t>(değişken isimleri sorulmamaktadır.)</a:t>
            </a:r>
          </a:p>
          <a:p>
            <a:pPr lvl="1"/>
            <a:endParaRPr lang="tr-TR" dirty="0"/>
          </a:p>
        </p:txBody>
      </p:sp>
      <p:sp>
        <p:nvSpPr>
          <p:cNvPr id="7" name="Rectangle 7"/>
          <p:cNvSpPr>
            <a:spLocks noChangeArrowheads="1"/>
          </p:cNvSpPr>
          <p:nvPr/>
        </p:nvSpPr>
        <p:spPr bwMode="auto">
          <a:xfrm>
            <a:off x="428596" y="3429620"/>
            <a:ext cx="1427163" cy="65563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182880" rIns="182880" anchor="ctr">
            <a:prstTxWarp prst="textNoShape">
              <a:avLst/>
            </a:prstTxWarp>
          </a:bodyPr>
          <a:lstStyle/>
          <a:p>
            <a:pPr algn="ctr"/>
            <a:r>
              <a:rPr kumimoji="1" lang="en-US" sz="2000" b="1" dirty="0">
                <a:solidFill>
                  <a:schemeClr val="tx1"/>
                </a:solidFill>
                <a:latin typeface="Courier New" charset="0"/>
              </a:rPr>
              <a:t>double</a:t>
            </a:r>
          </a:p>
        </p:txBody>
      </p:sp>
      <p:sp>
        <p:nvSpPr>
          <p:cNvPr id="8" name="Rectangle 11"/>
          <p:cNvSpPr>
            <a:spLocks noChangeArrowheads="1"/>
          </p:cNvSpPr>
          <p:nvPr/>
        </p:nvSpPr>
        <p:spPr bwMode="auto">
          <a:xfrm>
            <a:off x="4714078" y="2585060"/>
            <a:ext cx="1427163" cy="655637"/>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182880" rIns="182880" anchor="ctr">
            <a:prstTxWarp prst="textNoShape">
              <a:avLst/>
            </a:prstTxWarp>
          </a:bodyPr>
          <a:lstStyle/>
          <a:p>
            <a:pPr algn="ctr"/>
            <a:r>
              <a:rPr kumimoji="1" lang="en-US" sz="2000" b="1" dirty="0" err="1">
                <a:solidFill>
                  <a:schemeClr val="tx1"/>
                </a:solidFill>
                <a:latin typeface="Courier New" charset="0"/>
              </a:rPr>
              <a:t>int</a:t>
            </a:r>
            <a:endParaRPr kumimoji="1" lang="en-US" sz="2000" b="1" dirty="0">
              <a:solidFill>
                <a:schemeClr val="tx1"/>
              </a:solidFill>
              <a:latin typeface="Courier New" charset="0"/>
            </a:endParaRPr>
          </a:p>
        </p:txBody>
      </p:sp>
      <p:sp>
        <p:nvSpPr>
          <p:cNvPr id="10" name="Rectangle 24"/>
          <p:cNvSpPr>
            <a:spLocks noChangeArrowheads="1"/>
          </p:cNvSpPr>
          <p:nvPr/>
        </p:nvSpPr>
        <p:spPr bwMode="auto">
          <a:xfrm>
            <a:off x="2190007" y="1289644"/>
            <a:ext cx="1427163" cy="515937"/>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182880" rIns="182880" anchor="ctr">
            <a:prstTxWarp prst="textNoShape">
              <a:avLst/>
            </a:prstTxWarp>
          </a:bodyPr>
          <a:lstStyle/>
          <a:p>
            <a:pPr algn="ctr"/>
            <a:r>
              <a:rPr kumimoji="1" lang="en-US" sz="2000" b="1" dirty="0">
                <a:solidFill>
                  <a:schemeClr val="tx1"/>
                </a:solidFill>
                <a:latin typeface="Courier New" charset="0"/>
              </a:rPr>
              <a:t>char</a:t>
            </a:r>
          </a:p>
        </p:txBody>
      </p:sp>
      <p:sp>
        <p:nvSpPr>
          <p:cNvPr id="13" name="12 Metin kutusu"/>
          <p:cNvSpPr txBox="1"/>
          <p:nvPr/>
        </p:nvSpPr>
        <p:spPr>
          <a:xfrm>
            <a:off x="5934645" y="3485093"/>
            <a:ext cx="3011005" cy="1200329"/>
          </a:xfrm>
          <a:prstGeom prst="rect">
            <a:avLst/>
          </a:prstGeom>
          <a:noFill/>
          <a:scene3d>
            <a:camera prst="perspectiveHeroicExtremeRightFacing"/>
            <a:lightRig rig="threePt" dir="t"/>
          </a:scene3d>
        </p:spPr>
        <p:txBody>
          <a:bodyPr wrap="square" rtlCol="0">
            <a:spAutoFit/>
          </a:bodyPr>
          <a:lstStyle/>
          <a:p>
            <a:r>
              <a:rPr lang="tr-TR" sz="2400" dirty="0" err="1" smtClean="0"/>
              <a:t>char</a:t>
            </a:r>
            <a:r>
              <a:rPr lang="tr-TR" sz="2400" dirty="0" smtClean="0"/>
              <a:t>: ______, _____</a:t>
            </a:r>
          </a:p>
          <a:p>
            <a:r>
              <a:rPr lang="tr-TR" sz="2400" dirty="0" err="1" smtClean="0"/>
              <a:t>int</a:t>
            </a:r>
            <a:r>
              <a:rPr lang="tr-TR" sz="2400" dirty="0" smtClean="0"/>
              <a:t> : ______, ______</a:t>
            </a:r>
          </a:p>
          <a:p>
            <a:r>
              <a:rPr lang="tr-TR" sz="2400" dirty="0" err="1" smtClean="0"/>
              <a:t>double</a:t>
            </a:r>
            <a:r>
              <a:rPr lang="tr-TR" sz="2400" dirty="0" smtClean="0"/>
              <a:t>:_____,_____</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decel="50000" autoRev="1" fill="hold" grpId="0" nodeType="withEffect">
                                  <p:stCondLst>
                                    <p:cond delay="0"/>
                                  </p:stCondLst>
                                  <p:childTnLst>
                                    <p:animRot by="1800000">
                                      <p:cBhvr>
                                        <p:cTn id="6" dur="2000" fill="hold"/>
                                        <p:tgtEl>
                                          <p:spTgt spid="8"/>
                                        </p:tgtEl>
                                        <p:attrNameLst>
                                          <p:attrName>r</p:attrName>
                                        </p:attrNameLst>
                                      </p:cBhvr>
                                    </p:animRot>
                                  </p:childTnLst>
                                </p:cTn>
                              </p:par>
                              <p:par>
                                <p:cTn id="7" presetID="8" presetClass="emph" presetSubtype="0" repeatCount="indefinite" accel="50000" decel="50000" autoRev="1" fill="hold" grpId="0" nodeType="withEffect">
                                  <p:stCondLst>
                                    <p:cond delay="0"/>
                                  </p:stCondLst>
                                  <p:childTnLst>
                                    <p:animRot by="-1800000">
                                      <p:cBhvr>
                                        <p:cTn id="8" dur="2000" fill="hold"/>
                                        <p:tgtEl>
                                          <p:spTgt spid="10"/>
                                        </p:tgtEl>
                                        <p:attrNameLst>
                                          <p:attrName>r</p:attrName>
                                        </p:attrNameLst>
                                      </p:cBhvr>
                                    </p:animRot>
                                  </p:childTnLst>
                                </p:cTn>
                              </p:par>
                              <p:par>
                                <p:cTn id="9" presetID="4" presetClass="emph" presetSubtype="2" repeatCount="indefinite" fill="hold" grpId="0" nodeType="withEffect">
                                  <p:stCondLst>
                                    <p:cond delay="0"/>
                                  </p:stCondLst>
                                  <p:childTnLst>
                                    <p:anim to="1.5" calcmode="lin" valueType="num">
                                      <p:cBhvr override="childStyle">
                                        <p:cTn id="10" dur="2000" fill="hold"/>
                                        <p:tgtEl>
                                          <p:spTgt spid="7"/>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2. haftadayız ve siz diliminizi seçmeye başladınız…</a:t>
            </a:r>
            <a:endParaRPr lang="tr-TR" dirty="0"/>
          </a:p>
        </p:txBody>
      </p:sp>
      <p:pic>
        <p:nvPicPr>
          <p:cNvPr id="5" name="Resim 2"/>
          <p:cNvPicPr>
            <a:picLocks noGrp="1" noChangeAspect="1"/>
          </p:cNvPicPr>
          <p:nvPr>
            <p:ph sz="quarter" idx="1"/>
          </p:nvPr>
        </p:nvPicPr>
        <p:blipFill>
          <a:blip r:embed="rId2">
            <a:extLst>
              <a:ext uri="{28A0092B-C50C-407E-A947-70E740481C1C}">
                <a14:useLocalDpi xmlns="" xmlns:a14="http://schemas.microsoft.com/office/drawing/2010/main" val="0"/>
              </a:ext>
            </a:extLst>
          </a:blip>
          <a:stretch>
            <a:fillRect/>
          </a:stretch>
        </p:blipFill>
        <p:spPr>
          <a:xfrm>
            <a:off x="3004457" y="1143000"/>
            <a:ext cx="3323141" cy="2014440"/>
          </a:xfrm>
          <a:prstGeom prst="rect">
            <a:avLst/>
          </a:prstGeom>
        </p:spPr>
      </p:pic>
      <p:sp>
        <p:nvSpPr>
          <p:cNvPr id="6" name="5 Metin kutusu"/>
          <p:cNvSpPr txBox="1"/>
          <p:nvPr/>
        </p:nvSpPr>
        <p:spPr>
          <a:xfrm>
            <a:off x="2670629" y="3157440"/>
            <a:ext cx="4285397" cy="830997"/>
          </a:xfrm>
          <a:prstGeom prst="rect">
            <a:avLst/>
          </a:prstGeom>
          <a:noFill/>
        </p:spPr>
        <p:txBody>
          <a:bodyPr wrap="square" rtlCol="0">
            <a:spAutoFit/>
          </a:bodyPr>
          <a:lstStyle/>
          <a:p>
            <a:pPr algn="ctr"/>
            <a:r>
              <a:rPr lang="tr-TR" sz="1600" i="1" dirty="0" smtClean="0"/>
              <a:t>2017-2018 Güz Dönemi Bilgisayar Programlama Dersi Dönem Sonu Not Dağılımı</a:t>
            </a:r>
            <a:endParaRPr lang="tr-TR" sz="1600" i="1" dirty="0"/>
          </a:p>
        </p:txBody>
      </p:sp>
      <p:grpSp>
        <p:nvGrpSpPr>
          <p:cNvPr id="3" name="10 Grup"/>
          <p:cNvGrpSpPr/>
          <p:nvPr/>
        </p:nvGrpSpPr>
        <p:grpSpPr>
          <a:xfrm>
            <a:off x="2571737" y="3914875"/>
            <a:ext cx="1730794" cy="1787294"/>
            <a:chOff x="457200" y="2690399"/>
            <a:chExt cx="2213429" cy="2618291"/>
          </a:xfrm>
        </p:grpSpPr>
        <p:pic>
          <p:nvPicPr>
            <p:cNvPr id="4" name="Resim 4" descr="Ekran Kırpma"/>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1717" y="2690399"/>
              <a:ext cx="1865716" cy="1986474"/>
            </a:xfrm>
            <a:prstGeom prst="rect">
              <a:avLst/>
            </a:prstGeom>
          </p:spPr>
        </p:pic>
        <p:sp>
          <p:nvSpPr>
            <p:cNvPr id="7" name="6 Metin kutusu"/>
            <p:cNvSpPr txBox="1"/>
            <p:nvPr/>
          </p:nvSpPr>
          <p:spPr>
            <a:xfrm>
              <a:off x="457200" y="4662359"/>
              <a:ext cx="2213429" cy="646331"/>
            </a:xfrm>
            <a:prstGeom prst="rect">
              <a:avLst/>
            </a:prstGeom>
            <a:noFill/>
          </p:spPr>
          <p:txBody>
            <a:bodyPr wrap="square" rtlCol="0">
              <a:spAutoFit/>
            </a:bodyPr>
            <a:lstStyle/>
            <a:p>
              <a:pPr algn="ctr"/>
              <a:r>
                <a:rPr lang="tr-TR" i="1" dirty="0" err="1" smtClean="0"/>
                <a:t>Blockly</a:t>
              </a:r>
              <a:r>
                <a:rPr lang="tr-TR" i="1" dirty="0" smtClean="0"/>
                <a:t> alıştırmalarını yaptınız mı?</a:t>
              </a:r>
              <a:endParaRPr lang="tr-TR" i="1" dirty="0"/>
            </a:p>
          </p:txBody>
        </p:sp>
      </p:grpSp>
      <p:grpSp>
        <p:nvGrpSpPr>
          <p:cNvPr id="10" name="9 Grup"/>
          <p:cNvGrpSpPr/>
          <p:nvPr/>
        </p:nvGrpSpPr>
        <p:grpSpPr>
          <a:xfrm>
            <a:off x="4554311" y="4417796"/>
            <a:ext cx="2647950" cy="1963348"/>
            <a:chOff x="3004457" y="4698529"/>
            <a:chExt cx="2647950" cy="1963348"/>
          </a:xfrm>
        </p:grpSpPr>
        <p:pic>
          <p:nvPicPr>
            <p:cNvPr id="8" name="7 Resim" descr="içerik.jpeg"/>
            <p:cNvPicPr>
              <a:picLocks noChangeAspect="1"/>
            </p:cNvPicPr>
            <p:nvPr/>
          </p:nvPicPr>
          <p:blipFill>
            <a:blip r:embed="rId4">
              <a:clrChange>
                <a:clrFrom>
                  <a:srgbClr val="FFFFFF"/>
                </a:clrFrom>
                <a:clrTo>
                  <a:srgbClr val="FFFFFF">
                    <a:alpha val="0"/>
                  </a:srgbClr>
                </a:clrTo>
              </a:clrChange>
            </a:blip>
            <a:srcRect t="39675"/>
            <a:stretch>
              <a:fillRect/>
            </a:stretch>
          </p:blipFill>
          <p:spPr>
            <a:xfrm>
              <a:off x="3004457" y="4698529"/>
              <a:ext cx="2647950" cy="1040018"/>
            </a:xfrm>
            <a:prstGeom prst="rect">
              <a:avLst/>
            </a:prstGeom>
          </p:spPr>
        </p:pic>
        <p:sp>
          <p:nvSpPr>
            <p:cNvPr id="9" name="8 Metin kutusu"/>
            <p:cNvSpPr txBox="1"/>
            <p:nvPr/>
          </p:nvSpPr>
          <p:spPr>
            <a:xfrm>
              <a:off x="3221717" y="5738547"/>
              <a:ext cx="2213429" cy="923330"/>
            </a:xfrm>
            <a:prstGeom prst="rect">
              <a:avLst/>
            </a:prstGeom>
            <a:noFill/>
          </p:spPr>
          <p:txBody>
            <a:bodyPr wrap="square" rtlCol="0">
              <a:spAutoFit/>
            </a:bodyPr>
            <a:lstStyle/>
            <a:p>
              <a:pPr algn="ctr"/>
              <a:r>
                <a:rPr lang="tr-TR" i="1" dirty="0" err="1" smtClean="0"/>
                <a:t>Scratch</a:t>
              </a:r>
              <a:r>
                <a:rPr lang="tr-TR" i="1" dirty="0" smtClean="0"/>
                <a:t> ile alıştırmalar yaptınız mı?</a:t>
              </a:r>
              <a:endParaRPr lang="tr-TR" i="1" dirty="0"/>
            </a:p>
          </p:txBody>
        </p:sp>
      </p:grpSp>
      <p:grpSp>
        <p:nvGrpSpPr>
          <p:cNvPr id="11" name="14 Grup"/>
          <p:cNvGrpSpPr/>
          <p:nvPr/>
        </p:nvGrpSpPr>
        <p:grpSpPr>
          <a:xfrm>
            <a:off x="323408" y="2655502"/>
            <a:ext cx="2547257" cy="1874598"/>
            <a:chOff x="457199" y="1553028"/>
            <a:chExt cx="2547257" cy="1874598"/>
          </a:xfrm>
        </p:grpSpPr>
        <p:pic>
          <p:nvPicPr>
            <p:cNvPr id="12" name="11 Resim" descr="images.jpg"/>
            <p:cNvPicPr>
              <a:picLocks noChangeAspect="1"/>
            </p:cNvPicPr>
            <p:nvPr/>
          </p:nvPicPr>
          <p:blipFill>
            <a:blip r:embed="rId5"/>
            <a:stretch>
              <a:fillRect/>
            </a:stretch>
          </p:blipFill>
          <p:spPr>
            <a:xfrm>
              <a:off x="1138746" y="1553028"/>
              <a:ext cx="1067933" cy="951268"/>
            </a:xfrm>
            <a:prstGeom prst="rect">
              <a:avLst/>
            </a:prstGeom>
          </p:spPr>
        </p:pic>
        <p:sp>
          <p:nvSpPr>
            <p:cNvPr id="14" name="13 Metin kutusu"/>
            <p:cNvSpPr txBox="1"/>
            <p:nvPr/>
          </p:nvSpPr>
          <p:spPr>
            <a:xfrm>
              <a:off x="457199" y="2504296"/>
              <a:ext cx="2547257" cy="923330"/>
            </a:xfrm>
            <a:prstGeom prst="rect">
              <a:avLst/>
            </a:prstGeom>
            <a:noFill/>
          </p:spPr>
          <p:txBody>
            <a:bodyPr wrap="square" rtlCol="0">
              <a:spAutoFit/>
            </a:bodyPr>
            <a:lstStyle/>
            <a:p>
              <a:r>
                <a:rPr lang="tr-TR" dirty="0" smtClean="0"/>
                <a:t>Ödev1A ile dersin bölümünüz açısından önemini araştırdınız mı?</a:t>
              </a:r>
              <a:endParaRPr lang="tr-TR" dirty="0"/>
            </a:p>
          </p:txBody>
        </p:sp>
      </p:grpSp>
      <p:grpSp>
        <p:nvGrpSpPr>
          <p:cNvPr id="13" name="17 Grup"/>
          <p:cNvGrpSpPr/>
          <p:nvPr/>
        </p:nvGrpSpPr>
        <p:grpSpPr>
          <a:xfrm>
            <a:off x="6985000" y="3123264"/>
            <a:ext cx="1701800" cy="1714941"/>
            <a:chOff x="6985000" y="3123264"/>
            <a:chExt cx="1701800" cy="1714941"/>
          </a:xfrm>
        </p:grpSpPr>
        <p:pic>
          <p:nvPicPr>
            <p:cNvPr id="16" name="Picture 4" descr="orwell devc++ ile ilgili görsel sonucu"/>
            <p:cNvPicPr>
              <a:picLocks noChangeAspect="1" noChangeArrowheads="1"/>
            </p:cNvPicPr>
            <p:nvPr/>
          </p:nvPicPr>
          <p:blipFill>
            <a:blip r:embed="rId6"/>
            <a:srcRect/>
            <a:stretch>
              <a:fillRect/>
            </a:stretch>
          </p:blipFill>
          <p:spPr bwMode="auto">
            <a:xfrm>
              <a:off x="7446973" y="3123264"/>
              <a:ext cx="791611" cy="791611"/>
            </a:xfrm>
            <a:prstGeom prst="rect">
              <a:avLst/>
            </a:prstGeom>
            <a:noFill/>
          </p:spPr>
        </p:pic>
        <p:sp>
          <p:nvSpPr>
            <p:cNvPr id="17" name="16 Metin kutusu"/>
            <p:cNvSpPr txBox="1"/>
            <p:nvPr/>
          </p:nvSpPr>
          <p:spPr>
            <a:xfrm>
              <a:off x="6985000" y="3914875"/>
              <a:ext cx="1701800" cy="923330"/>
            </a:xfrm>
            <a:prstGeom prst="rect">
              <a:avLst/>
            </a:prstGeom>
            <a:noFill/>
          </p:spPr>
          <p:txBody>
            <a:bodyPr wrap="square" rtlCol="0">
              <a:spAutoFit/>
            </a:bodyPr>
            <a:lstStyle/>
            <a:p>
              <a:pPr algn="ctr"/>
              <a:r>
                <a:rPr lang="tr-TR" dirty="0" err="1" smtClean="0"/>
                <a:t>DevCpp</a:t>
              </a:r>
              <a:r>
                <a:rPr lang="tr-TR" dirty="0" smtClean="0"/>
                <a:t> kurup ilk C kodunuzu yazdınız mı?</a:t>
              </a:r>
              <a:endParaRPr lang="tr-TR" dirty="0"/>
            </a:p>
          </p:txBody>
        </p:sp>
      </p:grpSp>
      <p:sp>
        <p:nvSpPr>
          <p:cNvPr id="19" name="18 Köşeleri Yuvarlanmış Dikdörtgen Belirtme Çizgisi"/>
          <p:cNvSpPr/>
          <p:nvPr/>
        </p:nvSpPr>
        <p:spPr>
          <a:xfrm>
            <a:off x="5954032" y="1572176"/>
            <a:ext cx="2496457" cy="1083326"/>
          </a:xfrm>
          <a:prstGeom prst="wedgeRoundRectCallout">
            <a:avLst>
              <a:gd name="adj1" fmla="val -73158"/>
              <a:gd name="adj2" fmla="val 2952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Hayır, henüz hiçbirini yapmadım. Henüz çok erken. Ödevin tesliminin son günü ne zaman hocam?</a:t>
            </a:r>
          </a:p>
          <a:p>
            <a:pPr algn="ctr"/>
            <a:r>
              <a:rPr lang="tr-TR" sz="1400" dirty="0" smtClean="0"/>
              <a:t>(FF dilimini seçen)</a:t>
            </a:r>
            <a:endParaRPr lang="tr-TR" sz="1400" dirty="0"/>
          </a:p>
        </p:txBody>
      </p:sp>
      <p:sp>
        <p:nvSpPr>
          <p:cNvPr id="20" name="19 Köşeleri Yuvarlanmış Dikdörtgen Belirtme Çizgisi"/>
          <p:cNvSpPr/>
          <p:nvPr/>
        </p:nvSpPr>
        <p:spPr>
          <a:xfrm>
            <a:off x="559615" y="1142999"/>
            <a:ext cx="2211032" cy="1121229"/>
          </a:xfrm>
          <a:prstGeom prst="wedgeRoundRectCallout">
            <a:avLst>
              <a:gd name="adj1" fmla="val 111113"/>
              <a:gd name="adj2" fmla="val 998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Hocam, ilk kodumu yazdım. Bir ara yanınıza uğrayıp sorularımı sorabilir miyim?</a:t>
            </a:r>
          </a:p>
          <a:p>
            <a:pPr algn="ctr"/>
            <a:r>
              <a:rPr lang="tr-TR" sz="1400" dirty="0" smtClean="0"/>
              <a:t>(AA dilimini seçen)</a:t>
            </a:r>
            <a:endParaRPr lang="tr-TR"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heckerboard(across)">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770" decel="100000"/>
                                        <p:tgtEl>
                                          <p:spTgt spid="20"/>
                                        </p:tgtEl>
                                      </p:cBhvr>
                                    </p:animEffect>
                                    <p:animScale>
                                      <p:cBhvr>
                                        <p:cTn id="34" dur="770" decel="100000"/>
                                        <p:tgtEl>
                                          <p:spTgt spid="20"/>
                                        </p:tgtEl>
                                      </p:cBhvr>
                                      <p:from x="10000" y="10000"/>
                                      <p:to x="200000" y="450000"/>
                                    </p:animScale>
                                    <p:animScale>
                                      <p:cBhvr>
                                        <p:cTn id="35" dur="1230" accel="100000" fill="hold">
                                          <p:stCondLst>
                                            <p:cond delay="770"/>
                                          </p:stCondLst>
                                        </p:cTn>
                                        <p:tgtEl>
                                          <p:spTgt spid="20"/>
                                        </p:tgtEl>
                                      </p:cBhvr>
                                      <p:from x="200000" y="450000"/>
                                      <p:to x="100000" y="100000"/>
                                    </p:animScale>
                                    <p:set>
                                      <p:cBhvr>
                                        <p:cTn id="36" dur="770" fill="hold"/>
                                        <p:tgtEl>
                                          <p:spTgt spid="20"/>
                                        </p:tgtEl>
                                        <p:attrNameLst>
                                          <p:attrName>ppt_x</p:attrName>
                                        </p:attrNameLst>
                                      </p:cBhvr>
                                      <p:to>
                                        <p:strVal val="(0.5)"/>
                                      </p:to>
                                    </p:set>
                                    <p:anim from="(0.5)" to="(#ppt_x)" calcmode="lin" valueType="num">
                                      <p:cBhvr>
                                        <p:cTn id="37" dur="1230" accel="100000" fill="hold">
                                          <p:stCondLst>
                                            <p:cond delay="770"/>
                                          </p:stCondLst>
                                        </p:cTn>
                                        <p:tgtEl>
                                          <p:spTgt spid="20"/>
                                        </p:tgtEl>
                                        <p:attrNameLst>
                                          <p:attrName>ppt_x</p:attrName>
                                        </p:attrNameLst>
                                      </p:cBhvr>
                                    </p:anim>
                                    <p:set>
                                      <p:cBhvr>
                                        <p:cTn id="38" dur="770" fill="hold"/>
                                        <p:tgtEl>
                                          <p:spTgt spid="20"/>
                                        </p:tgtEl>
                                        <p:attrNameLst>
                                          <p:attrName>ppt_y</p:attrName>
                                        </p:attrNameLst>
                                      </p:cBhvr>
                                      <p:to>
                                        <p:strVal val="(#ppt_y+0.4)"/>
                                      </p:to>
                                    </p:set>
                                    <p:anim from="(#ppt_y+0.4)" to="(#ppt_y)" calcmode="lin" valueType="num">
                                      <p:cBhvr>
                                        <p:cTn id="39" dur="1230" accel="100000" fill="hold">
                                          <p:stCondLst>
                                            <p:cond delay="770"/>
                                          </p:stCondLst>
                                        </p:cTn>
                                        <p:tgtEl>
                                          <p:spTgt spid="2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228600" y="1143000"/>
            <a:ext cx="8610600" cy="5334000"/>
          </a:xfrm>
          <a:noFill/>
          <a:ln/>
        </p:spPr>
        <p:txBody>
          <a:bodyPr/>
          <a:lstStyle/>
          <a:p>
            <a:r>
              <a:rPr lang="en-US" dirty="0"/>
              <a:t>When we declare a variable</a:t>
            </a:r>
          </a:p>
          <a:p>
            <a:pPr lvl="1"/>
            <a:r>
              <a:rPr lang="en-US" dirty="0"/>
              <a:t>Space is set aside in memory to hold a value of the specified data type</a:t>
            </a:r>
          </a:p>
          <a:p>
            <a:pPr lvl="1"/>
            <a:r>
              <a:rPr lang="en-US" dirty="0"/>
              <a:t>That space is associated with the variable name</a:t>
            </a:r>
          </a:p>
          <a:p>
            <a:pPr lvl="1"/>
            <a:r>
              <a:rPr lang="en-US" dirty="0"/>
              <a:t>That space is associated with a unique </a:t>
            </a:r>
            <a:r>
              <a:rPr lang="en-US" b="1" dirty="0"/>
              <a:t>address</a:t>
            </a:r>
            <a:endParaRPr lang="en-US" dirty="0"/>
          </a:p>
          <a:p>
            <a:r>
              <a:rPr lang="en-US" dirty="0"/>
              <a:t>Visualization of the declaration</a:t>
            </a:r>
          </a:p>
          <a:p>
            <a:pPr lvl="1">
              <a:buFontTx/>
              <a:buChar char=" "/>
            </a:pPr>
            <a:r>
              <a:rPr lang="en-US" dirty="0" err="1"/>
              <a:t>int</a:t>
            </a:r>
            <a:r>
              <a:rPr lang="en-US" dirty="0"/>
              <a:t>  </a:t>
            </a:r>
            <a:r>
              <a:rPr lang="tr-TR" dirty="0" err="1" smtClean="0"/>
              <a:t>sira</a:t>
            </a:r>
            <a:r>
              <a:rPr lang="en-US" dirty="0" smtClean="0"/>
              <a:t>;</a:t>
            </a:r>
            <a:endParaRPr lang="en-US" dirty="0"/>
          </a:p>
        </p:txBody>
      </p:sp>
      <p:sp>
        <p:nvSpPr>
          <p:cNvPr id="6148" name="Rectangle 4"/>
          <p:cNvSpPr>
            <a:spLocks noChangeArrowheads="1"/>
          </p:cNvSpPr>
          <p:nvPr/>
        </p:nvSpPr>
        <p:spPr bwMode="auto">
          <a:xfrm>
            <a:off x="3082031" y="4313684"/>
            <a:ext cx="2273300" cy="7493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9" name="Rectangle 5"/>
          <p:cNvSpPr>
            <a:spLocks noChangeArrowheads="1"/>
          </p:cNvSpPr>
          <p:nvPr/>
        </p:nvSpPr>
        <p:spPr bwMode="auto">
          <a:xfrm>
            <a:off x="4749395" y="3946917"/>
            <a:ext cx="511423" cy="366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r>
              <a:rPr lang="tr-TR" dirty="0" err="1" smtClean="0"/>
              <a:t>sira</a:t>
            </a:r>
            <a:endParaRPr lang="en-US" dirty="0"/>
          </a:p>
        </p:txBody>
      </p:sp>
      <p:sp>
        <p:nvSpPr>
          <p:cNvPr id="6151" name="Text Box 7"/>
          <p:cNvSpPr txBox="1">
            <a:spLocks noChangeArrowheads="1"/>
          </p:cNvSpPr>
          <p:nvPr/>
        </p:nvSpPr>
        <p:spPr bwMode="auto">
          <a:xfrm>
            <a:off x="3290579" y="4485469"/>
            <a:ext cx="1752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dirty="0"/>
              <a:t>garbage</a:t>
            </a:r>
            <a:endParaRPr lang="en-US" dirty="0"/>
          </a:p>
        </p:txBody>
      </p:sp>
      <p:sp>
        <p:nvSpPr>
          <p:cNvPr id="7" name="6 Başlık"/>
          <p:cNvSpPr>
            <a:spLocks noGrp="1"/>
          </p:cNvSpPr>
          <p:nvPr>
            <p:ph type="title"/>
          </p:nvPr>
        </p:nvSpPr>
        <p:spPr/>
        <p:txBody>
          <a:bodyPr>
            <a:normAutofit/>
          </a:bodyPr>
          <a:lstStyle/>
          <a:p>
            <a:r>
              <a:rPr lang="tr-TR" dirty="0" smtClean="0"/>
              <a:t>Değişkenler ve bellek ilişkisi</a:t>
            </a:r>
            <a:endParaRPr lang="tr-TR" dirty="0"/>
          </a:p>
        </p:txBody>
      </p:sp>
      <p:sp>
        <p:nvSpPr>
          <p:cNvPr id="11" name="10 Metin kutusu"/>
          <p:cNvSpPr txBox="1"/>
          <p:nvPr/>
        </p:nvSpPr>
        <p:spPr>
          <a:xfrm>
            <a:off x="577519" y="5390147"/>
            <a:ext cx="7402155" cy="707886"/>
          </a:xfrm>
          <a:prstGeom prst="rect">
            <a:avLst/>
          </a:prstGeom>
          <a:noFill/>
        </p:spPr>
        <p:txBody>
          <a:bodyPr wrap="none" rtlCol="0">
            <a:spAutoFit/>
          </a:bodyPr>
          <a:lstStyle/>
          <a:p>
            <a:r>
              <a:rPr lang="tr-TR" sz="2000" b="1" dirty="0" err="1" smtClean="0">
                <a:solidFill>
                  <a:srgbClr val="FF0000"/>
                </a:solidFill>
              </a:rPr>
              <a:t>printf</a:t>
            </a:r>
            <a:r>
              <a:rPr lang="tr-TR" sz="2000" b="1" dirty="0" smtClean="0">
                <a:solidFill>
                  <a:srgbClr val="FF0000"/>
                </a:solidFill>
              </a:rPr>
              <a:t>(“%d”, &amp;</a:t>
            </a:r>
            <a:r>
              <a:rPr lang="tr-TR" sz="2000" b="1" dirty="0" err="1" smtClean="0">
                <a:solidFill>
                  <a:srgbClr val="FF0000"/>
                </a:solidFill>
              </a:rPr>
              <a:t>sira</a:t>
            </a:r>
            <a:r>
              <a:rPr lang="tr-TR" sz="2000" b="1" dirty="0" smtClean="0">
                <a:solidFill>
                  <a:srgbClr val="FF0000"/>
                </a:solidFill>
              </a:rPr>
              <a:t>);</a:t>
            </a:r>
          </a:p>
          <a:p>
            <a:r>
              <a:rPr lang="tr-TR" sz="2000" b="1" dirty="0" smtClean="0">
                <a:solidFill>
                  <a:srgbClr val="FF0000"/>
                </a:solidFill>
              </a:rPr>
              <a:t>Komutuyla </a:t>
            </a:r>
            <a:r>
              <a:rPr lang="tr-TR" sz="2000" b="1" dirty="0" err="1" smtClean="0">
                <a:solidFill>
                  <a:srgbClr val="FF0000"/>
                </a:solidFill>
              </a:rPr>
              <a:t>sira</a:t>
            </a:r>
            <a:r>
              <a:rPr lang="tr-TR" sz="2000" b="1" dirty="0" smtClean="0">
                <a:solidFill>
                  <a:srgbClr val="FF0000"/>
                </a:solidFill>
              </a:rPr>
              <a:t> değişkenin </a:t>
            </a:r>
            <a:r>
              <a:rPr lang="tr-TR" sz="2000" b="1" u="sng" dirty="0" smtClean="0">
                <a:solidFill>
                  <a:srgbClr val="FF0000"/>
                </a:solidFill>
              </a:rPr>
              <a:t>adresini</a:t>
            </a:r>
            <a:r>
              <a:rPr lang="tr-TR" sz="2000" b="1" dirty="0" smtClean="0">
                <a:solidFill>
                  <a:srgbClr val="FF0000"/>
                </a:solidFill>
              </a:rPr>
              <a:t> ‘</a:t>
            </a:r>
            <a:r>
              <a:rPr lang="tr-TR" sz="2000" b="1" dirty="0" err="1" smtClean="0">
                <a:solidFill>
                  <a:srgbClr val="FF0000"/>
                </a:solidFill>
              </a:rPr>
              <a:t>decimal</a:t>
            </a:r>
            <a:r>
              <a:rPr lang="tr-TR" sz="2000" b="1" dirty="0" smtClean="0">
                <a:solidFill>
                  <a:srgbClr val="FF0000"/>
                </a:solidFill>
              </a:rPr>
              <a:t>’ olarak öğrenebiliyoruz.</a:t>
            </a:r>
          </a:p>
        </p:txBody>
      </p:sp>
      <p:sp>
        <p:nvSpPr>
          <p:cNvPr id="12" name="11 Dikdörtgen"/>
          <p:cNvSpPr/>
          <p:nvPr/>
        </p:nvSpPr>
        <p:spPr>
          <a:xfrm>
            <a:off x="210147" y="5174703"/>
            <a:ext cx="415498" cy="923330"/>
          </a:xfrm>
          <a:prstGeom prst="rect">
            <a:avLst/>
          </a:prstGeom>
          <a:noFill/>
        </p:spPr>
        <p:txBody>
          <a:bodyPr wrap="square" lIns="91440" tIns="45720" rIns="91440" bIns="45720">
            <a:spAutoFit/>
          </a:bodyPr>
          <a:lstStyle/>
          <a:p>
            <a:pPr algn="ctr"/>
            <a:r>
              <a:rPr lang="tr-T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endParaRPr lang="tr-T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8 Dikdörtgen"/>
          <p:cNvSpPr/>
          <p:nvPr/>
        </p:nvSpPr>
        <p:spPr>
          <a:xfrm>
            <a:off x="6237027" y="3428999"/>
            <a:ext cx="623661" cy="1862048"/>
          </a:xfrm>
          <a:prstGeom prst="rect">
            <a:avLst/>
          </a:prstGeom>
        </p:spPr>
        <p:txBody>
          <a:bodyPr wrap="square">
            <a:spAutoFit/>
          </a:bodyPr>
          <a:lstStyle/>
          <a:p>
            <a:r>
              <a:rPr lang="tr-TR" sz="11500" b="1" dirty="0" smtClean="0">
                <a:solidFill>
                  <a:srgbClr val="FF0000"/>
                </a:solidFill>
              </a:rPr>
              <a:t>&amp;</a:t>
            </a:r>
            <a:endParaRPr lang="tr-TR" sz="11500" dirty="0"/>
          </a:p>
        </p:txBody>
      </p:sp>
      <p:cxnSp>
        <p:nvCxnSpPr>
          <p:cNvPr id="13" name="12 Düz Ok Bağlayıcısı"/>
          <p:cNvCxnSpPr/>
          <p:nvPr/>
        </p:nvCxnSpPr>
        <p:spPr>
          <a:xfrm rot="10800000" flipV="1">
            <a:off x="5043179" y="4485468"/>
            <a:ext cx="1193848" cy="1110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89094580"/>
      </p:ext>
    </p:extLst>
  </p:cSld>
  <p:clrMapOvr>
    <a:masterClrMapping/>
  </p:clrMapOvr>
  <p:transition>
    <p:random/>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dirty="0" err="1" smtClean="0">
                <a:solidFill>
                  <a:srgbClr val="464653"/>
                </a:solidFill>
              </a:rPr>
              <a:t>char</a:t>
            </a:r>
            <a:r>
              <a:rPr lang="tr-TR" dirty="0" smtClean="0">
                <a:solidFill>
                  <a:srgbClr val="464653"/>
                </a:solidFill>
              </a:rPr>
              <a:t> türü</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dirty="0" smtClean="0">
                <a:solidFill>
                  <a:schemeClr val="tx1"/>
                </a:solidFill>
              </a:rPr>
              <a:t> </a:t>
            </a:r>
            <a:r>
              <a:rPr lang="tr-TR" sz="2400" dirty="0" err="1" smtClean="0">
                <a:solidFill>
                  <a:schemeClr val="tx1"/>
                </a:solidFill>
              </a:rPr>
              <a:t>C'de</a:t>
            </a:r>
            <a:r>
              <a:rPr lang="tr-TR" sz="2400" dirty="0" smtClean="0">
                <a:solidFill>
                  <a:schemeClr val="tx1"/>
                </a:solidFill>
              </a:rPr>
              <a:t> ve diğer birçok programlama dilinde </a:t>
            </a:r>
            <a:r>
              <a:rPr lang="tr-TR" sz="2400" dirty="0" err="1" smtClean="0">
                <a:solidFill>
                  <a:schemeClr val="tx1"/>
                </a:solidFill>
              </a:rPr>
              <a:t>char</a:t>
            </a:r>
            <a:r>
              <a:rPr lang="tr-TR" sz="2400" dirty="0" smtClean="0">
                <a:solidFill>
                  <a:schemeClr val="tx1"/>
                </a:solidFill>
              </a:rPr>
              <a:t> değişkeni bir tamsayı olarak kabul edilir. </a:t>
            </a:r>
            <a:r>
              <a:rPr lang="tr-TR" sz="2400" dirty="0" err="1" smtClean="0">
                <a:solidFill>
                  <a:schemeClr val="tx1"/>
                </a:solidFill>
              </a:rPr>
              <a:t>char</a:t>
            </a:r>
            <a:r>
              <a:rPr lang="tr-TR" sz="2400" dirty="0" smtClean="0">
                <a:solidFill>
                  <a:schemeClr val="tx1"/>
                </a:solidFill>
              </a:rPr>
              <a:t> değişkenine programda nasıl davranıldığına göre </a:t>
            </a:r>
            <a:r>
              <a:rPr lang="tr-TR" sz="2400" dirty="0" err="1" smtClean="0">
                <a:solidFill>
                  <a:schemeClr val="tx1"/>
                </a:solidFill>
              </a:rPr>
              <a:t>char</a:t>
            </a:r>
            <a:r>
              <a:rPr lang="tr-TR" sz="2400" dirty="0" smtClean="0">
                <a:solidFill>
                  <a:schemeClr val="tx1"/>
                </a:solidFill>
              </a:rPr>
              <a:t> değişkeni görsel olarak bir karakter olarak görünebilir veya tam sayı karşılığı ile işlem yapılabilir.</a:t>
            </a:r>
          </a:p>
          <a:p>
            <a:pPr algn="l">
              <a:spcBef>
                <a:spcPts val="0"/>
              </a:spcBef>
              <a:buFontTx/>
              <a:buChar char="-"/>
            </a:pPr>
            <a:endParaRPr lang="tr-TR" sz="2400" dirty="0">
              <a:solidFill>
                <a:schemeClr val="tx1"/>
              </a:solidFill>
            </a:endParaRPr>
          </a:p>
          <a:p>
            <a:pPr algn="l">
              <a:spcBef>
                <a:spcPts val="0"/>
              </a:spcBef>
              <a:buFontTx/>
              <a:buChar char="-"/>
            </a:pPr>
            <a:r>
              <a:rPr lang="tr-TR" sz="2400" dirty="0" smtClean="0">
                <a:solidFill>
                  <a:schemeClr val="tx1"/>
                </a:solidFill>
              </a:rPr>
              <a:t> </a:t>
            </a:r>
            <a:r>
              <a:rPr lang="tr-TR" sz="2400" dirty="0" err="1" smtClean="0">
                <a:solidFill>
                  <a:schemeClr val="tx1"/>
                </a:solidFill>
              </a:rPr>
              <a:t>char</a:t>
            </a:r>
            <a:r>
              <a:rPr lang="tr-TR" sz="2400" dirty="0" smtClean="0">
                <a:solidFill>
                  <a:schemeClr val="tx1"/>
                </a:solidFill>
              </a:rPr>
              <a:t> değişkeni tam sayı karşılıklarını ASCII tablosundaki değerlerden alır. Örneğin 0 rakamının karakter karşılığı ASCII tablosunda 48'dir. Küçük 'a' karakterinin ASCII tablosundaki karşılığı 97'dir.</a:t>
            </a:r>
          </a:p>
          <a:p>
            <a:pPr algn="l">
              <a:spcBef>
                <a:spcPts val="0"/>
              </a:spcBef>
              <a:buFont typeface="Wingdings" pitchFamily="2" charset="2"/>
              <a:buChar char="§"/>
            </a:pPr>
            <a:endParaRPr lang="tr-TR" sz="2400" b="1" dirty="0" smtClean="0">
              <a:solidFill>
                <a:schemeClr val="tx1"/>
              </a:solidFill>
            </a:endParaRPr>
          </a:p>
          <a:p>
            <a:pPr algn="l">
              <a:spcBef>
                <a:spcPts val="0"/>
              </a:spcBef>
              <a:buFont typeface="Wingdings" pitchFamily="2" charset="2"/>
              <a:buChar char="§"/>
            </a:pPr>
            <a:endParaRPr lang="tr-TR" sz="2400" b="1" dirty="0" smtClean="0">
              <a:solidFill>
                <a:schemeClr val="tx1"/>
              </a:solidFill>
            </a:endParaRPr>
          </a:p>
          <a:p>
            <a:pPr algn="l">
              <a:spcBef>
                <a:spcPts val="0"/>
              </a:spcBef>
              <a:buFontTx/>
              <a:buChar char="-"/>
            </a:pPr>
            <a:endParaRPr lang="tr-TR" sz="2400"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pic>
        <p:nvPicPr>
          <p:cNvPr id="4" name="3 Resim" descr="bilgisayar.wmf"/>
          <p:cNvPicPr>
            <a:picLocks noChangeAspect="1"/>
          </p:cNvPicPr>
          <p:nvPr/>
        </p:nvPicPr>
        <p:blipFill>
          <a:blip r:embed="rId2"/>
          <a:stretch>
            <a:fillRect/>
          </a:stretch>
        </p:blipFill>
        <p:spPr>
          <a:xfrm>
            <a:off x="6041835" y="4652702"/>
            <a:ext cx="1123239" cy="1146886"/>
          </a:xfrm>
          <a:prstGeom prst="rect">
            <a:avLst/>
          </a:prstGeom>
        </p:spPr>
      </p:pic>
    </p:spTree>
    <p:extLst>
      <p:ext uri="{BB962C8B-B14F-4D97-AF65-F5344CB8AC3E}">
        <p14:creationId xmlns:p14="http://schemas.microsoft.com/office/powerpoint/2010/main" xmlns="" val="647871935"/>
      </p:ext>
    </p:extLst>
  </p:cSld>
  <p:clrMapOvr>
    <a:masterClrMapping/>
  </p:clrMapOvr>
  <p:transition>
    <p:random/>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dirty="0" err="1" smtClean="0">
                <a:solidFill>
                  <a:srgbClr val="464653"/>
                </a:solidFill>
              </a:rPr>
              <a:t>char</a:t>
            </a:r>
            <a:r>
              <a:rPr lang="tr-TR" dirty="0" smtClean="0">
                <a:solidFill>
                  <a:srgbClr val="464653"/>
                </a:solidFill>
              </a:rPr>
              <a:t> türü</a:t>
            </a:r>
            <a:endParaRPr lang="tr-TR" dirty="0">
              <a:solidFill>
                <a:srgbClr val="002060"/>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dirty="0" smtClean="0">
                <a:solidFill>
                  <a:schemeClr val="tx1"/>
                </a:solidFill>
              </a:rPr>
              <a:t> </a:t>
            </a:r>
            <a:r>
              <a:rPr lang="tr-TR" sz="2400" dirty="0" err="1" smtClean="0">
                <a:solidFill>
                  <a:schemeClr val="tx1"/>
                </a:solidFill>
              </a:rPr>
              <a:t>char</a:t>
            </a:r>
            <a:r>
              <a:rPr lang="tr-TR" sz="2400" dirty="0" smtClean="0">
                <a:solidFill>
                  <a:schemeClr val="tx1"/>
                </a:solidFill>
              </a:rPr>
              <a:t> türünde bir değişkene </a:t>
            </a:r>
            <a:r>
              <a:rPr lang="tr-TR" sz="2400" dirty="0" err="1" smtClean="0">
                <a:solidFill>
                  <a:schemeClr val="tx1"/>
                </a:solidFill>
              </a:rPr>
              <a:t>char</a:t>
            </a:r>
            <a:r>
              <a:rPr lang="tr-TR" sz="2400" dirty="0" smtClean="0">
                <a:solidFill>
                  <a:schemeClr val="tx1"/>
                </a:solidFill>
              </a:rPr>
              <a:t> veya tam sayı olarak davranılabilir. Birkaç işleme bakalım.</a:t>
            </a:r>
          </a:p>
          <a:p>
            <a:pPr algn="l">
              <a:spcBef>
                <a:spcPts val="0"/>
              </a:spcBef>
              <a:buFontTx/>
              <a:buChar char="-"/>
            </a:pPr>
            <a:endParaRPr lang="tr-TR" sz="2400" dirty="0">
              <a:solidFill>
                <a:schemeClr val="tx1"/>
              </a:solidFill>
            </a:endParaRPr>
          </a:p>
          <a:p>
            <a:pPr marL="342900" indent="-342900" algn="l">
              <a:spcBef>
                <a:spcPts val="0"/>
              </a:spcBef>
              <a:buFont typeface="Wingdings" panose="05000000000000000000" pitchFamily="2" charset="2"/>
              <a:buChar char="Ø"/>
            </a:pPr>
            <a:r>
              <a:rPr lang="tr-TR" sz="2400" dirty="0" err="1">
                <a:solidFill>
                  <a:schemeClr val="tx1"/>
                </a:solidFill>
              </a:rPr>
              <a:t>c</a:t>
            </a:r>
            <a:r>
              <a:rPr lang="tr-TR" sz="2400" dirty="0" err="1" smtClean="0">
                <a:solidFill>
                  <a:schemeClr val="tx1"/>
                </a:solidFill>
              </a:rPr>
              <a:t>har</a:t>
            </a:r>
            <a:r>
              <a:rPr lang="tr-TR" sz="2400" dirty="0" smtClean="0">
                <a:solidFill>
                  <a:schemeClr val="tx1"/>
                </a:solidFill>
              </a:rPr>
              <a:t>  x = 'a';  //klasik </a:t>
            </a:r>
            <a:r>
              <a:rPr lang="tr-TR" sz="2400" dirty="0" err="1" smtClean="0">
                <a:solidFill>
                  <a:schemeClr val="tx1"/>
                </a:solidFill>
              </a:rPr>
              <a:t>char</a:t>
            </a:r>
            <a:r>
              <a:rPr lang="tr-TR" sz="2400" dirty="0" smtClean="0">
                <a:solidFill>
                  <a:schemeClr val="tx1"/>
                </a:solidFill>
              </a:rPr>
              <a:t> değişkeni ataması, x değişkeni a karakterini, yani 97 değerini tutuyor.</a:t>
            </a:r>
          </a:p>
          <a:p>
            <a:pPr marL="342900" indent="-342900" algn="l">
              <a:spcBef>
                <a:spcPts val="0"/>
              </a:spcBef>
              <a:buFont typeface="Wingdings" panose="05000000000000000000" pitchFamily="2" charset="2"/>
              <a:buChar char="Ø"/>
            </a:pPr>
            <a:r>
              <a:rPr lang="tr-TR" sz="2400" dirty="0" err="1">
                <a:solidFill>
                  <a:schemeClr val="tx1"/>
                </a:solidFill>
              </a:rPr>
              <a:t>c</a:t>
            </a:r>
            <a:r>
              <a:rPr lang="tr-TR" sz="2400" dirty="0" err="1" smtClean="0">
                <a:solidFill>
                  <a:schemeClr val="tx1"/>
                </a:solidFill>
              </a:rPr>
              <a:t>har</a:t>
            </a:r>
            <a:r>
              <a:rPr lang="tr-TR" sz="2400" dirty="0" smtClean="0">
                <a:solidFill>
                  <a:schemeClr val="tx1"/>
                </a:solidFill>
              </a:rPr>
              <a:t>  x = 97;  //</a:t>
            </a:r>
            <a:r>
              <a:rPr lang="tr-TR" sz="2400" dirty="0" err="1" smtClean="0">
                <a:solidFill>
                  <a:schemeClr val="tx1"/>
                </a:solidFill>
              </a:rPr>
              <a:t>char</a:t>
            </a:r>
            <a:r>
              <a:rPr lang="tr-TR" sz="2400" dirty="0" smtClean="0">
                <a:solidFill>
                  <a:schemeClr val="tx1"/>
                </a:solidFill>
              </a:rPr>
              <a:t> değişkeni tam sayı ataması, </a:t>
            </a:r>
            <a:r>
              <a:rPr lang="tr-TR" sz="2400" dirty="0" err="1" smtClean="0">
                <a:solidFill>
                  <a:schemeClr val="tx1"/>
                </a:solidFill>
              </a:rPr>
              <a:t>char</a:t>
            </a:r>
            <a:r>
              <a:rPr lang="tr-TR" sz="2400" dirty="0" smtClean="0">
                <a:solidFill>
                  <a:schemeClr val="tx1"/>
                </a:solidFill>
              </a:rPr>
              <a:t> değişkeni 97 değerini, başka bir deyişle a karakterini tutuyor.</a:t>
            </a:r>
          </a:p>
          <a:p>
            <a:pPr marL="342900" indent="-342900" algn="l">
              <a:spcBef>
                <a:spcPts val="0"/>
              </a:spcBef>
              <a:buFont typeface="Wingdings" panose="05000000000000000000" pitchFamily="2" charset="2"/>
              <a:buChar char="Ø"/>
            </a:pPr>
            <a:r>
              <a:rPr lang="tr-TR" sz="2400" dirty="0" err="1">
                <a:solidFill>
                  <a:schemeClr val="tx1"/>
                </a:solidFill>
              </a:rPr>
              <a:t>c</a:t>
            </a:r>
            <a:r>
              <a:rPr lang="tr-TR" sz="2400" dirty="0" err="1" smtClean="0">
                <a:solidFill>
                  <a:schemeClr val="tx1"/>
                </a:solidFill>
              </a:rPr>
              <a:t>har</a:t>
            </a:r>
            <a:r>
              <a:rPr lang="tr-TR" sz="2400" dirty="0" smtClean="0">
                <a:solidFill>
                  <a:schemeClr val="tx1"/>
                </a:solidFill>
              </a:rPr>
              <a:t>  x = 'a' + 1;  //toplama işlemindeki verilerden birisi </a:t>
            </a:r>
            <a:r>
              <a:rPr lang="tr-TR" sz="2400" dirty="0" err="1" smtClean="0">
                <a:solidFill>
                  <a:schemeClr val="tx1"/>
                </a:solidFill>
              </a:rPr>
              <a:t>char</a:t>
            </a:r>
            <a:r>
              <a:rPr lang="tr-TR" sz="2400" dirty="0" smtClean="0">
                <a:solidFill>
                  <a:schemeClr val="tx1"/>
                </a:solidFill>
              </a:rPr>
              <a:t>, diğeri </a:t>
            </a:r>
            <a:r>
              <a:rPr lang="tr-TR" sz="2400" dirty="0" err="1" smtClean="0">
                <a:solidFill>
                  <a:schemeClr val="tx1"/>
                </a:solidFill>
              </a:rPr>
              <a:t>int</a:t>
            </a:r>
            <a:r>
              <a:rPr lang="tr-TR" sz="2400" dirty="0" smtClean="0">
                <a:solidFill>
                  <a:schemeClr val="tx1"/>
                </a:solidFill>
              </a:rPr>
              <a:t>, bu durumda </a:t>
            </a:r>
            <a:r>
              <a:rPr lang="tr-TR" sz="2400" dirty="0" err="1" smtClean="0">
                <a:solidFill>
                  <a:schemeClr val="tx1"/>
                </a:solidFill>
              </a:rPr>
              <a:t>char</a:t>
            </a:r>
            <a:r>
              <a:rPr lang="tr-TR" sz="2400" dirty="0" smtClean="0">
                <a:solidFill>
                  <a:schemeClr val="tx1"/>
                </a:solidFill>
              </a:rPr>
              <a:t> değişkeni </a:t>
            </a:r>
            <a:r>
              <a:rPr lang="tr-TR" sz="2400" dirty="0" err="1" smtClean="0">
                <a:solidFill>
                  <a:schemeClr val="tx1"/>
                </a:solidFill>
              </a:rPr>
              <a:t>int</a:t>
            </a:r>
            <a:r>
              <a:rPr lang="tr-TR" sz="2400" dirty="0" smtClean="0">
                <a:solidFill>
                  <a:schemeClr val="tx1"/>
                </a:solidFill>
              </a:rPr>
              <a:t> türüne dönüştürülür ve toplama işlemi gerçekleşir, yani 97 + 1 işlemi yapılır ve toplama sonucu 98 değeri elde edilir. Bulunan 98 değeri x değişkenine atanır. X değişkeni artık 98 değerini, yani b karakterini tutmaktadır (98 b karakterinin ASCII karşılığıdır).</a:t>
            </a:r>
          </a:p>
          <a:p>
            <a:pPr algn="l">
              <a:spcBef>
                <a:spcPts val="0"/>
              </a:spcBef>
              <a:buFont typeface="Wingdings" pitchFamily="2" charset="2"/>
              <a:buChar char="§"/>
            </a:pPr>
            <a:endParaRPr lang="tr-TR" sz="2400" b="1" dirty="0" smtClean="0">
              <a:solidFill>
                <a:schemeClr val="tx1"/>
              </a:solidFill>
            </a:endParaRPr>
          </a:p>
          <a:p>
            <a:pPr algn="l">
              <a:spcBef>
                <a:spcPts val="0"/>
              </a:spcBef>
              <a:buFont typeface="Wingdings" pitchFamily="2" charset="2"/>
              <a:buChar char="§"/>
            </a:pPr>
            <a:endParaRPr lang="tr-TR" sz="2400" b="1" dirty="0" smtClean="0">
              <a:solidFill>
                <a:schemeClr val="tx1"/>
              </a:solidFill>
            </a:endParaRPr>
          </a:p>
          <a:p>
            <a:pPr algn="l">
              <a:spcBef>
                <a:spcPts val="0"/>
              </a:spcBef>
              <a:buFontTx/>
              <a:buChar char="-"/>
            </a:pPr>
            <a:endParaRPr lang="tr-TR" sz="2400"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Tree>
    <p:extLst>
      <p:ext uri="{BB962C8B-B14F-4D97-AF65-F5344CB8AC3E}">
        <p14:creationId xmlns:p14="http://schemas.microsoft.com/office/powerpoint/2010/main" xmlns="" val="3408713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30366.jpg"/>
          <p:cNvPicPr>
            <a:picLocks noChangeAspect="1"/>
          </p:cNvPicPr>
          <p:nvPr/>
        </p:nvPicPr>
        <p:blipFill>
          <a:blip r:embed="rId2"/>
          <a:stretch>
            <a:fillRect/>
          </a:stretch>
        </p:blipFill>
        <p:spPr>
          <a:xfrm>
            <a:off x="5981700" y="4395868"/>
            <a:ext cx="2705100" cy="1808783"/>
          </a:xfrm>
          <a:prstGeom prst="rect">
            <a:avLst/>
          </a:prstGeom>
          <a:ln>
            <a:noFill/>
          </a:ln>
          <a:effectLst>
            <a:softEdge rad="112500"/>
          </a:effectLst>
        </p:spPr>
      </p:pic>
      <p:sp>
        <p:nvSpPr>
          <p:cNvPr id="2" name="1 Başlık"/>
          <p:cNvSpPr>
            <a:spLocks noGrp="1"/>
          </p:cNvSpPr>
          <p:nvPr>
            <p:ph type="title"/>
          </p:nvPr>
        </p:nvSpPr>
        <p:spPr/>
        <p:txBody>
          <a:bodyPr/>
          <a:lstStyle/>
          <a:p>
            <a:r>
              <a:rPr lang="tr-TR" dirty="0" smtClean="0"/>
              <a:t>ASKİ Tablosu</a:t>
            </a:r>
            <a:endParaRPr lang="tr-TR" dirty="0"/>
          </a:p>
        </p:txBody>
      </p:sp>
      <p:pic>
        <p:nvPicPr>
          <p:cNvPr id="1026" name="Picture 2"/>
          <p:cNvPicPr>
            <a:picLocks noGrp="1" noChangeAspect="1" noChangeArrowheads="1"/>
          </p:cNvPicPr>
          <p:nvPr>
            <p:ph sz="quarter" idx="1"/>
          </p:nvPr>
        </p:nvPicPr>
        <p:blipFill>
          <a:blip r:embed="rId3"/>
          <a:srcRect l="12965" t="39871" r="40861" b="7396"/>
          <a:stretch>
            <a:fillRect/>
          </a:stretch>
        </p:blipFill>
        <p:spPr bwMode="auto">
          <a:xfrm>
            <a:off x="291542" y="1555750"/>
            <a:ext cx="4915458" cy="3498850"/>
          </a:xfrm>
          <a:prstGeom prst="rect">
            <a:avLst/>
          </a:prstGeom>
          <a:noFill/>
          <a:ln w="9525">
            <a:noFill/>
            <a:miter lim="800000"/>
            <a:headEnd/>
            <a:tailEnd/>
          </a:ln>
          <a:effectLst/>
        </p:spPr>
      </p:pic>
      <p:pic>
        <p:nvPicPr>
          <p:cNvPr id="5" name="4 Resim" descr="logo.png"/>
          <p:cNvPicPr>
            <a:picLocks noChangeAspect="1"/>
          </p:cNvPicPr>
          <p:nvPr/>
        </p:nvPicPr>
        <p:blipFill>
          <a:blip r:embed="rId4"/>
          <a:stretch>
            <a:fillRect/>
          </a:stretch>
        </p:blipFill>
        <p:spPr>
          <a:xfrm>
            <a:off x="5313841" y="1555750"/>
            <a:ext cx="3830159" cy="735013"/>
          </a:xfrm>
          <a:prstGeom prst="rect">
            <a:avLst/>
          </a:prstGeom>
        </p:spPr>
      </p:pic>
      <p:sp>
        <p:nvSpPr>
          <p:cNvPr id="6" name="5 Köşeleri Yuvarlanmış Dikdörtgen Belirtme Çizgisi"/>
          <p:cNvSpPr/>
          <p:nvPr/>
        </p:nvSpPr>
        <p:spPr>
          <a:xfrm>
            <a:off x="4145441" y="3403600"/>
            <a:ext cx="2336800" cy="1340816"/>
          </a:xfrm>
          <a:prstGeom prst="wedgeRoundRectCallout">
            <a:avLst>
              <a:gd name="adj1" fmla="val 42754"/>
              <a:gd name="adj2" fmla="val 8712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Konunun bizle alakası yoktur.</a:t>
            </a:r>
            <a:endParaRPr lang="tr-T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sz="quarter" idx="1"/>
          </p:nvPr>
        </p:nvSpPr>
        <p:spPr/>
        <p:txBody>
          <a:bodyPr>
            <a:normAutofit/>
          </a:bodyPr>
          <a:lstStyle/>
          <a:p>
            <a:pPr algn="l">
              <a:spcBef>
                <a:spcPts val="0"/>
              </a:spcBef>
            </a:pPr>
            <a:endParaRPr lang="tr-TR" sz="2400" b="1" dirty="0" smtClean="0">
              <a:solidFill>
                <a:schemeClr val="tx1"/>
              </a:solidFill>
            </a:endParaRPr>
          </a:p>
          <a:p>
            <a:pPr algn="l">
              <a:spcBef>
                <a:spcPts val="0"/>
              </a:spcBef>
              <a:buFont typeface="Wingdings" pitchFamily="2" charset="2"/>
              <a:buChar char="§"/>
            </a:pPr>
            <a:endParaRPr lang="tr-TR" sz="2400" b="1" dirty="0" smtClean="0">
              <a:solidFill>
                <a:schemeClr val="tx1"/>
              </a:solidFill>
            </a:endParaRPr>
          </a:p>
          <a:p>
            <a:pPr algn="l">
              <a:spcBef>
                <a:spcPts val="0"/>
              </a:spcBef>
              <a:buFontTx/>
              <a:buChar char="-"/>
            </a:pPr>
            <a:endParaRPr lang="tr-TR" sz="2400"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70840"/>
            <a:ext cx="9144000" cy="6080760"/>
          </a:xfrm>
          <a:prstGeom prst="rect">
            <a:avLst/>
          </a:prstGeom>
        </p:spPr>
      </p:pic>
      <p:sp>
        <p:nvSpPr>
          <p:cNvPr id="5" name="4 Metin kutusu"/>
          <p:cNvSpPr txBox="1"/>
          <p:nvPr/>
        </p:nvSpPr>
        <p:spPr>
          <a:xfrm>
            <a:off x="4571999" y="6451600"/>
            <a:ext cx="5072743" cy="307777"/>
          </a:xfrm>
          <a:prstGeom prst="rect">
            <a:avLst/>
          </a:prstGeom>
          <a:noFill/>
        </p:spPr>
        <p:txBody>
          <a:bodyPr wrap="square" rtlCol="0">
            <a:spAutoFit/>
          </a:bodyPr>
          <a:lstStyle/>
          <a:p>
            <a:r>
              <a:rPr lang="tr-TR" sz="1400" dirty="0" smtClean="0"/>
              <a:t>127’den sonrası da vardır (ç,ğ… gibi karakterleri de içerir.</a:t>
            </a:r>
            <a:endParaRPr lang="tr-TR" sz="1400" dirty="0"/>
          </a:p>
        </p:txBody>
      </p:sp>
    </p:spTree>
    <p:extLst>
      <p:ext uri="{BB962C8B-B14F-4D97-AF65-F5344CB8AC3E}">
        <p14:creationId xmlns:p14="http://schemas.microsoft.com/office/powerpoint/2010/main" xmlns="" val="3736300204"/>
      </p:ext>
    </p:extLst>
  </p:cSld>
  <p:clrMapOvr>
    <a:masterClrMapping/>
  </p:clrMapOvr>
  <p:transition>
    <p:random/>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ctr">
            <a:normAutofit/>
          </a:bodyPr>
          <a:lstStyle/>
          <a:p>
            <a:r>
              <a:rPr lang="tr-TR" sz="4000" b="1" dirty="0" smtClean="0">
                <a:solidFill>
                  <a:schemeClr val="tx2">
                    <a:lumMod val="60000"/>
                    <a:lumOff val="40000"/>
                  </a:schemeClr>
                </a:solidFill>
              </a:rPr>
              <a:t>Dizgi = </a:t>
            </a:r>
            <a:r>
              <a:rPr lang="tr-TR" sz="4000" b="1" dirty="0" err="1" smtClean="0">
                <a:solidFill>
                  <a:schemeClr val="tx2">
                    <a:lumMod val="60000"/>
                    <a:lumOff val="40000"/>
                  </a:schemeClr>
                </a:solidFill>
              </a:rPr>
              <a:t>char</a:t>
            </a:r>
            <a:r>
              <a:rPr lang="tr-TR" sz="4000" b="1" dirty="0" smtClean="0">
                <a:solidFill>
                  <a:schemeClr val="tx2">
                    <a:lumMod val="60000"/>
                    <a:lumOff val="40000"/>
                  </a:schemeClr>
                </a:solidFill>
              </a:rPr>
              <a:t> dizisi (İng. </a:t>
            </a:r>
            <a:r>
              <a:rPr lang="tr-TR" sz="4000" b="1" dirty="0" err="1" smtClean="0">
                <a:solidFill>
                  <a:schemeClr val="tx2">
                    <a:lumMod val="60000"/>
                    <a:lumOff val="40000"/>
                  </a:schemeClr>
                </a:solidFill>
              </a:rPr>
              <a:t>String</a:t>
            </a:r>
            <a:r>
              <a:rPr lang="tr-TR" sz="4000" b="1" dirty="0" smtClean="0">
                <a:solidFill>
                  <a:schemeClr val="tx2">
                    <a:lumMod val="60000"/>
                    <a:lumOff val="40000"/>
                  </a:schemeClr>
                </a:solidFill>
              </a:rPr>
              <a:t>)</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dirty="0" smtClean="0">
                <a:solidFill>
                  <a:schemeClr val="tx1"/>
                </a:solidFill>
              </a:rPr>
              <a:t> Yüksek seviye dillerin birçoğunda özel dizgi değişken türleri bulunmaktadır. Ancak C dilinde özel bir dizgi değişkeni bulunmamaktadır. Dizgi değişkenleri </a:t>
            </a:r>
            <a:r>
              <a:rPr lang="tr-TR" sz="2400" dirty="0" err="1" smtClean="0">
                <a:solidFill>
                  <a:schemeClr val="tx1"/>
                </a:solidFill>
              </a:rPr>
              <a:t>char</a:t>
            </a:r>
            <a:r>
              <a:rPr lang="tr-TR" sz="2400" dirty="0" smtClean="0">
                <a:solidFill>
                  <a:schemeClr val="tx1"/>
                </a:solidFill>
              </a:rPr>
              <a:t> dizileri veya işaretçiler ile oluşturulmaktadır.  İşaretçi ve dizi konuları ilerleyen haftalarda anlatılacaktır. Ancak, (ödevlerinizde vs.) kullanmak için bir </a:t>
            </a:r>
            <a:r>
              <a:rPr lang="tr-TR" sz="2400" dirty="0" err="1" smtClean="0">
                <a:solidFill>
                  <a:schemeClr val="tx1"/>
                </a:solidFill>
              </a:rPr>
              <a:t>char</a:t>
            </a:r>
            <a:r>
              <a:rPr lang="tr-TR" sz="2400" dirty="0" smtClean="0">
                <a:solidFill>
                  <a:schemeClr val="tx1"/>
                </a:solidFill>
              </a:rPr>
              <a:t> dizisi şu şekilde tanımlanır:</a:t>
            </a:r>
          </a:p>
          <a:p>
            <a:pPr algn="l">
              <a:spcBef>
                <a:spcPts val="0"/>
              </a:spcBef>
              <a:buFontTx/>
              <a:buChar char="-"/>
            </a:pPr>
            <a:endParaRPr lang="tr-TR" sz="2400" dirty="0">
              <a:solidFill>
                <a:schemeClr val="tx1"/>
              </a:solidFill>
            </a:endParaRPr>
          </a:p>
          <a:p>
            <a:pPr algn="l">
              <a:spcBef>
                <a:spcPts val="0"/>
              </a:spcBef>
              <a:buFontTx/>
              <a:buChar char="-"/>
            </a:pPr>
            <a:r>
              <a:rPr lang="tr-TR" sz="2400" dirty="0" err="1" smtClean="0">
                <a:solidFill>
                  <a:schemeClr val="tx1"/>
                </a:solidFill>
              </a:rPr>
              <a:t>char</a:t>
            </a:r>
            <a:r>
              <a:rPr lang="tr-TR" sz="2400" dirty="0" smtClean="0">
                <a:solidFill>
                  <a:schemeClr val="tx1"/>
                </a:solidFill>
              </a:rPr>
              <a:t> isim[30] = “Ali Veli”; </a:t>
            </a:r>
            <a:br>
              <a:rPr lang="tr-TR" sz="2400" dirty="0" smtClean="0">
                <a:solidFill>
                  <a:schemeClr val="tx1"/>
                </a:solidFill>
              </a:rPr>
            </a:br>
            <a:r>
              <a:rPr lang="tr-TR" sz="2400" dirty="0" smtClean="0">
                <a:solidFill>
                  <a:schemeClr val="tx1"/>
                </a:solidFill>
              </a:rPr>
              <a:t>// maksimum 30-1, yani 29 harf tutabilir.</a:t>
            </a:r>
          </a:p>
          <a:p>
            <a:pPr algn="l">
              <a:spcBef>
                <a:spcPts val="0"/>
              </a:spcBef>
              <a:buFont typeface="Wingdings" pitchFamily="2" charset="2"/>
              <a:buChar char="§"/>
            </a:pPr>
            <a:endParaRPr lang="tr-TR" sz="2400" b="1" dirty="0" smtClean="0">
              <a:solidFill>
                <a:schemeClr val="tx1"/>
              </a:solidFill>
            </a:endParaRPr>
          </a:p>
          <a:p>
            <a:pPr algn="l">
              <a:spcBef>
                <a:spcPts val="0"/>
              </a:spcBef>
              <a:buFont typeface="Wingdings" pitchFamily="2" charset="2"/>
              <a:buChar char="§"/>
            </a:pPr>
            <a:endParaRPr lang="tr-TR" sz="2400" b="1" dirty="0" smtClean="0">
              <a:solidFill>
                <a:schemeClr val="tx1"/>
              </a:solidFill>
            </a:endParaRPr>
          </a:p>
          <a:p>
            <a:pPr algn="l">
              <a:spcBef>
                <a:spcPts val="0"/>
              </a:spcBef>
              <a:buFontTx/>
              <a:buChar char="-"/>
            </a:pPr>
            <a:endParaRPr lang="tr-TR" sz="2400"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Tree>
    <p:extLst>
      <p:ext uri="{BB962C8B-B14F-4D97-AF65-F5344CB8AC3E}">
        <p14:creationId xmlns:p14="http://schemas.microsoft.com/office/powerpoint/2010/main" xmlns="" val="3678787301"/>
      </p:ext>
    </p:extLst>
  </p:cSld>
  <p:clrMapOvr>
    <a:masterClrMapping/>
  </p:clrMapOvr>
  <p:transition>
    <p:random/>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6.ders sonu</a:t>
            </a:r>
            <a:endParaRPr lang="tr-TR" sz="8000" dirty="0"/>
          </a:p>
        </p:txBody>
      </p:sp>
    </p:spTree>
    <p:extLst>
      <p:ext uri="{BB962C8B-B14F-4D97-AF65-F5344CB8AC3E}">
        <p14:creationId xmlns:p14="http://schemas.microsoft.com/office/powerpoint/2010/main" xmlns="" val="145356573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Derse devam koşulu</a:t>
            </a:r>
            <a:endParaRPr lang="tr-TR" dirty="0"/>
          </a:p>
        </p:txBody>
      </p:sp>
      <p:sp>
        <p:nvSpPr>
          <p:cNvPr id="3" name="2 İçerik Yer Tutucusu"/>
          <p:cNvSpPr>
            <a:spLocks noGrp="1"/>
          </p:cNvSpPr>
          <p:nvPr>
            <p:ph idx="1"/>
          </p:nvPr>
        </p:nvSpPr>
        <p:spPr/>
        <p:txBody>
          <a:bodyPr>
            <a:normAutofit lnSpcReduction="10000"/>
          </a:bodyPr>
          <a:lstStyle/>
          <a:p>
            <a:pPr lvl="1"/>
            <a:r>
              <a:rPr lang="tr-TR" sz="2400" dirty="0" smtClean="0">
                <a:solidFill>
                  <a:schemeClr val="tx1"/>
                </a:solidFill>
              </a:rPr>
              <a:t>Her ders yoklama alınır. </a:t>
            </a:r>
            <a:r>
              <a:rPr lang="tr-TR" dirty="0" smtClean="0">
                <a:solidFill>
                  <a:schemeClr val="tx1"/>
                </a:solidFill>
              </a:rPr>
              <a:t>(“Ders” tanımı=&gt;50 dakikalık süreç – 1 günde 1 şubede 2 ders yapılır.)</a:t>
            </a:r>
          </a:p>
          <a:p>
            <a:pPr lvl="1"/>
            <a:r>
              <a:rPr lang="tr-TR" sz="2400" dirty="0" smtClean="0">
                <a:solidFill>
                  <a:schemeClr val="tx1"/>
                </a:solidFill>
              </a:rPr>
              <a:t>Dersin 10. dakikasından sonra fotoğraf çekilir. Fotoğraf çekilirken makineye bakınız.</a:t>
            </a:r>
          </a:p>
          <a:p>
            <a:pPr lvl="2"/>
            <a:r>
              <a:rPr lang="tr-TR" dirty="0" smtClean="0">
                <a:solidFill>
                  <a:schemeClr val="tx1"/>
                </a:solidFill>
              </a:rPr>
              <a:t>Yoklamaya imza atmayı unuttuğunuzda, size yoklama gelmediğinde vs. fotoğraf işe yaramaktadır.</a:t>
            </a:r>
            <a:endParaRPr lang="tr-TR" sz="2400" dirty="0" smtClean="0">
              <a:solidFill>
                <a:schemeClr val="tx1"/>
              </a:solidFill>
            </a:endParaRPr>
          </a:p>
          <a:p>
            <a:pPr lvl="1"/>
            <a:r>
              <a:rPr lang="tr-TR" sz="2400" dirty="0" smtClean="0">
                <a:solidFill>
                  <a:schemeClr val="tx1"/>
                </a:solidFill>
              </a:rPr>
              <a:t>Dersin yarısından fazlasını kaçırmış olan öğrenci o derse katılmamış sayılır.</a:t>
            </a:r>
          </a:p>
          <a:p>
            <a:pPr lvl="1"/>
            <a:r>
              <a:rPr lang="tr-TR" sz="2400" dirty="0" smtClean="0">
                <a:solidFill>
                  <a:schemeClr val="tx1"/>
                </a:solidFill>
              </a:rPr>
              <a:t>Devam koşulu: </a:t>
            </a:r>
            <a:r>
              <a:rPr lang="tr-TR" sz="2400" b="1" dirty="0" smtClean="0">
                <a:solidFill>
                  <a:schemeClr val="tx1"/>
                </a:solidFill>
              </a:rPr>
              <a:t>Kuramsal derslerin %70'ine</a:t>
            </a:r>
            <a:r>
              <a:rPr lang="tr-TR" sz="2400" dirty="0" smtClean="0">
                <a:solidFill>
                  <a:schemeClr val="tx1"/>
                </a:solidFill>
              </a:rPr>
              <a:t> ve </a:t>
            </a:r>
            <a:r>
              <a:rPr lang="tr-TR" sz="2400" b="1" dirty="0" smtClean="0">
                <a:solidFill>
                  <a:schemeClr val="tx1"/>
                </a:solidFill>
              </a:rPr>
              <a:t>uygulamalı derslerin %80'ine</a:t>
            </a:r>
            <a:r>
              <a:rPr lang="tr-TR" sz="2400" dirty="0" smtClean="0">
                <a:solidFill>
                  <a:schemeClr val="tx1"/>
                </a:solidFill>
              </a:rPr>
              <a:t> katılmak gerekir. Devam koşulunu sağlayamayan öğrenci U notu alır, dönem sonu sınavına girmez. Daha önce dersten U harici bir not almış öğrencide devam koşulu aranmaz.</a:t>
            </a:r>
          </a:p>
          <a:p>
            <a:pPr lvl="1"/>
            <a:endParaRPr lang="tr-TR" dirty="0" smtClean="0"/>
          </a:p>
          <a:p>
            <a:pPr lvl="2"/>
            <a:endParaRPr lang="tr-TR" dirty="0" smtClean="0"/>
          </a:p>
        </p:txBody>
      </p:sp>
    </p:spTree>
    <p:extLst>
      <p:ext uri="{BB962C8B-B14F-4D97-AF65-F5344CB8AC3E}">
        <p14:creationId xmlns="" xmlns:p14="http://schemas.microsoft.com/office/powerpoint/2010/main" val="2768709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FFAFAF"/>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lstStyle/>
          <a:p>
            <a:r>
              <a:rPr lang="tr-TR" dirty="0" smtClean="0"/>
              <a:t>Ek slaytlar derste değinilmeyen slaytlardır.</a:t>
            </a:r>
          </a:p>
          <a:p>
            <a:pPr lvl="1"/>
            <a:r>
              <a:rPr lang="tr-TR" dirty="0" smtClean="0"/>
              <a:t>Derste değinilmemesinin nedeni, slaytlardan rahatlıkla anlaşılabilmesi, konunun pekiştirilmesi için alıştırmalar içermesi vs. olabilir.</a:t>
            </a:r>
          </a:p>
          <a:p>
            <a:r>
              <a:rPr lang="tr-TR" dirty="0" smtClean="0"/>
              <a:t>Bunlar sınavlarda sorumlu olduğunuz slaytlardır.</a:t>
            </a:r>
          </a:p>
          <a:p>
            <a:pPr lvl="1"/>
            <a:r>
              <a:rPr lang="tr-TR" dirty="0" smtClean="0"/>
              <a:t>Ancak derste değinilenler kadar öncelikli olarak sınavda yer almayabilirler.</a:t>
            </a:r>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FFAFAF"/>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Özet</a:t>
            </a:r>
            <a:endParaRPr lang="tr-TR" dirty="0"/>
          </a:p>
        </p:txBody>
      </p:sp>
      <p:sp>
        <p:nvSpPr>
          <p:cNvPr id="3" name="2 İçerik Yer Tutucusu"/>
          <p:cNvSpPr>
            <a:spLocks noGrp="1"/>
          </p:cNvSpPr>
          <p:nvPr>
            <p:ph sz="quarter" idx="1"/>
          </p:nvPr>
        </p:nvSpPr>
        <p:spPr/>
        <p:txBody>
          <a:bodyPr/>
          <a:lstStyle/>
          <a:p>
            <a:r>
              <a:rPr lang="tr-TR" dirty="0" smtClean="0"/>
              <a:t>C dilinin genel yapısı</a:t>
            </a:r>
          </a:p>
          <a:p>
            <a:r>
              <a:rPr lang="tr-TR" dirty="0" smtClean="0"/>
              <a:t>#</a:t>
            </a:r>
            <a:r>
              <a:rPr lang="tr-TR" dirty="0" err="1" smtClean="0"/>
              <a:t>include</a:t>
            </a:r>
            <a:r>
              <a:rPr lang="tr-TR" dirty="0" smtClean="0"/>
              <a:t> …, </a:t>
            </a:r>
            <a:r>
              <a:rPr lang="tr-TR" dirty="0" err="1" smtClean="0"/>
              <a:t>return</a:t>
            </a:r>
            <a:r>
              <a:rPr lang="tr-TR" dirty="0" smtClean="0"/>
              <a:t> 0; </a:t>
            </a:r>
            <a:r>
              <a:rPr lang="tr-TR" dirty="0" err="1" smtClean="0"/>
              <a:t>printf</a:t>
            </a:r>
            <a:r>
              <a:rPr lang="tr-TR" dirty="0" smtClean="0"/>
              <a:t>…, #define</a:t>
            </a:r>
          </a:p>
          <a:p>
            <a:r>
              <a:rPr lang="tr-TR" dirty="0" smtClean="0"/>
              <a:t>Kodun yukarıdan aşağıya akışı</a:t>
            </a:r>
            <a:endParaRPr lang="tr-TR" dirty="0"/>
          </a:p>
        </p:txBody>
      </p:sp>
      <p:sp>
        <p:nvSpPr>
          <p:cNvPr id="4" name="3 Dikdörtgen"/>
          <p:cNvSpPr/>
          <p:nvPr/>
        </p:nvSpPr>
        <p:spPr>
          <a:xfrm>
            <a:off x="4143372" y="2786058"/>
            <a:ext cx="4572000" cy="258532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tr-TR" dirty="0" smtClean="0"/>
              <a:t>#</a:t>
            </a:r>
            <a:r>
              <a:rPr lang="tr-TR" dirty="0" err="1" smtClean="0"/>
              <a:t>include</a:t>
            </a:r>
            <a:r>
              <a:rPr lang="tr-TR" dirty="0" smtClean="0"/>
              <a:t> &lt;</a:t>
            </a:r>
            <a:r>
              <a:rPr lang="tr-TR" dirty="0" err="1" smtClean="0"/>
              <a:t>stdio</a:t>
            </a:r>
            <a:r>
              <a:rPr lang="tr-TR" dirty="0" smtClean="0"/>
              <a:t>.h&gt;</a:t>
            </a:r>
          </a:p>
          <a:p>
            <a:r>
              <a:rPr lang="tr-TR" dirty="0" smtClean="0"/>
              <a:t>#define PI 3.14</a:t>
            </a:r>
          </a:p>
          <a:p>
            <a:r>
              <a:rPr lang="tr-TR" dirty="0" err="1" smtClean="0"/>
              <a:t>int</a:t>
            </a:r>
            <a:r>
              <a:rPr lang="tr-TR" dirty="0" smtClean="0"/>
              <a:t> </a:t>
            </a:r>
            <a:r>
              <a:rPr lang="tr-TR" dirty="0" err="1" smtClean="0"/>
              <a:t>main</a:t>
            </a:r>
            <a:r>
              <a:rPr lang="tr-TR" dirty="0" smtClean="0"/>
              <a:t>()</a:t>
            </a:r>
          </a:p>
          <a:p>
            <a:r>
              <a:rPr lang="tr-TR" dirty="0" smtClean="0"/>
              <a:t>{</a:t>
            </a:r>
          </a:p>
          <a:p>
            <a:r>
              <a:rPr lang="tr-TR" dirty="0" smtClean="0"/>
              <a:t>	</a:t>
            </a:r>
            <a:r>
              <a:rPr lang="tr-TR" dirty="0" err="1" smtClean="0"/>
              <a:t>double</a:t>
            </a:r>
            <a:r>
              <a:rPr lang="tr-TR" dirty="0" smtClean="0"/>
              <a:t> </a:t>
            </a:r>
            <a:r>
              <a:rPr lang="tr-TR" dirty="0" err="1" smtClean="0"/>
              <a:t>daireninCapi</a:t>
            </a:r>
            <a:r>
              <a:rPr lang="tr-TR" dirty="0" smtClean="0"/>
              <a:t>;</a:t>
            </a:r>
          </a:p>
          <a:p>
            <a:r>
              <a:rPr lang="tr-TR" dirty="0" smtClean="0"/>
              <a:t>	</a:t>
            </a:r>
            <a:r>
              <a:rPr lang="tr-TR" dirty="0" err="1" smtClean="0"/>
              <a:t>printf</a:t>
            </a:r>
            <a:r>
              <a:rPr lang="tr-TR" dirty="0" smtClean="0"/>
              <a:t>("</a:t>
            </a:r>
            <a:r>
              <a:rPr lang="tr-TR" dirty="0" err="1" smtClean="0"/>
              <a:t>Sonuc</a:t>
            </a:r>
            <a:r>
              <a:rPr lang="tr-TR" dirty="0" smtClean="0"/>
              <a:t>: %</a:t>
            </a:r>
            <a:r>
              <a:rPr lang="tr-TR" dirty="0" err="1" smtClean="0"/>
              <a:t>lf</a:t>
            </a:r>
            <a:r>
              <a:rPr lang="tr-TR" dirty="0" smtClean="0"/>
              <a:t>", 2*PI*r);</a:t>
            </a:r>
          </a:p>
          <a:p>
            <a:r>
              <a:rPr lang="tr-TR" dirty="0" smtClean="0"/>
              <a:t>	</a:t>
            </a:r>
            <a:r>
              <a:rPr lang="tr-TR" dirty="0" err="1" smtClean="0"/>
              <a:t>double</a:t>
            </a:r>
            <a:r>
              <a:rPr lang="tr-TR" dirty="0" smtClean="0"/>
              <a:t> r = 5.0;</a:t>
            </a:r>
          </a:p>
          <a:p>
            <a:r>
              <a:rPr lang="tr-TR" dirty="0" smtClean="0"/>
              <a:t>	</a:t>
            </a:r>
            <a:r>
              <a:rPr lang="tr-TR" dirty="0" err="1" smtClean="0"/>
              <a:t>return</a:t>
            </a:r>
            <a:r>
              <a:rPr lang="tr-TR" dirty="0" smtClean="0"/>
              <a:t> 0;</a:t>
            </a:r>
          </a:p>
          <a:p>
            <a:r>
              <a:rPr lang="tr-TR" dirty="0" smtClean="0"/>
              <a:t>}</a:t>
            </a:r>
            <a:endParaRPr lang="tr-TR" dirty="0"/>
          </a:p>
        </p:txBody>
      </p:sp>
      <p:cxnSp>
        <p:nvCxnSpPr>
          <p:cNvPr id="6" name="5 Düz Ok Bağlayıcısı"/>
          <p:cNvCxnSpPr/>
          <p:nvPr/>
        </p:nvCxnSpPr>
        <p:spPr>
          <a:xfrm rot="10800000" flipV="1">
            <a:off x="2857488" y="3714752"/>
            <a:ext cx="1285884" cy="285752"/>
          </a:xfrm>
          <a:prstGeom prst="straightConnector1">
            <a:avLst/>
          </a:prstGeom>
          <a:ln>
            <a:solidFill>
              <a:srgbClr val="003399"/>
            </a:solidFill>
            <a:tailEnd type="arrow"/>
          </a:ln>
        </p:spPr>
        <p:style>
          <a:lnRef idx="1">
            <a:schemeClr val="accent1"/>
          </a:lnRef>
          <a:fillRef idx="0">
            <a:schemeClr val="accent1"/>
          </a:fillRef>
          <a:effectRef idx="0">
            <a:schemeClr val="accent1"/>
          </a:effectRef>
          <a:fontRef idx="minor">
            <a:schemeClr val="tx1"/>
          </a:fontRef>
        </p:style>
      </p:cxnSp>
      <p:sp>
        <p:nvSpPr>
          <p:cNvPr id="7" name="6 Metin kutusu"/>
          <p:cNvSpPr txBox="1"/>
          <p:nvPr/>
        </p:nvSpPr>
        <p:spPr>
          <a:xfrm>
            <a:off x="642910" y="3714752"/>
            <a:ext cx="2643206" cy="923330"/>
          </a:xfrm>
          <a:prstGeom prst="rect">
            <a:avLst/>
          </a:prstGeom>
          <a:noFill/>
        </p:spPr>
        <p:txBody>
          <a:bodyPr wrap="square" rtlCol="0">
            <a:spAutoFit/>
          </a:bodyPr>
          <a:lstStyle/>
          <a:p>
            <a:pPr algn="ctr"/>
            <a:r>
              <a:rPr lang="tr-TR" dirty="0" smtClean="0"/>
              <a:t>Bu kod ekrana çöp(genelde 0) yazdırır. Neden?</a:t>
            </a:r>
            <a:endParaRPr lang="tr-TR" dirty="0"/>
          </a:p>
        </p:txBody>
      </p:sp>
    </p:spTree>
  </p:cSld>
  <p:clrMapOvr>
    <a:overrideClrMapping bg1="lt1" tx1="dk1" bg2="lt2" tx2="dk2" accent1="accent1" accent2="accent2" accent3="accent3" accent4="accent4" accent5="accent5" accent6="accent6" hlink="hlink" folHlink="folHlink"/>
  </p:clrMapOvr>
  <p:transition/>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FFAFAF"/>
        </a:solidFill>
        <a:effectLst/>
      </p:bgPr>
    </p:bg>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EK SLAYTLAR</a:t>
            </a:r>
            <a:endParaRPr lang="tr-TR" dirty="0"/>
          </a:p>
        </p:txBody>
      </p:sp>
      <p:sp>
        <p:nvSpPr>
          <p:cNvPr id="3" name="2 İçerik Yer Tutucusu"/>
          <p:cNvSpPr>
            <a:spLocks noGrp="1"/>
          </p:cNvSpPr>
          <p:nvPr>
            <p:ph sz="quarter" idx="1"/>
          </p:nvPr>
        </p:nvSpPr>
        <p:spPr/>
        <p:txBody>
          <a:bodyPr>
            <a:normAutofit/>
          </a:bodyPr>
          <a:lstStyle/>
          <a:p>
            <a:pPr algn="ctr">
              <a:buNone/>
            </a:pPr>
            <a:r>
              <a:rPr lang="tr-TR" sz="8000" dirty="0" smtClean="0"/>
              <a:t>Algoritma Örnekleri</a:t>
            </a:r>
            <a:endParaRPr lang="tr-TR" sz="8000" dirty="0"/>
          </a:p>
        </p:txBody>
      </p:sp>
    </p:spTree>
    <p:extLst>
      <p:ext uri="{BB962C8B-B14F-4D97-AF65-F5344CB8AC3E}">
        <p14:creationId xmlns:p14="http://schemas.microsoft.com/office/powerpoint/2010/main" xmlns="" val="2044163349"/>
      </p:ext>
    </p:extLst>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FFAFAF"/>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Autofit/>
          </a:bodyPr>
          <a:lstStyle/>
          <a:p>
            <a:r>
              <a:rPr lang="tr-TR" dirty="0" smtClean="0"/>
              <a:t>Alıştırma</a:t>
            </a:r>
          </a:p>
        </p:txBody>
      </p:sp>
      <p:sp>
        <p:nvSpPr>
          <p:cNvPr id="40963" name="Rectangle 3"/>
          <p:cNvSpPr>
            <a:spLocks noGrp="1" noChangeArrowheads="1"/>
          </p:cNvSpPr>
          <p:nvPr>
            <p:ph sz="quarter" idx="1"/>
          </p:nvPr>
        </p:nvSpPr>
        <p:spPr/>
        <p:txBody>
          <a:bodyPr/>
          <a:lstStyle/>
          <a:p>
            <a:pPr eaLnBrk="1" hangingPunct="1">
              <a:buFont typeface="Wingdings" pitchFamily="2" charset="2"/>
              <a:buNone/>
            </a:pPr>
            <a:r>
              <a:rPr lang="tr-TR" dirty="0" smtClean="0"/>
              <a:t>1.Başla</a:t>
            </a:r>
          </a:p>
          <a:p>
            <a:pPr eaLnBrk="1" hangingPunct="1">
              <a:buFont typeface="Wingdings" pitchFamily="2" charset="2"/>
              <a:buNone/>
            </a:pPr>
            <a:r>
              <a:rPr lang="tr-TR" dirty="0" smtClean="0"/>
              <a:t>2.Bir sayı gir. (</a:t>
            </a:r>
            <a:r>
              <a:rPr lang="tr-TR" dirty="0" err="1" smtClean="0"/>
              <a:t>sayi</a:t>
            </a:r>
            <a:r>
              <a:rPr lang="tr-TR" dirty="0" smtClean="0"/>
              <a:t>)</a:t>
            </a:r>
          </a:p>
          <a:p>
            <a:pPr eaLnBrk="1" hangingPunct="1">
              <a:buFont typeface="Wingdings" pitchFamily="2" charset="2"/>
              <a:buNone/>
            </a:pPr>
            <a:r>
              <a:rPr lang="tr-TR" dirty="0" smtClean="0"/>
              <a:t>3.Eğer </a:t>
            </a:r>
            <a:r>
              <a:rPr lang="tr-TR" dirty="0" err="1" smtClean="0"/>
              <a:t>sayi</a:t>
            </a:r>
            <a:r>
              <a:rPr lang="tr-TR" dirty="0" smtClean="0"/>
              <a:t>=0 ise  Git 6</a:t>
            </a:r>
          </a:p>
          <a:p>
            <a:pPr eaLnBrk="1" hangingPunct="1">
              <a:buFont typeface="Wingdings" pitchFamily="2" charset="2"/>
              <a:buNone/>
            </a:pPr>
            <a:r>
              <a:rPr lang="tr-TR" dirty="0" smtClean="0"/>
              <a:t>4.Yaz </a:t>
            </a:r>
            <a:r>
              <a:rPr lang="tr-TR" dirty="0" err="1" smtClean="0"/>
              <a:t>sayi</a:t>
            </a:r>
            <a:endParaRPr lang="tr-TR" dirty="0" smtClean="0"/>
          </a:p>
          <a:p>
            <a:pPr eaLnBrk="1" hangingPunct="1">
              <a:buFont typeface="Wingdings" pitchFamily="2" charset="2"/>
              <a:buNone/>
            </a:pPr>
            <a:r>
              <a:rPr lang="tr-TR" dirty="0" smtClean="0"/>
              <a:t>5.Git 2</a:t>
            </a:r>
          </a:p>
          <a:p>
            <a:pPr eaLnBrk="1" hangingPunct="1">
              <a:buFont typeface="Wingdings" pitchFamily="2" charset="2"/>
              <a:buNone/>
            </a:pPr>
            <a:r>
              <a:rPr lang="tr-TR" dirty="0" smtClean="0"/>
              <a:t>6.Dur</a:t>
            </a:r>
          </a:p>
        </p:txBody>
      </p:sp>
      <p:sp>
        <p:nvSpPr>
          <p:cNvPr id="4" name="3 Dikdörtgen"/>
          <p:cNvSpPr/>
          <p:nvPr/>
        </p:nvSpPr>
        <p:spPr>
          <a:xfrm>
            <a:off x="3571868" y="4286256"/>
            <a:ext cx="4572000" cy="646331"/>
          </a:xfrm>
          <a:prstGeom prst="rect">
            <a:avLst/>
          </a:prstGeom>
        </p:spPr>
        <p:txBody>
          <a:bodyPr>
            <a:spAutoFit/>
          </a:bodyPr>
          <a:lstStyle/>
          <a:p>
            <a:r>
              <a:rPr lang="tr-TR" dirty="0" smtClean="0"/>
              <a:t>Klavyeden 0 girene kadar girilen sayıları ekrana yazan algoritmayı oluşturalım.</a:t>
            </a:r>
            <a:endParaRPr lang="tr-TR" dirty="0"/>
          </a:p>
        </p:txBody>
      </p:sp>
    </p:spTree>
    <p:extLst>
      <p:ext uri="{BB962C8B-B14F-4D97-AF65-F5344CB8AC3E}">
        <p14:creationId xmlns:p14="http://schemas.microsoft.com/office/powerpoint/2010/main" xmlns="" val="2894460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checkerboard(across)">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checkerboard(across)">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checkerboard(across)">
                                      <p:cBhvr>
                                        <p:cTn id="17" dur="5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checkerboard(across)">
                                      <p:cBhvr>
                                        <p:cTn id="22" dur="500"/>
                                        <p:tgtEl>
                                          <p:spTgt spid="40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checkerboard(across)">
                                      <p:cBhvr>
                                        <p:cTn id="27" dur="500"/>
                                        <p:tgtEl>
                                          <p:spTgt spid="409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0963">
                                            <p:txEl>
                                              <p:pRg st="5" end="5"/>
                                            </p:txEl>
                                          </p:spTgt>
                                        </p:tgtEl>
                                        <p:attrNameLst>
                                          <p:attrName>style.visibility</p:attrName>
                                        </p:attrNameLst>
                                      </p:cBhvr>
                                      <p:to>
                                        <p:strVal val="visible"/>
                                      </p:to>
                                    </p:set>
                                    <p:animEffect transition="in" filter="checkerboard(across)">
                                      <p:cBhvr>
                                        <p:cTn id="32" dur="5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FFAFAF"/>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Autofit/>
          </a:bodyPr>
          <a:lstStyle/>
          <a:p>
            <a:r>
              <a:rPr lang="tr-TR" sz="2800" dirty="0" smtClean="0"/>
              <a:t>Algoritma incelemesi</a:t>
            </a:r>
          </a:p>
        </p:txBody>
      </p:sp>
      <p:sp>
        <p:nvSpPr>
          <p:cNvPr id="39939" name="Rectangle 3"/>
          <p:cNvSpPr>
            <a:spLocks noGrp="1" noChangeArrowheads="1"/>
          </p:cNvSpPr>
          <p:nvPr>
            <p:ph sz="quarter" idx="1"/>
          </p:nvPr>
        </p:nvSpPr>
        <p:spPr/>
        <p:txBody>
          <a:bodyPr/>
          <a:lstStyle/>
          <a:p>
            <a:pPr marL="381000" indent="-381000" eaLnBrk="1" hangingPunct="1">
              <a:lnSpc>
                <a:spcPct val="80000"/>
              </a:lnSpc>
              <a:buFont typeface="Wingdings" pitchFamily="2" charset="2"/>
              <a:buAutoNum type="arabicPeriod"/>
            </a:pPr>
            <a:r>
              <a:rPr lang="tr-TR" sz="2000" dirty="0" smtClean="0"/>
              <a:t>başla</a:t>
            </a:r>
          </a:p>
          <a:p>
            <a:pPr marL="381000" indent="-381000" eaLnBrk="1" hangingPunct="1">
              <a:lnSpc>
                <a:spcPct val="80000"/>
              </a:lnSpc>
              <a:buFont typeface="Wingdings" pitchFamily="2" charset="2"/>
              <a:buAutoNum type="arabicPeriod"/>
            </a:pPr>
            <a:r>
              <a:rPr lang="tr-TR" sz="2000" dirty="0" err="1" smtClean="0"/>
              <a:t>sayac</a:t>
            </a:r>
            <a:r>
              <a:rPr lang="tr-TR" sz="2000" dirty="0" smtClean="0"/>
              <a:t>=0</a:t>
            </a:r>
          </a:p>
          <a:p>
            <a:pPr marL="381000" indent="-381000" eaLnBrk="1" hangingPunct="1">
              <a:lnSpc>
                <a:spcPct val="80000"/>
              </a:lnSpc>
              <a:buFont typeface="Wingdings" pitchFamily="2" charset="2"/>
              <a:buAutoNum type="arabicPeriod"/>
            </a:pPr>
            <a:r>
              <a:rPr lang="tr-TR" sz="2000" dirty="0" smtClean="0"/>
              <a:t>toplam=0</a:t>
            </a:r>
          </a:p>
          <a:p>
            <a:pPr marL="381000" indent="-381000" eaLnBrk="1" hangingPunct="1">
              <a:lnSpc>
                <a:spcPct val="80000"/>
              </a:lnSpc>
              <a:buFont typeface="Wingdings" pitchFamily="2" charset="2"/>
              <a:buAutoNum type="arabicPeriod"/>
            </a:pPr>
            <a:r>
              <a:rPr lang="tr-TR" sz="2000" dirty="0" smtClean="0"/>
              <a:t>ilk sayıyı gir (x)             </a:t>
            </a:r>
          </a:p>
          <a:p>
            <a:pPr marL="381000" indent="-381000" eaLnBrk="1" hangingPunct="1">
              <a:lnSpc>
                <a:spcPct val="80000"/>
              </a:lnSpc>
              <a:buFont typeface="Wingdings" pitchFamily="2" charset="2"/>
              <a:buAutoNum type="arabicPeriod"/>
            </a:pPr>
            <a:r>
              <a:rPr lang="tr-TR" sz="2000" dirty="0" smtClean="0"/>
              <a:t>son sayıyı gir (y)               </a:t>
            </a:r>
          </a:p>
          <a:p>
            <a:pPr marL="381000" indent="-381000" eaLnBrk="1" hangingPunct="1">
              <a:lnSpc>
                <a:spcPct val="80000"/>
              </a:lnSpc>
              <a:buFont typeface="Wingdings" pitchFamily="2" charset="2"/>
              <a:buAutoNum type="arabicPeriod"/>
            </a:pPr>
            <a:r>
              <a:rPr lang="tr-TR" sz="2000" dirty="0" smtClean="0"/>
              <a:t>kaçın katı olduğunu gir (z)          </a:t>
            </a:r>
          </a:p>
          <a:p>
            <a:pPr marL="381000" indent="-381000" eaLnBrk="1" hangingPunct="1">
              <a:lnSpc>
                <a:spcPct val="80000"/>
              </a:lnSpc>
              <a:buFont typeface="Wingdings" pitchFamily="2" charset="2"/>
              <a:buAutoNum type="arabicPeriod"/>
            </a:pPr>
            <a:r>
              <a:rPr lang="tr-TR" sz="2000" dirty="0" err="1" smtClean="0"/>
              <a:t>sayi</a:t>
            </a:r>
            <a:r>
              <a:rPr lang="tr-TR" sz="2000" dirty="0" smtClean="0"/>
              <a:t>=x             </a:t>
            </a:r>
          </a:p>
          <a:p>
            <a:pPr marL="381000" indent="-381000" eaLnBrk="1" hangingPunct="1">
              <a:lnSpc>
                <a:spcPct val="80000"/>
              </a:lnSpc>
              <a:buFont typeface="Wingdings" pitchFamily="2" charset="2"/>
              <a:buAutoNum type="arabicPeriod"/>
            </a:pPr>
            <a:r>
              <a:rPr lang="tr-TR" sz="2000" dirty="0" smtClean="0"/>
              <a:t>Eğer </a:t>
            </a:r>
            <a:r>
              <a:rPr lang="tr-TR" sz="2000" dirty="0" err="1" smtClean="0"/>
              <a:t>sayi</a:t>
            </a:r>
            <a:r>
              <a:rPr lang="tr-TR" sz="2000" dirty="0" smtClean="0"/>
              <a:t> &gt; y ise git 13</a:t>
            </a:r>
          </a:p>
          <a:p>
            <a:pPr marL="381000" indent="-381000" eaLnBrk="1" hangingPunct="1">
              <a:lnSpc>
                <a:spcPct val="80000"/>
              </a:lnSpc>
              <a:buFont typeface="Wingdings" pitchFamily="2" charset="2"/>
              <a:buAutoNum type="arabicPeriod"/>
            </a:pPr>
            <a:r>
              <a:rPr lang="tr-TR" sz="2000" dirty="0" smtClean="0"/>
              <a:t>Eğer </a:t>
            </a:r>
            <a:r>
              <a:rPr lang="tr-TR" sz="2000" dirty="0" err="1" smtClean="0"/>
              <a:t>sayi</a:t>
            </a:r>
            <a:r>
              <a:rPr lang="tr-TR" sz="2000" dirty="0" smtClean="0"/>
              <a:t> </a:t>
            </a:r>
            <a:r>
              <a:rPr lang="tr-TR" sz="2000" dirty="0" err="1" smtClean="0"/>
              <a:t>mod</a:t>
            </a:r>
            <a:r>
              <a:rPr lang="tr-TR" sz="2000" dirty="0" smtClean="0"/>
              <a:t> z = 0 ise </a:t>
            </a:r>
            <a:r>
              <a:rPr lang="tr-TR" sz="2000" dirty="0" err="1" smtClean="0"/>
              <a:t>sayac</a:t>
            </a:r>
            <a:r>
              <a:rPr lang="tr-TR" sz="2000" dirty="0" smtClean="0"/>
              <a:t>=</a:t>
            </a:r>
            <a:r>
              <a:rPr lang="tr-TR" sz="2000" dirty="0" err="1" smtClean="0"/>
              <a:t>sayac</a:t>
            </a:r>
            <a:r>
              <a:rPr lang="tr-TR" sz="2000" dirty="0" smtClean="0"/>
              <a:t>+1</a:t>
            </a:r>
          </a:p>
          <a:p>
            <a:pPr marL="381000" indent="-381000" eaLnBrk="1" hangingPunct="1">
              <a:lnSpc>
                <a:spcPct val="80000"/>
              </a:lnSpc>
              <a:buFont typeface="Wingdings" pitchFamily="2" charset="2"/>
              <a:buAutoNum type="arabicPeriod"/>
            </a:pPr>
            <a:r>
              <a:rPr lang="tr-TR" sz="2000" dirty="0" smtClean="0"/>
              <a:t>Eğer </a:t>
            </a:r>
            <a:r>
              <a:rPr lang="tr-TR" sz="2000" dirty="0" err="1" smtClean="0"/>
              <a:t>sayi</a:t>
            </a:r>
            <a:r>
              <a:rPr lang="tr-TR" sz="2000" dirty="0" smtClean="0"/>
              <a:t> </a:t>
            </a:r>
            <a:r>
              <a:rPr lang="tr-TR" sz="2000" dirty="0" err="1" smtClean="0"/>
              <a:t>mod</a:t>
            </a:r>
            <a:r>
              <a:rPr lang="tr-TR" sz="2000" dirty="0" smtClean="0"/>
              <a:t> z = 0 ise toplam=toplam+</a:t>
            </a:r>
            <a:r>
              <a:rPr lang="tr-TR" sz="2000" dirty="0" err="1" smtClean="0"/>
              <a:t>sayi</a:t>
            </a:r>
            <a:endParaRPr lang="tr-TR" sz="2000" dirty="0" smtClean="0"/>
          </a:p>
          <a:p>
            <a:pPr marL="381000" indent="-381000" eaLnBrk="1" hangingPunct="1">
              <a:lnSpc>
                <a:spcPct val="80000"/>
              </a:lnSpc>
              <a:buFont typeface="Wingdings" pitchFamily="2" charset="2"/>
              <a:buAutoNum type="arabicPeriod"/>
            </a:pPr>
            <a:r>
              <a:rPr lang="tr-TR" sz="2000" dirty="0" err="1" smtClean="0"/>
              <a:t>sayi</a:t>
            </a:r>
            <a:r>
              <a:rPr lang="tr-TR" sz="2000" dirty="0" smtClean="0"/>
              <a:t>=</a:t>
            </a:r>
            <a:r>
              <a:rPr lang="tr-TR" sz="2000" dirty="0" err="1" smtClean="0"/>
              <a:t>sayi</a:t>
            </a:r>
            <a:r>
              <a:rPr lang="tr-TR" sz="2000" dirty="0" smtClean="0"/>
              <a:t>+1</a:t>
            </a:r>
          </a:p>
          <a:p>
            <a:pPr marL="381000" indent="-381000" eaLnBrk="1" hangingPunct="1">
              <a:lnSpc>
                <a:spcPct val="80000"/>
              </a:lnSpc>
              <a:buFont typeface="Wingdings" pitchFamily="2" charset="2"/>
              <a:buAutoNum type="arabicPeriod"/>
            </a:pPr>
            <a:r>
              <a:rPr lang="tr-TR" sz="2000" dirty="0" smtClean="0"/>
              <a:t>Git 8         </a:t>
            </a:r>
          </a:p>
          <a:p>
            <a:pPr marL="381000" indent="-381000" eaLnBrk="1" hangingPunct="1">
              <a:lnSpc>
                <a:spcPct val="80000"/>
              </a:lnSpc>
              <a:buFont typeface="Wingdings" pitchFamily="2" charset="2"/>
              <a:buAutoNum type="arabicPeriod"/>
            </a:pPr>
            <a:r>
              <a:rPr lang="tr-TR" sz="2000" dirty="0" smtClean="0"/>
              <a:t>Yaz x, y, z, </a:t>
            </a:r>
            <a:r>
              <a:rPr lang="tr-TR" sz="2000" dirty="0" err="1" smtClean="0"/>
              <a:t>sayac</a:t>
            </a:r>
            <a:r>
              <a:rPr lang="tr-TR" sz="2000" dirty="0" smtClean="0"/>
              <a:t>,toplam</a:t>
            </a:r>
          </a:p>
          <a:p>
            <a:pPr marL="381000" indent="-381000" eaLnBrk="1" hangingPunct="1">
              <a:lnSpc>
                <a:spcPct val="80000"/>
              </a:lnSpc>
              <a:buFont typeface="Wingdings" pitchFamily="2" charset="2"/>
              <a:buAutoNum type="arabicPeriod"/>
            </a:pPr>
            <a:r>
              <a:rPr lang="tr-TR" sz="2000" dirty="0" smtClean="0"/>
              <a:t>Dur</a:t>
            </a:r>
          </a:p>
        </p:txBody>
      </p:sp>
      <p:sp>
        <p:nvSpPr>
          <p:cNvPr id="4" name="3 Dikdörtgen"/>
          <p:cNvSpPr/>
          <p:nvPr/>
        </p:nvSpPr>
        <p:spPr>
          <a:xfrm>
            <a:off x="3929058" y="1357298"/>
            <a:ext cx="4572000" cy="1200329"/>
          </a:xfrm>
          <a:prstGeom prst="rect">
            <a:avLst/>
          </a:prstGeom>
        </p:spPr>
        <p:txBody>
          <a:bodyPr>
            <a:spAutoFit/>
          </a:bodyPr>
          <a:lstStyle/>
          <a:p>
            <a:r>
              <a:rPr lang="tr-TR" dirty="0" smtClean="0"/>
              <a:t>x ile y arasındaki(x ve y dahil) z </a:t>
            </a:r>
            <a:r>
              <a:rPr lang="tr-TR" dirty="0" err="1" smtClean="0"/>
              <a:t>nin</a:t>
            </a:r>
            <a:r>
              <a:rPr lang="tr-TR" dirty="0" smtClean="0"/>
              <a:t> katı olan sayıların adedini ve toplamlarını bulan algoritmayı oluşturalım. x,y ve z değerlerini kullanıcıdan isteyin.</a:t>
            </a:r>
            <a:endParaRPr lang="tr-TR" dirty="0"/>
          </a:p>
        </p:txBody>
      </p:sp>
    </p:spTree>
    <p:extLst>
      <p:ext uri="{BB962C8B-B14F-4D97-AF65-F5344CB8AC3E}">
        <p14:creationId xmlns:p14="http://schemas.microsoft.com/office/powerpoint/2010/main" xmlns="" val="13468922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checkerboard(across)">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checkerboard(across)">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checkerboard(across)">
                                      <p:cBhvr>
                                        <p:cTn id="17" dur="5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checkerboard(across)">
                                      <p:cBhvr>
                                        <p:cTn id="22" dur="500"/>
                                        <p:tgtEl>
                                          <p:spTgt spid="399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checkerboard(across)">
                                      <p:cBhvr>
                                        <p:cTn id="27" dur="500"/>
                                        <p:tgtEl>
                                          <p:spTgt spid="399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9939">
                                            <p:txEl>
                                              <p:pRg st="5" end="5"/>
                                            </p:txEl>
                                          </p:spTgt>
                                        </p:tgtEl>
                                        <p:attrNameLst>
                                          <p:attrName>style.visibility</p:attrName>
                                        </p:attrNameLst>
                                      </p:cBhvr>
                                      <p:to>
                                        <p:strVal val="visible"/>
                                      </p:to>
                                    </p:set>
                                    <p:animEffect transition="in" filter="checkerboard(across)">
                                      <p:cBhvr>
                                        <p:cTn id="32" dur="500"/>
                                        <p:tgtEl>
                                          <p:spTgt spid="399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9939">
                                            <p:txEl>
                                              <p:pRg st="6" end="6"/>
                                            </p:txEl>
                                          </p:spTgt>
                                        </p:tgtEl>
                                        <p:attrNameLst>
                                          <p:attrName>style.visibility</p:attrName>
                                        </p:attrNameLst>
                                      </p:cBhvr>
                                      <p:to>
                                        <p:strVal val="visible"/>
                                      </p:to>
                                    </p:set>
                                    <p:animEffect transition="in" filter="checkerboard(across)">
                                      <p:cBhvr>
                                        <p:cTn id="37" dur="500"/>
                                        <p:tgtEl>
                                          <p:spTgt spid="399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9939">
                                            <p:txEl>
                                              <p:pRg st="7" end="7"/>
                                            </p:txEl>
                                          </p:spTgt>
                                        </p:tgtEl>
                                        <p:attrNameLst>
                                          <p:attrName>style.visibility</p:attrName>
                                        </p:attrNameLst>
                                      </p:cBhvr>
                                      <p:to>
                                        <p:strVal val="visible"/>
                                      </p:to>
                                    </p:set>
                                    <p:animEffect transition="in" filter="checkerboard(across)">
                                      <p:cBhvr>
                                        <p:cTn id="42" dur="500"/>
                                        <p:tgtEl>
                                          <p:spTgt spid="3993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9939">
                                            <p:txEl>
                                              <p:pRg st="8" end="8"/>
                                            </p:txEl>
                                          </p:spTgt>
                                        </p:tgtEl>
                                        <p:attrNameLst>
                                          <p:attrName>style.visibility</p:attrName>
                                        </p:attrNameLst>
                                      </p:cBhvr>
                                      <p:to>
                                        <p:strVal val="visible"/>
                                      </p:to>
                                    </p:set>
                                    <p:animEffect transition="in" filter="checkerboard(across)">
                                      <p:cBhvr>
                                        <p:cTn id="47" dur="500"/>
                                        <p:tgtEl>
                                          <p:spTgt spid="3993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9939">
                                            <p:txEl>
                                              <p:pRg st="9" end="9"/>
                                            </p:txEl>
                                          </p:spTgt>
                                        </p:tgtEl>
                                        <p:attrNameLst>
                                          <p:attrName>style.visibility</p:attrName>
                                        </p:attrNameLst>
                                      </p:cBhvr>
                                      <p:to>
                                        <p:strVal val="visible"/>
                                      </p:to>
                                    </p:set>
                                    <p:animEffect transition="in" filter="checkerboard(across)">
                                      <p:cBhvr>
                                        <p:cTn id="52" dur="500"/>
                                        <p:tgtEl>
                                          <p:spTgt spid="3993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39939">
                                            <p:txEl>
                                              <p:pRg st="10" end="10"/>
                                            </p:txEl>
                                          </p:spTgt>
                                        </p:tgtEl>
                                        <p:attrNameLst>
                                          <p:attrName>style.visibility</p:attrName>
                                        </p:attrNameLst>
                                      </p:cBhvr>
                                      <p:to>
                                        <p:strVal val="visible"/>
                                      </p:to>
                                    </p:set>
                                    <p:animEffect transition="in" filter="checkerboard(across)">
                                      <p:cBhvr>
                                        <p:cTn id="57" dur="500"/>
                                        <p:tgtEl>
                                          <p:spTgt spid="3993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39939">
                                            <p:txEl>
                                              <p:pRg st="11" end="11"/>
                                            </p:txEl>
                                          </p:spTgt>
                                        </p:tgtEl>
                                        <p:attrNameLst>
                                          <p:attrName>style.visibility</p:attrName>
                                        </p:attrNameLst>
                                      </p:cBhvr>
                                      <p:to>
                                        <p:strVal val="visible"/>
                                      </p:to>
                                    </p:set>
                                    <p:animEffect transition="in" filter="checkerboard(across)">
                                      <p:cBhvr>
                                        <p:cTn id="62" dur="500"/>
                                        <p:tgtEl>
                                          <p:spTgt spid="3993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FFAFAF"/>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Uygulama - Girilen bir sayıyı parçalarına ayırmak</a:t>
            </a:r>
            <a:endParaRPr lang="tr-TR" dirty="0"/>
          </a:p>
        </p:txBody>
      </p:sp>
      <p:sp>
        <p:nvSpPr>
          <p:cNvPr id="3" name="2 İçerik Yer Tutucusu"/>
          <p:cNvSpPr>
            <a:spLocks noGrp="1"/>
          </p:cNvSpPr>
          <p:nvPr>
            <p:ph sz="quarter" idx="1"/>
          </p:nvPr>
        </p:nvSpPr>
        <p:spPr/>
        <p:txBody>
          <a:bodyPr/>
          <a:lstStyle/>
          <a:p>
            <a:r>
              <a:rPr lang="tr-TR" dirty="0" smtClean="0"/>
              <a:t>Girilen sayıyı parçalarına ayıran bir kod yazınız.</a:t>
            </a:r>
          </a:p>
          <a:p>
            <a:r>
              <a:rPr lang="tr-TR" dirty="0" smtClean="0"/>
              <a:t>Örneğin 3521 girildiğinde,</a:t>
            </a:r>
          </a:p>
          <a:p>
            <a:pPr lvl="1"/>
            <a:r>
              <a:rPr lang="tr-TR" dirty="0" smtClean="0"/>
              <a:t>Girdiğiniz sayılar </a:t>
            </a:r>
          </a:p>
          <a:p>
            <a:pPr lvl="2"/>
            <a:r>
              <a:rPr lang="tr-TR" dirty="0" smtClean="0"/>
              <a:t>3</a:t>
            </a:r>
          </a:p>
          <a:p>
            <a:pPr lvl="2"/>
            <a:r>
              <a:rPr lang="tr-TR" dirty="0" smtClean="0"/>
              <a:t>5</a:t>
            </a:r>
          </a:p>
          <a:p>
            <a:pPr lvl="2"/>
            <a:r>
              <a:rPr lang="tr-TR" dirty="0" smtClean="0"/>
              <a:t>2 ve </a:t>
            </a:r>
          </a:p>
          <a:p>
            <a:pPr lvl="2"/>
            <a:r>
              <a:rPr lang="tr-TR" dirty="0" smtClean="0"/>
              <a:t>1’dir! </a:t>
            </a:r>
          </a:p>
          <a:p>
            <a:r>
              <a:rPr lang="tr-TR" dirty="0" smtClean="0"/>
              <a:t>diyebilsin.</a:t>
            </a:r>
          </a:p>
          <a:p>
            <a:r>
              <a:rPr lang="tr-TR" dirty="0" smtClean="0"/>
              <a:t>Girilecek sayının 4 basamaklı olacağını varsayınız.</a:t>
            </a:r>
          </a:p>
        </p:txBody>
      </p:sp>
    </p:spTree>
    <p:extLst>
      <p:ext uri="{BB962C8B-B14F-4D97-AF65-F5344CB8AC3E}">
        <p14:creationId xmlns:p14="http://schemas.microsoft.com/office/powerpoint/2010/main" xmlns="" val="2529685453"/>
      </p:ext>
    </p:extLst>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FFAFAF"/>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tr-TR" smtClean="0"/>
              <a:t>Sayıyı parçalara ayırmak (Cevabı)</a:t>
            </a:r>
          </a:p>
        </p:txBody>
      </p:sp>
      <p:sp>
        <p:nvSpPr>
          <p:cNvPr id="41987" name="Rectangle 3"/>
          <p:cNvSpPr>
            <a:spLocks noGrp="1" noChangeArrowheads="1"/>
          </p:cNvSpPr>
          <p:nvPr>
            <p:ph sz="quarter" idx="1"/>
          </p:nvPr>
        </p:nvSpPr>
        <p:spPr/>
        <p:txBody>
          <a:bodyPr/>
          <a:lstStyle/>
          <a:p>
            <a:pPr marL="457200" indent="-457200" eaLnBrk="1" hangingPunct="1">
              <a:lnSpc>
                <a:spcPct val="90000"/>
              </a:lnSpc>
              <a:buFont typeface="Wingdings" pitchFamily="2" charset="2"/>
              <a:buAutoNum type="arabicPeriod"/>
            </a:pPr>
            <a:r>
              <a:rPr lang="tr-TR" sz="2400" dirty="0" smtClean="0"/>
              <a:t>basla</a:t>
            </a:r>
          </a:p>
          <a:p>
            <a:pPr marL="457200" indent="-457200" eaLnBrk="1" hangingPunct="1">
              <a:lnSpc>
                <a:spcPct val="90000"/>
              </a:lnSpc>
              <a:buFont typeface="Wingdings" pitchFamily="2" charset="2"/>
              <a:buAutoNum type="arabicPeriod"/>
            </a:pPr>
            <a:r>
              <a:rPr lang="tr-TR" sz="2400" dirty="0" smtClean="0"/>
              <a:t>us=3</a:t>
            </a:r>
          </a:p>
          <a:p>
            <a:pPr marL="457200" indent="-457200" eaLnBrk="1" hangingPunct="1">
              <a:lnSpc>
                <a:spcPct val="90000"/>
              </a:lnSpc>
              <a:buFont typeface="Wingdings" pitchFamily="2" charset="2"/>
              <a:buAutoNum type="arabicPeriod"/>
            </a:pPr>
            <a:r>
              <a:rPr lang="tr-TR" sz="2400" dirty="0" smtClean="0"/>
              <a:t>eğer us&lt;0 git 9</a:t>
            </a:r>
          </a:p>
          <a:p>
            <a:pPr marL="457200" indent="-457200" eaLnBrk="1" hangingPunct="1">
              <a:lnSpc>
                <a:spcPct val="90000"/>
              </a:lnSpc>
              <a:buFont typeface="Wingdings" pitchFamily="2" charset="2"/>
              <a:buAutoNum type="arabicPeriod"/>
            </a:pPr>
            <a:r>
              <a:rPr lang="tr-TR" sz="2400" dirty="0" smtClean="0"/>
              <a:t>bolum=</a:t>
            </a:r>
            <a:r>
              <a:rPr lang="tr-TR" sz="2400" dirty="0" err="1" smtClean="0"/>
              <a:t>sayi</a:t>
            </a:r>
            <a:r>
              <a:rPr lang="tr-TR" sz="2400" dirty="0" smtClean="0"/>
              <a:t>/10^us  </a:t>
            </a:r>
            <a:r>
              <a:rPr lang="tr-TR" sz="1400" dirty="0" smtClean="0"/>
              <a:t>Not:C dilinde ^ başka anlama gelmektedir. Üs için </a:t>
            </a:r>
            <a:r>
              <a:rPr lang="tr-TR" sz="1400" dirty="0" err="1" smtClean="0"/>
              <a:t>pow</a:t>
            </a:r>
            <a:r>
              <a:rPr lang="tr-TR" sz="1400" dirty="0" smtClean="0"/>
              <a:t> kullanılacak.</a:t>
            </a:r>
            <a:endParaRPr lang="tr-TR" sz="2400" dirty="0" smtClean="0"/>
          </a:p>
          <a:p>
            <a:pPr marL="457200" indent="-457200" eaLnBrk="1" hangingPunct="1">
              <a:lnSpc>
                <a:spcPct val="90000"/>
              </a:lnSpc>
              <a:buFont typeface="Wingdings" pitchFamily="2" charset="2"/>
              <a:buAutoNum type="arabicPeriod"/>
            </a:pPr>
            <a:r>
              <a:rPr lang="tr-TR" sz="2400" dirty="0" err="1" smtClean="0"/>
              <a:t>sayi</a:t>
            </a:r>
            <a:r>
              <a:rPr lang="tr-TR" sz="2400" dirty="0" smtClean="0"/>
              <a:t>=</a:t>
            </a:r>
            <a:r>
              <a:rPr lang="tr-TR" sz="2400" dirty="0" err="1" smtClean="0"/>
              <a:t>sayi</a:t>
            </a:r>
            <a:r>
              <a:rPr lang="tr-TR" sz="2400" dirty="0" smtClean="0"/>
              <a:t>-bolum*(10^us)</a:t>
            </a:r>
          </a:p>
          <a:p>
            <a:pPr marL="457200" indent="-457200" eaLnBrk="1" hangingPunct="1">
              <a:lnSpc>
                <a:spcPct val="90000"/>
              </a:lnSpc>
              <a:buFont typeface="Wingdings" pitchFamily="2" charset="2"/>
              <a:buAutoNum type="arabicPeriod"/>
            </a:pPr>
            <a:r>
              <a:rPr lang="tr-TR" sz="2400" dirty="0" smtClean="0"/>
              <a:t>yaz bolum</a:t>
            </a:r>
          </a:p>
          <a:p>
            <a:pPr marL="457200" indent="-457200" eaLnBrk="1" hangingPunct="1">
              <a:lnSpc>
                <a:spcPct val="90000"/>
              </a:lnSpc>
              <a:buFont typeface="Wingdings" pitchFamily="2" charset="2"/>
              <a:buAutoNum type="arabicPeriod"/>
            </a:pPr>
            <a:r>
              <a:rPr lang="tr-TR" sz="2400" dirty="0" smtClean="0"/>
              <a:t>us=us-1</a:t>
            </a:r>
          </a:p>
          <a:p>
            <a:pPr marL="457200" indent="-457200" eaLnBrk="1" hangingPunct="1">
              <a:lnSpc>
                <a:spcPct val="90000"/>
              </a:lnSpc>
              <a:buFont typeface="Wingdings" pitchFamily="2" charset="2"/>
              <a:buAutoNum type="arabicPeriod"/>
            </a:pPr>
            <a:r>
              <a:rPr lang="tr-TR" sz="2400" dirty="0" smtClean="0"/>
              <a:t>git 3  </a:t>
            </a:r>
          </a:p>
          <a:p>
            <a:pPr marL="457200" indent="-457200" eaLnBrk="1" hangingPunct="1">
              <a:lnSpc>
                <a:spcPct val="90000"/>
              </a:lnSpc>
              <a:buFont typeface="Wingdings" pitchFamily="2" charset="2"/>
              <a:buAutoNum type="arabicPeriod"/>
            </a:pPr>
            <a:r>
              <a:rPr lang="tr-TR" sz="2400" dirty="0" smtClean="0"/>
              <a:t>son</a:t>
            </a:r>
          </a:p>
        </p:txBody>
      </p:sp>
    </p:spTree>
    <p:extLst>
      <p:ext uri="{BB962C8B-B14F-4D97-AF65-F5344CB8AC3E}">
        <p14:creationId xmlns:p14="http://schemas.microsoft.com/office/powerpoint/2010/main" xmlns="" val="2822203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checkerboard(across)">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checkerboard(across)">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checkerboard(across)">
                                      <p:cBhvr>
                                        <p:cTn id="17" dur="5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checkerboard(across)">
                                      <p:cBhvr>
                                        <p:cTn id="22" dur="500"/>
                                        <p:tgtEl>
                                          <p:spTgt spid="419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Effect transition="in" filter="checkerboard(across)">
                                      <p:cBhvr>
                                        <p:cTn id="27" dur="500"/>
                                        <p:tgtEl>
                                          <p:spTgt spid="419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1987">
                                            <p:txEl>
                                              <p:pRg st="5" end="5"/>
                                            </p:txEl>
                                          </p:spTgt>
                                        </p:tgtEl>
                                        <p:attrNameLst>
                                          <p:attrName>style.visibility</p:attrName>
                                        </p:attrNameLst>
                                      </p:cBhvr>
                                      <p:to>
                                        <p:strVal val="visible"/>
                                      </p:to>
                                    </p:set>
                                    <p:animEffect transition="in" filter="checkerboard(across)">
                                      <p:cBhvr>
                                        <p:cTn id="32" dur="500"/>
                                        <p:tgtEl>
                                          <p:spTgt spid="419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1987">
                                            <p:txEl>
                                              <p:pRg st="6" end="6"/>
                                            </p:txEl>
                                          </p:spTgt>
                                        </p:tgtEl>
                                        <p:attrNameLst>
                                          <p:attrName>style.visibility</p:attrName>
                                        </p:attrNameLst>
                                      </p:cBhvr>
                                      <p:to>
                                        <p:strVal val="visible"/>
                                      </p:to>
                                    </p:set>
                                    <p:animEffect transition="in" filter="checkerboard(across)">
                                      <p:cBhvr>
                                        <p:cTn id="37" dur="500"/>
                                        <p:tgtEl>
                                          <p:spTgt spid="419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1987">
                                            <p:txEl>
                                              <p:pRg st="7" end="7"/>
                                            </p:txEl>
                                          </p:spTgt>
                                        </p:tgtEl>
                                        <p:attrNameLst>
                                          <p:attrName>style.visibility</p:attrName>
                                        </p:attrNameLst>
                                      </p:cBhvr>
                                      <p:to>
                                        <p:strVal val="visible"/>
                                      </p:to>
                                    </p:set>
                                    <p:animEffect transition="in" filter="checkerboard(across)">
                                      <p:cBhvr>
                                        <p:cTn id="42" dur="500"/>
                                        <p:tgtEl>
                                          <p:spTgt spid="4198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1987">
                                            <p:txEl>
                                              <p:pRg st="8" end="8"/>
                                            </p:txEl>
                                          </p:spTgt>
                                        </p:tgtEl>
                                        <p:attrNameLst>
                                          <p:attrName>style.visibility</p:attrName>
                                        </p:attrNameLst>
                                      </p:cBhvr>
                                      <p:to>
                                        <p:strVal val="visible"/>
                                      </p:to>
                                    </p:set>
                                    <p:animEffect transition="in" filter="checkerboard(across)">
                                      <p:cBhvr>
                                        <p:cTn id="47" dur="500"/>
                                        <p:tgtEl>
                                          <p:spTgt spid="41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FFAFAF"/>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r>
              <a:rPr lang="tr-TR" sz="4000" smtClean="0"/>
              <a:t>Aşağıdaki algoritma ne iş yapmaktadır?</a:t>
            </a:r>
          </a:p>
        </p:txBody>
      </p:sp>
      <p:sp>
        <p:nvSpPr>
          <p:cNvPr id="35843" name="Rectangle 3"/>
          <p:cNvSpPr>
            <a:spLocks noGrp="1" noChangeArrowheads="1"/>
          </p:cNvSpPr>
          <p:nvPr>
            <p:ph sz="quarter" idx="1"/>
          </p:nvPr>
        </p:nvSpPr>
        <p:spPr/>
        <p:txBody>
          <a:bodyPr/>
          <a:lstStyle/>
          <a:p>
            <a:pPr marL="533400" indent="-533400" eaLnBrk="1" hangingPunct="1">
              <a:buFont typeface="Wingdings" pitchFamily="2" charset="2"/>
              <a:buAutoNum type="arabicPeriod"/>
            </a:pPr>
            <a:r>
              <a:rPr lang="tr-TR" dirty="0" smtClean="0"/>
              <a:t>Başla</a:t>
            </a:r>
          </a:p>
          <a:p>
            <a:pPr marL="533400" indent="-533400" eaLnBrk="1" hangingPunct="1">
              <a:buFont typeface="Wingdings" pitchFamily="2" charset="2"/>
              <a:buAutoNum type="arabicPeriod"/>
            </a:pPr>
            <a:r>
              <a:rPr lang="tr-TR" dirty="0" err="1" smtClean="0"/>
              <a:t>sayac</a:t>
            </a:r>
            <a:r>
              <a:rPr lang="tr-TR" dirty="0" smtClean="0"/>
              <a:t>=0</a:t>
            </a:r>
          </a:p>
          <a:p>
            <a:pPr marL="533400" indent="-533400" eaLnBrk="1" hangingPunct="1">
              <a:buFont typeface="Wingdings" pitchFamily="2" charset="2"/>
              <a:buAutoNum type="arabicPeriod"/>
            </a:pPr>
            <a:r>
              <a:rPr lang="tr-TR" dirty="0" smtClean="0"/>
              <a:t>Bir sayı gir. (</a:t>
            </a:r>
            <a:r>
              <a:rPr lang="tr-TR" dirty="0" err="1" smtClean="0"/>
              <a:t>sayi</a:t>
            </a:r>
            <a:r>
              <a:rPr lang="tr-TR" dirty="0" smtClean="0"/>
              <a:t>)</a:t>
            </a:r>
          </a:p>
          <a:p>
            <a:pPr marL="533400" indent="-533400" eaLnBrk="1" hangingPunct="1">
              <a:buFont typeface="Wingdings" pitchFamily="2" charset="2"/>
              <a:buAutoNum type="arabicPeriod"/>
            </a:pPr>
            <a:r>
              <a:rPr lang="tr-TR" dirty="0" smtClean="0"/>
              <a:t>Eğer </a:t>
            </a:r>
            <a:r>
              <a:rPr lang="tr-TR" dirty="0" err="1" smtClean="0"/>
              <a:t>sayi</a:t>
            </a:r>
            <a:r>
              <a:rPr lang="tr-TR" dirty="0" smtClean="0"/>
              <a:t>=0 ise  Git 7</a:t>
            </a:r>
          </a:p>
          <a:p>
            <a:pPr marL="533400" indent="-533400" eaLnBrk="1" hangingPunct="1">
              <a:buFont typeface="Wingdings" pitchFamily="2" charset="2"/>
              <a:buAutoNum type="arabicPeriod"/>
            </a:pPr>
            <a:r>
              <a:rPr lang="tr-TR" dirty="0" smtClean="0"/>
              <a:t>Eğer </a:t>
            </a:r>
            <a:r>
              <a:rPr lang="tr-TR" dirty="0" smtClean="0">
                <a:solidFill>
                  <a:srgbClr val="FF0000"/>
                </a:solidFill>
              </a:rPr>
              <a:t>sayı çift </a:t>
            </a:r>
            <a:r>
              <a:rPr lang="tr-TR" dirty="0" smtClean="0"/>
              <a:t>ise </a:t>
            </a:r>
            <a:r>
              <a:rPr lang="tr-TR" dirty="0" err="1" smtClean="0">
                <a:solidFill>
                  <a:srgbClr val="FF0000"/>
                </a:solidFill>
              </a:rPr>
              <a:t>sayac</a:t>
            </a:r>
            <a:r>
              <a:rPr lang="tr-TR" dirty="0" smtClean="0">
                <a:solidFill>
                  <a:srgbClr val="FF0000"/>
                </a:solidFill>
              </a:rPr>
              <a:t>=</a:t>
            </a:r>
            <a:r>
              <a:rPr lang="tr-TR" dirty="0" err="1" smtClean="0">
                <a:solidFill>
                  <a:srgbClr val="FF0000"/>
                </a:solidFill>
              </a:rPr>
              <a:t>sayac</a:t>
            </a:r>
            <a:r>
              <a:rPr lang="tr-TR" dirty="0" smtClean="0">
                <a:solidFill>
                  <a:srgbClr val="FF0000"/>
                </a:solidFill>
              </a:rPr>
              <a:t>+1</a:t>
            </a:r>
          </a:p>
          <a:p>
            <a:pPr marL="533400" indent="-533400" eaLnBrk="1" hangingPunct="1">
              <a:buFont typeface="Wingdings" pitchFamily="2" charset="2"/>
              <a:buAutoNum type="arabicPeriod"/>
            </a:pPr>
            <a:r>
              <a:rPr lang="tr-TR" dirty="0" smtClean="0"/>
              <a:t>Git 3</a:t>
            </a:r>
          </a:p>
          <a:p>
            <a:pPr marL="533400" indent="-533400" eaLnBrk="1" hangingPunct="1">
              <a:buFont typeface="Wingdings" pitchFamily="2" charset="2"/>
              <a:buAutoNum type="arabicPeriod"/>
            </a:pPr>
            <a:r>
              <a:rPr lang="tr-TR" dirty="0" smtClean="0"/>
              <a:t>Yaz </a:t>
            </a:r>
            <a:r>
              <a:rPr lang="tr-TR" dirty="0" err="1" smtClean="0"/>
              <a:t>sayac</a:t>
            </a:r>
            <a:endParaRPr lang="tr-TR" dirty="0" smtClean="0"/>
          </a:p>
          <a:p>
            <a:pPr marL="533400" indent="-533400" eaLnBrk="1" hangingPunct="1">
              <a:buFont typeface="Wingdings" pitchFamily="2" charset="2"/>
              <a:buAutoNum type="arabicPeriod"/>
            </a:pPr>
            <a:r>
              <a:rPr lang="tr-TR" dirty="0" smtClean="0"/>
              <a:t>Dur</a:t>
            </a:r>
          </a:p>
          <a:p>
            <a:pPr marL="533400" indent="-533400" eaLnBrk="1" hangingPunct="1"/>
            <a:endParaRPr lang="tr-TR" dirty="0" smtClean="0"/>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FFAFAF"/>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tr-TR" dirty="0"/>
          </a:p>
        </p:txBody>
      </p:sp>
      <p:sp>
        <p:nvSpPr>
          <p:cNvPr id="3" name="2 İçerik Yer Tutucusu"/>
          <p:cNvSpPr>
            <a:spLocks noGrp="1"/>
          </p:cNvSpPr>
          <p:nvPr>
            <p:ph sz="quarter" idx="1"/>
          </p:nvPr>
        </p:nvSpPr>
        <p:spPr/>
        <p:txBody>
          <a:bodyPr/>
          <a:lstStyle/>
          <a:p>
            <a:r>
              <a:rPr lang="tr-TR" dirty="0" smtClean="0"/>
              <a:t>Sözde programlama kodu (</a:t>
            </a:r>
            <a:r>
              <a:rPr lang="tr-TR" dirty="0" err="1" smtClean="0"/>
              <a:t>pseudo</a:t>
            </a:r>
            <a:r>
              <a:rPr lang="tr-TR" dirty="0" smtClean="0"/>
              <a:t> </a:t>
            </a:r>
            <a:r>
              <a:rPr lang="tr-TR" dirty="0" err="1" smtClean="0"/>
              <a:t>code</a:t>
            </a:r>
            <a:r>
              <a:rPr lang="tr-TR" dirty="0" smtClean="0"/>
              <a:t>) kullanarak, kullanıcıdan iki sayı isteyen ve aldığı sayıları çarpıp sonucunu gösteren bir kod yazınız.</a:t>
            </a:r>
            <a:endParaRPr lang="tr-TR" dirty="0"/>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SINAVLARLA İLGİLİ OLMAYAN BİLGİLER</a:t>
            </a:r>
            <a:endParaRPr lang="tr-TR" dirty="0"/>
          </a:p>
        </p:txBody>
      </p:sp>
      <p:sp>
        <p:nvSpPr>
          <p:cNvPr id="3" name="2 İçerik Yer Tutucusu"/>
          <p:cNvSpPr>
            <a:spLocks noGrp="1"/>
          </p:cNvSpPr>
          <p:nvPr>
            <p:ph sz="quarter" idx="1"/>
          </p:nvPr>
        </p:nvSpPr>
        <p:spPr/>
        <p:txBody>
          <a:bodyPr/>
          <a:lstStyle/>
          <a:p>
            <a:r>
              <a:rPr lang="tr-TR" dirty="0" smtClean="0"/>
              <a:t>Bu slaytlardan sınavda sorumlu olmazsınız.</a:t>
            </a:r>
          </a:p>
          <a:p>
            <a:pPr lvl="1"/>
            <a:r>
              <a:rPr lang="tr-TR" dirty="0" smtClean="0"/>
              <a:t>Ödevlerinizde vs. kullanma isteyebileceğiniz bilgiler olabilir.</a:t>
            </a:r>
          </a:p>
          <a:p>
            <a:pPr lvl="1"/>
            <a:r>
              <a:rPr lang="tr-TR" dirty="0" err="1" smtClean="0"/>
              <a:t>Piazza’nın</a:t>
            </a:r>
            <a:r>
              <a:rPr lang="tr-TR" dirty="0" smtClean="0"/>
              <a:t> kullanımıyla ilgili basit bilgiler olabilir.</a:t>
            </a:r>
            <a:endParaRPr lang="tr-TR"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Derse devam koşulu</a:t>
            </a:r>
            <a:endParaRPr lang="tr-TR" dirty="0"/>
          </a:p>
        </p:txBody>
      </p:sp>
      <p:sp>
        <p:nvSpPr>
          <p:cNvPr id="3" name="2 İçerik Yer Tutucusu"/>
          <p:cNvSpPr>
            <a:spLocks noGrp="1"/>
          </p:cNvSpPr>
          <p:nvPr>
            <p:ph sz="quarter" idx="1"/>
          </p:nvPr>
        </p:nvSpPr>
        <p:spPr/>
        <p:txBody>
          <a:bodyPr/>
          <a:lstStyle/>
          <a:p>
            <a:r>
              <a:rPr lang="tr-TR" dirty="0" smtClean="0"/>
              <a:t>Yoklamada başkasının yerine imza atmak </a:t>
            </a:r>
            <a:r>
              <a:rPr lang="tr-TR" b="1" dirty="0" smtClean="0"/>
              <a:t>önemli bir suçtur</a:t>
            </a:r>
            <a:r>
              <a:rPr lang="tr-TR" dirty="0" smtClean="0"/>
              <a:t>.</a:t>
            </a:r>
          </a:p>
          <a:p>
            <a:r>
              <a:rPr lang="tr-TR" dirty="0" smtClean="0"/>
              <a:t>Bu şekilde davrananları lütfen bize bildiriniz.</a:t>
            </a:r>
          </a:p>
        </p:txBody>
      </p:sp>
      <p:sp>
        <p:nvSpPr>
          <p:cNvPr id="6" name="2 İçerik Yer Tutucusu"/>
          <p:cNvSpPr txBox="1">
            <a:spLocks/>
          </p:cNvSpPr>
          <p:nvPr/>
        </p:nvSpPr>
        <p:spPr>
          <a:xfrm>
            <a:off x="1428728" y="3357562"/>
            <a:ext cx="6286544" cy="3138494"/>
          </a:xfrm>
          <a:prstGeom prst="rect">
            <a:avLst/>
          </a:prstGeom>
          <a:scene3d>
            <a:camera prst="isometricOffAxis1Right"/>
            <a:lightRig rig="threePt" dir="t"/>
          </a:scene3d>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Hocam merhaba,</a:t>
            </a:r>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01.02.2017 tarihinde bil 141 dersinde bir arkadaşın derste olmayan bir arkadaşı yerine de imza atıp alıştırma kağıdı doldurduğuna şahit oldum. Numaraları AAA  ve BBB idi. Böyle bir şeye tahammül edemedim. Umarım siz de gerekeni yaparsınız.</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7 Metin kutusu"/>
          <p:cNvSpPr txBox="1"/>
          <p:nvPr/>
        </p:nvSpPr>
        <p:spPr>
          <a:xfrm>
            <a:off x="854091" y="2786058"/>
            <a:ext cx="7481535" cy="646331"/>
          </a:xfrm>
          <a:prstGeom prst="rect">
            <a:avLst/>
          </a:prstGeom>
          <a:noFill/>
        </p:spPr>
        <p:txBody>
          <a:bodyPr wrap="none" rtlCol="0">
            <a:spAutoFit/>
          </a:bodyPr>
          <a:lstStyle/>
          <a:p>
            <a:r>
              <a:rPr lang="tr-TR" dirty="0" smtClean="0"/>
              <a:t>Disiplin soruşturması başlatılmasına yardımcı olan bir öğrencinin ihbarı </a:t>
            </a:r>
            <a:br>
              <a:rPr lang="tr-TR" dirty="0" smtClean="0"/>
            </a:br>
            <a:r>
              <a:rPr lang="tr-TR" dirty="0" smtClean="0"/>
              <a:t>kabaca şu şekildeydi:</a:t>
            </a:r>
            <a:endParaRPr lang="tr-TR" dirty="0"/>
          </a:p>
        </p:txBody>
      </p:sp>
    </p:spTree>
    <p:extLst>
      <p:ext uri="{BB962C8B-B14F-4D97-AF65-F5344CB8AC3E}">
        <p14:creationId xmlns="" xmlns:p14="http://schemas.microsoft.com/office/powerpoint/2010/main" val="1767229646"/>
      </p:ext>
    </p:extLst>
  </p:cSld>
  <p:clrMapOvr>
    <a:masterClrMapping/>
  </p:clrMapOvr>
  <p:transition>
    <p:random/>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Bunu biliyor musunuz? Güzel bir kod örneği</a:t>
            </a:r>
            <a:endParaRPr lang="tr-TR" dirty="0"/>
          </a:p>
        </p:txBody>
      </p:sp>
      <p:sp>
        <p:nvSpPr>
          <p:cNvPr id="5" name="4 Metin kutusu"/>
          <p:cNvSpPr txBox="1"/>
          <p:nvPr/>
        </p:nvSpPr>
        <p:spPr>
          <a:xfrm>
            <a:off x="457200" y="1337481"/>
            <a:ext cx="7308376" cy="369332"/>
          </a:xfrm>
          <a:prstGeom prst="rect">
            <a:avLst/>
          </a:prstGeom>
          <a:noFill/>
        </p:spPr>
        <p:txBody>
          <a:bodyPr wrap="square" rtlCol="0">
            <a:spAutoFit/>
          </a:bodyPr>
          <a:lstStyle/>
          <a:p>
            <a:r>
              <a:rPr lang="tr-TR" dirty="0" smtClean="0"/>
              <a:t>Kod var, hayatımızı </a:t>
            </a:r>
            <a:r>
              <a:rPr lang="tr-TR" b="1" dirty="0" smtClean="0"/>
              <a:t>kolaylaştırır</a:t>
            </a:r>
          </a:p>
        </p:txBody>
      </p:sp>
      <p:sp>
        <p:nvSpPr>
          <p:cNvPr id="10" name="9 Dikdörtgen"/>
          <p:cNvSpPr/>
          <p:nvPr/>
        </p:nvSpPr>
        <p:spPr>
          <a:xfrm>
            <a:off x="818866" y="1706813"/>
            <a:ext cx="7867934" cy="369332"/>
          </a:xfrm>
          <a:prstGeom prst="rect">
            <a:avLst/>
          </a:prstGeom>
        </p:spPr>
        <p:txBody>
          <a:bodyPr wrap="square">
            <a:spAutoFit/>
          </a:bodyPr>
          <a:lstStyle/>
          <a:p>
            <a:r>
              <a:rPr lang="tr-TR" i="1" dirty="0" smtClean="0"/>
              <a:t>Kayıt sisteminde çakışmayan ders programı oluşturmaya yarayan program.</a:t>
            </a:r>
            <a:endParaRPr lang="tr-TR" i="1" dirty="0"/>
          </a:p>
        </p:txBody>
      </p:sp>
      <p:sp>
        <p:nvSpPr>
          <p:cNvPr id="11" name="10 Metin kutusu"/>
          <p:cNvSpPr txBox="1"/>
          <p:nvPr/>
        </p:nvSpPr>
        <p:spPr>
          <a:xfrm>
            <a:off x="3214657" y="5153027"/>
            <a:ext cx="3286148" cy="461665"/>
          </a:xfrm>
          <a:prstGeom prst="rect">
            <a:avLst/>
          </a:prstGeom>
          <a:noFill/>
        </p:spPr>
        <p:txBody>
          <a:bodyPr wrap="square" rtlCol="0">
            <a:spAutoFit/>
          </a:bodyPr>
          <a:lstStyle/>
          <a:p>
            <a:pPr algn="ctr"/>
            <a:r>
              <a:rPr lang="tr-TR" sz="2400" dirty="0" err="1" smtClean="0"/>
              <a:t>etuders</a:t>
            </a:r>
            <a:r>
              <a:rPr lang="tr-TR" sz="2400" dirty="0" smtClean="0"/>
              <a:t>.</a:t>
            </a:r>
            <a:r>
              <a:rPr lang="tr-TR" sz="2400" dirty="0" err="1" smtClean="0"/>
              <a:t>demirbilek</a:t>
            </a:r>
            <a:r>
              <a:rPr lang="tr-TR" sz="2400" dirty="0" smtClean="0"/>
              <a:t>.</a:t>
            </a:r>
            <a:r>
              <a:rPr lang="tr-TR" sz="2400" dirty="0" err="1" smtClean="0"/>
              <a:t>eu</a:t>
            </a:r>
            <a:endParaRPr lang="tr-TR" sz="2400" dirty="0"/>
          </a:p>
        </p:txBody>
      </p:sp>
      <p:pic>
        <p:nvPicPr>
          <p:cNvPr id="4" name="Picture 2"/>
          <p:cNvPicPr>
            <a:picLocks noChangeAspect="1" noChangeArrowheads="1"/>
          </p:cNvPicPr>
          <p:nvPr/>
        </p:nvPicPr>
        <p:blipFill>
          <a:blip r:embed="rId3"/>
          <a:srcRect/>
          <a:stretch>
            <a:fillRect/>
          </a:stretch>
        </p:blipFill>
        <p:spPr bwMode="auto">
          <a:xfrm>
            <a:off x="1643042" y="2214554"/>
            <a:ext cx="6000750" cy="287655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Dev </a:t>
            </a:r>
            <a:r>
              <a:rPr lang="tr-TR" dirty="0" err="1" smtClean="0"/>
              <a:t>Cpp</a:t>
            </a:r>
            <a:r>
              <a:rPr lang="tr-TR" dirty="0" smtClean="0"/>
              <a:t> ve Mac </a:t>
            </a:r>
            <a:r>
              <a:rPr lang="tr-TR" dirty="0" err="1" smtClean="0"/>
              <a:t>Hk</a:t>
            </a:r>
            <a:r>
              <a:rPr lang="tr-TR" dirty="0" smtClean="0"/>
              <a:t>.</a:t>
            </a:r>
            <a:endParaRPr lang="tr-TR" dirty="0"/>
          </a:p>
        </p:txBody>
      </p:sp>
      <p:sp>
        <p:nvSpPr>
          <p:cNvPr id="3" name="2 İçerik Yer Tutucusu"/>
          <p:cNvSpPr>
            <a:spLocks noGrp="1"/>
          </p:cNvSpPr>
          <p:nvPr>
            <p:ph sz="quarter" idx="1"/>
          </p:nvPr>
        </p:nvSpPr>
        <p:spPr>
          <a:xfrm>
            <a:off x="457200" y="1219200"/>
            <a:ext cx="5595257" cy="1538288"/>
          </a:xfrm>
        </p:spPr>
        <p:txBody>
          <a:bodyPr>
            <a:normAutofit lnSpcReduction="10000"/>
          </a:bodyPr>
          <a:lstStyle/>
          <a:p>
            <a:r>
              <a:rPr lang="tr-TR" dirty="0" err="1" smtClean="0"/>
              <a:t>DevCpp</a:t>
            </a:r>
            <a:r>
              <a:rPr lang="tr-TR" dirty="0" smtClean="0"/>
              <a:t> </a:t>
            </a:r>
            <a:r>
              <a:rPr lang="tr-TR" dirty="0" err="1" smtClean="0"/>
              <a:t>MacOS</a:t>
            </a:r>
            <a:r>
              <a:rPr lang="tr-TR" dirty="0" smtClean="0"/>
              <a:t> işletim sistemlerinde çalışmamaktadır.</a:t>
            </a:r>
          </a:p>
          <a:p>
            <a:pPr lvl="1"/>
            <a:r>
              <a:rPr lang="tr-TR" dirty="0" smtClean="0"/>
              <a:t> Çözüm: Ek olarak Windows işletim sistemi de yükleyin ve o şekilde kullanın.</a:t>
            </a:r>
          </a:p>
          <a:p>
            <a:endParaRPr lang="tr-TR" dirty="0" smtClean="0"/>
          </a:p>
          <a:p>
            <a:endParaRPr lang="tr-TR" dirty="0" smtClean="0"/>
          </a:p>
          <a:p>
            <a:endParaRPr lang="tr-TR" dirty="0" smtClean="0"/>
          </a:p>
        </p:txBody>
      </p:sp>
      <p:pic>
        <p:nvPicPr>
          <p:cNvPr id="4" name="3 Resim" descr="MAC_computer_sales_service_midsouth.com--7-.jpg"/>
          <p:cNvPicPr>
            <a:picLocks noChangeAspect="1"/>
          </p:cNvPicPr>
          <p:nvPr/>
        </p:nvPicPr>
        <p:blipFill>
          <a:blip r:embed="rId3">
            <a:clrChange>
              <a:clrFrom>
                <a:srgbClr val="FFFFFF"/>
              </a:clrFrom>
              <a:clrTo>
                <a:srgbClr val="FFFFFF">
                  <a:alpha val="0"/>
                </a:srgbClr>
              </a:clrTo>
            </a:clrChange>
          </a:blip>
          <a:stretch>
            <a:fillRect/>
          </a:stretch>
        </p:blipFill>
        <p:spPr>
          <a:xfrm>
            <a:off x="6052457" y="580570"/>
            <a:ext cx="2634343" cy="1695859"/>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1615396" y="2757488"/>
            <a:ext cx="6029325" cy="1343025"/>
          </a:xfrm>
          <a:prstGeom prst="rect">
            <a:avLst/>
          </a:prstGeom>
          <a:noFill/>
          <a:ln w="9525">
            <a:noFill/>
            <a:miter lim="800000"/>
            <a:headEnd/>
            <a:tailEnd/>
          </a:ln>
          <a:effectLst/>
        </p:spPr>
      </p:pic>
      <p:sp>
        <p:nvSpPr>
          <p:cNvPr id="6" name="5 Yuvarlatılmış Dikdörtgen"/>
          <p:cNvSpPr/>
          <p:nvPr/>
        </p:nvSpPr>
        <p:spPr>
          <a:xfrm>
            <a:off x="4992914" y="4368800"/>
            <a:ext cx="3106057" cy="103051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Nasıl yapılacağı konusunda fikir almak isterseniz benimle iletişime geçiniz.</a:t>
            </a:r>
            <a:endParaRPr lang="tr-TR" dirty="0"/>
          </a:p>
        </p:txBody>
      </p:sp>
      <p:sp>
        <p:nvSpPr>
          <p:cNvPr id="7" name="6 Yuvarlatılmış Dikdörtgen"/>
          <p:cNvSpPr/>
          <p:nvPr/>
        </p:nvSpPr>
        <p:spPr>
          <a:xfrm>
            <a:off x="457200" y="4100513"/>
            <a:ext cx="3526971" cy="15385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Alternatif bir program önermiyoruz. Dersimizde </a:t>
            </a:r>
            <a:r>
              <a:rPr lang="tr-TR" dirty="0" err="1" smtClean="0"/>
              <a:t>DevCpp</a:t>
            </a:r>
            <a:r>
              <a:rPr lang="tr-TR" dirty="0" smtClean="0"/>
              <a:t> referans alınacaktır.</a:t>
            </a:r>
            <a:endParaRPr lang="tr-TR" dirty="0"/>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Dev Cpp ve Mac </a:t>
            </a:r>
            <a:r>
              <a:rPr lang="tr-TR" dirty="0" err="1" smtClean="0"/>
              <a:t>Hk</a:t>
            </a:r>
            <a:r>
              <a:rPr lang="tr-TR" dirty="0" smtClean="0"/>
              <a:t>.</a:t>
            </a:r>
            <a:endParaRPr lang="tr-TR" dirty="0"/>
          </a:p>
        </p:txBody>
      </p:sp>
      <p:sp>
        <p:nvSpPr>
          <p:cNvPr id="3" name="2 İçerik Yer Tutucusu"/>
          <p:cNvSpPr>
            <a:spLocks noGrp="1"/>
          </p:cNvSpPr>
          <p:nvPr>
            <p:ph sz="quarter" idx="1"/>
          </p:nvPr>
        </p:nvSpPr>
        <p:spPr/>
        <p:txBody>
          <a:bodyPr>
            <a:normAutofit fontScale="47500" lnSpcReduction="20000"/>
          </a:bodyPr>
          <a:lstStyle/>
          <a:p>
            <a:pPr>
              <a:buNone/>
            </a:pPr>
            <a:r>
              <a:rPr lang="tr-TR" dirty="0" smtClean="0"/>
              <a:t>Bir öğrencimiz  daha önce başka bir öğrenciye deneyimini şu şekilde aktarmıştı:</a:t>
            </a:r>
          </a:p>
          <a:p>
            <a:endParaRPr lang="tr-TR" dirty="0" smtClean="0"/>
          </a:p>
          <a:p>
            <a:r>
              <a:rPr lang="tr-TR" dirty="0" smtClean="0"/>
              <a:t>Öncelikle bilgisayarında bulunan (Her </a:t>
            </a:r>
            <a:r>
              <a:rPr lang="tr-TR" dirty="0" err="1" smtClean="0"/>
              <a:t>MacOS</a:t>
            </a:r>
            <a:r>
              <a:rPr lang="tr-TR" dirty="0" smtClean="0"/>
              <a:t> bilgisayarında bulunuyor) "</a:t>
            </a:r>
            <a:r>
              <a:rPr lang="tr-TR" dirty="0" err="1" smtClean="0"/>
              <a:t>BootCamp</a:t>
            </a:r>
            <a:r>
              <a:rPr lang="tr-TR" dirty="0" smtClean="0"/>
              <a:t> yardımcısı" uygulamasını açman lazım.</a:t>
            </a:r>
          </a:p>
          <a:p>
            <a:r>
              <a:rPr lang="tr-TR" dirty="0" err="1" smtClean="0"/>
              <a:t>Dock</a:t>
            </a:r>
            <a:r>
              <a:rPr lang="tr-TR" dirty="0" smtClean="0"/>
              <a:t> ---&gt; </a:t>
            </a:r>
            <a:r>
              <a:rPr lang="tr-TR" dirty="0" err="1" smtClean="0"/>
              <a:t>Launchpad</a:t>
            </a:r>
            <a:r>
              <a:rPr lang="tr-TR" dirty="0" smtClean="0"/>
              <a:t> ---&gt; Diğer klasörü ---&gt; </a:t>
            </a:r>
            <a:r>
              <a:rPr lang="tr-TR" dirty="0" err="1" smtClean="0"/>
              <a:t>BootCamp</a:t>
            </a:r>
            <a:r>
              <a:rPr lang="tr-TR" dirty="0" smtClean="0"/>
              <a:t> </a:t>
            </a:r>
            <a:r>
              <a:rPr lang="tr-TR" dirty="0" err="1" smtClean="0"/>
              <a:t>yardıcısı</a:t>
            </a:r>
            <a:endParaRPr lang="tr-TR" dirty="0" smtClean="0"/>
          </a:p>
          <a:p>
            <a:r>
              <a:rPr lang="tr-TR" dirty="0" smtClean="0"/>
              <a:t>Açtıktan sonra "sürdür" aşamasına tıkla ve eğer bilgisayarın taşınabilir ise güç kaynağına bağlamayı unutma. Sonraki pencerede diski bölmeni isteyecek. Ben 35GB yer sağladığımda sorun olmadan işlemi başlatmıştı. Fakat işlemi başlatmadan önce yapman gereken bir şey daha var. Üst tarafta Windows dosyasının "ISO" halinin yerini belirt diye sana soruyor. Bunu şu aşamaları yaparak indirebilirsin.</a:t>
            </a:r>
          </a:p>
          <a:p>
            <a:r>
              <a:rPr lang="tr-TR" sz="3800" b="1" dirty="0" smtClean="0">
                <a:solidFill>
                  <a:srgbClr val="FFFF00"/>
                </a:solidFill>
              </a:rPr>
              <a:t>Üniversite aracılığı ile 1 yıllık ücretsiz Windows 10 hizmeti </a:t>
            </a:r>
            <a:r>
              <a:rPr lang="tr-TR" dirty="0" smtClean="0"/>
              <a:t>edinmek için bu linke ilerle; </a:t>
            </a:r>
            <a:r>
              <a:rPr lang="tr-TR" dirty="0" smtClean="0">
                <a:hlinkClick r:id="rId3"/>
              </a:rPr>
              <a:t>https://etu.onthehub.com/</a:t>
            </a:r>
            <a:endParaRPr lang="tr-TR" dirty="0" smtClean="0"/>
          </a:p>
          <a:p>
            <a:r>
              <a:rPr lang="tr-TR" dirty="0" smtClean="0"/>
              <a:t>Sonrasında </a:t>
            </a:r>
            <a:r>
              <a:rPr lang="tr-TR" b="1" dirty="0" smtClean="0"/>
              <a:t>ÜNİVERSİTE </a:t>
            </a:r>
            <a:r>
              <a:rPr lang="tr-TR" dirty="0" smtClean="0"/>
              <a:t>e-posta adresin ile kayıt ol. Windows 10 ürününü almadan önce gelecek link ile e-posta adresini onaylaman gerek. Sonrasında Windows 10'u sepete ekle ve ücretsiz bir şekilde satın al. Ürün kodun siparişlerim sekmesinde görünecek.</a:t>
            </a:r>
          </a:p>
          <a:p>
            <a:r>
              <a:rPr lang="tr-TR" dirty="0" smtClean="0"/>
              <a:t>ISO dosyasını sağlamak için ise Microsoft'un bu sayfasına ilerle; </a:t>
            </a:r>
            <a:r>
              <a:rPr lang="tr-TR" dirty="0" smtClean="0">
                <a:hlinkClick r:id="rId4"/>
              </a:rPr>
              <a:t>buraya tıkla</a:t>
            </a:r>
            <a:endParaRPr lang="tr-TR" dirty="0" smtClean="0"/>
          </a:p>
          <a:p>
            <a:r>
              <a:rPr lang="tr-TR" dirty="0" smtClean="0"/>
              <a:t>Aşağıdan sürümü seçip indirmeye başla. İndirme tamamlandıktan sonra </a:t>
            </a:r>
            <a:r>
              <a:rPr lang="tr-TR" dirty="0" err="1" smtClean="0"/>
              <a:t>BootCamp</a:t>
            </a:r>
            <a:r>
              <a:rPr lang="tr-TR" dirty="0" smtClean="0"/>
              <a:t>, ISO dosyasının yerini otomatik olarak bulacak. Bulamazsa indirilenler kısmından yerini belirtip işleme devam et.</a:t>
            </a:r>
          </a:p>
          <a:p>
            <a:r>
              <a:rPr lang="tr-TR" b="1" dirty="0" smtClean="0"/>
              <a:t>İşleme devam ettikten sonra Windows yardım yazılımı yüklenecek. Bu aşamada internet bağlantın koparsa işlemin devamında hata alabiliyorsun. Bunun için kesintisiz bir bağlantıdan emin ol.</a:t>
            </a:r>
            <a:endParaRPr lang="tr-TR" dirty="0" smtClean="0"/>
          </a:p>
          <a:p>
            <a:r>
              <a:rPr lang="tr-TR" dirty="0" smtClean="0"/>
              <a:t>Yardım yazılımından sonra gerekli bileşenler daha yüklenecek. Sonrasında bilgisayarın tekrar başlatılarak Windows yükleme ekranına ulaşabileceksin. O ekranda senden ürün kodunu soracak. Ürün kodunu bir kenara yazman faydalı olabilir.</a:t>
            </a:r>
          </a:p>
          <a:p>
            <a:r>
              <a:rPr lang="tr-TR" dirty="0" smtClean="0"/>
              <a:t>Ek; Windows sürümünden </a:t>
            </a:r>
            <a:r>
              <a:rPr lang="tr-TR" dirty="0" err="1" smtClean="0"/>
              <a:t>MacOS</a:t>
            </a:r>
            <a:r>
              <a:rPr lang="tr-TR" dirty="0" smtClean="0"/>
              <a:t> sürümüne geçmek için Windows yüklemesi tamamlandıktan sonra Windows sürümüne de otomatik olarak </a:t>
            </a:r>
            <a:r>
              <a:rPr lang="tr-TR" dirty="0" err="1" smtClean="0"/>
              <a:t>BootCamp</a:t>
            </a:r>
            <a:r>
              <a:rPr lang="tr-TR" dirty="0" smtClean="0"/>
              <a:t> yüklenmesi yapılacak. </a:t>
            </a:r>
            <a:r>
              <a:rPr lang="tr-TR" b="1" dirty="0" smtClean="0"/>
              <a:t>Fakat </a:t>
            </a:r>
            <a:r>
              <a:rPr lang="tr-TR" b="1" dirty="0" err="1" smtClean="0"/>
              <a:t>MacOS</a:t>
            </a:r>
            <a:r>
              <a:rPr lang="tr-TR" b="1" dirty="0" smtClean="0"/>
              <a:t> sürümü olarak </a:t>
            </a:r>
            <a:r>
              <a:rPr lang="tr-TR" b="1" dirty="0" err="1" smtClean="0"/>
              <a:t>High</a:t>
            </a:r>
            <a:r>
              <a:rPr lang="tr-TR" b="1" dirty="0" smtClean="0"/>
              <a:t> Sierra kullanıyorsan o uygulama aracılığı ile sürüm değiştiremiyorsun, hata mesajı ile karşılaşabilirsin. Onun için ise bilgisayarını yeniden başlatırken açılış ekranında iken sol aşağı kısımda bulunan "alt" tuşuna basılı tutarak </a:t>
            </a:r>
            <a:r>
              <a:rPr lang="tr-TR" b="1" dirty="0" err="1" smtClean="0"/>
              <a:t>MacOS</a:t>
            </a:r>
            <a:r>
              <a:rPr lang="tr-TR" b="1" dirty="0" smtClean="0"/>
              <a:t> diskini seçebilirsin.</a:t>
            </a:r>
            <a:endParaRPr lang="tr-TR" dirty="0" smtClean="0"/>
          </a:p>
          <a:p>
            <a:endParaRPr lang="tr-TR" dirty="0"/>
          </a:p>
        </p:txBody>
      </p:sp>
      <p:pic>
        <p:nvPicPr>
          <p:cNvPr id="4" name="3 Resim" descr="MAC_computer_sales_service_midsouth.com--7-.jpg"/>
          <p:cNvPicPr>
            <a:picLocks noChangeAspect="1"/>
          </p:cNvPicPr>
          <p:nvPr/>
        </p:nvPicPr>
        <p:blipFill>
          <a:blip r:embed="rId5">
            <a:clrChange>
              <a:clrFrom>
                <a:srgbClr val="FFFFFF"/>
              </a:clrFrom>
              <a:clrTo>
                <a:srgbClr val="FFFFFF">
                  <a:alpha val="0"/>
                </a:srgbClr>
              </a:clrTo>
            </a:clrChange>
          </a:blip>
          <a:stretch>
            <a:fillRect/>
          </a:stretch>
        </p:blipFill>
        <p:spPr>
          <a:xfrm>
            <a:off x="6858016" y="428604"/>
            <a:ext cx="1872397" cy="1205356"/>
          </a:xfrm>
          <a:prstGeom prst="rect">
            <a:avLst/>
          </a:prstGeom>
        </p:spPr>
      </p:pic>
    </p:spTree>
  </p:cSld>
  <p:clrMapOvr>
    <a:overrideClrMapping bg1="lt1" tx1="dk1" bg2="lt2" tx2="dk2" accent1="accent1" accent2="accent2" accent3="accent3" accent4="accent4" accent5="accent5" accent6="accent6" hlink="hlink" folHlink="folHlink"/>
  </p:clrMapOvr>
  <p:transition/>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t>Türkçeye özgü karakterlerin ekrana düzgün yazdırılması</a:t>
            </a:r>
            <a:endParaRPr lang="tr-TR" sz="2800" dirty="0"/>
          </a:p>
        </p:txBody>
      </p:sp>
      <p:sp>
        <p:nvSpPr>
          <p:cNvPr id="3" name="2 İçerik Yer Tutucusu"/>
          <p:cNvSpPr>
            <a:spLocks noGrp="1"/>
          </p:cNvSpPr>
          <p:nvPr>
            <p:ph sz="quarter" idx="1"/>
          </p:nvPr>
        </p:nvSpPr>
        <p:spPr>
          <a:xfrm>
            <a:off x="457200" y="1219200"/>
            <a:ext cx="3900486" cy="3209932"/>
          </a:xfrm>
        </p:spPr>
        <p:txBody>
          <a:bodyPr>
            <a:normAutofit/>
          </a:bodyPr>
          <a:lstStyle/>
          <a:p>
            <a:r>
              <a:rPr lang="tr-TR" sz="1600" dirty="0" smtClean="0"/>
              <a:t>#</a:t>
            </a:r>
            <a:r>
              <a:rPr lang="tr-TR" sz="1600" dirty="0" err="1" smtClean="0"/>
              <a:t>include</a:t>
            </a:r>
            <a:r>
              <a:rPr lang="tr-TR" sz="1600" dirty="0" smtClean="0"/>
              <a:t> &lt;</a:t>
            </a:r>
            <a:r>
              <a:rPr lang="tr-TR" sz="1600" dirty="0" err="1" smtClean="0"/>
              <a:t>locale</a:t>
            </a:r>
            <a:r>
              <a:rPr lang="tr-TR" sz="1600" dirty="0" smtClean="0"/>
              <a:t>.h&gt; </a:t>
            </a:r>
          </a:p>
          <a:p>
            <a:pPr>
              <a:buNone/>
            </a:pPr>
            <a:r>
              <a:rPr lang="tr-TR" sz="1600" dirty="0" smtClean="0"/>
              <a:t>kütüphanesini ekleyip </a:t>
            </a:r>
            <a:r>
              <a:rPr lang="tr-TR" sz="1600" dirty="0" err="1" smtClean="0"/>
              <a:t>main’in</a:t>
            </a:r>
            <a:r>
              <a:rPr lang="tr-TR" sz="1600" dirty="0" smtClean="0"/>
              <a:t> içinde</a:t>
            </a:r>
          </a:p>
          <a:p>
            <a:r>
              <a:rPr lang="tr-TR" sz="1600" dirty="0" smtClean="0"/>
              <a:t>   </a:t>
            </a:r>
            <a:r>
              <a:rPr lang="tr-TR" sz="1600" dirty="0" err="1" smtClean="0"/>
              <a:t>setlocale</a:t>
            </a:r>
            <a:r>
              <a:rPr lang="tr-TR" sz="1600" dirty="0" smtClean="0"/>
              <a:t>(LC_ALL,"</a:t>
            </a:r>
            <a:r>
              <a:rPr lang="tr-TR" sz="1600" dirty="0" err="1" smtClean="0"/>
              <a:t>Turkish</a:t>
            </a:r>
            <a:r>
              <a:rPr lang="tr-TR" sz="1600" dirty="0" smtClean="0"/>
              <a:t>");</a:t>
            </a:r>
          </a:p>
          <a:p>
            <a:pPr>
              <a:buNone/>
            </a:pPr>
            <a:r>
              <a:rPr lang="tr-TR" sz="1600" dirty="0" smtClean="0"/>
              <a:t>şeklinde bir komutla ayarlama yaparsanız, ekrana Türkçe karakter yazdırabildiğiniz gibi  ondalıklı sayı giriş yönteminizi de değiştiriyorsunuz.</a:t>
            </a:r>
          </a:p>
          <a:p>
            <a:pPr>
              <a:buNone/>
            </a:pPr>
            <a:r>
              <a:rPr lang="tr-TR" sz="1600" dirty="0" smtClean="0"/>
              <a:t>Normalde ondalık sayı ayracı .(nokta) iken, Türkçedeki gibi ,(virgül) e dönüşüyor.</a:t>
            </a:r>
          </a:p>
        </p:txBody>
      </p:sp>
      <p:sp>
        <p:nvSpPr>
          <p:cNvPr id="5" name="4 Dikdörtgen"/>
          <p:cNvSpPr/>
          <p:nvPr/>
        </p:nvSpPr>
        <p:spPr>
          <a:xfrm>
            <a:off x="4572000" y="1500174"/>
            <a:ext cx="4572000" cy="255454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tr-TR" sz="1600" i="1" dirty="0" smtClean="0"/>
              <a:t>#</a:t>
            </a:r>
            <a:r>
              <a:rPr lang="tr-TR" sz="1600" i="1" dirty="0" err="1" smtClean="0"/>
              <a:t>include</a:t>
            </a:r>
            <a:r>
              <a:rPr lang="tr-TR" sz="1600" i="1" dirty="0" smtClean="0"/>
              <a:t>&lt;</a:t>
            </a:r>
            <a:r>
              <a:rPr lang="tr-TR" sz="1600" i="1" dirty="0" err="1" smtClean="0"/>
              <a:t>stdio</a:t>
            </a:r>
            <a:r>
              <a:rPr lang="tr-TR" sz="1600" i="1" dirty="0" smtClean="0"/>
              <a:t>.h&gt;</a:t>
            </a:r>
          </a:p>
          <a:p>
            <a:r>
              <a:rPr lang="tr-TR" sz="1600" i="1" dirty="0" smtClean="0"/>
              <a:t>#</a:t>
            </a:r>
            <a:r>
              <a:rPr lang="tr-TR" sz="1600" i="1" dirty="0" err="1" smtClean="0"/>
              <a:t>include</a:t>
            </a:r>
            <a:r>
              <a:rPr lang="tr-TR" sz="1600" i="1" dirty="0" smtClean="0"/>
              <a:t>&lt;</a:t>
            </a:r>
            <a:r>
              <a:rPr lang="tr-TR" sz="1600" i="1" dirty="0" err="1" smtClean="0"/>
              <a:t>locale</a:t>
            </a:r>
            <a:r>
              <a:rPr lang="tr-TR" sz="1600" i="1" dirty="0" smtClean="0"/>
              <a:t>.h&gt;</a:t>
            </a:r>
          </a:p>
          <a:p>
            <a:r>
              <a:rPr lang="tr-TR" sz="1600" i="1" dirty="0" err="1" smtClean="0"/>
              <a:t>int</a:t>
            </a:r>
            <a:r>
              <a:rPr lang="tr-TR" sz="1600" i="1" dirty="0" smtClean="0"/>
              <a:t> </a:t>
            </a:r>
            <a:r>
              <a:rPr lang="tr-TR" sz="1600" i="1" dirty="0" err="1" smtClean="0"/>
              <a:t>main</a:t>
            </a:r>
            <a:r>
              <a:rPr lang="tr-TR" sz="1600" i="1" dirty="0" smtClean="0"/>
              <a:t>(){</a:t>
            </a:r>
          </a:p>
          <a:p>
            <a:r>
              <a:rPr lang="tr-TR" sz="1600" i="1" dirty="0" smtClean="0"/>
              <a:t>	</a:t>
            </a:r>
            <a:r>
              <a:rPr lang="tr-TR" sz="1600" i="1" dirty="0" err="1" smtClean="0"/>
              <a:t>setlocale</a:t>
            </a:r>
            <a:r>
              <a:rPr lang="tr-TR" sz="1600" i="1" dirty="0" smtClean="0"/>
              <a:t>(LC_ALL,"</a:t>
            </a:r>
            <a:r>
              <a:rPr lang="tr-TR" sz="1600" i="1" dirty="0" err="1" smtClean="0"/>
              <a:t>Turkish</a:t>
            </a:r>
            <a:r>
              <a:rPr lang="tr-TR" sz="1600" i="1" dirty="0" smtClean="0"/>
              <a:t>");	</a:t>
            </a:r>
          </a:p>
          <a:p>
            <a:r>
              <a:rPr lang="tr-TR" sz="1600" i="1" dirty="0" smtClean="0"/>
              <a:t>	</a:t>
            </a:r>
            <a:r>
              <a:rPr lang="tr-TR" sz="1600" i="1" dirty="0" err="1" smtClean="0"/>
              <a:t>double</a:t>
            </a:r>
            <a:r>
              <a:rPr lang="tr-TR" sz="1600" i="1" dirty="0" smtClean="0"/>
              <a:t> c;</a:t>
            </a:r>
          </a:p>
          <a:p>
            <a:r>
              <a:rPr lang="tr-TR" sz="1600" i="1" dirty="0" smtClean="0"/>
              <a:t>	</a:t>
            </a:r>
            <a:r>
              <a:rPr lang="tr-TR" sz="1600" i="1" dirty="0" err="1" smtClean="0"/>
              <a:t>printf</a:t>
            </a:r>
            <a:r>
              <a:rPr lang="tr-TR" sz="1600" i="1" dirty="0" smtClean="0"/>
              <a:t>("Bir </a:t>
            </a:r>
            <a:r>
              <a:rPr lang="tr-TR" sz="1600" i="1" dirty="0" err="1" smtClean="0"/>
              <a:t>sayi</a:t>
            </a:r>
            <a:r>
              <a:rPr lang="tr-TR" sz="1600" i="1" dirty="0" smtClean="0"/>
              <a:t> giriniz:");</a:t>
            </a:r>
          </a:p>
          <a:p>
            <a:r>
              <a:rPr lang="tr-TR" sz="1600" i="1" dirty="0" smtClean="0"/>
              <a:t>	scanf("%</a:t>
            </a:r>
            <a:r>
              <a:rPr lang="tr-TR" sz="1600" i="1" dirty="0" err="1" smtClean="0"/>
              <a:t>lf</a:t>
            </a:r>
            <a:r>
              <a:rPr lang="tr-TR" sz="1600" i="1" dirty="0" smtClean="0"/>
              <a:t>", &amp;c);</a:t>
            </a:r>
          </a:p>
          <a:p>
            <a:r>
              <a:rPr lang="tr-TR" sz="1600" i="1" dirty="0" smtClean="0"/>
              <a:t>	</a:t>
            </a:r>
            <a:r>
              <a:rPr lang="tr-TR" sz="1600" i="1" dirty="0" err="1" smtClean="0"/>
              <a:t>printf</a:t>
            </a:r>
            <a:r>
              <a:rPr lang="tr-TR" sz="1600" i="1" dirty="0" smtClean="0"/>
              <a:t>("%</a:t>
            </a:r>
            <a:r>
              <a:rPr lang="tr-TR" sz="1600" i="1" dirty="0" err="1" smtClean="0"/>
              <a:t>lf</a:t>
            </a:r>
            <a:r>
              <a:rPr lang="tr-TR" sz="1600" i="1" dirty="0" smtClean="0"/>
              <a:t> girdiniz", c);</a:t>
            </a:r>
          </a:p>
          <a:p>
            <a:r>
              <a:rPr lang="tr-TR" sz="1600" i="1" dirty="0" smtClean="0"/>
              <a:t>	</a:t>
            </a:r>
            <a:r>
              <a:rPr lang="tr-TR" sz="1600" i="1" dirty="0" err="1" smtClean="0"/>
              <a:t>return</a:t>
            </a:r>
            <a:r>
              <a:rPr lang="tr-TR" sz="1600" i="1" dirty="0" smtClean="0"/>
              <a:t> 0;</a:t>
            </a:r>
          </a:p>
          <a:p>
            <a:r>
              <a:rPr lang="tr-TR" sz="1600" i="1" dirty="0" smtClean="0"/>
              <a:t>}</a:t>
            </a:r>
            <a:endParaRPr lang="tr-TR" sz="1600" i="1" dirty="0"/>
          </a:p>
        </p:txBody>
      </p:sp>
      <p:sp>
        <p:nvSpPr>
          <p:cNvPr id="6" name="5 Sağ Ok"/>
          <p:cNvSpPr/>
          <p:nvPr/>
        </p:nvSpPr>
        <p:spPr>
          <a:xfrm rot="7830881">
            <a:off x="4941946" y="4036964"/>
            <a:ext cx="857256"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Picture 2"/>
          <p:cNvPicPr>
            <a:picLocks noChangeAspect="1" noChangeArrowheads="1"/>
          </p:cNvPicPr>
          <p:nvPr/>
        </p:nvPicPr>
        <p:blipFill>
          <a:blip r:embed="rId3"/>
          <a:srcRect/>
          <a:stretch>
            <a:fillRect/>
          </a:stretch>
        </p:blipFill>
        <p:spPr bwMode="auto">
          <a:xfrm>
            <a:off x="1214414" y="4572008"/>
            <a:ext cx="6467475" cy="1666875"/>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Kodu takip edebilmek…</a:t>
            </a:r>
            <a:endParaRPr lang="tr-TR" dirty="0"/>
          </a:p>
        </p:txBody>
      </p:sp>
      <p:sp>
        <p:nvSpPr>
          <p:cNvPr id="3" name="2 İçerik Yer Tutucusu"/>
          <p:cNvSpPr>
            <a:spLocks noGrp="1"/>
          </p:cNvSpPr>
          <p:nvPr>
            <p:ph sz="quarter" idx="1"/>
          </p:nvPr>
        </p:nvSpPr>
        <p:spPr/>
        <p:txBody>
          <a:bodyPr/>
          <a:lstStyle/>
          <a:p>
            <a:r>
              <a:rPr lang="tr-TR" dirty="0" smtClean="0"/>
              <a:t>Kodu satır satır takip edebilmek ve kodun akışını görselleştirebilmek için internetteki şu siteden de yardım alabilirsiniz.</a:t>
            </a:r>
          </a:p>
          <a:p>
            <a:r>
              <a:rPr lang="tr-TR" dirty="0" smtClean="0"/>
              <a:t>http</a:t>
            </a:r>
            <a:r>
              <a:rPr lang="tr-TR" dirty="0" smtClean="0"/>
              <a:t>://www.</a:t>
            </a:r>
            <a:r>
              <a:rPr lang="tr-TR" dirty="0" err="1" smtClean="0"/>
              <a:t>pythontutor</a:t>
            </a:r>
            <a:r>
              <a:rPr lang="tr-TR" dirty="0" smtClean="0"/>
              <a:t>.com/c.html#</a:t>
            </a:r>
            <a:r>
              <a:rPr lang="tr-TR" dirty="0" err="1" smtClean="0"/>
              <a:t>mode</a:t>
            </a:r>
            <a:r>
              <a:rPr lang="tr-TR" dirty="0" smtClean="0"/>
              <a:t>=</a:t>
            </a:r>
            <a:r>
              <a:rPr lang="tr-TR" dirty="0" err="1" smtClean="0"/>
              <a:t>display</a:t>
            </a:r>
            <a:endParaRPr lang="tr-TR" dirty="0"/>
          </a:p>
        </p:txBody>
      </p:sp>
    </p:spTree>
  </p:cSld>
  <p:clrMapOvr>
    <a:overrideClrMapping bg1="lt1" tx1="dk1" bg2="lt2" tx2="dk2" accent1="accent1" accent2="accent2" accent3="accent3" accent4="accent4" accent5="accent5" accent6="accent6" hlink="hlink" folHlink="folHlink"/>
  </p:clrMapOvr>
  <p:transition/>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marL="274320" lvl="0" indent="-274320">
              <a:spcBef>
                <a:spcPts val="600"/>
              </a:spcBef>
            </a:pPr>
            <a:r>
              <a:rPr lang="tr-TR" sz="4800" dirty="0" smtClean="0">
                <a:solidFill>
                  <a:prstClr val="black"/>
                </a:solidFill>
                <a:ea typeface="+mn-ea"/>
                <a:cs typeface="+mn-cs"/>
              </a:rPr>
              <a:t>ÖĞRENCİ GÖRÜŞLERİ</a:t>
            </a:r>
            <a:endParaRPr lang="tr-TR" sz="1100" dirty="0"/>
          </a:p>
        </p:txBody>
      </p:sp>
      <p:sp>
        <p:nvSpPr>
          <p:cNvPr id="3" name="2 İçerik Yer Tutucusu"/>
          <p:cNvSpPr>
            <a:spLocks noGrp="1"/>
          </p:cNvSpPr>
          <p:nvPr>
            <p:ph sz="quarter" idx="1"/>
          </p:nvPr>
        </p:nvSpPr>
        <p:spPr/>
        <p:txBody>
          <a:bodyPr>
            <a:normAutofit/>
          </a:bodyPr>
          <a:lstStyle/>
          <a:p>
            <a:r>
              <a:rPr lang="tr-TR" sz="2400" dirty="0" smtClean="0"/>
              <a:t>Dersi alan öğrencilerin paylaştığı deneyimler…</a:t>
            </a:r>
            <a:endParaRPr lang="tr-TR" sz="2400" dirty="0"/>
          </a:p>
        </p:txBody>
      </p:sp>
      <p:pic>
        <p:nvPicPr>
          <p:cNvPr id="4" name="3 Resim" descr="TN_young-singer-holding-microphone-performing-clipart.jpg"/>
          <p:cNvPicPr>
            <a:picLocks noChangeAspect="1"/>
          </p:cNvPicPr>
          <p:nvPr/>
        </p:nvPicPr>
        <p:blipFill>
          <a:blip r:embed="rId3"/>
          <a:stretch>
            <a:fillRect/>
          </a:stretch>
        </p:blipFill>
        <p:spPr>
          <a:xfrm>
            <a:off x="3143240" y="2071678"/>
            <a:ext cx="2926116" cy="4069434"/>
          </a:xfrm>
          <a:prstGeom prst="rect">
            <a:avLst/>
          </a:prstGeom>
        </p:spPr>
      </p:pic>
    </p:spTree>
  </p:cSld>
  <p:clrMapOvr>
    <a:overrideClrMapping bg1="lt1" tx1="dk1" bg2="lt2" tx2="dk2" accent1="accent1" accent2="accent2" accent3="accent3" accent4="accent4" accent5="accent5" accent6="accent6" hlink="hlink" folHlink="folHlink"/>
  </p:clrMapOvr>
  <p:transition/>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Yorumlar</a:t>
            </a:r>
            <a:endParaRPr lang="tr-TR" dirty="0"/>
          </a:p>
        </p:txBody>
      </p:sp>
      <p:sp>
        <p:nvSpPr>
          <p:cNvPr id="3" name="2 İçerik Yer Tutucusu"/>
          <p:cNvSpPr>
            <a:spLocks noGrp="1"/>
          </p:cNvSpPr>
          <p:nvPr>
            <p:ph sz="quarter" idx="1"/>
          </p:nvPr>
        </p:nvSpPr>
        <p:spPr>
          <a:xfrm>
            <a:off x="457200" y="1219200"/>
            <a:ext cx="4775200" cy="4937760"/>
          </a:xfrm>
        </p:spPr>
        <p:txBody>
          <a:bodyPr>
            <a:normAutofit/>
          </a:bodyPr>
          <a:lstStyle/>
          <a:p>
            <a:pPr algn="just"/>
            <a:r>
              <a:rPr lang="tr-TR" sz="2000" dirty="0" smtClean="0"/>
              <a:t>C dersini ilk yılım ilk dönem aldım ve ne gereksiz bir ders deyip CC ile geçtim. ... </a:t>
            </a:r>
            <a:r>
              <a:rPr lang="tr-TR" sz="2000" i="1" dirty="0" err="1" smtClean="0"/>
              <a:t>Mathcad</a:t>
            </a:r>
            <a:r>
              <a:rPr lang="tr-TR" sz="2000" dirty="0" smtClean="0"/>
              <a:t> dersi aldım ve bölümümde </a:t>
            </a:r>
            <a:r>
              <a:rPr lang="tr-TR" sz="2000" b="1" dirty="0" smtClean="0"/>
              <a:t>programlama dersinin ne kadar önemli </a:t>
            </a:r>
            <a:r>
              <a:rPr lang="tr-TR" sz="2000" dirty="0" smtClean="0"/>
              <a:t>olduğunu gördüm. Şu an MBN 309 numaralı laboratuarda Linux tabanlı </a:t>
            </a:r>
            <a:r>
              <a:rPr lang="tr-TR" sz="2000" dirty="0" err="1" smtClean="0"/>
              <a:t>Suse</a:t>
            </a:r>
            <a:r>
              <a:rPr lang="tr-TR" sz="2000" dirty="0" smtClean="0"/>
              <a:t> işletim sisteminde </a:t>
            </a:r>
            <a:r>
              <a:rPr lang="tr-TR" sz="2000" i="1" dirty="0" err="1" smtClean="0"/>
              <a:t>Pmf</a:t>
            </a:r>
            <a:r>
              <a:rPr lang="tr-TR" sz="2000" dirty="0" smtClean="0"/>
              <a:t> ve </a:t>
            </a:r>
            <a:r>
              <a:rPr lang="tr-TR" sz="2000" i="1" dirty="0" err="1" smtClean="0"/>
              <a:t>Python</a:t>
            </a:r>
            <a:r>
              <a:rPr lang="tr-TR" sz="2000" i="1" dirty="0" smtClean="0"/>
              <a:t> 3 </a:t>
            </a:r>
            <a:r>
              <a:rPr lang="tr-TR" sz="2000" dirty="0" smtClean="0"/>
              <a:t>öğreniyorum.</a:t>
            </a:r>
          </a:p>
          <a:p>
            <a:pPr algn="ctr">
              <a:buNone/>
            </a:pPr>
            <a:r>
              <a:rPr lang="tr-TR" sz="1800" i="1" dirty="0" smtClean="0"/>
              <a:t>Malzeme Bilimi ve </a:t>
            </a:r>
            <a:r>
              <a:rPr lang="tr-TR" sz="1800" i="1" dirty="0" err="1" smtClean="0"/>
              <a:t>Nanoteknoloji</a:t>
            </a:r>
            <a:r>
              <a:rPr lang="tr-TR" sz="1800" i="1" dirty="0" smtClean="0"/>
              <a:t> Bölümü 4. Sınıf Öğrencisi</a:t>
            </a:r>
          </a:p>
          <a:p>
            <a:pPr algn="ctr">
              <a:buNone/>
            </a:pPr>
            <a:r>
              <a:rPr lang="tr-TR" sz="1800" dirty="0" smtClean="0"/>
              <a:t>(2016-2017 Yaz Dönemi)</a:t>
            </a:r>
            <a:endParaRPr lang="tr-TR" sz="1800" i="1" dirty="0"/>
          </a:p>
        </p:txBody>
      </p:sp>
      <p:pic>
        <p:nvPicPr>
          <p:cNvPr id="4" name="3 Resim" descr="helios copy.jpg"/>
          <p:cNvPicPr>
            <a:picLocks noChangeAspect="1"/>
          </p:cNvPicPr>
          <p:nvPr/>
        </p:nvPicPr>
        <p:blipFill>
          <a:blip r:embed="rId3"/>
          <a:stretch>
            <a:fillRect/>
          </a:stretch>
        </p:blipFill>
        <p:spPr>
          <a:xfrm>
            <a:off x="5664200" y="1396999"/>
            <a:ext cx="3060527" cy="2154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Metin kutusu"/>
          <p:cNvSpPr txBox="1"/>
          <p:nvPr/>
        </p:nvSpPr>
        <p:spPr>
          <a:xfrm>
            <a:off x="5803900" y="3599934"/>
            <a:ext cx="2839688" cy="923330"/>
          </a:xfrm>
          <a:prstGeom prst="rect">
            <a:avLst/>
          </a:prstGeom>
          <a:noFill/>
        </p:spPr>
        <p:txBody>
          <a:bodyPr wrap="none" rtlCol="0">
            <a:spAutoFit/>
          </a:bodyPr>
          <a:lstStyle/>
          <a:p>
            <a:pPr algn="ctr"/>
            <a:r>
              <a:rPr lang="tr-TR" i="1" dirty="0" smtClean="0"/>
              <a:t>Nanometre ölçekli malzeme </a:t>
            </a:r>
          </a:p>
          <a:p>
            <a:pPr algn="ctr"/>
            <a:r>
              <a:rPr lang="tr-TR" i="1" dirty="0" smtClean="0"/>
              <a:t>analizlerinde kullanılan </a:t>
            </a:r>
          </a:p>
          <a:p>
            <a:pPr algn="ctr"/>
            <a:r>
              <a:rPr lang="tr-TR" i="1" dirty="0" smtClean="0"/>
              <a:t>“</a:t>
            </a:r>
            <a:r>
              <a:rPr lang="tr-TR" i="1" dirty="0" err="1" smtClean="0"/>
              <a:t>Dual</a:t>
            </a:r>
            <a:r>
              <a:rPr lang="tr-TR" i="1" dirty="0" smtClean="0"/>
              <a:t> </a:t>
            </a:r>
            <a:r>
              <a:rPr lang="tr-TR" i="1" dirty="0" err="1" smtClean="0"/>
              <a:t>Beam</a:t>
            </a:r>
            <a:r>
              <a:rPr lang="tr-TR" i="1" dirty="0" smtClean="0"/>
              <a:t> FIB” cihazı</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Bir özeleştiri (Ödev1A’dan – 2016-2017 Yaz Döneminden)</a:t>
            </a:r>
            <a:endParaRPr lang="tr-TR" sz="2400" dirty="0"/>
          </a:p>
        </p:txBody>
      </p:sp>
      <p:sp>
        <p:nvSpPr>
          <p:cNvPr id="3" name="2 İçerik Yer Tutucusu"/>
          <p:cNvSpPr>
            <a:spLocks noGrp="1"/>
          </p:cNvSpPr>
          <p:nvPr>
            <p:ph sz="quarter" idx="1"/>
          </p:nvPr>
        </p:nvSpPr>
        <p:spPr/>
        <p:txBody>
          <a:bodyPr>
            <a:normAutofit fontScale="85000" lnSpcReduction="20000"/>
          </a:bodyPr>
          <a:lstStyle/>
          <a:p>
            <a:r>
              <a:rPr lang="tr-TR" dirty="0" smtClean="0"/>
              <a:t>1) Oldu,dersi ilk alışım olmamakla beraber kendi hatalarımdan dolayı bir türlü dersi geçemedim.Bu dersi aldığı tüm dönemler boyunca bu dersi 4 kredilik bir görev olarak düşünüp,programlamayı öğrenmek yerine,sadece dersi ucundan da olsa geçmeye odaklandım.3 yıllık üniversite hayatımda kaldığım dersler arasında,kaldığım için belki de kendime çok fazla kızdığım tek ders olabilir.Bu hataya bir kez daha düşmemek için </a:t>
            </a:r>
            <a:r>
              <a:rPr lang="tr-TR" b="1" dirty="0" smtClean="0"/>
              <a:t>özveri ile çalışıp,programlamayı öğrenip,keyif almaya </a:t>
            </a:r>
            <a:r>
              <a:rPr lang="tr-TR" dirty="0" smtClean="0"/>
              <a:t>çalışacağım.</a:t>
            </a:r>
          </a:p>
          <a:p>
            <a:endParaRPr lang="tr-TR" dirty="0" smtClean="0"/>
          </a:p>
          <a:p>
            <a:r>
              <a:rPr lang="tr-TR" dirty="0" smtClean="0"/>
              <a:t>2) Bu dönem,bu ders için hem kendi adıma beklentilerim hem de ders adına beklentilerim var. Kendi adıma bu dersi iyi bir harf notuyla tamamlamak istiyorum.Ders adına beklentim ise en başından beri Oğuz Hoca'nın amacı olan, </a:t>
            </a:r>
            <a:r>
              <a:rPr lang="tr-TR" b="1" u="sng" dirty="0" smtClean="0"/>
              <a:t>bu dersi öğrenirken programlama adı altında sadece ders olarak değil, düşünme kapasitemizi ve yeteneğimizi arttırmak</a:t>
            </a:r>
            <a:r>
              <a:rPr lang="tr-TR" dirty="0" smtClean="0"/>
              <a:t>. … Benim bu üç dönem boyunca en büyük hatam bu dersten </a:t>
            </a:r>
            <a:r>
              <a:rPr lang="tr-TR" b="1" dirty="0" smtClean="0"/>
              <a:t>böyle bir beklentimin olmamasıydı.</a:t>
            </a:r>
            <a:endParaRPr lang="tr-TR" b="1"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dirty="0" smtClean="0"/>
              <a:t>Dersi tekrar alan bir öğrencinin Ödev1A’sından… (2016-2017 Yaz Dönemi)</a:t>
            </a:r>
            <a:endParaRPr lang="tr-TR" sz="2000" dirty="0"/>
          </a:p>
        </p:txBody>
      </p:sp>
      <p:sp>
        <p:nvSpPr>
          <p:cNvPr id="3" name="2 İçerik Yer Tutucusu"/>
          <p:cNvSpPr>
            <a:spLocks noGrp="1"/>
          </p:cNvSpPr>
          <p:nvPr>
            <p:ph sz="quarter" idx="1"/>
          </p:nvPr>
        </p:nvSpPr>
        <p:spPr>
          <a:xfrm>
            <a:off x="1787857" y="1241943"/>
            <a:ext cx="5437192" cy="4981433"/>
          </a:xfrm>
        </p:spPr>
        <p:txBody>
          <a:bodyPr>
            <a:normAutofit fontScale="55000" lnSpcReduction="20000"/>
          </a:bodyPr>
          <a:lstStyle/>
          <a:p>
            <a:pPr algn="just">
              <a:lnSpc>
                <a:spcPct val="170000"/>
              </a:lnSpc>
              <a:buNone/>
            </a:pPr>
            <a:r>
              <a:rPr lang="tr-TR" dirty="0" smtClean="0"/>
              <a:t>Slaytlarda gösterdiğiniz birçok öğrenci gibi ben de </a:t>
            </a:r>
            <a:r>
              <a:rPr lang="tr-TR" b="1" dirty="0" smtClean="0">
                <a:effectLst>
                  <a:outerShdw blurRad="38100" dist="38100" dir="2700000" algn="tl">
                    <a:srgbClr val="000000">
                      <a:alpha val="43137"/>
                    </a:srgbClr>
                  </a:outerShdw>
                </a:effectLst>
              </a:rPr>
              <a:t>sadece dersi ucundan da olsa geçme </a:t>
            </a:r>
            <a:r>
              <a:rPr lang="tr-TR" dirty="0" smtClean="0"/>
              <a:t>peşindeydim. Biraz da ön yargı yüzünden böyle oldu bence, çünkü ders hakkında en ufak bir bilgim yoktu. Bu kadar eğlenceli olabileceğini düşünmemiştim </a:t>
            </a:r>
            <a:r>
              <a:rPr lang="tr-TR" dirty="0" err="1" smtClean="0"/>
              <a:t>açıkcası</a:t>
            </a:r>
            <a:r>
              <a:rPr lang="tr-TR" dirty="0" smtClean="0"/>
              <a:t>. </a:t>
            </a:r>
            <a:r>
              <a:rPr lang="tr-TR" b="1" dirty="0" smtClean="0">
                <a:effectLst>
                  <a:outerShdw blurRad="38100" dist="38100" dir="2700000" algn="tl">
                    <a:srgbClr val="000000">
                      <a:alpha val="43137"/>
                    </a:srgbClr>
                  </a:outerShdw>
                </a:effectLst>
              </a:rPr>
              <a:t>Analitik düşünme bir mühendis için çok önemli</a:t>
            </a:r>
            <a:r>
              <a:rPr lang="tr-TR" dirty="0" smtClean="0"/>
              <a:t> ve ben bu dersin bana bu konuda yardımcı olacağını düşünüyorum. </a:t>
            </a:r>
          </a:p>
          <a:p>
            <a:pPr algn="just">
              <a:lnSpc>
                <a:spcPct val="170000"/>
              </a:lnSpc>
              <a:buNone/>
            </a:pPr>
            <a:r>
              <a:rPr lang="tr-TR" dirty="0" smtClean="0"/>
              <a:t>Dersi ilk aldığım zamanlar ödev ve yoklama almanın gereksiz olduğunu düşünüyordum. Çünkü "üniversitede yoklama mı olur ya, kaç yaşında insanlarız, ödev ne </a:t>
            </a:r>
            <a:r>
              <a:rPr lang="tr-TR" dirty="0" err="1" smtClean="0"/>
              <a:t>abi</a:t>
            </a:r>
            <a:r>
              <a:rPr lang="tr-TR" dirty="0" smtClean="0"/>
              <a:t>, derse ilgisi olan her türlü çalışır zaten"di mantığım. Ama artık neden bunu yaptığınızı anlıyorum. </a:t>
            </a:r>
            <a:r>
              <a:rPr lang="tr-TR" b="1" dirty="0" smtClean="0">
                <a:effectLst>
                  <a:outerShdw blurRad="38100" dist="38100" dir="2700000" algn="tl">
                    <a:srgbClr val="000000">
                      <a:alpha val="43137"/>
                    </a:srgbClr>
                  </a:outerShdw>
                </a:effectLst>
              </a:rPr>
              <a:t>Gerçekten de derse gelmeden ve </a:t>
            </a:r>
            <a:r>
              <a:rPr lang="tr-TR" b="1" dirty="0" err="1" smtClean="0">
                <a:effectLst>
                  <a:outerShdw blurRad="38100" dist="38100" dir="2700000" algn="tl">
                    <a:srgbClr val="000000">
                      <a:alpha val="43137"/>
                    </a:srgbClr>
                  </a:outerShdw>
                </a:effectLst>
              </a:rPr>
              <a:t>interaktif</a:t>
            </a:r>
            <a:r>
              <a:rPr lang="tr-TR" b="1" dirty="0" smtClean="0">
                <a:effectLst>
                  <a:outerShdw blurRad="38100" dist="38100" dir="2700000" algn="tl">
                    <a:srgbClr val="000000">
                      <a:alpha val="43137"/>
                    </a:srgbClr>
                  </a:outerShdw>
                </a:effectLst>
              </a:rPr>
              <a:t> bir şekilde dersi dinleyip, anlayıp, pratik yapmadan öğrenilecek şey değil programlama. </a:t>
            </a:r>
            <a:r>
              <a:rPr lang="tr-TR" dirty="0" smtClean="0"/>
              <a:t>Yani belki dersi geçersin bir şekilde ama ne bir şey öğrenirsin ne de dersi geçmek sana bir şey katar. Bunu bu dönem gerçekten anladım. </a:t>
            </a:r>
            <a:endParaRPr lang="tr-TR" dirty="0"/>
          </a:p>
        </p:txBody>
      </p:sp>
      <p:pic>
        <p:nvPicPr>
          <p:cNvPr id="4" name="3 Resim" descr="20d91f868ab79d149b71632d1f34ff2f_girl-studying-college-girl-studying-clipart_150-138.jpeg"/>
          <p:cNvPicPr>
            <a:picLocks noChangeAspect="1"/>
          </p:cNvPicPr>
          <p:nvPr/>
        </p:nvPicPr>
        <p:blipFill>
          <a:blip r:embed="rId3"/>
          <a:stretch>
            <a:fillRect/>
          </a:stretch>
        </p:blipFill>
        <p:spPr>
          <a:xfrm>
            <a:off x="75804" y="2715905"/>
            <a:ext cx="1712052" cy="1575088"/>
          </a:xfrm>
          <a:prstGeom prst="rect">
            <a:avLst/>
          </a:prstGeom>
        </p:spPr>
      </p:pic>
      <p:pic>
        <p:nvPicPr>
          <p:cNvPr id="6" name="5 Resim" descr="lablar.jpg"/>
          <p:cNvPicPr>
            <a:picLocks noChangeAspect="1"/>
          </p:cNvPicPr>
          <p:nvPr/>
        </p:nvPicPr>
        <p:blipFill>
          <a:blip r:embed="rId4" cstate="print"/>
          <a:stretch>
            <a:fillRect/>
          </a:stretch>
        </p:blipFill>
        <p:spPr>
          <a:xfrm>
            <a:off x="7527057" y="1241943"/>
            <a:ext cx="1159743" cy="17055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6 Metin kutusu"/>
          <p:cNvSpPr txBox="1"/>
          <p:nvPr/>
        </p:nvSpPr>
        <p:spPr>
          <a:xfrm rot="502624">
            <a:off x="7700530" y="3326971"/>
            <a:ext cx="1038552" cy="1720349"/>
          </a:xfrm>
          <a:prstGeom prst="ellipse">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tr-TR" sz="1050" i="1" dirty="0" smtClean="0"/>
              <a:t>Bol bol pratik yapın. Ödevleri erkenden ve detaylı yapın.</a:t>
            </a:r>
          </a:p>
        </p:txBody>
      </p:sp>
      <p:sp>
        <p:nvSpPr>
          <p:cNvPr id="8" name="7 Oval"/>
          <p:cNvSpPr/>
          <p:nvPr/>
        </p:nvSpPr>
        <p:spPr>
          <a:xfrm>
            <a:off x="7628121" y="5187135"/>
            <a:ext cx="720000" cy="720000"/>
          </a:xfrm>
          <a:prstGeom prst="ellipse">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tr-TR" sz="1050" i="1" dirty="0" smtClean="0">
              <a:solidFill>
                <a:schemeClr val="dk1"/>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Derse dair…</a:t>
            </a:r>
            <a:endParaRPr lang="tr-TR" dirty="0"/>
          </a:p>
        </p:txBody>
      </p:sp>
      <p:sp>
        <p:nvSpPr>
          <p:cNvPr id="3" name="2 İçerik Yer Tutucusu"/>
          <p:cNvSpPr>
            <a:spLocks noGrp="1"/>
          </p:cNvSpPr>
          <p:nvPr>
            <p:ph sz="quarter" idx="1"/>
          </p:nvPr>
        </p:nvSpPr>
        <p:spPr/>
        <p:txBody>
          <a:bodyPr>
            <a:normAutofit/>
          </a:bodyPr>
          <a:lstStyle/>
          <a:p>
            <a:pPr lvl="1"/>
            <a:r>
              <a:rPr lang="tr-TR" dirty="0" smtClean="0"/>
              <a:t>Derse dair detaylı bilgiyi Piazza’da bulabileceksiniz.</a:t>
            </a:r>
          </a:p>
          <a:p>
            <a:pPr lvl="2"/>
            <a:r>
              <a:rPr lang="tr-TR" dirty="0" smtClean="0"/>
              <a:t>Ders planı</a:t>
            </a:r>
          </a:p>
          <a:p>
            <a:pPr lvl="2"/>
            <a:r>
              <a:rPr lang="tr-TR" dirty="0" smtClean="0"/>
              <a:t>Zaman Çizelgesi</a:t>
            </a:r>
          </a:p>
          <a:p>
            <a:pPr lvl="2"/>
            <a:r>
              <a:rPr lang="tr-TR" dirty="0" smtClean="0"/>
              <a:t>Ödev Kuralları</a:t>
            </a:r>
          </a:p>
          <a:p>
            <a:pPr lvl="2"/>
            <a:r>
              <a:rPr lang="tr-TR" dirty="0" smtClean="0"/>
              <a:t>Etik İlkelerimiz</a:t>
            </a:r>
          </a:p>
          <a:p>
            <a:pPr lvl="2"/>
            <a:r>
              <a:rPr lang="tr-TR" dirty="0" smtClean="0"/>
              <a:t>Sınavların biçimleri</a:t>
            </a:r>
          </a:p>
          <a:p>
            <a:pPr lvl="2"/>
            <a:endParaRPr lang="tr-TR" dirty="0"/>
          </a:p>
          <a:p>
            <a:pPr lvl="2"/>
            <a:endParaRPr lang="tr-TR" dirty="0" smtClean="0"/>
          </a:p>
        </p:txBody>
      </p:sp>
    </p:spTree>
    <p:extLst>
      <p:ext uri="{BB962C8B-B14F-4D97-AF65-F5344CB8AC3E}">
        <p14:creationId xmlns:p14="http://schemas.microsoft.com/office/powerpoint/2010/main" xmlns="" val="1132414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Piazza’nın</a:t>
            </a:r>
            <a:r>
              <a:rPr lang="tr-TR" dirty="0" smtClean="0"/>
              <a:t> incelenmesi</a:t>
            </a:r>
            <a:endParaRPr lang="tr-TR" dirty="0"/>
          </a:p>
        </p:txBody>
      </p:sp>
      <p:sp>
        <p:nvSpPr>
          <p:cNvPr id="3" name="2 İçerik Yer Tutucusu"/>
          <p:cNvSpPr>
            <a:spLocks noGrp="1"/>
          </p:cNvSpPr>
          <p:nvPr>
            <p:ph sz="quarter" idx="1"/>
          </p:nvPr>
        </p:nvSpPr>
        <p:spPr/>
        <p:txBody>
          <a:bodyPr/>
          <a:lstStyle/>
          <a:p>
            <a:r>
              <a:rPr lang="tr-TR" dirty="0" smtClean="0"/>
              <a:t>İnternetteki şekli kadar fonksiyonel olmamakla birlikte, cep telefonu uygulaması da mevcuttur.</a:t>
            </a:r>
          </a:p>
          <a:p>
            <a:endParaRPr lang="tr-TR" dirty="0" smtClean="0"/>
          </a:p>
          <a:p>
            <a:r>
              <a:rPr lang="tr-TR" dirty="0" smtClean="0"/>
              <a:t>Duyurular…</a:t>
            </a:r>
          </a:p>
          <a:p>
            <a:r>
              <a:rPr lang="tr-TR" dirty="0" smtClean="0"/>
              <a:t>Ödev1…</a:t>
            </a:r>
          </a:p>
          <a:p>
            <a:r>
              <a:rPr lang="tr-TR" dirty="0" smtClean="0"/>
              <a:t>Ders planı taslağı…</a:t>
            </a:r>
          </a:p>
          <a:p>
            <a:r>
              <a:rPr lang="tr-TR" dirty="0" smtClean="0"/>
              <a:t>Zaman çizelgesi…</a:t>
            </a:r>
            <a:endParaRPr lang="tr-TR" dirty="0"/>
          </a:p>
        </p:txBody>
      </p:sp>
      <p:pic>
        <p:nvPicPr>
          <p:cNvPr id="97282" name="Picture 2"/>
          <p:cNvPicPr>
            <a:picLocks noChangeAspect="1" noChangeArrowheads="1"/>
          </p:cNvPicPr>
          <p:nvPr/>
        </p:nvPicPr>
        <p:blipFill>
          <a:blip r:embed="rId2"/>
          <a:srcRect/>
          <a:stretch>
            <a:fillRect/>
          </a:stretch>
        </p:blipFill>
        <p:spPr bwMode="auto">
          <a:xfrm>
            <a:off x="4857752" y="2428868"/>
            <a:ext cx="3476625" cy="1428750"/>
          </a:xfrm>
          <a:prstGeom prst="rect">
            <a:avLst/>
          </a:prstGeom>
          <a:noFill/>
          <a:ln w="9525">
            <a:noFill/>
            <a:miter lim="800000"/>
            <a:headEnd/>
            <a:tailEnd/>
          </a:ln>
          <a:effectLst/>
        </p:spPr>
      </p:pic>
      <p:sp>
        <p:nvSpPr>
          <p:cNvPr id="5" name="4 Sağ Ok"/>
          <p:cNvSpPr/>
          <p:nvPr/>
        </p:nvSpPr>
        <p:spPr>
          <a:xfrm rot="19219122">
            <a:off x="4151877" y="3257169"/>
            <a:ext cx="1285884" cy="714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1.ders sonu</a:t>
            </a:r>
            <a:endParaRPr lang="tr-TR" sz="8000" dirty="0"/>
          </a:p>
        </p:txBody>
      </p:sp>
    </p:spTree>
    <p:extLst>
      <p:ext uri="{BB962C8B-B14F-4D97-AF65-F5344CB8AC3E}">
        <p14:creationId xmlns:p14="http://schemas.microsoft.com/office/powerpoint/2010/main" xmlns="" val="145356573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normAutofit/>
          </a:bodyPr>
          <a:lstStyle/>
          <a:p>
            <a:pPr algn="ctr"/>
            <a:r>
              <a:rPr lang="tr-TR" sz="6000" dirty="0" smtClean="0"/>
              <a:t>1. HAFTA DERS YAPILMAMIŞTIR.</a:t>
            </a:r>
            <a:endParaRPr lang="tr-TR" sz="6000" dirty="0"/>
          </a:p>
        </p:txBody>
      </p:sp>
    </p:spTree>
    <p:extLst>
      <p:ext uri="{BB962C8B-B14F-4D97-AF65-F5344CB8AC3E}">
        <p14:creationId xmlns:p14="http://schemas.microsoft.com/office/powerpoint/2010/main" xmlns="" val="120527821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fontScale="90000"/>
          </a:bodyPr>
          <a:lstStyle/>
          <a:p>
            <a:r>
              <a:rPr lang="tr-TR" dirty="0" smtClean="0"/>
              <a:t>Dersteki ufak yüzdelerin bile önemli olduğunun incelenmesi</a:t>
            </a:r>
            <a:endParaRPr lang="tr-TR"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285720" y="1428736"/>
            <a:ext cx="7814606" cy="292895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142976" y="4429132"/>
            <a:ext cx="7360452" cy="1338264"/>
          </a:xfrm>
          <a:prstGeom prst="rect">
            <a:avLst/>
          </a:prstGeom>
          <a:noFill/>
          <a:ln w="9525">
            <a:noFill/>
            <a:miter lim="800000"/>
            <a:headEnd/>
            <a:tailEnd/>
          </a:ln>
          <a:effectLst/>
        </p:spPr>
      </p:pic>
      <p:sp>
        <p:nvSpPr>
          <p:cNvPr id="5" name="4 Yuvarlatılmış Dikdörtgen"/>
          <p:cNvSpPr/>
          <p:nvPr/>
        </p:nvSpPr>
        <p:spPr>
          <a:xfrm>
            <a:off x="6000760" y="3500438"/>
            <a:ext cx="2500330"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Geçmiş dönemin notlarına bir göz atalım.</a:t>
            </a:r>
            <a:endParaRPr lang="tr-TR"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Sunular</a:t>
            </a:r>
            <a:endParaRPr lang="tr-TR" dirty="0"/>
          </a:p>
        </p:txBody>
      </p:sp>
      <p:sp>
        <p:nvSpPr>
          <p:cNvPr id="3" name="2 İçerik Yer Tutucusu"/>
          <p:cNvSpPr>
            <a:spLocks noGrp="1"/>
          </p:cNvSpPr>
          <p:nvPr>
            <p:ph sz="quarter" idx="1"/>
          </p:nvPr>
        </p:nvSpPr>
        <p:spPr/>
        <p:txBody>
          <a:bodyPr/>
          <a:lstStyle/>
          <a:p>
            <a:r>
              <a:rPr lang="tr-TR" dirty="0" err="1" smtClean="0"/>
              <a:t>Piazza</a:t>
            </a:r>
            <a:r>
              <a:rPr lang="tr-TR" dirty="0" smtClean="0"/>
              <a:t> -&gt; </a:t>
            </a:r>
            <a:r>
              <a:rPr lang="tr-TR" dirty="0" err="1" smtClean="0"/>
              <a:t>Resources</a:t>
            </a:r>
            <a:endParaRPr lang="tr-TR" dirty="0" smtClean="0"/>
          </a:p>
          <a:p>
            <a:endParaRPr lang="tr-TR" dirty="0" smtClean="0"/>
          </a:p>
          <a:p>
            <a:endParaRPr lang="tr-TR" dirty="0" smtClean="0"/>
          </a:p>
          <a:p>
            <a:endParaRPr lang="tr-TR" dirty="0" smtClean="0"/>
          </a:p>
          <a:p>
            <a:endParaRPr lang="tr-TR" dirty="0" smtClean="0"/>
          </a:p>
          <a:p>
            <a:r>
              <a:rPr lang="tr-TR" dirty="0" smtClean="0"/>
              <a:t>Slaytların kimisi İngilizce. Böylece kavramların İngilizce karşılıklarını da (örn. dizi -&gt; </a:t>
            </a:r>
            <a:r>
              <a:rPr lang="tr-TR" dirty="0" err="1" smtClean="0"/>
              <a:t>array</a:t>
            </a:r>
            <a:r>
              <a:rPr lang="tr-TR" dirty="0" smtClean="0"/>
              <a:t>) öğrenmeniz beklenmektedir.</a:t>
            </a:r>
          </a:p>
        </p:txBody>
      </p:sp>
      <p:pic>
        <p:nvPicPr>
          <p:cNvPr id="1026" name="Picture 2"/>
          <p:cNvPicPr>
            <a:picLocks noChangeAspect="1" noChangeArrowheads="1"/>
          </p:cNvPicPr>
          <p:nvPr/>
        </p:nvPicPr>
        <p:blipFill>
          <a:blip r:embed="rId2"/>
          <a:srcRect l="1" t="10833" r="44425" b="75833"/>
          <a:stretch>
            <a:fillRect/>
          </a:stretch>
        </p:blipFill>
        <p:spPr bwMode="auto">
          <a:xfrm>
            <a:off x="642942" y="2071678"/>
            <a:ext cx="7643834" cy="1143008"/>
          </a:xfrm>
          <a:prstGeom prst="rect">
            <a:avLst/>
          </a:prstGeom>
          <a:noFill/>
          <a:ln w="9525">
            <a:solidFill>
              <a:schemeClr val="tx1"/>
            </a:solidFill>
            <a:miter lim="800000"/>
            <a:headEnd/>
            <a:tailEnd/>
          </a:ln>
          <a:effectLst/>
        </p:spPr>
      </p:pic>
      <p:sp>
        <p:nvSpPr>
          <p:cNvPr id="6" name="5 Oval"/>
          <p:cNvSpPr/>
          <p:nvPr/>
        </p:nvSpPr>
        <p:spPr>
          <a:xfrm>
            <a:off x="4500562" y="1857364"/>
            <a:ext cx="857256" cy="71438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cxnSp>
        <p:nvCxnSpPr>
          <p:cNvPr id="8" name="7 Düz Ok Bağlayıcısı"/>
          <p:cNvCxnSpPr/>
          <p:nvPr/>
        </p:nvCxnSpPr>
        <p:spPr>
          <a:xfrm rot="5400000">
            <a:off x="5143504" y="1071546"/>
            <a:ext cx="714380" cy="71438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9176009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dirty="0" smtClean="0"/>
              <a:t>Kimi derslerde klima/cam açmak gerekebilir. Klimanın/camın yakına oturmayın.</a:t>
            </a:r>
            <a:endParaRPr lang="tr-TR" sz="1800" dirty="0"/>
          </a:p>
        </p:txBody>
      </p:sp>
      <p:pic>
        <p:nvPicPr>
          <p:cNvPr id="1026" name="Picture 2"/>
          <p:cNvPicPr>
            <a:picLocks noGrp="1" noChangeAspect="1" noChangeArrowheads="1"/>
          </p:cNvPicPr>
          <p:nvPr>
            <p:ph sz="quarter" idx="1"/>
          </p:nvPr>
        </p:nvPicPr>
        <p:blipFill>
          <a:blip r:embed="rId2">
            <a:lum bright="40000" contrast="20000"/>
          </a:blip>
          <a:srcRect l="5543" t="11479" r="30483" b="40772"/>
          <a:stretch>
            <a:fillRect/>
          </a:stretch>
        </p:blipFill>
        <p:spPr bwMode="auto">
          <a:xfrm>
            <a:off x="928662" y="1714488"/>
            <a:ext cx="7024737" cy="39290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5 Yuvarlatılmış Dikdörtgen"/>
          <p:cNvSpPr/>
          <p:nvPr/>
        </p:nvSpPr>
        <p:spPr>
          <a:xfrm>
            <a:off x="4214810" y="1714488"/>
            <a:ext cx="378621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Ders başladıktan sonra sınıf hızla ısınmakta!</a:t>
            </a:r>
            <a:endParaRPr lang="tr-TR" sz="2400" dirty="0"/>
          </a:p>
        </p:txBody>
      </p:sp>
      <p:cxnSp>
        <p:nvCxnSpPr>
          <p:cNvPr id="8" name="7 Düz Ok Bağlayıcısı"/>
          <p:cNvCxnSpPr/>
          <p:nvPr/>
        </p:nvCxnSpPr>
        <p:spPr>
          <a:xfrm rot="5400000">
            <a:off x="5750727" y="2536025"/>
            <a:ext cx="785818" cy="714380"/>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cxnSp>
        <p:nvCxnSpPr>
          <p:cNvPr id="13" name="12 Düz Ok Bağlayıcısı"/>
          <p:cNvCxnSpPr/>
          <p:nvPr/>
        </p:nvCxnSpPr>
        <p:spPr>
          <a:xfrm rot="5400000">
            <a:off x="6465107" y="2893215"/>
            <a:ext cx="1071570" cy="142876"/>
          </a:xfrm>
          <a:prstGeom prst="straightConnector1">
            <a:avLst/>
          </a:prstGeom>
          <a:ln w="57150">
            <a:tailEnd type="arrow"/>
          </a:ln>
        </p:spPr>
        <p:style>
          <a:lnRef idx="1">
            <a:schemeClr val="accent3"/>
          </a:lnRef>
          <a:fillRef idx="0">
            <a:schemeClr val="accent3"/>
          </a:fillRef>
          <a:effectRef idx="0">
            <a:schemeClr val="accent3"/>
          </a:effectRef>
          <a:fontRef idx="minor">
            <a:schemeClr val="tx1"/>
          </a:fontRef>
        </p:style>
      </p:cxnSp>
      <p:cxnSp>
        <p:nvCxnSpPr>
          <p:cNvPr id="10" name="9 Düz Ok Bağlayıcısı"/>
          <p:cNvCxnSpPr/>
          <p:nvPr/>
        </p:nvCxnSpPr>
        <p:spPr>
          <a:xfrm>
            <a:off x="7572396" y="3571876"/>
            <a:ext cx="714380" cy="21431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11 Metin kutusu"/>
          <p:cNvSpPr txBox="1"/>
          <p:nvPr/>
        </p:nvSpPr>
        <p:spPr>
          <a:xfrm>
            <a:off x="7929554" y="3786190"/>
            <a:ext cx="1214446" cy="646331"/>
          </a:xfrm>
          <a:prstGeom prst="rect">
            <a:avLst/>
          </a:prstGeom>
          <a:noFill/>
        </p:spPr>
        <p:txBody>
          <a:bodyPr wrap="square" rtlCol="0">
            <a:spAutoFit/>
          </a:bodyPr>
          <a:lstStyle/>
          <a:p>
            <a:pPr algn="ctr"/>
            <a:r>
              <a:rPr lang="tr-TR" sz="1200" dirty="0" smtClean="0"/>
              <a:t>bir camın kısmen açıldığı durum</a:t>
            </a:r>
            <a:endParaRPr lang="tr-TR" sz="1200" dirty="0"/>
          </a:p>
        </p:txBody>
      </p:sp>
      <p:pic>
        <p:nvPicPr>
          <p:cNvPr id="3" name="Picture 2" descr="Related image"/>
          <p:cNvPicPr>
            <a:picLocks noChangeAspect="1" noChangeArrowheads="1"/>
          </p:cNvPicPr>
          <p:nvPr/>
        </p:nvPicPr>
        <p:blipFill>
          <a:blip r:embed="rId3"/>
          <a:srcRect/>
          <a:stretch>
            <a:fillRect/>
          </a:stretch>
        </p:blipFill>
        <p:spPr bwMode="auto">
          <a:xfrm>
            <a:off x="2500298" y="2071678"/>
            <a:ext cx="1428727" cy="2475772"/>
          </a:xfrm>
          <a:prstGeom prst="rect">
            <a:avLst/>
          </a:prstGeom>
          <a:noFill/>
        </p:spPr>
      </p:pic>
      <p:cxnSp>
        <p:nvCxnSpPr>
          <p:cNvPr id="15" name="14 Düz Ok Bağlayıcısı"/>
          <p:cNvCxnSpPr/>
          <p:nvPr/>
        </p:nvCxnSpPr>
        <p:spPr>
          <a:xfrm rot="10800000" flipV="1">
            <a:off x="2428860" y="2285992"/>
            <a:ext cx="642942" cy="571504"/>
          </a:xfrm>
          <a:prstGeom prst="straightConnector1">
            <a:avLst/>
          </a:prstGeom>
          <a:ln w="57150">
            <a:solidFill>
              <a:srgbClr val="C00000"/>
            </a:solidFill>
            <a:tailEnd type="arrow"/>
          </a:ln>
        </p:spPr>
        <p:style>
          <a:lnRef idx="1">
            <a:schemeClr val="accent3"/>
          </a:lnRef>
          <a:fillRef idx="0">
            <a:schemeClr val="accent3"/>
          </a:fillRef>
          <a:effectRef idx="0">
            <a:schemeClr val="accent3"/>
          </a:effectRef>
          <a:fontRef idx="minor">
            <a:schemeClr val="tx1"/>
          </a:fontRef>
        </p:style>
      </p:cxnSp>
      <p:sp>
        <p:nvSpPr>
          <p:cNvPr id="14" name="13 Metin kutusu"/>
          <p:cNvSpPr txBox="1"/>
          <p:nvPr/>
        </p:nvSpPr>
        <p:spPr>
          <a:xfrm>
            <a:off x="4714876" y="5786454"/>
            <a:ext cx="3571900" cy="261610"/>
          </a:xfrm>
          <a:prstGeom prst="rect">
            <a:avLst/>
          </a:prstGeom>
          <a:noFill/>
        </p:spPr>
        <p:txBody>
          <a:bodyPr wrap="square" rtlCol="0">
            <a:spAutoFit/>
          </a:bodyPr>
          <a:lstStyle/>
          <a:p>
            <a:r>
              <a:rPr lang="tr-TR" sz="1100" dirty="0" smtClean="0"/>
              <a:t>1 Şubat 2017 Çarşamba– B69 sınıfında toplanan verilerdir.</a:t>
            </a:r>
            <a:endParaRPr lang="tr-TR" sz="1100" dirty="0"/>
          </a:p>
        </p:txBody>
      </p:sp>
    </p:spTree>
    <p:extLst>
      <p:ext uri="{BB962C8B-B14F-4D97-AF65-F5344CB8AC3E}">
        <p14:creationId xmlns:p14="http://schemas.microsoft.com/office/powerpoint/2010/main" xmlns="" val="90918426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229600" cy="990600"/>
          </a:xfrm>
        </p:spPr>
        <p:txBody>
          <a:bodyPr>
            <a:normAutofit/>
          </a:bodyPr>
          <a:lstStyle/>
          <a:p>
            <a:r>
              <a:rPr lang="tr-TR" sz="2400" i="1" dirty="0" smtClean="0"/>
              <a:t>Öğrencilerin önemli bir kısmı bu derse düzenli çalışmazlar.</a:t>
            </a:r>
            <a:endParaRPr lang="tr-TR" sz="2400" i="1" dirty="0"/>
          </a:p>
        </p:txBody>
      </p:sp>
      <p:pic>
        <p:nvPicPr>
          <p:cNvPr id="1026" name="Picture 2"/>
          <p:cNvPicPr>
            <a:picLocks noGrp="1" noChangeAspect="1" noChangeArrowheads="1"/>
          </p:cNvPicPr>
          <p:nvPr>
            <p:ph sz="quarter" idx="1"/>
          </p:nvPr>
        </p:nvPicPr>
        <p:blipFill>
          <a:blip r:embed="rId2"/>
          <a:srcRect t="15520"/>
          <a:stretch>
            <a:fillRect/>
          </a:stretch>
        </p:blipFill>
        <p:spPr bwMode="auto">
          <a:xfrm>
            <a:off x="428596" y="1785926"/>
            <a:ext cx="4009648" cy="2670956"/>
          </a:xfrm>
          <a:prstGeom prst="rect">
            <a:avLst/>
          </a:prstGeom>
          <a:noFill/>
          <a:ln w="9525">
            <a:solidFill>
              <a:srgbClr val="FFC000"/>
            </a:solidFill>
            <a:miter lim="800000"/>
            <a:headEnd/>
            <a:tailEnd/>
          </a:ln>
          <a:effectLst/>
        </p:spPr>
      </p:pic>
      <p:sp>
        <p:nvSpPr>
          <p:cNvPr id="6" name="5 Metin kutusu"/>
          <p:cNvSpPr txBox="1"/>
          <p:nvPr/>
        </p:nvSpPr>
        <p:spPr>
          <a:xfrm>
            <a:off x="152722" y="4594238"/>
            <a:ext cx="4285397" cy="830997"/>
          </a:xfrm>
          <a:prstGeom prst="rect">
            <a:avLst/>
          </a:prstGeom>
          <a:noFill/>
        </p:spPr>
        <p:txBody>
          <a:bodyPr wrap="square" rtlCol="0">
            <a:spAutoFit/>
          </a:bodyPr>
          <a:lstStyle/>
          <a:p>
            <a:pPr algn="ctr"/>
            <a:r>
              <a:rPr lang="tr-TR" sz="1600" i="1" dirty="0" smtClean="0"/>
              <a:t>2016-2017 Yaz Dönemi Bilgisayar Programlama Dersi Dönem Sonu Not Dağılımı</a:t>
            </a:r>
            <a:endParaRPr lang="tr-TR" sz="1600" i="1" dirty="0"/>
          </a:p>
        </p:txBody>
      </p:sp>
      <p:pic>
        <p:nvPicPr>
          <p:cNvPr id="3" name="Resim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43438" y="2285992"/>
            <a:ext cx="4032448" cy="2444412"/>
          </a:xfrm>
          <a:prstGeom prst="rect">
            <a:avLst/>
          </a:prstGeom>
        </p:spPr>
      </p:pic>
      <p:sp>
        <p:nvSpPr>
          <p:cNvPr id="7" name="5 Metin kutusu"/>
          <p:cNvSpPr txBox="1"/>
          <p:nvPr/>
        </p:nvSpPr>
        <p:spPr>
          <a:xfrm>
            <a:off x="4357686" y="4786322"/>
            <a:ext cx="4285397" cy="830997"/>
          </a:xfrm>
          <a:prstGeom prst="rect">
            <a:avLst/>
          </a:prstGeom>
          <a:noFill/>
        </p:spPr>
        <p:txBody>
          <a:bodyPr wrap="square" rtlCol="0">
            <a:spAutoFit/>
          </a:bodyPr>
          <a:lstStyle/>
          <a:p>
            <a:pPr algn="ctr"/>
            <a:r>
              <a:rPr lang="tr-TR" sz="1600" i="1" dirty="0" smtClean="0"/>
              <a:t>2017-2018 Güz Dönemi Bilgisayar Programlama Dersi Dönem Sonu Not Dağılımı</a:t>
            </a:r>
            <a:endParaRPr lang="tr-TR" sz="1600" i="1" dirty="0"/>
          </a:p>
        </p:txBody>
      </p:sp>
    </p:spTree>
    <p:extLst>
      <p:ext uri="{BB962C8B-B14F-4D97-AF65-F5344CB8AC3E}">
        <p14:creationId xmlns:p14="http://schemas.microsoft.com/office/powerpoint/2010/main" xmlns="" val="407220807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Derste başarının sırrı…</a:t>
            </a:r>
            <a:endParaRPr lang="tr-TR" dirty="0"/>
          </a:p>
        </p:txBody>
      </p:sp>
      <p:sp>
        <p:nvSpPr>
          <p:cNvPr id="3" name="İçerik Yer Tutucusu 2"/>
          <p:cNvSpPr>
            <a:spLocks noGrp="1"/>
          </p:cNvSpPr>
          <p:nvPr>
            <p:ph sz="quarter" idx="1"/>
          </p:nvPr>
        </p:nvSpPr>
        <p:spPr/>
        <p:txBody>
          <a:bodyPr>
            <a:normAutofit/>
          </a:bodyPr>
          <a:lstStyle/>
          <a:p>
            <a:r>
              <a:rPr lang="tr-TR" dirty="0" smtClean="0"/>
              <a:t>Ders kaçırmayın. (Kaçırdığınız dersleri telafi etmek zor.)</a:t>
            </a:r>
          </a:p>
          <a:p>
            <a:endParaRPr lang="tr-TR" dirty="0"/>
          </a:p>
          <a:p>
            <a:endParaRPr lang="tr-TR" dirty="0" smtClean="0"/>
          </a:p>
          <a:p>
            <a:endParaRPr lang="tr-TR" dirty="0" smtClean="0"/>
          </a:p>
          <a:p>
            <a:r>
              <a:rPr lang="tr-TR" dirty="0" smtClean="0"/>
              <a:t>Ödevleri muhakkak yapın. </a:t>
            </a:r>
            <a:endParaRPr lang="tr-TR" dirty="0"/>
          </a:p>
          <a:p>
            <a:endParaRPr lang="tr-TR" dirty="0" smtClean="0"/>
          </a:p>
          <a:p>
            <a:endParaRPr lang="tr-TR" dirty="0" smtClean="0"/>
          </a:p>
          <a:p>
            <a:endParaRPr lang="tr-TR" dirty="0"/>
          </a:p>
        </p:txBody>
      </p:sp>
      <p:grpSp>
        <p:nvGrpSpPr>
          <p:cNvPr id="9" name="Grup 8"/>
          <p:cNvGrpSpPr/>
          <p:nvPr/>
        </p:nvGrpSpPr>
        <p:grpSpPr>
          <a:xfrm>
            <a:off x="1186023" y="1694175"/>
            <a:ext cx="6386373" cy="1176411"/>
            <a:chOff x="2050119" y="1772816"/>
            <a:chExt cx="6386373" cy="1176411"/>
          </a:xfrm>
        </p:grpSpPr>
        <p:cxnSp>
          <p:nvCxnSpPr>
            <p:cNvPr id="5" name="Düz Ok Bağlayıcısı 4"/>
            <p:cNvCxnSpPr/>
            <p:nvPr/>
          </p:nvCxnSpPr>
          <p:spPr>
            <a:xfrm flipH="1">
              <a:off x="3671900" y="1772816"/>
              <a:ext cx="252028" cy="314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2050119" y="2087453"/>
              <a:ext cx="6386373" cy="861774"/>
            </a:xfrm>
            <a:prstGeom prst="rect">
              <a:avLst/>
            </a:prstGeom>
            <a:noFill/>
          </p:spPr>
          <p:txBody>
            <a:bodyPr wrap="square" rtlCol="0">
              <a:spAutoFit/>
            </a:bodyPr>
            <a:lstStyle/>
            <a:p>
              <a:r>
                <a:rPr lang="tr-TR" dirty="0" smtClean="0"/>
                <a:t>Bu gerekli ama yeterli değil. </a:t>
              </a:r>
            </a:p>
            <a:p>
              <a:r>
                <a:rPr lang="tr-TR" sz="1600" i="1" dirty="0" smtClean="0">
                  <a:solidFill>
                    <a:srgbClr val="C00000"/>
                  </a:solidFill>
                </a:rPr>
                <a:t>Başarılı öğrencilerin çoğunun devamsızlık notu tam oluyor ama tam devamsızlığa sahip olup da başarısız olan birçok öğrenci oldu.</a:t>
              </a:r>
              <a:endParaRPr lang="tr-TR" sz="1600" i="1" dirty="0">
                <a:solidFill>
                  <a:srgbClr val="C00000"/>
                </a:solidFill>
              </a:endParaRPr>
            </a:p>
          </p:txBody>
        </p:sp>
      </p:grpSp>
      <p:grpSp>
        <p:nvGrpSpPr>
          <p:cNvPr id="10" name="Grup 9"/>
          <p:cNvGrpSpPr/>
          <p:nvPr/>
        </p:nvGrpSpPr>
        <p:grpSpPr>
          <a:xfrm>
            <a:off x="2214547" y="3857628"/>
            <a:ext cx="5929353" cy="1077798"/>
            <a:chOff x="3895203" y="3119048"/>
            <a:chExt cx="10797857" cy="1077798"/>
          </a:xfrm>
        </p:grpSpPr>
        <p:cxnSp>
          <p:nvCxnSpPr>
            <p:cNvPr id="7" name="Düz Ok Bağlayıcısı 6"/>
            <p:cNvCxnSpPr/>
            <p:nvPr/>
          </p:nvCxnSpPr>
          <p:spPr>
            <a:xfrm>
              <a:off x="3895203" y="3119048"/>
              <a:ext cx="1080120"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4067944" y="3335072"/>
              <a:ext cx="10625116" cy="861774"/>
            </a:xfrm>
            <a:prstGeom prst="rect">
              <a:avLst/>
            </a:prstGeom>
            <a:noFill/>
          </p:spPr>
          <p:txBody>
            <a:bodyPr wrap="square" rtlCol="0">
              <a:spAutoFit/>
            </a:bodyPr>
            <a:lstStyle/>
            <a:p>
              <a:r>
                <a:rPr lang="tr-TR" dirty="0" smtClean="0"/>
                <a:t>Bu çok önemli ama işin sırrı değilmiş.</a:t>
              </a:r>
            </a:p>
            <a:p>
              <a:r>
                <a:rPr lang="tr-TR" sz="1600" i="1" dirty="0" smtClean="0">
                  <a:solidFill>
                    <a:srgbClr val="C00000"/>
                  </a:solidFill>
                </a:rPr>
                <a:t>Başarılı öğrenciler ödevlerin katkısına atıf yapıyorlar ama ödev yapıp da başarısız olan da birçok öğrenci oldu.</a:t>
              </a:r>
              <a:endParaRPr lang="tr-TR" sz="1600" i="1" dirty="0">
                <a:solidFill>
                  <a:srgbClr val="C00000"/>
                </a:solidFill>
              </a:endParaRPr>
            </a:p>
          </p:txBody>
        </p:sp>
      </p:grpSp>
    </p:spTree>
    <p:extLst>
      <p:ext uri="{BB962C8B-B14F-4D97-AF65-F5344CB8AC3E}">
        <p14:creationId xmlns:p14="http://schemas.microsoft.com/office/powerpoint/2010/main" xmlns="" val="629188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Derste başarının sırrı…</a:t>
            </a:r>
            <a:endParaRPr lang="tr-TR" dirty="0"/>
          </a:p>
        </p:txBody>
      </p:sp>
      <p:sp>
        <p:nvSpPr>
          <p:cNvPr id="3" name="İçerik Yer Tutucusu 2"/>
          <p:cNvSpPr>
            <a:spLocks noGrp="1"/>
          </p:cNvSpPr>
          <p:nvPr>
            <p:ph sz="quarter" idx="1"/>
          </p:nvPr>
        </p:nvSpPr>
        <p:spPr/>
        <p:txBody>
          <a:bodyPr>
            <a:normAutofit/>
          </a:bodyPr>
          <a:lstStyle/>
          <a:p>
            <a:endParaRPr lang="tr-TR" dirty="0" smtClean="0"/>
          </a:p>
          <a:p>
            <a:r>
              <a:rPr lang="tr-TR" dirty="0" smtClean="0"/>
              <a:t>TOBB </a:t>
            </a:r>
            <a:r>
              <a:rPr lang="tr-TR" dirty="0" err="1" smtClean="0"/>
              <a:t>ETÜ’de</a:t>
            </a:r>
            <a:r>
              <a:rPr lang="tr-TR" dirty="0" smtClean="0"/>
              <a:t> şimdiye kadar bilgisayar programlama dersini almış 1346 öğrencinin ardından gözlemem odur ki: </a:t>
            </a:r>
            <a:r>
              <a:rPr lang="tr-TR" b="1" dirty="0" smtClean="0">
                <a:solidFill>
                  <a:srgbClr val="FF0000"/>
                </a:solidFill>
              </a:rPr>
              <a:t>başarılı olmanın sırrı</a:t>
            </a:r>
            <a:r>
              <a:rPr lang="tr-TR" dirty="0" smtClean="0"/>
              <a:t>:</a:t>
            </a:r>
          </a:p>
          <a:p>
            <a:pPr lvl="1" algn="ctr"/>
            <a:r>
              <a:rPr lang="tr-TR" sz="3600" b="1" u="sng" dirty="0" smtClean="0"/>
              <a:t>Bol bol </a:t>
            </a:r>
            <a:r>
              <a:rPr lang="tr-TR" sz="3600" b="1" dirty="0" smtClean="0"/>
              <a:t>kod yazın.</a:t>
            </a:r>
          </a:p>
          <a:p>
            <a:endParaRPr lang="tr-TR" dirty="0"/>
          </a:p>
        </p:txBody>
      </p:sp>
      <p:sp>
        <p:nvSpPr>
          <p:cNvPr id="4" name="3 Dikdörtgen"/>
          <p:cNvSpPr/>
          <p:nvPr/>
        </p:nvSpPr>
        <p:spPr>
          <a:xfrm>
            <a:off x="785786" y="4572008"/>
            <a:ext cx="7572428" cy="861774"/>
          </a:xfrm>
          <a:prstGeom prst="rect">
            <a:avLst/>
          </a:prstGeom>
        </p:spPr>
        <p:txBody>
          <a:bodyPr wrap="square">
            <a:spAutoFit/>
          </a:bodyPr>
          <a:lstStyle/>
          <a:p>
            <a:pPr algn="r"/>
            <a:r>
              <a:rPr lang="tr-TR" i="1" dirty="0" smtClean="0"/>
              <a:t>Ders gerçekten çok keyifli ama </a:t>
            </a:r>
            <a:r>
              <a:rPr lang="tr-TR" b="1" i="1" dirty="0" smtClean="0"/>
              <a:t>günü gününe tekrar </a:t>
            </a:r>
            <a:r>
              <a:rPr lang="tr-TR" i="1" dirty="0" smtClean="0"/>
              <a:t>yapmayınca ne kadar keyifli olursa olsun ipin ucu kaçıyor.</a:t>
            </a:r>
            <a:br>
              <a:rPr lang="tr-TR" i="1" dirty="0" smtClean="0"/>
            </a:br>
            <a:r>
              <a:rPr lang="tr-TR" sz="1400" i="1" dirty="0" smtClean="0"/>
              <a:t>2017-2018 Bahar Döneminde bir öğrencinin final sınavı geri bildirimi (FF)</a:t>
            </a:r>
            <a:endParaRPr lang="tr-TR" sz="1400" i="1" dirty="0"/>
          </a:p>
        </p:txBody>
      </p:sp>
    </p:spTree>
    <p:extLst>
      <p:ext uri="{BB962C8B-B14F-4D97-AF65-F5344CB8AC3E}">
        <p14:creationId xmlns:p14="http://schemas.microsoft.com/office/powerpoint/2010/main" xmlns="" val="629188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smtClean="0"/>
              <a:t>Günü </a:t>
            </a:r>
            <a:r>
              <a:rPr lang="tr-TR" b="1" dirty="0"/>
              <a:t>gününe çalışmamın </a:t>
            </a:r>
            <a:r>
              <a:rPr lang="tr-TR" b="1" dirty="0" smtClean="0"/>
              <a:t>gerekliliği…</a:t>
            </a:r>
            <a:endParaRPr lang="tr-TR" dirty="0"/>
          </a:p>
        </p:txBody>
      </p:sp>
      <p:sp>
        <p:nvSpPr>
          <p:cNvPr id="3" name="İçerik Yer Tutucusu 2"/>
          <p:cNvSpPr>
            <a:spLocks noGrp="1"/>
          </p:cNvSpPr>
          <p:nvPr>
            <p:ph sz="quarter" idx="1"/>
          </p:nvPr>
        </p:nvSpPr>
        <p:spPr>
          <a:xfrm>
            <a:off x="457200" y="1219200"/>
            <a:ext cx="8329642" cy="3424246"/>
          </a:xfrm>
        </p:spPr>
        <p:txBody>
          <a:bodyPr>
            <a:normAutofit lnSpcReduction="10000"/>
          </a:bodyPr>
          <a:lstStyle/>
          <a:p>
            <a:r>
              <a:rPr lang="tr-TR" sz="2000" dirty="0"/>
              <a:t>Ehliyet almadan önce herkes bana araba sürmeye başladığımda rüyalarımda hep araba süreceğimi söylerdi. Fakat ben o </a:t>
            </a:r>
            <a:r>
              <a:rPr lang="tr-TR" sz="2000" dirty="0" smtClean="0"/>
              <a:t>sıralarda </a:t>
            </a:r>
            <a:r>
              <a:rPr lang="tr-TR" sz="2000" dirty="0"/>
              <a:t>rüyamda araba kullandığımı görmüyordum. Galiba onu fazla önemsemiyordum. C benim </a:t>
            </a:r>
            <a:r>
              <a:rPr lang="tr-TR" sz="2000" dirty="0" smtClean="0"/>
              <a:t>için </a:t>
            </a:r>
            <a:r>
              <a:rPr lang="tr-TR" sz="2000" dirty="0"/>
              <a:t>ilk günden beri korkutucuydu. Ama korkmamın sebebi farkında olmamdı</a:t>
            </a:r>
            <a:r>
              <a:rPr lang="tr-TR" sz="2000" dirty="0" smtClean="0"/>
              <a:t>. </a:t>
            </a:r>
            <a:r>
              <a:rPr lang="tr-TR" sz="2000" b="1" dirty="0" smtClean="0"/>
              <a:t>Günü </a:t>
            </a:r>
            <a:r>
              <a:rPr lang="tr-TR" sz="2000" b="1" dirty="0"/>
              <a:t>gününe çalışmamın gerekliliği</a:t>
            </a:r>
            <a:r>
              <a:rPr lang="tr-TR" sz="2000" dirty="0"/>
              <a:t> ve benden istediği pek çok sorumluluk vardı. Korkum beni daha çok sevdirdi C'yi, </a:t>
            </a:r>
            <a:r>
              <a:rPr lang="tr-TR" sz="2000" dirty="0" smtClean="0"/>
              <a:t>tabii ki hatalarım </a:t>
            </a:r>
            <a:r>
              <a:rPr lang="tr-TR" sz="2000" dirty="0"/>
              <a:t>oldu ve </a:t>
            </a:r>
            <a:r>
              <a:rPr lang="tr-TR" sz="2000" dirty="0" smtClean="0"/>
              <a:t>bazı </a:t>
            </a:r>
            <a:r>
              <a:rPr lang="tr-TR" sz="2000" dirty="0"/>
              <a:t>zamanlarda yeterli çalışmayı gösteremedim. Ama ben en büyük dersi alıp C </a:t>
            </a:r>
            <a:r>
              <a:rPr lang="tr-TR" sz="2000" dirty="0" err="1"/>
              <a:t>yi</a:t>
            </a:r>
            <a:r>
              <a:rPr lang="tr-TR" sz="2000" dirty="0"/>
              <a:t> kendime bir ders olarak </a:t>
            </a:r>
            <a:r>
              <a:rPr lang="tr-TR" sz="2000" dirty="0" smtClean="0"/>
              <a:t>değil, </a:t>
            </a:r>
            <a:r>
              <a:rPr lang="tr-TR" sz="2000" dirty="0"/>
              <a:t>kariyer hayatımın bir parçası olarak görmeye başladım. Ve yaklaşık 2 </a:t>
            </a:r>
            <a:r>
              <a:rPr lang="tr-TR" sz="2000" dirty="0" smtClean="0"/>
              <a:t>aydır </a:t>
            </a:r>
            <a:r>
              <a:rPr lang="tr-TR" sz="2000" b="1" dirty="0"/>
              <a:t>her gece rüyamda </a:t>
            </a:r>
            <a:r>
              <a:rPr lang="tr-TR" sz="2000" dirty="0"/>
              <a:t>sabaha kadar kod </a:t>
            </a:r>
            <a:r>
              <a:rPr lang="tr-TR" sz="2000" dirty="0" smtClean="0"/>
              <a:t>yazıyorum… ödevlerin çoğunu </a:t>
            </a:r>
            <a:r>
              <a:rPr lang="tr-TR" sz="2000" dirty="0"/>
              <a:t>orda bitirip sabah koda döküyorum</a:t>
            </a:r>
            <a:r>
              <a:rPr lang="tr-TR" sz="2000" dirty="0" smtClean="0"/>
              <a:t>.</a:t>
            </a:r>
          </a:p>
          <a:p>
            <a:endParaRPr lang="tr-TR" sz="2000" dirty="0"/>
          </a:p>
        </p:txBody>
      </p:sp>
      <p:pic>
        <p:nvPicPr>
          <p:cNvPr id="4" name="3 Resim" descr="Code-Baby.jpg"/>
          <p:cNvPicPr>
            <a:picLocks noChangeAspect="1"/>
          </p:cNvPicPr>
          <p:nvPr/>
        </p:nvPicPr>
        <p:blipFill>
          <a:blip r:embed="rId2"/>
          <a:stretch>
            <a:fillRect/>
          </a:stretch>
        </p:blipFill>
        <p:spPr>
          <a:xfrm>
            <a:off x="6143636" y="4198824"/>
            <a:ext cx="2571768" cy="2122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Dikdörtgen"/>
          <p:cNvSpPr/>
          <p:nvPr/>
        </p:nvSpPr>
        <p:spPr>
          <a:xfrm>
            <a:off x="928662" y="4500570"/>
            <a:ext cx="4572000" cy="646331"/>
          </a:xfrm>
          <a:prstGeom prst="rect">
            <a:avLst/>
          </a:prstGeom>
        </p:spPr>
        <p:txBody>
          <a:bodyPr>
            <a:spAutoFit/>
          </a:bodyPr>
          <a:lstStyle/>
          <a:p>
            <a:r>
              <a:rPr lang="tr-TR" dirty="0" smtClean="0"/>
              <a:t>2017-2018 Güz Döneminde dersten AA ile geçen bir öğrencinin ödev3 geri bildirimi</a:t>
            </a:r>
            <a:endParaRPr lang="tr-TR" dirty="0"/>
          </a:p>
        </p:txBody>
      </p:sp>
      <p:cxnSp>
        <p:nvCxnSpPr>
          <p:cNvPr id="7" name="6 Düz Ok Bağlayıcısı"/>
          <p:cNvCxnSpPr/>
          <p:nvPr/>
        </p:nvCxnSpPr>
        <p:spPr>
          <a:xfrm rot="5400000">
            <a:off x="2607455" y="5179231"/>
            <a:ext cx="35719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785786" y="5429264"/>
            <a:ext cx="4714908" cy="923330"/>
          </a:xfrm>
          <a:prstGeom prst="rect">
            <a:avLst/>
          </a:prstGeom>
          <a:noFill/>
        </p:spPr>
        <p:txBody>
          <a:bodyPr wrap="square" rtlCol="0">
            <a:spAutoFit/>
          </a:bodyPr>
          <a:lstStyle/>
          <a:p>
            <a:r>
              <a:rPr lang="tr-TR" dirty="0" smtClean="0"/>
              <a:t>END öğrencisi, Bil141 dersini aldıktan sonra Bilgisayar </a:t>
            </a:r>
            <a:r>
              <a:rPr lang="tr-TR" dirty="0" err="1" smtClean="0"/>
              <a:t>Müh.’de</a:t>
            </a:r>
            <a:r>
              <a:rPr lang="tr-TR" dirty="0" smtClean="0"/>
              <a:t> yan dal</a:t>
            </a:r>
            <a:r>
              <a:rPr lang="tr-TR" sz="1400" dirty="0" smtClean="0"/>
              <a:t>(ya da çift ana dal)</a:t>
            </a:r>
            <a:r>
              <a:rPr lang="tr-TR" dirty="0" smtClean="0"/>
              <a:t> yapmaya başladı.</a:t>
            </a:r>
            <a:endParaRPr lang="tr-TR" dirty="0"/>
          </a:p>
        </p:txBody>
      </p:sp>
    </p:spTree>
    <p:extLst>
      <p:ext uri="{BB962C8B-B14F-4D97-AF65-F5344CB8AC3E}">
        <p14:creationId xmlns:p14="http://schemas.microsoft.com/office/powerpoint/2010/main" xmlns="" val="307960734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Ödevlerdeki Etik İlkelerimiz</a:t>
            </a:r>
            <a:endParaRPr lang="tr-TR" dirty="0"/>
          </a:p>
        </p:txBody>
      </p:sp>
      <p:pic>
        <p:nvPicPr>
          <p:cNvPr id="4" name="3 İçerik Yer Tutucusu" descr="etik-kurul-resim.jpg"/>
          <p:cNvPicPr>
            <a:picLocks noGrp="1" noChangeAspect="1"/>
          </p:cNvPicPr>
          <p:nvPr>
            <p:ph idx="1"/>
          </p:nvPr>
        </p:nvPicPr>
        <p:blipFill>
          <a:blip r:embed="rId2"/>
          <a:stretch>
            <a:fillRect/>
          </a:stretch>
        </p:blipFill>
        <p:spPr>
          <a:xfrm>
            <a:off x="6215074" y="1928802"/>
            <a:ext cx="2071702" cy="1574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Metin kutusu"/>
          <p:cNvSpPr txBox="1"/>
          <p:nvPr/>
        </p:nvSpPr>
        <p:spPr>
          <a:xfrm>
            <a:off x="520861" y="3549524"/>
            <a:ext cx="8165939" cy="1569660"/>
          </a:xfrm>
          <a:prstGeom prst="rect">
            <a:avLst/>
          </a:prstGeom>
          <a:noFill/>
        </p:spPr>
        <p:txBody>
          <a:bodyPr wrap="square" rtlCol="0">
            <a:spAutoFit/>
          </a:bodyPr>
          <a:lstStyle/>
          <a:p>
            <a:pPr>
              <a:buFont typeface="Wingdings" pitchFamily="2" charset="2"/>
              <a:buChar char="Ø"/>
            </a:pPr>
            <a:r>
              <a:rPr lang="tr-TR" sz="2400" dirty="0" smtClean="0"/>
              <a:t>Ödevlerin esas amacı sizi sınavlara hazırlamaktır.</a:t>
            </a:r>
          </a:p>
          <a:p>
            <a:pPr>
              <a:buFont typeface="Wingdings" pitchFamily="2" charset="2"/>
              <a:buChar char="Ø"/>
            </a:pPr>
            <a:r>
              <a:rPr lang="tr-TR" sz="2400" b="1" dirty="0" smtClean="0">
                <a:solidFill>
                  <a:schemeClr val="bg2">
                    <a:lumMod val="25000"/>
                  </a:schemeClr>
                </a:solidFill>
              </a:rPr>
              <a:t>SINAVLARDA BAŞARILI OLABİLMENİZ İÇİN:</a:t>
            </a:r>
          </a:p>
          <a:p>
            <a:pPr lvl="1" algn="ctr">
              <a:buFont typeface="Wingdings" pitchFamily="2" charset="2"/>
              <a:buChar char="Ø"/>
            </a:pPr>
            <a:r>
              <a:rPr lang="tr-TR" sz="2400" dirty="0" smtClean="0"/>
              <a:t>Etik ilke ihlalleriyle çözülmeye çalışılmış ödevlerden </a:t>
            </a:r>
            <a:r>
              <a:rPr lang="tr-TR" sz="2400" b="1" dirty="0" smtClean="0"/>
              <a:t>kaçınınız!</a:t>
            </a: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b="1" dirty="0" smtClean="0">
                <a:latin typeface="+mj-lt"/>
                <a:ea typeface="+mj-ea"/>
                <a:cs typeface="+mj-cs"/>
              </a:rPr>
              <a:t>Benzerlik Testi </a:t>
            </a:r>
            <a:r>
              <a:rPr lang="tr-TR" sz="4400" dirty="0" smtClean="0">
                <a:latin typeface="+mj-lt"/>
                <a:ea typeface="+mj-ea"/>
                <a:cs typeface="+mj-cs"/>
              </a:rPr>
              <a:t>Yazılımı</a:t>
            </a:r>
            <a:endParaRPr kumimoji="0" lang="tr-TR"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027" name="Picture 3"/>
          <p:cNvPicPr>
            <a:picLocks noChangeAspect="1" noChangeArrowheads="1"/>
          </p:cNvPicPr>
          <p:nvPr/>
        </p:nvPicPr>
        <p:blipFill>
          <a:blip r:embed="rId2"/>
          <a:srcRect/>
          <a:stretch>
            <a:fillRect/>
          </a:stretch>
        </p:blipFill>
        <p:spPr bwMode="auto">
          <a:xfrm>
            <a:off x="3357554" y="1428736"/>
            <a:ext cx="5425669" cy="4556181"/>
          </a:xfrm>
          <a:prstGeom prst="rect">
            <a:avLst/>
          </a:prstGeom>
          <a:noFill/>
          <a:ln>
            <a:noFill/>
          </a:ln>
        </p:spPr>
      </p:pic>
      <p:sp>
        <p:nvSpPr>
          <p:cNvPr id="4" name="3 Metin kutusu"/>
          <p:cNvSpPr txBox="1"/>
          <p:nvPr/>
        </p:nvSpPr>
        <p:spPr>
          <a:xfrm>
            <a:off x="285720" y="1357298"/>
            <a:ext cx="3060700" cy="1477328"/>
          </a:xfrm>
          <a:prstGeom prst="rect">
            <a:avLst/>
          </a:prstGeom>
          <a:noFill/>
        </p:spPr>
        <p:txBody>
          <a:bodyPr wrap="square" rtlCol="0">
            <a:spAutoFit/>
          </a:bodyPr>
          <a:lstStyle/>
          <a:p>
            <a:pPr>
              <a:buFont typeface="Arial" pitchFamily="34" charset="0"/>
              <a:buChar char="•"/>
            </a:pPr>
            <a:r>
              <a:rPr lang="tr-TR" i="1" dirty="0" smtClean="0"/>
              <a:t>Ödevleriniz, geçmiş dönemlerdeki ödevler ve internetteki benzer kodlarla birlikte kod benzerlik yazılımı ile incelenmektedir.</a:t>
            </a:r>
          </a:p>
        </p:txBody>
      </p:sp>
      <p:sp>
        <p:nvSpPr>
          <p:cNvPr id="6" name="5 Yuvarlatılmış Dikdörtgen"/>
          <p:cNvSpPr/>
          <p:nvPr/>
        </p:nvSpPr>
        <p:spPr>
          <a:xfrm>
            <a:off x="500034" y="3071810"/>
            <a:ext cx="2714644" cy="191366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Gelişmiş bir algoritma ile tüm ödevler ikili kombinasyonlar halinde satır satır incelenmektedir.</a:t>
            </a:r>
            <a:endParaRPr lang="tr-TR" dirty="0"/>
          </a:p>
        </p:txBody>
      </p:sp>
      <p:sp>
        <p:nvSpPr>
          <p:cNvPr id="7" name="4 Yuvarlatılmış Dikdörtgen"/>
          <p:cNvSpPr/>
          <p:nvPr/>
        </p:nvSpPr>
        <p:spPr>
          <a:xfrm>
            <a:off x="5594527" y="4550669"/>
            <a:ext cx="2643238"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400" dirty="0" smtClean="0"/>
              <a:t>Lütfen kodlarınızla yazılımı test etmeyin, geçmiş dönemlerdeki bazı öğrenciler sizin yerinize test etti, yazılım çok iyi çalışıyor.</a:t>
            </a:r>
            <a:endParaRPr lang="tr-TR" sz="1400" dirty="0"/>
          </a:p>
        </p:txBody>
      </p:sp>
    </p:spTree>
    <p:extLst>
      <p:ext uri="{BB962C8B-B14F-4D97-AF65-F5344CB8AC3E}">
        <p14:creationId xmlns="" xmlns:p14="http://schemas.microsoft.com/office/powerpoint/2010/main" val="1337443001"/>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7 numaralı ilke</a:t>
            </a:r>
            <a:endParaRPr lang="tr-TR" dirty="0"/>
          </a:p>
        </p:txBody>
      </p:sp>
      <p:sp>
        <p:nvSpPr>
          <p:cNvPr id="3" name="2 İçerik Yer Tutucusu"/>
          <p:cNvSpPr>
            <a:spLocks noGrp="1"/>
          </p:cNvSpPr>
          <p:nvPr>
            <p:ph idx="1"/>
          </p:nvPr>
        </p:nvSpPr>
        <p:spPr/>
        <p:txBody>
          <a:bodyPr>
            <a:normAutofit/>
          </a:bodyPr>
          <a:lstStyle/>
          <a:p>
            <a:r>
              <a:rPr lang="tr-TR" dirty="0" smtClean="0"/>
              <a:t>Kimseden (dersin hocası ve ders asistanları haricinde) bu ödevle ilgili </a:t>
            </a:r>
            <a:r>
              <a:rPr lang="tr-TR" b="1" dirty="0" smtClean="0"/>
              <a:t>yardım almadım </a:t>
            </a:r>
            <a:r>
              <a:rPr lang="tr-TR" dirty="0" smtClean="0"/>
              <a:t>ve kimseye </a:t>
            </a:r>
            <a:r>
              <a:rPr lang="tr-TR" b="1" dirty="0" smtClean="0"/>
              <a:t>yardım etmedim.</a:t>
            </a:r>
            <a:endParaRPr lang="tr-TR" sz="2000" dirty="0"/>
          </a:p>
        </p:txBody>
      </p:sp>
      <p:pic>
        <p:nvPicPr>
          <p:cNvPr id="4" name="3 Resim" descr="seven-1181077_960_720.png"/>
          <p:cNvPicPr>
            <a:picLocks noChangeAspect="1"/>
          </p:cNvPicPr>
          <p:nvPr/>
        </p:nvPicPr>
        <p:blipFill>
          <a:blip r:embed="rId2"/>
          <a:stretch>
            <a:fillRect/>
          </a:stretch>
        </p:blipFill>
        <p:spPr>
          <a:xfrm>
            <a:off x="5715008" y="3286124"/>
            <a:ext cx="2928934" cy="2928934"/>
          </a:xfrm>
          <a:prstGeom prst="rect">
            <a:avLst/>
          </a:prstGeom>
        </p:spPr>
      </p:pic>
      <p:sp>
        <p:nvSpPr>
          <p:cNvPr id="5" name="4 Yuvarlatılmış Dikdörtgen"/>
          <p:cNvSpPr/>
          <p:nvPr/>
        </p:nvSpPr>
        <p:spPr>
          <a:xfrm>
            <a:off x="1428728" y="3714752"/>
            <a:ext cx="4214842" cy="228601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smtClean="0"/>
              <a:t>EN SIK İHLAL EDİLEN İLKELERİMİZDEN BİRİ</a:t>
            </a:r>
            <a:endParaRPr lang="tr-TR" sz="2400" dirty="0"/>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0"/>
            <a:r>
              <a:rPr lang="tr-TR" b="1" smtClean="0"/>
              <a:t>Dersin amacı</a:t>
            </a:r>
            <a:endParaRPr lang="en-US"/>
          </a:p>
        </p:txBody>
      </p:sp>
      <p:sp>
        <p:nvSpPr>
          <p:cNvPr id="3" name="2 İçerik Yer Tutucusu"/>
          <p:cNvSpPr>
            <a:spLocks noGrp="1"/>
          </p:cNvSpPr>
          <p:nvPr>
            <p:ph sz="quarter" idx="1"/>
          </p:nvPr>
        </p:nvSpPr>
        <p:spPr/>
        <p:txBody>
          <a:bodyPr/>
          <a:lstStyle/>
          <a:p>
            <a:pPr marL="731520" lvl="1" indent="-457200">
              <a:buFont typeface="+mj-lt"/>
              <a:buAutoNum type="arabicPeriod"/>
            </a:pPr>
            <a:r>
              <a:rPr lang="tr-TR" sz="2400" smtClean="0"/>
              <a:t>Öğrencilerin, bilgisayar programlamanın gerektirdiği </a:t>
            </a:r>
            <a:r>
              <a:rPr lang="tr-TR" sz="2400" b="1" smtClean="0"/>
              <a:t>düşünce yapısı</a:t>
            </a:r>
            <a:r>
              <a:rPr lang="tr-TR" sz="2400" smtClean="0"/>
              <a:t>nı, </a:t>
            </a:r>
            <a:r>
              <a:rPr lang="tr-TR" sz="2400" b="1" smtClean="0"/>
              <a:t>yetenekler</a:t>
            </a:r>
            <a:r>
              <a:rPr lang="tr-TR" sz="2400" smtClean="0"/>
              <a:t>ini ve </a:t>
            </a:r>
            <a:r>
              <a:rPr lang="tr-TR" sz="2400" b="1" smtClean="0"/>
              <a:t>alışkanlıkla</a:t>
            </a:r>
            <a:r>
              <a:rPr lang="tr-TR" sz="2400" smtClean="0"/>
              <a:t>rını edinmesi</a:t>
            </a:r>
            <a:endParaRPr lang="en-US" sz="2400" smtClean="0"/>
          </a:p>
          <a:p>
            <a:pPr marL="731520" lvl="1" indent="-457200">
              <a:buFont typeface="+mj-lt"/>
              <a:buAutoNum type="arabicPeriod"/>
            </a:pPr>
            <a:r>
              <a:rPr lang="tr-TR" sz="2400" smtClean="0"/>
              <a:t>Öğrencilerin  </a:t>
            </a:r>
            <a:r>
              <a:rPr lang="tr-TR" sz="2400" b="1" smtClean="0"/>
              <a:t>programlamayı sevmesi</a:t>
            </a:r>
            <a:r>
              <a:rPr lang="tr-TR" sz="2400" smtClean="0"/>
              <a:t> ve </a:t>
            </a:r>
            <a:r>
              <a:rPr lang="tr-TR" sz="2400" b="1" smtClean="0"/>
              <a:t>öğrenmesi</a:t>
            </a:r>
            <a:endParaRPr lang="en-US" sz="2400" smtClean="0"/>
          </a:p>
          <a:p>
            <a:endParaRPr lang="en-US"/>
          </a:p>
        </p:txBody>
      </p:sp>
      <p:pic>
        <p:nvPicPr>
          <p:cNvPr id="67586" name="Picture 2" descr="Image result for coding baby"/>
          <p:cNvPicPr>
            <a:picLocks noChangeAspect="1" noChangeArrowheads="1"/>
          </p:cNvPicPr>
          <p:nvPr/>
        </p:nvPicPr>
        <p:blipFill>
          <a:blip r:embed="rId3"/>
          <a:srcRect b="12125"/>
          <a:stretch>
            <a:fillRect/>
          </a:stretch>
        </p:blipFill>
        <p:spPr bwMode="auto">
          <a:xfrm>
            <a:off x="1928794" y="3071810"/>
            <a:ext cx="5238750" cy="3071834"/>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4000" b="1" i="1" dirty="0" smtClean="0"/>
              <a:t>Ödevlerdeki Etik İlkelerimiz- Özet</a:t>
            </a:r>
            <a:endParaRPr lang="tr-TR" sz="4000" dirty="0"/>
          </a:p>
        </p:txBody>
      </p:sp>
      <p:sp>
        <p:nvSpPr>
          <p:cNvPr id="3" name="2 İçerik Yer Tutucusu"/>
          <p:cNvSpPr>
            <a:spLocks noGrp="1"/>
          </p:cNvSpPr>
          <p:nvPr>
            <p:ph idx="1"/>
          </p:nvPr>
        </p:nvSpPr>
        <p:spPr/>
        <p:txBody>
          <a:bodyPr>
            <a:normAutofit fontScale="85000" lnSpcReduction="20000"/>
          </a:bodyPr>
          <a:lstStyle/>
          <a:p>
            <a:r>
              <a:rPr lang="tr-TR" b="1" i="1" dirty="0" smtClean="0"/>
              <a:t>Etik İlkelerimiz </a:t>
            </a:r>
            <a:r>
              <a:rPr lang="tr-TR" dirty="0" smtClean="0"/>
              <a:t>sizin derste başarılı olmanız için hazırlandı.</a:t>
            </a:r>
          </a:p>
          <a:p>
            <a:pPr lvl="1"/>
            <a:r>
              <a:rPr lang="tr-TR" dirty="0" smtClean="0"/>
              <a:t>İlkelerimizi içeren 12 ifadeyi kodlarınızı gönderirken doğrulamanız istenecektir. 7. ilke de dahil olmak üzere tüm ilkeleri dikkatle uygulayın.</a:t>
            </a:r>
          </a:p>
          <a:p>
            <a:pPr lvl="1"/>
            <a:r>
              <a:rPr lang="tr-TR" dirty="0" smtClean="0"/>
              <a:t>7. ilkeyi anlamakta/uygulamakta zorlanan öğrenciler için daha detaylı açıklama: Ödev çalışmalarında </a:t>
            </a:r>
            <a:r>
              <a:rPr lang="tr-TR" dirty="0" err="1" smtClean="0"/>
              <a:t>homosapiens</a:t>
            </a:r>
            <a:r>
              <a:rPr lang="tr-TR" dirty="0" smtClean="0"/>
              <a:t> türünden </a:t>
            </a:r>
            <a:r>
              <a:rPr lang="tr-TR" b="1" u="sng" dirty="0" smtClean="0"/>
              <a:t>kimseden</a:t>
            </a:r>
            <a:r>
              <a:rPr lang="tr-TR" dirty="0" smtClean="0"/>
              <a:t> (dersin hocası ve ders asistanları hariç) yardım almayınız!</a:t>
            </a:r>
          </a:p>
          <a:p>
            <a:pPr lvl="2"/>
            <a:r>
              <a:rPr lang="tr-TR" sz="2000" dirty="0" smtClean="0"/>
              <a:t>Dersi almayan arkadaşımdan da mı?</a:t>
            </a:r>
          </a:p>
          <a:p>
            <a:pPr lvl="3"/>
            <a:r>
              <a:rPr lang="tr-TR" sz="2000" dirty="0" smtClean="0"/>
              <a:t>Sağlama algoritması: </a:t>
            </a:r>
          </a:p>
          <a:p>
            <a:pPr lvl="4"/>
            <a:r>
              <a:rPr lang="tr-TR" sz="2000" dirty="0" smtClean="0"/>
              <a:t>“Dersimi almayan arkadaşım”, insan mı? Evet</a:t>
            </a:r>
          </a:p>
          <a:p>
            <a:pPr lvl="4"/>
            <a:r>
              <a:rPr lang="tr-TR" sz="2000" dirty="0" smtClean="0"/>
              <a:t>“Dersi almayan arkadaşım”, dersin hocası mı? Hayır</a:t>
            </a:r>
          </a:p>
          <a:p>
            <a:pPr lvl="4"/>
            <a:r>
              <a:rPr lang="tr-TR" sz="2000" dirty="0" smtClean="0"/>
              <a:t>“Dersi almayan arkadaşım”, dersin asistanı mı? Hayır</a:t>
            </a:r>
          </a:p>
          <a:p>
            <a:pPr lvl="3"/>
            <a:r>
              <a:rPr lang="tr-TR" sz="2000" dirty="0" smtClean="0"/>
              <a:t>Sonuç: Evet, ondan da yardım almayınız.</a:t>
            </a:r>
          </a:p>
          <a:p>
            <a:pPr lvl="3"/>
            <a:r>
              <a:rPr lang="tr-TR" sz="2000" i="1" dirty="0" smtClean="0"/>
              <a:t>“Ama kodumu göstermedim”, “Ama sadece bir şeyi sormuştum”</a:t>
            </a:r>
          </a:p>
          <a:p>
            <a:pPr lvl="4"/>
            <a:r>
              <a:rPr lang="tr-TR" sz="2000" dirty="0" smtClean="0"/>
              <a:t>Durumları olmasın. Gayet açık olan bu isteğimizi dikkatle uygulayın.</a:t>
            </a:r>
          </a:p>
          <a:p>
            <a:pPr lvl="4"/>
            <a:endParaRPr lang="tr-TR" dirty="0" smtClean="0"/>
          </a:p>
        </p:txBody>
      </p:sp>
    </p:spTree>
    <p:extLst>
      <p:ext uri="{BB962C8B-B14F-4D97-AF65-F5344CB8AC3E}">
        <p14:creationId xmlns:p14="http://schemas.microsoft.com/office/powerpoint/2010/main" xmlns="" val="136451700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heckerboard(across)">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heckerboard(across)">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checkerboard(across)">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dirty="0" smtClean="0"/>
              <a:t>Ödevlerde internet kullanımı </a:t>
            </a:r>
            <a:r>
              <a:rPr lang="tr-TR" sz="3600" dirty="0" err="1" smtClean="0"/>
              <a:t>hk</a:t>
            </a:r>
            <a:r>
              <a:rPr lang="tr-TR" sz="3600" dirty="0" smtClean="0"/>
              <a:t>. </a:t>
            </a:r>
            <a:br>
              <a:rPr lang="tr-TR" sz="3600" dirty="0" smtClean="0"/>
            </a:br>
            <a:r>
              <a:rPr lang="tr-TR" sz="3600" dirty="0" smtClean="0"/>
              <a:t>(11. ilkenin detaylı şekli)</a:t>
            </a:r>
            <a:endParaRPr lang="tr-TR" sz="3600" dirty="0"/>
          </a:p>
        </p:txBody>
      </p:sp>
      <p:sp>
        <p:nvSpPr>
          <p:cNvPr id="3" name="2 İçerik Yer Tutucusu"/>
          <p:cNvSpPr>
            <a:spLocks noGrp="1"/>
          </p:cNvSpPr>
          <p:nvPr>
            <p:ph idx="1"/>
          </p:nvPr>
        </p:nvSpPr>
        <p:spPr/>
        <p:txBody>
          <a:bodyPr>
            <a:normAutofit lnSpcReduction="10000"/>
          </a:bodyPr>
          <a:lstStyle/>
          <a:p>
            <a:pPr marL="457200" indent="-457200">
              <a:buFont typeface="+mj-lt"/>
              <a:buAutoNum type="arabicPeriod"/>
            </a:pPr>
            <a:r>
              <a:rPr lang="tr-TR" dirty="0" smtClean="0"/>
              <a:t>Ödeve dair doğrudan araştırma(örn. “X yapan kod nasıl yazılır?”) </a:t>
            </a:r>
            <a:r>
              <a:rPr lang="tr-TR" b="1" dirty="0" smtClean="0"/>
              <a:t>yapmanıza izin verilmez.</a:t>
            </a:r>
            <a:endParaRPr lang="tr-TR" dirty="0" smtClean="0"/>
          </a:p>
          <a:p>
            <a:pPr marL="749808" lvl="1" indent="-457200"/>
            <a:r>
              <a:rPr lang="tr-TR" dirty="0" smtClean="0"/>
              <a:t>Bu tarz sitelerden kod aldığınız tespit edilirse (sizin gibi başka bir öğrenci de alıp gönderdiğinde iki kod benzerlik testine takılabilir vs.) etik ilke ihlali durumu yaşanabilir.</a:t>
            </a:r>
          </a:p>
          <a:p>
            <a:pPr marL="457200" indent="-457200">
              <a:buFont typeface="+mj-lt"/>
              <a:buAutoNum type="arabicPeriod"/>
            </a:pPr>
            <a:r>
              <a:rPr lang="tr-TR" dirty="0" smtClean="0"/>
              <a:t>İnternetten ancak </a:t>
            </a:r>
            <a:r>
              <a:rPr lang="tr-TR" b="1" dirty="0" smtClean="0"/>
              <a:t>genel konuları (“</a:t>
            </a:r>
            <a:r>
              <a:rPr lang="tr-TR" b="1" dirty="0" err="1" smtClean="0"/>
              <a:t>C’de</a:t>
            </a:r>
            <a:r>
              <a:rPr lang="tr-TR" b="1" dirty="0" smtClean="0"/>
              <a:t> döngüler”  gibi) </a:t>
            </a:r>
            <a:r>
              <a:rPr lang="tr-TR" dirty="0" smtClean="0"/>
              <a:t>araştırmanıza izin verilir.</a:t>
            </a:r>
          </a:p>
          <a:p>
            <a:pPr marL="749808" lvl="1" indent="-457200"/>
            <a:r>
              <a:rPr lang="tr-TR" dirty="0" smtClean="0"/>
              <a:t>Bu araştırmanızda kullandığınız kaynakları da ödev formunda </a:t>
            </a:r>
            <a:r>
              <a:rPr lang="tr-TR" b="1" dirty="0" smtClean="0"/>
              <a:t>açıkça belirtmeniz beklenir. </a:t>
            </a:r>
            <a:r>
              <a:rPr lang="tr-TR" dirty="0" smtClean="0"/>
              <a:t>“</a:t>
            </a:r>
            <a:r>
              <a:rPr lang="tr-TR" dirty="0" err="1" smtClean="0"/>
              <a:t>youtube</a:t>
            </a:r>
            <a:r>
              <a:rPr lang="tr-TR" dirty="0" smtClean="0"/>
              <a:t>” vs. gibi ifadelerle geçiştirmeniz istenmez.</a:t>
            </a:r>
          </a:p>
          <a:p>
            <a:pPr marL="932688" lvl="2" indent="-457200">
              <a:buFont typeface="+mj-lt"/>
              <a:buAutoNum type="arabicPeriod"/>
            </a:pPr>
            <a:endParaRPr lang="tr-TR" dirty="0" smtClean="0"/>
          </a:p>
          <a:p>
            <a:pPr marL="457200" indent="-457200">
              <a:buFont typeface="+mj-lt"/>
              <a:buAutoNum type="arabicPeriod"/>
            </a:pPr>
            <a:endParaRPr lang="tr-TR" dirty="0"/>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Potansiyel ihlal durumları…</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Çok yakın arkadaşınız şu an dersi alıyor mu?</a:t>
            </a:r>
          </a:p>
          <a:p>
            <a:pPr lvl="1"/>
            <a:r>
              <a:rPr lang="tr-TR" dirty="0" smtClean="0"/>
              <a:t>Özellikle sizler dikkat ediniz!</a:t>
            </a:r>
          </a:p>
          <a:p>
            <a:pPr lvl="1"/>
            <a:r>
              <a:rPr lang="tr-TR" dirty="0" smtClean="0"/>
              <a:t>“Arkadaşımı kıramadım.”</a:t>
            </a:r>
          </a:p>
          <a:p>
            <a:pPr lvl="1"/>
            <a:r>
              <a:rPr lang="tr-TR" dirty="0" smtClean="0"/>
              <a:t>“Sanırım ‘hayır’ demesini öğrenmeliyim.”</a:t>
            </a:r>
          </a:p>
          <a:p>
            <a:pPr>
              <a:buNone/>
            </a:pPr>
            <a:r>
              <a:rPr lang="tr-TR" dirty="0" smtClean="0"/>
              <a:t>		Vakaları ile çok karşılaşılıyor.</a:t>
            </a:r>
          </a:p>
          <a:p>
            <a:pPr>
              <a:buNone/>
            </a:pPr>
            <a:endParaRPr lang="tr-TR" dirty="0" smtClean="0"/>
          </a:p>
          <a:p>
            <a:r>
              <a:rPr lang="tr-TR" dirty="0" smtClean="0"/>
              <a:t>CEVAP: </a:t>
            </a:r>
            <a:r>
              <a:rPr lang="tr-TR" dirty="0" err="1" smtClean="0"/>
              <a:t>printf</a:t>
            </a:r>
            <a:r>
              <a:rPr lang="tr-TR" dirty="0" smtClean="0"/>
              <a:t>(“H   A   Y   I   R”);</a:t>
            </a:r>
          </a:p>
          <a:p>
            <a:pPr lvl="1"/>
            <a:r>
              <a:rPr lang="tr-TR" dirty="0" smtClean="0"/>
              <a:t>Hayır, başka öğrencilerin emeklerine saygısızlık yapmak istemem.</a:t>
            </a:r>
          </a:p>
          <a:p>
            <a:pPr lvl="1"/>
            <a:r>
              <a:rPr lang="tr-TR" dirty="0" smtClean="0"/>
              <a:t>Hayır, ben emek hırsızı değilim.</a:t>
            </a:r>
          </a:p>
          <a:p>
            <a:pPr lvl="1"/>
            <a:r>
              <a:rPr lang="tr-TR" dirty="0" smtClean="0"/>
              <a:t>Hayır, kodumu sana vererek etik ilke ihlal cezasını alamam.</a:t>
            </a:r>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a:p>
            <a:pPr>
              <a:buNone/>
            </a:pPr>
            <a:endParaRPr lang="tr-TR"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linds(horizontal)">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linds(horizontal)">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blinds(horizontal)">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etik-kurul-resim.jpg"/>
          <p:cNvPicPr>
            <a:picLocks noChangeAspect="1"/>
          </p:cNvPicPr>
          <p:nvPr/>
        </p:nvPicPr>
        <p:blipFill>
          <a:blip r:embed="rId2"/>
          <a:stretch>
            <a:fillRect/>
          </a:stretch>
        </p:blipFill>
        <p:spPr>
          <a:xfrm>
            <a:off x="1643042" y="2143116"/>
            <a:ext cx="5451844" cy="4143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Başlık"/>
          <p:cNvSpPr>
            <a:spLocks noGrp="1"/>
          </p:cNvSpPr>
          <p:nvPr>
            <p:ph type="title"/>
          </p:nvPr>
        </p:nvSpPr>
        <p:spPr/>
        <p:txBody>
          <a:bodyPr/>
          <a:lstStyle/>
          <a:p>
            <a:r>
              <a:rPr lang="tr-TR" sz="2700" dirty="0" smtClean="0">
                <a:solidFill>
                  <a:srgbClr val="464653"/>
                </a:solidFill>
              </a:rPr>
              <a:t>Etik İlke İhlal Deneyimlerinden Bazıları</a:t>
            </a:r>
            <a:endParaRPr lang="tr-TR" dirty="0"/>
          </a:p>
        </p:txBody>
      </p:sp>
      <p:sp>
        <p:nvSpPr>
          <p:cNvPr id="4" name="3 Yuvarlatılmış Dikdörtgen"/>
          <p:cNvSpPr/>
          <p:nvPr/>
        </p:nvSpPr>
        <p:spPr>
          <a:xfrm>
            <a:off x="4929190" y="1928802"/>
            <a:ext cx="3429024" cy="17859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t>… bir daha kaynakça belirtmeden hiçbir çalışmayı sunmayacağıma karar verdim… Bu eylemin suç olduğunu ve yaptırımlarının ağır olduğunu bildiğim için bundan sonraki iş ve akademik hayatımda daha dikkatli olacağıma inanıyorum…</a:t>
            </a:r>
          </a:p>
          <a:p>
            <a:pPr algn="ctr"/>
            <a:r>
              <a:rPr lang="tr-TR" sz="1200" dirty="0" smtClean="0"/>
              <a:t>Ders projesinin esas kısmını internetten bulduğu bir kodla oluşturan öğrenci</a:t>
            </a:r>
            <a:endParaRPr lang="tr-TR" sz="1200" dirty="0"/>
          </a:p>
        </p:txBody>
      </p:sp>
      <p:sp>
        <p:nvSpPr>
          <p:cNvPr id="5" name="4 Yuvarlatılmış Dikdörtgen"/>
          <p:cNvSpPr/>
          <p:nvPr/>
        </p:nvSpPr>
        <p:spPr>
          <a:xfrm>
            <a:off x="285720" y="2714620"/>
            <a:ext cx="3786214" cy="307183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t>Etik ilkeleri ihlal etme sebebim, o haftaki sorular benim için çok zordu ve uğraşmama rağmen yapamadığım için, hiçbir şey göndermemiş olmak istemedim, yakalanacağımızı zaten tahmin ediyordum, ancak yine de arkadaşımın kodunu gönderdim….</a:t>
            </a:r>
          </a:p>
          <a:p>
            <a:pPr algn="ctr"/>
            <a:r>
              <a:rPr lang="tr-TR" sz="1200" dirty="0" smtClean="0"/>
              <a:t>Bana güzel bir ders olmuş oldu; çünkü yalnız Bil141 dersi için değil bundan sonraki akademik hayatımda da bir daha böyle bir şeyi yapmayacağım. Verilen herhangi bir ödevi yapamamışsam herhangi bir şekilde akademik güvenirliğimin zedelenmemesi için dürüst davranacağım ve başkasına ait kaynakları kullanmayacağım.</a:t>
            </a:r>
          </a:p>
          <a:p>
            <a:pPr algn="ctr"/>
            <a:r>
              <a:rPr lang="tr-TR" sz="1200" dirty="0" smtClean="0">
                <a:solidFill>
                  <a:srgbClr val="C00000"/>
                </a:solidFill>
              </a:rPr>
              <a:t>Benzerlik Testinin, kodunda başka bir öğrenciyle 16 satır benzerlik tespit ettiği öğrenci </a:t>
            </a:r>
          </a:p>
        </p:txBody>
      </p:sp>
      <p:sp>
        <p:nvSpPr>
          <p:cNvPr id="6" name="5 Yuvarlatılmış Dikdörtgen"/>
          <p:cNvSpPr/>
          <p:nvPr/>
        </p:nvSpPr>
        <p:spPr>
          <a:xfrm>
            <a:off x="4714876" y="4500570"/>
            <a:ext cx="3786214" cy="20002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dirty="0" smtClean="0"/>
              <a:t>Arkadaşım kodumu istemiştir. Ben de hayır diyemediğim için kendi kodumu gönderdikten sonra kendisine kodumu gösterdim. Tamamını benden geçireceğini </a:t>
            </a:r>
            <a:r>
              <a:rPr lang="tr-TR" sz="1200" b="1" dirty="0" smtClean="0"/>
              <a:t>tahmin edemedim </a:t>
            </a:r>
            <a:r>
              <a:rPr lang="tr-TR" sz="1200" dirty="0" smtClean="0"/>
              <a:t>ve bunun sonucunda kodumda 41 satır benzerlik çıktı. Bunun için çok pişman ve üzgünüm. Bir daha böyle utanç verici bir olay yaşanmayacaktır.</a:t>
            </a:r>
          </a:p>
          <a:p>
            <a:pPr algn="ctr"/>
            <a:r>
              <a:rPr lang="tr-TR" sz="1200" i="1" dirty="0" smtClean="0">
                <a:solidFill>
                  <a:srgbClr val="C00000"/>
                </a:solidFill>
              </a:rPr>
              <a:t>Benzerlik Testinin, kodunda başka bir öğrenciyle 41 satır benzerlik tespit ettiği öğrenci </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2016-2017 </a:t>
            </a:r>
            <a:r>
              <a:rPr lang="tr-TR" dirty="0" smtClean="0"/>
              <a:t>yaz dönemine dair…</a:t>
            </a:r>
            <a:endParaRPr lang="tr-TR" dirty="0"/>
          </a:p>
        </p:txBody>
      </p:sp>
      <p:sp>
        <p:nvSpPr>
          <p:cNvPr id="3" name="2 İçerik Yer Tutucusu"/>
          <p:cNvSpPr>
            <a:spLocks noGrp="1"/>
          </p:cNvSpPr>
          <p:nvPr>
            <p:ph sz="quarter" idx="1"/>
          </p:nvPr>
        </p:nvSpPr>
        <p:spPr>
          <a:xfrm>
            <a:off x="457200" y="1219200"/>
            <a:ext cx="8229600" cy="5281634"/>
          </a:xfrm>
        </p:spPr>
        <p:txBody>
          <a:bodyPr>
            <a:normAutofit/>
          </a:bodyPr>
          <a:lstStyle/>
          <a:p>
            <a:pPr>
              <a:buNone/>
            </a:pPr>
            <a:r>
              <a:rPr lang="tr-TR" dirty="0" smtClean="0"/>
              <a:t>BİR ÖĞRENCİNİN GERİ BİLDİRİMİ</a:t>
            </a:r>
          </a:p>
          <a:p>
            <a:pPr>
              <a:buNone/>
            </a:pPr>
            <a:r>
              <a:rPr lang="tr-TR" sz="2000" i="1" dirty="0" smtClean="0">
                <a:solidFill>
                  <a:srgbClr val="FF0000"/>
                </a:solidFill>
              </a:rPr>
              <a:t>(%88,37 puan toplayarak dersten BA harf notu ile geçti.)</a:t>
            </a:r>
            <a:endParaRPr lang="tr-TR" sz="2000" dirty="0" smtClean="0"/>
          </a:p>
          <a:p>
            <a:r>
              <a:rPr lang="tr-TR" sz="2400" i="1" dirty="0" smtClean="0"/>
              <a:t>Geri bildirimde bulunmak istediğiniz diğer konular nelerdir?</a:t>
            </a:r>
          </a:p>
          <a:p>
            <a:pPr lvl="1">
              <a:buNone/>
            </a:pPr>
            <a:r>
              <a:rPr lang="tr-TR" sz="2000" dirty="0" smtClean="0">
                <a:solidFill>
                  <a:srgbClr val="000066"/>
                </a:solidFill>
              </a:rPr>
              <a:t>Dönem başında derslere düzenli geliyordum ve lab ödevleri/ödevleri yapıyordum. O zaman çok zevk aldığım bir dersti. Bu </a:t>
            </a:r>
            <a:r>
              <a:rPr lang="tr-TR" sz="2000" b="1" dirty="0" smtClean="0">
                <a:solidFill>
                  <a:srgbClr val="000066"/>
                </a:solidFill>
              </a:rPr>
              <a:t>dönemim çok yoğun olduğu için </a:t>
            </a:r>
            <a:r>
              <a:rPr lang="tr-TR" sz="2000" dirty="0" smtClean="0">
                <a:solidFill>
                  <a:srgbClr val="000066"/>
                </a:solidFill>
              </a:rPr>
              <a:t>ve diğer derslere çalışmak için sonlara doğru (konuların belki de en önemli olduğu zamanlar) gelmemeye ve ödevleri konu eksiklerimden dolayı yapamamaya başladım. O zaman da ödevler zor ve anlaşılmaz gelmeye başladı. Hatamı anladım ama geç oldu. </a:t>
            </a:r>
          </a:p>
          <a:p>
            <a:pPr lvl="2" algn="just">
              <a:buNone/>
            </a:pPr>
            <a:endParaRPr lang="tr-TR" i="1" dirty="0" smtClean="0">
              <a:solidFill>
                <a:srgbClr val="FF0000"/>
              </a:solidFill>
            </a:endParaRPr>
          </a:p>
        </p:txBody>
      </p:sp>
    </p:spTree>
    <p:extLst>
      <p:ext uri="{BB962C8B-B14F-4D97-AF65-F5344CB8AC3E}">
        <p14:creationId xmlns:p14="http://schemas.microsoft.com/office/powerpoint/2010/main" xmlns="" val="48602717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Ödev1 duyuruldu</a:t>
            </a:r>
            <a:endParaRPr lang="tr-TR" dirty="0"/>
          </a:p>
        </p:txBody>
      </p:sp>
      <p:sp>
        <p:nvSpPr>
          <p:cNvPr id="3" name="2 İçerik Yer Tutucusu"/>
          <p:cNvSpPr>
            <a:spLocks noGrp="1"/>
          </p:cNvSpPr>
          <p:nvPr>
            <p:ph sz="quarter" idx="1"/>
          </p:nvPr>
        </p:nvSpPr>
        <p:spPr>
          <a:xfrm>
            <a:off x="428596" y="1428736"/>
            <a:ext cx="8229600" cy="4937760"/>
          </a:xfrm>
        </p:spPr>
        <p:txBody>
          <a:bodyPr>
            <a:normAutofit/>
          </a:bodyPr>
          <a:lstStyle/>
          <a:p>
            <a:pPr marL="274320" lvl="1">
              <a:spcBef>
                <a:spcPts val="600"/>
              </a:spcBef>
              <a:buClr>
                <a:schemeClr val="accent1"/>
              </a:buClr>
              <a:buNone/>
            </a:pPr>
            <a:r>
              <a:rPr lang="tr-TR" dirty="0" smtClean="0">
                <a:solidFill>
                  <a:schemeClr val="tx1"/>
                </a:solidFill>
              </a:rPr>
              <a:t>  1-Daha önce programlama deneyiminiz oldu mu? (Dersi daha önce aldınızsa neden başarılı olamadığınızı düşünüyorsunuz)</a:t>
            </a:r>
          </a:p>
          <a:p>
            <a:pPr marL="274320" lvl="1">
              <a:spcBef>
                <a:spcPts val="600"/>
              </a:spcBef>
              <a:buClr>
                <a:schemeClr val="accent1"/>
              </a:buClr>
              <a:buNone/>
            </a:pPr>
            <a:endParaRPr lang="tr-TR" dirty="0" smtClean="0">
              <a:solidFill>
                <a:schemeClr val="tx1"/>
              </a:solidFill>
            </a:endParaRPr>
          </a:p>
          <a:p>
            <a:pPr marL="548640" lvl="2">
              <a:spcBef>
                <a:spcPts val="600"/>
              </a:spcBef>
              <a:buClr>
                <a:schemeClr val="accent1"/>
              </a:buClr>
              <a:buNone/>
            </a:pPr>
            <a:r>
              <a:rPr lang="tr-TR" sz="1700" dirty="0" smtClean="0">
                <a:solidFill>
                  <a:srgbClr val="000066"/>
                </a:solidFill>
              </a:rPr>
              <a:t>Hocam bu dersi defalarca aldım defalarca </a:t>
            </a:r>
            <a:r>
              <a:rPr lang="tr-TR" sz="1700" dirty="0" err="1" smtClean="0">
                <a:solidFill>
                  <a:srgbClr val="000066"/>
                </a:solidFill>
              </a:rPr>
              <a:t>geçememin</a:t>
            </a:r>
            <a:r>
              <a:rPr lang="tr-TR" sz="1700" dirty="0" smtClean="0">
                <a:solidFill>
                  <a:srgbClr val="000066"/>
                </a:solidFill>
              </a:rPr>
              <a:t> sebebi de çok klasik ki derslere girmemek sunumlardan hallederim diye düşünerek sınavlara çalışma işini </a:t>
            </a:r>
            <a:r>
              <a:rPr lang="tr-TR" sz="1700" b="1" dirty="0" smtClean="0">
                <a:solidFill>
                  <a:srgbClr val="000066"/>
                </a:solidFill>
              </a:rPr>
              <a:t>son günlere bırakmak </a:t>
            </a:r>
            <a:r>
              <a:rPr lang="tr-TR" sz="1700" dirty="0" smtClean="0">
                <a:solidFill>
                  <a:srgbClr val="000066"/>
                </a:solidFill>
              </a:rPr>
              <a:t>oldu. Bu sebepten dolayı ilk vizeden sonra dersi bıraktım. </a:t>
            </a:r>
          </a:p>
          <a:p>
            <a:pPr marL="548640" lvl="2">
              <a:spcBef>
                <a:spcPts val="600"/>
              </a:spcBef>
              <a:buClr>
                <a:schemeClr val="accent1"/>
              </a:buClr>
              <a:buNone/>
            </a:pPr>
            <a:r>
              <a:rPr lang="tr-TR" sz="1700" dirty="0" smtClean="0">
                <a:solidFill>
                  <a:srgbClr val="000066"/>
                </a:solidFill>
              </a:rPr>
              <a:t>Tabi ki dersi defalarca kez aldığım için programlama deneyimim oldu ama bu aslında deneyim değil ezberlemekti hiçbir zaman </a:t>
            </a:r>
            <a:r>
              <a:rPr lang="tr-TR" sz="1700" b="1" dirty="0" smtClean="0">
                <a:solidFill>
                  <a:srgbClr val="000066"/>
                </a:solidFill>
              </a:rPr>
              <a:t>mantığını oturtmaya çalışmadım </a:t>
            </a:r>
            <a:r>
              <a:rPr lang="tr-TR" sz="1700" dirty="0" smtClean="0">
                <a:solidFill>
                  <a:srgbClr val="000066"/>
                </a:solidFill>
              </a:rPr>
              <a:t>bu sebepten de hiç programlamadan zevk almadım.</a:t>
            </a:r>
          </a:p>
          <a:p>
            <a:pPr>
              <a:buNone/>
            </a:pPr>
            <a:r>
              <a:rPr lang="tr-TR" dirty="0" smtClean="0"/>
              <a:t> </a:t>
            </a:r>
            <a:endParaRPr lang="tr-TR" dirty="0"/>
          </a:p>
        </p:txBody>
      </p:sp>
      <p:grpSp>
        <p:nvGrpSpPr>
          <p:cNvPr id="7" name="6 Grup"/>
          <p:cNvGrpSpPr/>
          <p:nvPr/>
        </p:nvGrpSpPr>
        <p:grpSpPr>
          <a:xfrm>
            <a:off x="1928794" y="4500570"/>
            <a:ext cx="3357586" cy="1083712"/>
            <a:chOff x="1928794" y="4500570"/>
            <a:chExt cx="3357586" cy="1083712"/>
          </a:xfrm>
        </p:grpSpPr>
        <p:cxnSp>
          <p:nvCxnSpPr>
            <p:cNvPr id="5" name="4 Düz Ok Bağlayıcısı"/>
            <p:cNvCxnSpPr/>
            <p:nvPr/>
          </p:nvCxnSpPr>
          <p:spPr>
            <a:xfrm rot="5400000" flipH="1" flipV="1">
              <a:off x="2964645" y="4607727"/>
              <a:ext cx="642942" cy="42862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5 Metin kutusu"/>
            <p:cNvSpPr txBox="1"/>
            <p:nvPr/>
          </p:nvSpPr>
          <p:spPr>
            <a:xfrm>
              <a:off x="1928794" y="5214950"/>
              <a:ext cx="3357586" cy="369332"/>
            </a:xfrm>
            <a:prstGeom prst="rect">
              <a:avLst/>
            </a:prstGeom>
            <a:noFill/>
          </p:spPr>
          <p:txBody>
            <a:bodyPr wrap="square" rtlCol="0">
              <a:spAutoFit/>
            </a:bodyPr>
            <a:lstStyle/>
            <a:p>
              <a:r>
                <a:rPr lang="tr-TR" dirty="0" smtClean="0"/>
                <a:t>Bir ödevden alıntı</a:t>
              </a:r>
              <a:endParaRPr lang="tr-TR"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Programlama niçin gerekli?</a:t>
            </a:r>
            <a:endParaRPr lang="tr-TR" dirty="0"/>
          </a:p>
        </p:txBody>
      </p:sp>
      <p:sp>
        <p:nvSpPr>
          <p:cNvPr id="3" name="2 İçerik Yer Tutucusu"/>
          <p:cNvSpPr>
            <a:spLocks noGrp="1"/>
          </p:cNvSpPr>
          <p:nvPr>
            <p:ph sz="quarter" idx="1"/>
          </p:nvPr>
        </p:nvSpPr>
        <p:spPr/>
        <p:txBody>
          <a:bodyPr>
            <a:normAutofit/>
          </a:bodyPr>
          <a:lstStyle/>
          <a:p>
            <a:r>
              <a:rPr lang="tr-TR" sz="3600" dirty="0" smtClean="0"/>
              <a:t>BÖLÜM BAŞKAN/ BAŞKAN YARDIMCILARIMIZIN GÖRÜŞLERİ</a:t>
            </a:r>
            <a:endParaRPr lang="tr-TR" sz="3600" dirty="0"/>
          </a:p>
        </p:txBody>
      </p:sp>
      <p:pic>
        <p:nvPicPr>
          <p:cNvPr id="4" name="3 Resim" descr="tobb_etu_ilk_100u_hedefliyor_h4789_a52c3.png"/>
          <p:cNvPicPr>
            <a:picLocks noChangeAspect="1"/>
          </p:cNvPicPr>
          <p:nvPr/>
        </p:nvPicPr>
        <p:blipFill>
          <a:blip r:embed="rId2"/>
          <a:stretch>
            <a:fillRect/>
          </a:stretch>
        </p:blipFill>
        <p:spPr>
          <a:xfrm>
            <a:off x="428596" y="2571744"/>
            <a:ext cx="8143932" cy="2981325"/>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sz="2700" b="1" dirty="0" smtClean="0"/>
              <a:t>Dr. Tolga Girici</a:t>
            </a:r>
            <a:r>
              <a:rPr lang="tr-TR" sz="2200" b="1" dirty="0" smtClean="0"/>
              <a:t/>
            </a:r>
            <a:br>
              <a:rPr lang="tr-TR" sz="2200" b="1" dirty="0" smtClean="0"/>
            </a:br>
            <a:r>
              <a:rPr lang="tr-TR" sz="2200" b="1" dirty="0" smtClean="0"/>
              <a:t>TOBB ETÜ Elektrik Elektronik Mühendisliği Bölüm Başkanı</a:t>
            </a:r>
            <a:endParaRPr lang="tr-TR" b="1" dirty="0" smtClean="0"/>
          </a:p>
        </p:txBody>
      </p:sp>
      <p:pic>
        <p:nvPicPr>
          <p:cNvPr id="5123" name="Picture 3"/>
          <p:cNvPicPr>
            <a:picLocks noGrp="1" noChangeAspect="1" noChangeArrowheads="1"/>
          </p:cNvPicPr>
          <p:nvPr>
            <p:ph sz="quarter" idx="1"/>
          </p:nvPr>
        </p:nvPicPr>
        <p:blipFill>
          <a:blip r:embed="rId2"/>
          <a:stretch>
            <a:fillRect/>
          </a:stretch>
        </p:blipFill>
        <p:spPr bwMode="auto">
          <a:xfrm>
            <a:off x="174171" y="1531571"/>
            <a:ext cx="2528889" cy="2528889"/>
          </a:xfrm>
          <a:prstGeom prst="rect">
            <a:avLst/>
          </a:prstGeom>
          <a:noFill/>
          <a:ln w="9525">
            <a:noFill/>
            <a:miter lim="800000"/>
            <a:headEnd/>
            <a:tailEnd/>
          </a:ln>
          <a:effectLst/>
        </p:spPr>
      </p:pic>
      <p:sp>
        <p:nvSpPr>
          <p:cNvPr id="7" name="6 Dikdörtgen"/>
          <p:cNvSpPr/>
          <p:nvPr/>
        </p:nvSpPr>
        <p:spPr>
          <a:xfrm>
            <a:off x="2902857" y="1196021"/>
            <a:ext cx="5979885" cy="4770537"/>
          </a:xfrm>
          <a:prstGeom prst="rect">
            <a:avLst/>
          </a:prstGeom>
        </p:spPr>
        <p:txBody>
          <a:bodyPr wrap="square">
            <a:spAutoFit/>
          </a:bodyPr>
          <a:lstStyle/>
          <a:p>
            <a:r>
              <a:rPr lang="tr-TR" sz="1600" dirty="0" smtClean="0"/>
              <a:t>Eskiden elektrik/elektronik mühendisleri sadece donanım ile ilgilenirdi ve geliştirilen donanımın güncellenmesi zor, hatta imkansızdı. Günümüzde ise geliştirilen donanımlar </a:t>
            </a:r>
            <a:r>
              <a:rPr lang="tr-TR" sz="1600" b="1" dirty="0" smtClean="0">
                <a:solidFill>
                  <a:srgbClr val="0070C0"/>
                </a:solidFill>
              </a:rPr>
              <a:t>"programlanabilir" </a:t>
            </a:r>
            <a:r>
              <a:rPr lang="tr-TR" sz="1600" dirty="0" smtClean="0"/>
              <a:t>olmaktadır. Donanımın içindeki yazılım güncellenerek donanımın işlevleri geliştirilebilir, hatta yeni işlevler kazandırılabilir. Bu sistemlere </a:t>
            </a:r>
            <a:r>
              <a:rPr lang="tr-TR" sz="1600" b="1" dirty="0" smtClean="0">
                <a:solidFill>
                  <a:srgbClr val="0070C0"/>
                </a:solidFill>
              </a:rPr>
              <a:t>"gömülü sistemler" </a:t>
            </a:r>
            <a:r>
              <a:rPr lang="tr-TR" sz="1600" dirty="0" smtClean="0"/>
              <a:t>diyoruz. Akıllı telefonlar, yazılım tabanlı radyolar, insansız hava araçlarının uçuş bilgisayarları, güdümlü füzeler, en gelişmiş gömülü sistemlere verilebilecek örneklerdir.  5G ve ötesi haberleşme sistemlerinin yazılım tabanlı olarak tasarlanması ve bu sayede sistemin dinamik, </a:t>
            </a:r>
            <a:r>
              <a:rPr lang="tr-TR" sz="1600" dirty="0" err="1" smtClean="0"/>
              <a:t>adaptif</a:t>
            </a:r>
            <a:r>
              <a:rPr lang="tr-TR" sz="1600" dirty="0" smtClean="0"/>
              <a:t> ve verimli olması amaçlanmaktadır. Bütün bu yeni gelişmeler bilgisayar programlama bilgisini öğrencilerimiz için olmazsa olmaz kılmaktadır. </a:t>
            </a:r>
          </a:p>
          <a:p>
            <a:endParaRPr lang="tr-TR" sz="1600" b="1" dirty="0" smtClean="0">
              <a:solidFill>
                <a:srgbClr val="0070C0"/>
              </a:solidFill>
            </a:endParaRPr>
          </a:p>
          <a:p>
            <a:r>
              <a:rPr lang="tr-TR" sz="1600" b="1" dirty="0" smtClean="0">
                <a:solidFill>
                  <a:srgbClr val="0070C0"/>
                </a:solidFill>
              </a:rPr>
              <a:t>Özellikle C/C++ programlama dillerinin </a:t>
            </a:r>
            <a:r>
              <a:rPr lang="tr-TR" sz="1600" dirty="0" smtClean="0"/>
              <a:t>elektrik/elektronik sektöründe yoğun olarak kullanıldığını görüyoruz. Bölümümüz müfredatında bu iki programlama dili de iyi bir şekilde öğretilmektedir. Mezunlarımızın yaklaşık %20'sinin de bilişim/yazılım sektöründe çalıştığı düşünüldüğünde öğrencilerimizin kazandığı programlama bilgisinin onlara yeni fırsatlar açtığı görülmektedir.</a:t>
            </a:r>
          </a:p>
        </p:txBody>
      </p:sp>
      <p:sp>
        <p:nvSpPr>
          <p:cNvPr id="5" name="4 Dikdörtgen"/>
          <p:cNvSpPr/>
          <p:nvPr/>
        </p:nvSpPr>
        <p:spPr>
          <a:xfrm>
            <a:off x="174171" y="4060460"/>
            <a:ext cx="2728686" cy="646331"/>
          </a:xfrm>
          <a:prstGeom prst="rect">
            <a:avLst/>
          </a:prstGeom>
        </p:spPr>
        <p:txBody>
          <a:bodyPr wrap="square">
            <a:spAutoFit/>
          </a:bodyPr>
          <a:lstStyle/>
          <a:p>
            <a:pPr algn="ctr"/>
            <a:r>
              <a:rPr lang="tr-TR" b="1" dirty="0" smtClean="0">
                <a:solidFill>
                  <a:srgbClr val="0070C0"/>
                </a:solidFill>
              </a:rPr>
              <a:t>Tolga Girici </a:t>
            </a:r>
            <a:r>
              <a:rPr lang="tr-TR" b="1" dirty="0" smtClean="0"/>
              <a:t>Doç. Dr.</a:t>
            </a:r>
          </a:p>
          <a:p>
            <a:pPr algn="ctr"/>
            <a:r>
              <a:rPr lang="tr-TR" dirty="0" smtClean="0"/>
              <a:t>Bölüm Başkanı</a:t>
            </a:r>
            <a:endParaRPr lang="tr-T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sz="2700" b="1" dirty="0" smtClean="0"/>
              <a:t>Dr. Salih Tekin</a:t>
            </a:r>
            <a:r>
              <a:rPr lang="tr-TR" sz="2200" b="1" dirty="0" smtClean="0"/>
              <a:t/>
            </a:r>
            <a:br>
              <a:rPr lang="tr-TR" sz="2200" b="1" dirty="0" smtClean="0"/>
            </a:br>
            <a:r>
              <a:rPr lang="tr-TR" sz="2200" b="1" dirty="0" smtClean="0"/>
              <a:t>TOBB ETÜ Endüstri Mühendisliği Bölüm Başkan Yardımcısı</a:t>
            </a:r>
            <a:endParaRPr lang="tr-TR" b="1" dirty="0" smtClean="0"/>
          </a:p>
        </p:txBody>
      </p:sp>
      <p:pic>
        <p:nvPicPr>
          <p:cNvPr id="5123" name="Picture 3"/>
          <p:cNvPicPr>
            <a:picLocks noGrp="1" noChangeAspect="1" noChangeArrowheads="1"/>
          </p:cNvPicPr>
          <p:nvPr>
            <p:ph sz="quarter" idx="1"/>
          </p:nvPr>
        </p:nvPicPr>
        <p:blipFill>
          <a:blip r:embed="rId2"/>
          <a:stretch>
            <a:fillRect/>
          </a:stretch>
        </p:blipFill>
        <p:spPr bwMode="auto">
          <a:xfrm>
            <a:off x="174171" y="1531571"/>
            <a:ext cx="2528889" cy="2528889"/>
          </a:xfrm>
          <a:prstGeom prst="rect">
            <a:avLst/>
          </a:prstGeom>
          <a:noFill/>
          <a:ln w="9525">
            <a:noFill/>
            <a:miter lim="800000"/>
            <a:headEnd/>
            <a:tailEnd/>
          </a:ln>
          <a:effectLst/>
        </p:spPr>
      </p:pic>
      <p:sp>
        <p:nvSpPr>
          <p:cNvPr id="7" name="6 Dikdörtgen"/>
          <p:cNvSpPr/>
          <p:nvPr/>
        </p:nvSpPr>
        <p:spPr>
          <a:xfrm>
            <a:off x="2902857" y="1166993"/>
            <a:ext cx="5979885" cy="5355312"/>
          </a:xfrm>
          <a:prstGeom prst="rect">
            <a:avLst/>
          </a:prstGeom>
        </p:spPr>
        <p:txBody>
          <a:bodyPr wrap="square">
            <a:spAutoFit/>
          </a:bodyPr>
          <a:lstStyle/>
          <a:p>
            <a:r>
              <a:rPr lang="tr-TR" dirty="0" smtClean="0"/>
              <a:t>Endüstri Mühendisleri, </a:t>
            </a:r>
            <a:r>
              <a:rPr lang="tr-TR" b="1" dirty="0" smtClean="0">
                <a:solidFill>
                  <a:srgbClr val="0070C0"/>
                </a:solidFill>
              </a:rPr>
              <a:t>üretim ve servis sistemlerinin </a:t>
            </a:r>
            <a:r>
              <a:rPr lang="tr-TR" dirty="0" smtClean="0"/>
              <a:t>daha verimli, düşük maliyetli ve daha az hatalı çalışmaları için çeşitli bilimsel yöntemler geliştirir ve uygularlar.</a:t>
            </a:r>
          </a:p>
          <a:p>
            <a:r>
              <a:rPr lang="tr-TR" dirty="0" smtClean="0"/>
              <a:t> </a:t>
            </a:r>
          </a:p>
          <a:p>
            <a:r>
              <a:rPr lang="tr-TR" dirty="0" smtClean="0"/>
              <a:t>Bunu yaparken Matematik, Fizik ve Sosyal bilimlerdeki özel bilgi ve becerileri mühendislik, analiz ve tasarım ilke ve yöntemleriyle birleştirirler. Günümüzde sistemler o kadar kompleks bir hal almıştır ki, gerek sistemlerde oluşan problemlerin çözümünde, gerekse de sonuçta ortaya çıkarılacak karar destek sistemlerinin geliştirilmesinde, </a:t>
            </a:r>
            <a:r>
              <a:rPr lang="tr-TR" b="1" dirty="0" smtClean="0">
                <a:solidFill>
                  <a:srgbClr val="0070C0"/>
                </a:solidFill>
              </a:rPr>
              <a:t>yüksek programlama ve kodlama yeteneği </a:t>
            </a:r>
            <a:r>
              <a:rPr lang="tr-TR" dirty="0" smtClean="0"/>
              <a:t>gerekmektedir. </a:t>
            </a:r>
          </a:p>
          <a:p>
            <a:r>
              <a:rPr lang="tr-TR" dirty="0" smtClean="0"/>
              <a:t> </a:t>
            </a:r>
          </a:p>
          <a:p>
            <a:r>
              <a:rPr lang="tr-TR" dirty="0" smtClean="0"/>
              <a:t>Endüstri Mühendisliği öğrencilerimiz son sınıflarında aldığı Bitirme Projesi dersi kapsamında gördükleri gibi firmaların gerçek yaşam problemlerini  çözmek için programlama kaçınılmaz bir araçtır. Dolayısıyla her Endüstri Mühendisinin aynı zamanda </a:t>
            </a:r>
            <a:r>
              <a:rPr lang="tr-TR" b="1" dirty="0" smtClean="0">
                <a:solidFill>
                  <a:srgbClr val="0070C0"/>
                </a:solidFill>
              </a:rPr>
              <a:t>iyi bir programcı olması gerektiğini </a:t>
            </a:r>
            <a:r>
              <a:rPr lang="tr-TR" dirty="0" smtClean="0"/>
              <a:t>söyleyebiliriz.</a:t>
            </a:r>
          </a:p>
          <a:p>
            <a:endParaRPr lang="tr-TR" dirty="0" smtClean="0"/>
          </a:p>
        </p:txBody>
      </p:sp>
      <p:sp>
        <p:nvSpPr>
          <p:cNvPr id="5" name="4 Dikdörtgen"/>
          <p:cNvSpPr/>
          <p:nvPr/>
        </p:nvSpPr>
        <p:spPr>
          <a:xfrm>
            <a:off x="174171" y="4060460"/>
            <a:ext cx="2728686" cy="646331"/>
          </a:xfrm>
          <a:prstGeom prst="rect">
            <a:avLst/>
          </a:prstGeom>
        </p:spPr>
        <p:txBody>
          <a:bodyPr wrap="square">
            <a:spAutoFit/>
          </a:bodyPr>
          <a:lstStyle/>
          <a:p>
            <a:pPr algn="ctr"/>
            <a:r>
              <a:rPr lang="tr-TR" b="1" dirty="0" smtClean="0">
                <a:solidFill>
                  <a:srgbClr val="0070C0"/>
                </a:solidFill>
              </a:rPr>
              <a:t>Salih Tekin </a:t>
            </a:r>
            <a:r>
              <a:rPr lang="tr-TR" b="1" dirty="0" smtClean="0"/>
              <a:t>Yrd. Doç. Dr.</a:t>
            </a:r>
          </a:p>
          <a:p>
            <a:pPr algn="ctr"/>
            <a:r>
              <a:rPr lang="tr-TR" dirty="0" smtClean="0"/>
              <a:t>Bölüm Başkan Yardımcısı</a:t>
            </a:r>
            <a:endParaRPr lang="tr-T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heckerboard(across)">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heckerboard(across)">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checkerboard(across)">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checkerboard(across)">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sz="quarter" idx="1"/>
          </p:nvPr>
        </p:nvPicPr>
        <p:blipFill>
          <a:blip r:embed="rId2"/>
          <a:srcRect l="28472" t="53747" r="63919" b="26731"/>
          <a:stretch>
            <a:fillRect/>
          </a:stretch>
        </p:blipFill>
        <p:spPr bwMode="auto">
          <a:xfrm>
            <a:off x="195943" y="1660469"/>
            <a:ext cx="2528889" cy="2461588"/>
          </a:xfrm>
          <a:prstGeom prst="rect">
            <a:avLst/>
          </a:prstGeom>
          <a:noFill/>
          <a:ln w="9525">
            <a:noFill/>
            <a:miter lim="800000"/>
            <a:headEnd/>
            <a:tailEnd/>
          </a:ln>
          <a:effectLst/>
        </p:spPr>
      </p:pic>
      <p:sp>
        <p:nvSpPr>
          <p:cNvPr id="2" name="1 Başlık"/>
          <p:cNvSpPr>
            <a:spLocks noGrp="1"/>
          </p:cNvSpPr>
          <p:nvPr>
            <p:ph type="title"/>
          </p:nvPr>
        </p:nvSpPr>
        <p:spPr/>
        <p:txBody>
          <a:bodyPr>
            <a:normAutofit fontScale="90000"/>
          </a:bodyPr>
          <a:lstStyle/>
          <a:p>
            <a:r>
              <a:rPr lang="tr-TR" dirty="0" smtClean="0"/>
              <a:t/>
            </a:r>
            <a:br>
              <a:rPr lang="tr-TR" dirty="0" smtClean="0"/>
            </a:br>
            <a:r>
              <a:rPr lang="tr-TR" sz="2700" b="1" dirty="0" smtClean="0"/>
              <a:t>Dr. Murat </a:t>
            </a:r>
            <a:r>
              <a:rPr lang="tr-TR" sz="2700" b="1" dirty="0" err="1" smtClean="0"/>
              <a:t>Aktaş</a:t>
            </a:r>
            <a:r>
              <a:rPr lang="tr-TR" sz="2200" b="1" dirty="0" smtClean="0"/>
              <a:t/>
            </a:r>
            <a:br>
              <a:rPr lang="tr-TR" sz="2200" b="1" dirty="0" smtClean="0"/>
            </a:br>
            <a:r>
              <a:rPr lang="tr-TR" sz="2200" b="1" dirty="0" smtClean="0"/>
              <a:t>TOBB ETÜ Makine Mühendisliği Bölüm Başkanı</a:t>
            </a:r>
            <a:endParaRPr lang="tr-TR" b="1" dirty="0" smtClean="0"/>
          </a:p>
        </p:txBody>
      </p:sp>
      <p:sp>
        <p:nvSpPr>
          <p:cNvPr id="7" name="6 Dikdörtgen"/>
          <p:cNvSpPr/>
          <p:nvPr/>
        </p:nvSpPr>
        <p:spPr>
          <a:xfrm>
            <a:off x="3307976" y="1181507"/>
            <a:ext cx="5029200" cy="5078313"/>
          </a:xfrm>
          <a:prstGeom prst="rect">
            <a:avLst/>
          </a:prstGeom>
        </p:spPr>
        <p:txBody>
          <a:bodyPr wrap="square">
            <a:spAutoFit/>
          </a:bodyPr>
          <a:lstStyle/>
          <a:p>
            <a:r>
              <a:rPr lang="tr-TR" dirty="0" err="1" smtClean="0"/>
              <a:t>Makina</a:t>
            </a:r>
            <a:r>
              <a:rPr lang="tr-TR" dirty="0" smtClean="0"/>
              <a:t> Mühendisleri iş hayatlarında </a:t>
            </a:r>
            <a:r>
              <a:rPr lang="tr-TR" b="1" dirty="0" smtClean="0">
                <a:solidFill>
                  <a:srgbClr val="0070C0"/>
                </a:solidFill>
              </a:rPr>
              <a:t>sistem ve süreçlerin</a:t>
            </a:r>
            <a:r>
              <a:rPr lang="tr-TR" dirty="0" smtClean="0">
                <a:solidFill>
                  <a:srgbClr val="0070C0"/>
                </a:solidFill>
              </a:rPr>
              <a:t> </a:t>
            </a:r>
            <a:r>
              <a:rPr lang="tr-TR" dirty="0" smtClean="0"/>
              <a:t>tasarımı, oluşturulması ve işletilmesiyle ilgili görevler yaparlar.</a:t>
            </a:r>
          </a:p>
          <a:p>
            <a:r>
              <a:rPr lang="tr-TR" b="1" dirty="0" smtClean="0">
                <a:solidFill>
                  <a:srgbClr val="0070C0"/>
                </a:solidFill>
              </a:rPr>
              <a:t>Sistem</a:t>
            </a:r>
            <a:r>
              <a:rPr lang="tr-TR" dirty="0" smtClean="0"/>
              <a:t> için bir otomobilin, buzdolabının, jet motorunun tasarımı ve üretimi örnek olarak verilebilir.</a:t>
            </a:r>
          </a:p>
          <a:p>
            <a:r>
              <a:rPr lang="tr-TR" b="1" dirty="0" smtClean="0">
                <a:solidFill>
                  <a:srgbClr val="0070C0"/>
                </a:solidFill>
              </a:rPr>
              <a:t>Süreç</a:t>
            </a:r>
            <a:r>
              <a:rPr lang="tr-TR" dirty="0" smtClean="0"/>
              <a:t> için ise ... bir motorun en az yakıtla maksimum güç üretecek şekilde tasarımı,... gibi örneklerdir.</a:t>
            </a:r>
          </a:p>
          <a:p>
            <a:r>
              <a:rPr lang="tr-TR" dirty="0" smtClean="0"/>
              <a:t>Tüm bu çalışmalar Mühendislik </a:t>
            </a:r>
            <a:r>
              <a:rPr lang="tr-TR" b="1" dirty="0" smtClean="0">
                <a:solidFill>
                  <a:srgbClr val="0070C0"/>
                </a:solidFill>
              </a:rPr>
              <a:t>analiz (ısıl, mekanik, titreşim) ve hesaplamaları </a:t>
            </a:r>
            <a:r>
              <a:rPr lang="tr-TR" dirty="0" smtClean="0"/>
              <a:t>içerir. Teknoloji düzeyi yüksek ve kaliteli cihazlar ve sistemler geliştirebilmek için söz konusu hesaplamaların, elle yapılması mümkün olmayan, kapsam ve detayda yapılması gerekir ki bu da ancak bilgisayar ortamında, uygun </a:t>
            </a:r>
            <a:r>
              <a:rPr lang="tr-TR" b="1" dirty="0" smtClean="0">
                <a:solidFill>
                  <a:srgbClr val="0070C0"/>
                </a:solidFill>
              </a:rPr>
              <a:t>programlama</a:t>
            </a:r>
            <a:r>
              <a:rPr lang="tr-TR" dirty="0" smtClean="0">
                <a:solidFill>
                  <a:srgbClr val="0070C0"/>
                </a:solidFill>
              </a:rPr>
              <a:t> teknik ve yazılımlarıyla </a:t>
            </a:r>
            <a:r>
              <a:rPr lang="tr-TR" dirty="0" smtClean="0"/>
              <a:t>mümkündür.  </a:t>
            </a:r>
          </a:p>
        </p:txBody>
      </p:sp>
      <p:sp>
        <p:nvSpPr>
          <p:cNvPr id="5" name="4 Dikdörtgen"/>
          <p:cNvSpPr/>
          <p:nvPr/>
        </p:nvSpPr>
        <p:spPr>
          <a:xfrm>
            <a:off x="195943" y="4122057"/>
            <a:ext cx="2728686" cy="646331"/>
          </a:xfrm>
          <a:prstGeom prst="rect">
            <a:avLst/>
          </a:prstGeom>
        </p:spPr>
        <p:txBody>
          <a:bodyPr wrap="square">
            <a:spAutoFit/>
          </a:bodyPr>
          <a:lstStyle/>
          <a:p>
            <a:pPr algn="ctr"/>
            <a:r>
              <a:rPr lang="tr-TR" b="1" dirty="0" smtClean="0">
                <a:solidFill>
                  <a:srgbClr val="0070C0"/>
                </a:solidFill>
              </a:rPr>
              <a:t>Murat Kadri </a:t>
            </a:r>
            <a:r>
              <a:rPr lang="tr-TR" b="1" dirty="0" err="1" smtClean="0">
                <a:solidFill>
                  <a:srgbClr val="0070C0"/>
                </a:solidFill>
              </a:rPr>
              <a:t>Aktaş</a:t>
            </a:r>
            <a:r>
              <a:rPr lang="tr-TR" b="1" dirty="0" smtClean="0">
                <a:solidFill>
                  <a:srgbClr val="0070C0"/>
                </a:solidFill>
              </a:rPr>
              <a:t> </a:t>
            </a:r>
            <a:r>
              <a:rPr lang="tr-TR" b="1" dirty="0" smtClean="0"/>
              <a:t>Doç. Dr.</a:t>
            </a:r>
          </a:p>
          <a:p>
            <a:pPr algn="ctr"/>
            <a:r>
              <a:rPr lang="tr-TR" dirty="0" smtClean="0"/>
              <a:t>Bölüm Başkanı</a:t>
            </a:r>
            <a:endParaRPr lang="tr-T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checkerboard(across)">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714348" y="3571876"/>
            <a:ext cx="2968200" cy="2444400"/>
          </a:xfrm>
          <a:prstGeom prst="rect">
            <a:avLst/>
          </a:prstGeom>
          <a:noFill/>
          <a:ln w="9525">
            <a:noFill/>
            <a:miter lim="800000"/>
            <a:headEnd/>
            <a:tailEnd/>
          </a:ln>
          <a:effectLst/>
        </p:spPr>
      </p:pic>
      <p:sp>
        <p:nvSpPr>
          <p:cNvPr id="2" name="1 Başlık"/>
          <p:cNvSpPr>
            <a:spLocks noGrp="1"/>
          </p:cNvSpPr>
          <p:nvPr>
            <p:ph type="title"/>
          </p:nvPr>
        </p:nvSpPr>
        <p:spPr/>
        <p:txBody>
          <a:bodyPr/>
          <a:lstStyle/>
          <a:p>
            <a:r>
              <a:rPr lang="tr-TR" dirty="0" smtClean="0"/>
              <a:t>Neden Programlama?</a:t>
            </a:r>
            <a:endParaRPr lang="tr-TR" dirty="0"/>
          </a:p>
        </p:txBody>
      </p:sp>
      <p:sp>
        <p:nvSpPr>
          <p:cNvPr id="3" name="2 İçerik Yer Tutucusu"/>
          <p:cNvSpPr>
            <a:spLocks noGrp="1"/>
          </p:cNvSpPr>
          <p:nvPr>
            <p:ph sz="quarter" idx="1"/>
          </p:nvPr>
        </p:nvSpPr>
        <p:spPr/>
        <p:txBody>
          <a:bodyPr/>
          <a:lstStyle/>
          <a:p>
            <a:pPr>
              <a:buNone/>
            </a:pPr>
            <a:endParaRPr lang="tr-TR" sz="1800" smtClean="0">
              <a:latin typeface="Arial"/>
              <a:cs typeface="Arial"/>
            </a:endParaRPr>
          </a:p>
          <a:p>
            <a:pPr>
              <a:buNone/>
            </a:pPr>
            <a:endParaRPr lang="tr-TR" sz="1800" smtClean="0">
              <a:latin typeface="Arial"/>
              <a:cs typeface="Arial"/>
            </a:endParaRPr>
          </a:p>
          <a:p>
            <a:pPr>
              <a:buNone/>
            </a:pPr>
            <a:r>
              <a:rPr lang="tr-TR" sz="1800" smtClean="0">
                <a:latin typeface="Arial"/>
                <a:cs typeface="Arial"/>
              </a:rPr>
              <a:t>≈ </a:t>
            </a:r>
            <a:r>
              <a:rPr lang="tr-TR" sz="2800" smtClean="0"/>
              <a:t>Bir </a:t>
            </a:r>
            <a:r>
              <a:rPr lang="tr-TR" sz="2800" dirty="0" smtClean="0"/>
              <a:t>ülkedeki herkesin kodlamayı öğrenmesi gerekir. Çünkü o insana </a:t>
            </a:r>
            <a:r>
              <a:rPr lang="tr-TR" sz="2800" b="1" i="1" dirty="0" smtClean="0"/>
              <a:t>düşünmeyi öğretir</a:t>
            </a:r>
            <a:r>
              <a:rPr lang="tr-TR" sz="2800" smtClean="0"/>
              <a:t>. </a:t>
            </a:r>
          </a:p>
          <a:p>
            <a:pPr>
              <a:buNone/>
            </a:pPr>
            <a:r>
              <a:rPr lang="tr-TR" sz="2800" i="1" smtClean="0"/>
              <a:t>					Steve </a:t>
            </a:r>
            <a:r>
              <a:rPr lang="tr-TR" sz="2800" i="1" dirty="0" err="1" smtClean="0"/>
              <a:t>Jobs</a:t>
            </a:r>
            <a:endParaRPr lang="tr-TR" sz="1800" i="1" dirty="0" smtClean="0"/>
          </a:p>
          <a:p>
            <a:endParaRPr lang="tr-TR" sz="2000" i="1" dirty="0" smtClean="0">
              <a:solidFill>
                <a:srgbClr val="000066"/>
              </a:solidFill>
            </a:endParaRPr>
          </a:p>
        </p:txBody>
      </p:sp>
      <p:pic>
        <p:nvPicPr>
          <p:cNvPr id="37889" name="Picture 1"/>
          <p:cNvPicPr>
            <a:picLocks noChangeAspect="1" noChangeArrowheads="1"/>
          </p:cNvPicPr>
          <p:nvPr/>
        </p:nvPicPr>
        <p:blipFill>
          <a:blip r:embed="rId3" cstate="print"/>
          <a:srcRect/>
          <a:stretch>
            <a:fillRect/>
          </a:stretch>
        </p:blipFill>
        <p:spPr bwMode="auto">
          <a:xfrm>
            <a:off x="5000628" y="3571876"/>
            <a:ext cx="3411931" cy="2443159"/>
          </a:xfrm>
          <a:prstGeom prst="rect">
            <a:avLst/>
          </a:prstGeom>
          <a:noFill/>
          <a:ln w="9525">
            <a:noFill/>
            <a:miter lim="800000"/>
            <a:headEnd/>
            <a:tailEnd/>
          </a:ln>
          <a:effectLst/>
        </p:spPr>
      </p:pic>
      <p:sp>
        <p:nvSpPr>
          <p:cNvPr id="4" name="3 Yuvarlatılmış Dikdörtgen"/>
          <p:cNvSpPr/>
          <p:nvPr/>
        </p:nvSpPr>
        <p:spPr>
          <a:xfrm>
            <a:off x="3071802" y="4000504"/>
            <a:ext cx="3214710" cy="14287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Piazza’da sizlerle bağlantı adresi paylaşılan iki videoyu izlediniz mi?</a:t>
            </a:r>
            <a:endParaRPr lang="tr-TR" dirty="0"/>
          </a:p>
        </p:txBody>
      </p:sp>
    </p:spTree>
    <p:extLst>
      <p:ext uri="{BB962C8B-B14F-4D97-AF65-F5344CB8AC3E}">
        <p14:creationId xmlns:p14="http://schemas.microsoft.com/office/powerpoint/2010/main" xmlns="" val="9509054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sz="quarter" idx="1"/>
          </p:nvPr>
        </p:nvPicPr>
        <p:blipFill>
          <a:blip r:embed="rId2"/>
          <a:stretch>
            <a:fillRect/>
          </a:stretch>
        </p:blipFill>
        <p:spPr bwMode="auto">
          <a:xfrm>
            <a:off x="271634" y="1219035"/>
            <a:ext cx="2461588" cy="2461588"/>
          </a:xfrm>
          <a:prstGeom prst="rect">
            <a:avLst/>
          </a:prstGeom>
          <a:noFill/>
          <a:ln w="9525">
            <a:noFill/>
            <a:miter lim="800000"/>
            <a:headEnd/>
            <a:tailEnd/>
          </a:ln>
          <a:effectLst/>
        </p:spPr>
      </p:pic>
      <p:sp>
        <p:nvSpPr>
          <p:cNvPr id="2" name="1 Başlık"/>
          <p:cNvSpPr>
            <a:spLocks noGrp="1"/>
          </p:cNvSpPr>
          <p:nvPr>
            <p:ph type="title"/>
          </p:nvPr>
        </p:nvSpPr>
        <p:spPr/>
        <p:txBody>
          <a:bodyPr>
            <a:normAutofit fontScale="90000"/>
          </a:bodyPr>
          <a:lstStyle/>
          <a:p>
            <a:r>
              <a:rPr lang="tr-TR" dirty="0" smtClean="0"/>
              <a:t/>
            </a:r>
            <a:br>
              <a:rPr lang="tr-TR" dirty="0" smtClean="0"/>
            </a:br>
            <a:r>
              <a:rPr lang="tr-TR" sz="2700" b="1" dirty="0" smtClean="0"/>
              <a:t>Dr. Ersin Emre Ören</a:t>
            </a:r>
            <a:r>
              <a:rPr lang="tr-TR" sz="2200" b="1" dirty="0" smtClean="0"/>
              <a:t/>
            </a:r>
            <a:br>
              <a:rPr lang="tr-TR" sz="2200" b="1" dirty="0" smtClean="0"/>
            </a:br>
            <a:r>
              <a:rPr lang="tr-TR" sz="2200" b="1" dirty="0" smtClean="0"/>
              <a:t>TOBB ETÜ Biyomedikal Mühendisliği Bölüm Başkan Yardımcısı</a:t>
            </a:r>
            <a:endParaRPr lang="tr-TR" b="1" dirty="0" smtClean="0"/>
          </a:p>
        </p:txBody>
      </p:sp>
      <p:sp>
        <p:nvSpPr>
          <p:cNvPr id="7" name="6 Dikdörtgen"/>
          <p:cNvSpPr/>
          <p:nvPr/>
        </p:nvSpPr>
        <p:spPr>
          <a:xfrm>
            <a:off x="3643306" y="1214422"/>
            <a:ext cx="5029200" cy="4739759"/>
          </a:xfrm>
          <a:prstGeom prst="rect">
            <a:avLst/>
          </a:prstGeom>
        </p:spPr>
        <p:txBody>
          <a:bodyPr wrap="square">
            <a:spAutoFit/>
          </a:bodyPr>
          <a:lstStyle/>
          <a:p>
            <a:pPr algn="just"/>
            <a:r>
              <a:rPr lang="tr-TR" dirty="0" smtClean="0"/>
              <a:t>Hesaplamalı bilim ve mühendislikte, karmaşık problemleri anlamak ve çözmek için </a:t>
            </a:r>
            <a:r>
              <a:rPr lang="tr-TR" dirty="0" smtClean="0">
                <a:solidFill>
                  <a:srgbClr val="0070C0"/>
                </a:solidFill>
              </a:rPr>
              <a:t>algoritmalar</a:t>
            </a:r>
            <a:r>
              <a:rPr lang="tr-TR" dirty="0" smtClean="0"/>
              <a:t> geliştirilir, yüksek performanslı bilgisayarlar kullanılarak </a:t>
            </a:r>
            <a:r>
              <a:rPr lang="tr-TR" b="1" dirty="0" smtClean="0"/>
              <a:t>sistem analiz ve tasarımları </a:t>
            </a:r>
            <a:r>
              <a:rPr lang="tr-TR" dirty="0" smtClean="0"/>
              <a:t>yapılır. Bu sayede, </a:t>
            </a:r>
            <a:r>
              <a:rPr lang="tr-TR" dirty="0" smtClean="0">
                <a:solidFill>
                  <a:srgbClr val="0070C0"/>
                </a:solidFill>
              </a:rPr>
              <a:t>Biyomedikal Mühendisliği </a:t>
            </a:r>
            <a:r>
              <a:rPr lang="tr-TR" dirty="0" smtClean="0"/>
              <a:t>alanında hem deneysel çalışmalara harcanan bütçe ve zamanın azaltılması hem de günün teknolojisi ile yapılamayan bazı deneyleri </a:t>
            </a:r>
            <a:r>
              <a:rPr lang="tr-TR" b="1" dirty="0" smtClean="0"/>
              <a:t>sanal ortamda </a:t>
            </a:r>
            <a:r>
              <a:rPr lang="tr-TR" b="1" dirty="0" err="1" smtClean="0"/>
              <a:t>simüle</a:t>
            </a:r>
            <a:r>
              <a:rPr lang="tr-TR" b="1" dirty="0" smtClean="0"/>
              <a:t> </a:t>
            </a:r>
            <a:r>
              <a:rPr lang="tr-TR" dirty="0" smtClean="0"/>
              <a:t>ederek yeni bilgi ve tekniklere ulaşmamız sağlanmaktadır. </a:t>
            </a:r>
          </a:p>
          <a:p>
            <a:pPr algn="just"/>
            <a:endParaRPr lang="tr-TR" sz="800" dirty="0" smtClean="0"/>
          </a:p>
          <a:p>
            <a:pPr algn="just"/>
            <a:r>
              <a:rPr lang="tr-TR" dirty="0" smtClean="0"/>
              <a:t>Günümüzde, biyomedikal teknoloji alanında karşılaştığımız birçok buluş yapılan </a:t>
            </a:r>
            <a:r>
              <a:rPr lang="tr-TR" b="1" dirty="0" smtClean="0">
                <a:solidFill>
                  <a:srgbClr val="0070C0"/>
                </a:solidFill>
              </a:rPr>
              <a:t>simülasyon</a:t>
            </a:r>
            <a:r>
              <a:rPr lang="tr-TR" b="1" dirty="0" smtClean="0"/>
              <a:t>ların</a:t>
            </a:r>
            <a:r>
              <a:rPr lang="tr-TR" dirty="0" smtClean="0"/>
              <a:t> yol göstermesi ile mümkün olmaktadır: </a:t>
            </a:r>
            <a:r>
              <a:rPr lang="tr-TR" sz="1200" i="1" dirty="0" smtClean="0">
                <a:solidFill>
                  <a:srgbClr val="0070C0"/>
                </a:solidFill>
              </a:rPr>
              <a:t>İlaç tasarımı</a:t>
            </a:r>
            <a:r>
              <a:rPr lang="tr-TR" sz="1200" i="1" dirty="0" smtClean="0"/>
              <a:t>;</a:t>
            </a:r>
            <a:r>
              <a:rPr lang="tr-TR" sz="1200" i="1" dirty="0" smtClean="0">
                <a:solidFill>
                  <a:srgbClr val="0070C0"/>
                </a:solidFill>
              </a:rPr>
              <a:t> Kanser araştırmaları</a:t>
            </a:r>
            <a:r>
              <a:rPr lang="tr-TR" sz="1200" i="1" dirty="0" smtClean="0"/>
              <a:t>;</a:t>
            </a:r>
            <a:r>
              <a:rPr lang="tr-TR" sz="1200" i="1" dirty="0" smtClean="0">
                <a:solidFill>
                  <a:srgbClr val="0070C0"/>
                </a:solidFill>
              </a:rPr>
              <a:t> Protein tasarımı</a:t>
            </a:r>
            <a:r>
              <a:rPr lang="tr-TR" sz="1200" i="1" dirty="0" smtClean="0"/>
              <a:t>;</a:t>
            </a:r>
            <a:r>
              <a:rPr lang="tr-TR" sz="1200" i="1" dirty="0" smtClean="0">
                <a:solidFill>
                  <a:srgbClr val="0070C0"/>
                </a:solidFill>
              </a:rPr>
              <a:t> Gen (DNA/RNA) analizi ve tasarımı</a:t>
            </a:r>
            <a:r>
              <a:rPr lang="tr-TR" sz="1200" i="1" dirty="0" smtClean="0"/>
              <a:t>;</a:t>
            </a:r>
            <a:r>
              <a:rPr lang="tr-TR" sz="1200" i="1" dirty="0" smtClean="0">
                <a:solidFill>
                  <a:srgbClr val="0070C0"/>
                </a:solidFill>
              </a:rPr>
              <a:t> Virüs ve bakterilerde mutasyonlar</a:t>
            </a:r>
            <a:r>
              <a:rPr lang="tr-TR" sz="1200" i="1" dirty="0" smtClean="0"/>
              <a:t>; </a:t>
            </a:r>
            <a:r>
              <a:rPr lang="tr-TR" sz="1200" i="1" dirty="0" smtClean="0">
                <a:solidFill>
                  <a:srgbClr val="0070C0"/>
                </a:solidFill>
              </a:rPr>
              <a:t>Hastalıkların yayılımı</a:t>
            </a:r>
            <a:r>
              <a:rPr lang="tr-TR" sz="1200" i="1" dirty="0" smtClean="0"/>
              <a:t>;</a:t>
            </a:r>
            <a:r>
              <a:rPr lang="tr-TR" sz="1200" i="1" dirty="0" smtClean="0">
                <a:solidFill>
                  <a:srgbClr val="0070C0"/>
                </a:solidFill>
              </a:rPr>
              <a:t> Biyolojik reaksiyonlar</a:t>
            </a:r>
            <a:r>
              <a:rPr lang="tr-TR" sz="1200" i="1" dirty="0" smtClean="0"/>
              <a:t>; </a:t>
            </a:r>
            <a:r>
              <a:rPr lang="tr-TR" sz="1200" i="1" dirty="0" err="1" smtClean="0">
                <a:solidFill>
                  <a:srgbClr val="0070C0"/>
                </a:solidFill>
              </a:rPr>
              <a:t>İmplant</a:t>
            </a:r>
            <a:r>
              <a:rPr lang="tr-TR" sz="1200" i="1" dirty="0" smtClean="0">
                <a:solidFill>
                  <a:srgbClr val="0070C0"/>
                </a:solidFill>
              </a:rPr>
              <a:t> </a:t>
            </a:r>
            <a:r>
              <a:rPr lang="tr-TR" sz="1200" i="1" dirty="0" err="1" smtClean="0">
                <a:solidFill>
                  <a:srgbClr val="0070C0"/>
                </a:solidFill>
              </a:rPr>
              <a:t>ortez</a:t>
            </a:r>
            <a:r>
              <a:rPr lang="tr-TR" sz="1200" i="1" dirty="0" smtClean="0">
                <a:solidFill>
                  <a:srgbClr val="0070C0"/>
                </a:solidFill>
              </a:rPr>
              <a:t> ve protez tasarımları</a:t>
            </a:r>
            <a:r>
              <a:rPr lang="tr-TR" sz="1200" i="1" dirty="0" smtClean="0"/>
              <a:t>;</a:t>
            </a:r>
            <a:r>
              <a:rPr lang="tr-TR" sz="1200" i="1" dirty="0" smtClean="0">
                <a:solidFill>
                  <a:srgbClr val="0070C0"/>
                </a:solidFill>
              </a:rPr>
              <a:t> EEG, EKG sinyallerinin analizi</a:t>
            </a:r>
            <a:r>
              <a:rPr lang="tr-TR" sz="1200" i="1" dirty="0" smtClean="0"/>
              <a:t>;</a:t>
            </a:r>
            <a:r>
              <a:rPr lang="tr-TR" sz="1200" i="1" dirty="0" smtClean="0">
                <a:solidFill>
                  <a:srgbClr val="0070C0"/>
                </a:solidFill>
              </a:rPr>
              <a:t> MR </a:t>
            </a:r>
            <a:r>
              <a:rPr lang="tr-TR" sz="1200" i="1" dirty="0" err="1" smtClean="0">
                <a:solidFill>
                  <a:srgbClr val="0070C0"/>
                </a:solidFill>
              </a:rPr>
              <a:t>Tomogrofi</a:t>
            </a:r>
            <a:r>
              <a:rPr lang="tr-TR" sz="1200" i="1" dirty="0" smtClean="0">
                <a:solidFill>
                  <a:srgbClr val="0070C0"/>
                </a:solidFill>
              </a:rPr>
              <a:t> gibi cihazlardan alınan görüntülerin işlenmesi</a:t>
            </a:r>
            <a:r>
              <a:rPr lang="tr-TR" sz="1200" i="1" dirty="0" smtClean="0"/>
              <a:t>; </a:t>
            </a:r>
            <a:r>
              <a:rPr lang="tr-TR" sz="1200" i="1" dirty="0" err="1" smtClean="0">
                <a:solidFill>
                  <a:srgbClr val="0070C0"/>
                </a:solidFill>
              </a:rPr>
              <a:t>Biyoenformatik</a:t>
            </a:r>
            <a:r>
              <a:rPr lang="tr-TR" sz="1200" i="1" dirty="0" smtClean="0">
                <a:solidFill>
                  <a:srgbClr val="0070C0"/>
                </a:solidFill>
              </a:rPr>
              <a:t>; Moleküler dinamik</a:t>
            </a:r>
            <a:r>
              <a:rPr lang="tr-TR" sz="1200" i="1" dirty="0" smtClean="0"/>
              <a:t>;</a:t>
            </a:r>
            <a:r>
              <a:rPr lang="tr-TR" sz="1200" i="1" dirty="0" smtClean="0">
                <a:solidFill>
                  <a:srgbClr val="0070C0"/>
                </a:solidFill>
              </a:rPr>
              <a:t> Organik elektronik</a:t>
            </a:r>
            <a:r>
              <a:rPr lang="tr-TR" sz="1200" i="1" dirty="0" smtClean="0"/>
              <a:t>; </a:t>
            </a:r>
            <a:r>
              <a:rPr lang="tr-TR" sz="1200" i="1" dirty="0" err="1" smtClean="0">
                <a:solidFill>
                  <a:srgbClr val="0070C0"/>
                </a:solidFill>
              </a:rPr>
              <a:t>Biyorobotlar</a:t>
            </a:r>
            <a:r>
              <a:rPr lang="tr-TR" sz="1200" i="1" dirty="0" smtClean="0"/>
              <a:t>…</a:t>
            </a:r>
          </a:p>
        </p:txBody>
      </p:sp>
      <p:sp>
        <p:nvSpPr>
          <p:cNvPr id="5" name="4 Dikdörtgen"/>
          <p:cNvSpPr/>
          <p:nvPr/>
        </p:nvSpPr>
        <p:spPr>
          <a:xfrm>
            <a:off x="214282" y="3643314"/>
            <a:ext cx="3018735" cy="646331"/>
          </a:xfrm>
          <a:prstGeom prst="rect">
            <a:avLst/>
          </a:prstGeom>
        </p:spPr>
        <p:txBody>
          <a:bodyPr wrap="square">
            <a:spAutoFit/>
          </a:bodyPr>
          <a:lstStyle/>
          <a:p>
            <a:pPr algn="ctr"/>
            <a:r>
              <a:rPr lang="tr-TR" b="1" dirty="0" smtClean="0">
                <a:solidFill>
                  <a:srgbClr val="0070C0"/>
                </a:solidFill>
              </a:rPr>
              <a:t>Ersin Emre Ören </a:t>
            </a:r>
            <a:r>
              <a:rPr lang="tr-TR" b="1" dirty="0" smtClean="0"/>
              <a:t>Yrd. Doç. Dr.</a:t>
            </a:r>
          </a:p>
          <a:p>
            <a:pPr algn="ctr"/>
            <a:r>
              <a:rPr lang="tr-TR" dirty="0" smtClean="0"/>
              <a:t>Bölüm Başkan Yardımcısı</a:t>
            </a:r>
            <a:endParaRPr lang="tr-TR" dirty="0"/>
          </a:p>
        </p:txBody>
      </p:sp>
      <p:sp>
        <p:nvSpPr>
          <p:cNvPr id="6" name="5 Köşeleri Yuvarlanmış Dikdörtgen Belirtme Çizgisi"/>
          <p:cNvSpPr/>
          <p:nvPr/>
        </p:nvSpPr>
        <p:spPr>
          <a:xfrm>
            <a:off x="214282" y="4929198"/>
            <a:ext cx="3214742" cy="1500198"/>
          </a:xfrm>
          <a:prstGeom prst="wedgeRoundRectCallout">
            <a:avLst>
              <a:gd name="adj1" fmla="val -3156"/>
              <a:gd name="adj2" fmla="val -66760"/>
              <a:gd name="adj3" fmla="val 16667"/>
            </a:avLst>
          </a:prstGeom>
          <a:ln>
            <a:solidFill>
              <a:schemeClr val="tx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100" dirty="0" smtClean="0"/>
              <a:t>Bilgisayar Programlama dersinde öğreneceğiniz bilgileri hem eğitiminiz boyunca (BMM 310 Biyomedikal Mühendisliğinde Bilgisayar Uygulamaları) hem de ileride iş hayatınızda kullanacağınızı unutmayın.</a:t>
            </a:r>
            <a:br>
              <a:rPr lang="tr-TR" sz="1100" dirty="0" smtClean="0"/>
            </a:br>
            <a:r>
              <a:rPr lang="tr-TR" sz="1100" dirty="0" smtClean="0"/>
              <a:t>İlginç bilgi: 2013 yılında Kimya </a:t>
            </a:r>
            <a:r>
              <a:rPr lang="tr-TR" sz="1100" dirty="0" err="1" smtClean="0"/>
              <a:t>Nobeli</a:t>
            </a:r>
            <a:r>
              <a:rPr lang="tr-TR" sz="1100" dirty="0" smtClean="0"/>
              <a:t> bilgisayarları biyokimya alanında kullanan araştırmacılara verilmiştir.</a:t>
            </a:r>
            <a:endParaRPr lang="tr-TR" sz="11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sz="quarter" idx="1"/>
          </p:nvPr>
        </p:nvPicPr>
        <p:blipFill>
          <a:blip r:embed="rId2"/>
          <a:stretch>
            <a:fillRect/>
          </a:stretch>
        </p:blipFill>
        <p:spPr bwMode="auto">
          <a:xfrm>
            <a:off x="229593" y="1660469"/>
            <a:ext cx="2461588" cy="2461588"/>
          </a:xfrm>
          <a:prstGeom prst="rect">
            <a:avLst/>
          </a:prstGeom>
          <a:noFill/>
          <a:ln w="9525">
            <a:noFill/>
            <a:miter lim="800000"/>
            <a:headEnd/>
            <a:tailEnd/>
          </a:ln>
          <a:effectLst/>
        </p:spPr>
      </p:pic>
      <p:sp>
        <p:nvSpPr>
          <p:cNvPr id="2" name="1 Başlık"/>
          <p:cNvSpPr>
            <a:spLocks noGrp="1"/>
          </p:cNvSpPr>
          <p:nvPr>
            <p:ph type="title"/>
          </p:nvPr>
        </p:nvSpPr>
        <p:spPr/>
        <p:txBody>
          <a:bodyPr>
            <a:normAutofit fontScale="90000"/>
          </a:bodyPr>
          <a:lstStyle/>
          <a:p>
            <a:r>
              <a:rPr lang="tr-TR" dirty="0" smtClean="0"/>
              <a:t/>
            </a:r>
            <a:br>
              <a:rPr lang="tr-TR" dirty="0" smtClean="0"/>
            </a:br>
            <a:r>
              <a:rPr lang="tr-TR" sz="2700" b="1" dirty="0" smtClean="0"/>
              <a:t>Dr. Hamza Kurt</a:t>
            </a:r>
            <a:r>
              <a:rPr lang="tr-TR" sz="2200" b="1" dirty="0" smtClean="0"/>
              <a:t/>
            </a:r>
            <a:br>
              <a:rPr lang="tr-TR" sz="2200" b="1" dirty="0" smtClean="0"/>
            </a:br>
            <a:r>
              <a:rPr lang="tr-TR" sz="2200" b="1" dirty="0" smtClean="0"/>
              <a:t>TOBB ETÜ Malzeme Bilimi ve </a:t>
            </a:r>
            <a:r>
              <a:rPr lang="tr-TR" sz="2200" b="1" dirty="0" err="1" smtClean="0"/>
              <a:t>Nanoteknoloji</a:t>
            </a:r>
            <a:r>
              <a:rPr lang="tr-TR" sz="2200" b="1" dirty="0" smtClean="0"/>
              <a:t> Müh. Bölüm Başkanı</a:t>
            </a:r>
          </a:p>
        </p:txBody>
      </p:sp>
      <p:sp>
        <p:nvSpPr>
          <p:cNvPr id="7" name="6 Dikdörtgen"/>
          <p:cNvSpPr/>
          <p:nvPr/>
        </p:nvSpPr>
        <p:spPr>
          <a:xfrm>
            <a:off x="3071802" y="1214423"/>
            <a:ext cx="5600704" cy="4524315"/>
          </a:xfrm>
          <a:prstGeom prst="rect">
            <a:avLst/>
          </a:prstGeom>
        </p:spPr>
        <p:txBody>
          <a:bodyPr wrap="square">
            <a:spAutoFit/>
          </a:bodyPr>
          <a:lstStyle/>
          <a:p>
            <a:pPr algn="just"/>
            <a:r>
              <a:rPr lang="tr-TR" dirty="0" smtClean="0"/>
              <a:t>Tasarımı ve üretimi yapılan malzemenin deneysel koşulları, zaman veya boyut kısıtları gibi parametreler kontrollü bir şekilde değiştirilerek </a:t>
            </a:r>
            <a:r>
              <a:rPr lang="tr-TR" b="1" dirty="0" smtClean="0"/>
              <a:t>modellemeye</a:t>
            </a:r>
            <a:r>
              <a:rPr lang="tr-TR" dirty="0" smtClean="0"/>
              <a:t> dâhil edilebilmektedir. Malzeme biliminde, ısıl işlem, malzemenin mikro ve </a:t>
            </a:r>
            <a:r>
              <a:rPr lang="tr-TR" dirty="0" err="1" smtClean="0"/>
              <a:t>nano</a:t>
            </a:r>
            <a:r>
              <a:rPr lang="tr-TR" dirty="0" smtClean="0"/>
              <a:t> yapısı, korozyon,  koruma, döküm ve malzeme tasarımı alanlarında bilgisayar modellemesinin uygulandığı diğer alanlardır. </a:t>
            </a:r>
          </a:p>
          <a:p>
            <a:pPr algn="just"/>
            <a:endParaRPr lang="tr-TR" dirty="0" smtClean="0"/>
          </a:p>
          <a:p>
            <a:pPr algn="just"/>
            <a:r>
              <a:rPr lang="tr-TR" dirty="0" smtClean="0"/>
              <a:t>Özel geliştirilmiş </a:t>
            </a:r>
            <a:r>
              <a:rPr lang="tr-TR" b="1" dirty="0" smtClean="0"/>
              <a:t>ticari yazılımların </a:t>
            </a:r>
            <a:r>
              <a:rPr lang="tr-TR" dirty="0" smtClean="0"/>
              <a:t>kullanımı ve ihtiyaç duyulan değişikliklerin yapılabilmesi için de iyi bir programlama bilgisine sahip olmak gerekmektedir.</a:t>
            </a:r>
          </a:p>
          <a:p>
            <a:pPr algn="just"/>
            <a:endParaRPr lang="tr-TR" dirty="0" smtClean="0"/>
          </a:p>
          <a:p>
            <a:pPr algn="just"/>
            <a:r>
              <a:rPr lang="tr-TR" dirty="0" smtClean="0"/>
              <a:t>Malzeme bilimi ve </a:t>
            </a:r>
            <a:r>
              <a:rPr lang="tr-TR" dirty="0" err="1" smtClean="0"/>
              <a:t>nanoteknoloji</a:t>
            </a:r>
            <a:r>
              <a:rPr lang="tr-TR" dirty="0" smtClean="0"/>
              <a:t> mühendisliği alanında akademik ve endüstriyel araştırma ve geliştirme faaliyetleri yürütebilmek için programlama konusunda yetkin mühendislerin olması önem arz etmektedir.</a:t>
            </a:r>
            <a:endParaRPr lang="tr-TR" sz="1200" i="1" dirty="0" smtClean="0"/>
          </a:p>
        </p:txBody>
      </p:sp>
      <p:sp>
        <p:nvSpPr>
          <p:cNvPr id="5" name="4 Dikdörtgen"/>
          <p:cNvSpPr/>
          <p:nvPr/>
        </p:nvSpPr>
        <p:spPr>
          <a:xfrm>
            <a:off x="195942" y="4122057"/>
            <a:ext cx="3018735" cy="646331"/>
          </a:xfrm>
          <a:prstGeom prst="rect">
            <a:avLst/>
          </a:prstGeom>
        </p:spPr>
        <p:txBody>
          <a:bodyPr wrap="square">
            <a:spAutoFit/>
          </a:bodyPr>
          <a:lstStyle/>
          <a:p>
            <a:pPr algn="ctr"/>
            <a:r>
              <a:rPr lang="tr-TR" b="1" dirty="0" smtClean="0">
                <a:solidFill>
                  <a:srgbClr val="0070C0"/>
                </a:solidFill>
              </a:rPr>
              <a:t>Hamza Kurt </a:t>
            </a:r>
            <a:r>
              <a:rPr lang="tr-TR" b="1" dirty="0" smtClean="0"/>
              <a:t>Prof. Dr.</a:t>
            </a:r>
          </a:p>
          <a:p>
            <a:pPr algn="ctr"/>
            <a:r>
              <a:rPr lang="tr-TR" dirty="0" smtClean="0"/>
              <a:t>Bölüm Başkanı</a:t>
            </a:r>
            <a:endParaRPr lang="tr-TR"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Sınava Yönelik Çalışma Soruları 1 duyuruldu</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Soru1A: </a:t>
            </a:r>
            <a:r>
              <a:rPr lang="tr-TR" dirty="0" err="1" smtClean="0"/>
              <a:t>Stratch’de</a:t>
            </a:r>
            <a:r>
              <a:rPr lang="tr-TR" dirty="0" smtClean="0"/>
              <a:t> verilen projeyi oluşturma</a:t>
            </a:r>
          </a:p>
          <a:p>
            <a:r>
              <a:rPr lang="tr-TR" dirty="0" smtClean="0"/>
              <a:t>Soru1B: </a:t>
            </a:r>
            <a:r>
              <a:rPr lang="tr-TR" dirty="0" err="1" smtClean="0"/>
              <a:t>Stratch’de</a:t>
            </a:r>
            <a:r>
              <a:rPr lang="tr-TR" dirty="0" smtClean="0"/>
              <a:t> kendi projesini oluşturma</a:t>
            </a:r>
          </a:p>
          <a:p>
            <a:r>
              <a:rPr lang="tr-TR" dirty="0" smtClean="0"/>
              <a:t>Soru1C: C dili ile bir kod</a:t>
            </a:r>
          </a:p>
          <a:p>
            <a:endParaRPr lang="tr-TR" dirty="0" smtClean="0"/>
          </a:p>
          <a:p>
            <a:endParaRPr lang="tr-TR" dirty="0" smtClean="0"/>
          </a:p>
          <a:p>
            <a:endParaRPr lang="tr-TR" dirty="0" smtClean="0"/>
          </a:p>
          <a:p>
            <a:r>
              <a:rPr lang="tr-TR" dirty="0" smtClean="0"/>
              <a:t>Bu sorular notlandırmaya dahil edilmez. Sizi sınavlara hazırlamayı hedefler ve sınavlarda benzer sorular çıkabilir.</a:t>
            </a:r>
          </a:p>
          <a:p>
            <a:r>
              <a:rPr lang="tr-TR" dirty="0" err="1" smtClean="0"/>
              <a:t>Scratch’den</a:t>
            </a:r>
            <a:r>
              <a:rPr lang="tr-TR" dirty="0" smtClean="0"/>
              <a:t> sınavda doğrudan sorumlu değilsiniz. Ancak </a:t>
            </a:r>
            <a:r>
              <a:rPr lang="tr-TR" dirty="0" err="1" smtClean="0"/>
              <a:t>Scratch’in</a:t>
            </a:r>
            <a:r>
              <a:rPr lang="tr-TR" dirty="0" smtClean="0"/>
              <a:t> içerdiği </a:t>
            </a:r>
            <a:r>
              <a:rPr lang="tr-TR" b="1" i="1" dirty="0" smtClean="0"/>
              <a:t>algoritma mantığını </a:t>
            </a:r>
            <a:r>
              <a:rPr lang="tr-TR" dirty="0" smtClean="0"/>
              <a:t>dönem boyunca kullanıyoruz.</a:t>
            </a:r>
          </a:p>
          <a:p>
            <a:endParaRPr lang="tr-TR" dirty="0"/>
          </a:p>
        </p:txBody>
      </p:sp>
      <p:sp>
        <p:nvSpPr>
          <p:cNvPr id="4" name="3 Köşeleri Yuvarlanmış Dikdörtgen Belirtme Çizgisi"/>
          <p:cNvSpPr/>
          <p:nvPr/>
        </p:nvSpPr>
        <p:spPr>
          <a:xfrm>
            <a:off x="5072066" y="2214554"/>
            <a:ext cx="3500462" cy="1500198"/>
          </a:xfrm>
          <a:prstGeom prst="wedgeRoundRectCallout">
            <a:avLst>
              <a:gd name="adj1" fmla="val -67127"/>
              <a:gd name="adj2" fmla="val -4498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600" i="1" dirty="0" err="1" smtClean="0"/>
              <a:t>Scratch</a:t>
            </a:r>
            <a:r>
              <a:rPr lang="tr-TR" sz="1600" i="1" dirty="0" smtClean="0"/>
              <a:t> aslında algoritmaları çok iyi öğretiyor. Ben </a:t>
            </a:r>
            <a:r>
              <a:rPr lang="tr-TR" sz="1600" i="1" dirty="0" err="1" smtClean="0"/>
              <a:t>if</a:t>
            </a:r>
            <a:r>
              <a:rPr lang="tr-TR" sz="1600" i="1" dirty="0" smtClean="0"/>
              <a:t> </a:t>
            </a:r>
            <a:r>
              <a:rPr lang="tr-TR" sz="1600" i="1" dirty="0" err="1" smtClean="0"/>
              <a:t>elseleri</a:t>
            </a:r>
            <a:r>
              <a:rPr lang="tr-TR" sz="1600" i="1" dirty="0" smtClean="0"/>
              <a:t> vs. orada oturtmuştum.  </a:t>
            </a:r>
            <a:br>
              <a:rPr lang="tr-TR" sz="1600" i="1" dirty="0" smtClean="0"/>
            </a:br>
            <a:r>
              <a:rPr lang="tr-TR" sz="1600" i="1" dirty="0" smtClean="0"/>
              <a:t>~Geçtiğimiz dönemlerden birinde 3 sınavdan da  100 almış bir öğrencinin geri bildirimi</a:t>
            </a:r>
            <a:endParaRPr lang="tr-TR" sz="16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tr-TR" dirty="0" smtClean="0"/>
              <a:t>Giriş</a:t>
            </a:r>
          </a:p>
        </p:txBody>
      </p:sp>
      <p:sp>
        <p:nvSpPr>
          <p:cNvPr id="7171" name="Rectangle 3"/>
          <p:cNvSpPr>
            <a:spLocks noGrp="1" noChangeArrowheads="1"/>
          </p:cNvSpPr>
          <p:nvPr>
            <p:ph sz="quarter" idx="1"/>
          </p:nvPr>
        </p:nvSpPr>
        <p:spPr/>
        <p:txBody>
          <a:bodyPr/>
          <a:lstStyle/>
          <a:p>
            <a:pPr eaLnBrk="1" hangingPunct="1"/>
            <a:r>
              <a:rPr lang="tr-TR" sz="2400" dirty="0" smtClean="0"/>
              <a:t>Bilgisayar verilen giriş verilerini </a:t>
            </a:r>
            <a:r>
              <a:rPr lang="tr-TR" sz="2400" dirty="0" smtClean="0">
                <a:solidFill>
                  <a:srgbClr val="FF0000"/>
                </a:solidFill>
              </a:rPr>
              <a:t>belirtilen yöntemlerle </a:t>
            </a:r>
            <a:r>
              <a:rPr lang="tr-TR" sz="2400" dirty="0" smtClean="0"/>
              <a:t>işleyerek istenilen sonuçları üreten kompleks bir elektronik sistemdir. </a:t>
            </a:r>
          </a:p>
          <a:p>
            <a:pPr eaLnBrk="1" hangingPunct="1"/>
            <a:r>
              <a:rPr lang="tr-TR" sz="2400" dirty="0" smtClean="0"/>
              <a:t>İşlenecek veriler ve kullanılacak çözüm yöntemleri bilgisayara </a:t>
            </a:r>
            <a:r>
              <a:rPr lang="tr-TR" sz="2400" dirty="0" smtClean="0">
                <a:solidFill>
                  <a:srgbClr val="FF0000"/>
                </a:solidFill>
              </a:rPr>
              <a:t>insan tarafından program ile </a:t>
            </a:r>
            <a:r>
              <a:rPr lang="tr-TR" sz="2400" dirty="0" smtClean="0"/>
              <a:t>bildirilir. Bu nedenle bilgisayarın problemi çözmesi için programa ihtiyacı vardır. </a:t>
            </a:r>
          </a:p>
          <a:p>
            <a:pPr eaLnBrk="1" hangingPunct="1"/>
            <a:r>
              <a:rPr lang="tr-TR" sz="2400" dirty="0" smtClean="0"/>
              <a:t>İnsan ile bilgisayar arasındaki iletişim aracı olan program, giriş değerlerini kullanarak istenilen çıkış değerlerinin elde edilebilmesi için bilgisayara iletilen </a:t>
            </a:r>
            <a:r>
              <a:rPr lang="tr-TR" sz="2400" dirty="0" smtClean="0">
                <a:solidFill>
                  <a:srgbClr val="FF0000"/>
                </a:solidFill>
              </a:rPr>
              <a:t>komutlar dizisidir</a:t>
            </a:r>
            <a:r>
              <a:rPr lang="tr-TR" sz="2400" dirty="0" smtClean="0"/>
              <a:t>.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sz="quarter" idx="1"/>
          </p:nvPr>
        </p:nvSpPr>
        <p:spPr/>
        <p:txBody>
          <a:bodyPr/>
          <a:lstStyle/>
          <a:p>
            <a:pPr eaLnBrk="1" hangingPunct="1">
              <a:lnSpc>
                <a:spcPct val="90000"/>
              </a:lnSpc>
            </a:pPr>
            <a:r>
              <a:rPr lang="tr-TR" dirty="0" smtClean="0"/>
              <a:t>Bir problemin </a:t>
            </a:r>
            <a:r>
              <a:rPr lang="tr-TR" dirty="0" smtClean="0">
                <a:solidFill>
                  <a:srgbClr val="FF0000"/>
                </a:solidFill>
              </a:rPr>
              <a:t>birden fazla çözümü </a:t>
            </a:r>
            <a:r>
              <a:rPr lang="tr-TR" dirty="0" smtClean="0"/>
              <a:t>olabilir. </a:t>
            </a:r>
          </a:p>
          <a:p>
            <a:pPr eaLnBrk="1" hangingPunct="1">
              <a:lnSpc>
                <a:spcPct val="90000"/>
              </a:lnSpc>
            </a:pPr>
            <a:r>
              <a:rPr lang="tr-TR" dirty="0" smtClean="0"/>
              <a:t>Programcı (programı tasarlayan kişi) en kısa ve etkili yöntemi yeteneği ölçüsünde bulmalıdır. </a:t>
            </a:r>
          </a:p>
          <a:p>
            <a:pPr eaLnBrk="1" hangingPunct="1">
              <a:lnSpc>
                <a:spcPct val="90000"/>
              </a:lnSpc>
            </a:pPr>
            <a:r>
              <a:rPr lang="tr-TR" dirty="0" smtClean="0"/>
              <a:t>Eğer yazılan programdaki çözüm yolu yanlış ise bilgisayarın bulacağı sonuçlar da yanlış olur. Dolayısıyla program yazılmadan önce problemin iyice irdelenmesi, uygun çözüm yolunun belirlenip bilgisayara doğru şekilde tarif edilmesi gerekir.</a:t>
            </a:r>
          </a:p>
        </p:txBody>
      </p:sp>
      <p:sp>
        <p:nvSpPr>
          <p:cNvPr id="3" name="Rectangle 2"/>
          <p:cNvSpPr>
            <a:spLocks noGrp="1" noChangeArrowheads="1"/>
          </p:cNvSpPr>
          <p:nvPr>
            <p:ph type="title"/>
          </p:nvPr>
        </p:nvSpPr>
        <p:spPr>
          <a:xfrm>
            <a:off x="457200" y="152400"/>
            <a:ext cx="8229600" cy="990600"/>
          </a:xfrm>
        </p:spPr>
        <p:txBody>
          <a:bodyPr/>
          <a:lstStyle/>
          <a:p>
            <a:pPr eaLnBrk="1" hangingPunct="1"/>
            <a:r>
              <a:rPr lang="tr-TR" dirty="0" smtClean="0"/>
              <a:t>Giriş</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tr-TR" smtClean="0"/>
              <a:t>Programlama Dilleri Sınıflaması</a:t>
            </a:r>
          </a:p>
        </p:txBody>
      </p:sp>
      <p:sp>
        <p:nvSpPr>
          <p:cNvPr id="13315" name="Rectangle 3"/>
          <p:cNvSpPr>
            <a:spLocks noGrp="1" noChangeArrowheads="1"/>
          </p:cNvSpPr>
          <p:nvPr>
            <p:ph sz="quarter" idx="1"/>
          </p:nvPr>
        </p:nvSpPr>
        <p:spPr>
          <a:xfrm>
            <a:off x="428596" y="1214422"/>
            <a:ext cx="8043890" cy="4530725"/>
          </a:xfrm>
        </p:spPr>
        <p:txBody>
          <a:bodyPr/>
          <a:lstStyle/>
          <a:p>
            <a:pPr eaLnBrk="1" hangingPunct="1"/>
            <a:r>
              <a:rPr lang="tr-TR" dirty="0" smtClean="0"/>
              <a:t>Programlama dillerini </a:t>
            </a:r>
            <a:r>
              <a:rPr lang="en-US" dirty="0" err="1" smtClean="0"/>
              <a:t>gru</a:t>
            </a:r>
            <a:r>
              <a:rPr lang="tr-TR" dirty="0" smtClean="0"/>
              <a:t>p</a:t>
            </a:r>
            <a:r>
              <a:rPr lang="en-US" dirty="0" err="1" smtClean="0"/>
              <a:t>lara</a:t>
            </a:r>
            <a:r>
              <a:rPr lang="en-US" dirty="0" smtClean="0"/>
              <a:t> ay</a:t>
            </a:r>
            <a:r>
              <a:rPr lang="tr-TR" dirty="0" err="1" smtClean="0"/>
              <a:t>ırsak</a:t>
            </a:r>
            <a:r>
              <a:rPr lang="tr-TR" dirty="0" smtClean="0"/>
              <a:t>.</a:t>
            </a:r>
          </a:p>
          <a:p>
            <a:pPr lvl="1" eaLnBrk="1" hangingPunct="1"/>
            <a:r>
              <a:rPr lang="tr-TR" sz="2000" b="1" dirty="0" smtClean="0"/>
              <a:t>Makine dili (Makine kodu): </a:t>
            </a:r>
            <a:r>
              <a:rPr lang="tr-TR" sz="2000" dirty="0" smtClean="0"/>
              <a:t>Bilgisayarın hiçbir değişikliğe gerek duymaksızın algılayabilip çalıştırabildiği komutların yazıldığı programlama dilidir. </a:t>
            </a:r>
          </a:p>
          <a:p>
            <a:pPr lvl="1" eaLnBrk="1" hangingPunct="1">
              <a:buFont typeface="Wingdings" pitchFamily="2" charset="2"/>
              <a:buNone/>
            </a:pPr>
            <a:r>
              <a:rPr lang="tr-TR" sz="2000" dirty="0" smtClean="0"/>
              <a:t>Mesela : </a:t>
            </a:r>
            <a:r>
              <a:rPr lang="tr-TR" sz="2000" dirty="0" err="1" smtClean="0"/>
              <a:t>Assembly</a:t>
            </a:r>
            <a:endParaRPr lang="tr-TR" sz="2000" dirty="0" smtClean="0"/>
          </a:p>
          <a:p>
            <a:pPr lvl="1" eaLnBrk="1" hangingPunct="1">
              <a:buFont typeface="Wingdings" pitchFamily="2" charset="2"/>
              <a:buNone/>
            </a:pPr>
            <a:endParaRPr lang="tr-TR" sz="2000" dirty="0" smtClean="0"/>
          </a:p>
          <a:p>
            <a:pPr lvl="1" eaLnBrk="1" hangingPunct="1"/>
            <a:r>
              <a:rPr lang="tr-TR" sz="2000" b="1" dirty="0" smtClean="0"/>
              <a:t>Sembolik diller: </a:t>
            </a:r>
            <a:r>
              <a:rPr lang="tr-TR" sz="2000" dirty="0" smtClean="0"/>
              <a:t>Makine dilinden daha gelişmiş, program yazmanın makine diline göre daha kolay olduğu programlama dilleridir. </a:t>
            </a:r>
          </a:p>
          <a:p>
            <a:pPr lvl="1" eaLnBrk="1" hangingPunct="1">
              <a:buFont typeface="Wingdings" pitchFamily="2" charset="2"/>
              <a:buNone/>
            </a:pPr>
            <a:r>
              <a:rPr lang="tr-TR" sz="2000" dirty="0" smtClean="0"/>
              <a:t>Mesela : C, C++, Java, </a:t>
            </a:r>
            <a:r>
              <a:rPr lang="tr-TR" sz="2000" dirty="0" err="1" smtClean="0"/>
              <a:t>Pascal</a:t>
            </a:r>
            <a:r>
              <a:rPr lang="tr-TR" sz="2000" dirty="0" smtClean="0"/>
              <a:t>, </a:t>
            </a:r>
            <a:r>
              <a:rPr lang="tr-TR" sz="2000" dirty="0" err="1" smtClean="0"/>
              <a:t>Python</a:t>
            </a:r>
            <a:r>
              <a:rPr lang="tr-TR" sz="2000" dirty="0" smtClean="0"/>
              <a:t>...</a:t>
            </a:r>
          </a:p>
          <a:p>
            <a:pPr lvl="1" eaLnBrk="1" hangingPunct="1"/>
            <a:endParaRPr lang="tr-TR" dirty="0" smtClean="0"/>
          </a:p>
          <a:p>
            <a:pPr lvl="1" eaLnBrk="1" hangingPunct="1"/>
            <a:endParaRPr lang="tr-TR" dirty="0" smtClean="0"/>
          </a:p>
          <a:p>
            <a:pPr lvl="1" eaLnBrk="1" hangingPunct="1"/>
            <a:endParaRPr lang="tr-TR" dirty="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sz="quarter" idx="1"/>
          </p:nvPr>
        </p:nvSpPr>
        <p:spPr/>
        <p:txBody>
          <a:bodyPr/>
          <a:lstStyle/>
          <a:p>
            <a:pPr eaLnBrk="1" hangingPunct="1"/>
            <a:r>
              <a:rPr lang="tr-TR" dirty="0" smtClean="0"/>
              <a:t>Sembolik dillerde yazılmış bir kodun bilgisayar tarafından algılanabilmesi, çalıştırılabilmesi için makine diline </a:t>
            </a:r>
            <a:r>
              <a:rPr lang="tr-TR" dirty="0" smtClean="0">
                <a:solidFill>
                  <a:srgbClr val="990033"/>
                </a:solidFill>
              </a:rPr>
              <a:t>çevrilmesi</a:t>
            </a:r>
            <a:r>
              <a:rPr lang="tr-TR" dirty="0" smtClean="0"/>
              <a:t> gerekir. </a:t>
            </a:r>
          </a:p>
          <a:p>
            <a:pPr eaLnBrk="1" hangingPunct="1"/>
            <a:r>
              <a:rPr lang="tr-TR" dirty="0" smtClean="0"/>
              <a:t>Bu dönüşüm, </a:t>
            </a:r>
            <a:r>
              <a:rPr lang="tr-TR" dirty="0" smtClean="0">
                <a:solidFill>
                  <a:srgbClr val="FF0000"/>
                </a:solidFill>
              </a:rPr>
              <a:t>derleyici</a:t>
            </a:r>
            <a:r>
              <a:rPr lang="tr-TR" dirty="0" smtClean="0"/>
              <a:t> olarak adlandırılan yazılımlar(programlar) ile yapılır.</a:t>
            </a:r>
          </a:p>
        </p:txBody>
      </p:sp>
      <p:sp>
        <p:nvSpPr>
          <p:cNvPr id="14340" name="Rectangle 5"/>
          <p:cNvSpPr>
            <a:spLocks noChangeArrowheads="1"/>
          </p:cNvSpPr>
          <p:nvPr/>
        </p:nvSpPr>
        <p:spPr bwMode="auto">
          <a:xfrm>
            <a:off x="1714480" y="4000504"/>
            <a:ext cx="1371600" cy="914400"/>
          </a:xfrm>
          <a:prstGeom prst="rect">
            <a:avLst/>
          </a:prstGeom>
          <a:solidFill>
            <a:srgbClr val="FFFFFF"/>
          </a:solidFill>
          <a:ln w="9525">
            <a:solidFill>
              <a:srgbClr val="000000"/>
            </a:solidFill>
            <a:miter lim="800000"/>
            <a:headEnd/>
            <a:tailEnd/>
          </a:ln>
        </p:spPr>
        <p:txBody>
          <a:bodyPr/>
          <a:lstStyle/>
          <a:p>
            <a:pPr eaLnBrk="1" hangingPunct="1"/>
            <a:r>
              <a:rPr lang="tr-TR" sz="1200">
                <a:latin typeface="Times New Roman" pitchFamily="18" charset="0"/>
              </a:rPr>
              <a:t>Sembolik Dil ile yazılmış Kod</a:t>
            </a:r>
          </a:p>
          <a:p>
            <a:pPr eaLnBrk="1" hangingPunct="1"/>
            <a:endParaRPr lang="tr-TR" sz="1200">
              <a:latin typeface="Times New Roman" pitchFamily="18" charset="0"/>
            </a:endParaRPr>
          </a:p>
          <a:p>
            <a:pPr eaLnBrk="1" hangingPunct="1"/>
            <a:r>
              <a:rPr lang="tr-TR" sz="1200">
                <a:latin typeface="Times New Roman" pitchFamily="18" charset="0"/>
              </a:rPr>
              <a:t>KAYNAK KOD</a:t>
            </a:r>
            <a:endParaRPr lang="tr-TR">
              <a:latin typeface="Verdana" pitchFamily="34" charset="0"/>
            </a:endParaRPr>
          </a:p>
        </p:txBody>
      </p:sp>
      <p:sp>
        <p:nvSpPr>
          <p:cNvPr id="14341" name="Rectangle 6"/>
          <p:cNvSpPr>
            <a:spLocks noChangeArrowheads="1"/>
          </p:cNvSpPr>
          <p:nvPr/>
        </p:nvSpPr>
        <p:spPr bwMode="auto">
          <a:xfrm>
            <a:off x="3771880" y="3984629"/>
            <a:ext cx="914400" cy="1081088"/>
          </a:xfrm>
          <a:prstGeom prst="rect">
            <a:avLst/>
          </a:prstGeom>
          <a:solidFill>
            <a:srgbClr val="FFFFFF"/>
          </a:solidFill>
          <a:ln w="9525">
            <a:solidFill>
              <a:srgbClr val="000000"/>
            </a:solidFill>
            <a:miter lim="800000"/>
            <a:headEnd/>
            <a:tailEnd/>
          </a:ln>
        </p:spPr>
        <p:txBody>
          <a:bodyPr/>
          <a:lstStyle/>
          <a:p>
            <a:pPr eaLnBrk="1" hangingPunct="1"/>
            <a:r>
              <a:rPr lang="tr-TR" sz="1200" b="1">
                <a:latin typeface="Times New Roman" pitchFamily="18" charset="0"/>
              </a:rPr>
              <a:t>Derleyici</a:t>
            </a:r>
            <a:endParaRPr lang="tr-TR" b="1">
              <a:latin typeface="Verdana" pitchFamily="34" charset="0"/>
            </a:endParaRPr>
          </a:p>
          <a:p>
            <a:pPr eaLnBrk="1" hangingPunct="1"/>
            <a:endParaRPr lang="tr-TR" sz="1200" b="1">
              <a:latin typeface="Times New Roman" pitchFamily="18" charset="0"/>
            </a:endParaRPr>
          </a:p>
          <a:p>
            <a:pPr eaLnBrk="1" hangingPunct="1"/>
            <a:r>
              <a:rPr lang="tr-TR" sz="1200">
                <a:latin typeface="Times New Roman" pitchFamily="18" charset="0"/>
              </a:rPr>
              <a:t>(Pascal,</a:t>
            </a:r>
          </a:p>
          <a:p>
            <a:pPr eaLnBrk="1" hangingPunct="1"/>
            <a:r>
              <a:rPr lang="tr-TR" sz="1200">
                <a:latin typeface="Times New Roman" pitchFamily="18" charset="0"/>
              </a:rPr>
              <a:t> C, </a:t>
            </a:r>
          </a:p>
          <a:p>
            <a:pPr eaLnBrk="1" hangingPunct="1"/>
            <a:r>
              <a:rPr lang="tr-TR" sz="1200">
                <a:latin typeface="Times New Roman" pitchFamily="18" charset="0"/>
              </a:rPr>
              <a:t>Basic, ..)</a:t>
            </a:r>
          </a:p>
        </p:txBody>
      </p:sp>
      <p:sp>
        <p:nvSpPr>
          <p:cNvPr id="14342" name="Rectangle 7"/>
          <p:cNvSpPr>
            <a:spLocks noChangeArrowheads="1"/>
          </p:cNvSpPr>
          <p:nvPr/>
        </p:nvSpPr>
        <p:spPr bwMode="auto">
          <a:xfrm>
            <a:off x="5486380" y="4000504"/>
            <a:ext cx="1371600" cy="914400"/>
          </a:xfrm>
          <a:prstGeom prst="rect">
            <a:avLst/>
          </a:prstGeom>
          <a:solidFill>
            <a:srgbClr val="FFFFFF"/>
          </a:solidFill>
          <a:ln w="9525">
            <a:solidFill>
              <a:srgbClr val="000000"/>
            </a:solidFill>
            <a:miter lim="800000"/>
            <a:headEnd/>
            <a:tailEnd/>
          </a:ln>
        </p:spPr>
        <p:txBody>
          <a:bodyPr/>
          <a:lstStyle/>
          <a:p>
            <a:pPr eaLnBrk="1" hangingPunct="1"/>
            <a:r>
              <a:rPr lang="tr-TR" sz="1200">
                <a:latin typeface="Times New Roman" pitchFamily="18" charset="0"/>
              </a:rPr>
              <a:t>Makine kodu</a:t>
            </a:r>
          </a:p>
          <a:p>
            <a:pPr eaLnBrk="1" hangingPunct="1"/>
            <a:endParaRPr lang="tr-TR" sz="1200">
              <a:latin typeface="Times New Roman" pitchFamily="18" charset="0"/>
            </a:endParaRPr>
          </a:p>
          <a:p>
            <a:pPr eaLnBrk="1" hangingPunct="1"/>
            <a:r>
              <a:rPr lang="tr-TR" sz="1200">
                <a:latin typeface="Times New Roman" pitchFamily="18" charset="0"/>
              </a:rPr>
              <a:t>AMAÇ PROGRAM</a:t>
            </a:r>
            <a:endParaRPr lang="tr-TR">
              <a:latin typeface="Verdana" pitchFamily="34" charset="0"/>
            </a:endParaRPr>
          </a:p>
        </p:txBody>
      </p:sp>
      <p:sp>
        <p:nvSpPr>
          <p:cNvPr id="14343" name="AutoShape 8"/>
          <p:cNvSpPr>
            <a:spLocks noChangeArrowheads="1"/>
          </p:cNvSpPr>
          <p:nvPr/>
        </p:nvSpPr>
        <p:spPr bwMode="auto">
          <a:xfrm>
            <a:off x="3200380" y="4000504"/>
            <a:ext cx="342900" cy="342900"/>
          </a:xfrm>
          <a:prstGeom prst="rightArrow">
            <a:avLst>
              <a:gd name="adj1" fmla="val 50000"/>
              <a:gd name="adj2" fmla="val 25000"/>
            </a:avLst>
          </a:prstGeom>
          <a:solidFill>
            <a:srgbClr val="FFFFFF"/>
          </a:solidFill>
          <a:ln w="9525">
            <a:solidFill>
              <a:srgbClr val="000000"/>
            </a:solidFill>
            <a:miter lim="800000"/>
            <a:headEnd/>
            <a:tailEnd/>
          </a:ln>
        </p:spPr>
        <p:txBody>
          <a:bodyPr/>
          <a:lstStyle/>
          <a:p>
            <a:endParaRPr lang="en-US"/>
          </a:p>
        </p:txBody>
      </p:sp>
      <p:sp>
        <p:nvSpPr>
          <p:cNvPr id="14344" name="AutoShape 9"/>
          <p:cNvSpPr>
            <a:spLocks noChangeArrowheads="1"/>
          </p:cNvSpPr>
          <p:nvPr/>
        </p:nvSpPr>
        <p:spPr bwMode="auto">
          <a:xfrm>
            <a:off x="4914880" y="3984629"/>
            <a:ext cx="342900" cy="342900"/>
          </a:xfrm>
          <a:prstGeom prst="rightArrow">
            <a:avLst>
              <a:gd name="adj1" fmla="val 50000"/>
              <a:gd name="adj2" fmla="val 25000"/>
            </a:avLst>
          </a:prstGeom>
          <a:solidFill>
            <a:srgbClr val="FFFFFF"/>
          </a:solidFill>
          <a:ln w="9525">
            <a:solidFill>
              <a:srgbClr val="000000"/>
            </a:solidFill>
            <a:miter lim="800000"/>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tr-TR" smtClean="0"/>
              <a:t>Programlama Dilleri</a:t>
            </a:r>
          </a:p>
        </p:txBody>
      </p:sp>
      <p:sp>
        <p:nvSpPr>
          <p:cNvPr id="12291" name="Rectangle 3"/>
          <p:cNvSpPr>
            <a:spLocks noGrp="1" noChangeArrowheads="1"/>
          </p:cNvSpPr>
          <p:nvPr>
            <p:ph sz="quarter" idx="1"/>
          </p:nvPr>
        </p:nvSpPr>
        <p:spPr>
          <a:xfrm>
            <a:off x="428596" y="1214422"/>
            <a:ext cx="8229600" cy="4937760"/>
          </a:xfrm>
        </p:spPr>
        <p:txBody>
          <a:bodyPr/>
          <a:lstStyle/>
          <a:p>
            <a:pPr eaLnBrk="1" hangingPunct="1">
              <a:lnSpc>
                <a:spcPct val="90000"/>
              </a:lnSpc>
            </a:pPr>
            <a:r>
              <a:rPr lang="tr-TR" dirty="0" smtClean="0"/>
              <a:t>Programlama dili, bilgisayar ile programcı arasındaki iletişimi sağlayan bir araç olup </a:t>
            </a:r>
            <a:r>
              <a:rPr lang="tr-TR" b="1" dirty="0" smtClean="0"/>
              <a:t>programların yazımında kullanılan bir çeşit araçtır</a:t>
            </a:r>
            <a:r>
              <a:rPr lang="tr-TR" dirty="0" smtClean="0"/>
              <a:t>(programdır). </a:t>
            </a:r>
          </a:p>
          <a:p>
            <a:pPr eaLnBrk="1" hangingPunct="1">
              <a:lnSpc>
                <a:spcPct val="90000"/>
              </a:lnSpc>
            </a:pPr>
            <a:endParaRPr lang="tr-TR" dirty="0" smtClean="0"/>
          </a:p>
          <a:p>
            <a:pPr eaLnBrk="1" hangingPunct="1">
              <a:lnSpc>
                <a:spcPct val="90000"/>
              </a:lnSpc>
            </a:pPr>
            <a:r>
              <a:rPr lang="tr-TR" dirty="0" smtClean="0"/>
              <a:t>Yazdır komutuna örnekler</a:t>
            </a:r>
          </a:p>
          <a:p>
            <a:pPr eaLnBrk="1" hangingPunct="1">
              <a:lnSpc>
                <a:spcPct val="90000"/>
              </a:lnSpc>
              <a:buFont typeface="Wingdings" pitchFamily="2" charset="2"/>
              <a:buNone/>
            </a:pPr>
            <a:r>
              <a:rPr lang="tr-TR" dirty="0" smtClean="0"/>
              <a:t>   </a:t>
            </a:r>
            <a:r>
              <a:rPr lang="tr-TR" u="sng" dirty="0" smtClean="0"/>
              <a:t>Programlama Dili</a:t>
            </a:r>
            <a:r>
              <a:rPr lang="tr-TR" dirty="0" smtClean="0"/>
              <a:t>		</a:t>
            </a:r>
            <a:r>
              <a:rPr lang="tr-TR" u="sng" dirty="0" smtClean="0"/>
              <a:t>Komut</a:t>
            </a:r>
            <a:r>
              <a:rPr lang="tr-TR" b="1" dirty="0" smtClean="0"/>
              <a:t> 	</a:t>
            </a:r>
            <a:endParaRPr lang="tr-TR" dirty="0" smtClean="0"/>
          </a:p>
          <a:p>
            <a:pPr eaLnBrk="1" hangingPunct="1">
              <a:lnSpc>
                <a:spcPct val="90000"/>
              </a:lnSpc>
              <a:buFont typeface="Wingdings" pitchFamily="2" charset="2"/>
              <a:buNone/>
            </a:pPr>
            <a:r>
              <a:rPr lang="tr-TR" dirty="0" smtClean="0"/>
              <a:t>   </a:t>
            </a:r>
            <a:r>
              <a:rPr lang="tr-TR" dirty="0" err="1" smtClean="0"/>
              <a:t>Basic</a:t>
            </a:r>
            <a:r>
              <a:rPr lang="tr-TR" dirty="0" smtClean="0"/>
              <a:t> 			</a:t>
            </a:r>
            <a:r>
              <a:rPr lang="tr-TR" dirty="0" err="1" smtClean="0"/>
              <a:t>Print</a:t>
            </a:r>
            <a:endParaRPr lang="tr-TR" dirty="0" smtClean="0"/>
          </a:p>
          <a:p>
            <a:pPr eaLnBrk="1" hangingPunct="1">
              <a:lnSpc>
                <a:spcPct val="90000"/>
              </a:lnSpc>
              <a:buFont typeface="Wingdings" pitchFamily="2" charset="2"/>
              <a:buNone/>
            </a:pPr>
            <a:r>
              <a:rPr lang="tr-TR" dirty="0" smtClean="0"/>
              <a:t>   C			          	</a:t>
            </a:r>
            <a:r>
              <a:rPr lang="tr-TR" dirty="0" err="1" smtClean="0"/>
              <a:t>printf</a:t>
            </a:r>
            <a:endParaRPr lang="tr-TR" dirty="0" smtClean="0"/>
          </a:p>
          <a:p>
            <a:pPr eaLnBrk="1" hangingPunct="1">
              <a:lnSpc>
                <a:spcPct val="90000"/>
              </a:lnSpc>
              <a:buFont typeface="Wingdings" pitchFamily="2" charset="2"/>
              <a:buNone/>
            </a:pPr>
            <a:r>
              <a:rPr lang="tr-TR" dirty="0" smtClean="0"/>
              <a:t>	Java				</a:t>
            </a:r>
            <a:r>
              <a:rPr lang="tr-TR" dirty="0" err="1" smtClean="0"/>
              <a:t>print</a:t>
            </a:r>
            <a:endParaRPr lang="tr-TR" dirty="0" smtClean="0"/>
          </a:p>
          <a:p>
            <a:pPr eaLnBrk="1" hangingPunct="1">
              <a:lnSpc>
                <a:spcPct val="90000"/>
              </a:lnSpc>
              <a:buFont typeface="Wingdings" pitchFamily="2" charset="2"/>
              <a:buNone/>
            </a:pPr>
            <a:r>
              <a:rPr lang="tr-TR" dirty="0" smtClean="0"/>
              <a:t>   </a:t>
            </a:r>
            <a:r>
              <a:rPr lang="tr-TR" dirty="0" err="1" smtClean="0"/>
              <a:t>Pascal</a:t>
            </a:r>
            <a:r>
              <a:rPr lang="tr-TR" dirty="0" smtClean="0"/>
              <a:t>			</a:t>
            </a:r>
            <a:r>
              <a:rPr lang="tr-TR" dirty="0" err="1" smtClean="0"/>
              <a:t>writeln</a:t>
            </a:r>
            <a:endParaRPr lang="tr-TR" dirty="0"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tr-TR" smtClean="0"/>
              <a:t>Bilgisayarın yaptığı işlemler</a:t>
            </a:r>
          </a:p>
        </p:txBody>
      </p:sp>
      <p:sp>
        <p:nvSpPr>
          <p:cNvPr id="15363" name="Rectangle 3"/>
          <p:cNvSpPr>
            <a:spLocks noGrp="1" noChangeArrowheads="1"/>
          </p:cNvSpPr>
          <p:nvPr>
            <p:ph sz="quarter" idx="1"/>
          </p:nvPr>
        </p:nvSpPr>
        <p:spPr/>
        <p:txBody>
          <a:bodyPr/>
          <a:lstStyle/>
          <a:p>
            <a:pPr eaLnBrk="1" hangingPunct="1"/>
            <a:r>
              <a:rPr lang="tr-TR" dirty="0" smtClean="0"/>
              <a:t>Aritmetiksel işlemler </a:t>
            </a:r>
          </a:p>
          <a:p>
            <a:pPr eaLnBrk="1" hangingPunct="1">
              <a:buFont typeface="Wingdings" pitchFamily="2" charset="2"/>
              <a:buNone/>
            </a:pPr>
            <a:r>
              <a:rPr lang="tr-TR" dirty="0" smtClean="0"/>
              <a:t>   </a:t>
            </a:r>
            <a:r>
              <a:rPr lang="tr-TR" dirty="0" smtClean="0">
                <a:solidFill>
                  <a:srgbClr val="003399"/>
                </a:solidFill>
              </a:rPr>
              <a:t>toplama, çıkarma, ..</a:t>
            </a:r>
          </a:p>
          <a:p>
            <a:pPr eaLnBrk="1" hangingPunct="1">
              <a:buFont typeface="Wingdings" pitchFamily="2" charset="2"/>
              <a:buNone/>
            </a:pPr>
            <a:endParaRPr lang="tr-TR" dirty="0" smtClean="0">
              <a:solidFill>
                <a:srgbClr val="003399"/>
              </a:solidFill>
            </a:endParaRPr>
          </a:p>
          <a:p>
            <a:pPr eaLnBrk="1" hangingPunct="1"/>
            <a:r>
              <a:rPr lang="tr-TR" dirty="0" smtClean="0"/>
              <a:t>Karşılaştırma işlemleri </a:t>
            </a:r>
          </a:p>
          <a:p>
            <a:pPr eaLnBrk="1" hangingPunct="1">
              <a:buNone/>
            </a:pPr>
            <a:r>
              <a:rPr lang="tr-TR" dirty="0" smtClean="0">
                <a:solidFill>
                  <a:srgbClr val="003399"/>
                </a:solidFill>
              </a:rPr>
              <a:t>	iki nesnenin kıyaslanması   </a:t>
            </a:r>
            <a:endParaRPr lang="tr-TR" u="sng" dirty="0" smtClean="0">
              <a:solidFill>
                <a:srgbClr val="003399"/>
              </a:solidFill>
            </a:endParaRPr>
          </a:p>
          <a:p>
            <a:pPr eaLnBrk="1" hangingPunct="1">
              <a:buFont typeface="Wingdings" pitchFamily="2" charset="2"/>
              <a:buNone/>
            </a:pPr>
            <a:endParaRPr lang="tr-TR" dirty="0" smtClean="0">
              <a:solidFill>
                <a:srgbClr val="003399"/>
              </a:solidFill>
            </a:endParaRPr>
          </a:p>
          <a:p>
            <a:pPr eaLnBrk="1" hangingPunct="1"/>
            <a:r>
              <a:rPr lang="tr-TR" dirty="0" smtClean="0"/>
              <a:t>Mantıksal işlemler</a:t>
            </a:r>
          </a:p>
          <a:p>
            <a:pPr eaLnBrk="1" hangingPunct="1">
              <a:buFont typeface="Wingdings" pitchFamily="2" charset="2"/>
              <a:buNone/>
            </a:pPr>
            <a:r>
              <a:rPr lang="tr-TR" dirty="0" smtClean="0">
                <a:solidFill>
                  <a:srgbClr val="003399"/>
                </a:solidFill>
              </a:rPr>
              <a:t>   ve, veya , değil</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tr-TR" b="1" smtClean="0"/>
              <a:t>Algoritma Hazırlama</a:t>
            </a:r>
            <a:r>
              <a:rPr lang="tr-TR" smtClean="0"/>
              <a:t> </a:t>
            </a:r>
          </a:p>
        </p:txBody>
      </p:sp>
      <p:sp>
        <p:nvSpPr>
          <p:cNvPr id="27651" name="Rectangle 3"/>
          <p:cNvSpPr>
            <a:spLocks noGrp="1" noChangeArrowheads="1"/>
          </p:cNvSpPr>
          <p:nvPr>
            <p:ph sz="quarter" idx="1"/>
          </p:nvPr>
        </p:nvSpPr>
        <p:spPr/>
        <p:txBody>
          <a:bodyPr/>
          <a:lstStyle/>
          <a:p>
            <a:pPr eaLnBrk="1" hangingPunct="1">
              <a:lnSpc>
                <a:spcPct val="90000"/>
              </a:lnSpc>
            </a:pPr>
            <a:r>
              <a:rPr lang="tr-TR" sz="2400" dirty="0" smtClean="0"/>
              <a:t>İnsan günlük yaşamında herhangi bir işi gerçekleştirmeden önce genellikle plan yapar. Plan, yapılacak olan işin adımlarını belirtir ve hedefe ulaşmada hem yol gösterir hem de büyük kolaylıklar sağlar. </a:t>
            </a:r>
          </a:p>
          <a:p>
            <a:pPr eaLnBrk="1" hangingPunct="1">
              <a:lnSpc>
                <a:spcPct val="90000"/>
              </a:lnSpc>
            </a:pPr>
            <a:endParaRPr lang="tr-TR" sz="2400" dirty="0" smtClean="0"/>
          </a:p>
          <a:p>
            <a:pPr eaLnBrk="1" hangingPunct="1">
              <a:lnSpc>
                <a:spcPct val="90000"/>
              </a:lnSpc>
            </a:pPr>
            <a:r>
              <a:rPr lang="tr-TR" sz="2400" dirty="0" smtClean="0"/>
              <a:t>Bilgisayardaki bir işlemin gerçekleştirilmesinde izlenecek adımlar dizisine de </a:t>
            </a:r>
            <a:r>
              <a:rPr lang="tr-TR" sz="2400" b="1" dirty="0" smtClean="0">
                <a:solidFill>
                  <a:srgbClr val="C00000"/>
                </a:solidFill>
              </a:rPr>
              <a:t>algoritma</a:t>
            </a:r>
            <a:r>
              <a:rPr lang="tr-TR" sz="2400" dirty="0" smtClean="0"/>
              <a:t> denilmektedir. </a:t>
            </a:r>
          </a:p>
          <a:p>
            <a:pPr eaLnBrk="1" hangingPunct="1">
              <a:lnSpc>
                <a:spcPct val="90000"/>
              </a:lnSpc>
            </a:pPr>
            <a:endParaRPr lang="tr-TR" sz="2400" dirty="0" smtClean="0"/>
          </a:p>
          <a:p>
            <a:pPr eaLnBrk="1" hangingPunct="1">
              <a:lnSpc>
                <a:spcPct val="90000"/>
              </a:lnSpc>
            </a:pPr>
            <a:r>
              <a:rPr lang="tr-TR" sz="2400" dirty="0" smtClean="0"/>
              <a:t>O zaman algoritma, işlemleri yaptırabilmek için bilgisayara tarif edilen işlem basamaklarıdır.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Öğrencilerden beklentilerimiz</a:t>
            </a:r>
            <a:endParaRPr lang="en-US"/>
          </a:p>
        </p:txBody>
      </p:sp>
      <p:sp>
        <p:nvSpPr>
          <p:cNvPr id="3" name="2 İçerik Yer Tutucusu"/>
          <p:cNvSpPr>
            <a:spLocks noGrp="1"/>
          </p:cNvSpPr>
          <p:nvPr>
            <p:ph sz="quarter" idx="1"/>
          </p:nvPr>
        </p:nvSpPr>
        <p:spPr>
          <a:xfrm>
            <a:off x="457200" y="1219200"/>
            <a:ext cx="8229600" cy="3361928"/>
          </a:xfrm>
        </p:spPr>
        <p:txBody>
          <a:bodyPr>
            <a:normAutofit/>
          </a:bodyPr>
          <a:lstStyle/>
          <a:p>
            <a:pPr marL="731520" lvl="1" indent="-457200">
              <a:buFont typeface="+mj-lt"/>
              <a:buAutoNum type="arabicPeriod"/>
            </a:pPr>
            <a:r>
              <a:rPr lang="tr-TR" dirty="0" smtClean="0">
                <a:cs typeface="Arial" pitchFamily="34" charset="0"/>
              </a:rPr>
              <a:t>Öğrenciler bu dersi en verimli şekilde değerlendirmeyi </a:t>
            </a:r>
            <a:r>
              <a:rPr lang="tr-TR" b="1" dirty="0" smtClean="0">
                <a:cs typeface="Arial" pitchFamily="34" charset="0"/>
              </a:rPr>
              <a:t>hedef</a:t>
            </a:r>
            <a:r>
              <a:rPr lang="tr-TR" dirty="0" smtClean="0">
                <a:cs typeface="Arial" pitchFamily="34" charset="0"/>
              </a:rPr>
              <a:t>lemeli</a:t>
            </a:r>
          </a:p>
          <a:p>
            <a:pPr marL="1051560" lvl="2" indent="-457200"/>
            <a:r>
              <a:rPr lang="tr-TR" sz="2300" dirty="0" smtClean="0">
                <a:cs typeface="Arial" pitchFamily="34" charset="0"/>
              </a:rPr>
              <a:t>Bu dersin size katacaklarının bilincinde olunuz.</a:t>
            </a:r>
            <a:endParaRPr lang="en-US" sz="2300" dirty="0" smtClean="0">
              <a:cs typeface="Arial" pitchFamily="34" charset="0"/>
            </a:endParaRPr>
          </a:p>
          <a:p>
            <a:pPr marL="731520" lvl="1" indent="-457200">
              <a:buFont typeface="+mj-lt"/>
              <a:buAutoNum type="arabicPeriod"/>
            </a:pPr>
            <a:r>
              <a:rPr lang="tr-TR" dirty="0" smtClean="0">
                <a:cs typeface="Arial" pitchFamily="34" charset="0"/>
              </a:rPr>
              <a:t>Öğrenciler ders ile ilgili bir talepleri olduğunda bekletmeden öğretim görevlisiyle </a:t>
            </a:r>
            <a:r>
              <a:rPr lang="tr-TR" b="1" dirty="0" smtClean="0">
                <a:cs typeface="Arial" pitchFamily="34" charset="0"/>
              </a:rPr>
              <a:t>iletişim</a:t>
            </a:r>
            <a:r>
              <a:rPr lang="tr-TR" dirty="0" smtClean="0">
                <a:cs typeface="Arial" pitchFamily="34" charset="0"/>
              </a:rPr>
              <a:t>e geçmeli</a:t>
            </a:r>
          </a:p>
          <a:p>
            <a:pPr marL="1051560" lvl="2" indent="-457200"/>
            <a:r>
              <a:rPr lang="tr-TR" sz="2300" dirty="0" smtClean="0">
                <a:cs typeface="Arial" pitchFamily="34" charset="0"/>
              </a:rPr>
              <a:t>Sizden gelen geri bildirimler bizim için </a:t>
            </a:r>
            <a:r>
              <a:rPr lang="tr-TR" sz="2300" b="1" dirty="0" smtClean="0">
                <a:cs typeface="Arial" pitchFamily="34" charset="0"/>
              </a:rPr>
              <a:t>değerlidir</a:t>
            </a:r>
            <a:r>
              <a:rPr lang="tr-TR" sz="2300" dirty="0" smtClean="0">
                <a:cs typeface="Arial" pitchFamily="34" charset="0"/>
              </a:rPr>
              <a:t>.</a:t>
            </a:r>
          </a:p>
          <a:p>
            <a:pPr marL="1325880" lvl="3" indent="-457200"/>
            <a:r>
              <a:rPr lang="tr-TR" sz="2100" dirty="0" smtClean="0">
                <a:cs typeface="Arial" pitchFamily="34" charset="0"/>
              </a:rPr>
              <a:t>Sizden önceki öğrencilerin geri bildirimleriyle şekillenmiş bir ders alacaksanız.</a:t>
            </a:r>
            <a:endParaRPr lang="en-US" sz="2100" dirty="0" smtClean="0">
              <a:cs typeface="Arial" pitchFamily="34" charset="0"/>
            </a:endParaRPr>
          </a:p>
          <a:p>
            <a:pPr marL="514350" indent="-514350">
              <a:buFont typeface="+mj-lt"/>
              <a:buAutoNum type="arabicPeriod"/>
            </a:pPr>
            <a:endParaRPr lang="en-US" dirty="0"/>
          </a:p>
        </p:txBody>
      </p:sp>
    </p:spTree>
    <p:extLst>
      <p:ext uri="{BB962C8B-B14F-4D97-AF65-F5344CB8AC3E}">
        <p14:creationId xmlns:p14="http://schemas.microsoft.com/office/powerpoint/2010/main" xmlns="" val="224535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Derse geliş zamanlama algoritması</a:t>
            </a:r>
            <a:endParaRPr lang="tr-TR" dirty="0"/>
          </a:p>
        </p:txBody>
      </p:sp>
      <p:pic>
        <p:nvPicPr>
          <p:cNvPr id="4" name="İçerik Yer Tutucusu 3"/>
          <p:cNvPicPr>
            <a:picLocks noGrp="1" noChangeAspect="1"/>
          </p:cNvPicPr>
          <p:nvPr>
            <p:ph sz="quarter" idx="1"/>
          </p:nvPr>
        </p:nvPicPr>
        <p:blipFill>
          <a:blip r:embed="rId2"/>
          <a:stretch>
            <a:fillRect/>
          </a:stretch>
        </p:blipFill>
        <p:spPr>
          <a:xfrm>
            <a:off x="5352697" y="4960831"/>
            <a:ext cx="712742" cy="1198890"/>
          </a:xfrm>
          <a:prstGeom prst="rect">
            <a:avLst/>
          </a:prstGeom>
        </p:spPr>
      </p:pic>
      <p:sp>
        <p:nvSpPr>
          <p:cNvPr id="5" name="Dikdörtgen 4"/>
          <p:cNvSpPr/>
          <p:nvPr/>
        </p:nvSpPr>
        <p:spPr>
          <a:xfrm>
            <a:off x="385397" y="2649038"/>
            <a:ext cx="4572000" cy="175432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tr-TR" dirty="0"/>
              <a:t>Yolculuk süresi</a:t>
            </a:r>
          </a:p>
          <a:p>
            <a:pPr lvl="1"/>
            <a:r>
              <a:rPr lang="tr-TR" dirty="0"/>
              <a:t>Uyanmak: 5dk+-5dk</a:t>
            </a:r>
          </a:p>
          <a:p>
            <a:pPr lvl="1"/>
            <a:r>
              <a:rPr lang="tr-TR" dirty="0"/>
              <a:t>Evden çıkma süresi: 50dk+-10 </a:t>
            </a:r>
            <a:r>
              <a:rPr lang="tr-TR" dirty="0" err="1"/>
              <a:t>dk</a:t>
            </a:r>
            <a:endParaRPr lang="tr-TR" dirty="0"/>
          </a:p>
          <a:p>
            <a:pPr lvl="1"/>
            <a:r>
              <a:rPr lang="tr-TR" dirty="0"/>
              <a:t>Otobüse binme süresi: 15dk+-5dk</a:t>
            </a:r>
          </a:p>
          <a:p>
            <a:pPr lvl="1"/>
            <a:r>
              <a:rPr lang="tr-TR" dirty="0"/>
              <a:t>Otobüsle gidiş süresi: 20dk+-5dk</a:t>
            </a:r>
          </a:p>
          <a:p>
            <a:pPr lvl="1"/>
            <a:r>
              <a:rPr lang="tr-TR" dirty="0"/>
              <a:t>Otobüsten okula yürümek: 10dk+-5dk</a:t>
            </a:r>
          </a:p>
        </p:txBody>
      </p:sp>
      <p:pic>
        <p:nvPicPr>
          <p:cNvPr id="6" name="Resim 5"/>
          <p:cNvPicPr>
            <a:picLocks noChangeAspect="1"/>
          </p:cNvPicPr>
          <p:nvPr/>
        </p:nvPicPr>
        <p:blipFill>
          <a:blip r:embed="rId3"/>
          <a:stretch>
            <a:fillRect/>
          </a:stretch>
        </p:blipFill>
        <p:spPr>
          <a:xfrm>
            <a:off x="6470274" y="2794289"/>
            <a:ext cx="1815455" cy="1736522"/>
          </a:xfrm>
          <a:prstGeom prst="rect">
            <a:avLst/>
          </a:prstGeom>
        </p:spPr>
      </p:pic>
      <p:pic>
        <p:nvPicPr>
          <p:cNvPr id="7" name="İçerik Yer Tutucusu 3"/>
          <p:cNvPicPr>
            <a:picLocks noChangeAspect="1"/>
          </p:cNvPicPr>
          <p:nvPr/>
        </p:nvPicPr>
        <p:blipFill rotWithShape="1">
          <a:blip r:embed="rId4"/>
          <a:srcRect l="18736" t="276" r="35043" b="71880"/>
          <a:stretch/>
        </p:blipFill>
        <p:spPr>
          <a:xfrm>
            <a:off x="6845569" y="2649038"/>
            <a:ext cx="906198" cy="918216"/>
          </a:xfrm>
          <a:prstGeom prst="rect">
            <a:avLst/>
          </a:prstGeom>
        </p:spPr>
      </p:pic>
      <p:pic>
        <p:nvPicPr>
          <p:cNvPr id="9" name="Resim 8"/>
          <p:cNvPicPr>
            <a:picLocks noChangeAspect="1"/>
          </p:cNvPicPr>
          <p:nvPr/>
        </p:nvPicPr>
        <p:blipFill>
          <a:blip r:embed="rId5"/>
          <a:stretch>
            <a:fillRect/>
          </a:stretch>
        </p:blipFill>
        <p:spPr>
          <a:xfrm rot="653276">
            <a:off x="6114322" y="5118096"/>
            <a:ext cx="1784458" cy="1251784"/>
          </a:xfrm>
          <a:prstGeom prst="rect">
            <a:avLst/>
          </a:prstGeom>
        </p:spPr>
      </p:pic>
      <p:pic>
        <p:nvPicPr>
          <p:cNvPr id="1028" name="Picture 4" descr="Image result for university buildi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403648" y="4530811"/>
            <a:ext cx="1888389" cy="188838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Metin kutusu 10"/>
          <p:cNvSpPr txBox="1"/>
          <p:nvPr/>
        </p:nvSpPr>
        <p:spPr>
          <a:xfrm>
            <a:off x="385397" y="1258441"/>
            <a:ext cx="8301404" cy="1323439"/>
          </a:xfrm>
          <a:prstGeom prst="rect">
            <a:avLst/>
          </a:prstGeom>
          <a:noFill/>
        </p:spPr>
        <p:txBody>
          <a:bodyPr wrap="square" rtlCol="0">
            <a:spAutoFit/>
          </a:bodyPr>
          <a:lstStyle/>
          <a:p>
            <a:r>
              <a:rPr lang="tr-TR" sz="2000" dirty="0" smtClean="0"/>
              <a:t>Bülent </a:t>
            </a:r>
            <a:r>
              <a:rPr lang="tr-TR" sz="2000" dirty="0" err="1" smtClean="0"/>
              <a:t>Csever’in</a:t>
            </a:r>
            <a:r>
              <a:rPr lang="tr-TR" sz="2000" dirty="0" smtClean="0"/>
              <a:t> Bil141 dersi Pazartesi 8:30’dadır. Bülent, Bil141’de bir derse geç girince toparlamanın zorluğunu biliyor ve bu nedenle derse asla geç gelmemek üzere plan yapmak istiyor. Bülent uyanmak için saatinin alarmını kaça kurmalı?</a:t>
            </a:r>
            <a:endParaRPr lang="tr-TR" sz="2000" dirty="0"/>
          </a:p>
        </p:txBody>
      </p:sp>
    </p:spTree>
    <p:extLst>
      <p:ext uri="{BB962C8B-B14F-4D97-AF65-F5344CB8AC3E}">
        <p14:creationId xmlns:p14="http://schemas.microsoft.com/office/powerpoint/2010/main" xmlns="" val="160130063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Derse geliş zamanlama algoritması</a:t>
            </a:r>
          </a:p>
        </p:txBody>
      </p:sp>
      <p:sp>
        <p:nvSpPr>
          <p:cNvPr id="3" name="2 İçerik Yer Tutucusu"/>
          <p:cNvSpPr>
            <a:spLocks noGrp="1"/>
          </p:cNvSpPr>
          <p:nvPr>
            <p:ph sz="quarter" idx="1"/>
          </p:nvPr>
        </p:nvSpPr>
        <p:spPr>
          <a:xfrm>
            <a:off x="1475656" y="1219200"/>
            <a:ext cx="7211144" cy="4937760"/>
          </a:xfrm>
        </p:spPr>
        <p:txBody>
          <a:bodyPr>
            <a:normAutofit fontScale="70000" lnSpcReduction="20000"/>
          </a:bodyPr>
          <a:lstStyle/>
          <a:p>
            <a:pPr marL="274320" lvl="1" indent="0">
              <a:buNone/>
            </a:pPr>
            <a:r>
              <a:rPr lang="tr-TR" i="1" dirty="0" smtClean="0"/>
              <a:t>BÜLENT CSEVER</a:t>
            </a:r>
          </a:p>
          <a:p>
            <a:pPr lvl="1"/>
            <a:r>
              <a:rPr lang="tr-TR" i="1" dirty="0" smtClean="0"/>
              <a:t>130DK’A GÖRE DEĞİL 100DK’A GÖRE HESAP YAPARSA BAZEN DERSE GECİKEBİLİR.</a:t>
            </a:r>
          </a:p>
          <a:p>
            <a:pPr lvl="1"/>
            <a:r>
              <a:rPr lang="tr-TR" i="1" dirty="0" smtClean="0"/>
              <a:t>130DK’A GÖRE HESAP YAPMALI. SAATİNİ 6:20’YE KURMALI. OKULA ERKEN GELİRSE KENDİSİNE BİR KAHVE ISMARLAYABİLİR.</a:t>
            </a:r>
          </a:p>
          <a:p>
            <a:pPr lvl="1"/>
            <a:endParaRPr lang="tr-TR" dirty="0" smtClean="0"/>
          </a:p>
          <a:p>
            <a:pPr lvl="1"/>
            <a:r>
              <a:rPr lang="tr-TR" dirty="0" smtClean="0"/>
              <a:t>SINIFA ERKEN GELMEK, ÖDEVİ ERKEN BİTİRMEK </a:t>
            </a:r>
            <a:r>
              <a:rPr lang="tr-TR" b="1" dirty="0" smtClean="0"/>
              <a:t>KAYIP DEĞİLDİR.</a:t>
            </a:r>
          </a:p>
          <a:p>
            <a:pPr lvl="1"/>
            <a:r>
              <a:rPr lang="tr-TR" b="1" dirty="0" smtClean="0"/>
              <a:t>PLANLI OLMAK, RİSKLERİ HESAPLAYABİLMEK, DOĞRU MİKTARDA HATA PAYI BIRAKABİLMEK </a:t>
            </a:r>
            <a:r>
              <a:rPr lang="tr-TR" dirty="0" smtClean="0"/>
              <a:t>ÖNEMLİ MÜHENDİSLİK YETENEKLERİDİR.</a:t>
            </a:r>
          </a:p>
          <a:p>
            <a:pPr lvl="1"/>
            <a:endParaRPr lang="tr-TR" dirty="0" smtClean="0"/>
          </a:p>
          <a:p>
            <a:pPr lvl="1"/>
            <a:r>
              <a:rPr lang="tr-TR" dirty="0" smtClean="0"/>
              <a:t>DOĞRU ŞEKİLDE HESAP  YAPARSANIZ SAKİN, STRESSİZ, RAHAT BİR YAŞAMINIZ OLABİLİR.</a:t>
            </a:r>
          </a:p>
          <a:p>
            <a:pPr lvl="1"/>
            <a:r>
              <a:rPr lang="tr-TR" dirty="0" smtClean="0"/>
              <a:t>YANLIŞ HESAP YAPARSANIZ,  STRESLİ, SORUNLU BİR YAŞAMINIZ OLABİLİR.</a:t>
            </a:r>
          </a:p>
          <a:p>
            <a:pPr lvl="1"/>
            <a:r>
              <a:rPr lang="tr-TR" dirty="0" smtClean="0"/>
              <a:t>BAZEN(HER ZAMAN DEĞİL) ÇÖZÜM ÇOK BASİTTİR: </a:t>
            </a:r>
          </a:p>
          <a:p>
            <a:pPr lvl="2"/>
            <a:r>
              <a:rPr lang="tr-TR" dirty="0" smtClean="0"/>
              <a:t>SABAH ERKEN KALKAMIYORSANIZ, GECE DAHA ERKEN YATIN! </a:t>
            </a:r>
          </a:p>
          <a:p>
            <a:pPr lvl="2"/>
            <a:r>
              <a:rPr lang="tr-TR" dirty="0" smtClean="0"/>
              <a:t>SERVİS GEÇ GETİRİYORSA, O GÜN SERVİSLE GELMEYİN.</a:t>
            </a:r>
          </a:p>
          <a:p>
            <a:pPr lvl="1"/>
            <a:endParaRPr lang="tr-TR" dirty="0" smtClean="0"/>
          </a:p>
          <a:p>
            <a:pPr lvl="1"/>
            <a:endParaRPr lang="tr-TR" dirty="0" smtClean="0"/>
          </a:p>
          <a:p>
            <a:pPr lvl="1"/>
            <a:endParaRPr lang="tr-TR" dirty="0" smtClean="0"/>
          </a:p>
        </p:txBody>
      </p:sp>
      <p:pic>
        <p:nvPicPr>
          <p:cNvPr id="4" name="İçerik Yer Tutucusu 3"/>
          <p:cNvPicPr>
            <a:picLocks noChangeAspect="1"/>
          </p:cNvPicPr>
          <p:nvPr/>
        </p:nvPicPr>
        <p:blipFill>
          <a:blip r:embed="rId2"/>
          <a:stretch>
            <a:fillRect/>
          </a:stretch>
        </p:blipFill>
        <p:spPr>
          <a:xfrm>
            <a:off x="251520" y="2204864"/>
            <a:ext cx="1512168" cy="2543590"/>
          </a:xfrm>
          <a:prstGeom prst="rect">
            <a:avLst/>
          </a:prstGeom>
        </p:spPr>
      </p:pic>
    </p:spTree>
    <p:extLst>
      <p:ext uri="{BB962C8B-B14F-4D97-AF65-F5344CB8AC3E}">
        <p14:creationId xmlns:p14="http://schemas.microsoft.com/office/powerpoint/2010/main" xmlns="" val="4525078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Ağaca çarpan öğrenci</a:t>
            </a:r>
            <a:endParaRPr lang="tr-TR" dirty="0"/>
          </a:p>
        </p:txBody>
      </p:sp>
      <p:pic>
        <p:nvPicPr>
          <p:cNvPr id="4" name="3 İçerik Yer Tutucusu" descr="IMG_4027.JPG"/>
          <p:cNvPicPr>
            <a:picLocks noGrp="1" noChangeAspect="1"/>
          </p:cNvPicPr>
          <p:nvPr>
            <p:ph sz="quarter" idx="1"/>
          </p:nvPr>
        </p:nvPicPr>
        <p:blipFill>
          <a:blip r:embed="rId2">
            <a:lum contrast="30000"/>
          </a:blip>
          <a:srcRect t="36077" b="29196"/>
          <a:stretch>
            <a:fillRect/>
          </a:stretch>
        </p:blipFill>
        <p:spPr>
          <a:xfrm>
            <a:off x="1110444" y="2555766"/>
            <a:ext cx="6923112" cy="1801260"/>
          </a:xfrm>
          <a:prstGeom prst="rect">
            <a:avLst/>
          </a:prstGeom>
          <a:ln w="228600" cap="sq" cmpd="thickThin">
            <a:solidFill>
              <a:srgbClr val="000000"/>
            </a:solidFill>
            <a:prstDash val="solid"/>
            <a:miter lim="800000"/>
          </a:ln>
          <a:effectLst>
            <a:innerShdw blurRad="76200">
              <a:srgbClr val="000000"/>
            </a:innerShdw>
          </a:effectLst>
        </p:spPr>
      </p:pic>
      <p:sp>
        <p:nvSpPr>
          <p:cNvPr id="5" name="4 Metin kutusu"/>
          <p:cNvSpPr txBox="1"/>
          <p:nvPr/>
        </p:nvSpPr>
        <p:spPr>
          <a:xfrm>
            <a:off x="1763688" y="4891796"/>
            <a:ext cx="7136390" cy="646331"/>
          </a:xfrm>
          <a:prstGeom prst="rect">
            <a:avLst/>
          </a:prstGeom>
          <a:noFill/>
        </p:spPr>
        <p:txBody>
          <a:bodyPr wrap="square" rtlCol="0">
            <a:spAutoFit/>
          </a:bodyPr>
          <a:lstStyle/>
          <a:p>
            <a:pPr algn="ctr"/>
            <a:r>
              <a:rPr lang="tr-TR" i="1" dirty="0" smtClean="0"/>
              <a:t>2017-2018 Güz Döneminde derse geç gelen bir öğrencinin uygulama kağıdından</a:t>
            </a:r>
          </a:p>
        </p:txBody>
      </p:sp>
      <p:sp>
        <p:nvSpPr>
          <p:cNvPr id="3" name="Dikdörtgen 2"/>
          <p:cNvSpPr/>
          <p:nvPr/>
        </p:nvSpPr>
        <p:spPr>
          <a:xfrm>
            <a:off x="473952" y="1520140"/>
            <a:ext cx="7698448" cy="646331"/>
          </a:xfrm>
          <a:prstGeom prst="rect">
            <a:avLst/>
          </a:prstGeom>
        </p:spPr>
        <p:txBody>
          <a:bodyPr wrap="square">
            <a:spAutoFit/>
          </a:bodyPr>
          <a:lstStyle/>
          <a:p>
            <a:r>
              <a:rPr lang="tr-TR" dirty="0"/>
              <a:t>Bisikletle geliyorsanız, ağaca çarparak gecikme sürenizi de hesaba katınız.</a:t>
            </a:r>
          </a:p>
        </p:txBody>
      </p:sp>
      <p:pic>
        <p:nvPicPr>
          <p:cNvPr id="6" name="Resim 5"/>
          <p:cNvPicPr>
            <a:picLocks noChangeAspect="1"/>
          </p:cNvPicPr>
          <p:nvPr/>
        </p:nvPicPr>
        <p:blipFill>
          <a:blip r:embed="rId3"/>
          <a:stretch>
            <a:fillRect/>
          </a:stretch>
        </p:blipFill>
        <p:spPr>
          <a:xfrm>
            <a:off x="611560" y="4746321"/>
            <a:ext cx="1632181" cy="1224136"/>
          </a:xfrm>
          <a:prstGeom prst="roundRect">
            <a:avLst>
              <a:gd name="adj" fmla="val 4004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40713909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Çözüm algoritmasını bulalım.</a:t>
            </a:r>
            <a:endParaRPr lang="tr-TR" dirty="0"/>
          </a:p>
        </p:txBody>
      </p:sp>
      <p:pic>
        <p:nvPicPr>
          <p:cNvPr id="4" name="3 İçerik Yer Tutucusu" descr="5.1.B1 Kurt Kuzu Ot Görseli.jpg"/>
          <p:cNvPicPr>
            <a:picLocks noGrp="1" noChangeAspect="1"/>
          </p:cNvPicPr>
          <p:nvPr>
            <p:ph sz="quarter" idx="1"/>
          </p:nvPr>
        </p:nvPicPr>
        <p:blipFill>
          <a:blip r:embed="rId2"/>
          <a:stretch>
            <a:fillRect/>
          </a:stretch>
        </p:blipFill>
        <p:spPr>
          <a:xfrm>
            <a:off x="1082992" y="1219200"/>
            <a:ext cx="6978016" cy="4937125"/>
          </a:xfrm>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Algoritma kavramı</a:t>
            </a:r>
            <a:endParaRPr lang="tr-TR" dirty="0"/>
          </a:p>
        </p:txBody>
      </p:sp>
      <p:pic>
        <p:nvPicPr>
          <p:cNvPr id="4" name="3 İçerik Yer Tutucusu" descr="hqdefault.jpg"/>
          <p:cNvPicPr>
            <a:picLocks noGrp="1" noChangeAspect="1"/>
          </p:cNvPicPr>
          <p:nvPr>
            <p:ph sz="quarter" idx="1"/>
          </p:nvPr>
        </p:nvPicPr>
        <p:blipFill>
          <a:blip r:embed="rId2"/>
          <a:srcRect l="3125" t="23704" r="12500" b="24213"/>
          <a:stretch>
            <a:fillRect/>
          </a:stretch>
        </p:blipFill>
        <p:spPr>
          <a:xfrm>
            <a:off x="1785918" y="2214554"/>
            <a:ext cx="3857652" cy="17859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4 Dikdörtgen"/>
          <p:cNvSpPr/>
          <p:nvPr/>
        </p:nvSpPr>
        <p:spPr>
          <a:xfrm>
            <a:off x="2357422" y="4143380"/>
            <a:ext cx="4572000" cy="840230"/>
          </a:xfrm>
          <a:prstGeom prst="rect">
            <a:avLst/>
          </a:prstGeom>
        </p:spPr>
        <p:txBody>
          <a:bodyPr>
            <a:spAutoFit/>
          </a:bodyPr>
          <a:lstStyle/>
          <a:p>
            <a:pPr eaLnBrk="1" hangingPunct="1">
              <a:lnSpc>
                <a:spcPct val="90000"/>
              </a:lnSpc>
            </a:pPr>
            <a:r>
              <a:rPr lang="tr-TR" dirty="0" smtClean="0"/>
              <a:t>Bilgisayardaki bir işlemin gerçekleştirilmesinde izlenecek adımlar dizisine de </a:t>
            </a:r>
            <a:r>
              <a:rPr lang="tr-TR" b="1" dirty="0" smtClean="0">
                <a:solidFill>
                  <a:srgbClr val="C00000"/>
                </a:solidFill>
              </a:rPr>
              <a:t>algoritma</a:t>
            </a:r>
            <a:r>
              <a:rPr lang="tr-TR" dirty="0" smtClean="0"/>
              <a:t> denilmektedir.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Sözde kod</a:t>
            </a:r>
            <a:endParaRPr lang="tr-TR" dirty="0"/>
          </a:p>
        </p:txBody>
      </p:sp>
      <p:sp>
        <p:nvSpPr>
          <p:cNvPr id="3" name="2 İçerik Yer Tutucusu"/>
          <p:cNvSpPr>
            <a:spLocks noGrp="1"/>
          </p:cNvSpPr>
          <p:nvPr>
            <p:ph sz="quarter" idx="1"/>
          </p:nvPr>
        </p:nvSpPr>
        <p:spPr/>
        <p:txBody>
          <a:bodyPr/>
          <a:lstStyle/>
          <a:p>
            <a:r>
              <a:rPr lang="tr-TR" dirty="0" smtClean="0"/>
              <a:t>Sözde kod(</a:t>
            </a:r>
            <a:r>
              <a:rPr lang="tr-TR" dirty="0" err="1" smtClean="0"/>
              <a:t>pseudo</a:t>
            </a:r>
            <a:r>
              <a:rPr lang="tr-TR" dirty="0" smtClean="0"/>
              <a:t> </a:t>
            </a:r>
            <a:r>
              <a:rPr lang="tr-TR" dirty="0" err="1" smtClean="0"/>
              <a:t>code</a:t>
            </a:r>
            <a:r>
              <a:rPr lang="tr-TR" dirty="0" smtClean="0"/>
              <a:t>) , belirli bir programlama diline bağlı kalmaksızın algoritmanın ifade edilmesinde kullanılan koddur.</a:t>
            </a:r>
          </a:p>
        </p:txBody>
      </p:sp>
      <p:sp>
        <p:nvSpPr>
          <p:cNvPr id="4" name="3 Dikdörtgen"/>
          <p:cNvSpPr/>
          <p:nvPr/>
        </p:nvSpPr>
        <p:spPr>
          <a:xfrm>
            <a:off x="2500298" y="2643182"/>
            <a:ext cx="4572000" cy="1938992"/>
          </a:xfrm>
          <a:prstGeom prst="rect">
            <a:avLst/>
          </a:prstGeom>
        </p:spPr>
        <p:txBody>
          <a:bodyPr>
            <a:spAutoFit/>
          </a:bodyPr>
          <a:lstStyle/>
          <a:p>
            <a:pPr marL="533400" indent="-533400" eaLnBrk="1" hangingPunct="1">
              <a:buFont typeface="Wingdings" pitchFamily="2" charset="2"/>
              <a:buAutoNum type="arabicPeriod"/>
            </a:pPr>
            <a:r>
              <a:rPr lang="tr-TR" sz="2400" dirty="0" smtClean="0"/>
              <a:t>Başla</a:t>
            </a:r>
          </a:p>
          <a:p>
            <a:pPr marL="533400" indent="-533400" eaLnBrk="1" hangingPunct="1">
              <a:buFont typeface="Wingdings" pitchFamily="2" charset="2"/>
              <a:buAutoNum type="arabicPeriod"/>
            </a:pPr>
            <a:r>
              <a:rPr lang="tr-TR" sz="2400" dirty="0" err="1" smtClean="0"/>
              <a:t>sayac</a:t>
            </a:r>
            <a:r>
              <a:rPr lang="tr-TR" sz="2400" dirty="0" smtClean="0"/>
              <a:t>=0</a:t>
            </a:r>
          </a:p>
          <a:p>
            <a:pPr marL="533400" indent="-533400" eaLnBrk="1" hangingPunct="1">
              <a:buFont typeface="Wingdings" pitchFamily="2" charset="2"/>
              <a:buAutoNum type="arabicPeriod"/>
            </a:pPr>
            <a:r>
              <a:rPr lang="tr-TR" sz="2400" dirty="0" err="1" smtClean="0"/>
              <a:t>sayac</a:t>
            </a:r>
            <a:r>
              <a:rPr lang="tr-TR" sz="2400" dirty="0" smtClean="0"/>
              <a:t>=</a:t>
            </a:r>
            <a:r>
              <a:rPr lang="tr-TR" sz="2400" dirty="0" err="1" smtClean="0"/>
              <a:t>sayac</a:t>
            </a:r>
            <a:r>
              <a:rPr lang="tr-TR" sz="2400" dirty="0" smtClean="0"/>
              <a:t>+1</a:t>
            </a:r>
          </a:p>
          <a:p>
            <a:pPr marL="533400" indent="-533400" eaLnBrk="1" hangingPunct="1">
              <a:buFont typeface="Wingdings" pitchFamily="2" charset="2"/>
              <a:buAutoNum type="arabicPeriod"/>
            </a:pPr>
            <a:r>
              <a:rPr lang="tr-TR" sz="2400" dirty="0" smtClean="0"/>
              <a:t>Yaz </a:t>
            </a:r>
            <a:r>
              <a:rPr lang="tr-TR" sz="2400" dirty="0" err="1" smtClean="0"/>
              <a:t>sayac</a:t>
            </a:r>
            <a:endParaRPr lang="tr-TR" sz="2400" dirty="0" smtClean="0"/>
          </a:p>
          <a:p>
            <a:pPr marL="533400" indent="-533400" eaLnBrk="1" hangingPunct="1">
              <a:buFont typeface="Wingdings" pitchFamily="2" charset="2"/>
              <a:buAutoNum type="arabicPeriod"/>
            </a:pPr>
            <a:r>
              <a:rPr lang="tr-TR" sz="2400" dirty="0" smtClean="0"/>
              <a:t>Dur</a:t>
            </a:r>
          </a:p>
        </p:txBody>
      </p:sp>
      <p:sp>
        <p:nvSpPr>
          <p:cNvPr id="5" name="4 Yuvarlatılmış Dikdörtgen"/>
          <p:cNvSpPr/>
          <p:nvPr/>
        </p:nvSpPr>
        <p:spPr>
          <a:xfrm>
            <a:off x="5786446" y="4929198"/>
            <a:ext cx="2286016"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EKRANA 1 YAZDIRIR.</a:t>
            </a:r>
            <a:endParaRPr lang="tr-T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r>
              <a:rPr lang="tr-TR" sz="4000" smtClean="0"/>
              <a:t>Aşağıdaki algoritma ne iş yapmaktadır?</a:t>
            </a:r>
          </a:p>
        </p:txBody>
      </p:sp>
      <p:sp>
        <p:nvSpPr>
          <p:cNvPr id="35843" name="Rectangle 3"/>
          <p:cNvSpPr>
            <a:spLocks noGrp="1" noChangeArrowheads="1"/>
          </p:cNvSpPr>
          <p:nvPr>
            <p:ph sz="quarter" idx="1"/>
          </p:nvPr>
        </p:nvSpPr>
        <p:spPr/>
        <p:txBody>
          <a:bodyPr/>
          <a:lstStyle/>
          <a:p>
            <a:pPr marL="533400" indent="-533400" eaLnBrk="1" hangingPunct="1">
              <a:buFont typeface="Wingdings" pitchFamily="2" charset="2"/>
              <a:buAutoNum type="arabicPeriod"/>
            </a:pPr>
            <a:r>
              <a:rPr lang="tr-TR" sz="2000" dirty="0" smtClean="0"/>
              <a:t>Başla</a:t>
            </a:r>
          </a:p>
          <a:p>
            <a:pPr marL="533400" indent="-533400" eaLnBrk="1" hangingPunct="1">
              <a:buFont typeface="Wingdings" pitchFamily="2" charset="2"/>
              <a:buAutoNum type="arabicPeriod"/>
            </a:pPr>
            <a:r>
              <a:rPr lang="tr-TR" sz="2000" dirty="0" err="1" smtClean="0"/>
              <a:t>sayac</a:t>
            </a:r>
            <a:r>
              <a:rPr lang="tr-TR" sz="2000" dirty="0" smtClean="0"/>
              <a:t>=0</a:t>
            </a:r>
          </a:p>
          <a:p>
            <a:pPr marL="533400" indent="-533400" eaLnBrk="1" hangingPunct="1">
              <a:buFont typeface="Wingdings" pitchFamily="2" charset="2"/>
              <a:buAutoNum type="arabicPeriod"/>
            </a:pPr>
            <a:r>
              <a:rPr lang="tr-TR" sz="2000" dirty="0" smtClean="0"/>
              <a:t>Bir sayı gir. (</a:t>
            </a:r>
            <a:r>
              <a:rPr lang="tr-TR" sz="2000" dirty="0" err="1" smtClean="0"/>
              <a:t>sayi</a:t>
            </a:r>
            <a:r>
              <a:rPr lang="tr-TR" sz="2000" dirty="0" smtClean="0"/>
              <a:t>)</a:t>
            </a:r>
          </a:p>
          <a:p>
            <a:pPr marL="533400" indent="-533400" eaLnBrk="1" hangingPunct="1">
              <a:buFont typeface="Wingdings" pitchFamily="2" charset="2"/>
              <a:buAutoNum type="arabicPeriod"/>
            </a:pPr>
            <a:r>
              <a:rPr lang="tr-TR" sz="2000" dirty="0" smtClean="0"/>
              <a:t>Eğer </a:t>
            </a:r>
            <a:r>
              <a:rPr lang="tr-TR" sz="2000" dirty="0" err="1" smtClean="0"/>
              <a:t>sayi</a:t>
            </a:r>
            <a:r>
              <a:rPr lang="tr-TR" sz="2000" dirty="0" smtClean="0"/>
              <a:t>=0 ise  Git 7</a:t>
            </a:r>
          </a:p>
          <a:p>
            <a:pPr marL="533400" indent="-533400" eaLnBrk="1" hangingPunct="1">
              <a:buFont typeface="Wingdings" pitchFamily="2" charset="2"/>
              <a:buAutoNum type="arabicPeriod"/>
            </a:pPr>
            <a:r>
              <a:rPr lang="tr-TR" sz="2000" dirty="0" smtClean="0"/>
              <a:t>Eğer </a:t>
            </a:r>
            <a:r>
              <a:rPr lang="tr-TR" sz="2000" dirty="0" err="1" smtClean="0">
                <a:solidFill>
                  <a:srgbClr val="FF0000"/>
                </a:solidFill>
              </a:rPr>
              <a:t>mod</a:t>
            </a:r>
            <a:r>
              <a:rPr lang="tr-TR" sz="2000" dirty="0" smtClean="0">
                <a:solidFill>
                  <a:srgbClr val="FF0000"/>
                </a:solidFill>
              </a:rPr>
              <a:t>(</a:t>
            </a:r>
            <a:r>
              <a:rPr lang="tr-TR" sz="2000" dirty="0" err="1" smtClean="0">
                <a:solidFill>
                  <a:srgbClr val="FF0000"/>
                </a:solidFill>
              </a:rPr>
              <a:t>sayi</a:t>
            </a:r>
            <a:r>
              <a:rPr lang="tr-TR" sz="2000" dirty="0" smtClean="0">
                <a:solidFill>
                  <a:srgbClr val="FF0000"/>
                </a:solidFill>
              </a:rPr>
              <a:t>,2)=0</a:t>
            </a:r>
            <a:r>
              <a:rPr lang="tr-TR" sz="2000" dirty="0" smtClean="0"/>
              <a:t> ise </a:t>
            </a:r>
            <a:r>
              <a:rPr lang="tr-TR" sz="2000" dirty="0" err="1" smtClean="0">
                <a:solidFill>
                  <a:srgbClr val="FF0000"/>
                </a:solidFill>
              </a:rPr>
              <a:t>sayac</a:t>
            </a:r>
            <a:r>
              <a:rPr lang="tr-TR" sz="2000" dirty="0" smtClean="0">
                <a:solidFill>
                  <a:srgbClr val="FF0000"/>
                </a:solidFill>
              </a:rPr>
              <a:t>=</a:t>
            </a:r>
            <a:r>
              <a:rPr lang="tr-TR" sz="2000" dirty="0" err="1" smtClean="0">
                <a:solidFill>
                  <a:srgbClr val="FF0000"/>
                </a:solidFill>
              </a:rPr>
              <a:t>sayac</a:t>
            </a:r>
            <a:r>
              <a:rPr lang="tr-TR" sz="2000" dirty="0" smtClean="0">
                <a:solidFill>
                  <a:srgbClr val="FF0000"/>
                </a:solidFill>
              </a:rPr>
              <a:t>+1</a:t>
            </a:r>
          </a:p>
          <a:p>
            <a:pPr marL="533400" indent="-533400" eaLnBrk="1" hangingPunct="1">
              <a:buFont typeface="Wingdings" pitchFamily="2" charset="2"/>
              <a:buAutoNum type="arabicPeriod"/>
            </a:pPr>
            <a:r>
              <a:rPr lang="tr-TR" sz="2000" dirty="0" smtClean="0"/>
              <a:t>Git 3</a:t>
            </a:r>
          </a:p>
          <a:p>
            <a:pPr marL="533400" indent="-533400" eaLnBrk="1" hangingPunct="1">
              <a:buFont typeface="Wingdings" pitchFamily="2" charset="2"/>
              <a:buAutoNum type="arabicPeriod"/>
            </a:pPr>
            <a:r>
              <a:rPr lang="tr-TR" sz="2000" dirty="0" smtClean="0"/>
              <a:t>Yaz </a:t>
            </a:r>
            <a:r>
              <a:rPr lang="tr-TR" sz="2000" dirty="0" err="1" smtClean="0"/>
              <a:t>sayac</a:t>
            </a:r>
            <a:endParaRPr lang="tr-TR" sz="2000" dirty="0" smtClean="0"/>
          </a:p>
          <a:p>
            <a:pPr marL="533400" indent="-533400" eaLnBrk="1" hangingPunct="1">
              <a:buFont typeface="Wingdings" pitchFamily="2" charset="2"/>
              <a:buAutoNum type="arabicPeriod"/>
            </a:pPr>
            <a:r>
              <a:rPr lang="tr-TR" sz="2000" dirty="0" smtClean="0"/>
              <a:t>Dur</a:t>
            </a:r>
          </a:p>
          <a:p>
            <a:pPr marL="533400" indent="-533400" eaLnBrk="1" hangingPunct="1"/>
            <a:endParaRPr lang="tr-TR" dirty="0" smtClean="0"/>
          </a:p>
        </p:txBody>
      </p:sp>
      <p:sp>
        <p:nvSpPr>
          <p:cNvPr id="4" name="3 Yuvarlatılmış Dikdörtgen"/>
          <p:cNvSpPr/>
          <p:nvPr/>
        </p:nvSpPr>
        <p:spPr>
          <a:xfrm>
            <a:off x="4786314" y="3714752"/>
            <a:ext cx="3500462" cy="16430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Klavyeden 0 girilene kadarki sayılar arasından kaç tanesinin çift olduğunu sayıp, 0 girildiğinde ekrana yazdırır.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2.ders sonu</a:t>
            </a:r>
            <a:endParaRPr lang="tr-TR" sz="8000" dirty="0"/>
          </a:p>
        </p:txBody>
      </p:sp>
    </p:spTree>
    <p:extLst>
      <p:ext uri="{BB962C8B-B14F-4D97-AF65-F5344CB8AC3E}">
        <p14:creationId xmlns:p14="http://schemas.microsoft.com/office/powerpoint/2010/main" xmlns="" val="145356573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Bunu biliyor musunuz?</a:t>
            </a:r>
            <a:endParaRPr lang="tr-TR" dirty="0"/>
          </a:p>
        </p:txBody>
      </p:sp>
      <p:pic>
        <p:nvPicPr>
          <p:cNvPr id="111618" name="Picture 2" descr="http://3.bp.blogspot.com/-3mTaQwSmqQw/T_NoPs2-v6I/AAAAAAABHX0/6OibtXBuCb4/s1600/1.jpg"/>
          <p:cNvPicPr>
            <a:picLocks noChangeAspect="1" noChangeArrowheads="1"/>
          </p:cNvPicPr>
          <p:nvPr/>
        </p:nvPicPr>
        <p:blipFill>
          <a:blip r:embed="rId2"/>
          <a:srcRect/>
          <a:stretch>
            <a:fillRect/>
          </a:stretch>
        </p:blipFill>
        <p:spPr bwMode="auto">
          <a:xfrm>
            <a:off x="1714480" y="1142984"/>
            <a:ext cx="5448309" cy="4899738"/>
          </a:xfrm>
          <a:prstGeom prst="rect">
            <a:avLst/>
          </a:prstGeom>
          <a:noFill/>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kran Kırpma"/>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28926" y="2357430"/>
            <a:ext cx="2943636" cy="3134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Unvan 1"/>
          <p:cNvSpPr>
            <a:spLocks noGrp="1"/>
          </p:cNvSpPr>
          <p:nvPr>
            <p:ph type="title"/>
          </p:nvPr>
        </p:nvSpPr>
        <p:spPr/>
        <p:txBody>
          <a:bodyPr/>
          <a:lstStyle/>
          <a:p>
            <a:r>
              <a:rPr lang="tr-TR" dirty="0" err="1" smtClean="0"/>
              <a:t>Blockly</a:t>
            </a:r>
            <a:r>
              <a:rPr lang="tr-TR" dirty="0" smtClean="0"/>
              <a:t> ile alıştırmalar yapalım</a:t>
            </a:r>
            <a:endParaRPr lang="tr-TR" dirty="0"/>
          </a:p>
        </p:txBody>
      </p:sp>
      <p:sp>
        <p:nvSpPr>
          <p:cNvPr id="3" name="İçerik Yer Tutucusu 2"/>
          <p:cNvSpPr>
            <a:spLocks noGrp="1"/>
          </p:cNvSpPr>
          <p:nvPr>
            <p:ph sz="quarter" idx="1"/>
          </p:nvPr>
        </p:nvSpPr>
        <p:spPr/>
        <p:txBody>
          <a:bodyPr/>
          <a:lstStyle/>
          <a:p>
            <a:r>
              <a:rPr lang="tr-TR" dirty="0" err="1" smtClean="0"/>
              <a:t>Algoritmik</a:t>
            </a:r>
            <a:r>
              <a:rPr lang="tr-TR" dirty="0" smtClean="0"/>
              <a:t> düşüncenizi sınamak ve geliştirmek için</a:t>
            </a:r>
            <a:endParaRPr lang="tr-TR" dirty="0"/>
          </a:p>
          <a:p>
            <a:r>
              <a:rPr lang="pt-BR" dirty="0" smtClean="0">
                <a:hlinkClick r:id="rId3"/>
              </a:rPr>
              <a:t>https</a:t>
            </a:r>
            <a:r>
              <a:rPr lang="pt-BR" dirty="0">
                <a:hlinkClick r:id="rId3"/>
              </a:rPr>
              <a:t>://blockly-games.appspot.com/</a:t>
            </a:r>
            <a:endParaRPr lang="tr-TR" dirty="0"/>
          </a:p>
        </p:txBody>
      </p:sp>
    </p:spTree>
    <p:extLst>
      <p:ext uri="{BB962C8B-B14F-4D97-AF65-F5344CB8AC3E}">
        <p14:creationId xmlns:p14="http://schemas.microsoft.com/office/powerpoint/2010/main" xmlns="" val="122077514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Öğrencilerden beklentilerimiz</a:t>
            </a:r>
            <a:endParaRPr lang="en-US"/>
          </a:p>
        </p:txBody>
      </p:sp>
      <p:sp>
        <p:nvSpPr>
          <p:cNvPr id="3" name="2 İçerik Yer Tutucusu"/>
          <p:cNvSpPr>
            <a:spLocks noGrp="1"/>
          </p:cNvSpPr>
          <p:nvPr>
            <p:ph sz="quarter" idx="1"/>
          </p:nvPr>
        </p:nvSpPr>
        <p:spPr/>
        <p:txBody>
          <a:bodyPr>
            <a:normAutofit/>
          </a:bodyPr>
          <a:lstStyle/>
          <a:p>
            <a:pPr marL="731520" lvl="1" indent="-457200">
              <a:buFont typeface="+mj-lt"/>
              <a:buAutoNum type="arabicPeriod" startAt="3"/>
            </a:pPr>
            <a:r>
              <a:rPr lang="tr-TR" dirty="0" smtClean="0">
                <a:cs typeface="Arial" pitchFamily="34" charset="0"/>
              </a:rPr>
              <a:t>Öğrenciler </a:t>
            </a:r>
            <a:r>
              <a:rPr lang="tr-TR" b="1" dirty="0" smtClean="0">
                <a:cs typeface="Arial" pitchFamily="34" charset="0"/>
              </a:rPr>
              <a:t>dersler</a:t>
            </a:r>
            <a:r>
              <a:rPr lang="tr-TR" dirty="0" smtClean="0">
                <a:cs typeface="Arial" pitchFamily="34" charset="0"/>
              </a:rPr>
              <a:t>i aksatmadan takip etmeli, kaçırılan dersler olursa eksikleri telafi etmeli</a:t>
            </a:r>
          </a:p>
          <a:p>
            <a:pPr marL="1051560" lvl="2" indent="-457200"/>
            <a:r>
              <a:rPr lang="tr-TR" sz="2300" dirty="0" smtClean="0">
                <a:cs typeface="Arial" pitchFamily="34" charset="0"/>
              </a:rPr>
              <a:t>Dersin düzenli çalışma gerektirdiğini (özellikle 6.haftadan sonra sınavlarınız yoğunlaştığında) unutmayınız.</a:t>
            </a:r>
          </a:p>
          <a:p>
            <a:pPr marL="834390" lvl="1" indent="-514350">
              <a:buFont typeface="+mj-lt"/>
              <a:buAutoNum type="arabicPeriod" startAt="4"/>
            </a:pPr>
            <a:r>
              <a:rPr lang="tr-TR" dirty="0" smtClean="0">
                <a:cs typeface="Arial" pitchFamily="34" charset="0"/>
              </a:rPr>
              <a:t>Öğrenciler </a:t>
            </a:r>
            <a:r>
              <a:rPr lang="tr-TR" b="1" dirty="0" smtClean="0">
                <a:cs typeface="Arial" pitchFamily="34" charset="0"/>
              </a:rPr>
              <a:t>etik değerlere</a:t>
            </a:r>
            <a:r>
              <a:rPr lang="tr-TR" dirty="0" smtClean="0">
                <a:cs typeface="Arial" pitchFamily="34" charset="0"/>
              </a:rPr>
              <a:t> sahip olmalı</a:t>
            </a:r>
          </a:p>
          <a:p>
            <a:pPr marL="1051560" lvl="2" indent="-457200"/>
            <a:r>
              <a:rPr lang="tr-TR" sz="2300" dirty="0" smtClean="0">
                <a:cs typeface="Arial" pitchFamily="34" charset="0"/>
              </a:rPr>
              <a:t>Öğrencilerin hak etmedikleri şekilde not alma girişiminde bulunmamalarını ve şahit oldukları bu tür girişimleri bize rapor etmelerini bekliyoruz.</a:t>
            </a:r>
            <a:endParaRPr lang="en-US" sz="2300" dirty="0" smtClean="0">
              <a:cs typeface="Arial" pitchFamily="34" charset="0"/>
            </a:endParaRPr>
          </a:p>
          <a:p>
            <a:pPr marL="514350" indent="-514350">
              <a:buFont typeface="+mj-lt"/>
              <a:buAutoNum type="arabicPeriod"/>
            </a:pPr>
            <a:endParaRPr lang="en-US" dirty="0"/>
          </a:p>
        </p:txBody>
      </p:sp>
    </p:spTree>
    <p:extLst>
      <p:ext uri="{BB962C8B-B14F-4D97-AF65-F5344CB8AC3E}">
        <p14:creationId xmlns:p14="http://schemas.microsoft.com/office/powerpoint/2010/main" xmlns="" val="2770596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Derse devam koşulu</a:t>
            </a:r>
            <a:endParaRPr lang="tr-TR" dirty="0"/>
          </a:p>
        </p:txBody>
      </p:sp>
      <p:sp>
        <p:nvSpPr>
          <p:cNvPr id="3" name="2 İçerik Yer Tutucusu"/>
          <p:cNvSpPr>
            <a:spLocks noGrp="1"/>
          </p:cNvSpPr>
          <p:nvPr>
            <p:ph idx="1"/>
          </p:nvPr>
        </p:nvSpPr>
        <p:spPr/>
        <p:txBody>
          <a:bodyPr>
            <a:normAutofit lnSpcReduction="10000"/>
          </a:bodyPr>
          <a:lstStyle/>
          <a:p>
            <a:pPr lvl="1"/>
            <a:r>
              <a:rPr lang="tr-TR" sz="2400" dirty="0" smtClean="0">
                <a:solidFill>
                  <a:schemeClr val="tx1"/>
                </a:solidFill>
              </a:rPr>
              <a:t>Her ders yoklama alınır. </a:t>
            </a:r>
            <a:r>
              <a:rPr lang="tr-TR" dirty="0" smtClean="0">
                <a:solidFill>
                  <a:schemeClr val="tx1"/>
                </a:solidFill>
              </a:rPr>
              <a:t>(“Ders” tanımı=&gt;50 dakikalık süreç – 1 günde 1 şubede 2 ders yapılır.)</a:t>
            </a:r>
          </a:p>
          <a:p>
            <a:pPr lvl="1"/>
            <a:r>
              <a:rPr lang="tr-TR" sz="2400" dirty="0" smtClean="0">
                <a:solidFill>
                  <a:schemeClr val="tx1"/>
                </a:solidFill>
              </a:rPr>
              <a:t>Dersin 10. dakikasından sonra fotoğraf çekilir. Fotoğraf çekilirken makineye bakınız.</a:t>
            </a:r>
          </a:p>
          <a:p>
            <a:pPr lvl="2"/>
            <a:r>
              <a:rPr lang="tr-TR" dirty="0" smtClean="0">
                <a:solidFill>
                  <a:schemeClr val="tx1"/>
                </a:solidFill>
              </a:rPr>
              <a:t>Yoklamaya imza atmayı unuttuğunuzda, size yoklama gelmediğinde vs. fotoğraf işe yaramaktadır.</a:t>
            </a:r>
            <a:endParaRPr lang="tr-TR" sz="2400" dirty="0" smtClean="0">
              <a:solidFill>
                <a:schemeClr val="tx1"/>
              </a:solidFill>
            </a:endParaRPr>
          </a:p>
          <a:p>
            <a:pPr lvl="1"/>
            <a:r>
              <a:rPr lang="tr-TR" sz="2400" dirty="0" smtClean="0">
                <a:solidFill>
                  <a:schemeClr val="tx1"/>
                </a:solidFill>
              </a:rPr>
              <a:t>Dersin yarısından fazlasını kaçırmış olan öğrenci o derse katılmamış sayılır.</a:t>
            </a:r>
          </a:p>
          <a:p>
            <a:pPr lvl="1"/>
            <a:r>
              <a:rPr lang="tr-TR" sz="2400" dirty="0" smtClean="0">
                <a:solidFill>
                  <a:schemeClr val="tx1"/>
                </a:solidFill>
              </a:rPr>
              <a:t>Devam koşulu: </a:t>
            </a:r>
            <a:r>
              <a:rPr lang="tr-TR" sz="2400" b="1" dirty="0" smtClean="0">
                <a:solidFill>
                  <a:schemeClr val="tx1"/>
                </a:solidFill>
              </a:rPr>
              <a:t>Kuramsal derslerin %70'ine</a:t>
            </a:r>
            <a:r>
              <a:rPr lang="tr-TR" sz="2400" dirty="0" smtClean="0">
                <a:solidFill>
                  <a:schemeClr val="tx1"/>
                </a:solidFill>
              </a:rPr>
              <a:t> ve </a:t>
            </a:r>
            <a:r>
              <a:rPr lang="tr-TR" sz="2400" b="1" dirty="0" smtClean="0">
                <a:solidFill>
                  <a:schemeClr val="tx1"/>
                </a:solidFill>
              </a:rPr>
              <a:t>uygulamalı derslerin %80'ine</a:t>
            </a:r>
            <a:r>
              <a:rPr lang="tr-TR" sz="2400" dirty="0" smtClean="0">
                <a:solidFill>
                  <a:schemeClr val="tx1"/>
                </a:solidFill>
              </a:rPr>
              <a:t> katılmak gerekir. Devam koşulunu sağlayamayan öğrenci U notu alır, dönem sonu sınavına girmez. Daha önce dersten U harici bir not almış öğrencide devam koşulu aranmaz.</a:t>
            </a:r>
          </a:p>
          <a:p>
            <a:pPr lvl="1"/>
            <a:endParaRPr lang="tr-TR" dirty="0" smtClean="0"/>
          </a:p>
          <a:p>
            <a:pPr lvl="2"/>
            <a:endParaRPr lang="tr-TR" dirty="0" smtClean="0"/>
          </a:p>
        </p:txBody>
      </p:sp>
    </p:spTree>
    <p:extLst>
      <p:ext uri="{BB962C8B-B14F-4D97-AF65-F5344CB8AC3E}">
        <p14:creationId xmlns:p14="http://schemas.microsoft.com/office/powerpoint/2010/main" xmlns="" val="2768709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Derse devam koşulu</a:t>
            </a:r>
            <a:endParaRPr lang="tr-TR" dirty="0"/>
          </a:p>
        </p:txBody>
      </p:sp>
      <p:sp>
        <p:nvSpPr>
          <p:cNvPr id="3" name="2 İçerik Yer Tutucusu"/>
          <p:cNvSpPr>
            <a:spLocks noGrp="1"/>
          </p:cNvSpPr>
          <p:nvPr>
            <p:ph idx="1"/>
          </p:nvPr>
        </p:nvSpPr>
        <p:spPr/>
        <p:txBody>
          <a:bodyPr/>
          <a:lstStyle/>
          <a:p>
            <a:r>
              <a:rPr lang="tr-TR" dirty="0" smtClean="0"/>
              <a:t>Dersten daha önceden U harici bir not almış öğrenciler devam koşulunu sağlamış sayılır.</a:t>
            </a:r>
            <a:endParaRPr lang="tr-TR" dirty="0"/>
          </a:p>
        </p:txBody>
      </p:sp>
      <p:sp>
        <p:nvSpPr>
          <p:cNvPr id="4" name="3 Dikdörtgen"/>
          <p:cNvSpPr/>
          <p:nvPr/>
        </p:nvSpPr>
        <p:spPr>
          <a:xfrm>
            <a:off x="857224" y="3000372"/>
            <a:ext cx="2868094" cy="1938992"/>
          </a:xfrm>
          <a:prstGeom prst="rect">
            <a:avLst/>
          </a:prstGeom>
          <a:noFill/>
        </p:spPr>
        <p:txBody>
          <a:bodyPr wrap="none" lIns="91440" tIns="45720" rIns="91440" bIns="45720">
            <a:spAutoFit/>
            <a:scene3d>
              <a:camera prst="perspectiveHeroicExtremeRightFacing"/>
              <a:lightRig rig="soft" dir="tl">
                <a:rot lat="0" lon="0" rev="0"/>
              </a:lightRig>
            </a:scene3d>
            <a:sp3d contourW="25400" prstMaterial="matte">
              <a:bevelT w="25400" h="55880" prst="artDeco"/>
              <a:contourClr>
                <a:schemeClr val="accent2">
                  <a:tint val="20000"/>
                </a:schemeClr>
              </a:contourClr>
            </a:sp3d>
          </a:bodyPr>
          <a:lstStyle/>
          <a:p>
            <a:pPr algn="ctr"/>
            <a:r>
              <a:rPr lang="tr-TR" sz="1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%70</a:t>
            </a:r>
            <a:endParaRPr lang="tr-TR" sz="1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Dikdörtgen"/>
          <p:cNvSpPr/>
          <p:nvPr/>
        </p:nvSpPr>
        <p:spPr>
          <a:xfrm>
            <a:off x="5132930" y="3000372"/>
            <a:ext cx="2868094" cy="1938992"/>
          </a:xfrm>
          <a:prstGeom prst="rect">
            <a:avLst/>
          </a:prstGeom>
          <a:noFill/>
        </p:spPr>
        <p:txBody>
          <a:bodyPr wrap="none" lIns="91440" tIns="45720" rIns="91440" bIns="45720">
            <a:spAutoFit/>
            <a:scene3d>
              <a:camera prst="perspectiveHeroicExtremeRightFacing"/>
              <a:lightRig rig="soft" dir="tl">
                <a:rot lat="0" lon="0" rev="0"/>
              </a:lightRig>
            </a:scene3d>
            <a:sp3d contourW="25400" prstMaterial="matte">
              <a:bevelT w="25400" h="55880" prst="artDeco"/>
              <a:contourClr>
                <a:schemeClr val="accent2">
                  <a:tint val="20000"/>
                </a:schemeClr>
              </a:contourClr>
            </a:sp3d>
          </a:bodyPr>
          <a:lstStyle/>
          <a:p>
            <a:pPr algn="ctr"/>
            <a:r>
              <a:rPr lang="tr-TR" sz="1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%80</a:t>
            </a:r>
            <a:endParaRPr lang="tr-TR" sz="1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Yuvarlatılmış Dikdörtgen"/>
          <p:cNvSpPr/>
          <p:nvPr/>
        </p:nvSpPr>
        <p:spPr>
          <a:xfrm>
            <a:off x="571472" y="4857760"/>
            <a:ext cx="3429024" cy="720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t>Kuramsal dersler katılımı</a:t>
            </a:r>
            <a:endParaRPr lang="tr-TR" dirty="0"/>
          </a:p>
        </p:txBody>
      </p:sp>
      <p:sp>
        <p:nvSpPr>
          <p:cNvPr id="7" name="6 Yuvarlatılmış Dikdörtgen"/>
          <p:cNvSpPr/>
          <p:nvPr/>
        </p:nvSpPr>
        <p:spPr>
          <a:xfrm>
            <a:off x="4929190" y="4857760"/>
            <a:ext cx="3429024" cy="720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t>Uygulamalı ders katılımı</a:t>
            </a:r>
            <a:endParaRPr lang="tr-TR" dirty="0"/>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Derse devam koşulu</a:t>
            </a:r>
            <a:endParaRPr lang="tr-TR" dirty="0"/>
          </a:p>
        </p:txBody>
      </p:sp>
      <p:sp>
        <p:nvSpPr>
          <p:cNvPr id="3" name="2 İçerik Yer Tutucusu"/>
          <p:cNvSpPr>
            <a:spLocks noGrp="1"/>
          </p:cNvSpPr>
          <p:nvPr>
            <p:ph sz="quarter" idx="1"/>
          </p:nvPr>
        </p:nvSpPr>
        <p:spPr/>
        <p:txBody>
          <a:bodyPr/>
          <a:lstStyle/>
          <a:p>
            <a:r>
              <a:rPr lang="tr-TR" dirty="0" smtClean="0"/>
              <a:t>Yoklamada başkasının yerine imza atmak </a:t>
            </a:r>
            <a:r>
              <a:rPr lang="tr-TR" b="1" dirty="0" smtClean="0"/>
              <a:t>önemli bir suçtur</a:t>
            </a:r>
            <a:r>
              <a:rPr lang="tr-TR" dirty="0" smtClean="0"/>
              <a:t>.</a:t>
            </a:r>
          </a:p>
          <a:p>
            <a:r>
              <a:rPr lang="tr-TR" dirty="0" smtClean="0"/>
              <a:t>Bu şekilde davrananları lütfen bize bildiriniz.</a:t>
            </a:r>
          </a:p>
        </p:txBody>
      </p:sp>
      <p:sp>
        <p:nvSpPr>
          <p:cNvPr id="6" name="2 İçerik Yer Tutucusu"/>
          <p:cNvSpPr txBox="1">
            <a:spLocks/>
          </p:cNvSpPr>
          <p:nvPr/>
        </p:nvSpPr>
        <p:spPr>
          <a:xfrm>
            <a:off x="1428728" y="3357562"/>
            <a:ext cx="6286544" cy="3138494"/>
          </a:xfrm>
          <a:prstGeom prst="rect">
            <a:avLst/>
          </a:prstGeom>
          <a:scene3d>
            <a:camera prst="isometricOffAxis1Right"/>
            <a:lightRig rig="threePt" dir="t"/>
          </a:scene3d>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Hocam merhaba,</a:t>
            </a:r>
          </a:p>
          <a:p>
            <a:pPr marL="274320" marR="0" lvl="0" indent="-274320" algn="l" defTabSz="914400" rtl="0" eaLnBrk="1" fontAlgn="auto" latinLnBrk="0" hangingPunct="1">
              <a:lnSpc>
                <a:spcPct val="100000"/>
              </a:lnSpc>
              <a:spcBef>
                <a:spcPts val="600"/>
              </a:spcBef>
              <a:spcAft>
                <a:spcPts val="0"/>
              </a:spcAft>
              <a:buClr>
                <a:schemeClr val="accent1"/>
              </a:buClr>
              <a:buSzPct val="76000"/>
              <a:tabLst/>
              <a:defRPr/>
            </a:pPr>
            <a:r>
              <a:rPr kumimoji="0" lang="tr-TR" b="0" i="0" u="none" strike="noStrike" kern="1200" cap="none" spc="0" normalizeH="0" baseline="0" noProof="0" dirty="0" smtClean="0">
                <a:ln>
                  <a:noFill/>
                </a:ln>
                <a:solidFill>
                  <a:schemeClr val="tx1"/>
                </a:solidFill>
                <a:effectLst/>
                <a:uLnTx/>
                <a:uFillTx/>
                <a:latin typeface="+mn-lt"/>
                <a:ea typeface="+mn-ea"/>
                <a:cs typeface="+mn-cs"/>
              </a:rPr>
              <a:t>01.02.2017 tarihinde bil 141 dersinde bir arkadaşın derste olmayan bir arkadaşı yerine de imza atıp alıştırma kağıdı doldurduğuna şahit oldum. Numaraları AAA  ve BBB idi. Böyle bir şeye tahammül edemedim. Umarım siz de gerekeni yaparsınız.</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tr-T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7 Metin kutusu"/>
          <p:cNvSpPr txBox="1"/>
          <p:nvPr/>
        </p:nvSpPr>
        <p:spPr>
          <a:xfrm>
            <a:off x="854091" y="2786058"/>
            <a:ext cx="7481535" cy="646331"/>
          </a:xfrm>
          <a:prstGeom prst="rect">
            <a:avLst/>
          </a:prstGeom>
          <a:noFill/>
        </p:spPr>
        <p:txBody>
          <a:bodyPr wrap="none" rtlCol="0">
            <a:spAutoFit/>
          </a:bodyPr>
          <a:lstStyle/>
          <a:p>
            <a:r>
              <a:rPr lang="tr-TR" dirty="0" smtClean="0"/>
              <a:t>Disiplin soruşturması başlatılmasına yardımcı olan bir öğrencinin ihbarı </a:t>
            </a:r>
            <a:br>
              <a:rPr lang="tr-TR" dirty="0" smtClean="0"/>
            </a:br>
            <a:r>
              <a:rPr lang="tr-TR" dirty="0" smtClean="0"/>
              <a:t>kabaca şu şekildeydi:</a:t>
            </a:r>
            <a:endParaRPr lang="tr-TR" dirty="0"/>
          </a:p>
        </p:txBody>
      </p:sp>
    </p:spTree>
    <p:extLst>
      <p:ext uri="{BB962C8B-B14F-4D97-AF65-F5344CB8AC3E}">
        <p14:creationId xmlns:p14="http://schemas.microsoft.com/office/powerpoint/2010/main" xmlns="" val="1767229646"/>
      </p:ext>
    </p:extLst>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Derse devam koşulu</a:t>
            </a: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TOBB EKONOMİ VE TEKNOLOJİ ÜNİVERSİTESİ LİSANS EĞİTİM-ÖĞRETİM VE SINAV YÖNETMELİĞİ</a:t>
            </a:r>
          </a:p>
          <a:p>
            <a:r>
              <a:rPr lang="tr-TR" b="1" dirty="0" smtClean="0"/>
              <a:t>Ders ve uygulamalara devam</a:t>
            </a:r>
            <a:endParaRPr lang="tr-TR" dirty="0" smtClean="0"/>
          </a:p>
          <a:p>
            <a:r>
              <a:rPr lang="tr-TR" b="1" dirty="0" smtClean="0"/>
              <a:t>MADDE 10 – </a:t>
            </a:r>
            <a:r>
              <a:rPr lang="tr-TR" dirty="0" smtClean="0"/>
              <a:t>(1) Öğrenciler, Senato tarafından belirlenen esaslar çerçevesinde, kayıtlı oldukları her türlü ders, uygulama, </a:t>
            </a:r>
            <a:r>
              <a:rPr lang="tr-TR" dirty="0" err="1" smtClean="0"/>
              <a:t>laboratuvar</a:t>
            </a:r>
            <a:r>
              <a:rPr lang="tr-TR" dirty="0" smtClean="0"/>
              <a:t>, proje ve bunların gerektirdiği sınav ve diğer akademik çalışmalar ile Üniversite tarafından belirlenen dönemlerde Ortak Eğitim Programına katılmakla yükümlüdür.</a:t>
            </a:r>
          </a:p>
          <a:p>
            <a:r>
              <a:rPr lang="tr-TR" dirty="0" smtClean="0"/>
              <a:t>(2) Rapor, disiplin cezası ve benzeri gerekçeler derse devamsızlığın mazereti olarak kabul edilmez.</a:t>
            </a:r>
          </a:p>
          <a:p>
            <a:r>
              <a:rPr lang="tr-TR" dirty="0" smtClean="0"/>
              <a:t>(3) Gençlik ve Spor Genel Müdürlüğü ile Türkiye Üniversite Sporları Federasyonu Başkanlığınca düzenlenen ulusal ve uluslararası turnuvalarda Üniversiteyi temsil eden sporcu öğrenciler turnuva tarihlerinde görevli izinli sayılırlar. Öğrencilerin bu kapsamda izinli sayıldıkları günler devamsızlıktan sayılmaz; izinli oldukları tarihlerde yapılan sınavlar fakülte yönetim kurulu kararına istinaden öğretim elemanının belirlediği usulde telafi edilir.</a:t>
            </a:r>
          </a:p>
          <a:p>
            <a:r>
              <a:rPr lang="tr-TR" dirty="0" smtClean="0"/>
              <a:t>(4) İlgili fakülte yönetim kurulunun önerisi üzerine Üniversite Yönetim Kurulu kararıyla, öğrencilerin, Üniversiteyi ulusal ve uluslar arası düzeyde temsil etmek üzere katıldıkları konferans, kongre, yarışma, kültürel ve sanatsal faaliyetler nedeniyle bir dönem içinde (hazırlık sınıfında bir yarıyıl) izinli sayıldıkları sürelerin bir haftaya kadarki kısmı devamsızlıktan sayılmaz. Bu öğrencilerin, izinli oldukları tarihlerde yapılan sınavlar öğretim elemanının belirlediği usulde telafi edilir.</a:t>
            </a:r>
          </a:p>
          <a:p>
            <a:r>
              <a:rPr lang="tr-TR" dirty="0" smtClean="0">
                <a:hlinkClick r:id="rId2"/>
              </a:rPr>
              <a:t>http://mevzuat.</a:t>
            </a:r>
            <a:r>
              <a:rPr lang="tr-TR" dirty="0" err="1" smtClean="0">
                <a:hlinkClick r:id="rId2"/>
              </a:rPr>
              <a:t>basbakanlik</a:t>
            </a:r>
            <a:r>
              <a:rPr lang="tr-TR" dirty="0" smtClean="0">
                <a:hlinkClick r:id="rId2"/>
              </a:rPr>
              <a:t>.gov.tr/Metin.</a:t>
            </a:r>
            <a:r>
              <a:rPr lang="tr-TR" dirty="0" err="1" smtClean="0">
                <a:hlinkClick r:id="rId2"/>
              </a:rPr>
              <a:t>Aspx</a:t>
            </a:r>
            <a:r>
              <a:rPr lang="tr-TR" dirty="0" smtClean="0">
                <a:hlinkClick r:id="rId2"/>
              </a:rPr>
              <a:t>?</a:t>
            </a:r>
            <a:r>
              <a:rPr lang="tr-TR" dirty="0" err="1" smtClean="0">
                <a:hlinkClick r:id="rId2"/>
              </a:rPr>
              <a:t>MevzuatKod</a:t>
            </a:r>
            <a:r>
              <a:rPr lang="tr-TR" dirty="0" smtClean="0">
                <a:hlinkClick r:id="rId2"/>
              </a:rPr>
              <a:t>=8.5.15287&amp;</a:t>
            </a:r>
            <a:r>
              <a:rPr lang="tr-TR" dirty="0" err="1" smtClean="0">
                <a:hlinkClick r:id="rId2"/>
              </a:rPr>
              <a:t>MevzuatIliski</a:t>
            </a:r>
            <a:r>
              <a:rPr lang="tr-TR" dirty="0" smtClean="0">
                <a:hlinkClick r:id="rId2"/>
              </a:rPr>
              <a:t>=0&amp;</a:t>
            </a:r>
            <a:r>
              <a:rPr lang="tr-TR" dirty="0" err="1" smtClean="0">
                <a:hlinkClick r:id="rId2"/>
              </a:rPr>
              <a:t>sourceXmlSearch</a:t>
            </a:r>
            <a:r>
              <a:rPr lang="tr-TR" dirty="0" smtClean="0">
                <a:hlinkClick r:id="rId2"/>
              </a:rPr>
              <a:t>=</a:t>
            </a:r>
            <a:endParaRPr lang="tr-TR" dirty="0"/>
          </a:p>
        </p:txBody>
      </p:sp>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Ders içi alıştırmalar</a:t>
            </a:r>
            <a:endParaRPr lang="tr-TR" dirty="0"/>
          </a:p>
        </p:txBody>
      </p:sp>
      <p:sp>
        <p:nvSpPr>
          <p:cNvPr id="3" name="2 İçerik Yer Tutucusu"/>
          <p:cNvSpPr>
            <a:spLocks noGrp="1"/>
          </p:cNvSpPr>
          <p:nvPr>
            <p:ph idx="1"/>
          </p:nvPr>
        </p:nvSpPr>
        <p:spPr/>
        <p:txBody>
          <a:bodyPr>
            <a:normAutofit lnSpcReduction="10000"/>
          </a:bodyPr>
          <a:lstStyle/>
          <a:p>
            <a:pPr lvl="1"/>
            <a:r>
              <a:rPr lang="tr-TR" dirty="0" smtClean="0">
                <a:solidFill>
                  <a:schemeClr val="tx1"/>
                </a:solidFill>
              </a:rPr>
              <a:t>Derslerin çoğunda alıştırma yapılır.</a:t>
            </a:r>
          </a:p>
          <a:p>
            <a:pPr lvl="1"/>
            <a:r>
              <a:rPr lang="tr-TR" dirty="0" smtClean="0">
                <a:solidFill>
                  <a:schemeClr val="tx1"/>
                </a:solidFill>
              </a:rPr>
              <a:t>Derslerin başında alıştırma kağıdı dağıtılır ve dersin sonunda bu kağıtlar geri toplanır ve değerlendirilir. Bu alıştırmalar genelde, hızla notlandırılır ve bir sonraki hafta size geri dağıtılır. </a:t>
            </a:r>
          </a:p>
          <a:p>
            <a:pPr lvl="1"/>
            <a:r>
              <a:rPr lang="tr-TR" dirty="0" smtClean="0">
                <a:solidFill>
                  <a:srgbClr val="FF0000"/>
                </a:solidFill>
              </a:rPr>
              <a:t>BAZI DERSLERE BAŞKA ŞUBEDE GİRME: </a:t>
            </a:r>
            <a:r>
              <a:rPr lang="tr-TR" b="1" dirty="0" smtClean="0">
                <a:solidFill>
                  <a:schemeClr val="tx1"/>
                </a:solidFill>
              </a:rPr>
              <a:t>Başka şubede </a:t>
            </a:r>
            <a:r>
              <a:rPr lang="tr-TR" dirty="0" smtClean="0">
                <a:solidFill>
                  <a:schemeClr val="tx1"/>
                </a:solidFill>
              </a:rPr>
              <a:t>derse girebilirsiniz ancak bu durumda her ders için 10 puan kırılır. </a:t>
            </a:r>
          </a:p>
          <a:p>
            <a:pPr lvl="2"/>
            <a:r>
              <a:rPr lang="tr-TR" dirty="0" smtClean="0">
                <a:solidFill>
                  <a:schemeClr val="tx1"/>
                </a:solidFill>
              </a:rPr>
              <a:t>Aynı derse pekiştirme amaçlı başka şubede 2.kez girmek isteyen öğrenciler hangi dersteki alıştırmaları geçerli sayılsın istiyorlarsa bunu aynı gün ya da en geç ertesi gün belirtirler. Aksi takdirde ilk katılımları geçerlidir.</a:t>
            </a:r>
          </a:p>
          <a:p>
            <a:pPr lvl="1"/>
            <a:r>
              <a:rPr lang="tr-TR" dirty="0" smtClean="0">
                <a:solidFill>
                  <a:srgbClr val="FF0000"/>
                </a:solidFill>
              </a:rPr>
              <a:t>DERSE GEÇ KATILIM: </a:t>
            </a:r>
            <a:r>
              <a:rPr lang="tr-TR" dirty="0" smtClean="0">
                <a:solidFill>
                  <a:schemeClr val="tx1"/>
                </a:solidFill>
              </a:rPr>
              <a:t>10.dakikadan(fotoğraf çekildikten) sonra derse gelen öğrencilerin ilgili ders alıştırmasından 50 puan kırılır. Derse 25 dakikadan daha fazla geciken öğrenci o derse ait alıştırmadan puan alamaz. İlgili saate başka şubede girip 90 üzerinden puan alabilir.</a:t>
            </a:r>
          </a:p>
          <a:p>
            <a:pPr lvl="2"/>
            <a:r>
              <a:rPr lang="tr-TR" dirty="0" smtClean="0">
                <a:solidFill>
                  <a:schemeClr val="tx1"/>
                </a:solidFill>
              </a:rPr>
              <a:t>Sınava yetişme vs. gerektiğinde (önceden izin alınız) dersten maksimum 10 </a:t>
            </a:r>
            <a:r>
              <a:rPr lang="tr-TR" dirty="0" err="1" smtClean="0">
                <a:solidFill>
                  <a:schemeClr val="tx1"/>
                </a:solidFill>
              </a:rPr>
              <a:t>dk</a:t>
            </a:r>
            <a:r>
              <a:rPr lang="tr-TR" dirty="0" smtClean="0">
                <a:solidFill>
                  <a:schemeClr val="tx1"/>
                </a:solidFill>
              </a:rPr>
              <a:t>. erken çıkabilirsiniz. Ancak siz gittikten sonra alıştırma yapılırsa puan kaybedersiniz. Ayrıca bir puan kırılmaz.</a:t>
            </a:r>
          </a:p>
          <a:p>
            <a:pPr lvl="1"/>
            <a:endParaRPr lang="tr-TR" b="1" dirty="0" smtClean="0"/>
          </a:p>
          <a:p>
            <a:pPr lvl="2"/>
            <a:endParaRPr lang="tr-TR" dirty="0" smtClean="0"/>
          </a:p>
        </p:txBody>
      </p:sp>
    </p:spTree>
    <p:extLst>
      <p:ext uri="{BB962C8B-B14F-4D97-AF65-F5344CB8AC3E}">
        <p14:creationId xmlns:p14="http://schemas.microsoft.com/office/powerpoint/2010/main" xmlns="" val="2768709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Başlık"/>
          <p:cNvSpPr>
            <a:spLocks noGrp="1"/>
          </p:cNvSpPr>
          <p:nvPr>
            <p:ph type="title"/>
          </p:nvPr>
        </p:nvSpPr>
        <p:spPr/>
        <p:txBody>
          <a:bodyPr/>
          <a:lstStyle/>
          <a:p>
            <a:r>
              <a:rPr lang="tr-TR" dirty="0" smtClean="0"/>
              <a:t>Ders içi alıştırmalar</a:t>
            </a:r>
            <a:endParaRPr lang="tr-TR" dirty="0"/>
          </a:p>
        </p:txBody>
      </p:sp>
      <p:sp>
        <p:nvSpPr>
          <p:cNvPr id="6" name="2 İçerik Yer Tutucusu"/>
          <p:cNvSpPr>
            <a:spLocks noGrp="1"/>
          </p:cNvSpPr>
          <p:nvPr>
            <p:ph idx="1"/>
          </p:nvPr>
        </p:nvSpPr>
        <p:spPr>
          <a:xfrm>
            <a:off x="822959" y="1845734"/>
            <a:ext cx="7543801" cy="1726142"/>
          </a:xfrm>
        </p:spPr>
        <p:style>
          <a:lnRef idx="3">
            <a:schemeClr val="lt1"/>
          </a:lnRef>
          <a:fillRef idx="1">
            <a:schemeClr val="accent2"/>
          </a:fillRef>
          <a:effectRef idx="1">
            <a:schemeClr val="accent2"/>
          </a:effectRef>
          <a:fontRef idx="minor">
            <a:schemeClr val="lt1"/>
          </a:fontRef>
        </p:style>
        <p:txBody>
          <a:bodyPr>
            <a:normAutofit lnSpcReduction="10000"/>
          </a:bodyPr>
          <a:lstStyle/>
          <a:p>
            <a:r>
              <a:rPr lang="tr-TR" sz="1800" dirty="0" smtClean="0">
                <a:latin typeface="Arial" pitchFamily="34" charset="0"/>
                <a:cs typeface="Arial" pitchFamily="34" charset="0"/>
              </a:rPr>
              <a:t>Tüm öğrencilerin derslerine mümkün olduğunca kendi şubelerinde girmeleri önemlidir.</a:t>
            </a:r>
          </a:p>
          <a:p>
            <a:r>
              <a:rPr lang="tr-TR" sz="1800" dirty="0" smtClean="0">
                <a:latin typeface="Arial" pitchFamily="34" charset="0"/>
                <a:cs typeface="Arial" pitchFamily="34" charset="0"/>
              </a:rPr>
              <a:t>Kendi şubesi dışında derse girmek mümkündür ancak ilgili ders alıştırması 90/100 üzerinden değerlendirilir.</a:t>
            </a:r>
          </a:p>
          <a:p>
            <a:pPr lvl="1"/>
            <a:r>
              <a:rPr lang="tr-TR" sz="1800" dirty="0" smtClean="0">
                <a:latin typeface="Arial" pitchFamily="34" charset="0"/>
                <a:cs typeface="Arial" pitchFamily="34" charset="0"/>
              </a:rPr>
              <a:t>Dersler paralel gider. Örn. tüm şubelerde aynı haftanın üçüncü ders saatinde(50 dakikalık süreç) aynı konu işlenir.</a:t>
            </a:r>
          </a:p>
          <a:p>
            <a:endParaRPr lang="tr-TR" sz="2400" dirty="0" smtClean="0"/>
          </a:p>
        </p:txBody>
      </p:sp>
      <p:pic>
        <p:nvPicPr>
          <p:cNvPr id="4" name="Picture 2" descr="http://i1.wp.com/ktucaps.com/wp-content/uploads/2014/04/1947947_680628301997625_908050204_n.jpg"/>
          <p:cNvPicPr>
            <a:picLocks noChangeAspect="1" noChangeArrowheads="1"/>
          </p:cNvPicPr>
          <p:nvPr/>
        </p:nvPicPr>
        <p:blipFill>
          <a:blip r:embed="rId3"/>
          <a:srcRect t="5342" b="7012"/>
          <a:stretch>
            <a:fillRect/>
          </a:stretch>
        </p:blipFill>
        <p:spPr bwMode="auto">
          <a:xfrm>
            <a:off x="2214546" y="3714752"/>
            <a:ext cx="4136401" cy="1785950"/>
          </a:xfrm>
          <a:prstGeom prst="rect">
            <a:avLst/>
          </a:prstGeom>
          <a:noFill/>
        </p:spPr>
      </p:pic>
      <p:sp>
        <p:nvSpPr>
          <p:cNvPr id="5" name="4 Yuvarlatılmış Dikdörtgen"/>
          <p:cNvSpPr/>
          <p:nvPr/>
        </p:nvSpPr>
        <p:spPr>
          <a:xfrm>
            <a:off x="1714480" y="5357826"/>
            <a:ext cx="5500726" cy="78581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sz="2400" b="1" dirty="0" smtClean="0"/>
              <a:t>BİL141 SINIFIMDA YER BULUNCA BEN</a:t>
            </a:r>
            <a:endParaRPr lang="tr-TR" sz="1200" b="1" dirty="0"/>
          </a:p>
        </p:txBody>
      </p:sp>
    </p:spTree>
    <p:extLst>
      <p:ext uri="{BB962C8B-B14F-4D97-AF65-F5344CB8AC3E}">
        <p14:creationId xmlns:p14="http://schemas.microsoft.com/office/powerpoint/2010/main" xmlns="" val="1653744108"/>
      </p:ext>
    </p:extLst>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Ders içi alıştırmaların telafisi</a:t>
            </a:r>
          </a:p>
        </p:txBody>
      </p:sp>
      <p:sp>
        <p:nvSpPr>
          <p:cNvPr id="3" name="2 İçerik Yer Tutucusu"/>
          <p:cNvSpPr>
            <a:spLocks noGrp="1"/>
          </p:cNvSpPr>
          <p:nvPr>
            <p:ph idx="1"/>
          </p:nvPr>
        </p:nvSpPr>
        <p:spPr/>
        <p:txBody>
          <a:bodyPr>
            <a:normAutofit fontScale="85000" lnSpcReduction="20000"/>
          </a:bodyPr>
          <a:lstStyle/>
          <a:p>
            <a:pPr lvl="1"/>
            <a:r>
              <a:rPr lang="tr-TR" sz="2000" dirty="0" smtClean="0"/>
              <a:t>Kaçırılan derslere ait </a:t>
            </a:r>
            <a:r>
              <a:rPr lang="tr-TR" sz="2000" smtClean="0"/>
              <a:t>alıştırmalara iki türlü telafi söz konusudur:</a:t>
            </a:r>
          </a:p>
          <a:p>
            <a:pPr marL="726948" lvl="2" indent="-342900">
              <a:buFont typeface="+mj-lt"/>
              <a:buAutoNum type="arabicPeriod"/>
            </a:pPr>
            <a:r>
              <a:rPr lang="tr-TR" sz="1600" smtClean="0"/>
              <a:t> </a:t>
            </a:r>
            <a:r>
              <a:rPr lang="tr-TR" sz="2000" dirty="0" smtClean="0"/>
              <a:t>Öğrenci başka şubedeki ilgili </a:t>
            </a:r>
            <a:r>
              <a:rPr lang="tr-TR" sz="2000" smtClean="0"/>
              <a:t>derse girerek </a:t>
            </a:r>
            <a:r>
              <a:rPr lang="tr-TR" sz="2000" dirty="0" smtClean="0"/>
              <a:t>kısmi (90/100 üzerinden) </a:t>
            </a:r>
            <a:r>
              <a:rPr lang="tr-TR" sz="2000" smtClean="0"/>
              <a:t>telafi yapabilir.</a:t>
            </a:r>
          </a:p>
          <a:p>
            <a:pPr marL="726948" lvl="2" indent="-342900">
              <a:buFont typeface="+mj-lt"/>
              <a:buAutoNum type="arabicPeriod"/>
            </a:pPr>
            <a:r>
              <a:rPr lang="tr-TR" sz="2000" smtClean="0"/>
              <a:t>Dönem </a:t>
            </a:r>
            <a:r>
              <a:rPr lang="tr-TR" sz="2000" dirty="0" smtClean="0"/>
              <a:t>sonunda alıştırmalardan alınabilecek maksimum puanın %69,5’inden fazlasını toplamış öğrencilere </a:t>
            </a:r>
            <a:r>
              <a:rPr lang="tr-TR" sz="2000" b="1" dirty="0" smtClean="0"/>
              <a:t>800 </a:t>
            </a:r>
            <a:r>
              <a:rPr lang="tr-TR" sz="2000" b="1" smtClean="0"/>
              <a:t>puan eklenecektir.</a:t>
            </a:r>
          </a:p>
          <a:p>
            <a:pPr marL="909828" lvl="3" indent="-342900"/>
            <a:r>
              <a:rPr lang="tr-TR" sz="2000" smtClean="0"/>
              <a:t>Örneğin </a:t>
            </a:r>
            <a:r>
              <a:rPr lang="tr-TR" sz="2000" dirty="0" smtClean="0"/>
              <a:t>dönem boyunca 60 ders yapılmışsa, </a:t>
            </a:r>
            <a:r>
              <a:rPr lang="tr-TR" sz="2000" smtClean="0"/>
              <a:t>tüm derslere giren ve tüm alıştırmalardan tam puan alan bir </a:t>
            </a:r>
            <a:r>
              <a:rPr lang="tr-TR" sz="2000" dirty="0" smtClean="0"/>
              <a:t>öğrenci ders içi </a:t>
            </a:r>
            <a:r>
              <a:rPr lang="tr-TR" sz="2000" smtClean="0"/>
              <a:t>alıştırmalardan 6000 puan toplamış olur ve %10 üzerinden %10 alır. Dönem </a:t>
            </a:r>
            <a:r>
              <a:rPr lang="tr-TR" sz="2000" dirty="0" smtClean="0"/>
              <a:t>boyunca 4600 puan toplamış olan öğrenci </a:t>
            </a:r>
            <a:r>
              <a:rPr lang="tr-TR" sz="1600" dirty="0" smtClean="0"/>
              <a:t>(%69,5 – 4170 puandan daha fazla topladığı için</a:t>
            </a:r>
            <a:r>
              <a:rPr lang="tr-TR" sz="1600" smtClean="0"/>
              <a:t>) </a:t>
            </a:r>
            <a:r>
              <a:rPr lang="tr-TR" sz="2000" smtClean="0"/>
              <a:t>ise 800 puan eklenince 5400 </a:t>
            </a:r>
            <a:r>
              <a:rPr lang="tr-TR" sz="2000" dirty="0" smtClean="0"/>
              <a:t>puan toplamış sayılır ve %10 üzerinden %</a:t>
            </a:r>
            <a:r>
              <a:rPr lang="tr-TR" sz="2000" smtClean="0"/>
              <a:t>9 alır.</a:t>
            </a:r>
          </a:p>
          <a:p>
            <a:pPr marL="909828" lvl="3" indent="-342900"/>
            <a:r>
              <a:rPr lang="tr-TR" sz="2000" smtClean="0"/>
              <a:t>Bu </a:t>
            </a:r>
            <a:r>
              <a:rPr lang="tr-TR" sz="2000" dirty="0" smtClean="0"/>
              <a:t>şekilde bazı nedenlerle alıştırmalardan puan kaybetmiş veya alıştırma kaçırmış öğrenciler yine de ders içi alışmalara ait %10 puanın tamamını </a:t>
            </a:r>
            <a:r>
              <a:rPr lang="tr-TR" sz="2000" smtClean="0"/>
              <a:t>alabilirler.</a:t>
            </a:r>
          </a:p>
          <a:p>
            <a:pPr marL="1092708" lvl="4" indent="-342900"/>
            <a:r>
              <a:rPr lang="tr-TR" sz="1600" smtClean="0"/>
              <a:t>Lisans Yönetmeliği Madde 10’da geçen </a:t>
            </a:r>
            <a:r>
              <a:rPr lang="tr-TR" sz="1600" i="1" smtClean="0"/>
              <a:t>“öğretim elemanının belirlediği usulde telafi edilir”</a:t>
            </a:r>
            <a:r>
              <a:rPr lang="tr-TR" sz="1600" smtClean="0"/>
              <a:t> ifadesi gereğince spor müsabakası vs. gereği alıştırma kaçıran öğrenciler de bu 800 puan ile eksiklerini telafi edeceklerdir.</a:t>
            </a:r>
          </a:p>
          <a:p>
            <a:pPr marL="1092708" lvl="4" indent="-342900"/>
            <a:r>
              <a:rPr lang="tr-TR" sz="1600" smtClean="0"/>
              <a:t>Ekle-sil haftasında derse katılan öğrenciler de eksiklerini bu 800 puan ile telafi edeceklerdir. Henüz derse kayıtlı olmayan öğrenciler de derslere ve alıştırmalara katılabilirler ve katılmaları beklenmektedir.</a:t>
            </a:r>
          </a:p>
        </p:txBody>
      </p:sp>
    </p:spTree>
    <p:extLst>
      <p:ext uri="{BB962C8B-B14F-4D97-AF65-F5344CB8AC3E}">
        <p14:creationId xmlns:p14="http://schemas.microsoft.com/office/powerpoint/2010/main" xmlns="" val="4141547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ChangeAspect="1"/>
          </p:cNvPicPr>
          <p:nvPr/>
        </p:nvPicPr>
        <p:blipFill>
          <a:blip r:embed="rId2"/>
          <a:stretch>
            <a:fillRect/>
          </a:stretch>
        </p:blipFill>
        <p:spPr>
          <a:xfrm>
            <a:off x="7237213" y="2536461"/>
            <a:ext cx="1570617" cy="2641906"/>
          </a:xfrm>
          <a:prstGeom prst="rect">
            <a:avLst/>
          </a:prstGeom>
        </p:spPr>
      </p:pic>
      <p:sp>
        <p:nvSpPr>
          <p:cNvPr id="2" name="1 Başlık"/>
          <p:cNvSpPr>
            <a:spLocks noGrp="1"/>
          </p:cNvSpPr>
          <p:nvPr>
            <p:ph type="title"/>
          </p:nvPr>
        </p:nvSpPr>
        <p:spPr/>
        <p:txBody>
          <a:bodyPr>
            <a:normAutofit/>
          </a:bodyPr>
          <a:lstStyle/>
          <a:p>
            <a:r>
              <a:rPr lang="tr-TR" dirty="0" smtClean="0"/>
              <a:t>Ders içi alıştırmalar</a:t>
            </a:r>
          </a:p>
        </p:txBody>
      </p:sp>
      <p:sp>
        <p:nvSpPr>
          <p:cNvPr id="3" name="2 İçerik Yer Tutucusu"/>
          <p:cNvSpPr>
            <a:spLocks noGrp="1"/>
          </p:cNvSpPr>
          <p:nvPr>
            <p:ph sz="quarter" idx="1"/>
          </p:nvPr>
        </p:nvSpPr>
        <p:spPr>
          <a:xfrm>
            <a:off x="822959" y="1845734"/>
            <a:ext cx="6628719" cy="4023360"/>
          </a:xfrm>
        </p:spPr>
        <p:txBody>
          <a:bodyPr>
            <a:normAutofit/>
          </a:bodyPr>
          <a:lstStyle/>
          <a:p>
            <a:r>
              <a:rPr lang="tr-TR" dirty="0" smtClean="0"/>
              <a:t>Ders başında alıştırma kağıtları dağıtılırken sadece kendinize alıştırma kağıdı alın. Gecikmeli gelecek olanlar için </a:t>
            </a:r>
            <a:r>
              <a:rPr lang="tr-TR" b="1" dirty="0" smtClean="0"/>
              <a:t>ayrı bir kağıt </a:t>
            </a:r>
            <a:r>
              <a:rPr lang="tr-TR" dirty="0" smtClean="0"/>
              <a:t>verilir. </a:t>
            </a:r>
          </a:p>
          <a:p>
            <a:r>
              <a:rPr lang="tr-TR" b="1" dirty="0" smtClean="0"/>
              <a:t>Derse geç gelenler</a:t>
            </a:r>
            <a:r>
              <a:rPr lang="tr-TR" dirty="0" smtClean="0"/>
              <a:t>, dersi hiç bölmeden sessizce yerlerine geçsinler, tahtanın yanına gelip alıştırma kağıdı istemesinler, ilk alıştırma vakti geldiğinde alıştırma kağıdı istesinler.</a:t>
            </a:r>
          </a:p>
          <a:p>
            <a:r>
              <a:rPr lang="tr-TR" dirty="0" smtClean="0"/>
              <a:t>Derse geç gelenler, kaçırdıkları alıştırmaları </a:t>
            </a:r>
            <a:r>
              <a:rPr lang="tr-TR" b="1" dirty="0" smtClean="0"/>
              <a:t>boş bıraksınlar.</a:t>
            </a:r>
            <a:endParaRPr lang="tr-TR" b="1" dirty="0"/>
          </a:p>
        </p:txBody>
      </p:sp>
    </p:spTree>
    <p:extLst>
      <p:ext uri="{BB962C8B-B14F-4D97-AF65-F5344CB8AC3E}">
        <p14:creationId xmlns:p14="http://schemas.microsoft.com/office/powerpoint/2010/main" xmlns="" val="347564510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Alıştırma Kağıdı nedir?</a:t>
            </a:r>
            <a:endParaRPr lang="tr-TR" dirty="0"/>
          </a:p>
        </p:txBody>
      </p:sp>
      <p:pic>
        <p:nvPicPr>
          <p:cNvPr id="4" name="İçerik Yer Tutucusu 3" descr="Ekran Kırpma"/>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1714480" y="1928802"/>
            <a:ext cx="5306870" cy="3646725"/>
          </a:xfrm>
        </p:spPr>
      </p:pic>
    </p:spTree>
    <p:extLst>
      <p:ext uri="{BB962C8B-B14F-4D97-AF65-F5344CB8AC3E}">
        <p14:creationId xmlns:p14="http://schemas.microsoft.com/office/powerpoint/2010/main" xmlns="" val="2931910837"/>
      </p:ext>
    </p:extLst>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Ders numarası nedir?</a:t>
            </a:r>
            <a:endParaRPr lang="tr-TR" dirty="0"/>
          </a:p>
        </p:txBody>
      </p:sp>
      <p:sp>
        <p:nvSpPr>
          <p:cNvPr id="3" name="İçerik Yer Tutucusu 2"/>
          <p:cNvSpPr>
            <a:spLocks noGrp="1"/>
          </p:cNvSpPr>
          <p:nvPr>
            <p:ph sz="quarter" idx="1"/>
          </p:nvPr>
        </p:nvSpPr>
        <p:spPr/>
        <p:txBody>
          <a:bodyPr/>
          <a:lstStyle/>
          <a:p>
            <a:r>
              <a:rPr lang="tr-TR" dirty="0" smtClean="0"/>
              <a:t>Ders numarası, öğrenci numaranız değildir.</a:t>
            </a:r>
          </a:p>
          <a:p>
            <a:r>
              <a:rPr lang="tr-TR" dirty="0" smtClean="0"/>
              <a:t>Ders numarası, </a:t>
            </a:r>
            <a:r>
              <a:rPr lang="tr-TR" b="1" dirty="0" smtClean="0"/>
              <a:t>her öğrenciye özel </a:t>
            </a:r>
            <a:r>
              <a:rPr lang="tr-TR" dirty="0" smtClean="0"/>
              <a:t>Bil141 dersi kapsamında atanan 3 basamaklı bir numaradır.</a:t>
            </a:r>
          </a:p>
          <a:p>
            <a:r>
              <a:rPr lang="tr-TR" dirty="0" smtClean="0"/>
              <a:t>Ders numaranız dönem başında okul e-posta adresinize gönderilir. Bu numarayı notlarınızın gizliliği açısından kimseyle paylaşmanızı öneriyoruz.</a:t>
            </a:r>
          </a:p>
          <a:p>
            <a:r>
              <a:rPr lang="tr-TR" dirty="0" smtClean="0"/>
              <a:t>Ders numaranızı alıştırma kağıtlarınızda, ödevlerinizde, sınav yerlerinizin duyurulmasında, sınavda, sınav kağıdınıza bakmaya geldiğinizde, notlarınızın duyurulmasında… kullanıyoruz.</a:t>
            </a:r>
          </a:p>
        </p:txBody>
      </p:sp>
    </p:spTree>
    <p:extLst>
      <p:ext uri="{BB962C8B-B14F-4D97-AF65-F5344CB8AC3E}">
        <p14:creationId xmlns:p14="http://schemas.microsoft.com/office/powerpoint/2010/main" xmlns="" val="260628219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İletişim</a:t>
            </a:r>
            <a:endParaRPr lang="tr-TR" dirty="0"/>
          </a:p>
        </p:txBody>
      </p:sp>
      <p:sp>
        <p:nvSpPr>
          <p:cNvPr id="3" name="2 İçerik Yer Tutucusu"/>
          <p:cNvSpPr>
            <a:spLocks noGrp="1"/>
          </p:cNvSpPr>
          <p:nvPr>
            <p:ph sz="quarter" idx="1"/>
          </p:nvPr>
        </p:nvSpPr>
        <p:spPr>
          <a:xfrm>
            <a:off x="457200" y="1219200"/>
            <a:ext cx="7543824" cy="4937760"/>
          </a:xfrm>
        </p:spPr>
        <p:txBody>
          <a:bodyPr>
            <a:normAutofit/>
          </a:bodyPr>
          <a:lstStyle/>
          <a:p>
            <a:r>
              <a:rPr lang="tr-TR" b="1" dirty="0" smtClean="0"/>
              <a:t>Dersin Hocası</a:t>
            </a:r>
            <a:r>
              <a:rPr lang="tr-TR" dirty="0" smtClean="0"/>
              <a:t>: Oğuz </a:t>
            </a:r>
            <a:r>
              <a:rPr lang="tr-TR" dirty="0" err="1" smtClean="0"/>
              <a:t>Hanoğlu</a:t>
            </a:r>
            <a:r>
              <a:rPr lang="tr-TR" dirty="0" smtClean="0"/>
              <a:t>, oda: 175-6</a:t>
            </a:r>
          </a:p>
          <a:p>
            <a:pPr lvl="1" algn="ctr">
              <a:buNone/>
            </a:pPr>
            <a:r>
              <a:rPr lang="tr-TR" sz="2600" dirty="0" err="1" smtClean="0">
                <a:solidFill>
                  <a:schemeClr val="tx1"/>
                </a:solidFill>
              </a:rPr>
              <a:t>ohanoglu</a:t>
            </a:r>
            <a:r>
              <a:rPr lang="tr-TR" sz="2600" dirty="0" smtClean="0">
                <a:solidFill>
                  <a:schemeClr val="tx1"/>
                </a:solidFill>
              </a:rPr>
              <a:t>@</a:t>
            </a:r>
            <a:r>
              <a:rPr lang="tr-TR" sz="2600" dirty="0" err="1" smtClean="0">
                <a:solidFill>
                  <a:schemeClr val="tx1"/>
                </a:solidFill>
              </a:rPr>
              <a:t>etu</a:t>
            </a:r>
            <a:r>
              <a:rPr lang="tr-TR" sz="2600" dirty="0" smtClean="0">
                <a:solidFill>
                  <a:schemeClr val="tx1"/>
                </a:solidFill>
              </a:rPr>
              <a:t>.edu.tr</a:t>
            </a:r>
          </a:p>
          <a:p>
            <a:pPr>
              <a:buNone/>
            </a:pPr>
            <a:endParaRPr lang="tr-TR" dirty="0" smtClean="0"/>
          </a:p>
          <a:p>
            <a:r>
              <a:rPr lang="tr-TR" b="1" dirty="0" smtClean="0"/>
              <a:t>Asistanlar</a:t>
            </a:r>
            <a:r>
              <a:rPr lang="tr-TR" dirty="0" smtClean="0"/>
              <a:t>:        bil141asistan@</a:t>
            </a:r>
            <a:r>
              <a:rPr lang="tr-TR" dirty="0" err="1" smtClean="0"/>
              <a:t>gmail</a:t>
            </a:r>
            <a:r>
              <a:rPr lang="tr-TR" dirty="0" smtClean="0"/>
              <a:t>.com</a:t>
            </a:r>
          </a:p>
          <a:p>
            <a:pPr lvl="1">
              <a:buNone/>
            </a:pPr>
            <a:endParaRPr lang="tr-TR"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Alıştırma Kağıtlarındaki 5 boşluk</a:t>
            </a:r>
            <a:endParaRPr lang="tr-TR" dirty="0"/>
          </a:p>
        </p:txBody>
      </p:sp>
      <p:sp>
        <p:nvSpPr>
          <p:cNvPr id="3" name="2 İçerik Yer Tutucusu"/>
          <p:cNvSpPr>
            <a:spLocks noGrp="1"/>
          </p:cNvSpPr>
          <p:nvPr>
            <p:ph sz="quarter" idx="1"/>
          </p:nvPr>
        </p:nvSpPr>
        <p:spPr/>
        <p:txBody>
          <a:bodyPr>
            <a:normAutofit/>
          </a:bodyPr>
          <a:lstStyle/>
          <a:p>
            <a:r>
              <a:rPr lang="tr-TR" dirty="0" smtClean="0"/>
              <a:t>Alıştırma kağıtlarınızda 5 tane boşluk bulunmaktadır.</a:t>
            </a:r>
          </a:p>
          <a:p>
            <a:pPr lvl="1"/>
            <a:r>
              <a:rPr lang="tr-TR" dirty="0" smtClean="0"/>
              <a:t>Ön sayfa sol üst: Tarih</a:t>
            </a:r>
          </a:p>
          <a:p>
            <a:pPr lvl="1"/>
            <a:r>
              <a:rPr lang="tr-TR" dirty="0" smtClean="0"/>
              <a:t>Ön sayfa sol üst: Adı ve Soyadı (ikisi de)</a:t>
            </a:r>
          </a:p>
          <a:p>
            <a:pPr lvl="1"/>
            <a:r>
              <a:rPr lang="tr-TR" dirty="0" smtClean="0"/>
              <a:t>Ön sayfa sağ üst: Ders no</a:t>
            </a:r>
          </a:p>
          <a:p>
            <a:pPr lvl="1"/>
            <a:r>
              <a:rPr lang="tr-TR" dirty="0" smtClean="0"/>
              <a:t>Ön sayfa sağ alt: Ders no</a:t>
            </a:r>
          </a:p>
          <a:p>
            <a:pPr lvl="1"/>
            <a:r>
              <a:rPr lang="tr-TR" dirty="0" smtClean="0"/>
              <a:t>Arka sayfa sağ alt: Ders no</a:t>
            </a:r>
          </a:p>
          <a:p>
            <a:r>
              <a:rPr lang="tr-TR" dirty="0" smtClean="0"/>
              <a:t>Bu boşluklar onlarca alıştırma kağıdının değerlendirme aşamasında kolay tasnifi ve size geri döndükten sonra sizin alıştırmaları tarihsel olarak sıralayabilmeniz için vardır.</a:t>
            </a:r>
          </a:p>
        </p:txBody>
      </p:sp>
    </p:spTree>
    <p:extLst>
      <p:ext uri="{BB962C8B-B14F-4D97-AF65-F5344CB8AC3E}">
        <p14:creationId xmlns:p14="http://schemas.microsoft.com/office/powerpoint/2010/main" xmlns="" val="1650730071"/>
      </p:ext>
    </p:extLst>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MG_0465.JPG"/>
          <p:cNvPicPr>
            <a:picLocks noGrp="1" noChangeAspect="1"/>
          </p:cNvPicPr>
          <p:nvPr>
            <p:ph sz="quarter" idx="1"/>
          </p:nvPr>
        </p:nvPicPr>
        <p:blipFill>
          <a:blip r:embed="rId2" cstate="print"/>
          <a:srcRect/>
          <a:stretch>
            <a:fillRect/>
          </a:stretch>
        </p:blipFill>
        <p:spPr>
          <a:xfrm>
            <a:off x="1643042" y="1571612"/>
            <a:ext cx="5233433" cy="34644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4 Başlık"/>
          <p:cNvSpPr>
            <a:spLocks noGrp="1"/>
          </p:cNvSpPr>
          <p:nvPr>
            <p:ph type="title"/>
          </p:nvPr>
        </p:nvSpPr>
        <p:spPr/>
        <p:txBody>
          <a:bodyPr>
            <a:normAutofit/>
          </a:bodyPr>
          <a:lstStyle/>
          <a:p>
            <a:r>
              <a:rPr lang="tr-TR" sz="4000" dirty="0" smtClean="0"/>
              <a:t>Boşlukları dikkatlice doldurunuz.</a:t>
            </a:r>
            <a:endParaRPr lang="tr-TR" sz="4000" dirty="0"/>
          </a:p>
        </p:txBody>
      </p:sp>
      <p:sp>
        <p:nvSpPr>
          <p:cNvPr id="2" name="Metin kutusu 1"/>
          <p:cNvSpPr txBox="1"/>
          <p:nvPr/>
        </p:nvSpPr>
        <p:spPr>
          <a:xfrm>
            <a:off x="428596" y="5072074"/>
            <a:ext cx="8229600" cy="646331"/>
          </a:xfrm>
          <a:prstGeom prst="rect">
            <a:avLst/>
          </a:prstGeom>
          <a:noFill/>
        </p:spPr>
        <p:txBody>
          <a:bodyPr wrap="square" rtlCol="0">
            <a:spAutoFit/>
          </a:bodyPr>
          <a:lstStyle/>
          <a:p>
            <a:r>
              <a:rPr lang="tr-TR" dirty="0" smtClean="0"/>
              <a:t>Eksik/Yanlış doldurduğunuz kısımlar alıştırma kağıtlarının hızlıca değerlendirilmesini zorlaştırabilmekte ve karışıklığa yol açabilmektedir.</a:t>
            </a:r>
          </a:p>
        </p:txBody>
      </p:sp>
    </p:spTree>
    <p:extLst>
      <p:ext uri="{BB962C8B-B14F-4D97-AF65-F5344CB8AC3E}">
        <p14:creationId xmlns:p14="http://schemas.microsoft.com/office/powerpoint/2010/main" xmlns="" val="3404647222"/>
      </p:ext>
    </p:extLst>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t>Bir alıştırma sorusu örneği</a:t>
            </a:r>
            <a:endParaRPr lang="tr-TR" sz="3600" dirty="0"/>
          </a:p>
        </p:txBody>
      </p:sp>
      <p:sp>
        <p:nvSpPr>
          <p:cNvPr id="3" name="2 İçerik Yer Tutucusu"/>
          <p:cNvSpPr>
            <a:spLocks noGrp="1"/>
          </p:cNvSpPr>
          <p:nvPr>
            <p:ph sz="quarter" idx="1"/>
          </p:nvPr>
        </p:nvSpPr>
        <p:spPr>
          <a:xfrm>
            <a:off x="822959" y="1845734"/>
            <a:ext cx="7543801" cy="3226340"/>
          </a:xfrm>
        </p:spPr>
        <p:txBody>
          <a:bodyPr>
            <a:normAutofit fontScale="85000" lnSpcReduction="20000"/>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err="1" smtClean="0"/>
              <a:t>int</a:t>
            </a:r>
            <a:r>
              <a:rPr lang="tr-TR" dirty="0" smtClean="0"/>
              <a:t> </a:t>
            </a:r>
            <a:r>
              <a:rPr lang="tr-TR" dirty="0" err="1" smtClean="0"/>
              <a:t>caliskan</a:t>
            </a:r>
            <a:r>
              <a:rPr lang="tr-TR" dirty="0" smtClean="0"/>
              <a:t> = 10;</a:t>
            </a:r>
          </a:p>
          <a:p>
            <a:pPr>
              <a:buNone/>
            </a:pPr>
            <a:r>
              <a:rPr lang="tr-TR" dirty="0" err="1" smtClean="0"/>
              <a:t>caliskan</a:t>
            </a:r>
            <a:r>
              <a:rPr lang="tr-TR" dirty="0" smtClean="0"/>
              <a:t>/=4;</a:t>
            </a:r>
          </a:p>
          <a:p>
            <a:pPr>
              <a:buNone/>
            </a:pPr>
            <a:r>
              <a:rPr lang="tr-TR" dirty="0" err="1" smtClean="0"/>
              <a:t>caliskan</a:t>
            </a:r>
            <a:r>
              <a:rPr lang="tr-TR" dirty="0" smtClean="0"/>
              <a:t>*=</a:t>
            </a:r>
            <a:r>
              <a:rPr lang="tr-TR" dirty="0" err="1" smtClean="0"/>
              <a:t>caliskan</a:t>
            </a:r>
            <a:r>
              <a:rPr lang="tr-TR" dirty="0" smtClean="0"/>
              <a:t>*</a:t>
            </a:r>
            <a:r>
              <a:rPr lang="tr-TR" dirty="0" err="1" smtClean="0"/>
              <a:t>caliskan</a:t>
            </a:r>
            <a:r>
              <a:rPr lang="tr-TR" dirty="0" smtClean="0"/>
              <a:t>;</a:t>
            </a:r>
          </a:p>
          <a:p>
            <a:pPr>
              <a:buNone/>
            </a:pPr>
            <a:r>
              <a:rPr lang="tr-TR" dirty="0" err="1" smtClean="0"/>
              <a:t>printf</a:t>
            </a:r>
            <a:r>
              <a:rPr lang="tr-TR" dirty="0" smtClean="0"/>
              <a:t>("%d saat </a:t>
            </a:r>
            <a:r>
              <a:rPr lang="tr-TR" dirty="0" err="1" smtClean="0"/>
              <a:t>calisti</a:t>
            </a:r>
            <a:r>
              <a:rPr lang="tr-TR" dirty="0" smtClean="0"/>
              <a:t>", ++</a:t>
            </a:r>
            <a:r>
              <a:rPr lang="tr-TR" dirty="0" err="1" smtClean="0"/>
              <a:t>caliskan</a:t>
            </a:r>
            <a:r>
              <a:rPr lang="tr-TR" dirty="0" smtClean="0"/>
              <a:t>);</a:t>
            </a:r>
          </a:p>
          <a:p>
            <a:pPr>
              <a:buNone/>
            </a:pPr>
            <a:r>
              <a:rPr lang="tr-TR" dirty="0" err="1" smtClean="0"/>
              <a:t>return</a:t>
            </a:r>
            <a:r>
              <a:rPr lang="tr-TR" dirty="0" smtClean="0"/>
              <a:t> 0;</a:t>
            </a:r>
          </a:p>
          <a:p>
            <a:pPr>
              <a:buNone/>
            </a:pPr>
            <a:r>
              <a:rPr lang="tr-TR" dirty="0" smtClean="0"/>
              <a:t>}</a:t>
            </a:r>
            <a:endParaRPr lang="tr-TR" dirty="0"/>
          </a:p>
        </p:txBody>
      </p:sp>
      <p:pic>
        <p:nvPicPr>
          <p:cNvPr id="14" name="Picture 2" descr="C:\Documents and Settings\OguzH\Local Settings\Temporary Internet Files\Content.IE5\WO8I3UPU\question-marks[1].jpg"/>
          <p:cNvPicPr>
            <a:picLocks noChangeAspect="1" noChangeArrowheads="1"/>
          </p:cNvPicPr>
          <p:nvPr/>
        </p:nvPicPr>
        <p:blipFill>
          <a:blip r:embed="rId2"/>
          <a:srcRect/>
          <a:stretch>
            <a:fillRect/>
          </a:stretch>
        </p:blipFill>
        <p:spPr bwMode="auto">
          <a:xfrm>
            <a:off x="6000760" y="2143116"/>
            <a:ext cx="2086058" cy="1566862"/>
          </a:xfrm>
          <a:prstGeom prst="rect">
            <a:avLst/>
          </a:prstGeom>
          <a:noFill/>
        </p:spPr>
      </p:pic>
      <p:cxnSp>
        <p:nvCxnSpPr>
          <p:cNvPr id="16" name="15 Düz Ok Bağlayıcısı"/>
          <p:cNvCxnSpPr/>
          <p:nvPr/>
        </p:nvCxnSpPr>
        <p:spPr>
          <a:xfrm rot="5400000" flipH="1" flipV="1">
            <a:off x="6036479" y="3536157"/>
            <a:ext cx="500066" cy="42862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17 Metin kutusu"/>
          <p:cNvSpPr txBox="1"/>
          <p:nvPr/>
        </p:nvSpPr>
        <p:spPr>
          <a:xfrm>
            <a:off x="5143504" y="4071942"/>
            <a:ext cx="3000396"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t>Ekranda bu işareti gördüğünüzde sorunun bir alıştırma sorusu olduğu anlaşılır. Bu tür sorularda ekran çıktısını kağıdınızdaki “Benim cevabım” kısmına kodlarsınız.</a:t>
            </a:r>
            <a:endParaRPr lang="tr-TR" dirty="0"/>
          </a:p>
        </p:txBody>
      </p:sp>
    </p:spTree>
    <p:extLst>
      <p:ext uri="{BB962C8B-B14F-4D97-AF65-F5344CB8AC3E}">
        <p14:creationId xmlns:p14="http://schemas.microsoft.com/office/powerpoint/2010/main" xmlns="" val="478386557"/>
      </p:ext>
    </p:extLst>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t>Alıştırma kağıtlarındaki </a:t>
            </a:r>
            <a:r>
              <a:rPr lang="tr-TR" sz="3600" dirty="0"/>
              <a:t>çıktı kutuları</a:t>
            </a:r>
          </a:p>
        </p:txBody>
      </p:sp>
      <p:sp>
        <p:nvSpPr>
          <p:cNvPr id="3" name="2 İçerik Yer Tutucusu"/>
          <p:cNvSpPr>
            <a:spLocks noGrp="1"/>
          </p:cNvSpPr>
          <p:nvPr>
            <p:ph sz="quarter" idx="1"/>
          </p:nvPr>
        </p:nvSpPr>
        <p:spPr/>
        <p:txBody>
          <a:bodyPr/>
          <a:lstStyle/>
          <a:p>
            <a:pPr>
              <a:buNone/>
            </a:pPr>
            <a:r>
              <a:rPr lang="tr-TR" dirty="0" smtClean="0"/>
              <a:t>#</a:t>
            </a:r>
            <a:r>
              <a:rPr lang="tr-TR" dirty="0" err="1" smtClean="0"/>
              <a:t>include</a:t>
            </a:r>
            <a:r>
              <a:rPr lang="tr-TR" dirty="0" smtClean="0"/>
              <a:t> &lt;</a:t>
            </a:r>
            <a:r>
              <a:rPr lang="tr-TR" dirty="0" err="1" smtClean="0"/>
              <a:t>stdio</a:t>
            </a:r>
            <a:r>
              <a:rPr lang="tr-TR" dirty="0" smtClean="0"/>
              <a:t>.h&gt;</a:t>
            </a:r>
          </a:p>
          <a:p>
            <a:pPr>
              <a:buNone/>
            </a:pPr>
            <a:r>
              <a:rPr lang="tr-TR" dirty="0" err="1" smtClean="0"/>
              <a:t>int</a:t>
            </a:r>
            <a:r>
              <a:rPr lang="tr-TR" dirty="0" smtClean="0"/>
              <a:t> </a:t>
            </a:r>
            <a:r>
              <a:rPr lang="tr-TR" dirty="0" err="1" smtClean="0"/>
              <a:t>main</a:t>
            </a:r>
            <a:r>
              <a:rPr lang="tr-TR" dirty="0" smtClean="0"/>
              <a:t>()</a:t>
            </a:r>
          </a:p>
          <a:p>
            <a:pPr>
              <a:buNone/>
            </a:pPr>
            <a:r>
              <a:rPr lang="tr-TR" dirty="0" smtClean="0"/>
              <a:t>{</a:t>
            </a:r>
          </a:p>
          <a:p>
            <a:pPr>
              <a:buNone/>
            </a:pPr>
            <a:r>
              <a:rPr lang="tr-TR" dirty="0" err="1" smtClean="0"/>
              <a:t>int</a:t>
            </a:r>
            <a:r>
              <a:rPr lang="tr-TR" dirty="0" smtClean="0"/>
              <a:t> </a:t>
            </a:r>
            <a:r>
              <a:rPr lang="tr-TR" dirty="0" err="1" smtClean="0"/>
              <a:t>caliskan</a:t>
            </a:r>
            <a:r>
              <a:rPr lang="tr-TR" dirty="0" smtClean="0"/>
              <a:t> = 10;</a:t>
            </a:r>
          </a:p>
          <a:p>
            <a:pPr>
              <a:buNone/>
            </a:pPr>
            <a:r>
              <a:rPr lang="tr-TR" dirty="0" err="1" smtClean="0"/>
              <a:t>caliskan</a:t>
            </a:r>
            <a:r>
              <a:rPr lang="tr-TR" dirty="0" smtClean="0"/>
              <a:t>/=4;</a:t>
            </a:r>
          </a:p>
          <a:p>
            <a:pPr>
              <a:buNone/>
            </a:pPr>
            <a:r>
              <a:rPr lang="tr-TR" dirty="0" err="1" smtClean="0"/>
              <a:t>caliskan</a:t>
            </a:r>
            <a:r>
              <a:rPr lang="tr-TR" dirty="0" smtClean="0"/>
              <a:t>*=</a:t>
            </a:r>
            <a:r>
              <a:rPr lang="tr-TR" dirty="0" err="1" smtClean="0"/>
              <a:t>caliskan</a:t>
            </a:r>
            <a:r>
              <a:rPr lang="tr-TR" dirty="0" smtClean="0"/>
              <a:t>*</a:t>
            </a:r>
            <a:r>
              <a:rPr lang="tr-TR" dirty="0" err="1" smtClean="0"/>
              <a:t>caliskan</a:t>
            </a:r>
            <a:r>
              <a:rPr lang="tr-TR" dirty="0" smtClean="0"/>
              <a:t>;</a:t>
            </a:r>
          </a:p>
          <a:p>
            <a:pPr>
              <a:buNone/>
            </a:pPr>
            <a:r>
              <a:rPr lang="tr-TR" dirty="0" err="1" smtClean="0"/>
              <a:t>printf</a:t>
            </a:r>
            <a:r>
              <a:rPr lang="tr-TR" dirty="0" smtClean="0"/>
              <a:t>("%d saat </a:t>
            </a:r>
            <a:r>
              <a:rPr lang="tr-TR" dirty="0" err="1" smtClean="0"/>
              <a:t>calisti</a:t>
            </a:r>
            <a:r>
              <a:rPr lang="tr-TR" dirty="0" smtClean="0"/>
              <a:t>", ++</a:t>
            </a:r>
            <a:r>
              <a:rPr lang="tr-TR" dirty="0" err="1" smtClean="0"/>
              <a:t>caliskan</a:t>
            </a:r>
            <a:r>
              <a:rPr lang="tr-TR" dirty="0" smtClean="0"/>
              <a:t>);</a:t>
            </a:r>
          </a:p>
          <a:p>
            <a:pPr>
              <a:buNone/>
            </a:pPr>
            <a:r>
              <a:rPr lang="tr-TR" dirty="0" err="1" smtClean="0"/>
              <a:t>return</a:t>
            </a:r>
            <a:r>
              <a:rPr lang="tr-TR" dirty="0" smtClean="0"/>
              <a:t> 0;</a:t>
            </a:r>
          </a:p>
          <a:p>
            <a:pPr>
              <a:buNone/>
            </a:pPr>
            <a:r>
              <a:rPr lang="tr-TR" dirty="0" smtClean="0"/>
              <a:t>}</a:t>
            </a:r>
            <a:endParaRPr lang="tr-TR" dirty="0"/>
          </a:p>
        </p:txBody>
      </p:sp>
      <p:graphicFrame>
        <p:nvGraphicFramePr>
          <p:cNvPr id="6" name="5 Tablo"/>
          <p:cNvGraphicFramePr>
            <a:graphicFrameLocks noGrp="1"/>
          </p:cNvGraphicFramePr>
          <p:nvPr/>
        </p:nvGraphicFramePr>
        <p:xfrm>
          <a:off x="4143372" y="1857364"/>
          <a:ext cx="2882900" cy="864870"/>
        </p:xfrm>
        <a:graphic>
          <a:graphicData uri="http://schemas.openxmlformats.org/drawingml/2006/table">
            <a:tbl>
              <a:tblPr/>
              <a:tblGrid>
                <a:gridCol w="288290"/>
                <a:gridCol w="288290"/>
                <a:gridCol w="288290"/>
                <a:gridCol w="288290"/>
                <a:gridCol w="288290"/>
                <a:gridCol w="288290"/>
                <a:gridCol w="288290"/>
                <a:gridCol w="288290"/>
                <a:gridCol w="288290"/>
                <a:gridCol w="288290"/>
              </a:tblGrid>
              <a:tr h="288290">
                <a:tc>
                  <a:txBody>
                    <a:bodyPr/>
                    <a:lstStyle/>
                    <a:p>
                      <a:pPr algn="ctr">
                        <a:lnSpc>
                          <a:spcPct val="115000"/>
                        </a:lnSpc>
                        <a:spcAft>
                          <a:spcPts val="0"/>
                        </a:spcAft>
                        <a:tabLst>
                          <a:tab pos="397510" algn="l"/>
                        </a:tabLst>
                      </a:pPr>
                      <a:r>
                        <a:rPr lang="tr-TR" sz="1000" dirty="0" smtClean="0">
                          <a:latin typeface="Arial"/>
                          <a:ea typeface="Times New Roman"/>
                          <a:cs typeface="Times New Roman"/>
                        </a:rPr>
                        <a:t>9</a:t>
                      </a:r>
                      <a:endParaRPr lang="tr-TR" sz="10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000" dirty="0" smtClean="0">
                          <a:latin typeface="Arial"/>
                          <a:ea typeface="Times New Roman"/>
                          <a:cs typeface="Times New Roman"/>
                        </a:rPr>
                        <a:t>s</a:t>
                      </a: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000" dirty="0" smtClean="0">
                          <a:latin typeface="Arial"/>
                          <a:ea typeface="Times New Roman"/>
                          <a:cs typeface="Times New Roman"/>
                        </a:rPr>
                        <a:t>a</a:t>
                      </a: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000" dirty="0" smtClean="0">
                          <a:latin typeface="Arial"/>
                          <a:ea typeface="Times New Roman"/>
                          <a:cs typeface="Times New Roman"/>
                        </a:rPr>
                        <a:t>a</a:t>
                      </a: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000" dirty="0" smtClean="0">
                          <a:latin typeface="Arial"/>
                          <a:ea typeface="Times New Roman"/>
                          <a:cs typeface="Times New Roman"/>
                        </a:rPr>
                        <a:t>t</a:t>
                      </a: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000" dirty="0" smtClean="0">
                          <a:latin typeface="Arial"/>
                          <a:ea typeface="Times New Roman"/>
                          <a:cs typeface="Times New Roman"/>
                        </a:rPr>
                        <a:t>c</a:t>
                      </a: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000" dirty="0" smtClean="0">
                          <a:latin typeface="Arial"/>
                          <a:ea typeface="Times New Roman"/>
                          <a:cs typeface="Times New Roman"/>
                        </a:rPr>
                        <a:t>a</a:t>
                      </a: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000" dirty="0" smtClean="0">
                          <a:latin typeface="Arial"/>
                          <a:ea typeface="Times New Roman"/>
                          <a:cs typeface="Times New Roman"/>
                        </a:rPr>
                        <a:t>l</a:t>
                      </a: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288290">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88290">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9" name="8 Düz Ok Bağlayıcısı"/>
          <p:cNvCxnSpPr/>
          <p:nvPr/>
        </p:nvCxnSpPr>
        <p:spPr>
          <a:xfrm rot="16200000" flipV="1">
            <a:off x="6536545" y="2824315"/>
            <a:ext cx="150019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5370285" y="3178629"/>
            <a:ext cx="3541485"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Arial" pitchFamily="34" charset="0"/>
              <a:buChar char="•"/>
            </a:pPr>
            <a:r>
              <a:rPr lang="tr-TR" sz="2000" dirty="0" smtClean="0"/>
              <a:t>Alıştırmalarda ve sınavlarda çıktı sorularında cevabınızı mutlaka kutular içerisine yazınız. </a:t>
            </a:r>
          </a:p>
          <a:p>
            <a:pPr>
              <a:buFont typeface="Arial" pitchFamily="34" charset="0"/>
              <a:buChar char="•"/>
            </a:pPr>
            <a:r>
              <a:rPr lang="tr-TR" sz="2000" dirty="0" smtClean="0"/>
              <a:t>Kutulara sığmama olursa ek kutu çizip cevabınızı yazınız.</a:t>
            </a:r>
          </a:p>
          <a:p>
            <a:pPr>
              <a:buFont typeface="Arial" pitchFamily="34" charset="0"/>
              <a:buChar char="•"/>
            </a:pPr>
            <a:r>
              <a:rPr lang="tr-TR" sz="2000" dirty="0" smtClean="0"/>
              <a:t>Kutu haricinde yazdığınız cevaplar değerlendirilmeyebilir.</a:t>
            </a:r>
            <a:endParaRPr lang="tr-TR" sz="2000" dirty="0"/>
          </a:p>
        </p:txBody>
      </p:sp>
      <p:graphicFrame>
        <p:nvGraphicFramePr>
          <p:cNvPr id="11" name="10 Tablo"/>
          <p:cNvGraphicFramePr>
            <a:graphicFrameLocks noGrp="1"/>
          </p:cNvGraphicFramePr>
          <p:nvPr/>
        </p:nvGraphicFramePr>
        <p:xfrm>
          <a:off x="7000892" y="1857364"/>
          <a:ext cx="1441450" cy="288290"/>
        </p:xfrm>
        <a:graphic>
          <a:graphicData uri="http://schemas.openxmlformats.org/drawingml/2006/table">
            <a:tbl>
              <a:tblPr/>
              <a:tblGrid>
                <a:gridCol w="288290"/>
                <a:gridCol w="288290"/>
                <a:gridCol w="288290"/>
                <a:gridCol w="288290"/>
                <a:gridCol w="288290"/>
              </a:tblGrid>
              <a:tr h="288290">
                <a:tc>
                  <a:txBody>
                    <a:bodyPr/>
                    <a:lstStyle/>
                    <a:p>
                      <a:pPr algn="ctr">
                        <a:lnSpc>
                          <a:spcPct val="115000"/>
                        </a:lnSpc>
                        <a:spcAft>
                          <a:spcPts val="0"/>
                        </a:spcAft>
                        <a:tabLst>
                          <a:tab pos="397510" algn="l"/>
                        </a:tabLst>
                      </a:pPr>
                      <a:r>
                        <a:rPr lang="tr-TR" sz="1000" dirty="0" smtClean="0">
                          <a:latin typeface="Arial"/>
                          <a:ea typeface="Times New Roman"/>
                          <a:cs typeface="Times New Roman"/>
                        </a:rPr>
                        <a:t>i</a:t>
                      </a:r>
                      <a:endParaRPr lang="tr-TR" sz="10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r>
                        <a:rPr lang="tr-TR" sz="1000" dirty="0" smtClean="0">
                          <a:latin typeface="Arial"/>
                          <a:ea typeface="Times New Roman"/>
                          <a:cs typeface="Times New Roman"/>
                        </a:rPr>
                        <a:t>s</a:t>
                      </a: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r>
                        <a:rPr lang="tr-TR" sz="1000" dirty="0" smtClean="0">
                          <a:latin typeface="Arial"/>
                          <a:ea typeface="Times New Roman"/>
                          <a:cs typeface="Times New Roman"/>
                        </a:rPr>
                        <a:t>t</a:t>
                      </a: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r>
                        <a:rPr lang="tr-TR" sz="1000" dirty="0" smtClean="0">
                          <a:latin typeface="Arial"/>
                          <a:ea typeface="Times New Roman"/>
                          <a:cs typeface="Times New Roman"/>
                        </a:rPr>
                        <a:t>i</a:t>
                      </a: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r>
                        <a:rPr lang="tr-TR" sz="1000" dirty="0" smtClean="0">
                          <a:latin typeface="Arial"/>
                          <a:ea typeface="Times New Roman"/>
                          <a:cs typeface="Times New Roman"/>
                        </a:rPr>
                        <a:t>.</a:t>
                      </a: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2" name="11 Düz Ok Bağlayıcısı"/>
          <p:cNvCxnSpPr/>
          <p:nvPr/>
        </p:nvCxnSpPr>
        <p:spPr>
          <a:xfrm>
            <a:off x="2357422" y="5214950"/>
            <a:ext cx="57150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Metin kutusu"/>
          <p:cNvSpPr txBox="1"/>
          <p:nvPr/>
        </p:nvSpPr>
        <p:spPr>
          <a:xfrm>
            <a:off x="1714480" y="5643578"/>
            <a:ext cx="7058535"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tr-TR" dirty="0" smtClean="0"/>
              <a:t>DERS SLAYTLARI ARASINDA TAHTADA BÖYLE BİR KOD ÇIKIP EKRAN ÇIKTISI </a:t>
            </a:r>
          </a:p>
          <a:p>
            <a:r>
              <a:rPr lang="tr-TR" dirty="0" smtClean="0"/>
              <a:t>ÇÖZÜMÜNÜ ALIŞTIRMA KAĞIDINA YAZMANIZ İSTENEBİLİR.</a:t>
            </a:r>
            <a:endParaRPr lang="tr-TR" dirty="0"/>
          </a:p>
        </p:txBody>
      </p:sp>
    </p:spTree>
    <p:extLst>
      <p:ext uri="{BB962C8B-B14F-4D97-AF65-F5344CB8AC3E}">
        <p14:creationId xmlns:p14="http://schemas.microsoft.com/office/powerpoint/2010/main" xmlns="" val="478386557"/>
      </p:ext>
    </p:extLst>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t>Alıştırma kağıtlarındaki çıktı kutuları</a:t>
            </a:r>
            <a:endParaRPr lang="tr-TR" sz="3600" dirty="0"/>
          </a:p>
        </p:txBody>
      </p:sp>
      <p:sp>
        <p:nvSpPr>
          <p:cNvPr id="3" name="2 İçerik Yer Tutucusu"/>
          <p:cNvSpPr>
            <a:spLocks noGrp="1"/>
          </p:cNvSpPr>
          <p:nvPr>
            <p:ph sz="quarter" idx="1"/>
          </p:nvPr>
        </p:nvSpPr>
        <p:spPr>
          <a:xfrm>
            <a:off x="785786" y="1714488"/>
            <a:ext cx="7872410" cy="2151051"/>
          </a:xfrm>
        </p:spPr>
        <p:txBody>
          <a:bodyPr>
            <a:noAutofit/>
          </a:bodyPr>
          <a:lstStyle/>
          <a:p>
            <a:r>
              <a:rPr lang="tr-TR" sz="1600" dirty="0" smtClean="0"/>
              <a:t>Alıştırmalar katı bir şekilde değerlendirilir: 1 hata bile sorunun puanının tamamını/yarısını götürebilir. Cevaplarınızdaki </a:t>
            </a:r>
            <a:r>
              <a:rPr lang="tr-TR" sz="1600" b="1" dirty="0" smtClean="0"/>
              <a:t>her karakteri(harf, sayı, nokta, boşluk, virgül…) bir kutucuğa </a:t>
            </a:r>
            <a:r>
              <a:rPr lang="tr-TR" sz="1600" dirty="0" smtClean="0"/>
              <a:t>denk gelecek şekilde ayrı ayrı kodlayınız. Örneğin, cevap 12 ise bunu tek kutucuk içine yazmanız size puan kaybettirebilir.</a:t>
            </a:r>
          </a:p>
          <a:p>
            <a:r>
              <a:rPr lang="tr-TR" sz="1600" dirty="0" smtClean="0"/>
              <a:t>Cevap kutucuklarına ek kutucuk eklemek gerekiyorsa ekleyiniz. Kutucuklar harici yerlere yazılmış cevaplarınız değerlendirme dışı kalabilir.</a:t>
            </a:r>
          </a:p>
          <a:p>
            <a:r>
              <a:rPr lang="tr-TR" sz="1600" dirty="0" smtClean="0"/>
              <a:t>Nokta, virgül, boşluk gibi detaylara özen gösteriniz. </a:t>
            </a:r>
          </a:p>
          <a:p>
            <a:endParaRPr lang="tr-TR" sz="1100" dirty="0"/>
          </a:p>
        </p:txBody>
      </p:sp>
      <p:graphicFrame>
        <p:nvGraphicFramePr>
          <p:cNvPr id="4" name="3 Tablo"/>
          <p:cNvGraphicFramePr>
            <a:graphicFrameLocks noGrp="1"/>
          </p:cNvGraphicFramePr>
          <p:nvPr/>
        </p:nvGraphicFramePr>
        <p:xfrm>
          <a:off x="2285984" y="4071942"/>
          <a:ext cx="2882900" cy="864870"/>
        </p:xfrm>
        <a:graphic>
          <a:graphicData uri="http://schemas.openxmlformats.org/drawingml/2006/table">
            <a:tbl>
              <a:tblPr/>
              <a:tblGrid>
                <a:gridCol w="288290"/>
                <a:gridCol w="288290"/>
                <a:gridCol w="288290"/>
                <a:gridCol w="288290"/>
                <a:gridCol w="288290"/>
                <a:gridCol w="288290"/>
                <a:gridCol w="288290"/>
                <a:gridCol w="288290"/>
                <a:gridCol w="288290"/>
                <a:gridCol w="288290"/>
              </a:tblGrid>
              <a:tr h="288290">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288290">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288290">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5" name="4 Düz Ok Bağlayıcısı"/>
          <p:cNvCxnSpPr/>
          <p:nvPr/>
        </p:nvCxnSpPr>
        <p:spPr>
          <a:xfrm rot="10800000">
            <a:off x="3929058" y="5566800"/>
            <a:ext cx="571504"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5 Metin kutusu"/>
          <p:cNvSpPr txBox="1"/>
          <p:nvPr/>
        </p:nvSpPr>
        <p:spPr>
          <a:xfrm>
            <a:off x="4643438" y="5423924"/>
            <a:ext cx="3357586" cy="923330"/>
          </a:xfrm>
          <a:prstGeom prst="rect">
            <a:avLst/>
          </a:prstGeom>
          <a:noFill/>
        </p:spPr>
        <p:txBody>
          <a:bodyPr wrap="square" rtlCol="0">
            <a:spAutoFit/>
          </a:bodyPr>
          <a:lstStyle/>
          <a:p>
            <a:r>
              <a:rPr lang="tr-TR" dirty="0" smtClean="0"/>
              <a:t>Kutucuklara sığmama olursa ilgili yöne ek kutucuklar çizip cevabınızı yazınız.</a:t>
            </a:r>
            <a:endParaRPr lang="tr-TR" dirty="0"/>
          </a:p>
        </p:txBody>
      </p:sp>
      <p:graphicFrame>
        <p:nvGraphicFramePr>
          <p:cNvPr id="7" name="6 Tablo"/>
          <p:cNvGraphicFramePr>
            <a:graphicFrameLocks noGrp="1"/>
          </p:cNvGraphicFramePr>
          <p:nvPr/>
        </p:nvGraphicFramePr>
        <p:xfrm>
          <a:off x="2285984" y="4990220"/>
          <a:ext cx="1441450" cy="576580"/>
        </p:xfrm>
        <a:graphic>
          <a:graphicData uri="http://schemas.openxmlformats.org/drawingml/2006/table">
            <a:tbl>
              <a:tblPr/>
              <a:tblGrid>
                <a:gridCol w="288290"/>
                <a:gridCol w="288290"/>
                <a:gridCol w="288290"/>
                <a:gridCol w="288290"/>
                <a:gridCol w="288290"/>
              </a:tblGrid>
              <a:tr h="288290">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290">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8" name="7 Düz Ok Bağlayıcısı"/>
          <p:cNvCxnSpPr/>
          <p:nvPr/>
        </p:nvCxnSpPr>
        <p:spPr>
          <a:xfrm rot="16200000" flipV="1">
            <a:off x="5250661" y="4888139"/>
            <a:ext cx="71438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9" name="8 Tablo"/>
          <p:cNvGraphicFramePr>
            <a:graphicFrameLocks noGrp="1"/>
          </p:cNvGraphicFramePr>
          <p:nvPr/>
        </p:nvGraphicFramePr>
        <p:xfrm>
          <a:off x="5214942" y="4066602"/>
          <a:ext cx="1441450" cy="288290"/>
        </p:xfrm>
        <a:graphic>
          <a:graphicData uri="http://schemas.openxmlformats.org/drawingml/2006/table">
            <a:tbl>
              <a:tblPr/>
              <a:tblGrid>
                <a:gridCol w="288290"/>
                <a:gridCol w="288290"/>
                <a:gridCol w="288290"/>
                <a:gridCol w="288290"/>
                <a:gridCol w="288290"/>
              </a:tblGrid>
              <a:tr h="288290">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000"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50893408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t>Alıştırmalarda “Doğrusu” Yöntemi</a:t>
            </a:r>
            <a:endParaRPr lang="tr-TR" sz="4000" dirty="0"/>
          </a:p>
        </p:txBody>
      </p:sp>
      <p:sp>
        <p:nvSpPr>
          <p:cNvPr id="3" name="2 İçerik Yer Tutucusu"/>
          <p:cNvSpPr>
            <a:spLocks noGrp="1"/>
          </p:cNvSpPr>
          <p:nvPr>
            <p:ph sz="quarter" idx="1"/>
          </p:nvPr>
        </p:nvSpPr>
        <p:spPr/>
        <p:txBody>
          <a:bodyPr>
            <a:normAutofit/>
          </a:bodyPr>
          <a:lstStyle/>
          <a:p>
            <a:r>
              <a:rPr lang="tr-TR" sz="2400" dirty="0" smtClean="0"/>
              <a:t>Derste işlenen alıştırmaların genelde çözümleri de sizinle paylaşılır (nadiren de olsa paylaşılmayabilir).</a:t>
            </a:r>
          </a:p>
          <a:p>
            <a:r>
              <a:rPr lang="tr-TR" sz="2400" dirty="0" smtClean="0"/>
              <a:t>ASLA orijinal çözümünüzü (yanlış da olsa) silmeyin.</a:t>
            </a:r>
          </a:p>
          <a:p>
            <a:pPr lvl="1"/>
            <a:r>
              <a:rPr lang="tr-TR" sz="2000" dirty="0" smtClean="0"/>
              <a:t>Derste verileni “Doğrusu” diyerek yanına not aldığınızda da alıştırmadan (kendi çözümünüz yanlış bile olsa) TAM puan alırsınız.</a:t>
            </a:r>
          </a:p>
          <a:p>
            <a:pPr lvl="1"/>
            <a:r>
              <a:rPr lang="tr-TR" sz="2000" dirty="0" smtClean="0"/>
              <a:t>Buradaki amaç aynı hatayı sınavda yapmamanızdır!</a:t>
            </a:r>
          </a:p>
          <a:p>
            <a:pPr lvl="2"/>
            <a:r>
              <a:rPr lang="tr-TR" sz="1600" dirty="0" smtClean="0"/>
              <a:t>Geçtiğimiz dönemlerden birinde </a:t>
            </a:r>
            <a:r>
              <a:rPr lang="tr-TR" sz="1600" dirty="0" err="1" smtClean="0"/>
              <a:t>printf</a:t>
            </a:r>
            <a:r>
              <a:rPr lang="tr-TR" sz="1600" dirty="0" smtClean="0"/>
              <a:t>(“(12)”); gibi bir çıktıyı </a:t>
            </a:r>
            <a:r>
              <a:rPr lang="tr-TR" sz="1600" b="1" dirty="0" smtClean="0"/>
              <a:t>alıştırmada görmemize rağmen</a:t>
            </a:r>
            <a:r>
              <a:rPr lang="tr-TR" sz="1600" dirty="0" smtClean="0"/>
              <a:t> sınavda (12) yerine 12 olarak yazdıran öğrenciler oldu.</a:t>
            </a:r>
          </a:p>
          <a:p>
            <a:pPr lvl="1"/>
            <a:r>
              <a:rPr lang="tr-TR" sz="2000" dirty="0" smtClean="0"/>
              <a:t>Bu amaca yönelik olarak “Şuraya dikkat et!”, “Şuraya çalış!” gibi kendinize yönelik notlar da düşebilirsiniz.</a:t>
            </a:r>
          </a:p>
          <a:p>
            <a:pPr lvl="1"/>
            <a:endParaRPr lang="tr-TR" dirty="0"/>
          </a:p>
        </p:txBody>
      </p:sp>
    </p:spTree>
    <p:extLst>
      <p:ext uri="{BB962C8B-B14F-4D97-AF65-F5344CB8AC3E}">
        <p14:creationId xmlns:p14="http://schemas.microsoft.com/office/powerpoint/2010/main" xmlns="" val="424156671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heckerboard(across)">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smtClean="0"/>
              <a:t>Alıştırma kağıtlarının toplanması ve geri dağıtılması</a:t>
            </a:r>
            <a:endParaRPr lang="tr-TR" sz="2800" dirty="0"/>
          </a:p>
        </p:txBody>
      </p:sp>
      <p:sp>
        <p:nvSpPr>
          <p:cNvPr id="3" name="İçerik Yer Tutucusu 2"/>
          <p:cNvSpPr>
            <a:spLocks noGrp="1"/>
          </p:cNvSpPr>
          <p:nvPr>
            <p:ph sz="quarter" idx="1"/>
          </p:nvPr>
        </p:nvSpPr>
        <p:spPr/>
        <p:txBody>
          <a:bodyPr>
            <a:normAutofit lnSpcReduction="10000"/>
          </a:bodyPr>
          <a:lstStyle/>
          <a:p>
            <a:r>
              <a:rPr lang="tr-TR" dirty="0" smtClean="0"/>
              <a:t>Alıştırma kağıtlarınızı ders sonunda, ders numaranızın son iki basamağına göre uygun bölmenin altına bırakıyorsunuz.</a:t>
            </a:r>
          </a:p>
          <a:p>
            <a:pPr marL="0" indent="0">
              <a:buNone/>
            </a:pPr>
            <a:endParaRPr lang="tr-TR" dirty="0" smtClean="0"/>
          </a:p>
          <a:p>
            <a:endParaRPr lang="tr-TR" dirty="0" smtClean="0"/>
          </a:p>
          <a:p>
            <a:endParaRPr lang="tr-TR" dirty="0"/>
          </a:p>
          <a:p>
            <a:endParaRPr lang="tr-TR" dirty="0" smtClean="0"/>
          </a:p>
          <a:p>
            <a:r>
              <a:rPr lang="tr-TR" dirty="0" smtClean="0"/>
              <a:t>Genelde kısa sürede (aynı hafta ya da bir sonraki hafta) dersin başında size geri dağıtılır.</a:t>
            </a:r>
          </a:p>
          <a:p>
            <a:r>
              <a:rPr lang="tr-TR" dirty="0" smtClean="0"/>
              <a:t>Alıştırma kağıdınızı size dağıtılan destenin içinde bulamazsanız (örn. bir önceki derse aynı şubede girmemişseniz) odama gelip kağıdınızı alabilirsiniz.</a:t>
            </a:r>
            <a:endParaRPr lang="tr-TR" dirty="0"/>
          </a:p>
          <a:p>
            <a:endParaRPr lang="tr-TR" dirty="0"/>
          </a:p>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xmlns="" val="1535047361"/>
              </p:ext>
            </p:extLst>
          </p:nvPr>
        </p:nvGraphicFramePr>
        <p:xfrm>
          <a:off x="1295400" y="2482850"/>
          <a:ext cx="6324600" cy="495300"/>
        </p:xfrm>
        <a:graphic>
          <a:graphicData uri="http://schemas.openxmlformats.org/drawingml/2006/table">
            <a:tbl>
              <a:tblPr firstRow="1" bandRow="1">
                <a:tableStyleId>{5940675A-B579-460E-94D1-54222C63F5DA}</a:tableStyleId>
              </a:tblPr>
              <a:tblGrid>
                <a:gridCol w="1264920"/>
                <a:gridCol w="1264920"/>
                <a:gridCol w="1264920"/>
                <a:gridCol w="1264920"/>
                <a:gridCol w="1264920"/>
              </a:tblGrid>
              <a:tr h="495300">
                <a:tc>
                  <a:txBody>
                    <a:bodyPr/>
                    <a:lstStyle/>
                    <a:p>
                      <a:pPr algn="ctr"/>
                      <a:r>
                        <a:rPr lang="tr-TR" sz="2400" b="1" dirty="0" smtClean="0"/>
                        <a:t>X00-X19</a:t>
                      </a:r>
                      <a:endParaRPr lang="tr-TR" sz="2400" b="1" dirty="0"/>
                    </a:p>
                  </a:txBody>
                  <a:tcPr/>
                </a:tc>
                <a:tc>
                  <a:txBody>
                    <a:bodyPr/>
                    <a:lstStyle/>
                    <a:p>
                      <a:pPr algn="ctr"/>
                      <a:r>
                        <a:rPr lang="tr-TR" sz="2400" b="1" dirty="0" smtClean="0"/>
                        <a:t>X20-X39</a:t>
                      </a:r>
                      <a:endParaRPr lang="tr-TR" sz="2400" b="1" dirty="0"/>
                    </a:p>
                  </a:txBody>
                  <a:tcPr/>
                </a:tc>
                <a:tc>
                  <a:txBody>
                    <a:bodyPr/>
                    <a:lstStyle/>
                    <a:p>
                      <a:pPr algn="ctr"/>
                      <a:r>
                        <a:rPr lang="tr-TR" sz="2400" b="1" dirty="0" smtClean="0"/>
                        <a:t>X40-X59</a:t>
                      </a:r>
                      <a:endParaRPr lang="tr-TR" sz="2400" b="1" dirty="0"/>
                    </a:p>
                  </a:txBody>
                  <a:tcPr/>
                </a:tc>
                <a:tc>
                  <a:txBody>
                    <a:bodyPr/>
                    <a:lstStyle/>
                    <a:p>
                      <a:pPr algn="ctr"/>
                      <a:r>
                        <a:rPr lang="tr-TR" sz="2400" b="1" dirty="0" smtClean="0"/>
                        <a:t>X60-X79</a:t>
                      </a:r>
                      <a:endParaRPr lang="tr-TR" sz="2400" b="1" dirty="0"/>
                    </a:p>
                  </a:txBody>
                  <a:tcPr/>
                </a:tc>
                <a:tc>
                  <a:txBody>
                    <a:bodyPr/>
                    <a:lstStyle/>
                    <a:p>
                      <a:pPr algn="ctr"/>
                      <a:r>
                        <a:rPr lang="tr-TR" sz="2400" b="1" dirty="0" smtClean="0"/>
                        <a:t>X80-X99</a:t>
                      </a:r>
                      <a:endParaRPr lang="tr-TR" sz="2400" b="1" dirty="0"/>
                    </a:p>
                  </a:txBody>
                  <a:tcPr/>
                </a:tc>
              </a:tr>
            </a:tbl>
          </a:graphicData>
        </a:graphic>
      </p:graphicFrame>
      <p:cxnSp>
        <p:nvCxnSpPr>
          <p:cNvPr id="6" name="Düz Ok Bağlayıcısı 5"/>
          <p:cNvCxnSpPr/>
          <p:nvPr/>
        </p:nvCxnSpPr>
        <p:spPr>
          <a:xfrm flipV="1">
            <a:off x="1206500" y="3111500"/>
            <a:ext cx="482600" cy="368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Metin kutusu 6"/>
          <p:cNvSpPr txBox="1"/>
          <p:nvPr/>
        </p:nvSpPr>
        <p:spPr>
          <a:xfrm>
            <a:off x="812800" y="3479800"/>
            <a:ext cx="1651000" cy="369332"/>
          </a:xfrm>
          <a:prstGeom prst="rect">
            <a:avLst/>
          </a:prstGeom>
          <a:noFill/>
        </p:spPr>
        <p:txBody>
          <a:bodyPr wrap="square" rtlCol="0">
            <a:spAutoFit/>
          </a:bodyPr>
          <a:lstStyle/>
          <a:p>
            <a:r>
              <a:rPr lang="tr-TR" dirty="0" smtClean="0"/>
              <a:t>4</a:t>
            </a:r>
            <a:r>
              <a:rPr lang="tr-TR" u="sng" dirty="0" smtClean="0"/>
              <a:t>05</a:t>
            </a:r>
            <a:r>
              <a:rPr lang="tr-TR" dirty="0" smtClean="0"/>
              <a:t>,1</a:t>
            </a:r>
            <a:r>
              <a:rPr lang="tr-TR" u="sng" dirty="0" smtClean="0"/>
              <a:t>17</a:t>
            </a:r>
            <a:r>
              <a:rPr lang="tr-TR" dirty="0" smtClean="0"/>
              <a:t>,8</a:t>
            </a:r>
            <a:r>
              <a:rPr lang="tr-TR" u="sng" dirty="0" smtClean="0"/>
              <a:t>04</a:t>
            </a:r>
            <a:endParaRPr lang="tr-TR" u="sng" dirty="0"/>
          </a:p>
        </p:txBody>
      </p:sp>
      <p:sp>
        <p:nvSpPr>
          <p:cNvPr id="8" name="Metin kutusu 7"/>
          <p:cNvSpPr txBox="1"/>
          <p:nvPr/>
        </p:nvSpPr>
        <p:spPr>
          <a:xfrm>
            <a:off x="4749800" y="3479800"/>
            <a:ext cx="1651000" cy="369332"/>
          </a:xfrm>
          <a:prstGeom prst="rect">
            <a:avLst/>
          </a:prstGeom>
          <a:noFill/>
        </p:spPr>
        <p:txBody>
          <a:bodyPr wrap="square" rtlCol="0">
            <a:spAutoFit/>
          </a:bodyPr>
          <a:lstStyle/>
          <a:p>
            <a:r>
              <a:rPr lang="tr-TR" dirty="0" smtClean="0"/>
              <a:t>4</a:t>
            </a:r>
            <a:r>
              <a:rPr lang="tr-TR" u="sng" dirty="0" smtClean="0"/>
              <a:t>63</a:t>
            </a:r>
            <a:r>
              <a:rPr lang="tr-TR" dirty="0" smtClean="0"/>
              <a:t>,7</a:t>
            </a:r>
            <a:r>
              <a:rPr lang="tr-TR" u="sng" dirty="0" smtClean="0"/>
              <a:t>60</a:t>
            </a:r>
            <a:r>
              <a:rPr lang="tr-TR" dirty="0" smtClean="0"/>
              <a:t>,1</a:t>
            </a:r>
            <a:r>
              <a:rPr lang="tr-TR" u="sng" dirty="0"/>
              <a:t>7</a:t>
            </a:r>
            <a:r>
              <a:rPr lang="tr-TR" u="sng" dirty="0" smtClean="0"/>
              <a:t>4</a:t>
            </a:r>
            <a:endParaRPr lang="tr-TR" u="sng" dirty="0"/>
          </a:p>
        </p:txBody>
      </p:sp>
      <p:cxnSp>
        <p:nvCxnSpPr>
          <p:cNvPr id="9" name="Düz Ok Bağlayıcısı 8"/>
          <p:cNvCxnSpPr/>
          <p:nvPr/>
        </p:nvCxnSpPr>
        <p:spPr>
          <a:xfrm flipV="1">
            <a:off x="5118100" y="3044825"/>
            <a:ext cx="482600" cy="368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4810899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Uygulamalı Dersler</a:t>
            </a:r>
            <a:endParaRPr lang="tr-TR" dirty="0"/>
          </a:p>
        </p:txBody>
      </p:sp>
      <p:sp>
        <p:nvSpPr>
          <p:cNvPr id="3" name="2 İçerik Yer Tutucusu"/>
          <p:cNvSpPr>
            <a:spLocks noGrp="1"/>
          </p:cNvSpPr>
          <p:nvPr>
            <p:ph idx="1"/>
          </p:nvPr>
        </p:nvSpPr>
        <p:spPr>
          <a:xfrm>
            <a:off x="822959" y="1845734"/>
            <a:ext cx="2891785" cy="4023360"/>
          </a:xfrm>
        </p:spPr>
        <p:txBody>
          <a:bodyPr>
            <a:normAutofit/>
          </a:bodyPr>
          <a:lstStyle/>
          <a:p>
            <a:r>
              <a:rPr lang="tr-TR" sz="1800" dirty="0" smtClean="0"/>
              <a:t>Uygulamalı derslerin tarihlerini Piazza’dan(Zaman Çizelgesi) takip etmeli ve bu derslere bilgisayarlarınızla gelmelisiniz.</a:t>
            </a:r>
          </a:p>
          <a:p>
            <a:r>
              <a:rPr lang="tr-TR" sz="1800" dirty="0" smtClean="0"/>
              <a:t>Bu derslerde sizden istenen kodu bilgisayarınızda yazar, takıldığınız yerlerde asistanlara sorularınızı sorar ve ders sonunda kodlarınızı bize iletirsiniz.</a:t>
            </a:r>
            <a:endParaRPr lang="tr-TR" sz="1800" dirty="0"/>
          </a:p>
        </p:txBody>
      </p:sp>
      <p:pic>
        <p:nvPicPr>
          <p:cNvPr id="1026" name="Picture 2" descr="C:\Users\User\Desktop\Dersler\Ders Esnasında Video Resimler\BilgisayarlıAraSınavUygulamasıResimleri\IMG_6464.JPG"/>
          <p:cNvPicPr>
            <a:picLocks noChangeAspect="1" noChangeArrowheads="1"/>
          </p:cNvPicPr>
          <p:nvPr/>
        </p:nvPicPr>
        <p:blipFill>
          <a:blip r:embed="rId2" cstate="print"/>
          <a:srcRect/>
          <a:stretch>
            <a:fillRect/>
          </a:stretch>
        </p:blipFill>
        <p:spPr bwMode="auto">
          <a:xfrm>
            <a:off x="3929058" y="1928802"/>
            <a:ext cx="4786346" cy="3589760"/>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cstate="print">
            <a:clrChange>
              <a:clrFrom>
                <a:srgbClr val="FFFFFF"/>
              </a:clrFrom>
              <a:clrTo>
                <a:srgbClr val="FFFFFF">
                  <a:alpha val="0"/>
                </a:srgbClr>
              </a:clrTo>
            </a:clrChange>
          </a:blip>
          <a:stretch>
            <a:fillRect/>
          </a:stretch>
        </p:blipFill>
        <p:spPr>
          <a:xfrm>
            <a:off x="3029868" y="1666207"/>
            <a:ext cx="3436620" cy="3646150"/>
          </a:xfrm>
          <a:prstGeom prst="rect">
            <a:avLst/>
          </a:prstGeom>
        </p:spPr>
      </p:pic>
      <p:sp>
        <p:nvSpPr>
          <p:cNvPr id="48" name="47 Metin kutusu"/>
          <p:cNvSpPr txBox="1"/>
          <p:nvPr/>
        </p:nvSpPr>
        <p:spPr>
          <a:xfrm>
            <a:off x="3286116" y="1785926"/>
            <a:ext cx="900000" cy="23083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900" dirty="0" smtClean="0">
                <a:solidFill>
                  <a:schemeClr val="tx1"/>
                </a:solidFill>
              </a:rPr>
              <a:t>veri giriş-çıkış</a:t>
            </a:r>
          </a:p>
        </p:txBody>
      </p:sp>
      <p:sp>
        <p:nvSpPr>
          <p:cNvPr id="46" name="45 Başlık"/>
          <p:cNvSpPr>
            <a:spLocks noGrp="1"/>
          </p:cNvSpPr>
          <p:nvPr>
            <p:ph type="title"/>
          </p:nvPr>
        </p:nvSpPr>
        <p:spPr>
          <a:xfrm>
            <a:off x="457200" y="121547"/>
            <a:ext cx="8229600" cy="990600"/>
          </a:xfrm>
        </p:spPr>
        <p:txBody>
          <a:bodyPr/>
          <a:lstStyle/>
          <a:p>
            <a:r>
              <a:rPr lang="tr-TR" dirty="0" smtClean="0"/>
              <a:t>Yol Haritası</a:t>
            </a:r>
            <a:endParaRPr lang="tr-TR" dirty="0"/>
          </a:p>
        </p:txBody>
      </p:sp>
      <p:pic>
        <p:nvPicPr>
          <p:cNvPr id="47" name="46 Resim" descr="images.jpeg"/>
          <p:cNvPicPr>
            <a:picLocks noChangeAspect="1"/>
          </p:cNvPicPr>
          <p:nvPr/>
        </p:nvPicPr>
        <p:blipFill>
          <a:blip r:embed="rId4">
            <a:clrChange>
              <a:clrFrom>
                <a:srgbClr val="FFFFFF"/>
              </a:clrFrom>
              <a:clrTo>
                <a:srgbClr val="FFFFFF">
                  <a:alpha val="0"/>
                </a:srgbClr>
              </a:clrTo>
            </a:clrChange>
          </a:blip>
          <a:srcRect b="14457"/>
          <a:stretch>
            <a:fillRect/>
          </a:stretch>
        </p:blipFill>
        <p:spPr>
          <a:xfrm>
            <a:off x="3428992" y="928670"/>
            <a:ext cx="891197" cy="864000"/>
          </a:xfrm>
          <a:prstGeom prst="rect">
            <a:avLst/>
          </a:prstGeom>
        </p:spPr>
      </p:pic>
      <p:pic>
        <p:nvPicPr>
          <p:cNvPr id="49" name="48 Resim" descr="Stick-figure-balancing-gadgets.gif"/>
          <p:cNvPicPr>
            <a:picLocks noChangeAspect="1"/>
          </p:cNvPicPr>
          <p:nvPr/>
        </p:nvPicPr>
        <p:blipFill>
          <a:blip r:embed="rId5" cstate="print">
            <a:clrChange>
              <a:clrFrom>
                <a:srgbClr val="FFFFFF"/>
              </a:clrFrom>
              <a:clrTo>
                <a:srgbClr val="FFFFFF">
                  <a:alpha val="0"/>
                </a:srgbClr>
              </a:clrTo>
            </a:clrChange>
          </a:blip>
          <a:stretch>
            <a:fillRect/>
          </a:stretch>
        </p:blipFill>
        <p:spPr>
          <a:xfrm>
            <a:off x="3644786" y="5010231"/>
            <a:ext cx="1241597" cy="1364392"/>
          </a:xfrm>
          <a:prstGeom prst="rect">
            <a:avLst/>
          </a:prstGeom>
        </p:spPr>
      </p:pic>
      <p:pic>
        <p:nvPicPr>
          <p:cNvPr id="50" name="49 Resim" descr="stick_figure_holding_five_800_clr_7794.png"/>
          <p:cNvPicPr>
            <a:picLocks noChangeAspect="1"/>
          </p:cNvPicPr>
          <p:nvPr/>
        </p:nvPicPr>
        <p:blipFill>
          <a:blip r:embed="rId6" cstate="print"/>
          <a:stretch>
            <a:fillRect/>
          </a:stretch>
        </p:blipFill>
        <p:spPr>
          <a:xfrm>
            <a:off x="5857884" y="1285860"/>
            <a:ext cx="512325" cy="828000"/>
          </a:xfrm>
          <a:prstGeom prst="rect">
            <a:avLst/>
          </a:prstGeom>
        </p:spPr>
      </p:pic>
      <p:sp>
        <p:nvSpPr>
          <p:cNvPr id="51" name="50 Metin kutusu"/>
          <p:cNvSpPr txBox="1"/>
          <p:nvPr/>
        </p:nvSpPr>
        <p:spPr>
          <a:xfrm>
            <a:off x="6572264" y="1571612"/>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değişken</a:t>
            </a:r>
          </a:p>
        </p:txBody>
      </p:sp>
      <p:pic>
        <p:nvPicPr>
          <p:cNvPr id="52" name="51 Resim" descr="question-mark-above-figure.jp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5143529" y="740360"/>
            <a:ext cx="476928" cy="828000"/>
          </a:xfrm>
          <a:prstGeom prst="rect">
            <a:avLst/>
          </a:prstGeom>
        </p:spPr>
      </p:pic>
      <p:sp>
        <p:nvSpPr>
          <p:cNvPr id="55" name="54 Metin kutusu"/>
          <p:cNvSpPr txBox="1"/>
          <p:nvPr/>
        </p:nvSpPr>
        <p:spPr>
          <a:xfrm>
            <a:off x="4207529" y="86592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algoritma</a:t>
            </a:r>
          </a:p>
        </p:txBody>
      </p:sp>
      <p:sp>
        <p:nvSpPr>
          <p:cNvPr id="56" name="55 Metin kutusu"/>
          <p:cNvSpPr txBox="1"/>
          <p:nvPr/>
        </p:nvSpPr>
        <p:spPr>
          <a:xfrm>
            <a:off x="6466488" y="2447435"/>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koşul</a:t>
            </a:r>
          </a:p>
        </p:txBody>
      </p:sp>
      <p:pic>
        <p:nvPicPr>
          <p:cNvPr id="61" name="60 Resim" descr="stick_figure_direction_1600_clr.png"/>
          <p:cNvPicPr>
            <a:picLocks noChangeAspect="1"/>
          </p:cNvPicPr>
          <p:nvPr/>
        </p:nvPicPr>
        <p:blipFill>
          <a:blip r:embed="rId8" cstate="print"/>
          <a:stretch>
            <a:fillRect/>
          </a:stretch>
        </p:blipFill>
        <p:spPr>
          <a:xfrm rot="156924">
            <a:off x="5546465" y="2002301"/>
            <a:ext cx="900000" cy="898127"/>
          </a:xfrm>
          <a:prstGeom prst="rect">
            <a:avLst/>
          </a:prstGeom>
        </p:spPr>
      </p:pic>
      <p:pic>
        <p:nvPicPr>
          <p:cNvPr id="62" name="61 Resim" descr="teaserbox_4675912.png"/>
          <p:cNvPicPr>
            <a:picLocks noChangeAspect="1"/>
          </p:cNvPicPr>
          <p:nvPr/>
        </p:nvPicPr>
        <p:blipFill>
          <a:blip r:embed="rId9" cstate="print"/>
          <a:stretch>
            <a:fillRect/>
          </a:stretch>
        </p:blipFill>
        <p:spPr>
          <a:xfrm>
            <a:off x="3711530" y="2570546"/>
            <a:ext cx="675000" cy="900000"/>
          </a:xfrm>
          <a:prstGeom prst="rect">
            <a:avLst/>
          </a:prstGeom>
        </p:spPr>
      </p:pic>
      <p:sp>
        <p:nvSpPr>
          <p:cNvPr id="63" name="62 Metin kutusu"/>
          <p:cNvSpPr txBox="1"/>
          <p:nvPr/>
        </p:nvSpPr>
        <p:spPr>
          <a:xfrm>
            <a:off x="2629705" y="2849758"/>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fonksiyon</a:t>
            </a:r>
          </a:p>
        </p:txBody>
      </p:sp>
      <p:pic>
        <p:nvPicPr>
          <p:cNvPr id="65" name="64 Resim" descr="döngü.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4782665" y="3020546"/>
            <a:ext cx="900000" cy="900000"/>
          </a:xfrm>
          <a:prstGeom prst="rect">
            <a:avLst/>
          </a:prstGeom>
        </p:spPr>
      </p:pic>
      <p:pic>
        <p:nvPicPr>
          <p:cNvPr id="92" name="91 Resim" descr="arrays.jpg"/>
          <p:cNvPicPr>
            <a:picLocks noChangeAspect="1"/>
          </p:cNvPicPr>
          <p:nvPr/>
        </p:nvPicPr>
        <p:blipFill>
          <a:blip r:embed="rId11" cstate="print">
            <a:clrChange>
              <a:clrFrom>
                <a:srgbClr val="FFFFFF"/>
              </a:clrFrom>
              <a:clrTo>
                <a:srgbClr val="FFFFFF">
                  <a:alpha val="0"/>
                </a:srgbClr>
              </a:clrTo>
            </a:clrChange>
          </a:blip>
          <a:srcRect t="19559" b="26669"/>
          <a:stretch>
            <a:fillRect/>
          </a:stretch>
        </p:blipFill>
        <p:spPr>
          <a:xfrm rot="273011">
            <a:off x="1832849" y="3193775"/>
            <a:ext cx="1064446" cy="612000"/>
          </a:xfrm>
          <a:prstGeom prst="rect">
            <a:avLst/>
          </a:prstGeom>
        </p:spPr>
      </p:pic>
      <p:sp>
        <p:nvSpPr>
          <p:cNvPr id="94" name="93 Metin kutusu"/>
          <p:cNvSpPr txBox="1"/>
          <p:nvPr/>
        </p:nvSpPr>
        <p:spPr>
          <a:xfrm>
            <a:off x="5736193" y="3498517"/>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döngü</a:t>
            </a:r>
          </a:p>
        </p:txBody>
      </p:sp>
      <p:sp>
        <p:nvSpPr>
          <p:cNvPr id="96" name="95 Metin kutusu"/>
          <p:cNvSpPr txBox="1"/>
          <p:nvPr/>
        </p:nvSpPr>
        <p:spPr>
          <a:xfrm>
            <a:off x="890164" y="3470546"/>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dizi -dizgi</a:t>
            </a:r>
          </a:p>
        </p:txBody>
      </p:sp>
      <p:pic>
        <p:nvPicPr>
          <p:cNvPr id="97" name="96 Resim" descr="16201491-3d-human-with-a-pointer-isolated-on-white-background.jpg"/>
          <p:cNvPicPr>
            <a:picLocks noChangeAspect="1"/>
          </p:cNvPicPr>
          <p:nvPr/>
        </p:nvPicPr>
        <p:blipFill>
          <a:blip r:embed="rId12"/>
          <a:stretch>
            <a:fillRect/>
          </a:stretch>
        </p:blipFill>
        <p:spPr>
          <a:xfrm>
            <a:off x="5413374" y="3894788"/>
            <a:ext cx="744642" cy="900000"/>
          </a:xfrm>
          <a:prstGeom prst="rect">
            <a:avLst/>
          </a:prstGeom>
        </p:spPr>
      </p:pic>
      <p:pic>
        <p:nvPicPr>
          <p:cNvPr id="98" name="97 Resim" descr="harıl harıl kod.jpg"/>
          <p:cNvPicPr>
            <a:picLocks noChangeAspect="1"/>
          </p:cNvPicPr>
          <p:nvPr/>
        </p:nvPicPr>
        <p:blipFill>
          <a:blip r:embed="rId13" cstate="print"/>
          <a:stretch>
            <a:fillRect/>
          </a:stretch>
        </p:blipFill>
        <p:spPr>
          <a:xfrm>
            <a:off x="2061627" y="4389607"/>
            <a:ext cx="810362" cy="810362"/>
          </a:xfrm>
          <a:prstGeom prst="rect">
            <a:avLst/>
          </a:prstGeom>
        </p:spPr>
      </p:pic>
      <p:sp>
        <p:nvSpPr>
          <p:cNvPr id="95" name="94 Metin kutusu"/>
          <p:cNvSpPr txBox="1"/>
          <p:nvPr/>
        </p:nvSpPr>
        <p:spPr>
          <a:xfrm>
            <a:off x="6012890" y="4517789"/>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işaretçi</a:t>
            </a:r>
          </a:p>
        </p:txBody>
      </p:sp>
      <p:sp>
        <p:nvSpPr>
          <p:cNvPr id="99" name="98 Metin kutusu"/>
          <p:cNvSpPr txBox="1"/>
          <p:nvPr/>
        </p:nvSpPr>
        <p:spPr>
          <a:xfrm>
            <a:off x="1161627" y="4764010"/>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yapı</a:t>
            </a:r>
          </a:p>
        </p:txBody>
      </p:sp>
      <p:sp>
        <p:nvSpPr>
          <p:cNvPr id="23" name="22 Metin kutusu"/>
          <p:cNvSpPr txBox="1"/>
          <p:nvPr/>
        </p:nvSpPr>
        <p:spPr>
          <a:xfrm>
            <a:off x="2919894" y="5377803"/>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komut ekranı</a:t>
            </a:r>
          </a:p>
        </p:txBody>
      </p:sp>
      <p:sp>
        <p:nvSpPr>
          <p:cNvPr id="25" name="24 Metin kutusu"/>
          <p:cNvSpPr txBox="1"/>
          <p:nvPr/>
        </p:nvSpPr>
        <p:spPr>
          <a:xfrm>
            <a:off x="6143636" y="4000504"/>
            <a:ext cx="900000" cy="24622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1000" dirty="0" smtClean="0">
                <a:solidFill>
                  <a:schemeClr val="tx1"/>
                </a:solidFill>
              </a:rPr>
              <a:t>özyineleme</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Hatırlatma: Algoritma kavramı</a:t>
            </a:r>
            <a:endParaRPr lang="tr-TR" dirty="0"/>
          </a:p>
        </p:txBody>
      </p:sp>
      <p:pic>
        <p:nvPicPr>
          <p:cNvPr id="4" name="3 İçerik Yer Tutucusu" descr="hqdefault.jpg"/>
          <p:cNvPicPr>
            <a:picLocks noGrp="1" noChangeAspect="1"/>
          </p:cNvPicPr>
          <p:nvPr>
            <p:ph sz="quarter" idx="1"/>
          </p:nvPr>
        </p:nvPicPr>
        <p:blipFill>
          <a:blip r:embed="rId3"/>
          <a:srcRect l="3125" t="23704" r="12500" b="24213"/>
          <a:stretch>
            <a:fillRect/>
          </a:stretch>
        </p:blipFill>
        <p:spPr>
          <a:xfrm>
            <a:off x="1785918" y="2214554"/>
            <a:ext cx="3857652" cy="17859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4 Dikdörtgen"/>
          <p:cNvSpPr/>
          <p:nvPr/>
        </p:nvSpPr>
        <p:spPr>
          <a:xfrm>
            <a:off x="2357422" y="4143380"/>
            <a:ext cx="4572000" cy="840230"/>
          </a:xfrm>
          <a:prstGeom prst="rect">
            <a:avLst/>
          </a:prstGeom>
        </p:spPr>
        <p:txBody>
          <a:bodyPr>
            <a:spAutoFit/>
          </a:bodyPr>
          <a:lstStyle/>
          <a:p>
            <a:pPr eaLnBrk="1" hangingPunct="1">
              <a:lnSpc>
                <a:spcPct val="90000"/>
              </a:lnSpc>
            </a:pPr>
            <a:r>
              <a:rPr lang="tr-TR" dirty="0" smtClean="0"/>
              <a:t>Bilgisayardaki bir işlemin gerçekleştirilmesinde izlenecek adımlar dizisine de </a:t>
            </a:r>
            <a:r>
              <a:rPr lang="tr-TR" b="1" dirty="0" smtClean="0">
                <a:solidFill>
                  <a:srgbClr val="C00000"/>
                </a:solidFill>
              </a:rPr>
              <a:t>algoritma</a:t>
            </a:r>
            <a:r>
              <a:rPr lang="tr-TR" dirty="0" smtClean="0"/>
              <a:t> denilmektedir. </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İletişim</a:t>
            </a:r>
            <a:endParaRPr lang="tr-TR" dirty="0"/>
          </a:p>
        </p:txBody>
      </p:sp>
      <p:sp>
        <p:nvSpPr>
          <p:cNvPr id="3" name="2 İçerik Yer Tutucusu"/>
          <p:cNvSpPr>
            <a:spLocks noGrp="1"/>
          </p:cNvSpPr>
          <p:nvPr>
            <p:ph sz="quarter" idx="1"/>
          </p:nvPr>
        </p:nvSpPr>
        <p:spPr>
          <a:xfrm>
            <a:off x="457200" y="1219200"/>
            <a:ext cx="7543824" cy="4937760"/>
          </a:xfrm>
        </p:spPr>
        <p:txBody>
          <a:bodyPr>
            <a:normAutofit/>
          </a:bodyPr>
          <a:lstStyle/>
          <a:p>
            <a:r>
              <a:rPr lang="tr-TR" b="1" dirty="0" err="1" smtClean="0"/>
              <a:t>Piazza</a:t>
            </a:r>
            <a:r>
              <a:rPr lang="tr-TR" b="1" dirty="0" smtClean="0"/>
              <a:t> -&gt; Bil141 Bilgisayar Programlama</a:t>
            </a:r>
          </a:p>
          <a:p>
            <a:pPr lvl="1"/>
            <a:r>
              <a:rPr lang="tr-TR" dirty="0" smtClean="0"/>
              <a:t>Kayıt olunuz.</a:t>
            </a:r>
          </a:p>
          <a:p>
            <a:pPr lvl="1"/>
            <a:r>
              <a:rPr lang="tr-TR" dirty="0" err="1" smtClean="0"/>
              <a:t>Piazza</a:t>
            </a:r>
            <a:r>
              <a:rPr lang="tr-TR" dirty="0"/>
              <a:t> </a:t>
            </a:r>
            <a:r>
              <a:rPr lang="tr-TR" dirty="0" smtClean="0"/>
              <a:t>ile </a:t>
            </a:r>
            <a:r>
              <a:rPr lang="tr-TR" dirty="0"/>
              <a:t>ders </a:t>
            </a:r>
            <a:r>
              <a:rPr lang="tr-TR" dirty="0" smtClean="0"/>
              <a:t>kaynaklarına ve duyurularına </a:t>
            </a:r>
            <a:r>
              <a:rPr lang="tr-TR" dirty="0"/>
              <a:t>erişim </a:t>
            </a:r>
            <a:r>
              <a:rPr lang="tr-TR" dirty="0" smtClean="0"/>
              <a:t>sağlayabilirsiniz.</a:t>
            </a:r>
          </a:p>
          <a:p>
            <a:pPr lvl="2"/>
            <a:r>
              <a:rPr lang="tr-TR" dirty="0" smtClean="0"/>
              <a:t>Piazza kullanımı </a:t>
            </a:r>
            <a:r>
              <a:rPr lang="tr-TR" dirty="0" err="1" smtClean="0"/>
              <a:t>hk</a:t>
            </a:r>
            <a:r>
              <a:rPr lang="tr-TR" dirty="0" smtClean="0"/>
              <a:t>. önemli uyarı: Ödevler hakkında </a:t>
            </a:r>
            <a:r>
              <a:rPr lang="tr-TR" dirty="0"/>
              <a:t>d</a:t>
            </a:r>
            <a:r>
              <a:rPr lang="tr-TR" dirty="0" smtClean="0"/>
              <a:t>iğer arkadaşlarınıza ipucu verecek şekilde Piazza’dan sorular yöneltmeyin. </a:t>
            </a:r>
          </a:p>
          <a:p>
            <a:pPr lvl="3"/>
            <a:r>
              <a:rPr lang="tr-TR" dirty="0" smtClean="0"/>
              <a:t>Sorularınızı e-posta aracılığıyla bize ulaştırabilirsiniz.</a:t>
            </a:r>
          </a:p>
          <a:p>
            <a:pPr lvl="3"/>
            <a:endParaRPr lang="tr-TR" dirty="0" smtClean="0"/>
          </a:p>
          <a:p>
            <a:pPr lvl="1"/>
            <a:r>
              <a:rPr lang="tr-TR" dirty="0" smtClean="0"/>
              <a:t>Geçmiş dönem </a:t>
            </a:r>
            <a:r>
              <a:rPr lang="tr-TR" dirty="0" err="1" smtClean="0"/>
              <a:t>Piazza’sına</a:t>
            </a:r>
            <a:r>
              <a:rPr lang="tr-TR" dirty="0" smtClean="0"/>
              <a:t> da erişiminiz vardır. Detayları bu dönemki Piazza’daki duyurular kısmından öğreniniz.</a:t>
            </a:r>
            <a:endParaRPr lang="tr-TR" dirty="0"/>
          </a:p>
          <a:p>
            <a:pPr lvl="1"/>
            <a:endParaRPr lang="tr-TR"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Autofit/>
          </a:bodyPr>
          <a:lstStyle/>
          <a:p>
            <a:pPr eaLnBrk="1" hangingPunct="1"/>
            <a:r>
              <a:rPr lang="tr-TR" sz="2400" dirty="0" smtClean="0"/>
              <a:t>Hatırlatma: Aşağıdaki algoritma ne iş yapmaktadır?</a:t>
            </a:r>
          </a:p>
        </p:txBody>
      </p:sp>
      <p:sp>
        <p:nvSpPr>
          <p:cNvPr id="35843" name="Rectangle 3"/>
          <p:cNvSpPr>
            <a:spLocks noGrp="1" noChangeArrowheads="1"/>
          </p:cNvSpPr>
          <p:nvPr>
            <p:ph sz="quarter" idx="1"/>
          </p:nvPr>
        </p:nvSpPr>
        <p:spPr/>
        <p:txBody>
          <a:bodyPr/>
          <a:lstStyle/>
          <a:p>
            <a:pPr marL="533400" indent="-533400" eaLnBrk="1" hangingPunct="1">
              <a:buFont typeface="Wingdings" pitchFamily="2" charset="2"/>
              <a:buAutoNum type="arabicPeriod"/>
            </a:pPr>
            <a:r>
              <a:rPr lang="tr-TR" sz="2000" dirty="0" smtClean="0"/>
              <a:t>Başla</a:t>
            </a:r>
          </a:p>
          <a:p>
            <a:pPr marL="533400" indent="-533400" eaLnBrk="1" hangingPunct="1">
              <a:buFont typeface="Wingdings" pitchFamily="2" charset="2"/>
              <a:buAutoNum type="arabicPeriod"/>
            </a:pPr>
            <a:r>
              <a:rPr lang="tr-TR" sz="2000" dirty="0" err="1" smtClean="0"/>
              <a:t>sayac</a:t>
            </a:r>
            <a:r>
              <a:rPr lang="tr-TR" sz="2000" dirty="0" smtClean="0"/>
              <a:t>=0</a:t>
            </a:r>
          </a:p>
          <a:p>
            <a:pPr marL="533400" indent="-533400" eaLnBrk="1" hangingPunct="1">
              <a:buFont typeface="Wingdings" pitchFamily="2" charset="2"/>
              <a:buAutoNum type="arabicPeriod"/>
            </a:pPr>
            <a:r>
              <a:rPr lang="tr-TR" sz="2000" dirty="0" smtClean="0"/>
              <a:t>Bir sayı gir. (</a:t>
            </a:r>
            <a:r>
              <a:rPr lang="tr-TR" sz="2000" dirty="0" err="1" smtClean="0"/>
              <a:t>sayi</a:t>
            </a:r>
            <a:r>
              <a:rPr lang="tr-TR" sz="2000" dirty="0" smtClean="0"/>
              <a:t>)</a:t>
            </a:r>
          </a:p>
          <a:p>
            <a:pPr marL="533400" indent="-533400" eaLnBrk="1" hangingPunct="1">
              <a:buFont typeface="Wingdings" pitchFamily="2" charset="2"/>
              <a:buAutoNum type="arabicPeriod"/>
            </a:pPr>
            <a:r>
              <a:rPr lang="tr-TR" sz="2000" dirty="0" smtClean="0"/>
              <a:t>Eğer </a:t>
            </a:r>
            <a:r>
              <a:rPr lang="tr-TR" sz="2000" dirty="0" err="1" smtClean="0"/>
              <a:t>sayi</a:t>
            </a:r>
            <a:r>
              <a:rPr lang="tr-TR" sz="2000" dirty="0" smtClean="0"/>
              <a:t>=0 ise  Git 7</a:t>
            </a:r>
          </a:p>
          <a:p>
            <a:pPr marL="533400" indent="-533400" eaLnBrk="1" hangingPunct="1">
              <a:buFont typeface="Wingdings" pitchFamily="2" charset="2"/>
              <a:buAutoNum type="arabicPeriod"/>
            </a:pPr>
            <a:r>
              <a:rPr lang="tr-TR" sz="2000" dirty="0" smtClean="0"/>
              <a:t>Eğer </a:t>
            </a:r>
            <a:r>
              <a:rPr lang="tr-TR" sz="2000" dirty="0" err="1" smtClean="0">
                <a:solidFill>
                  <a:srgbClr val="FF0000"/>
                </a:solidFill>
              </a:rPr>
              <a:t>mod</a:t>
            </a:r>
            <a:r>
              <a:rPr lang="tr-TR" sz="2000" dirty="0" smtClean="0">
                <a:solidFill>
                  <a:srgbClr val="FF0000"/>
                </a:solidFill>
              </a:rPr>
              <a:t>(</a:t>
            </a:r>
            <a:r>
              <a:rPr lang="tr-TR" sz="2000" dirty="0" err="1" smtClean="0">
                <a:solidFill>
                  <a:srgbClr val="FF0000"/>
                </a:solidFill>
              </a:rPr>
              <a:t>sayi</a:t>
            </a:r>
            <a:r>
              <a:rPr lang="tr-TR" sz="2000" dirty="0" smtClean="0">
                <a:solidFill>
                  <a:srgbClr val="FF0000"/>
                </a:solidFill>
              </a:rPr>
              <a:t>,2)=0</a:t>
            </a:r>
            <a:r>
              <a:rPr lang="tr-TR" sz="2000" dirty="0" smtClean="0"/>
              <a:t> ise </a:t>
            </a:r>
            <a:r>
              <a:rPr lang="tr-TR" sz="2000" dirty="0" err="1" smtClean="0">
                <a:solidFill>
                  <a:srgbClr val="FF0000"/>
                </a:solidFill>
              </a:rPr>
              <a:t>sayac</a:t>
            </a:r>
            <a:r>
              <a:rPr lang="tr-TR" sz="2000" dirty="0" smtClean="0">
                <a:solidFill>
                  <a:srgbClr val="FF0000"/>
                </a:solidFill>
              </a:rPr>
              <a:t>=</a:t>
            </a:r>
            <a:r>
              <a:rPr lang="tr-TR" sz="2000" dirty="0" err="1" smtClean="0">
                <a:solidFill>
                  <a:srgbClr val="FF0000"/>
                </a:solidFill>
              </a:rPr>
              <a:t>sayac</a:t>
            </a:r>
            <a:r>
              <a:rPr lang="tr-TR" sz="2000" dirty="0" smtClean="0">
                <a:solidFill>
                  <a:srgbClr val="FF0000"/>
                </a:solidFill>
              </a:rPr>
              <a:t>+1</a:t>
            </a:r>
          </a:p>
          <a:p>
            <a:pPr marL="533400" indent="-533400" eaLnBrk="1" hangingPunct="1">
              <a:buFont typeface="Wingdings" pitchFamily="2" charset="2"/>
              <a:buAutoNum type="arabicPeriod"/>
            </a:pPr>
            <a:r>
              <a:rPr lang="tr-TR" sz="2000" dirty="0" smtClean="0"/>
              <a:t>Git 3</a:t>
            </a:r>
          </a:p>
          <a:p>
            <a:pPr marL="533400" indent="-533400" eaLnBrk="1" hangingPunct="1">
              <a:buFont typeface="Wingdings" pitchFamily="2" charset="2"/>
              <a:buAutoNum type="arabicPeriod"/>
            </a:pPr>
            <a:r>
              <a:rPr lang="tr-TR" sz="2000" dirty="0" smtClean="0"/>
              <a:t>Yaz </a:t>
            </a:r>
            <a:r>
              <a:rPr lang="tr-TR" sz="2000" dirty="0" err="1" smtClean="0"/>
              <a:t>sayac</a:t>
            </a:r>
            <a:endParaRPr lang="tr-TR" sz="2000" dirty="0" smtClean="0"/>
          </a:p>
          <a:p>
            <a:pPr marL="533400" indent="-533400" eaLnBrk="1" hangingPunct="1">
              <a:buFont typeface="Wingdings" pitchFamily="2" charset="2"/>
              <a:buAutoNum type="arabicPeriod"/>
            </a:pPr>
            <a:r>
              <a:rPr lang="tr-TR" sz="2000" dirty="0" smtClean="0"/>
              <a:t>Dur</a:t>
            </a:r>
          </a:p>
          <a:p>
            <a:pPr marL="533400" indent="-533400" eaLnBrk="1" hangingPunct="1"/>
            <a:endParaRPr lang="tr-TR" dirty="0" smtClean="0"/>
          </a:p>
        </p:txBody>
      </p:sp>
      <p:sp>
        <p:nvSpPr>
          <p:cNvPr id="4" name="3 Yuvarlatılmış Dikdörtgen"/>
          <p:cNvSpPr/>
          <p:nvPr/>
        </p:nvSpPr>
        <p:spPr>
          <a:xfrm>
            <a:off x="4786314" y="3714752"/>
            <a:ext cx="3500462" cy="16430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Klavyeden 0 girilene kadarki sayılar arasından kaç tanesinin çift olduğunu sayıp, 0 girildiğinde ekrana yazdırır.</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r>
              <a:rPr lang="tr-TR" sz="4000" smtClean="0"/>
              <a:t>Aşağıdaki algoritma nasıl bir çıktı verir?</a:t>
            </a:r>
          </a:p>
        </p:txBody>
      </p:sp>
      <p:sp>
        <p:nvSpPr>
          <p:cNvPr id="34819" name="Rectangle 3"/>
          <p:cNvSpPr>
            <a:spLocks noGrp="1" noChangeArrowheads="1"/>
          </p:cNvSpPr>
          <p:nvPr>
            <p:ph sz="quarter" idx="1"/>
          </p:nvPr>
        </p:nvSpPr>
        <p:spPr/>
        <p:txBody>
          <a:bodyPr/>
          <a:lstStyle/>
          <a:p>
            <a:pPr marL="533400" indent="-533400" eaLnBrk="1" hangingPunct="1">
              <a:buFont typeface="Wingdings" pitchFamily="2" charset="2"/>
              <a:buAutoNum type="arabicPeriod"/>
            </a:pPr>
            <a:r>
              <a:rPr lang="tr-TR" sz="2400" dirty="0" smtClean="0"/>
              <a:t>Başla</a:t>
            </a:r>
          </a:p>
          <a:p>
            <a:pPr marL="533400" indent="-533400" eaLnBrk="1" hangingPunct="1">
              <a:buFont typeface="Wingdings" pitchFamily="2" charset="2"/>
              <a:buAutoNum type="arabicPeriod"/>
            </a:pPr>
            <a:r>
              <a:rPr lang="tr-TR" sz="2400" dirty="0" err="1" smtClean="0"/>
              <a:t>sayac</a:t>
            </a:r>
            <a:r>
              <a:rPr lang="tr-TR" sz="2400" dirty="0" smtClean="0"/>
              <a:t>=0</a:t>
            </a:r>
          </a:p>
          <a:p>
            <a:pPr marL="533400" indent="-533400" eaLnBrk="1" hangingPunct="1">
              <a:buFont typeface="Wingdings" pitchFamily="2" charset="2"/>
              <a:buAutoNum type="arabicPeriod"/>
            </a:pPr>
            <a:r>
              <a:rPr lang="tr-TR" sz="2400" dirty="0" smtClean="0"/>
              <a:t>Eğer </a:t>
            </a:r>
            <a:r>
              <a:rPr lang="tr-TR" sz="2400" dirty="0" err="1" smtClean="0"/>
              <a:t>sayac</a:t>
            </a:r>
            <a:r>
              <a:rPr lang="tr-TR" sz="2400" dirty="0" smtClean="0"/>
              <a:t>&gt;4 ise Git 7</a:t>
            </a:r>
          </a:p>
          <a:p>
            <a:pPr marL="533400" indent="-533400" eaLnBrk="1" hangingPunct="1">
              <a:buFont typeface="Wingdings" pitchFamily="2" charset="2"/>
              <a:buAutoNum type="arabicPeriod"/>
            </a:pPr>
            <a:r>
              <a:rPr lang="tr-TR" sz="2400" dirty="0" err="1" smtClean="0"/>
              <a:t>sayac</a:t>
            </a:r>
            <a:r>
              <a:rPr lang="tr-TR" sz="2400" dirty="0" smtClean="0"/>
              <a:t>=</a:t>
            </a:r>
            <a:r>
              <a:rPr lang="tr-TR" sz="2400" dirty="0" err="1" smtClean="0"/>
              <a:t>sayac</a:t>
            </a:r>
            <a:r>
              <a:rPr lang="tr-TR" sz="2400" dirty="0" smtClean="0"/>
              <a:t>+1</a:t>
            </a:r>
          </a:p>
          <a:p>
            <a:pPr marL="533400" indent="-533400" eaLnBrk="1" hangingPunct="1">
              <a:buFont typeface="Wingdings" pitchFamily="2" charset="2"/>
              <a:buAutoNum type="arabicPeriod"/>
            </a:pPr>
            <a:r>
              <a:rPr lang="tr-TR" sz="2400" dirty="0" smtClean="0"/>
              <a:t>Yaz </a:t>
            </a:r>
            <a:r>
              <a:rPr lang="tr-TR" sz="2400" dirty="0" err="1" smtClean="0"/>
              <a:t>sayac</a:t>
            </a:r>
            <a:endParaRPr lang="tr-TR" sz="2400" dirty="0" smtClean="0"/>
          </a:p>
          <a:p>
            <a:pPr marL="533400" indent="-533400" eaLnBrk="1" hangingPunct="1">
              <a:buFont typeface="Wingdings" pitchFamily="2" charset="2"/>
              <a:buAutoNum type="arabicPeriod"/>
            </a:pPr>
            <a:r>
              <a:rPr lang="tr-TR" sz="2400" dirty="0" smtClean="0"/>
              <a:t>Git 3</a:t>
            </a:r>
          </a:p>
          <a:p>
            <a:pPr marL="533400" indent="-533400" eaLnBrk="1" hangingPunct="1">
              <a:buFont typeface="Wingdings" pitchFamily="2" charset="2"/>
              <a:buAutoNum type="arabicPeriod"/>
            </a:pPr>
            <a:r>
              <a:rPr lang="tr-TR" sz="2400" dirty="0" smtClean="0"/>
              <a:t>Dur</a:t>
            </a:r>
          </a:p>
          <a:p>
            <a:pPr marL="533400" indent="-533400" eaLnBrk="1" hangingPunct="1"/>
            <a:endParaRPr lang="tr-TR" dirty="0" smtClean="0"/>
          </a:p>
        </p:txBody>
      </p:sp>
      <p:sp>
        <p:nvSpPr>
          <p:cNvPr id="5" name="4 Yuvarlatılmış Dikdörtgen"/>
          <p:cNvSpPr/>
          <p:nvPr/>
        </p:nvSpPr>
        <p:spPr>
          <a:xfrm>
            <a:off x="5500694" y="1928802"/>
            <a:ext cx="2286016" cy="16430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EKRANA</a:t>
            </a:r>
          </a:p>
          <a:p>
            <a:pPr algn="ctr"/>
            <a:r>
              <a:rPr lang="tr-TR" dirty="0" smtClean="0"/>
              <a:t>1 2 3 4 5</a:t>
            </a:r>
          </a:p>
          <a:p>
            <a:pPr algn="ctr"/>
            <a:r>
              <a:rPr lang="tr-TR" dirty="0" smtClean="0"/>
              <a:t>YAZDIRIR.</a:t>
            </a:r>
          </a:p>
          <a:p>
            <a:pPr algn="ctr"/>
            <a:r>
              <a:rPr lang="tr-TR" dirty="0" smtClean="0"/>
              <a:t>(Neden 5’i de yazdırıyor?)</a:t>
            </a:r>
            <a:endParaRPr lang="tr-TR"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Autofit/>
          </a:bodyPr>
          <a:lstStyle/>
          <a:p>
            <a:pPr eaLnBrk="1" hangingPunct="1"/>
            <a:r>
              <a:rPr lang="tr-TR" sz="2400" dirty="0" smtClean="0"/>
              <a:t>Bu algoritmanın ekran çıktısı nedir?</a:t>
            </a:r>
          </a:p>
        </p:txBody>
      </p:sp>
      <p:sp>
        <p:nvSpPr>
          <p:cNvPr id="38915" name="Rectangle 3"/>
          <p:cNvSpPr>
            <a:spLocks noGrp="1" noChangeArrowheads="1"/>
          </p:cNvSpPr>
          <p:nvPr>
            <p:ph sz="quarter" idx="1"/>
          </p:nvPr>
        </p:nvSpPr>
        <p:spPr/>
        <p:txBody>
          <a:bodyPr>
            <a:normAutofit/>
          </a:bodyPr>
          <a:lstStyle/>
          <a:p>
            <a:pPr marL="533400" indent="-533400" eaLnBrk="1" hangingPunct="1">
              <a:lnSpc>
                <a:spcPct val="90000"/>
              </a:lnSpc>
              <a:buFont typeface="Wingdings" pitchFamily="2" charset="2"/>
              <a:buAutoNum type="arabicPeriod"/>
            </a:pPr>
            <a:r>
              <a:rPr lang="tr-TR" sz="2000" dirty="0" smtClean="0"/>
              <a:t>başla</a:t>
            </a:r>
          </a:p>
          <a:p>
            <a:pPr marL="533400" indent="-533400" eaLnBrk="1" hangingPunct="1">
              <a:lnSpc>
                <a:spcPct val="90000"/>
              </a:lnSpc>
              <a:buFont typeface="Wingdings" pitchFamily="2" charset="2"/>
              <a:buAutoNum type="arabicPeriod"/>
            </a:pPr>
            <a:r>
              <a:rPr lang="tr-TR" sz="2000" dirty="0" err="1" smtClean="0"/>
              <a:t>sayac</a:t>
            </a:r>
            <a:r>
              <a:rPr lang="tr-TR" sz="2000" dirty="0" smtClean="0"/>
              <a:t>=0</a:t>
            </a:r>
          </a:p>
          <a:p>
            <a:pPr marL="533400" indent="-533400" eaLnBrk="1" hangingPunct="1">
              <a:lnSpc>
                <a:spcPct val="90000"/>
              </a:lnSpc>
              <a:buFont typeface="Wingdings" pitchFamily="2" charset="2"/>
              <a:buAutoNum type="arabicPeriod"/>
            </a:pPr>
            <a:r>
              <a:rPr lang="tr-TR" sz="2000" dirty="0" err="1" smtClean="0"/>
              <a:t>sayi</a:t>
            </a:r>
            <a:r>
              <a:rPr lang="tr-TR" sz="2000" dirty="0" smtClean="0"/>
              <a:t>=1</a:t>
            </a:r>
          </a:p>
          <a:p>
            <a:pPr marL="533400" indent="-533400" eaLnBrk="1" hangingPunct="1">
              <a:lnSpc>
                <a:spcPct val="90000"/>
              </a:lnSpc>
              <a:buFont typeface="Wingdings" pitchFamily="2" charset="2"/>
              <a:buAutoNum type="arabicPeriod"/>
            </a:pPr>
            <a:r>
              <a:rPr lang="tr-TR" sz="2000" dirty="0" smtClean="0"/>
              <a:t>Eğer </a:t>
            </a:r>
            <a:r>
              <a:rPr lang="tr-TR" sz="2000" dirty="0" err="1" smtClean="0"/>
              <a:t>sayi</a:t>
            </a:r>
            <a:r>
              <a:rPr lang="tr-TR" sz="2000" dirty="0" smtClean="0"/>
              <a:t> &gt; 100 ise git 8</a:t>
            </a:r>
          </a:p>
          <a:p>
            <a:pPr marL="533400" indent="-533400" eaLnBrk="1" hangingPunct="1">
              <a:lnSpc>
                <a:spcPct val="90000"/>
              </a:lnSpc>
              <a:buFont typeface="Wingdings" pitchFamily="2" charset="2"/>
              <a:buAutoNum type="arabicPeriod"/>
            </a:pPr>
            <a:r>
              <a:rPr lang="tr-TR" sz="2000" dirty="0" smtClean="0"/>
              <a:t>Eğer </a:t>
            </a:r>
            <a:r>
              <a:rPr lang="tr-TR" sz="2000" dirty="0" err="1" smtClean="0"/>
              <a:t>sayi</a:t>
            </a:r>
            <a:r>
              <a:rPr lang="tr-TR" sz="2000" dirty="0" smtClean="0"/>
              <a:t> </a:t>
            </a:r>
            <a:r>
              <a:rPr lang="tr-TR" sz="2000" dirty="0" err="1" smtClean="0"/>
              <a:t>mod</a:t>
            </a:r>
            <a:r>
              <a:rPr lang="tr-TR" sz="2000" dirty="0" smtClean="0"/>
              <a:t> 5 = 0 ise </a:t>
            </a:r>
            <a:r>
              <a:rPr lang="tr-TR" sz="2000" dirty="0" err="1" smtClean="0"/>
              <a:t>sayac</a:t>
            </a:r>
            <a:r>
              <a:rPr lang="tr-TR" sz="2000" dirty="0" smtClean="0"/>
              <a:t>=</a:t>
            </a:r>
            <a:r>
              <a:rPr lang="tr-TR" sz="2000" dirty="0" err="1" smtClean="0"/>
              <a:t>sayac</a:t>
            </a:r>
            <a:r>
              <a:rPr lang="tr-TR" sz="2000" dirty="0" smtClean="0"/>
              <a:t>+1</a:t>
            </a:r>
          </a:p>
          <a:p>
            <a:pPr marL="533400" indent="-533400" eaLnBrk="1" hangingPunct="1">
              <a:lnSpc>
                <a:spcPct val="90000"/>
              </a:lnSpc>
              <a:buFont typeface="Wingdings" pitchFamily="2" charset="2"/>
              <a:buAutoNum type="arabicPeriod"/>
            </a:pPr>
            <a:r>
              <a:rPr lang="tr-TR" sz="2000" dirty="0" err="1" smtClean="0"/>
              <a:t>sayi</a:t>
            </a:r>
            <a:r>
              <a:rPr lang="tr-TR" sz="2000" dirty="0" smtClean="0"/>
              <a:t>=</a:t>
            </a:r>
            <a:r>
              <a:rPr lang="tr-TR" sz="2000" dirty="0" err="1" smtClean="0"/>
              <a:t>sayi</a:t>
            </a:r>
            <a:r>
              <a:rPr lang="tr-TR" sz="2000" dirty="0" smtClean="0"/>
              <a:t>+1</a:t>
            </a:r>
          </a:p>
          <a:p>
            <a:pPr marL="533400" indent="-533400" eaLnBrk="1" hangingPunct="1">
              <a:lnSpc>
                <a:spcPct val="90000"/>
              </a:lnSpc>
              <a:buFont typeface="Wingdings" pitchFamily="2" charset="2"/>
              <a:buAutoNum type="arabicPeriod"/>
            </a:pPr>
            <a:r>
              <a:rPr lang="tr-TR" sz="2000" dirty="0" smtClean="0"/>
              <a:t>Git 4</a:t>
            </a:r>
          </a:p>
          <a:p>
            <a:pPr marL="533400" indent="-533400" eaLnBrk="1" hangingPunct="1">
              <a:lnSpc>
                <a:spcPct val="90000"/>
              </a:lnSpc>
              <a:buFont typeface="Wingdings" pitchFamily="2" charset="2"/>
              <a:buAutoNum type="arabicPeriod"/>
            </a:pPr>
            <a:r>
              <a:rPr lang="tr-TR" sz="2000" dirty="0" smtClean="0"/>
              <a:t>Yaz </a:t>
            </a:r>
            <a:r>
              <a:rPr lang="tr-TR" sz="2000" dirty="0" err="1" smtClean="0"/>
              <a:t>sayac</a:t>
            </a:r>
            <a:r>
              <a:rPr lang="tr-TR" sz="2000" dirty="0" smtClean="0"/>
              <a:t> </a:t>
            </a:r>
          </a:p>
          <a:p>
            <a:pPr marL="533400" indent="-533400" eaLnBrk="1" hangingPunct="1">
              <a:lnSpc>
                <a:spcPct val="90000"/>
              </a:lnSpc>
              <a:buFont typeface="Wingdings" pitchFamily="2" charset="2"/>
              <a:buAutoNum type="arabicPeriod"/>
            </a:pPr>
            <a:r>
              <a:rPr lang="tr-TR" sz="2000" dirty="0" smtClean="0"/>
              <a:t>Dur</a:t>
            </a:r>
          </a:p>
        </p:txBody>
      </p:sp>
      <p:sp>
        <p:nvSpPr>
          <p:cNvPr id="4" name="3 Dikdörtgen"/>
          <p:cNvSpPr/>
          <p:nvPr/>
        </p:nvSpPr>
        <p:spPr>
          <a:xfrm>
            <a:off x="4357686" y="3643314"/>
            <a:ext cx="4143404" cy="646331"/>
          </a:xfrm>
          <a:prstGeom prst="rect">
            <a:avLst/>
          </a:prstGeom>
        </p:spPr>
        <p:txBody>
          <a:bodyPr wrap="square">
            <a:spAutoFit/>
          </a:bodyPr>
          <a:lstStyle/>
          <a:p>
            <a:r>
              <a:rPr lang="tr-TR" dirty="0" smtClean="0"/>
              <a:t>Bu algoritma [1-100] aralığında 5 in katı olan  sayıların adedini sayar.</a:t>
            </a:r>
            <a:endParaRPr lang="tr-TR" dirty="0"/>
          </a:p>
        </p:txBody>
      </p:sp>
      <mc:AlternateContent xmlns:mc="http://schemas.openxmlformats.org/markup-compatibility/2006">
        <mc:Choice xmlns:p14="http://schemas.microsoft.com/office/powerpoint/2010/main" xmlns="" Requires="p14">
          <p:contentPart p14:bwMode="auto" r:id="">
            <p14:nvContentPartPr>
              <p14:cNvPr id="1026" name="Ink 2"/>
              <p14:cNvContentPartPr>
                <a14:cpLocks xmlns:a14="http://schemas.microsoft.com/office/drawing/2010/main" noRot="1" noChangeAspect="1" noEditPoints="1" noChangeArrowheads="1" noChangeShapeType="1"/>
              </p14:cNvContentPartPr>
              <p14:nvPr/>
            </p14:nvContentPartPr>
            <p14:xfrm>
              <a:off x="8594725" y="14098588"/>
              <a:ext cx="0" cy="0"/>
            </p14:xfrm>
          </p:contentPart>
        </mc:Choice>
        <mc:Fallback>
          <p:pic>
            <p:nvPicPr>
              <p:cNvPr id="1026" name="Ink 2"/>
              <p:cNvPicPr>
                <a:picLocks noRot="1" noChangeAspect="1" noEditPoints="1" noChangeArrowheads="1" noChangeShapeType="1"/>
              </p:cNvPicPr>
              <p:nvPr/>
            </p:nvPicPr>
            <p:blipFill>
              <a:blip r:embed="rId3"/>
              <a:stretch>
                <a:fillRect/>
              </a:stretch>
            </p:blipFill>
            <p:spPr>
              <a:xfrm>
                <a:off x="8594725" y="14098588"/>
                <a:ext cx="0" cy="0"/>
              </a:xfrm>
              <a:prstGeom prst="rect">
                <a:avLst/>
              </a:prstGeom>
            </p:spPr>
          </p:pic>
        </mc:Fallback>
      </mc:AlternateContent>
      <p:pic>
        <p:nvPicPr>
          <p:cNvPr id="6" name="Picture 2" descr="C:\Documents and Settings\OguzH\Local Settings\Temporary Internet Files\Content.IE5\WO8I3UPU\question-marks[1].jpg"/>
          <p:cNvPicPr>
            <a:picLocks noChangeAspect="1" noChangeArrowheads="1"/>
          </p:cNvPicPr>
          <p:nvPr/>
        </p:nvPicPr>
        <p:blipFill>
          <a:blip r:embed="rId4"/>
          <a:srcRect/>
          <a:stretch>
            <a:fillRect/>
          </a:stretch>
        </p:blipFill>
        <p:spPr bwMode="auto">
          <a:xfrm>
            <a:off x="6215074" y="1571612"/>
            <a:ext cx="2357434" cy="1770695"/>
          </a:xfrm>
          <a:prstGeom prst="rect">
            <a:avLst/>
          </a:prstGeom>
          <a:noFill/>
        </p:spPr>
      </p:pic>
      <p:graphicFrame>
        <p:nvGraphicFramePr>
          <p:cNvPr id="7" name="6 Tablo"/>
          <p:cNvGraphicFramePr>
            <a:graphicFrameLocks noGrp="1"/>
          </p:cNvGraphicFramePr>
          <p:nvPr/>
        </p:nvGraphicFramePr>
        <p:xfrm>
          <a:off x="857224" y="4572009"/>
          <a:ext cx="4071970" cy="1285884"/>
        </p:xfrm>
        <a:graphic>
          <a:graphicData uri="http://schemas.openxmlformats.org/drawingml/2006/table">
            <a:tbl>
              <a:tblPr/>
              <a:tblGrid>
                <a:gridCol w="407197"/>
                <a:gridCol w="407197"/>
                <a:gridCol w="407197"/>
                <a:gridCol w="407197"/>
                <a:gridCol w="407197"/>
                <a:gridCol w="407197"/>
                <a:gridCol w="407197"/>
                <a:gridCol w="407197"/>
                <a:gridCol w="407197"/>
                <a:gridCol w="407197"/>
              </a:tblGrid>
              <a:tr h="428628">
                <a:tc>
                  <a:txBody>
                    <a:bodyPr/>
                    <a:lstStyle/>
                    <a:p>
                      <a:pPr algn="ctr">
                        <a:lnSpc>
                          <a:spcPct val="115000"/>
                        </a:lnSpc>
                        <a:spcAft>
                          <a:spcPts val="0"/>
                        </a:spcAft>
                        <a:tabLst>
                          <a:tab pos="397510" algn="l"/>
                        </a:tabLst>
                      </a:pPr>
                      <a:r>
                        <a:rPr lang="tr-TR" sz="1800" b="1" dirty="0" smtClean="0">
                          <a:latin typeface="Arial"/>
                          <a:ea typeface="Times New Roman"/>
                          <a:cs typeface="Times New Roman"/>
                        </a:rPr>
                        <a:t>2</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r>
                        <a:rPr lang="tr-TR" sz="1800" b="1" dirty="0" smtClean="0">
                          <a:latin typeface="Arial"/>
                          <a:ea typeface="Times New Roman"/>
                          <a:cs typeface="Times New Roman"/>
                        </a:rPr>
                        <a:t>0</a:t>
                      </a: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r>
              <a:tr h="428628">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r>
              <a:tr h="428628">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97510" algn="l"/>
                        </a:tabLst>
                      </a:pPr>
                      <a:endParaRPr lang="tr-TR" sz="1800" b="1" dirty="0">
                        <a:latin typeface="Arial"/>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5233615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Anlayamadığınız yerleri bizlere sorunuz.</a:t>
            </a:r>
            <a:endParaRPr lang="tr-TR" dirty="0"/>
          </a:p>
        </p:txBody>
      </p:sp>
      <p:sp>
        <p:nvSpPr>
          <p:cNvPr id="3" name="2 İçerik Yer Tutucusu"/>
          <p:cNvSpPr>
            <a:spLocks noGrp="1"/>
          </p:cNvSpPr>
          <p:nvPr>
            <p:ph sz="quarter" idx="1"/>
          </p:nvPr>
        </p:nvSpPr>
        <p:spPr/>
        <p:txBody>
          <a:bodyPr>
            <a:normAutofit/>
          </a:bodyPr>
          <a:lstStyle/>
          <a:p>
            <a:pPr algn="ctr"/>
            <a:r>
              <a:rPr lang="tr-TR" sz="8000" dirty="0" smtClean="0"/>
              <a:t>3.ders sonu</a:t>
            </a:r>
            <a:endParaRPr lang="tr-TR" sz="8000" dirty="0"/>
          </a:p>
        </p:txBody>
      </p:sp>
    </p:spTree>
    <p:extLst>
      <p:ext uri="{BB962C8B-B14F-4D97-AF65-F5344CB8AC3E}">
        <p14:creationId xmlns:p14="http://schemas.microsoft.com/office/powerpoint/2010/main" xmlns="" val="1453565739"/>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Scratch</a:t>
            </a:r>
            <a:r>
              <a:rPr lang="tr-TR" dirty="0" smtClean="0"/>
              <a:t> hakkında…</a:t>
            </a:r>
            <a:endParaRPr lang="tr-TR" dirty="0"/>
          </a:p>
        </p:txBody>
      </p:sp>
      <p:sp>
        <p:nvSpPr>
          <p:cNvPr id="3" name="2 İçerik Yer Tutucusu"/>
          <p:cNvSpPr>
            <a:spLocks noGrp="1"/>
          </p:cNvSpPr>
          <p:nvPr>
            <p:ph sz="quarter" idx="1"/>
          </p:nvPr>
        </p:nvSpPr>
        <p:spPr/>
        <p:txBody>
          <a:bodyPr/>
          <a:lstStyle/>
          <a:p>
            <a:r>
              <a:rPr lang="tr-TR" dirty="0" smtClean="0"/>
              <a:t>Programlamaya ısınmak için kısa süreli </a:t>
            </a:r>
            <a:br>
              <a:rPr lang="tr-TR" dirty="0" smtClean="0"/>
            </a:br>
            <a:r>
              <a:rPr lang="tr-TR" dirty="0" smtClean="0"/>
              <a:t>kullanacağımız bir dildir.</a:t>
            </a:r>
          </a:p>
          <a:p>
            <a:r>
              <a:rPr lang="tr-TR" dirty="0" smtClean="0"/>
              <a:t>https://scratch.mit.edu/ adresinden erişilir.</a:t>
            </a:r>
          </a:p>
          <a:p>
            <a:r>
              <a:rPr lang="tr-TR" dirty="0" smtClean="0"/>
              <a:t>MIT Üniversitesi tarafından geliştirilmiş, ücretsiz, görsel bir programlama dilidir.</a:t>
            </a:r>
          </a:p>
          <a:p>
            <a:r>
              <a:rPr lang="tr-TR" dirty="0" smtClean="0"/>
              <a:t>İnternette </a:t>
            </a:r>
            <a:r>
              <a:rPr lang="tr-TR" dirty="0" err="1" smtClean="0"/>
              <a:t>Scratch’i</a:t>
            </a:r>
            <a:r>
              <a:rPr lang="tr-TR" dirty="0" smtClean="0"/>
              <a:t> hızlıca öğrenmenizi sağlayacak birçok kaynak bulabilirsiniz.</a:t>
            </a:r>
          </a:p>
          <a:p>
            <a:pPr lvl="2"/>
            <a:endParaRPr lang="tr-TR" dirty="0" smtClean="0"/>
          </a:p>
          <a:p>
            <a:endParaRPr lang="tr-TR" dirty="0"/>
          </a:p>
        </p:txBody>
      </p:sp>
      <p:pic>
        <p:nvPicPr>
          <p:cNvPr id="4" name="3 Resim" descr="içerik.jpeg"/>
          <p:cNvPicPr>
            <a:picLocks noChangeAspect="1"/>
          </p:cNvPicPr>
          <p:nvPr/>
        </p:nvPicPr>
        <p:blipFill>
          <a:blip r:embed="rId2">
            <a:clrChange>
              <a:clrFrom>
                <a:srgbClr val="FFFFFF"/>
              </a:clrFrom>
              <a:clrTo>
                <a:srgbClr val="FFFFFF">
                  <a:alpha val="0"/>
                </a:srgbClr>
              </a:clrTo>
            </a:clrChange>
          </a:blip>
          <a:stretch>
            <a:fillRect/>
          </a:stretch>
        </p:blipFill>
        <p:spPr>
          <a:xfrm>
            <a:off x="6324600" y="371475"/>
            <a:ext cx="2647950" cy="1724025"/>
          </a:xfrm>
          <a:prstGeom prst="rect">
            <a:avLst/>
          </a:prstGeom>
        </p:spPr>
      </p:pic>
    </p:spTree>
    <p:extLst>
      <p:ext uri="{BB962C8B-B14F-4D97-AF65-F5344CB8AC3E}">
        <p14:creationId xmlns:p14="http://schemas.microsoft.com/office/powerpoint/2010/main" xmlns="" val="3348641286"/>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r>
              <a:rPr lang="tr-TR" sz="4000" dirty="0" smtClean="0"/>
              <a:t>Bir algoritma ve </a:t>
            </a:r>
            <a:r>
              <a:rPr lang="tr-TR" sz="4000" dirty="0" err="1" smtClean="0"/>
              <a:t>Scratch</a:t>
            </a:r>
            <a:r>
              <a:rPr lang="tr-TR" sz="4000" dirty="0" smtClean="0"/>
              <a:t> ile kodlanması</a:t>
            </a:r>
          </a:p>
        </p:txBody>
      </p:sp>
      <p:sp>
        <p:nvSpPr>
          <p:cNvPr id="34819" name="Rectangle 3"/>
          <p:cNvSpPr>
            <a:spLocks noGrp="1" noChangeArrowheads="1"/>
          </p:cNvSpPr>
          <p:nvPr>
            <p:ph sz="quarter" idx="1"/>
          </p:nvPr>
        </p:nvSpPr>
        <p:spPr/>
        <p:txBody>
          <a:bodyPr/>
          <a:lstStyle/>
          <a:p>
            <a:pPr marL="533400" indent="-533400" eaLnBrk="1" hangingPunct="1"/>
            <a:endParaRPr lang="tr-TR" dirty="0" smtClean="0"/>
          </a:p>
          <a:p>
            <a:pPr marL="533400" indent="-533400" eaLnBrk="1" hangingPunct="1">
              <a:buFont typeface="Wingdings" pitchFamily="2" charset="2"/>
              <a:buAutoNum type="arabicPeriod"/>
            </a:pPr>
            <a:r>
              <a:rPr lang="tr-TR" dirty="0" smtClean="0"/>
              <a:t>Başla</a:t>
            </a:r>
          </a:p>
          <a:p>
            <a:pPr marL="533400" indent="-533400" eaLnBrk="1" hangingPunct="1">
              <a:buFont typeface="Wingdings" pitchFamily="2" charset="2"/>
              <a:buAutoNum type="arabicPeriod"/>
            </a:pPr>
            <a:r>
              <a:rPr lang="tr-TR" dirty="0" err="1" smtClean="0"/>
              <a:t>sayac</a:t>
            </a:r>
            <a:r>
              <a:rPr lang="tr-TR" dirty="0" smtClean="0"/>
              <a:t>=0</a:t>
            </a:r>
          </a:p>
          <a:p>
            <a:pPr marL="533400" indent="-533400" eaLnBrk="1" hangingPunct="1">
              <a:buFont typeface="Wingdings" pitchFamily="2" charset="2"/>
              <a:buAutoNum type="arabicPeriod"/>
            </a:pPr>
            <a:r>
              <a:rPr lang="tr-TR" dirty="0" smtClean="0"/>
              <a:t>Eğer </a:t>
            </a:r>
            <a:r>
              <a:rPr lang="tr-TR" dirty="0" err="1" smtClean="0"/>
              <a:t>sayac</a:t>
            </a:r>
            <a:r>
              <a:rPr lang="tr-TR" dirty="0" smtClean="0"/>
              <a:t>&gt;4 ise Git 7</a:t>
            </a:r>
          </a:p>
          <a:p>
            <a:pPr marL="533400" indent="-533400" eaLnBrk="1" hangingPunct="1">
              <a:buFont typeface="Wingdings" pitchFamily="2" charset="2"/>
              <a:buAutoNum type="arabicPeriod"/>
            </a:pPr>
            <a:r>
              <a:rPr lang="tr-TR" dirty="0" err="1" smtClean="0"/>
              <a:t>sayac</a:t>
            </a:r>
            <a:r>
              <a:rPr lang="tr-TR" dirty="0" smtClean="0"/>
              <a:t>=</a:t>
            </a:r>
            <a:r>
              <a:rPr lang="tr-TR" dirty="0" err="1" smtClean="0"/>
              <a:t>sayac</a:t>
            </a:r>
            <a:r>
              <a:rPr lang="tr-TR" dirty="0" smtClean="0"/>
              <a:t>+1</a:t>
            </a:r>
          </a:p>
          <a:p>
            <a:pPr marL="533400" indent="-533400" eaLnBrk="1" hangingPunct="1">
              <a:buFont typeface="Wingdings" pitchFamily="2" charset="2"/>
              <a:buAutoNum type="arabicPeriod"/>
            </a:pPr>
            <a:r>
              <a:rPr lang="tr-TR" dirty="0" smtClean="0"/>
              <a:t>Yaz </a:t>
            </a:r>
            <a:r>
              <a:rPr lang="tr-TR" dirty="0" err="1" smtClean="0"/>
              <a:t>sayac</a:t>
            </a:r>
            <a:endParaRPr lang="tr-TR" dirty="0" smtClean="0"/>
          </a:p>
          <a:p>
            <a:pPr marL="533400" indent="-533400" eaLnBrk="1" hangingPunct="1">
              <a:buFont typeface="Wingdings" pitchFamily="2" charset="2"/>
              <a:buAutoNum type="arabicPeriod"/>
            </a:pPr>
            <a:r>
              <a:rPr lang="tr-TR" dirty="0" smtClean="0"/>
              <a:t>Git 3</a:t>
            </a:r>
          </a:p>
          <a:p>
            <a:pPr marL="533400" indent="-533400" eaLnBrk="1" hangingPunct="1">
              <a:buFont typeface="Wingdings" pitchFamily="2" charset="2"/>
              <a:buAutoNum type="arabicPeriod"/>
            </a:pPr>
            <a:r>
              <a:rPr lang="tr-TR" dirty="0" smtClean="0"/>
              <a:t>Dur</a:t>
            </a:r>
          </a:p>
          <a:p>
            <a:pPr marL="533400" indent="-533400" eaLnBrk="1" hangingPunct="1"/>
            <a:endParaRPr lang="tr-TR" dirty="0" smtClean="0"/>
          </a:p>
        </p:txBody>
      </p:sp>
      <p:pic>
        <p:nvPicPr>
          <p:cNvPr id="6" name="5 Resim" descr="bilgisayar.wmf"/>
          <p:cNvPicPr>
            <a:picLocks noChangeAspect="1"/>
          </p:cNvPicPr>
          <p:nvPr/>
        </p:nvPicPr>
        <p:blipFill>
          <a:blip r:embed="rId2"/>
          <a:stretch>
            <a:fillRect/>
          </a:stretch>
        </p:blipFill>
        <p:spPr>
          <a:xfrm>
            <a:off x="7460148" y="4927154"/>
            <a:ext cx="1424603" cy="1454595"/>
          </a:xfrm>
          <a:prstGeom prst="rect">
            <a:avLst/>
          </a:prstGeom>
        </p:spPr>
      </p:pic>
      <p:grpSp>
        <p:nvGrpSpPr>
          <p:cNvPr id="2" name="7 Grup"/>
          <p:cNvGrpSpPr/>
          <p:nvPr/>
        </p:nvGrpSpPr>
        <p:grpSpPr>
          <a:xfrm>
            <a:off x="2643174" y="4286256"/>
            <a:ext cx="4144527" cy="952500"/>
            <a:chOff x="3971925" y="2628900"/>
            <a:chExt cx="4144527" cy="952500"/>
          </a:xfrm>
        </p:grpSpPr>
        <p:sp>
          <p:nvSpPr>
            <p:cNvPr id="5" name="4 Dikdörtgen"/>
            <p:cNvSpPr/>
            <p:nvPr/>
          </p:nvSpPr>
          <p:spPr>
            <a:xfrm>
              <a:off x="4665186" y="2628900"/>
              <a:ext cx="3451266" cy="830997"/>
            </a:xfrm>
            <a:prstGeom prst="rect">
              <a:avLst/>
            </a:prstGeom>
            <a:solidFill>
              <a:schemeClr val="accent4">
                <a:lumMod val="60000"/>
                <a:lumOff val="40000"/>
              </a:schemeClr>
            </a:solidFill>
          </p:spPr>
          <p:style>
            <a:lnRef idx="2">
              <a:schemeClr val="accent1"/>
            </a:lnRef>
            <a:fillRef idx="1">
              <a:schemeClr val="lt1"/>
            </a:fillRef>
            <a:effectRef idx="0">
              <a:schemeClr val="accent1"/>
            </a:effectRef>
            <a:fontRef idx="minor">
              <a:schemeClr val="dk1"/>
            </a:fontRef>
          </p:style>
          <p:txBody>
            <a:bodyPr wrap="none">
              <a:spAutoFit/>
            </a:bodyPr>
            <a:lstStyle/>
            <a:p>
              <a:r>
                <a:rPr lang="tr-TR" sz="2400" i="1" dirty="0" smtClean="0"/>
                <a:t>https://scratch.mit.edu/ </a:t>
              </a:r>
            </a:p>
            <a:p>
              <a:r>
                <a:rPr lang="tr-TR" sz="2400" i="1" dirty="0" smtClean="0"/>
                <a:t>ile bu algoritmayı kuralım.</a:t>
              </a:r>
              <a:endParaRPr lang="tr-TR" sz="2400" i="1" dirty="0"/>
            </a:p>
          </p:txBody>
        </p:sp>
        <p:sp>
          <p:nvSpPr>
            <p:cNvPr id="7" name="6 Sağ Ok"/>
            <p:cNvSpPr/>
            <p:nvPr/>
          </p:nvSpPr>
          <p:spPr>
            <a:xfrm>
              <a:off x="3971925" y="2933700"/>
              <a:ext cx="693261"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1" name="10 Resim" descr="Adsız.jpg"/>
          <p:cNvPicPr>
            <a:picLocks noChangeAspect="1"/>
          </p:cNvPicPr>
          <p:nvPr/>
        </p:nvPicPr>
        <p:blipFill>
          <a:blip r:embed="rId3"/>
          <a:stretch>
            <a:fillRect/>
          </a:stretch>
        </p:blipFill>
        <p:spPr>
          <a:xfrm>
            <a:off x="5000628" y="1571612"/>
            <a:ext cx="2000250" cy="19335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Sayı tutma oyunu…</a:t>
            </a:r>
            <a:endParaRPr lang="tr-TR" dirty="0"/>
          </a:p>
        </p:txBody>
      </p:sp>
      <p:pic>
        <p:nvPicPr>
          <p:cNvPr id="4" name="3 İçerik Yer Tutucusu" descr="guess-clipart-19b96e4ea1c5bed7e1c8b6708fab0f3d.jpg"/>
          <p:cNvPicPr>
            <a:picLocks noGrp="1" noChangeAspect="1"/>
          </p:cNvPicPr>
          <p:nvPr>
            <p:ph sz="quarter" idx="1"/>
          </p:nvPr>
        </p:nvPicPr>
        <p:blipFill>
          <a:blip r:embed="rId2"/>
          <a:stretch>
            <a:fillRect/>
          </a:stretch>
        </p:blipFill>
        <p:spPr>
          <a:xfrm>
            <a:off x="5695950" y="2308451"/>
            <a:ext cx="2247900" cy="2381250"/>
          </a:xfrm>
        </p:spPr>
      </p:pic>
      <p:sp>
        <p:nvSpPr>
          <p:cNvPr id="6" name="5 Metin kutusu"/>
          <p:cNvSpPr txBox="1"/>
          <p:nvPr/>
        </p:nvSpPr>
        <p:spPr>
          <a:xfrm>
            <a:off x="457200" y="1625600"/>
            <a:ext cx="4985657" cy="3847207"/>
          </a:xfrm>
          <a:prstGeom prst="rect">
            <a:avLst/>
          </a:prstGeom>
          <a:noFill/>
        </p:spPr>
        <p:txBody>
          <a:bodyPr wrap="square" rtlCol="0">
            <a:spAutoFit/>
          </a:bodyPr>
          <a:lstStyle/>
          <a:p>
            <a:pPr>
              <a:buFont typeface="Arial" pitchFamily="34" charset="0"/>
              <a:buChar char="•"/>
            </a:pPr>
            <a:r>
              <a:rPr lang="tr-TR" sz="2400" dirty="0" smtClean="0"/>
              <a:t>1ile 100 arasında bir sayı tutun…</a:t>
            </a:r>
          </a:p>
          <a:p>
            <a:pPr>
              <a:buFont typeface="Arial" pitchFamily="34" charset="0"/>
              <a:buChar char="•"/>
            </a:pPr>
            <a:r>
              <a:rPr lang="tr-TR" sz="2400" dirty="0" smtClean="0"/>
              <a:t>Ve şimdi bırakın.</a:t>
            </a:r>
          </a:p>
          <a:p>
            <a:pPr>
              <a:buFont typeface="Arial" pitchFamily="34" charset="0"/>
              <a:buChar char="•"/>
            </a:pPr>
            <a:endParaRPr lang="tr-TR" sz="2400" dirty="0" smtClean="0"/>
          </a:p>
          <a:p>
            <a:pPr>
              <a:buFont typeface="Arial" pitchFamily="34" charset="0"/>
              <a:buChar char="•"/>
            </a:pPr>
            <a:r>
              <a:rPr lang="tr-TR" sz="2400" dirty="0" smtClean="0"/>
              <a:t>Şimdi arkadaşınızın tuttuğunu varsayalım ve sizin bilmeniz gereksin. Tahminlerle sayıyı bulacaksınız, arkadaşınız da “in” ve “çık” diyecek…</a:t>
            </a:r>
          </a:p>
          <a:p>
            <a:pPr>
              <a:buFont typeface="Arial" pitchFamily="34" charset="0"/>
              <a:buChar char="•"/>
            </a:pPr>
            <a:endParaRPr lang="tr-TR" sz="2400" dirty="0" smtClean="0"/>
          </a:p>
          <a:p>
            <a:pPr>
              <a:buFont typeface="Arial" pitchFamily="34" charset="0"/>
              <a:buChar char="•"/>
            </a:pPr>
            <a:r>
              <a:rPr lang="tr-TR" sz="2400" dirty="0" smtClean="0"/>
              <a:t>Nasıl bir algoritma izlersiniz?</a:t>
            </a:r>
          </a:p>
          <a:p>
            <a:pPr>
              <a:buFont typeface="Arial" pitchFamily="34" charset="0"/>
              <a:buChar char="•"/>
            </a:pPr>
            <a:endParaRPr lang="tr-TR"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checkerboard(across)">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checkerboard(across)">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Algoritma – Kabaca ifade edilmiş</a:t>
            </a:r>
            <a:endParaRPr lang="tr-TR" sz="4000" b="1" dirty="0">
              <a:solidFill>
                <a:schemeClr val="tx2">
                  <a:lumMod val="60000"/>
                  <a:lumOff val="40000"/>
                </a:schemeClr>
              </a:solidFill>
            </a:endParaRPr>
          </a:p>
        </p:txBody>
      </p:sp>
      <p:sp>
        <p:nvSpPr>
          <p:cNvPr id="3" name="Alt Başlık 2"/>
          <p:cNvSpPr>
            <a:spLocks noGrp="1"/>
          </p:cNvSpPr>
          <p:nvPr>
            <p:ph sz="quarter" idx="1"/>
          </p:nvPr>
        </p:nvSpPr>
        <p:spPr>
          <a:xfrm>
            <a:off x="457200" y="1219200"/>
            <a:ext cx="8229600" cy="3512457"/>
          </a:xfrm>
        </p:spPr>
        <p:txBody>
          <a:bodyPr>
            <a:normAutofit fontScale="92500" lnSpcReduction="10000"/>
          </a:bodyPr>
          <a:lstStyle/>
          <a:p>
            <a:pPr algn="l">
              <a:spcBef>
                <a:spcPts val="0"/>
              </a:spcBef>
              <a:buFontTx/>
              <a:buChar char="-"/>
            </a:pPr>
            <a:r>
              <a:rPr lang="tr-TR" b="1" dirty="0" smtClean="0">
                <a:solidFill>
                  <a:schemeClr val="tx1"/>
                </a:solidFill>
              </a:rPr>
              <a:t>Örnek: </a:t>
            </a:r>
            <a:r>
              <a:rPr lang="tr-TR" dirty="0" smtClean="0">
                <a:solidFill>
                  <a:schemeClr val="tx1"/>
                </a:solidFill>
              </a:rPr>
              <a:t>Sayı tahmin oyunu</a:t>
            </a:r>
          </a:p>
          <a:p>
            <a:pPr algn="l">
              <a:spcBef>
                <a:spcPts val="0"/>
              </a:spcBef>
              <a:buFont typeface="Wingdings" pitchFamily="2" charset="2"/>
              <a:buChar char="§"/>
            </a:pPr>
            <a:r>
              <a:rPr lang="tr-TR" sz="2400" b="1" dirty="0" smtClean="0">
                <a:solidFill>
                  <a:schemeClr val="tx1"/>
                </a:solidFill>
              </a:rPr>
              <a:t>Adım 1: </a:t>
            </a:r>
            <a:r>
              <a:rPr lang="tr-TR" sz="2400" dirty="0" smtClean="0">
                <a:solidFill>
                  <a:schemeClr val="tx1"/>
                </a:solidFill>
              </a:rPr>
              <a:t>Sayı tahmini yapılacak sayı aralığını belirleyin. Arkadaşınız aklında bir sayı tutsun. Siz de bir tahminde bulunun.</a:t>
            </a:r>
          </a:p>
          <a:p>
            <a:pPr algn="l">
              <a:spcBef>
                <a:spcPts val="0"/>
              </a:spcBef>
              <a:buFont typeface="Wingdings" pitchFamily="2" charset="2"/>
              <a:buChar char="§"/>
            </a:pPr>
            <a:r>
              <a:rPr lang="tr-TR" sz="2400" b="1" dirty="0" smtClean="0">
                <a:solidFill>
                  <a:schemeClr val="tx1"/>
                </a:solidFill>
              </a:rPr>
              <a:t>Adım 2: </a:t>
            </a:r>
            <a:r>
              <a:rPr lang="tr-TR" sz="2400" dirty="0" smtClean="0">
                <a:solidFill>
                  <a:schemeClr val="tx1"/>
                </a:solidFill>
              </a:rPr>
              <a:t>Arkadaşınız tuttuğu sayının daha büyük olduğunu söylerse </a:t>
            </a:r>
            <a:r>
              <a:rPr lang="tr-TR" sz="2400" b="1" i="1" dirty="0" smtClean="0">
                <a:solidFill>
                  <a:schemeClr val="tx1"/>
                </a:solidFill>
              </a:rPr>
              <a:t>Adım 3</a:t>
            </a:r>
            <a:r>
              <a:rPr lang="tr-TR" sz="2400" dirty="0" smtClean="0">
                <a:solidFill>
                  <a:schemeClr val="tx1"/>
                </a:solidFill>
              </a:rPr>
              <a:t>’e, daha küçük olduğunu söylerse </a:t>
            </a:r>
            <a:r>
              <a:rPr lang="tr-TR" sz="2400" b="1" i="1" dirty="0" smtClean="0">
                <a:solidFill>
                  <a:schemeClr val="tx1"/>
                </a:solidFill>
              </a:rPr>
              <a:t>Adım 4</a:t>
            </a:r>
            <a:r>
              <a:rPr lang="tr-TR" sz="2400" dirty="0" smtClean="0">
                <a:solidFill>
                  <a:schemeClr val="tx1"/>
                </a:solidFill>
              </a:rPr>
              <a:t>’e, sayıyı doğru tahmin ettiğinizi söylerse </a:t>
            </a:r>
            <a:r>
              <a:rPr lang="tr-TR" sz="2400" b="1" i="1" dirty="0" smtClean="0">
                <a:solidFill>
                  <a:schemeClr val="tx1"/>
                </a:solidFill>
              </a:rPr>
              <a:t>Adım 5</a:t>
            </a:r>
            <a:r>
              <a:rPr lang="tr-TR" sz="2400" dirty="0" smtClean="0">
                <a:solidFill>
                  <a:schemeClr val="tx1"/>
                </a:solidFill>
              </a:rPr>
              <a:t>’e geçin.</a:t>
            </a:r>
          </a:p>
          <a:p>
            <a:pPr algn="l">
              <a:spcBef>
                <a:spcPts val="0"/>
              </a:spcBef>
              <a:buFont typeface="Wingdings" pitchFamily="2" charset="2"/>
              <a:buChar char="§"/>
            </a:pPr>
            <a:r>
              <a:rPr lang="tr-TR" sz="2400" b="1" dirty="0" smtClean="0">
                <a:solidFill>
                  <a:schemeClr val="tx1"/>
                </a:solidFill>
              </a:rPr>
              <a:t>Adım 3: </a:t>
            </a:r>
            <a:r>
              <a:rPr lang="tr-TR" sz="2400" dirty="0" smtClean="0">
                <a:solidFill>
                  <a:schemeClr val="tx1"/>
                </a:solidFill>
              </a:rPr>
              <a:t>Bir önceki tahmininizden daha </a:t>
            </a:r>
            <a:r>
              <a:rPr lang="tr-TR" sz="2400" i="1" dirty="0" smtClean="0">
                <a:solidFill>
                  <a:srgbClr val="FF0000"/>
                </a:solidFill>
              </a:rPr>
              <a:t>büyük</a:t>
            </a:r>
            <a:r>
              <a:rPr lang="tr-TR" sz="2400" dirty="0" smtClean="0">
                <a:solidFill>
                  <a:schemeClr val="tx1"/>
                </a:solidFill>
              </a:rPr>
              <a:t> bir tahminde bulunun. </a:t>
            </a:r>
            <a:r>
              <a:rPr lang="tr-TR" sz="2400" b="1" dirty="0" smtClean="0">
                <a:solidFill>
                  <a:schemeClr val="tx1"/>
                </a:solidFill>
              </a:rPr>
              <a:t>Adım 2</a:t>
            </a:r>
            <a:r>
              <a:rPr lang="tr-TR" sz="2400" dirty="0" smtClean="0">
                <a:solidFill>
                  <a:schemeClr val="tx1"/>
                </a:solidFill>
              </a:rPr>
              <a:t>’ye geçin.</a:t>
            </a:r>
          </a:p>
          <a:p>
            <a:pPr algn="l">
              <a:spcBef>
                <a:spcPts val="0"/>
              </a:spcBef>
              <a:buFont typeface="Wingdings" pitchFamily="2" charset="2"/>
              <a:buChar char="§"/>
            </a:pPr>
            <a:r>
              <a:rPr lang="tr-TR" sz="2400" b="1" dirty="0" smtClean="0">
                <a:solidFill>
                  <a:schemeClr val="tx1"/>
                </a:solidFill>
              </a:rPr>
              <a:t>Adım 4: </a:t>
            </a:r>
            <a:r>
              <a:rPr lang="tr-TR" sz="2400" dirty="0" smtClean="0">
                <a:solidFill>
                  <a:schemeClr val="tx1"/>
                </a:solidFill>
              </a:rPr>
              <a:t>Bir önceki tahmininizden daha </a:t>
            </a:r>
            <a:r>
              <a:rPr lang="tr-TR" sz="2400" i="1" dirty="0" smtClean="0">
                <a:solidFill>
                  <a:srgbClr val="FF0000"/>
                </a:solidFill>
              </a:rPr>
              <a:t>küçük</a:t>
            </a:r>
            <a:r>
              <a:rPr lang="tr-TR" sz="2400" dirty="0" smtClean="0">
                <a:solidFill>
                  <a:schemeClr val="tx1"/>
                </a:solidFill>
              </a:rPr>
              <a:t> bir tahminde bulunun. </a:t>
            </a:r>
            <a:r>
              <a:rPr lang="tr-TR" sz="2400" b="1" dirty="0" smtClean="0">
                <a:solidFill>
                  <a:schemeClr val="tx1"/>
                </a:solidFill>
              </a:rPr>
              <a:t>Adım 2</a:t>
            </a:r>
            <a:r>
              <a:rPr lang="tr-TR" sz="2400" dirty="0" smtClean="0">
                <a:solidFill>
                  <a:schemeClr val="tx1"/>
                </a:solidFill>
              </a:rPr>
              <a:t>’ye geçin.</a:t>
            </a:r>
          </a:p>
          <a:p>
            <a:pPr algn="l">
              <a:spcBef>
                <a:spcPts val="0"/>
              </a:spcBef>
              <a:buFont typeface="Wingdings" pitchFamily="2" charset="2"/>
              <a:buChar char="§"/>
            </a:pPr>
            <a:r>
              <a:rPr lang="tr-TR" sz="2400" b="1" dirty="0" smtClean="0">
                <a:solidFill>
                  <a:schemeClr val="tx1"/>
                </a:solidFill>
              </a:rPr>
              <a:t>Adım 5: </a:t>
            </a:r>
            <a:r>
              <a:rPr lang="tr-TR" sz="2400" dirty="0" smtClean="0">
                <a:solidFill>
                  <a:schemeClr val="tx1"/>
                </a:solidFill>
              </a:rPr>
              <a:t>Sayı doğru tahmin edildi. Algoritma sonlandı.</a:t>
            </a:r>
          </a:p>
        </p:txBody>
      </p:sp>
      <p:cxnSp>
        <p:nvCxnSpPr>
          <p:cNvPr id="5" name="4 Düz Ok Bağlayıcısı"/>
          <p:cNvCxnSpPr/>
          <p:nvPr/>
        </p:nvCxnSpPr>
        <p:spPr>
          <a:xfrm>
            <a:off x="5820229" y="4049486"/>
            <a:ext cx="1422400" cy="885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Düz Ok Bağlayıcısı"/>
          <p:cNvCxnSpPr/>
          <p:nvPr/>
        </p:nvCxnSpPr>
        <p:spPr>
          <a:xfrm>
            <a:off x="5820229" y="3425371"/>
            <a:ext cx="1422400" cy="13062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Yuvarlatılmış Dikdörtgen"/>
          <p:cNvSpPr/>
          <p:nvPr/>
        </p:nvSpPr>
        <p:spPr>
          <a:xfrm>
            <a:off x="6868885" y="4934857"/>
            <a:ext cx="1211943" cy="55154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açık değil</a:t>
            </a:r>
            <a:endParaRPr lang="tr-TR" dirty="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Algoritma</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dirty="0" smtClean="0">
                <a:solidFill>
                  <a:schemeClr val="tx1"/>
                </a:solidFill>
              </a:rPr>
              <a:t> Bu problemin </a:t>
            </a:r>
            <a:r>
              <a:rPr lang="tr-TR" sz="2400" b="1" i="1" dirty="0" smtClean="0">
                <a:solidFill>
                  <a:schemeClr val="tx1"/>
                </a:solidFill>
              </a:rPr>
              <a:t>doğru</a:t>
            </a:r>
            <a:r>
              <a:rPr lang="tr-TR" sz="2400" dirty="0" smtClean="0">
                <a:solidFill>
                  <a:schemeClr val="tx1"/>
                </a:solidFill>
              </a:rPr>
              <a:t> ve </a:t>
            </a:r>
            <a:r>
              <a:rPr lang="tr-TR" sz="2400" b="1" i="1" dirty="0" smtClean="0">
                <a:solidFill>
                  <a:schemeClr val="tx1"/>
                </a:solidFill>
              </a:rPr>
              <a:t>hızlı</a:t>
            </a:r>
            <a:r>
              <a:rPr lang="tr-TR" sz="2400" dirty="0" smtClean="0">
                <a:solidFill>
                  <a:schemeClr val="tx1"/>
                </a:solidFill>
              </a:rPr>
              <a:t> bir şekilde çözülmesini sağlayacak daha açık bir algoritma yazabilir miyiz?</a:t>
            </a:r>
          </a:p>
          <a:p>
            <a:pPr algn="l">
              <a:spcBef>
                <a:spcPts val="0"/>
              </a:spcBef>
              <a:buFontTx/>
              <a:buChar char="-"/>
            </a:pPr>
            <a:r>
              <a:rPr lang="tr-TR" sz="2400" dirty="0" smtClean="0">
                <a:solidFill>
                  <a:schemeClr val="tx1"/>
                </a:solidFill>
              </a:rPr>
              <a:t>Sayı tahmin oyununda sayı aralığı 0 – 10 da olsa… </a:t>
            </a:r>
          </a:p>
          <a:p>
            <a:pPr>
              <a:spcBef>
                <a:spcPts val="0"/>
              </a:spcBef>
              <a:buFontTx/>
              <a:buChar char="-"/>
            </a:pPr>
            <a:r>
              <a:rPr lang="tr-TR" sz="2400" dirty="0" smtClean="0"/>
              <a:t>Sayı tahmin oyununda sayı aralığı 0 – 100 de olsa… </a:t>
            </a:r>
          </a:p>
          <a:p>
            <a:pPr>
              <a:spcBef>
                <a:spcPts val="0"/>
              </a:spcBef>
              <a:buFontTx/>
              <a:buChar char="-"/>
            </a:pPr>
            <a:r>
              <a:rPr lang="tr-TR" sz="2400" dirty="0" smtClean="0"/>
              <a:t>Sayı tahmin oyununda sayı aralığı 0 – 1000000 da olsa…</a:t>
            </a:r>
          </a:p>
          <a:p>
            <a:pPr>
              <a:spcBef>
                <a:spcPts val="0"/>
              </a:spcBef>
              <a:buNone/>
            </a:pPr>
            <a:r>
              <a:rPr lang="tr-TR" sz="2400" dirty="0" smtClean="0"/>
              <a:t>	geçerli olacak bir algoritma yazabilir miyiz?</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solidFill>
                  <a:schemeClr val="tx2">
                    <a:lumMod val="60000"/>
                    <a:lumOff val="40000"/>
                  </a:schemeClr>
                </a:solidFill>
              </a:rPr>
              <a:t>Algoritma – Sayı Tahmin Oyunu Optimal Çözüm</a:t>
            </a:r>
            <a:endParaRPr lang="tr-TR"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pPr>
            <a:r>
              <a:rPr lang="tr-TR" sz="2400" b="1" dirty="0" smtClean="0">
                <a:solidFill>
                  <a:schemeClr val="tx1"/>
                </a:solidFill>
              </a:rPr>
              <a:t>Adım 1: </a:t>
            </a:r>
            <a:r>
              <a:rPr lang="tr-TR" sz="2400" dirty="0" smtClean="0">
                <a:solidFill>
                  <a:schemeClr val="tx1"/>
                </a:solidFill>
              </a:rPr>
              <a:t>Sayı tahmin aralığını belirleyin (x – y arası). Arkadaşınız aklında bir sayı tutsun. İlk tahmininiz (x+y)/2 olsun.</a:t>
            </a:r>
          </a:p>
          <a:p>
            <a:pPr algn="l">
              <a:spcBef>
                <a:spcPts val="0"/>
              </a:spcBef>
            </a:pPr>
            <a:r>
              <a:rPr lang="tr-TR" sz="2400" b="1" dirty="0" smtClean="0">
                <a:solidFill>
                  <a:schemeClr val="tx1"/>
                </a:solidFill>
              </a:rPr>
              <a:t>Adım 2: </a:t>
            </a:r>
            <a:r>
              <a:rPr lang="tr-TR" sz="2400" dirty="0" smtClean="0">
                <a:solidFill>
                  <a:schemeClr val="tx1"/>
                </a:solidFill>
              </a:rPr>
              <a:t>Arkadaşınız tuttuğu sayının daha büyük olduğunu söylerse </a:t>
            </a:r>
            <a:r>
              <a:rPr lang="tr-TR" sz="2400" b="1" i="1" dirty="0" smtClean="0">
                <a:solidFill>
                  <a:schemeClr val="tx1"/>
                </a:solidFill>
              </a:rPr>
              <a:t>Adım 3</a:t>
            </a:r>
            <a:r>
              <a:rPr lang="tr-TR" sz="2400" dirty="0" smtClean="0">
                <a:solidFill>
                  <a:schemeClr val="tx1"/>
                </a:solidFill>
              </a:rPr>
              <a:t>’e, daha küçük olduğunu söylerse </a:t>
            </a:r>
            <a:r>
              <a:rPr lang="tr-TR" sz="2400" b="1" i="1" dirty="0" smtClean="0">
                <a:solidFill>
                  <a:schemeClr val="tx1"/>
                </a:solidFill>
              </a:rPr>
              <a:t>Adım 4</a:t>
            </a:r>
            <a:r>
              <a:rPr lang="tr-TR" sz="2400" dirty="0" smtClean="0">
                <a:solidFill>
                  <a:schemeClr val="tx1"/>
                </a:solidFill>
              </a:rPr>
              <a:t>’e, sayıyı doğru tahmin ettiğinizi söylerse </a:t>
            </a:r>
            <a:r>
              <a:rPr lang="tr-TR" sz="2400" b="1" i="1" dirty="0" smtClean="0">
                <a:solidFill>
                  <a:schemeClr val="tx1"/>
                </a:solidFill>
              </a:rPr>
              <a:t>Adım 5</a:t>
            </a:r>
            <a:r>
              <a:rPr lang="tr-TR" sz="2400" dirty="0" smtClean="0">
                <a:solidFill>
                  <a:schemeClr val="tx1"/>
                </a:solidFill>
              </a:rPr>
              <a:t>’e geçin.</a:t>
            </a:r>
          </a:p>
          <a:p>
            <a:pPr algn="l">
              <a:spcBef>
                <a:spcPts val="0"/>
              </a:spcBef>
            </a:pPr>
            <a:r>
              <a:rPr lang="tr-TR" sz="2400" b="1" dirty="0" smtClean="0">
                <a:solidFill>
                  <a:schemeClr val="tx1"/>
                </a:solidFill>
              </a:rPr>
              <a:t>Adım 3: </a:t>
            </a:r>
            <a:r>
              <a:rPr lang="tr-TR" sz="2400" dirty="0" smtClean="0">
                <a:solidFill>
                  <a:schemeClr val="tx1"/>
                </a:solidFill>
              </a:rPr>
              <a:t>x = (x+y)/2 olarak güncelleyin. Yine (x+y)/2 tahmininde bulunun. </a:t>
            </a:r>
            <a:r>
              <a:rPr lang="tr-TR" sz="2400" b="1" dirty="0" smtClean="0">
                <a:solidFill>
                  <a:schemeClr val="tx1"/>
                </a:solidFill>
              </a:rPr>
              <a:t>Adım 2</a:t>
            </a:r>
            <a:r>
              <a:rPr lang="tr-TR" sz="2400" dirty="0" smtClean="0">
                <a:solidFill>
                  <a:schemeClr val="tx1"/>
                </a:solidFill>
              </a:rPr>
              <a:t>’ye geçin.</a:t>
            </a:r>
          </a:p>
          <a:p>
            <a:pPr algn="l">
              <a:spcBef>
                <a:spcPts val="0"/>
              </a:spcBef>
            </a:pPr>
            <a:r>
              <a:rPr lang="tr-TR" sz="2400" b="1" dirty="0" smtClean="0">
                <a:solidFill>
                  <a:schemeClr val="tx1"/>
                </a:solidFill>
              </a:rPr>
              <a:t>Adım 4: </a:t>
            </a:r>
            <a:r>
              <a:rPr lang="tr-TR" sz="2400" dirty="0" smtClean="0">
                <a:solidFill>
                  <a:schemeClr val="tx1"/>
                </a:solidFill>
              </a:rPr>
              <a:t>y = (x+y)/2 olarak güncelleyin. </a:t>
            </a:r>
            <a:r>
              <a:rPr lang="fi-FI" sz="2400" dirty="0" smtClean="0">
                <a:solidFill>
                  <a:schemeClr val="tx1"/>
                </a:solidFill>
              </a:rPr>
              <a:t>Yine (x+y)/2 tahmininde bulunun. </a:t>
            </a:r>
            <a:r>
              <a:rPr lang="tr-TR" sz="2400" b="1" dirty="0" smtClean="0">
                <a:solidFill>
                  <a:schemeClr val="tx1"/>
                </a:solidFill>
              </a:rPr>
              <a:t>Adım 2</a:t>
            </a:r>
            <a:r>
              <a:rPr lang="tr-TR" sz="2400" dirty="0" smtClean="0">
                <a:solidFill>
                  <a:schemeClr val="tx1"/>
                </a:solidFill>
              </a:rPr>
              <a:t>’ye geçin.</a:t>
            </a:r>
          </a:p>
          <a:p>
            <a:pPr algn="l">
              <a:spcBef>
                <a:spcPts val="0"/>
              </a:spcBef>
            </a:pPr>
            <a:r>
              <a:rPr lang="tr-TR" sz="2400" b="1" dirty="0" smtClean="0">
                <a:solidFill>
                  <a:schemeClr val="tx1"/>
                </a:solidFill>
              </a:rPr>
              <a:t>Adım 5: </a:t>
            </a:r>
            <a:r>
              <a:rPr lang="tr-TR" sz="2400" dirty="0" smtClean="0">
                <a:solidFill>
                  <a:schemeClr val="tx1"/>
                </a:solidFill>
              </a:rPr>
              <a:t>Sayı doğru tahmin edildi. Algoritma sonlandı.</a:t>
            </a:r>
          </a:p>
          <a:p>
            <a:pPr algn="l">
              <a:spcBef>
                <a:spcPts val="0"/>
              </a:spcBef>
            </a:pPr>
            <a:endParaRPr lang="tr-TR" sz="240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Dersin Kaynakları</a:t>
            </a:r>
            <a:endParaRPr lang="tr-TR" dirty="0"/>
          </a:p>
        </p:txBody>
      </p:sp>
      <p:sp>
        <p:nvSpPr>
          <p:cNvPr id="3" name="2 İçerik Yer Tutucusu"/>
          <p:cNvSpPr>
            <a:spLocks noGrp="1"/>
          </p:cNvSpPr>
          <p:nvPr>
            <p:ph sz="quarter" idx="1"/>
          </p:nvPr>
        </p:nvSpPr>
        <p:spPr/>
        <p:txBody>
          <a:bodyPr>
            <a:normAutofit/>
          </a:bodyPr>
          <a:lstStyle/>
          <a:p>
            <a:r>
              <a:rPr lang="tr-TR" dirty="0" err="1" smtClean="0"/>
              <a:t>Piazza’daki</a:t>
            </a:r>
            <a:r>
              <a:rPr lang="tr-TR" dirty="0" smtClean="0"/>
              <a:t> materyaller</a:t>
            </a:r>
          </a:p>
          <a:p>
            <a:pPr lvl="1"/>
            <a:r>
              <a:rPr lang="tr-TR" dirty="0" smtClean="0"/>
              <a:t>Ders slaytları</a:t>
            </a:r>
          </a:p>
          <a:p>
            <a:pPr lvl="1"/>
            <a:r>
              <a:rPr lang="tr-TR" dirty="0" smtClean="0"/>
              <a:t>Derste yazılan kodlar</a:t>
            </a:r>
          </a:p>
          <a:p>
            <a:pPr lvl="1"/>
            <a:endParaRPr lang="tr-TR" dirty="0" smtClean="0"/>
          </a:p>
          <a:p>
            <a:r>
              <a:rPr lang="tr-TR" dirty="0" smtClean="0"/>
              <a:t>Kitaplar</a:t>
            </a:r>
          </a:p>
          <a:p>
            <a:pPr lvl="1"/>
            <a:r>
              <a:rPr lang="tr-TR" dirty="0" smtClean="0"/>
              <a:t>Kütüphanedeki ve kitapçılardaki “C ile programlama” kitapları</a:t>
            </a:r>
          </a:p>
          <a:p>
            <a:pPr>
              <a:buNone/>
            </a:pPr>
            <a:endParaRPr lang="tr-TR" dirty="0" smtClean="0"/>
          </a:p>
          <a:p>
            <a:endParaRPr lang="tr-TR"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ox(in)">
                                      <p:cBhvr>
                                        <p:cTn id="18" dur="500"/>
                                        <p:tgtEl>
                                          <p:spTgt spid="3">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ox(in)">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solidFill>
                  <a:schemeClr val="tx2">
                    <a:lumMod val="60000"/>
                    <a:lumOff val="40000"/>
                  </a:schemeClr>
                </a:solidFill>
              </a:rPr>
              <a:t>Algoritma – Sayı Tahmin Oyunu Optimal Çözüm</a:t>
            </a:r>
            <a:endParaRPr lang="tr-TR" b="1" dirty="0">
              <a:solidFill>
                <a:schemeClr val="tx2">
                  <a:lumMod val="60000"/>
                  <a:lumOff val="40000"/>
                </a:schemeClr>
              </a:solidFill>
            </a:endParaRPr>
          </a:p>
        </p:txBody>
      </p:sp>
      <p:sp>
        <p:nvSpPr>
          <p:cNvPr id="3" name="Alt Başlık 2"/>
          <p:cNvSpPr>
            <a:spLocks noGrp="1"/>
          </p:cNvSpPr>
          <p:nvPr>
            <p:ph sz="quarter" idx="1"/>
          </p:nvPr>
        </p:nvSpPr>
        <p:spPr/>
        <p:txBody>
          <a:bodyPr>
            <a:normAutofit lnSpcReduction="10000"/>
          </a:bodyPr>
          <a:lstStyle/>
          <a:p>
            <a:pPr algn="l">
              <a:spcBef>
                <a:spcPts val="0"/>
              </a:spcBef>
            </a:pPr>
            <a:r>
              <a:rPr lang="tr-TR" sz="2000" b="1" dirty="0" smtClean="0">
                <a:solidFill>
                  <a:schemeClr val="tx1"/>
                </a:solidFill>
              </a:rPr>
              <a:t>Örnek Oyun: </a:t>
            </a:r>
          </a:p>
          <a:p>
            <a:pPr algn="l">
              <a:spcBef>
                <a:spcPts val="0"/>
              </a:spcBef>
            </a:pPr>
            <a:r>
              <a:rPr lang="tr-TR" sz="1800" dirty="0" smtClean="0">
                <a:solidFill>
                  <a:schemeClr val="tx1"/>
                </a:solidFill>
              </a:rPr>
              <a:t>Sayı aralığı 0 – 100.000 olsun. </a:t>
            </a:r>
            <a:r>
              <a:rPr lang="tr-TR" sz="1800" b="1" dirty="0" smtClean="0">
                <a:solidFill>
                  <a:schemeClr val="tx1"/>
                </a:solidFill>
              </a:rPr>
              <a:t>X</a:t>
            </a:r>
            <a:r>
              <a:rPr lang="tr-TR" sz="1800" dirty="0" smtClean="0">
                <a:solidFill>
                  <a:schemeClr val="tx1"/>
                </a:solidFill>
              </a:rPr>
              <a:t> = 0, </a:t>
            </a:r>
            <a:r>
              <a:rPr lang="tr-TR" sz="1800" b="1" dirty="0" smtClean="0">
                <a:solidFill>
                  <a:schemeClr val="tx1"/>
                </a:solidFill>
              </a:rPr>
              <a:t>Y</a:t>
            </a:r>
            <a:r>
              <a:rPr lang="tr-TR" sz="1800" dirty="0" smtClean="0">
                <a:solidFill>
                  <a:schemeClr val="tx1"/>
                </a:solidFill>
              </a:rPr>
              <a:t> = 100.000</a:t>
            </a:r>
          </a:p>
          <a:p>
            <a:pPr algn="l">
              <a:spcBef>
                <a:spcPts val="0"/>
              </a:spcBef>
            </a:pPr>
            <a:r>
              <a:rPr lang="tr-TR" sz="1800" dirty="0" smtClean="0">
                <a:solidFill>
                  <a:schemeClr val="tx1"/>
                </a:solidFill>
              </a:rPr>
              <a:t>Arkadaşınızın aklında tuttuğu sayı = </a:t>
            </a:r>
            <a:r>
              <a:rPr lang="tr-TR" sz="1800" b="1" i="1" dirty="0" smtClean="0">
                <a:solidFill>
                  <a:schemeClr val="tx1"/>
                </a:solidFill>
              </a:rPr>
              <a:t>57.225</a:t>
            </a:r>
          </a:p>
          <a:p>
            <a:pPr algn="l">
              <a:spcBef>
                <a:spcPts val="0"/>
              </a:spcBef>
            </a:pPr>
            <a:endParaRPr lang="tr-TR" sz="1800" b="1" i="1" dirty="0" smtClean="0">
              <a:solidFill>
                <a:schemeClr val="tx1"/>
              </a:solidFill>
            </a:endParaRPr>
          </a:p>
          <a:p>
            <a:pPr algn="l">
              <a:spcBef>
                <a:spcPts val="0"/>
              </a:spcBef>
            </a:pPr>
            <a:r>
              <a:rPr lang="tr-TR" sz="1600" b="1" dirty="0" smtClean="0">
                <a:solidFill>
                  <a:schemeClr val="tx1"/>
                </a:solidFill>
              </a:rPr>
              <a:t>1:   </a:t>
            </a:r>
            <a:r>
              <a:rPr lang="tr-TR" sz="1600" dirty="0" smtClean="0">
                <a:solidFill>
                  <a:schemeClr val="tx1"/>
                </a:solidFill>
              </a:rPr>
              <a:t>50.000 (x=0, y=100.000)</a:t>
            </a:r>
          </a:p>
          <a:p>
            <a:pPr algn="l">
              <a:spcBef>
                <a:spcPts val="0"/>
              </a:spcBef>
            </a:pPr>
            <a:r>
              <a:rPr lang="tr-TR" sz="1600" b="1" dirty="0" smtClean="0">
                <a:solidFill>
                  <a:schemeClr val="tx1"/>
                </a:solidFill>
              </a:rPr>
              <a:t>2:   </a:t>
            </a:r>
            <a:r>
              <a:rPr lang="tr-TR" sz="1600" dirty="0" smtClean="0">
                <a:solidFill>
                  <a:schemeClr val="tx1"/>
                </a:solidFill>
              </a:rPr>
              <a:t>75.000 (x=50.000, y=100.000)</a:t>
            </a:r>
          </a:p>
          <a:p>
            <a:pPr algn="l">
              <a:spcBef>
                <a:spcPts val="0"/>
              </a:spcBef>
            </a:pPr>
            <a:r>
              <a:rPr lang="tr-TR" sz="1600" b="1" dirty="0" smtClean="0">
                <a:solidFill>
                  <a:schemeClr val="tx1"/>
                </a:solidFill>
              </a:rPr>
              <a:t>3:   </a:t>
            </a:r>
            <a:r>
              <a:rPr lang="tr-TR" sz="1600" dirty="0" smtClean="0">
                <a:solidFill>
                  <a:schemeClr val="tx1"/>
                </a:solidFill>
              </a:rPr>
              <a:t>62.500 (x=50.000, y=75.000)</a:t>
            </a:r>
          </a:p>
          <a:p>
            <a:pPr algn="l">
              <a:spcBef>
                <a:spcPts val="0"/>
              </a:spcBef>
            </a:pPr>
            <a:r>
              <a:rPr lang="tr-TR" sz="1600" b="1" dirty="0" smtClean="0">
                <a:solidFill>
                  <a:schemeClr val="tx1"/>
                </a:solidFill>
              </a:rPr>
              <a:t>4:   </a:t>
            </a:r>
            <a:r>
              <a:rPr lang="tr-TR" sz="1600" dirty="0" smtClean="0">
                <a:solidFill>
                  <a:schemeClr val="tx1"/>
                </a:solidFill>
              </a:rPr>
              <a:t>56.250 (x=50.000, y=62.500)</a:t>
            </a:r>
          </a:p>
          <a:p>
            <a:pPr algn="l">
              <a:spcBef>
                <a:spcPts val="0"/>
              </a:spcBef>
            </a:pPr>
            <a:r>
              <a:rPr lang="tr-TR" sz="1600" b="1" dirty="0" smtClean="0">
                <a:solidFill>
                  <a:schemeClr val="tx1"/>
                </a:solidFill>
              </a:rPr>
              <a:t>5:   </a:t>
            </a:r>
            <a:r>
              <a:rPr lang="tr-TR" sz="1600" dirty="0" smtClean="0">
                <a:solidFill>
                  <a:schemeClr val="tx1"/>
                </a:solidFill>
              </a:rPr>
              <a:t>59.375 (x=56.250, y=62.500)</a:t>
            </a:r>
          </a:p>
          <a:p>
            <a:pPr algn="l">
              <a:spcBef>
                <a:spcPts val="0"/>
              </a:spcBef>
            </a:pPr>
            <a:r>
              <a:rPr lang="tr-TR" sz="1600" b="1" dirty="0" smtClean="0">
                <a:solidFill>
                  <a:schemeClr val="tx1"/>
                </a:solidFill>
              </a:rPr>
              <a:t>6:   </a:t>
            </a:r>
            <a:r>
              <a:rPr lang="tr-TR" sz="1600" dirty="0" smtClean="0">
                <a:solidFill>
                  <a:schemeClr val="tx1"/>
                </a:solidFill>
              </a:rPr>
              <a:t>57.812 (x=56.250, y=59.375)</a:t>
            </a:r>
          </a:p>
          <a:p>
            <a:pPr algn="l">
              <a:spcBef>
                <a:spcPts val="0"/>
              </a:spcBef>
            </a:pPr>
            <a:r>
              <a:rPr lang="tr-TR" sz="1600" b="1" dirty="0" smtClean="0">
                <a:solidFill>
                  <a:schemeClr val="tx1"/>
                </a:solidFill>
              </a:rPr>
              <a:t>7:   </a:t>
            </a:r>
            <a:r>
              <a:rPr lang="tr-TR" sz="1600" dirty="0" smtClean="0">
                <a:solidFill>
                  <a:schemeClr val="tx1"/>
                </a:solidFill>
              </a:rPr>
              <a:t>57.031 (x=56.250, y=57.812)</a:t>
            </a:r>
          </a:p>
          <a:p>
            <a:pPr algn="l">
              <a:spcBef>
                <a:spcPts val="0"/>
              </a:spcBef>
            </a:pPr>
            <a:r>
              <a:rPr lang="tr-TR" sz="1600" b="1" dirty="0" smtClean="0">
                <a:solidFill>
                  <a:schemeClr val="tx1"/>
                </a:solidFill>
              </a:rPr>
              <a:t>8:   </a:t>
            </a:r>
            <a:r>
              <a:rPr lang="tr-TR" sz="1600" dirty="0" smtClean="0">
                <a:solidFill>
                  <a:schemeClr val="tx1"/>
                </a:solidFill>
              </a:rPr>
              <a:t>57.421 (x=57.031, y=57.812)</a:t>
            </a:r>
          </a:p>
          <a:p>
            <a:pPr algn="l">
              <a:spcBef>
                <a:spcPts val="0"/>
              </a:spcBef>
            </a:pPr>
            <a:r>
              <a:rPr lang="tr-TR" sz="1600" b="1" dirty="0" smtClean="0">
                <a:solidFill>
                  <a:schemeClr val="tx1"/>
                </a:solidFill>
              </a:rPr>
              <a:t>9:   </a:t>
            </a:r>
            <a:r>
              <a:rPr lang="tr-TR" sz="1600" dirty="0" smtClean="0">
                <a:solidFill>
                  <a:schemeClr val="tx1"/>
                </a:solidFill>
              </a:rPr>
              <a:t>57.226 (x=57.031, y=57.421)</a:t>
            </a:r>
          </a:p>
          <a:p>
            <a:pPr algn="l">
              <a:spcBef>
                <a:spcPts val="0"/>
              </a:spcBef>
            </a:pPr>
            <a:r>
              <a:rPr lang="tr-TR" sz="1600" b="1" dirty="0" smtClean="0">
                <a:solidFill>
                  <a:schemeClr val="tx1"/>
                </a:solidFill>
              </a:rPr>
              <a:t>10: </a:t>
            </a:r>
            <a:r>
              <a:rPr lang="tr-TR" sz="1600" dirty="0" smtClean="0">
                <a:solidFill>
                  <a:schemeClr val="tx1"/>
                </a:solidFill>
              </a:rPr>
              <a:t>57.128 (x=57.031, y=57.226)</a:t>
            </a:r>
          </a:p>
          <a:p>
            <a:pPr algn="l">
              <a:spcBef>
                <a:spcPts val="0"/>
              </a:spcBef>
            </a:pPr>
            <a:r>
              <a:rPr lang="tr-TR" sz="1600" b="1" dirty="0" smtClean="0">
                <a:solidFill>
                  <a:schemeClr val="tx1"/>
                </a:solidFill>
              </a:rPr>
              <a:t>11: </a:t>
            </a:r>
            <a:r>
              <a:rPr lang="tr-TR" sz="1600" dirty="0" smtClean="0">
                <a:solidFill>
                  <a:schemeClr val="tx1"/>
                </a:solidFill>
              </a:rPr>
              <a:t>57.177 (x=57.128, y=57.226)</a:t>
            </a:r>
          </a:p>
          <a:p>
            <a:pPr algn="l">
              <a:spcBef>
                <a:spcPts val="0"/>
              </a:spcBef>
            </a:pPr>
            <a:r>
              <a:rPr lang="tr-TR" sz="1600" b="1" dirty="0" smtClean="0">
                <a:solidFill>
                  <a:schemeClr val="tx1"/>
                </a:solidFill>
              </a:rPr>
              <a:t>12: </a:t>
            </a:r>
            <a:r>
              <a:rPr lang="tr-TR" sz="1600" dirty="0" smtClean="0">
                <a:solidFill>
                  <a:schemeClr val="tx1"/>
                </a:solidFill>
              </a:rPr>
              <a:t>57.201 (x=57.177, y=57.226)</a:t>
            </a:r>
          </a:p>
          <a:p>
            <a:pPr algn="l">
              <a:spcBef>
                <a:spcPts val="0"/>
              </a:spcBef>
            </a:pPr>
            <a:r>
              <a:rPr lang="tr-TR" sz="1600" b="1" dirty="0" smtClean="0">
                <a:solidFill>
                  <a:schemeClr val="tx1"/>
                </a:solidFill>
              </a:rPr>
              <a:t>13: </a:t>
            </a:r>
            <a:r>
              <a:rPr lang="tr-TR" sz="1600" dirty="0" smtClean="0">
                <a:solidFill>
                  <a:schemeClr val="tx1"/>
                </a:solidFill>
              </a:rPr>
              <a:t>57.213 (x=57.201, y=57.226)</a:t>
            </a:r>
          </a:p>
          <a:p>
            <a:pPr algn="l">
              <a:spcBef>
                <a:spcPts val="0"/>
              </a:spcBef>
            </a:pPr>
            <a:r>
              <a:rPr lang="tr-TR" sz="1600" b="1" dirty="0" smtClean="0">
                <a:solidFill>
                  <a:schemeClr val="tx1"/>
                </a:solidFill>
              </a:rPr>
              <a:t>14: </a:t>
            </a:r>
            <a:r>
              <a:rPr lang="tr-TR" sz="1600" dirty="0" smtClean="0">
                <a:solidFill>
                  <a:schemeClr val="tx1"/>
                </a:solidFill>
              </a:rPr>
              <a:t>57.219 (x=57.213, y=57.226)</a:t>
            </a:r>
          </a:p>
          <a:p>
            <a:pPr algn="l">
              <a:spcBef>
                <a:spcPts val="0"/>
              </a:spcBef>
            </a:pPr>
            <a:r>
              <a:rPr lang="tr-TR" sz="1600" b="1" dirty="0" smtClean="0">
                <a:solidFill>
                  <a:schemeClr val="tx1"/>
                </a:solidFill>
              </a:rPr>
              <a:t>15: </a:t>
            </a:r>
            <a:r>
              <a:rPr lang="tr-TR" sz="1600" dirty="0" smtClean="0">
                <a:solidFill>
                  <a:schemeClr val="tx1"/>
                </a:solidFill>
              </a:rPr>
              <a:t>57.222 (x=57.219, y=57.226)</a:t>
            </a:r>
          </a:p>
          <a:p>
            <a:pPr algn="l">
              <a:spcBef>
                <a:spcPts val="0"/>
              </a:spcBef>
            </a:pPr>
            <a:r>
              <a:rPr lang="tr-TR" sz="1600" b="1" dirty="0" smtClean="0">
                <a:solidFill>
                  <a:schemeClr val="tx1"/>
                </a:solidFill>
              </a:rPr>
              <a:t>16: </a:t>
            </a:r>
            <a:r>
              <a:rPr lang="tr-TR" sz="1600" dirty="0" smtClean="0">
                <a:solidFill>
                  <a:schemeClr val="tx1"/>
                </a:solidFill>
              </a:rPr>
              <a:t>57.224 (x=57.222, y=57.226)</a:t>
            </a:r>
          </a:p>
          <a:p>
            <a:pPr algn="l">
              <a:spcBef>
                <a:spcPts val="0"/>
              </a:spcBef>
            </a:pPr>
            <a:r>
              <a:rPr lang="tr-TR" sz="1600" b="1" dirty="0" smtClean="0">
                <a:solidFill>
                  <a:schemeClr val="tx1"/>
                </a:solidFill>
              </a:rPr>
              <a:t>17: </a:t>
            </a:r>
            <a:r>
              <a:rPr lang="tr-TR" sz="1600" dirty="0" smtClean="0">
                <a:solidFill>
                  <a:schemeClr val="tx1"/>
                </a:solidFill>
              </a:rPr>
              <a:t>57.225 (x=57.224, y=57.226) --- Sayı Bulundu! ---</a:t>
            </a:r>
          </a:p>
          <a:p>
            <a:pPr algn="l">
              <a:spcBef>
                <a:spcPts val="0"/>
              </a:spcBef>
            </a:pPr>
            <a:endParaRPr lang="tr-TR" sz="1600"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amond(in)">
                                      <p:cBhvr>
                                        <p:cTn id="7" dur="20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amond(in)">
                                      <p:cBhvr>
                                        <p:cTn id="12" dur="20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diamond(in)">
                                      <p:cBhvr>
                                        <p:cTn id="17" dur="20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diamond(in)">
                                      <p:cBhvr>
                                        <p:cTn id="22" dur="20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diamond(in)">
                                      <p:cBhvr>
                                        <p:cTn id="27" dur="2000"/>
                                        <p:tgtEl>
                                          <p:spTgt spid="3">
                                            <p:txEl>
                                              <p:pRg st="9" end="9"/>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diamond(in)">
                                      <p:cBhvr>
                                        <p:cTn id="30" dur="2000"/>
                                        <p:tgtEl>
                                          <p:spTgt spid="3">
                                            <p:txEl>
                                              <p:pRg st="10" end="10"/>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diamond(in)">
                                      <p:cBhvr>
                                        <p:cTn id="33" dur="2000"/>
                                        <p:tgtEl>
                                          <p:spTgt spid="3">
                                            <p:txEl>
                                              <p:pRg st="11" end="11"/>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diamond(in)">
                                      <p:cBhvr>
                                        <p:cTn id="36" dur="2000"/>
                                        <p:tgtEl>
                                          <p:spTgt spid="3">
                                            <p:txEl>
                                              <p:pRg st="12" end="12"/>
                                            </p:txEl>
                                          </p:spTgt>
                                        </p:tgtEl>
                                      </p:cBhvr>
                                    </p:animEffect>
                                  </p:childTnLst>
                                </p:cTn>
                              </p:par>
                              <p:par>
                                <p:cTn id="37" presetID="8" presetClass="entr" presetSubtype="16"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Effect transition="in" filter="diamond(in)">
                                      <p:cBhvr>
                                        <p:cTn id="39" dur="2000"/>
                                        <p:tgtEl>
                                          <p:spTgt spid="3">
                                            <p:txEl>
                                              <p:pRg st="13" end="13"/>
                                            </p:txEl>
                                          </p:spTgt>
                                        </p:tgtEl>
                                      </p:cBhvr>
                                    </p:animEffect>
                                  </p:childTnLst>
                                </p:cTn>
                              </p:par>
                              <p:par>
                                <p:cTn id="40" presetID="8" presetClass="entr" presetSubtype="16" fill="hold" nodeType="with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diamond(in)">
                                      <p:cBhvr>
                                        <p:cTn id="42" dur="2000"/>
                                        <p:tgtEl>
                                          <p:spTgt spid="3">
                                            <p:txEl>
                                              <p:pRg st="14" end="14"/>
                                            </p:txEl>
                                          </p:spTgt>
                                        </p:tgtEl>
                                      </p:cBhvr>
                                    </p:animEffect>
                                  </p:childTnLst>
                                </p:cTn>
                              </p:par>
                              <p:par>
                                <p:cTn id="43" presetID="8" presetClass="entr" presetSubtype="16" fill="hold"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animEffect transition="in" filter="diamond(in)">
                                      <p:cBhvr>
                                        <p:cTn id="45" dur="2000"/>
                                        <p:tgtEl>
                                          <p:spTgt spid="3">
                                            <p:txEl>
                                              <p:pRg st="15" end="15"/>
                                            </p:txEl>
                                          </p:spTgt>
                                        </p:tgtEl>
                                      </p:cBhvr>
                                    </p:animEffect>
                                  </p:childTnLst>
                                </p:cTn>
                              </p:par>
                              <p:par>
                                <p:cTn id="46" presetID="8" presetClass="entr" presetSubtype="16" fill="hold" nodeType="withEffect">
                                  <p:stCondLst>
                                    <p:cond delay="0"/>
                                  </p:stCondLst>
                                  <p:childTnLst>
                                    <p:set>
                                      <p:cBhvr>
                                        <p:cTn id="47" dur="1" fill="hold">
                                          <p:stCondLst>
                                            <p:cond delay="0"/>
                                          </p:stCondLst>
                                        </p:cTn>
                                        <p:tgtEl>
                                          <p:spTgt spid="3">
                                            <p:txEl>
                                              <p:pRg st="16" end="16"/>
                                            </p:txEl>
                                          </p:spTgt>
                                        </p:tgtEl>
                                        <p:attrNameLst>
                                          <p:attrName>style.visibility</p:attrName>
                                        </p:attrNameLst>
                                      </p:cBhvr>
                                      <p:to>
                                        <p:strVal val="visible"/>
                                      </p:to>
                                    </p:set>
                                    <p:animEffect transition="in" filter="diamond(in)">
                                      <p:cBhvr>
                                        <p:cTn id="48" dur="2000"/>
                                        <p:tgtEl>
                                          <p:spTgt spid="3">
                                            <p:txEl>
                                              <p:pRg st="16" end="16"/>
                                            </p:txEl>
                                          </p:spTgt>
                                        </p:tgtEl>
                                      </p:cBhvr>
                                    </p:animEffect>
                                  </p:childTnLst>
                                </p:cTn>
                              </p:par>
                              <p:par>
                                <p:cTn id="49" presetID="8" presetClass="entr" presetSubtype="16" fill="hold" nodeType="withEffect">
                                  <p:stCondLst>
                                    <p:cond delay="0"/>
                                  </p:stCondLst>
                                  <p:childTnLst>
                                    <p:set>
                                      <p:cBhvr>
                                        <p:cTn id="50" dur="1" fill="hold">
                                          <p:stCondLst>
                                            <p:cond delay="0"/>
                                          </p:stCondLst>
                                        </p:cTn>
                                        <p:tgtEl>
                                          <p:spTgt spid="3">
                                            <p:txEl>
                                              <p:pRg st="17" end="17"/>
                                            </p:txEl>
                                          </p:spTgt>
                                        </p:tgtEl>
                                        <p:attrNameLst>
                                          <p:attrName>style.visibility</p:attrName>
                                        </p:attrNameLst>
                                      </p:cBhvr>
                                      <p:to>
                                        <p:strVal val="visible"/>
                                      </p:to>
                                    </p:set>
                                    <p:animEffect transition="in" filter="diamond(in)">
                                      <p:cBhvr>
                                        <p:cTn id="51" dur="2000"/>
                                        <p:tgtEl>
                                          <p:spTgt spid="3">
                                            <p:txEl>
                                              <p:pRg st="17" end="17"/>
                                            </p:txEl>
                                          </p:spTgt>
                                        </p:tgtEl>
                                      </p:cBhvr>
                                    </p:animEffect>
                                  </p:childTnLst>
                                </p:cTn>
                              </p:par>
                              <p:par>
                                <p:cTn id="52" presetID="8" presetClass="entr" presetSubtype="16" fill="hold" nodeType="withEffect">
                                  <p:stCondLst>
                                    <p:cond delay="0"/>
                                  </p:stCondLst>
                                  <p:childTnLst>
                                    <p:set>
                                      <p:cBhvr>
                                        <p:cTn id="53" dur="1" fill="hold">
                                          <p:stCondLst>
                                            <p:cond delay="0"/>
                                          </p:stCondLst>
                                        </p:cTn>
                                        <p:tgtEl>
                                          <p:spTgt spid="3">
                                            <p:txEl>
                                              <p:pRg st="18" end="18"/>
                                            </p:txEl>
                                          </p:spTgt>
                                        </p:tgtEl>
                                        <p:attrNameLst>
                                          <p:attrName>style.visibility</p:attrName>
                                        </p:attrNameLst>
                                      </p:cBhvr>
                                      <p:to>
                                        <p:strVal val="visible"/>
                                      </p:to>
                                    </p:set>
                                    <p:animEffect transition="in" filter="diamond(in)">
                                      <p:cBhvr>
                                        <p:cTn id="54" dur="2000"/>
                                        <p:tgtEl>
                                          <p:spTgt spid="3">
                                            <p:txEl>
                                              <p:pRg st="18" end="18"/>
                                            </p:txEl>
                                          </p:spTgt>
                                        </p:tgtEl>
                                      </p:cBhvr>
                                    </p:animEffect>
                                  </p:childTnLst>
                                </p:cTn>
                              </p:par>
                              <p:par>
                                <p:cTn id="55" presetID="8" presetClass="entr" presetSubtype="16" fill="hold" nodeType="withEffect">
                                  <p:stCondLst>
                                    <p:cond delay="0"/>
                                  </p:stCondLst>
                                  <p:childTnLst>
                                    <p:set>
                                      <p:cBhvr>
                                        <p:cTn id="56" dur="1" fill="hold">
                                          <p:stCondLst>
                                            <p:cond delay="0"/>
                                          </p:stCondLst>
                                        </p:cTn>
                                        <p:tgtEl>
                                          <p:spTgt spid="3">
                                            <p:txEl>
                                              <p:pRg st="19" end="19"/>
                                            </p:txEl>
                                          </p:spTgt>
                                        </p:tgtEl>
                                        <p:attrNameLst>
                                          <p:attrName>style.visibility</p:attrName>
                                        </p:attrNameLst>
                                      </p:cBhvr>
                                      <p:to>
                                        <p:strVal val="visible"/>
                                      </p:to>
                                    </p:set>
                                    <p:animEffect transition="in" filter="diamond(in)">
                                      <p:cBhvr>
                                        <p:cTn id="57" dur="2000"/>
                                        <p:tgtEl>
                                          <p:spTgt spid="3">
                                            <p:txEl>
                                              <p:pRg st="19" end="19"/>
                                            </p:txEl>
                                          </p:spTgt>
                                        </p:tgtEl>
                                      </p:cBhvr>
                                    </p:animEffect>
                                  </p:childTnLst>
                                </p:cTn>
                              </p:par>
                              <p:par>
                                <p:cTn id="58" presetID="8" presetClass="entr" presetSubtype="16" fill="hold" nodeType="withEffect">
                                  <p:stCondLst>
                                    <p:cond delay="0"/>
                                  </p:stCondLst>
                                  <p:childTnLst>
                                    <p:set>
                                      <p:cBhvr>
                                        <p:cTn id="59" dur="1" fill="hold">
                                          <p:stCondLst>
                                            <p:cond delay="0"/>
                                          </p:stCondLst>
                                        </p:cTn>
                                        <p:tgtEl>
                                          <p:spTgt spid="3">
                                            <p:txEl>
                                              <p:pRg st="20" end="20"/>
                                            </p:txEl>
                                          </p:spTgt>
                                        </p:tgtEl>
                                        <p:attrNameLst>
                                          <p:attrName>style.visibility</p:attrName>
                                        </p:attrNameLst>
                                      </p:cBhvr>
                                      <p:to>
                                        <p:strVal val="visible"/>
                                      </p:to>
                                    </p:set>
                                    <p:animEffect transition="in" filter="diamond(in)">
                                      <p:cBhvr>
                                        <p:cTn id="60" dur="20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Bul bakalım kaç tuttum?</a:t>
            </a:r>
            <a:endParaRPr lang="tr-TR" dirty="0"/>
          </a:p>
        </p:txBody>
      </p:sp>
      <p:sp>
        <p:nvSpPr>
          <p:cNvPr id="3" name="2 İçerik Yer Tutucusu"/>
          <p:cNvSpPr>
            <a:spLocks noGrp="1"/>
          </p:cNvSpPr>
          <p:nvPr>
            <p:ph sz="quarter" idx="1"/>
          </p:nvPr>
        </p:nvSpPr>
        <p:spPr/>
        <p:txBody>
          <a:bodyPr/>
          <a:lstStyle/>
          <a:p>
            <a:r>
              <a:rPr lang="tr-TR" dirty="0" smtClean="0"/>
              <a:t>Aşağıdaki tablodaki boş kısımları </a:t>
            </a:r>
            <a:r>
              <a:rPr lang="tr-TR" b="1" u="sng" dirty="0" smtClean="0"/>
              <a:t>dolduralım. (Az önce gördüğümüz algoritmayı kullanarak)</a:t>
            </a:r>
            <a:endParaRPr lang="tr-TR" dirty="0"/>
          </a:p>
        </p:txBody>
      </p:sp>
      <p:graphicFrame>
        <p:nvGraphicFramePr>
          <p:cNvPr id="5" name="4 Tablo"/>
          <p:cNvGraphicFramePr>
            <a:graphicFrameLocks noGrp="1"/>
          </p:cNvGraphicFramePr>
          <p:nvPr/>
        </p:nvGraphicFramePr>
        <p:xfrm>
          <a:off x="1480458" y="2467429"/>
          <a:ext cx="4484914" cy="3216365"/>
        </p:xfrm>
        <a:graphic>
          <a:graphicData uri="http://schemas.openxmlformats.org/drawingml/2006/table">
            <a:tbl>
              <a:tblPr firstRow="1" bandRow="1" bandCol="1">
                <a:tableStyleId>{7E9639D4-E3E2-4D34-9284-5A2195B3D0D7}</a:tableStyleId>
              </a:tblPr>
              <a:tblGrid>
                <a:gridCol w="1166077"/>
                <a:gridCol w="3318837"/>
              </a:tblGrid>
              <a:tr h="515257">
                <a:tc>
                  <a:txBody>
                    <a:bodyPr/>
                    <a:lstStyle/>
                    <a:p>
                      <a:pPr algn="ctr"/>
                      <a:r>
                        <a:rPr lang="tr-TR" dirty="0" smtClean="0"/>
                        <a:t>Tahmin sayısı</a:t>
                      </a:r>
                      <a:endParaRPr lang="tr-TR" dirty="0"/>
                    </a:p>
                  </a:txBody>
                  <a:tcPr/>
                </a:tc>
                <a:tc>
                  <a:txBody>
                    <a:bodyPr/>
                    <a:lstStyle/>
                    <a:p>
                      <a:pPr algn="ctr"/>
                      <a:r>
                        <a:rPr lang="tr-TR" dirty="0" smtClean="0"/>
                        <a:t>1 ila maksimum kaç arasındaki aralıktaki</a:t>
                      </a:r>
                      <a:r>
                        <a:rPr lang="tr-TR" baseline="0" dirty="0" smtClean="0"/>
                        <a:t> sayıyı bulabiliriz?</a:t>
                      </a:r>
                      <a:endParaRPr lang="tr-TR" dirty="0"/>
                    </a:p>
                  </a:txBody>
                  <a:tcPr/>
                </a:tc>
              </a:tr>
              <a:tr h="515257">
                <a:tc>
                  <a:txBody>
                    <a:bodyPr/>
                    <a:lstStyle/>
                    <a:p>
                      <a:pPr algn="ctr"/>
                      <a:r>
                        <a:rPr lang="tr-TR" dirty="0" smtClean="0"/>
                        <a:t>1</a:t>
                      </a:r>
                      <a:endParaRPr lang="tr-TR" dirty="0"/>
                    </a:p>
                  </a:txBody>
                  <a:tcPr/>
                </a:tc>
                <a:tc>
                  <a:txBody>
                    <a:bodyPr/>
                    <a:lstStyle/>
                    <a:p>
                      <a:pPr algn="ctr"/>
                      <a:endParaRPr lang="tr-TR" dirty="0"/>
                    </a:p>
                  </a:txBody>
                  <a:tcPr/>
                </a:tc>
              </a:tr>
              <a:tr h="515257">
                <a:tc>
                  <a:txBody>
                    <a:bodyPr/>
                    <a:lstStyle/>
                    <a:p>
                      <a:pPr algn="ctr"/>
                      <a:r>
                        <a:rPr lang="tr-TR" dirty="0" smtClean="0"/>
                        <a:t>2</a:t>
                      </a:r>
                      <a:endParaRPr lang="tr-TR" dirty="0"/>
                    </a:p>
                  </a:txBody>
                  <a:tcPr/>
                </a:tc>
                <a:tc>
                  <a:txBody>
                    <a:bodyPr/>
                    <a:lstStyle/>
                    <a:p>
                      <a:pPr algn="ctr"/>
                      <a:endParaRPr lang="tr-TR" dirty="0"/>
                    </a:p>
                  </a:txBody>
                  <a:tcPr/>
                </a:tc>
              </a:tr>
              <a:tr h="515257">
                <a:tc>
                  <a:txBody>
                    <a:bodyPr/>
                    <a:lstStyle/>
                    <a:p>
                      <a:pPr algn="ctr"/>
                      <a:r>
                        <a:rPr lang="tr-TR" dirty="0" smtClean="0"/>
                        <a:t>3</a:t>
                      </a:r>
                      <a:endParaRPr lang="tr-TR" dirty="0"/>
                    </a:p>
                  </a:txBody>
                  <a:tcPr/>
                </a:tc>
                <a:tc>
                  <a:txBody>
                    <a:bodyPr/>
                    <a:lstStyle/>
                    <a:p>
                      <a:pPr algn="ctr"/>
                      <a:endParaRPr lang="tr-TR" dirty="0"/>
                    </a:p>
                  </a:txBody>
                  <a:tcPr/>
                </a:tc>
              </a:tr>
              <a:tr h="515257">
                <a:tc>
                  <a:txBody>
                    <a:bodyPr/>
                    <a:lstStyle/>
                    <a:p>
                      <a:pPr algn="ctr"/>
                      <a:r>
                        <a:rPr lang="tr-TR" dirty="0" smtClean="0"/>
                        <a:t>4</a:t>
                      </a:r>
                      <a:endParaRPr lang="tr-TR" dirty="0"/>
                    </a:p>
                  </a:txBody>
                  <a:tcPr/>
                </a:tc>
                <a:tc>
                  <a:txBody>
                    <a:bodyPr/>
                    <a:lstStyle/>
                    <a:p>
                      <a:pPr algn="ctr"/>
                      <a:endParaRPr lang="tr-TR" dirty="0"/>
                    </a:p>
                  </a:txBody>
                  <a:tcPr/>
                </a:tc>
              </a:tr>
              <a:tr h="515257">
                <a:tc>
                  <a:txBody>
                    <a:bodyPr/>
                    <a:lstStyle/>
                    <a:p>
                      <a:pPr algn="ctr"/>
                      <a:r>
                        <a:rPr lang="tr-TR" dirty="0" smtClean="0"/>
                        <a:t>5</a:t>
                      </a:r>
                      <a:endParaRPr lang="tr-TR" dirty="0"/>
                    </a:p>
                  </a:txBody>
                  <a:tcPr/>
                </a:tc>
                <a:tc>
                  <a:txBody>
                    <a:bodyPr/>
                    <a:lstStyle/>
                    <a:p>
                      <a:pPr algn="ctr"/>
                      <a:endParaRPr lang="tr-TR" dirty="0"/>
                    </a:p>
                  </a:txBody>
                  <a:tcPr/>
                </a:tc>
              </a:tr>
            </a:tbl>
          </a:graphicData>
        </a:graphic>
      </p:graphicFrame>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Bilgisayarlarda Veriler ve Veri Türleri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b="1" dirty="0" smtClean="0">
                <a:solidFill>
                  <a:schemeClr val="tx1"/>
                </a:solidFill>
              </a:rPr>
              <a:t> Bit/Bayt Kavramı</a:t>
            </a:r>
          </a:p>
          <a:p>
            <a:pPr algn="l">
              <a:spcBef>
                <a:spcPts val="0"/>
              </a:spcBef>
              <a:buFont typeface="Wingdings" pitchFamily="2" charset="2"/>
              <a:buChar char="§"/>
            </a:pPr>
            <a:r>
              <a:rPr lang="tr-TR" sz="2400" b="1" dirty="0" smtClean="0">
                <a:solidFill>
                  <a:schemeClr val="tx1"/>
                </a:solidFill>
              </a:rPr>
              <a:t> </a:t>
            </a:r>
            <a:r>
              <a:rPr lang="tr-TR" sz="2400" dirty="0" smtClean="0">
                <a:solidFill>
                  <a:schemeClr val="tx1"/>
                </a:solidFill>
              </a:rPr>
              <a:t>Bit, bir bilgisayarın hangi tabanda çalışıyorsa o tabana ait bir basamağını ifade eder. </a:t>
            </a:r>
          </a:p>
          <a:p>
            <a:pPr algn="l">
              <a:spcBef>
                <a:spcPts val="0"/>
              </a:spcBef>
              <a:buFont typeface="Wingdings" pitchFamily="2" charset="2"/>
              <a:buChar char="§"/>
            </a:pPr>
            <a:r>
              <a:rPr lang="tr-TR" sz="2400" dirty="0" smtClean="0">
                <a:solidFill>
                  <a:schemeClr val="tx1"/>
                </a:solidFill>
              </a:rPr>
              <a:t>Günümüz bilgisayarları ikilik tabanda çalışmaktadır ve bir bit yalnızca iki değer alabilir: 0 ve 1. </a:t>
            </a:r>
          </a:p>
          <a:p>
            <a:pPr algn="l">
              <a:spcBef>
                <a:spcPts val="0"/>
              </a:spcBef>
              <a:buFont typeface="Wingdings" pitchFamily="2" charset="2"/>
              <a:buChar char="§"/>
            </a:pPr>
            <a:r>
              <a:rPr lang="tr-TR" sz="2400" dirty="0" smtClean="0">
                <a:solidFill>
                  <a:schemeClr val="tx1"/>
                </a:solidFill>
              </a:rPr>
              <a:t>Bayt ise 8 bitten oluşmaktadır (8-bit). </a:t>
            </a:r>
          </a:p>
          <a:p>
            <a:pPr algn="l">
              <a:spcBef>
                <a:spcPts val="0"/>
              </a:spcBef>
              <a:buNone/>
            </a:pPr>
            <a:endParaRPr lang="tr-TR" sz="2400" b="1"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Bilgisayarlarda Veriler ve Veri Türleri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b="1" dirty="0" smtClean="0">
                <a:solidFill>
                  <a:schemeClr val="tx1"/>
                </a:solidFill>
              </a:rPr>
              <a:t> Bit/Bayt Kavramı</a:t>
            </a:r>
          </a:p>
          <a:p>
            <a:pPr>
              <a:spcBef>
                <a:spcPts val="0"/>
              </a:spcBef>
              <a:buFont typeface="Wingdings" pitchFamily="2" charset="2"/>
              <a:buChar char="§"/>
            </a:pPr>
            <a:r>
              <a:rPr lang="tr-TR" sz="2400" dirty="0" smtClean="0">
                <a:solidFill>
                  <a:schemeClr val="tx1"/>
                </a:solidFill>
              </a:rPr>
              <a:t>Bir veri türünün büyüklüğü bit/bayt cinsinden ifade edilir. Örneğin 1 </a:t>
            </a:r>
            <a:r>
              <a:rPr lang="tr-TR" sz="2400" dirty="0" smtClean="0"/>
              <a:t>bayt’lık </a:t>
            </a:r>
            <a:r>
              <a:rPr lang="tr-TR" sz="2400" dirty="0" smtClean="0">
                <a:solidFill>
                  <a:schemeClr val="tx1"/>
                </a:solidFill>
              </a:rPr>
              <a:t>bir veri türü 2</a:t>
            </a:r>
            <a:r>
              <a:rPr lang="tr-TR" sz="2400" baseline="30000" dirty="0" smtClean="0">
                <a:solidFill>
                  <a:schemeClr val="tx1"/>
                </a:solidFill>
              </a:rPr>
              <a:t>8</a:t>
            </a:r>
            <a:r>
              <a:rPr lang="tr-TR" sz="2400" dirty="0" smtClean="0">
                <a:solidFill>
                  <a:schemeClr val="tx1"/>
                </a:solidFill>
              </a:rPr>
              <a:t> = 256 farklı değer alabilir. Bir veri türünün ifade edildiği miktar ne kadar büyükse o kadar fazla ifade gücü vardır. </a:t>
            </a:r>
          </a:p>
          <a:p>
            <a:pPr algn="l">
              <a:spcBef>
                <a:spcPts val="0"/>
              </a:spcBef>
              <a:buFont typeface="Wingdings" pitchFamily="2" charset="2"/>
              <a:buChar char="§"/>
            </a:pPr>
            <a:r>
              <a:rPr lang="tr-TR" sz="2400" dirty="0" smtClean="0">
                <a:solidFill>
                  <a:schemeClr val="tx1"/>
                </a:solidFill>
              </a:rPr>
              <a:t>Örneğin Kırmızı-Yeşil-Mavi renk tonları için yalnızca 1-bit kullanılırsa sadece 8 rengi (Kırmızı için 2, Yeşil için 2, Mavi için 2 farklı renk, toplamda 2</a:t>
            </a:r>
            <a:r>
              <a:rPr lang="tr-TR" sz="2400" baseline="30000" dirty="0" smtClean="0">
                <a:solidFill>
                  <a:schemeClr val="tx1"/>
                </a:solidFill>
              </a:rPr>
              <a:t>3</a:t>
            </a:r>
            <a:r>
              <a:rPr lang="tr-TR" sz="2400" dirty="0" smtClean="0">
                <a:solidFill>
                  <a:schemeClr val="tx1"/>
                </a:solidFill>
              </a:rPr>
              <a:t> = 8) ifade edebiliriz.</a:t>
            </a:r>
          </a:p>
          <a:p>
            <a:pPr algn="l">
              <a:spcBef>
                <a:spcPts val="0"/>
              </a:spcBef>
            </a:pPr>
            <a:endParaRPr lang="tr-TR" sz="2400" b="1"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pic>
        <p:nvPicPr>
          <p:cNvPr id="5" name="Picture 3" descr="RGB_3bits_palette.png"/>
          <p:cNvPicPr>
            <a:picLocks noChangeAspect="1"/>
          </p:cNvPicPr>
          <p:nvPr/>
        </p:nvPicPr>
        <p:blipFill>
          <a:blip r:embed="rId2" cstate="print"/>
          <a:stretch>
            <a:fillRect/>
          </a:stretch>
        </p:blipFill>
        <p:spPr>
          <a:xfrm>
            <a:off x="2051720" y="4273027"/>
            <a:ext cx="5040560" cy="390525"/>
          </a:xfrm>
          <a:prstGeom prst="rect">
            <a:avLst/>
          </a:prstGeom>
        </p:spPr>
      </p:pic>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Bunu biliyor muydunuz?</a:t>
            </a:r>
            <a:endParaRPr lang="en-US" dirty="0"/>
          </a:p>
        </p:txBody>
      </p:sp>
      <p:pic>
        <p:nvPicPr>
          <p:cNvPr id="4" name="Picture 3" descr="Charles_Babbage_-_1860.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283778" y="1701003"/>
            <a:ext cx="3403022" cy="4455957"/>
          </a:xfrm>
          <a:prstGeom prst="rect">
            <a:avLst/>
          </a:prstGeom>
        </p:spPr>
      </p:pic>
      <p:sp>
        <p:nvSpPr>
          <p:cNvPr id="61442" name="AutoShape 2" descr="data:image/jpeg;base64,/9j/4AAQSkZJRgABAQAAAQABAAD/2wCEAAkGBxITEBUSEhMQDxUVFRAVEBUWEBUPFRYVFRIWFhUXFRUYHCggGBolHRUVIjEhJSkrLi4uFx8zODMtNyguLisBCgoKDg0OGxAQGzclICU1MzctLTErKzctLy4rLS0vKy0rNzctListLTIrLS4tLS0tNy0tLTItNi0rLS0tLS0tLf/AABEIAMIBAwMBIgACEQEDEQH/xAAcAAEAAQUBAQAAAAAAAAAAAAAABAIDBQYHAQj/xABBEAACAgEBBAcGAwUHAwUAAAABAgADEQQFEiExE0FRYXGBkQYHIjKhsUJSchQjksHRM2KCk6Ky4TRD8ERzo7PC/8QAGQEBAAMBAQAAAAAAAAAAAAAAAAECAwQF/8QAIREBAAICAgMBAQEBAAAAAAAAAAECAxESMQQhUUFhcRT/2gAMAwEAAhEDEQA/AO4xE5f7wfbXXaTWdFUqV1hVKF6t8WZA3jne5AnHDEDqETjek97esX+102nt/Qz0fcvMxpvfDR/3dLqa+3cZLQP4ih+ktNLR3CItE9S6ZE0zSe9DZj4BusqJ6nos+rKpUeszei9qdDacV6vSufyi9N7+EnMqlmInisCMggjqI4z2AiIgIiICIiAiIgIiICIiAiIgIiICIiAiIgIiICIiAiIgJp3vS2H+06FnUZsoPSJ2lcYdfMcfFRNxnjKCMHiDwMD5gpOR4c5cBmW9sNjHRa56sYrY71XZuMeA8jkTGFZ6mC/Ojhy142UlQeYB8RmefsiHgVH2nsvVzWaxPcM+Ux080mhCHNT20HrNdhrPqJmtLtXaNYxVtDUj/wBzGp+tuZBoktJS2DHP4mMt4/Wa0/ttthMfHotQOvpKWRj/AJZUCZbT+8vWA4t2ejjrarVAHyRl/nNZqkmuYW8ajWM9m30e9PT8rtLtDT9rGgWJ5FGJ+kyWj95GyrOWrrrPWLUs0+P8xQJoyGXjUrfMqsO8BvvM58b5K/8A0fYdR0O1tPcM030XDq6O1LP9pMmzit/s/pH+bT0+SBf9uJcp2Xuf2N+s0+OQr1dqj+EsQZSfHstHkVdmicr0+0Nenya61h2W003ep3Q31m5ex+27L1eu/c6asgkopRXrfO44Uk4OQykZ5rnhkCZWx2r7lpXJW3qGxRESi5ERAREQEREBERAREQEREBERAREQEREDRfe3sLp9H0yjL0ZbvNZ+ceXA+U49p7Mr38jPpm2sMpVhkEEEdoPOfO3tHsk6PXWUH5Cc1ntU8V/p5To8bJxvr6xzV5V/xDxmXAICyoT1NOFcqkyppDWXVaRIyNRkyuY6h5NqaZytCWkkVmR6zLyyqV4SpZbUyoGQhU0vaHX/ALPcmo6kyt3fS+N8/wCEhX/wEdcsMZ6p6jK2ryjSazxnbqoM9mtew20N6g0Mcvp91Rk5JpIPQt6ApnrNZPXNlnnTGp1L0IncbgiIkJIiICIiAiIgIiICIiAiIgIiICIiAnPPfDsHpdMNSg+On58czWT/ACPH1nQ5a1NC2IyMMqwKsO0EYMD5u0tu8oPr4y+BG2NmtpNZZp2zgMdw9o5qfMTxTPYwZOdIl52WnG2laypTKMws0lSEyppNpeY6tpLqaZzC0MlW0koZj6nkpGlEpOZWplhXlxTIFRPGVKZaBnu9Am7N2j+z6hLycIPgv7OicjLH9DBWz2Bh1zqE5IePA8Qec3f2G2kbNP0THNlGKySclq8fun78qN0nrZGnJ5FPfJ04LeuLZIiJzOgiIgIiICIiAiIgIiICIiAiIgIiICIiBzT3y7B36k1aD4q8LZjnuk/CfI/ec0ot3lB7fv1z6O1+kW2p6nGVdWVh3ET5z12hbS6q3Tv+Fju9/YfMYnV4uTjfU/rDPTlXfxUWlSmWd6VAz0nEkoZLqeQK2khGlZgZCtpKreYxLJJrslJhbacGl1LZBSyXQ0rpKWrSteMiq8u1PGiVYsxJ2xNpfs+prtJwhxVf2bjkbrH9LYOepS8xrnM8fBBBGQQQR2gjiJW1OUaK34zt2aJrnsLtU3abcclrKCKrCebKBmtz27y4yfzBuybHPNmNTqXoRO43BERISREQEREBERAREQEREBERAREQEREBOWe+fYXBNag4rhLfD8BP28xOpyJtbQLfRZS4yrqVPdkcDA+cKmyAe2XJTZpGovs09nBkZh6f1GDLu7PWxZOdYl596cbae1y8rS2qz2as19Xl1LJDBlYeQJ62S6lsxyvLi2SuksmHlyuznMatsrN3ONITTdLjWTFHUADJIHeTgSLqNvVqMDNh7uA9T/LMra1a9ymK2t1DcPZna37Nq63JwlmKb/Bm/dOf0ucdgWxzOtz5e1227LAV+FVIIIAzkEYIJP8AxO7e7b2j/bNAju2baj0N5J4l1Awx/UpVvEkdU8/Natrbq7sNbVrqza4iJi1IiICIiAiIgIiICIiAiIgIiICIiAiIgcj982wylletrHPCW+I+UnxGR6TS6mDAEcjxnf8A2g2Uuq01lD8nUgHsb8J8jifPOmraqyzT2DDIzDHgcH+vnOnxr6tx+sc1dxtN3ZSwlQaemehtx6WCJ4DLjCRrtQq8yPDmfSJtEe5IiZ6Xg0rDTE27T/KPM/0kK7Us3Mk93Iek57+VSOvbWvj2nv0ztu0a16949g4/XlIOo2o5G8q7ingGxn0PKYlnma2htrVawbpWtaxu53a0qQFR8zOeOefDPlOW/k3t/G9cFY/rE3agscsS3icymit7Du1qznrwOA7yeQHeZkdNs2scWzee7NdQ8/mfyxMrplDEVj4uWKkHRAE9e6V3eHPLH1mDZj9BsHePxsXP5ayAo/VaeHoD4zbdnaJKh0YKbx3iKamr5jAy1x3lDHI+dskDh2S5Tp+iTf1DtpEDLwVWIbqVXsocM+T1ADnggzM0JqGTdpSzSU81tXNrMD+XTO56Pjj5gTjPwg8QEOy80kGxhUWH7uutrVJ5Di4Db5zj4huqM8R1w22tUg32uupTgApve7iTwywDLk8t0ep5CytqoWGlra5mbF9wXU1KGGQTZkMbWGCN0cuRK8Jj9SqIwe1hfcQQAN3pG48koar4Bx4ns+ZoGVr9sdeMnpmVRy6SlMnvOUBAx2nPcIT3m60chp7F6map13v04ceuMTWr68jet3K15hTioAf3yUAc/QdhxmY62w2fICF45YBQSc/hxjA7+vq7YG9r74bVJDaWmzHPdvasfVGkyn3zU/8Ac0l6/osSz03t3M5TagHw/Ef7nEcQe8YkO7h2Z6yBgeAgdz03vf2c3zDVU/qpDf8A1s0yWl95eyn5aoL+uq6r6ugE+cjPIH1Fpva7Z9hwmt0bHs/aa970zmZWnUI/FGR/0sG+0+RzKRWAcgAHqOMH1gfX8T5t93+uuO0dMp1GqSsWBrAt9oUqgLBSoOCpIVSOWGn0ijZGRA9iIgIiICIiAiIgJxr3xbFNOpTW1j4bPht/WB1+K/adlmI9q9jLq9JbQebLlD2OOKn1kxOhwVtQoAYsACMjJkK7ayj5QW7zwH9Zi9TUyOyMMMpKsOwg4IlktN7eTaevTGMFY7TL9e7c2wOwcP8AmRS0tM8u1UFhvEhF7TxJ8AOJmE2me2sREdKGeXadK7DPBF/Mx3R5dZ8pdUogyB/icbx8Qg5eJlN2pJOTkngcsOO6eRXPAZ5jMhKRTRWuDjpT1M/wpnuTm3nLj6gsQDlj+EfBgD+7Xn4e7IwZCQhs5cKSMAEZZh2Z7eA48DJVRwN3dqsAPHClVGe04J8vtAn1adiSbFO6MElCgKgct6wnIHhjzmY2XXY6AaZRYnWbaq93jz3FBXfbvOB3mYvQ6aviwu0x3eLIwyi448FDjdx2tmZXSK+pz0VOlXGQNQQSxPXuoUyP1E47jAy2lrp07qxXUpewYVr0GnuZvzbiVg9Gp4A4Kryyc8ZcbSvac6gV6YgnCLs+3DLxH7+9DhuGPhRwO3ekcpVpaw19FgY7qm2rXFrmJ6ukZq3bt3RyA5S7+yarUAMekGmOMad9WRY64zvWWBGPHgOjD4xnJOcQLd+tBG5pEqZBwa+gX11J2btdX9qe5WwOsyHaaqQXexLWPXat1d7cDhRklj1/CoHhzkvXaxKW6NKNWlpGa601Kms8eYQWEIuesp24zykDTWoP3upuZrcYzapoWscyEVlUf4sZOBxgWDS9nxWhkXgVqNr29+XZuf6cY8ZB2iRwGAzH5Rgf+ADtmS1+uXgEIsZvlAYEeJI5L3zDWA5IB3mPzvj6AdQ7B/yYEN16hxP4m7O4d0tsmOAk01gDAkewQINiyywkt1lh1gWDPMy4RLZEDevdJs7f1RsxwUBR58T/APmfQCDAE5h7ntmblAcji3xevEfTE6jAREQEREBERARE8MD2UPYBKLWMxOud8cIHHvfLstadWNQnBbwS3dYuM+owfIzQDW5AOOBGRjjwnZfa3Q9Om5bSbVGSvzAg4xlSOIP04ccznmr2Qte6gsKELgrYhUjBOPiXOeGDnA5474GrlT1y7U+P65mcr2HqGJKhL14Y6N0tI7fgB3vpMbq6DW27ZW1R/vK1f0IgRlfgAe3Jb4i57ueMf+ZlVYI5Yyc8Bx9cEfWV2VqG3ScHnzB9O2VCvwP0+8CVVpSRk5AHDgAPU9Zk3S3urBayrnrXo+Q72zhfSY6sHtYeBI+0naK5kGF3cdhXP2IgZWrQ2kixhVdj5VYtWinn8OA2T3kHykp9Str9GNHVbcuMuWR0rJ/M4+IEDqABPdMdfrLbMAncT8fRnDkdik4CDw498zezNbp60CBWqA5L0Zx4llyPrAu7P2XZS++Uq1bcRvPfYrIDjK1K6uAuerI6pD12srY2LptH0NgOLrq90he0qdO2/Y4/Lwxx7MSv9ts1bNXUxopHCx87t1ncg5ovfzPd1ytNob6EC0tQaxnCvQVPgHRh6lTAj6GvSoeGtfT2Pjfe3HSWEcgy6hCx7OHHA7p5r9dajitbab85IHRFSB+dmD4xw4DAJ6uvDV7WuJNJpoFmAci3pUUHkzqUU9uF68cxMcFWtdxOZ4u2ApYnmTgAekC3ad0EA7zE5sbgMny5CY+1vKSLTIdpgWnvYdf85ZOqbuM9skd4F06kdY+spNqnulgymBeJHaJ5pqd+xUH4mA9TxlqbD7C6HpNWvWF4+Z4D6Zgd49jNGK6FGMcBNjkPZdW7WB3SZAREQEREBERAREQKSspNQ7JciBYs0645CYLaXsrRb8yA+IE2SeEQOba/3bUN8uUPcZib/Y3W1jFWosI/Kx31/hbI+k68UlDUiBwXaOwL/wDv6LTX9rKhof8AiqK/aYkbO0qZDVazS57CmoUeThW/1T6Js0anmBIGq2HU/NFPlA4Fpti08Amrpfic9KLNM+CDjiQVPV+KG9n9Yo3lqa5fzVMmpB/yyTOv6/2D0z/gC+HD7TXdX7tt071NjIeog4Przgc2Oqett10KnsYFG9DJdO1E6wy/UTcdRsbalQ3Ra16/lsAvHhiwNMJqqyP+o2dQ3fULNKf/AIzu/wCmBDGoqfmUbsBA+xklbWHy2WL2fGWA8FbIHpIj6bQN163SE9q16pB6bj4nibCB/wCn12lfusd9G3hu2Lun+KBfQ7oIHMklmJyzE8yT1mR3aXLdi7RQZah7F/Mm7ev8VRP1mNbVkHDowI5jmfMdUC7YZFsMqOoU9ePHh95bsgWHlhpdeWmgWzKZUZ5A8nS/dNs7P7wjmeHgOA/nOaquTgTvXu62duVKOwAeggb7SuFEuTwT2AiIgIiICIiAiIgIiICIiAiIgJ5iexApKCUGkS7ECK+mEi3bNRuag+UykQNV1vspp7PmrX0E13X+7ilvkyvhOlFRKTUIHGbvd/qKjvUWMh7VJQ+qmRNSu1Kxu2H9pUfhurTUg+JsUt9Z21tPLFmjB5gHygcGu1tf/qNn1Z7ant0v+nLL9JGOk2c/y263Rt2tVXqUH+WVY+k7lqth1P8AMg9Jgtf7Cad/wgeHCByk+zW//Ya3QX55Cx20lh7t2xR/ukbV+ymurG8+kvI/NVjUL4/uy33m+6/3a/kY/eYN/ZDW0EmlnTvrdqj6qYGiW14bdOUYc1dSjekoNLdmfDj9pvdu1dpoN20nUL1rfSmoU+JZc/WYjaGsSwDOl0+ncfipVqR515IgYn2e0vSahBjkcny4/fHrPor2X027WvgJzLYFSW3I1dZqAAGC/SE9pzujGezHVOv7LrwggToiICIiAiIgIiICIiAiIgIiICIiAiIgIiICIiAiIgIiIHhWUmsSuIFhqJafS90mRAxF+zEbmoPlMXqfZSh+aD0m1ykoIGv7L9mq6zkDGJn60wMSoCewEREBERAREQEREBERAREQEREBERAREQEREBERAREQEREBERAREQEREBERAREQERED/9k="/>
          <p:cNvSpPr>
            <a:spLocks noChangeAspect="1" noChangeArrowheads="1"/>
          </p:cNvSpPr>
          <p:nvPr/>
        </p:nvSpPr>
        <p:spPr bwMode="auto">
          <a:xfrm>
            <a:off x="155575" y="-1600200"/>
            <a:ext cx="4448175" cy="3333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44" name="AutoShape 4" descr="data:image/jpeg;base64,/9j/4AAQSkZJRgABAQAAAQABAAD/2wCEAAkGBxITEBUSEhMQDxUVFRAVEBUWEBUPFRYVFRIWFhUXFRUYHCggGBolHRUVIjEhJSkrLi4uFx8zODMtNyguLisBCgoKDg0OGxAQGzclICU1MzctLTErKzctLy4rLS0vKy0rNzctListLTIrLS4tLS0tNy0tLTItNi0rLS0tLS0tLf/AABEIAMIBAwMBIgACEQEDEQH/xAAcAAEAAQUBAQAAAAAAAAAAAAAABAIDBQYHAQj/xABBEAACAgEBBAcGAwUHAwUAAAABAgADEQQFEiExE0FRYXGBkQYHIjKhsUJSchQjksHRM2KCk6Ky4TRD8ERzo7PC/8QAGQEBAAMBAQAAAAAAAAAAAAAAAAECAwQF/8QAIREBAAICAgMBAQEBAAAAAAAAAAECAxESMQQhUUFhcRT/2gAMAwEAAhEDEQA/AO4xE5f7wfbXXaTWdFUqV1hVKF6t8WZA3jne5AnHDEDqETjek97esX+102nt/Qz0fcvMxpvfDR/3dLqa+3cZLQP4ih+ktNLR3CItE9S6ZE0zSe9DZj4BusqJ6nos+rKpUeszei9qdDacV6vSufyi9N7+EnMqlmInisCMggjqI4z2AiIgIiICIiAiIgIiICIiAiIgIiICIiAiIgIiICIiAiIgJp3vS2H+06FnUZsoPSJ2lcYdfMcfFRNxnjKCMHiDwMD5gpOR4c5cBmW9sNjHRa56sYrY71XZuMeA8jkTGFZ6mC/Ojhy142UlQeYB8RmefsiHgVH2nsvVzWaxPcM+Ux080mhCHNT20HrNdhrPqJmtLtXaNYxVtDUj/wBzGp+tuZBoktJS2DHP4mMt4/Wa0/ttthMfHotQOvpKWRj/AJZUCZbT+8vWA4t2ejjrarVAHyRl/nNZqkmuYW8ajWM9m30e9PT8rtLtDT9rGgWJ5FGJ+kyWj95GyrOWrrrPWLUs0+P8xQJoyGXjUrfMqsO8BvvM58b5K/8A0fYdR0O1tPcM030XDq6O1LP9pMmzit/s/pH+bT0+SBf9uJcp2Xuf2N+s0+OQr1dqj+EsQZSfHstHkVdmicr0+0Nenya61h2W003ep3Q31m5ex+27L1eu/c6asgkopRXrfO44Uk4OQykZ5rnhkCZWx2r7lpXJW3qGxRESi5ERAREQEREBERAREQEREBERAREQEREDRfe3sLp9H0yjL0ZbvNZ+ceXA+U49p7Mr38jPpm2sMpVhkEEEdoPOfO3tHsk6PXWUH5Cc1ntU8V/p5To8bJxvr6xzV5V/xDxmXAICyoT1NOFcqkyppDWXVaRIyNRkyuY6h5NqaZytCWkkVmR6zLyyqV4SpZbUyoGQhU0vaHX/ALPcmo6kyt3fS+N8/wCEhX/wEdcsMZ6p6jK2ryjSazxnbqoM9mtew20N6g0Mcvp91Rk5JpIPQt6ApnrNZPXNlnnTGp1L0IncbgiIkJIiICIiAiIgIiICIiAiIgIiICIiAnPPfDsHpdMNSg+On58czWT/ACPH1nQ5a1NC2IyMMqwKsO0EYMD5u0tu8oPr4y+BG2NmtpNZZp2zgMdw9o5qfMTxTPYwZOdIl52WnG2laypTKMws0lSEyppNpeY6tpLqaZzC0MlW0koZj6nkpGlEpOZWplhXlxTIFRPGVKZaBnu9Am7N2j+z6hLycIPgv7OicjLH9DBWz2Bh1zqE5IePA8Qec3f2G2kbNP0THNlGKySclq8fun78qN0nrZGnJ5FPfJ04LeuLZIiJzOgiIgIiICIiAiIgIiICIiAiIgIiICIiBzT3y7B36k1aD4q8LZjnuk/CfI/ec0ot3lB7fv1z6O1+kW2p6nGVdWVh3ET5z12hbS6q3Tv+Fju9/YfMYnV4uTjfU/rDPTlXfxUWlSmWd6VAz0nEkoZLqeQK2khGlZgZCtpKreYxLJJrslJhbacGl1LZBSyXQ0rpKWrSteMiq8u1PGiVYsxJ2xNpfs+prtJwhxVf2bjkbrH9LYOepS8xrnM8fBBBGQQQR2gjiJW1OUaK34zt2aJrnsLtU3abcclrKCKrCebKBmtz27y4yfzBuybHPNmNTqXoRO43BERISREQEREBERAREQEREBERAREQEREBOWe+fYXBNag4rhLfD8BP28xOpyJtbQLfRZS4yrqVPdkcDA+cKmyAe2XJTZpGovs09nBkZh6f1GDLu7PWxZOdYl596cbae1y8rS2qz2as19Xl1LJDBlYeQJ62S6lsxyvLi2SuksmHlyuznMatsrN3ONITTdLjWTFHUADJIHeTgSLqNvVqMDNh7uA9T/LMra1a9ymK2t1DcPZna37Nq63JwlmKb/Bm/dOf0ucdgWxzOtz5e1227LAV+FVIIIAzkEYIJP8AxO7e7b2j/bNAju2baj0N5J4l1Awx/UpVvEkdU8/Natrbq7sNbVrqza4iJi1IiICIiAiIgIiICIiAiIgIiICIiAiIgcj982wylletrHPCW+I+UnxGR6TS6mDAEcjxnf8A2g2Uuq01lD8nUgHsb8J8jifPOmraqyzT2DDIzDHgcH+vnOnxr6tx+sc1dxtN3ZSwlQaemehtx6WCJ4DLjCRrtQq8yPDmfSJtEe5IiZ6Xg0rDTE27T/KPM/0kK7Us3Mk93Iek57+VSOvbWvj2nv0ztu0a16949g4/XlIOo2o5G8q7ingGxn0PKYlnma2htrVawbpWtaxu53a0qQFR8zOeOefDPlOW/k3t/G9cFY/rE3agscsS3icymit7Du1qznrwOA7yeQHeZkdNs2scWzee7NdQ8/mfyxMrplDEVj4uWKkHRAE9e6V3eHPLH1mDZj9BsHePxsXP5ayAo/VaeHoD4zbdnaJKh0YKbx3iKamr5jAy1x3lDHI+dskDh2S5Tp+iTf1DtpEDLwVWIbqVXsocM+T1ADnggzM0JqGTdpSzSU81tXNrMD+XTO56Pjj5gTjPwg8QEOy80kGxhUWH7uutrVJ5Di4Db5zj4huqM8R1w22tUg32uupTgApve7iTwywDLk8t0ep5CytqoWGlra5mbF9wXU1KGGQTZkMbWGCN0cuRK8Jj9SqIwe1hfcQQAN3pG48koar4Bx4ns+ZoGVr9sdeMnpmVRy6SlMnvOUBAx2nPcIT3m60chp7F6map13v04ceuMTWr68jet3K15hTioAf3yUAc/QdhxmY62w2fICF45YBQSc/hxjA7+vq7YG9r74bVJDaWmzHPdvasfVGkyn3zU/8Ac0l6/osSz03t3M5TagHw/Ef7nEcQe8YkO7h2Z6yBgeAgdz03vf2c3zDVU/qpDf8A1s0yWl95eyn5aoL+uq6r6ugE+cjPIH1Fpva7Z9hwmt0bHs/aa970zmZWnUI/FGR/0sG+0+RzKRWAcgAHqOMH1gfX8T5t93+uuO0dMp1GqSsWBrAt9oUqgLBSoOCpIVSOWGn0ijZGRA9iIgIiICIiAiIgJxr3xbFNOpTW1j4bPht/WB1+K/adlmI9q9jLq9JbQebLlD2OOKn1kxOhwVtQoAYsACMjJkK7ayj5QW7zwH9Zi9TUyOyMMMpKsOwg4IlktN7eTaevTGMFY7TL9e7c2wOwcP8AmRS0tM8u1UFhvEhF7TxJ8AOJmE2me2sREdKGeXadK7DPBF/Mx3R5dZ8pdUogyB/icbx8Qg5eJlN2pJOTkngcsOO6eRXPAZ5jMhKRTRWuDjpT1M/wpnuTm3nLj6gsQDlj+EfBgD+7Xn4e7IwZCQhs5cKSMAEZZh2Z7eA48DJVRwN3dqsAPHClVGe04J8vtAn1adiSbFO6MElCgKgct6wnIHhjzmY2XXY6AaZRYnWbaq93jz3FBXfbvOB3mYvQ6aviwu0x3eLIwyi448FDjdx2tmZXSK+pz0VOlXGQNQQSxPXuoUyP1E47jAy2lrp07qxXUpewYVr0GnuZvzbiVg9Gp4A4Kryyc8ZcbSvac6gV6YgnCLs+3DLxH7+9DhuGPhRwO3ekcpVpaw19FgY7qm2rXFrmJ6ukZq3bt3RyA5S7+yarUAMekGmOMad9WRY64zvWWBGPHgOjD4xnJOcQLd+tBG5pEqZBwa+gX11J2btdX9qe5WwOsyHaaqQXexLWPXat1d7cDhRklj1/CoHhzkvXaxKW6NKNWlpGa601Kms8eYQWEIuesp24zykDTWoP3upuZrcYzapoWscyEVlUf4sZOBxgWDS9nxWhkXgVqNr29+XZuf6cY8ZB2iRwGAzH5Rgf+ADtmS1+uXgEIsZvlAYEeJI5L3zDWA5IB3mPzvj6AdQ7B/yYEN16hxP4m7O4d0tsmOAk01gDAkewQINiyywkt1lh1gWDPMy4RLZEDevdJs7f1RsxwUBR58T/APmfQCDAE5h7ntmblAcji3xevEfTE6jAREQEREBERARE8MD2UPYBKLWMxOud8cIHHvfLstadWNQnBbwS3dYuM+owfIzQDW5AOOBGRjjwnZfa3Q9Om5bSbVGSvzAg4xlSOIP04ccznmr2Qte6gsKELgrYhUjBOPiXOeGDnA5474GrlT1y7U+P65mcr2HqGJKhL14Y6N0tI7fgB3vpMbq6DW27ZW1R/vK1f0IgRlfgAe3Jb4i57ueMf+ZlVYI5Yyc8Bx9cEfWV2VqG3ScHnzB9O2VCvwP0+8CVVpSRk5AHDgAPU9Zk3S3urBayrnrXo+Q72zhfSY6sHtYeBI+0naK5kGF3cdhXP2IgZWrQ2kixhVdj5VYtWinn8OA2T3kHykp9Str9GNHVbcuMuWR0rJ/M4+IEDqABPdMdfrLbMAncT8fRnDkdik4CDw498zezNbp60CBWqA5L0Zx4llyPrAu7P2XZS++Uq1bcRvPfYrIDjK1K6uAuerI6pD12srY2LptH0NgOLrq90he0qdO2/Y4/Lwxx7MSv9ts1bNXUxopHCx87t1ncg5ovfzPd1ytNob6EC0tQaxnCvQVPgHRh6lTAj6GvSoeGtfT2Pjfe3HSWEcgy6hCx7OHHA7p5r9dajitbab85IHRFSB+dmD4xw4DAJ6uvDV7WuJNJpoFmAci3pUUHkzqUU9uF68cxMcFWtdxOZ4u2ApYnmTgAekC3ad0EA7zE5sbgMny5CY+1vKSLTIdpgWnvYdf85ZOqbuM9skd4F06kdY+spNqnulgymBeJHaJ5pqd+xUH4mA9TxlqbD7C6HpNWvWF4+Z4D6Zgd49jNGK6FGMcBNjkPZdW7WB3SZAREQEREBERAREQKSspNQ7JciBYs0645CYLaXsrRb8yA+IE2SeEQOba/3bUN8uUPcZib/Y3W1jFWosI/Kx31/hbI+k68UlDUiBwXaOwL/wDv6LTX9rKhof8AiqK/aYkbO0qZDVazS57CmoUeThW/1T6Js0anmBIGq2HU/NFPlA4Fpti08Amrpfic9KLNM+CDjiQVPV+KG9n9Yo3lqa5fzVMmpB/yyTOv6/2D0z/gC+HD7TXdX7tt071NjIeog4Przgc2Oqett10KnsYFG9DJdO1E6wy/UTcdRsbalQ3Ra16/lsAvHhiwNMJqqyP+o2dQ3fULNKf/AIzu/wCmBDGoqfmUbsBA+xklbWHy2WL2fGWA8FbIHpIj6bQN163SE9q16pB6bj4nibCB/wCn12lfusd9G3hu2Lun+KBfQ7oIHMklmJyzE8yT1mR3aXLdi7RQZah7F/Mm7ev8VRP1mNbVkHDowI5jmfMdUC7YZFsMqOoU9ePHh95bsgWHlhpdeWmgWzKZUZ5A8nS/dNs7P7wjmeHgOA/nOaquTgTvXu62duVKOwAeggb7SuFEuTwT2AiIgIiICIiAiIgIiICIiAiIgJ5iexApKCUGkS7ECK+mEi3bNRuag+UykQNV1vspp7PmrX0E13X+7ilvkyvhOlFRKTUIHGbvd/qKjvUWMh7VJQ+qmRNSu1Kxu2H9pUfhurTUg+JsUt9Z21tPLFmjB5gHygcGu1tf/qNn1Z7ant0v+nLL9JGOk2c/y263Rt2tVXqUH+WVY+k7lqth1P8AMg9Jgtf7Cad/wgeHCByk+zW//Ya3QX55Cx20lh7t2xR/ukbV+ymurG8+kvI/NVjUL4/uy33m+6/3a/kY/eYN/ZDW0EmlnTvrdqj6qYGiW14bdOUYc1dSjekoNLdmfDj9pvdu1dpoN20nUL1rfSmoU+JZc/WYjaGsSwDOl0+ncfipVqR515IgYn2e0vSahBjkcny4/fHrPor2X027WvgJzLYFSW3I1dZqAAGC/SE9pzujGezHVOv7LrwggToiICIiAiIgIiICIiAiIgIiICIiAiIgIiICIiAiIgIiIHhWUmsSuIFhqJafS90mRAxF+zEbmoPlMXqfZSh+aD0m1ykoIGv7L9mq6zkDGJn60wMSoCewEREBERAREQEREBERAREQEREBERAREQEREBERAREQEREBERAREQEREBERAREQERED/9k="/>
          <p:cNvSpPr>
            <a:spLocks noChangeAspect="1" noChangeArrowheads="1"/>
          </p:cNvSpPr>
          <p:nvPr/>
        </p:nvSpPr>
        <p:spPr bwMode="auto">
          <a:xfrm>
            <a:off x="155575" y="-1600200"/>
            <a:ext cx="4448175" cy="3333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46" name="AutoShape 6" descr="https://cdn3.vox-cdn.com/thumbor/jGLnhh0oTpF0oU_zA2CAIaw3uLY=/cdn0.vox-cdn.com/uploads/chorus_asset/file/3916794/xps13-44.0.png"/>
          <p:cNvSpPr>
            <a:spLocks noChangeAspect="1" noChangeArrowheads="1"/>
          </p:cNvSpPr>
          <p:nvPr/>
        </p:nvSpPr>
        <p:spPr bwMode="auto">
          <a:xfrm>
            <a:off x="155575" y="-1600200"/>
            <a:ext cx="4448175" cy="3333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48" name="AutoShape 8" descr="https://cdn3.vox-cdn.com/thumbor/jGLnhh0oTpF0oU_zA2CAIaw3uLY=/cdn0.vox-cdn.com/uploads/chorus_asset/file/3916794/xps13-44.0.png"/>
          <p:cNvSpPr>
            <a:spLocks noChangeAspect="1" noChangeArrowheads="1"/>
          </p:cNvSpPr>
          <p:nvPr/>
        </p:nvSpPr>
        <p:spPr bwMode="auto">
          <a:xfrm>
            <a:off x="155575" y="-1600200"/>
            <a:ext cx="4448175" cy="3333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8 Resim" descr="xps13-44.0.png"/>
          <p:cNvPicPr>
            <a:picLocks noChangeAspect="1"/>
          </p:cNvPicPr>
          <p:nvPr/>
        </p:nvPicPr>
        <p:blipFill>
          <a:blip r:embed="rId4" cstate="print">
            <a:clrChange>
              <a:clrFrom>
                <a:srgbClr val="FFFFFF"/>
              </a:clrFrom>
              <a:clrTo>
                <a:srgbClr val="FFFFFF">
                  <a:alpha val="0"/>
                </a:srgbClr>
              </a:clrTo>
            </a:clrChange>
          </a:blip>
          <a:stretch>
            <a:fillRect/>
          </a:stretch>
        </p:blipFill>
        <p:spPr>
          <a:xfrm>
            <a:off x="3797878" y="3942624"/>
            <a:ext cx="2971800" cy="2733947"/>
          </a:xfrm>
          <a:prstGeom prst="rect">
            <a:avLst/>
          </a:prstGeom>
        </p:spPr>
      </p:pic>
      <p:pic>
        <p:nvPicPr>
          <p:cNvPr id="61450" name="Picture 10" descr="https://encrypted-tbn1.gstatic.com/images?q=tbn:ANd9GcQ3Pfql6ZYgxuPav0F2WiIOxkcVh8oSjrokQxPJLk1dThckmRCX8Q"/>
          <p:cNvPicPr>
            <a:picLocks noGrp="1" noChangeAspect="1" noChangeArrowheads="1"/>
          </p:cNvPicPr>
          <p:nvPr>
            <p:ph sz="quarter" idx="1"/>
          </p:nvPr>
        </p:nvPicPr>
        <p:blipFill>
          <a:blip r:embed="rId5">
            <a:clrChange>
              <a:clrFrom>
                <a:srgbClr val="FFFFFF"/>
              </a:clrFrom>
              <a:clrTo>
                <a:srgbClr val="FFFFFF">
                  <a:alpha val="0"/>
                </a:srgbClr>
              </a:clrTo>
            </a:clrChange>
          </a:blip>
          <a:srcRect/>
          <a:stretch>
            <a:fillRect/>
          </a:stretch>
        </p:blipFill>
        <p:spPr bwMode="auto">
          <a:xfrm>
            <a:off x="6454943" y="1680482"/>
            <a:ext cx="1574624" cy="1659434"/>
          </a:xfrm>
          <a:prstGeom prst="rect">
            <a:avLst/>
          </a:prstGeom>
          <a:noFill/>
        </p:spPr>
      </p:pic>
      <p:sp>
        <p:nvSpPr>
          <p:cNvPr id="11" name="10 Dikdörtgen"/>
          <p:cNvSpPr/>
          <p:nvPr/>
        </p:nvSpPr>
        <p:spPr>
          <a:xfrm>
            <a:off x="457200" y="1909975"/>
            <a:ext cx="4572000" cy="2769989"/>
          </a:xfrm>
          <a:prstGeom prst="rect">
            <a:avLst/>
          </a:prstGeom>
        </p:spPr>
        <p:txBody>
          <a:bodyPr>
            <a:spAutoFit/>
          </a:bodyPr>
          <a:lstStyle/>
          <a:p>
            <a:r>
              <a:rPr lang="en-US" sz="2000" smtClean="0"/>
              <a:t>Charles Babbage </a:t>
            </a:r>
            <a:endParaRPr lang="tr-TR" sz="2000" smtClean="0"/>
          </a:p>
          <a:p>
            <a:r>
              <a:rPr lang="tr-TR" sz="2000" smtClean="0"/>
              <a:t>Bilgisayarın babası olarak bilinir.</a:t>
            </a:r>
          </a:p>
          <a:p>
            <a:endParaRPr lang="tr-TR" sz="2000" smtClean="0"/>
          </a:p>
          <a:p>
            <a:r>
              <a:rPr lang="tr-TR" sz="2000" smtClean="0"/>
              <a:t>İlk otomatik mekanik bilgisayar fikrini önerdiği zaman</a:t>
            </a:r>
          </a:p>
          <a:p>
            <a:r>
              <a:rPr lang="tr-TR" sz="5400" smtClean="0">
                <a:solidFill>
                  <a:srgbClr val="FF0000"/>
                </a:solidFill>
              </a:rPr>
              <a:t>1</a:t>
            </a:r>
            <a:r>
              <a:rPr lang="tr-TR" sz="5400" smtClean="0">
                <a:solidFill>
                  <a:srgbClr val="002060"/>
                </a:solidFill>
              </a:rPr>
              <a:t>8</a:t>
            </a:r>
            <a:r>
              <a:rPr lang="tr-TR" sz="5400" smtClean="0">
                <a:solidFill>
                  <a:schemeClr val="tx2">
                    <a:lumMod val="60000"/>
                    <a:lumOff val="40000"/>
                  </a:schemeClr>
                </a:solidFill>
              </a:rPr>
              <a:t>3</a:t>
            </a:r>
            <a:r>
              <a:rPr lang="tr-TR" sz="5400" smtClean="0">
                <a:solidFill>
                  <a:srgbClr val="FF0000"/>
                </a:solidFill>
              </a:rPr>
              <a:t>7</a:t>
            </a:r>
          </a:p>
          <a:p>
            <a:r>
              <a:rPr lang="tr-TR" sz="2000" smtClean="0"/>
              <a:t>yılıydı.</a:t>
            </a:r>
          </a:p>
        </p:txBody>
      </p:sp>
    </p:spTree>
    <p:extLst>
      <p:ext uri="{BB962C8B-B14F-4D97-AF65-F5344CB8AC3E}">
        <p14:creationId xmlns="" xmlns:p14="http://schemas.microsoft.com/office/powerpoint/2010/main" val="457034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box(in)">
                                      <p:cBhvr>
                                        <p:cTn id="7" dur="500"/>
                                        <p:tgtEl>
                                          <p:spTgt spid="11">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61450"/>
                                        </p:tgtEl>
                                        <p:attrNameLst>
                                          <p:attrName>style.visibility</p:attrName>
                                        </p:attrNameLst>
                                      </p:cBhvr>
                                      <p:to>
                                        <p:strVal val="visible"/>
                                      </p:to>
                                    </p:set>
                                    <p:animEffect transition="in" filter="diamond(in)">
                                      <p:cBhvr>
                                        <p:cTn id="18" dur="2000"/>
                                        <p:tgtEl>
                                          <p:spTgt spid="61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chemeClr val="tx2">
                    <a:lumMod val="60000"/>
                    <a:lumOff val="40000"/>
                  </a:schemeClr>
                </a:solidFill>
              </a:rPr>
              <a:t>Bilgisayarlarda Veriler ve Veri Türleri</a:t>
            </a:r>
            <a:endParaRPr lang="tr-TR" sz="4000" b="1" dirty="0">
              <a:solidFill>
                <a:schemeClr val="tx2">
                  <a:lumMod val="60000"/>
                  <a:lumOff val="40000"/>
                </a:schemeClr>
              </a:solidFill>
            </a:endParaRPr>
          </a:p>
        </p:txBody>
      </p:sp>
      <p:sp>
        <p:nvSpPr>
          <p:cNvPr id="3" name="Alt Başlık 2"/>
          <p:cNvSpPr>
            <a:spLocks noGrp="1"/>
          </p:cNvSpPr>
          <p:nvPr>
            <p:ph sz="quarter" idx="1"/>
          </p:nvPr>
        </p:nvSpPr>
        <p:spPr/>
        <p:txBody>
          <a:bodyPr>
            <a:normAutofit/>
          </a:bodyPr>
          <a:lstStyle/>
          <a:p>
            <a:pPr algn="l">
              <a:spcBef>
                <a:spcPts val="0"/>
              </a:spcBef>
              <a:buFontTx/>
              <a:buChar char="-"/>
            </a:pPr>
            <a:r>
              <a:rPr lang="tr-TR" sz="2400" b="1" dirty="0" smtClean="0">
                <a:solidFill>
                  <a:schemeClr val="tx1"/>
                </a:solidFill>
              </a:rPr>
              <a:t> Adresler</a:t>
            </a:r>
          </a:p>
          <a:p>
            <a:pPr algn="l">
              <a:spcBef>
                <a:spcPts val="0"/>
              </a:spcBef>
              <a:buFont typeface="Wingdings" pitchFamily="2" charset="2"/>
              <a:buChar char="§"/>
            </a:pPr>
            <a:r>
              <a:rPr lang="tr-TR" sz="2400" b="1" dirty="0" smtClean="0">
                <a:solidFill>
                  <a:schemeClr val="tx1"/>
                </a:solidFill>
              </a:rPr>
              <a:t> </a:t>
            </a:r>
            <a:r>
              <a:rPr lang="tr-TR" sz="2400" dirty="0" smtClean="0">
                <a:solidFill>
                  <a:schemeClr val="tx1"/>
                </a:solidFill>
              </a:rPr>
              <a:t>Adresler, bilgisayarlarda tanımlanmış bellek alanlarıdır. İşlemciler bu adresleri işleyebilecek kapasitede olmalıdır. Örneğin 32-bit işlemciye sahip bir bilgisayarda 64-bit adresleme kullanamazsınız.</a:t>
            </a:r>
          </a:p>
          <a:p>
            <a:pPr algn="l">
              <a:spcBef>
                <a:spcPts val="0"/>
              </a:spcBef>
              <a:buFont typeface="Wingdings" pitchFamily="2" charset="2"/>
              <a:buChar char="§"/>
            </a:pPr>
            <a:r>
              <a:rPr lang="tr-TR" sz="2400" dirty="0" smtClean="0">
                <a:solidFill>
                  <a:schemeClr val="tx1"/>
                </a:solidFill>
              </a:rPr>
              <a:t> Adresler genellikle 1-</a:t>
            </a:r>
            <a:r>
              <a:rPr lang="tr-TR" sz="2400" dirty="0" err="1" smtClean="0">
                <a:solidFill>
                  <a:schemeClr val="tx1"/>
                </a:solidFill>
              </a:rPr>
              <a:t>byte’lık</a:t>
            </a:r>
            <a:r>
              <a:rPr lang="tr-TR" sz="2400" dirty="0" smtClean="0">
                <a:solidFill>
                  <a:schemeClr val="tx1"/>
                </a:solidFill>
              </a:rPr>
              <a:t> alanlardan oluşur. Ancak işlemcilerin adresleri nasıl anlamlandırıp işleyecekleri işlemcilerin kapasitelerine bağlıdır. 32-bitlik bir işlemci 4-</a:t>
            </a:r>
            <a:r>
              <a:rPr lang="tr-TR" sz="2400" dirty="0" err="1" smtClean="0">
                <a:solidFill>
                  <a:schemeClr val="tx1"/>
                </a:solidFill>
              </a:rPr>
              <a:t>byte’lık</a:t>
            </a:r>
            <a:r>
              <a:rPr lang="tr-TR" sz="2400" dirty="0" smtClean="0">
                <a:solidFill>
                  <a:schemeClr val="tx1"/>
                </a:solidFill>
              </a:rPr>
              <a:t> verileri işlemektedir ve 4 </a:t>
            </a:r>
            <a:r>
              <a:rPr lang="tr-TR" sz="2400" dirty="0" err="1" smtClean="0">
                <a:solidFill>
                  <a:schemeClr val="tx1"/>
                </a:solidFill>
              </a:rPr>
              <a:t>byte’lık</a:t>
            </a:r>
            <a:r>
              <a:rPr lang="tr-TR" sz="2400" dirty="0" smtClean="0">
                <a:solidFill>
                  <a:schemeClr val="tx1"/>
                </a:solidFill>
              </a:rPr>
              <a:t> adres alanlarını kullanmaktadır.</a:t>
            </a:r>
          </a:p>
          <a:p>
            <a:pPr algn="l">
              <a:spcBef>
                <a:spcPts val="0"/>
              </a:spcBef>
            </a:pPr>
            <a:endParaRPr lang="tr-TR" sz="2400" b="1" dirty="0" smtClean="0">
              <a:solidFill>
                <a:schemeClr val="tx1"/>
              </a:solidFill>
            </a:endParaRPr>
          </a:p>
          <a:p>
            <a:pPr algn="l">
              <a:spcBef>
                <a:spcPts val="0"/>
              </a:spcBef>
            </a:pPr>
            <a:endParaRPr lang="tr-TR" sz="1800" dirty="0" smtClean="0">
              <a:solidFill>
                <a:schemeClr val="tx1"/>
              </a:solidFill>
            </a:endParaRPr>
          </a:p>
          <a:p>
            <a:pPr algn="l">
              <a:spcBef>
                <a:spcPts val="0"/>
              </a:spcBef>
            </a:pPr>
            <a:endParaRPr lang="tr-TR" sz="2000" dirty="0" smtClean="0">
              <a:solidFill>
                <a:schemeClr val="tx1"/>
              </a:solidFill>
            </a:endParaRPr>
          </a:p>
          <a:p>
            <a:pPr algn="l">
              <a:spcBef>
                <a:spcPts val="0"/>
              </a:spcBef>
            </a:pPr>
            <a:endParaRPr lang="tr-TR" sz="2400" dirty="0" smtClean="0">
              <a:solidFill>
                <a:schemeClr val="tx1"/>
              </a:solidFill>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ln/>
        </p:spPr>
        <p:txBody>
          <a:bodyPr/>
          <a:lstStyle/>
          <a:p>
            <a:r>
              <a:rPr lang="tr-TR" smtClean="0"/>
              <a:t>Bir </a:t>
            </a:r>
            <a:r>
              <a:rPr lang="en-US" smtClean="0"/>
              <a:t>C Program</a:t>
            </a:r>
            <a:r>
              <a:rPr lang="tr-TR" smtClean="0"/>
              <a:t>ının Anatomisi</a:t>
            </a:r>
            <a:endParaRPr lang="en-US" dirty="0"/>
          </a:p>
        </p:txBody>
      </p:sp>
      <p:sp>
        <p:nvSpPr>
          <p:cNvPr id="17411" name="Rectangle 3"/>
          <p:cNvSpPr>
            <a:spLocks noGrp="1" noChangeArrowheads="1"/>
          </p:cNvSpPr>
          <p:nvPr>
            <p:ph type="body" idx="1"/>
          </p:nvPr>
        </p:nvSpPr>
        <p:spPr>
          <a:xfrm>
            <a:off x="381000" y="1320800"/>
            <a:ext cx="8458200" cy="3690257"/>
          </a:xfrm>
          <a:noFill/>
          <a:ln/>
        </p:spPr>
        <p:txBody>
          <a:bodyPr>
            <a:normAutofit fontScale="32500" lnSpcReduction="20000"/>
          </a:bodyPr>
          <a:lstStyle/>
          <a:p>
            <a:pPr>
              <a:buFont typeface="Monotype Sorts" charset="0"/>
              <a:buChar char=" "/>
            </a:pPr>
            <a:r>
              <a:rPr lang="en-US" i="1" smtClean="0"/>
              <a:t>----------------------------</a:t>
            </a:r>
          </a:p>
          <a:p>
            <a:pPr>
              <a:buFont typeface="Monotype Sorts" charset="0"/>
              <a:buChar char=" "/>
            </a:pPr>
            <a:r>
              <a:rPr lang="en-US" sz="7400" i="1" smtClean="0"/>
              <a:t>program </a:t>
            </a:r>
            <a:r>
              <a:rPr lang="en-US" sz="7400" i="1" dirty="0"/>
              <a:t>header </a:t>
            </a:r>
            <a:r>
              <a:rPr lang="en-US" sz="7400" i="1" dirty="0" smtClean="0"/>
              <a:t>comment (optional)</a:t>
            </a:r>
            <a:endParaRPr lang="en-US" sz="7400" dirty="0"/>
          </a:p>
          <a:p>
            <a:pPr>
              <a:buFont typeface="Monotype Sorts" charset="0"/>
              <a:buChar char=" "/>
            </a:pPr>
            <a:r>
              <a:rPr lang="en-US" sz="7400" i="1" dirty="0"/>
              <a:t>preprocessor directives (if any)</a:t>
            </a:r>
            <a:endParaRPr lang="en-US" sz="7400" dirty="0"/>
          </a:p>
          <a:p>
            <a:pPr>
              <a:buFont typeface="Monotype Sorts" charset="0"/>
              <a:buChar char=" "/>
            </a:pPr>
            <a:endParaRPr lang="en-US" sz="7400" dirty="0" smtClean="0"/>
          </a:p>
          <a:p>
            <a:pPr>
              <a:buFont typeface="Monotype Sorts" charset="0"/>
              <a:buChar char=" "/>
            </a:pPr>
            <a:r>
              <a:rPr lang="en-US" sz="7400" dirty="0" err="1" smtClean="0"/>
              <a:t>int</a:t>
            </a:r>
            <a:r>
              <a:rPr lang="en-US" sz="7400" dirty="0" smtClean="0"/>
              <a:t> </a:t>
            </a:r>
            <a:r>
              <a:rPr lang="en-US" sz="7400" dirty="0"/>
              <a:t>main </a:t>
            </a:r>
            <a:r>
              <a:rPr lang="en-US" sz="7400" dirty="0" smtClean="0"/>
              <a:t>( </a:t>
            </a:r>
            <a:r>
              <a:rPr lang="en-US" sz="7400" dirty="0"/>
              <a:t>)</a:t>
            </a:r>
          </a:p>
          <a:p>
            <a:pPr>
              <a:buFont typeface="Monotype Sorts" charset="0"/>
              <a:buChar char=" "/>
            </a:pPr>
            <a:r>
              <a:rPr lang="en-US" sz="7400" dirty="0" smtClean="0"/>
              <a:t>{</a:t>
            </a:r>
          </a:p>
          <a:p>
            <a:pPr lvl="1">
              <a:buFont typeface="Monotype Sorts" charset="0"/>
              <a:buChar char=" "/>
            </a:pPr>
            <a:r>
              <a:rPr lang="en-US" sz="7400" i="1" dirty="0">
                <a:solidFill>
                  <a:srgbClr val="FF0000"/>
                </a:solidFill>
              </a:rPr>
              <a:t>d</a:t>
            </a:r>
            <a:r>
              <a:rPr lang="en-US" sz="7400" i="1" dirty="0" smtClean="0">
                <a:solidFill>
                  <a:srgbClr val="FF0000"/>
                </a:solidFill>
              </a:rPr>
              <a:t>eclaration(s)</a:t>
            </a:r>
            <a:endParaRPr lang="en-US" sz="7400" i="1" dirty="0">
              <a:solidFill>
                <a:srgbClr val="FF0000"/>
              </a:solidFill>
            </a:endParaRPr>
          </a:p>
          <a:p>
            <a:pPr>
              <a:buFont typeface="Monotype Sorts" charset="0"/>
              <a:buChar char=" "/>
            </a:pPr>
            <a:r>
              <a:rPr lang="en-US" sz="7400" dirty="0"/>
              <a:t>    </a:t>
            </a:r>
            <a:r>
              <a:rPr lang="en-US" sz="7400" dirty="0" smtClean="0"/>
              <a:t>  </a:t>
            </a:r>
            <a:r>
              <a:rPr lang="en-US" sz="7400" dirty="0" smtClean="0">
                <a:solidFill>
                  <a:srgbClr val="FF0000"/>
                </a:solidFill>
              </a:rPr>
              <a:t>executable </a:t>
            </a:r>
            <a:r>
              <a:rPr lang="en-US" sz="7400" i="1" dirty="0">
                <a:solidFill>
                  <a:srgbClr val="FF0000"/>
                </a:solidFill>
              </a:rPr>
              <a:t>statement(s)</a:t>
            </a:r>
            <a:endParaRPr lang="en-US" sz="7400" dirty="0">
              <a:solidFill>
                <a:srgbClr val="FF0000"/>
              </a:solidFill>
            </a:endParaRPr>
          </a:p>
          <a:p>
            <a:pPr>
              <a:buFont typeface="Monotype Sorts" charset="0"/>
              <a:buChar char=" "/>
            </a:pPr>
            <a:r>
              <a:rPr lang="en-US" sz="7400" dirty="0"/>
              <a:t>    </a:t>
            </a:r>
            <a:r>
              <a:rPr lang="en-US" sz="7400" dirty="0" smtClean="0"/>
              <a:t>  </a:t>
            </a:r>
            <a:r>
              <a:rPr lang="en-US" sz="7400" dirty="0"/>
              <a:t>return 0 ;</a:t>
            </a:r>
          </a:p>
          <a:p>
            <a:pPr>
              <a:buFont typeface="Monotype Sorts" charset="0"/>
              <a:buChar char=" "/>
            </a:pPr>
            <a:r>
              <a:rPr lang="en-US" sz="7400" dirty="0" smtClean="0"/>
              <a:t>}</a:t>
            </a:r>
          </a:p>
        </p:txBody>
      </p:sp>
    </p:spTree>
    <p:extLst>
      <p:ext uri="{BB962C8B-B14F-4D97-AF65-F5344CB8AC3E}">
        <p14:creationId xmlns="" xmlns:p14="http://schemas.microsoft.com/office/powerpoint/2010/main" val="1301854157"/>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914400" y="357166"/>
            <a:ext cx="7542213" cy="571504"/>
          </a:xfrm>
          <a:noFill/>
        </p:spPr>
        <p:txBody>
          <a:bodyPr lIns="92064" tIns="46033" rIns="92064" bIns="46033"/>
          <a:lstStyle/>
          <a:p>
            <a:r>
              <a:rPr kumimoji="0" lang="tr-TR" dirty="0" smtClean="0"/>
              <a:t>“Merhaba </a:t>
            </a:r>
            <a:r>
              <a:rPr kumimoji="0" lang="tr-TR" dirty="0" err="1" smtClean="0"/>
              <a:t>dunya</a:t>
            </a:r>
            <a:r>
              <a:rPr kumimoji="0" lang="tr-TR" dirty="0" smtClean="0"/>
              <a:t>!” – ilk programımız</a:t>
            </a:r>
            <a:endParaRPr kumimoji="0" lang="en-US" dirty="0"/>
          </a:p>
        </p:txBody>
      </p:sp>
      <p:pic>
        <p:nvPicPr>
          <p:cNvPr id="3" name="Picture 2" descr="hello-world.jpg"/>
          <p:cNvPicPr>
            <a:picLocks noChangeAspect="1"/>
          </p:cNvPicPr>
          <p:nvPr/>
        </p:nvPicPr>
        <p:blipFill>
          <a:blip r:embed="rId3" cstate="print"/>
          <a:stretch>
            <a:fillRect/>
          </a:stretch>
        </p:blipFill>
        <p:spPr>
          <a:xfrm>
            <a:off x="2214546" y="1857364"/>
            <a:ext cx="4429156" cy="29417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Program Files\Microsoft Office\MEDIA\CAGCAT10\j0195384.wmf"/>
          <p:cNvPicPr>
            <a:picLocks noChangeAspect="1" noChangeArrowheads="1"/>
          </p:cNvPicPr>
          <p:nvPr/>
        </p:nvPicPr>
        <p:blipFill>
          <a:blip r:embed="rId4"/>
          <a:srcRect/>
          <a:stretch>
            <a:fillRect/>
          </a:stretch>
        </p:blipFill>
        <p:spPr bwMode="auto">
          <a:xfrm>
            <a:off x="6786578" y="4357694"/>
            <a:ext cx="1795882" cy="1833372"/>
          </a:xfrm>
          <a:prstGeom prst="rect">
            <a:avLst/>
          </a:prstGeom>
          <a:noFill/>
        </p:spPr>
      </p:pic>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ln/>
        </p:spPr>
        <p:txBody>
          <a:bodyPr/>
          <a:lstStyle/>
          <a:p>
            <a:r>
              <a:rPr lang="en-US" i="1" dirty="0" smtClean="0"/>
              <a:t>Hello, World!</a:t>
            </a:r>
            <a:r>
              <a:rPr lang="tr-TR" i="1" dirty="0" smtClean="0"/>
              <a:t> kodu</a:t>
            </a:r>
            <a:endParaRPr lang="en-US" dirty="0"/>
          </a:p>
        </p:txBody>
      </p:sp>
      <p:pic>
        <p:nvPicPr>
          <p:cNvPr id="4" name="Picture 3"/>
          <p:cNvPicPr>
            <a:picLocks noChangeAspect="1"/>
          </p:cNvPicPr>
          <p:nvPr/>
        </p:nvPicPr>
        <p:blipFill>
          <a:blip r:embed="rId2"/>
          <a:stretch>
            <a:fillRect/>
          </a:stretch>
        </p:blipFill>
        <p:spPr>
          <a:xfrm>
            <a:off x="1003300" y="1488593"/>
            <a:ext cx="7137400" cy="2730500"/>
          </a:xfrm>
          <a:prstGeom prst="rect">
            <a:avLst/>
          </a:prstGeom>
        </p:spPr>
      </p:pic>
      <p:sp>
        <p:nvSpPr>
          <p:cNvPr id="5" name="4 Yuvarlatılmış Dikdörtgen"/>
          <p:cNvSpPr/>
          <p:nvPr/>
        </p:nvSpPr>
        <p:spPr>
          <a:xfrm>
            <a:off x="3530991" y="3854548"/>
            <a:ext cx="5155809" cy="21517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Bu kodu (yorum kısmı hariç) bir kağıda, ekrana bakmadan yazabilecek olmalıyız.</a:t>
            </a:r>
            <a:endParaRPr lang="en-US" dirty="0"/>
          </a:p>
        </p:txBody>
      </p:sp>
      <p:cxnSp>
        <p:nvCxnSpPr>
          <p:cNvPr id="7" name="6 Düz Ok Bağlayıcısı"/>
          <p:cNvCxnSpPr/>
          <p:nvPr/>
        </p:nvCxnSpPr>
        <p:spPr>
          <a:xfrm flipV="1">
            <a:off x="2656114" y="2612571"/>
            <a:ext cx="1378857" cy="2467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Metin kutusu"/>
          <p:cNvSpPr txBox="1"/>
          <p:nvPr/>
        </p:nvSpPr>
        <p:spPr>
          <a:xfrm>
            <a:off x="4034971" y="2289405"/>
            <a:ext cx="2907014" cy="646331"/>
          </a:xfrm>
          <a:prstGeom prst="rect">
            <a:avLst/>
          </a:prstGeom>
          <a:noFill/>
        </p:spPr>
        <p:txBody>
          <a:bodyPr wrap="none" rtlCol="0">
            <a:spAutoFit/>
          </a:bodyPr>
          <a:lstStyle/>
          <a:p>
            <a:r>
              <a:rPr lang="tr-TR" dirty="0" err="1" smtClean="0"/>
              <a:t>void</a:t>
            </a:r>
            <a:r>
              <a:rPr lang="tr-TR" dirty="0" smtClean="0"/>
              <a:t> hiçbir şey anlamındadır. </a:t>
            </a:r>
          </a:p>
          <a:p>
            <a:r>
              <a:rPr lang="tr-TR" dirty="0" smtClean="0"/>
              <a:t>Boş bırakmaya denktir.</a:t>
            </a:r>
            <a:endParaRPr lang="tr-TR" dirty="0"/>
          </a:p>
        </p:txBody>
      </p:sp>
    </p:spTree>
    <p:extLst>
      <p:ext uri="{BB962C8B-B14F-4D97-AF65-F5344CB8AC3E}">
        <p14:creationId xmlns="" xmlns:p14="http://schemas.microsoft.com/office/powerpoint/2010/main" val="34092267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88889E-6 -4.19981E-6 L -0.36284 -0.24398 " pathEditMode="relative" rAng="0" ptsTypes="AA">
                                      <p:cBhvr>
                                        <p:cTn id="6" dur="2000" fill="hold"/>
                                        <p:tgtEl>
                                          <p:spTgt spid="5"/>
                                        </p:tgtEl>
                                        <p:attrNameLst>
                                          <p:attrName>ppt_x</p:attrName>
                                          <p:attrName>ppt_y</p:attrName>
                                        </p:attrNameLst>
                                      </p:cBhvr>
                                      <p:rCtr x="-18100" y="-12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Alıştırma</a:t>
            </a:r>
            <a:endParaRPr lang="en-US" dirty="0"/>
          </a:p>
        </p:txBody>
      </p:sp>
      <p:sp>
        <p:nvSpPr>
          <p:cNvPr id="3" name="2 İçerik Yer Tutucusu"/>
          <p:cNvSpPr>
            <a:spLocks noGrp="1"/>
          </p:cNvSpPr>
          <p:nvPr>
            <p:ph sz="quarter" idx="1"/>
          </p:nvPr>
        </p:nvSpPr>
        <p:spPr/>
        <p:txBody>
          <a:bodyPr/>
          <a:lstStyle/>
          <a:p>
            <a:r>
              <a:rPr lang="tr-TR" dirty="0" smtClean="0"/>
              <a:t>Ekrana şunu yazdıran bir kod yazalım. </a:t>
            </a:r>
            <a:br>
              <a:rPr lang="tr-TR" dirty="0" smtClean="0"/>
            </a:br>
            <a:r>
              <a:rPr lang="tr-TR" dirty="0" smtClean="0"/>
              <a:t>		</a:t>
            </a:r>
            <a:r>
              <a:rPr lang="tr-TR" b="1" i="1" dirty="0" smtClean="0"/>
              <a:t>Merhaba </a:t>
            </a:r>
            <a:r>
              <a:rPr lang="tr-TR" b="1" i="1" dirty="0" err="1" smtClean="0"/>
              <a:t>Dunya</a:t>
            </a:r>
            <a:r>
              <a:rPr lang="tr-TR" b="1" i="1" dirty="0" smtClean="0"/>
              <a:t>.</a:t>
            </a:r>
          </a:p>
          <a:p>
            <a:pPr>
              <a:buNone/>
            </a:pPr>
            <a:r>
              <a:rPr lang="tr-TR" b="1" i="1" dirty="0" smtClean="0"/>
              <a:t>			</a:t>
            </a:r>
            <a:r>
              <a:rPr lang="tr-TR" b="1" i="1" dirty="0" err="1" smtClean="0"/>
              <a:t>Bugunku</a:t>
            </a:r>
            <a:r>
              <a:rPr lang="tr-TR" b="1" i="1" dirty="0" smtClean="0"/>
              <a:t> ders </a:t>
            </a:r>
            <a:r>
              <a:rPr lang="tr-TR" b="1" i="1" dirty="0" err="1" smtClean="0"/>
              <a:t>guzel</a:t>
            </a:r>
            <a:r>
              <a:rPr lang="tr-TR" b="1" i="1" dirty="0" smtClean="0"/>
              <a:t> gidiyor.</a:t>
            </a:r>
          </a:p>
          <a:p>
            <a:pPr>
              <a:buNone/>
            </a:pPr>
            <a:r>
              <a:rPr lang="tr-TR" b="1" i="1" dirty="0" smtClean="0"/>
              <a:t>			C </a:t>
            </a:r>
            <a:r>
              <a:rPr lang="tr-TR" b="1" i="1" dirty="0" err="1" smtClean="0"/>
              <a:t>ogrenmek</a:t>
            </a:r>
            <a:r>
              <a:rPr lang="tr-TR" b="1" i="1" dirty="0" smtClean="0"/>
              <a:t> </a:t>
            </a:r>
            <a:r>
              <a:rPr lang="tr-TR" b="1" i="1" dirty="0" err="1" smtClean="0"/>
              <a:t>zevkliymis</a:t>
            </a:r>
            <a:r>
              <a:rPr lang="tr-TR" b="1" i="1" dirty="0" smtClean="0"/>
              <a:t>.</a:t>
            </a:r>
            <a:endParaRPr lang="en-US" b="1" i="1" dirty="0"/>
          </a:p>
        </p:txBody>
      </p:sp>
      <p:pic>
        <p:nvPicPr>
          <p:cNvPr id="5" name="Picture 2" descr="C:\Program Files\Microsoft Office\MEDIA\CAGCAT10\j0195384.wmf"/>
          <p:cNvPicPr>
            <a:picLocks noChangeAspect="1" noChangeArrowheads="1"/>
          </p:cNvPicPr>
          <p:nvPr/>
        </p:nvPicPr>
        <p:blipFill>
          <a:blip r:embed="rId2"/>
          <a:srcRect/>
          <a:stretch>
            <a:fillRect/>
          </a:stretch>
        </p:blipFill>
        <p:spPr bwMode="auto">
          <a:xfrm>
            <a:off x="6786578" y="4357694"/>
            <a:ext cx="1795882" cy="1833372"/>
          </a:xfrm>
          <a:prstGeom prst="rect">
            <a:avLst/>
          </a:prstGeom>
          <a:noFill/>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0.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1_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10.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1.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7.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8.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9.xml><?xml version="1.0" encoding="utf-8"?>
<a:themeOverride xmlns:a="http://schemas.openxmlformats.org/drawingml/2006/main">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16907</TotalTime>
  <Words>8857</Words>
  <Application>Microsoft Office PowerPoint</Application>
  <PresentationFormat>Ekran Gösterisi (4:3)</PresentationFormat>
  <Paragraphs>1296</Paragraphs>
  <Slides>168</Slides>
  <Notes>10</Notes>
  <HiddenSlides>6</HiddenSlides>
  <MMClips>0</MMClips>
  <ScaleCrop>false</ScaleCrop>
  <HeadingPairs>
    <vt:vector size="6" baseType="variant">
      <vt:variant>
        <vt:lpstr>Tema</vt:lpstr>
      </vt:variant>
      <vt:variant>
        <vt:i4>5</vt:i4>
      </vt:variant>
      <vt:variant>
        <vt:lpstr>Slayt Başlıkları</vt:lpstr>
      </vt:variant>
      <vt:variant>
        <vt:i4>168</vt:i4>
      </vt:variant>
      <vt:variant>
        <vt:lpstr>Özel Gösteriler</vt:lpstr>
      </vt:variant>
      <vt:variant>
        <vt:i4>1</vt:i4>
      </vt:variant>
    </vt:vector>
  </HeadingPairs>
  <TitlesOfParts>
    <vt:vector size="174" baseType="lpstr">
      <vt:lpstr>Kaynak</vt:lpstr>
      <vt:lpstr>1_Kaynak</vt:lpstr>
      <vt:lpstr>Akış</vt:lpstr>
      <vt:lpstr>Geçmişe bakış</vt:lpstr>
      <vt:lpstr>1_Geçmişe bakış</vt:lpstr>
      <vt:lpstr>BİLGİSAYAR PROGRAMLAMA</vt:lpstr>
      <vt:lpstr>Slayt 2</vt:lpstr>
      <vt:lpstr>Dersin amacı</vt:lpstr>
      <vt:lpstr>Neden Programlama?</vt:lpstr>
      <vt:lpstr>Öğrencilerden beklentilerimiz</vt:lpstr>
      <vt:lpstr>Öğrencilerden beklentilerimiz</vt:lpstr>
      <vt:lpstr>İletişim</vt:lpstr>
      <vt:lpstr>İletişim</vt:lpstr>
      <vt:lpstr>Dersin Kaynakları</vt:lpstr>
      <vt:lpstr>Dersin Kaynakları</vt:lpstr>
      <vt:lpstr>Kitap Önerisi</vt:lpstr>
      <vt:lpstr>Kullanacağımız Programlama Dili</vt:lpstr>
      <vt:lpstr>Yazılım</vt:lpstr>
      <vt:lpstr>Ders türleri</vt:lpstr>
      <vt:lpstr>Derse devam koşulu</vt:lpstr>
      <vt:lpstr>Derse devam koşulu</vt:lpstr>
      <vt:lpstr>Derse dair…</vt:lpstr>
      <vt:lpstr>Piazza’nın incelenmesi</vt:lpstr>
      <vt:lpstr>Anlayamadığınız yerleri bizlere sorunuz.</vt:lpstr>
      <vt:lpstr>Dersteki ufak yüzdelerin bile önemli olduğunun incelenmesi</vt:lpstr>
      <vt:lpstr>Sunular</vt:lpstr>
      <vt:lpstr>Kimi derslerde klima/cam açmak gerekebilir. Klimanın/camın yakına oturmayın.</vt:lpstr>
      <vt:lpstr>Öğrencilerin önemli bir kısmı bu derse düzenli çalışmazlar.</vt:lpstr>
      <vt:lpstr>Derste başarının sırrı…</vt:lpstr>
      <vt:lpstr>Derste başarının sırrı…</vt:lpstr>
      <vt:lpstr>Günü gününe çalışmamın gerekliliği…</vt:lpstr>
      <vt:lpstr>Ödevlerdeki Etik İlkelerimiz</vt:lpstr>
      <vt:lpstr>Slayt 28</vt:lpstr>
      <vt:lpstr>7 numaralı ilke</vt:lpstr>
      <vt:lpstr>Ödevlerdeki Etik İlkelerimiz- Özet</vt:lpstr>
      <vt:lpstr>Ödevlerde internet kullanımı hk.  (11. ilkenin detaylı şekli)</vt:lpstr>
      <vt:lpstr>Potansiyel ihlal durumları…</vt:lpstr>
      <vt:lpstr>Etik İlke İhlal Deneyimlerinden Bazıları</vt:lpstr>
      <vt:lpstr>2016-2017 yaz dönemine dair…</vt:lpstr>
      <vt:lpstr>Ödev1 duyuruldu</vt:lpstr>
      <vt:lpstr>Programlama niçin gerekli?</vt:lpstr>
      <vt:lpstr> Dr. Tolga Girici TOBB ETÜ Elektrik Elektronik Mühendisliği Bölüm Başkanı</vt:lpstr>
      <vt:lpstr> Dr. Salih Tekin TOBB ETÜ Endüstri Mühendisliği Bölüm Başkan Yardımcısı</vt:lpstr>
      <vt:lpstr> Dr. Murat Aktaş TOBB ETÜ Makine Mühendisliği Bölüm Başkanı</vt:lpstr>
      <vt:lpstr> Dr. Ersin Emre Ören TOBB ETÜ Biyomedikal Mühendisliği Bölüm Başkan Yardımcısı</vt:lpstr>
      <vt:lpstr> Dr. Hamza Kurt TOBB ETÜ Malzeme Bilimi ve Nanoteknoloji Müh. Bölüm Başkanı</vt:lpstr>
      <vt:lpstr>Sınava Yönelik Çalışma Soruları 1 duyuruldu</vt:lpstr>
      <vt:lpstr>Giriş</vt:lpstr>
      <vt:lpstr>Giriş</vt:lpstr>
      <vt:lpstr>Programlama Dilleri Sınıflaması</vt:lpstr>
      <vt:lpstr>Slayt 46</vt:lpstr>
      <vt:lpstr>Programlama Dilleri</vt:lpstr>
      <vt:lpstr>Bilgisayarın yaptığı işlemler</vt:lpstr>
      <vt:lpstr>Algoritma Hazırlama </vt:lpstr>
      <vt:lpstr>Derse geliş zamanlama algoritması</vt:lpstr>
      <vt:lpstr>Derse geliş zamanlama algoritması</vt:lpstr>
      <vt:lpstr>Ağaca çarpan öğrenci</vt:lpstr>
      <vt:lpstr>Çözüm algoritmasını bulalım.</vt:lpstr>
      <vt:lpstr>Algoritma kavramı</vt:lpstr>
      <vt:lpstr>Sözde kod</vt:lpstr>
      <vt:lpstr>Aşağıdaki algoritma ne iş yapmaktadır?</vt:lpstr>
      <vt:lpstr>Anlayamadığınız yerleri bizlere sorunuz.</vt:lpstr>
      <vt:lpstr>Bunu biliyor musunuz?</vt:lpstr>
      <vt:lpstr>Blockly ile alıştırmalar yapalım</vt:lpstr>
      <vt:lpstr>Derse devam koşulu</vt:lpstr>
      <vt:lpstr>Derse devam koşulu</vt:lpstr>
      <vt:lpstr>Derse devam koşulu</vt:lpstr>
      <vt:lpstr>Derse devam koşulu</vt:lpstr>
      <vt:lpstr>Ders içi alıştırmalar</vt:lpstr>
      <vt:lpstr>Ders içi alıştırmalar</vt:lpstr>
      <vt:lpstr>Ders içi alıştırmaların telafisi</vt:lpstr>
      <vt:lpstr>Ders içi alıştırmalar</vt:lpstr>
      <vt:lpstr>Alıştırma Kağıdı nedir?</vt:lpstr>
      <vt:lpstr>Ders numarası nedir?</vt:lpstr>
      <vt:lpstr> Alıştırma Kağıtlarındaki 5 boşluk</vt:lpstr>
      <vt:lpstr>Boşlukları dikkatlice doldurunuz.</vt:lpstr>
      <vt:lpstr>Bir alıştırma sorusu örneği</vt:lpstr>
      <vt:lpstr>Alıştırma kağıtlarındaki çıktı kutuları</vt:lpstr>
      <vt:lpstr>Alıştırma kağıtlarındaki çıktı kutuları</vt:lpstr>
      <vt:lpstr>Alıştırmalarda “Doğrusu” Yöntemi</vt:lpstr>
      <vt:lpstr>Alıştırma kağıtlarının toplanması ve geri dağıtılması</vt:lpstr>
      <vt:lpstr>Uygulamalı Dersler</vt:lpstr>
      <vt:lpstr>Yol Haritası</vt:lpstr>
      <vt:lpstr>Hatırlatma: Algoritma kavramı</vt:lpstr>
      <vt:lpstr>Hatırlatma: Aşağıdaki algoritma ne iş yapmaktadır?</vt:lpstr>
      <vt:lpstr>Aşağıdaki algoritma nasıl bir çıktı verir?</vt:lpstr>
      <vt:lpstr>Bu algoritmanın ekran çıktısı nedir?</vt:lpstr>
      <vt:lpstr>Anlayamadığınız yerleri bizlere sorunuz.</vt:lpstr>
      <vt:lpstr>Scratch hakkında…</vt:lpstr>
      <vt:lpstr>Bir algoritma ve Scratch ile kodlanması</vt:lpstr>
      <vt:lpstr>Sayı tutma oyunu…</vt:lpstr>
      <vt:lpstr>Algoritma – Kabaca ifade edilmiş</vt:lpstr>
      <vt:lpstr>Algoritma</vt:lpstr>
      <vt:lpstr>Algoritma – Sayı Tahmin Oyunu Optimal Çözüm</vt:lpstr>
      <vt:lpstr>Algoritma – Sayı Tahmin Oyunu Optimal Çözüm</vt:lpstr>
      <vt:lpstr>Bul bakalım kaç tuttum?</vt:lpstr>
      <vt:lpstr>Bilgisayarlarda Veriler ve Veri Türleri</vt:lpstr>
      <vt:lpstr>Bilgisayarlarda Veriler ve Veri Türleri</vt:lpstr>
      <vt:lpstr>Bunu biliyor muydunuz?</vt:lpstr>
      <vt:lpstr>Bilgisayarlarda Veriler ve Veri Türleri</vt:lpstr>
      <vt:lpstr>Bir C Programının Anatomisi</vt:lpstr>
      <vt:lpstr>“Merhaba dunya!” – ilk programımız</vt:lpstr>
      <vt:lpstr>Hello, World! kodu</vt:lpstr>
      <vt:lpstr>Alıştırma</vt:lpstr>
      <vt:lpstr>Uygulama</vt:lpstr>
      <vt:lpstr>Anlayamadığınız yerleri bizlere sorunuz.</vt:lpstr>
      <vt:lpstr>Hatırlatma: Hello, World! kodu</vt:lpstr>
      <vt:lpstr>Hello, World!: Noktalı virgülü unutmak yok!</vt:lpstr>
      <vt:lpstr>Hello, World!: Yorum nasıl yazılır?</vt:lpstr>
      <vt:lpstr>Hello, World!: Yorum nasıl yazılır?</vt:lpstr>
      <vt:lpstr>Hello, World!: Kütüphane dosyası nasıl eklenir?</vt:lpstr>
      <vt:lpstr>Hello, World!: Main fonksiyonu nedir?</vt:lpstr>
      <vt:lpstr>Hello, World!: Main fonksiyonun ilk satırı hk.</vt:lpstr>
      <vt:lpstr>Hello, World!: Süslü parantezlerin kullanımı</vt:lpstr>
      <vt:lpstr>Uygulama</vt:lpstr>
      <vt:lpstr>ÖĞRENCİ GÖRÜŞLERİ</vt:lpstr>
      <vt:lpstr>Yorumlar</vt:lpstr>
      <vt:lpstr>Hello, World!: printf fonksiyonu nedir?</vt:lpstr>
      <vt:lpstr>Hello, World!: printf fonksiyonu nedir?</vt:lpstr>
      <vt:lpstr>Hello, World!: Kod akışı ve return 0; komutu</vt:lpstr>
      <vt:lpstr>Hello, World!: return komutu ne işe yarar?</vt:lpstr>
      <vt:lpstr>Türkçeye özgü karakterlerin ekrana düzgün yazdırılması</vt:lpstr>
      <vt:lpstr>Sabit kalıplar oluşturmak: #define kullanımı</vt:lpstr>
      <vt:lpstr>Sabit kalıplar oluşturmak: #define kullanımı</vt:lpstr>
      <vt:lpstr>Uygulama</vt:lpstr>
      <vt:lpstr>Neden goto KULLANMAMALIYIZ?</vt:lpstr>
      <vt:lpstr>Değişken kavramı</vt:lpstr>
      <vt:lpstr>Değişkenleri tanımlamak ve değer atamak</vt:lpstr>
      <vt:lpstr>Değişkenlerin tanımlanması ve değer atanması</vt:lpstr>
      <vt:lpstr>Anlayamadığınız yerleri bizlere sorunuz.</vt:lpstr>
      <vt:lpstr>İsimlendirme</vt:lpstr>
      <vt:lpstr>İsimlendirme</vt:lpstr>
      <vt:lpstr>İsimlendirme</vt:lpstr>
      <vt:lpstr>İsimlendirme</vt:lpstr>
      <vt:lpstr>Hangileri geçerli değişken isimleridir?</vt:lpstr>
      <vt:lpstr>Hangileri geçerli değişken isimleridir?</vt:lpstr>
      <vt:lpstr>Uygulama</vt:lpstr>
      <vt:lpstr>Uygulama – Doğrusu</vt:lpstr>
      <vt:lpstr>Değişken türleri</vt:lpstr>
      <vt:lpstr>Değişken türleri</vt:lpstr>
      <vt:lpstr>Bunu biliyor musunuz?</vt:lpstr>
      <vt:lpstr>Bunu biliyor musunuz?</vt:lpstr>
      <vt:lpstr>float ve double’ın farkları nelerdir?</vt:lpstr>
      <vt:lpstr>double’a yönelik bilgi…</vt:lpstr>
      <vt:lpstr>double’da ondalık ayracı</vt:lpstr>
      <vt:lpstr>Alıştırma</vt:lpstr>
      <vt:lpstr>2. haftadayız ve siz diliminizi seçmeye başladınız…</vt:lpstr>
      <vt:lpstr>Değişkenler ve bellek ilişkisi</vt:lpstr>
      <vt:lpstr>char türü</vt:lpstr>
      <vt:lpstr>char türü</vt:lpstr>
      <vt:lpstr>ASKİ Tablosu</vt:lpstr>
      <vt:lpstr>Slayt 147</vt:lpstr>
      <vt:lpstr>Dizgi = char dizisi (İng. String)</vt:lpstr>
      <vt:lpstr>Anlayamadığınız yerleri bizlere sorunuz.</vt:lpstr>
      <vt:lpstr>EK SLAYTLAR</vt:lpstr>
      <vt:lpstr>Özet</vt:lpstr>
      <vt:lpstr>EK SLAYTLAR</vt:lpstr>
      <vt:lpstr>Alıştırma</vt:lpstr>
      <vt:lpstr>Algoritma incelemesi</vt:lpstr>
      <vt:lpstr>Uygulama - Girilen bir sayıyı parçalarına ayırmak</vt:lpstr>
      <vt:lpstr>Sayıyı parçalara ayırmak (Cevabı)</vt:lpstr>
      <vt:lpstr>Aşağıdaki algoritma ne iş yapmaktadır?</vt:lpstr>
      <vt:lpstr>Alıştırma</vt:lpstr>
      <vt:lpstr>SINAVLARLA İLGİLİ OLMAYAN BİLGİLER</vt:lpstr>
      <vt:lpstr>Bunu biliyor musunuz? Güzel bir kod örneği</vt:lpstr>
      <vt:lpstr>Dev Cpp ve Mac Hk.</vt:lpstr>
      <vt:lpstr>Dev Cpp ve Mac Hk.</vt:lpstr>
      <vt:lpstr>Türkçeye özgü karakterlerin ekrana düzgün yazdırılması</vt:lpstr>
      <vt:lpstr>Kodu takip edebilmek…</vt:lpstr>
      <vt:lpstr>ÖĞRENCİ GÖRÜŞLERİ</vt:lpstr>
      <vt:lpstr>Yorumlar</vt:lpstr>
      <vt:lpstr>Bir özeleştiri (Ödev1A’dan – 2016-2017 Yaz Döneminden)</vt:lpstr>
      <vt:lpstr>Dersi tekrar alan bir öğrencinin Ödev1A’sından… (2016-2017 Yaz Dönemi)</vt:lpstr>
      <vt:lpstr>Özel Gösteri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Programlama Sunu01</dc:title>
  <dc:creator>Oguz Hanoglu</dc:creator>
  <cp:lastModifiedBy>Oguz Hanoglu</cp:lastModifiedBy>
  <cp:revision>597</cp:revision>
  <dcterms:created xsi:type="dcterms:W3CDTF">2005-02-28T17:56:04Z</dcterms:created>
  <dcterms:modified xsi:type="dcterms:W3CDTF">2018-09-14T13:26:34Z</dcterms:modified>
</cp:coreProperties>
</file>