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theme/themeOverride12.xml" ContentType="application/vnd.openxmlformats-officedocument.themeOverr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tableStyles.xml" ContentType="application/vnd.openxmlformats-officedocument.presentationml.tableStyles+xml"/>
  <Override PartName="/ppt/slides/slide129.xml" ContentType="application/vnd.openxmlformats-officedocument.presentationml.slide+xml"/>
  <Override PartName="/ppt/notesSlides/notesSlide12.xml" ContentType="application/vnd.openxmlformats-officedocument.presentationml.notesSlide+xml"/>
  <Override PartName="/ppt/theme/themeOverride17.xml" ContentType="application/vnd.openxmlformats-officedocument.themeOverride+xml"/>
  <Override PartName="/ppt/slides/slide99.xml" ContentType="application/vnd.openxmlformats-officedocument.presentationml.slide+xml"/>
  <Override PartName="/ppt/slides/slide118.xml" ContentType="application/vnd.openxmlformats-officedocument.presentationml.slide+xml"/>
  <Override PartName="/ppt/slides/slide136.xml" ContentType="application/vnd.openxmlformats-officedocument.presentationml.slide+xml"/>
  <Override PartName="/ppt/diagrams/layout1.xml" ContentType="application/vnd.openxmlformats-officedocument.drawingml.diagramLayout+xml"/>
  <Override PartName="/ppt/notesSlides/notesSlide7.xml" ContentType="application/vnd.openxmlformats-officedocument.presentationml.notesSlide+xml"/>
  <Override PartName="/ppt/theme/themeOverride24.xml" ContentType="application/vnd.openxmlformats-officedocument.themeOverr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viewProps.xml" ContentType="application/vnd.openxmlformats-officedocument.presentationml.viewProps+xml"/>
  <Override PartName="/ppt/theme/themeOverride13.xml" ContentType="application/vnd.openxmlformats-officedocument.themeOverrid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32.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theme/themeOverride20.xml" ContentType="application/vnd.openxmlformats-officedocument.themeOverr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theme/themeOverride6.xml" ContentType="application/vnd.openxmlformats-officedocument.themeOverr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slides/slide119.xml" ContentType="application/vnd.openxmlformats-officedocument.presentationml.slide+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notesSlides/notesSlide8.xml" ContentType="application/vnd.openxmlformats-officedocument.presentationml.notesSlide+xml"/>
  <Override PartName="/ppt/theme/themeOverride18.xml" ContentType="application/vnd.openxmlformats-officedocument.themeOverride+xml"/>
  <Override PartName="/ppt/slides/slide89.xml" ContentType="application/vnd.openxmlformats-officedocument.presentationml.slide+xml"/>
  <Override PartName="/ppt/slides/slide108.xml" ContentType="application/vnd.openxmlformats-officedocument.presentationml.slide+xml"/>
  <Override PartName="/ppt/slides/slide126.xml" ContentType="application/vnd.openxmlformats-officedocument.presentationml.slide+xml"/>
  <Override PartName="/ppt/theme/themeOverride25.xml" ContentType="application/vnd.openxmlformats-officedocument.themeOverr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notesSlides/notesSlide4.xml" ContentType="application/vnd.openxmlformats-officedocument.presentationml.notesSlide+xml"/>
  <Override PartName="/ppt/theme/themeOverride14.xml" ContentType="application/vnd.openxmlformats-officedocument.themeOverr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theme/themeOverride7.xml" ContentType="application/vnd.openxmlformats-officedocument.themeOverride+xml"/>
  <Override PartName="/ppt/theme/themeOverride21.xml" ContentType="application/vnd.openxmlformats-officedocument.themeOverr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theme/themeOverride10.xml" ContentType="application/vnd.openxmlformats-officedocument.themeOverr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slideLayouts/slideLayout15.xml" ContentType="application/vnd.openxmlformats-officedocument.presentationml.slideLayout+xml"/>
  <Default Extension="wmf" ContentType="image/x-wmf"/>
  <Override PartName="/ppt/theme/themeOverride3.xml" ContentType="application/vnd.openxmlformats-officedocument.themeOverr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theme/themeOverride19.xml" ContentType="application/vnd.openxmlformats-officedocument.themeOverride+xml"/>
  <Override PartName="/ppt/notesSlides/notesSlide9.xml" ContentType="application/vnd.openxmlformats-officedocument.presentationml.notes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notesSlides/notesSlide10.xml" ContentType="application/vnd.openxmlformats-officedocument.presentationml.notesSlide+xml"/>
  <Override PartName="/ppt/theme/themeOverride15.xml" ContentType="application/vnd.openxmlformats-officedocument.themeOverr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theme/themeOverride22.xml" ContentType="application/vnd.openxmlformats-officedocument.themeOverr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notesSlides/notesSlide1.xml" ContentType="application/vnd.openxmlformats-officedocument.presentationml.notesSlide+xml"/>
  <Override PartName="/ppt/theme/themeOverride8.xml" ContentType="application/vnd.openxmlformats-officedocument.themeOverride+xml"/>
  <Override PartName="/ppt/theme/themeOverride11.xml" ContentType="application/vnd.openxmlformats-officedocument.themeOverr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Layouts/slideLayout16.xml" ContentType="application/vnd.openxmlformats-officedocument.presentationml.slideLayout+xml"/>
  <Override PartName="/ppt/diagrams/quickStyle1.xml" ContentType="application/vnd.openxmlformats-officedocument.drawingml.diagramStyle+xml"/>
  <Override PartName="/ppt/theme/themeOverride4.xml" ContentType="application/vnd.openxmlformats-officedocument.themeOverr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1.xml" ContentType="application/vnd.openxmlformats-officedocument.presentationml.notes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notesSlides/notesSlide6.xml" ContentType="application/vnd.openxmlformats-officedocument.presentationml.notesSlide+xml"/>
  <Override PartName="/ppt/theme/themeOverride16.xml" ContentType="application/vnd.openxmlformats-officedocument.themeOverr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diagrams/data1.xml" ContentType="application/vnd.openxmlformats-officedocument.drawingml.diagramData+xml"/>
  <Override PartName="/ppt/theme/themeOverride9.xml" ContentType="application/vnd.openxmlformats-officedocument.themeOverride+xml"/>
  <Override PartName="/ppt/theme/themeOverride23.xml" ContentType="application/vnd.openxmlformats-officedocument.themeOverr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Override5.xml" ContentType="application/vnd.openxmlformats-officedocument.themeOverr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s/slide32.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 id="2147483672" r:id="rId2"/>
  </p:sldMasterIdLst>
  <p:notesMasterIdLst>
    <p:notesMasterId r:id="rId139"/>
  </p:notesMasterIdLst>
  <p:sldIdLst>
    <p:sldId id="256" r:id="rId3"/>
    <p:sldId id="1290" r:id="rId4"/>
    <p:sldId id="1291" r:id="rId5"/>
    <p:sldId id="1292" r:id="rId6"/>
    <p:sldId id="1293" r:id="rId7"/>
    <p:sldId id="1294" r:id="rId8"/>
    <p:sldId id="1295" r:id="rId9"/>
    <p:sldId id="1296" r:id="rId10"/>
    <p:sldId id="1352" r:id="rId11"/>
    <p:sldId id="1353" r:id="rId12"/>
    <p:sldId id="1373" r:id="rId13"/>
    <p:sldId id="1374" r:id="rId14"/>
    <p:sldId id="1375" r:id="rId15"/>
    <p:sldId id="1376" r:id="rId16"/>
    <p:sldId id="1377" r:id="rId17"/>
    <p:sldId id="1372" r:id="rId18"/>
    <p:sldId id="1378" r:id="rId19"/>
    <p:sldId id="1379" r:id="rId20"/>
    <p:sldId id="1380" r:id="rId21"/>
    <p:sldId id="1381" r:id="rId22"/>
    <p:sldId id="1189" r:id="rId23"/>
    <p:sldId id="1198" r:id="rId24"/>
    <p:sldId id="1329" r:id="rId25"/>
    <p:sldId id="1330" r:id="rId26"/>
    <p:sldId id="1331" r:id="rId27"/>
    <p:sldId id="1334" r:id="rId28"/>
    <p:sldId id="1335" r:id="rId29"/>
    <p:sldId id="1303" r:id="rId30"/>
    <p:sldId id="1304" r:id="rId31"/>
    <p:sldId id="1305" r:id="rId32"/>
    <p:sldId id="1306" r:id="rId33"/>
    <p:sldId id="1307" r:id="rId34"/>
    <p:sldId id="1308" r:id="rId35"/>
    <p:sldId id="1309" r:id="rId36"/>
    <p:sldId id="1310" r:id="rId37"/>
    <p:sldId id="1311" r:id="rId38"/>
    <p:sldId id="1206" r:id="rId39"/>
    <p:sldId id="1312" r:id="rId40"/>
    <p:sldId id="1313" r:id="rId41"/>
    <p:sldId id="1314" r:id="rId42"/>
    <p:sldId id="1315" r:id="rId43"/>
    <p:sldId id="1316" r:id="rId44"/>
    <p:sldId id="1317" r:id="rId45"/>
    <p:sldId id="1318" r:id="rId46"/>
    <p:sldId id="1319" r:id="rId47"/>
    <p:sldId id="1320" r:id="rId48"/>
    <p:sldId id="1354" r:id="rId49"/>
    <p:sldId id="1355" r:id="rId50"/>
    <p:sldId id="1356" r:id="rId51"/>
    <p:sldId id="1357" r:id="rId52"/>
    <p:sldId id="1321" r:id="rId53"/>
    <p:sldId id="1322" r:id="rId54"/>
    <p:sldId id="1323" r:id="rId55"/>
    <p:sldId id="1324" r:id="rId56"/>
    <p:sldId id="1325" r:id="rId57"/>
    <p:sldId id="1358" r:id="rId58"/>
    <p:sldId id="1359" r:id="rId59"/>
    <p:sldId id="1326" r:id="rId60"/>
    <p:sldId id="1327" r:id="rId61"/>
    <p:sldId id="1328" r:id="rId62"/>
    <p:sldId id="1199" r:id="rId63"/>
    <p:sldId id="1220" r:id="rId64"/>
    <p:sldId id="1384" r:id="rId65"/>
    <p:sldId id="1383" r:id="rId66"/>
    <p:sldId id="1385" r:id="rId67"/>
    <p:sldId id="1386" r:id="rId68"/>
    <p:sldId id="1387" r:id="rId69"/>
    <p:sldId id="1388" r:id="rId70"/>
    <p:sldId id="1389" r:id="rId71"/>
    <p:sldId id="1200" r:id="rId72"/>
    <p:sldId id="1201" r:id="rId73"/>
    <p:sldId id="1202" r:id="rId74"/>
    <p:sldId id="1203" r:id="rId75"/>
    <p:sldId id="1207" r:id="rId76"/>
    <p:sldId id="1208" r:id="rId77"/>
    <p:sldId id="1209" r:id="rId78"/>
    <p:sldId id="1210" r:id="rId79"/>
    <p:sldId id="1211" r:id="rId80"/>
    <p:sldId id="1212" r:id="rId81"/>
    <p:sldId id="1213" r:id="rId82"/>
    <p:sldId id="1204" r:id="rId83"/>
    <p:sldId id="1205" r:id="rId84"/>
    <p:sldId id="1215" r:id="rId85"/>
    <p:sldId id="1216" r:id="rId86"/>
    <p:sldId id="1217" r:id="rId87"/>
    <p:sldId id="1218" r:id="rId88"/>
    <p:sldId id="1396" r:id="rId89"/>
    <p:sldId id="1248" r:id="rId90"/>
    <p:sldId id="1224" r:id="rId91"/>
    <p:sldId id="1225" r:id="rId92"/>
    <p:sldId id="1226" r:id="rId93"/>
    <p:sldId id="1227" r:id="rId94"/>
    <p:sldId id="1228" r:id="rId95"/>
    <p:sldId id="1229" r:id="rId96"/>
    <p:sldId id="1230" r:id="rId97"/>
    <p:sldId id="1231" r:id="rId98"/>
    <p:sldId id="1232" r:id="rId99"/>
    <p:sldId id="1233" r:id="rId100"/>
    <p:sldId id="1397" r:id="rId101"/>
    <p:sldId id="1235" r:id="rId102"/>
    <p:sldId id="1236" r:id="rId103"/>
    <p:sldId id="1237" r:id="rId104"/>
    <p:sldId id="1238" r:id="rId105"/>
    <p:sldId id="1239" r:id="rId106"/>
    <p:sldId id="1240" r:id="rId107"/>
    <p:sldId id="1241" r:id="rId108"/>
    <p:sldId id="1398" r:id="rId109"/>
    <p:sldId id="1390" r:id="rId110"/>
    <p:sldId id="1268" r:id="rId111"/>
    <p:sldId id="1145" r:id="rId112"/>
    <p:sldId id="1144" r:id="rId113"/>
    <p:sldId id="1146" r:id="rId114"/>
    <p:sldId id="1147" r:id="rId115"/>
    <p:sldId id="1148" r:id="rId116"/>
    <p:sldId id="1160" r:id="rId117"/>
    <p:sldId id="1162" r:id="rId118"/>
    <p:sldId id="1168" r:id="rId119"/>
    <p:sldId id="1360" r:id="rId120"/>
    <p:sldId id="1361" r:id="rId121"/>
    <p:sldId id="1169" r:id="rId122"/>
    <p:sldId id="1269" r:id="rId123"/>
    <p:sldId id="1270" r:id="rId124"/>
    <p:sldId id="1271" r:id="rId125"/>
    <p:sldId id="1173" r:id="rId126"/>
    <p:sldId id="1161" r:id="rId127"/>
    <p:sldId id="1274" r:id="rId128"/>
    <p:sldId id="1275" r:id="rId129"/>
    <p:sldId id="1276" r:id="rId130"/>
    <p:sldId id="1277" r:id="rId131"/>
    <p:sldId id="1278" r:id="rId132"/>
    <p:sldId id="1279" r:id="rId133"/>
    <p:sldId id="1391" r:id="rId134"/>
    <p:sldId id="1337" r:id="rId135"/>
    <p:sldId id="1392" r:id="rId136"/>
    <p:sldId id="1393" r:id="rId137"/>
    <p:sldId id="1394" r:id="rId13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00FF"/>
    <a:srgbClr val="F9F9F9"/>
    <a:srgbClr val="FFFF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showOutlineIcons="0">
    <p:restoredLeft sz="15809" autoAdjust="0"/>
    <p:restoredTop sz="85035" autoAdjust="0"/>
  </p:normalViewPr>
  <p:slideViewPr>
    <p:cSldViewPr snapToGrid="0" snapToObjects="1">
      <p:cViewPr varScale="1">
        <p:scale>
          <a:sx n="57" d="100"/>
          <a:sy n="57" d="100"/>
        </p:scale>
        <p:origin x="-1734"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38" Type="http://schemas.openxmlformats.org/officeDocument/2006/relationships/slide" Target="slides/slide136.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28" Type="http://schemas.openxmlformats.org/officeDocument/2006/relationships/slide" Target="slides/slide126.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slide" Target="slides/slide116.xml"/><Relationship Id="rId134" Type="http://schemas.openxmlformats.org/officeDocument/2006/relationships/slide" Target="slides/slide132.xml"/><Relationship Id="rId139"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slide" Target="slides/slide106.xml"/><Relationship Id="rId116" Type="http://schemas.openxmlformats.org/officeDocument/2006/relationships/slide" Target="slides/slide114.xml"/><Relationship Id="rId124" Type="http://schemas.openxmlformats.org/officeDocument/2006/relationships/slide" Target="slides/slide122.xml"/><Relationship Id="rId129" Type="http://schemas.openxmlformats.org/officeDocument/2006/relationships/slide" Target="slides/slide127.xml"/><Relationship Id="rId137" Type="http://schemas.openxmlformats.org/officeDocument/2006/relationships/slide" Target="slides/slide13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slide" Target="slides/slide109.xml"/><Relationship Id="rId132" Type="http://schemas.openxmlformats.org/officeDocument/2006/relationships/slide" Target="slides/slide130.xml"/><Relationship Id="rId14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slide" Target="slides/slide112.xml"/><Relationship Id="rId119" Type="http://schemas.openxmlformats.org/officeDocument/2006/relationships/slide" Target="slides/slide117.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30" Type="http://schemas.openxmlformats.org/officeDocument/2006/relationships/slide" Target="slides/slide128.xml"/><Relationship Id="rId135" Type="http://schemas.openxmlformats.org/officeDocument/2006/relationships/slide" Target="slides/slide133.xml"/><Relationship Id="rId143"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141"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slide" Target="slides/slide134.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0DD3351-765F-4927-B51C-E89237530A86}" type="doc">
      <dgm:prSet loTypeId="urn:microsoft.com/office/officeart/2005/8/layout/venn2" loCatId="relationship" qsTypeId="urn:microsoft.com/office/officeart/2005/8/quickstyle/3d3" qsCatId="3D" csTypeId="urn:microsoft.com/office/officeart/2005/8/colors/colorful3" csCatId="colorful" phldr="1"/>
      <dgm:spPr/>
      <dgm:t>
        <a:bodyPr/>
        <a:lstStyle/>
        <a:p>
          <a:endParaRPr lang="tr-TR"/>
        </a:p>
      </dgm:t>
    </dgm:pt>
    <dgm:pt modelId="{3E2EE617-5E96-4030-AFC8-07029C91DF78}">
      <dgm:prSet phldrT="[Metin]"/>
      <dgm:spPr/>
      <dgm:t>
        <a:bodyPr/>
        <a:lstStyle/>
        <a:p>
          <a:pPr algn="l"/>
          <a:r>
            <a:rPr lang="tr-TR" dirty="0" err="1" smtClean="0">
              <a:solidFill>
                <a:schemeClr val="tx1"/>
              </a:solidFill>
            </a:rPr>
            <a:t>if</a:t>
          </a:r>
          <a:r>
            <a:rPr lang="tr-TR" dirty="0" smtClean="0">
              <a:solidFill>
                <a:schemeClr val="tx1"/>
              </a:solidFill>
            </a:rPr>
            <a:t>…</a:t>
          </a:r>
          <a:endParaRPr lang="tr-TR" dirty="0">
            <a:solidFill>
              <a:schemeClr val="tx1"/>
            </a:solidFill>
          </a:endParaRPr>
        </a:p>
      </dgm:t>
    </dgm:pt>
    <dgm:pt modelId="{FB059963-9055-46EE-AAFC-EC6BA7CF704C}" type="parTrans" cxnId="{5B5C0706-57B5-46CC-A239-99905935AD67}">
      <dgm:prSet/>
      <dgm:spPr/>
      <dgm:t>
        <a:bodyPr/>
        <a:lstStyle/>
        <a:p>
          <a:endParaRPr lang="tr-TR">
            <a:solidFill>
              <a:schemeClr val="tx1"/>
            </a:solidFill>
          </a:endParaRPr>
        </a:p>
      </dgm:t>
    </dgm:pt>
    <dgm:pt modelId="{5C87B2A2-0637-42A0-AB8B-501D847AFB4B}" type="sibTrans" cxnId="{5B5C0706-57B5-46CC-A239-99905935AD67}">
      <dgm:prSet/>
      <dgm:spPr/>
      <dgm:t>
        <a:bodyPr/>
        <a:lstStyle/>
        <a:p>
          <a:endParaRPr lang="tr-TR">
            <a:solidFill>
              <a:schemeClr val="tx1"/>
            </a:solidFill>
          </a:endParaRPr>
        </a:p>
      </dgm:t>
    </dgm:pt>
    <dgm:pt modelId="{72A3B270-DEC5-4DA9-ADFE-4034ABB83308}">
      <dgm:prSet phldrT="[Metin]"/>
      <dgm:spPr/>
      <dgm:t>
        <a:bodyPr/>
        <a:lstStyle/>
        <a:p>
          <a:r>
            <a:rPr lang="tr-TR" dirty="0" smtClean="0">
              <a:solidFill>
                <a:schemeClr val="tx1"/>
              </a:solidFill>
            </a:rPr>
            <a:t>else…</a:t>
          </a:r>
          <a:endParaRPr lang="tr-TR" dirty="0">
            <a:solidFill>
              <a:schemeClr val="tx1"/>
            </a:solidFill>
          </a:endParaRPr>
        </a:p>
      </dgm:t>
    </dgm:pt>
    <dgm:pt modelId="{D445E3BF-D8B5-43FC-94B0-C0606B070607}" type="parTrans" cxnId="{2C98C0F5-42A7-48F5-9C2D-B95ECEB5F3BF}">
      <dgm:prSet/>
      <dgm:spPr/>
      <dgm:t>
        <a:bodyPr/>
        <a:lstStyle/>
        <a:p>
          <a:endParaRPr lang="tr-TR">
            <a:solidFill>
              <a:schemeClr val="tx1"/>
            </a:solidFill>
          </a:endParaRPr>
        </a:p>
      </dgm:t>
    </dgm:pt>
    <dgm:pt modelId="{53FEE70F-0FCD-4013-B189-5798C506594A}" type="sibTrans" cxnId="{2C98C0F5-42A7-48F5-9C2D-B95ECEB5F3BF}">
      <dgm:prSet/>
      <dgm:spPr/>
      <dgm:t>
        <a:bodyPr/>
        <a:lstStyle/>
        <a:p>
          <a:endParaRPr lang="tr-TR">
            <a:solidFill>
              <a:schemeClr val="tx1"/>
            </a:solidFill>
          </a:endParaRPr>
        </a:p>
      </dgm:t>
    </dgm:pt>
    <dgm:pt modelId="{FF795EA0-F806-4456-8899-058D38245620}">
      <dgm:prSet phldrT="[Metin]"/>
      <dgm:spPr/>
      <dgm:t>
        <a:bodyPr/>
        <a:lstStyle/>
        <a:p>
          <a:pPr algn="r"/>
          <a:r>
            <a:rPr lang="tr-TR" dirty="0" smtClean="0">
              <a:solidFill>
                <a:schemeClr val="tx1"/>
              </a:solidFill>
            </a:rPr>
            <a:t> </a:t>
          </a:r>
          <a:r>
            <a:rPr lang="tr-TR" dirty="0" err="1" smtClean="0">
              <a:solidFill>
                <a:schemeClr val="tx1"/>
              </a:solidFill>
            </a:rPr>
            <a:t>if</a:t>
          </a:r>
          <a:r>
            <a:rPr lang="tr-TR" dirty="0" smtClean="0">
              <a:solidFill>
                <a:schemeClr val="tx1"/>
              </a:solidFill>
            </a:rPr>
            <a:t>…</a:t>
          </a:r>
          <a:endParaRPr lang="tr-TR" dirty="0">
            <a:solidFill>
              <a:schemeClr val="tx1"/>
            </a:solidFill>
          </a:endParaRPr>
        </a:p>
      </dgm:t>
    </dgm:pt>
    <dgm:pt modelId="{4800DE71-93AD-40CB-A823-8515A2B55A4D}" type="parTrans" cxnId="{85EB019A-0BB6-46B8-8F6A-3287BC2C746C}">
      <dgm:prSet/>
      <dgm:spPr/>
      <dgm:t>
        <a:bodyPr/>
        <a:lstStyle/>
        <a:p>
          <a:endParaRPr lang="tr-TR">
            <a:solidFill>
              <a:schemeClr val="tx1"/>
            </a:solidFill>
          </a:endParaRPr>
        </a:p>
      </dgm:t>
    </dgm:pt>
    <dgm:pt modelId="{520F4508-68FA-47BF-A053-AF9B80A0216F}" type="sibTrans" cxnId="{85EB019A-0BB6-46B8-8F6A-3287BC2C746C}">
      <dgm:prSet/>
      <dgm:spPr/>
      <dgm:t>
        <a:bodyPr/>
        <a:lstStyle/>
        <a:p>
          <a:endParaRPr lang="tr-TR">
            <a:solidFill>
              <a:schemeClr val="tx1"/>
            </a:solidFill>
          </a:endParaRPr>
        </a:p>
      </dgm:t>
    </dgm:pt>
    <dgm:pt modelId="{48A50E0D-069D-4D55-A083-6529A3D89DB6}">
      <dgm:prSet phldrT="[Metin]"/>
      <dgm:spPr/>
      <dgm:t>
        <a:bodyPr/>
        <a:lstStyle/>
        <a:p>
          <a:r>
            <a:rPr lang="tr-TR" dirty="0" smtClean="0">
              <a:solidFill>
                <a:schemeClr val="tx1"/>
              </a:solidFill>
            </a:rPr>
            <a:t>else…</a:t>
          </a:r>
          <a:endParaRPr lang="tr-TR" dirty="0">
            <a:solidFill>
              <a:schemeClr val="tx1"/>
            </a:solidFill>
          </a:endParaRPr>
        </a:p>
      </dgm:t>
    </dgm:pt>
    <dgm:pt modelId="{AFA8D298-DA9C-4F61-9AD4-1474BCA0E4F7}" type="parTrans" cxnId="{D5867D02-B148-47E5-8EC7-0B7A255B4E6F}">
      <dgm:prSet/>
      <dgm:spPr/>
      <dgm:t>
        <a:bodyPr/>
        <a:lstStyle/>
        <a:p>
          <a:endParaRPr lang="tr-TR">
            <a:solidFill>
              <a:schemeClr val="tx1"/>
            </a:solidFill>
          </a:endParaRPr>
        </a:p>
      </dgm:t>
    </dgm:pt>
    <dgm:pt modelId="{36761321-EDEB-4973-A6B5-E7742AB24EFB}" type="sibTrans" cxnId="{D5867D02-B148-47E5-8EC7-0B7A255B4E6F}">
      <dgm:prSet/>
      <dgm:spPr/>
      <dgm:t>
        <a:bodyPr/>
        <a:lstStyle/>
        <a:p>
          <a:endParaRPr lang="tr-TR">
            <a:solidFill>
              <a:schemeClr val="tx1"/>
            </a:solidFill>
          </a:endParaRPr>
        </a:p>
      </dgm:t>
    </dgm:pt>
    <dgm:pt modelId="{19C1A6C6-ADA5-4A9D-9EC5-FFB94DCF7ECC}" type="pres">
      <dgm:prSet presAssocID="{C0DD3351-765F-4927-B51C-E89237530A86}" presName="Name0" presStyleCnt="0">
        <dgm:presLayoutVars>
          <dgm:chMax val="7"/>
          <dgm:resizeHandles val="exact"/>
        </dgm:presLayoutVars>
      </dgm:prSet>
      <dgm:spPr/>
      <dgm:t>
        <a:bodyPr/>
        <a:lstStyle/>
        <a:p>
          <a:endParaRPr lang="tr-TR"/>
        </a:p>
      </dgm:t>
    </dgm:pt>
    <dgm:pt modelId="{201B1AB5-5BA8-417C-ACF8-383DEF6C17E8}" type="pres">
      <dgm:prSet presAssocID="{C0DD3351-765F-4927-B51C-E89237530A86}" presName="comp1" presStyleCnt="0"/>
      <dgm:spPr/>
    </dgm:pt>
    <dgm:pt modelId="{8BE4E939-C6F1-4F8F-B201-6F5C8E7D2AD2}" type="pres">
      <dgm:prSet presAssocID="{C0DD3351-765F-4927-B51C-E89237530A86}" presName="circle1" presStyleLbl="node1" presStyleIdx="0" presStyleCnt="4"/>
      <dgm:spPr/>
      <dgm:t>
        <a:bodyPr/>
        <a:lstStyle/>
        <a:p>
          <a:endParaRPr lang="tr-TR"/>
        </a:p>
      </dgm:t>
    </dgm:pt>
    <dgm:pt modelId="{5C6F6B72-8E4B-4248-AC6C-4DF7A300C7E3}" type="pres">
      <dgm:prSet presAssocID="{C0DD3351-765F-4927-B51C-E89237530A86}" presName="c1text" presStyleLbl="node1" presStyleIdx="0" presStyleCnt="4">
        <dgm:presLayoutVars>
          <dgm:bulletEnabled val="1"/>
        </dgm:presLayoutVars>
      </dgm:prSet>
      <dgm:spPr/>
      <dgm:t>
        <a:bodyPr/>
        <a:lstStyle/>
        <a:p>
          <a:endParaRPr lang="tr-TR"/>
        </a:p>
      </dgm:t>
    </dgm:pt>
    <dgm:pt modelId="{3EE8D209-FA85-46C6-83B7-3A27B12E6DD5}" type="pres">
      <dgm:prSet presAssocID="{C0DD3351-765F-4927-B51C-E89237530A86}" presName="comp2" presStyleCnt="0"/>
      <dgm:spPr/>
    </dgm:pt>
    <dgm:pt modelId="{E8136734-E4CD-400B-BFC2-F65B69AD66D0}" type="pres">
      <dgm:prSet presAssocID="{C0DD3351-765F-4927-B51C-E89237530A86}" presName="circle2" presStyleLbl="node1" presStyleIdx="1" presStyleCnt="4"/>
      <dgm:spPr/>
      <dgm:t>
        <a:bodyPr/>
        <a:lstStyle/>
        <a:p>
          <a:endParaRPr lang="tr-TR"/>
        </a:p>
      </dgm:t>
    </dgm:pt>
    <dgm:pt modelId="{1414FE4B-38B2-453D-8117-6986D6059A07}" type="pres">
      <dgm:prSet presAssocID="{C0DD3351-765F-4927-B51C-E89237530A86}" presName="c2text" presStyleLbl="node1" presStyleIdx="1" presStyleCnt="4">
        <dgm:presLayoutVars>
          <dgm:bulletEnabled val="1"/>
        </dgm:presLayoutVars>
      </dgm:prSet>
      <dgm:spPr/>
      <dgm:t>
        <a:bodyPr/>
        <a:lstStyle/>
        <a:p>
          <a:endParaRPr lang="tr-TR"/>
        </a:p>
      </dgm:t>
    </dgm:pt>
    <dgm:pt modelId="{D6AD77D6-F3FF-448B-960C-03F1B9320A5E}" type="pres">
      <dgm:prSet presAssocID="{C0DD3351-765F-4927-B51C-E89237530A86}" presName="comp3" presStyleCnt="0"/>
      <dgm:spPr/>
    </dgm:pt>
    <dgm:pt modelId="{76A7D31E-C94D-4897-B75E-36978B49F6FB}" type="pres">
      <dgm:prSet presAssocID="{C0DD3351-765F-4927-B51C-E89237530A86}" presName="circle3" presStyleLbl="node1" presStyleIdx="2" presStyleCnt="4"/>
      <dgm:spPr/>
      <dgm:t>
        <a:bodyPr/>
        <a:lstStyle/>
        <a:p>
          <a:endParaRPr lang="tr-TR"/>
        </a:p>
      </dgm:t>
    </dgm:pt>
    <dgm:pt modelId="{BD20D30C-D30B-4BE2-B2BB-C2EAEC401BA0}" type="pres">
      <dgm:prSet presAssocID="{C0DD3351-765F-4927-B51C-E89237530A86}" presName="c3text" presStyleLbl="node1" presStyleIdx="2" presStyleCnt="4">
        <dgm:presLayoutVars>
          <dgm:bulletEnabled val="1"/>
        </dgm:presLayoutVars>
      </dgm:prSet>
      <dgm:spPr/>
      <dgm:t>
        <a:bodyPr/>
        <a:lstStyle/>
        <a:p>
          <a:endParaRPr lang="tr-TR"/>
        </a:p>
      </dgm:t>
    </dgm:pt>
    <dgm:pt modelId="{79515BDF-C883-4CDC-B7A7-291F4DFD2779}" type="pres">
      <dgm:prSet presAssocID="{C0DD3351-765F-4927-B51C-E89237530A86}" presName="comp4" presStyleCnt="0"/>
      <dgm:spPr/>
    </dgm:pt>
    <dgm:pt modelId="{38B79BC2-8B30-4226-8B7F-CDB2BCD95DE1}" type="pres">
      <dgm:prSet presAssocID="{C0DD3351-765F-4927-B51C-E89237530A86}" presName="circle4" presStyleLbl="node1" presStyleIdx="3" presStyleCnt="4" custLinFactNeighborX="19238" custLinFactNeighborY="-3027"/>
      <dgm:spPr/>
      <dgm:t>
        <a:bodyPr/>
        <a:lstStyle/>
        <a:p>
          <a:endParaRPr lang="tr-TR"/>
        </a:p>
      </dgm:t>
    </dgm:pt>
    <dgm:pt modelId="{3A596F57-4528-46DF-A5AE-FEEDC18D415B}" type="pres">
      <dgm:prSet presAssocID="{C0DD3351-765F-4927-B51C-E89237530A86}" presName="c4text" presStyleLbl="node1" presStyleIdx="3" presStyleCnt="4">
        <dgm:presLayoutVars>
          <dgm:bulletEnabled val="1"/>
        </dgm:presLayoutVars>
      </dgm:prSet>
      <dgm:spPr/>
      <dgm:t>
        <a:bodyPr/>
        <a:lstStyle/>
        <a:p>
          <a:endParaRPr lang="tr-TR"/>
        </a:p>
      </dgm:t>
    </dgm:pt>
  </dgm:ptLst>
  <dgm:cxnLst>
    <dgm:cxn modelId="{5B5C0706-57B5-46CC-A239-99905935AD67}" srcId="{C0DD3351-765F-4927-B51C-E89237530A86}" destId="{3E2EE617-5E96-4030-AFC8-07029C91DF78}" srcOrd="0" destOrd="0" parTransId="{FB059963-9055-46EE-AAFC-EC6BA7CF704C}" sibTransId="{5C87B2A2-0637-42A0-AB8B-501D847AFB4B}"/>
    <dgm:cxn modelId="{9F14EE7E-CD7B-46EB-AA5C-378B79C14E25}" type="presOf" srcId="{48A50E0D-069D-4D55-A083-6529A3D89DB6}" destId="{38B79BC2-8B30-4226-8B7F-CDB2BCD95DE1}" srcOrd="0" destOrd="0" presId="urn:microsoft.com/office/officeart/2005/8/layout/venn2"/>
    <dgm:cxn modelId="{9F9D0776-D647-478F-A6E1-BD6C64D5D3BE}" type="presOf" srcId="{FF795EA0-F806-4456-8899-058D38245620}" destId="{76A7D31E-C94D-4897-B75E-36978B49F6FB}" srcOrd="0" destOrd="0" presId="urn:microsoft.com/office/officeart/2005/8/layout/venn2"/>
    <dgm:cxn modelId="{88079ED3-6FD3-4883-8DBE-6CB2B6506024}" type="presOf" srcId="{3E2EE617-5E96-4030-AFC8-07029C91DF78}" destId="{5C6F6B72-8E4B-4248-AC6C-4DF7A300C7E3}" srcOrd="1" destOrd="0" presId="urn:microsoft.com/office/officeart/2005/8/layout/venn2"/>
    <dgm:cxn modelId="{24E19839-C9FF-4B01-97B4-975057FCF0B9}" type="presOf" srcId="{C0DD3351-765F-4927-B51C-E89237530A86}" destId="{19C1A6C6-ADA5-4A9D-9EC5-FFB94DCF7ECC}" srcOrd="0" destOrd="0" presId="urn:microsoft.com/office/officeart/2005/8/layout/venn2"/>
    <dgm:cxn modelId="{4A7BFBCF-3150-4482-80C0-D31420254A78}" type="presOf" srcId="{72A3B270-DEC5-4DA9-ADFE-4034ABB83308}" destId="{E8136734-E4CD-400B-BFC2-F65B69AD66D0}" srcOrd="0" destOrd="0" presId="urn:microsoft.com/office/officeart/2005/8/layout/venn2"/>
    <dgm:cxn modelId="{FBCF0D09-749A-4B1C-88D7-FB3E925D6539}" type="presOf" srcId="{FF795EA0-F806-4456-8899-058D38245620}" destId="{BD20D30C-D30B-4BE2-B2BB-C2EAEC401BA0}" srcOrd="1" destOrd="0" presId="urn:microsoft.com/office/officeart/2005/8/layout/venn2"/>
    <dgm:cxn modelId="{51577C50-8F2B-42B4-8D0F-B6EAB0B0934C}" type="presOf" srcId="{3E2EE617-5E96-4030-AFC8-07029C91DF78}" destId="{8BE4E939-C6F1-4F8F-B201-6F5C8E7D2AD2}" srcOrd="0" destOrd="0" presId="urn:microsoft.com/office/officeart/2005/8/layout/venn2"/>
    <dgm:cxn modelId="{2C98C0F5-42A7-48F5-9C2D-B95ECEB5F3BF}" srcId="{C0DD3351-765F-4927-B51C-E89237530A86}" destId="{72A3B270-DEC5-4DA9-ADFE-4034ABB83308}" srcOrd="1" destOrd="0" parTransId="{D445E3BF-D8B5-43FC-94B0-C0606B070607}" sibTransId="{53FEE70F-0FCD-4013-B189-5798C506594A}"/>
    <dgm:cxn modelId="{715959F7-B3F3-4874-B8E1-F51934AEB1FB}" type="presOf" srcId="{48A50E0D-069D-4D55-A083-6529A3D89DB6}" destId="{3A596F57-4528-46DF-A5AE-FEEDC18D415B}" srcOrd="1" destOrd="0" presId="urn:microsoft.com/office/officeart/2005/8/layout/venn2"/>
    <dgm:cxn modelId="{D5867D02-B148-47E5-8EC7-0B7A255B4E6F}" srcId="{C0DD3351-765F-4927-B51C-E89237530A86}" destId="{48A50E0D-069D-4D55-A083-6529A3D89DB6}" srcOrd="3" destOrd="0" parTransId="{AFA8D298-DA9C-4F61-9AD4-1474BCA0E4F7}" sibTransId="{36761321-EDEB-4973-A6B5-E7742AB24EFB}"/>
    <dgm:cxn modelId="{85EB019A-0BB6-46B8-8F6A-3287BC2C746C}" srcId="{C0DD3351-765F-4927-B51C-E89237530A86}" destId="{FF795EA0-F806-4456-8899-058D38245620}" srcOrd="2" destOrd="0" parTransId="{4800DE71-93AD-40CB-A823-8515A2B55A4D}" sibTransId="{520F4508-68FA-47BF-A053-AF9B80A0216F}"/>
    <dgm:cxn modelId="{584634D9-E1B9-4E53-A36D-8CEF8C6EBEF9}" type="presOf" srcId="{72A3B270-DEC5-4DA9-ADFE-4034ABB83308}" destId="{1414FE4B-38B2-453D-8117-6986D6059A07}" srcOrd="1" destOrd="0" presId="urn:microsoft.com/office/officeart/2005/8/layout/venn2"/>
    <dgm:cxn modelId="{ECA05EDC-FD79-4669-A3D1-49E96936B2BA}" type="presParOf" srcId="{19C1A6C6-ADA5-4A9D-9EC5-FFB94DCF7ECC}" destId="{201B1AB5-5BA8-417C-ACF8-383DEF6C17E8}" srcOrd="0" destOrd="0" presId="urn:microsoft.com/office/officeart/2005/8/layout/venn2"/>
    <dgm:cxn modelId="{E2C86289-A98C-4A1C-B893-ADD212F627C3}" type="presParOf" srcId="{201B1AB5-5BA8-417C-ACF8-383DEF6C17E8}" destId="{8BE4E939-C6F1-4F8F-B201-6F5C8E7D2AD2}" srcOrd="0" destOrd="0" presId="urn:microsoft.com/office/officeart/2005/8/layout/venn2"/>
    <dgm:cxn modelId="{DF199643-0366-46E9-B02A-9EF2E23425D6}" type="presParOf" srcId="{201B1AB5-5BA8-417C-ACF8-383DEF6C17E8}" destId="{5C6F6B72-8E4B-4248-AC6C-4DF7A300C7E3}" srcOrd="1" destOrd="0" presId="urn:microsoft.com/office/officeart/2005/8/layout/venn2"/>
    <dgm:cxn modelId="{A9FE85AD-EEB8-4855-B1AA-B87DA271364C}" type="presParOf" srcId="{19C1A6C6-ADA5-4A9D-9EC5-FFB94DCF7ECC}" destId="{3EE8D209-FA85-46C6-83B7-3A27B12E6DD5}" srcOrd="1" destOrd="0" presId="urn:microsoft.com/office/officeart/2005/8/layout/venn2"/>
    <dgm:cxn modelId="{7EB5FA0B-EFD4-4F7F-95E7-C82A07097B9B}" type="presParOf" srcId="{3EE8D209-FA85-46C6-83B7-3A27B12E6DD5}" destId="{E8136734-E4CD-400B-BFC2-F65B69AD66D0}" srcOrd="0" destOrd="0" presId="urn:microsoft.com/office/officeart/2005/8/layout/venn2"/>
    <dgm:cxn modelId="{49BF6CDE-222B-4B0D-AEE6-58E98D5182A7}" type="presParOf" srcId="{3EE8D209-FA85-46C6-83B7-3A27B12E6DD5}" destId="{1414FE4B-38B2-453D-8117-6986D6059A07}" srcOrd="1" destOrd="0" presId="urn:microsoft.com/office/officeart/2005/8/layout/venn2"/>
    <dgm:cxn modelId="{84993391-59B7-48FD-A549-4EF22A5011B3}" type="presParOf" srcId="{19C1A6C6-ADA5-4A9D-9EC5-FFB94DCF7ECC}" destId="{D6AD77D6-F3FF-448B-960C-03F1B9320A5E}" srcOrd="2" destOrd="0" presId="urn:microsoft.com/office/officeart/2005/8/layout/venn2"/>
    <dgm:cxn modelId="{A635BAF3-C60A-4228-B0E7-A2FC19817643}" type="presParOf" srcId="{D6AD77D6-F3FF-448B-960C-03F1B9320A5E}" destId="{76A7D31E-C94D-4897-B75E-36978B49F6FB}" srcOrd="0" destOrd="0" presId="urn:microsoft.com/office/officeart/2005/8/layout/venn2"/>
    <dgm:cxn modelId="{3CFE9361-B143-4B60-8B15-5029418440C5}" type="presParOf" srcId="{D6AD77D6-F3FF-448B-960C-03F1B9320A5E}" destId="{BD20D30C-D30B-4BE2-B2BB-C2EAEC401BA0}" srcOrd="1" destOrd="0" presId="urn:microsoft.com/office/officeart/2005/8/layout/venn2"/>
    <dgm:cxn modelId="{A6165138-11FE-4A1A-A0D5-8D99D90784F1}" type="presParOf" srcId="{19C1A6C6-ADA5-4A9D-9EC5-FFB94DCF7ECC}" destId="{79515BDF-C883-4CDC-B7A7-291F4DFD2779}" srcOrd="3" destOrd="0" presId="urn:microsoft.com/office/officeart/2005/8/layout/venn2"/>
    <dgm:cxn modelId="{FC828325-2775-4319-8036-750ABE7631A1}" type="presParOf" srcId="{79515BDF-C883-4CDC-B7A7-291F4DFD2779}" destId="{38B79BC2-8B30-4226-8B7F-CDB2BCD95DE1}" srcOrd="0" destOrd="0" presId="urn:microsoft.com/office/officeart/2005/8/layout/venn2"/>
    <dgm:cxn modelId="{93D20E4E-B286-4865-BC75-DA79636FF72A}" type="presParOf" srcId="{79515BDF-C883-4CDC-B7A7-291F4DFD2779}" destId="{3A596F57-4528-46DF-A5AE-FEEDC18D415B}" srcOrd="1" destOrd="0" presId="urn:microsoft.com/office/officeart/2005/8/layout/venn2"/>
  </dgm:cxnLst>
  <dgm:bg/>
  <dgm:whole/>
</dgm:dataModel>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7326FC4-F161-9B45-AFC3-FF50C859FF7D}" type="datetimeFigureOut">
              <a:rPr lang="en-US" smtClean="0"/>
              <a:pPr/>
              <a:t>9/29/2018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DC0D41-1AA1-964D-88D9-39F1A360240F}" type="slidenum">
              <a:rPr lang="en-US" smtClean="0"/>
              <a:pPr/>
              <a:t>‹#›</a:t>
            </a:fld>
            <a:endParaRPr lang="en-US"/>
          </a:p>
        </p:txBody>
      </p:sp>
    </p:spTree>
    <p:extLst>
      <p:ext uri="{BB962C8B-B14F-4D97-AF65-F5344CB8AC3E}">
        <p14:creationId xmlns="" xmlns:p14="http://schemas.microsoft.com/office/powerpoint/2010/main" val="53862587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smtClean="0"/>
              <a:t>15:00&lt;&lt;</a:t>
            </a:r>
            <a:endParaRPr lang="tr-TR" dirty="0"/>
          </a:p>
        </p:txBody>
      </p:sp>
      <p:sp>
        <p:nvSpPr>
          <p:cNvPr id="4" name="3 Slayt Numarası Yer Tutucusu"/>
          <p:cNvSpPr>
            <a:spLocks noGrp="1"/>
          </p:cNvSpPr>
          <p:nvPr>
            <p:ph type="sldNum" sz="quarter" idx="10"/>
          </p:nvPr>
        </p:nvSpPr>
        <p:spPr/>
        <p:txBody>
          <a:bodyPr/>
          <a:lstStyle/>
          <a:p>
            <a:fld id="{7BDC0D41-1AA1-964D-88D9-39F1A360240F}" type="slidenum">
              <a:rPr lang="en-US" smtClean="0"/>
              <a:pPr/>
              <a:t>3</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smtClean="0"/>
              <a:t>50</a:t>
            </a:r>
            <a:endParaRPr lang="tr-TR" dirty="0"/>
          </a:p>
        </p:txBody>
      </p:sp>
      <p:sp>
        <p:nvSpPr>
          <p:cNvPr id="4" name="3 Slayt Numarası Yer Tutucusu"/>
          <p:cNvSpPr>
            <a:spLocks noGrp="1"/>
          </p:cNvSpPr>
          <p:nvPr>
            <p:ph type="sldNum" sz="quarter" idx="10"/>
          </p:nvPr>
        </p:nvSpPr>
        <p:spPr/>
        <p:txBody>
          <a:bodyPr/>
          <a:lstStyle/>
          <a:p>
            <a:fld id="{3AEDFE13-8A8D-4C5C-8CE0-CAD69FC14885}" type="slidenum">
              <a:rPr lang="tr-TR" smtClean="0"/>
              <a:pPr/>
              <a:t>87</a:t>
            </a:fld>
            <a:endParaRPr lang="tr-T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9F31D0BE-2059-4C0E-922E-4E35BBE6A325}" type="slidenum">
              <a:rPr lang="en-US" smtClean="0"/>
              <a:pPr>
                <a:defRPr/>
              </a:pPr>
              <a:t>102</a:t>
            </a:fld>
            <a:endParaRPr lang="en-US" dirty="0"/>
          </a:p>
        </p:txBody>
      </p:sp>
    </p:spTree>
    <p:extLst>
      <p:ext uri="{BB962C8B-B14F-4D97-AF65-F5344CB8AC3E}">
        <p14:creationId xmlns:p14="http://schemas.microsoft.com/office/powerpoint/2010/main" xmlns="" val="39771403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smtClean="0"/>
              <a:t>51</a:t>
            </a:r>
            <a:endParaRPr lang="tr-TR" dirty="0"/>
          </a:p>
        </p:txBody>
      </p:sp>
      <p:sp>
        <p:nvSpPr>
          <p:cNvPr id="4" name="3 Slayt Numarası Yer Tutucusu"/>
          <p:cNvSpPr>
            <a:spLocks noGrp="1"/>
          </p:cNvSpPr>
          <p:nvPr>
            <p:ph type="sldNum" sz="quarter" idx="10"/>
          </p:nvPr>
        </p:nvSpPr>
        <p:spPr/>
        <p:txBody>
          <a:bodyPr/>
          <a:lstStyle/>
          <a:p>
            <a:fld id="{3AEDFE13-8A8D-4C5C-8CE0-CAD69FC14885}" type="slidenum">
              <a:rPr lang="tr-TR" smtClean="0"/>
              <a:pPr/>
              <a:t>107</a:t>
            </a:fld>
            <a:endParaRPr lang="tr-T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3AEDFE13-8A8D-4C5C-8CE0-CAD69FC14885}" type="slidenum">
              <a:rPr lang="tr-TR" smtClean="0"/>
              <a:pPr/>
              <a:t>122</a:t>
            </a:fld>
            <a:endParaRPr lang="tr-T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smtClean="0"/>
              <a:t>15:00&lt;&lt;</a:t>
            </a:r>
            <a:endParaRPr lang="tr-TR" dirty="0"/>
          </a:p>
        </p:txBody>
      </p:sp>
      <p:sp>
        <p:nvSpPr>
          <p:cNvPr id="4" name="3 Slayt Numarası Yer Tutucusu"/>
          <p:cNvSpPr>
            <a:spLocks noGrp="1"/>
          </p:cNvSpPr>
          <p:nvPr>
            <p:ph type="sldNum" sz="quarter" idx="10"/>
          </p:nvPr>
        </p:nvSpPr>
        <p:spPr/>
        <p:txBody>
          <a:bodyPr/>
          <a:lstStyle/>
          <a:p>
            <a:fld id="{7BDC0D41-1AA1-964D-88D9-39F1A360240F}" type="slidenum">
              <a:rPr lang="en-US" smtClean="0"/>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9F31D0BE-2059-4C0E-922E-4E35BBE6A325}" type="slidenum">
              <a:rPr lang="en-US" smtClean="0"/>
              <a:pPr>
                <a:defRPr/>
              </a:pPr>
              <a:t>22</a:t>
            </a:fld>
            <a:endParaRPr lang="en-US" dirty="0"/>
          </a:p>
        </p:txBody>
      </p:sp>
    </p:spTree>
    <p:extLst>
      <p:ext uri="{BB962C8B-B14F-4D97-AF65-F5344CB8AC3E}">
        <p14:creationId xmlns:p14="http://schemas.microsoft.com/office/powerpoint/2010/main" xmlns="" val="39771403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body" idx="1"/>
          </p:nvPr>
        </p:nvSpPr>
        <p:spPr>
          <a:ln/>
        </p:spPr>
        <p:txBody>
          <a:bodyPr/>
          <a:lstStyle/>
          <a:p>
            <a:endParaRPr lang="en-US"/>
          </a:p>
        </p:txBody>
      </p:sp>
      <p:sp>
        <p:nvSpPr>
          <p:cNvPr id="6147" name="Rectangle 3"/>
          <p:cNvSpPr>
            <a:spLocks noGrp="1" noRot="1" noChangeAspect="1" noChangeArrowheads="1" noTextEdit="1"/>
          </p:cNvSpPr>
          <p:nvPr>
            <p:ph type="sldImg"/>
          </p:nvPr>
        </p:nvSpPr>
        <p:spPr>
          <a:xfrm>
            <a:off x="1150938" y="692150"/>
            <a:ext cx="4556125" cy="3416300"/>
          </a:xfrm>
          <a:ln cap="flat"/>
          <a:extLst>
            <a:ext uri="{FAA26D3D-D897-4be2-8F04-BA451C77F1D7}">
              <ma14:placeholderFlag xmlns="" xmlns:ma14="http://schemas.microsoft.com/office/mac/drawingml/2011/main" val="1"/>
            </a:ext>
          </a:extLst>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A8176984-3A28-4640-8E00-2F53D82D841C}" type="slidenum">
              <a:rPr lang="en-US"/>
              <a:pPr/>
              <a:t>25</a:t>
            </a:fld>
            <a:endParaRPr lang="en-US"/>
          </a:p>
        </p:txBody>
      </p:sp>
      <p:sp>
        <p:nvSpPr>
          <p:cNvPr id="50179" name="Rectangle 2"/>
          <p:cNvSpPr>
            <a:spLocks noGrp="1" noRot="1" noChangeAspect="1" noChangeArrowheads="1"/>
          </p:cNvSpPr>
          <p:nvPr>
            <p:ph type="sldImg"/>
          </p:nvPr>
        </p:nvSpPr>
        <p:spPr>
          <a:xfrm>
            <a:off x="1146175" y="687388"/>
            <a:ext cx="4567238" cy="3425825"/>
          </a:xfrm>
          <a:solidFill>
            <a:srgbClr val="FFFFFF"/>
          </a:solidFill>
          <a:ln/>
        </p:spPr>
      </p:sp>
      <p:sp>
        <p:nvSpPr>
          <p:cNvPr id="50180" name="Rectangle 3"/>
          <p:cNvSpPr>
            <a:spLocks noGrp="1" noChangeArrowheads="1"/>
          </p:cNvSpPr>
          <p:nvPr>
            <p:ph type="body" idx="1"/>
          </p:nvPr>
        </p:nvSpPr>
        <p:spPr>
          <a:xfrm>
            <a:off x="917575" y="4343400"/>
            <a:ext cx="5024438" cy="4113213"/>
          </a:xfrm>
          <a:solidFill>
            <a:srgbClr val="FFFFFF"/>
          </a:solidFill>
          <a:ln>
            <a:solidFill>
              <a:srgbClr val="000000"/>
            </a:solidFill>
          </a:ln>
        </p:spPr>
        <p:txBody>
          <a:bodyPr lIns="89909" tIns="44954" rIns="89909" bIns="44954"/>
          <a:lstStyle/>
          <a:p>
            <a:pPr eaLnBrk="1" hangingPunct="1"/>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17784BC6-879B-42C3-9556-03A06B84A169}" type="slidenum">
              <a:rPr lang="tr-TR" smtClean="0"/>
              <a:pPr/>
              <a:t>57</a:t>
            </a:fld>
            <a:endParaRPr lang="tr-T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3AEDFE13-8A8D-4C5C-8CE0-CAD69FC14885}" type="slidenum">
              <a:rPr lang="tr-TR" smtClean="0"/>
              <a:pPr/>
              <a:t>64</a:t>
            </a:fld>
            <a:endParaRPr lang="tr-T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smtClean="0"/>
              <a:t>47</a:t>
            </a:r>
            <a:endParaRPr lang="tr-TR" dirty="0"/>
          </a:p>
        </p:txBody>
      </p:sp>
      <p:sp>
        <p:nvSpPr>
          <p:cNvPr id="4" name="3 Slayt Numarası Yer Tutucusu"/>
          <p:cNvSpPr>
            <a:spLocks noGrp="1"/>
          </p:cNvSpPr>
          <p:nvPr>
            <p:ph type="sldNum" sz="quarter" idx="10"/>
          </p:nvPr>
        </p:nvSpPr>
        <p:spPr/>
        <p:txBody>
          <a:bodyPr/>
          <a:lstStyle/>
          <a:p>
            <a:fld id="{3AEDFE13-8A8D-4C5C-8CE0-CAD69FC14885}" type="slidenum">
              <a:rPr lang="tr-TR" smtClean="0"/>
              <a:pPr/>
              <a:t>73</a:t>
            </a:fld>
            <a:endParaRPr lang="tr-T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smtClean="0"/>
              <a:t>54</a:t>
            </a:r>
            <a:endParaRPr lang="tr-TR" dirty="0"/>
          </a:p>
        </p:txBody>
      </p:sp>
      <p:sp>
        <p:nvSpPr>
          <p:cNvPr id="4" name="3 Slayt Numarası Yer Tutucusu"/>
          <p:cNvSpPr>
            <a:spLocks noGrp="1"/>
          </p:cNvSpPr>
          <p:nvPr>
            <p:ph type="sldNum" sz="quarter" idx="10"/>
          </p:nvPr>
        </p:nvSpPr>
        <p:spPr/>
        <p:txBody>
          <a:bodyPr/>
          <a:lstStyle/>
          <a:p>
            <a:fld id="{3AEDFE13-8A8D-4C5C-8CE0-CAD69FC14885}" type="slidenum">
              <a:rPr lang="tr-TR" smtClean="0"/>
              <a:pPr/>
              <a:t>82</a:t>
            </a:fld>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8" name="7 Başlık"/>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tr-TR" smtClean="0"/>
              <a:t>Asıl başlık stili için tıklatın</a:t>
            </a:r>
            <a:endParaRPr kumimoji="0" lang="en-US"/>
          </a:p>
        </p:txBody>
      </p:sp>
      <p:sp>
        <p:nvSpPr>
          <p:cNvPr id="9" name="8 Alt Başlık"/>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27 Veri Yer Tutucusu"/>
          <p:cNvSpPr>
            <a:spLocks noGrp="1"/>
          </p:cNvSpPr>
          <p:nvPr>
            <p:ph type="dt" sz="half" idx="10"/>
          </p:nvPr>
        </p:nvSpPr>
        <p:spPr>
          <a:xfrm>
            <a:off x="6400800" y="6355080"/>
            <a:ext cx="2286000" cy="365760"/>
          </a:xfrm>
        </p:spPr>
        <p:txBody>
          <a:bodyPr/>
          <a:lstStyle>
            <a:lvl1pPr>
              <a:defRPr sz="1400"/>
            </a:lvl1pPr>
          </a:lstStyle>
          <a:p>
            <a:fld id="{52E17392-9618-514E-B7EF-EE7C4014954D}" type="datetimeFigureOut">
              <a:rPr lang="en-US" smtClean="0"/>
              <a:pPr/>
              <a:t>9/29/2018</a:t>
            </a:fld>
            <a:endParaRPr lang="en-US"/>
          </a:p>
        </p:txBody>
      </p:sp>
      <p:sp>
        <p:nvSpPr>
          <p:cNvPr id="17" name="16 Altbilgi Yer Tutucusu"/>
          <p:cNvSpPr>
            <a:spLocks noGrp="1"/>
          </p:cNvSpPr>
          <p:nvPr>
            <p:ph type="ftr" sz="quarter" idx="11"/>
          </p:nvPr>
        </p:nvSpPr>
        <p:spPr>
          <a:xfrm>
            <a:off x="2898648" y="6355080"/>
            <a:ext cx="3474720" cy="365760"/>
          </a:xfrm>
        </p:spPr>
        <p:txBody>
          <a:bodyPr/>
          <a:lstStyle/>
          <a:p>
            <a:endParaRPr lang="en-US"/>
          </a:p>
        </p:txBody>
      </p:sp>
      <p:sp>
        <p:nvSpPr>
          <p:cNvPr id="29" name="28 Slayt Numarası Yer Tutucusu"/>
          <p:cNvSpPr>
            <a:spLocks noGrp="1"/>
          </p:cNvSpPr>
          <p:nvPr>
            <p:ph type="sldNum" sz="quarter" idx="12"/>
          </p:nvPr>
        </p:nvSpPr>
        <p:spPr>
          <a:xfrm>
            <a:off x="1216152" y="6355080"/>
            <a:ext cx="1219200" cy="365760"/>
          </a:xfrm>
        </p:spPr>
        <p:txBody>
          <a:bodyPr/>
          <a:lstStyle/>
          <a:p>
            <a:fld id="{9780DC49-8D76-104F-8598-E5B37BCC55C4}" type="slidenum">
              <a:rPr lang="en-US" smtClean="0"/>
              <a:pPr/>
              <a:t>‹#›</a:t>
            </a:fld>
            <a:endParaRPr lang="en-US"/>
          </a:p>
        </p:txBody>
      </p:sp>
      <p:sp>
        <p:nvSpPr>
          <p:cNvPr id="21" name="20 Dikdörtgen"/>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32 Dikdörtgen"/>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21 Dikdörtgen"/>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31 Dikdörtgen"/>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52E17392-9618-514E-B7EF-EE7C4014954D}" type="datetimeFigureOut">
              <a:rPr lang="en-US" smtClean="0"/>
              <a:pPr/>
              <a:t>9/29/2018</a:t>
            </a:fld>
            <a:endParaRPr lang="en-US"/>
          </a:p>
        </p:txBody>
      </p:sp>
      <p:sp>
        <p:nvSpPr>
          <p:cNvPr id="5" name="4 Altbilgi Yer Tutucusu"/>
          <p:cNvSpPr>
            <a:spLocks noGrp="1"/>
          </p:cNvSpPr>
          <p:nvPr>
            <p:ph type="ftr" sz="quarter" idx="11"/>
          </p:nvPr>
        </p:nvSpPr>
        <p:spPr/>
        <p:txBody>
          <a:bodyPr/>
          <a:lstStyle/>
          <a:p>
            <a:endParaRPr lang="en-US"/>
          </a:p>
        </p:txBody>
      </p:sp>
      <p:sp>
        <p:nvSpPr>
          <p:cNvPr id="6" name="5 Slayt Numarası Yer Tutucusu"/>
          <p:cNvSpPr>
            <a:spLocks noGrp="1"/>
          </p:cNvSpPr>
          <p:nvPr>
            <p:ph type="sldNum" sz="quarter" idx="12"/>
          </p:nvPr>
        </p:nvSpPr>
        <p:spPr/>
        <p:txBody>
          <a:bodyPr/>
          <a:lstStyle/>
          <a:p>
            <a:fld id="{9780DC49-8D76-104F-8598-E5B37BCC55C4}" type="slidenum">
              <a:rPr lang="en-US" smtClean="0"/>
              <a:pPr/>
              <a:t>‹#›</a:t>
            </a:fld>
            <a:endParaRPr lang="en-US"/>
          </a:p>
        </p:txBody>
      </p:sp>
    </p:spTree>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274638"/>
            <a:ext cx="60198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52E17392-9618-514E-B7EF-EE7C4014954D}" type="datetimeFigureOut">
              <a:rPr lang="en-US" smtClean="0"/>
              <a:pPr/>
              <a:t>9/29/2018</a:t>
            </a:fld>
            <a:endParaRPr lang="en-US"/>
          </a:p>
        </p:txBody>
      </p:sp>
      <p:sp>
        <p:nvSpPr>
          <p:cNvPr id="5" name="4 Altbilgi Yer Tutucusu"/>
          <p:cNvSpPr>
            <a:spLocks noGrp="1"/>
          </p:cNvSpPr>
          <p:nvPr>
            <p:ph type="ftr" sz="quarter" idx="11"/>
          </p:nvPr>
        </p:nvSpPr>
        <p:spPr/>
        <p:txBody>
          <a:bodyPr/>
          <a:lstStyle/>
          <a:p>
            <a:endParaRPr lang="en-US"/>
          </a:p>
        </p:txBody>
      </p:sp>
      <p:sp>
        <p:nvSpPr>
          <p:cNvPr id="6" name="5 Slayt Numarası Yer Tutucusu"/>
          <p:cNvSpPr>
            <a:spLocks noGrp="1"/>
          </p:cNvSpPr>
          <p:nvPr>
            <p:ph type="sldNum" sz="quarter" idx="12"/>
          </p:nvPr>
        </p:nvSpPr>
        <p:spPr/>
        <p:txBody>
          <a:bodyPr/>
          <a:lstStyle/>
          <a:p>
            <a:fld id="{9780DC49-8D76-104F-8598-E5B37BCC55C4}" type="slidenum">
              <a:rPr lang="en-US" smtClean="0"/>
              <a:pPr/>
              <a:t>‹#›</a:t>
            </a:fld>
            <a:endParaRPr lang="en-US"/>
          </a:p>
        </p:txBody>
      </p:sp>
      <p:sp>
        <p:nvSpPr>
          <p:cNvPr id="7" name="6 Düz Bağlayıcı"/>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7 İkizkenar Üçgen"/>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Düz Bağlayıcı"/>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8 Başlık"/>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17" name="16 Alt Başlık"/>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30" name="29 Veri Yer Tutucusu"/>
          <p:cNvSpPr>
            <a:spLocks noGrp="1"/>
          </p:cNvSpPr>
          <p:nvPr>
            <p:ph type="dt" sz="half" idx="10"/>
          </p:nvPr>
        </p:nvSpPr>
        <p:spPr/>
        <p:txBody>
          <a:bodyPr/>
          <a:lstStyle/>
          <a:p>
            <a:fld id="{52E17392-9618-514E-B7EF-EE7C4014954D}" type="datetimeFigureOut">
              <a:rPr lang="en-US" smtClean="0"/>
              <a:pPr/>
              <a:t>9/29/2018</a:t>
            </a:fld>
            <a:endParaRPr lang="en-US"/>
          </a:p>
        </p:txBody>
      </p:sp>
      <p:sp>
        <p:nvSpPr>
          <p:cNvPr id="19" name="18 Altbilgi Yer Tutucusu"/>
          <p:cNvSpPr>
            <a:spLocks noGrp="1"/>
          </p:cNvSpPr>
          <p:nvPr>
            <p:ph type="ftr" sz="quarter" idx="11"/>
          </p:nvPr>
        </p:nvSpPr>
        <p:spPr/>
        <p:txBody>
          <a:bodyPr/>
          <a:lstStyle/>
          <a:p>
            <a:endParaRPr lang="en-US"/>
          </a:p>
        </p:txBody>
      </p:sp>
      <p:sp>
        <p:nvSpPr>
          <p:cNvPr id="27" name="26 Slayt Numarası Yer Tutucusu"/>
          <p:cNvSpPr>
            <a:spLocks noGrp="1"/>
          </p:cNvSpPr>
          <p:nvPr>
            <p:ph type="sldNum" sz="quarter" idx="12"/>
          </p:nvPr>
        </p:nvSpPr>
        <p:spPr/>
        <p:txBody>
          <a:bodyPr/>
          <a:lstStyle/>
          <a:p>
            <a:fld id="{9780DC49-8D76-104F-8598-E5B37BCC55C4}"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p:random/>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İçerik Yer Tutucusu"/>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52E17392-9618-514E-B7EF-EE7C4014954D}" type="datetimeFigureOut">
              <a:rPr lang="en-US" smtClean="0"/>
              <a:pPr/>
              <a:t>9/29/2018</a:t>
            </a:fld>
            <a:endParaRPr lang="en-US"/>
          </a:p>
        </p:txBody>
      </p:sp>
      <p:sp>
        <p:nvSpPr>
          <p:cNvPr id="5" name="4 Altbilgi Yer Tutucusu"/>
          <p:cNvSpPr>
            <a:spLocks noGrp="1"/>
          </p:cNvSpPr>
          <p:nvPr>
            <p:ph type="ftr" sz="quarter" idx="11"/>
          </p:nvPr>
        </p:nvSpPr>
        <p:spPr/>
        <p:txBody>
          <a:bodyPr/>
          <a:lstStyle/>
          <a:p>
            <a:endParaRPr lang="en-US"/>
          </a:p>
        </p:txBody>
      </p:sp>
      <p:sp>
        <p:nvSpPr>
          <p:cNvPr id="6" name="5 Slayt Numarası Yer Tutucusu"/>
          <p:cNvSpPr>
            <a:spLocks noGrp="1"/>
          </p:cNvSpPr>
          <p:nvPr>
            <p:ph type="sldNum" sz="quarter" idx="12"/>
          </p:nvPr>
        </p:nvSpPr>
        <p:spPr/>
        <p:txBody>
          <a:bodyPr/>
          <a:lstStyle/>
          <a:p>
            <a:fld id="{9780DC49-8D76-104F-8598-E5B37BCC55C4}" type="slidenum">
              <a:rPr lang="en-US" smtClean="0"/>
              <a:pPr/>
              <a:t>‹#›</a:t>
            </a:fld>
            <a:endParaRPr lang="en-US"/>
          </a:p>
        </p:txBody>
      </p:sp>
    </p:spTree>
  </p:cSld>
  <p:clrMapOvr>
    <a:masterClrMapping/>
  </p:clrMapOvr>
  <p:transition>
    <p:random/>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p>
            <a:fld id="{52E17392-9618-514E-B7EF-EE7C4014954D}" type="datetimeFigureOut">
              <a:rPr lang="en-US" smtClean="0"/>
              <a:pPr/>
              <a:t>9/29/2018</a:t>
            </a:fld>
            <a:endParaRPr lang="en-US"/>
          </a:p>
        </p:txBody>
      </p:sp>
      <p:sp>
        <p:nvSpPr>
          <p:cNvPr id="5" name="4 Altbilgi Yer Tutucusu"/>
          <p:cNvSpPr>
            <a:spLocks noGrp="1"/>
          </p:cNvSpPr>
          <p:nvPr>
            <p:ph type="ftr" sz="quarter" idx="11"/>
          </p:nvPr>
        </p:nvSpPr>
        <p:spPr/>
        <p:txBody>
          <a:bodyPr/>
          <a:lstStyle/>
          <a:p>
            <a:endParaRPr lang="en-US"/>
          </a:p>
        </p:txBody>
      </p:sp>
      <p:sp>
        <p:nvSpPr>
          <p:cNvPr id="6" name="5 Slayt Numarası Yer Tutucusu"/>
          <p:cNvSpPr>
            <a:spLocks noGrp="1"/>
          </p:cNvSpPr>
          <p:nvPr>
            <p:ph type="sldNum" sz="quarter" idx="12"/>
          </p:nvPr>
        </p:nvSpPr>
        <p:spPr/>
        <p:txBody>
          <a:bodyPr/>
          <a:lstStyle/>
          <a:p>
            <a:fld id="{9780DC49-8D76-104F-8598-E5B37BCC55C4}"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p:random/>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143000"/>
          </a:xfrm>
        </p:spPr>
        <p:txBody>
          <a:bodyPr/>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52E17392-9618-514E-B7EF-EE7C4014954D}" type="datetimeFigureOut">
              <a:rPr lang="en-US" smtClean="0"/>
              <a:pPr/>
              <a:t>9/29/2018</a:t>
            </a:fld>
            <a:endParaRPr lang="en-US"/>
          </a:p>
        </p:txBody>
      </p:sp>
      <p:sp>
        <p:nvSpPr>
          <p:cNvPr id="6" name="5 Altbilgi Yer Tutucusu"/>
          <p:cNvSpPr>
            <a:spLocks noGrp="1"/>
          </p:cNvSpPr>
          <p:nvPr>
            <p:ph type="ftr" sz="quarter" idx="11"/>
          </p:nvPr>
        </p:nvSpPr>
        <p:spPr/>
        <p:txBody>
          <a:bodyPr/>
          <a:lstStyle/>
          <a:p>
            <a:endParaRPr lang="en-US"/>
          </a:p>
        </p:txBody>
      </p:sp>
      <p:sp>
        <p:nvSpPr>
          <p:cNvPr id="7" name="6 Slayt Numarası Yer Tutucusu"/>
          <p:cNvSpPr>
            <a:spLocks noGrp="1"/>
          </p:cNvSpPr>
          <p:nvPr>
            <p:ph type="sldNum" sz="quarter" idx="12"/>
          </p:nvPr>
        </p:nvSpPr>
        <p:spPr/>
        <p:txBody>
          <a:bodyPr/>
          <a:lstStyle/>
          <a:p>
            <a:fld id="{9780DC49-8D76-104F-8598-E5B37BCC55C4}" type="slidenum">
              <a:rPr lang="en-US" smtClean="0"/>
              <a:pPr/>
              <a:t>‹#›</a:t>
            </a:fld>
            <a:endParaRPr lang="en-US"/>
          </a:p>
        </p:txBody>
      </p:sp>
    </p:spTree>
  </p:cSld>
  <p:clrMapOvr>
    <a:masterClrMapping/>
  </p:clrMapOvr>
  <p:transition>
    <p:random/>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143000"/>
          </a:xfrm>
        </p:spPr>
        <p:txBody>
          <a:bodyPr tIns="45720" anchor="b"/>
          <a:lstStyle>
            <a:lvl1pPr>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p:txBody>
          <a:bodyPr/>
          <a:lstStyle/>
          <a:p>
            <a:fld id="{52E17392-9618-514E-B7EF-EE7C4014954D}" type="datetimeFigureOut">
              <a:rPr lang="en-US" smtClean="0"/>
              <a:pPr/>
              <a:t>9/29/2018</a:t>
            </a:fld>
            <a:endParaRPr lang="en-US"/>
          </a:p>
        </p:txBody>
      </p:sp>
      <p:sp>
        <p:nvSpPr>
          <p:cNvPr id="8" name="7 Altbilgi Yer Tutucusu"/>
          <p:cNvSpPr>
            <a:spLocks noGrp="1"/>
          </p:cNvSpPr>
          <p:nvPr>
            <p:ph type="ftr" sz="quarter" idx="11"/>
          </p:nvPr>
        </p:nvSpPr>
        <p:spPr/>
        <p:txBody>
          <a:bodyPr/>
          <a:lstStyle/>
          <a:p>
            <a:endParaRPr lang="en-US"/>
          </a:p>
        </p:txBody>
      </p:sp>
      <p:sp>
        <p:nvSpPr>
          <p:cNvPr id="9" name="8 Slayt Numarası Yer Tutucusu"/>
          <p:cNvSpPr>
            <a:spLocks noGrp="1"/>
          </p:cNvSpPr>
          <p:nvPr>
            <p:ph type="sldNum" sz="quarter" idx="12"/>
          </p:nvPr>
        </p:nvSpPr>
        <p:spPr/>
        <p:txBody>
          <a:bodyPr/>
          <a:lstStyle/>
          <a:p>
            <a:fld id="{9780DC49-8D76-104F-8598-E5B37BCC55C4}" type="slidenum">
              <a:rPr lang="en-US" smtClean="0"/>
              <a:pPr/>
              <a:t>‹#›</a:t>
            </a:fld>
            <a:endParaRPr lang="en-US"/>
          </a:p>
        </p:txBody>
      </p:sp>
    </p:spTree>
  </p:cSld>
  <p:clrMapOvr>
    <a:masterClrMapping/>
  </p:clrMapOvr>
  <p:transition>
    <p:random/>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p>
            <a:fld id="{52E17392-9618-514E-B7EF-EE7C4014954D}" type="datetimeFigureOut">
              <a:rPr lang="en-US" smtClean="0"/>
              <a:pPr/>
              <a:t>9/29/2018</a:t>
            </a:fld>
            <a:endParaRPr lang="en-US"/>
          </a:p>
        </p:txBody>
      </p:sp>
      <p:sp>
        <p:nvSpPr>
          <p:cNvPr id="4" name="3 Altbilgi Yer Tutucusu"/>
          <p:cNvSpPr>
            <a:spLocks noGrp="1"/>
          </p:cNvSpPr>
          <p:nvPr>
            <p:ph type="ftr" sz="quarter" idx="11"/>
          </p:nvPr>
        </p:nvSpPr>
        <p:spPr/>
        <p:txBody>
          <a:bodyPr/>
          <a:lstStyle/>
          <a:p>
            <a:endParaRPr lang="en-US"/>
          </a:p>
        </p:txBody>
      </p:sp>
      <p:sp>
        <p:nvSpPr>
          <p:cNvPr id="5" name="4 Slayt Numarası Yer Tutucusu"/>
          <p:cNvSpPr>
            <a:spLocks noGrp="1"/>
          </p:cNvSpPr>
          <p:nvPr>
            <p:ph type="sldNum" sz="quarter" idx="12"/>
          </p:nvPr>
        </p:nvSpPr>
        <p:spPr/>
        <p:txBody>
          <a:bodyPr/>
          <a:lstStyle/>
          <a:p>
            <a:fld id="{9780DC49-8D76-104F-8598-E5B37BCC55C4}" type="slidenum">
              <a:rPr lang="en-US" smtClean="0"/>
              <a:pPr/>
              <a:t>‹#›</a:t>
            </a:fld>
            <a:endParaRPr lang="en-US"/>
          </a:p>
        </p:txBody>
      </p:sp>
    </p:spTree>
  </p:cSld>
  <p:clrMapOvr>
    <a:masterClrMapping/>
  </p:clrMapOvr>
  <p:transition>
    <p:random/>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52E17392-9618-514E-B7EF-EE7C4014954D}" type="datetimeFigureOut">
              <a:rPr lang="en-US" smtClean="0"/>
              <a:pPr/>
              <a:t>9/29/2018</a:t>
            </a:fld>
            <a:endParaRPr lang="en-US"/>
          </a:p>
        </p:txBody>
      </p:sp>
      <p:sp>
        <p:nvSpPr>
          <p:cNvPr id="3" name="2 Altbilgi Yer Tutucusu"/>
          <p:cNvSpPr>
            <a:spLocks noGrp="1"/>
          </p:cNvSpPr>
          <p:nvPr>
            <p:ph type="ftr" sz="quarter" idx="11"/>
          </p:nvPr>
        </p:nvSpPr>
        <p:spPr/>
        <p:txBody>
          <a:bodyPr/>
          <a:lstStyle/>
          <a:p>
            <a:endParaRPr lang="en-US"/>
          </a:p>
        </p:txBody>
      </p:sp>
      <p:sp>
        <p:nvSpPr>
          <p:cNvPr id="4" name="3 Slayt Numarası Yer Tutucusu"/>
          <p:cNvSpPr>
            <a:spLocks noGrp="1"/>
          </p:cNvSpPr>
          <p:nvPr>
            <p:ph type="sldNum" sz="quarter" idx="12"/>
          </p:nvPr>
        </p:nvSpPr>
        <p:spPr/>
        <p:txBody>
          <a:bodyPr/>
          <a:lstStyle/>
          <a:p>
            <a:fld id="{9780DC49-8D76-104F-8598-E5B37BCC55C4}" type="slidenum">
              <a:rPr lang="en-US" smtClean="0"/>
              <a:pPr/>
              <a:t>‹#›</a:t>
            </a:fld>
            <a:endParaRPr lang="en-US"/>
          </a:p>
        </p:txBody>
      </p:sp>
    </p:spTree>
  </p:cSld>
  <p:clrMapOvr>
    <a:masterClrMapping/>
  </p:clrMapOvr>
  <p:transition>
    <p:random/>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52E17392-9618-514E-B7EF-EE7C4014954D}" type="datetimeFigureOut">
              <a:rPr lang="en-US" smtClean="0"/>
              <a:pPr/>
              <a:t>9/29/2018</a:t>
            </a:fld>
            <a:endParaRPr lang="en-US"/>
          </a:p>
        </p:txBody>
      </p:sp>
      <p:sp>
        <p:nvSpPr>
          <p:cNvPr id="6" name="5 Altbilgi Yer Tutucusu"/>
          <p:cNvSpPr>
            <a:spLocks noGrp="1"/>
          </p:cNvSpPr>
          <p:nvPr>
            <p:ph type="ftr" sz="quarter" idx="11"/>
          </p:nvPr>
        </p:nvSpPr>
        <p:spPr/>
        <p:txBody>
          <a:bodyPr/>
          <a:lstStyle/>
          <a:p>
            <a:endParaRPr lang="en-US"/>
          </a:p>
        </p:txBody>
      </p:sp>
      <p:sp>
        <p:nvSpPr>
          <p:cNvPr id="7" name="6 Slayt Numarası Yer Tutucusu"/>
          <p:cNvSpPr>
            <a:spLocks noGrp="1"/>
          </p:cNvSpPr>
          <p:nvPr>
            <p:ph type="sldNum" sz="quarter" idx="12"/>
          </p:nvPr>
        </p:nvSpPr>
        <p:spPr/>
        <p:txBody>
          <a:bodyPr/>
          <a:lstStyle/>
          <a:p>
            <a:fld id="{9780DC49-8D76-104F-8598-E5B37BCC55C4}" type="slidenum">
              <a:rPr lang="en-US" smtClean="0"/>
              <a:pPr/>
              <a:t>‹#›</a:t>
            </a:fld>
            <a:endParaRPr lang="en-US"/>
          </a:p>
        </p:txBody>
      </p:sp>
    </p:spTree>
  </p:cSld>
  <p:clrMapOvr>
    <a:masterClrMapping/>
  </p:clrMapOvr>
  <p:transition>
    <p:random/>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4" name="3 Veri Yer Tutucusu"/>
          <p:cNvSpPr>
            <a:spLocks noGrp="1"/>
          </p:cNvSpPr>
          <p:nvPr>
            <p:ph type="dt" sz="half" idx="10"/>
          </p:nvPr>
        </p:nvSpPr>
        <p:spPr/>
        <p:txBody>
          <a:bodyPr/>
          <a:lstStyle/>
          <a:p>
            <a:fld id="{52E17392-9618-514E-B7EF-EE7C4014954D}" type="datetimeFigureOut">
              <a:rPr lang="en-US" smtClean="0"/>
              <a:pPr/>
              <a:t>9/29/2018</a:t>
            </a:fld>
            <a:endParaRPr lang="en-US"/>
          </a:p>
        </p:txBody>
      </p:sp>
      <p:sp>
        <p:nvSpPr>
          <p:cNvPr id="5" name="4 Altbilgi Yer Tutucusu"/>
          <p:cNvSpPr>
            <a:spLocks noGrp="1"/>
          </p:cNvSpPr>
          <p:nvPr>
            <p:ph type="ftr" sz="quarter" idx="11"/>
          </p:nvPr>
        </p:nvSpPr>
        <p:spPr/>
        <p:txBody>
          <a:bodyPr/>
          <a:lstStyle/>
          <a:p>
            <a:endParaRPr lang="en-US"/>
          </a:p>
        </p:txBody>
      </p:sp>
      <p:sp>
        <p:nvSpPr>
          <p:cNvPr id="6" name="5 Slayt Numarası Yer Tutucusu"/>
          <p:cNvSpPr>
            <a:spLocks noGrp="1"/>
          </p:cNvSpPr>
          <p:nvPr>
            <p:ph type="sldNum" sz="quarter" idx="12"/>
          </p:nvPr>
        </p:nvSpPr>
        <p:spPr/>
        <p:txBody>
          <a:bodyPr/>
          <a:lstStyle/>
          <a:p>
            <a:fld id="{9780DC49-8D76-104F-8598-E5B37BCC55C4}" type="slidenum">
              <a:rPr lang="en-US" smtClean="0"/>
              <a:pPr/>
              <a:t>‹#›</a:t>
            </a:fld>
            <a:endParaRPr lang="en-US"/>
          </a:p>
        </p:txBody>
      </p:sp>
      <p:sp>
        <p:nvSpPr>
          <p:cNvPr id="8" name="7 İçerik Yer Tutucusu"/>
          <p:cNvSpPr>
            <a:spLocks noGrp="1"/>
          </p:cNvSpPr>
          <p:nvPr>
            <p:ph sz="quarter" idx="1"/>
          </p:nvPr>
        </p:nvSpPr>
        <p:spPr>
          <a:xfrm>
            <a:off x="457200" y="1219200"/>
            <a:ext cx="8229600" cy="493776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transition>
    <p:rand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8 Tek Köşesi Kesik ve Yuvarlatılmış Dikdörtgen"/>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Dik Üçgen"/>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Başlık"/>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tr-TR" smtClean="0"/>
              <a:t>Asıl başlık stili için tıklatın</a:t>
            </a:r>
            <a:endParaRPr kumimoji="0" lang="en-US"/>
          </a:p>
        </p:txBody>
      </p:sp>
      <p:sp>
        <p:nvSpPr>
          <p:cNvPr id="4" name="3 Metin Yer Tutucusu"/>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p:txBody>
          <a:bodyPr/>
          <a:lstStyle/>
          <a:p>
            <a:fld id="{52E17392-9618-514E-B7EF-EE7C4014954D}" type="datetimeFigureOut">
              <a:rPr lang="en-US" smtClean="0"/>
              <a:pPr/>
              <a:t>9/29/2018</a:t>
            </a:fld>
            <a:endParaRPr lang="en-US"/>
          </a:p>
        </p:txBody>
      </p:sp>
      <p:sp>
        <p:nvSpPr>
          <p:cNvPr id="6" name="5 Altbilgi Yer Tutucusu"/>
          <p:cNvSpPr>
            <a:spLocks noGrp="1"/>
          </p:cNvSpPr>
          <p:nvPr>
            <p:ph type="ftr" sz="quarter" idx="11"/>
          </p:nvPr>
        </p:nvSpPr>
        <p:spPr/>
        <p:txBody>
          <a:bodyPr/>
          <a:lstStyle/>
          <a:p>
            <a:endParaRPr lang="en-US"/>
          </a:p>
        </p:txBody>
      </p:sp>
      <p:sp>
        <p:nvSpPr>
          <p:cNvPr id="7" name="6 Slayt Numarası Yer Tutucusu"/>
          <p:cNvSpPr>
            <a:spLocks noGrp="1"/>
          </p:cNvSpPr>
          <p:nvPr>
            <p:ph type="sldNum" sz="quarter" idx="12"/>
          </p:nvPr>
        </p:nvSpPr>
        <p:spPr>
          <a:xfrm>
            <a:off x="8077200" y="6356350"/>
            <a:ext cx="609600" cy="365125"/>
          </a:xfrm>
        </p:spPr>
        <p:txBody>
          <a:bodyPr/>
          <a:lstStyle/>
          <a:p>
            <a:fld id="{9780DC49-8D76-104F-8598-E5B37BCC55C4}" type="slidenum">
              <a:rPr lang="en-US" smtClean="0"/>
              <a:pPr/>
              <a:t>‹#›</a:t>
            </a:fld>
            <a:endParaRPr lang="en-US"/>
          </a:p>
        </p:txBody>
      </p:sp>
      <p:sp>
        <p:nvSpPr>
          <p:cNvPr id="3" name="2 Resim Yer Tutucusu"/>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smtClean="0"/>
              <a:t>Resim eklemek için simgeyi tıklatın</a:t>
            </a:r>
            <a:endParaRPr kumimoji="0" lang="en-US" dirty="0"/>
          </a:p>
        </p:txBody>
      </p:sp>
      <p:sp>
        <p:nvSpPr>
          <p:cNvPr id="10" name="9 Serbest Form"/>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10 Serbest Form"/>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p:random/>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52E17392-9618-514E-B7EF-EE7C4014954D}" type="datetimeFigureOut">
              <a:rPr lang="en-US" smtClean="0"/>
              <a:pPr/>
              <a:t>9/29/2018</a:t>
            </a:fld>
            <a:endParaRPr lang="en-US"/>
          </a:p>
        </p:txBody>
      </p:sp>
      <p:sp>
        <p:nvSpPr>
          <p:cNvPr id="5" name="4 Altbilgi Yer Tutucusu"/>
          <p:cNvSpPr>
            <a:spLocks noGrp="1"/>
          </p:cNvSpPr>
          <p:nvPr>
            <p:ph type="ftr" sz="quarter" idx="11"/>
          </p:nvPr>
        </p:nvSpPr>
        <p:spPr/>
        <p:txBody>
          <a:bodyPr/>
          <a:lstStyle/>
          <a:p>
            <a:endParaRPr lang="en-US"/>
          </a:p>
        </p:txBody>
      </p:sp>
      <p:sp>
        <p:nvSpPr>
          <p:cNvPr id="6" name="5 Slayt Numarası Yer Tutucusu"/>
          <p:cNvSpPr>
            <a:spLocks noGrp="1"/>
          </p:cNvSpPr>
          <p:nvPr>
            <p:ph type="sldNum" sz="quarter" idx="12"/>
          </p:nvPr>
        </p:nvSpPr>
        <p:spPr/>
        <p:txBody>
          <a:bodyPr/>
          <a:lstStyle/>
          <a:p>
            <a:fld id="{9780DC49-8D76-104F-8598-E5B37BCC55C4}" type="slidenum">
              <a:rPr lang="en-US" smtClean="0"/>
              <a:pPr/>
              <a:t>‹#›</a:t>
            </a:fld>
            <a:endParaRPr lang="en-US"/>
          </a:p>
        </p:txBody>
      </p:sp>
    </p:spTree>
  </p:cSld>
  <p:clrMapOvr>
    <a:masterClrMapping/>
  </p:clrMapOvr>
  <p:transition>
    <p:random/>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914401"/>
            <a:ext cx="2057400" cy="5211763"/>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914401"/>
            <a:ext cx="6019800" cy="5211763"/>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52E17392-9618-514E-B7EF-EE7C4014954D}" type="datetimeFigureOut">
              <a:rPr lang="en-US" smtClean="0"/>
              <a:pPr/>
              <a:t>9/29/2018</a:t>
            </a:fld>
            <a:endParaRPr lang="en-US"/>
          </a:p>
        </p:txBody>
      </p:sp>
      <p:sp>
        <p:nvSpPr>
          <p:cNvPr id="5" name="4 Altbilgi Yer Tutucusu"/>
          <p:cNvSpPr>
            <a:spLocks noGrp="1"/>
          </p:cNvSpPr>
          <p:nvPr>
            <p:ph type="ftr" sz="quarter" idx="11"/>
          </p:nvPr>
        </p:nvSpPr>
        <p:spPr/>
        <p:txBody>
          <a:bodyPr/>
          <a:lstStyle/>
          <a:p>
            <a:endParaRPr lang="en-US"/>
          </a:p>
        </p:txBody>
      </p:sp>
      <p:sp>
        <p:nvSpPr>
          <p:cNvPr id="6" name="5 Slayt Numarası Yer Tutucusu"/>
          <p:cNvSpPr>
            <a:spLocks noGrp="1"/>
          </p:cNvSpPr>
          <p:nvPr>
            <p:ph type="sldNum" sz="quarter" idx="12"/>
          </p:nvPr>
        </p:nvSpPr>
        <p:spPr/>
        <p:txBody>
          <a:bodyPr/>
          <a:lstStyle/>
          <a:p>
            <a:fld id="{9780DC49-8D76-104F-8598-E5B37BCC55C4}" type="slidenum">
              <a:rPr lang="en-US" smtClean="0"/>
              <a:pPr/>
              <a:t>‹#›</a:t>
            </a:fld>
            <a:endParaRPr lang="en-US"/>
          </a:p>
        </p:txBody>
      </p:sp>
    </p:spTree>
  </p:cSld>
  <p:clrMapOvr>
    <a:masterClrMapping/>
  </p:clrMapOvr>
  <p:transition>
    <p:random/>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1">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a:xfrm>
            <a:off x="6400800" y="6355080"/>
            <a:ext cx="2286000" cy="365760"/>
          </a:xfrm>
        </p:spPr>
        <p:txBody>
          <a:bodyPr/>
          <a:lstStyle/>
          <a:p>
            <a:fld id="{52E17392-9618-514E-B7EF-EE7C4014954D}" type="datetimeFigureOut">
              <a:rPr lang="en-US" smtClean="0"/>
              <a:pPr/>
              <a:t>9/29/2018</a:t>
            </a:fld>
            <a:endParaRPr lang="en-US"/>
          </a:p>
        </p:txBody>
      </p:sp>
      <p:sp>
        <p:nvSpPr>
          <p:cNvPr id="5" name="4 Altbilgi Yer Tutucusu"/>
          <p:cNvSpPr>
            <a:spLocks noGrp="1"/>
          </p:cNvSpPr>
          <p:nvPr>
            <p:ph type="ftr" sz="quarter" idx="11"/>
          </p:nvPr>
        </p:nvSpPr>
        <p:spPr>
          <a:xfrm>
            <a:off x="2898648" y="6355080"/>
            <a:ext cx="3474720" cy="365760"/>
          </a:xfrm>
        </p:spPr>
        <p:txBody>
          <a:bodyPr/>
          <a:lstStyle/>
          <a:p>
            <a:endParaRPr lang="en-US"/>
          </a:p>
        </p:txBody>
      </p:sp>
      <p:sp>
        <p:nvSpPr>
          <p:cNvPr id="6" name="5 Slayt Numarası Yer Tutucusu"/>
          <p:cNvSpPr>
            <a:spLocks noGrp="1"/>
          </p:cNvSpPr>
          <p:nvPr>
            <p:ph type="sldNum" sz="quarter" idx="12"/>
          </p:nvPr>
        </p:nvSpPr>
        <p:spPr>
          <a:xfrm>
            <a:off x="1069848" y="6355080"/>
            <a:ext cx="1520952" cy="365760"/>
          </a:xfrm>
        </p:spPr>
        <p:txBody>
          <a:bodyPr/>
          <a:lstStyle/>
          <a:p>
            <a:fld id="{9780DC49-8D76-104F-8598-E5B37BCC55C4}" type="slidenum">
              <a:rPr lang="en-US" smtClean="0"/>
              <a:pPr/>
              <a:t>‹#›</a:t>
            </a:fld>
            <a:endParaRPr lang="en-US"/>
          </a:p>
        </p:txBody>
      </p:sp>
      <p:sp>
        <p:nvSpPr>
          <p:cNvPr id="7" name="6 Dikdörtgen"/>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Dikdörtgen"/>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28600"/>
            <a:ext cx="8229600" cy="914400"/>
          </a:xfrm>
        </p:spPr>
        <p:txBody>
          <a:bodyPr/>
          <a:lstStyle/>
          <a:p>
            <a:r>
              <a:rPr kumimoji="0" lang="tr-TR" smtClean="0"/>
              <a:t>Asıl başlık stili için tıklatın</a:t>
            </a:r>
            <a:endParaRPr kumimoji="0" lang="en-US"/>
          </a:p>
        </p:txBody>
      </p:sp>
      <p:sp>
        <p:nvSpPr>
          <p:cNvPr id="5" name="4 Veri Yer Tutucusu"/>
          <p:cNvSpPr>
            <a:spLocks noGrp="1"/>
          </p:cNvSpPr>
          <p:nvPr>
            <p:ph type="dt" sz="half" idx="10"/>
          </p:nvPr>
        </p:nvSpPr>
        <p:spPr/>
        <p:txBody>
          <a:bodyPr/>
          <a:lstStyle/>
          <a:p>
            <a:fld id="{52E17392-9618-514E-B7EF-EE7C4014954D}" type="datetimeFigureOut">
              <a:rPr lang="en-US" smtClean="0"/>
              <a:pPr/>
              <a:t>9/29/2018</a:t>
            </a:fld>
            <a:endParaRPr lang="en-US"/>
          </a:p>
        </p:txBody>
      </p:sp>
      <p:sp>
        <p:nvSpPr>
          <p:cNvPr id="6" name="5 Altbilgi Yer Tutucusu"/>
          <p:cNvSpPr>
            <a:spLocks noGrp="1"/>
          </p:cNvSpPr>
          <p:nvPr>
            <p:ph type="ftr" sz="quarter" idx="11"/>
          </p:nvPr>
        </p:nvSpPr>
        <p:spPr/>
        <p:txBody>
          <a:bodyPr/>
          <a:lstStyle/>
          <a:p>
            <a:endParaRPr lang="en-US"/>
          </a:p>
        </p:txBody>
      </p:sp>
      <p:sp>
        <p:nvSpPr>
          <p:cNvPr id="7" name="6 Slayt Numarası Yer Tutucusu"/>
          <p:cNvSpPr>
            <a:spLocks noGrp="1"/>
          </p:cNvSpPr>
          <p:nvPr>
            <p:ph type="sldNum" sz="quarter" idx="12"/>
          </p:nvPr>
        </p:nvSpPr>
        <p:spPr/>
        <p:txBody>
          <a:bodyPr/>
          <a:lstStyle/>
          <a:p>
            <a:fld id="{9780DC49-8D76-104F-8598-E5B37BCC55C4}" type="slidenum">
              <a:rPr lang="en-US" smtClean="0"/>
              <a:pPr/>
              <a:t>‹#›</a:t>
            </a:fld>
            <a:endParaRPr lang="en-US"/>
          </a:p>
        </p:txBody>
      </p:sp>
      <p:sp>
        <p:nvSpPr>
          <p:cNvPr id="9" name="8 İçerik Yer Tutucusu"/>
          <p:cNvSpPr>
            <a:spLocks noGrp="1"/>
          </p:cNvSpPr>
          <p:nvPr>
            <p:ph sz="quarter" idx="1"/>
          </p:nvPr>
        </p:nvSpPr>
        <p:spPr>
          <a:xfrm>
            <a:off x="457200" y="1219200"/>
            <a:ext cx="4041648" cy="493776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1" name="10 İçerik Yer Tutucusu"/>
          <p:cNvSpPr>
            <a:spLocks noGrp="1"/>
          </p:cNvSpPr>
          <p:nvPr>
            <p:ph sz="quarter" idx="2"/>
          </p:nvPr>
        </p:nvSpPr>
        <p:spPr>
          <a:xfrm>
            <a:off x="4632198" y="1216152"/>
            <a:ext cx="4041648" cy="493776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28600"/>
            <a:ext cx="8229600" cy="914400"/>
          </a:xfrm>
        </p:spPr>
        <p:txBody>
          <a:bodyPr anchor="ctr"/>
          <a:lstStyle>
            <a:lvl1pPr>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7" name="6 Veri Yer Tutucusu"/>
          <p:cNvSpPr>
            <a:spLocks noGrp="1"/>
          </p:cNvSpPr>
          <p:nvPr>
            <p:ph type="dt" sz="half" idx="10"/>
          </p:nvPr>
        </p:nvSpPr>
        <p:spPr/>
        <p:txBody>
          <a:bodyPr/>
          <a:lstStyle/>
          <a:p>
            <a:fld id="{52E17392-9618-514E-B7EF-EE7C4014954D}" type="datetimeFigureOut">
              <a:rPr lang="en-US" smtClean="0"/>
              <a:pPr/>
              <a:t>9/29/2018</a:t>
            </a:fld>
            <a:endParaRPr lang="en-US"/>
          </a:p>
        </p:txBody>
      </p:sp>
      <p:sp>
        <p:nvSpPr>
          <p:cNvPr id="8" name="7 Altbilgi Yer Tutucusu"/>
          <p:cNvSpPr>
            <a:spLocks noGrp="1"/>
          </p:cNvSpPr>
          <p:nvPr>
            <p:ph type="ftr" sz="quarter" idx="11"/>
          </p:nvPr>
        </p:nvSpPr>
        <p:spPr/>
        <p:txBody>
          <a:bodyPr/>
          <a:lstStyle/>
          <a:p>
            <a:endParaRPr lang="en-US"/>
          </a:p>
        </p:txBody>
      </p:sp>
      <p:sp>
        <p:nvSpPr>
          <p:cNvPr id="9" name="8 Slayt Numarası Yer Tutucusu"/>
          <p:cNvSpPr>
            <a:spLocks noGrp="1"/>
          </p:cNvSpPr>
          <p:nvPr>
            <p:ph type="sldNum" sz="quarter" idx="12"/>
          </p:nvPr>
        </p:nvSpPr>
        <p:spPr/>
        <p:txBody>
          <a:bodyPr/>
          <a:lstStyle/>
          <a:p>
            <a:fld id="{9780DC49-8D76-104F-8598-E5B37BCC55C4}" type="slidenum">
              <a:rPr lang="en-US" smtClean="0"/>
              <a:pPr/>
              <a:t>‹#›</a:t>
            </a:fld>
            <a:endParaRPr lang="en-US"/>
          </a:p>
        </p:txBody>
      </p:sp>
      <p:sp>
        <p:nvSpPr>
          <p:cNvPr id="11" name="10 İçerik Yer Tutucusu"/>
          <p:cNvSpPr>
            <a:spLocks noGrp="1"/>
          </p:cNvSpPr>
          <p:nvPr>
            <p:ph sz="quarter" idx="2"/>
          </p:nvPr>
        </p:nvSpPr>
        <p:spPr>
          <a:xfrm>
            <a:off x="457200" y="2133600"/>
            <a:ext cx="4038600" cy="40386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12 İçerik Yer Tutucusu"/>
          <p:cNvSpPr>
            <a:spLocks noGrp="1"/>
          </p:cNvSpPr>
          <p:nvPr>
            <p:ph sz="quarter" idx="4"/>
          </p:nvPr>
        </p:nvSpPr>
        <p:spPr>
          <a:xfrm>
            <a:off x="4648200" y="2133600"/>
            <a:ext cx="4038600" cy="40386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28600"/>
            <a:ext cx="8229600" cy="914400"/>
          </a:xfrm>
        </p:spPr>
        <p:txBody>
          <a:bodyPr/>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p>
            <a:fld id="{52E17392-9618-514E-B7EF-EE7C4014954D}" type="datetimeFigureOut">
              <a:rPr lang="en-US" smtClean="0"/>
              <a:pPr/>
              <a:t>9/29/2018</a:t>
            </a:fld>
            <a:endParaRPr lang="en-US"/>
          </a:p>
        </p:txBody>
      </p:sp>
      <p:sp>
        <p:nvSpPr>
          <p:cNvPr id="4" name="3 Altbilgi Yer Tutucusu"/>
          <p:cNvSpPr>
            <a:spLocks noGrp="1"/>
          </p:cNvSpPr>
          <p:nvPr>
            <p:ph type="ftr" sz="quarter" idx="11"/>
          </p:nvPr>
        </p:nvSpPr>
        <p:spPr/>
        <p:txBody>
          <a:bodyPr/>
          <a:lstStyle/>
          <a:p>
            <a:endParaRPr lang="en-US"/>
          </a:p>
        </p:txBody>
      </p:sp>
      <p:sp>
        <p:nvSpPr>
          <p:cNvPr id="5" name="4 Slayt Numarası Yer Tutucusu"/>
          <p:cNvSpPr>
            <a:spLocks noGrp="1"/>
          </p:cNvSpPr>
          <p:nvPr>
            <p:ph type="sldNum" sz="quarter" idx="12"/>
          </p:nvPr>
        </p:nvSpPr>
        <p:spPr/>
        <p:txBody>
          <a:bodyPr/>
          <a:lstStyle/>
          <a:p>
            <a:fld id="{9780DC49-8D76-104F-8598-E5B37BCC55C4}" type="slidenum">
              <a:rPr lang="en-US" smtClean="0"/>
              <a:pPr/>
              <a:t>‹#›</a:t>
            </a:fld>
            <a:endParaRPr lang="en-US"/>
          </a:p>
        </p:txBody>
      </p:sp>
      <p:sp>
        <p:nvSpPr>
          <p:cNvPr id="6" name="5 İkizkenar Üçgen"/>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52E17392-9618-514E-B7EF-EE7C4014954D}" type="datetimeFigureOut">
              <a:rPr lang="en-US" smtClean="0"/>
              <a:pPr/>
              <a:t>9/29/2018</a:t>
            </a:fld>
            <a:endParaRPr lang="en-US"/>
          </a:p>
        </p:txBody>
      </p:sp>
      <p:sp>
        <p:nvSpPr>
          <p:cNvPr id="3" name="2 Altbilgi Yer Tutucusu"/>
          <p:cNvSpPr>
            <a:spLocks noGrp="1"/>
          </p:cNvSpPr>
          <p:nvPr>
            <p:ph type="ftr" sz="quarter" idx="11"/>
          </p:nvPr>
        </p:nvSpPr>
        <p:spPr/>
        <p:txBody>
          <a:bodyPr/>
          <a:lstStyle/>
          <a:p>
            <a:endParaRPr lang="en-US"/>
          </a:p>
        </p:txBody>
      </p:sp>
      <p:sp>
        <p:nvSpPr>
          <p:cNvPr id="4" name="3 Slayt Numarası Yer Tutucusu"/>
          <p:cNvSpPr>
            <a:spLocks noGrp="1"/>
          </p:cNvSpPr>
          <p:nvPr>
            <p:ph type="sldNum" sz="quarter" idx="12"/>
          </p:nvPr>
        </p:nvSpPr>
        <p:spPr/>
        <p:txBody>
          <a:bodyPr/>
          <a:lstStyle/>
          <a:p>
            <a:fld id="{9780DC49-8D76-104F-8598-E5B37BCC55C4}" type="slidenum">
              <a:rPr lang="en-US" smtClean="0"/>
              <a:pPr/>
              <a:t>‹#›</a:t>
            </a:fld>
            <a:endParaRPr lang="en-US"/>
          </a:p>
        </p:txBody>
      </p:sp>
      <p:sp>
        <p:nvSpPr>
          <p:cNvPr id="5" name="4 Düz Bağlayıcı"/>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5 İkizkenar Üçgen"/>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p:txBody>
          <a:bodyPr/>
          <a:lstStyle/>
          <a:p>
            <a:fld id="{52E17392-9618-514E-B7EF-EE7C4014954D}" type="datetimeFigureOut">
              <a:rPr lang="en-US" smtClean="0"/>
              <a:pPr/>
              <a:t>9/29/2018</a:t>
            </a:fld>
            <a:endParaRPr lang="en-US"/>
          </a:p>
        </p:txBody>
      </p:sp>
      <p:sp>
        <p:nvSpPr>
          <p:cNvPr id="6" name="5 Altbilgi Yer Tutucusu"/>
          <p:cNvSpPr>
            <a:spLocks noGrp="1"/>
          </p:cNvSpPr>
          <p:nvPr>
            <p:ph type="ftr" sz="quarter" idx="11"/>
          </p:nvPr>
        </p:nvSpPr>
        <p:spPr/>
        <p:txBody>
          <a:bodyPr/>
          <a:lstStyle/>
          <a:p>
            <a:endParaRPr lang="en-US"/>
          </a:p>
        </p:txBody>
      </p:sp>
      <p:sp>
        <p:nvSpPr>
          <p:cNvPr id="7" name="6 Slayt Numarası Yer Tutucusu"/>
          <p:cNvSpPr>
            <a:spLocks noGrp="1"/>
          </p:cNvSpPr>
          <p:nvPr>
            <p:ph type="sldNum" sz="quarter" idx="12"/>
          </p:nvPr>
        </p:nvSpPr>
        <p:spPr/>
        <p:txBody>
          <a:bodyPr/>
          <a:lstStyle/>
          <a:p>
            <a:fld id="{9780DC49-8D76-104F-8598-E5B37BCC55C4}" type="slidenum">
              <a:rPr lang="en-US" smtClean="0"/>
              <a:pPr/>
              <a:t>‹#›</a:t>
            </a:fld>
            <a:endParaRPr lang="en-US"/>
          </a:p>
        </p:txBody>
      </p:sp>
      <p:sp>
        <p:nvSpPr>
          <p:cNvPr id="8" name="7 Düz Bağlayıcı"/>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9 Düz Bağlayıcı"/>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8 İkizkenar Üçgen"/>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İçerik Yer Tutucusu"/>
          <p:cNvSpPr>
            <a:spLocks noGrp="1"/>
          </p:cNvSpPr>
          <p:nvPr>
            <p:ph sz="quarter" idx="1"/>
          </p:nvPr>
        </p:nvSpPr>
        <p:spPr>
          <a:xfrm>
            <a:off x="304800" y="304800"/>
            <a:ext cx="5715000" cy="5715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bg>
      <p:bgRef idx="1001">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tr-TR" smtClean="0"/>
              <a:t>Asıl başlık stili için tıklatın</a:t>
            </a:r>
            <a:endParaRPr kumimoji="0" lang="en-US"/>
          </a:p>
        </p:txBody>
      </p:sp>
      <p:sp>
        <p:nvSpPr>
          <p:cNvPr id="3" name="2 Resim Yer Tutucusu"/>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tr-TR" smtClean="0"/>
              <a:t>Resim eklemek için simgeyi tıklatın</a:t>
            </a:r>
            <a:endParaRPr kumimoji="0" lang="en-US" dirty="0"/>
          </a:p>
        </p:txBody>
      </p:sp>
      <p:sp>
        <p:nvSpPr>
          <p:cNvPr id="4" name="3 Metin Yer Tutucusu"/>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p:txBody>
          <a:bodyPr/>
          <a:lstStyle/>
          <a:p>
            <a:fld id="{52E17392-9618-514E-B7EF-EE7C4014954D}" type="datetimeFigureOut">
              <a:rPr lang="en-US" smtClean="0"/>
              <a:pPr/>
              <a:t>9/29/2018</a:t>
            </a:fld>
            <a:endParaRPr lang="en-US"/>
          </a:p>
        </p:txBody>
      </p:sp>
      <p:sp>
        <p:nvSpPr>
          <p:cNvPr id="6" name="5 Altbilgi Yer Tutucusu"/>
          <p:cNvSpPr>
            <a:spLocks noGrp="1"/>
          </p:cNvSpPr>
          <p:nvPr>
            <p:ph type="ftr" sz="quarter" idx="11"/>
          </p:nvPr>
        </p:nvSpPr>
        <p:spPr/>
        <p:txBody>
          <a:bodyPr/>
          <a:lstStyle/>
          <a:p>
            <a:endParaRPr lang="en-US"/>
          </a:p>
        </p:txBody>
      </p:sp>
      <p:sp>
        <p:nvSpPr>
          <p:cNvPr id="7" name="6 Slayt Numarası Yer Tutucusu"/>
          <p:cNvSpPr>
            <a:spLocks noGrp="1"/>
          </p:cNvSpPr>
          <p:nvPr>
            <p:ph type="sldNum" sz="quarter" idx="12"/>
          </p:nvPr>
        </p:nvSpPr>
        <p:spPr/>
        <p:txBody>
          <a:bodyPr/>
          <a:lstStyle/>
          <a:p>
            <a:fld id="{9780DC49-8D76-104F-8598-E5B37BCC55C4}" type="slidenum">
              <a:rPr lang="en-US" smtClean="0"/>
              <a:pPr/>
              <a:t>‹#›</a:t>
            </a:fld>
            <a:endParaRPr lang="en-US"/>
          </a:p>
        </p:txBody>
      </p:sp>
      <p:sp>
        <p:nvSpPr>
          <p:cNvPr id="8" name="7 Düz Bağlayıcı"/>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8 İkizkenar Üçgen"/>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Dikdörtgen"/>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21 Başlık Yer Tutucusu"/>
          <p:cNvSpPr>
            <a:spLocks noGrp="1"/>
          </p:cNvSpPr>
          <p:nvPr>
            <p:ph type="title"/>
          </p:nvPr>
        </p:nvSpPr>
        <p:spPr>
          <a:xfrm>
            <a:off x="457200" y="152400"/>
            <a:ext cx="8229600" cy="990600"/>
          </a:xfrm>
          <a:prstGeom prst="rect">
            <a:avLst/>
          </a:prstGeom>
        </p:spPr>
        <p:txBody>
          <a:bodyPr vert="horz" anchor="b" anchorCtr="0">
            <a:normAutofit/>
          </a:bodyPr>
          <a:lstStyle/>
          <a:p>
            <a:r>
              <a:rPr kumimoji="0" lang="tr-TR" smtClean="0"/>
              <a:t>Asıl başlık stili için tıklatın</a:t>
            </a:r>
            <a:endParaRPr kumimoji="0" lang="en-US"/>
          </a:p>
        </p:txBody>
      </p:sp>
      <p:sp>
        <p:nvSpPr>
          <p:cNvPr id="13" name="12 Metin Yer Tutucusu"/>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13 Veri Yer Tutucusu"/>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52E17392-9618-514E-B7EF-EE7C4014954D}" type="datetimeFigureOut">
              <a:rPr lang="en-US" smtClean="0"/>
              <a:pPr/>
              <a:t>9/29/2018</a:t>
            </a:fld>
            <a:endParaRPr lang="en-US"/>
          </a:p>
        </p:txBody>
      </p:sp>
      <p:sp>
        <p:nvSpPr>
          <p:cNvPr id="3" name="2 Altbilgi Yer Tutucusu"/>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en-US"/>
          </a:p>
        </p:txBody>
      </p:sp>
      <p:sp>
        <p:nvSpPr>
          <p:cNvPr id="23" name="22 Slayt Numarası Yer Tutucusu"/>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9780DC49-8D76-104F-8598-E5B37BCC55C4}" type="slidenum">
              <a:rPr lang="en-US" smtClean="0"/>
              <a:pPr/>
              <a:t>‹#›</a:t>
            </a:fld>
            <a:endParaRPr lang="en-US"/>
          </a:p>
        </p:txBody>
      </p:sp>
      <p:sp>
        <p:nvSpPr>
          <p:cNvPr id="28" name="27 Düz Bağlayıcı"/>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28 Düz Bağlayıcı"/>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9 İkizkenar Üçgen"/>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random/>
  </p:transition>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Serbest Form"/>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7 Serbest Form"/>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8 Başlık Yer Tutucusu"/>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tr-TR" smtClean="0"/>
              <a:t>Asıl başlık stili için tıklatın</a:t>
            </a:r>
            <a:endParaRPr kumimoji="0" lang="en-US"/>
          </a:p>
        </p:txBody>
      </p:sp>
      <p:sp>
        <p:nvSpPr>
          <p:cNvPr id="30" name="29 Metin Yer Tutucusu"/>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9 Veri Yer Tutucusu"/>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2E17392-9618-514E-B7EF-EE7C4014954D}" type="datetimeFigureOut">
              <a:rPr lang="en-US" smtClean="0"/>
              <a:pPr/>
              <a:t>9/29/2018</a:t>
            </a:fld>
            <a:endParaRPr lang="en-US"/>
          </a:p>
        </p:txBody>
      </p:sp>
      <p:sp>
        <p:nvSpPr>
          <p:cNvPr id="22" name="21 Altbilgi Yer Tutucusu"/>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17 Slayt Numarası Yer Tutucusu"/>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9780DC49-8D76-104F-8598-E5B37BCC55C4}" type="slidenum">
              <a:rPr lang="en-US" smtClean="0"/>
              <a:pPr/>
              <a:t>‹#›</a:t>
            </a:fld>
            <a:endParaRPr lang="en-US"/>
          </a:p>
        </p:txBody>
      </p:sp>
      <p:grpSp>
        <p:nvGrpSpPr>
          <p:cNvPr id="2" name="1 Grup"/>
          <p:cNvGrpSpPr/>
          <p:nvPr/>
        </p:nvGrpSpPr>
        <p:grpSpPr>
          <a:xfrm>
            <a:off x="-19017" y="202408"/>
            <a:ext cx="9180548" cy="649224"/>
            <a:chOff x="-19045" y="216550"/>
            <a:chExt cx="9180548" cy="649224"/>
          </a:xfrm>
        </p:grpSpPr>
        <p:sp>
          <p:nvSpPr>
            <p:cNvPr id="12" name="11 Serbest Form"/>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Serbest Form"/>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random/>
  </p:transition>
  <p:timing>
    <p:tnLst>
      <p:par>
        <p:cTn id="1" dur="indefinite" restart="never" nodeType="tmRoot"/>
      </p:par>
    </p:tnLst>
  </p:timing>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image" Target="../media/image92.png"/><Relationship Id="rId1" Type="http://schemas.openxmlformats.org/officeDocument/2006/relationships/slideLayout" Target="../slideLayouts/slideLayout2.xml"/><Relationship Id="rId4" Type="http://schemas.openxmlformats.org/officeDocument/2006/relationships/image" Target="../media/image93.png"/></Relationships>
</file>

<file path=ppt/slides/_rels/slide101.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image" Target="../media/image94.jpe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jpeg"/><Relationship Id="rId3" Type="http://schemas.openxmlformats.org/officeDocument/2006/relationships/image" Target="../media/image16.png"/><Relationship Id="rId7" Type="http://schemas.openxmlformats.org/officeDocument/2006/relationships/image" Target="../media/image20.gif"/><Relationship Id="rId12" Type="http://schemas.openxmlformats.org/officeDocument/2006/relationships/image" Target="../media/image25.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image" Target="../media/image24.jpeg"/><Relationship Id="rId5" Type="http://schemas.openxmlformats.org/officeDocument/2006/relationships/image" Target="../media/image18.gif"/><Relationship Id="rId10" Type="http://schemas.openxmlformats.org/officeDocument/2006/relationships/image" Target="../media/image23.jpeg"/><Relationship Id="rId4" Type="http://schemas.openxmlformats.org/officeDocument/2006/relationships/image" Target="../media/image17.jpeg"/><Relationship Id="rId9" Type="http://schemas.openxmlformats.org/officeDocument/2006/relationships/image" Target="../media/image22.png"/></Relationships>
</file>

<file path=ppt/slides/_rels/slide103.xml.rels><?xml version="1.0" encoding="UTF-8" standalone="yes"?>
<Relationships xmlns="http://schemas.openxmlformats.org/package/2006/relationships"><Relationship Id="rId3" Type="http://schemas.openxmlformats.org/officeDocument/2006/relationships/image" Target="../media/image97.jpeg"/><Relationship Id="rId2" Type="http://schemas.openxmlformats.org/officeDocument/2006/relationships/image" Target="../media/image96.png"/><Relationship Id="rId1" Type="http://schemas.openxmlformats.org/officeDocument/2006/relationships/slideLayout" Target="../slideLayouts/slideLayout2.xml"/><Relationship Id="rId5" Type="http://schemas.openxmlformats.org/officeDocument/2006/relationships/image" Target="../media/image99.png"/><Relationship Id="rId4" Type="http://schemas.openxmlformats.org/officeDocument/2006/relationships/image" Target="../media/image98.jpeg"/></Relationships>
</file>

<file path=ppt/slides/_rels/slide104.xml.rels><?xml version="1.0" encoding="UTF-8" standalone="yes"?>
<Relationships xmlns="http://schemas.openxmlformats.org/package/2006/relationships"><Relationship Id="rId3" Type="http://schemas.openxmlformats.org/officeDocument/2006/relationships/image" Target="../media/image101.jpeg"/><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slideLayout" Target="../slideLayouts/slideLayout2.xml"/><Relationship Id="rId1" Type="http://schemas.openxmlformats.org/officeDocument/2006/relationships/vmlDrawing" Target="../drawings/vmlDrawing9.vml"/></Relationships>
</file>

<file path=ppt/slides/_rels/slide107.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104.png"/><Relationship Id="rId5" Type="http://schemas.openxmlformats.org/officeDocument/2006/relationships/image" Target="../media/image82.jpeg"/><Relationship Id="rId4" Type="http://schemas.openxmlformats.org/officeDocument/2006/relationships/image" Target="../media/image103.png"/></Relationships>
</file>

<file path=ppt/slides/_rels/slide108.xml.rels><?xml version="1.0" encoding="UTF-8" standalone="yes"?>
<Relationships xmlns="http://schemas.openxmlformats.org/package/2006/relationships"><Relationship Id="rId2" Type="http://schemas.openxmlformats.org/officeDocument/2006/relationships/image" Target="../media/image95.jpe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1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113.xml.rels><?xml version="1.0" encoding="UTF-8" standalone="yes"?>
<Relationships xmlns="http://schemas.openxmlformats.org/package/2006/relationships"><Relationship Id="rId3" Type="http://schemas.openxmlformats.org/officeDocument/2006/relationships/image" Target="../media/image106.wmf"/><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114.xml.rels><?xml version="1.0" encoding="UTF-8" standalone="yes"?>
<Relationships xmlns="http://schemas.openxmlformats.org/package/2006/relationships"><Relationship Id="rId3" Type="http://schemas.openxmlformats.org/officeDocument/2006/relationships/image" Target="../media/image106.wmf"/><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115.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_rels/slide116.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slideLayout" Target="../slideLayouts/slideLayout2.xml"/><Relationship Id="rId1" Type="http://schemas.openxmlformats.org/officeDocument/2006/relationships/themeOverride" Target="../theme/themeOverride6.xml"/></Relationships>
</file>

<file path=ppt/slides/_rels/slide117.xml.rels><?xml version="1.0" encoding="UTF-8" standalone="yes"?>
<Relationships xmlns="http://schemas.openxmlformats.org/package/2006/relationships"><Relationship Id="rId3" Type="http://schemas.openxmlformats.org/officeDocument/2006/relationships/image" Target="../media/image106.wmf"/><Relationship Id="rId2" Type="http://schemas.openxmlformats.org/officeDocument/2006/relationships/slideLayout" Target="../slideLayouts/slideLayout2.xml"/><Relationship Id="rId1" Type="http://schemas.openxmlformats.org/officeDocument/2006/relationships/themeOverride" Target="../theme/themeOverride7.xml"/></Relationships>
</file>

<file path=ppt/slides/_rels/slide1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8.xml"/></Relationships>
</file>

<file path=ppt/slides/_rels/slide1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0.xml.rels><?xml version="1.0" encoding="UTF-8" standalone="yes"?>
<Relationships xmlns="http://schemas.openxmlformats.org/package/2006/relationships"><Relationship Id="rId3" Type="http://schemas.openxmlformats.org/officeDocument/2006/relationships/image" Target="../media/image106.wmf"/><Relationship Id="rId2" Type="http://schemas.openxmlformats.org/officeDocument/2006/relationships/slideLayout" Target="../slideLayouts/slideLayout2.xml"/><Relationship Id="rId1" Type="http://schemas.openxmlformats.org/officeDocument/2006/relationships/themeOverride" Target="../theme/themeOverride10.xml"/></Relationships>
</file>

<file path=ppt/slides/_rels/slide1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1.xml"/></Relationships>
</file>

<file path=ppt/slides/_rels/slide122.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hemeOverride" Target="../theme/themeOverride12.xml"/></Relationships>
</file>

<file path=ppt/slides/_rels/slide123.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slideLayout" Target="../slideLayouts/slideLayout2.xml"/><Relationship Id="rId1" Type="http://schemas.openxmlformats.org/officeDocument/2006/relationships/themeOverride" Target="../theme/themeOverride13.xml"/><Relationship Id="rId5" Type="http://schemas.openxmlformats.org/officeDocument/2006/relationships/image" Target="../media/image52.wmf"/><Relationship Id="rId4" Type="http://schemas.openxmlformats.org/officeDocument/2006/relationships/image" Target="../media/image109.jpeg"/></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slideLayout" Target="../slideLayouts/slideLayout2.xml"/><Relationship Id="rId1" Type="http://schemas.openxmlformats.org/officeDocument/2006/relationships/themeOverride" Target="../theme/themeOverride14.xml"/></Relationships>
</file>

<file path=ppt/slides/_rels/slide126.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slideLayout" Target="../slideLayouts/slideLayout2.xml"/><Relationship Id="rId1" Type="http://schemas.openxmlformats.org/officeDocument/2006/relationships/themeOverride" Target="../theme/themeOverride15.xml"/><Relationship Id="rId5" Type="http://schemas.openxmlformats.org/officeDocument/2006/relationships/image" Target="../media/image113.png"/><Relationship Id="rId4" Type="http://schemas.openxmlformats.org/officeDocument/2006/relationships/image" Target="../media/image112.png"/></Relationships>
</file>

<file path=ppt/slides/_rels/slide127.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slideLayout" Target="../slideLayouts/slideLayout2.xml"/><Relationship Id="rId1" Type="http://schemas.openxmlformats.org/officeDocument/2006/relationships/themeOverride" Target="../theme/themeOverride16.xml"/></Relationships>
</file>

<file path=ppt/slides/_rels/slide128.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slideLayout" Target="../slideLayouts/slideLayout2.xml"/><Relationship Id="rId1" Type="http://schemas.openxmlformats.org/officeDocument/2006/relationships/themeOverride" Target="../theme/themeOverride17.xml"/></Relationships>
</file>

<file path=ppt/slides/_rels/slide129.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slideLayout" Target="../slideLayouts/slideLayout2.xml"/><Relationship Id="rId1" Type="http://schemas.openxmlformats.org/officeDocument/2006/relationships/themeOverride" Target="../theme/themeOverride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0.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slideLayout" Target="../slideLayouts/slideLayout2.xml"/><Relationship Id="rId1" Type="http://schemas.openxmlformats.org/officeDocument/2006/relationships/themeOverride" Target="../theme/themeOverride19.xml"/><Relationship Id="rId5" Type="http://schemas.openxmlformats.org/officeDocument/2006/relationships/hyperlink" Target="http://www.pythontutor.com/c.html" TargetMode="External"/><Relationship Id="rId4" Type="http://schemas.openxmlformats.org/officeDocument/2006/relationships/hyperlink" Target="https://youtu.be/kHFpzxMFB3E" TargetMode="External"/></Relationships>
</file>

<file path=ppt/slides/_rels/slide131.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slideLayout" Target="../slideLayouts/slideLayout2.xml"/><Relationship Id="rId1" Type="http://schemas.openxmlformats.org/officeDocument/2006/relationships/themeOverride" Target="../theme/themeOverride20.xml"/></Relationships>
</file>

<file path=ppt/slides/_rels/slide132.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slideLayout" Target="../slideLayouts/slideLayout2.xml"/><Relationship Id="rId1" Type="http://schemas.openxmlformats.org/officeDocument/2006/relationships/themeOverride" Target="../theme/themeOverride21.xml"/><Relationship Id="rId4" Type="http://schemas.openxmlformats.org/officeDocument/2006/relationships/image" Target="../media/image120.jpeg"/></Relationships>
</file>

<file path=ppt/slides/_rels/slide1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2.xml"/></Relationships>
</file>

<file path=ppt/slides/_rels/slide134.xml.rels><?xml version="1.0" encoding="UTF-8" standalone="yes"?>
<Relationships xmlns="http://schemas.openxmlformats.org/package/2006/relationships"><Relationship Id="rId3" Type="http://schemas.openxmlformats.org/officeDocument/2006/relationships/image" Target="../media/image121.jpeg"/><Relationship Id="rId2" Type="http://schemas.openxmlformats.org/officeDocument/2006/relationships/slideLayout" Target="../slideLayouts/slideLayout2.xml"/><Relationship Id="rId1" Type="http://schemas.openxmlformats.org/officeDocument/2006/relationships/themeOverride" Target="../theme/themeOverride23.xml"/></Relationships>
</file>

<file path=ppt/slides/_rels/slide1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4.xml"/></Relationships>
</file>

<file path=ppt/slides/_rels/slide1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jpeg"/><Relationship Id="rId3" Type="http://schemas.openxmlformats.org/officeDocument/2006/relationships/image" Target="../media/image16.png"/><Relationship Id="rId7" Type="http://schemas.openxmlformats.org/officeDocument/2006/relationships/image" Target="../media/image20.gif"/><Relationship Id="rId12" Type="http://schemas.openxmlformats.org/officeDocument/2006/relationships/image" Target="../media/image25.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image" Target="../media/image24.jpeg"/><Relationship Id="rId5" Type="http://schemas.openxmlformats.org/officeDocument/2006/relationships/image" Target="../media/image18.gif"/><Relationship Id="rId10" Type="http://schemas.openxmlformats.org/officeDocument/2006/relationships/image" Target="../media/image23.jpeg"/><Relationship Id="rId4" Type="http://schemas.openxmlformats.org/officeDocument/2006/relationships/image" Target="../media/image17.jpeg"/><Relationship Id="rId9" Type="http://schemas.openxmlformats.org/officeDocument/2006/relationships/image" Target="../media/image22.png"/></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3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5" Type="http://schemas.openxmlformats.org/officeDocument/2006/relationships/hyperlink" Target="https://cs50.readthedocs.io/style/c/" TargetMode="External"/><Relationship Id="rId4" Type="http://schemas.openxmlformats.org/officeDocument/2006/relationships/image" Target="../media/image39.jpeg"/></Relationships>
</file>

<file path=ppt/slides/_rels/slide4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4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www.ruyayorumlari.gen.tr/cildirmak.html" TargetMode="External"/><Relationship Id="rId2" Type="http://schemas.openxmlformats.org/officeDocument/2006/relationships/image" Target="../media/image47.png"/><Relationship Id="rId1" Type="http://schemas.openxmlformats.org/officeDocument/2006/relationships/slideLayout" Target="../slideLayouts/slideLayout2.xml"/><Relationship Id="rId5" Type="http://schemas.openxmlformats.org/officeDocument/2006/relationships/image" Target="../media/image6.wmf"/><Relationship Id="rId4" Type="http://schemas.openxmlformats.org/officeDocument/2006/relationships/image" Target="../media/image48.jpeg"/></Relationships>
</file>

<file path=ppt/slides/_rels/slide4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55.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65.39.133.14/" TargetMode="External"/><Relationship Id="rId2" Type="http://schemas.openxmlformats.org/officeDocument/2006/relationships/image" Target="../media/image58.png"/><Relationship Id="rId1" Type="http://schemas.openxmlformats.org/officeDocument/2006/relationships/slideLayout" Target="../slideLayouts/slideLayout2.xml"/><Relationship Id="rId4" Type="http://schemas.openxmlformats.org/officeDocument/2006/relationships/image" Target="../media/image59.jpeg"/></Relationships>
</file>

<file path=ppt/slides/_rels/slide5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58.xml.rels><?xml version="1.0" encoding="UTF-8" standalone="yes"?>
<Relationships xmlns="http://schemas.openxmlformats.org/package/2006/relationships"><Relationship Id="rId2" Type="http://schemas.openxmlformats.org/officeDocument/2006/relationships/image" Target="../media/image64.gi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6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6.jpeg"/></Relationships>
</file>

<file path=ppt/slides/_rels/slide6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gif"/><Relationship Id="rId1" Type="http://schemas.openxmlformats.org/officeDocument/2006/relationships/slideLayout" Target="../slideLayouts/slideLayout2.xml"/><Relationship Id="rId6" Type="http://schemas.openxmlformats.org/officeDocument/2006/relationships/image" Target="../media/image73.jpeg"/><Relationship Id="rId5" Type="http://schemas.openxmlformats.org/officeDocument/2006/relationships/image" Target="../media/image72.jpeg"/><Relationship Id="rId4" Type="http://schemas.openxmlformats.org/officeDocument/2006/relationships/image" Target="../media/image71.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75.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slideLayout" Target="../slideLayouts/slideLayout2.xml"/><Relationship Id="rId1" Type="http://schemas.openxmlformats.org/officeDocument/2006/relationships/vmlDrawing" Target="../drawings/vmlDrawing4.vml"/></Relationships>
</file>

<file path=ppt/slides/_rels/slide76.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slideLayout" Target="../slideLayouts/slideLayout2.xml"/><Relationship Id="rId1" Type="http://schemas.openxmlformats.org/officeDocument/2006/relationships/vmlDrawing" Target="../drawings/vmlDrawing5.vml"/></Relationships>
</file>

<file path=ppt/slides/_rels/slide77.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jpeg"/><Relationship Id="rId1" Type="http://schemas.openxmlformats.org/officeDocument/2006/relationships/slideLayout" Target="../slideLayouts/slideLayout2.xml"/><Relationship Id="rId5" Type="http://schemas.openxmlformats.org/officeDocument/2006/relationships/image" Target="../media/image79.png"/><Relationship Id="rId4" Type="http://schemas.openxmlformats.org/officeDocument/2006/relationships/image" Target="../media/image7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54.jpeg"/><Relationship Id="rId4" Type="http://schemas.openxmlformats.org/officeDocument/2006/relationships/image" Target="../media/image81.pn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vmlDrawing" Target="../drawings/vmlDrawing7.v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52.wmf"/><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vmlDrawing" Target="../drawings/vmlDrawing8.vml"/></Relationships>
</file>

<file path=ppt/slides/_rels/slide95.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image" Target="../media/image52.wmf"/><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png"/><Relationship Id="rId1" Type="http://schemas.openxmlformats.org/officeDocument/2006/relationships/slideLayout" Target="../slideLayouts/slideLayout2.xml"/><Relationship Id="rId4" Type="http://schemas.openxmlformats.org/officeDocument/2006/relationships/image" Target="../media/image8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tr-TR" smtClean="0"/>
              <a:t>BİLGİSAYAR PROGRAMLAMA</a:t>
            </a:r>
            <a:endParaRPr lang="en-US" dirty="0"/>
          </a:p>
        </p:txBody>
      </p:sp>
      <p:sp>
        <p:nvSpPr>
          <p:cNvPr id="3" name="Subtitle 2"/>
          <p:cNvSpPr>
            <a:spLocks noGrp="1"/>
          </p:cNvSpPr>
          <p:nvPr>
            <p:ph type="subTitle" idx="1"/>
          </p:nvPr>
        </p:nvSpPr>
        <p:spPr/>
        <p:txBody>
          <a:bodyPr/>
          <a:lstStyle/>
          <a:p>
            <a:r>
              <a:rPr lang="tr-TR" smtClean="0"/>
              <a:t>OĞUZ HANOĞLU</a:t>
            </a:r>
            <a:endParaRPr lang="en-US" dirty="0"/>
          </a:p>
        </p:txBody>
      </p:sp>
      <p:pic>
        <p:nvPicPr>
          <p:cNvPr id="4" name="Picture 7" descr="http://www.hindscc.edu/Assets/images/computer-programming-tech.jpg"/>
          <p:cNvPicPr>
            <a:picLocks noChangeAspect="1" noChangeArrowheads="1"/>
          </p:cNvPicPr>
          <p:nvPr/>
        </p:nvPicPr>
        <p:blipFill>
          <a:blip r:embed="rId2"/>
          <a:srcRect/>
          <a:stretch>
            <a:fillRect/>
          </a:stretch>
        </p:blipFill>
        <p:spPr bwMode="auto">
          <a:xfrm>
            <a:off x="642910" y="714356"/>
            <a:ext cx="4000496" cy="26697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 xmlns:p14="http://schemas.microsoft.com/office/powerpoint/2010/main" val="91693031"/>
      </p:ext>
    </p:extLst>
  </p:cSld>
  <p:clrMapOvr>
    <a:masterClrMapping/>
  </p:clrMapOvr>
  <p:transition>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Etik ilkeler</a:t>
            </a:r>
            <a:endParaRPr lang="tr-TR" dirty="0"/>
          </a:p>
        </p:txBody>
      </p:sp>
      <p:sp>
        <p:nvSpPr>
          <p:cNvPr id="3" name="2 İçerik Yer Tutucusu"/>
          <p:cNvSpPr>
            <a:spLocks noGrp="1"/>
          </p:cNvSpPr>
          <p:nvPr>
            <p:ph sz="quarter" idx="1"/>
          </p:nvPr>
        </p:nvSpPr>
        <p:spPr/>
        <p:txBody>
          <a:bodyPr>
            <a:normAutofit fontScale="92500" lnSpcReduction="10000"/>
          </a:bodyPr>
          <a:lstStyle/>
          <a:p>
            <a:r>
              <a:rPr lang="tr-TR" dirty="0" smtClean="0"/>
              <a:t>Piazza’da </a:t>
            </a:r>
            <a:r>
              <a:rPr lang="tr-TR" dirty="0" smtClean="0">
                <a:solidFill>
                  <a:srgbClr val="FF0000"/>
                </a:solidFill>
              </a:rPr>
              <a:t>“</a:t>
            </a:r>
            <a:r>
              <a:rPr lang="tr-TR" dirty="0" err="1" smtClean="0">
                <a:solidFill>
                  <a:srgbClr val="FF0000"/>
                </a:solidFill>
              </a:rPr>
              <a:t>Odevlerdeki</a:t>
            </a:r>
            <a:r>
              <a:rPr lang="tr-TR" dirty="0" smtClean="0">
                <a:solidFill>
                  <a:srgbClr val="FF0000"/>
                </a:solidFill>
              </a:rPr>
              <a:t>_Etik_</a:t>
            </a:r>
            <a:r>
              <a:rPr lang="tr-TR" dirty="0" err="1" smtClean="0">
                <a:solidFill>
                  <a:srgbClr val="FF0000"/>
                </a:solidFill>
              </a:rPr>
              <a:t>Ilkelerimiz</a:t>
            </a:r>
            <a:r>
              <a:rPr lang="tr-TR" dirty="0" smtClean="0">
                <a:solidFill>
                  <a:srgbClr val="FF0000"/>
                </a:solidFill>
              </a:rPr>
              <a:t>” </a:t>
            </a:r>
            <a:r>
              <a:rPr lang="tr-TR" dirty="0" smtClean="0"/>
              <a:t>dosyasında detaylıca değinildi.</a:t>
            </a:r>
          </a:p>
          <a:p>
            <a:r>
              <a:rPr lang="tr-TR" dirty="0" smtClean="0"/>
              <a:t>Dönem başında </a:t>
            </a:r>
            <a:r>
              <a:rPr lang="tr-TR" dirty="0" smtClean="0">
                <a:solidFill>
                  <a:srgbClr val="FF0000"/>
                </a:solidFill>
              </a:rPr>
              <a:t>derste</a:t>
            </a:r>
            <a:r>
              <a:rPr lang="tr-TR" dirty="0" smtClean="0"/>
              <a:t> değinildi.</a:t>
            </a:r>
          </a:p>
          <a:p>
            <a:r>
              <a:rPr lang="tr-TR" dirty="0" smtClean="0">
                <a:solidFill>
                  <a:srgbClr val="FF0000"/>
                </a:solidFill>
              </a:rPr>
              <a:t>Ödev1B</a:t>
            </a:r>
            <a:r>
              <a:rPr lang="tr-TR" dirty="0" smtClean="0"/>
              <a:t>’de üzerinden kapsamlı şekilde geçildi.</a:t>
            </a:r>
          </a:p>
          <a:p>
            <a:r>
              <a:rPr lang="tr-TR" dirty="0" smtClean="0">
                <a:solidFill>
                  <a:srgbClr val="FF0000"/>
                </a:solidFill>
              </a:rPr>
              <a:t>Şimdi </a:t>
            </a:r>
            <a:r>
              <a:rPr lang="tr-TR" dirty="0" smtClean="0"/>
              <a:t>de kısaca değinilecek.</a:t>
            </a:r>
          </a:p>
          <a:p>
            <a:r>
              <a:rPr lang="tr-TR" dirty="0" smtClean="0"/>
              <a:t>Neden bu kadar çok vurgulandı?</a:t>
            </a:r>
          </a:p>
          <a:p>
            <a:pPr marL="731520" lvl="1" indent="-457200"/>
            <a:r>
              <a:rPr lang="tr-TR" dirty="0" smtClean="0"/>
              <a:t>Etik ilke ara ödevleri albümlerimiz</a:t>
            </a:r>
          </a:p>
          <a:p>
            <a:pPr marL="731520" lvl="1" indent="-457200"/>
            <a:r>
              <a:rPr lang="tr-TR" dirty="0" smtClean="0"/>
              <a:t>Öğrenciler, kendilerini etik ilke ihlallerine iten durumla (konu eksikleri) yüzleşsin ve ihlal yerine çözüm (daha çok ve daha etkin çalışmak) üretsin istiyoruz. Böylece dersten kalanların oranı düşsün istiyoruz.</a:t>
            </a:r>
          </a:p>
          <a:p>
            <a:pPr marL="731520" lvl="1" indent="-457200"/>
            <a:r>
              <a:rPr lang="tr-TR" dirty="0" smtClean="0"/>
              <a:t>Etik ilke ihlalleri derse ayırdığımız vakitten çalan ve böylece dersin kalitesini etkileyebilen durumlardır.</a:t>
            </a:r>
          </a:p>
          <a:p>
            <a:pPr lvl="1"/>
            <a:endParaRPr lang="tr-TR" dirty="0" smtClean="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heckerboard(across)">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heckerboard(across)">
                                      <p:cBhvr>
                                        <p:cTn id="27" dur="500"/>
                                        <p:tgtEl>
                                          <p:spTgt spid="3">
                                            <p:txEl>
                                              <p:pRg st="4" end="4"/>
                                            </p:txEl>
                                          </p:spTgt>
                                        </p:tgtEl>
                                      </p:cBhvr>
                                    </p:animEffect>
                                  </p:childTnLst>
                                </p:cTn>
                              </p:par>
                              <p:par>
                                <p:cTn id="28" presetID="5" presetClass="entr" presetSubtype="10" fill="hold" grpId="0"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checkerboard(across)">
                                      <p:cBhvr>
                                        <p:cTn id="30" dur="500"/>
                                        <p:tgtEl>
                                          <p:spTgt spid="3">
                                            <p:txEl>
                                              <p:pRg st="5" end="5"/>
                                            </p:txEl>
                                          </p:spTgt>
                                        </p:tgtEl>
                                      </p:cBhvr>
                                    </p:animEffect>
                                  </p:childTnLst>
                                </p:cTn>
                              </p:par>
                              <p:par>
                                <p:cTn id="31" presetID="5" presetClass="entr" presetSubtype="10" fill="hold" grpId="0"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checkerboard(across)">
                                      <p:cBhvr>
                                        <p:cTn id="33" dur="500"/>
                                        <p:tgtEl>
                                          <p:spTgt spid="3">
                                            <p:txEl>
                                              <p:pRg st="6" end="6"/>
                                            </p:txEl>
                                          </p:spTgt>
                                        </p:tgtEl>
                                      </p:cBhvr>
                                    </p:animEffect>
                                  </p:childTnLst>
                                </p:cTn>
                              </p:par>
                              <p:par>
                                <p:cTn id="34" presetID="5" presetClass="entr" presetSubtype="10" fill="hold" grpId="0" nodeType="with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checkerboard(across)">
                                      <p:cBhvr>
                                        <p:cTn id="3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Alıştırma</a:t>
            </a:r>
            <a:endParaRPr lang="tr-TR" dirty="0"/>
          </a:p>
        </p:txBody>
      </p:sp>
      <p:sp>
        <p:nvSpPr>
          <p:cNvPr id="3" name="2 İçerik Yer Tutucusu"/>
          <p:cNvSpPr>
            <a:spLocks noGrp="1"/>
          </p:cNvSpPr>
          <p:nvPr>
            <p:ph sz="quarter" idx="1"/>
          </p:nvPr>
        </p:nvSpPr>
        <p:spPr/>
        <p:txBody>
          <a:bodyPr>
            <a:normAutofit/>
          </a:bodyPr>
          <a:lstStyle/>
          <a:p>
            <a:r>
              <a:rPr lang="tr-TR" sz="1800" i="1" dirty="0" smtClean="0"/>
              <a:t>K</a:t>
            </a:r>
            <a:r>
              <a:rPr lang="tr-TR" sz="1800" dirty="0" smtClean="0"/>
              <a:t>ullanıcıdan ortamdaki ses seviyesini (</a:t>
            </a:r>
            <a:r>
              <a:rPr lang="tr-TR" sz="1800" dirty="0" err="1" smtClean="0"/>
              <a:t>dB</a:t>
            </a:r>
            <a:r>
              <a:rPr lang="tr-TR" sz="1800" dirty="0" smtClean="0"/>
              <a:t>) olarak </a:t>
            </a:r>
            <a:r>
              <a:rPr lang="tr-TR" sz="1800" i="1" dirty="0" smtClean="0"/>
              <a:t>ses</a:t>
            </a:r>
            <a:r>
              <a:rPr lang="tr-TR" sz="1800" dirty="0" smtClean="0"/>
              <a:t> değişkenine almış olalım. (minimum 0dB varsayın)</a:t>
            </a:r>
          </a:p>
          <a:p>
            <a:pPr algn="ctr"/>
            <a:r>
              <a:rPr lang="tr-TR" sz="1800" b="1" i="1" dirty="0" err="1" smtClean="0"/>
              <a:t>switch</a:t>
            </a:r>
            <a:r>
              <a:rPr lang="tr-TR" sz="1800" b="1" i="1" dirty="0" smtClean="0"/>
              <a:t> kullanarak</a:t>
            </a:r>
          </a:p>
          <a:p>
            <a:r>
              <a:rPr lang="tr-TR" sz="1800" dirty="0" smtClean="0"/>
              <a:t>Ekrana aşağıdaki tabloya göre uygun çıktıyı yazdıran yapıyı kullanın.</a:t>
            </a:r>
          </a:p>
        </p:txBody>
      </p:sp>
      <p:pic>
        <p:nvPicPr>
          <p:cNvPr id="5" name="Picture 5"/>
          <p:cNvPicPr>
            <a:picLocks noChangeAspect="1"/>
          </p:cNvPicPr>
          <p:nvPr/>
        </p:nvPicPr>
        <p:blipFill>
          <a:blip r:embed="rId2"/>
          <a:stretch>
            <a:fillRect/>
          </a:stretch>
        </p:blipFill>
        <p:spPr>
          <a:xfrm>
            <a:off x="800100" y="3820160"/>
            <a:ext cx="7505700" cy="2336800"/>
          </a:xfrm>
          <a:prstGeom prst="rect">
            <a:avLst/>
          </a:prstGeom>
        </p:spPr>
      </p:pic>
      <p:pic>
        <p:nvPicPr>
          <p:cNvPr id="7" name="6 Resim" descr="soru.jpg"/>
          <p:cNvPicPr>
            <a:picLocks noChangeAspect="1"/>
          </p:cNvPicPr>
          <p:nvPr/>
        </p:nvPicPr>
        <p:blipFill>
          <a:blip r:embed="rId3"/>
          <a:stretch>
            <a:fillRect/>
          </a:stretch>
        </p:blipFill>
        <p:spPr>
          <a:xfrm>
            <a:off x="6448230" y="2571744"/>
            <a:ext cx="1301527" cy="1328928"/>
          </a:xfrm>
          <a:prstGeom prst="rect">
            <a:avLst/>
          </a:prstGeom>
        </p:spPr>
      </p:pic>
      <p:pic>
        <p:nvPicPr>
          <p:cNvPr id="6" name="5 Resim" descr="içerik.png"/>
          <p:cNvPicPr>
            <a:picLocks noChangeAspect="1"/>
          </p:cNvPicPr>
          <p:nvPr/>
        </p:nvPicPr>
        <p:blipFill>
          <a:blip r:embed="rId4"/>
          <a:stretch>
            <a:fillRect/>
          </a:stretch>
        </p:blipFill>
        <p:spPr>
          <a:xfrm>
            <a:off x="3000364" y="2643182"/>
            <a:ext cx="2714644" cy="1357322"/>
          </a:xfrm>
          <a:prstGeom prst="rect">
            <a:avLst/>
          </a:prstGeom>
        </p:spPr>
      </p:pic>
      <p:sp>
        <p:nvSpPr>
          <p:cNvPr id="8" name="7 Yuvarlatılmış Dikdörtgen"/>
          <p:cNvSpPr/>
          <p:nvPr/>
        </p:nvSpPr>
        <p:spPr>
          <a:xfrm>
            <a:off x="6448230" y="3820160"/>
            <a:ext cx="1857570" cy="7061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Yazılmış kodu inceleyelim.</a:t>
            </a:r>
            <a:endParaRPr lang="tr-TR" dirty="0"/>
          </a:p>
        </p:txBody>
      </p:sp>
    </p:spTree>
  </p:cSld>
  <p:clrMapOvr>
    <a:masterClrMapping/>
  </p:clrMapOvr>
  <p:transition>
    <p:random/>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9858" name="Picture 2" descr="Image result for department"/>
          <p:cNvPicPr>
            <a:picLocks noChangeAspect="1" noChangeArrowheads="1"/>
          </p:cNvPicPr>
          <p:nvPr/>
        </p:nvPicPr>
        <p:blipFill>
          <a:blip r:embed="rId2"/>
          <a:srcRect/>
          <a:stretch>
            <a:fillRect/>
          </a:stretch>
        </p:blipFill>
        <p:spPr bwMode="auto">
          <a:xfrm>
            <a:off x="1668492" y="2480309"/>
            <a:ext cx="5143500" cy="3676651"/>
          </a:xfrm>
          <a:prstGeom prst="rect">
            <a:avLst/>
          </a:prstGeom>
          <a:noFill/>
        </p:spPr>
      </p:pic>
      <p:sp>
        <p:nvSpPr>
          <p:cNvPr id="2" name="1 Başlık"/>
          <p:cNvSpPr>
            <a:spLocks noGrp="1"/>
          </p:cNvSpPr>
          <p:nvPr>
            <p:ph type="title"/>
          </p:nvPr>
        </p:nvSpPr>
        <p:spPr/>
        <p:txBody>
          <a:bodyPr/>
          <a:lstStyle/>
          <a:p>
            <a:r>
              <a:rPr lang="tr-TR" dirty="0" smtClean="0"/>
              <a:t>Kod inceleme</a:t>
            </a:r>
            <a:endParaRPr lang="tr-TR" dirty="0"/>
          </a:p>
        </p:txBody>
      </p:sp>
      <p:sp>
        <p:nvSpPr>
          <p:cNvPr id="3" name="2 İçerik Yer Tutucusu"/>
          <p:cNvSpPr>
            <a:spLocks noGrp="1"/>
          </p:cNvSpPr>
          <p:nvPr>
            <p:ph sz="quarter" idx="1"/>
          </p:nvPr>
        </p:nvSpPr>
        <p:spPr/>
        <p:txBody>
          <a:bodyPr>
            <a:normAutofit/>
          </a:bodyPr>
          <a:lstStyle/>
          <a:p>
            <a:r>
              <a:rPr lang="tr-TR" dirty="0" smtClean="0"/>
              <a:t>Derste </a:t>
            </a:r>
            <a:r>
              <a:rPr lang="tr-TR" dirty="0" err="1" smtClean="0"/>
              <a:t>yazilan</a:t>
            </a:r>
            <a:r>
              <a:rPr lang="tr-TR" dirty="0" smtClean="0"/>
              <a:t> vb. kodlar dosyasındaki  </a:t>
            </a:r>
            <a:r>
              <a:rPr lang="tr-TR" dirty="0" err="1" smtClean="0"/>
              <a:t>switch</a:t>
            </a:r>
            <a:r>
              <a:rPr lang="tr-TR" dirty="0" smtClean="0"/>
              <a:t>_</a:t>
            </a:r>
            <a:r>
              <a:rPr lang="tr-TR" dirty="0" err="1" smtClean="0"/>
              <a:t>ogrencino</a:t>
            </a:r>
            <a:r>
              <a:rPr lang="tr-TR" dirty="0" smtClean="0"/>
              <a:t> dosyasını inceleyelim.</a:t>
            </a:r>
          </a:p>
          <a:p>
            <a:endParaRPr lang="tr-TR" dirty="0"/>
          </a:p>
        </p:txBody>
      </p:sp>
      <p:pic>
        <p:nvPicPr>
          <p:cNvPr id="4" name="3 Resim" descr="bilgisayar.jpg"/>
          <p:cNvPicPr>
            <a:picLocks noChangeAspect="1"/>
          </p:cNvPicPr>
          <p:nvPr/>
        </p:nvPicPr>
        <p:blipFill>
          <a:blip r:embed="rId3"/>
          <a:stretch>
            <a:fillRect/>
          </a:stretch>
        </p:blipFill>
        <p:spPr>
          <a:xfrm>
            <a:off x="6483927" y="4531821"/>
            <a:ext cx="1188720" cy="1219200"/>
          </a:xfrm>
          <a:prstGeom prst="rect">
            <a:avLst/>
          </a:prstGeom>
        </p:spPr>
      </p:pic>
      <p:sp>
        <p:nvSpPr>
          <p:cNvPr id="6" name="5 Yuvarlatılmış Dikdörtgen"/>
          <p:cNvSpPr/>
          <p:nvPr/>
        </p:nvSpPr>
        <p:spPr>
          <a:xfrm>
            <a:off x="6082758" y="5751021"/>
            <a:ext cx="1857570" cy="7061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Yazılmış kodu inceleyelim.</a:t>
            </a:r>
            <a:endParaRPr lang="tr-TR" dirty="0"/>
          </a:p>
        </p:txBody>
      </p:sp>
    </p:spTree>
  </p:cSld>
  <p:clrMapOvr>
    <a:masterClrMapping/>
  </p:clrMapOvr>
  <p:transition>
    <p:random/>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25 Yuvarlatılmış Dikdörtgen"/>
          <p:cNvSpPr/>
          <p:nvPr/>
        </p:nvSpPr>
        <p:spPr>
          <a:xfrm>
            <a:off x="2428860" y="2428868"/>
            <a:ext cx="2000264" cy="1000132"/>
          </a:xfrm>
          <a:prstGeom prst="roundRect">
            <a:avLst/>
          </a:prstGeom>
          <a:solidFill>
            <a:schemeClr val="accent4">
              <a:lumMod val="20000"/>
              <a:lumOff val="80000"/>
            </a:schemeClr>
          </a:solidFill>
          <a:ln w="57150">
            <a:solidFill>
              <a:srgbClr val="FF0000"/>
            </a:solidFill>
            <a:prstDash val="sysDash"/>
          </a:ln>
        </p:spPr>
        <p:style>
          <a:lnRef idx="2">
            <a:schemeClr val="accent5"/>
          </a:lnRef>
          <a:fillRef idx="1">
            <a:schemeClr val="lt1"/>
          </a:fillRef>
          <a:effectRef idx="0">
            <a:schemeClr val="accent5"/>
          </a:effectRef>
          <a:fontRef idx="minor">
            <a:schemeClr val="dk1"/>
          </a:fontRef>
        </p:style>
        <p:txBody>
          <a:bodyPr rtlCol="0" anchor="ctr"/>
          <a:lstStyle/>
          <a:p>
            <a:pPr algn="ctr"/>
            <a:endParaRPr lang="tr-TR"/>
          </a:p>
        </p:txBody>
      </p:sp>
      <p:pic>
        <p:nvPicPr>
          <p:cNvPr id="60" name="Picture 59"/>
          <p:cNvPicPr>
            <a:picLocks noChangeAspect="1"/>
          </p:cNvPicPr>
          <p:nvPr/>
        </p:nvPicPr>
        <p:blipFill>
          <a:blip r:embed="rId3" cstate="print">
            <a:clrChange>
              <a:clrFrom>
                <a:srgbClr val="FFFFFF"/>
              </a:clrFrom>
              <a:clrTo>
                <a:srgbClr val="FFFFFF">
                  <a:alpha val="0"/>
                </a:srgbClr>
              </a:clrTo>
            </a:clrChange>
          </a:blip>
          <a:stretch>
            <a:fillRect/>
          </a:stretch>
        </p:blipFill>
        <p:spPr>
          <a:xfrm>
            <a:off x="3029868" y="1666207"/>
            <a:ext cx="3436620" cy="3646150"/>
          </a:xfrm>
          <a:prstGeom prst="rect">
            <a:avLst/>
          </a:prstGeom>
        </p:spPr>
      </p:pic>
      <p:sp>
        <p:nvSpPr>
          <p:cNvPr id="48" name="47 Metin kutusu"/>
          <p:cNvSpPr txBox="1"/>
          <p:nvPr/>
        </p:nvSpPr>
        <p:spPr>
          <a:xfrm>
            <a:off x="2871989" y="1982233"/>
            <a:ext cx="900000" cy="246221"/>
          </a:xfrm>
          <a:prstGeom prst="rect">
            <a:avLst/>
          </a:prstGeom>
          <a:solidFill>
            <a:schemeClr val="accent2">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sz="1000" dirty="0" smtClean="0">
                <a:solidFill>
                  <a:schemeClr val="tx1"/>
                </a:solidFill>
              </a:rPr>
              <a:t>veri giriş-çıkış</a:t>
            </a:r>
          </a:p>
        </p:txBody>
      </p:sp>
      <p:sp>
        <p:nvSpPr>
          <p:cNvPr id="46" name="45 Başlık"/>
          <p:cNvSpPr>
            <a:spLocks noGrp="1"/>
          </p:cNvSpPr>
          <p:nvPr>
            <p:ph type="title"/>
          </p:nvPr>
        </p:nvSpPr>
        <p:spPr>
          <a:xfrm>
            <a:off x="457200" y="121547"/>
            <a:ext cx="8229600" cy="990600"/>
          </a:xfrm>
        </p:spPr>
        <p:txBody>
          <a:bodyPr/>
          <a:lstStyle/>
          <a:p>
            <a:r>
              <a:rPr lang="tr-TR" dirty="0" smtClean="0"/>
              <a:t>Yol Haritası</a:t>
            </a:r>
            <a:endParaRPr lang="tr-TR" dirty="0"/>
          </a:p>
        </p:txBody>
      </p:sp>
      <p:pic>
        <p:nvPicPr>
          <p:cNvPr id="47" name="46 Resim" descr="images.jpeg"/>
          <p:cNvPicPr>
            <a:picLocks noChangeAspect="1"/>
          </p:cNvPicPr>
          <p:nvPr/>
        </p:nvPicPr>
        <p:blipFill>
          <a:blip r:embed="rId4">
            <a:clrChange>
              <a:clrFrom>
                <a:srgbClr val="FFFFFF"/>
              </a:clrFrom>
              <a:clrTo>
                <a:srgbClr val="FFFFFF">
                  <a:alpha val="0"/>
                </a:srgbClr>
              </a:clrTo>
            </a:clrChange>
          </a:blip>
          <a:srcRect b="14457"/>
          <a:stretch>
            <a:fillRect/>
          </a:stretch>
        </p:blipFill>
        <p:spPr>
          <a:xfrm>
            <a:off x="3300328" y="1112147"/>
            <a:ext cx="891197" cy="864000"/>
          </a:xfrm>
          <a:prstGeom prst="rect">
            <a:avLst/>
          </a:prstGeom>
        </p:spPr>
      </p:pic>
      <p:pic>
        <p:nvPicPr>
          <p:cNvPr id="49" name="48 Resim" descr="Stick-figure-balancing-gadgets.gif"/>
          <p:cNvPicPr>
            <a:picLocks noChangeAspect="1"/>
          </p:cNvPicPr>
          <p:nvPr/>
        </p:nvPicPr>
        <p:blipFill>
          <a:blip r:embed="rId5" cstate="print">
            <a:clrChange>
              <a:clrFrom>
                <a:srgbClr val="FFFFFF"/>
              </a:clrFrom>
              <a:clrTo>
                <a:srgbClr val="FFFFFF">
                  <a:alpha val="0"/>
                </a:srgbClr>
              </a:clrTo>
            </a:clrChange>
          </a:blip>
          <a:stretch>
            <a:fillRect/>
          </a:stretch>
        </p:blipFill>
        <p:spPr>
          <a:xfrm>
            <a:off x="3644786" y="5010231"/>
            <a:ext cx="1241597" cy="1364392"/>
          </a:xfrm>
          <a:prstGeom prst="rect">
            <a:avLst/>
          </a:prstGeom>
        </p:spPr>
      </p:pic>
      <p:pic>
        <p:nvPicPr>
          <p:cNvPr id="50" name="49 Resim" descr="stick_figure_holding_five_800_clr_7794.png"/>
          <p:cNvPicPr>
            <a:picLocks noChangeAspect="1"/>
          </p:cNvPicPr>
          <p:nvPr/>
        </p:nvPicPr>
        <p:blipFill>
          <a:blip r:embed="rId6" cstate="print"/>
          <a:stretch>
            <a:fillRect/>
          </a:stretch>
        </p:blipFill>
        <p:spPr>
          <a:xfrm>
            <a:off x="6041478" y="1112147"/>
            <a:ext cx="512325" cy="828000"/>
          </a:xfrm>
          <a:prstGeom prst="rect">
            <a:avLst/>
          </a:prstGeom>
        </p:spPr>
      </p:pic>
      <p:sp>
        <p:nvSpPr>
          <p:cNvPr id="51" name="50 Metin kutusu"/>
          <p:cNvSpPr txBox="1"/>
          <p:nvPr/>
        </p:nvSpPr>
        <p:spPr>
          <a:xfrm>
            <a:off x="6636193" y="1297265"/>
            <a:ext cx="900000" cy="246221"/>
          </a:xfrm>
          <a:prstGeom prst="rect">
            <a:avLst/>
          </a:prstGeom>
          <a:solidFill>
            <a:schemeClr val="accent2">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sz="1000" dirty="0" smtClean="0">
                <a:solidFill>
                  <a:schemeClr val="tx1"/>
                </a:solidFill>
              </a:rPr>
              <a:t>değişken</a:t>
            </a:r>
          </a:p>
        </p:txBody>
      </p:sp>
      <p:pic>
        <p:nvPicPr>
          <p:cNvPr id="52" name="51 Resim" descr="question-mark-above-figure.jpg"/>
          <p:cNvPicPr>
            <a:picLocks noChangeAspect="1"/>
          </p:cNvPicPr>
          <p:nvPr/>
        </p:nvPicPr>
        <p:blipFill>
          <a:blip r:embed="rId7" cstate="print">
            <a:clrChange>
              <a:clrFrom>
                <a:srgbClr val="000000">
                  <a:alpha val="0"/>
                </a:srgbClr>
              </a:clrFrom>
              <a:clrTo>
                <a:srgbClr val="000000">
                  <a:alpha val="0"/>
                </a:srgbClr>
              </a:clrTo>
            </a:clrChange>
          </a:blip>
          <a:stretch>
            <a:fillRect/>
          </a:stretch>
        </p:blipFill>
        <p:spPr>
          <a:xfrm>
            <a:off x="5143529" y="740360"/>
            <a:ext cx="476928" cy="828000"/>
          </a:xfrm>
          <a:prstGeom prst="rect">
            <a:avLst/>
          </a:prstGeom>
        </p:spPr>
      </p:pic>
      <p:sp>
        <p:nvSpPr>
          <p:cNvPr id="55" name="54 Metin kutusu"/>
          <p:cNvSpPr txBox="1"/>
          <p:nvPr/>
        </p:nvSpPr>
        <p:spPr>
          <a:xfrm>
            <a:off x="4207529" y="865926"/>
            <a:ext cx="900000" cy="246221"/>
          </a:xfrm>
          <a:prstGeom prst="rect">
            <a:avLst/>
          </a:prstGeom>
          <a:solidFill>
            <a:schemeClr val="accent2">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sz="1000" dirty="0" smtClean="0">
                <a:solidFill>
                  <a:schemeClr val="tx1"/>
                </a:solidFill>
              </a:rPr>
              <a:t>algoritma</a:t>
            </a:r>
          </a:p>
        </p:txBody>
      </p:sp>
      <p:sp>
        <p:nvSpPr>
          <p:cNvPr id="56" name="55 Metin kutusu"/>
          <p:cNvSpPr txBox="1"/>
          <p:nvPr/>
        </p:nvSpPr>
        <p:spPr>
          <a:xfrm>
            <a:off x="6466488" y="2447435"/>
            <a:ext cx="900000" cy="246221"/>
          </a:xfrm>
          <a:prstGeom prst="rect">
            <a:avLst/>
          </a:prstGeom>
          <a:solidFill>
            <a:schemeClr val="accent2">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sz="1000" dirty="0" smtClean="0">
                <a:solidFill>
                  <a:schemeClr val="tx1"/>
                </a:solidFill>
              </a:rPr>
              <a:t>koşul</a:t>
            </a:r>
          </a:p>
        </p:txBody>
      </p:sp>
      <p:pic>
        <p:nvPicPr>
          <p:cNvPr id="61" name="60 Resim" descr="stick_figure_direction_1600_clr.png"/>
          <p:cNvPicPr>
            <a:picLocks noChangeAspect="1"/>
          </p:cNvPicPr>
          <p:nvPr/>
        </p:nvPicPr>
        <p:blipFill>
          <a:blip r:embed="rId8" cstate="print"/>
          <a:stretch>
            <a:fillRect/>
          </a:stretch>
        </p:blipFill>
        <p:spPr>
          <a:xfrm rot="156924">
            <a:off x="5546465" y="2002301"/>
            <a:ext cx="900000" cy="898127"/>
          </a:xfrm>
          <a:prstGeom prst="rect">
            <a:avLst/>
          </a:prstGeom>
        </p:spPr>
      </p:pic>
      <p:pic>
        <p:nvPicPr>
          <p:cNvPr id="62" name="61 Resim" descr="teaserbox_4675912.png"/>
          <p:cNvPicPr>
            <a:picLocks noChangeAspect="1"/>
          </p:cNvPicPr>
          <p:nvPr/>
        </p:nvPicPr>
        <p:blipFill>
          <a:blip r:embed="rId9" cstate="print"/>
          <a:stretch>
            <a:fillRect/>
          </a:stretch>
        </p:blipFill>
        <p:spPr>
          <a:xfrm>
            <a:off x="3711530" y="2570546"/>
            <a:ext cx="675000" cy="900000"/>
          </a:xfrm>
          <a:prstGeom prst="rect">
            <a:avLst/>
          </a:prstGeom>
        </p:spPr>
      </p:pic>
      <p:sp>
        <p:nvSpPr>
          <p:cNvPr id="63" name="62 Metin kutusu"/>
          <p:cNvSpPr txBox="1"/>
          <p:nvPr/>
        </p:nvSpPr>
        <p:spPr>
          <a:xfrm>
            <a:off x="2629705" y="2849758"/>
            <a:ext cx="900000" cy="246221"/>
          </a:xfrm>
          <a:prstGeom prst="rect">
            <a:avLst/>
          </a:prstGeom>
          <a:solidFill>
            <a:schemeClr val="accent2">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sz="1000" dirty="0" smtClean="0">
                <a:solidFill>
                  <a:schemeClr val="tx1"/>
                </a:solidFill>
              </a:rPr>
              <a:t>fonksiyon</a:t>
            </a:r>
          </a:p>
        </p:txBody>
      </p:sp>
      <p:pic>
        <p:nvPicPr>
          <p:cNvPr id="65" name="64 Resim" descr="döngü.jpg"/>
          <p:cNvPicPr>
            <a:picLocks noChangeAspect="1"/>
          </p:cNvPicPr>
          <p:nvPr/>
        </p:nvPicPr>
        <p:blipFill>
          <a:blip r:embed="rId10" cstate="print">
            <a:clrChange>
              <a:clrFrom>
                <a:srgbClr val="FFFFFF"/>
              </a:clrFrom>
              <a:clrTo>
                <a:srgbClr val="FFFFFF">
                  <a:alpha val="0"/>
                </a:srgbClr>
              </a:clrTo>
            </a:clrChange>
          </a:blip>
          <a:stretch>
            <a:fillRect/>
          </a:stretch>
        </p:blipFill>
        <p:spPr>
          <a:xfrm>
            <a:off x="4782665" y="3020546"/>
            <a:ext cx="900000" cy="900000"/>
          </a:xfrm>
          <a:prstGeom prst="rect">
            <a:avLst/>
          </a:prstGeom>
        </p:spPr>
      </p:pic>
      <p:pic>
        <p:nvPicPr>
          <p:cNvPr id="92" name="91 Resim" descr="arrays.jpg"/>
          <p:cNvPicPr>
            <a:picLocks noChangeAspect="1"/>
          </p:cNvPicPr>
          <p:nvPr/>
        </p:nvPicPr>
        <p:blipFill>
          <a:blip r:embed="rId11" cstate="print">
            <a:clrChange>
              <a:clrFrom>
                <a:srgbClr val="FFFFFF"/>
              </a:clrFrom>
              <a:clrTo>
                <a:srgbClr val="FFFFFF">
                  <a:alpha val="0"/>
                </a:srgbClr>
              </a:clrTo>
            </a:clrChange>
          </a:blip>
          <a:srcRect t="19559" b="26669"/>
          <a:stretch>
            <a:fillRect/>
          </a:stretch>
        </p:blipFill>
        <p:spPr>
          <a:xfrm rot="273011">
            <a:off x="1832849" y="3193775"/>
            <a:ext cx="1064446" cy="612000"/>
          </a:xfrm>
          <a:prstGeom prst="rect">
            <a:avLst/>
          </a:prstGeom>
        </p:spPr>
      </p:pic>
      <p:sp>
        <p:nvSpPr>
          <p:cNvPr id="94" name="93 Metin kutusu"/>
          <p:cNvSpPr txBox="1"/>
          <p:nvPr/>
        </p:nvSpPr>
        <p:spPr>
          <a:xfrm>
            <a:off x="5736193" y="3498517"/>
            <a:ext cx="900000" cy="246221"/>
          </a:xfrm>
          <a:prstGeom prst="rect">
            <a:avLst/>
          </a:prstGeom>
          <a:solidFill>
            <a:schemeClr val="accent2">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sz="1000" dirty="0" smtClean="0">
                <a:solidFill>
                  <a:schemeClr val="tx1"/>
                </a:solidFill>
              </a:rPr>
              <a:t>döngü</a:t>
            </a:r>
          </a:p>
        </p:txBody>
      </p:sp>
      <p:sp>
        <p:nvSpPr>
          <p:cNvPr id="96" name="95 Metin kutusu"/>
          <p:cNvSpPr txBox="1"/>
          <p:nvPr/>
        </p:nvSpPr>
        <p:spPr>
          <a:xfrm>
            <a:off x="890164" y="3470546"/>
            <a:ext cx="900000" cy="246221"/>
          </a:xfrm>
          <a:prstGeom prst="rect">
            <a:avLst/>
          </a:prstGeom>
          <a:solidFill>
            <a:schemeClr val="accent2">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sz="1000" dirty="0" smtClean="0">
                <a:solidFill>
                  <a:schemeClr val="tx1"/>
                </a:solidFill>
              </a:rPr>
              <a:t>dizi -dizgi</a:t>
            </a:r>
          </a:p>
        </p:txBody>
      </p:sp>
      <p:pic>
        <p:nvPicPr>
          <p:cNvPr id="97" name="96 Resim" descr="16201491-3d-human-with-a-pointer-isolated-on-white-background.jpg"/>
          <p:cNvPicPr>
            <a:picLocks noChangeAspect="1"/>
          </p:cNvPicPr>
          <p:nvPr/>
        </p:nvPicPr>
        <p:blipFill>
          <a:blip r:embed="rId12"/>
          <a:stretch>
            <a:fillRect/>
          </a:stretch>
        </p:blipFill>
        <p:spPr>
          <a:xfrm>
            <a:off x="5413374" y="3894788"/>
            <a:ext cx="744642" cy="900000"/>
          </a:xfrm>
          <a:prstGeom prst="rect">
            <a:avLst/>
          </a:prstGeom>
        </p:spPr>
      </p:pic>
      <p:pic>
        <p:nvPicPr>
          <p:cNvPr id="98" name="97 Resim" descr="harıl harıl kod.jpg"/>
          <p:cNvPicPr>
            <a:picLocks noChangeAspect="1"/>
          </p:cNvPicPr>
          <p:nvPr/>
        </p:nvPicPr>
        <p:blipFill>
          <a:blip r:embed="rId13" cstate="print"/>
          <a:stretch>
            <a:fillRect/>
          </a:stretch>
        </p:blipFill>
        <p:spPr>
          <a:xfrm>
            <a:off x="2061627" y="4389607"/>
            <a:ext cx="810362" cy="810362"/>
          </a:xfrm>
          <a:prstGeom prst="rect">
            <a:avLst/>
          </a:prstGeom>
        </p:spPr>
      </p:pic>
      <p:sp>
        <p:nvSpPr>
          <p:cNvPr id="95" name="94 Metin kutusu"/>
          <p:cNvSpPr txBox="1"/>
          <p:nvPr/>
        </p:nvSpPr>
        <p:spPr>
          <a:xfrm>
            <a:off x="6012890" y="4517789"/>
            <a:ext cx="900000" cy="246221"/>
          </a:xfrm>
          <a:prstGeom prst="rect">
            <a:avLst/>
          </a:prstGeom>
          <a:solidFill>
            <a:schemeClr val="accent2">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sz="1000" dirty="0" smtClean="0">
                <a:solidFill>
                  <a:schemeClr val="tx1"/>
                </a:solidFill>
              </a:rPr>
              <a:t>işaretçi</a:t>
            </a:r>
          </a:p>
        </p:txBody>
      </p:sp>
      <p:sp>
        <p:nvSpPr>
          <p:cNvPr id="99" name="98 Metin kutusu"/>
          <p:cNvSpPr txBox="1"/>
          <p:nvPr/>
        </p:nvSpPr>
        <p:spPr>
          <a:xfrm>
            <a:off x="1161627" y="4764010"/>
            <a:ext cx="900000" cy="246221"/>
          </a:xfrm>
          <a:prstGeom prst="rect">
            <a:avLst/>
          </a:prstGeom>
          <a:solidFill>
            <a:schemeClr val="accent2">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sz="1000" dirty="0" smtClean="0">
                <a:solidFill>
                  <a:schemeClr val="tx1"/>
                </a:solidFill>
              </a:rPr>
              <a:t>yapı</a:t>
            </a:r>
          </a:p>
        </p:txBody>
      </p:sp>
      <p:sp>
        <p:nvSpPr>
          <p:cNvPr id="23" name="22 Metin kutusu"/>
          <p:cNvSpPr txBox="1"/>
          <p:nvPr/>
        </p:nvSpPr>
        <p:spPr>
          <a:xfrm>
            <a:off x="2919894" y="5377803"/>
            <a:ext cx="900000" cy="246221"/>
          </a:xfrm>
          <a:prstGeom prst="rect">
            <a:avLst/>
          </a:prstGeom>
          <a:solidFill>
            <a:schemeClr val="accent2">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sz="1000" dirty="0" smtClean="0">
                <a:solidFill>
                  <a:schemeClr val="tx1"/>
                </a:solidFill>
              </a:rPr>
              <a:t>komut ekranı</a:t>
            </a:r>
          </a:p>
        </p:txBody>
      </p:sp>
      <p:sp>
        <p:nvSpPr>
          <p:cNvPr id="25" name="24 Metin kutusu"/>
          <p:cNvSpPr txBox="1"/>
          <p:nvPr/>
        </p:nvSpPr>
        <p:spPr>
          <a:xfrm>
            <a:off x="6143636" y="4000504"/>
            <a:ext cx="900000" cy="246221"/>
          </a:xfrm>
          <a:prstGeom prst="rect">
            <a:avLst/>
          </a:prstGeom>
          <a:solidFill>
            <a:schemeClr val="accent2">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sz="1000" dirty="0" smtClean="0">
                <a:solidFill>
                  <a:schemeClr val="tx1"/>
                </a:solidFill>
              </a:rPr>
              <a:t>özyineleme</a:t>
            </a:r>
          </a:p>
        </p:txBody>
      </p:sp>
    </p:spTree>
  </p:cSld>
  <p:clrMapOvr>
    <a:masterClrMapping/>
  </p:clrMapOvr>
  <p:transition spd="med" advClick="0">
    <p:pull/>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2643142" y="2244043"/>
            <a:ext cx="6500858" cy="4613957"/>
          </a:xfrm>
          <a:prstGeom prst="roundRect">
            <a:avLst>
              <a:gd name="adj" fmla="val 8479"/>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2" name="1 Başlık"/>
          <p:cNvSpPr>
            <a:spLocks noGrp="1"/>
          </p:cNvSpPr>
          <p:nvPr>
            <p:ph type="title"/>
          </p:nvPr>
        </p:nvSpPr>
        <p:spPr/>
        <p:txBody>
          <a:bodyPr/>
          <a:lstStyle/>
          <a:p>
            <a:r>
              <a:rPr lang="tr-TR" dirty="0" smtClean="0"/>
              <a:t>Fonksiyonlar</a:t>
            </a:r>
            <a:endParaRPr lang="tr-TR" dirty="0"/>
          </a:p>
        </p:txBody>
      </p:sp>
      <p:sp>
        <p:nvSpPr>
          <p:cNvPr id="3" name="2 İçerik Yer Tutucusu"/>
          <p:cNvSpPr>
            <a:spLocks noGrp="1"/>
          </p:cNvSpPr>
          <p:nvPr>
            <p:ph sz="quarter" idx="1"/>
          </p:nvPr>
        </p:nvSpPr>
        <p:spPr>
          <a:xfrm>
            <a:off x="457200" y="1143000"/>
            <a:ext cx="8229600" cy="4937760"/>
          </a:xfrm>
        </p:spPr>
        <p:txBody>
          <a:bodyPr/>
          <a:lstStyle/>
          <a:p>
            <a:r>
              <a:rPr lang="tr-TR" dirty="0" smtClean="0"/>
              <a:t>Dersin </a:t>
            </a:r>
            <a:r>
              <a:rPr lang="tr-TR" b="1" dirty="0" smtClean="0"/>
              <a:t>zor</a:t>
            </a:r>
            <a:r>
              <a:rPr lang="tr-TR" dirty="0" smtClean="0"/>
              <a:t> konularından biri…</a:t>
            </a:r>
            <a:endParaRPr lang="tr-TR" dirty="0"/>
          </a:p>
        </p:txBody>
      </p:sp>
      <p:pic>
        <p:nvPicPr>
          <p:cNvPr id="1026" name="Picture 2" descr="http://2.bp.blogspot.com/-tFxHJL1S5eo/T4DPM3pwiMI/AAAAAAAAAdY/D-WVnmMXEEw/s1600/success_baby.jpg"/>
          <p:cNvPicPr>
            <a:picLocks noChangeAspect="1" noChangeArrowheads="1"/>
          </p:cNvPicPr>
          <p:nvPr/>
        </p:nvPicPr>
        <p:blipFill>
          <a:blip r:embed="rId3"/>
          <a:srcRect/>
          <a:stretch>
            <a:fillRect/>
          </a:stretch>
        </p:blipFill>
        <p:spPr bwMode="auto">
          <a:xfrm>
            <a:off x="270522" y="2500306"/>
            <a:ext cx="2331720" cy="256032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4 Köşeleri Yuvarlanmış Dikdörtgen Belirtme Çizgisi"/>
          <p:cNvSpPr/>
          <p:nvPr/>
        </p:nvSpPr>
        <p:spPr>
          <a:xfrm>
            <a:off x="2500298" y="1714488"/>
            <a:ext cx="2983224" cy="1897380"/>
          </a:xfrm>
          <a:prstGeom prst="wedgeRoundRectCallout">
            <a:avLst>
              <a:gd name="adj1" fmla="val -69532"/>
              <a:gd name="adj2" fmla="val 5441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dirty="0" smtClean="0"/>
              <a:t>Zoru yaparız, imkansız biraz zaman alır.</a:t>
            </a:r>
            <a:endParaRPr lang="tr-TR" sz="2800" dirty="0"/>
          </a:p>
        </p:txBody>
      </p:sp>
      <p:sp>
        <p:nvSpPr>
          <p:cNvPr id="1028" name="AutoShape 4" descr="Image result for diploma clipar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1030" name="AutoShape 6" descr="Image result for diploma clipar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1032" name="Picture 8" descr="http://images.clipartpanda.com/diploma-clip-art-diploma-clip-art-12.jpg"/>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430542" y="4031926"/>
            <a:ext cx="1440180" cy="1440180"/>
          </a:xfrm>
          <a:prstGeom prst="rect">
            <a:avLst/>
          </a:prstGeom>
          <a:noFill/>
        </p:spPr>
      </p:pic>
      <p:pic>
        <p:nvPicPr>
          <p:cNvPr id="1035" name="Picture 11"/>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0" y="1974526"/>
            <a:ext cx="2556522" cy="1633537"/>
          </a:xfrm>
          <a:prstGeom prst="rect">
            <a:avLst/>
          </a:prstGeom>
          <a:noFill/>
          <a:ln w="9525">
            <a:noFill/>
            <a:miter lim="800000"/>
            <a:headEnd/>
            <a:tailEnd/>
          </a:ln>
          <a:effectLst/>
        </p:spPr>
      </p:pic>
      <p:sp>
        <p:nvSpPr>
          <p:cNvPr id="11" name="10 Yuvarlatılmış Dikdörtgen"/>
          <p:cNvSpPr/>
          <p:nvPr/>
        </p:nvSpPr>
        <p:spPr>
          <a:xfrm>
            <a:off x="339102" y="5129206"/>
            <a:ext cx="201168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smtClean="0"/>
              <a:t>Mühendis</a:t>
            </a:r>
            <a:endParaRPr lang="tr-TR" sz="2400" dirty="0"/>
          </a:p>
        </p:txBody>
      </p:sp>
      <p:sp>
        <p:nvSpPr>
          <p:cNvPr id="12" name="11 Yuvarlatılmış Dikdörtgen"/>
          <p:cNvSpPr/>
          <p:nvPr/>
        </p:nvSpPr>
        <p:spPr>
          <a:xfrm>
            <a:off x="5715008" y="1214422"/>
            <a:ext cx="2928958" cy="35719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dirty="0" smtClean="0"/>
              <a:t>İleride karşınıza çıkacak yazılımlarda da fonksiyonları bol bol kullanmanız gerekebilir. </a:t>
            </a:r>
          </a:p>
          <a:p>
            <a:pPr algn="ctr"/>
            <a:r>
              <a:rPr lang="tr-TR" dirty="0" smtClean="0"/>
              <a:t>Örneğin </a:t>
            </a:r>
            <a:r>
              <a:rPr lang="tr-TR" dirty="0" err="1" smtClean="0"/>
              <a:t>fourier</a:t>
            </a:r>
            <a:r>
              <a:rPr lang="tr-TR" dirty="0" smtClean="0"/>
              <a:t> dönüşümü hesaplatmak için </a:t>
            </a:r>
            <a:r>
              <a:rPr lang="tr-TR" dirty="0" err="1" smtClean="0"/>
              <a:t>Matlab</a:t>
            </a:r>
            <a:r>
              <a:rPr lang="tr-TR" dirty="0" smtClean="0"/>
              <a:t> yazılımındaki </a:t>
            </a:r>
            <a:r>
              <a:rPr lang="tr-TR" dirty="0" err="1" smtClean="0"/>
              <a:t>fourier</a:t>
            </a:r>
            <a:r>
              <a:rPr lang="tr-TR" dirty="0" smtClean="0"/>
              <a:t> fonksiyonuyla </a:t>
            </a:r>
            <a:r>
              <a:rPr lang="tr-TR" dirty="0" err="1" smtClean="0"/>
              <a:t>fourier</a:t>
            </a:r>
            <a:r>
              <a:rPr lang="tr-TR" dirty="0" smtClean="0"/>
              <a:t> dönüşüm işleminizi uygun şekilde girdiler sunarak hesaplatabilirsiniz.</a:t>
            </a:r>
            <a:endParaRPr lang="tr-TR" sz="1600"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35"/>
                                        </p:tgtEl>
                                        <p:attrNameLst>
                                          <p:attrName>style.visibility</p:attrName>
                                        </p:attrNameLst>
                                      </p:cBhvr>
                                      <p:to>
                                        <p:strVal val="visible"/>
                                      </p:to>
                                    </p:set>
                                    <p:anim calcmode="lin" valueType="num">
                                      <p:cBhvr additive="base">
                                        <p:cTn id="12" dur="500" fill="hold"/>
                                        <p:tgtEl>
                                          <p:spTgt spid="1035"/>
                                        </p:tgtEl>
                                        <p:attrNameLst>
                                          <p:attrName>ppt_x</p:attrName>
                                        </p:attrNameLst>
                                      </p:cBhvr>
                                      <p:tavLst>
                                        <p:tav tm="0">
                                          <p:val>
                                            <p:strVal val="#ppt_x"/>
                                          </p:val>
                                        </p:tav>
                                        <p:tav tm="100000">
                                          <p:val>
                                            <p:strVal val="#ppt_x"/>
                                          </p:val>
                                        </p:tav>
                                      </p:tavLst>
                                    </p:anim>
                                    <p:anim calcmode="lin" valueType="num">
                                      <p:cBhvr additive="base">
                                        <p:cTn id="13" dur="500" fill="hold"/>
                                        <p:tgtEl>
                                          <p:spTgt spid="1035"/>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2" presetClass="entr" presetSubtype="4" fill="hold" nodeType="afterEffect">
                                  <p:stCondLst>
                                    <p:cond delay="0"/>
                                  </p:stCondLst>
                                  <p:childTnLst>
                                    <p:set>
                                      <p:cBhvr>
                                        <p:cTn id="16" dur="1" fill="hold">
                                          <p:stCondLst>
                                            <p:cond delay="0"/>
                                          </p:stCondLst>
                                        </p:cTn>
                                        <p:tgtEl>
                                          <p:spTgt spid="1032"/>
                                        </p:tgtEl>
                                        <p:attrNameLst>
                                          <p:attrName>style.visibility</p:attrName>
                                        </p:attrNameLst>
                                      </p:cBhvr>
                                      <p:to>
                                        <p:strVal val="visible"/>
                                      </p:to>
                                    </p:set>
                                    <p:anim calcmode="lin" valueType="num">
                                      <p:cBhvr additive="base">
                                        <p:cTn id="17" dur="500" fill="hold"/>
                                        <p:tgtEl>
                                          <p:spTgt spid="1032"/>
                                        </p:tgtEl>
                                        <p:attrNameLst>
                                          <p:attrName>ppt_x</p:attrName>
                                        </p:attrNameLst>
                                      </p:cBhvr>
                                      <p:tavLst>
                                        <p:tav tm="0">
                                          <p:val>
                                            <p:strVal val="#ppt_x"/>
                                          </p:val>
                                        </p:tav>
                                        <p:tav tm="100000">
                                          <p:val>
                                            <p:strVal val="#ppt_x"/>
                                          </p:val>
                                        </p:tav>
                                      </p:tavLst>
                                    </p:anim>
                                    <p:anim calcmode="lin" valueType="num">
                                      <p:cBhvr additive="base">
                                        <p:cTn id="18" dur="500" fill="hold"/>
                                        <p:tgtEl>
                                          <p:spTgt spid="1032"/>
                                        </p:tgtEl>
                                        <p:attrNameLst>
                                          <p:attrName>ppt_y</p:attrName>
                                        </p:attrNameLst>
                                      </p:cBhvr>
                                      <p:tavLst>
                                        <p:tav tm="0">
                                          <p:val>
                                            <p:strVal val="1+#ppt_h/2"/>
                                          </p:val>
                                        </p:tav>
                                        <p:tav tm="100000">
                                          <p:val>
                                            <p:strVal val="#ppt_y"/>
                                          </p:val>
                                        </p:tav>
                                      </p:tavLst>
                                    </p:anim>
                                  </p:childTnLst>
                                </p:cTn>
                              </p:par>
                            </p:childTnLst>
                          </p:cTn>
                        </p:par>
                        <p:par>
                          <p:cTn id="19" fill="hold">
                            <p:stCondLst>
                              <p:cond delay="1000"/>
                            </p:stCondLst>
                            <p:childTnLst>
                              <p:par>
                                <p:cTn id="20" presetID="2" presetClass="entr" presetSubtype="4"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ppt_x"/>
                                          </p:val>
                                        </p:tav>
                                        <p:tav tm="100000">
                                          <p:val>
                                            <p:strVal val="#ppt_x"/>
                                          </p:val>
                                        </p:tav>
                                      </p:tavLst>
                                    </p:anim>
                                    <p:anim calcmode="lin" valueType="num">
                                      <p:cBhvr additive="base">
                                        <p:cTn id="2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Fonksiyonlu kod yapısı</a:t>
            </a:r>
            <a:endParaRPr lang="tr-TR" dirty="0"/>
          </a:p>
        </p:txBody>
      </p:sp>
      <p:sp>
        <p:nvSpPr>
          <p:cNvPr id="4" name="3 Yuvarlatılmış Dikdörtgen"/>
          <p:cNvSpPr/>
          <p:nvPr/>
        </p:nvSpPr>
        <p:spPr>
          <a:xfrm>
            <a:off x="4643438" y="357166"/>
            <a:ext cx="3571900" cy="4929222"/>
          </a:xfrm>
          <a:prstGeom prst="roundRect">
            <a:avLst/>
          </a:prstGeom>
          <a:solidFill>
            <a:schemeClr val="bg2"/>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5" name="4 Yuvarlatılmış Dikdörtgen"/>
          <p:cNvSpPr/>
          <p:nvPr/>
        </p:nvSpPr>
        <p:spPr>
          <a:xfrm>
            <a:off x="5000628" y="642918"/>
            <a:ext cx="2143140" cy="1000132"/>
          </a:xfrm>
          <a:prstGeom prst="roundRect">
            <a:avLst/>
          </a:prstGeom>
          <a:solidFill>
            <a:schemeClr val="bg2">
              <a:lumMod val="50000"/>
            </a:schemeClr>
          </a:solidFill>
          <a:ln>
            <a:solidFill>
              <a:schemeClr val="accent1">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smtClean="0"/>
              <a:t>Giriş yorumu</a:t>
            </a:r>
          </a:p>
          <a:p>
            <a:pPr algn="ctr"/>
            <a:r>
              <a:rPr lang="tr-TR" sz="1600" dirty="0" smtClean="0"/>
              <a:t>#</a:t>
            </a:r>
            <a:r>
              <a:rPr lang="tr-TR" sz="1600" dirty="0" err="1" smtClean="0"/>
              <a:t>include’lar</a:t>
            </a:r>
            <a:endParaRPr lang="tr-TR" sz="1600" dirty="0" smtClean="0"/>
          </a:p>
          <a:p>
            <a:pPr algn="ctr"/>
            <a:r>
              <a:rPr lang="tr-TR" sz="1600" dirty="0" smtClean="0"/>
              <a:t>#</a:t>
            </a:r>
            <a:r>
              <a:rPr lang="tr-TR" sz="1600" dirty="0" err="1" smtClean="0"/>
              <a:t>define’lar</a:t>
            </a:r>
            <a:r>
              <a:rPr lang="tr-TR" sz="1600" dirty="0" smtClean="0"/>
              <a:t> </a:t>
            </a:r>
          </a:p>
          <a:p>
            <a:pPr algn="ctr"/>
            <a:r>
              <a:rPr lang="tr-TR" sz="1600" dirty="0" smtClean="0"/>
              <a:t>prototipler</a:t>
            </a:r>
            <a:endParaRPr lang="tr-TR" sz="1600" dirty="0"/>
          </a:p>
        </p:txBody>
      </p:sp>
      <p:sp>
        <p:nvSpPr>
          <p:cNvPr id="6" name="5 Yuvarlatılmış Dikdörtgen"/>
          <p:cNvSpPr/>
          <p:nvPr/>
        </p:nvSpPr>
        <p:spPr>
          <a:xfrm>
            <a:off x="5000628" y="1857364"/>
            <a:ext cx="2143140" cy="1000132"/>
          </a:xfrm>
          <a:prstGeom prst="roundRect">
            <a:avLst/>
          </a:prstGeom>
          <a:solidFill>
            <a:srgbClr val="FFC000"/>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err="1" smtClean="0">
                <a:solidFill>
                  <a:schemeClr val="tx1"/>
                </a:solidFill>
              </a:rPr>
              <a:t>main</a:t>
            </a:r>
            <a:r>
              <a:rPr lang="tr-TR" sz="2400" b="1" dirty="0" smtClean="0">
                <a:solidFill>
                  <a:schemeClr val="tx1"/>
                </a:solidFill>
              </a:rPr>
              <a:t> fonksiyonu</a:t>
            </a:r>
            <a:endParaRPr lang="tr-TR" sz="2400" b="1" dirty="0">
              <a:solidFill>
                <a:schemeClr val="tx1"/>
              </a:solidFill>
            </a:endParaRPr>
          </a:p>
        </p:txBody>
      </p:sp>
      <p:sp>
        <p:nvSpPr>
          <p:cNvPr id="7" name="6 Yuvarlatılmış Dikdörtgen"/>
          <p:cNvSpPr/>
          <p:nvPr/>
        </p:nvSpPr>
        <p:spPr>
          <a:xfrm>
            <a:off x="5000628" y="3000372"/>
            <a:ext cx="2143140" cy="1000132"/>
          </a:xfrm>
          <a:prstGeom prst="roundRect">
            <a:avLst/>
          </a:prstGeom>
          <a:solidFill>
            <a:srgbClr val="FF0000"/>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fonksiyon1</a:t>
            </a:r>
            <a:endParaRPr lang="tr-TR" dirty="0"/>
          </a:p>
        </p:txBody>
      </p:sp>
      <p:sp>
        <p:nvSpPr>
          <p:cNvPr id="8" name="7 Yuvarlatılmış Dikdörtgen"/>
          <p:cNvSpPr/>
          <p:nvPr/>
        </p:nvSpPr>
        <p:spPr>
          <a:xfrm>
            <a:off x="5000628" y="4214818"/>
            <a:ext cx="2143140" cy="1000132"/>
          </a:xfrm>
          <a:prstGeom prst="roundRect">
            <a:avLst/>
          </a:prstGeom>
          <a:solidFill>
            <a:srgbClr val="FFFF00"/>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chemeClr val="tx1"/>
                </a:solidFill>
              </a:rPr>
              <a:t>fonksiyon2</a:t>
            </a:r>
            <a:endParaRPr lang="tr-TR" dirty="0">
              <a:solidFill>
                <a:schemeClr val="tx1"/>
              </a:solidFill>
            </a:endParaRPr>
          </a:p>
        </p:txBody>
      </p:sp>
      <p:sp>
        <p:nvSpPr>
          <p:cNvPr id="9" name="8 Metin kutusu"/>
          <p:cNvSpPr txBox="1"/>
          <p:nvPr/>
        </p:nvSpPr>
        <p:spPr>
          <a:xfrm rot="16200000">
            <a:off x="5626052" y="2232048"/>
            <a:ext cx="4143428" cy="1107996"/>
          </a:xfrm>
          <a:prstGeom prst="rect">
            <a:avLst/>
          </a:prstGeom>
          <a:noFill/>
        </p:spPr>
        <p:txBody>
          <a:bodyPr wrap="square" rtlCol="0">
            <a:spAutoFit/>
          </a:bodyPr>
          <a:lstStyle/>
          <a:p>
            <a:r>
              <a:rPr lang="tr-TR" sz="6600" b="1" dirty="0" smtClean="0"/>
              <a:t>KODUN  İÇİ</a:t>
            </a:r>
            <a:endParaRPr lang="tr-TR" sz="6600" b="1" dirty="0"/>
          </a:p>
        </p:txBody>
      </p:sp>
      <p:sp>
        <p:nvSpPr>
          <p:cNvPr id="10" name="9 Metin kutusu"/>
          <p:cNvSpPr txBox="1"/>
          <p:nvPr/>
        </p:nvSpPr>
        <p:spPr>
          <a:xfrm>
            <a:off x="571472" y="5477548"/>
            <a:ext cx="7715304" cy="954107"/>
          </a:xfrm>
          <a:prstGeom prst="rect">
            <a:avLst/>
          </a:prstGeom>
          <a:noFill/>
        </p:spPr>
        <p:txBody>
          <a:bodyPr wrap="square" rtlCol="0">
            <a:spAutoFit/>
          </a:bodyPr>
          <a:lstStyle/>
          <a:p>
            <a:pPr algn="ctr"/>
            <a:r>
              <a:rPr lang="tr-TR" sz="2800" i="1" dirty="0" smtClean="0"/>
              <a:t>Başkumandan </a:t>
            </a:r>
            <a:r>
              <a:rPr lang="tr-TR" sz="2800" b="1" i="1" dirty="0" err="1" smtClean="0"/>
              <a:t>main</a:t>
            </a:r>
            <a:r>
              <a:rPr lang="tr-TR" sz="2800" i="1" dirty="0" smtClean="0"/>
              <a:t> ve emrindeki </a:t>
            </a:r>
            <a:r>
              <a:rPr lang="tr-TR" sz="2800" b="1" i="1" dirty="0" smtClean="0"/>
              <a:t>fonksiyonlar</a:t>
            </a:r>
            <a:r>
              <a:rPr lang="tr-TR" sz="2800" i="1" dirty="0" smtClean="0"/>
              <a:t> ile kod görevini icra eder.</a:t>
            </a:r>
          </a:p>
        </p:txBody>
      </p:sp>
      <p:pic>
        <p:nvPicPr>
          <p:cNvPr id="11" name="10 Resim" descr="General_Character_2013.png"/>
          <p:cNvPicPr>
            <a:picLocks noChangeAspect="1"/>
          </p:cNvPicPr>
          <p:nvPr/>
        </p:nvPicPr>
        <p:blipFill>
          <a:blip r:embed="rId2"/>
          <a:stretch>
            <a:fillRect/>
          </a:stretch>
        </p:blipFill>
        <p:spPr>
          <a:xfrm>
            <a:off x="642910" y="1357298"/>
            <a:ext cx="1571636" cy="2506759"/>
          </a:xfrm>
          <a:prstGeom prst="rect">
            <a:avLst/>
          </a:prstGeom>
        </p:spPr>
      </p:pic>
      <p:pic>
        <p:nvPicPr>
          <p:cNvPr id="12" name="11 Resim" descr="25959581-Vector-illustration-of-Scout-kids-Stock-Vector-scout-boy-girl.jpg"/>
          <p:cNvPicPr>
            <a:picLocks noChangeAspect="1"/>
          </p:cNvPicPr>
          <p:nvPr/>
        </p:nvPicPr>
        <p:blipFill>
          <a:blip r:embed="rId3" cstate="print"/>
          <a:stretch>
            <a:fillRect/>
          </a:stretch>
        </p:blipFill>
        <p:spPr>
          <a:xfrm>
            <a:off x="2143108" y="3286124"/>
            <a:ext cx="1909762" cy="1621829"/>
          </a:xfrm>
          <a:prstGeom prst="rect">
            <a:avLst/>
          </a:prstGeom>
        </p:spPr>
      </p:pic>
      <p:sp>
        <p:nvSpPr>
          <p:cNvPr id="13" name="12 Sol Ok"/>
          <p:cNvSpPr/>
          <p:nvPr/>
        </p:nvSpPr>
        <p:spPr>
          <a:xfrm>
            <a:off x="2500298" y="2143116"/>
            <a:ext cx="2428892" cy="571504"/>
          </a:xfrm>
          <a:prstGeom prst="leftArrow">
            <a:avLst/>
          </a:prstGeom>
          <a:solidFill>
            <a:srgbClr val="FFC000"/>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400" b="1">
              <a:solidFill>
                <a:schemeClr val="tx1"/>
              </a:solidFill>
            </a:endParaRPr>
          </a:p>
        </p:txBody>
      </p:sp>
      <p:sp>
        <p:nvSpPr>
          <p:cNvPr id="14" name="13 Sol Ok"/>
          <p:cNvSpPr/>
          <p:nvPr/>
        </p:nvSpPr>
        <p:spPr>
          <a:xfrm>
            <a:off x="4000496" y="3357562"/>
            <a:ext cx="928694" cy="121444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heckerboard(across)">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heckerboard(across)">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heckerboard(across)">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dirty="0" smtClean="0"/>
              <a:t>Bir C kodu birden çok fonksiyon içerebilir</a:t>
            </a:r>
            <a:endParaRPr lang="en-US" dirty="0"/>
          </a:p>
        </p:txBody>
      </p:sp>
      <p:pic>
        <p:nvPicPr>
          <p:cNvPr id="4" name="Picture 3"/>
          <p:cNvPicPr>
            <a:picLocks noChangeAspect="1"/>
          </p:cNvPicPr>
          <p:nvPr/>
        </p:nvPicPr>
        <p:blipFill>
          <a:blip r:embed="rId2"/>
          <a:stretch>
            <a:fillRect/>
          </a:stretch>
        </p:blipFill>
        <p:spPr>
          <a:xfrm>
            <a:off x="714348" y="1357298"/>
            <a:ext cx="8013700" cy="4178300"/>
          </a:xfrm>
          <a:prstGeom prst="rect">
            <a:avLst/>
          </a:prstGeom>
        </p:spPr>
      </p:pic>
    </p:spTree>
    <p:extLst>
      <p:ext uri="{BB962C8B-B14F-4D97-AF65-F5344CB8AC3E}">
        <p14:creationId xmlns="" xmlns:p14="http://schemas.microsoft.com/office/powerpoint/2010/main" val="742807150"/>
      </p:ext>
    </p:extLst>
  </p:cSld>
  <p:clrMapOvr>
    <a:masterClrMapping/>
  </p:clrMapOvr>
  <p:transition>
    <p:random/>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171" name="Picture 3"/>
          <p:cNvPicPr>
            <a:picLocks noChangeAspect="1" noChangeArrowheads="1"/>
          </p:cNvPicPr>
          <p:nvPr/>
        </p:nvPicPr>
        <p:blipFill>
          <a:blip r:embed="rId3"/>
          <a:srcRect/>
          <a:stretch>
            <a:fillRect/>
          </a:stretch>
        </p:blipFill>
        <p:spPr bwMode="auto">
          <a:xfrm>
            <a:off x="642910" y="1285860"/>
            <a:ext cx="4391025" cy="3152775"/>
          </a:xfrm>
          <a:prstGeom prst="rect">
            <a:avLst/>
          </a:prstGeom>
          <a:noFill/>
          <a:ln w="9525">
            <a:noFill/>
            <a:miter lim="800000"/>
            <a:headEnd/>
            <a:tailEnd/>
          </a:ln>
          <a:effectLst/>
        </p:spPr>
      </p:pic>
      <p:sp>
        <p:nvSpPr>
          <p:cNvPr id="2" name="1 Başlık"/>
          <p:cNvSpPr>
            <a:spLocks noGrp="1"/>
          </p:cNvSpPr>
          <p:nvPr>
            <p:ph type="title"/>
          </p:nvPr>
        </p:nvSpPr>
        <p:spPr/>
        <p:txBody>
          <a:bodyPr>
            <a:normAutofit fontScale="90000"/>
          </a:bodyPr>
          <a:lstStyle/>
          <a:p>
            <a:r>
              <a:rPr lang="tr-TR" dirty="0" smtClean="0"/>
              <a:t>Kütüphane içindeki fonksiyonların kullanımına örnek</a:t>
            </a:r>
            <a:endParaRPr lang="tr-TR" dirty="0"/>
          </a:p>
        </p:txBody>
      </p:sp>
      <p:sp>
        <p:nvSpPr>
          <p:cNvPr id="10" name="9 Yuvarlatılmış Dikdörtgen"/>
          <p:cNvSpPr/>
          <p:nvPr/>
        </p:nvSpPr>
        <p:spPr>
          <a:xfrm>
            <a:off x="4500562" y="1643050"/>
            <a:ext cx="3786214" cy="200026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dirty="0" err="1" smtClean="0"/>
              <a:t>pow</a:t>
            </a:r>
            <a:r>
              <a:rPr lang="tr-TR" dirty="0" smtClean="0"/>
              <a:t> fonksiyonu iki tane </a:t>
            </a:r>
            <a:r>
              <a:rPr lang="tr-TR" dirty="0" err="1" smtClean="0"/>
              <a:t>double</a:t>
            </a:r>
            <a:r>
              <a:rPr lang="tr-TR" dirty="0" smtClean="0"/>
              <a:t> türünde değişken alır ve sonuç olarak da </a:t>
            </a:r>
            <a:r>
              <a:rPr lang="tr-TR" dirty="0" err="1" smtClean="0"/>
              <a:t>double</a:t>
            </a:r>
            <a:r>
              <a:rPr lang="tr-TR" dirty="0" smtClean="0"/>
              <a:t> türünde değer döner.</a:t>
            </a:r>
          </a:p>
          <a:p>
            <a:pPr algn="ctr"/>
            <a:r>
              <a:rPr lang="tr-TR" dirty="0" err="1" smtClean="0"/>
              <a:t>sqrt</a:t>
            </a:r>
            <a:r>
              <a:rPr lang="tr-TR" dirty="0" smtClean="0"/>
              <a:t> ise bir tane </a:t>
            </a:r>
            <a:r>
              <a:rPr lang="tr-TR" dirty="0" err="1" smtClean="0"/>
              <a:t>double</a:t>
            </a:r>
            <a:r>
              <a:rPr lang="tr-TR" dirty="0" smtClean="0"/>
              <a:t> türünde değişken alıp, </a:t>
            </a:r>
            <a:r>
              <a:rPr lang="tr-TR" dirty="0" err="1" smtClean="0"/>
              <a:t>double</a:t>
            </a:r>
            <a:r>
              <a:rPr lang="tr-TR" dirty="0" smtClean="0"/>
              <a:t> türünde değer döner.</a:t>
            </a:r>
            <a:endParaRPr lang="tr-TR" dirty="0"/>
          </a:p>
        </p:txBody>
      </p:sp>
    </p:spTree>
  </p:cSld>
  <p:clrMapOvr>
    <a:masterClrMapping/>
  </p:clrMapOvr>
  <p:transition>
    <p:random/>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195" name="Picture 3"/>
          <p:cNvPicPr>
            <a:picLocks noChangeAspect="1" noChangeArrowheads="1"/>
          </p:cNvPicPr>
          <p:nvPr/>
        </p:nvPicPr>
        <p:blipFill>
          <a:blip r:embed="rId4"/>
          <a:srcRect/>
          <a:stretch>
            <a:fillRect/>
          </a:stretch>
        </p:blipFill>
        <p:spPr bwMode="auto">
          <a:xfrm>
            <a:off x="1071538" y="1142984"/>
            <a:ext cx="4391025" cy="3152775"/>
          </a:xfrm>
          <a:prstGeom prst="rect">
            <a:avLst/>
          </a:prstGeom>
          <a:noFill/>
          <a:ln w="9525">
            <a:noFill/>
            <a:miter lim="800000"/>
            <a:headEnd/>
            <a:tailEnd/>
          </a:ln>
          <a:effectLst/>
        </p:spPr>
      </p:pic>
      <p:pic>
        <p:nvPicPr>
          <p:cNvPr id="5" name="4 Resim" descr="soru.jpg"/>
          <p:cNvPicPr>
            <a:picLocks noChangeAspect="1"/>
          </p:cNvPicPr>
          <p:nvPr/>
        </p:nvPicPr>
        <p:blipFill>
          <a:blip r:embed="rId5"/>
          <a:stretch>
            <a:fillRect/>
          </a:stretch>
        </p:blipFill>
        <p:spPr>
          <a:xfrm>
            <a:off x="7343248" y="1214422"/>
            <a:ext cx="1425483" cy="1071570"/>
          </a:xfrm>
          <a:prstGeom prst="rect">
            <a:avLst/>
          </a:prstGeom>
        </p:spPr>
      </p:pic>
      <p:sp>
        <p:nvSpPr>
          <p:cNvPr id="2" name="1 Başlık"/>
          <p:cNvSpPr>
            <a:spLocks noGrp="1"/>
          </p:cNvSpPr>
          <p:nvPr>
            <p:ph type="title"/>
          </p:nvPr>
        </p:nvSpPr>
        <p:spPr/>
        <p:txBody>
          <a:bodyPr>
            <a:normAutofit fontScale="90000"/>
          </a:bodyPr>
          <a:lstStyle/>
          <a:p>
            <a:r>
              <a:rPr lang="tr-TR" dirty="0" smtClean="0"/>
              <a:t>Kütüphane içindeki fonksiyonların kullanımına örnek</a:t>
            </a:r>
            <a:endParaRPr lang="tr-TR" dirty="0"/>
          </a:p>
        </p:txBody>
      </p:sp>
      <p:pic>
        <p:nvPicPr>
          <p:cNvPr id="2051" name="Picture 3"/>
          <p:cNvPicPr>
            <a:picLocks noChangeAspect="1" noChangeArrowheads="1"/>
          </p:cNvPicPr>
          <p:nvPr/>
        </p:nvPicPr>
        <p:blipFill>
          <a:blip r:embed="rId6"/>
          <a:srcRect b="57143"/>
          <a:stretch>
            <a:fillRect/>
          </a:stretch>
        </p:blipFill>
        <p:spPr bwMode="auto">
          <a:xfrm>
            <a:off x="5857884" y="3214686"/>
            <a:ext cx="2714644" cy="97884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9" name="8 Yuvarlatılmış Dikdörtgen"/>
          <p:cNvSpPr/>
          <p:nvPr/>
        </p:nvSpPr>
        <p:spPr>
          <a:xfrm>
            <a:off x="4500562" y="4643446"/>
            <a:ext cx="4357718" cy="171451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dirty="0" smtClean="0"/>
              <a:t>Fonksiyonların kıymetini anlamak için, daha sonra alıştırma olarak yukarıdaki kodun aynısını, </a:t>
            </a:r>
            <a:r>
              <a:rPr lang="tr-TR" dirty="0" err="1" smtClean="0"/>
              <a:t>pow</a:t>
            </a:r>
            <a:r>
              <a:rPr lang="tr-TR" dirty="0" smtClean="0"/>
              <a:t> ve </a:t>
            </a:r>
            <a:r>
              <a:rPr lang="tr-TR" dirty="0" err="1" smtClean="0"/>
              <a:t>sqrt</a:t>
            </a:r>
            <a:r>
              <a:rPr lang="tr-TR" dirty="0" smtClean="0"/>
              <a:t> fonksiyonlarını hiç kullanmadan yapmaya çalışabilirsiniz. </a:t>
            </a:r>
          </a:p>
          <a:p>
            <a:pPr algn="ctr"/>
            <a:r>
              <a:rPr lang="tr-TR" dirty="0" smtClean="0"/>
              <a:t>Özellikle kare işlemini yapmak oldukça zor değil mi?</a:t>
            </a:r>
            <a:endParaRPr lang="tr-TR" dirty="0"/>
          </a:p>
        </p:txBody>
      </p:sp>
      <p:sp>
        <p:nvSpPr>
          <p:cNvPr id="10" name="9 Yuvarlatılmış Dikdörtgen"/>
          <p:cNvSpPr/>
          <p:nvPr/>
        </p:nvSpPr>
        <p:spPr>
          <a:xfrm>
            <a:off x="571472" y="4429132"/>
            <a:ext cx="3786214" cy="200026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dirty="0" err="1" smtClean="0"/>
              <a:t>pow</a:t>
            </a:r>
            <a:r>
              <a:rPr lang="tr-TR" dirty="0" smtClean="0"/>
              <a:t> fonksiyonu iki tane </a:t>
            </a:r>
            <a:r>
              <a:rPr lang="tr-TR" dirty="0" err="1" smtClean="0"/>
              <a:t>double</a:t>
            </a:r>
            <a:r>
              <a:rPr lang="tr-TR" dirty="0" smtClean="0"/>
              <a:t> türünde değişken alır ve sonuç olarak da </a:t>
            </a:r>
            <a:r>
              <a:rPr lang="tr-TR" dirty="0" err="1" smtClean="0"/>
              <a:t>double</a:t>
            </a:r>
            <a:r>
              <a:rPr lang="tr-TR" dirty="0" smtClean="0"/>
              <a:t> türünde değer döner.</a:t>
            </a:r>
          </a:p>
          <a:p>
            <a:pPr algn="ctr"/>
            <a:r>
              <a:rPr lang="tr-TR" dirty="0" err="1" smtClean="0"/>
              <a:t>sqrt</a:t>
            </a:r>
            <a:r>
              <a:rPr lang="tr-TR" dirty="0" smtClean="0"/>
              <a:t> ise bir tane </a:t>
            </a:r>
            <a:r>
              <a:rPr lang="tr-TR" dirty="0" err="1" smtClean="0"/>
              <a:t>double</a:t>
            </a:r>
            <a:r>
              <a:rPr lang="tr-TR" dirty="0" smtClean="0"/>
              <a:t> türünde değişken alıp, </a:t>
            </a:r>
            <a:r>
              <a:rPr lang="tr-TR" dirty="0" err="1" smtClean="0"/>
              <a:t>double</a:t>
            </a:r>
            <a:r>
              <a:rPr lang="tr-TR" dirty="0" smtClean="0"/>
              <a:t> türünde değer döner.</a:t>
            </a:r>
            <a:endParaRPr lang="tr-TR" dirty="0"/>
          </a:p>
        </p:txBody>
      </p:sp>
      <p:grpSp>
        <p:nvGrpSpPr>
          <p:cNvPr id="3" name="14 Grup"/>
          <p:cNvGrpSpPr/>
          <p:nvPr/>
        </p:nvGrpSpPr>
        <p:grpSpPr>
          <a:xfrm>
            <a:off x="1857356" y="2428868"/>
            <a:ext cx="1863286" cy="642942"/>
            <a:chOff x="1857356" y="2428868"/>
            <a:chExt cx="1863286" cy="642942"/>
          </a:xfrm>
        </p:grpSpPr>
        <p:cxnSp>
          <p:nvCxnSpPr>
            <p:cNvPr id="13" name="12 Düz Bağlayıcı"/>
            <p:cNvCxnSpPr>
              <a:stCxn id="11" idx="0"/>
            </p:cNvCxnSpPr>
            <p:nvPr/>
          </p:nvCxnSpPr>
          <p:spPr>
            <a:xfrm rot="5400000" flipH="1" flipV="1">
              <a:off x="2714612" y="2285992"/>
              <a:ext cx="71438" cy="785818"/>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4" name="13 Metin kutusu"/>
            <p:cNvSpPr txBox="1"/>
            <p:nvPr/>
          </p:nvSpPr>
          <p:spPr>
            <a:xfrm>
              <a:off x="3143240" y="2428868"/>
              <a:ext cx="577402" cy="461665"/>
            </a:xfrm>
            <a:prstGeom prst="rect">
              <a:avLst/>
            </a:prstGeom>
            <a:solidFill>
              <a:srgbClr val="FFFF00"/>
            </a:solidFill>
            <a:ln>
              <a:solidFill>
                <a:schemeClr val="tx1"/>
              </a:solidFill>
            </a:ln>
          </p:spPr>
          <p:txBody>
            <a:bodyPr wrap="none" rtlCol="0">
              <a:spAutoFit/>
            </a:bodyPr>
            <a:lstStyle/>
            <a:p>
              <a:r>
                <a:rPr lang="tr-TR" sz="2400" b="1" dirty="0" smtClean="0"/>
                <a:t>3.0</a:t>
              </a:r>
              <a:endParaRPr lang="tr-TR" sz="2400" b="1" dirty="0"/>
            </a:p>
          </p:txBody>
        </p:sp>
        <p:sp>
          <p:nvSpPr>
            <p:cNvPr id="11" name="10 Yuvarlatılmış Dikdörtgen"/>
            <p:cNvSpPr/>
            <p:nvPr/>
          </p:nvSpPr>
          <p:spPr>
            <a:xfrm>
              <a:off x="1857356" y="2714620"/>
              <a:ext cx="1000132" cy="357190"/>
            </a:xfrm>
            <a:prstGeom prst="roundRect">
              <a:avLst/>
            </a:prstGeom>
            <a:solidFill>
              <a:schemeClr val="accent1">
                <a:alpha val="4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checkerboard(across)">
                                      <p:cBhvr>
                                        <p:cTn id="7" dur="500"/>
                                        <p:tgtEl>
                                          <p:spTgt spid="2051"/>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amond(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Derece alan sinüs fonksiyonu yazalım.</a:t>
            </a:r>
            <a:endParaRPr lang="tr-TR" dirty="0"/>
          </a:p>
        </p:txBody>
      </p:sp>
      <p:sp>
        <p:nvSpPr>
          <p:cNvPr id="3" name="2 İçerik Yer Tutucusu"/>
          <p:cNvSpPr>
            <a:spLocks noGrp="1"/>
          </p:cNvSpPr>
          <p:nvPr>
            <p:ph sz="quarter" idx="1"/>
          </p:nvPr>
        </p:nvSpPr>
        <p:spPr/>
        <p:txBody>
          <a:bodyPr/>
          <a:lstStyle/>
          <a:p>
            <a:r>
              <a:rPr lang="tr-TR" dirty="0" smtClean="0"/>
              <a:t>sinüs fonksiyonu derece alabilsin</a:t>
            </a:r>
          </a:p>
          <a:p>
            <a:pPr>
              <a:buNone/>
            </a:pPr>
            <a:r>
              <a:rPr lang="tr-TR" dirty="0" smtClean="0"/>
              <a:t>(</a:t>
            </a:r>
            <a:r>
              <a:rPr lang="tr-TR" dirty="0" err="1" smtClean="0"/>
              <a:t>math</a:t>
            </a:r>
            <a:r>
              <a:rPr lang="tr-TR" dirty="0" smtClean="0"/>
              <a:t>.h içerisindeki sin fonksiyonu radyan alıyordu)</a:t>
            </a:r>
          </a:p>
          <a:p>
            <a:pPr>
              <a:buNone/>
            </a:pPr>
            <a:endParaRPr lang="tr-TR" dirty="0" smtClean="0"/>
          </a:p>
          <a:p>
            <a:pPr>
              <a:buNone/>
            </a:pPr>
            <a:r>
              <a:rPr lang="tr-TR" dirty="0" smtClean="0"/>
              <a:t>sin_derece(30) deyince 0.5 bulunabilsin.</a:t>
            </a:r>
          </a:p>
        </p:txBody>
      </p:sp>
      <p:pic>
        <p:nvPicPr>
          <p:cNvPr id="4" name="3 Resim" descr="bilgisayar.jpg"/>
          <p:cNvPicPr>
            <a:picLocks noChangeAspect="1"/>
          </p:cNvPicPr>
          <p:nvPr/>
        </p:nvPicPr>
        <p:blipFill>
          <a:blip r:embed="rId2"/>
          <a:stretch>
            <a:fillRect/>
          </a:stretch>
        </p:blipFill>
        <p:spPr>
          <a:xfrm>
            <a:off x="7215206" y="2395526"/>
            <a:ext cx="1188720" cy="1219200"/>
          </a:xfrm>
          <a:prstGeom prst="rect">
            <a:avLst/>
          </a:prstGeom>
        </p:spPr>
      </p:pic>
    </p:spTree>
  </p:cSld>
  <p:clrMapOvr>
    <a:masterClrMapping/>
  </p:clrMapOvr>
  <p:transition>
    <p:random/>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3 Başlık"/>
          <p:cNvSpPr>
            <a:spLocks noGrp="1"/>
          </p:cNvSpPr>
          <p:nvPr>
            <p:ph type="title"/>
          </p:nvPr>
        </p:nvSpPr>
        <p:spPr/>
        <p:txBody>
          <a:bodyPr/>
          <a:lstStyle/>
          <a:p>
            <a:r>
              <a:rPr lang="tr-TR" dirty="0" smtClean="0"/>
              <a:t>Anlayamadığınız yerleri bizlere sorunuz.</a:t>
            </a:r>
            <a:endParaRPr lang="tr-TR" dirty="0"/>
          </a:p>
        </p:txBody>
      </p:sp>
      <p:sp>
        <p:nvSpPr>
          <p:cNvPr id="3" name="2 İçerik Yer Tutucusu"/>
          <p:cNvSpPr>
            <a:spLocks noGrp="1"/>
          </p:cNvSpPr>
          <p:nvPr>
            <p:ph sz="quarter" idx="1"/>
          </p:nvPr>
        </p:nvSpPr>
        <p:spPr/>
        <p:txBody>
          <a:bodyPr>
            <a:normAutofit/>
          </a:bodyPr>
          <a:lstStyle/>
          <a:p>
            <a:pPr algn="ctr"/>
            <a:r>
              <a:rPr lang="tr-TR" sz="8000" dirty="0" smtClean="0"/>
              <a:t>6.ders sonu</a:t>
            </a:r>
            <a:endParaRPr lang="tr-TR" sz="8000" dirty="0"/>
          </a:p>
        </p:txBody>
      </p:sp>
    </p:spTree>
  </p:cSld>
  <p:clrMapOvr>
    <a:masterClrMapping/>
  </p:clrMapOvr>
  <p:transition>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7 numaralı ilke</a:t>
            </a:r>
            <a:endParaRPr lang="tr-TR" dirty="0"/>
          </a:p>
        </p:txBody>
      </p:sp>
      <p:sp>
        <p:nvSpPr>
          <p:cNvPr id="3" name="2 İçerik Yer Tutucusu"/>
          <p:cNvSpPr>
            <a:spLocks noGrp="1"/>
          </p:cNvSpPr>
          <p:nvPr>
            <p:ph idx="1"/>
          </p:nvPr>
        </p:nvSpPr>
        <p:spPr/>
        <p:txBody>
          <a:bodyPr>
            <a:normAutofit/>
          </a:bodyPr>
          <a:lstStyle/>
          <a:p>
            <a:r>
              <a:rPr lang="tr-TR" dirty="0" smtClean="0"/>
              <a:t>Kimseden (dersin hocası ve ders asistanları haricinde) bu ödevle ilgili </a:t>
            </a:r>
            <a:r>
              <a:rPr lang="tr-TR" b="1" dirty="0" smtClean="0"/>
              <a:t>yardım almadım </a:t>
            </a:r>
            <a:r>
              <a:rPr lang="tr-TR" dirty="0" smtClean="0"/>
              <a:t>ve kimseye </a:t>
            </a:r>
            <a:r>
              <a:rPr lang="tr-TR" b="1" dirty="0" smtClean="0"/>
              <a:t>yardım etmedim.</a:t>
            </a:r>
            <a:endParaRPr lang="tr-TR" sz="2000" dirty="0"/>
          </a:p>
        </p:txBody>
      </p:sp>
      <p:pic>
        <p:nvPicPr>
          <p:cNvPr id="4" name="3 Resim" descr="seven-1181077_960_720.png"/>
          <p:cNvPicPr>
            <a:picLocks noChangeAspect="1"/>
          </p:cNvPicPr>
          <p:nvPr/>
        </p:nvPicPr>
        <p:blipFill>
          <a:blip r:embed="rId2"/>
          <a:stretch>
            <a:fillRect/>
          </a:stretch>
        </p:blipFill>
        <p:spPr>
          <a:xfrm>
            <a:off x="5715008" y="3286124"/>
            <a:ext cx="2928934" cy="2928934"/>
          </a:xfrm>
          <a:prstGeom prst="rect">
            <a:avLst/>
          </a:prstGeom>
        </p:spPr>
      </p:pic>
      <p:sp>
        <p:nvSpPr>
          <p:cNvPr id="5" name="4 Yuvarlatılmış Dikdörtgen"/>
          <p:cNvSpPr/>
          <p:nvPr/>
        </p:nvSpPr>
        <p:spPr>
          <a:xfrm>
            <a:off x="1428728" y="3714752"/>
            <a:ext cx="4214842" cy="228601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2400" dirty="0" smtClean="0"/>
              <a:t>EN SIK İHLAL EDİLEN İLKELERİMİZDEN BİRİ</a:t>
            </a:r>
            <a:endParaRPr lang="tr-TR" sz="2400" dirty="0"/>
          </a:p>
        </p:txBody>
      </p:sp>
    </p:spTree>
  </p:cSld>
  <p:clrMapOvr>
    <a:masterClrMapping/>
  </p:clrMapOvr>
  <p:transition>
    <p:random/>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EK SLAYTLAR</a:t>
            </a:r>
            <a:endParaRPr lang="tr-TR" dirty="0"/>
          </a:p>
        </p:txBody>
      </p:sp>
      <p:sp>
        <p:nvSpPr>
          <p:cNvPr id="3" name="2 İçerik Yer Tutucusu"/>
          <p:cNvSpPr>
            <a:spLocks noGrp="1"/>
          </p:cNvSpPr>
          <p:nvPr>
            <p:ph sz="quarter" idx="1"/>
          </p:nvPr>
        </p:nvSpPr>
        <p:spPr/>
        <p:txBody>
          <a:bodyPr/>
          <a:lstStyle/>
          <a:p>
            <a:r>
              <a:rPr lang="tr-TR" dirty="0" smtClean="0"/>
              <a:t>Ek slaytlar derste değinilmeyen slaytlardır.</a:t>
            </a:r>
          </a:p>
          <a:p>
            <a:pPr lvl="1"/>
            <a:r>
              <a:rPr lang="tr-TR" dirty="0" smtClean="0"/>
              <a:t>Derste değinilmemesinin nedeni, slaytlardan rahatlıkla anlaşılabilmesi, konunun pekiştirilmesi için alıştırmalar içermesi vs. olabilir.</a:t>
            </a:r>
          </a:p>
          <a:p>
            <a:r>
              <a:rPr lang="tr-TR" dirty="0" smtClean="0"/>
              <a:t>Bunlar sınavlarda sorumlu olduğunuz slaytlardır.</a:t>
            </a:r>
          </a:p>
          <a:p>
            <a:pPr lvl="1"/>
            <a:r>
              <a:rPr lang="tr-TR" dirty="0" smtClean="0"/>
              <a:t>Ancak derste değinilenler kadar öncelikli olarak sınavda yer almayabilirler.</a:t>
            </a:r>
            <a:endParaRPr lang="tr-TR" dirty="0"/>
          </a:p>
        </p:txBody>
      </p:sp>
    </p:spTree>
  </p:cSld>
  <p:clrMapOvr>
    <a:masterClrMapping/>
  </p:clrMapOvr>
  <p:transition>
    <p:random/>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p:txBody>
          <a:bodyPr anchor="ctr">
            <a:normAutofit fontScale="90000"/>
          </a:bodyPr>
          <a:lstStyle/>
          <a:p>
            <a:r>
              <a:rPr lang="tr-TR" sz="4000" dirty="0" smtClean="0"/>
              <a:t>Dosya işlemleriyle ilgili bir fonksiyon: </a:t>
            </a:r>
            <a:r>
              <a:rPr lang="tr-TR" sz="4000" dirty="0" err="1" smtClean="0"/>
              <a:t>feof</a:t>
            </a:r>
            <a:endParaRPr lang="tr-TR" sz="4000" b="1" dirty="0">
              <a:solidFill>
                <a:schemeClr val="tx2">
                  <a:lumMod val="60000"/>
                  <a:lumOff val="40000"/>
                </a:schemeClr>
              </a:solidFill>
            </a:endParaRPr>
          </a:p>
        </p:txBody>
      </p:sp>
      <p:sp>
        <p:nvSpPr>
          <p:cNvPr id="3" name="Alt Başlık 2"/>
          <p:cNvSpPr>
            <a:spLocks noGrp="1"/>
          </p:cNvSpPr>
          <p:nvPr>
            <p:ph sz="quarter" idx="1"/>
          </p:nvPr>
        </p:nvSpPr>
        <p:spPr/>
        <p:txBody>
          <a:bodyPr>
            <a:normAutofit fontScale="92500" lnSpcReduction="10000"/>
          </a:bodyPr>
          <a:lstStyle/>
          <a:p>
            <a:pPr algn="just"/>
            <a:r>
              <a:rPr lang="tr-TR" dirty="0" err="1" smtClean="0">
                <a:solidFill>
                  <a:schemeClr val="tx1"/>
                </a:solidFill>
              </a:rPr>
              <a:t>feof</a:t>
            </a:r>
            <a:r>
              <a:rPr lang="tr-TR" dirty="0" smtClean="0">
                <a:solidFill>
                  <a:schemeClr val="tx1"/>
                </a:solidFill>
              </a:rPr>
              <a:t>(dosya</a:t>
            </a:r>
            <a:r>
              <a:rPr lang="tr-TR" b="1" dirty="0" smtClean="0">
                <a:solidFill>
                  <a:schemeClr val="tx1"/>
                </a:solidFill>
              </a:rPr>
              <a:t>) </a:t>
            </a:r>
          </a:p>
          <a:p>
            <a:pPr algn="just">
              <a:buNone/>
            </a:pPr>
            <a:r>
              <a:rPr lang="tr-TR" b="1" dirty="0" smtClean="0">
                <a:solidFill>
                  <a:schemeClr val="tx1"/>
                </a:solidFill>
              </a:rPr>
              <a:t>//</a:t>
            </a:r>
            <a:r>
              <a:rPr lang="tr-TR" b="1" dirty="0" err="1" smtClean="0">
                <a:solidFill>
                  <a:schemeClr val="tx1"/>
                </a:solidFill>
              </a:rPr>
              <a:t>end</a:t>
            </a:r>
            <a:r>
              <a:rPr lang="tr-TR" b="1" dirty="0" smtClean="0">
                <a:solidFill>
                  <a:schemeClr val="tx1"/>
                </a:solidFill>
              </a:rPr>
              <a:t> of file</a:t>
            </a:r>
            <a:endParaRPr lang="tr-TR" b="1" dirty="0" smtClean="0"/>
          </a:p>
          <a:p>
            <a:pPr lvl="1" algn="just"/>
            <a:r>
              <a:rPr lang="tr-TR" dirty="0" smtClean="0">
                <a:solidFill>
                  <a:schemeClr val="tx1"/>
                </a:solidFill>
              </a:rPr>
              <a:t>Bir dosyadan okuma yaptıysak ve dosyada sona gelindiyse </a:t>
            </a:r>
            <a:r>
              <a:rPr lang="tr-TR" dirty="0" err="1" smtClean="0">
                <a:solidFill>
                  <a:schemeClr val="tx1"/>
                </a:solidFill>
              </a:rPr>
              <a:t>feof</a:t>
            </a:r>
            <a:r>
              <a:rPr lang="tr-TR" dirty="0" smtClean="0">
                <a:solidFill>
                  <a:schemeClr val="tx1"/>
                </a:solidFill>
              </a:rPr>
              <a:t> fonksiyonu 0 harici bir değer döner.</a:t>
            </a:r>
          </a:p>
          <a:p>
            <a:pPr lvl="1" algn="just">
              <a:buNone/>
            </a:pPr>
            <a:endParaRPr lang="tr-TR" dirty="0" smtClean="0">
              <a:solidFill>
                <a:schemeClr val="tx1"/>
              </a:solidFill>
            </a:endParaRPr>
          </a:p>
          <a:p>
            <a:pPr lvl="1" algn="just">
              <a:buNone/>
            </a:pPr>
            <a:r>
              <a:rPr lang="tr-TR" dirty="0" err="1" smtClean="0">
                <a:solidFill>
                  <a:schemeClr val="tx1"/>
                </a:solidFill>
              </a:rPr>
              <a:t>int</a:t>
            </a:r>
            <a:r>
              <a:rPr lang="tr-TR" dirty="0" smtClean="0">
                <a:solidFill>
                  <a:schemeClr val="tx1"/>
                </a:solidFill>
              </a:rPr>
              <a:t> x = </a:t>
            </a:r>
            <a:r>
              <a:rPr lang="tr-TR" dirty="0" err="1" smtClean="0">
                <a:solidFill>
                  <a:schemeClr val="tx1"/>
                </a:solidFill>
              </a:rPr>
              <a:t>feof</a:t>
            </a:r>
            <a:r>
              <a:rPr lang="tr-TR" dirty="0" smtClean="0">
                <a:solidFill>
                  <a:schemeClr val="tx1"/>
                </a:solidFill>
              </a:rPr>
              <a:t>(dosya);</a:t>
            </a:r>
          </a:p>
          <a:p>
            <a:pPr lvl="1">
              <a:buNone/>
            </a:pPr>
            <a:r>
              <a:rPr lang="tr-TR" dirty="0" smtClean="0">
                <a:solidFill>
                  <a:schemeClr val="tx1"/>
                </a:solidFill>
              </a:rPr>
              <a:t>x, 0 değerini almışsa anlıyoruz ki </a:t>
            </a:r>
            <a:r>
              <a:rPr lang="tr-TR" b="1" dirty="0" smtClean="0">
                <a:solidFill>
                  <a:schemeClr val="tx1"/>
                </a:solidFill>
              </a:rPr>
              <a:t>dosyada daha veri var.</a:t>
            </a:r>
          </a:p>
          <a:p>
            <a:pPr lvl="1">
              <a:buNone/>
            </a:pPr>
            <a:r>
              <a:rPr lang="tr-TR" sz="2000" i="1" dirty="0" smtClean="0">
                <a:solidFill>
                  <a:srgbClr val="002060"/>
                </a:solidFill>
              </a:rPr>
              <a:t>(</a:t>
            </a:r>
            <a:r>
              <a:rPr lang="tr-TR" sz="2000" i="1" dirty="0" err="1" smtClean="0">
                <a:solidFill>
                  <a:srgbClr val="002060"/>
                </a:solidFill>
              </a:rPr>
              <a:t>Have</a:t>
            </a:r>
            <a:r>
              <a:rPr lang="tr-TR" sz="2000" i="1" dirty="0" smtClean="0">
                <a:solidFill>
                  <a:srgbClr val="002060"/>
                </a:solidFill>
              </a:rPr>
              <a:t> </a:t>
            </a:r>
            <a:r>
              <a:rPr lang="tr-TR" sz="2000" i="1" dirty="0" err="1" smtClean="0">
                <a:solidFill>
                  <a:srgbClr val="002060"/>
                </a:solidFill>
              </a:rPr>
              <a:t>you</a:t>
            </a:r>
            <a:r>
              <a:rPr lang="tr-TR" sz="2000" i="1" dirty="0" smtClean="0">
                <a:solidFill>
                  <a:srgbClr val="002060"/>
                </a:solidFill>
              </a:rPr>
              <a:t> </a:t>
            </a:r>
            <a:r>
              <a:rPr lang="tr-TR" sz="2000" i="1" dirty="0" err="1" smtClean="0">
                <a:solidFill>
                  <a:srgbClr val="002060"/>
                </a:solidFill>
              </a:rPr>
              <a:t>reached</a:t>
            </a:r>
            <a:r>
              <a:rPr lang="tr-TR" sz="2000" i="1" dirty="0" smtClean="0">
                <a:solidFill>
                  <a:srgbClr val="002060"/>
                </a:solidFill>
              </a:rPr>
              <a:t> </a:t>
            </a:r>
            <a:r>
              <a:rPr lang="tr-TR" sz="2000" i="1" dirty="0" err="1" smtClean="0">
                <a:solidFill>
                  <a:srgbClr val="002060"/>
                </a:solidFill>
              </a:rPr>
              <a:t>the</a:t>
            </a:r>
            <a:r>
              <a:rPr lang="tr-TR" sz="2000" i="1" dirty="0" smtClean="0">
                <a:solidFill>
                  <a:srgbClr val="002060"/>
                </a:solidFill>
              </a:rPr>
              <a:t> </a:t>
            </a:r>
            <a:r>
              <a:rPr lang="tr-TR" sz="2000" i="1" dirty="0" err="1" smtClean="0">
                <a:solidFill>
                  <a:srgbClr val="002060"/>
                </a:solidFill>
              </a:rPr>
              <a:t>end</a:t>
            </a:r>
            <a:r>
              <a:rPr lang="tr-TR" sz="2000" i="1" dirty="0" smtClean="0">
                <a:solidFill>
                  <a:srgbClr val="002060"/>
                </a:solidFill>
              </a:rPr>
              <a:t> of </a:t>
            </a:r>
            <a:r>
              <a:rPr lang="tr-TR" sz="2000" i="1" dirty="0" err="1" smtClean="0">
                <a:solidFill>
                  <a:srgbClr val="002060"/>
                </a:solidFill>
              </a:rPr>
              <a:t>the</a:t>
            </a:r>
            <a:r>
              <a:rPr lang="tr-TR" sz="2000" i="1" dirty="0" smtClean="0">
                <a:solidFill>
                  <a:srgbClr val="002060"/>
                </a:solidFill>
              </a:rPr>
              <a:t> file? </a:t>
            </a:r>
            <a:r>
              <a:rPr lang="tr-TR" sz="2000" i="1" dirty="0" err="1" smtClean="0">
                <a:solidFill>
                  <a:srgbClr val="002060"/>
                </a:solidFill>
              </a:rPr>
              <a:t>False</a:t>
            </a:r>
            <a:r>
              <a:rPr lang="tr-TR" sz="2000" i="1" dirty="0" smtClean="0">
                <a:solidFill>
                  <a:srgbClr val="002060"/>
                </a:solidFill>
              </a:rPr>
              <a:t> -&gt; 0)</a:t>
            </a:r>
          </a:p>
          <a:p>
            <a:pPr lvl="1">
              <a:buNone/>
            </a:pPr>
            <a:r>
              <a:rPr lang="tr-TR" dirty="0" smtClean="0">
                <a:solidFill>
                  <a:schemeClr val="tx1"/>
                </a:solidFill>
              </a:rPr>
              <a:t>x, 0 değerini almamışsa(0 harici herhangi bir değer almışsa) anlıyoruz ki dosyada sona gelindi. </a:t>
            </a:r>
            <a:br>
              <a:rPr lang="tr-TR" dirty="0" smtClean="0">
                <a:solidFill>
                  <a:schemeClr val="tx1"/>
                </a:solidFill>
              </a:rPr>
            </a:br>
            <a:endParaRPr lang="tr-TR" dirty="0" smtClean="0">
              <a:solidFill>
                <a:schemeClr val="tx1"/>
              </a:solidFill>
            </a:endParaRPr>
          </a:p>
          <a:p>
            <a:pPr lvl="1" algn="just">
              <a:buNone/>
            </a:pPr>
            <a:r>
              <a:rPr lang="tr-TR" dirty="0" smtClean="0">
                <a:solidFill>
                  <a:schemeClr val="tx1"/>
                </a:solidFill>
              </a:rPr>
              <a:t>Görünmez bir imlecin dosyadan okuma yaptıkça dosyada ilerlediğini düşünebilirsiniz. C gerçekten de arka planda böyle bir imleç değişkeni barındırır, değerini tutar ve günceller.</a:t>
            </a:r>
          </a:p>
        </p:txBody>
      </p:sp>
      <p:pic>
        <p:nvPicPr>
          <p:cNvPr id="4" name="3 Resim" descr="mac-osx-arrow-cursor.png"/>
          <p:cNvPicPr>
            <a:picLocks noChangeAspect="1"/>
          </p:cNvPicPr>
          <p:nvPr/>
        </p:nvPicPr>
        <p:blipFill>
          <a:blip r:embed="rId3"/>
          <a:stretch>
            <a:fillRect/>
          </a:stretch>
        </p:blipFill>
        <p:spPr>
          <a:xfrm>
            <a:off x="357158" y="5072074"/>
            <a:ext cx="714380" cy="985348"/>
          </a:xfrm>
          <a:prstGeom prst="rect">
            <a:avLst/>
          </a:prstGeom>
        </p:spPr>
      </p:pic>
    </p:spTree>
    <p:extLst>
      <p:ext uri="{BB962C8B-B14F-4D97-AF65-F5344CB8AC3E}">
        <p14:creationId xmlns:p14="http://schemas.microsoft.com/office/powerpoint/2010/main" xmlns="" val="1943482447"/>
      </p:ext>
    </p:extLst>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sz="4000" b="1" dirty="0" smtClean="0">
                <a:solidFill>
                  <a:schemeClr val="tx2">
                    <a:lumMod val="60000"/>
                    <a:lumOff val="40000"/>
                  </a:schemeClr>
                </a:solidFill>
              </a:rPr>
              <a:t>Kısa Devre özelliğini devre dışı bırakmak</a:t>
            </a:r>
            <a:endParaRPr lang="tr-TR" sz="4000" b="1" dirty="0">
              <a:solidFill>
                <a:schemeClr val="tx2">
                  <a:lumMod val="60000"/>
                  <a:lumOff val="40000"/>
                </a:schemeClr>
              </a:solidFill>
            </a:endParaRPr>
          </a:p>
        </p:txBody>
      </p:sp>
      <p:sp>
        <p:nvSpPr>
          <p:cNvPr id="3" name="Alt Başlık 2"/>
          <p:cNvSpPr>
            <a:spLocks noGrp="1"/>
          </p:cNvSpPr>
          <p:nvPr>
            <p:ph sz="quarter" idx="1"/>
          </p:nvPr>
        </p:nvSpPr>
        <p:spPr/>
        <p:txBody>
          <a:bodyPr>
            <a:normAutofit/>
          </a:bodyPr>
          <a:lstStyle/>
          <a:p>
            <a:pPr algn="just"/>
            <a:r>
              <a:rPr lang="tr-TR" sz="2400" dirty="0" smtClean="0"/>
              <a:t>Kısa devre özelliğini istemiyorsak &amp;&amp;/|| yerine &amp;/| kullanabiliriz.</a:t>
            </a:r>
          </a:p>
          <a:p>
            <a:pPr algn="just"/>
            <a:endParaRPr lang="tr-TR" sz="2400" dirty="0" smtClean="0"/>
          </a:p>
          <a:p>
            <a:pPr algn="just"/>
            <a:endParaRPr lang="tr-TR" sz="2400" dirty="0" smtClean="0"/>
          </a:p>
          <a:p>
            <a:pPr algn="just"/>
            <a:endParaRPr lang="tr-TR" sz="2400" dirty="0" smtClean="0"/>
          </a:p>
          <a:p>
            <a:pPr algn="just"/>
            <a:endParaRPr lang="tr-TR" sz="2400" dirty="0" smtClean="0"/>
          </a:p>
          <a:p>
            <a:pPr lvl="1" algn="just"/>
            <a:r>
              <a:rPr lang="tr-TR" sz="2100" dirty="0" smtClean="0"/>
              <a:t>&amp;/| kullanımı sadece bu değildir. Örneğin, bit işlemlerinde de kullanılır.</a:t>
            </a:r>
          </a:p>
          <a:p>
            <a:pPr lvl="2" algn="just"/>
            <a:r>
              <a:rPr lang="pt-BR" sz="1400" dirty="0" smtClean="0"/>
              <a:t>A = 0011 1100</a:t>
            </a:r>
            <a:r>
              <a:rPr lang="tr-TR" sz="1400" dirty="0" smtClean="0"/>
              <a:t> </a:t>
            </a:r>
            <a:r>
              <a:rPr lang="pt-BR" sz="1400" dirty="0" smtClean="0"/>
              <a:t>B = 0000 1101</a:t>
            </a:r>
            <a:r>
              <a:rPr lang="tr-TR" sz="1400" dirty="0" smtClean="0"/>
              <a:t>	 ise 	</a:t>
            </a:r>
            <a:r>
              <a:rPr lang="pt-BR" sz="1400" dirty="0" smtClean="0"/>
              <a:t>A&amp;B = 0000 1100</a:t>
            </a:r>
            <a:r>
              <a:rPr lang="tr-TR" sz="1400" dirty="0" smtClean="0"/>
              <a:t> 	</a:t>
            </a:r>
            <a:r>
              <a:rPr lang="pt-BR" sz="1400" dirty="0" smtClean="0"/>
              <a:t>A|B = 0011 1101</a:t>
            </a:r>
            <a:endParaRPr lang="pt-BR" sz="1400" dirty="0"/>
          </a:p>
        </p:txBody>
      </p:sp>
      <p:sp>
        <p:nvSpPr>
          <p:cNvPr id="4" name="3 Yuvarlatılmış Dikdörtgen"/>
          <p:cNvSpPr/>
          <p:nvPr/>
        </p:nvSpPr>
        <p:spPr>
          <a:xfrm>
            <a:off x="2040375" y="2380343"/>
            <a:ext cx="2500330" cy="128588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fr-FR" dirty="0" err="1" smtClean="0"/>
              <a:t>int</a:t>
            </a:r>
            <a:r>
              <a:rPr lang="fr-FR" dirty="0" smtClean="0"/>
              <a:t> c=2;</a:t>
            </a:r>
          </a:p>
          <a:p>
            <a:r>
              <a:rPr lang="fr-FR" dirty="0" smtClean="0"/>
              <a:t>0 &amp; (c=3);</a:t>
            </a:r>
            <a:r>
              <a:rPr lang="tr-TR" dirty="0" smtClean="0"/>
              <a:t> // == değil.</a:t>
            </a:r>
            <a:endParaRPr lang="fr-FR" dirty="0" smtClean="0"/>
          </a:p>
          <a:p>
            <a:r>
              <a:rPr lang="fr-FR" dirty="0" err="1" smtClean="0"/>
              <a:t>printf</a:t>
            </a:r>
            <a:r>
              <a:rPr lang="fr-FR" dirty="0" smtClean="0"/>
              <a:t>("%d", c);</a:t>
            </a:r>
            <a:endParaRPr lang="tr-TR" dirty="0" smtClean="0"/>
          </a:p>
          <a:p>
            <a:r>
              <a:rPr lang="tr-TR" dirty="0" smtClean="0"/>
              <a:t>// c 3 değerini aldı.</a:t>
            </a:r>
            <a:r>
              <a:rPr lang="fr-FR" dirty="0" smtClean="0"/>
              <a:t> </a:t>
            </a:r>
            <a:endParaRPr lang="tr-TR" dirty="0"/>
          </a:p>
        </p:txBody>
      </p:sp>
      <p:sp>
        <p:nvSpPr>
          <p:cNvPr id="5" name="4 Yuvarlatılmış Dikdörtgen"/>
          <p:cNvSpPr/>
          <p:nvPr/>
        </p:nvSpPr>
        <p:spPr>
          <a:xfrm>
            <a:off x="5000628" y="2380343"/>
            <a:ext cx="2500330" cy="128588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fr-FR" dirty="0" err="1" smtClean="0"/>
              <a:t>int</a:t>
            </a:r>
            <a:r>
              <a:rPr lang="fr-FR" dirty="0" smtClean="0"/>
              <a:t> c=2;</a:t>
            </a:r>
          </a:p>
          <a:p>
            <a:r>
              <a:rPr lang="fr-FR" dirty="0" smtClean="0"/>
              <a:t>0 </a:t>
            </a:r>
            <a:r>
              <a:rPr lang="tr-TR" dirty="0" smtClean="0"/>
              <a:t>&amp;</a:t>
            </a:r>
            <a:r>
              <a:rPr lang="fr-FR" dirty="0" smtClean="0"/>
              <a:t>&amp; (c=3);</a:t>
            </a:r>
            <a:r>
              <a:rPr lang="tr-TR" dirty="0" smtClean="0"/>
              <a:t> // == değil.</a:t>
            </a:r>
            <a:endParaRPr lang="fr-FR" dirty="0" smtClean="0"/>
          </a:p>
          <a:p>
            <a:r>
              <a:rPr lang="fr-FR" dirty="0" err="1" smtClean="0"/>
              <a:t>printf</a:t>
            </a:r>
            <a:r>
              <a:rPr lang="fr-FR" dirty="0" smtClean="0"/>
              <a:t>("%d", c);</a:t>
            </a:r>
            <a:endParaRPr lang="tr-TR" dirty="0" smtClean="0"/>
          </a:p>
          <a:p>
            <a:r>
              <a:rPr lang="tr-TR" dirty="0" smtClean="0"/>
              <a:t>// c 2 olarak kaldı.</a:t>
            </a:r>
            <a:endParaRPr lang="tr-TR" dirty="0"/>
          </a:p>
        </p:txBody>
      </p:sp>
    </p:spTree>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noFill/>
          <a:ln/>
        </p:spPr>
        <p:txBody>
          <a:bodyPr/>
          <a:lstStyle/>
          <a:p>
            <a:r>
              <a:rPr lang="tr-TR" dirty="0" smtClean="0"/>
              <a:t>Artırma ve Azaltma İşleç Alıştırmaları</a:t>
            </a:r>
            <a:endParaRPr lang="en-US" dirty="0"/>
          </a:p>
        </p:txBody>
      </p:sp>
      <p:sp>
        <p:nvSpPr>
          <p:cNvPr id="15363" name="Rectangle 3"/>
          <p:cNvSpPr>
            <a:spLocks noGrp="1" noChangeArrowheads="1"/>
          </p:cNvSpPr>
          <p:nvPr>
            <p:ph sz="quarter" idx="1"/>
          </p:nvPr>
        </p:nvSpPr>
        <p:spPr>
          <a:noFill/>
          <a:ln/>
        </p:spPr>
        <p:txBody>
          <a:bodyPr>
            <a:normAutofit/>
          </a:bodyPr>
          <a:lstStyle/>
          <a:p>
            <a:pPr>
              <a:buFont typeface="Monotype Sorts" charset="0"/>
              <a:buChar char=" "/>
            </a:pPr>
            <a:r>
              <a:rPr lang="en-US" sz="2400" b="0" dirty="0">
                <a:latin typeface="Calibri" panose="020F0502020204030204" pitchFamily="34" charset="0"/>
              </a:rPr>
              <a:t>Given</a:t>
            </a:r>
          </a:p>
          <a:p>
            <a:pPr>
              <a:buFont typeface="Monotype Sorts" charset="0"/>
              <a:buChar char=" "/>
            </a:pPr>
            <a:r>
              <a:rPr lang="en-US" sz="2400" b="0" dirty="0">
                <a:latin typeface="Calibri" panose="020F0502020204030204" pitchFamily="34" charset="0"/>
              </a:rPr>
              <a:t>     </a:t>
            </a:r>
            <a:r>
              <a:rPr lang="en-US" sz="2400" b="0" dirty="0" err="1">
                <a:latin typeface="Calibri" panose="020F0502020204030204" pitchFamily="34" charset="0"/>
              </a:rPr>
              <a:t>int</a:t>
            </a:r>
            <a:r>
              <a:rPr lang="en-US" sz="2400" b="0" dirty="0">
                <a:latin typeface="Calibri" panose="020F0502020204030204" pitchFamily="34" charset="0"/>
              </a:rPr>
              <a:t> a = 1, b = 2, c = 3 ;</a:t>
            </a:r>
          </a:p>
          <a:p>
            <a:pPr>
              <a:buFont typeface="Monotype Sorts" charset="0"/>
              <a:buChar char=" "/>
            </a:pPr>
            <a:endParaRPr lang="en-US" sz="2000" b="0" dirty="0">
              <a:latin typeface="Calibri" panose="020F0502020204030204" pitchFamily="34" charset="0"/>
            </a:endParaRPr>
          </a:p>
          <a:p>
            <a:pPr>
              <a:buFont typeface="Monotype Sorts" charset="0"/>
              <a:buChar char=" "/>
            </a:pPr>
            <a:r>
              <a:rPr lang="en-US" sz="2400" b="0" dirty="0">
                <a:latin typeface="Calibri" panose="020F0502020204030204" pitchFamily="34" charset="0"/>
              </a:rPr>
              <a:t>What is the value of this expression?</a:t>
            </a:r>
          </a:p>
          <a:p>
            <a:pPr>
              <a:buFont typeface="Monotype Sorts" charset="0"/>
              <a:buChar char=" "/>
            </a:pPr>
            <a:endParaRPr lang="en-US" sz="2000" b="0" dirty="0">
              <a:latin typeface="Calibri" panose="020F0502020204030204" pitchFamily="34" charset="0"/>
            </a:endParaRPr>
          </a:p>
          <a:p>
            <a:pPr>
              <a:buFont typeface="Monotype Sorts" charset="0"/>
              <a:buChar char=" "/>
            </a:pPr>
            <a:r>
              <a:rPr lang="en-US" sz="2400" b="0" dirty="0">
                <a:latin typeface="Calibri" panose="020F0502020204030204" pitchFamily="34" charset="0"/>
              </a:rPr>
              <a:t> 		++a * b - c-</a:t>
            </a:r>
            <a:r>
              <a:rPr lang="en-US" sz="2400" b="0" dirty="0" smtClean="0">
                <a:latin typeface="Calibri" panose="020F0502020204030204" pitchFamily="34" charset="0"/>
              </a:rPr>
              <a:t>-;</a:t>
            </a:r>
            <a:endParaRPr lang="en-US" sz="2400" b="0" dirty="0">
              <a:latin typeface="Calibri" panose="020F0502020204030204" pitchFamily="34" charset="0"/>
            </a:endParaRPr>
          </a:p>
          <a:p>
            <a:pPr>
              <a:buFont typeface="Monotype Sorts" charset="0"/>
              <a:buChar char=" "/>
            </a:pPr>
            <a:endParaRPr lang="en-US" sz="2400" b="0" dirty="0">
              <a:latin typeface="Calibri" panose="020F0502020204030204" pitchFamily="34" charset="0"/>
            </a:endParaRPr>
          </a:p>
          <a:p>
            <a:pPr>
              <a:buFont typeface="Monotype Sorts" charset="0"/>
              <a:buChar char=" "/>
            </a:pPr>
            <a:r>
              <a:rPr lang="en-US" sz="2400" b="0" dirty="0">
                <a:latin typeface="Calibri" panose="020F0502020204030204" pitchFamily="34" charset="0"/>
              </a:rPr>
              <a:t>What are the new values of a, b, and c?</a:t>
            </a:r>
          </a:p>
          <a:p>
            <a:pPr>
              <a:buFont typeface="Monotype Sorts" charset="0"/>
              <a:buChar char=" "/>
            </a:pPr>
            <a:endParaRPr lang="en-US" dirty="0"/>
          </a:p>
          <a:p>
            <a:pPr>
              <a:buFont typeface="Monotype Sorts" charset="0"/>
              <a:buChar char=" "/>
            </a:pPr>
            <a:endParaRPr lang="en-US" dirty="0"/>
          </a:p>
        </p:txBody>
      </p:sp>
      <p:sp>
        <p:nvSpPr>
          <p:cNvPr id="5" name="TextBox 4"/>
          <p:cNvSpPr txBox="1"/>
          <p:nvPr/>
        </p:nvSpPr>
        <p:spPr>
          <a:xfrm>
            <a:off x="5151043" y="3151677"/>
            <a:ext cx="2435411" cy="369332"/>
          </a:xfrm>
          <a:prstGeom prst="rect">
            <a:avLst/>
          </a:prstGeom>
          <a:noFill/>
        </p:spPr>
        <p:txBody>
          <a:bodyPr wrap="square" rtlCol="0">
            <a:spAutoFit/>
          </a:bodyPr>
          <a:lstStyle/>
          <a:p>
            <a:r>
              <a:rPr lang="en-US" dirty="0" smtClean="0"/>
              <a:t>The expression is 1</a:t>
            </a:r>
            <a:endParaRPr lang="en-US" dirty="0"/>
          </a:p>
        </p:txBody>
      </p:sp>
      <p:sp>
        <p:nvSpPr>
          <p:cNvPr id="6" name="TextBox 5"/>
          <p:cNvSpPr txBox="1"/>
          <p:nvPr/>
        </p:nvSpPr>
        <p:spPr>
          <a:xfrm>
            <a:off x="5157695" y="4680477"/>
            <a:ext cx="2435411" cy="369332"/>
          </a:xfrm>
          <a:prstGeom prst="rect">
            <a:avLst/>
          </a:prstGeom>
          <a:noFill/>
        </p:spPr>
        <p:txBody>
          <a:bodyPr wrap="square" rtlCol="0">
            <a:spAutoFit/>
          </a:bodyPr>
          <a:lstStyle/>
          <a:p>
            <a:r>
              <a:rPr lang="en-US" dirty="0"/>
              <a:t>a</a:t>
            </a:r>
            <a:r>
              <a:rPr lang="en-US" dirty="0" smtClean="0"/>
              <a:t> =2, b=2, c=2</a:t>
            </a:r>
            <a:endParaRPr lang="en-US" dirty="0"/>
          </a:p>
        </p:txBody>
      </p:sp>
      <p:sp>
        <p:nvSpPr>
          <p:cNvPr id="3" name="Cube 2"/>
          <p:cNvSpPr/>
          <p:nvPr/>
        </p:nvSpPr>
        <p:spPr>
          <a:xfrm>
            <a:off x="5151043" y="3151677"/>
            <a:ext cx="2311641" cy="36933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Cube 7"/>
          <p:cNvSpPr/>
          <p:nvPr/>
        </p:nvSpPr>
        <p:spPr>
          <a:xfrm>
            <a:off x="5143504" y="4714884"/>
            <a:ext cx="2311641" cy="36933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9" name="8 Resim" descr="soru.jpg"/>
          <p:cNvPicPr>
            <a:picLocks noChangeAspect="1"/>
          </p:cNvPicPr>
          <p:nvPr/>
        </p:nvPicPr>
        <p:blipFill>
          <a:blip r:embed="rId3"/>
          <a:stretch>
            <a:fillRect/>
          </a:stretch>
        </p:blipFill>
        <p:spPr>
          <a:xfrm>
            <a:off x="6233846" y="1285860"/>
            <a:ext cx="1301667" cy="1328928"/>
          </a:xfrm>
          <a:prstGeom prst="rect">
            <a:avLst/>
          </a:prstGeom>
        </p:spPr>
      </p:pic>
    </p:spTree>
    <p:extLst>
      <p:ext uri="{BB962C8B-B14F-4D97-AF65-F5344CB8AC3E}">
        <p14:creationId xmlns="" xmlns:p14="http://schemas.microsoft.com/office/powerpoint/2010/main" val="2623881546"/>
      </p:ext>
    </p:extLst>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xit" presetSubtype="0" fill="hold" grpId="0" nodeType="clickEffect">
                                  <p:stCondLst>
                                    <p:cond delay="0"/>
                                  </p:stCondLst>
                                  <p:childTnLst>
                                    <p:animEffect transition="out" filter="fade">
                                      <p:cBhvr>
                                        <p:cTn id="6" dur="2000"/>
                                        <p:tgtEl>
                                          <p:spTgt spid="3"/>
                                        </p:tgtEl>
                                      </p:cBhvr>
                                    </p:animEffect>
                                    <p:anim calcmode="lin" valueType="num">
                                      <p:cBhvr>
                                        <p:cTn id="7" dur="2000"/>
                                        <p:tgtEl>
                                          <p:spTgt spid="3"/>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8" dur="2000"/>
                                        <p:tgtEl>
                                          <p:spTgt spid="3"/>
                                        </p:tgtEl>
                                        <p:attrNameLst>
                                          <p:attrName>ppt_h</p:attrName>
                                        </p:attrNameLst>
                                      </p:cBhvr>
                                      <p:tavLst>
                                        <p:tav tm="0">
                                          <p:val>
                                            <p:strVal val="ppt_h"/>
                                          </p:val>
                                        </p:tav>
                                        <p:tav tm="100000">
                                          <p:val>
                                            <p:strVal val="ppt_h"/>
                                          </p:val>
                                        </p:tav>
                                      </p:tavLst>
                                    </p:anim>
                                    <p:set>
                                      <p:cBhvr>
                                        <p:cTn id="9" dur="1" fill="hold">
                                          <p:stCondLst>
                                            <p:cond delay="1999"/>
                                          </p:stCondLst>
                                        </p:cTn>
                                        <p:tgtEl>
                                          <p:spTgt spid="3"/>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53" presetClass="exit" presetSubtype="32" fill="hold" grpId="0" nodeType="clickEffect">
                                  <p:stCondLst>
                                    <p:cond delay="0"/>
                                  </p:stCondLst>
                                  <p:childTnLst>
                                    <p:anim calcmode="lin" valueType="num">
                                      <p:cBhvr>
                                        <p:cTn id="13" dur="500"/>
                                        <p:tgtEl>
                                          <p:spTgt spid="8"/>
                                        </p:tgtEl>
                                        <p:attrNameLst>
                                          <p:attrName>ppt_w</p:attrName>
                                        </p:attrNameLst>
                                      </p:cBhvr>
                                      <p:tavLst>
                                        <p:tav tm="0">
                                          <p:val>
                                            <p:strVal val="ppt_w"/>
                                          </p:val>
                                        </p:tav>
                                        <p:tav tm="100000">
                                          <p:val>
                                            <p:fltVal val="0"/>
                                          </p:val>
                                        </p:tav>
                                      </p:tavLst>
                                    </p:anim>
                                    <p:anim calcmode="lin" valueType="num">
                                      <p:cBhvr>
                                        <p:cTn id="14" dur="500"/>
                                        <p:tgtEl>
                                          <p:spTgt spid="8"/>
                                        </p:tgtEl>
                                        <p:attrNameLst>
                                          <p:attrName>ppt_h</p:attrName>
                                        </p:attrNameLst>
                                      </p:cBhvr>
                                      <p:tavLst>
                                        <p:tav tm="0">
                                          <p:val>
                                            <p:strVal val="ppt_h"/>
                                          </p:val>
                                        </p:tav>
                                        <p:tav tm="100000">
                                          <p:val>
                                            <p:fltVal val="0"/>
                                          </p:val>
                                        </p:tav>
                                      </p:tavLst>
                                    </p:anim>
                                    <p:animEffect transition="out" filter="fade">
                                      <p:cBhvr>
                                        <p:cTn id="15" dur="500"/>
                                        <p:tgtEl>
                                          <p:spTgt spid="8"/>
                                        </p:tgtEl>
                                      </p:cBhvr>
                                    </p:animEffect>
                                    <p:set>
                                      <p:cBhvr>
                                        <p:cTn id="16"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Lst>
  </p:timing>
</p:sld>
</file>

<file path=ppt/slides/slide114.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noFill/>
          <a:ln/>
        </p:spPr>
        <p:txBody>
          <a:bodyPr/>
          <a:lstStyle/>
          <a:p>
            <a:r>
              <a:rPr lang="tr-TR" dirty="0" smtClean="0"/>
              <a:t>Artırma ve Azaltma İşleç Alıştırmaları</a:t>
            </a:r>
            <a:endParaRPr lang="en-US" dirty="0"/>
          </a:p>
        </p:txBody>
      </p:sp>
      <p:sp>
        <p:nvSpPr>
          <p:cNvPr id="16387" name="Rectangle 3"/>
          <p:cNvSpPr>
            <a:spLocks noGrp="1" noChangeArrowheads="1"/>
          </p:cNvSpPr>
          <p:nvPr>
            <p:ph sz="quarter" idx="1"/>
          </p:nvPr>
        </p:nvSpPr>
        <p:spPr>
          <a:noFill/>
          <a:ln/>
        </p:spPr>
        <p:txBody>
          <a:bodyPr>
            <a:noAutofit/>
          </a:bodyPr>
          <a:lstStyle/>
          <a:p>
            <a:pPr>
              <a:buFont typeface="Monotype Sorts" charset="0"/>
              <a:buChar char=" "/>
            </a:pPr>
            <a:r>
              <a:rPr lang="en-US" sz="2400" b="0" dirty="0">
                <a:latin typeface="Calibri" panose="020F0502020204030204" pitchFamily="34" charset="0"/>
              </a:rPr>
              <a:t>Given</a:t>
            </a:r>
          </a:p>
          <a:p>
            <a:pPr>
              <a:buFont typeface="Monotype Sorts" charset="0"/>
              <a:buChar char=" "/>
            </a:pPr>
            <a:r>
              <a:rPr lang="en-US" sz="2400" b="0" dirty="0">
                <a:latin typeface="Calibri" panose="020F0502020204030204" pitchFamily="34" charset="0"/>
              </a:rPr>
              <a:t>     </a:t>
            </a:r>
            <a:r>
              <a:rPr lang="en-US" sz="2400" b="0" dirty="0" err="1">
                <a:latin typeface="Calibri" panose="020F0502020204030204" pitchFamily="34" charset="0"/>
              </a:rPr>
              <a:t>int</a:t>
            </a:r>
            <a:r>
              <a:rPr lang="en-US" sz="2400" b="0" dirty="0">
                <a:latin typeface="Calibri" panose="020F0502020204030204" pitchFamily="34" charset="0"/>
              </a:rPr>
              <a:t> a = 1, b = 2, c = 3, d = 4 ;</a:t>
            </a:r>
          </a:p>
          <a:p>
            <a:pPr>
              <a:buFont typeface="Monotype Sorts" charset="0"/>
              <a:buChar char=" "/>
            </a:pPr>
            <a:endParaRPr lang="en-US" sz="2000" b="0" dirty="0">
              <a:latin typeface="Calibri" panose="020F0502020204030204" pitchFamily="34" charset="0"/>
            </a:endParaRPr>
          </a:p>
          <a:p>
            <a:pPr>
              <a:buFont typeface="Monotype Sorts" charset="0"/>
              <a:buChar char=" "/>
            </a:pPr>
            <a:r>
              <a:rPr lang="en-US" sz="2400" b="0" dirty="0">
                <a:latin typeface="Calibri" panose="020F0502020204030204" pitchFamily="34" charset="0"/>
              </a:rPr>
              <a:t>What is the value of this expression?</a:t>
            </a:r>
          </a:p>
          <a:p>
            <a:pPr>
              <a:buFont typeface="Monotype Sorts" charset="0"/>
              <a:buChar char=" "/>
            </a:pPr>
            <a:endParaRPr lang="en-US" sz="2000" b="0" dirty="0">
              <a:latin typeface="Calibri" panose="020F0502020204030204" pitchFamily="34" charset="0"/>
            </a:endParaRPr>
          </a:p>
          <a:p>
            <a:pPr>
              <a:buFont typeface="Monotype Sorts" charset="0"/>
              <a:buChar char=" "/>
            </a:pPr>
            <a:r>
              <a:rPr lang="en-US" sz="2400" b="0" dirty="0">
                <a:latin typeface="Calibri" panose="020F0502020204030204" pitchFamily="34" charset="0"/>
              </a:rPr>
              <a:t> 		++b / c + a * d+</a:t>
            </a:r>
            <a:r>
              <a:rPr lang="en-US" sz="2400" b="0" dirty="0" smtClean="0">
                <a:latin typeface="Calibri" panose="020F0502020204030204" pitchFamily="34" charset="0"/>
              </a:rPr>
              <a:t>+;</a:t>
            </a:r>
            <a:endParaRPr lang="en-US" sz="2400" b="0" dirty="0">
              <a:latin typeface="Calibri" panose="020F0502020204030204" pitchFamily="34" charset="0"/>
            </a:endParaRPr>
          </a:p>
          <a:p>
            <a:pPr>
              <a:buFont typeface="Monotype Sorts" charset="0"/>
              <a:buChar char=" "/>
            </a:pPr>
            <a:endParaRPr lang="en-US" sz="2400" b="0" dirty="0">
              <a:latin typeface="Calibri" panose="020F0502020204030204" pitchFamily="34" charset="0"/>
            </a:endParaRPr>
          </a:p>
          <a:p>
            <a:pPr>
              <a:buFont typeface="Monotype Sorts" charset="0"/>
              <a:buChar char=" "/>
            </a:pPr>
            <a:r>
              <a:rPr lang="en-US" sz="2400" b="0" dirty="0">
                <a:latin typeface="Calibri" panose="020F0502020204030204" pitchFamily="34" charset="0"/>
              </a:rPr>
              <a:t>What are the new values of a, b, c, and d?</a:t>
            </a:r>
          </a:p>
        </p:txBody>
      </p:sp>
      <p:sp>
        <p:nvSpPr>
          <p:cNvPr id="5" name="TextBox 4"/>
          <p:cNvSpPr txBox="1"/>
          <p:nvPr/>
        </p:nvSpPr>
        <p:spPr>
          <a:xfrm>
            <a:off x="5373811" y="3528071"/>
            <a:ext cx="2435411" cy="369332"/>
          </a:xfrm>
          <a:prstGeom prst="rect">
            <a:avLst/>
          </a:prstGeom>
          <a:noFill/>
        </p:spPr>
        <p:txBody>
          <a:bodyPr wrap="square" rtlCol="0">
            <a:spAutoFit/>
          </a:bodyPr>
          <a:lstStyle/>
          <a:p>
            <a:r>
              <a:rPr lang="en-US" dirty="0" smtClean="0"/>
              <a:t>The expression is 5</a:t>
            </a:r>
            <a:endParaRPr lang="en-US" dirty="0"/>
          </a:p>
        </p:txBody>
      </p:sp>
      <p:sp>
        <p:nvSpPr>
          <p:cNvPr id="6" name="TextBox 5"/>
          <p:cNvSpPr txBox="1"/>
          <p:nvPr/>
        </p:nvSpPr>
        <p:spPr>
          <a:xfrm>
            <a:off x="5668778" y="4698432"/>
            <a:ext cx="2435411" cy="369332"/>
          </a:xfrm>
          <a:prstGeom prst="rect">
            <a:avLst/>
          </a:prstGeom>
          <a:noFill/>
        </p:spPr>
        <p:txBody>
          <a:bodyPr wrap="square" rtlCol="0">
            <a:spAutoFit/>
          </a:bodyPr>
          <a:lstStyle/>
          <a:p>
            <a:r>
              <a:rPr lang="tr-TR" dirty="0" smtClean="0"/>
              <a:t>Find yourself.</a:t>
            </a:r>
            <a:endParaRPr lang="en-US" dirty="0"/>
          </a:p>
        </p:txBody>
      </p:sp>
      <p:sp>
        <p:nvSpPr>
          <p:cNvPr id="3" name="Cube 2"/>
          <p:cNvSpPr/>
          <p:nvPr/>
        </p:nvSpPr>
        <p:spPr>
          <a:xfrm>
            <a:off x="5220929" y="3362632"/>
            <a:ext cx="2403987" cy="648929"/>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Cube 7"/>
          <p:cNvSpPr/>
          <p:nvPr/>
        </p:nvSpPr>
        <p:spPr>
          <a:xfrm>
            <a:off x="5220928" y="4684306"/>
            <a:ext cx="2403987" cy="648929"/>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9" name="8 Resim" descr="soru.jpg"/>
          <p:cNvPicPr>
            <a:picLocks noChangeAspect="1"/>
          </p:cNvPicPr>
          <p:nvPr/>
        </p:nvPicPr>
        <p:blipFill>
          <a:blip r:embed="rId3"/>
          <a:stretch>
            <a:fillRect/>
          </a:stretch>
        </p:blipFill>
        <p:spPr>
          <a:xfrm>
            <a:off x="6569435" y="1481328"/>
            <a:ext cx="1301667" cy="1328928"/>
          </a:xfrm>
          <a:prstGeom prst="rect">
            <a:avLst/>
          </a:prstGeom>
        </p:spPr>
      </p:pic>
    </p:spTree>
    <p:extLst>
      <p:ext uri="{BB962C8B-B14F-4D97-AF65-F5344CB8AC3E}">
        <p14:creationId xmlns="" xmlns:p14="http://schemas.microsoft.com/office/powerpoint/2010/main" val="3677007561"/>
      </p:ext>
    </p:extLst>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xit" presetSubtype="1" fill="hold" grpId="0" nodeType="clickEffect">
                                  <p:stCondLst>
                                    <p:cond delay="0"/>
                                  </p:stCondLst>
                                  <p:childTnLst>
                                    <p:animEffect transition="out" filter="wheel(1)">
                                      <p:cBhvr>
                                        <p:cTn id="6" dur="2000"/>
                                        <p:tgtEl>
                                          <p:spTgt spid="3"/>
                                        </p:tgtEl>
                                      </p:cBhvr>
                                    </p:animEffect>
                                    <p:set>
                                      <p:cBhvr>
                                        <p:cTn id="7" dur="1" fill="hold">
                                          <p:stCondLst>
                                            <p:cond delay="19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4" fill="hold" grpId="0" nodeType="clickEffect">
                                  <p:stCondLst>
                                    <p:cond delay="0"/>
                                  </p:stCondLst>
                                  <p:childTnLst>
                                    <p:animEffect transition="out" filter="wipe(down)">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Lst>
  </p:timing>
</p:sld>
</file>

<file path=ppt/slides/slide115.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Alıştırma</a:t>
            </a:r>
            <a:endParaRPr lang="tr-TR" dirty="0"/>
          </a:p>
        </p:txBody>
      </p:sp>
      <p:sp>
        <p:nvSpPr>
          <p:cNvPr id="3" name="2 İçerik Yer Tutucusu"/>
          <p:cNvSpPr>
            <a:spLocks noGrp="1"/>
          </p:cNvSpPr>
          <p:nvPr>
            <p:ph sz="quarter" idx="1"/>
          </p:nvPr>
        </p:nvSpPr>
        <p:spPr/>
        <p:txBody>
          <a:bodyPr/>
          <a:lstStyle/>
          <a:p>
            <a:r>
              <a:rPr lang="tr-TR" dirty="0" err="1" smtClean="0"/>
              <a:t>printf</a:t>
            </a:r>
            <a:r>
              <a:rPr lang="tr-TR" dirty="0" smtClean="0"/>
              <a:t> ile ekrana şunu yazdırınız.</a:t>
            </a:r>
          </a:p>
          <a:p>
            <a:endParaRPr lang="tr-TR" dirty="0" smtClean="0"/>
          </a:p>
          <a:p>
            <a:pPr>
              <a:buNone/>
            </a:pPr>
            <a:endParaRPr lang="tr-TR" dirty="0"/>
          </a:p>
        </p:txBody>
      </p:sp>
      <p:pic>
        <p:nvPicPr>
          <p:cNvPr id="1027" name="Picture 3"/>
          <p:cNvPicPr>
            <a:picLocks noChangeAspect="1" noChangeArrowheads="1"/>
          </p:cNvPicPr>
          <p:nvPr/>
        </p:nvPicPr>
        <p:blipFill>
          <a:blip r:embed="rId3"/>
          <a:srcRect/>
          <a:stretch>
            <a:fillRect/>
          </a:stretch>
        </p:blipFill>
        <p:spPr bwMode="auto">
          <a:xfrm>
            <a:off x="228600" y="1872615"/>
            <a:ext cx="8653928" cy="1632585"/>
          </a:xfrm>
          <a:prstGeom prst="rect">
            <a:avLst/>
          </a:prstGeom>
          <a:noFill/>
          <a:ln w="9525">
            <a:solidFill>
              <a:srgbClr val="0000FF"/>
            </a:solidFill>
            <a:miter lim="800000"/>
            <a:headEnd/>
            <a:tailEnd/>
          </a:ln>
          <a:effectLst/>
        </p:spPr>
      </p:pic>
      <p:sp>
        <p:nvSpPr>
          <p:cNvPr id="8" name="7 Metin kutusu"/>
          <p:cNvSpPr txBox="1"/>
          <p:nvPr/>
        </p:nvSpPr>
        <p:spPr>
          <a:xfrm>
            <a:off x="6248400" y="4513943"/>
            <a:ext cx="2438400"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t>İpucu: C dilinde Ekrana % yazdırmak için %% kullanımı benimsenmiştir.</a:t>
            </a:r>
            <a:endParaRPr lang="tr-TR" dirty="0"/>
          </a:p>
        </p:txBody>
      </p:sp>
      <p:sp>
        <p:nvSpPr>
          <p:cNvPr id="9" name="8 Metin kutusu"/>
          <p:cNvSpPr txBox="1"/>
          <p:nvPr/>
        </p:nvSpPr>
        <p:spPr>
          <a:xfrm>
            <a:off x="1538514" y="4513943"/>
            <a:ext cx="2438400"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t>İpucu: İkinci </a:t>
            </a:r>
            <a:r>
              <a:rPr lang="tr-TR" dirty="0" err="1" smtClean="0"/>
              <a:t>saturın</a:t>
            </a:r>
            <a:r>
              <a:rPr lang="tr-TR" dirty="0" smtClean="0"/>
              <a:t> başında bir sürü boşluk kullanmak  yerine \t kullanabilirsiniz.</a:t>
            </a:r>
            <a:endParaRPr lang="tr-TR" dirty="0"/>
          </a:p>
        </p:txBody>
      </p:sp>
    </p:spTree>
  </p:cSld>
  <p:clrMapOvr>
    <a:overrideClrMapping bg1="lt1" tx1="dk1" bg2="lt2" tx2="dk2" accent1="accent1" accent2="accent2" accent3="accent3" accent4="accent4" accent5="accent5" accent6="accent6" hlink="hlink" folHlink="folHlink"/>
  </p:clrMapOvr>
  <p:transition>
    <p:random/>
  </p:transition>
</p:sld>
</file>

<file path=ppt/slides/slide116.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Alıştırma %</a:t>
            </a:r>
            <a:r>
              <a:rPr lang="tr-TR" dirty="0" err="1" smtClean="0"/>
              <a:t>Xs</a:t>
            </a:r>
            <a:r>
              <a:rPr lang="tr-TR" dirty="0" smtClean="0"/>
              <a:t> ifadesiyle ya da \t ile yer açmak</a:t>
            </a:r>
            <a:endParaRPr lang="tr-TR" dirty="0"/>
          </a:p>
        </p:txBody>
      </p:sp>
      <p:sp>
        <p:nvSpPr>
          <p:cNvPr id="3" name="2 İçerik Yer Tutucusu"/>
          <p:cNvSpPr>
            <a:spLocks noGrp="1"/>
          </p:cNvSpPr>
          <p:nvPr>
            <p:ph sz="quarter" idx="1"/>
          </p:nvPr>
        </p:nvSpPr>
        <p:spPr>
          <a:xfrm>
            <a:off x="457200" y="1538514"/>
            <a:ext cx="8229600" cy="4937760"/>
          </a:xfrm>
        </p:spPr>
        <p:txBody>
          <a:bodyPr/>
          <a:lstStyle/>
          <a:p>
            <a:r>
              <a:rPr lang="tr-TR" dirty="0" smtClean="0"/>
              <a:t>Türkiye Futbol Ligi puan fikstürünü (ilk 3 takım) hizalı biçimde yazdıralım.</a:t>
            </a:r>
            <a:endParaRPr lang="tr-TR" dirty="0"/>
          </a:p>
        </p:txBody>
      </p:sp>
      <p:graphicFrame>
        <p:nvGraphicFramePr>
          <p:cNvPr id="6" name="5 Tablo"/>
          <p:cNvGraphicFramePr>
            <a:graphicFrameLocks noGrp="1"/>
          </p:cNvGraphicFramePr>
          <p:nvPr/>
        </p:nvGraphicFramePr>
        <p:xfrm>
          <a:off x="810667" y="2815771"/>
          <a:ext cx="4356100" cy="2234145"/>
        </p:xfrm>
        <a:graphic>
          <a:graphicData uri="http://schemas.openxmlformats.org/drawingml/2006/table">
            <a:tbl>
              <a:tblPr/>
              <a:tblGrid>
                <a:gridCol w="3207238"/>
                <a:gridCol w="1148862"/>
              </a:tblGrid>
              <a:tr h="599300">
                <a:tc>
                  <a:txBody>
                    <a:bodyPr/>
                    <a:lstStyle/>
                    <a:p>
                      <a:pPr algn="l" fontAlgn="b"/>
                      <a:r>
                        <a:rPr lang="tr-TR" sz="2800" b="0" i="0" u="none" strike="noStrike" dirty="0">
                          <a:solidFill>
                            <a:schemeClr val="tx1"/>
                          </a:solidFill>
                          <a:latin typeface="Calibri"/>
                        </a:rPr>
                        <a:t>TAKIM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tr-TR" sz="2800" b="0" i="0" u="none" strike="noStrike" dirty="0" smtClean="0">
                          <a:solidFill>
                            <a:schemeClr val="tx1"/>
                          </a:solidFill>
                          <a:latin typeface="Calibri"/>
                        </a:rPr>
                        <a:t>  PUAN</a:t>
                      </a:r>
                      <a:endParaRPr lang="tr-TR" sz="2800" b="0" i="0" u="none" strike="noStrike" dirty="0">
                        <a:solidFill>
                          <a:schemeClr val="tx1"/>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302958">
                <a:tc>
                  <a:txBody>
                    <a:bodyPr/>
                    <a:lstStyle/>
                    <a:p>
                      <a:pPr algn="l" fontAlgn="b"/>
                      <a:r>
                        <a:rPr lang="tr-TR" sz="2800" b="0" i="0" u="sng" strike="noStrike" dirty="0" smtClean="0">
                          <a:solidFill>
                            <a:schemeClr val="tx1"/>
                          </a:solidFill>
                          <a:latin typeface="+mn-lt"/>
                        </a:rPr>
                        <a:t>1. GALATASARAY</a:t>
                      </a:r>
                      <a:endParaRPr lang="tr-TR" sz="2800" b="0" i="0" u="sng" strike="noStrike" dirty="0">
                        <a:solidFill>
                          <a:schemeClr val="tx1"/>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tr-TR" sz="2800" b="0" i="0" u="none" strike="noStrike" dirty="0" smtClean="0">
                          <a:solidFill>
                            <a:schemeClr val="tx1"/>
                          </a:solidFill>
                          <a:latin typeface="Calibri"/>
                        </a:rPr>
                        <a:t>75</a:t>
                      </a:r>
                      <a:endParaRPr lang="tr-TR" sz="2800" b="0" i="0" u="none" strike="noStrike" dirty="0">
                        <a:solidFill>
                          <a:schemeClr val="tx1"/>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599300">
                <a:tc>
                  <a:txBody>
                    <a:bodyPr/>
                    <a:lstStyle/>
                    <a:p>
                      <a:pPr algn="l" fontAlgn="b"/>
                      <a:r>
                        <a:rPr lang="tr-TR" sz="2800" b="0" i="0" u="sng" strike="noStrike" dirty="0" smtClean="0">
                          <a:solidFill>
                            <a:schemeClr val="tx1"/>
                          </a:solidFill>
                          <a:latin typeface="Calibri"/>
                        </a:rPr>
                        <a:t>2</a:t>
                      </a:r>
                      <a:r>
                        <a:rPr lang="tr-TR" sz="2800" b="0" i="0" u="sng" strike="noStrike" dirty="0" smtClean="0">
                          <a:solidFill>
                            <a:schemeClr val="tx1"/>
                          </a:solidFill>
                          <a:latin typeface="+mn-lt"/>
                        </a:rPr>
                        <a:t>. FENERBAHCE</a:t>
                      </a:r>
                      <a:endParaRPr lang="tr-TR" sz="2800" b="0" i="0" u="sng" strike="noStrike" dirty="0">
                        <a:solidFill>
                          <a:schemeClr val="tx1"/>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tr-TR" sz="2800" b="0" i="0" u="none" strike="noStrike" dirty="0" smtClean="0">
                          <a:solidFill>
                            <a:schemeClr val="tx1"/>
                          </a:solidFill>
                          <a:latin typeface="Calibri"/>
                        </a:rPr>
                        <a:t>72</a:t>
                      </a:r>
                      <a:endParaRPr lang="tr-TR" sz="2800" b="0" i="0" u="none" strike="noStrike" dirty="0">
                        <a:solidFill>
                          <a:schemeClr val="tx1"/>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599300">
                <a:tc>
                  <a:txBody>
                    <a:bodyPr/>
                    <a:lstStyle/>
                    <a:p>
                      <a:pPr algn="l" fontAlgn="b"/>
                      <a:r>
                        <a:rPr lang="tr-TR" sz="2800" b="0" i="0" u="sng" strike="noStrike" dirty="0" smtClean="0">
                          <a:solidFill>
                            <a:schemeClr val="tx1"/>
                          </a:solidFill>
                          <a:latin typeface="Calibri"/>
                        </a:rPr>
                        <a:t>3. BASAKSEHİR</a:t>
                      </a:r>
                      <a:endParaRPr lang="tr-TR" sz="2800" b="0" i="0" u="sng" strike="noStrike" dirty="0">
                        <a:solidFill>
                          <a:schemeClr val="tx1"/>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tr-TR" sz="2800" b="0" i="0" u="none" strike="noStrike" dirty="0" smtClean="0">
                          <a:solidFill>
                            <a:schemeClr val="tx1"/>
                          </a:solidFill>
                          <a:latin typeface="Calibri"/>
                        </a:rPr>
                        <a:t>72</a:t>
                      </a:r>
                      <a:endParaRPr lang="tr-TR" sz="2800" b="0" i="0" u="none" strike="noStrike" dirty="0">
                        <a:solidFill>
                          <a:schemeClr val="tx1"/>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bl>
          </a:graphicData>
        </a:graphic>
      </p:graphicFrame>
      <p:pic>
        <p:nvPicPr>
          <p:cNvPr id="5" name="Picture 2" descr="C:\Program Files\Microsoft Office\MEDIA\CAGCAT10\j0195384.wmf"/>
          <p:cNvPicPr>
            <a:picLocks noChangeAspect="1" noChangeArrowheads="1"/>
          </p:cNvPicPr>
          <p:nvPr/>
        </p:nvPicPr>
        <p:blipFill>
          <a:blip r:embed="rId3"/>
          <a:srcRect/>
          <a:stretch>
            <a:fillRect/>
          </a:stretch>
        </p:blipFill>
        <p:spPr bwMode="auto">
          <a:xfrm>
            <a:off x="5560009" y="2815771"/>
            <a:ext cx="1795882" cy="1833372"/>
          </a:xfrm>
          <a:prstGeom prst="rect">
            <a:avLst/>
          </a:prstGeom>
          <a:noFill/>
        </p:spPr>
      </p:pic>
      <p:sp>
        <p:nvSpPr>
          <p:cNvPr id="7" name="6 Yuvarlatılmış Dikdörtgen"/>
          <p:cNvSpPr/>
          <p:nvPr/>
        </p:nvSpPr>
        <p:spPr>
          <a:xfrm>
            <a:off x="5560009" y="5049916"/>
            <a:ext cx="2437362" cy="1191227"/>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dirty="0" smtClean="0"/>
              <a:t>İpucu: %-20s kullanımını </a:t>
            </a:r>
            <a:r>
              <a:rPr lang="tr-TR" smtClean="0"/>
              <a:t>düşünmüş müydünüz?</a:t>
            </a:r>
            <a:endParaRPr lang="tr-TR"/>
          </a:p>
        </p:txBody>
      </p:sp>
    </p:spTree>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Alıştırma: Kullanıcıyla iletişim</a:t>
            </a:r>
            <a:endParaRPr lang="tr-TR" dirty="0"/>
          </a:p>
        </p:txBody>
      </p:sp>
      <p:sp>
        <p:nvSpPr>
          <p:cNvPr id="3" name="2 İçerik Yer Tutucusu"/>
          <p:cNvSpPr>
            <a:spLocks noGrp="1"/>
          </p:cNvSpPr>
          <p:nvPr>
            <p:ph sz="quarter" idx="1"/>
          </p:nvPr>
        </p:nvSpPr>
        <p:spPr/>
        <p:txBody>
          <a:bodyPr/>
          <a:lstStyle/>
          <a:p>
            <a:r>
              <a:rPr lang="tr-TR" dirty="0" smtClean="0"/>
              <a:t>Dosyadan sırasıyla ismini</a:t>
            </a:r>
            <a:r>
              <a:rPr lang="tr-TR" sz="2000" dirty="0" smtClean="0"/>
              <a:t>(ad ve </a:t>
            </a:r>
            <a:r>
              <a:rPr lang="tr-TR" sz="2000" dirty="0" err="1" smtClean="0"/>
              <a:t>soyad</a:t>
            </a:r>
            <a:r>
              <a:rPr lang="tr-TR" sz="2000" dirty="0" smtClean="0"/>
              <a:t> olarak toplam 2 ismi olduğunu varsayın) </a:t>
            </a:r>
            <a:r>
              <a:rPr lang="tr-TR" dirty="0" smtClean="0"/>
              <a:t>, doğum yılını, ayını, gününü (XX/YY/ZZZZ biçiminde) alıp, kullanıcının kaç yaşında olduğunu tam olarak (küsuratlı olarak) hesaplayan ve sonucu ekranda gösteren bir sigorta sistemi programı yazın. Örnek çıktı:</a:t>
            </a:r>
          </a:p>
          <a:p>
            <a:pPr lvl="1"/>
            <a:r>
              <a:rPr lang="tr-TR" sz="2400" i="1" dirty="0" smtClean="0"/>
              <a:t>Sayın Mehmet </a:t>
            </a:r>
            <a:r>
              <a:rPr lang="tr-TR" sz="2400" i="1" dirty="0" err="1" smtClean="0"/>
              <a:t>Csever</a:t>
            </a:r>
            <a:r>
              <a:rPr lang="tr-TR" sz="2400" i="1" dirty="0" smtClean="0"/>
              <a:t>, sigorta sistemimize </a:t>
            </a:r>
            <a:r>
              <a:rPr lang="tr-TR" sz="2400" i="1" dirty="0" err="1" smtClean="0"/>
              <a:t>gore</a:t>
            </a:r>
            <a:r>
              <a:rPr lang="tr-TR" sz="2400" i="1" dirty="0" smtClean="0"/>
              <a:t> 19.72342322 </a:t>
            </a:r>
            <a:r>
              <a:rPr lang="tr-TR" sz="2400" i="1" dirty="0" err="1" smtClean="0"/>
              <a:t>yasindasiniz</a:t>
            </a:r>
            <a:r>
              <a:rPr lang="tr-TR" sz="2400" i="1" dirty="0" smtClean="0"/>
              <a:t>.</a:t>
            </a:r>
          </a:p>
          <a:p>
            <a:endParaRPr lang="tr-TR" dirty="0" smtClean="0"/>
          </a:p>
        </p:txBody>
      </p:sp>
      <p:pic>
        <p:nvPicPr>
          <p:cNvPr id="4" name="Picture 2" descr="C:\Documents and Settings\OguzH\Local Settings\Temporary Internet Files\Content.IE5\WO8I3UPU\question-marks[1].jpg"/>
          <p:cNvPicPr>
            <a:picLocks noChangeAspect="1" noChangeArrowheads="1"/>
          </p:cNvPicPr>
          <p:nvPr/>
        </p:nvPicPr>
        <p:blipFill>
          <a:blip r:embed="rId3"/>
          <a:stretch>
            <a:fillRect/>
          </a:stretch>
        </p:blipFill>
        <p:spPr bwMode="auto">
          <a:xfrm>
            <a:off x="7393801" y="5252613"/>
            <a:ext cx="1103700" cy="1126815"/>
          </a:xfrm>
          <a:prstGeom prst="rect">
            <a:avLst/>
          </a:prstGeom>
          <a:noFill/>
        </p:spPr>
      </p:pic>
      <p:sp>
        <p:nvSpPr>
          <p:cNvPr id="6" name="5 Yuvarlatılmış Dikdörtgen"/>
          <p:cNvSpPr/>
          <p:nvPr/>
        </p:nvSpPr>
        <p:spPr>
          <a:xfrm>
            <a:off x="3111782" y="4466737"/>
            <a:ext cx="3338285" cy="1126815"/>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2400" dirty="0" smtClean="0"/>
              <a:t>Öncelikle bir txt dosyası açıp içine veri kaydedin. </a:t>
            </a:r>
            <a:endParaRPr lang="tr-TR" sz="2400" dirty="0"/>
          </a:p>
        </p:txBody>
      </p:sp>
    </p:spTree>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4000" b="1" dirty="0" smtClean="0">
                <a:solidFill>
                  <a:schemeClr val="tx2">
                    <a:lumMod val="60000"/>
                    <a:lumOff val="40000"/>
                  </a:schemeClr>
                </a:solidFill>
              </a:rPr>
              <a:t>Kısa Devre nedir?</a:t>
            </a:r>
            <a:endParaRPr lang="tr-TR" sz="4000" b="1" dirty="0">
              <a:solidFill>
                <a:schemeClr val="tx2">
                  <a:lumMod val="60000"/>
                  <a:lumOff val="40000"/>
                </a:schemeClr>
              </a:solidFill>
            </a:endParaRPr>
          </a:p>
        </p:txBody>
      </p:sp>
      <p:sp>
        <p:nvSpPr>
          <p:cNvPr id="3" name="Alt Başlık 2"/>
          <p:cNvSpPr>
            <a:spLocks noGrp="1"/>
          </p:cNvSpPr>
          <p:nvPr>
            <p:ph sz="quarter" idx="1"/>
          </p:nvPr>
        </p:nvSpPr>
        <p:spPr/>
        <p:txBody>
          <a:bodyPr>
            <a:normAutofit/>
          </a:bodyPr>
          <a:lstStyle/>
          <a:p>
            <a:pPr algn="just"/>
            <a:r>
              <a:rPr lang="tr-TR" sz="2400" b="1" dirty="0" smtClean="0">
                <a:solidFill>
                  <a:schemeClr val="tx1"/>
                </a:solidFill>
              </a:rPr>
              <a:t> </a:t>
            </a:r>
            <a:r>
              <a:rPr lang="tr-TR" sz="2400" dirty="0" smtClean="0">
                <a:solidFill>
                  <a:schemeClr val="tx1"/>
                </a:solidFill>
              </a:rPr>
              <a:t>C programlama dilinde </a:t>
            </a:r>
            <a:r>
              <a:rPr lang="tr-TR" sz="2400" b="1" i="1" dirty="0" smtClean="0">
                <a:solidFill>
                  <a:srgbClr val="0070C0"/>
                </a:solidFill>
              </a:rPr>
              <a:t>kısa devre </a:t>
            </a:r>
            <a:r>
              <a:rPr lang="tr-TR" sz="2400" dirty="0" smtClean="0">
                <a:solidFill>
                  <a:schemeClr val="tx1"/>
                </a:solidFill>
              </a:rPr>
              <a:t>(</a:t>
            </a:r>
            <a:r>
              <a:rPr lang="tr-TR" sz="2400" dirty="0" err="1" smtClean="0">
                <a:solidFill>
                  <a:schemeClr val="tx1"/>
                </a:solidFill>
              </a:rPr>
              <a:t>short</a:t>
            </a:r>
            <a:r>
              <a:rPr lang="tr-TR" sz="2400" dirty="0" smtClean="0">
                <a:solidFill>
                  <a:schemeClr val="tx1"/>
                </a:solidFill>
              </a:rPr>
              <a:t>-</a:t>
            </a:r>
            <a:r>
              <a:rPr lang="tr-TR" sz="2400" dirty="0" err="1" smtClean="0">
                <a:solidFill>
                  <a:schemeClr val="tx1"/>
                </a:solidFill>
              </a:rPr>
              <a:t>circuit</a:t>
            </a:r>
            <a:r>
              <a:rPr lang="tr-TR" sz="2400" dirty="0" smtClean="0">
                <a:solidFill>
                  <a:schemeClr val="tx1"/>
                </a:solidFill>
              </a:rPr>
              <a:t>) yapısı bulunmaktadır. Kısa devre yapısı </a:t>
            </a:r>
            <a:r>
              <a:rPr lang="tr-TR" sz="2400" b="1" i="1" dirty="0" smtClean="0">
                <a:solidFill>
                  <a:schemeClr val="tx1"/>
                </a:solidFill>
              </a:rPr>
              <a:t>OR</a:t>
            </a:r>
            <a:r>
              <a:rPr lang="tr-TR" sz="2400" dirty="0" smtClean="0">
                <a:solidFill>
                  <a:schemeClr val="tx1"/>
                </a:solidFill>
              </a:rPr>
              <a:t> ( || ) ve </a:t>
            </a:r>
            <a:r>
              <a:rPr lang="tr-TR" sz="2400" b="1" i="1" dirty="0" smtClean="0">
                <a:solidFill>
                  <a:schemeClr val="tx1"/>
                </a:solidFill>
              </a:rPr>
              <a:t>AND</a:t>
            </a:r>
            <a:r>
              <a:rPr lang="tr-TR" sz="2400" dirty="0" smtClean="0">
                <a:solidFill>
                  <a:schemeClr val="tx1"/>
                </a:solidFill>
              </a:rPr>
              <a:t> ( &amp;&amp; ) mantıksal işleçleri için tanımlanmıştır. </a:t>
            </a:r>
          </a:p>
          <a:p>
            <a:pPr algn="just"/>
            <a:r>
              <a:rPr lang="tr-TR" sz="2400" dirty="0" smtClean="0">
                <a:solidFill>
                  <a:schemeClr val="tx1"/>
                </a:solidFill>
              </a:rPr>
              <a:t>Buna göre, </a:t>
            </a:r>
            <a:r>
              <a:rPr lang="tr-TR" sz="2400" b="1" i="1" dirty="0" smtClean="0">
                <a:solidFill>
                  <a:schemeClr val="tx1"/>
                </a:solidFill>
              </a:rPr>
              <a:t>OR</a:t>
            </a:r>
            <a:r>
              <a:rPr lang="tr-TR" sz="2400" dirty="0" smtClean="0">
                <a:solidFill>
                  <a:schemeClr val="tx1"/>
                </a:solidFill>
              </a:rPr>
              <a:t> işlecinde ilk ifade </a:t>
            </a:r>
            <a:r>
              <a:rPr lang="tr-TR" sz="2400" b="1" i="1" dirty="0" err="1" smtClean="0">
                <a:solidFill>
                  <a:schemeClr val="tx1"/>
                </a:solidFill>
              </a:rPr>
              <a:t>true</a:t>
            </a:r>
            <a:r>
              <a:rPr lang="tr-TR" sz="2400" b="1" i="1" dirty="0" smtClean="0">
                <a:solidFill>
                  <a:schemeClr val="tx1"/>
                </a:solidFill>
              </a:rPr>
              <a:t> </a:t>
            </a:r>
            <a:r>
              <a:rPr lang="tr-TR" sz="2400" dirty="0" smtClean="0">
                <a:solidFill>
                  <a:schemeClr val="tx1"/>
                </a:solidFill>
              </a:rPr>
              <a:t>değerini alırsa ikinci ifade çalıştırılmaz ve sonuç </a:t>
            </a:r>
            <a:r>
              <a:rPr lang="tr-TR" sz="2400" b="1" i="1" dirty="0" err="1" smtClean="0">
                <a:solidFill>
                  <a:schemeClr val="tx1"/>
                </a:solidFill>
              </a:rPr>
              <a:t>true</a:t>
            </a:r>
            <a:r>
              <a:rPr lang="tr-TR" sz="2400" dirty="0" smtClean="0">
                <a:solidFill>
                  <a:schemeClr val="tx1"/>
                </a:solidFill>
              </a:rPr>
              <a:t> döner. </a:t>
            </a:r>
          </a:p>
          <a:p>
            <a:pPr algn="just"/>
            <a:r>
              <a:rPr lang="tr-TR" sz="2400" dirty="0" smtClean="0">
                <a:solidFill>
                  <a:schemeClr val="tx1"/>
                </a:solidFill>
              </a:rPr>
              <a:t>Benzer şekilde </a:t>
            </a:r>
            <a:r>
              <a:rPr lang="tr-TR" sz="2400" b="1" i="1" dirty="0" smtClean="0">
                <a:solidFill>
                  <a:schemeClr val="tx1"/>
                </a:solidFill>
              </a:rPr>
              <a:t>AND </a:t>
            </a:r>
            <a:r>
              <a:rPr lang="tr-TR" sz="2400" dirty="0" smtClean="0">
                <a:solidFill>
                  <a:schemeClr val="tx1"/>
                </a:solidFill>
              </a:rPr>
              <a:t>işlecinde ilk ifade </a:t>
            </a:r>
            <a:r>
              <a:rPr lang="tr-TR" sz="2400" b="1" i="1" dirty="0" err="1" smtClean="0">
                <a:solidFill>
                  <a:schemeClr val="tx1"/>
                </a:solidFill>
              </a:rPr>
              <a:t>false</a:t>
            </a:r>
            <a:r>
              <a:rPr lang="tr-TR" sz="2400" dirty="0" smtClean="0">
                <a:solidFill>
                  <a:schemeClr val="tx1"/>
                </a:solidFill>
              </a:rPr>
              <a:t> değerini alırsa ikinci ifade çalıştırılmaz ve sonuç </a:t>
            </a:r>
            <a:r>
              <a:rPr lang="tr-TR" sz="2400" b="1" i="1" dirty="0" err="1" smtClean="0">
                <a:solidFill>
                  <a:schemeClr val="tx1"/>
                </a:solidFill>
              </a:rPr>
              <a:t>false</a:t>
            </a:r>
            <a:r>
              <a:rPr lang="tr-TR" sz="2400" dirty="0" smtClean="0">
                <a:solidFill>
                  <a:schemeClr val="tx1"/>
                </a:solidFill>
              </a:rPr>
              <a:t> döner.</a:t>
            </a:r>
          </a:p>
        </p:txBody>
      </p:sp>
    </p:spTree>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4000" b="1" dirty="0" smtClean="0">
                <a:solidFill>
                  <a:schemeClr val="tx2">
                    <a:lumMod val="60000"/>
                    <a:lumOff val="40000"/>
                  </a:schemeClr>
                </a:solidFill>
              </a:rPr>
              <a:t>Kısa Devre nedir?</a:t>
            </a:r>
            <a:endParaRPr lang="tr-TR" sz="4000" b="1" dirty="0">
              <a:solidFill>
                <a:schemeClr val="tx2">
                  <a:lumMod val="60000"/>
                  <a:lumOff val="40000"/>
                </a:schemeClr>
              </a:solidFill>
            </a:endParaRPr>
          </a:p>
        </p:txBody>
      </p:sp>
      <p:sp>
        <p:nvSpPr>
          <p:cNvPr id="3" name="Alt Başlık 2"/>
          <p:cNvSpPr>
            <a:spLocks noGrp="1"/>
          </p:cNvSpPr>
          <p:nvPr>
            <p:ph sz="quarter" idx="1"/>
          </p:nvPr>
        </p:nvSpPr>
        <p:spPr/>
        <p:txBody>
          <a:bodyPr>
            <a:normAutofit/>
          </a:bodyPr>
          <a:lstStyle/>
          <a:p>
            <a:pPr algn="just"/>
            <a:r>
              <a:rPr lang="tr-TR" sz="2400" dirty="0" smtClean="0"/>
              <a:t>Örneğin, aşağıdaki kullanım paydada sıfır ile bölümü önleyen güzel bir tasarımdır.</a:t>
            </a:r>
          </a:p>
          <a:p>
            <a:pPr algn="ctr">
              <a:buNone/>
            </a:pPr>
            <a:r>
              <a:rPr lang="tr-TR" sz="2400" dirty="0" smtClean="0"/>
              <a:t> </a:t>
            </a:r>
            <a:r>
              <a:rPr lang="tr-TR" sz="2400" dirty="0" err="1" smtClean="0"/>
              <a:t>if</a:t>
            </a:r>
            <a:r>
              <a:rPr lang="tr-TR" sz="2400" dirty="0" smtClean="0"/>
              <a:t>( y!=0 &amp;&amp; (x/y&gt;10) )</a:t>
            </a:r>
          </a:p>
        </p:txBody>
      </p:sp>
    </p:spTree>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Autofit/>
          </a:bodyPr>
          <a:lstStyle/>
          <a:p>
            <a:r>
              <a:rPr lang="tr-TR" sz="4000" b="1" i="1" dirty="0" smtClean="0"/>
              <a:t>Ödevlerdeki Etik İlkelerimiz- Özet</a:t>
            </a:r>
            <a:endParaRPr lang="tr-TR" sz="4000" dirty="0"/>
          </a:p>
        </p:txBody>
      </p:sp>
      <p:sp>
        <p:nvSpPr>
          <p:cNvPr id="3" name="2 İçerik Yer Tutucusu"/>
          <p:cNvSpPr>
            <a:spLocks noGrp="1"/>
          </p:cNvSpPr>
          <p:nvPr>
            <p:ph idx="1"/>
          </p:nvPr>
        </p:nvSpPr>
        <p:spPr/>
        <p:txBody>
          <a:bodyPr>
            <a:normAutofit fontScale="85000" lnSpcReduction="20000"/>
          </a:bodyPr>
          <a:lstStyle/>
          <a:p>
            <a:r>
              <a:rPr lang="tr-TR" b="1" i="1" dirty="0" smtClean="0"/>
              <a:t>Etik İlkelerimiz </a:t>
            </a:r>
            <a:r>
              <a:rPr lang="tr-TR" dirty="0" smtClean="0"/>
              <a:t>sizin derste başarılı olmanız için hazırlandı.</a:t>
            </a:r>
          </a:p>
          <a:p>
            <a:pPr lvl="1"/>
            <a:r>
              <a:rPr lang="tr-TR" dirty="0" smtClean="0"/>
              <a:t>İlkelerimizi içeren 12 ifadeyi kodlarınızı gönderirken doğrulamanız istenecektir. 7. ilke de dahil olmak üzere tüm ilkeleri dikkatle uygulayın.</a:t>
            </a:r>
          </a:p>
          <a:p>
            <a:pPr lvl="1"/>
            <a:r>
              <a:rPr lang="tr-TR" dirty="0" smtClean="0"/>
              <a:t>7. ilkeyi anlamakta/uygulamakta zorlanan öğrenciler için daha detaylı açıklama: Ödev çalışmalarında </a:t>
            </a:r>
            <a:r>
              <a:rPr lang="tr-TR" dirty="0" err="1" smtClean="0"/>
              <a:t>homosapiens</a:t>
            </a:r>
            <a:r>
              <a:rPr lang="tr-TR" dirty="0" smtClean="0"/>
              <a:t> türünden </a:t>
            </a:r>
            <a:r>
              <a:rPr lang="tr-TR" b="1" u="sng" dirty="0" smtClean="0"/>
              <a:t>kimseden</a:t>
            </a:r>
            <a:r>
              <a:rPr lang="tr-TR" dirty="0" smtClean="0"/>
              <a:t> (dersin hocası ve ders asistanları hariç) yardım almayınız!</a:t>
            </a:r>
          </a:p>
          <a:p>
            <a:pPr lvl="2"/>
            <a:r>
              <a:rPr lang="tr-TR" sz="2000" dirty="0" smtClean="0"/>
              <a:t>Dersi almayan arkadaşımdan da mı?</a:t>
            </a:r>
          </a:p>
          <a:p>
            <a:pPr lvl="3"/>
            <a:r>
              <a:rPr lang="tr-TR" sz="2000" dirty="0" smtClean="0"/>
              <a:t>Sağlama algoritması: </a:t>
            </a:r>
          </a:p>
          <a:p>
            <a:pPr lvl="4"/>
            <a:r>
              <a:rPr lang="tr-TR" sz="2000" dirty="0" smtClean="0"/>
              <a:t>“Dersimi almayan arkadaşım”, insan mı? Evet</a:t>
            </a:r>
          </a:p>
          <a:p>
            <a:pPr lvl="4"/>
            <a:r>
              <a:rPr lang="tr-TR" sz="2000" dirty="0" smtClean="0"/>
              <a:t>“Dersi almayan arkadaşım”, dersin hocası mı? Hayır</a:t>
            </a:r>
          </a:p>
          <a:p>
            <a:pPr lvl="4"/>
            <a:r>
              <a:rPr lang="tr-TR" sz="2000" dirty="0" smtClean="0"/>
              <a:t>“Dersi almayan arkadaşım”, dersin asistanı mı? Hayır</a:t>
            </a:r>
          </a:p>
          <a:p>
            <a:pPr lvl="3"/>
            <a:r>
              <a:rPr lang="tr-TR" sz="2000" dirty="0" smtClean="0"/>
              <a:t>Sonuç: Evet, ondan da yardım almayınız.</a:t>
            </a:r>
          </a:p>
          <a:p>
            <a:pPr lvl="3"/>
            <a:r>
              <a:rPr lang="tr-TR" sz="2000" i="1" dirty="0" smtClean="0"/>
              <a:t>“Ama kodumu göstermedim”, “Ama sadece bir şeyi sormuştum”</a:t>
            </a:r>
          </a:p>
          <a:p>
            <a:pPr lvl="4"/>
            <a:r>
              <a:rPr lang="tr-TR" sz="2000" dirty="0" smtClean="0"/>
              <a:t>Durumları olmasın. Gayet açık olan bu isteğimizi dikkatle uygulayın.</a:t>
            </a:r>
          </a:p>
          <a:p>
            <a:pPr lvl="4"/>
            <a:endParaRPr lang="tr-TR" dirty="0" smtClean="0"/>
          </a:p>
        </p:txBody>
      </p:sp>
    </p:spTree>
    <p:extLst>
      <p:ext uri="{BB962C8B-B14F-4D97-AF65-F5344CB8AC3E}">
        <p14:creationId xmlns="" xmlns:p14="http://schemas.microsoft.com/office/powerpoint/2010/main" val="1364517002"/>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checkerboard(across)">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checkerboard(across)">
                                      <p:cBhvr>
                                        <p:cTn id="12" dur="500"/>
                                        <p:tgtEl>
                                          <p:spTgt spid="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checkerboard(across)">
                                      <p:cBhvr>
                                        <p:cTn id="17" dur="500"/>
                                        <p:tgtEl>
                                          <p:spTgt spid="3">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checkerboard(across)">
                                      <p:cBhvr>
                                        <p:cTn id="22" dur="500"/>
                                        <p:tgtEl>
                                          <p:spTgt spid="3">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checkerboard(across)">
                                      <p:cBhvr>
                                        <p:cTn id="27" dur="500"/>
                                        <p:tgtEl>
                                          <p:spTgt spid="3">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checkerboard(across)">
                                      <p:cBhvr>
                                        <p:cTn id="32" dur="500"/>
                                        <p:tgtEl>
                                          <p:spTgt spid="3">
                                            <p:txEl>
                                              <p:pRg st="9" end="9"/>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Effect transition="in" filter="checkerboard(across)">
                                      <p:cBhvr>
                                        <p:cTn id="3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Alıştırma</a:t>
            </a:r>
            <a:endParaRPr lang="tr-TR" dirty="0"/>
          </a:p>
        </p:txBody>
      </p:sp>
      <p:sp>
        <p:nvSpPr>
          <p:cNvPr id="3" name="2 İçerik Yer Tutucusu"/>
          <p:cNvSpPr>
            <a:spLocks noGrp="1"/>
          </p:cNvSpPr>
          <p:nvPr>
            <p:ph sz="quarter" idx="1"/>
          </p:nvPr>
        </p:nvSpPr>
        <p:spPr/>
        <p:txBody>
          <a:bodyPr/>
          <a:lstStyle/>
          <a:p>
            <a:r>
              <a:rPr lang="tr-TR" dirty="0" smtClean="0"/>
              <a:t>Her çalıştırıldığında [10-20] arasında bir çift sayıyı ekrana yazdıran bir kod yazınız.</a:t>
            </a:r>
            <a:endParaRPr lang="tr-TR" dirty="0"/>
          </a:p>
        </p:txBody>
      </p:sp>
      <p:pic>
        <p:nvPicPr>
          <p:cNvPr id="4" name="Picture 2" descr="C:\Documents and Settings\OguzH\Local Settings\Temporary Internet Files\Content.IE5\WO8I3UPU\question-marks[1].jpg"/>
          <p:cNvPicPr>
            <a:picLocks noChangeAspect="1" noChangeArrowheads="1"/>
          </p:cNvPicPr>
          <p:nvPr/>
        </p:nvPicPr>
        <p:blipFill>
          <a:blip r:embed="rId3"/>
          <a:stretch>
            <a:fillRect/>
          </a:stretch>
        </p:blipFill>
        <p:spPr bwMode="auto">
          <a:xfrm>
            <a:off x="7393801" y="5252613"/>
            <a:ext cx="1103700" cy="1126815"/>
          </a:xfrm>
          <a:prstGeom prst="rect">
            <a:avLst/>
          </a:prstGeom>
          <a:noFill/>
        </p:spPr>
      </p:pic>
      <p:sp>
        <p:nvSpPr>
          <p:cNvPr id="5" name="4 Dikdörtgen"/>
          <p:cNvSpPr/>
          <p:nvPr/>
        </p:nvSpPr>
        <p:spPr>
          <a:xfrm>
            <a:off x="457199" y="2505670"/>
            <a:ext cx="5769429" cy="1200329"/>
          </a:xfrm>
          <a:prstGeom prst="rect">
            <a:avLst/>
          </a:prstGeom>
        </p:spPr>
        <p:txBody>
          <a:bodyPr wrap="square">
            <a:spAutoFit/>
          </a:bodyPr>
          <a:lstStyle/>
          <a:p>
            <a:r>
              <a:rPr lang="tr-TR" sz="2400" dirty="0" smtClean="0"/>
              <a:t>#</a:t>
            </a:r>
            <a:r>
              <a:rPr lang="tr-TR" sz="2400" dirty="0" err="1" smtClean="0"/>
              <a:t>include</a:t>
            </a:r>
            <a:r>
              <a:rPr lang="tr-TR" sz="2400" dirty="0" smtClean="0"/>
              <a:t> &lt;</a:t>
            </a:r>
            <a:r>
              <a:rPr lang="tr-TR" sz="2400" dirty="0" err="1" smtClean="0"/>
              <a:t>stdio</a:t>
            </a:r>
            <a:r>
              <a:rPr lang="tr-TR" sz="2400" dirty="0" smtClean="0"/>
              <a:t>.h&gt;</a:t>
            </a:r>
          </a:p>
          <a:p>
            <a:r>
              <a:rPr lang="tr-TR" sz="2400" dirty="0" smtClean="0"/>
              <a:t>#</a:t>
            </a:r>
            <a:r>
              <a:rPr lang="tr-TR" sz="2400" dirty="0" err="1" smtClean="0"/>
              <a:t>include</a:t>
            </a:r>
            <a:r>
              <a:rPr lang="tr-TR" sz="2400" dirty="0" smtClean="0"/>
              <a:t> &lt;</a:t>
            </a:r>
            <a:r>
              <a:rPr lang="tr-TR" sz="2400" dirty="0" err="1" smtClean="0"/>
              <a:t>stdlib</a:t>
            </a:r>
            <a:r>
              <a:rPr lang="tr-TR" sz="2400" dirty="0" smtClean="0"/>
              <a:t>.h&gt; </a:t>
            </a:r>
            <a:r>
              <a:rPr lang="tr-TR" dirty="0" smtClean="0"/>
              <a:t>//</a:t>
            </a:r>
            <a:r>
              <a:rPr lang="tr-TR" dirty="0" err="1" smtClean="0"/>
              <a:t>srand</a:t>
            </a:r>
            <a:r>
              <a:rPr lang="tr-TR" dirty="0" smtClean="0"/>
              <a:t> </a:t>
            </a:r>
            <a:r>
              <a:rPr lang="tr-TR" dirty="0" err="1" smtClean="0"/>
              <a:t>kullandigimiz</a:t>
            </a:r>
            <a:r>
              <a:rPr lang="tr-TR" dirty="0" smtClean="0"/>
              <a:t> </a:t>
            </a:r>
            <a:r>
              <a:rPr lang="tr-TR" dirty="0" err="1" smtClean="0"/>
              <a:t>icin</a:t>
            </a:r>
            <a:endParaRPr lang="tr-TR" sz="2400" dirty="0" smtClean="0"/>
          </a:p>
          <a:p>
            <a:r>
              <a:rPr lang="tr-TR" sz="2400" dirty="0" smtClean="0"/>
              <a:t>#</a:t>
            </a:r>
            <a:r>
              <a:rPr lang="tr-TR" sz="2400" dirty="0" err="1" smtClean="0"/>
              <a:t>include</a:t>
            </a:r>
            <a:r>
              <a:rPr lang="tr-TR" sz="2400" dirty="0" smtClean="0"/>
              <a:t> &lt;time.h&gt; </a:t>
            </a:r>
            <a:r>
              <a:rPr lang="tr-TR" dirty="0" smtClean="0"/>
              <a:t>//time </a:t>
            </a:r>
            <a:r>
              <a:rPr lang="tr-TR" dirty="0" err="1" smtClean="0"/>
              <a:t>kullandigimiz</a:t>
            </a:r>
            <a:r>
              <a:rPr lang="tr-TR" dirty="0" smtClean="0"/>
              <a:t> </a:t>
            </a:r>
            <a:r>
              <a:rPr lang="tr-TR" dirty="0" err="1" smtClean="0"/>
              <a:t>icin</a:t>
            </a:r>
            <a:endParaRPr lang="tr-TR" dirty="0" smtClean="0"/>
          </a:p>
        </p:txBody>
      </p:sp>
      <p:sp>
        <p:nvSpPr>
          <p:cNvPr id="6" name="5 Dikdörtgen"/>
          <p:cNvSpPr/>
          <p:nvPr/>
        </p:nvSpPr>
        <p:spPr>
          <a:xfrm>
            <a:off x="1553029" y="4167664"/>
            <a:ext cx="6524171" cy="738664"/>
          </a:xfrm>
          <a:prstGeom prst="rect">
            <a:avLst/>
          </a:prstGeom>
        </p:spPr>
        <p:txBody>
          <a:bodyPr wrap="square">
            <a:spAutoFit/>
          </a:bodyPr>
          <a:lstStyle/>
          <a:p>
            <a:r>
              <a:rPr lang="tr-TR" sz="2400" dirty="0" err="1" smtClean="0"/>
              <a:t>srand</a:t>
            </a:r>
            <a:r>
              <a:rPr lang="tr-TR" sz="2400" dirty="0" smtClean="0"/>
              <a:t> ( time(NULL) ); </a:t>
            </a:r>
            <a:r>
              <a:rPr lang="tr-TR" dirty="0" smtClean="0"/>
              <a:t>/*</a:t>
            </a:r>
            <a:r>
              <a:rPr lang="tr-TR" dirty="0" err="1" smtClean="0"/>
              <a:t>Zamani</a:t>
            </a:r>
            <a:r>
              <a:rPr lang="tr-TR" dirty="0" smtClean="0"/>
              <a:t> baz alarak rastgele </a:t>
            </a:r>
            <a:r>
              <a:rPr lang="tr-TR" dirty="0" err="1" smtClean="0"/>
              <a:t>sayi</a:t>
            </a:r>
            <a:r>
              <a:rPr lang="tr-TR" dirty="0" smtClean="0"/>
              <a:t> </a:t>
            </a:r>
            <a:r>
              <a:rPr lang="tr-TR" dirty="0" err="1" smtClean="0"/>
              <a:t>uretim</a:t>
            </a:r>
            <a:r>
              <a:rPr lang="tr-TR" dirty="0" smtClean="0"/>
              <a:t> tohumunu(</a:t>
            </a:r>
            <a:r>
              <a:rPr lang="tr-TR" dirty="0" err="1" smtClean="0"/>
              <a:t>seed</a:t>
            </a:r>
            <a:r>
              <a:rPr lang="tr-TR" dirty="0" smtClean="0"/>
              <a:t>) atar.*/</a:t>
            </a:r>
            <a:endParaRPr lang="tr-TR" sz="2400" dirty="0"/>
          </a:p>
        </p:txBody>
      </p:sp>
    </p:spTree>
  </p:cSld>
  <p:clrMapOvr>
    <a:overrideClrMapping bg1="lt1" tx1="dk1" bg2="lt2" tx2="dk2" accent1="accent1" accent2="accent2" accent3="accent3" accent4="accent4" accent5="accent5" accent6="accent6" hlink="hlink" folHlink="folHlink"/>
  </p:clrMapOvr>
  <p:transition>
    <p:random/>
  </p:transition>
</p:sld>
</file>

<file path=ppt/slides/slide121.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a:t>
            </a:r>
            <a:endParaRPr lang="en-US" dirty="0"/>
          </a:p>
        </p:txBody>
      </p:sp>
      <p:sp>
        <p:nvSpPr>
          <p:cNvPr id="3" name="Content Placeholder 2"/>
          <p:cNvSpPr>
            <a:spLocks noGrp="1"/>
          </p:cNvSpPr>
          <p:nvPr>
            <p:ph sz="quarter" idx="1"/>
          </p:nvPr>
        </p:nvSpPr>
        <p:spPr/>
        <p:txBody>
          <a:bodyPr/>
          <a:lstStyle/>
          <a:p>
            <a:pPr>
              <a:buFont typeface="+mj-lt"/>
              <a:buAutoNum type="arabicPeriod"/>
            </a:pPr>
            <a:r>
              <a:rPr lang="tr-TR" b="0" dirty="0" smtClean="0"/>
              <a:t>Write a code with a function that returns the cube of a number</a:t>
            </a:r>
          </a:p>
          <a:p>
            <a:pPr>
              <a:buFont typeface="+mj-lt"/>
              <a:buAutoNum type="arabicPeriod"/>
            </a:pPr>
            <a:endParaRPr lang="tr-TR" b="0" dirty="0"/>
          </a:p>
          <a:p>
            <a:pPr>
              <a:buFont typeface="+mj-lt"/>
              <a:buAutoNum type="arabicPeriod"/>
            </a:pPr>
            <a:r>
              <a:rPr lang="tr-TR" b="0" dirty="0" smtClean="0"/>
              <a:t>Write a code with a function that returns </a:t>
            </a:r>
          </a:p>
          <a:p>
            <a:pPr lvl="5"/>
            <a:r>
              <a:rPr lang="tr-TR" dirty="0" smtClean="0"/>
              <a:t>0 i</a:t>
            </a:r>
            <a:r>
              <a:rPr lang="tr-TR" b="0" dirty="0" smtClean="0"/>
              <a:t>f the number is even</a:t>
            </a:r>
          </a:p>
          <a:p>
            <a:pPr lvl="5"/>
            <a:r>
              <a:rPr lang="tr-TR" dirty="0"/>
              <a:t>1</a:t>
            </a:r>
            <a:r>
              <a:rPr lang="tr-TR" dirty="0" smtClean="0"/>
              <a:t> if the number is odd</a:t>
            </a:r>
            <a:endParaRPr lang="tr-TR" b="0" dirty="0" smtClean="0"/>
          </a:p>
        </p:txBody>
      </p:sp>
      <p:sp>
        <p:nvSpPr>
          <p:cNvPr id="4" name="3 Metin kutusu"/>
          <p:cNvSpPr txBox="1"/>
          <p:nvPr/>
        </p:nvSpPr>
        <p:spPr>
          <a:xfrm>
            <a:off x="857224" y="4286256"/>
            <a:ext cx="7286676" cy="1754326"/>
          </a:xfrm>
          <a:prstGeom prst="rect">
            <a:avLst/>
          </a:prstGeom>
          <a:noFill/>
        </p:spPr>
        <p:txBody>
          <a:bodyPr wrap="square" rtlCol="0">
            <a:spAutoFit/>
          </a:bodyPr>
          <a:lstStyle/>
          <a:p>
            <a:r>
              <a:rPr lang="tr-TR" dirty="0" smtClean="0"/>
              <a:t>Bu denemeleri kendiniz ders sonrasında çözmeye çalışınız.</a:t>
            </a:r>
          </a:p>
          <a:p>
            <a:endParaRPr lang="tr-TR" dirty="0" smtClean="0"/>
          </a:p>
          <a:p>
            <a:r>
              <a:rPr lang="tr-TR" dirty="0" smtClean="0"/>
              <a:t>Bu denemelerdeki uygulamaları </a:t>
            </a:r>
            <a:r>
              <a:rPr lang="tr-TR" dirty="0" err="1" smtClean="0"/>
              <a:t>main’in</a:t>
            </a:r>
            <a:r>
              <a:rPr lang="tr-TR" dirty="0" smtClean="0"/>
              <a:t> içinde (fonksiyonsuz) de yapmak mümkündü.  Ancak kombinasyon hesabında olduğu gibi fonksiyonu kod içinde defalarca çağırma ihtiyacı duyduğumuzda, </a:t>
            </a:r>
            <a:r>
              <a:rPr lang="tr-TR" dirty="0" err="1" smtClean="0"/>
              <a:t>main’de</a:t>
            </a:r>
            <a:r>
              <a:rPr lang="tr-TR" dirty="0" smtClean="0"/>
              <a:t> aynı kod parçası gereksiz yere tekrarlanırdı.</a:t>
            </a:r>
            <a:endParaRPr lang="tr-TR" dirty="0"/>
          </a:p>
        </p:txBody>
      </p:sp>
    </p:spTree>
    <p:extLst>
      <p:ext uri="{BB962C8B-B14F-4D97-AF65-F5344CB8AC3E}">
        <p14:creationId xmlns="" xmlns:p14="http://schemas.microsoft.com/office/powerpoint/2010/main" val="510309730"/>
      </p:ext>
    </p:extLst>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Alıştırma</a:t>
            </a:r>
            <a:endParaRPr lang="tr-TR" dirty="0"/>
          </a:p>
        </p:txBody>
      </p:sp>
      <p:sp>
        <p:nvSpPr>
          <p:cNvPr id="3" name="Content Placeholder 2"/>
          <p:cNvSpPr>
            <a:spLocks noGrp="1"/>
          </p:cNvSpPr>
          <p:nvPr>
            <p:ph sz="quarter" idx="1"/>
          </p:nvPr>
        </p:nvSpPr>
        <p:spPr/>
        <p:txBody>
          <a:bodyPr/>
          <a:lstStyle/>
          <a:p>
            <a:r>
              <a:rPr lang="tr-TR" b="0" dirty="0" smtClean="0"/>
              <a:t>WRITE A FUNCTION THAT TAKES 3 NUMBERS AND CALCULATES THE AVERAGE</a:t>
            </a:r>
            <a:endParaRPr lang="tr-TR" b="0" dirty="0"/>
          </a:p>
        </p:txBody>
      </p:sp>
      <p:sp>
        <p:nvSpPr>
          <p:cNvPr id="4" name="Rectangle 3"/>
          <p:cNvSpPr/>
          <p:nvPr/>
        </p:nvSpPr>
        <p:spPr>
          <a:xfrm>
            <a:off x="3492500" y="2501900"/>
            <a:ext cx="2095500" cy="1016000"/>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tr-TR" dirty="0" smtClean="0"/>
              <a:t>averageThree</a:t>
            </a:r>
            <a:endParaRPr lang="tr-TR" dirty="0"/>
          </a:p>
        </p:txBody>
      </p:sp>
      <p:sp>
        <p:nvSpPr>
          <p:cNvPr id="5" name="TextBox 4"/>
          <p:cNvSpPr txBox="1"/>
          <p:nvPr/>
        </p:nvSpPr>
        <p:spPr>
          <a:xfrm>
            <a:off x="2133600" y="2286000"/>
            <a:ext cx="45719" cy="369332"/>
          </a:xfrm>
          <a:prstGeom prst="rect">
            <a:avLst/>
          </a:prstGeom>
          <a:noFill/>
        </p:spPr>
        <p:txBody>
          <a:bodyPr wrap="square" rtlCol="0">
            <a:spAutoFit/>
          </a:bodyPr>
          <a:lstStyle/>
          <a:p>
            <a:r>
              <a:rPr lang="tr-TR" dirty="0" smtClean="0"/>
              <a:t>5</a:t>
            </a:r>
            <a:endParaRPr lang="tr-TR" dirty="0"/>
          </a:p>
        </p:txBody>
      </p:sp>
      <p:sp>
        <p:nvSpPr>
          <p:cNvPr id="6" name="TextBox 5"/>
          <p:cNvSpPr txBox="1"/>
          <p:nvPr/>
        </p:nvSpPr>
        <p:spPr>
          <a:xfrm>
            <a:off x="2590800" y="2825234"/>
            <a:ext cx="45719" cy="369332"/>
          </a:xfrm>
          <a:prstGeom prst="rect">
            <a:avLst/>
          </a:prstGeom>
          <a:noFill/>
        </p:spPr>
        <p:txBody>
          <a:bodyPr wrap="square" rtlCol="0">
            <a:spAutoFit/>
          </a:bodyPr>
          <a:lstStyle/>
          <a:p>
            <a:r>
              <a:rPr lang="tr-TR" dirty="0" smtClean="0"/>
              <a:t>8</a:t>
            </a:r>
            <a:endParaRPr lang="tr-TR" dirty="0"/>
          </a:p>
        </p:txBody>
      </p:sp>
      <p:sp>
        <p:nvSpPr>
          <p:cNvPr id="7" name="TextBox 6"/>
          <p:cNvSpPr txBox="1"/>
          <p:nvPr/>
        </p:nvSpPr>
        <p:spPr>
          <a:xfrm>
            <a:off x="2133600" y="3333234"/>
            <a:ext cx="635000" cy="369332"/>
          </a:xfrm>
          <a:prstGeom prst="rect">
            <a:avLst/>
          </a:prstGeom>
          <a:noFill/>
        </p:spPr>
        <p:txBody>
          <a:bodyPr wrap="square" rtlCol="0">
            <a:spAutoFit/>
          </a:bodyPr>
          <a:lstStyle/>
          <a:p>
            <a:r>
              <a:rPr lang="tr-TR" dirty="0" smtClean="0"/>
              <a:t>12</a:t>
            </a:r>
            <a:endParaRPr lang="tr-TR" dirty="0"/>
          </a:p>
        </p:txBody>
      </p:sp>
      <p:cxnSp>
        <p:nvCxnSpPr>
          <p:cNvPr id="9" name="Straight Arrow Connector 8"/>
          <p:cNvCxnSpPr/>
          <p:nvPr/>
        </p:nvCxnSpPr>
        <p:spPr>
          <a:xfrm>
            <a:off x="2349500" y="2501900"/>
            <a:ext cx="1041400" cy="15343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2870200" y="3009900"/>
            <a:ext cx="520700"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2636519" y="3194566"/>
            <a:ext cx="754381" cy="2540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702300" y="3009900"/>
            <a:ext cx="7747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642100" y="2837934"/>
            <a:ext cx="780983"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lang="tr-TR" dirty="0" smtClean="0"/>
              <a:t>8.333</a:t>
            </a:r>
            <a:endParaRPr lang="tr-TR" dirty="0"/>
          </a:p>
        </p:txBody>
      </p:sp>
      <p:sp>
        <p:nvSpPr>
          <p:cNvPr id="14" name="13 Metin kutusu"/>
          <p:cNvSpPr txBox="1"/>
          <p:nvPr/>
        </p:nvSpPr>
        <p:spPr>
          <a:xfrm>
            <a:off x="857224" y="4286256"/>
            <a:ext cx="7286676" cy="1754326"/>
          </a:xfrm>
          <a:prstGeom prst="rect">
            <a:avLst/>
          </a:prstGeom>
          <a:noFill/>
        </p:spPr>
        <p:txBody>
          <a:bodyPr wrap="square" rtlCol="0">
            <a:spAutoFit/>
          </a:bodyPr>
          <a:lstStyle/>
          <a:p>
            <a:r>
              <a:rPr lang="tr-TR" dirty="0" smtClean="0"/>
              <a:t>Bu denemeleri kendiniz ders sonrasında çözmeye çalışınız.</a:t>
            </a:r>
          </a:p>
          <a:p>
            <a:endParaRPr lang="tr-TR" dirty="0" smtClean="0"/>
          </a:p>
          <a:p>
            <a:r>
              <a:rPr lang="tr-TR" dirty="0" smtClean="0"/>
              <a:t>Bu denemelerdeki uygulamaları </a:t>
            </a:r>
            <a:r>
              <a:rPr lang="tr-TR" dirty="0" err="1" smtClean="0"/>
              <a:t>main’in</a:t>
            </a:r>
            <a:r>
              <a:rPr lang="tr-TR" dirty="0" smtClean="0"/>
              <a:t> içinde (fonksiyonsuz) de yapmak mümkündü.  Ancak kombinasyon hesabında olduğu gibi fonksiyonu kod içinde defalarca çağırma ihtiyacı duyduğumuzda, </a:t>
            </a:r>
            <a:r>
              <a:rPr lang="tr-TR" dirty="0" err="1" smtClean="0"/>
              <a:t>main’de</a:t>
            </a:r>
            <a:r>
              <a:rPr lang="tr-TR" dirty="0" smtClean="0"/>
              <a:t> aynı kod parçası gereksiz yere tekrarlanırdı.</a:t>
            </a:r>
            <a:endParaRPr lang="tr-TR" dirty="0"/>
          </a:p>
        </p:txBody>
      </p:sp>
    </p:spTree>
    <p:extLst>
      <p:ext uri="{BB962C8B-B14F-4D97-AF65-F5344CB8AC3E}">
        <p14:creationId xmlns="" xmlns:p14="http://schemas.microsoft.com/office/powerpoint/2010/main" val="929264326"/>
      </p:ext>
    </p:extLst>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pic>
        <p:nvPicPr>
          <p:cNvPr id="62466" name="Picture 2" descr="Üçgenler"/>
          <p:cNvPicPr>
            <a:picLocks noChangeAspect="1" noChangeArrowheads="1"/>
          </p:cNvPicPr>
          <p:nvPr/>
        </p:nvPicPr>
        <p:blipFill>
          <a:blip r:embed="rId3"/>
          <a:srcRect/>
          <a:stretch>
            <a:fillRect/>
          </a:stretch>
        </p:blipFill>
        <p:spPr bwMode="auto">
          <a:xfrm>
            <a:off x="1071538" y="2500306"/>
            <a:ext cx="7620000" cy="1962150"/>
          </a:xfrm>
          <a:prstGeom prst="rect">
            <a:avLst/>
          </a:prstGeom>
          <a:noFill/>
        </p:spPr>
      </p:pic>
      <p:sp>
        <p:nvSpPr>
          <p:cNvPr id="2" name="1 Başlık"/>
          <p:cNvSpPr>
            <a:spLocks noGrp="1"/>
          </p:cNvSpPr>
          <p:nvPr>
            <p:ph type="title"/>
          </p:nvPr>
        </p:nvSpPr>
        <p:spPr/>
        <p:txBody>
          <a:bodyPr/>
          <a:lstStyle/>
          <a:p>
            <a:r>
              <a:rPr lang="tr-TR" dirty="0" smtClean="0"/>
              <a:t>Alıştırma</a:t>
            </a:r>
            <a:endParaRPr lang="tr-TR" dirty="0"/>
          </a:p>
        </p:txBody>
      </p:sp>
      <p:sp>
        <p:nvSpPr>
          <p:cNvPr id="3" name="2 İçerik Yer Tutucusu"/>
          <p:cNvSpPr>
            <a:spLocks noGrp="1"/>
          </p:cNvSpPr>
          <p:nvPr>
            <p:ph sz="quarter" idx="1"/>
          </p:nvPr>
        </p:nvSpPr>
        <p:spPr/>
        <p:txBody>
          <a:bodyPr>
            <a:normAutofit fontScale="92500" lnSpcReduction="10000"/>
          </a:bodyPr>
          <a:lstStyle/>
          <a:p>
            <a:r>
              <a:rPr lang="tr-TR" dirty="0" smtClean="0"/>
              <a:t>Bir üçgenin kenar uzunluklarını küçükten büyüğe olarak alıp, üçgenin dar açılı, dik ya da geniş açılı mı olduğuna karar veren bir fonksiyon yazınız. </a:t>
            </a:r>
          </a:p>
          <a:p>
            <a:endParaRPr lang="tr-TR" dirty="0" smtClean="0"/>
          </a:p>
          <a:p>
            <a:endParaRPr lang="tr-TR" dirty="0" smtClean="0"/>
          </a:p>
          <a:p>
            <a:endParaRPr lang="tr-TR" dirty="0" smtClean="0"/>
          </a:p>
          <a:p>
            <a:endParaRPr lang="tr-TR" dirty="0" smtClean="0"/>
          </a:p>
          <a:p>
            <a:pPr>
              <a:buNone/>
            </a:pPr>
            <a:endParaRPr lang="tr-TR" dirty="0" smtClean="0"/>
          </a:p>
          <a:p>
            <a:pPr>
              <a:buNone/>
            </a:pPr>
            <a:r>
              <a:rPr lang="tr-TR" dirty="0" smtClean="0"/>
              <a:t>Fonksiyon</a:t>
            </a:r>
          </a:p>
          <a:p>
            <a:pPr>
              <a:buNone/>
            </a:pPr>
            <a:r>
              <a:rPr lang="tr-TR" dirty="0" smtClean="0"/>
              <a:t>Üçgen dar açılı ise 1, dik açılı ise 2, </a:t>
            </a:r>
          </a:p>
          <a:p>
            <a:pPr>
              <a:buNone/>
            </a:pPr>
            <a:r>
              <a:rPr lang="tr-TR" dirty="0" smtClean="0"/>
              <a:t>geniş açılı ise 3 değerini dönsün.</a:t>
            </a:r>
          </a:p>
          <a:p>
            <a:pPr>
              <a:buNone/>
            </a:pPr>
            <a:r>
              <a:rPr lang="tr-TR" dirty="0" smtClean="0"/>
              <a:t>Ya küçükten büyüğe girilmezse?</a:t>
            </a:r>
            <a:endParaRPr lang="tr-TR" dirty="0"/>
          </a:p>
        </p:txBody>
      </p:sp>
      <p:sp>
        <p:nvSpPr>
          <p:cNvPr id="5" name="4 Dikdörtgen"/>
          <p:cNvSpPr/>
          <p:nvPr/>
        </p:nvSpPr>
        <p:spPr>
          <a:xfrm>
            <a:off x="2786050" y="2500306"/>
            <a:ext cx="607859" cy="923330"/>
          </a:xfrm>
          <a:prstGeom prst="rect">
            <a:avLst/>
          </a:prstGeom>
          <a:noFill/>
        </p:spPr>
        <p:txBody>
          <a:bodyPr wrap="none" lIns="91440" tIns="45720" rIns="91440" bIns="45720">
            <a:spAutoFit/>
          </a:bodyPr>
          <a:lstStyle/>
          <a:p>
            <a:pPr algn="ctr"/>
            <a:r>
              <a:rPr lang="tr-TR"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1</a:t>
            </a:r>
            <a:endParaRPr lang="tr-TR"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6" name="5 Dikdörtgen"/>
          <p:cNvSpPr/>
          <p:nvPr/>
        </p:nvSpPr>
        <p:spPr>
          <a:xfrm>
            <a:off x="4786314" y="2571744"/>
            <a:ext cx="607860" cy="923330"/>
          </a:xfrm>
          <a:prstGeom prst="rect">
            <a:avLst/>
          </a:prstGeom>
          <a:noFill/>
        </p:spPr>
        <p:txBody>
          <a:bodyPr wrap="none" lIns="91440" tIns="45720" rIns="91440" bIns="45720">
            <a:spAutoFit/>
          </a:bodyPr>
          <a:lstStyle/>
          <a:p>
            <a:pPr algn="ctr"/>
            <a:r>
              <a:rPr lang="tr-TR" sz="54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2</a:t>
            </a:r>
            <a:endParaRPr lang="tr-TR"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7" name="6 Dikdörtgen"/>
          <p:cNvSpPr/>
          <p:nvPr/>
        </p:nvSpPr>
        <p:spPr>
          <a:xfrm>
            <a:off x="7000892" y="2571744"/>
            <a:ext cx="607859" cy="923330"/>
          </a:xfrm>
          <a:prstGeom prst="rect">
            <a:avLst/>
          </a:prstGeom>
          <a:noFill/>
        </p:spPr>
        <p:txBody>
          <a:bodyPr wrap="none" lIns="91440" tIns="45720" rIns="91440" bIns="45720">
            <a:spAutoFit/>
          </a:bodyPr>
          <a:lstStyle/>
          <a:p>
            <a:pPr algn="ctr"/>
            <a:r>
              <a:rPr lang="tr-TR"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3</a:t>
            </a:r>
            <a:endParaRPr lang="tr-TR"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pic>
        <p:nvPicPr>
          <p:cNvPr id="8" name="Picture 5"/>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7000892" y="4643446"/>
            <a:ext cx="1643074" cy="19169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9" name="8 Resim" descr="bilgisayar.wmf"/>
          <p:cNvPicPr>
            <a:picLocks noChangeAspect="1"/>
          </p:cNvPicPr>
          <p:nvPr/>
        </p:nvPicPr>
        <p:blipFill>
          <a:blip r:embed="rId5"/>
          <a:stretch>
            <a:fillRect/>
          </a:stretch>
        </p:blipFill>
        <p:spPr>
          <a:xfrm>
            <a:off x="7429520" y="142852"/>
            <a:ext cx="904875" cy="923925"/>
          </a:xfrm>
          <a:prstGeom prst="rect">
            <a:avLst/>
          </a:prstGeom>
        </p:spPr>
      </p:pic>
    </p:spTree>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animEffect transition="in" filter="checkerboard(across)">
                                      <p:cBhvr>
                                        <p:cTn id="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4.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SINAVLARLA İLGİLİ OLMAYAN BİLGİLER</a:t>
            </a:r>
            <a:endParaRPr lang="tr-TR" dirty="0"/>
          </a:p>
        </p:txBody>
      </p:sp>
      <p:sp>
        <p:nvSpPr>
          <p:cNvPr id="3" name="2 İçerik Yer Tutucusu"/>
          <p:cNvSpPr>
            <a:spLocks noGrp="1"/>
          </p:cNvSpPr>
          <p:nvPr>
            <p:ph sz="quarter" idx="1"/>
          </p:nvPr>
        </p:nvSpPr>
        <p:spPr/>
        <p:txBody>
          <a:bodyPr/>
          <a:lstStyle/>
          <a:p>
            <a:r>
              <a:rPr lang="tr-TR" dirty="0" smtClean="0"/>
              <a:t>Bu slaytlardan sınavda sorumlu olmazsınız.</a:t>
            </a:r>
          </a:p>
          <a:p>
            <a:pPr lvl="1"/>
            <a:r>
              <a:rPr lang="tr-TR" dirty="0" smtClean="0"/>
              <a:t>Ödevlerinizde vs. kullanma isteyebileceğiniz bilgiler olabilir.</a:t>
            </a:r>
          </a:p>
          <a:p>
            <a:pPr lvl="1"/>
            <a:r>
              <a:rPr lang="tr-TR" dirty="0" err="1" smtClean="0"/>
              <a:t>Piazza’nın</a:t>
            </a:r>
            <a:r>
              <a:rPr lang="tr-TR" dirty="0" smtClean="0"/>
              <a:t> kullanımıyla ilgili basit bilgiler olabilir.</a:t>
            </a:r>
            <a:endParaRPr lang="tr-TR" dirty="0"/>
          </a:p>
        </p:txBody>
      </p:sp>
    </p:spTree>
  </p:cSld>
  <p:clrMapOvr>
    <a:masterClrMapping/>
  </p:clrMapOvr>
  <p:transition>
    <p:random/>
  </p:transition>
</p:sld>
</file>

<file path=ppt/slides/slide125.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Metnin rengini kısmen değiştirmek</a:t>
            </a:r>
            <a:br>
              <a:rPr lang="tr-TR" dirty="0" smtClean="0"/>
            </a:br>
            <a:r>
              <a:rPr lang="tr-TR" dirty="0" smtClean="0"/>
              <a:t>(Sınavda bu slayttan sorumlu değilsiniz)</a:t>
            </a:r>
            <a:endParaRPr lang="tr-TR" dirty="0"/>
          </a:p>
        </p:txBody>
      </p:sp>
      <p:sp>
        <p:nvSpPr>
          <p:cNvPr id="3" name="2 İçerik Yer Tutucusu"/>
          <p:cNvSpPr>
            <a:spLocks noGrp="1"/>
          </p:cNvSpPr>
          <p:nvPr>
            <p:ph sz="quarter" idx="1"/>
          </p:nvPr>
        </p:nvSpPr>
        <p:spPr/>
        <p:txBody>
          <a:bodyPr>
            <a:noAutofit/>
          </a:bodyPr>
          <a:lstStyle/>
          <a:p>
            <a:pPr>
              <a:buNone/>
            </a:pPr>
            <a:r>
              <a:rPr lang="tr-TR" sz="1000" dirty="0" smtClean="0"/>
              <a:t>#</a:t>
            </a:r>
            <a:r>
              <a:rPr lang="tr-TR" sz="1000" dirty="0" err="1" smtClean="0"/>
              <a:t>include</a:t>
            </a:r>
            <a:r>
              <a:rPr lang="tr-TR" sz="1000" dirty="0" smtClean="0"/>
              <a:t> &lt;</a:t>
            </a:r>
            <a:r>
              <a:rPr lang="tr-TR" sz="1000" dirty="0" err="1" smtClean="0"/>
              <a:t>stdio</a:t>
            </a:r>
            <a:r>
              <a:rPr lang="tr-TR" sz="1000" dirty="0" smtClean="0"/>
              <a:t>.h&gt;</a:t>
            </a:r>
          </a:p>
          <a:p>
            <a:pPr>
              <a:buNone/>
            </a:pPr>
            <a:r>
              <a:rPr lang="tr-TR" sz="1000" dirty="0" smtClean="0"/>
              <a:t>#</a:t>
            </a:r>
            <a:r>
              <a:rPr lang="tr-TR" sz="1000" dirty="0" err="1" smtClean="0"/>
              <a:t>include</a:t>
            </a:r>
            <a:r>
              <a:rPr lang="tr-TR" sz="1000" dirty="0" smtClean="0"/>
              <a:t> &lt;</a:t>
            </a:r>
            <a:r>
              <a:rPr lang="tr-TR" sz="1000" dirty="0" err="1" smtClean="0"/>
              <a:t>stdlib</a:t>
            </a:r>
            <a:r>
              <a:rPr lang="tr-TR" sz="1000" dirty="0" smtClean="0"/>
              <a:t>.h&gt;</a:t>
            </a:r>
          </a:p>
          <a:p>
            <a:pPr>
              <a:buNone/>
            </a:pPr>
            <a:r>
              <a:rPr lang="tr-TR" sz="1000" dirty="0" smtClean="0"/>
              <a:t>#</a:t>
            </a:r>
            <a:r>
              <a:rPr lang="tr-TR" sz="1000" dirty="0" err="1" smtClean="0"/>
              <a:t>include</a:t>
            </a:r>
            <a:r>
              <a:rPr lang="tr-TR" sz="1000" dirty="0" smtClean="0"/>
              <a:t> &lt;</a:t>
            </a:r>
            <a:r>
              <a:rPr lang="tr-TR" sz="1000" dirty="0" err="1" smtClean="0"/>
              <a:t>windows</a:t>
            </a:r>
            <a:r>
              <a:rPr lang="tr-TR" sz="1000" dirty="0" smtClean="0"/>
              <a:t>.h&gt;</a:t>
            </a:r>
          </a:p>
          <a:p>
            <a:pPr>
              <a:buNone/>
            </a:pPr>
            <a:r>
              <a:rPr lang="tr-TR" sz="1000" dirty="0" smtClean="0"/>
              <a:t>#</a:t>
            </a:r>
            <a:r>
              <a:rPr lang="tr-TR" sz="1000" dirty="0" err="1" smtClean="0"/>
              <a:t>include</a:t>
            </a:r>
            <a:r>
              <a:rPr lang="tr-TR" sz="1000" dirty="0" smtClean="0"/>
              <a:t> &lt;</a:t>
            </a:r>
            <a:r>
              <a:rPr lang="tr-TR" sz="1000" dirty="0" err="1" smtClean="0"/>
              <a:t>dos</a:t>
            </a:r>
            <a:r>
              <a:rPr lang="tr-TR" sz="1000" dirty="0" smtClean="0"/>
              <a:t>.h&gt;</a:t>
            </a:r>
          </a:p>
          <a:p>
            <a:pPr>
              <a:buNone/>
            </a:pPr>
            <a:r>
              <a:rPr lang="tr-TR" sz="1000" dirty="0" smtClean="0"/>
              <a:t>#</a:t>
            </a:r>
            <a:r>
              <a:rPr lang="tr-TR" sz="1000" dirty="0" err="1" smtClean="0"/>
              <a:t>include</a:t>
            </a:r>
            <a:r>
              <a:rPr lang="tr-TR" sz="1000" dirty="0" smtClean="0"/>
              <a:t> &lt;</a:t>
            </a:r>
            <a:r>
              <a:rPr lang="tr-TR" sz="1000" dirty="0" err="1" smtClean="0"/>
              <a:t>dir</a:t>
            </a:r>
            <a:r>
              <a:rPr lang="tr-TR" sz="1000" dirty="0" smtClean="0"/>
              <a:t>.h&gt;</a:t>
            </a:r>
          </a:p>
          <a:p>
            <a:pPr>
              <a:buNone/>
            </a:pPr>
            <a:r>
              <a:rPr lang="tr-TR" sz="1000" dirty="0" err="1" smtClean="0"/>
              <a:t>void</a:t>
            </a:r>
            <a:r>
              <a:rPr lang="tr-TR" sz="1000" dirty="0" smtClean="0"/>
              <a:t> </a:t>
            </a:r>
            <a:r>
              <a:rPr lang="tr-TR" sz="1000" dirty="0" err="1" smtClean="0"/>
              <a:t>SetColor</a:t>
            </a:r>
            <a:r>
              <a:rPr lang="tr-TR" sz="1000" dirty="0" smtClean="0"/>
              <a:t>(</a:t>
            </a:r>
            <a:r>
              <a:rPr lang="tr-TR" sz="1000" dirty="0" err="1" smtClean="0"/>
              <a:t>int</a:t>
            </a:r>
            <a:r>
              <a:rPr lang="tr-TR" sz="1000" dirty="0" smtClean="0"/>
              <a:t> </a:t>
            </a:r>
            <a:r>
              <a:rPr lang="tr-TR" sz="1000" dirty="0" err="1" smtClean="0"/>
              <a:t>ForgC</a:t>
            </a:r>
            <a:r>
              <a:rPr lang="tr-TR" sz="1000" dirty="0" smtClean="0"/>
              <a:t>);</a:t>
            </a:r>
          </a:p>
          <a:p>
            <a:pPr>
              <a:buNone/>
            </a:pPr>
            <a:r>
              <a:rPr lang="tr-TR" sz="1000" dirty="0" err="1" smtClean="0"/>
              <a:t>int</a:t>
            </a:r>
            <a:r>
              <a:rPr lang="tr-TR" sz="1000" dirty="0" smtClean="0"/>
              <a:t> </a:t>
            </a:r>
            <a:r>
              <a:rPr lang="tr-TR" sz="1000" dirty="0" err="1" smtClean="0"/>
              <a:t>main</a:t>
            </a:r>
            <a:r>
              <a:rPr lang="tr-TR" sz="1000" dirty="0" smtClean="0"/>
              <a:t>()</a:t>
            </a:r>
          </a:p>
          <a:p>
            <a:pPr>
              <a:buNone/>
            </a:pPr>
            <a:r>
              <a:rPr lang="tr-TR" sz="1000" dirty="0" smtClean="0"/>
              <a:t>{</a:t>
            </a:r>
          </a:p>
          <a:p>
            <a:pPr>
              <a:buNone/>
            </a:pPr>
            <a:r>
              <a:rPr lang="tr-TR" sz="1000" dirty="0" smtClean="0"/>
              <a:t>	</a:t>
            </a:r>
            <a:r>
              <a:rPr lang="tr-TR" sz="1000" dirty="0" err="1" smtClean="0"/>
              <a:t>system</a:t>
            </a:r>
            <a:r>
              <a:rPr lang="tr-TR" sz="1000" dirty="0" smtClean="0"/>
              <a:t>("COLOR 3E");</a:t>
            </a:r>
          </a:p>
          <a:p>
            <a:pPr>
              <a:buNone/>
            </a:pPr>
            <a:r>
              <a:rPr lang="tr-TR" sz="1000" dirty="0" smtClean="0"/>
              <a:t>	</a:t>
            </a:r>
            <a:r>
              <a:rPr lang="tr-TR" sz="1000" dirty="0" err="1" smtClean="0"/>
              <a:t>SetColor</a:t>
            </a:r>
            <a:r>
              <a:rPr lang="tr-TR" sz="1000" dirty="0" smtClean="0"/>
              <a:t>(1);</a:t>
            </a:r>
          </a:p>
          <a:p>
            <a:pPr>
              <a:buNone/>
            </a:pPr>
            <a:r>
              <a:rPr lang="tr-TR" sz="1000" dirty="0" smtClean="0"/>
              <a:t>	</a:t>
            </a:r>
            <a:r>
              <a:rPr lang="tr-TR" sz="1000" dirty="0" err="1" smtClean="0"/>
              <a:t>printf</a:t>
            </a:r>
            <a:r>
              <a:rPr lang="tr-TR" sz="1000" dirty="0" smtClean="0"/>
              <a:t>("Fener");</a:t>
            </a:r>
          </a:p>
          <a:p>
            <a:pPr>
              <a:buNone/>
            </a:pPr>
            <a:r>
              <a:rPr lang="tr-TR" sz="1000" dirty="0" smtClean="0"/>
              <a:t>	</a:t>
            </a:r>
            <a:r>
              <a:rPr lang="tr-TR" sz="1000" dirty="0" err="1" smtClean="0"/>
              <a:t>SetColor</a:t>
            </a:r>
            <a:r>
              <a:rPr lang="tr-TR" sz="1000" dirty="0" smtClean="0"/>
              <a:t>(14);</a:t>
            </a:r>
          </a:p>
          <a:p>
            <a:pPr>
              <a:buNone/>
            </a:pPr>
            <a:r>
              <a:rPr lang="tr-TR" sz="1000" dirty="0" smtClean="0"/>
              <a:t>	</a:t>
            </a:r>
            <a:r>
              <a:rPr lang="tr-TR" sz="1000" dirty="0" err="1" smtClean="0"/>
              <a:t>printf</a:t>
            </a:r>
            <a:r>
              <a:rPr lang="tr-TR" sz="1000" dirty="0" smtClean="0"/>
              <a:t>("</a:t>
            </a:r>
            <a:r>
              <a:rPr lang="tr-TR" sz="1000" dirty="0" err="1" smtClean="0"/>
              <a:t>bahce</a:t>
            </a:r>
            <a:r>
              <a:rPr lang="tr-TR" sz="1000" dirty="0" smtClean="0"/>
              <a:t>");</a:t>
            </a:r>
          </a:p>
          <a:p>
            <a:pPr>
              <a:buNone/>
            </a:pPr>
            <a:r>
              <a:rPr lang="tr-TR" sz="1000" dirty="0" smtClean="0"/>
              <a:t>	</a:t>
            </a:r>
            <a:r>
              <a:rPr lang="tr-TR" sz="1000" dirty="0" err="1" smtClean="0"/>
              <a:t>SetColor</a:t>
            </a:r>
            <a:r>
              <a:rPr lang="tr-TR" sz="1000" dirty="0" smtClean="0"/>
              <a:t>(0);</a:t>
            </a:r>
          </a:p>
          <a:p>
            <a:pPr>
              <a:buNone/>
            </a:pPr>
            <a:r>
              <a:rPr lang="tr-TR" sz="1000" dirty="0" smtClean="0"/>
              <a:t>	</a:t>
            </a:r>
            <a:r>
              <a:rPr lang="tr-TR" sz="1000" dirty="0" err="1" smtClean="0"/>
              <a:t>printf</a:t>
            </a:r>
            <a:r>
              <a:rPr lang="tr-TR" sz="1000" dirty="0" smtClean="0"/>
              <a:t>(" </a:t>
            </a:r>
            <a:r>
              <a:rPr lang="tr-TR" sz="1000" dirty="0" err="1" smtClean="0"/>
              <a:t>maci</a:t>
            </a:r>
            <a:r>
              <a:rPr lang="tr-TR" sz="1000" dirty="0" smtClean="0"/>
              <a:t> ne zaman?");</a:t>
            </a:r>
          </a:p>
          <a:p>
            <a:pPr>
              <a:buNone/>
            </a:pPr>
            <a:r>
              <a:rPr lang="tr-TR" sz="1000" dirty="0" smtClean="0"/>
              <a:t>	</a:t>
            </a:r>
            <a:r>
              <a:rPr lang="tr-TR" sz="1000" dirty="0" err="1" smtClean="0"/>
              <a:t>return</a:t>
            </a:r>
            <a:r>
              <a:rPr lang="tr-TR" sz="1000" dirty="0" smtClean="0"/>
              <a:t> 0;</a:t>
            </a:r>
          </a:p>
          <a:p>
            <a:pPr>
              <a:buNone/>
            </a:pPr>
            <a:r>
              <a:rPr lang="tr-TR" sz="1000" dirty="0" smtClean="0"/>
              <a:t>}</a:t>
            </a:r>
          </a:p>
          <a:p>
            <a:pPr>
              <a:buNone/>
            </a:pPr>
            <a:r>
              <a:rPr lang="tr-TR" sz="1000" dirty="0" smtClean="0"/>
              <a:t>…</a:t>
            </a:r>
          </a:p>
        </p:txBody>
      </p:sp>
      <p:pic>
        <p:nvPicPr>
          <p:cNvPr id="2050" name="Picture 2"/>
          <p:cNvPicPr>
            <a:picLocks noChangeAspect="1" noChangeArrowheads="1"/>
          </p:cNvPicPr>
          <p:nvPr/>
        </p:nvPicPr>
        <p:blipFill>
          <a:blip r:embed="rId3"/>
          <a:srcRect t="7014" r="44233" b="55430"/>
          <a:stretch>
            <a:fillRect/>
          </a:stretch>
        </p:blipFill>
        <p:spPr bwMode="auto">
          <a:xfrm>
            <a:off x="3390900" y="1219200"/>
            <a:ext cx="5295900" cy="1581150"/>
          </a:xfrm>
          <a:prstGeom prst="rect">
            <a:avLst/>
          </a:prstGeom>
          <a:noFill/>
          <a:ln w="9525">
            <a:noFill/>
            <a:miter lim="800000"/>
            <a:headEnd/>
            <a:tailEnd/>
          </a:ln>
          <a:effectLst/>
        </p:spPr>
      </p:pic>
      <p:sp>
        <p:nvSpPr>
          <p:cNvPr id="5" name="4 Dikdörtgen"/>
          <p:cNvSpPr/>
          <p:nvPr/>
        </p:nvSpPr>
        <p:spPr>
          <a:xfrm>
            <a:off x="2266949" y="3333750"/>
            <a:ext cx="4733925" cy="2708434"/>
          </a:xfrm>
          <a:prstGeom prst="rect">
            <a:avLst/>
          </a:prstGeom>
        </p:spPr>
        <p:txBody>
          <a:bodyPr wrap="square">
            <a:spAutoFit/>
          </a:bodyPr>
          <a:lstStyle/>
          <a:p>
            <a:pPr>
              <a:buNone/>
            </a:pPr>
            <a:r>
              <a:rPr lang="tr-TR" sz="1000" dirty="0" smtClean="0"/>
              <a:t>…</a:t>
            </a:r>
          </a:p>
          <a:p>
            <a:pPr>
              <a:buNone/>
            </a:pPr>
            <a:r>
              <a:rPr lang="tr-TR" sz="1000" dirty="0" err="1" smtClean="0"/>
              <a:t>void</a:t>
            </a:r>
            <a:r>
              <a:rPr lang="tr-TR" sz="1000" dirty="0" smtClean="0"/>
              <a:t> </a:t>
            </a:r>
            <a:r>
              <a:rPr lang="tr-TR" sz="1000" dirty="0" err="1" smtClean="0"/>
              <a:t>SetColor</a:t>
            </a:r>
            <a:r>
              <a:rPr lang="tr-TR" sz="1000" dirty="0" smtClean="0"/>
              <a:t>(</a:t>
            </a:r>
            <a:r>
              <a:rPr lang="tr-TR" sz="1000" dirty="0" err="1" smtClean="0"/>
              <a:t>int</a:t>
            </a:r>
            <a:r>
              <a:rPr lang="tr-TR" sz="1000" dirty="0" smtClean="0"/>
              <a:t> </a:t>
            </a:r>
            <a:r>
              <a:rPr lang="tr-TR" sz="1000" dirty="0" err="1" smtClean="0"/>
              <a:t>ForgC</a:t>
            </a:r>
            <a:r>
              <a:rPr lang="tr-TR" sz="1000" dirty="0" smtClean="0"/>
              <a:t>) //</a:t>
            </a:r>
            <a:r>
              <a:rPr lang="tr-TR" sz="1000" dirty="0" err="1" smtClean="0"/>
              <a:t>hazir</a:t>
            </a:r>
            <a:r>
              <a:rPr lang="tr-TR" sz="1000" dirty="0" smtClean="0"/>
              <a:t> fonksiyon</a:t>
            </a:r>
          </a:p>
          <a:p>
            <a:pPr>
              <a:buNone/>
            </a:pPr>
            <a:r>
              <a:rPr lang="tr-TR" sz="1000" dirty="0" smtClean="0"/>
              <a:t> {</a:t>
            </a:r>
          </a:p>
          <a:p>
            <a:pPr>
              <a:buNone/>
            </a:pPr>
            <a:r>
              <a:rPr lang="tr-TR" sz="1000" dirty="0" smtClean="0"/>
              <a:t>     WORD </a:t>
            </a:r>
            <a:r>
              <a:rPr lang="tr-TR" sz="1000" dirty="0" err="1" smtClean="0"/>
              <a:t>wColor</a:t>
            </a:r>
            <a:r>
              <a:rPr lang="tr-TR" sz="1000" dirty="0" smtClean="0"/>
              <a:t>;</a:t>
            </a:r>
          </a:p>
          <a:p>
            <a:pPr>
              <a:buNone/>
            </a:pPr>
            <a:endParaRPr lang="tr-TR" sz="1000" dirty="0" smtClean="0"/>
          </a:p>
          <a:p>
            <a:pPr>
              <a:buNone/>
            </a:pPr>
            <a:r>
              <a:rPr lang="tr-TR" sz="1000" dirty="0" smtClean="0"/>
              <a:t>      HANDLE </a:t>
            </a:r>
            <a:r>
              <a:rPr lang="tr-TR" sz="1000" dirty="0" err="1" smtClean="0"/>
              <a:t>hStdOut</a:t>
            </a:r>
            <a:r>
              <a:rPr lang="tr-TR" sz="1000" dirty="0" smtClean="0"/>
              <a:t> = </a:t>
            </a:r>
            <a:r>
              <a:rPr lang="tr-TR" sz="1000" dirty="0" err="1" smtClean="0"/>
              <a:t>GetStdHandle</a:t>
            </a:r>
            <a:r>
              <a:rPr lang="tr-TR" sz="1000" dirty="0" smtClean="0"/>
              <a:t>(STD_OUTPUT_HANDLE);</a:t>
            </a:r>
          </a:p>
          <a:p>
            <a:pPr>
              <a:buNone/>
            </a:pPr>
            <a:r>
              <a:rPr lang="tr-TR" sz="1000" dirty="0" smtClean="0"/>
              <a:t>      CONSOLE_SCREEN_BUFFER_INFO </a:t>
            </a:r>
            <a:r>
              <a:rPr lang="tr-TR" sz="1000" dirty="0" err="1" smtClean="0"/>
              <a:t>csbi</a:t>
            </a:r>
            <a:r>
              <a:rPr lang="tr-TR" sz="1000" dirty="0" smtClean="0"/>
              <a:t>;</a:t>
            </a:r>
          </a:p>
          <a:p>
            <a:pPr>
              <a:buNone/>
            </a:pPr>
            <a:endParaRPr lang="tr-TR" sz="1000" dirty="0" smtClean="0"/>
          </a:p>
          <a:p>
            <a:pPr>
              <a:buNone/>
            </a:pPr>
            <a:r>
              <a:rPr lang="tr-TR" sz="1000" dirty="0" smtClean="0"/>
              <a:t>                       //</a:t>
            </a:r>
            <a:r>
              <a:rPr lang="tr-TR" sz="1000" dirty="0" err="1" smtClean="0"/>
              <a:t>We</a:t>
            </a:r>
            <a:r>
              <a:rPr lang="tr-TR" sz="1000" dirty="0" smtClean="0"/>
              <a:t> </a:t>
            </a:r>
            <a:r>
              <a:rPr lang="tr-TR" sz="1000" dirty="0" err="1" smtClean="0"/>
              <a:t>use</a:t>
            </a:r>
            <a:r>
              <a:rPr lang="tr-TR" sz="1000" dirty="0" smtClean="0"/>
              <a:t> </a:t>
            </a:r>
            <a:r>
              <a:rPr lang="tr-TR" sz="1000" dirty="0" err="1" smtClean="0"/>
              <a:t>csbi</a:t>
            </a:r>
            <a:r>
              <a:rPr lang="tr-TR" sz="1000" dirty="0" smtClean="0"/>
              <a:t> </a:t>
            </a:r>
            <a:r>
              <a:rPr lang="tr-TR" sz="1000" dirty="0" err="1" smtClean="0"/>
              <a:t>for</a:t>
            </a:r>
            <a:r>
              <a:rPr lang="tr-TR" sz="1000" dirty="0" smtClean="0"/>
              <a:t> </a:t>
            </a:r>
            <a:r>
              <a:rPr lang="tr-TR" sz="1000" dirty="0" err="1" smtClean="0"/>
              <a:t>the</a:t>
            </a:r>
            <a:r>
              <a:rPr lang="tr-TR" sz="1000" dirty="0" smtClean="0"/>
              <a:t> </a:t>
            </a:r>
            <a:r>
              <a:rPr lang="tr-TR" sz="1000" dirty="0" err="1" smtClean="0"/>
              <a:t>wAttributes</a:t>
            </a:r>
            <a:r>
              <a:rPr lang="tr-TR" sz="1000" dirty="0" smtClean="0"/>
              <a:t> </a:t>
            </a:r>
            <a:r>
              <a:rPr lang="tr-TR" sz="1000" dirty="0" err="1" smtClean="0"/>
              <a:t>word</a:t>
            </a:r>
            <a:r>
              <a:rPr lang="tr-TR" sz="1000" dirty="0" smtClean="0"/>
              <a:t>.</a:t>
            </a:r>
          </a:p>
          <a:p>
            <a:pPr>
              <a:buNone/>
            </a:pPr>
            <a:r>
              <a:rPr lang="tr-TR" sz="1000" dirty="0" smtClean="0"/>
              <a:t>     </a:t>
            </a:r>
            <a:r>
              <a:rPr lang="tr-TR" sz="1000" dirty="0" err="1" smtClean="0"/>
              <a:t>if</a:t>
            </a:r>
            <a:r>
              <a:rPr lang="tr-TR" sz="1000" dirty="0" smtClean="0"/>
              <a:t>(</a:t>
            </a:r>
            <a:r>
              <a:rPr lang="tr-TR" sz="1000" dirty="0" err="1" smtClean="0"/>
              <a:t>GetConsoleScreenBufferInfo</a:t>
            </a:r>
            <a:r>
              <a:rPr lang="tr-TR" sz="1000" dirty="0" smtClean="0"/>
              <a:t>(</a:t>
            </a:r>
            <a:r>
              <a:rPr lang="tr-TR" sz="1000" dirty="0" err="1" smtClean="0"/>
              <a:t>hStdOut</a:t>
            </a:r>
            <a:r>
              <a:rPr lang="tr-TR" sz="1000" dirty="0" smtClean="0"/>
              <a:t>, &amp;</a:t>
            </a:r>
            <a:r>
              <a:rPr lang="tr-TR" sz="1000" dirty="0" err="1" smtClean="0"/>
              <a:t>csbi</a:t>
            </a:r>
            <a:r>
              <a:rPr lang="tr-TR" sz="1000" dirty="0" smtClean="0"/>
              <a:t>))</a:t>
            </a:r>
          </a:p>
          <a:p>
            <a:pPr>
              <a:buNone/>
            </a:pPr>
            <a:r>
              <a:rPr lang="tr-TR" sz="1000" dirty="0" smtClean="0"/>
              <a:t>     {</a:t>
            </a:r>
          </a:p>
          <a:p>
            <a:pPr>
              <a:buNone/>
            </a:pPr>
            <a:r>
              <a:rPr lang="tr-TR" sz="1000" dirty="0" smtClean="0"/>
              <a:t>                 //Mask </a:t>
            </a:r>
            <a:r>
              <a:rPr lang="tr-TR" sz="1000" dirty="0" err="1" smtClean="0"/>
              <a:t>out</a:t>
            </a:r>
            <a:r>
              <a:rPr lang="tr-TR" sz="1000" dirty="0" smtClean="0"/>
              <a:t> </a:t>
            </a:r>
            <a:r>
              <a:rPr lang="tr-TR" sz="1000" dirty="0" err="1" smtClean="0"/>
              <a:t>all</a:t>
            </a:r>
            <a:r>
              <a:rPr lang="tr-TR" sz="1000" dirty="0" smtClean="0"/>
              <a:t> but </a:t>
            </a:r>
            <a:r>
              <a:rPr lang="tr-TR" sz="1000" dirty="0" err="1" smtClean="0"/>
              <a:t>the</a:t>
            </a:r>
            <a:r>
              <a:rPr lang="tr-TR" sz="1000" dirty="0" smtClean="0"/>
              <a:t> background </a:t>
            </a:r>
            <a:r>
              <a:rPr lang="tr-TR" sz="1000" dirty="0" err="1" smtClean="0"/>
              <a:t>attribute</a:t>
            </a:r>
            <a:r>
              <a:rPr lang="tr-TR" sz="1000" dirty="0" smtClean="0"/>
              <a:t>, </a:t>
            </a:r>
            <a:r>
              <a:rPr lang="tr-TR" sz="1000" dirty="0" err="1" smtClean="0"/>
              <a:t>and</a:t>
            </a:r>
            <a:r>
              <a:rPr lang="tr-TR" sz="1000" dirty="0" smtClean="0"/>
              <a:t> </a:t>
            </a:r>
            <a:r>
              <a:rPr lang="tr-TR" sz="1000" dirty="0" err="1" smtClean="0"/>
              <a:t>add</a:t>
            </a:r>
            <a:r>
              <a:rPr lang="tr-TR" sz="1000" dirty="0" smtClean="0"/>
              <a:t> in </a:t>
            </a:r>
            <a:r>
              <a:rPr lang="tr-TR" sz="1000" dirty="0" err="1" smtClean="0"/>
              <a:t>the</a:t>
            </a:r>
            <a:r>
              <a:rPr lang="tr-TR" sz="1000" dirty="0" smtClean="0"/>
              <a:t> </a:t>
            </a:r>
            <a:r>
              <a:rPr lang="tr-TR" sz="1000" dirty="0" err="1" smtClean="0"/>
              <a:t>forgournd</a:t>
            </a:r>
            <a:r>
              <a:rPr lang="tr-TR" sz="1000" dirty="0" smtClean="0"/>
              <a:t> </a:t>
            </a:r>
            <a:r>
              <a:rPr lang="tr-TR" sz="1000" dirty="0" err="1" smtClean="0"/>
              <a:t>color</a:t>
            </a:r>
            <a:endParaRPr lang="tr-TR" sz="1000" dirty="0" smtClean="0"/>
          </a:p>
          <a:p>
            <a:pPr>
              <a:buNone/>
            </a:pPr>
            <a:r>
              <a:rPr lang="tr-TR" sz="1000" dirty="0" smtClean="0"/>
              <a:t>          </a:t>
            </a:r>
            <a:r>
              <a:rPr lang="tr-TR" sz="1000" dirty="0" err="1" smtClean="0"/>
              <a:t>wColor</a:t>
            </a:r>
            <a:r>
              <a:rPr lang="tr-TR" sz="1000" dirty="0" smtClean="0"/>
              <a:t> = (</a:t>
            </a:r>
            <a:r>
              <a:rPr lang="tr-TR" sz="1000" dirty="0" err="1" smtClean="0"/>
              <a:t>csbi</a:t>
            </a:r>
            <a:r>
              <a:rPr lang="tr-TR" sz="1000" dirty="0" smtClean="0"/>
              <a:t>.</a:t>
            </a:r>
            <a:r>
              <a:rPr lang="tr-TR" sz="1000" dirty="0" err="1" smtClean="0"/>
              <a:t>wAttributes</a:t>
            </a:r>
            <a:r>
              <a:rPr lang="tr-TR" sz="1000" dirty="0" smtClean="0"/>
              <a:t> &amp; 0xF0) + (</a:t>
            </a:r>
            <a:r>
              <a:rPr lang="tr-TR" sz="1000" dirty="0" err="1" smtClean="0"/>
              <a:t>ForgC</a:t>
            </a:r>
            <a:r>
              <a:rPr lang="tr-TR" sz="1000" dirty="0" smtClean="0"/>
              <a:t> &amp; 0x0F);</a:t>
            </a:r>
          </a:p>
          <a:p>
            <a:pPr>
              <a:buNone/>
            </a:pPr>
            <a:r>
              <a:rPr lang="tr-TR" sz="1000" dirty="0" smtClean="0"/>
              <a:t>          </a:t>
            </a:r>
            <a:r>
              <a:rPr lang="tr-TR" sz="1000" dirty="0" err="1" smtClean="0"/>
              <a:t>SetConsoleTextAttribute</a:t>
            </a:r>
            <a:r>
              <a:rPr lang="tr-TR" sz="1000" dirty="0" smtClean="0"/>
              <a:t>(</a:t>
            </a:r>
            <a:r>
              <a:rPr lang="tr-TR" sz="1000" dirty="0" err="1" smtClean="0"/>
              <a:t>hStdOut</a:t>
            </a:r>
            <a:r>
              <a:rPr lang="tr-TR" sz="1000" dirty="0" smtClean="0"/>
              <a:t>, </a:t>
            </a:r>
            <a:r>
              <a:rPr lang="tr-TR" sz="1000" dirty="0" err="1" smtClean="0"/>
              <a:t>wColor</a:t>
            </a:r>
            <a:r>
              <a:rPr lang="tr-TR" sz="1000" dirty="0" smtClean="0"/>
              <a:t>);</a:t>
            </a:r>
          </a:p>
          <a:p>
            <a:pPr>
              <a:buNone/>
            </a:pPr>
            <a:r>
              <a:rPr lang="tr-TR" sz="1000" dirty="0" smtClean="0"/>
              <a:t>     }</a:t>
            </a:r>
          </a:p>
          <a:p>
            <a:pPr>
              <a:buNone/>
            </a:pPr>
            <a:r>
              <a:rPr lang="tr-TR" sz="1000" dirty="0" smtClean="0"/>
              <a:t>     </a:t>
            </a:r>
            <a:r>
              <a:rPr lang="tr-TR" sz="1000" dirty="0" err="1" smtClean="0"/>
              <a:t>return</a:t>
            </a:r>
            <a:r>
              <a:rPr lang="tr-TR" sz="1000" dirty="0" smtClean="0"/>
              <a:t>;</a:t>
            </a:r>
          </a:p>
          <a:p>
            <a:pPr>
              <a:buNone/>
            </a:pPr>
            <a:r>
              <a:rPr lang="tr-TR" sz="1000" dirty="0" smtClean="0"/>
              <a:t> }</a:t>
            </a:r>
          </a:p>
        </p:txBody>
      </p:sp>
      <p:sp>
        <p:nvSpPr>
          <p:cNvPr id="6" name="5 Dikdörtgen"/>
          <p:cNvSpPr/>
          <p:nvPr/>
        </p:nvSpPr>
        <p:spPr>
          <a:xfrm>
            <a:off x="7189560" y="3017639"/>
            <a:ext cx="1685925" cy="313932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buNone/>
            </a:pPr>
            <a:r>
              <a:rPr lang="tr-TR" sz="1000" dirty="0" smtClean="0"/>
              <a:t>/*Name         | </a:t>
            </a:r>
            <a:r>
              <a:rPr lang="tr-TR" sz="1000" dirty="0" err="1" smtClean="0"/>
              <a:t>Value</a:t>
            </a:r>
            <a:endParaRPr lang="tr-TR" sz="1000" dirty="0" smtClean="0"/>
          </a:p>
          <a:p>
            <a:pPr>
              <a:buNone/>
            </a:pPr>
            <a:r>
              <a:rPr lang="tr-TR" sz="1000" dirty="0" smtClean="0"/>
              <a:t>             |</a:t>
            </a:r>
          </a:p>
          <a:p>
            <a:pPr>
              <a:buNone/>
            </a:pPr>
            <a:r>
              <a:rPr lang="tr-TR" sz="1000" dirty="0" err="1" smtClean="0"/>
              <a:t>Black</a:t>
            </a:r>
            <a:r>
              <a:rPr lang="tr-TR" sz="1000" dirty="0" smtClean="0"/>
              <a:t>        |   0</a:t>
            </a:r>
          </a:p>
          <a:p>
            <a:pPr>
              <a:buNone/>
            </a:pPr>
            <a:r>
              <a:rPr lang="tr-TR" sz="1000" dirty="0" err="1" smtClean="0"/>
              <a:t>Blue</a:t>
            </a:r>
            <a:r>
              <a:rPr lang="tr-TR" sz="1000" dirty="0" smtClean="0"/>
              <a:t>         |   1</a:t>
            </a:r>
          </a:p>
          <a:p>
            <a:pPr>
              <a:buNone/>
            </a:pPr>
            <a:r>
              <a:rPr lang="tr-TR" sz="1000" dirty="0" err="1" smtClean="0"/>
              <a:t>Green</a:t>
            </a:r>
            <a:r>
              <a:rPr lang="tr-TR" sz="1000" dirty="0" smtClean="0"/>
              <a:t>        |   2</a:t>
            </a:r>
          </a:p>
          <a:p>
            <a:pPr>
              <a:buNone/>
            </a:pPr>
            <a:r>
              <a:rPr lang="tr-TR" sz="1000" dirty="0" err="1" smtClean="0"/>
              <a:t>Cyan</a:t>
            </a:r>
            <a:r>
              <a:rPr lang="tr-TR" sz="1000" dirty="0" smtClean="0"/>
              <a:t>         |   3</a:t>
            </a:r>
          </a:p>
          <a:p>
            <a:pPr>
              <a:buNone/>
            </a:pPr>
            <a:r>
              <a:rPr lang="tr-TR" sz="1000" dirty="0" err="1" smtClean="0"/>
              <a:t>Red</a:t>
            </a:r>
            <a:r>
              <a:rPr lang="tr-TR" sz="1000" dirty="0" smtClean="0"/>
              <a:t>          |   4</a:t>
            </a:r>
          </a:p>
          <a:p>
            <a:pPr>
              <a:buNone/>
            </a:pPr>
            <a:r>
              <a:rPr lang="tr-TR" sz="1000" dirty="0" err="1" smtClean="0"/>
              <a:t>Magenta</a:t>
            </a:r>
            <a:r>
              <a:rPr lang="tr-TR" sz="1000" dirty="0" smtClean="0"/>
              <a:t>      |   5</a:t>
            </a:r>
          </a:p>
          <a:p>
            <a:pPr>
              <a:buNone/>
            </a:pPr>
            <a:r>
              <a:rPr lang="tr-TR" sz="1000" dirty="0" smtClean="0"/>
              <a:t>Brown        |   6</a:t>
            </a:r>
          </a:p>
          <a:p>
            <a:pPr>
              <a:buNone/>
            </a:pPr>
            <a:r>
              <a:rPr lang="tr-TR" sz="1000" dirty="0" err="1" smtClean="0"/>
              <a:t>Light</a:t>
            </a:r>
            <a:r>
              <a:rPr lang="tr-TR" sz="1000" dirty="0" smtClean="0"/>
              <a:t> </a:t>
            </a:r>
            <a:r>
              <a:rPr lang="tr-TR" sz="1000" dirty="0" err="1" smtClean="0"/>
              <a:t>Gray</a:t>
            </a:r>
            <a:r>
              <a:rPr lang="tr-TR" sz="1000" dirty="0" smtClean="0"/>
              <a:t>   |   7</a:t>
            </a:r>
          </a:p>
          <a:p>
            <a:pPr>
              <a:buNone/>
            </a:pPr>
            <a:r>
              <a:rPr lang="tr-TR" sz="1000" dirty="0" err="1" smtClean="0"/>
              <a:t>Dark</a:t>
            </a:r>
            <a:r>
              <a:rPr lang="tr-TR" sz="1000" dirty="0" smtClean="0"/>
              <a:t> </a:t>
            </a:r>
            <a:r>
              <a:rPr lang="tr-TR" sz="1000" dirty="0" err="1" smtClean="0"/>
              <a:t>Gray</a:t>
            </a:r>
            <a:r>
              <a:rPr lang="tr-TR" sz="1000" dirty="0" smtClean="0"/>
              <a:t>    |   8</a:t>
            </a:r>
          </a:p>
          <a:p>
            <a:pPr>
              <a:buNone/>
            </a:pPr>
            <a:r>
              <a:rPr lang="tr-TR" sz="1000" dirty="0" err="1" smtClean="0"/>
              <a:t>Light</a:t>
            </a:r>
            <a:r>
              <a:rPr lang="tr-TR" sz="1000" dirty="0" smtClean="0"/>
              <a:t> </a:t>
            </a:r>
            <a:r>
              <a:rPr lang="tr-TR" sz="1000" dirty="0" err="1" smtClean="0"/>
              <a:t>Blue</a:t>
            </a:r>
            <a:r>
              <a:rPr lang="tr-TR" sz="1000" dirty="0" smtClean="0"/>
              <a:t>   |   9</a:t>
            </a:r>
          </a:p>
          <a:p>
            <a:pPr>
              <a:buNone/>
            </a:pPr>
            <a:r>
              <a:rPr lang="tr-TR" sz="1000" dirty="0" err="1" smtClean="0"/>
              <a:t>Light</a:t>
            </a:r>
            <a:r>
              <a:rPr lang="tr-TR" sz="1000" dirty="0" smtClean="0"/>
              <a:t> </a:t>
            </a:r>
            <a:r>
              <a:rPr lang="tr-TR" sz="1000" dirty="0" err="1" smtClean="0"/>
              <a:t>Green</a:t>
            </a:r>
            <a:r>
              <a:rPr lang="tr-TR" sz="1000" dirty="0" smtClean="0"/>
              <a:t>  |   10</a:t>
            </a:r>
          </a:p>
          <a:p>
            <a:pPr>
              <a:buNone/>
            </a:pPr>
            <a:r>
              <a:rPr lang="tr-TR" sz="1000" dirty="0" err="1" smtClean="0"/>
              <a:t>Light</a:t>
            </a:r>
            <a:r>
              <a:rPr lang="tr-TR" sz="1000" dirty="0" smtClean="0"/>
              <a:t> </a:t>
            </a:r>
            <a:r>
              <a:rPr lang="tr-TR" sz="1000" dirty="0" err="1" smtClean="0"/>
              <a:t>Cyan</a:t>
            </a:r>
            <a:r>
              <a:rPr lang="tr-TR" sz="1000" dirty="0" smtClean="0"/>
              <a:t>   |   11</a:t>
            </a:r>
          </a:p>
          <a:p>
            <a:pPr>
              <a:buNone/>
            </a:pPr>
            <a:r>
              <a:rPr lang="tr-TR" sz="1000" dirty="0" err="1" smtClean="0"/>
              <a:t>Light</a:t>
            </a:r>
            <a:r>
              <a:rPr lang="tr-TR" sz="1000" dirty="0" smtClean="0"/>
              <a:t> </a:t>
            </a:r>
            <a:r>
              <a:rPr lang="tr-TR" sz="1000" dirty="0" err="1" smtClean="0"/>
              <a:t>Red</a:t>
            </a:r>
            <a:r>
              <a:rPr lang="tr-TR" sz="1000" dirty="0" smtClean="0"/>
              <a:t>    |   12</a:t>
            </a:r>
          </a:p>
          <a:p>
            <a:pPr>
              <a:buNone/>
            </a:pPr>
            <a:r>
              <a:rPr lang="tr-TR" sz="1000" dirty="0" err="1" smtClean="0"/>
              <a:t>Light</a:t>
            </a:r>
            <a:r>
              <a:rPr lang="tr-TR" sz="1000" dirty="0" smtClean="0"/>
              <a:t> </a:t>
            </a:r>
            <a:r>
              <a:rPr lang="tr-TR" sz="1000" dirty="0" err="1" smtClean="0"/>
              <a:t>Magenta</a:t>
            </a:r>
            <a:r>
              <a:rPr lang="tr-TR" sz="1000" dirty="0" smtClean="0"/>
              <a:t>|   13</a:t>
            </a:r>
          </a:p>
          <a:p>
            <a:pPr>
              <a:buNone/>
            </a:pPr>
            <a:r>
              <a:rPr lang="tr-TR" sz="1000" dirty="0" err="1" smtClean="0"/>
              <a:t>Yellow</a:t>
            </a:r>
            <a:r>
              <a:rPr lang="tr-TR" sz="1000" dirty="0" smtClean="0"/>
              <a:t>       |   14</a:t>
            </a:r>
          </a:p>
          <a:p>
            <a:pPr>
              <a:buNone/>
            </a:pPr>
            <a:r>
              <a:rPr lang="tr-TR" sz="1000" dirty="0" err="1" smtClean="0"/>
              <a:t>White</a:t>
            </a:r>
            <a:r>
              <a:rPr lang="tr-TR" sz="1000" dirty="0" smtClean="0"/>
              <a:t>        |   15</a:t>
            </a:r>
          </a:p>
          <a:p>
            <a:pPr>
              <a:buNone/>
            </a:pPr>
            <a:r>
              <a:rPr lang="tr-TR" sz="1000" dirty="0" smtClean="0"/>
              <a:t>*/</a:t>
            </a:r>
            <a:r>
              <a:rPr lang="tr-TR" sz="800" dirty="0" smtClean="0"/>
              <a:t/>
            </a:r>
            <a:br>
              <a:rPr lang="tr-TR" sz="800" dirty="0" smtClean="0"/>
            </a:br>
            <a:endParaRPr lang="tr-TR" sz="800" dirty="0"/>
          </a:p>
        </p:txBody>
      </p:sp>
    </p:spTree>
  </p:cSld>
  <p:clrMapOvr>
    <a:overrideClrMapping bg1="lt1" tx1="dk1" bg2="lt2" tx2="dk2" accent1="accent1" accent2="accent2" accent3="accent3" accent4="accent4" accent5="accent5" accent6="accent6" hlink="hlink" folHlink="folHlink"/>
  </p:clrMapOvr>
  <p:transition>
    <p:random/>
  </p:transition>
</p:sld>
</file>

<file path=ppt/slides/slide126.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Bunu biliyor musunuz?</a:t>
            </a:r>
            <a:endParaRPr lang="tr-TR" dirty="0"/>
          </a:p>
        </p:txBody>
      </p:sp>
      <p:sp>
        <p:nvSpPr>
          <p:cNvPr id="3" name="2 İçerik Yer Tutucusu"/>
          <p:cNvSpPr>
            <a:spLocks noGrp="1"/>
          </p:cNvSpPr>
          <p:nvPr>
            <p:ph sz="quarter" idx="1"/>
          </p:nvPr>
        </p:nvSpPr>
        <p:spPr/>
        <p:txBody>
          <a:bodyPr/>
          <a:lstStyle/>
          <a:p>
            <a:r>
              <a:rPr lang="tr-TR" dirty="0" smtClean="0"/>
              <a:t>.</a:t>
            </a:r>
            <a:r>
              <a:rPr lang="tr-TR" dirty="0" err="1" smtClean="0"/>
              <a:t>exe</a:t>
            </a:r>
            <a:r>
              <a:rPr lang="tr-TR" dirty="0" smtClean="0"/>
              <a:t> dosyalarının genişliği, renkleri vs. .</a:t>
            </a:r>
            <a:r>
              <a:rPr lang="tr-TR" dirty="0" err="1" smtClean="0"/>
              <a:t>exe</a:t>
            </a:r>
            <a:r>
              <a:rPr lang="tr-TR" dirty="0" smtClean="0"/>
              <a:t> açıldıktan sonra</a:t>
            </a:r>
            <a:r>
              <a:rPr lang="tr-TR" dirty="0"/>
              <a:t> </a:t>
            </a:r>
            <a:r>
              <a:rPr lang="tr-TR" dirty="0" smtClean="0"/>
              <a:t>sağ tık-&gt;özellikler menüsünden değiştirilir.</a:t>
            </a:r>
          </a:p>
        </p:txBody>
      </p:sp>
      <p:pic>
        <p:nvPicPr>
          <p:cNvPr id="61441" name="Picture 1"/>
          <p:cNvPicPr>
            <a:picLocks noChangeAspect="1" noChangeArrowheads="1"/>
          </p:cNvPicPr>
          <p:nvPr/>
        </p:nvPicPr>
        <p:blipFill>
          <a:blip r:embed="rId3" cstate="print"/>
          <a:srcRect/>
          <a:stretch>
            <a:fillRect/>
          </a:stretch>
        </p:blipFill>
        <p:spPr bwMode="auto">
          <a:xfrm>
            <a:off x="571472" y="2500306"/>
            <a:ext cx="3724527" cy="1214446"/>
          </a:xfrm>
          <a:prstGeom prst="rect">
            <a:avLst/>
          </a:prstGeom>
          <a:noFill/>
          <a:ln w="9525">
            <a:noFill/>
            <a:miter lim="800000"/>
            <a:headEnd/>
            <a:tailEnd/>
          </a:ln>
          <a:effectLst/>
        </p:spPr>
      </p:pic>
      <p:pic>
        <p:nvPicPr>
          <p:cNvPr id="61444" name="Picture 4"/>
          <p:cNvPicPr>
            <a:picLocks noChangeAspect="1" noChangeArrowheads="1"/>
          </p:cNvPicPr>
          <p:nvPr/>
        </p:nvPicPr>
        <p:blipFill>
          <a:blip r:embed="rId4"/>
          <a:srcRect/>
          <a:stretch>
            <a:fillRect/>
          </a:stretch>
        </p:blipFill>
        <p:spPr bwMode="auto">
          <a:xfrm>
            <a:off x="5000628" y="2428868"/>
            <a:ext cx="3263273" cy="3800470"/>
          </a:xfrm>
          <a:prstGeom prst="rect">
            <a:avLst/>
          </a:prstGeom>
          <a:noFill/>
          <a:ln w="9525">
            <a:noFill/>
            <a:miter lim="800000"/>
            <a:headEnd/>
            <a:tailEnd/>
          </a:ln>
          <a:effectLst/>
        </p:spPr>
      </p:pic>
      <p:pic>
        <p:nvPicPr>
          <p:cNvPr id="61446" name="Picture 6"/>
          <p:cNvPicPr>
            <a:picLocks noChangeAspect="1" noChangeArrowheads="1"/>
          </p:cNvPicPr>
          <p:nvPr/>
        </p:nvPicPr>
        <p:blipFill>
          <a:blip r:embed="rId5"/>
          <a:srcRect/>
          <a:stretch>
            <a:fillRect/>
          </a:stretch>
        </p:blipFill>
        <p:spPr bwMode="auto">
          <a:xfrm>
            <a:off x="1643042" y="4000504"/>
            <a:ext cx="2065895" cy="2314567"/>
          </a:xfrm>
          <a:prstGeom prst="rect">
            <a:avLst/>
          </a:prstGeom>
          <a:noFill/>
          <a:ln w="9525">
            <a:noFill/>
            <a:miter lim="800000"/>
            <a:headEnd/>
            <a:tailEnd/>
          </a:ln>
          <a:effectLst/>
        </p:spPr>
      </p:pic>
      <p:sp>
        <p:nvSpPr>
          <p:cNvPr id="10" name="9 Sağ Ok"/>
          <p:cNvSpPr/>
          <p:nvPr/>
        </p:nvSpPr>
        <p:spPr>
          <a:xfrm>
            <a:off x="3786182" y="4143380"/>
            <a:ext cx="1071570" cy="12144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12" name="11 Düz Ok Bağlayıcısı"/>
          <p:cNvCxnSpPr/>
          <p:nvPr/>
        </p:nvCxnSpPr>
        <p:spPr>
          <a:xfrm rot="10800000">
            <a:off x="500034" y="2357430"/>
            <a:ext cx="171451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13 Düz Ok Bağlayıcısı"/>
          <p:cNvCxnSpPr/>
          <p:nvPr/>
        </p:nvCxnSpPr>
        <p:spPr>
          <a:xfrm>
            <a:off x="2357422" y="2357430"/>
            <a:ext cx="185738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2400" dirty="0" smtClean="0"/>
              <a:t>Bunu biliyor musunuz? Pencere boyutunu ayarlayan kod</a:t>
            </a:r>
            <a:endParaRPr lang="tr-TR" sz="2400" dirty="0"/>
          </a:p>
        </p:txBody>
      </p:sp>
      <p:sp>
        <p:nvSpPr>
          <p:cNvPr id="3" name="2 İçerik Yer Tutucusu"/>
          <p:cNvSpPr>
            <a:spLocks noGrp="1"/>
          </p:cNvSpPr>
          <p:nvPr>
            <p:ph sz="quarter" idx="1"/>
          </p:nvPr>
        </p:nvSpPr>
        <p:spPr/>
        <p:style>
          <a:lnRef idx="2">
            <a:schemeClr val="accent1"/>
          </a:lnRef>
          <a:fillRef idx="1">
            <a:schemeClr val="lt1"/>
          </a:fillRef>
          <a:effectRef idx="0">
            <a:schemeClr val="accent1"/>
          </a:effectRef>
          <a:fontRef idx="minor">
            <a:schemeClr val="dk1"/>
          </a:fontRef>
        </p:style>
        <p:txBody>
          <a:bodyPr>
            <a:normAutofit fontScale="77500" lnSpcReduction="20000"/>
          </a:bodyPr>
          <a:lstStyle/>
          <a:p>
            <a:pPr>
              <a:buNone/>
            </a:pPr>
            <a:r>
              <a:rPr lang="tr-TR" dirty="0" smtClean="0"/>
              <a:t>#</a:t>
            </a:r>
            <a:r>
              <a:rPr lang="tr-TR" dirty="0" err="1" smtClean="0"/>
              <a:t>include</a:t>
            </a:r>
            <a:r>
              <a:rPr lang="tr-TR" dirty="0" smtClean="0"/>
              <a:t> &lt;</a:t>
            </a:r>
            <a:r>
              <a:rPr lang="tr-TR" dirty="0" err="1" smtClean="0"/>
              <a:t>stdio</a:t>
            </a:r>
            <a:r>
              <a:rPr lang="tr-TR" dirty="0" smtClean="0"/>
              <a:t>.h&gt;</a:t>
            </a:r>
          </a:p>
          <a:p>
            <a:pPr>
              <a:buNone/>
            </a:pPr>
            <a:r>
              <a:rPr lang="tr-TR" dirty="0" smtClean="0"/>
              <a:t>#</a:t>
            </a:r>
            <a:r>
              <a:rPr lang="tr-TR" dirty="0" err="1" smtClean="0"/>
              <a:t>include</a:t>
            </a:r>
            <a:r>
              <a:rPr lang="tr-TR" dirty="0" smtClean="0"/>
              <a:t> &lt;</a:t>
            </a:r>
            <a:r>
              <a:rPr lang="tr-TR" dirty="0" err="1" smtClean="0"/>
              <a:t>conio</a:t>
            </a:r>
            <a:r>
              <a:rPr lang="tr-TR" dirty="0" smtClean="0"/>
              <a:t>.h&gt;</a:t>
            </a:r>
          </a:p>
          <a:p>
            <a:pPr>
              <a:buNone/>
            </a:pPr>
            <a:r>
              <a:rPr lang="tr-TR" dirty="0" smtClean="0"/>
              <a:t>#</a:t>
            </a:r>
            <a:r>
              <a:rPr lang="tr-TR" dirty="0" err="1" smtClean="0"/>
              <a:t>include</a:t>
            </a:r>
            <a:r>
              <a:rPr lang="tr-TR" dirty="0" smtClean="0"/>
              <a:t> "</a:t>
            </a:r>
            <a:r>
              <a:rPr lang="tr-TR" dirty="0" err="1" smtClean="0"/>
              <a:t>windows</a:t>
            </a:r>
            <a:r>
              <a:rPr lang="tr-TR" dirty="0" smtClean="0"/>
              <a:t>.h" // </a:t>
            </a:r>
            <a:r>
              <a:rPr lang="tr-TR" dirty="0" err="1" smtClean="0"/>
              <a:t>windows</a:t>
            </a:r>
            <a:r>
              <a:rPr lang="tr-TR" dirty="0" smtClean="0"/>
              <a:t> </a:t>
            </a:r>
            <a:r>
              <a:rPr lang="tr-TR" dirty="0" err="1" smtClean="0"/>
              <a:t>kutuphanesi</a:t>
            </a:r>
            <a:r>
              <a:rPr lang="tr-TR" dirty="0" smtClean="0"/>
              <a:t> gerekiyor.</a:t>
            </a:r>
          </a:p>
          <a:p>
            <a:pPr>
              <a:buNone/>
            </a:pPr>
            <a:r>
              <a:rPr lang="tr-TR" dirty="0" err="1" smtClean="0"/>
              <a:t>int</a:t>
            </a:r>
            <a:r>
              <a:rPr lang="tr-TR" dirty="0" smtClean="0"/>
              <a:t> </a:t>
            </a:r>
            <a:r>
              <a:rPr lang="tr-TR" dirty="0" err="1" smtClean="0"/>
              <a:t>main</a:t>
            </a:r>
            <a:r>
              <a:rPr lang="tr-TR" dirty="0" smtClean="0"/>
              <a:t>()</a:t>
            </a:r>
          </a:p>
          <a:p>
            <a:pPr>
              <a:buNone/>
            </a:pPr>
            <a:r>
              <a:rPr lang="tr-TR" dirty="0" smtClean="0"/>
              <a:t>{</a:t>
            </a:r>
          </a:p>
          <a:p>
            <a:pPr>
              <a:buNone/>
            </a:pPr>
            <a:r>
              <a:rPr lang="tr-TR" dirty="0" smtClean="0"/>
              <a:t>	</a:t>
            </a:r>
            <a:r>
              <a:rPr lang="tr-TR" dirty="0" err="1" smtClean="0"/>
              <a:t>int</a:t>
            </a:r>
            <a:r>
              <a:rPr lang="tr-TR" dirty="0" smtClean="0"/>
              <a:t> en=3, boy=5; // ekran eni </a:t>
            </a:r>
            <a:r>
              <a:rPr lang="tr-TR" dirty="0" err="1" smtClean="0"/>
              <a:t>kac</a:t>
            </a:r>
            <a:r>
              <a:rPr lang="tr-TR" dirty="0" smtClean="0"/>
              <a:t> karakter, boyu </a:t>
            </a:r>
            <a:r>
              <a:rPr lang="tr-TR" dirty="0" err="1" smtClean="0"/>
              <a:t>kac</a:t>
            </a:r>
            <a:r>
              <a:rPr lang="tr-TR" dirty="0" smtClean="0"/>
              <a:t> karakter olsun.</a:t>
            </a:r>
          </a:p>
          <a:p>
            <a:pPr>
              <a:buNone/>
            </a:pPr>
            <a:r>
              <a:rPr lang="tr-TR" dirty="0" smtClean="0"/>
              <a:t>	HANDLE </a:t>
            </a:r>
            <a:r>
              <a:rPr lang="tr-TR" dirty="0" err="1" smtClean="0"/>
              <a:t>wHnd</a:t>
            </a:r>
            <a:r>
              <a:rPr lang="tr-TR" dirty="0" smtClean="0"/>
              <a:t>;</a:t>
            </a:r>
          </a:p>
          <a:p>
            <a:pPr>
              <a:buNone/>
            </a:pPr>
            <a:r>
              <a:rPr lang="tr-TR" dirty="0" smtClean="0"/>
              <a:t>	</a:t>
            </a:r>
            <a:r>
              <a:rPr lang="tr-TR" dirty="0" err="1" smtClean="0"/>
              <a:t>wHnd</a:t>
            </a:r>
            <a:r>
              <a:rPr lang="tr-TR" dirty="0" smtClean="0"/>
              <a:t> = </a:t>
            </a:r>
            <a:r>
              <a:rPr lang="tr-TR" dirty="0" err="1" smtClean="0"/>
              <a:t>GetStdHandle</a:t>
            </a:r>
            <a:r>
              <a:rPr lang="tr-TR" dirty="0" smtClean="0"/>
              <a:t>(STD_OUTPUT_HANDLE);</a:t>
            </a:r>
          </a:p>
          <a:p>
            <a:pPr>
              <a:buNone/>
            </a:pPr>
            <a:r>
              <a:rPr lang="tr-TR" dirty="0" smtClean="0"/>
              <a:t>	SMALL_RECT </a:t>
            </a:r>
            <a:r>
              <a:rPr lang="tr-TR" dirty="0" err="1" smtClean="0"/>
              <a:t>windowSize</a:t>
            </a:r>
            <a:r>
              <a:rPr lang="tr-TR" dirty="0" smtClean="0"/>
              <a:t> = {0, 0, en-1, boy-1}; //-1 </a:t>
            </a:r>
            <a:r>
              <a:rPr lang="tr-TR" dirty="0" err="1" smtClean="0"/>
              <a:t>cunku</a:t>
            </a:r>
            <a:r>
              <a:rPr lang="tr-TR" dirty="0" smtClean="0"/>
              <a:t> </a:t>
            </a:r>
            <a:r>
              <a:rPr lang="tr-TR" dirty="0" err="1" smtClean="0"/>
              <a:t>koordinati</a:t>
            </a:r>
            <a:r>
              <a:rPr lang="tr-TR" dirty="0" smtClean="0"/>
              <a:t> 0dan </a:t>
            </a:r>
            <a:r>
              <a:rPr lang="tr-TR" dirty="0" err="1" smtClean="0"/>
              <a:t>baslattik</a:t>
            </a:r>
            <a:r>
              <a:rPr lang="tr-TR" dirty="0" smtClean="0"/>
              <a:t>.</a:t>
            </a:r>
          </a:p>
          <a:p>
            <a:pPr>
              <a:buNone/>
            </a:pPr>
            <a:r>
              <a:rPr lang="tr-TR" dirty="0" smtClean="0"/>
              <a:t>	</a:t>
            </a:r>
            <a:r>
              <a:rPr lang="tr-TR" dirty="0" err="1" smtClean="0"/>
              <a:t>SetConsoleWindowInfo</a:t>
            </a:r>
            <a:r>
              <a:rPr lang="tr-TR" dirty="0" smtClean="0"/>
              <a:t>(</a:t>
            </a:r>
            <a:r>
              <a:rPr lang="tr-TR" dirty="0" err="1" smtClean="0"/>
              <a:t>wHnd</a:t>
            </a:r>
            <a:r>
              <a:rPr lang="tr-TR" dirty="0" smtClean="0"/>
              <a:t>, 1, &amp;</a:t>
            </a:r>
            <a:r>
              <a:rPr lang="tr-TR" dirty="0" err="1" smtClean="0"/>
              <a:t>windowSize</a:t>
            </a:r>
            <a:r>
              <a:rPr lang="tr-TR" dirty="0" smtClean="0"/>
              <a:t>);</a:t>
            </a:r>
          </a:p>
          <a:p>
            <a:pPr>
              <a:buNone/>
            </a:pPr>
            <a:r>
              <a:rPr lang="tr-TR" dirty="0" smtClean="0"/>
              <a:t>	</a:t>
            </a:r>
            <a:r>
              <a:rPr lang="tr-TR" dirty="0" err="1" smtClean="0"/>
              <a:t>printf</a:t>
            </a:r>
            <a:r>
              <a:rPr lang="tr-TR" dirty="0" smtClean="0"/>
              <a:t>("deneme");</a:t>
            </a:r>
          </a:p>
          <a:p>
            <a:pPr>
              <a:buNone/>
            </a:pPr>
            <a:r>
              <a:rPr lang="tr-TR" dirty="0" smtClean="0"/>
              <a:t>	</a:t>
            </a:r>
            <a:r>
              <a:rPr lang="tr-TR" dirty="0" err="1" smtClean="0"/>
              <a:t>getch</a:t>
            </a:r>
            <a:r>
              <a:rPr lang="tr-TR" dirty="0" smtClean="0"/>
              <a:t>();</a:t>
            </a:r>
          </a:p>
          <a:p>
            <a:pPr>
              <a:buNone/>
            </a:pPr>
            <a:r>
              <a:rPr lang="tr-TR" dirty="0" smtClean="0"/>
              <a:t>	</a:t>
            </a:r>
            <a:r>
              <a:rPr lang="tr-TR" dirty="0" err="1" smtClean="0"/>
              <a:t>return</a:t>
            </a:r>
            <a:r>
              <a:rPr lang="tr-TR" dirty="0" smtClean="0"/>
              <a:t> 0;	</a:t>
            </a:r>
          </a:p>
          <a:p>
            <a:pPr>
              <a:buNone/>
            </a:pPr>
            <a:r>
              <a:rPr lang="tr-TR" dirty="0" smtClean="0"/>
              <a:t>}</a:t>
            </a:r>
          </a:p>
          <a:p>
            <a:endParaRPr lang="tr-TR" dirty="0"/>
          </a:p>
        </p:txBody>
      </p:sp>
      <p:pic>
        <p:nvPicPr>
          <p:cNvPr id="212994" name="Picture 2"/>
          <p:cNvPicPr>
            <a:picLocks noChangeAspect="1" noChangeArrowheads="1"/>
          </p:cNvPicPr>
          <p:nvPr/>
        </p:nvPicPr>
        <p:blipFill>
          <a:blip r:embed="rId3"/>
          <a:srcRect/>
          <a:stretch>
            <a:fillRect/>
          </a:stretch>
        </p:blipFill>
        <p:spPr bwMode="auto">
          <a:xfrm>
            <a:off x="7858148" y="1357298"/>
            <a:ext cx="966790" cy="2401869"/>
          </a:xfrm>
          <a:prstGeom prst="rect">
            <a:avLst/>
          </a:prstGeom>
          <a:noFill/>
          <a:ln w="9525">
            <a:noFill/>
            <a:miter lim="800000"/>
            <a:headEnd/>
            <a:tailEnd/>
          </a:ln>
          <a:effectLst/>
        </p:spPr>
      </p:pic>
    </p:spTree>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2400" dirty="0" smtClean="0"/>
              <a:t>Bunu biliyor musunuz? Yazı tipi boyutunu ayarlayan kod</a:t>
            </a:r>
            <a:endParaRPr lang="tr-TR" sz="2400" dirty="0"/>
          </a:p>
        </p:txBody>
      </p:sp>
      <p:sp>
        <p:nvSpPr>
          <p:cNvPr id="3" name="2 İçerik Yer Tutucusu"/>
          <p:cNvSpPr>
            <a:spLocks noGrp="1"/>
          </p:cNvSpPr>
          <p:nvPr>
            <p:ph sz="quarter" idx="1"/>
          </p:nvPr>
        </p:nvSpPr>
        <p:spPr>
          <a:xfrm>
            <a:off x="457200" y="1219200"/>
            <a:ext cx="6257940" cy="3709998"/>
          </a:xfrm>
        </p:spPr>
        <p:style>
          <a:lnRef idx="1">
            <a:schemeClr val="accent3"/>
          </a:lnRef>
          <a:fillRef idx="2">
            <a:schemeClr val="accent3"/>
          </a:fillRef>
          <a:effectRef idx="1">
            <a:schemeClr val="accent3"/>
          </a:effectRef>
          <a:fontRef idx="minor">
            <a:schemeClr val="dk1"/>
          </a:fontRef>
        </p:style>
        <p:txBody>
          <a:bodyPr>
            <a:noAutofit/>
          </a:bodyPr>
          <a:lstStyle/>
          <a:p>
            <a:pPr>
              <a:buNone/>
            </a:pPr>
            <a:r>
              <a:rPr lang="tr-TR" sz="1400" dirty="0" smtClean="0"/>
              <a:t>#</a:t>
            </a:r>
            <a:r>
              <a:rPr lang="tr-TR" sz="1400" dirty="0" err="1" smtClean="0"/>
              <a:t>include</a:t>
            </a:r>
            <a:r>
              <a:rPr lang="tr-TR" sz="1400" dirty="0" smtClean="0"/>
              <a:t> &lt;</a:t>
            </a:r>
            <a:r>
              <a:rPr lang="tr-TR" sz="1400" dirty="0" err="1" smtClean="0"/>
              <a:t>stdio</a:t>
            </a:r>
            <a:r>
              <a:rPr lang="tr-TR" sz="1400" dirty="0" smtClean="0"/>
              <a:t>.h&gt;</a:t>
            </a:r>
          </a:p>
          <a:p>
            <a:pPr>
              <a:buNone/>
            </a:pPr>
            <a:r>
              <a:rPr lang="tr-TR" sz="1400" dirty="0" smtClean="0"/>
              <a:t>#</a:t>
            </a:r>
            <a:r>
              <a:rPr lang="tr-TR" sz="1400" dirty="0" err="1" smtClean="0"/>
              <a:t>include</a:t>
            </a:r>
            <a:r>
              <a:rPr lang="tr-TR" sz="1400" dirty="0" smtClean="0"/>
              <a:t> &lt;</a:t>
            </a:r>
            <a:r>
              <a:rPr lang="tr-TR" sz="1400" dirty="0" err="1" smtClean="0"/>
              <a:t>conio</a:t>
            </a:r>
            <a:r>
              <a:rPr lang="tr-TR" sz="1400" dirty="0" smtClean="0"/>
              <a:t>.h&gt;</a:t>
            </a:r>
          </a:p>
          <a:p>
            <a:pPr>
              <a:buNone/>
            </a:pPr>
            <a:r>
              <a:rPr lang="tr-TR" sz="1400" dirty="0" smtClean="0"/>
              <a:t>#</a:t>
            </a:r>
            <a:r>
              <a:rPr lang="tr-TR" sz="1400" dirty="0" err="1" smtClean="0"/>
              <a:t>include</a:t>
            </a:r>
            <a:r>
              <a:rPr lang="tr-TR" sz="1400" dirty="0" smtClean="0"/>
              <a:t> "</a:t>
            </a:r>
            <a:r>
              <a:rPr lang="tr-TR" sz="1400" dirty="0" err="1" smtClean="0"/>
              <a:t>windows</a:t>
            </a:r>
            <a:r>
              <a:rPr lang="tr-TR" sz="1400" dirty="0" smtClean="0"/>
              <a:t>.h" // </a:t>
            </a:r>
            <a:r>
              <a:rPr lang="tr-TR" sz="1400" dirty="0" err="1" smtClean="0"/>
              <a:t>windows</a:t>
            </a:r>
            <a:r>
              <a:rPr lang="tr-TR" sz="1400" dirty="0" smtClean="0"/>
              <a:t> </a:t>
            </a:r>
            <a:r>
              <a:rPr lang="tr-TR" sz="1400" dirty="0" err="1" smtClean="0"/>
              <a:t>kutuphanesi</a:t>
            </a:r>
            <a:r>
              <a:rPr lang="tr-TR" sz="1400" dirty="0" smtClean="0"/>
              <a:t> gerekiyor.</a:t>
            </a:r>
          </a:p>
          <a:p>
            <a:pPr>
              <a:buNone/>
            </a:pPr>
            <a:r>
              <a:rPr lang="tr-TR" sz="1400" dirty="0" err="1" smtClean="0"/>
              <a:t>void</a:t>
            </a:r>
            <a:r>
              <a:rPr lang="tr-TR" sz="1400" dirty="0" smtClean="0"/>
              <a:t> </a:t>
            </a:r>
            <a:r>
              <a:rPr lang="tr-TR" sz="1400" dirty="0" err="1" smtClean="0"/>
              <a:t>setFontSize</a:t>
            </a:r>
            <a:r>
              <a:rPr lang="tr-TR" sz="1400" dirty="0" smtClean="0"/>
              <a:t>(</a:t>
            </a:r>
            <a:r>
              <a:rPr lang="tr-TR" sz="1400" dirty="0" err="1" smtClean="0"/>
              <a:t>int</a:t>
            </a:r>
            <a:r>
              <a:rPr lang="tr-TR" sz="1400" dirty="0" smtClean="0"/>
              <a:t> </a:t>
            </a:r>
            <a:r>
              <a:rPr lang="tr-TR" sz="1400" dirty="0" err="1" smtClean="0"/>
              <a:t>FontSize</a:t>
            </a:r>
            <a:r>
              <a:rPr lang="tr-TR" sz="1400" dirty="0" smtClean="0"/>
              <a:t>);</a:t>
            </a:r>
          </a:p>
          <a:p>
            <a:pPr>
              <a:buNone/>
            </a:pPr>
            <a:r>
              <a:rPr lang="tr-TR" sz="1400" dirty="0" err="1" smtClean="0"/>
              <a:t>int</a:t>
            </a:r>
            <a:r>
              <a:rPr lang="tr-TR" sz="1400" dirty="0" smtClean="0"/>
              <a:t> </a:t>
            </a:r>
            <a:r>
              <a:rPr lang="tr-TR" sz="1400" dirty="0" err="1" smtClean="0"/>
              <a:t>main</a:t>
            </a:r>
            <a:r>
              <a:rPr lang="tr-TR" sz="1400" dirty="0" smtClean="0"/>
              <a:t>()</a:t>
            </a:r>
          </a:p>
          <a:p>
            <a:pPr>
              <a:buNone/>
            </a:pPr>
            <a:r>
              <a:rPr lang="tr-TR" sz="1400" dirty="0" smtClean="0"/>
              <a:t>{</a:t>
            </a:r>
          </a:p>
          <a:p>
            <a:pPr>
              <a:buNone/>
            </a:pPr>
            <a:r>
              <a:rPr lang="tr-TR" sz="1400" dirty="0" smtClean="0"/>
              <a:t>	</a:t>
            </a:r>
            <a:r>
              <a:rPr lang="tr-TR" sz="1400" dirty="0" err="1" smtClean="0"/>
              <a:t>setFontSize</a:t>
            </a:r>
            <a:r>
              <a:rPr lang="tr-TR" sz="1400" dirty="0" smtClean="0"/>
              <a:t>(52);</a:t>
            </a:r>
          </a:p>
          <a:p>
            <a:pPr>
              <a:buNone/>
            </a:pPr>
            <a:r>
              <a:rPr lang="tr-TR" sz="1400" dirty="0" smtClean="0"/>
              <a:t>	</a:t>
            </a:r>
            <a:r>
              <a:rPr lang="tr-TR" sz="1400" dirty="0" err="1" smtClean="0"/>
              <a:t>printf</a:t>
            </a:r>
            <a:r>
              <a:rPr lang="tr-TR" sz="1400" dirty="0" smtClean="0"/>
              <a:t>("deneme");</a:t>
            </a:r>
          </a:p>
          <a:p>
            <a:pPr>
              <a:buNone/>
            </a:pPr>
            <a:r>
              <a:rPr lang="tr-TR" sz="1400" dirty="0" smtClean="0"/>
              <a:t>	</a:t>
            </a:r>
            <a:r>
              <a:rPr lang="tr-TR" sz="1400" dirty="0" err="1" smtClean="0"/>
              <a:t>getch</a:t>
            </a:r>
            <a:r>
              <a:rPr lang="tr-TR" sz="1400" dirty="0" smtClean="0"/>
              <a:t>();</a:t>
            </a:r>
          </a:p>
          <a:p>
            <a:pPr>
              <a:buNone/>
            </a:pPr>
            <a:r>
              <a:rPr lang="tr-TR" sz="1400" dirty="0" smtClean="0"/>
              <a:t>	</a:t>
            </a:r>
            <a:r>
              <a:rPr lang="tr-TR" sz="1400" dirty="0" err="1" smtClean="0"/>
              <a:t>return</a:t>
            </a:r>
            <a:r>
              <a:rPr lang="tr-TR" sz="1400" dirty="0" smtClean="0"/>
              <a:t> 0;	</a:t>
            </a:r>
          </a:p>
          <a:p>
            <a:pPr>
              <a:buNone/>
            </a:pPr>
            <a:r>
              <a:rPr lang="tr-TR" sz="1400" dirty="0" smtClean="0"/>
              <a:t>}</a:t>
            </a:r>
          </a:p>
        </p:txBody>
      </p:sp>
      <p:sp>
        <p:nvSpPr>
          <p:cNvPr id="5" name="4 Dikdörtgen"/>
          <p:cNvSpPr/>
          <p:nvPr/>
        </p:nvSpPr>
        <p:spPr>
          <a:xfrm>
            <a:off x="2714580" y="2714620"/>
            <a:ext cx="6429420" cy="2462213"/>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buNone/>
            </a:pPr>
            <a:r>
              <a:rPr lang="tr-TR" sz="1400" dirty="0" smtClean="0"/>
              <a:t>//YAZI TİPİ BOYUTU AYARLAMAK İÇİN FONKSİYON</a:t>
            </a:r>
          </a:p>
          <a:p>
            <a:pPr>
              <a:buNone/>
            </a:pPr>
            <a:r>
              <a:rPr lang="tr-TR" sz="1400" dirty="0" err="1" smtClean="0"/>
              <a:t>void</a:t>
            </a:r>
            <a:r>
              <a:rPr lang="tr-TR" sz="1400" dirty="0" smtClean="0"/>
              <a:t> </a:t>
            </a:r>
            <a:r>
              <a:rPr lang="tr-TR" sz="1400" dirty="0" err="1" smtClean="0"/>
              <a:t>setFontSize</a:t>
            </a:r>
            <a:r>
              <a:rPr lang="tr-TR" sz="1400" dirty="0" smtClean="0"/>
              <a:t>(</a:t>
            </a:r>
            <a:r>
              <a:rPr lang="tr-TR" sz="1400" dirty="0" err="1" smtClean="0"/>
              <a:t>int</a:t>
            </a:r>
            <a:r>
              <a:rPr lang="tr-TR" sz="1400" dirty="0" smtClean="0"/>
              <a:t> </a:t>
            </a:r>
            <a:r>
              <a:rPr lang="tr-TR" sz="1400" dirty="0" err="1" smtClean="0"/>
              <a:t>FontSize</a:t>
            </a:r>
            <a:r>
              <a:rPr lang="tr-TR" sz="1400" dirty="0" smtClean="0"/>
              <a:t>)</a:t>
            </a:r>
          </a:p>
          <a:p>
            <a:pPr>
              <a:buNone/>
            </a:pPr>
            <a:r>
              <a:rPr lang="tr-TR" sz="1400" dirty="0" smtClean="0"/>
              <a:t>{</a:t>
            </a:r>
          </a:p>
          <a:p>
            <a:pPr>
              <a:buNone/>
            </a:pPr>
            <a:r>
              <a:rPr lang="tr-TR" sz="1400" dirty="0" smtClean="0"/>
              <a:t>    CONSOLE_FONT_INFOEX </a:t>
            </a:r>
            <a:r>
              <a:rPr lang="tr-TR" sz="1400" dirty="0" err="1" smtClean="0"/>
              <a:t>info</a:t>
            </a:r>
            <a:r>
              <a:rPr lang="tr-TR" sz="1400" dirty="0" smtClean="0"/>
              <a:t> = {0};</a:t>
            </a:r>
          </a:p>
          <a:p>
            <a:pPr>
              <a:buNone/>
            </a:pPr>
            <a:r>
              <a:rPr lang="tr-TR" sz="1400" dirty="0" smtClean="0"/>
              <a:t>    </a:t>
            </a:r>
            <a:r>
              <a:rPr lang="tr-TR" sz="1400" dirty="0" err="1" smtClean="0"/>
              <a:t>info</a:t>
            </a:r>
            <a:r>
              <a:rPr lang="tr-TR" sz="1400" dirty="0" smtClean="0"/>
              <a:t>.</a:t>
            </a:r>
            <a:r>
              <a:rPr lang="tr-TR" sz="1400" dirty="0" err="1" smtClean="0"/>
              <a:t>cbSize</a:t>
            </a:r>
            <a:r>
              <a:rPr lang="tr-TR" sz="1400" dirty="0" smtClean="0"/>
              <a:t>       = </a:t>
            </a:r>
            <a:r>
              <a:rPr lang="tr-TR" sz="1400" dirty="0" err="1" smtClean="0"/>
              <a:t>sizeof</a:t>
            </a:r>
            <a:r>
              <a:rPr lang="tr-TR" sz="1400" dirty="0" smtClean="0"/>
              <a:t>(</a:t>
            </a:r>
            <a:r>
              <a:rPr lang="tr-TR" sz="1400" dirty="0" err="1" smtClean="0"/>
              <a:t>info</a:t>
            </a:r>
            <a:r>
              <a:rPr lang="tr-TR" sz="1400" dirty="0" smtClean="0"/>
              <a:t>);</a:t>
            </a:r>
          </a:p>
          <a:p>
            <a:pPr>
              <a:buNone/>
            </a:pPr>
            <a:r>
              <a:rPr lang="tr-TR" sz="1400" dirty="0" smtClean="0"/>
              <a:t>    </a:t>
            </a:r>
            <a:r>
              <a:rPr lang="tr-TR" sz="1400" dirty="0" err="1" smtClean="0"/>
              <a:t>info</a:t>
            </a:r>
            <a:r>
              <a:rPr lang="tr-TR" sz="1400" dirty="0" smtClean="0"/>
              <a:t>.</a:t>
            </a:r>
            <a:r>
              <a:rPr lang="tr-TR" sz="1400" dirty="0" err="1" smtClean="0"/>
              <a:t>dwFontSize</a:t>
            </a:r>
            <a:r>
              <a:rPr lang="tr-TR" sz="1400" dirty="0" smtClean="0"/>
              <a:t>.Y = </a:t>
            </a:r>
            <a:r>
              <a:rPr lang="tr-TR" sz="1400" dirty="0" err="1" smtClean="0"/>
              <a:t>FontSize</a:t>
            </a:r>
            <a:r>
              <a:rPr lang="tr-TR" sz="1400" dirty="0" smtClean="0"/>
              <a:t>; // </a:t>
            </a:r>
            <a:r>
              <a:rPr lang="tr-TR" sz="1400" dirty="0" err="1" smtClean="0"/>
              <a:t>leave</a:t>
            </a:r>
            <a:r>
              <a:rPr lang="tr-TR" sz="1400" dirty="0" smtClean="0"/>
              <a:t> X as </a:t>
            </a:r>
            <a:r>
              <a:rPr lang="tr-TR" sz="1400" dirty="0" err="1" smtClean="0"/>
              <a:t>zero</a:t>
            </a:r>
            <a:endParaRPr lang="tr-TR" sz="1400" dirty="0" smtClean="0"/>
          </a:p>
          <a:p>
            <a:pPr>
              <a:buNone/>
            </a:pPr>
            <a:r>
              <a:rPr lang="tr-TR" sz="1400" dirty="0" smtClean="0"/>
              <a:t>    //</a:t>
            </a:r>
            <a:r>
              <a:rPr lang="tr-TR" sz="1400" dirty="0" err="1" smtClean="0"/>
              <a:t>info</a:t>
            </a:r>
            <a:r>
              <a:rPr lang="tr-TR" sz="1400" dirty="0" smtClean="0"/>
              <a:t>.</a:t>
            </a:r>
            <a:r>
              <a:rPr lang="tr-TR" sz="1400" dirty="0" err="1" smtClean="0"/>
              <a:t>dwFontSize</a:t>
            </a:r>
            <a:r>
              <a:rPr lang="tr-TR" sz="1400" dirty="0" smtClean="0"/>
              <a:t>.X = </a:t>
            </a:r>
            <a:r>
              <a:rPr lang="tr-TR" sz="1400" dirty="0" err="1" smtClean="0"/>
              <a:t>FontSize</a:t>
            </a:r>
            <a:r>
              <a:rPr lang="tr-TR" sz="1400" dirty="0" smtClean="0"/>
              <a:t>; </a:t>
            </a:r>
          </a:p>
          <a:p>
            <a:pPr>
              <a:buNone/>
            </a:pPr>
            <a:r>
              <a:rPr lang="tr-TR" sz="1400" dirty="0" smtClean="0"/>
              <a:t>    </a:t>
            </a:r>
            <a:r>
              <a:rPr lang="tr-TR" sz="1400" dirty="0" err="1" smtClean="0"/>
              <a:t>info</a:t>
            </a:r>
            <a:r>
              <a:rPr lang="tr-TR" sz="1400" dirty="0" smtClean="0"/>
              <a:t>.</a:t>
            </a:r>
            <a:r>
              <a:rPr lang="tr-TR" sz="1400" dirty="0" err="1" smtClean="0"/>
              <a:t>FontWeight</a:t>
            </a:r>
            <a:r>
              <a:rPr lang="tr-TR" sz="1400" dirty="0" smtClean="0"/>
              <a:t>   = FW_NORMAL;</a:t>
            </a:r>
          </a:p>
          <a:p>
            <a:pPr>
              <a:buNone/>
            </a:pPr>
            <a:r>
              <a:rPr lang="tr-TR" sz="1400" dirty="0" smtClean="0"/>
              <a:t>    </a:t>
            </a:r>
            <a:r>
              <a:rPr lang="tr-TR" sz="1400" dirty="0" err="1" smtClean="0"/>
              <a:t>wcscpy</a:t>
            </a:r>
            <a:r>
              <a:rPr lang="tr-TR" sz="1400" dirty="0" smtClean="0"/>
              <a:t>(</a:t>
            </a:r>
            <a:r>
              <a:rPr lang="tr-TR" sz="1400" dirty="0" err="1" smtClean="0"/>
              <a:t>info</a:t>
            </a:r>
            <a:r>
              <a:rPr lang="tr-TR" sz="1400" dirty="0" smtClean="0"/>
              <a:t>.</a:t>
            </a:r>
            <a:r>
              <a:rPr lang="tr-TR" sz="1400" dirty="0" err="1" smtClean="0"/>
              <a:t>FaceName</a:t>
            </a:r>
            <a:r>
              <a:rPr lang="tr-TR" sz="1400" dirty="0" smtClean="0"/>
              <a:t>, </a:t>
            </a:r>
            <a:r>
              <a:rPr lang="tr-TR" sz="1400" dirty="0" err="1" smtClean="0"/>
              <a:t>L"Consolas</a:t>
            </a:r>
            <a:r>
              <a:rPr lang="tr-TR" sz="1400" dirty="0" smtClean="0"/>
              <a:t>");</a:t>
            </a:r>
          </a:p>
          <a:p>
            <a:pPr>
              <a:buNone/>
            </a:pPr>
            <a:r>
              <a:rPr lang="tr-TR" sz="1400" dirty="0" smtClean="0"/>
              <a:t>    </a:t>
            </a:r>
            <a:r>
              <a:rPr lang="tr-TR" sz="1400" dirty="0" err="1" smtClean="0"/>
              <a:t>SetCurrentConsoleFontEx</a:t>
            </a:r>
            <a:r>
              <a:rPr lang="tr-TR" sz="1400" dirty="0" smtClean="0"/>
              <a:t>(</a:t>
            </a:r>
            <a:r>
              <a:rPr lang="tr-TR" sz="1400" dirty="0" err="1" smtClean="0"/>
              <a:t>GetStdHandle</a:t>
            </a:r>
            <a:r>
              <a:rPr lang="tr-TR" sz="1400" dirty="0" smtClean="0"/>
              <a:t>(STD_OUTPUT_HANDLE), 0, &amp;</a:t>
            </a:r>
            <a:r>
              <a:rPr lang="tr-TR" sz="1400" dirty="0" err="1" smtClean="0"/>
              <a:t>info</a:t>
            </a:r>
            <a:r>
              <a:rPr lang="tr-TR" sz="1400" dirty="0" smtClean="0"/>
              <a:t>);</a:t>
            </a:r>
          </a:p>
          <a:p>
            <a:pPr>
              <a:buNone/>
            </a:pPr>
            <a:r>
              <a:rPr lang="tr-TR" sz="1400" dirty="0" smtClean="0"/>
              <a:t>}</a:t>
            </a:r>
            <a:endParaRPr lang="tr-TR" sz="1400" dirty="0"/>
          </a:p>
        </p:txBody>
      </p:sp>
      <p:pic>
        <p:nvPicPr>
          <p:cNvPr id="214018" name="Picture 2"/>
          <p:cNvPicPr>
            <a:picLocks noChangeAspect="1" noChangeArrowheads="1"/>
          </p:cNvPicPr>
          <p:nvPr/>
        </p:nvPicPr>
        <p:blipFill>
          <a:blip r:embed="rId3"/>
          <a:srcRect/>
          <a:stretch>
            <a:fillRect/>
          </a:stretch>
        </p:blipFill>
        <p:spPr bwMode="auto">
          <a:xfrm>
            <a:off x="6715140" y="2857496"/>
            <a:ext cx="2139105" cy="1757357"/>
          </a:xfrm>
          <a:prstGeom prst="rect">
            <a:avLst/>
          </a:prstGeom>
          <a:noFill/>
          <a:ln w="9525">
            <a:noFill/>
            <a:miter lim="800000"/>
            <a:headEnd/>
            <a:tailEnd/>
          </a:ln>
          <a:effectLst/>
        </p:spPr>
      </p:pic>
    </p:spTree>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2400" dirty="0" smtClean="0"/>
              <a:t>Piazza’daki </a:t>
            </a:r>
            <a:r>
              <a:rPr lang="tr-TR" sz="2400" dirty="0" err="1" smtClean="0"/>
              <a:t>zipli</a:t>
            </a:r>
            <a:r>
              <a:rPr lang="tr-TR" sz="2400" dirty="0" smtClean="0"/>
              <a:t> dosyalar olursa bunların açılması ve kullanımı</a:t>
            </a:r>
            <a:endParaRPr lang="tr-TR" sz="2400" dirty="0"/>
          </a:p>
        </p:txBody>
      </p:sp>
      <p:pic>
        <p:nvPicPr>
          <p:cNvPr id="1028" name="Picture 4"/>
          <p:cNvPicPr>
            <a:picLocks noChangeAspect="1" noChangeArrowheads="1"/>
          </p:cNvPicPr>
          <p:nvPr/>
        </p:nvPicPr>
        <p:blipFill>
          <a:blip r:embed="rId3"/>
          <a:srcRect/>
          <a:stretch>
            <a:fillRect/>
          </a:stretch>
        </p:blipFill>
        <p:spPr bwMode="auto">
          <a:xfrm>
            <a:off x="571472" y="2357430"/>
            <a:ext cx="4340998" cy="3045178"/>
          </a:xfrm>
          <a:prstGeom prst="rect">
            <a:avLst/>
          </a:prstGeom>
          <a:noFill/>
          <a:ln w="9525">
            <a:noFill/>
            <a:miter lim="800000"/>
            <a:headEnd/>
            <a:tailEnd/>
          </a:ln>
          <a:effectLst/>
        </p:spPr>
      </p:pic>
      <p:sp>
        <p:nvSpPr>
          <p:cNvPr id="11" name="10 Metin kutusu"/>
          <p:cNvSpPr txBox="1"/>
          <p:nvPr/>
        </p:nvSpPr>
        <p:spPr>
          <a:xfrm>
            <a:off x="5072066" y="4357694"/>
            <a:ext cx="3357586" cy="12003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tr-TR" dirty="0" smtClean="0"/>
              <a:t>.</a:t>
            </a:r>
            <a:r>
              <a:rPr lang="tr-TR" dirty="0" err="1" smtClean="0"/>
              <a:t>zip</a:t>
            </a:r>
            <a:r>
              <a:rPr lang="tr-TR" dirty="0" smtClean="0"/>
              <a:t> dosyalarını işletim sisteminiz kendisi açamıyorsa açmak için ücretsiz </a:t>
            </a:r>
            <a:r>
              <a:rPr lang="tr-TR" dirty="0" err="1" smtClean="0"/>
              <a:t>WinZIP</a:t>
            </a:r>
            <a:r>
              <a:rPr lang="tr-TR" dirty="0" smtClean="0"/>
              <a:t> ya da </a:t>
            </a:r>
            <a:r>
              <a:rPr lang="tr-TR" dirty="0" err="1" smtClean="0"/>
              <a:t>WinRAR</a:t>
            </a:r>
            <a:r>
              <a:rPr lang="tr-TR" dirty="0" smtClean="0"/>
              <a:t> yazılımlarını yükleyebilirsiniz.</a:t>
            </a:r>
            <a:endParaRPr lang="tr-TR" dirty="0"/>
          </a:p>
        </p:txBody>
      </p:sp>
      <p:sp>
        <p:nvSpPr>
          <p:cNvPr id="15" name="14 Metin kutusu"/>
          <p:cNvSpPr txBox="1"/>
          <p:nvPr/>
        </p:nvSpPr>
        <p:spPr>
          <a:xfrm>
            <a:off x="428596" y="1357298"/>
            <a:ext cx="8286808" cy="83099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tr-TR" sz="2400" dirty="0" err="1" smtClean="0"/>
              <a:t>Piazza’dan</a:t>
            </a:r>
            <a:r>
              <a:rPr lang="tr-TR" sz="2400" dirty="0" smtClean="0"/>
              <a:t> ödevlere ait .</a:t>
            </a:r>
            <a:r>
              <a:rPr lang="tr-TR" sz="2400" dirty="0" err="1" smtClean="0"/>
              <a:t>exe’ler</a:t>
            </a:r>
            <a:r>
              <a:rPr lang="tr-TR" sz="2400" dirty="0" smtClean="0"/>
              <a:t> ve ek dosyalar .</a:t>
            </a:r>
            <a:r>
              <a:rPr lang="tr-TR" sz="2400" dirty="0" err="1" smtClean="0"/>
              <a:t>zipli</a:t>
            </a:r>
            <a:r>
              <a:rPr lang="tr-TR" sz="2400" dirty="0" smtClean="0"/>
              <a:t> şekilde sıkıştırılmış olarak yüklenebilir.</a:t>
            </a:r>
            <a:endParaRPr lang="tr-TR" sz="2400" dirty="0"/>
          </a:p>
        </p:txBody>
      </p:sp>
      <p:sp>
        <p:nvSpPr>
          <p:cNvPr id="6" name="5 Metin kutusu"/>
          <p:cNvSpPr txBox="1"/>
          <p:nvPr/>
        </p:nvSpPr>
        <p:spPr>
          <a:xfrm>
            <a:off x="5072066" y="2428868"/>
            <a:ext cx="3357586" cy="175432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tr-TR" dirty="0" smtClean="0"/>
              <a:t>ÖNEMLİ: </a:t>
            </a:r>
            <a:r>
              <a:rPr lang="tr-TR" b="1" dirty="0" smtClean="0"/>
              <a:t>Öncelikle</a:t>
            </a:r>
            <a:r>
              <a:rPr lang="tr-TR" dirty="0" smtClean="0"/>
              <a:t> bu dosyaları “</a:t>
            </a:r>
            <a:r>
              <a:rPr lang="tr-TR" dirty="0" err="1" smtClean="0"/>
              <a:t>unzip</a:t>
            </a:r>
            <a:r>
              <a:rPr lang="tr-TR" dirty="0" smtClean="0"/>
              <a:t>/</a:t>
            </a:r>
            <a:r>
              <a:rPr lang="tr-TR" dirty="0" err="1" smtClean="0"/>
              <a:t>extract</a:t>
            </a:r>
            <a:r>
              <a:rPr lang="tr-TR" dirty="0" smtClean="0"/>
              <a:t>/çıkar…” yapınız. Bu işlem yapılmaksızın .</a:t>
            </a:r>
            <a:r>
              <a:rPr lang="tr-TR" dirty="0" err="1" smtClean="0"/>
              <a:t>zip</a:t>
            </a:r>
            <a:r>
              <a:rPr lang="tr-TR" dirty="0" smtClean="0"/>
              <a:t> dosyası içinden çalıştırılan .</a:t>
            </a:r>
            <a:r>
              <a:rPr lang="tr-TR" dirty="0" err="1" smtClean="0"/>
              <a:t>exe’ler</a:t>
            </a:r>
            <a:r>
              <a:rPr lang="tr-TR" dirty="0" smtClean="0"/>
              <a:t> .</a:t>
            </a:r>
            <a:r>
              <a:rPr lang="tr-TR" dirty="0" err="1" smtClean="0"/>
              <a:t>txt</a:t>
            </a:r>
            <a:r>
              <a:rPr lang="tr-TR" dirty="0" smtClean="0"/>
              <a:t> okumada/yazmada sorun çıkarabilir. </a:t>
            </a:r>
            <a:endParaRPr lang="tr-TR" dirty="0"/>
          </a:p>
        </p:txBody>
      </p:sp>
      <p:sp>
        <p:nvSpPr>
          <p:cNvPr id="7" name="6 Metin kutusu"/>
          <p:cNvSpPr txBox="1"/>
          <p:nvPr/>
        </p:nvSpPr>
        <p:spPr>
          <a:xfrm>
            <a:off x="642910" y="5786454"/>
            <a:ext cx="7786742" cy="369332"/>
          </a:xfrm>
          <a:prstGeom prst="rect">
            <a:avLst/>
          </a:prstGeom>
          <a:noFill/>
        </p:spPr>
        <p:txBody>
          <a:bodyPr wrap="square" rtlCol="0">
            <a:spAutoFit/>
          </a:bodyPr>
          <a:lstStyle/>
          <a:p>
            <a:r>
              <a:rPr lang="tr-TR" dirty="0" smtClean="0"/>
              <a:t>Daha detaylı bilgiyi </a:t>
            </a:r>
            <a:r>
              <a:rPr lang="tr-TR" dirty="0" err="1" smtClean="0"/>
              <a:t>google</a:t>
            </a:r>
            <a:r>
              <a:rPr lang="tr-TR" dirty="0" smtClean="0"/>
              <a:t> ya da </a:t>
            </a:r>
            <a:r>
              <a:rPr lang="tr-TR" dirty="0" err="1" smtClean="0"/>
              <a:t>youtube’da</a:t>
            </a:r>
            <a:r>
              <a:rPr lang="tr-TR" dirty="0" smtClean="0"/>
              <a:t> arama yaparak elde edebilirsiniz.</a:t>
            </a:r>
            <a:endParaRPr lang="tr-TR" dirty="0"/>
          </a:p>
        </p:txBody>
      </p:sp>
    </p:spTree>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Autofit/>
          </a:bodyPr>
          <a:lstStyle/>
          <a:p>
            <a:r>
              <a:rPr lang="tr-TR" sz="3600" dirty="0" smtClean="0"/>
              <a:t>Ödevlerde internet kullanımı </a:t>
            </a:r>
            <a:r>
              <a:rPr lang="tr-TR" sz="3600" dirty="0" err="1" smtClean="0"/>
              <a:t>hk</a:t>
            </a:r>
            <a:r>
              <a:rPr lang="tr-TR" sz="3600" dirty="0" smtClean="0"/>
              <a:t>. </a:t>
            </a:r>
            <a:br>
              <a:rPr lang="tr-TR" sz="3600" dirty="0" smtClean="0"/>
            </a:br>
            <a:r>
              <a:rPr lang="tr-TR" sz="3600" dirty="0" smtClean="0"/>
              <a:t>(11. ilkenin detaylı şekli)</a:t>
            </a:r>
            <a:endParaRPr lang="tr-TR" sz="3600" dirty="0"/>
          </a:p>
        </p:txBody>
      </p:sp>
      <p:sp>
        <p:nvSpPr>
          <p:cNvPr id="3" name="2 İçerik Yer Tutucusu"/>
          <p:cNvSpPr>
            <a:spLocks noGrp="1"/>
          </p:cNvSpPr>
          <p:nvPr>
            <p:ph idx="1"/>
          </p:nvPr>
        </p:nvSpPr>
        <p:spPr/>
        <p:txBody>
          <a:bodyPr>
            <a:normAutofit lnSpcReduction="10000"/>
          </a:bodyPr>
          <a:lstStyle/>
          <a:p>
            <a:pPr marL="457200" indent="-457200">
              <a:buFont typeface="+mj-lt"/>
              <a:buAutoNum type="arabicPeriod"/>
            </a:pPr>
            <a:r>
              <a:rPr lang="tr-TR" dirty="0" smtClean="0"/>
              <a:t>Ödeve dair doğrudan araştırma(örn. “X yapan kod nasıl yazılır?”) </a:t>
            </a:r>
            <a:r>
              <a:rPr lang="tr-TR" b="1" dirty="0" smtClean="0"/>
              <a:t>yapmanıza izin verilmez.</a:t>
            </a:r>
            <a:endParaRPr lang="tr-TR" dirty="0" smtClean="0"/>
          </a:p>
          <a:p>
            <a:pPr marL="749808" lvl="1" indent="-457200"/>
            <a:r>
              <a:rPr lang="tr-TR" dirty="0" smtClean="0"/>
              <a:t>Bu tarz sitelerden kod aldığınız tespit edilirse (sizin gibi başka bir öğrenci de alıp gönderdiğinde iki kod benzerlik testine takılabilir vs.) etik ilke ihlali durumu yaşanabilir.</a:t>
            </a:r>
          </a:p>
          <a:p>
            <a:pPr marL="457200" indent="-457200">
              <a:buFont typeface="+mj-lt"/>
              <a:buAutoNum type="arabicPeriod"/>
            </a:pPr>
            <a:r>
              <a:rPr lang="tr-TR" dirty="0" smtClean="0"/>
              <a:t>İnternetten ancak </a:t>
            </a:r>
            <a:r>
              <a:rPr lang="tr-TR" b="1" dirty="0" smtClean="0"/>
              <a:t>genel konuları (“</a:t>
            </a:r>
            <a:r>
              <a:rPr lang="tr-TR" b="1" dirty="0" err="1" smtClean="0"/>
              <a:t>C’de</a:t>
            </a:r>
            <a:r>
              <a:rPr lang="tr-TR" b="1" dirty="0" smtClean="0"/>
              <a:t> döngüler”  gibi) </a:t>
            </a:r>
            <a:r>
              <a:rPr lang="tr-TR" dirty="0" smtClean="0"/>
              <a:t>araştırmanıza izin verilir.</a:t>
            </a:r>
          </a:p>
          <a:p>
            <a:pPr marL="749808" lvl="1" indent="-457200"/>
            <a:r>
              <a:rPr lang="tr-TR" dirty="0" smtClean="0"/>
              <a:t>Bu araştırmanızda kullandığınız kaynakları da ödev formunda </a:t>
            </a:r>
            <a:r>
              <a:rPr lang="tr-TR" b="1" dirty="0" smtClean="0"/>
              <a:t>açıkça belirtmeniz beklenir. </a:t>
            </a:r>
            <a:r>
              <a:rPr lang="tr-TR" dirty="0" smtClean="0"/>
              <a:t>“</a:t>
            </a:r>
            <a:r>
              <a:rPr lang="tr-TR" dirty="0" err="1" smtClean="0"/>
              <a:t>youtube</a:t>
            </a:r>
            <a:r>
              <a:rPr lang="tr-TR" dirty="0" smtClean="0"/>
              <a:t>” vs. gibi ifadelerle geçiştirmeniz istenmez.</a:t>
            </a:r>
          </a:p>
          <a:p>
            <a:pPr marL="932688" lvl="2" indent="-457200">
              <a:buFont typeface="+mj-lt"/>
              <a:buAutoNum type="arabicPeriod"/>
            </a:pPr>
            <a:endParaRPr lang="tr-TR" dirty="0" smtClean="0"/>
          </a:p>
          <a:p>
            <a:pPr marL="457200" indent="-457200">
              <a:buFont typeface="+mj-lt"/>
              <a:buAutoNum type="arabicPeriod"/>
            </a:pPr>
            <a:endParaRPr lang="tr-TR" dirty="0"/>
          </a:p>
        </p:txBody>
      </p:sp>
    </p:spTree>
  </p:cSld>
  <p:clrMapOvr>
    <a:masterClrMapping/>
  </p:clrMapOvr>
  <p:transition>
    <p:random/>
  </p:transition>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pic>
        <p:nvPicPr>
          <p:cNvPr id="10241" name="Picture 1"/>
          <p:cNvPicPr>
            <a:picLocks noChangeAspect="1" noChangeArrowheads="1"/>
          </p:cNvPicPr>
          <p:nvPr/>
        </p:nvPicPr>
        <p:blipFill>
          <a:blip r:embed="rId3"/>
          <a:srcRect l="5111" t="5492" r="36310" b="32227"/>
          <a:stretch>
            <a:fillRect/>
          </a:stretch>
        </p:blipFill>
        <p:spPr bwMode="auto">
          <a:xfrm>
            <a:off x="4184073" y="3588327"/>
            <a:ext cx="4502727" cy="2691559"/>
          </a:xfrm>
          <a:prstGeom prst="rect">
            <a:avLst/>
          </a:prstGeom>
          <a:noFill/>
          <a:ln w="9525">
            <a:noFill/>
            <a:miter lim="800000"/>
            <a:headEnd/>
            <a:tailEnd/>
          </a:ln>
          <a:effectLst/>
        </p:spPr>
      </p:pic>
      <p:sp>
        <p:nvSpPr>
          <p:cNvPr id="2" name="1 Başlık"/>
          <p:cNvSpPr>
            <a:spLocks noGrp="1"/>
          </p:cNvSpPr>
          <p:nvPr>
            <p:ph type="title"/>
          </p:nvPr>
        </p:nvSpPr>
        <p:spPr/>
        <p:txBody>
          <a:bodyPr/>
          <a:lstStyle/>
          <a:p>
            <a:r>
              <a:rPr lang="tr-TR" dirty="0" err="1" smtClean="0"/>
              <a:t>DevCpp’ın</a:t>
            </a:r>
            <a:r>
              <a:rPr lang="tr-TR" dirty="0" smtClean="0"/>
              <a:t> </a:t>
            </a:r>
            <a:r>
              <a:rPr lang="tr-TR" i="1" dirty="0" smtClean="0"/>
              <a:t>“Hata Ayıkla” </a:t>
            </a:r>
            <a:r>
              <a:rPr lang="tr-TR" dirty="0" smtClean="0"/>
              <a:t>özelliği</a:t>
            </a:r>
            <a:endParaRPr lang="tr-TR" dirty="0"/>
          </a:p>
        </p:txBody>
      </p:sp>
      <p:sp>
        <p:nvSpPr>
          <p:cNvPr id="3" name="2 İçerik Yer Tutucusu"/>
          <p:cNvSpPr>
            <a:spLocks noGrp="1"/>
          </p:cNvSpPr>
          <p:nvPr>
            <p:ph sz="quarter" idx="1"/>
          </p:nvPr>
        </p:nvSpPr>
        <p:spPr>
          <a:xfrm>
            <a:off x="263237" y="1399309"/>
            <a:ext cx="7938653" cy="2424546"/>
          </a:xfrm>
        </p:spPr>
        <p:style>
          <a:lnRef idx="2">
            <a:schemeClr val="dk1"/>
          </a:lnRef>
          <a:fillRef idx="1">
            <a:schemeClr val="lt1"/>
          </a:fillRef>
          <a:effectRef idx="0">
            <a:schemeClr val="dk1"/>
          </a:effectRef>
          <a:fontRef idx="minor">
            <a:schemeClr val="dk1"/>
          </a:fontRef>
        </p:style>
        <p:txBody>
          <a:bodyPr>
            <a:normAutofit fontScale="70000" lnSpcReduction="20000"/>
          </a:bodyPr>
          <a:lstStyle/>
          <a:p>
            <a:r>
              <a:rPr lang="tr-TR" dirty="0" smtClean="0"/>
              <a:t>Dev-</a:t>
            </a:r>
            <a:r>
              <a:rPr lang="tr-TR" dirty="0" err="1" smtClean="0"/>
              <a:t>Cpp’te</a:t>
            </a:r>
            <a:r>
              <a:rPr lang="tr-TR" dirty="0" smtClean="0"/>
              <a:t> bir Hata Ayıklama kısmı vardır.</a:t>
            </a:r>
          </a:p>
          <a:p>
            <a:r>
              <a:rPr lang="tr-TR" dirty="0" smtClean="0"/>
              <a:t>Kullanımına dair notlar:</a:t>
            </a:r>
          </a:p>
          <a:p>
            <a:pPr lvl="1"/>
            <a:r>
              <a:rPr lang="tr-TR" dirty="0" smtClean="0"/>
              <a:t>Sağ üstteki derleyici seçimi kısmından “TDM-GCC 4.9.2 … </a:t>
            </a:r>
            <a:r>
              <a:rPr lang="tr-TR" dirty="0" err="1" smtClean="0"/>
              <a:t>Debug</a:t>
            </a:r>
            <a:r>
              <a:rPr lang="tr-TR" dirty="0" smtClean="0"/>
              <a:t>” olanını seçin.</a:t>
            </a:r>
          </a:p>
          <a:p>
            <a:pPr lvl="1"/>
            <a:r>
              <a:rPr lang="tr-TR" dirty="0" smtClean="0"/>
              <a:t>Çalıştırmadan önce satırlara “</a:t>
            </a:r>
            <a:r>
              <a:rPr lang="tr-TR" dirty="0" err="1" smtClean="0"/>
              <a:t>Breakpoint</a:t>
            </a:r>
            <a:r>
              <a:rPr lang="tr-TR" dirty="0" smtClean="0"/>
              <a:t>” (Hata ayıklama durak noktaları) koyun.</a:t>
            </a:r>
          </a:p>
          <a:p>
            <a:pPr lvl="1"/>
            <a:r>
              <a:rPr lang="tr-TR" dirty="0" smtClean="0"/>
              <a:t>Ardından internette detaylı anlatımlarını bulabileceğiniz şekilde</a:t>
            </a:r>
          </a:p>
          <a:p>
            <a:pPr lvl="1">
              <a:buNone/>
            </a:pPr>
            <a:r>
              <a:rPr lang="tr-TR" dirty="0" smtClean="0"/>
              <a:t>(örn. </a:t>
            </a:r>
            <a:r>
              <a:rPr lang="tr-TR" dirty="0" smtClean="0">
                <a:hlinkClick r:id="rId4"/>
              </a:rPr>
              <a:t>https://youtu.be/kHFpzxMFB3E</a:t>
            </a:r>
            <a:r>
              <a:rPr lang="tr-TR" dirty="0" smtClean="0"/>
              <a:t>) kodunuzu belli kısımlara kadar çalıştırıp, o an ki değişkenlerin değerlerini (fareyi üzerlerine getirerek) irdeleyebilirsiniz.</a:t>
            </a:r>
          </a:p>
          <a:p>
            <a:pPr lvl="1">
              <a:buNone/>
            </a:pPr>
            <a:endParaRPr lang="tr-TR" dirty="0" smtClean="0"/>
          </a:p>
          <a:p>
            <a:pPr lvl="1" algn="ctr">
              <a:buNone/>
            </a:pPr>
            <a:r>
              <a:rPr lang="tr-TR" b="1" i="1" dirty="0" smtClean="0">
                <a:solidFill>
                  <a:srgbClr val="0070C0"/>
                </a:solidFill>
              </a:rPr>
              <a:t>Bu yöntemle kodunuzu aşama aşama çalıştırıp hatalarınızı tespit edebilirsiniz.</a:t>
            </a:r>
          </a:p>
        </p:txBody>
      </p:sp>
      <p:sp>
        <p:nvSpPr>
          <p:cNvPr id="5" name="4 Dikdörtgen"/>
          <p:cNvSpPr/>
          <p:nvPr/>
        </p:nvSpPr>
        <p:spPr>
          <a:xfrm>
            <a:off x="457200" y="4397829"/>
            <a:ext cx="3418114" cy="147732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tr-TR" b="1" dirty="0" smtClean="0">
                <a:solidFill>
                  <a:schemeClr val="tx1"/>
                </a:solidFill>
              </a:rPr>
              <a:t>Hata ayıklama özelliğini şu site aracılığıyla da internet üzerinden kullanabilirsiniz.</a:t>
            </a:r>
            <a:endParaRPr lang="tr-TR" b="1" dirty="0" smtClean="0">
              <a:solidFill>
                <a:schemeClr val="tx1"/>
              </a:solidFill>
              <a:hlinkClick r:id="rId5"/>
            </a:endParaRPr>
          </a:p>
          <a:p>
            <a:r>
              <a:rPr lang="tr-TR" dirty="0" smtClean="0">
                <a:hlinkClick r:id="rId5"/>
              </a:rPr>
              <a:t>http://www.</a:t>
            </a:r>
            <a:r>
              <a:rPr lang="tr-TR" dirty="0" err="1" smtClean="0">
                <a:hlinkClick r:id="rId5"/>
              </a:rPr>
              <a:t>pythontutor</a:t>
            </a:r>
            <a:r>
              <a:rPr lang="tr-TR" dirty="0" smtClean="0">
                <a:hlinkClick r:id="rId5"/>
              </a:rPr>
              <a:t>.com/c.html#</a:t>
            </a:r>
            <a:r>
              <a:rPr lang="tr-TR" dirty="0" err="1" smtClean="0">
                <a:hlinkClick r:id="rId5"/>
              </a:rPr>
              <a:t>mode</a:t>
            </a:r>
            <a:r>
              <a:rPr lang="tr-TR" dirty="0" smtClean="0">
                <a:hlinkClick r:id="rId5"/>
              </a:rPr>
              <a:t>=</a:t>
            </a:r>
            <a:r>
              <a:rPr lang="tr-TR" dirty="0" err="1" smtClean="0">
                <a:hlinkClick r:id="rId5"/>
              </a:rPr>
              <a:t>display</a:t>
            </a:r>
            <a:endParaRPr lang="tr-TR" dirty="0"/>
          </a:p>
        </p:txBody>
      </p:sp>
    </p:spTree>
    <p:extLst>
      <p:ext uri="{BB962C8B-B14F-4D97-AF65-F5344CB8AC3E}">
        <p14:creationId xmlns="" xmlns:p14="http://schemas.microsoft.com/office/powerpoint/2010/main" val="547703384"/>
      </p:ext>
    </p:extLst>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Fonksiyon Alıştırmaları</a:t>
            </a:r>
            <a:endParaRPr lang="tr-TR" dirty="0"/>
          </a:p>
        </p:txBody>
      </p:sp>
      <p:sp>
        <p:nvSpPr>
          <p:cNvPr id="3" name="2 İçerik Yer Tutucusu"/>
          <p:cNvSpPr>
            <a:spLocks noGrp="1"/>
          </p:cNvSpPr>
          <p:nvPr>
            <p:ph sz="quarter" idx="1"/>
          </p:nvPr>
        </p:nvSpPr>
        <p:spPr>
          <a:xfrm>
            <a:off x="457200" y="1219200"/>
            <a:ext cx="6472254" cy="5353072"/>
          </a:xfrm>
        </p:spPr>
        <p:txBody>
          <a:bodyPr>
            <a:normAutofit fontScale="55000" lnSpcReduction="20000"/>
          </a:bodyPr>
          <a:lstStyle/>
          <a:p>
            <a:pPr marL="514350" indent="-514350">
              <a:buFont typeface="+mj-lt"/>
              <a:buAutoNum type="arabicPeriod"/>
            </a:pPr>
            <a:r>
              <a:rPr lang="tr-TR" dirty="0" smtClean="0"/>
              <a:t>#</a:t>
            </a:r>
            <a:r>
              <a:rPr lang="tr-TR" dirty="0" err="1" smtClean="0"/>
              <a:t>include</a:t>
            </a:r>
            <a:r>
              <a:rPr lang="tr-TR" dirty="0" smtClean="0"/>
              <a:t> &lt;</a:t>
            </a:r>
            <a:r>
              <a:rPr lang="tr-TR" dirty="0" err="1" smtClean="0"/>
              <a:t>stdio</a:t>
            </a:r>
            <a:r>
              <a:rPr lang="tr-TR" dirty="0" smtClean="0"/>
              <a:t>.h&gt;</a:t>
            </a:r>
          </a:p>
          <a:p>
            <a:pPr marL="514350" indent="-514350">
              <a:buFont typeface="+mj-lt"/>
              <a:buAutoNum type="arabicPeriod"/>
            </a:pPr>
            <a:r>
              <a:rPr lang="tr-TR" dirty="0" err="1" smtClean="0"/>
              <a:t>int</a:t>
            </a:r>
            <a:r>
              <a:rPr lang="tr-TR" dirty="0" smtClean="0"/>
              <a:t> fonksiyon(</a:t>
            </a:r>
            <a:r>
              <a:rPr lang="tr-TR" dirty="0" err="1" smtClean="0"/>
              <a:t>int</a:t>
            </a:r>
            <a:r>
              <a:rPr lang="tr-TR" dirty="0" smtClean="0"/>
              <a:t>);</a:t>
            </a:r>
          </a:p>
          <a:p>
            <a:pPr marL="514350" indent="-514350">
              <a:buFont typeface="+mj-lt"/>
              <a:buAutoNum type="arabicPeriod"/>
            </a:pPr>
            <a:r>
              <a:rPr lang="tr-TR" dirty="0" err="1" smtClean="0"/>
              <a:t>int</a:t>
            </a:r>
            <a:r>
              <a:rPr lang="tr-TR" dirty="0" smtClean="0"/>
              <a:t> </a:t>
            </a:r>
            <a:r>
              <a:rPr lang="tr-TR" dirty="0" err="1" smtClean="0"/>
              <a:t>main</a:t>
            </a:r>
            <a:r>
              <a:rPr lang="tr-TR" dirty="0" smtClean="0"/>
              <a:t>(){</a:t>
            </a:r>
          </a:p>
          <a:p>
            <a:pPr marL="514350" indent="-514350">
              <a:buFont typeface="+mj-lt"/>
              <a:buAutoNum type="arabicPeriod"/>
            </a:pPr>
            <a:r>
              <a:rPr lang="tr-TR" dirty="0" smtClean="0"/>
              <a:t>     </a:t>
            </a:r>
            <a:r>
              <a:rPr lang="tr-TR" dirty="0" err="1" smtClean="0"/>
              <a:t>printf</a:t>
            </a:r>
            <a:r>
              <a:rPr lang="tr-TR" dirty="0" smtClean="0"/>
              <a:t>("</a:t>
            </a:r>
            <a:r>
              <a:rPr lang="tr-TR" dirty="0" err="1" smtClean="0"/>
              <a:t>main</a:t>
            </a:r>
            <a:r>
              <a:rPr lang="tr-TR" dirty="0" smtClean="0"/>
              <a:t>_a\n");</a:t>
            </a:r>
          </a:p>
          <a:p>
            <a:pPr marL="514350" indent="-514350">
              <a:buFont typeface="+mj-lt"/>
              <a:buAutoNum type="arabicPeriod"/>
            </a:pPr>
            <a:r>
              <a:rPr lang="tr-TR" dirty="0" smtClean="0"/>
              <a:t>     </a:t>
            </a:r>
            <a:r>
              <a:rPr lang="tr-TR" dirty="0" err="1" smtClean="0"/>
              <a:t>int</a:t>
            </a:r>
            <a:r>
              <a:rPr lang="tr-TR" dirty="0" smtClean="0"/>
              <a:t> </a:t>
            </a:r>
            <a:r>
              <a:rPr lang="tr-TR" dirty="0" err="1" smtClean="0"/>
              <a:t>variable</a:t>
            </a:r>
            <a:r>
              <a:rPr lang="tr-TR" dirty="0" smtClean="0"/>
              <a:t>;</a:t>
            </a:r>
          </a:p>
          <a:p>
            <a:pPr marL="514350" indent="-514350">
              <a:buFont typeface="+mj-lt"/>
              <a:buAutoNum type="arabicPeriod"/>
            </a:pPr>
            <a:r>
              <a:rPr lang="tr-TR" dirty="0" smtClean="0"/>
              <a:t>     </a:t>
            </a:r>
            <a:r>
              <a:rPr lang="tr-TR" dirty="0" err="1" smtClean="0"/>
              <a:t>printf</a:t>
            </a:r>
            <a:r>
              <a:rPr lang="tr-TR" dirty="0" smtClean="0"/>
              <a:t>("</a:t>
            </a:r>
            <a:r>
              <a:rPr lang="tr-TR" dirty="0" err="1" smtClean="0"/>
              <a:t>main</a:t>
            </a:r>
            <a:r>
              <a:rPr lang="tr-TR" dirty="0" smtClean="0"/>
              <a:t>_b\n");</a:t>
            </a:r>
          </a:p>
          <a:p>
            <a:pPr marL="514350" indent="-514350">
              <a:buFont typeface="+mj-lt"/>
              <a:buAutoNum type="arabicPeriod"/>
            </a:pPr>
            <a:r>
              <a:rPr lang="tr-TR" dirty="0" smtClean="0"/>
              <a:t>     </a:t>
            </a:r>
            <a:r>
              <a:rPr lang="tr-TR" dirty="0" err="1" smtClean="0"/>
              <a:t>variable</a:t>
            </a:r>
            <a:r>
              <a:rPr lang="tr-TR" dirty="0" smtClean="0"/>
              <a:t> = fonksiyon(5);</a:t>
            </a:r>
          </a:p>
          <a:p>
            <a:pPr marL="514350" indent="-514350">
              <a:buFont typeface="+mj-lt"/>
              <a:buAutoNum type="arabicPeriod"/>
            </a:pPr>
            <a:r>
              <a:rPr lang="tr-TR" dirty="0" smtClean="0"/>
              <a:t>     </a:t>
            </a:r>
            <a:r>
              <a:rPr lang="tr-TR" dirty="0" err="1" smtClean="0"/>
              <a:t>printf</a:t>
            </a:r>
            <a:r>
              <a:rPr lang="tr-TR" dirty="0" smtClean="0"/>
              <a:t>("</a:t>
            </a:r>
            <a:r>
              <a:rPr lang="tr-TR" dirty="0" err="1" smtClean="0"/>
              <a:t>main</a:t>
            </a:r>
            <a:r>
              <a:rPr lang="tr-TR" dirty="0" smtClean="0"/>
              <a:t>_c\n");</a:t>
            </a:r>
          </a:p>
          <a:p>
            <a:pPr marL="514350" indent="-514350">
              <a:buFont typeface="+mj-lt"/>
              <a:buAutoNum type="arabicPeriod"/>
            </a:pPr>
            <a:r>
              <a:rPr lang="tr-TR" dirty="0" smtClean="0"/>
              <a:t>     </a:t>
            </a:r>
            <a:r>
              <a:rPr lang="tr-TR" dirty="0" err="1" smtClean="0"/>
              <a:t>printf</a:t>
            </a:r>
            <a:r>
              <a:rPr lang="tr-TR" dirty="0" smtClean="0"/>
              <a:t>("%d\n", </a:t>
            </a:r>
            <a:r>
              <a:rPr lang="tr-TR" dirty="0" err="1" smtClean="0"/>
              <a:t>variable</a:t>
            </a:r>
            <a:r>
              <a:rPr lang="tr-TR" dirty="0" smtClean="0"/>
              <a:t>);</a:t>
            </a:r>
          </a:p>
          <a:p>
            <a:pPr marL="514350" indent="-514350">
              <a:buFont typeface="+mj-lt"/>
              <a:buAutoNum type="arabicPeriod"/>
            </a:pPr>
            <a:r>
              <a:rPr lang="tr-TR" dirty="0" smtClean="0"/>
              <a:t>     </a:t>
            </a:r>
            <a:r>
              <a:rPr lang="tr-TR" dirty="0" err="1" smtClean="0"/>
              <a:t>variable</a:t>
            </a:r>
            <a:r>
              <a:rPr lang="tr-TR" dirty="0" smtClean="0"/>
              <a:t> = fonksiyon(9);</a:t>
            </a:r>
          </a:p>
          <a:p>
            <a:pPr marL="514350" indent="-514350">
              <a:buFont typeface="+mj-lt"/>
              <a:buAutoNum type="arabicPeriod"/>
            </a:pPr>
            <a:r>
              <a:rPr lang="tr-TR" dirty="0" smtClean="0"/>
              <a:t>     </a:t>
            </a:r>
            <a:r>
              <a:rPr lang="tr-TR" dirty="0" err="1" smtClean="0"/>
              <a:t>printf</a:t>
            </a:r>
            <a:r>
              <a:rPr lang="tr-TR" dirty="0" smtClean="0"/>
              <a:t>("</a:t>
            </a:r>
            <a:r>
              <a:rPr lang="tr-TR" dirty="0" err="1" smtClean="0"/>
              <a:t>main</a:t>
            </a:r>
            <a:r>
              <a:rPr lang="tr-TR" dirty="0" smtClean="0"/>
              <a:t>_d\n");</a:t>
            </a:r>
          </a:p>
          <a:p>
            <a:pPr marL="514350" indent="-514350">
              <a:buFont typeface="+mj-lt"/>
              <a:buAutoNum type="arabicPeriod"/>
            </a:pPr>
            <a:r>
              <a:rPr lang="tr-TR" dirty="0" smtClean="0"/>
              <a:t>     </a:t>
            </a:r>
            <a:r>
              <a:rPr lang="tr-TR" dirty="0" err="1" smtClean="0"/>
              <a:t>printf</a:t>
            </a:r>
            <a:r>
              <a:rPr lang="tr-TR" dirty="0" smtClean="0"/>
              <a:t>("%d\n", </a:t>
            </a:r>
            <a:r>
              <a:rPr lang="tr-TR" dirty="0" err="1" smtClean="0"/>
              <a:t>variable</a:t>
            </a:r>
            <a:r>
              <a:rPr lang="tr-TR" dirty="0" smtClean="0"/>
              <a:t>);</a:t>
            </a:r>
          </a:p>
          <a:p>
            <a:pPr marL="514350" indent="-514350">
              <a:buFont typeface="+mj-lt"/>
              <a:buAutoNum type="arabicPeriod"/>
            </a:pPr>
            <a:r>
              <a:rPr lang="tr-TR" dirty="0" smtClean="0"/>
              <a:t>     </a:t>
            </a:r>
            <a:r>
              <a:rPr lang="tr-TR" dirty="0" err="1" smtClean="0"/>
              <a:t>printf</a:t>
            </a:r>
            <a:r>
              <a:rPr lang="tr-TR" dirty="0" smtClean="0"/>
              <a:t>("</a:t>
            </a:r>
            <a:r>
              <a:rPr lang="tr-TR" dirty="0" err="1" smtClean="0"/>
              <a:t>main</a:t>
            </a:r>
            <a:r>
              <a:rPr lang="tr-TR" dirty="0" smtClean="0"/>
              <a:t>_e\n");</a:t>
            </a:r>
          </a:p>
          <a:p>
            <a:pPr marL="514350" indent="-514350">
              <a:buFont typeface="+mj-lt"/>
              <a:buAutoNum type="arabicPeriod"/>
            </a:pPr>
            <a:r>
              <a:rPr lang="tr-TR" dirty="0" err="1" smtClean="0"/>
              <a:t>return</a:t>
            </a:r>
            <a:r>
              <a:rPr lang="tr-TR" dirty="0" smtClean="0"/>
              <a:t> 0;</a:t>
            </a:r>
          </a:p>
          <a:p>
            <a:pPr marL="514350" indent="-514350">
              <a:buFont typeface="+mj-lt"/>
              <a:buAutoNum type="arabicPeriod"/>
            </a:pPr>
            <a:r>
              <a:rPr lang="tr-TR" dirty="0" smtClean="0"/>
              <a:t>}</a:t>
            </a:r>
          </a:p>
          <a:p>
            <a:pPr marL="514350" indent="-514350">
              <a:buFont typeface="+mj-lt"/>
              <a:buAutoNum type="arabicPeriod"/>
            </a:pPr>
            <a:r>
              <a:rPr lang="tr-TR" dirty="0" err="1" smtClean="0"/>
              <a:t>int</a:t>
            </a:r>
            <a:r>
              <a:rPr lang="tr-TR" dirty="0" smtClean="0"/>
              <a:t> fonksiyon(</a:t>
            </a:r>
            <a:r>
              <a:rPr lang="tr-TR" dirty="0" err="1" smtClean="0"/>
              <a:t>int</a:t>
            </a:r>
            <a:r>
              <a:rPr lang="tr-TR" dirty="0" smtClean="0"/>
              <a:t> </a:t>
            </a:r>
            <a:r>
              <a:rPr lang="tr-TR" dirty="0" err="1" smtClean="0"/>
              <a:t>pika</a:t>
            </a:r>
            <a:r>
              <a:rPr lang="tr-TR" dirty="0" smtClean="0"/>
              <a:t>)</a:t>
            </a:r>
          </a:p>
          <a:p>
            <a:pPr marL="514350" indent="-514350">
              <a:buFont typeface="+mj-lt"/>
              <a:buAutoNum type="arabicPeriod"/>
            </a:pPr>
            <a:r>
              <a:rPr lang="tr-TR" dirty="0" smtClean="0"/>
              <a:t>{</a:t>
            </a:r>
          </a:p>
          <a:p>
            <a:pPr marL="514350" indent="-514350">
              <a:buFont typeface="+mj-lt"/>
              <a:buAutoNum type="arabicPeriod"/>
            </a:pPr>
            <a:r>
              <a:rPr lang="tr-TR" dirty="0" smtClean="0"/>
              <a:t>	</a:t>
            </a:r>
            <a:r>
              <a:rPr lang="tr-TR" dirty="0" err="1" smtClean="0"/>
              <a:t>printf</a:t>
            </a:r>
            <a:r>
              <a:rPr lang="tr-TR" dirty="0" smtClean="0"/>
              <a:t>("FONK_ICI\n");</a:t>
            </a:r>
          </a:p>
          <a:p>
            <a:pPr marL="514350" indent="-514350">
              <a:buFont typeface="+mj-lt"/>
              <a:buAutoNum type="arabicPeriod"/>
            </a:pPr>
            <a:r>
              <a:rPr lang="tr-TR" dirty="0" smtClean="0"/>
              <a:t>    </a:t>
            </a:r>
            <a:r>
              <a:rPr lang="tr-TR" dirty="0" err="1" smtClean="0"/>
              <a:t>return</a:t>
            </a:r>
            <a:r>
              <a:rPr lang="tr-TR" dirty="0" smtClean="0"/>
              <a:t> </a:t>
            </a:r>
            <a:r>
              <a:rPr lang="tr-TR" dirty="0" err="1" smtClean="0"/>
              <a:t>pika</a:t>
            </a:r>
            <a:r>
              <a:rPr lang="tr-TR" dirty="0" smtClean="0"/>
              <a:t>*</a:t>
            </a:r>
            <a:r>
              <a:rPr lang="tr-TR" dirty="0" err="1" smtClean="0"/>
              <a:t>pika</a:t>
            </a:r>
            <a:r>
              <a:rPr lang="tr-TR" dirty="0" smtClean="0"/>
              <a:t>;</a:t>
            </a:r>
          </a:p>
          <a:p>
            <a:pPr marL="514350" indent="-514350">
              <a:buFont typeface="+mj-lt"/>
              <a:buAutoNum type="arabicPeriod"/>
            </a:pPr>
            <a:r>
              <a:rPr lang="tr-TR" dirty="0" smtClean="0"/>
              <a:t>}</a:t>
            </a:r>
          </a:p>
        </p:txBody>
      </p:sp>
      <p:sp>
        <p:nvSpPr>
          <p:cNvPr id="6" name="5 Metin kutusu"/>
          <p:cNvSpPr txBox="1"/>
          <p:nvPr/>
        </p:nvSpPr>
        <p:spPr>
          <a:xfrm>
            <a:off x="4286248" y="2285992"/>
            <a:ext cx="1643074" cy="203132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tr-TR" dirty="0" err="1" smtClean="0"/>
              <a:t>main</a:t>
            </a:r>
            <a:r>
              <a:rPr lang="tr-TR" dirty="0" smtClean="0"/>
              <a:t> çalışması esnasında topu fonksiyona atar, fonksiyon işi bitince topu yeniden </a:t>
            </a:r>
            <a:r>
              <a:rPr lang="tr-TR" dirty="0" err="1" smtClean="0"/>
              <a:t>main’e</a:t>
            </a:r>
            <a:r>
              <a:rPr lang="tr-TR" dirty="0" smtClean="0"/>
              <a:t> atar.</a:t>
            </a:r>
            <a:endParaRPr lang="tr-TR" dirty="0"/>
          </a:p>
        </p:txBody>
      </p:sp>
      <p:pic>
        <p:nvPicPr>
          <p:cNvPr id="5122" name="Picture 2"/>
          <p:cNvPicPr>
            <a:picLocks noChangeAspect="1" noChangeArrowheads="1"/>
          </p:cNvPicPr>
          <p:nvPr/>
        </p:nvPicPr>
        <p:blipFill>
          <a:blip r:embed="rId3"/>
          <a:srcRect r="87372" b="62891"/>
          <a:stretch>
            <a:fillRect/>
          </a:stretch>
        </p:blipFill>
        <p:spPr bwMode="auto">
          <a:xfrm>
            <a:off x="6357950" y="1071546"/>
            <a:ext cx="2286016" cy="3776936"/>
          </a:xfrm>
          <a:prstGeom prst="rect">
            <a:avLst/>
          </a:prstGeom>
          <a:ln>
            <a:noFill/>
          </a:ln>
          <a:effectLst>
            <a:outerShdw blurRad="292100" dist="139700" dir="2700000" algn="tl" rotWithShape="0">
              <a:srgbClr val="333333">
                <a:alpha val="65000"/>
              </a:srgbClr>
            </a:outerShdw>
          </a:effectLst>
        </p:spPr>
      </p:pic>
      <p:sp>
        <p:nvSpPr>
          <p:cNvPr id="7" name="6 Yuvarlatılmış Dikdörtgen"/>
          <p:cNvSpPr/>
          <p:nvPr/>
        </p:nvSpPr>
        <p:spPr>
          <a:xfrm>
            <a:off x="5181600" y="5143512"/>
            <a:ext cx="3676680" cy="85725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dirty="0" err="1" smtClean="0"/>
              <a:t>DevCpp’nin</a:t>
            </a:r>
            <a:r>
              <a:rPr lang="tr-TR" dirty="0" smtClean="0"/>
              <a:t> hata ayıklama modülüyle bunu gözlemleyebilirsiniz.</a:t>
            </a:r>
            <a:endParaRPr lang="tr-TR" dirty="0"/>
          </a:p>
        </p:txBody>
      </p:sp>
    </p:spTree>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pic>
        <p:nvPicPr>
          <p:cNvPr id="324610" name="Picture 2" descr="Image result for self reflection"/>
          <p:cNvPicPr>
            <a:picLocks noChangeAspect="1" noChangeArrowheads="1"/>
          </p:cNvPicPr>
          <p:nvPr/>
        </p:nvPicPr>
        <p:blipFill>
          <a:blip r:embed="rId3"/>
          <a:srcRect/>
          <a:stretch>
            <a:fillRect/>
          </a:stretch>
        </p:blipFill>
        <p:spPr bwMode="auto">
          <a:xfrm>
            <a:off x="457200" y="2795628"/>
            <a:ext cx="4556391" cy="2962777"/>
          </a:xfrm>
          <a:prstGeom prst="rect">
            <a:avLst/>
          </a:prstGeom>
          <a:ln>
            <a:noFill/>
          </a:ln>
          <a:effectLst>
            <a:softEdge rad="112500"/>
          </a:effectLst>
        </p:spPr>
      </p:pic>
      <p:sp>
        <p:nvSpPr>
          <p:cNvPr id="2" name="1 Başlık"/>
          <p:cNvSpPr>
            <a:spLocks noGrp="1"/>
          </p:cNvSpPr>
          <p:nvPr>
            <p:ph type="title"/>
          </p:nvPr>
        </p:nvSpPr>
        <p:spPr/>
        <p:txBody>
          <a:bodyPr/>
          <a:lstStyle/>
          <a:p>
            <a:r>
              <a:rPr lang="tr-TR" dirty="0" smtClean="0"/>
              <a:t>Kendinize geri bildirimde bulunun.</a:t>
            </a:r>
            <a:endParaRPr lang="tr-TR" dirty="0"/>
          </a:p>
        </p:txBody>
      </p:sp>
      <p:sp>
        <p:nvSpPr>
          <p:cNvPr id="3" name="2 İçerik Yer Tutucusu"/>
          <p:cNvSpPr>
            <a:spLocks noGrp="1"/>
          </p:cNvSpPr>
          <p:nvPr>
            <p:ph sz="quarter" idx="1"/>
          </p:nvPr>
        </p:nvSpPr>
        <p:spPr/>
        <p:txBody>
          <a:bodyPr/>
          <a:lstStyle/>
          <a:p>
            <a:r>
              <a:rPr lang="tr-TR" dirty="0" smtClean="0"/>
              <a:t>Şu ana kadar yapmış olduğunuz Bil141 çalışmalarını özetleyiniz ve şu ana kadarki performansınızı 10 üzerinden değerlendiriniz.</a:t>
            </a:r>
          </a:p>
        </p:txBody>
      </p:sp>
      <p:pic>
        <p:nvPicPr>
          <p:cNvPr id="4" name="3 Resim" descr="geribidirim.jpg"/>
          <p:cNvPicPr>
            <a:picLocks noChangeAspect="1"/>
          </p:cNvPicPr>
          <p:nvPr/>
        </p:nvPicPr>
        <p:blipFill>
          <a:blip r:embed="rId4" cstate="print">
            <a:clrChange>
              <a:clrFrom>
                <a:srgbClr val="FFFFFF"/>
              </a:clrFrom>
              <a:clrTo>
                <a:srgbClr val="FFFFFF">
                  <a:alpha val="0"/>
                </a:srgbClr>
              </a:clrTo>
            </a:clrChange>
          </a:blip>
          <a:stretch>
            <a:fillRect/>
          </a:stretch>
        </p:blipFill>
        <p:spPr>
          <a:xfrm>
            <a:off x="3929058" y="3429000"/>
            <a:ext cx="4929190" cy="2937797"/>
          </a:xfrm>
          <a:prstGeom prst="rect">
            <a:avLst/>
          </a:prstGeom>
        </p:spPr>
      </p:pic>
    </p:spTree>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Günlük çalışmanın önemi</a:t>
            </a:r>
            <a:endParaRPr lang="tr-TR" dirty="0"/>
          </a:p>
        </p:txBody>
      </p:sp>
      <p:graphicFrame>
        <p:nvGraphicFramePr>
          <p:cNvPr id="4" name="3 İçerik Yer Tutucusu"/>
          <p:cNvGraphicFramePr>
            <a:graphicFrameLocks noGrp="1"/>
          </p:cNvGraphicFramePr>
          <p:nvPr>
            <p:ph sz="quarter" idx="1"/>
          </p:nvPr>
        </p:nvGraphicFramePr>
        <p:xfrm>
          <a:off x="500034" y="1500174"/>
          <a:ext cx="8229600" cy="741680"/>
        </p:xfrm>
        <a:graphic>
          <a:graphicData uri="http://schemas.openxmlformats.org/drawingml/2006/table">
            <a:tbl>
              <a:tblPr firstRow="1" bandRow="1">
                <a:tableStyleId>{5C22544A-7EE6-4342-B048-85BDC9FD1C3A}</a:tableStyleId>
              </a:tblPr>
              <a:tblGrid>
                <a:gridCol w="1645920"/>
                <a:gridCol w="1645920"/>
                <a:gridCol w="1645920"/>
                <a:gridCol w="1645920"/>
                <a:gridCol w="1645920"/>
              </a:tblGrid>
              <a:tr h="370840">
                <a:tc>
                  <a:txBody>
                    <a:bodyPr/>
                    <a:lstStyle/>
                    <a:p>
                      <a:r>
                        <a:rPr lang="tr-TR" dirty="0" smtClean="0"/>
                        <a:t>Pazartesi</a:t>
                      </a:r>
                      <a:endParaRPr lang="tr-TR" dirty="0"/>
                    </a:p>
                  </a:txBody>
                  <a:tcPr/>
                </a:tc>
                <a:tc>
                  <a:txBody>
                    <a:bodyPr/>
                    <a:lstStyle/>
                    <a:p>
                      <a:r>
                        <a:rPr lang="tr-TR" dirty="0" smtClean="0"/>
                        <a:t>Salı</a:t>
                      </a:r>
                      <a:endParaRPr lang="tr-TR" dirty="0"/>
                    </a:p>
                  </a:txBody>
                  <a:tcPr/>
                </a:tc>
                <a:tc>
                  <a:txBody>
                    <a:bodyPr/>
                    <a:lstStyle/>
                    <a:p>
                      <a:r>
                        <a:rPr lang="tr-TR" dirty="0" smtClean="0"/>
                        <a:t>Çarşamba</a:t>
                      </a:r>
                      <a:endParaRPr lang="tr-TR" dirty="0"/>
                    </a:p>
                  </a:txBody>
                  <a:tcPr/>
                </a:tc>
                <a:tc>
                  <a:txBody>
                    <a:bodyPr/>
                    <a:lstStyle/>
                    <a:p>
                      <a:r>
                        <a:rPr lang="tr-TR" dirty="0" smtClean="0"/>
                        <a:t>Perşembe </a:t>
                      </a:r>
                      <a:endParaRPr lang="tr-TR" dirty="0"/>
                    </a:p>
                  </a:txBody>
                  <a:tcPr/>
                </a:tc>
                <a:tc>
                  <a:txBody>
                    <a:bodyPr/>
                    <a:lstStyle/>
                    <a:p>
                      <a:r>
                        <a:rPr lang="tr-TR" dirty="0" smtClean="0"/>
                        <a:t>Cuma</a:t>
                      </a:r>
                      <a:endParaRPr lang="tr-TR" dirty="0"/>
                    </a:p>
                  </a:txBody>
                  <a:tcPr/>
                </a:tc>
              </a:tr>
              <a:tr h="370840">
                <a:tc>
                  <a:txBody>
                    <a:bodyPr/>
                    <a:lstStyle/>
                    <a:p>
                      <a:r>
                        <a:rPr lang="tr-TR" dirty="0" smtClean="0"/>
                        <a:t>15 dakika</a:t>
                      </a:r>
                      <a:endParaRPr lang="tr-T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15 dakika</a:t>
                      </a:r>
                      <a:endParaRPr lang="tr-T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15 dakika</a:t>
                      </a:r>
                      <a:endParaRPr lang="tr-T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15 dakika</a:t>
                      </a:r>
                      <a:endParaRPr lang="tr-T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15 dakika</a:t>
                      </a:r>
                      <a:endParaRPr lang="tr-TR" dirty="0"/>
                    </a:p>
                  </a:txBody>
                  <a:tcPr/>
                </a:tc>
              </a:tr>
            </a:tbl>
          </a:graphicData>
        </a:graphic>
      </p:graphicFrame>
      <p:graphicFrame>
        <p:nvGraphicFramePr>
          <p:cNvPr id="6" name="3 İçerik Yer Tutucusu"/>
          <p:cNvGraphicFramePr>
            <a:graphicFrameLocks noGrp="1"/>
          </p:cNvGraphicFramePr>
          <p:nvPr>
            <p:ph sz="quarter" idx="4294967295"/>
          </p:nvPr>
        </p:nvGraphicFramePr>
        <p:xfrm>
          <a:off x="0" y="4286250"/>
          <a:ext cx="1645920" cy="741680"/>
        </p:xfrm>
        <a:graphic>
          <a:graphicData uri="http://schemas.openxmlformats.org/drawingml/2006/table">
            <a:tbl>
              <a:tblPr firstRow="1" bandRow="1">
                <a:tableStyleId>{5C22544A-7EE6-4342-B048-85BDC9FD1C3A}</a:tableStyleId>
              </a:tblPr>
              <a:tblGrid>
                <a:gridCol w="1645920"/>
              </a:tblGrid>
              <a:tr h="370840">
                <a:tc>
                  <a:txBody>
                    <a:bodyPr/>
                    <a:lstStyle/>
                    <a:p>
                      <a:r>
                        <a:rPr lang="tr-TR" dirty="0" smtClean="0"/>
                        <a:t>Cumartesi</a:t>
                      </a:r>
                      <a:endParaRPr lang="tr-TR"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375 dakika</a:t>
                      </a:r>
                      <a:endParaRPr lang="tr-TR" dirty="0"/>
                    </a:p>
                  </a:txBody>
                  <a:tcPr/>
                </a:tc>
              </a:tr>
            </a:tbl>
          </a:graphicData>
        </a:graphic>
      </p:graphicFrame>
      <p:sp>
        <p:nvSpPr>
          <p:cNvPr id="5" name="4 Metin kutusu"/>
          <p:cNvSpPr txBox="1"/>
          <p:nvPr/>
        </p:nvSpPr>
        <p:spPr>
          <a:xfrm>
            <a:off x="3428992" y="2285992"/>
            <a:ext cx="2071702" cy="2215991"/>
          </a:xfrm>
          <a:prstGeom prst="rect">
            <a:avLst/>
          </a:prstGeom>
          <a:noFill/>
        </p:spPr>
        <p:txBody>
          <a:bodyPr wrap="square" rtlCol="0">
            <a:spAutoFit/>
          </a:bodyPr>
          <a:lstStyle/>
          <a:p>
            <a:pPr algn="ctr"/>
            <a:r>
              <a:rPr lang="tr-TR" sz="13800" dirty="0" smtClean="0"/>
              <a:t>&gt;</a:t>
            </a:r>
            <a:endParaRPr lang="tr-TR" sz="13800" dirty="0"/>
          </a:p>
        </p:txBody>
      </p:sp>
      <p:sp>
        <p:nvSpPr>
          <p:cNvPr id="7" name="6 Köşeleri Yuvarlanmış Dikdörtgen Belirtme Çizgisi"/>
          <p:cNvSpPr/>
          <p:nvPr/>
        </p:nvSpPr>
        <p:spPr>
          <a:xfrm>
            <a:off x="357158" y="2857496"/>
            <a:ext cx="2500330" cy="1714512"/>
          </a:xfrm>
          <a:prstGeom prst="wedgeRoundRectCallout">
            <a:avLst>
              <a:gd name="adj1" fmla="val 80302"/>
              <a:gd name="adj2" fmla="val 30030"/>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dirty="0" smtClean="0"/>
              <a:t>Hocam, bütün hafta sonu buna uğraştım. Diğer derslerime vakit ayıramadım. Vicdan azabı çekiyorum….</a:t>
            </a:r>
            <a:endParaRPr lang="tr-TR" dirty="0"/>
          </a:p>
        </p:txBody>
      </p:sp>
      <p:sp>
        <p:nvSpPr>
          <p:cNvPr id="8" name="7 Köşeleri Yuvarlanmış Dikdörtgen Belirtme Çizgisi"/>
          <p:cNvSpPr/>
          <p:nvPr/>
        </p:nvSpPr>
        <p:spPr>
          <a:xfrm>
            <a:off x="5429256" y="2357430"/>
            <a:ext cx="2500330" cy="1214446"/>
          </a:xfrm>
          <a:prstGeom prst="wedgeRoundRectCallout">
            <a:avLst>
              <a:gd name="adj1" fmla="val -68537"/>
              <a:gd name="adj2" fmla="val 98999"/>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dirty="0" smtClean="0"/>
              <a:t>Hocam, o kadar da çalışıyorum. Tüm ödevleri yapıyorum.</a:t>
            </a:r>
            <a:endParaRPr lang="tr-TR" dirty="0"/>
          </a:p>
        </p:txBody>
      </p:sp>
      <p:sp>
        <p:nvSpPr>
          <p:cNvPr id="10" name="9 Metin kutusu"/>
          <p:cNvSpPr txBox="1"/>
          <p:nvPr/>
        </p:nvSpPr>
        <p:spPr>
          <a:xfrm>
            <a:off x="285720" y="4857760"/>
            <a:ext cx="3643338" cy="1815882"/>
          </a:xfrm>
          <a:prstGeom prst="rect">
            <a:avLst/>
          </a:prstGeom>
          <a:noFill/>
        </p:spPr>
        <p:txBody>
          <a:bodyPr wrap="square" rtlCol="0">
            <a:spAutoFit/>
          </a:bodyPr>
          <a:lstStyle/>
          <a:p>
            <a:r>
              <a:rPr lang="tr-TR" sz="1600" i="1" dirty="0" smtClean="0"/>
              <a:t>Düzenli yapılan çalışmanın yerini çok daha fazla miktarda biriktirilmiş çalışmayla doldurmanız çok zordur.</a:t>
            </a:r>
          </a:p>
          <a:p>
            <a:r>
              <a:rPr lang="tr-TR" sz="1600" b="1" i="1" dirty="0" smtClean="0"/>
              <a:t>İlginç bilgi: </a:t>
            </a:r>
            <a:r>
              <a:rPr lang="tr-TR" sz="1600" i="1" dirty="0" smtClean="0"/>
              <a:t>Dönem sonunda CC alan öğrenci derse AA alandan daha çok saat çalışmış olabilir.</a:t>
            </a:r>
          </a:p>
          <a:p>
            <a:r>
              <a:rPr lang="tr-TR" sz="1600" i="1" dirty="0" smtClean="0"/>
              <a:t> </a:t>
            </a:r>
            <a:endParaRPr lang="tr-TR" sz="1600" i="1" dirty="0"/>
          </a:p>
        </p:txBody>
      </p:sp>
      <p:sp>
        <p:nvSpPr>
          <p:cNvPr id="11" name="10 Köşeleri Yuvarlanmış Dikdörtgen Belirtme Çizgisi"/>
          <p:cNvSpPr/>
          <p:nvPr/>
        </p:nvSpPr>
        <p:spPr>
          <a:xfrm>
            <a:off x="6286512" y="3786190"/>
            <a:ext cx="2500330" cy="2000264"/>
          </a:xfrm>
          <a:prstGeom prst="wedgeRoundRectCallout">
            <a:avLst>
              <a:gd name="adj1" fmla="val -84791"/>
              <a:gd name="adj2" fmla="val -21182"/>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dirty="0" smtClean="0"/>
              <a:t>Hocam, tüm dönemi toplasak AA puanı toplayan arkadaşımdan daha çok çalışmışımdır. Nasıl böyle oldu anlayamadım. </a:t>
            </a:r>
            <a:endParaRPr lang="tr-TR" dirty="0"/>
          </a:p>
        </p:txBody>
      </p:sp>
      <p:sp>
        <p:nvSpPr>
          <p:cNvPr id="14" name="13 Köşeleri Yuvarlanmış Dikdörtgen Belirtme Çizgisi"/>
          <p:cNvSpPr/>
          <p:nvPr/>
        </p:nvSpPr>
        <p:spPr>
          <a:xfrm>
            <a:off x="4071934" y="5357826"/>
            <a:ext cx="2000264" cy="509590"/>
          </a:xfrm>
          <a:prstGeom prst="wedgeRoundRectCallout">
            <a:avLst>
              <a:gd name="adj1" fmla="val -36755"/>
              <a:gd name="adj2" fmla="val -100932"/>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r>
              <a:rPr lang="tr-TR" dirty="0" smtClean="0"/>
              <a:t>Çan eğrisi yapacak mısınız? </a:t>
            </a:r>
            <a:endParaRPr lang="tr-TR" dirty="0"/>
          </a:p>
        </p:txBody>
      </p:sp>
    </p:spTree>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heckerboard(across)">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ox(in)">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ox(in)">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1" grpId="0" animBg="1"/>
      <p:bldP spid="14" grpId="0" animBg="1"/>
    </p:bldLst>
  </p:timing>
</p:sld>
</file>

<file path=ppt/slides/slide134.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noAutofit/>
          </a:bodyPr>
          <a:lstStyle/>
          <a:p>
            <a:pPr marL="274320" lvl="0" indent="-274320">
              <a:spcBef>
                <a:spcPts val="600"/>
              </a:spcBef>
            </a:pPr>
            <a:r>
              <a:rPr lang="tr-TR" sz="4800" dirty="0" smtClean="0">
                <a:solidFill>
                  <a:prstClr val="black"/>
                </a:solidFill>
                <a:ea typeface="+mn-ea"/>
                <a:cs typeface="+mn-cs"/>
              </a:rPr>
              <a:t>ÖĞRENCİ GÖRÜŞLERİ</a:t>
            </a:r>
            <a:endParaRPr lang="tr-TR" sz="1100" dirty="0"/>
          </a:p>
        </p:txBody>
      </p:sp>
      <p:sp>
        <p:nvSpPr>
          <p:cNvPr id="3" name="2 İçerik Yer Tutucusu"/>
          <p:cNvSpPr>
            <a:spLocks noGrp="1"/>
          </p:cNvSpPr>
          <p:nvPr>
            <p:ph sz="quarter" idx="1"/>
          </p:nvPr>
        </p:nvSpPr>
        <p:spPr/>
        <p:txBody>
          <a:bodyPr>
            <a:normAutofit/>
          </a:bodyPr>
          <a:lstStyle/>
          <a:p>
            <a:r>
              <a:rPr lang="tr-TR" sz="2400" dirty="0" smtClean="0"/>
              <a:t>Dersi alan öğrencilerin paylaştığı deneyimler…</a:t>
            </a:r>
            <a:endParaRPr lang="tr-TR" sz="2400" dirty="0"/>
          </a:p>
        </p:txBody>
      </p:sp>
      <p:pic>
        <p:nvPicPr>
          <p:cNvPr id="4" name="3 Resim" descr="TN_young-singer-holding-microphone-performing-clipart.jpg"/>
          <p:cNvPicPr>
            <a:picLocks noChangeAspect="1"/>
          </p:cNvPicPr>
          <p:nvPr/>
        </p:nvPicPr>
        <p:blipFill>
          <a:blip r:embed="rId3">
            <a:clrChange>
              <a:clrFrom>
                <a:srgbClr val="FFFFFF"/>
              </a:clrFrom>
              <a:clrTo>
                <a:srgbClr val="FFFFFF">
                  <a:alpha val="0"/>
                </a:srgbClr>
              </a:clrTo>
            </a:clrChange>
          </a:blip>
          <a:stretch>
            <a:fillRect/>
          </a:stretch>
        </p:blipFill>
        <p:spPr>
          <a:xfrm>
            <a:off x="3143240" y="2071678"/>
            <a:ext cx="2926116" cy="4069434"/>
          </a:xfrm>
          <a:prstGeom prst="rect">
            <a:avLst/>
          </a:prstGeom>
        </p:spPr>
      </p:pic>
    </p:spTree>
  </p:cSld>
  <p:clrMapOvr>
    <a:overrideClrMapping bg1="lt1" tx1="dk1" bg2="lt2" tx2="dk2" accent1="accent1" accent2="accent2" accent3="accent3" accent4="accent4" accent5="accent5" accent6="accent6" hlink="hlink" folHlink="folHlink"/>
  </p:clrMapOvr>
  <p:transition>
    <p:random/>
  </p:transition>
</p:sld>
</file>

<file path=ppt/slides/slide135.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2018-2019 Güz Dönemi (Bir END öğrencisi)</a:t>
            </a:r>
            <a:endParaRPr lang="tr-TR" dirty="0"/>
          </a:p>
        </p:txBody>
      </p:sp>
      <p:sp>
        <p:nvSpPr>
          <p:cNvPr id="3" name="2 İçerik Yer Tutucusu"/>
          <p:cNvSpPr>
            <a:spLocks noGrp="1"/>
          </p:cNvSpPr>
          <p:nvPr>
            <p:ph sz="quarter" idx="1"/>
          </p:nvPr>
        </p:nvSpPr>
        <p:spPr/>
        <p:txBody>
          <a:bodyPr/>
          <a:lstStyle/>
          <a:p>
            <a:r>
              <a:rPr lang="tr-TR" dirty="0" smtClean="0"/>
              <a:t>Daha önce yine TOBB ETÜ sayesinde programlama deneyimim oldu.Bil141 dersini ilk aldığımda </a:t>
            </a:r>
            <a:r>
              <a:rPr lang="tr-TR" b="1" dirty="0" smtClean="0"/>
              <a:t>geçemememin en büyük nedeni </a:t>
            </a:r>
            <a:r>
              <a:rPr lang="tr-TR" dirty="0" smtClean="0"/>
              <a:t>dersi başlarda kolay gitmesinden yola çıkarak </a:t>
            </a:r>
            <a:r>
              <a:rPr lang="tr-TR" b="1" dirty="0" smtClean="0"/>
              <a:t>hafife alıp </a:t>
            </a:r>
            <a:r>
              <a:rPr lang="tr-TR" dirty="0" smtClean="0"/>
              <a:t>gerektiği kadar üstüne düşmemem oldu.</a:t>
            </a:r>
          </a:p>
          <a:p>
            <a:r>
              <a:rPr lang="tr-TR" dirty="0" smtClean="0"/>
              <a:t>Zaten öyle bir şey ki bu dönem ilerledikçe kopuklukların </a:t>
            </a:r>
            <a:r>
              <a:rPr lang="tr-TR" b="1" dirty="0" smtClean="0"/>
              <a:t>telafisi zorlaşıyor</a:t>
            </a:r>
            <a:r>
              <a:rPr lang="tr-TR" dirty="0" smtClean="0"/>
              <a:t>.</a:t>
            </a:r>
          </a:p>
          <a:p>
            <a:r>
              <a:rPr lang="tr-TR" dirty="0" smtClean="0"/>
              <a:t>Ödev yapmamakla başlayan </a:t>
            </a:r>
            <a:r>
              <a:rPr lang="tr-TR" b="1" dirty="0" smtClean="0"/>
              <a:t>kopukluklarım</a:t>
            </a:r>
            <a:r>
              <a:rPr lang="tr-TR" dirty="0" smtClean="0"/>
              <a:t> girdiğim dersleri anlamama noktasına kadar geldi.</a:t>
            </a:r>
            <a:endParaRPr lang="tr-TR" dirty="0"/>
          </a:p>
        </p:txBody>
      </p:sp>
    </p:spTree>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amond(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amond(in)">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6.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Bir öğrenci geri bildirimi</a:t>
            </a:r>
            <a:endParaRPr lang="tr-TR" dirty="0"/>
          </a:p>
        </p:txBody>
      </p:sp>
      <p:sp>
        <p:nvSpPr>
          <p:cNvPr id="3" name="2 İçerik Yer Tutucusu"/>
          <p:cNvSpPr>
            <a:spLocks noGrp="1"/>
          </p:cNvSpPr>
          <p:nvPr>
            <p:ph sz="quarter" idx="1"/>
          </p:nvPr>
        </p:nvSpPr>
        <p:spPr/>
        <p:txBody>
          <a:bodyPr>
            <a:normAutofit lnSpcReduction="10000"/>
          </a:bodyPr>
          <a:lstStyle/>
          <a:p>
            <a:pPr algn="ctr"/>
            <a:r>
              <a:rPr lang="tr-TR" i="1" dirty="0" smtClean="0"/>
              <a:t>Bu derse günde </a:t>
            </a:r>
            <a:r>
              <a:rPr lang="tr-TR" b="1" i="1" dirty="0" smtClean="0">
                <a:solidFill>
                  <a:srgbClr val="FF0000"/>
                </a:solidFill>
              </a:rPr>
              <a:t>10-15 </a:t>
            </a:r>
            <a:r>
              <a:rPr lang="tr-TR" b="1" i="1" dirty="0" err="1" smtClean="0">
                <a:solidFill>
                  <a:srgbClr val="FF0000"/>
                </a:solidFill>
              </a:rPr>
              <a:t>dk</a:t>
            </a:r>
            <a:r>
              <a:rPr lang="tr-TR" b="1" i="1" dirty="0" smtClean="0">
                <a:solidFill>
                  <a:srgbClr val="FF0000"/>
                </a:solidFill>
              </a:rPr>
              <a:t> ayırarak </a:t>
            </a:r>
            <a:r>
              <a:rPr lang="tr-TR" i="1" dirty="0" smtClean="0"/>
              <a:t>gerçekten de başarılı olunabileceğini düşünüyorum. Dersi ilk aldığımda derse sadece ödevden ödeve çalışıyordum ve son ana bırakınca ne dersi anlayabiliyordum ne de ödevi yapabiliyordum Bu dönem hatalarımdan ders çıkardım ve dönem boyu </a:t>
            </a:r>
            <a:r>
              <a:rPr lang="tr-TR" b="1" i="1" dirty="0" smtClean="0">
                <a:solidFill>
                  <a:srgbClr val="FF0000"/>
                </a:solidFill>
              </a:rPr>
              <a:t>düzenli çalışmaya </a:t>
            </a:r>
            <a:r>
              <a:rPr lang="tr-TR" i="1" dirty="0" smtClean="0"/>
              <a:t>özen gösterdim.</a:t>
            </a:r>
          </a:p>
          <a:p>
            <a:pPr algn="ctr"/>
            <a:endParaRPr lang="tr-TR" i="1" dirty="0" smtClean="0"/>
          </a:p>
          <a:p>
            <a:pPr algn="ctr"/>
            <a:r>
              <a:rPr lang="tr-TR" b="1" i="1" dirty="0" smtClean="0">
                <a:solidFill>
                  <a:srgbClr val="FF0000"/>
                </a:solidFill>
              </a:rPr>
              <a:t>Ödevler sayesinde </a:t>
            </a:r>
            <a:r>
              <a:rPr lang="tr-TR" i="1" dirty="0" smtClean="0"/>
              <a:t>birçok konuyu pekiştirdim ve ödevleri yapmanın gururuyla dersi öğrendiğimi hissettim ve kendime olan güvenimi tazeledim.</a:t>
            </a:r>
          </a:p>
          <a:p>
            <a:endParaRPr lang="tr-TR" dirty="0" smtClean="0"/>
          </a:p>
          <a:p>
            <a:pPr lvl="1" algn="r"/>
            <a:r>
              <a:rPr lang="tr-TR" dirty="0" smtClean="0"/>
              <a:t>2018 Yaz Dönemi – BB ile dersi geçti.</a:t>
            </a:r>
            <a:endParaRPr lang="tr-TR" dirty="0"/>
          </a:p>
        </p:txBody>
      </p:sp>
    </p:spTree>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amond(in)">
                                      <p:cBhvr>
                                        <p:cTn id="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smtClean="0"/>
              <a:t>Potansiyel ihlal durumları…</a:t>
            </a:r>
            <a:endParaRPr lang="tr-TR" dirty="0"/>
          </a:p>
        </p:txBody>
      </p:sp>
      <p:sp>
        <p:nvSpPr>
          <p:cNvPr id="3" name="2 İçerik Yer Tutucusu"/>
          <p:cNvSpPr>
            <a:spLocks noGrp="1"/>
          </p:cNvSpPr>
          <p:nvPr>
            <p:ph idx="1"/>
          </p:nvPr>
        </p:nvSpPr>
        <p:spPr/>
        <p:txBody>
          <a:bodyPr>
            <a:normAutofit fontScale="92500" lnSpcReduction="10000"/>
          </a:bodyPr>
          <a:lstStyle/>
          <a:p>
            <a:r>
              <a:rPr lang="tr-TR" dirty="0" smtClean="0"/>
              <a:t>Çok yakın arkadaşınız şu an dersi alıyor mu?</a:t>
            </a:r>
          </a:p>
          <a:p>
            <a:pPr lvl="1"/>
            <a:r>
              <a:rPr lang="tr-TR" dirty="0" smtClean="0"/>
              <a:t>Özellikle sizler dikkat ediniz!</a:t>
            </a:r>
          </a:p>
          <a:p>
            <a:pPr lvl="1"/>
            <a:r>
              <a:rPr lang="tr-TR" dirty="0" smtClean="0"/>
              <a:t>“Arkadaşımı kıramadım.”</a:t>
            </a:r>
          </a:p>
          <a:p>
            <a:pPr lvl="1"/>
            <a:r>
              <a:rPr lang="tr-TR" dirty="0" smtClean="0"/>
              <a:t>“Sanırım ‘hayır’ demesini öğrenmeliyim.”</a:t>
            </a:r>
          </a:p>
          <a:p>
            <a:pPr>
              <a:buNone/>
            </a:pPr>
            <a:r>
              <a:rPr lang="tr-TR" dirty="0" smtClean="0"/>
              <a:t>		Vakaları ile çok karşılaşılıyor.</a:t>
            </a:r>
          </a:p>
          <a:p>
            <a:pPr>
              <a:buNone/>
            </a:pPr>
            <a:endParaRPr lang="tr-TR" dirty="0" smtClean="0"/>
          </a:p>
          <a:p>
            <a:r>
              <a:rPr lang="tr-TR" dirty="0" smtClean="0"/>
              <a:t>CEVAP: </a:t>
            </a:r>
            <a:r>
              <a:rPr lang="tr-TR" dirty="0" err="1" smtClean="0"/>
              <a:t>printf</a:t>
            </a:r>
            <a:r>
              <a:rPr lang="tr-TR" dirty="0" smtClean="0"/>
              <a:t>(“H   A   Y   I   R”);</a:t>
            </a:r>
          </a:p>
          <a:p>
            <a:pPr lvl="1"/>
            <a:r>
              <a:rPr lang="tr-TR" dirty="0" smtClean="0"/>
              <a:t>Hayır, başka öğrencilerin emeklerine saygısızlık yapmak istemem.</a:t>
            </a:r>
          </a:p>
          <a:p>
            <a:pPr lvl="1"/>
            <a:r>
              <a:rPr lang="tr-TR" dirty="0" smtClean="0"/>
              <a:t>Hayır, ben emek hırsızı değilim.</a:t>
            </a:r>
          </a:p>
          <a:p>
            <a:pPr lvl="1"/>
            <a:r>
              <a:rPr lang="tr-TR" dirty="0" smtClean="0"/>
              <a:t>Hayır, kodumu sana vererek etik ilke ihlal cezasını alamam.</a:t>
            </a:r>
          </a:p>
          <a:p>
            <a:pPr>
              <a:buNone/>
            </a:pPr>
            <a:endParaRPr lang="tr-TR" dirty="0" smtClean="0"/>
          </a:p>
          <a:p>
            <a:pPr>
              <a:buNone/>
            </a:pPr>
            <a:endParaRPr lang="tr-TR" dirty="0" smtClean="0"/>
          </a:p>
          <a:p>
            <a:pPr>
              <a:buNone/>
            </a:pPr>
            <a:endParaRPr lang="tr-TR" dirty="0" smtClean="0"/>
          </a:p>
          <a:p>
            <a:pPr>
              <a:buNone/>
            </a:pPr>
            <a:endParaRPr lang="tr-TR" dirty="0" smtClean="0"/>
          </a:p>
          <a:p>
            <a:pPr>
              <a:buNone/>
            </a:pPr>
            <a:endParaRPr lang="tr-TR" dirty="0" smtClean="0"/>
          </a:p>
          <a:p>
            <a:pPr>
              <a:buNone/>
            </a:pPr>
            <a:endParaRPr lang="tr-TR" dirty="0" smtClean="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linds(horizontal)">
                                      <p:cBhvr>
                                        <p:cTn id="15" dur="500"/>
                                        <p:tgtEl>
                                          <p:spTgt spid="3">
                                            <p:txEl>
                                              <p:pRg st="2" end="2"/>
                                            </p:txEl>
                                          </p:spTgt>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blinds(horizontal)">
                                      <p:cBhvr>
                                        <p:cTn id="18" dur="500"/>
                                        <p:tgtEl>
                                          <p:spTgt spid="3">
                                            <p:txEl>
                                              <p:pRg st="3" end="3"/>
                                            </p:txEl>
                                          </p:spTgt>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blinds(horizontal)">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blinds(horizontal)">
                                      <p:cBhvr>
                                        <p:cTn id="26" dur="500"/>
                                        <p:tgtEl>
                                          <p:spTgt spid="3">
                                            <p:txEl>
                                              <p:pRg st="6" end="6"/>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blinds(horizontal)">
                                      <p:cBhvr>
                                        <p:cTn id="31" dur="500"/>
                                        <p:tgtEl>
                                          <p:spTgt spid="3">
                                            <p:txEl>
                                              <p:pRg st="7" end="7"/>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3">
                                            <p:txEl>
                                              <p:pRg st="8" end="8"/>
                                            </p:txEl>
                                          </p:spTgt>
                                        </p:tgtEl>
                                        <p:attrNameLst>
                                          <p:attrName>style.visibility</p:attrName>
                                        </p:attrNameLst>
                                      </p:cBhvr>
                                      <p:to>
                                        <p:strVal val="visible"/>
                                      </p:to>
                                    </p:set>
                                    <p:animEffect transition="in" filter="blinds(horizontal)">
                                      <p:cBhvr>
                                        <p:cTn id="36" dur="500"/>
                                        <p:tgtEl>
                                          <p:spTgt spid="3">
                                            <p:txEl>
                                              <p:pRg st="8" end="8"/>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animEffect transition="in" filter="blinds(horizontal)">
                                      <p:cBhvr>
                                        <p:cTn id="41"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Başlık"/>
          <p:cNvSpPr txBox="1">
            <a:spLocks/>
          </p:cNvSpPr>
          <p:nvPr/>
        </p:nvSpPr>
        <p:spPr>
          <a:xfrm>
            <a:off x="457200" y="274638"/>
            <a:ext cx="8229600" cy="11430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tr-TR" sz="4400" b="1" dirty="0" smtClean="0">
                <a:latin typeface="+mj-lt"/>
                <a:ea typeface="+mj-ea"/>
                <a:cs typeface="+mj-cs"/>
              </a:rPr>
              <a:t>Benzerlik Testi </a:t>
            </a:r>
            <a:r>
              <a:rPr lang="tr-TR" sz="4400" dirty="0" smtClean="0">
                <a:latin typeface="+mj-lt"/>
                <a:ea typeface="+mj-ea"/>
                <a:cs typeface="+mj-cs"/>
              </a:rPr>
              <a:t>Yazılımı</a:t>
            </a:r>
            <a:endParaRPr kumimoji="0" lang="tr-TR" sz="4400" b="0" i="0" u="none" strike="noStrike" kern="1200" cap="none" spc="0" normalizeH="0" baseline="0" noProof="0" dirty="0" smtClean="0">
              <a:ln>
                <a:noFill/>
              </a:ln>
              <a:solidFill>
                <a:schemeClr val="tx1"/>
              </a:solidFill>
              <a:effectLst/>
              <a:uLnTx/>
              <a:uFillTx/>
              <a:latin typeface="+mj-lt"/>
              <a:ea typeface="+mj-ea"/>
              <a:cs typeface="+mj-cs"/>
            </a:endParaRPr>
          </a:p>
        </p:txBody>
      </p:sp>
      <p:pic>
        <p:nvPicPr>
          <p:cNvPr id="1027" name="Picture 3"/>
          <p:cNvPicPr>
            <a:picLocks noChangeAspect="1" noChangeArrowheads="1"/>
          </p:cNvPicPr>
          <p:nvPr/>
        </p:nvPicPr>
        <p:blipFill>
          <a:blip r:embed="rId2"/>
          <a:srcRect/>
          <a:stretch>
            <a:fillRect/>
          </a:stretch>
        </p:blipFill>
        <p:spPr bwMode="auto">
          <a:xfrm>
            <a:off x="3357554" y="1428736"/>
            <a:ext cx="5425669" cy="4556181"/>
          </a:xfrm>
          <a:prstGeom prst="rect">
            <a:avLst/>
          </a:prstGeom>
          <a:noFill/>
          <a:ln>
            <a:noFill/>
          </a:ln>
        </p:spPr>
      </p:pic>
      <p:sp>
        <p:nvSpPr>
          <p:cNvPr id="4" name="3 Metin kutusu"/>
          <p:cNvSpPr txBox="1"/>
          <p:nvPr/>
        </p:nvSpPr>
        <p:spPr>
          <a:xfrm>
            <a:off x="285720" y="1357298"/>
            <a:ext cx="3060700" cy="1477328"/>
          </a:xfrm>
          <a:prstGeom prst="rect">
            <a:avLst/>
          </a:prstGeom>
          <a:noFill/>
        </p:spPr>
        <p:txBody>
          <a:bodyPr wrap="square" rtlCol="0">
            <a:spAutoFit/>
          </a:bodyPr>
          <a:lstStyle/>
          <a:p>
            <a:pPr>
              <a:buFont typeface="Arial" pitchFamily="34" charset="0"/>
              <a:buChar char="•"/>
            </a:pPr>
            <a:r>
              <a:rPr lang="tr-TR" i="1" dirty="0" smtClean="0"/>
              <a:t>Ödevleriniz, geçmiş dönemlerdeki ödevler ve internetteki benzer kodlarla birlikte kod benzerlik yazılımı ile incelenmektedir.</a:t>
            </a:r>
          </a:p>
        </p:txBody>
      </p:sp>
      <p:sp>
        <p:nvSpPr>
          <p:cNvPr id="6" name="5 Yuvarlatılmış Dikdörtgen"/>
          <p:cNvSpPr/>
          <p:nvPr/>
        </p:nvSpPr>
        <p:spPr>
          <a:xfrm>
            <a:off x="500034" y="3071810"/>
            <a:ext cx="2714644" cy="191366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dirty="0" smtClean="0"/>
              <a:t>Gelişmiş bir algoritma ile tüm ödevler ikili kombinasyonlar halinde satır satır incelenmektedir.</a:t>
            </a:r>
            <a:endParaRPr lang="tr-TR" dirty="0"/>
          </a:p>
        </p:txBody>
      </p:sp>
      <p:sp>
        <p:nvSpPr>
          <p:cNvPr id="7" name="4 Yuvarlatılmış Dikdörtgen"/>
          <p:cNvSpPr/>
          <p:nvPr/>
        </p:nvSpPr>
        <p:spPr>
          <a:xfrm>
            <a:off x="5594527" y="4550669"/>
            <a:ext cx="2643238" cy="114300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1400" dirty="0" smtClean="0"/>
              <a:t>Lütfen kodlarınızla yazılımı test etmeyin, geçmiş dönemlerdeki bazı öğrenciler sizin yerinize test etti, yazılım çok iyi çalışıyor.</a:t>
            </a:r>
            <a:endParaRPr lang="tr-TR" sz="1400" dirty="0"/>
          </a:p>
        </p:txBody>
      </p:sp>
    </p:spTree>
    <p:extLst>
      <p:ext uri="{BB962C8B-B14F-4D97-AF65-F5344CB8AC3E}">
        <p14:creationId xmlns="" xmlns:p14="http://schemas.microsoft.com/office/powerpoint/2010/main" val="1337443001"/>
      </p:ext>
    </p:extLst>
  </p:cSld>
  <p:clrMapOvr>
    <a:masterClrMapping/>
  </p:clrMapOvr>
  <p:transition>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5 numaralı ilke</a:t>
            </a:r>
            <a:endParaRPr lang="tr-TR" dirty="0"/>
          </a:p>
        </p:txBody>
      </p:sp>
      <p:sp>
        <p:nvSpPr>
          <p:cNvPr id="3" name="2 İçerik Yer Tutucusu"/>
          <p:cNvSpPr>
            <a:spLocks noGrp="1"/>
          </p:cNvSpPr>
          <p:nvPr>
            <p:ph idx="1"/>
          </p:nvPr>
        </p:nvSpPr>
        <p:spPr/>
        <p:txBody>
          <a:bodyPr/>
          <a:lstStyle/>
          <a:p>
            <a:pPr marL="274320" lvl="1" indent="-274320">
              <a:buClr>
                <a:schemeClr val="accent3"/>
              </a:buClr>
              <a:buSzPct val="95000"/>
            </a:pPr>
            <a:r>
              <a:rPr lang="tr-TR" sz="2000" dirty="0" smtClean="0"/>
              <a:t>Ödevimin </a:t>
            </a:r>
            <a:r>
              <a:rPr lang="tr-TR" sz="2000" b="1" dirty="0" smtClean="0"/>
              <a:t>ek sunumunun</a:t>
            </a:r>
            <a:r>
              <a:rPr lang="tr-TR" sz="2000" dirty="0" smtClean="0"/>
              <a:t> istenebileceğini ve sunum esnasında kodumdaki bazı parçalara hakim olmadığım anlaşılırsa etik ilkeleri ihlal etmiş sayılabileceğimi biliyorum.</a:t>
            </a:r>
            <a:endParaRPr lang="tr-TR" sz="2800" dirty="0" smtClean="0"/>
          </a:p>
          <a:p>
            <a:endParaRPr lang="tr-TR" dirty="0"/>
          </a:p>
        </p:txBody>
      </p:sp>
      <p:sp>
        <p:nvSpPr>
          <p:cNvPr id="1026" name="AutoShape 2" descr="Image result for 5"/>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5" name="4 Resim" descr="five-706893_960_720.jpg"/>
          <p:cNvPicPr>
            <a:picLocks noChangeAspect="1"/>
          </p:cNvPicPr>
          <p:nvPr/>
        </p:nvPicPr>
        <p:blipFill>
          <a:blip r:embed="rId2">
            <a:clrChange>
              <a:clrFrom>
                <a:srgbClr val="FFFFFF"/>
              </a:clrFrom>
              <a:clrTo>
                <a:srgbClr val="FFFFFF">
                  <a:alpha val="0"/>
                </a:srgbClr>
              </a:clrTo>
            </a:clrChange>
          </a:blip>
          <a:stretch>
            <a:fillRect/>
          </a:stretch>
        </p:blipFill>
        <p:spPr>
          <a:xfrm>
            <a:off x="285720" y="3214686"/>
            <a:ext cx="3000372" cy="3000372"/>
          </a:xfrm>
          <a:prstGeom prst="rect">
            <a:avLst/>
          </a:prstGeom>
        </p:spPr>
      </p:pic>
      <p:sp>
        <p:nvSpPr>
          <p:cNvPr id="7" name="6 Dikdörtgen"/>
          <p:cNvSpPr/>
          <p:nvPr/>
        </p:nvSpPr>
        <p:spPr>
          <a:xfrm>
            <a:off x="3357554" y="3429000"/>
            <a:ext cx="4572000" cy="2554545"/>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just"/>
            <a:r>
              <a:rPr lang="tr-TR" sz="2000" dirty="0" smtClean="0"/>
              <a:t>Benzerlik testi sonuçları ve ara sınav notu da göz önünde bulundurularak bazı öğrenciler ödev sunumlarına çağırılabilir. </a:t>
            </a:r>
          </a:p>
          <a:p>
            <a:pPr algn="just"/>
            <a:endParaRPr lang="tr-TR" sz="2000" dirty="0" smtClean="0"/>
          </a:p>
          <a:p>
            <a:pPr algn="just"/>
            <a:r>
              <a:rPr lang="tr-TR" sz="2000" dirty="0" smtClean="0"/>
              <a:t>Ödevlerinizi etik ilkelere uyarak ve deneme/yanılmaya yoluyla değil iyice anlayarak yapınız.</a:t>
            </a:r>
            <a:endParaRPr lang="tr-TR" sz="2000" dirty="0"/>
          </a:p>
        </p:txBody>
      </p:sp>
    </p:spTree>
  </p:cSld>
  <p:clrMapOvr>
    <a:masterClrMapping/>
  </p:clrMapOvr>
  <p:transition>
    <p:rand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28596" y="500042"/>
            <a:ext cx="8229600" cy="1143000"/>
          </a:xfrm>
        </p:spPr>
        <p:txBody>
          <a:bodyPr>
            <a:normAutofit/>
          </a:bodyPr>
          <a:lstStyle/>
          <a:p>
            <a:r>
              <a:rPr lang="tr-TR" sz="2700" dirty="0" smtClean="0"/>
              <a:t>Etik İlke İhlal Durumlarında İzlenen Süreç</a:t>
            </a:r>
            <a:endParaRPr lang="tr-TR" sz="2700" dirty="0"/>
          </a:p>
        </p:txBody>
      </p:sp>
      <p:sp>
        <p:nvSpPr>
          <p:cNvPr id="3" name="2 İçerik Yer Tutucusu"/>
          <p:cNvSpPr>
            <a:spLocks noGrp="1"/>
          </p:cNvSpPr>
          <p:nvPr>
            <p:ph idx="1"/>
          </p:nvPr>
        </p:nvSpPr>
        <p:spPr/>
        <p:txBody>
          <a:bodyPr>
            <a:normAutofit fontScale="70000" lnSpcReduction="20000"/>
          </a:bodyPr>
          <a:lstStyle/>
          <a:p>
            <a:r>
              <a:rPr lang="tr-TR" dirty="0" smtClean="0"/>
              <a:t>Etik ilke ihlallerinde genel olarak öğrencilere</a:t>
            </a:r>
          </a:p>
          <a:p>
            <a:pPr marL="514350" indent="-514350">
              <a:buNone/>
            </a:pPr>
            <a:r>
              <a:rPr lang="tr-TR" dirty="0" smtClean="0"/>
              <a:t>1.ihlalde:</a:t>
            </a:r>
          </a:p>
          <a:p>
            <a:pPr marL="514350" indent="-514350"/>
            <a:r>
              <a:rPr lang="tr-TR" sz="1700" dirty="0" smtClean="0"/>
              <a:t>	</a:t>
            </a:r>
            <a:r>
              <a:rPr lang="tr-TR" sz="2100" dirty="0" smtClean="0"/>
              <a:t>Öğrencinin ilgili ödevine/ödevinin ilgili kısmına -%50 puan vermek </a:t>
            </a:r>
            <a:br>
              <a:rPr lang="tr-TR" sz="2100" dirty="0" smtClean="0"/>
            </a:br>
            <a:r>
              <a:rPr lang="tr-TR" sz="2100" dirty="0" smtClean="0"/>
              <a:t>	Öğrenciye kapsamlı bir ara ödev vermek</a:t>
            </a:r>
            <a:endParaRPr lang="tr-TR" sz="1700" dirty="0" smtClean="0"/>
          </a:p>
          <a:p>
            <a:pPr marL="514350" indent="-514350">
              <a:buNone/>
            </a:pPr>
            <a:r>
              <a:rPr lang="tr-TR" dirty="0" smtClean="0"/>
              <a:t>2.ihlalde:</a:t>
            </a:r>
          </a:p>
          <a:p>
            <a:pPr marL="514350" indent="-514350"/>
            <a:r>
              <a:rPr lang="tr-TR" sz="1700" dirty="0" smtClean="0"/>
              <a:t>	</a:t>
            </a:r>
            <a:r>
              <a:rPr lang="tr-TR" sz="2100" dirty="0" smtClean="0"/>
              <a:t>Öğrencinin ilgili ödevlerine/ödevlerinin ilgili kısımlarına  -%50 puan vermek</a:t>
            </a:r>
          </a:p>
          <a:p>
            <a:pPr marL="514350" indent="-514350"/>
            <a:r>
              <a:rPr lang="tr-TR" sz="2100" dirty="0" smtClean="0"/>
              <a:t>	Öğrencinin -%50 puan almış iki ödevi/ödev kısımları haricindeki tüm ödevlerine 0 puan vermek</a:t>
            </a:r>
          </a:p>
          <a:p>
            <a:pPr marL="514350" indent="-514350">
              <a:buNone/>
            </a:pPr>
            <a:r>
              <a:rPr lang="tr-TR" dirty="0" smtClean="0"/>
              <a:t>3.ihlalde:</a:t>
            </a:r>
          </a:p>
          <a:p>
            <a:pPr marL="514350" indent="-514350"/>
            <a:r>
              <a:rPr lang="tr-TR" sz="1700" dirty="0" smtClean="0"/>
              <a:t>	</a:t>
            </a:r>
            <a:r>
              <a:rPr lang="tr-TR" sz="2100" dirty="0" smtClean="0"/>
              <a:t>…</a:t>
            </a:r>
          </a:p>
          <a:p>
            <a:pPr marL="514350" indent="-514350"/>
            <a:endParaRPr lang="tr-TR" sz="1800" dirty="0" smtClean="0"/>
          </a:p>
          <a:p>
            <a:pPr marL="514350" indent="-514350"/>
            <a:r>
              <a:rPr lang="tr-TR" sz="1900" dirty="0" smtClean="0"/>
              <a:t>Durumun ciddiyetine göre bunlara ek olarak Yükseköğretim Kurumları Öğrenci Disiplin Yönetmeliğinde şartları belirtilmiş olan disiplin soruşturması süreci başlatılabilir.</a:t>
            </a:r>
          </a:p>
          <a:p>
            <a:pPr marL="514350" indent="-514350"/>
            <a:r>
              <a:rPr lang="tr-TR" sz="1900" dirty="0"/>
              <a:t>Geçtiğimiz dönemlerde etik kural ihlalinde bulunmuş öğrenciler, bu dönem tekrar ihlalde bulunursa, </a:t>
            </a:r>
            <a:r>
              <a:rPr lang="tr-TR" sz="1900" i="1" dirty="0"/>
              <a:t>“2. kez ihlalde bulunmuş”</a:t>
            </a:r>
            <a:r>
              <a:rPr lang="tr-TR" sz="1900" dirty="0"/>
              <a:t> olarak değerlendirilir</a:t>
            </a:r>
            <a:r>
              <a:rPr lang="tr-TR" sz="1900" dirty="0" smtClean="0"/>
              <a:t>. </a:t>
            </a:r>
          </a:p>
          <a:p>
            <a:pPr marL="514350" indent="-514350"/>
            <a:r>
              <a:rPr lang="tr-TR" sz="1900" dirty="0" smtClean="0"/>
              <a:t>Ödevlerin değerlendirmesinin tamamlanması dönem sonunu bulabilir. Bu süreçte öğrenci iki kez etik ilke ihlali yaparsa, birincisinin ardından ara ödev ile uyarılmamış olsa dahi, öğrenciler dönem başından beri genel olarak uyarıldığı ve her ödev gönderim formunda da bilgilendirildiği için “iki kez ihlal yaptırımı” uygulanır. </a:t>
            </a:r>
          </a:p>
          <a:p>
            <a:pPr marL="514350" indent="-514350"/>
            <a:r>
              <a:rPr lang="tr-TR" sz="1900" dirty="0" smtClean="0"/>
              <a:t>Her ihlal için ilgili ödev/ödev kısmı -%50 notunu alır ve diğer ödevler 0 notunu alır. Örneğin uyarı alana kadar 3 kez ihlalde bulunmuş öğrenci, ilgili 3 ödevinden/ödev kısmından da -%50 alır.</a:t>
            </a:r>
          </a:p>
          <a:p>
            <a:pPr marL="514350" indent="-514350"/>
            <a:endParaRPr lang="tr-TR" sz="1900" dirty="0" smtClean="0"/>
          </a:p>
          <a:p>
            <a:pPr marL="514350" lvl="0" indent="-514350"/>
            <a:endParaRPr lang="tr-TR" dirty="0" smtClean="0"/>
          </a:p>
          <a:p>
            <a:pPr marL="514350" indent="-514350"/>
            <a:endParaRPr lang="tr-TR" dirty="0" smtClean="0"/>
          </a:p>
        </p:txBody>
      </p:sp>
      <p:pic>
        <p:nvPicPr>
          <p:cNvPr id="4" name="3 Resim" descr="etik-kurul-resim.jpg"/>
          <p:cNvPicPr>
            <a:picLocks noChangeAspect="1"/>
          </p:cNvPicPr>
          <p:nvPr/>
        </p:nvPicPr>
        <p:blipFill>
          <a:blip r:embed="rId2"/>
          <a:stretch>
            <a:fillRect/>
          </a:stretch>
        </p:blipFill>
        <p:spPr>
          <a:xfrm>
            <a:off x="6143636" y="1142984"/>
            <a:ext cx="2561471" cy="122539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rand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28596" y="285728"/>
            <a:ext cx="8229600" cy="1143000"/>
          </a:xfrm>
        </p:spPr>
        <p:txBody>
          <a:bodyPr>
            <a:normAutofit/>
          </a:bodyPr>
          <a:lstStyle/>
          <a:p>
            <a:r>
              <a:rPr lang="tr-TR" sz="2800" dirty="0" smtClean="0">
                <a:solidFill>
                  <a:srgbClr val="464653"/>
                </a:solidFill>
              </a:rPr>
              <a:t>Etik İlke İhlal Deneyimlerinden Bazıları</a:t>
            </a:r>
            <a:endParaRPr lang="tr-TR" sz="2800" dirty="0"/>
          </a:p>
        </p:txBody>
      </p:sp>
      <p:pic>
        <p:nvPicPr>
          <p:cNvPr id="4" name="3 Resim" descr="etik-kurul-resim.jpg"/>
          <p:cNvPicPr>
            <a:picLocks noChangeAspect="1"/>
          </p:cNvPicPr>
          <p:nvPr/>
        </p:nvPicPr>
        <p:blipFill>
          <a:blip r:embed="rId2"/>
          <a:stretch>
            <a:fillRect/>
          </a:stretch>
        </p:blipFill>
        <p:spPr>
          <a:xfrm>
            <a:off x="285720" y="1857364"/>
            <a:ext cx="5451844" cy="41434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7 Resim" descr="IMG_7200.JPG"/>
          <p:cNvPicPr>
            <a:picLocks noChangeAspect="1"/>
          </p:cNvPicPr>
          <p:nvPr/>
        </p:nvPicPr>
        <p:blipFill>
          <a:blip r:embed="rId3">
            <a:lum bright="10000"/>
          </a:blip>
          <a:stretch>
            <a:fillRect/>
          </a:stretch>
        </p:blipFill>
        <p:spPr>
          <a:xfrm>
            <a:off x="3143240" y="812183"/>
            <a:ext cx="5143536" cy="5463191"/>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9" name="8 Dikdörtgen"/>
          <p:cNvSpPr/>
          <p:nvPr/>
        </p:nvSpPr>
        <p:spPr>
          <a:xfrm>
            <a:off x="500034" y="6000768"/>
            <a:ext cx="3214710" cy="523220"/>
          </a:xfrm>
          <a:prstGeom prst="rect">
            <a:avLst/>
          </a:prstGeom>
        </p:spPr>
        <p:txBody>
          <a:bodyPr wrap="square">
            <a:spAutoFit/>
          </a:bodyPr>
          <a:lstStyle/>
          <a:p>
            <a:pPr algn="ctr"/>
            <a:r>
              <a:rPr lang="tr-TR" sz="1400" i="1" dirty="0" smtClean="0">
                <a:solidFill>
                  <a:srgbClr val="C00000"/>
                </a:solidFill>
              </a:rPr>
              <a:t>Benzerlik Testinin, kodunda başka bir öğrenciyle benzerlik tespit ettiği öğrenci </a:t>
            </a:r>
            <a:endParaRPr lang="tr-TR" sz="1400" dirty="0">
              <a:solidFill>
                <a:srgbClr val="C00000"/>
              </a:solidFill>
            </a:endParaRPr>
          </a:p>
        </p:txBody>
      </p:sp>
    </p:spTree>
  </p:cSld>
  <p:clrMapOvr>
    <a:masterClrMapping/>
  </p:clrMapOvr>
  <p:transition>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8 Resim" descr="etik-kurul-resim.jpg"/>
          <p:cNvPicPr>
            <a:picLocks noChangeAspect="1"/>
          </p:cNvPicPr>
          <p:nvPr/>
        </p:nvPicPr>
        <p:blipFill>
          <a:blip r:embed="rId2"/>
          <a:stretch>
            <a:fillRect/>
          </a:stretch>
        </p:blipFill>
        <p:spPr>
          <a:xfrm>
            <a:off x="1643042" y="2143116"/>
            <a:ext cx="5451844" cy="41434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1 Başlık"/>
          <p:cNvSpPr>
            <a:spLocks noGrp="1"/>
          </p:cNvSpPr>
          <p:nvPr>
            <p:ph type="title"/>
          </p:nvPr>
        </p:nvSpPr>
        <p:spPr/>
        <p:txBody>
          <a:bodyPr/>
          <a:lstStyle/>
          <a:p>
            <a:r>
              <a:rPr lang="tr-TR" sz="2700" dirty="0" smtClean="0">
                <a:solidFill>
                  <a:srgbClr val="464653"/>
                </a:solidFill>
              </a:rPr>
              <a:t>Etik İlke İhlal Deneyimlerinden Bazıları</a:t>
            </a:r>
            <a:endParaRPr lang="tr-TR" dirty="0"/>
          </a:p>
        </p:txBody>
      </p:sp>
      <p:sp>
        <p:nvSpPr>
          <p:cNvPr id="4" name="3 Yuvarlatılmış Dikdörtgen"/>
          <p:cNvSpPr/>
          <p:nvPr/>
        </p:nvSpPr>
        <p:spPr>
          <a:xfrm>
            <a:off x="4929190" y="1928802"/>
            <a:ext cx="3429024" cy="178595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tr-TR" sz="1200" dirty="0" smtClean="0"/>
              <a:t>… bir daha kaynakça belirtmeden hiçbir çalışmayı sunmayacağıma karar verdim… Bu eylemin suç olduğunu ve yaptırımlarının ağır olduğunu bildiğim için bundan sonraki iş ve akademik hayatımda daha dikkatli olacağıma inanıyorum…</a:t>
            </a:r>
          </a:p>
          <a:p>
            <a:pPr algn="ctr"/>
            <a:r>
              <a:rPr lang="tr-TR" sz="1200" dirty="0" smtClean="0"/>
              <a:t>Ders projesinin esas kısmını internetten bulduğu bir kodla oluşturan öğrenci</a:t>
            </a:r>
            <a:endParaRPr lang="tr-TR" sz="1200" dirty="0"/>
          </a:p>
        </p:txBody>
      </p:sp>
      <p:sp>
        <p:nvSpPr>
          <p:cNvPr id="5" name="4 Yuvarlatılmış Dikdörtgen"/>
          <p:cNvSpPr/>
          <p:nvPr/>
        </p:nvSpPr>
        <p:spPr>
          <a:xfrm>
            <a:off x="285720" y="2714620"/>
            <a:ext cx="3786214" cy="307183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tr-TR" sz="1200" dirty="0" smtClean="0"/>
              <a:t>Etik ilkeleri ihlal etme sebebim, o haftaki sorular benim için çok zordu ve uğraşmama rağmen yapamadığım için, hiçbir şey göndermemiş olmak istemedim, yakalanacağımızı zaten tahmin ediyordum, ancak yine de arkadaşımın kodunu gönderdim….</a:t>
            </a:r>
          </a:p>
          <a:p>
            <a:pPr algn="ctr"/>
            <a:r>
              <a:rPr lang="tr-TR" sz="1200" dirty="0" smtClean="0"/>
              <a:t>Bana güzel bir ders olmuş oldu; çünkü yalnız Bil141 dersi için değil bundan sonraki akademik hayatımda da bir daha böyle bir şeyi yapmayacağım. Verilen herhangi bir ödevi yapamamışsam herhangi bir şekilde akademik güvenirliğimin zedelenmemesi için dürüst davranacağım ve başkasına ait kaynakları kullanmayacağım.</a:t>
            </a:r>
          </a:p>
          <a:p>
            <a:pPr algn="ctr"/>
            <a:r>
              <a:rPr lang="tr-TR" sz="1200" dirty="0" smtClean="0">
                <a:solidFill>
                  <a:srgbClr val="C00000"/>
                </a:solidFill>
              </a:rPr>
              <a:t>Benzerlik Testinin, kodunda başka bir öğrenciyle 16 satır benzerlik tespit ettiği öğrenci </a:t>
            </a:r>
          </a:p>
        </p:txBody>
      </p:sp>
      <p:sp>
        <p:nvSpPr>
          <p:cNvPr id="6" name="5 Yuvarlatılmış Dikdörtgen"/>
          <p:cNvSpPr/>
          <p:nvPr/>
        </p:nvSpPr>
        <p:spPr>
          <a:xfrm>
            <a:off x="4714876" y="4500570"/>
            <a:ext cx="3786214" cy="200026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tr-TR" sz="1200" dirty="0" smtClean="0"/>
              <a:t>Arkadaşım kodumu istemiştir. Ben de hayır diyemediğim için kendi kodumu gönderdikten sonra kendisine kodumu gösterdim. Tamamını benden geçireceğini </a:t>
            </a:r>
            <a:r>
              <a:rPr lang="tr-TR" sz="1200" b="1" dirty="0" smtClean="0"/>
              <a:t>tahmin edemedim </a:t>
            </a:r>
            <a:r>
              <a:rPr lang="tr-TR" sz="1200" dirty="0" smtClean="0"/>
              <a:t>ve bunun sonucunda kodumda 41 satır benzerlik çıktı. Bunun için çok pişman ve üzgünüm. Bir daha böyle utanç verici bir olay yaşanmayacaktır.</a:t>
            </a:r>
          </a:p>
          <a:p>
            <a:pPr algn="ctr"/>
            <a:r>
              <a:rPr lang="tr-TR" sz="1200" i="1" dirty="0" smtClean="0">
                <a:solidFill>
                  <a:srgbClr val="C00000"/>
                </a:solidFill>
              </a:rPr>
              <a:t>Benzerlik Testinin, kodunda başka bir öğrenciyle 41 satır benzerlik tespit ettiği öğrenci </a:t>
            </a:r>
          </a:p>
        </p:txBody>
      </p:sp>
    </p:spTree>
  </p:cSld>
  <p:clrMapOvr>
    <a:masterClrMapping/>
  </p:clrMapOvr>
  <p:transition>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Uygulamalı Ders Kuralları</a:t>
            </a:r>
            <a:endParaRPr lang="tr-TR" dirty="0"/>
          </a:p>
        </p:txBody>
      </p:sp>
      <p:sp>
        <p:nvSpPr>
          <p:cNvPr id="3" name="2 İçerik Yer Tutucusu"/>
          <p:cNvSpPr>
            <a:spLocks noGrp="1"/>
          </p:cNvSpPr>
          <p:nvPr>
            <p:ph sz="quarter" idx="1"/>
          </p:nvPr>
        </p:nvSpPr>
        <p:spPr>
          <a:xfrm>
            <a:off x="457200" y="1219201"/>
            <a:ext cx="8229600" cy="2952750"/>
          </a:xfrm>
        </p:spPr>
        <p:txBody>
          <a:bodyPr>
            <a:normAutofit fontScale="70000" lnSpcReduction="20000"/>
          </a:bodyPr>
          <a:lstStyle/>
          <a:p>
            <a:r>
              <a:rPr lang="tr-TR" sz="2800" dirty="0" smtClean="0"/>
              <a:t>Bilgisayarınız yoksa asistanınızın onayıyla bir başka öğrenci ile birlikte çalışabilirsiniz. </a:t>
            </a:r>
          </a:p>
          <a:p>
            <a:pPr lvl="1"/>
            <a:r>
              <a:rPr lang="tr-TR" sz="2500" dirty="0" smtClean="0"/>
              <a:t>Bu durumda da, her iki öğrenci dersin sonunda ayrı ayrı form ile kod gönderimi yapacaktır.</a:t>
            </a:r>
          </a:p>
          <a:p>
            <a:r>
              <a:rPr lang="tr-TR" sz="2800" dirty="0" smtClean="0"/>
              <a:t>Takıldığınız noktaları </a:t>
            </a:r>
            <a:r>
              <a:rPr lang="tr-TR" sz="2800" b="1" dirty="0" smtClean="0"/>
              <a:t>SESSİZCE</a:t>
            </a:r>
            <a:r>
              <a:rPr lang="tr-TR" sz="2800" dirty="0" smtClean="0"/>
              <a:t> asistanlara ya da takımınıza danışabilirsiniz.</a:t>
            </a:r>
          </a:p>
          <a:p>
            <a:r>
              <a:rPr lang="tr-TR" sz="2800" dirty="0" smtClean="0"/>
              <a:t>Erken bitiren kodunu gönderip, bir sonraki dersin başında gelmek üzere çıkabilir. </a:t>
            </a:r>
          </a:p>
          <a:p>
            <a:pPr lvl="1"/>
            <a:r>
              <a:rPr lang="tr-TR" sz="2500" dirty="0" smtClean="0"/>
              <a:t>Ancak çıkmayıp, asistanlardan “Benden ekstra bir şey isteyin, onu kodlayım…” şeklinde talepte bulunması ya da kendilerinin ekstra şeyler hayal edip kodlarına eklemeleri önerilir.</a:t>
            </a:r>
            <a:endParaRPr lang="tr-TR" sz="2800" dirty="0" smtClean="0"/>
          </a:p>
        </p:txBody>
      </p:sp>
      <p:pic>
        <p:nvPicPr>
          <p:cNvPr id="5" name="4 Resim" descr="download.png"/>
          <p:cNvPicPr>
            <a:picLocks noChangeAspect="1"/>
          </p:cNvPicPr>
          <p:nvPr/>
        </p:nvPicPr>
        <p:blipFill>
          <a:blip r:embed="rId2"/>
          <a:stretch>
            <a:fillRect/>
          </a:stretch>
        </p:blipFill>
        <p:spPr>
          <a:xfrm>
            <a:off x="2293258" y="4462481"/>
            <a:ext cx="4791968" cy="1941222"/>
          </a:xfrm>
          <a:prstGeom prst="rect">
            <a:avLst/>
          </a:prstGeo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ox(in)">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ox(in)">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box(in)">
                                      <p:cBhvr>
                                        <p:cTn id="20" dur="500"/>
                                        <p:tgtEl>
                                          <p:spTgt spid="3">
                                            <p:txEl>
                                              <p:pRg st="3" end="3"/>
                                            </p:txEl>
                                          </p:spTgt>
                                        </p:tgtEl>
                                      </p:cBhvr>
                                    </p:animEffect>
                                  </p:childTnLst>
                                </p:cTn>
                              </p:par>
                              <p:par>
                                <p:cTn id="21" presetID="4" presetClass="entr" presetSubtype="16"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box(in)">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Sonradan üzülmemek için… </a:t>
            </a:r>
            <a:endParaRPr lang="tr-TR" dirty="0"/>
          </a:p>
        </p:txBody>
      </p:sp>
      <p:pic>
        <p:nvPicPr>
          <p:cNvPr id="4" name="3 İçerik Yer Tutucusu" descr="817050-gargamel.jpg"/>
          <p:cNvPicPr>
            <a:picLocks noGrp="1" noChangeAspect="1"/>
          </p:cNvPicPr>
          <p:nvPr>
            <p:ph idx="1"/>
          </p:nvPr>
        </p:nvPicPr>
        <p:blipFill>
          <a:blip r:embed="rId2"/>
          <a:stretch>
            <a:fillRect/>
          </a:stretch>
        </p:blipFill>
        <p:spPr>
          <a:xfrm>
            <a:off x="5715008" y="2357430"/>
            <a:ext cx="1905000" cy="1905000"/>
          </a:xfrm>
        </p:spPr>
      </p:pic>
      <p:pic>
        <p:nvPicPr>
          <p:cNvPr id="5" name="4 Resim" descr="ZZ40249Computer-Forum.JPG"/>
          <p:cNvPicPr>
            <a:picLocks noChangeAspect="1"/>
          </p:cNvPicPr>
          <p:nvPr/>
        </p:nvPicPr>
        <p:blipFill>
          <a:blip r:embed="rId3"/>
          <a:stretch>
            <a:fillRect/>
          </a:stretch>
        </p:blipFill>
        <p:spPr>
          <a:xfrm flipH="1">
            <a:off x="3000364" y="3286124"/>
            <a:ext cx="2643206" cy="1705223"/>
          </a:xfrm>
          <a:prstGeom prst="rect">
            <a:avLst/>
          </a:prstGeom>
        </p:spPr>
      </p:pic>
      <p:sp>
        <p:nvSpPr>
          <p:cNvPr id="6" name="5 Çarpı"/>
          <p:cNvSpPr/>
          <p:nvPr/>
        </p:nvSpPr>
        <p:spPr>
          <a:xfrm rot="2607272">
            <a:off x="5544929" y="1830154"/>
            <a:ext cx="2286000" cy="2286016"/>
          </a:xfrm>
          <a:prstGeom prst="plus">
            <a:avLst>
              <a:gd name="adj" fmla="val 4388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6 Yuvarlatılmış Dikdörtgen"/>
          <p:cNvSpPr/>
          <p:nvPr/>
        </p:nvSpPr>
        <p:spPr>
          <a:xfrm>
            <a:off x="4429124" y="5072074"/>
            <a:ext cx="4214842" cy="121444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1600" i="1" dirty="0" smtClean="0"/>
              <a:t>“Öğrenciler </a:t>
            </a:r>
            <a:r>
              <a:rPr lang="tr-TR" sz="1600" b="1" i="1" dirty="0" smtClean="0"/>
              <a:t>etik değerlere</a:t>
            </a:r>
            <a:r>
              <a:rPr lang="tr-TR" sz="1600" i="1" dirty="0" smtClean="0"/>
              <a:t> sahip olmalı”</a:t>
            </a:r>
            <a:r>
              <a:rPr lang="tr-TR" sz="1600" b="1" i="1" dirty="0" smtClean="0"/>
              <a:t/>
            </a:r>
            <a:br>
              <a:rPr lang="tr-TR" sz="1600" b="1" i="1" dirty="0" smtClean="0"/>
            </a:br>
            <a:endParaRPr lang="tr-TR" sz="1600" b="1" i="1" dirty="0" smtClean="0"/>
          </a:p>
          <a:p>
            <a:pPr algn="ctr"/>
            <a:r>
              <a:rPr lang="tr-TR" sz="1600" b="1" dirty="0" smtClean="0">
                <a:solidFill>
                  <a:srgbClr val="FF0000"/>
                </a:solidFill>
              </a:rPr>
              <a:t>Bil141 Ders Planı -&gt; Öğrencilerden beklentiler -&gt; 4.madde</a:t>
            </a:r>
            <a:endParaRPr lang="tr-TR" sz="1600" dirty="0">
              <a:solidFill>
                <a:srgbClr val="FF0000"/>
              </a:solidFill>
            </a:endParaRPr>
          </a:p>
        </p:txBody>
      </p:sp>
      <p:sp>
        <p:nvSpPr>
          <p:cNvPr id="8" name="7 Yuvarlatılmış Dikdörtgen"/>
          <p:cNvSpPr/>
          <p:nvPr/>
        </p:nvSpPr>
        <p:spPr>
          <a:xfrm>
            <a:off x="642910" y="1928802"/>
            <a:ext cx="4214842" cy="107157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2800" b="1" dirty="0" smtClean="0"/>
              <a:t>ETİK İLKELERİMİZE UYUNUZ.</a:t>
            </a:r>
          </a:p>
        </p:txBody>
      </p:sp>
    </p:spTree>
    <p:extLst>
      <p:ext uri="{BB962C8B-B14F-4D97-AF65-F5344CB8AC3E}">
        <p14:creationId xmlns="" xmlns:p14="http://schemas.microsoft.com/office/powerpoint/2010/main" val="123008077"/>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ŞİMDİYE KADAR ÖĞRENDİKLERİMİZİN BAZILARI</a:t>
            </a:r>
            <a:endParaRPr lang="en-US" dirty="0"/>
          </a:p>
        </p:txBody>
      </p:sp>
      <p:sp>
        <p:nvSpPr>
          <p:cNvPr id="3" name="2 İçerik Yer Tutucusu"/>
          <p:cNvSpPr>
            <a:spLocks noGrp="1"/>
          </p:cNvSpPr>
          <p:nvPr>
            <p:ph sz="quarter" idx="1"/>
          </p:nvPr>
        </p:nvSpPr>
        <p:spPr/>
        <p:txBody>
          <a:bodyPr/>
          <a:lstStyle/>
          <a:p>
            <a:r>
              <a:rPr lang="tr-TR" dirty="0" smtClean="0"/>
              <a:t>Algoritmalar</a:t>
            </a:r>
          </a:p>
          <a:p>
            <a:r>
              <a:rPr lang="tr-TR" dirty="0" smtClean="0"/>
              <a:t>C dilinin genel yapısı</a:t>
            </a:r>
          </a:p>
          <a:p>
            <a:r>
              <a:rPr lang="tr-TR" dirty="0" smtClean="0"/>
              <a:t>Değişken kavramı ve kullanımı</a:t>
            </a:r>
          </a:p>
          <a:p>
            <a:r>
              <a:rPr lang="tr-TR" dirty="0" err="1" smtClean="0"/>
              <a:t>print</a:t>
            </a:r>
            <a:r>
              <a:rPr lang="tr-TR" b="1" dirty="0" err="1" smtClean="0"/>
              <a:t>f</a:t>
            </a:r>
            <a:r>
              <a:rPr lang="tr-TR" dirty="0" smtClean="0"/>
              <a:t> ile ekrana </a:t>
            </a:r>
            <a:r>
              <a:rPr lang="tr-TR" b="1" dirty="0" smtClean="0"/>
              <a:t>biçimli</a:t>
            </a:r>
            <a:r>
              <a:rPr lang="tr-TR" dirty="0" smtClean="0"/>
              <a:t> şekilde yazı yazdırmak</a:t>
            </a:r>
          </a:p>
          <a:p>
            <a:r>
              <a:rPr lang="tr-TR" dirty="0" err="1" smtClean="0"/>
              <a:t>scan</a:t>
            </a:r>
            <a:r>
              <a:rPr lang="tr-TR" b="1" dirty="0" err="1" smtClean="0"/>
              <a:t>f</a:t>
            </a:r>
            <a:r>
              <a:rPr lang="tr-TR" dirty="0" smtClean="0"/>
              <a:t> ile ekrandan </a:t>
            </a:r>
            <a:r>
              <a:rPr lang="tr-TR" b="1" dirty="0" smtClean="0"/>
              <a:t>biçimli</a:t>
            </a:r>
            <a:r>
              <a:rPr lang="tr-TR" dirty="0" smtClean="0"/>
              <a:t> şekilde giriş alabilmek</a:t>
            </a:r>
          </a:p>
          <a:p>
            <a:r>
              <a:rPr lang="tr-TR" dirty="0" smtClean="0"/>
              <a:t>Dosya işlemleri ile dosyalarda değer okuma/yazma/ekleme</a:t>
            </a:r>
          </a:p>
          <a:p>
            <a:r>
              <a:rPr lang="tr-TR" dirty="0" smtClean="0"/>
              <a:t>İşlemler, tür dönüşümü ve işleçler</a:t>
            </a:r>
          </a:p>
          <a:p>
            <a:pPr lvl="1"/>
            <a:r>
              <a:rPr lang="tr-TR" dirty="0" smtClean="0"/>
              <a:t>++ işleci, atama işleci</a:t>
            </a:r>
          </a:p>
          <a:p>
            <a:pPr lvl="1"/>
            <a:endParaRPr lang="tr-TR" dirty="0" smtClean="0"/>
          </a:p>
          <a:p>
            <a:endParaRPr lang="tr-TR" dirty="0" smtClean="0"/>
          </a:p>
        </p:txBody>
      </p:sp>
    </p:spTree>
    <p:extLst>
      <p:ext uri="{BB962C8B-B14F-4D97-AF65-F5344CB8AC3E}">
        <p14:creationId xmlns:p14="http://schemas.microsoft.com/office/powerpoint/2010/main" xmlns="" val="1832465942"/>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heckerboard(across)">
                                      <p:cBhvr>
                                        <p:cTn id="7" dur="500"/>
                                        <p:tgtEl>
                                          <p:spTgt spid="3">
                                            <p:txEl>
                                              <p:pRg st="2" end="2"/>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heckerboard(across)">
                                      <p:cBhvr>
                                        <p:cTn id="10" dur="500"/>
                                        <p:tgtEl>
                                          <p:spTgt spid="3">
                                            <p:txEl>
                                              <p:pRg st="1" end="1"/>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checkerboard(across)">
                                      <p:cBhvr>
                                        <p:cTn id="13" dur="500"/>
                                        <p:tgtEl>
                                          <p:spTgt spid="3">
                                            <p:txEl>
                                              <p:pRg st="0" end="0"/>
                                            </p:txEl>
                                          </p:spTgt>
                                        </p:tgtEl>
                                      </p:cBhvr>
                                    </p:animEffect>
                                  </p:childTnLst>
                                </p:cTn>
                              </p:par>
                              <p:par>
                                <p:cTn id="14" presetID="5" presetClass="entr" presetSubtype="1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checkerboard(across)">
                                      <p:cBhvr>
                                        <p:cTn id="16" dur="500"/>
                                        <p:tgtEl>
                                          <p:spTgt spid="3">
                                            <p:txEl>
                                              <p:pRg st="3" end="3"/>
                                            </p:txEl>
                                          </p:spTgt>
                                        </p:tgtEl>
                                      </p:cBhvr>
                                    </p:animEffect>
                                  </p:childTnLst>
                                </p:cTn>
                              </p:par>
                              <p:par>
                                <p:cTn id="17" presetID="5" presetClass="entr" presetSubtype="1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checkerboard(across)">
                                      <p:cBhvr>
                                        <p:cTn id="19" dur="500"/>
                                        <p:tgtEl>
                                          <p:spTgt spid="3">
                                            <p:txEl>
                                              <p:pRg st="4" end="4"/>
                                            </p:txEl>
                                          </p:spTgt>
                                        </p:tgtEl>
                                      </p:cBhvr>
                                    </p:animEffect>
                                  </p:childTnLst>
                                </p:cTn>
                              </p:par>
                              <p:par>
                                <p:cTn id="20" presetID="5" presetClass="entr" presetSubtype="1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checkerboard(across)">
                                      <p:cBhvr>
                                        <p:cTn id="22" dur="500"/>
                                        <p:tgtEl>
                                          <p:spTgt spid="3">
                                            <p:txEl>
                                              <p:pRg st="5" end="5"/>
                                            </p:txEl>
                                          </p:spTgt>
                                        </p:tgtEl>
                                      </p:cBhvr>
                                    </p:animEffect>
                                  </p:childTnLst>
                                </p:cTn>
                              </p:par>
                              <p:par>
                                <p:cTn id="23" presetID="5" presetClass="entr" presetSubtype="1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checkerboard(across)">
                                      <p:cBhvr>
                                        <p:cTn id="25" dur="500"/>
                                        <p:tgtEl>
                                          <p:spTgt spid="3">
                                            <p:txEl>
                                              <p:pRg st="6" end="6"/>
                                            </p:txEl>
                                          </p:spTgt>
                                        </p:tgtEl>
                                      </p:cBhvr>
                                    </p:animEffect>
                                  </p:childTnLst>
                                </p:cTn>
                              </p:par>
                              <p:par>
                                <p:cTn id="26" presetID="5" presetClass="entr" presetSubtype="10"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checkerboard(across)">
                                      <p:cBhvr>
                                        <p:cTn id="2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25 Yuvarlatılmış Dikdörtgen"/>
          <p:cNvSpPr/>
          <p:nvPr/>
        </p:nvSpPr>
        <p:spPr>
          <a:xfrm>
            <a:off x="5572132" y="2071678"/>
            <a:ext cx="2000264" cy="1000132"/>
          </a:xfrm>
          <a:prstGeom prst="roundRect">
            <a:avLst/>
          </a:prstGeom>
          <a:solidFill>
            <a:schemeClr val="accent4">
              <a:lumMod val="20000"/>
              <a:lumOff val="80000"/>
            </a:schemeClr>
          </a:solidFill>
          <a:ln w="57150">
            <a:solidFill>
              <a:srgbClr val="FF0000"/>
            </a:solidFill>
            <a:prstDash val="sysDash"/>
          </a:ln>
        </p:spPr>
        <p:style>
          <a:lnRef idx="2">
            <a:schemeClr val="accent5"/>
          </a:lnRef>
          <a:fillRef idx="1">
            <a:schemeClr val="lt1"/>
          </a:fillRef>
          <a:effectRef idx="0">
            <a:schemeClr val="accent5"/>
          </a:effectRef>
          <a:fontRef idx="minor">
            <a:schemeClr val="dk1"/>
          </a:fontRef>
        </p:style>
        <p:txBody>
          <a:bodyPr rtlCol="0" anchor="ctr"/>
          <a:lstStyle/>
          <a:p>
            <a:pPr algn="ctr"/>
            <a:endParaRPr lang="tr-TR"/>
          </a:p>
        </p:txBody>
      </p:sp>
      <p:pic>
        <p:nvPicPr>
          <p:cNvPr id="60" name="Picture 59"/>
          <p:cNvPicPr>
            <a:picLocks noChangeAspect="1"/>
          </p:cNvPicPr>
          <p:nvPr/>
        </p:nvPicPr>
        <p:blipFill>
          <a:blip r:embed="rId3" cstate="print">
            <a:clrChange>
              <a:clrFrom>
                <a:srgbClr val="FFFFFF"/>
              </a:clrFrom>
              <a:clrTo>
                <a:srgbClr val="FFFFFF">
                  <a:alpha val="0"/>
                </a:srgbClr>
              </a:clrTo>
            </a:clrChange>
          </a:blip>
          <a:stretch>
            <a:fillRect/>
          </a:stretch>
        </p:blipFill>
        <p:spPr>
          <a:xfrm>
            <a:off x="3029868" y="1666207"/>
            <a:ext cx="3436620" cy="3646150"/>
          </a:xfrm>
          <a:prstGeom prst="rect">
            <a:avLst/>
          </a:prstGeom>
        </p:spPr>
      </p:pic>
      <p:sp>
        <p:nvSpPr>
          <p:cNvPr id="48" name="47 Metin kutusu"/>
          <p:cNvSpPr txBox="1"/>
          <p:nvPr/>
        </p:nvSpPr>
        <p:spPr>
          <a:xfrm>
            <a:off x="2871989" y="1982233"/>
            <a:ext cx="900000" cy="246221"/>
          </a:xfrm>
          <a:prstGeom prst="rect">
            <a:avLst/>
          </a:prstGeom>
          <a:solidFill>
            <a:schemeClr val="accent2">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sz="1000" dirty="0" smtClean="0">
                <a:solidFill>
                  <a:schemeClr val="tx1"/>
                </a:solidFill>
              </a:rPr>
              <a:t>veri giriş-çıkış</a:t>
            </a:r>
          </a:p>
        </p:txBody>
      </p:sp>
      <p:sp>
        <p:nvSpPr>
          <p:cNvPr id="46" name="45 Başlık"/>
          <p:cNvSpPr>
            <a:spLocks noGrp="1"/>
          </p:cNvSpPr>
          <p:nvPr>
            <p:ph type="title"/>
          </p:nvPr>
        </p:nvSpPr>
        <p:spPr>
          <a:xfrm>
            <a:off x="457200" y="121547"/>
            <a:ext cx="8229600" cy="990600"/>
          </a:xfrm>
        </p:spPr>
        <p:txBody>
          <a:bodyPr/>
          <a:lstStyle/>
          <a:p>
            <a:r>
              <a:rPr lang="tr-TR" dirty="0" smtClean="0"/>
              <a:t>Yol Haritası</a:t>
            </a:r>
            <a:endParaRPr lang="tr-TR" dirty="0"/>
          </a:p>
        </p:txBody>
      </p:sp>
      <p:pic>
        <p:nvPicPr>
          <p:cNvPr id="47" name="46 Resim" descr="images.jpeg"/>
          <p:cNvPicPr>
            <a:picLocks noChangeAspect="1"/>
          </p:cNvPicPr>
          <p:nvPr/>
        </p:nvPicPr>
        <p:blipFill>
          <a:blip r:embed="rId4">
            <a:clrChange>
              <a:clrFrom>
                <a:srgbClr val="FFFFFF"/>
              </a:clrFrom>
              <a:clrTo>
                <a:srgbClr val="FFFFFF">
                  <a:alpha val="0"/>
                </a:srgbClr>
              </a:clrTo>
            </a:clrChange>
          </a:blip>
          <a:srcRect b="14457"/>
          <a:stretch>
            <a:fillRect/>
          </a:stretch>
        </p:blipFill>
        <p:spPr>
          <a:xfrm>
            <a:off x="3300328" y="1112147"/>
            <a:ext cx="891197" cy="864000"/>
          </a:xfrm>
          <a:prstGeom prst="rect">
            <a:avLst/>
          </a:prstGeom>
        </p:spPr>
      </p:pic>
      <p:pic>
        <p:nvPicPr>
          <p:cNvPr id="49" name="48 Resim" descr="Stick-figure-balancing-gadgets.gif"/>
          <p:cNvPicPr>
            <a:picLocks noChangeAspect="1"/>
          </p:cNvPicPr>
          <p:nvPr/>
        </p:nvPicPr>
        <p:blipFill>
          <a:blip r:embed="rId5" cstate="print">
            <a:clrChange>
              <a:clrFrom>
                <a:srgbClr val="FFFFFF"/>
              </a:clrFrom>
              <a:clrTo>
                <a:srgbClr val="FFFFFF">
                  <a:alpha val="0"/>
                </a:srgbClr>
              </a:clrTo>
            </a:clrChange>
          </a:blip>
          <a:stretch>
            <a:fillRect/>
          </a:stretch>
        </p:blipFill>
        <p:spPr>
          <a:xfrm>
            <a:off x="3644786" y="5010231"/>
            <a:ext cx="1241597" cy="1364392"/>
          </a:xfrm>
          <a:prstGeom prst="rect">
            <a:avLst/>
          </a:prstGeom>
        </p:spPr>
      </p:pic>
      <p:pic>
        <p:nvPicPr>
          <p:cNvPr id="50" name="49 Resim" descr="stick_figure_holding_five_800_clr_7794.png"/>
          <p:cNvPicPr>
            <a:picLocks noChangeAspect="1"/>
          </p:cNvPicPr>
          <p:nvPr/>
        </p:nvPicPr>
        <p:blipFill>
          <a:blip r:embed="rId6" cstate="print"/>
          <a:stretch>
            <a:fillRect/>
          </a:stretch>
        </p:blipFill>
        <p:spPr>
          <a:xfrm>
            <a:off x="6041478" y="1112147"/>
            <a:ext cx="512325" cy="828000"/>
          </a:xfrm>
          <a:prstGeom prst="rect">
            <a:avLst/>
          </a:prstGeom>
        </p:spPr>
      </p:pic>
      <p:sp>
        <p:nvSpPr>
          <p:cNvPr id="51" name="50 Metin kutusu"/>
          <p:cNvSpPr txBox="1"/>
          <p:nvPr/>
        </p:nvSpPr>
        <p:spPr>
          <a:xfrm>
            <a:off x="6636193" y="1297265"/>
            <a:ext cx="900000" cy="246221"/>
          </a:xfrm>
          <a:prstGeom prst="rect">
            <a:avLst/>
          </a:prstGeom>
          <a:solidFill>
            <a:schemeClr val="accent2">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sz="1000" dirty="0" smtClean="0">
                <a:solidFill>
                  <a:schemeClr val="tx1"/>
                </a:solidFill>
              </a:rPr>
              <a:t>değişken</a:t>
            </a:r>
          </a:p>
        </p:txBody>
      </p:sp>
      <p:pic>
        <p:nvPicPr>
          <p:cNvPr id="52" name="51 Resim" descr="question-mark-above-figure.jpg"/>
          <p:cNvPicPr>
            <a:picLocks noChangeAspect="1"/>
          </p:cNvPicPr>
          <p:nvPr/>
        </p:nvPicPr>
        <p:blipFill>
          <a:blip r:embed="rId7" cstate="print">
            <a:clrChange>
              <a:clrFrom>
                <a:srgbClr val="000000">
                  <a:alpha val="0"/>
                </a:srgbClr>
              </a:clrFrom>
              <a:clrTo>
                <a:srgbClr val="000000">
                  <a:alpha val="0"/>
                </a:srgbClr>
              </a:clrTo>
            </a:clrChange>
          </a:blip>
          <a:stretch>
            <a:fillRect/>
          </a:stretch>
        </p:blipFill>
        <p:spPr>
          <a:xfrm>
            <a:off x="5143529" y="740360"/>
            <a:ext cx="476928" cy="828000"/>
          </a:xfrm>
          <a:prstGeom prst="rect">
            <a:avLst/>
          </a:prstGeom>
        </p:spPr>
      </p:pic>
      <p:sp>
        <p:nvSpPr>
          <p:cNvPr id="55" name="54 Metin kutusu"/>
          <p:cNvSpPr txBox="1"/>
          <p:nvPr/>
        </p:nvSpPr>
        <p:spPr>
          <a:xfrm>
            <a:off x="4207529" y="865926"/>
            <a:ext cx="900000" cy="246221"/>
          </a:xfrm>
          <a:prstGeom prst="rect">
            <a:avLst/>
          </a:prstGeom>
          <a:solidFill>
            <a:schemeClr val="accent2">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sz="1000" dirty="0" smtClean="0">
                <a:solidFill>
                  <a:schemeClr val="tx1"/>
                </a:solidFill>
              </a:rPr>
              <a:t>algoritma</a:t>
            </a:r>
          </a:p>
        </p:txBody>
      </p:sp>
      <p:sp>
        <p:nvSpPr>
          <p:cNvPr id="56" name="55 Metin kutusu"/>
          <p:cNvSpPr txBox="1"/>
          <p:nvPr/>
        </p:nvSpPr>
        <p:spPr>
          <a:xfrm>
            <a:off x="6466488" y="2447435"/>
            <a:ext cx="900000" cy="246221"/>
          </a:xfrm>
          <a:prstGeom prst="rect">
            <a:avLst/>
          </a:prstGeom>
          <a:solidFill>
            <a:schemeClr val="accent2">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sz="1000" dirty="0" smtClean="0">
                <a:solidFill>
                  <a:schemeClr val="tx1"/>
                </a:solidFill>
              </a:rPr>
              <a:t>koşul</a:t>
            </a:r>
          </a:p>
        </p:txBody>
      </p:sp>
      <p:pic>
        <p:nvPicPr>
          <p:cNvPr id="61" name="60 Resim" descr="stick_figure_direction_1600_clr.png"/>
          <p:cNvPicPr>
            <a:picLocks noChangeAspect="1"/>
          </p:cNvPicPr>
          <p:nvPr/>
        </p:nvPicPr>
        <p:blipFill>
          <a:blip r:embed="rId8" cstate="print"/>
          <a:stretch>
            <a:fillRect/>
          </a:stretch>
        </p:blipFill>
        <p:spPr>
          <a:xfrm rot="156924">
            <a:off x="5546465" y="2002301"/>
            <a:ext cx="900000" cy="898127"/>
          </a:xfrm>
          <a:prstGeom prst="rect">
            <a:avLst/>
          </a:prstGeom>
        </p:spPr>
      </p:pic>
      <p:pic>
        <p:nvPicPr>
          <p:cNvPr id="62" name="61 Resim" descr="teaserbox_4675912.png"/>
          <p:cNvPicPr>
            <a:picLocks noChangeAspect="1"/>
          </p:cNvPicPr>
          <p:nvPr/>
        </p:nvPicPr>
        <p:blipFill>
          <a:blip r:embed="rId9" cstate="print"/>
          <a:stretch>
            <a:fillRect/>
          </a:stretch>
        </p:blipFill>
        <p:spPr>
          <a:xfrm>
            <a:off x="3711530" y="2570546"/>
            <a:ext cx="675000" cy="900000"/>
          </a:xfrm>
          <a:prstGeom prst="rect">
            <a:avLst/>
          </a:prstGeom>
        </p:spPr>
      </p:pic>
      <p:sp>
        <p:nvSpPr>
          <p:cNvPr id="63" name="62 Metin kutusu"/>
          <p:cNvSpPr txBox="1"/>
          <p:nvPr/>
        </p:nvSpPr>
        <p:spPr>
          <a:xfrm>
            <a:off x="2629705" y="2849758"/>
            <a:ext cx="900000" cy="246221"/>
          </a:xfrm>
          <a:prstGeom prst="rect">
            <a:avLst/>
          </a:prstGeom>
          <a:solidFill>
            <a:schemeClr val="accent2">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sz="1000" dirty="0" smtClean="0">
                <a:solidFill>
                  <a:schemeClr val="tx1"/>
                </a:solidFill>
              </a:rPr>
              <a:t>fonksiyon</a:t>
            </a:r>
          </a:p>
        </p:txBody>
      </p:sp>
      <p:pic>
        <p:nvPicPr>
          <p:cNvPr id="65" name="64 Resim" descr="döngü.jpg"/>
          <p:cNvPicPr>
            <a:picLocks noChangeAspect="1"/>
          </p:cNvPicPr>
          <p:nvPr/>
        </p:nvPicPr>
        <p:blipFill>
          <a:blip r:embed="rId10" cstate="print">
            <a:clrChange>
              <a:clrFrom>
                <a:srgbClr val="FFFFFF"/>
              </a:clrFrom>
              <a:clrTo>
                <a:srgbClr val="FFFFFF">
                  <a:alpha val="0"/>
                </a:srgbClr>
              </a:clrTo>
            </a:clrChange>
          </a:blip>
          <a:stretch>
            <a:fillRect/>
          </a:stretch>
        </p:blipFill>
        <p:spPr>
          <a:xfrm>
            <a:off x="4782665" y="3020546"/>
            <a:ext cx="900000" cy="900000"/>
          </a:xfrm>
          <a:prstGeom prst="rect">
            <a:avLst/>
          </a:prstGeom>
        </p:spPr>
      </p:pic>
      <p:pic>
        <p:nvPicPr>
          <p:cNvPr id="92" name="91 Resim" descr="arrays.jpg"/>
          <p:cNvPicPr>
            <a:picLocks noChangeAspect="1"/>
          </p:cNvPicPr>
          <p:nvPr/>
        </p:nvPicPr>
        <p:blipFill>
          <a:blip r:embed="rId11" cstate="print">
            <a:clrChange>
              <a:clrFrom>
                <a:srgbClr val="FFFFFF"/>
              </a:clrFrom>
              <a:clrTo>
                <a:srgbClr val="FFFFFF">
                  <a:alpha val="0"/>
                </a:srgbClr>
              </a:clrTo>
            </a:clrChange>
          </a:blip>
          <a:srcRect t="19559" b="26669"/>
          <a:stretch>
            <a:fillRect/>
          </a:stretch>
        </p:blipFill>
        <p:spPr>
          <a:xfrm rot="273011">
            <a:off x="1832849" y="3193775"/>
            <a:ext cx="1064446" cy="612000"/>
          </a:xfrm>
          <a:prstGeom prst="rect">
            <a:avLst/>
          </a:prstGeom>
        </p:spPr>
      </p:pic>
      <p:sp>
        <p:nvSpPr>
          <p:cNvPr id="94" name="93 Metin kutusu"/>
          <p:cNvSpPr txBox="1"/>
          <p:nvPr/>
        </p:nvSpPr>
        <p:spPr>
          <a:xfrm>
            <a:off x="5736193" y="3498517"/>
            <a:ext cx="900000" cy="246221"/>
          </a:xfrm>
          <a:prstGeom prst="rect">
            <a:avLst/>
          </a:prstGeom>
          <a:solidFill>
            <a:schemeClr val="accent2">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sz="1000" dirty="0" smtClean="0">
                <a:solidFill>
                  <a:schemeClr val="tx1"/>
                </a:solidFill>
              </a:rPr>
              <a:t>döngü</a:t>
            </a:r>
          </a:p>
        </p:txBody>
      </p:sp>
      <p:sp>
        <p:nvSpPr>
          <p:cNvPr id="96" name="95 Metin kutusu"/>
          <p:cNvSpPr txBox="1"/>
          <p:nvPr/>
        </p:nvSpPr>
        <p:spPr>
          <a:xfrm>
            <a:off x="890164" y="3470546"/>
            <a:ext cx="900000" cy="246221"/>
          </a:xfrm>
          <a:prstGeom prst="rect">
            <a:avLst/>
          </a:prstGeom>
          <a:solidFill>
            <a:schemeClr val="accent2">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sz="1000" dirty="0" smtClean="0">
                <a:solidFill>
                  <a:schemeClr val="tx1"/>
                </a:solidFill>
              </a:rPr>
              <a:t>dizi -dizgi</a:t>
            </a:r>
          </a:p>
        </p:txBody>
      </p:sp>
      <p:pic>
        <p:nvPicPr>
          <p:cNvPr id="97" name="96 Resim" descr="16201491-3d-human-with-a-pointer-isolated-on-white-background.jpg"/>
          <p:cNvPicPr>
            <a:picLocks noChangeAspect="1"/>
          </p:cNvPicPr>
          <p:nvPr/>
        </p:nvPicPr>
        <p:blipFill>
          <a:blip r:embed="rId12"/>
          <a:stretch>
            <a:fillRect/>
          </a:stretch>
        </p:blipFill>
        <p:spPr>
          <a:xfrm>
            <a:off x="5413374" y="3894788"/>
            <a:ext cx="744642" cy="900000"/>
          </a:xfrm>
          <a:prstGeom prst="rect">
            <a:avLst/>
          </a:prstGeom>
        </p:spPr>
      </p:pic>
      <p:pic>
        <p:nvPicPr>
          <p:cNvPr id="98" name="97 Resim" descr="harıl harıl kod.jpg"/>
          <p:cNvPicPr>
            <a:picLocks noChangeAspect="1"/>
          </p:cNvPicPr>
          <p:nvPr/>
        </p:nvPicPr>
        <p:blipFill>
          <a:blip r:embed="rId13" cstate="print"/>
          <a:stretch>
            <a:fillRect/>
          </a:stretch>
        </p:blipFill>
        <p:spPr>
          <a:xfrm>
            <a:off x="2061627" y="4389607"/>
            <a:ext cx="810362" cy="810362"/>
          </a:xfrm>
          <a:prstGeom prst="rect">
            <a:avLst/>
          </a:prstGeom>
        </p:spPr>
      </p:pic>
      <p:sp>
        <p:nvSpPr>
          <p:cNvPr id="95" name="94 Metin kutusu"/>
          <p:cNvSpPr txBox="1"/>
          <p:nvPr/>
        </p:nvSpPr>
        <p:spPr>
          <a:xfrm>
            <a:off x="6012890" y="4517789"/>
            <a:ext cx="900000" cy="246221"/>
          </a:xfrm>
          <a:prstGeom prst="rect">
            <a:avLst/>
          </a:prstGeom>
          <a:solidFill>
            <a:schemeClr val="accent2">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sz="1000" dirty="0" smtClean="0">
                <a:solidFill>
                  <a:schemeClr val="tx1"/>
                </a:solidFill>
              </a:rPr>
              <a:t>işaretçi</a:t>
            </a:r>
          </a:p>
        </p:txBody>
      </p:sp>
      <p:sp>
        <p:nvSpPr>
          <p:cNvPr id="99" name="98 Metin kutusu"/>
          <p:cNvSpPr txBox="1"/>
          <p:nvPr/>
        </p:nvSpPr>
        <p:spPr>
          <a:xfrm>
            <a:off x="1161627" y="4764010"/>
            <a:ext cx="900000" cy="246221"/>
          </a:xfrm>
          <a:prstGeom prst="rect">
            <a:avLst/>
          </a:prstGeom>
          <a:solidFill>
            <a:schemeClr val="accent2">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sz="1000" dirty="0" smtClean="0">
                <a:solidFill>
                  <a:schemeClr val="tx1"/>
                </a:solidFill>
              </a:rPr>
              <a:t>yapı</a:t>
            </a:r>
          </a:p>
        </p:txBody>
      </p:sp>
      <p:sp>
        <p:nvSpPr>
          <p:cNvPr id="23" name="22 Metin kutusu"/>
          <p:cNvSpPr txBox="1"/>
          <p:nvPr/>
        </p:nvSpPr>
        <p:spPr>
          <a:xfrm>
            <a:off x="2919894" y="5377803"/>
            <a:ext cx="900000" cy="246221"/>
          </a:xfrm>
          <a:prstGeom prst="rect">
            <a:avLst/>
          </a:prstGeom>
          <a:solidFill>
            <a:schemeClr val="accent2">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sz="1000" dirty="0" smtClean="0">
                <a:solidFill>
                  <a:schemeClr val="tx1"/>
                </a:solidFill>
              </a:rPr>
              <a:t>komut ekranı</a:t>
            </a:r>
          </a:p>
        </p:txBody>
      </p:sp>
      <p:sp>
        <p:nvSpPr>
          <p:cNvPr id="25" name="24 Metin kutusu"/>
          <p:cNvSpPr txBox="1"/>
          <p:nvPr/>
        </p:nvSpPr>
        <p:spPr>
          <a:xfrm>
            <a:off x="6429388" y="4071942"/>
            <a:ext cx="900000" cy="246221"/>
          </a:xfrm>
          <a:prstGeom prst="rect">
            <a:avLst/>
          </a:prstGeom>
          <a:solidFill>
            <a:schemeClr val="accent2">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sz="1000" dirty="0" smtClean="0">
                <a:solidFill>
                  <a:schemeClr val="tx1"/>
                </a:solidFill>
              </a:rPr>
              <a:t>özyineleme</a:t>
            </a:r>
          </a:p>
        </p:txBody>
      </p:sp>
    </p:spTree>
  </p:cSld>
  <p:clrMapOvr>
    <a:masterClrMapping/>
  </p:clrMapOvr>
  <p:transition spd="med" advClick="0">
    <p:pull/>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www.drchrisstephens.com/wp-content/uploads/2010/12/True-and-False-Sign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786446" y="0"/>
            <a:ext cx="2877824" cy="1912953"/>
          </a:xfrm>
          <a:prstGeom prst="rect">
            <a:avLst/>
          </a:prstGeom>
          <a:noFill/>
          <a:extLst>
            <a:ext uri="{909E8E84-426E-40DD-AFC4-6F175D3DCCD1}">
              <a14:hiddenFill xmlns:a14="http://schemas.microsoft.com/office/drawing/2010/main" xmlns="">
                <a:solidFill>
                  <a:srgbClr val="FFFFFF"/>
                </a:solidFill>
              </a14:hiddenFill>
            </a:ext>
          </a:extLst>
        </p:spPr>
      </p:pic>
      <p:sp>
        <p:nvSpPr>
          <p:cNvPr id="8195" name="Rectangle 3"/>
          <p:cNvSpPr>
            <a:spLocks noGrp="1" noChangeArrowheads="1"/>
          </p:cNvSpPr>
          <p:nvPr>
            <p:ph idx="1"/>
          </p:nvPr>
        </p:nvSpPr>
        <p:spPr>
          <a:xfrm>
            <a:off x="457200" y="2071678"/>
            <a:ext cx="8229600" cy="4085282"/>
          </a:xfrm>
          <a:noFill/>
          <a:ln/>
        </p:spPr>
        <p:txBody>
          <a:bodyPr>
            <a:normAutofit/>
          </a:bodyPr>
          <a:lstStyle/>
          <a:p>
            <a:pPr>
              <a:spcBef>
                <a:spcPct val="100000"/>
              </a:spcBef>
            </a:pPr>
            <a:r>
              <a:rPr lang="en-US" b="1" dirty="0"/>
              <a:t>Arithmetic expressions</a:t>
            </a:r>
            <a:r>
              <a:rPr lang="en-US" dirty="0"/>
              <a:t> evaluate to numeric values</a:t>
            </a:r>
            <a:r>
              <a:rPr lang="en-US" dirty="0" smtClean="0"/>
              <a:t>.</a:t>
            </a:r>
            <a:endParaRPr lang="tr-TR" dirty="0" smtClean="0"/>
          </a:p>
          <a:p>
            <a:pPr lvl="1">
              <a:spcBef>
                <a:spcPct val="100000"/>
              </a:spcBef>
            </a:pPr>
            <a:r>
              <a:rPr lang="en-US" dirty="0" smtClean="0"/>
              <a:t>An </a:t>
            </a:r>
            <a:r>
              <a:rPr lang="en-US" dirty="0"/>
              <a:t>arithmetic expression that has a value of </a:t>
            </a:r>
            <a:r>
              <a:rPr lang="en-US" b="1" u="sng" dirty="0"/>
              <a:t>zero</a:t>
            </a:r>
            <a:r>
              <a:rPr lang="en-US" dirty="0"/>
              <a:t> is </a:t>
            </a:r>
            <a:r>
              <a:rPr lang="en-US" b="1" i="1" dirty="0" smtClean="0"/>
              <a:t>false</a:t>
            </a:r>
            <a:r>
              <a:rPr lang="en-US" dirty="0" smtClean="0"/>
              <a:t>.</a:t>
            </a:r>
            <a:r>
              <a:rPr lang="tr-TR" dirty="0" smtClean="0"/>
              <a:t> </a:t>
            </a:r>
            <a:r>
              <a:rPr lang="en-US" dirty="0" smtClean="0"/>
              <a:t>An </a:t>
            </a:r>
            <a:r>
              <a:rPr lang="en-US" dirty="0"/>
              <a:t>arithmetic expression that has a value </a:t>
            </a:r>
            <a:r>
              <a:rPr lang="en-US" b="1" u="sng" dirty="0"/>
              <a:t>other than zero</a:t>
            </a:r>
            <a:r>
              <a:rPr lang="en-US" b="1" dirty="0"/>
              <a:t> </a:t>
            </a:r>
            <a:r>
              <a:rPr lang="en-US" dirty="0"/>
              <a:t>is </a:t>
            </a:r>
            <a:r>
              <a:rPr lang="en-US" b="1" i="1" dirty="0"/>
              <a:t>true</a:t>
            </a:r>
            <a:r>
              <a:rPr lang="en-US" dirty="0"/>
              <a:t>. </a:t>
            </a:r>
            <a:r>
              <a:rPr lang="tr-TR" dirty="0" smtClean="0"/>
              <a:t/>
            </a:r>
            <a:br>
              <a:rPr lang="tr-TR" dirty="0" smtClean="0"/>
            </a:br>
            <a:r>
              <a:rPr lang="tr-TR" sz="1900" dirty="0" smtClean="0"/>
              <a:t>( </a:t>
            </a:r>
            <a:r>
              <a:rPr lang="tr-TR" sz="1900" dirty="0" err="1" smtClean="0"/>
              <a:t>if</a:t>
            </a:r>
            <a:r>
              <a:rPr lang="tr-TR" sz="1900" dirty="0" smtClean="0"/>
              <a:t>(0) {…} is </a:t>
            </a:r>
            <a:r>
              <a:rPr lang="tr-TR" sz="1900" dirty="0" err="1" smtClean="0"/>
              <a:t>never</a:t>
            </a:r>
            <a:r>
              <a:rPr lang="tr-TR" sz="1900" dirty="0" smtClean="0"/>
              <a:t> </a:t>
            </a:r>
            <a:r>
              <a:rPr lang="tr-TR" sz="1900" dirty="0" err="1" smtClean="0"/>
              <a:t>executed</a:t>
            </a:r>
            <a:r>
              <a:rPr lang="tr-TR" sz="1900" dirty="0" smtClean="0"/>
              <a:t>, </a:t>
            </a:r>
            <a:r>
              <a:rPr lang="tr-TR" sz="1900" dirty="0" err="1" smtClean="0"/>
              <a:t>if</a:t>
            </a:r>
            <a:r>
              <a:rPr lang="tr-TR" sz="1900" dirty="0" smtClean="0"/>
              <a:t>(-1){…} </a:t>
            </a:r>
            <a:r>
              <a:rPr lang="tr-TR" sz="1900" dirty="0" err="1" smtClean="0"/>
              <a:t>or</a:t>
            </a:r>
            <a:r>
              <a:rPr lang="tr-TR" sz="1900" dirty="0" smtClean="0"/>
              <a:t> </a:t>
            </a:r>
            <a:r>
              <a:rPr lang="tr-TR" sz="1900" dirty="0" err="1" smtClean="0"/>
              <a:t>if</a:t>
            </a:r>
            <a:r>
              <a:rPr lang="tr-TR" sz="1900" dirty="0" smtClean="0"/>
              <a:t>(141){…} is </a:t>
            </a:r>
            <a:r>
              <a:rPr lang="tr-TR" sz="1900" dirty="0" err="1" smtClean="0"/>
              <a:t>always</a:t>
            </a:r>
            <a:r>
              <a:rPr lang="tr-TR" sz="1900" dirty="0" smtClean="0"/>
              <a:t> </a:t>
            </a:r>
            <a:r>
              <a:rPr lang="tr-TR" sz="1900" dirty="0" err="1" smtClean="0"/>
              <a:t>executed</a:t>
            </a:r>
            <a:r>
              <a:rPr lang="tr-TR" sz="1900" dirty="0" smtClean="0"/>
              <a:t>.)</a:t>
            </a:r>
            <a:endParaRPr lang="tr-TR" dirty="0" smtClean="0"/>
          </a:p>
          <a:p>
            <a:pPr>
              <a:spcBef>
                <a:spcPct val="100000"/>
              </a:spcBef>
            </a:pPr>
            <a:r>
              <a:rPr lang="tr-TR" dirty="0" smtClean="0"/>
              <a:t>A </a:t>
            </a:r>
            <a:r>
              <a:rPr lang="tr-TR" dirty="0" err="1" smtClean="0"/>
              <a:t>true</a:t>
            </a:r>
            <a:r>
              <a:rPr lang="tr-TR" dirty="0" smtClean="0"/>
              <a:t> </a:t>
            </a:r>
            <a:r>
              <a:rPr lang="tr-TR" dirty="0" err="1" smtClean="0"/>
              <a:t>logical</a:t>
            </a:r>
            <a:r>
              <a:rPr lang="tr-TR" dirty="0" smtClean="0"/>
              <a:t> </a:t>
            </a:r>
            <a:r>
              <a:rPr lang="tr-TR" dirty="0" err="1" smtClean="0"/>
              <a:t>expression</a:t>
            </a:r>
            <a:r>
              <a:rPr lang="tr-TR" dirty="0" smtClean="0"/>
              <a:t> </a:t>
            </a:r>
            <a:r>
              <a:rPr lang="tr-TR" dirty="0" err="1" smtClean="0"/>
              <a:t>equals</a:t>
            </a:r>
            <a:r>
              <a:rPr lang="tr-TR" dirty="0" smtClean="0"/>
              <a:t> 1, a </a:t>
            </a:r>
            <a:r>
              <a:rPr lang="tr-TR" dirty="0" err="1" smtClean="0"/>
              <a:t>false</a:t>
            </a:r>
            <a:r>
              <a:rPr lang="tr-TR" dirty="0" smtClean="0"/>
              <a:t> </a:t>
            </a:r>
            <a:r>
              <a:rPr lang="tr-TR" dirty="0" err="1" smtClean="0"/>
              <a:t>logical</a:t>
            </a:r>
            <a:r>
              <a:rPr lang="tr-TR" dirty="0" smtClean="0"/>
              <a:t> </a:t>
            </a:r>
            <a:r>
              <a:rPr lang="tr-TR" dirty="0" err="1" smtClean="0"/>
              <a:t>expression</a:t>
            </a:r>
            <a:r>
              <a:rPr lang="tr-TR" dirty="0" smtClean="0"/>
              <a:t> </a:t>
            </a:r>
            <a:r>
              <a:rPr lang="tr-TR" dirty="0" err="1" smtClean="0"/>
              <a:t>equals</a:t>
            </a:r>
            <a:r>
              <a:rPr lang="tr-TR" dirty="0" smtClean="0"/>
              <a:t> 0. </a:t>
            </a:r>
            <a:r>
              <a:rPr lang="tr-TR" dirty="0" err="1" smtClean="0"/>
              <a:t>printf</a:t>
            </a:r>
            <a:r>
              <a:rPr lang="tr-TR" dirty="0" smtClean="0"/>
              <a:t>(“%d”, 2==2); </a:t>
            </a:r>
            <a:r>
              <a:rPr lang="tr-TR" dirty="0" err="1" smtClean="0"/>
              <a:t>prints</a:t>
            </a:r>
            <a:r>
              <a:rPr lang="tr-TR" dirty="0" smtClean="0"/>
              <a:t> 1.</a:t>
            </a:r>
            <a:endParaRPr lang="en-US" dirty="0"/>
          </a:p>
        </p:txBody>
      </p:sp>
      <p:pic>
        <p:nvPicPr>
          <p:cNvPr id="1034" name="Picture 10" descr="http://images.clipartpanda.com/one-clipart-royalty-free-number-one-clipart-illustration-97953.jpg"/>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xmlns="" val="0"/>
              </a:ext>
            </a:extLst>
          </a:blip>
          <a:srcRect b="9023"/>
          <a:stretch/>
        </p:blipFill>
        <p:spPr bwMode="auto">
          <a:xfrm>
            <a:off x="0" y="928670"/>
            <a:ext cx="1285884" cy="1228358"/>
          </a:xfrm>
          <a:prstGeom prst="rect">
            <a:avLst/>
          </a:prstGeom>
          <a:noFill/>
          <a:extLst>
            <a:ext uri="{909E8E84-426E-40DD-AFC4-6F175D3DCCD1}">
              <a14:hiddenFill xmlns:a14="http://schemas.microsoft.com/office/drawing/2010/main" xmlns="">
                <a:solidFill>
                  <a:srgbClr val="FFFFFF"/>
                </a:solidFill>
              </a14:hiddenFill>
            </a:ext>
          </a:extLst>
        </p:spPr>
      </p:pic>
      <p:sp>
        <p:nvSpPr>
          <p:cNvPr id="8194" name="Rectangle 2"/>
          <p:cNvSpPr>
            <a:spLocks noGrp="1" noChangeArrowheads="1"/>
          </p:cNvSpPr>
          <p:nvPr>
            <p:ph type="title"/>
          </p:nvPr>
        </p:nvSpPr>
        <p:spPr>
          <a:xfrm>
            <a:off x="609600" y="228600"/>
            <a:ext cx="8153400" cy="685800"/>
          </a:xfrm>
          <a:noFill/>
          <a:ln/>
        </p:spPr>
        <p:txBody>
          <a:bodyPr>
            <a:normAutofit/>
          </a:bodyPr>
          <a:lstStyle/>
          <a:p>
            <a:r>
              <a:rPr lang="tr-TR" dirty="0" smtClean="0"/>
              <a:t>Koşul yapıları</a:t>
            </a:r>
            <a:endParaRPr lang="en-US" dirty="0"/>
          </a:p>
        </p:txBody>
      </p:sp>
      <p:pic>
        <p:nvPicPr>
          <p:cNvPr id="1032" name="Picture 8" descr="https://encrypted-tbn0.gstatic.com/images?q=tbn:ANd9GcRJlWdqopq40FCfUq2S_irlQmnka3HtCdiAKCiOug_fJy9g9yNu0A"/>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xmlns="" val="0"/>
              </a:ext>
            </a:extLst>
          </a:blip>
          <a:srcRect t="16079"/>
          <a:stretch/>
        </p:blipFill>
        <p:spPr bwMode="auto">
          <a:xfrm flipH="1">
            <a:off x="7715272" y="4929198"/>
            <a:ext cx="1195369" cy="174019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499279996"/>
      </p:ext>
    </p:extLst>
  </p:cSld>
  <p:clrMapOvr>
    <a:masterClrMapping/>
  </p:clrMapOvr>
  <p:transition>
    <p:rand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ey Kaydırma 1"/>
          <p:cNvSpPr/>
          <p:nvPr/>
        </p:nvSpPr>
        <p:spPr>
          <a:xfrm>
            <a:off x="357158" y="1426246"/>
            <a:ext cx="4786346" cy="3074324"/>
          </a:xfrm>
          <a:prstGeom prst="verticalScroll">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tr-TR"/>
          </a:p>
        </p:txBody>
      </p:sp>
      <p:sp>
        <p:nvSpPr>
          <p:cNvPr id="5122" name="Rectangle 2"/>
          <p:cNvSpPr>
            <a:spLocks noGrp="1" noChangeArrowheads="1"/>
          </p:cNvSpPr>
          <p:nvPr>
            <p:ph type="title"/>
          </p:nvPr>
        </p:nvSpPr>
        <p:spPr>
          <a:xfrm>
            <a:off x="428596" y="500042"/>
            <a:ext cx="7520940" cy="548640"/>
          </a:xfrm>
          <a:noFill/>
          <a:ln/>
        </p:spPr>
        <p:txBody>
          <a:bodyPr>
            <a:normAutofit fontScale="90000"/>
          </a:bodyPr>
          <a:lstStyle/>
          <a:p>
            <a:r>
              <a:rPr lang="tr-TR" dirty="0" smtClean="0"/>
              <a:t>Mantık ifadelerinin oluşturulması</a:t>
            </a:r>
            <a:endParaRPr lang="en-US" dirty="0"/>
          </a:p>
        </p:txBody>
      </p:sp>
      <p:sp>
        <p:nvSpPr>
          <p:cNvPr id="5123" name="Rectangle 3"/>
          <p:cNvSpPr>
            <a:spLocks noGrp="1" noChangeArrowheads="1"/>
          </p:cNvSpPr>
          <p:nvPr>
            <p:ph idx="1"/>
          </p:nvPr>
        </p:nvSpPr>
        <p:spPr>
          <a:xfrm>
            <a:off x="-785850" y="1928802"/>
            <a:ext cx="10572824" cy="5105400"/>
          </a:xfrm>
          <a:noFill/>
          <a:ln/>
        </p:spPr>
        <p:txBody>
          <a:bodyPr>
            <a:normAutofit/>
          </a:bodyPr>
          <a:lstStyle/>
          <a:p>
            <a:pPr lvl="1">
              <a:buFont typeface="Monotype Sorts" charset="0"/>
              <a:buChar char=" "/>
            </a:pPr>
            <a:r>
              <a:rPr lang="en-US" sz="2400" dirty="0"/>
              <a:t> 	</a:t>
            </a:r>
            <a:r>
              <a:rPr lang="en-US" sz="2000" b="1" dirty="0"/>
              <a:t>	&lt;	less than</a:t>
            </a:r>
          </a:p>
          <a:p>
            <a:pPr lvl="1">
              <a:buFont typeface="Monotype Sorts" charset="0"/>
              <a:buChar char=" "/>
            </a:pPr>
            <a:r>
              <a:rPr lang="en-US" sz="2000" b="1" dirty="0"/>
              <a:t> 		&gt;	greater than</a:t>
            </a:r>
          </a:p>
          <a:p>
            <a:pPr lvl="1">
              <a:buFont typeface="Monotype Sorts" charset="0"/>
              <a:buChar char=" "/>
            </a:pPr>
            <a:r>
              <a:rPr lang="en-US" sz="2000" b="1" dirty="0"/>
              <a:t> 		&lt;=	less than or equal to</a:t>
            </a:r>
          </a:p>
          <a:p>
            <a:pPr lvl="1">
              <a:buFont typeface="Monotype Sorts" charset="0"/>
              <a:buChar char=" "/>
            </a:pPr>
            <a:r>
              <a:rPr lang="en-US" sz="2000" b="1" dirty="0"/>
              <a:t> 		&gt;=	greater than or equal to</a:t>
            </a:r>
          </a:p>
          <a:p>
            <a:pPr lvl="1">
              <a:buFont typeface="Monotype Sorts" charset="0"/>
              <a:buChar char=" "/>
            </a:pPr>
            <a:r>
              <a:rPr lang="en-US" sz="2000" b="1" dirty="0"/>
              <a:t> 		==	is equal to</a:t>
            </a:r>
          </a:p>
          <a:p>
            <a:pPr lvl="1">
              <a:buFont typeface="Monotype Sorts" charset="0"/>
              <a:buChar char=" "/>
            </a:pPr>
            <a:r>
              <a:rPr lang="en-US" sz="2000" b="1" dirty="0"/>
              <a:t> 		!=	is not equal to</a:t>
            </a:r>
          </a:p>
          <a:p>
            <a:pPr lvl="1">
              <a:buFont typeface="Monotype Sorts" charset="0"/>
              <a:buChar char=" "/>
            </a:pPr>
            <a:endParaRPr lang="tr-TR" sz="2400" b="1" dirty="0" smtClean="0"/>
          </a:p>
          <a:p>
            <a:pPr>
              <a:lnSpc>
                <a:spcPct val="75000"/>
              </a:lnSpc>
              <a:buFont typeface="Monotype Sorts" charset="0"/>
              <a:buChar char=" "/>
            </a:pPr>
            <a:r>
              <a:rPr lang="tr-TR" sz="2000" b="1" dirty="0" smtClean="0">
                <a:solidFill>
                  <a:srgbClr val="002060"/>
                </a:solidFill>
              </a:rPr>
              <a:t/>
            </a:r>
            <a:br>
              <a:rPr lang="tr-TR" sz="2000" b="1" dirty="0" smtClean="0">
                <a:solidFill>
                  <a:srgbClr val="002060"/>
                </a:solidFill>
              </a:rPr>
            </a:br>
            <a:endParaRPr lang="en-US" sz="2000" dirty="0">
              <a:solidFill>
                <a:srgbClr val="002060"/>
              </a:solidFill>
            </a:endParaRPr>
          </a:p>
        </p:txBody>
      </p:sp>
      <p:sp>
        <p:nvSpPr>
          <p:cNvPr id="5" name="Dikey Kaydırma 1"/>
          <p:cNvSpPr/>
          <p:nvPr/>
        </p:nvSpPr>
        <p:spPr>
          <a:xfrm>
            <a:off x="5072066" y="1571612"/>
            <a:ext cx="3286148" cy="2286016"/>
          </a:xfrm>
          <a:prstGeom prst="verticalScroll">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tr-TR"/>
          </a:p>
        </p:txBody>
      </p:sp>
      <p:sp>
        <p:nvSpPr>
          <p:cNvPr id="6" name="Rectangle 3"/>
          <p:cNvSpPr txBox="1">
            <a:spLocks noChangeArrowheads="1"/>
          </p:cNvSpPr>
          <p:nvPr/>
        </p:nvSpPr>
        <p:spPr>
          <a:xfrm>
            <a:off x="5786446" y="2143116"/>
            <a:ext cx="2286016" cy="1319210"/>
          </a:xfrm>
          <a:prstGeom prst="rect">
            <a:avLst/>
          </a:prstGeom>
          <a:noFill/>
          <a:ln/>
        </p:spPr>
        <p:txBody>
          <a:bodyPr vert="horz">
            <a:noAutofit/>
          </a:bodyPr>
          <a:lstStyle/>
          <a:p>
            <a:pPr marL="548640" marR="0" lvl="1" indent="-274320" algn="l" defTabSz="914400" rtl="0" eaLnBrk="1" fontAlgn="auto" latinLnBrk="0" hangingPunct="1">
              <a:lnSpc>
                <a:spcPct val="100000"/>
              </a:lnSpc>
              <a:spcBef>
                <a:spcPts val="500"/>
              </a:spcBef>
              <a:spcAft>
                <a:spcPts val="0"/>
              </a:spcAft>
              <a:buClr>
                <a:schemeClr val="accent2"/>
              </a:buClr>
              <a:buSzPct val="76000"/>
              <a:tabLst/>
              <a:defRPr/>
            </a:pPr>
            <a:r>
              <a:rPr kumimoji="0" lang="tr-TR" sz="2800" b="1" i="0" u="none" strike="noStrike" kern="1200" cap="none" spc="0" normalizeH="0" baseline="0" noProof="0" dirty="0" smtClean="0">
                <a:ln>
                  <a:noFill/>
                </a:ln>
                <a:solidFill>
                  <a:srgbClr val="FF0000"/>
                </a:solidFill>
                <a:effectLst/>
                <a:uLnTx/>
                <a:uFillTx/>
                <a:latin typeface="+mn-lt"/>
                <a:ea typeface="+mn-ea"/>
                <a:cs typeface="+mn-cs"/>
              </a:rPr>
              <a:t>&amp;&amp;</a:t>
            </a:r>
            <a:r>
              <a:rPr kumimoji="0" lang="tr-TR" sz="2800" b="1" i="0" u="none" strike="noStrike" kern="1200" cap="none" spc="0" normalizeH="0" baseline="0" noProof="0" dirty="0" smtClean="0">
                <a:ln>
                  <a:noFill/>
                </a:ln>
                <a:solidFill>
                  <a:schemeClr val="tx2"/>
                </a:solidFill>
                <a:effectLst/>
                <a:uLnTx/>
                <a:uFillTx/>
                <a:latin typeface="+mn-lt"/>
                <a:ea typeface="+mn-ea"/>
                <a:cs typeface="+mn-cs"/>
              </a:rPr>
              <a:t>	</a:t>
            </a:r>
            <a:r>
              <a:rPr kumimoji="0" lang="tr-TR" sz="2800" i="0" u="none" strike="noStrike" kern="1200" cap="none" spc="0" normalizeH="0" baseline="0" noProof="0" dirty="0" err="1" smtClean="0">
                <a:ln>
                  <a:noFill/>
                </a:ln>
                <a:solidFill>
                  <a:schemeClr val="tx2"/>
                </a:solidFill>
                <a:effectLst/>
                <a:uLnTx/>
                <a:uFillTx/>
                <a:latin typeface="+mn-lt"/>
                <a:ea typeface="+mn-ea"/>
                <a:cs typeface="+mn-cs"/>
              </a:rPr>
              <a:t>and</a:t>
            </a:r>
            <a:endParaRPr kumimoji="0" lang="tr-TR" sz="2800" i="0" u="none" strike="noStrike" kern="1200" cap="none" spc="0" normalizeH="0" baseline="0" noProof="0" dirty="0" smtClean="0">
              <a:ln>
                <a:noFill/>
              </a:ln>
              <a:solidFill>
                <a:schemeClr val="tx2"/>
              </a:solidFill>
              <a:effectLst/>
              <a:uLnTx/>
              <a:uFillTx/>
              <a:latin typeface="+mn-lt"/>
              <a:ea typeface="+mn-ea"/>
              <a:cs typeface="+mn-cs"/>
            </a:endParaRPr>
          </a:p>
          <a:p>
            <a:pPr marL="548640" marR="0" lvl="1" indent="-274320" algn="l" defTabSz="914400" rtl="0" eaLnBrk="1" fontAlgn="auto" latinLnBrk="0" hangingPunct="1">
              <a:lnSpc>
                <a:spcPct val="100000"/>
              </a:lnSpc>
              <a:spcBef>
                <a:spcPts val="500"/>
              </a:spcBef>
              <a:spcAft>
                <a:spcPts val="0"/>
              </a:spcAft>
              <a:buClr>
                <a:schemeClr val="accent2"/>
              </a:buClr>
              <a:buSzPct val="76000"/>
              <a:tabLst/>
              <a:defRPr/>
            </a:pPr>
            <a:r>
              <a:rPr lang="tr-TR" sz="2800" b="1" dirty="0" smtClean="0">
                <a:solidFill>
                  <a:srgbClr val="FF0000"/>
                </a:solidFill>
              </a:rPr>
              <a:t>||</a:t>
            </a:r>
            <a:r>
              <a:rPr lang="tr-TR" sz="2800" b="1" dirty="0" smtClean="0">
                <a:solidFill>
                  <a:schemeClr val="tx2"/>
                </a:solidFill>
              </a:rPr>
              <a:t>	</a:t>
            </a:r>
            <a:r>
              <a:rPr lang="tr-TR" sz="2800" dirty="0" err="1" smtClean="0">
                <a:solidFill>
                  <a:schemeClr val="tx2"/>
                </a:solidFill>
              </a:rPr>
              <a:t>or</a:t>
            </a:r>
            <a:endParaRPr kumimoji="0" lang="tr-TR" sz="2800" i="0" u="none" strike="noStrike" kern="1200" cap="none" spc="0" normalizeH="0" baseline="0" noProof="0" dirty="0" smtClean="0">
              <a:ln>
                <a:noFill/>
              </a:ln>
              <a:solidFill>
                <a:schemeClr val="tx2"/>
              </a:solidFill>
              <a:effectLst/>
              <a:uLnTx/>
              <a:uFillTx/>
              <a:latin typeface="+mn-lt"/>
              <a:ea typeface="+mn-ea"/>
              <a:cs typeface="+mn-cs"/>
            </a:endParaRPr>
          </a:p>
          <a:p>
            <a:pPr marL="548640" marR="0" lvl="1" indent="-274320" algn="l" defTabSz="914400" rtl="0" eaLnBrk="1" fontAlgn="auto" latinLnBrk="0" hangingPunct="1">
              <a:lnSpc>
                <a:spcPct val="100000"/>
              </a:lnSpc>
              <a:spcBef>
                <a:spcPts val="500"/>
              </a:spcBef>
              <a:spcAft>
                <a:spcPts val="0"/>
              </a:spcAft>
              <a:buClr>
                <a:schemeClr val="accent2"/>
              </a:buClr>
              <a:buSzPct val="76000"/>
              <a:buFont typeface="Monotype Sorts" charset="0"/>
              <a:buChar char=" "/>
              <a:tabLst/>
              <a:defRPr/>
            </a:pPr>
            <a:endParaRPr kumimoji="0" lang="tr-TR" sz="2800" b="1" i="0" u="none" strike="noStrike" kern="1200" cap="none" spc="0" normalizeH="0" baseline="0" noProof="0" dirty="0" smtClean="0">
              <a:ln>
                <a:noFill/>
              </a:ln>
              <a:solidFill>
                <a:schemeClr val="tx2"/>
              </a:solidFill>
              <a:effectLst/>
              <a:uLnTx/>
              <a:uFillTx/>
              <a:latin typeface="+mn-lt"/>
              <a:ea typeface="+mn-ea"/>
              <a:cs typeface="+mn-cs"/>
            </a:endParaRPr>
          </a:p>
        </p:txBody>
      </p:sp>
      <p:sp>
        <p:nvSpPr>
          <p:cNvPr id="7" name="6 Dikdörtgen"/>
          <p:cNvSpPr/>
          <p:nvPr/>
        </p:nvSpPr>
        <p:spPr>
          <a:xfrm>
            <a:off x="714348" y="4643446"/>
            <a:ext cx="7429552" cy="1384995"/>
          </a:xfrm>
          <a:prstGeom prst="rect">
            <a:avLst/>
          </a:prstGeom>
        </p:spPr>
        <p:txBody>
          <a:bodyPr wrap="square">
            <a:spAutoFit/>
          </a:bodyPr>
          <a:lstStyle/>
          <a:p>
            <a:pPr>
              <a:lnSpc>
                <a:spcPct val="75000"/>
              </a:lnSpc>
              <a:buFont typeface="Monotype Sorts" charset="0"/>
              <a:buChar char=" "/>
            </a:pPr>
            <a:r>
              <a:rPr lang="en-US" sz="2400" b="1" dirty="0" smtClean="0">
                <a:solidFill>
                  <a:srgbClr val="002060"/>
                </a:solidFill>
              </a:rPr>
              <a:t>Relational expressions</a:t>
            </a:r>
            <a:r>
              <a:rPr lang="en-US" sz="2400" dirty="0" smtClean="0">
                <a:solidFill>
                  <a:srgbClr val="002060"/>
                </a:solidFill>
              </a:rPr>
              <a:t> evaluate to the integer </a:t>
            </a:r>
            <a:r>
              <a:rPr lang="tr-TR" sz="2400" dirty="0" smtClean="0">
                <a:solidFill>
                  <a:srgbClr val="002060"/>
                </a:solidFill>
              </a:rPr>
              <a:t> </a:t>
            </a:r>
            <a:r>
              <a:rPr lang="en-US" sz="2400" dirty="0" smtClean="0">
                <a:solidFill>
                  <a:srgbClr val="002060"/>
                </a:solidFill>
              </a:rPr>
              <a:t>values </a:t>
            </a:r>
            <a:r>
              <a:rPr lang="tr-TR" sz="2400" dirty="0" smtClean="0">
                <a:solidFill>
                  <a:srgbClr val="002060"/>
                </a:solidFill>
              </a:rPr>
              <a:t/>
            </a:r>
            <a:br>
              <a:rPr lang="tr-TR" sz="2400" dirty="0" smtClean="0">
                <a:solidFill>
                  <a:srgbClr val="002060"/>
                </a:solidFill>
              </a:rPr>
            </a:br>
            <a:r>
              <a:rPr lang="tr-TR" sz="2400" dirty="0" smtClean="0">
                <a:solidFill>
                  <a:srgbClr val="002060"/>
                </a:solidFill>
              </a:rPr>
              <a:t>			</a:t>
            </a:r>
            <a:r>
              <a:rPr lang="tr-TR" sz="2400" u="sng" dirty="0" smtClean="0">
                <a:solidFill>
                  <a:srgbClr val="002060"/>
                </a:solidFill>
              </a:rPr>
              <a:t>1</a:t>
            </a:r>
            <a:r>
              <a:rPr lang="en-US" sz="2400" u="sng" dirty="0" smtClean="0">
                <a:solidFill>
                  <a:srgbClr val="002060"/>
                </a:solidFill>
              </a:rPr>
              <a:t> (true) or 0 (false).</a:t>
            </a:r>
            <a:endParaRPr lang="en-US" sz="900" u="sng" dirty="0" smtClean="0">
              <a:solidFill>
                <a:srgbClr val="002060"/>
              </a:solidFill>
            </a:endParaRPr>
          </a:p>
          <a:p>
            <a:pPr>
              <a:buFont typeface="Monotype Sorts" charset="0"/>
              <a:buChar char=" "/>
            </a:pPr>
            <a:r>
              <a:rPr lang="en-US" sz="2400" dirty="0" smtClean="0">
                <a:solidFill>
                  <a:srgbClr val="002060"/>
                </a:solidFill>
              </a:rPr>
              <a:t>All of these operators are called </a:t>
            </a:r>
            <a:r>
              <a:rPr lang="en-US" sz="2400" b="1" dirty="0" smtClean="0">
                <a:solidFill>
                  <a:srgbClr val="FF0000"/>
                </a:solidFill>
              </a:rPr>
              <a:t>binary operators</a:t>
            </a:r>
            <a:r>
              <a:rPr lang="en-US" sz="2400" dirty="0" smtClean="0">
                <a:solidFill>
                  <a:srgbClr val="FF0000"/>
                </a:solidFill>
              </a:rPr>
              <a:t> </a:t>
            </a:r>
            <a:r>
              <a:rPr lang="en-US" sz="2400" dirty="0" smtClean="0">
                <a:solidFill>
                  <a:srgbClr val="002060"/>
                </a:solidFill>
              </a:rPr>
              <a:t>because they take two expressions as </a:t>
            </a:r>
            <a:r>
              <a:rPr lang="en-US" sz="2400" b="1" dirty="0" smtClean="0">
                <a:solidFill>
                  <a:srgbClr val="002060"/>
                </a:solidFill>
              </a:rPr>
              <a:t>operands</a:t>
            </a:r>
            <a:r>
              <a:rPr lang="en-US" sz="2400" dirty="0" smtClean="0">
                <a:solidFill>
                  <a:srgbClr val="002060"/>
                </a:solidFill>
              </a:rPr>
              <a:t>.</a:t>
            </a:r>
            <a:endParaRPr lang="en-US" sz="2400" dirty="0">
              <a:solidFill>
                <a:srgbClr val="002060"/>
              </a:solidFill>
            </a:endParaRPr>
          </a:p>
        </p:txBody>
      </p:sp>
    </p:spTree>
    <p:extLst>
      <p:ext uri="{BB962C8B-B14F-4D97-AF65-F5344CB8AC3E}">
        <p14:creationId xmlns:p14="http://schemas.microsoft.com/office/powerpoint/2010/main" xmlns="" val="3375079125"/>
      </p:ext>
    </p:extLst>
  </p:cSld>
  <p:clrMapOvr>
    <a:masterClrMapping/>
  </p:clrMapOvr>
  <p:transition>
    <p:rand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2"/>
          <p:cNvSpPr>
            <a:spLocks noGrp="1" noChangeArrowheads="1"/>
          </p:cNvSpPr>
          <p:nvPr>
            <p:ph type="title"/>
          </p:nvPr>
        </p:nvSpPr>
        <p:spPr/>
        <p:txBody>
          <a:bodyPr/>
          <a:lstStyle/>
          <a:p>
            <a:r>
              <a:rPr kumimoji="0" lang="tr-TR" dirty="0" smtClean="0"/>
              <a:t>Mantık ifadeleri kurmak</a:t>
            </a:r>
            <a:endParaRPr kumimoji="0" lang="en-US" dirty="0"/>
          </a:p>
        </p:txBody>
      </p:sp>
      <p:sp>
        <p:nvSpPr>
          <p:cNvPr id="49157" name="Line 24"/>
          <p:cNvSpPr>
            <a:spLocks noChangeShapeType="1"/>
          </p:cNvSpPr>
          <p:nvPr/>
        </p:nvSpPr>
        <p:spPr bwMode="auto">
          <a:xfrm>
            <a:off x="349250" y="3019425"/>
            <a:ext cx="3617913" cy="0"/>
          </a:xfrm>
          <a:prstGeom prst="line">
            <a:avLst/>
          </a:prstGeom>
          <a:noFill/>
          <a:ln w="12700">
            <a:noFill/>
            <a:round/>
            <a:headEnd/>
            <a:tailEnd/>
          </a:ln>
        </p:spPr>
        <p:txBody>
          <a:bodyPr wrap="none" lIns="92075" tIns="46038" rIns="92075" bIns="46038">
            <a:prstTxWarp prst="textNoShape">
              <a:avLst/>
            </a:prstTxWarp>
          </a:bodyPr>
          <a:lstStyle/>
          <a:p>
            <a:endParaRPr lang="en-US"/>
          </a:p>
        </p:txBody>
      </p:sp>
      <p:sp>
        <p:nvSpPr>
          <p:cNvPr id="49158" name="Line 25"/>
          <p:cNvSpPr>
            <a:spLocks noChangeShapeType="1"/>
          </p:cNvSpPr>
          <p:nvPr/>
        </p:nvSpPr>
        <p:spPr bwMode="auto">
          <a:xfrm>
            <a:off x="349250" y="5087938"/>
            <a:ext cx="3617913" cy="0"/>
          </a:xfrm>
          <a:prstGeom prst="line">
            <a:avLst/>
          </a:prstGeom>
          <a:noFill/>
          <a:ln w="12700" cap="sq">
            <a:noFill/>
            <a:round/>
            <a:headEnd/>
            <a:tailEnd/>
          </a:ln>
        </p:spPr>
        <p:txBody>
          <a:bodyPr wrap="none" lIns="92075" tIns="46038" rIns="92075" bIns="46038">
            <a:prstTxWarp prst="textNoShape">
              <a:avLst/>
            </a:prstTxWarp>
          </a:bodyPr>
          <a:lstStyle/>
          <a:p>
            <a:endParaRPr lang="en-US"/>
          </a:p>
        </p:txBody>
      </p:sp>
      <p:sp>
        <p:nvSpPr>
          <p:cNvPr id="49159" name="Line 26"/>
          <p:cNvSpPr>
            <a:spLocks noChangeShapeType="1"/>
          </p:cNvSpPr>
          <p:nvPr/>
        </p:nvSpPr>
        <p:spPr bwMode="auto">
          <a:xfrm>
            <a:off x="349250" y="3019425"/>
            <a:ext cx="0" cy="1223963"/>
          </a:xfrm>
          <a:prstGeom prst="line">
            <a:avLst/>
          </a:prstGeom>
          <a:noFill/>
          <a:ln w="12700" cap="sq">
            <a:noFill/>
            <a:round/>
            <a:headEnd/>
            <a:tailEnd/>
          </a:ln>
        </p:spPr>
        <p:txBody>
          <a:bodyPr wrap="none" lIns="92075" tIns="46038" rIns="92075" bIns="46038">
            <a:prstTxWarp prst="textNoShape">
              <a:avLst/>
            </a:prstTxWarp>
          </a:bodyPr>
          <a:lstStyle/>
          <a:p>
            <a:endParaRPr lang="en-US"/>
          </a:p>
        </p:txBody>
      </p:sp>
      <p:sp>
        <p:nvSpPr>
          <p:cNvPr id="49160" name="Line 27"/>
          <p:cNvSpPr>
            <a:spLocks noChangeShapeType="1"/>
          </p:cNvSpPr>
          <p:nvPr/>
        </p:nvSpPr>
        <p:spPr bwMode="auto">
          <a:xfrm>
            <a:off x="3967163" y="3019425"/>
            <a:ext cx="0" cy="1223963"/>
          </a:xfrm>
          <a:prstGeom prst="line">
            <a:avLst/>
          </a:prstGeom>
          <a:noFill/>
          <a:ln w="12700" cap="sq">
            <a:noFill/>
            <a:round/>
            <a:headEnd/>
            <a:tailEnd/>
          </a:ln>
        </p:spPr>
        <p:txBody>
          <a:bodyPr wrap="none" lIns="92075" tIns="46038" rIns="92075" bIns="46038">
            <a:prstTxWarp prst="textNoShape">
              <a:avLst/>
            </a:prstTxWarp>
          </a:bodyPr>
          <a:lstStyle/>
          <a:p>
            <a:endParaRPr lang="en-US"/>
          </a:p>
        </p:txBody>
      </p:sp>
      <p:sp>
        <p:nvSpPr>
          <p:cNvPr id="49161" name="Line 28"/>
          <p:cNvSpPr>
            <a:spLocks noChangeShapeType="1"/>
          </p:cNvSpPr>
          <p:nvPr/>
        </p:nvSpPr>
        <p:spPr bwMode="auto">
          <a:xfrm>
            <a:off x="349250" y="4243388"/>
            <a:ext cx="0" cy="844550"/>
          </a:xfrm>
          <a:prstGeom prst="line">
            <a:avLst/>
          </a:prstGeom>
          <a:noFill/>
          <a:ln w="12700" cap="sq">
            <a:noFill/>
            <a:round/>
            <a:headEnd/>
            <a:tailEnd/>
          </a:ln>
        </p:spPr>
        <p:txBody>
          <a:bodyPr wrap="none" lIns="92075" tIns="46038" rIns="92075" bIns="46038">
            <a:prstTxWarp prst="textNoShape">
              <a:avLst/>
            </a:prstTxWarp>
          </a:bodyPr>
          <a:lstStyle/>
          <a:p>
            <a:endParaRPr lang="en-US"/>
          </a:p>
        </p:txBody>
      </p:sp>
      <p:sp>
        <p:nvSpPr>
          <p:cNvPr id="49162" name="Line 29"/>
          <p:cNvSpPr>
            <a:spLocks noChangeShapeType="1"/>
          </p:cNvSpPr>
          <p:nvPr/>
        </p:nvSpPr>
        <p:spPr bwMode="auto">
          <a:xfrm>
            <a:off x="3967163" y="4243388"/>
            <a:ext cx="0" cy="844550"/>
          </a:xfrm>
          <a:prstGeom prst="line">
            <a:avLst/>
          </a:prstGeom>
          <a:noFill/>
          <a:ln w="12700" cap="sq">
            <a:noFill/>
            <a:round/>
            <a:headEnd/>
            <a:tailEnd/>
          </a:ln>
        </p:spPr>
        <p:txBody>
          <a:bodyPr wrap="none" lIns="92075" tIns="46038" rIns="92075" bIns="46038">
            <a:prstTxWarp prst="textNoShape">
              <a:avLst/>
            </a:prstTxWarp>
          </a:bodyPr>
          <a:lstStyle/>
          <a:p>
            <a:endParaRPr lang="en-US"/>
          </a:p>
        </p:txBody>
      </p:sp>
      <p:sp>
        <p:nvSpPr>
          <p:cNvPr id="49163" name="Line 44"/>
          <p:cNvSpPr>
            <a:spLocks noChangeShapeType="1"/>
          </p:cNvSpPr>
          <p:nvPr/>
        </p:nvSpPr>
        <p:spPr bwMode="auto">
          <a:xfrm>
            <a:off x="1252538" y="5294313"/>
            <a:ext cx="1689100" cy="0"/>
          </a:xfrm>
          <a:prstGeom prst="line">
            <a:avLst/>
          </a:prstGeom>
          <a:noFill/>
          <a:ln w="12700">
            <a:noFill/>
            <a:round/>
            <a:headEnd/>
            <a:tailEnd/>
          </a:ln>
        </p:spPr>
        <p:txBody>
          <a:bodyPr wrap="none" lIns="92075" tIns="46038" rIns="92075" bIns="46038">
            <a:prstTxWarp prst="textNoShape">
              <a:avLst/>
            </a:prstTxWarp>
          </a:bodyPr>
          <a:lstStyle/>
          <a:p>
            <a:endParaRPr lang="en-US"/>
          </a:p>
        </p:txBody>
      </p:sp>
      <p:sp>
        <p:nvSpPr>
          <p:cNvPr id="49164" name="Line 45"/>
          <p:cNvSpPr>
            <a:spLocks noChangeShapeType="1"/>
          </p:cNvSpPr>
          <p:nvPr/>
        </p:nvSpPr>
        <p:spPr bwMode="auto">
          <a:xfrm>
            <a:off x="1252538" y="6518275"/>
            <a:ext cx="1689100" cy="0"/>
          </a:xfrm>
          <a:prstGeom prst="line">
            <a:avLst/>
          </a:prstGeom>
          <a:noFill/>
          <a:ln w="12700" cap="sq">
            <a:noFill/>
            <a:round/>
            <a:headEnd/>
            <a:tailEnd/>
          </a:ln>
        </p:spPr>
        <p:txBody>
          <a:bodyPr wrap="none" lIns="92075" tIns="46038" rIns="92075" bIns="46038">
            <a:prstTxWarp prst="textNoShape">
              <a:avLst/>
            </a:prstTxWarp>
          </a:bodyPr>
          <a:lstStyle/>
          <a:p>
            <a:endParaRPr lang="en-US"/>
          </a:p>
        </p:txBody>
      </p:sp>
      <p:sp>
        <p:nvSpPr>
          <p:cNvPr id="49165" name="Line 46"/>
          <p:cNvSpPr>
            <a:spLocks noChangeShapeType="1"/>
          </p:cNvSpPr>
          <p:nvPr/>
        </p:nvSpPr>
        <p:spPr bwMode="auto">
          <a:xfrm>
            <a:off x="1252538" y="5294313"/>
            <a:ext cx="0" cy="1223962"/>
          </a:xfrm>
          <a:prstGeom prst="line">
            <a:avLst/>
          </a:prstGeom>
          <a:noFill/>
          <a:ln w="12700" cap="sq">
            <a:noFill/>
            <a:round/>
            <a:headEnd/>
            <a:tailEnd/>
          </a:ln>
        </p:spPr>
        <p:txBody>
          <a:bodyPr wrap="none" lIns="92075" tIns="46038" rIns="92075" bIns="46038">
            <a:prstTxWarp prst="textNoShape">
              <a:avLst/>
            </a:prstTxWarp>
          </a:bodyPr>
          <a:lstStyle/>
          <a:p>
            <a:endParaRPr lang="en-US"/>
          </a:p>
        </p:txBody>
      </p:sp>
      <p:sp>
        <p:nvSpPr>
          <p:cNvPr id="49166" name="Line 47"/>
          <p:cNvSpPr>
            <a:spLocks noChangeShapeType="1"/>
          </p:cNvSpPr>
          <p:nvPr/>
        </p:nvSpPr>
        <p:spPr bwMode="auto">
          <a:xfrm>
            <a:off x="2941638" y="5294313"/>
            <a:ext cx="0" cy="1223962"/>
          </a:xfrm>
          <a:prstGeom prst="line">
            <a:avLst/>
          </a:prstGeom>
          <a:noFill/>
          <a:ln w="12700" cap="sq">
            <a:noFill/>
            <a:round/>
            <a:headEnd/>
            <a:tailEnd/>
          </a:ln>
        </p:spPr>
        <p:txBody>
          <a:bodyPr wrap="none" lIns="92075" tIns="46038" rIns="92075" bIns="46038">
            <a:prstTxWarp prst="textNoShape">
              <a:avLst/>
            </a:prstTxWarp>
          </a:bodyPr>
          <a:lstStyle/>
          <a:p>
            <a:endParaRPr lang="en-US"/>
          </a:p>
        </p:txBody>
      </p:sp>
      <p:sp>
        <p:nvSpPr>
          <p:cNvPr id="49167" name="Line 79"/>
          <p:cNvSpPr>
            <a:spLocks noChangeShapeType="1"/>
          </p:cNvSpPr>
          <p:nvPr/>
        </p:nvSpPr>
        <p:spPr bwMode="auto">
          <a:xfrm>
            <a:off x="4454525" y="3025775"/>
            <a:ext cx="4392613" cy="0"/>
          </a:xfrm>
          <a:prstGeom prst="line">
            <a:avLst/>
          </a:prstGeom>
          <a:noFill/>
          <a:ln w="12700">
            <a:noFill/>
            <a:round/>
            <a:headEnd/>
            <a:tailEnd/>
          </a:ln>
        </p:spPr>
        <p:txBody>
          <a:bodyPr wrap="none" lIns="92075" tIns="46038" rIns="92075" bIns="46038">
            <a:prstTxWarp prst="textNoShape">
              <a:avLst/>
            </a:prstTxWarp>
          </a:bodyPr>
          <a:lstStyle/>
          <a:p>
            <a:endParaRPr lang="en-US"/>
          </a:p>
        </p:txBody>
      </p:sp>
      <p:sp>
        <p:nvSpPr>
          <p:cNvPr id="49168" name="Line 80"/>
          <p:cNvSpPr>
            <a:spLocks noChangeShapeType="1"/>
          </p:cNvSpPr>
          <p:nvPr/>
        </p:nvSpPr>
        <p:spPr bwMode="auto">
          <a:xfrm>
            <a:off x="4454525" y="5938838"/>
            <a:ext cx="4392613" cy="0"/>
          </a:xfrm>
          <a:prstGeom prst="line">
            <a:avLst/>
          </a:prstGeom>
          <a:noFill/>
          <a:ln w="12700" cap="sq">
            <a:noFill/>
            <a:round/>
            <a:headEnd/>
            <a:tailEnd/>
          </a:ln>
        </p:spPr>
        <p:txBody>
          <a:bodyPr wrap="none" lIns="92075" tIns="46038" rIns="92075" bIns="46038">
            <a:prstTxWarp prst="textNoShape">
              <a:avLst/>
            </a:prstTxWarp>
          </a:bodyPr>
          <a:lstStyle/>
          <a:p>
            <a:endParaRPr lang="en-US"/>
          </a:p>
        </p:txBody>
      </p:sp>
      <p:sp>
        <p:nvSpPr>
          <p:cNvPr id="49169" name="Line 81"/>
          <p:cNvSpPr>
            <a:spLocks noChangeShapeType="1"/>
          </p:cNvSpPr>
          <p:nvPr/>
        </p:nvSpPr>
        <p:spPr bwMode="auto">
          <a:xfrm>
            <a:off x="4454525" y="3025775"/>
            <a:ext cx="0" cy="1223963"/>
          </a:xfrm>
          <a:prstGeom prst="line">
            <a:avLst/>
          </a:prstGeom>
          <a:noFill/>
          <a:ln w="12700" cap="sq">
            <a:noFill/>
            <a:round/>
            <a:headEnd/>
            <a:tailEnd/>
          </a:ln>
        </p:spPr>
        <p:txBody>
          <a:bodyPr wrap="none" lIns="92075" tIns="46038" rIns="92075" bIns="46038">
            <a:prstTxWarp prst="textNoShape">
              <a:avLst/>
            </a:prstTxWarp>
          </a:bodyPr>
          <a:lstStyle/>
          <a:p>
            <a:endParaRPr lang="en-US"/>
          </a:p>
        </p:txBody>
      </p:sp>
      <p:sp>
        <p:nvSpPr>
          <p:cNvPr id="49170" name="Line 82"/>
          <p:cNvSpPr>
            <a:spLocks noChangeShapeType="1"/>
          </p:cNvSpPr>
          <p:nvPr/>
        </p:nvSpPr>
        <p:spPr bwMode="auto">
          <a:xfrm>
            <a:off x="8847138" y="3025775"/>
            <a:ext cx="0" cy="1223963"/>
          </a:xfrm>
          <a:prstGeom prst="line">
            <a:avLst/>
          </a:prstGeom>
          <a:noFill/>
          <a:ln w="12700" cap="sq">
            <a:noFill/>
            <a:round/>
            <a:headEnd/>
            <a:tailEnd/>
          </a:ln>
        </p:spPr>
        <p:txBody>
          <a:bodyPr wrap="none" lIns="92075" tIns="46038" rIns="92075" bIns="46038">
            <a:prstTxWarp prst="textNoShape">
              <a:avLst/>
            </a:prstTxWarp>
          </a:bodyPr>
          <a:lstStyle/>
          <a:p>
            <a:endParaRPr lang="en-US"/>
          </a:p>
        </p:txBody>
      </p:sp>
      <p:sp>
        <p:nvSpPr>
          <p:cNvPr id="49171" name="Line 83"/>
          <p:cNvSpPr>
            <a:spLocks noChangeShapeType="1"/>
          </p:cNvSpPr>
          <p:nvPr/>
        </p:nvSpPr>
        <p:spPr bwMode="auto">
          <a:xfrm>
            <a:off x="4454525" y="4249738"/>
            <a:ext cx="0" cy="1689100"/>
          </a:xfrm>
          <a:prstGeom prst="line">
            <a:avLst/>
          </a:prstGeom>
          <a:noFill/>
          <a:ln w="12700" cap="sq">
            <a:noFill/>
            <a:round/>
            <a:headEnd/>
            <a:tailEnd/>
          </a:ln>
        </p:spPr>
        <p:txBody>
          <a:bodyPr wrap="none" lIns="92075" tIns="46038" rIns="92075" bIns="46038">
            <a:prstTxWarp prst="textNoShape">
              <a:avLst/>
            </a:prstTxWarp>
          </a:bodyPr>
          <a:lstStyle/>
          <a:p>
            <a:endParaRPr lang="en-US"/>
          </a:p>
        </p:txBody>
      </p:sp>
      <p:sp>
        <p:nvSpPr>
          <p:cNvPr id="49172" name="Line 84"/>
          <p:cNvSpPr>
            <a:spLocks noChangeShapeType="1"/>
          </p:cNvSpPr>
          <p:nvPr/>
        </p:nvSpPr>
        <p:spPr bwMode="auto">
          <a:xfrm>
            <a:off x="8847138" y="4249738"/>
            <a:ext cx="0" cy="1689100"/>
          </a:xfrm>
          <a:prstGeom prst="line">
            <a:avLst/>
          </a:prstGeom>
          <a:noFill/>
          <a:ln w="12700" cap="sq">
            <a:noFill/>
            <a:round/>
            <a:headEnd/>
            <a:tailEnd/>
          </a:ln>
        </p:spPr>
        <p:txBody>
          <a:bodyPr wrap="none" lIns="92075" tIns="46038" rIns="92075" bIns="46038">
            <a:prstTxWarp prst="textNoShape">
              <a:avLst/>
            </a:prstTxWarp>
          </a:bodyPr>
          <a:lstStyle/>
          <a:p>
            <a:endParaRPr lang="en-US"/>
          </a:p>
        </p:txBody>
      </p:sp>
      <p:pic>
        <p:nvPicPr>
          <p:cNvPr id="24" name="Picture 23" descr="Picture 15.png"/>
          <p:cNvPicPr>
            <a:picLocks noChangeAspect="1"/>
          </p:cNvPicPr>
          <p:nvPr/>
        </p:nvPicPr>
        <p:blipFill>
          <a:blip r:embed="rId3"/>
          <a:srcRect b="24763"/>
          <a:stretch>
            <a:fillRect/>
          </a:stretch>
        </p:blipFill>
        <p:spPr>
          <a:xfrm>
            <a:off x="285720" y="1428736"/>
            <a:ext cx="8286776" cy="1415804"/>
          </a:xfrm>
          <a:prstGeom prst="rect">
            <a:avLst/>
          </a:prstGeom>
        </p:spPr>
      </p:pic>
      <p:sp>
        <p:nvSpPr>
          <p:cNvPr id="20" name="19 Yuvarlatılmış Dikdörtgen"/>
          <p:cNvSpPr/>
          <p:nvPr/>
        </p:nvSpPr>
        <p:spPr>
          <a:xfrm>
            <a:off x="4214810" y="3000372"/>
            <a:ext cx="4000528" cy="107157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b="1" dirty="0" smtClean="0"/>
              <a:t>1&lt;= </a:t>
            </a:r>
            <a:r>
              <a:rPr lang="tr-TR" b="1" dirty="0" err="1" smtClean="0"/>
              <a:t>month</a:t>
            </a:r>
            <a:r>
              <a:rPr lang="tr-TR" b="1" dirty="0" smtClean="0"/>
              <a:t>&lt;=12 </a:t>
            </a:r>
            <a:r>
              <a:rPr lang="tr-TR" dirty="0" smtClean="0"/>
              <a:t>kullanımı</a:t>
            </a:r>
          </a:p>
          <a:p>
            <a:pPr algn="ctr"/>
            <a:r>
              <a:rPr lang="tr-TR" dirty="0" smtClean="0"/>
              <a:t>matematikte varsa da C dilinde yoktur.</a:t>
            </a:r>
            <a:endParaRPr lang="tr-TR" dirty="0"/>
          </a:p>
        </p:txBody>
      </p:sp>
    </p:spTree>
  </p:cSld>
  <p:clrMapOvr>
    <a:masterClrMapping/>
  </p:clrMapOvr>
  <p:transition>
    <p:rand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4000" b="1" dirty="0" smtClean="0">
                <a:solidFill>
                  <a:schemeClr val="tx2">
                    <a:lumMod val="60000"/>
                    <a:lumOff val="40000"/>
                  </a:schemeClr>
                </a:solidFill>
              </a:rPr>
              <a:t>&amp;&amp; ile ||’</a:t>
            </a:r>
            <a:r>
              <a:rPr lang="tr-TR" sz="4000" b="1" dirty="0" err="1" smtClean="0">
                <a:solidFill>
                  <a:schemeClr val="tx2">
                    <a:lumMod val="60000"/>
                    <a:lumOff val="40000"/>
                  </a:schemeClr>
                </a:solidFill>
              </a:rPr>
              <a:t>nın</a:t>
            </a:r>
            <a:r>
              <a:rPr lang="tr-TR" sz="4000" b="1" dirty="0" smtClean="0">
                <a:solidFill>
                  <a:schemeClr val="tx2">
                    <a:lumMod val="60000"/>
                    <a:lumOff val="40000"/>
                  </a:schemeClr>
                </a:solidFill>
              </a:rPr>
              <a:t> öncelik sırası</a:t>
            </a:r>
            <a:endParaRPr lang="tr-TR" sz="4000" b="1" dirty="0">
              <a:solidFill>
                <a:schemeClr val="tx2">
                  <a:lumMod val="60000"/>
                  <a:lumOff val="40000"/>
                </a:schemeClr>
              </a:solidFill>
            </a:endParaRPr>
          </a:p>
        </p:txBody>
      </p:sp>
      <p:sp>
        <p:nvSpPr>
          <p:cNvPr id="3" name="Alt Başlık 2"/>
          <p:cNvSpPr>
            <a:spLocks noGrp="1"/>
          </p:cNvSpPr>
          <p:nvPr>
            <p:ph sz="quarter" idx="1"/>
          </p:nvPr>
        </p:nvSpPr>
        <p:spPr/>
        <p:txBody>
          <a:bodyPr>
            <a:normAutofit/>
          </a:bodyPr>
          <a:lstStyle/>
          <a:p>
            <a:pPr algn="just"/>
            <a:r>
              <a:rPr lang="tr-TR" sz="2400" dirty="0" smtClean="0">
                <a:solidFill>
                  <a:schemeClr val="tx1"/>
                </a:solidFill>
              </a:rPr>
              <a:t>C dilinde </a:t>
            </a:r>
            <a:r>
              <a:rPr lang="tr-TR" sz="2400" dirty="0" err="1" smtClean="0">
                <a:solidFill>
                  <a:schemeClr val="tx1"/>
                </a:solidFill>
              </a:rPr>
              <a:t>VE’nin</a:t>
            </a:r>
            <a:r>
              <a:rPr lang="tr-TR" sz="2400" dirty="0" smtClean="0">
                <a:solidFill>
                  <a:schemeClr val="tx1"/>
                </a:solidFill>
              </a:rPr>
              <a:t> önceliği </a:t>
            </a:r>
            <a:r>
              <a:rPr lang="tr-TR" sz="2400" dirty="0" err="1" smtClean="0">
                <a:solidFill>
                  <a:schemeClr val="tx1"/>
                </a:solidFill>
              </a:rPr>
              <a:t>VEYA’dan</a:t>
            </a:r>
            <a:r>
              <a:rPr lang="tr-TR" sz="2400" dirty="0" smtClean="0">
                <a:solidFill>
                  <a:schemeClr val="tx1"/>
                </a:solidFill>
              </a:rPr>
              <a:t> daha fazladır. Bu nedenle önce VE işlemleri yapılır ,sonra </a:t>
            </a:r>
            <a:r>
              <a:rPr lang="tr-TR" sz="2400" dirty="0" err="1" smtClean="0">
                <a:solidFill>
                  <a:schemeClr val="tx1"/>
                </a:solidFill>
              </a:rPr>
              <a:t>VEYA’lara</a:t>
            </a:r>
            <a:r>
              <a:rPr lang="tr-TR" sz="2400" dirty="0" smtClean="0">
                <a:solidFill>
                  <a:schemeClr val="tx1"/>
                </a:solidFill>
              </a:rPr>
              <a:t> geçilir.</a:t>
            </a:r>
          </a:p>
          <a:p>
            <a:pPr lvl="1" algn="just"/>
            <a:r>
              <a:rPr lang="tr-TR" sz="2100" dirty="0" smtClean="0">
                <a:solidFill>
                  <a:schemeClr val="tx1"/>
                </a:solidFill>
              </a:rPr>
              <a:t>Hatırlamak için </a:t>
            </a:r>
            <a:r>
              <a:rPr lang="tr-TR" sz="2100" dirty="0" err="1" smtClean="0">
                <a:solidFill>
                  <a:schemeClr val="tx1"/>
                </a:solidFill>
              </a:rPr>
              <a:t>VE’nin</a:t>
            </a:r>
            <a:r>
              <a:rPr lang="tr-TR" sz="2100" dirty="0" smtClean="0">
                <a:solidFill>
                  <a:schemeClr val="tx1"/>
                </a:solidFill>
              </a:rPr>
              <a:t> çarpmaya, </a:t>
            </a:r>
            <a:r>
              <a:rPr lang="tr-TR" sz="2100" dirty="0" err="1" smtClean="0">
                <a:solidFill>
                  <a:schemeClr val="tx1"/>
                </a:solidFill>
              </a:rPr>
              <a:t>VEYA’nın</a:t>
            </a:r>
            <a:r>
              <a:rPr lang="tr-TR" sz="2100" dirty="0" smtClean="0">
                <a:solidFill>
                  <a:schemeClr val="tx1"/>
                </a:solidFill>
              </a:rPr>
              <a:t> toplamaya benzediği gerçeğinden faydalanabilirsiniz.</a:t>
            </a:r>
          </a:p>
          <a:p>
            <a:pPr algn="just"/>
            <a:r>
              <a:rPr lang="tr-TR" sz="2400" dirty="0" smtClean="0"/>
              <a:t>Öncelik sırasını değiştirmek istediğinizde parantezlerden yararlanabilirsiniz.</a:t>
            </a:r>
          </a:p>
          <a:p>
            <a:pPr lvl="1" algn="just"/>
            <a:r>
              <a:rPr lang="tr-TR" sz="2100" dirty="0" smtClean="0">
                <a:solidFill>
                  <a:schemeClr val="tx1"/>
                </a:solidFill>
              </a:rPr>
              <a:t>1 || 1 &amp;&amp; 0 	-&gt; 1 yapar.</a:t>
            </a:r>
          </a:p>
          <a:p>
            <a:pPr lvl="1" algn="just"/>
            <a:r>
              <a:rPr lang="tr-TR" sz="2100" dirty="0" smtClean="0">
                <a:solidFill>
                  <a:schemeClr val="tx1"/>
                </a:solidFill>
              </a:rPr>
              <a:t>(1 || 1) &amp;&amp; 0	-&gt; 0 yapar.</a:t>
            </a:r>
          </a:p>
          <a:p>
            <a:pPr algn="just"/>
            <a:endParaRPr lang="tr-TR" sz="2400" b="1" dirty="0" smtClean="0">
              <a:solidFill>
                <a:schemeClr val="tx1"/>
              </a:solidFill>
            </a:endParaRPr>
          </a:p>
          <a:p>
            <a:pPr algn="just"/>
            <a:endParaRPr lang="tr-TR" sz="2400" b="1" dirty="0" smtClean="0">
              <a:solidFill>
                <a:schemeClr val="tx1"/>
              </a:solidFill>
            </a:endParaRPr>
          </a:p>
        </p:txBody>
      </p:sp>
    </p:spTree>
  </p:cSld>
  <p:clrMapOvr>
    <a:masterClrMapping/>
  </p:clrMapOvr>
  <p:transition>
    <p:rand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images.clipartpanda.com/computer-clipart-KineaoEpT.jpe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921375" y="2712945"/>
            <a:ext cx="2105025" cy="2148322"/>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rapezoid 2"/>
          <p:cNvSpPr/>
          <p:nvPr/>
        </p:nvSpPr>
        <p:spPr>
          <a:xfrm rot="4654330">
            <a:off x="1073077" y="1211656"/>
            <a:ext cx="4533964" cy="6385046"/>
          </a:xfrm>
          <a:prstGeom prst="trapezoid">
            <a:avLst/>
          </a:prstGeom>
          <a:solidFill>
            <a:schemeClr val="accent1">
              <a:alpha val="4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8674" name="Rectangle 2"/>
          <p:cNvSpPr>
            <a:spLocks noGrp="1" noChangeArrowheads="1"/>
          </p:cNvSpPr>
          <p:nvPr>
            <p:ph type="title"/>
          </p:nvPr>
        </p:nvSpPr>
        <p:spPr>
          <a:noFill/>
          <a:ln/>
        </p:spPr>
        <p:txBody>
          <a:bodyPr/>
          <a:lstStyle/>
          <a:p>
            <a:r>
              <a:rPr lang="tr-TR" dirty="0" smtClean="0"/>
              <a:t>Mantık ifadelerin değerlendirilmesi</a:t>
            </a:r>
            <a:endParaRPr lang="en-US" dirty="0"/>
          </a:p>
        </p:txBody>
      </p:sp>
      <p:sp>
        <p:nvSpPr>
          <p:cNvPr id="28675" name="Rectangle 3"/>
          <p:cNvSpPr>
            <a:spLocks noGrp="1" noChangeArrowheads="1"/>
          </p:cNvSpPr>
          <p:nvPr>
            <p:ph idx="1"/>
          </p:nvPr>
        </p:nvSpPr>
        <p:spPr>
          <a:noFill/>
          <a:ln/>
        </p:spPr>
        <p:txBody>
          <a:bodyPr>
            <a:normAutofit/>
          </a:bodyPr>
          <a:lstStyle/>
          <a:p>
            <a:pPr>
              <a:buFontTx/>
              <a:buNone/>
            </a:pPr>
            <a:r>
              <a:rPr lang="en-US" sz="2800" dirty="0"/>
              <a:t>Given</a:t>
            </a:r>
          </a:p>
          <a:p>
            <a:pPr>
              <a:buFontTx/>
              <a:buNone/>
            </a:pPr>
            <a:r>
              <a:rPr lang="en-US" sz="2800" dirty="0"/>
              <a:t>	</a:t>
            </a:r>
            <a:r>
              <a:rPr lang="en-US" sz="2800" dirty="0" err="1"/>
              <a:t>int</a:t>
            </a:r>
            <a:r>
              <a:rPr lang="en-US" sz="2800" dirty="0"/>
              <a:t> a = 5, b = 7, c = 17 ;</a:t>
            </a:r>
          </a:p>
          <a:p>
            <a:pPr>
              <a:buFontTx/>
              <a:buNone/>
            </a:pPr>
            <a:r>
              <a:rPr lang="en-US" sz="2800" dirty="0" smtClean="0"/>
              <a:t>evaluate </a:t>
            </a:r>
            <a:r>
              <a:rPr lang="en-US" sz="2800" dirty="0"/>
              <a:t>each expression as </a:t>
            </a:r>
            <a:r>
              <a:rPr lang="en-US" sz="2800" dirty="0" smtClean="0"/>
              <a:t>True </a:t>
            </a:r>
            <a:r>
              <a:rPr lang="en-US" sz="2800" dirty="0"/>
              <a:t>or </a:t>
            </a:r>
            <a:r>
              <a:rPr lang="en-US" sz="2800" dirty="0" smtClean="0"/>
              <a:t>False.</a:t>
            </a:r>
            <a:endParaRPr lang="en-US" sz="2800" dirty="0"/>
          </a:p>
          <a:p>
            <a:pPr>
              <a:buFontTx/>
              <a:buNone/>
            </a:pPr>
            <a:r>
              <a:rPr lang="en-US" sz="2800" dirty="0" smtClean="0"/>
              <a:t>1</a:t>
            </a:r>
            <a:r>
              <a:rPr lang="en-US" sz="2800" dirty="0"/>
              <a:t>. c / b == 2</a:t>
            </a:r>
          </a:p>
          <a:p>
            <a:pPr>
              <a:buFontTx/>
              <a:buNone/>
            </a:pPr>
            <a:r>
              <a:rPr lang="en-US" sz="2800" dirty="0"/>
              <a:t>2. c % b &lt;= a % b</a:t>
            </a:r>
          </a:p>
          <a:p>
            <a:pPr>
              <a:buFontTx/>
              <a:buNone/>
            </a:pPr>
            <a:r>
              <a:rPr lang="en-US" sz="2800" dirty="0"/>
              <a:t>3. b + c / a != c - a</a:t>
            </a:r>
          </a:p>
          <a:p>
            <a:pPr>
              <a:buFontTx/>
              <a:buNone/>
            </a:pPr>
            <a:r>
              <a:rPr lang="en-US" sz="2800" dirty="0"/>
              <a:t>4. (b &lt; c) &amp;&amp; (c == 7)</a:t>
            </a:r>
          </a:p>
          <a:p>
            <a:pPr>
              <a:buFontTx/>
              <a:buNone/>
            </a:pPr>
            <a:r>
              <a:rPr lang="en-US" sz="2800" dirty="0"/>
              <a:t>5. (c + 1 - b == 0) || (b </a:t>
            </a:r>
            <a:r>
              <a:rPr lang="en-US" sz="2800" dirty="0">
                <a:solidFill>
                  <a:srgbClr val="FF0000"/>
                </a:solidFill>
              </a:rPr>
              <a:t>=</a:t>
            </a:r>
            <a:r>
              <a:rPr lang="en-US" sz="2800" dirty="0"/>
              <a:t> 5)</a:t>
            </a:r>
          </a:p>
        </p:txBody>
      </p:sp>
      <p:sp>
        <p:nvSpPr>
          <p:cNvPr id="5" name="Oval 4"/>
          <p:cNvSpPr/>
          <p:nvPr/>
        </p:nvSpPr>
        <p:spPr>
          <a:xfrm>
            <a:off x="6505575" y="2981325"/>
            <a:ext cx="238125" cy="276225"/>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tr-TR"/>
          </a:p>
        </p:txBody>
      </p:sp>
      <p:cxnSp>
        <p:nvCxnSpPr>
          <p:cNvPr id="6" name="Straight Connector 5"/>
          <p:cNvCxnSpPr>
            <a:endCxn id="7" idx="2"/>
          </p:cNvCxnSpPr>
          <p:nvPr/>
        </p:nvCxnSpPr>
        <p:spPr>
          <a:xfrm>
            <a:off x="6743700" y="3192304"/>
            <a:ext cx="111124" cy="21908"/>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Oval 6"/>
          <p:cNvSpPr/>
          <p:nvPr/>
        </p:nvSpPr>
        <p:spPr>
          <a:xfrm>
            <a:off x="6854824" y="3048001"/>
            <a:ext cx="307976" cy="332422"/>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tr-TR"/>
          </a:p>
        </p:txBody>
      </p:sp>
      <p:sp>
        <p:nvSpPr>
          <p:cNvPr id="2" name="Cloud Callout 1"/>
          <p:cNvSpPr/>
          <p:nvPr/>
        </p:nvSpPr>
        <p:spPr>
          <a:xfrm>
            <a:off x="6799262" y="552450"/>
            <a:ext cx="2030413" cy="2160495"/>
          </a:xfrm>
          <a:prstGeom prst="cloud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tr-TR" dirty="0" err="1" smtClean="0"/>
              <a:t>True</a:t>
            </a:r>
            <a:endParaRPr lang="tr-TR" dirty="0" smtClean="0"/>
          </a:p>
          <a:p>
            <a:pPr algn="ctr"/>
            <a:r>
              <a:rPr lang="tr-TR" dirty="0" err="1" smtClean="0"/>
              <a:t>True</a:t>
            </a:r>
            <a:endParaRPr lang="tr-TR" dirty="0" smtClean="0"/>
          </a:p>
          <a:p>
            <a:pPr algn="ctr"/>
            <a:r>
              <a:rPr lang="tr-TR" dirty="0" err="1" smtClean="0"/>
              <a:t>True</a:t>
            </a:r>
            <a:endParaRPr lang="tr-TR" dirty="0" smtClean="0"/>
          </a:p>
          <a:p>
            <a:pPr algn="ctr"/>
            <a:r>
              <a:rPr lang="tr-TR" dirty="0" err="1" smtClean="0"/>
              <a:t>False</a:t>
            </a:r>
            <a:endParaRPr lang="tr-TR" dirty="0" smtClean="0"/>
          </a:p>
          <a:p>
            <a:pPr algn="ctr"/>
            <a:r>
              <a:rPr lang="tr-TR" dirty="0" err="1" smtClean="0"/>
              <a:t>True</a:t>
            </a:r>
            <a:endParaRPr lang="tr-TR" dirty="0"/>
          </a:p>
        </p:txBody>
      </p:sp>
    </p:spTree>
    <p:extLst>
      <p:ext uri="{BB962C8B-B14F-4D97-AF65-F5344CB8AC3E}">
        <p14:creationId xmlns:p14="http://schemas.microsoft.com/office/powerpoint/2010/main" xmlns="" val="254698606"/>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heckerboard(across)">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366698"/>
            <a:ext cx="8229600" cy="990600"/>
          </a:xfrm>
        </p:spPr>
        <p:txBody>
          <a:bodyPr anchor="ctr">
            <a:normAutofit/>
          </a:bodyPr>
          <a:lstStyle/>
          <a:p>
            <a:r>
              <a:rPr lang="tr-TR" sz="4000" b="1" dirty="0" err="1" smtClean="0">
                <a:solidFill>
                  <a:schemeClr val="tx2">
                    <a:lumMod val="60000"/>
                    <a:lumOff val="40000"/>
                  </a:schemeClr>
                </a:solidFill>
              </a:rPr>
              <a:t>if</a:t>
            </a:r>
            <a:r>
              <a:rPr lang="tr-TR" sz="4000" b="1" dirty="0" smtClean="0">
                <a:solidFill>
                  <a:schemeClr val="tx2">
                    <a:lumMod val="60000"/>
                    <a:lumOff val="40000"/>
                  </a:schemeClr>
                </a:solidFill>
              </a:rPr>
              <a:t> Karar Verme Yapısı: </a:t>
            </a:r>
            <a:endParaRPr lang="tr-TR" sz="4000" b="1" dirty="0">
              <a:solidFill>
                <a:schemeClr val="tx2">
                  <a:lumMod val="60000"/>
                  <a:lumOff val="40000"/>
                </a:schemeClr>
              </a:solidFill>
            </a:endParaRPr>
          </a:p>
        </p:txBody>
      </p:sp>
      <p:sp>
        <p:nvSpPr>
          <p:cNvPr id="3" name="Alt Başlık 2"/>
          <p:cNvSpPr>
            <a:spLocks noGrp="1"/>
          </p:cNvSpPr>
          <p:nvPr>
            <p:ph sz="quarter" idx="1"/>
          </p:nvPr>
        </p:nvSpPr>
        <p:spPr>
          <a:xfrm>
            <a:off x="457200" y="1219200"/>
            <a:ext cx="8229600" cy="5210196"/>
          </a:xfrm>
        </p:spPr>
        <p:txBody>
          <a:bodyPr>
            <a:normAutofit/>
          </a:bodyPr>
          <a:lstStyle/>
          <a:p>
            <a:pPr algn="just">
              <a:buFont typeface="Wingdings" pitchFamily="2" charset="2"/>
              <a:buChar char="§"/>
            </a:pPr>
            <a:r>
              <a:rPr lang="tr-TR" sz="2400" dirty="0" err="1" smtClean="0">
                <a:solidFill>
                  <a:schemeClr val="tx1"/>
                </a:solidFill>
              </a:rPr>
              <a:t>if</a:t>
            </a:r>
            <a:r>
              <a:rPr lang="tr-TR" sz="2400" dirty="0" smtClean="0">
                <a:solidFill>
                  <a:schemeClr val="tx1"/>
                </a:solidFill>
              </a:rPr>
              <a:t> yapısı peşinden koşulu da içeren bir satır ile başlar…</a:t>
            </a:r>
          </a:p>
          <a:p>
            <a:pPr lvl="1" algn="just">
              <a:buFont typeface="Wingdings" pitchFamily="2" charset="2"/>
              <a:buChar char="§"/>
            </a:pPr>
            <a:r>
              <a:rPr lang="tr-TR" sz="2500" dirty="0" smtClean="0">
                <a:solidFill>
                  <a:schemeClr val="tx1"/>
                </a:solidFill>
              </a:rPr>
              <a:t>Koşul: </a:t>
            </a:r>
            <a:r>
              <a:rPr lang="tr-TR" sz="2500" dirty="0" err="1" smtClean="0">
                <a:solidFill>
                  <a:schemeClr val="tx1"/>
                </a:solidFill>
              </a:rPr>
              <a:t>true</a:t>
            </a:r>
            <a:r>
              <a:rPr lang="tr-TR" sz="2500" dirty="0" smtClean="0">
                <a:solidFill>
                  <a:schemeClr val="tx1"/>
                </a:solidFill>
              </a:rPr>
              <a:t> ya da </a:t>
            </a:r>
            <a:r>
              <a:rPr lang="tr-TR" sz="2500" dirty="0" err="1" smtClean="0">
                <a:solidFill>
                  <a:schemeClr val="tx1"/>
                </a:solidFill>
              </a:rPr>
              <a:t>false</a:t>
            </a:r>
            <a:r>
              <a:rPr lang="tr-TR" sz="2500" dirty="0" smtClean="0">
                <a:solidFill>
                  <a:schemeClr val="tx1"/>
                </a:solidFill>
              </a:rPr>
              <a:t> değerine sahip olacak mantıksal bir ifadedir.</a:t>
            </a:r>
          </a:p>
          <a:p>
            <a:pPr algn="just">
              <a:buFont typeface="Wingdings" pitchFamily="2" charset="2"/>
              <a:buChar char="§"/>
            </a:pPr>
            <a:r>
              <a:rPr lang="tr-TR" sz="2800" dirty="0" smtClean="0">
                <a:solidFill>
                  <a:schemeClr val="tx1"/>
                </a:solidFill>
              </a:rPr>
              <a:t>Koşul doğru ise, yapılacakları içeren</a:t>
            </a:r>
          </a:p>
          <a:p>
            <a:pPr lvl="1" algn="just">
              <a:buFont typeface="Wingdings" pitchFamily="2" charset="2"/>
              <a:buChar char="§"/>
            </a:pPr>
            <a:r>
              <a:rPr lang="tr-TR" sz="2500" dirty="0" smtClean="0">
                <a:solidFill>
                  <a:schemeClr val="tx1"/>
                </a:solidFill>
              </a:rPr>
              <a:t>Süslü parantezsiz tek komut ya da</a:t>
            </a:r>
          </a:p>
          <a:p>
            <a:pPr lvl="1" algn="just">
              <a:buFont typeface="Wingdings" pitchFamily="2" charset="2"/>
              <a:buChar char="§"/>
            </a:pPr>
            <a:r>
              <a:rPr lang="tr-TR" sz="2500" dirty="0" smtClean="0">
                <a:solidFill>
                  <a:schemeClr val="tx1"/>
                </a:solidFill>
              </a:rPr>
              <a:t>Süslü parantezle </a:t>
            </a:r>
            <a:r>
              <a:rPr lang="tr-TR" sz="2500" dirty="0" err="1" smtClean="0">
                <a:solidFill>
                  <a:schemeClr val="tx1"/>
                </a:solidFill>
              </a:rPr>
              <a:t>bloklanmış</a:t>
            </a:r>
            <a:r>
              <a:rPr lang="tr-TR" sz="2500" dirty="0" smtClean="0">
                <a:solidFill>
                  <a:schemeClr val="tx1"/>
                </a:solidFill>
              </a:rPr>
              <a:t> komutlar gelir.</a:t>
            </a:r>
          </a:p>
          <a:p>
            <a:pPr algn="just">
              <a:buFont typeface="Wingdings" pitchFamily="2" charset="2"/>
              <a:buChar char="§"/>
            </a:pPr>
            <a:r>
              <a:rPr lang="tr-TR" sz="2800" dirty="0" smtClean="0"/>
              <a:t>Bunun peşinden, else gelebilir ama gelmek zorunda değildir.</a:t>
            </a:r>
            <a:endParaRPr lang="tr-TR" sz="2500" dirty="0" smtClean="0">
              <a:solidFill>
                <a:schemeClr val="tx1"/>
              </a:solidFill>
            </a:endParaRPr>
          </a:p>
        </p:txBody>
      </p:sp>
    </p:spTree>
  </p:cSld>
  <p:clrMapOvr>
    <a:masterClrMapping/>
  </p:clrMapOvr>
  <p:transition>
    <p:rand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tr-TR" dirty="0" smtClean="0"/>
              <a:t>Kullanım şekli</a:t>
            </a:r>
            <a:endParaRPr lang="en-US" dirty="0"/>
          </a:p>
        </p:txBody>
      </p:sp>
      <p:sp>
        <p:nvSpPr>
          <p:cNvPr id="25604" name="Text Box 4"/>
          <p:cNvSpPr txBox="1">
            <a:spLocks noChangeArrowheads="1"/>
          </p:cNvSpPr>
          <p:nvPr/>
        </p:nvSpPr>
        <p:spPr bwMode="auto">
          <a:xfrm>
            <a:off x="571472" y="1357298"/>
            <a:ext cx="2819400" cy="212365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2400" dirty="0"/>
              <a:t>if ( age &gt;= 18 )</a:t>
            </a:r>
          </a:p>
          <a:p>
            <a:pPr>
              <a:spcBef>
                <a:spcPct val="50000"/>
              </a:spcBef>
            </a:pPr>
            <a:r>
              <a:rPr lang="en-US" sz="2400" dirty="0"/>
              <a:t>{</a:t>
            </a:r>
          </a:p>
          <a:p>
            <a:pPr>
              <a:spcBef>
                <a:spcPct val="50000"/>
              </a:spcBef>
            </a:pPr>
            <a:r>
              <a:rPr lang="en-US" sz="2400" dirty="0"/>
              <a:t>    </a:t>
            </a:r>
            <a:r>
              <a:rPr lang="en-US" sz="2400" dirty="0" err="1"/>
              <a:t>printf</a:t>
            </a:r>
            <a:r>
              <a:rPr lang="en-US" sz="2400" dirty="0"/>
              <a:t>(</a:t>
            </a:r>
            <a:r>
              <a:rPr lang="ja-JP" altLang="en-US" sz="2400" dirty="0">
                <a:latin typeface="Arial"/>
              </a:rPr>
              <a:t>“</a:t>
            </a:r>
            <a:r>
              <a:rPr lang="en-US" sz="2400" dirty="0"/>
              <a:t>Vote!\n</a:t>
            </a:r>
            <a:r>
              <a:rPr lang="ja-JP" altLang="en-US" sz="2400" dirty="0">
                <a:latin typeface="Arial"/>
              </a:rPr>
              <a:t>”</a:t>
            </a:r>
            <a:r>
              <a:rPr lang="en-US" sz="2400" dirty="0"/>
              <a:t>) ;</a:t>
            </a:r>
          </a:p>
          <a:p>
            <a:pPr>
              <a:spcBef>
                <a:spcPct val="50000"/>
              </a:spcBef>
            </a:pPr>
            <a:r>
              <a:rPr lang="en-US" sz="2400" dirty="0"/>
              <a:t>}</a:t>
            </a:r>
          </a:p>
        </p:txBody>
      </p:sp>
      <p:sp>
        <p:nvSpPr>
          <p:cNvPr id="25605" name="Text Box 5"/>
          <p:cNvSpPr txBox="1">
            <a:spLocks noChangeArrowheads="1"/>
          </p:cNvSpPr>
          <p:nvPr/>
        </p:nvSpPr>
        <p:spPr bwMode="auto">
          <a:xfrm>
            <a:off x="4429124" y="1214422"/>
            <a:ext cx="4429156" cy="43396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pPr>
            <a:r>
              <a:rPr lang="en-US" sz="2400" dirty="0"/>
              <a:t>if ( age &gt;= 18 )</a:t>
            </a:r>
          </a:p>
          <a:p>
            <a:pPr>
              <a:spcBef>
                <a:spcPct val="50000"/>
              </a:spcBef>
            </a:pPr>
            <a:r>
              <a:rPr lang="en-US" sz="2400" dirty="0"/>
              <a:t>{</a:t>
            </a:r>
          </a:p>
          <a:p>
            <a:pPr>
              <a:spcBef>
                <a:spcPct val="50000"/>
              </a:spcBef>
            </a:pPr>
            <a:r>
              <a:rPr lang="en-US" sz="2400" dirty="0"/>
              <a:t>    </a:t>
            </a:r>
            <a:r>
              <a:rPr lang="en-US" sz="2400" dirty="0" err="1"/>
              <a:t>printf</a:t>
            </a:r>
            <a:r>
              <a:rPr lang="en-US" sz="2400" dirty="0"/>
              <a:t>(</a:t>
            </a:r>
            <a:r>
              <a:rPr lang="ja-JP" altLang="en-US" sz="2400" dirty="0">
                <a:latin typeface="Arial"/>
              </a:rPr>
              <a:t>“</a:t>
            </a:r>
            <a:r>
              <a:rPr lang="en-US" sz="2400" dirty="0"/>
              <a:t>Vote!\n</a:t>
            </a:r>
            <a:r>
              <a:rPr lang="ja-JP" altLang="en-US" sz="2400" dirty="0">
                <a:latin typeface="Arial"/>
              </a:rPr>
              <a:t>”</a:t>
            </a:r>
            <a:r>
              <a:rPr lang="en-US" sz="2400" dirty="0"/>
              <a:t>) ;</a:t>
            </a:r>
          </a:p>
          <a:p>
            <a:pPr>
              <a:spcBef>
                <a:spcPct val="50000"/>
              </a:spcBef>
            </a:pPr>
            <a:r>
              <a:rPr lang="en-US" sz="2400" dirty="0"/>
              <a:t>}</a:t>
            </a:r>
          </a:p>
          <a:p>
            <a:pPr>
              <a:spcBef>
                <a:spcPct val="50000"/>
              </a:spcBef>
            </a:pPr>
            <a:r>
              <a:rPr lang="en-US" sz="2400" dirty="0"/>
              <a:t>else</a:t>
            </a:r>
          </a:p>
          <a:p>
            <a:pPr>
              <a:spcBef>
                <a:spcPct val="50000"/>
              </a:spcBef>
            </a:pPr>
            <a:r>
              <a:rPr lang="en-US" sz="2400" dirty="0"/>
              <a:t>{</a:t>
            </a:r>
          </a:p>
          <a:p>
            <a:pPr>
              <a:spcBef>
                <a:spcPct val="50000"/>
              </a:spcBef>
            </a:pPr>
            <a:r>
              <a:rPr lang="en-US" sz="2400" dirty="0"/>
              <a:t>    </a:t>
            </a:r>
            <a:r>
              <a:rPr lang="en-US" sz="2400" dirty="0" err="1"/>
              <a:t>printf</a:t>
            </a:r>
            <a:r>
              <a:rPr lang="en-US" sz="2400" dirty="0"/>
              <a:t>(</a:t>
            </a:r>
            <a:r>
              <a:rPr lang="ja-JP" altLang="en-US" sz="2400" dirty="0">
                <a:latin typeface="Arial"/>
              </a:rPr>
              <a:t>“</a:t>
            </a:r>
            <a:r>
              <a:rPr lang="en-US" sz="2400" dirty="0"/>
              <a:t>Maybe next time!\n</a:t>
            </a:r>
            <a:r>
              <a:rPr lang="ja-JP" altLang="en-US" sz="2400" dirty="0">
                <a:latin typeface="Arial"/>
              </a:rPr>
              <a:t>”</a:t>
            </a:r>
            <a:r>
              <a:rPr lang="en-US" sz="2400" dirty="0"/>
              <a:t>) ;</a:t>
            </a:r>
          </a:p>
          <a:p>
            <a:pPr>
              <a:spcBef>
                <a:spcPct val="50000"/>
              </a:spcBef>
            </a:pPr>
            <a:r>
              <a:rPr lang="en-US" sz="2400" dirty="0"/>
              <a:t>}</a:t>
            </a:r>
          </a:p>
        </p:txBody>
      </p:sp>
      <p:sp>
        <p:nvSpPr>
          <p:cNvPr id="5" name="4 Yuvarlatılmış Dikdörtgen"/>
          <p:cNvSpPr/>
          <p:nvPr/>
        </p:nvSpPr>
        <p:spPr>
          <a:xfrm>
            <a:off x="571472" y="4286256"/>
            <a:ext cx="3214710" cy="114300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dirty="0" smtClean="0"/>
              <a:t>Derleyici çalışma zamanında </a:t>
            </a:r>
            <a:r>
              <a:rPr lang="tr-TR" b="1" i="1" dirty="0" err="1" smtClean="0"/>
              <a:t>age</a:t>
            </a:r>
            <a:r>
              <a:rPr lang="tr-TR" b="1" i="1" dirty="0" smtClean="0"/>
              <a:t>&gt;=18</a:t>
            </a:r>
            <a:r>
              <a:rPr lang="tr-TR" dirty="0" smtClean="0"/>
              <a:t> yerine 0 ya da 1 yazar ve sonra </a:t>
            </a:r>
            <a:r>
              <a:rPr lang="tr-TR" dirty="0" err="1" smtClean="0"/>
              <a:t>if’i</a:t>
            </a:r>
            <a:r>
              <a:rPr lang="tr-TR" dirty="0" smtClean="0"/>
              <a:t> çalıştırır.</a:t>
            </a:r>
            <a:endParaRPr lang="tr-TR" dirty="0"/>
          </a:p>
        </p:txBody>
      </p:sp>
      <p:grpSp>
        <p:nvGrpSpPr>
          <p:cNvPr id="2" name="12 Grup"/>
          <p:cNvGrpSpPr/>
          <p:nvPr/>
        </p:nvGrpSpPr>
        <p:grpSpPr>
          <a:xfrm>
            <a:off x="2428860" y="428604"/>
            <a:ext cx="3857652" cy="1143007"/>
            <a:chOff x="2428860" y="428604"/>
            <a:chExt cx="3857652" cy="1143007"/>
          </a:xfrm>
        </p:grpSpPr>
        <p:cxnSp>
          <p:nvCxnSpPr>
            <p:cNvPr id="7" name="6 Düz Ok Bağlayıcısı"/>
            <p:cNvCxnSpPr>
              <a:stCxn id="8" idx="1"/>
            </p:cNvCxnSpPr>
            <p:nvPr/>
          </p:nvCxnSpPr>
          <p:spPr>
            <a:xfrm rot="10800000" flipV="1">
              <a:off x="2428860" y="890268"/>
              <a:ext cx="1143008" cy="68134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7 Metin kutusu"/>
            <p:cNvSpPr txBox="1"/>
            <p:nvPr/>
          </p:nvSpPr>
          <p:spPr>
            <a:xfrm>
              <a:off x="3571868" y="428604"/>
              <a:ext cx="1357322" cy="9233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tr-TR" dirty="0" smtClean="0"/>
                <a:t>Buraya ; koyarsak ne olur?</a:t>
              </a:r>
              <a:endParaRPr lang="tr-TR" dirty="0"/>
            </a:p>
          </p:txBody>
        </p:sp>
        <p:cxnSp>
          <p:nvCxnSpPr>
            <p:cNvPr id="10" name="9 Düz Ok Bağlayıcısı"/>
            <p:cNvCxnSpPr>
              <a:stCxn id="8" idx="3"/>
            </p:cNvCxnSpPr>
            <p:nvPr/>
          </p:nvCxnSpPr>
          <p:spPr>
            <a:xfrm>
              <a:off x="4929190" y="890269"/>
              <a:ext cx="1357322" cy="53846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 xmlns:p14="http://schemas.microsoft.com/office/powerpoint/2010/main" val="17761332"/>
      </p:ext>
    </p:extLst>
  </p:cSld>
  <p:clrMapOvr>
    <a:masterClrMapping/>
  </p:clrMapOvr>
  <p:transition>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Alıştırma</a:t>
            </a:r>
            <a:endParaRPr lang="tr-TR" dirty="0"/>
          </a:p>
        </p:txBody>
      </p:sp>
      <p:sp>
        <p:nvSpPr>
          <p:cNvPr id="3" name="2 İçerik Yer Tutucusu"/>
          <p:cNvSpPr>
            <a:spLocks noGrp="1"/>
          </p:cNvSpPr>
          <p:nvPr>
            <p:ph sz="quarter" idx="1"/>
          </p:nvPr>
        </p:nvSpPr>
        <p:spPr/>
        <p:txBody>
          <a:bodyPr/>
          <a:lstStyle/>
          <a:p>
            <a:pPr marL="514350" indent="-514350">
              <a:buFont typeface="+mj-lt"/>
              <a:buAutoNum type="arabicPeriod"/>
            </a:pPr>
            <a:r>
              <a:rPr lang="tr-TR" dirty="0" err="1" smtClean="0"/>
              <a:t>printf</a:t>
            </a:r>
            <a:r>
              <a:rPr lang="tr-TR" dirty="0" smtClean="0"/>
              <a:t> ile ekrana adam resmi yazdırınız!</a:t>
            </a:r>
          </a:p>
          <a:p>
            <a:pPr marL="514350" indent="-514350">
              <a:buFont typeface="+mj-lt"/>
              <a:buAutoNum type="arabicPeriod"/>
            </a:pPr>
            <a:r>
              <a:rPr lang="tr-TR" dirty="0" smtClean="0"/>
              <a:t>(Ekstra) Resmin ekranda satır satır belirmesini sağlayınız. </a:t>
            </a:r>
            <a:br>
              <a:rPr lang="tr-TR" dirty="0" smtClean="0"/>
            </a:br>
            <a:r>
              <a:rPr lang="tr-TR" dirty="0" smtClean="0"/>
              <a:t>(ipucu: </a:t>
            </a:r>
            <a:r>
              <a:rPr lang="tr-TR" dirty="0" err="1" smtClean="0"/>
              <a:t>sleep</a:t>
            </a:r>
            <a:r>
              <a:rPr lang="tr-TR" dirty="0" smtClean="0"/>
              <a:t>)</a:t>
            </a:r>
            <a:endParaRPr lang="tr-TR" dirty="0"/>
          </a:p>
        </p:txBody>
      </p:sp>
      <p:pic>
        <p:nvPicPr>
          <p:cNvPr id="1026" name="Picture 2"/>
          <p:cNvPicPr>
            <a:picLocks noChangeAspect="1" noChangeArrowheads="1"/>
          </p:cNvPicPr>
          <p:nvPr/>
        </p:nvPicPr>
        <p:blipFill>
          <a:blip r:embed="rId3"/>
          <a:srcRect r="40640" b="29961"/>
          <a:stretch>
            <a:fillRect/>
          </a:stretch>
        </p:blipFill>
        <p:spPr bwMode="auto">
          <a:xfrm rot="806855">
            <a:off x="4691133" y="2904049"/>
            <a:ext cx="3748591" cy="2566807"/>
          </a:xfrm>
          <a:prstGeom prst="rect">
            <a:avLst/>
          </a:prstGeom>
          <a:ln w="57150" cap="sq" cmpd="thickThin">
            <a:solidFill>
              <a:srgbClr val="000000"/>
            </a:solidFill>
            <a:prstDash val="solid"/>
            <a:miter lim="800000"/>
          </a:ln>
          <a:effectLst>
            <a:innerShdw blurRad="76200">
              <a:srgbClr val="000000"/>
            </a:innerShdw>
          </a:effectLst>
        </p:spPr>
      </p:pic>
      <p:sp>
        <p:nvSpPr>
          <p:cNvPr id="7" name="6 Dikdörtgen"/>
          <p:cNvSpPr/>
          <p:nvPr/>
        </p:nvSpPr>
        <p:spPr>
          <a:xfrm>
            <a:off x="5202677" y="511314"/>
            <a:ext cx="3363678" cy="707886"/>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r>
              <a:rPr lang="tr-TR" sz="2000" b="1" dirty="0" smtClean="0"/>
              <a:t>Ders 13 Kod gönderim adresi</a:t>
            </a:r>
            <a:br>
              <a:rPr lang="tr-TR" sz="2000" b="1" dirty="0" smtClean="0"/>
            </a:br>
            <a:r>
              <a:rPr lang="tr-TR" sz="2000" b="1" dirty="0" smtClean="0"/>
              <a:t>https://tinyurl.com/y7ok7c32</a:t>
            </a:r>
            <a:endParaRPr lang="tr-TR" sz="2000" b="1"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heckerboard(across)">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ox(i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366698"/>
            <a:ext cx="8229600" cy="990600"/>
          </a:xfrm>
        </p:spPr>
        <p:txBody>
          <a:bodyPr anchor="ctr">
            <a:normAutofit/>
          </a:bodyPr>
          <a:lstStyle/>
          <a:p>
            <a:r>
              <a:rPr lang="tr-TR" sz="4000" b="1" dirty="0" err="1" smtClean="0">
                <a:solidFill>
                  <a:schemeClr val="tx2">
                    <a:lumMod val="60000"/>
                    <a:lumOff val="40000"/>
                  </a:schemeClr>
                </a:solidFill>
              </a:rPr>
              <a:t>if</a:t>
            </a:r>
            <a:r>
              <a:rPr lang="tr-TR" sz="4000" b="1" dirty="0" smtClean="0">
                <a:solidFill>
                  <a:schemeClr val="tx2">
                    <a:lumMod val="60000"/>
                    <a:lumOff val="40000"/>
                  </a:schemeClr>
                </a:solidFill>
              </a:rPr>
              <a:t> Karar Verme Yapısı: </a:t>
            </a:r>
            <a:endParaRPr lang="tr-TR" sz="4000" b="1" dirty="0">
              <a:solidFill>
                <a:schemeClr val="tx2">
                  <a:lumMod val="60000"/>
                  <a:lumOff val="40000"/>
                </a:schemeClr>
              </a:solidFill>
            </a:endParaRPr>
          </a:p>
        </p:txBody>
      </p:sp>
      <p:sp>
        <p:nvSpPr>
          <p:cNvPr id="3" name="Alt Başlık 2"/>
          <p:cNvSpPr>
            <a:spLocks noGrp="1"/>
          </p:cNvSpPr>
          <p:nvPr>
            <p:ph sz="quarter" idx="1"/>
          </p:nvPr>
        </p:nvSpPr>
        <p:spPr>
          <a:xfrm>
            <a:off x="457200" y="1219200"/>
            <a:ext cx="8229600" cy="5210196"/>
          </a:xfrm>
        </p:spPr>
        <p:txBody>
          <a:bodyPr>
            <a:normAutofit/>
          </a:bodyPr>
          <a:lstStyle/>
          <a:p>
            <a:pPr algn="just">
              <a:buFont typeface="Wingdings" pitchFamily="2" charset="2"/>
              <a:buChar char="§"/>
            </a:pPr>
            <a:r>
              <a:rPr lang="tr-TR" sz="2400" dirty="0" smtClean="0">
                <a:solidFill>
                  <a:schemeClr val="tx1"/>
                </a:solidFill>
              </a:rPr>
              <a:t>Programın farklı noktalara dallanması için kullanılan temel karar verme yapısıdır. IF yapısında bir önerme bulunur ve bu önerme </a:t>
            </a:r>
            <a:r>
              <a:rPr lang="tr-TR" sz="2400" dirty="0" err="1" smtClean="0">
                <a:solidFill>
                  <a:schemeClr val="tx1"/>
                </a:solidFill>
              </a:rPr>
              <a:t>true</a:t>
            </a:r>
            <a:r>
              <a:rPr lang="tr-TR" sz="2400" dirty="0" smtClean="0">
                <a:solidFill>
                  <a:schemeClr val="tx1"/>
                </a:solidFill>
              </a:rPr>
              <a:t> ise IF bloğu çalıştırılır, </a:t>
            </a:r>
            <a:r>
              <a:rPr lang="tr-TR" sz="2400" dirty="0" err="1" smtClean="0">
                <a:solidFill>
                  <a:schemeClr val="tx1"/>
                </a:solidFill>
              </a:rPr>
              <a:t>false</a:t>
            </a:r>
            <a:r>
              <a:rPr lang="tr-TR" sz="2400" dirty="0" smtClean="0">
                <a:solidFill>
                  <a:schemeClr val="tx1"/>
                </a:solidFill>
              </a:rPr>
              <a:t> ise IF bloğu çalıştırılmaz.</a:t>
            </a:r>
          </a:p>
          <a:p>
            <a:pPr algn="just">
              <a:buFont typeface="Wingdings" pitchFamily="2" charset="2"/>
              <a:buChar char="§"/>
            </a:pPr>
            <a:r>
              <a:rPr lang="tr-TR" sz="2400" dirty="0" smtClean="0">
                <a:solidFill>
                  <a:schemeClr val="tx1"/>
                </a:solidFill>
              </a:rPr>
              <a:t> </a:t>
            </a:r>
            <a:r>
              <a:rPr lang="tr-TR" sz="2400" b="1" dirty="0" smtClean="0">
                <a:solidFill>
                  <a:schemeClr val="tx1"/>
                </a:solidFill>
              </a:rPr>
              <a:t>Örnekler:</a:t>
            </a:r>
          </a:p>
          <a:p>
            <a:pPr algn="just"/>
            <a:r>
              <a:rPr lang="tr-TR" sz="2400" b="1" dirty="0" smtClean="0">
                <a:solidFill>
                  <a:schemeClr val="tx1"/>
                </a:solidFill>
              </a:rPr>
              <a:t> </a:t>
            </a:r>
            <a:r>
              <a:rPr lang="tr-TR" sz="2400" dirty="0" err="1" smtClean="0">
                <a:solidFill>
                  <a:schemeClr val="tx1"/>
                </a:solidFill>
              </a:rPr>
              <a:t>if</a:t>
            </a:r>
            <a:r>
              <a:rPr lang="tr-TR" sz="2400" dirty="0" smtClean="0">
                <a:solidFill>
                  <a:schemeClr val="tx1"/>
                </a:solidFill>
              </a:rPr>
              <a:t>(3 &lt; 7) </a:t>
            </a:r>
            <a:r>
              <a:rPr lang="tr-TR" sz="1600" dirty="0" smtClean="0">
                <a:solidFill>
                  <a:schemeClr val="tx1"/>
                </a:solidFill>
              </a:rPr>
              <a:t>// kod çalışınca (biz görmesek de) bu satır </a:t>
            </a:r>
            <a:r>
              <a:rPr lang="tr-TR" sz="1600" dirty="0" err="1" smtClean="0">
                <a:solidFill>
                  <a:schemeClr val="tx1"/>
                </a:solidFill>
              </a:rPr>
              <a:t>if</a:t>
            </a:r>
            <a:r>
              <a:rPr lang="tr-TR" sz="1600" dirty="0" smtClean="0">
                <a:solidFill>
                  <a:schemeClr val="tx1"/>
                </a:solidFill>
              </a:rPr>
              <a:t>(1)’e dönüşür.</a:t>
            </a:r>
            <a:endParaRPr lang="tr-TR" sz="2400" dirty="0" smtClean="0">
              <a:solidFill>
                <a:schemeClr val="tx1"/>
              </a:solidFill>
            </a:endParaRPr>
          </a:p>
          <a:p>
            <a:pPr algn="just">
              <a:buNone/>
            </a:pPr>
            <a:r>
              <a:rPr lang="tr-TR" sz="2400" dirty="0" smtClean="0">
                <a:solidFill>
                  <a:schemeClr val="tx1"/>
                </a:solidFill>
              </a:rPr>
              <a:t>        </a:t>
            </a:r>
            <a:r>
              <a:rPr lang="tr-TR" sz="2400" dirty="0" err="1" smtClean="0">
                <a:solidFill>
                  <a:schemeClr val="tx1"/>
                </a:solidFill>
              </a:rPr>
              <a:t>printf</a:t>
            </a:r>
            <a:r>
              <a:rPr lang="tr-TR" sz="2400" dirty="0" smtClean="0">
                <a:solidFill>
                  <a:schemeClr val="tx1"/>
                </a:solidFill>
              </a:rPr>
              <a:t>(“3 </a:t>
            </a:r>
            <a:r>
              <a:rPr lang="tr-TR" sz="2400" dirty="0" err="1" smtClean="0">
                <a:solidFill>
                  <a:schemeClr val="tx1"/>
                </a:solidFill>
              </a:rPr>
              <a:t>sayisi</a:t>
            </a:r>
            <a:r>
              <a:rPr lang="tr-TR" sz="2400" dirty="0" smtClean="0">
                <a:solidFill>
                  <a:schemeClr val="tx1"/>
                </a:solidFill>
              </a:rPr>
              <a:t> 7 </a:t>
            </a:r>
            <a:r>
              <a:rPr lang="tr-TR" sz="2400" dirty="0" err="1" smtClean="0">
                <a:solidFill>
                  <a:schemeClr val="tx1"/>
                </a:solidFill>
              </a:rPr>
              <a:t>sayisindan</a:t>
            </a:r>
            <a:r>
              <a:rPr lang="tr-TR" sz="2400" dirty="0" smtClean="0">
                <a:solidFill>
                  <a:schemeClr val="tx1"/>
                </a:solidFill>
              </a:rPr>
              <a:t> </a:t>
            </a:r>
            <a:r>
              <a:rPr lang="tr-TR" sz="2400" dirty="0" err="1" smtClean="0">
                <a:solidFill>
                  <a:schemeClr val="tx1"/>
                </a:solidFill>
              </a:rPr>
              <a:t>kucuktur</a:t>
            </a:r>
            <a:r>
              <a:rPr lang="tr-TR" sz="2400" dirty="0" smtClean="0">
                <a:solidFill>
                  <a:schemeClr val="tx1"/>
                </a:solidFill>
              </a:rPr>
              <a:t>.”);</a:t>
            </a:r>
          </a:p>
          <a:p>
            <a:pPr algn="just"/>
            <a:r>
              <a:rPr lang="tr-TR" sz="2400" dirty="0" smtClean="0">
                <a:solidFill>
                  <a:schemeClr val="tx1"/>
                </a:solidFill>
              </a:rPr>
              <a:t> </a:t>
            </a:r>
            <a:r>
              <a:rPr lang="tr-TR" sz="2400" dirty="0" err="1" smtClean="0">
                <a:solidFill>
                  <a:schemeClr val="tx1"/>
                </a:solidFill>
              </a:rPr>
              <a:t>int</a:t>
            </a:r>
            <a:r>
              <a:rPr lang="tr-TR" sz="2400" dirty="0" smtClean="0">
                <a:solidFill>
                  <a:schemeClr val="tx1"/>
                </a:solidFill>
              </a:rPr>
              <a:t> x = 27, y = 63;</a:t>
            </a:r>
          </a:p>
          <a:p>
            <a:pPr algn="just">
              <a:buNone/>
            </a:pPr>
            <a:r>
              <a:rPr lang="tr-TR" sz="2400" dirty="0" smtClean="0">
                <a:solidFill>
                  <a:schemeClr val="tx1"/>
                </a:solidFill>
              </a:rPr>
              <a:t>    </a:t>
            </a:r>
            <a:r>
              <a:rPr lang="tr-TR" sz="2400" dirty="0" err="1" smtClean="0">
                <a:solidFill>
                  <a:schemeClr val="tx1"/>
                </a:solidFill>
              </a:rPr>
              <a:t>if</a:t>
            </a:r>
            <a:r>
              <a:rPr lang="tr-TR" sz="2400" dirty="0" smtClean="0">
                <a:solidFill>
                  <a:schemeClr val="tx1"/>
                </a:solidFill>
              </a:rPr>
              <a:t>((x % 3 == 0) &amp;&amp; (y % 3 == 0))</a:t>
            </a:r>
          </a:p>
          <a:p>
            <a:pPr algn="just">
              <a:buNone/>
            </a:pPr>
            <a:r>
              <a:rPr lang="tr-TR" sz="2400" dirty="0" smtClean="0"/>
              <a:t>	{</a:t>
            </a:r>
            <a:endParaRPr lang="tr-TR" sz="2400" dirty="0" smtClean="0">
              <a:solidFill>
                <a:schemeClr val="tx1"/>
              </a:solidFill>
            </a:endParaRPr>
          </a:p>
          <a:p>
            <a:pPr algn="just">
              <a:buNone/>
            </a:pPr>
            <a:r>
              <a:rPr lang="tr-TR" sz="2400" dirty="0" smtClean="0">
                <a:solidFill>
                  <a:schemeClr val="tx1"/>
                </a:solidFill>
              </a:rPr>
              <a:t>        </a:t>
            </a:r>
            <a:r>
              <a:rPr lang="tr-TR" sz="2400" dirty="0" err="1" smtClean="0">
                <a:solidFill>
                  <a:schemeClr val="tx1"/>
                </a:solidFill>
              </a:rPr>
              <a:t>printf</a:t>
            </a:r>
            <a:r>
              <a:rPr lang="tr-TR" sz="2400" dirty="0" smtClean="0">
                <a:solidFill>
                  <a:schemeClr val="tx1"/>
                </a:solidFill>
              </a:rPr>
              <a:t>(“%d ve %d </a:t>
            </a:r>
            <a:r>
              <a:rPr lang="tr-TR" sz="2400" dirty="0" err="1" smtClean="0">
                <a:solidFill>
                  <a:schemeClr val="tx1"/>
                </a:solidFill>
              </a:rPr>
              <a:t>sayilari</a:t>
            </a:r>
            <a:r>
              <a:rPr lang="tr-TR" sz="2400" dirty="0" smtClean="0">
                <a:solidFill>
                  <a:schemeClr val="tx1"/>
                </a:solidFill>
              </a:rPr>
              <a:t> 3'e tam </a:t>
            </a:r>
            <a:r>
              <a:rPr lang="tr-TR" sz="2400" dirty="0" err="1" smtClean="0">
                <a:solidFill>
                  <a:schemeClr val="tx1"/>
                </a:solidFill>
              </a:rPr>
              <a:t>bolunur</a:t>
            </a:r>
            <a:r>
              <a:rPr lang="tr-TR" sz="2400" dirty="0" smtClean="0">
                <a:solidFill>
                  <a:schemeClr val="tx1"/>
                </a:solidFill>
              </a:rPr>
              <a:t>”, x, y);</a:t>
            </a:r>
          </a:p>
          <a:p>
            <a:pPr algn="just">
              <a:buNone/>
            </a:pPr>
            <a:r>
              <a:rPr lang="tr-TR" sz="2400" dirty="0" smtClean="0"/>
              <a:t>	}</a:t>
            </a:r>
            <a:endParaRPr lang="tr-TR" sz="2800" dirty="0" smtClean="0">
              <a:solidFill>
                <a:schemeClr val="tx1"/>
              </a:solidFill>
            </a:endParaRPr>
          </a:p>
        </p:txBody>
      </p:sp>
    </p:spTree>
  </p:cSld>
  <p:clrMapOvr>
    <a:masterClrMapping/>
  </p:clrMapOvr>
  <p:transition>
    <p:random/>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chor="ctr">
            <a:normAutofit/>
          </a:bodyPr>
          <a:lstStyle/>
          <a:p>
            <a:r>
              <a:rPr lang="tr-TR" sz="4000" b="1" smtClean="0">
                <a:solidFill>
                  <a:schemeClr val="tx2">
                    <a:lumMod val="60000"/>
                    <a:lumOff val="40000"/>
                  </a:schemeClr>
                </a:solidFill>
              </a:rPr>
              <a:t>Karar Verme Yapıları - IF</a:t>
            </a:r>
            <a:endParaRPr lang="tr-TR" sz="4000" b="1" dirty="0">
              <a:solidFill>
                <a:schemeClr val="tx2">
                  <a:lumMod val="60000"/>
                  <a:lumOff val="40000"/>
                </a:schemeClr>
              </a:solidFill>
            </a:endParaRPr>
          </a:p>
        </p:txBody>
      </p:sp>
      <p:sp>
        <p:nvSpPr>
          <p:cNvPr id="3" name="Alt Başlık 2"/>
          <p:cNvSpPr>
            <a:spLocks noGrp="1"/>
          </p:cNvSpPr>
          <p:nvPr>
            <p:ph sz="quarter" idx="1"/>
          </p:nvPr>
        </p:nvSpPr>
        <p:spPr/>
        <p:txBody>
          <a:bodyPr>
            <a:normAutofit/>
          </a:bodyPr>
          <a:lstStyle/>
          <a:p>
            <a:pPr algn="just">
              <a:buFontTx/>
              <a:buChar char="-"/>
            </a:pPr>
            <a:r>
              <a:rPr lang="tr-TR" sz="2400" dirty="0" smtClean="0">
                <a:solidFill>
                  <a:schemeClr val="tx1"/>
                </a:solidFill>
              </a:rPr>
              <a:t> </a:t>
            </a:r>
            <a:r>
              <a:rPr lang="tr-TR" sz="2400" dirty="0" err="1" smtClean="0">
                <a:solidFill>
                  <a:schemeClr val="tx1"/>
                </a:solidFill>
              </a:rPr>
              <a:t>C'de</a:t>
            </a:r>
            <a:r>
              <a:rPr lang="tr-TR" sz="2400" dirty="0" smtClean="0">
                <a:solidFill>
                  <a:schemeClr val="tx1"/>
                </a:solidFill>
              </a:rPr>
              <a:t> </a:t>
            </a:r>
            <a:r>
              <a:rPr lang="tr-TR" sz="2400" dirty="0" err="1" smtClean="0">
                <a:solidFill>
                  <a:schemeClr val="tx1"/>
                </a:solidFill>
              </a:rPr>
              <a:t>boolean</a:t>
            </a:r>
            <a:r>
              <a:rPr lang="tr-TR" sz="2400" dirty="0" smtClean="0">
                <a:solidFill>
                  <a:schemeClr val="tx1"/>
                </a:solidFill>
              </a:rPr>
              <a:t> tipinde bir değişken bulunmamaktadır. Bunun yerine sayılarla işlem yapılır. </a:t>
            </a:r>
            <a:r>
              <a:rPr lang="tr-TR" sz="2400" dirty="0" err="1" smtClean="0">
                <a:solidFill>
                  <a:schemeClr val="tx1"/>
                </a:solidFill>
              </a:rPr>
              <a:t>C'de</a:t>
            </a:r>
            <a:r>
              <a:rPr lang="tr-TR" sz="2400" dirty="0" smtClean="0">
                <a:solidFill>
                  <a:schemeClr val="tx1"/>
                </a:solidFill>
              </a:rPr>
              <a:t> 0 sayısı </a:t>
            </a:r>
            <a:r>
              <a:rPr lang="tr-TR" sz="2400" dirty="0" err="1" smtClean="0">
                <a:solidFill>
                  <a:schemeClr val="tx1"/>
                </a:solidFill>
              </a:rPr>
              <a:t>false</a:t>
            </a:r>
            <a:r>
              <a:rPr lang="tr-TR" sz="2400" dirty="0" smtClean="0">
                <a:solidFill>
                  <a:schemeClr val="tx1"/>
                </a:solidFill>
              </a:rPr>
              <a:t>, geri kalan tüm sayılar </a:t>
            </a:r>
            <a:r>
              <a:rPr lang="tr-TR" sz="2400" dirty="0" err="1" smtClean="0">
                <a:solidFill>
                  <a:schemeClr val="tx1"/>
                </a:solidFill>
              </a:rPr>
              <a:t>true</a:t>
            </a:r>
            <a:r>
              <a:rPr lang="tr-TR" sz="2400" dirty="0" smtClean="0">
                <a:solidFill>
                  <a:schemeClr val="tx1"/>
                </a:solidFill>
              </a:rPr>
              <a:t> kabul edilir. </a:t>
            </a:r>
          </a:p>
          <a:p>
            <a:pPr algn="just">
              <a:buFontTx/>
              <a:buChar char="-"/>
            </a:pPr>
            <a:r>
              <a:rPr lang="tr-TR" sz="2400" dirty="0" smtClean="0">
                <a:solidFill>
                  <a:schemeClr val="tx1"/>
                </a:solidFill>
              </a:rPr>
              <a:t>Birkaç örneğe bakalım.</a:t>
            </a:r>
          </a:p>
          <a:p>
            <a:pPr algn="just">
              <a:buFont typeface="Wingdings" pitchFamily="2" charset="2"/>
              <a:buChar char="§"/>
            </a:pPr>
            <a:r>
              <a:rPr lang="tr-TR" sz="2400" dirty="0" smtClean="0">
                <a:solidFill>
                  <a:schemeClr val="tx1"/>
                </a:solidFill>
              </a:rPr>
              <a:t> </a:t>
            </a:r>
            <a:r>
              <a:rPr lang="tr-TR" sz="2400" dirty="0" err="1" smtClean="0">
                <a:solidFill>
                  <a:schemeClr val="tx1"/>
                </a:solidFill>
              </a:rPr>
              <a:t>if</a:t>
            </a:r>
            <a:r>
              <a:rPr lang="tr-TR" sz="2400" dirty="0" smtClean="0">
                <a:solidFill>
                  <a:schemeClr val="tx1"/>
                </a:solidFill>
              </a:rPr>
              <a:t>(3){ … }  </a:t>
            </a:r>
          </a:p>
          <a:p>
            <a:pPr algn="just">
              <a:buFont typeface="Wingdings" pitchFamily="2" charset="2"/>
              <a:buChar char="Ø"/>
            </a:pPr>
            <a:r>
              <a:rPr lang="tr-TR" sz="2400" dirty="0" smtClean="0">
                <a:solidFill>
                  <a:schemeClr val="tx1"/>
                </a:solidFill>
              </a:rPr>
              <a:t> Doğru bir kullanımdır. </a:t>
            </a:r>
            <a:r>
              <a:rPr lang="tr-TR" sz="2400" dirty="0" err="1" smtClean="0">
                <a:solidFill>
                  <a:schemeClr val="tx1"/>
                </a:solidFill>
              </a:rPr>
              <a:t>If</a:t>
            </a:r>
            <a:r>
              <a:rPr lang="tr-TR" sz="2400" dirty="0" smtClean="0">
                <a:solidFill>
                  <a:schemeClr val="tx1"/>
                </a:solidFill>
              </a:rPr>
              <a:t> içerisindeki önerme her zaman </a:t>
            </a:r>
            <a:r>
              <a:rPr lang="tr-TR" sz="2400" dirty="0" err="1" smtClean="0">
                <a:solidFill>
                  <a:schemeClr val="tx1"/>
                </a:solidFill>
              </a:rPr>
              <a:t>true</a:t>
            </a:r>
            <a:r>
              <a:rPr lang="tr-TR" sz="2400" dirty="0" smtClean="0">
                <a:solidFill>
                  <a:schemeClr val="tx1"/>
                </a:solidFill>
              </a:rPr>
              <a:t> olduğundan bu </a:t>
            </a:r>
            <a:r>
              <a:rPr lang="tr-TR" sz="2400" dirty="0" err="1" smtClean="0">
                <a:solidFill>
                  <a:schemeClr val="tx1"/>
                </a:solidFill>
              </a:rPr>
              <a:t>if</a:t>
            </a:r>
            <a:r>
              <a:rPr lang="tr-TR" sz="2400" dirty="0" smtClean="0">
                <a:solidFill>
                  <a:schemeClr val="tx1"/>
                </a:solidFill>
              </a:rPr>
              <a:t> bloğu her zaman çalıştırılır.</a:t>
            </a:r>
          </a:p>
          <a:p>
            <a:pPr algn="just">
              <a:buFont typeface="Wingdings" pitchFamily="2" charset="2"/>
              <a:buChar char="§"/>
            </a:pPr>
            <a:r>
              <a:rPr lang="tr-TR" sz="2400" dirty="0" smtClean="0">
                <a:solidFill>
                  <a:schemeClr val="tx1"/>
                </a:solidFill>
              </a:rPr>
              <a:t> </a:t>
            </a:r>
            <a:r>
              <a:rPr lang="tr-TR" sz="2400" dirty="0" err="1" smtClean="0">
                <a:solidFill>
                  <a:schemeClr val="tx1"/>
                </a:solidFill>
              </a:rPr>
              <a:t>if</a:t>
            </a:r>
            <a:r>
              <a:rPr lang="tr-TR" sz="2400" dirty="0" smtClean="0">
                <a:solidFill>
                  <a:schemeClr val="tx1"/>
                </a:solidFill>
              </a:rPr>
              <a:t>(0 &amp;&amp; 1){ … }   </a:t>
            </a:r>
          </a:p>
          <a:p>
            <a:pPr algn="just">
              <a:buFont typeface="Wingdings" pitchFamily="2" charset="2"/>
              <a:buChar char="Ø"/>
            </a:pPr>
            <a:r>
              <a:rPr lang="tr-TR" sz="2400" dirty="0" smtClean="0">
                <a:solidFill>
                  <a:schemeClr val="tx1"/>
                </a:solidFill>
              </a:rPr>
              <a:t> Bu kullanım bir derleme hatası vermez, doğru bir kullanımdır. Ancak </a:t>
            </a:r>
            <a:r>
              <a:rPr lang="tr-TR" sz="2400" dirty="0" err="1" smtClean="0">
                <a:solidFill>
                  <a:schemeClr val="tx1"/>
                </a:solidFill>
              </a:rPr>
              <a:t>if</a:t>
            </a:r>
            <a:r>
              <a:rPr lang="tr-TR" sz="2400" dirty="0" smtClean="0">
                <a:solidFill>
                  <a:schemeClr val="tx1"/>
                </a:solidFill>
              </a:rPr>
              <a:t> içerisindeki mantıksal işlem her zaman “</a:t>
            </a:r>
            <a:r>
              <a:rPr lang="tr-TR" sz="2400" b="1" i="1" dirty="0" err="1" smtClean="0">
                <a:solidFill>
                  <a:schemeClr val="tx1"/>
                </a:solidFill>
              </a:rPr>
              <a:t>false</a:t>
            </a:r>
            <a:r>
              <a:rPr lang="tr-TR" sz="2400" dirty="0" smtClean="0">
                <a:solidFill>
                  <a:schemeClr val="tx1"/>
                </a:solidFill>
              </a:rPr>
              <a:t>”(0) değeri vereceğinden </a:t>
            </a:r>
            <a:r>
              <a:rPr lang="tr-TR" sz="2400" dirty="0" err="1" smtClean="0">
                <a:solidFill>
                  <a:schemeClr val="tx1"/>
                </a:solidFill>
              </a:rPr>
              <a:t>if</a:t>
            </a:r>
            <a:r>
              <a:rPr lang="tr-TR" sz="2400" dirty="0" smtClean="0">
                <a:solidFill>
                  <a:schemeClr val="tx1"/>
                </a:solidFill>
              </a:rPr>
              <a:t> bloğuna hiçbir zaman girilmez.</a:t>
            </a:r>
          </a:p>
          <a:p>
            <a:pPr algn="just">
              <a:buFont typeface="Wingdings" pitchFamily="2" charset="2"/>
              <a:buChar char="§"/>
            </a:pPr>
            <a:endParaRPr lang="tr-TR" sz="2400" dirty="0" smtClean="0">
              <a:solidFill>
                <a:schemeClr val="tx1"/>
              </a:solidFill>
            </a:endParaRPr>
          </a:p>
          <a:p>
            <a:pPr algn="just">
              <a:buFont typeface="Wingdings" pitchFamily="2" charset="2"/>
              <a:buChar char="§"/>
            </a:pPr>
            <a:endParaRPr lang="tr-TR" sz="2400" dirty="0" smtClean="0">
              <a:solidFill>
                <a:schemeClr val="tx1"/>
              </a:solidFill>
            </a:endParaRPr>
          </a:p>
          <a:p>
            <a:pPr algn="just"/>
            <a:endParaRPr lang="tr-TR" sz="2400" b="1" dirty="0" smtClean="0">
              <a:solidFill>
                <a:schemeClr val="tx1"/>
              </a:solidFill>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checkerboard(across)">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checkerboard(across)">
                                      <p:cBhvr>
                                        <p:cTn id="1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640080"/>
            <a:ext cx="8286808" cy="548640"/>
          </a:xfrm>
        </p:spPr>
        <p:txBody>
          <a:bodyPr>
            <a:noAutofit/>
          </a:bodyPr>
          <a:lstStyle/>
          <a:p>
            <a:r>
              <a:rPr lang="tr-TR" sz="2400" dirty="0" smtClean="0"/>
              <a:t>SÜSLÜLER OLMADAN IF SADECE BİR KOMUTU KENDİNE BAĞLAR.</a:t>
            </a:r>
            <a:endParaRPr lang="tr-TR" sz="2400" dirty="0"/>
          </a:p>
        </p:txBody>
      </p:sp>
      <p:pic>
        <p:nvPicPr>
          <p:cNvPr id="5124" name="Picture 4" descr="http://www.7figurehomebusiness.com/wp-content/uploads/2011/06/attraction-marketing.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870585" y="1710690"/>
            <a:ext cx="2733675" cy="28575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itle 1"/>
          <p:cNvSpPr txBox="1">
            <a:spLocks/>
          </p:cNvSpPr>
          <p:nvPr/>
        </p:nvSpPr>
        <p:spPr>
          <a:xfrm rot="18640582">
            <a:off x="4497684" y="2741295"/>
            <a:ext cx="2425065"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r>
              <a:rPr lang="tr-TR" dirty="0" smtClean="0"/>
              <a:t>bir komut</a:t>
            </a:r>
            <a:endParaRPr lang="tr-TR" dirty="0"/>
          </a:p>
        </p:txBody>
      </p:sp>
      <p:sp>
        <p:nvSpPr>
          <p:cNvPr id="6" name="Title 1"/>
          <p:cNvSpPr txBox="1">
            <a:spLocks/>
          </p:cNvSpPr>
          <p:nvPr/>
        </p:nvSpPr>
        <p:spPr>
          <a:xfrm rot="18640582">
            <a:off x="5448822" y="2844134"/>
            <a:ext cx="2696267"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r>
              <a:rPr lang="tr-TR" dirty="0" smtClean="0"/>
              <a:t>diğer komutlar</a:t>
            </a:r>
            <a:endParaRPr lang="tr-TR" dirty="0"/>
          </a:p>
        </p:txBody>
      </p:sp>
    </p:spTree>
    <p:extLst>
      <p:ext uri="{BB962C8B-B14F-4D97-AF65-F5344CB8AC3E}">
        <p14:creationId xmlns:p14="http://schemas.microsoft.com/office/powerpoint/2010/main" xmlns="" val="2260822222"/>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grpId="0" nodeType="clickEffect">
                                  <p:stCondLst>
                                    <p:cond delay="0"/>
                                  </p:stCondLst>
                                  <p:childTnLst>
                                    <p:animMotion origin="layout" path="M 0 0  L -0.25 0  E" pathEditMode="relative" ptsTypes="">
                                      <p:cBhvr>
                                        <p:cTn id="6" dur="2000" fill="hold"/>
                                        <p:tgtEl>
                                          <p:spTgt spid="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tr-TR" dirty="0" smtClean="0"/>
              <a:t>Kullanım şekli</a:t>
            </a:r>
            <a:endParaRPr lang="en-US" dirty="0"/>
          </a:p>
        </p:txBody>
      </p:sp>
      <p:sp>
        <p:nvSpPr>
          <p:cNvPr id="25604" name="Text Box 4"/>
          <p:cNvSpPr txBox="1">
            <a:spLocks noChangeArrowheads="1"/>
          </p:cNvSpPr>
          <p:nvPr/>
        </p:nvSpPr>
        <p:spPr bwMode="auto">
          <a:xfrm>
            <a:off x="571472" y="1643050"/>
            <a:ext cx="2819400" cy="10156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2400" dirty="0"/>
              <a:t>if ( age &gt;= 18 </a:t>
            </a:r>
            <a:r>
              <a:rPr lang="en-US" sz="2400" dirty="0" smtClean="0"/>
              <a:t>)</a:t>
            </a:r>
            <a:endParaRPr lang="en-US" sz="2400" dirty="0"/>
          </a:p>
          <a:p>
            <a:pPr>
              <a:spcBef>
                <a:spcPct val="50000"/>
              </a:spcBef>
            </a:pPr>
            <a:r>
              <a:rPr lang="en-US" sz="2400" dirty="0"/>
              <a:t>    </a:t>
            </a:r>
            <a:r>
              <a:rPr lang="en-US" sz="2400" dirty="0" err="1"/>
              <a:t>printf</a:t>
            </a:r>
            <a:r>
              <a:rPr lang="en-US" sz="2400" dirty="0"/>
              <a:t>(</a:t>
            </a:r>
            <a:r>
              <a:rPr lang="ja-JP" altLang="en-US" sz="2400" dirty="0">
                <a:latin typeface="Arial"/>
              </a:rPr>
              <a:t>“</a:t>
            </a:r>
            <a:r>
              <a:rPr lang="en-US" sz="2400" dirty="0"/>
              <a:t>Vote!\n</a:t>
            </a:r>
            <a:r>
              <a:rPr lang="ja-JP" altLang="en-US" sz="2400" dirty="0">
                <a:latin typeface="Arial"/>
              </a:rPr>
              <a:t>”</a:t>
            </a:r>
            <a:r>
              <a:rPr lang="en-US" sz="2400" dirty="0"/>
              <a:t>) </a:t>
            </a:r>
            <a:r>
              <a:rPr lang="en-US" sz="2000" dirty="0" smtClean="0"/>
              <a:t>;</a:t>
            </a:r>
            <a:endParaRPr lang="en-US" sz="2000" dirty="0"/>
          </a:p>
        </p:txBody>
      </p:sp>
      <p:sp>
        <p:nvSpPr>
          <p:cNvPr id="25605" name="Text Box 5"/>
          <p:cNvSpPr txBox="1">
            <a:spLocks noChangeArrowheads="1"/>
          </p:cNvSpPr>
          <p:nvPr/>
        </p:nvSpPr>
        <p:spPr bwMode="auto">
          <a:xfrm>
            <a:off x="4429124" y="1643050"/>
            <a:ext cx="4429156" cy="212365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pPr>
            <a:r>
              <a:rPr lang="en-US" sz="2400" dirty="0"/>
              <a:t>if ( age &gt;= 18 </a:t>
            </a:r>
            <a:r>
              <a:rPr lang="en-US" sz="2400" dirty="0" smtClean="0"/>
              <a:t>)</a:t>
            </a:r>
            <a:endParaRPr lang="en-US" sz="2400" dirty="0"/>
          </a:p>
          <a:p>
            <a:pPr>
              <a:spcBef>
                <a:spcPct val="50000"/>
              </a:spcBef>
            </a:pPr>
            <a:r>
              <a:rPr lang="en-US" sz="2400" dirty="0"/>
              <a:t>    </a:t>
            </a:r>
            <a:r>
              <a:rPr lang="en-US" sz="2400" dirty="0" err="1"/>
              <a:t>printf</a:t>
            </a:r>
            <a:r>
              <a:rPr lang="en-US" sz="2400" dirty="0"/>
              <a:t>(</a:t>
            </a:r>
            <a:r>
              <a:rPr lang="ja-JP" altLang="en-US" sz="2400" dirty="0">
                <a:latin typeface="Arial"/>
              </a:rPr>
              <a:t>“</a:t>
            </a:r>
            <a:r>
              <a:rPr lang="en-US" sz="2400" dirty="0"/>
              <a:t>Vote!\n</a:t>
            </a:r>
            <a:r>
              <a:rPr lang="ja-JP" altLang="en-US" sz="2400" dirty="0">
                <a:latin typeface="Arial"/>
              </a:rPr>
              <a:t>”</a:t>
            </a:r>
            <a:r>
              <a:rPr lang="en-US" sz="2400" dirty="0"/>
              <a:t>) </a:t>
            </a:r>
            <a:r>
              <a:rPr lang="en-US" sz="2400" dirty="0" smtClean="0"/>
              <a:t>;</a:t>
            </a:r>
            <a:endParaRPr lang="en-US" sz="2400" dirty="0"/>
          </a:p>
          <a:p>
            <a:pPr>
              <a:spcBef>
                <a:spcPct val="50000"/>
              </a:spcBef>
            </a:pPr>
            <a:r>
              <a:rPr lang="en-US" sz="2400" dirty="0" smtClean="0"/>
              <a:t>else</a:t>
            </a:r>
            <a:endParaRPr lang="en-US" sz="2400" dirty="0"/>
          </a:p>
          <a:p>
            <a:pPr>
              <a:spcBef>
                <a:spcPct val="50000"/>
              </a:spcBef>
            </a:pPr>
            <a:r>
              <a:rPr lang="en-US" sz="2400" dirty="0"/>
              <a:t>    </a:t>
            </a:r>
            <a:r>
              <a:rPr lang="en-US" sz="2400" dirty="0" err="1"/>
              <a:t>printf</a:t>
            </a:r>
            <a:r>
              <a:rPr lang="en-US" sz="2400" dirty="0"/>
              <a:t>(</a:t>
            </a:r>
            <a:r>
              <a:rPr lang="ja-JP" altLang="en-US" sz="2400" dirty="0">
                <a:latin typeface="Arial"/>
              </a:rPr>
              <a:t>“</a:t>
            </a:r>
            <a:r>
              <a:rPr lang="en-US" sz="2400" dirty="0"/>
              <a:t>Maybe next time!\n</a:t>
            </a:r>
            <a:r>
              <a:rPr lang="ja-JP" altLang="en-US" sz="2400" dirty="0">
                <a:latin typeface="Arial"/>
              </a:rPr>
              <a:t>”</a:t>
            </a:r>
            <a:r>
              <a:rPr lang="en-US" sz="2400" dirty="0"/>
              <a:t>) </a:t>
            </a:r>
            <a:r>
              <a:rPr lang="en-US" sz="2400" dirty="0" smtClean="0"/>
              <a:t>;</a:t>
            </a:r>
            <a:endParaRPr lang="en-US" sz="2400" dirty="0"/>
          </a:p>
        </p:txBody>
      </p:sp>
      <p:sp>
        <p:nvSpPr>
          <p:cNvPr id="5" name="4 Yuvarlatılmış Dikdörtgen"/>
          <p:cNvSpPr/>
          <p:nvPr/>
        </p:nvSpPr>
        <p:spPr>
          <a:xfrm>
            <a:off x="928662" y="3857628"/>
            <a:ext cx="3214710" cy="114300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dirty="0" smtClean="0"/>
              <a:t>Tek komut olduğu zamanlarda süslü kullanmamıza gerek yoktur.</a:t>
            </a:r>
            <a:endParaRPr lang="tr-TR" dirty="0"/>
          </a:p>
        </p:txBody>
      </p:sp>
    </p:spTree>
    <p:extLst>
      <p:ext uri="{BB962C8B-B14F-4D97-AF65-F5344CB8AC3E}">
        <p14:creationId xmlns="" xmlns:p14="http://schemas.microsoft.com/office/powerpoint/2010/main" val="17761332"/>
      </p:ext>
    </p:extLst>
  </p:cSld>
  <p:clrMapOvr>
    <a:masterClrMapping/>
  </p:clrMapOvr>
  <p:transition>
    <p:random/>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sz="1600" dirty="0" smtClean="0"/>
              <a:t>Amacımız: sadece a 1’e eşitken “</a:t>
            </a:r>
            <a:r>
              <a:rPr lang="tr-TR" sz="1600" dirty="0" err="1" smtClean="0"/>
              <a:t>Hello</a:t>
            </a:r>
            <a:r>
              <a:rPr lang="tr-TR" sz="1600" dirty="0" smtClean="0"/>
              <a:t> </a:t>
            </a:r>
            <a:r>
              <a:rPr lang="tr-TR" sz="1600" dirty="0" err="1" smtClean="0"/>
              <a:t>World</a:t>
            </a:r>
            <a:r>
              <a:rPr lang="tr-TR" sz="1600" dirty="0" smtClean="0"/>
              <a:t>!” yazmak, değilse hiçbir şey yazmamak olsun.</a:t>
            </a:r>
            <a:endParaRPr lang="tr-TR" sz="1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1556605079"/>
              </p:ext>
            </p:extLst>
          </p:nvPr>
        </p:nvGraphicFramePr>
        <p:xfrm>
          <a:off x="822325" y="1100138"/>
          <a:ext cx="7521576" cy="4211320"/>
        </p:xfrm>
        <a:graphic>
          <a:graphicData uri="http://schemas.openxmlformats.org/drawingml/2006/table">
            <a:tbl>
              <a:tblPr firstRow="1" bandRow="1">
                <a:tableStyleId>{5C22544A-7EE6-4342-B048-85BDC9FD1C3A}</a:tableStyleId>
              </a:tblPr>
              <a:tblGrid>
                <a:gridCol w="3760788"/>
                <a:gridCol w="3760788"/>
              </a:tblGrid>
              <a:tr h="370840">
                <a:tc>
                  <a:txBody>
                    <a:bodyPr/>
                    <a:lstStyle/>
                    <a:p>
                      <a:r>
                        <a:rPr lang="tr-TR" dirty="0" smtClean="0"/>
                        <a:t>CODE</a:t>
                      </a:r>
                      <a:endParaRPr lang="tr-TR" dirty="0"/>
                    </a:p>
                  </a:txBody>
                  <a:tcPr/>
                </a:tc>
                <a:tc>
                  <a:txBody>
                    <a:bodyPr/>
                    <a:lstStyle/>
                    <a:p>
                      <a:r>
                        <a:rPr lang="tr-TR" dirty="0" smtClean="0"/>
                        <a:t>CORRECT</a:t>
                      </a:r>
                      <a:r>
                        <a:rPr lang="tr-TR" baseline="0" dirty="0" smtClean="0"/>
                        <a:t> OR WRONG</a:t>
                      </a:r>
                      <a:endParaRPr lang="tr-TR" dirty="0"/>
                    </a:p>
                  </a:txBody>
                  <a:tcPr/>
                </a:tc>
              </a:tr>
              <a:tr h="370840">
                <a:tc>
                  <a:txBody>
                    <a:bodyPr/>
                    <a:lstStyle/>
                    <a:p>
                      <a:pPr>
                        <a:buFont typeface="Monotype Sorts" charset="0"/>
                        <a:buChar char=" "/>
                      </a:pPr>
                      <a:r>
                        <a:rPr lang="tr-TR" sz="1400" dirty="0" smtClean="0"/>
                        <a:t>if(a==1)</a:t>
                      </a:r>
                      <a:endParaRPr lang="en-US" sz="1400" dirty="0" smtClean="0"/>
                    </a:p>
                    <a:p>
                      <a:pPr>
                        <a:buFont typeface="Monotype Sorts" charset="0"/>
                        <a:buChar char=" "/>
                      </a:pPr>
                      <a:r>
                        <a:rPr lang="en-US" sz="1400" dirty="0" smtClean="0"/>
                        <a:t>{</a:t>
                      </a:r>
                    </a:p>
                    <a:p>
                      <a:pPr>
                        <a:buFont typeface="Monotype Sorts" charset="0"/>
                        <a:buChar char=" "/>
                      </a:pPr>
                      <a:r>
                        <a:rPr lang="en-US" sz="1400" dirty="0" smtClean="0">
                          <a:latin typeface="Arial" panose="020B0604020202020204" pitchFamily="34" charset="0"/>
                          <a:cs typeface="Arial" panose="020B0604020202020204" pitchFamily="34" charset="0"/>
                        </a:rPr>
                        <a:t>    </a:t>
                      </a:r>
                      <a:r>
                        <a:rPr lang="tr-TR" sz="1400" dirty="0" smtClean="0">
                          <a:latin typeface="Arial" panose="020B0604020202020204" pitchFamily="34" charset="0"/>
                          <a:cs typeface="Arial" panose="020B0604020202020204" pitchFamily="34" charset="0"/>
                        </a:rPr>
                        <a:t>printf("Hello World! ");</a:t>
                      </a:r>
                      <a:endParaRPr lang="en-US" sz="1400" dirty="0" smtClean="0">
                        <a:latin typeface="Arial" panose="020B0604020202020204" pitchFamily="34" charset="0"/>
                        <a:cs typeface="Arial" panose="020B0604020202020204" pitchFamily="34" charset="0"/>
                      </a:endParaRPr>
                    </a:p>
                    <a:p>
                      <a:pPr>
                        <a:buFont typeface="Monotype Sorts" charset="0"/>
                        <a:buChar char=" "/>
                      </a:pPr>
                      <a:r>
                        <a:rPr lang="en-US" sz="1400" dirty="0" smtClean="0"/>
                        <a:t>}</a:t>
                      </a:r>
                    </a:p>
                  </a:txBody>
                  <a:tcPr/>
                </a:tc>
                <a:tc>
                  <a:txBody>
                    <a:bodyPr/>
                    <a:lstStyle/>
                    <a:p>
                      <a:endParaRPr lang="tr-TR" dirty="0"/>
                    </a:p>
                  </a:txBody>
                  <a:tcPr/>
                </a:tc>
              </a:tr>
              <a:tr h="370840">
                <a:tc>
                  <a:txBody>
                    <a:bodyPr/>
                    <a:lstStyle/>
                    <a:p>
                      <a:pPr>
                        <a:buFont typeface="Monotype Sorts" charset="0"/>
                        <a:buChar char=" "/>
                      </a:pPr>
                      <a:r>
                        <a:rPr lang="tr-TR" sz="1400" kern="1200" dirty="0" smtClean="0">
                          <a:solidFill>
                            <a:schemeClr val="dk1"/>
                          </a:solidFill>
                          <a:latin typeface="+mn-lt"/>
                          <a:ea typeface="+mn-ea"/>
                          <a:cs typeface="+mn-cs"/>
                        </a:rPr>
                        <a:t>if(a==1)</a:t>
                      </a:r>
                      <a:endParaRPr lang="en-US" sz="1400" kern="1200" dirty="0" smtClean="0">
                        <a:solidFill>
                          <a:schemeClr val="dk1"/>
                        </a:solidFill>
                        <a:latin typeface="+mn-lt"/>
                        <a:ea typeface="+mn-ea"/>
                        <a:cs typeface="+mn-cs"/>
                      </a:endParaRPr>
                    </a:p>
                    <a:p>
                      <a:pPr>
                        <a:buFont typeface="Monotype Sorts" charset="0"/>
                        <a:buChar char=" "/>
                      </a:pPr>
                      <a:r>
                        <a:rPr lang="en-US" sz="1400" kern="1200" dirty="0" smtClean="0">
                          <a:solidFill>
                            <a:schemeClr val="dk1"/>
                          </a:solidFill>
                          <a:latin typeface="+mn-lt"/>
                          <a:ea typeface="+mn-ea"/>
                          <a:cs typeface="+mn-cs"/>
                        </a:rPr>
                        <a:t>    </a:t>
                      </a:r>
                      <a:r>
                        <a:rPr lang="tr-TR" sz="1400" kern="1200" dirty="0" smtClean="0">
                          <a:solidFill>
                            <a:schemeClr val="dk1"/>
                          </a:solidFill>
                          <a:latin typeface="+mn-lt"/>
                          <a:ea typeface="+mn-ea"/>
                          <a:cs typeface="+mn-cs"/>
                        </a:rPr>
                        <a:t>printf("Hello World! ");</a:t>
                      </a:r>
                      <a:endParaRPr lang="en-US" sz="1400" kern="1200" dirty="0" smtClean="0">
                        <a:solidFill>
                          <a:schemeClr val="dk1"/>
                        </a:solidFill>
                        <a:latin typeface="+mn-lt"/>
                        <a:ea typeface="+mn-ea"/>
                        <a:cs typeface="+mn-cs"/>
                      </a:endParaRPr>
                    </a:p>
                  </a:txBody>
                  <a:tcPr/>
                </a:tc>
                <a:tc>
                  <a:txBody>
                    <a:bodyPr/>
                    <a:lstStyle/>
                    <a:p>
                      <a:endParaRPr lang="tr-TR" dirty="0"/>
                    </a:p>
                  </a:txBody>
                  <a:tcPr/>
                </a:tc>
              </a:tr>
              <a:tr h="370840">
                <a:tc>
                  <a:txBody>
                    <a:bodyPr/>
                    <a:lstStyle/>
                    <a:p>
                      <a:pPr>
                        <a:buFont typeface="Monotype Sorts" charset="0"/>
                        <a:buChar char=" "/>
                      </a:pPr>
                      <a:r>
                        <a:rPr lang="tr-TR" sz="1400" kern="1200" dirty="0" smtClean="0">
                          <a:solidFill>
                            <a:schemeClr val="dk1"/>
                          </a:solidFill>
                          <a:latin typeface="+mn-lt"/>
                          <a:ea typeface="+mn-ea"/>
                          <a:cs typeface="+mn-cs"/>
                        </a:rPr>
                        <a:t>if(a==1)</a:t>
                      </a:r>
                      <a:endParaRPr lang="en-US" sz="1400" kern="1200" dirty="0" smtClean="0">
                        <a:solidFill>
                          <a:schemeClr val="dk1"/>
                        </a:solidFill>
                        <a:latin typeface="+mn-lt"/>
                        <a:ea typeface="+mn-ea"/>
                        <a:cs typeface="+mn-cs"/>
                      </a:endParaRPr>
                    </a:p>
                    <a:p>
                      <a:pPr>
                        <a:buFont typeface="Monotype Sorts" charset="0"/>
                        <a:buChar char=" "/>
                      </a:pPr>
                      <a:r>
                        <a:rPr lang="en-US" sz="1400" kern="1200" dirty="0" smtClean="0">
                          <a:solidFill>
                            <a:schemeClr val="dk1"/>
                          </a:solidFill>
                          <a:latin typeface="+mn-lt"/>
                          <a:ea typeface="+mn-ea"/>
                          <a:cs typeface="+mn-cs"/>
                        </a:rPr>
                        <a:t>{</a:t>
                      </a:r>
                      <a:endParaRPr lang="tr-TR" sz="1400" kern="1200" dirty="0" smtClean="0">
                        <a:solidFill>
                          <a:schemeClr val="dk1"/>
                        </a:solidFill>
                        <a:latin typeface="+mn-lt"/>
                        <a:ea typeface="+mn-ea"/>
                        <a:cs typeface="+mn-cs"/>
                      </a:endParaRPr>
                    </a:p>
                    <a:p>
                      <a:pPr>
                        <a:buFont typeface="Monotype Sorts" charset="0"/>
                        <a:buChar char=" "/>
                      </a:pPr>
                      <a:r>
                        <a:rPr lang="tr-TR" sz="1400" kern="1200" dirty="0" smtClean="0">
                          <a:solidFill>
                            <a:schemeClr val="dk1"/>
                          </a:solidFill>
                          <a:latin typeface="+mn-lt"/>
                          <a:ea typeface="+mn-ea"/>
                          <a:cs typeface="+mn-cs"/>
                        </a:rPr>
                        <a:t>     </a:t>
                      </a:r>
                      <a:r>
                        <a:rPr lang="tr-TR" sz="1400" kern="1200" dirty="0" err="1" smtClean="0">
                          <a:solidFill>
                            <a:schemeClr val="dk1"/>
                          </a:solidFill>
                          <a:latin typeface="+mn-lt"/>
                          <a:ea typeface="+mn-ea"/>
                          <a:cs typeface="+mn-cs"/>
                        </a:rPr>
                        <a:t>printf</a:t>
                      </a:r>
                      <a:r>
                        <a:rPr lang="tr-TR" sz="1400" kern="1200" dirty="0" smtClean="0">
                          <a:solidFill>
                            <a:schemeClr val="dk1"/>
                          </a:solidFill>
                          <a:latin typeface="+mn-lt"/>
                          <a:ea typeface="+mn-ea"/>
                          <a:cs typeface="+mn-cs"/>
                        </a:rPr>
                        <a:t>("Hello");</a:t>
                      </a:r>
                    </a:p>
                    <a:p>
                      <a:pPr>
                        <a:buFont typeface="Monotype Sorts" charset="0"/>
                        <a:buChar char=" "/>
                      </a:pPr>
                      <a:r>
                        <a:rPr lang="tr-TR" sz="1400" kern="1200" dirty="0" smtClean="0">
                          <a:solidFill>
                            <a:schemeClr val="dk1"/>
                          </a:solidFill>
                          <a:latin typeface="+mn-lt"/>
                          <a:ea typeface="+mn-ea"/>
                          <a:cs typeface="+mn-cs"/>
                        </a:rPr>
                        <a:t>     </a:t>
                      </a:r>
                      <a:r>
                        <a:rPr lang="tr-TR" sz="1400" kern="1200" dirty="0" err="1" smtClean="0">
                          <a:solidFill>
                            <a:schemeClr val="dk1"/>
                          </a:solidFill>
                          <a:latin typeface="+mn-lt"/>
                          <a:ea typeface="+mn-ea"/>
                          <a:cs typeface="+mn-cs"/>
                        </a:rPr>
                        <a:t>printf</a:t>
                      </a:r>
                      <a:r>
                        <a:rPr lang="tr-TR" sz="1400" kern="1200" dirty="0" smtClean="0">
                          <a:solidFill>
                            <a:schemeClr val="dk1"/>
                          </a:solidFill>
                          <a:latin typeface="+mn-lt"/>
                          <a:ea typeface="+mn-ea"/>
                          <a:cs typeface="+mn-cs"/>
                        </a:rPr>
                        <a:t>("  </a:t>
                      </a:r>
                      <a:r>
                        <a:rPr lang="tr-TR" sz="1400" kern="1200" dirty="0" err="1" smtClean="0">
                          <a:solidFill>
                            <a:schemeClr val="dk1"/>
                          </a:solidFill>
                          <a:latin typeface="+mn-lt"/>
                          <a:ea typeface="+mn-ea"/>
                          <a:cs typeface="+mn-cs"/>
                        </a:rPr>
                        <a:t>World</a:t>
                      </a:r>
                      <a:r>
                        <a:rPr lang="tr-TR" sz="1400" kern="1200" dirty="0" smtClean="0">
                          <a:solidFill>
                            <a:schemeClr val="dk1"/>
                          </a:solidFill>
                          <a:latin typeface="+mn-lt"/>
                          <a:ea typeface="+mn-ea"/>
                          <a:cs typeface="+mn-cs"/>
                        </a:rPr>
                        <a:t>! ");</a:t>
                      </a:r>
                      <a:endParaRPr lang="en-US" sz="1400" kern="1200" dirty="0" smtClean="0">
                        <a:solidFill>
                          <a:schemeClr val="dk1"/>
                        </a:solidFill>
                        <a:latin typeface="+mn-lt"/>
                        <a:ea typeface="+mn-ea"/>
                        <a:cs typeface="+mn-cs"/>
                      </a:endParaRPr>
                    </a:p>
                    <a:p>
                      <a:pPr>
                        <a:buFont typeface="Monotype Sorts" charset="0"/>
                        <a:buChar char=" "/>
                      </a:pPr>
                      <a:r>
                        <a:rPr lang="en-US" sz="1400" kern="1200" dirty="0" smtClean="0">
                          <a:solidFill>
                            <a:schemeClr val="dk1"/>
                          </a:solidFill>
                          <a:latin typeface="+mn-lt"/>
                          <a:ea typeface="+mn-ea"/>
                          <a:cs typeface="+mn-cs"/>
                        </a:rPr>
                        <a:t>}</a:t>
                      </a:r>
                    </a:p>
                  </a:txBody>
                  <a:tcPr/>
                </a:tc>
                <a:tc>
                  <a:txBody>
                    <a:bodyPr/>
                    <a:lstStyle/>
                    <a:p>
                      <a:endParaRPr lang="tr-TR" dirty="0"/>
                    </a:p>
                  </a:txBody>
                  <a:tcPr/>
                </a:tc>
              </a:tr>
              <a:tr h="370840">
                <a:tc>
                  <a:txBody>
                    <a:bodyPr/>
                    <a:lstStyle/>
                    <a:p>
                      <a:pPr>
                        <a:buFont typeface="Monotype Sorts" charset="0"/>
                        <a:buChar char=" "/>
                      </a:pPr>
                      <a:r>
                        <a:rPr lang="tr-TR" sz="1400" kern="1200" dirty="0" smtClean="0">
                          <a:solidFill>
                            <a:schemeClr val="dk1"/>
                          </a:solidFill>
                          <a:latin typeface="+mn-lt"/>
                          <a:ea typeface="+mn-ea"/>
                          <a:cs typeface="+mn-cs"/>
                        </a:rPr>
                        <a:t>if(a==1)</a:t>
                      </a:r>
                      <a:endParaRPr lang="en-US" sz="1400" kern="1200" dirty="0" smtClean="0">
                        <a:solidFill>
                          <a:schemeClr val="dk1"/>
                        </a:solidFill>
                        <a:latin typeface="+mn-lt"/>
                        <a:ea typeface="+mn-ea"/>
                        <a:cs typeface="+mn-cs"/>
                      </a:endParaRPr>
                    </a:p>
                    <a:p>
                      <a:pPr>
                        <a:buFont typeface="Monotype Sorts" charset="0"/>
                        <a:buChar char=" "/>
                      </a:pPr>
                      <a:r>
                        <a:rPr lang="tr-TR" sz="1400" kern="1200" dirty="0" smtClean="0">
                          <a:solidFill>
                            <a:schemeClr val="dk1"/>
                          </a:solidFill>
                          <a:latin typeface="+mn-lt"/>
                          <a:ea typeface="+mn-ea"/>
                          <a:cs typeface="+mn-cs"/>
                        </a:rPr>
                        <a:t>      </a:t>
                      </a:r>
                      <a:r>
                        <a:rPr lang="tr-TR" sz="1400" kern="1200" dirty="0" err="1" smtClean="0">
                          <a:solidFill>
                            <a:schemeClr val="dk1"/>
                          </a:solidFill>
                          <a:latin typeface="+mn-lt"/>
                          <a:ea typeface="+mn-ea"/>
                          <a:cs typeface="+mn-cs"/>
                        </a:rPr>
                        <a:t>printf</a:t>
                      </a:r>
                      <a:r>
                        <a:rPr lang="tr-TR" sz="1400" kern="1200" dirty="0" smtClean="0">
                          <a:solidFill>
                            <a:schemeClr val="dk1"/>
                          </a:solidFill>
                          <a:latin typeface="+mn-lt"/>
                          <a:ea typeface="+mn-ea"/>
                          <a:cs typeface="+mn-cs"/>
                        </a:rPr>
                        <a:t>("Hello");</a:t>
                      </a:r>
                    </a:p>
                    <a:p>
                      <a:pPr>
                        <a:buFont typeface="Monotype Sorts" charset="0"/>
                        <a:buChar char=" "/>
                      </a:pPr>
                      <a:r>
                        <a:rPr lang="tr-TR" sz="1400" kern="1200" dirty="0" smtClean="0">
                          <a:solidFill>
                            <a:schemeClr val="dk1"/>
                          </a:solidFill>
                          <a:latin typeface="+mn-lt"/>
                          <a:ea typeface="+mn-ea"/>
                          <a:cs typeface="+mn-cs"/>
                        </a:rPr>
                        <a:t>      </a:t>
                      </a:r>
                      <a:r>
                        <a:rPr lang="tr-TR" sz="1400" kern="1200" dirty="0" err="1" smtClean="0">
                          <a:solidFill>
                            <a:schemeClr val="dk1"/>
                          </a:solidFill>
                          <a:latin typeface="+mn-lt"/>
                          <a:ea typeface="+mn-ea"/>
                          <a:cs typeface="+mn-cs"/>
                        </a:rPr>
                        <a:t>printf</a:t>
                      </a:r>
                      <a:r>
                        <a:rPr lang="tr-TR" sz="1400" kern="1200" dirty="0" smtClean="0">
                          <a:solidFill>
                            <a:schemeClr val="dk1"/>
                          </a:solidFill>
                          <a:latin typeface="+mn-lt"/>
                          <a:ea typeface="+mn-ea"/>
                          <a:cs typeface="+mn-cs"/>
                        </a:rPr>
                        <a:t>(“  World! ");</a:t>
                      </a:r>
                      <a:endParaRPr lang="en-US" sz="1400" kern="1200" dirty="0" smtClean="0">
                        <a:solidFill>
                          <a:schemeClr val="dk1"/>
                        </a:solidFill>
                        <a:latin typeface="+mn-lt"/>
                        <a:ea typeface="+mn-ea"/>
                        <a:cs typeface="+mn-cs"/>
                      </a:endParaRPr>
                    </a:p>
                    <a:p>
                      <a:pPr>
                        <a:buFont typeface="Monotype Sorts" charset="0"/>
                        <a:buChar char=" "/>
                      </a:pPr>
                      <a:endParaRPr lang="en-US" sz="1400" kern="1200" dirty="0" smtClean="0">
                        <a:solidFill>
                          <a:schemeClr val="dk1"/>
                        </a:solidFill>
                        <a:latin typeface="+mn-lt"/>
                        <a:ea typeface="+mn-ea"/>
                        <a:cs typeface="+mn-cs"/>
                      </a:endParaRPr>
                    </a:p>
                    <a:p>
                      <a:endParaRPr lang="tr-TR" dirty="0"/>
                    </a:p>
                  </a:txBody>
                  <a:tcPr/>
                </a:tc>
                <a:tc>
                  <a:txBody>
                    <a:bodyPr/>
                    <a:lstStyle/>
                    <a:p>
                      <a:endParaRPr lang="tr-TR" dirty="0"/>
                    </a:p>
                  </a:txBody>
                  <a:tcPr/>
                </a:tc>
              </a:tr>
            </a:tbl>
          </a:graphicData>
        </a:graphic>
      </p:graphicFrame>
      <p:pic>
        <p:nvPicPr>
          <p:cNvPr id="4098" name="Picture 2" descr="http://www.coachingconfidence.co.uk/wp-content/uploads/2011/01/Fotolia_35627821_XS.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50000" r="7461"/>
          <a:stretch/>
        </p:blipFill>
        <p:spPr bwMode="auto">
          <a:xfrm>
            <a:off x="5584428" y="2091260"/>
            <a:ext cx="721122" cy="1204390"/>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2" descr="http://www.coachingconfidence.co.uk/wp-content/uploads/2011/01/Fotolia_35627821_XS.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50000" r="7461"/>
          <a:stretch/>
        </p:blipFill>
        <p:spPr bwMode="auto">
          <a:xfrm>
            <a:off x="4833342" y="1457324"/>
            <a:ext cx="631428" cy="1054587"/>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2" descr="http://www.coachingconfidence.co.uk/wp-content/uploads/2011/01/Fotolia_35627821_XS.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50000" r="7461"/>
          <a:stretch/>
        </p:blipFill>
        <p:spPr bwMode="auto">
          <a:xfrm>
            <a:off x="4743648" y="2910410"/>
            <a:ext cx="721122" cy="1204390"/>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2" descr="http://www.coachingconfidence.co.uk/wp-content/uploads/2011/01/Fotolia_35627821_XS.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5692" r="50001"/>
          <a:stretch/>
        </p:blipFill>
        <p:spPr bwMode="auto">
          <a:xfrm>
            <a:off x="5569446" y="4170148"/>
            <a:ext cx="751086" cy="1204390"/>
          </a:xfrm>
          <a:prstGeom prst="rect">
            <a:avLst/>
          </a:prstGeom>
          <a:noFill/>
          <a:extLst>
            <a:ext uri="{909E8E84-426E-40DD-AFC4-6F175D3DCCD1}">
              <a14:hiddenFill xmlns:a14="http://schemas.microsoft.com/office/drawing/2010/main" xmlns="">
                <a:solidFill>
                  <a:srgbClr val="FFFFFF"/>
                </a:solidFill>
              </a14:hiddenFill>
            </a:ext>
          </a:extLst>
        </p:spPr>
      </p:pic>
      <p:grpSp>
        <p:nvGrpSpPr>
          <p:cNvPr id="3" name="Group 13"/>
          <p:cNvGrpSpPr/>
          <p:nvPr/>
        </p:nvGrpSpPr>
        <p:grpSpPr>
          <a:xfrm>
            <a:off x="2181225" y="1984617"/>
            <a:ext cx="6162676" cy="4644390"/>
            <a:chOff x="2181225" y="1984617"/>
            <a:chExt cx="5111750" cy="4644390"/>
          </a:xfrm>
        </p:grpSpPr>
        <p:pic>
          <p:nvPicPr>
            <p:cNvPr id="9" name="Picture 2" descr="http://imageenvision.com/sm/0025-0803-0519-0114_clip_art_graphic_of_a_grumpy_desktop_computer_cartoon_character_with_his_hands_on_his_hips.jpg"/>
            <p:cNvPicPr>
              <a:picLocks noChangeAspect="1" noChangeArrowheads="1"/>
            </p:cNvPicPr>
            <p:nvPr/>
          </p:nvPicPr>
          <p:blipFill rotWithShape="1">
            <a:blip r:embed="rId4">
              <a:extLst>
                <a:ext uri="{28A0092B-C50C-407E-A947-70E740481C1C}">
                  <a14:useLocalDpi xmlns:a14="http://schemas.microsoft.com/office/drawing/2010/main" xmlns="" val="0"/>
                </a:ext>
              </a:extLst>
            </a:blip>
            <a:srcRect t="-8900" b="-12490"/>
            <a:stretch/>
          </p:blipFill>
          <p:spPr bwMode="auto">
            <a:xfrm>
              <a:off x="4236244" y="4071960"/>
              <a:ext cx="1825624" cy="2557047"/>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a:extLst/>
          </p:spPr>
        </p:pic>
        <p:sp>
          <p:nvSpPr>
            <p:cNvPr id="10" name="Cloud Callout 9"/>
            <p:cNvSpPr/>
            <p:nvPr/>
          </p:nvSpPr>
          <p:spPr>
            <a:xfrm>
              <a:off x="4852987" y="1984617"/>
              <a:ext cx="2439988" cy="2274795"/>
            </a:xfrm>
            <a:prstGeom prst="cloudCallout">
              <a:avLst/>
            </a:prstGeom>
          </p:spPr>
          <p:style>
            <a:lnRef idx="2">
              <a:schemeClr val="accent3"/>
            </a:lnRef>
            <a:fillRef idx="1">
              <a:schemeClr val="lt1"/>
            </a:fillRef>
            <a:effectRef idx="0">
              <a:schemeClr val="accent3"/>
            </a:effectRef>
            <a:fontRef idx="minor">
              <a:schemeClr val="dk1"/>
            </a:fontRef>
          </p:style>
          <p:txBody>
            <a:bodyPr rtlCol="0" anchor="ctr"/>
            <a:lstStyle/>
            <a:p>
              <a:pPr>
                <a:buFont typeface="Monotype Sorts" charset="0"/>
                <a:buChar char=" "/>
              </a:pPr>
              <a:endParaRPr lang="tr-TR" sz="1400" dirty="0" smtClean="0"/>
            </a:p>
            <a:p>
              <a:pPr>
                <a:buFont typeface="Monotype Sorts" charset="0"/>
                <a:buChar char=" "/>
              </a:pPr>
              <a:endParaRPr lang="tr-TR" sz="1400" dirty="0"/>
            </a:p>
            <a:p>
              <a:pPr>
                <a:buFont typeface="Monotype Sorts" charset="0"/>
                <a:buChar char=" "/>
              </a:pPr>
              <a:r>
                <a:rPr lang="tr-TR" sz="1400" dirty="0" smtClean="0"/>
                <a:t>if(a</a:t>
              </a:r>
              <a:r>
                <a:rPr lang="tr-TR" sz="1400" dirty="0"/>
                <a:t>==1)</a:t>
              </a:r>
              <a:endParaRPr lang="en-US" sz="1400" dirty="0"/>
            </a:p>
            <a:p>
              <a:pPr>
                <a:buFont typeface="Monotype Sorts" charset="0"/>
                <a:buChar char=" "/>
              </a:pPr>
              <a:r>
                <a:rPr lang="tr-TR" sz="1400" dirty="0" smtClean="0"/>
                <a:t>{</a:t>
              </a:r>
            </a:p>
            <a:p>
              <a:pPr lvl="1">
                <a:buFont typeface="Monotype Sorts" charset="0"/>
                <a:buChar char=" "/>
              </a:pPr>
              <a:r>
                <a:rPr lang="tr-TR" sz="1400" dirty="0" smtClean="0"/>
                <a:t>printf</a:t>
              </a:r>
              <a:r>
                <a:rPr lang="tr-TR" sz="1400" dirty="0"/>
                <a:t>("</a:t>
              </a:r>
              <a:r>
                <a:rPr lang="tr-TR" sz="1400" dirty="0" err="1"/>
                <a:t>Hello</a:t>
              </a:r>
              <a:r>
                <a:rPr lang="tr-TR" sz="1400" dirty="0" smtClean="0"/>
                <a:t>");</a:t>
              </a:r>
            </a:p>
            <a:p>
              <a:pPr>
                <a:buFont typeface="Monotype Sorts" charset="0"/>
                <a:buChar char=" "/>
              </a:pPr>
              <a:r>
                <a:rPr lang="tr-TR" sz="1400" dirty="0" smtClean="0"/>
                <a:t>}</a:t>
              </a:r>
            </a:p>
            <a:p>
              <a:pPr>
                <a:buFont typeface="Monotype Sorts" charset="0"/>
                <a:buChar char=" "/>
              </a:pPr>
              <a:endParaRPr lang="tr-TR" sz="1400" dirty="0"/>
            </a:p>
            <a:p>
              <a:pPr>
                <a:buFont typeface="Monotype Sorts" charset="0"/>
                <a:buChar char=" "/>
              </a:pPr>
              <a:endParaRPr lang="tr-TR" sz="1400" dirty="0"/>
            </a:p>
            <a:p>
              <a:pPr>
                <a:buFont typeface="Monotype Sorts" charset="0"/>
                <a:buChar char=" "/>
              </a:pPr>
              <a:r>
                <a:rPr lang="tr-TR" sz="1400" dirty="0"/>
                <a:t>printf(" World! ");</a:t>
              </a:r>
              <a:endParaRPr lang="en-US" sz="1400" dirty="0"/>
            </a:p>
            <a:p>
              <a:pPr algn="ctr"/>
              <a:endParaRPr lang="tr-TR" dirty="0"/>
            </a:p>
          </p:txBody>
        </p:sp>
        <p:cxnSp>
          <p:nvCxnSpPr>
            <p:cNvPr id="11" name="Straight Arrow Connector 10"/>
            <p:cNvCxnSpPr/>
            <p:nvPr/>
          </p:nvCxnSpPr>
          <p:spPr>
            <a:xfrm flipH="1" flipV="1">
              <a:off x="2181225" y="4476750"/>
              <a:ext cx="2800350" cy="29559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flipV="1">
              <a:off x="2305050" y="4705350"/>
              <a:ext cx="2962275" cy="1428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xmlns="" val="2581124832"/>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3"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additive="base">
                                        <p:cTn id="24" dur="500" fill="hold"/>
                                        <p:tgtEl>
                                          <p:spTgt spid="3"/>
                                        </p:tgtEl>
                                        <p:attrNameLst>
                                          <p:attrName>ppt_x</p:attrName>
                                        </p:attrNameLst>
                                      </p:cBhvr>
                                      <p:tavLst>
                                        <p:tav tm="0">
                                          <p:val>
                                            <p:strVal val="1+#ppt_w/2"/>
                                          </p:val>
                                        </p:tav>
                                        <p:tav tm="100000">
                                          <p:val>
                                            <p:strVal val="#ppt_x"/>
                                          </p:val>
                                        </p:tav>
                                      </p:tavLst>
                                    </p:anim>
                                    <p:anim calcmode="lin" valueType="num">
                                      <p:cBhvr additive="base">
                                        <p:cTn id="25" dur="5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Alıştırma – </a:t>
            </a:r>
            <a:r>
              <a:rPr lang="tr-TR" sz="2200" dirty="0" smtClean="0"/>
              <a:t>(Kodun çalışması bittiğinde)</a:t>
            </a:r>
            <a:r>
              <a:rPr lang="tr-TR" dirty="0" smtClean="0"/>
              <a:t> Ekran çıktısı nedir?</a:t>
            </a:r>
            <a:endParaRPr lang="tr-TR" dirty="0"/>
          </a:p>
        </p:txBody>
      </p:sp>
      <p:sp>
        <p:nvSpPr>
          <p:cNvPr id="3" name="2 İçerik Yer Tutucusu"/>
          <p:cNvSpPr>
            <a:spLocks noGrp="1"/>
          </p:cNvSpPr>
          <p:nvPr>
            <p:ph sz="quarter" idx="1"/>
          </p:nvPr>
        </p:nvSpPr>
        <p:spPr>
          <a:xfrm>
            <a:off x="1500166" y="1219200"/>
            <a:ext cx="7186634" cy="4937760"/>
          </a:xfrm>
        </p:spPr>
        <p:txBody>
          <a:bodyPr>
            <a:normAutofit fontScale="92500" lnSpcReduction="10000"/>
          </a:bodyPr>
          <a:lstStyle/>
          <a:p>
            <a:pPr>
              <a:buNone/>
            </a:pPr>
            <a:r>
              <a:rPr lang="en-US" dirty="0" smtClean="0"/>
              <a:t>#include &lt;</a:t>
            </a:r>
            <a:r>
              <a:rPr lang="en-US" dirty="0" err="1" smtClean="0"/>
              <a:t>stdio.h</a:t>
            </a:r>
            <a:r>
              <a:rPr lang="en-US" dirty="0" smtClean="0"/>
              <a:t>&gt;</a:t>
            </a:r>
          </a:p>
          <a:p>
            <a:pPr>
              <a:buNone/>
            </a:pPr>
            <a:r>
              <a:rPr lang="en-US" dirty="0" err="1" smtClean="0"/>
              <a:t>int</a:t>
            </a:r>
            <a:r>
              <a:rPr lang="en-US" dirty="0" smtClean="0"/>
              <a:t> main()</a:t>
            </a:r>
          </a:p>
          <a:p>
            <a:pPr>
              <a:buNone/>
            </a:pPr>
            <a:r>
              <a:rPr lang="en-US" dirty="0" smtClean="0"/>
              <a:t>{</a:t>
            </a:r>
          </a:p>
          <a:p>
            <a:pPr>
              <a:buNone/>
            </a:pPr>
            <a:r>
              <a:rPr lang="en-US" dirty="0" smtClean="0"/>
              <a:t>	</a:t>
            </a:r>
            <a:r>
              <a:rPr lang="en-US" dirty="0" err="1" smtClean="0"/>
              <a:t>int</a:t>
            </a:r>
            <a:r>
              <a:rPr lang="en-US" dirty="0" smtClean="0"/>
              <a:t> y = 12;</a:t>
            </a:r>
          </a:p>
          <a:p>
            <a:pPr>
              <a:buNone/>
            </a:pPr>
            <a:r>
              <a:rPr lang="en-US" dirty="0" smtClean="0"/>
              <a:t>	</a:t>
            </a:r>
            <a:r>
              <a:rPr lang="en-US" dirty="0" err="1" smtClean="0"/>
              <a:t>printf</a:t>
            </a:r>
            <a:r>
              <a:rPr lang="en-US" dirty="0" smtClean="0"/>
              <a:t>(" 1 ");</a:t>
            </a:r>
            <a:r>
              <a:rPr lang="tr-TR" dirty="0" smtClean="0"/>
              <a:t> </a:t>
            </a:r>
          </a:p>
          <a:p>
            <a:pPr>
              <a:buNone/>
            </a:pPr>
            <a:r>
              <a:rPr lang="tr-TR" dirty="0" smtClean="0"/>
              <a:t>	</a:t>
            </a:r>
            <a:r>
              <a:rPr lang="tr-TR" dirty="0" err="1" smtClean="0"/>
              <a:t>system</a:t>
            </a:r>
            <a:r>
              <a:rPr lang="tr-TR" dirty="0" smtClean="0"/>
              <a:t>(</a:t>
            </a:r>
            <a:r>
              <a:rPr lang="en-US" dirty="0" smtClean="0"/>
              <a:t>"</a:t>
            </a:r>
            <a:r>
              <a:rPr lang="tr-TR" dirty="0" err="1" smtClean="0"/>
              <a:t>cls</a:t>
            </a:r>
            <a:r>
              <a:rPr lang="en-US" dirty="0" smtClean="0"/>
              <a:t>"</a:t>
            </a:r>
            <a:r>
              <a:rPr lang="tr-TR" dirty="0" smtClean="0"/>
              <a:t>);</a:t>
            </a:r>
            <a:endParaRPr lang="en-US" dirty="0" smtClean="0"/>
          </a:p>
          <a:p>
            <a:pPr>
              <a:buNone/>
            </a:pPr>
            <a:r>
              <a:rPr lang="en-US" dirty="0" smtClean="0"/>
              <a:t>	if(y==13)</a:t>
            </a:r>
          </a:p>
          <a:p>
            <a:pPr>
              <a:buNone/>
            </a:pPr>
            <a:r>
              <a:rPr lang="en-US" dirty="0" smtClean="0"/>
              <a:t>		</a:t>
            </a:r>
            <a:r>
              <a:rPr lang="en-US" dirty="0" err="1" smtClean="0"/>
              <a:t>printf</a:t>
            </a:r>
            <a:r>
              <a:rPr lang="en-US" dirty="0" smtClean="0"/>
              <a:t>("2");</a:t>
            </a:r>
          </a:p>
          <a:p>
            <a:pPr>
              <a:buNone/>
            </a:pPr>
            <a:r>
              <a:rPr lang="en-US" dirty="0" smtClean="0"/>
              <a:t>		</a:t>
            </a:r>
            <a:r>
              <a:rPr lang="en-US" dirty="0" err="1" smtClean="0"/>
              <a:t>printf</a:t>
            </a:r>
            <a:r>
              <a:rPr lang="en-US" dirty="0" smtClean="0"/>
              <a:t>("3");</a:t>
            </a:r>
          </a:p>
          <a:p>
            <a:pPr>
              <a:buNone/>
            </a:pPr>
            <a:r>
              <a:rPr lang="en-US" dirty="0" smtClean="0"/>
              <a:t>	</a:t>
            </a:r>
            <a:r>
              <a:rPr lang="en-US" dirty="0" err="1" smtClean="0"/>
              <a:t>printf</a:t>
            </a:r>
            <a:r>
              <a:rPr lang="en-US" dirty="0" smtClean="0"/>
              <a:t>("4");</a:t>
            </a:r>
          </a:p>
          <a:p>
            <a:pPr>
              <a:buNone/>
            </a:pPr>
            <a:r>
              <a:rPr lang="en-US" dirty="0" smtClean="0"/>
              <a:t>	return 0;</a:t>
            </a:r>
          </a:p>
          <a:p>
            <a:pPr>
              <a:buNone/>
            </a:pPr>
            <a:r>
              <a:rPr lang="en-US" dirty="0" smtClean="0"/>
              <a:t>}</a:t>
            </a:r>
            <a:endParaRPr lang="tr-TR" dirty="0"/>
          </a:p>
        </p:txBody>
      </p:sp>
      <p:pic>
        <p:nvPicPr>
          <p:cNvPr id="4" name="3 Resim" descr="soru.jpg"/>
          <p:cNvPicPr>
            <a:picLocks noChangeAspect="1"/>
          </p:cNvPicPr>
          <p:nvPr/>
        </p:nvPicPr>
        <p:blipFill>
          <a:blip r:embed="rId2"/>
          <a:stretch>
            <a:fillRect/>
          </a:stretch>
        </p:blipFill>
        <p:spPr>
          <a:xfrm>
            <a:off x="5715008" y="1357298"/>
            <a:ext cx="2371344" cy="1780032"/>
          </a:xfrm>
          <a:prstGeom prst="rect">
            <a:avLst/>
          </a:prstGeom>
        </p:spPr>
      </p:pic>
      <p:pic>
        <p:nvPicPr>
          <p:cNvPr id="5" name="Picture 2" descr="http://imageenvision.com/sm/0025-0803-0519-0114_clip_art_graphic_of_a_grumpy_desktop_computer_cartoon_character_with_his_hands_on_his_hips.jpg"/>
          <p:cNvPicPr>
            <a:picLocks noChangeAspect="1" noChangeArrowheads="1"/>
          </p:cNvPicPr>
          <p:nvPr/>
        </p:nvPicPr>
        <p:blipFill rotWithShape="1">
          <a:blip r:embed="rId3">
            <a:extLst>
              <a:ext uri="{28A0092B-C50C-407E-A947-70E740481C1C}">
                <a14:useLocalDpi xmlns:a14="http://schemas.microsoft.com/office/drawing/2010/main" xmlns="" val="0"/>
              </a:ext>
            </a:extLst>
          </a:blip>
          <a:srcRect t="-8900" b="-12490"/>
          <a:stretch/>
        </p:blipFill>
        <p:spPr bwMode="auto">
          <a:xfrm>
            <a:off x="7286644" y="4071942"/>
            <a:ext cx="1621609" cy="2271295"/>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a:extLst/>
        </p:spPr>
      </p:pic>
      <p:sp>
        <p:nvSpPr>
          <p:cNvPr id="6" name="5 Yuvarlatılmış Dikdörtgen"/>
          <p:cNvSpPr/>
          <p:nvPr/>
        </p:nvSpPr>
        <p:spPr>
          <a:xfrm>
            <a:off x="4517579" y="3137330"/>
            <a:ext cx="2394857" cy="150948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dirty="0" err="1" smtClean="0"/>
              <a:t>system</a:t>
            </a:r>
            <a:r>
              <a:rPr lang="tr-TR" dirty="0" smtClean="0"/>
              <a:t>(“</a:t>
            </a:r>
            <a:r>
              <a:rPr lang="tr-TR" dirty="0" err="1" smtClean="0"/>
              <a:t>cls</a:t>
            </a:r>
            <a:r>
              <a:rPr lang="tr-TR" dirty="0" smtClean="0"/>
              <a:t>”) o an ekranda ne varsa onu siler.</a:t>
            </a:r>
            <a:endParaRPr lang="tr-TR" dirty="0"/>
          </a:p>
        </p:txBody>
      </p:sp>
      <p:sp>
        <p:nvSpPr>
          <p:cNvPr id="7" name="6 Yuvarlatılmış Dikdörtgen"/>
          <p:cNvSpPr/>
          <p:nvPr/>
        </p:nvSpPr>
        <p:spPr>
          <a:xfrm>
            <a:off x="4517579" y="5097417"/>
            <a:ext cx="1785257" cy="105954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5400" dirty="0" smtClean="0"/>
              <a:t>34</a:t>
            </a:r>
            <a:endParaRPr lang="tr-TR" sz="5400"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770" decel="100000"/>
                                        <p:tgtEl>
                                          <p:spTgt spid="7"/>
                                        </p:tgtEl>
                                      </p:cBhvr>
                                    </p:animEffect>
                                    <p:animScale>
                                      <p:cBhvr>
                                        <p:cTn id="8" dur="770" decel="100000"/>
                                        <p:tgtEl>
                                          <p:spTgt spid="7"/>
                                        </p:tgtEl>
                                      </p:cBhvr>
                                      <p:from x="10000" y="10000"/>
                                      <p:to x="200000" y="450000"/>
                                    </p:animScale>
                                    <p:animScale>
                                      <p:cBhvr>
                                        <p:cTn id="9" dur="1230" accel="100000" fill="hold">
                                          <p:stCondLst>
                                            <p:cond delay="770"/>
                                          </p:stCondLst>
                                        </p:cTn>
                                        <p:tgtEl>
                                          <p:spTgt spid="7"/>
                                        </p:tgtEl>
                                      </p:cBhvr>
                                      <p:from x="200000" y="450000"/>
                                      <p:to x="100000" y="100000"/>
                                    </p:animScale>
                                    <p:set>
                                      <p:cBhvr>
                                        <p:cTn id="10" dur="770" fill="hold"/>
                                        <p:tgtEl>
                                          <p:spTgt spid="7"/>
                                        </p:tgtEl>
                                        <p:attrNameLst>
                                          <p:attrName>ppt_x</p:attrName>
                                        </p:attrNameLst>
                                      </p:cBhvr>
                                      <p:to>
                                        <p:strVal val="(0.5)"/>
                                      </p:to>
                                    </p:set>
                                    <p:anim from="(0.5)" to="(#ppt_x)" calcmode="lin" valueType="num">
                                      <p:cBhvr>
                                        <p:cTn id="11" dur="1230" accel="100000" fill="hold">
                                          <p:stCondLst>
                                            <p:cond delay="770"/>
                                          </p:stCondLst>
                                        </p:cTn>
                                        <p:tgtEl>
                                          <p:spTgt spid="7"/>
                                        </p:tgtEl>
                                        <p:attrNameLst>
                                          <p:attrName>ppt_x</p:attrName>
                                        </p:attrNameLst>
                                      </p:cBhvr>
                                    </p:anim>
                                    <p:set>
                                      <p:cBhvr>
                                        <p:cTn id="12" dur="770" fill="hold"/>
                                        <p:tgtEl>
                                          <p:spTgt spid="7"/>
                                        </p:tgtEl>
                                        <p:attrNameLst>
                                          <p:attrName>ppt_y</p:attrName>
                                        </p:attrNameLst>
                                      </p:cBhvr>
                                      <p:to>
                                        <p:strVal val="(#ppt_y+0.4)"/>
                                      </p:to>
                                    </p:set>
                                    <p:anim from="(#ppt_y+0.4)" to="(#ppt_y)" calcmode="lin" valueType="num">
                                      <p:cBhvr>
                                        <p:cTn id="13" dur="1230" accel="100000" fill="hold">
                                          <p:stCondLst>
                                            <p:cond delay="770"/>
                                          </p:stCondLst>
                                        </p:cTn>
                                        <p:tgtEl>
                                          <p:spTgt spid="7"/>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chor="ctr">
            <a:normAutofit/>
          </a:bodyPr>
          <a:lstStyle/>
          <a:p>
            <a:r>
              <a:rPr lang="tr-TR" sz="4000" b="1" smtClean="0">
                <a:solidFill>
                  <a:schemeClr val="tx2">
                    <a:lumMod val="60000"/>
                    <a:lumOff val="40000"/>
                  </a:schemeClr>
                </a:solidFill>
              </a:rPr>
              <a:t>Karar Verme Yapıları - IF</a:t>
            </a:r>
            <a:endParaRPr lang="tr-TR" sz="4000" b="1" dirty="0">
              <a:solidFill>
                <a:schemeClr val="tx2">
                  <a:lumMod val="60000"/>
                  <a:lumOff val="40000"/>
                </a:schemeClr>
              </a:solidFill>
            </a:endParaRPr>
          </a:p>
        </p:txBody>
      </p:sp>
      <p:sp>
        <p:nvSpPr>
          <p:cNvPr id="3" name="Alt Başlık 2"/>
          <p:cNvSpPr>
            <a:spLocks noGrp="1"/>
          </p:cNvSpPr>
          <p:nvPr>
            <p:ph sz="quarter" idx="1"/>
          </p:nvPr>
        </p:nvSpPr>
        <p:spPr/>
        <p:txBody>
          <a:bodyPr>
            <a:normAutofit fontScale="85000" lnSpcReduction="10000"/>
          </a:bodyPr>
          <a:lstStyle/>
          <a:p>
            <a:pPr algn="just">
              <a:buFont typeface="Wingdings" pitchFamily="2" charset="2"/>
              <a:buChar char="§"/>
            </a:pPr>
            <a:r>
              <a:rPr lang="tr-TR" sz="2400" dirty="0" smtClean="0">
                <a:solidFill>
                  <a:schemeClr val="tx1"/>
                </a:solidFill>
              </a:rPr>
              <a:t> Eğer IF bloğunda birden fazla satır çalıştırılacaksa </a:t>
            </a:r>
            <a:r>
              <a:rPr lang="tr-TR" sz="2400" b="1" dirty="0" smtClean="0">
                <a:solidFill>
                  <a:schemeClr val="tx1"/>
                </a:solidFill>
              </a:rPr>
              <a:t>bloğun </a:t>
            </a:r>
            <a:r>
              <a:rPr lang="tr-TR" sz="2400" dirty="0" smtClean="0">
                <a:solidFill>
                  <a:schemeClr val="tx1"/>
                </a:solidFill>
              </a:rPr>
              <a:t>süslü parantez ( { } ) içerisine alınması gerekir. Eğer sadece tek satır çalıştırılacaksa da süslü parantez kullanılabilir, ama kullanılmasa da olur.</a:t>
            </a:r>
          </a:p>
          <a:p>
            <a:pPr algn="just">
              <a:buFont typeface="Wingdings" pitchFamily="2" charset="2"/>
              <a:buChar char="§"/>
            </a:pPr>
            <a:r>
              <a:rPr lang="tr-TR" sz="2400" dirty="0" smtClean="0">
                <a:solidFill>
                  <a:schemeClr val="tx1"/>
                </a:solidFill>
              </a:rPr>
              <a:t> </a:t>
            </a:r>
            <a:r>
              <a:rPr lang="tr-TR" sz="2400" b="1" dirty="0" smtClean="0">
                <a:solidFill>
                  <a:schemeClr val="tx1"/>
                </a:solidFill>
              </a:rPr>
              <a:t>Örnek:</a:t>
            </a:r>
          </a:p>
          <a:p>
            <a:pPr algn="just"/>
            <a:r>
              <a:rPr lang="tr-TR" sz="2400" dirty="0" smtClean="0">
                <a:solidFill>
                  <a:schemeClr val="tx1"/>
                </a:solidFill>
              </a:rPr>
              <a:t>   </a:t>
            </a:r>
            <a:r>
              <a:rPr lang="tr-TR" sz="2400" dirty="0" err="1" smtClean="0">
                <a:solidFill>
                  <a:schemeClr val="tx1"/>
                </a:solidFill>
              </a:rPr>
              <a:t>int</a:t>
            </a:r>
            <a:r>
              <a:rPr lang="tr-TR" sz="2400" dirty="0" smtClean="0">
                <a:solidFill>
                  <a:schemeClr val="tx1"/>
                </a:solidFill>
              </a:rPr>
              <a:t> x = 7, y = 4;</a:t>
            </a:r>
          </a:p>
          <a:p>
            <a:pPr algn="just">
              <a:buNone/>
            </a:pPr>
            <a:r>
              <a:rPr lang="tr-TR" sz="2400" dirty="0" smtClean="0">
                <a:solidFill>
                  <a:schemeClr val="tx1"/>
                </a:solidFill>
              </a:rPr>
              <a:t>	</a:t>
            </a:r>
            <a:r>
              <a:rPr lang="tr-TR" sz="2400" dirty="0" err="1" smtClean="0">
                <a:solidFill>
                  <a:schemeClr val="tx1"/>
                </a:solidFill>
              </a:rPr>
              <a:t>if</a:t>
            </a:r>
            <a:r>
              <a:rPr lang="tr-TR" sz="2400" dirty="0" smtClean="0">
                <a:solidFill>
                  <a:schemeClr val="tx1"/>
                </a:solidFill>
              </a:rPr>
              <a:t>(x &gt; y)</a:t>
            </a:r>
          </a:p>
          <a:p>
            <a:pPr algn="just">
              <a:buNone/>
            </a:pPr>
            <a:r>
              <a:rPr lang="tr-TR" sz="2400" dirty="0" smtClean="0"/>
              <a:t>	</a:t>
            </a:r>
            <a:r>
              <a:rPr lang="tr-TR" sz="2400" dirty="0" smtClean="0">
                <a:solidFill>
                  <a:schemeClr val="tx1"/>
                </a:solidFill>
              </a:rPr>
              <a:t>{</a:t>
            </a:r>
          </a:p>
          <a:p>
            <a:pPr algn="just">
              <a:buNone/>
            </a:pPr>
            <a:r>
              <a:rPr lang="tr-TR" sz="2400" dirty="0" smtClean="0">
                <a:solidFill>
                  <a:schemeClr val="tx1"/>
                </a:solidFill>
              </a:rPr>
              <a:t>       	</a:t>
            </a:r>
            <a:r>
              <a:rPr lang="tr-TR" sz="2400" dirty="0" err="1" smtClean="0">
                <a:solidFill>
                  <a:schemeClr val="tx1"/>
                </a:solidFill>
              </a:rPr>
              <a:t>int</a:t>
            </a:r>
            <a:r>
              <a:rPr lang="tr-TR" sz="2400" dirty="0" smtClean="0">
                <a:solidFill>
                  <a:schemeClr val="tx1"/>
                </a:solidFill>
              </a:rPr>
              <a:t> z = x;</a:t>
            </a:r>
          </a:p>
          <a:p>
            <a:pPr algn="just">
              <a:buNone/>
            </a:pPr>
            <a:r>
              <a:rPr lang="tr-TR" sz="2400" dirty="0" smtClean="0"/>
              <a:t>		</a:t>
            </a:r>
            <a:r>
              <a:rPr lang="tr-TR" sz="2400" dirty="0" smtClean="0">
                <a:solidFill>
                  <a:schemeClr val="tx1"/>
                </a:solidFill>
              </a:rPr>
              <a:t>x = y;</a:t>
            </a:r>
          </a:p>
          <a:p>
            <a:pPr algn="just">
              <a:buNone/>
            </a:pPr>
            <a:r>
              <a:rPr lang="tr-TR" sz="2400" dirty="0" smtClean="0"/>
              <a:t>		</a:t>
            </a:r>
            <a:r>
              <a:rPr lang="tr-TR" sz="2400" dirty="0" smtClean="0">
                <a:solidFill>
                  <a:schemeClr val="tx1"/>
                </a:solidFill>
              </a:rPr>
              <a:t>y = z;</a:t>
            </a:r>
          </a:p>
          <a:p>
            <a:pPr algn="just">
              <a:buNone/>
            </a:pPr>
            <a:r>
              <a:rPr lang="tr-TR" sz="2400" dirty="0" smtClean="0">
                <a:solidFill>
                  <a:schemeClr val="tx1"/>
                </a:solidFill>
              </a:rPr>
              <a:t>   	} </a:t>
            </a:r>
            <a:r>
              <a:rPr lang="tr-TR" sz="1900" dirty="0" smtClean="0">
                <a:solidFill>
                  <a:schemeClr val="tx1"/>
                </a:solidFill>
              </a:rPr>
              <a:t>// z burada tanınır mı?</a:t>
            </a:r>
            <a:endParaRPr lang="tr-TR" sz="2400" dirty="0" smtClean="0">
              <a:solidFill>
                <a:schemeClr val="tx1"/>
              </a:solidFill>
            </a:endParaRPr>
          </a:p>
          <a:p>
            <a:pPr algn="just">
              <a:buFont typeface="Wingdings" pitchFamily="2" charset="2"/>
              <a:buChar char="Ø"/>
            </a:pPr>
            <a:r>
              <a:rPr lang="tr-TR" sz="2400" dirty="0" smtClean="0">
                <a:solidFill>
                  <a:schemeClr val="tx1"/>
                </a:solidFill>
              </a:rPr>
              <a:t> Yukarıdaki kod x değeri y değerinden büyükse </a:t>
            </a:r>
            <a:r>
              <a:rPr lang="tr-TR" sz="2400" dirty="0" err="1" smtClean="0">
                <a:solidFill>
                  <a:schemeClr val="tx1"/>
                </a:solidFill>
              </a:rPr>
              <a:t>if</a:t>
            </a:r>
            <a:r>
              <a:rPr lang="tr-TR" sz="2400" dirty="0" smtClean="0">
                <a:solidFill>
                  <a:schemeClr val="tx1"/>
                </a:solidFill>
              </a:rPr>
              <a:t> bloğuna girer. </a:t>
            </a:r>
            <a:r>
              <a:rPr lang="tr-TR" sz="2400" dirty="0" err="1" smtClean="0">
                <a:solidFill>
                  <a:schemeClr val="tx1"/>
                </a:solidFill>
              </a:rPr>
              <a:t>if</a:t>
            </a:r>
            <a:r>
              <a:rPr lang="tr-TR" sz="2400" dirty="0" smtClean="0">
                <a:solidFill>
                  <a:schemeClr val="tx1"/>
                </a:solidFill>
              </a:rPr>
              <a:t> bloğu süslü parantez ile belirtildiğinden bloktaki 3 satır da çalıştırılır. </a:t>
            </a:r>
            <a:r>
              <a:rPr lang="tr-TR" sz="2400" dirty="0" err="1" smtClean="0">
                <a:solidFill>
                  <a:schemeClr val="tx1"/>
                </a:solidFill>
              </a:rPr>
              <a:t>if</a:t>
            </a:r>
            <a:r>
              <a:rPr lang="tr-TR" sz="2400" dirty="0" smtClean="0">
                <a:solidFill>
                  <a:schemeClr val="tx1"/>
                </a:solidFill>
              </a:rPr>
              <a:t> bloğunun içerisinde ise x değişkeni ile y değişkeninin değerleri yer değiştirilir.</a:t>
            </a:r>
          </a:p>
          <a:p>
            <a:pPr algn="just"/>
            <a:endParaRPr lang="tr-TR" sz="2400" b="1" dirty="0" smtClean="0">
              <a:solidFill>
                <a:schemeClr val="tx1"/>
              </a:solidFill>
            </a:endParaRPr>
          </a:p>
        </p:txBody>
      </p:sp>
      <p:sp>
        <p:nvSpPr>
          <p:cNvPr id="4" name="3 Yuvarlatılmış Dikdörtgen"/>
          <p:cNvSpPr/>
          <p:nvPr/>
        </p:nvSpPr>
        <p:spPr>
          <a:xfrm>
            <a:off x="5000628" y="2357430"/>
            <a:ext cx="3500462" cy="207170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dirty="0" smtClean="0"/>
              <a:t>Çok tipik bir kullanımdır. </a:t>
            </a:r>
            <a:br>
              <a:rPr lang="tr-TR" dirty="0" smtClean="0"/>
            </a:br>
            <a:r>
              <a:rPr lang="tr-TR" dirty="0" smtClean="0"/>
              <a:t>“x ve </a:t>
            </a:r>
            <a:r>
              <a:rPr lang="tr-TR" dirty="0" err="1" smtClean="0"/>
              <a:t>y’nin</a:t>
            </a:r>
            <a:r>
              <a:rPr lang="tr-TR" dirty="0" smtClean="0"/>
              <a:t> yerini değiştir.” anlamındadır.</a:t>
            </a:r>
          </a:p>
          <a:p>
            <a:pPr algn="ctr"/>
            <a:r>
              <a:rPr lang="tr-TR" dirty="0" smtClean="0"/>
              <a:t>Neden, </a:t>
            </a:r>
          </a:p>
          <a:p>
            <a:pPr algn="ctr"/>
            <a:r>
              <a:rPr lang="tr-TR" i="1" dirty="0" smtClean="0"/>
              <a:t>x=y;</a:t>
            </a:r>
          </a:p>
          <a:p>
            <a:pPr algn="ctr"/>
            <a:r>
              <a:rPr lang="tr-TR" i="1" dirty="0" smtClean="0"/>
              <a:t>y=x;</a:t>
            </a:r>
          </a:p>
          <a:p>
            <a:pPr algn="ctr"/>
            <a:r>
              <a:rPr lang="tr-TR" dirty="0" smtClean="0"/>
              <a:t>kullanımı bu işi görmez?</a:t>
            </a:r>
            <a:endParaRPr lang="tr-TR" dirty="0"/>
          </a:p>
        </p:txBody>
      </p:sp>
      <p:sp>
        <p:nvSpPr>
          <p:cNvPr id="5" name="4 Sağ Ayraç"/>
          <p:cNvSpPr/>
          <p:nvPr/>
        </p:nvSpPr>
        <p:spPr>
          <a:xfrm>
            <a:off x="2571736" y="3357562"/>
            <a:ext cx="357190" cy="107157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cxnSp>
        <p:nvCxnSpPr>
          <p:cNvPr id="7" name="6 Düz Ok Bağlayıcısı"/>
          <p:cNvCxnSpPr/>
          <p:nvPr/>
        </p:nvCxnSpPr>
        <p:spPr>
          <a:xfrm flipV="1">
            <a:off x="3000364" y="3357562"/>
            <a:ext cx="1785950" cy="5000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random/>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Anlayamadığınız yerleri bizlere sorunuz.</a:t>
            </a:r>
            <a:endParaRPr lang="tr-TR" dirty="0"/>
          </a:p>
        </p:txBody>
      </p:sp>
      <p:sp>
        <p:nvSpPr>
          <p:cNvPr id="3" name="2 İçerik Yer Tutucusu"/>
          <p:cNvSpPr>
            <a:spLocks noGrp="1"/>
          </p:cNvSpPr>
          <p:nvPr>
            <p:ph sz="quarter" idx="1"/>
          </p:nvPr>
        </p:nvSpPr>
        <p:spPr/>
        <p:txBody>
          <a:bodyPr>
            <a:normAutofit/>
          </a:bodyPr>
          <a:lstStyle/>
          <a:p>
            <a:pPr algn="ctr"/>
            <a:r>
              <a:rPr lang="tr-TR" sz="8000" dirty="0" smtClean="0"/>
              <a:t>3.ders sonu</a:t>
            </a:r>
            <a:endParaRPr lang="tr-TR" sz="8000" dirty="0"/>
          </a:p>
        </p:txBody>
      </p:sp>
    </p:spTree>
  </p:cSld>
  <p:clrMapOvr>
    <a:masterClrMapping/>
  </p:clrMapOvr>
  <p:transition>
    <p:random/>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2800" dirty="0" smtClean="0"/>
              <a:t>Hatırlatma: Süslü blokları içerisindeki değişkenler</a:t>
            </a:r>
            <a:endParaRPr lang="tr-TR" sz="2800" dirty="0"/>
          </a:p>
        </p:txBody>
      </p:sp>
      <p:sp>
        <p:nvSpPr>
          <p:cNvPr id="5" name="4 Katlanmış Nesne"/>
          <p:cNvSpPr/>
          <p:nvPr/>
        </p:nvSpPr>
        <p:spPr>
          <a:xfrm>
            <a:off x="4929190" y="1428736"/>
            <a:ext cx="3929090" cy="4357718"/>
          </a:xfrm>
          <a:prstGeom prst="foldedCorner">
            <a:avLst/>
          </a:prstGeom>
        </p:spPr>
        <p:style>
          <a:lnRef idx="1">
            <a:schemeClr val="accent3"/>
          </a:lnRef>
          <a:fillRef idx="2">
            <a:schemeClr val="accent3"/>
          </a:fillRef>
          <a:effectRef idx="1">
            <a:schemeClr val="accent3"/>
          </a:effectRef>
          <a:fontRef idx="minor">
            <a:schemeClr val="dk1"/>
          </a:fontRef>
        </p:style>
        <p:txBody>
          <a:bodyPr rtlCol="0" anchor="ctr"/>
          <a:lstStyle/>
          <a:p>
            <a:endParaRPr lang="tr-TR" dirty="0" smtClean="0">
              <a:solidFill>
                <a:schemeClr val="tx1"/>
              </a:solidFill>
            </a:endParaRPr>
          </a:p>
          <a:p>
            <a:endParaRPr lang="tr-TR" dirty="0" smtClean="0">
              <a:solidFill>
                <a:schemeClr val="tx1"/>
              </a:solidFill>
            </a:endParaRPr>
          </a:p>
          <a:p>
            <a:pPr>
              <a:buFont typeface="Arial" pitchFamily="34" charset="0"/>
              <a:buChar char="•"/>
            </a:pPr>
            <a:r>
              <a:rPr lang="tr-TR" dirty="0" smtClean="0">
                <a:solidFill>
                  <a:schemeClr val="tx1"/>
                </a:solidFill>
              </a:rPr>
              <a:t>C dilinde, tanımlanan değişkenler yalnızca </a:t>
            </a:r>
            <a:r>
              <a:rPr lang="tr-TR" b="1" i="1" dirty="0" smtClean="0">
                <a:solidFill>
                  <a:schemeClr val="tx1"/>
                </a:solidFill>
              </a:rPr>
              <a:t>tanımlandıkları blok</a:t>
            </a:r>
            <a:r>
              <a:rPr lang="tr-TR" dirty="0" smtClean="0">
                <a:solidFill>
                  <a:schemeClr val="tx1"/>
                </a:solidFill>
              </a:rPr>
              <a:t> içerisinde geçerlidir. </a:t>
            </a:r>
          </a:p>
          <a:p>
            <a:pPr>
              <a:buFont typeface="Arial" pitchFamily="34" charset="0"/>
              <a:buChar char="•"/>
            </a:pPr>
            <a:r>
              <a:rPr lang="tr-TR" dirty="0" smtClean="0">
                <a:solidFill>
                  <a:schemeClr val="tx1"/>
                </a:solidFill>
              </a:rPr>
              <a:t>Süslü parantezler </a:t>
            </a:r>
            <a:br>
              <a:rPr lang="tr-TR" dirty="0" smtClean="0">
                <a:solidFill>
                  <a:schemeClr val="tx1"/>
                </a:solidFill>
              </a:rPr>
            </a:br>
            <a:r>
              <a:rPr lang="tr-TR" dirty="0" smtClean="0">
                <a:solidFill>
                  <a:schemeClr val="tx1"/>
                </a:solidFill>
              </a:rPr>
              <a:t>( “ { } “ ) farklı blokları temsil eder.</a:t>
            </a:r>
          </a:p>
          <a:p>
            <a:pPr>
              <a:buFont typeface="Arial" pitchFamily="34" charset="0"/>
              <a:buChar char="•"/>
            </a:pPr>
            <a:r>
              <a:rPr lang="tr-TR" dirty="0" smtClean="0">
                <a:solidFill>
                  <a:schemeClr val="tx1"/>
                </a:solidFill>
              </a:rPr>
              <a:t>Fonksiyonlar, döngüler, </a:t>
            </a:r>
            <a:r>
              <a:rPr lang="tr-TR" dirty="0" err="1" smtClean="0">
                <a:solidFill>
                  <a:schemeClr val="tx1"/>
                </a:solidFill>
              </a:rPr>
              <a:t>if</a:t>
            </a:r>
            <a:r>
              <a:rPr lang="tr-TR" dirty="0" smtClean="0">
                <a:solidFill>
                  <a:schemeClr val="tx1"/>
                </a:solidFill>
              </a:rPr>
              <a:t> bloğu veya bağımsız süslü parantezler içerisinde tanımlanan değişkenler yalnızca o blok içerisinde geçerlidir. </a:t>
            </a:r>
          </a:p>
          <a:p>
            <a:pPr>
              <a:buFont typeface="Arial" pitchFamily="34" charset="0"/>
              <a:buChar char="•"/>
            </a:pPr>
            <a:r>
              <a:rPr lang="tr-TR" dirty="0" smtClean="0">
                <a:solidFill>
                  <a:schemeClr val="tx1"/>
                </a:solidFill>
              </a:rPr>
              <a:t>Eğer blok içerisinde kullandığınız bir değişkeni blok dışarısında da kullanmanız gerekiyorsa bu değişkeni bloğun dışında bir yerde tanımlamalısınız.</a:t>
            </a:r>
          </a:p>
        </p:txBody>
      </p:sp>
      <p:sp>
        <p:nvSpPr>
          <p:cNvPr id="7" name="6 Metin kutusu"/>
          <p:cNvSpPr txBox="1"/>
          <p:nvPr/>
        </p:nvSpPr>
        <p:spPr>
          <a:xfrm>
            <a:off x="285720" y="1285860"/>
            <a:ext cx="4286280" cy="1938992"/>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tr-TR" sz="2000" dirty="0" err="1" smtClean="0"/>
              <a:t>if</a:t>
            </a:r>
            <a:r>
              <a:rPr lang="tr-TR" sz="2000" dirty="0" smtClean="0"/>
              <a:t>(koşul)</a:t>
            </a:r>
          </a:p>
          <a:p>
            <a:r>
              <a:rPr lang="tr-TR" sz="2000" dirty="0" smtClean="0"/>
              <a:t>{</a:t>
            </a:r>
          </a:p>
          <a:p>
            <a:r>
              <a:rPr lang="tr-TR" sz="2000" dirty="0" smtClean="0"/>
              <a:t>	</a:t>
            </a:r>
            <a:r>
              <a:rPr lang="tr-TR" sz="2000" dirty="0" err="1" smtClean="0"/>
              <a:t>int</a:t>
            </a:r>
            <a:r>
              <a:rPr lang="tr-TR" sz="2000" dirty="0" smtClean="0"/>
              <a:t> </a:t>
            </a:r>
            <a:r>
              <a:rPr lang="tr-TR" sz="2000" dirty="0" err="1" smtClean="0"/>
              <a:t>temp</a:t>
            </a:r>
            <a:r>
              <a:rPr lang="tr-TR" sz="2000" dirty="0" smtClean="0"/>
              <a:t>=3; //hata vermez.</a:t>
            </a:r>
          </a:p>
          <a:p>
            <a:r>
              <a:rPr lang="tr-TR" sz="2000" dirty="0" smtClean="0"/>
              <a:t>	</a:t>
            </a:r>
            <a:r>
              <a:rPr lang="tr-TR" sz="2000" dirty="0" err="1" smtClean="0"/>
              <a:t>temp</a:t>
            </a:r>
            <a:r>
              <a:rPr lang="tr-TR" sz="2000" dirty="0" smtClean="0"/>
              <a:t>++; //hata vermez.</a:t>
            </a:r>
          </a:p>
          <a:p>
            <a:r>
              <a:rPr lang="tr-TR" sz="2000" dirty="0" smtClean="0"/>
              <a:t>}</a:t>
            </a:r>
          </a:p>
          <a:p>
            <a:r>
              <a:rPr lang="tr-TR" sz="2000" dirty="0" err="1" smtClean="0"/>
              <a:t>temp</a:t>
            </a:r>
            <a:r>
              <a:rPr lang="tr-TR" sz="2000" dirty="0" smtClean="0"/>
              <a:t>++; // hata verir</a:t>
            </a:r>
            <a:endParaRPr lang="tr-TR" sz="2000" dirty="0"/>
          </a:p>
        </p:txBody>
      </p:sp>
      <p:sp>
        <p:nvSpPr>
          <p:cNvPr id="8" name="7 Metin kutusu"/>
          <p:cNvSpPr txBox="1"/>
          <p:nvPr/>
        </p:nvSpPr>
        <p:spPr>
          <a:xfrm>
            <a:off x="285720" y="3357562"/>
            <a:ext cx="4286280" cy="3046988"/>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tr-TR" sz="2000" dirty="0" err="1" smtClean="0"/>
              <a:t>int</a:t>
            </a:r>
            <a:r>
              <a:rPr lang="tr-TR" sz="2000" dirty="0" smtClean="0"/>
              <a:t> </a:t>
            </a:r>
            <a:r>
              <a:rPr lang="tr-TR" sz="2000" dirty="0" err="1" smtClean="0"/>
              <a:t>temp</a:t>
            </a:r>
            <a:r>
              <a:rPr lang="tr-TR" sz="2000" dirty="0" smtClean="0"/>
              <a:t>=9;</a:t>
            </a:r>
          </a:p>
          <a:p>
            <a:r>
              <a:rPr lang="tr-TR" sz="2000" dirty="0" err="1" smtClean="0"/>
              <a:t>if</a:t>
            </a:r>
            <a:r>
              <a:rPr lang="tr-TR" sz="2000" dirty="0" smtClean="0"/>
              <a:t>(koşul)</a:t>
            </a:r>
          </a:p>
          <a:p>
            <a:r>
              <a:rPr lang="tr-TR" sz="2000" dirty="0" smtClean="0"/>
              <a:t>{</a:t>
            </a:r>
          </a:p>
          <a:p>
            <a:r>
              <a:rPr lang="tr-TR" sz="2000" dirty="0" smtClean="0"/>
              <a:t>	</a:t>
            </a:r>
            <a:r>
              <a:rPr lang="tr-TR" sz="2000" dirty="0" err="1" smtClean="0"/>
              <a:t>temp</a:t>
            </a:r>
            <a:r>
              <a:rPr lang="tr-TR" sz="2000" dirty="0" smtClean="0"/>
              <a:t>=3; //hata vermez.</a:t>
            </a:r>
          </a:p>
          <a:p>
            <a:r>
              <a:rPr lang="tr-TR" sz="2000" dirty="0" smtClean="0"/>
              <a:t>	</a:t>
            </a:r>
            <a:r>
              <a:rPr lang="tr-TR" sz="2000" dirty="0" err="1" smtClean="0"/>
              <a:t>temp</a:t>
            </a:r>
            <a:r>
              <a:rPr lang="tr-TR" sz="2000" dirty="0" smtClean="0"/>
              <a:t>++; //hata vermez.</a:t>
            </a:r>
          </a:p>
          <a:p>
            <a:r>
              <a:rPr lang="tr-TR" sz="2000" dirty="0" smtClean="0"/>
              <a:t>}</a:t>
            </a:r>
          </a:p>
          <a:p>
            <a:r>
              <a:rPr lang="tr-TR" sz="2000" dirty="0" err="1" smtClean="0"/>
              <a:t>temp</a:t>
            </a:r>
            <a:r>
              <a:rPr lang="tr-TR" sz="2000" dirty="0" smtClean="0"/>
              <a:t>++; // hata vermez.</a:t>
            </a:r>
          </a:p>
          <a:p>
            <a:r>
              <a:rPr lang="tr-TR" sz="1600" dirty="0" smtClean="0"/>
              <a:t>//</a:t>
            </a:r>
            <a:r>
              <a:rPr lang="tr-TR" sz="1600" dirty="0" err="1" smtClean="0"/>
              <a:t>ifin</a:t>
            </a:r>
            <a:r>
              <a:rPr lang="tr-TR" sz="1600" dirty="0" smtClean="0"/>
              <a:t> içine girildiyse </a:t>
            </a:r>
            <a:r>
              <a:rPr lang="tr-TR" sz="1600" dirty="0" err="1" smtClean="0"/>
              <a:t>temp</a:t>
            </a:r>
            <a:r>
              <a:rPr lang="tr-TR" sz="1600" dirty="0" smtClean="0"/>
              <a:t> bu noktada 5 olur.</a:t>
            </a:r>
          </a:p>
          <a:p>
            <a:r>
              <a:rPr lang="tr-TR" sz="1600" dirty="0" smtClean="0"/>
              <a:t>//</a:t>
            </a:r>
            <a:r>
              <a:rPr lang="tr-TR" sz="1600" dirty="0" err="1" smtClean="0"/>
              <a:t>ifin</a:t>
            </a:r>
            <a:r>
              <a:rPr lang="tr-TR" sz="1600" dirty="0" smtClean="0"/>
              <a:t> içine girilmediyse </a:t>
            </a:r>
            <a:r>
              <a:rPr lang="tr-TR" sz="1600" dirty="0" err="1" smtClean="0"/>
              <a:t>temp</a:t>
            </a:r>
            <a:r>
              <a:rPr lang="tr-TR" sz="1600" dirty="0" smtClean="0"/>
              <a:t> bu noktada 10 olur.</a:t>
            </a:r>
          </a:p>
          <a:p>
            <a:endParaRPr lang="tr-TR" sz="2000" dirty="0"/>
          </a:p>
        </p:txBody>
      </p:sp>
    </p:spTree>
  </p:cSld>
  <p:clrMapOvr>
    <a:masterClrMapping/>
  </p:clrMapOvr>
  <p:transition>
    <p:random/>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2400" dirty="0" smtClean="0"/>
              <a:t>Hatırlatma: Değişkenler tanımlandıkları blok dışında tanınmazlar.</a:t>
            </a:r>
            <a:endParaRPr lang="tr-TR" sz="2400" dirty="0"/>
          </a:p>
        </p:txBody>
      </p:sp>
      <p:sp>
        <p:nvSpPr>
          <p:cNvPr id="3" name="2 İçerik Yer Tutucusu"/>
          <p:cNvSpPr>
            <a:spLocks noGrp="1"/>
          </p:cNvSpPr>
          <p:nvPr>
            <p:ph sz="quarter" idx="1"/>
          </p:nvPr>
        </p:nvSpPr>
        <p:spPr>
          <a:xfrm>
            <a:off x="857224" y="1357298"/>
            <a:ext cx="2900354" cy="2781304"/>
          </a:xfrm>
        </p:spPr>
        <p:style>
          <a:lnRef idx="1">
            <a:schemeClr val="accent3"/>
          </a:lnRef>
          <a:fillRef idx="2">
            <a:schemeClr val="accent3"/>
          </a:fillRef>
          <a:effectRef idx="1">
            <a:schemeClr val="accent3"/>
          </a:effectRef>
          <a:fontRef idx="minor">
            <a:schemeClr val="dk1"/>
          </a:fontRef>
        </p:style>
        <p:txBody>
          <a:bodyPr>
            <a:normAutofit lnSpcReduction="10000"/>
          </a:bodyPr>
          <a:lstStyle/>
          <a:p>
            <a:pPr>
              <a:buNone/>
            </a:pPr>
            <a:r>
              <a:rPr lang="tr-TR" dirty="0" err="1" smtClean="0"/>
              <a:t>int</a:t>
            </a:r>
            <a:r>
              <a:rPr lang="tr-TR" dirty="0" smtClean="0"/>
              <a:t> x;</a:t>
            </a:r>
          </a:p>
          <a:p>
            <a:pPr>
              <a:buNone/>
            </a:pPr>
            <a:r>
              <a:rPr lang="tr-TR" dirty="0" err="1" smtClean="0"/>
              <a:t>if</a:t>
            </a:r>
            <a:r>
              <a:rPr lang="tr-TR" dirty="0" smtClean="0"/>
              <a:t> (1) </a:t>
            </a:r>
          </a:p>
          <a:p>
            <a:pPr>
              <a:buNone/>
            </a:pPr>
            <a:r>
              <a:rPr lang="tr-TR" dirty="0" smtClean="0"/>
              <a:t>{</a:t>
            </a:r>
          </a:p>
          <a:p>
            <a:pPr>
              <a:buNone/>
            </a:pPr>
            <a:r>
              <a:rPr lang="tr-TR" dirty="0" smtClean="0"/>
              <a:t>	x++;</a:t>
            </a:r>
          </a:p>
          <a:p>
            <a:pPr>
              <a:buNone/>
            </a:pPr>
            <a:r>
              <a:rPr lang="tr-TR" dirty="0" smtClean="0"/>
              <a:t>}</a:t>
            </a:r>
          </a:p>
          <a:p>
            <a:pPr>
              <a:buNone/>
            </a:pPr>
            <a:r>
              <a:rPr lang="tr-TR" dirty="0" smtClean="0"/>
              <a:t>x++;</a:t>
            </a:r>
          </a:p>
        </p:txBody>
      </p:sp>
      <p:sp>
        <p:nvSpPr>
          <p:cNvPr id="4" name="2 İçerik Yer Tutucusu"/>
          <p:cNvSpPr txBox="1">
            <a:spLocks/>
          </p:cNvSpPr>
          <p:nvPr/>
        </p:nvSpPr>
        <p:spPr>
          <a:xfrm>
            <a:off x="5072066" y="1357298"/>
            <a:ext cx="2900354" cy="2781304"/>
          </a:xfrm>
          <a:prstGeom prst="rect">
            <a:avLst/>
          </a:prstGeom>
          <a:solidFill>
            <a:schemeClr val="accent3">
              <a:lumMod val="20000"/>
              <a:lumOff val="80000"/>
            </a:schemeClr>
          </a:solidFill>
        </p:spPr>
        <p:style>
          <a:lnRef idx="1">
            <a:schemeClr val="accent2"/>
          </a:lnRef>
          <a:fillRef idx="2">
            <a:schemeClr val="accent2"/>
          </a:fillRef>
          <a:effectRef idx="1">
            <a:schemeClr val="accent2"/>
          </a:effectRef>
          <a:fontRef idx="minor">
            <a:schemeClr val="dk1"/>
          </a:fontRef>
        </p:style>
        <p:txBody>
          <a:bodyPr vert="horz">
            <a:normAutofit/>
          </a:bodyPr>
          <a:lstStyle/>
          <a:p>
            <a:pPr>
              <a:buNone/>
            </a:pPr>
            <a:r>
              <a:rPr lang="tr-TR" sz="2800" dirty="0" err="1" smtClean="0"/>
              <a:t>if</a:t>
            </a:r>
            <a:r>
              <a:rPr lang="tr-TR" sz="2800" dirty="0" smtClean="0"/>
              <a:t> (1) </a:t>
            </a:r>
          </a:p>
          <a:p>
            <a:pPr>
              <a:buNone/>
            </a:pPr>
            <a:r>
              <a:rPr lang="tr-TR" sz="2800" dirty="0" smtClean="0">
                <a:solidFill>
                  <a:srgbClr val="002060"/>
                </a:solidFill>
              </a:rPr>
              <a:t>{</a:t>
            </a:r>
          </a:p>
          <a:p>
            <a:pPr>
              <a:buNone/>
            </a:pPr>
            <a:r>
              <a:rPr lang="tr-TR" sz="2800" dirty="0" smtClean="0">
                <a:solidFill>
                  <a:srgbClr val="002060"/>
                </a:solidFill>
              </a:rPr>
              <a:t>	</a:t>
            </a:r>
            <a:r>
              <a:rPr lang="tr-TR" sz="2800" dirty="0" err="1" smtClean="0">
                <a:solidFill>
                  <a:srgbClr val="002060"/>
                </a:solidFill>
              </a:rPr>
              <a:t>int</a:t>
            </a:r>
            <a:r>
              <a:rPr lang="tr-TR" sz="2800" dirty="0" smtClean="0">
                <a:solidFill>
                  <a:srgbClr val="002060"/>
                </a:solidFill>
              </a:rPr>
              <a:t> x;</a:t>
            </a:r>
          </a:p>
          <a:p>
            <a:pPr>
              <a:buNone/>
            </a:pPr>
            <a:r>
              <a:rPr lang="tr-TR" sz="2800" dirty="0" smtClean="0">
                <a:solidFill>
                  <a:srgbClr val="002060"/>
                </a:solidFill>
              </a:rPr>
              <a:t>	x++;</a:t>
            </a:r>
          </a:p>
          <a:p>
            <a:pPr>
              <a:buNone/>
            </a:pPr>
            <a:r>
              <a:rPr lang="tr-TR" sz="2800" dirty="0" smtClean="0">
                <a:solidFill>
                  <a:srgbClr val="002060"/>
                </a:solidFill>
              </a:rPr>
              <a:t>}</a:t>
            </a:r>
          </a:p>
          <a:p>
            <a:r>
              <a:rPr lang="tr-TR" sz="2800" dirty="0" smtClean="0"/>
              <a:t>x++;</a:t>
            </a:r>
          </a:p>
          <a:p>
            <a:pPr>
              <a:buNone/>
            </a:pPr>
            <a:endParaRPr lang="tr-TR" sz="2800" dirty="0" smtClean="0"/>
          </a:p>
        </p:txBody>
      </p:sp>
      <p:sp>
        <p:nvSpPr>
          <p:cNvPr id="5" name="4 Yuvarlatılmış Dikdörtgen"/>
          <p:cNvSpPr/>
          <p:nvPr/>
        </p:nvSpPr>
        <p:spPr>
          <a:xfrm>
            <a:off x="1000100" y="4500570"/>
            <a:ext cx="2357454" cy="5000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DOĞRU</a:t>
            </a:r>
            <a:endParaRPr lang="tr-TR" dirty="0"/>
          </a:p>
        </p:txBody>
      </p:sp>
      <p:sp>
        <p:nvSpPr>
          <p:cNvPr id="6" name="5 Yuvarlatılmış Dikdörtgen"/>
          <p:cNvSpPr/>
          <p:nvPr/>
        </p:nvSpPr>
        <p:spPr>
          <a:xfrm>
            <a:off x="5429256" y="4429132"/>
            <a:ext cx="2357454" cy="5000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YANLIŞ</a:t>
            </a:r>
            <a:endParaRPr lang="tr-TR" dirty="0"/>
          </a:p>
        </p:txBody>
      </p:sp>
    </p:spTree>
  </p:cSld>
  <p:clrMapOvr>
    <a:masterClrMapping/>
  </p:clrMapOvr>
  <p:transition>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Alıştırma</a:t>
            </a:r>
            <a:endParaRPr lang="tr-TR" dirty="0"/>
          </a:p>
        </p:txBody>
      </p:sp>
      <p:sp>
        <p:nvSpPr>
          <p:cNvPr id="3" name="2 İçerik Yer Tutucusu"/>
          <p:cNvSpPr>
            <a:spLocks noGrp="1"/>
          </p:cNvSpPr>
          <p:nvPr>
            <p:ph sz="quarter" idx="1"/>
          </p:nvPr>
        </p:nvSpPr>
        <p:spPr/>
        <p:txBody>
          <a:bodyPr/>
          <a:lstStyle/>
          <a:p>
            <a:pPr marL="514350" indent="-514350">
              <a:buFont typeface="+mj-lt"/>
              <a:buAutoNum type="arabicPeriod"/>
            </a:pPr>
            <a:r>
              <a:rPr lang="tr-TR" dirty="0" err="1" smtClean="0"/>
              <a:t>printf</a:t>
            </a:r>
            <a:r>
              <a:rPr lang="tr-TR" dirty="0" smtClean="0"/>
              <a:t> ile ekrana adam resmi yazdırınız!</a:t>
            </a:r>
          </a:p>
          <a:p>
            <a:pPr marL="514350" indent="-514350">
              <a:buFont typeface="+mj-lt"/>
              <a:buAutoNum type="arabicPeriod"/>
            </a:pPr>
            <a:r>
              <a:rPr lang="tr-TR" dirty="0" smtClean="0"/>
              <a:t>(Ekstra) Resmin ekranda satır satır belirmesini sağlayınız. </a:t>
            </a:r>
            <a:br>
              <a:rPr lang="tr-TR" dirty="0" smtClean="0"/>
            </a:br>
            <a:r>
              <a:rPr lang="tr-TR" dirty="0" smtClean="0"/>
              <a:t>(ipucu: </a:t>
            </a:r>
            <a:r>
              <a:rPr lang="tr-TR" dirty="0" err="1" smtClean="0"/>
              <a:t>sleep</a:t>
            </a:r>
            <a:r>
              <a:rPr lang="tr-TR" dirty="0" smtClean="0"/>
              <a:t>)</a:t>
            </a:r>
            <a:endParaRPr lang="tr-TR" dirty="0"/>
          </a:p>
        </p:txBody>
      </p:sp>
      <p:sp>
        <p:nvSpPr>
          <p:cNvPr id="5" name="4 Metin kutusu"/>
          <p:cNvSpPr txBox="1"/>
          <p:nvPr/>
        </p:nvSpPr>
        <p:spPr>
          <a:xfrm>
            <a:off x="685800" y="2561415"/>
            <a:ext cx="3758258" cy="3970318"/>
          </a:xfrm>
          <a:prstGeom prst="rect">
            <a:avLst/>
          </a:prstGeom>
          <a:noFill/>
        </p:spPr>
        <p:txBody>
          <a:bodyPr wrap="square" rtlCol="0">
            <a:spAutoFit/>
          </a:bodyPr>
          <a:lstStyle/>
          <a:p>
            <a:endParaRPr lang="tr-TR" dirty="0" smtClean="0"/>
          </a:p>
          <a:p>
            <a:r>
              <a:rPr lang="tr-TR" dirty="0" smtClean="0"/>
              <a:t> #</a:t>
            </a:r>
            <a:r>
              <a:rPr lang="tr-TR" dirty="0" err="1" smtClean="0"/>
              <a:t>include</a:t>
            </a:r>
            <a:r>
              <a:rPr lang="tr-TR" dirty="0" smtClean="0"/>
              <a:t> &lt;</a:t>
            </a:r>
            <a:r>
              <a:rPr lang="tr-TR" dirty="0" err="1" smtClean="0"/>
              <a:t>stdio</a:t>
            </a:r>
            <a:r>
              <a:rPr lang="tr-TR" dirty="0" smtClean="0"/>
              <a:t>.h&gt; </a:t>
            </a:r>
          </a:p>
          <a:p>
            <a:r>
              <a:rPr lang="tr-TR" dirty="0" err="1" smtClean="0"/>
              <a:t>int</a:t>
            </a:r>
            <a:r>
              <a:rPr lang="tr-TR" dirty="0" smtClean="0"/>
              <a:t> </a:t>
            </a:r>
            <a:r>
              <a:rPr lang="tr-TR" dirty="0" err="1" smtClean="0"/>
              <a:t>main</a:t>
            </a:r>
            <a:r>
              <a:rPr lang="tr-TR" dirty="0" smtClean="0"/>
              <a:t>() </a:t>
            </a:r>
          </a:p>
          <a:p>
            <a:r>
              <a:rPr lang="tr-TR" dirty="0" smtClean="0"/>
              <a:t>{ </a:t>
            </a:r>
          </a:p>
          <a:p>
            <a:r>
              <a:rPr lang="tr-TR" dirty="0" smtClean="0"/>
              <a:t>	</a:t>
            </a:r>
            <a:r>
              <a:rPr lang="tr-TR" dirty="0" err="1" smtClean="0"/>
              <a:t>printf</a:t>
            </a:r>
            <a:r>
              <a:rPr lang="tr-TR" dirty="0" smtClean="0"/>
              <a:t>("I AM A HUMAN\n"); </a:t>
            </a:r>
          </a:p>
          <a:p>
            <a:r>
              <a:rPr lang="tr-TR" dirty="0" smtClean="0"/>
              <a:t>	</a:t>
            </a:r>
            <a:r>
              <a:rPr lang="tr-TR" dirty="0" err="1" smtClean="0"/>
              <a:t>printf</a:t>
            </a:r>
            <a:r>
              <a:rPr lang="tr-TR" dirty="0" smtClean="0"/>
              <a:t>("         O \n"); </a:t>
            </a:r>
            <a:r>
              <a:rPr lang="tr-TR" dirty="0" err="1" smtClean="0"/>
              <a:t>sleep</a:t>
            </a:r>
            <a:r>
              <a:rPr lang="tr-TR" dirty="0" smtClean="0"/>
              <a:t>(1);</a:t>
            </a:r>
          </a:p>
          <a:p>
            <a:r>
              <a:rPr lang="tr-TR" dirty="0" smtClean="0"/>
              <a:t>	</a:t>
            </a:r>
            <a:r>
              <a:rPr lang="tr-TR" dirty="0" err="1" smtClean="0"/>
              <a:t>printf</a:t>
            </a:r>
            <a:r>
              <a:rPr lang="tr-TR" dirty="0" smtClean="0"/>
              <a:t>("      /  * \\ \n"); </a:t>
            </a:r>
            <a:r>
              <a:rPr lang="tr-TR" dirty="0" err="1" smtClean="0"/>
              <a:t>sleep</a:t>
            </a:r>
            <a:r>
              <a:rPr lang="tr-TR" dirty="0" smtClean="0"/>
              <a:t>(1);</a:t>
            </a:r>
          </a:p>
          <a:p>
            <a:r>
              <a:rPr lang="tr-TR" dirty="0" smtClean="0"/>
              <a:t>	</a:t>
            </a:r>
            <a:r>
              <a:rPr lang="tr-TR" dirty="0" err="1" smtClean="0"/>
              <a:t>printf</a:t>
            </a:r>
            <a:r>
              <a:rPr lang="tr-TR" dirty="0" smtClean="0"/>
              <a:t>("    /    * \\ \n"); </a:t>
            </a:r>
            <a:r>
              <a:rPr lang="tr-TR" dirty="0" err="1" smtClean="0"/>
              <a:t>sleep</a:t>
            </a:r>
            <a:r>
              <a:rPr lang="tr-TR" dirty="0" smtClean="0"/>
              <a:t>(1);</a:t>
            </a:r>
          </a:p>
          <a:p>
            <a:r>
              <a:rPr lang="tr-TR" dirty="0" smtClean="0"/>
              <a:t>	</a:t>
            </a:r>
            <a:r>
              <a:rPr lang="tr-TR" dirty="0" err="1" smtClean="0"/>
              <a:t>printf</a:t>
            </a:r>
            <a:r>
              <a:rPr lang="tr-TR" dirty="0" smtClean="0"/>
              <a:t>("        / \\ \n"); </a:t>
            </a:r>
            <a:r>
              <a:rPr lang="tr-TR" dirty="0" err="1" smtClean="0"/>
              <a:t>sleep</a:t>
            </a:r>
            <a:r>
              <a:rPr lang="tr-TR" dirty="0" smtClean="0"/>
              <a:t>(1);</a:t>
            </a:r>
          </a:p>
          <a:p>
            <a:r>
              <a:rPr lang="tr-TR" dirty="0" smtClean="0"/>
              <a:t>	</a:t>
            </a:r>
            <a:r>
              <a:rPr lang="tr-TR" dirty="0" err="1" smtClean="0"/>
              <a:t>printf</a:t>
            </a:r>
            <a:r>
              <a:rPr lang="tr-TR" dirty="0" smtClean="0"/>
              <a:t>("     /     \\_ \n"); </a:t>
            </a:r>
            <a:r>
              <a:rPr lang="tr-TR" dirty="0" err="1" smtClean="0"/>
              <a:t>sleep</a:t>
            </a:r>
            <a:r>
              <a:rPr lang="tr-TR" dirty="0" smtClean="0"/>
              <a:t>(1);</a:t>
            </a:r>
          </a:p>
          <a:p>
            <a:r>
              <a:rPr lang="tr-TR" dirty="0" smtClean="0"/>
              <a:t>	</a:t>
            </a:r>
            <a:r>
              <a:rPr lang="tr-TR" dirty="0" err="1" smtClean="0"/>
              <a:t>printf</a:t>
            </a:r>
            <a:r>
              <a:rPr lang="tr-TR" dirty="0" smtClean="0"/>
              <a:t>("\a"); // BIP SESİ</a:t>
            </a:r>
          </a:p>
          <a:p>
            <a:r>
              <a:rPr lang="tr-TR" dirty="0" smtClean="0"/>
              <a:t>	</a:t>
            </a:r>
            <a:r>
              <a:rPr lang="tr-TR" dirty="0" err="1" smtClean="0"/>
              <a:t>return</a:t>
            </a:r>
            <a:r>
              <a:rPr lang="tr-TR" dirty="0" smtClean="0"/>
              <a:t> 0; </a:t>
            </a:r>
          </a:p>
          <a:p>
            <a:r>
              <a:rPr lang="tr-TR" dirty="0" smtClean="0"/>
              <a:t>} 	</a:t>
            </a:r>
          </a:p>
          <a:p>
            <a:endParaRPr lang="tr-TR" dirty="0"/>
          </a:p>
        </p:txBody>
      </p:sp>
      <p:pic>
        <p:nvPicPr>
          <p:cNvPr id="1026" name="Picture 2"/>
          <p:cNvPicPr>
            <a:picLocks noChangeAspect="1" noChangeArrowheads="1"/>
          </p:cNvPicPr>
          <p:nvPr/>
        </p:nvPicPr>
        <p:blipFill>
          <a:blip r:embed="rId3"/>
          <a:srcRect r="40640" b="29961"/>
          <a:stretch>
            <a:fillRect/>
          </a:stretch>
        </p:blipFill>
        <p:spPr bwMode="auto">
          <a:xfrm rot="806855">
            <a:off x="4691134" y="2671819"/>
            <a:ext cx="3748591" cy="2566807"/>
          </a:xfrm>
          <a:prstGeom prst="rect">
            <a:avLst/>
          </a:prstGeom>
          <a:ln w="57150" cap="sq" cmpd="thickThin">
            <a:solidFill>
              <a:srgbClr val="000000"/>
            </a:solidFill>
            <a:prstDash val="solid"/>
            <a:miter lim="800000"/>
          </a:ln>
          <a:effectLst>
            <a:innerShdw blurRad="76200">
              <a:srgbClr val="000000"/>
            </a:innerShdw>
          </a:effectLst>
        </p:spPr>
      </p:pic>
      <p:sp>
        <p:nvSpPr>
          <p:cNvPr id="7" name="6 Dikdörtgen"/>
          <p:cNvSpPr/>
          <p:nvPr/>
        </p:nvSpPr>
        <p:spPr>
          <a:xfrm>
            <a:off x="5202677" y="511314"/>
            <a:ext cx="3363678" cy="707886"/>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r>
              <a:rPr lang="tr-TR" sz="2000" b="1" dirty="0" smtClean="0"/>
              <a:t>Ders 13 Kod gönderim adresi</a:t>
            </a:r>
            <a:br>
              <a:rPr lang="tr-TR" sz="2000" b="1" dirty="0" smtClean="0"/>
            </a:br>
            <a:r>
              <a:rPr lang="tr-TR" sz="2000" b="1" dirty="0" smtClean="0"/>
              <a:t>https://tinyurl.com/y7ok7c32</a:t>
            </a:r>
            <a:endParaRPr lang="tr-TR" sz="2000" b="1"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heckerboard(across)">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ox(i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2800" dirty="0" smtClean="0"/>
              <a:t>Bunu biliyor musunuz? İyi bir programlamacı alışkanlığı</a:t>
            </a:r>
            <a:endParaRPr lang="tr-TR" sz="2800" dirty="0"/>
          </a:p>
        </p:txBody>
      </p:sp>
      <p:sp>
        <p:nvSpPr>
          <p:cNvPr id="7" name="6 Sağ Ok"/>
          <p:cNvSpPr/>
          <p:nvPr/>
        </p:nvSpPr>
        <p:spPr>
          <a:xfrm>
            <a:off x="2966599" y="2403468"/>
            <a:ext cx="857256" cy="7143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46433" name="Picture 1"/>
          <p:cNvPicPr>
            <a:picLocks noChangeAspect="1" noChangeArrowheads="1"/>
          </p:cNvPicPr>
          <p:nvPr/>
        </p:nvPicPr>
        <p:blipFill>
          <a:blip r:embed="rId2"/>
          <a:srcRect/>
          <a:stretch>
            <a:fillRect/>
          </a:stretch>
        </p:blipFill>
        <p:spPr bwMode="auto">
          <a:xfrm>
            <a:off x="457200" y="1389738"/>
            <a:ext cx="2509399" cy="2741839"/>
          </a:xfrm>
          <a:prstGeom prst="rect">
            <a:avLst/>
          </a:prstGeom>
          <a:noFill/>
          <a:ln w="9525">
            <a:noFill/>
            <a:miter lim="800000"/>
            <a:headEnd/>
            <a:tailEnd/>
          </a:ln>
          <a:effectLst/>
        </p:spPr>
      </p:pic>
      <p:pic>
        <p:nvPicPr>
          <p:cNvPr id="146434" name="Picture 2"/>
          <p:cNvPicPr>
            <a:picLocks noChangeAspect="1" noChangeArrowheads="1"/>
          </p:cNvPicPr>
          <p:nvPr/>
        </p:nvPicPr>
        <p:blipFill>
          <a:blip r:embed="rId3"/>
          <a:srcRect/>
          <a:stretch>
            <a:fillRect/>
          </a:stretch>
        </p:blipFill>
        <p:spPr bwMode="auto">
          <a:xfrm>
            <a:off x="4723511" y="1389738"/>
            <a:ext cx="4420489" cy="3605213"/>
          </a:xfrm>
          <a:prstGeom prst="rect">
            <a:avLst/>
          </a:prstGeom>
          <a:noFill/>
          <a:ln w="9525">
            <a:noFill/>
            <a:miter lim="800000"/>
            <a:headEnd/>
            <a:tailEnd/>
          </a:ln>
          <a:effectLst/>
        </p:spPr>
      </p:pic>
      <p:pic>
        <p:nvPicPr>
          <p:cNvPr id="146436" name="Picture 4" descr="Image result for statue of liberty"/>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0" y="4131577"/>
            <a:ext cx="1909745" cy="2039186"/>
          </a:xfrm>
          <a:prstGeom prst="rect">
            <a:avLst/>
          </a:prstGeom>
          <a:noFill/>
        </p:spPr>
      </p:pic>
      <p:sp>
        <p:nvSpPr>
          <p:cNvPr id="11" name="10 Köşeleri Yuvarlanmış Dikdörtgen Belirtme Çizgisi"/>
          <p:cNvSpPr/>
          <p:nvPr/>
        </p:nvSpPr>
        <p:spPr>
          <a:xfrm>
            <a:off x="1909745" y="3628571"/>
            <a:ext cx="1886857" cy="1366380"/>
          </a:xfrm>
          <a:prstGeom prst="wedgeRoundRectCallout">
            <a:avLst>
              <a:gd name="adj1" fmla="val -87756"/>
              <a:gd name="adj2" fmla="val 45504"/>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1400" dirty="0" smtClean="0"/>
              <a:t>Her süslü parantez kendine ait bir satırda yalnızca yaşama özgürlüğüne sahip olmalıdır.</a:t>
            </a:r>
            <a:endParaRPr lang="tr-TR" sz="1400" dirty="0"/>
          </a:p>
        </p:txBody>
      </p:sp>
      <p:sp>
        <p:nvSpPr>
          <p:cNvPr id="12" name="11 Köşeleri Yuvarlanmış Dikdörtgen Belirtme Çizgisi"/>
          <p:cNvSpPr/>
          <p:nvPr/>
        </p:nvSpPr>
        <p:spPr>
          <a:xfrm>
            <a:off x="6791498" y="4994951"/>
            <a:ext cx="1895302" cy="1175812"/>
          </a:xfrm>
          <a:prstGeom prst="wedgeRoundRectCallou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1600" dirty="0" smtClean="0"/>
              <a:t>/*Söz uçar yazı kalır. Bol bol yorum iyidir. */</a:t>
            </a:r>
            <a:endParaRPr lang="tr-TR" sz="1600" dirty="0"/>
          </a:p>
        </p:txBody>
      </p:sp>
      <p:sp>
        <p:nvSpPr>
          <p:cNvPr id="13" name="12 Köşeleri Yuvarlanmış Dikdörtgen Belirtme Çizgisi"/>
          <p:cNvSpPr/>
          <p:nvPr/>
        </p:nvSpPr>
        <p:spPr>
          <a:xfrm>
            <a:off x="4513811" y="4994951"/>
            <a:ext cx="1895302" cy="1175812"/>
          </a:xfrm>
          <a:prstGeom prst="wedgeRoundRectCallou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1600" dirty="0" smtClean="0"/>
              <a:t>Girintili kod, hızlı okunur, hızlı anlaşılır.</a:t>
            </a:r>
            <a:endParaRPr lang="tr-TR" sz="1600" dirty="0"/>
          </a:p>
        </p:txBody>
      </p:sp>
      <p:sp>
        <p:nvSpPr>
          <p:cNvPr id="14" name="13 Yuvarlatılmış Dikdörtgen"/>
          <p:cNvSpPr/>
          <p:nvPr/>
        </p:nvSpPr>
        <p:spPr>
          <a:xfrm>
            <a:off x="1985697" y="5220393"/>
            <a:ext cx="1961803" cy="116378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tr-TR" dirty="0" smtClean="0">
                <a:hlinkClick r:id="rId5"/>
              </a:rPr>
              <a:t>Detaylı anlatım </a:t>
            </a:r>
            <a:r>
              <a:rPr lang="tr-TR" sz="1200" dirty="0" smtClean="0">
                <a:hlinkClick r:id="rId5"/>
              </a:rPr>
              <a:t>https://cs50.readthedocs.io/style/c</a:t>
            </a:r>
            <a:r>
              <a:rPr lang="tr-TR" sz="1200" dirty="0" smtClean="0"/>
              <a:t>/</a:t>
            </a:r>
            <a:endParaRPr lang="tr-TR" sz="1200" dirty="0"/>
          </a:p>
        </p:txBody>
      </p:sp>
    </p:spTree>
  </p:cSld>
  <p:clrMapOvr>
    <a:masterClrMapping/>
  </p:clrMapOvr>
  <p:transition>
    <p:random/>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09600" y="304800"/>
            <a:ext cx="7772400" cy="685800"/>
          </a:xfrm>
          <a:noFill/>
          <a:ln/>
        </p:spPr>
        <p:txBody>
          <a:bodyPr>
            <a:normAutofit/>
          </a:bodyPr>
          <a:lstStyle/>
          <a:p>
            <a:r>
              <a:rPr lang="tr-TR" b="1" dirty="0" err="1" smtClean="0">
                <a:solidFill>
                  <a:schemeClr val="tx2">
                    <a:lumMod val="60000"/>
                    <a:lumOff val="40000"/>
                  </a:schemeClr>
                </a:solidFill>
              </a:rPr>
              <a:t>if</a:t>
            </a:r>
            <a:r>
              <a:rPr lang="tr-TR" b="1" dirty="0" smtClean="0">
                <a:solidFill>
                  <a:schemeClr val="tx2">
                    <a:lumMod val="60000"/>
                    <a:lumOff val="40000"/>
                  </a:schemeClr>
                </a:solidFill>
              </a:rPr>
              <a:t> kullanımına örnek…</a:t>
            </a:r>
            <a:endParaRPr lang="en-US" dirty="0"/>
          </a:p>
        </p:txBody>
      </p:sp>
      <p:pic>
        <p:nvPicPr>
          <p:cNvPr id="3" name="Picture 2"/>
          <p:cNvPicPr>
            <a:picLocks noChangeAspect="1"/>
          </p:cNvPicPr>
          <p:nvPr/>
        </p:nvPicPr>
        <p:blipFill>
          <a:blip r:embed="rId2"/>
          <a:stretch>
            <a:fillRect/>
          </a:stretch>
        </p:blipFill>
        <p:spPr>
          <a:xfrm>
            <a:off x="516423" y="1714488"/>
            <a:ext cx="3555511" cy="2626062"/>
          </a:xfrm>
          <a:prstGeom prst="rect">
            <a:avLst/>
          </a:prstGeom>
        </p:spPr>
      </p:pic>
      <p:cxnSp>
        <p:nvCxnSpPr>
          <p:cNvPr id="5" name="Straight Arrow Connector 4"/>
          <p:cNvCxnSpPr/>
          <p:nvPr/>
        </p:nvCxnSpPr>
        <p:spPr>
          <a:xfrm>
            <a:off x="4286248" y="2786058"/>
            <a:ext cx="843438" cy="2588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4214810" y="2428868"/>
            <a:ext cx="1456382" cy="382328"/>
          </a:xfrm>
          <a:prstGeom prst="rect">
            <a:avLst/>
          </a:prstGeom>
          <a:noFill/>
        </p:spPr>
        <p:txBody>
          <a:bodyPr wrap="square" rtlCol="0">
            <a:spAutoFit/>
          </a:bodyPr>
          <a:lstStyle/>
          <a:p>
            <a:r>
              <a:rPr lang="en-US" dirty="0" smtClean="0"/>
              <a:t>output</a:t>
            </a:r>
            <a:endParaRPr lang="en-US" dirty="0"/>
          </a:p>
        </p:txBody>
      </p:sp>
      <p:sp>
        <p:nvSpPr>
          <p:cNvPr id="7" name="Frame 6"/>
          <p:cNvSpPr/>
          <p:nvPr/>
        </p:nvSpPr>
        <p:spPr>
          <a:xfrm>
            <a:off x="436973" y="1651300"/>
            <a:ext cx="3634961" cy="2706394"/>
          </a:xfrm>
          <a:prstGeom prst="frame">
            <a:avLst>
              <a:gd name="adj1" fmla="val 1591"/>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nvGrpSpPr>
          <p:cNvPr id="2" name="Group 1"/>
          <p:cNvGrpSpPr/>
          <p:nvPr/>
        </p:nvGrpSpPr>
        <p:grpSpPr>
          <a:xfrm>
            <a:off x="5429256" y="1714488"/>
            <a:ext cx="2928958" cy="2150650"/>
            <a:chOff x="5621733" y="4147961"/>
            <a:chExt cx="1925590" cy="1579146"/>
          </a:xfrm>
        </p:grpSpPr>
        <p:pic>
          <p:nvPicPr>
            <p:cNvPr id="6146" name="Picture 2" descr="https://encrypted-tbn2.gstatic.com/images?q=tbn:ANd9GcS51PGLkp34nPs-LewfkgAfjdZsyder21fNGFoRiZ_A6x7txo3e"/>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621733" y="4147961"/>
              <a:ext cx="1925590" cy="1579146"/>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7"/>
            <p:cNvPicPr>
              <a:picLocks noChangeAspect="1"/>
            </p:cNvPicPr>
            <p:nvPr/>
          </p:nvPicPr>
          <p:blipFill>
            <a:blip r:embed="rId4"/>
            <a:srcRect t="18898"/>
            <a:stretch>
              <a:fillRect/>
            </a:stretch>
          </p:blipFill>
          <p:spPr>
            <a:xfrm>
              <a:off x="6011665" y="4656282"/>
              <a:ext cx="1244600" cy="206000"/>
            </a:xfrm>
            <a:prstGeom prst="rect">
              <a:avLst/>
            </a:prstGeom>
          </p:spPr>
        </p:pic>
      </p:grpSp>
      <p:sp>
        <p:nvSpPr>
          <p:cNvPr id="12" name="TextBox 11"/>
          <p:cNvSpPr txBox="1"/>
          <p:nvPr/>
        </p:nvSpPr>
        <p:spPr>
          <a:xfrm>
            <a:off x="2571736" y="4429132"/>
            <a:ext cx="4228055" cy="923330"/>
          </a:xfrm>
          <a:prstGeom prst="rect">
            <a:avLst/>
          </a:prstGeom>
          <a:noFill/>
        </p:spPr>
        <p:txBody>
          <a:bodyPr wrap="square" rtlCol="0">
            <a:spAutoFit/>
          </a:bodyPr>
          <a:lstStyle/>
          <a:p>
            <a:r>
              <a:rPr lang="en-US" dirty="0" smtClean="0"/>
              <a:t>Note that here Hello, World! is printed out because 3-4=-1, which is non-zero and hence TRUE</a:t>
            </a:r>
            <a:r>
              <a:rPr lang="tr-TR" dirty="0" smtClean="0"/>
              <a:t>…</a:t>
            </a:r>
            <a:endParaRPr lang="en-US" dirty="0"/>
          </a:p>
        </p:txBody>
      </p:sp>
    </p:spTree>
    <p:extLst>
      <p:ext uri="{BB962C8B-B14F-4D97-AF65-F5344CB8AC3E}">
        <p14:creationId xmlns:p14="http://schemas.microsoft.com/office/powerpoint/2010/main" xmlns="" val="3787843748"/>
      </p:ext>
    </p:extLst>
  </p:cSld>
  <p:clrMapOvr>
    <a:masterClrMapping/>
  </p:clrMapOvr>
  <p:transition>
    <p:random/>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09600" y="304800"/>
            <a:ext cx="7772400" cy="685800"/>
          </a:xfrm>
          <a:noFill/>
          <a:ln/>
        </p:spPr>
        <p:txBody>
          <a:bodyPr>
            <a:normAutofit/>
          </a:bodyPr>
          <a:lstStyle/>
          <a:p>
            <a:r>
              <a:rPr lang="tr-TR" b="1" dirty="0" err="1" smtClean="0">
                <a:solidFill>
                  <a:schemeClr val="tx2">
                    <a:lumMod val="60000"/>
                    <a:lumOff val="40000"/>
                  </a:schemeClr>
                </a:solidFill>
              </a:rPr>
              <a:t>if</a:t>
            </a:r>
            <a:r>
              <a:rPr lang="tr-TR" b="1" dirty="0" smtClean="0">
                <a:solidFill>
                  <a:schemeClr val="tx2">
                    <a:lumMod val="60000"/>
                    <a:lumOff val="40000"/>
                  </a:schemeClr>
                </a:solidFill>
              </a:rPr>
              <a:t> kullanımına örnek…</a:t>
            </a:r>
            <a:endParaRPr lang="en-US" dirty="0"/>
          </a:p>
        </p:txBody>
      </p:sp>
      <p:pic>
        <p:nvPicPr>
          <p:cNvPr id="11" name="Picture 10"/>
          <p:cNvPicPr>
            <a:picLocks noChangeAspect="1"/>
          </p:cNvPicPr>
          <p:nvPr/>
        </p:nvPicPr>
        <p:blipFill>
          <a:blip r:embed="rId2"/>
          <a:srcRect t="2172"/>
          <a:stretch>
            <a:fillRect/>
          </a:stretch>
        </p:blipFill>
        <p:spPr>
          <a:xfrm>
            <a:off x="571472" y="1643050"/>
            <a:ext cx="3874896" cy="2725565"/>
          </a:xfrm>
          <a:prstGeom prst="rect">
            <a:avLst/>
          </a:prstGeom>
        </p:spPr>
      </p:pic>
      <p:sp>
        <p:nvSpPr>
          <p:cNvPr id="14" name="Frame 13"/>
          <p:cNvSpPr/>
          <p:nvPr/>
        </p:nvSpPr>
        <p:spPr>
          <a:xfrm>
            <a:off x="470036" y="1390313"/>
            <a:ext cx="4022149" cy="3181695"/>
          </a:xfrm>
          <a:prstGeom prst="frame">
            <a:avLst>
              <a:gd name="adj1" fmla="val 1591"/>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cxnSp>
        <p:nvCxnSpPr>
          <p:cNvPr id="15" name="Straight Arrow Connector 14"/>
          <p:cNvCxnSpPr/>
          <p:nvPr/>
        </p:nvCxnSpPr>
        <p:spPr>
          <a:xfrm>
            <a:off x="4563623" y="2714620"/>
            <a:ext cx="977937" cy="10942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4492185" y="2214554"/>
            <a:ext cx="1456382" cy="382328"/>
          </a:xfrm>
          <a:prstGeom prst="rect">
            <a:avLst/>
          </a:prstGeom>
          <a:noFill/>
        </p:spPr>
        <p:txBody>
          <a:bodyPr wrap="square" rtlCol="0">
            <a:spAutoFit/>
          </a:bodyPr>
          <a:lstStyle/>
          <a:p>
            <a:r>
              <a:rPr lang="en-US" dirty="0" smtClean="0"/>
              <a:t>output</a:t>
            </a:r>
            <a:endParaRPr lang="en-US" dirty="0"/>
          </a:p>
        </p:txBody>
      </p:sp>
      <p:pic>
        <p:nvPicPr>
          <p:cNvPr id="18" name="Picture 2" descr="https://encrypted-tbn2.gstatic.com/images?q=tbn:ANd9GcS51PGLkp34nPs-LewfkgAfjdZsyder21fNGFoRiZ_A6x7txo3e"/>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849507" y="2000240"/>
            <a:ext cx="2865897" cy="2350277"/>
          </a:xfrm>
          <a:prstGeom prst="rect">
            <a:avLst/>
          </a:prstGeom>
          <a:noFill/>
          <a:extLst>
            <a:ext uri="{909E8E84-426E-40DD-AFC4-6F175D3DCCD1}">
              <a14:hiddenFill xmlns:a14="http://schemas.microsoft.com/office/drawing/2010/main" xmlns="">
                <a:solidFill>
                  <a:srgbClr val="FFFFFF"/>
                </a:solidFill>
              </a14:hiddenFill>
            </a:ext>
          </a:extLst>
        </p:spPr>
      </p:pic>
      <p:sp>
        <p:nvSpPr>
          <p:cNvPr id="8" name="7 Dikdörtgen"/>
          <p:cNvSpPr/>
          <p:nvPr/>
        </p:nvSpPr>
        <p:spPr>
          <a:xfrm>
            <a:off x="2357422" y="4714884"/>
            <a:ext cx="4572000" cy="646331"/>
          </a:xfrm>
          <a:prstGeom prst="rect">
            <a:avLst/>
          </a:prstGeom>
        </p:spPr>
        <p:txBody>
          <a:bodyPr>
            <a:spAutoFit/>
          </a:bodyPr>
          <a:lstStyle/>
          <a:p>
            <a:r>
              <a:rPr lang="tr-TR" dirty="0" err="1" smtClean="0"/>
              <a:t>In</a:t>
            </a:r>
            <a:r>
              <a:rPr lang="tr-TR" dirty="0" smtClean="0"/>
              <a:t> </a:t>
            </a:r>
            <a:r>
              <a:rPr lang="tr-TR" dirty="0" err="1" smtClean="0"/>
              <a:t>this</a:t>
            </a:r>
            <a:r>
              <a:rPr lang="tr-TR" dirty="0" smtClean="0"/>
              <a:t> </a:t>
            </a:r>
            <a:r>
              <a:rPr lang="tr-TR" dirty="0" err="1" smtClean="0"/>
              <a:t>slide</a:t>
            </a:r>
            <a:r>
              <a:rPr lang="tr-TR" dirty="0" smtClean="0"/>
              <a:t>, n</a:t>
            </a:r>
            <a:r>
              <a:rPr lang="en-US" dirty="0" err="1" smtClean="0"/>
              <a:t>othing</a:t>
            </a:r>
            <a:r>
              <a:rPr lang="en-US" dirty="0" smtClean="0"/>
              <a:t> is printed out since 3-3=0, which is FALSE</a:t>
            </a:r>
            <a:endParaRPr lang="tr-TR" dirty="0"/>
          </a:p>
        </p:txBody>
      </p:sp>
    </p:spTree>
    <p:extLst>
      <p:ext uri="{BB962C8B-B14F-4D97-AF65-F5344CB8AC3E}">
        <p14:creationId xmlns:p14="http://schemas.microsoft.com/office/powerpoint/2010/main" xmlns="" val="3787843748"/>
      </p:ext>
    </p:extLst>
  </p:cSld>
  <p:clrMapOvr>
    <a:masterClrMapping/>
  </p:clrMapOvr>
  <p:transition>
    <p:random/>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chor="ctr">
            <a:normAutofit/>
          </a:bodyPr>
          <a:lstStyle/>
          <a:p>
            <a:r>
              <a:rPr lang="tr-TR" sz="4000" b="1" dirty="0" err="1" smtClean="0">
                <a:solidFill>
                  <a:schemeClr val="tx2">
                    <a:lumMod val="60000"/>
                    <a:lumOff val="40000"/>
                  </a:schemeClr>
                </a:solidFill>
              </a:rPr>
              <a:t>if</a:t>
            </a:r>
            <a:r>
              <a:rPr lang="tr-TR" sz="4000" b="1" dirty="0" smtClean="0">
                <a:solidFill>
                  <a:schemeClr val="tx2">
                    <a:lumMod val="60000"/>
                    <a:lumOff val="40000"/>
                  </a:schemeClr>
                </a:solidFill>
              </a:rPr>
              <a:t> kullanımına örnek…</a:t>
            </a:r>
            <a:endParaRPr lang="tr-TR" sz="4000" b="1" dirty="0">
              <a:solidFill>
                <a:schemeClr val="tx2">
                  <a:lumMod val="60000"/>
                  <a:lumOff val="40000"/>
                </a:schemeClr>
              </a:solidFill>
            </a:endParaRPr>
          </a:p>
        </p:txBody>
      </p:sp>
      <p:sp>
        <p:nvSpPr>
          <p:cNvPr id="3" name="Alt Başlık 2"/>
          <p:cNvSpPr>
            <a:spLocks noGrp="1"/>
          </p:cNvSpPr>
          <p:nvPr>
            <p:ph sz="quarter" idx="1"/>
          </p:nvPr>
        </p:nvSpPr>
        <p:spPr/>
        <p:txBody>
          <a:bodyPr>
            <a:normAutofit/>
          </a:bodyPr>
          <a:lstStyle/>
          <a:p>
            <a:pPr algn="just">
              <a:buFont typeface="Wingdings" pitchFamily="2" charset="2"/>
              <a:buChar char="§"/>
            </a:pPr>
            <a:r>
              <a:rPr lang="tr-TR" sz="4600" dirty="0" smtClean="0">
                <a:solidFill>
                  <a:schemeClr val="tx1"/>
                </a:solidFill>
              </a:rPr>
              <a:t> </a:t>
            </a:r>
            <a:r>
              <a:rPr lang="tr-TR" sz="4600" dirty="0" err="1" smtClean="0">
                <a:solidFill>
                  <a:schemeClr val="tx1"/>
                </a:solidFill>
              </a:rPr>
              <a:t>if</a:t>
            </a:r>
            <a:r>
              <a:rPr lang="tr-TR" sz="4600" dirty="0" smtClean="0">
                <a:solidFill>
                  <a:schemeClr val="tx1"/>
                </a:solidFill>
              </a:rPr>
              <a:t>(7 != 4 || </a:t>
            </a:r>
            <a:r>
              <a:rPr lang="tr-TR" sz="4600" dirty="0" smtClean="0">
                <a:solidFill>
                  <a:srgbClr val="0070C0"/>
                </a:solidFill>
              </a:rPr>
              <a:t>0 &amp;&amp; !(4 &lt;= 4)</a:t>
            </a:r>
            <a:r>
              <a:rPr lang="tr-TR" sz="4600" dirty="0" smtClean="0">
                <a:solidFill>
                  <a:schemeClr val="tx1"/>
                </a:solidFill>
              </a:rPr>
              <a:t>){ … }   </a:t>
            </a:r>
          </a:p>
          <a:p>
            <a:pPr algn="just">
              <a:buFont typeface="Wingdings" pitchFamily="2" charset="2"/>
              <a:buChar char="Ø"/>
            </a:pPr>
            <a:r>
              <a:rPr lang="tr-TR" sz="2400" dirty="0" smtClean="0">
                <a:solidFill>
                  <a:schemeClr val="tx1"/>
                </a:solidFill>
              </a:rPr>
              <a:t> </a:t>
            </a:r>
            <a:r>
              <a:rPr lang="tr-TR" sz="2400" dirty="0" err="1" smtClean="0">
                <a:solidFill>
                  <a:schemeClr val="tx1"/>
                </a:solidFill>
              </a:rPr>
              <a:t>if</a:t>
            </a:r>
            <a:r>
              <a:rPr lang="tr-TR" sz="2400" dirty="0" smtClean="0">
                <a:solidFill>
                  <a:schemeClr val="tx1"/>
                </a:solidFill>
              </a:rPr>
              <a:t> içerisindeki “!=“, “||”, “&amp;&amp;” ve “!” mantıksal operatörlerdir. “7 != 4”, “0” ve “4 &lt;= 4” ifadeleri ise </a:t>
            </a:r>
            <a:r>
              <a:rPr lang="tr-TR" sz="2400" dirty="0" err="1" smtClean="0">
                <a:solidFill>
                  <a:schemeClr val="tx1"/>
                </a:solidFill>
              </a:rPr>
              <a:t>C'de</a:t>
            </a:r>
            <a:r>
              <a:rPr lang="tr-TR" sz="2400" dirty="0" smtClean="0">
                <a:solidFill>
                  <a:schemeClr val="tx1"/>
                </a:solidFill>
              </a:rPr>
              <a:t> birer önermedir. Dolayısıyla </a:t>
            </a:r>
            <a:r>
              <a:rPr lang="tr-TR" sz="2400" dirty="0" err="1" smtClean="0">
                <a:solidFill>
                  <a:schemeClr val="tx1"/>
                </a:solidFill>
              </a:rPr>
              <a:t>if</a:t>
            </a:r>
            <a:r>
              <a:rPr lang="tr-TR" sz="2400" dirty="0" smtClean="0">
                <a:solidFill>
                  <a:schemeClr val="tx1"/>
                </a:solidFill>
              </a:rPr>
              <a:t> içerisindeki ifade, değeri “</a:t>
            </a:r>
            <a:r>
              <a:rPr lang="tr-TR" sz="2400" dirty="0" err="1" smtClean="0">
                <a:solidFill>
                  <a:schemeClr val="tx1"/>
                </a:solidFill>
              </a:rPr>
              <a:t>true</a:t>
            </a:r>
            <a:r>
              <a:rPr lang="tr-TR" sz="2400" dirty="0" smtClean="0">
                <a:solidFill>
                  <a:schemeClr val="tx1"/>
                </a:solidFill>
              </a:rPr>
              <a:t>” veya “</a:t>
            </a:r>
            <a:r>
              <a:rPr lang="tr-TR" sz="2400" dirty="0" err="1" smtClean="0">
                <a:solidFill>
                  <a:schemeClr val="tx1"/>
                </a:solidFill>
              </a:rPr>
              <a:t>false</a:t>
            </a:r>
            <a:r>
              <a:rPr lang="tr-TR" sz="2400" dirty="0" smtClean="0">
                <a:solidFill>
                  <a:schemeClr val="tx1"/>
                </a:solidFill>
              </a:rPr>
              <a:t>” olan bir mantıksal sonuç üretecektir. Dolayısıyla bu kod doğru bir kullanımdır. </a:t>
            </a:r>
            <a:r>
              <a:rPr lang="tr-TR" sz="2400" dirty="0" err="1" smtClean="0">
                <a:solidFill>
                  <a:schemeClr val="tx1"/>
                </a:solidFill>
              </a:rPr>
              <a:t>if</a:t>
            </a:r>
            <a:r>
              <a:rPr lang="tr-TR" sz="2400" dirty="0" smtClean="0">
                <a:solidFill>
                  <a:schemeClr val="tx1"/>
                </a:solidFill>
              </a:rPr>
              <a:t> içerisindeki ifadenin sonucu ise “</a:t>
            </a:r>
            <a:r>
              <a:rPr lang="tr-TR" sz="2400" b="1" i="1" dirty="0" err="1" smtClean="0">
                <a:solidFill>
                  <a:schemeClr val="tx1"/>
                </a:solidFill>
              </a:rPr>
              <a:t>true</a:t>
            </a:r>
            <a:r>
              <a:rPr lang="tr-TR" sz="2400" dirty="0" smtClean="0">
                <a:solidFill>
                  <a:schemeClr val="tx1"/>
                </a:solidFill>
              </a:rPr>
              <a:t>” olur (neden </a:t>
            </a:r>
            <a:r>
              <a:rPr lang="tr-TR" sz="2400" dirty="0" err="1" smtClean="0">
                <a:solidFill>
                  <a:schemeClr val="tx1"/>
                </a:solidFill>
              </a:rPr>
              <a:t>true</a:t>
            </a:r>
            <a:r>
              <a:rPr lang="tr-TR" sz="2400" dirty="0" smtClean="0">
                <a:solidFill>
                  <a:schemeClr val="tx1"/>
                </a:solidFill>
              </a:rPr>
              <a:t> oldu?).</a:t>
            </a:r>
          </a:p>
          <a:p>
            <a:pPr algn="just">
              <a:buFont typeface="Wingdings" pitchFamily="2" charset="2"/>
              <a:buChar char="§"/>
            </a:pPr>
            <a:endParaRPr lang="tr-TR" sz="2400" dirty="0" smtClean="0">
              <a:solidFill>
                <a:schemeClr val="tx1"/>
              </a:solidFill>
            </a:endParaRPr>
          </a:p>
          <a:p>
            <a:pPr algn="just">
              <a:buFont typeface="Wingdings" pitchFamily="2" charset="2"/>
              <a:buChar char="§"/>
            </a:pPr>
            <a:endParaRPr lang="tr-TR" sz="2400" dirty="0" smtClean="0">
              <a:solidFill>
                <a:schemeClr val="tx1"/>
              </a:solidFill>
            </a:endParaRPr>
          </a:p>
          <a:p>
            <a:pPr algn="just"/>
            <a:endParaRPr lang="tr-TR" sz="2400" b="1" dirty="0" smtClean="0">
              <a:solidFill>
                <a:schemeClr val="tx1"/>
              </a:solidFill>
            </a:endParaRPr>
          </a:p>
        </p:txBody>
      </p:sp>
    </p:spTree>
  </p:cSld>
  <p:clrMapOvr>
    <a:masterClrMapping/>
  </p:clrMapOvr>
  <p:transition>
    <p:random/>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Bunu biliyor musunuz?</a:t>
            </a:r>
            <a:endParaRPr lang="tr-TR" dirty="0"/>
          </a:p>
        </p:txBody>
      </p:sp>
      <p:sp>
        <p:nvSpPr>
          <p:cNvPr id="3" name="2 İçerik Yer Tutucusu"/>
          <p:cNvSpPr>
            <a:spLocks noGrp="1"/>
          </p:cNvSpPr>
          <p:nvPr>
            <p:ph sz="quarter" idx="1"/>
          </p:nvPr>
        </p:nvSpPr>
        <p:spPr/>
        <p:txBody>
          <a:bodyPr/>
          <a:lstStyle/>
          <a:p>
            <a:r>
              <a:rPr lang="tr-TR" i="1" dirty="0" err="1" smtClean="0"/>
              <a:t>system</a:t>
            </a:r>
            <a:r>
              <a:rPr lang="tr-TR" i="1" dirty="0" smtClean="0"/>
              <a:t>("</a:t>
            </a:r>
            <a:r>
              <a:rPr lang="tr-TR" i="1" dirty="0" err="1" smtClean="0"/>
              <a:t>cls</a:t>
            </a:r>
            <a:r>
              <a:rPr lang="tr-TR" i="1" dirty="0" smtClean="0"/>
              <a:t>");</a:t>
            </a:r>
          </a:p>
          <a:p>
            <a:pPr>
              <a:buNone/>
            </a:pPr>
            <a:r>
              <a:rPr lang="tr-TR" dirty="0" smtClean="0"/>
              <a:t>komutuyla, ekranı temizleyerek kodlarınızın görselliğini artırabilirsiniz.</a:t>
            </a:r>
            <a:endParaRPr lang="tr-TR" dirty="0"/>
          </a:p>
        </p:txBody>
      </p:sp>
      <p:pic>
        <p:nvPicPr>
          <p:cNvPr id="1026" name="Picture 2"/>
          <p:cNvPicPr>
            <a:picLocks noChangeAspect="1" noChangeArrowheads="1"/>
          </p:cNvPicPr>
          <p:nvPr/>
        </p:nvPicPr>
        <p:blipFill>
          <a:blip r:embed="rId2"/>
          <a:srcRect t="14148"/>
          <a:stretch>
            <a:fillRect/>
          </a:stretch>
        </p:blipFill>
        <p:spPr bwMode="auto">
          <a:xfrm>
            <a:off x="1690688" y="2916411"/>
            <a:ext cx="5762625" cy="1529176"/>
          </a:xfrm>
          <a:prstGeom prst="rect">
            <a:avLst/>
          </a:prstGeom>
          <a:noFill/>
          <a:ln w="9525">
            <a:noFill/>
            <a:miter lim="800000"/>
            <a:headEnd/>
            <a:tailEnd/>
          </a:ln>
          <a:effectLst/>
        </p:spPr>
      </p:pic>
      <p:sp>
        <p:nvSpPr>
          <p:cNvPr id="6" name="5 Metin kutusu"/>
          <p:cNvSpPr txBox="1"/>
          <p:nvPr/>
        </p:nvSpPr>
        <p:spPr>
          <a:xfrm>
            <a:off x="457200" y="4977378"/>
            <a:ext cx="3657580" cy="95410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tr-TR" sz="1400" dirty="0" err="1" smtClean="0"/>
              <a:t>system</a:t>
            </a:r>
            <a:r>
              <a:rPr lang="tr-TR" sz="1400" dirty="0" smtClean="0"/>
              <a:t> komutu bir kütüphane eklenmesini istememektedir. Sizin bilgisayarınızda istiyorsa .</a:t>
            </a:r>
            <a:r>
              <a:rPr lang="tr-TR" sz="1400" dirty="0" err="1" smtClean="0"/>
              <a:t>cpp</a:t>
            </a:r>
            <a:r>
              <a:rPr lang="tr-TR" sz="1400" dirty="0" smtClean="0"/>
              <a:t> olarak kaydetmiş olabilir misiniz? Hayır ise, </a:t>
            </a:r>
            <a:r>
              <a:rPr lang="tr-TR" sz="1400" dirty="0" err="1" smtClean="0"/>
              <a:t>stdlib</a:t>
            </a:r>
            <a:r>
              <a:rPr lang="tr-TR" sz="1400" dirty="0" smtClean="0"/>
              <a:t>.h kütüphanesini ekleyiniz.</a:t>
            </a:r>
            <a:endParaRPr lang="tr-TR" sz="1400" dirty="0"/>
          </a:p>
        </p:txBody>
      </p:sp>
    </p:spTree>
  </p:cSld>
  <p:clrMapOvr>
    <a:masterClrMapping/>
  </p:clrMapOvr>
  <p:transition>
    <p:random/>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On altının yarısı kaçtır?</a:t>
            </a:r>
            <a:endParaRPr lang="tr-TR" dirty="0"/>
          </a:p>
        </p:txBody>
      </p:sp>
      <p:pic>
        <p:nvPicPr>
          <p:cNvPr id="4" name="3 Resim" descr="4c6df7_1fb71c9205964506b51158d3ec8a3488.jpg"/>
          <p:cNvPicPr>
            <a:picLocks noChangeAspect="1"/>
          </p:cNvPicPr>
          <p:nvPr/>
        </p:nvPicPr>
        <p:blipFill>
          <a:blip r:embed="rId2" cstate="print">
            <a:clrChange>
              <a:clrFrom>
                <a:srgbClr val="FFFFFF"/>
              </a:clrFrom>
              <a:clrTo>
                <a:srgbClr val="FFFFFF">
                  <a:alpha val="0"/>
                </a:srgbClr>
              </a:clrTo>
            </a:clrChange>
          </a:blip>
          <a:srcRect l="17045" t="3409" r="21591"/>
          <a:stretch>
            <a:fillRect/>
          </a:stretch>
        </p:blipFill>
        <p:spPr>
          <a:xfrm>
            <a:off x="4929190" y="1714488"/>
            <a:ext cx="2552851" cy="3214685"/>
          </a:xfrm>
          <a:prstGeom prst="rect">
            <a:avLst/>
          </a:prstGeom>
        </p:spPr>
      </p:pic>
      <p:pic>
        <p:nvPicPr>
          <p:cNvPr id="5" name="4 Resim" descr="5liata.jpg"/>
          <p:cNvPicPr>
            <a:picLocks noChangeAspect="1"/>
          </p:cNvPicPr>
          <p:nvPr/>
        </p:nvPicPr>
        <p:blipFill>
          <a:blip r:embed="rId3"/>
          <a:stretch>
            <a:fillRect/>
          </a:stretch>
        </p:blipFill>
        <p:spPr>
          <a:xfrm>
            <a:off x="1142976" y="1571612"/>
            <a:ext cx="3143272" cy="3236637"/>
          </a:xfrm>
          <a:prstGeom prst="rect">
            <a:avLst/>
          </a:prstGeo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nodeType="clickEffect">
                                  <p:stCondLst>
                                    <p:cond delay="0"/>
                                  </p:stCondLst>
                                  <p:childTnLst>
                                    <p:animEffect transition="out" filter="blinds(horizontal)">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xit" presetSubtype="1" fill="hold" nodeType="clickEffect">
                                  <p:stCondLst>
                                    <p:cond delay="0"/>
                                  </p:stCondLst>
                                  <p:childTnLst>
                                    <p:anim calcmode="lin" valueType="num">
                                      <p:cBhvr additive="base">
                                        <p:cTn id="22" dur="500"/>
                                        <p:tgtEl>
                                          <p:spTgt spid="4"/>
                                        </p:tgtEl>
                                        <p:attrNameLst>
                                          <p:attrName>ppt_x</p:attrName>
                                        </p:attrNameLst>
                                      </p:cBhvr>
                                      <p:tavLst>
                                        <p:tav tm="0">
                                          <p:val>
                                            <p:strVal val="ppt_x"/>
                                          </p:val>
                                        </p:tav>
                                        <p:tav tm="100000">
                                          <p:val>
                                            <p:strVal val="ppt_x"/>
                                          </p:val>
                                        </p:tav>
                                      </p:tavLst>
                                    </p:anim>
                                    <p:anim calcmode="lin" valueType="num">
                                      <p:cBhvr additive="base">
                                        <p:cTn id="23" dur="500"/>
                                        <p:tgtEl>
                                          <p:spTgt spid="4"/>
                                        </p:tgtEl>
                                        <p:attrNameLst>
                                          <p:attrName>ppt_y</p:attrName>
                                        </p:attrNameLst>
                                      </p:cBhvr>
                                      <p:tavLst>
                                        <p:tav tm="0">
                                          <p:val>
                                            <p:strVal val="ppt_y"/>
                                          </p:val>
                                        </p:tav>
                                        <p:tav tm="100000">
                                          <p:val>
                                            <p:strVal val="0-ppt_h/2"/>
                                          </p:val>
                                        </p:tav>
                                      </p:tavLst>
                                    </p:anim>
                                    <p:set>
                                      <p:cBhvr>
                                        <p:cTn id="24"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On altının yarısı kaçtır?</a:t>
            </a:r>
            <a:endParaRPr lang="tr-TR" dirty="0"/>
          </a:p>
        </p:txBody>
      </p:sp>
      <p:sp>
        <p:nvSpPr>
          <p:cNvPr id="3" name="2 İçerik Yer Tutucusu"/>
          <p:cNvSpPr>
            <a:spLocks noGrp="1"/>
          </p:cNvSpPr>
          <p:nvPr>
            <p:ph sz="quarter" idx="1"/>
          </p:nvPr>
        </p:nvSpPr>
        <p:spPr/>
        <p:txBody>
          <a:bodyPr/>
          <a:lstStyle/>
          <a:p>
            <a:r>
              <a:rPr lang="tr-TR" dirty="0" smtClean="0"/>
              <a:t>Kullanıcıya on altının yarısının kaç olduğunu sorup, kullanıcının cevabına göre sürekli kullanıcının hatalı yanıt verdiğini belirten bir program yazınız.</a:t>
            </a:r>
          </a:p>
        </p:txBody>
      </p:sp>
      <p:pic>
        <p:nvPicPr>
          <p:cNvPr id="86023" name="Picture 7"/>
          <p:cNvPicPr>
            <a:picLocks noChangeAspect="1" noChangeArrowheads="1"/>
          </p:cNvPicPr>
          <p:nvPr/>
        </p:nvPicPr>
        <p:blipFill>
          <a:blip r:embed="rId2"/>
          <a:srcRect t="11873"/>
          <a:stretch>
            <a:fillRect/>
          </a:stretch>
        </p:blipFill>
        <p:spPr bwMode="auto">
          <a:xfrm>
            <a:off x="642910" y="2928934"/>
            <a:ext cx="5600700" cy="1603264"/>
          </a:xfrm>
          <a:prstGeom prst="rect">
            <a:avLst/>
          </a:prstGeom>
          <a:noFill/>
          <a:ln w="9525">
            <a:noFill/>
            <a:miter lim="800000"/>
            <a:headEnd/>
            <a:tailEnd/>
          </a:ln>
          <a:effectLst/>
        </p:spPr>
      </p:pic>
      <p:pic>
        <p:nvPicPr>
          <p:cNvPr id="86025" name="Picture 9" descr="çıldırmak">
            <a:hlinkClick r:id="rId3" tooltip="Çıldırmak"/>
          </p:cNvPr>
          <p:cNvPicPr>
            <a:picLocks noChangeAspect="1" noChangeArrowheads="1"/>
          </p:cNvPicPr>
          <p:nvPr/>
        </p:nvPicPr>
        <p:blipFill>
          <a:blip r:embed="rId4">
            <a:lum bright="20000"/>
          </a:blip>
          <a:srcRect/>
          <a:stretch>
            <a:fillRect/>
          </a:stretch>
        </p:blipFill>
        <p:spPr bwMode="auto">
          <a:xfrm>
            <a:off x="5214942" y="2143116"/>
            <a:ext cx="3500462" cy="2625349"/>
          </a:xfrm>
          <a:prstGeom prst="ellipse">
            <a:avLst/>
          </a:prstGeom>
          <a:ln>
            <a:noFill/>
          </a:ln>
          <a:effectLst>
            <a:softEdge rad="112500"/>
          </a:effectLst>
        </p:spPr>
      </p:pic>
      <p:pic>
        <p:nvPicPr>
          <p:cNvPr id="9" name="Picture 2" descr="C:\Program Files\Microsoft Office\MEDIA\CAGCAT10\j0195384.wmf"/>
          <p:cNvPicPr>
            <a:picLocks noChangeAspect="1" noChangeArrowheads="1"/>
          </p:cNvPicPr>
          <p:nvPr/>
        </p:nvPicPr>
        <p:blipFill>
          <a:blip r:embed="rId5"/>
          <a:srcRect/>
          <a:stretch>
            <a:fillRect/>
          </a:stretch>
        </p:blipFill>
        <p:spPr bwMode="auto">
          <a:xfrm>
            <a:off x="6858016" y="4071942"/>
            <a:ext cx="1010064" cy="1031150"/>
          </a:xfrm>
          <a:prstGeom prst="rect">
            <a:avLst/>
          </a:prstGeom>
          <a:noFill/>
        </p:spPr>
      </p:pic>
    </p:spTree>
  </p:cSld>
  <p:clrMapOvr>
    <a:masterClrMapping/>
  </p:clrMapOvr>
  <p:transition>
    <p:random/>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Bunu biliyor musunuz? .exe dosyası</a:t>
            </a:r>
            <a:endParaRPr lang="tr-TR" dirty="0"/>
          </a:p>
        </p:txBody>
      </p:sp>
      <p:sp>
        <p:nvSpPr>
          <p:cNvPr id="3" name="2 İçerik Yer Tutucusu"/>
          <p:cNvSpPr>
            <a:spLocks noGrp="1"/>
          </p:cNvSpPr>
          <p:nvPr>
            <p:ph sz="quarter" idx="1"/>
          </p:nvPr>
        </p:nvSpPr>
        <p:spPr/>
        <p:txBody>
          <a:bodyPr>
            <a:normAutofit/>
          </a:bodyPr>
          <a:lstStyle/>
          <a:p>
            <a:r>
              <a:rPr lang="tr-TR" sz="2000" dirty="0" smtClean="0"/>
              <a:t>Kodunuzu çalıştırdığınızda derleyici bir .</a:t>
            </a:r>
            <a:r>
              <a:rPr lang="tr-TR" sz="2000" dirty="0" err="1" smtClean="0"/>
              <a:t>exe</a:t>
            </a:r>
            <a:r>
              <a:rPr lang="tr-TR" sz="2000" dirty="0" smtClean="0"/>
              <a:t> dosyası üretir ve bunu dosyanızın olduğu klasöre koyar.</a:t>
            </a:r>
          </a:p>
          <a:p>
            <a:r>
              <a:rPr lang="tr-TR" sz="2000" dirty="0" smtClean="0"/>
              <a:t>.</a:t>
            </a:r>
            <a:r>
              <a:rPr lang="tr-TR" sz="2000" dirty="0" err="1" smtClean="0"/>
              <a:t>exe</a:t>
            </a:r>
            <a:r>
              <a:rPr lang="tr-TR" sz="2000" dirty="0" smtClean="0"/>
              <a:t> (</a:t>
            </a:r>
            <a:r>
              <a:rPr lang="tr-TR" sz="2000" dirty="0" err="1" smtClean="0"/>
              <a:t>executible</a:t>
            </a:r>
            <a:r>
              <a:rPr lang="tr-TR" sz="2000" dirty="0" smtClean="0"/>
              <a:t> file) kodunuzun içeriğini vermez, sadece çıktısını görüntüler.</a:t>
            </a:r>
          </a:p>
          <a:p>
            <a:endParaRPr lang="tr-TR" sz="2000" dirty="0" smtClean="0"/>
          </a:p>
          <a:p>
            <a:endParaRPr lang="tr-TR" sz="2000" dirty="0" smtClean="0"/>
          </a:p>
          <a:p>
            <a:endParaRPr lang="tr-TR" sz="2000" dirty="0" smtClean="0"/>
          </a:p>
          <a:p>
            <a:endParaRPr lang="tr-TR" sz="2000" dirty="0" smtClean="0"/>
          </a:p>
          <a:p>
            <a:endParaRPr lang="tr-TR" sz="2000" dirty="0" smtClean="0"/>
          </a:p>
          <a:p>
            <a:r>
              <a:rPr lang="tr-TR" sz="2000" dirty="0" smtClean="0"/>
              <a:t>.exe’den yola çıkarak .c dosyasına tam olarak erişilemez. </a:t>
            </a:r>
          </a:p>
          <a:p>
            <a:pPr lvl="1"/>
            <a:r>
              <a:rPr lang="tr-TR" sz="1700" dirty="0" smtClean="0"/>
              <a:t>İleride kodu yazdığınızda müşterinize .exe’yi gönderin. </a:t>
            </a:r>
          </a:p>
          <a:p>
            <a:pPr lvl="1"/>
            <a:r>
              <a:rPr lang="tr-TR" sz="1700" dirty="0" smtClean="0"/>
              <a:t>.</a:t>
            </a:r>
            <a:r>
              <a:rPr lang="tr-TR" sz="1700" dirty="0" err="1" smtClean="0"/>
              <a:t>c’i</a:t>
            </a:r>
            <a:r>
              <a:rPr lang="tr-TR" sz="1700" dirty="0" smtClean="0"/>
              <a:t> gönderirseniz müşteri sizi tekrar aramayabilir </a:t>
            </a:r>
            <a:r>
              <a:rPr lang="tr-TR" sz="1700" dirty="0" smtClean="0">
                <a:sym typeface="Wingdings" pitchFamily="2" charset="2"/>
              </a:rPr>
              <a:t></a:t>
            </a:r>
            <a:endParaRPr lang="tr-TR" sz="1700" dirty="0" smtClean="0"/>
          </a:p>
        </p:txBody>
      </p:sp>
      <p:pic>
        <p:nvPicPr>
          <p:cNvPr id="31746" name="Picture 2"/>
          <p:cNvPicPr>
            <a:picLocks noChangeAspect="1" noChangeArrowheads="1"/>
          </p:cNvPicPr>
          <p:nvPr/>
        </p:nvPicPr>
        <p:blipFill>
          <a:blip r:embed="rId2"/>
          <a:srcRect b="72594"/>
          <a:stretch>
            <a:fillRect/>
          </a:stretch>
        </p:blipFill>
        <p:spPr bwMode="auto">
          <a:xfrm>
            <a:off x="1025125" y="2826816"/>
            <a:ext cx="6553311" cy="907398"/>
          </a:xfrm>
          <a:prstGeom prst="rect">
            <a:avLst/>
          </a:prstGeom>
          <a:noFill/>
          <a:ln w="9525">
            <a:noFill/>
            <a:miter lim="800000"/>
            <a:headEnd/>
            <a:tailEnd/>
          </a:ln>
          <a:effectLst/>
        </p:spPr>
      </p:pic>
      <p:pic>
        <p:nvPicPr>
          <p:cNvPr id="31748" name="Picture 4" descr="http://4.bp.blogspot.com/-sdEgnhmIXZk/VB7SxdeMFYI/AAAAAAAAALk/lWicMkU4s2U/s1600/ac829ddeecc44c12987cab354ba6ae7e.png"/>
          <p:cNvPicPr>
            <a:picLocks noChangeAspect="1" noChangeArrowheads="1"/>
          </p:cNvPicPr>
          <p:nvPr/>
        </p:nvPicPr>
        <p:blipFill>
          <a:blip r:embed="rId3" cstate="print"/>
          <a:srcRect/>
          <a:stretch>
            <a:fillRect/>
          </a:stretch>
        </p:blipFill>
        <p:spPr bwMode="auto">
          <a:xfrm>
            <a:off x="7129484" y="3205189"/>
            <a:ext cx="1557316" cy="1572078"/>
          </a:xfrm>
          <a:prstGeom prst="rect">
            <a:avLst/>
          </a:prstGeom>
          <a:noFill/>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amond(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Effect transition="in" filter="diamond(in)">
                                      <p:cBhvr>
                                        <p:cTn id="17" dur="2000"/>
                                        <p:tgtEl>
                                          <p:spTgt spid="3">
                                            <p:txEl>
                                              <p:pRg st="7" end="7"/>
                                            </p:txEl>
                                          </p:spTgt>
                                        </p:tgtEl>
                                      </p:cBhvr>
                                    </p:animEffect>
                                  </p:childTnLst>
                                </p:cTn>
                              </p:par>
                              <p:par>
                                <p:cTn id="18" presetID="8" presetClass="entr" presetSubtype="16" fill="hold" grpId="0" nodeType="withEffect">
                                  <p:stCondLst>
                                    <p:cond delay="0"/>
                                  </p:stCondLst>
                                  <p:childTnLst>
                                    <p:set>
                                      <p:cBhvr>
                                        <p:cTn id="19" dur="1" fill="hold">
                                          <p:stCondLst>
                                            <p:cond delay="0"/>
                                          </p:stCondLst>
                                        </p:cTn>
                                        <p:tgtEl>
                                          <p:spTgt spid="3">
                                            <p:txEl>
                                              <p:pRg st="8" end="8"/>
                                            </p:txEl>
                                          </p:spTgt>
                                        </p:tgtEl>
                                        <p:attrNameLst>
                                          <p:attrName>style.visibility</p:attrName>
                                        </p:attrNameLst>
                                      </p:cBhvr>
                                      <p:to>
                                        <p:strVal val="visible"/>
                                      </p:to>
                                    </p:set>
                                    <p:animEffect transition="in" filter="diamond(in)">
                                      <p:cBhvr>
                                        <p:cTn id="20" dur="2000"/>
                                        <p:tgtEl>
                                          <p:spTgt spid="3">
                                            <p:txEl>
                                              <p:pRg st="8" end="8"/>
                                            </p:txEl>
                                          </p:spTgt>
                                        </p:tgtEl>
                                      </p:cBhvr>
                                    </p:animEffect>
                                  </p:childTnLst>
                                </p:cTn>
                              </p:par>
                              <p:par>
                                <p:cTn id="21" presetID="8" presetClass="entr" presetSubtype="16" fill="hold" grpId="0"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animEffect transition="in" filter="diamond(in)">
                                      <p:cBhvr>
                                        <p:cTn id="23" dur="2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Bunu biliyor musunuz? .exe dosyası</a:t>
            </a:r>
            <a:endParaRPr lang="tr-TR" dirty="0"/>
          </a:p>
        </p:txBody>
      </p:sp>
      <p:pic>
        <p:nvPicPr>
          <p:cNvPr id="31748" name="Picture 4" descr="http://4.bp.blogspot.com/-sdEgnhmIXZk/VB7SxdeMFYI/AAAAAAAAALk/lWicMkU4s2U/s1600/ac829ddeecc44c12987cab354ba6ae7e.png"/>
          <p:cNvPicPr>
            <a:picLocks noChangeAspect="1" noChangeArrowheads="1"/>
          </p:cNvPicPr>
          <p:nvPr/>
        </p:nvPicPr>
        <p:blipFill>
          <a:blip r:embed="rId2" cstate="print"/>
          <a:srcRect/>
          <a:stretch>
            <a:fillRect/>
          </a:stretch>
        </p:blipFill>
        <p:spPr bwMode="auto">
          <a:xfrm>
            <a:off x="7218101" y="2914776"/>
            <a:ext cx="1217975" cy="1229520"/>
          </a:xfrm>
          <a:prstGeom prst="rect">
            <a:avLst/>
          </a:prstGeom>
          <a:noFill/>
        </p:spPr>
      </p:pic>
      <p:sp>
        <p:nvSpPr>
          <p:cNvPr id="8" name="7 İçerik Yer Tutucusu"/>
          <p:cNvSpPr>
            <a:spLocks noGrp="1"/>
          </p:cNvSpPr>
          <p:nvPr>
            <p:ph sz="quarter" idx="1"/>
          </p:nvPr>
        </p:nvSpPr>
        <p:spPr/>
        <p:txBody>
          <a:bodyPr/>
          <a:lstStyle/>
          <a:p>
            <a:r>
              <a:rPr lang="tr-TR" dirty="0" smtClean="0"/>
              <a:t>.exe dosyasını masaüstünde çalıştırmak</a:t>
            </a:r>
          </a:p>
          <a:p>
            <a:r>
              <a:rPr lang="tr-TR" dirty="0" err="1" smtClean="0"/>
              <a:t>Antivirüs</a:t>
            </a:r>
            <a:r>
              <a:rPr lang="tr-TR" dirty="0" smtClean="0"/>
              <a:t> programlarının «</a:t>
            </a:r>
            <a:r>
              <a:rPr lang="tr-TR" dirty="0" err="1" smtClean="0"/>
              <a:t>real</a:t>
            </a:r>
            <a:r>
              <a:rPr lang="tr-TR" dirty="0" smtClean="0"/>
              <a:t> time </a:t>
            </a:r>
            <a:r>
              <a:rPr lang="tr-TR" dirty="0" err="1" smtClean="0"/>
              <a:t>protection</a:t>
            </a:r>
            <a:r>
              <a:rPr lang="tr-TR" dirty="0" smtClean="0"/>
              <a:t>» özelliklerini kapatma</a:t>
            </a:r>
          </a:p>
          <a:p>
            <a:endParaRPr lang="tr-TR" dirty="0"/>
          </a:p>
        </p:txBody>
      </p:sp>
      <p:sp>
        <p:nvSpPr>
          <p:cNvPr id="9" name="8 Yuvarlatılmış Dikdörtgen"/>
          <p:cNvSpPr/>
          <p:nvPr/>
        </p:nvSpPr>
        <p:spPr>
          <a:xfrm>
            <a:off x="2757714" y="2914777"/>
            <a:ext cx="3831772" cy="177333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2400" dirty="0" smtClean="0"/>
              <a:t>Kodunuzla aynı isimdeki .exe dosyasını bulunuz ve açınız.</a:t>
            </a:r>
            <a:endParaRPr lang="tr-TR" sz="2400" dirty="0"/>
          </a:p>
        </p:txBody>
      </p:sp>
    </p:spTree>
  </p:cSld>
  <p:clrMapOvr>
    <a:masterClrMapping/>
  </p:clrMapOvr>
  <p:transition>
    <p:random/>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Bunu biliyor musunuz?  </a:t>
            </a:r>
            <a:r>
              <a:rPr lang="tr-TR" dirty="0" err="1" smtClean="0"/>
              <a:t>getch</a:t>
            </a:r>
            <a:r>
              <a:rPr lang="tr-TR" dirty="0" smtClean="0"/>
              <a:t>(); tipik kullanımı</a:t>
            </a:r>
            <a:endParaRPr lang="tr-TR" dirty="0"/>
          </a:p>
        </p:txBody>
      </p:sp>
      <p:sp>
        <p:nvSpPr>
          <p:cNvPr id="3" name="2 İçerik Yer Tutucusu"/>
          <p:cNvSpPr>
            <a:spLocks noGrp="1"/>
          </p:cNvSpPr>
          <p:nvPr>
            <p:ph sz="quarter" idx="1"/>
          </p:nvPr>
        </p:nvSpPr>
        <p:spPr/>
        <p:txBody>
          <a:bodyPr>
            <a:normAutofit/>
          </a:bodyPr>
          <a:lstStyle/>
          <a:p>
            <a:r>
              <a:rPr lang="tr-TR" dirty="0" smtClean="0"/>
              <a:t>Oluşturduğunuz .c uzantılı dosyaları derlediğinizde aynı klasörde .</a:t>
            </a:r>
            <a:r>
              <a:rPr lang="tr-TR" dirty="0" err="1" smtClean="0"/>
              <a:t>exe</a:t>
            </a:r>
            <a:r>
              <a:rPr lang="tr-TR" dirty="0" smtClean="0"/>
              <a:t> uzantılı çalıştırılabilir dosyalar oluşur.</a:t>
            </a:r>
          </a:p>
          <a:p>
            <a:r>
              <a:rPr lang="tr-TR" dirty="0" smtClean="0"/>
              <a:t>Bu dosyalar, </a:t>
            </a:r>
            <a:r>
              <a:rPr lang="tr-TR" dirty="0" err="1" smtClean="0"/>
              <a:t>DevC</a:t>
            </a:r>
            <a:r>
              <a:rPr lang="tr-TR" dirty="0" smtClean="0"/>
              <a:t>++ üzerinden çalıştırılan .</a:t>
            </a:r>
            <a:r>
              <a:rPr lang="tr-TR" dirty="0" err="1" smtClean="0"/>
              <a:t>exe’lerden</a:t>
            </a:r>
            <a:r>
              <a:rPr lang="tr-TR" dirty="0" smtClean="0"/>
              <a:t> farklı olarak işleri bitince hemen kapanırlar.</a:t>
            </a:r>
          </a:p>
          <a:p>
            <a:r>
              <a:rPr lang="tr-TR" dirty="0" smtClean="0"/>
              <a:t>Bunu önlemek için genelde kodun en sonuna (</a:t>
            </a:r>
            <a:r>
              <a:rPr lang="tr-TR" dirty="0" err="1" smtClean="0"/>
              <a:t>return’den</a:t>
            </a:r>
            <a:r>
              <a:rPr lang="tr-TR" dirty="0" smtClean="0"/>
              <a:t> önce)  </a:t>
            </a:r>
            <a:r>
              <a:rPr lang="tr-TR" dirty="0" err="1" smtClean="0"/>
              <a:t>getch</a:t>
            </a:r>
            <a:r>
              <a:rPr lang="tr-TR" dirty="0" smtClean="0"/>
              <a:t>(); gibi bir satır koymak tercih edilir.  </a:t>
            </a:r>
            <a:r>
              <a:rPr lang="tr-TR" dirty="0" err="1" smtClean="0"/>
              <a:t>getch</a:t>
            </a:r>
            <a:r>
              <a:rPr lang="tr-TR" dirty="0" smtClean="0"/>
              <a:t> tampondan değer okumadığı için tamponda </a:t>
            </a:r>
            <a:r>
              <a:rPr lang="tr-TR" dirty="0" err="1" smtClean="0"/>
              <a:t>enter</a:t>
            </a:r>
            <a:r>
              <a:rPr lang="tr-TR" dirty="0" smtClean="0"/>
              <a:t> kalması gibi sorunlar yaşamaz.</a:t>
            </a:r>
          </a:p>
          <a:p>
            <a:r>
              <a:rPr lang="tr-TR" dirty="0" smtClean="0"/>
              <a:t>Şart değilse de </a:t>
            </a:r>
            <a:r>
              <a:rPr lang="tr-TR" dirty="0" err="1" smtClean="0"/>
              <a:t>conio</a:t>
            </a:r>
            <a:r>
              <a:rPr lang="tr-TR" dirty="0" smtClean="0"/>
              <a:t>.h kütüphanesini eklemeniz önerilir.</a:t>
            </a:r>
          </a:p>
          <a:p>
            <a:pPr lvl="1"/>
            <a:endParaRPr lang="tr-TR" dirty="0" smtClean="0"/>
          </a:p>
          <a:p>
            <a:pPr>
              <a:buNone/>
            </a:pPr>
            <a:endParaRPr lang="tr-TR" dirty="0" smtClean="0"/>
          </a:p>
        </p:txBody>
      </p:sp>
    </p:spTree>
  </p:cSld>
  <p:clrMapOvr>
    <a:masterClrMapping/>
  </p:clrMapOvr>
  <p:transition>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3 Başlık"/>
          <p:cNvSpPr>
            <a:spLocks noGrp="1"/>
          </p:cNvSpPr>
          <p:nvPr>
            <p:ph type="title"/>
          </p:nvPr>
        </p:nvSpPr>
        <p:spPr/>
        <p:txBody>
          <a:bodyPr/>
          <a:lstStyle/>
          <a:p>
            <a:r>
              <a:rPr lang="tr-TR" dirty="0" smtClean="0"/>
              <a:t>Anlayamadığınız yerleri bizlere sorunuz.</a:t>
            </a:r>
            <a:endParaRPr lang="tr-TR" dirty="0"/>
          </a:p>
        </p:txBody>
      </p:sp>
      <p:sp>
        <p:nvSpPr>
          <p:cNvPr id="3" name="2 İçerik Yer Tutucusu"/>
          <p:cNvSpPr>
            <a:spLocks noGrp="1"/>
          </p:cNvSpPr>
          <p:nvPr>
            <p:ph sz="quarter" idx="1"/>
          </p:nvPr>
        </p:nvSpPr>
        <p:spPr/>
        <p:txBody>
          <a:bodyPr>
            <a:normAutofit/>
          </a:bodyPr>
          <a:lstStyle/>
          <a:p>
            <a:pPr algn="ctr">
              <a:buNone/>
            </a:pPr>
            <a:r>
              <a:rPr lang="tr-TR" sz="8000" dirty="0" smtClean="0"/>
              <a:t>1. DERS SONU</a:t>
            </a:r>
            <a:endParaRPr lang="tr-TR" sz="8000" dirty="0"/>
          </a:p>
        </p:txBody>
      </p:sp>
    </p:spTree>
  </p:cSld>
  <p:clrMapOvr>
    <a:masterClrMapping/>
  </p:clrMapOvr>
  <p:transition>
    <p:random/>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2400" dirty="0" smtClean="0"/>
              <a:t>Bunu biliyor musunuz? .exe’nin kapanmasını önlemek: </a:t>
            </a:r>
            <a:r>
              <a:rPr lang="tr-TR" sz="2400" dirty="0" err="1" smtClean="0"/>
              <a:t>getch</a:t>
            </a:r>
            <a:r>
              <a:rPr lang="tr-TR" sz="2400" dirty="0" smtClean="0"/>
              <a:t>()</a:t>
            </a:r>
            <a:endParaRPr lang="tr-TR" sz="2400" dirty="0"/>
          </a:p>
        </p:txBody>
      </p:sp>
      <p:sp>
        <p:nvSpPr>
          <p:cNvPr id="3" name="2 İçerik Yer Tutucusu"/>
          <p:cNvSpPr>
            <a:spLocks noGrp="1"/>
          </p:cNvSpPr>
          <p:nvPr>
            <p:ph sz="quarter" idx="1"/>
          </p:nvPr>
        </p:nvSpPr>
        <p:spPr/>
        <p:txBody>
          <a:bodyPr>
            <a:normAutofit/>
          </a:bodyPr>
          <a:lstStyle/>
          <a:p>
            <a:r>
              <a:rPr lang="tr-TR" sz="2000" dirty="0" smtClean="0"/>
              <a:t>.</a:t>
            </a:r>
            <a:r>
              <a:rPr lang="tr-TR" sz="2000" dirty="0" err="1" smtClean="0"/>
              <a:t>exe</a:t>
            </a:r>
            <a:r>
              <a:rPr lang="tr-TR" sz="2000" dirty="0" smtClean="0"/>
              <a:t> dosyası işini bitirir bitirmez </a:t>
            </a:r>
            <a:r>
              <a:rPr lang="tr-TR" sz="2000" b="1" dirty="0" smtClean="0"/>
              <a:t>kapanmayı sever. </a:t>
            </a:r>
            <a:r>
              <a:rPr lang="tr-TR" sz="2000" dirty="0" smtClean="0"/>
              <a:t>Bunun için kodun başına</a:t>
            </a:r>
          </a:p>
          <a:p>
            <a:pPr lvl="1"/>
            <a:r>
              <a:rPr lang="tr-TR" sz="2000" b="1" dirty="0" smtClean="0">
                <a:solidFill>
                  <a:srgbClr val="FF0000"/>
                </a:solidFill>
              </a:rPr>
              <a:t>#</a:t>
            </a:r>
            <a:r>
              <a:rPr lang="tr-TR" sz="2000" b="1" dirty="0" err="1" smtClean="0">
                <a:solidFill>
                  <a:srgbClr val="FF0000"/>
                </a:solidFill>
              </a:rPr>
              <a:t>include</a:t>
            </a:r>
            <a:r>
              <a:rPr lang="tr-TR" sz="2000" b="1" dirty="0" smtClean="0">
                <a:solidFill>
                  <a:srgbClr val="FF0000"/>
                </a:solidFill>
              </a:rPr>
              <a:t> &lt;</a:t>
            </a:r>
            <a:r>
              <a:rPr lang="tr-TR" sz="2000" b="1" dirty="0" err="1" smtClean="0">
                <a:solidFill>
                  <a:srgbClr val="FF0000"/>
                </a:solidFill>
              </a:rPr>
              <a:t>conio</a:t>
            </a:r>
            <a:r>
              <a:rPr lang="tr-TR" sz="2000" b="1" dirty="0" smtClean="0">
                <a:solidFill>
                  <a:srgbClr val="FF0000"/>
                </a:solidFill>
              </a:rPr>
              <a:t>.h&gt; </a:t>
            </a:r>
            <a:r>
              <a:rPr lang="tr-TR" sz="1700" b="1" dirty="0" smtClean="0">
                <a:solidFill>
                  <a:srgbClr val="FF0000"/>
                </a:solidFill>
              </a:rPr>
              <a:t/>
            </a:r>
            <a:br>
              <a:rPr lang="tr-TR" sz="1700" b="1" dirty="0" smtClean="0">
                <a:solidFill>
                  <a:srgbClr val="FF0000"/>
                </a:solidFill>
              </a:rPr>
            </a:br>
            <a:r>
              <a:rPr lang="tr-TR" sz="1800" dirty="0" smtClean="0">
                <a:solidFill>
                  <a:schemeClr val="tx1"/>
                </a:solidFill>
              </a:rPr>
              <a:t>/*</a:t>
            </a:r>
            <a:r>
              <a:rPr lang="tr-TR" sz="1800" dirty="0" err="1" smtClean="0">
                <a:solidFill>
                  <a:schemeClr val="tx1"/>
                </a:solidFill>
              </a:rPr>
              <a:t>getch</a:t>
            </a:r>
            <a:r>
              <a:rPr lang="tr-TR" sz="1800" dirty="0" smtClean="0">
                <a:solidFill>
                  <a:schemeClr val="tx1"/>
                </a:solidFill>
              </a:rPr>
              <a:t> </a:t>
            </a:r>
            <a:r>
              <a:rPr lang="tr-TR" sz="1800" dirty="0" err="1" smtClean="0">
                <a:solidFill>
                  <a:schemeClr val="tx1"/>
                </a:solidFill>
              </a:rPr>
              <a:t>conio</a:t>
            </a:r>
            <a:r>
              <a:rPr lang="tr-TR" sz="1800" dirty="0" smtClean="0">
                <a:solidFill>
                  <a:schemeClr val="tx1"/>
                </a:solidFill>
              </a:rPr>
              <a:t> kütüphanesi içindedir. </a:t>
            </a:r>
            <a:r>
              <a:rPr lang="tr-TR" sz="1800" b="1" i="1" dirty="0" smtClean="0"/>
              <a:t>”Eklenmesi unutulsa da çalışır. Ama eklenmesi doğru olandır.” </a:t>
            </a:r>
            <a:r>
              <a:rPr lang="tr-TR" sz="1800" dirty="0" smtClean="0">
                <a:solidFill>
                  <a:schemeClr val="tx1"/>
                </a:solidFill>
              </a:rPr>
              <a:t>C dili gibi yoğun hoşgörülü bir dilde bu iki cümleye alışınız. Amaç sizi diğer dillerde de sorunsuz program yazmaya hazırlamak…*/</a:t>
            </a:r>
            <a:endParaRPr lang="tr-TR" sz="2000" dirty="0" smtClean="0">
              <a:solidFill>
                <a:schemeClr val="tx1"/>
              </a:solidFill>
            </a:endParaRPr>
          </a:p>
          <a:p>
            <a:r>
              <a:rPr lang="tr-TR" sz="2000" dirty="0" smtClean="0"/>
              <a:t>sonuna</a:t>
            </a:r>
          </a:p>
          <a:p>
            <a:pPr lvl="1"/>
            <a:r>
              <a:rPr lang="tr-TR" sz="2000" b="1" dirty="0" err="1" smtClean="0">
                <a:solidFill>
                  <a:srgbClr val="FF0000"/>
                </a:solidFill>
              </a:rPr>
              <a:t>getch</a:t>
            </a:r>
            <a:r>
              <a:rPr lang="tr-TR" sz="2000" b="1" dirty="0" smtClean="0">
                <a:solidFill>
                  <a:srgbClr val="FF0000"/>
                </a:solidFill>
              </a:rPr>
              <a:t>(); </a:t>
            </a:r>
            <a:r>
              <a:rPr lang="tr-TR" sz="1600" dirty="0" smtClean="0"/>
              <a:t>//</a:t>
            </a:r>
            <a:r>
              <a:rPr lang="tr-TR" sz="1600" dirty="0" err="1" smtClean="0"/>
              <a:t>Gerekce</a:t>
            </a:r>
            <a:r>
              <a:rPr lang="tr-TR" sz="1600" dirty="0" smtClean="0"/>
              <a:t>: .</a:t>
            </a:r>
            <a:r>
              <a:rPr lang="tr-TR" sz="1600" dirty="0" err="1" smtClean="0"/>
              <a:t>exe</a:t>
            </a:r>
            <a:r>
              <a:rPr lang="tr-TR" sz="1600" dirty="0" smtClean="0"/>
              <a:t> dosyası kapanmasın diye koydum. </a:t>
            </a:r>
            <a:endParaRPr lang="tr-TR" sz="1400" dirty="0" smtClean="0"/>
          </a:p>
          <a:p>
            <a:pPr lvl="1">
              <a:buNone/>
            </a:pPr>
            <a:r>
              <a:rPr lang="tr-TR" sz="1400" dirty="0" smtClean="0">
                <a:solidFill>
                  <a:schemeClr val="tx1"/>
                </a:solidFill>
              </a:rPr>
              <a:t>//tampondan okumadığı için tamponda </a:t>
            </a:r>
            <a:r>
              <a:rPr lang="tr-TR" sz="1400" dirty="0" err="1" smtClean="0">
                <a:solidFill>
                  <a:schemeClr val="tx1"/>
                </a:solidFill>
              </a:rPr>
              <a:t>enter</a:t>
            </a:r>
            <a:r>
              <a:rPr lang="tr-TR" sz="1400" dirty="0" smtClean="0">
                <a:solidFill>
                  <a:schemeClr val="tx1"/>
                </a:solidFill>
              </a:rPr>
              <a:t> kaldıysa gibi dertleri yoktur.</a:t>
            </a:r>
            <a:endParaRPr lang="tr-TR" sz="2000" dirty="0" smtClean="0">
              <a:solidFill>
                <a:schemeClr val="tx1"/>
              </a:solidFill>
            </a:endParaRPr>
          </a:p>
          <a:p>
            <a:pPr lvl="1">
              <a:buNone/>
            </a:pPr>
            <a:r>
              <a:rPr lang="tr-TR" sz="2000" dirty="0" smtClean="0">
                <a:solidFill>
                  <a:schemeClr val="tx1"/>
                </a:solidFill>
              </a:rPr>
              <a:t>gibi bir satır eklenebilir.</a:t>
            </a:r>
          </a:p>
          <a:p>
            <a:pPr lvl="1">
              <a:buNone/>
            </a:pPr>
            <a:r>
              <a:rPr lang="tr-TR" sz="2000" dirty="0" err="1" smtClean="0">
                <a:solidFill>
                  <a:schemeClr val="tx1"/>
                </a:solidFill>
              </a:rPr>
              <a:t>getch</a:t>
            </a:r>
            <a:r>
              <a:rPr lang="tr-TR" sz="2000" dirty="0" smtClean="0">
                <a:solidFill>
                  <a:schemeClr val="tx1"/>
                </a:solidFill>
              </a:rPr>
              <a:t>() kodun sonunda kullanıcıdan bir giriş almayı bekler ve bu sayede kod birden sonlanmaz.</a:t>
            </a:r>
          </a:p>
        </p:txBody>
      </p:sp>
      <p:pic>
        <p:nvPicPr>
          <p:cNvPr id="31748" name="Picture 4" descr="http://4.bp.blogspot.com/-sdEgnhmIXZk/VB7SxdeMFYI/AAAAAAAAALk/lWicMkU4s2U/s1600/ac829ddeecc44c12987cab354ba6ae7e.png"/>
          <p:cNvPicPr>
            <a:picLocks noChangeAspect="1" noChangeArrowheads="1"/>
          </p:cNvPicPr>
          <p:nvPr/>
        </p:nvPicPr>
        <p:blipFill>
          <a:blip r:embed="rId2" cstate="print"/>
          <a:srcRect/>
          <a:stretch>
            <a:fillRect/>
          </a:stretch>
        </p:blipFill>
        <p:spPr bwMode="auto">
          <a:xfrm>
            <a:off x="7218101" y="2914776"/>
            <a:ext cx="1217975" cy="1229520"/>
          </a:xfrm>
          <a:prstGeom prst="rect">
            <a:avLst/>
          </a:prstGeom>
          <a:noFill/>
        </p:spPr>
      </p:pic>
      <p:pic>
        <p:nvPicPr>
          <p:cNvPr id="8" name="7 Resim" descr="soru.jpg"/>
          <p:cNvPicPr>
            <a:picLocks noChangeAspect="1"/>
          </p:cNvPicPr>
          <p:nvPr/>
        </p:nvPicPr>
        <p:blipFill>
          <a:blip r:embed="rId3"/>
          <a:stretch>
            <a:fillRect/>
          </a:stretch>
        </p:blipFill>
        <p:spPr>
          <a:xfrm>
            <a:off x="7218101" y="4972242"/>
            <a:ext cx="1301527" cy="1328928"/>
          </a:xfrm>
          <a:prstGeom prst="rect">
            <a:avLst/>
          </a:prstGeo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amond(in)">
                                      <p:cBhvr>
                                        <p:cTn id="10" dur="20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ntr" presetSubtype="16"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diamond(in)">
                                      <p:cBhvr>
                                        <p:cTn id="15" dur="2000"/>
                                        <p:tgtEl>
                                          <p:spTgt spid="3">
                                            <p:txEl>
                                              <p:pRg st="2" end="2"/>
                                            </p:txEl>
                                          </p:spTgt>
                                        </p:tgtEl>
                                      </p:cBhvr>
                                    </p:animEffect>
                                  </p:childTnLst>
                                </p:cTn>
                              </p:par>
                              <p:par>
                                <p:cTn id="16" presetID="8" presetClass="entr" presetSubtype="16"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diamond(in)">
                                      <p:cBhvr>
                                        <p:cTn id="18" dur="2000"/>
                                        <p:tgtEl>
                                          <p:spTgt spid="3">
                                            <p:txEl>
                                              <p:pRg st="3" end="3"/>
                                            </p:txEl>
                                          </p:spTgt>
                                        </p:tgtEl>
                                      </p:cBhvr>
                                    </p:animEffect>
                                  </p:childTnLst>
                                </p:cTn>
                              </p:par>
                              <p:par>
                                <p:cTn id="19" presetID="8" presetClass="entr" presetSubtype="16"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diamond(in)">
                                      <p:cBhvr>
                                        <p:cTn id="21" dur="2000"/>
                                        <p:tgtEl>
                                          <p:spTgt spid="3">
                                            <p:txEl>
                                              <p:pRg st="4" end="4"/>
                                            </p:txEl>
                                          </p:spTgt>
                                        </p:tgtEl>
                                      </p:cBhvr>
                                    </p:animEffect>
                                  </p:childTnLst>
                                </p:cTn>
                              </p:par>
                              <p:par>
                                <p:cTn id="22" presetID="8" presetClass="entr" presetSubtype="16"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diamond(in)">
                                      <p:cBhvr>
                                        <p:cTn id="24" dur="2000"/>
                                        <p:tgtEl>
                                          <p:spTgt spid="3">
                                            <p:txEl>
                                              <p:pRg st="5" end="5"/>
                                            </p:txEl>
                                          </p:spTgt>
                                        </p:tgtEl>
                                      </p:cBhvr>
                                    </p:animEffect>
                                  </p:childTnLst>
                                </p:cTn>
                              </p:par>
                              <p:par>
                                <p:cTn id="25" presetID="8" presetClass="entr" presetSubtype="16"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diamond(in)">
                                      <p:cBhvr>
                                        <p:cTn id="27"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chor="ctr">
            <a:normAutofit/>
          </a:bodyPr>
          <a:lstStyle/>
          <a:p>
            <a:r>
              <a:rPr lang="tr-TR" sz="4000" b="1" smtClean="0">
                <a:solidFill>
                  <a:schemeClr val="tx2">
                    <a:lumMod val="60000"/>
                    <a:lumOff val="40000"/>
                  </a:schemeClr>
                </a:solidFill>
              </a:rPr>
              <a:t>Karar Verme Yapıları : IF-ELSE</a:t>
            </a:r>
            <a:endParaRPr lang="tr-TR" sz="4000" b="1" dirty="0">
              <a:solidFill>
                <a:schemeClr val="tx2">
                  <a:lumMod val="60000"/>
                  <a:lumOff val="40000"/>
                </a:schemeClr>
              </a:solidFill>
            </a:endParaRPr>
          </a:p>
        </p:txBody>
      </p:sp>
      <p:sp>
        <p:nvSpPr>
          <p:cNvPr id="3" name="Alt Başlık 2"/>
          <p:cNvSpPr>
            <a:spLocks noGrp="1"/>
          </p:cNvSpPr>
          <p:nvPr>
            <p:ph sz="quarter" idx="1"/>
          </p:nvPr>
        </p:nvSpPr>
        <p:spPr/>
        <p:txBody>
          <a:bodyPr>
            <a:normAutofit/>
          </a:bodyPr>
          <a:lstStyle/>
          <a:p>
            <a:pPr algn="just">
              <a:buFontTx/>
              <a:buChar char="-"/>
            </a:pPr>
            <a:r>
              <a:rPr lang="tr-TR" sz="2400" dirty="0" smtClean="0">
                <a:solidFill>
                  <a:schemeClr val="tx1"/>
                </a:solidFill>
              </a:rPr>
              <a:t> </a:t>
            </a:r>
            <a:r>
              <a:rPr lang="tr-TR" sz="2400" dirty="0" err="1" smtClean="0">
                <a:solidFill>
                  <a:schemeClr val="tx1"/>
                </a:solidFill>
              </a:rPr>
              <a:t>if</a:t>
            </a:r>
            <a:r>
              <a:rPr lang="tr-TR" sz="2400" dirty="0" smtClean="0">
                <a:solidFill>
                  <a:schemeClr val="tx1"/>
                </a:solidFill>
              </a:rPr>
              <a:t> yapısı bazen iki yöne dallanabilir. Böyle bir yapı kullanılmak istendiğinde </a:t>
            </a:r>
            <a:r>
              <a:rPr lang="tr-TR" sz="2400" dirty="0" err="1" smtClean="0">
                <a:solidFill>
                  <a:schemeClr val="tx1"/>
                </a:solidFill>
              </a:rPr>
              <a:t>if</a:t>
            </a:r>
            <a:r>
              <a:rPr lang="tr-TR" sz="2400" dirty="0" smtClean="0">
                <a:solidFill>
                  <a:schemeClr val="tx1"/>
                </a:solidFill>
              </a:rPr>
              <a:t>-else yapısı kullanılmalıdır. </a:t>
            </a:r>
            <a:r>
              <a:rPr lang="tr-TR" sz="2400" dirty="0" err="1" smtClean="0">
                <a:solidFill>
                  <a:schemeClr val="tx1"/>
                </a:solidFill>
              </a:rPr>
              <a:t>if</a:t>
            </a:r>
            <a:r>
              <a:rPr lang="tr-TR" sz="2400" dirty="0" smtClean="0">
                <a:solidFill>
                  <a:schemeClr val="tx1"/>
                </a:solidFill>
              </a:rPr>
              <a:t>-else yapısında </a:t>
            </a:r>
            <a:r>
              <a:rPr lang="tr-TR" sz="2400" dirty="0" err="1" smtClean="0">
                <a:solidFill>
                  <a:schemeClr val="tx1"/>
                </a:solidFill>
              </a:rPr>
              <a:t>if’in</a:t>
            </a:r>
            <a:r>
              <a:rPr lang="tr-TR" sz="2400" dirty="0" smtClean="0">
                <a:solidFill>
                  <a:schemeClr val="tx1"/>
                </a:solidFill>
              </a:rPr>
              <a:t> içeriği doğru ise </a:t>
            </a:r>
            <a:r>
              <a:rPr lang="tr-TR" sz="2400" dirty="0" err="1" smtClean="0">
                <a:solidFill>
                  <a:schemeClr val="tx1"/>
                </a:solidFill>
              </a:rPr>
              <a:t>if</a:t>
            </a:r>
            <a:r>
              <a:rPr lang="tr-TR" sz="2400" dirty="0" smtClean="0">
                <a:solidFill>
                  <a:schemeClr val="tx1"/>
                </a:solidFill>
              </a:rPr>
              <a:t> bloğu, yanlış ise else bloğu çalıştırılır. </a:t>
            </a:r>
          </a:p>
          <a:p>
            <a:pPr algn="just"/>
            <a:endParaRPr lang="tr-TR" sz="2400" b="1" dirty="0" smtClean="0">
              <a:solidFill>
                <a:schemeClr val="tx1"/>
              </a:solidFill>
            </a:endParaRPr>
          </a:p>
        </p:txBody>
      </p:sp>
      <p:pic>
        <p:nvPicPr>
          <p:cNvPr id="4" name="3 Resim" descr="stick_figure_direction_1600_clr.png"/>
          <p:cNvPicPr>
            <a:picLocks noChangeAspect="1"/>
          </p:cNvPicPr>
          <p:nvPr/>
        </p:nvPicPr>
        <p:blipFill>
          <a:blip r:embed="rId2" cstate="print"/>
          <a:stretch>
            <a:fillRect/>
          </a:stretch>
        </p:blipFill>
        <p:spPr>
          <a:xfrm>
            <a:off x="2357422" y="1982798"/>
            <a:ext cx="4384284" cy="4375160"/>
          </a:xfrm>
          <a:prstGeom prst="rect">
            <a:avLst/>
          </a:prstGeom>
        </p:spPr>
      </p:pic>
      <p:sp>
        <p:nvSpPr>
          <p:cNvPr id="5" name="4 Oval"/>
          <p:cNvSpPr/>
          <p:nvPr/>
        </p:nvSpPr>
        <p:spPr>
          <a:xfrm>
            <a:off x="2428860" y="2554302"/>
            <a:ext cx="1357322" cy="571504"/>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4800" dirty="0" err="1" smtClean="0"/>
              <a:t>if</a:t>
            </a:r>
            <a:endParaRPr lang="tr-TR" sz="4800" dirty="0"/>
          </a:p>
        </p:txBody>
      </p:sp>
      <p:sp>
        <p:nvSpPr>
          <p:cNvPr id="6" name="5 Oval"/>
          <p:cNvSpPr/>
          <p:nvPr/>
        </p:nvSpPr>
        <p:spPr>
          <a:xfrm>
            <a:off x="5143504" y="2428868"/>
            <a:ext cx="1755570" cy="642942"/>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4400" dirty="0" smtClean="0"/>
              <a:t>else</a:t>
            </a:r>
            <a:endParaRPr lang="tr-TR" sz="4400"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6" presetClass="emph" presetSubtype="0" repeatCount="indefinite" fill="hold" grpId="0" nodeType="withEffect">
                                  <p:stCondLst>
                                    <p:cond delay="0"/>
                                  </p:stCondLst>
                                  <p:iterate type="lt">
                                    <p:tmPct val="10000"/>
                                  </p:iterate>
                                  <p:childTnLst>
                                    <p:animScale>
                                      <p:cBhvr>
                                        <p:cTn id="6" dur="1500" autoRev="1" fill="hold">
                                          <p:stCondLst>
                                            <p:cond delay="0"/>
                                          </p:stCondLst>
                                        </p:cTn>
                                        <p:tgtEl>
                                          <p:spTgt spid="5"/>
                                        </p:tgtEl>
                                      </p:cBhvr>
                                      <p:to x="80000" y="100000"/>
                                    </p:animScale>
                                    <p:anim by="(#ppt_w*0.10)" calcmode="lin" valueType="num">
                                      <p:cBhvr>
                                        <p:cTn id="7" dur="1500" autoRev="1" fill="hold">
                                          <p:stCondLst>
                                            <p:cond delay="0"/>
                                          </p:stCondLst>
                                        </p:cTn>
                                        <p:tgtEl>
                                          <p:spTgt spid="5"/>
                                        </p:tgtEl>
                                        <p:attrNameLst>
                                          <p:attrName>ppt_x</p:attrName>
                                        </p:attrNameLst>
                                      </p:cBhvr>
                                    </p:anim>
                                    <p:anim by="(-#ppt_w*0.10)" calcmode="lin" valueType="num">
                                      <p:cBhvr>
                                        <p:cTn id="8" dur="1500" autoRev="1" fill="hold">
                                          <p:stCondLst>
                                            <p:cond delay="0"/>
                                          </p:stCondLst>
                                        </p:cTn>
                                        <p:tgtEl>
                                          <p:spTgt spid="5"/>
                                        </p:tgtEl>
                                        <p:attrNameLst>
                                          <p:attrName>ppt_y</p:attrName>
                                        </p:attrNameLst>
                                      </p:cBhvr>
                                    </p:anim>
                                    <p:animRot by="-480000">
                                      <p:cBhvr>
                                        <p:cTn id="9" dur="1500" autoRev="1" fill="hold">
                                          <p:stCondLst>
                                            <p:cond delay="0"/>
                                          </p:stCondLst>
                                        </p:cTn>
                                        <p:tgtEl>
                                          <p:spTgt spid="5"/>
                                        </p:tgtEl>
                                        <p:attrNameLst>
                                          <p:attrName>r</p:attrName>
                                        </p:attrNameLst>
                                      </p:cBhvr>
                                    </p:animRot>
                                  </p:childTnLst>
                                </p:cTn>
                              </p:par>
                              <p:par>
                                <p:cTn id="10" presetID="36" presetClass="emph" presetSubtype="0" repeatCount="indefinite" fill="hold" grpId="0" nodeType="withEffect">
                                  <p:stCondLst>
                                    <p:cond delay="0"/>
                                  </p:stCondLst>
                                  <p:iterate type="lt">
                                    <p:tmPct val="10000"/>
                                  </p:iterate>
                                  <p:childTnLst>
                                    <p:animScale>
                                      <p:cBhvr>
                                        <p:cTn id="11" dur="1500" autoRev="1" fill="hold">
                                          <p:stCondLst>
                                            <p:cond delay="0"/>
                                          </p:stCondLst>
                                        </p:cTn>
                                        <p:tgtEl>
                                          <p:spTgt spid="6"/>
                                        </p:tgtEl>
                                      </p:cBhvr>
                                      <p:to x="80000" y="100000"/>
                                    </p:animScale>
                                    <p:anim by="(#ppt_w*0.10)" calcmode="lin" valueType="num">
                                      <p:cBhvr>
                                        <p:cTn id="12" dur="1500" autoRev="1" fill="hold">
                                          <p:stCondLst>
                                            <p:cond delay="0"/>
                                          </p:stCondLst>
                                        </p:cTn>
                                        <p:tgtEl>
                                          <p:spTgt spid="6"/>
                                        </p:tgtEl>
                                        <p:attrNameLst>
                                          <p:attrName>ppt_x</p:attrName>
                                        </p:attrNameLst>
                                      </p:cBhvr>
                                    </p:anim>
                                    <p:anim by="(-#ppt_w*0.10)" calcmode="lin" valueType="num">
                                      <p:cBhvr>
                                        <p:cTn id="13" dur="1500" autoRev="1" fill="hold">
                                          <p:stCondLst>
                                            <p:cond delay="0"/>
                                          </p:stCondLst>
                                        </p:cTn>
                                        <p:tgtEl>
                                          <p:spTgt spid="6"/>
                                        </p:tgtEl>
                                        <p:attrNameLst>
                                          <p:attrName>ppt_y</p:attrName>
                                        </p:attrNameLst>
                                      </p:cBhvr>
                                    </p:anim>
                                    <p:animRot by="-480000">
                                      <p:cBhvr>
                                        <p:cTn id="14" dur="1500" autoRev="1" fill="hold">
                                          <p:stCondLst>
                                            <p:cond delay="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chor="ctr">
            <a:normAutofit/>
          </a:bodyPr>
          <a:lstStyle/>
          <a:p>
            <a:r>
              <a:rPr lang="tr-TR" sz="4000" b="1" smtClean="0">
                <a:solidFill>
                  <a:schemeClr val="tx2">
                    <a:lumMod val="60000"/>
                    <a:lumOff val="40000"/>
                  </a:schemeClr>
                </a:solidFill>
              </a:rPr>
              <a:t>Karar Verme Yapıları : IF-ELSE</a:t>
            </a:r>
            <a:endParaRPr lang="tr-TR" sz="4000" b="1" dirty="0">
              <a:solidFill>
                <a:schemeClr val="tx2">
                  <a:lumMod val="60000"/>
                  <a:lumOff val="40000"/>
                </a:schemeClr>
              </a:solidFill>
            </a:endParaRPr>
          </a:p>
        </p:txBody>
      </p:sp>
      <p:sp>
        <p:nvSpPr>
          <p:cNvPr id="3" name="Alt Başlık 2"/>
          <p:cNvSpPr>
            <a:spLocks noGrp="1"/>
          </p:cNvSpPr>
          <p:nvPr>
            <p:ph sz="quarter" idx="1"/>
          </p:nvPr>
        </p:nvSpPr>
        <p:spPr/>
        <p:txBody>
          <a:bodyPr>
            <a:normAutofit fontScale="85000" lnSpcReduction="20000"/>
          </a:bodyPr>
          <a:lstStyle/>
          <a:p>
            <a:pPr algn="just">
              <a:buFont typeface="Wingdings" pitchFamily="2" charset="2"/>
              <a:buChar char="§"/>
            </a:pPr>
            <a:r>
              <a:rPr lang="tr-TR" sz="2400" dirty="0" smtClean="0">
                <a:solidFill>
                  <a:schemeClr val="tx1"/>
                </a:solidFill>
              </a:rPr>
              <a:t> </a:t>
            </a:r>
            <a:r>
              <a:rPr lang="tr-TR" sz="2400" b="1" dirty="0" smtClean="0">
                <a:solidFill>
                  <a:schemeClr val="tx1"/>
                </a:solidFill>
              </a:rPr>
              <a:t>Örnek:</a:t>
            </a:r>
          </a:p>
          <a:p>
            <a:pPr algn="just"/>
            <a:r>
              <a:rPr lang="tr-TR" b="1" dirty="0" smtClean="0">
                <a:solidFill>
                  <a:schemeClr val="tx1"/>
                </a:solidFill>
              </a:rPr>
              <a:t>   </a:t>
            </a:r>
            <a:r>
              <a:rPr lang="tr-TR" dirty="0" err="1" smtClean="0">
                <a:solidFill>
                  <a:schemeClr val="tx1"/>
                </a:solidFill>
              </a:rPr>
              <a:t>double</a:t>
            </a:r>
            <a:r>
              <a:rPr lang="tr-TR" dirty="0" smtClean="0"/>
              <a:t> </a:t>
            </a:r>
            <a:r>
              <a:rPr lang="tr-TR" dirty="0" err="1" smtClean="0"/>
              <a:t>ogr</a:t>
            </a:r>
            <a:r>
              <a:rPr lang="tr-TR" dirty="0" smtClean="0"/>
              <a:t>_</a:t>
            </a:r>
            <a:r>
              <a:rPr lang="tr-TR" dirty="0" smtClean="0">
                <a:solidFill>
                  <a:schemeClr val="tx1"/>
                </a:solidFill>
              </a:rPr>
              <a:t>not;</a:t>
            </a:r>
            <a:endParaRPr lang="tr-TR" sz="2400" b="1" dirty="0" smtClean="0">
              <a:solidFill>
                <a:schemeClr val="tx1"/>
              </a:solidFill>
            </a:endParaRPr>
          </a:p>
          <a:p>
            <a:pPr algn="just"/>
            <a:r>
              <a:rPr lang="tr-TR" sz="2400" dirty="0" smtClean="0">
                <a:solidFill>
                  <a:schemeClr val="tx1"/>
                </a:solidFill>
              </a:rPr>
              <a:t>   </a:t>
            </a:r>
            <a:r>
              <a:rPr lang="tr-TR" sz="2400" dirty="0" err="1" smtClean="0">
                <a:solidFill>
                  <a:schemeClr val="tx1"/>
                </a:solidFill>
              </a:rPr>
              <a:t>printf</a:t>
            </a:r>
            <a:r>
              <a:rPr lang="tr-TR" sz="2400" dirty="0" smtClean="0">
                <a:solidFill>
                  <a:schemeClr val="tx1"/>
                </a:solidFill>
              </a:rPr>
              <a:t>(“</a:t>
            </a:r>
            <a:r>
              <a:rPr lang="tr-TR" sz="2400" dirty="0" err="1" smtClean="0">
                <a:solidFill>
                  <a:schemeClr val="tx1"/>
                </a:solidFill>
              </a:rPr>
              <a:t>Lutfen</a:t>
            </a:r>
            <a:r>
              <a:rPr lang="tr-TR" sz="2400" dirty="0" smtClean="0">
                <a:solidFill>
                  <a:schemeClr val="tx1"/>
                </a:solidFill>
              </a:rPr>
              <a:t> donem sonu notunuzu giriniz:“);</a:t>
            </a:r>
          </a:p>
          <a:p>
            <a:pPr algn="just"/>
            <a:r>
              <a:rPr lang="tr-TR" sz="2400" dirty="0" smtClean="0">
                <a:solidFill>
                  <a:schemeClr val="tx1"/>
                </a:solidFill>
              </a:rPr>
              <a:t>   </a:t>
            </a:r>
            <a:r>
              <a:rPr lang="tr-TR" sz="2400" dirty="0" err="1" smtClean="0">
                <a:solidFill>
                  <a:schemeClr val="tx1"/>
                </a:solidFill>
              </a:rPr>
              <a:t>scanf</a:t>
            </a:r>
            <a:r>
              <a:rPr lang="tr-TR" sz="2400" dirty="0" smtClean="0">
                <a:solidFill>
                  <a:schemeClr val="tx1"/>
                </a:solidFill>
              </a:rPr>
              <a:t>("%</a:t>
            </a:r>
            <a:r>
              <a:rPr lang="tr-TR" sz="2400" dirty="0" err="1" smtClean="0">
                <a:solidFill>
                  <a:schemeClr val="tx1"/>
                </a:solidFill>
              </a:rPr>
              <a:t>lf</a:t>
            </a:r>
            <a:r>
              <a:rPr lang="tr-TR" sz="2400" dirty="0" smtClean="0">
                <a:solidFill>
                  <a:schemeClr val="tx1"/>
                </a:solidFill>
              </a:rPr>
              <a:t>", &amp;</a:t>
            </a:r>
            <a:r>
              <a:rPr lang="tr-TR" sz="2400" dirty="0" err="1" smtClean="0">
                <a:solidFill>
                  <a:schemeClr val="tx1"/>
                </a:solidFill>
              </a:rPr>
              <a:t>ogr</a:t>
            </a:r>
            <a:r>
              <a:rPr lang="tr-TR" sz="2400" dirty="0" smtClean="0">
                <a:solidFill>
                  <a:schemeClr val="tx1"/>
                </a:solidFill>
              </a:rPr>
              <a:t>_not);</a:t>
            </a:r>
          </a:p>
          <a:p>
            <a:pPr algn="just"/>
            <a:r>
              <a:rPr lang="tr-TR" sz="2400" dirty="0" smtClean="0">
                <a:solidFill>
                  <a:schemeClr val="tx1"/>
                </a:solidFill>
              </a:rPr>
              <a:t>   </a:t>
            </a:r>
            <a:r>
              <a:rPr lang="tr-TR" sz="2400" dirty="0" err="1" smtClean="0">
                <a:solidFill>
                  <a:schemeClr val="tx1"/>
                </a:solidFill>
              </a:rPr>
              <a:t>if</a:t>
            </a:r>
            <a:r>
              <a:rPr lang="tr-TR" sz="2400" dirty="0" smtClean="0">
                <a:solidFill>
                  <a:schemeClr val="tx1"/>
                </a:solidFill>
              </a:rPr>
              <a:t>(</a:t>
            </a:r>
            <a:r>
              <a:rPr lang="tr-TR" sz="2400" dirty="0" err="1" smtClean="0">
                <a:solidFill>
                  <a:schemeClr val="tx1"/>
                </a:solidFill>
              </a:rPr>
              <a:t>ogr</a:t>
            </a:r>
            <a:r>
              <a:rPr lang="tr-TR" sz="2400" dirty="0" smtClean="0">
                <a:solidFill>
                  <a:schemeClr val="tx1"/>
                </a:solidFill>
              </a:rPr>
              <a:t>_not &gt;= 60.0)</a:t>
            </a:r>
          </a:p>
          <a:p>
            <a:pPr algn="just"/>
            <a:r>
              <a:rPr lang="tr-TR" sz="2400" dirty="0" smtClean="0">
                <a:solidFill>
                  <a:schemeClr val="tx1"/>
                </a:solidFill>
              </a:rPr>
              <a:t>       </a:t>
            </a:r>
            <a:r>
              <a:rPr lang="tr-TR" sz="2400" dirty="0" err="1" smtClean="0">
                <a:solidFill>
                  <a:schemeClr val="tx1"/>
                </a:solidFill>
              </a:rPr>
              <a:t>printf</a:t>
            </a:r>
            <a:r>
              <a:rPr lang="tr-TR" sz="2400" dirty="0" smtClean="0">
                <a:solidFill>
                  <a:schemeClr val="tx1"/>
                </a:solidFill>
              </a:rPr>
              <a:t>(“Tebrikler, dersi </a:t>
            </a:r>
            <a:r>
              <a:rPr lang="tr-TR" sz="2400" dirty="0" err="1" smtClean="0">
                <a:solidFill>
                  <a:schemeClr val="tx1"/>
                </a:solidFill>
              </a:rPr>
              <a:t>gectiniz</a:t>
            </a:r>
            <a:r>
              <a:rPr lang="tr-TR" sz="2400" dirty="0" smtClean="0">
                <a:solidFill>
                  <a:schemeClr val="tx1"/>
                </a:solidFill>
              </a:rPr>
              <a:t>!”);</a:t>
            </a:r>
          </a:p>
          <a:p>
            <a:pPr algn="just"/>
            <a:r>
              <a:rPr lang="tr-TR" sz="2400" dirty="0" smtClean="0">
                <a:solidFill>
                  <a:schemeClr val="tx1"/>
                </a:solidFill>
              </a:rPr>
              <a:t>   else</a:t>
            </a:r>
          </a:p>
          <a:p>
            <a:pPr algn="just"/>
            <a:r>
              <a:rPr lang="tr-TR" sz="2400" dirty="0" smtClean="0">
                <a:solidFill>
                  <a:schemeClr val="tx1"/>
                </a:solidFill>
              </a:rPr>
              <a:t>       </a:t>
            </a:r>
            <a:r>
              <a:rPr lang="tr-TR" sz="2400" dirty="0" err="1" smtClean="0">
                <a:solidFill>
                  <a:schemeClr val="tx1"/>
                </a:solidFill>
              </a:rPr>
              <a:t>printf</a:t>
            </a:r>
            <a:r>
              <a:rPr lang="tr-TR" sz="2400" dirty="0" smtClean="0">
                <a:solidFill>
                  <a:schemeClr val="tx1"/>
                </a:solidFill>
              </a:rPr>
              <a:t>(“</a:t>
            </a:r>
            <a:r>
              <a:rPr lang="tr-TR" sz="2400" dirty="0" err="1" smtClean="0">
                <a:solidFill>
                  <a:schemeClr val="tx1"/>
                </a:solidFill>
              </a:rPr>
              <a:t>Uzgunuz</a:t>
            </a:r>
            <a:r>
              <a:rPr lang="tr-TR" sz="2400" dirty="0" smtClean="0">
                <a:solidFill>
                  <a:schemeClr val="tx1"/>
                </a:solidFill>
              </a:rPr>
              <a:t>, dersten </a:t>
            </a:r>
            <a:r>
              <a:rPr lang="tr-TR" sz="2400" dirty="0" err="1" smtClean="0">
                <a:solidFill>
                  <a:schemeClr val="tx1"/>
                </a:solidFill>
              </a:rPr>
              <a:t>kaldiniz</a:t>
            </a:r>
            <a:r>
              <a:rPr lang="tr-TR" sz="2400" dirty="0" smtClean="0">
                <a:solidFill>
                  <a:schemeClr val="tx1"/>
                </a:solidFill>
              </a:rPr>
              <a:t>!”);</a:t>
            </a:r>
          </a:p>
          <a:p>
            <a:pPr algn="just"/>
            <a:endParaRPr lang="tr-TR" sz="2400" dirty="0" smtClean="0">
              <a:solidFill>
                <a:schemeClr val="tx1"/>
              </a:solidFill>
            </a:endParaRPr>
          </a:p>
          <a:p>
            <a:pPr algn="just">
              <a:buFont typeface="Wingdings" pitchFamily="2" charset="2"/>
              <a:buChar char="Ø"/>
            </a:pPr>
            <a:r>
              <a:rPr lang="tr-TR" sz="2400" dirty="0" smtClean="0">
                <a:solidFill>
                  <a:schemeClr val="tx1"/>
                </a:solidFill>
              </a:rPr>
              <a:t> </a:t>
            </a:r>
            <a:r>
              <a:rPr lang="tr-TR" sz="2400" dirty="0" err="1" smtClean="0">
                <a:solidFill>
                  <a:schemeClr val="tx1"/>
                </a:solidFill>
              </a:rPr>
              <a:t>if</a:t>
            </a:r>
            <a:r>
              <a:rPr lang="tr-TR" sz="2400" dirty="0" smtClean="0">
                <a:solidFill>
                  <a:schemeClr val="tx1"/>
                </a:solidFill>
              </a:rPr>
              <a:t>-else yapılarında else için bir kontrol yapılmaz. else bloğu bağlı olduğu </a:t>
            </a:r>
            <a:r>
              <a:rPr lang="tr-TR" sz="2400" dirty="0" err="1" smtClean="0">
                <a:solidFill>
                  <a:schemeClr val="tx1"/>
                </a:solidFill>
              </a:rPr>
              <a:t>if</a:t>
            </a:r>
            <a:r>
              <a:rPr lang="tr-TR" sz="2400" dirty="0" smtClean="0">
                <a:solidFill>
                  <a:schemeClr val="tx1"/>
                </a:solidFill>
              </a:rPr>
              <a:t> bloğu/blokları dışarısında kalan tüm durumlar için çalıştırılır. Yukarıdaki örnekte </a:t>
            </a:r>
            <a:r>
              <a:rPr lang="tr-TR" sz="2400" dirty="0" err="1" smtClean="0">
                <a:solidFill>
                  <a:schemeClr val="tx1"/>
                </a:solidFill>
              </a:rPr>
              <a:t>if</a:t>
            </a:r>
            <a:r>
              <a:rPr lang="tr-TR" sz="2400" dirty="0" smtClean="0">
                <a:solidFill>
                  <a:schemeClr val="tx1"/>
                </a:solidFill>
              </a:rPr>
              <a:t> içerisinde </a:t>
            </a:r>
            <a:r>
              <a:rPr lang="tr-TR" sz="2400" dirty="0" err="1" smtClean="0">
                <a:solidFill>
                  <a:schemeClr val="tx1"/>
                </a:solidFill>
              </a:rPr>
              <a:t>ogr</a:t>
            </a:r>
            <a:r>
              <a:rPr lang="tr-TR" sz="2400" dirty="0" smtClean="0">
                <a:solidFill>
                  <a:schemeClr val="tx1"/>
                </a:solidFill>
              </a:rPr>
              <a:t>_not değerinin 60’den büyük eşit olup olmadığı kontrol edilmektedir. Bu durumda, </a:t>
            </a:r>
            <a:r>
              <a:rPr lang="tr-TR" sz="2400" dirty="0" err="1" smtClean="0">
                <a:solidFill>
                  <a:schemeClr val="tx1"/>
                </a:solidFill>
              </a:rPr>
              <a:t>ogr</a:t>
            </a:r>
            <a:r>
              <a:rPr lang="tr-TR" sz="2400" dirty="0" smtClean="0">
                <a:solidFill>
                  <a:schemeClr val="tx1"/>
                </a:solidFill>
              </a:rPr>
              <a:t>_not değerinin 60’den büyük eşit olduğu durumlarda </a:t>
            </a:r>
            <a:r>
              <a:rPr lang="tr-TR" sz="2400" dirty="0" err="1" smtClean="0">
                <a:solidFill>
                  <a:schemeClr val="tx1"/>
                </a:solidFill>
              </a:rPr>
              <a:t>if</a:t>
            </a:r>
            <a:r>
              <a:rPr lang="tr-TR" sz="2400" dirty="0" smtClean="0">
                <a:solidFill>
                  <a:schemeClr val="tx1"/>
                </a:solidFill>
              </a:rPr>
              <a:t> bloğu çalıştırılırken, </a:t>
            </a:r>
            <a:r>
              <a:rPr lang="tr-TR" sz="2400" dirty="0" err="1" smtClean="0">
                <a:solidFill>
                  <a:schemeClr val="tx1"/>
                </a:solidFill>
              </a:rPr>
              <a:t>ogr</a:t>
            </a:r>
            <a:r>
              <a:rPr lang="tr-TR" sz="2400" dirty="0" smtClean="0">
                <a:solidFill>
                  <a:schemeClr val="tx1"/>
                </a:solidFill>
              </a:rPr>
              <a:t>_not değerinin 60’den küçük olduğu durumlarda else bloğu çalıştırılır. </a:t>
            </a:r>
            <a:r>
              <a:rPr lang="tr-TR" sz="2400" dirty="0" err="1" smtClean="0">
                <a:solidFill>
                  <a:schemeClr val="tx1"/>
                </a:solidFill>
              </a:rPr>
              <a:t>if</a:t>
            </a:r>
            <a:r>
              <a:rPr lang="tr-TR" sz="2400" dirty="0" smtClean="0">
                <a:solidFill>
                  <a:schemeClr val="tx1"/>
                </a:solidFill>
              </a:rPr>
              <a:t>-else yapısında bloklardan yalnızca bir tanesi çalıştırılır, </a:t>
            </a:r>
            <a:r>
              <a:rPr lang="tr-TR" sz="2400" b="1" dirty="0" smtClean="0">
                <a:solidFill>
                  <a:schemeClr val="tx1"/>
                </a:solidFill>
              </a:rPr>
              <a:t>iki blok birden çalışamaz.</a:t>
            </a:r>
          </a:p>
          <a:p>
            <a:pPr algn="just">
              <a:buFont typeface="Wingdings" pitchFamily="2" charset="2"/>
              <a:buChar char="§"/>
            </a:pPr>
            <a:endParaRPr lang="tr-TR" sz="2400" dirty="0" smtClean="0">
              <a:solidFill>
                <a:schemeClr val="tx1"/>
              </a:solidFill>
            </a:endParaRPr>
          </a:p>
          <a:p>
            <a:pPr algn="just">
              <a:buFont typeface="Wingdings" pitchFamily="2" charset="2"/>
              <a:buChar char="§"/>
            </a:pPr>
            <a:endParaRPr lang="tr-TR" sz="2400" dirty="0" smtClean="0">
              <a:solidFill>
                <a:schemeClr val="tx1"/>
              </a:solidFill>
            </a:endParaRPr>
          </a:p>
          <a:p>
            <a:pPr algn="just"/>
            <a:endParaRPr lang="tr-TR" sz="2400" b="1" dirty="0" smtClean="0">
              <a:solidFill>
                <a:schemeClr val="tx1"/>
              </a:solidFill>
            </a:endParaRPr>
          </a:p>
        </p:txBody>
      </p:sp>
      <p:pic>
        <p:nvPicPr>
          <p:cNvPr id="4" name="3 Resim" descr="stick_figure_direction_1600_clr.png"/>
          <p:cNvPicPr>
            <a:picLocks noChangeAspect="1"/>
          </p:cNvPicPr>
          <p:nvPr/>
        </p:nvPicPr>
        <p:blipFill>
          <a:blip r:embed="rId2" cstate="print"/>
          <a:stretch>
            <a:fillRect/>
          </a:stretch>
        </p:blipFill>
        <p:spPr>
          <a:xfrm rot="18637970">
            <a:off x="6333692" y="1478199"/>
            <a:ext cx="1979649" cy="1975529"/>
          </a:xfrm>
          <a:prstGeom prst="rect">
            <a:avLst/>
          </a:prstGeom>
        </p:spPr>
      </p:pic>
      <p:sp>
        <p:nvSpPr>
          <p:cNvPr id="5" name="4 Oval"/>
          <p:cNvSpPr/>
          <p:nvPr/>
        </p:nvSpPr>
        <p:spPr>
          <a:xfrm>
            <a:off x="6929454" y="1357298"/>
            <a:ext cx="432000" cy="4320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1400" dirty="0" err="1" smtClean="0"/>
              <a:t>if</a:t>
            </a:r>
            <a:endParaRPr lang="tr-TR" sz="1400" dirty="0"/>
          </a:p>
        </p:txBody>
      </p:sp>
      <p:sp>
        <p:nvSpPr>
          <p:cNvPr id="6" name="5 Oval"/>
          <p:cNvSpPr/>
          <p:nvPr/>
        </p:nvSpPr>
        <p:spPr>
          <a:xfrm>
            <a:off x="5929322" y="2143116"/>
            <a:ext cx="684000" cy="5400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1400" dirty="0" smtClean="0"/>
              <a:t>else</a:t>
            </a:r>
            <a:endParaRPr lang="tr-TR" sz="1400" dirty="0"/>
          </a:p>
        </p:txBody>
      </p:sp>
    </p:spTree>
  </p:cSld>
  <p:clrMapOvr>
    <a:masterClrMapping/>
  </p:clrMapOvr>
  <p:transition>
    <p:random/>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p:txBody>
          <a:bodyPr>
            <a:normAutofit lnSpcReduction="10000"/>
          </a:bodyPr>
          <a:lstStyle/>
          <a:p>
            <a:pPr>
              <a:buNone/>
            </a:pPr>
            <a:r>
              <a:rPr lang="tr-TR" dirty="0" smtClean="0"/>
              <a:t>#</a:t>
            </a:r>
            <a:r>
              <a:rPr lang="tr-TR" dirty="0" err="1" smtClean="0"/>
              <a:t>include</a:t>
            </a:r>
            <a:r>
              <a:rPr lang="tr-TR" dirty="0" smtClean="0"/>
              <a:t> &lt;</a:t>
            </a:r>
            <a:r>
              <a:rPr lang="tr-TR" dirty="0" err="1" smtClean="0"/>
              <a:t>stdio</a:t>
            </a:r>
            <a:r>
              <a:rPr lang="tr-TR" dirty="0" smtClean="0"/>
              <a:t>.h&gt;</a:t>
            </a:r>
          </a:p>
          <a:p>
            <a:pPr>
              <a:buNone/>
            </a:pPr>
            <a:r>
              <a:rPr lang="tr-TR" dirty="0" smtClean="0"/>
              <a:t>#</a:t>
            </a:r>
            <a:r>
              <a:rPr lang="tr-TR" dirty="0" err="1" smtClean="0"/>
              <a:t>include</a:t>
            </a:r>
            <a:r>
              <a:rPr lang="tr-TR" dirty="0" smtClean="0"/>
              <a:t> &lt;</a:t>
            </a:r>
            <a:r>
              <a:rPr lang="tr-TR" dirty="0" err="1" smtClean="0"/>
              <a:t>math</a:t>
            </a:r>
            <a:r>
              <a:rPr lang="tr-TR" dirty="0" smtClean="0"/>
              <a:t>.h&gt;</a:t>
            </a:r>
          </a:p>
          <a:p>
            <a:pPr>
              <a:buNone/>
            </a:pPr>
            <a:r>
              <a:rPr lang="tr-TR" dirty="0" err="1" smtClean="0"/>
              <a:t>int</a:t>
            </a:r>
            <a:r>
              <a:rPr lang="tr-TR" dirty="0" smtClean="0"/>
              <a:t> </a:t>
            </a:r>
            <a:r>
              <a:rPr lang="tr-TR" dirty="0" err="1" smtClean="0"/>
              <a:t>main</a:t>
            </a:r>
            <a:r>
              <a:rPr lang="tr-TR" dirty="0" smtClean="0"/>
              <a:t>() {</a:t>
            </a:r>
          </a:p>
          <a:p>
            <a:pPr>
              <a:buNone/>
            </a:pPr>
            <a:r>
              <a:rPr lang="tr-TR" dirty="0" smtClean="0"/>
              <a:t>	</a:t>
            </a:r>
            <a:r>
              <a:rPr lang="tr-TR" dirty="0" err="1" smtClean="0"/>
              <a:t>double</a:t>
            </a:r>
            <a:r>
              <a:rPr lang="tr-TR" dirty="0" smtClean="0"/>
              <a:t> a=5.0, b=10.0, c=3.0;</a:t>
            </a:r>
          </a:p>
          <a:p>
            <a:pPr>
              <a:buNone/>
            </a:pPr>
            <a:r>
              <a:rPr lang="tr-TR" dirty="0" smtClean="0"/>
              <a:t>	</a:t>
            </a:r>
            <a:r>
              <a:rPr lang="tr-TR" dirty="0" err="1" smtClean="0"/>
              <a:t>double</a:t>
            </a:r>
            <a:r>
              <a:rPr lang="tr-TR" dirty="0" smtClean="0"/>
              <a:t> </a:t>
            </a:r>
            <a:r>
              <a:rPr lang="tr-TR" dirty="0" err="1" smtClean="0"/>
              <a:t>disc</a:t>
            </a:r>
            <a:r>
              <a:rPr lang="tr-TR" dirty="0" smtClean="0"/>
              <a:t> = </a:t>
            </a:r>
            <a:r>
              <a:rPr lang="tr-TR" dirty="0" err="1" smtClean="0"/>
              <a:t>pow</a:t>
            </a:r>
            <a:r>
              <a:rPr lang="tr-TR" dirty="0" smtClean="0"/>
              <a:t>(b,2.0) - 4*a*c;</a:t>
            </a:r>
          </a:p>
          <a:p>
            <a:pPr>
              <a:buNone/>
            </a:pPr>
            <a:r>
              <a:rPr lang="tr-TR" dirty="0" smtClean="0"/>
              <a:t>	</a:t>
            </a:r>
            <a:r>
              <a:rPr lang="tr-TR" dirty="0" err="1" smtClean="0"/>
              <a:t>if</a:t>
            </a:r>
            <a:r>
              <a:rPr lang="tr-TR" dirty="0" smtClean="0"/>
              <a:t>(</a:t>
            </a:r>
            <a:r>
              <a:rPr lang="tr-TR" dirty="0" err="1" smtClean="0"/>
              <a:t>disc</a:t>
            </a:r>
            <a:r>
              <a:rPr lang="tr-TR" dirty="0" smtClean="0"/>
              <a:t>&gt;0.0);</a:t>
            </a:r>
          </a:p>
          <a:p>
            <a:pPr>
              <a:buNone/>
            </a:pPr>
            <a:r>
              <a:rPr lang="tr-TR" dirty="0" smtClean="0"/>
              <a:t>		</a:t>
            </a:r>
            <a:r>
              <a:rPr lang="tr-TR" dirty="0" err="1" smtClean="0"/>
              <a:t>printf</a:t>
            </a:r>
            <a:r>
              <a:rPr lang="tr-TR" dirty="0" smtClean="0"/>
              <a:t>("Kok var!");</a:t>
            </a:r>
          </a:p>
          <a:p>
            <a:pPr>
              <a:buNone/>
            </a:pPr>
            <a:r>
              <a:rPr lang="tr-TR" dirty="0" smtClean="0"/>
              <a:t>		else</a:t>
            </a:r>
          </a:p>
          <a:p>
            <a:pPr>
              <a:buNone/>
            </a:pPr>
            <a:r>
              <a:rPr lang="tr-TR" dirty="0" smtClean="0"/>
              <a:t>		</a:t>
            </a:r>
            <a:r>
              <a:rPr lang="tr-TR" dirty="0" err="1" smtClean="0"/>
              <a:t>printf</a:t>
            </a:r>
            <a:r>
              <a:rPr lang="tr-TR" dirty="0" smtClean="0"/>
              <a:t>("Kok yok!");</a:t>
            </a:r>
          </a:p>
          <a:p>
            <a:pPr>
              <a:buNone/>
            </a:pPr>
            <a:r>
              <a:rPr lang="tr-TR" dirty="0" smtClean="0"/>
              <a:t>	</a:t>
            </a:r>
            <a:r>
              <a:rPr lang="tr-TR" dirty="0" err="1" smtClean="0"/>
              <a:t>return</a:t>
            </a:r>
            <a:r>
              <a:rPr lang="tr-TR" dirty="0" smtClean="0"/>
              <a:t> 0; </a:t>
            </a:r>
          </a:p>
          <a:p>
            <a:pPr>
              <a:buNone/>
            </a:pPr>
            <a:r>
              <a:rPr lang="tr-TR" dirty="0" smtClean="0"/>
              <a:t>}</a:t>
            </a:r>
            <a:endParaRPr lang="tr-TR" dirty="0"/>
          </a:p>
        </p:txBody>
      </p:sp>
      <p:sp>
        <p:nvSpPr>
          <p:cNvPr id="2" name="1 Başlık"/>
          <p:cNvSpPr>
            <a:spLocks noGrp="1"/>
          </p:cNvSpPr>
          <p:nvPr>
            <p:ph type="title"/>
          </p:nvPr>
        </p:nvSpPr>
        <p:spPr/>
        <p:txBody>
          <a:bodyPr/>
          <a:lstStyle/>
          <a:p>
            <a:r>
              <a:rPr lang="tr-TR" dirty="0" smtClean="0"/>
              <a:t>       Alıştırma</a:t>
            </a:r>
            <a:endParaRPr lang="tr-TR" dirty="0"/>
          </a:p>
        </p:txBody>
      </p:sp>
      <p:grpSp>
        <p:nvGrpSpPr>
          <p:cNvPr id="4" name="12 Grup"/>
          <p:cNvGrpSpPr/>
          <p:nvPr/>
        </p:nvGrpSpPr>
        <p:grpSpPr>
          <a:xfrm>
            <a:off x="785786" y="3357562"/>
            <a:ext cx="3571900" cy="1785950"/>
            <a:chOff x="785786" y="3357562"/>
            <a:chExt cx="3571900" cy="1785950"/>
          </a:xfrm>
        </p:grpSpPr>
        <p:sp>
          <p:nvSpPr>
            <p:cNvPr id="10" name="9 Dikdörtgen"/>
            <p:cNvSpPr/>
            <p:nvPr/>
          </p:nvSpPr>
          <p:spPr>
            <a:xfrm>
              <a:off x="785786" y="3357562"/>
              <a:ext cx="3571900" cy="1785950"/>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tr-TR"/>
            </a:p>
          </p:txBody>
        </p:sp>
        <p:sp>
          <p:nvSpPr>
            <p:cNvPr id="11" name="10 Dikdörtgen"/>
            <p:cNvSpPr/>
            <p:nvPr/>
          </p:nvSpPr>
          <p:spPr>
            <a:xfrm>
              <a:off x="1428728" y="4286256"/>
              <a:ext cx="2714644" cy="8572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11 Metin kutusu"/>
            <p:cNvSpPr txBox="1"/>
            <p:nvPr/>
          </p:nvSpPr>
          <p:spPr>
            <a:xfrm>
              <a:off x="2616872" y="3429000"/>
              <a:ext cx="1597938" cy="369332"/>
            </a:xfrm>
            <a:prstGeom prst="rect">
              <a:avLst/>
            </a:prstGeom>
            <a:noFill/>
          </p:spPr>
          <p:txBody>
            <a:bodyPr wrap="none" rtlCol="0">
              <a:spAutoFit/>
            </a:bodyPr>
            <a:lstStyle/>
            <a:p>
              <a:r>
                <a:rPr lang="tr-TR" b="1" i="1" dirty="0" smtClean="0"/>
                <a:t>Olması istenen</a:t>
              </a:r>
              <a:endParaRPr lang="tr-TR" b="1" i="1" dirty="0"/>
            </a:p>
          </p:txBody>
        </p:sp>
      </p:grpSp>
      <p:pic>
        <p:nvPicPr>
          <p:cNvPr id="15" name="14 Resim" descr="soru.jpg"/>
          <p:cNvPicPr>
            <a:picLocks noChangeAspect="1"/>
          </p:cNvPicPr>
          <p:nvPr/>
        </p:nvPicPr>
        <p:blipFill>
          <a:blip r:embed="rId2"/>
          <a:stretch>
            <a:fillRect/>
          </a:stretch>
        </p:blipFill>
        <p:spPr>
          <a:xfrm>
            <a:off x="6714894" y="4786322"/>
            <a:ext cx="2085837" cy="1565718"/>
          </a:xfrm>
          <a:prstGeom prst="rect">
            <a:avLst/>
          </a:prstGeom>
        </p:spPr>
      </p:pic>
      <p:sp>
        <p:nvSpPr>
          <p:cNvPr id="16" name="15 Dikdörtgen"/>
          <p:cNvSpPr/>
          <p:nvPr/>
        </p:nvSpPr>
        <p:spPr>
          <a:xfrm>
            <a:off x="5286380" y="714918"/>
            <a:ext cx="3571900" cy="353943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lvl="0">
              <a:buNone/>
            </a:pPr>
            <a:r>
              <a:rPr lang="tr-TR" sz="1600" b="1" i="1" dirty="0" smtClean="0">
                <a:ea typeface="Verdana" pitchFamily="34" charset="0"/>
                <a:cs typeface="Verdana" pitchFamily="34" charset="0"/>
              </a:rPr>
              <a:t>“</a:t>
            </a:r>
            <a:r>
              <a:rPr lang="tr-TR" sz="1600" b="1" dirty="0" smtClean="0">
                <a:ea typeface="Verdana" pitchFamily="34" charset="0"/>
                <a:cs typeface="Verdana" pitchFamily="34" charset="0"/>
              </a:rPr>
              <a:t>Bu</a:t>
            </a:r>
            <a:r>
              <a:rPr lang="tr-TR" sz="1600" b="1" i="1" dirty="0" smtClean="0">
                <a:ea typeface="Verdana" pitchFamily="34" charset="0"/>
                <a:cs typeface="Verdana" pitchFamily="34" charset="0"/>
              </a:rPr>
              <a:t> kod hatalıdır.”</a:t>
            </a:r>
            <a:r>
              <a:rPr lang="tr-TR" sz="1600" b="1" dirty="0" smtClean="0">
                <a:ea typeface="Verdana" pitchFamily="34" charset="0"/>
                <a:cs typeface="Verdana" pitchFamily="34" charset="0"/>
              </a:rPr>
              <a:t> </a:t>
            </a:r>
            <a:r>
              <a:rPr lang="tr-TR" sz="1600" dirty="0" smtClean="0">
                <a:ea typeface="Verdana" pitchFamily="34" charset="0"/>
                <a:cs typeface="Verdana" pitchFamily="34" charset="0"/>
              </a:rPr>
              <a:t>şeklinde bir cevap da geçerlidir. Bu durumda ne tür bir hata olduğunu aşağıdaki seçeneklerden seçerek cevap kutusunun içine (örn. “HATA1” şeklinde) </a:t>
            </a:r>
            <a:r>
              <a:rPr lang="tr-TR" sz="1600" b="1" u="sng" dirty="0" smtClean="0">
                <a:ea typeface="Verdana" pitchFamily="34" charset="0"/>
                <a:cs typeface="Verdana" pitchFamily="34" charset="0"/>
              </a:rPr>
              <a:t>yazınız</a:t>
            </a:r>
            <a:r>
              <a:rPr lang="tr-TR" sz="1600" dirty="0" smtClean="0">
                <a:ea typeface="Verdana" pitchFamily="34" charset="0"/>
                <a:cs typeface="Verdana" pitchFamily="34" charset="0"/>
              </a:rPr>
              <a:t> </a:t>
            </a:r>
            <a:r>
              <a:rPr lang="tr-TR" sz="1600" b="1" u="sng" dirty="0" smtClean="0">
                <a:ea typeface="Verdana" pitchFamily="34" charset="0"/>
                <a:cs typeface="Verdana" pitchFamily="34" charset="0"/>
              </a:rPr>
              <a:t>VE</a:t>
            </a:r>
            <a:r>
              <a:rPr lang="tr-TR" sz="1600" dirty="0" smtClean="0">
                <a:ea typeface="Verdana" pitchFamily="34" charset="0"/>
                <a:cs typeface="Verdana" pitchFamily="34" charset="0"/>
              </a:rPr>
              <a:t> </a:t>
            </a:r>
            <a:r>
              <a:rPr lang="tr-TR" sz="1600" b="1" u="sng" dirty="0" smtClean="0">
                <a:ea typeface="Verdana" pitchFamily="34" charset="0"/>
                <a:cs typeface="Verdana" pitchFamily="34" charset="0"/>
              </a:rPr>
              <a:t>açıklamasını</a:t>
            </a:r>
            <a:r>
              <a:rPr lang="tr-TR" sz="1600" dirty="0" smtClean="0">
                <a:ea typeface="Verdana" pitchFamily="34" charset="0"/>
                <a:cs typeface="Verdana" pitchFamily="34" charset="0"/>
              </a:rPr>
              <a:t> cevap kutusunun altına ya da soruya yakın başka boş bir alana (örn. “Çünkü koddaki … eksik.” şeklinde)</a:t>
            </a:r>
            <a:r>
              <a:rPr lang="tr-TR" sz="1600" b="1" u="sng" dirty="0" smtClean="0">
                <a:ea typeface="Verdana" pitchFamily="34" charset="0"/>
                <a:cs typeface="Verdana" pitchFamily="34" charset="0"/>
              </a:rPr>
              <a:t>belirtiniz</a:t>
            </a:r>
            <a:r>
              <a:rPr lang="tr-TR" sz="1600" dirty="0" smtClean="0">
                <a:ea typeface="Verdana" pitchFamily="34" charset="0"/>
                <a:cs typeface="Verdana" pitchFamily="34" charset="0"/>
              </a:rPr>
              <a:t>.</a:t>
            </a:r>
          </a:p>
          <a:p>
            <a:r>
              <a:rPr lang="tr-TR" sz="1600" b="1" u="sng" dirty="0" smtClean="0">
                <a:ea typeface="Verdana" pitchFamily="34" charset="0"/>
                <a:cs typeface="Verdana" pitchFamily="34" charset="0"/>
              </a:rPr>
              <a:t>HATA1:</a:t>
            </a:r>
            <a:r>
              <a:rPr lang="tr-TR" sz="1600" dirty="0" smtClean="0">
                <a:ea typeface="Verdana" pitchFamily="34" charset="0"/>
                <a:cs typeface="Verdana" pitchFamily="34" charset="0"/>
              </a:rPr>
              <a:t>Kod hiç derlenemeyecektir.</a:t>
            </a:r>
          </a:p>
          <a:p>
            <a:r>
              <a:rPr lang="tr-TR" sz="1600" b="1" u="sng" dirty="0" smtClean="0">
                <a:ea typeface="Verdana" pitchFamily="34" charset="0"/>
                <a:cs typeface="Verdana" pitchFamily="34" charset="0"/>
              </a:rPr>
              <a:t>HATA2:</a:t>
            </a:r>
            <a:r>
              <a:rPr lang="tr-TR" sz="1600" dirty="0" smtClean="0">
                <a:ea typeface="Verdana" pitchFamily="34" charset="0"/>
                <a:cs typeface="Verdana" pitchFamily="34" charset="0"/>
              </a:rPr>
              <a:t>Kod derlenecek ama çalışması esnasında hata verecektir.</a:t>
            </a:r>
          </a:p>
          <a:p>
            <a:r>
              <a:rPr lang="tr-TR" sz="1600" b="1" u="sng" dirty="0" smtClean="0">
                <a:ea typeface="Verdana" pitchFamily="34" charset="0"/>
                <a:cs typeface="Verdana" pitchFamily="34" charset="0"/>
              </a:rPr>
              <a:t>HATA3:</a:t>
            </a:r>
            <a:r>
              <a:rPr lang="tr-TR" sz="1600" dirty="0" smtClean="0">
                <a:ea typeface="Verdana" pitchFamily="34" charset="0"/>
                <a:cs typeface="Verdana" pitchFamily="34" charset="0"/>
              </a:rPr>
              <a:t>Kod derlenecek ama çalışması esnasında sonsuz döngüye girecektir.</a:t>
            </a:r>
          </a:p>
        </p:txBody>
      </p:sp>
      <p:sp>
        <p:nvSpPr>
          <p:cNvPr id="17" name="16 Dikdörtgen"/>
          <p:cNvSpPr/>
          <p:nvPr/>
        </p:nvSpPr>
        <p:spPr>
          <a:xfrm>
            <a:off x="3214678" y="5214950"/>
            <a:ext cx="3286148" cy="107157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4400" b="1" dirty="0" smtClean="0"/>
              <a:t>Kok var!</a:t>
            </a:r>
            <a:endParaRPr lang="tr-TR" sz="4400" b="1" dirty="0"/>
          </a:p>
        </p:txBody>
      </p:sp>
      <p:sp>
        <p:nvSpPr>
          <p:cNvPr id="18" name="17 4-Nokta Yıldız"/>
          <p:cNvSpPr/>
          <p:nvPr/>
        </p:nvSpPr>
        <p:spPr>
          <a:xfrm rot="2651808">
            <a:off x="3175965" y="4141105"/>
            <a:ext cx="3143272" cy="3214686"/>
          </a:xfrm>
          <a:prstGeom prst="star4">
            <a:avLst>
              <a:gd name="adj" fmla="val 6114"/>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9" name="18 Resim" descr="big_f2105649-d279-4ebb-901e-0b33c09d816b.jpg"/>
          <p:cNvPicPr>
            <a:picLocks noChangeAspect="1"/>
          </p:cNvPicPr>
          <p:nvPr/>
        </p:nvPicPr>
        <p:blipFill>
          <a:blip r:embed="rId3" cstate="print">
            <a:clrChange>
              <a:clrFrom>
                <a:srgbClr val="FFFFFF"/>
              </a:clrFrom>
              <a:clrTo>
                <a:srgbClr val="FFFFFF">
                  <a:alpha val="0"/>
                </a:srgbClr>
              </a:clrTo>
            </a:clrChange>
          </a:blip>
          <a:stretch>
            <a:fillRect/>
          </a:stretch>
        </p:blipFill>
        <p:spPr>
          <a:xfrm>
            <a:off x="285720" y="428604"/>
            <a:ext cx="714380" cy="714380"/>
          </a:xfrm>
          <a:prstGeom prst="rect">
            <a:avLst/>
          </a:prstGeo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amond(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checkerboard(across)">
                                      <p:cBhvr>
                                        <p:cTn id="1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p:txBody>
          <a:bodyPr>
            <a:normAutofit lnSpcReduction="10000"/>
          </a:bodyPr>
          <a:lstStyle/>
          <a:p>
            <a:pPr>
              <a:buNone/>
            </a:pPr>
            <a:r>
              <a:rPr lang="tr-TR" dirty="0" smtClean="0"/>
              <a:t>#</a:t>
            </a:r>
            <a:r>
              <a:rPr lang="tr-TR" dirty="0" err="1" smtClean="0"/>
              <a:t>include</a:t>
            </a:r>
            <a:r>
              <a:rPr lang="tr-TR" dirty="0" smtClean="0"/>
              <a:t> &lt;</a:t>
            </a:r>
            <a:r>
              <a:rPr lang="tr-TR" dirty="0" err="1" smtClean="0"/>
              <a:t>stdio</a:t>
            </a:r>
            <a:r>
              <a:rPr lang="tr-TR" dirty="0" smtClean="0"/>
              <a:t>.h&gt;</a:t>
            </a:r>
          </a:p>
          <a:p>
            <a:pPr>
              <a:buNone/>
            </a:pPr>
            <a:r>
              <a:rPr lang="tr-TR" dirty="0" smtClean="0"/>
              <a:t>#</a:t>
            </a:r>
            <a:r>
              <a:rPr lang="tr-TR" dirty="0" err="1" smtClean="0"/>
              <a:t>include</a:t>
            </a:r>
            <a:r>
              <a:rPr lang="tr-TR" dirty="0" smtClean="0"/>
              <a:t> &lt;</a:t>
            </a:r>
            <a:r>
              <a:rPr lang="tr-TR" dirty="0" err="1" smtClean="0"/>
              <a:t>math</a:t>
            </a:r>
            <a:r>
              <a:rPr lang="tr-TR" dirty="0" smtClean="0"/>
              <a:t>.h&gt;</a:t>
            </a:r>
          </a:p>
          <a:p>
            <a:pPr>
              <a:buNone/>
            </a:pPr>
            <a:r>
              <a:rPr lang="tr-TR" dirty="0" err="1" smtClean="0"/>
              <a:t>int</a:t>
            </a:r>
            <a:r>
              <a:rPr lang="tr-TR" dirty="0" smtClean="0"/>
              <a:t> </a:t>
            </a:r>
            <a:r>
              <a:rPr lang="tr-TR" dirty="0" err="1" smtClean="0"/>
              <a:t>main</a:t>
            </a:r>
            <a:r>
              <a:rPr lang="tr-TR" dirty="0" smtClean="0"/>
              <a:t>() {</a:t>
            </a:r>
          </a:p>
          <a:p>
            <a:pPr>
              <a:buNone/>
            </a:pPr>
            <a:r>
              <a:rPr lang="tr-TR" dirty="0" smtClean="0"/>
              <a:t>	</a:t>
            </a:r>
            <a:r>
              <a:rPr lang="tr-TR" dirty="0" err="1" smtClean="0"/>
              <a:t>double</a:t>
            </a:r>
            <a:r>
              <a:rPr lang="tr-TR" dirty="0" smtClean="0"/>
              <a:t> a=5, b=10, c=3;</a:t>
            </a:r>
          </a:p>
          <a:p>
            <a:pPr>
              <a:buNone/>
            </a:pPr>
            <a:r>
              <a:rPr lang="tr-TR" dirty="0" smtClean="0"/>
              <a:t>	</a:t>
            </a:r>
            <a:r>
              <a:rPr lang="tr-TR" dirty="0" err="1" smtClean="0"/>
              <a:t>double</a:t>
            </a:r>
            <a:r>
              <a:rPr lang="tr-TR" dirty="0" smtClean="0"/>
              <a:t> </a:t>
            </a:r>
            <a:r>
              <a:rPr lang="tr-TR" dirty="0" err="1" smtClean="0"/>
              <a:t>disc</a:t>
            </a:r>
            <a:r>
              <a:rPr lang="tr-TR" dirty="0" smtClean="0"/>
              <a:t> = </a:t>
            </a:r>
            <a:r>
              <a:rPr lang="tr-TR" dirty="0" err="1" smtClean="0"/>
              <a:t>pow</a:t>
            </a:r>
            <a:r>
              <a:rPr lang="tr-TR" dirty="0" smtClean="0"/>
              <a:t>(b,2) - 4*a*c;</a:t>
            </a:r>
          </a:p>
          <a:p>
            <a:pPr>
              <a:buNone/>
            </a:pPr>
            <a:r>
              <a:rPr lang="tr-TR" dirty="0" smtClean="0"/>
              <a:t>	</a:t>
            </a:r>
            <a:r>
              <a:rPr lang="tr-TR" dirty="0" err="1" smtClean="0"/>
              <a:t>if</a:t>
            </a:r>
            <a:r>
              <a:rPr lang="tr-TR" dirty="0" smtClean="0"/>
              <a:t>(</a:t>
            </a:r>
            <a:r>
              <a:rPr lang="tr-TR" dirty="0" err="1" smtClean="0"/>
              <a:t>disc</a:t>
            </a:r>
            <a:r>
              <a:rPr lang="tr-TR" dirty="0" smtClean="0"/>
              <a:t>&gt;0.0);</a:t>
            </a:r>
          </a:p>
          <a:p>
            <a:pPr>
              <a:buNone/>
            </a:pPr>
            <a:r>
              <a:rPr lang="tr-TR" dirty="0" smtClean="0"/>
              <a:t>		</a:t>
            </a:r>
            <a:r>
              <a:rPr lang="tr-TR" dirty="0" err="1" smtClean="0"/>
              <a:t>printf</a:t>
            </a:r>
            <a:r>
              <a:rPr lang="tr-TR" dirty="0" smtClean="0"/>
              <a:t>("Kok var!");</a:t>
            </a:r>
          </a:p>
          <a:p>
            <a:pPr>
              <a:buNone/>
            </a:pPr>
            <a:r>
              <a:rPr lang="tr-TR" dirty="0" smtClean="0"/>
              <a:t>		else</a:t>
            </a:r>
          </a:p>
          <a:p>
            <a:pPr>
              <a:buNone/>
            </a:pPr>
            <a:r>
              <a:rPr lang="tr-TR" dirty="0" smtClean="0"/>
              <a:t>		</a:t>
            </a:r>
            <a:r>
              <a:rPr lang="tr-TR" dirty="0" err="1" smtClean="0"/>
              <a:t>printf</a:t>
            </a:r>
            <a:r>
              <a:rPr lang="tr-TR" dirty="0" smtClean="0"/>
              <a:t>("Kok yok!");</a:t>
            </a:r>
          </a:p>
          <a:p>
            <a:pPr>
              <a:buNone/>
            </a:pPr>
            <a:r>
              <a:rPr lang="tr-TR" dirty="0" smtClean="0"/>
              <a:t>	</a:t>
            </a:r>
            <a:r>
              <a:rPr lang="tr-TR" dirty="0" err="1" smtClean="0"/>
              <a:t>return</a:t>
            </a:r>
            <a:r>
              <a:rPr lang="tr-TR" dirty="0" smtClean="0"/>
              <a:t> 0; </a:t>
            </a:r>
          </a:p>
          <a:p>
            <a:pPr>
              <a:buNone/>
            </a:pPr>
            <a:r>
              <a:rPr lang="tr-TR" dirty="0" smtClean="0"/>
              <a:t>}</a:t>
            </a:r>
            <a:endParaRPr lang="tr-TR" dirty="0"/>
          </a:p>
        </p:txBody>
      </p:sp>
      <p:sp>
        <p:nvSpPr>
          <p:cNvPr id="2" name="1 Başlık"/>
          <p:cNvSpPr>
            <a:spLocks noGrp="1"/>
          </p:cNvSpPr>
          <p:nvPr>
            <p:ph type="title"/>
          </p:nvPr>
        </p:nvSpPr>
        <p:spPr/>
        <p:txBody>
          <a:bodyPr/>
          <a:lstStyle/>
          <a:p>
            <a:r>
              <a:rPr lang="tr-TR" dirty="0" smtClean="0"/>
              <a:t>Alıştırma</a:t>
            </a:r>
            <a:endParaRPr lang="tr-TR" dirty="0"/>
          </a:p>
        </p:txBody>
      </p:sp>
      <p:grpSp>
        <p:nvGrpSpPr>
          <p:cNvPr id="7" name="8 Grup"/>
          <p:cNvGrpSpPr/>
          <p:nvPr/>
        </p:nvGrpSpPr>
        <p:grpSpPr>
          <a:xfrm>
            <a:off x="714348" y="3429000"/>
            <a:ext cx="3357586" cy="1714512"/>
            <a:chOff x="4643438" y="3500438"/>
            <a:chExt cx="3357586" cy="1714512"/>
          </a:xfrm>
        </p:grpSpPr>
        <p:sp>
          <p:nvSpPr>
            <p:cNvPr id="4" name="3 Dikdörtgen"/>
            <p:cNvSpPr/>
            <p:nvPr/>
          </p:nvSpPr>
          <p:spPr>
            <a:xfrm>
              <a:off x="4643438" y="3500438"/>
              <a:ext cx="1928826" cy="35719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4 Dikdörtgen"/>
            <p:cNvSpPr/>
            <p:nvPr/>
          </p:nvSpPr>
          <p:spPr>
            <a:xfrm>
              <a:off x="5286380" y="3929066"/>
              <a:ext cx="2643206" cy="35719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5 Dikdörtgen"/>
            <p:cNvSpPr/>
            <p:nvPr/>
          </p:nvSpPr>
          <p:spPr>
            <a:xfrm>
              <a:off x="5357818" y="4357694"/>
              <a:ext cx="2643206" cy="85725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7 Metin kutusu"/>
            <p:cNvSpPr txBox="1"/>
            <p:nvPr/>
          </p:nvSpPr>
          <p:spPr>
            <a:xfrm>
              <a:off x="4643438" y="4643446"/>
              <a:ext cx="633507" cy="369332"/>
            </a:xfrm>
            <a:prstGeom prst="rect">
              <a:avLst/>
            </a:prstGeom>
            <a:noFill/>
          </p:spPr>
          <p:txBody>
            <a:bodyPr wrap="none" rtlCol="0">
              <a:spAutoFit/>
            </a:bodyPr>
            <a:lstStyle/>
            <a:p>
              <a:r>
                <a:rPr lang="tr-TR" b="1" i="1" dirty="0" smtClean="0">
                  <a:solidFill>
                    <a:srgbClr val="FF0000"/>
                  </a:solidFill>
                </a:rPr>
                <a:t>Olan</a:t>
              </a:r>
              <a:endParaRPr lang="tr-TR" b="1" i="1" dirty="0">
                <a:solidFill>
                  <a:srgbClr val="FF0000"/>
                </a:solidFill>
              </a:endParaRPr>
            </a:p>
          </p:txBody>
        </p:sp>
      </p:grpSp>
      <p:pic>
        <p:nvPicPr>
          <p:cNvPr id="14" name="13 Resim" descr="simpsons_nelson_haha2.jpg"/>
          <p:cNvPicPr>
            <a:picLocks noChangeAspect="1"/>
          </p:cNvPicPr>
          <p:nvPr/>
        </p:nvPicPr>
        <p:blipFill>
          <a:blip r:embed="rId2"/>
          <a:stretch>
            <a:fillRect/>
          </a:stretch>
        </p:blipFill>
        <p:spPr>
          <a:xfrm>
            <a:off x="6786578" y="4071942"/>
            <a:ext cx="2146032" cy="20002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6" name="15 Oval"/>
          <p:cNvSpPr/>
          <p:nvPr/>
        </p:nvSpPr>
        <p:spPr>
          <a:xfrm>
            <a:off x="2143108" y="3357562"/>
            <a:ext cx="500066" cy="500066"/>
          </a:xfrm>
          <a:prstGeom prst="ellipse">
            <a:avLst/>
          </a:prstGeom>
          <a:noFill/>
          <a:ln w="76200">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tr-TR"/>
          </a:p>
        </p:txBody>
      </p:sp>
      <p:sp>
        <p:nvSpPr>
          <p:cNvPr id="17" name="16 Köşeleri Yuvarlanmış Dikdörtgen Belirtme Çizgisi"/>
          <p:cNvSpPr/>
          <p:nvPr/>
        </p:nvSpPr>
        <p:spPr>
          <a:xfrm>
            <a:off x="4214810" y="4000504"/>
            <a:ext cx="2357454" cy="1928826"/>
          </a:xfrm>
          <a:prstGeom prst="wedgeRoundRectCallout">
            <a:avLst>
              <a:gd name="adj1" fmla="val -116039"/>
              <a:gd name="adj2" fmla="val -60034"/>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tr-TR" sz="1400" dirty="0" smtClean="0"/>
              <a:t>(Türkçede benzeri cümle)</a:t>
            </a:r>
          </a:p>
          <a:p>
            <a:pPr algn="ctr"/>
            <a:r>
              <a:rPr lang="tr-TR" dirty="0" smtClean="0"/>
              <a:t>Diyeceğim o ki, </a:t>
            </a:r>
            <a:r>
              <a:rPr lang="tr-TR" dirty="0" err="1" smtClean="0"/>
              <a:t>disc</a:t>
            </a:r>
            <a:r>
              <a:rPr lang="tr-TR" dirty="0" smtClean="0"/>
              <a:t> sıfırdan büyükse.</a:t>
            </a:r>
          </a:p>
          <a:p>
            <a:pPr algn="ctr"/>
            <a:r>
              <a:rPr lang="tr-TR" sz="1600" i="1" dirty="0" smtClean="0"/>
              <a:t>(nokta, bitti, hadi dağılın.)</a:t>
            </a:r>
          </a:p>
          <a:p>
            <a:pPr algn="ctr"/>
            <a:r>
              <a:rPr lang="tr-TR" dirty="0" smtClean="0"/>
              <a:t>Sonra ekrana yaz ki…</a:t>
            </a:r>
            <a:endParaRPr lang="tr-TR" dirty="0"/>
          </a:p>
        </p:txBody>
      </p:sp>
      <p:pic>
        <p:nvPicPr>
          <p:cNvPr id="18" name="17 Resim" descr="Happy-Baby-10-Ways-Make-Babies-Laugh.jpg"/>
          <p:cNvPicPr>
            <a:picLocks noChangeAspect="1"/>
          </p:cNvPicPr>
          <p:nvPr/>
        </p:nvPicPr>
        <p:blipFill>
          <a:blip r:embed="rId3">
            <a:clrChange>
              <a:clrFrom>
                <a:srgbClr val="FEFEFE"/>
              </a:clrFrom>
              <a:clrTo>
                <a:srgbClr val="FEFEFE">
                  <a:alpha val="0"/>
                </a:srgbClr>
              </a:clrTo>
            </a:clrChange>
          </a:blip>
          <a:srcRect r="19984" b="17100"/>
          <a:stretch>
            <a:fillRect/>
          </a:stretch>
        </p:blipFill>
        <p:spPr>
          <a:xfrm>
            <a:off x="1475028" y="1575955"/>
            <a:ext cx="2681753" cy="145866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050" name="Picture 2"/>
          <p:cNvPicPr>
            <a:picLocks noChangeAspect="1" noChangeArrowheads="1"/>
          </p:cNvPicPr>
          <p:nvPr/>
        </p:nvPicPr>
        <p:blipFill>
          <a:blip r:embed="rId4"/>
          <a:srcRect l="24158" t="28455" r="52233" b="38008"/>
          <a:stretch>
            <a:fillRect/>
          </a:stretch>
        </p:blipFill>
        <p:spPr bwMode="auto">
          <a:xfrm>
            <a:off x="4643438" y="785794"/>
            <a:ext cx="3669316" cy="2815987"/>
          </a:xfrm>
          <a:prstGeom prst="rect">
            <a:avLst/>
          </a:prstGeom>
          <a:ln w="228600" cap="sq" cmpd="thickThin">
            <a:solidFill>
              <a:srgbClr val="000000"/>
            </a:solidFill>
            <a:prstDash val="solid"/>
            <a:miter lim="800000"/>
          </a:ln>
          <a:effectLst>
            <a:innerShdw blurRad="76200">
              <a:srgbClr val="000000"/>
            </a:innerShdw>
          </a:effectLst>
        </p:spPr>
      </p:pic>
      <p:sp>
        <p:nvSpPr>
          <p:cNvPr id="19" name="18 Yuvarlatılmış Dikdörtgen"/>
          <p:cNvSpPr/>
          <p:nvPr/>
        </p:nvSpPr>
        <p:spPr>
          <a:xfrm>
            <a:off x="714348" y="6156960"/>
            <a:ext cx="7972452" cy="47815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1600" dirty="0" smtClean="0"/>
              <a:t>Alıştırmalarda hata </a:t>
            </a:r>
            <a:r>
              <a:rPr lang="tr-TR" sz="1600" dirty="0" err="1" smtClean="0"/>
              <a:t>nosunu</a:t>
            </a:r>
            <a:r>
              <a:rPr lang="tr-TR" sz="1600" dirty="0" smtClean="0"/>
              <a:t> doğru yazmanız yeterli sayılır ama sınavlarda öyle değildir.</a:t>
            </a:r>
            <a:endParaRPr lang="tr-TR" sz="1600"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diamond(in)">
                                      <p:cBhvr>
                                        <p:cTn id="7"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t>if</a:t>
            </a:r>
            <a:r>
              <a:rPr lang="tr-TR" dirty="0" smtClean="0"/>
              <a:t> ve </a:t>
            </a:r>
            <a:r>
              <a:rPr lang="tr-TR" dirty="0" err="1" smtClean="0"/>
              <a:t>if</a:t>
            </a:r>
            <a:r>
              <a:rPr lang="tr-TR" dirty="0" smtClean="0"/>
              <a:t> else örnekleri</a:t>
            </a:r>
            <a:endParaRPr lang="tr-TR" dirty="0"/>
          </a:p>
        </p:txBody>
      </p:sp>
      <p:grpSp>
        <p:nvGrpSpPr>
          <p:cNvPr id="3" name="5 Grup"/>
          <p:cNvGrpSpPr/>
          <p:nvPr/>
        </p:nvGrpSpPr>
        <p:grpSpPr>
          <a:xfrm>
            <a:off x="1142976" y="1500174"/>
            <a:ext cx="6373136" cy="3286148"/>
            <a:chOff x="1142976" y="1500174"/>
            <a:chExt cx="6373136" cy="3286148"/>
          </a:xfrm>
        </p:grpSpPr>
        <p:pic>
          <p:nvPicPr>
            <p:cNvPr id="4" name="Picture 5" descr="Picture 17.png"/>
            <p:cNvPicPr>
              <a:picLocks noChangeAspect="1"/>
            </p:cNvPicPr>
            <p:nvPr/>
          </p:nvPicPr>
          <p:blipFill>
            <a:blip r:embed="rId2"/>
            <a:srcRect r="40618" b="55509"/>
            <a:stretch>
              <a:fillRect/>
            </a:stretch>
          </p:blipFill>
          <p:spPr>
            <a:xfrm>
              <a:off x="1142976" y="1500174"/>
              <a:ext cx="6373136" cy="3286148"/>
            </a:xfrm>
            <a:prstGeom prst="rect">
              <a:avLst/>
            </a:prstGeom>
            <a:ln>
              <a:solidFill>
                <a:srgbClr val="002060"/>
              </a:solidFill>
            </a:ln>
          </p:spPr>
        </p:pic>
        <p:sp>
          <p:nvSpPr>
            <p:cNvPr id="5" name="4 Dikdörtgen"/>
            <p:cNvSpPr/>
            <p:nvPr/>
          </p:nvSpPr>
          <p:spPr>
            <a:xfrm>
              <a:off x="4857752" y="2714620"/>
              <a:ext cx="428628" cy="4286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dirty="0" smtClean="0">
                  <a:solidFill>
                    <a:schemeClr val="tx1"/>
                  </a:solidFill>
                </a:rPr>
                <a:t>y;</a:t>
              </a:r>
              <a:endParaRPr lang="tr-TR" dirty="0">
                <a:solidFill>
                  <a:schemeClr val="tx1"/>
                </a:solidFill>
              </a:endParaRPr>
            </a:p>
          </p:txBody>
        </p:sp>
      </p:grpSp>
    </p:spTree>
  </p:cSld>
  <p:clrMapOvr>
    <a:masterClrMapping/>
  </p:clrMapOvr>
  <p:transition>
    <p:random/>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4"/>
          <p:cNvSpPr>
            <a:spLocks noGrp="1" noChangeArrowheads="1"/>
          </p:cNvSpPr>
          <p:nvPr>
            <p:ph type="title"/>
          </p:nvPr>
        </p:nvSpPr>
        <p:spPr/>
        <p:txBody>
          <a:bodyPr/>
          <a:lstStyle/>
          <a:p>
            <a:r>
              <a:rPr lang="tr-TR" dirty="0" smtClean="0"/>
              <a:t>Bunu biliyor musunuz?</a:t>
            </a:r>
            <a:endParaRPr lang="en-US" dirty="0"/>
          </a:p>
        </p:txBody>
      </p:sp>
      <p:sp>
        <p:nvSpPr>
          <p:cNvPr id="4" name="Slide Number Placeholder 3"/>
          <p:cNvSpPr>
            <a:spLocks noGrp="1"/>
          </p:cNvSpPr>
          <p:nvPr>
            <p:ph type="sldNum" sz="quarter" idx="12"/>
          </p:nvPr>
        </p:nvSpPr>
        <p:spPr/>
        <p:txBody>
          <a:bodyPr/>
          <a:lstStyle/>
          <a:p>
            <a:fld id="{4A9A329E-B40F-D24C-BA5F-C7B705152D8D}" type="slidenum">
              <a:rPr lang="en-US"/>
              <a:pPr/>
              <a:t>56</a:t>
            </a:fld>
            <a:endParaRPr lang="en-US"/>
          </a:p>
        </p:txBody>
      </p:sp>
      <p:pic>
        <p:nvPicPr>
          <p:cNvPr id="3" name="Picture 2"/>
          <p:cNvPicPr>
            <a:picLocks noChangeAspect="1"/>
          </p:cNvPicPr>
          <p:nvPr/>
        </p:nvPicPr>
        <p:blipFill>
          <a:blip r:embed="rId2"/>
          <a:stretch>
            <a:fillRect/>
          </a:stretch>
        </p:blipFill>
        <p:spPr>
          <a:xfrm>
            <a:off x="564444" y="1888109"/>
            <a:ext cx="7270088" cy="4833366"/>
          </a:xfrm>
          <a:prstGeom prst="rect">
            <a:avLst/>
          </a:prstGeom>
        </p:spPr>
      </p:pic>
      <p:sp>
        <p:nvSpPr>
          <p:cNvPr id="5" name="TextBox 4"/>
          <p:cNvSpPr txBox="1"/>
          <p:nvPr/>
        </p:nvSpPr>
        <p:spPr>
          <a:xfrm>
            <a:off x="457200" y="1241778"/>
            <a:ext cx="8212666" cy="646331"/>
          </a:xfrm>
          <a:prstGeom prst="rect">
            <a:avLst/>
          </a:prstGeom>
          <a:noFill/>
        </p:spPr>
        <p:txBody>
          <a:bodyPr wrap="square" rtlCol="0">
            <a:spAutoFit/>
          </a:bodyPr>
          <a:lstStyle/>
          <a:p>
            <a:r>
              <a:rPr lang="en-US" dirty="0" smtClean="0"/>
              <a:t>Approximate (normalized) popularity distribution of various programming languages (</a:t>
            </a:r>
            <a:r>
              <a:rPr lang="en-US" u="sng" dirty="0" smtClean="0">
                <a:hlinkClick r:id="rId3"/>
              </a:rPr>
              <a:t>http://65.39.133.14/</a:t>
            </a:r>
            <a:r>
              <a:rPr lang="tr-TR" u="sng" dirty="0" smtClean="0"/>
              <a:t> - 2013 Data – Link </a:t>
            </a:r>
            <a:r>
              <a:rPr lang="tr-TR" u="sng" dirty="0" err="1" smtClean="0"/>
              <a:t>was</a:t>
            </a:r>
            <a:r>
              <a:rPr lang="tr-TR" u="sng" dirty="0" smtClean="0"/>
              <a:t> </a:t>
            </a:r>
            <a:r>
              <a:rPr lang="tr-TR" u="sng" dirty="0" err="1" smtClean="0"/>
              <a:t>active</a:t>
            </a:r>
            <a:r>
              <a:rPr lang="tr-TR" u="sng" dirty="0" smtClean="0"/>
              <a:t> in </a:t>
            </a:r>
            <a:r>
              <a:rPr lang="tr-TR" u="sng" dirty="0" err="1" smtClean="0"/>
              <a:t>Sep</a:t>
            </a:r>
            <a:r>
              <a:rPr lang="tr-TR" u="sng" dirty="0" smtClean="0"/>
              <a:t> 11th of 2017</a:t>
            </a:r>
            <a:r>
              <a:rPr lang="en-US" dirty="0" smtClean="0"/>
              <a:t>)</a:t>
            </a:r>
            <a:endParaRPr lang="en-US" dirty="0"/>
          </a:p>
        </p:txBody>
      </p:sp>
      <p:pic>
        <p:nvPicPr>
          <p:cNvPr id="7" name="6 Resim" descr="içerik.jpeg"/>
          <p:cNvPicPr>
            <a:picLocks noChangeAspect="1"/>
          </p:cNvPicPr>
          <p:nvPr/>
        </p:nvPicPr>
        <p:blipFill>
          <a:blip r:embed="rId4"/>
          <a:stretch>
            <a:fillRect/>
          </a:stretch>
        </p:blipFill>
        <p:spPr>
          <a:xfrm>
            <a:off x="4071934" y="2786058"/>
            <a:ext cx="2786082" cy="2952225"/>
          </a:xfrm>
          <a:prstGeom prst="rect">
            <a:avLst/>
          </a:prstGeom>
        </p:spPr>
      </p:pic>
      <p:sp>
        <p:nvSpPr>
          <p:cNvPr id="8" name="7 Metin kutusu"/>
          <p:cNvSpPr txBox="1"/>
          <p:nvPr/>
        </p:nvSpPr>
        <p:spPr>
          <a:xfrm>
            <a:off x="1755228" y="4067503"/>
            <a:ext cx="2511972" cy="1754326"/>
          </a:xfrm>
          <a:prstGeom prst="rect">
            <a:avLst/>
          </a:prstGeom>
          <a:noFill/>
        </p:spPr>
        <p:txBody>
          <a:bodyPr wrap="square" rtlCol="0">
            <a:spAutoFit/>
          </a:bodyPr>
          <a:lstStyle/>
          <a:p>
            <a:r>
              <a:rPr lang="tr-TR" i="1" dirty="0" smtClean="0"/>
              <a:t>Ancak unutmayalım ki bu dersteki </a:t>
            </a:r>
            <a:r>
              <a:rPr lang="tr-TR" b="1" i="1" dirty="0" smtClean="0"/>
              <a:t>amaç</a:t>
            </a:r>
            <a:r>
              <a:rPr lang="tr-TR" i="1" dirty="0" smtClean="0"/>
              <a:t> programlamanın temellerini öğrenmek, bunun için </a:t>
            </a:r>
            <a:r>
              <a:rPr lang="tr-TR" i="1" dirty="0" err="1" smtClean="0"/>
              <a:t>C’i</a:t>
            </a:r>
            <a:r>
              <a:rPr lang="tr-TR" i="1" dirty="0" smtClean="0"/>
              <a:t> </a:t>
            </a:r>
            <a:r>
              <a:rPr lang="tr-TR" b="1" i="1" dirty="0" smtClean="0"/>
              <a:t>araç</a:t>
            </a:r>
            <a:r>
              <a:rPr lang="tr-TR" i="1" dirty="0" smtClean="0"/>
              <a:t> olarak kullanıyoruz.</a:t>
            </a:r>
            <a:endParaRPr lang="tr-TR" i="1" dirty="0"/>
          </a:p>
        </p:txBody>
      </p:sp>
    </p:spTree>
    <p:extLst>
      <p:ext uri="{BB962C8B-B14F-4D97-AF65-F5344CB8AC3E}">
        <p14:creationId xmlns:p14="http://schemas.microsoft.com/office/powerpoint/2010/main" xmlns="" val="1567505325"/>
      </p:ext>
    </p:extLst>
  </p:cSld>
  <p:clrMapOvr>
    <a:masterClrMapping/>
  </p:clrMapOvr>
  <p:transition>
    <p:random/>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Bunu biliyor musunuz?</a:t>
            </a:r>
            <a:endParaRPr lang="tr-TR" dirty="0"/>
          </a:p>
        </p:txBody>
      </p:sp>
      <p:pic>
        <p:nvPicPr>
          <p:cNvPr id="5" name="4 İçerik Yer Tutucusu" descr="face.png"/>
          <p:cNvPicPr>
            <a:picLocks noGrp="1" noChangeAspect="1"/>
          </p:cNvPicPr>
          <p:nvPr>
            <p:ph idx="1"/>
          </p:nvPr>
        </p:nvPicPr>
        <p:blipFill>
          <a:blip r:embed="rId3"/>
          <a:stretch>
            <a:fillRect/>
          </a:stretch>
        </p:blipFill>
        <p:spPr>
          <a:xfrm>
            <a:off x="1194490" y="1285860"/>
            <a:ext cx="1123950" cy="1123950"/>
          </a:xfrm>
        </p:spPr>
      </p:pic>
      <p:pic>
        <p:nvPicPr>
          <p:cNvPr id="1026" name="Picture 2"/>
          <p:cNvPicPr>
            <a:picLocks noChangeAspect="1" noChangeArrowheads="1"/>
          </p:cNvPicPr>
          <p:nvPr/>
        </p:nvPicPr>
        <p:blipFill>
          <a:blip r:embed="rId4"/>
          <a:srcRect l="14824" t="9765" r="23600" b="25890"/>
          <a:stretch>
            <a:fillRect/>
          </a:stretch>
        </p:blipFill>
        <p:spPr bwMode="auto">
          <a:xfrm>
            <a:off x="1464447" y="2643182"/>
            <a:ext cx="6215106" cy="3651375"/>
          </a:xfrm>
          <a:prstGeom prst="rect">
            <a:avLst/>
          </a:prstGeom>
          <a:noFill/>
          <a:ln w="9525">
            <a:solidFill>
              <a:schemeClr val="bg2">
                <a:lumMod val="50000"/>
              </a:schemeClr>
            </a:solidFill>
            <a:miter lim="800000"/>
            <a:headEnd/>
            <a:tailEnd/>
          </a:ln>
          <a:effectLst/>
        </p:spPr>
      </p:pic>
      <p:pic>
        <p:nvPicPr>
          <p:cNvPr id="6" name="5 Resim" descr="google.png"/>
          <p:cNvPicPr>
            <a:picLocks noChangeAspect="1"/>
          </p:cNvPicPr>
          <p:nvPr/>
        </p:nvPicPr>
        <p:blipFill>
          <a:blip r:embed="rId5"/>
          <a:stretch>
            <a:fillRect/>
          </a:stretch>
        </p:blipFill>
        <p:spPr>
          <a:xfrm>
            <a:off x="6136170" y="1357298"/>
            <a:ext cx="1813341" cy="1019177"/>
          </a:xfrm>
          <a:prstGeom prst="rect">
            <a:avLst/>
          </a:prstGeom>
        </p:spPr>
      </p:pic>
      <p:pic>
        <p:nvPicPr>
          <p:cNvPr id="7" name="6 Resim" descr="youtube.png"/>
          <p:cNvPicPr>
            <a:picLocks noChangeAspect="1"/>
          </p:cNvPicPr>
          <p:nvPr/>
        </p:nvPicPr>
        <p:blipFill>
          <a:blip r:embed="rId6"/>
          <a:stretch>
            <a:fillRect/>
          </a:stretch>
        </p:blipFill>
        <p:spPr>
          <a:xfrm>
            <a:off x="3512930" y="1500174"/>
            <a:ext cx="1428750" cy="800100"/>
          </a:xfrm>
          <a:prstGeom prst="rect">
            <a:avLst/>
          </a:prstGeom>
        </p:spPr>
      </p:pic>
      <p:sp>
        <p:nvSpPr>
          <p:cNvPr id="8" name="7 Metin kutusu"/>
          <p:cNvSpPr txBox="1"/>
          <p:nvPr/>
        </p:nvSpPr>
        <p:spPr>
          <a:xfrm>
            <a:off x="642910" y="6376594"/>
            <a:ext cx="5286412" cy="338554"/>
          </a:xfrm>
          <a:prstGeom prst="rect">
            <a:avLst/>
          </a:prstGeom>
          <a:noFill/>
        </p:spPr>
        <p:txBody>
          <a:bodyPr wrap="square" rtlCol="0">
            <a:spAutoFit/>
          </a:bodyPr>
          <a:lstStyle/>
          <a:p>
            <a:r>
              <a:rPr lang="tr-TR" sz="1600" dirty="0" err="1" smtClean="0"/>
              <a:t>Wikipedia’dan</a:t>
            </a:r>
            <a:r>
              <a:rPr lang="tr-TR" sz="1600" dirty="0" smtClean="0"/>
              <a:t> (kapatılmadan önce) alınmıştır.</a:t>
            </a:r>
            <a:endParaRPr lang="tr-TR" sz="1600" dirty="0"/>
          </a:p>
        </p:txBody>
      </p:sp>
    </p:spTree>
  </p:cSld>
  <p:clrMapOvr>
    <a:masterClrMapping/>
  </p:clrMapOvr>
  <p:transition>
    <p:random/>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sz="quarter" idx="1"/>
          </p:nvPr>
        </p:nvSpPr>
        <p:spPr/>
        <p:txBody>
          <a:bodyPr>
            <a:normAutofit/>
          </a:bodyPr>
          <a:lstStyle/>
          <a:p>
            <a:pPr algn="just">
              <a:buFontTx/>
              <a:buChar char="-"/>
            </a:pPr>
            <a:r>
              <a:rPr lang="tr-TR" sz="2400" dirty="0" smtClean="0">
                <a:solidFill>
                  <a:schemeClr val="tx1"/>
                </a:solidFill>
              </a:rPr>
              <a:t> Bazı durumlarda programın çok fazla dallanması gerekebilir ve bazı çoklu durumlarda else yapısına ihtiyaç duyulabilir. Böyle durumlarsa </a:t>
            </a:r>
            <a:r>
              <a:rPr lang="tr-TR" sz="2400" dirty="0" err="1" smtClean="0">
                <a:solidFill>
                  <a:schemeClr val="tx1"/>
                </a:solidFill>
              </a:rPr>
              <a:t>if</a:t>
            </a:r>
            <a:r>
              <a:rPr lang="tr-TR" sz="2400" dirty="0" smtClean="0">
                <a:solidFill>
                  <a:schemeClr val="tx1"/>
                </a:solidFill>
              </a:rPr>
              <a:t>-else yapısı yerine </a:t>
            </a:r>
            <a:r>
              <a:rPr lang="tr-TR" sz="2400" dirty="0" err="1" smtClean="0">
                <a:solidFill>
                  <a:schemeClr val="tx1"/>
                </a:solidFill>
              </a:rPr>
              <a:t>if</a:t>
            </a:r>
            <a:r>
              <a:rPr lang="tr-TR" sz="2400" dirty="0" smtClean="0">
                <a:solidFill>
                  <a:schemeClr val="tx1"/>
                </a:solidFill>
              </a:rPr>
              <a:t>-else </a:t>
            </a:r>
            <a:r>
              <a:rPr lang="tr-TR" sz="2400" dirty="0" err="1" smtClean="0">
                <a:solidFill>
                  <a:schemeClr val="tx1"/>
                </a:solidFill>
              </a:rPr>
              <a:t>if</a:t>
            </a:r>
            <a:r>
              <a:rPr lang="tr-TR" sz="2400" dirty="0" smtClean="0">
                <a:solidFill>
                  <a:schemeClr val="tx1"/>
                </a:solidFill>
              </a:rPr>
              <a:t>-else yapıları kullanılır. Bu yapılarda yalnızca bir tane </a:t>
            </a:r>
            <a:r>
              <a:rPr lang="tr-TR" sz="2400" dirty="0" err="1" smtClean="0">
                <a:solidFill>
                  <a:schemeClr val="tx1"/>
                </a:solidFill>
              </a:rPr>
              <a:t>if</a:t>
            </a:r>
            <a:r>
              <a:rPr lang="tr-TR" sz="2400" dirty="0" smtClean="0">
                <a:solidFill>
                  <a:schemeClr val="tx1"/>
                </a:solidFill>
              </a:rPr>
              <a:t> ve bir tane else bulunur. Ancak dallanma sayısına bağlı olarak birden fazla else </a:t>
            </a:r>
            <a:r>
              <a:rPr lang="tr-TR" sz="2400" dirty="0" err="1" smtClean="0">
                <a:solidFill>
                  <a:schemeClr val="tx1"/>
                </a:solidFill>
              </a:rPr>
              <a:t>if</a:t>
            </a:r>
            <a:r>
              <a:rPr lang="tr-TR" sz="2400" dirty="0" smtClean="0">
                <a:solidFill>
                  <a:schemeClr val="tx1"/>
                </a:solidFill>
              </a:rPr>
              <a:t> bulunabilir.</a:t>
            </a:r>
          </a:p>
          <a:p>
            <a:pPr algn="just">
              <a:buFontTx/>
              <a:buChar char="-"/>
            </a:pPr>
            <a:endParaRPr lang="tr-TR" sz="2400" dirty="0" smtClean="0">
              <a:solidFill>
                <a:schemeClr val="tx1"/>
              </a:solidFill>
            </a:endParaRPr>
          </a:p>
        </p:txBody>
      </p:sp>
      <p:sp>
        <p:nvSpPr>
          <p:cNvPr id="7" name="Başlık 1"/>
          <p:cNvSpPr>
            <a:spLocks noGrp="1"/>
          </p:cNvSpPr>
          <p:nvPr>
            <p:ph type="title"/>
          </p:nvPr>
        </p:nvSpPr>
        <p:spPr>
          <a:xfrm>
            <a:off x="457200" y="366698"/>
            <a:ext cx="8229600" cy="990600"/>
          </a:xfrm>
        </p:spPr>
        <p:txBody>
          <a:bodyPr anchor="ctr">
            <a:normAutofit fontScale="90000"/>
          </a:bodyPr>
          <a:lstStyle/>
          <a:p>
            <a:r>
              <a:rPr lang="tr-TR" sz="4000" b="1" dirty="0" smtClean="0">
                <a:solidFill>
                  <a:schemeClr val="tx2">
                    <a:lumMod val="60000"/>
                    <a:lumOff val="40000"/>
                  </a:schemeClr>
                </a:solidFill>
              </a:rPr>
              <a:t>Karar Verme Yapıları “</a:t>
            </a:r>
            <a:r>
              <a:rPr lang="tr-TR" sz="4000" b="1" dirty="0" err="1" smtClean="0">
                <a:solidFill>
                  <a:schemeClr val="tx2">
                    <a:lumMod val="60000"/>
                    <a:lumOff val="40000"/>
                  </a:schemeClr>
                </a:solidFill>
              </a:rPr>
              <a:t>if</a:t>
            </a:r>
            <a:r>
              <a:rPr lang="tr-TR" sz="4000" b="1" dirty="0" smtClean="0">
                <a:solidFill>
                  <a:schemeClr val="tx2">
                    <a:lumMod val="60000"/>
                    <a:lumOff val="40000"/>
                  </a:schemeClr>
                </a:solidFill>
              </a:rPr>
              <a:t>… else </a:t>
            </a:r>
            <a:r>
              <a:rPr lang="tr-TR" sz="4000" b="1" dirty="0" err="1" smtClean="0">
                <a:solidFill>
                  <a:schemeClr val="tx2">
                    <a:lumMod val="60000"/>
                    <a:lumOff val="40000"/>
                  </a:schemeClr>
                </a:solidFill>
              </a:rPr>
              <a:t>if</a:t>
            </a:r>
            <a:r>
              <a:rPr lang="tr-TR" sz="4000" b="1" dirty="0" smtClean="0">
                <a:solidFill>
                  <a:schemeClr val="tx2">
                    <a:lumMod val="60000"/>
                    <a:lumOff val="40000"/>
                  </a:schemeClr>
                </a:solidFill>
              </a:rPr>
              <a:t>… else…"</a:t>
            </a:r>
            <a:endParaRPr lang="tr-TR" sz="4000" b="1" dirty="0">
              <a:solidFill>
                <a:schemeClr val="tx2">
                  <a:lumMod val="60000"/>
                  <a:lumOff val="40000"/>
                </a:schemeClr>
              </a:solidFill>
            </a:endParaRPr>
          </a:p>
        </p:txBody>
      </p:sp>
      <p:pic>
        <p:nvPicPr>
          <p:cNvPr id="8" name="7 Resim" descr="matryoshka-doll_thl.gif"/>
          <p:cNvPicPr>
            <a:picLocks noChangeAspect="1"/>
          </p:cNvPicPr>
          <p:nvPr/>
        </p:nvPicPr>
        <p:blipFill>
          <a:blip r:embed="rId2"/>
          <a:stretch>
            <a:fillRect/>
          </a:stretch>
        </p:blipFill>
        <p:spPr>
          <a:xfrm>
            <a:off x="3059906" y="3143248"/>
            <a:ext cx="3024189" cy="3024189"/>
          </a:xfrm>
          <a:prstGeom prst="rect">
            <a:avLst/>
          </a:prstGeom>
        </p:spPr>
      </p:pic>
    </p:spTree>
  </p:cSld>
  <p:clrMapOvr>
    <a:masterClrMapping/>
  </p:clrMapOvr>
  <p:transition>
    <p:random/>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366698"/>
            <a:ext cx="8229600" cy="990600"/>
          </a:xfrm>
        </p:spPr>
        <p:txBody>
          <a:bodyPr anchor="ctr">
            <a:normAutofit fontScale="90000"/>
          </a:bodyPr>
          <a:lstStyle/>
          <a:p>
            <a:r>
              <a:rPr lang="tr-TR" sz="4000" b="1" dirty="0" smtClean="0">
                <a:solidFill>
                  <a:schemeClr val="tx2">
                    <a:lumMod val="60000"/>
                    <a:lumOff val="40000"/>
                  </a:schemeClr>
                </a:solidFill>
              </a:rPr>
              <a:t>Karar Verme Yapıları “</a:t>
            </a:r>
            <a:r>
              <a:rPr lang="tr-TR" sz="4000" b="1" dirty="0" err="1" smtClean="0">
                <a:solidFill>
                  <a:schemeClr val="tx2">
                    <a:lumMod val="60000"/>
                    <a:lumOff val="40000"/>
                  </a:schemeClr>
                </a:solidFill>
              </a:rPr>
              <a:t>if</a:t>
            </a:r>
            <a:r>
              <a:rPr lang="tr-TR" sz="4000" b="1" dirty="0" smtClean="0">
                <a:solidFill>
                  <a:schemeClr val="tx2">
                    <a:lumMod val="60000"/>
                    <a:lumOff val="40000"/>
                  </a:schemeClr>
                </a:solidFill>
              </a:rPr>
              <a:t>… else </a:t>
            </a:r>
            <a:r>
              <a:rPr lang="tr-TR" sz="4000" b="1" dirty="0" err="1" smtClean="0">
                <a:solidFill>
                  <a:schemeClr val="tx2">
                    <a:lumMod val="60000"/>
                    <a:lumOff val="40000"/>
                  </a:schemeClr>
                </a:solidFill>
              </a:rPr>
              <a:t>if</a:t>
            </a:r>
            <a:r>
              <a:rPr lang="tr-TR" sz="4000" b="1" dirty="0" smtClean="0">
                <a:solidFill>
                  <a:schemeClr val="tx2">
                    <a:lumMod val="60000"/>
                    <a:lumOff val="40000"/>
                  </a:schemeClr>
                </a:solidFill>
              </a:rPr>
              <a:t>… else…"</a:t>
            </a:r>
            <a:endParaRPr lang="tr-TR" sz="4000" b="1" dirty="0">
              <a:solidFill>
                <a:schemeClr val="tx2">
                  <a:lumMod val="60000"/>
                  <a:lumOff val="40000"/>
                </a:schemeClr>
              </a:solidFill>
            </a:endParaRPr>
          </a:p>
        </p:txBody>
      </p:sp>
      <p:sp>
        <p:nvSpPr>
          <p:cNvPr id="3" name="Alt Başlık 2"/>
          <p:cNvSpPr>
            <a:spLocks noGrp="1"/>
          </p:cNvSpPr>
          <p:nvPr>
            <p:ph sz="quarter" idx="1"/>
          </p:nvPr>
        </p:nvSpPr>
        <p:spPr>
          <a:xfrm>
            <a:off x="457200" y="1219200"/>
            <a:ext cx="5043494" cy="4937760"/>
          </a:xfrm>
        </p:spPr>
        <p:txBody>
          <a:bodyPr>
            <a:normAutofit/>
          </a:bodyPr>
          <a:lstStyle/>
          <a:p>
            <a:pPr algn="just">
              <a:buFontTx/>
              <a:buChar char="-"/>
            </a:pPr>
            <a:r>
              <a:rPr lang="tr-TR" sz="2400" dirty="0" smtClean="0">
                <a:solidFill>
                  <a:schemeClr val="tx1"/>
                </a:solidFill>
              </a:rPr>
              <a:t> </a:t>
            </a:r>
            <a:r>
              <a:rPr lang="tr-TR" sz="2400" dirty="0" err="1" smtClean="0">
                <a:solidFill>
                  <a:schemeClr val="tx1"/>
                </a:solidFill>
              </a:rPr>
              <a:t>if</a:t>
            </a:r>
            <a:r>
              <a:rPr lang="tr-TR" sz="2400" dirty="0" smtClean="0">
                <a:solidFill>
                  <a:schemeClr val="tx1"/>
                </a:solidFill>
              </a:rPr>
              <a:t> yapısı yalnız başına kullanıldığında kod </a:t>
            </a:r>
            <a:r>
              <a:rPr lang="tr-TR" sz="2400" dirty="0" err="1" smtClean="0">
                <a:solidFill>
                  <a:schemeClr val="tx1"/>
                </a:solidFill>
              </a:rPr>
              <a:t>if</a:t>
            </a:r>
            <a:r>
              <a:rPr lang="tr-TR" sz="2400" dirty="0" smtClean="0">
                <a:solidFill>
                  <a:schemeClr val="tx1"/>
                </a:solidFill>
              </a:rPr>
              <a:t> bloğundan sonra devam eder. </a:t>
            </a:r>
          </a:p>
          <a:p>
            <a:pPr algn="just">
              <a:buFontTx/>
              <a:buChar char="-"/>
            </a:pPr>
            <a:r>
              <a:rPr lang="tr-TR" sz="2400" dirty="0" smtClean="0">
                <a:solidFill>
                  <a:schemeClr val="tx1"/>
                </a:solidFill>
              </a:rPr>
              <a:t>Ancak birbirine bağlı birden fazla </a:t>
            </a:r>
            <a:r>
              <a:rPr lang="tr-TR" sz="2400" dirty="0" err="1" smtClean="0">
                <a:solidFill>
                  <a:schemeClr val="tx1"/>
                </a:solidFill>
              </a:rPr>
              <a:t>if</a:t>
            </a:r>
            <a:r>
              <a:rPr lang="tr-TR" sz="2400" dirty="0" smtClean="0">
                <a:solidFill>
                  <a:schemeClr val="tx1"/>
                </a:solidFill>
              </a:rPr>
              <a:t> kontrolü yapılacaksa bunun için “</a:t>
            </a:r>
            <a:r>
              <a:rPr lang="tr-TR" sz="2400" dirty="0" err="1" smtClean="0">
                <a:solidFill>
                  <a:schemeClr val="tx1"/>
                </a:solidFill>
              </a:rPr>
              <a:t>if</a:t>
            </a:r>
            <a:r>
              <a:rPr lang="tr-TR" sz="2400" dirty="0" smtClean="0">
                <a:solidFill>
                  <a:schemeClr val="tx1"/>
                </a:solidFill>
              </a:rPr>
              <a:t>-else </a:t>
            </a:r>
            <a:r>
              <a:rPr lang="tr-TR" sz="2400" dirty="0" err="1" smtClean="0">
                <a:solidFill>
                  <a:schemeClr val="tx1"/>
                </a:solidFill>
              </a:rPr>
              <a:t>if</a:t>
            </a:r>
            <a:r>
              <a:rPr lang="tr-TR" sz="2400" dirty="0" smtClean="0">
                <a:solidFill>
                  <a:schemeClr val="tx1"/>
                </a:solidFill>
              </a:rPr>
              <a:t>” yapısının kullanılması gerekir. </a:t>
            </a:r>
          </a:p>
          <a:p>
            <a:pPr algn="just">
              <a:buFontTx/>
              <a:buChar char="-"/>
            </a:pPr>
            <a:r>
              <a:rPr lang="tr-TR" sz="2400" dirty="0" smtClean="0">
                <a:solidFill>
                  <a:schemeClr val="tx1"/>
                </a:solidFill>
              </a:rPr>
              <a:t>Birbirine “else </a:t>
            </a:r>
            <a:r>
              <a:rPr lang="tr-TR" sz="2400" dirty="0" err="1" smtClean="0">
                <a:solidFill>
                  <a:schemeClr val="tx1"/>
                </a:solidFill>
              </a:rPr>
              <a:t>if</a:t>
            </a:r>
            <a:r>
              <a:rPr lang="tr-TR" sz="2400" dirty="0" smtClean="0">
                <a:solidFill>
                  <a:schemeClr val="tx1"/>
                </a:solidFill>
              </a:rPr>
              <a:t>” ile bağlanan bu bloklar kod sırasına göre kontrol edilir ve “ilk” </a:t>
            </a:r>
            <a:r>
              <a:rPr lang="tr-TR" sz="2400" dirty="0" err="1" smtClean="0">
                <a:solidFill>
                  <a:schemeClr val="tx1"/>
                </a:solidFill>
              </a:rPr>
              <a:t>true</a:t>
            </a:r>
            <a:r>
              <a:rPr lang="tr-TR" sz="2400" dirty="0" smtClean="0">
                <a:solidFill>
                  <a:schemeClr val="tx1"/>
                </a:solidFill>
              </a:rPr>
              <a:t> değerini veren blok çalıştırılır, </a:t>
            </a:r>
            <a:r>
              <a:rPr lang="tr-TR" sz="2400" b="1" dirty="0" smtClean="0">
                <a:solidFill>
                  <a:schemeClr val="tx1"/>
                </a:solidFill>
              </a:rPr>
              <a:t>sonraki bloklar çalıştırılmaz.</a:t>
            </a:r>
          </a:p>
        </p:txBody>
      </p:sp>
      <p:graphicFrame>
        <p:nvGraphicFramePr>
          <p:cNvPr id="8" name="7 Diyagram"/>
          <p:cNvGraphicFramePr/>
          <p:nvPr/>
        </p:nvGraphicFramePr>
        <p:xfrm>
          <a:off x="5214942" y="1428736"/>
          <a:ext cx="4167174" cy="34290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Autofit/>
          </a:bodyPr>
          <a:lstStyle/>
          <a:p>
            <a:r>
              <a:rPr lang="tr-TR" sz="2000" dirty="0" smtClean="0"/>
              <a:t>Mili kilometreye çeviren bir kod yazalım.</a:t>
            </a:r>
            <a:br>
              <a:rPr lang="tr-TR" sz="2000" dirty="0" smtClean="0"/>
            </a:br>
            <a:r>
              <a:rPr lang="tr-TR" sz="2000" dirty="0" smtClean="0"/>
              <a:t>Ayrılan süre: 20 dakika</a:t>
            </a:r>
            <a:endParaRPr lang="en-US" sz="2000" dirty="0"/>
          </a:p>
        </p:txBody>
      </p:sp>
      <p:sp>
        <p:nvSpPr>
          <p:cNvPr id="4" name="TextBox 12"/>
          <p:cNvSpPr txBox="1"/>
          <p:nvPr/>
        </p:nvSpPr>
        <p:spPr>
          <a:xfrm>
            <a:off x="457200" y="1298793"/>
            <a:ext cx="7968673" cy="3785652"/>
          </a:xfrm>
          <a:prstGeom prst="rect">
            <a:avLst/>
          </a:prstGeom>
          <a:noFill/>
        </p:spPr>
        <p:txBody>
          <a:bodyPr wrap="square" rtlCol="0">
            <a:spAutoFit/>
          </a:bodyPr>
          <a:lstStyle/>
          <a:p>
            <a:r>
              <a:rPr lang="tr-TR" sz="2400" i="1" dirty="0" smtClean="0"/>
              <a:t>Öyle bir kod yazalım ki, önce kullanıcıdan mil değerini alsın. Sonra da bunun kaç km ettiğini  hesaplayıp, ekranda göstersin.</a:t>
            </a:r>
          </a:p>
          <a:p>
            <a:r>
              <a:rPr lang="tr-TR" sz="2400" i="1" dirty="0" smtClean="0"/>
              <a:t>(</a:t>
            </a:r>
            <a:r>
              <a:rPr lang="tr-TR" sz="2400" dirty="0" smtClean="0"/>
              <a:t>Bir mil yaklaşık 1.609 kilometre eder.</a:t>
            </a:r>
            <a:r>
              <a:rPr lang="tr-TR" sz="2400" i="1" dirty="0" smtClean="0"/>
              <a:t>)</a:t>
            </a:r>
          </a:p>
          <a:p>
            <a:endParaRPr lang="tr-TR" sz="2400" i="1" dirty="0" smtClean="0"/>
          </a:p>
          <a:p>
            <a:endParaRPr lang="en-US" sz="2400" i="1" dirty="0" smtClean="0"/>
          </a:p>
          <a:p>
            <a:endParaRPr lang="en-US" sz="3000" dirty="0"/>
          </a:p>
          <a:p>
            <a:endParaRPr lang="en-US" sz="3000" dirty="0"/>
          </a:p>
          <a:p>
            <a:endParaRPr lang="en-US" sz="3000" dirty="0"/>
          </a:p>
          <a:p>
            <a:endParaRPr lang="en-US" sz="3000" i="1" dirty="0"/>
          </a:p>
        </p:txBody>
      </p:sp>
      <p:sp>
        <p:nvSpPr>
          <p:cNvPr id="6" name="5 Yuvarlatılmış Dikdörtgen"/>
          <p:cNvSpPr/>
          <p:nvPr/>
        </p:nvSpPr>
        <p:spPr>
          <a:xfrm>
            <a:off x="457200" y="2627086"/>
            <a:ext cx="3091543" cy="1609115"/>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dirty="0" smtClean="0"/>
              <a:t>Dosyanızı kaydetmeyi unutmayın. Ders sonunda kodunuzu göndermenizi isteyeceğiz.</a:t>
            </a:r>
            <a:endParaRPr lang="tr-TR" dirty="0"/>
          </a:p>
        </p:txBody>
      </p:sp>
      <p:sp>
        <p:nvSpPr>
          <p:cNvPr id="8" name="7 Yuvarlatılmış Dikdörtgen"/>
          <p:cNvSpPr/>
          <p:nvPr/>
        </p:nvSpPr>
        <p:spPr>
          <a:xfrm>
            <a:off x="3759200" y="2627086"/>
            <a:ext cx="4666673" cy="2694059"/>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r>
              <a:rPr lang="tr-TR" b="1" dirty="0" smtClean="0"/>
              <a:t>ÖRNEK ÇIKTI </a:t>
            </a:r>
            <a:r>
              <a:rPr lang="tr-TR" sz="1600" b="1" i="1" dirty="0" smtClean="0"/>
              <a:t>(Kullanıcı kod çalıştıktan sonra 72.5 –nokta ile - değerini girip </a:t>
            </a:r>
            <a:r>
              <a:rPr lang="tr-TR" sz="1600" b="1" i="1" dirty="0" err="1" smtClean="0"/>
              <a:t>enter’a</a:t>
            </a:r>
            <a:r>
              <a:rPr lang="tr-TR" sz="1600" b="1" i="1" dirty="0" smtClean="0"/>
              <a:t> basmıştır.)</a:t>
            </a:r>
            <a:endParaRPr lang="tr-TR" b="1" i="1" dirty="0" smtClean="0"/>
          </a:p>
          <a:p>
            <a:endParaRPr lang="tr-TR" dirty="0" smtClean="0"/>
          </a:p>
          <a:p>
            <a:r>
              <a:rPr lang="tr-TR" dirty="0" smtClean="0"/>
              <a:t>Mil </a:t>
            </a:r>
            <a:r>
              <a:rPr lang="tr-TR" dirty="0" err="1" smtClean="0"/>
              <a:t>degerini</a:t>
            </a:r>
            <a:r>
              <a:rPr lang="tr-TR" dirty="0" smtClean="0"/>
              <a:t> giriniz:</a:t>
            </a:r>
            <a:r>
              <a:rPr lang="tr-TR" b="1" dirty="0" smtClean="0"/>
              <a:t>72.5</a:t>
            </a:r>
          </a:p>
          <a:p>
            <a:r>
              <a:rPr lang="tr-TR" dirty="0" err="1" smtClean="0"/>
              <a:t>Girdiginiz</a:t>
            </a:r>
            <a:r>
              <a:rPr lang="tr-TR" dirty="0" smtClean="0"/>
              <a:t> </a:t>
            </a:r>
            <a:r>
              <a:rPr lang="tr-TR" dirty="0" err="1" smtClean="0"/>
              <a:t>degerin</a:t>
            </a:r>
            <a:r>
              <a:rPr lang="tr-TR" dirty="0" smtClean="0"/>
              <a:t> km </a:t>
            </a:r>
            <a:r>
              <a:rPr lang="tr-TR" dirty="0" err="1" smtClean="0"/>
              <a:t>karsiligi</a:t>
            </a:r>
            <a:r>
              <a:rPr lang="tr-TR" dirty="0" smtClean="0"/>
              <a:t>:116.652500</a:t>
            </a:r>
          </a:p>
          <a:p>
            <a:r>
              <a:rPr lang="tr-TR" dirty="0" smtClean="0"/>
              <a:t>--------------------------------</a:t>
            </a:r>
          </a:p>
          <a:p>
            <a:r>
              <a:rPr lang="tr-TR" dirty="0" err="1" smtClean="0"/>
              <a:t>Process</a:t>
            </a:r>
            <a:r>
              <a:rPr lang="tr-TR" dirty="0" smtClean="0"/>
              <a:t> </a:t>
            </a:r>
            <a:r>
              <a:rPr lang="tr-TR" dirty="0" err="1" smtClean="0"/>
              <a:t>exited</a:t>
            </a:r>
            <a:r>
              <a:rPr lang="tr-TR" dirty="0" smtClean="0"/>
              <a:t> </a:t>
            </a:r>
            <a:r>
              <a:rPr lang="tr-TR" dirty="0" err="1" smtClean="0"/>
              <a:t>after</a:t>
            </a:r>
            <a:r>
              <a:rPr lang="tr-TR" dirty="0" smtClean="0"/>
              <a:t> 3.266 </a:t>
            </a:r>
            <a:r>
              <a:rPr lang="tr-TR" dirty="0" err="1" smtClean="0"/>
              <a:t>seconds</a:t>
            </a:r>
            <a:r>
              <a:rPr lang="tr-TR" dirty="0" smtClean="0"/>
              <a:t> </a:t>
            </a:r>
            <a:r>
              <a:rPr lang="tr-TR" dirty="0" err="1" smtClean="0"/>
              <a:t>with</a:t>
            </a:r>
            <a:r>
              <a:rPr lang="tr-TR" dirty="0" smtClean="0"/>
              <a:t> </a:t>
            </a:r>
            <a:r>
              <a:rPr lang="tr-TR" dirty="0" err="1" smtClean="0"/>
              <a:t>return</a:t>
            </a:r>
            <a:r>
              <a:rPr lang="tr-TR" dirty="0" smtClean="0"/>
              <a:t> </a:t>
            </a:r>
            <a:r>
              <a:rPr lang="tr-TR" dirty="0" err="1" smtClean="0"/>
              <a:t>value</a:t>
            </a:r>
            <a:r>
              <a:rPr lang="tr-TR" dirty="0" smtClean="0"/>
              <a:t> 0</a:t>
            </a:r>
          </a:p>
          <a:p>
            <a:r>
              <a:rPr lang="tr-TR" dirty="0" err="1" smtClean="0"/>
              <a:t>Press</a:t>
            </a:r>
            <a:r>
              <a:rPr lang="tr-TR" dirty="0" smtClean="0"/>
              <a:t> </a:t>
            </a:r>
            <a:r>
              <a:rPr lang="tr-TR" dirty="0" err="1" smtClean="0"/>
              <a:t>any</a:t>
            </a:r>
            <a:r>
              <a:rPr lang="tr-TR" dirty="0" smtClean="0"/>
              <a:t> </a:t>
            </a:r>
            <a:r>
              <a:rPr lang="tr-TR" dirty="0" err="1" smtClean="0"/>
              <a:t>key</a:t>
            </a:r>
            <a:r>
              <a:rPr lang="tr-TR" dirty="0" smtClean="0"/>
              <a:t> </a:t>
            </a:r>
            <a:r>
              <a:rPr lang="tr-TR" dirty="0" err="1" smtClean="0"/>
              <a:t>to</a:t>
            </a:r>
            <a:r>
              <a:rPr lang="tr-TR" dirty="0" smtClean="0"/>
              <a:t> </a:t>
            </a:r>
            <a:r>
              <a:rPr lang="tr-TR" dirty="0" err="1" smtClean="0"/>
              <a:t>continue</a:t>
            </a:r>
            <a:r>
              <a:rPr lang="tr-TR" dirty="0" smtClean="0"/>
              <a:t> . . .</a:t>
            </a:r>
            <a:endParaRPr lang="tr-TR" dirty="0"/>
          </a:p>
        </p:txBody>
      </p:sp>
      <p:sp>
        <p:nvSpPr>
          <p:cNvPr id="9" name="8 Yuvarlatılmış Dikdörtgen"/>
          <p:cNvSpPr/>
          <p:nvPr/>
        </p:nvSpPr>
        <p:spPr>
          <a:xfrm>
            <a:off x="638629" y="4530667"/>
            <a:ext cx="2910114" cy="110755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tr-TR" sz="1600" dirty="0" smtClean="0"/>
              <a:t>Ekstra: Kodun başında şöyle  sorsun: mil-&gt;km için 1’e, km-&gt;mil için 2’e basar mısınız: …</a:t>
            </a:r>
            <a:endParaRPr lang="tr-TR" sz="1600" dirty="0"/>
          </a:p>
        </p:txBody>
      </p:sp>
    </p:spTree>
  </p:cSld>
  <p:clrMapOvr>
    <a:masterClrMapping/>
  </p:clrMapOvr>
  <p:transition>
    <p:random/>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366698"/>
            <a:ext cx="8229600" cy="990600"/>
          </a:xfrm>
        </p:spPr>
        <p:txBody>
          <a:bodyPr anchor="ctr">
            <a:normAutofit fontScale="90000"/>
          </a:bodyPr>
          <a:lstStyle/>
          <a:p>
            <a:r>
              <a:rPr lang="tr-TR" sz="4000" b="1" dirty="0" smtClean="0">
                <a:solidFill>
                  <a:schemeClr val="tx2">
                    <a:lumMod val="60000"/>
                    <a:lumOff val="40000"/>
                  </a:schemeClr>
                </a:solidFill>
              </a:rPr>
              <a:t>Karar Verme Yapıları “</a:t>
            </a:r>
            <a:r>
              <a:rPr lang="tr-TR" sz="4000" b="1" dirty="0" err="1" smtClean="0">
                <a:solidFill>
                  <a:schemeClr val="tx2">
                    <a:lumMod val="60000"/>
                    <a:lumOff val="40000"/>
                  </a:schemeClr>
                </a:solidFill>
              </a:rPr>
              <a:t>if</a:t>
            </a:r>
            <a:r>
              <a:rPr lang="tr-TR" sz="4000" b="1" dirty="0" smtClean="0">
                <a:solidFill>
                  <a:schemeClr val="tx2">
                    <a:lumMod val="60000"/>
                    <a:lumOff val="40000"/>
                  </a:schemeClr>
                </a:solidFill>
              </a:rPr>
              <a:t>… else </a:t>
            </a:r>
            <a:r>
              <a:rPr lang="tr-TR" sz="4000" b="1" dirty="0" err="1" smtClean="0">
                <a:solidFill>
                  <a:schemeClr val="tx2">
                    <a:lumMod val="60000"/>
                    <a:lumOff val="40000"/>
                  </a:schemeClr>
                </a:solidFill>
              </a:rPr>
              <a:t>if</a:t>
            </a:r>
            <a:r>
              <a:rPr lang="tr-TR" sz="4000" b="1" dirty="0" smtClean="0">
                <a:solidFill>
                  <a:schemeClr val="tx2">
                    <a:lumMod val="60000"/>
                    <a:lumOff val="40000"/>
                  </a:schemeClr>
                </a:solidFill>
              </a:rPr>
              <a:t>… else…"</a:t>
            </a:r>
            <a:endParaRPr lang="tr-TR" sz="4000" b="1" dirty="0">
              <a:solidFill>
                <a:schemeClr val="tx2">
                  <a:lumMod val="60000"/>
                  <a:lumOff val="40000"/>
                </a:schemeClr>
              </a:solidFill>
            </a:endParaRPr>
          </a:p>
        </p:txBody>
      </p:sp>
      <p:sp>
        <p:nvSpPr>
          <p:cNvPr id="3" name="Alt Başlık 2"/>
          <p:cNvSpPr>
            <a:spLocks noGrp="1"/>
          </p:cNvSpPr>
          <p:nvPr>
            <p:ph sz="quarter" idx="1"/>
          </p:nvPr>
        </p:nvSpPr>
        <p:spPr>
          <a:xfrm>
            <a:off x="285720" y="1214422"/>
            <a:ext cx="5500726" cy="4429156"/>
          </a:xfrm>
        </p:spPr>
        <p:txBody>
          <a:bodyPr>
            <a:normAutofit/>
          </a:bodyPr>
          <a:lstStyle/>
          <a:p>
            <a:pPr algn="just">
              <a:buNone/>
            </a:pPr>
            <a:r>
              <a:rPr lang="tr-TR" sz="2400" dirty="0" smtClean="0">
                <a:solidFill>
                  <a:schemeClr val="tx1"/>
                </a:solidFill>
              </a:rPr>
              <a:t> </a:t>
            </a:r>
            <a:r>
              <a:rPr lang="tr-TR" sz="2400" b="1" dirty="0" smtClean="0">
                <a:solidFill>
                  <a:schemeClr val="tx1"/>
                </a:solidFill>
              </a:rPr>
              <a:t>Örnek:</a:t>
            </a:r>
          </a:p>
          <a:p>
            <a:pPr algn="just">
              <a:buNone/>
            </a:pPr>
            <a:r>
              <a:rPr lang="tr-TR" sz="2400" dirty="0" err="1" smtClean="0">
                <a:solidFill>
                  <a:schemeClr val="tx1"/>
                </a:solidFill>
              </a:rPr>
              <a:t>if</a:t>
            </a:r>
            <a:r>
              <a:rPr lang="tr-TR" sz="2400" dirty="0" smtClean="0">
                <a:solidFill>
                  <a:schemeClr val="tx1"/>
                </a:solidFill>
              </a:rPr>
              <a:t>(oyuncu1 &gt; oyuncu2)</a:t>
            </a:r>
          </a:p>
          <a:p>
            <a:pPr algn="just">
              <a:buNone/>
            </a:pPr>
            <a:r>
              <a:rPr lang="tr-TR" sz="2400" dirty="0" smtClean="0">
                <a:solidFill>
                  <a:schemeClr val="tx1"/>
                </a:solidFill>
              </a:rPr>
              <a:t>       </a:t>
            </a:r>
            <a:r>
              <a:rPr lang="tr-TR" sz="2400" dirty="0" err="1" smtClean="0">
                <a:solidFill>
                  <a:schemeClr val="tx1"/>
                </a:solidFill>
              </a:rPr>
              <a:t>printf</a:t>
            </a:r>
            <a:r>
              <a:rPr lang="tr-TR" sz="2400" dirty="0" smtClean="0">
                <a:solidFill>
                  <a:schemeClr val="tx1"/>
                </a:solidFill>
              </a:rPr>
              <a:t>(“Oyuncu 1 kazandı!..”);</a:t>
            </a:r>
          </a:p>
          <a:p>
            <a:pPr algn="just">
              <a:buNone/>
            </a:pPr>
            <a:r>
              <a:rPr lang="tr-TR" sz="2400" dirty="0" smtClean="0">
                <a:solidFill>
                  <a:schemeClr val="tx1"/>
                </a:solidFill>
              </a:rPr>
              <a:t>   else </a:t>
            </a:r>
            <a:r>
              <a:rPr lang="tr-TR" sz="2400" dirty="0" err="1" smtClean="0">
                <a:solidFill>
                  <a:schemeClr val="tx1"/>
                </a:solidFill>
              </a:rPr>
              <a:t>if</a:t>
            </a:r>
            <a:r>
              <a:rPr lang="tr-TR" sz="2400" dirty="0" smtClean="0">
                <a:solidFill>
                  <a:schemeClr val="tx1"/>
                </a:solidFill>
              </a:rPr>
              <a:t>(</a:t>
            </a:r>
            <a:r>
              <a:rPr lang="tr-TR" dirty="0">
                <a:solidFill>
                  <a:prstClr val="black"/>
                </a:solidFill>
              </a:rPr>
              <a:t>oyuncu2</a:t>
            </a:r>
            <a:r>
              <a:rPr lang="tr-TR" sz="2400" dirty="0" smtClean="0">
                <a:solidFill>
                  <a:schemeClr val="tx1"/>
                </a:solidFill>
              </a:rPr>
              <a:t> &gt; oyuncu1)</a:t>
            </a:r>
          </a:p>
          <a:p>
            <a:pPr algn="just">
              <a:buNone/>
            </a:pPr>
            <a:r>
              <a:rPr lang="tr-TR" sz="2400" dirty="0" smtClean="0">
                <a:solidFill>
                  <a:schemeClr val="tx1"/>
                </a:solidFill>
              </a:rPr>
              <a:t>       </a:t>
            </a:r>
            <a:r>
              <a:rPr lang="tr-TR" sz="2400" dirty="0" err="1" smtClean="0">
                <a:solidFill>
                  <a:schemeClr val="tx1"/>
                </a:solidFill>
              </a:rPr>
              <a:t>printf</a:t>
            </a:r>
            <a:r>
              <a:rPr lang="tr-TR" sz="2400" dirty="0" smtClean="0">
                <a:solidFill>
                  <a:schemeClr val="tx1"/>
                </a:solidFill>
              </a:rPr>
              <a:t>(“Oyuncu 2 kazandı!..”);</a:t>
            </a:r>
          </a:p>
          <a:p>
            <a:pPr algn="just">
              <a:buNone/>
            </a:pPr>
            <a:r>
              <a:rPr lang="tr-TR" sz="2400" dirty="0" smtClean="0">
                <a:solidFill>
                  <a:schemeClr val="tx1"/>
                </a:solidFill>
              </a:rPr>
              <a:t>   else</a:t>
            </a:r>
          </a:p>
          <a:p>
            <a:pPr algn="just">
              <a:buNone/>
            </a:pPr>
            <a:r>
              <a:rPr lang="tr-TR" sz="2400" dirty="0" smtClean="0">
                <a:solidFill>
                  <a:schemeClr val="tx1"/>
                </a:solidFill>
              </a:rPr>
              <a:t>       </a:t>
            </a:r>
            <a:r>
              <a:rPr lang="tr-TR" sz="2400" dirty="0" err="1" smtClean="0">
                <a:solidFill>
                  <a:schemeClr val="tx1"/>
                </a:solidFill>
              </a:rPr>
              <a:t>printf</a:t>
            </a:r>
            <a:r>
              <a:rPr lang="tr-TR" sz="2400" dirty="0" smtClean="0">
                <a:solidFill>
                  <a:schemeClr val="tx1"/>
                </a:solidFill>
              </a:rPr>
              <a:t>(“Berabere!..”);</a:t>
            </a:r>
          </a:p>
          <a:p>
            <a:pPr algn="just"/>
            <a:endParaRPr lang="tr-TR" sz="2400" dirty="0" smtClean="0">
              <a:solidFill>
                <a:schemeClr val="tx1"/>
              </a:solidFill>
            </a:endParaRPr>
          </a:p>
          <a:p>
            <a:pPr algn="just">
              <a:buFont typeface="Wingdings" pitchFamily="2" charset="2"/>
              <a:buChar char="§"/>
            </a:pPr>
            <a:endParaRPr lang="tr-TR" sz="2400" dirty="0" smtClean="0">
              <a:solidFill>
                <a:schemeClr val="tx1"/>
              </a:solidFill>
            </a:endParaRPr>
          </a:p>
          <a:p>
            <a:pPr algn="just"/>
            <a:endParaRPr lang="tr-TR" sz="2400" b="1" dirty="0" smtClean="0">
              <a:solidFill>
                <a:schemeClr val="tx1"/>
              </a:solidFill>
            </a:endParaRPr>
          </a:p>
        </p:txBody>
      </p:sp>
      <p:cxnSp>
        <p:nvCxnSpPr>
          <p:cNvPr id="5" name="4 Düz Ok Bağlayıcısı"/>
          <p:cNvCxnSpPr/>
          <p:nvPr/>
        </p:nvCxnSpPr>
        <p:spPr>
          <a:xfrm rot="10800000">
            <a:off x="2571736" y="4429132"/>
            <a:ext cx="1857388" cy="1000132"/>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6" name="5 Metin kutusu"/>
          <p:cNvSpPr txBox="1"/>
          <p:nvPr/>
        </p:nvSpPr>
        <p:spPr>
          <a:xfrm>
            <a:off x="2500298" y="5429264"/>
            <a:ext cx="3357586" cy="9233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tr-TR" i="1" dirty="0" smtClean="0">
                <a:solidFill>
                  <a:srgbClr val="0070C0"/>
                </a:solidFill>
              </a:rPr>
              <a:t>Kod bu noktaya gelebilmişse, bu, bundan önceki tüm koşulların </a:t>
            </a:r>
            <a:r>
              <a:rPr lang="tr-TR" i="1" dirty="0" err="1" smtClean="0">
                <a:solidFill>
                  <a:srgbClr val="0070C0"/>
                </a:solidFill>
              </a:rPr>
              <a:t>false</a:t>
            </a:r>
            <a:r>
              <a:rPr lang="tr-TR" i="1" dirty="0" smtClean="0">
                <a:solidFill>
                  <a:srgbClr val="0070C0"/>
                </a:solidFill>
              </a:rPr>
              <a:t>(0) olduğunu gösterir</a:t>
            </a:r>
            <a:endParaRPr lang="tr-TR" i="1" dirty="0">
              <a:solidFill>
                <a:srgbClr val="0070C0"/>
              </a:solidFill>
            </a:endParaRPr>
          </a:p>
        </p:txBody>
      </p:sp>
      <p:sp>
        <p:nvSpPr>
          <p:cNvPr id="8" name="7 Dikdörtgen"/>
          <p:cNvSpPr/>
          <p:nvPr/>
        </p:nvSpPr>
        <p:spPr>
          <a:xfrm>
            <a:off x="5929322" y="1285860"/>
            <a:ext cx="2928958" cy="3970318"/>
          </a:xfrm>
          <a:prstGeom prst="rect">
            <a:avLst/>
          </a:prstGeom>
          <a:solidFill>
            <a:schemeClr val="accent4">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pPr algn="just">
              <a:buFont typeface="Wingdings" pitchFamily="2" charset="2"/>
              <a:buChar char="Ø"/>
            </a:pPr>
            <a:r>
              <a:rPr lang="tr-TR" dirty="0" smtClean="0"/>
              <a:t> Buradaki kod parçasında iki tane “else </a:t>
            </a:r>
            <a:r>
              <a:rPr lang="tr-TR" dirty="0" err="1" smtClean="0"/>
              <a:t>if</a:t>
            </a:r>
            <a:r>
              <a:rPr lang="tr-TR" dirty="0" smtClean="0"/>
              <a:t>” bloğu </a:t>
            </a:r>
            <a:r>
              <a:rPr lang="tr-TR" dirty="0" err="1" smtClean="0"/>
              <a:t>if</a:t>
            </a:r>
            <a:r>
              <a:rPr lang="tr-TR" dirty="0" smtClean="0"/>
              <a:t> bloğuna bağlanmıştır. </a:t>
            </a:r>
          </a:p>
          <a:p>
            <a:pPr algn="just">
              <a:buFont typeface="Wingdings" pitchFamily="2" charset="2"/>
              <a:buChar char="Ø"/>
            </a:pPr>
            <a:r>
              <a:rPr lang="tr-TR" dirty="0" smtClean="0"/>
              <a:t>Böyle bir durumda kodda yukarıdan başlanarak sırayla </a:t>
            </a:r>
            <a:r>
              <a:rPr lang="tr-TR" dirty="0" err="1" smtClean="0"/>
              <a:t>if</a:t>
            </a:r>
            <a:r>
              <a:rPr lang="tr-TR" dirty="0" smtClean="0"/>
              <a:t> ve else </a:t>
            </a:r>
            <a:r>
              <a:rPr lang="tr-TR" dirty="0" err="1" smtClean="0"/>
              <a:t>if</a:t>
            </a:r>
            <a:r>
              <a:rPr lang="tr-TR" dirty="0" smtClean="0"/>
              <a:t> yapılarının içeriği kontrol edilir. </a:t>
            </a:r>
          </a:p>
          <a:p>
            <a:pPr algn="just">
              <a:buFont typeface="Wingdings" pitchFamily="2" charset="2"/>
              <a:buChar char="Ø"/>
            </a:pPr>
            <a:r>
              <a:rPr lang="tr-TR" dirty="0" smtClean="0"/>
              <a:t>Doğru sonuç veren </a:t>
            </a:r>
            <a:r>
              <a:rPr lang="tr-TR" b="1" i="1" dirty="0" smtClean="0"/>
              <a:t>ilk</a:t>
            </a:r>
            <a:r>
              <a:rPr lang="tr-TR" dirty="0" smtClean="0"/>
              <a:t> </a:t>
            </a:r>
            <a:r>
              <a:rPr lang="tr-TR" dirty="0" err="1" smtClean="0"/>
              <a:t>if</a:t>
            </a:r>
            <a:r>
              <a:rPr lang="tr-TR" dirty="0" smtClean="0"/>
              <a:t> veya else </a:t>
            </a:r>
            <a:r>
              <a:rPr lang="tr-TR" dirty="0" err="1" smtClean="0"/>
              <a:t>if</a:t>
            </a:r>
            <a:r>
              <a:rPr lang="tr-TR" dirty="0" smtClean="0"/>
              <a:t> bloğu çalıştırılır ve geri kalan bloklar çalıştırılmadan atlanır. </a:t>
            </a:r>
          </a:p>
          <a:p>
            <a:pPr algn="just">
              <a:buFont typeface="Wingdings" pitchFamily="2" charset="2"/>
              <a:buChar char="Ø"/>
            </a:pPr>
            <a:r>
              <a:rPr lang="tr-TR" dirty="0" smtClean="0"/>
              <a:t>Eğer doğru bir önerme bulunmazsa hiçbir </a:t>
            </a:r>
            <a:r>
              <a:rPr lang="tr-TR" dirty="0" err="1" smtClean="0"/>
              <a:t>if</a:t>
            </a:r>
            <a:r>
              <a:rPr lang="tr-TR" dirty="0" smtClean="0"/>
              <a:t> - else </a:t>
            </a:r>
            <a:r>
              <a:rPr lang="tr-TR" dirty="0" err="1" smtClean="0"/>
              <a:t>if</a:t>
            </a:r>
            <a:r>
              <a:rPr lang="tr-TR" dirty="0" smtClean="0"/>
              <a:t> bloğu çalıştırılmaz. </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inkTgt spid="_x0000_s124930"/>
                                        </p:tgtEl>
                                        <p:attrNameLst>
                                          <p:attrName>style.visibility</p:attrName>
                                        </p:attrNameLst>
                                      </p:cBhvr>
                                      <p:to>
                                        <p:strVal val="visible"/>
                                      </p:to>
                                    </p:set>
                                    <p:animEffect transition="in" filter="checkerboard(across)">
                                      <p:cBhvr>
                                        <p:cTn id="7" dur="500"/>
                                        <p:tgtEl>
                                          <p:inkTgt spid="_x0000_s1249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r"/>
            <a:r>
              <a:rPr lang="tr-TR" dirty="0" smtClean="0"/>
              <a:t>Alıştırma</a:t>
            </a:r>
            <a:endParaRPr lang="tr-TR" dirty="0"/>
          </a:p>
        </p:txBody>
      </p:sp>
      <p:sp>
        <p:nvSpPr>
          <p:cNvPr id="3" name="2 İçerik Yer Tutucusu"/>
          <p:cNvSpPr>
            <a:spLocks noGrp="1"/>
          </p:cNvSpPr>
          <p:nvPr>
            <p:ph sz="quarter" idx="1"/>
          </p:nvPr>
        </p:nvSpPr>
        <p:spPr>
          <a:xfrm>
            <a:off x="457200" y="647696"/>
            <a:ext cx="8229600" cy="4995882"/>
          </a:xfrm>
        </p:spPr>
        <p:txBody>
          <a:bodyPr>
            <a:normAutofit fontScale="70000" lnSpcReduction="20000"/>
          </a:bodyPr>
          <a:lstStyle/>
          <a:p>
            <a:pPr>
              <a:buNone/>
            </a:pPr>
            <a:r>
              <a:rPr lang="tr-TR" dirty="0" smtClean="0"/>
              <a:t>#</a:t>
            </a:r>
            <a:r>
              <a:rPr lang="tr-TR" dirty="0" err="1" smtClean="0"/>
              <a:t>include</a:t>
            </a:r>
            <a:r>
              <a:rPr lang="tr-TR" dirty="0" smtClean="0"/>
              <a:t> &lt;</a:t>
            </a:r>
            <a:r>
              <a:rPr lang="tr-TR" dirty="0" err="1" smtClean="0"/>
              <a:t>stdio</a:t>
            </a:r>
            <a:r>
              <a:rPr lang="tr-TR" dirty="0" smtClean="0"/>
              <a:t>.h&gt;</a:t>
            </a:r>
          </a:p>
          <a:p>
            <a:pPr>
              <a:buNone/>
            </a:pPr>
            <a:r>
              <a:rPr lang="tr-TR" dirty="0" err="1" smtClean="0"/>
              <a:t>int</a:t>
            </a:r>
            <a:r>
              <a:rPr lang="tr-TR" dirty="0" smtClean="0"/>
              <a:t> </a:t>
            </a:r>
            <a:r>
              <a:rPr lang="tr-TR" dirty="0" err="1" smtClean="0"/>
              <a:t>main</a:t>
            </a:r>
            <a:r>
              <a:rPr lang="tr-TR" dirty="0" smtClean="0"/>
              <a:t>() {</a:t>
            </a:r>
          </a:p>
          <a:p>
            <a:pPr>
              <a:buNone/>
            </a:pPr>
            <a:r>
              <a:rPr lang="tr-TR" dirty="0" smtClean="0"/>
              <a:t>	</a:t>
            </a:r>
            <a:r>
              <a:rPr lang="tr-TR" dirty="0" err="1" smtClean="0"/>
              <a:t>char</a:t>
            </a:r>
            <a:r>
              <a:rPr lang="tr-TR" dirty="0" smtClean="0"/>
              <a:t> x=97; //</a:t>
            </a:r>
            <a:r>
              <a:rPr lang="tr-TR" dirty="0" err="1" smtClean="0"/>
              <a:t>a'nin</a:t>
            </a:r>
            <a:r>
              <a:rPr lang="tr-TR" dirty="0" smtClean="0"/>
              <a:t> </a:t>
            </a:r>
            <a:r>
              <a:rPr lang="tr-TR" dirty="0" err="1" smtClean="0"/>
              <a:t>ASCIIsi</a:t>
            </a:r>
            <a:endParaRPr lang="tr-TR" dirty="0" smtClean="0"/>
          </a:p>
          <a:p>
            <a:pPr>
              <a:buNone/>
            </a:pPr>
            <a:r>
              <a:rPr lang="tr-TR" dirty="0" smtClean="0"/>
              <a:t>	</a:t>
            </a:r>
            <a:r>
              <a:rPr lang="tr-TR" dirty="0" err="1" smtClean="0"/>
              <a:t>if</a:t>
            </a:r>
            <a:r>
              <a:rPr lang="tr-TR" dirty="0" smtClean="0"/>
              <a:t>(x=='a')</a:t>
            </a:r>
          </a:p>
          <a:p>
            <a:pPr>
              <a:buNone/>
            </a:pPr>
            <a:r>
              <a:rPr lang="tr-TR" dirty="0" smtClean="0"/>
              <a:t>		</a:t>
            </a:r>
            <a:r>
              <a:rPr lang="tr-TR" dirty="0" err="1" smtClean="0"/>
              <a:t>printf</a:t>
            </a:r>
            <a:r>
              <a:rPr lang="tr-TR" dirty="0" smtClean="0"/>
              <a:t>("</a:t>
            </a:r>
            <a:r>
              <a:rPr lang="tr-TR" dirty="0" err="1" smtClean="0"/>
              <a:t>Hayir</a:t>
            </a:r>
            <a:r>
              <a:rPr lang="tr-TR" dirty="0" smtClean="0"/>
              <a:t>");</a:t>
            </a:r>
          </a:p>
          <a:p>
            <a:pPr>
              <a:buNone/>
            </a:pPr>
            <a:r>
              <a:rPr lang="tr-TR" dirty="0" smtClean="0"/>
              <a:t>	else </a:t>
            </a:r>
          </a:p>
          <a:p>
            <a:pPr>
              <a:buNone/>
            </a:pPr>
            <a:r>
              <a:rPr lang="tr-TR" dirty="0" smtClean="0"/>
              <a:t>		</a:t>
            </a:r>
            <a:r>
              <a:rPr lang="tr-TR" dirty="0" err="1" smtClean="0"/>
              <a:t>if</a:t>
            </a:r>
            <a:r>
              <a:rPr lang="tr-TR" dirty="0" smtClean="0"/>
              <a:t>(x=='b')</a:t>
            </a:r>
          </a:p>
          <a:p>
            <a:pPr>
              <a:buNone/>
            </a:pPr>
            <a:r>
              <a:rPr lang="tr-TR" dirty="0" smtClean="0"/>
              <a:t>			</a:t>
            </a:r>
            <a:r>
              <a:rPr lang="tr-TR" dirty="0" err="1" smtClean="0"/>
              <a:t>printf</a:t>
            </a:r>
            <a:r>
              <a:rPr lang="tr-TR" dirty="0" smtClean="0"/>
              <a:t>("Evet");</a:t>
            </a:r>
          </a:p>
          <a:p>
            <a:pPr>
              <a:buNone/>
            </a:pPr>
            <a:r>
              <a:rPr lang="tr-TR" dirty="0" smtClean="0"/>
              <a:t>		else </a:t>
            </a:r>
          </a:p>
          <a:p>
            <a:pPr>
              <a:buNone/>
            </a:pPr>
            <a:r>
              <a:rPr lang="tr-TR" dirty="0" smtClean="0"/>
              <a:t>			</a:t>
            </a:r>
            <a:r>
              <a:rPr lang="tr-TR" dirty="0" err="1" smtClean="0"/>
              <a:t>if</a:t>
            </a:r>
            <a:r>
              <a:rPr lang="tr-TR" dirty="0" smtClean="0"/>
              <a:t>(x=='c')</a:t>
            </a:r>
          </a:p>
          <a:p>
            <a:pPr>
              <a:buNone/>
            </a:pPr>
            <a:r>
              <a:rPr lang="tr-TR" dirty="0" smtClean="0"/>
              <a:t>			</a:t>
            </a:r>
            <a:r>
              <a:rPr lang="tr-TR" dirty="0" err="1" smtClean="0"/>
              <a:t>printf</a:t>
            </a:r>
            <a:r>
              <a:rPr lang="tr-TR" dirty="0" smtClean="0"/>
              <a:t>("Olur mu ki?\n");</a:t>
            </a:r>
          </a:p>
          <a:p>
            <a:pPr>
              <a:buNone/>
            </a:pPr>
            <a:r>
              <a:rPr lang="tr-TR" dirty="0" smtClean="0"/>
              <a:t>			else</a:t>
            </a:r>
          </a:p>
          <a:p>
            <a:pPr>
              <a:buNone/>
            </a:pPr>
            <a:r>
              <a:rPr lang="tr-TR" dirty="0" smtClean="0"/>
              <a:t>				</a:t>
            </a:r>
            <a:r>
              <a:rPr lang="tr-TR" dirty="0" err="1" smtClean="0"/>
              <a:t>printf</a:t>
            </a:r>
            <a:r>
              <a:rPr lang="tr-TR" dirty="0" smtClean="0"/>
              <a:t>("Olacak is </a:t>
            </a:r>
            <a:r>
              <a:rPr lang="tr-TR" dirty="0" err="1" smtClean="0"/>
              <a:t>degil</a:t>
            </a:r>
            <a:r>
              <a:rPr lang="tr-TR" dirty="0" smtClean="0"/>
              <a:t>.\n");</a:t>
            </a:r>
          </a:p>
          <a:p>
            <a:pPr>
              <a:buNone/>
            </a:pPr>
            <a:r>
              <a:rPr lang="tr-TR" dirty="0" smtClean="0"/>
              <a:t>				</a:t>
            </a:r>
            <a:r>
              <a:rPr lang="tr-TR" dirty="0" err="1" smtClean="0"/>
              <a:t>if</a:t>
            </a:r>
            <a:r>
              <a:rPr lang="tr-TR" dirty="0" smtClean="0"/>
              <a:t>(-1)</a:t>
            </a:r>
          </a:p>
          <a:p>
            <a:pPr>
              <a:buNone/>
            </a:pPr>
            <a:r>
              <a:rPr lang="tr-TR" dirty="0" smtClean="0"/>
              <a:t>					</a:t>
            </a:r>
            <a:r>
              <a:rPr lang="tr-TR" dirty="0" err="1" smtClean="0"/>
              <a:t>printf</a:t>
            </a:r>
            <a:r>
              <a:rPr lang="tr-TR" dirty="0" smtClean="0"/>
              <a:t>("Asla");</a:t>
            </a:r>
          </a:p>
          <a:p>
            <a:pPr>
              <a:buNone/>
            </a:pPr>
            <a:r>
              <a:rPr lang="tr-TR" dirty="0" smtClean="0"/>
              <a:t>	</a:t>
            </a:r>
            <a:r>
              <a:rPr lang="tr-TR" dirty="0" err="1" smtClean="0"/>
              <a:t>return</a:t>
            </a:r>
            <a:r>
              <a:rPr lang="tr-TR" dirty="0" smtClean="0"/>
              <a:t> 0; }</a:t>
            </a:r>
          </a:p>
          <a:p>
            <a:pPr>
              <a:buNone/>
            </a:pPr>
            <a:endParaRPr lang="tr-TR" dirty="0"/>
          </a:p>
        </p:txBody>
      </p:sp>
      <p:pic>
        <p:nvPicPr>
          <p:cNvPr id="4" name="3 Resim" descr="soru.jpg"/>
          <p:cNvPicPr>
            <a:picLocks noChangeAspect="1"/>
          </p:cNvPicPr>
          <p:nvPr/>
        </p:nvPicPr>
        <p:blipFill>
          <a:blip r:embed="rId2"/>
          <a:stretch>
            <a:fillRect/>
          </a:stretch>
        </p:blipFill>
        <p:spPr>
          <a:xfrm>
            <a:off x="5857884" y="1857364"/>
            <a:ext cx="2371344" cy="1780032"/>
          </a:xfrm>
          <a:prstGeom prst="rect">
            <a:avLst/>
          </a:prstGeom>
        </p:spPr>
      </p:pic>
      <p:grpSp>
        <p:nvGrpSpPr>
          <p:cNvPr id="10" name="9 Grup"/>
          <p:cNvGrpSpPr/>
          <p:nvPr/>
        </p:nvGrpSpPr>
        <p:grpSpPr>
          <a:xfrm>
            <a:off x="1357290" y="1785926"/>
            <a:ext cx="4643470" cy="2714644"/>
            <a:chOff x="1357290" y="1785926"/>
            <a:chExt cx="4643470" cy="2714644"/>
          </a:xfrm>
        </p:grpSpPr>
        <p:sp>
          <p:nvSpPr>
            <p:cNvPr id="5" name="4 Dikdörtgen"/>
            <p:cNvSpPr/>
            <p:nvPr/>
          </p:nvSpPr>
          <p:spPr>
            <a:xfrm>
              <a:off x="1357290" y="1785926"/>
              <a:ext cx="1785950" cy="3571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5 Dikdörtgen"/>
            <p:cNvSpPr/>
            <p:nvPr/>
          </p:nvSpPr>
          <p:spPr>
            <a:xfrm>
              <a:off x="1357290" y="2357430"/>
              <a:ext cx="4643470" cy="21431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6 Dikdörtgen"/>
            <p:cNvSpPr/>
            <p:nvPr/>
          </p:nvSpPr>
          <p:spPr>
            <a:xfrm>
              <a:off x="2285984" y="2714620"/>
              <a:ext cx="1643074" cy="42862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7 Dikdörtgen"/>
            <p:cNvSpPr/>
            <p:nvPr/>
          </p:nvSpPr>
          <p:spPr>
            <a:xfrm>
              <a:off x="2285984" y="3286124"/>
              <a:ext cx="3643338" cy="121444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sp>
        <p:nvSpPr>
          <p:cNvPr id="9" name="8 Yuvarlatılmış Dikdörtgen"/>
          <p:cNvSpPr/>
          <p:nvPr/>
        </p:nvSpPr>
        <p:spPr>
          <a:xfrm>
            <a:off x="6357950" y="4071942"/>
            <a:ext cx="2500330" cy="100013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dirty="0" smtClean="0"/>
              <a:t>C dili girintilere bakar mı? </a:t>
            </a:r>
            <a:r>
              <a:rPr lang="tr-TR" b="1" dirty="0" err="1" smtClean="0"/>
              <a:t>HayirAsla</a:t>
            </a:r>
            <a:endParaRPr lang="tr-TR"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heckerboard(across)">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Anlayamadığınız yerleri bizlere sorunuz.</a:t>
            </a:r>
            <a:endParaRPr lang="tr-TR" dirty="0"/>
          </a:p>
        </p:txBody>
      </p:sp>
      <p:sp>
        <p:nvSpPr>
          <p:cNvPr id="3" name="2 İçerik Yer Tutucusu"/>
          <p:cNvSpPr>
            <a:spLocks noGrp="1"/>
          </p:cNvSpPr>
          <p:nvPr>
            <p:ph sz="quarter" idx="1"/>
          </p:nvPr>
        </p:nvSpPr>
        <p:spPr/>
        <p:txBody>
          <a:bodyPr>
            <a:normAutofit/>
          </a:bodyPr>
          <a:lstStyle/>
          <a:p>
            <a:pPr algn="ctr"/>
            <a:r>
              <a:rPr lang="tr-TR" sz="8000" dirty="0" smtClean="0"/>
              <a:t>4.ders sonu</a:t>
            </a:r>
            <a:endParaRPr lang="tr-TR" sz="8000" dirty="0"/>
          </a:p>
        </p:txBody>
      </p:sp>
    </p:spTree>
  </p:cSld>
  <p:clrMapOvr>
    <a:masterClrMapping/>
  </p:clrMapOvr>
  <p:transition>
    <p:random/>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Duyuru</a:t>
            </a:r>
            <a:endParaRPr lang="tr-TR" dirty="0"/>
          </a:p>
        </p:txBody>
      </p:sp>
      <p:sp>
        <p:nvSpPr>
          <p:cNvPr id="3" name="2 İçerik Yer Tutucusu"/>
          <p:cNvSpPr>
            <a:spLocks noGrp="1"/>
          </p:cNvSpPr>
          <p:nvPr>
            <p:ph sz="quarter" idx="1"/>
          </p:nvPr>
        </p:nvSpPr>
        <p:spPr>
          <a:xfrm>
            <a:off x="457200" y="1219200"/>
            <a:ext cx="3281455" cy="4937760"/>
          </a:xfrm>
        </p:spPr>
        <p:txBody>
          <a:bodyPr>
            <a:normAutofit fontScale="92500" lnSpcReduction="20000"/>
          </a:bodyPr>
          <a:lstStyle/>
          <a:p>
            <a:r>
              <a:rPr lang="tr-TR" dirty="0" smtClean="0"/>
              <a:t>Ödev 2 duyuruldu.</a:t>
            </a:r>
          </a:p>
          <a:p>
            <a:pPr lvl="1"/>
            <a:r>
              <a:rPr lang="tr-TR" dirty="0" smtClean="0"/>
              <a:t>Erkenden başlayınız.</a:t>
            </a:r>
          </a:p>
          <a:p>
            <a:pPr lvl="1"/>
            <a:r>
              <a:rPr lang="tr-TR" i="1" dirty="0" smtClean="0"/>
              <a:t>“</a:t>
            </a:r>
            <a:r>
              <a:rPr lang="tr-TR" i="1" dirty="0" err="1" smtClean="0"/>
              <a:t>Sky</a:t>
            </a:r>
            <a:r>
              <a:rPr lang="tr-TR" i="1" dirty="0" smtClean="0"/>
              <a:t> is </a:t>
            </a:r>
            <a:r>
              <a:rPr lang="tr-TR" i="1" dirty="0" err="1" smtClean="0"/>
              <a:t>the</a:t>
            </a:r>
            <a:r>
              <a:rPr lang="tr-TR" i="1" dirty="0" smtClean="0"/>
              <a:t> limit”</a:t>
            </a:r>
          </a:p>
          <a:p>
            <a:pPr lvl="2"/>
            <a:r>
              <a:rPr lang="tr-TR" dirty="0" smtClean="0"/>
              <a:t>Hayal gücünüzle kendi sınırlarınızı zorlayın.</a:t>
            </a:r>
          </a:p>
          <a:p>
            <a:pPr lvl="2"/>
            <a:r>
              <a:rPr lang="tr-TR" dirty="0" smtClean="0"/>
              <a:t>Kendi oluşturduğunuz ekstra fikirleri kodunuza ekleyin.</a:t>
            </a:r>
          </a:p>
          <a:p>
            <a:pPr lvl="1"/>
            <a:r>
              <a:rPr lang="tr-TR" dirty="0" smtClean="0"/>
              <a:t>Ödevde bol puan toplamaya bakın. Puan yuvarlaması uygulanmaz. Ders planındaki %10’luk ödev ve kısa sınav çalışması bileşeninden ekstralarla %10’un üzerinde puan toplayabilirsiniz.</a:t>
            </a:r>
          </a:p>
        </p:txBody>
      </p:sp>
      <p:pic>
        <p:nvPicPr>
          <p:cNvPr id="279554" name="Picture 2"/>
          <p:cNvPicPr>
            <a:picLocks noChangeAspect="1" noChangeArrowheads="1"/>
          </p:cNvPicPr>
          <p:nvPr/>
        </p:nvPicPr>
        <p:blipFill>
          <a:blip r:embed="rId2" cstate="print"/>
          <a:srcRect/>
          <a:stretch>
            <a:fillRect/>
          </a:stretch>
        </p:blipFill>
        <p:spPr bwMode="auto">
          <a:xfrm>
            <a:off x="3738655" y="1855718"/>
            <a:ext cx="4572416" cy="3133502"/>
          </a:xfrm>
          <a:prstGeom prst="rect">
            <a:avLst/>
          </a:prstGeom>
          <a:ln>
            <a:noFill/>
          </a:ln>
          <a:effectLst>
            <a:outerShdw blurRad="190500" algn="tl" rotWithShape="0">
              <a:srgbClr val="000000">
                <a:alpha val="70000"/>
              </a:srgbClr>
            </a:outerShdw>
          </a:effec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amond(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amond(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amond(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amond(in)">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amond(in)">
                                      <p:cBhvr>
                                        <p:cTn id="3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9 Resim" descr="1437689-11.jpg"/>
          <p:cNvPicPr>
            <a:picLocks noChangeAspect="1"/>
          </p:cNvPicPr>
          <p:nvPr/>
        </p:nvPicPr>
        <p:blipFill>
          <a:blip r:embed="rId3"/>
          <a:stretch>
            <a:fillRect/>
          </a:stretch>
        </p:blipFill>
        <p:spPr>
          <a:xfrm>
            <a:off x="4857752" y="3786190"/>
            <a:ext cx="3357586" cy="1643074"/>
          </a:xfrm>
          <a:prstGeom prst="rect">
            <a:avLst/>
          </a:prstGeom>
        </p:spPr>
      </p:pic>
      <p:sp>
        <p:nvSpPr>
          <p:cNvPr id="2" name="1 Başlık"/>
          <p:cNvSpPr>
            <a:spLocks noGrp="1"/>
          </p:cNvSpPr>
          <p:nvPr>
            <p:ph type="title"/>
          </p:nvPr>
        </p:nvSpPr>
        <p:spPr/>
        <p:txBody>
          <a:bodyPr/>
          <a:lstStyle/>
          <a:p>
            <a:r>
              <a:rPr lang="tr-TR" i="1" dirty="0" smtClean="0"/>
              <a:t>Kod yazıp vakit harcamakmış…</a:t>
            </a:r>
            <a:endParaRPr lang="tr-TR" dirty="0"/>
          </a:p>
        </p:txBody>
      </p:sp>
      <p:pic>
        <p:nvPicPr>
          <p:cNvPr id="4" name="3 İçerik Yer Tutucusu" descr="selvi-boylum-al-yazmalım-10.jpg"/>
          <p:cNvPicPr>
            <a:picLocks noGrp="1" noChangeAspect="1"/>
          </p:cNvPicPr>
          <p:nvPr>
            <p:ph sz="quarter" idx="1"/>
          </p:nvPr>
        </p:nvPicPr>
        <p:blipFill>
          <a:blip r:embed="rId4"/>
          <a:srcRect l="32236" r="7163" b="43553"/>
          <a:stretch>
            <a:fillRect/>
          </a:stretch>
        </p:blipFill>
        <p:spPr>
          <a:xfrm>
            <a:off x="642910" y="3786190"/>
            <a:ext cx="3357586" cy="1759161"/>
          </a:xfrm>
        </p:spPr>
      </p:pic>
      <p:sp>
        <p:nvSpPr>
          <p:cNvPr id="5" name="4 Yuvarlatılmış Dikdörtgen"/>
          <p:cNvSpPr/>
          <p:nvPr/>
        </p:nvSpPr>
        <p:spPr>
          <a:xfrm>
            <a:off x="285720" y="5429264"/>
            <a:ext cx="4000528" cy="57150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tr-TR" dirty="0" smtClean="0"/>
              <a:t>Her gün kod yazan öğrenci</a:t>
            </a:r>
            <a:endParaRPr lang="tr-TR" dirty="0"/>
          </a:p>
        </p:txBody>
      </p:sp>
      <p:sp>
        <p:nvSpPr>
          <p:cNvPr id="7" name="6 Yuvarlatılmış Dikdörtgen"/>
          <p:cNvSpPr/>
          <p:nvPr/>
        </p:nvSpPr>
        <p:spPr>
          <a:xfrm>
            <a:off x="4572000" y="5429264"/>
            <a:ext cx="4000528" cy="57150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tr-TR" dirty="0" smtClean="0"/>
              <a:t>Ödev gelince derse bakan öğrenci</a:t>
            </a:r>
            <a:endParaRPr lang="tr-TR" dirty="0"/>
          </a:p>
        </p:txBody>
      </p:sp>
      <p:sp>
        <p:nvSpPr>
          <p:cNvPr id="9" name="8 Dikdörtgen"/>
          <p:cNvSpPr/>
          <p:nvPr/>
        </p:nvSpPr>
        <p:spPr>
          <a:xfrm>
            <a:off x="1428728" y="1142984"/>
            <a:ext cx="6286544" cy="2215991"/>
          </a:xfrm>
          <a:prstGeom prst="rect">
            <a:avLst/>
          </a:prstGeom>
        </p:spPr>
        <p:txBody>
          <a:bodyPr wrap="square">
            <a:spAutoFit/>
          </a:bodyPr>
          <a:lstStyle/>
          <a:p>
            <a:pPr algn="ctr"/>
            <a:r>
              <a:rPr lang="tr-TR" sz="2000" i="1" dirty="0" smtClean="0"/>
              <a:t>(Geçtiğimiz dönem) Dersleri dinliyordum, alıştırmaları yapıyordum ama yazmadan olmayacağını o zaman anlamamışım. Olay aslında derse gidip dinlemek değilmiş, </a:t>
            </a:r>
            <a:r>
              <a:rPr lang="tr-TR" sz="2000" b="1" i="1" dirty="0" smtClean="0"/>
              <a:t>olay kod yazıp vakit harcamakmış. </a:t>
            </a:r>
            <a:r>
              <a:rPr lang="tr-TR" sz="2000" i="1" dirty="0" smtClean="0"/>
              <a:t>Eğer zamanında az da olsa bakıp kod yazsaydım her şey çok daha kolay ve acısız olacaktı.</a:t>
            </a:r>
          </a:p>
          <a:p>
            <a:pPr algn="ctr"/>
            <a:r>
              <a:rPr lang="tr-TR" i="1" dirty="0" smtClean="0"/>
              <a:t>Dersi tekrar alan bir öğrencinin geribildiriminden</a:t>
            </a:r>
            <a:endParaRPr lang="tr-TR" i="1"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ox(in)">
                                      <p:cBhvr>
                                        <p:cTn id="7" dur="500"/>
                                        <p:tgtEl>
                                          <p:spTgt spid="9">
                                            <p:txEl>
                                              <p:pRg st="0" end="0"/>
                                            </p:txEl>
                                          </p:spTgt>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9">
                                            <p:txEl>
                                              <p:pRg st="1" end="1"/>
                                            </p:txEl>
                                          </p:spTgt>
                                        </p:tgtEl>
                                        <p:attrNameLst>
                                          <p:attrName>style.visibility</p:attrName>
                                        </p:attrNameLst>
                                      </p:cBhvr>
                                      <p:to>
                                        <p:strVal val="visible"/>
                                      </p:to>
                                    </p:set>
                                    <p:animEffect transition="in" filter="box(in)">
                                      <p:cBhvr>
                                        <p:cTn id="10" dur="500"/>
                                        <p:tgtEl>
                                          <p:spTgt spid="9">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ox(in)">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linds(horizontal)">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allAtOnce"/>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5 numaralı ilke</a:t>
            </a:r>
            <a:endParaRPr lang="tr-TR" dirty="0"/>
          </a:p>
        </p:txBody>
      </p:sp>
      <p:sp>
        <p:nvSpPr>
          <p:cNvPr id="3" name="2 İçerik Yer Tutucusu"/>
          <p:cNvSpPr>
            <a:spLocks noGrp="1"/>
          </p:cNvSpPr>
          <p:nvPr>
            <p:ph idx="1"/>
          </p:nvPr>
        </p:nvSpPr>
        <p:spPr/>
        <p:txBody>
          <a:bodyPr/>
          <a:lstStyle/>
          <a:p>
            <a:pPr marL="274320" lvl="1" indent="-274320">
              <a:buClr>
                <a:schemeClr val="accent3"/>
              </a:buClr>
              <a:buSzPct val="95000"/>
            </a:pPr>
            <a:r>
              <a:rPr lang="tr-TR" sz="2000" dirty="0" smtClean="0"/>
              <a:t>Ödevimin </a:t>
            </a:r>
            <a:r>
              <a:rPr lang="tr-TR" sz="2000" b="1" dirty="0" smtClean="0"/>
              <a:t>ek sunumunun</a:t>
            </a:r>
            <a:r>
              <a:rPr lang="tr-TR" sz="2000" dirty="0" smtClean="0"/>
              <a:t> istenebileceğini ve sunum esnasında kodumdaki bazı parçalara hakim olmadığım anlaşılırsa etik ilkeleri ihlal etmiş sayılabileceğimi biliyorum.</a:t>
            </a:r>
            <a:endParaRPr lang="tr-TR" sz="2800" dirty="0" smtClean="0"/>
          </a:p>
          <a:p>
            <a:endParaRPr lang="tr-TR" dirty="0"/>
          </a:p>
        </p:txBody>
      </p:sp>
      <p:sp>
        <p:nvSpPr>
          <p:cNvPr id="1026" name="AutoShape 2" descr="Image result for 5"/>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5" name="4 Resim" descr="five-706893_960_720.jpg"/>
          <p:cNvPicPr>
            <a:picLocks noChangeAspect="1"/>
          </p:cNvPicPr>
          <p:nvPr/>
        </p:nvPicPr>
        <p:blipFill>
          <a:blip r:embed="rId2">
            <a:clrChange>
              <a:clrFrom>
                <a:srgbClr val="FFFFFF"/>
              </a:clrFrom>
              <a:clrTo>
                <a:srgbClr val="FFFFFF">
                  <a:alpha val="0"/>
                </a:srgbClr>
              </a:clrTo>
            </a:clrChange>
          </a:blip>
          <a:stretch>
            <a:fillRect/>
          </a:stretch>
        </p:blipFill>
        <p:spPr>
          <a:xfrm>
            <a:off x="285720" y="3214686"/>
            <a:ext cx="3000372" cy="3000372"/>
          </a:xfrm>
          <a:prstGeom prst="rect">
            <a:avLst/>
          </a:prstGeom>
        </p:spPr>
      </p:pic>
      <p:sp>
        <p:nvSpPr>
          <p:cNvPr id="7" name="6 Dikdörtgen"/>
          <p:cNvSpPr/>
          <p:nvPr/>
        </p:nvSpPr>
        <p:spPr>
          <a:xfrm>
            <a:off x="3357554" y="3429000"/>
            <a:ext cx="4572000" cy="2554545"/>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just"/>
            <a:r>
              <a:rPr lang="tr-TR" sz="2000" dirty="0" smtClean="0"/>
              <a:t>Benzerlik testi sonuçları ve ara sınav notu da göz önünde bulundurularak bazı öğrenciler ödev sunumlarına çağırılabilir. </a:t>
            </a:r>
          </a:p>
          <a:p>
            <a:pPr algn="just"/>
            <a:endParaRPr lang="tr-TR" sz="2000" dirty="0" smtClean="0"/>
          </a:p>
          <a:p>
            <a:pPr algn="just"/>
            <a:r>
              <a:rPr lang="tr-TR" sz="2000" dirty="0" smtClean="0"/>
              <a:t>Ödevlerinizi etik ilkelere uyarak ve deneme/yanılmaya yoluyla değil iyice anlayarak yapınız.</a:t>
            </a:r>
            <a:endParaRPr lang="tr-TR" sz="2000" dirty="0"/>
          </a:p>
        </p:txBody>
      </p:sp>
    </p:spTree>
  </p:cSld>
  <p:clrMapOvr>
    <a:masterClrMapping/>
  </p:clrMapOvr>
  <p:transition>
    <p:random/>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İçerik Yer Tutucusu"/>
          <p:cNvGraphicFramePr>
            <a:graphicFrameLocks noGrp="1"/>
          </p:cNvGraphicFramePr>
          <p:nvPr>
            <p:ph sz="quarter" idx="1"/>
          </p:nvPr>
        </p:nvGraphicFramePr>
        <p:xfrm>
          <a:off x="428596" y="1857340"/>
          <a:ext cx="8115328" cy="4357742"/>
        </p:xfrm>
        <a:graphic>
          <a:graphicData uri="http://schemas.openxmlformats.org/drawingml/2006/table">
            <a:tbl>
              <a:tblPr firstRow="1" bandRow="1">
                <a:tableStyleId>{5940675A-B579-460E-94D1-54222C63F5DA}</a:tableStyleId>
              </a:tblPr>
              <a:tblGrid>
                <a:gridCol w="8115328"/>
              </a:tblGrid>
              <a:tr h="4357742">
                <a:tc>
                  <a:txBody>
                    <a:bodyPr/>
                    <a:lstStyle/>
                    <a:p>
                      <a:pPr algn="just">
                        <a:buFont typeface="Arial" pitchFamily="34" charset="0"/>
                        <a:buChar char="•"/>
                      </a:pPr>
                      <a:r>
                        <a:rPr lang="tr-TR" sz="2000" baseline="0" dirty="0" smtClean="0"/>
                        <a:t>Kodunuzdaki her parçaya </a:t>
                      </a:r>
                      <a:r>
                        <a:rPr lang="tr-TR" sz="2000" b="1" baseline="0" dirty="0" smtClean="0"/>
                        <a:t>hakim olun. </a:t>
                      </a:r>
                      <a:r>
                        <a:rPr lang="tr-TR" sz="1800" b="0" baseline="0" dirty="0" smtClean="0"/>
                        <a:t>Benzerlik testi ve Ara Sınav I sonuçları göz önünde bulundurularak bazı öğrenciler ödev sunumlarına çağırılır. </a:t>
                      </a:r>
                      <a:r>
                        <a:rPr lang="tr-TR" sz="1800" baseline="0" dirty="0" smtClean="0"/>
                        <a:t>Sunuma çağırılırsanız, size sorulacak sorulara rahatlıkla cevap verebilir olmalısınız.</a:t>
                      </a:r>
                    </a:p>
                    <a:p>
                      <a:pPr algn="just">
                        <a:buFont typeface="Arial" pitchFamily="34" charset="0"/>
                        <a:buNone/>
                      </a:pPr>
                      <a:endParaRPr lang="tr-TR" sz="1800" baseline="0" dirty="0" smtClean="0"/>
                    </a:p>
                    <a:p>
                      <a:pPr algn="just">
                        <a:buFont typeface="Arial" pitchFamily="34" charset="0"/>
                        <a:buNone/>
                      </a:pPr>
                      <a:endParaRPr lang="tr-TR" sz="1800" baseline="0" dirty="0" smtClean="0"/>
                    </a:p>
                    <a:p>
                      <a:pPr algn="just">
                        <a:buFont typeface="Arial" pitchFamily="34" charset="0"/>
                        <a:buNone/>
                      </a:pPr>
                      <a:endParaRPr lang="tr-TR" sz="1800" baseline="0" dirty="0" smtClean="0"/>
                    </a:p>
                    <a:p>
                      <a:pPr algn="just">
                        <a:buFont typeface="Arial" pitchFamily="34" charset="0"/>
                        <a:buNone/>
                      </a:pPr>
                      <a:endParaRPr lang="tr-TR" sz="1800" baseline="0" dirty="0" smtClean="0"/>
                    </a:p>
                    <a:p>
                      <a:pPr algn="just">
                        <a:buFont typeface="Arial" pitchFamily="34" charset="0"/>
                        <a:buNone/>
                      </a:pPr>
                      <a:endParaRPr lang="tr-TR" sz="1800" baseline="0" dirty="0" smtClean="0"/>
                    </a:p>
                    <a:p>
                      <a:pPr algn="just">
                        <a:buFont typeface="Arial" pitchFamily="34" charset="0"/>
                        <a:buNone/>
                      </a:pPr>
                      <a:endParaRPr lang="tr-TR" sz="1800" baseline="0" dirty="0" smtClean="0"/>
                    </a:p>
                    <a:p>
                      <a:pPr algn="just">
                        <a:buFont typeface="Arial" pitchFamily="34" charset="0"/>
                        <a:buNone/>
                      </a:pPr>
                      <a:endParaRPr lang="tr-TR" sz="1800" baseline="0" dirty="0" smtClean="0"/>
                    </a:p>
                    <a:p>
                      <a:pPr lvl="0" algn="just">
                        <a:buFont typeface="Arial" pitchFamily="34" charset="0"/>
                        <a:buChar char="•"/>
                      </a:pPr>
                      <a:r>
                        <a:rPr kumimoji="0" lang="tr-TR" sz="2000" b="1" kern="1200" baseline="0" dirty="0" smtClean="0">
                          <a:solidFill>
                            <a:schemeClr val="tx1"/>
                          </a:solidFill>
                          <a:latin typeface="+mn-lt"/>
                          <a:ea typeface="+mn-ea"/>
                          <a:cs typeface="+mn-cs"/>
                        </a:rPr>
                        <a:t>Etik ilkelerin </a:t>
                      </a:r>
                      <a:r>
                        <a:rPr kumimoji="0" lang="tr-TR" sz="2000" kern="1200" baseline="0" dirty="0" smtClean="0">
                          <a:solidFill>
                            <a:schemeClr val="tx1"/>
                          </a:solidFill>
                          <a:latin typeface="+mn-lt"/>
                          <a:ea typeface="+mn-ea"/>
                          <a:cs typeface="+mn-cs"/>
                        </a:rPr>
                        <a:t>bilincinde olarak ödevlerden </a:t>
                      </a:r>
                      <a:r>
                        <a:rPr kumimoji="0" lang="tr-TR" sz="2000" b="1" kern="1200" baseline="0" dirty="0" smtClean="0">
                          <a:solidFill>
                            <a:schemeClr val="tx1"/>
                          </a:solidFill>
                          <a:latin typeface="+mn-lt"/>
                          <a:ea typeface="+mn-ea"/>
                          <a:cs typeface="+mn-cs"/>
                        </a:rPr>
                        <a:t>bolca faydalanın. </a:t>
                      </a:r>
                      <a:r>
                        <a:rPr kumimoji="0" lang="tr-TR" sz="1800" kern="1200" baseline="0" dirty="0" smtClean="0">
                          <a:solidFill>
                            <a:schemeClr val="tx1"/>
                          </a:solidFill>
                          <a:latin typeface="+mn-lt"/>
                          <a:ea typeface="+mn-ea"/>
                          <a:cs typeface="+mn-cs"/>
                        </a:rPr>
                        <a:t>Deneme yanılma yöntemi</a:t>
                      </a:r>
                      <a:r>
                        <a:rPr kumimoji="0" lang="tr-TR" sz="1400" kern="1200" baseline="0" dirty="0" smtClean="0">
                          <a:solidFill>
                            <a:schemeClr val="tx1"/>
                          </a:solidFill>
                          <a:latin typeface="+mn-lt"/>
                          <a:ea typeface="+mn-ea"/>
                          <a:cs typeface="+mn-cs"/>
                        </a:rPr>
                        <a:t>(genelde ödevi son ana bırakan öğrencilerde görülen kötü bir alışkanlık)</a:t>
                      </a:r>
                      <a:r>
                        <a:rPr kumimoji="0" lang="tr-TR" sz="1800" kern="1200" baseline="0" dirty="0" smtClean="0">
                          <a:solidFill>
                            <a:schemeClr val="tx1"/>
                          </a:solidFill>
                          <a:latin typeface="+mn-lt"/>
                          <a:ea typeface="+mn-ea"/>
                          <a:cs typeface="+mn-cs"/>
                        </a:rPr>
                        <a:t> ile değil de </a:t>
                      </a:r>
                      <a:r>
                        <a:rPr kumimoji="0" lang="tr-TR" sz="1800" b="1" kern="1200" baseline="0" dirty="0" smtClean="0">
                          <a:solidFill>
                            <a:schemeClr val="tx1"/>
                          </a:solidFill>
                          <a:latin typeface="+mn-lt"/>
                          <a:ea typeface="+mn-ea"/>
                          <a:cs typeface="+mn-cs"/>
                        </a:rPr>
                        <a:t>anlayarak kodunuzu </a:t>
                      </a:r>
                      <a:r>
                        <a:rPr kumimoji="0" lang="tr-TR" sz="1800" kern="1200" baseline="0" dirty="0" smtClean="0">
                          <a:solidFill>
                            <a:schemeClr val="tx1"/>
                          </a:solidFill>
                          <a:latin typeface="+mn-lt"/>
                          <a:ea typeface="+mn-ea"/>
                          <a:cs typeface="+mn-cs"/>
                        </a:rPr>
                        <a:t>geliştirin ve böylece sınavlara iyi bir şekilde hazırlanın.</a:t>
                      </a:r>
                    </a:p>
                  </a:txBody>
                  <a:tcPr>
                    <a:solidFill>
                      <a:schemeClr val="accent3">
                        <a:lumMod val="20000"/>
                        <a:lumOff val="80000"/>
                      </a:schemeClr>
                    </a:solidFill>
                  </a:tcPr>
                </a:tc>
              </a:tr>
            </a:tbl>
          </a:graphicData>
        </a:graphic>
      </p:graphicFrame>
      <p:sp>
        <p:nvSpPr>
          <p:cNvPr id="2" name="1 Başlık"/>
          <p:cNvSpPr>
            <a:spLocks noGrp="1"/>
          </p:cNvSpPr>
          <p:nvPr>
            <p:ph type="title"/>
          </p:nvPr>
        </p:nvSpPr>
        <p:spPr/>
        <p:txBody>
          <a:bodyPr>
            <a:normAutofit/>
          </a:bodyPr>
          <a:lstStyle/>
          <a:p>
            <a:r>
              <a:rPr lang="tr-TR" dirty="0" smtClean="0"/>
              <a:t>Ödev ek sunumu</a:t>
            </a:r>
            <a:endParaRPr lang="tr-TR" dirty="0"/>
          </a:p>
        </p:txBody>
      </p:sp>
      <p:pic>
        <p:nvPicPr>
          <p:cNvPr id="9218" name="Picture 2" descr="Image result for discussion computer"/>
          <p:cNvPicPr>
            <a:picLocks noChangeAspect="1" noChangeArrowheads="1"/>
          </p:cNvPicPr>
          <p:nvPr/>
        </p:nvPicPr>
        <p:blipFill>
          <a:blip r:embed="rId2"/>
          <a:srcRect/>
          <a:stretch>
            <a:fillRect/>
          </a:stretch>
        </p:blipFill>
        <p:spPr bwMode="auto">
          <a:xfrm>
            <a:off x="2786050" y="3000372"/>
            <a:ext cx="3357586" cy="1888642"/>
          </a:xfrm>
          <a:prstGeom prst="rect">
            <a:avLst/>
          </a:prstGeom>
          <a:ln>
            <a:noFill/>
          </a:ln>
          <a:effectLst>
            <a:softEdge rad="112500"/>
          </a:effectLst>
        </p:spPr>
      </p:pic>
    </p:spTree>
  </p:cSld>
  <p:clrMapOvr>
    <a:masterClrMapping/>
  </p:clrMapOvr>
  <p:transition>
    <p:random/>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i.ytimg.com/vi/Gm3Yt0RviCk/maxresdefault.jpg"/>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990599" y="1485901"/>
            <a:ext cx="6956047" cy="39127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2" name="Başlık 1"/>
          <p:cNvSpPr>
            <a:spLocks noGrp="1"/>
          </p:cNvSpPr>
          <p:nvPr>
            <p:ph type="title"/>
          </p:nvPr>
        </p:nvSpPr>
        <p:spPr/>
        <p:txBody>
          <a:bodyPr>
            <a:normAutofit fontScale="90000"/>
          </a:bodyPr>
          <a:lstStyle/>
          <a:p>
            <a:r>
              <a:rPr lang="tr-TR" sz="3600" b="1" dirty="0" smtClean="0"/>
              <a:t>ARASINAV I</a:t>
            </a:r>
            <a:r>
              <a:rPr lang="tr-TR" sz="2800" dirty="0" smtClean="0"/>
              <a:t> YAKLAŞIYOR (7 EKİM PAZAR 13:30-15:30)</a:t>
            </a:r>
            <a:endParaRPr lang="tr-TR" sz="2800" dirty="0"/>
          </a:p>
        </p:txBody>
      </p:sp>
      <p:sp>
        <p:nvSpPr>
          <p:cNvPr id="3" name="İçerik Yer Tutucusu 2"/>
          <p:cNvSpPr>
            <a:spLocks noGrp="1"/>
          </p:cNvSpPr>
          <p:nvPr>
            <p:ph idx="1"/>
          </p:nvPr>
        </p:nvSpPr>
        <p:spPr>
          <a:xfrm>
            <a:off x="2298700" y="5524820"/>
            <a:ext cx="4432300" cy="571180"/>
          </a:xfrm>
        </p:spPr>
        <p:style>
          <a:lnRef idx="2">
            <a:schemeClr val="accent1"/>
          </a:lnRef>
          <a:fillRef idx="1">
            <a:schemeClr val="lt1"/>
          </a:fillRef>
          <a:effectRef idx="0">
            <a:schemeClr val="accent1"/>
          </a:effectRef>
          <a:fontRef idx="minor">
            <a:schemeClr val="dk1"/>
          </a:fontRef>
        </p:style>
        <p:txBody>
          <a:bodyPr>
            <a:noAutofit/>
          </a:bodyPr>
          <a:lstStyle/>
          <a:p>
            <a:pPr algn="ctr">
              <a:buNone/>
            </a:pPr>
            <a:r>
              <a:rPr lang="tr-TR" sz="3200" dirty="0" smtClean="0"/>
              <a:t>İKİ YOL VAR</a:t>
            </a:r>
            <a:endParaRPr lang="tr-TR" sz="3200" dirty="0"/>
          </a:p>
        </p:txBody>
      </p:sp>
    </p:spTree>
    <p:extLst>
      <p:ext uri="{BB962C8B-B14F-4D97-AF65-F5344CB8AC3E}">
        <p14:creationId xmlns="" xmlns:p14="http://schemas.microsoft.com/office/powerpoint/2010/main" val="2255703717"/>
      </p:ext>
    </p:extLst>
  </p:cSld>
  <p:clrMapOvr>
    <a:masterClrMapping/>
  </p:clrMapOvr>
  <p:transition>
    <p:random/>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71582" y="-20792"/>
            <a:ext cx="8229600" cy="990600"/>
          </a:xfrm>
        </p:spPr>
        <p:txBody>
          <a:bodyPr/>
          <a:lstStyle/>
          <a:p>
            <a:r>
              <a:rPr lang="tr-TR" dirty="0" smtClean="0"/>
              <a:t>İki yol mevcut…</a:t>
            </a:r>
            <a:endParaRPr lang="tr-TR" dirty="0"/>
          </a:p>
        </p:txBody>
      </p:sp>
      <p:sp>
        <p:nvSpPr>
          <p:cNvPr id="3" name="İçerik Yer Tutucusu 2"/>
          <p:cNvSpPr>
            <a:spLocks noGrp="1"/>
          </p:cNvSpPr>
          <p:nvPr>
            <p:ph idx="1"/>
          </p:nvPr>
        </p:nvSpPr>
        <p:spPr>
          <a:xfrm>
            <a:off x="210842" y="3519051"/>
            <a:ext cx="1437840" cy="387927"/>
          </a:xfrm>
        </p:spPr>
        <p:txBody>
          <a:bodyPr>
            <a:noAutofit/>
          </a:bodyPr>
          <a:lstStyle/>
          <a:p>
            <a:pPr>
              <a:buNone/>
            </a:pPr>
            <a:r>
              <a:rPr lang="tr-TR" sz="2800" dirty="0" smtClean="0"/>
              <a:t>bugün</a:t>
            </a:r>
            <a:endParaRPr lang="tr-TR" sz="2000" dirty="0"/>
          </a:p>
        </p:txBody>
      </p:sp>
      <p:cxnSp>
        <p:nvCxnSpPr>
          <p:cNvPr id="6" name="Düz Ok Bağlayıcısı 5"/>
          <p:cNvCxnSpPr/>
          <p:nvPr/>
        </p:nvCxnSpPr>
        <p:spPr>
          <a:xfrm>
            <a:off x="1466077" y="3768433"/>
            <a:ext cx="5527964" cy="0"/>
          </a:xfrm>
          <a:prstGeom prst="straightConnector1">
            <a:avLst/>
          </a:prstGeom>
          <a:ln w="57150">
            <a:prstDash val="dashDot"/>
            <a:tailEnd type="arrow"/>
          </a:ln>
        </p:spPr>
        <p:style>
          <a:lnRef idx="1">
            <a:schemeClr val="accent1"/>
          </a:lnRef>
          <a:fillRef idx="0">
            <a:schemeClr val="accent1"/>
          </a:fillRef>
          <a:effectRef idx="0">
            <a:schemeClr val="accent1"/>
          </a:effectRef>
          <a:fontRef idx="minor">
            <a:schemeClr val="tx1"/>
          </a:fontRef>
        </p:style>
      </p:cxnSp>
      <p:grpSp>
        <p:nvGrpSpPr>
          <p:cNvPr id="5" name="Grup 9"/>
          <p:cNvGrpSpPr/>
          <p:nvPr/>
        </p:nvGrpSpPr>
        <p:grpSpPr>
          <a:xfrm>
            <a:off x="304800" y="969808"/>
            <a:ext cx="8548255" cy="2479963"/>
            <a:chOff x="304800" y="969808"/>
            <a:chExt cx="8548255" cy="2479963"/>
          </a:xfrm>
          <a:solidFill>
            <a:srgbClr val="FF896D"/>
          </a:solidFill>
        </p:grpSpPr>
        <p:sp>
          <p:nvSpPr>
            <p:cNvPr id="8" name="Yuvarlatılmış Dikdörtgen 7"/>
            <p:cNvSpPr/>
            <p:nvPr/>
          </p:nvSpPr>
          <p:spPr>
            <a:xfrm>
              <a:off x="304800" y="969808"/>
              <a:ext cx="8548255" cy="2479963"/>
            </a:xfrm>
            <a:prstGeom prst="roundRect">
              <a:avLst/>
            </a:prstGeom>
            <a:grpFill/>
          </p:spPr>
          <p:style>
            <a:lnRef idx="3">
              <a:schemeClr val="lt1"/>
            </a:lnRef>
            <a:fillRef idx="1">
              <a:schemeClr val="accent2"/>
            </a:fillRef>
            <a:effectRef idx="1">
              <a:schemeClr val="accent2"/>
            </a:effectRef>
            <a:fontRef idx="minor">
              <a:schemeClr val="lt1"/>
            </a:fontRef>
          </p:style>
          <p:txBody>
            <a:bodyPr rtlCol="0" anchor="ctr"/>
            <a:lstStyle/>
            <a:p>
              <a:pPr algn="ctr"/>
              <a:endParaRPr lang="tr-TR" dirty="0"/>
            </a:p>
          </p:txBody>
        </p:sp>
        <p:pic>
          <p:nvPicPr>
            <p:cNvPr id="4098" name="Picture 2" descr="http://www.jstchillin.org/nickdemarco/toocool.gif"/>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474087" y="2078172"/>
              <a:ext cx="1739460" cy="1219199"/>
            </a:xfrm>
            <a:prstGeom prst="rect">
              <a:avLst/>
            </a:prstGeom>
            <a:grpFill/>
            <a:extLst/>
          </p:spPr>
        </p:pic>
        <p:pic>
          <p:nvPicPr>
            <p:cNvPr id="4102" name="Picture 6" descr="http://beastkong.com/wp-content/uploads/2012/05/freak-out-cat.jpg"/>
            <p:cNvPicPr>
              <a:picLocks noChangeAspect="1" noChangeArrowheads="1"/>
            </p:cNvPicPr>
            <p:nvPr/>
          </p:nvPicPr>
          <p:blipFill rotWithShape="1">
            <a:blip r:embed="rId3" cstate="email">
              <a:extLst>
                <a:ext uri="{28A0092B-C50C-407E-A947-70E740481C1C}">
                  <a14:useLocalDpi xmlns="" xmlns:a14="http://schemas.microsoft.com/office/drawing/2010/main" val="0"/>
                </a:ext>
              </a:extLst>
            </a:blip>
            <a:srcRect l="14132" t="1166" r="9772" b="35871"/>
            <a:stretch/>
          </p:blipFill>
          <p:spPr bwMode="auto">
            <a:xfrm>
              <a:off x="6869901" y="1599258"/>
              <a:ext cx="1546379" cy="1739677"/>
            </a:xfrm>
            <a:prstGeom prst="rect">
              <a:avLst/>
            </a:prstGeom>
            <a:grpFill/>
            <a:extLst/>
          </p:spPr>
        </p:pic>
        <p:sp>
          <p:nvSpPr>
            <p:cNvPr id="7" name="Sağ Ok 6"/>
            <p:cNvSpPr/>
            <p:nvPr/>
          </p:nvSpPr>
          <p:spPr>
            <a:xfrm>
              <a:off x="2729345" y="2202863"/>
              <a:ext cx="3560619" cy="720436"/>
            </a:xfrm>
            <a:prstGeom prst="rightArrow">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Metin kutusu 8"/>
            <p:cNvSpPr txBox="1"/>
            <p:nvPr/>
          </p:nvSpPr>
          <p:spPr>
            <a:xfrm>
              <a:off x="474087" y="1122205"/>
              <a:ext cx="8198858" cy="954107"/>
            </a:xfrm>
            <a:prstGeom prst="rect">
              <a:avLst/>
            </a:prstGeom>
            <a:grpFill/>
          </p:spPr>
          <p:txBody>
            <a:bodyPr wrap="square" rtlCol="0">
              <a:spAutoFit/>
            </a:bodyPr>
            <a:lstStyle/>
            <a:p>
              <a:r>
                <a:rPr lang="tr-TR" sz="2800" b="1" dirty="0" smtClean="0"/>
                <a:t>1.YOL: SON ANA KADAR ÇALIŞMA VE SON ANDA PANİK OL!</a:t>
              </a:r>
              <a:endParaRPr lang="tr-TR" sz="2800" b="1" dirty="0"/>
            </a:p>
          </p:txBody>
        </p:sp>
      </p:grpSp>
      <p:grpSp>
        <p:nvGrpSpPr>
          <p:cNvPr id="10" name="Grup 10"/>
          <p:cNvGrpSpPr/>
          <p:nvPr/>
        </p:nvGrpSpPr>
        <p:grpSpPr>
          <a:xfrm>
            <a:off x="235526" y="4060837"/>
            <a:ext cx="8548255" cy="2479963"/>
            <a:chOff x="235526" y="4060837"/>
            <a:chExt cx="8548255" cy="2479963"/>
          </a:xfrm>
          <a:solidFill>
            <a:schemeClr val="accent2">
              <a:lumMod val="60000"/>
              <a:lumOff val="40000"/>
            </a:schemeClr>
          </a:solidFill>
        </p:grpSpPr>
        <p:sp>
          <p:nvSpPr>
            <p:cNvPr id="14" name="Yuvarlatılmış Dikdörtgen 13"/>
            <p:cNvSpPr/>
            <p:nvPr/>
          </p:nvSpPr>
          <p:spPr>
            <a:xfrm>
              <a:off x="235526" y="4060837"/>
              <a:ext cx="8548255" cy="2479963"/>
            </a:xfrm>
            <a:prstGeom prst="roundRect">
              <a:avLst/>
            </a:prstGeom>
            <a:grpFill/>
          </p:spPr>
          <p:style>
            <a:lnRef idx="3">
              <a:schemeClr val="lt1"/>
            </a:lnRef>
            <a:fillRef idx="1">
              <a:schemeClr val="accent3"/>
            </a:fillRef>
            <a:effectRef idx="1">
              <a:schemeClr val="accent3"/>
            </a:effectRef>
            <a:fontRef idx="minor">
              <a:schemeClr val="lt1"/>
            </a:fontRef>
          </p:style>
          <p:txBody>
            <a:bodyPr rtlCol="0" anchor="ctr"/>
            <a:lstStyle/>
            <a:p>
              <a:pPr algn="ctr"/>
              <a:endParaRPr lang="tr-TR" dirty="0"/>
            </a:p>
          </p:txBody>
        </p:sp>
        <p:pic>
          <p:nvPicPr>
            <p:cNvPr id="4104" name="Picture 8" descr="http://edugeeks.in/wp-content/uploads/2013/09/Cartoon_Computer1-300x300.jpg"/>
            <p:cNvPicPr>
              <a:picLocks noChangeAspect="1" noChangeArrowheads="1"/>
            </p:cNvPicPr>
            <p:nvPr/>
          </p:nvPicPr>
          <p:blipFill rotWithShape="1">
            <a:blip r:embed="rId4" cstate="email">
              <a:extLst>
                <a:ext uri="{BEBA8EAE-BF5A-486C-A8C5-ECC9F3942E4B}">
                  <a14:imgProps xmlns="" xmlns:a14="http://schemas.microsoft.com/office/drawing/2010/main">
                    <a14:imgLayer r:embed="">
                      <a14:imgEffect>
                        <a14:backgroundRemoval t="0" b="89000" l="0" r="100000">
                          <a14:foregroundMark x1="77667" y1="8333" x2="82000" y2="10667"/>
                          <a14:foregroundMark x1="70000" y1="9000" x2="73667" y2="7000"/>
                          <a14:foregroundMark x1="68333" y1="9000" x2="74333" y2="6333"/>
                          <a14:foregroundMark x1="77333" y1="6667" x2="86667" y2="12667"/>
                          <a14:foregroundMark x1="82333" y1="8000" x2="82333" y2="8000"/>
                          <a14:foregroundMark x1="80000" y1="6667" x2="80000" y2="6667"/>
                          <a14:foregroundMark x1="75333" y1="5333" x2="75333" y2="5333"/>
                          <a14:foregroundMark x1="77667" y1="6000" x2="77667" y2="6000"/>
                          <a14:foregroundMark x1="84333" y1="9000" x2="84333" y2="9000"/>
                        </a14:backgroundRemoval>
                      </a14:imgEffect>
                    </a14:imgLayer>
                  </a14:imgProps>
                </a:ext>
                <a:ext uri="{28A0092B-C50C-407E-A947-70E740481C1C}">
                  <a14:useLocalDpi xmlns="" xmlns:a14="http://schemas.microsoft.com/office/drawing/2010/main" val="0"/>
                </a:ext>
              </a:extLst>
            </a:blip>
            <a:srcRect b="11757"/>
            <a:stretch/>
          </p:blipFill>
          <p:spPr bwMode="auto">
            <a:xfrm>
              <a:off x="471582" y="5048909"/>
              <a:ext cx="1547718" cy="1365745"/>
            </a:xfrm>
            <a:prstGeom prst="rect">
              <a:avLst/>
            </a:prstGeom>
            <a:grpFill/>
            <a:ln>
              <a:noFill/>
            </a:ln>
            <a:extLst/>
          </p:spPr>
        </p:pic>
        <p:sp>
          <p:nvSpPr>
            <p:cNvPr id="16" name="Sağ Ok 15"/>
            <p:cNvSpPr/>
            <p:nvPr/>
          </p:nvSpPr>
          <p:spPr>
            <a:xfrm>
              <a:off x="2729343" y="5300818"/>
              <a:ext cx="3560619" cy="720436"/>
            </a:xfrm>
            <a:prstGeom prst="rightArrow">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4106" name="Picture 10" descr="https://beezkneezblogblog.files.wordpress.com/2014/06/happycat.jpg"/>
            <p:cNvPicPr>
              <a:picLocks noChangeAspect="1" noChangeArrowheads="1"/>
            </p:cNvPicPr>
            <p:nvPr/>
          </p:nvPicPr>
          <p:blipFill>
            <a:blip r:embed="rId5" cstate="email">
              <a:extLst>
                <a:ext uri="{28A0092B-C50C-407E-A947-70E740481C1C}">
                  <a14:useLocalDpi xmlns="" xmlns:a14="http://schemas.microsoft.com/office/drawing/2010/main" val="0"/>
                </a:ext>
              </a:extLst>
            </a:blip>
            <a:srcRect/>
            <a:stretch>
              <a:fillRect/>
            </a:stretch>
          </p:blipFill>
          <p:spPr bwMode="auto">
            <a:xfrm>
              <a:off x="7040201" y="4729932"/>
              <a:ext cx="1515393" cy="1767384"/>
            </a:xfrm>
            <a:prstGeom prst="rect">
              <a:avLst/>
            </a:prstGeom>
            <a:grpFill/>
            <a:extLst/>
          </p:spPr>
        </p:pic>
        <p:sp>
          <p:nvSpPr>
            <p:cNvPr id="18" name="Metin kutusu 17"/>
            <p:cNvSpPr txBox="1"/>
            <p:nvPr/>
          </p:nvSpPr>
          <p:spPr>
            <a:xfrm>
              <a:off x="410225" y="4170217"/>
              <a:ext cx="8198858" cy="954107"/>
            </a:xfrm>
            <a:prstGeom prst="rect">
              <a:avLst/>
            </a:prstGeom>
            <a:grpFill/>
          </p:spPr>
          <p:txBody>
            <a:bodyPr wrap="square" rtlCol="0">
              <a:spAutoFit/>
            </a:bodyPr>
            <a:lstStyle/>
            <a:p>
              <a:r>
                <a:rPr lang="tr-TR" sz="2800" b="1" dirty="0" smtClean="0"/>
                <a:t>2.YOL: BUGÜN ÇALIŞMAYA BAŞLA</a:t>
              </a:r>
              <a:r>
                <a:rPr lang="tr-TR" b="1" dirty="0" smtClean="0"/>
                <a:t>(henüz başlamadıysan)</a:t>
              </a:r>
              <a:r>
                <a:rPr lang="tr-TR" sz="2800" b="1" dirty="0" smtClean="0"/>
                <a:t> VE SINAVDAN ÖNCE RAHAT OL.</a:t>
              </a:r>
              <a:endParaRPr lang="tr-TR" sz="2800" b="1" dirty="0"/>
            </a:p>
          </p:txBody>
        </p:sp>
      </p:grpSp>
      <p:pic>
        <p:nvPicPr>
          <p:cNvPr id="19" name="Picture 10" descr="https://beezkneezblogblog.files.wordpress.com/2014/06/happycat.jpg"/>
          <p:cNvPicPr>
            <a:picLocks noChangeAspect="1" noChangeArrowheads="1"/>
          </p:cNvPicPr>
          <p:nvPr/>
        </p:nvPicPr>
        <p:blipFill>
          <a:blip r:embed="rId6" cstate="email">
            <a:extLst>
              <a:ext uri="{28A0092B-C50C-407E-A947-70E740481C1C}">
                <a14:useLocalDpi xmlns="" xmlns:a14="http://schemas.microsoft.com/office/drawing/2010/main" val="0"/>
              </a:ext>
            </a:extLst>
          </a:blip>
          <a:srcRect/>
          <a:stretch>
            <a:fillRect/>
          </a:stretch>
        </p:blipFill>
        <p:spPr bwMode="auto">
          <a:xfrm>
            <a:off x="7024695" y="8103466"/>
            <a:ext cx="1165407" cy="1359200"/>
          </a:xfrm>
          <a:prstGeom prst="rect">
            <a:avLst/>
          </a:prstGeom>
          <a:noFill/>
          <a:extLst>
            <a:ext uri="{909E8E84-426E-40DD-AFC4-6F175D3DCCD1}">
              <a14:hiddenFill xmlns="" xmlns:a14="http://schemas.microsoft.com/office/drawing/2010/main">
                <a:solidFill>
                  <a:srgbClr val="FFFFFF"/>
                </a:solidFill>
              </a14:hiddenFill>
            </a:ext>
          </a:extLst>
        </p:spPr>
      </p:pic>
      <p:sp>
        <p:nvSpPr>
          <p:cNvPr id="4" name="İçerik Yer Tutucusu 2"/>
          <p:cNvSpPr txBox="1">
            <a:spLocks/>
          </p:cNvSpPr>
          <p:nvPr/>
        </p:nvSpPr>
        <p:spPr>
          <a:xfrm>
            <a:off x="6077527" y="3444005"/>
            <a:ext cx="3131128" cy="637312"/>
          </a:xfrm>
          <a:prstGeom prst="rect">
            <a:avLst/>
          </a:prstGeom>
        </p:spPr>
        <p:txBody>
          <a:bodyPr vert="horz" lIns="91440" tIns="45720" rIns="91440" bIns="45720" rtlCol="0">
            <a:noAutofit/>
          </a:bodyPr>
          <a:lst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pPr algn="ctr"/>
            <a:r>
              <a:rPr lang="tr-TR" sz="2000" dirty="0" smtClean="0"/>
              <a:t>sınavdan </a:t>
            </a:r>
            <a:br>
              <a:rPr lang="tr-TR" sz="2000" dirty="0" smtClean="0"/>
            </a:br>
            <a:r>
              <a:rPr lang="tr-TR" sz="2000" dirty="0" smtClean="0"/>
              <a:t>az önce</a:t>
            </a:r>
            <a:endParaRPr lang="tr-TR" sz="2000" dirty="0"/>
          </a:p>
        </p:txBody>
      </p:sp>
    </p:spTree>
    <p:extLst>
      <p:ext uri="{BB962C8B-B14F-4D97-AF65-F5344CB8AC3E}">
        <p14:creationId xmlns="" xmlns:p14="http://schemas.microsoft.com/office/powerpoint/2010/main" val="1630920572"/>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ppt_x"/>
                                          </p:val>
                                        </p:tav>
                                        <p:tav tm="100000">
                                          <p:val>
                                            <p:strVal val="#ppt_x"/>
                                          </p:val>
                                        </p:tav>
                                      </p:tavLst>
                                    </p:anim>
                                    <p:anim calcmode="lin" valueType="num">
                                      <p:cBhvr additive="base">
                                        <p:cTn id="8" dur="20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2000" fill="hold"/>
                                        <p:tgtEl>
                                          <p:spTgt spid="10"/>
                                        </p:tgtEl>
                                        <p:attrNameLst>
                                          <p:attrName>ppt_x</p:attrName>
                                        </p:attrNameLst>
                                      </p:cBhvr>
                                      <p:tavLst>
                                        <p:tav tm="0">
                                          <p:val>
                                            <p:strVal val="#ppt_x"/>
                                          </p:val>
                                        </p:tav>
                                        <p:tav tm="100000">
                                          <p:val>
                                            <p:strVal val="#ppt_x"/>
                                          </p:val>
                                        </p:tav>
                                      </p:tavLst>
                                    </p:anim>
                                    <p:anim calcmode="lin" valueType="num">
                                      <p:cBhvr additive="base">
                                        <p:cTn id="14" dur="2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Yazılı sınavlara dair özet bilgiler:</a:t>
            </a:r>
            <a:endParaRPr lang="tr-TR" dirty="0"/>
          </a:p>
        </p:txBody>
      </p:sp>
      <p:sp>
        <p:nvSpPr>
          <p:cNvPr id="3" name="2 İçerik Yer Tutucusu"/>
          <p:cNvSpPr>
            <a:spLocks noGrp="1"/>
          </p:cNvSpPr>
          <p:nvPr>
            <p:ph sz="quarter" idx="1"/>
          </p:nvPr>
        </p:nvSpPr>
        <p:spPr/>
        <p:txBody>
          <a:bodyPr>
            <a:normAutofit lnSpcReduction="10000"/>
          </a:bodyPr>
          <a:lstStyle/>
          <a:p>
            <a:r>
              <a:rPr lang="tr-TR" dirty="0" smtClean="0"/>
              <a:t>4 soru türü vardır. </a:t>
            </a:r>
            <a:r>
              <a:rPr lang="tr-TR" sz="1900" dirty="0" smtClean="0"/>
              <a:t>(bkz. Yazılı Sınav Bilgilendirme Slaytları ve Soru Bankası)</a:t>
            </a:r>
            <a:endParaRPr lang="tr-TR" dirty="0" smtClean="0"/>
          </a:p>
          <a:p>
            <a:r>
              <a:rPr lang="tr-TR" dirty="0" smtClean="0"/>
              <a:t>Soruların puan toplamı 110 eder.</a:t>
            </a:r>
          </a:p>
          <a:p>
            <a:r>
              <a:rPr lang="tr-TR" b="1" dirty="0" smtClean="0"/>
              <a:t>100 ve üzeri puanlar </a:t>
            </a:r>
            <a:r>
              <a:rPr lang="tr-TR" b="1" u="sng" dirty="0" smtClean="0"/>
              <a:t>100’e yuvarlanır</a:t>
            </a:r>
            <a:r>
              <a:rPr lang="tr-TR" b="1" dirty="0" smtClean="0"/>
              <a:t>. </a:t>
            </a:r>
            <a:r>
              <a:rPr lang="tr-TR" sz="1600" b="1" dirty="0" smtClean="0"/>
              <a:t>(Tüm soruları çözmeden de 100 alınabilir.)</a:t>
            </a:r>
            <a:endParaRPr lang="tr-TR" b="1" dirty="0" smtClean="0"/>
          </a:p>
          <a:p>
            <a:r>
              <a:rPr lang="tr-TR" dirty="0" smtClean="0"/>
              <a:t>Kod yazma sorusu haricinde: </a:t>
            </a:r>
          </a:p>
          <a:p>
            <a:pPr lvl="1"/>
            <a:r>
              <a:rPr lang="tr-TR" dirty="0" smtClean="0"/>
              <a:t>Parçalı puan uygulanmaz. TAM cevap haricindeki cevaplar puan alamaz. </a:t>
            </a:r>
            <a:r>
              <a:rPr lang="tr-TR" sz="1300" b="1" dirty="0" smtClean="0"/>
              <a:t>(Her yanlış cevaba parçalı puan vermek pratik olmamaktadır.)</a:t>
            </a:r>
          </a:p>
          <a:p>
            <a:pPr lvl="1"/>
            <a:r>
              <a:rPr lang="tr-TR" dirty="0" smtClean="0"/>
              <a:t>“En iyisi” uygulaması gereği TAM cevap içermeyen birkaç cevap puan kaybı </a:t>
            </a:r>
            <a:r>
              <a:rPr lang="tr-TR" sz="1800" dirty="0" smtClean="0"/>
              <a:t>oluşturmaz </a:t>
            </a:r>
            <a:r>
              <a:rPr lang="tr-TR" sz="1600" dirty="0" smtClean="0"/>
              <a:t>(Örn. 17 sorudan en iyi-doğru- cevaba sahip 15’i değerlendirmeye alınır.)</a:t>
            </a:r>
            <a:endParaRPr lang="tr-TR" dirty="0" smtClean="0"/>
          </a:p>
          <a:p>
            <a:r>
              <a:rPr lang="tr-TR" dirty="0" smtClean="0"/>
              <a:t>Ara sınav I süresi </a:t>
            </a:r>
            <a:r>
              <a:rPr lang="tr-TR" b="1" dirty="0" smtClean="0"/>
              <a:t>120 dakikadır</a:t>
            </a:r>
            <a:r>
              <a:rPr lang="tr-TR" dirty="0" smtClean="0"/>
              <a:t>. </a:t>
            </a:r>
          </a:p>
          <a:p>
            <a:r>
              <a:rPr lang="tr-TR" dirty="0" smtClean="0"/>
              <a:t>Final Sınavı süresinin </a:t>
            </a:r>
            <a:r>
              <a:rPr lang="tr-TR" b="1" dirty="0" smtClean="0"/>
              <a:t>135 dakikadır.</a:t>
            </a:r>
            <a:endParaRPr lang="tr-TR" dirty="0" smtClean="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heckerboard(across)">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heckerboard(across)">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checkerboard(across)">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checkerboard(across)">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checkerboard(across)">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Şifre alan kod</a:t>
            </a:r>
            <a:endParaRPr lang="tr-TR" dirty="0"/>
          </a:p>
        </p:txBody>
      </p:sp>
      <p:sp>
        <p:nvSpPr>
          <p:cNvPr id="3" name="2 İçerik Yer Tutucusu"/>
          <p:cNvSpPr>
            <a:spLocks noGrp="1"/>
          </p:cNvSpPr>
          <p:nvPr>
            <p:ph sz="quarter" idx="1"/>
          </p:nvPr>
        </p:nvSpPr>
        <p:spPr/>
        <p:txBody>
          <a:bodyPr/>
          <a:lstStyle/>
          <a:p>
            <a:r>
              <a:rPr lang="tr-TR" dirty="0" smtClean="0"/>
              <a:t>Kullanıcıdan </a:t>
            </a:r>
            <a:r>
              <a:rPr lang="tr-TR" b="1" dirty="0" smtClean="0"/>
              <a:t>8 basamaklı şifre </a:t>
            </a:r>
            <a:r>
              <a:rPr lang="tr-TR" dirty="0" smtClean="0"/>
              <a:t>girişi istenecektir.</a:t>
            </a:r>
          </a:p>
          <a:p>
            <a:r>
              <a:rPr lang="tr-TR" dirty="0" smtClean="0"/>
              <a:t>Kullanıcı şifreyi girdikçe şifre ekranda *’</a:t>
            </a:r>
            <a:r>
              <a:rPr lang="tr-TR" dirty="0" err="1" smtClean="0"/>
              <a:t>lı</a:t>
            </a:r>
            <a:r>
              <a:rPr lang="tr-TR" dirty="0" smtClean="0"/>
              <a:t> olarak çıkacaktır.</a:t>
            </a:r>
          </a:p>
          <a:p>
            <a:r>
              <a:rPr lang="tr-TR" dirty="0" smtClean="0"/>
              <a:t>Ardından kullanıcı </a:t>
            </a:r>
            <a:r>
              <a:rPr lang="tr-TR" dirty="0" err="1" smtClean="0"/>
              <a:t>enter’a</a:t>
            </a:r>
            <a:r>
              <a:rPr lang="tr-TR" dirty="0" smtClean="0"/>
              <a:t> bastığında, kullanıcının girdiği şifre ekranda gözükecektir.</a:t>
            </a:r>
            <a:endParaRPr lang="tr-TR" dirty="0"/>
          </a:p>
        </p:txBody>
      </p:sp>
      <p:sp>
        <p:nvSpPr>
          <p:cNvPr id="4" name="3 Yuvarlatılmış Dikdörtgen"/>
          <p:cNvSpPr/>
          <p:nvPr/>
        </p:nvSpPr>
        <p:spPr>
          <a:xfrm>
            <a:off x="2249714" y="3120571"/>
            <a:ext cx="5007429" cy="1770743"/>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tr-TR" sz="3600" dirty="0" err="1" smtClean="0"/>
              <a:t>Sifre</a:t>
            </a:r>
            <a:r>
              <a:rPr lang="tr-TR" sz="3600" dirty="0" smtClean="0"/>
              <a:t>:********</a:t>
            </a:r>
          </a:p>
          <a:p>
            <a:r>
              <a:rPr lang="tr-TR" sz="3600" dirty="0" err="1" smtClean="0"/>
              <a:t>Girdiginiz</a:t>
            </a:r>
            <a:r>
              <a:rPr lang="tr-TR" sz="3600" dirty="0" smtClean="0"/>
              <a:t> </a:t>
            </a:r>
            <a:r>
              <a:rPr lang="tr-TR" sz="3600" dirty="0" err="1" smtClean="0"/>
              <a:t>sifre</a:t>
            </a:r>
            <a:r>
              <a:rPr lang="tr-TR" sz="3600" dirty="0" smtClean="0"/>
              <a:t> </a:t>
            </a:r>
            <a:r>
              <a:rPr lang="tr-TR" sz="3600" b="1" dirty="0" smtClean="0">
                <a:solidFill>
                  <a:srgbClr val="FF0000"/>
                </a:solidFill>
              </a:rPr>
              <a:t>Bil141%2</a:t>
            </a:r>
            <a:endParaRPr lang="tr-TR" sz="3600" b="1" dirty="0">
              <a:solidFill>
                <a:srgbClr val="FF0000"/>
              </a:solidFill>
            </a:endParaRPr>
          </a:p>
        </p:txBody>
      </p:sp>
      <p:pic>
        <p:nvPicPr>
          <p:cNvPr id="5" name="Picture 2" descr="C:\Program Files\Microsoft Office\MEDIA\CAGCAT10\j0195384.wmf"/>
          <p:cNvPicPr>
            <a:picLocks noChangeAspect="1" noChangeArrowheads="1"/>
          </p:cNvPicPr>
          <p:nvPr/>
        </p:nvPicPr>
        <p:blipFill>
          <a:blip r:embed="rId2"/>
          <a:srcRect/>
          <a:stretch>
            <a:fillRect/>
          </a:stretch>
        </p:blipFill>
        <p:spPr bwMode="auto">
          <a:xfrm>
            <a:off x="7538487" y="5163968"/>
            <a:ext cx="1295139" cy="1322176"/>
          </a:xfrm>
          <a:prstGeom prst="rect">
            <a:avLst/>
          </a:prstGeom>
          <a:noFill/>
        </p:spPr>
      </p:pic>
      <p:sp>
        <p:nvSpPr>
          <p:cNvPr id="7" name="6 Dikdörtgen"/>
          <p:cNvSpPr/>
          <p:nvPr/>
        </p:nvSpPr>
        <p:spPr>
          <a:xfrm>
            <a:off x="5283048" y="435114"/>
            <a:ext cx="3403752" cy="707886"/>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r>
              <a:rPr lang="tr-TR" sz="2000" b="1" dirty="0" smtClean="0"/>
              <a:t>Ders 14 Kod gönderim adresi</a:t>
            </a:r>
            <a:br>
              <a:rPr lang="tr-TR" sz="2000" b="1" dirty="0" smtClean="0"/>
            </a:br>
            <a:r>
              <a:rPr lang="tr-TR" sz="2000" b="1" dirty="0" smtClean="0"/>
              <a:t>https://tinyurl.com/y7qj6voq</a:t>
            </a:r>
            <a:endParaRPr lang="tr-TR" sz="2000" b="1"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sz="quarter" idx="1"/>
          </p:nvPr>
        </p:nvSpPr>
        <p:spPr/>
        <p:txBody>
          <a:bodyPr>
            <a:normAutofit fontScale="85000" lnSpcReduction="20000"/>
          </a:bodyPr>
          <a:lstStyle/>
          <a:p>
            <a:pPr algn="just">
              <a:buNone/>
            </a:pPr>
            <a:r>
              <a:rPr lang="tr-TR" sz="2400" dirty="0" smtClean="0">
                <a:solidFill>
                  <a:schemeClr val="tx1"/>
                </a:solidFill>
              </a:rPr>
              <a:t> </a:t>
            </a:r>
            <a:r>
              <a:rPr lang="tr-TR" sz="2400" b="1" dirty="0" smtClean="0">
                <a:solidFill>
                  <a:schemeClr val="tx1"/>
                </a:solidFill>
              </a:rPr>
              <a:t>Örnek:</a:t>
            </a:r>
          </a:p>
          <a:p>
            <a:pPr algn="just">
              <a:buNone/>
            </a:pPr>
            <a:r>
              <a:rPr lang="tr-TR" b="1" dirty="0">
                <a:solidFill>
                  <a:schemeClr val="tx1"/>
                </a:solidFill>
              </a:rPr>
              <a:t> </a:t>
            </a:r>
            <a:r>
              <a:rPr lang="tr-TR" b="1" dirty="0" smtClean="0">
                <a:solidFill>
                  <a:schemeClr val="tx1"/>
                </a:solidFill>
              </a:rPr>
              <a:t>  </a:t>
            </a:r>
            <a:r>
              <a:rPr lang="tr-TR" dirty="0" err="1" smtClean="0">
                <a:solidFill>
                  <a:schemeClr val="tx1"/>
                </a:solidFill>
              </a:rPr>
              <a:t>int</a:t>
            </a:r>
            <a:r>
              <a:rPr lang="tr-TR" dirty="0" smtClean="0">
                <a:solidFill>
                  <a:schemeClr val="tx1"/>
                </a:solidFill>
              </a:rPr>
              <a:t> </a:t>
            </a:r>
            <a:r>
              <a:rPr lang="tr-TR" dirty="0" err="1" smtClean="0">
                <a:solidFill>
                  <a:schemeClr val="tx1"/>
                </a:solidFill>
              </a:rPr>
              <a:t>ogr</a:t>
            </a:r>
            <a:r>
              <a:rPr lang="tr-TR" dirty="0" smtClean="0">
                <a:solidFill>
                  <a:schemeClr val="tx1"/>
                </a:solidFill>
              </a:rPr>
              <a:t>_not;</a:t>
            </a:r>
            <a:endParaRPr lang="tr-TR" sz="2400" dirty="0" smtClean="0">
              <a:solidFill>
                <a:schemeClr val="tx1"/>
              </a:solidFill>
            </a:endParaRPr>
          </a:p>
          <a:p>
            <a:pPr algn="just">
              <a:buNone/>
            </a:pPr>
            <a:r>
              <a:rPr lang="tr-TR" sz="2400" dirty="0" smtClean="0">
                <a:solidFill>
                  <a:schemeClr val="tx1"/>
                </a:solidFill>
              </a:rPr>
              <a:t>   </a:t>
            </a:r>
            <a:r>
              <a:rPr lang="tr-TR" sz="2400" dirty="0" err="1" smtClean="0">
                <a:solidFill>
                  <a:schemeClr val="tx1"/>
                </a:solidFill>
              </a:rPr>
              <a:t>printf</a:t>
            </a:r>
            <a:r>
              <a:rPr lang="tr-TR" sz="2400" dirty="0" smtClean="0">
                <a:solidFill>
                  <a:schemeClr val="tx1"/>
                </a:solidFill>
              </a:rPr>
              <a:t>(“</a:t>
            </a:r>
            <a:r>
              <a:rPr lang="tr-TR" sz="2400" dirty="0" err="1" smtClean="0">
                <a:solidFill>
                  <a:schemeClr val="tx1"/>
                </a:solidFill>
              </a:rPr>
              <a:t>Lutfen</a:t>
            </a:r>
            <a:r>
              <a:rPr lang="tr-TR" sz="2400" dirty="0" smtClean="0">
                <a:solidFill>
                  <a:schemeClr val="tx1"/>
                </a:solidFill>
              </a:rPr>
              <a:t> notunuzu giriniz: “);</a:t>
            </a:r>
          </a:p>
          <a:p>
            <a:pPr algn="just">
              <a:buNone/>
            </a:pPr>
            <a:r>
              <a:rPr lang="tr-TR" sz="2400" dirty="0" smtClean="0">
                <a:solidFill>
                  <a:schemeClr val="tx1"/>
                </a:solidFill>
              </a:rPr>
              <a:t>   </a:t>
            </a:r>
            <a:r>
              <a:rPr lang="tr-TR" sz="2400" dirty="0" err="1" smtClean="0">
                <a:solidFill>
                  <a:schemeClr val="tx1"/>
                </a:solidFill>
              </a:rPr>
              <a:t>scanf</a:t>
            </a:r>
            <a:r>
              <a:rPr lang="tr-TR" sz="2400" dirty="0" smtClean="0">
                <a:solidFill>
                  <a:schemeClr val="tx1"/>
                </a:solidFill>
              </a:rPr>
              <a:t>("%d", &amp;</a:t>
            </a:r>
            <a:r>
              <a:rPr lang="tr-TR" sz="2400" dirty="0" err="1" smtClean="0">
                <a:solidFill>
                  <a:schemeClr val="tx1"/>
                </a:solidFill>
              </a:rPr>
              <a:t>ogr</a:t>
            </a:r>
            <a:r>
              <a:rPr lang="tr-TR" sz="2400" dirty="0" smtClean="0">
                <a:solidFill>
                  <a:schemeClr val="tx1"/>
                </a:solidFill>
              </a:rPr>
              <a:t>_not);</a:t>
            </a:r>
          </a:p>
          <a:p>
            <a:pPr algn="just">
              <a:buNone/>
            </a:pPr>
            <a:r>
              <a:rPr lang="tr-TR" sz="2400" dirty="0" smtClean="0">
                <a:solidFill>
                  <a:schemeClr val="tx1"/>
                </a:solidFill>
              </a:rPr>
              <a:t>   </a:t>
            </a:r>
            <a:r>
              <a:rPr lang="tr-TR" sz="2400" dirty="0" err="1" smtClean="0">
                <a:solidFill>
                  <a:schemeClr val="tx1"/>
                </a:solidFill>
              </a:rPr>
              <a:t>if</a:t>
            </a:r>
            <a:r>
              <a:rPr lang="tr-TR" sz="2400" dirty="0" smtClean="0">
                <a:solidFill>
                  <a:schemeClr val="tx1"/>
                </a:solidFill>
              </a:rPr>
              <a:t>(</a:t>
            </a:r>
            <a:r>
              <a:rPr lang="tr-TR" sz="2400" dirty="0" err="1" smtClean="0">
                <a:solidFill>
                  <a:schemeClr val="tx1"/>
                </a:solidFill>
              </a:rPr>
              <a:t>ogr</a:t>
            </a:r>
            <a:r>
              <a:rPr lang="tr-TR" sz="2400" dirty="0" smtClean="0">
                <a:solidFill>
                  <a:schemeClr val="tx1"/>
                </a:solidFill>
              </a:rPr>
              <a:t>_not &gt;= 90)</a:t>
            </a:r>
          </a:p>
          <a:p>
            <a:pPr algn="just">
              <a:buNone/>
            </a:pPr>
            <a:r>
              <a:rPr lang="tr-TR" sz="2400" dirty="0" smtClean="0">
                <a:solidFill>
                  <a:schemeClr val="tx1"/>
                </a:solidFill>
              </a:rPr>
              <a:t>       </a:t>
            </a:r>
            <a:r>
              <a:rPr lang="tr-TR" sz="2400" dirty="0" err="1" smtClean="0">
                <a:solidFill>
                  <a:schemeClr val="tx1"/>
                </a:solidFill>
              </a:rPr>
              <a:t>printf</a:t>
            </a:r>
            <a:r>
              <a:rPr lang="tr-TR" sz="2400" dirty="0" smtClean="0">
                <a:solidFill>
                  <a:schemeClr val="tx1"/>
                </a:solidFill>
              </a:rPr>
              <a:t>(“Harf notunuz = AA”);</a:t>
            </a:r>
          </a:p>
          <a:p>
            <a:pPr algn="just">
              <a:buNone/>
            </a:pPr>
            <a:r>
              <a:rPr lang="tr-TR" sz="2400" dirty="0" smtClean="0">
                <a:solidFill>
                  <a:schemeClr val="tx1"/>
                </a:solidFill>
              </a:rPr>
              <a:t>   else </a:t>
            </a:r>
            <a:r>
              <a:rPr lang="tr-TR" sz="2400" dirty="0" err="1" smtClean="0">
                <a:solidFill>
                  <a:schemeClr val="tx1"/>
                </a:solidFill>
              </a:rPr>
              <a:t>if</a:t>
            </a:r>
            <a:r>
              <a:rPr lang="tr-TR" sz="2400" dirty="0" smtClean="0">
                <a:solidFill>
                  <a:schemeClr val="tx1"/>
                </a:solidFill>
              </a:rPr>
              <a:t>(</a:t>
            </a:r>
            <a:r>
              <a:rPr lang="tr-TR" sz="2400" dirty="0" err="1" smtClean="0">
                <a:solidFill>
                  <a:schemeClr val="tx1"/>
                </a:solidFill>
              </a:rPr>
              <a:t>ogr</a:t>
            </a:r>
            <a:r>
              <a:rPr lang="tr-TR" sz="2400" dirty="0" smtClean="0">
                <a:solidFill>
                  <a:schemeClr val="tx1"/>
                </a:solidFill>
              </a:rPr>
              <a:t>_not &gt;= 80)</a:t>
            </a:r>
          </a:p>
          <a:p>
            <a:pPr algn="just">
              <a:buNone/>
            </a:pPr>
            <a:r>
              <a:rPr lang="tr-TR" sz="2400" dirty="0" smtClean="0">
                <a:solidFill>
                  <a:schemeClr val="tx1"/>
                </a:solidFill>
              </a:rPr>
              <a:t>       </a:t>
            </a:r>
            <a:r>
              <a:rPr lang="tr-TR" sz="2400" dirty="0" err="1" smtClean="0">
                <a:solidFill>
                  <a:schemeClr val="tx1"/>
                </a:solidFill>
              </a:rPr>
              <a:t>printf</a:t>
            </a:r>
            <a:r>
              <a:rPr lang="tr-TR" sz="2400" dirty="0" smtClean="0">
                <a:solidFill>
                  <a:schemeClr val="tx1"/>
                </a:solidFill>
              </a:rPr>
              <a:t>(“Harf notunuz = BB”);</a:t>
            </a:r>
          </a:p>
          <a:p>
            <a:pPr algn="just">
              <a:buNone/>
            </a:pPr>
            <a:r>
              <a:rPr lang="tr-TR" sz="2400" dirty="0" smtClean="0">
                <a:solidFill>
                  <a:schemeClr val="tx1"/>
                </a:solidFill>
              </a:rPr>
              <a:t>   else </a:t>
            </a:r>
            <a:r>
              <a:rPr lang="tr-TR" sz="2400" dirty="0" err="1" smtClean="0">
                <a:solidFill>
                  <a:schemeClr val="tx1"/>
                </a:solidFill>
              </a:rPr>
              <a:t>if</a:t>
            </a:r>
            <a:r>
              <a:rPr lang="tr-TR" sz="2400" dirty="0" smtClean="0">
                <a:solidFill>
                  <a:schemeClr val="tx1"/>
                </a:solidFill>
              </a:rPr>
              <a:t>(</a:t>
            </a:r>
            <a:r>
              <a:rPr lang="tr-TR" sz="2400" dirty="0" err="1" smtClean="0">
                <a:solidFill>
                  <a:schemeClr val="tx1"/>
                </a:solidFill>
              </a:rPr>
              <a:t>ogr</a:t>
            </a:r>
            <a:r>
              <a:rPr lang="tr-TR" sz="2400" dirty="0" smtClean="0">
                <a:solidFill>
                  <a:schemeClr val="tx1"/>
                </a:solidFill>
              </a:rPr>
              <a:t>_not &gt;= 70)</a:t>
            </a:r>
          </a:p>
          <a:p>
            <a:pPr algn="just">
              <a:buNone/>
            </a:pPr>
            <a:r>
              <a:rPr lang="tr-TR" sz="2400" dirty="0" smtClean="0">
                <a:solidFill>
                  <a:schemeClr val="tx1"/>
                </a:solidFill>
              </a:rPr>
              <a:t>       </a:t>
            </a:r>
            <a:r>
              <a:rPr lang="tr-TR" sz="2400" dirty="0" err="1" smtClean="0">
                <a:solidFill>
                  <a:schemeClr val="tx1"/>
                </a:solidFill>
              </a:rPr>
              <a:t>printf</a:t>
            </a:r>
            <a:r>
              <a:rPr lang="tr-TR" sz="2400" dirty="0" smtClean="0">
                <a:solidFill>
                  <a:schemeClr val="tx1"/>
                </a:solidFill>
              </a:rPr>
              <a:t>(“Harf notunuz = CC”);</a:t>
            </a:r>
          </a:p>
          <a:p>
            <a:pPr algn="just">
              <a:buNone/>
            </a:pPr>
            <a:r>
              <a:rPr lang="tr-TR" sz="2400" dirty="0" smtClean="0">
                <a:solidFill>
                  <a:schemeClr val="tx1"/>
                </a:solidFill>
              </a:rPr>
              <a:t>   else </a:t>
            </a:r>
            <a:r>
              <a:rPr lang="tr-TR" sz="2400" dirty="0" err="1" smtClean="0">
                <a:solidFill>
                  <a:schemeClr val="tx1"/>
                </a:solidFill>
              </a:rPr>
              <a:t>if</a:t>
            </a:r>
            <a:r>
              <a:rPr lang="tr-TR" sz="2400" dirty="0" smtClean="0">
                <a:solidFill>
                  <a:schemeClr val="tx1"/>
                </a:solidFill>
              </a:rPr>
              <a:t>(</a:t>
            </a:r>
            <a:r>
              <a:rPr lang="tr-TR" sz="2400" dirty="0" err="1" smtClean="0">
                <a:solidFill>
                  <a:schemeClr val="tx1"/>
                </a:solidFill>
              </a:rPr>
              <a:t>ogr</a:t>
            </a:r>
            <a:r>
              <a:rPr lang="tr-TR" sz="2400" dirty="0" smtClean="0">
                <a:solidFill>
                  <a:schemeClr val="tx1"/>
                </a:solidFill>
              </a:rPr>
              <a:t>_not &gt;= 60)</a:t>
            </a:r>
          </a:p>
          <a:p>
            <a:pPr algn="just">
              <a:buNone/>
            </a:pPr>
            <a:r>
              <a:rPr lang="tr-TR" sz="2400" dirty="0" smtClean="0">
                <a:solidFill>
                  <a:schemeClr val="tx1"/>
                </a:solidFill>
              </a:rPr>
              <a:t>       </a:t>
            </a:r>
            <a:r>
              <a:rPr lang="tr-TR" sz="2400" dirty="0" err="1" smtClean="0">
                <a:solidFill>
                  <a:schemeClr val="tx1"/>
                </a:solidFill>
              </a:rPr>
              <a:t>printf</a:t>
            </a:r>
            <a:r>
              <a:rPr lang="tr-TR" sz="2400" dirty="0" smtClean="0">
                <a:solidFill>
                  <a:schemeClr val="tx1"/>
                </a:solidFill>
              </a:rPr>
              <a:t>(“Harf notunuz = DD”);</a:t>
            </a:r>
          </a:p>
          <a:p>
            <a:pPr algn="just">
              <a:buNone/>
            </a:pPr>
            <a:r>
              <a:rPr lang="tr-TR" sz="2400" dirty="0" smtClean="0">
                <a:solidFill>
                  <a:schemeClr val="tx1"/>
                </a:solidFill>
              </a:rPr>
              <a:t>   else</a:t>
            </a:r>
          </a:p>
          <a:p>
            <a:pPr algn="just">
              <a:buNone/>
            </a:pPr>
            <a:r>
              <a:rPr lang="tr-TR" sz="2400" dirty="0" smtClean="0">
                <a:solidFill>
                  <a:schemeClr val="tx1"/>
                </a:solidFill>
              </a:rPr>
              <a:t>       </a:t>
            </a:r>
            <a:r>
              <a:rPr lang="tr-TR" sz="2400" dirty="0" err="1" smtClean="0">
                <a:solidFill>
                  <a:schemeClr val="tx1"/>
                </a:solidFill>
              </a:rPr>
              <a:t>printf</a:t>
            </a:r>
            <a:r>
              <a:rPr lang="tr-TR" sz="2400" dirty="0" smtClean="0">
                <a:solidFill>
                  <a:schemeClr val="tx1"/>
                </a:solidFill>
              </a:rPr>
              <a:t>(“Harf notunuz = FF”);</a:t>
            </a:r>
          </a:p>
          <a:p>
            <a:pPr algn="just">
              <a:buNone/>
            </a:pPr>
            <a:endParaRPr lang="tr-TR" sz="2400" dirty="0" smtClean="0">
              <a:solidFill>
                <a:schemeClr val="tx1"/>
              </a:solidFill>
            </a:endParaRPr>
          </a:p>
          <a:p>
            <a:pPr algn="just">
              <a:buNone/>
            </a:pPr>
            <a:endParaRPr lang="tr-TR" sz="2400" b="1" dirty="0" smtClean="0">
              <a:solidFill>
                <a:schemeClr val="tx1"/>
              </a:solidFill>
            </a:endParaRPr>
          </a:p>
        </p:txBody>
      </p:sp>
      <p:sp>
        <p:nvSpPr>
          <p:cNvPr id="4" name="3 Dikdörtgen"/>
          <p:cNvSpPr/>
          <p:nvPr/>
        </p:nvSpPr>
        <p:spPr>
          <a:xfrm>
            <a:off x="5286380" y="1928802"/>
            <a:ext cx="2928958" cy="2031325"/>
          </a:xfrm>
          <a:prstGeom prst="rect">
            <a:avLst/>
          </a:prstGeom>
          <a:solidFill>
            <a:schemeClr val="accent3">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pPr algn="just">
              <a:buFont typeface="Wingdings" pitchFamily="2" charset="2"/>
              <a:buChar char="Ø"/>
            </a:pPr>
            <a:r>
              <a:rPr lang="tr-TR" dirty="0" smtClean="0"/>
              <a:t>Bu örnekte önce harf notunun 90’dan büyük eşit olup olmadığı kontrol edilir. Eğer </a:t>
            </a:r>
            <a:r>
              <a:rPr lang="tr-TR" dirty="0" err="1" smtClean="0"/>
              <a:t>ogr</a:t>
            </a:r>
            <a:r>
              <a:rPr lang="tr-TR" dirty="0" smtClean="0"/>
              <a:t>_not 90’dan büyük eşitse ekrana “Harf notunuz = AA” yazdırılır ve </a:t>
            </a:r>
            <a:r>
              <a:rPr lang="tr-TR" b="1" dirty="0" smtClean="0"/>
              <a:t>diğer bloklar çalıştırılmaz.</a:t>
            </a:r>
          </a:p>
        </p:txBody>
      </p:sp>
      <p:sp>
        <p:nvSpPr>
          <p:cNvPr id="7" name="Başlık 1"/>
          <p:cNvSpPr>
            <a:spLocks noGrp="1"/>
          </p:cNvSpPr>
          <p:nvPr>
            <p:ph type="title"/>
          </p:nvPr>
        </p:nvSpPr>
        <p:spPr>
          <a:xfrm>
            <a:off x="457200" y="366698"/>
            <a:ext cx="8229600" cy="990600"/>
          </a:xfrm>
        </p:spPr>
        <p:txBody>
          <a:bodyPr anchor="ctr">
            <a:normAutofit fontScale="90000"/>
          </a:bodyPr>
          <a:lstStyle/>
          <a:p>
            <a:r>
              <a:rPr lang="tr-TR" sz="4000" b="1" dirty="0" smtClean="0">
                <a:solidFill>
                  <a:schemeClr val="tx2">
                    <a:lumMod val="60000"/>
                    <a:lumOff val="40000"/>
                  </a:schemeClr>
                </a:solidFill>
              </a:rPr>
              <a:t>Karar Verme Yapıları “</a:t>
            </a:r>
            <a:r>
              <a:rPr lang="tr-TR" sz="4000" b="1" dirty="0" err="1" smtClean="0">
                <a:solidFill>
                  <a:schemeClr val="tx2">
                    <a:lumMod val="60000"/>
                    <a:lumOff val="40000"/>
                  </a:schemeClr>
                </a:solidFill>
              </a:rPr>
              <a:t>if</a:t>
            </a:r>
            <a:r>
              <a:rPr lang="tr-TR" sz="4000" b="1" dirty="0" smtClean="0">
                <a:solidFill>
                  <a:schemeClr val="tx2">
                    <a:lumMod val="60000"/>
                    <a:lumOff val="40000"/>
                  </a:schemeClr>
                </a:solidFill>
              </a:rPr>
              <a:t>… else </a:t>
            </a:r>
            <a:r>
              <a:rPr lang="tr-TR" sz="4000" b="1" dirty="0" err="1" smtClean="0">
                <a:solidFill>
                  <a:schemeClr val="tx2">
                    <a:lumMod val="60000"/>
                    <a:lumOff val="40000"/>
                  </a:schemeClr>
                </a:solidFill>
              </a:rPr>
              <a:t>if</a:t>
            </a:r>
            <a:r>
              <a:rPr lang="tr-TR" sz="4000" b="1" dirty="0" smtClean="0">
                <a:solidFill>
                  <a:schemeClr val="tx2">
                    <a:lumMod val="60000"/>
                    <a:lumOff val="40000"/>
                  </a:schemeClr>
                </a:solidFill>
              </a:rPr>
              <a:t>… else…"</a:t>
            </a:r>
            <a:endParaRPr lang="tr-TR" sz="4000" b="1" dirty="0">
              <a:solidFill>
                <a:schemeClr val="tx2">
                  <a:lumMod val="60000"/>
                  <a:lumOff val="40000"/>
                </a:schemeClr>
              </a:solidFill>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inkTgt spid="_x0000_s1026"/>
                                        </p:tgtEl>
                                        <p:attrNameLst>
                                          <p:attrName>style.visibility</p:attrName>
                                        </p:attrNameLst>
                                      </p:cBhvr>
                                      <p:to>
                                        <p:strVal val="visible"/>
                                      </p:to>
                                    </p:set>
                                    <p:animEffect transition="in" filter="checkerboard(across)">
                                      <p:cBhvr>
                                        <p:cTn id="7" dur="500"/>
                                        <p:tgtEl>
                                          <p:inkTgt spid="_x0000_s102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inkTgt spid="_x0000_s1027"/>
                                        </p:tgtEl>
                                        <p:attrNameLst>
                                          <p:attrName>style.visibility</p:attrName>
                                        </p:attrNameLst>
                                      </p:cBhvr>
                                      <p:to>
                                        <p:strVal val="visible"/>
                                      </p:to>
                                    </p:set>
                                    <p:animEffect transition="in" filter="checkerboard(across)">
                                      <p:cBhvr>
                                        <p:cTn id="12" dur="500"/>
                                        <p:tgtEl>
                                          <p:inkTgt spid="_x0000_s1027"/>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inkTgt spid="_x0000_s1028"/>
                                        </p:tgtEl>
                                        <p:attrNameLst>
                                          <p:attrName>style.visibility</p:attrName>
                                        </p:attrNameLst>
                                      </p:cBhvr>
                                      <p:to>
                                        <p:strVal val="visible"/>
                                      </p:to>
                                    </p:set>
                                    <p:animEffect transition="in" filter="checkerboard(across)">
                                      <p:cBhvr>
                                        <p:cTn id="17" dur="500"/>
                                        <p:tgtEl>
                                          <p:inkTgt spid="_x0000_s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2800" b="1" dirty="0" smtClean="0">
                <a:solidFill>
                  <a:srgbClr val="464653">
                    <a:lumMod val="60000"/>
                    <a:lumOff val="40000"/>
                  </a:srgbClr>
                </a:solidFill>
              </a:rPr>
              <a:t>Karar Verme Yapıları  “IF” – “ELSE IF” – “ELSE”</a:t>
            </a:r>
            <a:endParaRPr lang="tr-TR" sz="4000" b="1" dirty="0">
              <a:solidFill>
                <a:schemeClr val="tx2">
                  <a:lumMod val="60000"/>
                  <a:lumOff val="40000"/>
                </a:schemeClr>
              </a:solidFill>
            </a:endParaRPr>
          </a:p>
        </p:txBody>
      </p:sp>
      <p:sp>
        <p:nvSpPr>
          <p:cNvPr id="3" name="Alt Başlık 2"/>
          <p:cNvSpPr>
            <a:spLocks noGrp="1"/>
          </p:cNvSpPr>
          <p:nvPr>
            <p:ph sz="quarter" idx="1"/>
          </p:nvPr>
        </p:nvSpPr>
        <p:spPr/>
        <p:txBody>
          <a:bodyPr>
            <a:normAutofit/>
          </a:bodyPr>
          <a:lstStyle/>
          <a:p>
            <a:pPr algn="just">
              <a:buFontTx/>
              <a:buChar char="-"/>
            </a:pPr>
            <a:r>
              <a:rPr lang="tr-TR" sz="2400" dirty="0" smtClean="0">
                <a:solidFill>
                  <a:schemeClr val="tx1"/>
                </a:solidFill>
              </a:rPr>
              <a:t> </a:t>
            </a:r>
            <a:r>
              <a:rPr lang="tr-TR" sz="2400" dirty="0" err="1" smtClean="0">
                <a:solidFill>
                  <a:schemeClr val="tx1"/>
                </a:solidFill>
              </a:rPr>
              <a:t>if</a:t>
            </a:r>
            <a:r>
              <a:rPr lang="tr-TR" sz="2400" dirty="0" smtClean="0">
                <a:solidFill>
                  <a:schemeClr val="tx1"/>
                </a:solidFill>
              </a:rPr>
              <a:t> karar verme yapısı kullanılırken doğru sonuç alabilmek için hangi </a:t>
            </a:r>
            <a:r>
              <a:rPr lang="tr-TR" sz="2400" dirty="0" err="1" smtClean="0">
                <a:solidFill>
                  <a:schemeClr val="tx1"/>
                </a:solidFill>
              </a:rPr>
              <a:t>if</a:t>
            </a:r>
            <a:r>
              <a:rPr lang="tr-TR" sz="2400" dirty="0" smtClean="0">
                <a:solidFill>
                  <a:schemeClr val="tx1"/>
                </a:solidFill>
              </a:rPr>
              <a:t> yapısının kullanılacağı, hangi mantıksal operatörlerin kullanılacağı, hangi kontrolün hangi sırada yapılacağı oldukça önemlidir. </a:t>
            </a:r>
          </a:p>
          <a:p>
            <a:pPr algn="just">
              <a:buFontTx/>
              <a:buChar char="-"/>
            </a:pPr>
            <a:endParaRPr lang="tr-TR" sz="2400" dirty="0" smtClean="0"/>
          </a:p>
          <a:p>
            <a:pPr algn="just">
              <a:buFontTx/>
              <a:buChar char="-"/>
            </a:pPr>
            <a:r>
              <a:rPr lang="tr-TR" sz="2400" dirty="0" smtClean="0">
                <a:solidFill>
                  <a:schemeClr val="tx1"/>
                </a:solidFill>
              </a:rPr>
              <a:t>Bir önceki harf notu örneğini farklı şekillerde yazarak çıktılarına bakalım.</a:t>
            </a:r>
            <a:endParaRPr lang="tr-TR" sz="2400" b="1" dirty="0" smtClean="0">
              <a:solidFill>
                <a:schemeClr val="tx1"/>
              </a:solidFill>
            </a:endParaRPr>
          </a:p>
          <a:p>
            <a:pPr algn="just"/>
            <a:endParaRPr lang="tr-TR" sz="2400" b="1" dirty="0" smtClean="0">
              <a:solidFill>
                <a:schemeClr val="tx1"/>
              </a:solidFill>
            </a:endParaRPr>
          </a:p>
        </p:txBody>
      </p:sp>
    </p:spTree>
  </p:cSld>
  <p:clrMapOvr>
    <a:masterClrMapping/>
  </p:clrMapOvr>
  <p:transition>
    <p:random/>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2800" b="1" dirty="0" smtClean="0">
                <a:solidFill>
                  <a:srgbClr val="464653">
                    <a:lumMod val="60000"/>
                    <a:lumOff val="40000"/>
                  </a:srgbClr>
                </a:solidFill>
              </a:rPr>
              <a:t>Karar Verme Yapıları  “IF” – “ELSE IF” – “ELSE”</a:t>
            </a:r>
            <a:endParaRPr lang="tr-TR" sz="4000" b="1" dirty="0">
              <a:solidFill>
                <a:schemeClr val="tx2">
                  <a:lumMod val="60000"/>
                  <a:lumOff val="40000"/>
                </a:schemeClr>
              </a:solidFill>
            </a:endParaRPr>
          </a:p>
        </p:txBody>
      </p:sp>
      <p:sp>
        <p:nvSpPr>
          <p:cNvPr id="3" name="Alt Başlık 2"/>
          <p:cNvSpPr>
            <a:spLocks noGrp="1"/>
          </p:cNvSpPr>
          <p:nvPr>
            <p:ph sz="quarter" idx="1"/>
          </p:nvPr>
        </p:nvSpPr>
        <p:spPr/>
        <p:txBody>
          <a:bodyPr>
            <a:normAutofit fontScale="85000" lnSpcReduction="20000"/>
          </a:bodyPr>
          <a:lstStyle/>
          <a:p>
            <a:pPr algn="just">
              <a:buNone/>
            </a:pPr>
            <a:r>
              <a:rPr lang="tr-TR" sz="2400" dirty="0" smtClean="0">
                <a:solidFill>
                  <a:schemeClr val="tx1"/>
                </a:solidFill>
              </a:rPr>
              <a:t> </a:t>
            </a:r>
            <a:r>
              <a:rPr lang="tr-TR" sz="2400" b="1" dirty="0" smtClean="0">
                <a:solidFill>
                  <a:schemeClr val="tx1"/>
                </a:solidFill>
              </a:rPr>
              <a:t>Kod 1:</a:t>
            </a:r>
          </a:p>
          <a:p>
            <a:pPr algn="just">
              <a:buNone/>
            </a:pPr>
            <a:r>
              <a:rPr lang="tr-TR" sz="2400" dirty="0" smtClean="0">
                <a:solidFill>
                  <a:schemeClr val="tx1"/>
                </a:solidFill>
              </a:rPr>
              <a:t>   </a:t>
            </a:r>
            <a:r>
              <a:rPr lang="tr-TR" sz="2400" dirty="0" err="1" smtClean="0">
                <a:solidFill>
                  <a:schemeClr val="tx1"/>
                </a:solidFill>
              </a:rPr>
              <a:t>int</a:t>
            </a:r>
            <a:r>
              <a:rPr lang="tr-TR" sz="2400" dirty="0" smtClean="0">
                <a:solidFill>
                  <a:schemeClr val="tx1"/>
                </a:solidFill>
              </a:rPr>
              <a:t> </a:t>
            </a:r>
            <a:r>
              <a:rPr lang="tr-TR" sz="2400" dirty="0" err="1" smtClean="0">
                <a:solidFill>
                  <a:schemeClr val="tx1"/>
                </a:solidFill>
              </a:rPr>
              <a:t>ogr</a:t>
            </a:r>
            <a:r>
              <a:rPr lang="tr-TR" sz="2400" dirty="0" smtClean="0">
                <a:solidFill>
                  <a:schemeClr val="tx1"/>
                </a:solidFill>
              </a:rPr>
              <a:t>_not = 75;</a:t>
            </a:r>
          </a:p>
          <a:p>
            <a:pPr algn="just">
              <a:buNone/>
            </a:pPr>
            <a:r>
              <a:rPr lang="tr-TR" sz="2400" dirty="0" smtClean="0">
                <a:solidFill>
                  <a:schemeClr val="tx1"/>
                </a:solidFill>
              </a:rPr>
              <a:t>   </a:t>
            </a:r>
            <a:r>
              <a:rPr lang="tr-TR" sz="2400" dirty="0" err="1" smtClean="0">
                <a:solidFill>
                  <a:schemeClr val="tx1"/>
                </a:solidFill>
              </a:rPr>
              <a:t>if</a:t>
            </a:r>
            <a:r>
              <a:rPr lang="tr-TR" sz="2400" dirty="0" smtClean="0">
                <a:solidFill>
                  <a:schemeClr val="tx1"/>
                </a:solidFill>
              </a:rPr>
              <a:t>(</a:t>
            </a:r>
            <a:r>
              <a:rPr lang="tr-TR" sz="2400" dirty="0" err="1" smtClean="0">
                <a:solidFill>
                  <a:schemeClr val="tx1"/>
                </a:solidFill>
              </a:rPr>
              <a:t>ogr</a:t>
            </a:r>
            <a:r>
              <a:rPr lang="tr-TR" sz="2400" dirty="0" smtClean="0">
                <a:solidFill>
                  <a:schemeClr val="tx1"/>
                </a:solidFill>
              </a:rPr>
              <a:t>_not &gt;= 90)</a:t>
            </a:r>
          </a:p>
          <a:p>
            <a:pPr algn="just">
              <a:buNone/>
            </a:pPr>
            <a:r>
              <a:rPr lang="tr-TR" sz="2400" dirty="0" smtClean="0">
                <a:solidFill>
                  <a:schemeClr val="tx1"/>
                </a:solidFill>
              </a:rPr>
              <a:t>       </a:t>
            </a:r>
            <a:r>
              <a:rPr lang="tr-TR" sz="2400" dirty="0" err="1" smtClean="0">
                <a:solidFill>
                  <a:schemeClr val="tx1"/>
                </a:solidFill>
              </a:rPr>
              <a:t>printf</a:t>
            </a:r>
            <a:r>
              <a:rPr lang="tr-TR" sz="2400" dirty="0" smtClean="0">
                <a:solidFill>
                  <a:schemeClr val="tx1"/>
                </a:solidFill>
              </a:rPr>
              <a:t>(“Harf notunuz = AA”);</a:t>
            </a:r>
          </a:p>
          <a:p>
            <a:pPr algn="just">
              <a:buNone/>
            </a:pPr>
            <a:r>
              <a:rPr lang="tr-TR" sz="2400" dirty="0" smtClean="0">
                <a:solidFill>
                  <a:schemeClr val="tx1"/>
                </a:solidFill>
              </a:rPr>
              <a:t>   else </a:t>
            </a:r>
            <a:r>
              <a:rPr lang="tr-TR" sz="2400" dirty="0" err="1" smtClean="0">
                <a:solidFill>
                  <a:schemeClr val="tx1"/>
                </a:solidFill>
              </a:rPr>
              <a:t>if</a:t>
            </a:r>
            <a:r>
              <a:rPr lang="tr-TR" sz="2400" dirty="0" smtClean="0">
                <a:solidFill>
                  <a:schemeClr val="tx1"/>
                </a:solidFill>
              </a:rPr>
              <a:t>(</a:t>
            </a:r>
            <a:r>
              <a:rPr lang="tr-TR" sz="2400" dirty="0" err="1" smtClean="0">
                <a:solidFill>
                  <a:schemeClr val="tx1"/>
                </a:solidFill>
              </a:rPr>
              <a:t>ogr</a:t>
            </a:r>
            <a:r>
              <a:rPr lang="tr-TR" sz="2400" dirty="0" smtClean="0">
                <a:solidFill>
                  <a:schemeClr val="tx1"/>
                </a:solidFill>
              </a:rPr>
              <a:t>_not &gt;= 80)</a:t>
            </a:r>
          </a:p>
          <a:p>
            <a:pPr algn="just">
              <a:buNone/>
            </a:pPr>
            <a:r>
              <a:rPr lang="tr-TR" sz="2400" dirty="0" smtClean="0">
                <a:solidFill>
                  <a:schemeClr val="tx1"/>
                </a:solidFill>
              </a:rPr>
              <a:t>       </a:t>
            </a:r>
            <a:r>
              <a:rPr lang="tr-TR" sz="2400" dirty="0" err="1" smtClean="0">
                <a:solidFill>
                  <a:schemeClr val="tx1"/>
                </a:solidFill>
              </a:rPr>
              <a:t>printf</a:t>
            </a:r>
            <a:r>
              <a:rPr lang="tr-TR" sz="2400" dirty="0" smtClean="0">
                <a:solidFill>
                  <a:schemeClr val="tx1"/>
                </a:solidFill>
              </a:rPr>
              <a:t>(“Harf notunuz = BB”);</a:t>
            </a:r>
          </a:p>
          <a:p>
            <a:pPr algn="just">
              <a:buNone/>
            </a:pPr>
            <a:r>
              <a:rPr lang="tr-TR" sz="2400" dirty="0" smtClean="0">
                <a:solidFill>
                  <a:schemeClr val="tx1"/>
                </a:solidFill>
              </a:rPr>
              <a:t>   else </a:t>
            </a:r>
            <a:r>
              <a:rPr lang="tr-TR" sz="2400" dirty="0" err="1" smtClean="0">
                <a:solidFill>
                  <a:schemeClr val="tx1"/>
                </a:solidFill>
              </a:rPr>
              <a:t>if</a:t>
            </a:r>
            <a:r>
              <a:rPr lang="tr-TR" sz="2400" dirty="0" smtClean="0">
                <a:solidFill>
                  <a:schemeClr val="tx1"/>
                </a:solidFill>
              </a:rPr>
              <a:t>(</a:t>
            </a:r>
            <a:r>
              <a:rPr lang="tr-TR" sz="2400" dirty="0" err="1" smtClean="0">
                <a:solidFill>
                  <a:schemeClr val="tx1"/>
                </a:solidFill>
              </a:rPr>
              <a:t>ogr</a:t>
            </a:r>
            <a:r>
              <a:rPr lang="tr-TR" sz="2400" dirty="0" smtClean="0">
                <a:solidFill>
                  <a:schemeClr val="tx1"/>
                </a:solidFill>
              </a:rPr>
              <a:t>_not &gt;= 70)</a:t>
            </a:r>
          </a:p>
          <a:p>
            <a:pPr algn="just">
              <a:buNone/>
            </a:pPr>
            <a:r>
              <a:rPr lang="tr-TR" sz="2400" dirty="0" smtClean="0">
                <a:solidFill>
                  <a:schemeClr val="tx1"/>
                </a:solidFill>
              </a:rPr>
              <a:t>       </a:t>
            </a:r>
            <a:r>
              <a:rPr lang="tr-TR" sz="2400" dirty="0" err="1" smtClean="0">
                <a:solidFill>
                  <a:schemeClr val="tx1"/>
                </a:solidFill>
              </a:rPr>
              <a:t>printf</a:t>
            </a:r>
            <a:r>
              <a:rPr lang="tr-TR" sz="2400" dirty="0" smtClean="0">
                <a:solidFill>
                  <a:schemeClr val="tx1"/>
                </a:solidFill>
              </a:rPr>
              <a:t>(“Harf notunuz = CC”);</a:t>
            </a:r>
          </a:p>
          <a:p>
            <a:pPr algn="just">
              <a:buNone/>
            </a:pPr>
            <a:r>
              <a:rPr lang="tr-TR" sz="2400" dirty="0" smtClean="0">
                <a:solidFill>
                  <a:schemeClr val="tx1"/>
                </a:solidFill>
              </a:rPr>
              <a:t>   else </a:t>
            </a:r>
            <a:r>
              <a:rPr lang="tr-TR" sz="2400" dirty="0" err="1" smtClean="0">
                <a:solidFill>
                  <a:schemeClr val="tx1"/>
                </a:solidFill>
              </a:rPr>
              <a:t>if</a:t>
            </a:r>
            <a:r>
              <a:rPr lang="tr-TR" sz="2400" dirty="0" smtClean="0">
                <a:solidFill>
                  <a:schemeClr val="tx1"/>
                </a:solidFill>
              </a:rPr>
              <a:t>(</a:t>
            </a:r>
            <a:r>
              <a:rPr lang="tr-TR" sz="2400" dirty="0" err="1" smtClean="0">
                <a:solidFill>
                  <a:schemeClr val="tx1"/>
                </a:solidFill>
              </a:rPr>
              <a:t>ogr</a:t>
            </a:r>
            <a:r>
              <a:rPr lang="tr-TR" sz="2400" dirty="0" smtClean="0">
                <a:solidFill>
                  <a:schemeClr val="tx1"/>
                </a:solidFill>
              </a:rPr>
              <a:t>_not &gt;= 60)</a:t>
            </a:r>
          </a:p>
          <a:p>
            <a:pPr algn="just">
              <a:buNone/>
            </a:pPr>
            <a:r>
              <a:rPr lang="tr-TR" sz="2400" dirty="0" smtClean="0">
                <a:solidFill>
                  <a:schemeClr val="tx1"/>
                </a:solidFill>
              </a:rPr>
              <a:t>       </a:t>
            </a:r>
            <a:r>
              <a:rPr lang="tr-TR" sz="2400" dirty="0" err="1" smtClean="0">
                <a:solidFill>
                  <a:schemeClr val="tx1"/>
                </a:solidFill>
              </a:rPr>
              <a:t>printf</a:t>
            </a:r>
            <a:r>
              <a:rPr lang="tr-TR" sz="2400" dirty="0" smtClean="0">
                <a:solidFill>
                  <a:schemeClr val="tx1"/>
                </a:solidFill>
              </a:rPr>
              <a:t>(“Harf notunuz = DD”);</a:t>
            </a:r>
          </a:p>
          <a:p>
            <a:pPr algn="just">
              <a:buNone/>
            </a:pPr>
            <a:r>
              <a:rPr lang="tr-TR" sz="2400" dirty="0" smtClean="0">
                <a:solidFill>
                  <a:schemeClr val="tx1"/>
                </a:solidFill>
              </a:rPr>
              <a:t>   else</a:t>
            </a:r>
          </a:p>
          <a:p>
            <a:pPr algn="just">
              <a:buNone/>
            </a:pPr>
            <a:r>
              <a:rPr lang="tr-TR" sz="2400" dirty="0" smtClean="0">
                <a:solidFill>
                  <a:schemeClr val="tx1"/>
                </a:solidFill>
              </a:rPr>
              <a:t>       </a:t>
            </a:r>
            <a:r>
              <a:rPr lang="tr-TR" sz="2400" dirty="0" err="1" smtClean="0">
                <a:solidFill>
                  <a:schemeClr val="tx1"/>
                </a:solidFill>
              </a:rPr>
              <a:t>printf</a:t>
            </a:r>
            <a:r>
              <a:rPr lang="tr-TR" sz="2400" dirty="0" smtClean="0">
                <a:solidFill>
                  <a:schemeClr val="tx1"/>
                </a:solidFill>
              </a:rPr>
              <a:t>(“Harf notunuz = FF”);</a:t>
            </a:r>
          </a:p>
          <a:p>
            <a:pPr algn="just">
              <a:buNone/>
            </a:pPr>
            <a:endParaRPr lang="tr-TR" sz="2400" dirty="0" smtClean="0">
              <a:solidFill>
                <a:schemeClr val="tx1"/>
              </a:solidFill>
            </a:endParaRPr>
          </a:p>
          <a:p>
            <a:pPr algn="just">
              <a:buNone/>
            </a:pPr>
            <a:r>
              <a:rPr lang="tr-TR" sz="2400" dirty="0" smtClean="0">
                <a:solidFill>
                  <a:schemeClr val="tx1"/>
                </a:solidFill>
              </a:rPr>
              <a:t> </a:t>
            </a:r>
            <a:r>
              <a:rPr lang="tr-TR" sz="2400" b="1" dirty="0" smtClean="0">
                <a:solidFill>
                  <a:schemeClr val="tx1"/>
                </a:solidFill>
              </a:rPr>
              <a:t>Çıktı:</a:t>
            </a:r>
          </a:p>
          <a:p>
            <a:pPr algn="just">
              <a:buNone/>
            </a:pPr>
            <a:r>
              <a:rPr lang="tr-TR" sz="2400" dirty="0" smtClean="0">
                <a:solidFill>
                  <a:schemeClr val="tx1"/>
                </a:solidFill>
              </a:rPr>
              <a:t>   Harf notunuz = CC</a:t>
            </a:r>
          </a:p>
          <a:p>
            <a:pPr algn="just"/>
            <a:endParaRPr lang="tr-TR" sz="2400" b="1" dirty="0" smtClean="0">
              <a:solidFill>
                <a:schemeClr val="tx1"/>
              </a:solidFill>
            </a:endParaRPr>
          </a:p>
          <a:p>
            <a:pPr algn="just"/>
            <a:endParaRPr lang="tr-TR" sz="2400" b="1" dirty="0" smtClean="0">
              <a:solidFill>
                <a:schemeClr val="tx1"/>
              </a:solidFill>
            </a:endParaRPr>
          </a:p>
        </p:txBody>
      </p:sp>
      <p:pic>
        <p:nvPicPr>
          <p:cNvPr id="4" name="Picture 2" descr="http://www.coachingconfidence.co.uk/wp-content/uploads/2011/01/Fotolia_35627821_XS.jpg"/>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50000" r="7461"/>
          <a:stretch/>
        </p:blipFill>
        <p:spPr bwMode="auto">
          <a:xfrm>
            <a:off x="5500694" y="1643050"/>
            <a:ext cx="2309747" cy="3857652"/>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par>
                                <p:cTn id="8" presetID="5" presetClass="entr" presetSubtype="10" fill="hold" nodeType="withEffect">
                                  <p:stCondLst>
                                    <p:cond delay="0"/>
                                  </p:stCondLst>
                                  <p:childTnLst>
                                    <p:set>
                                      <p:cBhvr>
                                        <p:cTn id="9" dur="1" fill="hold">
                                          <p:stCondLst>
                                            <p:cond delay="0"/>
                                          </p:stCondLst>
                                        </p:cTn>
                                        <p:tgtEl>
                                          <p:spTgt spid="3">
                                            <p:txEl>
                                              <p:pRg st="14" end="14"/>
                                            </p:txEl>
                                          </p:spTgt>
                                        </p:tgtEl>
                                        <p:attrNameLst>
                                          <p:attrName>style.visibility</p:attrName>
                                        </p:attrNameLst>
                                      </p:cBhvr>
                                      <p:to>
                                        <p:strVal val="visible"/>
                                      </p:to>
                                    </p:set>
                                    <p:animEffect transition="in" filter="checkerboard(across)">
                                      <p:cBhvr>
                                        <p:cTn id="10" dur="5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smtClean="0"/>
              <a:t>Hatırlatmalar</a:t>
            </a:r>
            <a:endParaRPr lang="tr-TR" dirty="0"/>
          </a:p>
        </p:txBody>
      </p:sp>
      <p:sp>
        <p:nvSpPr>
          <p:cNvPr id="3" name="2 İçerik Yer Tutucusu"/>
          <p:cNvSpPr>
            <a:spLocks noGrp="1"/>
          </p:cNvSpPr>
          <p:nvPr>
            <p:ph sz="quarter" idx="1"/>
          </p:nvPr>
        </p:nvSpPr>
        <p:spPr/>
        <p:txBody>
          <a:bodyPr>
            <a:normAutofit/>
          </a:bodyPr>
          <a:lstStyle/>
          <a:p>
            <a:r>
              <a:rPr lang="tr-TR" i="1" dirty="0" err="1" smtClean="0">
                <a:solidFill>
                  <a:srgbClr val="FF0000"/>
                </a:solidFill>
              </a:rPr>
              <a:t>if</a:t>
            </a:r>
            <a:r>
              <a:rPr lang="tr-TR" dirty="0" smtClean="0"/>
              <a:t> koşulundan sonra </a:t>
            </a:r>
            <a:r>
              <a:rPr lang="tr-TR" i="1" dirty="0" smtClean="0">
                <a:solidFill>
                  <a:srgbClr val="FF0000"/>
                </a:solidFill>
              </a:rPr>
              <a:t>else</a:t>
            </a:r>
            <a:r>
              <a:rPr lang="tr-TR" dirty="0" smtClean="0"/>
              <a:t> gelmek zorunda değildir.</a:t>
            </a:r>
          </a:p>
          <a:p>
            <a:pPr lvl="1">
              <a:buNone/>
            </a:pPr>
            <a:r>
              <a:rPr lang="tr-TR" sz="2000" dirty="0" smtClean="0">
                <a:solidFill>
                  <a:schemeClr val="tx1"/>
                </a:solidFill>
              </a:rPr>
              <a:t>     </a:t>
            </a:r>
            <a:r>
              <a:rPr lang="tr-TR" sz="2000" dirty="0" err="1" smtClean="0">
                <a:solidFill>
                  <a:schemeClr val="tx1"/>
                </a:solidFill>
              </a:rPr>
              <a:t>if</a:t>
            </a:r>
            <a:r>
              <a:rPr lang="tr-TR" sz="2000" dirty="0" smtClean="0">
                <a:solidFill>
                  <a:schemeClr val="tx1"/>
                </a:solidFill>
              </a:rPr>
              <a:t>(a==2) </a:t>
            </a:r>
            <a:r>
              <a:rPr lang="tr-TR" sz="2000" dirty="0" err="1" smtClean="0">
                <a:solidFill>
                  <a:schemeClr val="tx1"/>
                </a:solidFill>
              </a:rPr>
              <a:t>printf</a:t>
            </a:r>
            <a:r>
              <a:rPr lang="tr-TR" sz="2000" dirty="0" smtClean="0">
                <a:solidFill>
                  <a:schemeClr val="tx1"/>
                </a:solidFill>
              </a:rPr>
              <a:t>(“a 2 </a:t>
            </a:r>
            <a:r>
              <a:rPr lang="tr-TR" sz="2000" dirty="0" err="1" smtClean="0">
                <a:solidFill>
                  <a:schemeClr val="tx1"/>
                </a:solidFill>
              </a:rPr>
              <a:t>imis</a:t>
            </a:r>
            <a:r>
              <a:rPr lang="tr-TR" sz="2000" dirty="0" smtClean="0">
                <a:solidFill>
                  <a:schemeClr val="tx1"/>
                </a:solidFill>
              </a:rPr>
              <a:t>”);</a:t>
            </a:r>
          </a:p>
          <a:p>
            <a:pPr lvl="1">
              <a:buNone/>
            </a:pPr>
            <a:endParaRPr lang="tr-TR" sz="2000" dirty="0" smtClean="0">
              <a:solidFill>
                <a:schemeClr val="tx1"/>
              </a:solidFill>
            </a:endParaRPr>
          </a:p>
          <a:p>
            <a:r>
              <a:rPr lang="tr-TR" dirty="0" err="1" smtClean="0"/>
              <a:t>if</a:t>
            </a:r>
            <a:r>
              <a:rPr lang="tr-TR" dirty="0" smtClean="0"/>
              <a:t>(cevap == ‘a’) ile </a:t>
            </a:r>
            <a:r>
              <a:rPr lang="tr-TR" dirty="0" err="1" smtClean="0"/>
              <a:t>if</a:t>
            </a:r>
            <a:r>
              <a:rPr lang="tr-TR" dirty="0" smtClean="0"/>
              <a:t>(cevap == a)</a:t>
            </a:r>
          </a:p>
          <a:p>
            <a:pPr>
              <a:buNone/>
            </a:pPr>
            <a:r>
              <a:rPr lang="tr-TR" dirty="0" smtClean="0"/>
              <a:t>farklı şeylerdir. </a:t>
            </a:r>
            <a:br>
              <a:rPr lang="tr-TR" dirty="0" smtClean="0"/>
            </a:br>
            <a:r>
              <a:rPr lang="tr-TR" dirty="0" smtClean="0"/>
              <a:t>İkincisi değişkene atıf yapar.</a:t>
            </a:r>
          </a:p>
          <a:p>
            <a:endParaRPr lang="tr-TR" dirty="0" smtClean="0"/>
          </a:p>
          <a:p>
            <a:pPr lvl="1">
              <a:buNone/>
            </a:pPr>
            <a:endParaRPr lang="tr-TR" sz="2600" dirty="0" smtClean="0">
              <a:solidFill>
                <a:schemeClr val="tx1"/>
              </a:solidFill>
            </a:endParaRPr>
          </a:p>
          <a:p>
            <a:endParaRPr lang="tr-TR" dirty="0" smtClean="0"/>
          </a:p>
          <a:p>
            <a:endParaRPr lang="tr-TR" dirty="0" smtClean="0"/>
          </a:p>
        </p:txBody>
      </p:sp>
      <p:sp>
        <p:nvSpPr>
          <p:cNvPr id="1026" name="AutoShape 2" descr="http://www.yasamsifreleri.com/wp-content/themes/yaren_tema/timthumb.php?zc=1&amp;src=http://www.yasamsifreleri.com/wp-content/uploads/2014/10/en-ilgin%C3%A7-bebek-foto%C4%9Fraflar%C4%B1.jpg&amp;w=390&amp;h=245"/>
          <p:cNvSpPr>
            <a:spLocks noChangeAspect="1" noChangeArrowheads="1"/>
          </p:cNvSpPr>
          <p:nvPr/>
        </p:nvSpPr>
        <p:spPr bwMode="auto">
          <a:xfrm>
            <a:off x="155575" y="-1119188"/>
            <a:ext cx="3714750" cy="2333626"/>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1028" name="AutoShape 4" descr="http://www.yasamsifreleri.com/wp-content/themes/yaren_tema/timthumb.php?zc=1&amp;src=http://www.yasamsifreleri.com/wp-content/uploads/2014/10/en-ilgin%C3%A7-bebek-foto%C4%9Fraflar%C4%B1.jpg&amp;w=390&amp;h=245"/>
          <p:cNvSpPr>
            <a:spLocks noChangeAspect="1" noChangeArrowheads="1"/>
          </p:cNvSpPr>
          <p:nvPr/>
        </p:nvSpPr>
        <p:spPr bwMode="auto">
          <a:xfrm>
            <a:off x="155575" y="-1119188"/>
            <a:ext cx="3714750" cy="2333626"/>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1030" name="AutoShape 6" descr="http://www.yasamsifreleri.com/wp-content/themes/yaren_tema/timthumb.php?zc=1&amp;src=http://www.yasamsifreleri.com/wp-content/uploads/2014/10/en-ilgin%C3%A7-bebek-foto%C4%9Fraflar%C4%B1.jpg&amp;w=390&amp;h=245"/>
          <p:cNvSpPr>
            <a:spLocks noChangeAspect="1" noChangeArrowheads="1"/>
          </p:cNvSpPr>
          <p:nvPr/>
        </p:nvSpPr>
        <p:spPr bwMode="auto">
          <a:xfrm>
            <a:off x="155575" y="-1119188"/>
            <a:ext cx="3714750" cy="2333626"/>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7" name="6 Resim" descr="timthumb.jpeg"/>
          <p:cNvPicPr>
            <a:picLocks noChangeAspect="1"/>
          </p:cNvPicPr>
          <p:nvPr/>
        </p:nvPicPr>
        <p:blipFill>
          <a:blip r:embed="rId3"/>
          <a:stretch>
            <a:fillRect/>
          </a:stretch>
        </p:blipFill>
        <p:spPr>
          <a:xfrm>
            <a:off x="5365885" y="2338267"/>
            <a:ext cx="2701925" cy="16973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heckerboard(across)">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checkerboard(across)">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checkerboard(across)">
                                      <p:cBhvr>
                                        <p:cTn id="2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2800" b="1" dirty="0" smtClean="0">
                <a:solidFill>
                  <a:srgbClr val="464653">
                    <a:lumMod val="60000"/>
                    <a:lumOff val="40000"/>
                  </a:srgbClr>
                </a:solidFill>
              </a:rPr>
              <a:t>Karar Verme Yapıları  “IF” – “ELSE IF” – “ELSE”</a:t>
            </a:r>
            <a:endParaRPr lang="tr-TR" sz="4000" b="1" dirty="0">
              <a:solidFill>
                <a:schemeClr val="tx2">
                  <a:lumMod val="60000"/>
                  <a:lumOff val="40000"/>
                </a:schemeClr>
              </a:solidFill>
            </a:endParaRPr>
          </a:p>
        </p:txBody>
      </p:sp>
      <p:sp>
        <p:nvSpPr>
          <p:cNvPr id="3" name="Alt Başlık 2"/>
          <p:cNvSpPr>
            <a:spLocks noGrp="1"/>
          </p:cNvSpPr>
          <p:nvPr>
            <p:ph sz="quarter" idx="1"/>
          </p:nvPr>
        </p:nvSpPr>
        <p:spPr/>
        <p:txBody>
          <a:bodyPr>
            <a:normAutofit fontScale="92500" lnSpcReduction="20000"/>
          </a:bodyPr>
          <a:lstStyle/>
          <a:p>
            <a:pPr algn="just">
              <a:buFont typeface="Wingdings" pitchFamily="2" charset="2"/>
              <a:buChar char="§"/>
            </a:pPr>
            <a:r>
              <a:rPr lang="tr-TR" sz="2400" b="1" dirty="0" smtClean="0">
                <a:solidFill>
                  <a:schemeClr val="tx1"/>
                </a:solidFill>
              </a:rPr>
              <a:t> Kod 2:</a:t>
            </a:r>
          </a:p>
          <a:p>
            <a:pPr marL="457200" indent="-457200" algn="just">
              <a:buFont typeface="+mj-lt"/>
              <a:buAutoNum type="arabicPeriod"/>
            </a:pPr>
            <a:r>
              <a:rPr lang="tr-TR" sz="2400" dirty="0" smtClean="0">
                <a:solidFill>
                  <a:schemeClr val="tx1"/>
                </a:solidFill>
              </a:rPr>
              <a:t>   </a:t>
            </a:r>
            <a:r>
              <a:rPr lang="tr-TR" sz="2400" dirty="0" err="1" smtClean="0">
                <a:solidFill>
                  <a:schemeClr val="tx1"/>
                </a:solidFill>
              </a:rPr>
              <a:t>int</a:t>
            </a:r>
            <a:r>
              <a:rPr lang="tr-TR" sz="2400" dirty="0" smtClean="0">
                <a:solidFill>
                  <a:schemeClr val="tx1"/>
                </a:solidFill>
              </a:rPr>
              <a:t> </a:t>
            </a:r>
            <a:r>
              <a:rPr lang="tr-TR" sz="2400" dirty="0" err="1" smtClean="0">
                <a:solidFill>
                  <a:schemeClr val="tx1"/>
                </a:solidFill>
              </a:rPr>
              <a:t>ogr</a:t>
            </a:r>
            <a:r>
              <a:rPr lang="tr-TR" sz="2400" dirty="0" smtClean="0">
                <a:solidFill>
                  <a:schemeClr val="tx1"/>
                </a:solidFill>
              </a:rPr>
              <a:t>_not = 75;</a:t>
            </a:r>
          </a:p>
          <a:p>
            <a:pPr marL="457200" indent="-457200" algn="just">
              <a:buFont typeface="+mj-lt"/>
              <a:buAutoNum type="arabicPeriod"/>
            </a:pPr>
            <a:r>
              <a:rPr lang="tr-TR" sz="2400" dirty="0" smtClean="0">
                <a:solidFill>
                  <a:schemeClr val="tx1"/>
                </a:solidFill>
              </a:rPr>
              <a:t>   </a:t>
            </a:r>
            <a:r>
              <a:rPr lang="tr-TR" sz="2400" dirty="0" err="1" smtClean="0">
                <a:solidFill>
                  <a:schemeClr val="tx1"/>
                </a:solidFill>
              </a:rPr>
              <a:t>if</a:t>
            </a:r>
            <a:r>
              <a:rPr lang="tr-TR" sz="2400" dirty="0" smtClean="0">
                <a:solidFill>
                  <a:schemeClr val="tx1"/>
                </a:solidFill>
              </a:rPr>
              <a:t>(</a:t>
            </a:r>
            <a:r>
              <a:rPr lang="tr-TR" sz="2400" dirty="0" err="1" smtClean="0">
                <a:solidFill>
                  <a:schemeClr val="tx1"/>
                </a:solidFill>
              </a:rPr>
              <a:t>ogr</a:t>
            </a:r>
            <a:r>
              <a:rPr lang="tr-TR" sz="2400" dirty="0" smtClean="0">
                <a:solidFill>
                  <a:schemeClr val="tx1"/>
                </a:solidFill>
              </a:rPr>
              <a:t>_not &gt;= 90)</a:t>
            </a:r>
          </a:p>
          <a:p>
            <a:pPr marL="457200" indent="-457200" algn="just">
              <a:buFont typeface="+mj-lt"/>
              <a:buAutoNum type="arabicPeriod"/>
            </a:pPr>
            <a:r>
              <a:rPr lang="tr-TR" sz="2400" dirty="0" smtClean="0">
                <a:solidFill>
                  <a:schemeClr val="tx1"/>
                </a:solidFill>
              </a:rPr>
              <a:t>       </a:t>
            </a:r>
            <a:r>
              <a:rPr lang="tr-TR" sz="2400" dirty="0" err="1" smtClean="0">
                <a:solidFill>
                  <a:schemeClr val="tx1"/>
                </a:solidFill>
              </a:rPr>
              <a:t>printf</a:t>
            </a:r>
            <a:r>
              <a:rPr lang="tr-TR" sz="2400" dirty="0" smtClean="0">
                <a:solidFill>
                  <a:schemeClr val="tx1"/>
                </a:solidFill>
              </a:rPr>
              <a:t>(“Harf notunuz = AA”);</a:t>
            </a:r>
          </a:p>
          <a:p>
            <a:pPr marL="457200" indent="-457200" algn="just">
              <a:buFont typeface="+mj-lt"/>
              <a:buAutoNum type="arabicPeriod"/>
            </a:pPr>
            <a:r>
              <a:rPr lang="tr-TR" sz="2400" dirty="0" smtClean="0">
                <a:solidFill>
                  <a:schemeClr val="tx1"/>
                </a:solidFill>
              </a:rPr>
              <a:t>   </a:t>
            </a:r>
            <a:r>
              <a:rPr lang="tr-TR" sz="2400" dirty="0" err="1" smtClean="0">
                <a:solidFill>
                  <a:schemeClr val="tx1"/>
                </a:solidFill>
              </a:rPr>
              <a:t>if</a:t>
            </a:r>
            <a:r>
              <a:rPr lang="tr-TR" sz="2400" dirty="0" smtClean="0">
                <a:solidFill>
                  <a:schemeClr val="tx1"/>
                </a:solidFill>
              </a:rPr>
              <a:t>(</a:t>
            </a:r>
            <a:r>
              <a:rPr lang="tr-TR" sz="2400" dirty="0" err="1" smtClean="0">
                <a:solidFill>
                  <a:schemeClr val="tx1"/>
                </a:solidFill>
              </a:rPr>
              <a:t>ogr</a:t>
            </a:r>
            <a:r>
              <a:rPr lang="tr-TR" sz="2400" dirty="0" smtClean="0">
                <a:solidFill>
                  <a:schemeClr val="tx1"/>
                </a:solidFill>
              </a:rPr>
              <a:t>_not &gt;= 80)</a:t>
            </a:r>
          </a:p>
          <a:p>
            <a:pPr marL="457200" indent="-457200" algn="just">
              <a:buFont typeface="+mj-lt"/>
              <a:buAutoNum type="arabicPeriod"/>
            </a:pPr>
            <a:r>
              <a:rPr lang="tr-TR" sz="2400" dirty="0" smtClean="0">
                <a:solidFill>
                  <a:schemeClr val="tx1"/>
                </a:solidFill>
              </a:rPr>
              <a:t>       </a:t>
            </a:r>
            <a:r>
              <a:rPr lang="tr-TR" sz="2400" dirty="0" err="1" smtClean="0">
                <a:solidFill>
                  <a:schemeClr val="tx1"/>
                </a:solidFill>
              </a:rPr>
              <a:t>printf</a:t>
            </a:r>
            <a:r>
              <a:rPr lang="tr-TR" sz="2400" dirty="0" smtClean="0">
                <a:solidFill>
                  <a:schemeClr val="tx1"/>
                </a:solidFill>
              </a:rPr>
              <a:t>(“Harf notunuz = BB”);</a:t>
            </a:r>
          </a:p>
          <a:p>
            <a:pPr marL="457200" indent="-457200" algn="just">
              <a:buFont typeface="+mj-lt"/>
              <a:buAutoNum type="arabicPeriod"/>
            </a:pPr>
            <a:r>
              <a:rPr lang="tr-TR" sz="2400" dirty="0" smtClean="0">
                <a:solidFill>
                  <a:schemeClr val="tx1"/>
                </a:solidFill>
              </a:rPr>
              <a:t>   </a:t>
            </a:r>
            <a:r>
              <a:rPr lang="tr-TR" sz="2400" dirty="0" err="1" smtClean="0">
                <a:solidFill>
                  <a:schemeClr val="tx1"/>
                </a:solidFill>
              </a:rPr>
              <a:t>if</a:t>
            </a:r>
            <a:r>
              <a:rPr lang="tr-TR" sz="2400" dirty="0" smtClean="0">
                <a:solidFill>
                  <a:schemeClr val="tx1"/>
                </a:solidFill>
              </a:rPr>
              <a:t>(</a:t>
            </a:r>
            <a:r>
              <a:rPr lang="tr-TR" sz="2400" dirty="0" err="1" smtClean="0">
                <a:solidFill>
                  <a:schemeClr val="tx1"/>
                </a:solidFill>
              </a:rPr>
              <a:t>ogr</a:t>
            </a:r>
            <a:r>
              <a:rPr lang="tr-TR" sz="2400" dirty="0" smtClean="0">
                <a:solidFill>
                  <a:schemeClr val="tx1"/>
                </a:solidFill>
              </a:rPr>
              <a:t>_not &gt;= 70)</a:t>
            </a:r>
          </a:p>
          <a:p>
            <a:pPr marL="457200" indent="-457200" algn="just">
              <a:buFont typeface="+mj-lt"/>
              <a:buAutoNum type="arabicPeriod"/>
            </a:pPr>
            <a:r>
              <a:rPr lang="tr-TR" sz="2400" dirty="0" smtClean="0">
                <a:solidFill>
                  <a:schemeClr val="tx1"/>
                </a:solidFill>
              </a:rPr>
              <a:t>       </a:t>
            </a:r>
            <a:r>
              <a:rPr lang="tr-TR" sz="2400" dirty="0" err="1" smtClean="0">
                <a:solidFill>
                  <a:schemeClr val="tx1"/>
                </a:solidFill>
              </a:rPr>
              <a:t>printf</a:t>
            </a:r>
            <a:r>
              <a:rPr lang="tr-TR" sz="2400" dirty="0" smtClean="0">
                <a:solidFill>
                  <a:schemeClr val="tx1"/>
                </a:solidFill>
              </a:rPr>
              <a:t>(“Harf notunuz = CC”);</a:t>
            </a:r>
          </a:p>
          <a:p>
            <a:pPr marL="457200" indent="-457200" algn="just">
              <a:buFont typeface="+mj-lt"/>
              <a:buAutoNum type="arabicPeriod"/>
            </a:pPr>
            <a:r>
              <a:rPr lang="tr-TR" sz="2400" dirty="0" smtClean="0">
                <a:solidFill>
                  <a:schemeClr val="tx1"/>
                </a:solidFill>
              </a:rPr>
              <a:t>   </a:t>
            </a:r>
            <a:r>
              <a:rPr lang="tr-TR" sz="2400" dirty="0" err="1" smtClean="0">
                <a:solidFill>
                  <a:schemeClr val="tx1"/>
                </a:solidFill>
              </a:rPr>
              <a:t>if</a:t>
            </a:r>
            <a:r>
              <a:rPr lang="tr-TR" sz="2400" dirty="0" smtClean="0">
                <a:solidFill>
                  <a:schemeClr val="tx1"/>
                </a:solidFill>
              </a:rPr>
              <a:t>(</a:t>
            </a:r>
            <a:r>
              <a:rPr lang="tr-TR" sz="2400" dirty="0" err="1" smtClean="0">
                <a:solidFill>
                  <a:schemeClr val="tx1"/>
                </a:solidFill>
              </a:rPr>
              <a:t>ogr</a:t>
            </a:r>
            <a:r>
              <a:rPr lang="tr-TR" sz="2400" dirty="0" smtClean="0">
                <a:solidFill>
                  <a:schemeClr val="tx1"/>
                </a:solidFill>
              </a:rPr>
              <a:t>_not &gt;= 60)</a:t>
            </a:r>
          </a:p>
          <a:p>
            <a:pPr marL="457200" indent="-457200" algn="just">
              <a:buFont typeface="+mj-lt"/>
              <a:buAutoNum type="arabicPeriod"/>
            </a:pPr>
            <a:r>
              <a:rPr lang="tr-TR" sz="2400" dirty="0" smtClean="0">
                <a:solidFill>
                  <a:schemeClr val="tx1"/>
                </a:solidFill>
              </a:rPr>
              <a:t>       </a:t>
            </a:r>
            <a:r>
              <a:rPr lang="tr-TR" sz="2400" dirty="0" err="1" smtClean="0">
                <a:solidFill>
                  <a:schemeClr val="tx1"/>
                </a:solidFill>
              </a:rPr>
              <a:t>printf</a:t>
            </a:r>
            <a:r>
              <a:rPr lang="tr-TR" sz="2400" dirty="0" smtClean="0">
                <a:solidFill>
                  <a:schemeClr val="tx1"/>
                </a:solidFill>
              </a:rPr>
              <a:t>(“Harf notunuz = DD”);</a:t>
            </a:r>
          </a:p>
          <a:p>
            <a:pPr marL="457200" indent="-457200" algn="just">
              <a:buFont typeface="+mj-lt"/>
              <a:buAutoNum type="arabicPeriod"/>
            </a:pPr>
            <a:r>
              <a:rPr lang="tr-TR" sz="2400" dirty="0" smtClean="0">
                <a:solidFill>
                  <a:schemeClr val="tx1"/>
                </a:solidFill>
              </a:rPr>
              <a:t>   else</a:t>
            </a:r>
          </a:p>
          <a:p>
            <a:pPr marL="457200" indent="-457200" algn="just">
              <a:buFont typeface="+mj-lt"/>
              <a:buAutoNum type="arabicPeriod"/>
            </a:pPr>
            <a:r>
              <a:rPr lang="tr-TR" sz="2400" dirty="0" smtClean="0">
                <a:solidFill>
                  <a:schemeClr val="tx1"/>
                </a:solidFill>
              </a:rPr>
              <a:t>       </a:t>
            </a:r>
            <a:r>
              <a:rPr lang="tr-TR" sz="2400" dirty="0" err="1" smtClean="0">
                <a:solidFill>
                  <a:schemeClr val="tx1"/>
                </a:solidFill>
              </a:rPr>
              <a:t>printf</a:t>
            </a:r>
            <a:r>
              <a:rPr lang="tr-TR" sz="2400" dirty="0" smtClean="0">
                <a:solidFill>
                  <a:schemeClr val="tx1"/>
                </a:solidFill>
              </a:rPr>
              <a:t>(“Harf notunuz = FF”);</a:t>
            </a:r>
          </a:p>
          <a:p>
            <a:pPr algn="just"/>
            <a:endParaRPr lang="tr-TR" sz="2400" dirty="0" smtClean="0">
              <a:solidFill>
                <a:schemeClr val="tx1"/>
              </a:solidFill>
            </a:endParaRPr>
          </a:p>
          <a:p>
            <a:pPr algn="just">
              <a:buFont typeface="Wingdings" pitchFamily="2" charset="2"/>
              <a:buChar char="§"/>
            </a:pPr>
            <a:r>
              <a:rPr lang="tr-TR" sz="2400" dirty="0" smtClean="0">
                <a:solidFill>
                  <a:schemeClr val="tx1"/>
                </a:solidFill>
              </a:rPr>
              <a:t> </a:t>
            </a:r>
            <a:r>
              <a:rPr lang="tr-TR" sz="2400" b="1" dirty="0" smtClean="0">
                <a:solidFill>
                  <a:schemeClr val="tx1"/>
                </a:solidFill>
              </a:rPr>
              <a:t>Çıktı ?</a:t>
            </a:r>
          </a:p>
          <a:p>
            <a:pPr algn="just"/>
            <a:endParaRPr lang="tr-TR" sz="2400" dirty="0" smtClean="0">
              <a:solidFill>
                <a:schemeClr val="tx1"/>
              </a:solidFill>
            </a:endParaRPr>
          </a:p>
          <a:p>
            <a:pPr algn="just"/>
            <a:endParaRPr lang="tr-TR" sz="2400" b="1" dirty="0" smtClean="0">
              <a:solidFill>
                <a:schemeClr val="tx1"/>
              </a:solidFill>
            </a:endParaRPr>
          </a:p>
          <a:p>
            <a:pPr algn="just"/>
            <a:endParaRPr lang="tr-TR" sz="2400" b="1" dirty="0" smtClean="0">
              <a:solidFill>
                <a:schemeClr val="tx1"/>
              </a:solidFill>
            </a:endParaRPr>
          </a:p>
        </p:txBody>
      </p:sp>
    </p:spTree>
  </p:cSld>
  <p:clrMapOvr>
    <a:masterClrMapping/>
  </p:clrMapOvr>
  <p:transition>
    <p:random/>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2800" b="1" dirty="0" smtClean="0">
                <a:solidFill>
                  <a:srgbClr val="464653">
                    <a:lumMod val="60000"/>
                    <a:lumOff val="40000"/>
                  </a:srgbClr>
                </a:solidFill>
              </a:rPr>
              <a:t>Karar Verme Yapıları  “IF” – “ELSE IF” – “ELSE”</a:t>
            </a:r>
            <a:endParaRPr lang="tr-TR" sz="4000" b="1" dirty="0">
              <a:solidFill>
                <a:schemeClr val="tx2">
                  <a:lumMod val="60000"/>
                  <a:lumOff val="40000"/>
                </a:schemeClr>
              </a:solidFill>
            </a:endParaRPr>
          </a:p>
        </p:txBody>
      </p:sp>
      <p:sp>
        <p:nvSpPr>
          <p:cNvPr id="3" name="Alt Başlık 2"/>
          <p:cNvSpPr>
            <a:spLocks noGrp="1"/>
          </p:cNvSpPr>
          <p:nvPr>
            <p:ph sz="quarter" idx="1"/>
          </p:nvPr>
        </p:nvSpPr>
        <p:spPr/>
        <p:txBody>
          <a:bodyPr>
            <a:normAutofit fontScale="85000" lnSpcReduction="20000"/>
          </a:bodyPr>
          <a:lstStyle/>
          <a:p>
            <a:pPr algn="just">
              <a:buFont typeface="Wingdings" pitchFamily="2" charset="2"/>
              <a:buChar char="§"/>
            </a:pPr>
            <a:r>
              <a:rPr lang="tr-TR" sz="2400" b="1" dirty="0" smtClean="0">
                <a:solidFill>
                  <a:schemeClr val="tx1"/>
                </a:solidFill>
              </a:rPr>
              <a:t> Kod 2:</a:t>
            </a:r>
          </a:p>
          <a:p>
            <a:pPr marL="457200" indent="-457200" algn="just">
              <a:buFont typeface="+mj-lt"/>
              <a:buAutoNum type="arabicPeriod"/>
            </a:pPr>
            <a:r>
              <a:rPr lang="tr-TR" sz="2400" dirty="0" smtClean="0">
                <a:solidFill>
                  <a:schemeClr val="tx1"/>
                </a:solidFill>
              </a:rPr>
              <a:t>   </a:t>
            </a:r>
            <a:r>
              <a:rPr lang="tr-TR" sz="2400" dirty="0" err="1" smtClean="0">
                <a:solidFill>
                  <a:schemeClr val="tx1"/>
                </a:solidFill>
              </a:rPr>
              <a:t>int</a:t>
            </a:r>
            <a:r>
              <a:rPr lang="tr-TR" sz="2400" dirty="0" smtClean="0">
                <a:solidFill>
                  <a:schemeClr val="tx1"/>
                </a:solidFill>
              </a:rPr>
              <a:t> </a:t>
            </a:r>
            <a:r>
              <a:rPr lang="tr-TR" sz="2400" dirty="0" err="1" smtClean="0">
                <a:solidFill>
                  <a:schemeClr val="tx1"/>
                </a:solidFill>
              </a:rPr>
              <a:t>ogr</a:t>
            </a:r>
            <a:r>
              <a:rPr lang="tr-TR" sz="2400" dirty="0" smtClean="0">
                <a:solidFill>
                  <a:schemeClr val="tx1"/>
                </a:solidFill>
              </a:rPr>
              <a:t>_not = 75;</a:t>
            </a:r>
          </a:p>
          <a:p>
            <a:pPr marL="457200" indent="-457200" algn="just">
              <a:buFont typeface="+mj-lt"/>
              <a:buAutoNum type="arabicPeriod"/>
            </a:pPr>
            <a:r>
              <a:rPr lang="tr-TR" sz="2400" dirty="0" smtClean="0">
                <a:solidFill>
                  <a:schemeClr val="tx1"/>
                </a:solidFill>
              </a:rPr>
              <a:t>   </a:t>
            </a:r>
            <a:r>
              <a:rPr lang="tr-TR" sz="2400" dirty="0" err="1" smtClean="0">
                <a:solidFill>
                  <a:schemeClr val="tx1"/>
                </a:solidFill>
              </a:rPr>
              <a:t>if</a:t>
            </a:r>
            <a:r>
              <a:rPr lang="tr-TR" sz="2400" dirty="0" smtClean="0">
                <a:solidFill>
                  <a:schemeClr val="tx1"/>
                </a:solidFill>
              </a:rPr>
              <a:t>(</a:t>
            </a:r>
            <a:r>
              <a:rPr lang="tr-TR" sz="2400" dirty="0" err="1" smtClean="0">
                <a:solidFill>
                  <a:schemeClr val="tx1"/>
                </a:solidFill>
              </a:rPr>
              <a:t>ogr</a:t>
            </a:r>
            <a:r>
              <a:rPr lang="tr-TR" sz="2400" dirty="0" smtClean="0">
                <a:solidFill>
                  <a:schemeClr val="tx1"/>
                </a:solidFill>
              </a:rPr>
              <a:t>_not &gt;= 90)</a:t>
            </a:r>
          </a:p>
          <a:p>
            <a:pPr marL="457200" indent="-457200" algn="just">
              <a:buFont typeface="+mj-lt"/>
              <a:buAutoNum type="arabicPeriod"/>
            </a:pPr>
            <a:r>
              <a:rPr lang="tr-TR" sz="2400" dirty="0" smtClean="0">
                <a:solidFill>
                  <a:schemeClr val="tx1"/>
                </a:solidFill>
              </a:rPr>
              <a:t>       </a:t>
            </a:r>
            <a:r>
              <a:rPr lang="tr-TR" sz="2400" dirty="0" err="1" smtClean="0">
                <a:solidFill>
                  <a:schemeClr val="tx1"/>
                </a:solidFill>
              </a:rPr>
              <a:t>printf</a:t>
            </a:r>
            <a:r>
              <a:rPr lang="tr-TR" sz="2400" dirty="0" smtClean="0">
                <a:solidFill>
                  <a:schemeClr val="tx1"/>
                </a:solidFill>
              </a:rPr>
              <a:t>(“Harf notunuz = AA”);</a:t>
            </a:r>
          </a:p>
          <a:p>
            <a:pPr marL="457200" indent="-457200" algn="just">
              <a:buFont typeface="+mj-lt"/>
              <a:buAutoNum type="arabicPeriod"/>
            </a:pPr>
            <a:r>
              <a:rPr lang="tr-TR" sz="2400" dirty="0" smtClean="0">
                <a:solidFill>
                  <a:schemeClr val="tx1"/>
                </a:solidFill>
              </a:rPr>
              <a:t>   </a:t>
            </a:r>
            <a:r>
              <a:rPr lang="tr-TR" sz="2400" dirty="0" err="1" smtClean="0">
                <a:solidFill>
                  <a:schemeClr val="tx1"/>
                </a:solidFill>
              </a:rPr>
              <a:t>if</a:t>
            </a:r>
            <a:r>
              <a:rPr lang="tr-TR" sz="2400" dirty="0" smtClean="0">
                <a:solidFill>
                  <a:schemeClr val="tx1"/>
                </a:solidFill>
              </a:rPr>
              <a:t>(</a:t>
            </a:r>
            <a:r>
              <a:rPr lang="tr-TR" sz="2400" dirty="0" err="1" smtClean="0">
                <a:solidFill>
                  <a:schemeClr val="tx1"/>
                </a:solidFill>
              </a:rPr>
              <a:t>ogr</a:t>
            </a:r>
            <a:r>
              <a:rPr lang="tr-TR" sz="2400" dirty="0" smtClean="0">
                <a:solidFill>
                  <a:schemeClr val="tx1"/>
                </a:solidFill>
              </a:rPr>
              <a:t>_not &gt;= 80)</a:t>
            </a:r>
          </a:p>
          <a:p>
            <a:pPr marL="457200" indent="-457200" algn="just">
              <a:buFont typeface="+mj-lt"/>
              <a:buAutoNum type="arabicPeriod"/>
            </a:pPr>
            <a:r>
              <a:rPr lang="tr-TR" sz="2400" dirty="0" smtClean="0">
                <a:solidFill>
                  <a:schemeClr val="tx1"/>
                </a:solidFill>
              </a:rPr>
              <a:t>       </a:t>
            </a:r>
            <a:r>
              <a:rPr lang="tr-TR" sz="2400" dirty="0" err="1" smtClean="0">
                <a:solidFill>
                  <a:schemeClr val="tx1"/>
                </a:solidFill>
              </a:rPr>
              <a:t>printf</a:t>
            </a:r>
            <a:r>
              <a:rPr lang="tr-TR" sz="2400" dirty="0" smtClean="0">
                <a:solidFill>
                  <a:schemeClr val="tx1"/>
                </a:solidFill>
              </a:rPr>
              <a:t>(“Harf notunuz = BB”);</a:t>
            </a:r>
          </a:p>
          <a:p>
            <a:pPr marL="457200" indent="-457200" algn="just">
              <a:buFont typeface="+mj-lt"/>
              <a:buAutoNum type="arabicPeriod"/>
            </a:pPr>
            <a:r>
              <a:rPr lang="tr-TR" sz="2400" dirty="0" smtClean="0">
                <a:solidFill>
                  <a:schemeClr val="tx1"/>
                </a:solidFill>
              </a:rPr>
              <a:t>   </a:t>
            </a:r>
            <a:r>
              <a:rPr lang="tr-TR" sz="2400" dirty="0" err="1" smtClean="0">
                <a:solidFill>
                  <a:schemeClr val="tx1"/>
                </a:solidFill>
              </a:rPr>
              <a:t>if</a:t>
            </a:r>
            <a:r>
              <a:rPr lang="tr-TR" sz="2400" dirty="0" smtClean="0">
                <a:solidFill>
                  <a:schemeClr val="tx1"/>
                </a:solidFill>
              </a:rPr>
              <a:t>(</a:t>
            </a:r>
            <a:r>
              <a:rPr lang="tr-TR" sz="2400" dirty="0" err="1" smtClean="0">
                <a:solidFill>
                  <a:schemeClr val="tx1"/>
                </a:solidFill>
              </a:rPr>
              <a:t>ogr</a:t>
            </a:r>
            <a:r>
              <a:rPr lang="tr-TR" sz="2400" dirty="0" smtClean="0">
                <a:solidFill>
                  <a:schemeClr val="tx1"/>
                </a:solidFill>
              </a:rPr>
              <a:t>_not &gt;= 70)</a:t>
            </a:r>
          </a:p>
          <a:p>
            <a:pPr marL="457200" indent="-457200" algn="just">
              <a:buFont typeface="+mj-lt"/>
              <a:buAutoNum type="arabicPeriod"/>
            </a:pPr>
            <a:r>
              <a:rPr lang="tr-TR" sz="2400" dirty="0" smtClean="0">
                <a:solidFill>
                  <a:schemeClr val="tx1"/>
                </a:solidFill>
              </a:rPr>
              <a:t>       </a:t>
            </a:r>
            <a:r>
              <a:rPr lang="tr-TR" sz="2400" dirty="0" err="1" smtClean="0">
                <a:solidFill>
                  <a:schemeClr val="tx1"/>
                </a:solidFill>
              </a:rPr>
              <a:t>printf</a:t>
            </a:r>
            <a:r>
              <a:rPr lang="tr-TR" sz="2400" dirty="0" smtClean="0">
                <a:solidFill>
                  <a:schemeClr val="tx1"/>
                </a:solidFill>
              </a:rPr>
              <a:t>(“Harf notunuz = CC”);</a:t>
            </a:r>
          </a:p>
          <a:p>
            <a:pPr marL="457200" indent="-457200" algn="just">
              <a:buFont typeface="+mj-lt"/>
              <a:buAutoNum type="arabicPeriod"/>
            </a:pPr>
            <a:r>
              <a:rPr lang="tr-TR" sz="2400" dirty="0" smtClean="0">
                <a:solidFill>
                  <a:schemeClr val="tx1"/>
                </a:solidFill>
              </a:rPr>
              <a:t>   </a:t>
            </a:r>
            <a:r>
              <a:rPr lang="tr-TR" sz="2400" dirty="0" err="1" smtClean="0">
                <a:solidFill>
                  <a:schemeClr val="tx1"/>
                </a:solidFill>
              </a:rPr>
              <a:t>if</a:t>
            </a:r>
            <a:r>
              <a:rPr lang="tr-TR" sz="2400" dirty="0" smtClean="0">
                <a:solidFill>
                  <a:schemeClr val="tx1"/>
                </a:solidFill>
              </a:rPr>
              <a:t>(</a:t>
            </a:r>
            <a:r>
              <a:rPr lang="tr-TR" sz="2400" dirty="0" err="1" smtClean="0">
                <a:solidFill>
                  <a:schemeClr val="tx1"/>
                </a:solidFill>
              </a:rPr>
              <a:t>ogr</a:t>
            </a:r>
            <a:r>
              <a:rPr lang="tr-TR" sz="2400" dirty="0" smtClean="0">
                <a:solidFill>
                  <a:schemeClr val="tx1"/>
                </a:solidFill>
              </a:rPr>
              <a:t>_not &gt;= 60)</a:t>
            </a:r>
          </a:p>
          <a:p>
            <a:pPr marL="457200" indent="-457200" algn="just">
              <a:buFont typeface="+mj-lt"/>
              <a:buAutoNum type="arabicPeriod"/>
            </a:pPr>
            <a:r>
              <a:rPr lang="tr-TR" sz="2400" dirty="0" smtClean="0">
                <a:solidFill>
                  <a:schemeClr val="tx1"/>
                </a:solidFill>
              </a:rPr>
              <a:t>       </a:t>
            </a:r>
            <a:r>
              <a:rPr lang="tr-TR" sz="2400" dirty="0" err="1" smtClean="0">
                <a:solidFill>
                  <a:schemeClr val="tx1"/>
                </a:solidFill>
              </a:rPr>
              <a:t>printf</a:t>
            </a:r>
            <a:r>
              <a:rPr lang="tr-TR" sz="2400" dirty="0" smtClean="0">
                <a:solidFill>
                  <a:schemeClr val="tx1"/>
                </a:solidFill>
              </a:rPr>
              <a:t>(“Harf notunuz = DD”);</a:t>
            </a:r>
          </a:p>
          <a:p>
            <a:pPr marL="457200" indent="-457200" algn="just">
              <a:buFont typeface="+mj-lt"/>
              <a:buAutoNum type="arabicPeriod"/>
            </a:pPr>
            <a:r>
              <a:rPr lang="tr-TR" sz="2400" dirty="0" smtClean="0">
                <a:solidFill>
                  <a:schemeClr val="tx1"/>
                </a:solidFill>
              </a:rPr>
              <a:t>   else</a:t>
            </a:r>
          </a:p>
          <a:p>
            <a:pPr marL="457200" indent="-457200" algn="just">
              <a:buFont typeface="+mj-lt"/>
              <a:buAutoNum type="arabicPeriod"/>
            </a:pPr>
            <a:r>
              <a:rPr lang="tr-TR" sz="2400" dirty="0" smtClean="0">
                <a:solidFill>
                  <a:schemeClr val="tx1"/>
                </a:solidFill>
              </a:rPr>
              <a:t>       </a:t>
            </a:r>
            <a:r>
              <a:rPr lang="tr-TR" sz="2400" dirty="0" err="1" smtClean="0">
                <a:solidFill>
                  <a:schemeClr val="tx1"/>
                </a:solidFill>
              </a:rPr>
              <a:t>printf</a:t>
            </a:r>
            <a:r>
              <a:rPr lang="tr-TR" sz="2400" dirty="0" smtClean="0">
                <a:solidFill>
                  <a:schemeClr val="tx1"/>
                </a:solidFill>
              </a:rPr>
              <a:t>(“Harf notunuz = FF”);</a:t>
            </a:r>
          </a:p>
          <a:p>
            <a:pPr algn="just"/>
            <a:endParaRPr lang="tr-TR" sz="2400" dirty="0" smtClean="0">
              <a:solidFill>
                <a:schemeClr val="tx1"/>
              </a:solidFill>
            </a:endParaRPr>
          </a:p>
          <a:p>
            <a:pPr algn="just">
              <a:buFont typeface="Wingdings" pitchFamily="2" charset="2"/>
              <a:buChar char="§"/>
            </a:pPr>
            <a:r>
              <a:rPr lang="tr-TR" sz="2400" dirty="0" smtClean="0">
                <a:solidFill>
                  <a:schemeClr val="tx1"/>
                </a:solidFill>
              </a:rPr>
              <a:t> </a:t>
            </a:r>
            <a:r>
              <a:rPr lang="tr-TR" sz="2400" b="1" dirty="0" smtClean="0">
                <a:solidFill>
                  <a:schemeClr val="tx1"/>
                </a:solidFill>
              </a:rPr>
              <a:t>Çıktı:</a:t>
            </a:r>
          </a:p>
          <a:p>
            <a:pPr algn="just">
              <a:buNone/>
            </a:pPr>
            <a:r>
              <a:rPr lang="tr-TR" sz="2400" dirty="0" smtClean="0">
                <a:solidFill>
                  <a:schemeClr val="tx1"/>
                </a:solidFill>
              </a:rPr>
              <a:t>Harf notunuz = </a:t>
            </a:r>
            <a:r>
              <a:rPr lang="tr-TR" sz="2400" dirty="0" err="1" smtClean="0">
                <a:solidFill>
                  <a:schemeClr val="tx1"/>
                </a:solidFill>
              </a:rPr>
              <a:t>CCHarf</a:t>
            </a:r>
            <a:r>
              <a:rPr lang="tr-TR" sz="2400" dirty="0" smtClean="0">
                <a:solidFill>
                  <a:schemeClr val="tx1"/>
                </a:solidFill>
              </a:rPr>
              <a:t> notunuz = DD</a:t>
            </a:r>
          </a:p>
          <a:p>
            <a:pPr algn="just"/>
            <a:endParaRPr lang="tr-TR" sz="2400" dirty="0" smtClean="0">
              <a:solidFill>
                <a:schemeClr val="tx1"/>
              </a:solidFill>
            </a:endParaRPr>
          </a:p>
          <a:p>
            <a:pPr algn="just"/>
            <a:endParaRPr lang="tr-TR" sz="2400" b="1" dirty="0" smtClean="0">
              <a:solidFill>
                <a:schemeClr val="tx1"/>
              </a:solidFill>
            </a:endParaRPr>
          </a:p>
          <a:p>
            <a:pPr algn="just"/>
            <a:endParaRPr lang="tr-TR" sz="2400" b="1" dirty="0" smtClean="0">
              <a:solidFill>
                <a:schemeClr val="tx1"/>
              </a:solidFill>
            </a:endParaRPr>
          </a:p>
        </p:txBody>
      </p:sp>
      <p:pic>
        <p:nvPicPr>
          <p:cNvPr id="4" name="Picture 2" descr="http://www.coachingconfidence.co.uk/wp-content/uploads/2011/01/Fotolia_35627821_XS.jpg"/>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l="5692" r="50001"/>
          <a:stretch/>
        </p:blipFill>
        <p:spPr bwMode="auto">
          <a:xfrm>
            <a:off x="4714876" y="4000504"/>
            <a:ext cx="1402659" cy="2249207"/>
          </a:xfrm>
          <a:prstGeom prst="rect">
            <a:avLst/>
          </a:prstGeom>
          <a:noFill/>
          <a:extLst>
            <a:ext uri="{909E8E84-426E-40DD-AFC4-6F175D3DCCD1}">
              <a14:hiddenFill xmlns="" xmlns:a14="http://schemas.microsoft.com/office/drawing/2010/main">
                <a:solidFill>
                  <a:srgbClr val="FFFFFF"/>
                </a:solidFill>
              </a14:hiddenFill>
            </a:ext>
          </a:extLst>
        </p:spPr>
      </p:pic>
      <p:sp>
        <p:nvSpPr>
          <p:cNvPr id="5" name="4 Dikdörtgen"/>
          <p:cNvSpPr/>
          <p:nvPr/>
        </p:nvSpPr>
        <p:spPr>
          <a:xfrm>
            <a:off x="6215074" y="1285861"/>
            <a:ext cx="2786050" cy="5016758"/>
          </a:xfrm>
          <a:prstGeom prst="rect">
            <a:avLst/>
          </a:prstGeom>
        </p:spPr>
        <p:txBody>
          <a:bodyPr wrap="square">
            <a:spAutoFit/>
          </a:bodyPr>
          <a:lstStyle/>
          <a:p>
            <a:pPr algn="just">
              <a:buFont typeface="Wingdings" pitchFamily="2" charset="2"/>
              <a:buChar char="Ø"/>
            </a:pPr>
            <a:r>
              <a:rPr lang="tr-TR" sz="1600" dirty="0" smtClean="0"/>
              <a:t> Her “</a:t>
            </a:r>
            <a:r>
              <a:rPr lang="tr-TR" sz="1600" b="1" i="1" dirty="0" err="1" smtClean="0"/>
              <a:t>if</a:t>
            </a:r>
            <a:r>
              <a:rPr lang="tr-TR" sz="1600" dirty="0" smtClean="0"/>
              <a:t>” bloğu birbirinden bağımsızdır. İlk üç </a:t>
            </a:r>
            <a:r>
              <a:rPr lang="tr-TR" sz="1600" dirty="0" err="1" smtClean="0"/>
              <a:t>if</a:t>
            </a:r>
            <a:r>
              <a:rPr lang="tr-TR" sz="1600" dirty="0" smtClean="0"/>
              <a:t> bloğu birbirinden bağımsız bir şekilde çalışır. Dördüncü </a:t>
            </a:r>
            <a:r>
              <a:rPr lang="tr-TR" sz="1600" dirty="0" err="1" smtClean="0"/>
              <a:t>if</a:t>
            </a:r>
            <a:r>
              <a:rPr lang="tr-TR" sz="1600" dirty="0" smtClean="0"/>
              <a:t> bloğu ise bir else ile bağlıdır. Yani toplamda 4 tane karar verme yapısı bulunmaktadır. Bu örnekte üçüncü </a:t>
            </a:r>
            <a:r>
              <a:rPr lang="tr-TR" sz="1600" dirty="0" err="1" smtClean="0"/>
              <a:t>if</a:t>
            </a:r>
            <a:r>
              <a:rPr lang="tr-TR" sz="1600" dirty="0" smtClean="0"/>
              <a:t> içeriği doğru olduğundan ona ait olan blok çalıştırılır. Arkasından ise dördüncü </a:t>
            </a:r>
            <a:r>
              <a:rPr lang="tr-TR" sz="1600" dirty="0" err="1" smtClean="0"/>
              <a:t>if</a:t>
            </a:r>
            <a:r>
              <a:rPr lang="tr-TR" sz="1600" dirty="0" smtClean="0"/>
              <a:t> içeriğine bakılır, o da doğru olduğundan ona ait olan blok da çalıştırılır. Dördüncü </a:t>
            </a:r>
            <a:r>
              <a:rPr lang="tr-TR" sz="1600" dirty="0" err="1" smtClean="0"/>
              <a:t>if’in</a:t>
            </a:r>
            <a:r>
              <a:rPr lang="tr-TR" sz="1600" dirty="0" smtClean="0"/>
              <a:t> içeriği doğru olduğundan ona bağlı olan else bloğu çalıştırılmaz.</a:t>
            </a:r>
          </a:p>
          <a:p>
            <a:pPr algn="just">
              <a:buFont typeface="Wingdings" pitchFamily="2" charset="2"/>
              <a:buChar char="Ø"/>
            </a:pPr>
            <a:r>
              <a:rPr lang="tr-TR" sz="1600" dirty="0" smtClean="0"/>
              <a:t>Söz dizimi hatası değil, mantık hatası içeren, isteneni yapmayan yanlış bir kullanımdır.</a:t>
            </a:r>
          </a:p>
        </p:txBody>
      </p:sp>
    </p:spTree>
  </p:cSld>
  <p:clrMapOvr>
    <a:masterClrMapping/>
  </p:clrMapOvr>
  <p:transition>
    <p:random/>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coachingconfidence.co.uk/wp-content/uploads/2011/01/Fotolia_35627821_XS.jpg"/>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l="5692" r="50001"/>
          <a:stretch/>
        </p:blipFill>
        <p:spPr bwMode="auto">
          <a:xfrm>
            <a:off x="4572000" y="2214554"/>
            <a:ext cx="1421108" cy="2278792"/>
          </a:xfrm>
          <a:prstGeom prst="rect">
            <a:avLst/>
          </a:prstGeom>
          <a:noFill/>
          <a:extLst>
            <a:ext uri="{909E8E84-426E-40DD-AFC4-6F175D3DCCD1}">
              <a14:hiddenFill xmlns="" xmlns:a14="http://schemas.microsoft.com/office/drawing/2010/main">
                <a:solidFill>
                  <a:srgbClr val="FFFFFF"/>
                </a:solidFill>
              </a14:hiddenFill>
            </a:ext>
          </a:extLst>
        </p:spPr>
      </p:pic>
      <p:sp>
        <p:nvSpPr>
          <p:cNvPr id="2" name="Başlık 1"/>
          <p:cNvSpPr>
            <a:spLocks noGrp="1"/>
          </p:cNvSpPr>
          <p:nvPr>
            <p:ph type="title"/>
          </p:nvPr>
        </p:nvSpPr>
        <p:spPr/>
        <p:txBody>
          <a:bodyPr>
            <a:normAutofit/>
          </a:bodyPr>
          <a:lstStyle/>
          <a:p>
            <a:r>
              <a:rPr lang="tr-TR" sz="2800" b="1" dirty="0" smtClean="0">
                <a:solidFill>
                  <a:srgbClr val="464653">
                    <a:lumMod val="60000"/>
                    <a:lumOff val="40000"/>
                  </a:srgbClr>
                </a:solidFill>
              </a:rPr>
              <a:t>Karar Verme Yapıları  “IF” – “ELSE IF” – “ELSE”</a:t>
            </a:r>
            <a:endParaRPr lang="tr-TR" sz="4000" b="1" dirty="0">
              <a:solidFill>
                <a:schemeClr val="tx2">
                  <a:lumMod val="60000"/>
                  <a:lumOff val="40000"/>
                </a:schemeClr>
              </a:solidFill>
            </a:endParaRPr>
          </a:p>
        </p:txBody>
      </p:sp>
      <p:sp>
        <p:nvSpPr>
          <p:cNvPr id="3" name="Alt Başlık 2"/>
          <p:cNvSpPr>
            <a:spLocks noGrp="1"/>
          </p:cNvSpPr>
          <p:nvPr>
            <p:ph sz="quarter" idx="1"/>
          </p:nvPr>
        </p:nvSpPr>
        <p:spPr/>
        <p:txBody>
          <a:bodyPr>
            <a:normAutofit fontScale="85000" lnSpcReduction="20000"/>
          </a:bodyPr>
          <a:lstStyle/>
          <a:p>
            <a:pPr algn="just">
              <a:buFont typeface="Wingdings" pitchFamily="2" charset="2"/>
              <a:buChar char="§"/>
            </a:pPr>
            <a:r>
              <a:rPr lang="tr-TR" sz="2400" b="1" dirty="0" smtClean="0">
                <a:solidFill>
                  <a:schemeClr val="tx1"/>
                </a:solidFill>
              </a:rPr>
              <a:t> Kod 3:</a:t>
            </a:r>
          </a:p>
          <a:p>
            <a:pPr marL="457200" indent="-457200" algn="just">
              <a:buFont typeface="+mj-lt"/>
              <a:buAutoNum type="arabicPeriod"/>
            </a:pPr>
            <a:r>
              <a:rPr lang="tr-TR" sz="2400" dirty="0" smtClean="0">
                <a:solidFill>
                  <a:schemeClr val="tx1"/>
                </a:solidFill>
              </a:rPr>
              <a:t>   </a:t>
            </a:r>
            <a:r>
              <a:rPr lang="tr-TR" sz="2400" dirty="0" err="1" smtClean="0">
                <a:solidFill>
                  <a:schemeClr val="tx1"/>
                </a:solidFill>
              </a:rPr>
              <a:t>int</a:t>
            </a:r>
            <a:r>
              <a:rPr lang="tr-TR" sz="2400" dirty="0" smtClean="0">
                <a:solidFill>
                  <a:schemeClr val="tx1"/>
                </a:solidFill>
              </a:rPr>
              <a:t> </a:t>
            </a:r>
            <a:r>
              <a:rPr lang="tr-TR" sz="2400" dirty="0" err="1" smtClean="0">
                <a:solidFill>
                  <a:schemeClr val="tx1"/>
                </a:solidFill>
              </a:rPr>
              <a:t>ogr</a:t>
            </a:r>
            <a:r>
              <a:rPr lang="tr-TR" sz="2400" dirty="0" smtClean="0">
                <a:solidFill>
                  <a:schemeClr val="tx1"/>
                </a:solidFill>
              </a:rPr>
              <a:t>_not = 75;</a:t>
            </a:r>
          </a:p>
          <a:p>
            <a:pPr marL="457200" indent="-457200" algn="just">
              <a:buFont typeface="+mj-lt"/>
              <a:buAutoNum type="arabicPeriod"/>
            </a:pPr>
            <a:r>
              <a:rPr lang="tr-TR" sz="2400" dirty="0" smtClean="0">
                <a:solidFill>
                  <a:schemeClr val="tx1"/>
                </a:solidFill>
              </a:rPr>
              <a:t>   </a:t>
            </a:r>
            <a:r>
              <a:rPr lang="tr-TR" sz="2400" dirty="0" err="1" smtClean="0">
                <a:solidFill>
                  <a:schemeClr val="tx1"/>
                </a:solidFill>
              </a:rPr>
              <a:t>if</a:t>
            </a:r>
            <a:r>
              <a:rPr lang="tr-TR" sz="2400" dirty="0" smtClean="0">
                <a:solidFill>
                  <a:schemeClr val="tx1"/>
                </a:solidFill>
              </a:rPr>
              <a:t>(</a:t>
            </a:r>
            <a:r>
              <a:rPr lang="tr-TR" sz="2400" dirty="0" err="1" smtClean="0">
                <a:solidFill>
                  <a:schemeClr val="tx1"/>
                </a:solidFill>
              </a:rPr>
              <a:t>ogr</a:t>
            </a:r>
            <a:r>
              <a:rPr lang="tr-TR" sz="2400" dirty="0" smtClean="0">
                <a:solidFill>
                  <a:schemeClr val="tx1"/>
                </a:solidFill>
              </a:rPr>
              <a:t>_not &gt;= 60)</a:t>
            </a:r>
          </a:p>
          <a:p>
            <a:pPr marL="457200" indent="-457200" algn="just">
              <a:buFont typeface="+mj-lt"/>
              <a:buAutoNum type="arabicPeriod"/>
            </a:pPr>
            <a:r>
              <a:rPr lang="tr-TR" sz="2400" dirty="0" smtClean="0">
                <a:solidFill>
                  <a:schemeClr val="tx1"/>
                </a:solidFill>
              </a:rPr>
              <a:t>       </a:t>
            </a:r>
            <a:r>
              <a:rPr lang="tr-TR" sz="2400" dirty="0" err="1" smtClean="0">
                <a:solidFill>
                  <a:schemeClr val="tx1"/>
                </a:solidFill>
              </a:rPr>
              <a:t>printf</a:t>
            </a:r>
            <a:r>
              <a:rPr lang="tr-TR" sz="2400" dirty="0" smtClean="0">
                <a:solidFill>
                  <a:schemeClr val="tx1"/>
                </a:solidFill>
              </a:rPr>
              <a:t>(“Harf notunuz = DD”);</a:t>
            </a:r>
          </a:p>
          <a:p>
            <a:pPr marL="457200" indent="-457200" algn="just">
              <a:buFont typeface="+mj-lt"/>
              <a:buAutoNum type="arabicPeriod"/>
            </a:pPr>
            <a:r>
              <a:rPr lang="tr-TR" sz="2400" dirty="0" smtClean="0">
                <a:solidFill>
                  <a:schemeClr val="tx1"/>
                </a:solidFill>
              </a:rPr>
              <a:t>   else </a:t>
            </a:r>
            <a:r>
              <a:rPr lang="tr-TR" sz="2400" dirty="0" err="1" smtClean="0">
                <a:solidFill>
                  <a:schemeClr val="tx1"/>
                </a:solidFill>
              </a:rPr>
              <a:t>if</a:t>
            </a:r>
            <a:r>
              <a:rPr lang="tr-TR" sz="2400" dirty="0" smtClean="0">
                <a:solidFill>
                  <a:schemeClr val="tx1"/>
                </a:solidFill>
              </a:rPr>
              <a:t>(</a:t>
            </a:r>
            <a:r>
              <a:rPr lang="tr-TR" sz="2400" dirty="0" err="1" smtClean="0">
                <a:solidFill>
                  <a:schemeClr val="tx1"/>
                </a:solidFill>
              </a:rPr>
              <a:t>ogr</a:t>
            </a:r>
            <a:r>
              <a:rPr lang="tr-TR" sz="2400" dirty="0" smtClean="0">
                <a:solidFill>
                  <a:schemeClr val="tx1"/>
                </a:solidFill>
              </a:rPr>
              <a:t>_not &gt;= 70)</a:t>
            </a:r>
          </a:p>
          <a:p>
            <a:pPr marL="457200" indent="-457200" algn="just">
              <a:buFont typeface="+mj-lt"/>
              <a:buAutoNum type="arabicPeriod"/>
            </a:pPr>
            <a:r>
              <a:rPr lang="tr-TR" sz="2400" dirty="0" smtClean="0">
                <a:solidFill>
                  <a:schemeClr val="tx1"/>
                </a:solidFill>
              </a:rPr>
              <a:t>       </a:t>
            </a:r>
            <a:r>
              <a:rPr lang="tr-TR" sz="2400" dirty="0" err="1" smtClean="0">
                <a:solidFill>
                  <a:schemeClr val="tx1"/>
                </a:solidFill>
              </a:rPr>
              <a:t>printf</a:t>
            </a:r>
            <a:r>
              <a:rPr lang="tr-TR" sz="2400" dirty="0" smtClean="0">
                <a:solidFill>
                  <a:schemeClr val="tx1"/>
                </a:solidFill>
              </a:rPr>
              <a:t>(“Harf notunuz = CC”);</a:t>
            </a:r>
          </a:p>
          <a:p>
            <a:pPr marL="457200" indent="-457200" algn="just">
              <a:buFont typeface="+mj-lt"/>
              <a:buAutoNum type="arabicPeriod"/>
            </a:pPr>
            <a:r>
              <a:rPr lang="tr-TR" sz="2400" dirty="0" smtClean="0">
                <a:solidFill>
                  <a:schemeClr val="tx1"/>
                </a:solidFill>
              </a:rPr>
              <a:t>   else </a:t>
            </a:r>
            <a:r>
              <a:rPr lang="tr-TR" sz="2400" dirty="0" err="1" smtClean="0">
                <a:solidFill>
                  <a:schemeClr val="tx1"/>
                </a:solidFill>
              </a:rPr>
              <a:t>if</a:t>
            </a:r>
            <a:r>
              <a:rPr lang="tr-TR" sz="2400" dirty="0" smtClean="0">
                <a:solidFill>
                  <a:schemeClr val="tx1"/>
                </a:solidFill>
              </a:rPr>
              <a:t>(</a:t>
            </a:r>
            <a:r>
              <a:rPr lang="tr-TR" sz="2400" dirty="0" err="1" smtClean="0">
                <a:solidFill>
                  <a:schemeClr val="tx1"/>
                </a:solidFill>
              </a:rPr>
              <a:t>ogr</a:t>
            </a:r>
            <a:r>
              <a:rPr lang="tr-TR" sz="2400" dirty="0" smtClean="0">
                <a:solidFill>
                  <a:schemeClr val="tx1"/>
                </a:solidFill>
              </a:rPr>
              <a:t>_not &gt;= 80)</a:t>
            </a:r>
          </a:p>
          <a:p>
            <a:pPr marL="457200" indent="-457200" algn="just">
              <a:buFont typeface="+mj-lt"/>
              <a:buAutoNum type="arabicPeriod"/>
            </a:pPr>
            <a:r>
              <a:rPr lang="tr-TR" sz="2400" dirty="0" smtClean="0">
                <a:solidFill>
                  <a:schemeClr val="tx1"/>
                </a:solidFill>
              </a:rPr>
              <a:t>       </a:t>
            </a:r>
            <a:r>
              <a:rPr lang="tr-TR" sz="2400" dirty="0" err="1" smtClean="0">
                <a:solidFill>
                  <a:schemeClr val="tx1"/>
                </a:solidFill>
              </a:rPr>
              <a:t>printf</a:t>
            </a:r>
            <a:r>
              <a:rPr lang="tr-TR" sz="2400" dirty="0" smtClean="0">
                <a:solidFill>
                  <a:schemeClr val="tx1"/>
                </a:solidFill>
              </a:rPr>
              <a:t>(“Harf notunuz = BB”);</a:t>
            </a:r>
          </a:p>
          <a:p>
            <a:pPr marL="457200" indent="-457200" algn="just">
              <a:buFont typeface="+mj-lt"/>
              <a:buAutoNum type="arabicPeriod"/>
            </a:pPr>
            <a:r>
              <a:rPr lang="tr-TR" sz="2400" dirty="0" smtClean="0">
                <a:solidFill>
                  <a:schemeClr val="tx1"/>
                </a:solidFill>
              </a:rPr>
              <a:t>   else </a:t>
            </a:r>
            <a:r>
              <a:rPr lang="tr-TR" sz="2400" dirty="0" err="1" smtClean="0">
                <a:solidFill>
                  <a:schemeClr val="tx1"/>
                </a:solidFill>
              </a:rPr>
              <a:t>if</a:t>
            </a:r>
            <a:r>
              <a:rPr lang="tr-TR" sz="2400" dirty="0" smtClean="0">
                <a:solidFill>
                  <a:schemeClr val="tx1"/>
                </a:solidFill>
              </a:rPr>
              <a:t>(</a:t>
            </a:r>
            <a:r>
              <a:rPr lang="tr-TR" sz="2400" dirty="0" err="1" smtClean="0">
                <a:solidFill>
                  <a:schemeClr val="tx1"/>
                </a:solidFill>
              </a:rPr>
              <a:t>ogr</a:t>
            </a:r>
            <a:r>
              <a:rPr lang="tr-TR" sz="2400" dirty="0" smtClean="0">
                <a:solidFill>
                  <a:schemeClr val="tx1"/>
                </a:solidFill>
              </a:rPr>
              <a:t>_not &gt;= 90)</a:t>
            </a:r>
          </a:p>
          <a:p>
            <a:pPr marL="457200" indent="-457200" algn="just">
              <a:buFont typeface="+mj-lt"/>
              <a:buAutoNum type="arabicPeriod"/>
            </a:pPr>
            <a:r>
              <a:rPr lang="tr-TR" sz="2400" dirty="0" smtClean="0">
                <a:solidFill>
                  <a:schemeClr val="tx1"/>
                </a:solidFill>
              </a:rPr>
              <a:t>       </a:t>
            </a:r>
            <a:r>
              <a:rPr lang="tr-TR" sz="2400" dirty="0" err="1" smtClean="0">
                <a:solidFill>
                  <a:schemeClr val="tx1"/>
                </a:solidFill>
              </a:rPr>
              <a:t>printf</a:t>
            </a:r>
            <a:r>
              <a:rPr lang="tr-TR" sz="2400" dirty="0" smtClean="0">
                <a:solidFill>
                  <a:schemeClr val="tx1"/>
                </a:solidFill>
              </a:rPr>
              <a:t>(“Harf notunuz = AA”);</a:t>
            </a:r>
          </a:p>
          <a:p>
            <a:pPr marL="457200" indent="-457200" algn="just">
              <a:buFont typeface="+mj-lt"/>
              <a:buAutoNum type="arabicPeriod"/>
            </a:pPr>
            <a:r>
              <a:rPr lang="tr-TR" sz="2400" dirty="0" smtClean="0">
                <a:solidFill>
                  <a:schemeClr val="tx1"/>
                </a:solidFill>
              </a:rPr>
              <a:t>   else</a:t>
            </a:r>
          </a:p>
          <a:p>
            <a:pPr marL="457200" indent="-457200" algn="just">
              <a:buFont typeface="+mj-lt"/>
              <a:buAutoNum type="arabicPeriod"/>
            </a:pPr>
            <a:r>
              <a:rPr lang="tr-TR" sz="2400" dirty="0" smtClean="0">
                <a:solidFill>
                  <a:schemeClr val="tx1"/>
                </a:solidFill>
              </a:rPr>
              <a:t>       </a:t>
            </a:r>
            <a:r>
              <a:rPr lang="tr-TR" sz="2400" dirty="0" err="1" smtClean="0">
                <a:solidFill>
                  <a:schemeClr val="tx1"/>
                </a:solidFill>
              </a:rPr>
              <a:t>printf</a:t>
            </a:r>
            <a:r>
              <a:rPr lang="tr-TR" sz="2400" dirty="0" smtClean="0">
                <a:solidFill>
                  <a:schemeClr val="tx1"/>
                </a:solidFill>
              </a:rPr>
              <a:t>(“Harf notunuz = FF”);</a:t>
            </a:r>
          </a:p>
          <a:p>
            <a:pPr algn="just"/>
            <a:endParaRPr lang="tr-TR" sz="2400" dirty="0" smtClean="0">
              <a:solidFill>
                <a:schemeClr val="tx1"/>
              </a:solidFill>
            </a:endParaRPr>
          </a:p>
          <a:p>
            <a:pPr algn="just">
              <a:buFont typeface="Wingdings" pitchFamily="2" charset="2"/>
              <a:buChar char="§"/>
            </a:pPr>
            <a:r>
              <a:rPr lang="tr-TR" sz="2400" dirty="0" smtClean="0">
                <a:solidFill>
                  <a:schemeClr val="tx1"/>
                </a:solidFill>
              </a:rPr>
              <a:t> </a:t>
            </a:r>
            <a:r>
              <a:rPr lang="tr-TR" sz="2400" b="1" dirty="0" smtClean="0">
                <a:solidFill>
                  <a:schemeClr val="tx1"/>
                </a:solidFill>
              </a:rPr>
              <a:t>Çıktı:</a:t>
            </a:r>
          </a:p>
          <a:p>
            <a:pPr algn="just"/>
            <a:r>
              <a:rPr lang="tr-TR" sz="2400" dirty="0" smtClean="0">
                <a:solidFill>
                  <a:schemeClr val="tx1"/>
                </a:solidFill>
              </a:rPr>
              <a:t>   Harf notunuz = DD</a:t>
            </a:r>
          </a:p>
          <a:p>
            <a:pPr algn="just"/>
            <a:endParaRPr lang="tr-TR" sz="2400" dirty="0" smtClean="0">
              <a:solidFill>
                <a:schemeClr val="tx1"/>
              </a:solidFill>
            </a:endParaRPr>
          </a:p>
          <a:p>
            <a:pPr algn="just"/>
            <a:endParaRPr lang="tr-TR" sz="2400" b="1" dirty="0" smtClean="0">
              <a:solidFill>
                <a:schemeClr val="tx1"/>
              </a:solidFill>
            </a:endParaRPr>
          </a:p>
          <a:p>
            <a:pPr algn="just"/>
            <a:endParaRPr lang="tr-TR" sz="2400" b="1" dirty="0" smtClean="0">
              <a:solidFill>
                <a:schemeClr val="tx1"/>
              </a:solidFill>
            </a:endParaRPr>
          </a:p>
        </p:txBody>
      </p:sp>
      <p:sp>
        <p:nvSpPr>
          <p:cNvPr id="5" name="4 Dikdörtgen"/>
          <p:cNvSpPr/>
          <p:nvPr/>
        </p:nvSpPr>
        <p:spPr>
          <a:xfrm>
            <a:off x="6215074" y="1500174"/>
            <a:ext cx="2643206" cy="4401205"/>
          </a:xfrm>
          <a:prstGeom prst="rect">
            <a:avLst/>
          </a:prstGeom>
        </p:spPr>
        <p:txBody>
          <a:bodyPr wrap="square">
            <a:spAutoFit/>
          </a:bodyPr>
          <a:lstStyle/>
          <a:p>
            <a:pPr algn="just">
              <a:buFont typeface="Wingdings" pitchFamily="2" charset="2"/>
              <a:buChar char="Ø"/>
            </a:pPr>
            <a:r>
              <a:rPr lang="tr-TR" sz="1400" dirty="0" smtClean="0"/>
              <a:t> Bu örnekte ise bir mantık hatası bulunmaktadır. Kodu yazan kişi 75 notunun karşılığının C olduğunu bilmektedir. Ancak koddaki </a:t>
            </a:r>
            <a:r>
              <a:rPr lang="tr-TR" sz="1400" dirty="0" err="1" smtClean="0"/>
              <a:t>if</a:t>
            </a:r>
            <a:r>
              <a:rPr lang="tr-TR" sz="1400" dirty="0" smtClean="0"/>
              <a:t> bloklarını yanlış sırada kodladığından program bize harf notu olarak </a:t>
            </a:r>
            <a:r>
              <a:rPr lang="tr-TR" sz="1400" dirty="0" err="1" smtClean="0"/>
              <a:t>D’yi</a:t>
            </a:r>
            <a:r>
              <a:rPr lang="tr-TR" sz="1400" dirty="0" smtClean="0"/>
              <a:t> vermektedir. Bazı durumlarda birden fazla </a:t>
            </a:r>
            <a:r>
              <a:rPr lang="tr-TR" sz="1400" dirty="0" err="1" smtClean="0"/>
              <a:t>if</a:t>
            </a:r>
            <a:r>
              <a:rPr lang="tr-TR" sz="1400" dirty="0" smtClean="0"/>
              <a:t> kontrolü aynı önermeyi sağlıyor olabilir. Örneğin 75 değeri hem 60’tan, hem 70’ten büyüktür. Böyle durumlarda hangi kontrolün önce yapılması gerektiğine dikkat edilmeli, ya da </a:t>
            </a:r>
            <a:r>
              <a:rPr lang="tr-TR" sz="1400" dirty="0" err="1" smtClean="0"/>
              <a:t>if</a:t>
            </a:r>
            <a:r>
              <a:rPr lang="tr-TR" sz="1400" dirty="0" smtClean="0"/>
              <a:t> kontrolleri daha sıkı yapılmalıdır.</a:t>
            </a:r>
          </a:p>
          <a:p>
            <a:pPr algn="just">
              <a:buFont typeface="Wingdings" pitchFamily="2" charset="2"/>
              <a:buChar char="Ø"/>
            </a:pPr>
            <a:r>
              <a:rPr lang="tr-TR" sz="1400" dirty="0" smtClean="0"/>
              <a:t>Söz dizimi hatası değil, mantık hatası içeren, isteneni yapmayan yanlış bir kullanımdır.</a:t>
            </a:r>
          </a:p>
          <a:p>
            <a:pPr algn="just">
              <a:buFont typeface="Wingdings" pitchFamily="2" charset="2"/>
              <a:buChar char="Ø"/>
            </a:pPr>
            <a:endParaRPr lang="tr-TR" sz="1400" dirty="0" smtClean="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inkTgt spid="_x0000_s5124"/>
                                        </p:tgtEl>
                                        <p:attrNameLst>
                                          <p:attrName>style.visibility</p:attrName>
                                        </p:attrNameLst>
                                      </p:cBhvr>
                                      <p:to>
                                        <p:strVal val="visible"/>
                                      </p:to>
                                    </p:set>
                                    <p:animEffect transition="in" filter="checkerboard(across)">
                                      <p:cBhvr>
                                        <p:cTn id="7" dur="500"/>
                                        <p:tgtEl>
                                          <p:inkTgt spid="_x0000_s512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inkTgt spid="_x0000_s5123"/>
                                        </p:tgtEl>
                                        <p:attrNameLst>
                                          <p:attrName>style.visibility</p:attrName>
                                        </p:attrNameLst>
                                      </p:cBhvr>
                                      <p:to>
                                        <p:strVal val="visible"/>
                                      </p:to>
                                    </p:set>
                                    <p:animEffect transition="in" filter="checkerboard(across)">
                                      <p:cBhvr>
                                        <p:cTn id="12" dur="500"/>
                                        <p:tgtEl>
                                          <p:inkTgt spid="_x0000_s5123"/>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inkTgt spid="_x0000_s5122"/>
                                        </p:tgtEl>
                                        <p:attrNameLst>
                                          <p:attrName>style.visibility</p:attrName>
                                        </p:attrNameLst>
                                      </p:cBhvr>
                                      <p:to>
                                        <p:strVal val="visible"/>
                                      </p:to>
                                    </p:set>
                                    <p:animEffect transition="in" filter="checkerboard(across)">
                                      <p:cBhvr>
                                        <p:cTn id="17" dur="500"/>
                                        <p:tgtEl>
                                          <p:inkTgt spid="_x0000_s512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down)">
                                      <p:cBhvr>
                                        <p:cTn id="22" dur="500"/>
                                        <p:tgtEl>
                                          <p:spTgt spid="4"/>
                                        </p:tgtEl>
                                      </p:cBhvr>
                                    </p:animEffect>
                                  </p:childTnLst>
                                </p:cTn>
                              </p:par>
                              <p:par>
                                <p:cTn id="23" presetID="5" presetClass="entr" presetSubtype="10" fill="hold" nodeType="withEffect">
                                  <p:stCondLst>
                                    <p:cond delay="0"/>
                                  </p:stCondLst>
                                  <p:childTnLst>
                                    <p:set>
                                      <p:cBhvr>
                                        <p:cTn id="24" dur="1" fill="hold">
                                          <p:stCondLst>
                                            <p:cond delay="0"/>
                                          </p:stCondLst>
                                        </p:cTn>
                                        <p:tgtEl>
                                          <p:spTgt spid="3">
                                            <p:txEl>
                                              <p:pRg st="14" end="14"/>
                                            </p:txEl>
                                          </p:spTgt>
                                        </p:tgtEl>
                                        <p:attrNameLst>
                                          <p:attrName>style.visibility</p:attrName>
                                        </p:attrNameLst>
                                      </p:cBhvr>
                                      <p:to>
                                        <p:strVal val="visible"/>
                                      </p:to>
                                    </p:set>
                                    <p:animEffect transition="in" filter="checkerboard(across)">
                                      <p:cBhvr>
                                        <p:cTn id="25" dur="500"/>
                                        <p:tgtEl>
                                          <p:spTgt spid="3">
                                            <p:txEl>
                                              <p:pRg st="14" end="14"/>
                                            </p:txEl>
                                          </p:spTgt>
                                        </p:tgtEl>
                                      </p:cBhvr>
                                    </p:animEffect>
                                  </p:childTnLst>
                                </p:cTn>
                              </p:par>
                              <p:par>
                                <p:cTn id="26" presetID="5" presetClass="entr" presetSubtype="10" fill="hold" grpId="0"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checkerboard(across)">
                                      <p:cBhvr>
                                        <p:cTn id="2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2800" b="1" dirty="0" smtClean="0">
                <a:solidFill>
                  <a:srgbClr val="464653">
                    <a:lumMod val="60000"/>
                    <a:lumOff val="40000"/>
                  </a:srgbClr>
                </a:solidFill>
              </a:rPr>
              <a:t>Karar Verme Yapıları  “IF” – “ELSE IF” – “ELSE”</a:t>
            </a:r>
            <a:endParaRPr lang="tr-TR" sz="4000" b="1" dirty="0">
              <a:solidFill>
                <a:schemeClr val="tx2">
                  <a:lumMod val="60000"/>
                  <a:lumOff val="40000"/>
                </a:schemeClr>
              </a:solidFill>
            </a:endParaRPr>
          </a:p>
        </p:txBody>
      </p:sp>
      <p:sp>
        <p:nvSpPr>
          <p:cNvPr id="3" name="Alt Başlık 2"/>
          <p:cNvSpPr>
            <a:spLocks noGrp="1"/>
          </p:cNvSpPr>
          <p:nvPr>
            <p:ph sz="quarter" idx="1"/>
          </p:nvPr>
        </p:nvSpPr>
        <p:spPr/>
        <p:txBody>
          <a:bodyPr>
            <a:noAutofit/>
          </a:bodyPr>
          <a:lstStyle/>
          <a:p>
            <a:pPr algn="just">
              <a:buFont typeface="Wingdings" pitchFamily="2" charset="2"/>
              <a:buChar char="§"/>
            </a:pPr>
            <a:r>
              <a:rPr lang="tr-TR" sz="1800" b="1" dirty="0" smtClean="0">
                <a:solidFill>
                  <a:schemeClr val="tx1"/>
                </a:solidFill>
              </a:rPr>
              <a:t> Kod 4:</a:t>
            </a:r>
          </a:p>
          <a:p>
            <a:pPr marL="457200" indent="-457200" algn="just">
              <a:buFont typeface="+mj-lt"/>
              <a:buAutoNum type="arabicPeriod"/>
            </a:pPr>
            <a:r>
              <a:rPr lang="tr-TR" sz="1800" dirty="0" smtClean="0">
                <a:solidFill>
                  <a:schemeClr val="tx1"/>
                </a:solidFill>
              </a:rPr>
              <a:t>   </a:t>
            </a:r>
            <a:r>
              <a:rPr lang="tr-TR" sz="1800" dirty="0" err="1" smtClean="0">
                <a:solidFill>
                  <a:schemeClr val="tx1"/>
                </a:solidFill>
              </a:rPr>
              <a:t>int</a:t>
            </a:r>
            <a:r>
              <a:rPr lang="tr-TR" sz="1800" dirty="0" smtClean="0">
                <a:solidFill>
                  <a:schemeClr val="tx1"/>
                </a:solidFill>
              </a:rPr>
              <a:t> </a:t>
            </a:r>
            <a:r>
              <a:rPr lang="tr-TR" sz="1800" dirty="0" err="1" smtClean="0">
                <a:solidFill>
                  <a:schemeClr val="tx1"/>
                </a:solidFill>
              </a:rPr>
              <a:t>ogr</a:t>
            </a:r>
            <a:r>
              <a:rPr lang="tr-TR" sz="1800" dirty="0" smtClean="0">
                <a:solidFill>
                  <a:schemeClr val="tx1"/>
                </a:solidFill>
              </a:rPr>
              <a:t>_not = 75;</a:t>
            </a:r>
          </a:p>
          <a:p>
            <a:pPr marL="457200" indent="-457200" algn="just">
              <a:buFont typeface="+mj-lt"/>
              <a:buAutoNum type="arabicPeriod"/>
            </a:pPr>
            <a:r>
              <a:rPr lang="tr-TR" sz="1800" dirty="0" smtClean="0">
                <a:solidFill>
                  <a:schemeClr val="tx1"/>
                </a:solidFill>
              </a:rPr>
              <a:t>   </a:t>
            </a:r>
            <a:r>
              <a:rPr lang="tr-TR" sz="1800" dirty="0" err="1" smtClean="0">
                <a:solidFill>
                  <a:schemeClr val="tx1"/>
                </a:solidFill>
              </a:rPr>
              <a:t>if</a:t>
            </a:r>
            <a:r>
              <a:rPr lang="tr-TR" sz="1800" dirty="0" smtClean="0">
                <a:solidFill>
                  <a:schemeClr val="tx1"/>
                </a:solidFill>
              </a:rPr>
              <a:t>(</a:t>
            </a:r>
            <a:r>
              <a:rPr lang="tr-TR" sz="1800" dirty="0" err="1" smtClean="0">
                <a:solidFill>
                  <a:schemeClr val="tx1"/>
                </a:solidFill>
              </a:rPr>
              <a:t>ogr</a:t>
            </a:r>
            <a:r>
              <a:rPr lang="tr-TR" sz="1800" dirty="0" smtClean="0">
                <a:solidFill>
                  <a:schemeClr val="tx1"/>
                </a:solidFill>
              </a:rPr>
              <a:t>_not &gt;= 60 &amp;&amp; </a:t>
            </a:r>
            <a:r>
              <a:rPr lang="tr-TR" sz="1800" dirty="0" err="1" smtClean="0">
                <a:solidFill>
                  <a:schemeClr val="tx1"/>
                </a:solidFill>
              </a:rPr>
              <a:t>ogr</a:t>
            </a:r>
            <a:r>
              <a:rPr lang="tr-TR" sz="1800" dirty="0" smtClean="0">
                <a:solidFill>
                  <a:schemeClr val="tx1"/>
                </a:solidFill>
              </a:rPr>
              <a:t>_not &lt; 70)</a:t>
            </a:r>
          </a:p>
          <a:p>
            <a:pPr marL="457200" indent="-457200" algn="just">
              <a:buFont typeface="+mj-lt"/>
              <a:buAutoNum type="arabicPeriod"/>
            </a:pPr>
            <a:r>
              <a:rPr lang="tr-TR" sz="1800" dirty="0" smtClean="0">
                <a:solidFill>
                  <a:schemeClr val="tx1"/>
                </a:solidFill>
              </a:rPr>
              <a:t>       </a:t>
            </a:r>
            <a:r>
              <a:rPr lang="tr-TR" sz="1800" dirty="0" err="1" smtClean="0">
                <a:solidFill>
                  <a:schemeClr val="tx1"/>
                </a:solidFill>
              </a:rPr>
              <a:t>printf</a:t>
            </a:r>
            <a:r>
              <a:rPr lang="tr-TR" sz="1800" dirty="0" smtClean="0">
                <a:solidFill>
                  <a:schemeClr val="tx1"/>
                </a:solidFill>
              </a:rPr>
              <a:t>(“Harf notunuz = DD”);</a:t>
            </a:r>
          </a:p>
          <a:p>
            <a:pPr marL="457200" indent="-457200" algn="just">
              <a:buFont typeface="+mj-lt"/>
              <a:buAutoNum type="arabicPeriod"/>
            </a:pPr>
            <a:r>
              <a:rPr lang="tr-TR" sz="1800" dirty="0" smtClean="0">
                <a:solidFill>
                  <a:schemeClr val="tx1"/>
                </a:solidFill>
              </a:rPr>
              <a:t>   else </a:t>
            </a:r>
            <a:r>
              <a:rPr lang="tr-TR" sz="1800" dirty="0" err="1" smtClean="0">
                <a:solidFill>
                  <a:schemeClr val="tx1"/>
                </a:solidFill>
              </a:rPr>
              <a:t>if</a:t>
            </a:r>
            <a:r>
              <a:rPr lang="tr-TR" sz="1800" dirty="0" smtClean="0">
                <a:solidFill>
                  <a:schemeClr val="tx1"/>
                </a:solidFill>
              </a:rPr>
              <a:t>(</a:t>
            </a:r>
            <a:r>
              <a:rPr lang="tr-TR" sz="1800" dirty="0" err="1" smtClean="0">
                <a:solidFill>
                  <a:schemeClr val="tx1"/>
                </a:solidFill>
              </a:rPr>
              <a:t>ogr</a:t>
            </a:r>
            <a:r>
              <a:rPr lang="tr-TR" sz="1800" dirty="0" smtClean="0">
                <a:solidFill>
                  <a:schemeClr val="tx1"/>
                </a:solidFill>
              </a:rPr>
              <a:t>_not &gt;= 80 &amp;&amp; </a:t>
            </a:r>
            <a:r>
              <a:rPr lang="tr-TR" sz="1800" dirty="0" err="1" smtClean="0">
                <a:solidFill>
                  <a:schemeClr val="tx1"/>
                </a:solidFill>
              </a:rPr>
              <a:t>ogr</a:t>
            </a:r>
            <a:r>
              <a:rPr lang="tr-TR" sz="1800" dirty="0" smtClean="0">
                <a:solidFill>
                  <a:schemeClr val="tx1"/>
                </a:solidFill>
              </a:rPr>
              <a:t>_not &lt; 90)</a:t>
            </a:r>
          </a:p>
          <a:p>
            <a:pPr marL="457200" indent="-457200" algn="just">
              <a:buFont typeface="+mj-lt"/>
              <a:buAutoNum type="arabicPeriod"/>
            </a:pPr>
            <a:r>
              <a:rPr lang="tr-TR" sz="1800" dirty="0" smtClean="0">
                <a:solidFill>
                  <a:schemeClr val="tx1"/>
                </a:solidFill>
              </a:rPr>
              <a:t>       </a:t>
            </a:r>
            <a:r>
              <a:rPr lang="tr-TR" sz="1800" dirty="0" err="1" smtClean="0">
                <a:solidFill>
                  <a:schemeClr val="tx1"/>
                </a:solidFill>
              </a:rPr>
              <a:t>printf</a:t>
            </a:r>
            <a:r>
              <a:rPr lang="tr-TR" sz="1800" dirty="0" smtClean="0">
                <a:solidFill>
                  <a:schemeClr val="tx1"/>
                </a:solidFill>
              </a:rPr>
              <a:t>(“Harf notunuz = BB”);</a:t>
            </a:r>
          </a:p>
          <a:p>
            <a:pPr marL="457200" indent="-457200" algn="just">
              <a:buFont typeface="+mj-lt"/>
              <a:buAutoNum type="arabicPeriod"/>
            </a:pPr>
            <a:r>
              <a:rPr lang="tr-TR" sz="1800" dirty="0" smtClean="0">
                <a:solidFill>
                  <a:schemeClr val="tx1"/>
                </a:solidFill>
              </a:rPr>
              <a:t>   else </a:t>
            </a:r>
            <a:r>
              <a:rPr lang="tr-TR" sz="1800" dirty="0" err="1" smtClean="0">
                <a:solidFill>
                  <a:schemeClr val="tx1"/>
                </a:solidFill>
              </a:rPr>
              <a:t>if</a:t>
            </a:r>
            <a:r>
              <a:rPr lang="tr-TR" sz="1800" dirty="0" smtClean="0">
                <a:solidFill>
                  <a:schemeClr val="tx1"/>
                </a:solidFill>
              </a:rPr>
              <a:t>(</a:t>
            </a:r>
            <a:r>
              <a:rPr lang="tr-TR" sz="1800" dirty="0" err="1" smtClean="0">
                <a:solidFill>
                  <a:schemeClr val="tx1"/>
                </a:solidFill>
              </a:rPr>
              <a:t>ogr</a:t>
            </a:r>
            <a:r>
              <a:rPr lang="tr-TR" sz="1800" dirty="0" smtClean="0">
                <a:solidFill>
                  <a:schemeClr val="tx1"/>
                </a:solidFill>
              </a:rPr>
              <a:t>_not &gt;= 90)</a:t>
            </a:r>
          </a:p>
          <a:p>
            <a:pPr marL="457200" indent="-457200" algn="just">
              <a:buFont typeface="+mj-lt"/>
              <a:buAutoNum type="arabicPeriod"/>
            </a:pPr>
            <a:r>
              <a:rPr lang="tr-TR" sz="1800" dirty="0" smtClean="0">
                <a:solidFill>
                  <a:schemeClr val="tx1"/>
                </a:solidFill>
              </a:rPr>
              <a:t>       </a:t>
            </a:r>
            <a:r>
              <a:rPr lang="tr-TR" sz="1800" dirty="0" err="1" smtClean="0">
                <a:solidFill>
                  <a:schemeClr val="tx1"/>
                </a:solidFill>
              </a:rPr>
              <a:t>printf</a:t>
            </a:r>
            <a:r>
              <a:rPr lang="tr-TR" sz="1800" dirty="0" smtClean="0">
                <a:solidFill>
                  <a:schemeClr val="tx1"/>
                </a:solidFill>
              </a:rPr>
              <a:t>(“Harf notunuz = AA”);</a:t>
            </a:r>
          </a:p>
          <a:p>
            <a:pPr marL="457200" indent="-457200" algn="just">
              <a:buFont typeface="+mj-lt"/>
              <a:buAutoNum type="arabicPeriod"/>
            </a:pPr>
            <a:r>
              <a:rPr lang="tr-TR" sz="1800" dirty="0" smtClean="0">
                <a:solidFill>
                  <a:schemeClr val="tx1"/>
                </a:solidFill>
              </a:rPr>
              <a:t>   else </a:t>
            </a:r>
            <a:r>
              <a:rPr lang="tr-TR" sz="1800" dirty="0" err="1" smtClean="0">
                <a:solidFill>
                  <a:schemeClr val="tx1"/>
                </a:solidFill>
              </a:rPr>
              <a:t>if</a:t>
            </a:r>
            <a:r>
              <a:rPr lang="tr-TR" sz="1800" dirty="0" smtClean="0">
                <a:solidFill>
                  <a:schemeClr val="tx1"/>
                </a:solidFill>
              </a:rPr>
              <a:t>(</a:t>
            </a:r>
            <a:r>
              <a:rPr lang="tr-TR" sz="1800" dirty="0" err="1" smtClean="0">
                <a:solidFill>
                  <a:schemeClr val="tx1"/>
                </a:solidFill>
              </a:rPr>
              <a:t>ogr</a:t>
            </a:r>
            <a:r>
              <a:rPr lang="tr-TR" sz="1800" dirty="0" smtClean="0">
                <a:solidFill>
                  <a:schemeClr val="tx1"/>
                </a:solidFill>
              </a:rPr>
              <a:t>_not &gt;= 70 &amp;&amp; </a:t>
            </a:r>
            <a:r>
              <a:rPr lang="tr-TR" sz="1800" dirty="0" err="1" smtClean="0">
                <a:solidFill>
                  <a:schemeClr val="tx1"/>
                </a:solidFill>
              </a:rPr>
              <a:t>ogr</a:t>
            </a:r>
            <a:r>
              <a:rPr lang="tr-TR" sz="1800" dirty="0" smtClean="0">
                <a:solidFill>
                  <a:schemeClr val="tx1"/>
                </a:solidFill>
              </a:rPr>
              <a:t>_not &lt; 80)</a:t>
            </a:r>
          </a:p>
          <a:p>
            <a:pPr marL="457200" indent="-457200" algn="just">
              <a:buFont typeface="+mj-lt"/>
              <a:buAutoNum type="arabicPeriod"/>
            </a:pPr>
            <a:r>
              <a:rPr lang="tr-TR" sz="1800" dirty="0" smtClean="0">
                <a:solidFill>
                  <a:schemeClr val="tx1"/>
                </a:solidFill>
              </a:rPr>
              <a:t>       </a:t>
            </a:r>
            <a:r>
              <a:rPr lang="tr-TR" sz="1800" dirty="0" err="1" smtClean="0">
                <a:solidFill>
                  <a:schemeClr val="tx1"/>
                </a:solidFill>
              </a:rPr>
              <a:t>printf</a:t>
            </a:r>
            <a:r>
              <a:rPr lang="tr-TR" sz="1800" dirty="0" smtClean="0">
                <a:solidFill>
                  <a:schemeClr val="tx1"/>
                </a:solidFill>
              </a:rPr>
              <a:t>(“Harf notunuz = CC”);</a:t>
            </a:r>
          </a:p>
          <a:p>
            <a:pPr marL="457200" indent="-457200" algn="just">
              <a:buFont typeface="+mj-lt"/>
              <a:buAutoNum type="arabicPeriod"/>
            </a:pPr>
            <a:r>
              <a:rPr lang="tr-TR" sz="1800" dirty="0" smtClean="0">
                <a:solidFill>
                  <a:schemeClr val="tx1"/>
                </a:solidFill>
              </a:rPr>
              <a:t>   else</a:t>
            </a:r>
          </a:p>
          <a:p>
            <a:pPr marL="457200" indent="-457200" algn="just">
              <a:buFont typeface="+mj-lt"/>
              <a:buAutoNum type="arabicPeriod"/>
            </a:pPr>
            <a:r>
              <a:rPr lang="tr-TR" sz="1800" dirty="0" smtClean="0">
                <a:solidFill>
                  <a:schemeClr val="tx1"/>
                </a:solidFill>
              </a:rPr>
              <a:t>       </a:t>
            </a:r>
            <a:r>
              <a:rPr lang="tr-TR" sz="1800" dirty="0" err="1" smtClean="0">
                <a:solidFill>
                  <a:schemeClr val="tx1"/>
                </a:solidFill>
              </a:rPr>
              <a:t>printf</a:t>
            </a:r>
            <a:r>
              <a:rPr lang="tr-TR" sz="1800" dirty="0" smtClean="0">
                <a:solidFill>
                  <a:schemeClr val="tx1"/>
                </a:solidFill>
              </a:rPr>
              <a:t>(“Harf notunuz = FF”);</a:t>
            </a:r>
          </a:p>
          <a:p>
            <a:pPr algn="just">
              <a:buFont typeface="Wingdings" pitchFamily="2" charset="2"/>
              <a:buChar char="§"/>
            </a:pPr>
            <a:r>
              <a:rPr lang="tr-TR" sz="1800" dirty="0" smtClean="0">
                <a:solidFill>
                  <a:schemeClr val="tx1"/>
                </a:solidFill>
              </a:rPr>
              <a:t> </a:t>
            </a:r>
            <a:r>
              <a:rPr lang="tr-TR" sz="1800" b="1" dirty="0" smtClean="0">
                <a:solidFill>
                  <a:schemeClr val="tx1"/>
                </a:solidFill>
              </a:rPr>
              <a:t>Çıktı:</a:t>
            </a:r>
          </a:p>
          <a:p>
            <a:pPr algn="just"/>
            <a:r>
              <a:rPr lang="tr-TR" sz="1800" dirty="0" smtClean="0">
                <a:solidFill>
                  <a:schemeClr val="tx1"/>
                </a:solidFill>
              </a:rPr>
              <a:t>   Harf notunuz = CC</a:t>
            </a:r>
          </a:p>
          <a:p>
            <a:pPr algn="just"/>
            <a:endParaRPr lang="tr-TR" sz="1800" dirty="0" smtClean="0">
              <a:solidFill>
                <a:schemeClr val="tx1"/>
              </a:solidFill>
            </a:endParaRPr>
          </a:p>
          <a:p>
            <a:pPr algn="just"/>
            <a:endParaRPr lang="tr-TR" sz="1800" b="1" dirty="0" smtClean="0">
              <a:solidFill>
                <a:schemeClr val="tx1"/>
              </a:solidFill>
            </a:endParaRPr>
          </a:p>
          <a:p>
            <a:pPr algn="just"/>
            <a:endParaRPr lang="tr-TR" sz="1800" b="1" dirty="0" smtClean="0">
              <a:solidFill>
                <a:schemeClr val="tx1"/>
              </a:solidFill>
            </a:endParaRPr>
          </a:p>
        </p:txBody>
      </p:sp>
      <p:sp>
        <p:nvSpPr>
          <p:cNvPr id="4" name="3 Dikdörtgen"/>
          <p:cNvSpPr/>
          <p:nvPr/>
        </p:nvSpPr>
        <p:spPr>
          <a:xfrm>
            <a:off x="4929190" y="3500438"/>
            <a:ext cx="3714776" cy="2893100"/>
          </a:xfrm>
          <a:prstGeom prst="rect">
            <a:avLst/>
          </a:prstGeom>
        </p:spPr>
        <p:txBody>
          <a:bodyPr wrap="square">
            <a:spAutoFit/>
          </a:bodyPr>
          <a:lstStyle/>
          <a:p>
            <a:pPr algn="just">
              <a:buFont typeface="Wingdings" pitchFamily="2" charset="2"/>
              <a:buChar char="Ø"/>
            </a:pPr>
            <a:r>
              <a:rPr lang="tr-TR" sz="1400" dirty="0" smtClean="0"/>
              <a:t> Bu örnekte </a:t>
            </a:r>
            <a:r>
              <a:rPr lang="tr-TR" sz="1400" dirty="0" err="1" smtClean="0"/>
              <a:t>if</a:t>
            </a:r>
            <a:r>
              <a:rPr lang="tr-TR" sz="1400" dirty="0" smtClean="0"/>
              <a:t> kontrolleri çok daha sıkı bir şekilde yapılmakta ve hiçbir kontrol diğer kontrollerle kesişmemektedir. Bir önceki örnekte bazı kontroller birbirleri ile kesişmekteydi (75’in hem 60’tan, hem 70’ten büyük olması gibi). Eğer </a:t>
            </a:r>
            <a:r>
              <a:rPr lang="tr-TR" sz="1400" dirty="0" err="1" smtClean="0"/>
              <a:t>if</a:t>
            </a:r>
            <a:r>
              <a:rPr lang="tr-TR" sz="1400" dirty="0" smtClean="0"/>
              <a:t> kontrolleri sıkı bir şekilde yapılırsa yukarıdaki örnekteki gibi </a:t>
            </a:r>
            <a:r>
              <a:rPr lang="tr-TR" sz="1400" b="1" dirty="0" smtClean="0"/>
              <a:t>karışık sırada da yazılsa </a:t>
            </a:r>
            <a:r>
              <a:rPr lang="tr-TR" sz="1400" dirty="0" smtClean="0"/>
              <a:t>her zaman doğru olan değer elde edilir. Ancak </a:t>
            </a:r>
            <a:r>
              <a:rPr lang="tr-TR" sz="1400" dirty="0" err="1" smtClean="0"/>
              <a:t>if</a:t>
            </a:r>
            <a:r>
              <a:rPr lang="tr-TR" sz="1400" dirty="0" smtClean="0"/>
              <a:t> bloklarındaki kontrolün sıkı şekilde yapılması daha fazla mantıksal operatör kullanımı veya iç içe bloklar kullanılmasını gerektirebilir.</a:t>
            </a:r>
          </a:p>
          <a:p>
            <a:pPr algn="just">
              <a:buFont typeface="Wingdings" pitchFamily="2" charset="2"/>
              <a:buChar char="Ø"/>
            </a:pPr>
            <a:r>
              <a:rPr lang="tr-TR" sz="1400" dirty="0" smtClean="0"/>
              <a:t>Programcı rahat okunur kod yazmaya çalışmalıdır. (bkz. Kod1)</a:t>
            </a:r>
          </a:p>
        </p:txBody>
      </p:sp>
      <p:grpSp>
        <p:nvGrpSpPr>
          <p:cNvPr id="9" name="8 Grup"/>
          <p:cNvGrpSpPr/>
          <p:nvPr/>
        </p:nvGrpSpPr>
        <p:grpSpPr>
          <a:xfrm>
            <a:off x="5286380" y="1214422"/>
            <a:ext cx="3143272" cy="2094856"/>
            <a:chOff x="5286380" y="1214422"/>
            <a:chExt cx="3143272" cy="2094856"/>
          </a:xfrm>
        </p:grpSpPr>
        <p:pic>
          <p:nvPicPr>
            <p:cNvPr id="5" name="Picture 2" descr="http://www.coachingconfidence.co.uk/wp-content/uploads/2011/01/Fotolia_35627821_XS.jpg"/>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50000" r="7461"/>
            <a:stretch/>
          </p:blipFill>
          <p:spPr bwMode="auto">
            <a:xfrm>
              <a:off x="5500694" y="1428736"/>
              <a:ext cx="944596" cy="1577629"/>
            </a:xfrm>
            <a:prstGeom prst="rect">
              <a:avLst/>
            </a:prstGeom>
            <a:noFill/>
            <a:extLst>
              <a:ext uri="{909E8E84-426E-40DD-AFC4-6F175D3DCCD1}">
                <a14:hiddenFill xmlns="" xmlns:a14="http://schemas.microsoft.com/office/drawing/2010/main">
                  <a:solidFill>
                    <a:srgbClr val="FFFFFF"/>
                  </a:solidFill>
                </a14:hiddenFill>
              </a:ext>
            </a:extLst>
          </p:spPr>
        </p:pic>
        <p:pic>
          <p:nvPicPr>
            <p:cNvPr id="6" name="Picture 2" descr="http://www.coachingconfidence.co.uk/wp-content/uploads/2011/01/Fotolia_35627821_XS.jpg"/>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l="5692" r="50001"/>
            <a:stretch/>
          </p:blipFill>
          <p:spPr bwMode="auto">
            <a:xfrm>
              <a:off x="7143768" y="1214422"/>
              <a:ext cx="1000132" cy="1603744"/>
            </a:xfrm>
            <a:prstGeom prst="rect">
              <a:avLst/>
            </a:prstGeom>
            <a:noFill/>
            <a:extLst>
              <a:ext uri="{909E8E84-426E-40DD-AFC4-6F175D3DCCD1}">
                <a14:hiddenFill xmlns="" xmlns:a14="http://schemas.microsoft.com/office/drawing/2010/main">
                  <a:solidFill>
                    <a:srgbClr val="FFFFFF"/>
                  </a:solidFill>
                </a14:hiddenFill>
              </a:ext>
            </a:extLst>
          </p:spPr>
        </p:pic>
        <p:sp>
          <p:nvSpPr>
            <p:cNvPr id="7" name="6 Metin kutusu"/>
            <p:cNvSpPr txBox="1"/>
            <p:nvPr/>
          </p:nvSpPr>
          <p:spPr>
            <a:xfrm>
              <a:off x="5286380" y="2928934"/>
              <a:ext cx="1357322" cy="307777"/>
            </a:xfrm>
            <a:prstGeom prst="rect">
              <a:avLst/>
            </a:prstGeom>
            <a:noFill/>
          </p:spPr>
          <p:txBody>
            <a:bodyPr wrap="square" rtlCol="0">
              <a:spAutoFit/>
            </a:bodyPr>
            <a:lstStyle/>
            <a:p>
              <a:r>
                <a:rPr lang="tr-TR" sz="1400" i="1" dirty="0" smtClean="0"/>
                <a:t>Çıktısı doğru</a:t>
              </a:r>
              <a:endParaRPr lang="tr-TR" sz="1400" i="1" dirty="0"/>
            </a:p>
          </p:txBody>
        </p:sp>
        <p:sp>
          <p:nvSpPr>
            <p:cNvPr id="8" name="7 Metin kutusu"/>
            <p:cNvSpPr txBox="1"/>
            <p:nvPr/>
          </p:nvSpPr>
          <p:spPr>
            <a:xfrm>
              <a:off x="6858016" y="2786058"/>
              <a:ext cx="1571636" cy="523220"/>
            </a:xfrm>
            <a:prstGeom prst="rect">
              <a:avLst/>
            </a:prstGeom>
            <a:noFill/>
          </p:spPr>
          <p:txBody>
            <a:bodyPr wrap="square" rtlCol="0">
              <a:spAutoFit/>
            </a:bodyPr>
            <a:lstStyle/>
            <a:p>
              <a:pPr algn="ctr"/>
              <a:r>
                <a:rPr lang="tr-TR" sz="1400" i="1" dirty="0" smtClean="0"/>
                <a:t>Yazımı “ben acemiyim” diyor.</a:t>
              </a:r>
              <a:endParaRPr lang="tr-TR" sz="1400" i="1" dirty="0"/>
            </a:p>
          </p:txBody>
        </p:sp>
      </p:gr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13" end="13"/>
                                            </p:txEl>
                                          </p:spTgt>
                                        </p:tgtEl>
                                        <p:attrNameLst>
                                          <p:attrName>style.visibility</p:attrName>
                                        </p:attrNameLst>
                                      </p:cBhvr>
                                      <p:to>
                                        <p:strVal val="visible"/>
                                      </p:to>
                                    </p:set>
                                    <p:animEffect transition="in" filter="checkerboard(across)">
                                      <p:cBhvr>
                                        <p:cTn id="7" dur="500"/>
                                        <p:tgtEl>
                                          <p:spTgt spid="3">
                                            <p:txEl>
                                              <p:pRg st="13" end="13"/>
                                            </p:txEl>
                                          </p:spTgt>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heckerboard(across)">
                                      <p:cBhvr>
                                        <p:cTn id="10" dur="500"/>
                                        <p:tgtEl>
                                          <p:spTgt spid="4"/>
                                        </p:tgtEl>
                                      </p:cBhvr>
                                    </p:animEffect>
                                  </p:childTnLst>
                                </p:cTn>
                              </p:par>
                              <p:par>
                                <p:cTn id="11" presetID="5" presetClass="entr" presetSubtype="1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checkerboard(across)">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28596" y="757222"/>
            <a:ext cx="7772400" cy="457200"/>
          </a:xfrm>
          <a:noFill/>
          <a:ln/>
        </p:spPr>
        <p:txBody>
          <a:bodyPr>
            <a:noAutofit/>
          </a:bodyPr>
          <a:lstStyle/>
          <a:p>
            <a:r>
              <a:rPr lang="tr-TR" sz="2400" b="1" dirty="0" smtClean="0"/>
              <a:t>ÇOK SIK YAPILAN HATA: </a:t>
            </a:r>
            <a:r>
              <a:rPr lang="en-US" sz="2400" b="1" dirty="0" smtClean="0"/>
              <a:t>=  </a:t>
            </a:r>
            <a:r>
              <a:rPr lang="tr-TR" sz="2400" b="1" dirty="0" smtClean="0"/>
              <a:t>ile </a:t>
            </a:r>
            <a:r>
              <a:rPr lang="en-US" sz="2400" b="1" dirty="0" smtClean="0"/>
              <a:t>== </a:t>
            </a:r>
            <a:r>
              <a:rPr lang="tr-TR" sz="2400" b="1" dirty="0" smtClean="0"/>
              <a:t>işaretlerini </a:t>
            </a:r>
            <a:r>
              <a:rPr lang="tr-TR" sz="2400" b="1" dirty="0" err="1" smtClean="0"/>
              <a:t>if’te</a:t>
            </a:r>
            <a:r>
              <a:rPr lang="tr-TR" sz="2400" b="1" dirty="0" smtClean="0"/>
              <a:t> karıştırmak</a:t>
            </a:r>
            <a:endParaRPr lang="en-US" sz="2400" b="1" dirty="0"/>
          </a:p>
        </p:txBody>
      </p:sp>
      <p:sp>
        <p:nvSpPr>
          <p:cNvPr id="17411" name="Rectangle 3"/>
          <p:cNvSpPr>
            <a:spLocks noGrp="1" noChangeArrowheads="1"/>
          </p:cNvSpPr>
          <p:nvPr>
            <p:ph idx="1"/>
          </p:nvPr>
        </p:nvSpPr>
        <p:spPr>
          <a:xfrm>
            <a:off x="228600" y="1219200"/>
            <a:ext cx="8382000" cy="5029200"/>
          </a:xfrm>
          <a:noFill/>
          <a:ln/>
        </p:spPr>
        <p:txBody>
          <a:bodyPr>
            <a:normAutofit/>
          </a:bodyPr>
          <a:lstStyle/>
          <a:p>
            <a:r>
              <a:rPr lang="en-US" sz="2400" dirty="0"/>
              <a:t>The statement   if (a = 1)   is syntactically correct, so </a:t>
            </a:r>
            <a:r>
              <a:rPr lang="en-US" sz="2400" dirty="0">
                <a:solidFill>
                  <a:srgbClr val="0070C0"/>
                </a:solidFill>
              </a:rPr>
              <a:t>no error message will be produced.  </a:t>
            </a:r>
            <a:r>
              <a:rPr lang="en-US" sz="2400" dirty="0"/>
              <a:t>(Some compilers will produce a warning.)  However, a semantic (logic) error will occur.</a:t>
            </a:r>
          </a:p>
          <a:p>
            <a:r>
              <a:rPr lang="en-US" sz="2400" dirty="0"/>
              <a:t>An assignment expression has a value -- the value being assigned.  In this case the value being assigned is 1, which is true.</a:t>
            </a:r>
          </a:p>
          <a:p>
            <a:r>
              <a:rPr lang="en-US" sz="2400" dirty="0"/>
              <a:t>If the value being assigned was 0, then the expression would evaluate to 0, which is false.</a:t>
            </a:r>
          </a:p>
          <a:p>
            <a:r>
              <a:rPr lang="en-US" sz="2400" dirty="0"/>
              <a:t>This is </a:t>
            </a:r>
            <a:r>
              <a:rPr lang="en-US" sz="2400" b="1" u="sng" dirty="0">
                <a:solidFill>
                  <a:srgbClr val="0070C0"/>
                </a:solidFill>
              </a:rPr>
              <a:t>a VERY common error</a:t>
            </a:r>
            <a:r>
              <a:rPr lang="en-US" sz="2400" dirty="0"/>
              <a:t>.  So, if your if-else structure always </a:t>
            </a:r>
            <a:r>
              <a:rPr lang="en-US" sz="2400" dirty="0">
                <a:solidFill>
                  <a:srgbClr val="0070C0"/>
                </a:solidFill>
              </a:rPr>
              <a:t>executes the same, </a:t>
            </a:r>
            <a:r>
              <a:rPr lang="en-US" sz="2400" dirty="0"/>
              <a:t>look for this typographical error.</a:t>
            </a:r>
          </a:p>
        </p:txBody>
      </p:sp>
    </p:spTree>
    <p:extLst>
      <p:ext uri="{BB962C8B-B14F-4D97-AF65-F5344CB8AC3E}">
        <p14:creationId xmlns="" xmlns:p14="http://schemas.microsoft.com/office/powerpoint/2010/main" val="1604517156"/>
      </p:ext>
    </p:extLst>
  </p:cSld>
  <p:clrMapOvr>
    <a:masterClrMapping/>
  </p:clrMapOvr>
  <p:transition>
    <p:random/>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blog.andrewjoiner.net/wp-content/uploads/2010/11/virus-clipart.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rot="20943249">
            <a:off x="6492307" y="3696674"/>
            <a:ext cx="2233324" cy="2679989"/>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tr-TR" dirty="0" smtClean="0"/>
              <a:t>SIK YAPILAN HATALAR</a:t>
            </a:r>
            <a:endParaRPr lang="en-US" dirty="0"/>
          </a:p>
        </p:txBody>
      </p:sp>
      <p:pic>
        <p:nvPicPr>
          <p:cNvPr id="4" name="Picture 3"/>
          <p:cNvPicPr>
            <a:picLocks noChangeAspect="1"/>
          </p:cNvPicPr>
          <p:nvPr/>
        </p:nvPicPr>
        <p:blipFill>
          <a:blip r:embed="rId3"/>
          <a:stretch>
            <a:fillRect/>
          </a:stretch>
        </p:blipFill>
        <p:spPr>
          <a:xfrm>
            <a:off x="1371600" y="1216928"/>
            <a:ext cx="5715000" cy="844261"/>
          </a:xfrm>
          <a:prstGeom prst="rect">
            <a:avLst/>
          </a:prstGeom>
        </p:spPr>
      </p:pic>
      <p:pic>
        <p:nvPicPr>
          <p:cNvPr id="5" name="Picture 4"/>
          <p:cNvPicPr>
            <a:picLocks noChangeAspect="1"/>
          </p:cNvPicPr>
          <p:nvPr/>
        </p:nvPicPr>
        <p:blipFill>
          <a:blip r:embed="rId4"/>
          <a:stretch>
            <a:fillRect/>
          </a:stretch>
        </p:blipFill>
        <p:spPr>
          <a:xfrm>
            <a:off x="1676400" y="2131328"/>
            <a:ext cx="2514600" cy="494675"/>
          </a:xfrm>
          <a:prstGeom prst="rect">
            <a:avLst/>
          </a:prstGeom>
        </p:spPr>
      </p:pic>
      <p:pic>
        <p:nvPicPr>
          <p:cNvPr id="7" name="Picture 6"/>
          <p:cNvPicPr>
            <a:picLocks noChangeAspect="1"/>
          </p:cNvPicPr>
          <p:nvPr/>
        </p:nvPicPr>
        <p:blipFill>
          <a:blip r:embed="rId5"/>
          <a:stretch>
            <a:fillRect/>
          </a:stretch>
        </p:blipFill>
        <p:spPr>
          <a:xfrm>
            <a:off x="1524000" y="3121928"/>
            <a:ext cx="3733800" cy="876631"/>
          </a:xfrm>
          <a:prstGeom prst="rect">
            <a:avLst/>
          </a:prstGeom>
        </p:spPr>
      </p:pic>
      <p:sp>
        <p:nvSpPr>
          <p:cNvPr id="9" name="Rectangle 8"/>
          <p:cNvSpPr/>
          <p:nvPr/>
        </p:nvSpPr>
        <p:spPr>
          <a:xfrm>
            <a:off x="4267200" y="2126863"/>
            <a:ext cx="513181" cy="461665"/>
          </a:xfrm>
          <a:prstGeom prst="rect">
            <a:avLst/>
          </a:prstGeom>
        </p:spPr>
        <p:txBody>
          <a:bodyPr wrap="none">
            <a:spAutoFit/>
          </a:bodyPr>
          <a:lstStyle/>
          <a:p>
            <a:r>
              <a:rPr lang="en-US" b="0" i="0" dirty="0" smtClean="0">
                <a:latin typeface="Wingdings"/>
                <a:ea typeface="Wingdings"/>
                <a:cs typeface="Wingdings"/>
              </a:rPr>
              <a:t></a:t>
            </a:r>
            <a:endParaRPr lang="en-US" dirty="0"/>
          </a:p>
        </p:txBody>
      </p:sp>
      <p:sp>
        <p:nvSpPr>
          <p:cNvPr id="11" name="Rectangle 10"/>
          <p:cNvSpPr/>
          <p:nvPr/>
        </p:nvSpPr>
        <p:spPr>
          <a:xfrm>
            <a:off x="710794" y="1586171"/>
            <a:ext cx="435786" cy="461665"/>
          </a:xfrm>
          <a:prstGeom prst="rect">
            <a:avLst/>
          </a:prstGeom>
        </p:spPr>
        <p:txBody>
          <a:bodyPr wrap="none">
            <a:spAutoFit/>
          </a:bodyPr>
          <a:lstStyle/>
          <a:p>
            <a:r>
              <a:rPr lang="en-US" b="0" i="0" dirty="0" smtClean="0">
                <a:latin typeface="Zapf Dingbats"/>
                <a:ea typeface="Zapf Dingbats"/>
                <a:cs typeface="Zapf Dingbats"/>
              </a:rPr>
              <a:t>★</a:t>
            </a:r>
            <a:endParaRPr lang="en-US" dirty="0"/>
          </a:p>
        </p:txBody>
      </p:sp>
      <p:sp>
        <p:nvSpPr>
          <p:cNvPr id="12" name="Rectangle 11"/>
          <p:cNvSpPr/>
          <p:nvPr/>
        </p:nvSpPr>
        <p:spPr>
          <a:xfrm>
            <a:off x="685800" y="3197483"/>
            <a:ext cx="435786" cy="461665"/>
          </a:xfrm>
          <a:prstGeom prst="rect">
            <a:avLst/>
          </a:prstGeom>
        </p:spPr>
        <p:txBody>
          <a:bodyPr wrap="none">
            <a:spAutoFit/>
          </a:bodyPr>
          <a:lstStyle/>
          <a:p>
            <a:r>
              <a:rPr lang="en-US" b="0" i="0" dirty="0" smtClean="0">
                <a:latin typeface="Zapf Dingbats"/>
                <a:ea typeface="Zapf Dingbats"/>
                <a:cs typeface="Zapf Dingbats"/>
              </a:rPr>
              <a:t>★</a:t>
            </a:r>
            <a:endParaRPr lang="en-US" dirty="0"/>
          </a:p>
        </p:txBody>
      </p:sp>
      <p:sp>
        <p:nvSpPr>
          <p:cNvPr id="16" name="15 Yuvarlatılmış Dikdörtgen"/>
          <p:cNvSpPr/>
          <p:nvPr/>
        </p:nvSpPr>
        <p:spPr>
          <a:xfrm>
            <a:off x="357158" y="1216928"/>
            <a:ext cx="6729442" cy="1409075"/>
          </a:xfrm>
          <a:prstGeom prst="roundRect">
            <a:avLst/>
          </a:prstGeom>
          <a:solidFill>
            <a:srgbClr val="FFFF00">
              <a:alpha val="2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7" name="16 Yuvarlatılmış Dikdörtgen"/>
          <p:cNvSpPr/>
          <p:nvPr/>
        </p:nvSpPr>
        <p:spPr>
          <a:xfrm>
            <a:off x="214282" y="2864748"/>
            <a:ext cx="6800880" cy="1409075"/>
          </a:xfrm>
          <a:prstGeom prst="roundRect">
            <a:avLst/>
          </a:prstGeom>
          <a:solidFill>
            <a:srgbClr val="FFFF00">
              <a:alpha val="2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 xmlns:p14="http://schemas.microsoft.com/office/powerpoint/2010/main" val="3867448722"/>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1" nodeType="clickEffect">
                                  <p:stCondLst>
                                    <p:cond delay="0"/>
                                  </p:stCondLst>
                                  <p:childTnLst>
                                    <p:set>
                                      <p:cBhvr>
                                        <p:cTn id="6" dur="500"/>
                                        <p:tgtEl>
                                          <p:spTgt spid="16"/>
                                        </p:tgtEl>
                                        <p:attrNameLst>
                                          <p:attrName>fillcolor</p:attrName>
                                        </p:attrNameLst>
                                      </p:cBhvr>
                                      <p:to>
                                        <p:clrVal>
                                          <a:schemeClr val="tx1"/>
                                        </p:clrVal>
                                      </p:to>
                                    </p:set>
                                    <p:set>
                                      <p:cBhvr>
                                        <p:cTn id="7" dur="500"/>
                                        <p:tgtEl>
                                          <p:spTgt spid="16"/>
                                        </p:tgtEl>
                                        <p:attrNameLst>
                                          <p:attrName>fill.type</p:attrName>
                                        </p:attrNameLst>
                                      </p:cBhvr>
                                      <p:to>
                                        <p:strVal val="solid"/>
                                      </p:to>
                                    </p:set>
                                    <p:set>
                                      <p:cBhvr>
                                        <p:cTn id="8" dur="500"/>
                                        <p:tgtEl>
                                          <p:spTgt spid="16"/>
                                        </p:tgtEl>
                                        <p:attrNameLst>
                                          <p:attrName>fill.on</p:attrName>
                                        </p:attrNameLst>
                                      </p:cBhvr>
                                      <p:to>
                                        <p:strVal val="true"/>
                                      </p:to>
                                    </p:set>
                                  </p:childTnLst>
                                </p:cTn>
                              </p:par>
                            </p:childTnLst>
                          </p:cTn>
                        </p:par>
                      </p:childTnLst>
                    </p:cTn>
                  </p:par>
                  <p:par>
                    <p:cTn id="9" fill="hold">
                      <p:stCondLst>
                        <p:cond delay="indefinite"/>
                      </p:stCondLst>
                      <p:childTnLst>
                        <p:par>
                          <p:cTn id="10" fill="hold">
                            <p:stCondLst>
                              <p:cond delay="0"/>
                            </p:stCondLst>
                            <p:childTnLst>
                              <p:par>
                                <p:cTn id="11" presetID="5" presetClass="exit" presetSubtype="10" fill="hold" nodeType="clickEffect">
                                  <p:stCondLst>
                                    <p:cond delay="0"/>
                                  </p:stCondLst>
                                  <p:childTnLst>
                                    <p:animEffect transition="out" filter="checkerboard(across)">
                                      <p:cBhvr>
                                        <p:cTn id="12" dur="500"/>
                                        <p:tgtEl>
                                          <p:spTgt spid="4"/>
                                        </p:tgtEl>
                                      </p:cBhvr>
                                    </p:animEffect>
                                    <p:set>
                                      <p:cBhvr>
                                        <p:cTn id="13" dur="1" fill="hold">
                                          <p:stCondLst>
                                            <p:cond delay="499"/>
                                          </p:stCondLst>
                                        </p:cTn>
                                        <p:tgtEl>
                                          <p:spTgt spid="4"/>
                                        </p:tgtEl>
                                        <p:attrNameLst>
                                          <p:attrName>style.visibility</p:attrName>
                                        </p:attrNameLst>
                                      </p:cBhvr>
                                      <p:to>
                                        <p:strVal val="hidden"/>
                                      </p:to>
                                    </p:set>
                                  </p:childTnLst>
                                </p:cTn>
                              </p:par>
                              <p:par>
                                <p:cTn id="14" presetID="5" presetClass="exit" presetSubtype="10" fill="hold" nodeType="withEffect">
                                  <p:stCondLst>
                                    <p:cond delay="0"/>
                                  </p:stCondLst>
                                  <p:childTnLst>
                                    <p:animEffect transition="out" filter="checkerboard(across)">
                                      <p:cBhvr>
                                        <p:cTn id="15" dur="500"/>
                                        <p:tgtEl>
                                          <p:spTgt spid="5"/>
                                        </p:tgtEl>
                                      </p:cBhvr>
                                    </p:animEffect>
                                    <p:set>
                                      <p:cBhvr>
                                        <p:cTn id="16" dur="1" fill="hold">
                                          <p:stCondLst>
                                            <p:cond delay="499"/>
                                          </p:stCondLst>
                                        </p:cTn>
                                        <p:tgtEl>
                                          <p:spTgt spid="5"/>
                                        </p:tgtEl>
                                        <p:attrNameLst>
                                          <p:attrName>style.visibility</p:attrName>
                                        </p:attrNameLst>
                                      </p:cBhvr>
                                      <p:to>
                                        <p:strVal val="hidden"/>
                                      </p:to>
                                    </p:set>
                                  </p:childTnLst>
                                </p:cTn>
                              </p:par>
                              <p:par>
                                <p:cTn id="17" presetID="5" presetClass="exit" presetSubtype="10" fill="hold" grpId="0" nodeType="withEffect">
                                  <p:stCondLst>
                                    <p:cond delay="0"/>
                                  </p:stCondLst>
                                  <p:childTnLst>
                                    <p:animEffect transition="out" filter="checkerboard(across)">
                                      <p:cBhvr>
                                        <p:cTn id="18" dur="500"/>
                                        <p:tgtEl>
                                          <p:spTgt spid="9"/>
                                        </p:tgtEl>
                                      </p:cBhvr>
                                    </p:animEffect>
                                    <p:set>
                                      <p:cBhvr>
                                        <p:cTn id="19" dur="1" fill="hold">
                                          <p:stCondLst>
                                            <p:cond delay="499"/>
                                          </p:stCondLst>
                                        </p:cTn>
                                        <p:tgtEl>
                                          <p:spTgt spid="9"/>
                                        </p:tgtEl>
                                        <p:attrNameLst>
                                          <p:attrName>style.visibility</p:attrName>
                                        </p:attrNameLst>
                                      </p:cBhvr>
                                      <p:to>
                                        <p:strVal val="hidden"/>
                                      </p:to>
                                    </p:set>
                                  </p:childTnLst>
                                </p:cTn>
                              </p:par>
                              <p:par>
                                <p:cTn id="20" presetID="5" presetClass="exit" presetSubtype="10" fill="hold" grpId="0" nodeType="withEffect">
                                  <p:stCondLst>
                                    <p:cond delay="0"/>
                                  </p:stCondLst>
                                  <p:childTnLst>
                                    <p:animEffect transition="out" filter="checkerboard(across)">
                                      <p:cBhvr>
                                        <p:cTn id="21" dur="500"/>
                                        <p:tgtEl>
                                          <p:spTgt spid="11"/>
                                        </p:tgtEl>
                                      </p:cBhvr>
                                    </p:animEffect>
                                    <p:set>
                                      <p:cBhvr>
                                        <p:cTn id="22" dur="1" fill="hold">
                                          <p:stCondLst>
                                            <p:cond delay="499"/>
                                          </p:stCondLst>
                                        </p:cTn>
                                        <p:tgtEl>
                                          <p:spTgt spid="11"/>
                                        </p:tgtEl>
                                        <p:attrNameLst>
                                          <p:attrName>style.visibility</p:attrName>
                                        </p:attrNameLst>
                                      </p:cBhvr>
                                      <p:to>
                                        <p:strVal val="hidden"/>
                                      </p:to>
                                    </p:set>
                                  </p:childTnLst>
                                </p:cTn>
                              </p:par>
                              <p:par>
                                <p:cTn id="23" presetID="5" presetClass="exit" presetSubtype="10" fill="hold" grpId="0" nodeType="withEffect">
                                  <p:stCondLst>
                                    <p:cond delay="0"/>
                                  </p:stCondLst>
                                  <p:childTnLst>
                                    <p:animEffect transition="out" filter="checkerboard(across)">
                                      <p:cBhvr>
                                        <p:cTn id="24" dur="500"/>
                                        <p:tgtEl>
                                          <p:spTgt spid="16"/>
                                        </p:tgtEl>
                                      </p:cBhvr>
                                    </p:animEffect>
                                    <p:set>
                                      <p:cBhvr>
                                        <p:cTn id="25" dur="1" fill="hold">
                                          <p:stCondLst>
                                            <p:cond delay="499"/>
                                          </p:stCondLst>
                                        </p:cTn>
                                        <p:tgtEl>
                                          <p:spTgt spid="16"/>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 presetClass="emph" presetSubtype="1" nodeType="clickEffect">
                                  <p:stCondLst>
                                    <p:cond delay="0"/>
                                  </p:stCondLst>
                                  <p:childTnLst>
                                    <p:set>
                                      <p:cBhvr>
                                        <p:cTn id="29" dur="500"/>
                                        <p:tgtEl>
                                          <p:spTgt spid="17"/>
                                        </p:tgtEl>
                                        <p:attrNameLst>
                                          <p:attrName>fillcolor</p:attrName>
                                        </p:attrNameLst>
                                      </p:cBhvr>
                                      <p:to>
                                        <p:clrVal>
                                          <a:schemeClr val="tx1"/>
                                        </p:clrVal>
                                      </p:to>
                                    </p:set>
                                    <p:set>
                                      <p:cBhvr>
                                        <p:cTn id="30" dur="500"/>
                                        <p:tgtEl>
                                          <p:spTgt spid="17"/>
                                        </p:tgtEl>
                                        <p:attrNameLst>
                                          <p:attrName>fill.type</p:attrName>
                                        </p:attrNameLst>
                                      </p:cBhvr>
                                      <p:to>
                                        <p:strVal val="solid"/>
                                      </p:to>
                                    </p:set>
                                    <p:set>
                                      <p:cBhvr>
                                        <p:cTn id="31" dur="500"/>
                                        <p:tgtEl>
                                          <p:spTgt spid="17"/>
                                        </p:tgtEl>
                                        <p:attrNameLst>
                                          <p:attrName>fill.on</p:attrName>
                                        </p:attrNameLst>
                                      </p:cBhvr>
                                      <p:to>
                                        <p:strVal val="true"/>
                                      </p:to>
                                    </p:set>
                                  </p:childTnLst>
                                </p:cTn>
                              </p:par>
                            </p:childTnLst>
                          </p:cTn>
                        </p:par>
                      </p:childTnLst>
                    </p:cTn>
                  </p:par>
                  <p:par>
                    <p:cTn id="32" fill="hold">
                      <p:stCondLst>
                        <p:cond delay="indefinite"/>
                      </p:stCondLst>
                      <p:childTnLst>
                        <p:par>
                          <p:cTn id="33" fill="hold">
                            <p:stCondLst>
                              <p:cond delay="0"/>
                            </p:stCondLst>
                            <p:childTnLst>
                              <p:par>
                                <p:cTn id="34" presetID="5" presetClass="exit" presetSubtype="10" fill="hold" nodeType="clickEffect">
                                  <p:stCondLst>
                                    <p:cond delay="0"/>
                                  </p:stCondLst>
                                  <p:childTnLst>
                                    <p:animEffect transition="out" filter="checkerboard(across)">
                                      <p:cBhvr>
                                        <p:cTn id="35" dur="500"/>
                                        <p:tgtEl>
                                          <p:spTgt spid="7"/>
                                        </p:tgtEl>
                                      </p:cBhvr>
                                    </p:animEffect>
                                    <p:set>
                                      <p:cBhvr>
                                        <p:cTn id="36" dur="1" fill="hold">
                                          <p:stCondLst>
                                            <p:cond delay="499"/>
                                          </p:stCondLst>
                                        </p:cTn>
                                        <p:tgtEl>
                                          <p:spTgt spid="7"/>
                                        </p:tgtEl>
                                        <p:attrNameLst>
                                          <p:attrName>style.visibility</p:attrName>
                                        </p:attrNameLst>
                                      </p:cBhvr>
                                      <p:to>
                                        <p:strVal val="hidden"/>
                                      </p:to>
                                    </p:set>
                                  </p:childTnLst>
                                </p:cTn>
                              </p:par>
                              <p:par>
                                <p:cTn id="37" presetID="5" presetClass="exit" presetSubtype="10" fill="hold" grpId="0" nodeType="withEffect">
                                  <p:stCondLst>
                                    <p:cond delay="0"/>
                                  </p:stCondLst>
                                  <p:childTnLst>
                                    <p:animEffect transition="out" filter="checkerboard(across)">
                                      <p:cBhvr>
                                        <p:cTn id="38" dur="500"/>
                                        <p:tgtEl>
                                          <p:spTgt spid="12"/>
                                        </p:tgtEl>
                                      </p:cBhvr>
                                    </p:animEffect>
                                    <p:set>
                                      <p:cBhvr>
                                        <p:cTn id="39" dur="1" fill="hold">
                                          <p:stCondLst>
                                            <p:cond delay="499"/>
                                          </p:stCondLst>
                                        </p:cTn>
                                        <p:tgtEl>
                                          <p:spTgt spid="12"/>
                                        </p:tgtEl>
                                        <p:attrNameLst>
                                          <p:attrName>style.visibility</p:attrName>
                                        </p:attrNameLst>
                                      </p:cBhvr>
                                      <p:to>
                                        <p:strVal val="hidden"/>
                                      </p:to>
                                    </p:set>
                                  </p:childTnLst>
                                </p:cTn>
                              </p:par>
                              <p:par>
                                <p:cTn id="40" presetID="5" presetClass="exit" presetSubtype="10" fill="hold" grpId="0" nodeType="withEffect">
                                  <p:stCondLst>
                                    <p:cond delay="0"/>
                                  </p:stCondLst>
                                  <p:childTnLst>
                                    <p:animEffect transition="out" filter="checkerboard(across)">
                                      <p:cBhvr>
                                        <p:cTn id="41" dur="500"/>
                                        <p:tgtEl>
                                          <p:spTgt spid="17"/>
                                        </p:tgtEl>
                                      </p:cBhvr>
                                    </p:animEffect>
                                    <p:set>
                                      <p:cBhvr>
                                        <p:cTn id="42"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P spid="16" grpId="0" animBg="1"/>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3 Başlık"/>
          <p:cNvSpPr>
            <a:spLocks noGrp="1"/>
          </p:cNvSpPr>
          <p:nvPr>
            <p:ph type="title"/>
          </p:nvPr>
        </p:nvSpPr>
        <p:spPr/>
        <p:txBody>
          <a:bodyPr/>
          <a:lstStyle/>
          <a:p>
            <a:r>
              <a:rPr lang="tr-TR" dirty="0" smtClean="0"/>
              <a:t>Anlayamadığınız yerleri bizlere sorunuz.</a:t>
            </a:r>
            <a:endParaRPr lang="tr-TR" dirty="0"/>
          </a:p>
        </p:txBody>
      </p:sp>
      <p:sp>
        <p:nvSpPr>
          <p:cNvPr id="3" name="2 İçerik Yer Tutucusu"/>
          <p:cNvSpPr>
            <a:spLocks noGrp="1"/>
          </p:cNvSpPr>
          <p:nvPr>
            <p:ph sz="quarter" idx="1"/>
          </p:nvPr>
        </p:nvSpPr>
        <p:spPr/>
        <p:txBody>
          <a:bodyPr>
            <a:normAutofit/>
          </a:bodyPr>
          <a:lstStyle/>
          <a:p>
            <a:pPr algn="ctr">
              <a:buNone/>
            </a:pPr>
            <a:r>
              <a:rPr lang="tr-TR" sz="8000" dirty="0" smtClean="0"/>
              <a:t>2. DERS SONU</a:t>
            </a:r>
            <a:endParaRPr lang="tr-TR" sz="8000" dirty="0"/>
          </a:p>
        </p:txBody>
      </p:sp>
    </p:spTree>
  </p:cSld>
  <p:clrMapOvr>
    <a:masterClrMapping/>
  </p:clrMapOvr>
  <p:transition>
    <p:random/>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SIK YAPILAN HATALAR</a:t>
            </a:r>
            <a:endParaRPr lang="en-US" dirty="0"/>
          </a:p>
        </p:txBody>
      </p:sp>
      <p:pic>
        <p:nvPicPr>
          <p:cNvPr id="8" name="Picture 7"/>
          <p:cNvPicPr>
            <a:picLocks noChangeAspect="1"/>
          </p:cNvPicPr>
          <p:nvPr/>
        </p:nvPicPr>
        <p:blipFill>
          <a:blip r:embed="rId2"/>
          <a:stretch>
            <a:fillRect/>
          </a:stretch>
        </p:blipFill>
        <p:spPr>
          <a:xfrm>
            <a:off x="1447800" y="1487606"/>
            <a:ext cx="5105400" cy="1470355"/>
          </a:xfrm>
          <a:prstGeom prst="rect">
            <a:avLst/>
          </a:prstGeom>
        </p:spPr>
      </p:pic>
      <p:sp>
        <p:nvSpPr>
          <p:cNvPr id="13" name="Rectangle 12"/>
          <p:cNvSpPr/>
          <p:nvPr/>
        </p:nvSpPr>
        <p:spPr>
          <a:xfrm>
            <a:off x="672694" y="1864141"/>
            <a:ext cx="435786" cy="461665"/>
          </a:xfrm>
          <a:prstGeom prst="rect">
            <a:avLst/>
          </a:prstGeom>
        </p:spPr>
        <p:txBody>
          <a:bodyPr wrap="none">
            <a:spAutoFit/>
          </a:bodyPr>
          <a:lstStyle/>
          <a:p>
            <a:r>
              <a:rPr lang="en-US" b="0" i="0" dirty="0" smtClean="0">
                <a:latin typeface="Zapf Dingbats"/>
                <a:ea typeface="Zapf Dingbats"/>
                <a:cs typeface="Zapf Dingbats"/>
              </a:rPr>
              <a:t>★</a:t>
            </a:r>
            <a:endParaRPr lang="en-US" dirty="0"/>
          </a:p>
        </p:txBody>
      </p:sp>
      <p:pic>
        <p:nvPicPr>
          <p:cNvPr id="7170" name="Picture 2" descr="http://blog.andrewjoiner.net/wp-content/uploads/2010/11/virus-clipart.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rot="20943249">
            <a:off x="6219352" y="3437810"/>
            <a:ext cx="2233324" cy="2679989"/>
          </a:xfrm>
          <a:prstGeom prst="rect">
            <a:avLst/>
          </a:prstGeom>
          <a:noFill/>
          <a:extLst>
            <a:ext uri="{909E8E84-426E-40DD-AFC4-6F175D3DCCD1}">
              <a14:hiddenFill xmlns="" xmlns:a14="http://schemas.microsoft.com/office/drawing/2010/main">
                <a:solidFill>
                  <a:srgbClr val="FFFFFF"/>
                </a:solidFill>
              </a14:hiddenFill>
            </a:ext>
          </a:extLst>
        </p:spPr>
      </p:pic>
      <p:sp>
        <p:nvSpPr>
          <p:cNvPr id="14" name="Rectangle 13"/>
          <p:cNvSpPr/>
          <p:nvPr/>
        </p:nvSpPr>
        <p:spPr>
          <a:xfrm>
            <a:off x="710794" y="3178494"/>
            <a:ext cx="435786" cy="461665"/>
          </a:xfrm>
          <a:prstGeom prst="rect">
            <a:avLst/>
          </a:prstGeom>
        </p:spPr>
        <p:txBody>
          <a:bodyPr wrap="none">
            <a:spAutoFit/>
          </a:bodyPr>
          <a:lstStyle/>
          <a:p>
            <a:r>
              <a:rPr lang="en-US" b="0" i="0" dirty="0" smtClean="0">
                <a:latin typeface="Zapf Dingbats"/>
                <a:ea typeface="Zapf Dingbats"/>
                <a:cs typeface="Zapf Dingbats"/>
              </a:rPr>
              <a:t>★</a:t>
            </a:r>
            <a:endParaRPr lang="en-US" dirty="0"/>
          </a:p>
        </p:txBody>
      </p:sp>
      <p:sp>
        <p:nvSpPr>
          <p:cNvPr id="6" name="TextBox 5"/>
          <p:cNvSpPr txBox="1"/>
          <p:nvPr/>
        </p:nvSpPr>
        <p:spPr>
          <a:xfrm>
            <a:off x="1146580" y="3224660"/>
            <a:ext cx="1101584" cy="646331"/>
          </a:xfrm>
          <a:prstGeom prst="rect">
            <a:avLst/>
          </a:prstGeom>
          <a:noFill/>
        </p:spPr>
        <p:txBody>
          <a:bodyPr wrap="none" rtlCol="0">
            <a:spAutoFit/>
          </a:bodyPr>
          <a:lstStyle/>
          <a:p>
            <a:r>
              <a:rPr lang="tr-TR" dirty="0" smtClean="0">
                <a:latin typeface="Arial" panose="020B0604020202020204" pitchFamily="34" charset="0"/>
                <a:cs typeface="Arial" panose="020B0604020202020204" pitchFamily="34" charset="0"/>
              </a:rPr>
              <a:t>if (x==0);</a:t>
            </a:r>
          </a:p>
          <a:p>
            <a:r>
              <a:rPr lang="tr-TR" dirty="0" smtClean="0">
                <a:latin typeface="Arial" panose="020B0604020202020204" pitchFamily="34" charset="0"/>
                <a:cs typeface="Arial" panose="020B0604020202020204" pitchFamily="34" charset="0"/>
              </a:rPr>
              <a:t>	a=3;</a:t>
            </a:r>
            <a:endParaRPr lang="tr-TR" dirty="0">
              <a:latin typeface="Arial" panose="020B0604020202020204" pitchFamily="34" charset="0"/>
              <a:cs typeface="Arial" panose="020B0604020202020204" pitchFamily="34" charset="0"/>
            </a:endParaRPr>
          </a:p>
        </p:txBody>
      </p:sp>
      <p:sp>
        <p:nvSpPr>
          <p:cNvPr id="15" name="Rectangle 14"/>
          <p:cNvSpPr/>
          <p:nvPr/>
        </p:nvSpPr>
        <p:spPr>
          <a:xfrm rot="19041855">
            <a:off x="2050941" y="3042910"/>
            <a:ext cx="513181" cy="461665"/>
          </a:xfrm>
          <a:prstGeom prst="rect">
            <a:avLst/>
          </a:prstGeom>
        </p:spPr>
        <p:txBody>
          <a:bodyPr wrap="none">
            <a:spAutoFit/>
          </a:bodyPr>
          <a:lstStyle/>
          <a:p>
            <a:r>
              <a:rPr lang="en-US" b="0" i="0" dirty="0" smtClean="0">
                <a:latin typeface="Wingdings"/>
                <a:ea typeface="Wingdings"/>
                <a:cs typeface="Wingdings"/>
              </a:rPr>
              <a:t></a:t>
            </a:r>
            <a:endParaRPr lang="en-US" dirty="0"/>
          </a:p>
        </p:txBody>
      </p:sp>
      <p:sp>
        <p:nvSpPr>
          <p:cNvPr id="18" name="17 Yuvarlatılmış Dikdörtgen"/>
          <p:cNvSpPr/>
          <p:nvPr/>
        </p:nvSpPr>
        <p:spPr>
          <a:xfrm>
            <a:off x="214282" y="1548886"/>
            <a:ext cx="6872318" cy="1409075"/>
          </a:xfrm>
          <a:prstGeom prst="roundRect">
            <a:avLst/>
          </a:prstGeom>
          <a:solidFill>
            <a:srgbClr val="FFFF00">
              <a:alpha val="2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9" name="18 Yuvarlatılmış Dikdörtgen"/>
          <p:cNvSpPr/>
          <p:nvPr/>
        </p:nvSpPr>
        <p:spPr>
          <a:xfrm>
            <a:off x="672694" y="3049722"/>
            <a:ext cx="2113356" cy="857256"/>
          </a:xfrm>
          <a:prstGeom prst="roundRect">
            <a:avLst/>
          </a:prstGeom>
          <a:solidFill>
            <a:srgbClr val="FFFF00">
              <a:alpha val="2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 xmlns:p14="http://schemas.microsoft.com/office/powerpoint/2010/main" val="3867448722"/>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1" nodeType="clickEffect">
                                  <p:stCondLst>
                                    <p:cond delay="0"/>
                                  </p:stCondLst>
                                  <p:childTnLst>
                                    <p:set>
                                      <p:cBhvr>
                                        <p:cTn id="6" dur="500"/>
                                        <p:tgtEl>
                                          <p:spTgt spid="18"/>
                                        </p:tgtEl>
                                        <p:attrNameLst>
                                          <p:attrName>fillcolor</p:attrName>
                                        </p:attrNameLst>
                                      </p:cBhvr>
                                      <p:to>
                                        <p:clrVal>
                                          <a:schemeClr val="tx1"/>
                                        </p:clrVal>
                                      </p:to>
                                    </p:set>
                                    <p:set>
                                      <p:cBhvr>
                                        <p:cTn id="7" dur="500"/>
                                        <p:tgtEl>
                                          <p:spTgt spid="18"/>
                                        </p:tgtEl>
                                        <p:attrNameLst>
                                          <p:attrName>fill.type</p:attrName>
                                        </p:attrNameLst>
                                      </p:cBhvr>
                                      <p:to>
                                        <p:strVal val="solid"/>
                                      </p:to>
                                    </p:set>
                                    <p:set>
                                      <p:cBhvr>
                                        <p:cTn id="8" dur="500"/>
                                        <p:tgtEl>
                                          <p:spTgt spid="18"/>
                                        </p:tgtEl>
                                        <p:attrNameLst>
                                          <p:attrName>fill.on</p:attrName>
                                        </p:attrNameLst>
                                      </p:cBhvr>
                                      <p:to>
                                        <p:strVal val="true"/>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8"/>
                                        </p:tgtEl>
                                        <p:attrNameLst>
                                          <p:attrName>ppt_x</p:attrName>
                                        </p:attrNameLst>
                                      </p:cBhvr>
                                      <p:tavLst>
                                        <p:tav tm="0">
                                          <p:val>
                                            <p:strVal val="ppt_x"/>
                                          </p:val>
                                        </p:tav>
                                        <p:tav tm="100000">
                                          <p:val>
                                            <p:strVal val="ppt_x"/>
                                          </p:val>
                                        </p:tav>
                                      </p:tavLst>
                                    </p:anim>
                                    <p:anim calcmode="lin" valueType="num">
                                      <p:cBhvr additive="base">
                                        <p:cTn id="13" dur="500"/>
                                        <p:tgtEl>
                                          <p:spTgt spid="8"/>
                                        </p:tgtEl>
                                        <p:attrNameLst>
                                          <p:attrName>ppt_y</p:attrName>
                                        </p:attrNameLst>
                                      </p:cBhvr>
                                      <p:tavLst>
                                        <p:tav tm="0">
                                          <p:val>
                                            <p:strVal val="ppt_y"/>
                                          </p:val>
                                        </p:tav>
                                        <p:tav tm="100000">
                                          <p:val>
                                            <p:strVal val="1+ppt_h/2"/>
                                          </p:val>
                                        </p:tav>
                                      </p:tavLst>
                                    </p:anim>
                                    <p:set>
                                      <p:cBhvr>
                                        <p:cTn id="14" dur="1" fill="hold">
                                          <p:stCondLst>
                                            <p:cond delay="499"/>
                                          </p:stCondLst>
                                        </p:cTn>
                                        <p:tgtEl>
                                          <p:spTgt spid="8"/>
                                        </p:tgtEl>
                                        <p:attrNameLst>
                                          <p:attrName>style.visibility</p:attrName>
                                        </p:attrNameLst>
                                      </p:cBhvr>
                                      <p:to>
                                        <p:strVal val="hidden"/>
                                      </p:to>
                                    </p:set>
                                  </p:childTnLst>
                                </p:cTn>
                              </p:par>
                              <p:par>
                                <p:cTn id="15" presetID="2" presetClass="exit" presetSubtype="4" fill="hold" grpId="0" nodeType="withEffect">
                                  <p:stCondLst>
                                    <p:cond delay="0"/>
                                  </p:stCondLst>
                                  <p:childTnLst>
                                    <p:anim calcmode="lin" valueType="num">
                                      <p:cBhvr additive="base">
                                        <p:cTn id="16" dur="500"/>
                                        <p:tgtEl>
                                          <p:spTgt spid="13"/>
                                        </p:tgtEl>
                                        <p:attrNameLst>
                                          <p:attrName>ppt_x</p:attrName>
                                        </p:attrNameLst>
                                      </p:cBhvr>
                                      <p:tavLst>
                                        <p:tav tm="0">
                                          <p:val>
                                            <p:strVal val="ppt_x"/>
                                          </p:val>
                                        </p:tav>
                                        <p:tav tm="100000">
                                          <p:val>
                                            <p:strVal val="ppt_x"/>
                                          </p:val>
                                        </p:tav>
                                      </p:tavLst>
                                    </p:anim>
                                    <p:anim calcmode="lin" valueType="num">
                                      <p:cBhvr additive="base">
                                        <p:cTn id="17" dur="500"/>
                                        <p:tgtEl>
                                          <p:spTgt spid="13"/>
                                        </p:tgtEl>
                                        <p:attrNameLst>
                                          <p:attrName>ppt_y</p:attrName>
                                        </p:attrNameLst>
                                      </p:cBhvr>
                                      <p:tavLst>
                                        <p:tav tm="0">
                                          <p:val>
                                            <p:strVal val="ppt_y"/>
                                          </p:val>
                                        </p:tav>
                                        <p:tav tm="100000">
                                          <p:val>
                                            <p:strVal val="1+ppt_h/2"/>
                                          </p:val>
                                        </p:tav>
                                      </p:tavLst>
                                    </p:anim>
                                    <p:set>
                                      <p:cBhvr>
                                        <p:cTn id="18" dur="1" fill="hold">
                                          <p:stCondLst>
                                            <p:cond delay="499"/>
                                          </p:stCondLst>
                                        </p:cTn>
                                        <p:tgtEl>
                                          <p:spTgt spid="13"/>
                                        </p:tgtEl>
                                        <p:attrNameLst>
                                          <p:attrName>style.visibility</p:attrName>
                                        </p:attrNameLst>
                                      </p:cBhvr>
                                      <p:to>
                                        <p:strVal val="hidden"/>
                                      </p:to>
                                    </p:set>
                                  </p:childTnLst>
                                </p:cTn>
                              </p:par>
                              <p:par>
                                <p:cTn id="19" presetID="2" presetClass="exit" presetSubtype="4" fill="hold" grpId="0" nodeType="withEffect">
                                  <p:stCondLst>
                                    <p:cond delay="0"/>
                                  </p:stCondLst>
                                  <p:childTnLst>
                                    <p:anim calcmode="lin" valueType="num">
                                      <p:cBhvr additive="base">
                                        <p:cTn id="20" dur="500"/>
                                        <p:tgtEl>
                                          <p:spTgt spid="18"/>
                                        </p:tgtEl>
                                        <p:attrNameLst>
                                          <p:attrName>ppt_x</p:attrName>
                                        </p:attrNameLst>
                                      </p:cBhvr>
                                      <p:tavLst>
                                        <p:tav tm="0">
                                          <p:val>
                                            <p:strVal val="ppt_x"/>
                                          </p:val>
                                        </p:tav>
                                        <p:tav tm="100000">
                                          <p:val>
                                            <p:strVal val="ppt_x"/>
                                          </p:val>
                                        </p:tav>
                                      </p:tavLst>
                                    </p:anim>
                                    <p:anim calcmode="lin" valueType="num">
                                      <p:cBhvr additive="base">
                                        <p:cTn id="21" dur="500"/>
                                        <p:tgtEl>
                                          <p:spTgt spid="18"/>
                                        </p:tgtEl>
                                        <p:attrNameLst>
                                          <p:attrName>ppt_y</p:attrName>
                                        </p:attrNameLst>
                                      </p:cBhvr>
                                      <p:tavLst>
                                        <p:tav tm="0">
                                          <p:val>
                                            <p:strVal val="ppt_y"/>
                                          </p:val>
                                        </p:tav>
                                        <p:tav tm="100000">
                                          <p:val>
                                            <p:strVal val="1+ppt_h/2"/>
                                          </p:val>
                                        </p:tav>
                                      </p:tavLst>
                                    </p:anim>
                                    <p:set>
                                      <p:cBhvr>
                                        <p:cTn id="22" dur="1" fill="hold">
                                          <p:stCondLst>
                                            <p:cond delay="499"/>
                                          </p:stCondLst>
                                        </p:cTn>
                                        <p:tgtEl>
                                          <p:spTgt spid="1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mph" presetSubtype="1" nodeType="clickEffect">
                                  <p:stCondLst>
                                    <p:cond delay="0"/>
                                  </p:stCondLst>
                                  <p:childTnLst>
                                    <p:set>
                                      <p:cBhvr>
                                        <p:cTn id="26" dur="500"/>
                                        <p:tgtEl>
                                          <p:spTgt spid="19"/>
                                        </p:tgtEl>
                                        <p:attrNameLst>
                                          <p:attrName>fillcolor</p:attrName>
                                        </p:attrNameLst>
                                      </p:cBhvr>
                                      <p:to>
                                        <p:clrVal>
                                          <a:schemeClr val="tx1"/>
                                        </p:clrVal>
                                      </p:to>
                                    </p:set>
                                    <p:set>
                                      <p:cBhvr>
                                        <p:cTn id="27" dur="500"/>
                                        <p:tgtEl>
                                          <p:spTgt spid="19"/>
                                        </p:tgtEl>
                                        <p:attrNameLst>
                                          <p:attrName>fill.type</p:attrName>
                                        </p:attrNameLst>
                                      </p:cBhvr>
                                      <p:to>
                                        <p:strVal val="solid"/>
                                      </p:to>
                                    </p:set>
                                    <p:set>
                                      <p:cBhvr>
                                        <p:cTn id="28" dur="500"/>
                                        <p:tgtEl>
                                          <p:spTgt spid="19"/>
                                        </p:tgtEl>
                                        <p:attrNameLst>
                                          <p:attrName>fill.on</p:attrName>
                                        </p:attrNameLst>
                                      </p:cBhvr>
                                      <p:to>
                                        <p:strVal val="true"/>
                                      </p:to>
                                    </p:set>
                                  </p:childTnLst>
                                </p:cTn>
                              </p:par>
                            </p:childTnLst>
                          </p:cTn>
                        </p:par>
                      </p:childTnLst>
                    </p:cTn>
                  </p:par>
                  <p:par>
                    <p:cTn id="29" fill="hold">
                      <p:stCondLst>
                        <p:cond delay="indefinite"/>
                      </p:stCondLst>
                      <p:childTnLst>
                        <p:par>
                          <p:cTn id="30" fill="hold">
                            <p:stCondLst>
                              <p:cond delay="0"/>
                            </p:stCondLst>
                            <p:childTnLst>
                              <p:par>
                                <p:cTn id="31" presetID="3" presetClass="exit" presetSubtype="10" fill="hold" grpId="0" nodeType="clickEffect">
                                  <p:stCondLst>
                                    <p:cond delay="0"/>
                                  </p:stCondLst>
                                  <p:childTnLst>
                                    <p:animEffect transition="out" filter="blinds(horizontal)">
                                      <p:cBhvr>
                                        <p:cTn id="32" dur="500"/>
                                        <p:tgtEl>
                                          <p:spTgt spid="14"/>
                                        </p:tgtEl>
                                      </p:cBhvr>
                                    </p:animEffect>
                                    <p:set>
                                      <p:cBhvr>
                                        <p:cTn id="33" dur="1" fill="hold">
                                          <p:stCondLst>
                                            <p:cond delay="499"/>
                                          </p:stCondLst>
                                        </p:cTn>
                                        <p:tgtEl>
                                          <p:spTgt spid="14"/>
                                        </p:tgtEl>
                                        <p:attrNameLst>
                                          <p:attrName>style.visibility</p:attrName>
                                        </p:attrNameLst>
                                      </p:cBhvr>
                                      <p:to>
                                        <p:strVal val="hidden"/>
                                      </p:to>
                                    </p:set>
                                  </p:childTnLst>
                                </p:cTn>
                              </p:par>
                              <p:par>
                                <p:cTn id="34" presetID="3" presetClass="exit" presetSubtype="10" fill="hold" grpId="0" nodeType="withEffect">
                                  <p:stCondLst>
                                    <p:cond delay="0"/>
                                  </p:stCondLst>
                                  <p:childTnLst>
                                    <p:animEffect transition="out" filter="blinds(horizontal)">
                                      <p:cBhvr>
                                        <p:cTn id="35" dur="500"/>
                                        <p:tgtEl>
                                          <p:spTgt spid="6"/>
                                        </p:tgtEl>
                                      </p:cBhvr>
                                    </p:animEffect>
                                    <p:set>
                                      <p:cBhvr>
                                        <p:cTn id="36" dur="1" fill="hold">
                                          <p:stCondLst>
                                            <p:cond delay="499"/>
                                          </p:stCondLst>
                                        </p:cTn>
                                        <p:tgtEl>
                                          <p:spTgt spid="6"/>
                                        </p:tgtEl>
                                        <p:attrNameLst>
                                          <p:attrName>style.visibility</p:attrName>
                                        </p:attrNameLst>
                                      </p:cBhvr>
                                      <p:to>
                                        <p:strVal val="hidden"/>
                                      </p:to>
                                    </p:set>
                                  </p:childTnLst>
                                </p:cTn>
                              </p:par>
                              <p:par>
                                <p:cTn id="37" presetID="3" presetClass="exit" presetSubtype="10" fill="hold" grpId="0" nodeType="withEffect">
                                  <p:stCondLst>
                                    <p:cond delay="0"/>
                                  </p:stCondLst>
                                  <p:childTnLst>
                                    <p:animEffect transition="out" filter="blinds(horizontal)">
                                      <p:cBhvr>
                                        <p:cTn id="38" dur="500"/>
                                        <p:tgtEl>
                                          <p:spTgt spid="19"/>
                                        </p:tgtEl>
                                      </p:cBhvr>
                                    </p:animEffect>
                                    <p:set>
                                      <p:cBhvr>
                                        <p:cTn id="39" dur="1" fill="hold">
                                          <p:stCondLst>
                                            <p:cond delay="499"/>
                                          </p:stCondLst>
                                        </p:cTn>
                                        <p:tgtEl>
                                          <p:spTgt spid="19"/>
                                        </p:tgtEl>
                                        <p:attrNameLst>
                                          <p:attrName>style.visibility</p:attrName>
                                        </p:attrNameLst>
                                      </p:cBhvr>
                                      <p:to>
                                        <p:strVal val="hidden"/>
                                      </p:to>
                                    </p:set>
                                  </p:childTnLst>
                                </p:cTn>
                              </p:par>
                              <p:par>
                                <p:cTn id="40" presetID="5" presetClass="exit" presetSubtype="10" fill="hold" grpId="0" nodeType="withEffect">
                                  <p:stCondLst>
                                    <p:cond delay="0"/>
                                  </p:stCondLst>
                                  <p:childTnLst>
                                    <p:animEffect transition="out" filter="checkerboard(across)">
                                      <p:cBhvr>
                                        <p:cTn id="41" dur="500"/>
                                        <p:tgtEl>
                                          <p:spTgt spid="15"/>
                                        </p:tgtEl>
                                      </p:cBhvr>
                                    </p:animEffect>
                                    <p:set>
                                      <p:cBhvr>
                                        <p:cTn id="42" dur="1" fill="hold">
                                          <p:stCondLst>
                                            <p:cond delay="499"/>
                                          </p:stCondLst>
                                        </p:cTn>
                                        <p:tgtEl>
                                          <p:spTgt spid="15"/>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2" presetClass="exit" presetSubtype="9" fill="hold" nodeType="clickEffect">
                                  <p:stCondLst>
                                    <p:cond delay="0"/>
                                  </p:stCondLst>
                                  <p:childTnLst>
                                    <p:anim calcmode="lin" valueType="num">
                                      <p:cBhvr additive="base">
                                        <p:cTn id="46" dur="500"/>
                                        <p:tgtEl>
                                          <p:spTgt spid="7170"/>
                                        </p:tgtEl>
                                        <p:attrNameLst>
                                          <p:attrName>ppt_x</p:attrName>
                                        </p:attrNameLst>
                                      </p:cBhvr>
                                      <p:tavLst>
                                        <p:tav tm="0">
                                          <p:val>
                                            <p:strVal val="ppt_x"/>
                                          </p:val>
                                        </p:tav>
                                        <p:tav tm="100000">
                                          <p:val>
                                            <p:strVal val="0-ppt_w/2"/>
                                          </p:val>
                                        </p:tav>
                                      </p:tavLst>
                                    </p:anim>
                                    <p:anim calcmode="lin" valueType="num">
                                      <p:cBhvr additive="base">
                                        <p:cTn id="47" dur="500"/>
                                        <p:tgtEl>
                                          <p:spTgt spid="7170"/>
                                        </p:tgtEl>
                                        <p:attrNameLst>
                                          <p:attrName>ppt_y</p:attrName>
                                        </p:attrNameLst>
                                      </p:cBhvr>
                                      <p:tavLst>
                                        <p:tav tm="0">
                                          <p:val>
                                            <p:strVal val="ppt_y"/>
                                          </p:val>
                                        </p:tav>
                                        <p:tav tm="100000">
                                          <p:val>
                                            <p:strVal val="0-ppt_h/2"/>
                                          </p:val>
                                        </p:tav>
                                      </p:tavLst>
                                    </p:anim>
                                    <p:set>
                                      <p:cBhvr>
                                        <p:cTn id="48" dur="1" fill="hold">
                                          <p:stCondLst>
                                            <p:cond delay="499"/>
                                          </p:stCondLst>
                                        </p:cTn>
                                        <p:tgtEl>
                                          <p:spTgt spid="717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6" grpId="0"/>
      <p:bldP spid="15" grpId="0"/>
      <p:bldP spid="18" grpId="0" animBg="1"/>
      <p:bldP spid="19"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2800" b="1" dirty="0" smtClean="0">
                <a:solidFill>
                  <a:srgbClr val="464653">
                    <a:lumMod val="60000"/>
                    <a:lumOff val="40000"/>
                  </a:srgbClr>
                </a:solidFill>
              </a:rPr>
              <a:t>Alıştırma: Kod çıktısı nedir?</a:t>
            </a:r>
            <a:endParaRPr lang="tr-TR" sz="4000" b="1" dirty="0">
              <a:solidFill>
                <a:schemeClr val="tx2">
                  <a:lumMod val="60000"/>
                  <a:lumOff val="40000"/>
                </a:schemeClr>
              </a:solidFill>
            </a:endParaRPr>
          </a:p>
        </p:txBody>
      </p:sp>
      <p:sp>
        <p:nvSpPr>
          <p:cNvPr id="3" name="Alt Başlık 2"/>
          <p:cNvSpPr>
            <a:spLocks noGrp="1"/>
          </p:cNvSpPr>
          <p:nvPr>
            <p:ph sz="quarter" idx="1"/>
          </p:nvPr>
        </p:nvSpPr>
        <p:spPr>
          <a:xfrm>
            <a:off x="457200" y="1219200"/>
            <a:ext cx="7686700" cy="4495816"/>
          </a:xfrm>
        </p:spPr>
        <p:txBody>
          <a:bodyPr>
            <a:normAutofit fontScale="92500" lnSpcReduction="10000"/>
          </a:bodyPr>
          <a:lstStyle/>
          <a:p>
            <a:pPr algn="just">
              <a:buNone/>
            </a:pPr>
            <a:r>
              <a:rPr lang="tr-TR" sz="2400" b="1" dirty="0" smtClean="0">
                <a:solidFill>
                  <a:schemeClr val="tx1"/>
                </a:solidFill>
              </a:rPr>
              <a:t> </a:t>
            </a:r>
            <a:r>
              <a:rPr lang="tr-TR" sz="2400" dirty="0" smtClean="0">
                <a:solidFill>
                  <a:schemeClr val="tx1"/>
                </a:solidFill>
              </a:rPr>
              <a:t>   </a:t>
            </a:r>
            <a:r>
              <a:rPr lang="tr-TR" sz="2400" dirty="0" smtClean="0"/>
              <a:t> </a:t>
            </a:r>
            <a:r>
              <a:rPr lang="tr-TR" sz="2400" dirty="0" err="1" smtClean="0"/>
              <a:t>int</a:t>
            </a:r>
            <a:r>
              <a:rPr lang="tr-TR" sz="2400" dirty="0" smtClean="0"/>
              <a:t> </a:t>
            </a:r>
            <a:r>
              <a:rPr lang="tr-TR" sz="2400" dirty="0" err="1" smtClean="0"/>
              <a:t>ogr</a:t>
            </a:r>
            <a:r>
              <a:rPr lang="tr-TR" sz="2400" dirty="0" smtClean="0"/>
              <a:t>_not = 75;</a:t>
            </a:r>
          </a:p>
          <a:p>
            <a:pPr algn="just">
              <a:buNone/>
            </a:pPr>
            <a:r>
              <a:rPr lang="tr-TR" sz="2400" dirty="0" smtClean="0"/>
              <a:t>   </a:t>
            </a:r>
            <a:r>
              <a:rPr lang="tr-TR" sz="2400" dirty="0" err="1" smtClean="0"/>
              <a:t>if</a:t>
            </a:r>
            <a:r>
              <a:rPr lang="tr-TR" sz="2400" dirty="0" smtClean="0"/>
              <a:t>(</a:t>
            </a:r>
            <a:r>
              <a:rPr lang="tr-TR" sz="2400" dirty="0" err="1" smtClean="0"/>
              <a:t>ogr</a:t>
            </a:r>
            <a:r>
              <a:rPr lang="tr-TR" sz="2400" dirty="0" smtClean="0"/>
              <a:t>_not &gt;= 90)</a:t>
            </a:r>
          </a:p>
          <a:p>
            <a:pPr algn="just">
              <a:buNone/>
            </a:pPr>
            <a:r>
              <a:rPr lang="tr-TR" sz="2400" dirty="0" smtClean="0"/>
              <a:t>       </a:t>
            </a:r>
            <a:r>
              <a:rPr lang="tr-TR" sz="2400" dirty="0" err="1" smtClean="0"/>
              <a:t>printf</a:t>
            </a:r>
            <a:r>
              <a:rPr lang="tr-TR" sz="2400" dirty="0" smtClean="0"/>
              <a:t>("GRADE$$AA++");</a:t>
            </a:r>
          </a:p>
          <a:p>
            <a:pPr algn="just">
              <a:buNone/>
            </a:pPr>
            <a:r>
              <a:rPr lang="tr-TR" sz="2400" dirty="0" smtClean="0"/>
              <a:t>   </a:t>
            </a:r>
            <a:r>
              <a:rPr lang="tr-TR" sz="2400" dirty="0" err="1" smtClean="0"/>
              <a:t>if</a:t>
            </a:r>
            <a:r>
              <a:rPr lang="tr-TR" sz="2400" dirty="0" smtClean="0"/>
              <a:t>(</a:t>
            </a:r>
            <a:r>
              <a:rPr lang="tr-TR" sz="2400" dirty="0" err="1" smtClean="0"/>
              <a:t>ogr</a:t>
            </a:r>
            <a:r>
              <a:rPr lang="tr-TR" sz="2400" dirty="0" smtClean="0"/>
              <a:t>_not &gt;= 80)</a:t>
            </a:r>
          </a:p>
          <a:p>
            <a:pPr algn="just">
              <a:buNone/>
            </a:pPr>
            <a:r>
              <a:rPr lang="tr-TR" sz="2400" dirty="0" smtClean="0"/>
              <a:t>	 </a:t>
            </a:r>
            <a:r>
              <a:rPr lang="tr-TR" sz="2400" dirty="0" err="1" smtClean="0"/>
              <a:t>printf</a:t>
            </a:r>
            <a:r>
              <a:rPr lang="tr-TR" sz="2400" dirty="0" smtClean="0"/>
              <a:t>("NOTUNUZ:BB ya da BA");</a:t>
            </a:r>
          </a:p>
          <a:p>
            <a:pPr algn="just">
              <a:buNone/>
            </a:pPr>
            <a:r>
              <a:rPr lang="tr-TR" sz="2400" dirty="0" smtClean="0"/>
              <a:t>   </a:t>
            </a:r>
            <a:r>
              <a:rPr lang="tr-TR" sz="2400" dirty="0" err="1" smtClean="0"/>
              <a:t>if</a:t>
            </a:r>
            <a:r>
              <a:rPr lang="tr-TR" sz="2400" dirty="0" smtClean="0"/>
              <a:t>(</a:t>
            </a:r>
            <a:r>
              <a:rPr lang="tr-TR" sz="2400" dirty="0" err="1" smtClean="0"/>
              <a:t>ogr</a:t>
            </a:r>
            <a:r>
              <a:rPr lang="tr-TR" sz="2400" dirty="0" smtClean="0"/>
              <a:t>_not &gt;= 70)</a:t>
            </a:r>
          </a:p>
          <a:p>
            <a:pPr algn="just">
              <a:buNone/>
            </a:pPr>
            <a:r>
              <a:rPr lang="tr-TR" sz="2400" dirty="0" smtClean="0"/>
              <a:t>       </a:t>
            </a:r>
            <a:r>
              <a:rPr lang="tr-TR" sz="2400" dirty="0" err="1" smtClean="0"/>
              <a:t>printf</a:t>
            </a:r>
            <a:r>
              <a:rPr lang="tr-TR" sz="2400" dirty="0" smtClean="0"/>
              <a:t>("%d/</a:t>
            </a:r>
            <a:r>
              <a:rPr lang="tr-TR" sz="2400" dirty="0" err="1" smtClean="0"/>
              <a:t>nYETMIS</a:t>
            </a:r>
            <a:r>
              <a:rPr lang="tr-TR" sz="2400" dirty="0" smtClean="0"/>
              <a:t>", </a:t>
            </a:r>
            <a:r>
              <a:rPr lang="tr-TR" sz="2400" dirty="0" err="1" smtClean="0"/>
              <a:t>ogr</a:t>
            </a:r>
            <a:r>
              <a:rPr lang="tr-TR" sz="2400" dirty="0" smtClean="0"/>
              <a:t>_not);</a:t>
            </a:r>
          </a:p>
          <a:p>
            <a:pPr algn="just">
              <a:buNone/>
            </a:pPr>
            <a:r>
              <a:rPr lang="tr-TR" sz="2400" dirty="0" smtClean="0"/>
              <a:t>   </a:t>
            </a:r>
            <a:r>
              <a:rPr lang="tr-TR" sz="2400" dirty="0" err="1" smtClean="0"/>
              <a:t>if</a:t>
            </a:r>
            <a:r>
              <a:rPr lang="tr-TR" sz="2400" dirty="0" smtClean="0"/>
              <a:t>(</a:t>
            </a:r>
            <a:r>
              <a:rPr lang="tr-TR" sz="2400" dirty="0" err="1" smtClean="0"/>
              <a:t>ogr</a:t>
            </a:r>
            <a:r>
              <a:rPr lang="tr-TR" sz="2400" dirty="0" smtClean="0"/>
              <a:t>_not &gt;= 60)</a:t>
            </a:r>
          </a:p>
          <a:p>
            <a:pPr algn="just">
              <a:buNone/>
            </a:pPr>
            <a:r>
              <a:rPr lang="tr-TR" sz="2400" dirty="0" smtClean="0"/>
              <a:t>       </a:t>
            </a:r>
            <a:r>
              <a:rPr lang="tr-TR" sz="2400" dirty="0" err="1" smtClean="0"/>
              <a:t>printf</a:t>
            </a:r>
            <a:r>
              <a:rPr lang="tr-TR" sz="2400" dirty="0" smtClean="0"/>
              <a:t>("\n1+0DAHA!!!");</a:t>
            </a:r>
          </a:p>
          <a:p>
            <a:pPr algn="just">
              <a:buNone/>
            </a:pPr>
            <a:r>
              <a:rPr lang="tr-TR" sz="2400" dirty="0" smtClean="0"/>
              <a:t>   else</a:t>
            </a:r>
          </a:p>
          <a:p>
            <a:pPr algn="just">
              <a:buNone/>
            </a:pPr>
            <a:r>
              <a:rPr lang="tr-TR" sz="2400" dirty="0" smtClean="0"/>
              <a:t>       </a:t>
            </a:r>
            <a:r>
              <a:rPr lang="tr-TR" sz="2400" dirty="0" err="1" smtClean="0"/>
              <a:t>printf</a:t>
            </a:r>
            <a:r>
              <a:rPr lang="tr-TR" sz="2400" dirty="0" smtClean="0"/>
              <a:t>("Biz de seni \</a:t>
            </a:r>
            <a:r>
              <a:rPr lang="tr-TR" sz="2400" dirty="0" err="1" smtClean="0"/>
              <a:t>ncok</a:t>
            </a:r>
            <a:r>
              <a:rPr lang="tr-TR" sz="2400" dirty="0" smtClean="0"/>
              <a:t> sevdik. Bir\n daha gel, olur mu?");</a:t>
            </a:r>
            <a:endParaRPr lang="tr-TR" sz="2400" dirty="0" smtClean="0">
              <a:solidFill>
                <a:schemeClr val="tx1"/>
              </a:solidFill>
            </a:endParaRPr>
          </a:p>
          <a:p>
            <a:pPr algn="just">
              <a:buFont typeface="Wingdings" pitchFamily="2" charset="2"/>
              <a:buChar char="§"/>
            </a:pPr>
            <a:endParaRPr lang="tr-TR" sz="2400" dirty="0" smtClean="0">
              <a:solidFill>
                <a:schemeClr val="tx1"/>
              </a:solidFill>
            </a:endParaRPr>
          </a:p>
          <a:p>
            <a:pPr algn="just"/>
            <a:endParaRPr lang="tr-TR" sz="2400" dirty="0" smtClean="0"/>
          </a:p>
          <a:p>
            <a:pPr algn="just"/>
            <a:endParaRPr lang="tr-TR" sz="2400" dirty="0" smtClean="0">
              <a:solidFill>
                <a:schemeClr val="tx1"/>
              </a:solidFill>
            </a:endParaRPr>
          </a:p>
          <a:p>
            <a:pPr algn="just"/>
            <a:endParaRPr lang="tr-TR" sz="2400" dirty="0" smtClean="0">
              <a:solidFill>
                <a:schemeClr val="tx1"/>
              </a:solidFill>
            </a:endParaRPr>
          </a:p>
          <a:p>
            <a:pPr algn="just"/>
            <a:endParaRPr lang="tr-TR" sz="2400" b="1" dirty="0" smtClean="0">
              <a:solidFill>
                <a:schemeClr val="tx1"/>
              </a:solidFill>
            </a:endParaRPr>
          </a:p>
          <a:p>
            <a:pPr algn="just"/>
            <a:endParaRPr lang="tr-TR" sz="2400" b="1" dirty="0" smtClean="0">
              <a:solidFill>
                <a:schemeClr val="tx1"/>
              </a:solidFill>
            </a:endParaRPr>
          </a:p>
        </p:txBody>
      </p:sp>
      <p:pic>
        <p:nvPicPr>
          <p:cNvPr id="9" name="8 Resim" descr="soru.jpg"/>
          <p:cNvPicPr>
            <a:picLocks noChangeAspect="1"/>
          </p:cNvPicPr>
          <p:nvPr/>
        </p:nvPicPr>
        <p:blipFill>
          <a:blip r:embed="rId2"/>
          <a:stretch>
            <a:fillRect/>
          </a:stretch>
        </p:blipFill>
        <p:spPr>
          <a:xfrm>
            <a:off x="5572132" y="1500174"/>
            <a:ext cx="2371344" cy="1780032"/>
          </a:xfrm>
          <a:prstGeom prst="rect">
            <a:avLst/>
          </a:prstGeom>
        </p:spPr>
      </p:pic>
    </p:spTree>
  </p:cSld>
  <p:clrMapOvr>
    <a:masterClrMapping/>
  </p:clrMapOvr>
  <p:transition>
    <p:random/>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2800" b="1" dirty="0" smtClean="0">
                <a:solidFill>
                  <a:srgbClr val="464653">
                    <a:lumMod val="60000"/>
                    <a:lumOff val="40000"/>
                  </a:srgbClr>
                </a:solidFill>
              </a:rPr>
              <a:t>Alıştırma: Kod çıktısı nedir?</a:t>
            </a:r>
            <a:endParaRPr lang="tr-TR" sz="4000" b="1" dirty="0">
              <a:solidFill>
                <a:schemeClr val="tx2">
                  <a:lumMod val="60000"/>
                  <a:lumOff val="40000"/>
                </a:schemeClr>
              </a:solidFill>
            </a:endParaRPr>
          </a:p>
        </p:txBody>
      </p:sp>
      <p:sp>
        <p:nvSpPr>
          <p:cNvPr id="3" name="Alt Başlık 2"/>
          <p:cNvSpPr>
            <a:spLocks noGrp="1"/>
          </p:cNvSpPr>
          <p:nvPr>
            <p:ph sz="quarter" idx="1"/>
          </p:nvPr>
        </p:nvSpPr>
        <p:spPr>
          <a:xfrm>
            <a:off x="457200" y="1219200"/>
            <a:ext cx="7686700" cy="4495816"/>
          </a:xfrm>
        </p:spPr>
        <p:txBody>
          <a:bodyPr>
            <a:normAutofit fontScale="92500" lnSpcReduction="20000"/>
          </a:bodyPr>
          <a:lstStyle/>
          <a:p>
            <a:pPr algn="just">
              <a:buNone/>
            </a:pPr>
            <a:r>
              <a:rPr lang="tr-TR" sz="2400" b="1" dirty="0" smtClean="0">
                <a:solidFill>
                  <a:schemeClr val="tx1"/>
                </a:solidFill>
              </a:rPr>
              <a:t> Kod 2:</a:t>
            </a:r>
          </a:p>
          <a:p>
            <a:pPr algn="just">
              <a:buNone/>
            </a:pPr>
            <a:r>
              <a:rPr lang="tr-TR" sz="2400" dirty="0" smtClean="0"/>
              <a:t> </a:t>
            </a:r>
            <a:r>
              <a:rPr lang="tr-TR" sz="2400" dirty="0" err="1" smtClean="0"/>
              <a:t>int</a:t>
            </a:r>
            <a:r>
              <a:rPr lang="tr-TR" sz="2400" dirty="0" smtClean="0"/>
              <a:t> </a:t>
            </a:r>
            <a:r>
              <a:rPr lang="tr-TR" sz="2400" dirty="0" err="1" smtClean="0"/>
              <a:t>ogr</a:t>
            </a:r>
            <a:r>
              <a:rPr lang="tr-TR" sz="2400" dirty="0" smtClean="0"/>
              <a:t>_not = 75;</a:t>
            </a:r>
          </a:p>
          <a:p>
            <a:pPr algn="just">
              <a:buNone/>
            </a:pPr>
            <a:r>
              <a:rPr lang="tr-TR" sz="2400" dirty="0" smtClean="0"/>
              <a:t>   </a:t>
            </a:r>
            <a:r>
              <a:rPr lang="tr-TR" sz="2400" dirty="0" err="1" smtClean="0"/>
              <a:t>if</a:t>
            </a:r>
            <a:r>
              <a:rPr lang="tr-TR" sz="2400" dirty="0" smtClean="0"/>
              <a:t>(</a:t>
            </a:r>
            <a:r>
              <a:rPr lang="tr-TR" sz="2400" dirty="0" err="1" smtClean="0"/>
              <a:t>ogr</a:t>
            </a:r>
            <a:r>
              <a:rPr lang="tr-TR" sz="2400" dirty="0" smtClean="0"/>
              <a:t>_not &gt;= 90)</a:t>
            </a:r>
          </a:p>
          <a:p>
            <a:pPr algn="just">
              <a:buNone/>
            </a:pPr>
            <a:r>
              <a:rPr lang="tr-TR" sz="2400" dirty="0" smtClean="0"/>
              <a:t>       </a:t>
            </a:r>
            <a:r>
              <a:rPr lang="tr-TR" sz="2400" dirty="0" err="1" smtClean="0"/>
              <a:t>printf</a:t>
            </a:r>
            <a:r>
              <a:rPr lang="tr-TR" sz="2400" dirty="0" smtClean="0"/>
              <a:t>("GRADE$$AA++");</a:t>
            </a:r>
          </a:p>
          <a:p>
            <a:pPr algn="just">
              <a:buNone/>
            </a:pPr>
            <a:r>
              <a:rPr lang="tr-TR" sz="2400" dirty="0" smtClean="0"/>
              <a:t>   </a:t>
            </a:r>
            <a:r>
              <a:rPr lang="tr-TR" sz="2400" dirty="0" err="1" smtClean="0"/>
              <a:t>if</a:t>
            </a:r>
            <a:r>
              <a:rPr lang="tr-TR" sz="2400" dirty="0" smtClean="0"/>
              <a:t>(</a:t>
            </a:r>
            <a:r>
              <a:rPr lang="tr-TR" sz="2400" dirty="0" err="1" smtClean="0"/>
              <a:t>ogr</a:t>
            </a:r>
            <a:r>
              <a:rPr lang="tr-TR" sz="2400" dirty="0" smtClean="0"/>
              <a:t>_not &gt;= 80)</a:t>
            </a:r>
          </a:p>
          <a:p>
            <a:pPr algn="just">
              <a:buNone/>
            </a:pPr>
            <a:r>
              <a:rPr lang="tr-TR" sz="2400" dirty="0" smtClean="0"/>
              <a:t>       </a:t>
            </a:r>
            <a:r>
              <a:rPr lang="tr-TR" sz="2400" dirty="0" err="1" smtClean="0"/>
              <a:t>printf</a:t>
            </a:r>
            <a:r>
              <a:rPr lang="tr-TR" sz="2400" dirty="0" smtClean="0"/>
              <a:t>("NOTUNUZ:BB ya da BA");</a:t>
            </a:r>
          </a:p>
          <a:p>
            <a:pPr algn="just">
              <a:buNone/>
            </a:pPr>
            <a:r>
              <a:rPr lang="tr-TR" sz="2400" dirty="0" smtClean="0"/>
              <a:t>   </a:t>
            </a:r>
            <a:r>
              <a:rPr lang="tr-TR" sz="2400" dirty="0" err="1" smtClean="0"/>
              <a:t>if</a:t>
            </a:r>
            <a:r>
              <a:rPr lang="tr-TR" sz="2400" dirty="0" smtClean="0"/>
              <a:t>(</a:t>
            </a:r>
            <a:r>
              <a:rPr lang="tr-TR" sz="2400" dirty="0" err="1" smtClean="0"/>
              <a:t>ogr</a:t>
            </a:r>
            <a:r>
              <a:rPr lang="tr-TR" sz="2400" dirty="0" smtClean="0"/>
              <a:t>_not &gt;= 70)</a:t>
            </a:r>
          </a:p>
          <a:p>
            <a:pPr algn="just">
              <a:buNone/>
            </a:pPr>
            <a:r>
              <a:rPr lang="tr-TR" sz="2400" dirty="0" smtClean="0"/>
              <a:t>       </a:t>
            </a:r>
            <a:r>
              <a:rPr lang="tr-TR" sz="2400" dirty="0" err="1" smtClean="0"/>
              <a:t>printf</a:t>
            </a:r>
            <a:r>
              <a:rPr lang="tr-TR" sz="2400" dirty="0" smtClean="0"/>
              <a:t>("%d/</a:t>
            </a:r>
            <a:r>
              <a:rPr lang="tr-TR" sz="2400" dirty="0" err="1" smtClean="0"/>
              <a:t>nYETMIS</a:t>
            </a:r>
            <a:r>
              <a:rPr lang="tr-TR" sz="2400" dirty="0" smtClean="0"/>
              <a:t>", </a:t>
            </a:r>
            <a:r>
              <a:rPr lang="tr-TR" sz="2400" dirty="0" err="1" smtClean="0"/>
              <a:t>ogr</a:t>
            </a:r>
            <a:r>
              <a:rPr lang="tr-TR" sz="2400" dirty="0" smtClean="0"/>
              <a:t>_not);</a:t>
            </a:r>
          </a:p>
          <a:p>
            <a:pPr algn="just">
              <a:buNone/>
            </a:pPr>
            <a:r>
              <a:rPr lang="tr-TR" sz="2400" dirty="0" smtClean="0"/>
              <a:t>   </a:t>
            </a:r>
            <a:r>
              <a:rPr lang="tr-TR" sz="2400" dirty="0" err="1" smtClean="0"/>
              <a:t>if</a:t>
            </a:r>
            <a:r>
              <a:rPr lang="tr-TR" sz="2400" dirty="0" smtClean="0"/>
              <a:t>(</a:t>
            </a:r>
            <a:r>
              <a:rPr lang="tr-TR" sz="2400" dirty="0" err="1" smtClean="0"/>
              <a:t>ogr</a:t>
            </a:r>
            <a:r>
              <a:rPr lang="tr-TR" sz="2400" dirty="0" smtClean="0"/>
              <a:t>_not &gt;= 60)</a:t>
            </a:r>
          </a:p>
          <a:p>
            <a:pPr algn="just">
              <a:buNone/>
            </a:pPr>
            <a:r>
              <a:rPr lang="tr-TR" sz="2400" dirty="0" smtClean="0"/>
              <a:t>       </a:t>
            </a:r>
            <a:r>
              <a:rPr lang="tr-TR" sz="2400" dirty="0" err="1" smtClean="0"/>
              <a:t>printf</a:t>
            </a:r>
            <a:r>
              <a:rPr lang="tr-TR" sz="2400" dirty="0" smtClean="0"/>
              <a:t>("\n1+0DAHA!!!");</a:t>
            </a:r>
          </a:p>
          <a:p>
            <a:pPr algn="just">
              <a:buNone/>
            </a:pPr>
            <a:r>
              <a:rPr lang="tr-TR" sz="2400" dirty="0" smtClean="0"/>
              <a:t>   else</a:t>
            </a:r>
          </a:p>
          <a:p>
            <a:pPr algn="just">
              <a:buNone/>
            </a:pPr>
            <a:r>
              <a:rPr lang="tr-TR" sz="2400" dirty="0" smtClean="0"/>
              <a:t>       </a:t>
            </a:r>
            <a:r>
              <a:rPr lang="tr-TR" sz="2400" dirty="0" err="1" smtClean="0"/>
              <a:t>printf</a:t>
            </a:r>
            <a:r>
              <a:rPr lang="tr-TR" sz="2400" dirty="0" smtClean="0"/>
              <a:t>("Biz de seni \</a:t>
            </a:r>
            <a:r>
              <a:rPr lang="tr-TR" sz="2400" dirty="0" err="1" smtClean="0"/>
              <a:t>ncok</a:t>
            </a:r>
            <a:r>
              <a:rPr lang="tr-TR" sz="2400" dirty="0" smtClean="0"/>
              <a:t> sevdik. Bir\n daha gel, olur mu?");</a:t>
            </a:r>
            <a:endParaRPr lang="tr-TR" sz="2400" dirty="0" smtClean="0">
              <a:solidFill>
                <a:schemeClr val="tx1"/>
              </a:solidFill>
            </a:endParaRPr>
          </a:p>
          <a:p>
            <a:pPr algn="just">
              <a:buFont typeface="Wingdings" pitchFamily="2" charset="2"/>
              <a:buChar char="§"/>
            </a:pPr>
            <a:endParaRPr lang="tr-TR" sz="2400" dirty="0" smtClean="0">
              <a:solidFill>
                <a:schemeClr val="tx1"/>
              </a:solidFill>
            </a:endParaRPr>
          </a:p>
          <a:p>
            <a:pPr algn="just"/>
            <a:endParaRPr lang="tr-TR" sz="2400" dirty="0" smtClean="0"/>
          </a:p>
          <a:p>
            <a:pPr algn="just"/>
            <a:endParaRPr lang="tr-TR" sz="2400" dirty="0" smtClean="0">
              <a:solidFill>
                <a:schemeClr val="tx1"/>
              </a:solidFill>
            </a:endParaRPr>
          </a:p>
          <a:p>
            <a:pPr algn="just"/>
            <a:endParaRPr lang="tr-TR" sz="2400" dirty="0" smtClean="0">
              <a:solidFill>
                <a:schemeClr val="tx1"/>
              </a:solidFill>
            </a:endParaRPr>
          </a:p>
          <a:p>
            <a:pPr algn="just"/>
            <a:endParaRPr lang="tr-TR" sz="2400" b="1" dirty="0" smtClean="0">
              <a:solidFill>
                <a:schemeClr val="tx1"/>
              </a:solidFill>
            </a:endParaRPr>
          </a:p>
          <a:p>
            <a:pPr algn="just"/>
            <a:endParaRPr lang="tr-TR" sz="2400" b="1" dirty="0" smtClean="0">
              <a:solidFill>
                <a:schemeClr val="tx1"/>
              </a:solidFill>
            </a:endParaRPr>
          </a:p>
        </p:txBody>
      </p:sp>
      <p:pic>
        <p:nvPicPr>
          <p:cNvPr id="4098" name="Picture 2"/>
          <p:cNvPicPr>
            <a:picLocks noChangeAspect="1" noChangeArrowheads="1"/>
          </p:cNvPicPr>
          <p:nvPr/>
        </p:nvPicPr>
        <p:blipFill>
          <a:blip r:embed="rId4"/>
          <a:srcRect r="89019" b="91211"/>
          <a:stretch>
            <a:fillRect/>
          </a:stretch>
        </p:blipFill>
        <p:spPr bwMode="auto">
          <a:xfrm>
            <a:off x="4214810" y="1285860"/>
            <a:ext cx="2857563" cy="12858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4 Resim" descr="simpsons_nelson_haha2.jpg"/>
          <p:cNvPicPr>
            <a:picLocks noChangeAspect="1"/>
          </p:cNvPicPr>
          <p:nvPr/>
        </p:nvPicPr>
        <p:blipFill>
          <a:blip r:embed="rId5"/>
          <a:stretch>
            <a:fillRect/>
          </a:stretch>
        </p:blipFill>
        <p:spPr>
          <a:xfrm>
            <a:off x="6786578" y="1714488"/>
            <a:ext cx="2146032" cy="20002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inkTgt spid="_x0000_s2053"/>
                                        </p:tgtEl>
                                        <p:attrNameLst>
                                          <p:attrName>style.visibility</p:attrName>
                                        </p:attrNameLst>
                                      </p:cBhvr>
                                      <p:to>
                                        <p:strVal val="visible"/>
                                      </p:to>
                                    </p:set>
                                    <p:animEffect transition="in" filter="checkerboard(across)">
                                      <p:cBhvr>
                                        <p:cTn id="7" dur="500"/>
                                        <p:tgtEl>
                                          <p:inkTgt spid="_x0000_s205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inkTgt spid="_x0000_s2052"/>
                                        </p:tgtEl>
                                        <p:attrNameLst>
                                          <p:attrName>style.visibility</p:attrName>
                                        </p:attrNameLst>
                                      </p:cBhvr>
                                      <p:to>
                                        <p:strVal val="visible"/>
                                      </p:to>
                                    </p:set>
                                    <p:animEffect transition="in" filter="checkerboard(across)">
                                      <p:cBhvr>
                                        <p:cTn id="12" dur="500"/>
                                        <p:tgtEl>
                                          <p:inkTgt spid="_x0000_s2052"/>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inkTgt spid="_x0000_s2051"/>
                                        </p:tgtEl>
                                        <p:attrNameLst>
                                          <p:attrName>style.visibility</p:attrName>
                                        </p:attrNameLst>
                                      </p:cBhvr>
                                      <p:to>
                                        <p:strVal val="visible"/>
                                      </p:to>
                                    </p:set>
                                    <p:animEffect transition="in" filter="checkerboard(across)">
                                      <p:cBhvr>
                                        <p:cTn id="17" dur="500"/>
                                        <p:tgtEl>
                                          <p:inkTgt spid="_x0000_s2051"/>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inkTgt spid="_x0000_s2050"/>
                                        </p:tgtEl>
                                        <p:attrNameLst>
                                          <p:attrName>style.visibility</p:attrName>
                                        </p:attrNameLst>
                                      </p:cBhvr>
                                      <p:to>
                                        <p:strVal val="visible"/>
                                      </p:to>
                                    </p:set>
                                    <p:animEffect transition="in" filter="checkerboard(across)">
                                      <p:cBhvr>
                                        <p:cTn id="22" dur="500"/>
                                        <p:tgtEl>
                                          <p:inkTgt spid="_x0000_s2050"/>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4098"/>
                                        </p:tgtEl>
                                        <p:attrNameLst>
                                          <p:attrName>style.visibility</p:attrName>
                                        </p:attrNameLst>
                                      </p:cBhvr>
                                      <p:to>
                                        <p:strVal val="visible"/>
                                      </p:to>
                                    </p:set>
                                    <p:animEffect transition="in" filter="checkerboard(across)">
                                      <p:cBhvr>
                                        <p:cTn id="27" dur="500"/>
                                        <p:tgtEl>
                                          <p:spTgt spid="4098"/>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checkerboard(across)">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solidFill>
                  <a:schemeClr val="tx2">
                    <a:lumMod val="60000"/>
                    <a:lumOff val="40000"/>
                  </a:schemeClr>
                </a:solidFill>
              </a:rPr>
              <a:t>Karar Verme Yapıları : Koşullu işleç</a:t>
            </a:r>
            <a:endParaRPr lang="tr-TR" dirty="0"/>
          </a:p>
        </p:txBody>
      </p:sp>
      <p:sp>
        <p:nvSpPr>
          <p:cNvPr id="3" name="2 İçerik Yer Tutucusu"/>
          <p:cNvSpPr>
            <a:spLocks noGrp="1"/>
          </p:cNvSpPr>
          <p:nvPr>
            <p:ph sz="quarter" idx="1"/>
          </p:nvPr>
        </p:nvSpPr>
        <p:spPr/>
        <p:txBody>
          <a:bodyPr/>
          <a:lstStyle/>
          <a:p>
            <a:pPr algn="just"/>
            <a:r>
              <a:rPr lang="tr-TR" sz="2800" dirty="0" smtClean="0">
                <a:latin typeface="Calibri" pitchFamily="34" charset="0"/>
              </a:rPr>
              <a:t>Koşullu işleç bir atama operatörüdür. Belirtilen bir koşul sağlanıyorsa birinci atama, sağlanmıyorsa ikinci atama yapılır. </a:t>
            </a:r>
            <a:r>
              <a:rPr lang="tr-TR" sz="2800" dirty="0" err="1" smtClean="0">
                <a:latin typeface="Calibri" pitchFamily="34" charset="0"/>
              </a:rPr>
              <a:t>if</a:t>
            </a:r>
            <a:r>
              <a:rPr lang="tr-TR" sz="2800" dirty="0" smtClean="0">
                <a:latin typeface="Calibri" pitchFamily="34" charset="0"/>
              </a:rPr>
              <a:t>-else yapısındaki bir atama cümlesi koşullu işleç kullanılarak da yapılabilir. Yapısı şöyledir:</a:t>
            </a:r>
          </a:p>
          <a:p>
            <a:pPr algn="just">
              <a:buNone/>
            </a:pPr>
            <a:r>
              <a:rPr lang="tr-TR" sz="2800" dirty="0" smtClean="0">
                <a:latin typeface="Calibri" pitchFamily="34" charset="0"/>
              </a:rPr>
              <a:t> </a:t>
            </a:r>
          </a:p>
          <a:p>
            <a:pPr algn="ctr"/>
            <a:r>
              <a:rPr lang="tr-TR" sz="4000" b="1" dirty="0" smtClean="0">
                <a:latin typeface="Calibri" pitchFamily="34" charset="0"/>
              </a:rPr>
              <a:t>değişken = koşul ? değer1 : değer2;</a:t>
            </a:r>
          </a:p>
          <a:p>
            <a:endParaRPr lang="tr-TR" dirty="0"/>
          </a:p>
        </p:txBody>
      </p:sp>
      <p:sp>
        <p:nvSpPr>
          <p:cNvPr id="4" name="3 Sol Ayraç"/>
          <p:cNvSpPr/>
          <p:nvPr/>
        </p:nvSpPr>
        <p:spPr>
          <a:xfrm rot="16200000">
            <a:off x="5572132" y="1857364"/>
            <a:ext cx="571504" cy="5000660"/>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5" name="4 Metin kutusu"/>
          <p:cNvSpPr txBox="1"/>
          <p:nvPr/>
        </p:nvSpPr>
        <p:spPr>
          <a:xfrm>
            <a:off x="4214810" y="4643446"/>
            <a:ext cx="3357586" cy="1631216"/>
          </a:xfrm>
          <a:prstGeom prst="rect">
            <a:avLst/>
          </a:prstGeom>
          <a:noFill/>
        </p:spPr>
        <p:txBody>
          <a:bodyPr wrap="square" rtlCol="0">
            <a:spAutoFit/>
          </a:bodyPr>
          <a:lstStyle/>
          <a:p>
            <a:pPr algn="ctr"/>
            <a:r>
              <a:rPr lang="tr-TR" sz="2000" dirty="0" smtClean="0"/>
              <a:t>Buranın yerinde duruma göre </a:t>
            </a:r>
            <a:r>
              <a:rPr lang="tr-TR" sz="2000" b="1" i="1" dirty="0" smtClean="0"/>
              <a:t>değer1</a:t>
            </a:r>
            <a:r>
              <a:rPr lang="tr-TR" sz="2000" dirty="0" smtClean="0"/>
              <a:t> ya da </a:t>
            </a:r>
            <a:r>
              <a:rPr lang="tr-TR" sz="2000" b="1" i="1" dirty="0" smtClean="0"/>
              <a:t>değer2</a:t>
            </a:r>
            <a:r>
              <a:rPr lang="tr-TR" sz="2000" dirty="0" smtClean="0"/>
              <a:t> belirir.</a:t>
            </a:r>
            <a:br>
              <a:rPr lang="tr-TR" sz="2000" dirty="0" smtClean="0"/>
            </a:br>
            <a:r>
              <a:rPr lang="tr-TR" sz="2000" dirty="0" smtClean="0"/>
              <a:t>Sonrasında derleyici</a:t>
            </a:r>
            <a:br>
              <a:rPr lang="tr-TR" sz="2000" dirty="0" smtClean="0"/>
            </a:br>
            <a:r>
              <a:rPr lang="tr-TR" sz="2000" dirty="0" smtClean="0"/>
              <a:t>değişken = değer1/2 ; şeklinde koda devam eder.</a:t>
            </a:r>
            <a:endParaRPr lang="tr-TR" sz="2000" dirty="0"/>
          </a:p>
        </p:txBody>
      </p:sp>
    </p:spTree>
  </p:cSld>
  <p:clrMapOvr>
    <a:masterClrMapping/>
  </p:clrMapOvr>
  <p:transition>
    <p:random/>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İçerik Yer Tutucusu"/>
          <p:cNvSpPr>
            <a:spLocks noGrp="1"/>
          </p:cNvSpPr>
          <p:nvPr>
            <p:ph sz="quarter" idx="1"/>
          </p:nvPr>
        </p:nvSpPr>
        <p:spPr>
          <a:xfrm>
            <a:off x="428596" y="1285860"/>
            <a:ext cx="8229600" cy="4286280"/>
          </a:xfrm>
        </p:spPr>
        <p:txBody>
          <a:bodyPr/>
          <a:lstStyle/>
          <a:p>
            <a:r>
              <a:rPr lang="tr-TR" dirty="0" smtClean="0"/>
              <a:t>Örnek kod:</a:t>
            </a:r>
          </a:p>
          <a:p>
            <a:r>
              <a:rPr lang="tr-TR" dirty="0" smtClean="0"/>
              <a:t>x ‘a’ karakterine eşitse y 10 değerini alsın, </a:t>
            </a:r>
            <a:r>
              <a:rPr lang="tr-TR" smtClean="0"/>
              <a:t>değilse y 12 </a:t>
            </a:r>
            <a:r>
              <a:rPr lang="tr-TR" dirty="0" smtClean="0"/>
              <a:t>değerini alsın.</a:t>
            </a:r>
          </a:p>
          <a:p>
            <a:pPr lvl="1"/>
            <a:r>
              <a:rPr lang="tr-TR" sz="2800" dirty="0" smtClean="0"/>
              <a:t>y= (    (x==‘a’) ? 10 : 12      );</a:t>
            </a:r>
          </a:p>
          <a:p>
            <a:pPr lvl="1">
              <a:buNone/>
            </a:pPr>
            <a:r>
              <a:rPr lang="tr-TR" sz="2800" dirty="0" smtClean="0"/>
              <a:t>YA DA</a:t>
            </a:r>
          </a:p>
          <a:p>
            <a:pPr lvl="1">
              <a:buNone/>
            </a:pPr>
            <a:r>
              <a:rPr lang="tr-TR" sz="2800" dirty="0" smtClean="0"/>
              <a:t>y= x==‘a’ ? 10 : 12;</a:t>
            </a:r>
          </a:p>
          <a:p>
            <a:pPr lvl="1">
              <a:buNone/>
            </a:pPr>
            <a:endParaRPr lang="tr-TR" sz="4800" dirty="0" smtClean="0"/>
          </a:p>
          <a:p>
            <a:pPr lvl="1"/>
            <a:endParaRPr lang="tr-TR" sz="4800" dirty="0" smtClean="0"/>
          </a:p>
        </p:txBody>
      </p:sp>
      <p:sp>
        <p:nvSpPr>
          <p:cNvPr id="7" name="1 Başlık"/>
          <p:cNvSpPr txBox="1">
            <a:spLocks/>
          </p:cNvSpPr>
          <p:nvPr/>
        </p:nvSpPr>
        <p:spPr>
          <a:xfrm>
            <a:off x="457200" y="152400"/>
            <a:ext cx="8229600" cy="990600"/>
          </a:xfrm>
          <a:prstGeom prst="rect">
            <a:avLst/>
          </a:prstGeom>
        </p:spPr>
        <p:txBody>
          <a:bodyPr vert="horz" anchor="b"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3200" b="1" i="0" u="none" strike="noStrike" kern="1200" cap="none" spc="0" normalizeH="0" baseline="0" noProof="0" smtClean="0">
                <a:ln>
                  <a:noFill/>
                </a:ln>
                <a:solidFill>
                  <a:schemeClr val="tx2">
                    <a:lumMod val="60000"/>
                    <a:lumOff val="40000"/>
                  </a:schemeClr>
                </a:solidFill>
                <a:effectLst/>
                <a:uLnTx/>
                <a:uFillTx/>
                <a:latin typeface="+mj-lt"/>
                <a:ea typeface="+mj-ea"/>
                <a:cs typeface="+mj-cs"/>
              </a:rPr>
              <a:t>Karar Verme Yapıları : Koşullu işleç</a:t>
            </a:r>
            <a:endParaRPr kumimoji="0" lang="tr-TR" sz="3200" b="0"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checkerboard(across)">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Effect transition="in" filter="checkerboard(across)">
                                      <p:cBhvr>
                                        <p:cTn id="12" dur="500"/>
                                        <p:tgtEl>
                                          <p:spTgt spid="5">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checkerboard(across)">
                                      <p:cBhvr>
                                        <p:cTn id="17" dur="5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inkTgt spid="_x0000_s6146"/>
                                        </p:tgtEl>
                                        <p:attrNameLst>
                                          <p:attrName>style.visibility</p:attrName>
                                        </p:attrNameLst>
                                      </p:cBhvr>
                                      <p:to>
                                        <p:strVal val="visible"/>
                                      </p:to>
                                    </p:set>
                                    <p:animEffect transition="in" filter="checkerboard(across)">
                                      <p:cBhvr>
                                        <p:cTn id="22" dur="500"/>
                                        <p:tgtEl>
                                          <p:inkTgt spid="_x0000_s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4000" b="1" dirty="0" smtClean="0">
                <a:solidFill>
                  <a:schemeClr val="tx2">
                    <a:lumMod val="60000"/>
                    <a:lumOff val="40000"/>
                  </a:schemeClr>
                </a:solidFill>
              </a:rPr>
              <a:t>Karar Verme Yapıları : Koşullu işleç</a:t>
            </a:r>
            <a:endParaRPr lang="tr-TR" sz="4000" b="1" dirty="0">
              <a:solidFill>
                <a:srgbClr val="002060"/>
              </a:solidFill>
              <a:latin typeface="Calibri" pitchFamily="34" charset="0"/>
            </a:endParaRPr>
          </a:p>
        </p:txBody>
      </p:sp>
      <p:sp>
        <p:nvSpPr>
          <p:cNvPr id="3" name="Alt Başlık 2"/>
          <p:cNvSpPr>
            <a:spLocks noGrp="1"/>
          </p:cNvSpPr>
          <p:nvPr>
            <p:ph idx="1"/>
          </p:nvPr>
        </p:nvSpPr>
        <p:spPr/>
        <p:txBody>
          <a:bodyPr>
            <a:normAutofit/>
          </a:bodyPr>
          <a:lstStyle/>
          <a:p>
            <a:pPr algn="just"/>
            <a:r>
              <a:rPr lang="tr-TR" sz="2400" b="1" dirty="0" smtClean="0">
                <a:solidFill>
                  <a:schemeClr val="tx1"/>
                </a:solidFill>
                <a:latin typeface="Calibri" pitchFamily="34" charset="0"/>
              </a:rPr>
              <a:t>Örnek:</a:t>
            </a:r>
          </a:p>
          <a:p>
            <a:pPr algn="just"/>
            <a:endParaRPr lang="tr-TR" sz="2400" dirty="0" smtClean="0">
              <a:solidFill>
                <a:schemeClr val="tx1"/>
              </a:solidFill>
              <a:latin typeface="Calibri" pitchFamily="34" charset="0"/>
            </a:endParaRPr>
          </a:p>
          <a:p>
            <a:pPr marL="457200" indent="-457200" algn="just">
              <a:buFont typeface="+mj-lt"/>
              <a:buAutoNum type="arabicPeriod"/>
            </a:pPr>
            <a:r>
              <a:rPr lang="tr-TR" sz="2400" dirty="0" err="1" smtClean="0">
                <a:solidFill>
                  <a:schemeClr val="tx1"/>
                </a:solidFill>
                <a:latin typeface="Calibri" pitchFamily="34" charset="0"/>
              </a:rPr>
              <a:t>if</a:t>
            </a:r>
            <a:r>
              <a:rPr lang="tr-TR" sz="2400" dirty="0" smtClean="0">
                <a:solidFill>
                  <a:schemeClr val="tx1"/>
                </a:solidFill>
                <a:latin typeface="Calibri" pitchFamily="34" charset="0"/>
              </a:rPr>
              <a:t>(a &lt; b)</a:t>
            </a:r>
          </a:p>
          <a:p>
            <a:pPr marL="457200" indent="-457200" algn="just">
              <a:buFont typeface="+mj-lt"/>
              <a:buAutoNum type="arabicPeriod"/>
            </a:pPr>
            <a:r>
              <a:rPr lang="tr-TR" sz="2400" dirty="0" smtClean="0">
                <a:solidFill>
                  <a:schemeClr val="tx1"/>
                </a:solidFill>
                <a:latin typeface="Calibri" pitchFamily="34" charset="0"/>
              </a:rPr>
              <a:t>       min1 = a;</a:t>
            </a:r>
          </a:p>
          <a:p>
            <a:pPr marL="457200" indent="-457200" algn="just">
              <a:buFont typeface="+mj-lt"/>
              <a:buAutoNum type="arabicPeriod"/>
            </a:pPr>
            <a:r>
              <a:rPr lang="tr-TR" sz="2400" dirty="0" smtClean="0">
                <a:solidFill>
                  <a:schemeClr val="tx1"/>
                </a:solidFill>
                <a:latin typeface="Calibri" pitchFamily="34" charset="0"/>
              </a:rPr>
              <a:t>   else</a:t>
            </a:r>
          </a:p>
          <a:p>
            <a:pPr marL="457200" indent="-457200" algn="just">
              <a:buFont typeface="+mj-lt"/>
              <a:buAutoNum type="arabicPeriod"/>
            </a:pPr>
            <a:r>
              <a:rPr lang="tr-TR" sz="2400" dirty="0" smtClean="0">
                <a:solidFill>
                  <a:schemeClr val="tx1"/>
                </a:solidFill>
                <a:latin typeface="Calibri" pitchFamily="34" charset="0"/>
              </a:rPr>
              <a:t>       min1 = b;</a:t>
            </a:r>
          </a:p>
          <a:p>
            <a:pPr algn="just">
              <a:buNone/>
            </a:pPr>
            <a:r>
              <a:rPr lang="tr-TR" sz="2400" dirty="0" smtClean="0">
                <a:solidFill>
                  <a:schemeClr val="tx1"/>
                </a:solidFill>
                <a:latin typeface="Calibri" pitchFamily="34" charset="0"/>
              </a:rPr>
              <a:t> </a:t>
            </a:r>
          </a:p>
          <a:p>
            <a:pPr algn="just"/>
            <a:r>
              <a:rPr lang="tr-TR" sz="2400" dirty="0" smtClean="0">
                <a:solidFill>
                  <a:schemeClr val="tx1"/>
                </a:solidFill>
                <a:latin typeface="Calibri" pitchFamily="34" charset="0"/>
              </a:rPr>
              <a:t>Yukarıdaki örnekte iki kod da iki sayıyı karşılaştırıp küçük olanını değişkene atamaktadır. </a:t>
            </a:r>
          </a:p>
          <a:p>
            <a:pPr algn="just"/>
            <a:endParaRPr lang="tr-TR" sz="2400" b="1" dirty="0" smtClean="0">
              <a:solidFill>
                <a:schemeClr val="tx1"/>
              </a:solidFill>
              <a:latin typeface="Calibri" pitchFamily="34" charset="0"/>
            </a:endParaRPr>
          </a:p>
        </p:txBody>
      </p:sp>
      <p:sp>
        <p:nvSpPr>
          <p:cNvPr id="5" name="4 Sol Sağ Ok"/>
          <p:cNvSpPr/>
          <p:nvPr/>
        </p:nvSpPr>
        <p:spPr bwMode="auto">
          <a:xfrm>
            <a:off x="3000364" y="2357430"/>
            <a:ext cx="2357454" cy="1214446"/>
          </a:xfrm>
          <a:prstGeom prst="leftRightArrow">
            <a:avLst/>
          </a:prstGeom>
          <a:solidFill>
            <a:schemeClr val="accent1"/>
          </a:solidFill>
          <a:ln w="9525" cap="flat" cmpd="sng" algn="ctr">
            <a:solidFill>
              <a:schemeClr val="tx1"/>
            </a:solidFill>
            <a:prstDash val="solid"/>
            <a:round/>
            <a:headEnd type="none" w="med" len="med"/>
            <a:tailEnd type="triangl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tr-TR" sz="1200" b="0" i="0" u="none" strike="noStrike" cap="none" normalizeH="0" baseline="0">
              <a:ln>
                <a:noFill/>
              </a:ln>
              <a:solidFill>
                <a:schemeClr val="tx1"/>
              </a:solidFill>
              <a:effectLst/>
              <a:latin typeface="Calibri" pitchFamily="34" charset="0"/>
              <a:ea typeface="ＭＳ Ｐゴシック" charset="-128"/>
              <a:cs typeface="ＭＳ Ｐゴシック" charset="-128"/>
            </a:endParaRPr>
          </a:p>
        </p:txBody>
      </p:sp>
      <p:grpSp>
        <p:nvGrpSpPr>
          <p:cNvPr id="7" name="9 Grup"/>
          <p:cNvGrpSpPr/>
          <p:nvPr/>
        </p:nvGrpSpPr>
        <p:grpSpPr>
          <a:xfrm>
            <a:off x="5429256" y="1428736"/>
            <a:ext cx="3071834" cy="2214578"/>
            <a:chOff x="5500694" y="2357430"/>
            <a:chExt cx="3071834" cy="2214578"/>
          </a:xfrm>
        </p:grpSpPr>
        <p:sp>
          <p:nvSpPr>
            <p:cNvPr id="6" name="5 Yuvarlatılmış Dikdörtgen"/>
            <p:cNvSpPr/>
            <p:nvPr/>
          </p:nvSpPr>
          <p:spPr bwMode="auto">
            <a:xfrm>
              <a:off x="5500694" y="3643314"/>
              <a:ext cx="3071834" cy="928694"/>
            </a:xfrm>
            <a:prstGeom prst="roundRect">
              <a:avLst/>
            </a:prstGeom>
            <a:solidFill>
              <a:srgbClr val="FFFF00">
                <a:alpha val="75000"/>
              </a:srgbClr>
            </a:solidFill>
            <a:ln w="9525" cap="flat" cmpd="sng" algn="ctr">
              <a:solidFill>
                <a:schemeClr val="tx1"/>
              </a:solidFill>
              <a:prstDash val="solid"/>
              <a:round/>
              <a:headEnd type="none" w="med" len="med"/>
              <a:tailEnd type="triangl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tr-TR" sz="1200" b="0" i="0" u="none" strike="noStrike" cap="none" normalizeH="0" baseline="0">
                <a:ln>
                  <a:noFill/>
                </a:ln>
                <a:solidFill>
                  <a:schemeClr val="tx1"/>
                </a:solidFill>
                <a:effectLst/>
                <a:latin typeface="Calibri" pitchFamily="34" charset="0"/>
                <a:ea typeface="ＭＳ Ｐゴシック" charset="-128"/>
                <a:cs typeface="ＭＳ Ｐゴシック" charset="-128"/>
              </a:endParaRPr>
            </a:p>
          </p:txBody>
        </p:sp>
        <p:sp>
          <p:nvSpPr>
            <p:cNvPr id="4" name="3 Dikdörtgen"/>
            <p:cNvSpPr/>
            <p:nvPr/>
          </p:nvSpPr>
          <p:spPr>
            <a:xfrm>
              <a:off x="5572132" y="3857628"/>
              <a:ext cx="2857520" cy="461665"/>
            </a:xfrm>
            <a:prstGeom prst="rect">
              <a:avLst/>
            </a:prstGeom>
          </p:spPr>
          <p:txBody>
            <a:bodyPr wrap="square">
              <a:spAutoFit/>
            </a:bodyPr>
            <a:lstStyle/>
            <a:p>
              <a:r>
                <a:rPr lang="tr-TR" sz="2400" dirty="0" smtClean="0">
                  <a:latin typeface="Calibri" pitchFamily="34" charset="0"/>
                </a:rPr>
                <a:t>min1 = a &lt; b ? a : b;</a:t>
              </a:r>
              <a:endParaRPr lang="tr-TR" sz="2400" dirty="0">
                <a:latin typeface="Calibri" pitchFamily="34" charset="0"/>
              </a:endParaRPr>
            </a:p>
          </p:txBody>
        </p:sp>
        <p:cxnSp>
          <p:nvCxnSpPr>
            <p:cNvPr id="8" name="7 Düz Ok Bağlayıcısı"/>
            <p:cNvCxnSpPr/>
            <p:nvPr/>
          </p:nvCxnSpPr>
          <p:spPr bwMode="auto">
            <a:xfrm rot="5400000">
              <a:off x="6822297" y="3321843"/>
              <a:ext cx="428628" cy="214314"/>
            </a:xfrm>
            <a:prstGeom prst="straightConnector1">
              <a:avLst/>
            </a:prstGeom>
            <a:solidFill>
              <a:schemeClr val="accent1"/>
            </a:solidFill>
            <a:ln w="57150" cap="flat" cmpd="sng" algn="ctr">
              <a:solidFill>
                <a:schemeClr val="tx1"/>
              </a:solidFill>
              <a:prstDash val="solid"/>
              <a:round/>
              <a:headEnd type="none" w="med" len="med"/>
              <a:tailEnd type="arrow"/>
            </a:ln>
            <a:effectLst/>
          </p:spPr>
        </p:cxnSp>
        <p:sp>
          <p:nvSpPr>
            <p:cNvPr id="9" name="8 Metin kutusu"/>
            <p:cNvSpPr txBox="1"/>
            <p:nvPr/>
          </p:nvSpPr>
          <p:spPr>
            <a:xfrm>
              <a:off x="6143636" y="2357430"/>
              <a:ext cx="1928826" cy="788670"/>
            </a:xfrm>
            <a:prstGeom prst="trapezoid">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sz="1400" i="1" dirty="0" smtClean="0">
                  <a:latin typeface="Calibri" pitchFamily="34" charset="0"/>
                </a:rPr>
                <a:t>Kodu sadeleştiren güzel bir kullanımdır.</a:t>
              </a:r>
              <a:endParaRPr lang="tr-TR" sz="1400" i="1" dirty="0">
                <a:latin typeface="Calibri" pitchFamily="34" charset="0"/>
              </a:endParaRPr>
            </a:p>
          </p:txBody>
        </p:sp>
      </p:gr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heckerboard(across)">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p:txBody>
          <a:bodyPr/>
          <a:lstStyle/>
          <a:p>
            <a:r>
              <a:rPr lang="tr-TR" dirty="0" smtClean="0"/>
              <a:t>1-99 arasında bir pozitif </a:t>
            </a:r>
            <a:r>
              <a:rPr lang="tr-TR" i="1" dirty="0" smtClean="0"/>
              <a:t>sayı</a:t>
            </a:r>
            <a:r>
              <a:rPr lang="tr-TR" dirty="0" smtClean="0"/>
              <a:t> üretelim.</a:t>
            </a:r>
          </a:p>
          <a:p>
            <a:r>
              <a:rPr lang="tr-TR" dirty="0" smtClean="0"/>
              <a:t>Koşullu işleç kullanarak, sayı 9’dan büyükse “iki </a:t>
            </a:r>
            <a:r>
              <a:rPr lang="tr-TR" dirty="0" err="1" smtClean="0"/>
              <a:t>basamakli</a:t>
            </a:r>
            <a:r>
              <a:rPr lang="tr-TR" dirty="0" smtClean="0"/>
              <a:t>”, değilse “tek </a:t>
            </a:r>
            <a:r>
              <a:rPr lang="tr-TR" dirty="0" err="1" smtClean="0"/>
              <a:t>basamakli</a:t>
            </a:r>
            <a:r>
              <a:rPr lang="tr-TR" dirty="0" smtClean="0"/>
              <a:t>” yazdıralım.</a:t>
            </a:r>
          </a:p>
          <a:p>
            <a:pPr lvl="1"/>
            <a:endParaRPr lang="tr-TR" dirty="0" smtClean="0"/>
          </a:p>
        </p:txBody>
      </p:sp>
      <p:pic>
        <p:nvPicPr>
          <p:cNvPr id="4" name="3 Resim" descr="bilgisayar.wmf"/>
          <p:cNvPicPr>
            <a:picLocks noChangeAspect="1"/>
          </p:cNvPicPr>
          <p:nvPr/>
        </p:nvPicPr>
        <p:blipFill>
          <a:blip r:embed="rId2"/>
          <a:stretch>
            <a:fillRect/>
          </a:stretch>
        </p:blipFill>
        <p:spPr>
          <a:xfrm>
            <a:off x="7215206" y="4286256"/>
            <a:ext cx="1110098" cy="1133469"/>
          </a:xfrm>
          <a:prstGeom prst="rect">
            <a:avLst/>
          </a:prstGeom>
        </p:spPr>
      </p:pic>
      <p:sp>
        <p:nvSpPr>
          <p:cNvPr id="6" name="Başlık 1"/>
          <p:cNvSpPr>
            <a:spLocks noGrp="1"/>
          </p:cNvSpPr>
          <p:nvPr>
            <p:ph type="title"/>
          </p:nvPr>
        </p:nvSpPr>
        <p:spPr>
          <a:xfrm>
            <a:off x="457200" y="152400"/>
            <a:ext cx="8229600" cy="990600"/>
          </a:xfrm>
        </p:spPr>
        <p:txBody>
          <a:bodyPr>
            <a:normAutofit/>
          </a:bodyPr>
          <a:lstStyle/>
          <a:p>
            <a:r>
              <a:rPr lang="tr-TR" sz="4000" b="1" dirty="0" smtClean="0">
                <a:solidFill>
                  <a:schemeClr val="tx2">
                    <a:lumMod val="60000"/>
                    <a:lumOff val="40000"/>
                  </a:schemeClr>
                </a:solidFill>
              </a:rPr>
              <a:t>Karar Verme Yapıları : Koşullu işleç</a:t>
            </a:r>
            <a:endParaRPr lang="tr-TR" sz="4000" b="1" dirty="0">
              <a:solidFill>
                <a:srgbClr val="002060"/>
              </a:solidFill>
              <a:latin typeface="Calibri" pitchFamily="34" charset="0"/>
            </a:endParaRPr>
          </a:p>
        </p:txBody>
      </p:sp>
    </p:spTree>
  </p:cSld>
  <p:clrMapOvr>
    <a:masterClrMapping/>
  </p:clrMapOvr>
  <p:transition>
    <p:random/>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Alıştırma – Ekran çıktısı</a:t>
            </a:r>
            <a:endParaRPr lang="tr-TR" dirty="0"/>
          </a:p>
        </p:txBody>
      </p:sp>
      <p:sp>
        <p:nvSpPr>
          <p:cNvPr id="3" name="2 İçerik Yer Tutucusu"/>
          <p:cNvSpPr>
            <a:spLocks noGrp="1"/>
          </p:cNvSpPr>
          <p:nvPr>
            <p:ph sz="quarter" idx="1"/>
          </p:nvPr>
        </p:nvSpPr>
        <p:spPr/>
        <p:txBody>
          <a:bodyPr>
            <a:normAutofit lnSpcReduction="10000"/>
          </a:bodyPr>
          <a:lstStyle/>
          <a:p>
            <a:pPr>
              <a:buNone/>
            </a:pPr>
            <a:r>
              <a:rPr lang="tr-TR" dirty="0" smtClean="0"/>
              <a:t>#</a:t>
            </a:r>
            <a:r>
              <a:rPr lang="tr-TR" dirty="0" err="1" smtClean="0"/>
              <a:t>include</a:t>
            </a:r>
            <a:r>
              <a:rPr lang="tr-TR" dirty="0" smtClean="0"/>
              <a:t> &lt;</a:t>
            </a:r>
            <a:r>
              <a:rPr lang="tr-TR" dirty="0" err="1" smtClean="0"/>
              <a:t>stdio</a:t>
            </a:r>
            <a:r>
              <a:rPr lang="tr-TR" dirty="0" smtClean="0"/>
              <a:t>.h&gt;</a:t>
            </a:r>
          </a:p>
          <a:p>
            <a:pPr>
              <a:buNone/>
            </a:pPr>
            <a:r>
              <a:rPr lang="tr-TR" dirty="0" err="1" smtClean="0"/>
              <a:t>int</a:t>
            </a:r>
            <a:r>
              <a:rPr lang="tr-TR" dirty="0" smtClean="0"/>
              <a:t> </a:t>
            </a:r>
            <a:r>
              <a:rPr lang="tr-TR" dirty="0" err="1" smtClean="0"/>
              <a:t>main</a:t>
            </a:r>
            <a:r>
              <a:rPr lang="tr-TR" dirty="0" smtClean="0"/>
              <a:t>()</a:t>
            </a:r>
          </a:p>
          <a:p>
            <a:pPr>
              <a:buNone/>
            </a:pPr>
            <a:r>
              <a:rPr lang="tr-TR" dirty="0" smtClean="0"/>
              <a:t>{</a:t>
            </a:r>
          </a:p>
          <a:p>
            <a:pPr>
              <a:buNone/>
            </a:pPr>
            <a:r>
              <a:rPr lang="tr-TR" dirty="0" smtClean="0"/>
              <a:t>	</a:t>
            </a:r>
            <a:r>
              <a:rPr lang="tr-TR" dirty="0" err="1" smtClean="0"/>
              <a:t>char</a:t>
            </a:r>
            <a:r>
              <a:rPr lang="tr-TR" dirty="0" smtClean="0"/>
              <a:t> x='a', y='g';</a:t>
            </a:r>
          </a:p>
          <a:p>
            <a:pPr>
              <a:buNone/>
            </a:pPr>
            <a:r>
              <a:rPr lang="tr-TR" dirty="0" smtClean="0"/>
              <a:t>	</a:t>
            </a:r>
            <a:r>
              <a:rPr lang="tr-TR" dirty="0" err="1" smtClean="0"/>
              <a:t>if</a:t>
            </a:r>
            <a:r>
              <a:rPr lang="tr-TR" dirty="0" smtClean="0"/>
              <a:t>(x=='d') </a:t>
            </a:r>
          </a:p>
          <a:p>
            <a:pPr>
              <a:buNone/>
            </a:pPr>
            <a:r>
              <a:rPr lang="tr-TR" sz="2400" dirty="0" smtClean="0"/>
              <a:t>//   == değil de = olsaydı?</a:t>
            </a:r>
            <a:endParaRPr lang="tr-TR" dirty="0" smtClean="0"/>
          </a:p>
          <a:p>
            <a:pPr>
              <a:buNone/>
            </a:pPr>
            <a:r>
              <a:rPr lang="tr-TR" dirty="0" smtClean="0"/>
              <a:t>	</a:t>
            </a:r>
            <a:r>
              <a:rPr lang="tr-TR" dirty="0" err="1" smtClean="0"/>
              <a:t>printf</a:t>
            </a:r>
            <a:r>
              <a:rPr lang="tr-TR" dirty="0" smtClean="0"/>
              <a:t>("//%c\\", (x&lt;y)?++x:y++);</a:t>
            </a:r>
          </a:p>
          <a:p>
            <a:pPr>
              <a:buNone/>
            </a:pPr>
            <a:r>
              <a:rPr lang="tr-TR" dirty="0" smtClean="0"/>
              <a:t>	else</a:t>
            </a:r>
          </a:p>
          <a:p>
            <a:pPr>
              <a:buNone/>
            </a:pPr>
            <a:r>
              <a:rPr lang="tr-TR" dirty="0" smtClean="0"/>
              <a:t>	</a:t>
            </a:r>
            <a:r>
              <a:rPr lang="tr-TR" dirty="0" err="1" smtClean="0"/>
              <a:t>printf</a:t>
            </a:r>
            <a:r>
              <a:rPr lang="tr-TR" dirty="0" smtClean="0"/>
              <a:t>("//%c\\", (x&gt;y)?++x:y++);</a:t>
            </a:r>
          </a:p>
          <a:p>
            <a:pPr>
              <a:buNone/>
            </a:pPr>
            <a:r>
              <a:rPr lang="tr-TR" dirty="0" smtClean="0"/>
              <a:t>	</a:t>
            </a:r>
            <a:r>
              <a:rPr lang="tr-TR" dirty="0" err="1" smtClean="0"/>
              <a:t>return</a:t>
            </a:r>
            <a:r>
              <a:rPr lang="tr-TR" dirty="0" smtClean="0"/>
              <a:t> 0;</a:t>
            </a:r>
          </a:p>
          <a:p>
            <a:pPr>
              <a:buNone/>
            </a:pPr>
            <a:r>
              <a:rPr lang="tr-TR" dirty="0" smtClean="0"/>
              <a:t>}</a:t>
            </a:r>
            <a:endParaRPr lang="tr-TR" dirty="0"/>
          </a:p>
        </p:txBody>
      </p:sp>
      <p:sp>
        <p:nvSpPr>
          <p:cNvPr id="5" name="4 Yuvarlatılmış Dikdörtgen"/>
          <p:cNvSpPr/>
          <p:nvPr/>
        </p:nvSpPr>
        <p:spPr>
          <a:xfrm>
            <a:off x="6143636" y="3895564"/>
            <a:ext cx="2071702" cy="107157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4400" dirty="0" smtClean="0"/>
              <a:t>//g\</a:t>
            </a:r>
            <a:endParaRPr lang="tr-TR" sz="4400" dirty="0"/>
          </a:p>
        </p:txBody>
      </p:sp>
      <p:pic>
        <p:nvPicPr>
          <p:cNvPr id="7" name="6 Resim" descr="soru.jpg"/>
          <p:cNvPicPr>
            <a:picLocks noChangeAspect="1"/>
          </p:cNvPicPr>
          <p:nvPr/>
        </p:nvPicPr>
        <p:blipFill>
          <a:blip r:embed="rId3"/>
          <a:stretch>
            <a:fillRect/>
          </a:stretch>
        </p:blipFill>
        <p:spPr>
          <a:xfrm>
            <a:off x="5000628" y="2928934"/>
            <a:ext cx="1285884" cy="966630"/>
          </a:xfrm>
          <a:prstGeom prst="rect">
            <a:avLst/>
          </a:prstGeom>
        </p:spPr>
      </p:pic>
      <p:sp>
        <p:nvSpPr>
          <p:cNvPr id="8" name="7 Yuvarlatılmış Dikdörtgen"/>
          <p:cNvSpPr/>
          <p:nvPr/>
        </p:nvSpPr>
        <p:spPr>
          <a:xfrm>
            <a:off x="3929058" y="1143000"/>
            <a:ext cx="4714908" cy="157162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dirty="0" smtClean="0"/>
              <a:t>İpucu: (</a:t>
            </a:r>
            <a:r>
              <a:rPr lang="tr-TR" dirty="0" err="1" smtClean="0"/>
              <a:t>int</a:t>
            </a:r>
            <a:r>
              <a:rPr lang="tr-TR" dirty="0" smtClean="0"/>
              <a:t>)x&lt;(</a:t>
            </a:r>
            <a:r>
              <a:rPr lang="tr-TR" dirty="0" err="1" smtClean="0"/>
              <a:t>int</a:t>
            </a:r>
            <a:r>
              <a:rPr lang="tr-TR" dirty="0" smtClean="0"/>
              <a:t>)y gibi bir kullanım daha uygundur. Ancak karakterlerde bu sorudaki şekilde kısaltma yapmak da mümkündür. Bu durumlarda karakterlere sayısal değerleri (ASCII) üzerinden işlem yapılır.</a:t>
            </a:r>
            <a:br>
              <a:rPr lang="tr-TR" dirty="0" smtClean="0"/>
            </a:br>
            <a:r>
              <a:rPr lang="tr-TR" dirty="0" smtClean="0"/>
              <a:t>ASCII değerleri: a 97, b 98 …</a:t>
            </a:r>
            <a:endParaRPr lang="tr-TR"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checkerboard(across)">
                                      <p:cBhvr>
                                        <p:cTn id="1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Anlayamadığınız yerleri bizlere sorunuz.</a:t>
            </a:r>
            <a:endParaRPr lang="tr-TR" dirty="0"/>
          </a:p>
        </p:txBody>
      </p:sp>
      <p:sp>
        <p:nvSpPr>
          <p:cNvPr id="3" name="2 İçerik Yer Tutucusu"/>
          <p:cNvSpPr>
            <a:spLocks noGrp="1"/>
          </p:cNvSpPr>
          <p:nvPr>
            <p:ph sz="quarter" idx="1"/>
          </p:nvPr>
        </p:nvSpPr>
        <p:spPr/>
        <p:txBody>
          <a:bodyPr>
            <a:normAutofit/>
          </a:bodyPr>
          <a:lstStyle/>
          <a:p>
            <a:pPr algn="ctr"/>
            <a:r>
              <a:rPr lang="tr-TR" sz="8000" dirty="0" smtClean="0"/>
              <a:t>5.ders sonu</a:t>
            </a:r>
            <a:endParaRPr lang="tr-TR" sz="8000" dirty="0"/>
          </a:p>
        </p:txBody>
      </p:sp>
    </p:spTree>
  </p:cSld>
  <p:clrMapOvr>
    <a:masterClrMapping/>
  </p:clrMapOvr>
  <p:transition>
    <p:random/>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encrypted-tbn2.gstatic.com/images?q=tbn:ANd9GcRm1Pszf-0Wi14DCLheiWj06YGVnHNlWlj90K0DD-R3yGhsK60F"/>
          <p:cNvPicPr>
            <a:picLocks noChangeAspect="1" noChangeArrowheads="1"/>
          </p:cNvPicPr>
          <p:nvPr/>
        </p:nvPicPr>
        <p:blipFill rotWithShape="1">
          <a:blip r:embed="rId2">
            <a:extLst>
              <a:ext uri="{28A0092B-C50C-407E-A947-70E740481C1C}">
                <a14:useLocalDpi xmlns="" xmlns:a14="http://schemas.microsoft.com/office/drawing/2010/main" val="0"/>
              </a:ext>
            </a:extLst>
          </a:blip>
          <a:srcRect b="13593"/>
          <a:stretch/>
        </p:blipFill>
        <p:spPr bwMode="auto">
          <a:xfrm>
            <a:off x="457200" y="1619251"/>
            <a:ext cx="3357826" cy="2533650"/>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
        <p:nvSpPr>
          <p:cNvPr id="5" name="Alt Başlık 2"/>
          <p:cNvSpPr txBox="1">
            <a:spLocks/>
          </p:cNvSpPr>
          <p:nvPr/>
        </p:nvSpPr>
        <p:spPr>
          <a:xfrm>
            <a:off x="4114850" y="1412776"/>
            <a:ext cx="4571950" cy="5184576"/>
          </a:xfrm>
          <a:prstGeom prst="rect">
            <a:avLst/>
          </a:prstGeom>
        </p:spPr>
        <p:txBody>
          <a:bodyPr vert="horz">
            <a:normAutofit/>
          </a:bodyPr>
          <a:lstStyle/>
          <a:p>
            <a:pPr marL="274320" marR="0" lvl="0" indent="-274320" algn="just" defTabSz="914400" rtl="0" eaLnBrk="1" fontAlgn="auto" latinLnBrk="0" hangingPunct="1">
              <a:lnSpc>
                <a:spcPct val="100000"/>
              </a:lnSpc>
              <a:spcBef>
                <a:spcPts val="600"/>
              </a:spcBef>
              <a:spcAft>
                <a:spcPts val="0"/>
              </a:spcAft>
              <a:buClr>
                <a:schemeClr val="accent1"/>
              </a:buClr>
              <a:buSzPct val="76000"/>
              <a:buFontTx/>
              <a:buChar char="-"/>
              <a:tabLst/>
              <a:defRPr/>
            </a:pPr>
            <a:r>
              <a:rPr kumimoji="0" lang="tr-TR" sz="2400" b="0" i="0" u="none" strike="noStrike" kern="1200" cap="none" spc="0" normalizeH="0" baseline="0" noProof="0" dirty="0" smtClean="0">
                <a:ln>
                  <a:noFill/>
                </a:ln>
                <a:solidFill>
                  <a:schemeClr val="tx1"/>
                </a:solidFill>
                <a:effectLst/>
                <a:uLnTx/>
                <a:uFillTx/>
                <a:latin typeface="+mn-lt"/>
                <a:ea typeface="+mn-ea"/>
                <a:cs typeface="+mn-cs"/>
              </a:rPr>
              <a:t> </a:t>
            </a:r>
            <a:r>
              <a:rPr kumimoji="0" lang="tr-TR" sz="2400" b="0" i="0" u="none" strike="noStrike" kern="1200" cap="none" spc="0" normalizeH="0" baseline="0" noProof="0" dirty="0" err="1" smtClean="0">
                <a:ln>
                  <a:noFill/>
                </a:ln>
                <a:solidFill>
                  <a:schemeClr val="tx1"/>
                </a:solidFill>
                <a:effectLst/>
                <a:uLnTx/>
                <a:uFillTx/>
                <a:latin typeface="+mn-lt"/>
                <a:ea typeface="+mn-ea"/>
                <a:cs typeface="+mn-cs"/>
              </a:rPr>
              <a:t>switch</a:t>
            </a:r>
            <a:r>
              <a:rPr kumimoji="0" lang="tr-TR" sz="2400" b="0" i="0" u="none" strike="noStrike" kern="1200" cap="none" spc="0" normalizeH="0" baseline="0" noProof="0" dirty="0" smtClean="0">
                <a:ln>
                  <a:noFill/>
                </a:ln>
                <a:solidFill>
                  <a:schemeClr val="tx1"/>
                </a:solidFill>
                <a:effectLst/>
                <a:uLnTx/>
                <a:uFillTx/>
                <a:latin typeface="+mn-lt"/>
                <a:ea typeface="+mn-ea"/>
                <a:cs typeface="+mn-cs"/>
              </a:rPr>
              <a:t> yapısı da tıpkı </a:t>
            </a:r>
            <a:r>
              <a:rPr kumimoji="0" lang="tr-TR" sz="2400" b="0" i="0" u="none" strike="noStrike" kern="1200" cap="none" spc="0" normalizeH="0" baseline="0" noProof="0" dirty="0" err="1" smtClean="0">
                <a:ln>
                  <a:noFill/>
                </a:ln>
                <a:solidFill>
                  <a:schemeClr val="tx1"/>
                </a:solidFill>
                <a:effectLst/>
                <a:uLnTx/>
                <a:uFillTx/>
                <a:latin typeface="+mn-lt"/>
                <a:ea typeface="+mn-ea"/>
                <a:cs typeface="+mn-cs"/>
              </a:rPr>
              <a:t>if</a:t>
            </a:r>
            <a:r>
              <a:rPr kumimoji="0" lang="tr-TR" sz="2400" b="0" i="0" u="none" strike="noStrike" kern="1200" cap="none" spc="0" normalizeH="0" baseline="0" noProof="0" dirty="0" smtClean="0">
                <a:ln>
                  <a:noFill/>
                </a:ln>
                <a:solidFill>
                  <a:schemeClr val="tx1"/>
                </a:solidFill>
                <a:effectLst/>
                <a:uLnTx/>
                <a:uFillTx/>
                <a:latin typeface="+mn-lt"/>
                <a:ea typeface="+mn-ea"/>
                <a:cs typeface="+mn-cs"/>
              </a:rPr>
              <a:t> karar verme yapısı gibi programı farklı noktalara dallandırmaktadır. </a:t>
            </a:r>
            <a:r>
              <a:rPr kumimoji="0" lang="tr-TR" sz="2400" b="0" i="0" u="none" strike="noStrike" kern="1200" cap="none" spc="0" normalizeH="0" baseline="0" noProof="0" dirty="0" err="1" smtClean="0">
                <a:ln>
                  <a:noFill/>
                </a:ln>
                <a:solidFill>
                  <a:schemeClr val="tx1"/>
                </a:solidFill>
                <a:effectLst/>
                <a:uLnTx/>
                <a:uFillTx/>
                <a:latin typeface="+mn-lt"/>
                <a:ea typeface="+mn-ea"/>
                <a:cs typeface="+mn-cs"/>
              </a:rPr>
              <a:t>if</a:t>
            </a:r>
            <a:r>
              <a:rPr kumimoji="0" lang="tr-TR" sz="2400" b="0" i="0" u="none" strike="noStrike" kern="1200" cap="none" spc="0" normalizeH="0" baseline="0" noProof="0" dirty="0" smtClean="0">
                <a:ln>
                  <a:noFill/>
                </a:ln>
                <a:solidFill>
                  <a:schemeClr val="tx1"/>
                </a:solidFill>
                <a:effectLst/>
                <a:uLnTx/>
                <a:uFillTx/>
                <a:latin typeface="+mn-lt"/>
                <a:ea typeface="+mn-ea"/>
                <a:cs typeface="+mn-cs"/>
              </a:rPr>
              <a:t> yapısından farklı olarak </a:t>
            </a:r>
            <a:r>
              <a:rPr kumimoji="0" lang="tr-TR" sz="2400" b="0" i="0" u="none" strike="noStrike" kern="1200" cap="none" spc="0" normalizeH="0" baseline="0" noProof="0" dirty="0" err="1" smtClean="0">
                <a:ln>
                  <a:noFill/>
                </a:ln>
                <a:solidFill>
                  <a:schemeClr val="tx1"/>
                </a:solidFill>
                <a:effectLst/>
                <a:uLnTx/>
                <a:uFillTx/>
                <a:latin typeface="+mn-lt"/>
                <a:ea typeface="+mn-ea"/>
                <a:cs typeface="+mn-cs"/>
              </a:rPr>
              <a:t>switch</a:t>
            </a:r>
            <a:r>
              <a:rPr kumimoji="0" lang="tr-TR" sz="2400" b="0" i="0" u="none" strike="noStrike" kern="1200" cap="none" spc="0" normalizeH="0" baseline="0" noProof="0" dirty="0" smtClean="0">
                <a:ln>
                  <a:noFill/>
                </a:ln>
                <a:solidFill>
                  <a:schemeClr val="tx1"/>
                </a:solidFill>
                <a:effectLst/>
                <a:uLnTx/>
                <a:uFillTx/>
                <a:latin typeface="+mn-lt"/>
                <a:ea typeface="+mn-ea"/>
                <a:cs typeface="+mn-cs"/>
              </a:rPr>
              <a:t> yapısı bir parametre alır ve parametrenin karşılıklarına göre </a:t>
            </a:r>
            <a:r>
              <a:rPr kumimoji="0" lang="tr-TR" sz="2400" b="0" i="0" u="none" strike="noStrike" kern="1200" cap="none" spc="0" normalizeH="0" baseline="0" noProof="0" dirty="0" err="1" smtClean="0">
                <a:ln>
                  <a:noFill/>
                </a:ln>
                <a:solidFill>
                  <a:schemeClr val="tx1"/>
                </a:solidFill>
                <a:effectLst/>
                <a:uLnTx/>
                <a:uFillTx/>
                <a:latin typeface="+mn-lt"/>
                <a:ea typeface="+mn-ea"/>
                <a:cs typeface="+mn-cs"/>
              </a:rPr>
              <a:t>switch</a:t>
            </a:r>
            <a:r>
              <a:rPr kumimoji="0" lang="tr-TR" sz="2400" b="0" i="0" u="none" strike="noStrike" kern="1200" cap="none" spc="0" normalizeH="0" baseline="0" noProof="0" dirty="0" smtClean="0">
                <a:ln>
                  <a:noFill/>
                </a:ln>
                <a:solidFill>
                  <a:schemeClr val="tx1"/>
                </a:solidFill>
                <a:effectLst/>
                <a:uLnTx/>
                <a:uFillTx/>
                <a:latin typeface="+mn-lt"/>
                <a:ea typeface="+mn-ea"/>
                <a:cs typeface="+mn-cs"/>
              </a:rPr>
              <a:t> içerisindeki </a:t>
            </a:r>
            <a:r>
              <a:rPr kumimoji="0" lang="tr-TR" sz="2400" b="0" i="0" u="none" strike="noStrike" kern="1200" cap="none" spc="0" normalizeH="0" baseline="0" noProof="0" dirty="0" err="1" smtClean="0">
                <a:ln>
                  <a:noFill/>
                </a:ln>
                <a:solidFill>
                  <a:schemeClr val="tx1"/>
                </a:solidFill>
                <a:effectLst/>
                <a:uLnTx/>
                <a:uFillTx/>
                <a:latin typeface="+mn-lt"/>
                <a:ea typeface="+mn-ea"/>
                <a:cs typeface="+mn-cs"/>
              </a:rPr>
              <a:t>case’ler</a:t>
            </a:r>
            <a:r>
              <a:rPr kumimoji="0" lang="tr-TR" sz="2400" b="0" i="0" u="none" strike="noStrike" kern="1200" cap="none" spc="0" normalizeH="0" baseline="0" noProof="0" dirty="0" smtClean="0">
                <a:ln>
                  <a:noFill/>
                </a:ln>
                <a:solidFill>
                  <a:schemeClr val="tx1"/>
                </a:solidFill>
                <a:effectLst/>
                <a:uLnTx/>
                <a:uFillTx/>
                <a:latin typeface="+mn-lt"/>
                <a:ea typeface="+mn-ea"/>
                <a:cs typeface="+mn-cs"/>
              </a:rPr>
              <a:t> içerisinde dolaşır. </a:t>
            </a:r>
          </a:p>
          <a:p>
            <a:pPr marL="274320" marR="0" lvl="0" indent="-274320" algn="just" defTabSz="914400" rtl="0" eaLnBrk="1" fontAlgn="auto" latinLnBrk="0" hangingPunct="1">
              <a:lnSpc>
                <a:spcPct val="100000"/>
              </a:lnSpc>
              <a:spcBef>
                <a:spcPts val="600"/>
              </a:spcBef>
              <a:spcAft>
                <a:spcPts val="0"/>
              </a:spcAft>
              <a:buClr>
                <a:schemeClr val="accent1"/>
              </a:buClr>
              <a:buSzPct val="76000"/>
              <a:buFontTx/>
              <a:buChar char="-"/>
              <a:tabLst/>
              <a:defRPr/>
            </a:pPr>
            <a:r>
              <a:rPr kumimoji="0" lang="tr-TR" sz="2400" b="0" i="0" u="none" strike="noStrike" kern="1200" cap="none" spc="0" normalizeH="0" baseline="0" noProof="0" dirty="0" smtClean="0">
                <a:ln>
                  <a:noFill/>
                </a:ln>
                <a:solidFill>
                  <a:schemeClr val="tx1"/>
                </a:solidFill>
                <a:effectLst/>
                <a:uLnTx/>
                <a:uFillTx/>
                <a:latin typeface="+mn-lt"/>
                <a:ea typeface="+mn-ea"/>
                <a:cs typeface="+mn-cs"/>
              </a:rPr>
              <a:t> </a:t>
            </a:r>
            <a:r>
              <a:rPr kumimoji="0" lang="tr-TR" sz="2400" b="0" i="0" u="none" strike="noStrike" kern="1200" cap="none" spc="0" normalizeH="0" baseline="0" noProof="0" dirty="0" err="1" smtClean="0">
                <a:ln>
                  <a:noFill/>
                </a:ln>
                <a:solidFill>
                  <a:schemeClr val="tx1"/>
                </a:solidFill>
                <a:effectLst/>
                <a:uLnTx/>
                <a:uFillTx/>
                <a:latin typeface="+mn-lt"/>
                <a:ea typeface="+mn-ea"/>
                <a:cs typeface="+mn-cs"/>
              </a:rPr>
              <a:t>switch</a:t>
            </a:r>
            <a:r>
              <a:rPr kumimoji="0" lang="tr-TR" sz="2400" b="0" i="0" u="none" strike="noStrike" kern="1200" cap="none" spc="0" normalizeH="0" baseline="0" noProof="0" dirty="0" smtClean="0">
                <a:ln>
                  <a:noFill/>
                </a:ln>
                <a:solidFill>
                  <a:schemeClr val="tx1"/>
                </a:solidFill>
                <a:effectLst/>
                <a:uLnTx/>
                <a:uFillTx/>
                <a:latin typeface="+mn-lt"/>
                <a:ea typeface="+mn-ea"/>
                <a:cs typeface="+mn-cs"/>
              </a:rPr>
              <a:t> yapısı parametre olarak </a:t>
            </a:r>
            <a:r>
              <a:rPr kumimoji="0" lang="tr-TR" sz="2400" b="1" i="0" u="none" strike="noStrike" kern="1200" cap="none" spc="0" normalizeH="0" baseline="0" noProof="0" dirty="0" smtClean="0">
                <a:ln>
                  <a:noFill/>
                </a:ln>
                <a:solidFill>
                  <a:schemeClr val="tx1"/>
                </a:solidFill>
                <a:effectLst/>
                <a:uLnTx/>
                <a:uFillTx/>
                <a:latin typeface="+mn-lt"/>
                <a:ea typeface="+mn-ea"/>
                <a:cs typeface="+mn-cs"/>
              </a:rPr>
              <a:t>tam sayı</a:t>
            </a:r>
            <a:r>
              <a:rPr kumimoji="0" lang="tr-TR" sz="2400" b="0" i="0" u="none" strike="noStrike" kern="1200" cap="none" spc="0" normalizeH="0" baseline="0" noProof="0" dirty="0" smtClean="0">
                <a:ln>
                  <a:noFill/>
                </a:ln>
                <a:solidFill>
                  <a:schemeClr val="tx1"/>
                </a:solidFill>
                <a:effectLst/>
                <a:uLnTx/>
                <a:uFillTx/>
                <a:latin typeface="+mn-lt"/>
                <a:ea typeface="+mn-ea"/>
                <a:cs typeface="+mn-cs"/>
              </a:rPr>
              <a:t> ve </a:t>
            </a:r>
            <a:r>
              <a:rPr kumimoji="0" lang="tr-TR" sz="2400" b="1" i="0" u="none" strike="noStrike" kern="1200" cap="none" spc="0" normalizeH="0" baseline="0" noProof="0" dirty="0" err="1" smtClean="0">
                <a:ln>
                  <a:noFill/>
                </a:ln>
                <a:solidFill>
                  <a:schemeClr val="tx1"/>
                </a:solidFill>
                <a:effectLst/>
                <a:uLnTx/>
                <a:uFillTx/>
                <a:latin typeface="+mn-lt"/>
                <a:ea typeface="+mn-ea"/>
                <a:cs typeface="+mn-cs"/>
              </a:rPr>
              <a:t>char</a:t>
            </a:r>
            <a:r>
              <a:rPr kumimoji="0" lang="tr-TR" sz="2400" b="0" i="0" u="none" strike="noStrike" kern="1200" cap="none" spc="0" normalizeH="0" baseline="0" noProof="0" dirty="0" smtClean="0">
                <a:ln>
                  <a:noFill/>
                </a:ln>
                <a:solidFill>
                  <a:schemeClr val="tx1"/>
                </a:solidFill>
                <a:effectLst/>
                <a:uLnTx/>
                <a:uFillTx/>
                <a:latin typeface="+mn-lt"/>
                <a:ea typeface="+mn-ea"/>
                <a:cs typeface="+mn-cs"/>
              </a:rPr>
              <a:t> türünde değişkenler alabilir, ondalıklı sayı türünde</a:t>
            </a:r>
            <a:r>
              <a:rPr kumimoji="0" lang="tr-TR" sz="2400" b="0" i="0" u="none" strike="noStrike" kern="1200" cap="none" spc="0" normalizeH="0" noProof="0" dirty="0" smtClean="0">
                <a:ln>
                  <a:noFill/>
                </a:ln>
                <a:solidFill>
                  <a:schemeClr val="tx1"/>
                </a:solidFill>
                <a:effectLst/>
                <a:uLnTx/>
                <a:uFillTx/>
                <a:latin typeface="+mn-lt"/>
                <a:ea typeface="+mn-ea"/>
                <a:cs typeface="+mn-cs"/>
              </a:rPr>
              <a:t> vb. değişkenler</a:t>
            </a:r>
            <a:r>
              <a:rPr kumimoji="0" lang="tr-TR" sz="2400" b="0" i="0" u="none" strike="noStrike" kern="1200" cap="none" spc="0" normalizeH="0" baseline="0" noProof="0" dirty="0" smtClean="0">
                <a:ln>
                  <a:noFill/>
                </a:ln>
                <a:solidFill>
                  <a:schemeClr val="tx1"/>
                </a:solidFill>
                <a:effectLst/>
                <a:uLnTx/>
                <a:uFillTx/>
                <a:latin typeface="+mn-lt"/>
                <a:ea typeface="+mn-ea"/>
                <a:cs typeface="+mn-cs"/>
              </a:rPr>
              <a:t> </a:t>
            </a:r>
            <a:r>
              <a:rPr kumimoji="0" lang="tr-TR" sz="2400" b="1" i="0" u="sng" strike="noStrike" kern="1200" cap="none" spc="0" normalizeH="0" baseline="0" noProof="0" dirty="0" smtClean="0">
                <a:ln>
                  <a:noFill/>
                </a:ln>
                <a:solidFill>
                  <a:schemeClr val="tx1"/>
                </a:solidFill>
                <a:effectLst/>
                <a:uLnTx/>
                <a:uFillTx/>
                <a:latin typeface="+mn-lt"/>
                <a:ea typeface="+mn-ea"/>
                <a:cs typeface="+mn-cs"/>
              </a:rPr>
              <a:t>alamaz</a:t>
            </a:r>
            <a:r>
              <a:rPr kumimoji="0" lang="tr-TR" sz="2400" b="0" i="0" u="none" strike="noStrike" kern="1200" cap="none" spc="0" normalizeH="0" baseline="0" noProof="0" dirty="0" smtClean="0">
                <a:ln>
                  <a:noFill/>
                </a:ln>
                <a:solidFill>
                  <a:schemeClr val="tx1"/>
                </a:solidFill>
                <a:effectLst/>
                <a:uLnTx/>
                <a:uFillTx/>
                <a:latin typeface="+mn-lt"/>
                <a:ea typeface="+mn-ea"/>
                <a:cs typeface="+mn-cs"/>
              </a:rPr>
              <a:t>.</a:t>
            </a:r>
          </a:p>
        </p:txBody>
      </p:sp>
      <p:sp>
        <p:nvSpPr>
          <p:cNvPr id="7" name="Başlık 1"/>
          <p:cNvSpPr>
            <a:spLocks noGrp="1"/>
          </p:cNvSpPr>
          <p:nvPr>
            <p:ph type="title"/>
          </p:nvPr>
        </p:nvSpPr>
        <p:spPr>
          <a:xfrm>
            <a:off x="457200" y="152400"/>
            <a:ext cx="8229600" cy="990600"/>
          </a:xfrm>
        </p:spPr>
        <p:txBody>
          <a:bodyPr anchor="ctr">
            <a:normAutofit/>
          </a:bodyPr>
          <a:lstStyle/>
          <a:p>
            <a:r>
              <a:rPr lang="tr-TR" sz="4000" b="1" dirty="0" smtClean="0">
                <a:solidFill>
                  <a:schemeClr val="tx2">
                    <a:lumMod val="60000"/>
                    <a:lumOff val="40000"/>
                  </a:schemeClr>
                </a:solidFill>
              </a:rPr>
              <a:t>Karar Verme Yapıları : </a:t>
            </a:r>
            <a:r>
              <a:rPr lang="tr-TR" sz="4000" b="1" dirty="0" err="1" smtClean="0">
                <a:solidFill>
                  <a:schemeClr val="tx2">
                    <a:lumMod val="60000"/>
                    <a:lumOff val="40000"/>
                  </a:schemeClr>
                </a:solidFill>
              </a:rPr>
              <a:t>switch</a:t>
            </a:r>
            <a:endParaRPr lang="tr-TR" sz="4000" b="1" dirty="0">
              <a:solidFill>
                <a:schemeClr val="tx2">
                  <a:lumMod val="60000"/>
                  <a:lumOff val="40000"/>
                </a:schemeClr>
              </a:solidFill>
            </a:endParaRPr>
          </a:p>
        </p:txBody>
      </p:sp>
    </p:spTree>
  </p:cSld>
  <p:clrMapOvr>
    <a:masterClrMapping/>
  </p:clrMapOvr>
  <p:transition>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Duyuru</a:t>
            </a:r>
            <a:endParaRPr lang="tr-TR" dirty="0"/>
          </a:p>
        </p:txBody>
      </p:sp>
      <p:sp>
        <p:nvSpPr>
          <p:cNvPr id="3" name="2 İçerik Yer Tutucusu"/>
          <p:cNvSpPr>
            <a:spLocks noGrp="1"/>
          </p:cNvSpPr>
          <p:nvPr>
            <p:ph sz="quarter" idx="1"/>
          </p:nvPr>
        </p:nvSpPr>
        <p:spPr/>
        <p:txBody>
          <a:bodyPr>
            <a:normAutofit/>
          </a:bodyPr>
          <a:lstStyle/>
          <a:p>
            <a:r>
              <a:rPr lang="tr-TR" dirty="0" smtClean="0"/>
              <a:t>Ödev 2 duyuruluyor(</a:t>
            </a:r>
            <a:r>
              <a:rPr lang="tr-TR" dirty="0" err="1" smtClean="0"/>
              <a:t>Perş</a:t>
            </a:r>
            <a:r>
              <a:rPr lang="tr-TR" dirty="0" smtClean="0"/>
              <a:t> 27 Eylül).</a:t>
            </a:r>
          </a:p>
          <a:p>
            <a:pPr lvl="1"/>
            <a:r>
              <a:rPr lang="tr-TR" dirty="0" smtClean="0"/>
              <a:t>Erkenden başlayınız.</a:t>
            </a:r>
          </a:p>
          <a:p>
            <a:pPr lvl="1"/>
            <a:r>
              <a:rPr lang="tr-TR" i="1" dirty="0" smtClean="0"/>
              <a:t>“</a:t>
            </a:r>
            <a:r>
              <a:rPr lang="tr-TR" i="1" dirty="0" err="1" smtClean="0"/>
              <a:t>Sky</a:t>
            </a:r>
            <a:r>
              <a:rPr lang="tr-TR" i="1" dirty="0" smtClean="0"/>
              <a:t> is </a:t>
            </a:r>
            <a:r>
              <a:rPr lang="tr-TR" i="1" dirty="0" err="1" smtClean="0"/>
              <a:t>the</a:t>
            </a:r>
            <a:r>
              <a:rPr lang="tr-TR" i="1" dirty="0" smtClean="0"/>
              <a:t> limit”</a:t>
            </a:r>
          </a:p>
          <a:p>
            <a:pPr lvl="2"/>
            <a:r>
              <a:rPr lang="tr-TR" dirty="0" smtClean="0"/>
              <a:t>Hayal gücünüzle kendi sınırlarınızı zorlayın.</a:t>
            </a:r>
          </a:p>
          <a:p>
            <a:pPr lvl="2"/>
            <a:r>
              <a:rPr lang="tr-TR" dirty="0" smtClean="0"/>
              <a:t>Kendi oluşturduğunuz ekstra fikirleri kodunuza ekleyin.</a:t>
            </a:r>
          </a:p>
          <a:p>
            <a:pPr lvl="1"/>
            <a:r>
              <a:rPr lang="tr-TR" dirty="0" smtClean="0"/>
              <a:t>Ödevde bol puan toplamaya bakın. Puan yuvarlaması uygulanmaz. Ders planındaki %10’luk ödev ve kısa sınav çalışması bileşeninden ekstralarla %10’un üzerinde puan toplayabilirsiniz.</a:t>
            </a:r>
          </a:p>
        </p:txBody>
      </p:sp>
      <p:pic>
        <p:nvPicPr>
          <p:cNvPr id="279554" name="Picture 2"/>
          <p:cNvPicPr>
            <a:picLocks noChangeAspect="1" noChangeArrowheads="1"/>
          </p:cNvPicPr>
          <p:nvPr/>
        </p:nvPicPr>
        <p:blipFill>
          <a:blip r:embed="rId2" cstate="print"/>
          <a:srcRect/>
          <a:stretch>
            <a:fillRect/>
          </a:stretch>
        </p:blipFill>
        <p:spPr bwMode="auto">
          <a:xfrm>
            <a:off x="5791071" y="557349"/>
            <a:ext cx="2520000" cy="1726970"/>
          </a:xfrm>
          <a:prstGeom prst="rect">
            <a:avLst/>
          </a:prstGeom>
          <a:ln>
            <a:noFill/>
          </a:ln>
          <a:effectLst>
            <a:outerShdw blurRad="190500" algn="tl" rotWithShape="0">
              <a:srgbClr val="000000">
                <a:alpha val="70000"/>
              </a:srgbClr>
            </a:outerShdw>
          </a:effec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amond(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amond(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amond(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amond(in)">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amond(in)">
                                      <p:cBhvr>
                                        <p:cTn id="3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4000" b="1" smtClean="0">
                <a:solidFill>
                  <a:schemeClr val="tx2">
                    <a:lumMod val="60000"/>
                    <a:lumOff val="40000"/>
                  </a:schemeClr>
                </a:solidFill>
              </a:rPr>
              <a:t>Karar Verme Yapıları : switch</a:t>
            </a:r>
            <a:endParaRPr lang="tr-TR" sz="4000" b="1" dirty="0">
              <a:solidFill>
                <a:schemeClr val="tx2">
                  <a:lumMod val="60000"/>
                  <a:lumOff val="40000"/>
                </a:schemeClr>
              </a:solidFill>
            </a:endParaRPr>
          </a:p>
        </p:txBody>
      </p:sp>
      <p:sp>
        <p:nvSpPr>
          <p:cNvPr id="3" name="Alt Başlık 2"/>
          <p:cNvSpPr>
            <a:spLocks noGrp="1"/>
          </p:cNvSpPr>
          <p:nvPr>
            <p:ph sz="quarter" idx="1"/>
          </p:nvPr>
        </p:nvSpPr>
        <p:spPr/>
        <p:txBody>
          <a:bodyPr>
            <a:normAutofit fontScale="70000" lnSpcReduction="20000"/>
          </a:bodyPr>
          <a:lstStyle/>
          <a:p>
            <a:pPr algn="just">
              <a:buFontTx/>
              <a:buChar char="-"/>
            </a:pPr>
            <a:r>
              <a:rPr lang="tr-TR" sz="2500" dirty="0" smtClean="0">
                <a:solidFill>
                  <a:schemeClr val="tx1"/>
                </a:solidFill>
              </a:rPr>
              <a:t> </a:t>
            </a:r>
            <a:r>
              <a:rPr lang="tr-TR" sz="2500" dirty="0" err="1" smtClean="0">
                <a:solidFill>
                  <a:schemeClr val="tx1"/>
                </a:solidFill>
              </a:rPr>
              <a:t>switch</a:t>
            </a:r>
            <a:r>
              <a:rPr lang="tr-TR" sz="2500" dirty="0" smtClean="0">
                <a:solidFill>
                  <a:schemeClr val="tx1"/>
                </a:solidFill>
              </a:rPr>
              <a:t> yapısı temel olarak şu şekilde kullanılmaktadır.</a:t>
            </a:r>
          </a:p>
          <a:p>
            <a:pPr algn="just">
              <a:buFontTx/>
              <a:buChar char="-"/>
            </a:pPr>
            <a:endParaRPr lang="tr-TR" sz="2500" dirty="0" smtClean="0">
              <a:solidFill>
                <a:schemeClr val="tx1"/>
              </a:solidFill>
            </a:endParaRPr>
          </a:p>
          <a:p>
            <a:pPr algn="just">
              <a:buFont typeface="Wingdings" pitchFamily="2" charset="2"/>
              <a:buChar char="§"/>
            </a:pPr>
            <a:r>
              <a:rPr lang="tr-TR" sz="2500" dirty="0" smtClean="0">
                <a:solidFill>
                  <a:schemeClr val="tx1"/>
                </a:solidFill>
              </a:rPr>
              <a:t> </a:t>
            </a:r>
            <a:r>
              <a:rPr lang="tr-TR" sz="2500" b="1" dirty="0" err="1" smtClean="0">
                <a:solidFill>
                  <a:schemeClr val="tx1"/>
                </a:solidFill>
              </a:rPr>
              <a:t>switch</a:t>
            </a:r>
            <a:r>
              <a:rPr lang="tr-TR" sz="2500" dirty="0" smtClean="0">
                <a:solidFill>
                  <a:schemeClr val="tx1"/>
                </a:solidFill>
              </a:rPr>
              <a:t>(</a:t>
            </a:r>
            <a:r>
              <a:rPr lang="tr-TR" sz="2500" dirty="0" err="1" smtClean="0">
                <a:solidFill>
                  <a:schemeClr val="tx1"/>
                </a:solidFill>
              </a:rPr>
              <a:t>degisken</a:t>
            </a:r>
            <a:r>
              <a:rPr lang="tr-TR" sz="2500" dirty="0" smtClean="0">
                <a:solidFill>
                  <a:schemeClr val="tx1"/>
                </a:solidFill>
              </a:rPr>
              <a:t>){</a:t>
            </a:r>
          </a:p>
          <a:p>
            <a:pPr algn="just"/>
            <a:r>
              <a:rPr lang="tr-TR" sz="2500" dirty="0" smtClean="0">
                <a:solidFill>
                  <a:schemeClr val="tx1"/>
                </a:solidFill>
              </a:rPr>
              <a:t>       </a:t>
            </a:r>
            <a:r>
              <a:rPr lang="tr-TR" sz="2500" b="1" dirty="0" err="1" smtClean="0">
                <a:solidFill>
                  <a:schemeClr val="tx1"/>
                </a:solidFill>
              </a:rPr>
              <a:t>case</a:t>
            </a:r>
            <a:r>
              <a:rPr lang="tr-TR" sz="2500" dirty="0" smtClean="0">
                <a:solidFill>
                  <a:schemeClr val="tx1"/>
                </a:solidFill>
              </a:rPr>
              <a:t> </a:t>
            </a:r>
            <a:r>
              <a:rPr lang="tr-TR" sz="2500" dirty="0" err="1" smtClean="0">
                <a:solidFill>
                  <a:schemeClr val="tx1"/>
                </a:solidFill>
              </a:rPr>
              <a:t>deger</a:t>
            </a:r>
            <a:r>
              <a:rPr lang="tr-TR" sz="2500" dirty="0" smtClean="0">
                <a:solidFill>
                  <a:schemeClr val="tx1"/>
                </a:solidFill>
              </a:rPr>
              <a:t>_1:</a:t>
            </a:r>
          </a:p>
          <a:p>
            <a:pPr algn="just"/>
            <a:r>
              <a:rPr lang="tr-TR" sz="2500" dirty="0" smtClean="0">
                <a:solidFill>
                  <a:schemeClr val="tx1"/>
                </a:solidFill>
              </a:rPr>
              <a:t>                   </a:t>
            </a:r>
            <a:r>
              <a:rPr lang="tr-TR" sz="2500" dirty="0" err="1" smtClean="0">
                <a:solidFill>
                  <a:schemeClr val="tx1"/>
                </a:solidFill>
              </a:rPr>
              <a:t>islem</a:t>
            </a:r>
            <a:r>
              <a:rPr lang="tr-TR" sz="2500" dirty="0" smtClean="0">
                <a:solidFill>
                  <a:schemeClr val="tx1"/>
                </a:solidFill>
              </a:rPr>
              <a:t>_1;</a:t>
            </a:r>
          </a:p>
          <a:p>
            <a:pPr algn="just"/>
            <a:r>
              <a:rPr lang="tr-TR" sz="2500" dirty="0" smtClean="0">
                <a:solidFill>
                  <a:schemeClr val="tx1"/>
                </a:solidFill>
              </a:rPr>
              <a:t>                   break;</a:t>
            </a:r>
          </a:p>
          <a:p>
            <a:pPr algn="just"/>
            <a:r>
              <a:rPr lang="tr-TR" sz="2500" dirty="0" smtClean="0">
                <a:solidFill>
                  <a:schemeClr val="tx1"/>
                </a:solidFill>
              </a:rPr>
              <a:t>       </a:t>
            </a:r>
            <a:r>
              <a:rPr lang="tr-TR" sz="2500" b="1" dirty="0" err="1" smtClean="0">
                <a:solidFill>
                  <a:schemeClr val="tx1"/>
                </a:solidFill>
              </a:rPr>
              <a:t>case</a:t>
            </a:r>
            <a:r>
              <a:rPr lang="tr-TR" sz="2500" dirty="0" smtClean="0">
                <a:solidFill>
                  <a:schemeClr val="tx1"/>
                </a:solidFill>
              </a:rPr>
              <a:t> </a:t>
            </a:r>
            <a:r>
              <a:rPr lang="tr-TR" sz="2500" dirty="0" err="1" smtClean="0">
                <a:solidFill>
                  <a:schemeClr val="tx1"/>
                </a:solidFill>
              </a:rPr>
              <a:t>deger</a:t>
            </a:r>
            <a:r>
              <a:rPr lang="tr-TR" sz="2500" dirty="0" smtClean="0">
                <a:solidFill>
                  <a:schemeClr val="tx1"/>
                </a:solidFill>
              </a:rPr>
              <a:t>_2:</a:t>
            </a:r>
          </a:p>
          <a:p>
            <a:pPr algn="just"/>
            <a:r>
              <a:rPr lang="tr-TR" sz="2500" dirty="0" smtClean="0">
                <a:solidFill>
                  <a:schemeClr val="tx1"/>
                </a:solidFill>
              </a:rPr>
              <a:t>                   </a:t>
            </a:r>
            <a:r>
              <a:rPr lang="tr-TR" sz="2500" dirty="0" err="1" smtClean="0">
                <a:solidFill>
                  <a:schemeClr val="tx1"/>
                </a:solidFill>
              </a:rPr>
              <a:t>islem</a:t>
            </a:r>
            <a:r>
              <a:rPr lang="tr-TR" sz="2500" dirty="0" smtClean="0">
                <a:solidFill>
                  <a:schemeClr val="tx1"/>
                </a:solidFill>
              </a:rPr>
              <a:t>_2;</a:t>
            </a:r>
          </a:p>
          <a:p>
            <a:pPr algn="just"/>
            <a:r>
              <a:rPr lang="tr-TR" sz="2500" dirty="0" smtClean="0">
                <a:solidFill>
                  <a:schemeClr val="tx1"/>
                </a:solidFill>
              </a:rPr>
              <a:t>                   break;</a:t>
            </a:r>
          </a:p>
          <a:p>
            <a:pPr algn="just"/>
            <a:r>
              <a:rPr lang="tr-TR" sz="2500" dirty="0" smtClean="0">
                <a:solidFill>
                  <a:schemeClr val="tx1"/>
                </a:solidFill>
              </a:rPr>
              <a:t>       …</a:t>
            </a:r>
          </a:p>
          <a:p>
            <a:pPr algn="just"/>
            <a:r>
              <a:rPr lang="tr-TR" sz="2500" dirty="0" smtClean="0">
                <a:solidFill>
                  <a:schemeClr val="tx1"/>
                </a:solidFill>
              </a:rPr>
              <a:t>       </a:t>
            </a:r>
            <a:r>
              <a:rPr lang="tr-TR" sz="2500" b="1" dirty="0" err="1" smtClean="0">
                <a:solidFill>
                  <a:schemeClr val="tx1"/>
                </a:solidFill>
              </a:rPr>
              <a:t>case</a:t>
            </a:r>
            <a:r>
              <a:rPr lang="tr-TR" sz="2500" dirty="0" smtClean="0">
                <a:solidFill>
                  <a:schemeClr val="tx1"/>
                </a:solidFill>
              </a:rPr>
              <a:t> </a:t>
            </a:r>
            <a:r>
              <a:rPr lang="tr-TR" sz="2500" dirty="0" err="1" smtClean="0">
                <a:solidFill>
                  <a:schemeClr val="tx1"/>
                </a:solidFill>
              </a:rPr>
              <a:t>deger</a:t>
            </a:r>
            <a:r>
              <a:rPr lang="tr-TR" sz="2500" dirty="0" smtClean="0">
                <a:solidFill>
                  <a:schemeClr val="tx1"/>
                </a:solidFill>
              </a:rPr>
              <a:t>_n:</a:t>
            </a:r>
          </a:p>
          <a:p>
            <a:pPr algn="just"/>
            <a:r>
              <a:rPr lang="tr-TR" sz="2500" dirty="0" smtClean="0">
                <a:solidFill>
                  <a:schemeClr val="tx1"/>
                </a:solidFill>
              </a:rPr>
              <a:t>                   </a:t>
            </a:r>
            <a:r>
              <a:rPr lang="tr-TR" sz="2500" dirty="0" err="1" smtClean="0">
                <a:solidFill>
                  <a:schemeClr val="tx1"/>
                </a:solidFill>
              </a:rPr>
              <a:t>islem</a:t>
            </a:r>
            <a:r>
              <a:rPr lang="tr-TR" sz="2500" dirty="0" smtClean="0">
                <a:solidFill>
                  <a:schemeClr val="tx1"/>
                </a:solidFill>
              </a:rPr>
              <a:t>_n;</a:t>
            </a:r>
          </a:p>
          <a:p>
            <a:pPr algn="just"/>
            <a:r>
              <a:rPr lang="tr-TR" sz="2500" dirty="0" smtClean="0">
                <a:solidFill>
                  <a:schemeClr val="tx1"/>
                </a:solidFill>
              </a:rPr>
              <a:t>                   break;</a:t>
            </a:r>
          </a:p>
          <a:p>
            <a:pPr algn="just"/>
            <a:r>
              <a:rPr lang="tr-TR" sz="2500" dirty="0" smtClean="0">
                <a:solidFill>
                  <a:schemeClr val="tx1"/>
                </a:solidFill>
              </a:rPr>
              <a:t>       </a:t>
            </a:r>
            <a:r>
              <a:rPr lang="tr-TR" sz="2500" b="1" dirty="0" err="1" smtClean="0">
                <a:solidFill>
                  <a:schemeClr val="tx1"/>
                </a:solidFill>
              </a:rPr>
              <a:t>default</a:t>
            </a:r>
            <a:r>
              <a:rPr lang="tr-TR" sz="2500" dirty="0" smtClean="0">
                <a:solidFill>
                  <a:schemeClr val="tx1"/>
                </a:solidFill>
              </a:rPr>
              <a:t>:</a:t>
            </a:r>
          </a:p>
          <a:p>
            <a:pPr algn="just"/>
            <a:r>
              <a:rPr lang="tr-TR" sz="2500" dirty="0" smtClean="0">
                <a:solidFill>
                  <a:schemeClr val="tx1"/>
                </a:solidFill>
              </a:rPr>
              <a:t>                   </a:t>
            </a:r>
            <a:r>
              <a:rPr lang="tr-TR" sz="2500" dirty="0" err="1" smtClean="0">
                <a:solidFill>
                  <a:schemeClr val="tx1"/>
                </a:solidFill>
              </a:rPr>
              <a:t>islem</a:t>
            </a:r>
            <a:r>
              <a:rPr lang="tr-TR" sz="2500" dirty="0" smtClean="0">
                <a:solidFill>
                  <a:schemeClr val="tx1"/>
                </a:solidFill>
              </a:rPr>
              <a:t>_x;</a:t>
            </a:r>
          </a:p>
          <a:p>
            <a:pPr algn="just"/>
            <a:r>
              <a:rPr lang="tr-TR" sz="2500" dirty="0" smtClean="0">
                <a:solidFill>
                  <a:schemeClr val="tx1"/>
                </a:solidFill>
              </a:rPr>
              <a:t>}</a:t>
            </a:r>
          </a:p>
          <a:p>
            <a:pPr algn="just"/>
            <a:endParaRPr lang="tr-TR" sz="2500" dirty="0" smtClean="0">
              <a:solidFill>
                <a:schemeClr val="tx1"/>
              </a:solidFill>
            </a:endParaRPr>
          </a:p>
          <a:p>
            <a:pPr algn="just"/>
            <a:endParaRPr lang="tr-TR" sz="2400" dirty="0" smtClean="0">
              <a:solidFill>
                <a:schemeClr val="tx1"/>
              </a:solidFill>
            </a:endParaRPr>
          </a:p>
          <a:p>
            <a:pPr algn="just"/>
            <a:endParaRPr lang="tr-TR" sz="2400" dirty="0" smtClean="0">
              <a:solidFill>
                <a:schemeClr val="tx1"/>
              </a:solidFill>
            </a:endParaRPr>
          </a:p>
          <a:p>
            <a:pPr algn="just"/>
            <a:endParaRPr lang="tr-TR" sz="2400" dirty="0" smtClean="0">
              <a:solidFill>
                <a:schemeClr val="tx1"/>
              </a:solidFill>
            </a:endParaRPr>
          </a:p>
        </p:txBody>
      </p:sp>
      <p:pic>
        <p:nvPicPr>
          <p:cNvPr id="5" name="4 Resim" descr="Railway Switchman, 14334.jpg"/>
          <p:cNvPicPr>
            <a:picLocks noChangeAspect="1"/>
          </p:cNvPicPr>
          <p:nvPr/>
        </p:nvPicPr>
        <p:blipFill>
          <a:blip r:embed="rId2"/>
          <a:stretch>
            <a:fillRect/>
          </a:stretch>
        </p:blipFill>
        <p:spPr>
          <a:xfrm>
            <a:off x="3214678" y="1500174"/>
            <a:ext cx="5369735" cy="4295788"/>
          </a:xfrm>
          <a:prstGeom prst="rect">
            <a:avLst/>
          </a:prstGeom>
        </p:spPr>
      </p:pic>
    </p:spTree>
  </p:cSld>
  <p:clrMapOvr>
    <a:masterClrMapping/>
  </p:clrMapOvr>
  <p:transition>
    <p:random/>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4000" b="1" smtClean="0">
                <a:solidFill>
                  <a:schemeClr val="tx2">
                    <a:lumMod val="60000"/>
                    <a:lumOff val="40000"/>
                  </a:schemeClr>
                </a:solidFill>
              </a:rPr>
              <a:t>Karar Verme Yapıları : switch</a:t>
            </a:r>
            <a:endParaRPr lang="tr-TR" sz="4000" b="1" dirty="0">
              <a:solidFill>
                <a:schemeClr val="tx2">
                  <a:lumMod val="60000"/>
                  <a:lumOff val="40000"/>
                </a:schemeClr>
              </a:solidFill>
            </a:endParaRPr>
          </a:p>
        </p:txBody>
      </p:sp>
      <p:sp>
        <p:nvSpPr>
          <p:cNvPr id="3" name="Alt Başlık 2"/>
          <p:cNvSpPr>
            <a:spLocks noGrp="1"/>
          </p:cNvSpPr>
          <p:nvPr>
            <p:ph sz="quarter" idx="1"/>
          </p:nvPr>
        </p:nvSpPr>
        <p:spPr/>
        <p:txBody>
          <a:bodyPr>
            <a:normAutofit fontScale="70000" lnSpcReduction="20000"/>
          </a:bodyPr>
          <a:lstStyle/>
          <a:p>
            <a:pPr algn="just">
              <a:buFontTx/>
              <a:buChar char="-"/>
            </a:pPr>
            <a:r>
              <a:rPr lang="tr-TR" sz="2500" dirty="0" smtClean="0">
                <a:solidFill>
                  <a:schemeClr val="tx1"/>
                </a:solidFill>
              </a:rPr>
              <a:t> </a:t>
            </a:r>
            <a:r>
              <a:rPr lang="tr-TR" sz="2500" dirty="0" err="1" smtClean="0">
                <a:solidFill>
                  <a:schemeClr val="tx1"/>
                </a:solidFill>
              </a:rPr>
              <a:t>switch</a:t>
            </a:r>
            <a:r>
              <a:rPr lang="tr-TR" sz="2500" dirty="0" smtClean="0">
                <a:solidFill>
                  <a:schemeClr val="tx1"/>
                </a:solidFill>
              </a:rPr>
              <a:t> yapısı temel olarak şu şekilde kullanılmaktadır.</a:t>
            </a:r>
          </a:p>
          <a:p>
            <a:pPr algn="just">
              <a:buFontTx/>
              <a:buChar char="-"/>
            </a:pPr>
            <a:endParaRPr lang="tr-TR" sz="2500" dirty="0" smtClean="0">
              <a:solidFill>
                <a:schemeClr val="tx1"/>
              </a:solidFill>
            </a:endParaRPr>
          </a:p>
          <a:p>
            <a:pPr marL="457200" indent="-457200" algn="just">
              <a:buFont typeface="+mj-lt"/>
              <a:buAutoNum type="arabicPeriod"/>
            </a:pPr>
            <a:r>
              <a:rPr lang="tr-TR" sz="2500" dirty="0" smtClean="0">
                <a:solidFill>
                  <a:schemeClr val="tx1"/>
                </a:solidFill>
              </a:rPr>
              <a:t> </a:t>
            </a:r>
            <a:r>
              <a:rPr lang="tr-TR" sz="2500" b="1" dirty="0" err="1" smtClean="0">
                <a:solidFill>
                  <a:schemeClr val="tx1"/>
                </a:solidFill>
              </a:rPr>
              <a:t>switch</a:t>
            </a:r>
            <a:r>
              <a:rPr lang="tr-TR" sz="2500" dirty="0" smtClean="0">
                <a:solidFill>
                  <a:schemeClr val="tx1"/>
                </a:solidFill>
              </a:rPr>
              <a:t>(</a:t>
            </a:r>
            <a:r>
              <a:rPr lang="tr-TR" sz="2500" dirty="0" err="1" smtClean="0">
                <a:solidFill>
                  <a:schemeClr val="tx1"/>
                </a:solidFill>
              </a:rPr>
              <a:t>degisken</a:t>
            </a:r>
            <a:r>
              <a:rPr lang="tr-TR" sz="2500" dirty="0" smtClean="0">
                <a:solidFill>
                  <a:schemeClr val="tx1"/>
                </a:solidFill>
              </a:rPr>
              <a:t>){</a:t>
            </a:r>
          </a:p>
          <a:p>
            <a:pPr marL="457200" indent="-457200" algn="just">
              <a:buFont typeface="+mj-lt"/>
              <a:buAutoNum type="arabicPeriod"/>
            </a:pPr>
            <a:r>
              <a:rPr lang="tr-TR" sz="2500" dirty="0" smtClean="0">
                <a:solidFill>
                  <a:schemeClr val="tx1"/>
                </a:solidFill>
              </a:rPr>
              <a:t>       </a:t>
            </a:r>
            <a:r>
              <a:rPr lang="tr-TR" sz="2500" b="1" dirty="0" err="1" smtClean="0">
                <a:solidFill>
                  <a:schemeClr val="tx1"/>
                </a:solidFill>
              </a:rPr>
              <a:t>case</a:t>
            </a:r>
            <a:r>
              <a:rPr lang="tr-TR" sz="2500" dirty="0" smtClean="0">
                <a:solidFill>
                  <a:schemeClr val="tx1"/>
                </a:solidFill>
              </a:rPr>
              <a:t> </a:t>
            </a:r>
            <a:r>
              <a:rPr lang="tr-TR" sz="2500" dirty="0" err="1" smtClean="0">
                <a:solidFill>
                  <a:schemeClr val="tx1"/>
                </a:solidFill>
              </a:rPr>
              <a:t>deger</a:t>
            </a:r>
            <a:r>
              <a:rPr lang="tr-TR" sz="2500" dirty="0" smtClean="0">
                <a:solidFill>
                  <a:schemeClr val="tx1"/>
                </a:solidFill>
              </a:rPr>
              <a:t>_1:</a:t>
            </a:r>
          </a:p>
          <a:p>
            <a:pPr marL="457200" indent="-457200" algn="just">
              <a:buFont typeface="+mj-lt"/>
              <a:buAutoNum type="arabicPeriod"/>
            </a:pPr>
            <a:r>
              <a:rPr lang="tr-TR" sz="2500" dirty="0" smtClean="0">
                <a:solidFill>
                  <a:schemeClr val="tx1"/>
                </a:solidFill>
              </a:rPr>
              <a:t>                   </a:t>
            </a:r>
            <a:r>
              <a:rPr lang="tr-TR" sz="2500" dirty="0" err="1" smtClean="0">
                <a:solidFill>
                  <a:schemeClr val="tx1"/>
                </a:solidFill>
              </a:rPr>
              <a:t>islem</a:t>
            </a:r>
            <a:r>
              <a:rPr lang="tr-TR" sz="2500" dirty="0" smtClean="0">
                <a:solidFill>
                  <a:schemeClr val="tx1"/>
                </a:solidFill>
              </a:rPr>
              <a:t>_1;</a:t>
            </a:r>
          </a:p>
          <a:p>
            <a:pPr marL="457200" indent="-457200" algn="just">
              <a:buFont typeface="+mj-lt"/>
              <a:buAutoNum type="arabicPeriod"/>
            </a:pPr>
            <a:r>
              <a:rPr lang="tr-TR" sz="2500" dirty="0" smtClean="0">
                <a:solidFill>
                  <a:schemeClr val="tx1"/>
                </a:solidFill>
              </a:rPr>
              <a:t>                   break;</a:t>
            </a:r>
          </a:p>
          <a:p>
            <a:pPr marL="457200" indent="-457200" algn="just">
              <a:buFont typeface="+mj-lt"/>
              <a:buAutoNum type="arabicPeriod"/>
            </a:pPr>
            <a:r>
              <a:rPr lang="tr-TR" sz="2500" dirty="0" smtClean="0">
                <a:solidFill>
                  <a:schemeClr val="tx1"/>
                </a:solidFill>
              </a:rPr>
              <a:t>       </a:t>
            </a:r>
            <a:r>
              <a:rPr lang="tr-TR" sz="2500" b="1" dirty="0" err="1" smtClean="0">
                <a:solidFill>
                  <a:schemeClr val="tx1"/>
                </a:solidFill>
              </a:rPr>
              <a:t>case</a:t>
            </a:r>
            <a:r>
              <a:rPr lang="tr-TR" sz="2500" dirty="0" smtClean="0">
                <a:solidFill>
                  <a:schemeClr val="tx1"/>
                </a:solidFill>
              </a:rPr>
              <a:t> </a:t>
            </a:r>
            <a:r>
              <a:rPr lang="tr-TR" sz="2500" dirty="0" err="1" smtClean="0">
                <a:solidFill>
                  <a:schemeClr val="tx1"/>
                </a:solidFill>
              </a:rPr>
              <a:t>deger</a:t>
            </a:r>
            <a:r>
              <a:rPr lang="tr-TR" sz="2500" dirty="0" smtClean="0">
                <a:solidFill>
                  <a:schemeClr val="tx1"/>
                </a:solidFill>
              </a:rPr>
              <a:t>_2:</a:t>
            </a:r>
          </a:p>
          <a:p>
            <a:pPr marL="457200" indent="-457200" algn="just">
              <a:buFont typeface="+mj-lt"/>
              <a:buAutoNum type="arabicPeriod"/>
            </a:pPr>
            <a:r>
              <a:rPr lang="tr-TR" sz="2500" dirty="0" smtClean="0">
                <a:solidFill>
                  <a:schemeClr val="tx1"/>
                </a:solidFill>
              </a:rPr>
              <a:t>                   </a:t>
            </a:r>
            <a:r>
              <a:rPr lang="tr-TR" sz="2500" dirty="0" err="1" smtClean="0">
                <a:solidFill>
                  <a:schemeClr val="tx1"/>
                </a:solidFill>
              </a:rPr>
              <a:t>islem</a:t>
            </a:r>
            <a:r>
              <a:rPr lang="tr-TR" sz="2500" dirty="0" smtClean="0">
                <a:solidFill>
                  <a:schemeClr val="tx1"/>
                </a:solidFill>
              </a:rPr>
              <a:t>_2;</a:t>
            </a:r>
          </a:p>
          <a:p>
            <a:pPr marL="457200" indent="-457200" algn="just">
              <a:buFont typeface="+mj-lt"/>
              <a:buAutoNum type="arabicPeriod"/>
            </a:pPr>
            <a:r>
              <a:rPr lang="tr-TR" sz="2500" dirty="0" smtClean="0">
                <a:solidFill>
                  <a:schemeClr val="tx1"/>
                </a:solidFill>
              </a:rPr>
              <a:t>                   break;</a:t>
            </a:r>
          </a:p>
          <a:p>
            <a:pPr marL="457200" indent="-457200" algn="just">
              <a:buFont typeface="+mj-lt"/>
              <a:buAutoNum type="arabicPeriod"/>
            </a:pPr>
            <a:r>
              <a:rPr lang="tr-TR" sz="2500" dirty="0" smtClean="0">
                <a:solidFill>
                  <a:schemeClr val="tx1"/>
                </a:solidFill>
              </a:rPr>
              <a:t>       …</a:t>
            </a:r>
          </a:p>
          <a:p>
            <a:pPr marL="457200" indent="-457200" algn="just">
              <a:buFont typeface="+mj-lt"/>
              <a:buAutoNum type="arabicPeriod"/>
            </a:pPr>
            <a:r>
              <a:rPr lang="tr-TR" sz="2500" dirty="0" smtClean="0">
                <a:solidFill>
                  <a:schemeClr val="tx1"/>
                </a:solidFill>
              </a:rPr>
              <a:t>       </a:t>
            </a:r>
            <a:r>
              <a:rPr lang="tr-TR" sz="2500" b="1" dirty="0" err="1" smtClean="0">
                <a:solidFill>
                  <a:schemeClr val="tx1"/>
                </a:solidFill>
              </a:rPr>
              <a:t>case</a:t>
            </a:r>
            <a:r>
              <a:rPr lang="tr-TR" sz="2500" dirty="0" smtClean="0">
                <a:solidFill>
                  <a:schemeClr val="tx1"/>
                </a:solidFill>
              </a:rPr>
              <a:t> </a:t>
            </a:r>
            <a:r>
              <a:rPr lang="tr-TR" sz="2500" dirty="0" err="1" smtClean="0">
                <a:solidFill>
                  <a:schemeClr val="tx1"/>
                </a:solidFill>
              </a:rPr>
              <a:t>deger</a:t>
            </a:r>
            <a:r>
              <a:rPr lang="tr-TR" sz="2500" dirty="0" smtClean="0">
                <a:solidFill>
                  <a:schemeClr val="tx1"/>
                </a:solidFill>
              </a:rPr>
              <a:t>_n:</a:t>
            </a:r>
          </a:p>
          <a:p>
            <a:pPr marL="457200" indent="-457200" algn="just">
              <a:buFont typeface="+mj-lt"/>
              <a:buAutoNum type="arabicPeriod"/>
            </a:pPr>
            <a:r>
              <a:rPr lang="tr-TR" sz="2500" dirty="0" smtClean="0">
                <a:solidFill>
                  <a:schemeClr val="tx1"/>
                </a:solidFill>
              </a:rPr>
              <a:t>                   </a:t>
            </a:r>
            <a:r>
              <a:rPr lang="tr-TR" sz="2500" dirty="0" err="1" smtClean="0">
                <a:solidFill>
                  <a:schemeClr val="tx1"/>
                </a:solidFill>
              </a:rPr>
              <a:t>islem</a:t>
            </a:r>
            <a:r>
              <a:rPr lang="tr-TR" sz="2500" dirty="0" smtClean="0">
                <a:solidFill>
                  <a:schemeClr val="tx1"/>
                </a:solidFill>
              </a:rPr>
              <a:t>_n;</a:t>
            </a:r>
          </a:p>
          <a:p>
            <a:pPr marL="457200" indent="-457200" algn="just">
              <a:buFont typeface="+mj-lt"/>
              <a:buAutoNum type="arabicPeriod"/>
            </a:pPr>
            <a:r>
              <a:rPr lang="tr-TR" sz="2500" dirty="0" smtClean="0">
                <a:solidFill>
                  <a:schemeClr val="tx1"/>
                </a:solidFill>
              </a:rPr>
              <a:t>                   break;</a:t>
            </a:r>
          </a:p>
          <a:p>
            <a:pPr marL="457200" indent="-457200" algn="just">
              <a:buFont typeface="+mj-lt"/>
              <a:buAutoNum type="arabicPeriod"/>
            </a:pPr>
            <a:r>
              <a:rPr lang="tr-TR" sz="2500" dirty="0" smtClean="0">
                <a:solidFill>
                  <a:schemeClr val="tx1"/>
                </a:solidFill>
              </a:rPr>
              <a:t>       </a:t>
            </a:r>
            <a:r>
              <a:rPr lang="tr-TR" sz="2500" b="1" dirty="0" err="1" smtClean="0">
                <a:solidFill>
                  <a:schemeClr val="tx1"/>
                </a:solidFill>
              </a:rPr>
              <a:t>default</a:t>
            </a:r>
            <a:r>
              <a:rPr lang="tr-TR" sz="2500" dirty="0" smtClean="0">
                <a:solidFill>
                  <a:schemeClr val="tx1"/>
                </a:solidFill>
              </a:rPr>
              <a:t>:</a:t>
            </a:r>
          </a:p>
          <a:p>
            <a:pPr marL="457200" indent="-457200" algn="just">
              <a:buFont typeface="+mj-lt"/>
              <a:buAutoNum type="arabicPeriod"/>
            </a:pPr>
            <a:r>
              <a:rPr lang="tr-TR" sz="2500" dirty="0" smtClean="0">
                <a:solidFill>
                  <a:schemeClr val="tx1"/>
                </a:solidFill>
              </a:rPr>
              <a:t>                   </a:t>
            </a:r>
            <a:r>
              <a:rPr lang="tr-TR" sz="2500" dirty="0" err="1" smtClean="0">
                <a:solidFill>
                  <a:schemeClr val="tx1"/>
                </a:solidFill>
              </a:rPr>
              <a:t>islem</a:t>
            </a:r>
            <a:r>
              <a:rPr lang="tr-TR" sz="2500" dirty="0" smtClean="0">
                <a:solidFill>
                  <a:schemeClr val="tx1"/>
                </a:solidFill>
              </a:rPr>
              <a:t>_x;</a:t>
            </a:r>
          </a:p>
          <a:p>
            <a:pPr marL="457200" indent="-457200" algn="just">
              <a:buFont typeface="+mj-lt"/>
              <a:buAutoNum type="arabicPeriod"/>
            </a:pPr>
            <a:r>
              <a:rPr lang="tr-TR" sz="2500" dirty="0" smtClean="0">
                <a:solidFill>
                  <a:schemeClr val="tx1"/>
                </a:solidFill>
              </a:rPr>
              <a:t>}</a:t>
            </a:r>
          </a:p>
          <a:p>
            <a:pPr algn="just"/>
            <a:endParaRPr lang="tr-TR" sz="2500" dirty="0" smtClean="0">
              <a:solidFill>
                <a:schemeClr val="tx1"/>
              </a:solidFill>
            </a:endParaRPr>
          </a:p>
          <a:p>
            <a:pPr algn="just"/>
            <a:endParaRPr lang="tr-TR" sz="2400" dirty="0" smtClean="0">
              <a:solidFill>
                <a:schemeClr val="tx1"/>
              </a:solidFill>
            </a:endParaRPr>
          </a:p>
          <a:p>
            <a:pPr algn="just"/>
            <a:endParaRPr lang="tr-TR" sz="2400" dirty="0" smtClean="0">
              <a:solidFill>
                <a:schemeClr val="tx1"/>
              </a:solidFill>
            </a:endParaRPr>
          </a:p>
          <a:p>
            <a:pPr algn="just"/>
            <a:endParaRPr lang="tr-TR" sz="2400" dirty="0" smtClean="0">
              <a:solidFill>
                <a:schemeClr val="tx1"/>
              </a:solidFill>
            </a:endParaRPr>
          </a:p>
        </p:txBody>
      </p:sp>
      <p:sp>
        <p:nvSpPr>
          <p:cNvPr id="4" name="3 Dikdörtgen"/>
          <p:cNvSpPr/>
          <p:nvPr/>
        </p:nvSpPr>
        <p:spPr>
          <a:xfrm>
            <a:off x="3628571" y="1909643"/>
            <a:ext cx="4572000" cy="3970318"/>
          </a:xfrm>
          <a:prstGeom prst="rect">
            <a:avLst/>
          </a:prstGeom>
        </p:spPr>
        <p:txBody>
          <a:bodyPr>
            <a:spAutoFit/>
          </a:bodyPr>
          <a:lstStyle/>
          <a:p>
            <a:pPr algn="just">
              <a:buFont typeface="Wingdings" pitchFamily="2" charset="2"/>
              <a:buChar char="Ø"/>
            </a:pPr>
            <a:r>
              <a:rPr lang="tr-TR" dirty="0" smtClean="0"/>
              <a:t> Burada </a:t>
            </a:r>
            <a:r>
              <a:rPr lang="tr-TR" dirty="0" err="1" smtClean="0"/>
              <a:t>case’ler</a:t>
            </a:r>
            <a:r>
              <a:rPr lang="tr-TR" dirty="0" smtClean="0"/>
              <a:t> </a:t>
            </a:r>
            <a:r>
              <a:rPr lang="tr-TR" dirty="0" err="1" smtClean="0"/>
              <a:t>if</a:t>
            </a:r>
            <a:r>
              <a:rPr lang="tr-TR" dirty="0" smtClean="0"/>
              <a:t> yapılarındaki her bir karşılaştırmaya karşılık gelen ifadeler gibi düşünülebilir. Örneğin ilk </a:t>
            </a:r>
            <a:r>
              <a:rPr lang="tr-TR" dirty="0" err="1" smtClean="0"/>
              <a:t>case</a:t>
            </a:r>
            <a:r>
              <a:rPr lang="tr-TR" dirty="0" smtClean="0"/>
              <a:t> bir </a:t>
            </a:r>
            <a:r>
              <a:rPr lang="tr-TR" dirty="0" err="1" smtClean="0"/>
              <a:t>if</a:t>
            </a:r>
            <a:r>
              <a:rPr lang="tr-TR" dirty="0" smtClean="0"/>
              <a:t> yapısında </a:t>
            </a:r>
            <a:r>
              <a:rPr lang="tr-TR" dirty="0" err="1" smtClean="0"/>
              <a:t>if</a:t>
            </a:r>
            <a:r>
              <a:rPr lang="tr-TR" dirty="0" smtClean="0"/>
              <a:t>(</a:t>
            </a:r>
            <a:r>
              <a:rPr lang="tr-TR" dirty="0" err="1" smtClean="0"/>
              <a:t>degisken</a:t>
            </a:r>
            <a:r>
              <a:rPr lang="tr-TR" dirty="0" smtClean="0"/>
              <a:t> == </a:t>
            </a:r>
            <a:r>
              <a:rPr lang="tr-TR" dirty="0" err="1" smtClean="0"/>
              <a:t>deger</a:t>
            </a:r>
            <a:r>
              <a:rPr lang="tr-TR" dirty="0" smtClean="0"/>
              <a:t>_1) şeklinde kontrol edilirdi. “</a:t>
            </a:r>
            <a:r>
              <a:rPr lang="tr-TR" b="1" i="1" dirty="0" smtClean="0"/>
              <a:t>break</a:t>
            </a:r>
            <a:r>
              <a:rPr lang="tr-TR" dirty="0" smtClean="0"/>
              <a:t>“ </a:t>
            </a:r>
            <a:r>
              <a:rPr lang="tr-TR" dirty="0" err="1" smtClean="0"/>
              <a:t>C'de</a:t>
            </a:r>
            <a:r>
              <a:rPr lang="tr-TR" dirty="0" smtClean="0"/>
              <a:t> özel bir kelimedir ve </a:t>
            </a:r>
            <a:r>
              <a:rPr lang="tr-TR" dirty="0" err="1" smtClean="0"/>
              <a:t>switch</a:t>
            </a:r>
            <a:r>
              <a:rPr lang="tr-TR" dirty="0" smtClean="0"/>
              <a:t> yapısından veya bir döngüden dışarı çıkmayı sağlar. </a:t>
            </a:r>
            <a:r>
              <a:rPr lang="tr-TR" dirty="0" err="1" smtClean="0"/>
              <a:t>switch</a:t>
            </a:r>
            <a:r>
              <a:rPr lang="tr-TR" dirty="0" smtClean="0"/>
              <a:t> yapısının herhangi bir noktasında </a:t>
            </a:r>
            <a:r>
              <a:rPr lang="tr-TR" b="1" i="1" dirty="0" smtClean="0"/>
              <a:t>break</a:t>
            </a:r>
            <a:r>
              <a:rPr lang="tr-TR" dirty="0" smtClean="0"/>
              <a:t> ile karşılaşılırsa program </a:t>
            </a:r>
            <a:r>
              <a:rPr lang="tr-TR" dirty="0" err="1" smtClean="0"/>
              <a:t>switch</a:t>
            </a:r>
            <a:r>
              <a:rPr lang="tr-TR" dirty="0" smtClean="0"/>
              <a:t> dışına çıkar ve kaldığı yerden devam eder. “</a:t>
            </a:r>
            <a:r>
              <a:rPr lang="tr-TR" b="1" i="1" dirty="0" err="1" smtClean="0"/>
              <a:t>default</a:t>
            </a:r>
            <a:r>
              <a:rPr lang="tr-TR" dirty="0" smtClean="0"/>
              <a:t>” ise </a:t>
            </a:r>
            <a:r>
              <a:rPr lang="tr-TR" dirty="0" err="1" smtClean="0"/>
              <a:t>switch</a:t>
            </a:r>
            <a:r>
              <a:rPr lang="tr-TR" dirty="0" smtClean="0"/>
              <a:t> yapısına özel bir kelimedir ve </a:t>
            </a:r>
            <a:r>
              <a:rPr lang="tr-TR" dirty="0" err="1" smtClean="0"/>
              <a:t>if</a:t>
            </a:r>
            <a:r>
              <a:rPr lang="tr-TR" dirty="0" smtClean="0"/>
              <a:t> yapılarındaki else kullanımına benzer. Eğer hiçbir </a:t>
            </a:r>
            <a:r>
              <a:rPr lang="tr-TR" dirty="0" err="1" smtClean="0"/>
              <a:t>case</a:t>
            </a:r>
            <a:r>
              <a:rPr lang="tr-TR" dirty="0" smtClean="0"/>
              <a:t> gelen parametreye eşit değilse </a:t>
            </a:r>
            <a:r>
              <a:rPr lang="tr-TR" b="1" i="1" dirty="0" err="1" smtClean="0"/>
              <a:t>default</a:t>
            </a:r>
            <a:r>
              <a:rPr lang="tr-TR" dirty="0" smtClean="0"/>
              <a:t> </a:t>
            </a:r>
            <a:r>
              <a:rPr lang="tr-TR" dirty="0" err="1" smtClean="0"/>
              <a:t>case</a:t>
            </a:r>
            <a:r>
              <a:rPr lang="tr-TR" dirty="0" smtClean="0"/>
              <a:t> çalıştırılır. </a:t>
            </a:r>
            <a:r>
              <a:rPr lang="tr-TR" b="1" i="1" dirty="0" err="1" smtClean="0"/>
              <a:t>default</a:t>
            </a:r>
            <a:r>
              <a:rPr lang="tr-TR" dirty="0" smtClean="0"/>
              <a:t> kullanımı tercihe bağlıdır.</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noFill/>
          <a:ln/>
        </p:spPr>
        <p:txBody>
          <a:bodyPr>
            <a:normAutofit/>
          </a:bodyPr>
          <a:lstStyle/>
          <a:p>
            <a:r>
              <a:rPr lang="tr-TR" dirty="0" smtClean="0"/>
              <a:t>Genel yapıda dikkat edilecekler</a:t>
            </a:r>
            <a:endParaRPr lang="en-US" dirty="0"/>
          </a:p>
        </p:txBody>
      </p:sp>
      <p:sp>
        <p:nvSpPr>
          <p:cNvPr id="7171" name="Rectangle 3"/>
          <p:cNvSpPr>
            <a:spLocks noGrp="1" noChangeArrowheads="1"/>
          </p:cNvSpPr>
          <p:nvPr>
            <p:ph sz="quarter" idx="1"/>
          </p:nvPr>
        </p:nvSpPr>
        <p:spPr>
          <a:noFill/>
          <a:ln/>
        </p:spPr>
        <p:txBody>
          <a:bodyPr>
            <a:normAutofit lnSpcReduction="10000"/>
          </a:bodyPr>
          <a:lstStyle/>
          <a:p>
            <a:pPr>
              <a:buFontTx/>
              <a:buNone/>
            </a:pPr>
            <a:r>
              <a:rPr lang="en-US" sz="2000" b="1" dirty="0"/>
              <a:t>switch ( </a:t>
            </a:r>
            <a:r>
              <a:rPr lang="en-US" sz="2000" b="1" i="1" dirty="0"/>
              <a:t>integer expression </a:t>
            </a:r>
            <a:r>
              <a:rPr lang="en-US" sz="2000" b="1" dirty="0"/>
              <a:t>)</a:t>
            </a:r>
          </a:p>
          <a:p>
            <a:pPr>
              <a:buFontTx/>
              <a:buNone/>
            </a:pPr>
            <a:r>
              <a:rPr lang="en-US" sz="2000" b="1" dirty="0"/>
              <a:t>{</a:t>
            </a:r>
          </a:p>
          <a:p>
            <a:pPr>
              <a:buFontTx/>
              <a:buNone/>
            </a:pPr>
            <a:r>
              <a:rPr lang="en-US" sz="2000" b="1" dirty="0"/>
              <a:t>	case </a:t>
            </a:r>
            <a:r>
              <a:rPr lang="en-US" sz="2000" b="1" i="1" dirty="0"/>
              <a:t>constant</a:t>
            </a:r>
            <a:r>
              <a:rPr lang="en-US" sz="2000" b="1" i="1" baseline="-25000" dirty="0"/>
              <a:t>1</a:t>
            </a:r>
            <a:r>
              <a:rPr lang="en-US" sz="2000" b="1" dirty="0"/>
              <a:t> :</a:t>
            </a:r>
          </a:p>
          <a:p>
            <a:pPr>
              <a:buFontTx/>
              <a:buNone/>
            </a:pPr>
            <a:r>
              <a:rPr lang="en-US" sz="2000" b="1" dirty="0"/>
              <a:t>		</a:t>
            </a:r>
            <a:r>
              <a:rPr lang="en-US" sz="2000" b="1" i="1" dirty="0"/>
              <a:t>statement(s)</a:t>
            </a:r>
            <a:endParaRPr lang="en-US" sz="2000" b="1" dirty="0"/>
          </a:p>
          <a:p>
            <a:pPr>
              <a:buFontTx/>
              <a:buNone/>
            </a:pPr>
            <a:r>
              <a:rPr lang="en-US" sz="2000" b="1" dirty="0"/>
              <a:t>	        break ;</a:t>
            </a:r>
          </a:p>
          <a:p>
            <a:pPr>
              <a:buFontTx/>
              <a:buNone/>
            </a:pPr>
            <a:r>
              <a:rPr lang="en-US" sz="2000" b="1" dirty="0"/>
              <a:t>	case </a:t>
            </a:r>
            <a:r>
              <a:rPr lang="en-US" sz="2000" b="1" i="1" dirty="0"/>
              <a:t>constant</a:t>
            </a:r>
            <a:r>
              <a:rPr lang="en-US" sz="2000" b="1" i="1" baseline="-25000" dirty="0"/>
              <a:t>2</a:t>
            </a:r>
            <a:r>
              <a:rPr lang="en-US" sz="2000" b="1" dirty="0"/>
              <a:t> :</a:t>
            </a:r>
          </a:p>
          <a:p>
            <a:pPr>
              <a:buFontTx/>
              <a:buNone/>
            </a:pPr>
            <a:r>
              <a:rPr lang="en-US" sz="2000" b="1" dirty="0"/>
              <a:t>		</a:t>
            </a:r>
            <a:r>
              <a:rPr lang="en-US" sz="2000" b="1" i="1" dirty="0"/>
              <a:t>statement(s)</a:t>
            </a:r>
            <a:endParaRPr lang="en-US" sz="2000" b="1" dirty="0"/>
          </a:p>
          <a:p>
            <a:pPr>
              <a:buFontTx/>
              <a:buNone/>
            </a:pPr>
            <a:r>
              <a:rPr lang="en-US" sz="2000" b="1" dirty="0"/>
              <a:t>		break ;</a:t>
            </a:r>
          </a:p>
          <a:p>
            <a:pPr>
              <a:buFontTx/>
              <a:buNone/>
            </a:pPr>
            <a:r>
              <a:rPr lang="en-US" b="1" dirty="0"/>
              <a:t>		. . .</a:t>
            </a:r>
          </a:p>
          <a:p>
            <a:pPr>
              <a:buFontTx/>
              <a:buNone/>
            </a:pPr>
            <a:r>
              <a:rPr lang="en-US" sz="2000" b="1" dirty="0"/>
              <a:t>	default</a:t>
            </a:r>
            <a:r>
              <a:rPr lang="en-US" sz="2000" b="1" dirty="0" smtClean="0"/>
              <a:t>:</a:t>
            </a:r>
            <a:endParaRPr lang="en-US" sz="2000" b="1" dirty="0"/>
          </a:p>
          <a:p>
            <a:pPr>
              <a:buFontTx/>
              <a:buNone/>
            </a:pPr>
            <a:r>
              <a:rPr lang="en-US" sz="2000" b="1" dirty="0"/>
              <a:t>		</a:t>
            </a:r>
            <a:r>
              <a:rPr lang="en-US" sz="2000" b="1" i="1" dirty="0"/>
              <a:t>statement(s)</a:t>
            </a:r>
            <a:endParaRPr lang="en-US" sz="2000" b="1" dirty="0"/>
          </a:p>
          <a:p>
            <a:pPr>
              <a:buFontTx/>
              <a:buNone/>
            </a:pPr>
            <a:r>
              <a:rPr lang="en-US" sz="2000" b="1" dirty="0"/>
              <a:t>		break ;</a:t>
            </a:r>
          </a:p>
          <a:p>
            <a:pPr>
              <a:buFontTx/>
              <a:buNone/>
            </a:pPr>
            <a:r>
              <a:rPr lang="en-US" sz="2000" b="1" dirty="0"/>
              <a:t>}	</a:t>
            </a:r>
          </a:p>
        </p:txBody>
      </p:sp>
      <p:sp>
        <p:nvSpPr>
          <p:cNvPr id="4" name="3 Oval"/>
          <p:cNvSpPr/>
          <p:nvPr/>
        </p:nvSpPr>
        <p:spPr>
          <a:xfrm>
            <a:off x="2214546" y="1866900"/>
            <a:ext cx="393700" cy="5080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4 Oval"/>
          <p:cNvSpPr/>
          <p:nvPr/>
        </p:nvSpPr>
        <p:spPr>
          <a:xfrm>
            <a:off x="2214546" y="2921000"/>
            <a:ext cx="393700" cy="5080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5 Oval"/>
          <p:cNvSpPr/>
          <p:nvPr/>
        </p:nvSpPr>
        <p:spPr>
          <a:xfrm>
            <a:off x="1416050" y="4368800"/>
            <a:ext cx="393700" cy="5080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8" name="7 Düz Bağlayıcı"/>
          <p:cNvCxnSpPr>
            <a:stCxn id="6" idx="7"/>
          </p:cNvCxnSpPr>
          <p:nvPr/>
        </p:nvCxnSpPr>
        <p:spPr>
          <a:xfrm rot="5400000" flipH="1" flipV="1">
            <a:off x="2781950" y="2310245"/>
            <a:ext cx="1103095" cy="3162806"/>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9 Düz Bağlayıcı"/>
          <p:cNvCxnSpPr>
            <a:stCxn id="5" idx="7"/>
          </p:cNvCxnSpPr>
          <p:nvPr/>
        </p:nvCxnSpPr>
        <p:spPr>
          <a:xfrm rot="16200000" flipH="1">
            <a:off x="3429415" y="2116569"/>
            <a:ext cx="433605" cy="2191257"/>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11 Düz Bağlayıcı"/>
          <p:cNvCxnSpPr>
            <a:stCxn id="4" idx="6"/>
          </p:cNvCxnSpPr>
          <p:nvPr/>
        </p:nvCxnSpPr>
        <p:spPr>
          <a:xfrm>
            <a:off x="2608246" y="2120900"/>
            <a:ext cx="2133600" cy="1219200"/>
          </a:xfrm>
          <a:prstGeom prst="line">
            <a:avLst/>
          </a:prstGeom>
        </p:spPr>
        <p:style>
          <a:lnRef idx="1">
            <a:schemeClr val="accent1"/>
          </a:lnRef>
          <a:fillRef idx="0">
            <a:schemeClr val="accent1"/>
          </a:fillRef>
          <a:effectRef idx="0">
            <a:schemeClr val="accent1"/>
          </a:effectRef>
          <a:fontRef idx="minor">
            <a:schemeClr val="tx1"/>
          </a:fontRef>
        </p:style>
      </p:cxnSp>
      <p:sp>
        <p:nvSpPr>
          <p:cNvPr id="13" name="12 Metin kutusu"/>
          <p:cNvSpPr txBox="1"/>
          <p:nvPr/>
        </p:nvSpPr>
        <p:spPr>
          <a:xfrm>
            <a:off x="4914901" y="3340100"/>
            <a:ext cx="1980029" cy="369332"/>
          </a:xfrm>
          <a:prstGeom prst="rect">
            <a:avLst/>
          </a:prstGeom>
          <a:noFill/>
        </p:spPr>
        <p:txBody>
          <a:bodyPr wrap="none" rtlCol="0">
            <a:spAutoFit/>
          </a:bodyPr>
          <a:lstStyle/>
          <a:p>
            <a:r>
              <a:rPr lang="tr-TR" dirty="0" smtClean="0"/>
              <a:t>İki nokta üst üste</a:t>
            </a:r>
            <a:endParaRPr lang="tr-TR" dirty="0"/>
          </a:p>
        </p:txBody>
      </p:sp>
      <p:sp>
        <p:nvSpPr>
          <p:cNvPr id="14" name="13 Yuvarlatılmış Dikdörtgen"/>
          <p:cNvSpPr/>
          <p:nvPr/>
        </p:nvSpPr>
        <p:spPr>
          <a:xfrm>
            <a:off x="1047750" y="2566303"/>
            <a:ext cx="1339850" cy="53159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16" name="15 Düz Bağlayıcı"/>
          <p:cNvCxnSpPr/>
          <p:nvPr/>
        </p:nvCxnSpPr>
        <p:spPr>
          <a:xfrm flipV="1">
            <a:off x="2387600" y="1866900"/>
            <a:ext cx="2927350" cy="699403"/>
          </a:xfrm>
          <a:prstGeom prst="line">
            <a:avLst/>
          </a:prstGeom>
        </p:spPr>
        <p:style>
          <a:lnRef idx="1">
            <a:schemeClr val="accent1"/>
          </a:lnRef>
          <a:fillRef idx="0">
            <a:schemeClr val="accent1"/>
          </a:fillRef>
          <a:effectRef idx="0">
            <a:schemeClr val="accent1"/>
          </a:effectRef>
          <a:fontRef idx="minor">
            <a:schemeClr val="tx1"/>
          </a:fontRef>
        </p:style>
      </p:cxnSp>
      <p:sp>
        <p:nvSpPr>
          <p:cNvPr id="17" name="16 Metin kutusu"/>
          <p:cNvSpPr txBox="1"/>
          <p:nvPr/>
        </p:nvSpPr>
        <p:spPr>
          <a:xfrm>
            <a:off x="5314950" y="1682234"/>
            <a:ext cx="3005951" cy="646331"/>
          </a:xfrm>
          <a:prstGeom prst="rect">
            <a:avLst/>
          </a:prstGeom>
          <a:noFill/>
        </p:spPr>
        <p:txBody>
          <a:bodyPr wrap="none" rtlCol="0">
            <a:spAutoFit/>
          </a:bodyPr>
          <a:lstStyle/>
          <a:p>
            <a:r>
              <a:rPr lang="tr-TR" i="1" dirty="0" smtClean="0"/>
              <a:t>Akışı kırmazsak bir sonraki </a:t>
            </a:r>
          </a:p>
          <a:p>
            <a:r>
              <a:rPr lang="tr-TR" i="1" dirty="0" err="1" smtClean="0"/>
              <a:t>case’e</a:t>
            </a:r>
            <a:r>
              <a:rPr lang="tr-TR" i="1" dirty="0" smtClean="0"/>
              <a:t> sarkma yapar.</a:t>
            </a:r>
            <a:endParaRPr lang="tr-TR" i="1" dirty="0"/>
          </a:p>
        </p:txBody>
      </p:sp>
    </p:spTree>
    <p:extLst>
      <p:ext uri="{BB962C8B-B14F-4D97-AF65-F5344CB8AC3E}">
        <p14:creationId xmlns:p14="http://schemas.microsoft.com/office/powerpoint/2010/main" xmlns="" val="979833526"/>
      </p:ext>
    </p:extLst>
  </p:cSld>
  <p:clrMapOvr>
    <a:masterClrMapping/>
  </p:clrMapOvr>
  <p:transition>
    <p:random/>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noFill/>
          <a:ln/>
        </p:spPr>
        <p:txBody>
          <a:bodyPr/>
          <a:lstStyle/>
          <a:p>
            <a:r>
              <a:rPr lang="tr-TR" dirty="0" smtClean="0"/>
              <a:t>Genel yapıda dikkat edilecekler</a:t>
            </a:r>
            <a:endParaRPr lang="en-US" dirty="0"/>
          </a:p>
        </p:txBody>
      </p:sp>
      <p:sp>
        <p:nvSpPr>
          <p:cNvPr id="8195" name="Rectangle 3"/>
          <p:cNvSpPr>
            <a:spLocks noGrp="1" noChangeArrowheads="1"/>
          </p:cNvSpPr>
          <p:nvPr>
            <p:ph sz="quarter" idx="1"/>
          </p:nvPr>
        </p:nvSpPr>
        <p:spPr>
          <a:noFill/>
          <a:ln/>
        </p:spPr>
        <p:txBody>
          <a:bodyPr/>
          <a:lstStyle/>
          <a:p>
            <a:r>
              <a:rPr lang="en-US" dirty="0" smtClean="0"/>
              <a:t>The </a:t>
            </a:r>
            <a:r>
              <a:rPr lang="en-US" b="1" u="sng" dirty="0"/>
              <a:t>break </a:t>
            </a:r>
            <a:r>
              <a:rPr lang="en-US" dirty="0"/>
              <a:t>causes program control to jump to the closing brace of the switch structure.</a:t>
            </a:r>
          </a:p>
          <a:p>
            <a:r>
              <a:rPr lang="en-US" dirty="0"/>
              <a:t>Without the break, the code flows into the next </a:t>
            </a:r>
            <a:r>
              <a:rPr lang="en-US" dirty="0" smtClean="0"/>
              <a:t>case (“fall through”). </a:t>
            </a:r>
            <a:endParaRPr lang="en-US" dirty="0"/>
          </a:p>
          <a:p>
            <a:r>
              <a:rPr lang="en-US" dirty="0"/>
              <a:t>A switch statement will compile without a default case, but always consider using one.</a:t>
            </a:r>
          </a:p>
        </p:txBody>
      </p:sp>
    </p:spTree>
    <p:extLst>
      <p:ext uri="{BB962C8B-B14F-4D97-AF65-F5344CB8AC3E}">
        <p14:creationId xmlns:p14="http://schemas.microsoft.com/office/powerpoint/2010/main" xmlns="" val="1068328388"/>
      </p:ext>
    </p:extLst>
  </p:cSld>
  <p:clrMapOvr>
    <a:masterClrMapping/>
  </p:clrMapOvr>
  <p:transition>
    <p:random/>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4000" b="1" smtClean="0">
                <a:solidFill>
                  <a:schemeClr val="tx2">
                    <a:lumMod val="60000"/>
                    <a:lumOff val="40000"/>
                  </a:schemeClr>
                </a:solidFill>
              </a:rPr>
              <a:t>Karar Verme Yapıları : switch</a:t>
            </a:r>
            <a:endParaRPr lang="tr-TR" sz="4000" b="1" dirty="0">
              <a:solidFill>
                <a:schemeClr val="tx2">
                  <a:lumMod val="60000"/>
                  <a:lumOff val="40000"/>
                </a:schemeClr>
              </a:solidFill>
            </a:endParaRPr>
          </a:p>
        </p:txBody>
      </p:sp>
      <p:sp>
        <p:nvSpPr>
          <p:cNvPr id="3" name="Alt Başlık 2"/>
          <p:cNvSpPr>
            <a:spLocks noGrp="1"/>
          </p:cNvSpPr>
          <p:nvPr>
            <p:ph sz="quarter" idx="1"/>
          </p:nvPr>
        </p:nvSpPr>
        <p:spPr>
          <a:xfrm>
            <a:off x="457200" y="1219200"/>
            <a:ext cx="4400552" cy="4937760"/>
          </a:xfrm>
        </p:spPr>
        <p:txBody>
          <a:bodyPr>
            <a:normAutofit fontScale="85000" lnSpcReduction="20000"/>
          </a:bodyPr>
          <a:lstStyle/>
          <a:p>
            <a:pPr algn="just">
              <a:buFont typeface="Wingdings" pitchFamily="2" charset="2"/>
              <a:buChar char="§"/>
            </a:pPr>
            <a:r>
              <a:rPr lang="tr-TR" sz="2500" dirty="0" smtClean="0">
                <a:solidFill>
                  <a:schemeClr val="tx1"/>
                </a:solidFill>
              </a:rPr>
              <a:t> </a:t>
            </a:r>
            <a:r>
              <a:rPr lang="tr-TR" sz="2500" b="1" dirty="0" err="1" smtClean="0">
                <a:solidFill>
                  <a:schemeClr val="tx1"/>
                </a:solidFill>
              </a:rPr>
              <a:t>switch</a:t>
            </a:r>
            <a:r>
              <a:rPr lang="tr-TR" sz="2500" b="1" dirty="0" smtClean="0">
                <a:solidFill>
                  <a:schemeClr val="tx1"/>
                </a:solidFill>
              </a:rPr>
              <a:t> örneği:</a:t>
            </a:r>
          </a:p>
          <a:p>
            <a:pPr marL="457200" indent="-457200" algn="just">
              <a:buFont typeface="+mj-lt"/>
              <a:buAutoNum type="arabicPeriod"/>
            </a:pPr>
            <a:r>
              <a:rPr lang="tr-TR" sz="2500" dirty="0" err="1" smtClean="0">
                <a:solidFill>
                  <a:schemeClr val="tx1"/>
                </a:solidFill>
              </a:rPr>
              <a:t>switch</a:t>
            </a:r>
            <a:r>
              <a:rPr lang="tr-TR" sz="2500" dirty="0" smtClean="0">
                <a:solidFill>
                  <a:schemeClr val="tx1"/>
                </a:solidFill>
              </a:rPr>
              <a:t>(zar){</a:t>
            </a:r>
          </a:p>
          <a:p>
            <a:pPr marL="457200" indent="-457200" algn="just">
              <a:buFont typeface="+mj-lt"/>
              <a:buAutoNum type="arabicPeriod"/>
            </a:pPr>
            <a:r>
              <a:rPr lang="tr-TR" sz="2500" dirty="0" smtClean="0">
                <a:solidFill>
                  <a:schemeClr val="tx1"/>
                </a:solidFill>
              </a:rPr>
              <a:t>   </a:t>
            </a:r>
            <a:r>
              <a:rPr lang="tr-TR" sz="2500" dirty="0" err="1" smtClean="0">
                <a:solidFill>
                  <a:schemeClr val="tx1"/>
                </a:solidFill>
              </a:rPr>
              <a:t>case</a:t>
            </a:r>
            <a:r>
              <a:rPr lang="tr-TR" sz="2500" dirty="0" smtClean="0">
                <a:solidFill>
                  <a:schemeClr val="tx1"/>
                </a:solidFill>
              </a:rPr>
              <a:t> 1:</a:t>
            </a:r>
          </a:p>
          <a:p>
            <a:pPr marL="457200" indent="-457200" algn="just">
              <a:buFont typeface="+mj-lt"/>
              <a:buAutoNum type="arabicPeriod"/>
            </a:pPr>
            <a:r>
              <a:rPr lang="tr-TR" sz="2500" dirty="0" smtClean="0">
                <a:solidFill>
                  <a:schemeClr val="tx1"/>
                </a:solidFill>
              </a:rPr>
              <a:t>   </a:t>
            </a:r>
            <a:r>
              <a:rPr lang="tr-TR" sz="2500" dirty="0" err="1" smtClean="0">
                <a:solidFill>
                  <a:schemeClr val="tx1"/>
                </a:solidFill>
              </a:rPr>
              <a:t>case</a:t>
            </a:r>
            <a:r>
              <a:rPr lang="tr-TR" sz="2500" dirty="0" smtClean="0">
                <a:solidFill>
                  <a:schemeClr val="tx1"/>
                </a:solidFill>
              </a:rPr>
              <a:t> 4:</a:t>
            </a:r>
          </a:p>
          <a:p>
            <a:pPr marL="457200" indent="-457200" algn="just">
              <a:buFont typeface="+mj-lt"/>
              <a:buAutoNum type="arabicPeriod"/>
            </a:pPr>
            <a:r>
              <a:rPr lang="tr-TR" sz="2500" dirty="0" smtClean="0">
                <a:solidFill>
                  <a:schemeClr val="tx1"/>
                </a:solidFill>
              </a:rPr>
              <a:t>   </a:t>
            </a:r>
            <a:r>
              <a:rPr lang="tr-TR" sz="2500" dirty="0" err="1" smtClean="0">
                <a:solidFill>
                  <a:schemeClr val="tx1"/>
                </a:solidFill>
              </a:rPr>
              <a:t>case</a:t>
            </a:r>
            <a:r>
              <a:rPr lang="tr-TR" sz="2500" dirty="0" smtClean="0">
                <a:solidFill>
                  <a:schemeClr val="tx1"/>
                </a:solidFill>
              </a:rPr>
              <a:t> 6:</a:t>
            </a:r>
          </a:p>
          <a:p>
            <a:pPr marL="457200" indent="-457200" algn="just">
              <a:buFont typeface="+mj-lt"/>
              <a:buAutoNum type="arabicPeriod"/>
            </a:pPr>
            <a:r>
              <a:rPr lang="tr-TR" sz="2500" dirty="0" smtClean="0">
                <a:solidFill>
                  <a:schemeClr val="tx1"/>
                </a:solidFill>
              </a:rPr>
              <a:t>        </a:t>
            </a:r>
            <a:r>
              <a:rPr lang="tr-TR" sz="2500" dirty="0" err="1" smtClean="0">
                <a:solidFill>
                  <a:schemeClr val="tx1"/>
                </a:solidFill>
              </a:rPr>
              <a:t>printf</a:t>
            </a:r>
            <a:r>
              <a:rPr lang="tr-TR" sz="2500" dirty="0" smtClean="0">
                <a:solidFill>
                  <a:schemeClr val="tx1"/>
                </a:solidFill>
              </a:rPr>
              <a:t>(“Zar:%d“, zar);</a:t>
            </a:r>
          </a:p>
          <a:p>
            <a:pPr marL="457200" indent="-457200" algn="just">
              <a:buFont typeface="+mj-lt"/>
              <a:buAutoNum type="arabicPeriod"/>
            </a:pPr>
            <a:r>
              <a:rPr lang="tr-TR" sz="2500" dirty="0" smtClean="0">
                <a:solidFill>
                  <a:schemeClr val="tx1"/>
                </a:solidFill>
              </a:rPr>
              <a:t>        </a:t>
            </a:r>
            <a:r>
              <a:rPr lang="tr-TR" sz="2500" dirty="0" err="1" smtClean="0">
                <a:solidFill>
                  <a:schemeClr val="tx1"/>
                </a:solidFill>
              </a:rPr>
              <a:t>printf</a:t>
            </a:r>
            <a:r>
              <a:rPr lang="tr-TR" sz="2500" dirty="0" smtClean="0">
                <a:solidFill>
                  <a:schemeClr val="tx1"/>
                </a:solidFill>
              </a:rPr>
              <a:t>(“Zar asal değildir”);</a:t>
            </a:r>
          </a:p>
          <a:p>
            <a:pPr marL="457200" indent="-457200" algn="just">
              <a:buFont typeface="+mj-lt"/>
              <a:buAutoNum type="arabicPeriod"/>
            </a:pPr>
            <a:r>
              <a:rPr lang="tr-TR" sz="2500" dirty="0" smtClean="0">
                <a:solidFill>
                  <a:schemeClr val="tx1"/>
                </a:solidFill>
              </a:rPr>
              <a:t>               break;</a:t>
            </a:r>
          </a:p>
          <a:p>
            <a:pPr marL="457200" indent="-457200" algn="just">
              <a:buFont typeface="+mj-lt"/>
              <a:buAutoNum type="arabicPeriod"/>
            </a:pPr>
            <a:r>
              <a:rPr lang="tr-TR" sz="2500" dirty="0" smtClean="0">
                <a:solidFill>
                  <a:schemeClr val="tx1"/>
                </a:solidFill>
              </a:rPr>
              <a:t>    </a:t>
            </a:r>
            <a:r>
              <a:rPr lang="tr-TR" sz="2500" dirty="0" err="1" smtClean="0">
                <a:solidFill>
                  <a:schemeClr val="tx1"/>
                </a:solidFill>
              </a:rPr>
              <a:t>case</a:t>
            </a:r>
            <a:r>
              <a:rPr lang="tr-TR" sz="2500" dirty="0" smtClean="0">
                <a:solidFill>
                  <a:schemeClr val="tx1"/>
                </a:solidFill>
              </a:rPr>
              <a:t> 2:</a:t>
            </a:r>
          </a:p>
          <a:p>
            <a:pPr marL="457200" indent="-457200" algn="just">
              <a:buFont typeface="+mj-lt"/>
              <a:buAutoNum type="arabicPeriod"/>
            </a:pPr>
            <a:r>
              <a:rPr lang="tr-TR" sz="2500" dirty="0" smtClean="0">
                <a:solidFill>
                  <a:schemeClr val="tx1"/>
                </a:solidFill>
              </a:rPr>
              <a:t>    </a:t>
            </a:r>
            <a:r>
              <a:rPr lang="tr-TR" sz="2500" dirty="0" err="1" smtClean="0">
                <a:solidFill>
                  <a:schemeClr val="tx1"/>
                </a:solidFill>
              </a:rPr>
              <a:t>case</a:t>
            </a:r>
            <a:r>
              <a:rPr lang="tr-TR" sz="2500" dirty="0" smtClean="0">
                <a:solidFill>
                  <a:schemeClr val="tx1"/>
                </a:solidFill>
              </a:rPr>
              <a:t> 3:</a:t>
            </a:r>
          </a:p>
          <a:p>
            <a:pPr marL="457200" indent="-457200" algn="just">
              <a:buFont typeface="+mj-lt"/>
              <a:buAutoNum type="arabicPeriod"/>
            </a:pPr>
            <a:r>
              <a:rPr lang="tr-TR" sz="2500" dirty="0" smtClean="0">
                <a:solidFill>
                  <a:schemeClr val="tx1"/>
                </a:solidFill>
              </a:rPr>
              <a:t>    </a:t>
            </a:r>
            <a:r>
              <a:rPr lang="tr-TR" sz="2500" dirty="0" err="1" smtClean="0">
                <a:solidFill>
                  <a:schemeClr val="tx1"/>
                </a:solidFill>
              </a:rPr>
              <a:t>case</a:t>
            </a:r>
            <a:r>
              <a:rPr lang="tr-TR" sz="2500" dirty="0" smtClean="0">
                <a:solidFill>
                  <a:schemeClr val="tx1"/>
                </a:solidFill>
              </a:rPr>
              <a:t> 5:</a:t>
            </a:r>
          </a:p>
          <a:p>
            <a:pPr marL="457200" indent="-457200" algn="just">
              <a:buFont typeface="+mj-lt"/>
              <a:buAutoNum type="arabicPeriod"/>
            </a:pPr>
            <a:r>
              <a:rPr lang="tr-TR" sz="2500" dirty="0" smtClean="0">
                <a:solidFill>
                  <a:schemeClr val="tx1"/>
                </a:solidFill>
              </a:rPr>
              <a:t>        </a:t>
            </a:r>
            <a:r>
              <a:rPr lang="tr-TR" sz="2500" dirty="0" err="1" smtClean="0">
                <a:solidFill>
                  <a:schemeClr val="tx1"/>
                </a:solidFill>
              </a:rPr>
              <a:t>printf</a:t>
            </a:r>
            <a:r>
              <a:rPr lang="tr-TR" sz="2500" dirty="0" smtClean="0">
                <a:solidFill>
                  <a:schemeClr val="tx1"/>
                </a:solidFill>
              </a:rPr>
              <a:t>(“</a:t>
            </a:r>
            <a:r>
              <a:rPr lang="tr-TR" sz="2500" dirty="0" smtClean="0"/>
              <a:t>Z</a:t>
            </a:r>
            <a:r>
              <a:rPr lang="tr-TR" sz="2500" dirty="0" smtClean="0">
                <a:solidFill>
                  <a:schemeClr val="tx1"/>
                </a:solidFill>
              </a:rPr>
              <a:t>ar: </a:t>
            </a:r>
            <a:r>
              <a:rPr lang="tr-TR" sz="2500" dirty="0" smtClean="0"/>
              <a:t>%d</a:t>
            </a:r>
            <a:r>
              <a:rPr lang="tr-TR" sz="2500" dirty="0" smtClean="0">
                <a:solidFill>
                  <a:schemeClr val="tx1"/>
                </a:solidFill>
              </a:rPr>
              <a:t>“, zar);</a:t>
            </a:r>
          </a:p>
          <a:p>
            <a:pPr marL="457200" indent="-457200" algn="just">
              <a:buFont typeface="+mj-lt"/>
              <a:buAutoNum type="arabicPeriod"/>
            </a:pPr>
            <a:r>
              <a:rPr lang="tr-TR" sz="2500" dirty="0" smtClean="0">
                <a:solidFill>
                  <a:schemeClr val="tx1"/>
                </a:solidFill>
              </a:rPr>
              <a:t>        </a:t>
            </a:r>
            <a:r>
              <a:rPr lang="tr-TR" sz="2500" dirty="0" err="1" smtClean="0">
                <a:solidFill>
                  <a:schemeClr val="tx1"/>
                </a:solidFill>
              </a:rPr>
              <a:t>printf</a:t>
            </a:r>
            <a:r>
              <a:rPr lang="tr-TR" sz="2500" dirty="0" smtClean="0">
                <a:solidFill>
                  <a:schemeClr val="tx1"/>
                </a:solidFill>
              </a:rPr>
              <a:t>(“Zar değeri asaldır”);</a:t>
            </a:r>
          </a:p>
          <a:p>
            <a:pPr marL="457200" indent="-457200" algn="just">
              <a:buFont typeface="+mj-lt"/>
              <a:buAutoNum type="arabicPeriod"/>
            </a:pPr>
            <a:r>
              <a:rPr lang="tr-TR" sz="2500" dirty="0" smtClean="0">
                <a:solidFill>
                  <a:schemeClr val="tx1"/>
                </a:solidFill>
              </a:rPr>
              <a:t>   }</a:t>
            </a:r>
            <a:endParaRPr lang="tr-TR" sz="2400" dirty="0" smtClean="0">
              <a:solidFill>
                <a:schemeClr val="tx1"/>
              </a:solidFill>
            </a:endParaRPr>
          </a:p>
          <a:p>
            <a:pPr algn="just"/>
            <a:endParaRPr lang="tr-TR" sz="2400" dirty="0" smtClean="0">
              <a:solidFill>
                <a:schemeClr val="tx1"/>
              </a:solidFill>
            </a:endParaRPr>
          </a:p>
          <a:p>
            <a:pPr algn="just"/>
            <a:endParaRPr lang="tr-TR" sz="2400" dirty="0" smtClean="0">
              <a:solidFill>
                <a:schemeClr val="tx1"/>
              </a:solidFill>
            </a:endParaRPr>
          </a:p>
        </p:txBody>
      </p:sp>
      <p:sp>
        <p:nvSpPr>
          <p:cNvPr id="4" name="3 Dikdörtgen"/>
          <p:cNvSpPr/>
          <p:nvPr/>
        </p:nvSpPr>
        <p:spPr>
          <a:xfrm>
            <a:off x="5013434" y="1219200"/>
            <a:ext cx="3925614" cy="5016758"/>
          </a:xfrm>
          <a:prstGeom prst="rect">
            <a:avLst/>
          </a:prstGeom>
        </p:spPr>
        <p:txBody>
          <a:bodyPr wrap="square">
            <a:spAutoFit/>
          </a:bodyPr>
          <a:lstStyle/>
          <a:p>
            <a:pPr algn="just">
              <a:buFont typeface="Wingdings" pitchFamily="2" charset="2"/>
              <a:buChar char="Ø"/>
            </a:pPr>
            <a:r>
              <a:rPr lang="tr-TR" sz="1600" dirty="0" smtClean="0"/>
              <a:t>Bu örnek gelen zar değerinin asal olup olmadığını ekrana yazdıran bir koddur. Örnekte </a:t>
            </a:r>
            <a:r>
              <a:rPr lang="tr-TR" sz="1600" dirty="0" err="1" smtClean="0"/>
              <a:t>case</a:t>
            </a:r>
            <a:r>
              <a:rPr lang="tr-TR" sz="1600" dirty="0" smtClean="0"/>
              <a:t> 1,4,2 ve 3 boş bırakılmıştır. Boş bırakılan </a:t>
            </a:r>
            <a:r>
              <a:rPr lang="tr-TR" sz="1600" dirty="0" err="1" smtClean="0"/>
              <a:t>case’ler</a:t>
            </a:r>
            <a:r>
              <a:rPr lang="tr-TR" sz="1600" dirty="0" smtClean="0"/>
              <a:t> bir sonraki </a:t>
            </a:r>
            <a:r>
              <a:rPr lang="tr-TR" sz="1600" dirty="0" err="1" smtClean="0"/>
              <a:t>case’den</a:t>
            </a:r>
            <a:r>
              <a:rPr lang="tr-TR" sz="1600" dirty="0" smtClean="0"/>
              <a:t> devam eder. 1,4 ve 6 değerleri asal olmadığından ve aynı işi yapacağından 1 ve 4 </a:t>
            </a:r>
            <a:r>
              <a:rPr lang="tr-TR" sz="1600" dirty="0" err="1" smtClean="0"/>
              <a:t>case’leri</a:t>
            </a:r>
            <a:r>
              <a:rPr lang="tr-TR" sz="1600" dirty="0" smtClean="0"/>
              <a:t> boş bırakılmıştır. Bu sayede hem 1, hem 4, hem de 6 değerleri aynı işi yapmaktadır. Benzer durum </a:t>
            </a:r>
            <a:r>
              <a:rPr lang="tr-TR" sz="1600" dirty="0" err="1" smtClean="0"/>
              <a:t>case</a:t>
            </a:r>
            <a:r>
              <a:rPr lang="tr-TR" sz="1600" dirty="0" smtClean="0"/>
              <a:t> 2,3 ve 5 için de geçerlidir. Bu kodda </a:t>
            </a:r>
            <a:r>
              <a:rPr lang="tr-TR" sz="1600" b="1" i="1" dirty="0" err="1" smtClean="0"/>
              <a:t>default</a:t>
            </a:r>
            <a:r>
              <a:rPr lang="tr-TR" sz="1600" b="1" i="1" dirty="0" smtClean="0"/>
              <a:t> </a:t>
            </a:r>
            <a:r>
              <a:rPr lang="tr-TR" sz="1600" dirty="0" smtClean="0"/>
              <a:t>kullanılmamıştır; çünkü gelen zar değeri 1 ile 6 arasında olacağından başka bir </a:t>
            </a:r>
            <a:r>
              <a:rPr lang="tr-TR" sz="1600" dirty="0" err="1" smtClean="0"/>
              <a:t>case</a:t>
            </a:r>
            <a:r>
              <a:rPr lang="tr-TR" sz="1600" dirty="0" smtClean="0"/>
              <a:t> olamaz. </a:t>
            </a:r>
            <a:r>
              <a:rPr lang="tr-TR" sz="1600" dirty="0" err="1" smtClean="0"/>
              <a:t>case</a:t>
            </a:r>
            <a:r>
              <a:rPr lang="tr-TR" sz="1600" dirty="0" smtClean="0"/>
              <a:t> 6’da </a:t>
            </a:r>
            <a:r>
              <a:rPr lang="tr-TR" sz="1600" b="1" i="1" dirty="0" smtClean="0"/>
              <a:t>break</a:t>
            </a:r>
            <a:r>
              <a:rPr lang="tr-TR" sz="1600" dirty="0" smtClean="0"/>
              <a:t> kullanılırken </a:t>
            </a:r>
            <a:r>
              <a:rPr lang="tr-TR" sz="1600" dirty="0" err="1" smtClean="0"/>
              <a:t>case</a:t>
            </a:r>
            <a:r>
              <a:rPr lang="tr-TR" sz="1600" dirty="0" smtClean="0"/>
              <a:t> 5’te </a:t>
            </a:r>
            <a:r>
              <a:rPr lang="tr-TR" sz="1600" b="1" i="1" dirty="0" smtClean="0"/>
              <a:t>break</a:t>
            </a:r>
            <a:r>
              <a:rPr lang="tr-TR" sz="1600" dirty="0" smtClean="0"/>
              <a:t> kullanılmamıştır. Eğer </a:t>
            </a:r>
            <a:r>
              <a:rPr lang="tr-TR" sz="1600" dirty="0" err="1" smtClean="0"/>
              <a:t>case</a:t>
            </a:r>
            <a:r>
              <a:rPr lang="tr-TR" sz="1600" dirty="0" smtClean="0"/>
              <a:t> 6’da </a:t>
            </a:r>
            <a:r>
              <a:rPr lang="tr-TR" sz="1600" b="1" i="1" dirty="0" smtClean="0"/>
              <a:t>break</a:t>
            </a:r>
            <a:r>
              <a:rPr lang="tr-TR" sz="1600" dirty="0" smtClean="0"/>
              <a:t> kullanılmazsa kod aşağıdaki </a:t>
            </a:r>
            <a:r>
              <a:rPr lang="tr-TR" sz="1600" dirty="0" err="1" smtClean="0"/>
              <a:t>case’lerden</a:t>
            </a:r>
            <a:r>
              <a:rPr lang="tr-TR" sz="1600" dirty="0" smtClean="0"/>
              <a:t> devam eder ve </a:t>
            </a:r>
            <a:r>
              <a:rPr lang="tr-TR" sz="1600" dirty="0" err="1" smtClean="0"/>
              <a:t>case</a:t>
            </a:r>
            <a:r>
              <a:rPr lang="tr-TR" sz="1600" dirty="0" smtClean="0"/>
              <a:t> 5’teki kodu da çalıştırırdı. Bu yüzden hangi noktalarda </a:t>
            </a:r>
            <a:r>
              <a:rPr lang="tr-TR" sz="1600" b="1" i="1" dirty="0" smtClean="0"/>
              <a:t>break</a:t>
            </a:r>
            <a:r>
              <a:rPr lang="tr-TR" sz="1600" dirty="0" smtClean="0"/>
              <a:t> kullanılması gerektiğine dikkat edilmelidir. </a:t>
            </a:r>
            <a:r>
              <a:rPr lang="tr-TR" sz="1600" dirty="0" err="1" smtClean="0"/>
              <a:t>case</a:t>
            </a:r>
            <a:r>
              <a:rPr lang="tr-TR" sz="1600" dirty="0" smtClean="0"/>
              <a:t> 5’te ise </a:t>
            </a:r>
            <a:r>
              <a:rPr lang="tr-TR" sz="1600" b="1" i="1" dirty="0" smtClean="0"/>
              <a:t>break</a:t>
            </a:r>
            <a:r>
              <a:rPr lang="tr-TR" sz="1600" dirty="0" smtClean="0"/>
              <a:t> kullanımına gerek yoktur; çünkü </a:t>
            </a:r>
            <a:r>
              <a:rPr lang="tr-TR" sz="1600" dirty="0" err="1" smtClean="0"/>
              <a:t>switch</a:t>
            </a:r>
            <a:r>
              <a:rPr lang="tr-TR" sz="1600" dirty="0" smtClean="0"/>
              <a:t> yapısı o noktada zaten sonlanmaktadır.</a:t>
            </a:r>
            <a:endParaRPr lang="tr-TR" sz="1600" b="1" i="1" dirty="0" smtClean="0"/>
          </a:p>
        </p:txBody>
      </p:sp>
      <p:grpSp>
        <p:nvGrpSpPr>
          <p:cNvPr id="7" name="6 Grup"/>
          <p:cNvGrpSpPr/>
          <p:nvPr/>
        </p:nvGrpSpPr>
        <p:grpSpPr>
          <a:xfrm>
            <a:off x="1500166" y="1500174"/>
            <a:ext cx="3500462" cy="5072074"/>
            <a:chOff x="1500166" y="1500174"/>
            <a:chExt cx="3500462" cy="5072074"/>
          </a:xfrm>
        </p:grpSpPr>
        <p:sp>
          <p:nvSpPr>
            <p:cNvPr id="5" name="4 Yuvarlatılmış Dikdörtgen"/>
            <p:cNvSpPr/>
            <p:nvPr/>
          </p:nvSpPr>
          <p:spPr>
            <a:xfrm>
              <a:off x="2714612" y="1500174"/>
              <a:ext cx="2143140" cy="114300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1600" dirty="0" err="1" smtClean="0"/>
                <a:t>goto’daki</a:t>
              </a:r>
              <a:r>
                <a:rPr lang="tr-TR" sz="1600" dirty="0" smtClean="0"/>
                <a:t> gibi derleyiciyi ilgili etikete gönderir. Değer 6 ise </a:t>
              </a:r>
              <a:r>
                <a:rPr lang="tr-TR" sz="1600" dirty="0" err="1" smtClean="0"/>
                <a:t>case</a:t>
              </a:r>
              <a:r>
                <a:rPr lang="tr-TR" sz="1600" dirty="0" smtClean="0"/>
                <a:t> 6:’a zıplar kod.</a:t>
              </a:r>
              <a:endParaRPr lang="tr-TR" sz="1600" dirty="0"/>
            </a:p>
          </p:txBody>
        </p:sp>
        <p:sp>
          <p:nvSpPr>
            <p:cNvPr id="6" name="5 Yuvarlatılmış Dikdörtgen"/>
            <p:cNvSpPr/>
            <p:nvPr/>
          </p:nvSpPr>
          <p:spPr>
            <a:xfrm>
              <a:off x="1500166" y="5572140"/>
              <a:ext cx="3500462" cy="100010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1400" dirty="0" smtClean="0"/>
                <a:t>Dersimizde </a:t>
              </a:r>
              <a:r>
                <a:rPr lang="tr-TR" sz="1400" dirty="0" err="1" smtClean="0"/>
                <a:t>goto</a:t>
              </a:r>
              <a:r>
                <a:rPr lang="tr-TR" sz="1400" dirty="0" smtClean="0"/>
                <a:t> kullanımı yasaktır, ama </a:t>
              </a:r>
              <a:r>
                <a:rPr lang="tr-TR" sz="1400" dirty="0" err="1" smtClean="0"/>
                <a:t>switch</a:t>
              </a:r>
              <a:r>
                <a:rPr lang="tr-TR" sz="1400" dirty="0" smtClean="0"/>
                <a:t> kullanımı serbesttir. Çünkü </a:t>
              </a:r>
              <a:r>
                <a:rPr lang="tr-TR" sz="1400" dirty="0" err="1" smtClean="0"/>
                <a:t>switch’in</a:t>
              </a:r>
              <a:r>
                <a:rPr lang="tr-TR" sz="1400" dirty="0" smtClean="0"/>
                <a:t> kodu fırlatacağı yerler kendi {}’</a:t>
              </a:r>
              <a:r>
                <a:rPr lang="tr-TR" sz="1400" dirty="0" err="1" smtClean="0"/>
                <a:t>leri</a:t>
              </a:r>
              <a:r>
                <a:rPr lang="tr-TR" sz="1400" dirty="0" smtClean="0"/>
                <a:t> içinde, rahatça takip edilebilir şekilde.</a:t>
              </a:r>
              <a:endParaRPr lang="tr-TR" sz="1400" dirty="0"/>
            </a:p>
          </p:txBody>
        </p:sp>
      </p:gr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inkTgt spid="_x0000_s7170"/>
                                        </p:tgtEl>
                                        <p:attrNameLst>
                                          <p:attrName>style.visibility</p:attrName>
                                        </p:attrNameLst>
                                      </p:cBhvr>
                                      <p:to>
                                        <p:strVal val="visible"/>
                                      </p:to>
                                    </p:set>
                                    <p:animEffect transition="in" filter="checkerboard(across)">
                                      <p:cBhvr>
                                        <p:cTn id="12" dur="500"/>
                                        <p:tgtEl>
                                          <p:inkTgt spid="_x0000_s7170"/>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amond(in)">
                                      <p:cBhvr>
                                        <p:cTn id="1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noFill/>
          <a:ln/>
        </p:spPr>
        <p:txBody>
          <a:bodyPr>
            <a:normAutofit/>
          </a:bodyPr>
          <a:lstStyle/>
          <a:p>
            <a:r>
              <a:rPr lang="tr-TR" dirty="0" smtClean="0"/>
              <a:t>Bu örneği </a:t>
            </a:r>
            <a:r>
              <a:rPr lang="tr-TR" dirty="0" err="1" smtClean="0"/>
              <a:t>switch’e</a:t>
            </a:r>
            <a:r>
              <a:rPr lang="tr-TR" dirty="0" smtClean="0"/>
              <a:t> çeviriniz.</a:t>
            </a:r>
            <a:endParaRPr lang="en-US" sz="1600" dirty="0"/>
          </a:p>
        </p:txBody>
      </p:sp>
      <p:sp>
        <p:nvSpPr>
          <p:cNvPr id="6147" name="Rectangle 3"/>
          <p:cNvSpPr>
            <a:spLocks noGrp="1" noChangeArrowheads="1"/>
          </p:cNvSpPr>
          <p:nvPr>
            <p:ph sz="quarter" idx="1"/>
          </p:nvPr>
        </p:nvSpPr>
        <p:spPr>
          <a:xfrm>
            <a:off x="723900" y="1491636"/>
            <a:ext cx="5919802" cy="4080504"/>
          </a:xfrm>
          <a:noFill/>
          <a:ln/>
        </p:spPr>
        <p:txBody>
          <a:bodyPr>
            <a:normAutofit/>
          </a:bodyPr>
          <a:lstStyle/>
          <a:p>
            <a:pPr>
              <a:buFontTx/>
              <a:buNone/>
            </a:pPr>
            <a:r>
              <a:rPr lang="en-US" sz="2100" dirty="0"/>
              <a:t>if </a:t>
            </a:r>
            <a:r>
              <a:rPr lang="en-US" sz="2100" dirty="0" smtClean="0"/>
              <a:t>(</a:t>
            </a:r>
            <a:r>
              <a:rPr lang="tr-TR" sz="2100" dirty="0" err="1" smtClean="0"/>
              <a:t>dial</a:t>
            </a:r>
            <a:r>
              <a:rPr lang="tr-TR" sz="2100" dirty="0" smtClean="0"/>
              <a:t> == 0</a:t>
            </a:r>
            <a:r>
              <a:rPr lang="en-US" sz="2100" dirty="0" smtClean="0"/>
              <a:t>) </a:t>
            </a:r>
            <a:r>
              <a:rPr lang="en-US" sz="2100" dirty="0"/>
              <a:t>{</a:t>
            </a:r>
          </a:p>
          <a:p>
            <a:pPr>
              <a:buFontTx/>
              <a:buNone/>
            </a:pPr>
            <a:r>
              <a:rPr lang="en-US" sz="2100" dirty="0"/>
              <a:t>    </a:t>
            </a:r>
            <a:r>
              <a:rPr lang="en-US" sz="2100" dirty="0" err="1"/>
              <a:t>printf</a:t>
            </a:r>
            <a:r>
              <a:rPr lang="en-US" sz="2100" dirty="0"/>
              <a:t> (</a:t>
            </a:r>
            <a:r>
              <a:rPr lang="ja-JP" altLang="en-US" sz="2100" dirty="0" smtClean="0">
                <a:latin typeface="Arial"/>
              </a:rPr>
              <a:t>“</a:t>
            </a:r>
            <a:r>
              <a:rPr lang="tr-TR" altLang="ja-JP" sz="2100" dirty="0" smtClean="0">
                <a:latin typeface="Arial"/>
              </a:rPr>
              <a:t>I do not </a:t>
            </a:r>
            <a:r>
              <a:rPr lang="tr-TR" altLang="ja-JP" sz="2100" dirty="0" err="1" smtClean="0">
                <a:latin typeface="Arial"/>
              </a:rPr>
              <a:t>speak</a:t>
            </a:r>
            <a:r>
              <a:rPr lang="tr-TR" altLang="ja-JP" sz="2100" dirty="0" smtClean="0">
                <a:latin typeface="Arial"/>
              </a:rPr>
              <a:t> </a:t>
            </a:r>
            <a:r>
              <a:rPr lang="tr-TR" altLang="ja-JP" sz="2100" dirty="0" err="1" smtClean="0">
                <a:latin typeface="Arial"/>
              </a:rPr>
              <a:t>English</a:t>
            </a:r>
            <a:r>
              <a:rPr lang="tr-TR" altLang="ja-JP" sz="2100" dirty="0" smtClean="0">
                <a:latin typeface="Arial"/>
              </a:rPr>
              <a:t>.</a:t>
            </a:r>
            <a:r>
              <a:rPr lang="ja-JP" altLang="en-US" sz="2100" dirty="0" smtClean="0">
                <a:latin typeface="Arial"/>
              </a:rPr>
              <a:t>”</a:t>
            </a:r>
            <a:r>
              <a:rPr lang="en-US" sz="2100" dirty="0"/>
              <a:t>) ;</a:t>
            </a:r>
          </a:p>
          <a:p>
            <a:pPr>
              <a:buFontTx/>
              <a:buNone/>
            </a:pPr>
            <a:r>
              <a:rPr lang="en-US" sz="2100" dirty="0"/>
              <a:t>} else if (</a:t>
            </a:r>
            <a:r>
              <a:rPr lang="en-US" sz="2100" dirty="0" smtClean="0"/>
              <a:t>d</a:t>
            </a:r>
            <a:r>
              <a:rPr lang="tr-TR" sz="2100" dirty="0" err="1" smtClean="0"/>
              <a:t>ial</a:t>
            </a:r>
            <a:r>
              <a:rPr lang="tr-TR" sz="2100" dirty="0" smtClean="0"/>
              <a:t> ==1</a:t>
            </a:r>
            <a:r>
              <a:rPr lang="en-US" sz="2100" dirty="0" smtClean="0"/>
              <a:t> </a:t>
            </a:r>
            <a:r>
              <a:rPr lang="en-US" sz="2100" dirty="0"/>
              <a:t>) {</a:t>
            </a:r>
          </a:p>
          <a:p>
            <a:pPr>
              <a:buFontTx/>
              <a:buNone/>
            </a:pPr>
            <a:r>
              <a:rPr lang="en-US" sz="2100" dirty="0"/>
              <a:t>    </a:t>
            </a:r>
            <a:r>
              <a:rPr lang="en-US" sz="2100" dirty="0" err="1"/>
              <a:t>printf</a:t>
            </a:r>
            <a:r>
              <a:rPr lang="en-US" sz="2100" dirty="0"/>
              <a:t> (</a:t>
            </a:r>
            <a:r>
              <a:rPr lang="ja-JP" altLang="en-US" sz="2100" dirty="0" smtClean="0">
                <a:latin typeface="Arial"/>
              </a:rPr>
              <a:t>“</a:t>
            </a:r>
            <a:r>
              <a:rPr lang="tr-TR" altLang="ja-JP" sz="2100" dirty="0" smtClean="0">
                <a:latin typeface="Arial"/>
              </a:rPr>
              <a:t>Fatura bilgilerinizi istiyorsunuz.</a:t>
            </a:r>
            <a:r>
              <a:rPr lang="ja-JP" altLang="en-US" sz="2100" dirty="0" smtClean="0">
                <a:latin typeface="Arial"/>
              </a:rPr>
              <a:t>”</a:t>
            </a:r>
            <a:r>
              <a:rPr lang="en-US" sz="2100" dirty="0"/>
              <a:t>) </a:t>
            </a:r>
            <a:r>
              <a:rPr lang="en-US" sz="2100" dirty="0" smtClean="0"/>
              <a:t>;</a:t>
            </a:r>
            <a:endParaRPr lang="tr-TR" sz="2100" dirty="0" smtClean="0"/>
          </a:p>
          <a:p>
            <a:pPr>
              <a:buFontTx/>
              <a:buNone/>
            </a:pPr>
            <a:r>
              <a:rPr lang="en-US" sz="2100" dirty="0" smtClean="0"/>
              <a:t>} else if (d</a:t>
            </a:r>
            <a:r>
              <a:rPr lang="tr-TR" sz="2100" dirty="0" err="1" smtClean="0"/>
              <a:t>ial</a:t>
            </a:r>
            <a:r>
              <a:rPr lang="tr-TR" sz="2100" dirty="0" smtClean="0"/>
              <a:t> ==2) </a:t>
            </a:r>
            <a:r>
              <a:rPr lang="en-US" sz="2100" dirty="0" smtClean="0"/>
              <a:t> {</a:t>
            </a:r>
          </a:p>
          <a:p>
            <a:pPr>
              <a:buFontTx/>
              <a:buNone/>
            </a:pPr>
            <a:r>
              <a:rPr lang="en-US" sz="2100" dirty="0" smtClean="0"/>
              <a:t>    </a:t>
            </a:r>
            <a:r>
              <a:rPr lang="en-US" sz="2100" dirty="0" err="1" smtClean="0"/>
              <a:t>printf</a:t>
            </a:r>
            <a:r>
              <a:rPr lang="en-US" sz="2100" dirty="0" smtClean="0"/>
              <a:t> (</a:t>
            </a:r>
            <a:r>
              <a:rPr lang="ja-JP" altLang="en-US" sz="2100" dirty="0" smtClean="0">
                <a:latin typeface="Arial"/>
              </a:rPr>
              <a:t>“</a:t>
            </a:r>
            <a:r>
              <a:rPr lang="tr-TR" altLang="ja-JP" sz="2100" dirty="0" smtClean="0">
                <a:latin typeface="Arial"/>
              </a:rPr>
              <a:t>Fatura </a:t>
            </a:r>
            <a:r>
              <a:rPr lang="tr-TR" altLang="ja-JP" sz="2100" dirty="0" err="1" smtClean="0">
                <a:latin typeface="Arial"/>
              </a:rPr>
              <a:t>odemek</a:t>
            </a:r>
            <a:r>
              <a:rPr lang="tr-TR" altLang="ja-JP" sz="2100" dirty="0" smtClean="0">
                <a:latin typeface="Arial"/>
              </a:rPr>
              <a:t> istiyorsunuz.</a:t>
            </a:r>
            <a:r>
              <a:rPr lang="ja-JP" altLang="en-US" sz="2100" dirty="0" smtClean="0">
                <a:latin typeface="Arial"/>
              </a:rPr>
              <a:t>”</a:t>
            </a:r>
            <a:r>
              <a:rPr lang="en-US" sz="2100" dirty="0" smtClean="0"/>
              <a:t>) ;</a:t>
            </a:r>
            <a:endParaRPr lang="en-US" sz="2100" dirty="0"/>
          </a:p>
          <a:p>
            <a:pPr>
              <a:buFontTx/>
              <a:buNone/>
            </a:pPr>
            <a:r>
              <a:rPr lang="en-US" sz="2100" dirty="0" smtClean="0"/>
              <a:t>} </a:t>
            </a:r>
            <a:r>
              <a:rPr lang="en-US" sz="2100" dirty="0"/>
              <a:t>else {</a:t>
            </a:r>
          </a:p>
          <a:p>
            <a:pPr>
              <a:buFontTx/>
              <a:buNone/>
            </a:pPr>
            <a:r>
              <a:rPr lang="en-US" sz="2100" dirty="0"/>
              <a:t>    </a:t>
            </a:r>
            <a:r>
              <a:rPr lang="en-US" sz="2100" dirty="0" err="1"/>
              <a:t>printf</a:t>
            </a:r>
            <a:r>
              <a:rPr lang="en-US" sz="2100" dirty="0"/>
              <a:t> (</a:t>
            </a:r>
            <a:r>
              <a:rPr lang="ja-JP" altLang="en-US" sz="2100" dirty="0" smtClean="0">
                <a:latin typeface="Arial"/>
              </a:rPr>
              <a:t>“</a:t>
            </a:r>
            <a:r>
              <a:rPr lang="tr-TR" altLang="ja-JP" sz="2100" dirty="0" err="1" smtClean="0">
                <a:latin typeface="Arial"/>
              </a:rPr>
              <a:t>Gecersiz</a:t>
            </a:r>
            <a:r>
              <a:rPr lang="tr-TR" altLang="ja-JP" sz="2100" dirty="0" smtClean="0">
                <a:latin typeface="Arial"/>
              </a:rPr>
              <a:t> </a:t>
            </a:r>
            <a:r>
              <a:rPr lang="tr-TR" altLang="ja-JP" sz="2100" dirty="0" err="1" smtClean="0">
                <a:latin typeface="Arial"/>
              </a:rPr>
              <a:t>giris</a:t>
            </a:r>
            <a:r>
              <a:rPr lang="tr-TR" altLang="ja-JP" sz="2100" dirty="0" smtClean="0">
                <a:latin typeface="Arial"/>
              </a:rPr>
              <a:t>.</a:t>
            </a:r>
            <a:r>
              <a:rPr lang="ja-JP" altLang="en-US" sz="2100" dirty="0" smtClean="0">
                <a:latin typeface="Arial"/>
              </a:rPr>
              <a:t>”</a:t>
            </a:r>
            <a:r>
              <a:rPr lang="en-US" sz="2100" dirty="0"/>
              <a:t>) ;</a:t>
            </a:r>
          </a:p>
          <a:p>
            <a:pPr>
              <a:buFontTx/>
              <a:buNone/>
            </a:pPr>
            <a:r>
              <a:rPr lang="en-US" sz="2100" dirty="0"/>
              <a:t>}</a:t>
            </a:r>
          </a:p>
          <a:p>
            <a:pPr>
              <a:buFontTx/>
              <a:buNone/>
            </a:pPr>
            <a:endParaRPr lang="en-US" sz="1600" dirty="0"/>
          </a:p>
        </p:txBody>
      </p:sp>
      <p:pic>
        <p:nvPicPr>
          <p:cNvPr id="5" name="4 Resim" descr="soru.jpg"/>
          <p:cNvPicPr>
            <a:picLocks noChangeAspect="1"/>
          </p:cNvPicPr>
          <p:nvPr/>
        </p:nvPicPr>
        <p:blipFill>
          <a:blip r:embed="rId2"/>
          <a:stretch>
            <a:fillRect/>
          </a:stretch>
        </p:blipFill>
        <p:spPr>
          <a:xfrm>
            <a:off x="6715140" y="4286256"/>
            <a:ext cx="1643074" cy="1677666"/>
          </a:xfrm>
          <a:prstGeom prst="rect">
            <a:avLst/>
          </a:prstGeom>
        </p:spPr>
      </p:pic>
      <p:pic>
        <p:nvPicPr>
          <p:cNvPr id="6" name="5 Resim" descr="index.jpeg"/>
          <p:cNvPicPr>
            <a:picLocks noChangeAspect="1"/>
          </p:cNvPicPr>
          <p:nvPr/>
        </p:nvPicPr>
        <p:blipFill>
          <a:blip r:embed="rId3"/>
          <a:stretch>
            <a:fillRect/>
          </a:stretch>
        </p:blipFill>
        <p:spPr>
          <a:xfrm>
            <a:off x="6500826" y="1643050"/>
            <a:ext cx="1847850" cy="2476500"/>
          </a:xfrm>
          <a:prstGeom prst="rect">
            <a:avLst/>
          </a:prstGeom>
        </p:spPr>
      </p:pic>
    </p:spTree>
    <p:extLst>
      <p:ext uri="{BB962C8B-B14F-4D97-AF65-F5344CB8AC3E}">
        <p14:creationId xmlns:p14="http://schemas.microsoft.com/office/powerpoint/2010/main" xmlns="" val="3748952292"/>
      </p:ext>
    </p:extLst>
  </p:cSld>
  <p:clrMapOvr>
    <a:masterClrMapping/>
  </p:clrMapOvr>
  <p:transition>
    <p:random/>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normAutofit fontScale="90000"/>
          </a:bodyPr>
          <a:lstStyle/>
          <a:p>
            <a:r>
              <a:rPr lang="tr-TR" dirty="0" smtClean="0"/>
              <a:t>Neden</a:t>
            </a:r>
            <a:r>
              <a:rPr lang="en-US" dirty="0" smtClean="0"/>
              <a:t> </a:t>
            </a:r>
            <a:r>
              <a:rPr lang="tr-TR" dirty="0" smtClean="0"/>
              <a:t>bazen </a:t>
            </a:r>
            <a:r>
              <a:rPr lang="tr-TR" dirty="0" err="1" smtClean="0"/>
              <a:t>if</a:t>
            </a:r>
            <a:r>
              <a:rPr lang="tr-TR" dirty="0" smtClean="0"/>
              <a:t>/else yerine </a:t>
            </a:r>
            <a:r>
              <a:rPr lang="en-US" dirty="0" smtClean="0"/>
              <a:t>switch </a:t>
            </a:r>
            <a:r>
              <a:rPr lang="tr-TR" dirty="0" smtClean="0"/>
              <a:t>tercih edilebilir?</a:t>
            </a:r>
            <a:endParaRPr lang="en-US" dirty="0"/>
          </a:p>
        </p:txBody>
      </p:sp>
      <p:sp>
        <p:nvSpPr>
          <p:cNvPr id="28675" name="Rectangle 3"/>
          <p:cNvSpPr>
            <a:spLocks noGrp="1" noChangeArrowheads="1"/>
          </p:cNvSpPr>
          <p:nvPr>
            <p:ph sz="quarter" idx="1"/>
          </p:nvPr>
        </p:nvSpPr>
        <p:spPr/>
        <p:txBody>
          <a:bodyPr/>
          <a:lstStyle/>
          <a:p>
            <a:r>
              <a:rPr lang="en-US" dirty="0"/>
              <a:t>A nested if-else structure is less efficient</a:t>
            </a:r>
          </a:p>
          <a:p>
            <a:pPr>
              <a:buFontTx/>
              <a:buNone/>
            </a:pPr>
            <a:r>
              <a:rPr lang="en-US" dirty="0"/>
              <a:t>   than a switch statement.</a:t>
            </a:r>
          </a:p>
          <a:p>
            <a:r>
              <a:rPr lang="en-US" dirty="0"/>
              <a:t>A switch statement may be </a:t>
            </a:r>
            <a:r>
              <a:rPr lang="en-US" b="1" dirty="0">
                <a:solidFill>
                  <a:srgbClr val="C00000"/>
                </a:solidFill>
              </a:rPr>
              <a:t>easier to read</a:t>
            </a:r>
            <a:r>
              <a:rPr lang="en-US" dirty="0"/>
              <a:t>.</a:t>
            </a:r>
          </a:p>
          <a:p>
            <a:r>
              <a:rPr lang="en-US" dirty="0"/>
              <a:t>Also, it is </a:t>
            </a:r>
            <a:r>
              <a:rPr lang="en-US" b="1" dirty="0">
                <a:solidFill>
                  <a:srgbClr val="C00000"/>
                </a:solidFill>
              </a:rPr>
              <a:t>easier to add new cases </a:t>
            </a:r>
            <a:r>
              <a:rPr lang="en-US" dirty="0"/>
              <a:t>to a switch statement than to a nested if-else structure.</a:t>
            </a:r>
          </a:p>
        </p:txBody>
      </p:sp>
    </p:spTree>
    <p:extLst>
      <p:ext uri="{BB962C8B-B14F-4D97-AF65-F5344CB8AC3E}">
        <p14:creationId xmlns:p14="http://schemas.microsoft.com/office/powerpoint/2010/main" xmlns="" val="3692653283"/>
      </p:ext>
    </p:extLst>
  </p:cSld>
  <p:clrMapOvr>
    <a:masterClrMapping/>
  </p:clrMapOvr>
  <p:transition>
    <p:random/>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clrChange>
              <a:clrFrom>
                <a:srgbClr val="EEEEEE"/>
              </a:clrFrom>
              <a:clrTo>
                <a:srgbClr val="EEEEEE">
                  <a:alpha val="0"/>
                </a:srgbClr>
              </a:clrTo>
            </a:clrChange>
          </a:blip>
          <a:stretch>
            <a:fillRect/>
          </a:stretch>
        </p:blipFill>
        <p:spPr>
          <a:xfrm>
            <a:off x="571472" y="24275"/>
            <a:ext cx="5429288" cy="6181267"/>
          </a:xfrm>
          <a:prstGeom prst="rect">
            <a:avLst/>
          </a:prstGeom>
        </p:spPr>
      </p:pic>
      <p:sp>
        <p:nvSpPr>
          <p:cNvPr id="9218" name="Rectangle 2"/>
          <p:cNvSpPr>
            <a:spLocks noGrp="1" noChangeArrowheads="1"/>
          </p:cNvSpPr>
          <p:nvPr>
            <p:ph type="title"/>
          </p:nvPr>
        </p:nvSpPr>
        <p:spPr>
          <a:xfrm>
            <a:off x="4786314" y="214290"/>
            <a:ext cx="8229600" cy="990600"/>
          </a:xfrm>
          <a:noFill/>
          <a:ln/>
        </p:spPr>
        <p:txBody>
          <a:bodyPr/>
          <a:lstStyle/>
          <a:p>
            <a:r>
              <a:rPr lang="en-US" dirty="0"/>
              <a:t>switch Example</a:t>
            </a:r>
          </a:p>
        </p:txBody>
      </p:sp>
      <p:sp>
        <p:nvSpPr>
          <p:cNvPr id="9219" name="Rectangle 3"/>
          <p:cNvSpPr>
            <a:spLocks noGrp="1" noChangeArrowheads="1"/>
          </p:cNvSpPr>
          <p:nvPr>
            <p:ph sz="quarter" idx="1"/>
          </p:nvPr>
        </p:nvSpPr>
        <p:spPr>
          <a:noFill/>
          <a:ln/>
        </p:spPr>
        <p:txBody>
          <a:bodyPr/>
          <a:lstStyle/>
          <a:p>
            <a:pPr>
              <a:buFontTx/>
              <a:buNone/>
            </a:pPr>
            <a:r>
              <a:rPr lang="en-US" sz="1200" dirty="0"/>
              <a:t>		</a:t>
            </a:r>
          </a:p>
        </p:txBody>
      </p:sp>
      <p:cxnSp>
        <p:nvCxnSpPr>
          <p:cNvPr id="8" name="Straight Arrow Connector 7"/>
          <p:cNvCxnSpPr/>
          <p:nvPr/>
        </p:nvCxnSpPr>
        <p:spPr>
          <a:xfrm>
            <a:off x="5321607" y="3825852"/>
            <a:ext cx="1109338"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5321607" y="3456520"/>
            <a:ext cx="1237956" cy="369332"/>
          </a:xfrm>
          <a:prstGeom prst="rect">
            <a:avLst/>
          </a:prstGeom>
          <a:noFill/>
        </p:spPr>
        <p:txBody>
          <a:bodyPr wrap="square" rtlCol="0">
            <a:spAutoFit/>
          </a:bodyPr>
          <a:lstStyle/>
          <a:p>
            <a:r>
              <a:rPr lang="en-US" dirty="0" smtClean="0"/>
              <a:t>Output ?</a:t>
            </a:r>
            <a:endParaRPr lang="en-US" dirty="0"/>
          </a:p>
        </p:txBody>
      </p:sp>
      <p:pic>
        <p:nvPicPr>
          <p:cNvPr id="2" name="Picture 1"/>
          <p:cNvPicPr>
            <a:picLocks noChangeAspect="1"/>
          </p:cNvPicPr>
          <p:nvPr/>
        </p:nvPicPr>
        <p:blipFill>
          <a:blip r:embed="rId3"/>
          <a:stretch>
            <a:fillRect/>
          </a:stretch>
        </p:blipFill>
        <p:spPr>
          <a:xfrm>
            <a:off x="6559562" y="3456520"/>
            <a:ext cx="2132427" cy="576804"/>
          </a:xfrm>
          <a:prstGeom prst="rect">
            <a:avLst/>
          </a:prstGeom>
        </p:spPr>
      </p:pic>
    </p:spTree>
    <p:extLst>
      <p:ext uri="{BB962C8B-B14F-4D97-AF65-F5344CB8AC3E}">
        <p14:creationId xmlns:p14="http://schemas.microsoft.com/office/powerpoint/2010/main" xmlns="" val="1678820144"/>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noFill/>
          <a:ln/>
        </p:spPr>
        <p:txBody>
          <a:bodyPr/>
          <a:lstStyle/>
          <a:p>
            <a:r>
              <a:rPr lang="en-US" dirty="0" smtClean="0"/>
              <a:t>switch </a:t>
            </a:r>
            <a:r>
              <a:rPr lang="tr-TR" dirty="0" smtClean="0"/>
              <a:t>e</a:t>
            </a:r>
            <a:r>
              <a:rPr lang="en-US" dirty="0" err="1" smtClean="0"/>
              <a:t>xample</a:t>
            </a:r>
            <a:endParaRPr lang="en-US" dirty="0"/>
          </a:p>
        </p:txBody>
      </p:sp>
      <p:sp>
        <p:nvSpPr>
          <p:cNvPr id="9219" name="Rectangle 3"/>
          <p:cNvSpPr>
            <a:spLocks noGrp="1" noChangeArrowheads="1"/>
          </p:cNvSpPr>
          <p:nvPr>
            <p:ph sz="quarter" idx="1"/>
          </p:nvPr>
        </p:nvSpPr>
        <p:spPr>
          <a:noFill/>
          <a:ln/>
        </p:spPr>
        <p:txBody>
          <a:bodyPr/>
          <a:lstStyle/>
          <a:p>
            <a:pPr>
              <a:buFontTx/>
              <a:buNone/>
            </a:pPr>
            <a:r>
              <a:rPr lang="en-US" sz="1200" dirty="0"/>
              <a:t>		</a:t>
            </a:r>
          </a:p>
        </p:txBody>
      </p:sp>
      <p:pic>
        <p:nvPicPr>
          <p:cNvPr id="2" name="Picture 1"/>
          <p:cNvPicPr>
            <a:picLocks noChangeAspect="1"/>
          </p:cNvPicPr>
          <p:nvPr/>
        </p:nvPicPr>
        <p:blipFill>
          <a:blip r:embed="rId2"/>
          <a:stretch>
            <a:fillRect/>
          </a:stretch>
        </p:blipFill>
        <p:spPr>
          <a:xfrm>
            <a:off x="204175" y="1402660"/>
            <a:ext cx="5873067" cy="4533840"/>
          </a:xfrm>
          <a:prstGeom prst="rect">
            <a:avLst/>
          </a:prstGeom>
        </p:spPr>
      </p:pic>
      <p:sp>
        <p:nvSpPr>
          <p:cNvPr id="3" name="TextBox 2"/>
          <p:cNvSpPr txBox="1"/>
          <p:nvPr/>
        </p:nvSpPr>
        <p:spPr>
          <a:xfrm>
            <a:off x="3070776" y="1295400"/>
            <a:ext cx="3360169" cy="646331"/>
          </a:xfrm>
          <a:prstGeom prst="rect">
            <a:avLst/>
          </a:prstGeom>
          <a:noFill/>
        </p:spPr>
        <p:txBody>
          <a:bodyPr wrap="square" rtlCol="0">
            <a:spAutoFit/>
          </a:bodyPr>
          <a:lstStyle/>
          <a:p>
            <a:r>
              <a:rPr lang="en-US" dirty="0" smtClean="0"/>
              <a:t>Imagine you enter 3 as the input of </a:t>
            </a:r>
            <a:r>
              <a:rPr lang="en-US" dirty="0" err="1" smtClean="0"/>
              <a:t>scanf</a:t>
            </a:r>
            <a:r>
              <a:rPr lang="en-US" dirty="0" smtClean="0"/>
              <a:t>. What is the output?</a:t>
            </a:r>
            <a:endParaRPr lang="en-US" dirty="0"/>
          </a:p>
        </p:txBody>
      </p:sp>
      <p:cxnSp>
        <p:nvCxnSpPr>
          <p:cNvPr id="5" name="Straight Arrow Connector 4"/>
          <p:cNvCxnSpPr/>
          <p:nvPr/>
        </p:nvCxnSpPr>
        <p:spPr>
          <a:xfrm>
            <a:off x="4839286" y="3697252"/>
            <a:ext cx="1109338"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4839286" y="3295377"/>
            <a:ext cx="1237956" cy="369332"/>
          </a:xfrm>
          <a:prstGeom prst="rect">
            <a:avLst/>
          </a:prstGeom>
          <a:noFill/>
        </p:spPr>
        <p:txBody>
          <a:bodyPr wrap="square" rtlCol="0">
            <a:spAutoFit/>
          </a:bodyPr>
          <a:lstStyle/>
          <a:p>
            <a:r>
              <a:rPr lang="en-US" dirty="0" smtClean="0"/>
              <a:t>output</a:t>
            </a:r>
            <a:endParaRPr lang="en-US" dirty="0"/>
          </a:p>
        </p:txBody>
      </p:sp>
      <p:pic>
        <p:nvPicPr>
          <p:cNvPr id="7" name="Picture 6"/>
          <p:cNvPicPr>
            <a:picLocks noChangeAspect="1"/>
          </p:cNvPicPr>
          <p:nvPr/>
        </p:nvPicPr>
        <p:blipFill>
          <a:blip r:embed="rId3"/>
          <a:stretch>
            <a:fillRect/>
          </a:stretch>
        </p:blipFill>
        <p:spPr>
          <a:xfrm>
            <a:off x="6430945" y="3410708"/>
            <a:ext cx="1173648" cy="326013"/>
          </a:xfrm>
          <a:prstGeom prst="rect">
            <a:avLst/>
          </a:prstGeom>
        </p:spPr>
      </p:pic>
    </p:spTree>
    <p:extLst>
      <p:ext uri="{BB962C8B-B14F-4D97-AF65-F5344CB8AC3E}">
        <p14:creationId xmlns:p14="http://schemas.microsoft.com/office/powerpoint/2010/main" xmlns="" val="1726347757"/>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14479" y="1422961"/>
            <a:ext cx="6045089" cy="4696904"/>
          </a:xfrm>
          <a:prstGeom prst="rect">
            <a:avLst/>
          </a:prstGeom>
        </p:spPr>
      </p:pic>
      <p:sp>
        <p:nvSpPr>
          <p:cNvPr id="9218" name="Rectangle 2"/>
          <p:cNvSpPr>
            <a:spLocks noGrp="1" noChangeArrowheads="1"/>
          </p:cNvSpPr>
          <p:nvPr>
            <p:ph type="title"/>
          </p:nvPr>
        </p:nvSpPr>
        <p:spPr>
          <a:noFill/>
          <a:ln/>
        </p:spPr>
        <p:txBody>
          <a:bodyPr>
            <a:normAutofit/>
          </a:bodyPr>
          <a:lstStyle/>
          <a:p>
            <a:r>
              <a:rPr lang="tr-TR" sz="2800" dirty="0" smtClean="0"/>
              <a:t>Alıştırma: 3 değeri girildikten sonra ekran çıktısı ne olur?</a:t>
            </a:r>
            <a:endParaRPr lang="en-US" sz="2800" dirty="0"/>
          </a:p>
        </p:txBody>
      </p:sp>
      <p:sp>
        <p:nvSpPr>
          <p:cNvPr id="9219" name="Rectangle 3"/>
          <p:cNvSpPr>
            <a:spLocks noGrp="1" noChangeArrowheads="1"/>
          </p:cNvSpPr>
          <p:nvPr>
            <p:ph sz="quarter" idx="1"/>
          </p:nvPr>
        </p:nvSpPr>
        <p:spPr>
          <a:noFill/>
          <a:ln/>
        </p:spPr>
        <p:txBody>
          <a:bodyPr/>
          <a:lstStyle/>
          <a:p>
            <a:pPr>
              <a:buFontTx/>
              <a:buNone/>
            </a:pPr>
            <a:r>
              <a:rPr lang="en-US" sz="1200" dirty="0"/>
              <a:t>		</a:t>
            </a:r>
          </a:p>
        </p:txBody>
      </p:sp>
      <p:cxnSp>
        <p:nvCxnSpPr>
          <p:cNvPr id="5" name="Straight Arrow Connector 4"/>
          <p:cNvCxnSpPr/>
          <p:nvPr/>
        </p:nvCxnSpPr>
        <p:spPr>
          <a:xfrm>
            <a:off x="5321607" y="3825852"/>
            <a:ext cx="1109338"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5321607" y="3456520"/>
            <a:ext cx="1237956" cy="369332"/>
          </a:xfrm>
          <a:prstGeom prst="rect">
            <a:avLst/>
          </a:prstGeom>
          <a:noFill/>
        </p:spPr>
        <p:txBody>
          <a:bodyPr wrap="square" rtlCol="0">
            <a:spAutoFit/>
          </a:bodyPr>
          <a:lstStyle/>
          <a:p>
            <a:r>
              <a:rPr lang="en-US" dirty="0" smtClean="0"/>
              <a:t>output</a:t>
            </a:r>
            <a:endParaRPr lang="en-US" dirty="0"/>
          </a:p>
        </p:txBody>
      </p:sp>
      <p:pic>
        <p:nvPicPr>
          <p:cNvPr id="2" name="Picture 1"/>
          <p:cNvPicPr>
            <a:picLocks noChangeAspect="1"/>
          </p:cNvPicPr>
          <p:nvPr/>
        </p:nvPicPr>
        <p:blipFill>
          <a:blip r:embed="rId3"/>
          <a:stretch>
            <a:fillRect/>
          </a:stretch>
        </p:blipFill>
        <p:spPr>
          <a:xfrm>
            <a:off x="6738786" y="3422650"/>
            <a:ext cx="1283817" cy="861740"/>
          </a:xfrm>
          <a:prstGeom prst="rect">
            <a:avLst/>
          </a:prstGeom>
        </p:spPr>
      </p:pic>
      <p:pic>
        <p:nvPicPr>
          <p:cNvPr id="9" name="8 Resim" descr="soru.jpg"/>
          <p:cNvPicPr>
            <a:picLocks noChangeAspect="1"/>
          </p:cNvPicPr>
          <p:nvPr/>
        </p:nvPicPr>
        <p:blipFill>
          <a:blip r:embed="rId4"/>
          <a:stretch>
            <a:fillRect/>
          </a:stretch>
        </p:blipFill>
        <p:spPr>
          <a:xfrm>
            <a:off x="6357950" y="1714488"/>
            <a:ext cx="1767840" cy="1328928"/>
          </a:xfrm>
          <a:prstGeom prst="rect">
            <a:avLst/>
          </a:prstGeom>
        </p:spPr>
      </p:pic>
      <p:sp>
        <p:nvSpPr>
          <p:cNvPr id="10" name="9 Metin kutusu"/>
          <p:cNvSpPr txBox="1"/>
          <p:nvPr/>
        </p:nvSpPr>
        <p:spPr>
          <a:xfrm>
            <a:off x="6858016" y="5643578"/>
            <a:ext cx="1643074" cy="64633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t>Gün isimlerini </a:t>
            </a:r>
            <a:r>
              <a:rPr lang="tr-TR" dirty="0" err="1" smtClean="0"/>
              <a:t>dğoru</a:t>
            </a:r>
            <a:r>
              <a:rPr lang="tr-TR" dirty="0" smtClean="0"/>
              <a:t> yazınız.</a:t>
            </a:r>
            <a:endParaRPr lang="tr-TR" dirty="0"/>
          </a:p>
        </p:txBody>
      </p:sp>
    </p:spTree>
    <p:extLst>
      <p:ext uri="{BB962C8B-B14F-4D97-AF65-F5344CB8AC3E}">
        <p14:creationId xmlns:p14="http://schemas.microsoft.com/office/powerpoint/2010/main" xmlns="" val="73307764"/>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Kaynak">
  <a:themeElements>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ynak">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10.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11.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12.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13.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14.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15.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16.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17.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18.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19.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2.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20.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21.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22.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23.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24.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25.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3.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4.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5.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6.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7.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8.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9.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docProps/app.xml><?xml version="1.0" encoding="utf-8"?>
<Properties xmlns="http://schemas.openxmlformats.org/officeDocument/2006/extended-properties" xmlns:vt="http://schemas.openxmlformats.org/officeDocument/2006/docPropsVTypes">
  <Template/>
  <TotalTime>32758</TotalTime>
  <Words>7625</Words>
  <Application>Microsoft Office PowerPoint</Application>
  <PresentationFormat>Ekran Gösterisi (4:3)</PresentationFormat>
  <Paragraphs>1228</Paragraphs>
  <Slides>136</Slides>
  <Notes>13</Notes>
  <HiddenSlides>6</HiddenSlides>
  <MMClips>0</MMClips>
  <ScaleCrop>false</ScaleCrop>
  <HeadingPairs>
    <vt:vector size="4" baseType="variant">
      <vt:variant>
        <vt:lpstr>Tema</vt:lpstr>
      </vt:variant>
      <vt:variant>
        <vt:i4>2</vt:i4>
      </vt:variant>
      <vt:variant>
        <vt:lpstr>Slayt Başlıkları</vt:lpstr>
      </vt:variant>
      <vt:variant>
        <vt:i4>136</vt:i4>
      </vt:variant>
    </vt:vector>
  </HeadingPairs>
  <TitlesOfParts>
    <vt:vector size="138" baseType="lpstr">
      <vt:lpstr>Kaynak</vt:lpstr>
      <vt:lpstr>Akış</vt:lpstr>
      <vt:lpstr>BİLGİSAYAR PROGRAMLAMA</vt:lpstr>
      <vt:lpstr>Uygulamalı Ders Kuralları</vt:lpstr>
      <vt:lpstr>Alıştırma</vt:lpstr>
      <vt:lpstr>Alıştırma</vt:lpstr>
      <vt:lpstr>Anlayamadığınız yerleri bizlere sorunuz.</vt:lpstr>
      <vt:lpstr>Mili kilometreye çeviren bir kod yazalım. Ayrılan süre: 20 dakika</vt:lpstr>
      <vt:lpstr>Şifre alan kod</vt:lpstr>
      <vt:lpstr>Anlayamadığınız yerleri bizlere sorunuz.</vt:lpstr>
      <vt:lpstr>Duyuru</vt:lpstr>
      <vt:lpstr>Etik ilkeler</vt:lpstr>
      <vt:lpstr>7 numaralı ilke</vt:lpstr>
      <vt:lpstr>Ödevlerdeki Etik İlkelerimiz- Özet</vt:lpstr>
      <vt:lpstr>Ödevlerde internet kullanımı hk.  (11. ilkenin detaylı şekli)</vt:lpstr>
      <vt:lpstr>Potansiyel ihlal durumları…</vt:lpstr>
      <vt:lpstr>Slayt 15</vt:lpstr>
      <vt:lpstr>5 numaralı ilke</vt:lpstr>
      <vt:lpstr>Etik İlke İhlal Durumlarında İzlenen Süreç</vt:lpstr>
      <vt:lpstr>Etik İlke İhlal Deneyimlerinden Bazıları</vt:lpstr>
      <vt:lpstr>Etik İlke İhlal Deneyimlerinden Bazıları</vt:lpstr>
      <vt:lpstr>Sonradan üzülmemek için… </vt:lpstr>
      <vt:lpstr>ŞİMDİYE KADAR ÖĞRENDİKLERİMİZİN BAZILARI</vt:lpstr>
      <vt:lpstr>Yol Haritası</vt:lpstr>
      <vt:lpstr>Koşul yapıları</vt:lpstr>
      <vt:lpstr>Mantık ifadelerinin oluşturulması</vt:lpstr>
      <vt:lpstr>Mantık ifadeleri kurmak</vt:lpstr>
      <vt:lpstr>&amp;&amp; ile ||’nın öncelik sırası</vt:lpstr>
      <vt:lpstr>Mantık ifadelerin değerlendirilmesi</vt:lpstr>
      <vt:lpstr>if Karar Verme Yapısı: </vt:lpstr>
      <vt:lpstr>Kullanım şekli</vt:lpstr>
      <vt:lpstr>if Karar Verme Yapısı: </vt:lpstr>
      <vt:lpstr>Karar Verme Yapıları - IF</vt:lpstr>
      <vt:lpstr>SÜSLÜLER OLMADAN IF SADECE BİR KOMUTU KENDİNE BAĞLAR.</vt:lpstr>
      <vt:lpstr>Kullanım şekli</vt:lpstr>
      <vt:lpstr>Amacımız: sadece a 1’e eşitken “Hello World!” yazmak, değilse hiçbir şey yazmamak olsun.</vt:lpstr>
      <vt:lpstr>Alıştırma – (Kodun çalışması bittiğinde) Ekran çıktısı nedir?</vt:lpstr>
      <vt:lpstr>Karar Verme Yapıları - IF</vt:lpstr>
      <vt:lpstr>Anlayamadığınız yerleri bizlere sorunuz.</vt:lpstr>
      <vt:lpstr>Hatırlatma: Süslü blokları içerisindeki değişkenler</vt:lpstr>
      <vt:lpstr>Hatırlatma: Değişkenler tanımlandıkları blok dışında tanınmazlar.</vt:lpstr>
      <vt:lpstr>Bunu biliyor musunuz? İyi bir programlamacı alışkanlığı</vt:lpstr>
      <vt:lpstr>if kullanımına örnek…</vt:lpstr>
      <vt:lpstr>if kullanımına örnek…</vt:lpstr>
      <vt:lpstr>if kullanımına örnek…</vt:lpstr>
      <vt:lpstr>Bunu biliyor musunuz?</vt:lpstr>
      <vt:lpstr>On altının yarısı kaçtır?</vt:lpstr>
      <vt:lpstr>On altının yarısı kaçtır?</vt:lpstr>
      <vt:lpstr>Bunu biliyor musunuz? .exe dosyası</vt:lpstr>
      <vt:lpstr>Bunu biliyor musunuz? .exe dosyası</vt:lpstr>
      <vt:lpstr>Bunu biliyor musunuz?  getch(); tipik kullanımı</vt:lpstr>
      <vt:lpstr>Bunu biliyor musunuz? .exe’nin kapanmasını önlemek: getch()</vt:lpstr>
      <vt:lpstr>Karar Verme Yapıları : IF-ELSE</vt:lpstr>
      <vt:lpstr>Karar Verme Yapıları : IF-ELSE</vt:lpstr>
      <vt:lpstr>       Alıştırma</vt:lpstr>
      <vt:lpstr>Alıştırma</vt:lpstr>
      <vt:lpstr>if ve if else örnekleri</vt:lpstr>
      <vt:lpstr>Bunu biliyor musunuz?</vt:lpstr>
      <vt:lpstr>Bunu biliyor musunuz?</vt:lpstr>
      <vt:lpstr>Karar Verme Yapıları “if… else if… else…"</vt:lpstr>
      <vt:lpstr>Karar Verme Yapıları “if… else if… else…"</vt:lpstr>
      <vt:lpstr>Karar Verme Yapıları “if… else if… else…"</vt:lpstr>
      <vt:lpstr>Alıştırma</vt:lpstr>
      <vt:lpstr>Anlayamadığınız yerleri bizlere sorunuz.</vt:lpstr>
      <vt:lpstr>Duyuru</vt:lpstr>
      <vt:lpstr>Kod yazıp vakit harcamakmış…</vt:lpstr>
      <vt:lpstr>5 numaralı ilke</vt:lpstr>
      <vt:lpstr>Ödev ek sunumu</vt:lpstr>
      <vt:lpstr>ARASINAV I YAKLAŞIYOR (7 EKİM PAZAR 13:30-15:30)</vt:lpstr>
      <vt:lpstr>İki yol mevcut…</vt:lpstr>
      <vt:lpstr>Yazılı sınavlara dair özet bilgiler:</vt:lpstr>
      <vt:lpstr>Karar Verme Yapıları “if… else if… else…"</vt:lpstr>
      <vt:lpstr>Karar Verme Yapıları  “IF” – “ELSE IF” – “ELSE”</vt:lpstr>
      <vt:lpstr>Karar Verme Yapıları  “IF” – “ELSE IF” – “ELSE”</vt:lpstr>
      <vt:lpstr>Hatırlatmalar</vt:lpstr>
      <vt:lpstr>Karar Verme Yapıları  “IF” – “ELSE IF” – “ELSE”</vt:lpstr>
      <vt:lpstr>Karar Verme Yapıları  “IF” – “ELSE IF” – “ELSE”</vt:lpstr>
      <vt:lpstr>Karar Verme Yapıları  “IF” – “ELSE IF” – “ELSE”</vt:lpstr>
      <vt:lpstr>Karar Verme Yapıları  “IF” – “ELSE IF” – “ELSE”</vt:lpstr>
      <vt:lpstr>ÇOK SIK YAPILAN HATA: =  ile == işaretlerini if’te karıştırmak</vt:lpstr>
      <vt:lpstr>SIK YAPILAN HATALAR</vt:lpstr>
      <vt:lpstr>SIK YAPILAN HATALAR</vt:lpstr>
      <vt:lpstr>Alıştırma: Kod çıktısı nedir?</vt:lpstr>
      <vt:lpstr>Alıştırma: Kod çıktısı nedir?</vt:lpstr>
      <vt:lpstr>Karar Verme Yapıları : Koşullu işleç</vt:lpstr>
      <vt:lpstr>Slayt 84</vt:lpstr>
      <vt:lpstr>Karar Verme Yapıları : Koşullu işleç</vt:lpstr>
      <vt:lpstr>Karar Verme Yapıları : Koşullu işleç</vt:lpstr>
      <vt:lpstr>Alıştırma – Ekran çıktısı</vt:lpstr>
      <vt:lpstr>Anlayamadığınız yerleri bizlere sorunuz.</vt:lpstr>
      <vt:lpstr>Karar Verme Yapıları : switch</vt:lpstr>
      <vt:lpstr>Karar Verme Yapıları : switch</vt:lpstr>
      <vt:lpstr>Karar Verme Yapıları : switch</vt:lpstr>
      <vt:lpstr>Genel yapıda dikkat edilecekler</vt:lpstr>
      <vt:lpstr>Genel yapıda dikkat edilecekler</vt:lpstr>
      <vt:lpstr>Karar Verme Yapıları : switch</vt:lpstr>
      <vt:lpstr>Bu örneği switch’e çeviriniz.</vt:lpstr>
      <vt:lpstr>Neden bazen if/else yerine switch tercih edilebilir?</vt:lpstr>
      <vt:lpstr>switch Example</vt:lpstr>
      <vt:lpstr>switch example</vt:lpstr>
      <vt:lpstr>Alıştırma: 3 değeri girildikten sonra ekran çıktısı ne olur?</vt:lpstr>
      <vt:lpstr>Alıştırma</vt:lpstr>
      <vt:lpstr>Kod inceleme</vt:lpstr>
      <vt:lpstr>Yol Haritası</vt:lpstr>
      <vt:lpstr>Fonksiyonlar</vt:lpstr>
      <vt:lpstr>Fonksiyonlu kod yapısı</vt:lpstr>
      <vt:lpstr>Bir C kodu birden çok fonksiyon içerebilir</vt:lpstr>
      <vt:lpstr>Kütüphane içindeki fonksiyonların kullanımına örnek</vt:lpstr>
      <vt:lpstr>Kütüphane içindeki fonksiyonların kullanımına örnek</vt:lpstr>
      <vt:lpstr>Derece alan sinüs fonksiyonu yazalım.</vt:lpstr>
      <vt:lpstr>Anlayamadığınız yerleri bizlere sorunuz.</vt:lpstr>
      <vt:lpstr>EK SLAYTLAR</vt:lpstr>
      <vt:lpstr>Dosya işlemleriyle ilgili bir fonksiyon: feof</vt:lpstr>
      <vt:lpstr>Kısa Devre özelliğini devre dışı bırakmak</vt:lpstr>
      <vt:lpstr>Artırma ve Azaltma İşleç Alıştırmaları</vt:lpstr>
      <vt:lpstr>Artırma ve Azaltma İşleç Alıştırmaları</vt:lpstr>
      <vt:lpstr>Alıştırma</vt:lpstr>
      <vt:lpstr>Alıştırma %Xs ifadesiyle ya da \t ile yer açmak</vt:lpstr>
      <vt:lpstr>Alıştırma: Kullanıcıyla iletişim</vt:lpstr>
      <vt:lpstr>Kısa Devre nedir?</vt:lpstr>
      <vt:lpstr>Kısa Devre nedir?</vt:lpstr>
      <vt:lpstr>Alıştırma</vt:lpstr>
      <vt:lpstr>Practice</vt:lpstr>
      <vt:lpstr>Alıştırma</vt:lpstr>
      <vt:lpstr>Alıştırma</vt:lpstr>
      <vt:lpstr>SINAVLARLA İLGİLİ OLMAYAN BİLGİLER</vt:lpstr>
      <vt:lpstr>Metnin rengini kısmen değiştirmek (Sınavda bu slayttan sorumlu değilsiniz)</vt:lpstr>
      <vt:lpstr>Bunu biliyor musunuz?</vt:lpstr>
      <vt:lpstr>Bunu biliyor musunuz? Pencere boyutunu ayarlayan kod</vt:lpstr>
      <vt:lpstr>Bunu biliyor musunuz? Yazı tipi boyutunu ayarlayan kod</vt:lpstr>
      <vt:lpstr>Piazza’daki zipli dosyalar olursa bunların açılması ve kullanımı</vt:lpstr>
      <vt:lpstr>DevCpp’ın “Hata Ayıkla” özelliği</vt:lpstr>
      <vt:lpstr>Fonksiyon Alıştırmaları</vt:lpstr>
      <vt:lpstr>Kendinize geri bildirimde bulunun.</vt:lpstr>
      <vt:lpstr>Günlük çalışmanın önemi</vt:lpstr>
      <vt:lpstr>ÖĞRENCİ GÖRÜŞLERİ</vt:lpstr>
      <vt:lpstr>2018-2019 Güz Dönemi (Bir END öğrencisi)</vt:lpstr>
      <vt:lpstr>Bir öğrenci geri bildirimi</vt:lpstr>
    </vt:vector>
  </TitlesOfParts>
  <Company>Rutgers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Computer Programming I</dc:title>
  <dc:creator>Oguz Hanoglu</dc:creator>
  <cp:lastModifiedBy>User</cp:lastModifiedBy>
  <cp:revision>1017</cp:revision>
  <dcterms:created xsi:type="dcterms:W3CDTF">2012-10-03T05:14:56Z</dcterms:created>
  <dcterms:modified xsi:type="dcterms:W3CDTF">2018-09-29T17:06:15Z</dcterms:modified>
</cp:coreProperties>
</file>