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theme/themeOverride39.xml" ContentType="application/vnd.openxmlformats-officedocument.themeOverr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heme/themeOverride47.xml" ContentType="application/vnd.openxmlformats-officedocument.themeOverr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theme/themeOverride36.xml" ContentType="application/vnd.openxmlformats-officedocument.themeOverride+xml"/>
  <Override PartName="/ppt/slides/slide108.xml" ContentType="application/vnd.openxmlformats-officedocument.presentationml.slide+xml"/>
  <Override PartName="/ppt/slides/slide155.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Override PartName="/ppt/slides/slide41.xml" ContentType="application/vnd.openxmlformats-officedocument.presentationml.slide+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theme/themeOverride19.xml" ContentType="application/vnd.openxmlformats-officedocument.themeOverr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Override38.xml" ContentType="application/vnd.openxmlformats-officedocument.themeOverride+xml"/>
  <Override PartName="/ppt/theme/themeOverride49.xml" ContentType="application/vnd.openxmlformats-officedocument.themeOverr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theme/themeOverride46.xml" ContentType="application/vnd.openxmlformats-officedocument.themeOverride+xml"/>
  <Override PartName="/ppt/slides/slide118.xml" ContentType="application/vnd.openxmlformats-officedocument.presentationml.slide+xml"/>
  <Override PartName="/ppt/slides/slide165.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theme/themeOverride29.xml" ContentType="application/vnd.openxmlformats-officedocument.themeOverride+xml"/>
  <Override PartName="/ppt/slides/slide148.xml" ContentType="application/vnd.openxmlformats-officedocument.presentationml.slide+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theme/themeOverride43.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48.xml" ContentType="application/vnd.openxmlformats-officedocument.themeOverride+xml"/>
  <Override PartName="/ppt/slides/slide167.xml" ContentType="application/vnd.openxmlformats-officedocument.presentationml.slide+xml"/>
  <Override PartName="/ppt/theme/themeOverride3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6"/>
  </p:notesMasterIdLst>
  <p:sldIdLst>
    <p:sldId id="256" r:id="rId3"/>
    <p:sldId id="1155" r:id="rId4"/>
    <p:sldId id="1156" r:id="rId5"/>
    <p:sldId id="1157" r:id="rId6"/>
    <p:sldId id="1158" r:id="rId7"/>
    <p:sldId id="1159" r:id="rId8"/>
    <p:sldId id="1037" r:id="rId9"/>
    <p:sldId id="1209" r:id="rId10"/>
    <p:sldId id="1199" r:id="rId11"/>
    <p:sldId id="1160" r:id="rId12"/>
    <p:sldId id="1040" r:id="rId13"/>
    <p:sldId id="1206" r:id="rId14"/>
    <p:sldId id="958" r:id="rId15"/>
    <p:sldId id="1161" r:id="rId16"/>
    <p:sldId id="1162" r:id="rId17"/>
    <p:sldId id="1163" r:id="rId18"/>
    <p:sldId id="1164" r:id="rId19"/>
    <p:sldId id="1165" r:id="rId20"/>
    <p:sldId id="1166" r:id="rId21"/>
    <p:sldId id="1167" r:id="rId22"/>
    <p:sldId id="1200" r:id="rId23"/>
    <p:sldId id="1168" r:id="rId24"/>
    <p:sldId id="1169" r:id="rId25"/>
    <p:sldId id="1170" r:id="rId26"/>
    <p:sldId id="1171" r:id="rId27"/>
    <p:sldId id="1172" r:id="rId28"/>
    <p:sldId id="1173" r:id="rId29"/>
    <p:sldId id="1174" r:id="rId30"/>
    <p:sldId id="1175" r:id="rId31"/>
    <p:sldId id="1176" r:id="rId32"/>
    <p:sldId id="1177" r:id="rId33"/>
    <p:sldId id="1178" r:id="rId34"/>
    <p:sldId id="978" r:id="rId35"/>
    <p:sldId id="1179" r:id="rId36"/>
    <p:sldId id="1180" r:id="rId37"/>
    <p:sldId id="1181" r:id="rId38"/>
    <p:sldId id="1182" r:id="rId39"/>
    <p:sldId id="1183" r:id="rId40"/>
    <p:sldId id="1184" r:id="rId41"/>
    <p:sldId id="1185" r:id="rId42"/>
    <p:sldId id="1186" r:id="rId43"/>
    <p:sldId id="1187" r:id="rId44"/>
    <p:sldId id="1210" r:id="rId45"/>
    <p:sldId id="1188" r:id="rId46"/>
    <p:sldId id="1189" r:id="rId47"/>
    <p:sldId id="1190" r:id="rId48"/>
    <p:sldId id="1191" r:id="rId49"/>
    <p:sldId id="961" r:id="rId50"/>
    <p:sldId id="962" r:id="rId51"/>
    <p:sldId id="963" r:id="rId52"/>
    <p:sldId id="964" r:id="rId53"/>
    <p:sldId id="970" r:id="rId54"/>
    <p:sldId id="1211" r:id="rId55"/>
    <p:sldId id="973" r:id="rId56"/>
    <p:sldId id="1201" r:id="rId57"/>
    <p:sldId id="1064" r:id="rId58"/>
    <p:sldId id="975" r:id="rId59"/>
    <p:sldId id="976" r:id="rId60"/>
    <p:sldId id="977" r:id="rId61"/>
    <p:sldId id="979" r:id="rId62"/>
    <p:sldId id="980" r:id="rId63"/>
    <p:sldId id="982" r:id="rId64"/>
    <p:sldId id="983" r:id="rId65"/>
    <p:sldId id="984" r:id="rId66"/>
    <p:sldId id="985" r:id="rId67"/>
    <p:sldId id="986" r:id="rId68"/>
    <p:sldId id="987" r:id="rId69"/>
    <p:sldId id="974" r:id="rId70"/>
    <p:sldId id="1202" r:id="rId71"/>
    <p:sldId id="988" r:id="rId72"/>
    <p:sldId id="852" r:id="rId73"/>
    <p:sldId id="1217" r:id="rId74"/>
    <p:sldId id="1010" r:id="rId75"/>
    <p:sldId id="999" r:id="rId76"/>
    <p:sldId id="1000" r:id="rId77"/>
    <p:sldId id="730" r:id="rId78"/>
    <p:sldId id="1001" r:id="rId79"/>
    <p:sldId id="595" r:id="rId80"/>
    <p:sldId id="596" r:id="rId81"/>
    <p:sldId id="1117" r:id="rId82"/>
    <p:sldId id="532" r:id="rId83"/>
    <p:sldId id="855" r:id="rId84"/>
    <p:sldId id="856" r:id="rId85"/>
    <p:sldId id="536" r:id="rId86"/>
    <p:sldId id="537" r:id="rId87"/>
    <p:sldId id="534" r:id="rId88"/>
    <p:sldId id="666" r:id="rId89"/>
    <p:sldId id="820" r:id="rId90"/>
    <p:sldId id="731" r:id="rId91"/>
    <p:sldId id="540" r:id="rId92"/>
    <p:sldId id="905" r:id="rId93"/>
    <p:sldId id="541" r:id="rId94"/>
    <p:sldId id="542" r:id="rId95"/>
    <p:sldId id="543" r:id="rId96"/>
    <p:sldId id="544" r:id="rId97"/>
    <p:sldId id="545" r:id="rId98"/>
    <p:sldId id="546" r:id="rId99"/>
    <p:sldId id="547" r:id="rId100"/>
    <p:sldId id="548" r:id="rId101"/>
    <p:sldId id="549" r:id="rId102"/>
    <p:sldId id="550" r:id="rId103"/>
    <p:sldId id="551" r:id="rId104"/>
    <p:sldId id="552" r:id="rId105"/>
    <p:sldId id="553" r:id="rId106"/>
    <p:sldId id="554" r:id="rId107"/>
    <p:sldId id="555" r:id="rId108"/>
    <p:sldId id="556" r:id="rId109"/>
    <p:sldId id="557" r:id="rId110"/>
    <p:sldId id="558" r:id="rId111"/>
    <p:sldId id="559" r:id="rId112"/>
    <p:sldId id="560" r:id="rId113"/>
    <p:sldId id="561" r:id="rId114"/>
    <p:sldId id="562" r:id="rId115"/>
    <p:sldId id="563" r:id="rId116"/>
    <p:sldId id="564" r:id="rId117"/>
    <p:sldId id="565" r:id="rId118"/>
    <p:sldId id="566" r:id="rId119"/>
    <p:sldId id="567" r:id="rId120"/>
    <p:sldId id="568" r:id="rId121"/>
    <p:sldId id="569" r:id="rId122"/>
    <p:sldId id="570" r:id="rId123"/>
    <p:sldId id="571" r:id="rId124"/>
    <p:sldId id="572" r:id="rId125"/>
    <p:sldId id="860" r:id="rId126"/>
    <p:sldId id="579" r:id="rId127"/>
    <p:sldId id="581" r:id="rId128"/>
    <p:sldId id="582" r:id="rId129"/>
    <p:sldId id="583" r:id="rId130"/>
    <p:sldId id="1087" r:id="rId131"/>
    <p:sldId id="1088" r:id="rId132"/>
    <p:sldId id="1082" r:id="rId133"/>
    <p:sldId id="1213" r:id="rId134"/>
    <p:sldId id="1018" r:id="rId135"/>
    <p:sldId id="1011" r:id="rId136"/>
    <p:sldId id="1012" r:id="rId137"/>
    <p:sldId id="1013" r:id="rId138"/>
    <p:sldId id="1014" r:id="rId139"/>
    <p:sldId id="1015" r:id="rId140"/>
    <p:sldId id="1016" r:id="rId141"/>
    <p:sldId id="1017" r:id="rId142"/>
    <p:sldId id="956" r:id="rId143"/>
    <p:sldId id="1122" r:id="rId144"/>
    <p:sldId id="1123" r:id="rId145"/>
    <p:sldId id="1124" r:id="rId146"/>
    <p:sldId id="1136" r:id="rId147"/>
    <p:sldId id="1137" r:id="rId148"/>
    <p:sldId id="1138" r:id="rId149"/>
    <p:sldId id="1139" r:id="rId150"/>
    <p:sldId id="1243" r:id="rId151"/>
    <p:sldId id="1192" r:id="rId152"/>
    <p:sldId id="1193" r:id="rId153"/>
    <p:sldId id="1194" r:id="rId154"/>
    <p:sldId id="1212" r:id="rId155"/>
    <p:sldId id="1242" r:id="rId156"/>
    <p:sldId id="1227" r:id="rId157"/>
    <p:sldId id="1220" r:id="rId158"/>
    <p:sldId id="1221" r:id="rId159"/>
    <p:sldId id="1222" r:id="rId160"/>
    <p:sldId id="1223" r:id="rId161"/>
    <p:sldId id="1224" r:id="rId162"/>
    <p:sldId id="1225" r:id="rId163"/>
    <p:sldId id="1226" r:id="rId164"/>
    <p:sldId id="1230" r:id="rId165"/>
    <p:sldId id="1228" r:id="rId166"/>
    <p:sldId id="1229" r:id="rId167"/>
    <p:sldId id="1231" r:id="rId168"/>
    <p:sldId id="1232" r:id="rId169"/>
    <p:sldId id="1235" r:id="rId170"/>
    <p:sldId id="1236" r:id="rId171"/>
    <p:sldId id="1237" r:id="rId172"/>
    <p:sldId id="1238" r:id="rId173"/>
    <p:sldId id="1239" r:id="rId174"/>
    <p:sldId id="1240" r:id="rId175"/>
    <p:sldId id="1241" r:id="rId176"/>
    <p:sldId id="1218" r:id="rId177"/>
    <p:sldId id="1244" r:id="rId178"/>
    <p:sldId id="1245" r:id="rId179"/>
    <p:sldId id="1246" r:id="rId180"/>
    <p:sldId id="1247" r:id="rId181"/>
    <p:sldId id="1248" r:id="rId182"/>
    <p:sldId id="1233" r:id="rId183"/>
    <p:sldId id="1234" r:id="rId184"/>
    <p:sldId id="1198" r:id="rId18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618" autoAdjust="0"/>
    <p:restoredTop sz="77641" autoAdjust="0"/>
  </p:normalViewPr>
  <p:slideViewPr>
    <p:cSldViewPr>
      <p:cViewPr varScale="1">
        <p:scale>
          <a:sx n="74" d="100"/>
          <a:sy n="74" d="100"/>
        </p:scale>
        <p:origin x="-1230" y="-102"/>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75" d="100"/>
        <a:sy n="75" d="100"/>
      </p:scale>
      <p:origin x="0" y="234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F3A2F-355F-459D-A834-DF4B47CA3301}" type="doc">
      <dgm:prSet loTypeId="urn:microsoft.com/office/officeart/2005/8/layout/cycle2" loCatId="cycle" qsTypeId="urn:microsoft.com/office/officeart/2005/8/quickstyle/3d9" qsCatId="3D" csTypeId="urn:microsoft.com/office/officeart/2005/8/colors/colorful4" csCatId="colorful" phldr="1"/>
      <dgm:spPr/>
      <dgm:t>
        <a:bodyPr/>
        <a:lstStyle/>
        <a:p>
          <a:endParaRPr lang="tr-TR"/>
        </a:p>
      </dgm:t>
    </dgm:pt>
    <dgm:pt modelId="{95C6163F-55F7-4ED7-AF11-35469C18E63B}">
      <dgm:prSet phldrT="[Metin]" custT="1"/>
      <dgm:spPr/>
      <dgm:t>
        <a:bodyPr/>
        <a:lstStyle/>
        <a:p>
          <a:r>
            <a:rPr lang="tr-TR" sz="3600" b="1" dirty="0" smtClean="0">
              <a:solidFill>
                <a:schemeClr val="tx1"/>
              </a:solidFill>
            </a:rPr>
            <a:t>Çalış</a:t>
          </a:r>
          <a:endParaRPr lang="tr-TR" sz="3600" b="1" dirty="0">
            <a:solidFill>
              <a:schemeClr val="tx1"/>
            </a:solidFill>
          </a:endParaRPr>
        </a:p>
      </dgm:t>
    </dgm:pt>
    <dgm:pt modelId="{E60BE3F6-A7E9-4A89-9AF0-FAB79FFC4095}" type="parTrans" cxnId="{10771087-8ECE-4C4F-9A6F-F3A71DAACCAE}">
      <dgm:prSet/>
      <dgm:spPr/>
      <dgm:t>
        <a:bodyPr/>
        <a:lstStyle/>
        <a:p>
          <a:endParaRPr lang="tr-TR" sz="4400">
            <a:solidFill>
              <a:schemeClr val="tx1"/>
            </a:solidFill>
          </a:endParaRPr>
        </a:p>
      </dgm:t>
    </dgm:pt>
    <dgm:pt modelId="{085B6FF5-ECF4-4A72-BA42-EA2E25013300}" type="sibTrans" cxnId="{10771087-8ECE-4C4F-9A6F-F3A71DAACCAE}">
      <dgm:prSet custT="1"/>
      <dgm:spPr/>
      <dgm:t>
        <a:bodyPr/>
        <a:lstStyle/>
        <a:p>
          <a:endParaRPr lang="tr-TR" sz="4800">
            <a:solidFill>
              <a:schemeClr val="tx1"/>
            </a:solidFill>
          </a:endParaRPr>
        </a:p>
      </dgm:t>
    </dgm:pt>
    <dgm:pt modelId="{C4BED230-392E-42B4-9469-330BE8AF9971}">
      <dgm:prSet phldrT="[Metin]" custT="1"/>
      <dgm:spPr/>
      <dgm:t>
        <a:bodyPr/>
        <a:lstStyle/>
        <a:p>
          <a:r>
            <a:rPr lang="tr-TR" sz="3200" b="1" dirty="0" smtClean="0">
              <a:solidFill>
                <a:schemeClr val="tx1"/>
              </a:solidFill>
            </a:rPr>
            <a:t>Başar</a:t>
          </a:r>
          <a:endParaRPr lang="tr-TR" sz="3200" b="1" dirty="0">
            <a:solidFill>
              <a:schemeClr val="tx1"/>
            </a:solidFill>
          </a:endParaRPr>
        </a:p>
      </dgm:t>
    </dgm:pt>
    <dgm:pt modelId="{42AD9C8E-A741-4AEB-83AB-D2C790540FEA}" type="parTrans" cxnId="{BBC82068-AA51-40B2-A2CF-46AD33F2C5CC}">
      <dgm:prSet/>
      <dgm:spPr/>
      <dgm:t>
        <a:bodyPr/>
        <a:lstStyle/>
        <a:p>
          <a:endParaRPr lang="tr-TR" sz="4400">
            <a:solidFill>
              <a:schemeClr val="tx1"/>
            </a:solidFill>
          </a:endParaRPr>
        </a:p>
      </dgm:t>
    </dgm:pt>
    <dgm:pt modelId="{94BDDF1D-40DE-4D9A-ACEC-53EEF44E0687}" type="sibTrans" cxnId="{BBC82068-AA51-40B2-A2CF-46AD33F2C5CC}">
      <dgm:prSet custT="1"/>
      <dgm:spPr/>
      <dgm:t>
        <a:bodyPr/>
        <a:lstStyle/>
        <a:p>
          <a:endParaRPr lang="tr-TR" sz="4800">
            <a:solidFill>
              <a:schemeClr val="tx1"/>
            </a:solidFill>
          </a:endParaRPr>
        </a:p>
      </dgm:t>
    </dgm:pt>
    <dgm:pt modelId="{C64BC7C9-9DAB-4765-968C-1A34680C536E}">
      <dgm:prSet phldrT="[Metin]" custT="1"/>
      <dgm:spPr/>
      <dgm:t>
        <a:bodyPr/>
        <a:lstStyle/>
        <a:p>
          <a:r>
            <a:rPr lang="tr-TR" sz="3600" b="1" dirty="0" smtClean="0">
              <a:solidFill>
                <a:schemeClr val="tx1"/>
              </a:solidFill>
            </a:rPr>
            <a:t>Sev</a:t>
          </a:r>
          <a:endParaRPr lang="tr-TR" sz="3600" b="1" dirty="0">
            <a:solidFill>
              <a:schemeClr val="tx1"/>
            </a:solidFill>
          </a:endParaRPr>
        </a:p>
      </dgm:t>
    </dgm:pt>
    <dgm:pt modelId="{9DB9D491-082D-4802-803A-DC6E78691FEF}" type="parTrans" cxnId="{B4DDC9C6-07F9-413F-AD31-46700B5EF782}">
      <dgm:prSet/>
      <dgm:spPr/>
      <dgm:t>
        <a:bodyPr/>
        <a:lstStyle/>
        <a:p>
          <a:endParaRPr lang="tr-TR" sz="4400">
            <a:solidFill>
              <a:schemeClr val="tx1"/>
            </a:solidFill>
          </a:endParaRPr>
        </a:p>
      </dgm:t>
    </dgm:pt>
    <dgm:pt modelId="{B527367F-5840-43D5-9DD3-4DB121E2893C}" type="sibTrans" cxnId="{B4DDC9C6-07F9-413F-AD31-46700B5EF782}">
      <dgm:prSet custT="1"/>
      <dgm:spPr/>
      <dgm:t>
        <a:bodyPr/>
        <a:lstStyle/>
        <a:p>
          <a:endParaRPr lang="tr-TR" sz="4800">
            <a:solidFill>
              <a:schemeClr val="tx1"/>
            </a:solidFill>
          </a:endParaRPr>
        </a:p>
      </dgm:t>
    </dgm:pt>
    <dgm:pt modelId="{ADFD5DD0-5FF5-4DCB-B0CD-BF535258661C}" type="pres">
      <dgm:prSet presAssocID="{2D3F3A2F-355F-459D-A834-DF4B47CA3301}" presName="cycle" presStyleCnt="0">
        <dgm:presLayoutVars>
          <dgm:dir/>
          <dgm:resizeHandles val="exact"/>
        </dgm:presLayoutVars>
      </dgm:prSet>
      <dgm:spPr/>
      <dgm:t>
        <a:bodyPr/>
        <a:lstStyle/>
        <a:p>
          <a:endParaRPr lang="tr-TR"/>
        </a:p>
      </dgm:t>
    </dgm:pt>
    <dgm:pt modelId="{7A2A9BB7-331C-43B0-93F8-242FFB080DCB}" type="pres">
      <dgm:prSet presAssocID="{95C6163F-55F7-4ED7-AF11-35469C18E63B}" presName="node" presStyleLbl="node1" presStyleIdx="0" presStyleCnt="3">
        <dgm:presLayoutVars>
          <dgm:bulletEnabled val="1"/>
        </dgm:presLayoutVars>
      </dgm:prSet>
      <dgm:spPr/>
      <dgm:t>
        <a:bodyPr/>
        <a:lstStyle/>
        <a:p>
          <a:endParaRPr lang="tr-TR"/>
        </a:p>
      </dgm:t>
    </dgm:pt>
    <dgm:pt modelId="{435A75C7-D292-430D-98C6-DC9F4BC45A3E}" type="pres">
      <dgm:prSet presAssocID="{085B6FF5-ECF4-4A72-BA42-EA2E25013300}" presName="sibTrans" presStyleLbl="sibTrans2D1" presStyleIdx="0" presStyleCnt="3"/>
      <dgm:spPr/>
      <dgm:t>
        <a:bodyPr/>
        <a:lstStyle/>
        <a:p>
          <a:endParaRPr lang="tr-TR"/>
        </a:p>
      </dgm:t>
    </dgm:pt>
    <dgm:pt modelId="{21269A18-2F49-4B26-B416-61125A7F2DBA}" type="pres">
      <dgm:prSet presAssocID="{085B6FF5-ECF4-4A72-BA42-EA2E25013300}" presName="connectorText" presStyleLbl="sibTrans2D1" presStyleIdx="0" presStyleCnt="3"/>
      <dgm:spPr/>
      <dgm:t>
        <a:bodyPr/>
        <a:lstStyle/>
        <a:p>
          <a:endParaRPr lang="tr-TR"/>
        </a:p>
      </dgm:t>
    </dgm:pt>
    <dgm:pt modelId="{75776B14-8090-4E2B-A374-4B0D962F82A8}" type="pres">
      <dgm:prSet presAssocID="{C4BED230-392E-42B4-9469-330BE8AF9971}" presName="node" presStyleLbl="node1" presStyleIdx="1" presStyleCnt="3">
        <dgm:presLayoutVars>
          <dgm:bulletEnabled val="1"/>
        </dgm:presLayoutVars>
      </dgm:prSet>
      <dgm:spPr/>
      <dgm:t>
        <a:bodyPr/>
        <a:lstStyle/>
        <a:p>
          <a:endParaRPr lang="tr-TR"/>
        </a:p>
      </dgm:t>
    </dgm:pt>
    <dgm:pt modelId="{56C362AB-B545-46B9-B237-9437F78D7BDB}" type="pres">
      <dgm:prSet presAssocID="{94BDDF1D-40DE-4D9A-ACEC-53EEF44E0687}" presName="sibTrans" presStyleLbl="sibTrans2D1" presStyleIdx="1" presStyleCnt="3"/>
      <dgm:spPr/>
      <dgm:t>
        <a:bodyPr/>
        <a:lstStyle/>
        <a:p>
          <a:endParaRPr lang="tr-TR"/>
        </a:p>
      </dgm:t>
    </dgm:pt>
    <dgm:pt modelId="{E6A068BE-EAAC-46D5-8692-9909038D1ACC}" type="pres">
      <dgm:prSet presAssocID="{94BDDF1D-40DE-4D9A-ACEC-53EEF44E0687}" presName="connectorText" presStyleLbl="sibTrans2D1" presStyleIdx="1" presStyleCnt="3"/>
      <dgm:spPr/>
      <dgm:t>
        <a:bodyPr/>
        <a:lstStyle/>
        <a:p>
          <a:endParaRPr lang="tr-TR"/>
        </a:p>
      </dgm:t>
    </dgm:pt>
    <dgm:pt modelId="{37970A8C-EB2B-429B-B046-EFFFDFD1E8E2}" type="pres">
      <dgm:prSet presAssocID="{C64BC7C9-9DAB-4765-968C-1A34680C536E}" presName="node" presStyleLbl="node1" presStyleIdx="2" presStyleCnt="3">
        <dgm:presLayoutVars>
          <dgm:bulletEnabled val="1"/>
        </dgm:presLayoutVars>
      </dgm:prSet>
      <dgm:spPr/>
      <dgm:t>
        <a:bodyPr/>
        <a:lstStyle/>
        <a:p>
          <a:endParaRPr lang="tr-TR"/>
        </a:p>
      </dgm:t>
    </dgm:pt>
    <dgm:pt modelId="{25B4771F-3412-4319-BA25-B7AF1A057CB2}" type="pres">
      <dgm:prSet presAssocID="{B527367F-5840-43D5-9DD3-4DB121E2893C}" presName="sibTrans" presStyleLbl="sibTrans2D1" presStyleIdx="2" presStyleCnt="3"/>
      <dgm:spPr/>
      <dgm:t>
        <a:bodyPr/>
        <a:lstStyle/>
        <a:p>
          <a:endParaRPr lang="tr-TR"/>
        </a:p>
      </dgm:t>
    </dgm:pt>
    <dgm:pt modelId="{64898E16-B396-4CE3-B028-6DAC1A1E68A3}" type="pres">
      <dgm:prSet presAssocID="{B527367F-5840-43D5-9DD3-4DB121E2893C}" presName="connectorText" presStyleLbl="sibTrans2D1" presStyleIdx="2" presStyleCnt="3"/>
      <dgm:spPr/>
      <dgm:t>
        <a:bodyPr/>
        <a:lstStyle/>
        <a:p>
          <a:endParaRPr lang="tr-TR"/>
        </a:p>
      </dgm:t>
    </dgm:pt>
  </dgm:ptLst>
  <dgm:cxnLst>
    <dgm:cxn modelId="{10771087-8ECE-4C4F-9A6F-F3A71DAACCAE}" srcId="{2D3F3A2F-355F-459D-A834-DF4B47CA3301}" destId="{95C6163F-55F7-4ED7-AF11-35469C18E63B}" srcOrd="0" destOrd="0" parTransId="{E60BE3F6-A7E9-4A89-9AF0-FAB79FFC4095}" sibTransId="{085B6FF5-ECF4-4A72-BA42-EA2E25013300}"/>
    <dgm:cxn modelId="{F7F486AD-2EF1-478A-95D9-1432DCECE697}" type="presOf" srcId="{B527367F-5840-43D5-9DD3-4DB121E2893C}" destId="{64898E16-B396-4CE3-B028-6DAC1A1E68A3}" srcOrd="1" destOrd="0" presId="urn:microsoft.com/office/officeart/2005/8/layout/cycle2"/>
    <dgm:cxn modelId="{BBC82068-AA51-40B2-A2CF-46AD33F2C5CC}" srcId="{2D3F3A2F-355F-459D-A834-DF4B47CA3301}" destId="{C4BED230-392E-42B4-9469-330BE8AF9971}" srcOrd="1" destOrd="0" parTransId="{42AD9C8E-A741-4AEB-83AB-D2C790540FEA}" sibTransId="{94BDDF1D-40DE-4D9A-ACEC-53EEF44E0687}"/>
    <dgm:cxn modelId="{B65C888D-7B3C-49A8-8286-2C559D264FEC}" type="presOf" srcId="{085B6FF5-ECF4-4A72-BA42-EA2E25013300}" destId="{21269A18-2F49-4B26-B416-61125A7F2DBA}" srcOrd="1" destOrd="0" presId="urn:microsoft.com/office/officeart/2005/8/layout/cycle2"/>
    <dgm:cxn modelId="{CA5AE702-A505-46C8-B4A9-0959FCE419CF}" type="presOf" srcId="{085B6FF5-ECF4-4A72-BA42-EA2E25013300}" destId="{435A75C7-D292-430D-98C6-DC9F4BC45A3E}" srcOrd="0" destOrd="0" presId="urn:microsoft.com/office/officeart/2005/8/layout/cycle2"/>
    <dgm:cxn modelId="{B4DDC9C6-07F9-413F-AD31-46700B5EF782}" srcId="{2D3F3A2F-355F-459D-A834-DF4B47CA3301}" destId="{C64BC7C9-9DAB-4765-968C-1A34680C536E}" srcOrd="2" destOrd="0" parTransId="{9DB9D491-082D-4802-803A-DC6E78691FEF}" sibTransId="{B527367F-5840-43D5-9DD3-4DB121E2893C}"/>
    <dgm:cxn modelId="{820AF9F4-5EB9-455C-95DD-78289AC50327}" type="presOf" srcId="{95C6163F-55F7-4ED7-AF11-35469C18E63B}" destId="{7A2A9BB7-331C-43B0-93F8-242FFB080DCB}" srcOrd="0" destOrd="0" presId="urn:microsoft.com/office/officeart/2005/8/layout/cycle2"/>
    <dgm:cxn modelId="{5720DC06-EE9A-4E10-9F0C-80C5BCFF6115}" type="presOf" srcId="{B527367F-5840-43D5-9DD3-4DB121E2893C}" destId="{25B4771F-3412-4319-BA25-B7AF1A057CB2}" srcOrd="0" destOrd="0" presId="urn:microsoft.com/office/officeart/2005/8/layout/cycle2"/>
    <dgm:cxn modelId="{77861CA1-D7CE-4BD2-99F9-15A891FD7EBC}" type="presOf" srcId="{94BDDF1D-40DE-4D9A-ACEC-53EEF44E0687}" destId="{56C362AB-B545-46B9-B237-9437F78D7BDB}" srcOrd="0" destOrd="0" presId="urn:microsoft.com/office/officeart/2005/8/layout/cycle2"/>
    <dgm:cxn modelId="{0A415974-C650-481E-AB5F-B1D9A4CA07BF}" type="presOf" srcId="{2D3F3A2F-355F-459D-A834-DF4B47CA3301}" destId="{ADFD5DD0-5FF5-4DCB-B0CD-BF535258661C}" srcOrd="0" destOrd="0" presId="urn:microsoft.com/office/officeart/2005/8/layout/cycle2"/>
    <dgm:cxn modelId="{CB8DA068-256A-424B-A462-51B7C2FA065B}" type="presOf" srcId="{C4BED230-392E-42B4-9469-330BE8AF9971}" destId="{75776B14-8090-4E2B-A374-4B0D962F82A8}" srcOrd="0" destOrd="0" presId="urn:microsoft.com/office/officeart/2005/8/layout/cycle2"/>
    <dgm:cxn modelId="{726DFD50-BF2B-4691-B5F9-3085DC558B62}" type="presOf" srcId="{C64BC7C9-9DAB-4765-968C-1A34680C536E}" destId="{37970A8C-EB2B-429B-B046-EFFFDFD1E8E2}" srcOrd="0" destOrd="0" presId="urn:microsoft.com/office/officeart/2005/8/layout/cycle2"/>
    <dgm:cxn modelId="{E5F99A98-79C0-4FA8-A0DF-A25F3A4F4045}" type="presOf" srcId="{94BDDF1D-40DE-4D9A-ACEC-53EEF44E0687}" destId="{E6A068BE-EAAC-46D5-8692-9909038D1ACC}" srcOrd="1" destOrd="0" presId="urn:microsoft.com/office/officeart/2005/8/layout/cycle2"/>
    <dgm:cxn modelId="{630A389B-79DF-4436-B5FB-A31EB1277373}" type="presParOf" srcId="{ADFD5DD0-5FF5-4DCB-B0CD-BF535258661C}" destId="{7A2A9BB7-331C-43B0-93F8-242FFB080DCB}" srcOrd="0" destOrd="0" presId="urn:microsoft.com/office/officeart/2005/8/layout/cycle2"/>
    <dgm:cxn modelId="{945863BA-48C4-492C-AEC7-8E6250AF1AB1}" type="presParOf" srcId="{ADFD5DD0-5FF5-4DCB-B0CD-BF535258661C}" destId="{435A75C7-D292-430D-98C6-DC9F4BC45A3E}" srcOrd="1" destOrd="0" presId="urn:microsoft.com/office/officeart/2005/8/layout/cycle2"/>
    <dgm:cxn modelId="{03920CB2-9EB3-4BF8-80CA-E865F918BE6D}" type="presParOf" srcId="{435A75C7-D292-430D-98C6-DC9F4BC45A3E}" destId="{21269A18-2F49-4B26-B416-61125A7F2DBA}" srcOrd="0" destOrd="0" presId="urn:microsoft.com/office/officeart/2005/8/layout/cycle2"/>
    <dgm:cxn modelId="{08ABD53E-2238-4B8C-BE3B-21501FCD50DB}" type="presParOf" srcId="{ADFD5DD0-5FF5-4DCB-B0CD-BF535258661C}" destId="{75776B14-8090-4E2B-A374-4B0D962F82A8}" srcOrd="2" destOrd="0" presId="urn:microsoft.com/office/officeart/2005/8/layout/cycle2"/>
    <dgm:cxn modelId="{0E9D48BA-F1E3-41D3-A6E8-A660C625142B}" type="presParOf" srcId="{ADFD5DD0-5FF5-4DCB-B0CD-BF535258661C}" destId="{56C362AB-B545-46B9-B237-9437F78D7BDB}" srcOrd="3" destOrd="0" presId="urn:microsoft.com/office/officeart/2005/8/layout/cycle2"/>
    <dgm:cxn modelId="{D8D7138E-F216-4A98-B47F-D52BB7768058}" type="presParOf" srcId="{56C362AB-B545-46B9-B237-9437F78D7BDB}" destId="{E6A068BE-EAAC-46D5-8692-9909038D1ACC}" srcOrd="0" destOrd="0" presId="urn:microsoft.com/office/officeart/2005/8/layout/cycle2"/>
    <dgm:cxn modelId="{337D73E0-7E79-4B4C-B92E-CEE1F1BC5C2E}" type="presParOf" srcId="{ADFD5DD0-5FF5-4DCB-B0CD-BF535258661C}" destId="{37970A8C-EB2B-429B-B046-EFFFDFD1E8E2}" srcOrd="4" destOrd="0" presId="urn:microsoft.com/office/officeart/2005/8/layout/cycle2"/>
    <dgm:cxn modelId="{55D660C9-A653-4DCC-BAD0-7DB3EEE769B6}" type="presParOf" srcId="{ADFD5DD0-5FF5-4DCB-B0CD-BF535258661C}" destId="{25B4771F-3412-4319-BA25-B7AF1A057CB2}" srcOrd="5" destOrd="0" presId="urn:microsoft.com/office/officeart/2005/8/layout/cycle2"/>
    <dgm:cxn modelId="{8EE72F8A-8722-4C8A-BEEB-997253ECC409}" type="presParOf" srcId="{25B4771F-3412-4319-BA25-B7AF1A057CB2}" destId="{64898E16-B396-4CE3-B028-6DAC1A1E68A3}"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05.10.2018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B577F0-3FC2-F84B-ACDE-AE4A7707413C}" type="slidenum">
              <a:rPr lang="en-US"/>
              <a:pPr/>
              <a:t>91</a:t>
            </a:fld>
            <a:endParaRPr lang="en-US"/>
          </a:p>
        </p:txBody>
      </p:sp>
      <p:sp>
        <p:nvSpPr>
          <p:cNvPr id="43011" name="Rectangle 2"/>
          <p:cNvSpPr>
            <a:spLocks noGrp="1" noRot="1" noChangeAspect="1" noChangeArrowheads="1" noTextEdit="1"/>
          </p:cNvSpPr>
          <p:nvPr>
            <p:ph type="sldImg"/>
          </p:nvPr>
        </p:nvSpPr>
        <p:spPr>
          <a:xfrm>
            <a:off x="1146175" y="687388"/>
            <a:ext cx="4567238" cy="3425825"/>
          </a:xfrm>
          <a:solidFill>
            <a:srgbClr val="FFFFFF"/>
          </a:solidFill>
          <a:ln/>
        </p:spPr>
      </p:sp>
      <p:sp>
        <p:nvSpPr>
          <p:cNvPr id="4301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endParaRPr lang="en-US" dirty="0">
              <a:solidFill>
                <a:srgbClr val="003399"/>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1987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r>
              <a:rPr lang="en-US"/>
              <a:t>Note: assignment is not mathematical equality.</a:t>
            </a:r>
          </a:p>
          <a:p>
            <a:r>
              <a:rPr lang="en-US"/>
              <a:t>Curly braces delimit a block – unlike before, curly braces are needed since block has three statements.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4035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2601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2806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3011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32163"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3421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3625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4445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31</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4649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4854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5059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52643"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5469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5673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5878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6083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62883"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6493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6697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6902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7107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73123"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7517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7721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7926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8131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83363"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85411"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07</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42</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87459"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89507"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bwMode="auto">
          <a:xfrm>
            <a:off x="1146175" y="687388"/>
            <a:ext cx="4567238" cy="3427412"/>
          </a:xfrm>
          <a:prstGeom prst="rect">
            <a:avLst/>
          </a:prstGeom>
          <a:solidFill>
            <a:srgbClr val="FFFFFF"/>
          </a:solidFill>
          <a:ln>
            <a:solidFill>
              <a:srgbClr val="000000"/>
            </a:solidFill>
            <a:miter lim="800000"/>
            <a:headEnd/>
            <a:tailEnd/>
          </a:ln>
        </p:spPr>
      </p:sp>
      <p:sp>
        <p:nvSpPr>
          <p:cNvPr id="791555" name="Rectangle 3"/>
          <p:cNvSpPr>
            <a:spLocks noGrp="1" noChangeArrowheads="1"/>
          </p:cNvSpPr>
          <p:nvPr>
            <p:ph type="body" idx="1"/>
          </p:nvPr>
        </p:nvSpPr>
        <p:spPr bwMode="auto">
          <a:xfrm>
            <a:off x="917204" y="4344455"/>
            <a:ext cx="5023594" cy="4111438"/>
          </a:xfrm>
          <a:prstGeom prst="rect">
            <a:avLst/>
          </a:prstGeom>
          <a:solidFill>
            <a:srgbClr val="FFFFFF"/>
          </a:solidFill>
          <a:ln>
            <a:solidFill>
              <a:srgbClr val="000000"/>
            </a:solidFill>
            <a:miter lim="800000"/>
            <a:headEnd/>
            <a:tailEnd/>
          </a:ln>
        </p:spPr>
        <p:txBody>
          <a:bodyPr lIns="89899" tIns="44950" rIns="89899" bIns="44950">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&lt;&lt;&lt;9:04+1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131</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166</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179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01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54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50</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71</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5C355B2-A199-5B41-AE2B-0EE931DF4234}" type="slidenum">
              <a:rPr lang="en-US"/>
              <a:pPr/>
              <a:t>78</a:t>
            </a:fld>
            <a:endParaRPr lang="en-US"/>
          </a:p>
        </p:txBody>
      </p:sp>
      <p:sp>
        <p:nvSpPr>
          <p:cNvPr id="86019" name="Rectangle 2"/>
          <p:cNvSpPr>
            <a:spLocks noGrp="1" noRot="1" noChangeAspect="1" noChangeArrowheads="1"/>
          </p:cNvSpPr>
          <p:nvPr>
            <p:ph type="sldImg"/>
          </p:nvPr>
        </p:nvSpPr>
        <p:spPr>
          <a:xfrm>
            <a:off x="1146175" y="687388"/>
            <a:ext cx="4567238" cy="3425825"/>
          </a:xfrm>
          <a:solidFill>
            <a:srgbClr val="FFFFFF"/>
          </a:solidFill>
          <a:ln/>
        </p:spPr>
      </p:sp>
      <p:sp>
        <p:nvSpPr>
          <p:cNvPr id="8602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Loops save ink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1909031-B597-A94E-AAE7-0A3E4F90DB46}" type="slidenum">
              <a:rPr lang="en-US"/>
              <a:pPr/>
              <a:t>85</a:t>
            </a:fld>
            <a:endParaRPr lang="en-US"/>
          </a:p>
        </p:txBody>
      </p:sp>
      <p:sp>
        <p:nvSpPr>
          <p:cNvPr id="36867" name="Rectangle 2"/>
          <p:cNvSpPr>
            <a:spLocks noGrp="1" noRot="1" noChangeAspect="1" noChangeArrowheads="1" noTextEdit="1"/>
          </p:cNvSpPr>
          <p:nvPr>
            <p:ph type="sldImg"/>
          </p:nvPr>
        </p:nvSpPr>
        <p:spPr>
          <a:xfrm>
            <a:off x="1146175" y="687388"/>
            <a:ext cx="4567238" cy="3425825"/>
          </a:xfrm>
          <a:solidFill>
            <a:srgbClr val="FFFFFF"/>
          </a:solidFill>
          <a:ln/>
        </p:spPr>
      </p:sp>
      <p:sp>
        <p:nvSpPr>
          <p:cNvPr id="36868"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91" tIns="44945" rIns="89891" bIns="44945"/>
          <a:lstStyle/>
          <a:p>
            <a:pPr eaLnBrk="1" hangingPunct="1"/>
            <a:r>
              <a:rPr lang="en-US"/>
              <a:t>straight-line program: amount of data processed proportional to number of lines of codes written, even with conditionals</a:t>
            </a:r>
          </a:p>
          <a:p>
            <a:pPr eaLnBrk="1" hangingPunct="1"/>
            <a:r>
              <a:rPr lang="en-US"/>
              <a:t>loops: brings you to infinite</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10/5/2018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9525" cap="sq">
            <a:solidFill>
              <a:schemeClr val="bg2"/>
            </a:solidFill>
            <a:round/>
            <a:headEnd type="none" w="sm" len="sm"/>
            <a:tailEnd type="none" w="sm" len="sm"/>
          </a:ln>
          <a:effectLst/>
        </p:spPr>
        <p:txBody>
          <a:bodyPr>
            <a:prstTxWarp prst="textNoShape">
              <a:avLst/>
            </a:prstTxWarp>
          </a:bodyPr>
          <a:lstStyle/>
          <a:p>
            <a:pPr>
              <a:defRPr/>
            </a:pPr>
            <a:endParaRPr lang="en-US"/>
          </a:p>
        </p:txBody>
      </p:sp>
      <p:sp>
        <p:nvSpPr>
          <p:cNvPr id="101379"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187F4894-B7C9-7840-8707-485FB89CD0F2}" type="slidenum">
              <a:rPr lang="en-US"/>
              <a:pPr/>
              <a:t>‹#›</a:t>
            </a:fld>
            <a:endParaRPr lang="en-US"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B4C4A350-1FB4-DC45-9272-C91E008F490E}" type="slidenum">
              <a:rPr lang="en-US"/>
              <a:pPr/>
              <a:t>‹#›</a:t>
            </a:fld>
            <a:endParaRPr lang="en-U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7A40310A-0058-8048-9C2C-E4C67E1D7F51}" type="slidenum">
              <a:rPr lang="en-US"/>
              <a:pPr/>
              <a:t>‹#›</a:t>
            </a:fld>
            <a:endParaRPr lang="en-US"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DD027578-36F0-4C42-B35D-F0DAD3ECDDC2}" type="slidenum">
              <a:rPr lang="en-US"/>
              <a:pPr/>
              <a:t>‹#›</a:t>
            </a:fld>
            <a:endParaRPr lang="en-US"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5412D994-6683-9F4D-8FC8-E74B64D44F3B}" type="slidenum">
              <a:rPr lang="en-US"/>
              <a:pPr/>
              <a:t>‹#›</a:t>
            </a:fld>
            <a:endParaRPr lang="en-US" sz="1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3A2ABCEC-96A0-B344-9710-F18E0685CC81}" type="slidenum">
              <a:rPr lang="en-US"/>
              <a:pPr/>
              <a:t>‹#›</a:t>
            </a:fld>
            <a:endParaRPr lang="en-US" sz="14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7C59FDD-1A45-E24B-B72D-44CEC1C17D8B}"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6B6EBE00-C619-9048-9445-2FF79198FAE6}" type="slidenum">
              <a:rPr lang="en-US"/>
              <a:pPr/>
              <a:t>‹#›</a:t>
            </a:fld>
            <a:endParaRPr lang="en-US" sz="14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B3786286-7385-1042-99DE-6649955D079C}" type="slidenum">
              <a:rPr lang="en-US"/>
              <a:pPr/>
              <a:t>‹#›</a:t>
            </a:fld>
            <a:endParaRPr lang="en-US" sz="1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0C264152-1FA9-4740-A4C3-D9514712D430}" type="slidenum">
              <a:rPr lang="en-US"/>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10/5/2018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10/5/2018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10/5/2018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914400"/>
            <a:ext cx="78486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1" sz="800"/>
            </a:lvl1pPr>
          </a:lstStyle>
          <a:p>
            <a:fld id="{35BE2E48-8000-E94B-B086-2610ACBECE62}" type="slidenum">
              <a:rPr lang="en-US"/>
              <a:pPr/>
              <a:t>‹#›</a:t>
            </a:fld>
            <a:endParaRPr lang="en-US" sz="14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lnSpc>
          <a:spcPct val="70000"/>
        </a:lnSpc>
        <a:spcBef>
          <a:spcPct val="0"/>
        </a:spcBef>
        <a:spcAft>
          <a:spcPct val="0"/>
        </a:spcAft>
        <a:defRPr kumimoji="1" sz="2000">
          <a:solidFill>
            <a:schemeClr val="hlink"/>
          </a:solidFill>
          <a:latin typeface="+mj-lt"/>
          <a:ea typeface="ＭＳ Ｐゴシック" pitchFamily="-84" charset="-128"/>
          <a:cs typeface="ＭＳ Ｐゴシック" pitchFamily="-84" charset="-128"/>
        </a:defRPr>
      </a:lvl1pPr>
      <a:lvl2pPr algn="ctr" rtl="0" eaLnBrk="0" fontAlgn="base" hangingPunct="0">
        <a:lnSpc>
          <a:spcPct val="70000"/>
        </a:lnSpc>
        <a:spcBef>
          <a:spcPct val="0"/>
        </a:spcBef>
        <a:spcAft>
          <a:spcPct val="0"/>
        </a:spcAft>
        <a:defRPr kumimoji="1" sz="2000">
          <a:solidFill>
            <a:schemeClr val="hlink"/>
          </a:solidFill>
          <a:latin typeface="Comic Sans MS" charset="0"/>
          <a:ea typeface="ＭＳ Ｐゴシック" pitchFamily="-84" charset="-128"/>
          <a:cs typeface="ＭＳ Ｐゴシック" pitchFamily="-84" charset="-128"/>
        </a:defRPr>
      </a:lvl2pPr>
      <a:lvl3pPr algn="ctr" rtl="0" eaLnBrk="0" fontAlgn="base" hangingPunct="0">
        <a:lnSpc>
          <a:spcPct val="70000"/>
        </a:lnSpc>
        <a:spcBef>
          <a:spcPct val="0"/>
        </a:spcBef>
        <a:spcAft>
          <a:spcPct val="0"/>
        </a:spcAft>
        <a:defRPr kumimoji="1" sz="2000">
          <a:solidFill>
            <a:schemeClr val="hlink"/>
          </a:solidFill>
          <a:latin typeface="Comic Sans MS" charset="0"/>
          <a:ea typeface="ＭＳ Ｐゴシック" pitchFamily="-84" charset="-128"/>
          <a:cs typeface="ＭＳ Ｐゴシック" pitchFamily="-84" charset="-128"/>
        </a:defRPr>
      </a:lvl3pPr>
      <a:lvl4pPr algn="ctr" rtl="0" eaLnBrk="0" fontAlgn="base" hangingPunct="0">
        <a:lnSpc>
          <a:spcPct val="70000"/>
        </a:lnSpc>
        <a:spcBef>
          <a:spcPct val="0"/>
        </a:spcBef>
        <a:spcAft>
          <a:spcPct val="0"/>
        </a:spcAft>
        <a:defRPr kumimoji="1" sz="2000">
          <a:solidFill>
            <a:schemeClr val="hlink"/>
          </a:solidFill>
          <a:latin typeface="Comic Sans MS" charset="0"/>
          <a:ea typeface="ＭＳ Ｐゴシック" pitchFamily="-84" charset="-128"/>
          <a:cs typeface="ＭＳ Ｐゴシック" pitchFamily="-84" charset="-128"/>
        </a:defRPr>
      </a:lvl4pPr>
      <a:lvl5pPr algn="ctr" rtl="0" eaLnBrk="0" fontAlgn="base" hangingPunct="0">
        <a:lnSpc>
          <a:spcPct val="70000"/>
        </a:lnSpc>
        <a:spcBef>
          <a:spcPct val="0"/>
        </a:spcBef>
        <a:spcAft>
          <a:spcPct val="0"/>
        </a:spcAft>
        <a:defRPr kumimoji="1" sz="2000">
          <a:solidFill>
            <a:schemeClr val="hlink"/>
          </a:solidFill>
          <a:latin typeface="Comic Sans MS" charset="0"/>
          <a:ea typeface="ＭＳ Ｐゴシック" pitchFamily="-84" charset="-128"/>
          <a:cs typeface="ＭＳ Ｐゴシック" pitchFamily="-84" charset="-128"/>
        </a:defRPr>
      </a:lvl5pPr>
      <a:lvl6pPr marL="457200" algn="ctr" rtl="0" eaLnBrk="0" fontAlgn="base" hangingPunct="0">
        <a:lnSpc>
          <a:spcPct val="70000"/>
        </a:lnSpc>
        <a:spcBef>
          <a:spcPct val="0"/>
        </a:spcBef>
        <a:spcAft>
          <a:spcPct val="0"/>
        </a:spcAft>
        <a:defRPr kumimoji="1" sz="2000">
          <a:solidFill>
            <a:schemeClr val="hlink"/>
          </a:solidFill>
          <a:latin typeface="Comic Sans MS" charset="0"/>
        </a:defRPr>
      </a:lvl6pPr>
      <a:lvl7pPr marL="914400" algn="ctr" rtl="0" eaLnBrk="0" fontAlgn="base" hangingPunct="0">
        <a:lnSpc>
          <a:spcPct val="70000"/>
        </a:lnSpc>
        <a:spcBef>
          <a:spcPct val="0"/>
        </a:spcBef>
        <a:spcAft>
          <a:spcPct val="0"/>
        </a:spcAft>
        <a:defRPr kumimoji="1" sz="2000">
          <a:solidFill>
            <a:schemeClr val="hlink"/>
          </a:solidFill>
          <a:latin typeface="Comic Sans MS" charset="0"/>
        </a:defRPr>
      </a:lvl7pPr>
      <a:lvl8pPr marL="1371600" algn="ctr" rtl="0" eaLnBrk="0" fontAlgn="base" hangingPunct="0">
        <a:lnSpc>
          <a:spcPct val="70000"/>
        </a:lnSpc>
        <a:spcBef>
          <a:spcPct val="0"/>
        </a:spcBef>
        <a:spcAft>
          <a:spcPct val="0"/>
        </a:spcAft>
        <a:defRPr kumimoji="1" sz="2000">
          <a:solidFill>
            <a:schemeClr val="hlink"/>
          </a:solidFill>
          <a:latin typeface="Comic Sans MS" charset="0"/>
        </a:defRPr>
      </a:lvl8pPr>
      <a:lvl9pPr marL="1828800" algn="ctr" rtl="0" eaLnBrk="0" fontAlgn="base" hangingPunct="0">
        <a:lnSpc>
          <a:spcPct val="70000"/>
        </a:lnSpc>
        <a:spcBef>
          <a:spcPct val="0"/>
        </a:spcBef>
        <a:spcAft>
          <a:spcPct val="0"/>
        </a:spcAft>
        <a:defRPr kumimoji="1" sz="2000">
          <a:solidFill>
            <a:schemeClr val="hlink"/>
          </a:solidFill>
          <a:latin typeface="Comic Sans MS"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charset="2"/>
        <a:defRPr kumimoji="1">
          <a:solidFill>
            <a:srgbClr val="003399"/>
          </a:solidFill>
          <a:latin typeface="+mn-lt"/>
          <a:ea typeface="ＭＳ Ｐゴシック" pitchFamily="-84" charset="-128"/>
          <a:cs typeface="ＭＳ Ｐゴシック" pitchFamily="-84" charset="-128"/>
        </a:defRPr>
      </a:lvl1pPr>
      <a:lvl2pPr marL="346075" indent="-231775" algn="l" rtl="0" eaLnBrk="0" fontAlgn="base" hangingPunct="0">
        <a:lnSpc>
          <a:spcPts val="2600"/>
        </a:lnSpc>
        <a:spcBef>
          <a:spcPct val="0"/>
        </a:spcBef>
        <a:spcAft>
          <a:spcPct val="0"/>
        </a:spcAft>
        <a:buClr>
          <a:schemeClr val="tx1"/>
        </a:buClr>
        <a:buSzPct val="35000"/>
        <a:buFont typeface="Monotype Sorts" charset="2"/>
        <a:buChar char="n"/>
        <a:defRPr kumimoji="1">
          <a:solidFill>
            <a:schemeClr val="tx1"/>
          </a:solidFill>
          <a:latin typeface="+mn-lt"/>
          <a:ea typeface="ＭＳ Ｐゴシック" charset="-128"/>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ea typeface="ＭＳ Ｐゴシック" charset="-128"/>
        </a:defRPr>
      </a:lvl3pPr>
      <a:lvl4pPr marL="1147763" indent="-404813" algn="l" rtl="0" eaLnBrk="0" fontAlgn="base" hangingPunct="0">
        <a:lnSpc>
          <a:spcPts val="2600"/>
        </a:lnSpc>
        <a:spcBef>
          <a:spcPct val="0"/>
        </a:spcBef>
        <a:spcAft>
          <a:spcPct val="0"/>
        </a:spcAft>
        <a:buClr>
          <a:schemeClr val="tx1"/>
        </a:buClr>
        <a:buFont typeface="Wingdings" charset="2"/>
        <a:buChar char="!"/>
        <a:defRPr kumimoji="1">
          <a:solidFill>
            <a:schemeClr val="tx1"/>
          </a:solidFill>
          <a:latin typeface="+mn-lt"/>
          <a:ea typeface="ＭＳ Ｐゴシック" charset="-128"/>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il141asistan@gmail.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FtaKEn2f2qI?list=PLfzhcDNz4tlXOvEE7z_u3gEqFO3nwIZ5i"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youtu.be/Jlbs8ly6OKA?list=PL76809ED684A081F3"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77.gi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9.pn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8.png"/></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9.wmf"/></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4.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5.vml"/><Relationship Id="rId1" Type="http://schemas.openxmlformats.org/officeDocument/2006/relationships/themeOverride" Target="../theme/themeOverride13.xml"/><Relationship Id="rId4" Type="http://schemas.openxmlformats.org/officeDocument/2006/relationships/image" Target="../media/image87.jpeg"/></Relationships>
</file>

<file path=ppt/slides/_rels/slide1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9.wmf"/></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1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90.gif"/></Relationships>
</file>

<file path=ppt/slides/_rels/slide1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156.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57.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6.xml"/><Relationship Id="rId1" Type="http://schemas.openxmlformats.org/officeDocument/2006/relationships/themeOverride" Target="../theme/themeOverride25.xml"/></Relationships>
</file>

<file path=ppt/slides/_rels/slide1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96.png"/><Relationship Id="rId4" Type="http://schemas.openxmlformats.org/officeDocument/2006/relationships/image" Target="../media/image95.png"/></Relationships>
</file>

<file path=ppt/slides/_rels/slide16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98.png"/></Relationships>
</file>

<file path=ppt/slides/_rels/slide16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17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5.xml"/><Relationship Id="rId5" Type="http://schemas.openxmlformats.org/officeDocument/2006/relationships/image" Target="../media/image104.png"/><Relationship Id="rId4" Type="http://schemas.openxmlformats.org/officeDocument/2006/relationships/image" Target="../media/image103.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18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106.gif"/></Relationships>
</file>

<file path=ppt/slides/_rels/slide182.xml.rels><?xml version="1.0" encoding="UTF-8" standalone="yes"?>
<Relationships xmlns="http://schemas.openxmlformats.org/package/2006/relationships"><Relationship Id="rId3" Type="http://schemas.openxmlformats.org/officeDocument/2006/relationships/hyperlink" Target="https://thenextweb.com/insider/2017/09/21/bill-gates-regrets-ctrlaltdelete-offers-better-solution/" TargetMode="Externa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107.jpeg"/></Relationships>
</file>

<file path=ppt/slides/_rels/slide18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hemeOverride" Target="../theme/themeOverride49.xml"/><Relationship Id="rId5" Type="http://schemas.openxmlformats.org/officeDocument/2006/relationships/image" Target="../media/image106.gif"/><Relationship Id="rId4" Type="http://schemas.openxmlformats.org/officeDocument/2006/relationships/image" Target="../media/image109.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2.pn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kHFpzxMFB3E"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http://www.pythontutor.com/c.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jpeg"/><Relationship Id="rId3" Type="http://schemas.openxmlformats.org/officeDocument/2006/relationships/image" Target="../media/image55.png"/><Relationship Id="rId7" Type="http://schemas.openxmlformats.org/officeDocument/2006/relationships/image" Target="../media/image59.gif"/><Relationship Id="rId12"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gif"/><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a:t>
            </a:r>
            <a:endParaRPr lang="tr-TR" dirty="0"/>
          </a:p>
        </p:txBody>
      </p:sp>
      <p:sp>
        <p:nvSpPr>
          <p:cNvPr id="3" name="2 İçerik Yer Tutucusu"/>
          <p:cNvSpPr>
            <a:spLocks noGrp="1"/>
          </p:cNvSpPr>
          <p:nvPr>
            <p:ph sz="quarter" idx="1"/>
          </p:nvPr>
        </p:nvSpPr>
        <p:spPr/>
        <p:txBody>
          <a:bodyPr>
            <a:normAutofit/>
          </a:bodyPr>
          <a:lstStyle/>
          <a:p>
            <a:pPr algn="ctr"/>
            <a:r>
              <a:rPr lang="tr-TR" sz="3600" b="1" dirty="0" smtClean="0">
                <a:hlinkClick r:id="rId2"/>
              </a:rPr>
              <a:t>bil141asistan@</a:t>
            </a:r>
            <a:r>
              <a:rPr lang="tr-TR" sz="3600" b="1" dirty="0" err="1" smtClean="0">
                <a:hlinkClick r:id="rId2"/>
              </a:rPr>
              <a:t>gmail</a:t>
            </a:r>
            <a:r>
              <a:rPr lang="tr-TR" sz="3600" b="1" dirty="0" smtClean="0">
                <a:hlinkClick r:id="rId2"/>
              </a:rPr>
              <a:t>.com</a:t>
            </a:r>
            <a:endParaRPr lang="tr-TR" sz="3600" b="1" dirty="0"/>
          </a:p>
          <a:p>
            <a:pPr algn="ctr">
              <a:buNone/>
            </a:pPr>
            <a:endParaRPr lang="tr-TR" sz="3600" b="1" dirty="0" smtClean="0"/>
          </a:p>
        </p:txBody>
      </p:sp>
      <p:sp>
        <p:nvSpPr>
          <p:cNvPr id="4" name="3 Yuvarlatılmış Dikdörtgen"/>
          <p:cNvSpPr/>
          <p:nvPr/>
        </p:nvSpPr>
        <p:spPr>
          <a:xfrm>
            <a:off x="1039091" y="1953491"/>
            <a:ext cx="7065818"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dirty="0" smtClean="0"/>
              <a:t>Merhaba,</a:t>
            </a:r>
          </a:p>
          <a:p>
            <a:r>
              <a:rPr lang="tr-TR" dirty="0" smtClean="0"/>
              <a:t>Size C dilinde takıldığım birkaç nokta hakkında soru sormak istiyorum.</a:t>
            </a:r>
          </a:p>
          <a:p>
            <a:r>
              <a:rPr lang="tr-TR" b="1" dirty="0" smtClean="0"/>
              <a:t>Bugün ve yarın </a:t>
            </a:r>
            <a:r>
              <a:rPr lang="tr-TR" dirty="0" smtClean="0"/>
              <a:t>müsait vakitlerim: … </a:t>
            </a:r>
          </a:p>
          <a:p>
            <a:r>
              <a:rPr lang="tr-TR" dirty="0" smtClean="0"/>
              <a:t>Size müsait olan bir vakitte, belirttiğiniz yere gelebilirim.</a:t>
            </a:r>
          </a:p>
          <a:p>
            <a:r>
              <a:rPr lang="tr-TR" dirty="0" smtClean="0"/>
              <a:t>Geri dönüşünüzü bekliyorum.</a:t>
            </a:r>
          </a:p>
          <a:p>
            <a:r>
              <a:rPr lang="tr-TR" dirty="0" smtClean="0"/>
              <a:t>İyi çalışmalar.</a:t>
            </a:r>
            <a:endParaRPr lang="tr-TR" dirty="0"/>
          </a:p>
        </p:txBody>
      </p:sp>
      <p:cxnSp>
        <p:nvCxnSpPr>
          <p:cNvPr id="6" name="5 Düz Ok Bağlayıcısı"/>
          <p:cNvCxnSpPr/>
          <p:nvPr/>
        </p:nvCxnSpPr>
        <p:spPr>
          <a:xfrm>
            <a:off x="2147455" y="4087091"/>
            <a:ext cx="803563" cy="24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1233055" y="4415043"/>
            <a:ext cx="6871854" cy="369332"/>
          </a:xfrm>
          <a:prstGeom prst="rect">
            <a:avLst/>
          </a:prstGeom>
          <a:noFill/>
        </p:spPr>
        <p:txBody>
          <a:bodyPr wrap="square" rtlCol="0">
            <a:spAutoFit/>
          </a:bodyPr>
          <a:lstStyle/>
          <a:p>
            <a:r>
              <a:rPr lang="tr-TR" dirty="0" smtClean="0"/>
              <a:t>şeklinde bir e-posta ile randevu alabilirsiniz.</a:t>
            </a:r>
            <a:endParaRPr lang="tr-TR" dirty="0"/>
          </a:p>
        </p:txBody>
      </p:sp>
      <p:sp>
        <p:nvSpPr>
          <p:cNvPr id="8" name="7 Yuvarlatılmış Dikdörtgen"/>
          <p:cNvSpPr/>
          <p:nvPr/>
        </p:nvSpPr>
        <p:spPr>
          <a:xfrm>
            <a:off x="762000" y="4969041"/>
            <a:ext cx="7606145" cy="11879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b="1" dirty="0" smtClean="0"/>
              <a:t>Uyarı</a:t>
            </a:r>
            <a:r>
              <a:rPr lang="tr-TR" sz="1600" dirty="0" smtClean="0"/>
              <a:t>: Sorularınızı kendiniz çözemiyorsanız ve her hafta asistanlara sormak durumunda kalıyorsanız lütfen en kısa sürede dersin hocasıyla iletişime geçiniz. Bu durumdaki öğrenciler ne yazık ki sınav sonuçlarını görünce fark edebiliyorlar ki: bir yerlerde yanlış yapmışlar, ödevlerden yeterince faydalanamamışlar, yanlış bir çalışma yöntemi belirlemişler…</a:t>
            </a:r>
            <a:endParaRPr lang="tr-TR" sz="1600" dirty="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CC651D42-B55F-0F4F-B12C-E5CB3D434028}" type="slidenum">
              <a:rPr lang="en-US"/>
              <a:pPr/>
              <a:t>100</a:t>
            </a:fld>
            <a:endParaRPr lang="en-US" sz="1400"/>
          </a:p>
        </p:txBody>
      </p:sp>
      <p:sp>
        <p:nvSpPr>
          <p:cNvPr id="743426" name="Rectangle 2"/>
          <p:cNvSpPr>
            <a:spLocks noGrp="1" noChangeArrowheads="1"/>
          </p:cNvSpPr>
          <p:nvPr>
            <p:ph type="title"/>
          </p:nvPr>
        </p:nvSpPr>
        <p:spPr/>
        <p:txBody>
          <a:bodyPr/>
          <a:lstStyle/>
          <a:p>
            <a:r>
              <a:rPr lang="en-US"/>
              <a:t>Powers of Two:  Trace</a:t>
            </a:r>
          </a:p>
        </p:txBody>
      </p:sp>
      <p:sp>
        <p:nvSpPr>
          <p:cNvPr id="743427"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43559" name="Rectangle 135"/>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43560" name="Rectangle 136"/>
          <p:cNvSpPr>
            <a:spLocks noChangeArrowheads="1"/>
          </p:cNvSpPr>
          <p:nvPr/>
        </p:nvSpPr>
        <p:spPr bwMode="auto">
          <a:xfrm>
            <a:off x="609600" y="34290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43561" name="Rectangle 137"/>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43562" name="Rectangle 138"/>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43563" name="Rectangle 139"/>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3564" name="Rectangle 140"/>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43565" name="Rectangle 141"/>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43566" name="Rectangle 142"/>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3567" name="Rectangle 143"/>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43570" name="Rectangle 146"/>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43571" name="Rectangle 147"/>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43572" name="Rectangle 148"/>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43574" name="Rectangle 150"/>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122F932E-59E3-CE46-A0B6-ACEE06D8E3ED}" type="slidenum">
              <a:rPr lang="en-US"/>
              <a:pPr/>
              <a:t>101</a:t>
            </a:fld>
            <a:endParaRPr lang="en-US" sz="1400"/>
          </a:p>
        </p:txBody>
      </p:sp>
      <p:sp>
        <p:nvSpPr>
          <p:cNvPr id="745474" name="Rectangle 2"/>
          <p:cNvSpPr>
            <a:spLocks noGrp="1" noChangeArrowheads="1"/>
          </p:cNvSpPr>
          <p:nvPr>
            <p:ph type="title"/>
          </p:nvPr>
        </p:nvSpPr>
        <p:spPr/>
        <p:txBody>
          <a:bodyPr/>
          <a:lstStyle/>
          <a:p>
            <a:r>
              <a:rPr lang="en-US"/>
              <a:t>Powers of Two:  Trace</a:t>
            </a:r>
          </a:p>
        </p:txBody>
      </p:sp>
      <p:sp>
        <p:nvSpPr>
          <p:cNvPr id="74547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45588" name="Rectangle 116"/>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45589" name="Rectangle 117"/>
          <p:cNvSpPr>
            <a:spLocks noChangeArrowheads="1"/>
          </p:cNvSpPr>
          <p:nvPr/>
        </p:nvSpPr>
        <p:spPr bwMode="auto">
          <a:xfrm>
            <a:off x="609600" y="36957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45590" name="Rectangle 118"/>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45591" name="Rectangle 119"/>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45592" name="Rectangle 120"/>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5593" name="Rectangle 121"/>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45594" name="Rectangle 122"/>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45595" name="Rectangle 123"/>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5596" name="Rectangle 124"/>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45597" name="Rectangle 125"/>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45598" name="Rectangle 126"/>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45599" name="Rectangle 12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45600" name="Rectangle 12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45601" name="Rectangle 12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45602" name="Rectangle 130"/>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45603" name="Rectangle 131"/>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B5C06C52-1FA2-CE4C-99E4-AE54D456B323}" type="slidenum">
              <a:rPr lang="en-US"/>
              <a:pPr/>
              <a:t>102</a:t>
            </a:fld>
            <a:endParaRPr lang="en-US" sz="1400" dirty="0"/>
          </a:p>
        </p:txBody>
      </p:sp>
      <p:sp>
        <p:nvSpPr>
          <p:cNvPr id="747522" name="Rectangle 2"/>
          <p:cNvSpPr>
            <a:spLocks noGrp="1" noChangeArrowheads="1"/>
          </p:cNvSpPr>
          <p:nvPr>
            <p:ph type="title"/>
          </p:nvPr>
        </p:nvSpPr>
        <p:spPr/>
        <p:txBody>
          <a:bodyPr/>
          <a:lstStyle/>
          <a:p>
            <a:r>
              <a:rPr lang="en-US"/>
              <a:t>Powers of Two:  Trace</a:t>
            </a:r>
          </a:p>
        </p:txBody>
      </p:sp>
      <p:sp>
        <p:nvSpPr>
          <p:cNvPr id="747523"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47605" name="Rectangle 85"/>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47606" name="Rectangle 86"/>
          <p:cNvSpPr>
            <a:spLocks noChangeArrowheads="1"/>
          </p:cNvSpPr>
          <p:nvPr/>
        </p:nvSpPr>
        <p:spPr bwMode="auto">
          <a:xfrm>
            <a:off x="609600" y="39497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47607" name="Rectangle 87"/>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47608" name="Rectangle 88"/>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47609" name="Rectangle 89"/>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7610" name="Rectangle 90"/>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47611" name="Rectangle 91"/>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47612" name="Rectangle 92"/>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7613" name="Rectangle 93"/>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47614" name="Rectangle 94"/>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47615" name="Rectangle 95"/>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47616" name="Rectangle 96"/>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47617" name="Rectangle 97"/>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47618" name="Rectangle 98"/>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47619" name="Rectangle 99"/>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47620" name="Rectangle 100"/>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F7126340-7429-324B-B571-A8FD3ED4CE4D}" type="slidenum">
              <a:rPr lang="en-US"/>
              <a:pPr/>
              <a:t>103</a:t>
            </a:fld>
            <a:endParaRPr lang="en-US" sz="1400"/>
          </a:p>
        </p:txBody>
      </p:sp>
      <p:sp>
        <p:nvSpPr>
          <p:cNvPr id="749570" name="Rectangle 2"/>
          <p:cNvSpPr>
            <a:spLocks noGrp="1" noChangeArrowheads="1"/>
          </p:cNvSpPr>
          <p:nvPr>
            <p:ph type="title"/>
          </p:nvPr>
        </p:nvSpPr>
        <p:spPr/>
        <p:txBody>
          <a:bodyPr/>
          <a:lstStyle/>
          <a:p>
            <a:r>
              <a:rPr lang="en-US"/>
              <a:t>Powers of Two:  Trace</a:t>
            </a:r>
          </a:p>
        </p:txBody>
      </p:sp>
      <p:sp>
        <p:nvSpPr>
          <p:cNvPr id="74957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49664" name="Rectangle 96"/>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49665" name="Rectangle 97"/>
          <p:cNvSpPr>
            <a:spLocks noChangeArrowheads="1"/>
          </p:cNvSpPr>
          <p:nvPr/>
        </p:nvSpPr>
        <p:spPr bwMode="auto">
          <a:xfrm>
            <a:off x="609600" y="32194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49666" name="Rectangle 98"/>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49667" name="Rectangle 99"/>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49668" name="Rectangle 100"/>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9669" name="Rectangle 101"/>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49670" name="Rectangle 102"/>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49671" name="Rectangle 103"/>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49672" name="Rectangle 104"/>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49673" name="Rectangle 105"/>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49674" name="Rectangle 106"/>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49675" name="Rectangle 10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49676" name="Rectangle 10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49677" name="Rectangle 10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49678" name="Rectangle 110"/>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49679" name="Rectangle 111"/>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B092ED98-BDE3-334F-82F3-FB13B5B94352}" type="slidenum">
              <a:rPr lang="en-US"/>
              <a:pPr/>
              <a:t>104</a:t>
            </a:fld>
            <a:endParaRPr lang="en-US" sz="1400"/>
          </a:p>
        </p:txBody>
      </p:sp>
      <p:sp>
        <p:nvSpPr>
          <p:cNvPr id="751618" name="Rectangle 2"/>
          <p:cNvSpPr>
            <a:spLocks noGrp="1" noChangeArrowheads="1"/>
          </p:cNvSpPr>
          <p:nvPr>
            <p:ph type="title"/>
          </p:nvPr>
        </p:nvSpPr>
        <p:spPr/>
        <p:txBody>
          <a:bodyPr/>
          <a:lstStyle/>
          <a:p>
            <a:r>
              <a:rPr lang="en-US"/>
              <a:t>Powers of Two:  Trace</a:t>
            </a:r>
          </a:p>
        </p:txBody>
      </p:sp>
      <p:sp>
        <p:nvSpPr>
          <p:cNvPr id="751619"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51711" name="Rectangle 95"/>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51712" name="Rectangle 96"/>
          <p:cNvSpPr>
            <a:spLocks noChangeArrowheads="1"/>
          </p:cNvSpPr>
          <p:nvPr/>
        </p:nvSpPr>
        <p:spPr bwMode="auto">
          <a:xfrm>
            <a:off x="609600" y="343376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51713" name="Rectangle 97"/>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51714" name="Rectangle 98"/>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51715" name="Rectangle 99"/>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1716" name="Rectangle 100"/>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51717" name="Rectangle 101"/>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51718" name="Rectangle 102"/>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1719" name="Rectangle 103"/>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51720" name="Rectangle 104"/>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51721" name="Rectangle 105"/>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51724" name="Rectangle 108"/>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51725" name="Rectangle 109"/>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51726" name="Rectangle 110"/>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1727" name="Rectangle 111"/>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1729" name="Rectangle 113"/>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2CBD4859-0B45-D149-AD5D-836C5E07E1DB}" type="slidenum">
              <a:rPr lang="en-US"/>
              <a:pPr/>
              <a:t>105</a:t>
            </a:fld>
            <a:endParaRPr lang="en-US" sz="1400"/>
          </a:p>
        </p:txBody>
      </p:sp>
      <p:sp>
        <p:nvSpPr>
          <p:cNvPr id="753666" name="Rectangle 2"/>
          <p:cNvSpPr>
            <a:spLocks noGrp="1" noChangeArrowheads="1"/>
          </p:cNvSpPr>
          <p:nvPr>
            <p:ph type="title"/>
          </p:nvPr>
        </p:nvSpPr>
        <p:spPr/>
        <p:txBody>
          <a:bodyPr/>
          <a:lstStyle/>
          <a:p>
            <a:r>
              <a:rPr lang="en-US"/>
              <a:t>Powers of Two:  Trace</a:t>
            </a:r>
          </a:p>
        </p:txBody>
      </p:sp>
      <p:sp>
        <p:nvSpPr>
          <p:cNvPr id="753667"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53753" name="Rectangle 89"/>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53754" name="Rectangle 90"/>
          <p:cNvSpPr>
            <a:spLocks noChangeArrowheads="1"/>
          </p:cNvSpPr>
          <p:nvPr/>
        </p:nvSpPr>
        <p:spPr bwMode="auto">
          <a:xfrm>
            <a:off x="609600" y="367982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53755" name="Rectangle 91"/>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53756" name="Rectangle 92"/>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53757" name="Rectangle 93"/>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3758" name="Rectangle 94"/>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53759" name="Rectangle 95"/>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53760" name="Rectangle 96"/>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3761" name="Rectangle 97"/>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53762" name="Rectangle 98"/>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53763" name="Rectangle 99"/>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53764" name="Rectangle 100"/>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53765" name="Rectangle 101"/>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53766" name="Rectangle 102"/>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53767" name="Rectangle 103"/>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53768" name="Rectangle 104"/>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3769" name="Rectangle 105"/>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3770" name="Rectangle 106"/>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53771" name="Rectangle 107"/>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E63954F7-4C9E-2F4C-B65E-4F56AE8A4F1B}" type="slidenum">
              <a:rPr lang="en-US"/>
              <a:pPr/>
              <a:t>106</a:t>
            </a:fld>
            <a:endParaRPr lang="en-US" sz="1400"/>
          </a:p>
        </p:txBody>
      </p:sp>
      <p:sp>
        <p:nvSpPr>
          <p:cNvPr id="755714" name="Rectangle 2"/>
          <p:cNvSpPr>
            <a:spLocks noGrp="1" noChangeArrowheads="1"/>
          </p:cNvSpPr>
          <p:nvPr>
            <p:ph type="title"/>
          </p:nvPr>
        </p:nvSpPr>
        <p:spPr/>
        <p:txBody>
          <a:bodyPr/>
          <a:lstStyle/>
          <a:p>
            <a:r>
              <a:rPr lang="en-US"/>
              <a:t>Powers of Two:  Trace</a:t>
            </a:r>
          </a:p>
        </p:txBody>
      </p:sp>
      <p:sp>
        <p:nvSpPr>
          <p:cNvPr id="75571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55800" name="Rectangle 88"/>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55801" name="Rectangle 89"/>
          <p:cNvSpPr>
            <a:spLocks noChangeArrowheads="1"/>
          </p:cNvSpPr>
          <p:nvPr/>
        </p:nvSpPr>
        <p:spPr bwMode="auto">
          <a:xfrm>
            <a:off x="609600" y="3932238"/>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55802" name="Rectangle 90"/>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55803" name="Rectangle 91"/>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55804" name="Rectangle 92"/>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5805" name="Rectangle 93"/>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55806" name="Rectangle 94"/>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55807" name="Rectangle 95"/>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5808" name="Rectangle 96"/>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55809" name="Rectangle 97"/>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55810" name="Rectangle 98"/>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55811" name="Rectangle 99"/>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55812" name="Rectangle 100"/>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55813" name="Rectangle 101"/>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55814" name="Rectangle 102"/>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55815" name="Rectangle 103"/>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5816" name="Rectangle 104"/>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5817" name="Rectangle 105"/>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55818" name="Rectangle 106"/>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F94AB2E1-15F7-A241-9242-BD3414F1CADE}" type="slidenum">
              <a:rPr lang="en-US"/>
              <a:pPr/>
              <a:t>107</a:t>
            </a:fld>
            <a:endParaRPr lang="en-US" sz="1400"/>
          </a:p>
        </p:txBody>
      </p:sp>
      <p:sp>
        <p:nvSpPr>
          <p:cNvPr id="757762" name="Rectangle 2"/>
          <p:cNvSpPr>
            <a:spLocks noGrp="1" noChangeArrowheads="1"/>
          </p:cNvSpPr>
          <p:nvPr>
            <p:ph type="title"/>
          </p:nvPr>
        </p:nvSpPr>
        <p:spPr/>
        <p:txBody>
          <a:bodyPr/>
          <a:lstStyle/>
          <a:p>
            <a:r>
              <a:rPr lang="en-US"/>
              <a:t>Powers of Two:  Trace</a:t>
            </a:r>
          </a:p>
        </p:txBody>
      </p:sp>
      <p:sp>
        <p:nvSpPr>
          <p:cNvPr id="757763"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57858" name="Rectangle 98"/>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57859" name="Rectangle 99"/>
          <p:cNvSpPr>
            <a:spLocks noChangeArrowheads="1"/>
          </p:cNvSpPr>
          <p:nvPr/>
        </p:nvSpPr>
        <p:spPr bwMode="auto">
          <a:xfrm>
            <a:off x="609600" y="3201988"/>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57860" name="Rectangle 100"/>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57861" name="Rectangle 101"/>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57862" name="Rectangle 102"/>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7863" name="Rectangle 103"/>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57864" name="Rectangle 104"/>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57865" name="Rectangle 105"/>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7866" name="Rectangle 106"/>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57867" name="Rectangle 107"/>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57868" name="Rectangle 108"/>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57869" name="Rectangle 109"/>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57870" name="Rectangle 110"/>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57871" name="Rectangle 111"/>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57872" name="Rectangle 112"/>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57873" name="Rectangle 113"/>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7874" name="Rectangle 114"/>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7875" name="Rectangle 115"/>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7876" name="Rectangle 116"/>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845D6D17-0190-D84A-B27D-6416EB3C173F}" type="slidenum">
              <a:rPr lang="en-US"/>
              <a:pPr/>
              <a:t>108</a:t>
            </a:fld>
            <a:endParaRPr lang="en-US" sz="1400"/>
          </a:p>
        </p:txBody>
      </p:sp>
      <p:sp>
        <p:nvSpPr>
          <p:cNvPr id="759810" name="Rectangle 2"/>
          <p:cNvSpPr>
            <a:spLocks noGrp="1" noChangeArrowheads="1"/>
          </p:cNvSpPr>
          <p:nvPr>
            <p:ph type="title"/>
          </p:nvPr>
        </p:nvSpPr>
        <p:spPr/>
        <p:txBody>
          <a:bodyPr/>
          <a:lstStyle/>
          <a:p>
            <a:r>
              <a:rPr lang="en-US"/>
              <a:t>Powers of Two:  Trace</a:t>
            </a:r>
          </a:p>
        </p:txBody>
      </p:sp>
      <p:sp>
        <p:nvSpPr>
          <p:cNvPr id="75981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59906" name="Rectangle 98"/>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59907" name="Rectangle 99"/>
          <p:cNvSpPr>
            <a:spLocks noChangeArrowheads="1"/>
          </p:cNvSpPr>
          <p:nvPr/>
        </p:nvSpPr>
        <p:spPr bwMode="auto">
          <a:xfrm>
            <a:off x="609600" y="34480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59908" name="Rectangle 100"/>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59909" name="Rectangle 101"/>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59910" name="Rectangle 102"/>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9911" name="Rectangle 103"/>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59912" name="Rectangle 104"/>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59913" name="Rectangle 105"/>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59914" name="Rectangle 106"/>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59915" name="Rectangle 107"/>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59916" name="Rectangle 108"/>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59917" name="Rectangle 109"/>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59918" name="Rectangle 110"/>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59919" name="Rectangle 111"/>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59920" name="Rectangle 112"/>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59921" name="Rectangle 113"/>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9922" name="Rectangle 114"/>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9923" name="Rectangle 115"/>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59927" name="Rectangle 119"/>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5C8E4625-5F1E-EA44-AFD8-C11503F41E9E}" type="slidenum">
              <a:rPr lang="en-US"/>
              <a:pPr/>
              <a:t>109</a:t>
            </a:fld>
            <a:endParaRPr lang="en-US" sz="1400"/>
          </a:p>
        </p:txBody>
      </p:sp>
      <p:sp>
        <p:nvSpPr>
          <p:cNvPr id="761858" name="Rectangle 2"/>
          <p:cNvSpPr>
            <a:spLocks noGrp="1" noChangeArrowheads="1"/>
          </p:cNvSpPr>
          <p:nvPr>
            <p:ph type="title"/>
          </p:nvPr>
        </p:nvSpPr>
        <p:spPr/>
        <p:txBody>
          <a:bodyPr/>
          <a:lstStyle/>
          <a:p>
            <a:r>
              <a:rPr lang="en-US"/>
              <a:t>Powers of Two:  Trace</a:t>
            </a:r>
          </a:p>
        </p:txBody>
      </p:sp>
      <p:sp>
        <p:nvSpPr>
          <p:cNvPr id="761859"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61947" name="Rectangle 91"/>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61948" name="Rectangle 92"/>
          <p:cNvSpPr>
            <a:spLocks noChangeArrowheads="1"/>
          </p:cNvSpPr>
          <p:nvPr/>
        </p:nvSpPr>
        <p:spPr bwMode="auto">
          <a:xfrm>
            <a:off x="609600" y="37020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61949" name="Rectangle 93"/>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61950" name="Rectangle 94"/>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61951" name="Rectangle 95"/>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1952" name="Rectangle 96"/>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61953" name="Rectangle 97"/>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61954" name="Rectangle 98"/>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1955" name="Rectangle 99"/>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61956" name="Rectangle 100"/>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61957" name="Rectangle 101"/>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61958" name="Rectangle 102"/>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61959" name="Rectangle 103"/>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61960" name="Rectangle 104"/>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1961" name="Rectangle 105"/>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61962" name="Rectangle 106"/>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1963" name="Rectangle 107"/>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1964" name="Rectangle 108"/>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1965" name="Rectangle 109"/>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61966" name="Rectangle 110"/>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endParaRPr lang="en-US" sz="1400">
              <a:latin typeface="Courier New" charset="0"/>
            </a:endParaRPr>
          </a:p>
        </p:txBody>
      </p:sp>
      <p:sp>
        <p:nvSpPr>
          <p:cNvPr id="761967" name="Rectangle 111"/>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endParaRPr lang="en-US" sz="1400">
              <a:latin typeface="Courier New" charset="0"/>
            </a:endParaRPr>
          </a:p>
        </p:txBody>
      </p:sp>
      <p:sp>
        <p:nvSpPr>
          <p:cNvPr id="761968" name="Rectangle 112"/>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Bunu biliyor musunuz?</a:t>
            </a:r>
            <a:endParaRPr lang="tr-TR" dirty="0"/>
          </a:p>
        </p:txBody>
      </p:sp>
      <p:sp>
        <p:nvSpPr>
          <p:cNvPr id="3" name="İçerik Yer Tutucusu 2"/>
          <p:cNvSpPr>
            <a:spLocks noGrp="1"/>
          </p:cNvSpPr>
          <p:nvPr>
            <p:ph idx="1"/>
          </p:nvPr>
        </p:nvSpPr>
        <p:spPr/>
        <p:txBody>
          <a:bodyPr>
            <a:normAutofit/>
          </a:bodyPr>
          <a:lstStyle/>
          <a:p>
            <a:r>
              <a:rPr lang="en-US" sz="2400" dirty="0" smtClean="0"/>
              <a:t>Get use of various resources on the web</a:t>
            </a:r>
            <a:r>
              <a:rPr lang="tr-TR" sz="2400" dirty="0" smtClean="0"/>
              <a:t> for deeper understanding of the new topics such as </a:t>
            </a:r>
            <a:r>
              <a:rPr lang="tr-TR" sz="2400" b="1" dirty="0" smtClean="0"/>
              <a:t>functions </a:t>
            </a:r>
            <a:r>
              <a:rPr lang="tr-TR" sz="2400" b="1" dirty="0" err="1" smtClean="0"/>
              <a:t>or</a:t>
            </a:r>
            <a:r>
              <a:rPr lang="tr-TR" sz="2400" b="1" dirty="0" smtClean="0"/>
              <a:t> </a:t>
            </a:r>
            <a:r>
              <a:rPr lang="tr-TR" sz="2400" b="1" dirty="0" err="1" smtClean="0"/>
              <a:t>loops</a:t>
            </a:r>
            <a:r>
              <a:rPr lang="tr-TR" sz="2400" b="1" dirty="0" smtClean="0"/>
              <a:t>.</a:t>
            </a:r>
            <a:endParaRPr lang="tr-TR" sz="2400" b="1" dirty="0"/>
          </a:p>
        </p:txBody>
      </p:sp>
      <p:pic>
        <p:nvPicPr>
          <p:cNvPr id="6146" name="Picture 2">
            <a:hlinkClick r:id="rId2"/>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023" t="11459" r="41548" b="33631"/>
          <a:stretch/>
        </p:blipFill>
        <p:spPr bwMode="auto">
          <a:xfrm>
            <a:off x="785786" y="2214554"/>
            <a:ext cx="3560649" cy="304138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7" name="Picture 3">
            <a:hlinkClick r:id="rId4"/>
          </p:cNvPr>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7262" t="10975" r="41786" b="34710"/>
          <a:stretch/>
        </p:blipFill>
        <p:spPr bwMode="auto">
          <a:xfrm>
            <a:off x="4572000" y="2214554"/>
            <a:ext cx="3586147" cy="305828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6"/>
          <a:srcRect t="3866" r="54439" b="33312"/>
          <a:stretch>
            <a:fillRect/>
          </a:stretch>
        </p:blipFill>
        <p:spPr bwMode="auto">
          <a:xfrm>
            <a:off x="3214678" y="3357562"/>
            <a:ext cx="3428993" cy="2857496"/>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7743096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heckerboard(across)">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heckerboard(across)">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E4FBD7DF-304C-B44C-A470-803E24988571}" type="slidenum">
              <a:rPr lang="en-US"/>
              <a:pPr/>
              <a:t>110</a:t>
            </a:fld>
            <a:endParaRPr lang="en-US" sz="1400"/>
          </a:p>
        </p:txBody>
      </p:sp>
      <p:sp>
        <p:nvSpPr>
          <p:cNvPr id="763906" name="Rectangle 2"/>
          <p:cNvSpPr>
            <a:spLocks noGrp="1" noChangeArrowheads="1"/>
          </p:cNvSpPr>
          <p:nvPr>
            <p:ph type="title"/>
          </p:nvPr>
        </p:nvSpPr>
        <p:spPr/>
        <p:txBody>
          <a:bodyPr/>
          <a:lstStyle/>
          <a:p>
            <a:r>
              <a:rPr lang="en-US"/>
              <a:t>Powers of Two:  Trace</a:t>
            </a:r>
          </a:p>
        </p:txBody>
      </p:sp>
      <p:sp>
        <p:nvSpPr>
          <p:cNvPr id="763907"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63995" name="Rectangle 91"/>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63996" name="Rectangle 92"/>
          <p:cNvSpPr>
            <a:spLocks noChangeArrowheads="1"/>
          </p:cNvSpPr>
          <p:nvPr/>
        </p:nvSpPr>
        <p:spPr bwMode="auto">
          <a:xfrm>
            <a:off x="609600" y="394017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63997" name="Rectangle 93"/>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63998" name="Rectangle 94"/>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63999" name="Rectangle 95"/>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4000" name="Rectangle 96"/>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64001" name="Rectangle 97"/>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64002" name="Rectangle 98"/>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4003" name="Rectangle 99"/>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64004" name="Rectangle 100"/>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64005" name="Rectangle 101"/>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64006" name="Rectangle 102"/>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64007" name="Rectangle 103"/>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64008" name="Rectangle 104"/>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4009" name="Rectangle 105"/>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64010" name="Rectangle 106"/>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4011" name="Rectangle 107"/>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4012" name="Rectangle 108"/>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4013" name="Rectangle 109"/>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64014" name="Rectangle 110"/>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64015" name="Rectangle 111"/>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endParaRPr lang="en-US" sz="1400">
              <a:latin typeface="Courier New" charset="0"/>
            </a:endParaRPr>
          </a:p>
        </p:txBody>
      </p:sp>
      <p:sp>
        <p:nvSpPr>
          <p:cNvPr id="764016" name="Rectangle 112"/>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6CED4F16-1628-EE40-AB38-29A801DDB3FD}" type="slidenum">
              <a:rPr lang="en-US"/>
              <a:pPr/>
              <a:t>111</a:t>
            </a:fld>
            <a:endParaRPr lang="en-US" sz="1400"/>
          </a:p>
        </p:txBody>
      </p:sp>
      <p:sp>
        <p:nvSpPr>
          <p:cNvPr id="765954" name="Rectangle 2"/>
          <p:cNvSpPr>
            <a:spLocks noGrp="1" noChangeArrowheads="1"/>
          </p:cNvSpPr>
          <p:nvPr>
            <p:ph type="title"/>
          </p:nvPr>
        </p:nvSpPr>
        <p:spPr/>
        <p:txBody>
          <a:bodyPr/>
          <a:lstStyle/>
          <a:p>
            <a:r>
              <a:rPr lang="en-US"/>
              <a:t>Powers of Two:  Trace</a:t>
            </a:r>
          </a:p>
        </p:txBody>
      </p:sp>
      <p:sp>
        <p:nvSpPr>
          <p:cNvPr id="76595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66053" name="Rectangle 101"/>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66054" name="Rectangle 102"/>
          <p:cNvSpPr>
            <a:spLocks noChangeArrowheads="1"/>
          </p:cNvSpPr>
          <p:nvPr/>
        </p:nvSpPr>
        <p:spPr bwMode="auto">
          <a:xfrm>
            <a:off x="609600" y="320992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66055" name="Rectangle 103"/>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66056" name="Rectangle 104"/>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66057" name="Rectangle 105"/>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6058" name="Rectangle 106"/>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66059" name="Rectangle 107"/>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66060" name="Rectangle 108"/>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6061" name="Rectangle 109"/>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66062" name="Rectangle 110"/>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66063" name="Rectangle 111"/>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66064" name="Rectangle 112"/>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66065" name="Rectangle 113"/>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66066" name="Rectangle 114"/>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6067" name="Rectangle 115"/>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66068" name="Rectangle 116"/>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6069" name="Rectangle 117"/>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6070" name="Rectangle 118"/>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6071" name="Rectangle 119"/>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66072" name="Rectangle 120"/>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66073" name="Rectangle 121"/>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6074" name="Rectangle 122"/>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B5855EE9-BF5B-894E-80B8-06D16AC134CA}" type="slidenum">
              <a:rPr lang="en-US"/>
              <a:pPr/>
              <a:t>112</a:t>
            </a:fld>
            <a:endParaRPr lang="en-US" sz="1400"/>
          </a:p>
        </p:txBody>
      </p:sp>
      <p:sp>
        <p:nvSpPr>
          <p:cNvPr id="768002" name="Rectangle 2"/>
          <p:cNvSpPr>
            <a:spLocks noGrp="1" noChangeArrowheads="1"/>
          </p:cNvSpPr>
          <p:nvPr>
            <p:ph type="title"/>
          </p:nvPr>
        </p:nvSpPr>
        <p:spPr/>
        <p:txBody>
          <a:bodyPr/>
          <a:lstStyle/>
          <a:p>
            <a:r>
              <a:rPr lang="en-US"/>
              <a:t>Powers of Two:  Trace</a:t>
            </a:r>
          </a:p>
        </p:txBody>
      </p:sp>
      <p:sp>
        <p:nvSpPr>
          <p:cNvPr id="768003"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68101" name="Rectangle 101"/>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68102" name="Rectangle 102"/>
          <p:cNvSpPr>
            <a:spLocks noChangeArrowheads="1"/>
          </p:cNvSpPr>
          <p:nvPr/>
        </p:nvSpPr>
        <p:spPr bwMode="auto">
          <a:xfrm>
            <a:off x="609600" y="34480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68103" name="Rectangle 103"/>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68104" name="Rectangle 104"/>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68105" name="Rectangle 105"/>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8106" name="Rectangle 106"/>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68107" name="Rectangle 107"/>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68108" name="Rectangle 108"/>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68109" name="Rectangle 109"/>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68110" name="Rectangle 110"/>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68111" name="Rectangle 111"/>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68112" name="Rectangle 112"/>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68113" name="Rectangle 113"/>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68114" name="Rectangle 114"/>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8115" name="Rectangle 115"/>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68116" name="Rectangle 116"/>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8117" name="Rectangle 117"/>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8118" name="Rectangle 118"/>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68119" name="Rectangle 119"/>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68120" name="Rectangle 120"/>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68123" name="Rectangle 123"/>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68125" name="Rectangle 125"/>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44A1EF69-C572-F242-AAEF-766A19BC6A52}" type="slidenum">
              <a:rPr lang="en-US"/>
              <a:pPr/>
              <a:t>113</a:t>
            </a:fld>
            <a:endParaRPr lang="en-US" sz="1400"/>
          </a:p>
        </p:txBody>
      </p:sp>
      <p:sp>
        <p:nvSpPr>
          <p:cNvPr id="770050" name="Rectangle 2"/>
          <p:cNvSpPr>
            <a:spLocks noGrp="1" noChangeArrowheads="1"/>
          </p:cNvSpPr>
          <p:nvPr>
            <p:ph type="title"/>
          </p:nvPr>
        </p:nvSpPr>
        <p:spPr/>
        <p:txBody>
          <a:bodyPr/>
          <a:lstStyle/>
          <a:p>
            <a:r>
              <a:rPr lang="en-US"/>
              <a:t>Powers of Two:  Trace</a:t>
            </a:r>
          </a:p>
        </p:txBody>
      </p:sp>
      <p:sp>
        <p:nvSpPr>
          <p:cNvPr id="77005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70142" name="Rectangle 94"/>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70143" name="Rectangle 95"/>
          <p:cNvSpPr>
            <a:spLocks noChangeArrowheads="1"/>
          </p:cNvSpPr>
          <p:nvPr/>
        </p:nvSpPr>
        <p:spPr bwMode="auto">
          <a:xfrm>
            <a:off x="609600" y="37020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70144" name="Rectangle 96"/>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70145" name="Rectangle 97"/>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70146" name="Rectangle 98"/>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0147" name="Rectangle 99"/>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70148" name="Rectangle 100"/>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70149" name="Rectangle 101"/>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0150" name="Rectangle 102"/>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70151" name="Rectangle 103"/>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70152" name="Rectangle 104"/>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70153" name="Rectangle 105"/>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70154" name="Rectangle 106"/>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70155" name="Rectangle 10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0156" name="Rectangle 10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70157" name="Rectangle 10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0158" name="Rectangle 110"/>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0159" name="Rectangle 111"/>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0160" name="Rectangle 112"/>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70161" name="Rectangle 113"/>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70162" name="Rectangle 114"/>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70163" name="Rectangle 115"/>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70164" name="Rectangle 116"/>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0165" name="Rectangle 117"/>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70166" name="Rectangle 118"/>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2E447987-919E-164D-B9EA-F110CBAD388F}" type="slidenum">
              <a:rPr lang="en-US"/>
              <a:pPr/>
              <a:t>114</a:t>
            </a:fld>
            <a:endParaRPr lang="en-US" sz="1400"/>
          </a:p>
        </p:txBody>
      </p:sp>
      <p:sp>
        <p:nvSpPr>
          <p:cNvPr id="772098" name="Rectangle 2"/>
          <p:cNvSpPr>
            <a:spLocks noGrp="1" noChangeArrowheads="1"/>
          </p:cNvSpPr>
          <p:nvPr>
            <p:ph type="title"/>
          </p:nvPr>
        </p:nvSpPr>
        <p:spPr/>
        <p:txBody>
          <a:bodyPr/>
          <a:lstStyle/>
          <a:p>
            <a:r>
              <a:rPr lang="en-US"/>
              <a:t>Powers of Two:  Trace</a:t>
            </a:r>
          </a:p>
        </p:txBody>
      </p:sp>
      <p:sp>
        <p:nvSpPr>
          <p:cNvPr id="772099" name="Rectangle 3"/>
          <p:cNvSpPr>
            <a:spLocks noGrp="1" noChangeArrowheads="1"/>
          </p:cNvSpPr>
          <p:nvPr>
            <p:ph type="body" idx="1"/>
          </p:nvPr>
        </p:nvSpPr>
        <p:spPr/>
        <p:txBody>
          <a:bodyPr/>
          <a:lstStyle/>
          <a:p>
            <a:r>
              <a:rPr kumimoji="0" lang="en-US" dirty="0"/>
              <a:t>Ex.  </a:t>
            </a:r>
            <a:r>
              <a:rPr kumimoji="0" lang="en-US" dirty="0">
                <a:solidFill>
                  <a:schemeClr val="tx1"/>
                </a:solidFill>
              </a:rPr>
              <a:t>Print powers of 2 that are </a:t>
            </a:r>
            <a:r>
              <a:rPr kumimoji="0" lang="en-US" dirty="0">
                <a:solidFill>
                  <a:schemeClr val="tx1"/>
                </a:solidFill>
                <a:sym typeface="Symbol" charset="2"/>
              </a:rPr>
              <a:t></a:t>
            </a:r>
            <a:r>
              <a:rPr kumimoji="0" lang="en-US" dirty="0">
                <a:solidFill>
                  <a:schemeClr val="tx1"/>
                </a:solidFill>
              </a:rPr>
              <a:t> 2</a:t>
            </a:r>
            <a:r>
              <a:rPr kumimoji="0" lang="en-US" baseline="30000" dirty="0">
                <a:solidFill>
                  <a:schemeClr val="tx1"/>
                </a:solidFill>
              </a:rPr>
              <a:t>N</a:t>
            </a:r>
            <a:r>
              <a:rPr kumimoji="0" lang="en-US" dirty="0">
                <a:solidFill>
                  <a:schemeClr val="tx1"/>
                </a:solidFill>
              </a:rPr>
              <a:t>.</a:t>
            </a:r>
            <a:endParaRPr kumimoji="0" lang="en-US" baseline="30000" dirty="0">
              <a:solidFill>
                <a:schemeClr val="tx1"/>
              </a:solidFill>
            </a:endParaRPr>
          </a:p>
          <a:p>
            <a:pPr lvl="1"/>
            <a:r>
              <a:rPr kumimoji="0" lang="en-US" dirty="0"/>
              <a:t>Increment </a:t>
            </a:r>
            <a:r>
              <a:rPr kumimoji="0" lang="en-US" sz="1600" dirty="0" err="1">
                <a:latin typeface="Courier New" charset="0"/>
              </a:rPr>
              <a:t>i</a:t>
            </a:r>
            <a:r>
              <a:rPr kumimoji="0" lang="en-US" dirty="0"/>
              <a:t> from </a:t>
            </a:r>
            <a:r>
              <a:rPr kumimoji="0" lang="en-US" sz="1600" dirty="0">
                <a:latin typeface="Courier New" charset="0"/>
              </a:rPr>
              <a:t>0</a:t>
            </a:r>
            <a:r>
              <a:rPr kumimoji="0" lang="en-US" dirty="0"/>
              <a:t> to </a:t>
            </a:r>
            <a:r>
              <a:rPr kumimoji="0" lang="en-US" sz="1600" dirty="0">
                <a:latin typeface="Courier New" charset="0"/>
              </a:rPr>
              <a:t>N</a:t>
            </a:r>
            <a:r>
              <a:rPr kumimoji="0" lang="en-US" dirty="0"/>
              <a:t>.</a:t>
            </a:r>
          </a:p>
          <a:p>
            <a:pPr lvl="1"/>
            <a:r>
              <a:rPr kumimoji="0" lang="en-US" dirty="0"/>
              <a:t>Double </a:t>
            </a:r>
            <a:r>
              <a:rPr kumimoji="0" lang="en-US" sz="1600" dirty="0">
                <a:latin typeface="Courier New" charset="0"/>
              </a:rPr>
              <a:t>v</a:t>
            </a:r>
            <a:r>
              <a:rPr kumimoji="0" lang="en-US" dirty="0"/>
              <a:t> each time.</a:t>
            </a:r>
          </a:p>
        </p:txBody>
      </p:sp>
      <p:sp>
        <p:nvSpPr>
          <p:cNvPr id="772190" name="Rectangle 94"/>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72191" name="Rectangle 95"/>
          <p:cNvSpPr>
            <a:spLocks noChangeArrowheads="1"/>
          </p:cNvSpPr>
          <p:nvPr/>
        </p:nvSpPr>
        <p:spPr bwMode="auto">
          <a:xfrm>
            <a:off x="609600" y="394017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72192" name="Rectangle 96"/>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72193" name="Rectangle 97"/>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72194" name="Rectangle 98"/>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2195" name="Rectangle 99"/>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72196" name="Rectangle 100"/>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72197" name="Rectangle 101"/>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2198" name="Rectangle 102"/>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72199" name="Rectangle 103"/>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72200" name="Rectangle 104"/>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72201" name="Rectangle 105"/>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72202" name="Rectangle 106"/>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72203" name="Rectangle 10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2204" name="Rectangle 10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72205" name="Rectangle 10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2206" name="Rectangle 110"/>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2207" name="Rectangle 111"/>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2208" name="Rectangle 112"/>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72209" name="Rectangle 113"/>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72210" name="Rectangle 114"/>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72211" name="Rectangle 115"/>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72212" name="Rectangle 116"/>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2213" name="Rectangle 117"/>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72214" name="Rectangle 118"/>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B9D811A7-D3A0-FB49-A82D-EA532BC05220}" type="slidenum">
              <a:rPr lang="en-US"/>
              <a:pPr/>
              <a:t>115</a:t>
            </a:fld>
            <a:endParaRPr lang="en-US" sz="1400"/>
          </a:p>
        </p:txBody>
      </p:sp>
      <p:sp>
        <p:nvSpPr>
          <p:cNvPr id="774146" name="Rectangle 2"/>
          <p:cNvSpPr>
            <a:spLocks noGrp="1" noChangeArrowheads="1"/>
          </p:cNvSpPr>
          <p:nvPr>
            <p:ph type="title"/>
          </p:nvPr>
        </p:nvSpPr>
        <p:spPr/>
        <p:txBody>
          <a:bodyPr/>
          <a:lstStyle/>
          <a:p>
            <a:r>
              <a:rPr lang="en-US"/>
              <a:t>Powers of Two:  Trace</a:t>
            </a:r>
          </a:p>
        </p:txBody>
      </p:sp>
      <p:sp>
        <p:nvSpPr>
          <p:cNvPr id="774147" name="Rectangle 3"/>
          <p:cNvSpPr>
            <a:spLocks noGrp="1" noChangeArrowheads="1"/>
          </p:cNvSpPr>
          <p:nvPr>
            <p:ph type="body" idx="1"/>
          </p:nvPr>
        </p:nvSpPr>
        <p:spPr/>
        <p:txBody>
          <a:bodyPr/>
          <a:lstStyle/>
          <a:p>
            <a:r>
              <a:rPr kumimoji="0" lang="en-US" dirty="0"/>
              <a:t>Ex.  </a:t>
            </a:r>
            <a:r>
              <a:rPr kumimoji="0" lang="en-US" dirty="0">
                <a:solidFill>
                  <a:schemeClr val="tx1"/>
                </a:solidFill>
              </a:rPr>
              <a:t>Print powers of 2 that are </a:t>
            </a:r>
            <a:r>
              <a:rPr kumimoji="0" lang="en-US" dirty="0">
                <a:solidFill>
                  <a:schemeClr val="tx1"/>
                </a:solidFill>
                <a:sym typeface="Symbol" charset="2"/>
              </a:rPr>
              <a:t></a:t>
            </a:r>
            <a:r>
              <a:rPr kumimoji="0" lang="en-US" dirty="0">
                <a:solidFill>
                  <a:schemeClr val="tx1"/>
                </a:solidFill>
              </a:rPr>
              <a:t> 2</a:t>
            </a:r>
            <a:r>
              <a:rPr kumimoji="0" lang="en-US" baseline="30000" dirty="0">
                <a:solidFill>
                  <a:schemeClr val="tx1"/>
                </a:solidFill>
              </a:rPr>
              <a:t>N</a:t>
            </a:r>
            <a:r>
              <a:rPr kumimoji="0" lang="en-US" dirty="0">
                <a:solidFill>
                  <a:schemeClr val="tx1"/>
                </a:solidFill>
              </a:rPr>
              <a:t>.</a:t>
            </a:r>
            <a:endParaRPr kumimoji="0" lang="en-US" baseline="30000" dirty="0">
              <a:solidFill>
                <a:schemeClr val="tx1"/>
              </a:solidFill>
            </a:endParaRPr>
          </a:p>
          <a:p>
            <a:pPr lvl="1"/>
            <a:r>
              <a:rPr kumimoji="0" lang="en-US" dirty="0"/>
              <a:t>Increment </a:t>
            </a:r>
            <a:r>
              <a:rPr kumimoji="0" lang="en-US" sz="1600" dirty="0" err="1">
                <a:latin typeface="Courier New" charset="0"/>
              </a:rPr>
              <a:t>i</a:t>
            </a:r>
            <a:r>
              <a:rPr kumimoji="0" lang="en-US" dirty="0"/>
              <a:t> from </a:t>
            </a:r>
            <a:r>
              <a:rPr kumimoji="0" lang="en-US" sz="1600" dirty="0">
                <a:latin typeface="Courier New" charset="0"/>
              </a:rPr>
              <a:t>0</a:t>
            </a:r>
            <a:r>
              <a:rPr kumimoji="0" lang="en-US" dirty="0"/>
              <a:t> to </a:t>
            </a:r>
            <a:r>
              <a:rPr kumimoji="0" lang="en-US" sz="1600" dirty="0">
                <a:latin typeface="Courier New" charset="0"/>
              </a:rPr>
              <a:t>N</a:t>
            </a:r>
            <a:r>
              <a:rPr kumimoji="0" lang="en-US" dirty="0"/>
              <a:t>.</a:t>
            </a:r>
          </a:p>
          <a:p>
            <a:pPr lvl="1"/>
            <a:r>
              <a:rPr kumimoji="0" lang="en-US" dirty="0"/>
              <a:t>Double </a:t>
            </a:r>
            <a:r>
              <a:rPr kumimoji="0" lang="en-US" sz="1600" dirty="0">
                <a:latin typeface="Courier New" charset="0"/>
              </a:rPr>
              <a:t>v</a:t>
            </a:r>
            <a:r>
              <a:rPr kumimoji="0" lang="en-US" dirty="0"/>
              <a:t> each time.</a:t>
            </a:r>
          </a:p>
        </p:txBody>
      </p:sp>
      <p:sp>
        <p:nvSpPr>
          <p:cNvPr id="774245" name="Rectangle 101"/>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74246" name="Rectangle 102"/>
          <p:cNvSpPr>
            <a:spLocks noChangeArrowheads="1"/>
          </p:cNvSpPr>
          <p:nvPr/>
        </p:nvSpPr>
        <p:spPr bwMode="auto">
          <a:xfrm>
            <a:off x="606425" y="320675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74247" name="Rectangle 103"/>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74248" name="Rectangle 104"/>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74249" name="Rectangle 105"/>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4250" name="Rectangle 106"/>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74251" name="Rectangle 107"/>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74252" name="Rectangle 108"/>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4253" name="Rectangle 109"/>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74254" name="Rectangle 110"/>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74255" name="Rectangle 111"/>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74256" name="Rectangle 112"/>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74257" name="Rectangle 113"/>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74258" name="Rectangle 114"/>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4259" name="Rectangle 115"/>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74260" name="Rectangle 116"/>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4261" name="Rectangle 117"/>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4262" name="Rectangle 118"/>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4263" name="Rectangle 119"/>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74264" name="Rectangle 120"/>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74265" name="Rectangle 121"/>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74266" name="Rectangle 122"/>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74267" name="Rectangle 123"/>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4268" name="Rectangle 124"/>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4269" name="Rectangle 125"/>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AE46F0CF-9FEB-CB42-BA9D-AB95712FEF43}" type="slidenum">
              <a:rPr lang="en-US"/>
              <a:pPr/>
              <a:t>116</a:t>
            </a:fld>
            <a:endParaRPr lang="en-US" sz="1400"/>
          </a:p>
        </p:txBody>
      </p:sp>
      <p:sp>
        <p:nvSpPr>
          <p:cNvPr id="776194" name="Rectangle 2"/>
          <p:cNvSpPr>
            <a:spLocks noGrp="1" noChangeArrowheads="1"/>
          </p:cNvSpPr>
          <p:nvPr>
            <p:ph type="title"/>
          </p:nvPr>
        </p:nvSpPr>
        <p:spPr/>
        <p:txBody>
          <a:bodyPr/>
          <a:lstStyle/>
          <a:p>
            <a:r>
              <a:rPr lang="en-US"/>
              <a:t>Powers of Two:  Trace</a:t>
            </a:r>
          </a:p>
        </p:txBody>
      </p:sp>
      <p:sp>
        <p:nvSpPr>
          <p:cNvPr id="776195" name="Rectangle 3"/>
          <p:cNvSpPr>
            <a:spLocks noGrp="1" noChangeArrowheads="1"/>
          </p:cNvSpPr>
          <p:nvPr>
            <p:ph type="body" idx="1"/>
          </p:nvPr>
        </p:nvSpPr>
        <p:spPr/>
        <p:txBody>
          <a:bodyPr/>
          <a:lstStyle/>
          <a:p>
            <a:r>
              <a:rPr kumimoji="0" lang="en-US" dirty="0"/>
              <a:t>Ex.  </a:t>
            </a:r>
            <a:r>
              <a:rPr kumimoji="0" lang="en-US" dirty="0">
                <a:solidFill>
                  <a:schemeClr val="tx1"/>
                </a:solidFill>
              </a:rPr>
              <a:t>Print powers of 2 that are </a:t>
            </a:r>
            <a:r>
              <a:rPr kumimoji="0" lang="en-US" dirty="0">
                <a:solidFill>
                  <a:schemeClr val="tx1"/>
                </a:solidFill>
                <a:sym typeface="Symbol" charset="2"/>
              </a:rPr>
              <a:t></a:t>
            </a:r>
            <a:r>
              <a:rPr kumimoji="0" lang="en-US" dirty="0">
                <a:solidFill>
                  <a:schemeClr val="tx1"/>
                </a:solidFill>
              </a:rPr>
              <a:t> 2</a:t>
            </a:r>
            <a:r>
              <a:rPr kumimoji="0" lang="en-US" baseline="30000" dirty="0">
                <a:solidFill>
                  <a:schemeClr val="tx1"/>
                </a:solidFill>
              </a:rPr>
              <a:t>N</a:t>
            </a:r>
            <a:r>
              <a:rPr kumimoji="0" lang="en-US" dirty="0">
                <a:solidFill>
                  <a:schemeClr val="tx1"/>
                </a:solidFill>
              </a:rPr>
              <a:t>.</a:t>
            </a:r>
            <a:endParaRPr kumimoji="0" lang="en-US" baseline="30000" dirty="0">
              <a:solidFill>
                <a:schemeClr val="tx1"/>
              </a:solidFill>
            </a:endParaRPr>
          </a:p>
          <a:p>
            <a:pPr lvl="1"/>
            <a:r>
              <a:rPr kumimoji="0" lang="en-US" dirty="0"/>
              <a:t>Increment </a:t>
            </a:r>
            <a:r>
              <a:rPr kumimoji="0" lang="en-US" sz="1600" dirty="0" err="1">
                <a:latin typeface="Courier New" charset="0"/>
              </a:rPr>
              <a:t>i</a:t>
            </a:r>
            <a:r>
              <a:rPr kumimoji="0" lang="en-US" dirty="0"/>
              <a:t> from </a:t>
            </a:r>
            <a:r>
              <a:rPr kumimoji="0" lang="en-US" sz="1600" dirty="0">
                <a:latin typeface="Courier New" charset="0"/>
              </a:rPr>
              <a:t>0</a:t>
            </a:r>
            <a:r>
              <a:rPr kumimoji="0" lang="en-US" dirty="0"/>
              <a:t> to </a:t>
            </a:r>
            <a:r>
              <a:rPr kumimoji="0" lang="en-US" sz="1600" dirty="0">
                <a:latin typeface="Courier New" charset="0"/>
              </a:rPr>
              <a:t>N</a:t>
            </a:r>
            <a:r>
              <a:rPr kumimoji="0" lang="en-US" dirty="0"/>
              <a:t>.</a:t>
            </a:r>
          </a:p>
          <a:p>
            <a:pPr lvl="1"/>
            <a:r>
              <a:rPr kumimoji="0" lang="en-US" dirty="0"/>
              <a:t>Double </a:t>
            </a:r>
            <a:r>
              <a:rPr kumimoji="0" lang="en-US" sz="1600" dirty="0">
                <a:latin typeface="Courier New" charset="0"/>
              </a:rPr>
              <a:t>v</a:t>
            </a:r>
            <a:r>
              <a:rPr kumimoji="0" lang="en-US" dirty="0"/>
              <a:t> each time.</a:t>
            </a:r>
          </a:p>
        </p:txBody>
      </p:sp>
      <p:sp>
        <p:nvSpPr>
          <p:cNvPr id="776295" name="Rectangle 103"/>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76296" name="Rectangle 104"/>
          <p:cNvSpPr>
            <a:spLocks noChangeArrowheads="1"/>
          </p:cNvSpPr>
          <p:nvPr/>
        </p:nvSpPr>
        <p:spPr bwMode="auto">
          <a:xfrm>
            <a:off x="606425" y="34290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76297" name="Rectangle 105"/>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endParaRPr kumimoji="0" lang="en-US" sz="1400">
              <a:latin typeface="Courier New" charset="0"/>
            </a:endParaRPr>
          </a:p>
        </p:txBody>
      </p:sp>
      <p:sp>
        <p:nvSpPr>
          <p:cNvPr id="776298" name="Rectangle 106"/>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76299" name="Rectangle 107"/>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6300" name="Rectangle 108"/>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76301" name="Rectangle 109"/>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76302" name="Rectangle 110"/>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6303" name="Rectangle 111"/>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76304" name="Rectangle 112"/>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76305" name="Rectangle 113"/>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76306" name="Rectangle 114"/>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76307" name="Rectangle 115"/>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76308" name="Rectangle 116"/>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6309" name="Rectangle 117"/>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76310" name="Rectangle 118"/>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6311" name="Rectangle 119"/>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6312" name="Rectangle 120"/>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6313" name="Rectangle 121"/>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76314" name="Rectangle 122"/>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76315" name="Rectangle 123"/>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76316" name="Rectangle 124"/>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76319" name="Rectangle 127"/>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6320" name="Rectangle 128"/>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6322" name="Rectangle 130"/>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F5EA8854-E707-5845-A9C6-F6EAF8179E71}" type="slidenum">
              <a:rPr lang="en-US"/>
              <a:pPr/>
              <a:t>117</a:t>
            </a:fld>
            <a:endParaRPr lang="en-US" sz="1400"/>
          </a:p>
        </p:txBody>
      </p:sp>
      <p:sp>
        <p:nvSpPr>
          <p:cNvPr id="778242" name="Rectangle 2"/>
          <p:cNvSpPr>
            <a:spLocks noGrp="1" noChangeArrowheads="1"/>
          </p:cNvSpPr>
          <p:nvPr>
            <p:ph type="title"/>
          </p:nvPr>
        </p:nvSpPr>
        <p:spPr/>
        <p:txBody>
          <a:bodyPr/>
          <a:lstStyle/>
          <a:p>
            <a:r>
              <a:rPr lang="en-US"/>
              <a:t>Powers of Two:  Trace</a:t>
            </a:r>
          </a:p>
        </p:txBody>
      </p:sp>
      <p:sp>
        <p:nvSpPr>
          <p:cNvPr id="778243" name="Rectangle 3"/>
          <p:cNvSpPr>
            <a:spLocks noGrp="1" noChangeArrowheads="1"/>
          </p:cNvSpPr>
          <p:nvPr>
            <p:ph type="body" idx="1"/>
          </p:nvPr>
        </p:nvSpPr>
        <p:spPr/>
        <p:txBody>
          <a:bodyPr/>
          <a:lstStyle/>
          <a:p>
            <a:r>
              <a:rPr kumimoji="0" lang="en-US" dirty="0"/>
              <a:t>Ex.  </a:t>
            </a:r>
            <a:r>
              <a:rPr kumimoji="0" lang="en-US" dirty="0">
                <a:solidFill>
                  <a:schemeClr val="tx1"/>
                </a:solidFill>
              </a:rPr>
              <a:t>Print powers of 2 that are </a:t>
            </a:r>
            <a:r>
              <a:rPr kumimoji="0" lang="en-US" dirty="0">
                <a:solidFill>
                  <a:schemeClr val="tx1"/>
                </a:solidFill>
                <a:sym typeface="Symbol" charset="2"/>
              </a:rPr>
              <a:t></a:t>
            </a:r>
            <a:r>
              <a:rPr kumimoji="0" lang="en-US" dirty="0">
                <a:solidFill>
                  <a:schemeClr val="tx1"/>
                </a:solidFill>
              </a:rPr>
              <a:t> 2</a:t>
            </a:r>
            <a:r>
              <a:rPr kumimoji="0" lang="en-US" baseline="30000" dirty="0">
                <a:solidFill>
                  <a:schemeClr val="tx1"/>
                </a:solidFill>
              </a:rPr>
              <a:t>N</a:t>
            </a:r>
            <a:r>
              <a:rPr kumimoji="0" lang="en-US" dirty="0">
                <a:solidFill>
                  <a:schemeClr val="tx1"/>
                </a:solidFill>
              </a:rPr>
              <a:t>.</a:t>
            </a:r>
            <a:endParaRPr kumimoji="0" lang="en-US" baseline="30000" dirty="0">
              <a:solidFill>
                <a:schemeClr val="tx1"/>
              </a:solidFill>
            </a:endParaRPr>
          </a:p>
          <a:p>
            <a:pPr lvl="1"/>
            <a:r>
              <a:rPr kumimoji="0" lang="en-US" dirty="0"/>
              <a:t>Increment </a:t>
            </a:r>
            <a:r>
              <a:rPr kumimoji="0" lang="en-US" sz="1600" dirty="0" err="1">
                <a:latin typeface="Courier New" charset="0"/>
              </a:rPr>
              <a:t>i</a:t>
            </a:r>
            <a:r>
              <a:rPr kumimoji="0" lang="en-US" dirty="0"/>
              <a:t> from </a:t>
            </a:r>
            <a:r>
              <a:rPr kumimoji="0" lang="en-US" sz="1600" dirty="0">
                <a:latin typeface="Courier New" charset="0"/>
              </a:rPr>
              <a:t>0</a:t>
            </a:r>
            <a:r>
              <a:rPr kumimoji="0" lang="en-US" dirty="0"/>
              <a:t> to </a:t>
            </a:r>
            <a:r>
              <a:rPr kumimoji="0" lang="en-US" sz="1600" dirty="0">
                <a:latin typeface="Courier New" charset="0"/>
              </a:rPr>
              <a:t>N</a:t>
            </a:r>
            <a:r>
              <a:rPr kumimoji="0" lang="en-US" dirty="0"/>
              <a:t>.</a:t>
            </a:r>
          </a:p>
          <a:p>
            <a:pPr lvl="1"/>
            <a:r>
              <a:rPr kumimoji="0" lang="en-US" dirty="0"/>
              <a:t>Double </a:t>
            </a:r>
            <a:r>
              <a:rPr kumimoji="0" lang="en-US" sz="1600" dirty="0">
                <a:latin typeface="Courier New" charset="0"/>
              </a:rPr>
              <a:t>v</a:t>
            </a:r>
            <a:r>
              <a:rPr kumimoji="0" lang="en-US" dirty="0"/>
              <a:t> each time.</a:t>
            </a:r>
          </a:p>
        </p:txBody>
      </p:sp>
      <p:sp>
        <p:nvSpPr>
          <p:cNvPr id="778337" name="Rectangle 97"/>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78338" name="Rectangle 98"/>
          <p:cNvSpPr>
            <a:spLocks noChangeArrowheads="1"/>
          </p:cNvSpPr>
          <p:nvPr/>
        </p:nvSpPr>
        <p:spPr bwMode="auto">
          <a:xfrm>
            <a:off x="606425" y="3690938"/>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78339" name="Rectangle 99"/>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endParaRPr kumimoji="0" lang="en-US" sz="1400">
              <a:latin typeface="Courier New" charset="0"/>
            </a:endParaRPr>
          </a:p>
        </p:txBody>
      </p:sp>
      <p:sp>
        <p:nvSpPr>
          <p:cNvPr id="778340" name="Rectangle 100"/>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78341" name="Rectangle 101"/>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8342" name="Rectangle 102"/>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78343" name="Rectangle 103"/>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78344" name="Rectangle 104"/>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78345" name="Rectangle 105"/>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78346" name="Rectangle 106"/>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78347" name="Rectangle 107"/>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78348" name="Rectangle 108"/>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78349" name="Rectangle 109"/>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78350" name="Rectangle 110"/>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8351" name="Rectangle 111"/>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78352" name="Rectangle 112"/>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8353" name="Rectangle 113"/>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8354" name="Rectangle 114"/>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8355" name="Rectangle 115"/>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78356" name="Rectangle 116"/>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78357" name="Rectangle 117"/>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78358" name="Rectangle 118"/>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78359" name="Rectangle 119"/>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78360" name="Rectangle 120"/>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78361" name="Rectangle 121"/>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78362" name="Rectangle 122"/>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78363" name="Rectangle 123"/>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78364" name="Rectangle 124"/>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86C3D861-8E38-C043-B10C-52C7F90B9228}" type="slidenum">
              <a:rPr lang="en-US"/>
              <a:pPr/>
              <a:t>118</a:t>
            </a:fld>
            <a:endParaRPr lang="en-US" sz="1400"/>
          </a:p>
        </p:txBody>
      </p:sp>
      <p:sp>
        <p:nvSpPr>
          <p:cNvPr id="780290" name="Rectangle 2"/>
          <p:cNvSpPr>
            <a:spLocks noGrp="1" noChangeArrowheads="1"/>
          </p:cNvSpPr>
          <p:nvPr>
            <p:ph type="title"/>
          </p:nvPr>
        </p:nvSpPr>
        <p:spPr/>
        <p:txBody>
          <a:bodyPr/>
          <a:lstStyle/>
          <a:p>
            <a:r>
              <a:rPr lang="en-US"/>
              <a:t>Powers of Two:  Trace</a:t>
            </a:r>
          </a:p>
        </p:txBody>
      </p:sp>
      <p:sp>
        <p:nvSpPr>
          <p:cNvPr id="78029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80385" name="Rectangle 97"/>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80386" name="Rectangle 98"/>
          <p:cNvSpPr>
            <a:spLocks noChangeArrowheads="1"/>
          </p:cNvSpPr>
          <p:nvPr/>
        </p:nvSpPr>
        <p:spPr bwMode="auto">
          <a:xfrm>
            <a:off x="606425" y="39370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80387" name="Rectangle 99"/>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endParaRPr kumimoji="0" lang="en-US" sz="1400">
              <a:latin typeface="Courier New" charset="0"/>
            </a:endParaRPr>
          </a:p>
        </p:txBody>
      </p:sp>
      <p:sp>
        <p:nvSpPr>
          <p:cNvPr id="780388" name="Rectangle 100"/>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80389" name="Rectangle 101"/>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0390" name="Rectangle 102"/>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80391" name="Rectangle 103"/>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80392" name="Rectangle 104"/>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0393" name="Rectangle 105"/>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80394" name="Rectangle 106"/>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80395" name="Rectangle 107"/>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80396" name="Rectangle 108"/>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80397" name="Rectangle 109"/>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80398" name="Rectangle 110"/>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0399" name="Rectangle 111"/>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80400" name="Rectangle 112"/>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0401" name="Rectangle 113"/>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0402" name="Rectangle 114"/>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0403" name="Rectangle 115"/>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80404" name="Rectangle 116"/>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80405" name="Rectangle 117"/>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80406" name="Rectangle 118"/>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80407" name="Rectangle 119"/>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80408" name="Rectangle 120"/>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80409" name="Rectangle 121"/>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0410" name="Rectangle 122"/>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0411" name="Rectangle 123"/>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80412" name="Rectangle 124"/>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7692217A-14A0-D74F-B401-6B2C8FCC511A}" type="slidenum">
              <a:rPr lang="en-US"/>
              <a:pPr/>
              <a:t>119</a:t>
            </a:fld>
            <a:endParaRPr lang="en-US" sz="1400"/>
          </a:p>
        </p:txBody>
      </p:sp>
      <p:sp>
        <p:nvSpPr>
          <p:cNvPr id="782338" name="Rectangle 2"/>
          <p:cNvSpPr>
            <a:spLocks noGrp="1" noChangeArrowheads="1"/>
          </p:cNvSpPr>
          <p:nvPr>
            <p:ph type="title"/>
          </p:nvPr>
        </p:nvSpPr>
        <p:spPr/>
        <p:txBody>
          <a:bodyPr/>
          <a:lstStyle/>
          <a:p>
            <a:r>
              <a:rPr lang="en-US"/>
              <a:t>Powers of Two:  Trace</a:t>
            </a:r>
          </a:p>
        </p:txBody>
      </p:sp>
      <p:sp>
        <p:nvSpPr>
          <p:cNvPr id="782339"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82440" name="Rectangle 104"/>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82441" name="Rectangle 105"/>
          <p:cNvSpPr>
            <a:spLocks noChangeArrowheads="1"/>
          </p:cNvSpPr>
          <p:nvPr/>
        </p:nvSpPr>
        <p:spPr bwMode="auto">
          <a:xfrm>
            <a:off x="606425" y="319881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82442" name="Rectangle 106"/>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endParaRPr kumimoji="0" lang="en-US" sz="1400">
              <a:latin typeface="Courier New" charset="0"/>
            </a:endParaRPr>
          </a:p>
        </p:txBody>
      </p:sp>
      <p:sp>
        <p:nvSpPr>
          <p:cNvPr id="782443" name="Rectangle 107"/>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82444" name="Rectangle 108"/>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2445" name="Rectangle 109"/>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82446" name="Rectangle 110"/>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82447" name="Rectangle 111"/>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2448" name="Rectangle 112"/>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82449" name="Rectangle 113"/>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82450" name="Rectangle 114"/>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82451" name="Rectangle 115"/>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82452" name="Rectangle 116"/>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82453" name="Rectangle 11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2454" name="Rectangle 11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82455" name="Rectangle 11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2456" name="Rectangle 120"/>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2457" name="Rectangle 121"/>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2458" name="Rectangle 122"/>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82459" name="Rectangle 123"/>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82460" name="Rectangle 124"/>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82461" name="Rectangle 125"/>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82462" name="Rectangle 126"/>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82463" name="Rectangle 127"/>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82464" name="Rectangle 128"/>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2465" name="Rectangle 129"/>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2466" name="Rectangle 130"/>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2467" name="Rectangle 131"/>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a:t>
            </a:r>
            <a:endParaRPr lang="tr-TR" dirty="0"/>
          </a:p>
        </p:txBody>
      </p:sp>
      <p:sp>
        <p:nvSpPr>
          <p:cNvPr id="3" name="2 İçerik Yer Tutucusu"/>
          <p:cNvSpPr>
            <a:spLocks noGrp="1"/>
          </p:cNvSpPr>
          <p:nvPr>
            <p:ph sz="quarter" idx="1"/>
          </p:nvPr>
        </p:nvSpPr>
        <p:spPr>
          <a:xfrm>
            <a:off x="3714712" y="2285992"/>
            <a:ext cx="4929222" cy="1357322"/>
          </a:xfrm>
        </p:spPr>
        <p:txBody>
          <a:bodyPr>
            <a:normAutofit/>
          </a:bodyPr>
          <a:lstStyle/>
          <a:p>
            <a:r>
              <a:rPr lang="tr-TR" sz="2000" dirty="0" smtClean="0"/>
              <a:t>Haftaya Pazartesi ders yapılmayacaktır.</a:t>
            </a:r>
            <a:br>
              <a:rPr lang="tr-TR" sz="2000" dirty="0" smtClean="0"/>
            </a:br>
            <a:r>
              <a:rPr lang="tr-TR" sz="2000" dirty="0" smtClean="0"/>
              <a:t>(bkz. Piazza-&gt; Zaman Çizelgesi)</a:t>
            </a:r>
            <a:endParaRPr lang="tr-TR" sz="2000" dirty="0"/>
          </a:p>
        </p:txBody>
      </p:sp>
      <p:pic>
        <p:nvPicPr>
          <p:cNvPr id="4" name="3 Resim" descr="download.png"/>
          <p:cNvPicPr>
            <a:picLocks noChangeAspect="1"/>
          </p:cNvPicPr>
          <p:nvPr/>
        </p:nvPicPr>
        <p:blipFill>
          <a:blip r:embed="rId2"/>
          <a:stretch>
            <a:fillRect/>
          </a:stretch>
        </p:blipFill>
        <p:spPr>
          <a:xfrm>
            <a:off x="4286248" y="3143248"/>
            <a:ext cx="3834672" cy="1553422"/>
          </a:xfrm>
          <a:prstGeom prst="rect">
            <a:avLst/>
          </a:prstGeom>
        </p:spPr>
      </p:pic>
      <p:sp>
        <p:nvSpPr>
          <p:cNvPr id="5" name="4 Simge &quot;Yok&quot;"/>
          <p:cNvSpPr/>
          <p:nvPr/>
        </p:nvSpPr>
        <p:spPr>
          <a:xfrm>
            <a:off x="5143504" y="3214686"/>
            <a:ext cx="2000264" cy="1714512"/>
          </a:xfrm>
          <a:prstGeom prst="noSmoking">
            <a:avLst>
              <a:gd name="adj" fmla="val 8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2 İçerik Yer Tutucusu"/>
          <p:cNvSpPr txBox="1">
            <a:spLocks/>
          </p:cNvSpPr>
          <p:nvPr/>
        </p:nvSpPr>
        <p:spPr>
          <a:xfrm>
            <a:off x="571472" y="1428736"/>
            <a:ext cx="4929222" cy="135732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Ara Sınav I(7 Ekim</a:t>
            </a:r>
            <a:r>
              <a:rPr kumimoji="0" lang="tr-TR" sz="2000" b="0" i="0" u="none" strike="noStrike" kern="1200" cap="none" spc="0" normalizeH="0" noProof="0" dirty="0" smtClean="0">
                <a:ln>
                  <a:noFill/>
                </a:ln>
                <a:solidFill>
                  <a:schemeClr val="tx1"/>
                </a:solidFill>
                <a:effectLst/>
                <a:uLnTx/>
                <a:uFillTx/>
                <a:latin typeface="+mn-lt"/>
                <a:ea typeface="+mn-ea"/>
                <a:cs typeface="+mn-cs"/>
              </a:rPr>
              <a:t> Pazar günü)</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yerleriniz Piazza’da duyuruldu/duyurulacak.</a:t>
            </a:r>
            <a:r>
              <a:rPr kumimoji="0" lang="tr-TR" sz="2000" b="0" i="0" u="none" strike="noStrike" kern="1200" cap="none" spc="0" normalizeH="0" noProof="0" dirty="0" smtClean="0">
                <a:ln>
                  <a:noFill/>
                </a:ln>
                <a:solidFill>
                  <a:schemeClr val="tx1"/>
                </a:solidFill>
                <a:effectLst/>
                <a:uLnTx/>
                <a:uFillTx/>
                <a:latin typeface="+mn-lt"/>
                <a:ea typeface="+mn-ea"/>
                <a:cs typeface="+mn-cs"/>
              </a:rPr>
              <a:t> </a:t>
            </a: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C4AD0EEB-5071-5945-B7C9-9CAF71F3FA4A}" type="slidenum">
              <a:rPr lang="en-US"/>
              <a:pPr/>
              <a:t>120</a:t>
            </a:fld>
            <a:endParaRPr lang="en-US" sz="1400"/>
          </a:p>
        </p:txBody>
      </p:sp>
      <p:sp>
        <p:nvSpPr>
          <p:cNvPr id="784386" name="Rectangle 2"/>
          <p:cNvSpPr>
            <a:spLocks noGrp="1" noChangeArrowheads="1"/>
          </p:cNvSpPr>
          <p:nvPr>
            <p:ph type="title"/>
          </p:nvPr>
        </p:nvSpPr>
        <p:spPr/>
        <p:txBody>
          <a:bodyPr/>
          <a:lstStyle/>
          <a:p>
            <a:r>
              <a:rPr lang="en-US"/>
              <a:t>Powers of Two:  Trace</a:t>
            </a:r>
          </a:p>
        </p:txBody>
      </p:sp>
      <p:sp>
        <p:nvSpPr>
          <p:cNvPr id="784387"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84491" name="Rectangle 107"/>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84492" name="Rectangle 108"/>
          <p:cNvSpPr>
            <a:spLocks noChangeArrowheads="1"/>
          </p:cNvSpPr>
          <p:nvPr/>
        </p:nvSpPr>
        <p:spPr bwMode="auto">
          <a:xfrm>
            <a:off x="606425" y="34290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84493" name="Rectangle 109"/>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r>
              <a:rPr kumimoji="0" lang="en-US" sz="1400">
                <a:latin typeface="Courier New" charset="0"/>
              </a:rPr>
              <a:t>6 64</a:t>
            </a:r>
          </a:p>
        </p:txBody>
      </p:sp>
      <p:sp>
        <p:nvSpPr>
          <p:cNvPr id="784494" name="Rectangle 110"/>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84495" name="Rectangle 111"/>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4496" name="Rectangle 112"/>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84497" name="Rectangle 113"/>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84498" name="Rectangle 114"/>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4499" name="Rectangle 115"/>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84500" name="Rectangle 116"/>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84501" name="Rectangle 117"/>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84502" name="Rectangle 118"/>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84503" name="Rectangle 119"/>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84504" name="Rectangle 120"/>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4505" name="Rectangle 121"/>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84506" name="Rectangle 122"/>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4507" name="Rectangle 123"/>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4508" name="Rectangle 124"/>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4509" name="Rectangle 125"/>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84510" name="Rectangle 126"/>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84511" name="Rectangle 127"/>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84512" name="Rectangle 128"/>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84513" name="Rectangle 129"/>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84514" name="Rectangle 130"/>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84517" name="Rectangle 133"/>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4518" name="Rectangle 134"/>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4519" name="Rectangle 135"/>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4521" name="Rectangle 137"/>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fld id="{6BA8F6AD-99C2-BC42-ACA6-8D5B902D8C79}" type="slidenum">
              <a:rPr lang="en-US"/>
              <a:pPr/>
              <a:t>121</a:t>
            </a:fld>
            <a:endParaRPr lang="en-US" sz="1400"/>
          </a:p>
        </p:txBody>
      </p:sp>
      <p:sp>
        <p:nvSpPr>
          <p:cNvPr id="786434" name="Rectangle 2"/>
          <p:cNvSpPr>
            <a:spLocks noGrp="1" noChangeArrowheads="1"/>
          </p:cNvSpPr>
          <p:nvPr>
            <p:ph type="title"/>
          </p:nvPr>
        </p:nvSpPr>
        <p:spPr/>
        <p:txBody>
          <a:bodyPr/>
          <a:lstStyle/>
          <a:p>
            <a:r>
              <a:rPr lang="en-US"/>
              <a:t>Powers of Two:  Trace</a:t>
            </a:r>
          </a:p>
        </p:txBody>
      </p:sp>
      <p:sp>
        <p:nvSpPr>
          <p:cNvPr id="78643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86531" name="Rectangle 99"/>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86532" name="Rectangle 100"/>
          <p:cNvSpPr>
            <a:spLocks noChangeArrowheads="1"/>
          </p:cNvSpPr>
          <p:nvPr/>
        </p:nvSpPr>
        <p:spPr bwMode="auto">
          <a:xfrm>
            <a:off x="606425" y="36830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86533" name="Rectangle 101"/>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r>
              <a:rPr kumimoji="0" lang="en-US" sz="1400">
                <a:latin typeface="Courier New" charset="0"/>
              </a:rPr>
              <a:t>6 64</a:t>
            </a:r>
          </a:p>
        </p:txBody>
      </p:sp>
      <p:sp>
        <p:nvSpPr>
          <p:cNvPr id="786534" name="Rectangle 102"/>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86535" name="Rectangle 103"/>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6536" name="Rectangle 104"/>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86537" name="Rectangle 105"/>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86538" name="Rectangle 106"/>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6539" name="Rectangle 107"/>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86540" name="Rectangle 108"/>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86541" name="Rectangle 109"/>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86542" name="Rectangle 110"/>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86543" name="Rectangle 111"/>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86544" name="Rectangle 112"/>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6545" name="Rectangle 113"/>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86546" name="Rectangle 114"/>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6547" name="Rectangle 115"/>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6548" name="Rectangle 116"/>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6549" name="Rectangle 117"/>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86550" name="Rectangle 118"/>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86551" name="Rectangle 119"/>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86552" name="Rectangle 120"/>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86553" name="Rectangle 121"/>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86554" name="Rectangle 122"/>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86555" name="Rectangle 123"/>
          <p:cNvSpPr>
            <a:spLocks noChangeArrowheads="1"/>
          </p:cNvSpPr>
          <p:nvPr/>
        </p:nvSpPr>
        <p:spPr bwMode="auto">
          <a:xfrm>
            <a:off x="53641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7</a:t>
            </a:r>
          </a:p>
        </p:txBody>
      </p:sp>
      <p:sp>
        <p:nvSpPr>
          <p:cNvPr id="786556" name="Rectangle 124"/>
          <p:cNvSpPr>
            <a:spLocks noChangeArrowheads="1"/>
          </p:cNvSpPr>
          <p:nvPr/>
        </p:nvSpPr>
        <p:spPr bwMode="auto">
          <a:xfrm>
            <a:off x="58975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86557" name="Rectangle 125"/>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6558" name="Rectangle 126"/>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6559" name="Rectangle 127"/>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6560" name="Rectangle 128"/>
          <p:cNvSpPr>
            <a:spLocks noChangeArrowheads="1"/>
          </p:cNvSpPr>
          <p:nvPr/>
        </p:nvSpPr>
        <p:spPr bwMode="auto">
          <a:xfrm>
            <a:off x="6430963" y="4953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86561" name="Rectangle 129"/>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fld id="{9AFC36EE-9DA3-1249-B1AA-AF9A52EAC178}" type="slidenum">
              <a:rPr lang="en-US"/>
              <a:pPr/>
              <a:t>122</a:t>
            </a:fld>
            <a:endParaRPr lang="en-US" sz="1400"/>
          </a:p>
        </p:txBody>
      </p:sp>
      <p:sp>
        <p:nvSpPr>
          <p:cNvPr id="788482" name="Rectangle 2"/>
          <p:cNvSpPr>
            <a:spLocks noGrp="1" noChangeArrowheads="1"/>
          </p:cNvSpPr>
          <p:nvPr>
            <p:ph type="title"/>
          </p:nvPr>
        </p:nvSpPr>
        <p:spPr/>
        <p:txBody>
          <a:bodyPr/>
          <a:lstStyle/>
          <a:p>
            <a:r>
              <a:rPr lang="en-US"/>
              <a:t>Powers of Two:  Trace</a:t>
            </a:r>
          </a:p>
        </p:txBody>
      </p:sp>
      <p:sp>
        <p:nvSpPr>
          <p:cNvPr id="788483"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88579" name="Rectangle 99"/>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88580" name="Rectangle 100"/>
          <p:cNvSpPr>
            <a:spLocks noChangeArrowheads="1"/>
          </p:cNvSpPr>
          <p:nvPr/>
        </p:nvSpPr>
        <p:spPr bwMode="auto">
          <a:xfrm>
            <a:off x="606425" y="3944938"/>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88581" name="Rectangle 101"/>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r>
              <a:rPr kumimoji="0" lang="en-US" sz="1400">
                <a:latin typeface="Courier New" charset="0"/>
              </a:rPr>
              <a:t>6 64</a:t>
            </a:r>
          </a:p>
        </p:txBody>
      </p:sp>
      <p:sp>
        <p:nvSpPr>
          <p:cNvPr id="788582" name="Rectangle 102"/>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88583" name="Rectangle 103"/>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8584" name="Rectangle 104"/>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88585" name="Rectangle 105"/>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88586" name="Rectangle 106"/>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88587" name="Rectangle 107"/>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88588" name="Rectangle 108"/>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88589" name="Rectangle 109"/>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88590" name="Rectangle 110"/>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88591" name="Rectangle 111"/>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88592" name="Rectangle 112"/>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8593" name="Rectangle 113"/>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88594" name="Rectangle 114"/>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8595" name="Rectangle 115"/>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8596" name="Rectangle 116"/>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8597" name="Rectangle 117"/>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88598" name="Rectangle 118"/>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88599" name="Rectangle 119"/>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88600" name="Rectangle 120"/>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88601" name="Rectangle 121"/>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88602" name="Rectangle 122"/>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88603" name="Rectangle 123"/>
          <p:cNvSpPr>
            <a:spLocks noChangeArrowheads="1"/>
          </p:cNvSpPr>
          <p:nvPr/>
        </p:nvSpPr>
        <p:spPr bwMode="auto">
          <a:xfrm>
            <a:off x="53641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7</a:t>
            </a:r>
          </a:p>
        </p:txBody>
      </p:sp>
      <p:sp>
        <p:nvSpPr>
          <p:cNvPr id="788604" name="Rectangle 124"/>
          <p:cNvSpPr>
            <a:spLocks noChangeArrowheads="1"/>
          </p:cNvSpPr>
          <p:nvPr/>
        </p:nvSpPr>
        <p:spPr bwMode="auto">
          <a:xfrm>
            <a:off x="58975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128</a:t>
            </a:r>
          </a:p>
        </p:txBody>
      </p:sp>
      <p:sp>
        <p:nvSpPr>
          <p:cNvPr id="788605" name="Rectangle 125"/>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88606" name="Rectangle 126"/>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8607" name="Rectangle 127"/>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88608" name="Rectangle 128"/>
          <p:cNvSpPr>
            <a:spLocks noChangeArrowheads="1"/>
          </p:cNvSpPr>
          <p:nvPr/>
        </p:nvSpPr>
        <p:spPr bwMode="auto">
          <a:xfrm>
            <a:off x="6430963" y="4953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88609" name="Rectangle 129"/>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fld id="{D98297FC-E400-7841-84B2-28C397A4BEEB}" type="slidenum">
              <a:rPr lang="en-US"/>
              <a:pPr/>
              <a:t>123</a:t>
            </a:fld>
            <a:endParaRPr lang="en-US" sz="1400"/>
          </a:p>
        </p:txBody>
      </p:sp>
      <p:sp>
        <p:nvSpPr>
          <p:cNvPr id="790530" name="Rectangle 2"/>
          <p:cNvSpPr>
            <a:spLocks noGrp="1" noChangeArrowheads="1"/>
          </p:cNvSpPr>
          <p:nvPr>
            <p:ph type="title"/>
          </p:nvPr>
        </p:nvSpPr>
        <p:spPr/>
        <p:txBody>
          <a:bodyPr/>
          <a:lstStyle/>
          <a:p>
            <a:r>
              <a:rPr lang="en-US"/>
              <a:t>Powers of Two:  Trace</a:t>
            </a:r>
          </a:p>
        </p:txBody>
      </p:sp>
      <p:sp>
        <p:nvSpPr>
          <p:cNvPr id="79053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90634" name="Rectangle 106"/>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90635" name="Rectangle 107"/>
          <p:cNvSpPr>
            <a:spLocks noChangeArrowheads="1"/>
          </p:cNvSpPr>
          <p:nvPr/>
        </p:nvSpPr>
        <p:spPr bwMode="auto">
          <a:xfrm>
            <a:off x="609600" y="320357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90636" name="Rectangle 108"/>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r>
              <a:rPr kumimoji="0" lang="en-US" sz="1400">
                <a:latin typeface="Courier New" charset="0"/>
              </a:rPr>
              <a:t>1 2</a:t>
            </a:r>
          </a:p>
          <a:p>
            <a:pPr>
              <a:lnSpc>
                <a:spcPct val="50000"/>
              </a:lnSpc>
              <a:spcBef>
                <a:spcPct val="50000"/>
              </a:spcBef>
            </a:pPr>
            <a:r>
              <a:rPr kumimoji="0" lang="en-US" sz="1400">
                <a:latin typeface="Courier New" charset="0"/>
              </a:rPr>
              <a:t>2 4</a:t>
            </a:r>
          </a:p>
          <a:p>
            <a:pPr>
              <a:lnSpc>
                <a:spcPct val="50000"/>
              </a:lnSpc>
              <a:spcBef>
                <a:spcPct val="50000"/>
              </a:spcBef>
            </a:pPr>
            <a:r>
              <a:rPr kumimoji="0" lang="en-US" sz="1400">
                <a:latin typeface="Courier New" charset="0"/>
              </a:rPr>
              <a:t>3 8</a:t>
            </a:r>
          </a:p>
          <a:p>
            <a:pPr>
              <a:lnSpc>
                <a:spcPct val="50000"/>
              </a:lnSpc>
              <a:spcBef>
                <a:spcPct val="50000"/>
              </a:spcBef>
            </a:pPr>
            <a:r>
              <a:rPr kumimoji="0" lang="en-US" sz="1400">
                <a:latin typeface="Courier New" charset="0"/>
              </a:rPr>
              <a:t>4 16</a:t>
            </a:r>
          </a:p>
          <a:p>
            <a:pPr>
              <a:lnSpc>
                <a:spcPct val="50000"/>
              </a:lnSpc>
              <a:spcBef>
                <a:spcPct val="50000"/>
              </a:spcBef>
            </a:pPr>
            <a:r>
              <a:rPr kumimoji="0" lang="en-US" sz="1400">
                <a:latin typeface="Courier New" charset="0"/>
              </a:rPr>
              <a:t>5 32</a:t>
            </a:r>
          </a:p>
          <a:p>
            <a:pPr>
              <a:lnSpc>
                <a:spcPct val="50000"/>
              </a:lnSpc>
              <a:spcBef>
                <a:spcPct val="50000"/>
              </a:spcBef>
            </a:pPr>
            <a:r>
              <a:rPr kumimoji="0" lang="en-US" sz="1400">
                <a:latin typeface="Courier New" charset="0"/>
              </a:rPr>
              <a:t>6 64</a:t>
            </a:r>
          </a:p>
        </p:txBody>
      </p:sp>
      <p:sp>
        <p:nvSpPr>
          <p:cNvPr id="790637" name="Rectangle 109"/>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90638" name="Rectangle 110"/>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90639" name="Rectangle 111"/>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90640" name="Rectangle 112"/>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90641" name="Rectangle 113"/>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90642" name="Rectangle 114"/>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90643" name="Rectangle 115"/>
          <p:cNvSpPr>
            <a:spLocks noChangeArrowheads="1"/>
          </p:cNvSpPr>
          <p:nvPr/>
        </p:nvSpPr>
        <p:spPr bwMode="auto">
          <a:xfrm>
            <a:off x="53641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2</a:t>
            </a:r>
          </a:p>
        </p:txBody>
      </p:sp>
      <p:sp>
        <p:nvSpPr>
          <p:cNvPr id="790644" name="Rectangle 116"/>
          <p:cNvSpPr>
            <a:spLocks noChangeArrowheads="1"/>
          </p:cNvSpPr>
          <p:nvPr/>
        </p:nvSpPr>
        <p:spPr bwMode="auto">
          <a:xfrm>
            <a:off x="5897563" y="3048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4</a:t>
            </a:r>
          </a:p>
        </p:txBody>
      </p:sp>
      <p:sp>
        <p:nvSpPr>
          <p:cNvPr id="790645" name="Rectangle 117"/>
          <p:cNvSpPr>
            <a:spLocks noChangeArrowheads="1"/>
          </p:cNvSpPr>
          <p:nvPr/>
        </p:nvSpPr>
        <p:spPr bwMode="auto">
          <a:xfrm>
            <a:off x="53641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3</a:t>
            </a:r>
          </a:p>
        </p:txBody>
      </p:sp>
      <p:sp>
        <p:nvSpPr>
          <p:cNvPr id="790646" name="Rectangle 118"/>
          <p:cNvSpPr>
            <a:spLocks noChangeArrowheads="1"/>
          </p:cNvSpPr>
          <p:nvPr/>
        </p:nvSpPr>
        <p:spPr bwMode="auto">
          <a:xfrm>
            <a:off x="5897563" y="3429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8</a:t>
            </a:r>
          </a:p>
        </p:txBody>
      </p:sp>
      <p:sp>
        <p:nvSpPr>
          <p:cNvPr id="790647" name="Rectangle 119"/>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90648" name="Rectangle 120"/>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90649" name="Rectangle 121"/>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90650" name="Rectangle 122"/>
          <p:cNvSpPr>
            <a:spLocks noChangeArrowheads="1"/>
          </p:cNvSpPr>
          <p:nvPr/>
        </p:nvSpPr>
        <p:spPr bwMode="auto">
          <a:xfrm>
            <a:off x="6430963" y="3048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90651" name="Rectangle 123"/>
          <p:cNvSpPr>
            <a:spLocks noChangeArrowheads="1"/>
          </p:cNvSpPr>
          <p:nvPr/>
        </p:nvSpPr>
        <p:spPr bwMode="auto">
          <a:xfrm>
            <a:off x="6430963" y="3429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90652" name="Rectangle 124"/>
          <p:cNvSpPr>
            <a:spLocks noChangeArrowheads="1"/>
          </p:cNvSpPr>
          <p:nvPr/>
        </p:nvSpPr>
        <p:spPr bwMode="auto">
          <a:xfrm>
            <a:off x="53641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4</a:t>
            </a:r>
          </a:p>
        </p:txBody>
      </p:sp>
      <p:sp>
        <p:nvSpPr>
          <p:cNvPr id="790653" name="Rectangle 125"/>
          <p:cNvSpPr>
            <a:spLocks noChangeArrowheads="1"/>
          </p:cNvSpPr>
          <p:nvPr/>
        </p:nvSpPr>
        <p:spPr bwMode="auto">
          <a:xfrm>
            <a:off x="5897563" y="3810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16</a:t>
            </a:r>
          </a:p>
        </p:txBody>
      </p:sp>
      <p:sp>
        <p:nvSpPr>
          <p:cNvPr id="790654" name="Rectangle 126"/>
          <p:cNvSpPr>
            <a:spLocks noChangeArrowheads="1"/>
          </p:cNvSpPr>
          <p:nvPr/>
        </p:nvSpPr>
        <p:spPr bwMode="auto">
          <a:xfrm>
            <a:off x="53641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5</a:t>
            </a:r>
          </a:p>
        </p:txBody>
      </p:sp>
      <p:sp>
        <p:nvSpPr>
          <p:cNvPr id="790655" name="Rectangle 127"/>
          <p:cNvSpPr>
            <a:spLocks noChangeArrowheads="1"/>
          </p:cNvSpPr>
          <p:nvPr/>
        </p:nvSpPr>
        <p:spPr bwMode="auto">
          <a:xfrm>
            <a:off x="5897563" y="4191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32</a:t>
            </a:r>
          </a:p>
        </p:txBody>
      </p:sp>
      <p:sp>
        <p:nvSpPr>
          <p:cNvPr id="790656" name="Rectangle 128"/>
          <p:cNvSpPr>
            <a:spLocks noChangeArrowheads="1"/>
          </p:cNvSpPr>
          <p:nvPr/>
        </p:nvSpPr>
        <p:spPr bwMode="auto">
          <a:xfrm>
            <a:off x="53641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6</a:t>
            </a:r>
          </a:p>
        </p:txBody>
      </p:sp>
      <p:sp>
        <p:nvSpPr>
          <p:cNvPr id="790657" name="Rectangle 129"/>
          <p:cNvSpPr>
            <a:spLocks noChangeArrowheads="1"/>
          </p:cNvSpPr>
          <p:nvPr/>
        </p:nvSpPr>
        <p:spPr bwMode="auto">
          <a:xfrm>
            <a:off x="5897563" y="4572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64</a:t>
            </a:r>
          </a:p>
        </p:txBody>
      </p:sp>
      <p:sp>
        <p:nvSpPr>
          <p:cNvPr id="790658" name="Rectangle 130"/>
          <p:cNvSpPr>
            <a:spLocks noChangeArrowheads="1"/>
          </p:cNvSpPr>
          <p:nvPr/>
        </p:nvSpPr>
        <p:spPr bwMode="auto">
          <a:xfrm>
            <a:off x="53641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7</a:t>
            </a:r>
          </a:p>
        </p:txBody>
      </p:sp>
      <p:sp>
        <p:nvSpPr>
          <p:cNvPr id="790659" name="Rectangle 131"/>
          <p:cNvSpPr>
            <a:spLocks noChangeArrowheads="1"/>
          </p:cNvSpPr>
          <p:nvPr/>
        </p:nvSpPr>
        <p:spPr bwMode="auto">
          <a:xfrm>
            <a:off x="5897563" y="4953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128</a:t>
            </a:r>
          </a:p>
        </p:txBody>
      </p:sp>
      <p:sp>
        <p:nvSpPr>
          <p:cNvPr id="790660" name="Rectangle 132"/>
          <p:cNvSpPr>
            <a:spLocks noChangeArrowheads="1"/>
          </p:cNvSpPr>
          <p:nvPr/>
        </p:nvSpPr>
        <p:spPr bwMode="auto">
          <a:xfrm>
            <a:off x="6430963" y="3810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90661" name="Rectangle 133"/>
          <p:cNvSpPr>
            <a:spLocks noChangeArrowheads="1"/>
          </p:cNvSpPr>
          <p:nvPr/>
        </p:nvSpPr>
        <p:spPr bwMode="auto">
          <a:xfrm>
            <a:off x="6430963" y="4191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90662" name="Rectangle 134"/>
          <p:cNvSpPr>
            <a:spLocks noChangeArrowheads="1"/>
          </p:cNvSpPr>
          <p:nvPr/>
        </p:nvSpPr>
        <p:spPr bwMode="auto">
          <a:xfrm>
            <a:off x="6430963" y="4572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90663" name="Rectangle 135"/>
          <p:cNvSpPr>
            <a:spLocks noChangeArrowheads="1"/>
          </p:cNvSpPr>
          <p:nvPr/>
        </p:nvSpPr>
        <p:spPr bwMode="auto">
          <a:xfrm>
            <a:off x="6430963" y="4953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false</a:t>
            </a:r>
          </a:p>
        </p:txBody>
      </p:sp>
      <p:sp>
        <p:nvSpPr>
          <p:cNvPr id="790664" name="Rectangle 136"/>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noFill/>
          <a:ln/>
        </p:spPr>
        <p:txBody>
          <a:bodyPr/>
          <a:lstStyle/>
          <a:p>
            <a:r>
              <a:rPr lang="en-US" dirty="0" smtClean="0"/>
              <a:t>The </a:t>
            </a:r>
            <a:r>
              <a:rPr lang="en-US" dirty="0"/>
              <a:t>3 Parts of a Loop</a:t>
            </a:r>
          </a:p>
        </p:txBody>
      </p:sp>
      <p:cxnSp>
        <p:nvCxnSpPr>
          <p:cNvPr id="3" name="Straight Arrow Connector 2"/>
          <p:cNvCxnSpPr/>
          <p:nvPr/>
        </p:nvCxnSpPr>
        <p:spPr>
          <a:xfrm flipH="1">
            <a:off x="2147455" y="2261781"/>
            <a:ext cx="23275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673927" y="3065344"/>
            <a:ext cx="11499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770909" y="3882763"/>
            <a:ext cx="17041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11236" y="4568619"/>
            <a:ext cx="4572000" cy="646331"/>
          </a:xfrm>
          <a:prstGeom prst="rect">
            <a:avLst/>
          </a:prstGeom>
        </p:spPr>
        <p:txBody>
          <a:bodyPr>
            <a:spAutoFit/>
          </a:bodyPr>
          <a:lstStyle/>
          <a:p>
            <a:r>
              <a:rPr lang="en-US" dirty="0"/>
              <a:t>Good Programming Practice</a:t>
            </a:r>
            <a:r>
              <a:rPr lang="tr-TR" dirty="0"/>
              <a:t>: </a:t>
            </a:r>
            <a:r>
              <a:rPr lang="en-US" dirty="0"/>
              <a:t>Indent </a:t>
            </a:r>
            <a:r>
              <a:rPr lang="tr-TR" dirty="0"/>
              <a:t>(tab key) </a:t>
            </a:r>
            <a:r>
              <a:rPr lang="en-US" dirty="0"/>
              <a:t>the body of a while loop 3 to 4 </a:t>
            </a:r>
            <a:r>
              <a:rPr lang="en-US" dirty="0" smtClean="0"/>
              <a:t>spaces</a:t>
            </a:r>
            <a:endParaRPr lang="en-US" dirty="0"/>
          </a:p>
        </p:txBody>
      </p:sp>
      <p:cxnSp>
        <p:nvCxnSpPr>
          <p:cNvPr id="12" name="Straight Arrow Connector 11"/>
          <p:cNvCxnSpPr/>
          <p:nvPr/>
        </p:nvCxnSpPr>
        <p:spPr>
          <a:xfrm flipH="1" flipV="1">
            <a:off x="1939636" y="4062872"/>
            <a:ext cx="1309255" cy="828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939636" y="3758072"/>
            <a:ext cx="1475511" cy="932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idx="1"/>
          </p:nvPr>
        </p:nvSpPr>
        <p:spPr>
          <a:xfrm>
            <a:off x="822960" y="1311936"/>
            <a:ext cx="7520940" cy="3579849"/>
          </a:xfrm>
          <a:noFill/>
          <a:ln/>
        </p:spPr>
        <p:txBody>
          <a:bodyPr>
            <a:normAutofit fontScale="85000" lnSpcReduction="20000"/>
          </a:bodyPr>
          <a:lstStyle/>
          <a:p>
            <a:pPr>
              <a:lnSpc>
                <a:spcPct val="90000"/>
              </a:lnSpc>
              <a:buFontTx/>
              <a:buNone/>
            </a:pPr>
            <a:r>
              <a:rPr lang="en-US" sz="2000" b="0" dirty="0"/>
              <a:t>#include &lt;</a:t>
            </a:r>
            <a:r>
              <a:rPr lang="en-US" sz="2000" b="0" dirty="0" err="1"/>
              <a:t>stdio.h</a:t>
            </a:r>
            <a:r>
              <a:rPr lang="en-US" sz="2000" b="0" dirty="0"/>
              <a:t>&gt;</a:t>
            </a:r>
          </a:p>
          <a:p>
            <a:pPr>
              <a:lnSpc>
                <a:spcPct val="90000"/>
              </a:lnSpc>
              <a:buFontTx/>
              <a:buNone/>
            </a:pPr>
            <a:r>
              <a:rPr lang="en-US" sz="2000" b="0" dirty="0" err="1"/>
              <a:t>int</a:t>
            </a:r>
            <a:r>
              <a:rPr lang="en-US" sz="2000" b="0" dirty="0"/>
              <a:t> main ()</a:t>
            </a:r>
          </a:p>
          <a:p>
            <a:pPr>
              <a:lnSpc>
                <a:spcPct val="90000"/>
              </a:lnSpc>
              <a:buFontTx/>
              <a:buNone/>
            </a:pPr>
            <a:r>
              <a:rPr lang="en-US" sz="2000" b="0" dirty="0"/>
              <a:t>{</a:t>
            </a:r>
          </a:p>
          <a:p>
            <a:pPr>
              <a:lnSpc>
                <a:spcPct val="90000"/>
              </a:lnSpc>
              <a:buFontTx/>
              <a:buNone/>
            </a:pPr>
            <a:r>
              <a:rPr lang="en-US" sz="2000" b="0" dirty="0"/>
              <a:t>	</a:t>
            </a:r>
            <a:r>
              <a:rPr lang="en-US" sz="2000" b="0" dirty="0" err="1"/>
              <a:t>int</a:t>
            </a:r>
            <a:r>
              <a:rPr lang="en-US" sz="2000" b="0" dirty="0"/>
              <a:t> </a:t>
            </a:r>
            <a:r>
              <a:rPr lang="en-US" sz="2000" b="0" dirty="0" err="1"/>
              <a:t>i</a:t>
            </a:r>
            <a:r>
              <a:rPr lang="en-US" sz="2000" b="0" dirty="0"/>
              <a:t> = 1 ;			initialization of loop control variable</a:t>
            </a:r>
          </a:p>
          <a:p>
            <a:pPr>
              <a:lnSpc>
                <a:spcPct val="90000"/>
              </a:lnSpc>
              <a:buFontTx/>
              <a:buNone/>
            </a:pPr>
            <a:r>
              <a:rPr lang="en-US" sz="2000" b="0" dirty="0"/>
              <a:t>					</a:t>
            </a:r>
          </a:p>
          <a:p>
            <a:pPr>
              <a:lnSpc>
                <a:spcPct val="90000"/>
              </a:lnSpc>
              <a:buFontTx/>
              <a:buNone/>
            </a:pPr>
            <a:r>
              <a:rPr lang="en-US" sz="2000" b="0" dirty="0"/>
              <a:t>	/* count from 1 to 100 */</a:t>
            </a:r>
          </a:p>
          <a:p>
            <a:pPr>
              <a:lnSpc>
                <a:spcPct val="90000"/>
              </a:lnSpc>
              <a:buFontTx/>
              <a:buNone/>
            </a:pPr>
            <a:r>
              <a:rPr lang="en-US" sz="2000" b="0" dirty="0"/>
              <a:t>	while ( </a:t>
            </a:r>
            <a:r>
              <a:rPr lang="en-US" sz="2000" b="0" dirty="0" err="1"/>
              <a:t>i</a:t>
            </a:r>
            <a:r>
              <a:rPr lang="en-US" sz="2000" b="0" dirty="0"/>
              <a:t> &lt; 101 )		     test of loop termination condition</a:t>
            </a:r>
          </a:p>
          <a:p>
            <a:pPr>
              <a:lnSpc>
                <a:spcPct val="90000"/>
              </a:lnSpc>
              <a:buFontTx/>
              <a:buNone/>
            </a:pPr>
            <a:r>
              <a:rPr lang="en-US" sz="2000" b="0" dirty="0"/>
              <a:t>	{</a:t>
            </a:r>
          </a:p>
          <a:p>
            <a:pPr>
              <a:lnSpc>
                <a:spcPct val="90000"/>
              </a:lnSpc>
              <a:buFontTx/>
              <a:buNone/>
            </a:pPr>
            <a:r>
              <a:rPr lang="en-US" sz="2000" b="0" dirty="0"/>
              <a:t>		</a:t>
            </a:r>
            <a:r>
              <a:rPr lang="en-US" sz="2000" b="0" dirty="0" smtClean="0"/>
              <a:t>  </a:t>
            </a:r>
            <a:r>
              <a:rPr lang="en-US" sz="2000" b="0" dirty="0" err="1" smtClean="0"/>
              <a:t>printf</a:t>
            </a:r>
            <a:r>
              <a:rPr lang="en-US" sz="2000" b="0" dirty="0" smtClean="0"/>
              <a:t> </a:t>
            </a:r>
            <a:r>
              <a:rPr lang="en-US" sz="2000" b="0" dirty="0"/>
              <a:t>(</a:t>
            </a:r>
            <a:r>
              <a:rPr lang="ja-JP" altLang="en-US" sz="2000" b="0" dirty="0">
                <a:latin typeface="Arial"/>
              </a:rPr>
              <a:t>“</a:t>
            </a:r>
            <a:r>
              <a:rPr lang="en-US" sz="2000" b="0" dirty="0"/>
              <a:t>%d </a:t>
            </a:r>
            <a:r>
              <a:rPr lang="ja-JP" altLang="en-US" sz="2000" b="0" dirty="0">
                <a:latin typeface="Arial"/>
              </a:rPr>
              <a:t>“</a:t>
            </a:r>
            <a:r>
              <a:rPr lang="en-US" sz="2000" b="0" dirty="0"/>
              <a:t>, </a:t>
            </a:r>
            <a:r>
              <a:rPr lang="en-US" sz="2000" b="0" dirty="0" err="1"/>
              <a:t>i</a:t>
            </a:r>
            <a:r>
              <a:rPr lang="en-US" sz="2000" b="0" dirty="0"/>
              <a:t>) ;</a:t>
            </a:r>
          </a:p>
          <a:p>
            <a:pPr>
              <a:lnSpc>
                <a:spcPct val="90000"/>
              </a:lnSpc>
              <a:buFontTx/>
              <a:buNone/>
            </a:pPr>
            <a:r>
              <a:rPr lang="en-US" sz="2000" b="0" dirty="0"/>
              <a:t>		</a:t>
            </a:r>
            <a:r>
              <a:rPr lang="en-US" sz="2000" b="0" dirty="0" smtClean="0"/>
              <a:t>  </a:t>
            </a:r>
            <a:r>
              <a:rPr lang="en-US" sz="2000" b="0" dirty="0" err="1" smtClean="0"/>
              <a:t>i</a:t>
            </a:r>
            <a:r>
              <a:rPr lang="en-US" sz="2000" b="0" dirty="0" smtClean="0"/>
              <a:t> </a:t>
            </a:r>
            <a:r>
              <a:rPr lang="en-US" sz="2000" b="0" dirty="0"/>
              <a:t>= </a:t>
            </a:r>
            <a:r>
              <a:rPr lang="en-US" sz="2000" b="0" dirty="0" err="1"/>
              <a:t>i</a:t>
            </a:r>
            <a:r>
              <a:rPr lang="en-US" sz="2000" b="0" dirty="0"/>
              <a:t> + 1 ;		</a:t>
            </a:r>
            <a:r>
              <a:rPr lang="en-US" sz="2000" b="0" dirty="0" smtClean="0"/>
              <a:t>modification </a:t>
            </a:r>
            <a:r>
              <a:rPr lang="en-US" sz="2000" b="0" dirty="0"/>
              <a:t>of loop </a:t>
            </a:r>
            <a:r>
              <a:rPr lang="en-US" sz="2000" b="0" dirty="0" smtClean="0"/>
              <a:t>control </a:t>
            </a:r>
            <a:r>
              <a:rPr lang="en-US" sz="2000" b="0" dirty="0"/>
              <a:t>variable</a:t>
            </a:r>
          </a:p>
          <a:p>
            <a:pPr>
              <a:lnSpc>
                <a:spcPct val="90000"/>
              </a:lnSpc>
              <a:buFontTx/>
              <a:buNone/>
            </a:pPr>
            <a:r>
              <a:rPr lang="en-US" sz="2000" b="0" dirty="0"/>
              <a:t>	</a:t>
            </a:r>
            <a:r>
              <a:rPr lang="en-US" sz="2000" b="0" dirty="0" smtClean="0"/>
              <a:t>}</a:t>
            </a:r>
            <a:endParaRPr lang="en-US" sz="2000" b="0" dirty="0"/>
          </a:p>
          <a:p>
            <a:pPr>
              <a:lnSpc>
                <a:spcPct val="90000"/>
              </a:lnSpc>
              <a:buFontTx/>
              <a:buNone/>
            </a:pPr>
            <a:r>
              <a:rPr lang="en-US" sz="2000" b="0" dirty="0"/>
              <a:t>     return 0 ;				</a:t>
            </a:r>
          </a:p>
          <a:p>
            <a:pPr>
              <a:lnSpc>
                <a:spcPct val="90000"/>
              </a:lnSpc>
              <a:buFontTx/>
              <a:buNone/>
            </a:pPr>
            <a:r>
              <a:rPr lang="en-US" sz="2000" b="0" dirty="0"/>
              <a:t>}</a:t>
            </a:r>
          </a:p>
          <a:p>
            <a:pPr>
              <a:lnSpc>
                <a:spcPct val="90000"/>
              </a:lnSpc>
              <a:buFontTx/>
              <a:buNone/>
            </a:pPr>
            <a:endParaRPr lang="en-US" sz="2000" b="0" dirty="0"/>
          </a:p>
          <a:p>
            <a:pPr>
              <a:lnSpc>
                <a:spcPct val="90000"/>
              </a:lnSpc>
              <a:buFontTx/>
              <a:buNone/>
            </a:pPr>
            <a:endParaRPr lang="en-US" sz="2000" b="0" dirty="0"/>
          </a:p>
        </p:txBody>
      </p:sp>
    </p:spTree>
    <p:extLst>
      <p:ext uri="{BB962C8B-B14F-4D97-AF65-F5344CB8AC3E}">
        <p14:creationId xmlns:p14="http://schemas.microsoft.com/office/powerpoint/2010/main" xmlns="" val="1862296348"/>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609600"/>
          </a:xfrm>
        </p:spPr>
        <p:txBody>
          <a:bodyPr>
            <a:normAutofit/>
          </a:bodyPr>
          <a:lstStyle/>
          <a:p>
            <a:r>
              <a:rPr lang="tr-TR" sz="2800" dirty="0" smtClean="0"/>
              <a:t>Sayaç kontrollü bir döngü</a:t>
            </a:r>
            <a:endParaRPr lang="en-US" dirty="0"/>
          </a:p>
        </p:txBody>
      </p:sp>
      <p:sp>
        <p:nvSpPr>
          <p:cNvPr id="27651" name="Rectangle 3"/>
          <p:cNvSpPr>
            <a:spLocks noGrp="1" noChangeArrowheads="1"/>
          </p:cNvSpPr>
          <p:nvPr>
            <p:ph idx="1"/>
          </p:nvPr>
        </p:nvSpPr>
        <p:spPr>
          <a:xfrm>
            <a:off x="304800" y="1295400"/>
            <a:ext cx="8382000" cy="1639711"/>
          </a:xfrm>
        </p:spPr>
        <p:txBody>
          <a:bodyPr>
            <a:normAutofit/>
          </a:bodyPr>
          <a:lstStyle/>
          <a:p>
            <a:r>
              <a:rPr lang="en-US" sz="2000" b="0" dirty="0"/>
              <a:t>If it is known in advance exactly how many times a loop will execute, it is known as a counter-controlled loop</a:t>
            </a:r>
            <a:r>
              <a:rPr lang="en-US" sz="2000" b="0" dirty="0" smtClean="0"/>
              <a:t>.</a:t>
            </a:r>
            <a:r>
              <a:rPr lang="tr-TR" sz="2000" b="0" dirty="0" smtClean="0"/>
              <a:t> </a:t>
            </a:r>
            <a:endParaRPr lang="en-US" sz="1200" b="0" i="1" dirty="0">
              <a:solidFill>
                <a:srgbClr val="FF0000"/>
              </a:solidFill>
            </a:endParaRPr>
          </a:p>
          <a:p>
            <a:pPr>
              <a:buFontTx/>
              <a:buNone/>
            </a:pPr>
            <a:endParaRPr lang="en-US" sz="1100" b="0" dirty="0"/>
          </a:p>
          <a:p>
            <a:pPr>
              <a:buFontTx/>
              <a:buNone/>
            </a:pPr>
            <a:r>
              <a:rPr lang="en-US" sz="2000" dirty="0"/>
              <a:t>	</a:t>
            </a:r>
            <a:endParaRPr lang="en-US" sz="3600" dirty="0"/>
          </a:p>
        </p:txBody>
      </p:sp>
      <p:pic>
        <p:nvPicPr>
          <p:cNvPr id="3" name="Picture 2"/>
          <p:cNvPicPr>
            <a:picLocks noChangeAspect="1"/>
          </p:cNvPicPr>
          <p:nvPr/>
        </p:nvPicPr>
        <p:blipFill>
          <a:blip r:embed="rId2"/>
          <a:stretch>
            <a:fillRect/>
          </a:stretch>
        </p:blipFill>
        <p:spPr>
          <a:xfrm>
            <a:off x="785786" y="2285992"/>
            <a:ext cx="4238491" cy="2899128"/>
          </a:xfrm>
          <a:prstGeom prst="rect">
            <a:avLst/>
          </a:prstGeom>
        </p:spPr>
      </p:pic>
      <p:cxnSp>
        <p:nvCxnSpPr>
          <p:cNvPr id="6" name="Straight Arrow Connector 5"/>
          <p:cNvCxnSpPr/>
          <p:nvPr/>
        </p:nvCxnSpPr>
        <p:spPr>
          <a:xfrm flipV="1">
            <a:off x="4674797" y="4151937"/>
            <a:ext cx="1456382" cy="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829753" y="3687681"/>
            <a:ext cx="1456382" cy="382328"/>
          </a:xfrm>
          <a:prstGeom prst="rect">
            <a:avLst/>
          </a:prstGeom>
          <a:noFill/>
        </p:spPr>
        <p:txBody>
          <a:bodyPr wrap="square" rtlCol="0">
            <a:spAutoFit/>
          </a:bodyPr>
          <a:lstStyle/>
          <a:p>
            <a:r>
              <a:rPr lang="en-US" dirty="0" smtClean="0"/>
              <a:t>output</a:t>
            </a:r>
            <a:endParaRPr lang="en-US" dirty="0"/>
          </a:p>
        </p:txBody>
      </p:sp>
      <p:pic>
        <p:nvPicPr>
          <p:cNvPr id="4" name="Picture 3"/>
          <p:cNvPicPr>
            <a:picLocks noChangeAspect="1"/>
          </p:cNvPicPr>
          <p:nvPr/>
        </p:nvPicPr>
        <p:blipFill>
          <a:blip r:embed="rId3"/>
          <a:stretch>
            <a:fillRect/>
          </a:stretch>
        </p:blipFill>
        <p:spPr>
          <a:xfrm>
            <a:off x="6774401" y="3533767"/>
            <a:ext cx="622300" cy="2222500"/>
          </a:xfrm>
          <a:prstGeom prst="rect">
            <a:avLst/>
          </a:prstGeom>
        </p:spPr>
      </p:pic>
      <p:sp>
        <p:nvSpPr>
          <p:cNvPr id="5" name="Cube 4"/>
          <p:cNvSpPr/>
          <p:nvPr/>
        </p:nvSpPr>
        <p:spPr>
          <a:xfrm>
            <a:off x="6286512" y="3357562"/>
            <a:ext cx="1484534" cy="2486330"/>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422417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tr-TR" dirty="0" smtClean="0"/>
              <a:t>Döngü belli bir olay olana kadar dönebilir…</a:t>
            </a:r>
            <a:endParaRPr lang="en-US" dirty="0"/>
          </a:p>
        </p:txBody>
      </p:sp>
      <p:sp>
        <p:nvSpPr>
          <p:cNvPr id="32771" name="Rectangle 3"/>
          <p:cNvSpPr>
            <a:spLocks noGrp="1" noChangeArrowheads="1"/>
          </p:cNvSpPr>
          <p:nvPr>
            <p:ph idx="1"/>
          </p:nvPr>
        </p:nvSpPr>
        <p:spPr/>
        <p:txBody>
          <a:bodyPr>
            <a:normAutofit/>
          </a:bodyPr>
          <a:lstStyle/>
          <a:p>
            <a:r>
              <a:rPr lang="en-US" sz="2400" b="0" dirty="0"/>
              <a:t>An event-controlled loop will terminate when some event occurs.</a:t>
            </a:r>
          </a:p>
          <a:p>
            <a:r>
              <a:rPr lang="en-US" sz="2400" b="0" dirty="0"/>
              <a:t>The event may be the occurrence of a </a:t>
            </a:r>
            <a:r>
              <a:rPr lang="en-US" sz="2400" b="1" dirty="0"/>
              <a:t>sentinel </a:t>
            </a:r>
            <a:r>
              <a:rPr lang="en-US" sz="2400" b="1" dirty="0" smtClean="0"/>
              <a:t>value</a:t>
            </a:r>
            <a:r>
              <a:rPr lang="tr-TR" sz="2400" b="0" dirty="0" smtClean="0"/>
              <a:t>.</a:t>
            </a:r>
            <a:endParaRPr lang="en-US" sz="2400" b="0" dirty="0"/>
          </a:p>
          <a:p>
            <a:r>
              <a:rPr lang="en-US" sz="2400" b="0" dirty="0"/>
              <a:t>There are other types of events that may occur, such as reaching the end of a data file.</a:t>
            </a:r>
          </a:p>
        </p:txBody>
      </p:sp>
    </p:spTree>
    <p:extLst>
      <p:ext uri="{BB962C8B-B14F-4D97-AF65-F5344CB8AC3E}">
        <p14:creationId xmlns="" xmlns:p14="http://schemas.microsoft.com/office/powerpoint/2010/main" val="3059371078"/>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609600"/>
          </a:xfrm>
        </p:spPr>
        <p:txBody>
          <a:bodyPr>
            <a:normAutofit/>
          </a:bodyPr>
          <a:lstStyle/>
          <a:p>
            <a:r>
              <a:rPr lang="tr-TR" dirty="0" smtClean="0"/>
              <a:t>Kullanıcı -1 girene kadar dönen döngü</a:t>
            </a:r>
            <a:endParaRPr lang="en-US" dirty="0"/>
          </a:p>
        </p:txBody>
      </p:sp>
      <p:sp>
        <p:nvSpPr>
          <p:cNvPr id="29699" name="Rectangle 3"/>
          <p:cNvSpPr>
            <a:spLocks noGrp="1" noChangeArrowheads="1"/>
          </p:cNvSpPr>
          <p:nvPr>
            <p:ph idx="1"/>
          </p:nvPr>
        </p:nvSpPr>
        <p:spPr>
          <a:xfrm>
            <a:off x="381000" y="1295400"/>
            <a:ext cx="8382000" cy="4953000"/>
          </a:xfrm>
        </p:spPr>
        <p:txBody>
          <a:bodyPr>
            <a:normAutofit/>
          </a:bodyPr>
          <a:lstStyle/>
          <a:p>
            <a:pPr>
              <a:buFontTx/>
              <a:buNone/>
            </a:pPr>
            <a:endParaRPr lang="en-US" sz="800" b="0" dirty="0"/>
          </a:p>
          <a:p>
            <a:pPr>
              <a:buFontTx/>
              <a:buNone/>
            </a:pPr>
            <a:r>
              <a:rPr lang="en-US" sz="2400" b="0" dirty="0"/>
              <a:t>	</a:t>
            </a:r>
            <a:r>
              <a:rPr lang="en-US" sz="2400" b="0" dirty="0" err="1" smtClean="0"/>
              <a:t>int</a:t>
            </a:r>
            <a:r>
              <a:rPr lang="en-US" sz="2400" b="0" dirty="0" smtClean="0"/>
              <a:t> sum </a:t>
            </a:r>
            <a:r>
              <a:rPr lang="en-US" sz="2400" b="0" dirty="0"/>
              <a:t>= 0 </a:t>
            </a:r>
            <a:r>
              <a:rPr lang="en-US" sz="2400" b="0" dirty="0" smtClean="0"/>
              <a:t>; </a:t>
            </a:r>
            <a:r>
              <a:rPr lang="en-US" sz="2400" b="0" dirty="0" err="1" smtClean="0"/>
              <a:t>int</a:t>
            </a:r>
            <a:r>
              <a:rPr lang="en-US" sz="2400" b="0" dirty="0" smtClean="0"/>
              <a:t> value;</a:t>
            </a:r>
            <a:r>
              <a:rPr lang="en-US" sz="2400" b="0" dirty="0"/>
              <a:t>	</a:t>
            </a:r>
          </a:p>
          <a:p>
            <a:pPr>
              <a:buFontTx/>
              <a:buNone/>
            </a:pPr>
            <a:r>
              <a:rPr lang="en-US" sz="2400" b="0" dirty="0"/>
              <a:t>	</a:t>
            </a:r>
            <a:r>
              <a:rPr lang="en-US" sz="2400" b="0" dirty="0" err="1"/>
              <a:t>printf</a:t>
            </a:r>
            <a:r>
              <a:rPr lang="en-US" sz="2400" b="0" dirty="0"/>
              <a:t>(</a:t>
            </a:r>
            <a:r>
              <a:rPr lang="ja-JP" altLang="en-US" sz="2400" b="0" dirty="0">
                <a:latin typeface="Arial"/>
              </a:rPr>
              <a:t>“</a:t>
            </a:r>
            <a:r>
              <a:rPr lang="en-US" sz="2400" b="0" dirty="0"/>
              <a:t>Enter an integer value: </a:t>
            </a:r>
            <a:r>
              <a:rPr lang="ja-JP" altLang="en-US" sz="2400" b="0" dirty="0">
                <a:latin typeface="Arial"/>
              </a:rPr>
              <a:t>“</a:t>
            </a:r>
            <a:r>
              <a:rPr lang="en-US" sz="2400" b="0" dirty="0"/>
              <a:t>) ;</a:t>
            </a:r>
          </a:p>
          <a:p>
            <a:pPr>
              <a:buFontTx/>
              <a:buNone/>
            </a:pPr>
            <a:r>
              <a:rPr lang="en-US" sz="2400" b="0" dirty="0"/>
              <a:t>	</a:t>
            </a:r>
            <a:r>
              <a:rPr lang="en-US" sz="2400" b="0" dirty="0" err="1"/>
              <a:t>scanf</a:t>
            </a:r>
            <a:r>
              <a:rPr lang="en-US" sz="2400" b="0" dirty="0"/>
              <a:t>(</a:t>
            </a:r>
            <a:r>
              <a:rPr lang="ja-JP" altLang="en-US" sz="2400" b="0" dirty="0">
                <a:latin typeface="Arial"/>
              </a:rPr>
              <a:t>“</a:t>
            </a:r>
            <a:r>
              <a:rPr lang="en-US" sz="2400" b="0" dirty="0"/>
              <a:t>%d</a:t>
            </a:r>
            <a:r>
              <a:rPr lang="ja-JP" altLang="en-US" sz="2400" b="0" dirty="0">
                <a:latin typeface="Arial"/>
              </a:rPr>
              <a:t>”</a:t>
            </a:r>
            <a:r>
              <a:rPr lang="en-US" sz="2400" b="0" dirty="0"/>
              <a:t>, &amp;value) </a:t>
            </a:r>
            <a:r>
              <a:rPr lang="en-US" sz="2400" b="0" dirty="0" smtClean="0"/>
              <a:t>;</a:t>
            </a:r>
          </a:p>
          <a:p>
            <a:pPr>
              <a:buFontTx/>
              <a:buNone/>
            </a:pPr>
            <a:r>
              <a:rPr lang="en-US" sz="2400" b="0" dirty="0"/>
              <a:t>	while ( value != -1</a:t>
            </a:r>
            <a:r>
              <a:rPr lang="en-US" sz="2400" b="0" dirty="0" smtClean="0"/>
              <a:t>)</a:t>
            </a:r>
          </a:p>
          <a:p>
            <a:pPr>
              <a:buFontTx/>
              <a:buNone/>
            </a:pPr>
            <a:r>
              <a:rPr lang="en-US" sz="2400" b="0" dirty="0"/>
              <a:t>	</a:t>
            </a:r>
            <a:r>
              <a:rPr lang="en-US" sz="2400" b="0" dirty="0" smtClean="0"/>
              <a:t>{</a:t>
            </a:r>
            <a:endParaRPr lang="en-US" sz="2400" b="0" dirty="0"/>
          </a:p>
          <a:p>
            <a:pPr>
              <a:buFontTx/>
              <a:buNone/>
            </a:pPr>
            <a:r>
              <a:rPr lang="en-US" sz="2400" b="0" dirty="0"/>
              <a:t>		</a:t>
            </a:r>
            <a:r>
              <a:rPr lang="en-US" sz="2400" b="0" dirty="0" smtClean="0"/>
              <a:t>  sum </a:t>
            </a:r>
            <a:r>
              <a:rPr lang="en-US" sz="2400" b="0" dirty="0"/>
              <a:t>= sum + value ;</a:t>
            </a:r>
          </a:p>
          <a:p>
            <a:pPr>
              <a:buFontTx/>
              <a:buNone/>
            </a:pPr>
            <a:r>
              <a:rPr lang="en-US" sz="2400" b="0" dirty="0"/>
              <a:t>		</a:t>
            </a:r>
            <a:r>
              <a:rPr lang="en-US" sz="2400" b="0" dirty="0" smtClean="0"/>
              <a:t>  </a:t>
            </a:r>
            <a:r>
              <a:rPr lang="en-US" sz="2400" b="0" dirty="0" err="1" smtClean="0"/>
              <a:t>printf</a:t>
            </a:r>
            <a:r>
              <a:rPr lang="en-US" sz="2400" b="0" dirty="0"/>
              <a:t>(</a:t>
            </a:r>
            <a:r>
              <a:rPr lang="ja-JP" altLang="en-US" sz="2400" b="0" dirty="0">
                <a:latin typeface="Arial"/>
              </a:rPr>
              <a:t>“</a:t>
            </a:r>
            <a:r>
              <a:rPr lang="en-US" sz="2400" b="0" dirty="0"/>
              <a:t>Enter another value: </a:t>
            </a:r>
            <a:r>
              <a:rPr lang="ja-JP" altLang="en-US" sz="2400" b="0" dirty="0">
                <a:latin typeface="Arial"/>
              </a:rPr>
              <a:t>“</a:t>
            </a:r>
            <a:r>
              <a:rPr lang="en-US" sz="2400" b="0" dirty="0"/>
              <a:t>) ;</a:t>
            </a:r>
          </a:p>
          <a:p>
            <a:pPr>
              <a:buFontTx/>
              <a:buNone/>
            </a:pPr>
            <a:r>
              <a:rPr lang="en-US" sz="2400" b="0" dirty="0"/>
              <a:t>		</a:t>
            </a:r>
            <a:r>
              <a:rPr lang="en-US" sz="2400" b="0" dirty="0" smtClean="0"/>
              <a:t>  </a:t>
            </a:r>
            <a:r>
              <a:rPr lang="en-US" sz="2400" b="0" dirty="0" err="1" smtClean="0"/>
              <a:t>scanf</a:t>
            </a:r>
            <a:r>
              <a:rPr lang="en-US" sz="2400" b="0" dirty="0"/>
              <a:t>(</a:t>
            </a:r>
            <a:r>
              <a:rPr lang="ja-JP" altLang="en-US" sz="2400" b="0" dirty="0">
                <a:latin typeface="Arial"/>
              </a:rPr>
              <a:t>“</a:t>
            </a:r>
            <a:r>
              <a:rPr lang="en-US" sz="2400" b="0" dirty="0"/>
              <a:t>%d</a:t>
            </a:r>
            <a:r>
              <a:rPr lang="ja-JP" altLang="en-US" sz="2400" b="0" dirty="0">
                <a:latin typeface="Arial"/>
              </a:rPr>
              <a:t>”</a:t>
            </a:r>
            <a:r>
              <a:rPr lang="en-US" sz="2400" b="0" dirty="0"/>
              <a:t>, &amp;value) ;</a:t>
            </a:r>
          </a:p>
          <a:p>
            <a:pPr>
              <a:buFontTx/>
              <a:buNone/>
            </a:pPr>
            <a:r>
              <a:rPr lang="en-US" sz="2400" b="0" dirty="0"/>
              <a:t>	</a:t>
            </a:r>
            <a:r>
              <a:rPr lang="en-US" sz="2400" b="0" dirty="0" smtClean="0"/>
              <a:t>}</a:t>
            </a:r>
            <a:endParaRPr lang="en-US" sz="2400" b="0" dirty="0"/>
          </a:p>
        </p:txBody>
      </p:sp>
    </p:spTree>
    <p:extLst>
      <p:ext uri="{BB962C8B-B14F-4D97-AF65-F5344CB8AC3E}">
        <p14:creationId xmlns="" xmlns:p14="http://schemas.microsoft.com/office/powerpoint/2010/main" val="2013524425"/>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Kullanıcının fikrini alan anket</a:t>
            </a:r>
            <a:endParaRPr lang="tr-TR" dirty="0"/>
          </a:p>
        </p:txBody>
      </p:sp>
      <p:sp>
        <p:nvSpPr>
          <p:cNvPr id="3" name="2 İçerik Yer Tutucusu"/>
          <p:cNvSpPr>
            <a:spLocks noGrp="1"/>
          </p:cNvSpPr>
          <p:nvPr>
            <p:ph sz="quarter" idx="1"/>
          </p:nvPr>
        </p:nvSpPr>
        <p:spPr/>
        <p:txBody>
          <a:bodyPr>
            <a:normAutofit/>
          </a:bodyPr>
          <a:lstStyle/>
          <a:p>
            <a:r>
              <a:rPr lang="tr-TR" dirty="0" smtClean="0"/>
              <a:t>Bil141 dersini ne kadar seviyorsunuz(1-10)?</a:t>
            </a:r>
          </a:p>
          <a:p>
            <a:pPr lvl="1"/>
            <a:r>
              <a:rPr lang="tr-TR" dirty="0" smtClean="0"/>
              <a:t>9</a:t>
            </a:r>
          </a:p>
          <a:p>
            <a:r>
              <a:rPr lang="tr-TR" dirty="0" smtClean="0"/>
              <a:t>Pardon, tam anlaşılmadı. Lütfen tekrar giriş yapınız:</a:t>
            </a:r>
          </a:p>
          <a:p>
            <a:pPr lvl="1"/>
            <a:r>
              <a:rPr lang="tr-TR" dirty="0" smtClean="0"/>
              <a:t>7</a:t>
            </a:r>
          </a:p>
          <a:p>
            <a:r>
              <a:rPr lang="tr-TR" dirty="0" smtClean="0"/>
              <a:t>Pardon, tam anlaşılmadı. Lütfen tekrar giriş yapınız:</a:t>
            </a:r>
          </a:p>
          <a:p>
            <a:pPr lvl="1"/>
            <a:r>
              <a:rPr lang="tr-TR" dirty="0" smtClean="0"/>
              <a:t>8</a:t>
            </a:r>
          </a:p>
          <a:p>
            <a:r>
              <a:rPr lang="tr-TR" dirty="0" smtClean="0"/>
              <a:t>Pardon, tam anlaşılmadı. Lütfen tekrar giriş yapınız:</a:t>
            </a:r>
          </a:p>
          <a:p>
            <a:pPr lvl="1"/>
            <a:r>
              <a:rPr lang="tr-TR" dirty="0" smtClean="0"/>
              <a:t>10</a:t>
            </a:r>
          </a:p>
          <a:p>
            <a:r>
              <a:rPr lang="tr-TR" dirty="0" smtClean="0"/>
              <a:t>Ne güzel. Kaydınız alınmıştır.</a:t>
            </a:r>
          </a:p>
        </p:txBody>
      </p:sp>
      <p:pic>
        <p:nvPicPr>
          <p:cNvPr id="4" name="3 Resim" descr="bilgisayar.wmf"/>
          <p:cNvPicPr>
            <a:picLocks noChangeAspect="1"/>
          </p:cNvPicPr>
          <p:nvPr/>
        </p:nvPicPr>
        <p:blipFill>
          <a:blip r:embed="rId2"/>
          <a:stretch>
            <a:fillRect/>
          </a:stretch>
        </p:blipFill>
        <p:spPr>
          <a:xfrm>
            <a:off x="7429520" y="5000636"/>
            <a:ext cx="1285884" cy="1312955"/>
          </a:xfrm>
          <a:prstGeom prst="rect">
            <a:avLst/>
          </a:prstGeom>
        </p:spPr>
      </p:pic>
      <p:sp>
        <p:nvSpPr>
          <p:cNvPr id="5" name="4 Yuvarlatılmış Dikdörtgen"/>
          <p:cNvSpPr/>
          <p:nvPr/>
        </p:nvSpPr>
        <p:spPr>
          <a:xfrm>
            <a:off x="3214678" y="5500702"/>
            <a:ext cx="364333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Kullanıcı harf ile giriş yapmaya kalkarsa?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heckerboard(across)">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mage result for turtle and rabbit"/>
          <p:cNvPicPr/>
          <p:nvPr/>
        </p:nvPicPr>
        <p:blipFill>
          <a:blip r:embed="rId2"/>
          <a:srcRect/>
          <a:stretch>
            <a:fillRect/>
          </a:stretch>
        </p:blipFill>
        <p:spPr bwMode="auto">
          <a:xfrm flipH="1">
            <a:off x="500034" y="1285860"/>
            <a:ext cx="3181350" cy="2276701"/>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smtClean="0"/>
              <a:t>Tavşan Kaplumbağa Yarışı</a:t>
            </a:r>
            <a:endParaRPr lang="tr-TR" dirty="0"/>
          </a:p>
        </p:txBody>
      </p:sp>
      <p:pic>
        <p:nvPicPr>
          <p:cNvPr id="4" name="3 Resim" descr="Image result for turtle and rabbit"/>
          <p:cNvPicPr/>
          <p:nvPr/>
        </p:nvPicPr>
        <p:blipFill>
          <a:blip r:embed="rId2"/>
          <a:srcRect/>
          <a:stretch>
            <a:fillRect/>
          </a:stretch>
        </p:blipFill>
        <p:spPr bwMode="auto">
          <a:xfrm flipH="1">
            <a:off x="-3500494" y="1285860"/>
            <a:ext cx="3181350" cy="2276701"/>
          </a:xfrm>
          <a:prstGeom prst="rect">
            <a:avLst/>
          </a:prstGeom>
          <a:noFill/>
          <a:ln w="9525">
            <a:noFill/>
            <a:miter lim="800000"/>
            <a:headEnd/>
            <a:tailEnd/>
          </a:ln>
        </p:spPr>
      </p:pic>
      <p:sp>
        <p:nvSpPr>
          <p:cNvPr id="6" name="Rectangle 1"/>
          <p:cNvSpPr>
            <a:spLocks noChangeArrowheads="1"/>
          </p:cNvSpPr>
          <p:nvPr/>
        </p:nvSpPr>
        <p:spPr bwMode="auto">
          <a:xfrm>
            <a:off x="3929058" y="1357298"/>
            <a:ext cx="4929222" cy="1938992"/>
          </a:xfrm>
          <a:prstGeom prst="rect">
            <a:avLst/>
          </a:prstGeom>
          <a:solidFill>
            <a:schemeClr val="accent4">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TAVSAN 	KAPLUMBAĞA</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		0</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sz="2400" dirty="0" smtClean="0">
                <a:solidFill>
                  <a:schemeClr val="tx1"/>
                </a:solidFill>
                <a:latin typeface="Calibri" pitchFamily="34" charset="0"/>
                <a:ea typeface="Times New Roman" pitchFamily="18" charset="0"/>
                <a:cs typeface="Times New Roman" pitchFamily="18" charset="0"/>
              </a:rPr>
              <a:t>1</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sz="2400" dirty="0" smtClean="0">
                <a:solidFill>
                  <a:schemeClr val="tx1"/>
                </a:solidFill>
                <a:latin typeface="Calibri" pitchFamily="34" charset="0"/>
                <a:ea typeface="Times New Roman" pitchFamily="18" charset="0"/>
                <a:cs typeface="Times New Roman" pitchFamily="18" charset="0"/>
              </a:rPr>
              <a:t>3</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Köşeleri Yuvarlanmış Dikdörtgen Belirtme Çizgisi"/>
          <p:cNvSpPr/>
          <p:nvPr/>
        </p:nvSpPr>
        <p:spPr>
          <a:xfrm>
            <a:off x="2500298" y="4357694"/>
            <a:ext cx="3571900" cy="857256"/>
          </a:xfrm>
          <a:prstGeom prst="wedgeRoundRectCallout">
            <a:avLst>
              <a:gd name="adj1" fmla="val -29553"/>
              <a:gd name="adj2" fmla="val -26675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smtClean="0"/>
              <a:t>Yaktın beni </a:t>
            </a:r>
            <a:r>
              <a:rPr lang="tr-TR" sz="2000" dirty="0" err="1" smtClean="0"/>
              <a:t>Ezop</a:t>
            </a:r>
            <a:r>
              <a:rPr lang="tr-TR" sz="2000" dirty="0" smtClean="0"/>
              <a:t>…Hani tavşan uyuyacaktı … </a:t>
            </a:r>
            <a:endParaRPr lang="tr-TR"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07425E-6 L 1.48055 -0.01088 " pathEditMode="relative" rAng="0" ptsTypes="AA">
                                      <p:cBhvr>
                                        <p:cTn id="6" dur="5000" fill="hold"/>
                                        <p:tgtEl>
                                          <p:spTgt spid="4"/>
                                        </p:tgtEl>
                                        <p:attrNameLst>
                                          <p:attrName>ppt_x</p:attrName>
                                          <p:attrName>ppt_y</p:attrName>
                                        </p:attrNameLst>
                                      </p:cBhvr>
                                      <p:rCtr x="740" y="-6"/>
                                    </p:animMotion>
                                  </p:childTnLst>
                                </p:cTn>
                              </p:par>
                            </p:childTnLst>
                          </p:cTn>
                        </p:par>
                        <p:par>
                          <p:cTn id="7" fill="hold">
                            <p:stCondLst>
                              <p:cond delay="5000"/>
                            </p:stCondLst>
                            <p:childTnLst>
                              <p:par>
                                <p:cTn id="8" presetID="2" presetClass="entr" presetSubtype="2"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1+#ppt_w/2"/>
                                          </p:val>
                                        </p:tav>
                                        <p:tav tm="100000">
                                          <p:val>
                                            <p:strVal val="#ppt_x"/>
                                          </p:val>
                                        </p:tav>
                                      </p:tavLst>
                                    </p:anim>
                                    <p:anim calcmode="lin" valueType="num">
                                      <p:cBhvr additive="base">
                                        <p:cTn id="11" dur="200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7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a:t>
            </a:r>
            <a:endParaRPr lang="tr-TR" dirty="0"/>
          </a:p>
        </p:txBody>
      </p:sp>
      <p:sp>
        <p:nvSpPr>
          <p:cNvPr id="4" name="3 Yuvarlatılmış Dikdörtgen"/>
          <p:cNvSpPr/>
          <p:nvPr/>
        </p:nvSpPr>
        <p:spPr>
          <a:xfrm>
            <a:off x="4643438" y="357166"/>
            <a:ext cx="3571900" cy="4929222"/>
          </a:xfrm>
          <a:prstGeom prst="roundRect">
            <a:avLst/>
          </a:prstGeom>
          <a:solidFill>
            <a:schemeClr val="bg2"/>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000628" y="642918"/>
            <a:ext cx="2143140" cy="1000132"/>
          </a:xfrm>
          <a:prstGeom prst="roundRect">
            <a:avLst/>
          </a:prstGeom>
          <a:solidFill>
            <a:schemeClr val="bg2">
              <a:lumMod val="50000"/>
            </a:schemeClr>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Giriş yorumu</a:t>
            </a:r>
          </a:p>
          <a:p>
            <a:pPr algn="ctr"/>
            <a:r>
              <a:rPr lang="tr-TR" sz="1600" dirty="0" smtClean="0"/>
              <a:t>#</a:t>
            </a:r>
            <a:r>
              <a:rPr lang="tr-TR" sz="1600" dirty="0" err="1" smtClean="0"/>
              <a:t>include’lar</a:t>
            </a:r>
            <a:endParaRPr lang="tr-TR" sz="1600" dirty="0" smtClean="0"/>
          </a:p>
          <a:p>
            <a:pPr algn="ctr"/>
            <a:r>
              <a:rPr lang="tr-TR" sz="1600" dirty="0" smtClean="0"/>
              <a:t>#</a:t>
            </a:r>
            <a:r>
              <a:rPr lang="tr-TR" sz="1600" dirty="0" err="1" smtClean="0"/>
              <a:t>define’lar</a:t>
            </a:r>
            <a:r>
              <a:rPr lang="tr-TR" sz="1600" dirty="0" smtClean="0"/>
              <a:t> </a:t>
            </a:r>
          </a:p>
          <a:p>
            <a:pPr algn="ctr"/>
            <a:r>
              <a:rPr lang="tr-TR" sz="1600" dirty="0" smtClean="0"/>
              <a:t>prototipler</a:t>
            </a:r>
            <a:endParaRPr lang="tr-TR" sz="1600" dirty="0"/>
          </a:p>
        </p:txBody>
      </p:sp>
      <p:sp>
        <p:nvSpPr>
          <p:cNvPr id="6" name="5 Yuvarlatılmış Dikdörtgen"/>
          <p:cNvSpPr/>
          <p:nvPr/>
        </p:nvSpPr>
        <p:spPr>
          <a:xfrm>
            <a:off x="5000628" y="1857364"/>
            <a:ext cx="2143140" cy="1000132"/>
          </a:xfrm>
          <a:prstGeom prst="roundRect">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rPr>
              <a:t>main</a:t>
            </a:r>
            <a:r>
              <a:rPr lang="tr-TR" sz="2400" b="1" dirty="0" smtClean="0">
                <a:solidFill>
                  <a:schemeClr val="tx1"/>
                </a:solidFill>
              </a:rPr>
              <a:t> fonksiyonu</a:t>
            </a:r>
            <a:endParaRPr lang="tr-TR" sz="2400" b="1" dirty="0">
              <a:solidFill>
                <a:schemeClr val="tx1"/>
              </a:solidFill>
            </a:endParaRPr>
          </a:p>
        </p:txBody>
      </p:sp>
      <p:sp>
        <p:nvSpPr>
          <p:cNvPr id="7" name="6 Yuvarlatılmış Dikdörtgen"/>
          <p:cNvSpPr/>
          <p:nvPr/>
        </p:nvSpPr>
        <p:spPr>
          <a:xfrm>
            <a:off x="5000628" y="3000372"/>
            <a:ext cx="2143140" cy="100013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fonksiyon1</a:t>
            </a:r>
            <a:endParaRPr lang="tr-TR" dirty="0"/>
          </a:p>
        </p:txBody>
      </p:sp>
      <p:sp>
        <p:nvSpPr>
          <p:cNvPr id="8" name="7 Yuvarlatılmış Dikdörtgen"/>
          <p:cNvSpPr/>
          <p:nvPr/>
        </p:nvSpPr>
        <p:spPr>
          <a:xfrm>
            <a:off x="5000628" y="4214818"/>
            <a:ext cx="2143140" cy="1000132"/>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solidFill>
                  <a:schemeClr val="bg1"/>
                </a:solidFill>
              </a:rPr>
              <a:t>fonksiyon2</a:t>
            </a:r>
            <a:endParaRPr lang="tr-TR" dirty="0">
              <a:solidFill>
                <a:schemeClr val="bg1"/>
              </a:solidFill>
            </a:endParaRPr>
          </a:p>
        </p:txBody>
      </p:sp>
      <p:sp>
        <p:nvSpPr>
          <p:cNvPr id="9" name="8 Metin kutusu"/>
          <p:cNvSpPr txBox="1"/>
          <p:nvPr/>
        </p:nvSpPr>
        <p:spPr>
          <a:xfrm rot="16200000">
            <a:off x="5626052" y="2232048"/>
            <a:ext cx="4143428" cy="1107996"/>
          </a:xfrm>
          <a:prstGeom prst="rect">
            <a:avLst/>
          </a:prstGeom>
          <a:noFill/>
        </p:spPr>
        <p:txBody>
          <a:bodyPr wrap="square" rtlCol="0">
            <a:spAutoFit/>
          </a:bodyPr>
          <a:lstStyle/>
          <a:p>
            <a:r>
              <a:rPr lang="tr-TR" sz="6600" b="1" dirty="0" smtClean="0"/>
              <a:t>KODUN  İÇİ</a:t>
            </a:r>
            <a:endParaRPr lang="tr-TR" sz="6600" b="1" dirty="0"/>
          </a:p>
        </p:txBody>
      </p:sp>
      <p:sp>
        <p:nvSpPr>
          <p:cNvPr id="10" name="9 Metin kutusu"/>
          <p:cNvSpPr txBox="1"/>
          <p:nvPr/>
        </p:nvSpPr>
        <p:spPr>
          <a:xfrm>
            <a:off x="571472" y="5477548"/>
            <a:ext cx="7715304" cy="954107"/>
          </a:xfrm>
          <a:prstGeom prst="rect">
            <a:avLst/>
          </a:prstGeom>
          <a:noFill/>
        </p:spPr>
        <p:txBody>
          <a:bodyPr wrap="square" rtlCol="0">
            <a:spAutoFit/>
          </a:bodyPr>
          <a:lstStyle/>
          <a:p>
            <a:pPr algn="ctr"/>
            <a:r>
              <a:rPr lang="tr-TR" sz="2800" i="1" dirty="0" smtClean="0"/>
              <a:t>Başkumandan </a:t>
            </a:r>
            <a:r>
              <a:rPr lang="tr-TR" sz="2800" b="1" i="1" dirty="0" err="1" smtClean="0"/>
              <a:t>main</a:t>
            </a:r>
            <a:r>
              <a:rPr lang="tr-TR" sz="2800" i="1" dirty="0" smtClean="0"/>
              <a:t> ve emrindeki </a:t>
            </a:r>
            <a:r>
              <a:rPr lang="tr-TR" sz="2800" b="1" i="1" dirty="0" smtClean="0"/>
              <a:t>fonksiyonlar</a:t>
            </a:r>
            <a:r>
              <a:rPr lang="tr-TR" sz="2800" i="1" dirty="0" smtClean="0"/>
              <a:t> ile kod görevini icra eder.</a:t>
            </a:r>
          </a:p>
        </p:txBody>
      </p:sp>
      <p:pic>
        <p:nvPicPr>
          <p:cNvPr id="11" name="10 Resim" descr="General_Character_2013.png"/>
          <p:cNvPicPr>
            <a:picLocks noChangeAspect="1"/>
          </p:cNvPicPr>
          <p:nvPr/>
        </p:nvPicPr>
        <p:blipFill>
          <a:blip r:embed="rId2"/>
          <a:stretch>
            <a:fillRect/>
          </a:stretch>
        </p:blipFill>
        <p:spPr>
          <a:xfrm>
            <a:off x="642910" y="1357298"/>
            <a:ext cx="1571636" cy="2506759"/>
          </a:xfrm>
          <a:prstGeom prst="rect">
            <a:avLst/>
          </a:prstGeom>
        </p:spPr>
      </p:pic>
      <p:pic>
        <p:nvPicPr>
          <p:cNvPr id="12" name="11 Resim" descr="25959581-Vector-illustration-of-Scout-kids-Stock-Vector-scout-boy-girl.jpg"/>
          <p:cNvPicPr>
            <a:picLocks noChangeAspect="1"/>
          </p:cNvPicPr>
          <p:nvPr/>
        </p:nvPicPr>
        <p:blipFill>
          <a:blip r:embed="rId3" cstate="print"/>
          <a:stretch>
            <a:fillRect/>
          </a:stretch>
        </p:blipFill>
        <p:spPr>
          <a:xfrm>
            <a:off x="2143108" y="3286124"/>
            <a:ext cx="1909762" cy="1621829"/>
          </a:xfrm>
          <a:prstGeom prst="rect">
            <a:avLst/>
          </a:prstGeom>
        </p:spPr>
      </p:pic>
      <p:sp>
        <p:nvSpPr>
          <p:cNvPr id="13" name="12 Sol Ok"/>
          <p:cNvSpPr/>
          <p:nvPr/>
        </p:nvSpPr>
        <p:spPr>
          <a:xfrm>
            <a:off x="2500298" y="2143116"/>
            <a:ext cx="2428892" cy="571504"/>
          </a:xfrm>
          <a:prstGeom prst="leftArrow">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a:solidFill>
                <a:schemeClr val="tx1"/>
              </a:solidFill>
            </a:endParaRPr>
          </a:p>
        </p:txBody>
      </p:sp>
      <p:sp>
        <p:nvSpPr>
          <p:cNvPr id="14" name="13 Sol Ok"/>
          <p:cNvSpPr/>
          <p:nvPr/>
        </p:nvSpPr>
        <p:spPr>
          <a:xfrm>
            <a:off x="4000496" y="3357562"/>
            <a:ext cx="928694"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Tavşan Kaplumbağa Yarışı</a:t>
            </a:r>
            <a:endParaRPr lang="tr-TR" dirty="0"/>
          </a:p>
        </p:txBody>
      </p:sp>
      <p:sp>
        <p:nvSpPr>
          <p:cNvPr id="3" name="2 İçerik Yer Tutucusu"/>
          <p:cNvSpPr>
            <a:spLocks noGrp="1"/>
          </p:cNvSpPr>
          <p:nvPr>
            <p:ph sz="quarter" idx="1"/>
          </p:nvPr>
        </p:nvSpPr>
        <p:spPr/>
        <p:txBody>
          <a:bodyPr/>
          <a:lstStyle/>
          <a:p>
            <a:r>
              <a:rPr lang="tr-TR" dirty="0" smtClean="0"/>
              <a:t>Bir kaplumbağa ile tavşan yarışmasının benzetimini(</a:t>
            </a:r>
            <a:r>
              <a:rPr lang="tr-TR" dirty="0" err="1" smtClean="0"/>
              <a:t>ing.</a:t>
            </a:r>
            <a:r>
              <a:rPr lang="tr-TR" dirty="0" smtClean="0"/>
              <a:t> </a:t>
            </a:r>
            <a:r>
              <a:rPr lang="tr-TR" dirty="0" err="1" smtClean="0"/>
              <a:t>simulation</a:t>
            </a:r>
            <a:r>
              <a:rPr lang="tr-TR" dirty="0" smtClean="0"/>
              <a:t>) yapmanız isteniyor. </a:t>
            </a:r>
          </a:p>
          <a:p>
            <a:r>
              <a:rPr lang="tr-TR" dirty="0" smtClean="0"/>
              <a:t>Bu benzetimde kaplumbağa her 700ms’de sabit olarak 2 birim ilerlemektedir. Tavşan ise her 700ms’de 0’dan 4’e kadar rastgele bir sayıda birim ilerlemektedir. </a:t>
            </a:r>
          </a:p>
          <a:p>
            <a:r>
              <a:rPr lang="tr-TR" dirty="0" smtClean="0"/>
              <a:t>Parkur uzunluğu 50 birimdir.</a:t>
            </a:r>
          </a:p>
          <a:p>
            <a:r>
              <a:rPr lang="tr-TR" dirty="0" smtClean="0"/>
              <a:t>Yarış bittikten sonra kazanan ilan edilir.</a:t>
            </a:r>
            <a:endParaRPr lang="tr-TR" dirty="0"/>
          </a:p>
        </p:txBody>
      </p:sp>
      <p:pic>
        <p:nvPicPr>
          <p:cNvPr id="5" name="4 Resim" descr="Image result for turtle and rabbit"/>
          <p:cNvPicPr/>
          <p:nvPr/>
        </p:nvPicPr>
        <p:blipFill>
          <a:blip r:embed="rId2">
            <a:clrChange>
              <a:clrFrom>
                <a:srgbClr val="FFFFFF"/>
              </a:clrFrom>
              <a:clrTo>
                <a:srgbClr val="FFFFFF">
                  <a:alpha val="0"/>
                </a:srgbClr>
              </a:clrTo>
            </a:clrChange>
          </a:blip>
          <a:srcRect/>
          <a:stretch>
            <a:fillRect/>
          </a:stretch>
        </p:blipFill>
        <p:spPr bwMode="auto">
          <a:xfrm flipH="1">
            <a:off x="6143636" y="4500570"/>
            <a:ext cx="2143140" cy="134800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9144000" cy="457200"/>
          </a:xfrm>
        </p:spPr>
        <p:txBody>
          <a:bodyPr>
            <a:normAutofit fontScale="90000"/>
          </a:bodyPr>
          <a:lstStyle/>
          <a:p>
            <a:r>
              <a:rPr lang="tr-TR" dirty="0" smtClean="0"/>
              <a:t>Ekran çıktısı nedir?</a:t>
            </a:r>
            <a:endParaRPr lang="tr-TR" dirty="0"/>
          </a:p>
        </p:txBody>
      </p:sp>
      <p:pic>
        <p:nvPicPr>
          <p:cNvPr id="3" name="2 Resim" descr="soru.jpg"/>
          <p:cNvPicPr>
            <a:picLocks noChangeAspect="1"/>
          </p:cNvPicPr>
          <p:nvPr/>
        </p:nvPicPr>
        <p:blipFill>
          <a:blip r:embed="rId3"/>
          <a:stretch>
            <a:fillRect/>
          </a:stretch>
        </p:blipFill>
        <p:spPr>
          <a:xfrm>
            <a:off x="3357554" y="4786322"/>
            <a:ext cx="1767840" cy="1328928"/>
          </a:xfrm>
          <a:prstGeom prst="rect">
            <a:avLst/>
          </a:prstGeom>
        </p:spPr>
      </p:pic>
      <p:sp>
        <p:nvSpPr>
          <p:cNvPr id="4" name="3 Metin kutusu"/>
          <p:cNvSpPr txBox="1"/>
          <p:nvPr/>
        </p:nvSpPr>
        <p:spPr>
          <a:xfrm>
            <a:off x="642910" y="1500174"/>
            <a:ext cx="4786346" cy="3108543"/>
          </a:xfrm>
          <a:prstGeom prst="rect">
            <a:avLst/>
          </a:prstGeom>
          <a:noFill/>
        </p:spPr>
        <p:txBody>
          <a:bodyPr wrap="square" rtlCol="0">
            <a:spAutoFit/>
          </a:bodyPr>
          <a:lstStyle/>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a=17;</a:t>
            </a:r>
            <a:endParaRPr lang="tr-TR" sz="2800" dirty="0" smtClean="0">
              <a:latin typeface="Calibri" pitchFamily="34" charset="0"/>
              <a:cs typeface="Calibri" pitchFamily="34" charset="0"/>
            </a:endParaRPr>
          </a:p>
          <a:p>
            <a:r>
              <a:rPr lang="en-US" sz="2800" b="1" dirty="0" smtClean="0">
                <a:solidFill>
                  <a:srgbClr val="002060"/>
                </a:solidFill>
                <a:latin typeface="Calibri" pitchFamily="34" charset="0"/>
                <a:cs typeface="Calibri" pitchFamily="34" charset="0"/>
              </a:rPr>
              <a:t>while(a&gt;3)</a:t>
            </a:r>
            <a:endParaRPr lang="tr-TR" sz="2800" b="1" dirty="0" smtClean="0">
              <a:solidFill>
                <a:srgbClr val="002060"/>
              </a:solidFill>
              <a:latin typeface="Calibri" pitchFamily="34" charset="0"/>
              <a:cs typeface="Calibri" pitchFamily="34" charset="0"/>
            </a:endParaRPr>
          </a:p>
          <a:p>
            <a:r>
              <a:rPr lang="en-US" sz="2800" b="1" dirty="0" smtClean="0">
                <a:solidFill>
                  <a:srgbClr val="002060"/>
                </a:solidFill>
                <a:latin typeface="Calibri" pitchFamily="34" charset="0"/>
                <a:cs typeface="Calibri" pitchFamily="34" charset="0"/>
              </a:rPr>
              <a:t>	if(a%2==1)</a:t>
            </a:r>
            <a:endParaRPr lang="tr-TR" sz="2800" b="1" dirty="0" smtClean="0">
              <a:solidFill>
                <a:srgbClr val="002060"/>
              </a:solidFill>
              <a:latin typeface="Calibri" pitchFamily="34" charset="0"/>
              <a:cs typeface="Calibri" pitchFamily="34" charset="0"/>
            </a:endParaRPr>
          </a:p>
          <a:p>
            <a:r>
              <a:rPr lang="en-US" sz="2800" b="1" dirty="0" smtClean="0">
                <a:solidFill>
                  <a:srgbClr val="002060"/>
                </a:solidFill>
                <a:latin typeface="Calibri" pitchFamily="34" charset="0"/>
                <a:cs typeface="Calibri" pitchFamily="34" charset="0"/>
              </a:rPr>
              <a:t>	a--;</a:t>
            </a:r>
            <a:endParaRPr lang="tr-TR" sz="2800" b="1" dirty="0" smtClean="0">
              <a:solidFill>
                <a:srgbClr val="002060"/>
              </a:solidFill>
              <a:latin typeface="Calibri" pitchFamily="34" charset="0"/>
              <a:cs typeface="Calibri" pitchFamily="34" charset="0"/>
            </a:endParaRPr>
          </a:p>
          <a:p>
            <a:r>
              <a:rPr lang="en-US" sz="2800" b="1" dirty="0" smtClean="0">
                <a:solidFill>
                  <a:srgbClr val="002060"/>
                </a:solidFill>
                <a:latin typeface="Calibri" pitchFamily="34" charset="0"/>
                <a:cs typeface="Calibri" pitchFamily="34" charset="0"/>
              </a:rPr>
              <a:t>	else</a:t>
            </a:r>
            <a:endParaRPr lang="tr-TR" sz="2800" b="1" dirty="0" smtClean="0">
              <a:solidFill>
                <a:srgbClr val="002060"/>
              </a:solidFill>
              <a:latin typeface="Calibri" pitchFamily="34" charset="0"/>
              <a:cs typeface="Calibri" pitchFamily="34" charset="0"/>
            </a:endParaRPr>
          </a:p>
          <a:p>
            <a:r>
              <a:rPr lang="en-US" sz="2800" b="1" dirty="0" smtClean="0">
                <a:solidFill>
                  <a:srgbClr val="002060"/>
                </a:solidFill>
                <a:latin typeface="Calibri" pitchFamily="34" charset="0"/>
                <a:cs typeface="Calibri" pitchFamily="34" charset="0"/>
              </a:rPr>
              <a:t>	a=a-2;</a:t>
            </a:r>
            <a:endParaRPr lang="tr-TR" sz="2800" b="1" dirty="0" smtClean="0">
              <a:solidFill>
                <a:srgbClr val="002060"/>
              </a:solidFill>
              <a:latin typeface="Calibri" pitchFamily="34" charset="0"/>
              <a:cs typeface="Calibri" pitchFamily="34" charset="0"/>
            </a:endParaRPr>
          </a:p>
          <a:p>
            <a:r>
              <a:rPr lang="tr-TR" sz="2800" dirty="0" smtClean="0">
                <a:latin typeface="Calibri" pitchFamily="34" charset="0"/>
                <a:cs typeface="Calibri" pitchFamily="34" charset="0"/>
              </a:rPr>
              <a:t>	</a:t>
            </a:r>
            <a:r>
              <a:rPr lang="en-US" sz="2800" dirty="0" err="1" smtClean="0">
                <a:latin typeface="Calibri" pitchFamily="34" charset="0"/>
                <a:cs typeface="Calibri" pitchFamily="34" charset="0"/>
              </a:rPr>
              <a:t>printf</a:t>
            </a:r>
            <a:r>
              <a:rPr lang="en-US" sz="2800" dirty="0" smtClean="0">
                <a:latin typeface="Calibri" pitchFamily="34" charset="0"/>
                <a:cs typeface="Calibri" pitchFamily="34" charset="0"/>
              </a:rPr>
              <a:t>("%d"</a:t>
            </a:r>
            <a:r>
              <a:rPr lang="tr-TR" sz="2800" dirty="0" smtClean="0">
                <a:latin typeface="Calibri" pitchFamily="34" charset="0"/>
                <a:cs typeface="Calibri" pitchFamily="34" charset="0"/>
              </a:rPr>
              <a:t>,</a:t>
            </a:r>
            <a:r>
              <a:rPr lang="en-US" sz="2800" dirty="0" smtClean="0">
                <a:latin typeface="Calibri" pitchFamily="34" charset="0"/>
                <a:cs typeface="Calibri" pitchFamily="34" charset="0"/>
              </a:rPr>
              <a:t>a);</a:t>
            </a:r>
            <a:endParaRPr lang="tr-TR" sz="2800" dirty="0" smtClean="0">
              <a:latin typeface="Calibri" pitchFamily="34" charset="0"/>
              <a:cs typeface="Calibri" pitchFamily="34" charset="0"/>
            </a:endParaRPr>
          </a:p>
        </p:txBody>
      </p:sp>
      <p:pic>
        <p:nvPicPr>
          <p:cNvPr id="5" name="4 Resim" descr="8pyKnSZWSqkQ5zA1ZT633zFz.gif"/>
          <p:cNvPicPr>
            <a:picLocks noChangeAspect="1"/>
          </p:cNvPicPr>
          <p:nvPr/>
        </p:nvPicPr>
        <p:blipFill>
          <a:blip r:embed="rId4"/>
          <a:stretch>
            <a:fillRect/>
          </a:stretch>
        </p:blipFill>
        <p:spPr>
          <a:xfrm>
            <a:off x="3428992" y="1785926"/>
            <a:ext cx="1719352" cy="2185982"/>
          </a:xfrm>
          <a:prstGeom prst="rect">
            <a:avLst/>
          </a:prstGeom>
        </p:spPr>
      </p:pic>
      <p:sp>
        <p:nvSpPr>
          <p:cNvPr id="6" name="5 Metin kutusu"/>
          <p:cNvSpPr txBox="1"/>
          <p:nvPr/>
        </p:nvSpPr>
        <p:spPr>
          <a:xfrm>
            <a:off x="4429124" y="1500174"/>
            <a:ext cx="392909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İpucu: else, </a:t>
            </a:r>
            <a:r>
              <a:rPr lang="tr-TR" dirty="0" err="1" smtClean="0"/>
              <a:t>if’e</a:t>
            </a:r>
            <a:r>
              <a:rPr lang="tr-TR" dirty="0" smtClean="0"/>
              <a:t> yapışır ve </a:t>
            </a:r>
            <a:r>
              <a:rPr lang="tr-TR" b="1" i="1" dirty="0" err="1" smtClean="0"/>
              <a:t>if</a:t>
            </a:r>
            <a:r>
              <a:rPr lang="tr-TR" b="1" i="1" dirty="0" smtClean="0"/>
              <a:t> else </a:t>
            </a:r>
            <a:r>
              <a:rPr lang="tr-TR" dirty="0" smtClean="0"/>
              <a:t>tek bir blok gibi hareket eder. </a:t>
            </a:r>
            <a:endParaRPr lang="tr-TR" dirty="0"/>
          </a:p>
        </p:txBody>
      </p:sp>
      <p:sp>
        <p:nvSpPr>
          <p:cNvPr id="7" name="6 Metin kutusu"/>
          <p:cNvSpPr txBox="1"/>
          <p:nvPr/>
        </p:nvSpPr>
        <p:spPr>
          <a:xfrm>
            <a:off x="5500694" y="2357430"/>
            <a:ext cx="314327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err="1" smtClean="0">
                <a:latin typeface="Calibri" pitchFamily="34" charset="0"/>
                <a:cs typeface="Calibri" pitchFamily="34" charset="0"/>
              </a:rPr>
              <a:t>int</a:t>
            </a:r>
            <a:r>
              <a:rPr lang="en-US" sz="1400" dirty="0" smtClean="0">
                <a:latin typeface="Calibri" pitchFamily="34" charset="0"/>
                <a:cs typeface="Calibri" pitchFamily="34" charset="0"/>
              </a:rPr>
              <a:t> a=17;</a:t>
            </a:r>
            <a:endParaRPr lang="tr-TR" sz="1400" dirty="0" smtClean="0">
              <a:latin typeface="Calibri" pitchFamily="34" charset="0"/>
              <a:cs typeface="Calibri" pitchFamily="34" charset="0"/>
            </a:endParaRPr>
          </a:p>
          <a:p>
            <a:r>
              <a:rPr lang="en-US" sz="1400" b="1" dirty="0" smtClean="0">
                <a:solidFill>
                  <a:srgbClr val="002060"/>
                </a:solidFill>
                <a:latin typeface="Calibri" pitchFamily="34" charset="0"/>
                <a:cs typeface="Calibri" pitchFamily="34" charset="0"/>
              </a:rPr>
              <a:t>while(a&gt;3)</a:t>
            </a:r>
            <a:r>
              <a:rPr lang="tr-TR" sz="1400" b="1" dirty="0" smtClean="0">
                <a:solidFill>
                  <a:srgbClr val="002060"/>
                </a:solidFill>
                <a:latin typeface="Calibri" pitchFamily="34" charset="0"/>
                <a:cs typeface="Calibri" pitchFamily="34" charset="0"/>
              </a:rPr>
              <a:t>{</a:t>
            </a:r>
          </a:p>
          <a:p>
            <a:r>
              <a:rPr lang="en-US" sz="1400" b="1" dirty="0" smtClean="0">
                <a:solidFill>
                  <a:srgbClr val="002060"/>
                </a:solidFill>
                <a:latin typeface="Calibri" pitchFamily="34" charset="0"/>
                <a:cs typeface="Calibri" pitchFamily="34" charset="0"/>
              </a:rPr>
              <a:t>	if(a%2==1)</a:t>
            </a:r>
            <a:endParaRPr lang="tr-TR" sz="1400" b="1" dirty="0" smtClean="0">
              <a:solidFill>
                <a:srgbClr val="002060"/>
              </a:solidFill>
              <a:latin typeface="Calibri" pitchFamily="34" charset="0"/>
              <a:cs typeface="Calibri" pitchFamily="34" charset="0"/>
            </a:endParaRPr>
          </a:p>
          <a:p>
            <a:r>
              <a:rPr lang="tr-TR" sz="1400" b="1" dirty="0" smtClean="0">
                <a:solidFill>
                  <a:srgbClr val="002060"/>
                </a:solidFill>
                <a:latin typeface="Calibri" pitchFamily="34" charset="0"/>
                <a:cs typeface="Calibri" pitchFamily="34" charset="0"/>
              </a:rPr>
              <a:t>		{</a:t>
            </a:r>
          </a:p>
          <a:p>
            <a:r>
              <a:rPr lang="tr-TR" sz="1400" b="1" dirty="0" smtClean="0">
                <a:solidFill>
                  <a:srgbClr val="002060"/>
                </a:solidFill>
                <a:latin typeface="Calibri" pitchFamily="34" charset="0"/>
                <a:cs typeface="Calibri" pitchFamily="34" charset="0"/>
              </a:rPr>
              <a:t>	</a:t>
            </a:r>
            <a:r>
              <a:rPr lang="en-US" sz="1400" b="1" dirty="0" smtClean="0">
                <a:solidFill>
                  <a:srgbClr val="002060"/>
                </a:solidFill>
                <a:latin typeface="Calibri" pitchFamily="34" charset="0"/>
                <a:cs typeface="Calibri" pitchFamily="34" charset="0"/>
              </a:rPr>
              <a:t>	a--;</a:t>
            </a:r>
            <a:endParaRPr lang="tr-TR" sz="1400" b="1" dirty="0" smtClean="0">
              <a:solidFill>
                <a:srgbClr val="002060"/>
              </a:solidFill>
              <a:latin typeface="Calibri" pitchFamily="34" charset="0"/>
              <a:cs typeface="Calibri" pitchFamily="34" charset="0"/>
            </a:endParaRPr>
          </a:p>
          <a:p>
            <a:r>
              <a:rPr lang="tr-TR" sz="1400" b="1" dirty="0" smtClean="0">
                <a:solidFill>
                  <a:srgbClr val="002060"/>
                </a:solidFill>
                <a:latin typeface="Calibri" pitchFamily="34" charset="0"/>
                <a:cs typeface="Calibri" pitchFamily="34" charset="0"/>
              </a:rPr>
              <a:t>		}</a:t>
            </a:r>
          </a:p>
          <a:p>
            <a:r>
              <a:rPr lang="en-US" sz="1400" b="1" dirty="0" smtClean="0">
                <a:solidFill>
                  <a:srgbClr val="002060"/>
                </a:solidFill>
                <a:latin typeface="Calibri" pitchFamily="34" charset="0"/>
                <a:cs typeface="Calibri" pitchFamily="34" charset="0"/>
              </a:rPr>
              <a:t>	else</a:t>
            </a:r>
            <a:endParaRPr lang="tr-TR" sz="1400" b="1" dirty="0" smtClean="0">
              <a:solidFill>
                <a:srgbClr val="002060"/>
              </a:solidFill>
              <a:latin typeface="Calibri" pitchFamily="34" charset="0"/>
              <a:cs typeface="Calibri" pitchFamily="34" charset="0"/>
            </a:endParaRPr>
          </a:p>
          <a:p>
            <a:r>
              <a:rPr lang="tr-TR" sz="1400" b="1" dirty="0" smtClean="0">
                <a:solidFill>
                  <a:srgbClr val="002060"/>
                </a:solidFill>
                <a:latin typeface="Calibri" pitchFamily="34" charset="0"/>
                <a:cs typeface="Calibri" pitchFamily="34" charset="0"/>
              </a:rPr>
              <a:t>		{</a:t>
            </a:r>
          </a:p>
          <a:p>
            <a:r>
              <a:rPr lang="en-US" sz="1400" b="1" dirty="0" smtClean="0">
                <a:solidFill>
                  <a:srgbClr val="002060"/>
                </a:solidFill>
                <a:latin typeface="Calibri" pitchFamily="34" charset="0"/>
                <a:cs typeface="Calibri" pitchFamily="34" charset="0"/>
              </a:rPr>
              <a:t>	</a:t>
            </a:r>
            <a:r>
              <a:rPr lang="tr-TR" sz="1400" b="1" dirty="0" smtClean="0">
                <a:solidFill>
                  <a:srgbClr val="002060"/>
                </a:solidFill>
                <a:latin typeface="Calibri" pitchFamily="34" charset="0"/>
                <a:cs typeface="Calibri" pitchFamily="34" charset="0"/>
              </a:rPr>
              <a:t>	</a:t>
            </a:r>
            <a:r>
              <a:rPr lang="en-US" sz="1400" b="1" dirty="0" smtClean="0">
                <a:solidFill>
                  <a:srgbClr val="002060"/>
                </a:solidFill>
                <a:latin typeface="Calibri" pitchFamily="34" charset="0"/>
                <a:cs typeface="Calibri" pitchFamily="34" charset="0"/>
              </a:rPr>
              <a:t>a=a-2;</a:t>
            </a:r>
            <a:endParaRPr lang="tr-TR" sz="1400" b="1" dirty="0" smtClean="0">
              <a:solidFill>
                <a:srgbClr val="002060"/>
              </a:solidFill>
              <a:latin typeface="Calibri" pitchFamily="34" charset="0"/>
              <a:cs typeface="Calibri" pitchFamily="34" charset="0"/>
            </a:endParaRPr>
          </a:p>
          <a:p>
            <a:r>
              <a:rPr lang="tr-TR" sz="1400" b="1" dirty="0" smtClean="0">
                <a:solidFill>
                  <a:srgbClr val="002060"/>
                </a:solidFill>
                <a:latin typeface="Calibri" pitchFamily="34" charset="0"/>
                <a:cs typeface="Calibri" pitchFamily="34" charset="0"/>
              </a:rPr>
              <a:t>		}</a:t>
            </a:r>
          </a:p>
          <a:p>
            <a:r>
              <a:rPr lang="tr-TR" sz="1400" b="1" dirty="0" smtClean="0">
                <a:solidFill>
                  <a:srgbClr val="002060"/>
                </a:solidFill>
                <a:latin typeface="Calibri" pitchFamily="34" charset="0"/>
                <a:cs typeface="Calibri" pitchFamily="34" charset="0"/>
              </a:rPr>
              <a:t>	}</a:t>
            </a:r>
          </a:p>
          <a:p>
            <a:r>
              <a:rPr lang="tr-TR" sz="1400" dirty="0" smtClean="0">
                <a:latin typeface="Calibri" pitchFamily="34" charset="0"/>
                <a:cs typeface="Calibri" pitchFamily="34" charset="0"/>
              </a:rPr>
              <a:t>	</a:t>
            </a:r>
            <a:r>
              <a:rPr lang="en-US" sz="1400" dirty="0" err="1" smtClean="0">
                <a:latin typeface="Calibri" pitchFamily="34" charset="0"/>
                <a:cs typeface="Calibri" pitchFamily="34" charset="0"/>
              </a:rPr>
              <a:t>printf</a:t>
            </a:r>
            <a:r>
              <a:rPr lang="en-US" sz="1400" dirty="0" smtClean="0">
                <a:latin typeface="Calibri" pitchFamily="34" charset="0"/>
                <a:cs typeface="Calibri" pitchFamily="34" charset="0"/>
              </a:rPr>
              <a:t>("%d"</a:t>
            </a:r>
            <a:r>
              <a:rPr lang="tr-TR" sz="1400" dirty="0" smtClean="0">
                <a:latin typeface="Calibri" pitchFamily="34" charset="0"/>
                <a:cs typeface="Calibri" pitchFamily="34" charset="0"/>
              </a:rPr>
              <a:t>,</a:t>
            </a:r>
            <a:r>
              <a:rPr lang="en-US" sz="1400" dirty="0" smtClean="0">
                <a:latin typeface="Calibri" pitchFamily="34" charset="0"/>
                <a:cs typeface="Calibri" pitchFamily="34" charset="0"/>
              </a:rPr>
              <a:t>a);</a:t>
            </a:r>
            <a:endParaRPr lang="tr-TR" sz="1400" dirty="0" smtClean="0">
              <a:latin typeface="Calibri" pitchFamily="34" charset="0"/>
              <a:cs typeface="Calibri"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err="1" smtClean="0"/>
              <a:t>feof</a:t>
            </a:r>
            <a:r>
              <a:rPr lang="tr-TR" dirty="0" smtClean="0"/>
              <a:t> fonksiyonunun döngüler ile kullanımı</a:t>
            </a:r>
            <a:endParaRPr lang="tr-TR" dirty="0"/>
          </a:p>
        </p:txBody>
      </p:sp>
      <p:sp>
        <p:nvSpPr>
          <p:cNvPr id="3" name="Alt Başlık 2"/>
          <p:cNvSpPr>
            <a:spLocks noGrp="1"/>
          </p:cNvSpPr>
          <p:nvPr>
            <p:ph sz="quarter" idx="1"/>
          </p:nvPr>
        </p:nvSpPr>
        <p:spPr/>
        <p:txBody>
          <a:bodyPr>
            <a:normAutofit/>
          </a:bodyPr>
          <a:lstStyle/>
          <a:p>
            <a:pPr algn="just"/>
            <a:r>
              <a:rPr lang="tr-TR" dirty="0" smtClean="0"/>
              <a:t>Aşağıdaki koddaki eksikler nelerdir?</a:t>
            </a:r>
            <a:endParaRPr lang="tr-TR" dirty="0" smtClean="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6500826" y="1357298"/>
            <a:ext cx="1876425" cy="1162050"/>
          </a:xfrm>
          <a:prstGeom prst="rect">
            <a:avLst/>
          </a:prstGeom>
          <a:noFill/>
          <a:ln w="9525">
            <a:noFill/>
            <a:miter lim="800000"/>
            <a:headEnd/>
            <a:tailEnd/>
          </a:ln>
          <a:effectLst/>
        </p:spPr>
      </p:pic>
      <p:sp>
        <p:nvSpPr>
          <p:cNvPr id="5" name="4 Metin kutusu"/>
          <p:cNvSpPr txBox="1"/>
          <p:nvPr/>
        </p:nvSpPr>
        <p:spPr>
          <a:xfrm>
            <a:off x="500034" y="1714488"/>
            <a:ext cx="6215106" cy="4093428"/>
          </a:xfrm>
          <a:prstGeom prst="rect">
            <a:avLst/>
          </a:prstGeom>
          <a:noFill/>
        </p:spPr>
        <p:txBody>
          <a:bodyPr wrap="square" rtlCol="0">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r>
              <a:rPr lang="tr-TR" sz="2000" dirty="0" err="1" smtClean="0"/>
              <a:t>int</a:t>
            </a:r>
            <a:r>
              <a:rPr lang="tr-TR" sz="2000" dirty="0" smtClean="0"/>
              <a:t> </a:t>
            </a:r>
            <a:r>
              <a:rPr lang="tr-TR" sz="2000" dirty="0" err="1" smtClean="0"/>
              <a:t>main</a:t>
            </a:r>
            <a:r>
              <a:rPr lang="tr-TR" sz="2000" dirty="0" smtClean="0"/>
              <a:t>() {</a:t>
            </a:r>
          </a:p>
          <a:p>
            <a:r>
              <a:rPr lang="tr-TR" sz="2000" dirty="0" smtClean="0"/>
              <a:t>	FILE *dosya;</a:t>
            </a:r>
          </a:p>
          <a:p>
            <a:r>
              <a:rPr lang="tr-TR" sz="2000" dirty="0" smtClean="0"/>
              <a:t>	dosya = </a:t>
            </a:r>
            <a:r>
              <a:rPr lang="tr-TR" sz="2000" dirty="0" err="1" smtClean="0"/>
              <a:t>fopen</a:t>
            </a:r>
            <a:r>
              <a:rPr lang="tr-TR" sz="2000" dirty="0" smtClean="0"/>
              <a:t>("</a:t>
            </a:r>
            <a:r>
              <a:rPr lang="tr-TR" sz="2000" dirty="0" err="1" smtClean="0"/>
              <a:t>sayi</a:t>
            </a:r>
            <a:r>
              <a:rPr lang="tr-TR" sz="2000" dirty="0" smtClean="0"/>
              <a:t>.</a:t>
            </a:r>
            <a:r>
              <a:rPr lang="tr-TR" sz="2000" dirty="0" err="1" smtClean="0"/>
              <a:t>txt</a:t>
            </a:r>
            <a:r>
              <a:rPr lang="tr-TR" sz="2000" dirty="0" smtClean="0"/>
              <a:t>", "r");</a:t>
            </a:r>
          </a:p>
          <a:p>
            <a:r>
              <a:rPr lang="tr-TR" sz="2000" dirty="0" smtClean="0"/>
              <a:t>	</a:t>
            </a:r>
            <a:r>
              <a:rPr lang="tr-TR" sz="2000" dirty="0" err="1" smtClean="0"/>
              <a:t>int</a:t>
            </a:r>
            <a:r>
              <a:rPr lang="tr-TR" sz="2000" dirty="0" smtClean="0"/>
              <a:t> i=1,x;</a:t>
            </a:r>
          </a:p>
          <a:p>
            <a:r>
              <a:rPr lang="tr-TR" sz="2000" dirty="0" smtClean="0"/>
              <a:t>	</a:t>
            </a:r>
            <a:r>
              <a:rPr lang="tr-TR" sz="2000" dirty="0" err="1" smtClean="0"/>
              <a:t>while</a:t>
            </a:r>
            <a:r>
              <a:rPr lang="tr-TR" sz="2000" dirty="0" smtClean="0"/>
              <a:t>(i&lt;=10)</a:t>
            </a:r>
          </a:p>
          <a:p>
            <a:r>
              <a:rPr lang="tr-TR" sz="2000" dirty="0" smtClean="0"/>
              <a:t>	{</a:t>
            </a:r>
          </a:p>
          <a:p>
            <a:r>
              <a:rPr lang="tr-TR" sz="2000" dirty="0" smtClean="0"/>
              <a:t>		</a:t>
            </a:r>
            <a:r>
              <a:rPr lang="tr-TR" sz="2000" dirty="0" err="1" smtClean="0"/>
              <a:t>fscanf</a:t>
            </a:r>
            <a:r>
              <a:rPr lang="tr-TR" sz="2000" dirty="0" smtClean="0"/>
              <a:t>(dosya, "%d",  &amp;x);</a:t>
            </a:r>
          </a:p>
          <a:p>
            <a:r>
              <a:rPr lang="tr-TR" sz="2000" dirty="0" smtClean="0"/>
              <a:t>		</a:t>
            </a:r>
            <a:r>
              <a:rPr lang="tr-TR" sz="2000" dirty="0" err="1" smtClean="0"/>
              <a:t>printf</a:t>
            </a:r>
            <a:r>
              <a:rPr lang="tr-TR" sz="2000" dirty="0" smtClean="0"/>
              <a:t>("Okunan %d.</a:t>
            </a:r>
            <a:r>
              <a:rPr lang="tr-TR" sz="2000" dirty="0" err="1" smtClean="0"/>
              <a:t>sayi</a:t>
            </a:r>
            <a:r>
              <a:rPr lang="tr-TR" sz="2000" dirty="0" smtClean="0"/>
              <a:t>: %d\n", i,x);</a:t>
            </a:r>
          </a:p>
          <a:p>
            <a:r>
              <a:rPr lang="tr-TR" sz="2000" dirty="0" smtClean="0"/>
              <a:t>		i++;</a:t>
            </a:r>
          </a:p>
          <a:p>
            <a:r>
              <a:rPr lang="tr-TR" sz="2000" dirty="0" smtClean="0"/>
              <a:t>	}</a:t>
            </a:r>
          </a:p>
          <a:p>
            <a:r>
              <a:rPr lang="tr-TR" sz="2000" dirty="0" smtClean="0"/>
              <a:t>	</a:t>
            </a:r>
            <a:r>
              <a:rPr lang="tr-TR" sz="2000" dirty="0" err="1" smtClean="0"/>
              <a:t>return</a:t>
            </a:r>
            <a:r>
              <a:rPr lang="tr-TR" sz="2000" dirty="0" smtClean="0"/>
              <a:t> 0;</a:t>
            </a:r>
          </a:p>
          <a:p>
            <a:r>
              <a:rPr lang="tr-TR" sz="2000" dirty="0" smtClean="0"/>
              <a:t>}</a:t>
            </a:r>
            <a:endParaRPr lang="tr-TR" sz="2000" dirty="0"/>
          </a:p>
        </p:txBody>
      </p:sp>
      <p:pic>
        <p:nvPicPr>
          <p:cNvPr id="2051" name="Picture 3"/>
          <p:cNvPicPr>
            <a:picLocks noChangeAspect="1" noChangeArrowheads="1"/>
          </p:cNvPicPr>
          <p:nvPr/>
        </p:nvPicPr>
        <p:blipFill>
          <a:blip r:embed="rId4"/>
          <a:srcRect/>
          <a:stretch>
            <a:fillRect/>
          </a:stretch>
        </p:blipFill>
        <p:spPr bwMode="auto">
          <a:xfrm>
            <a:off x="6715140" y="2857496"/>
            <a:ext cx="2092746" cy="2219323"/>
          </a:xfrm>
          <a:prstGeom prst="rect">
            <a:avLst/>
          </a:prstGeom>
          <a:noFill/>
          <a:ln w="9525">
            <a:noFill/>
            <a:miter lim="800000"/>
            <a:headEnd/>
            <a:tailEnd/>
          </a:ln>
          <a:effectLst/>
        </p:spPr>
      </p:pic>
    </p:spTree>
    <p:extLst>
      <p:ext uri="{BB962C8B-B14F-4D97-AF65-F5344CB8AC3E}">
        <p14:creationId xmlns:p14="http://schemas.microsoft.com/office/powerpoint/2010/main" xmlns=""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500034" y="357166"/>
            <a:ext cx="8229600" cy="990600"/>
          </a:xfrm>
        </p:spPr>
        <p:txBody>
          <a:bodyPr anchor="ctr">
            <a:normAutofit/>
          </a:bodyPr>
          <a:lstStyle/>
          <a:p>
            <a:r>
              <a:rPr lang="tr-TR" dirty="0" err="1" smtClean="0"/>
              <a:t>feof</a:t>
            </a:r>
            <a:r>
              <a:rPr lang="tr-TR" dirty="0" smtClean="0"/>
              <a:t> fonksiyonunun döngüler ile kullanımı</a:t>
            </a:r>
            <a:endParaRPr lang="tr-TR" dirty="0"/>
          </a:p>
        </p:txBody>
      </p:sp>
      <p:sp>
        <p:nvSpPr>
          <p:cNvPr id="3" name="Alt Başlık 2"/>
          <p:cNvSpPr>
            <a:spLocks noGrp="1"/>
          </p:cNvSpPr>
          <p:nvPr>
            <p:ph sz="quarter" idx="1"/>
          </p:nvPr>
        </p:nvSpPr>
        <p:spPr/>
        <p:txBody>
          <a:bodyPr>
            <a:normAutofit lnSpcReduction="10000"/>
          </a:bodyPr>
          <a:lstStyle/>
          <a:p>
            <a:pPr algn="just"/>
            <a:r>
              <a:rPr lang="tr-TR" dirty="0" smtClean="0"/>
              <a:t>HATA1: </a:t>
            </a:r>
            <a:r>
              <a:rPr lang="tr-TR" dirty="0" err="1" smtClean="0"/>
              <a:t>sayi</a:t>
            </a:r>
            <a:r>
              <a:rPr lang="tr-TR" dirty="0" smtClean="0"/>
              <a:t>.</a:t>
            </a:r>
            <a:r>
              <a:rPr lang="tr-TR" dirty="0" err="1" smtClean="0"/>
              <a:t>txt</a:t>
            </a:r>
            <a:r>
              <a:rPr lang="tr-TR" dirty="0" smtClean="0"/>
              <a:t> isimli bir dosya yoksa, kod bunu fark edememekte ve </a:t>
            </a:r>
            <a:r>
              <a:rPr lang="tr-TR" dirty="0" err="1" smtClean="0"/>
              <a:t>fscanf</a:t>
            </a:r>
            <a:r>
              <a:rPr lang="tr-TR" dirty="0" smtClean="0"/>
              <a:t> ile değer çekmeye çalışmaktadır.</a:t>
            </a:r>
          </a:p>
          <a:p>
            <a:pPr lvl="1" algn="just"/>
            <a:r>
              <a:rPr lang="tr-TR" dirty="0" err="1" smtClean="0"/>
              <a:t>if</a:t>
            </a:r>
            <a:r>
              <a:rPr lang="tr-TR" dirty="0" smtClean="0"/>
              <a:t>(dosya==NULL) şeklinde kontrol yapılır.</a:t>
            </a:r>
          </a:p>
          <a:p>
            <a:pPr lvl="1" algn="just"/>
            <a:r>
              <a:rPr lang="tr-TR" dirty="0" smtClean="0"/>
              <a:t>Bu durumda kodun 0 harici bir değer ile sonlanması uygundur (örneğin </a:t>
            </a:r>
            <a:r>
              <a:rPr lang="tr-TR" i="1" dirty="0" err="1" smtClean="0"/>
              <a:t>return</a:t>
            </a:r>
            <a:r>
              <a:rPr lang="tr-TR" i="1" dirty="0" smtClean="0"/>
              <a:t> 1;</a:t>
            </a:r>
            <a:r>
              <a:rPr lang="tr-TR" dirty="0" smtClean="0"/>
              <a:t> ). 0 değeri ile sonlanma kod başarılı şekilde, görevini yaparak sonlanırsa tercih edilir.</a:t>
            </a:r>
          </a:p>
          <a:p>
            <a:pPr algn="just"/>
            <a:r>
              <a:rPr lang="tr-TR" dirty="0" smtClean="0"/>
              <a:t>HATA2: </a:t>
            </a:r>
            <a:r>
              <a:rPr lang="tr-TR" dirty="0" smtClean="0">
                <a:solidFill>
                  <a:schemeClr val="tx1"/>
                </a:solidFill>
              </a:rPr>
              <a:t>Dosyadaki veriler bitmesine rağmen, kod bunu fark edememekte ve </a:t>
            </a:r>
            <a:r>
              <a:rPr lang="tr-TR" dirty="0" err="1" smtClean="0">
                <a:solidFill>
                  <a:schemeClr val="tx1"/>
                </a:solidFill>
              </a:rPr>
              <a:t>fscanf</a:t>
            </a:r>
            <a:r>
              <a:rPr lang="tr-TR" dirty="0" smtClean="0">
                <a:solidFill>
                  <a:schemeClr val="tx1"/>
                </a:solidFill>
              </a:rPr>
              <a:t> ile değerler çekmeye devam etmektedir.</a:t>
            </a:r>
          </a:p>
          <a:p>
            <a:pPr lvl="1" algn="just"/>
            <a:r>
              <a:rPr lang="tr-TR" dirty="0" smtClean="0"/>
              <a:t>Dosyanın sonuna gelip gelmediğimizi nasıl anlarız?</a:t>
            </a:r>
          </a:p>
          <a:p>
            <a:pPr lvl="2" algn="just"/>
            <a:r>
              <a:rPr lang="tr-TR" sz="3200" dirty="0" err="1" smtClean="0"/>
              <a:t>feof</a:t>
            </a:r>
            <a:r>
              <a:rPr lang="tr-TR" sz="3200" dirty="0" smtClean="0"/>
              <a:t>(</a:t>
            </a:r>
            <a:r>
              <a:rPr lang="tr-TR" sz="3200" i="1" dirty="0" smtClean="0"/>
              <a:t>dosya</a:t>
            </a:r>
            <a:r>
              <a:rPr lang="tr-TR" sz="3200" dirty="0" smtClean="0"/>
              <a:t>) fonksiyonu ile…</a:t>
            </a:r>
            <a:r>
              <a:rPr lang="tr-TR" sz="3200" b="1" dirty="0" smtClean="0"/>
              <a:t>  </a:t>
            </a:r>
          </a:p>
          <a:p>
            <a:pPr lvl="3" algn="just"/>
            <a:r>
              <a:rPr lang="tr-TR" sz="2800" b="1" dirty="0" err="1" smtClean="0"/>
              <a:t>eof</a:t>
            </a:r>
            <a:r>
              <a:rPr lang="tr-TR" sz="2800" b="1" dirty="0" smtClean="0"/>
              <a:t> :</a:t>
            </a:r>
            <a:r>
              <a:rPr lang="tr-TR" sz="2800" b="1" dirty="0" err="1" smtClean="0"/>
              <a:t>e</a:t>
            </a:r>
            <a:r>
              <a:rPr lang="tr-TR" sz="2800" dirty="0" err="1" smtClean="0"/>
              <a:t>nd</a:t>
            </a:r>
            <a:r>
              <a:rPr lang="tr-TR" sz="2800" dirty="0" smtClean="0"/>
              <a:t>-</a:t>
            </a:r>
            <a:r>
              <a:rPr lang="tr-TR" sz="2800" b="1" dirty="0" smtClean="0"/>
              <a:t>o</a:t>
            </a:r>
            <a:r>
              <a:rPr lang="tr-TR" sz="2800" dirty="0" smtClean="0"/>
              <a:t>f-</a:t>
            </a:r>
            <a:r>
              <a:rPr lang="tr-TR" sz="2800" b="1" dirty="0" smtClean="0"/>
              <a:t>f</a:t>
            </a:r>
            <a:r>
              <a:rPr lang="tr-TR" sz="2800" dirty="0" smtClean="0"/>
              <a:t>ile</a:t>
            </a:r>
          </a:p>
        </p:txBody>
      </p:sp>
    </p:spTree>
    <p:extLst>
      <p:ext uri="{BB962C8B-B14F-4D97-AF65-F5344CB8AC3E}">
        <p14:creationId xmlns:p14="http://schemas.microsoft.com/office/powerpoint/2010/main" xmlns=""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dirty="0" err="1" smtClean="0"/>
              <a:t>feof</a:t>
            </a:r>
            <a:r>
              <a:rPr lang="tr-TR" sz="4000" dirty="0" smtClean="0"/>
              <a:t> fonksiyonunun döngüler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r>
              <a:rPr lang="tr-TR" dirty="0" err="1" smtClean="0">
                <a:solidFill>
                  <a:schemeClr val="tx1"/>
                </a:solidFill>
              </a:rPr>
              <a:t>feof</a:t>
            </a:r>
            <a:r>
              <a:rPr lang="tr-TR" dirty="0" smtClean="0">
                <a:solidFill>
                  <a:schemeClr val="tx1"/>
                </a:solidFill>
              </a:rPr>
              <a:t>(dosya</a:t>
            </a:r>
            <a:r>
              <a:rPr lang="tr-TR" b="1" dirty="0" smtClean="0">
                <a:solidFill>
                  <a:schemeClr val="tx1"/>
                </a:solidFill>
              </a:rPr>
              <a:t>) </a:t>
            </a:r>
          </a:p>
          <a:p>
            <a:pPr algn="just">
              <a:buNone/>
            </a:pPr>
            <a:r>
              <a:rPr lang="tr-TR" b="1" dirty="0" smtClean="0">
                <a:solidFill>
                  <a:schemeClr val="tx1"/>
                </a:solidFill>
              </a:rPr>
              <a:t>//</a:t>
            </a:r>
            <a:r>
              <a:rPr lang="tr-TR" b="1" dirty="0" err="1" smtClean="0">
                <a:solidFill>
                  <a:schemeClr val="tx1"/>
                </a:solidFill>
              </a:rPr>
              <a:t>end</a:t>
            </a:r>
            <a:r>
              <a:rPr lang="tr-TR" b="1" dirty="0" smtClean="0">
                <a:solidFill>
                  <a:schemeClr val="tx1"/>
                </a:solidFill>
              </a:rPr>
              <a:t> of file</a:t>
            </a:r>
            <a:endParaRPr lang="tr-TR" b="1" dirty="0" smtClean="0"/>
          </a:p>
          <a:p>
            <a:pPr lvl="1" algn="just"/>
            <a:r>
              <a:rPr lang="tr-TR" dirty="0" smtClean="0">
                <a:solidFill>
                  <a:schemeClr val="tx1"/>
                </a:solidFill>
              </a:rPr>
              <a:t>Bir dosyadan okuma yaptıysak ve dosyada sona gelindiyse </a:t>
            </a:r>
            <a:r>
              <a:rPr lang="tr-TR" dirty="0" err="1" smtClean="0">
                <a:solidFill>
                  <a:schemeClr val="tx1"/>
                </a:solidFill>
              </a:rPr>
              <a:t>feof</a:t>
            </a:r>
            <a:r>
              <a:rPr lang="tr-TR" dirty="0" smtClean="0">
                <a:solidFill>
                  <a:schemeClr val="tx1"/>
                </a:solidFill>
              </a:rPr>
              <a:t> fonksiyonu 0 harici bir değer döner.</a:t>
            </a:r>
          </a:p>
          <a:p>
            <a:pPr lvl="1" algn="just">
              <a:buNone/>
            </a:pPr>
            <a:endParaRPr lang="tr-TR" dirty="0" smtClean="0">
              <a:solidFill>
                <a:schemeClr val="tx1"/>
              </a:solidFill>
            </a:endParaRPr>
          </a:p>
          <a:p>
            <a:pPr lvl="1" algn="just">
              <a:buNone/>
            </a:pPr>
            <a:r>
              <a:rPr lang="tr-TR" dirty="0" err="1" smtClean="0">
                <a:solidFill>
                  <a:schemeClr val="tx1"/>
                </a:solidFill>
              </a:rPr>
              <a:t>int</a:t>
            </a:r>
            <a:r>
              <a:rPr lang="tr-TR" dirty="0" smtClean="0">
                <a:solidFill>
                  <a:schemeClr val="tx1"/>
                </a:solidFill>
              </a:rPr>
              <a:t> x = </a:t>
            </a:r>
            <a:r>
              <a:rPr lang="tr-TR" dirty="0" err="1" smtClean="0">
                <a:solidFill>
                  <a:schemeClr val="tx1"/>
                </a:solidFill>
              </a:rPr>
              <a:t>feof</a:t>
            </a:r>
            <a:r>
              <a:rPr lang="tr-TR" dirty="0" smtClean="0">
                <a:solidFill>
                  <a:schemeClr val="tx1"/>
                </a:solidFill>
              </a:rPr>
              <a:t>(dosya);</a:t>
            </a:r>
          </a:p>
          <a:p>
            <a:pPr lvl="1">
              <a:buNone/>
            </a:pPr>
            <a:r>
              <a:rPr lang="tr-TR" dirty="0" smtClean="0">
                <a:solidFill>
                  <a:schemeClr val="tx1"/>
                </a:solidFill>
              </a:rPr>
              <a:t>x, 0 değerini almışsa anlıyoruz ki </a:t>
            </a:r>
            <a:r>
              <a:rPr lang="tr-TR" b="1" dirty="0" smtClean="0">
                <a:solidFill>
                  <a:schemeClr val="tx1"/>
                </a:solidFill>
              </a:rPr>
              <a:t>dosyada daha veri var.</a:t>
            </a:r>
          </a:p>
          <a:p>
            <a:pPr lvl="1">
              <a:buNone/>
            </a:pPr>
            <a:r>
              <a:rPr lang="tr-TR" sz="2000" i="1" dirty="0" smtClean="0">
                <a:solidFill>
                  <a:srgbClr val="002060"/>
                </a:solidFill>
              </a:rPr>
              <a:t>(</a:t>
            </a:r>
            <a:r>
              <a:rPr lang="tr-TR" sz="2000" i="1" dirty="0" err="1" smtClean="0">
                <a:solidFill>
                  <a:srgbClr val="002060"/>
                </a:solidFill>
              </a:rPr>
              <a:t>Have</a:t>
            </a:r>
            <a:r>
              <a:rPr lang="tr-TR" sz="2000" i="1" dirty="0" smtClean="0">
                <a:solidFill>
                  <a:srgbClr val="002060"/>
                </a:solidFill>
              </a:rPr>
              <a:t> </a:t>
            </a:r>
            <a:r>
              <a:rPr lang="tr-TR" sz="2000" i="1" dirty="0" err="1" smtClean="0">
                <a:solidFill>
                  <a:srgbClr val="002060"/>
                </a:solidFill>
              </a:rPr>
              <a:t>you</a:t>
            </a:r>
            <a:r>
              <a:rPr lang="tr-TR" sz="2000" i="1" dirty="0" smtClean="0">
                <a:solidFill>
                  <a:srgbClr val="002060"/>
                </a:solidFill>
              </a:rPr>
              <a:t> </a:t>
            </a:r>
            <a:r>
              <a:rPr lang="tr-TR" sz="2000" i="1" dirty="0" err="1" smtClean="0">
                <a:solidFill>
                  <a:srgbClr val="002060"/>
                </a:solidFill>
              </a:rPr>
              <a:t>reached</a:t>
            </a:r>
            <a:r>
              <a:rPr lang="tr-TR" sz="2000" i="1" dirty="0" smtClean="0">
                <a:solidFill>
                  <a:srgbClr val="002060"/>
                </a:solidFill>
              </a:rPr>
              <a:t> </a:t>
            </a:r>
            <a:r>
              <a:rPr lang="tr-TR" sz="2000" i="1" dirty="0" err="1" smtClean="0">
                <a:solidFill>
                  <a:srgbClr val="002060"/>
                </a:solidFill>
              </a:rPr>
              <a:t>the</a:t>
            </a:r>
            <a:r>
              <a:rPr lang="tr-TR" sz="2000" i="1" dirty="0" smtClean="0">
                <a:solidFill>
                  <a:srgbClr val="002060"/>
                </a:solidFill>
              </a:rPr>
              <a:t> </a:t>
            </a:r>
            <a:r>
              <a:rPr lang="tr-TR" sz="2000" i="1" dirty="0" err="1" smtClean="0">
                <a:solidFill>
                  <a:srgbClr val="002060"/>
                </a:solidFill>
              </a:rPr>
              <a:t>end</a:t>
            </a:r>
            <a:r>
              <a:rPr lang="tr-TR" sz="2000" i="1" dirty="0" smtClean="0">
                <a:solidFill>
                  <a:srgbClr val="002060"/>
                </a:solidFill>
              </a:rPr>
              <a:t> of </a:t>
            </a:r>
            <a:r>
              <a:rPr lang="tr-TR" sz="2000" i="1" dirty="0" err="1" smtClean="0">
                <a:solidFill>
                  <a:srgbClr val="002060"/>
                </a:solidFill>
              </a:rPr>
              <a:t>the</a:t>
            </a:r>
            <a:r>
              <a:rPr lang="tr-TR" sz="2000" i="1" dirty="0" smtClean="0">
                <a:solidFill>
                  <a:srgbClr val="002060"/>
                </a:solidFill>
              </a:rPr>
              <a:t> file? </a:t>
            </a:r>
            <a:r>
              <a:rPr lang="tr-TR" sz="2000" i="1" dirty="0" err="1" smtClean="0">
                <a:solidFill>
                  <a:srgbClr val="002060"/>
                </a:solidFill>
              </a:rPr>
              <a:t>False</a:t>
            </a:r>
            <a:r>
              <a:rPr lang="tr-TR" sz="2000" i="1" dirty="0" smtClean="0">
                <a:solidFill>
                  <a:srgbClr val="002060"/>
                </a:solidFill>
              </a:rPr>
              <a:t> -&gt; 0)</a:t>
            </a:r>
          </a:p>
          <a:p>
            <a:pPr lvl="1">
              <a:buNone/>
            </a:pPr>
            <a:r>
              <a:rPr lang="tr-TR" dirty="0" smtClean="0">
                <a:solidFill>
                  <a:schemeClr val="tx1"/>
                </a:solidFill>
              </a:rPr>
              <a:t>x, 0 değerini almamışsa(0 harici herhangi bir değer almışsa) anlıyoruz ki dosyada sona gelindi. </a:t>
            </a:r>
            <a:br>
              <a:rPr lang="tr-TR" dirty="0" smtClean="0">
                <a:solidFill>
                  <a:schemeClr val="tx1"/>
                </a:solidFill>
              </a:rPr>
            </a:br>
            <a:endParaRPr lang="tr-TR" dirty="0" smtClean="0">
              <a:solidFill>
                <a:schemeClr val="tx1"/>
              </a:solidFill>
            </a:endParaRPr>
          </a:p>
          <a:p>
            <a:pPr lvl="1" algn="just">
              <a:buNone/>
            </a:pPr>
            <a:r>
              <a:rPr lang="tr-TR" dirty="0" smtClean="0">
                <a:solidFill>
                  <a:schemeClr val="tx1"/>
                </a:solidFill>
              </a:rPr>
              <a:t>Görünmez bir imlecin dosyadan okuma yaptıkça dosyada ilerlediğini düşünebilirsiniz. C gerçekten de arka planda böyle bir imleç değişkeni barındırır, değerini tutar ve günceller.</a:t>
            </a:r>
          </a:p>
        </p:txBody>
      </p:sp>
      <p:pic>
        <p:nvPicPr>
          <p:cNvPr id="4" name="3 Resim" descr="mac-osx-arrow-cursor.png"/>
          <p:cNvPicPr>
            <a:picLocks noChangeAspect="1"/>
          </p:cNvPicPr>
          <p:nvPr/>
        </p:nvPicPr>
        <p:blipFill>
          <a:blip r:embed="rId3"/>
          <a:stretch>
            <a:fillRect/>
          </a:stretch>
        </p:blipFill>
        <p:spPr>
          <a:xfrm>
            <a:off x="357158" y="5072074"/>
            <a:ext cx="714380" cy="985348"/>
          </a:xfrm>
          <a:prstGeom prst="rect">
            <a:avLst/>
          </a:prstGeom>
        </p:spPr>
      </p:pic>
    </p:spTree>
    <p:extLst>
      <p:ext uri="{BB962C8B-B14F-4D97-AF65-F5344CB8AC3E}">
        <p14:creationId xmlns:p14="http://schemas.microsoft.com/office/powerpoint/2010/main" xmlns=""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 name="Başlık 1"/>
          <p:cNvSpPr>
            <a:spLocks noGrp="1"/>
          </p:cNvSpPr>
          <p:nvPr>
            <p:ph type="title"/>
          </p:nvPr>
        </p:nvSpPr>
        <p:spPr/>
        <p:txBody>
          <a:bodyPr anchor="ctr">
            <a:normAutofit fontScale="90000"/>
          </a:bodyPr>
          <a:lstStyle/>
          <a:p>
            <a:r>
              <a:rPr lang="tr-TR" sz="4000" dirty="0" err="1" smtClean="0"/>
              <a:t>feof</a:t>
            </a:r>
            <a:r>
              <a:rPr lang="tr-TR" sz="4000" dirty="0" smtClean="0"/>
              <a:t> fonksiyonunun döngüler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3471858" cy="4937760"/>
          </a:xfrm>
        </p:spPr>
        <p:txBody>
          <a:bodyPr>
            <a:normAutofit/>
          </a:bodyPr>
          <a:lstStyle/>
          <a:p>
            <a:pPr algn="just"/>
            <a:r>
              <a:rPr lang="tr-TR" sz="2000" dirty="0" err="1" smtClean="0">
                <a:solidFill>
                  <a:schemeClr val="tx1"/>
                </a:solidFill>
              </a:rPr>
              <a:t>feof</a:t>
            </a:r>
            <a:r>
              <a:rPr lang="tr-TR" sz="2000" dirty="0" smtClean="0">
                <a:solidFill>
                  <a:schemeClr val="tx1"/>
                </a:solidFill>
              </a:rPr>
              <a:t>(dosya</a:t>
            </a:r>
            <a:r>
              <a:rPr lang="tr-TR" sz="2000" b="1" dirty="0" smtClean="0">
                <a:solidFill>
                  <a:schemeClr val="tx1"/>
                </a:solidFill>
              </a:rPr>
              <a:t>) </a:t>
            </a:r>
          </a:p>
          <a:p>
            <a:pPr algn="just">
              <a:buNone/>
            </a:pPr>
            <a:r>
              <a:rPr lang="tr-TR" sz="2000" b="1" dirty="0" smtClean="0">
                <a:solidFill>
                  <a:schemeClr val="tx1"/>
                </a:solidFill>
              </a:rPr>
              <a:t>//</a:t>
            </a:r>
            <a:r>
              <a:rPr lang="tr-TR" sz="2000" b="1" dirty="0" err="1" smtClean="0">
                <a:solidFill>
                  <a:schemeClr val="tx1"/>
                </a:solidFill>
              </a:rPr>
              <a:t>end</a:t>
            </a:r>
            <a:r>
              <a:rPr lang="tr-TR" sz="2000" b="1" dirty="0" smtClean="0">
                <a:solidFill>
                  <a:schemeClr val="tx1"/>
                </a:solidFill>
              </a:rPr>
              <a:t> of file</a:t>
            </a:r>
            <a:endParaRPr lang="tr-TR" sz="2000" b="1" dirty="0" smtClean="0"/>
          </a:p>
          <a:p>
            <a:pPr lvl="1" algn="just"/>
            <a:r>
              <a:rPr lang="tr-TR" sz="1800" dirty="0" err="1" smtClean="0">
                <a:solidFill>
                  <a:schemeClr val="tx1"/>
                </a:solidFill>
              </a:rPr>
              <a:t>feof</a:t>
            </a:r>
            <a:r>
              <a:rPr lang="tr-TR" sz="1800" dirty="0" smtClean="0">
                <a:solidFill>
                  <a:schemeClr val="tx1"/>
                </a:solidFill>
              </a:rPr>
              <a:t> fonksiyonunu döngü ile kullanarak bir dosya içinde kaç tane sayı olduğunu sayalım.</a:t>
            </a:r>
          </a:p>
          <a:p>
            <a:pPr lvl="1" algn="just"/>
            <a:endParaRPr lang="tr-TR" dirty="0" smtClean="0">
              <a:solidFill>
                <a:schemeClr val="tx1"/>
              </a:solidFill>
            </a:endParaRPr>
          </a:p>
          <a:p>
            <a:pPr lvl="1" algn="just">
              <a:buNone/>
            </a:pPr>
            <a:endParaRPr lang="tr-TR" dirty="0" smtClean="0">
              <a:solidFill>
                <a:schemeClr val="tx1"/>
              </a:solidFill>
            </a:endParaRPr>
          </a:p>
        </p:txBody>
      </p:sp>
      <p:sp>
        <p:nvSpPr>
          <p:cNvPr id="4" name="3 Dikdörtgen"/>
          <p:cNvSpPr/>
          <p:nvPr/>
        </p:nvSpPr>
        <p:spPr>
          <a:xfrm>
            <a:off x="4357686" y="1357298"/>
            <a:ext cx="4572000" cy="443198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r>
              <a:rPr lang="tr-TR" sz="1600" dirty="0" err="1" smtClean="0"/>
              <a:t>int</a:t>
            </a:r>
            <a:r>
              <a:rPr lang="tr-TR" sz="1600" dirty="0" smtClean="0"/>
              <a:t> </a:t>
            </a:r>
            <a:r>
              <a:rPr lang="tr-TR" sz="1600" dirty="0" err="1" smtClean="0"/>
              <a:t>main</a:t>
            </a:r>
            <a:r>
              <a:rPr lang="tr-TR" sz="1600" dirty="0" smtClean="0"/>
              <a:t>() {</a:t>
            </a:r>
          </a:p>
          <a:p>
            <a:r>
              <a:rPr lang="tr-TR" sz="1600" dirty="0" smtClean="0"/>
              <a:t>	FILE *dosya;</a:t>
            </a:r>
          </a:p>
          <a:p>
            <a:r>
              <a:rPr lang="tr-TR" sz="1600" dirty="0" smtClean="0"/>
              <a:t>	dosya = </a:t>
            </a:r>
            <a:r>
              <a:rPr lang="tr-TR" sz="1600" dirty="0" err="1" smtClean="0"/>
              <a:t>fopen</a:t>
            </a:r>
            <a:r>
              <a:rPr lang="tr-TR" sz="1600" dirty="0" smtClean="0"/>
              <a:t>("</a:t>
            </a:r>
            <a:r>
              <a:rPr lang="tr-TR" sz="1600" dirty="0" err="1" smtClean="0"/>
              <a:t>sayi</a:t>
            </a:r>
            <a:r>
              <a:rPr lang="tr-TR" sz="1600" dirty="0" smtClean="0"/>
              <a:t>.</a:t>
            </a:r>
            <a:r>
              <a:rPr lang="tr-TR" sz="1600" dirty="0" err="1" smtClean="0"/>
              <a:t>txt</a:t>
            </a:r>
            <a:r>
              <a:rPr lang="tr-TR" sz="1600" dirty="0" smtClean="0"/>
              <a:t>", "r");</a:t>
            </a:r>
          </a:p>
          <a:p>
            <a:r>
              <a:rPr lang="tr-TR" sz="1600" dirty="0" smtClean="0"/>
              <a:t>	</a:t>
            </a:r>
            <a:r>
              <a:rPr lang="tr-TR" sz="1600" dirty="0" err="1" smtClean="0"/>
              <a:t>if</a:t>
            </a:r>
            <a:r>
              <a:rPr lang="tr-TR" sz="1600" dirty="0" smtClean="0"/>
              <a:t>(dosya==NULL) {</a:t>
            </a:r>
          </a:p>
          <a:p>
            <a:r>
              <a:rPr lang="tr-TR" sz="1600" dirty="0" smtClean="0"/>
              <a:t>		</a:t>
            </a:r>
            <a:r>
              <a:rPr lang="tr-TR" sz="1600" dirty="0" err="1" smtClean="0"/>
              <a:t>printf</a:t>
            </a:r>
            <a:r>
              <a:rPr lang="tr-TR" sz="1600" dirty="0" smtClean="0"/>
              <a:t>("Dosya </a:t>
            </a:r>
            <a:r>
              <a:rPr lang="tr-TR" sz="1600" dirty="0" err="1" smtClean="0"/>
              <a:t>bulunamadi</a:t>
            </a:r>
            <a:r>
              <a:rPr lang="tr-TR" sz="1600" dirty="0" smtClean="0"/>
              <a:t>.");</a:t>
            </a:r>
          </a:p>
          <a:p>
            <a:r>
              <a:rPr lang="tr-TR" sz="1600" dirty="0" smtClean="0"/>
              <a:t>		</a:t>
            </a:r>
            <a:r>
              <a:rPr lang="tr-TR" sz="1600" dirty="0" err="1" smtClean="0"/>
              <a:t>return</a:t>
            </a:r>
            <a:r>
              <a:rPr lang="tr-TR" sz="1600" dirty="0" smtClean="0"/>
              <a:t> 1;</a:t>
            </a:r>
          </a:p>
          <a:p>
            <a:r>
              <a:rPr lang="tr-TR" sz="1600" dirty="0" smtClean="0"/>
              <a:t>	}</a:t>
            </a:r>
          </a:p>
          <a:p>
            <a:r>
              <a:rPr lang="tr-TR" sz="1600" dirty="0" smtClean="0"/>
              <a:t>	</a:t>
            </a:r>
            <a:r>
              <a:rPr lang="tr-TR" sz="1600" dirty="0" err="1" smtClean="0"/>
              <a:t>int</a:t>
            </a:r>
            <a:r>
              <a:rPr lang="tr-TR" sz="1600" dirty="0" smtClean="0"/>
              <a:t> </a:t>
            </a:r>
            <a:r>
              <a:rPr lang="tr-TR" sz="1600" dirty="0" err="1" smtClean="0"/>
              <a:t>sayac</a:t>
            </a:r>
            <a:r>
              <a:rPr lang="tr-TR" sz="1600" dirty="0" smtClean="0"/>
              <a:t>=0;</a:t>
            </a:r>
          </a:p>
          <a:p>
            <a:r>
              <a:rPr lang="tr-TR" sz="1600" dirty="0" smtClean="0"/>
              <a:t>	</a:t>
            </a:r>
            <a:r>
              <a:rPr lang="tr-TR" sz="1600" dirty="0" err="1" smtClean="0"/>
              <a:t>int</a:t>
            </a:r>
            <a:r>
              <a:rPr lang="tr-TR" sz="1600" dirty="0" smtClean="0"/>
              <a:t> x;</a:t>
            </a:r>
          </a:p>
          <a:p>
            <a:r>
              <a:rPr lang="tr-TR" sz="1600" dirty="0" smtClean="0"/>
              <a:t>	</a:t>
            </a:r>
            <a:r>
              <a:rPr lang="tr-TR" sz="1600" dirty="0" err="1" smtClean="0"/>
              <a:t>while</a:t>
            </a:r>
            <a:r>
              <a:rPr lang="tr-TR" sz="1600" dirty="0" smtClean="0"/>
              <a:t>(!</a:t>
            </a:r>
            <a:r>
              <a:rPr lang="tr-TR" sz="1600" dirty="0" err="1" smtClean="0"/>
              <a:t>feof</a:t>
            </a:r>
            <a:r>
              <a:rPr lang="tr-TR" sz="1600" dirty="0" smtClean="0"/>
              <a:t>(dosya)) {</a:t>
            </a:r>
          </a:p>
          <a:p>
            <a:r>
              <a:rPr lang="tr-TR" sz="1600" dirty="0" smtClean="0"/>
              <a:t>		</a:t>
            </a:r>
            <a:r>
              <a:rPr lang="tr-TR" sz="1600" dirty="0" err="1" smtClean="0"/>
              <a:t>fscanf</a:t>
            </a:r>
            <a:r>
              <a:rPr lang="tr-TR" sz="1600" dirty="0" smtClean="0"/>
              <a:t>(dosya, "%d", &amp;x);</a:t>
            </a:r>
          </a:p>
          <a:p>
            <a:r>
              <a:rPr lang="tr-TR" sz="1600" dirty="0" smtClean="0"/>
              <a:t>		</a:t>
            </a:r>
            <a:r>
              <a:rPr lang="tr-TR" sz="1600" dirty="0" err="1" smtClean="0"/>
              <a:t>sayac</a:t>
            </a:r>
            <a:r>
              <a:rPr lang="tr-TR" sz="1600" dirty="0" smtClean="0"/>
              <a:t>++;</a:t>
            </a:r>
          </a:p>
          <a:p>
            <a:r>
              <a:rPr lang="tr-TR" sz="1600" dirty="0" smtClean="0"/>
              <a:t>	}</a:t>
            </a:r>
          </a:p>
          <a:p>
            <a:r>
              <a:rPr lang="tr-TR" sz="1600" dirty="0" smtClean="0"/>
              <a:t>	</a:t>
            </a:r>
            <a:r>
              <a:rPr lang="tr-TR" sz="1600" dirty="0" err="1" smtClean="0"/>
              <a:t>printf</a:t>
            </a:r>
            <a:r>
              <a:rPr lang="tr-TR" sz="1600" dirty="0" smtClean="0"/>
              <a:t>("Dosyada %d </a:t>
            </a:r>
            <a:r>
              <a:rPr lang="tr-TR" sz="1600" dirty="0" err="1" smtClean="0"/>
              <a:t>sayi</a:t>
            </a:r>
            <a:r>
              <a:rPr lang="tr-TR" sz="1600" dirty="0" smtClean="0"/>
              <a:t> var.", </a:t>
            </a:r>
            <a:r>
              <a:rPr lang="tr-TR" sz="1600" dirty="0" err="1" smtClean="0"/>
              <a:t>sayac</a:t>
            </a:r>
            <a:r>
              <a:rPr lang="tr-TR" sz="1600" dirty="0" smtClean="0"/>
              <a:t>);</a:t>
            </a:r>
          </a:p>
          <a:p>
            <a:r>
              <a:rPr lang="tr-TR" sz="1600" dirty="0" smtClean="0"/>
              <a:t>	</a:t>
            </a:r>
            <a:r>
              <a:rPr lang="tr-TR" sz="1600" dirty="0" err="1" smtClean="0"/>
              <a:t>return</a:t>
            </a:r>
            <a:r>
              <a:rPr lang="tr-TR" sz="1600" dirty="0" smtClean="0"/>
              <a:t> 0;</a:t>
            </a:r>
          </a:p>
          <a:p>
            <a:r>
              <a:rPr lang="tr-TR" sz="1600" dirty="0" smtClean="0"/>
              <a:t>} // dosyada </a:t>
            </a:r>
            <a:r>
              <a:rPr lang="tr-TR" sz="1600" dirty="0" err="1" smtClean="0"/>
              <a:t>hic</a:t>
            </a:r>
            <a:r>
              <a:rPr lang="tr-TR" sz="1600" dirty="0" smtClean="0"/>
              <a:t> </a:t>
            </a:r>
            <a:r>
              <a:rPr lang="tr-TR" sz="1600" dirty="0" err="1" smtClean="0"/>
              <a:t>sayi</a:t>
            </a:r>
            <a:r>
              <a:rPr lang="tr-TR" sz="1600" dirty="0" smtClean="0"/>
              <a:t> yoksa </a:t>
            </a:r>
            <a:r>
              <a:rPr lang="tr-TR" sz="1600" dirty="0" err="1" smtClean="0"/>
              <a:t>kac</a:t>
            </a:r>
            <a:r>
              <a:rPr lang="tr-TR" sz="1600" dirty="0" smtClean="0"/>
              <a:t> </a:t>
            </a:r>
            <a:r>
              <a:rPr lang="tr-TR" sz="1600" dirty="0" err="1" smtClean="0"/>
              <a:t>degerini</a:t>
            </a:r>
            <a:r>
              <a:rPr lang="tr-TR" sz="1600" dirty="0" smtClean="0"/>
              <a:t> </a:t>
            </a:r>
            <a:r>
              <a:rPr lang="tr-TR" sz="1600" dirty="0" err="1" smtClean="0"/>
              <a:t>doner</a:t>
            </a:r>
            <a:r>
              <a:rPr lang="tr-TR" sz="1600" dirty="0" smtClean="0"/>
              <a:t>?</a:t>
            </a:r>
            <a:endParaRPr lang="tr-TR" sz="1600" dirty="0"/>
          </a:p>
        </p:txBody>
      </p:sp>
      <p:pic>
        <p:nvPicPr>
          <p:cNvPr id="1028" name="Picture 4"/>
          <p:cNvPicPr>
            <a:picLocks noChangeAspect="1" noChangeArrowheads="1"/>
          </p:cNvPicPr>
          <p:nvPr/>
        </p:nvPicPr>
        <p:blipFill>
          <a:blip r:embed="rId3"/>
          <a:srcRect t="14630" r="6237" b="12192"/>
          <a:stretch>
            <a:fillRect/>
          </a:stretch>
        </p:blipFill>
        <p:spPr bwMode="auto">
          <a:xfrm>
            <a:off x="928662" y="4643446"/>
            <a:ext cx="2706034" cy="1080371"/>
          </a:xfrm>
          <a:prstGeom prst="rect">
            <a:avLst/>
          </a:prstGeom>
          <a:noFill/>
          <a:ln w="9525">
            <a:solidFill>
              <a:srgbClr val="002060"/>
            </a:solid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428728" y="3143248"/>
            <a:ext cx="1500198" cy="929057"/>
          </a:xfrm>
          <a:prstGeom prst="rect">
            <a:avLst/>
          </a:prstGeom>
          <a:noFill/>
          <a:ln w="9525">
            <a:noFill/>
            <a:miter lim="800000"/>
            <a:headEnd/>
            <a:tailEnd/>
          </a:ln>
          <a:effectLst/>
        </p:spPr>
      </p:pic>
      <p:sp>
        <p:nvSpPr>
          <p:cNvPr id="9" name="8 Metin kutusu"/>
          <p:cNvSpPr txBox="1"/>
          <p:nvPr/>
        </p:nvSpPr>
        <p:spPr>
          <a:xfrm>
            <a:off x="500034" y="5929330"/>
            <a:ext cx="807249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1600" dirty="0" smtClean="0"/>
              <a:t>Bir döngü içinde </a:t>
            </a:r>
            <a:r>
              <a:rPr lang="tr-TR" sz="1600" dirty="0" err="1" smtClean="0"/>
              <a:t>fscanf’in</a:t>
            </a:r>
            <a:r>
              <a:rPr lang="tr-TR" sz="1600" dirty="0" smtClean="0"/>
              <a:t> ardından </a:t>
            </a:r>
            <a:r>
              <a:rPr lang="tr-TR" sz="1600" b="1" i="1" dirty="0" err="1" smtClean="0"/>
              <a:t>if</a:t>
            </a:r>
            <a:r>
              <a:rPr lang="tr-TR" sz="1600" b="1" i="1" dirty="0" smtClean="0"/>
              <a:t>(</a:t>
            </a:r>
            <a:r>
              <a:rPr lang="tr-TR" sz="1600" b="1" i="1" dirty="0" err="1" smtClean="0"/>
              <a:t>feof</a:t>
            </a:r>
            <a:r>
              <a:rPr lang="tr-TR" sz="1600" b="1" i="1" dirty="0" smtClean="0"/>
              <a:t>(dosya)) break; </a:t>
            </a:r>
            <a:r>
              <a:rPr lang="tr-TR" sz="1600" dirty="0" smtClean="0"/>
              <a:t>şeklinde bir kullanım da düşünülebilir.</a:t>
            </a:r>
            <a:endParaRPr lang="tr-TR" sz="1600" dirty="0"/>
          </a:p>
        </p:txBody>
      </p:sp>
      <p:sp>
        <p:nvSpPr>
          <p:cNvPr id="10" name="9 Aşağı Ok"/>
          <p:cNvSpPr/>
          <p:nvPr/>
        </p:nvSpPr>
        <p:spPr>
          <a:xfrm>
            <a:off x="2000232" y="4143380"/>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9434824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5" name="Başlık 1"/>
          <p:cNvSpPr>
            <a:spLocks noGrp="1"/>
          </p:cNvSpPr>
          <p:nvPr>
            <p:ph type="title"/>
          </p:nvPr>
        </p:nvSpPr>
        <p:spPr/>
        <p:txBody>
          <a:bodyPr anchor="ctr">
            <a:normAutofit fontScale="90000"/>
          </a:bodyPr>
          <a:lstStyle/>
          <a:p>
            <a:r>
              <a:rPr lang="tr-TR" sz="4000" dirty="0" err="1" smtClean="0"/>
              <a:t>feof</a:t>
            </a:r>
            <a:r>
              <a:rPr lang="tr-TR" sz="4000" dirty="0" smtClean="0"/>
              <a:t> fonksiyonunun döngüler ile kullanımı</a:t>
            </a:r>
            <a:endParaRPr lang="tr-TR" sz="4000" b="1" dirty="0">
              <a:solidFill>
                <a:schemeClr val="tx2">
                  <a:lumMod val="60000"/>
                  <a:lumOff val="40000"/>
                </a:schemeClr>
              </a:solidFill>
            </a:endParaRPr>
          </a:p>
        </p:txBody>
      </p:sp>
      <p:sp>
        <p:nvSpPr>
          <p:cNvPr id="3" name="2 İçerik Yer Tutucusu"/>
          <p:cNvSpPr>
            <a:spLocks noGrp="1"/>
          </p:cNvSpPr>
          <p:nvPr>
            <p:ph sz="quarter" idx="1"/>
          </p:nvPr>
        </p:nvSpPr>
        <p:spPr>
          <a:xfrm>
            <a:off x="285720" y="1142984"/>
            <a:ext cx="8358246" cy="4937760"/>
          </a:xfrm>
        </p:spPr>
        <p:txBody>
          <a:bodyPr>
            <a:normAutofit/>
          </a:bodyPr>
          <a:lstStyle/>
          <a:p>
            <a:r>
              <a:rPr lang="tr-TR" dirty="0" err="1" smtClean="0"/>
              <a:t>feof</a:t>
            </a:r>
            <a:r>
              <a:rPr lang="tr-TR" dirty="0" smtClean="0"/>
              <a:t> komutu kendi başına gidip dosyanın içine bakmaz. Dosyanın içindeki “dosya sonuna gelindi” durum değişkeninin değerine bakar.</a:t>
            </a:r>
          </a:p>
          <a:p>
            <a:r>
              <a:rPr lang="tr-TR" dirty="0" err="1" smtClean="0"/>
              <a:t>fscanf</a:t>
            </a:r>
            <a:r>
              <a:rPr lang="tr-TR" dirty="0" smtClean="0"/>
              <a:t> vb. kodlar dosyanın içinden veri çekerken dosyanın sonuna erişirlerse dosyanın içinde tutulan durumu “dosya bitti”ye çevirirler ve ardından </a:t>
            </a:r>
            <a:r>
              <a:rPr lang="tr-TR" dirty="0" err="1" smtClean="0"/>
              <a:t>feof</a:t>
            </a:r>
            <a:r>
              <a:rPr lang="tr-TR" dirty="0" smtClean="0"/>
              <a:t> çalışırsa 0 harici döner.</a:t>
            </a:r>
          </a:p>
          <a:p>
            <a:r>
              <a:rPr lang="tr-TR" dirty="0" smtClean="0"/>
              <a:t>Bu duruma dikkat edilmezse, dosyada veri olmamasına rağmen varmış gibi davranan kodlar ortaya çıkabilir (bkz. bir sonraki slayt).</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feof</a:t>
            </a:r>
            <a:r>
              <a:rPr lang="tr-TR" dirty="0" smtClean="0"/>
              <a:t> fonksiyonunun döngüler ile kullanımı</a:t>
            </a:r>
            <a:endParaRPr lang="tr-TR" dirty="0"/>
          </a:p>
        </p:txBody>
      </p:sp>
      <p:sp>
        <p:nvSpPr>
          <p:cNvPr id="3" name="2 İçerik Yer Tutucusu"/>
          <p:cNvSpPr>
            <a:spLocks noGrp="1"/>
          </p:cNvSpPr>
          <p:nvPr>
            <p:ph sz="quarter" idx="1"/>
          </p:nvPr>
        </p:nvSpPr>
        <p:spPr/>
        <p:txBody>
          <a:bodyPr>
            <a:normAutofit/>
          </a:bodyPr>
          <a:lstStyle/>
          <a:p>
            <a:pPr>
              <a:buNone/>
            </a:pPr>
            <a:r>
              <a:rPr lang="tr-TR" sz="1200" dirty="0" smtClean="0"/>
              <a:t>#</a:t>
            </a:r>
            <a:r>
              <a:rPr lang="tr-TR" sz="1200" dirty="0" err="1" smtClean="0"/>
              <a:t>include</a:t>
            </a:r>
            <a:r>
              <a:rPr lang="tr-TR" sz="1200" dirty="0" smtClean="0"/>
              <a:t> &lt;</a:t>
            </a:r>
            <a:r>
              <a:rPr lang="tr-TR" sz="1200" dirty="0" err="1" smtClean="0"/>
              <a:t>stdio</a:t>
            </a:r>
            <a:r>
              <a:rPr lang="tr-TR" sz="1200" dirty="0" smtClean="0"/>
              <a:t>.h&gt;</a:t>
            </a:r>
          </a:p>
          <a:p>
            <a:pPr>
              <a:buNone/>
            </a:pPr>
            <a:r>
              <a:rPr lang="tr-TR" sz="1200" dirty="0" err="1" smtClean="0"/>
              <a:t>int</a:t>
            </a:r>
            <a:r>
              <a:rPr lang="tr-TR" sz="1200" dirty="0" smtClean="0"/>
              <a:t> </a:t>
            </a:r>
            <a:r>
              <a:rPr lang="tr-TR" sz="1200" dirty="0" err="1" smtClean="0"/>
              <a:t>main</a:t>
            </a:r>
            <a:r>
              <a:rPr lang="tr-TR" sz="1200" dirty="0" smtClean="0"/>
              <a:t>()</a:t>
            </a:r>
          </a:p>
          <a:p>
            <a:pPr>
              <a:buNone/>
            </a:pPr>
            <a:r>
              <a:rPr lang="tr-TR" sz="1200" dirty="0" smtClean="0"/>
              <a:t>{</a:t>
            </a:r>
          </a:p>
          <a:p>
            <a:pPr>
              <a:buNone/>
            </a:pPr>
            <a:r>
              <a:rPr lang="tr-TR" sz="1200" dirty="0" smtClean="0"/>
              <a:t>	FILE* dosya = </a:t>
            </a:r>
            <a:r>
              <a:rPr lang="tr-TR" sz="1200" dirty="0" err="1" smtClean="0"/>
              <a:t>fopen</a:t>
            </a:r>
            <a:r>
              <a:rPr lang="tr-TR" sz="1200" dirty="0" smtClean="0"/>
              <a:t>("a.</a:t>
            </a:r>
            <a:r>
              <a:rPr lang="tr-TR" sz="1200" dirty="0" err="1" smtClean="0"/>
              <a:t>txt</a:t>
            </a:r>
            <a:r>
              <a:rPr lang="tr-TR" sz="1200" dirty="0" smtClean="0"/>
              <a:t>","r");</a:t>
            </a:r>
          </a:p>
          <a:p>
            <a:pPr>
              <a:buNone/>
            </a:pPr>
            <a:r>
              <a:rPr lang="tr-TR" sz="1200" dirty="0" smtClean="0"/>
              <a:t>	</a:t>
            </a:r>
            <a:r>
              <a:rPr lang="tr-TR" sz="1200" dirty="0" err="1" smtClean="0"/>
              <a:t>if</a:t>
            </a:r>
            <a:r>
              <a:rPr lang="tr-TR" sz="1200" dirty="0" smtClean="0"/>
              <a:t>(dosya==NULL) {</a:t>
            </a:r>
            <a:r>
              <a:rPr lang="tr-TR" sz="1200" dirty="0" err="1" smtClean="0"/>
              <a:t>printf</a:t>
            </a:r>
            <a:r>
              <a:rPr lang="tr-TR" sz="1200" dirty="0" smtClean="0"/>
              <a:t>("Dosya yok ki."); </a:t>
            </a:r>
            <a:r>
              <a:rPr lang="tr-TR" sz="1200" dirty="0" err="1" smtClean="0"/>
              <a:t>return</a:t>
            </a:r>
            <a:r>
              <a:rPr lang="tr-TR" sz="1200" dirty="0" smtClean="0"/>
              <a:t> 1;}</a:t>
            </a:r>
          </a:p>
          <a:p>
            <a:pPr>
              <a:buNone/>
            </a:pPr>
            <a:r>
              <a:rPr lang="tr-TR" sz="1200" dirty="0" smtClean="0"/>
              <a:t>	</a:t>
            </a:r>
            <a:r>
              <a:rPr lang="tr-TR" sz="1200" dirty="0" err="1" smtClean="0"/>
              <a:t>printf</a:t>
            </a:r>
            <a:r>
              <a:rPr lang="tr-TR" sz="1200" dirty="0" smtClean="0"/>
              <a:t>("</a:t>
            </a:r>
            <a:r>
              <a:rPr lang="tr-TR" sz="1200" dirty="0" err="1" smtClean="0"/>
              <a:t>feof</a:t>
            </a:r>
            <a:r>
              <a:rPr lang="tr-TR" sz="1200" dirty="0" smtClean="0"/>
              <a:t>:%s\n", </a:t>
            </a:r>
            <a:r>
              <a:rPr lang="tr-TR" sz="1200" dirty="0" err="1" smtClean="0"/>
              <a:t>feof</a:t>
            </a:r>
            <a:r>
              <a:rPr lang="tr-TR" sz="1200" dirty="0" smtClean="0"/>
              <a:t>(dosya)==0?"Dosyada halen veri var.":"Dosyada veri </a:t>
            </a:r>
            <a:r>
              <a:rPr lang="tr-TR" sz="1200" dirty="0" err="1" smtClean="0"/>
              <a:t>kalmadi</a:t>
            </a:r>
            <a:r>
              <a:rPr lang="tr-TR" sz="1200" dirty="0" smtClean="0"/>
              <a:t>.");</a:t>
            </a:r>
          </a:p>
          <a:p>
            <a:pPr>
              <a:buNone/>
            </a:pPr>
            <a:r>
              <a:rPr lang="tr-TR" sz="1200" dirty="0" smtClean="0"/>
              <a:t>	</a:t>
            </a:r>
            <a:r>
              <a:rPr lang="tr-TR" sz="1200" dirty="0" err="1" smtClean="0"/>
              <a:t>int</a:t>
            </a:r>
            <a:r>
              <a:rPr lang="tr-TR" sz="1200" dirty="0" smtClean="0"/>
              <a:t> x; </a:t>
            </a:r>
          </a:p>
          <a:p>
            <a:pPr>
              <a:buNone/>
            </a:pPr>
            <a:r>
              <a:rPr lang="tr-TR" sz="1200" dirty="0" smtClean="0"/>
              <a:t>	</a:t>
            </a:r>
            <a:r>
              <a:rPr lang="tr-TR" sz="1200" dirty="0" err="1" smtClean="0"/>
              <a:t>fscanf</a:t>
            </a:r>
            <a:r>
              <a:rPr lang="tr-TR" sz="1200" dirty="0" smtClean="0"/>
              <a:t>(dosya, "%d", &amp;x);</a:t>
            </a:r>
          </a:p>
          <a:p>
            <a:pPr>
              <a:buNone/>
            </a:pPr>
            <a:r>
              <a:rPr lang="tr-TR" sz="1200" dirty="0" smtClean="0"/>
              <a:t>	</a:t>
            </a:r>
            <a:r>
              <a:rPr lang="tr-TR" sz="1200" dirty="0" err="1" smtClean="0"/>
              <a:t>printf</a:t>
            </a:r>
            <a:r>
              <a:rPr lang="tr-TR" sz="1200" dirty="0" smtClean="0"/>
              <a:t>("</a:t>
            </a:r>
            <a:r>
              <a:rPr lang="tr-TR" sz="1200" dirty="0" err="1" smtClean="0"/>
              <a:t>Scanf</a:t>
            </a:r>
            <a:r>
              <a:rPr lang="tr-TR" sz="1200" dirty="0" smtClean="0"/>
              <a:t> dosyadan veri okumaya </a:t>
            </a:r>
            <a:r>
              <a:rPr lang="tr-TR" sz="1200" dirty="0" err="1" smtClean="0"/>
              <a:t>kalkti</a:t>
            </a:r>
            <a:r>
              <a:rPr lang="tr-TR" sz="1200" dirty="0" smtClean="0"/>
              <a:t>. Eli bos dondu. </a:t>
            </a:r>
            <a:r>
              <a:rPr lang="tr-TR" sz="1200" dirty="0" err="1" smtClean="0"/>
              <a:t>Sonrasinda</a:t>
            </a:r>
            <a:r>
              <a:rPr lang="tr-TR" sz="1200" dirty="0" smtClean="0"/>
              <a:t>...\n");</a:t>
            </a:r>
          </a:p>
          <a:p>
            <a:pPr>
              <a:buNone/>
            </a:pPr>
            <a:r>
              <a:rPr lang="tr-TR" sz="1200" dirty="0" smtClean="0"/>
              <a:t>	</a:t>
            </a:r>
            <a:r>
              <a:rPr lang="tr-TR" sz="1200" dirty="0" err="1" smtClean="0"/>
              <a:t>printf</a:t>
            </a:r>
            <a:r>
              <a:rPr lang="tr-TR" sz="1200" dirty="0" smtClean="0"/>
              <a:t>("</a:t>
            </a:r>
            <a:r>
              <a:rPr lang="tr-TR" sz="1200" dirty="0" err="1" smtClean="0"/>
              <a:t>feof</a:t>
            </a:r>
            <a:r>
              <a:rPr lang="tr-TR" sz="1200" dirty="0" smtClean="0"/>
              <a:t>:%s\n", </a:t>
            </a:r>
            <a:r>
              <a:rPr lang="tr-TR" sz="1200" dirty="0" err="1" smtClean="0"/>
              <a:t>feof</a:t>
            </a:r>
            <a:r>
              <a:rPr lang="tr-TR" sz="1200" dirty="0" smtClean="0"/>
              <a:t>(dosya)==0?"Dosyada halen veri var.":"Dosyada veri </a:t>
            </a:r>
            <a:r>
              <a:rPr lang="tr-TR" sz="1200" dirty="0" err="1" smtClean="0"/>
              <a:t>kalmadi</a:t>
            </a:r>
            <a:r>
              <a:rPr lang="tr-TR" sz="1200" dirty="0" smtClean="0"/>
              <a:t>.");</a:t>
            </a:r>
          </a:p>
          <a:p>
            <a:pPr>
              <a:buNone/>
            </a:pPr>
            <a:r>
              <a:rPr lang="tr-TR" sz="1200" dirty="0" smtClean="0"/>
              <a:t>	</a:t>
            </a:r>
            <a:r>
              <a:rPr lang="tr-TR" sz="1200" dirty="0" err="1" smtClean="0"/>
              <a:t>return</a:t>
            </a:r>
            <a:r>
              <a:rPr lang="tr-TR" sz="1200" dirty="0" smtClean="0"/>
              <a:t> 0;	</a:t>
            </a:r>
          </a:p>
          <a:p>
            <a:pPr>
              <a:buNone/>
            </a:pPr>
            <a:r>
              <a:rPr lang="tr-TR" sz="1200" dirty="0" smtClean="0"/>
              <a:t>}</a:t>
            </a:r>
            <a:endParaRPr lang="tr-TR" sz="1200" dirty="0"/>
          </a:p>
        </p:txBody>
      </p:sp>
      <p:pic>
        <p:nvPicPr>
          <p:cNvPr id="1026" name="Picture 2"/>
          <p:cNvPicPr>
            <a:picLocks noChangeAspect="1" noChangeArrowheads="1"/>
          </p:cNvPicPr>
          <p:nvPr/>
        </p:nvPicPr>
        <p:blipFill>
          <a:blip r:embed="rId3"/>
          <a:srcRect r="53880" b="77539"/>
          <a:stretch>
            <a:fillRect/>
          </a:stretch>
        </p:blipFill>
        <p:spPr bwMode="auto">
          <a:xfrm>
            <a:off x="1285852" y="4143380"/>
            <a:ext cx="7215239" cy="19755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786446" y="1285861"/>
            <a:ext cx="2366959" cy="1030138"/>
          </a:xfrm>
          <a:prstGeom prst="rect">
            <a:avLst/>
          </a:prstGeom>
          <a:noFill/>
          <a:ln w="9525">
            <a:noFill/>
            <a:miter lim="800000"/>
            <a:headEnd/>
            <a:tailEnd/>
          </a:ln>
          <a:effectLst/>
        </p:spPr>
      </p:pic>
      <p:cxnSp>
        <p:nvCxnSpPr>
          <p:cNvPr id="7" name="6 Düz Ok Bağlayıcısı"/>
          <p:cNvCxnSpPr/>
          <p:nvPr/>
        </p:nvCxnSpPr>
        <p:spPr>
          <a:xfrm rot="16200000" flipH="1">
            <a:off x="6000760" y="2000240"/>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6429388" y="2786058"/>
            <a:ext cx="228601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smtClean="0"/>
              <a:t>Aslında dosya boş ama </a:t>
            </a:r>
            <a:r>
              <a:rPr lang="tr-TR" sz="1400" dirty="0" err="1" smtClean="0"/>
              <a:t>feof</a:t>
            </a:r>
            <a:r>
              <a:rPr lang="tr-TR" sz="1400" dirty="0" smtClean="0"/>
              <a:t> dosyanın içeriğine değil, içindeki “dosya bitti mi” durum değişkenine bakar.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Hatırlatma: Derece alan sinüs fonksiyonu yazalım.</a:t>
            </a:r>
            <a:endParaRPr lang="tr-TR" dirty="0"/>
          </a:p>
        </p:txBody>
      </p:sp>
      <p:sp>
        <p:nvSpPr>
          <p:cNvPr id="3" name="2 İçerik Yer Tutucusu"/>
          <p:cNvSpPr>
            <a:spLocks noGrp="1"/>
          </p:cNvSpPr>
          <p:nvPr>
            <p:ph sz="quarter" idx="1"/>
          </p:nvPr>
        </p:nvSpPr>
        <p:spPr/>
        <p:txBody>
          <a:bodyPr/>
          <a:lstStyle/>
          <a:p>
            <a:r>
              <a:rPr lang="tr-TR" dirty="0" smtClean="0"/>
              <a:t>sinüs fonksiyonu derece alabilsin</a:t>
            </a:r>
          </a:p>
          <a:p>
            <a:pPr>
              <a:buNone/>
            </a:pPr>
            <a:r>
              <a:rPr lang="tr-TR" dirty="0" smtClean="0"/>
              <a:t>(</a:t>
            </a:r>
            <a:r>
              <a:rPr lang="tr-TR" dirty="0" err="1" smtClean="0"/>
              <a:t>math</a:t>
            </a:r>
            <a:r>
              <a:rPr lang="tr-TR" dirty="0" smtClean="0"/>
              <a:t>.h içerisindeki sin fonksiyonu radyan alıyordu)</a:t>
            </a:r>
          </a:p>
          <a:p>
            <a:pPr>
              <a:buNone/>
            </a:pPr>
            <a:endParaRPr lang="tr-TR" dirty="0" smtClean="0"/>
          </a:p>
          <a:p>
            <a:pPr>
              <a:buNone/>
            </a:pPr>
            <a:r>
              <a:rPr lang="tr-TR" dirty="0" smtClean="0"/>
              <a:t>sin_derece(30) deyince 0.5 bulunabilsin.</a:t>
            </a:r>
          </a:p>
        </p:txBody>
      </p:sp>
      <p:pic>
        <p:nvPicPr>
          <p:cNvPr id="4" name="3 Resim" descr="bilgisayar.jpg"/>
          <p:cNvPicPr>
            <a:picLocks noChangeAspect="1"/>
          </p:cNvPicPr>
          <p:nvPr/>
        </p:nvPicPr>
        <p:blipFill>
          <a:blip r:embed="rId2"/>
          <a:stretch>
            <a:fillRect/>
          </a:stretch>
        </p:blipFill>
        <p:spPr>
          <a:xfrm>
            <a:off x="7215206" y="2395526"/>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8" name="Başlık 1"/>
          <p:cNvSpPr>
            <a:spLocks noGrp="1"/>
          </p:cNvSpPr>
          <p:nvPr>
            <p:ph type="title"/>
          </p:nvPr>
        </p:nvSpPr>
        <p:spPr/>
        <p:txBody>
          <a:bodyPr anchor="ctr">
            <a:normAutofit fontScale="90000"/>
          </a:bodyPr>
          <a:lstStyle/>
          <a:p>
            <a:r>
              <a:rPr lang="tr-TR" sz="4000" dirty="0" err="1" smtClean="0"/>
              <a:t>feof</a:t>
            </a:r>
            <a:r>
              <a:rPr lang="tr-TR" sz="4000" dirty="0" smtClean="0"/>
              <a:t> fonksiyonunun döngüler ile kullanımı</a:t>
            </a:r>
            <a:endParaRPr lang="tr-TR" sz="4000" b="1" dirty="0">
              <a:solidFill>
                <a:schemeClr val="tx2">
                  <a:lumMod val="60000"/>
                  <a:lumOff val="40000"/>
                </a:schemeClr>
              </a:solidFill>
            </a:endParaRPr>
          </a:p>
        </p:txBody>
      </p:sp>
      <p:sp>
        <p:nvSpPr>
          <p:cNvPr id="3" name="2 İçerik Yer Tutucusu"/>
          <p:cNvSpPr>
            <a:spLocks noGrp="1"/>
          </p:cNvSpPr>
          <p:nvPr>
            <p:ph sz="quarter" idx="1"/>
          </p:nvPr>
        </p:nvSpPr>
        <p:spPr>
          <a:xfrm>
            <a:off x="285720" y="1142984"/>
            <a:ext cx="5829312" cy="5072098"/>
          </a:xfrm>
        </p:spPr>
        <p:txBody>
          <a:bodyPr>
            <a:normAutofit fontScale="92500" lnSpcReduction="20000"/>
          </a:bodyPr>
          <a:lstStyle/>
          <a:p>
            <a:r>
              <a:rPr lang="tr-TR" dirty="0" smtClean="0"/>
              <a:t>Örneğin dosyada 12 sayısı varsa, </a:t>
            </a:r>
          </a:p>
          <a:p>
            <a:pPr lvl="1"/>
            <a:r>
              <a:rPr lang="tr-TR" dirty="0" err="1" smtClean="0"/>
              <a:t>fscanf</a:t>
            </a:r>
            <a:r>
              <a:rPr lang="tr-TR" dirty="0" smtClean="0"/>
              <a:t>(dosya, “%d”, &amp;x); dosyadan 12 sayısını getirir ama sayının </a:t>
            </a:r>
            <a:r>
              <a:rPr lang="tr-TR" b="1" dirty="0" smtClean="0"/>
              <a:t>devamı var mı diye bakarken </a:t>
            </a:r>
            <a:r>
              <a:rPr lang="tr-TR" dirty="0" smtClean="0"/>
              <a:t>dosyanın sonuna geldiği için dosyanın durumunu da “dosya bitti” ye çevirir.</a:t>
            </a:r>
          </a:p>
          <a:p>
            <a:pPr lvl="1"/>
            <a:r>
              <a:rPr lang="tr-TR" dirty="0" smtClean="0"/>
              <a:t>Oysa, aynı dosyadan </a:t>
            </a:r>
            <a:r>
              <a:rPr lang="tr-TR" dirty="0" err="1" smtClean="0"/>
              <a:t>fscanf</a:t>
            </a:r>
            <a:r>
              <a:rPr lang="tr-TR" dirty="0" smtClean="0"/>
              <a:t>(dosya, “%c”, &amp;k); ile veri çekiyor olsaydık, </a:t>
            </a:r>
            <a:r>
              <a:rPr lang="tr-TR" dirty="0" err="1" smtClean="0"/>
              <a:t>fscanf’i</a:t>
            </a:r>
            <a:r>
              <a:rPr lang="tr-TR" dirty="0" smtClean="0"/>
              <a:t> birinci kullanışımızda k ‘1’, 2.kullanışımızda ‘2’ değerini alacaktı ama </a:t>
            </a:r>
            <a:r>
              <a:rPr lang="tr-TR" dirty="0" err="1" smtClean="0"/>
              <a:t>fscanf</a:t>
            </a:r>
            <a:r>
              <a:rPr lang="tr-TR" dirty="0" smtClean="0"/>
              <a:t> dosya sonuna gelindiğini fark etmediği için </a:t>
            </a:r>
            <a:r>
              <a:rPr lang="tr-TR" dirty="0" err="1" smtClean="0"/>
              <a:t>feof</a:t>
            </a:r>
            <a:r>
              <a:rPr lang="tr-TR" dirty="0" smtClean="0"/>
              <a:t>(dosya) halen 0 dönecekti. Ancak 3.kez </a:t>
            </a:r>
            <a:r>
              <a:rPr lang="tr-TR" dirty="0" err="1" smtClean="0"/>
              <a:t>fscanf</a:t>
            </a:r>
            <a:r>
              <a:rPr lang="tr-TR" dirty="0" smtClean="0"/>
              <a:t> ile karakter çekilmeye çalışıldığında dosyada değer kalmadığı anlaşılacak ve “dosya bitti” durumu olacaktı.</a:t>
            </a:r>
          </a:p>
          <a:p>
            <a:pPr lvl="1"/>
            <a:r>
              <a:rPr lang="tr-TR" dirty="0" smtClean="0"/>
              <a:t>Önemli olan bu detaylarla karşılaşıldığında nedenini açıklayabilmek ve </a:t>
            </a:r>
            <a:r>
              <a:rPr lang="tr-TR" dirty="0" err="1" smtClean="0"/>
              <a:t>algoritmik</a:t>
            </a:r>
            <a:r>
              <a:rPr lang="tr-TR" dirty="0" smtClean="0"/>
              <a:t> olarak çözüm üretebilmektir.</a:t>
            </a:r>
          </a:p>
          <a:p>
            <a:pPr lvl="1">
              <a:buNone/>
            </a:pPr>
            <a:endParaRPr lang="tr-TR" dirty="0"/>
          </a:p>
        </p:txBody>
      </p:sp>
      <p:sp>
        <p:nvSpPr>
          <p:cNvPr id="4" name="3 Metin kutusu"/>
          <p:cNvSpPr txBox="1"/>
          <p:nvPr/>
        </p:nvSpPr>
        <p:spPr>
          <a:xfrm>
            <a:off x="6500826" y="857232"/>
            <a:ext cx="1643106"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dosya içeriği:</a:t>
            </a:r>
          </a:p>
          <a:p>
            <a:r>
              <a:rPr lang="tr-TR" sz="3200" dirty="0" smtClean="0"/>
              <a:t>12</a:t>
            </a:r>
            <a:endParaRPr lang="tr-TR" sz="3200" dirty="0"/>
          </a:p>
        </p:txBody>
      </p:sp>
      <p:sp>
        <p:nvSpPr>
          <p:cNvPr id="5" name="4 Metin kutusu"/>
          <p:cNvSpPr txBox="1"/>
          <p:nvPr/>
        </p:nvSpPr>
        <p:spPr>
          <a:xfrm>
            <a:off x="6286512" y="1857364"/>
            <a:ext cx="2428892" cy="2585323"/>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tr-TR" i="1" dirty="0" smtClean="0"/>
              <a:t>1 karakteri alındı.</a:t>
            </a:r>
          </a:p>
          <a:p>
            <a:pPr>
              <a:buFont typeface="Arial" pitchFamily="34" charset="0"/>
              <a:buChar char="•"/>
            </a:pPr>
            <a:r>
              <a:rPr lang="tr-TR" i="1" dirty="0" err="1" smtClean="0"/>
              <a:t>feof</a:t>
            </a:r>
            <a:r>
              <a:rPr lang="tr-TR" i="1" dirty="0" smtClean="0"/>
              <a:t> 0 dönüyor.</a:t>
            </a:r>
          </a:p>
          <a:p>
            <a:pPr>
              <a:buFont typeface="Arial" pitchFamily="34" charset="0"/>
              <a:buChar char="•"/>
            </a:pPr>
            <a:r>
              <a:rPr lang="tr-TR" i="1" dirty="0" smtClean="0"/>
              <a:t>2 karakteri alındı.</a:t>
            </a:r>
          </a:p>
          <a:p>
            <a:pPr>
              <a:buFont typeface="Arial" pitchFamily="34" charset="0"/>
              <a:buChar char="•"/>
            </a:pPr>
            <a:r>
              <a:rPr lang="tr-TR" i="1" dirty="0" err="1" smtClean="0"/>
              <a:t>feof</a:t>
            </a:r>
            <a:r>
              <a:rPr lang="tr-TR" i="1" dirty="0" smtClean="0"/>
              <a:t> 0 dönüyor.</a:t>
            </a:r>
          </a:p>
          <a:p>
            <a:pPr>
              <a:buFont typeface="Arial" pitchFamily="34" charset="0"/>
              <a:buChar char="•"/>
            </a:pPr>
            <a:r>
              <a:rPr lang="tr-TR" i="1" dirty="0" smtClean="0"/>
              <a:t>(dosyanın bittiğinin farkına varılmıyor.)</a:t>
            </a:r>
          </a:p>
          <a:p>
            <a:pPr>
              <a:buFont typeface="Arial" pitchFamily="34" charset="0"/>
              <a:buChar char="•"/>
            </a:pPr>
            <a:r>
              <a:rPr lang="tr-TR" i="1" dirty="0" smtClean="0"/>
              <a:t>3.karakter alımı başarısız oluyor.</a:t>
            </a:r>
          </a:p>
          <a:p>
            <a:pPr>
              <a:buFont typeface="Arial" pitchFamily="34" charset="0"/>
              <a:buChar char="•"/>
            </a:pPr>
            <a:r>
              <a:rPr lang="tr-TR" i="1" dirty="0" err="1" smtClean="0"/>
              <a:t>feof</a:t>
            </a:r>
            <a:r>
              <a:rPr lang="tr-TR" i="1" dirty="0" smtClean="0"/>
              <a:t> 0 harici dönüyor.</a:t>
            </a:r>
            <a:endParaRPr lang="tr-TR" i="1" dirty="0"/>
          </a:p>
        </p:txBody>
      </p:sp>
      <p:sp>
        <p:nvSpPr>
          <p:cNvPr id="6" name="5 Metin kutusu"/>
          <p:cNvSpPr txBox="1"/>
          <p:nvPr/>
        </p:nvSpPr>
        <p:spPr>
          <a:xfrm>
            <a:off x="6215074" y="4714884"/>
            <a:ext cx="257176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%d mecburen 2’den sonra sayı devam ediyor mu</a:t>
            </a:r>
            <a:r>
              <a:rPr lang="tr-TR" b="1" i="1" dirty="0" smtClean="0"/>
              <a:t> </a:t>
            </a:r>
            <a:r>
              <a:rPr lang="tr-TR" i="1" dirty="0" smtClean="0"/>
              <a:t>derken dosyanın bittiğini fark edebiliyor.</a:t>
            </a:r>
            <a:endParaRPr lang="tr-TR"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feof</a:t>
            </a:r>
            <a:r>
              <a:rPr lang="tr-TR" dirty="0" smtClean="0"/>
              <a:t> alıştırması: PERSONEL LİSTESİ GÜNCELLEME</a:t>
            </a:r>
            <a:endParaRPr lang="tr-TR" dirty="0"/>
          </a:p>
        </p:txBody>
      </p:sp>
      <p:sp>
        <p:nvSpPr>
          <p:cNvPr id="3" name="2 İçerik Yer Tutucusu"/>
          <p:cNvSpPr>
            <a:spLocks noGrp="1"/>
          </p:cNvSpPr>
          <p:nvPr>
            <p:ph sz="quarter" idx="1"/>
          </p:nvPr>
        </p:nvSpPr>
        <p:spPr>
          <a:xfrm>
            <a:off x="457200" y="1219200"/>
            <a:ext cx="3971924" cy="4937760"/>
          </a:xfrm>
        </p:spPr>
        <p:txBody>
          <a:bodyPr>
            <a:normAutofit fontScale="77500" lnSpcReduction="20000"/>
          </a:bodyPr>
          <a:lstStyle/>
          <a:p>
            <a:r>
              <a:rPr lang="tr-TR" dirty="0" smtClean="0"/>
              <a:t>Bir işyerinde mevcut olarak çalışan kişilerin listesi </a:t>
            </a:r>
            <a:r>
              <a:rPr lang="tr-TR" b="1" i="1" u="sng" dirty="0" err="1" smtClean="0"/>
              <a:t>mevcutPersonel</a:t>
            </a:r>
            <a:r>
              <a:rPr lang="tr-TR" b="1" i="1" u="sng" dirty="0" smtClean="0"/>
              <a:t>.</a:t>
            </a:r>
            <a:r>
              <a:rPr lang="tr-TR" b="1" i="1" u="sng" dirty="0" err="1" smtClean="0"/>
              <a:t>txt</a:t>
            </a:r>
            <a:r>
              <a:rPr lang="tr-TR" dirty="0" smtClean="0"/>
              <a:t> isimli bir metin dosyası altında kayıtlı olarak tutulmaktadır. Örnek bir </a:t>
            </a:r>
            <a:r>
              <a:rPr lang="tr-TR" b="1" i="1" dirty="0" err="1" smtClean="0"/>
              <a:t>mevcutPersonel</a:t>
            </a:r>
            <a:r>
              <a:rPr lang="tr-TR" b="1" i="1" dirty="0" smtClean="0"/>
              <a:t>.</a:t>
            </a:r>
            <a:r>
              <a:rPr lang="tr-TR" b="1" i="1" dirty="0" err="1" smtClean="0"/>
              <a:t>txt</a:t>
            </a:r>
            <a:r>
              <a:rPr lang="tr-TR" dirty="0" smtClean="0"/>
              <a:t> içeriği aşağıda verilmektedir. Firmaya yeni dahil olan yeni çalışanların isimleri ise </a:t>
            </a:r>
            <a:r>
              <a:rPr lang="tr-TR" b="1" i="1" dirty="0" err="1" smtClean="0"/>
              <a:t>yeniPersonel</a:t>
            </a:r>
            <a:r>
              <a:rPr lang="tr-TR" b="1" i="1" dirty="0" smtClean="0"/>
              <a:t>.txt</a:t>
            </a:r>
            <a:r>
              <a:rPr lang="tr-TR" dirty="0" smtClean="0"/>
              <a:t> isimli metin dosyasında aşağıdaki gibi yer almaktadır. (Bu çalışanların kaç tane olduğu belli değildir.) </a:t>
            </a:r>
            <a:br>
              <a:rPr lang="tr-TR" dirty="0" smtClean="0"/>
            </a:br>
            <a:r>
              <a:rPr lang="tr-TR" dirty="0" smtClean="0"/>
              <a:t/>
            </a:r>
            <a:br>
              <a:rPr lang="tr-TR" dirty="0" smtClean="0"/>
            </a:br>
            <a:r>
              <a:rPr lang="tr-TR" dirty="0" smtClean="0"/>
              <a:t>Bu soruda, yazacağınız kod </a:t>
            </a:r>
            <a:r>
              <a:rPr lang="tr-TR" b="1" i="1" dirty="0" err="1" smtClean="0"/>
              <a:t>yeniPersonel</a:t>
            </a:r>
            <a:r>
              <a:rPr lang="tr-TR" b="1" i="1" dirty="0" smtClean="0"/>
              <a:t>.txt</a:t>
            </a:r>
            <a:r>
              <a:rPr lang="tr-TR" dirty="0" smtClean="0"/>
              <a:t> dosyasındaki isim-soyisim biçimindeki personel bilgilerini alarak </a:t>
            </a:r>
            <a:r>
              <a:rPr lang="tr-TR" b="1" i="1" dirty="0" err="1" smtClean="0"/>
              <a:t>mevcutPersonel</a:t>
            </a:r>
            <a:r>
              <a:rPr lang="tr-TR" b="1" i="1" dirty="0" smtClean="0"/>
              <a:t>.txt</a:t>
            </a:r>
            <a:r>
              <a:rPr lang="tr-TR" dirty="0" smtClean="0"/>
              <a:t> dosyasının sonuna ekleyecektir.</a:t>
            </a:r>
            <a:endParaRPr lang="tr-TR" dirty="0"/>
          </a:p>
        </p:txBody>
      </p:sp>
      <p:sp>
        <p:nvSpPr>
          <p:cNvPr id="1026" name="Text Box 2"/>
          <p:cNvSpPr txBox="1">
            <a:spLocks noChangeArrowheads="1"/>
          </p:cNvSpPr>
          <p:nvPr/>
        </p:nvSpPr>
        <p:spPr bwMode="auto">
          <a:xfrm>
            <a:off x="5214942" y="1285860"/>
            <a:ext cx="3009900" cy="9387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err="1" smtClean="0">
                <a:ln>
                  <a:noFill/>
                </a:ln>
                <a:solidFill>
                  <a:schemeClr val="tx1"/>
                </a:solidFill>
                <a:effectLst/>
                <a:latin typeface="Calibri" pitchFamily="34" charset="0"/>
              </a:rPr>
              <a:t>mevcutPersonel</a:t>
            </a:r>
            <a:r>
              <a:rPr kumimoji="0" lang="tr-TR" sz="1100" b="1" i="0" u="none" strike="noStrike" cap="none" normalizeH="0" baseline="0" dirty="0" smtClean="0">
                <a:ln>
                  <a:noFill/>
                </a:ln>
                <a:solidFill>
                  <a:schemeClr val="tx1"/>
                </a:solidFill>
                <a:effectLst/>
                <a:latin typeface="Calibri" pitchFamily="34" charset="0"/>
              </a:rPr>
              <a:t>.</a:t>
            </a:r>
            <a:r>
              <a:rPr kumimoji="0" lang="tr-TR" sz="1100" b="1" i="0" u="none" strike="noStrike" cap="none" normalizeH="0" baseline="0" dirty="0" err="1" smtClean="0">
                <a:ln>
                  <a:noFill/>
                </a:ln>
                <a:solidFill>
                  <a:schemeClr val="tx1"/>
                </a:solidFill>
                <a:effectLst/>
                <a:latin typeface="Calibri" pitchFamily="34" charset="0"/>
              </a:rPr>
              <a:t>txt</a:t>
            </a:r>
            <a:r>
              <a:rPr kumimoji="0" lang="tr-TR" sz="1100" b="1" i="0" u="none" strike="noStrike" cap="none" normalizeH="0" baseline="0" dirty="0" smtClean="0">
                <a:ln>
                  <a:noFill/>
                </a:ln>
                <a:solidFill>
                  <a:schemeClr val="tx1"/>
                </a:solidFill>
                <a:effectLst/>
                <a:latin typeface="Calibri" pitchFamily="34" charset="0"/>
              </a:rPr>
              <a:t> (program çalışmadan önce)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err="1" smtClean="0">
                <a:ln>
                  <a:noFill/>
                </a:ln>
                <a:solidFill>
                  <a:schemeClr val="tx1"/>
                </a:solidFill>
                <a:effectLst/>
                <a:latin typeface="Calibri" pitchFamily="34" charset="0"/>
              </a:rPr>
              <a:t>Ayse</a:t>
            </a:r>
            <a:r>
              <a:rPr kumimoji="0" lang="tr-TR" sz="1100" b="0" i="0" u="none" strike="noStrike" cap="none" normalizeH="0" baseline="0" dirty="0" smtClean="0">
                <a:ln>
                  <a:noFill/>
                </a:ln>
                <a:solidFill>
                  <a:schemeClr val="tx1"/>
                </a:solidFill>
                <a:effectLst/>
                <a:latin typeface="Calibri" pitchFamily="34" charset="0"/>
              </a:rPr>
              <a:t>  </a:t>
            </a:r>
            <a:r>
              <a:rPr kumimoji="0" lang="tr-TR" sz="1100" b="0" i="0" u="none" strike="noStrike" cap="none" normalizeH="0" baseline="0" dirty="0" err="1" smtClean="0">
                <a:ln>
                  <a:noFill/>
                </a:ln>
                <a:solidFill>
                  <a:schemeClr val="tx1"/>
                </a:solidFill>
                <a:effectLst/>
                <a:latin typeface="Calibri" pitchFamily="34" charset="0"/>
              </a:rPr>
              <a:t>Gursoy</a:t>
            </a:r>
            <a:endParaRPr kumimoji="0" lang="tr-TR"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rPr>
              <a:t>Temel Durusu</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rPr>
              <a:t>Ozan </a:t>
            </a:r>
            <a:r>
              <a:rPr kumimoji="0" lang="tr-TR" sz="1100" b="0" i="0" u="none" strike="noStrike" cap="none" normalizeH="0" baseline="0" dirty="0" err="1" smtClean="0">
                <a:ln>
                  <a:noFill/>
                </a:ln>
                <a:solidFill>
                  <a:schemeClr val="tx1"/>
                </a:solidFill>
                <a:effectLst/>
                <a:latin typeface="Calibri" pitchFamily="34" charset="0"/>
              </a:rPr>
              <a:t>Karacay</a:t>
            </a:r>
            <a:endParaRPr kumimoji="0" lang="tr-TR" sz="1800" b="0" i="0" u="none" strike="noStrike" cap="none" normalizeH="0" baseline="0" dirty="0" smtClean="0">
              <a:ln>
                <a:noFill/>
              </a:ln>
              <a:solidFill>
                <a:schemeClr val="tx1"/>
              </a:solidFill>
              <a:effectLst/>
              <a:latin typeface="Arial" pitchFamily="34" charset="0"/>
            </a:endParaRPr>
          </a:p>
        </p:txBody>
      </p:sp>
      <p:sp>
        <p:nvSpPr>
          <p:cNvPr id="1027" name="Text Box 3"/>
          <p:cNvSpPr txBox="1">
            <a:spLocks noChangeArrowheads="1"/>
          </p:cNvSpPr>
          <p:nvPr/>
        </p:nvSpPr>
        <p:spPr bwMode="auto">
          <a:xfrm>
            <a:off x="5214942" y="4572008"/>
            <a:ext cx="3011488" cy="157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rPr>
              <a:t>mevcutPersonel.txt (program çalıştıktan sonra)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Ali Tekin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Sezen Ekin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Behçet Pekin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AyseGursoy</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Temel Durusu</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rPr>
              <a:t>Ozan Karacay</a:t>
            </a:r>
            <a:endParaRPr kumimoji="0" lang="tr-TR" sz="1800" b="0" i="0" u="none" strike="noStrike" cap="none" normalizeH="0" baseline="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5214942" y="2714620"/>
            <a:ext cx="3009900" cy="1403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err="1" smtClean="0">
                <a:ln>
                  <a:noFill/>
                </a:ln>
                <a:solidFill>
                  <a:schemeClr val="tx1"/>
                </a:solidFill>
                <a:effectLst/>
                <a:latin typeface="Calibri" pitchFamily="34" charset="0"/>
              </a:rPr>
              <a:t>yeniPersonel</a:t>
            </a:r>
            <a:r>
              <a:rPr kumimoji="0" lang="tr-TR" sz="1100" b="1" i="0" u="none" strike="noStrike" cap="none" normalizeH="0" baseline="0" dirty="0" smtClean="0">
                <a:ln>
                  <a:noFill/>
                </a:ln>
                <a:solidFill>
                  <a:schemeClr val="tx1"/>
                </a:solidFill>
                <a:effectLst/>
                <a:latin typeface="Calibri" pitchFamily="34" charset="0"/>
              </a:rPr>
              <a:t>.</a:t>
            </a:r>
            <a:r>
              <a:rPr kumimoji="0" lang="tr-TR" sz="1100" b="1" i="0" u="none" strike="noStrike" cap="none" normalizeH="0" baseline="0" dirty="0" err="1" smtClean="0">
                <a:ln>
                  <a:noFill/>
                </a:ln>
                <a:solidFill>
                  <a:schemeClr val="tx1"/>
                </a:solidFill>
                <a:effectLst/>
                <a:latin typeface="Calibri" pitchFamily="34" charset="0"/>
              </a:rPr>
              <a:t>txt</a:t>
            </a:r>
            <a:r>
              <a:rPr kumimoji="0" lang="tr-TR" sz="1100" b="1" i="0" u="none" strike="noStrike" cap="none" normalizeH="0" baseline="0" dirty="0" smtClean="0">
                <a:ln>
                  <a:noFill/>
                </a:ln>
                <a:solidFill>
                  <a:schemeClr val="tx1"/>
                </a:solidFill>
                <a:effectLst/>
                <a:latin typeface="Calibri" pitchFamily="34" charset="0"/>
              </a:rPr>
              <a:t> (program çalışmadan önce)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rPr>
              <a:t>Ali Tekin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rPr>
              <a:t>Sezen Ekin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rPr>
              <a:t>Behçet Pekin</a:t>
            </a:r>
            <a:endParaRPr kumimoji="0" lang="tr-TR" sz="1800" b="0" i="0" u="none" strike="noStrike" cap="none" normalizeH="0" baseline="0" dirty="0" smtClean="0">
              <a:ln>
                <a:noFill/>
              </a:ln>
              <a:solidFill>
                <a:schemeClr val="tx1"/>
              </a:solidFill>
              <a:effectLst/>
              <a:latin typeface="Arial" pitchFamily="34" charset="0"/>
            </a:endParaRPr>
          </a:p>
        </p:txBody>
      </p:sp>
      <p:sp>
        <p:nvSpPr>
          <p:cNvPr id="8" name="7 Aşağı Ok"/>
          <p:cNvSpPr/>
          <p:nvPr/>
        </p:nvSpPr>
        <p:spPr>
          <a:xfrm>
            <a:off x="6357950" y="4143380"/>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drawing-clip-art-man-drawing-md.png"/>
          <p:cNvPicPr>
            <a:picLocks noChangeAspect="1"/>
          </p:cNvPicPr>
          <p:nvPr/>
        </p:nvPicPr>
        <p:blipFill>
          <a:blip r:embed="rId3" cstate="print">
            <a:clrChange>
              <a:clrFrom>
                <a:srgbClr val="FFFFFF"/>
              </a:clrFrom>
              <a:clrTo>
                <a:srgbClr val="FFFFFF">
                  <a:alpha val="0"/>
                </a:srgbClr>
              </a:clrTo>
            </a:clrChange>
          </a:blip>
          <a:stretch>
            <a:fillRect/>
          </a:stretch>
        </p:blipFill>
        <p:spPr>
          <a:xfrm>
            <a:off x="6500826" y="4786322"/>
            <a:ext cx="1571636" cy="1178727"/>
          </a:xfrm>
          <a:prstGeom prst="rect">
            <a:avLst/>
          </a:prstGeom>
        </p:spPr>
      </p:pic>
      <p:pic>
        <p:nvPicPr>
          <p:cNvPr id="10" name="9 Resim" descr="bilgisayar.wmf"/>
          <p:cNvPicPr>
            <a:picLocks noChangeAspect="1"/>
          </p:cNvPicPr>
          <p:nvPr/>
        </p:nvPicPr>
        <p:blipFill>
          <a:blip r:embed="rId4"/>
          <a:stretch>
            <a:fillRect/>
          </a:stretch>
        </p:blipFill>
        <p:spPr>
          <a:xfrm>
            <a:off x="7715272" y="1500174"/>
            <a:ext cx="1049576" cy="1071557"/>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Döngü içindeki </a:t>
            </a:r>
            <a:r>
              <a:rPr lang="tr-TR" dirty="0" err="1" smtClean="0"/>
              <a:t>scanf</a:t>
            </a:r>
            <a:r>
              <a:rPr lang="tr-TR" dirty="0" smtClean="0"/>
              <a:t>(“%d”…)’e harf girilirse…</a:t>
            </a:r>
            <a:endParaRPr lang="tr-TR" dirty="0"/>
          </a:p>
        </p:txBody>
      </p:sp>
      <p:sp>
        <p:nvSpPr>
          <p:cNvPr id="5" name="4 Dikdörtgen"/>
          <p:cNvSpPr/>
          <p:nvPr/>
        </p:nvSpPr>
        <p:spPr>
          <a:xfrm>
            <a:off x="1500166" y="1357298"/>
            <a:ext cx="5957911"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err="1" smtClean="0"/>
              <a:t>int</a:t>
            </a:r>
            <a:r>
              <a:rPr lang="tr-TR" sz="2400" dirty="0" smtClean="0"/>
              <a:t> yas=0;</a:t>
            </a:r>
          </a:p>
          <a:p>
            <a:r>
              <a:rPr lang="tr-TR" sz="2400" dirty="0" err="1" smtClean="0"/>
              <a:t>printf</a:t>
            </a:r>
            <a:r>
              <a:rPr lang="tr-TR" sz="2400" dirty="0" smtClean="0"/>
              <a:t>("</a:t>
            </a:r>
            <a:r>
              <a:rPr lang="tr-TR" sz="2400" dirty="0" err="1" smtClean="0"/>
              <a:t>Yasinizi</a:t>
            </a:r>
            <a:r>
              <a:rPr lang="tr-TR" sz="2400" dirty="0" smtClean="0"/>
              <a:t> giriniz (pozitif </a:t>
            </a:r>
            <a:r>
              <a:rPr lang="tr-TR" sz="2400" dirty="0" err="1" smtClean="0"/>
              <a:t>giris</a:t>
            </a:r>
            <a:r>
              <a:rPr lang="tr-TR" sz="2400" dirty="0" smtClean="0"/>
              <a:t> </a:t>
            </a:r>
            <a:r>
              <a:rPr lang="tr-TR" sz="2400" dirty="0" err="1" smtClean="0"/>
              <a:t>yapiniz</a:t>
            </a:r>
            <a:r>
              <a:rPr lang="tr-TR" sz="2400" dirty="0" smtClean="0"/>
              <a:t>):");</a:t>
            </a:r>
          </a:p>
          <a:p>
            <a:r>
              <a:rPr lang="tr-TR" sz="2400" dirty="0" err="1" smtClean="0"/>
              <a:t>scanf</a:t>
            </a:r>
            <a:r>
              <a:rPr lang="tr-TR" sz="2400" dirty="0" smtClean="0"/>
              <a:t>("%d", &amp;yas);</a:t>
            </a:r>
          </a:p>
          <a:p>
            <a:r>
              <a:rPr lang="tr-TR" sz="2400" dirty="0" err="1" smtClean="0"/>
              <a:t>while</a:t>
            </a:r>
            <a:r>
              <a:rPr lang="tr-TR" sz="2400" dirty="0" smtClean="0"/>
              <a:t>(yas&lt;=0)</a:t>
            </a:r>
          </a:p>
          <a:p>
            <a:r>
              <a:rPr lang="tr-TR" sz="2400" dirty="0" smtClean="0"/>
              <a:t>{</a:t>
            </a:r>
          </a:p>
          <a:p>
            <a:r>
              <a:rPr lang="tr-TR" sz="2400" dirty="0" smtClean="0"/>
              <a:t>	</a:t>
            </a:r>
            <a:r>
              <a:rPr lang="tr-TR" sz="2400" dirty="0" err="1" smtClean="0"/>
              <a:t>printf</a:t>
            </a:r>
            <a:r>
              <a:rPr lang="tr-TR" sz="2400" dirty="0" smtClean="0"/>
              <a:t>("tekrar:");</a:t>
            </a:r>
          </a:p>
          <a:p>
            <a:r>
              <a:rPr lang="tr-TR" sz="2400" dirty="0" smtClean="0"/>
              <a:t>	</a:t>
            </a:r>
            <a:r>
              <a:rPr lang="tr-TR" sz="2400" dirty="0" err="1" smtClean="0"/>
              <a:t>scanf</a:t>
            </a:r>
            <a:r>
              <a:rPr lang="tr-TR" sz="2400" dirty="0" smtClean="0"/>
              <a:t>("%d", &amp;yas);</a:t>
            </a:r>
          </a:p>
          <a:p>
            <a:r>
              <a:rPr lang="tr-TR" sz="2400" dirty="0" smtClean="0"/>
              <a:t>	}</a:t>
            </a:r>
          </a:p>
        </p:txBody>
      </p:sp>
      <p:sp>
        <p:nvSpPr>
          <p:cNvPr id="6" name="5 Metin kutusu"/>
          <p:cNvSpPr txBox="1"/>
          <p:nvPr/>
        </p:nvSpPr>
        <p:spPr>
          <a:xfrm rot="21076013">
            <a:off x="4936904" y="4335969"/>
            <a:ext cx="350608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u="sng" dirty="0" smtClean="0"/>
              <a:t>Bu koda bir harf girilirse ne olur?</a:t>
            </a:r>
            <a:endParaRPr lang="tr-TR" u="sng"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Döngü içindeki </a:t>
            </a:r>
            <a:r>
              <a:rPr lang="tr-TR" dirty="0" err="1" smtClean="0"/>
              <a:t>scanf</a:t>
            </a:r>
            <a:r>
              <a:rPr lang="tr-TR" dirty="0" smtClean="0"/>
              <a:t>(“%d”…)’e harf girilirse…</a:t>
            </a:r>
            <a:endParaRPr lang="tr-TR" dirty="0"/>
          </a:p>
        </p:txBody>
      </p:sp>
      <p:sp>
        <p:nvSpPr>
          <p:cNvPr id="3" name="2 İçerik Yer Tutucusu"/>
          <p:cNvSpPr>
            <a:spLocks noGrp="1"/>
          </p:cNvSpPr>
          <p:nvPr>
            <p:ph sz="quarter" idx="1"/>
          </p:nvPr>
        </p:nvSpPr>
        <p:spPr>
          <a:xfrm>
            <a:off x="385762" y="4429132"/>
            <a:ext cx="8401080" cy="1870704"/>
          </a:xfrm>
        </p:spPr>
        <p:txBody>
          <a:bodyPr>
            <a:noAutofit/>
          </a:bodyPr>
          <a:lstStyle/>
          <a:p>
            <a:r>
              <a:rPr lang="tr-TR" sz="1600" dirty="0" smtClean="0"/>
              <a:t>Bu koda bir harf girildiğinde ve </a:t>
            </a:r>
            <a:r>
              <a:rPr lang="tr-TR" sz="1600" dirty="0" err="1" smtClean="0"/>
              <a:t>enter’a</a:t>
            </a:r>
            <a:r>
              <a:rPr lang="tr-TR" sz="1600" dirty="0" smtClean="0"/>
              <a:t> basıldığında, öncelikle harf giriş tamponuna kaydedilir. Sonra </a:t>
            </a:r>
            <a:r>
              <a:rPr lang="tr-TR" sz="1600" dirty="0" err="1" smtClean="0"/>
              <a:t>scanf</a:t>
            </a:r>
            <a:r>
              <a:rPr lang="tr-TR" sz="1600" dirty="0" smtClean="0"/>
              <a:t> bu tampondan veriyi okumaya çalışır. Ancak ilk karşılaştığı değer bir sayı olmadığı için okuma sağlanamaz ve </a:t>
            </a:r>
            <a:r>
              <a:rPr lang="tr-TR" sz="1600" i="1" dirty="0" smtClean="0">
                <a:solidFill>
                  <a:srgbClr val="0070C0"/>
                </a:solidFill>
              </a:rPr>
              <a:t>yas</a:t>
            </a:r>
            <a:r>
              <a:rPr lang="tr-TR" sz="1600" dirty="0" smtClean="0"/>
              <a:t>’a değer kaydı yapılamaz. </a:t>
            </a:r>
            <a:r>
              <a:rPr lang="tr-TR" sz="1600" i="1" dirty="0" smtClean="0">
                <a:solidFill>
                  <a:srgbClr val="0070C0"/>
                </a:solidFill>
              </a:rPr>
              <a:t>yas</a:t>
            </a:r>
            <a:r>
              <a:rPr lang="tr-TR" sz="1600" dirty="0" smtClean="0"/>
              <a:t>, ilk baştaki 0 değerini muhafaza eder.</a:t>
            </a:r>
          </a:p>
          <a:p>
            <a:r>
              <a:rPr lang="tr-TR" sz="1600" dirty="0" smtClean="0"/>
              <a:t>Bu nedenle, </a:t>
            </a:r>
            <a:r>
              <a:rPr lang="tr-TR" sz="1600" dirty="0" err="1" smtClean="0"/>
              <a:t>while</a:t>
            </a:r>
            <a:r>
              <a:rPr lang="tr-TR" sz="1600" dirty="0" smtClean="0"/>
              <a:t> döngüsü içerisine girilir. </a:t>
            </a:r>
            <a:r>
              <a:rPr lang="tr-TR" sz="1600" dirty="0" err="1" smtClean="0"/>
              <a:t>Scanf</a:t>
            </a:r>
            <a:r>
              <a:rPr lang="tr-TR" sz="1600" dirty="0" smtClean="0"/>
              <a:t> giriş tamponunu tekrar okumaya çalışır, ancak giriş tamponu boşaltılmadığı için tekrar aynı sorun yaşanır ve </a:t>
            </a:r>
            <a:r>
              <a:rPr lang="tr-TR" sz="1600" dirty="0" err="1" smtClean="0"/>
              <a:t>while</a:t>
            </a:r>
            <a:r>
              <a:rPr lang="tr-TR" sz="1600" dirty="0" smtClean="0"/>
              <a:t> döngüsünden çıkış sağlanamaz.</a:t>
            </a:r>
          </a:p>
          <a:p>
            <a:r>
              <a:rPr lang="tr-TR" sz="1600" dirty="0" smtClean="0"/>
              <a:t>Sonuç olarak ekrana sonsuz defa “tekrar:” yazdırılır.</a:t>
            </a:r>
          </a:p>
          <a:p>
            <a:pPr>
              <a:buNone/>
            </a:pPr>
            <a:r>
              <a:rPr lang="tr-TR" sz="1600" dirty="0" smtClean="0"/>
              <a:t> </a:t>
            </a:r>
            <a:endParaRPr lang="tr-TR" sz="1600" dirty="0"/>
          </a:p>
        </p:txBody>
      </p:sp>
      <p:pic>
        <p:nvPicPr>
          <p:cNvPr id="6" name="Picture 2"/>
          <p:cNvPicPr>
            <a:picLocks noChangeAspect="1" noChangeArrowheads="1"/>
          </p:cNvPicPr>
          <p:nvPr/>
        </p:nvPicPr>
        <p:blipFill>
          <a:blip r:embed="rId3"/>
          <a:srcRect/>
          <a:stretch>
            <a:fillRect/>
          </a:stretch>
        </p:blipFill>
        <p:spPr bwMode="auto">
          <a:xfrm>
            <a:off x="1750199" y="1357298"/>
            <a:ext cx="5643602" cy="285752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0" name="1 Başlık"/>
          <p:cNvSpPr>
            <a:spLocks noGrp="1"/>
          </p:cNvSpPr>
          <p:nvPr>
            <p:ph type="title"/>
          </p:nvPr>
        </p:nvSpPr>
        <p:spPr>
          <a:xfrm>
            <a:off x="214282" y="152400"/>
            <a:ext cx="8715436" cy="990600"/>
          </a:xfrm>
        </p:spPr>
        <p:txBody>
          <a:bodyPr>
            <a:normAutofit/>
          </a:bodyPr>
          <a:lstStyle/>
          <a:p>
            <a:r>
              <a:rPr lang="tr-TR" dirty="0" smtClean="0"/>
              <a:t>Döngü içindeki </a:t>
            </a:r>
            <a:r>
              <a:rPr lang="tr-TR" dirty="0" err="1" smtClean="0">
                <a:solidFill>
                  <a:srgbClr val="464653"/>
                </a:solidFill>
              </a:rPr>
              <a:t>scanf</a:t>
            </a:r>
            <a:r>
              <a:rPr lang="tr-TR" dirty="0" smtClean="0">
                <a:solidFill>
                  <a:srgbClr val="464653"/>
                </a:solidFill>
              </a:rPr>
              <a:t>(“%d”…)’e harf girilirse…</a:t>
            </a:r>
            <a:endParaRPr lang="tr-TR" sz="2400" dirty="0"/>
          </a:p>
        </p:txBody>
      </p:sp>
      <p:sp>
        <p:nvSpPr>
          <p:cNvPr id="3" name="2 İçerik Yer Tutucusu"/>
          <p:cNvSpPr>
            <a:spLocks noGrp="1"/>
          </p:cNvSpPr>
          <p:nvPr>
            <p:ph sz="quarter" idx="1"/>
          </p:nvPr>
        </p:nvSpPr>
        <p:spPr/>
        <p:txBody>
          <a:bodyPr/>
          <a:lstStyle/>
          <a:p>
            <a:r>
              <a:rPr lang="tr-TR" dirty="0" err="1" smtClean="0"/>
              <a:t>scanf</a:t>
            </a:r>
            <a:r>
              <a:rPr lang="tr-TR" dirty="0" smtClean="0"/>
              <a:t> kullanıcıdan veri almak yerine, bir önceki </a:t>
            </a:r>
            <a:r>
              <a:rPr lang="tr-TR" dirty="0" err="1" smtClean="0"/>
              <a:t>scanf’ten</a:t>
            </a:r>
            <a:r>
              <a:rPr lang="tr-TR" dirty="0" smtClean="0"/>
              <a:t> arta kalanları almaya kalkıyorsa</a:t>
            </a:r>
          </a:p>
          <a:p>
            <a:pPr lvl="1">
              <a:buNone/>
            </a:pPr>
            <a:r>
              <a:rPr lang="tr-TR" dirty="0" err="1" smtClean="0"/>
              <a:t>fflush</a:t>
            </a:r>
            <a:r>
              <a:rPr lang="tr-TR" dirty="0" smtClean="0"/>
              <a:t>(</a:t>
            </a:r>
            <a:r>
              <a:rPr lang="tr-TR" dirty="0" err="1" smtClean="0"/>
              <a:t>stdin</a:t>
            </a:r>
            <a:r>
              <a:rPr lang="tr-TR" dirty="0" smtClean="0"/>
              <a:t>); </a:t>
            </a:r>
            <a:r>
              <a:rPr lang="tr-TR" sz="2600" dirty="0" smtClean="0">
                <a:solidFill>
                  <a:schemeClr val="tx1"/>
                </a:solidFill>
              </a:rPr>
              <a:t>ile giriş tamponu boşaltılabilir.</a:t>
            </a:r>
          </a:p>
        </p:txBody>
      </p:sp>
      <p:pic>
        <p:nvPicPr>
          <p:cNvPr id="6" name="5 Resim" descr="how-flush-toilets-work.gif"/>
          <p:cNvPicPr>
            <a:picLocks noChangeAspect="1"/>
          </p:cNvPicPr>
          <p:nvPr/>
        </p:nvPicPr>
        <p:blipFill>
          <a:blip r:embed="rId3" cstate="print"/>
          <a:stretch>
            <a:fillRect/>
          </a:stretch>
        </p:blipFill>
        <p:spPr>
          <a:xfrm>
            <a:off x="7000892" y="2428868"/>
            <a:ext cx="1476372" cy="1476372"/>
          </a:xfrm>
          <a:prstGeom prst="rect">
            <a:avLst/>
          </a:prstGeom>
        </p:spPr>
      </p:pic>
      <p:sp>
        <p:nvSpPr>
          <p:cNvPr id="7" name="6 Metin kutusu"/>
          <p:cNvSpPr txBox="1"/>
          <p:nvPr/>
        </p:nvSpPr>
        <p:spPr>
          <a:xfrm>
            <a:off x="6929454" y="3786190"/>
            <a:ext cx="158908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tr-TR" sz="1600" i="1" dirty="0" err="1" smtClean="0"/>
              <a:t>flush</a:t>
            </a:r>
            <a:r>
              <a:rPr lang="tr-TR" sz="1600" i="1" dirty="0" smtClean="0"/>
              <a:t> </a:t>
            </a:r>
            <a:r>
              <a:rPr lang="tr-TR" sz="1600" i="1" dirty="0" err="1" smtClean="0"/>
              <a:t>İngilizce’de</a:t>
            </a:r>
            <a:r>
              <a:rPr lang="tr-TR" sz="1600" i="1" dirty="0" smtClean="0"/>
              <a:t> </a:t>
            </a:r>
            <a:br>
              <a:rPr lang="tr-TR" sz="1600" i="1" dirty="0" smtClean="0"/>
            </a:br>
            <a:r>
              <a:rPr lang="tr-TR" sz="1600" i="1" dirty="0" smtClean="0"/>
              <a:t>sifon demektir.</a:t>
            </a:r>
            <a:endParaRPr lang="tr-TR" sz="1600" i="1" dirty="0"/>
          </a:p>
        </p:txBody>
      </p:sp>
      <p:sp>
        <p:nvSpPr>
          <p:cNvPr id="9" name="8 Dikdörtgen"/>
          <p:cNvSpPr/>
          <p:nvPr/>
        </p:nvSpPr>
        <p:spPr>
          <a:xfrm>
            <a:off x="500034" y="2786058"/>
            <a:ext cx="5957911"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400" dirty="0" err="1" smtClean="0"/>
              <a:t>int</a:t>
            </a:r>
            <a:r>
              <a:rPr lang="tr-TR" sz="2400" dirty="0" smtClean="0"/>
              <a:t> yas=0;</a:t>
            </a:r>
          </a:p>
          <a:p>
            <a:r>
              <a:rPr lang="tr-TR" sz="2400" dirty="0" err="1" smtClean="0"/>
              <a:t>printf</a:t>
            </a:r>
            <a:r>
              <a:rPr lang="tr-TR" sz="2400" dirty="0" smtClean="0"/>
              <a:t>("</a:t>
            </a:r>
            <a:r>
              <a:rPr lang="tr-TR" sz="2400" dirty="0" err="1" smtClean="0"/>
              <a:t>Yasinizi</a:t>
            </a:r>
            <a:r>
              <a:rPr lang="tr-TR" sz="2400" dirty="0" smtClean="0"/>
              <a:t> giriniz (pozitif </a:t>
            </a:r>
            <a:r>
              <a:rPr lang="tr-TR" sz="2400" dirty="0" err="1" smtClean="0"/>
              <a:t>giris</a:t>
            </a:r>
            <a:r>
              <a:rPr lang="tr-TR" sz="2400" dirty="0" smtClean="0"/>
              <a:t> </a:t>
            </a:r>
            <a:r>
              <a:rPr lang="tr-TR" sz="2400" dirty="0" err="1" smtClean="0"/>
              <a:t>yapiniz</a:t>
            </a:r>
            <a:r>
              <a:rPr lang="tr-TR" sz="2400" dirty="0" smtClean="0"/>
              <a:t>):");</a:t>
            </a:r>
          </a:p>
          <a:p>
            <a:r>
              <a:rPr lang="tr-TR" sz="2400" dirty="0" err="1" smtClean="0"/>
              <a:t>scanf</a:t>
            </a:r>
            <a:r>
              <a:rPr lang="tr-TR" sz="2400" dirty="0" smtClean="0"/>
              <a:t>("%d", &amp;yas);</a:t>
            </a:r>
          </a:p>
          <a:p>
            <a:r>
              <a:rPr lang="tr-TR" sz="2400" dirty="0" err="1" smtClean="0"/>
              <a:t>while</a:t>
            </a:r>
            <a:r>
              <a:rPr lang="tr-TR" sz="2400" dirty="0" smtClean="0"/>
              <a:t>(yas&lt;=0)</a:t>
            </a:r>
          </a:p>
          <a:p>
            <a:r>
              <a:rPr lang="tr-TR" sz="2400" dirty="0" smtClean="0"/>
              <a:t>{</a:t>
            </a:r>
          </a:p>
          <a:p>
            <a:r>
              <a:rPr lang="tr-TR" sz="2400" dirty="0" smtClean="0"/>
              <a:t>	</a:t>
            </a:r>
            <a:r>
              <a:rPr lang="tr-TR" sz="2400" dirty="0" err="1" smtClean="0"/>
              <a:t>printf</a:t>
            </a:r>
            <a:r>
              <a:rPr lang="tr-TR" sz="2400" dirty="0" smtClean="0"/>
              <a:t>("tekrar:");</a:t>
            </a:r>
          </a:p>
          <a:p>
            <a:r>
              <a:rPr lang="tr-TR" sz="2400" dirty="0" smtClean="0"/>
              <a:t>	</a:t>
            </a:r>
            <a:r>
              <a:rPr lang="tr-TR" sz="2400" b="1" dirty="0" err="1" smtClean="0">
                <a:solidFill>
                  <a:srgbClr val="0000FF"/>
                </a:solidFill>
              </a:rPr>
              <a:t>fflush</a:t>
            </a:r>
            <a:r>
              <a:rPr lang="tr-TR" sz="2400" b="1" dirty="0" smtClean="0">
                <a:solidFill>
                  <a:srgbClr val="0000FF"/>
                </a:solidFill>
              </a:rPr>
              <a:t>(</a:t>
            </a:r>
            <a:r>
              <a:rPr lang="tr-TR" sz="2400" b="1" dirty="0" err="1" smtClean="0">
                <a:solidFill>
                  <a:srgbClr val="0000FF"/>
                </a:solidFill>
              </a:rPr>
              <a:t>stdin</a:t>
            </a:r>
            <a:r>
              <a:rPr lang="tr-TR" sz="2400" b="1" dirty="0" smtClean="0">
                <a:solidFill>
                  <a:srgbClr val="0000FF"/>
                </a:solidFill>
              </a:rPr>
              <a:t>);</a:t>
            </a:r>
          </a:p>
          <a:p>
            <a:r>
              <a:rPr lang="tr-TR" sz="2400" dirty="0" smtClean="0"/>
              <a:t>	</a:t>
            </a:r>
            <a:r>
              <a:rPr lang="tr-TR" sz="2400" dirty="0" err="1" smtClean="0"/>
              <a:t>scanf</a:t>
            </a:r>
            <a:r>
              <a:rPr lang="tr-TR" sz="2400" dirty="0" smtClean="0"/>
              <a:t>("%d", &amp;yas);</a:t>
            </a:r>
          </a:p>
          <a:p>
            <a:r>
              <a:rPr lang="tr-TR" sz="2400" dirty="0" smtClean="0"/>
              <a:t>	}</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000" dirty="0" err="1" smtClean="0"/>
              <a:t>scanf’in</a:t>
            </a:r>
            <a:r>
              <a:rPr lang="tr-TR" sz="6000" dirty="0" smtClean="0"/>
              <a:t> döndüğü değeri, “Başarılı Kayıt Yapıldı Mı?” kontrolü için kullanım</a:t>
            </a: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döndüğü değer</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aslında değer dönen bir fonksiyondur!</a:t>
            </a:r>
          </a:p>
          <a:p>
            <a:r>
              <a:rPr lang="tr-TR" dirty="0" smtClean="0"/>
              <a:t>Kaç tane değeri </a:t>
            </a:r>
            <a:r>
              <a:rPr lang="tr-TR" dirty="0" err="1" smtClean="0"/>
              <a:t>stdin’den</a:t>
            </a:r>
            <a:r>
              <a:rPr lang="tr-TR" dirty="0" smtClean="0"/>
              <a:t> başarıyla alabildiğinin sayısını döner.</a:t>
            </a:r>
          </a:p>
          <a:p>
            <a:pPr lvl="1"/>
            <a:r>
              <a:rPr lang="tr-TR" sz="2400" dirty="0" err="1" smtClean="0"/>
              <a:t>int</a:t>
            </a:r>
            <a:r>
              <a:rPr lang="tr-TR" sz="2400" dirty="0" smtClean="0"/>
              <a:t> x = </a:t>
            </a:r>
            <a:r>
              <a:rPr lang="en-US" sz="2400" dirty="0" err="1" smtClean="0"/>
              <a:t>scanf</a:t>
            </a:r>
            <a:r>
              <a:rPr lang="en-US" sz="2400" dirty="0" smtClean="0"/>
              <a:t>("%</a:t>
            </a:r>
            <a:r>
              <a:rPr lang="en-US" sz="2400" dirty="0" err="1" smtClean="0"/>
              <a:t>s%d%s%s</a:t>
            </a:r>
            <a:r>
              <a:rPr lang="en-US" sz="2400" dirty="0" smtClean="0"/>
              <a:t>", dept, &amp;</a:t>
            </a:r>
            <a:r>
              <a:rPr lang="en-US" sz="2400" dirty="0" err="1" smtClean="0"/>
              <a:t>course_num</a:t>
            </a:r>
            <a:r>
              <a:rPr lang="en-US" sz="2400" dirty="0" smtClean="0"/>
              <a:t>, days, time);</a:t>
            </a:r>
            <a:endParaRPr lang="tr-TR" sz="2400" dirty="0" smtClean="0"/>
          </a:p>
          <a:p>
            <a:pPr lvl="2"/>
            <a:r>
              <a:rPr lang="tr-TR" sz="2100" dirty="0" smtClean="0"/>
              <a:t>Her şey yolundaysa x, 4 değerini alır.</a:t>
            </a:r>
          </a:p>
          <a:p>
            <a:pPr lvl="1"/>
            <a:r>
              <a:rPr lang="tr-TR" sz="2400" dirty="0" smtClean="0"/>
              <a:t>Hiç değer alamazsa 0 ya da hataya yönelik eksi bir değer döner.</a:t>
            </a:r>
          </a:p>
          <a:p>
            <a:endParaRPr lang="tr-TR" dirty="0" smtClean="0"/>
          </a:p>
          <a:p>
            <a:endParaRPr lang="tr-TR" dirty="0" smtClean="0"/>
          </a:p>
          <a:p>
            <a:endParaRPr lang="tr-TR" dirty="0"/>
          </a:p>
        </p:txBody>
      </p:sp>
      <p:pic>
        <p:nvPicPr>
          <p:cNvPr id="6" name="5 Resim" descr="fd70948dcffc9c927ca5e532432c49bb--funny-baby-faces-funny-babies.jpg"/>
          <p:cNvPicPr>
            <a:picLocks noChangeAspect="1"/>
          </p:cNvPicPr>
          <p:nvPr/>
        </p:nvPicPr>
        <p:blipFill>
          <a:blip r:embed="rId4" cstate="print"/>
          <a:stretch>
            <a:fillRect/>
          </a:stretch>
        </p:blipFill>
        <p:spPr>
          <a:xfrm>
            <a:off x="6786578" y="3857628"/>
            <a:ext cx="1357322" cy="2035983"/>
          </a:xfrm>
          <a:prstGeom prst="rect">
            <a:avLst/>
          </a:prstGeom>
          <a:ln>
            <a:noFill/>
          </a:ln>
          <a:effectLst>
            <a:outerShdw blurRad="190500" algn="tl" rotWithShape="0">
              <a:srgbClr val="000000">
                <a:alpha val="70000"/>
              </a:srgbClr>
            </a:outerShdw>
          </a:effectLst>
        </p:spPr>
      </p:pic>
      <p:sp>
        <p:nvSpPr>
          <p:cNvPr id="7" name="6 Köşeleri Yuvarlanmış Dikdörtgen Belirtme Çizgisi"/>
          <p:cNvSpPr/>
          <p:nvPr/>
        </p:nvSpPr>
        <p:spPr>
          <a:xfrm>
            <a:off x="3357554" y="4143380"/>
            <a:ext cx="2571768" cy="1214446"/>
          </a:xfrm>
          <a:prstGeom prst="wedgeRoundRectCallout">
            <a:avLst>
              <a:gd name="adj1" fmla="val 104086"/>
              <a:gd name="adj2" fmla="val 203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i="1" dirty="0" smtClean="0"/>
              <a:t>Bugüne kadar hep </a:t>
            </a:r>
            <a:r>
              <a:rPr lang="tr-TR" sz="2000" i="1" dirty="0" err="1" smtClean="0"/>
              <a:t>void</a:t>
            </a:r>
            <a:r>
              <a:rPr lang="tr-TR" sz="2000" i="1" dirty="0" smtClean="0"/>
              <a:t> dönen bir fonksiyon gibi kullanmıştık oysa ki!</a:t>
            </a:r>
            <a:endParaRPr lang="tr-TR" sz="20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döndüğü değer</a:t>
            </a:r>
            <a:endParaRPr lang="tr-TR" dirty="0"/>
          </a:p>
        </p:txBody>
      </p:sp>
      <p:sp>
        <p:nvSpPr>
          <p:cNvPr id="3" name="2 İçerik Yer Tutucusu"/>
          <p:cNvSpPr>
            <a:spLocks noGrp="1"/>
          </p:cNvSpPr>
          <p:nvPr>
            <p:ph sz="quarter" idx="1"/>
          </p:nvPr>
        </p:nvSpPr>
        <p:spPr/>
        <p:txBody>
          <a:bodyPr/>
          <a:lstStyle/>
          <a:p>
            <a:r>
              <a:rPr lang="tr-TR" dirty="0" smtClean="0"/>
              <a:t>Bu özelliği kullanarak da değer kontrolü yapabilirsiniz.</a:t>
            </a:r>
            <a:endParaRPr lang="tr-TR" dirty="0"/>
          </a:p>
        </p:txBody>
      </p:sp>
      <p:sp>
        <p:nvSpPr>
          <p:cNvPr id="5" name="4 Dikdörtgen"/>
          <p:cNvSpPr/>
          <p:nvPr/>
        </p:nvSpPr>
        <p:spPr>
          <a:xfrm>
            <a:off x="285720" y="1785926"/>
            <a:ext cx="6143668"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int</a:t>
            </a:r>
            <a:r>
              <a:rPr lang="tr-TR" dirty="0" smtClean="0"/>
              <a:t> </a:t>
            </a:r>
            <a:r>
              <a:rPr lang="tr-TR" dirty="0" err="1" smtClean="0"/>
              <a:t>sayi</a:t>
            </a:r>
            <a:r>
              <a:rPr lang="tr-TR" dirty="0" smtClean="0"/>
              <a:t>;</a:t>
            </a:r>
          </a:p>
          <a:p>
            <a:r>
              <a:rPr lang="tr-TR" dirty="0" smtClean="0"/>
              <a:t>	</a:t>
            </a:r>
            <a:r>
              <a:rPr lang="tr-TR" dirty="0" err="1" smtClean="0"/>
              <a:t>printf</a:t>
            </a:r>
            <a:r>
              <a:rPr lang="tr-TR" dirty="0" smtClean="0"/>
              <a:t>("</a:t>
            </a:r>
            <a:r>
              <a:rPr lang="tr-TR" dirty="0" err="1" smtClean="0"/>
              <a:t>Rakamlari</a:t>
            </a:r>
            <a:r>
              <a:rPr lang="tr-TR" dirty="0" smtClean="0"/>
              <a:t> </a:t>
            </a:r>
            <a:r>
              <a:rPr lang="tr-TR" dirty="0" err="1" smtClean="0"/>
              <a:t>kullanmalisiniz</a:t>
            </a:r>
            <a:r>
              <a:rPr lang="tr-TR" dirty="0" smtClean="0"/>
              <a:t>.Harf olmaz.\n");</a:t>
            </a:r>
          </a:p>
          <a:p>
            <a:r>
              <a:rPr lang="tr-TR" dirty="0" smtClean="0"/>
              <a:t>	</a:t>
            </a:r>
            <a:r>
              <a:rPr lang="tr-TR" dirty="0" err="1" smtClean="0"/>
              <a:t>printf</a:t>
            </a:r>
            <a:r>
              <a:rPr lang="tr-TR" dirty="0" smtClean="0"/>
              <a:t>("Bir </a:t>
            </a:r>
            <a:r>
              <a:rPr lang="tr-TR" dirty="0" err="1" smtClean="0"/>
              <a:t>sayi</a:t>
            </a:r>
            <a:r>
              <a:rPr lang="tr-TR" dirty="0" smtClean="0"/>
              <a:t> giriniz:");</a:t>
            </a:r>
          </a:p>
          <a:p>
            <a:r>
              <a:rPr lang="tr-TR" dirty="0" smtClean="0"/>
              <a:t>	</a:t>
            </a:r>
            <a:r>
              <a:rPr lang="tr-TR" dirty="0" err="1" smtClean="0"/>
              <a:t>while</a:t>
            </a:r>
            <a:r>
              <a:rPr lang="tr-TR" dirty="0" smtClean="0"/>
              <a:t>(</a:t>
            </a:r>
            <a:r>
              <a:rPr lang="tr-TR" dirty="0" err="1" smtClean="0"/>
              <a:t>scanf</a:t>
            </a:r>
            <a:r>
              <a:rPr lang="tr-TR" dirty="0" smtClean="0"/>
              <a:t>("%d", &amp;</a:t>
            </a:r>
            <a:r>
              <a:rPr lang="tr-TR" dirty="0" err="1" smtClean="0"/>
              <a:t>sayi</a:t>
            </a:r>
            <a:r>
              <a:rPr lang="tr-TR" dirty="0" smtClean="0"/>
              <a:t>)!=1) {</a:t>
            </a:r>
          </a:p>
          <a:p>
            <a:r>
              <a:rPr lang="tr-TR" dirty="0" smtClean="0"/>
              <a:t>		</a:t>
            </a:r>
            <a:r>
              <a:rPr lang="tr-TR" dirty="0" err="1" smtClean="0"/>
              <a:t>printf</a:t>
            </a:r>
            <a:r>
              <a:rPr lang="tr-TR" dirty="0" smtClean="0"/>
              <a:t>("</a:t>
            </a:r>
            <a:r>
              <a:rPr lang="tr-TR" dirty="0" err="1" smtClean="0"/>
              <a:t>scanf</a:t>
            </a:r>
            <a:r>
              <a:rPr lang="tr-TR" dirty="0" smtClean="0"/>
              <a:t> bir </a:t>
            </a:r>
            <a:r>
              <a:rPr lang="tr-TR" dirty="0" err="1" smtClean="0"/>
              <a:t>sayi</a:t>
            </a:r>
            <a:r>
              <a:rPr lang="tr-TR" dirty="0" smtClean="0"/>
              <a:t> </a:t>
            </a:r>
            <a:r>
              <a:rPr lang="tr-TR" dirty="0" err="1" smtClean="0"/>
              <a:t>girisi</a:t>
            </a:r>
            <a:r>
              <a:rPr lang="tr-TR" dirty="0" smtClean="0"/>
              <a:t> </a:t>
            </a:r>
            <a:r>
              <a:rPr lang="tr-TR" dirty="0" err="1" smtClean="0"/>
              <a:t>okuyamadi</a:t>
            </a:r>
            <a:r>
              <a:rPr lang="tr-TR" dirty="0" smtClean="0"/>
              <a:t>!\n");</a:t>
            </a:r>
          </a:p>
          <a:p>
            <a:r>
              <a:rPr lang="tr-TR" dirty="0" smtClean="0"/>
              <a:t>		</a:t>
            </a:r>
            <a:r>
              <a:rPr lang="tr-TR" dirty="0" err="1" smtClean="0"/>
              <a:t>fflush</a:t>
            </a:r>
            <a:r>
              <a:rPr lang="tr-TR" dirty="0" smtClean="0"/>
              <a:t>(</a:t>
            </a:r>
            <a:r>
              <a:rPr lang="tr-TR" dirty="0" err="1" smtClean="0"/>
              <a:t>stdin</a:t>
            </a:r>
            <a:r>
              <a:rPr lang="tr-TR" dirty="0" smtClean="0"/>
              <a:t>);</a:t>
            </a:r>
          </a:p>
          <a:p>
            <a:r>
              <a:rPr lang="tr-TR" dirty="0" smtClean="0"/>
              <a:t>		</a:t>
            </a:r>
            <a:r>
              <a:rPr lang="tr-TR" dirty="0" err="1" smtClean="0"/>
              <a:t>printf</a:t>
            </a:r>
            <a:r>
              <a:rPr lang="tr-TR" dirty="0" smtClean="0"/>
              <a:t>("Bir </a:t>
            </a:r>
            <a:r>
              <a:rPr lang="tr-TR" dirty="0" err="1" smtClean="0"/>
              <a:t>sayi</a:t>
            </a:r>
            <a:r>
              <a:rPr lang="tr-TR" dirty="0" smtClean="0"/>
              <a:t> giriniz:");</a:t>
            </a:r>
          </a:p>
          <a:p>
            <a:r>
              <a:rPr lang="tr-TR" dirty="0" smtClean="0"/>
              <a:t>	}</a:t>
            </a:r>
          </a:p>
          <a:p>
            <a:endParaRPr lang="tr-TR" dirty="0" smtClean="0"/>
          </a:p>
          <a:p>
            <a:r>
              <a:rPr lang="tr-TR" dirty="0" smtClean="0"/>
              <a:t>	</a:t>
            </a:r>
            <a:r>
              <a:rPr lang="tr-TR" dirty="0" err="1" smtClean="0"/>
              <a:t>printf</a:t>
            </a:r>
            <a:r>
              <a:rPr lang="tr-TR" dirty="0" smtClean="0"/>
              <a:t>("</a:t>
            </a:r>
            <a:r>
              <a:rPr lang="tr-TR" dirty="0" err="1" smtClean="0"/>
              <a:t>Girdiginiz</a:t>
            </a:r>
            <a:r>
              <a:rPr lang="tr-TR" dirty="0" smtClean="0"/>
              <a:t> </a:t>
            </a:r>
            <a:r>
              <a:rPr lang="tr-TR" dirty="0" err="1" smtClean="0"/>
              <a:t>sayi</a:t>
            </a:r>
            <a:r>
              <a:rPr lang="tr-TR" dirty="0" smtClean="0"/>
              <a:t> %d olarak </a:t>
            </a:r>
            <a:r>
              <a:rPr lang="tr-TR" dirty="0" err="1" smtClean="0"/>
              <a:t>alinmistir</a:t>
            </a:r>
            <a:r>
              <a:rPr lang="tr-TR" dirty="0" smtClean="0"/>
              <a:t>", </a:t>
            </a:r>
            <a:r>
              <a:rPr lang="tr-TR" dirty="0" err="1" smtClean="0"/>
              <a:t>sayi</a:t>
            </a:r>
            <a:r>
              <a:rPr lang="tr-TR" dirty="0" smtClean="0"/>
              <a:t>);</a:t>
            </a:r>
          </a:p>
          <a:p>
            <a:endParaRPr lang="tr-TR" dirty="0" smtClean="0"/>
          </a:p>
          <a:p>
            <a:r>
              <a:rPr lang="tr-TR" dirty="0" smtClean="0"/>
              <a:t>	</a:t>
            </a:r>
            <a:r>
              <a:rPr lang="tr-TR" dirty="0" err="1" smtClean="0"/>
              <a:t>return</a:t>
            </a:r>
            <a:r>
              <a:rPr lang="tr-TR" dirty="0" smtClean="0"/>
              <a:t> 0;</a:t>
            </a:r>
          </a:p>
          <a:p>
            <a:r>
              <a:rPr lang="tr-TR" dirty="0" smtClean="0"/>
              <a:t>}</a:t>
            </a:r>
            <a:endParaRPr lang="tr-TR" dirty="0"/>
          </a:p>
        </p:txBody>
      </p:sp>
      <p:pic>
        <p:nvPicPr>
          <p:cNvPr id="2050" name="Picture 2"/>
          <p:cNvPicPr>
            <a:picLocks noChangeAspect="1" noChangeArrowheads="1"/>
          </p:cNvPicPr>
          <p:nvPr/>
        </p:nvPicPr>
        <p:blipFill>
          <a:blip r:embed="rId3"/>
          <a:srcRect t="8070"/>
          <a:stretch>
            <a:fillRect/>
          </a:stretch>
        </p:blipFill>
        <p:spPr bwMode="auto">
          <a:xfrm>
            <a:off x="5895665" y="4000504"/>
            <a:ext cx="3105491" cy="1755395"/>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a:xfrm>
            <a:off x="457200" y="1219200"/>
            <a:ext cx="8229600" cy="2709866"/>
          </a:xfrm>
        </p:spPr>
        <p:txBody>
          <a:bodyPr>
            <a:normAutofit fontScale="77500" lnSpcReduction="20000"/>
          </a:bodyPr>
          <a:lstStyle/>
          <a:p>
            <a:pPr>
              <a:buNone/>
            </a:pPr>
            <a:r>
              <a:rPr lang="tr-TR" dirty="0" smtClean="0"/>
              <a:t>	</a:t>
            </a:r>
            <a:r>
              <a:rPr lang="tr-TR" dirty="0" err="1" smtClean="0"/>
              <a:t>char</a:t>
            </a:r>
            <a:r>
              <a:rPr lang="tr-TR" dirty="0" smtClean="0"/>
              <a:t> dizgi[100];</a:t>
            </a:r>
          </a:p>
          <a:p>
            <a:pPr>
              <a:buNone/>
            </a:pPr>
            <a:r>
              <a:rPr lang="tr-TR" dirty="0" smtClean="0"/>
              <a:t>	</a:t>
            </a:r>
            <a:r>
              <a:rPr lang="tr-TR" dirty="0" err="1" smtClean="0"/>
              <a:t>int</a:t>
            </a:r>
            <a:r>
              <a:rPr lang="tr-TR" dirty="0" smtClean="0"/>
              <a:t> </a:t>
            </a:r>
            <a:r>
              <a:rPr lang="tr-TR" dirty="0" err="1" smtClean="0"/>
              <a:t>sayi</a:t>
            </a:r>
            <a:r>
              <a:rPr lang="tr-TR" dirty="0" smtClean="0"/>
              <a:t>;</a:t>
            </a:r>
          </a:p>
          <a:p>
            <a:pPr>
              <a:buNone/>
            </a:pPr>
            <a:r>
              <a:rPr lang="tr-TR" dirty="0" smtClean="0"/>
              <a:t>	</a:t>
            </a:r>
            <a:r>
              <a:rPr lang="tr-TR" dirty="0" err="1" smtClean="0"/>
              <a:t>printf</a:t>
            </a:r>
            <a:r>
              <a:rPr lang="tr-TR" dirty="0" smtClean="0"/>
              <a:t>("A:");</a:t>
            </a:r>
          </a:p>
          <a:p>
            <a:pPr>
              <a:buNone/>
            </a:pPr>
            <a:r>
              <a:rPr lang="tr-TR" dirty="0" smtClean="0"/>
              <a:t>	</a:t>
            </a:r>
            <a:r>
              <a:rPr lang="tr-TR" dirty="0" err="1" smtClean="0"/>
              <a:t>fgets</a:t>
            </a:r>
            <a:r>
              <a:rPr lang="tr-TR" dirty="0" smtClean="0"/>
              <a:t>(dizgi, 3, </a:t>
            </a:r>
            <a:r>
              <a:rPr lang="tr-TR" dirty="0" err="1" smtClean="0"/>
              <a:t>stdin</a:t>
            </a:r>
            <a:r>
              <a:rPr lang="tr-TR" dirty="0" smtClean="0"/>
              <a:t>);</a:t>
            </a:r>
          </a:p>
          <a:p>
            <a:pPr>
              <a:buNone/>
            </a:pPr>
            <a:r>
              <a:rPr lang="tr-TR" dirty="0" smtClean="0"/>
              <a:t>	</a:t>
            </a:r>
            <a:r>
              <a:rPr lang="tr-TR" dirty="0" err="1" smtClean="0"/>
              <a:t>printf</a:t>
            </a:r>
            <a:r>
              <a:rPr lang="tr-TR" dirty="0" smtClean="0"/>
              <a:t>("B:");</a:t>
            </a:r>
          </a:p>
          <a:p>
            <a:pPr>
              <a:buNone/>
            </a:pPr>
            <a:r>
              <a:rPr lang="tr-TR" dirty="0" smtClean="0"/>
              <a:t>	</a:t>
            </a:r>
            <a:r>
              <a:rPr lang="tr-TR" dirty="0" err="1" smtClean="0"/>
              <a:t>if</a:t>
            </a:r>
            <a:r>
              <a:rPr lang="tr-TR" dirty="0" smtClean="0"/>
              <a:t>(</a:t>
            </a:r>
            <a:r>
              <a:rPr lang="tr-TR" dirty="0" err="1" smtClean="0"/>
              <a:t>scanf</a:t>
            </a:r>
            <a:r>
              <a:rPr lang="tr-TR" dirty="0" smtClean="0"/>
              <a:t>("%d",&amp;</a:t>
            </a:r>
            <a:r>
              <a:rPr lang="tr-TR" dirty="0" err="1" smtClean="0"/>
              <a:t>sayi</a:t>
            </a:r>
            <a:r>
              <a:rPr lang="tr-TR" dirty="0" smtClean="0"/>
              <a:t>)&gt;0)</a:t>
            </a:r>
          </a:p>
          <a:p>
            <a:pPr>
              <a:buNone/>
            </a:pPr>
            <a:r>
              <a:rPr lang="tr-TR" dirty="0" smtClean="0"/>
              <a:t>		</a:t>
            </a:r>
            <a:r>
              <a:rPr lang="tr-TR" dirty="0" err="1" smtClean="0"/>
              <a:t>printf</a:t>
            </a:r>
            <a:r>
              <a:rPr lang="tr-TR" dirty="0" smtClean="0"/>
              <a:t>("%s", dizgi);</a:t>
            </a:r>
          </a:p>
          <a:p>
            <a:pPr>
              <a:buNone/>
            </a:pPr>
            <a:r>
              <a:rPr lang="tr-TR" dirty="0" smtClean="0"/>
              <a:t>		</a:t>
            </a:r>
            <a:r>
              <a:rPr lang="tr-TR" dirty="0" err="1" smtClean="0"/>
              <a:t>printf</a:t>
            </a:r>
            <a:r>
              <a:rPr lang="tr-TR" dirty="0" smtClean="0"/>
              <a:t>("-%d", </a:t>
            </a:r>
            <a:r>
              <a:rPr lang="tr-TR" dirty="0" err="1" smtClean="0"/>
              <a:t>sayi</a:t>
            </a:r>
            <a:r>
              <a:rPr lang="tr-TR" dirty="0" smtClean="0"/>
              <a:t>);</a:t>
            </a:r>
            <a:endParaRPr lang="tr-TR" dirty="0"/>
          </a:p>
        </p:txBody>
      </p:sp>
      <p:graphicFrame>
        <p:nvGraphicFramePr>
          <p:cNvPr id="5" name="4 Tablo"/>
          <p:cNvGraphicFramePr>
            <a:graphicFrameLocks noGrp="1"/>
          </p:cNvGraphicFramePr>
          <p:nvPr/>
        </p:nvGraphicFramePr>
        <p:xfrm>
          <a:off x="4143372" y="1857364"/>
          <a:ext cx="4405320" cy="1188720"/>
        </p:xfrm>
        <a:graphic>
          <a:graphicData uri="http://schemas.openxmlformats.org/drawingml/2006/table">
            <a:tbl>
              <a:tblPr firstRow="1" bandRow="1">
                <a:tableStyleId>{5940675A-B579-460E-94D1-54222C63F5DA}</a:tableStyleId>
              </a:tblPr>
              <a:tblGrid>
                <a:gridCol w="440532"/>
                <a:gridCol w="440532"/>
                <a:gridCol w="440532"/>
                <a:gridCol w="440532"/>
                <a:gridCol w="440532"/>
                <a:gridCol w="440532"/>
                <a:gridCol w="440532"/>
                <a:gridCol w="440532"/>
                <a:gridCol w="440532"/>
                <a:gridCol w="440532"/>
              </a:tblGrid>
              <a:tr h="309565">
                <a:tc>
                  <a:txBody>
                    <a:bodyPr/>
                    <a:lstStyle/>
                    <a:p>
                      <a:pPr algn="ctr"/>
                      <a:r>
                        <a:rPr lang="tr-TR" sz="2000" dirty="0" smtClean="0"/>
                        <a:t>A</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b="1" i="1" dirty="0" smtClean="0"/>
                        <a:t>1</a:t>
                      </a:r>
                      <a:endParaRPr lang="tr-TR" sz="2000" b="1" i="1" dirty="0"/>
                    </a:p>
                  </a:txBody>
                  <a:tcPr/>
                </a:tc>
                <a:tc>
                  <a:txBody>
                    <a:bodyPr/>
                    <a:lstStyle/>
                    <a:p>
                      <a:pPr algn="ctr"/>
                      <a:r>
                        <a:rPr lang="tr-TR" sz="2000" b="1" i="1" dirty="0" smtClean="0"/>
                        <a:t>2</a:t>
                      </a:r>
                      <a:endParaRPr lang="tr-TR" sz="2000" b="1" i="1" dirty="0"/>
                    </a:p>
                  </a:txBody>
                  <a:tcPr/>
                </a:tc>
                <a:tc>
                  <a:txBody>
                    <a:bodyPr/>
                    <a:lstStyle/>
                    <a:p>
                      <a:pPr algn="ctr"/>
                      <a:r>
                        <a:rPr lang="tr-TR" sz="2000" b="1" i="1" dirty="0" smtClean="0"/>
                        <a:t>3</a:t>
                      </a:r>
                      <a:endParaRPr lang="tr-TR" sz="2000" b="1" i="1" dirty="0"/>
                    </a:p>
                  </a:txBody>
                  <a:tcPr/>
                </a:tc>
                <a:tc>
                  <a:txBody>
                    <a:bodyPr/>
                    <a:lstStyle/>
                    <a:p>
                      <a:pPr algn="ctr"/>
                      <a:r>
                        <a:rPr lang="tr-TR" sz="2000" b="1" i="1" dirty="0" smtClean="0"/>
                        <a:t>4</a:t>
                      </a:r>
                      <a:endParaRPr lang="tr-TR" sz="2000" b="1" i="1" dirty="0"/>
                    </a:p>
                  </a:txBody>
                  <a:tcPr/>
                </a:tc>
                <a:tc>
                  <a:txBody>
                    <a:bodyPr/>
                    <a:lstStyle/>
                    <a:p>
                      <a:pPr algn="ctr"/>
                      <a:r>
                        <a:rPr lang="tr-TR" sz="2000" b="1" i="1" dirty="0" smtClean="0"/>
                        <a:t>5</a:t>
                      </a: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c>
                  <a:txBody>
                    <a:bodyPr/>
                    <a:lstStyle/>
                    <a:p>
                      <a:pPr algn="ctr"/>
                      <a:endParaRPr lang="tr-TR" sz="2000" b="1" i="1" dirty="0"/>
                    </a:p>
                  </a:txBody>
                  <a:tcPr/>
                </a:tc>
              </a:tr>
              <a:tr h="309565">
                <a:tc>
                  <a:txBody>
                    <a:bodyPr/>
                    <a:lstStyle/>
                    <a:p>
                      <a:pPr algn="ctr"/>
                      <a:r>
                        <a:rPr lang="tr-TR" sz="2000" dirty="0" smtClean="0"/>
                        <a:t>B</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r>
              <a:tr h="309565">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6" name="5 Metin kutusu"/>
          <p:cNvSpPr txBox="1"/>
          <p:nvPr/>
        </p:nvSpPr>
        <p:spPr>
          <a:xfrm>
            <a:off x="5214943" y="568091"/>
            <a:ext cx="35719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Verilen bu kısmı aynen kağıdınızdaki karelere geçirdikten sonra cevabınızı  yazarak ekran çıktısını oluşturunuz.</a:t>
            </a:r>
            <a:endParaRPr lang="tr-TR" dirty="0"/>
          </a:p>
        </p:txBody>
      </p:sp>
      <p:pic>
        <p:nvPicPr>
          <p:cNvPr id="3074" name="Picture 2"/>
          <p:cNvPicPr>
            <a:picLocks noChangeAspect="1" noChangeArrowheads="1"/>
          </p:cNvPicPr>
          <p:nvPr/>
        </p:nvPicPr>
        <p:blipFill>
          <a:blip r:embed="rId3"/>
          <a:srcRect r="91764" b="91211"/>
          <a:stretch>
            <a:fillRect/>
          </a:stretch>
        </p:blipFill>
        <p:spPr bwMode="auto">
          <a:xfrm>
            <a:off x="4572000" y="3429000"/>
            <a:ext cx="2428892" cy="1457324"/>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000" dirty="0" smtClean="0"/>
              <a:t>Fonksiyon ile ilgili ek örnekler</a:t>
            </a: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Programlama dillerinde bazı rastgele davranışların yapılması gerekebilir. Özellikle oyun programlanması gerektiğinde rastgele sayı üretimine ihtiyaç duyulur.</a:t>
            </a:r>
          </a:p>
          <a:p>
            <a:pPr algn="just">
              <a:buFontTx/>
              <a:buChar char="-"/>
            </a:pPr>
            <a:endParaRPr lang="tr-TR" dirty="0">
              <a:solidFill>
                <a:schemeClr val="tx1"/>
              </a:solidFill>
            </a:endParaRPr>
          </a:p>
          <a:p>
            <a:pPr algn="just">
              <a:buFontTx/>
              <a:buChar char="-"/>
            </a:pPr>
            <a:r>
              <a:rPr lang="tr-TR" sz="2400" dirty="0" smtClean="0">
                <a:solidFill>
                  <a:schemeClr val="tx1"/>
                </a:solidFill>
              </a:rPr>
              <a:t> Bir programlama dilinde rastgele sayı üretmek gerçek hayata göre daha zordur. Özellikle verilen bir kaynağa göre üretilen sayılar bazen rastgelelik yerine tanınabilir bir seri üretebilir ve bu da güvenlik amaçlı durumlar için sorun yaratabilir.</a:t>
            </a:r>
          </a:p>
          <a:p>
            <a:pPr algn="just">
              <a:buFontTx/>
              <a:buChar char="-"/>
            </a:pPr>
            <a:endParaRPr lang="tr-TR" dirty="0">
              <a:solidFill>
                <a:schemeClr val="tx1"/>
              </a:solidFill>
            </a:endParaRPr>
          </a:p>
          <a:p>
            <a:pPr algn="just">
              <a:buFontTx/>
              <a:buChar char="-"/>
            </a:pPr>
            <a:r>
              <a:rPr lang="tr-TR" sz="2400" dirty="0" smtClean="0">
                <a:solidFill>
                  <a:schemeClr val="tx1"/>
                </a:solidFill>
              </a:rPr>
              <a:t> C dilinde rastgele sayı üretmek için </a:t>
            </a:r>
            <a:r>
              <a:rPr lang="tr-TR" sz="2400" b="1" dirty="0" err="1" smtClean="0">
                <a:solidFill>
                  <a:schemeClr val="tx1"/>
                </a:solidFill>
              </a:rPr>
              <a:t>stdlib</a:t>
            </a:r>
            <a:r>
              <a:rPr lang="tr-TR" sz="2400" b="1" dirty="0" smtClean="0">
                <a:solidFill>
                  <a:schemeClr val="tx1"/>
                </a:solidFill>
              </a:rPr>
              <a:t>.h</a:t>
            </a:r>
            <a:r>
              <a:rPr lang="tr-TR" sz="2400" dirty="0" smtClean="0">
                <a:solidFill>
                  <a:schemeClr val="tx1"/>
                </a:solidFill>
              </a:rPr>
              <a:t> içerisindeki </a:t>
            </a:r>
            <a:r>
              <a:rPr lang="tr-TR" sz="2400" dirty="0" err="1" smtClean="0">
                <a:solidFill>
                  <a:schemeClr val="tx1"/>
                </a:solidFill>
              </a:rPr>
              <a:t>srand</a:t>
            </a:r>
            <a:r>
              <a:rPr lang="tr-TR" sz="2400" dirty="0" smtClean="0">
                <a:solidFill>
                  <a:schemeClr val="tx1"/>
                </a:solidFill>
              </a:rPr>
              <a:t> ve </a:t>
            </a:r>
            <a:r>
              <a:rPr lang="tr-TR" sz="2400" dirty="0" err="1" smtClean="0">
                <a:solidFill>
                  <a:schemeClr val="tx1"/>
                </a:solidFill>
              </a:rPr>
              <a:t>rand</a:t>
            </a:r>
            <a:r>
              <a:rPr lang="tr-TR" sz="2400" dirty="0" smtClean="0">
                <a:solidFill>
                  <a:schemeClr val="tx1"/>
                </a:solidFill>
              </a:rPr>
              <a:t> fonksiyonları kullanılır. Ayrıca rastgele sayı üretiminde olasılıkları eşitlemeye yardımcı olmak için </a:t>
            </a:r>
            <a:r>
              <a:rPr lang="tr-TR" sz="2400" b="1" dirty="0" smtClean="0">
                <a:solidFill>
                  <a:schemeClr val="tx1"/>
                </a:solidFill>
              </a:rPr>
              <a:t>time</a:t>
            </a:r>
            <a:r>
              <a:rPr lang="tr-TR" sz="2400" dirty="0" smtClean="0">
                <a:solidFill>
                  <a:schemeClr val="tx1"/>
                </a:solidFill>
              </a:rPr>
              <a:t> kütüphanesi kullanılır.</a:t>
            </a: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txBox="1">
            <a:spLocks/>
          </p:cNvSpPr>
          <p:nvPr/>
        </p:nvSpPr>
        <p:spPr>
          <a:xfrm>
            <a:off x="457200" y="571480"/>
            <a:ext cx="8229600" cy="571520"/>
          </a:xfrm>
          <a:prstGeom prst="rect">
            <a:avLst/>
          </a:prstGeom>
        </p:spPr>
        <p:txBody>
          <a:bodyPr vert="horz" anchor="ctr" anchorCtr="0">
            <a:noAutofit/>
          </a:bodyPr>
          <a:lstStyle/>
          <a:p>
            <a:pPr lvl="0">
              <a:spcBef>
                <a:spcPct val="0"/>
              </a:spcBef>
              <a:defRPr/>
            </a:pPr>
            <a:r>
              <a:rPr lang="tr-TR" sz="3200" dirty="0" smtClean="0"/>
              <a:t>Bir fonksiyon örneği: </a:t>
            </a:r>
            <a:r>
              <a:rPr lang="tr-TR" sz="3200" dirty="0" err="1" smtClean="0"/>
              <a:t>rand</a:t>
            </a:r>
            <a:r>
              <a:rPr lang="tr-TR" sz="3200" dirty="0" smtClean="0"/>
              <a:t>() fonksiyonu</a:t>
            </a:r>
            <a:endParaRPr lang="tr-TR" sz="3200" dirty="0"/>
          </a:p>
        </p:txBody>
      </p:sp>
    </p:spTree>
    <p:extLst>
      <p:ext uri="{BB962C8B-B14F-4D97-AF65-F5344CB8AC3E}">
        <p14:creationId xmlns="" xmlns:p14="http://schemas.microsoft.com/office/powerpoint/2010/main" val="2447836082"/>
      </p:ext>
    </p:extLst>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Faktöriyel fonksiyonu örneği</a:t>
            </a:r>
            <a:endParaRPr lang="tr-TR" dirty="0"/>
          </a:p>
        </p:txBody>
      </p:sp>
      <p:sp>
        <p:nvSpPr>
          <p:cNvPr id="3" name="2 İçerik Yer Tutucusu"/>
          <p:cNvSpPr>
            <a:spLocks noGrp="1"/>
          </p:cNvSpPr>
          <p:nvPr>
            <p:ph sz="quarter" idx="1"/>
          </p:nvPr>
        </p:nvSpPr>
        <p:spPr/>
        <p:txBody>
          <a:bodyPr/>
          <a:lstStyle/>
          <a:p>
            <a:r>
              <a:rPr lang="tr-TR" dirty="0" smtClean="0"/>
              <a:t>Matematik kütüphanesinde faktöriyel fonksiyonu yoktur.</a:t>
            </a:r>
          </a:p>
          <a:p>
            <a:r>
              <a:rPr lang="tr-TR" dirty="0" smtClean="0"/>
              <a:t>! işareti, C dilinde “değil” anlamına gelir. Faktöriyel işlemi yapamaz.</a:t>
            </a:r>
            <a:endParaRPr lang="tr-TR" dirty="0"/>
          </a:p>
        </p:txBody>
      </p:sp>
      <p:grpSp>
        <p:nvGrpSpPr>
          <p:cNvPr id="7" name="6 Grup"/>
          <p:cNvGrpSpPr/>
          <p:nvPr/>
        </p:nvGrpSpPr>
        <p:grpSpPr>
          <a:xfrm>
            <a:off x="785786" y="2786058"/>
            <a:ext cx="5072098" cy="2988948"/>
            <a:chOff x="785786" y="2786058"/>
            <a:chExt cx="5072098" cy="2988948"/>
          </a:xfrm>
        </p:grpSpPr>
        <p:pic>
          <p:nvPicPr>
            <p:cNvPr id="4" name="Picture 2" descr="http://2.bp.blogspot.com/-tFxHJL1S5eo/T4DPM3pwiMI/AAAAAAAAAdY/D-WVnmMXEEw/s1600/success_baby.jpg"/>
            <p:cNvPicPr>
              <a:picLocks noChangeAspect="1" noChangeArrowheads="1"/>
            </p:cNvPicPr>
            <p:nvPr/>
          </p:nvPicPr>
          <p:blipFill>
            <a:blip r:embed="rId3"/>
            <a:srcRect/>
            <a:stretch>
              <a:fillRect/>
            </a:stretch>
          </p:blipFill>
          <p:spPr bwMode="auto">
            <a:xfrm>
              <a:off x="785786" y="3214686"/>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Köşeleri Yuvarlanmış Dikdörtgen Belirtme Çizgisi"/>
            <p:cNvSpPr/>
            <p:nvPr/>
          </p:nvSpPr>
          <p:spPr>
            <a:xfrm>
              <a:off x="3143240" y="2786058"/>
              <a:ext cx="2714644" cy="1500198"/>
            </a:xfrm>
            <a:prstGeom prst="wedgeRoundRectCallout">
              <a:avLst>
                <a:gd name="adj1" fmla="val -67884"/>
                <a:gd name="adj2" fmla="val 731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Kendi fonksiyonumu kendim yazabilirim!</a:t>
              </a:r>
              <a:endParaRPr lang="tr-TR" sz="2000" dirty="0"/>
            </a:p>
          </p:txBody>
        </p:sp>
      </p:grpSp>
      <p:pic>
        <p:nvPicPr>
          <p:cNvPr id="6" name="5 Resim" descr="bilgisayar.wmf"/>
          <p:cNvPicPr>
            <a:picLocks noChangeAspect="1"/>
          </p:cNvPicPr>
          <p:nvPr/>
        </p:nvPicPr>
        <p:blipFill>
          <a:blip r:embed="rId4"/>
          <a:stretch>
            <a:fillRect/>
          </a:stretch>
        </p:blipFill>
        <p:spPr>
          <a:xfrm>
            <a:off x="6429388" y="3929066"/>
            <a:ext cx="1819275" cy="185737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Faktöriyel fonksiyonu</a:t>
            </a:r>
            <a:endParaRPr lang="tr-TR" dirty="0"/>
          </a:p>
        </p:txBody>
      </p:sp>
      <p:sp>
        <p:nvSpPr>
          <p:cNvPr id="3" name="2 İçerik Yer Tutucusu"/>
          <p:cNvSpPr>
            <a:spLocks noGrp="1"/>
          </p:cNvSpPr>
          <p:nvPr>
            <p:ph sz="quarter" idx="1"/>
          </p:nvPr>
        </p:nvSpPr>
        <p:spPr/>
        <p:txBody>
          <a:bodyPr>
            <a:normAutofit/>
          </a:bodyPr>
          <a:lstStyle/>
          <a:p>
            <a:r>
              <a:rPr lang="tr-TR" dirty="0" smtClean="0"/>
              <a:t>Fonksiyonlar kendi kendilerini de çağırabilirler. Bunu ileride özyineleme konusunda göreceğiz.</a:t>
            </a:r>
          </a:p>
          <a:p>
            <a:r>
              <a:rPr lang="tr-TR" dirty="0" smtClean="0"/>
              <a:t>Örneğin, faktöriyel kodu şu şekilde de yazılabilirdi:</a:t>
            </a:r>
          </a:p>
          <a:p>
            <a:endParaRPr lang="tr-TR" dirty="0" smtClean="0"/>
          </a:p>
        </p:txBody>
      </p:sp>
      <p:sp>
        <p:nvSpPr>
          <p:cNvPr id="4" name="3 Yuvarlatılmış Dikdörtgen"/>
          <p:cNvSpPr/>
          <p:nvPr/>
        </p:nvSpPr>
        <p:spPr>
          <a:xfrm>
            <a:off x="2500298" y="2857496"/>
            <a:ext cx="6215106" cy="33575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None/>
            </a:pPr>
            <a:r>
              <a:rPr lang="tr-TR" sz="3200" dirty="0" err="1" smtClean="0"/>
              <a:t>double</a:t>
            </a:r>
            <a:r>
              <a:rPr lang="tr-TR" sz="3200" dirty="0" smtClean="0"/>
              <a:t> </a:t>
            </a:r>
            <a:r>
              <a:rPr lang="tr-TR" sz="3200" dirty="0" err="1" smtClean="0"/>
              <a:t>faktoriyel</a:t>
            </a:r>
            <a:r>
              <a:rPr lang="tr-TR" sz="3200" dirty="0" smtClean="0"/>
              <a:t>(</a:t>
            </a:r>
            <a:r>
              <a:rPr lang="tr-TR" sz="3200" dirty="0" err="1" smtClean="0"/>
              <a:t>int</a:t>
            </a:r>
            <a:r>
              <a:rPr lang="tr-TR" sz="3200" dirty="0" smtClean="0"/>
              <a:t> n) {</a:t>
            </a:r>
          </a:p>
          <a:p>
            <a:pPr>
              <a:buNone/>
            </a:pPr>
            <a:r>
              <a:rPr lang="tr-TR" sz="3200" i="1" dirty="0" err="1" smtClean="0"/>
              <a:t>if</a:t>
            </a:r>
            <a:r>
              <a:rPr lang="tr-TR" sz="3200" i="1" dirty="0" smtClean="0"/>
              <a:t> (n == 1)</a:t>
            </a:r>
          </a:p>
          <a:p>
            <a:pPr>
              <a:buNone/>
            </a:pPr>
            <a:r>
              <a:rPr lang="tr-TR" sz="3200" i="1" dirty="0" err="1" smtClean="0"/>
              <a:t>return</a:t>
            </a:r>
            <a:r>
              <a:rPr lang="tr-TR" sz="3200" i="1" dirty="0" smtClean="0"/>
              <a:t> 1.0; </a:t>
            </a:r>
          </a:p>
          <a:p>
            <a:pPr>
              <a:buNone/>
            </a:pPr>
            <a:r>
              <a:rPr lang="tr-TR" sz="3200" i="1" dirty="0" smtClean="0"/>
              <a:t>else</a:t>
            </a:r>
          </a:p>
          <a:p>
            <a:pPr>
              <a:buNone/>
            </a:pPr>
            <a:r>
              <a:rPr lang="tr-TR" sz="3200" i="1" dirty="0" err="1" smtClean="0"/>
              <a:t>return</a:t>
            </a:r>
            <a:r>
              <a:rPr lang="tr-TR" sz="3200" i="1" dirty="0" smtClean="0"/>
              <a:t> (</a:t>
            </a:r>
            <a:r>
              <a:rPr lang="tr-TR" sz="3200" i="1" dirty="0" err="1" smtClean="0"/>
              <a:t>double</a:t>
            </a:r>
            <a:r>
              <a:rPr lang="tr-TR" sz="3200" i="1" dirty="0" smtClean="0"/>
              <a:t>)n* </a:t>
            </a:r>
            <a:r>
              <a:rPr lang="tr-TR" sz="3200" i="1" dirty="0" err="1" smtClean="0"/>
              <a:t>faktoriyel</a:t>
            </a:r>
            <a:r>
              <a:rPr lang="tr-TR" sz="3200" i="1" dirty="0" smtClean="0"/>
              <a:t>(n-1); </a:t>
            </a:r>
          </a:p>
          <a:p>
            <a:pPr>
              <a:buNone/>
            </a:pPr>
            <a:r>
              <a:rPr lang="tr-TR" sz="3200" i="1" dirty="0" smtClean="0"/>
              <a:t>}</a:t>
            </a:r>
            <a:endParaRPr lang="tr-TR" sz="3200" i="1" dirty="0"/>
          </a:p>
        </p:txBody>
      </p:sp>
      <p:cxnSp>
        <p:nvCxnSpPr>
          <p:cNvPr id="6" name="5 Düz Ok Bağlayıcısı"/>
          <p:cNvCxnSpPr/>
          <p:nvPr/>
        </p:nvCxnSpPr>
        <p:spPr>
          <a:xfrm rot="10800000" flipV="1">
            <a:off x="1214414" y="3357562"/>
            <a:ext cx="135732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428596" y="3857628"/>
            <a:ext cx="2000264" cy="923330"/>
          </a:xfrm>
          <a:prstGeom prst="rect">
            <a:avLst/>
          </a:prstGeom>
          <a:noFill/>
        </p:spPr>
        <p:txBody>
          <a:bodyPr wrap="square" rtlCol="0">
            <a:spAutoFit/>
          </a:bodyPr>
          <a:lstStyle/>
          <a:p>
            <a:r>
              <a:rPr lang="tr-TR" dirty="0" smtClean="0"/>
              <a:t>Neden </a:t>
            </a:r>
            <a:r>
              <a:rPr lang="tr-TR" dirty="0" err="1" smtClean="0"/>
              <a:t>int</a:t>
            </a:r>
            <a:r>
              <a:rPr lang="tr-TR" dirty="0" smtClean="0"/>
              <a:t> yerine </a:t>
            </a:r>
            <a:r>
              <a:rPr lang="tr-TR" dirty="0" err="1" smtClean="0"/>
              <a:t>double</a:t>
            </a:r>
            <a:r>
              <a:rPr lang="tr-TR" dirty="0" smtClean="0"/>
              <a:t> tercih edilmiş olabilir?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Sınava yönelik ek bilgi: Özyineleme soruları</a:t>
            </a:r>
            <a:endParaRPr lang="tr-TR" dirty="0"/>
          </a:p>
        </p:txBody>
      </p:sp>
      <p:sp>
        <p:nvSpPr>
          <p:cNvPr id="3" name="2 İçerik Yer Tutucusu"/>
          <p:cNvSpPr>
            <a:spLocks noGrp="1"/>
          </p:cNvSpPr>
          <p:nvPr>
            <p:ph sz="quarter" idx="1"/>
          </p:nvPr>
        </p:nvSpPr>
        <p:spPr/>
        <p:txBody>
          <a:bodyPr/>
          <a:lstStyle/>
          <a:p>
            <a:r>
              <a:rPr lang="tr-TR" dirty="0" smtClean="0"/>
              <a:t>Fonksiyonun içerisinde kendisi çağırılıyorsa buna özyineleme denir. Bu, derste ayrıca işlenecek bir konudur.</a:t>
            </a:r>
          </a:p>
          <a:p>
            <a:r>
              <a:rPr lang="tr-TR" dirty="0" smtClean="0"/>
              <a:t>Ara Sınav </a:t>
            </a:r>
            <a:r>
              <a:rPr lang="tr-TR" dirty="0" err="1" smtClean="0"/>
              <a:t>I’e</a:t>
            </a:r>
            <a:r>
              <a:rPr lang="tr-TR" dirty="0" smtClean="0"/>
              <a:t> çalışırken soru bankasında karşınıza çıkacak bu tür soruları pas geçebilirsiniz.</a:t>
            </a:r>
            <a:endParaRPr lang="tr-TR" dirty="0"/>
          </a:p>
        </p:txBody>
      </p:sp>
      <p:sp>
        <p:nvSpPr>
          <p:cNvPr id="4" name="3 Dikdörtgen"/>
          <p:cNvSpPr/>
          <p:nvPr/>
        </p:nvSpPr>
        <p:spPr>
          <a:xfrm>
            <a:off x="2143108" y="3108960"/>
            <a:ext cx="5286412" cy="26432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800" dirty="0" err="1" smtClean="0"/>
              <a:t>int</a:t>
            </a:r>
            <a:r>
              <a:rPr lang="tr-TR" sz="2800" dirty="0" smtClean="0"/>
              <a:t> fonksiyon(</a:t>
            </a:r>
            <a:r>
              <a:rPr lang="tr-TR" sz="2800" dirty="0" err="1" smtClean="0"/>
              <a:t>int</a:t>
            </a:r>
            <a:r>
              <a:rPr lang="tr-TR" sz="2800" dirty="0" smtClean="0"/>
              <a:t> n)</a:t>
            </a:r>
          </a:p>
          <a:p>
            <a:r>
              <a:rPr lang="tr-TR" sz="2800" dirty="0" smtClean="0"/>
              <a:t>{</a:t>
            </a:r>
          </a:p>
          <a:p>
            <a:r>
              <a:rPr lang="tr-TR" sz="2800" dirty="0" smtClean="0"/>
              <a:t>…</a:t>
            </a:r>
          </a:p>
          <a:p>
            <a:r>
              <a:rPr lang="tr-TR" sz="2800" dirty="0" smtClean="0"/>
              <a:t>	x = fonksiyon(n-1);</a:t>
            </a:r>
          </a:p>
          <a:p>
            <a:r>
              <a:rPr lang="tr-TR" sz="2800" dirty="0" smtClean="0"/>
              <a:t>…</a:t>
            </a:r>
          </a:p>
          <a:p>
            <a:r>
              <a:rPr lang="tr-TR" sz="2800" dirty="0" smtClean="0"/>
              <a:t>}</a:t>
            </a:r>
            <a:endParaRPr lang="tr-TR" sz="28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kullanımı</a:t>
            </a:r>
            <a:endParaRPr lang="tr-TR" dirty="0"/>
          </a:p>
        </p:txBody>
      </p:sp>
      <p:sp>
        <p:nvSpPr>
          <p:cNvPr id="3" name="2 İçerik Yer Tutucusu"/>
          <p:cNvSpPr>
            <a:spLocks noGrp="1"/>
          </p:cNvSpPr>
          <p:nvPr>
            <p:ph sz="quarter" idx="1"/>
          </p:nvPr>
        </p:nvSpPr>
        <p:spPr/>
        <p:txBody>
          <a:bodyPr/>
          <a:lstStyle/>
          <a:p>
            <a:r>
              <a:rPr lang="tr-TR" dirty="0" smtClean="0"/>
              <a:t>Girilen ondalıklı sayının küpünü alan bir program yazalım.</a:t>
            </a:r>
          </a:p>
          <a:p>
            <a:r>
              <a:rPr lang="tr-TR" dirty="0" smtClean="0"/>
              <a:t>Bu programda kup isimli bir fonksiyon kullanıyor olalım.</a:t>
            </a:r>
            <a:endParaRPr lang="tr-TR" dirty="0"/>
          </a:p>
        </p:txBody>
      </p:sp>
      <p:pic>
        <p:nvPicPr>
          <p:cNvPr id="4" name="5 İçerik Yer Tutucusu" descr="bilgisayar.wmf"/>
          <p:cNvPicPr>
            <a:picLocks noChangeAspect="1"/>
          </p:cNvPicPr>
          <p:nvPr/>
        </p:nvPicPr>
        <p:blipFill>
          <a:blip r:embed="rId3"/>
          <a:stretch>
            <a:fillRect/>
          </a:stretch>
        </p:blipFill>
        <p:spPr>
          <a:xfrm>
            <a:off x="6500826" y="4214818"/>
            <a:ext cx="1819275" cy="1857375"/>
          </a:xfrm>
          <a:prstGeom prst="rect">
            <a:avLst/>
          </a:prstGeom>
        </p:spPr>
      </p:pic>
      <p:pic>
        <p:nvPicPr>
          <p:cNvPr id="5" name="4 Resim" descr="cu3.gif"/>
          <p:cNvPicPr>
            <a:picLocks noChangeAspect="1"/>
          </p:cNvPicPr>
          <p:nvPr/>
        </p:nvPicPr>
        <p:blipFill>
          <a:blip r:embed="rId4"/>
          <a:stretch>
            <a:fillRect/>
          </a:stretch>
        </p:blipFill>
        <p:spPr>
          <a:xfrm>
            <a:off x="2324100" y="2314575"/>
            <a:ext cx="4495800" cy="222885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min</a:t>
            </a:r>
            <a:r>
              <a:rPr lang="tr-TR" dirty="0" smtClean="0"/>
              <a:t> Fonksiyonu Oluşturma</a:t>
            </a:r>
            <a:endParaRPr lang="tr-TR" dirty="0"/>
          </a:p>
        </p:txBody>
      </p:sp>
      <p:sp>
        <p:nvSpPr>
          <p:cNvPr id="3" name="2 İçerik Yer Tutucusu"/>
          <p:cNvSpPr>
            <a:spLocks noGrp="1"/>
          </p:cNvSpPr>
          <p:nvPr>
            <p:ph sz="quarter" idx="1"/>
          </p:nvPr>
        </p:nvSpPr>
        <p:spPr/>
        <p:txBody>
          <a:bodyPr>
            <a:normAutofit/>
          </a:bodyPr>
          <a:lstStyle/>
          <a:p>
            <a:r>
              <a:rPr lang="tr-TR" dirty="0" smtClean="0"/>
              <a:t>İki tam sayı alıp, minimum olanını geri dönen bir </a:t>
            </a:r>
            <a:r>
              <a:rPr lang="tr-TR" sz="4400" b="1" dirty="0" smtClean="0"/>
              <a:t>fonksiyon</a:t>
            </a:r>
            <a:r>
              <a:rPr lang="tr-TR" sz="4400" dirty="0" smtClean="0"/>
              <a:t> </a:t>
            </a:r>
            <a:r>
              <a:rPr lang="tr-TR" dirty="0" smtClean="0"/>
              <a:t>yazınız.</a:t>
            </a:r>
          </a:p>
          <a:p>
            <a:r>
              <a:rPr lang="tr-TR" sz="4000" b="1" dirty="0" smtClean="0"/>
              <a:t>Koşullu işleç </a:t>
            </a:r>
            <a:r>
              <a:rPr lang="tr-TR" dirty="0" smtClean="0"/>
              <a:t>kullanmanız istenmektedir.</a:t>
            </a:r>
            <a:endParaRPr lang="tr-TR" dirty="0"/>
          </a:p>
        </p:txBody>
      </p:sp>
      <p:pic>
        <p:nvPicPr>
          <p:cNvPr id="10" name="9 Resim" descr="measuring-height1.png"/>
          <p:cNvPicPr>
            <a:picLocks noChangeAspect="1"/>
          </p:cNvPicPr>
          <p:nvPr/>
        </p:nvPicPr>
        <p:blipFill>
          <a:blip r:embed="rId3"/>
          <a:stretch>
            <a:fillRect/>
          </a:stretch>
        </p:blipFill>
        <p:spPr>
          <a:xfrm>
            <a:off x="6572264" y="3857628"/>
            <a:ext cx="2133424" cy="2462581"/>
          </a:xfrm>
          <a:prstGeom prst="rect">
            <a:avLst/>
          </a:prstGeom>
        </p:spPr>
      </p:pic>
      <p:sp>
        <p:nvSpPr>
          <p:cNvPr id="6" name="5 Metin kutusu"/>
          <p:cNvSpPr txBox="1"/>
          <p:nvPr/>
        </p:nvSpPr>
        <p:spPr>
          <a:xfrm>
            <a:off x="1285852" y="2786058"/>
            <a:ext cx="6858048" cy="646331"/>
          </a:xfrm>
          <a:prstGeom prst="rect">
            <a:avLst/>
          </a:prstGeom>
          <a:noFill/>
        </p:spPr>
        <p:txBody>
          <a:bodyPr wrap="square" rtlCol="0">
            <a:spAutoFit/>
          </a:bodyPr>
          <a:lstStyle/>
          <a:p>
            <a:r>
              <a:rPr lang="tr-TR" sz="3600" dirty="0" err="1" smtClean="0"/>
              <a:t>int</a:t>
            </a:r>
            <a:r>
              <a:rPr lang="tr-TR" sz="3600" dirty="0" smtClean="0"/>
              <a:t> </a:t>
            </a:r>
            <a:r>
              <a:rPr lang="tr-TR" sz="3600" dirty="0" err="1" smtClean="0"/>
              <a:t>number</a:t>
            </a:r>
            <a:r>
              <a:rPr lang="tr-TR" sz="3600" dirty="0" smtClean="0"/>
              <a:t>= </a:t>
            </a:r>
            <a:r>
              <a:rPr lang="tr-TR" sz="3600" dirty="0" err="1" smtClean="0"/>
              <a:t>min</a:t>
            </a:r>
            <a:r>
              <a:rPr lang="tr-TR" sz="3600" dirty="0" smtClean="0"/>
              <a:t> (sayi1, sayi2);</a:t>
            </a:r>
            <a:endParaRPr lang="tr-TR" sz="3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000" dirty="0" err="1" smtClean="0"/>
              <a:t>while</a:t>
            </a:r>
            <a:r>
              <a:rPr lang="tr-TR" sz="6000" dirty="0" smtClean="0"/>
              <a:t> ile değer kontrolü</a:t>
            </a: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7158" y="500042"/>
            <a:ext cx="8534400" cy="609600"/>
          </a:xfrm>
          <a:noFill/>
          <a:ln/>
        </p:spPr>
        <p:txBody>
          <a:bodyPr>
            <a:normAutofit/>
          </a:bodyPr>
          <a:lstStyle/>
          <a:p>
            <a:r>
              <a:rPr lang="tr-TR" dirty="0" err="1" smtClean="0"/>
              <a:t>while</a:t>
            </a:r>
            <a:r>
              <a:rPr lang="tr-TR" dirty="0" smtClean="0"/>
              <a:t> ile Girilen Değerin Kontrolü</a:t>
            </a:r>
            <a:endParaRPr lang="en-US" dirty="0"/>
          </a:p>
        </p:txBody>
      </p:sp>
      <p:sp>
        <p:nvSpPr>
          <p:cNvPr id="22531" name="Rectangle 3"/>
          <p:cNvSpPr>
            <a:spLocks noGrp="1" noChangeArrowheads="1"/>
          </p:cNvSpPr>
          <p:nvPr>
            <p:ph sz="quarter" idx="1"/>
          </p:nvPr>
        </p:nvSpPr>
        <p:spPr>
          <a:xfrm>
            <a:off x="304800" y="1143000"/>
            <a:ext cx="5410208" cy="5072082"/>
          </a:xfrm>
          <a:noFill/>
          <a:ln/>
        </p:spPr>
        <p:txBody>
          <a:bodyPr>
            <a:noAutofit/>
          </a:bodyPr>
          <a:lstStyle/>
          <a:p>
            <a:pPr>
              <a:buFont typeface="Monotype Sorts" charset="0"/>
              <a:buChar char=" "/>
            </a:pPr>
            <a:r>
              <a:rPr lang="tr-TR" sz="2400" b="0" dirty="0" smtClean="0"/>
              <a:t>Girilen değerin kontrolü döngüleri gerektiren önemli bir uygulama alanıdır. </a:t>
            </a:r>
          </a:p>
          <a:p>
            <a:pPr>
              <a:buFont typeface="Monotype Sorts" charset="0"/>
              <a:buChar char=" "/>
            </a:pPr>
            <a:r>
              <a:rPr lang="tr-TR" sz="2400" b="0" dirty="0" smtClean="0"/>
              <a:t>Bu durumda, bir </a:t>
            </a:r>
            <a:r>
              <a:rPr lang="tr-TR" sz="2400" b="0" dirty="0" err="1" smtClean="0"/>
              <a:t>while</a:t>
            </a:r>
            <a:r>
              <a:rPr lang="tr-TR" sz="2400" b="0" dirty="0" smtClean="0"/>
              <a:t> yapısı tercih edilebilir. </a:t>
            </a:r>
          </a:p>
          <a:p>
            <a:pPr>
              <a:buFont typeface="Monotype Sorts" charset="0"/>
              <a:buChar char=" "/>
            </a:pPr>
            <a:r>
              <a:rPr lang="tr-TR" sz="2400" dirty="0" err="1" smtClean="0"/>
              <a:t>while’ın</a:t>
            </a:r>
            <a:r>
              <a:rPr lang="tr-TR" sz="2400" dirty="0" smtClean="0"/>
              <a:t> koşulunun içini </a:t>
            </a:r>
            <a:br>
              <a:rPr lang="tr-TR" sz="2400" dirty="0" smtClean="0"/>
            </a:br>
            <a:r>
              <a:rPr lang="tr-TR" sz="2400" b="1" i="1" dirty="0" smtClean="0"/>
              <a:t>!(istenilen girdi özellikleri) </a:t>
            </a:r>
            <a:br>
              <a:rPr lang="tr-TR" sz="2400" b="1" i="1" dirty="0" smtClean="0"/>
            </a:br>
            <a:r>
              <a:rPr lang="tr-TR" sz="2400" dirty="0" smtClean="0"/>
              <a:t>şeklinde kurgulayabilirsiniz. Bu durumda istenilen harici durumlarda, kod </a:t>
            </a:r>
            <a:r>
              <a:rPr lang="tr-TR" sz="2400" dirty="0" err="1" smtClean="0"/>
              <a:t>while’a</a:t>
            </a:r>
            <a:r>
              <a:rPr lang="tr-TR" sz="2400" dirty="0" smtClean="0"/>
              <a:t> girip tekrar değer ister. </a:t>
            </a:r>
            <a:br>
              <a:rPr lang="tr-TR" sz="2400" dirty="0" smtClean="0"/>
            </a:br>
            <a:r>
              <a:rPr lang="tr-TR" sz="2400" dirty="0" smtClean="0"/>
              <a:t>(bkz. bir sonraki slayt)</a:t>
            </a:r>
          </a:p>
          <a:p>
            <a:pPr>
              <a:buFont typeface="Monotype Sorts" charset="0"/>
              <a:buChar char=" "/>
            </a:pPr>
            <a:endParaRPr lang="en-US" sz="2400" b="0" dirty="0"/>
          </a:p>
        </p:txBody>
      </p:sp>
      <p:pic>
        <p:nvPicPr>
          <p:cNvPr id="9218" name="Picture 2" descr="http://images.clipartpanda.com/airport-clipart-Airport-Clip-Art-378.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86512" y="1357298"/>
            <a:ext cx="2018644" cy="332870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Çerçeve"/>
          <p:cNvSpPr/>
          <p:nvPr/>
        </p:nvSpPr>
        <p:spPr>
          <a:xfrm>
            <a:off x="642910" y="5072074"/>
            <a:ext cx="7500990" cy="121444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lgn="ctr">
              <a:spcBef>
                <a:spcPts val="600"/>
              </a:spcBef>
              <a:buClr>
                <a:srgbClr val="727CA3"/>
              </a:buClr>
              <a:buSzPct val="76000"/>
              <a:buFont typeface="Monotype Sorts" charset="0"/>
              <a:buChar char=" "/>
            </a:pPr>
            <a:r>
              <a:rPr lang="tr-TR" sz="2400" b="1" dirty="0" smtClean="0">
                <a:solidFill>
                  <a:prstClr val="black"/>
                </a:solidFill>
              </a:rPr>
              <a:t>!!! Bu işlem için </a:t>
            </a:r>
            <a:r>
              <a:rPr lang="tr-TR" sz="2400" b="1" dirty="0" err="1" smtClean="0">
                <a:solidFill>
                  <a:prstClr val="black"/>
                </a:solidFill>
              </a:rPr>
              <a:t>if</a:t>
            </a:r>
            <a:r>
              <a:rPr lang="tr-TR" sz="2400" b="1" dirty="0" smtClean="0">
                <a:solidFill>
                  <a:prstClr val="black"/>
                </a:solidFill>
              </a:rPr>
              <a:t> kullanamazsınız;çünkü kullanıcı birkaç defa üst üste yanlış değer girebilir. !!!</a:t>
            </a:r>
          </a:p>
        </p:txBody>
      </p:sp>
    </p:spTree>
    <p:extLst>
      <p:ext uri="{BB962C8B-B14F-4D97-AF65-F5344CB8AC3E}">
        <p14:creationId xmlns="" xmlns:p14="http://schemas.microsoft.com/office/powerpoint/2010/main" val="35934478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9218" name="Picture 2" descr="http://images.clipartpanda.com/airport-clipart-Airport-Clip-Art-37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15074" y="1357298"/>
            <a:ext cx="2071065" cy="341514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a:spLocks noGrp="1" noChangeArrowheads="1"/>
          </p:cNvSpPr>
          <p:nvPr>
            <p:ph type="title"/>
          </p:nvPr>
        </p:nvSpPr>
        <p:spPr>
          <a:xfrm>
            <a:off x="381000" y="228600"/>
            <a:ext cx="8534400" cy="609600"/>
          </a:xfrm>
          <a:noFill/>
          <a:ln/>
        </p:spPr>
        <p:txBody>
          <a:bodyPr>
            <a:normAutofit/>
          </a:bodyPr>
          <a:lstStyle/>
          <a:p>
            <a:r>
              <a:rPr lang="tr-TR" dirty="0" smtClean="0"/>
              <a:t>Örnek: </a:t>
            </a:r>
            <a:r>
              <a:rPr lang="tr-TR" dirty="0" err="1" smtClean="0"/>
              <a:t>while</a:t>
            </a:r>
            <a:r>
              <a:rPr lang="tr-TR" dirty="0" smtClean="0"/>
              <a:t> ile Girilen Değerin Kontrolü</a:t>
            </a:r>
            <a:endParaRPr lang="en-US" dirty="0"/>
          </a:p>
        </p:txBody>
      </p:sp>
      <p:sp>
        <p:nvSpPr>
          <p:cNvPr id="22531" name="Rectangle 3"/>
          <p:cNvSpPr>
            <a:spLocks noGrp="1" noChangeArrowheads="1"/>
          </p:cNvSpPr>
          <p:nvPr>
            <p:ph sz="quarter" idx="1"/>
          </p:nvPr>
        </p:nvSpPr>
        <p:spPr>
          <a:xfrm>
            <a:off x="304800" y="1143000"/>
            <a:ext cx="7772400" cy="5257800"/>
          </a:xfrm>
          <a:noFill/>
          <a:ln/>
        </p:spPr>
        <p:txBody>
          <a:bodyPr>
            <a:noAutofit/>
          </a:bodyPr>
          <a:lstStyle/>
          <a:p>
            <a:pPr>
              <a:buFont typeface="Monotype Sorts" charset="0"/>
              <a:buChar char=" "/>
            </a:pPr>
            <a:r>
              <a:rPr lang="en-US" sz="2400" b="0" dirty="0" err="1" smtClean="0"/>
              <a:t>int</a:t>
            </a:r>
            <a:r>
              <a:rPr lang="en-US" sz="2400" b="0" dirty="0" smtClean="0"/>
              <a:t> </a:t>
            </a:r>
            <a:r>
              <a:rPr lang="en-US" sz="2400" b="0" dirty="0"/>
              <a:t>number ;</a:t>
            </a:r>
          </a:p>
          <a:p>
            <a:pPr>
              <a:buFont typeface="Monotype Sorts" charset="0"/>
              <a:buChar char=" "/>
            </a:pPr>
            <a:r>
              <a:rPr lang="en-US" sz="2400" b="0" dirty="0"/>
              <a:t>    </a:t>
            </a:r>
            <a:r>
              <a:rPr lang="en-US" sz="2400" b="0" dirty="0" err="1"/>
              <a:t>printf</a:t>
            </a:r>
            <a:r>
              <a:rPr lang="en-US" sz="2400" b="0" dirty="0"/>
              <a:t> (</a:t>
            </a:r>
            <a:r>
              <a:rPr lang="ja-JP" altLang="en-US" sz="2400" b="0" dirty="0">
                <a:latin typeface="Arial"/>
              </a:rPr>
              <a:t>“</a:t>
            </a:r>
            <a:r>
              <a:rPr lang="en-US" sz="2400" b="0" dirty="0"/>
              <a:t>Enter a positive integer :  </a:t>
            </a:r>
            <a:r>
              <a:rPr lang="ja-JP" altLang="en-US" sz="2400" b="0" dirty="0">
                <a:latin typeface="Arial"/>
              </a:rPr>
              <a:t>“</a:t>
            </a:r>
            <a:r>
              <a:rPr lang="en-US" sz="2400" b="0" dirty="0"/>
              <a:t>) ;</a:t>
            </a:r>
          </a:p>
          <a:p>
            <a:pPr>
              <a:lnSpc>
                <a:spcPct val="75000"/>
              </a:lnSpc>
              <a:buFont typeface="Monotype Sorts" charset="0"/>
              <a:buChar char=" "/>
            </a:pPr>
            <a:r>
              <a:rPr lang="en-US" sz="2400" b="0" dirty="0"/>
              <a:t>    </a:t>
            </a:r>
            <a:r>
              <a:rPr lang="en-US" sz="2400" b="0" dirty="0" err="1"/>
              <a:t>scanf</a:t>
            </a:r>
            <a:r>
              <a:rPr lang="en-US" sz="2400" b="0" dirty="0"/>
              <a:t> (</a:t>
            </a:r>
            <a:r>
              <a:rPr lang="ja-JP" altLang="en-US" sz="2400" b="0" dirty="0">
                <a:latin typeface="Arial"/>
              </a:rPr>
              <a:t>“</a:t>
            </a:r>
            <a:r>
              <a:rPr lang="en-US" sz="2400" b="0" dirty="0"/>
              <a:t>%d</a:t>
            </a:r>
            <a:r>
              <a:rPr lang="ja-JP" altLang="en-US" sz="2400" b="0" dirty="0">
                <a:latin typeface="Arial"/>
              </a:rPr>
              <a:t>”</a:t>
            </a:r>
            <a:r>
              <a:rPr lang="en-US" sz="2400" b="0" dirty="0"/>
              <a:t>, &amp;number) ;</a:t>
            </a:r>
          </a:p>
          <a:p>
            <a:pPr>
              <a:lnSpc>
                <a:spcPct val="125000"/>
              </a:lnSpc>
              <a:buFont typeface="Monotype Sorts" charset="0"/>
              <a:buChar char=" "/>
            </a:pPr>
            <a:r>
              <a:rPr lang="en-US" sz="2400" b="0" dirty="0">
                <a:solidFill>
                  <a:srgbClr val="FF0000"/>
                </a:solidFill>
              </a:rPr>
              <a:t>     while ( </a:t>
            </a:r>
            <a:r>
              <a:rPr lang="tr-TR" sz="2800" b="1" dirty="0" smtClean="0">
                <a:solidFill>
                  <a:srgbClr val="FF0000"/>
                </a:solidFill>
              </a:rPr>
              <a:t>! (</a:t>
            </a:r>
            <a:r>
              <a:rPr lang="en-US" sz="2800" b="1" dirty="0" smtClean="0">
                <a:solidFill>
                  <a:srgbClr val="FF0000"/>
                </a:solidFill>
              </a:rPr>
              <a:t>number </a:t>
            </a:r>
            <a:r>
              <a:rPr lang="tr-TR" sz="2800" b="1" dirty="0" smtClean="0">
                <a:solidFill>
                  <a:srgbClr val="FF0000"/>
                </a:solidFill>
              </a:rPr>
              <a:t>&gt;</a:t>
            </a:r>
            <a:r>
              <a:rPr lang="en-US" sz="2800" b="1" dirty="0" smtClean="0">
                <a:solidFill>
                  <a:srgbClr val="FF0000"/>
                </a:solidFill>
              </a:rPr>
              <a:t> 0</a:t>
            </a:r>
            <a:r>
              <a:rPr lang="tr-TR" sz="2800" b="1" dirty="0" smtClean="0">
                <a:solidFill>
                  <a:srgbClr val="FF0000"/>
                </a:solidFill>
              </a:rPr>
              <a:t>)</a:t>
            </a:r>
            <a:r>
              <a:rPr lang="tr-TR" sz="2400" b="0" dirty="0" smtClean="0">
                <a:solidFill>
                  <a:srgbClr val="FF0000"/>
                </a:solidFill>
              </a:rPr>
              <a:t> </a:t>
            </a:r>
            <a:r>
              <a:rPr lang="en-US" sz="2400" b="0" dirty="0" smtClean="0">
                <a:solidFill>
                  <a:srgbClr val="FF0000"/>
                </a:solidFill>
              </a:rPr>
              <a:t> </a:t>
            </a:r>
            <a:r>
              <a:rPr lang="en-US" sz="2400" b="0" dirty="0">
                <a:solidFill>
                  <a:srgbClr val="FF0000"/>
                </a:solidFill>
              </a:rPr>
              <a:t>)</a:t>
            </a:r>
          </a:p>
          <a:p>
            <a:pPr>
              <a:lnSpc>
                <a:spcPct val="75000"/>
              </a:lnSpc>
              <a:buFont typeface="Monotype Sorts" charset="0"/>
              <a:buChar char=" "/>
            </a:pPr>
            <a:r>
              <a:rPr lang="en-US" sz="2400" b="0" dirty="0">
                <a:solidFill>
                  <a:srgbClr val="FF0000"/>
                </a:solidFill>
              </a:rPr>
              <a:t>     {</a:t>
            </a:r>
          </a:p>
          <a:p>
            <a:pPr>
              <a:lnSpc>
                <a:spcPct val="75000"/>
              </a:lnSpc>
              <a:buFont typeface="Monotype Sorts" charset="0"/>
              <a:buChar char=" "/>
            </a:pPr>
            <a:r>
              <a:rPr lang="en-US" sz="2400" b="0" dirty="0">
                <a:solidFill>
                  <a:srgbClr val="FF0000"/>
                </a:solidFill>
              </a:rPr>
              <a:t> 	   </a:t>
            </a:r>
            <a:r>
              <a:rPr lang="en-US" sz="2400" b="0" dirty="0" err="1">
                <a:solidFill>
                  <a:srgbClr val="FF0000"/>
                </a:solidFill>
              </a:rPr>
              <a:t>printf</a:t>
            </a:r>
            <a:r>
              <a:rPr lang="en-US" sz="2400" b="0" dirty="0">
                <a:solidFill>
                  <a:srgbClr val="FF0000"/>
                </a:solidFill>
              </a:rPr>
              <a:t> (</a:t>
            </a:r>
            <a:r>
              <a:rPr lang="ja-JP" altLang="en-US" sz="2400" b="0" dirty="0">
                <a:solidFill>
                  <a:srgbClr val="FF0000"/>
                </a:solidFill>
                <a:latin typeface="Arial"/>
              </a:rPr>
              <a:t>“</a:t>
            </a:r>
            <a:r>
              <a:rPr lang="en-US" sz="2400" b="0" dirty="0">
                <a:solidFill>
                  <a:srgbClr val="FF0000"/>
                </a:solidFill>
              </a:rPr>
              <a:t>\</a:t>
            </a:r>
            <a:r>
              <a:rPr lang="en-US" sz="2400" b="0" dirty="0" err="1">
                <a:solidFill>
                  <a:srgbClr val="FF0000"/>
                </a:solidFill>
              </a:rPr>
              <a:t>nThat</a:t>
            </a:r>
            <a:r>
              <a:rPr lang="ja-JP" altLang="en-US" sz="2400" b="0" dirty="0">
                <a:solidFill>
                  <a:srgbClr val="FF0000"/>
                </a:solidFill>
                <a:latin typeface="Arial"/>
              </a:rPr>
              <a:t>’</a:t>
            </a:r>
            <a:r>
              <a:rPr lang="en-US" sz="2400" b="0" dirty="0">
                <a:solidFill>
                  <a:srgbClr val="FF0000"/>
                </a:solidFill>
              </a:rPr>
              <a:t>s incorrect.  Try again.\n</a:t>
            </a:r>
            <a:r>
              <a:rPr lang="ja-JP" altLang="en-US" sz="2400" b="0" dirty="0">
                <a:solidFill>
                  <a:srgbClr val="FF0000"/>
                </a:solidFill>
                <a:latin typeface="Arial"/>
              </a:rPr>
              <a:t>”</a:t>
            </a:r>
            <a:r>
              <a:rPr lang="en-US" sz="2400" b="0" dirty="0">
                <a:solidFill>
                  <a:srgbClr val="FF0000"/>
                </a:solidFill>
              </a:rPr>
              <a:t>) ;  </a:t>
            </a:r>
          </a:p>
          <a:p>
            <a:pPr>
              <a:lnSpc>
                <a:spcPct val="75000"/>
              </a:lnSpc>
              <a:buFont typeface="Monotype Sorts" charset="0"/>
              <a:buChar char=" "/>
            </a:pPr>
            <a:r>
              <a:rPr lang="en-US" sz="2400" b="0" dirty="0">
                <a:solidFill>
                  <a:srgbClr val="FF0000"/>
                </a:solidFill>
              </a:rPr>
              <a:t> 	   </a:t>
            </a:r>
            <a:r>
              <a:rPr lang="en-US" sz="2400" b="0" dirty="0" err="1">
                <a:solidFill>
                  <a:srgbClr val="FF0000"/>
                </a:solidFill>
              </a:rPr>
              <a:t>printf</a:t>
            </a:r>
            <a:r>
              <a:rPr lang="en-US" sz="2400" b="0" dirty="0">
                <a:solidFill>
                  <a:srgbClr val="FF0000"/>
                </a:solidFill>
              </a:rPr>
              <a:t> (</a:t>
            </a:r>
            <a:r>
              <a:rPr lang="ja-JP" altLang="en-US" sz="2400" b="0" dirty="0">
                <a:solidFill>
                  <a:srgbClr val="FF0000"/>
                </a:solidFill>
                <a:latin typeface="Arial"/>
              </a:rPr>
              <a:t>“</a:t>
            </a:r>
            <a:r>
              <a:rPr lang="en-US" sz="2400" b="0" dirty="0">
                <a:solidFill>
                  <a:srgbClr val="FF0000"/>
                </a:solidFill>
              </a:rPr>
              <a:t>Enter a positive integer:  </a:t>
            </a:r>
            <a:r>
              <a:rPr lang="ja-JP" altLang="en-US" sz="2400" b="0" dirty="0">
                <a:solidFill>
                  <a:srgbClr val="FF0000"/>
                </a:solidFill>
                <a:latin typeface="Arial"/>
              </a:rPr>
              <a:t>“</a:t>
            </a:r>
            <a:r>
              <a:rPr lang="en-US" sz="2400" b="0" dirty="0">
                <a:solidFill>
                  <a:srgbClr val="FF0000"/>
                </a:solidFill>
              </a:rPr>
              <a:t>) ;</a:t>
            </a:r>
          </a:p>
          <a:p>
            <a:pPr>
              <a:lnSpc>
                <a:spcPct val="75000"/>
              </a:lnSpc>
              <a:buFont typeface="Monotype Sorts" charset="0"/>
              <a:buChar char=" "/>
            </a:pPr>
            <a:r>
              <a:rPr lang="en-US" sz="2400" b="0" dirty="0">
                <a:solidFill>
                  <a:srgbClr val="FF0000"/>
                </a:solidFill>
              </a:rPr>
              <a:t>           </a:t>
            </a:r>
            <a:r>
              <a:rPr lang="en-US" sz="2400" b="0" dirty="0" err="1">
                <a:solidFill>
                  <a:srgbClr val="FF0000"/>
                </a:solidFill>
              </a:rPr>
              <a:t>scanf</a:t>
            </a:r>
            <a:r>
              <a:rPr lang="en-US" sz="2400" b="0" dirty="0">
                <a:solidFill>
                  <a:srgbClr val="FF0000"/>
                </a:solidFill>
              </a:rPr>
              <a:t> (</a:t>
            </a:r>
            <a:r>
              <a:rPr lang="ja-JP" altLang="en-US" sz="2400" b="0" dirty="0">
                <a:solidFill>
                  <a:srgbClr val="FF0000"/>
                </a:solidFill>
                <a:latin typeface="Arial"/>
              </a:rPr>
              <a:t>“</a:t>
            </a:r>
            <a:r>
              <a:rPr lang="en-US" sz="2400" b="0" dirty="0">
                <a:solidFill>
                  <a:srgbClr val="FF0000"/>
                </a:solidFill>
              </a:rPr>
              <a:t>%d</a:t>
            </a:r>
            <a:r>
              <a:rPr lang="ja-JP" altLang="en-US" sz="2400" b="0" dirty="0">
                <a:solidFill>
                  <a:srgbClr val="FF0000"/>
                </a:solidFill>
                <a:latin typeface="Arial"/>
              </a:rPr>
              <a:t>”</a:t>
            </a:r>
            <a:r>
              <a:rPr lang="en-US" sz="2400" b="0" dirty="0">
                <a:solidFill>
                  <a:srgbClr val="FF0000"/>
                </a:solidFill>
              </a:rPr>
              <a:t>, &amp;number) ;</a:t>
            </a:r>
          </a:p>
          <a:p>
            <a:pPr>
              <a:lnSpc>
                <a:spcPct val="75000"/>
              </a:lnSpc>
              <a:buFont typeface="Monotype Sorts" charset="0"/>
              <a:buChar char=" "/>
            </a:pPr>
            <a:r>
              <a:rPr lang="en-US" sz="2400" b="0" dirty="0">
                <a:solidFill>
                  <a:srgbClr val="FF0000"/>
                </a:solidFill>
              </a:rPr>
              <a:t>     }</a:t>
            </a:r>
          </a:p>
          <a:p>
            <a:pPr>
              <a:buFont typeface="Monotype Sorts" charset="0"/>
              <a:buChar char=" "/>
            </a:pPr>
            <a:r>
              <a:rPr lang="en-US" sz="2400" b="0" dirty="0"/>
              <a:t>     </a:t>
            </a:r>
            <a:r>
              <a:rPr lang="en-US" sz="2400" b="0" dirty="0" err="1"/>
              <a:t>printf</a:t>
            </a:r>
            <a:r>
              <a:rPr lang="en-US" sz="2400" b="0" dirty="0"/>
              <a:t> (</a:t>
            </a:r>
            <a:r>
              <a:rPr lang="ja-JP" altLang="en-US" sz="2400" b="0" dirty="0">
                <a:latin typeface="Arial"/>
              </a:rPr>
              <a:t>“</a:t>
            </a:r>
            <a:r>
              <a:rPr lang="en-US" sz="2400" b="0" dirty="0"/>
              <a:t>You entered: %d\n</a:t>
            </a:r>
            <a:r>
              <a:rPr lang="ja-JP" altLang="en-US" sz="2400" b="0" dirty="0">
                <a:latin typeface="Arial"/>
              </a:rPr>
              <a:t>”</a:t>
            </a:r>
            <a:r>
              <a:rPr lang="en-US" sz="2400" b="0" dirty="0"/>
              <a:t>, number) ;</a:t>
            </a:r>
          </a:p>
          <a:p>
            <a:pPr>
              <a:buFont typeface="Monotype Sorts" charset="0"/>
              <a:buChar char=" "/>
            </a:pPr>
            <a:r>
              <a:rPr lang="en-US" sz="2400" b="0" dirty="0"/>
              <a:t>     return 0 ;</a:t>
            </a:r>
          </a:p>
          <a:p>
            <a:pPr>
              <a:buFont typeface="Monotype Sorts" charset="0"/>
              <a:buChar char=" "/>
            </a:pPr>
            <a:r>
              <a:rPr lang="en-US" sz="2400" b="0" dirty="0"/>
              <a:t>}</a:t>
            </a:r>
          </a:p>
        </p:txBody>
      </p:sp>
    </p:spTree>
    <p:extLst>
      <p:ext uri="{BB962C8B-B14F-4D97-AF65-F5344CB8AC3E}">
        <p14:creationId xmlns="" xmlns:p14="http://schemas.microsoft.com/office/powerpoint/2010/main" val="359344784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4" name="Picture 2" descr="http://www.hasslefreeclipart.com/clipart_carttravel/images/baggage_check.gif"/>
          <p:cNvPicPr>
            <a:picLocks noChangeAspect="1" noChangeArrowheads="1"/>
          </p:cNvPicPr>
          <p:nvPr/>
        </p:nvPicPr>
        <p:blipFill>
          <a:blip r:embed="rId3">
            <a:extLst>
              <a:ext uri="{BEBA8EAE-BF5A-486C-A8C5-ECC9F3942E4B}">
                <a14:imgProps xmlns="" xmlns:a14="http://schemas.microsoft.com/office/drawing/2010/main">
                  <a14:imgLayer r:embed="">
                    <a14:imgEffect>
                      <a14:backgroundRemoval t="0" b="100000" l="0" r="100000">
                        <a14:foregroundMark x1="89431" y1="76056" x2="86992" y2="86385"/>
                        <a14:foregroundMark x1="28862" y1="16901" x2="35366" y2="14554"/>
                        <a14:foregroundMark x1="26016" y1="41315" x2="15854" y2="4835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5801632" y="4461555"/>
            <a:ext cx="2343150" cy="2028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580774" y="4020281"/>
            <a:ext cx="3057248" cy="646331"/>
          </a:xfrm>
          <a:prstGeom prst="rect">
            <a:avLst/>
          </a:prstGeom>
          <a:noFill/>
        </p:spPr>
        <p:txBody>
          <a:bodyPr wrap="none" lIns="91440" tIns="45720" rIns="91440" bIns="45720">
            <a:spAutoFit/>
          </a:bodyPr>
          <a:lstStyle/>
          <a:p>
            <a:pPr algn="ctr"/>
            <a:r>
              <a:rPr lang="tr-TR" sz="36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Öncü Okuma</a:t>
            </a:r>
            <a:endParaRPr lang="en-US" sz="36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Metin kutusu"/>
          <p:cNvSpPr txBox="1"/>
          <p:nvPr/>
        </p:nvSpPr>
        <p:spPr>
          <a:xfrm>
            <a:off x="571472" y="1285860"/>
            <a:ext cx="7429552" cy="2677656"/>
          </a:xfrm>
          <a:prstGeom prst="rect">
            <a:avLst/>
          </a:prstGeom>
          <a:noFill/>
        </p:spPr>
        <p:txBody>
          <a:bodyPr wrap="square" rtlCol="0">
            <a:spAutoFit/>
          </a:bodyPr>
          <a:lstStyle/>
          <a:p>
            <a:pPr algn="just"/>
            <a:r>
              <a:rPr lang="tr-TR" sz="2400" dirty="0" err="1" smtClean="0"/>
              <a:t>while</a:t>
            </a:r>
            <a:r>
              <a:rPr lang="tr-TR" sz="2400" dirty="0" smtClean="0"/>
              <a:t> ile değer kontrolü yapacağınızda, </a:t>
            </a:r>
            <a:r>
              <a:rPr lang="tr-TR" sz="2400" dirty="0" err="1" smtClean="0"/>
              <a:t>while’dan</a:t>
            </a:r>
            <a:r>
              <a:rPr lang="tr-TR" sz="2400" dirty="0" smtClean="0"/>
              <a:t> hemen önce ve </a:t>
            </a:r>
            <a:r>
              <a:rPr lang="tr-TR" sz="2400" dirty="0" err="1" smtClean="0"/>
              <a:t>while’ın</a:t>
            </a:r>
            <a:r>
              <a:rPr lang="tr-TR" sz="2400" dirty="0" smtClean="0"/>
              <a:t> içinde çok benzer iki kod parçası kullanmanız gerekebilir. </a:t>
            </a:r>
          </a:p>
          <a:p>
            <a:pPr algn="just"/>
            <a:endParaRPr lang="tr-TR" sz="2400" dirty="0" smtClean="0"/>
          </a:p>
          <a:p>
            <a:pPr algn="just"/>
            <a:r>
              <a:rPr lang="tr-TR" sz="2400" dirty="0" smtClean="0"/>
              <a:t>Bunda bir tuhaflık yoktur. </a:t>
            </a:r>
            <a:r>
              <a:rPr lang="tr-TR" sz="2400" dirty="0" err="1" smtClean="0"/>
              <a:t>while’dan</a:t>
            </a:r>
            <a:r>
              <a:rPr lang="tr-TR" sz="2400" dirty="0" smtClean="0"/>
              <a:t> önceki kısma öncü okuma denir ve </a:t>
            </a:r>
            <a:r>
              <a:rPr lang="tr-TR" sz="2400" dirty="0" err="1" smtClean="0"/>
              <a:t>while’ın</a:t>
            </a:r>
            <a:r>
              <a:rPr lang="tr-TR" sz="2400" dirty="0" smtClean="0"/>
              <a:t> yapısı gereği buna ihtiyaç duyulur. Bir sonraki kodu inceleyiniz.</a:t>
            </a:r>
            <a:endParaRPr lang="tr-TR" sz="2400" dirty="0"/>
          </a:p>
        </p:txBody>
      </p:sp>
      <p:sp>
        <p:nvSpPr>
          <p:cNvPr id="10" name="Rectangle 2"/>
          <p:cNvSpPr>
            <a:spLocks noGrp="1" noChangeArrowheads="1"/>
          </p:cNvSpPr>
          <p:nvPr>
            <p:ph type="title"/>
          </p:nvPr>
        </p:nvSpPr>
        <p:spPr>
          <a:xfrm>
            <a:off x="381000" y="228600"/>
            <a:ext cx="8534400" cy="609600"/>
          </a:xfrm>
          <a:noFill/>
          <a:ln/>
        </p:spPr>
        <p:txBody>
          <a:bodyPr>
            <a:normAutofit/>
          </a:bodyPr>
          <a:lstStyle/>
          <a:p>
            <a:r>
              <a:rPr lang="tr-TR" dirty="0" err="1" smtClean="0"/>
              <a:t>while</a:t>
            </a:r>
            <a:r>
              <a:rPr lang="tr-TR" dirty="0" smtClean="0"/>
              <a:t> ile Girilen Değerin Kontrolü</a:t>
            </a:r>
            <a:endParaRPr lang="en-US" dirty="0"/>
          </a:p>
        </p:txBody>
      </p:sp>
    </p:spTree>
    <p:extLst>
      <p:ext uri="{BB962C8B-B14F-4D97-AF65-F5344CB8AC3E}">
        <p14:creationId xmlns="" xmlns:p14="http://schemas.microsoft.com/office/powerpoint/2010/main" val="420010611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04800" y="1168507"/>
            <a:ext cx="8534400" cy="4475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Monotype Sorts" charset="0"/>
              <a:buNone/>
            </a:pPr>
            <a:r>
              <a:rPr lang="en-US" sz="1600" dirty="0"/>
              <a:t>#include &lt;</a:t>
            </a:r>
            <a:r>
              <a:rPr lang="en-US" sz="1600" dirty="0" err="1"/>
              <a:t>stdio.h</a:t>
            </a:r>
            <a:r>
              <a:rPr lang="en-US" sz="1600" dirty="0"/>
              <a:t>&gt;</a:t>
            </a:r>
          </a:p>
          <a:p>
            <a:pPr>
              <a:buFont typeface="Monotype Sorts" charset="0"/>
              <a:buNone/>
            </a:pPr>
            <a:r>
              <a:rPr lang="en-US" sz="1600" dirty="0" err="1"/>
              <a:t>int</a:t>
            </a:r>
            <a:r>
              <a:rPr lang="en-US" sz="1600" dirty="0"/>
              <a:t> main ( )</a:t>
            </a:r>
          </a:p>
          <a:p>
            <a:pPr>
              <a:buFont typeface="Monotype Sorts" charset="0"/>
              <a:buNone/>
            </a:pPr>
            <a:r>
              <a:rPr lang="en-US" sz="1600" dirty="0"/>
              <a:t>{</a:t>
            </a:r>
          </a:p>
          <a:p>
            <a:pPr>
              <a:buFont typeface="Monotype Sorts" charset="0"/>
              <a:buNone/>
            </a:pPr>
            <a:r>
              <a:rPr lang="en-US" sz="1600" dirty="0"/>
              <a:t>     </a:t>
            </a:r>
            <a:r>
              <a:rPr lang="en-US" sz="1600" dirty="0" err="1"/>
              <a:t>int</a:t>
            </a:r>
            <a:r>
              <a:rPr lang="en-US" sz="1600" dirty="0"/>
              <a:t> counter, grade, total, average ;</a:t>
            </a:r>
          </a:p>
          <a:p>
            <a:pPr>
              <a:spcBef>
                <a:spcPct val="50000"/>
              </a:spcBef>
              <a:buFont typeface="Monotype Sorts" charset="0"/>
              <a:buNone/>
            </a:pPr>
            <a:r>
              <a:rPr lang="en-US" sz="1600" dirty="0"/>
              <a:t>     total = 0 ;</a:t>
            </a:r>
          </a:p>
          <a:p>
            <a:pPr>
              <a:buFont typeface="Monotype Sorts" charset="0"/>
              <a:buNone/>
            </a:pPr>
            <a:r>
              <a:rPr lang="en-US" sz="1600" dirty="0"/>
              <a:t>     counter = 0 ;</a:t>
            </a:r>
          </a:p>
          <a:p>
            <a:pPr>
              <a:buFont typeface="Monotype Sorts" charset="0"/>
              <a:buNone/>
            </a:pPr>
            <a:endParaRPr lang="en-US" sz="1600" dirty="0"/>
          </a:p>
          <a:p>
            <a:pPr>
              <a:buFont typeface="Monotype Sorts" charset="0"/>
              <a:buNone/>
            </a:pPr>
            <a:r>
              <a:rPr lang="en-US" sz="1600" dirty="0"/>
              <a:t>     </a:t>
            </a:r>
            <a:r>
              <a:rPr lang="en-US" sz="1600" dirty="0" err="1"/>
              <a:t>printf</a:t>
            </a:r>
            <a:r>
              <a:rPr lang="en-US" sz="1600" dirty="0"/>
              <a:t>(</a:t>
            </a:r>
            <a:r>
              <a:rPr lang="ja-JP" altLang="en-US" sz="1600" dirty="0">
                <a:latin typeface="Arial"/>
              </a:rPr>
              <a:t>“</a:t>
            </a:r>
            <a:r>
              <a:rPr lang="en-US" sz="1600" dirty="0"/>
              <a:t>Enter a </a:t>
            </a:r>
            <a:r>
              <a:rPr lang="en-US" sz="1600" dirty="0" smtClean="0"/>
              <a:t>grade. (Enter -</a:t>
            </a:r>
            <a:r>
              <a:rPr lang="en-US" sz="1600" dirty="0"/>
              <a:t>1 </a:t>
            </a:r>
            <a:r>
              <a:rPr lang="en-US" sz="1600" dirty="0" smtClean="0"/>
              <a:t>when finished)</a:t>
            </a:r>
            <a:r>
              <a:rPr lang="en-US" sz="1600" dirty="0"/>
              <a:t>: </a:t>
            </a:r>
            <a:r>
              <a:rPr lang="ja-JP" altLang="en-US" sz="1600" dirty="0">
                <a:latin typeface="Arial"/>
              </a:rPr>
              <a:t>“</a:t>
            </a:r>
            <a:r>
              <a:rPr lang="en-US" sz="1600" dirty="0"/>
              <a:t>) ;</a:t>
            </a:r>
          </a:p>
          <a:p>
            <a:pPr>
              <a:buFont typeface="Monotype Sorts" charset="0"/>
              <a:buNone/>
            </a:pPr>
            <a:r>
              <a:rPr lang="en-US" sz="1600" dirty="0"/>
              <a:t>     </a:t>
            </a:r>
            <a:r>
              <a:rPr lang="en-US" sz="1600" dirty="0" err="1"/>
              <a:t>scanf</a:t>
            </a:r>
            <a:r>
              <a:rPr lang="en-US" sz="1600" dirty="0"/>
              <a:t>(</a:t>
            </a:r>
            <a:r>
              <a:rPr lang="ja-JP" altLang="en-US" sz="1600" dirty="0">
                <a:latin typeface="Arial"/>
              </a:rPr>
              <a:t>“</a:t>
            </a:r>
            <a:r>
              <a:rPr lang="en-US" sz="1600" dirty="0"/>
              <a:t>%d</a:t>
            </a:r>
            <a:r>
              <a:rPr lang="ja-JP" altLang="en-US" sz="1600" dirty="0">
                <a:latin typeface="Arial"/>
              </a:rPr>
              <a:t>”</a:t>
            </a:r>
            <a:r>
              <a:rPr lang="en-US" sz="1600" dirty="0"/>
              <a:t>, &amp;grade) ;</a:t>
            </a:r>
          </a:p>
          <a:p>
            <a:pPr>
              <a:buFont typeface="Monotype Sorts" charset="0"/>
              <a:buNone/>
            </a:pPr>
            <a:endParaRPr lang="en-US" sz="1600" dirty="0"/>
          </a:p>
          <a:p>
            <a:pPr>
              <a:buFont typeface="Monotype Sorts" charset="0"/>
              <a:buNone/>
            </a:pPr>
            <a:r>
              <a:rPr lang="en-US" sz="1600" dirty="0"/>
              <a:t>     while (grade != -1) {</a:t>
            </a:r>
          </a:p>
          <a:p>
            <a:pPr>
              <a:buFont typeface="Monotype Sorts" charset="0"/>
              <a:buNone/>
            </a:pPr>
            <a:r>
              <a:rPr lang="en-US" sz="1600" dirty="0"/>
              <a:t>          total = total + grade ;</a:t>
            </a:r>
          </a:p>
          <a:p>
            <a:pPr>
              <a:buFont typeface="Monotype Sorts" charset="0"/>
              <a:buNone/>
            </a:pPr>
            <a:r>
              <a:rPr lang="en-US" sz="1600" dirty="0"/>
              <a:t>          counter = counter + 1 ;</a:t>
            </a:r>
          </a:p>
          <a:p>
            <a:pPr>
              <a:buFont typeface="Monotype Sorts" charset="0"/>
              <a:buNone/>
            </a:pPr>
            <a:r>
              <a:rPr lang="en-US" sz="1600" dirty="0"/>
              <a:t>          </a:t>
            </a:r>
            <a:r>
              <a:rPr lang="en-US" sz="1600" dirty="0" err="1"/>
              <a:t>printf</a:t>
            </a:r>
            <a:r>
              <a:rPr lang="en-US" sz="1600" dirty="0"/>
              <a:t>(</a:t>
            </a:r>
            <a:r>
              <a:rPr lang="ja-JP" altLang="en-US" sz="1600" dirty="0">
                <a:latin typeface="Arial"/>
              </a:rPr>
              <a:t>“</a:t>
            </a:r>
            <a:r>
              <a:rPr lang="en-US" sz="1600" dirty="0"/>
              <a:t>Enter another grade (-1 to quit): </a:t>
            </a:r>
            <a:r>
              <a:rPr lang="ja-JP" altLang="en-US" sz="1600" dirty="0">
                <a:latin typeface="Arial"/>
              </a:rPr>
              <a:t>“</a:t>
            </a:r>
            <a:r>
              <a:rPr lang="en-US" sz="1600" dirty="0"/>
              <a:t>) ;</a:t>
            </a:r>
          </a:p>
          <a:p>
            <a:pPr>
              <a:buFont typeface="Monotype Sorts" charset="0"/>
              <a:buNone/>
            </a:pPr>
            <a:r>
              <a:rPr lang="en-US" sz="1600" dirty="0"/>
              <a:t>          </a:t>
            </a:r>
            <a:r>
              <a:rPr lang="en-US" sz="1600" dirty="0" err="1"/>
              <a:t>scanf</a:t>
            </a:r>
            <a:r>
              <a:rPr lang="en-US" sz="1600" dirty="0"/>
              <a:t>(</a:t>
            </a:r>
            <a:r>
              <a:rPr lang="ja-JP" altLang="en-US" sz="1600" dirty="0">
                <a:latin typeface="Arial"/>
              </a:rPr>
              <a:t>“</a:t>
            </a:r>
            <a:r>
              <a:rPr lang="en-US" sz="1600" dirty="0"/>
              <a:t>%d</a:t>
            </a:r>
            <a:r>
              <a:rPr lang="ja-JP" altLang="en-US" sz="1600" dirty="0">
                <a:latin typeface="Arial"/>
              </a:rPr>
              <a:t>”</a:t>
            </a:r>
            <a:r>
              <a:rPr lang="en-US" sz="1600" dirty="0"/>
              <a:t>, &amp;grade) ;</a:t>
            </a:r>
          </a:p>
          <a:p>
            <a:pPr>
              <a:lnSpc>
                <a:spcPct val="60000"/>
              </a:lnSpc>
              <a:buFont typeface="Monotype Sorts" charset="0"/>
              <a:buNone/>
            </a:pPr>
            <a:r>
              <a:rPr lang="en-US" sz="1600" dirty="0"/>
              <a:t>     }</a:t>
            </a:r>
          </a:p>
          <a:p>
            <a:pPr>
              <a:buFont typeface="Monotype Sorts" charset="0"/>
              <a:buNone/>
            </a:pPr>
            <a:endParaRPr lang="en-US" sz="2000" dirty="0"/>
          </a:p>
        </p:txBody>
      </p:sp>
      <p:pic>
        <p:nvPicPr>
          <p:cNvPr id="4" name="Picture 2" descr="http://www.hasslefreeclipart.com/clipart_carttravel/images/baggage_check.gif"/>
          <p:cNvPicPr>
            <a:picLocks noChangeAspect="1" noChangeArrowheads="1"/>
          </p:cNvPicPr>
          <p:nvPr/>
        </p:nvPicPr>
        <p:blipFill>
          <a:blip r:embed="rId3">
            <a:extLst>
              <a:ext uri="{BEBA8EAE-BF5A-486C-A8C5-ECC9F3942E4B}">
                <a14:imgProps xmlns="" xmlns:a14="http://schemas.microsoft.com/office/drawing/2010/main">
                  <a14:imgLayer r:embed="">
                    <a14:imgEffect>
                      <a14:backgroundRemoval t="0" b="100000" l="0" r="100000">
                        <a14:foregroundMark x1="89431" y1="76056" x2="86992" y2="86385"/>
                        <a14:foregroundMark x1="28862" y1="16901" x2="35366" y2="14554"/>
                        <a14:foregroundMark x1="26016" y1="41315" x2="15854" y2="4835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5801632" y="4461555"/>
            <a:ext cx="2343150" cy="2028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580774" y="4020281"/>
            <a:ext cx="3057248" cy="646331"/>
          </a:xfrm>
          <a:prstGeom prst="rect">
            <a:avLst/>
          </a:prstGeom>
          <a:noFill/>
        </p:spPr>
        <p:txBody>
          <a:bodyPr wrap="none" lIns="91440" tIns="45720" rIns="91440" bIns="45720">
            <a:spAutoFit/>
          </a:bodyPr>
          <a:lstStyle/>
          <a:p>
            <a:pPr algn="ctr"/>
            <a:r>
              <a:rPr lang="tr-TR" sz="36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Öncü Okuma</a:t>
            </a:r>
            <a:endParaRPr lang="en-US" sz="36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Bent Arrow 2"/>
          <p:cNvSpPr/>
          <p:nvPr/>
        </p:nvSpPr>
        <p:spPr>
          <a:xfrm rot="3573156">
            <a:off x="5508909" y="3026784"/>
            <a:ext cx="1672977" cy="7904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Yuvarlatılmış Dikdörtgen"/>
          <p:cNvSpPr/>
          <p:nvPr/>
        </p:nvSpPr>
        <p:spPr>
          <a:xfrm>
            <a:off x="304800" y="2928934"/>
            <a:ext cx="5275974" cy="62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2"/>
          <p:cNvSpPr>
            <a:spLocks noGrp="1" noChangeArrowheads="1"/>
          </p:cNvSpPr>
          <p:nvPr>
            <p:ph type="title"/>
          </p:nvPr>
        </p:nvSpPr>
        <p:spPr>
          <a:xfrm>
            <a:off x="381000" y="228600"/>
            <a:ext cx="8534400" cy="609600"/>
          </a:xfrm>
          <a:noFill/>
          <a:ln/>
        </p:spPr>
        <p:txBody>
          <a:bodyPr>
            <a:normAutofit/>
          </a:bodyPr>
          <a:lstStyle/>
          <a:p>
            <a:r>
              <a:rPr lang="tr-TR" dirty="0" smtClean="0"/>
              <a:t>Örnek: </a:t>
            </a:r>
            <a:r>
              <a:rPr lang="tr-TR" dirty="0" err="1" smtClean="0"/>
              <a:t>while</a:t>
            </a:r>
            <a:r>
              <a:rPr lang="tr-TR" dirty="0" smtClean="0"/>
              <a:t> ile Girilen Değerin Kontrolü</a:t>
            </a:r>
            <a:endParaRPr lang="en-US" dirty="0"/>
          </a:p>
        </p:txBody>
      </p:sp>
    </p:spTree>
    <p:extLst>
      <p:ext uri="{BB962C8B-B14F-4D97-AF65-F5344CB8AC3E}">
        <p14:creationId xmlns="" xmlns:p14="http://schemas.microsoft.com/office/powerpoint/2010/main" val="420010611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smtClean="0"/>
              <a:t>Bütün rastgele sayı üretme algoritmaları aslında</a:t>
            </a:r>
          </a:p>
          <a:p>
            <a:pPr lvl="1"/>
            <a:r>
              <a:rPr lang="tr-TR" dirty="0" smtClean="0"/>
              <a:t>“sözde rastgele” </a:t>
            </a:r>
            <a:r>
              <a:rPr lang="tr-TR" dirty="0" err="1" smtClean="0"/>
              <a:t>dir</a:t>
            </a:r>
            <a:r>
              <a:rPr lang="tr-TR" dirty="0" smtClean="0"/>
              <a:t>. (</a:t>
            </a:r>
            <a:r>
              <a:rPr lang="tr-TR" dirty="0" err="1" smtClean="0"/>
              <a:t>pseudo</a:t>
            </a:r>
            <a:r>
              <a:rPr lang="tr-TR" dirty="0" smtClean="0"/>
              <a:t> </a:t>
            </a:r>
            <a:r>
              <a:rPr lang="tr-TR" dirty="0" err="1" smtClean="0"/>
              <a:t>random</a:t>
            </a:r>
            <a:r>
              <a:rPr lang="tr-TR" dirty="0" smtClean="0"/>
              <a:t>)</a:t>
            </a:r>
          </a:p>
          <a:p>
            <a:r>
              <a:rPr lang="tr-TR" dirty="0" smtClean="0"/>
              <a:t>Yeterince rastgele olup olmadığını bilmek zordur.</a:t>
            </a:r>
          </a:p>
        </p:txBody>
      </p:sp>
      <p:pic>
        <p:nvPicPr>
          <p:cNvPr id="4" name="Picture 4" descr="dilbert-prng"/>
          <p:cNvPicPr>
            <a:picLocks noChangeAspect="1" noChangeArrowheads="1"/>
          </p:cNvPicPr>
          <p:nvPr/>
        </p:nvPicPr>
        <p:blipFill>
          <a:blip r:embed="rId2"/>
          <a:srcRect/>
          <a:stretch>
            <a:fillRect/>
          </a:stretch>
        </p:blipFill>
        <p:spPr bwMode="auto">
          <a:xfrm>
            <a:off x="500034" y="2857496"/>
            <a:ext cx="8204427" cy="261623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smtClean="0">
                <a:solidFill>
                  <a:schemeClr val="tx2">
                    <a:lumMod val="60000"/>
                    <a:lumOff val="40000"/>
                  </a:schemeClr>
                </a:solidFill>
              </a:rPr>
              <a:t>while</a:t>
            </a:r>
            <a:r>
              <a:rPr lang="tr-TR" sz="4000" b="1" dirty="0" smtClean="0">
                <a:solidFill>
                  <a:schemeClr val="tx2">
                    <a:lumMod val="60000"/>
                    <a:lumOff val="40000"/>
                  </a:schemeClr>
                </a:solidFill>
              </a:rPr>
              <a:t> – </a:t>
            </a:r>
            <a:r>
              <a:rPr lang="tr-TR" sz="4000" dirty="0" smtClean="0">
                <a:solidFill>
                  <a:schemeClr val="tx1"/>
                </a:solidFill>
              </a:rPr>
              <a:t>değer alma ve kontrol yöntemi</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6472254" cy="2924180"/>
          </a:xfrm>
        </p:spPr>
        <p:txBody>
          <a:bodyPr>
            <a:noAutofit/>
          </a:bodyPr>
          <a:lstStyle/>
          <a:p>
            <a:pPr algn="just">
              <a:buFontTx/>
              <a:buChar char="-"/>
            </a:pPr>
            <a:r>
              <a:rPr lang="tr-TR" sz="2000" dirty="0" smtClean="0">
                <a:solidFill>
                  <a:schemeClr val="tx1"/>
                </a:solidFill>
              </a:rPr>
              <a:t>Değer alma ve kontrol yönteminin ana hattı:</a:t>
            </a:r>
          </a:p>
          <a:p>
            <a:pPr algn="just">
              <a:buFontTx/>
              <a:buChar char="-"/>
            </a:pPr>
            <a:endParaRPr lang="tr-TR" sz="2000" dirty="0" smtClean="0"/>
          </a:p>
          <a:p>
            <a:pPr algn="just">
              <a:buFontTx/>
              <a:buChar char="-"/>
            </a:pPr>
            <a:r>
              <a:rPr lang="tr-TR" sz="2000" dirty="0" smtClean="0">
                <a:solidFill>
                  <a:schemeClr val="tx1"/>
                </a:solidFill>
              </a:rPr>
              <a:t>Değer giriniz: _____</a:t>
            </a:r>
          </a:p>
          <a:p>
            <a:pPr algn="just">
              <a:buFontTx/>
              <a:buChar char="-"/>
            </a:pPr>
            <a:r>
              <a:rPr lang="tr-TR" sz="2000" dirty="0" err="1" smtClean="0"/>
              <a:t>while</a:t>
            </a:r>
            <a:r>
              <a:rPr lang="tr-TR" sz="2000" dirty="0" smtClean="0"/>
              <a:t> ( ! </a:t>
            </a:r>
            <a:r>
              <a:rPr lang="tr-TR" sz="2000" dirty="0" smtClean="0">
                <a:solidFill>
                  <a:schemeClr val="bg2">
                    <a:lumMod val="50000"/>
                  </a:schemeClr>
                </a:solidFill>
              </a:rPr>
              <a:t>( değere dair istenen özellik) </a:t>
            </a:r>
            <a:r>
              <a:rPr lang="tr-TR" sz="2000" dirty="0" smtClean="0"/>
              <a:t>) </a:t>
            </a:r>
          </a:p>
          <a:p>
            <a:pPr algn="just">
              <a:buFontTx/>
              <a:buChar char="-"/>
            </a:pPr>
            <a:r>
              <a:rPr lang="tr-TR" sz="2000" dirty="0" smtClean="0"/>
              <a:t>//istenen özellik olmadığı sürece</a:t>
            </a:r>
          </a:p>
          <a:p>
            <a:pPr algn="just">
              <a:buFontTx/>
              <a:buChar char="-"/>
            </a:pPr>
            <a:r>
              <a:rPr lang="tr-TR" sz="2000" dirty="0" smtClean="0">
                <a:solidFill>
                  <a:schemeClr val="tx1"/>
                </a:solidFill>
              </a:rPr>
              <a:t>{</a:t>
            </a:r>
          </a:p>
          <a:p>
            <a:pPr algn="just">
              <a:buFontTx/>
              <a:buChar char="-"/>
            </a:pPr>
            <a:r>
              <a:rPr lang="tr-TR" sz="2000" dirty="0" smtClean="0"/>
              <a:t>YANLIŞ GİRDİNİZ TEKRAR GİRİNİZ.</a:t>
            </a:r>
          </a:p>
          <a:p>
            <a:pPr algn="just">
              <a:buFontTx/>
              <a:buChar char="-"/>
            </a:pPr>
            <a:r>
              <a:rPr lang="tr-TR" sz="2000" dirty="0" smtClean="0"/>
              <a:t>Değer giriniz: _____</a:t>
            </a:r>
            <a:endParaRPr lang="tr-TR" sz="2000" dirty="0" smtClean="0">
              <a:solidFill>
                <a:schemeClr val="tx1"/>
              </a:solidFill>
            </a:endParaRPr>
          </a:p>
          <a:p>
            <a:pPr algn="just">
              <a:buFontTx/>
              <a:buChar char="-"/>
            </a:pPr>
            <a:r>
              <a:rPr lang="tr-TR" sz="2000" dirty="0" smtClean="0"/>
              <a:t>}</a:t>
            </a:r>
          </a:p>
          <a:p>
            <a:pPr algn="just">
              <a:buFontTx/>
              <a:buChar char="-"/>
            </a:pPr>
            <a:r>
              <a:rPr lang="tr-TR" sz="2000" dirty="0" smtClean="0">
                <a:solidFill>
                  <a:schemeClr val="tx1"/>
                </a:solidFill>
              </a:rPr>
              <a:t>Bu noktada değerin </a:t>
            </a:r>
            <a:r>
              <a:rPr lang="tr-TR" sz="2000" dirty="0" smtClean="0"/>
              <a:t>istediğimiz şekilde</a:t>
            </a:r>
            <a:r>
              <a:rPr lang="tr-TR" sz="2000" dirty="0" smtClean="0">
                <a:solidFill>
                  <a:schemeClr val="tx1"/>
                </a:solidFill>
              </a:rPr>
              <a:t> olduğuna eminiz.</a:t>
            </a:r>
          </a:p>
        </p:txBody>
      </p:sp>
      <p:sp>
        <p:nvSpPr>
          <p:cNvPr id="4" name="3 Yuvarlatılmış Dikdörtgen"/>
          <p:cNvSpPr/>
          <p:nvPr/>
        </p:nvSpPr>
        <p:spPr>
          <a:xfrm>
            <a:off x="5857884" y="1571612"/>
            <a:ext cx="2714644" cy="2786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kalıbı istediğiniz kadar kullanabilirsiniz. Kodunuzda herhangi </a:t>
            </a:r>
            <a:r>
              <a:rPr lang="tr-TR" b="1" dirty="0" smtClean="0"/>
              <a:t>büyük bir değişiklik yapmanıza gerek yok. </a:t>
            </a:r>
            <a:r>
              <a:rPr lang="tr-TR" dirty="0" smtClean="0"/>
              <a:t>Sadece istediğiniz her </a:t>
            </a:r>
            <a:r>
              <a:rPr lang="tr-TR" dirty="0" err="1" smtClean="0"/>
              <a:t>scanf’in</a:t>
            </a:r>
            <a:r>
              <a:rPr lang="tr-TR" dirty="0" smtClean="0"/>
              <a:t> peşine o </a:t>
            </a:r>
            <a:r>
              <a:rPr lang="tr-TR" dirty="0" err="1" smtClean="0"/>
              <a:t>scanf’e</a:t>
            </a:r>
            <a:r>
              <a:rPr lang="tr-TR" dirty="0" smtClean="0"/>
              <a:t> özel </a:t>
            </a:r>
            <a:r>
              <a:rPr lang="tr-TR" dirty="0" err="1" smtClean="0"/>
              <a:t>while</a:t>
            </a:r>
            <a:r>
              <a:rPr lang="tr-TR" dirty="0" smtClean="0"/>
              <a:t> bloğunu koymanız yeterli.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iterate type="lt">
                                    <p:tmPct val="0"/>
                                  </p:iterate>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iterate type="lt">
                                    <p:tmPct val="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iterate type="lt">
                                    <p:tmPct val="0"/>
                                  </p:iterate>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iterate type="lt">
                                    <p:tmPct val="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iterate type="lt">
                                    <p:tmPct val="0"/>
                                  </p:iterate>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iterate type="lt">
                                    <p:tmPct val="0"/>
                                  </p:iterate>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iterate type="lt">
                                    <p:tmPct val="0"/>
                                  </p:iterate>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nodeType="clickEffect">
                                  <p:stCondLst>
                                    <p:cond delay="0"/>
                                  </p:stCondLst>
                                  <p:iterate type="lt">
                                    <p:tmPct val="10000"/>
                                  </p:iterate>
                                  <p:childTnLst>
                                    <p:set>
                                      <p:cBhvr>
                                        <p:cTn id="78" dur="1" fill="hold">
                                          <p:stCondLst>
                                            <p:cond delay="0"/>
                                          </p:stCondLst>
                                        </p:cTn>
                                        <p:tgtEl>
                                          <p:spTgt spid="3">
                                            <p:txEl>
                                              <p:pRg st="2" end="2"/>
                                            </p:txEl>
                                          </p:spTgt>
                                        </p:tgtEl>
                                        <p:attrNameLst>
                                          <p:attrName>style.visibility</p:attrName>
                                        </p:attrNameLst>
                                      </p:cBhvr>
                                      <p:to>
                                        <p:strVal val="visible"/>
                                      </p:to>
                                    </p:set>
                                    <p:anim by="(-#ppt_w*2)" calcmode="lin" valueType="num">
                                      <p:cBhvr rctx="PPT">
                                        <p:cTn id="79" dur="500" autoRev="1" fill="hold">
                                          <p:stCondLst>
                                            <p:cond delay="0"/>
                                          </p:stCondLst>
                                        </p:cTn>
                                        <p:tgtEl>
                                          <p:spTgt spid="3">
                                            <p:txEl>
                                              <p:pRg st="2" end="2"/>
                                            </p:txEl>
                                          </p:spTgt>
                                        </p:tgtEl>
                                        <p:attrNameLst>
                                          <p:attrName>ppt_w</p:attrName>
                                        </p:attrNameLst>
                                      </p:cBhvr>
                                    </p:anim>
                                    <p:anim by="(#ppt_w*0.50)" calcmode="lin" valueType="num">
                                      <p:cBhvr>
                                        <p:cTn id="80" dur="500" decel="50000" autoRev="1" fill="hold">
                                          <p:stCondLst>
                                            <p:cond delay="0"/>
                                          </p:stCondLst>
                                        </p:cTn>
                                        <p:tgtEl>
                                          <p:spTgt spid="3">
                                            <p:txEl>
                                              <p:pRg st="2" end="2"/>
                                            </p:txEl>
                                          </p:spTgt>
                                        </p:tgtEl>
                                        <p:attrNameLst>
                                          <p:attrName>ppt_x</p:attrName>
                                        </p:attrNameLst>
                                      </p:cBhvr>
                                    </p:anim>
                                    <p:anim from="(-#ppt_h/2)" to="(#ppt_y)" calcmode="lin" valueType="num">
                                      <p:cBhvr>
                                        <p:cTn id="81" dur="1000" fill="hold">
                                          <p:stCondLst>
                                            <p:cond delay="0"/>
                                          </p:stCondLst>
                                        </p:cTn>
                                        <p:tgtEl>
                                          <p:spTgt spid="3">
                                            <p:txEl>
                                              <p:pRg st="2" end="2"/>
                                            </p:txEl>
                                          </p:spTgt>
                                        </p:tgtEl>
                                        <p:attrNameLst>
                                          <p:attrName>ppt_y</p:attrName>
                                        </p:attrNameLst>
                                      </p:cBhvr>
                                    </p:anim>
                                    <p:animRot by="21600000">
                                      <p:cBhvr>
                                        <p:cTn id="82" dur="1000" fill="hold">
                                          <p:stCondLst>
                                            <p:cond delay="0"/>
                                          </p:stCondLst>
                                        </p:cTn>
                                        <p:tgtEl>
                                          <p:spTgt spid="3">
                                            <p:txEl>
                                              <p:pRg st="2" end="2"/>
                                            </p:txEl>
                                          </p:spTgt>
                                        </p:tgtEl>
                                        <p:attrNameLst>
                                          <p:attrName>r</p:attrName>
                                        </p:attrNameLst>
                                      </p:cBhvr>
                                    </p:animRot>
                                  </p:childTnLst>
                                </p:cTn>
                              </p:par>
                              <p:par>
                                <p:cTn id="83" presetID="56" presetClass="entr" presetSubtype="0" fill="hold" nodeType="withEffect">
                                  <p:stCondLst>
                                    <p:cond delay="0"/>
                                  </p:stCondLst>
                                  <p:iterate type="lt">
                                    <p:tmPct val="10000"/>
                                  </p:iterate>
                                  <p:childTnLst>
                                    <p:set>
                                      <p:cBhvr>
                                        <p:cTn id="84" dur="1" fill="hold">
                                          <p:stCondLst>
                                            <p:cond delay="0"/>
                                          </p:stCondLst>
                                        </p:cTn>
                                        <p:tgtEl>
                                          <p:spTgt spid="3">
                                            <p:txEl>
                                              <p:pRg st="3" end="3"/>
                                            </p:txEl>
                                          </p:spTgt>
                                        </p:tgtEl>
                                        <p:attrNameLst>
                                          <p:attrName>style.visibility</p:attrName>
                                        </p:attrNameLst>
                                      </p:cBhvr>
                                      <p:to>
                                        <p:strVal val="visible"/>
                                      </p:to>
                                    </p:set>
                                    <p:anim by="(-#ppt_w*2)" calcmode="lin" valueType="num">
                                      <p:cBhvr rctx="PPT">
                                        <p:cTn id="85" dur="500" autoRev="1" fill="hold">
                                          <p:stCondLst>
                                            <p:cond delay="0"/>
                                          </p:stCondLst>
                                        </p:cTn>
                                        <p:tgtEl>
                                          <p:spTgt spid="3">
                                            <p:txEl>
                                              <p:pRg st="3" end="3"/>
                                            </p:txEl>
                                          </p:spTgt>
                                        </p:tgtEl>
                                        <p:attrNameLst>
                                          <p:attrName>ppt_w</p:attrName>
                                        </p:attrNameLst>
                                      </p:cBhvr>
                                    </p:anim>
                                    <p:anim by="(#ppt_w*0.50)" calcmode="lin" valueType="num">
                                      <p:cBhvr>
                                        <p:cTn id="86" dur="500" decel="50000" autoRev="1" fill="hold">
                                          <p:stCondLst>
                                            <p:cond delay="0"/>
                                          </p:stCondLst>
                                        </p:cTn>
                                        <p:tgtEl>
                                          <p:spTgt spid="3">
                                            <p:txEl>
                                              <p:pRg st="3" end="3"/>
                                            </p:txEl>
                                          </p:spTgt>
                                        </p:tgtEl>
                                        <p:attrNameLst>
                                          <p:attrName>ppt_x</p:attrName>
                                        </p:attrNameLst>
                                      </p:cBhvr>
                                    </p:anim>
                                    <p:anim from="(-#ppt_h/2)" to="(#ppt_y)" calcmode="lin" valueType="num">
                                      <p:cBhvr>
                                        <p:cTn id="87" dur="1000" fill="hold">
                                          <p:stCondLst>
                                            <p:cond delay="0"/>
                                          </p:stCondLst>
                                        </p:cTn>
                                        <p:tgtEl>
                                          <p:spTgt spid="3">
                                            <p:txEl>
                                              <p:pRg st="3" end="3"/>
                                            </p:txEl>
                                          </p:spTgt>
                                        </p:tgtEl>
                                        <p:attrNameLst>
                                          <p:attrName>ppt_y</p:attrName>
                                        </p:attrNameLst>
                                      </p:cBhvr>
                                    </p:anim>
                                    <p:animRot by="21600000">
                                      <p:cBhvr>
                                        <p:cTn id="88" dur="1000" fill="hold">
                                          <p:stCondLst>
                                            <p:cond delay="0"/>
                                          </p:stCondLst>
                                        </p:cTn>
                                        <p:tgtEl>
                                          <p:spTgt spid="3">
                                            <p:txEl>
                                              <p:pRg st="3" end="3"/>
                                            </p:txEl>
                                          </p:spTgt>
                                        </p:tgtEl>
                                        <p:attrNameLst>
                                          <p:attrName>r</p:attrName>
                                        </p:attrNameLst>
                                      </p:cBhvr>
                                    </p:animRot>
                                  </p:childTnLst>
                                </p:cTn>
                              </p:par>
                              <p:par>
                                <p:cTn id="89" presetID="56" presetClass="entr" presetSubtype="0" fill="hold" nodeType="withEffect">
                                  <p:stCondLst>
                                    <p:cond delay="0"/>
                                  </p:stCondLst>
                                  <p:iterate type="lt">
                                    <p:tmPct val="10000"/>
                                  </p:iterate>
                                  <p:childTnLst>
                                    <p:set>
                                      <p:cBhvr>
                                        <p:cTn id="90" dur="1" fill="hold">
                                          <p:stCondLst>
                                            <p:cond delay="0"/>
                                          </p:stCondLst>
                                        </p:cTn>
                                        <p:tgtEl>
                                          <p:spTgt spid="3">
                                            <p:txEl>
                                              <p:pRg st="4" end="4"/>
                                            </p:txEl>
                                          </p:spTgt>
                                        </p:tgtEl>
                                        <p:attrNameLst>
                                          <p:attrName>style.visibility</p:attrName>
                                        </p:attrNameLst>
                                      </p:cBhvr>
                                      <p:to>
                                        <p:strVal val="visible"/>
                                      </p:to>
                                    </p:set>
                                    <p:anim by="(-#ppt_w*2)" calcmode="lin" valueType="num">
                                      <p:cBhvr rctx="PPT">
                                        <p:cTn id="91" dur="500" autoRev="1" fill="hold">
                                          <p:stCondLst>
                                            <p:cond delay="0"/>
                                          </p:stCondLst>
                                        </p:cTn>
                                        <p:tgtEl>
                                          <p:spTgt spid="3">
                                            <p:txEl>
                                              <p:pRg st="4" end="4"/>
                                            </p:txEl>
                                          </p:spTgt>
                                        </p:tgtEl>
                                        <p:attrNameLst>
                                          <p:attrName>ppt_w</p:attrName>
                                        </p:attrNameLst>
                                      </p:cBhvr>
                                    </p:anim>
                                    <p:anim by="(#ppt_w*0.50)" calcmode="lin" valueType="num">
                                      <p:cBhvr>
                                        <p:cTn id="92" dur="500" decel="50000" autoRev="1" fill="hold">
                                          <p:stCondLst>
                                            <p:cond delay="0"/>
                                          </p:stCondLst>
                                        </p:cTn>
                                        <p:tgtEl>
                                          <p:spTgt spid="3">
                                            <p:txEl>
                                              <p:pRg st="4" end="4"/>
                                            </p:txEl>
                                          </p:spTgt>
                                        </p:tgtEl>
                                        <p:attrNameLst>
                                          <p:attrName>ppt_x</p:attrName>
                                        </p:attrNameLst>
                                      </p:cBhvr>
                                    </p:anim>
                                    <p:anim from="(-#ppt_h/2)" to="(#ppt_y)" calcmode="lin" valueType="num">
                                      <p:cBhvr>
                                        <p:cTn id="93" dur="1000" fill="hold">
                                          <p:stCondLst>
                                            <p:cond delay="0"/>
                                          </p:stCondLst>
                                        </p:cTn>
                                        <p:tgtEl>
                                          <p:spTgt spid="3">
                                            <p:txEl>
                                              <p:pRg st="4" end="4"/>
                                            </p:txEl>
                                          </p:spTgt>
                                        </p:tgtEl>
                                        <p:attrNameLst>
                                          <p:attrName>ppt_y</p:attrName>
                                        </p:attrNameLst>
                                      </p:cBhvr>
                                    </p:anim>
                                    <p:animRot by="21600000">
                                      <p:cBhvr>
                                        <p:cTn id="94" dur="1000" fill="hold">
                                          <p:stCondLst>
                                            <p:cond delay="0"/>
                                          </p:stCondLst>
                                        </p:cTn>
                                        <p:tgtEl>
                                          <p:spTgt spid="3">
                                            <p:txEl>
                                              <p:pRg st="4" end="4"/>
                                            </p:txEl>
                                          </p:spTgt>
                                        </p:tgtEl>
                                        <p:attrNameLst>
                                          <p:attrName>r</p:attrName>
                                        </p:attrNameLst>
                                      </p:cBhvr>
                                    </p:animRot>
                                  </p:childTnLst>
                                </p:cTn>
                              </p:par>
                              <p:par>
                                <p:cTn id="95" presetID="56" presetClass="entr" presetSubtype="0" fill="hold" nodeType="withEffect">
                                  <p:stCondLst>
                                    <p:cond delay="0"/>
                                  </p:stCondLst>
                                  <p:iterate type="lt">
                                    <p:tmPct val="10000"/>
                                  </p:iterate>
                                  <p:childTnLst>
                                    <p:set>
                                      <p:cBhvr>
                                        <p:cTn id="96" dur="1" fill="hold">
                                          <p:stCondLst>
                                            <p:cond delay="0"/>
                                          </p:stCondLst>
                                        </p:cTn>
                                        <p:tgtEl>
                                          <p:spTgt spid="3">
                                            <p:txEl>
                                              <p:pRg st="5" end="5"/>
                                            </p:txEl>
                                          </p:spTgt>
                                        </p:tgtEl>
                                        <p:attrNameLst>
                                          <p:attrName>style.visibility</p:attrName>
                                        </p:attrNameLst>
                                      </p:cBhvr>
                                      <p:to>
                                        <p:strVal val="visible"/>
                                      </p:to>
                                    </p:set>
                                    <p:anim by="(-#ppt_w*2)" calcmode="lin" valueType="num">
                                      <p:cBhvr rctx="PPT">
                                        <p:cTn id="97" dur="500" autoRev="1" fill="hold">
                                          <p:stCondLst>
                                            <p:cond delay="0"/>
                                          </p:stCondLst>
                                        </p:cTn>
                                        <p:tgtEl>
                                          <p:spTgt spid="3">
                                            <p:txEl>
                                              <p:pRg st="5" end="5"/>
                                            </p:txEl>
                                          </p:spTgt>
                                        </p:tgtEl>
                                        <p:attrNameLst>
                                          <p:attrName>ppt_w</p:attrName>
                                        </p:attrNameLst>
                                      </p:cBhvr>
                                    </p:anim>
                                    <p:anim by="(#ppt_w*0.50)" calcmode="lin" valueType="num">
                                      <p:cBhvr>
                                        <p:cTn id="98" dur="500" decel="50000" autoRev="1" fill="hold">
                                          <p:stCondLst>
                                            <p:cond delay="0"/>
                                          </p:stCondLst>
                                        </p:cTn>
                                        <p:tgtEl>
                                          <p:spTgt spid="3">
                                            <p:txEl>
                                              <p:pRg st="5" end="5"/>
                                            </p:txEl>
                                          </p:spTgt>
                                        </p:tgtEl>
                                        <p:attrNameLst>
                                          <p:attrName>ppt_x</p:attrName>
                                        </p:attrNameLst>
                                      </p:cBhvr>
                                    </p:anim>
                                    <p:anim from="(-#ppt_h/2)" to="(#ppt_y)" calcmode="lin" valueType="num">
                                      <p:cBhvr>
                                        <p:cTn id="99" dur="1000" fill="hold">
                                          <p:stCondLst>
                                            <p:cond delay="0"/>
                                          </p:stCondLst>
                                        </p:cTn>
                                        <p:tgtEl>
                                          <p:spTgt spid="3">
                                            <p:txEl>
                                              <p:pRg st="5" end="5"/>
                                            </p:txEl>
                                          </p:spTgt>
                                        </p:tgtEl>
                                        <p:attrNameLst>
                                          <p:attrName>ppt_y</p:attrName>
                                        </p:attrNameLst>
                                      </p:cBhvr>
                                    </p:anim>
                                    <p:animRot by="21600000">
                                      <p:cBhvr>
                                        <p:cTn id="100" dur="1000" fill="hold">
                                          <p:stCondLst>
                                            <p:cond delay="0"/>
                                          </p:stCondLst>
                                        </p:cTn>
                                        <p:tgtEl>
                                          <p:spTgt spid="3">
                                            <p:txEl>
                                              <p:pRg st="5" end="5"/>
                                            </p:txEl>
                                          </p:spTgt>
                                        </p:tgtEl>
                                        <p:attrNameLst>
                                          <p:attrName>r</p:attrName>
                                        </p:attrNameLst>
                                      </p:cBhvr>
                                    </p:animRot>
                                  </p:childTnLst>
                                </p:cTn>
                              </p:par>
                              <p:par>
                                <p:cTn id="101" presetID="56" presetClass="entr" presetSubtype="0" fill="hold" nodeType="withEffect">
                                  <p:stCondLst>
                                    <p:cond delay="0"/>
                                  </p:stCondLst>
                                  <p:iterate type="lt">
                                    <p:tmPct val="10000"/>
                                  </p:iterate>
                                  <p:childTnLst>
                                    <p:set>
                                      <p:cBhvr>
                                        <p:cTn id="102" dur="1" fill="hold">
                                          <p:stCondLst>
                                            <p:cond delay="0"/>
                                          </p:stCondLst>
                                        </p:cTn>
                                        <p:tgtEl>
                                          <p:spTgt spid="3">
                                            <p:txEl>
                                              <p:pRg st="6" end="6"/>
                                            </p:txEl>
                                          </p:spTgt>
                                        </p:tgtEl>
                                        <p:attrNameLst>
                                          <p:attrName>style.visibility</p:attrName>
                                        </p:attrNameLst>
                                      </p:cBhvr>
                                      <p:to>
                                        <p:strVal val="visible"/>
                                      </p:to>
                                    </p:set>
                                    <p:anim by="(-#ppt_w*2)" calcmode="lin" valueType="num">
                                      <p:cBhvr rctx="PPT">
                                        <p:cTn id="103" dur="500" autoRev="1" fill="hold">
                                          <p:stCondLst>
                                            <p:cond delay="0"/>
                                          </p:stCondLst>
                                        </p:cTn>
                                        <p:tgtEl>
                                          <p:spTgt spid="3">
                                            <p:txEl>
                                              <p:pRg st="6" end="6"/>
                                            </p:txEl>
                                          </p:spTgt>
                                        </p:tgtEl>
                                        <p:attrNameLst>
                                          <p:attrName>ppt_w</p:attrName>
                                        </p:attrNameLst>
                                      </p:cBhvr>
                                    </p:anim>
                                    <p:anim by="(#ppt_w*0.50)" calcmode="lin" valueType="num">
                                      <p:cBhvr>
                                        <p:cTn id="104" dur="500" decel="50000" autoRev="1" fill="hold">
                                          <p:stCondLst>
                                            <p:cond delay="0"/>
                                          </p:stCondLst>
                                        </p:cTn>
                                        <p:tgtEl>
                                          <p:spTgt spid="3">
                                            <p:txEl>
                                              <p:pRg st="6" end="6"/>
                                            </p:txEl>
                                          </p:spTgt>
                                        </p:tgtEl>
                                        <p:attrNameLst>
                                          <p:attrName>ppt_x</p:attrName>
                                        </p:attrNameLst>
                                      </p:cBhvr>
                                    </p:anim>
                                    <p:anim from="(-#ppt_h/2)" to="(#ppt_y)" calcmode="lin" valueType="num">
                                      <p:cBhvr>
                                        <p:cTn id="105" dur="1000" fill="hold">
                                          <p:stCondLst>
                                            <p:cond delay="0"/>
                                          </p:stCondLst>
                                        </p:cTn>
                                        <p:tgtEl>
                                          <p:spTgt spid="3">
                                            <p:txEl>
                                              <p:pRg st="6" end="6"/>
                                            </p:txEl>
                                          </p:spTgt>
                                        </p:tgtEl>
                                        <p:attrNameLst>
                                          <p:attrName>ppt_y</p:attrName>
                                        </p:attrNameLst>
                                      </p:cBhvr>
                                    </p:anim>
                                    <p:animRot by="21600000">
                                      <p:cBhvr>
                                        <p:cTn id="106" dur="1000" fill="hold">
                                          <p:stCondLst>
                                            <p:cond delay="0"/>
                                          </p:stCondLst>
                                        </p:cTn>
                                        <p:tgtEl>
                                          <p:spTgt spid="3">
                                            <p:txEl>
                                              <p:pRg st="6" end="6"/>
                                            </p:txEl>
                                          </p:spTgt>
                                        </p:tgtEl>
                                        <p:attrNameLst>
                                          <p:attrName>r</p:attrName>
                                        </p:attrNameLst>
                                      </p:cBhvr>
                                    </p:animRot>
                                  </p:childTnLst>
                                </p:cTn>
                              </p:par>
                              <p:par>
                                <p:cTn id="107" presetID="56" presetClass="entr" presetSubtype="0" fill="hold" nodeType="withEffect">
                                  <p:stCondLst>
                                    <p:cond delay="0"/>
                                  </p:stCondLst>
                                  <p:iterate type="lt">
                                    <p:tmPct val="10000"/>
                                  </p:iterate>
                                  <p:childTnLst>
                                    <p:set>
                                      <p:cBhvr>
                                        <p:cTn id="108" dur="1" fill="hold">
                                          <p:stCondLst>
                                            <p:cond delay="0"/>
                                          </p:stCondLst>
                                        </p:cTn>
                                        <p:tgtEl>
                                          <p:spTgt spid="3">
                                            <p:txEl>
                                              <p:pRg st="7" end="7"/>
                                            </p:txEl>
                                          </p:spTgt>
                                        </p:tgtEl>
                                        <p:attrNameLst>
                                          <p:attrName>style.visibility</p:attrName>
                                        </p:attrNameLst>
                                      </p:cBhvr>
                                      <p:to>
                                        <p:strVal val="visible"/>
                                      </p:to>
                                    </p:set>
                                    <p:anim by="(-#ppt_w*2)" calcmode="lin" valueType="num">
                                      <p:cBhvr rctx="PPT">
                                        <p:cTn id="109" dur="500" autoRev="1" fill="hold">
                                          <p:stCondLst>
                                            <p:cond delay="0"/>
                                          </p:stCondLst>
                                        </p:cTn>
                                        <p:tgtEl>
                                          <p:spTgt spid="3">
                                            <p:txEl>
                                              <p:pRg st="7" end="7"/>
                                            </p:txEl>
                                          </p:spTgt>
                                        </p:tgtEl>
                                        <p:attrNameLst>
                                          <p:attrName>ppt_w</p:attrName>
                                        </p:attrNameLst>
                                      </p:cBhvr>
                                    </p:anim>
                                    <p:anim by="(#ppt_w*0.50)" calcmode="lin" valueType="num">
                                      <p:cBhvr>
                                        <p:cTn id="110" dur="500" decel="50000" autoRev="1" fill="hold">
                                          <p:stCondLst>
                                            <p:cond delay="0"/>
                                          </p:stCondLst>
                                        </p:cTn>
                                        <p:tgtEl>
                                          <p:spTgt spid="3">
                                            <p:txEl>
                                              <p:pRg st="7" end="7"/>
                                            </p:txEl>
                                          </p:spTgt>
                                        </p:tgtEl>
                                        <p:attrNameLst>
                                          <p:attrName>ppt_x</p:attrName>
                                        </p:attrNameLst>
                                      </p:cBhvr>
                                    </p:anim>
                                    <p:anim from="(-#ppt_h/2)" to="(#ppt_y)" calcmode="lin" valueType="num">
                                      <p:cBhvr>
                                        <p:cTn id="111" dur="1000" fill="hold">
                                          <p:stCondLst>
                                            <p:cond delay="0"/>
                                          </p:stCondLst>
                                        </p:cTn>
                                        <p:tgtEl>
                                          <p:spTgt spid="3">
                                            <p:txEl>
                                              <p:pRg st="7" end="7"/>
                                            </p:txEl>
                                          </p:spTgt>
                                        </p:tgtEl>
                                        <p:attrNameLst>
                                          <p:attrName>ppt_y</p:attrName>
                                        </p:attrNameLst>
                                      </p:cBhvr>
                                    </p:anim>
                                    <p:animRot by="21600000">
                                      <p:cBhvr>
                                        <p:cTn id="112" dur="1000" fill="hold">
                                          <p:stCondLst>
                                            <p:cond delay="0"/>
                                          </p:stCondLst>
                                        </p:cTn>
                                        <p:tgtEl>
                                          <p:spTgt spid="3">
                                            <p:txEl>
                                              <p:pRg st="7" end="7"/>
                                            </p:txEl>
                                          </p:spTgt>
                                        </p:tgtEl>
                                        <p:attrNameLst>
                                          <p:attrName>r</p:attrName>
                                        </p:attrNameLst>
                                      </p:cBhvr>
                                    </p:animRot>
                                  </p:childTnLst>
                                </p:cTn>
                              </p:par>
                              <p:par>
                                <p:cTn id="113" presetID="56" presetClass="entr" presetSubtype="0" fill="hold" nodeType="withEffect">
                                  <p:stCondLst>
                                    <p:cond delay="0"/>
                                  </p:stCondLst>
                                  <p:iterate type="lt">
                                    <p:tmPct val="10000"/>
                                  </p:iterate>
                                  <p:childTnLst>
                                    <p:set>
                                      <p:cBhvr>
                                        <p:cTn id="114" dur="1" fill="hold">
                                          <p:stCondLst>
                                            <p:cond delay="0"/>
                                          </p:stCondLst>
                                        </p:cTn>
                                        <p:tgtEl>
                                          <p:spTgt spid="3">
                                            <p:txEl>
                                              <p:pRg st="8" end="8"/>
                                            </p:txEl>
                                          </p:spTgt>
                                        </p:tgtEl>
                                        <p:attrNameLst>
                                          <p:attrName>style.visibility</p:attrName>
                                        </p:attrNameLst>
                                      </p:cBhvr>
                                      <p:to>
                                        <p:strVal val="visible"/>
                                      </p:to>
                                    </p:set>
                                    <p:anim by="(-#ppt_w*2)" calcmode="lin" valueType="num">
                                      <p:cBhvr rctx="PPT">
                                        <p:cTn id="115" dur="500" autoRev="1" fill="hold">
                                          <p:stCondLst>
                                            <p:cond delay="0"/>
                                          </p:stCondLst>
                                        </p:cTn>
                                        <p:tgtEl>
                                          <p:spTgt spid="3">
                                            <p:txEl>
                                              <p:pRg st="8" end="8"/>
                                            </p:txEl>
                                          </p:spTgt>
                                        </p:tgtEl>
                                        <p:attrNameLst>
                                          <p:attrName>ppt_w</p:attrName>
                                        </p:attrNameLst>
                                      </p:cBhvr>
                                    </p:anim>
                                    <p:anim by="(#ppt_w*0.50)" calcmode="lin" valueType="num">
                                      <p:cBhvr>
                                        <p:cTn id="116" dur="500" decel="50000" autoRev="1" fill="hold">
                                          <p:stCondLst>
                                            <p:cond delay="0"/>
                                          </p:stCondLst>
                                        </p:cTn>
                                        <p:tgtEl>
                                          <p:spTgt spid="3">
                                            <p:txEl>
                                              <p:pRg st="8" end="8"/>
                                            </p:txEl>
                                          </p:spTgt>
                                        </p:tgtEl>
                                        <p:attrNameLst>
                                          <p:attrName>ppt_x</p:attrName>
                                        </p:attrNameLst>
                                      </p:cBhvr>
                                    </p:anim>
                                    <p:anim from="(-#ppt_h/2)" to="(#ppt_y)" calcmode="lin" valueType="num">
                                      <p:cBhvr>
                                        <p:cTn id="117" dur="1000" fill="hold">
                                          <p:stCondLst>
                                            <p:cond delay="0"/>
                                          </p:stCondLst>
                                        </p:cTn>
                                        <p:tgtEl>
                                          <p:spTgt spid="3">
                                            <p:txEl>
                                              <p:pRg st="8" end="8"/>
                                            </p:txEl>
                                          </p:spTgt>
                                        </p:tgtEl>
                                        <p:attrNameLst>
                                          <p:attrName>ppt_y</p:attrName>
                                        </p:attrNameLst>
                                      </p:cBhvr>
                                    </p:anim>
                                    <p:animRot by="21600000">
                                      <p:cBhvr>
                                        <p:cTn id="118" dur="1000" fill="hold">
                                          <p:stCondLst>
                                            <p:cond delay="0"/>
                                          </p:stCondLst>
                                        </p:cTn>
                                        <p:tgtEl>
                                          <p:spTgt spid="3">
                                            <p:txEl>
                                              <p:pRg st="8" end="8"/>
                                            </p:txEl>
                                          </p:spTgt>
                                        </p:tgtEl>
                                        <p:attrNameLst>
                                          <p:attrName>r</p:attrName>
                                        </p:attrNameLst>
                                      </p:cBhvr>
                                    </p:animRot>
                                  </p:childTnLst>
                                </p:cTn>
                              </p:par>
                              <p:par>
                                <p:cTn id="119" presetID="56" presetClass="entr" presetSubtype="0" fill="hold" nodeType="withEffect">
                                  <p:stCondLst>
                                    <p:cond delay="0"/>
                                  </p:stCondLst>
                                  <p:iterate type="lt">
                                    <p:tmPct val="10000"/>
                                  </p:iterate>
                                  <p:childTnLst>
                                    <p:set>
                                      <p:cBhvr>
                                        <p:cTn id="120" dur="1" fill="hold">
                                          <p:stCondLst>
                                            <p:cond delay="0"/>
                                          </p:stCondLst>
                                        </p:cTn>
                                        <p:tgtEl>
                                          <p:spTgt spid="3">
                                            <p:txEl>
                                              <p:pRg st="9" end="9"/>
                                            </p:txEl>
                                          </p:spTgt>
                                        </p:tgtEl>
                                        <p:attrNameLst>
                                          <p:attrName>style.visibility</p:attrName>
                                        </p:attrNameLst>
                                      </p:cBhvr>
                                      <p:to>
                                        <p:strVal val="visible"/>
                                      </p:to>
                                    </p:set>
                                    <p:anim by="(-#ppt_w*2)" calcmode="lin" valueType="num">
                                      <p:cBhvr rctx="PPT">
                                        <p:cTn id="121" dur="500" autoRev="1" fill="hold">
                                          <p:stCondLst>
                                            <p:cond delay="0"/>
                                          </p:stCondLst>
                                        </p:cTn>
                                        <p:tgtEl>
                                          <p:spTgt spid="3">
                                            <p:txEl>
                                              <p:pRg st="9" end="9"/>
                                            </p:txEl>
                                          </p:spTgt>
                                        </p:tgtEl>
                                        <p:attrNameLst>
                                          <p:attrName>ppt_w</p:attrName>
                                        </p:attrNameLst>
                                      </p:cBhvr>
                                    </p:anim>
                                    <p:anim by="(#ppt_w*0.50)" calcmode="lin" valueType="num">
                                      <p:cBhvr>
                                        <p:cTn id="122" dur="500" decel="50000" autoRev="1" fill="hold">
                                          <p:stCondLst>
                                            <p:cond delay="0"/>
                                          </p:stCondLst>
                                        </p:cTn>
                                        <p:tgtEl>
                                          <p:spTgt spid="3">
                                            <p:txEl>
                                              <p:pRg st="9" end="9"/>
                                            </p:txEl>
                                          </p:spTgt>
                                        </p:tgtEl>
                                        <p:attrNameLst>
                                          <p:attrName>ppt_x</p:attrName>
                                        </p:attrNameLst>
                                      </p:cBhvr>
                                    </p:anim>
                                    <p:anim from="(-#ppt_h/2)" to="(#ppt_y)" calcmode="lin" valueType="num">
                                      <p:cBhvr>
                                        <p:cTn id="123" dur="1000" fill="hold">
                                          <p:stCondLst>
                                            <p:cond delay="0"/>
                                          </p:stCondLst>
                                        </p:cTn>
                                        <p:tgtEl>
                                          <p:spTgt spid="3">
                                            <p:txEl>
                                              <p:pRg st="9" end="9"/>
                                            </p:txEl>
                                          </p:spTgt>
                                        </p:tgtEl>
                                        <p:attrNameLst>
                                          <p:attrName>ppt_y</p:attrName>
                                        </p:attrNameLst>
                                      </p:cBhvr>
                                    </p:anim>
                                    <p:animRot by="21600000">
                                      <p:cBhvr>
                                        <p:cTn id="124" dur="10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Değer kontrolü: iyi örnek &amp; zayıf örnek</a:t>
            </a:r>
            <a:endParaRPr lang="tr-TR" dirty="0"/>
          </a:p>
        </p:txBody>
      </p:sp>
      <p:sp>
        <p:nvSpPr>
          <p:cNvPr id="3" name="2 İçerik Yer Tutucusu"/>
          <p:cNvSpPr>
            <a:spLocks noGrp="1"/>
          </p:cNvSpPr>
          <p:nvPr>
            <p:ph sz="quarter" idx="1"/>
          </p:nvPr>
        </p:nvSpPr>
        <p:spPr/>
        <p:txBody>
          <a:bodyPr>
            <a:normAutofit/>
          </a:bodyPr>
          <a:lstStyle/>
          <a:p>
            <a:pPr marL="514350" indent="-514350">
              <a:buNone/>
            </a:pPr>
            <a:r>
              <a:rPr lang="tr-TR" dirty="0" smtClean="0"/>
              <a:t> </a:t>
            </a:r>
          </a:p>
          <a:p>
            <a:pPr marL="514350" indent="-514350">
              <a:buFont typeface="+mj-lt"/>
              <a:buAutoNum type="arabicPeriod" startAt="2"/>
            </a:pPr>
            <a:endParaRPr lang="tr-TR" dirty="0" smtClean="0"/>
          </a:p>
          <a:p>
            <a:pPr marL="514350" indent="-514350">
              <a:buFont typeface="+mj-lt"/>
              <a:buAutoNum type="arabicPeriod" startAt="2"/>
            </a:pPr>
            <a:endParaRPr lang="tr-TR" dirty="0" smtClean="0"/>
          </a:p>
          <a:p>
            <a:pPr marL="514350" indent="-514350">
              <a:buFont typeface="+mj-lt"/>
              <a:buAutoNum type="arabicPeriod" startAt="2"/>
            </a:pPr>
            <a:endParaRPr lang="tr-TR" dirty="0" smtClean="0"/>
          </a:p>
          <a:p>
            <a:pPr marL="514350" indent="-514350">
              <a:buFont typeface="+mj-lt"/>
              <a:buAutoNum type="arabicPeriod" startAt="2"/>
            </a:pPr>
            <a:endParaRPr lang="tr-TR" dirty="0" smtClean="0"/>
          </a:p>
          <a:p>
            <a:pPr marL="514350" indent="-514350">
              <a:buNone/>
            </a:pPr>
            <a:r>
              <a:rPr lang="tr-TR" dirty="0" smtClean="0"/>
              <a:t> </a:t>
            </a:r>
          </a:p>
          <a:p>
            <a:pPr>
              <a:buNone/>
            </a:pPr>
            <a:endParaRPr lang="tr-TR" dirty="0" smtClean="0"/>
          </a:p>
          <a:p>
            <a:pPr>
              <a:buNone/>
            </a:pPr>
            <a:r>
              <a:rPr lang="tr-TR" dirty="0" smtClean="0"/>
              <a:t>	</a:t>
            </a:r>
          </a:p>
          <a:p>
            <a:endParaRPr lang="tr-TR" dirty="0" smtClean="0"/>
          </a:p>
          <a:p>
            <a:endParaRPr lang="tr-TR" dirty="0" smtClean="0"/>
          </a:p>
          <a:p>
            <a:pPr lvl="1">
              <a:buNone/>
            </a:pPr>
            <a:endParaRPr lang="tr-TR" dirty="0"/>
          </a:p>
        </p:txBody>
      </p:sp>
      <p:sp>
        <p:nvSpPr>
          <p:cNvPr id="4" name="3 Yuvarlatılmış Dikdörtgen"/>
          <p:cNvSpPr/>
          <p:nvPr/>
        </p:nvSpPr>
        <p:spPr>
          <a:xfrm>
            <a:off x="1159099" y="1638795"/>
            <a:ext cx="7057623" cy="20219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err="1" smtClean="0"/>
              <a:t>printf</a:t>
            </a:r>
            <a:r>
              <a:rPr lang="tr-TR" dirty="0" smtClean="0"/>
              <a:t>(“C dilini ne kadar seviyorsunuz? (1-</a:t>
            </a:r>
            <a:r>
              <a:rPr lang="tr-TR" dirty="0" err="1" smtClean="0"/>
              <a:t>hic</a:t>
            </a:r>
            <a:r>
              <a:rPr lang="tr-TR" dirty="0" smtClean="0"/>
              <a:t> … 10-</a:t>
            </a:r>
            <a:r>
              <a:rPr lang="tr-TR" dirty="0" err="1" smtClean="0"/>
              <a:t>cok</a:t>
            </a:r>
            <a:r>
              <a:rPr lang="tr-TR" dirty="0" smtClean="0"/>
              <a:t> fazla)”);</a:t>
            </a:r>
          </a:p>
          <a:p>
            <a:pPr>
              <a:buNone/>
            </a:pPr>
            <a:r>
              <a:rPr lang="tr-TR" dirty="0" err="1" smtClean="0"/>
              <a:t>scanf</a:t>
            </a:r>
            <a:r>
              <a:rPr lang="tr-TR" dirty="0" smtClean="0"/>
              <a:t>(“%d”, &amp;</a:t>
            </a:r>
            <a:r>
              <a:rPr lang="tr-TR" dirty="0" err="1" smtClean="0"/>
              <a:t>deger</a:t>
            </a:r>
            <a:r>
              <a:rPr lang="tr-TR" dirty="0" smtClean="0"/>
              <a:t>);</a:t>
            </a:r>
          </a:p>
          <a:p>
            <a:pPr>
              <a:buNone/>
            </a:pPr>
            <a:r>
              <a:rPr lang="tr-TR" dirty="0" smtClean="0"/>
              <a:t>	</a:t>
            </a:r>
            <a:r>
              <a:rPr lang="tr-TR" dirty="0" err="1" smtClean="0"/>
              <a:t>while</a:t>
            </a:r>
            <a:r>
              <a:rPr lang="tr-TR" dirty="0" smtClean="0"/>
              <a:t>( ! (</a:t>
            </a:r>
            <a:r>
              <a:rPr lang="tr-TR" dirty="0" err="1" smtClean="0"/>
              <a:t>deger</a:t>
            </a:r>
            <a:r>
              <a:rPr lang="tr-TR" dirty="0" smtClean="0"/>
              <a:t>==10) )</a:t>
            </a:r>
          </a:p>
          <a:p>
            <a:pPr>
              <a:buNone/>
            </a:pPr>
            <a:r>
              <a:rPr lang="tr-TR" dirty="0" smtClean="0"/>
              <a:t>		{ </a:t>
            </a:r>
          </a:p>
          <a:p>
            <a:pPr>
              <a:buNone/>
            </a:pPr>
            <a:r>
              <a:rPr lang="tr-TR" dirty="0" smtClean="0"/>
              <a:t>		</a:t>
            </a:r>
            <a:r>
              <a:rPr lang="tr-TR" dirty="0" err="1" smtClean="0"/>
              <a:t>printf</a:t>
            </a:r>
            <a:r>
              <a:rPr lang="tr-TR" dirty="0" smtClean="0"/>
              <a:t>(“</a:t>
            </a:r>
            <a:r>
              <a:rPr lang="tr-TR" dirty="0" err="1" smtClean="0"/>
              <a:t>Yanlis</a:t>
            </a:r>
            <a:r>
              <a:rPr lang="tr-TR" dirty="0" smtClean="0"/>
              <a:t> girdiniz. Tekrar giriniz:”);</a:t>
            </a:r>
          </a:p>
          <a:p>
            <a:pPr>
              <a:buNone/>
            </a:pPr>
            <a:r>
              <a:rPr lang="tr-TR" dirty="0" smtClean="0"/>
              <a:t>		</a:t>
            </a:r>
            <a:r>
              <a:rPr lang="tr-TR" dirty="0" err="1" smtClean="0"/>
              <a:t>scanf</a:t>
            </a:r>
            <a:r>
              <a:rPr lang="tr-TR" dirty="0" smtClean="0"/>
              <a:t>(“%d”, &amp;</a:t>
            </a:r>
            <a:r>
              <a:rPr lang="tr-TR" dirty="0" err="1" smtClean="0"/>
              <a:t>deger</a:t>
            </a:r>
            <a:r>
              <a:rPr lang="tr-TR" dirty="0" smtClean="0"/>
              <a:t>);</a:t>
            </a:r>
          </a:p>
          <a:p>
            <a:pPr>
              <a:buNone/>
            </a:pPr>
            <a:r>
              <a:rPr lang="tr-TR" dirty="0" smtClean="0"/>
              <a:t>		} </a:t>
            </a:r>
            <a:r>
              <a:rPr lang="tr-TR" sz="1400" dirty="0" smtClean="0"/>
              <a:t>// Sade, güzel bir </a:t>
            </a:r>
            <a:r>
              <a:rPr lang="tr-TR" sz="1400" dirty="0" err="1" smtClean="0"/>
              <a:t>kullanim</a:t>
            </a:r>
            <a:r>
              <a:rPr lang="tr-TR" sz="1400" dirty="0" smtClean="0"/>
              <a:t>.</a:t>
            </a:r>
            <a:endParaRPr lang="tr-TR" dirty="0" smtClean="0"/>
          </a:p>
        </p:txBody>
      </p:sp>
      <p:sp>
        <p:nvSpPr>
          <p:cNvPr id="7" name="6 Yuvarlatılmış Dikdörtgen"/>
          <p:cNvSpPr/>
          <p:nvPr/>
        </p:nvSpPr>
        <p:spPr>
          <a:xfrm>
            <a:off x="1159099" y="3714753"/>
            <a:ext cx="7057623" cy="25717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dirty="0" err="1" smtClean="0"/>
              <a:t>printf</a:t>
            </a:r>
            <a:r>
              <a:rPr lang="tr-TR" dirty="0" smtClean="0"/>
              <a:t>(“C dilini ne kadar seviyorsunuz? (1-</a:t>
            </a:r>
            <a:r>
              <a:rPr lang="tr-TR" dirty="0" err="1" smtClean="0"/>
              <a:t>hic</a:t>
            </a:r>
            <a:r>
              <a:rPr lang="tr-TR" dirty="0" smtClean="0"/>
              <a:t> … 10-</a:t>
            </a:r>
            <a:r>
              <a:rPr lang="tr-TR" dirty="0" err="1" smtClean="0"/>
              <a:t>cok</a:t>
            </a:r>
            <a:r>
              <a:rPr lang="tr-TR" dirty="0" smtClean="0"/>
              <a:t> fazla)”);</a:t>
            </a:r>
          </a:p>
          <a:p>
            <a:pPr lvl="1">
              <a:buNone/>
            </a:pPr>
            <a:r>
              <a:rPr lang="tr-TR" dirty="0" smtClean="0"/>
              <a:t>i=1;</a:t>
            </a:r>
          </a:p>
          <a:p>
            <a:pPr lvl="1">
              <a:buNone/>
            </a:pPr>
            <a:r>
              <a:rPr lang="tr-TR" dirty="0" err="1" smtClean="0"/>
              <a:t>while</a:t>
            </a:r>
            <a:r>
              <a:rPr lang="tr-TR" dirty="0" smtClean="0"/>
              <a:t>(i&gt;0) </a:t>
            </a:r>
            <a:r>
              <a:rPr lang="tr-TR" sz="1200" dirty="0" smtClean="0"/>
              <a:t>// Kod doğru çalışır ama gereksiz bir akış (kötü koda örnek)</a:t>
            </a:r>
            <a:endParaRPr lang="tr-TR" dirty="0" smtClean="0"/>
          </a:p>
          <a:p>
            <a:pPr lvl="2"/>
            <a:r>
              <a:rPr lang="tr-TR" dirty="0" smtClean="0"/>
              <a:t>{</a:t>
            </a:r>
          </a:p>
          <a:p>
            <a:pPr lvl="2"/>
            <a:r>
              <a:rPr lang="tr-TR" dirty="0" smtClean="0"/>
              <a:t>	</a:t>
            </a:r>
            <a:r>
              <a:rPr lang="tr-TR" dirty="0" err="1" smtClean="0"/>
              <a:t>scanf</a:t>
            </a:r>
            <a:r>
              <a:rPr lang="tr-TR" dirty="0" smtClean="0"/>
              <a:t>(“%d”, &amp;a);</a:t>
            </a:r>
          </a:p>
          <a:p>
            <a:pPr lvl="2"/>
            <a:r>
              <a:rPr lang="tr-TR" dirty="0" smtClean="0"/>
              <a:t>	</a:t>
            </a:r>
            <a:r>
              <a:rPr lang="tr-TR" dirty="0" err="1" smtClean="0"/>
              <a:t>if</a:t>
            </a:r>
            <a:r>
              <a:rPr lang="tr-TR" dirty="0" smtClean="0"/>
              <a:t>(a==10) break;</a:t>
            </a:r>
          </a:p>
          <a:p>
            <a:pPr lvl="2"/>
            <a:r>
              <a:rPr lang="tr-TR" dirty="0" smtClean="0"/>
              <a:t>	</a:t>
            </a:r>
            <a:r>
              <a:rPr lang="tr-TR" dirty="0" err="1" smtClean="0"/>
              <a:t>printf</a:t>
            </a:r>
            <a:r>
              <a:rPr lang="tr-TR" dirty="0" smtClean="0"/>
              <a:t>(“</a:t>
            </a:r>
            <a:r>
              <a:rPr lang="tr-TR" dirty="0" err="1" smtClean="0"/>
              <a:t>Yanlis</a:t>
            </a:r>
            <a:r>
              <a:rPr lang="tr-TR" dirty="0" smtClean="0"/>
              <a:t> girdiniz. Tekrar giriniz:”);</a:t>
            </a:r>
          </a:p>
          <a:p>
            <a:pPr lvl="2"/>
            <a:r>
              <a:rPr lang="tr-TR" dirty="0" smtClean="0"/>
              <a:t>	i++;</a:t>
            </a:r>
          </a:p>
          <a:p>
            <a:pPr lvl="2"/>
            <a:r>
              <a:rPr lang="tr-TR" dirty="0" smtClean="0"/>
              <a:t>}</a:t>
            </a:r>
          </a:p>
        </p:txBody>
      </p:sp>
      <p:sp>
        <p:nvSpPr>
          <p:cNvPr id="6" name="5 Yuvarlatılmış Dikdörtgen"/>
          <p:cNvSpPr/>
          <p:nvPr/>
        </p:nvSpPr>
        <p:spPr>
          <a:xfrm>
            <a:off x="5500694" y="4786322"/>
            <a:ext cx="2643206"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dirty="0" err="1" smtClean="0"/>
              <a:t>break’in</a:t>
            </a:r>
            <a:r>
              <a:rPr lang="tr-TR" sz="1400" dirty="0" smtClean="0"/>
              <a:t> zayıf bir kullanımı: </a:t>
            </a:r>
            <a:br>
              <a:rPr lang="tr-TR" sz="1400" dirty="0" smtClean="0"/>
            </a:br>
            <a:r>
              <a:rPr lang="tr-TR" sz="1400" dirty="0" smtClean="0"/>
              <a:t>kodu karışıklaştırmış.</a:t>
            </a:r>
            <a:endParaRPr lang="tr-TR" sz="1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Döngüler</a:t>
            </a:r>
            <a:endParaRPr lang="tr-TR" dirty="0"/>
          </a:p>
        </p:txBody>
      </p:sp>
      <p:graphicFrame>
        <p:nvGraphicFramePr>
          <p:cNvPr id="4" name="3 İçerik Yer Tutucusu"/>
          <p:cNvGraphicFramePr>
            <a:graphicFrameLocks noGrp="1"/>
          </p:cNvGraphicFramePr>
          <p:nvPr>
            <p:ph sz="quarter" idx="1"/>
          </p:nvPr>
        </p:nvGraphicFramePr>
        <p:xfrm>
          <a:off x="457200" y="1219200"/>
          <a:ext cx="8229600" cy="4281502"/>
        </p:xfrm>
        <a:graphic>
          <a:graphicData uri="http://schemas.openxmlformats.org/drawingml/2006/table">
            <a:tbl>
              <a:tblPr firstRow="1" bandRow="1">
                <a:tableStyleId>{5C22544A-7EE6-4342-B048-85BDC9FD1C3A}</a:tableStyleId>
              </a:tblPr>
              <a:tblGrid>
                <a:gridCol w="2743200"/>
                <a:gridCol w="2743200"/>
                <a:gridCol w="2743200"/>
              </a:tblGrid>
              <a:tr h="666417">
                <a:tc>
                  <a:txBody>
                    <a:bodyPr/>
                    <a:lstStyle/>
                    <a:p>
                      <a:r>
                        <a:rPr lang="tr-TR" dirty="0" smtClean="0"/>
                        <a:t>İşlemler</a:t>
                      </a:r>
                      <a:endParaRPr lang="tr-TR" dirty="0"/>
                    </a:p>
                  </a:txBody>
                  <a:tcPr/>
                </a:tc>
                <a:tc>
                  <a:txBody>
                    <a:bodyPr/>
                    <a:lstStyle/>
                    <a:p>
                      <a:r>
                        <a:rPr lang="tr-TR" dirty="0" smtClean="0"/>
                        <a:t>Doğrusuna örnek</a:t>
                      </a:r>
                      <a:endParaRPr lang="tr-TR" dirty="0"/>
                    </a:p>
                  </a:txBody>
                  <a:tcPr/>
                </a:tc>
                <a:tc>
                  <a:txBody>
                    <a:bodyPr/>
                    <a:lstStyle/>
                    <a:p>
                      <a:r>
                        <a:rPr lang="tr-TR" dirty="0" smtClean="0"/>
                        <a:t>Yanlışına örnek</a:t>
                      </a:r>
                      <a:endParaRPr lang="tr-TR" dirty="0"/>
                    </a:p>
                  </a:txBody>
                  <a:tcPr/>
                </a:tc>
              </a:tr>
              <a:tr h="3615085">
                <a:tc>
                  <a:txBody>
                    <a:bodyPr/>
                    <a:lstStyle/>
                    <a:p>
                      <a:r>
                        <a:rPr lang="tr-TR" dirty="0" smtClean="0"/>
                        <a:t>Değer kontrolü</a:t>
                      </a:r>
                      <a:endParaRPr lang="tr-TR"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baseline="0" dirty="0" err="1" smtClean="0"/>
                        <a:t>scanf</a:t>
                      </a:r>
                      <a:r>
                        <a:rPr lang="tr-TR" baseline="0" dirty="0" smtClean="0"/>
                        <a:t>(“%d”, &amp;</a:t>
                      </a:r>
                      <a:r>
                        <a:rPr lang="tr-TR" baseline="0" dirty="0" err="1" smtClean="0"/>
                        <a:t>deger</a:t>
                      </a:r>
                      <a:r>
                        <a:rPr lang="tr-TR" baseline="0" dirty="0" smtClean="0"/>
                        <a:t>);</a:t>
                      </a:r>
                      <a:endParaRPr lang="tr-TR" dirty="0" smtClean="0"/>
                    </a:p>
                    <a:p>
                      <a:pPr>
                        <a:buFont typeface="Arial" pitchFamily="34" charset="0"/>
                        <a:buNone/>
                      </a:pPr>
                      <a:r>
                        <a:rPr lang="tr-TR" dirty="0" err="1" smtClean="0"/>
                        <a:t>while</a:t>
                      </a:r>
                      <a:r>
                        <a:rPr lang="tr-TR" dirty="0" smtClean="0"/>
                        <a:t>(</a:t>
                      </a:r>
                      <a:r>
                        <a:rPr lang="tr-TR" dirty="0" err="1" smtClean="0"/>
                        <a:t>deger</a:t>
                      </a:r>
                      <a:r>
                        <a:rPr lang="tr-TR" dirty="0" smtClean="0"/>
                        <a:t>!=1)</a:t>
                      </a:r>
                    </a:p>
                    <a:p>
                      <a:pPr>
                        <a:buFont typeface="Arial" pitchFamily="34" charset="0"/>
                        <a:buNone/>
                      </a:pPr>
                      <a:r>
                        <a:rPr lang="tr-TR" dirty="0" smtClean="0"/>
                        <a:t>{</a:t>
                      </a:r>
                    </a:p>
                    <a:p>
                      <a:pPr>
                        <a:buFont typeface="Arial" pitchFamily="34" charset="0"/>
                        <a:buNone/>
                      </a:pPr>
                      <a:r>
                        <a:rPr lang="tr-TR" dirty="0" smtClean="0"/>
                        <a:t>  </a:t>
                      </a:r>
                      <a:r>
                        <a:rPr lang="tr-TR" dirty="0" err="1" smtClean="0"/>
                        <a:t>printf</a:t>
                      </a:r>
                      <a:r>
                        <a:rPr lang="tr-TR" dirty="0" smtClean="0"/>
                        <a:t>(“\n1</a:t>
                      </a:r>
                      <a:r>
                        <a:rPr lang="tr-TR" baseline="0" dirty="0" smtClean="0"/>
                        <a:t> giriniz:”);</a:t>
                      </a:r>
                    </a:p>
                    <a:p>
                      <a:pPr>
                        <a:buFont typeface="Arial" pitchFamily="34" charset="0"/>
                        <a:buNone/>
                      </a:pPr>
                      <a:r>
                        <a:rPr lang="tr-TR" baseline="0" dirty="0" smtClean="0"/>
                        <a:t>  </a:t>
                      </a:r>
                      <a:r>
                        <a:rPr lang="tr-TR" baseline="0" dirty="0" err="1" smtClean="0"/>
                        <a:t>scanf</a:t>
                      </a:r>
                      <a:r>
                        <a:rPr lang="tr-TR" baseline="0" dirty="0" smtClean="0"/>
                        <a:t>(“%d”, &amp;</a:t>
                      </a:r>
                      <a:r>
                        <a:rPr lang="tr-TR" baseline="0" dirty="0" err="1" smtClean="0"/>
                        <a:t>deger</a:t>
                      </a:r>
                      <a:r>
                        <a:rPr lang="tr-TR" baseline="0" dirty="0" smtClean="0"/>
                        <a:t>);</a:t>
                      </a:r>
                      <a:endParaRPr lang="tr-TR" dirty="0" smtClean="0"/>
                    </a:p>
                    <a:p>
                      <a:pPr>
                        <a:buFont typeface="Arial" pitchFamily="34" charset="0"/>
                        <a:buNone/>
                      </a:pPr>
                      <a:r>
                        <a:rPr lang="tr-TR" dirty="0" smtClean="0"/>
                        <a:t>}</a:t>
                      </a:r>
                    </a:p>
                    <a:p>
                      <a:pPr>
                        <a:buFont typeface="Arial" pitchFamily="34" charset="0"/>
                        <a:buNone/>
                      </a:pPr>
                      <a:endParaRPr lang="tr-TR" dirty="0" smtClean="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baseline="0" dirty="0" err="1" smtClean="0"/>
                        <a:t>scanf</a:t>
                      </a:r>
                      <a:r>
                        <a:rPr lang="tr-TR" baseline="0" dirty="0" smtClean="0"/>
                        <a:t>(“%d”, &amp;</a:t>
                      </a:r>
                      <a:r>
                        <a:rPr lang="tr-TR" baseline="0" dirty="0" err="1" smtClean="0"/>
                        <a:t>deger</a:t>
                      </a:r>
                      <a:r>
                        <a:rPr lang="tr-TR" baseline="0" dirty="0" smtClean="0"/>
                        <a:t>);</a:t>
                      </a:r>
                      <a:endParaRPr lang="tr-TR" dirty="0" smtClean="0"/>
                    </a:p>
                    <a:p>
                      <a:pPr>
                        <a:buFont typeface="Arial" pitchFamily="34" charset="0"/>
                        <a:buNone/>
                      </a:pPr>
                      <a:r>
                        <a:rPr lang="tr-TR" dirty="0" err="1" smtClean="0"/>
                        <a:t>while</a:t>
                      </a:r>
                      <a:r>
                        <a:rPr lang="tr-TR" dirty="0" smtClean="0"/>
                        <a:t>(</a:t>
                      </a:r>
                      <a:r>
                        <a:rPr lang="tr-TR" dirty="0" err="1" smtClean="0"/>
                        <a:t>deger</a:t>
                      </a:r>
                      <a:r>
                        <a:rPr lang="tr-TR" dirty="0" smtClean="0"/>
                        <a:t>!=1)</a:t>
                      </a:r>
                    </a:p>
                    <a:p>
                      <a:pPr>
                        <a:buFont typeface="Arial" pitchFamily="34" charset="0"/>
                        <a:buNone/>
                      </a:pPr>
                      <a:r>
                        <a:rPr lang="tr-TR" dirty="0" smtClean="0"/>
                        <a:t>{</a:t>
                      </a:r>
                    </a:p>
                    <a:p>
                      <a:pPr>
                        <a:buFont typeface="Arial" pitchFamily="34" charset="0"/>
                        <a:buNone/>
                      </a:pPr>
                      <a:r>
                        <a:rPr lang="tr-TR" dirty="0" smtClean="0"/>
                        <a:t>  </a:t>
                      </a:r>
                      <a:r>
                        <a:rPr lang="tr-TR" dirty="0" err="1" smtClean="0"/>
                        <a:t>printf</a:t>
                      </a:r>
                      <a:r>
                        <a:rPr lang="tr-TR" dirty="0" smtClean="0"/>
                        <a:t>(“\n1</a:t>
                      </a:r>
                      <a:r>
                        <a:rPr lang="tr-TR" baseline="0" dirty="0" smtClean="0"/>
                        <a:t> giriniz:”);</a:t>
                      </a:r>
                    </a:p>
                    <a:p>
                      <a:pPr>
                        <a:buFont typeface="Arial" pitchFamily="34" charset="0"/>
                        <a:buNone/>
                      </a:pPr>
                      <a:r>
                        <a:rPr lang="tr-TR" dirty="0" smtClean="0"/>
                        <a:t>}</a:t>
                      </a:r>
                    </a:p>
                    <a:p>
                      <a:pPr>
                        <a:buFont typeface="Arial" pitchFamily="34" charset="0"/>
                        <a:buNone/>
                      </a:pPr>
                      <a:endParaRPr lang="tr-TR" dirty="0" smtClean="0"/>
                    </a:p>
                    <a:p>
                      <a:pPr algn="ctr">
                        <a:buFont typeface="Arial" pitchFamily="34" charset="0"/>
                        <a:buNone/>
                      </a:pPr>
                      <a:r>
                        <a:rPr lang="tr-TR" dirty="0" smtClean="0">
                          <a:solidFill>
                            <a:srgbClr val="FF0000"/>
                          </a:solidFill>
                        </a:rPr>
                        <a:t>(sonsuz</a:t>
                      </a:r>
                      <a:r>
                        <a:rPr lang="tr-TR" baseline="0" dirty="0" smtClean="0">
                          <a:solidFill>
                            <a:srgbClr val="FF0000"/>
                          </a:solidFill>
                        </a:rPr>
                        <a:t> döngü)</a:t>
                      </a:r>
                      <a:endParaRPr lang="tr-TR" dirty="0">
                        <a:solidFill>
                          <a:srgbClr val="FF0000"/>
                        </a:solidFill>
                      </a:endParaRPr>
                    </a:p>
                  </a:txBody>
                  <a:tcPr>
                    <a:solidFill>
                      <a:schemeClr val="bg1">
                        <a:lumMod val="95000"/>
                      </a:schemeClr>
                    </a:solidFill>
                  </a:tcPr>
                </a:tc>
              </a:tr>
            </a:tbl>
          </a:graphicData>
        </a:graphic>
      </p:graphicFrame>
      <p:sp>
        <p:nvSpPr>
          <p:cNvPr id="2050" name="AutoShape 2"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000" dirty="0" err="1" smtClean="0"/>
              <a:t>while</a:t>
            </a:r>
            <a:r>
              <a:rPr lang="tr-TR" sz="6000" dirty="0" smtClean="0"/>
              <a:t> ile ilgili ek örnekler</a:t>
            </a:r>
          </a:p>
          <a:p>
            <a:pPr>
              <a:buNone/>
            </a:pPr>
            <a:endParaRPr lang="tr-TR" sz="6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Bu kod ne yapar?</a:t>
            </a:r>
            <a:endParaRPr lang="tr-TR" dirty="0"/>
          </a:p>
        </p:txBody>
      </p:sp>
      <p:sp>
        <p:nvSpPr>
          <p:cNvPr id="20483" name="Rectangle 3"/>
          <p:cNvSpPr>
            <a:spLocks noGrp="1" noChangeArrowheads="1"/>
          </p:cNvSpPr>
          <p:nvPr>
            <p:ph sz="quarter" idx="1"/>
          </p:nvPr>
        </p:nvSpPr>
        <p:spPr>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buFont typeface="Monotype Sorts" charset="0"/>
              <a:buChar char=" "/>
            </a:pPr>
            <a:r>
              <a:rPr lang="en-US" b="0" dirty="0"/>
              <a:t>#include &lt;</a:t>
            </a:r>
            <a:r>
              <a:rPr lang="en-US" b="0" dirty="0" err="1"/>
              <a:t>stdio.h</a:t>
            </a:r>
            <a:r>
              <a:rPr lang="en-US" b="0" dirty="0"/>
              <a:t>&gt;</a:t>
            </a:r>
          </a:p>
          <a:p>
            <a:pPr>
              <a:buFont typeface="Monotype Sorts" charset="0"/>
              <a:buChar char=" "/>
            </a:pPr>
            <a:r>
              <a:rPr lang="en-US" b="0" dirty="0" err="1"/>
              <a:t>int</a:t>
            </a:r>
            <a:r>
              <a:rPr lang="en-US" b="0" dirty="0"/>
              <a:t> main ( )</a:t>
            </a:r>
          </a:p>
          <a:p>
            <a:pPr>
              <a:lnSpc>
                <a:spcPct val="75000"/>
              </a:lnSpc>
              <a:buFont typeface="Monotype Sorts" charset="0"/>
              <a:buChar char=" "/>
            </a:pPr>
            <a:r>
              <a:rPr lang="en-US" b="0" dirty="0"/>
              <a:t>{</a:t>
            </a:r>
          </a:p>
          <a:p>
            <a:pPr>
              <a:buFont typeface="Monotype Sorts" charset="0"/>
              <a:buChar char=" "/>
            </a:pPr>
            <a:r>
              <a:rPr lang="en-US" b="0" dirty="0"/>
              <a:t>     </a:t>
            </a:r>
            <a:r>
              <a:rPr lang="en-US" b="0" dirty="0" err="1"/>
              <a:t>int</a:t>
            </a:r>
            <a:r>
              <a:rPr lang="en-US" b="0" dirty="0"/>
              <a:t> </a:t>
            </a:r>
            <a:r>
              <a:rPr lang="en-US" b="0" dirty="0" err="1"/>
              <a:t>num</a:t>
            </a:r>
            <a:r>
              <a:rPr lang="en-US" b="0" dirty="0"/>
              <a:t>, temp, digits = 0 ;</a:t>
            </a:r>
          </a:p>
          <a:p>
            <a:pPr>
              <a:buFont typeface="Monotype Sorts" charset="0"/>
              <a:buChar char=" "/>
            </a:pPr>
            <a:r>
              <a:rPr lang="en-US" b="0" dirty="0"/>
              <a:t>     temp = </a:t>
            </a:r>
            <a:r>
              <a:rPr lang="en-US" b="0" dirty="0" err="1"/>
              <a:t>num</a:t>
            </a:r>
            <a:r>
              <a:rPr lang="en-US" b="0" dirty="0"/>
              <a:t> = 4327 ;</a:t>
            </a:r>
          </a:p>
          <a:p>
            <a:pPr lvl="1">
              <a:buFontTx/>
              <a:buNone/>
            </a:pPr>
            <a:r>
              <a:rPr lang="en-US" sz="2600" dirty="0">
                <a:solidFill>
                  <a:schemeClr val="tx1"/>
                </a:solidFill>
              </a:rPr>
              <a:t>    while ( temp &gt; 0  )</a:t>
            </a:r>
          </a:p>
          <a:p>
            <a:pPr>
              <a:lnSpc>
                <a:spcPct val="75000"/>
              </a:lnSpc>
              <a:buFont typeface="Monotype Sorts" charset="0"/>
              <a:buChar char=" "/>
            </a:pPr>
            <a:r>
              <a:rPr lang="en-US" b="0" dirty="0"/>
              <a:t>     {</a:t>
            </a:r>
            <a:br>
              <a:rPr lang="en-US" b="0" dirty="0"/>
            </a:br>
            <a:r>
              <a:rPr lang="en-US" b="0" dirty="0" smtClean="0"/>
              <a:t>  </a:t>
            </a:r>
            <a:r>
              <a:rPr lang="en-US" b="0" dirty="0"/>
              <a:t>	  </a:t>
            </a:r>
            <a:r>
              <a:rPr lang="en-US" b="0" dirty="0" err="1"/>
              <a:t>printf</a:t>
            </a:r>
            <a:r>
              <a:rPr lang="en-US" b="0" dirty="0"/>
              <a:t> (</a:t>
            </a:r>
            <a:r>
              <a:rPr lang="ja-JP" altLang="en-US" b="0" dirty="0">
                <a:latin typeface="Arial"/>
              </a:rPr>
              <a:t>“</a:t>
            </a:r>
            <a:r>
              <a:rPr lang="en-US" b="0" dirty="0"/>
              <a:t>%d\n</a:t>
            </a:r>
            <a:r>
              <a:rPr lang="ja-JP" altLang="en-US" b="0" dirty="0">
                <a:latin typeface="Arial"/>
              </a:rPr>
              <a:t>”</a:t>
            </a:r>
            <a:r>
              <a:rPr lang="en-US" b="0" dirty="0"/>
              <a:t>, temp) ;</a:t>
            </a:r>
          </a:p>
          <a:p>
            <a:pPr>
              <a:lnSpc>
                <a:spcPct val="75000"/>
              </a:lnSpc>
              <a:buFont typeface="Monotype Sorts" charset="0"/>
              <a:buChar char=" "/>
            </a:pPr>
            <a:r>
              <a:rPr lang="en-US" b="0" dirty="0"/>
              <a:t> 	 </a:t>
            </a:r>
            <a:r>
              <a:rPr lang="en-US" b="0" dirty="0" smtClean="0"/>
              <a:t>        </a:t>
            </a:r>
            <a:r>
              <a:rPr lang="tr-TR" b="0" dirty="0" err="1" smtClean="0"/>
              <a:t>temp</a:t>
            </a:r>
            <a:r>
              <a:rPr lang="tr-TR" dirty="0" smtClean="0"/>
              <a:t>= </a:t>
            </a:r>
            <a:r>
              <a:rPr lang="en-US" b="0" dirty="0" smtClean="0"/>
              <a:t>temp / </a:t>
            </a:r>
            <a:r>
              <a:rPr lang="en-US" b="0" dirty="0"/>
              <a:t>10 ; </a:t>
            </a:r>
          </a:p>
          <a:p>
            <a:pPr>
              <a:lnSpc>
                <a:spcPct val="75000"/>
              </a:lnSpc>
              <a:buFont typeface="Monotype Sorts" charset="0"/>
              <a:buChar char=" "/>
            </a:pPr>
            <a:r>
              <a:rPr lang="en-US" b="0" dirty="0"/>
              <a:t>	 </a:t>
            </a:r>
            <a:r>
              <a:rPr lang="en-US" b="0" dirty="0" smtClean="0"/>
              <a:t>         </a:t>
            </a:r>
            <a:r>
              <a:rPr lang="en-US" b="0" dirty="0"/>
              <a:t>digits++ ; </a:t>
            </a:r>
          </a:p>
          <a:p>
            <a:pPr>
              <a:lnSpc>
                <a:spcPct val="75000"/>
              </a:lnSpc>
              <a:buFont typeface="Monotype Sorts" charset="0"/>
              <a:buChar char=" "/>
            </a:pPr>
            <a:r>
              <a:rPr lang="en-US" b="0" dirty="0"/>
              <a:t>     }</a:t>
            </a:r>
          </a:p>
          <a:p>
            <a:pPr>
              <a:buFont typeface="Monotype Sorts" charset="0"/>
              <a:buChar char=" "/>
            </a:pPr>
            <a:r>
              <a:rPr lang="en-US" b="0" dirty="0"/>
              <a:t>     </a:t>
            </a:r>
            <a:r>
              <a:rPr lang="en-US" b="0" dirty="0" err="1"/>
              <a:t>printf</a:t>
            </a:r>
            <a:r>
              <a:rPr lang="en-US" b="0" dirty="0"/>
              <a:t> (</a:t>
            </a:r>
            <a:r>
              <a:rPr lang="ja-JP" altLang="en-US" b="0" dirty="0">
                <a:latin typeface="Arial"/>
              </a:rPr>
              <a:t>“</a:t>
            </a:r>
            <a:r>
              <a:rPr lang="en-US" b="0" dirty="0"/>
              <a:t>There are %d digits in %d.\n</a:t>
            </a:r>
            <a:r>
              <a:rPr lang="ja-JP" altLang="en-US" b="0" dirty="0">
                <a:latin typeface="Arial"/>
              </a:rPr>
              <a:t>”</a:t>
            </a:r>
            <a:r>
              <a:rPr lang="en-US" b="0" dirty="0"/>
              <a:t>, digits, </a:t>
            </a:r>
            <a:r>
              <a:rPr lang="en-US" b="0" dirty="0" err="1"/>
              <a:t>num</a:t>
            </a:r>
            <a:r>
              <a:rPr lang="en-US" b="0" dirty="0"/>
              <a:t>) ;</a:t>
            </a:r>
          </a:p>
          <a:p>
            <a:pPr>
              <a:buFont typeface="Monotype Sorts" charset="0"/>
              <a:buChar char=" "/>
            </a:pPr>
            <a:r>
              <a:rPr lang="en-US" b="0" dirty="0"/>
              <a:t>     return 0 ;</a:t>
            </a:r>
          </a:p>
          <a:p>
            <a:pPr>
              <a:buFont typeface="Monotype Sorts" charset="0"/>
              <a:buChar char=" "/>
            </a:pPr>
            <a:r>
              <a:rPr lang="en-US" b="0" dirty="0"/>
              <a:t>}</a:t>
            </a:r>
          </a:p>
          <a:p>
            <a:pPr>
              <a:buFont typeface="Monotype Sorts" charset="0"/>
              <a:buChar char=" "/>
            </a:pPr>
            <a:endParaRPr lang="en-US" sz="2000" dirty="0"/>
          </a:p>
        </p:txBody>
      </p:sp>
      <p:pic>
        <p:nvPicPr>
          <p:cNvPr id="2050" name="Picture 2"/>
          <p:cNvPicPr>
            <a:picLocks noChangeAspect="1" noChangeArrowheads="1"/>
          </p:cNvPicPr>
          <p:nvPr/>
        </p:nvPicPr>
        <p:blipFill>
          <a:blip r:embed="rId3"/>
          <a:srcRect r="29559"/>
          <a:stretch>
            <a:fillRect/>
          </a:stretch>
        </p:blipFill>
        <p:spPr bwMode="auto">
          <a:xfrm>
            <a:off x="4929190" y="1571612"/>
            <a:ext cx="3500462" cy="1781184"/>
          </a:xfrm>
          <a:prstGeom prst="rect">
            <a:avLst/>
          </a:prstGeom>
          <a:noFill/>
          <a:ln w="9525">
            <a:noFill/>
            <a:miter lim="800000"/>
            <a:headEnd/>
            <a:tailEnd/>
          </a:ln>
          <a:effectLst/>
        </p:spPr>
      </p:pic>
    </p:spTree>
    <p:extLst>
      <p:ext uri="{BB962C8B-B14F-4D97-AF65-F5344CB8AC3E}">
        <p14:creationId xmlns="" xmlns:p14="http://schemas.microsoft.com/office/powerpoint/2010/main" val="355672806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Döngüler</a:t>
            </a:r>
            <a:endParaRPr lang="tr-TR" dirty="0"/>
          </a:p>
        </p:txBody>
      </p:sp>
      <p:graphicFrame>
        <p:nvGraphicFramePr>
          <p:cNvPr id="4" name="3 İçerik Yer Tutucusu"/>
          <p:cNvGraphicFramePr>
            <a:graphicFrameLocks noGrp="1"/>
          </p:cNvGraphicFramePr>
          <p:nvPr>
            <p:ph sz="quarter" idx="1"/>
          </p:nvPr>
        </p:nvGraphicFramePr>
        <p:xfrm>
          <a:off x="457200" y="1219200"/>
          <a:ext cx="8229600" cy="3995750"/>
        </p:xfrm>
        <a:graphic>
          <a:graphicData uri="http://schemas.openxmlformats.org/drawingml/2006/table">
            <a:tbl>
              <a:tblPr firstRow="1" bandRow="1">
                <a:tableStyleId>{5C22544A-7EE6-4342-B048-85BDC9FD1C3A}</a:tableStyleId>
              </a:tblPr>
              <a:tblGrid>
                <a:gridCol w="2743200"/>
                <a:gridCol w="2743200"/>
                <a:gridCol w="2743200"/>
              </a:tblGrid>
              <a:tr h="557724">
                <a:tc>
                  <a:txBody>
                    <a:bodyPr/>
                    <a:lstStyle/>
                    <a:p>
                      <a:r>
                        <a:rPr lang="tr-TR" dirty="0" smtClean="0"/>
                        <a:t>İşlemler</a:t>
                      </a:r>
                      <a:endParaRPr lang="tr-TR" dirty="0"/>
                    </a:p>
                  </a:txBody>
                  <a:tcPr/>
                </a:tc>
                <a:tc>
                  <a:txBody>
                    <a:bodyPr/>
                    <a:lstStyle/>
                    <a:p>
                      <a:r>
                        <a:rPr lang="tr-TR" dirty="0" smtClean="0"/>
                        <a:t>Doğrusuna örnek</a:t>
                      </a:r>
                      <a:endParaRPr lang="tr-TR" dirty="0"/>
                    </a:p>
                  </a:txBody>
                  <a:tcPr/>
                </a:tc>
                <a:tc>
                  <a:txBody>
                    <a:bodyPr/>
                    <a:lstStyle/>
                    <a:p>
                      <a:r>
                        <a:rPr lang="tr-TR" dirty="0" smtClean="0"/>
                        <a:t>Yanlışına örnek</a:t>
                      </a:r>
                      <a:endParaRPr lang="tr-TR" dirty="0"/>
                    </a:p>
                  </a:txBody>
                  <a:tcPr/>
                </a:tc>
              </a:tr>
              <a:tr h="3438026">
                <a:tc>
                  <a:txBody>
                    <a:bodyPr/>
                    <a:lstStyle/>
                    <a:p>
                      <a:r>
                        <a:rPr lang="tr-TR" dirty="0" smtClean="0"/>
                        <a:t>Eksi değer girilirse toplama işlemini sonlandırmak</a:t>
                      </a:r>
                    </a:p>
                    <a:p>
                      <a:endParaRPr lang="tr-TR" dirty="0" smtClean="0"/>
                    </a:p>
                    <a:p>
                      <a:r>
                        <a:rPr lang="tr-TR" sz="1400" dirty="0" smtClean="0"/>
                        <a:t>3</a:t>
                      </a:r>
                    </a:p>
                    <a:p>
                      <a:r>
                        <a:rPr lang="tr-TR" sz="1400" dirty="0" smtClean="0"/>
                        <a:t>5</a:t>
                      </a:r>
                    </a:p>
                    <a:p>
                      <a:r>
                        <a:rPr lang="tr-TR" sz="1400" dirty="0" smtClean="0"/>
                        <a:t>-1</a:t>
                      </a:r>
                    </a:p>
                    <a:p>
                      <a:r>
                        <a:rPr lang="tr-TR" sz="1400" dirty="0" smtClean="0"/>
                        <a:t>girildiğinde</a:t>
                      </a:r>
                      <a:r>
                        <a:rPr lang="tr-TR" sz="1400" baseline="0" dirty="0" smtClean="0"/>
                        <a:t> toplam değeri 8 olması isteniyor.</a:t>
                      </a:r>
                      <a:br>
                        <a:rPr lang="tr-TR" sz="1400" baseline="0" dirty="0" smtClean="0"/>
                      </a:br>
                      <a:r>
                        <a:rPr lang="tr-TR" sz="1400" baseline="0" dirty="0" smtClean="0"/>
                        <a:t>-1 sadece çıkış isteğini belirtmeli, toplam hesabına katılmamalı.</a:t>
                      </a:r>
                      <a:endParaRPr lang="tr-TR" sz="1400" dirty="0"/>
                    </a:p>
                  </a:txBody>
                  <a:tcPr>
                    <a:solidFill>
                      <a:schemeClr val="bg1">
                        <a:lumMod val="95000"/>
                      </a:schemeClr>
                    </a:solidFill>
                  </a:tcPr>
                </a:tc>
                <a:tc>
                  <a:txBody>
                    <a:bodyPr/>
                    <a:lstStyle/>
                    <a:p>
                      <a:pPr>
                        <a:buFont typeface="Arial" pitchFamily="34" charset="0"/>
                        <a:buNone/>
                      </a:pPr>
                      <a:r>
                        <a:rPr lang="tr-TR" sz="1600" dirty="0" err="1" smtClean="0"/>
                        <a:t>printf</a:t>
                      </a:r>
                      <a:r>
                        <a:rPr lang="tr-TR" sz="1600" dirty="0" smtClean="0"/>
                        <a:t>(“</a:t>
                      </a:r>
                      <a:r>
                        <a:rPr lang="tr-TR" sz="1600" dirty="0" err="1" smtClean="0"/>
                        <a:t>Sayi</a:t>
                      </a:r>
                      <a:r>
                        <a:rPr lang="tr-TR" sz="1600" dirty="0" smtClean="0"/>
                        <a:t>:”);</a:t>
                      </a:r>
                    </a:p>
                    <a:p>
                      <a:pPr>
                        <a:buFont typeface="Arial" pitchFamily="34" charset="0"/>
                        <a:buNone/>
                      </a:pPr>
                      <a:r>
                        <a:rPr lang="tr-TR" sz="1600" dirty="0" smtClean="0"/>
                        <a:t>scanf(“%d”,&amp;</a:t>
                      </a:r>
                      <a:r>
                        <a:rPr lang="tr-TR" sz="1600" dirty="0" err="1" smtClean="0"/>
                        <a:t>sayi</a:t>
                      </a:r>
                      <a:r>
                        <a:rPr lang="tr-TR" sz="1600" dirty="0" smtClean="0"/>
                        <a:t>);</a:t>
                      </a:r>
                    </a:p>
                    <a:p>
                      <a:pPr>
                        <a:buFont typeface="Arial" pitchFamily="34" charset="0"/>
                        <a:buNone/>
                      </a:pPr>
                      <a:r>
                        <a:rPr lang="tr-TR" sz="1600" dirty="0" err="1" smtClean="0"/>
                        <a:t>while</a:t>
                      </a:r>
                      <a:r>
                        <a:rPr lang="tr-TR" sz="1600" dirty="0" smtClean="0"/>
                        <a:t>(</a:t>
                      </a:r>
                      <a:r>
                        <a:rPr lang="tr-TR" sz="1600" dirty="0" err="1" smtClean="0"/>
                        <a:t>sayi</a:t>
                      </a:r>
                      <a:r>
                        <a:rPr lang="tr-TR" sz="1600" dirty="0" smtClean="0"/>
                        <a:t>&gt;=0){</a:t>
                      </a:r>
                    </a:p>
                    <a:p>
                      <a:pPr>
                        <a:buFont typeface="Arial" pitchFamily="34" charset="0"/>
                        <a:buNone/>
                      </a:pPr>
                      <a:r>
                        <a:rPr lang="tr-TR" sz="1600" dirty="0" smtClean="0"/>
                        <a:t>    toplam+=</a:t>
                      </a:r>
                      <a:r>
                        <a:rPr lang="tr-TR" sz="1600" dirty="0" err="1" smtClean="0"/>
                        <a:t>sayi</a:t>
                      </a:r>
                      <a:r>
                        <a:rPr lang="tr-TR" sz="1600" dirty="0" smtClean="0"/>
                        <a:t>;</a:t>
                      </a:r>
                    </a:p>
                    <a:p>
                      <a:pPr>
                        <a:buFont typeface="Arial" pitchFamily="34" charset="0"/>
                        <a:buNone/>
                      </a:pPr>
                      <a:r>
                        <a:rPr lang="tr-TR" sz="1600" dirty="0" smtClean="0"/>
                        <a:t>    </a:t>
                      </a:r>
                      <a:r>
                        <a:rPr lang="tr-TR" sz="1600" dirty="0" err="1" smtClean="0"/>
                        <a:t>sayac</a:t>
                      </a:r>
                      <a:r>
                        <a:rPr lang="tr-TR" sz="160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600" dirty="0" smtClean="0"/>
                        <a:t>    </a:t>
                      </a:r>
                      <a:r>
                        <a:rPr lang="tr-TR" sz="1600" dirty="0" err="1" smtClean="0"/>
                        <a:t>printf</a:t>
                      </a:r>
                      <a:r>
                        <a:rPr lang="tr-TR" sz="1600" dirty="0" smtClean="0"/>
                        <a:t>(“</a:t>
                      </a:r>
                      <a:r>
                        <a:rPr lang="tr-TR" sz="1600" dirty="0" err="1" smtClean="0"/>
                        <a:t>Sayi</a:t>
                      </a:r>
                      <a:r>
                        <a:rPr lang="tr-TR" sz="1600" dirty="0" smtClean="0"/>
                        <a:t>:”);</a:t>
                      </a:r>
                    </a:p>
                    <a:p>
                      <a:pPr>
                        <a:buFont typeface="Arial" pitchFamily="34" charset="0"/>
                        <a:buNone/>
                      </a:pPr>
                      <a:r>
                        <a:rPr lang="tr-TR" sz="1600" baseline="0" dirty="0" smtClean="0"/>
                        <a:t>    </a:t>
                      </a:r>
                      <a:r>
                        <a:rPr lang="tr-TR" sz="1600" dirty="0" err="1" smtClean="0"/>
                        <a:t>scanf</a:t>
                      </a:r>
                      <a:r>
                        <a:rPr lang="tr-TR" sz="1600" dirty="0" smtClean="0"/>
                        <a:t>(“%d”,&amp;</a:t>
                      </a:r>
                      <a:r>
                        <a:rPr lang="tr-TR" sz="1600" dirty="0" err="1" smtClean="0"/>
                        <a:t>sayi</a:t>
                      </a:r>
                      <a:r>
                        <a:rPr lang="tr-TR" sz="1600" dirty="0" smtClean="0"/>
                        <a:t>);</a:t>
                      </a:r>
                    </a:p>
                    <a:p>
                      <a:pPr>
                        <a:buFont typeface="Arial" pitchFamily="34" charset="0"/>
                        <a:buNone/>
                      </a:pPr>
                      <a:r>
                        <a:rPr lang="tr-TR" sz="1600" dirty="0" smtClean="0"/>
                        <a:t>}</a:t>
                      </a:r>
                    </a:p>
                    <a:p>
                      <a:pPr>
                        <a:buFont typeface="Arial" pitchFamily="34" charset="0"/>
                        <a:buNone/>
                      </a:pPr>
                      <a:r>
                        <a:rPr lang="tr-TR" sz="1600" dirty="0" err="1" smtClean="0"/>
                        <a:t>printf</a:t>
                      </a:r>
                      <a:r>
                        <a:rPr lang="tr-TR" sz="1600" dirty="0" smtClean="0"/>
                        <a:t>(“Toplam:%d”, toplam);</a:t>
                      </a:r>
                    </a:p>
                  </a:txBody>
                  <a:tcPr>
                    <a:solidFill>
                      <a:schemeClr val="bg1">
                        <a:lumMod val="95000"/>
                      </a:schemeClr>
                    </a:solidFill>
                  </a:tcPr>
                </a:tc>
                <a:tc>
                  <a:txBody>
                    <a:bodyPr/>
                    <a:lstStyle/>
                    <a:p>
                      <a:pPr>
                        <a:buFont typeface="Arial" pitchFamily="34" charset="0"/>
                        <a:buNone/>
                      </a:pPr>
                      <a:r>
                        <a:rPr lang="tr-TR" sz="1600" dirty="0" err="1" smtClean="0"/>
                        <a:t>printf</a:t>
                      </a:r>
                      <a:r>
                        <a:rPr lang="tr-TR" sz="1600" dirty="0" smtClean="0"/>
                        <a:t>(“</a:t>
                      </a:r>
                      <a:r>
                        <a:rPr lang="tr-TR" sz="1600" dirty="0" err="1" smtClean="0"/>
                        <a:t>Sayi</a:t>
                      </a:r>
                      <a:r>
                        <a:rPr lang="tr-TR" sz="1600" dirty="0" smtClean="0"/>
                        <a:t>:”);</a:t>
                      </a:r>
                    </a:p>
                    <a:p>
                      <a:pPr>
                        <a:buFont typeface="Arial" pitchFamily="34" charset="0"/>
                        <a:buNone/>
                      </a:pPr>
                      <a:r>
                        <a:rPr lang="tr-TR" sz="1600" dirty="0" smtClean="0"/>
                        <a:t>scanf(“%d”,&amp;</a:t>
                      </a:r>
                      <a:r>
                        <a:rPr lang="tr-TR" sz="1600" dirty="0" err="1" smtClean="0"/>
                        <a:t>sayi</a:t>
                      </a:r>
                      <a:r>
                        <a:rPr lang="tr-TR" sz="1600" dirty="0" smtClean="0"/>
                        <a:t>);</a:t>
                      </a:r>
                    </a:p>
                    <a:p>
                      <a:pPr>
                        <a:buFont typeface="Arial" pitchFamily="34" charset="0"/>
                        <a:buNone/>
                      </a:pPr>
                      <a:r>
                        <a:rPr lang="tr-TR" sz="1600" dirty="0" err="1" smtClean="0"/>
                        <a:t>while</a:t>
                      </a:r>
                      <a:r>
                        <a:rPr lang="tr-TR" sz="1600" dirty="0" smtClean="0"/>
                        <a:t>(</a:t>
                      </a:r>
                      <a:r>
                        <a:rPr lang="tr-TR" sz="1600" dirty="0" err="1" smtClean="0"/>
                        <a:t>sayi</a:t>
                      </a:r>
                      <a:r>
                        <a:rPr lang="tr-TR" sz="1600" dirty="0" smtClean="0"/>
                        <a:t>&gt;=0){</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600" dirty="0" smtClean="0"/>
                        <a:t>  </a:t>
                      </a:r>
                      <a:r>
                        <a:rPr lang="tr-TR" sz="1600" dirty="0" err="1" smtClean="0"/>
                        <a:t>printf</a:t>
                      </a:r>
                      <a:r>
                        <a:rPr lang="tr-TR" sz="1600" dirty="0" smtClean="0"/>
                        <a:t>(“</a:t>
                      </a:r>
                      <a:r>
                        <a:rPr lang="tr-TR" sz="1600" dirty="0" err="1" smtClean="0"/>
                        <a:t>Sayi</a:t>
                      </a:r>
                      <a:r>
                        <a:rPr lang="tr-TR" sz="1600" dirty="0" smtClean="0"/>
                        <a:t>:”);</a:t>
                      </a:r>
                    </a:p>
                    <a:p>
                      <a:pPr>
                        <a:buFont typeface="Arial" pitchFamily="34" charset="0"/>
                        <a:buNone/>
                      </a:pPr>
                      <a:r>
                        <a:rPr lang="tr-TR" sz="1600" dirty="0" smtClean="0"/>
                        <a:t>  </a:t>
                      </a:r>
                      <a:r>
                        <a:rPr lang="tr-TR" sz="1600" dirty="0" err="1" smtClean="0"/>
                        <a:t>scanf</a:t>
                      </a:r>
                      <a:r>
                        <a:rPr lang="tr-TR" sz="1600" dirty="0" smtClean="0"/>
                        <a:t>(“%d”,&amp;</a:t>
                      </a:r>
                      <a:r>
                        <a:rPr lang="tr-TR" sz="1600" dirty="0" err="1" smtClean="0"/>
                        <a:t>sayi</a:t>
                      </a:r>
                      <a:r>
                        <a:rPr lang="tr-TR" sz="1600" dirty="0" smtClean="0"/>
                        <a:t>);</a:t>
                      </a:r>
                    </a:p>
                    <a:p>
                      <a:pPr>
                        <a:buFont typeface="Arial" pitchFamily="34" charset="0"/>
                        <a:buNone/>
                      </a:pPr>
                      <a:r>
                        <a:rPr lang="tr-TR" sz="1600" dirty="0" smtClean="0"/>
                        <a:t>  toplam+=</a:t>
                      </a:r>
                      <a:r>
                        <a:rPr lang="tr-TR" sz="1600" dirty="0" err="1" smtClean="0"/>
                        <a:t>sayi</a:t>
                      </a:r>
                      <a:r>
                        <a:rPr lang="tr-TR" sz="1600" dirty="0" smtClean="0"/>
                        <a:t>;</a:t>
                      </a:r>
                    </a:p>
                    <a:p>
                      <a:pPr>
                        <a:buFont typeface="Arial" pitchFamily="34" charset="0"/>
                        <a:buNone/>
                      </a:pPr>
                      <a:r>
                        <a:rPr lang="tr-TR" sz="1600" dirty="0" smtClean="0"/>
                        <a:t>  </a:t>
                      </a:r>
                      <a:r>
                        <a:rPr lang="tr-TR" sz="1600" dirty="0" err="1" smtClean="0"/>
                        <a:t>sayac</a:t>
                      </a:r>
                      <a:r>
                        <a:rPr lang="tr-TR" sz="1600" dirty="0" smtClean="0"/>
                        <a:t>++;</a:t>
                      </a:r>
                    </a:p>
                    <a:p>
                      <a:pPr>
                        <a:buFont typeface="Arial" pitchFamily="34" charset="0"/>
                        <a:buNone/>
                      </a:pPr>
                      <a:r>
                        <a:rPr lang="tr-TR" sz="1600" dirty="0" smtClean="0"/>
                        <a:t>}</a:t>
                      </a:r>
                      <a:endParaRPr lang="tr-TR" sz="1600" dirty="0" smtClean="0">
                        <a:solidFill>
                          <a:srgbClr val="FF0000"/>
                        </a:solidFill>
                      </a:endParaRPr>
                    </a:p>
                    <a:p>
                      <a:pPr>
                        <a:buFont typeface="Arial" pitchFamily="34" charset="0"/>
                        <a:buNone/>
                      </a:pPr>
                      <a:endParaRPr lang="tr-TR" dirty="0" smtClean="0">
                        <a:solidFill>
                          <a:srgbClr val="FF0000"/>
                        </a:solidFill>
                      </a:endParaRPr>
                    </a:p>
                    <a:p>
                      <a:pPr algn="ctr">
                        <a:buFont typeface="Arial" pitchFamily="34" charset="0"/>
                        <a:buNone/>
                      </a:pPr>
                      <a:r>
                        <a:rPr lang="tr-TR" dirty="0" smtClean="0">
                          <a:solidFill>
                            <a:srgbClr val="FF0000"/>
                          </a:solidFill>
                        </a:rPr>
                        <a:t>(-</a:t>
                      </a:r>
                      <a:r>
                        <a:rPr lang="tr-TR" baseline="0" dirty="0" smtClean="0">
                          <a:solidFill>
                            <a:srgbClr val="FF0000"/>
                          </a:solidFill>
                        </a:rPr>
                        <a:t> değer girilirse de toplama dahil ediliyor)</a:t>
                      </a:r>
                      <a:endParaRPr lang="tr-TR" dirty="0" smtClean="0"/>
                    </a:p>
                  </a:txBody>
                  <a:tcPr>
                    <a:solidFill>
                      <a:schemeClr val="bg1">
                        <a:lumMod val="95000"/>
                      </a:schemeClr>
                    </a:solidFill>
                  </a:tcPr>
                </a:tc>
              </a:tr>
            </a:tbl>
          </a:graphicData>
        </a:graphic>
      </p:graphicFrame>
      <p:sp>
        <p:nvSpPr>
          <p:cNvPr id="2050" name="AutoShape 2" descr="http://www.yasamsifreleri.com/wp-content/themes/yaren_tema/timthumb.php?zc=1&amp;src=http://www.yasamsifreleri.com/wp-content/uploads/2014/10/en-ilgin%C3%A7-bebek-foto%C4%9Fraflar%C4%B1.jpg&amp;w=390&amp;h=245"/>
          <p:cNvSpPr>
            <a:spLocks noChangeAspect="1" noChangeArrowheads="1"/>
          </p:cNvSpPr>
          <p:nvPr/>
        </p:nvSpPr>
        <p:spPr bwMode="auto">
          <a:xfrm>
            <a:off x="155575" y="-1119188"/>
            <a:ext cx="3714750" cy="23336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pic>
        <p:nvPicPr>
          <p:cNvPr id="2050" name="Picture 2"/>
          <p:cNvPicPr>
            <a:picLocks noGrp="1" noChangeAspect="1" noChangeArrowheads="1"/>
          </p:cNvPicPr>
          <p:nvPr>
            <p:ph sz="quarter" idx="1"/>
          </p:nvPr>
        </p:nvPicPr>
        <p:blipFill>
          <a:blip r:embed="rId4"/>
          <a:srcRect l="11221" t="13438" r="64429" b="58135"/>
          <a:stretch>
            <a:fillRect/>
          </a:stretch>
        </p:blipFill>
        <p:spPr bwMode="auto">
          <a:xfrm>
            <a:off x="571472" y="1357298"/>
            <a:ext cx="5400006" cy="3929090"/>
          </a:xfrm>
          <a:prstGeom prst="rect">
            <a:avLst/>
          </a:prstGeom>
          <a:noFill/>
          <a:ln w="9525">
            <a:noFill/>
            <a:miter lim="800000"/>
            <a:headEnd/>
            <a:tailEnd/>
          </a:ln>
          <a:effectLst/>
        </p:spPr>
      </p:pic>
      <p:sp>
        <p:nvSpPr>
          <p:cNvPr id="8" name="7 Oval"/>
          <p:cNvSpPr/>
          <p:nvPr/>
        </p:nvSpPr>
        <p:spPr>
          <a:xfrm>
            <a:off x="2928926" y="1714488"/>
            <a:ext cx="571504" cy="57150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t>1</a:t>
            </a:r>
            <a:endParaRPr lang="tr-TR" sz="2800" b="1" dirty="0"/>
          </a:p>
        </p:txBody>
      </p:sp>
      <p:sp>
        <p:nvSpPr>
          <p:cNvPr id="9" name="8 Oval"/>
          <p:cNvSpPr/>
          <p:nvPr/>
        </p:nvSpPr>
        <p:spPr>
          <a:xfrm>
            <a:off x="4643438" y="2928934"/>
            <a:ext cx="571504" cy="57150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t>3</a:t>
            </a:r>
            <a:endParaRPr lang="tr-TR" sz="2800" b="1" dirty="0"/>
          </a:p>
        </p:txBody>
      </p:sp>
      <p:cxnSp>
        <p:nvCxnSpPr>
          <p:cNvPr id="11" name="10 Düz Bağlayıcı"/>
          <p:cNvCxnSpPr/>
          <p:nvPr/>
        </p:nvCxnSpPr>
        <p:spPr>
          <a:xfrm rot="5400000">
            <a:off x="2786049" y="2214555"/>
            <a:ext cx="226571" cy="226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rot="5400000">
            <a:off x="4429123" y="3357563"/>
            <a:ext cx="226571" cy="2265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3571868" y="2143116"/>
            <a:ext cx="571504" cy="57150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t>2</a:t>
            </a:r>
            <a:endParaRPr lang="tr-TR" sz="2800" b="1" dirty="0"/>
          </a:p>
        </p:txBody>
      </p:sp>
      <p:cxnSp>
        <p:nvCxnSpPr>
          <p:cNvPr id="15" name="14 Düz Bağlayıcı"/>
          <p:cNvCxnSpPr/>
          <p:nvPr/>
        </p:nvCxnSpPr>
        <p:spPr>
          <a:xfrm rot="5400000">
            <a:off x="3357553" y="2571745"/>
            <a:ext cx="226571" cy="2265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15 Metin kutusu"/>
          <p:cNvSpPr txBox="1"/>
          <p:nvPr/>
        </p:nvSpPr>
        <p:spPr>
          <a:xfrm>
            <a:off x="4786314" y="571480"/>
            <a:ext cx="4071966"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000" b="1" i="1" dirty="0" smtClean="0"/>
              <a:t>Bu soruda ekran çıktısı istenmemektedir. </a:t>
            </a:r>
          </a:p>
          <a:p>
            <a:r>
              <a:rPr lang="tr-TR" sz="2000" b="1" i="1" dirty="0" smtClean="0"/>
              <a:t>Koddaki kısımların çalışma sırasını çıktı kutusuna peş peşe sayılarla (örn. 132…) yazınız.</a:t>
            </a:r>
            <a:endParaRPr lang="tr-TR" sz="2000" b="1" i="1" dirty="0"/>
          </a:p>
        </p:txBody>
      </p:sp>
      <p:pic>
        <p:nvPicPr>
          <p:cNvPr id="2051" name="Picture 3"/>
          <p:cNvPicPr>
            <a:picLocks noChangeAspect="1" noChangeArrowheads="1"/>
          </p:cNvPicPr>
          <p:nvPr/>
        </p:nvPicPr>
        <p:blipFill>
          <a:blip r:embed="rId5"/>
          <a:srcRect/>
          <a:stretch>
            <a:fillRect/>
          </a:stretch>
        </p:blipFill>
        <p:spPr bwMode="auto">
          <a:xfrm>
            <a:off x="6357950" y="2571744"/>
            <a:ext cx="2135159" cy="1395419"/>
          </a:xfrm>
          <a:prstGeom prst="rect">
            <a:avLst/>
          </a:prstGeom>
          <a:noFill/>
          <a:ln w="9525">
            <a:noFill/>
            <a:miter lim="800000"/>
            <a:headEnd/>
            <a:tailEnd/>
          </a:ln>
          <a:effectLst/>
        </p:spPr>
      </p:pic>
      <p:sp>
        <p:nvSpPr>
          <p:cNvPr id="17" name="16 Yuvarlatılmış Dikdörtgen"/>
          <p:cNvSpPr/>
          <p:nvPr/>
        </p:nvSpPr>
        <p:spPr>
          <a:xfrm>
            <a:off x="6215074" y="4000504"/>
            <a:ext cx="228601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smtClean="0"/>
              <a:t>1232324</a:t>
            </a:r>
            <a:endParaRPr lang="tr-TR" sz="2800" b="1" dirty="0"/>
          </a:p>
        </p:txBody>
      </p:sp>
      <p:sp>
        <p:nvSpPr>
          <p:cNvPr id="18" name="17 Oval"/>
          <p:cNvSpPr/>
          <p:nvPr/>
        </p:nvSpPr>
        <p:spPr>
          <a:xfrm>
            <a:off x="2643174" y="3857628"/>
            <a:ext cx="571504" cy="57150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t>4</a:t>
            </a:r>
            <a:endParaRPr lang="tr-TR" sz="2800" b="1" dirty="0"/>
          </a:p>
        </p:txBody>
      </p:sp>
      <p:cxnSp>
        <p:nvCxnSpPr>
          <p:cNvPr id="19" name="18 Düz Bağlayıcı"/>
          <p:cNvCxnSpPr/>
          <p:nvPr/>
        </p:nvCxnSpPr>
        <p:spPr>
          <a:xfrm rot="5400000">
            <a:off x="2428859" y="4286257"/>
            <a:ext cx="226571" cy="226569"/>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noFill/>
          <a:ln/>
        </p:spPr>
        <p:txBody>
          <a:bodyPr/>
          <a:lstStyle/>
          <a:p>
            <a:r>
              <a:rPr lang="tr-TR" dirty="0" smtClean="0"/>
              <a:t>Alıştırma</a:t>
            </a:r>
            <a:endParaRPr lang="en-US" dirty="0"/>
          </a:p>
        </p:txBody>
      </p:sp>
      <p:sp>
        <p:nvSpPr>
          <p:cNvPr id="15" name="14 İçerik Yer Tutucusu"/>
          <p:cNvSpPr>
            <a:spLocks noGrp="1"/>
          </p:cNvSpPr>
          <p:nvPr>
            <p:ph sz="quarter" idx="1"/>
          </p:nvPr>
        </p:nvSpPr>
        <p:spPr>
          <a:xfrm>
            <a:off x="457200" y="1219200"/>
            <a:ext cx="8229600" cy="3709998"/>
          </a:xfrm>
        </p:spPr>
        <p:txBody>
          <a:bodyPr>
            <a:normAutofit fontScale="70000" lnSpcReduction="20000"/>
          </a:bodyPr>
          <a:lstStyle/>
          <a:p>
            <a:pPr marL="514350" indent="-514350">
              <a:buFont typeface="+mj-lt"/>
              <a:buAutoNum type="arabicPeriod"/>
            </a:pPr>
            <a:r>
              <a:rPr lang="en-US" dirty="0" smtClean="0"/>
              <a:t>#include &lt;</a:t>
            </a:r>
            <a:r>
              <a:rPr lang="en-US" dirty="0" err="1" smtClean="0"/>
              <a:t>stdio.h</a:t>
            </a:r>
            <a:r>
              <a:rPr lang="en-US" dirty="0" smtClean="0"/>
              <a:t>&gt;</a:t>
            </a:r>
          </a:p>
          <a:p>
            <a:pPr marL="514350" indent="-514350">
              <a:buFont typeface="+mj-lt"/>
              <a:buAutoNum type="arabicPeriod"/>
            </a:pPr>
            <a:r>
              <a:rPr lang="en-US" dirty="0" err="1" smtClean="0"/>
              <a:t>int</a:t>
            </a:r>
            <a:r>
              <a:rPr lang="en-US" dirty="0" smtClean="0"/>
              <a:t> main()</a:t>
            </a:r>
          </a:p>
          <a:p>
            <a:pPr marL="514350" indent="-514350">
              <a:buFont typeface="+mj-lt"/>
              <a:buAutoNum type="arabicPeriod"/>
            </a:pPr>
            <a:r>
              <a:rPr lang="en-US" dirty="0" smtClean="0"/>
              <a:t>{</a:t>
            </a:r>
          </a:p>
          <a:p>
            <a:pPr marL="514350" indent="-514350">
              <a:buFont typeface="+mj-lt"/>
              <a:buAutoNum type="arabicPeriod"/>
            </a:pPr>
            <a:r>
              <a:rPr lang="en-US" dirty="0" smtClean="0"/>
              <a:t>	</a:t>
            </a:r>
            <a:r>
              <a:rPr lang="en-US" dirty="0" err="1" smtClean="0"/>
              <a:t>int</a:t>
            </a:r>
            <a:r>
              <a:rPr lang="en-US" dirty="0" smtClean="0"/>
              <a:t> a=5;</a:t>
            </a:r>
          </a:p>
          <a:p>
            <a:pPr marL="514350" indent="-514350">
              <a:buFont typeface="+mj-lt"/>
              <a:buAutoNum type="arabicPeriod"/>
            </a:pPr>
            <a:r>
              <a:rPr lang="en-US" dirty="0" smtClean="0"/>
              <a:t>	while(a&lt;3);</a:t>
            </a:r>
          </a:p>
          <a:p>
            <a:pPr marL="514350" indent="-514350">
              <a:buFont typeface="+mj-lt"/>
              <a:buAutoNum type="arabicPeriod"/>
            </a:pPr>
            <a:r>
              <a:rPr lang="en-US" dirty="0" smtClean="0"/>
              <a:t>		{</a:t>
            </a:r>
          </a:p>
          <a:p>
            <a:pPr marL="514350" indent="-514350">
              <a:buFont typeface="+mj-lt"/>
              <a:buAutoNum type="arabicPeriod"/>
            </a:pPr>
            <a:r>
              <a:rPr lang="en-US" dirty="0" smtClean="0"/>
              <a:t>		</a:t>
            </a:r>
            <a:r>
              <a:rPr lang="en-US" dirty="0" err="1" smtClean="0"/>
              <a:t>printf</a:t>
            </a:r>
            <a:r>
              <a:rPr lang="en-US" dirty="0" smtClean="0"/>
              <a:t>("hah");</a:t>
            </a:r>
          </a:p>
          <a:p>
            <a:pPr marL="514350" indent="-514350">
              <a:buFont typeface="+mj-lt"/>
              <a:buAutoNum type="arabicPeriod"/>
            </a:pPr>
            <a:r>
              <a:rPr lang="en-US" dirty="0" smtClean="0"/>
              <a:t>		a++;</a:t>
            </a:r>
          </a:p>
          <a:p>
            <a:pPr marL="514350" indent="-514350">
              <a:buFont typeface="+mj-lt"/>
              <a:buAutoNum type="arabicPeriod"/>
            </a:pPr>
            <a:r>
              <a:rPr lang="en-US" dirty="0" smtClean="0"/>
              <a:t>		}</a:t>
            </a:r>
          </a:p>
          <a:p>
            <a:pPr marL="514350" indent="-514350">
              <a:buFont typeface="+mj-lt"/>
              <a:buAutoNum type="arabicPeriod"/>
            </a:pPr>
            <a:r>
              <a:rPr lang="en-US" dirty="0" smtClean="0"/>
              <a:t>		</a:t>
            </a:r>
            <a:r>
              <a:rPr lang="en-US" dirty="0" err="1" smtClean="0"/>
              <a:t>printf</a:t>
            </a:r>
            <a:r>
              <a:rPr lang="en-US" dirty="0" smtClean="0"/>
              <a:t>("ha");</a:t>
            </a:r>
          </a:p>
          <a:p>
            <a:pPr marL="514350" indent="-514350">
              <a:buFont typeface="+mj-lt"/>
              <a:buAutoNum type="arabicPeriod"/>
            </a:pPr>
            <a:r>
              <a:rPr lang="en-US" dirty="0" smtClean="0"/>
              <a:t>		return 0;</a:t>
            </a:r>
          </a:p>
          <a:p>
            <a:pPr marL="514350" indent="-514350">
              <a:buFont typeface="+mj-lt"/>
              <a:buAutoNum type="arabicPeriod"/>
            </a:pPr>
            <a:r>
              <a:rPr lang="en-US" dirty="0" smtClean="0"/>
              <a:t>}</a:t>
            </a:r>
            <a:endParaRPr lang="tr-TR" dirty="0"/>
          </a:p>
        </p:txBody>
      </p:sp>
      <p:pic>
        <p:nvPicPr>
          <p:cNvPr id="2050" name="Picture 2" descr="http://www.everydaydevotions.com/wp-content/uploads/2015/01/surpris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854" t="-4390" r="24655" b="1"/>
          <a:stretch/>
        </p:blipFill>
        <p:spPr bwMode="auto">
          <a:xfrm>
            <a:off x="6761910" y="3857628"/>
            <a:ext cx="1948284" cy="232957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19138" name="Picture 2"/>
          <p:cNvPicPr>
            <a:picLocks noChangeAspect="1" noChangeArrowheads="1"/>
          </p:cNvPicPr>
          <p:nvPr/>
        </p:nvPicPr>
        <p:blipFill>
          <a:blip r:embed="rId4"/>
          <a:srcRect/>
          <a:stretch>
            <a:fillRect/>
          </a:stretch>
        </p:blipFill>
        <p:spPr bwMode="auto">
          <a:xfrm>
            <a:off x="4714876" y="1357298"/>
            <a:ext cx="1895475" cy="1514475"/>
          </a:xfrm>
          <a:prstGeom prst="rect">
            <a:avLst/>
          </a:prstGeom>
          <a:noFill/>
          <a:ln w="9525">
            <a:noFill/>
            <a:miter lim="800000"/>
            <a:headEnd/>
            <a:tailEnd/>
          </a:ln>
          <a:effectLst/>
        </p:spPr>
      </p:pic>
      <p:sp>
        <p:nvSpPr>
          <p:cNvPr id="7" name="6 Metin kutusu"/>
          <p:cNvSpPr txBox="1"/>
          <p:nvPr/>
        </p:nvSpPr>
        <p:spPr>
          <a:xfrm>
            <a:off x="7500958" y="4429132"/>
            <a:ext cx="928694" cy="1446550"/>
          </a:xfrm>
          <a:prstGeom prst="rect">
            <a:avLst/>
          </a:prstGeom>
          <a:noFill/>
        </p:spPr>
        <p:txBody>
          <a:bodyPr wrap="square" rtlCol="0">
            <a:spAutoFit/>
          </a:bodyPr>
          <a:lstStyle/>
          <a:p>
            <a:r>
              <a:rPr lang="tr-TR" sz="8800" b="1" dirty="0" smtClean="0">
                <a:solidFill>
                  <a:srgbClr val="FFFF00"/>
                </a:solidFill>
              </a:rPr>
              <a:t>;</a:t>
            </a:r>
            <a:endParaRPr lang="tr-TR" sz="8800" b="1" dirty="0">
              <a:solidFill>
                <a:srgbClr val="FFFF00"/>
              </a:solidFill>
            </a:endParaRPr>
          </a:p>
        </p:txBody>
      </p:sp>
      <p:sp>
        <p:nvSpPr>
          <p:cNvPr id="8" name="7 Yuvarlatılmış Dikdörtgen"/>
          <p:cNvSpPr/>
          <p:nvPr/>
        </p:nvSpPr>
        <p:spPr>
          <a:xfrm>
            <a:off x="3071802" y="5143512"/>
            <a:ext cx="307183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while’dan</a:t>
            </a:r>
            <a:r>
              <a:rPr lang="tr-TR" dirty="0" smtClean="0"/>
              <a:t> sonra ; koymak,</a:t>
            </a:r>
            <a:br>
              <a:rPr lang="tr-TR" dirty="0" smtClean="0"/>
            </a:br>
            <a:r>
              <a:rPr lang="tr-TR" dirty="0" smtClean="0"/>
              <a:t>; yerine {} yazmaya denktir.</a:t>
            </a:r>
            <a:endParaRPr lang="tr-TR" dirty="0"/>
          </a:p>
        </p:txBody>
      </p:sp>
    </p:spTree>
    <p:extLst>
      <p:ext uri="{BB962C8B-B14F-4D97-AF65-F5344CB8AC3E}">
        <p14:creationId xmlns:p14="http://schemas.microsoft.com/office/powerpoint/2010/main" xmlns="" val="398857196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9138"/>
                                        </p:tgtEl>
                                        <p:attrNameLst>
                                          <p:attrName>style.visibility</p:attrName>
                                        </p:attrNameLst>
                                      </p:cBhvr>
                                      <p:to>
                                        <p:strVal val="visible"/>
                                      </p:to>
                                    </p:set>
                                    <p:animEffect transition="in" filter="diamond(in)">
                                      <p:cBhvr>
                                        <p:cTn id="12" dur="2000"/>
                                        <p:tgtEl>
                                          <p:spTgt spid="21913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4" name="3 Resim" descr="0033-0811-2017-5152_clip_art_graphic_of_a_sky_blue_guy_character_with_an_exclamation_point.jpg"/>
          <p:cNvPicPr>
            <a:picLocks noChangeAspect="1"/>
          </p:cNvPicPr>
          <p:nvPr/>
        </p:nvPicPr>
        <p:blipFill>
          <a:blip r:embed="rId3"/>
          <a:stretch>
            <a:fillRect/>
          </a:stretch>
        </p:blipFill>
        <p:spPr>
          <a:xfrm>
            <a:off x="6286512" y="1643050"/>
            <a:ext cx="2371740" cy="2371740"/>
          </a:xfrm>
          <a:prstGeom prst="rect">
            <a:avLst/>
          </a:prstGeom>
        </p:spPr>
      </p:pic>
      <p:sp>
        <p:nvSpPr>
          <p:cNvPr id="2" name="1 Başlık"/>
          <p:cNvSpPr>
            <a:spLocks noGrp="1"/>
          </p:cNvSpPr>
          <p:nvPr>
            <p:ph type="title"/>
          </p:nvPr>
        </p:nvSpPr>
        <p:spPr/>
        <p:txBody>
          <a:bodyPr>
            <a:normAutofit/>
          </a:bodyPr>
          <a:lstStyle/>
          <a:p>
            <a:r>
              <a:rPr lang="tr-TR" b="1" dirty="0" err="1" smtClean="0">
                <a:solidFill>
                  <a:schemeClr val="tx2">
                    <a:lumMod val="60000"/>
                    <a:lumOff val="40000"/>
                  </a:schemeClr>
                </a:solidFill>
              </a:rPr>
              <a:t>while</a:t>
            </a:r>
            <a:r>
              <a:rPr lang="tr-TR" b="1" dirty="0" smtClean="0">
                <a:solidFill>
                  <a:schemeClr val="tx2">
                    <a:lumMod val="60000"/>
                    <a:lumOff val="40000"/>
                  </a:schemeClr>
                </a:solidFill>
              </a:rPr>
              <a:t> ile faktöriyel hesap kodu</a:t>
            </a:r>
            <a:endParaRPr lang="tr-TR" dirty="0"/>
          </a:p>
        </p:txBody>
      </p:sp>
      <p:sp>
        <p:nvSpPr>
          <p:cNvPr id="3" name="2 İçerik Yer Tutucusu"/>
          <p:cNvSpPr>
            <a:spLocks noGrp="1"/>
          </p:cNvSpPr>
          <p:nvPr>
            <p:ph sz="quarter" idx="1"/>
          </p:nvPr>
        </p:nvSpPr>
        <p:spPr/>
        <p:txBody>
          <a:bodyPr>
            <a:normAutofit/>
          </a:bodyPr>
          <a:lstStyle/>
          <a:p>
            <a:pPr lvl="1"/>
            <a:r>
              <a:rPr lang="tr-TR" sz="3600" dirty="0" err="1" smtClean="0"/>
              <a:t>Lutfen</a:t>
            </a:r>
            <a:r>
              <a:rPr lang="tr-TR" sz="3600" dirty="0" smtClean="0"/>
              <a:t> </a:t>
            </a:r>
            <a:r>
              <a:rPr lang="tr-TR" sz="3600" dirty="0" err="1" smtClean="0"/>
              <a:t>faktoriyelini</a:t>
            </a:r>
            <a:r>
              <a:rPr lang="tr-TR" sz="3600" dirty="0" smtClean="0"/>
              <a:t> hesaplamak </a:t>
            </a:r>
            <a:r>
              <a:rPr lang="tr-TR" sz="3600" dirty="0" err="1" smtClean="0"/>
              <a:t>istediginiz</a:t>
            </a:r>
            <a:r>
              <a:rPr lang="tr-TR" sz="3600" dirty="0" smtClean="0"/>
              <a:t> </a:t>
            </a:r>
            <a:r>
              <a:rPr lang="tr-TR" sz="3600" dirty="0" err="1" smtClean="0"/>
              <a:t>sayiyi</a:t>
            </a:r>
            <a:r>
              <a:rPr lang="tr-TR" sz="3600" dirty="0" smtClean="0"/>
              <a:t> girin: 4</a:t>
            </a:r>
          </a:p>
          <a:p>
            <a:pPr lvl="1"/>
            <a:r>
              <a:rPr lang="tr-TR" sz="3600" dirty="0" smtClean="0"/>
              <a:t>Cevap:24</a:t>
            </a:r>
            <a:endParaRPr lang="tr-TR" sz="3600" dirty="0"/>
          </a:p>
        </p:txBody>
      </p:sp>
      <p:sp>
        <p:nvSpPr>
          <p:cNvPr id="5" name="4 Yuvarlatılmış Dikdörtgen"/>
          <p:cNvSpPr/>
          <p:nvPr/>
        </p:nvSpPr>
        <p:spPr>
          <a:xfrm>
            <a:off x="785786" y="3429000"/>
            <a:ext cx="3091543" cy="21091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Dosyanızı kaydetmeyi unutmayın. Ders sonunda kodunuzu göndermenizi isteyeceğiz.</a:t>
            </a:r>
            <a:endParaRPr lang="tr-TR" sz="2400" dirty="0"/>
          </a:p>
        </p:txBody>
      </p:sp>
      <p:sp>
        <p:nvSpPr>
          <p:cNvPr id="6" name="5 Dikdörtgen"/>
          <p:cNvSpPr/>
          <p:nvPr/>
        </p:nvSpPr>
        <p:spPr>
          <a:xfrm>
            <a:off x="4071934" y="3929066"/>
            <a:ext cx="4734332"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4000" dirty="0" smtClean="0"/>
              <a:t>13! değerini 6227020800 olarak bulabiliyor musunuz?</a:t>
            </a:r>
            <a:endParaRPr lang="tr-TR" sz="40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smtClean="0">
                <a:solidFill>
                  <a:schemeClr val="tx2">
                    <a:lumMod val="60000"/>
                    <a:lumOff val="40000"/>
                  </a:schemeClr>
                </a:solidFill>
              </a:rPr>
              <a:t>while</a:t>
            </a:r>
            <a:r>
              <a:rPr lang="tr-TR" sz="4000" b="1" dirty="0" smtClean="0">
                <a:solidFill>
                  <a:schemeClr val="tx2">
                    <a:lumMod val="60000"/>
                    <a:lumOff val="40000"/>
                  </a:schemeClr>
                </a:solidFill>
              </a:rPr>
              <a:t> ile faktöriyel hesap kodu</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709998"/>
          </a:xfrm>
        </p:spPr>
        <p:txBody>
          <a:bodyPr>
            <a:normAutofit fontScale="70000" lnSpcReduction="20000"/>
          </a:bodyPr>
          <a:lstStyle/>
          <a:p>
            <a:pPr algn="just">
              <a:buFontTx/>
              <a:buChar char="-"/>
            </a:pPr>
            <a:r>
              <a:rPr lang="tr-TR" sz="1800" b="1" dirty="0" smtClean="0">
                <a:solidFill>
                  <a:schemeClr val="tx1"/>
                </a:solidFill>
              </a:rPr>
              <a:t> Faktöriyel Örneği:</a:t>
            </a:r>
          </a:p>
          <a:p>
            <a:pPr algn="just"/>
            <a:r>
              <a:rPr lang="tr-TR" sz="1800" b="1" dirty="0" smtClean="0">
                <a:solidFill>
                  <a:schemeClr val="tx1"/>
                </a:solidFill>
              </a:rPr>
              <a:t>   </a:t>
            </a:r>
            <a:r>
              <a:rPr lang="tr-TR" sz="1800" dirty="0" err="1" smtClean="0">
                <a:solidFill>
                  <a:schemeClr val="tx1"/>
                </a:solidFill>
              </a:rPr>
              <a:t>int</a:t>
            </a:r>
            <a:r>
              <a:rPr lang="tr-TR" sz="1800" dirty="0" smtClean="0">
                <a:solidFill>
                  <a:schemeClr val="tx1"/>
                </a:solidFill>
              </a:rPr>
              <a:t> x;</a:t>
            </a:r>
          </a:p>
          <a:p>
            <a:pPr algn="just"/>
            <a:r>
              <a:rPr lang="tr-TR" sz="1800" dirty="0" smtClean="0">
                <a:solidFill>
                  <a:schemeClr val="tx1"/>
                </a:solidFill>
              </a:rPr>
              <a:t>   </a:t>
            </a:r>
            <a:r>
              <a:rPr lang="tr-TR" sz="1800" dirty="0" err="1" smtClean="0">
                <a:solidFill>
                  <a:schemeClr val="tx1"/>
                </a:solidFill>
              </a:rPr>
              <a:t>double</a:t>
            </a:r>
            <a:r>
              <a:rPr lang="tr-TR" sz="1800" dirty="0" smtClean="0">
                <a:solidFill>
                  <a:schemeClr val="tx1"/>
                </a:solidFill>
              </a:rPr>
              <a:t> </a:t>
            </a:r>
            <a:r>
              <a:rPr lang="tr-TR" sz="1800" dirty="0" err="1" smtClean="0">
                <a:solidFill>
                  <a:schemeClr val="tx1"/>
                </a:solidFill>
              </a:rPr>
              <a:t>fakto</a:t>
            </a:r>
            <a:r>
              <a:rPr lang="tr-TR" sz="1800" dirty="0" smtClean="0">
                <a:solidFill>
                  <a:schemeClr val="tx1"/>
                </a:solidFill>
              </a:rPr>
              <a:t>;</a:t>
            </a:r>
          </a:p>
          <a:p>
            <a:pPr algn="just"/>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a:t>
            </a:r>
            <a:r>
              <a:rPr lang="tr-TR" sz="1800" dirty="0" err="1" smtClean="0">
                <a:solidFill>
                  <a:schemeClr val="tx1"/>
                </a:solidFill>
              </a:rPr>
              <a:t>Lutfen</a:t>
            </a:r>
            <a:r>
              <a:rPr lang="tr-TR" sz="1800" dirty="0" smtClean="0">
                <a:solidFill>
                  <a:schemeClr val="tx1"/>
                </a:solidFill>
              </a:rPr>
              <a:t> </a:t>
            </a:r>
            <a:r>
              <a:rPr lang="tr-TR" sz="1800" dirty="0" err="1" smtClean="0">
                <a:solidFill>
                  <a:schemeClr val="tx1"/>
                </a:solidFill>
              </a:rPr>
              <a:t>faktoriyelini</a:t>
            </a:r>
            <a:r>
              <a:rPr lang="tr-TR" sz="1800" dirty="0" smtClean="0">
                <a:solidFill>
                  <a:schemeClr val="tx1"/>
                </a:solidFill>
              </a:rPr>
              <a:t> hesaplamak” </a:t>
            </a:r>
          </a:p>
          <a:p>
            <a:pPr algn="just"/>
            <a:r>
              <a:rPr lang="tr-TR" sz="1800" dirty="0" smtClean="0">
                <a:solidFill>
                  <a:schemeClr val="tx1"/>
                </a:solidFill>
              </a:rPr>
              <a:t>“ </a:t>
            </a:r>
            <a:r>
              <a:rPr lang="tr-TR" sz="1800" dirty="0" err="1" smtClean="0">
                <a:solidFill>
                  <a:schemeClr val="tx1"/>
                </a:solidFill>
              </a:rPr>
              <a:t>istediginiz</a:t>
            </a:r>
            <a:r>
              <a:rPr lang="tr-TR" sz="1800" dirty="0" smtClean="0">
                <a:solidFill>
                  <a:schemeClr val="tx1"/>
                </a:solidFill>
              </a:rPr>
              <a:t> </a:t>
            </a:r>
            <a:r>
              <a:rPr lang="tr-TR" sz="1800" dirty="0" err="1" smtClean="0">
                <a:solidFill>
                  <a:schemeClr val="tx1"/>
                </a:solidFill>
              </a:rPr>
              <a:t>sayiyi</a:t>
            </a:r>
            <a:r>
              <a:rPr lang="tr-TR" sz="1800" dirty="0" smtClean="0">
                <a:solidFill>
                  <a:schemeClr val="tx1"/>
                </a:solidFill>
              </a:rPr>
              <a:t> girin: “);</a:t>
            </a:r>
          </a:p>
          <a:p>
            <a:pPr algn="just"/>
            <a:r>
              <a:rPr lang="tr-TR" sz="1800" dirty="0" smtClean="0">
                <a:solidFill>
                  <a:schemeClr val="tx1"/>
                </a:solidFill>
              </a:rPr>
              <a:t>   </a:t>
            </a:r>
            <a:r>
              <a:rPr lang="tr-TR" sz="1800" dirty="0" err="1" smtClean="0">
                <a:solidFill>
                  <a:schemeClr val="tx1"/>
                </a:solidFill>
              </a:rPr>
              <a:t>scanf</a:t>
            </a:r>
            <a:r>
              <a:rPr lang="tr-TR" sz="1800" dirty="0" smtClean="0">
                <a:solidFill>
                  <a:schemeClr val="tx1"/>
                </a:solidFill>
              </a:rPr>
              <a:t>("%d", &amp;x);</a:t>
            </a:r>
          </a:p>
          <a:p>
            <a:pPr algn="just"/>
            <a:r>
              <a:rPr lang="tr-TR" sz="1800" dirty="0" err="1" smtClean="0"/>
              <a:t>fakto</a:t>
            </a:r>
            <a:r>
              <a:rPr lang="tr-TR" sz="1800" dirty="0" smtClean="0"/>
              <a:t>= </a:t>
            </a:r>
            <a:r>
              <a:rPr lang="tr-TR" sz="1800" dirty="0" err="1" smtClean="0"/>
              <a:t>faktoriyel</a:t>
            </a:r>
            <a:r>
              <a:rPr lang="tr-TR" sz="1800" dirty="0" smtClean="0"/>
              <a:t>(x);</a:t>
            </a:r>
            <a:endParaRPr lang="tr-TR" sz="1500" dirty="0" smtClean="0">
              <a:solidFill>
                <a:schemeClr val="tx1"/>
              </a:solidFill>
            </a:endParaRPr>
          </a:p>
          <a:p>
            <a:pPr algn="just"/>
            <a:r>
              <a:rPr lang="tr-TR" sz="1800" dirty="0" err="1" smtClean="0">
                <a:solidFill>
                  <a:schemeClr val="tx1"/>
                </a:solidFill>
              </a:rPr>
              <a:t>printf</a:t>
            </a:r>
            <a:r>
              <a:rPr lang="tr-TR" sz="1800" dirty="0" smtClean="0">
                <a:solidFill>
                  <a:schemeClr val="tx1"/>
                </a:solidFill>
              </a:rPr>
              <a:t>(“</a:t>
            </a:r>
            <a:r>
              <a:rPr lang="tr-TR" sz="1800" dirty="0" err="1" smtClean="0">
                <a:solidFill>
                  <a:schemeClr val="tx1"/>
                </a:solidFill>
              </a:rPr>
              <a:t>Sonuc</a:t>
            </a:r>
            <a:r>
              <a:rPr lang="tr-TR" sz="1800" dirty="0" smtClean="0">
                <a:solidFill>
                  <a:schemeClr val="tx1"/>
                </a:solidFill>
              </a:rPr>
              <a:t>: %.0lf“ </a:t>
            </a:r>
            <a:r>
              <a:rPr lang="tr-TR" sz="1800" dirty="0">
                <a:solidFill>
                  <a:schemeClr val="tx1"/>
                </a:solidFill>
              </a:rPr>
              <a:t>,</a:t>
            </a:r>
            <a:r>
              <a:rPr lang="tr-TR" sz="1800" dirty="0" smtClean="0">
                <a:solidFill>
                  <a:schemeClr val="tx1"/>
                </a:solidFill>
              </a:rPr>
              <a:t> </a:t>
            </a:r>
            <a:r>
              <a:rPr lang="tr-TR" sz="1800" dirty="0" err="1" smtClean="0">
                <a:solidFill>
                  <a:schemeClr val="tx1"/>
                </a:solidFill>
              </a:rPr>
              <a:t>fakto</a:t>
            </a:r>
            <a:r>
              <a:rPr lang="tr-TR" sz="1800" dirty="0" smtClean="0">
                <a:solidFill>
                  <a:schemeClr val="tx1"/>
                </a:solidFill>
              </a:rPr>
              <a:t>);</a:t>
            </a:r>
          </a:p>
          <a:p>
            <a:pPr algn="just"/>
            <a:endParaRPr lang="tr-TR" sz="2400" dirty="0" smtClean="0">
              <a:solidFill>
                <a:schemeClr val="tx1"/>
              </a:solidFill>
            </a:endParaRPr>
          </a:p>
          <a:p>
            <a:pPr algn="just">
              <a:buFont typeface="Wingdings" pitchFamily="2" charset="2"/>
              <a:buChar char="Ø"/>
            </a:pPr>
            <a:r>
              <a:rPr lang="tr-TR" sz="1900" dirty="0" smtClean="0">
                <a:solidFill>
                  <a:schemeClr val="tx1"/>
                </a:solidFill>
              </a:rPr>
              <a:t> Kullanıcının klavyeden 5 </a:t>
            </a:r>
          </a:p>
          <a:p>
            <a:pPr algn="just"/>
            <a:r>
              <a:rPr lang="tr-TR" sz="1900" dirty="0" smtClean="0">
                <a:solidFill>
                  <a:schemeClr val="tx1"/>
                </a:solidFill>
              </a:rPr>
              <a:t>     değerini girdiği durumda</a:t>
            </a:r>
          </a:p>
          <a:p>
            <a:pPr algn="just"/>
            <a:r>
              <a:rPr lang="tr-TR" sz="1900" dirty="0" smtClean="0">
                <a:solidFill>
                  <a:schemeClr val="tx1"/>
                </a:solidFill>
              </a:rPr>
              <a:t>     oluşan döngü yapısı ve</a:t>
            </a:r>
          </a:p>
          <a:p>
            <a:pPr algn="just"/>
            <a:r>
              <a:rPr lang="tr-TR" sz="1900" dirty="0" smtClean="0">
                <a:solidFill>
                  <a:schemeClr val="tx1"/>
                </a:solidFill>
              </a:rPr>
              <a:t>     her bir döngüde değişken</a:t>
            </a:r>
          </a:p>
          <a:p>
            <a:pPr algn="just"/>
            <a:r>
              <a:rPr lang="tr-TR" sz="1900" dirty="0" smtClean="0">
                <a:solidFill>
                  <a:schemeClr val="tx1"/>
                </a:solidFill>
              </a:rPr>
              <a:t>     değerleri tabloda </a:t>
            </a:r>
            <a:r>
              <a:rPr lang="tr-TR" sz="1900" dirty="0" err="1" smtClean="0">
                <a:solidFill>
                  <a:schemeClr val="tx1"/>
                </a:solidFill>
              </a:rPr>
              <a:t>göste</a:t>
            </a:r>
            <a:r>
              <a:rPr lang="tr-TR" sz="1900" dirty="0" smtClean="0">
                <a:solidFill>
                  <a:schemeClr val="tx1"/>
                </a:solidFill>
              </a:rPr>
              <a:t>-</a:t>
            </a:r>
          </a:p>
          <a:p>
            <a:pPr algn="just"/>
            <a:r>
              <a:rPr lang="tr-TR" sz="1900" dirty="0" smtClean="0">
                <a:solidFill>
                  <a:schemeClr val="tx1"/>
                </a:solidFill>
              </a:rPr>
              <a:t>     </a:t>
            </a:r>
            <a:r>
              <a:rPr lang="tr-TR" sz="1900" dirty="0" err="1" smtClean="0">
                <a:solidFill>
                  <a:schemeClr val="tx1"/>
                </a:solidFill>
              </a:rPr>
              <a:t>rilmiştir</a:t>
            </a:r>
            <a:r>
              <a:rPr lang="tr-TR" sz="1900" dirty="0" smtClean="0">
                <a:solidFill>
                  <a:schemeClr val="tx1"/>
                </a:solidFill>
              </a:rPr>
              <a:t>.</a:t>
            </a:r>
          </a:p>
        </p:txBody>
      </p:sp>
      <p:graphicFrame>
        <p:nvGraphicFramePr>
          <p:cNvPr id="4" name="Table 3"/>
          <p:cNvGraphicFramePr>
            <a:graphicFrameLocks noGrp="1"/>
          </p:cNvGraphicFramePr>
          <p:nvPr/>
        </p:nvGraphicFramePr>
        <p:xfrm>
          <a:off x="3929058" y="3714752"/>
          <a:ext cx="4536504" cy="2133600"/>
        </p:xfrm>
        <a:graphic>
          <a:graphicData uri="http://schemas.openxmlformats.org/drawingml/2006/table">
            <a:tbl>
              <a:tblPr firstRow="1" bandRow="1">
                <a:tableStyleId>{5C22544A-7EE6-4342-B048-85BDC9FD1C3A}</a:tableStyleId>
              </a:tblPr>
              <a:tblGrid>
                <a:gridCol w="1512168"/>
                <a:gridCol w="1512168"/>
                <a:gridCol w="1512168"/>
              </a:tblGrid>
              <a:tr h="290286">
                <a:tc>
                  <a:txBody>
                    <a:bodyPr/>
                    <a:lstStyle/>
                    <a:p>
                      <a:pPr algn="ctr"/>
                      <a:r>
                        <a:rPr lang="tr-TR" sz="1400" dirty="0" smtClean="0">
                          <a:solidFill>
                            <a:schemeClr val="tx1"/>
                          </a:solidFill>
                        </a:rPr>
                        <a:t>döngü</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x</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faktoriyel</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1</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5 (işlem sonrası 4)</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5.0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2</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4 (işlem sonrası 3)</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20.0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3</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3 (işlem sonrası 2)</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60.0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4</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2 (işlem sonrası 1)</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120.0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5</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1 (işlem sonrası 0)</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120.0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Döngü dışı</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dirty="0" smtClean="0">
                          <a:solidFill>
                            <a:schemeClr val="tx1"/>
                          </a:solidFill>
                        </a:rPr>
                        <a:t>120.0</a:t>
                      </a:r>
                      <a:endParaRPr lang="tr-T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Yuvarlatılmış Dikdörtgen"/>
          <p:cNvSpPr/>
          <p:nvPr/>
        </p:nvSpPr>
        <p:spPr>
          <a:xfrm>
            <a:off x="5143504" y="1214422"/>
            <a:ext cx="3286148" cy="22145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tr-TR" sz="1600" dirty="0" smtClean="0">
                <a:solidFill>
                  <a:schemeClr val="tx1"/>
                </a:solidFill>
              </a:rPr>
              <a:t> </a:t>
            </a:r>
            <a:r>
              <a:rPr lang="tr-TR" sz="1600" dirty="0" err="1" smtClean="0">
                <a:solidFill>
                  <a:schemeClr val="tx1"/>
                </a:solidFill>
              </a:rPr>
              <a:t>double</a:t>
            </a:r>
            <a:r>
              <a:rPr lang="tr-TR" sz="1600" dirty="0" smtClean="0">
                <a:solidFill>
                  <a:schemeClr val="tx1"/>
                </a:solidFill>
              </a:rPr>
              <a:t> </a:t>
            </a:r>
            <a:r>
              <a:rPr lang="tr-TR" sz="1600" dirty="0" err="1" smtClean="0">
                <a:solidFill>
                  <a:schemeClr val="tx1"/>
                </a:solidFill>
              </a:rPr>
              <a:t>faktoriyel</a:t>
            </a:r>
            <a:r>
              <a:rPr lang="tr-TR" sz="1600" dirty="0" smtClean="0">
                <a:solidFill>
                  <a:schemeClr val="tx1"/>
                </a:solidFill>
              </a:rPr>
              <a:t>(</a:t>
            </a:r>
            <a:r>
              <a:rPr lang="tr-TR" sz="1600" dirty="0" err="1" smtClean="0">
                <a:solidFill>
                  <a:schemeClr val="tx1"/>
                </a:solidFill>
              </a:rPr>
              <a:t>int</a:t>
            </a:r>
            <a:r>
              <a:rPr lang="tr-TR" sz="1600" dirty="0" smtClean="0">
                <a:solidFill>
                  <a:schemeClr val="tx1"/>
                </a:solidFill>
              </a:rPr>
              <a:t> x)</a:t>
            </a:r>
          </a:p>
          <a:p>
            <a:pPr algn="just"/>
            <a:r>
              <a:rPr lang="tr-TR" sz="1600" dirty="0" smtClean="0">
                <a:solidFill>
                  <a:schemeClr val="tx1"/>
                </a:solidFill>
              </a:rPr>
              <a:t>{</a:t>
            </a:r>
          </a:p>
          <a:p>
            <a:pPr algn="just"/>
            <a:r>
              <a:rPr lang="tr-TR" sz="1600" dirty="0" err="1" smtClean="0">
                <a:solidFill>
                  <a:schemeClr val="tx1"/>
                </a:solidFill>
              </a:rPr>
              <a:t>double</a:t>
            </a:r>
            <a:r>
              <a:rPr lang="tr-TR" sz="1600" dirty="0" smtClean="0">
                <a:solidFill>
                  <a:schemeClr val="tx1"/>
                </a:solidFill>
              </a:rPr>
              <a:t> </a:t>
            </a:r>
            <a:r>
              <a:rPr lang="tr-TR" sz="1600" dirty="0" err="1" smtClean="0">
                <a:solidFill>
                  <a:schemeClr val="tx1"/>
                </a:solidFill>
              </a:rPr>
              <a:t>faktoriyel</a:t>
            </a:r>
            <a:r>
              <a:rPr lang="tr-TR" sz="1600" dirty="0" smtClean="0">
                <a:solidFill>
                  <a:schemeClr val="tx1"/>
                </a:solidFill>
              </a:rPr>
              <a:t> = 1.0;</a:t>
            </a:r>
          </a:p>
          <a:p>
            <a:pPr algn="just"/>
            <a:r>
              <a:rPr lang="tr-TR" sz="1600" dirty="0" err="1" smtClean="0">
                <a:solidFill>
                  <a:schemeClr val="tx1"/>
                </a:solidFill>
              </a:rPr>
              <a:t>while</a:t>
            </a:r>
            <a:r>
              <a:rPr lang="tr-TR" sz="1600" dirty="0" smtClean="0">
                <a:solidFill>
                  <a:schemeClr val="tx1"/>
                </a:solidFill>
              </a:rPr>
              <a:t>(x &gt; 0){</a:t>
            </a:r>
          </a:p>
          <a:p>
            <a:pPr algn="just"/>
            <a:r>
              <a:rPr lang="tr-TR" sz="1400" dirty="0" smtClean="0">
                <a:solidFill>
                  <a:schemeClr val="tx1"/>
                </a:solidFill>
              </a:rPr>
              <a:t>       </a:t>
            </a:r>
            <a:r>
              <a:rPr lang="tr-TR" sz="1400" dirty="0" err="1" smtClean="0">
                <a:solidFill>
                  <a:schemeClr val="tx1"/>
                </a:solidFill>
              </a:rPr>
              <a:t>faktoriyel</a:t>
            </a:r>
            <a:r>
              <a:rPr lang="tr-TR" sz="1400" dirty="0" smtClean="0">
                <a:solidFill>
                  <a:schemeClr val="tx1"/>
                </a:solidFill>
              </a:rPr>
              <a:t> = </a:t>
            </a:r>
            <a:r>
              <a:rPr lang="tr-TR" sz="1400" dirty="0" err="1" smtClean="0">
                <a:solidFill>
                  <a:schemeClr val="tx1"/>
                </a:solidFill>
              </a:rPr>
              <a:t>faktoriyel</a:t>
            </a:r>
            <a:r>
              <a:rPr lang="tr-TR" sz="1400" dirty="0" smtClean="0">
                <a:solidFill>
                  <a:schemeClr val="tx1"/>
                </a:solidFill>
              </a:rPr>
              <a:t> *(</a:t>
            </a:r>
            <a:r>
              <a:rPr lang="tr-TR" sz="1400" dirty="0" err="1" smtClean="0">
                <a:solidFill>
                  <a:schemeClr val="tx1"/>
                </a:solidFill>
              </a:rPr>
              <a:t>double</a:t>
            </a:r>
            <a:r>
              <a:rPr lang="tr-TR" sz="1400" dirty="0" smtClean="0">
                <a:solidFill>
                  <a:schemeClr val="tx1"/>
                </a:solidFill>
              </a:rPr>
              <a:t>) x--;</a:t>
            </a:r>
          </a:p>
          <a:p>
            <a:pPr algn="just"/>
            <a:r>
              <a:rPr lang="tr-TR" sz="1600" dirty="0" smtClean="0">
                <a:solidFill>
                  <a:schemeClr val="tx1"/>
                </a:solidFill>
              </a:rPr>
              <a:t>   }</a:t>
            </a:r>
          </a:p>
          <a:p>
            <a:pPr algn="just"/>
            <a:r>
              <a:rPr lang="tr-TR" sz="1600" dirty="0" err="1" smtClean="0">
                <a:solidFill>
                  <a:schemeClr val="tx1"/>
                </a:solidFill>
              </a:rPr>
              <a:t>return</a:t>
            </a:r>
            <a:r>
              <a:rPr lang="tr-TR" sz="1600" dirty="0" smtClean="0">
                <a:solidFill>
                  <a:schemeClr val="tx1"/>
                </a:solidFill>
              </a:rPr>
              <a:t> </a:t>
            </a:r>
            <a:r>
              <a:rPr lang="tr-TR" sz="1600" dirty="0" err="1" smtClean="0">
                <a:solidFill>
                  <a:schemeClr val="tx1"/>
                </a:solidFill>
              </a:rPr>
              <a:t>faktoriyel</a:t>
            </a:r>
            <a:r>
              <a:rPr lang="tr-TR" sz="1600" dirty="0" smtClean="0">
                <a:solidFill>
                  <a:schemeClr val="tx1"/>
                </a:solidFill>
              </a:rPr>
              <a:t>;</a:t>
            </a:r>
          </a:p>
          <a:p>
            <a:pPr algn="just"/>
            <a:r>
              <a:rPr lang="tr-TR" sz="1600" dirty="0" smtClean="0">
                <a:solidFill>
                  <a:schemeClr val="tx1"/>
                </a:solidFill>
              </a:rPr>
              <a:t>}</a:t>
            </a:r>
            <a:endParaRPr lang="tr-TR" sz="1600" dirty="0"/>
          </a:p>
        </p:txBody>
      </p:sp>
      <p:sp>
        <p:nvSpPr>
          <p:cNvPr id="6" name="5 Yuvarlatılmış Dikdörtgen"/>
          <p:cNvSpPr/>
          <p:nvPr/>
        </p:nvSpPr>
        <p:spPr>
          <a:xfrm>
            <a:off x="1142976" y="5286388"/>
            <a:ext cx="221457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Neden </a:t>
            </a:r>
            <a:r>
              <a:rPr lang="tr-TR" dirty="0" err="1" smtClean="0"/>
              <a:t>int</a:t>
            </a:r>
            <a:r>
              <a:rPr lang="tr-TR" dirty="0" smtClean="0"/>
              <a:t> yerine </a:t>
            </a:r>
            <a:r>
              <a:rPr lang="tr-TR" dirty="0" err="1" smtClean="0"/>
              <a:t>double</a:t>
            </a:r>
            <a:r>
              <a:rPr lang="tr-TR" dirty="0" smtClean="0"/>
              <a:t> tercih edildi?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smtClean="0"/>
              <a:t>Rastgele sayı üretmek için</a:t>
            </a:r>
            <a:endParaRPr lang="tr-TR" dirty="0"/>
          </a:p>
        </p:txBody>
      </p:sp>
      <p:sp>
        <p:nvSpPr>
          <p:cNvPr id="4" name="3 Dikdörtgen"/>
          <p:cNvSpPr/>
          <p:nvPr/>
        </p:nvSpPr>
        <p:spPr>
          <a:xfrm>
            <a:off x="457200" y="1982391"/>
            <a:ext cx="7562850" cy="3139321"/>
          </a:xfrm>
          <a:prstGeom prst="rect">
            <a:avLst/>
          </a:prstGeom>
        </p:spPr>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stdlib</a:t>
            </a:r>
            <a:r>
              <a:rPr lang="tr-TR" dirty="0" smtClean="0"/>
              <a:t>.h&gt; //</a:t>
            </a:r>
            <a:r>
              <a:rPr lang="tr-TR" dirty="0" err="1" smtClean="0"/>
              <a:t>srand</a:t>
            </a:r>
            <a:r>
              <a:rPr lang="tr-TR" dirty="0" smtClean="0"/>
              <a:t> </a:t>
            </a:r>
            <a:r>
              <a:rPr lang="tr-TR" dirty="0" err="1" smtClean="0"/>
              <a:t>kullandigimiz</a:t>
            </a:r>
            <a:r>
              <a:rPr lang="tr-TR" dirty="0" smtClean="0"/>
              <a:t> </a:t>
            </a:r>
            <a:r>
              <a:rPr lang="tr-TR" dirty="0" err="1" smtClean="0"/>
              <a:t>icin</a:t>
            </a:r>
            <a:endParaRPr lang="tr-TR" dirty="0" smtClean="0"/>
          </a:p>
          <a:p>
            <a:r>
              <a:rPr lang="tr-TR" dirty="0" smtClean="0"/>
              <a:t>#</a:t>
            </a:r>
            <a:r>
              <a:rPr lang="tr-TR" dirty="0" err="1" smtClean="0"/>
              <a:t>include</a:t>
            </a:r>
            <a:r>
              <a:rPr lang="tr-TR" dirty="0" smtClean="0"/>
              <a:t> &lt;time.h&gt; //time </a:t>
            </a:r>
            <a:r>
              <a:rPr lang="tr-TR" dirty="0" err="1" smtClean="0"/>
              <a:t>kullandigimiz</a:t>
            </a:r>
            <a:r>
              <a:rPr lang="tr-TR" dirty="0" smtClean="0"/>
              <a:t> </a:t>
            </a:r>
            <a:r>
              <a:rPr lang="tr-TR" dirty="0" err="1" smtClean="0"/>
              <a:t>icin</a:t>
            </a:r>
            <a:endParaRPr lang="tr-TR" dirty="0" smtClean="0"/>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int</a:t>
            </a:r>
            <a:r>
              <a:rPr lang="tr-TR" dirty="0" smtClean="0"/>
              <a:t> a;</a:t>
            </a:r>
          </a:p>
          <a:p>
            <a:r>
              <a:rPr lang="tr-TR" dirty="0" smtClean="0"/>
              <a:t>	</a:t>
            </a:r>
            <a:r>
              <a:rPr lang="tr-TR" dirty="0" err="1" smtClean="0"/>
              <a:t>srand</a:t>
            </a:r>
            <a:r>
              <a:rPr lang="tr-TR" dirty="0" smtClean="0"/>
              <a:t> ( time(NULL) ); //</a:t>
            </a:r>
            <a:r>
              <a:rPr lang="tr-TR" sz="1200" dirty="0" err="1" smtClean="0"/>
              <a:t>Zamani</a:t>
            </a:r>
            <a:r>
              <a:rPr lang="tr-TR" sz="1200" dirty="0" smtClean="0"/>
              <a:t> baz alarak rastgele </a:t>
            </a:r>
            <a:r>
              <a:rPr lang="tr-TR" sz="1200" dirty="0" err="1" smtClean="0"/>
              <a:t>sayi</a:t>
            </a:r>
            <a:r>
              <a:rPr lang="tr-TR" sz="1200" dirty="0" smtClean="0"/>
              <a:t> </a:t>
            </a:r>
            <a:r>
              <a:rPr lang="tr-TR" sz="1200" dirty="0" err="1" smtClean="0"/>
              <a:t>uretim</a:t>
            </a:r>
            <a:r>
              <a:rPr lang="tr-TR" sz="1200" dirty="0" smtClean="0"/>
              <a:t> tohumunu(</a:t>
            </a:r>
            <a:r>
              <a:rPr lang="tr-TR" sz="1200" dirty="0" err="1" smtClean="0"/>
              <a:t>seed</a:t>
            </a:r>
            <a:r>
              <a:rPr lang="tr-TR" sz="1200" dirty="0" smtClean="0"/>
              <a:t>) atar.</a:t>
            </a:r>
            <a:endParaRPr lang="tr-TR" dirty="0" smtClean="0"/>
          </a:p>
          <a:p>
            <a:r>
              <a:rPr lang="tr-TR" dirty="0" smtClean="0"/>
              <a:t>	a = </a:t>
            </a:r>
            <a:r>
              <a:rPr lang="tr-TR" dirty="0" err="1" smtClean="0"/>
              <a:t>rand</a:t>
            </a:r>
            <a:r>
              <a:rPr lang="tr-TR" dirty="0" smtClean="0"/>
              <a:t>()%10 +1; //1 ile 10 </a:t>
            </a:r>
            <a:r>
              <a:rPr lang="tr-TR" dirty="0" err="1" smtClean="0"/>
              <a:t>arasinda</a:t>
            </a:r>
            <a:r>
              <a:rPr lang="tr-TR" dirty="0" smtClean="0"/>
              <a:t> </a:t>
            </a:r>
          </a:p>
          <a:p>
            <a:r>
              <a:rPr lang="tr-TR" dirty="0" smtClean="0"/>
              <a:t>		</a:t>
            </a:r>
            <a:r>
              <a:rPr lang="tr-TR" dirty="0" err="1" smtClean="0"/>
              <a:t>printf</a:t>
            </a:r>
            <a:r>
              <a:rPr lang="tr-TR" dirty="0" smtClean="0"/>
              <a:t>("</a:t>
            </a:r>
            <a:r>
              <a:rPr lang="tr-TR" dirty="0" err="1" smtClean="0"/>
              <a:t>sayi</a:t>
            </a:r>
            <a:r>
              <a:rPr lang="tr-TR" dirty="0" smtClean="0"/>
              <a:t> </a:t>
            </a:r>
            <a:r>
              <a:rPr lang="tr-TR" dirty="0" err="1" smtClean="0"/>
              <a:t>uret</a:t>
            </a:r>
            <a:r>
              <a:rPr lang="tr-TR" dirty="0" smtClean="0"/>
              <a:t>:%d", a);</a:t>
            </a:r>
          </a:p>
          <a:p>
            <a:r>
              <a:rPr lang="tr-TR" dirty="0" smtClean="0"/>
              <a:t>		</a:t>
            </a:r>
            <a:r>
              <a:rPr lang="tr-TR" dirty="0" err="1" smtClean="0"/>
              <a:t>return</a:t>
            </a:r>
            <a:r>
              <a:rPr lang="tr-TR" dirty="0" smtClean="0"/>
              <a:t> 0;</a:t>
            </a:r>
          </a:p>
          <a:p>
            <a:r>
              <a:rPr lang="tr-TR" dirty="0" smtClean="0"/>
              <a:t>}</a:t>
            </a:r>
            <a:endParaRPr lang="tr-TR" dirty="0"/>
          </a:p>
        </p:txBody>
      </p:sp>
      <p:cxnSp>
        <p:nvCxnSpPr>
          <p:cNvPr id="7" name="6 Düz Ok Bağlayıcısı"/>
          <p:cNvCxnSpPr/>
          <p:nvPr/>
        </p:nvCxnSpPr>
        <p:spPr>
          <a:xfrm rot="5400000" flipH="1" flipV="1">
            <a:off x="1071538" y="4572008"/>
            <a:ext cx="1143008"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857224" y="5715016"/>
            <a:ext cx="6952994" cy="369332"/>
          </a:xfrm>
          <a:prstGeom prst="rect">
            <a:avLst/>
          </a:prstGeom>
          <a:noFill/>
        </p:spPr>
        <p:txBody>
          <a:bodyPr wrap="none" rtlCol="0">
            <a:spAutoFit/>
          </a:bodyPr>
          <a:lstStyle/>
          <a:p>
            <a:r>
              <a:rPr lang="tr-TR" dirty="0" smtClean="0"/>
              <a:t>0 ile RAND_MAX (32767 gibi tanımlı büyük bir sayı) arasında değer üretir.</a:t>
            </a:r>
            <a:endParaRPr lang="tr-TR" dirty="0"/>
          </a:p>
        </p:txBody>
      </p:sp>
      <p:sp>
        <p:nvSpPr>
          <p:cNvPr id="9" name="8 Yuvarlatılmış Dikdörtgen"/>
          <p:cNvSpPr/>
          <p:nvPr/>
        </p:nvSpPr>
        <p:spPr>
          <a:xfrm>
            <a:off x="5572132" y="4357694"/>
            <a:ext cx="3000396"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Tipik </a:t>
            </a:r>
            <a:r>
              <a:rPr lang="tr-TR" b="1" dirty="0" smtClean="0"/>
              <a:t>hata</a:t>
            </a:r>
            <a:r>
              <a:rPr lang="tr-TR" dirty="0" smtClean="0"/>
              <a:t>: </a:t>
            </a:r>
            <a:r>
              <a:rPr lang="tr-TR" dirty="0" err="1" smtClean="0"/>
              <a:t>srand’ı</a:t>
            </a:r>
            <a:r>
              <a:rPr lang="tr-TR" dirty="0" smtClean="0"/>
              <a:t> kodda birkaç kez çalışabileceği bir yere koymaktır. Örn. bir döngünün içine.</a:t>
            </a:r>
            <a:endParaRPr lang="tr-TR" dirty="0"/>
          </a:p>
        </p:txBody>
      </p:sp>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2">
                    <a:lumMod val="60000"/>
                    <a:lumOff val="40000"/>
                  </a:schemeClr>
                </a:solidFill>
              </a:rPr>
              <a:t>while</a:t>
            </a:r>
            <a:r>
              <a:rPr lang="tr-TR" b="1" dirty="0" smtClean="0">
                <a:solidFill>
                  <a:schemeClr val="tx2">
                    <a:lumMod val="60000"/>
                    <a:lumOff val="40000"/>
                  </a:schemeClr>
                </a:solidFill>
              </a:rPr>
              <a:t> ile asal sayı kontrolü</a:t>
            </a:r>
            <a:endParaRPr lang="tr-TR" dirty="0"/>
          </a:p>
        </p:txBody>
      </p:sp>
      <p:sp>
        <p:nvSpPr>
          <p:cNvPr id="3" name="2 İçerik Yer Tutucusu"/>
          <p:cNvSpPr>
            <a:spLocks noGrp="1"/>
          </p:cNvSpPr>
          <p:nvPr>
            <p:ph sz="quarter" idx="1"/>
          </p:nvPr>
        </p:nvSpPr>
        <p:spPr/>
        <p:txBody>
          <a:bodyPr/>
          <a:lstStyle/>
          <a:p>
            <a:r>
              <a:rPr lang="tr-TR" dirty="0" smtClean="0"/>
              <a:t>Hiçbir kaynaktan yararlanmadan kendi başınıza </a:t>
            </a:r>
            <a:r>
              <a:rPr lang="tr-TR" dirty="0" err="1" smtClean="0"/>
              <a:t>while</a:t>
            </a:r>
            <a:r>
              <a:rPr lang="tr-TR" dirty="0" smtClean="0"/>
              <a:t> ile asal sayı kontrolü yapan kodu yazınız.</a:t>
            </a:r>
          </a:p>
          <a:p>
            <a:pPr>
              <a:buNone/>
            </a:pPr>
            <a:endParaRPr lang="tr-TR" dirty="0" smtClean="0"/>
          </a:p>
          <a:p>
            <a:pPr lvl="1"/>
            <a:r>
              <a:rPr lang="tr-TR" sz="3200" dirty="0" err="1" smtClean="0">
                <a:solidFill>
                  <a:srgbClr val="002060"/>
                </a:solidFill>
              </a:rPr>
              <a:t>Lutfen</a:t>
            </a:r>
            <a:r>
              <a:rPr lang="tr-TR" sz="3200" dirty="0" smtClean="0">
                <a:solidFill>
                  <a:srgbClr val="002060"/>
                </a:solidFill>
              </a:rPr>
              <a:t> bir tam </a:t>
            </a:r>
            <a:r>
              <a:rPr lang="tr-TR" sz="3200" dirty="0" err="1" smtClean="0">
                <a:solidFill>
                  <a:srgbClr val="002060"/>
                </a:solidFill>
              </a:rPr>
              <a:t>sayi</a:t>
            </a:r>
            <a:r>
              <a:rPr lang="tr-TR" sz="3200" dirty="0" smtClean="0">
                <a:solidFill>
                  <a:srgbClr val="002060"/>
                </a:solidFill>
              </a:rPr>
              <a:t> giriniz</a:t>
            </a:r>
          </a:p>
          <a:p>
            <a:pPr lvl="1"/>
            <a:r>
              <a:rPr lang="tr-TR" sz="3200" dirty="0" smtClean="0">
                <a:solidFill>
                  <a:srgbClr val="002060"/>
                </a:solidFill>
              </a:rPr>
              <a:t>120</a:t>
            </a:r>
          </a:p>
          <a:p>
            <a:pPr lvl="1"/>
            <a:r>
              <a:rPr lang="tr-TR" sz="3200" dirty="0" smtClean="0">
                <a:solidFill>
                  <a:srgbClr val="002060"/>
                </a:solidFill>
              </a:rPr>
              <a:t>120 </a:t>
            </a:r>
            <a:r>
              <a:rPr lang="tr-TR" sz="3200" dirty="0" err="1" smtClean="0">
                <a:solidFill>
                  <a:srgbClr val="002060"/>
                </a:solidFill>
              </a:rPr>
              <a:t>sayisi</a:t>
            </a:r>
            <a:r>
              <a:rPr lang="tr-TR" sz="3200" dirty="0" smtClean="0">
                <a:solidFill>
                  <a:srgbClr val="002060"/>
                </a:solidFill>
              </a:rPr>
              <a:t> asal </a:t>
            </a:r>
            <a:r>
              <a:rPr lang="tr-TR" sz="3200" dirty="0" err="1" smtClean="0">
                <a:solidFill>
                  <a:srgbClr val="002060"/>
                </a:solidFill>
              </a:rPr>
              <a:t>degildir</a:t>
            </a:r>
            <a:r>
              <a:rPr lang="tr-TR" sz="3200" dirty="0" smtClean="0">
                <a:solidFill>
                  <a:srgbClr val="002060"/>
                </a:solidFill>
              </a:rPr>
              <a:t>.</a:t>
            </a:r>
          </a:p>
          <a:p>
            <a:pPr lvl="1"/>
            <a:endParaRPr lang="tr-TR" sz="2100" dirty="0"/>
          </a:p>
        </p:txBody>
      </p:sp>
      <p:pic>
        <p:nvPicPr>
          <p:cNvPr id="4" name="3 Resim" descr="drawing-clip-art-man-drawing-md.png"/>
          <p:cNvPicPr>
            <a:picLocks noChangeAspect="1"/>
          </p:cNvPicPr>
          <p:nvPr/>
        </p:nvPicPr>
        <p:blipFill>
          <a:blip r:embed="rId3"/>
          <a:stretch>
            <a:fillRect/>
          </a:stretch>
        </p:blipFill>
        <p:spPr>
          <a:xfrm>
            <a:off x="6215074" y="3714752"/>
            <a:ext cx="2143140" cy="214314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smtClean="0">
                <a:solidFill>
                  <a:schemeClr val="tx2">
                    <a:lumMod val="60000"/>
                    <a:lumOff val="40000"/>
                  </a:schemeClr>
                </a:solidFill>
              </a:rPr>
              <a:t>while</a:t>
            </a:r>
            <a:r>
              <a:rPr lang="tr-TR" sz="2800" b="1" dirty="0" smtClean="0">
                <a:solidFill>
                  <a:schemeClr val="tx2">
                    <a:lumMod val="60000"/>
                    <a:lumOff val="40000"/>
                  </a:schemeClr>
                </a:solidFill>
              </a:rPr>
              <a:t> </a:t>
            </a:r>
            <a:r>
              <a:rPr lang="tr-TR" sz="2800" b="1" dirty="0" smtClean="0">
                <a:solidFill>
                  <a:schemeClr val="tx2">
                    <a:lumMod val="60000"/>
                    <a:lumOff val="40000"/>
                  </a:schemeClr>
                </a:solidFill>
              </a:rPr>
              <a:t>uygulaması: Asal Sayı Kontrolü </a:t>
            </a:r>
            <a:endParaRPr lang="tr-TR" sz="28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55000" lnSpcReduction="20000"/>
          </a:bodyPr>
          <a:lstStyle/>
          <a:p>
            <a:pPr algn="just">
              <a:buFontTx/>
              <a:buChar char="-"/>
            </a:pPr>
            <a:r>
              <a:rPr lang="tr-TR" sz="1800" b="1" dirty="0" smtClean="0">
                <a:solidFill>
                  <a:schemeClr val="tx1"/>
                </a:solidFill>
              </a:rPr>
              <a:t> Asal Sayı Kontrolü (</a:t>
            </a:r>
            <a:r>
              <a:rPr lang="tr-TR" sz="1800" dirty="0" smtClean="0">
                <a:solidFill>
                  <a:schemeClr val="tx1"/>
                </a:solidFill>
              </a:rPr>
              <a:t>girilen bir sayının asal olup olmadığının tespiti</a:t>
            </a:r>
            <a:r>
              <a:rPr lang="tr-TR" sz="1800" b="1" dirty="0" smtClean="0">
                <a:solidFill>
                  <a:schemeClr val="tx1"/>
                </a:solidFill>
              </a:rPr>
              <a:t>)</a:t>
            </a:r>
          </a:p>
          <a:p>
            <a:pPr algn="just"/>
            <a:r>
              <a:rPr lang="tr-TR" sz="1800" b="1" dirty="0" smtClean="0">
                <a:solidFill>
                  <a:schemeClr val="tx1"/>
                </a:solidFill>
              </a:rPr>
              <a:t>   </a:t>
            </a:r>
            <a:r>
              <a:rPr lang="tr-TR" sz="1800" dirty="0" err="1" smtClean="0">
                <a:solidFill>
                  <a:schemeClr val="tx1"/>
                </a:solidFill>
              </a:rPr>
              <a:t>int</a:t>
            </a:r>
            <a:r>
              <a:rPr lang="tr-TR" sz="1800" dirty="0" smtClean="0">
                <a:solidFill>
                  <a:schemeClr val="tx1"/>
                </a:solidFill>
              </a:rPr>
              <a:t> x;</a:t>
            </a:r>
          </a:p>
          <a:p>
            <a:pPr algn="just"/>
            <a:r>
              <a:rPr lang="tr-TR" sz="1800" dirty="0">
                <a:solidFill>
                  <a:schemeClr val="tx1"/>
                </a:solidFill>
              </a:rPr>
              <a:t> </a:t>
            </a:r>
            <a:r>
              <a:rPr lang="tr-TR" sz="1800" dirty="0" smtClean="0">
                <a:solidFill>
                  <a:schemeClr val="tx1"/>
                </a:solidFill>
              </a:rPr>
              <a:t>  </a:t>
            </a:r>
            <a:r>
              <a:rPr lang="tr-TR" sz="1800" dirty="0" err="1" smtClean="0">
                <a:solidFill>
                  <a:schemeClr val="tx1"/>
                </a:solidFill>
              </a:rPr>
              <a:t>int</a:t>
            </a:r>
            <a:r>
              <a:rPr lang="tr-TR" sz="1800" dirty="0" smtClean="0">
                <a:solidFill>
                  <a:schemeClr val="tx1"/>
                </a:solidFill>
              </a:rPr>
              <a:t> </a:t>
            </a:r>
            <a:r>
              <a:rPr lang="tr-TR" sz="1800" dirty="0" err="1">
                <a:solidFill>
                  <a:schemeClr val="tx1"/>
                </a:solidFill>
              </a:rPr>
              <a:t>bolen</a:t>
            </a:r>
            <a:r>
              <a:rPr lang="tr-TR" sz="1800" dirty="0">
                <a:solidFill>
                  <a:schemeClr val="tx1"/>
                </a:solidFill>
              </a:rPr>
              <a:t> = 2</a:t>
            </a:r>
            <a:r>
              <a:rPr lang="tr-TR" sz="1800" dirty="0" smtClean="0">
                <a:solidFill>
                  <a:schemeClr val="tx1"/>
                </a:solidFill>
              </a:rPr>
              <a:t>;</a:t>
            </a:r>
          </a:p>
          <a:p>
            <a:pPr algn="just"/>
            <a:r>
              <a:rPr lang="tr-TR" sz="1800" dirty="0">
                <a:solidFill>
                  <a:schemeClr val="tx1"/>
                </a:solidFill>
              </a:rPr>
              <a:t>   </a:t>
            </a:r>
            <a:r>
              <a:rPr lang="tr-TR" sz="1800" dirty="0" err="1" smtClean="0">
                <a:solidFill>
                  <a:schemeClr val="tx1"/>
                </a:solidFill>
              </a:rPr>
              <a:t>int</a:t>
            </a:r>
            <a:r>
              <a:rPr lang="tr-TR" sz="1800" dirty="0" smtClean="0">
                <a:solidFill>
                  <a:schemeClr val="tx1"/>
                </a:solidFill>
              </a:rPr>
              <a:t> </a:t>
            </a:r>
            <a:r>
              <a:rPr lang="tr-TR" sz="1800" dirty="0" err="1">
                <a:solidFill>
                  <a:schemeClr val="tx1"/>
                </a:solidFill>
              </a:rPr>
              <a:t>flag</a:t>
            </a:r>
            <a:r>
              <a:rPr lang="tr-TR" sz="1800" dirty="0">
                <a:solidFill>
                  <a:schemeClr val="tx1"/>
                </a:solidFill>
              </a:rPr>
              <a:t> = </a:t>
            </a:r>
            <a:r>
              <a:rPr lang="tr-TR" sz="1800" dirty="0" smtClean="0">
                <a:solidFill>
                  <a:schemeClr val="tx1"/>
                </a:solidFill>
              </a:rPr>
              <a:t>1;</a:t>
            </a:r>
          </a:p>
          <a:p>
            <a:pPr algn="just"/>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(“Lütfen bir tam sayı giriniz: “);</a:t>
            </a:r>
          </a:p>
          <a:p>
            <a:pPr algn="just"/>
            <a:r>
              <a:rPr lang="tr-TR" sz="1800" dirty="0" smtClean="0">
                <a:solidFill>
                  <a:schemeClr val="tx1"/>
                </a:solidFill>
              </a:rPr>
              <a:t>   </a:t>
            </a:r>
            <a:r>
              <a:rPr lang="tr-TR" sz="1800" dirty="0" err="1" smtClean="0">
                <a:solidFill>
                  <a:schemeClr val="tx1"/>
                </a:solidFill>
              </a:rPr>
              <a:t>scanf</a:t>
            </a:r>
            <a:r>
              <a:rPr lang="tr-TR" sz="1800" dirty="0" smtClean="0">
                <a:solidFill>
                  <a:schemeClr val="tx1"/>
                </a:solidFill>
              </a:rPr>
              <a:t>("%d", &amp;x);</a:t>
            </a:r>
          </a:p>
          <a:p>
            <a:pPr algn="just"/>
            <a:r>
              <a:rPr lang="tr-TR" sz="1800" dirty="0" smtClean="0">
                <a:solidFill>
                  <a:schemeClr val="tx1"/>
                </a:solidFill>
              </a:rPr>
              <a:t>   </a:t>
            </a:r>
            <a:r>
              <a:rPr lang="tr-TR" sz="1800" dirty="0" err="1" smtClean="0">
                <a:solidFill>
                  <a:schemeClr val="tx1"/>
                </a:solidFill>
              </a:rPr>
              <a:t>while</a:t>
            </a:r>
            <a:r>
              <a:rPr lang="tr-TR" sz="1800" dirty="0" smtClean="0">
                <a:solidFill>
                  <a:schemeClr val="tx1"/>
                </a:solidFill>
              </a:rPr>
              <a:t>(</a:t>
            </a:r>
            <a:r>
              <a:rPr lang="tr-TR" sz="1800" dirty="0" err="1" smtClean="0">
                <a:solidFill>
                  <a:schemeClr val="tx1"/>
                </a:solidFill>
              </a:rPr>
              <a:t>bolen</a:t>
            </a:r>
            <a:r>
              <a:rPr lang="tr-TR" sz="1800" dirty="0" smtClean="0">
                <a:solidFill>
                  <a:schemeClr val="tx1"/>
                </a:solidFill>
              </a:rPr>
              <a:t> &lt;= </a:t>
            </a:r>
            <a:r>
              <a:rPr lang="tr-TR" sz="1800" dirty="0" err="1" smtClean="0">
                <a:solidFill>
                  <a:schemeClr val="tx1"/>
                </a:solidFill>
              </a:rPr>
              <a:t>sqrt</a:t>
            </a:r>
            <a:r>
              <a:rPr lang="tr-TR" sz="1800" dirty="0" smtClean="0">
                <a:solidFill>
                  <a:schemeClr val="tx1"/>
                </a:solidFill>
              </a:rPr>
              <a:t>(x)){</a:t>
            </a:r>
          </a:p>
          <a:p>
            <a:pPr algn="just"/>
            <a:r>
              <a:rPr lang="tr-TR" sz="1800" dirty="0" smtClean="0">
                <a:solidFill>
                  <a:schemeClr val="tx1"/>
                </a:solidFill>
              </a:rPr>
              <a:t>       </a:t>
            </a:r>
            <a:r>
              <a:rPr lang="tr-TR" sz="1800" dirty="0" err="1" smtClean="0">
                <a:solidFill>
                  <a:schemeClr val="tx1"/>
                </a:solidFill>
              </a:rPr>
              <a:t>if</a:t>
            </a:r>
            <a:r>
              <a:rPr lang="tr-TR" sz="1800" dirty="0" smtClean="0">
                <a:solidFill>
                  <a:schemeClr val="tx1"/>
                </a:solidFill>
              </a:rPr>
              <a:t>(x % </a:t>
            </a:r>
            <a:r>
              <a:rPr lang="tr-TR" sz="1800" dirty="0" err="1" smtClean="0">
                <a:solidFill>
                  <a:schemeClr val="tx1"/>
                </a:solidFill>
              </a:rPr>
              <a:t>bolen</a:t>
            </a:r>
            <a:r>
              <a:rPr lang="tr-TR" sz="1800" dirty="0" smtClean="0">
                <a:solidFill>
                  <a:schemeClr val="tx1"/>
                </a:solidFill>
              </a:rPr>
              <a:t> == 0){</a:t>
            </a:r>
          </a:p>
          <a:p>
            <a:pPr algn="just"/>
            <a:r>
              <a:rPr lang="tr-TR" sz="1800" dirty="0" smtClean="0">
                <a:solidFill>
                  <a:schemeClr val="tx1"/>
                </a:solidFill>
              </a:rPr>
              <a:t>           </a:t>
            </a:r>
            <a:r>
              <a:rPr lang="tr-TR" sz="1800" dirty="0" err="1" smtClean="0">
                <a:solidFill>
                  <a:schemeClr val="tx1"/>
                </a:solidFill>
              </a:rPr>
              <a:t>flag</a:t>
            </a:r>
            <a:r>
              <a:rPr lang="tr-TR" sz="1800" dirty="0" smtClean="0">
                <a:solidFill>
                  <a:schemeClr val="tx1"/>
                </a:solidFill>
              </a:rPr>
              <a:t> = 0;</a:t>
            </a:r>
          </a:p>
          <a:p>
            <a:pPr algn="just"/>
            <a:r>
              <a:rPr lang="tr-TR" sz="1800" dirty="0" smtClean="0">
                <a:solidFill>
                  <a:schemeClr val="tx1"/>
                </a:solidFill>
              </a:rPr>
              <a:t>           break;</a:t>
            </a:r>
          </a:p>
          <a:p>
            <a:pPr algn="just"/>
            <a:r>
              <a:rPr lang="tr-TR" sz="1800" dirty="0" smtClean="0">
                <a:solidFill>
                  <a:schemeClr val="tx1"/>
                </a:solidFill>
              </a:rPr>
              <a:t>       }</a:t>
            </a:r>
          </a:p>
          <a:p>
            <a:pPr algn="just"/>
            <a:r>
              <a:rPr lang="tr-TR" sz="1800" dirty="0" smtClean="0">
                <a:solidFill>
                  <a:schemeClr val="tx1"/>
                </a:solidFill>
              </a:rPr>
              <a:t>       </a:t>
            </a:r>
            <a:r>
              <a:rPr lang="tr-TR" sz="1800" dirty="0" err="1" smtClean="0">
                <a:solidFill>
                  <a:schemeClr val="tx1"/>
                </a:solidFill>
              </a:rPr>
              <a:t>bolen</a:t>
            </a:r>
            <a:r>
              <a:rPr lang="tr-TR" sz="1800" dirty="0" smtClean="0">
                <a:solidFill>
                  <a:schemeClr val="tx1"/>
                </a:solidFill>
              </a:rPr>
              <a:t>++;</a:t>
            </a:r>
          </a:p>
          <a:p>
            <a:pPr algn="just"/>
            <a:r>
              <a:rPr lang="tr-TR" sz="1800" dirty="0" smtClean="0">
                <a:solidFill>
                  <a:schemeClr val="tx1"/>
                </a:solidFill>
              </a:rPr>
              <a:t>   }</a:t>
            </a:r>
          </a:p>
          <a:p>
            <a:pPr algn="just"/>
            <a:r>
              <a:rPr lang="tr-TR" sz="1800" dirty="0" smtClean="0">
                <a:solidFill>
                  <a:schemeClr val="tx1"/>
                </a:solidFill>
              </a:rPr>
              <a:t>   </a:t>
            </a:r>
            <a:r>
              <a:rPr lang="tr-TR" sz="1800" dirty="0" err="1" smtClean="0">
                <a:solidFill>
                  <a:schemeClr val="tx1"/>
                </a:solidFill>
              </a:rPr>
              <a:t>if</a:t>
            </a:r>
            <a:r>
              <a:rPr lang="tr-TR" sz="1800" dirty="0" smtClean="0">
                <a:solidFill>
                  <a:schemeClr val="tx1"/>
                </a:solidFill>
              </a:rPr>
              <a:t>(</a:t>
            </a:r>
            <a:r>
              <a:rPr lang="tr-TR" sz="1800" dirty="0" err="1" smtClean="0">
                <a:solidFill>
                  <a:schemeClr val="tx1"/>
                </a:solidFill>
              </a:rPr>
              <a:t>flag</a:t>
            </a:r>
            <a:r>
              <a:rPr lang="tr-TR" sz="1800" dirty="0" smtClean="0">
                <a:solidFill>
                  <a:schemeClr val="tx1"/>
                </a:solidFill>
              </a:rPr>
              <a:t>)</a:t>
            </a:r>
          </a:p>
          <a:p>
            <a:pPr algn="just"/>
            <a:r>
              <a:rPr lang="tr-TR" sz="1800" dirty="0" smtClean="0">
                <a:solidFill>
                  <a:schemeClr val="tx1"/>
                </a:solidFill>
              </a:rPr>
              <a:t>       </a:t>
            </a:r>
            <a:r>
              <a:rPr lang="tr-TR" sz="1800" dirty="0" err="1" smtClean="0">
                <a:solidFill>
                  <a:schemeClr val="tx1"/>
                </a:solidFill>
              </a:rPr>
              <a:t>printf</a:t>
            </a:r>
            <a:r>
              <a:rPr lang="tr-TR" sz="1800" dirty="0" smtClean="0">
                <a:solidFill>
                  <a:schemeClr val="tx1"/>
                </a:solidFill>
              </a:rPr>
              <a:t>(“%d sayısı asaldır.”, x);</a:t>
            </a:r>
          </a:p>
          <a:p>
            <a:pPr algn="just"/>
            <a:r>
              <a:rPr lang="tr-TR" sz="1800" dirty="0" smtClean="0">
                <a:solidFill>
                  <a:schemeClr val="tx1"/>
                </a:solidFill>
              </a:rPr>
              <a:t>   else</a:t>
            </a:r>
          </a:p>
          <a:p>
            <a:pPr algn="just"/>
            <a:r>
              <a:rPr lang="tr-TR" sz="1800" dirty="0" smtClean="0">
                <a:solidFill>
                  <a:schemeClr val="tx1"/>
                </a:solidFill>
              </a:rPr>
              <a:t>       </a:t>
            </a:r>
            <a:r>
              <a:rPr lang="tr-TR" sz="1800" dirty="0" err="1">
                <a:solidFill>
                  <a:schemeClr val="tx1"/>
                </a:solidFill>
              </a:rPr>
              <a:t>printf</a:t>
            </a:r>
            <a:r>
              <a:rPr lang="tr-TR" sz="1800" dirty="0">
                <a:solidFill>
                  <a:schemeClr val="tx1"/>
                </a:solidFill>
              </a:rPr>
              <a:t>(“%d sayısı </a:t>
            </a:r>
            <a:r>
              <a:rPr lang="tr-TR" sz="1800" dirty="0" smtClean="0">
                <a:solidFill>
                  <a:schemeClr val="tx1"/>
                </a:solidFill>
              </a:rPr>
              <a:t>asal değildir.", x</a:t>
            </a:r>
            <a:r>
              <a:rPr lang="tr-TR" sz="1800" dirty="0">
                <a:solidFill>
                  <a:schemeClr val="tx1"/>
                </a:solidFill>
              </a:rPr>
              <a:t>);</a:t>
            </a:r>
          </a:p>
          <a:p>
            <a:pPr algn="just"/>
            <a:endParaRPr lang="tr-TR" sz="2400" dirty="0" smtClean="0">
              <a:solidFill>
                <a:schemeClr val="tx1"/>
              </a:solidFill>
            </a:endParaRPr>
          </a:p>
          <a:p>
            <a:pPr algn="just">
              <a:buFont typeface="Wingdings" pitchFamily="2" charset="2"/>
              <a:buChar char="Ø"/>
            </a:pPr>
            <a:r>
              <a:rPr lang="tr-TR" sz="2200" dirty="0" smtClean="0">
                <a:solidFill>
                  <a:schemeClr val="tx1"/>
                </a:solidFill>
              </a:rPr>
              <a:t> Yukarıdaki örnekte kullanıcının girdiği bir sayının asal olup olmadığı tespit edilmeye çalışılmaktadır. </a:t>
            </a:r>
            <a:r>
              <a:rPr lang="tr-TR" sz="2200" b="1" i="1" dirty="0" err="1" smtClean="0">
                <a:solidFill>
                  <a:schemeClr val="tx1"/>
                </a:solidFill>
              </a:rPr>
              <a:t>bolen</a:t>
            </a:r>
            <a:r>
              <a:rPr lang="tr-TR" sz="2200" b="1" i="1" dirty="0" smtClean="0">
                <a:solidFill>
                  <a:schemeClr val="tx1"/>
                </a:solidFill>
              </a:rPr>
              <a:t> </a:t>
            </a:r>
            <a:r>
              <a:rPr lang="tr-TR" sz="2200" dirty="0" smtClean="0">
                <a:solidFill>
                  <a:schemeClr val="tx1"/>
                </a:solidFill>
              </a:rPr>
              <a:t>değişkeni girilen sayıyı bölecek olan sayıyı belirtmektedir ve döngünün her bir adımında güncellenmektedir. </a:t>
            </a:r>
            <a:r>
              <a:rPr lang="tr-TR" sz="2200" b="1" i="1" dirty="0" err="1" smtClean="0">
                <a:solidFill>
                  <a:schemeClr val="tx1"/>
                </a:solidFill>
              </a:rPr>
              <a:t>flag</a:t>
            </a:r>
            <a:r>
              <a:rPr lang="tr-TR" sz="2200" dirty="0" smtClean="0">
                <a:solidFill>
                  <a:schemeClr val="tx1"/>
                </a:solidFill>
              </a:rPr>
              <a:t> değişkeni ise sayının asal olup olmadığını tutan değişkendir. Başlangıçta atanan “</a:t>
            </a:r>
            <a:r>
              <a:rPr lang="tr-TR" sz="2200" i="1" dirty="0" smtClean="0">
                <a:solidFill>
                  <a:schemeClr val="tx1"/>
                </a:solidFill>
              </a:rPr>
              <a:t>1”</a:t>
            </a:r>
            <a:r>
              <a:rPr lang="tr-TR" sz="2200" dirty="0" smtClean="0">
                <a:solidFill>
                  <a:schemeClr val="tx1"/>
                </a:solidFill>
              </a:rPr>
              <a:t> değeri girilen her sayının başlangıçta asal olduğunun varsayılmasına göre atanmıştır. Ancak döngü içerisinde girilen sayıyı bölen bir sayıya rastlanırsa bu değişken “</a:t>
            </a:r>
            <a:r>
              <a:rPr lang="tr-TR" sz="2200" i="1" dirty="0" smtClean="0">
                <a:solidFill>
                  <a:schemeClr val="tx1"/>
                </a:solidFill>
              </a:rPr>
              <a:t>0</a:t>
            </a:r>
            <a:r>
              <a:rPr lang="tr-TR" sz="2200" dirty="0" smtClean="0">
                <a:solidFill>
                  <a:schemeClr val="tx1"/>
                </a:solidFill>
              </a:rPr>
              <a:t>” yapılır ve </a:t>
            </a:r>
            <a:r>
              <a:rPr lang="tr-TR" sz="2200" b="1" i="1" dirty="0" smtClean="0">
                <a:solidFill>
                  <a:schemeClr val="tx1"/>
                </a:solidFill>
              </a:rPr>
              <a:t>break</a:t>
            </a:r>
            <a:r>
              <a:rPr lang="tr-TR" sz="2200" dirty="0" smtClean="0">
                <a:solidFill>
                  <a:schemeClr val="tx1"/>
                </a:solidFill>
              </a:rPr>
              <a:t> komutuyla döngüden çıkılır. Döngüden çıkış koşulunda </a:t>
            </a:r>
            <a:r>
              <a:rPr lang="tr-TR" sz="2200" dirty="0" err="1" smtClean="0">
                <a:solidFill>
                  <a:schemeClr val="tx1"/>
                </a:solidFill>
              </a:rPr>
              <a:t>bolen</a:t>
            </a:r>
            <a:r>
              <a:rPr lang="tr-TR" sz="2200" dirty="0" smtClean="0">
                <a:solidFill>
                  <a:schemeClr val="tx1"/>
                </a:solidFill>
              </a:rPr>
              <a:t> değişkeni </a:t>
            </a:r>
            <a:r>
              <a:rPr lang="tr-TR" sz="2200" dirty="0" err="1" smtClean="0">
                <a:solidFill>
                  <a:schemeClr val="tx1"/>
                </a:solidFill>
              </a:rPr>
              <a:t>x’ten</a:t>
            </a:r>
            <a:r>
              <a:rPr lang="tr-TR" sz="2200" dirty="0" smtClean="0">
                <a:solidFill>
                  <a:schemeClr val="tx1"/>
                </a:solidFill>
              </a:rPr>
              <a:t> değil x/2’den küçük eşittir diye kontrol edilmektedir. Bunun nedeni x/2 ile x arasındaki hiçbir sayının </a:t>
            </a:r>
            <a:r>
              <a:rPr lang="tr-TR" sz="2200" dirty="0" err="1" smtClean="0">
                <a:solidFill>
                  <a:schemeClr val="tx1"/>
                </a:solidFill>
              </a:rPr>
              <a:t>x’i</a:t>
            </a:r>
            <a:r>
              <a:rPr lang="tr-TR" sz="2200" dirty="0" smtClean="0">
                <a:solidFill>
                  <a:schemeClr val="tx1"/>
                </a:solidFill>
              </a:rPr>
              <a:t> zaten bölemeyecek olmasıdır (bundan daha iyi bir yol var mıdır?). Tabloda klavyeden 9 değerinin girildiği bir durum için değişken değerleri gösterilmektedir. İşlem sonucunda ise çıktı olarak “</a:t>
            </a:r>
            <a:r>
              <a:rPr lang="tr-TR" sz="2200" b="1" i="1" dirty="0" smtClean="0">
                <a:solidFill>
                  <a:schemeClr val="tx1"/>
                </a:solidFill>
              </a:rPr>
              <a:t>9 sayısı asal değildir</a:t>
            </a:r>
            <a:r>
              <a:rPr lang="tr-TR" sz="2200" dirty="0" smtClean="0">
                <a:solidFill>
                  <a:schemeClr val="tx1"/>
                </a:solidFill>
              </a:rPr>
              <a:t>.” yazılacaktır.</a:t>
            </a:r>
          </a:p>
        </p:txBody>
      </p:sp>
      <p:graphicFrame>
        <p:nvGraphicFramePr>
          <p:cNvPr id="4" name="Table 3"/>
          <p:cNvGraphicFramePr>
            <a:graphicFrameLocks noGrp="1"/>
          </p:cNvGraphicFramePr>
          <p:nvPr>
            <p:extLst>
              <p:ext uri="{D42A27DB-BD31-4B8C-83A1-F6EECF244321}">
                <p14:modId xmlns:p14="http://schemas.microsoft.com/office/powerpoint/2010/main" xmlns="" val="1875656687"/>
              </p:ext>
            </p:extLst>
          </p:nvPr>
        </p:nvGraphicFramePr>
        <p:xfrm>
          <a:off x="4355976" y="2060848"/>
          <a:ext cx="4536504" cy="1524000"/>
        </p:xfrm>
        <a:graphic>
          <a:graphicData uri="http://schemas.openxmlformats.org/drawingml/2006/table">
            <a:tbl>
              <a:tblPr firstRow="1" bandRow="1">
                <a:tableStyleId>{5C22544A-7EE6-4342-B048-85BDC9FD1C3A}</a:tableStyleId>
              </a:tblPr>
              <a:tblGrid>
                <a:gridCol w="2520280"/>
                <a:gridCol w="504056"/>
                <a:gridCol w="792088"/>
                <a:gridCol w="720080"/>
              </a:tblGrid>
              <a:tr h="290286">
                <a:tc>
                  <a:txBody>
                    <a:bodyPr/>
                    <a:lstStyle/>
                    <a:p>
                      <a:pPr algn="ctr"/>
                      <a:r>
                        <a:rPr lang="tr-TR" sz="1400" smtClean="0">
                          <a:solidFill>
                            <a:schemeClr val="tx1"/>
                          </a:solidFill>
                        </a:rPr>
                        <a:t>döngü</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x</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bolen</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flag</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0 (döngüye girilmeden önce)</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9</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2</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1</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1</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9</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2</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1</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2</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9</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3</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0</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286">
                <a:tc>
                  <a:txBody>
                    <a:bodyPr/>
                    <a:lstStyle/>
                    <a:p>
                      <a:pPr algn="ctr"/>
                      <a:r>
                        <a:rPr lang="tr-TR" sz="1400" smtClean="0">
                          <a:solidFill>
                            <a:schemeClr val="tx1"/>
                          </a:solidFill>
                        </a:rPr>
                        <a:t>Döngü dışı</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9</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3</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400" smtClean="0">
                          <a:solidFill>
                            <a:schemeClr val="tx1"/>
                          </a:solidFill>
                        </a:rPr>
                        <a:t>0</a:t>
                      </a:r>
                      <a:endParaRPr lang="tr-TR"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Asal sayı hesaplayan bir kod yazmak</a:t>
            </a:r>
            <a:endParaRPr lang="tr-TR" dirty="0"/>
          </a:p>
        </p:txBody>
      </p:sp>
      <p:sp>
        <p:nvSpPr>
          <p:cNvPr id="3" name="2 İçerik Yer Tutucusu"/>
          <p:cNvSpPr>
            <a:spLocks noGrp="1"/>
          </p:cNvSpPr>
          <p:nvPr>
            <p:ph sz="quarter" idx="1"/>
          </p:nvPr>
        </p:nvSpPr>
        <p:spPr/>
        <p:txBody>
          <a:bodyPr/>
          <a:lstStyle/>
          <a:p>
            <a:r>
              <a:rPr lang="tr-TR" dirty="0" smtClean="0"/>
              <a:t>1 saniye aralıklarla 1 milyondan daha büyük asal sayıları sırayla ekranda görüntülesin.</a:t>
            </a:r>
          </a:p>
          <a:p>
            <a:pPr lvl="1"/>
            <a:r>
              <a:rPr lang="tr-TR" dirty="0" err="1" smtClean="0"/>
              <a:t>system</a:t>
            </a:r>
            <a:r>
              <a:rPr lang="tr-TR" dirty="0" smtClean="0"/>
              <a:t>(“</a:t>
            </a:r>
            <a:r>
              <a:rPr lang="tr-TR" dirty="0" err="1" smtClean="0"/>
              <a:t>cls</a:t>
            </a:r>
            <a:r>
              <a:rPr lang="tr-TR" dirty="0" smtClean="0"/>
              <a:t>”) kullanmaya çalışalım.</a:t>
            </a:r>
          </a:p>
          <a:p>
            <a:pPr lvl="1"/>
            <a:r>
              <a:rPr lang="tr-TR" dirty="0" smtClean="0"/>
              <a:t>fonksiyon kullanmaya çalışalım.</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Kodun </a:t>
            </a:r>
            <a:r>
              <a:rPr lang="tr-TR" dirty="0" err="1" smtClean="0"/>
              <a:t>main</a:t>
            </a:r>
            <a:r>
              <a:rPr lang="tr-TR" dirty="0" smtClean="0"/>
              <a:t> kısmı</a:t>
            </a:r>
            <a:endParaRPr lang="tr-TR" dirty="0"/>
          </a:p>
        </p:txBody>
      </p:sp>
      <p:sp>
        <p:nvSpPr>
          <p:cNvPr id="3" name="2 İçerik Yer Tutucusu"/>
          <p:cNvSpPr>
            <a:spLocks noGrp="1"/>
          </p:cNvSpPr>
          <p:nvPr>
            <p:ph sz="quarter" idx="1"/>
          </p:nvPr>
        </p:nvSpPr>
        <p:spPr/>
        <p:txBody>
          <a:bodyPr>
            <a:normAutofit fontScale="47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&lt;time.h&gt;</a:t>
            </a:r>
          </a:p>
          <a:p>
            <a:pPr>
              <a:buNone/>
            </a:pPr>
            <a:endParaRPr lang="tr-TR" dirty="0" smtClean="0"/>
          </a:p>
          <a:p>
            <a:pPr>
              <a:buNone/>
            </a:pPr>
            <a:r>
              <a:rPr lang="tr-TR" dirty="0" err="1" smtClean="0"/>
              <a:t>int</a:t>
            </a:r>
            <a:r>
              <a:rPr lang="tr-TR" dirty="0" smtClean="0"/>
              <a:t> asal (</a:t>
            </a:r>
            <a:r>
              <a:rPr lang="tr-TR" dirty="0" err="1" smtClean="0"/>
              <a:t>int</a:t>
            </a:r>
            <a:r>
              <a:rPr lang="tr-TR" dirty="0" smtClean="0"/>
              <a:t> a);</a:t>
            </a:r>
          </a:p>
          <a:p>
            <a:pPr>
              <a:buNone/>
            </a:pPr>
            <a:r>
              <a:rPr lang="tr-TR" dirty="0" err="1" smtClean="0"/>
              <a:t>void</a:t>
            </a:r>
            <a:r>
              <a:rPr lang="tr-TR" dirty="0" smtClean="0"/>
              <a:t> </a:t>
            </a:r>
            <a:r>
              <a:rPr lang="tr-TR" dirty="0" err="1" smtClean="0"/>
              <a:t>delay</a:t>
            </a:r>
            <a:r>
              <a:rPr lang="tr-TR" dirty="0" smtClean="0"/>
              <a:t>(</a:t>
            </a:r>
            <a:r>
              <a:rPr lang="tr-TR" dirty="0" err="1" smtClean="0"/>
              <a:t>int</a:t>
            </a:r>
            <a:r>
              <a:rPr lang="tr-TR" dirty="0" smtClean="0"/>
              <a:t> </a:t>
            </a:r>
            <a:r>
              <a:rPr lang="tr-TR" dirty="0" err="1" smtClean="0"/>
              <a:t>seconds</a:t>
            </a:r>
            <a:r>
              <a:rPr lang="tr-TR" dirty="0" smtClean="0"/>
              <a:t>);</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int</a:t>
            </a:r>
            <a:r>
              <a:rPr lang="tr-TR" dirty="0" smtClean="0"/>
              <a:t> </a:t>
            </a:r>
            <a:r>
              <a:rPr lang="tr-TR" dirty="0" err="1" smtClean="0"/>
              <a:t>sayi</a:t>
            </a:r>
            <a:r>
              <a:rPr lang="tr-TR" dirty="0" smtClean="0"/>
              <a:t>=1000000;</a:t>
            </a:r>
          </a:p>
          <a:p>
            <a:pPr>
              <a:buNone/>
            </a:pPr>
            <a:r>
              <a:rPr lang="tr-TR" dirty="0" smtClean="0"/>
              <a:t>		</a:t>
            </a:r>
            <a:r>
              <a:rPr lang="tr-TR" dirty="0" err="1" smtClean="0"/>
              <a:t>while</a:t>
            </a:r>
            <a:r>
              <a:rPr lang="tr-TR" dirty="0" smtClean="0"/>
              <a:t>(1)</a:t>
            </a:r>
          </a:p>
          <a:p>
            <a:pPr>
              <a:buNone/>
            </a:pPr>
            <a:r>
              <a:rPr lang="tr-TR" dirty="0" smtClean="0"/>
              <a:t>	{</a:t>
            </a:r>
          </a:p>
          <a:p>
            <a:pPr>
              <a:buNone/>
            </a:pPr>
            <a:r>
              <a:rPr lang="tr-TR" dirty="0" smtClean="0"/>
              <a:t>		</a:t>
            </a:r>
            <a:r>
              <a:rPr lang="tr-TR" dirty="0" err="1" smtClean="0"/>
              <a:t>if</a:t>
            </a:r>
            <a:r>
              <a:rPr lang="tr-TR" dirty="0" smtClean="0"/>
              <a:t>(asal(</a:t>
            </a:r>
            <a:r>
              <a:rPr lang="tr-TR" dirty="0" err="1" smtClean="0"/>
              <a:t>sayi</a:t>
            </a:r>
            <a:r>
              <a:rPr lang="tr-TR" dirty="0" smtClean="0"/>
              <a:t>))</a:t>
            </a:r>
          </a:p>
          <a:p>
            <a:pPr>
              <a:buNone/>
            </a:pPr>
            <a:r>
              <a:rPr lang="tr-TR" dirty="0" smtClean="0"/>
              <a:t>			{</a:t>
            </a:r>
          </a:p>
          <a:p>
            <a:pPr>
              <a:buNone/>
            </a:pPr>
            <a:r>
              <a:rPr lang="tr-TR" dirty="0" smtClean="0"/>
              <a:t>			</a:t>
            </a:r>
            <a:r>
              <a:rPr lang="tr-TR" dirty="0" err="1" smtClean="0"/>
              <a:t>system</a:t>
            </a:r>
            <a:r>
              <a:rPr lang="tr-TR" dirty="0" smtClean="0"/>
              <a:t>("</a:t>
            </a:r>
            <a:r>
              <a:rPr lang="tr-TR" dirty="0" err="1" smtClean="0"/>
              <a:t>cls</a:t>
            </a:r>
            <a:r>
              <a:rPr lang="tr-TR" dirty="0" smtClean="0"/>
              <a:t>");</a:t>
            </a:r>
          </a:p>
          <a:p>
            <a:pPr>
              <a:buNone/>
            </a:pPr>
            <a:r>
              <a:rPr lang="tr-TR" dirty="0" smtClean="0"/>
              <a:t>			</a:t>
            </a:r>
            <a:r>
              <a:rPr lang="tr-TR" dirty="0" err="1" smtClean="0"/>
              <a:t>printf</a:t>
            </a:r>
            <a:r>
              <a:rPr lang="tr-TR" dirty="0" smtClean="0"/>
              <a:t>("%d\n",</a:t>
            </a:r>
            <a:r>
              <a:rPr lang="tr-TR" dirty="0" err="1" smtClean="0"/>
              <a:t>sayi</a:t>
            </a:r>
            <a:r>
              <a:rPr lang="tr-TR" dirty="0" smtClean="0"/>
              <a:t>);</a:t>
            </a:r>
          </a:p>
          <a:p>
            <a:pPr>
              <a:buNone/>
            </a:pPr>
            <a:r>
              <a:rPr lang="tr-TR" dirty="0" smtClean="0"/>
              <a:t>			</a:t>
            </a:r>
            <a:r>
              <a:rPr lang="tr-TR" dirty="0" err="1" smtClean="0"/>
              <a:t>delay</a:t>
            </a:r>
            <a:r>
              <a:rPr lang="tr-TR" dirty="0" smtClean="0"/>
              <a:t>(1);</a:t>
            </a:r>
          </a:p>
          <a:p>
            <a:pPr>
              <a:buNone/>
            </a:pPr>
            <a:r>
              <a:rPr lang="tr-TR" dirty="0" smtClean="0"/>
              <a:t>		}</a:t>
            </a:r>
          </a:p>
          <a:p>
            <a:pPr>
              <a:buNone/>
            </a:pPr>
            <a:r>
              <a:rPr lang="tr-TR" dirty="0" smtClean="0"/>
              <a:t>		</a:t>
            </a:r>
            <a:r>
              <a:rPr lang="tr-TR" dirty="0" err="1" smtClean="0"/>
              <a:t>sayi</a:t>
            </a:r>
            <a:r>
              <a:rPr lang="tr-TR" dirty="0" smtClean="0"/>
              <a:t>++;</a:t>
            </a:r>
          </a:p>
          <a:p>
            <a:pPr>
              <a:buNone/>
            </a:pPr>
            <a:r>
              <a:rPr lang="tr-TR" dirty="0" smtClean="0"/>
              <a:t>		</a:t>
            </a:r>
          </a:p>
          <a:p>
            <a:pPr>
              <a:buNone/>
            </a:pPr>
            <a:r>
              <a:rPr lang="tr-TR" dirty="0" smtClean="0"/>
              <a:t>	}</a:t>
            </a:r>
          </a:p>
          <a:p>
            <a:pPr>
              <a:buNone/>
            </a:pPr>
            <a:r>
              <a:rPr lang="tr-TR" dirty="0" smtClean="0"/>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Kodun asal sayı kısmı</a:t>
            </a:r>
            <a:endParaRPr lang="tr-TR" dirty="0"/>
          </a:p>
        </p:txBody>
      </p:sp>
      <p:sp>
        <p:nvSpPr>
          <p:cNvPr id="3" name="2 İçerik Yer Tutucusu"/>
          <p:cNvSpPr>
            <a:spLocks noGrp="1"/>
          </p:cNvSpPr>
          <p:nvPr>
            <p:ph sz="quarter" idx="1"/>
          </p:nvPr>
        </p:nvSpPr>
        <p:spPr/>
        <p:txBody>
          <a:bodyPr>
            <a:normAutofit fontScale="62500" lnSpcReduction="20000"/>
          </a:bodyPr>
          <a:lstStyle/>
          <a:p>
            <a:r>
              <a:rPr lang="tr-TR" dirty="0" err="1" smtClean="0"/>
              <a:t>int</a:t>
            </a:r>
            <a:r>
              <a:rPr lang="tr-TR" dirty="0" smtClean="0"/>
              <a:t> asal (</a:t>
            </a:r>
            <a:r>
              <a:rPr lang="tr-TR" dirty="0" err="1" smtClean="0"/>
              <a:t>int</a:t>
            </a:r>
            <a:r>
              <a:rPr lang="tr-TR" dirty="0" smtClean="0"/>
              <a:t> a)</a:t>
            </a:r>
          </a:p>
          <a:p>
            <a:r>
              <a:rPr lang="tr-TR" dirty="0" smtClean="0"/>
              <a:t>{</a:t>
            </a:r>
          </a:p>
          <a:p>
            <a:r>
              <a:rPr lang="tr-TR" dirty="0" smtClean="0"/>
              <a:t>	</a:t>
            </a:r>
            <a:r>
              <a:rPr lang="tr-TR" dirty="0" err="1" smtClean="0"/>
              <a:t>int</a:t>
            </a:r>
            <a:r>
              <a:rPr lang="tr-TR" dirty="0" smtClean="0"/>
              <a:t> </a:t>
            </a:r>
            <a:r>
              <a:rPr lang="tr-TR" dirty="0" err="1" smtClean="0"/>
              <a:t>bolen</a:t>
            </a:r>
            <a:r>
              <a:rPr lang="tr-TR" dirty="0" smtClean="0"/>
              <a:t>=2, bayrak=1;</a:t>
            </a:r>
          </a:p>
          <a:p>
            <a:r>
              <a:rPr lang="tr-TR" dirty="0" smtClean="0"/>
              <a:t>	</a:t>
            </a:r>
            <a:r>
              <a:rPr lang="tr-TR" dirty="0" err="1" smtClean="0"/>
              <a:t>while</a:t>
            </a:r>
            <a:r>
              <a:rPr lang="tr-TR" dirty="0" smtClean="0"/>
              <a:t>(</a:t>
            </a:r>
            <a:r>
              <a:rPr lang="tr-TR" dirty="0" err="1" smtClean="0"/>
              <a:t>bolen</a:t>
            </a:r>
            <a:r>
              <a:rPr lang="tr-TR" dirty="0" smtClean="0"/>
              <a:t>&lt;=</a:t>
            </a:r>
            <a:r>
              <a:rPr lang="tr-TR" dirty="0" err="1" smtClean="0"/>
              <a:t>sqrt</a:t>
            </a:r>
            <a:r>
              <a:rPr lang="tr-TR" dirty="0" smtClean="0"/>
              <a:t>(a))</a:t>
            </a:r>
          </a:p>
          <a:p>
            <a:r>
              <a:rPr lang="tr-TR" dirty="0" smtClean="0"/>
              <a:t>	{</a:t>
            </a:r>
          </a:p>
          <a:p>
            <a:r>
              <a:rPr lang="tr-TR" dirty="0" smtClean="0">
                <a:solidFill>
                  <a:srgbClr val="FF0000"/>
                </a:solidFill>
              </a:rPr>
              <a:t>//		</a:t>
            </a:r>
            <a:r>
              <a:rPr lang="tr-TR" dirty="0" err="1" smtClean="0">
                <a:solidFill>
                  <a:srgbClr val="FF0000"/>
                </a:solidFill>
              </a:rPr>
              <a:t>printf</a:t>
            </a:r>
            <a:r>
              <a:rPr lang="tr-TR" dirty="0" smtClean="0">
                <a:solidFill>
                  <a:srgbClr val="FF0000"/>
                </a:solidFill>
              </a:rPr>
              <a:t>("a:%d, </a:t>
            </a:r>
            <a:r>
              <a:rPr lang="tr-TR" dirty="0" err="1" smtClean="0">
                <a:solidFill>
                  <a:srgbClr val="FF0000"/>
                </a:solidFill>
              </a:rPr>
              <a:t>bolen</a:t>
            </a:r>
            <a:r>
              <a:rPr lang="tr-TR" dirty="0" smtClean="0">
                <a:solidFill>
                  <a:srgbClr val="FF0000"/>
                </a:solidFill>
              </a:rPr>
              <a:t>:%d\n", a, </a:t>
            </a:r>
            <a:r>
              <a:rPr lang="tr-TR" dirty="0" err="1" smtClean="0">
                <a:solidFill>
                  <a:srgbClr val="FF0000"/>
                </a:solidFill>
              </a:rPr>
              <a:t>bolen</a:t>
            </a:r>
            <a:r>
              <a:rPr lang="tr-TR" dirty="0" smtClean="0">
                <a:solidFill>
                  <a:srgbClr val="FF0000"/>
                </a:solidFill>
              </a:rPr>
              <a:t>);</a:t>
            </a:r>
          </a:p>
          <a:p>
            <a:r>
              <a:rPr lang="tr-TR" dirty="0" smtClean="0"/>
              <a:t>		</a:t>
            </a:r>
            <a:r>
              <a:rPr lang="tr-TR" dirty="0" err="1" smtClean="0"/>
              <a:t>if</a:t>
            </a:r>
            <a:r>
              <a:rPr lang="tr-TR" dirty="0" smtClean="0"/>
              <a:t>(a%</a:t>
            </a:r>
            <a:r>
              <a:rPr lang="tr-TR" dirty="0" err="1" smtClean="0"/>
              <a:t>bolen</a:t>
            </a:r>
            <a:r>
              <a:rPr lang="tr-TR" dirty="0" smtClean="0"/>
              <a:t>==0)</a:t>
            </a:r>
          </a:p>
          <a:p>
            <a:r>
              <a:rPr lang="tr-TR" dirty="0" smtClean="0"/>
              <a:t>		{</a:t>
            </a:r>
          </a:p>
          <a:p>
            <a:r>
              <a:rPr lang="tr-TR" dirty="0" smtClean="0"/>
              <a:t>			bayrak=0;</a:t>
            </a:r>
          </a:p>
          <a:p>
            <a:r>
              <a:rPr lang="tr-TR" dirty="0" smtClean="0"/>
              <a:t>			break;</a:t>
            </a:r>
          </a:p>
          <a:p>
            <a:r>
              <a:rPr lang="tr-TR" dirty="0" smtClean="0"/>
              <a:t>		}</a:t>
            </a:r>
          </a:p>
          <a:p>
            <a:r>
              <a:rPr lang="tr-TR" dirty="0" smtClean="0"/>
              <a:t>		</a:t>
            </a:r>
            <a:r>
              <a:rPr lang="tr-TR" dirty="0" err="1" smtClean="0"/>
              <a:t>bolen</a:t>
            </a:r>
            <a:r>
              <a:rPr lang="tr-TR" dirty="0" smtClean="0"/>
              <a:t>++;</a:t>
            </a:r>
          </a:p>
          <a:p>
            <a:r>
              <a:rPr lang="tr-TR" dirty="0" smtClean="0"/>
              <a:t>	}</a:t>
            </a:r>
          </a:p>
          <a:p>
            <a:r>
              <a:rPr lang="tr-TR" dirty="0" smtClean="0">
                <a:solidFill>
                  <a:srgbClr val="FF0000"/>
                </a:solidFill>
              </a:rPr>
              <a:t>//	</a:t>
            </a:r>
            <a:r>
              <a:rPr lang="tr-TR" dirty="0" err="1" smtClean="0">
                <a:solidFill>
                  <a:srgbClr val="FF0000"/>
                </a:solidFill>
              </a:rPr>
              <a:t>printf</a:t>
            </a:r>
            <a:r>
              <a:rPr lang="tr-TR" dirty="0" smtClean="0">
                <a:solidFill>
                  <a:srgbClr val="FF0000"/>
                </a:solidFill>
              </a:rPr>
              <a:t>("\t Bayrak </a:t>
            </a:r>
            <a:r>
              <a:rPr lang="tr-TR" dirty="0" err="1" smtClean="0">
                <a:solidFill>
                  <a:srgbClr val="FF0000"/>
                </a:solidFill>
              </a:rPr>
              <a:t>degeri</a:t>
            </a:r>
            <a:r>
              <a:rPr lang="tr-TR" dirty="0" smtClean="0">
                <a:solidFill>
                  <a:srgbClr val="FF0000"/>
                </a:solidFill>
              </a:rPr>
              <a:t>:%d\n", bayrak);</a:t>
            </a:r>
          </a:p>
          <a:p>
            <a:r>
              <a:rPr lang="tr-TR" dirty="0" smtClean="0"/>
              <a:t>	</a:t>
            </a:r>
            <a:r>
              <a:rPr lang="tr-TR" dirty="0" err="1" smtClean="0"/>
              <a:t>if</a:t>
            </a:r>
            <a:r>
              <a:rPr lang="tr-TR" dirty="0" smtClean="0"/>
              <a:t>(bayrak) </a:t>
            </a:r>
            <a:r>
              <a:rPr lang="tr-TR" dirty="0" err="1" smtClean="0"/>
              <a:t>return</a:t>
            </a:r>
            <a:r>
              <a:rPr lang="tr-TR" dirty="0" smtClean="0"/>
              <a:t> 1;</a:t>
            </a:r>
          </a:p>
          <a:p>
            <a:r>
              <a:rPr lang="tr-TR" dirty="0" smtClean="0"/>
              <a:t>	else </a:t>
            </a:r>
            <a:r>
              <a:rPr lang="tr-TR" dirty="0" err="1" smtClean="0"/>
              <a:t>return</a:t>
            </a:r>
            <a:r>
              <a:rPr lang="tr-TR" dirty="0" smtClean="0"/>
              <a:t> 0;</a:t>
            </a:r>
          </a:p>
          <a:p>
            <a:r>
              <a:rPr lang="tr-TR" dirty="0" smtClean="0"/>
              <a:t>	</a:t>
            </a:r>
          </a:p>
          <a:p>
            <a:r>
              <a:rPr lang="tr-TR" dirty="0" smtClean="0"/>
              <a:t>}</a:t>
            </a:r>
            <a:endParaRPr lang="tr-TR" dirty="0"/>
          </a:p>
        </p:txBody>
      </p:sp>
      <p:cxnSp>
        <p:nvCxnSpPr>
          <p:cNvPr id="5" name="4 Düz Ok Bağlayıcısı"/>
          <p:cNvCxnSpPr/>
          <p:nvPr/>
        </p:nvCxnSpPr>
        <p:spPr>
          <a:xfrm>
            <a:off x="5156200" y="2895600"/>
            <a:ext cx="1422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flipV="1">
            <a:off x="4991100" y="3797300"/>
            <a:ext cx="15875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6629400" y="3314700"/>
            <a:ext cx="1723549" cy="646331"/>
          </a:xfrm>
          <a:prstGeom prst="rect">
            <a:avLst/>
          </a:prstGeom>
          <a:noFill/>
        </p:spPr>
        <p:txBody>
          <a:bodyPr wrap="none" rtlCol="0">
            <a:spAutoFit/>
          </a:bodyPr>
          <a:lstStyle/>
          <a:p>
            <a:pPr algn="ctr"/>
            <a:r>
              <a:rPr lang="tr-TR" dirty="0" smtClean="0"/>
              <a:t>Hata ayıklama </a:t>
            </a:r>
            <a:br>
              <a:rPr lang="tr-TR" dirty="0" smtClean="0"/>
            </a:br>
            <a:r>
              <a:rPr lang="tr-TR" dirty="0" err="1" smtClean="0"/>
              <a:t>printf’leri</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clock</a:t>
            </a:r>
            <a:r>
              <a:rPr lang="tr-TR" dirty="0" smtClean="0"/>
              <a:t>() komutu ile zaman kullanımı</a:t>
            </a:r>
            <a:endParaRPr lang="tr-TR" dirty="0"/>
          </a:p>
        </p:txBody>
      </p:sp>
      <p:sp>
        <p:nvSpPr>
          <p:cNvPr id="3" name="2 İçerik Yer Tutucusu"/>
          <p:cNvSpPr>
            <a:spLocks noGrp="1"/>
          </p:cNvSpPr>
          <p:nvPr>
            <p:ph sz="quarter" idx="1"/>
          </p:nvPr>
        </p:nvSpPr>
        <p:spPr>
          <a:xfrm>
            <a:off x="457200" y="1219200"/>
            <a:ext cx="8229600" cy="2424114"/>
          </a:xfrm>
        </p:spPr>
        <p:txBody>
          <a:bodyPr>
            <a:normAutofit fontScale="77500" lnSpcReduction="20000"/>
          </a:bodyPr>
          <a:lstStyle/>
          <a:p>
            <a:r>
              <a:rPr lang="tr-TR" dirty="0" smtClean="0"/>
              <a:t>time.h kütüphanesi içerisindedir. </a:t>
            </a:r>
            <a:r>
              <a:rPr lang="tr-TR" sz="2000" dirty="0" smtClean="0"/>
              <a:t>(Eklenmese de kod uyarısız çalışabilir. Ama eklenmesi tavsiye edilir. bkz. iyi programcı alışkanlıkları)</a:t>
            </a:r>
          </a:p>
          <a:p>
            <a:r>
              <a:rPr lang="tr-TR" dirty="0" smtClean="0"/>
              <a:t>Bu derste çok sade bir kullanımını göreceğiz (esas kullanımı </a:t>
            </a:r>
            <a:r>
              <a:rPr lang="tr-TR" dirty="0" err="1" smtClean="0"/>
              <a:t>delay</a:t>
            </a:r>
            <a:r>
              <a:rPr lang="tr-TR" dirty="0" smtClean="0"/>
              <a:t> fonksiyonu – bir sonraki slayt – içerisindeki gibi)</a:t>
            </a:r>
          </a:p>
          <a:p>
            <a:r>
              <a:rPr lang="tr-TR" dirty="0" err="1" smtClean="0"/>
              <a:t>int</a:t>
            </a:r>
            <a:r>
              <a:rPr lang="tr-TR" dirty="0" smtClean="0"/>
              <a:t> değer döndüğünü varsayınız.</a:t>
            </a:r>
          </a:p>
          <a:p>
            <a:r>
              <a:rPr lang="tr-TR" dirty="0" smtClean="0"/>
              <a:t>Kodun içerisinde ilk çağırıldığında 0 döner ve </a:t>
            </a:r>
            <a:r>
              <a:rPr lang="tr-TR" dirty="0" err="1" smtClean="0"/>
              <a:t>ms</a:t>
            </a:r>
            <a:r>
              <a:rPr lang="tr-TR" dirty="0" smtClean="0"/>
              <a:t> cinsinden sayan bir sayaç başlatır. Ondan sonraki her çağırılışında bu sayacın anlık değerini döner. Böylece kod içerisinde iki kez çağırıp zaman farkını tespit edebilirsiniz.</a:t>
            </a:r>
          </a:p>
        </p:txBody>
      </p:sp>
      <p:pic>
        <p:nvPicPr>
          <p:cNvPr id="38914" name="Picture 2"/>
          <p:cNvPicPr>
            <a:picLocks noChangeAspect="1" noChangeArrowheads="1"/>
          </p:cNvPicPr>
          <p:nvPr/>
        </p:nvPicPr>
        <p:blipFill>
          <a:blip r:embed="rId3"/>
          <a:srcRect/>
          <a:stretch>
            <a:fillRect/>
          </a:stretch>
        </p:blipFill>
        <p:spPr bwMode="auto">
          <a:xfrm>
            <a:off x="714348" y="3929066"/>
            <a:ext cx="7762875" cy="10572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Bir fonksiyon örneği: </a:t>
            </a:r>
            <a:r>
              <a:rPr lang="tr-TR" b="1" i="1" dirty="0" err="1" smtClean="0"/>
              <a:t>delay</a:t>
            </a:r>
            <a:r>
              <a:rPr lang="tr-TR" b="1" i="1" dirty="0" smtClean="0"/>
              <a:t> fonksiyonu</a:t>
            </a:r>
            <a:endParaRPr lang="tr-TR" dirty="0"/>
          </a:p>
        </p:txBody>
      </p:sp>
      <p:sp>
        <p:nvSpPr>
          <p:cNvPr id="3" name="2 İçerik Yer Tutucusu"/>
          <p:cNvSpPr>
            <a:spLocks noGrp="1"/>
          </p:cNvSpPr>
          <p:nvPr>
            <p:ph sz="quarter" idx="1"/>
          </p:nvPr>
        </p:nvSpPr>
        <p:spPr>
          <a:xfrm>
            <a:off x="457200" y="1219200"/>
            <a:ext cx="8229600" cy="4210064"/>
          </a:xfrm>
        </p:spPr>
        <p:txBody>
          <a:bodyPr>
            <a:normAutofit fontScale="85000" lnSpcReduction="20000"/>
          </a:bodyPr>
          <a:lstStyle/>
          <a:p>
            <a:r>
              <a:rPr lang="tr-TR" dirty="0" smtClean="0"/>
              <a:t>Kodun baş kısmına şu parça eklenir:</a:t>
            </a:r>
          </a:p>
          <a:p>
            <a:pPr lvl="1">
              <a:buNone/>
            </a:pPr>
            <a:r>
              <a:rPr lang="tr-TR" dirty="0" smtClean="0"/>
              <a:t>#</a:t>
            </a:r>
            <a:r>
              <a:rPr lang="tr-TR" dirty="0" err="1" smtClean="0"/>
              <a:t>include</a:t>
            </a:r>
            <a:r>
              <a:rPr lang="tr-TR" dirty="0" smtClean="0"/>
              <a:t> &lt;time.h&gt;</a:t>
            </a:r>
          </a:p>
          <a:p>
            <a:pPr lvl="1">
              <a:buNone/>
            </a:pPr>
            <a:r>
              <a:rPr lang="tr-TR" dirty="0" err="1" smtClean="0"/>
              <a:t>void</a:t>
            </a:r>
            <a:r>
              <a:rPr lang="tr-TR" dirty="0" smtClean="0"/>
              <a:t> </a:t>
            </a:r>
            <a:r>
              <a:rPr lang="tr-TR" dirty="0" err="1" smtClean="0"/>
              <a:t>delay</a:t>
            </a:r>
            <a:r>
              <a:rPr lang="tr-TR" dirty="0" smtClean="0"/>
              <a:t>(</a:t>
            </a:r>
            <a:r>
              <a:rPr lang="tr-TR" dirty="0" err="1" smtClean="0"/>
              <a:t>int</a:t>
            </a:r>
            <a:r>
              <a:rPr lang="tr-TR" dirty="0" smtClean="0"/>
              <a:t> </a:t>
            </a:r>
            <a:r>
              <a:rPr lang="tr-TR" dirty="0" err="1" smtClean="0"/>
              <a:t>seconds</a:t>
            </a:r>
            <a:r>
              <a:rPr lang="tr-TR" dirty="0" smtClean="0"/>
              <a:t>);</a:t>
            </a:r>
          </a:p>
          <a:p>
            <a:r>
              <a:rPr lang="tr-TR" dirty="0" smtClean="0"/>
              <a:t>Kodun  en sonuna (</a:t>
            </a:r>
            <a:r>
              <a:rPr lang="tr-TR" dirty="0" err="1" smtClean="0"/>
              <a:t>main</a:t>
            </a:r>
            <a:r>
              <a:rPr lang="tr-TR" dirty="0" smtClean="0"/>
              <a:t> dışına) şu parça eklenir:</a:t>
            </a:r>
          </a:p>
          <a:p>
            <a:pPr lvl="1">
              <a:buNone/>
            </a:pPr>
            <a:r>
              <a:rPr lang="en-US" dirty="0" smtClean="0">
                <a:solidFill>
                  <a:srgbClr val="FF0000"/>
                </a:solidFill>
              </a:rPr>
              <a:t>void delay(</a:t>
            </a:r>
            <a:r>
              <a:rPr lang="en-US" dirty="0" err="1" smtClean="0">
                <a:solidFill>
                  <a:srgbClr val="FF0000"/>
                </a:solidFill>
              </a:rPr>
              <a:t>int</a:t>
            </a:r>
            <a:r>
              <a:rPr lang="en-US" dirty="0" smtClean="0">
                <a:solidFill>
                  <a:srgbClr val="FF0000"/>
                </a:solidFill>
              </a:rPr>
              <a:t> seconds)</a:t>
            </a:r>
          </a:p>
          <a:p>
            <a:pPr lvl="1">
              <a:buNone/>
            </a:pPr>
            <a:r>
              <a:rPr lang="en-US" dirty="0" smtClean="0">
                <a:solidFill>
                  <a:srgbClr val="FF0000"/>
                </a:solidFill>
              </a:rPr>
              <a:t>{</a:t>
            </a:r>
          </a:p>
          <a:p>
            <a:pPr lvl="1">
              <a:buNone/>
            </a:pPr>
            <a:r>
              <a:rPr lang="en-US" dirty="0" smtClean="0">
                <a:solidFill>
                  <a:srgbClr val="FF0000"/>
                </a:solidFill>
              </a:rPr>
              <a:t>    long pause;</a:t>
            </a:r>
          </a:p>
          <a:p>
            <a:pPr lvl="1">
              <a:buNone/>
            </a:pPr>
            <a:r>
              <a:rPr lang="en-US" dirty="0" smtClean="0">
                <a:solidFill>
                  <a:srgbClr val="FF0000"/>
                </a:solidFill>
              </a:rPr>
              <a:t>  </a:t>
            </a:r>
            <a:r>
              <a:rPr lang="tr-TR" dirty="0" smtClean="0">
                <a:solidFill>
                  <a:srgbClr val="FF0000"/>
                </a:solidFill>
              </a:rPr>
              <a:t>  </a:t>
            </a:r>
            <a:r>
              <a:rPr lang="en-US" dirty="0" err="1" smtClean="0">
                <a:solidFill>
                  <a:srgbClr val="FF0000"/>
                </a:solidFill>
              </a:rPr>
              <a:t>clock_t</a:t>
            </a:r>
            <a:r>
              <a:rPr lang="en-US" dirty="0" smtClean="0">
                <a:solidFill>
                  <a:srgbClr val="FF0000"/>
                </a:solidFill>
              </a:rPr>
              <a:t> </a:t>
            </a:r>
            <a:r>
              <a:rPr lang="en-US" dirty="0" err="1" smtClean="0">
                <a:solidFill>
                  <a:srgbClr val="FF0000"/>
                </a:solidFill>
              </a:rPr>
              <a:t>now,then</a:t>
            </a:r>
            <a:r>
              <a:rPr lang="en-US" dirty="0" smtClean="0">
                <a:solidFill>
                  <a:srgbClr val="FF0000"/>
                </a:solidFill>
              </a:rPr>
              <a:t>;</a:t>
            </a:r>
          </a:p>
          <a:p>
            <a:pPr lvl="1">
              <a:buNone/>
            </a:pPr>
            <a:r>
              <a:rPr lang="en-US" dirty="0" smtClean="0">
                <a:solidFill>
                  <a:srgbClr val="FF0000"/>
                </a:solidFill>
              </a:rPr>
              <a:t>    pause = seconds*CLOCKS_PER_SEC;</a:t>
            </a:r>
          </a:p>
          <a:p>
            <a:pPr lvl="1">
              <a:buNone/>
            </a:pPr>
            <a:r>
              <a:rPr lang="en-US" dirty="0" smtClean="0">
                <a:solidFill>
                  <a:srgbClr val="FF0000"/>
                </a:solidFill>
              </a:rPr>
              <a:t>    now = then = clock();</a:t>
            </a:r>
          </a:p>
          <a:p>
            <a:pPr lvl="1">
              <a:buNone/>
            </a:pPr>
            <a:r>
              <a:rPr lang="en-US" dirty="0" smtClean="0">
                <a:solidFill>
                  <a:srgbClr val="FF0000"/>
                </a:solidFill>
              </a:rPr>
              <a:t>    while( (now-then) &lt; pause )</a:t>
            </a:r>
          </a:p>
          <a:p>
            <a:pPr lvl="1">
              <a:buNone/>
            </a:pPr>
            <a:r>
              <a:rPr lang="en-US" dirty="0" smtClean="0">
                <a:solidFill>
                  <a:srgbClr val="FF0000"/>
                </a:solidFill>
              </a:rPr>
              <a:t>        now = clock();</a:t>
            </a:r>
          </a:p>
          <a:p>
            <a:pPr lvl="1">
              <a:buNone/>
            </a:pPr>
            <a:r>
              <a:rPr lang="en-US" dirty="0" smtClean="0">
                <a:solidFill>
                  <a:srgbClr val="FF0000"/>
                </a:solidFill>
              </a:rPr>
              <a:t>}</a:t>
            </a:r>
            <a:endParaRPr lang="tr-TR" dirty="0">
              <a:solidFill>
                <a:srgbClr val="FF0000"/>
              </a:solidFill>
            </a:endParaRPr>
          </a:p>
        </p:txBody>
      </p:sp>
      <p:pic>
        <p:nvPicPr>
          <p:cNvPr id="4" name="3 Resim" descr="original_Flight_Cancellation_or_Delay-Tips_for_What_to_Do.jpg"/>
          <p:cNvPicPr>
            <a:picLocks noChangeAspect="1"/>
          </p:cNvPicPr>
          <p:nvPr/>
        </p:nvPicPr>
        <p:blipFill>
          <a:blip r:embed="rId3" cstate="print"/>
          <a:stretch>
            <a:fillRect/>
          </a:stretch>
        </p:blipFill>
        <p:spPr>
          <a:xfrm>
            <a:off x="6500826" y="1428736"/>
            <a:ext cx="1971676" cy="131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Yuvarlatılmış Dikdörtgen"/>
          <p:cNvSpPr/>
          <p:nvPr/>
        </p:nvSpPr>
        <p:spPr>
          <a:xfrm>
            <a:off x="5357818" y="2928934"/>
            <a:ext cx="3429024" cy="20002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tr-TR" b="1" dirty="0" smtClean="0"/>
              <a:t>KULLANIMI:</a:t>
            </a:r>
          </a:p>
          <a:p>
            <a:r>
              <a:rPr lang="tr-TR" dirty="0" err="1" smtClean="0"/>
              <a:t>main</a:t>
            </a:r>
            <a:r>
              <a:rPr lang="tr-TR" dirty="0" smtClean="0"/>
              <a:t> içinde </a:t>
            </a:r>
            <a:r>
              <a:rPr lang="tr-TR" dirty="0" err="1" smtClean="0"/>
              <a:t>delay</a:t>
            </a:r>
            <a:r>
              <a:rPr lang="tr-TR" dirty="0" smtClean="0"/>
              <a:t>(3); gibi bir komutla kodu 3 saniyeliğine durdurma imkanı tanır.</a:t>
            </a:r>
          </a:p>
          <a:p>
            <a:r>
              <a:rPr lang="tr-TR" sz="1400" dirty="0" smtClean="0"/>
              <a:t>Böylece içerisine müdahale edebileceğimiz bir </a:t>
            </a:r>
            <a:r>
              <a:rPr lang="tr-TR" sz="1400" dirty="0" err="1" smtClean="0"/>
              <a:t>sleep</a:t>
            </a:r>
            <a:r>
              <a:rPr lang="tr-TR" sz="1400" dirty="0" smtClean="0"/>
              <a:t>/</a:t>
            </a:r>
            <a:r>
              <a:rPr lang="tr-TR" sz="1400" dirty="0" err="1" smtClean="0"/>
              <a:t>Sleep’imiz</a:t>
            </a:r>
            <a:r>
              <a:rPr lang="tr-TR" sz="1400" dirty="0" smtClean="0"/>
              <a:t> olur. (bkz. Bir sonraki slayt)</a:t>
            </a:r>
            <a:endParaRPr lang="tr-TR" sz="1400" dirty="0"/>
          </a:p>
        </p:txBody>
      </p:sp>
      <p:sp>
        <p:nvSpPr>
          <p:cNvPr id="7" name="6 Yuvarlatılmış Dikdörtgen"/>
          <p:cNvSpPr/>
          <p:nvPr/>
        </p:nvSpPr>
        <p:spPr>
          <a:xfrm>
            <a:off x="928662" y="5429264"/>
            <a:ext cx="2500330" cy="9286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Sınavda </a:t>
            </a:r>
            <a:r>
              <a:rPr lang="tr-TR" sz="1600" dirty="0" err="1" smtClean="0"/>
              <a:t>delay’in</a:t>
            </a:r>
            <a:r>
              <a:rPr lang="tr-TR" sz="1600" dirty="0" smtClean="0"/>
              <a:t> içini yazınız gibi bir soru gelmez. Ancak çalışma prensibini anlayınız.</a:t>
            </a:r>
            <a:endParaRPr lang="tr-TR" sz="1600" dirty="0"/>
          </a:p>
        </p:txBody>
      </p:sp>
      <p:sp>
        <p:nvSpPr>
          <p:cNvPr id="8" name="7 Yuvarlatılmış Dikdörtgen"/>
          <p:cNvSpPr/>
          <p:nvPr/>
        </p:nvSpPr>
        <p:spPr>
          <a:xfrm>
            <a:off x="3786182" y="5000636"/>
            <a:ext cx="2500330" cy="12858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clock</a:t>
            </a:r>
            <a:r>
              <a:rPr lang="tr-TR" sz="1600" dirty="0" smtClean="0"/>
              <a:t>() ilk çağırıldığı anda 0 döner. Sonrakilerde ilk çağırılışından itibaren geçen tik tak sayısını verir.</a:t>
            </a:r>
          </a:p>
          <a:p>
            <a:pPr algn="ctr"/>
            <a:r>
              <a:rPr lang="tr-TR" sz="1600" dirty="0" smtClean="0"/>
              <a:t>Deneyelim…</a:t>
            </a:r>
            <a:endParaRPr lang="tr-TR" sz="1600" dirty="0"/>
          </a:p>
        </p:txBody>
      </p:sp>
      <p:sp>
        <p:nvSpPr>
          <p:cNvPr id="9" name="8 Yuvarlatılmış Dikdörtgen"/>
          <p:cNvSpPr/>
          <p:nvPr/>
        </p:nvSpPr>
        <p:spPr>
          <a:xfrm>
            <a:off x="6357950" y="5286388"/>
            <a:ext cx="2500330" cy="9286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err="1" smtClean="0"/>
              <a:t>delay</a:t>
            </a:r>
            <a:r>
              <a:rPr lang="tr-TR" sz="1600" dirty="0" smtClean="0"/>
              <a:t> ismini beğenmezseniz istediğiniz başka bir isim(beklet vs.) verebilirsiniz.</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delay</a:t>
            </a:r>
            <a:r>
              <a:rPr lang="tr-TR" dirty="0" smtClean="0"/>
              <a:t> fonksiyonunun </a:t>
            </a:r>
            <a:r>
              <a:rPr lang="tr-TR" dirty="0" err="1" smtClean="0"/>
              <a:t>sleep’e</a:t>
            </a:r>
            <a:r>
              <a:rPr lang="tr-TR" dirty="0" smtClean="0"/>
              <a:t> göre avantajları</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err="1" smtClean="0"/>
              <a:t>delay</a:t>
            </a:r>
            <a:r>
              <a:rPr lang="tr-TR" dirty="0" smtClean="0"/>
              <a:t> fonksiyonu çalışmasının sonucu olarak </a:t>
            </a:r>
            <a:r>
              <a:rPr lang="tr-TR" dirty="0" err="1" smtClean="0"/>
              <a:t>sleep</a:t>
            </a:r>
            <a:r>
              <a:rPr lang="tr-TR" dirty="0" smtClean="0"/>
              <a:t> ile aynı sonucu verir. Ancak </a:t>
            </a:r>
            <a:r>
              <a:rPr lang="tr-TR" dirty="0" err="1" smtClean="0"/>
              <a:t>sleep’ten</a:t>
            </a:r>
            <a:r>
              <a:rPr lang="tr-TR" dirty="0" smtClean="0"/>
              <a:t> farklı olarak, </a:t>
            </a:r>
            <a:r>
              <a:rPr lang="tr-TR" dirty="0" err="1" smtClean="0"/>
              <a:t>delay’in</a:t>
            </a:r>
            <a:r>
              <a:rPr lang="tr-TR" dirty="0" smtClean="0"/>
              <a:t> iç yapısını istediğimiz gibi </a:t>
            </a:r>
            <a:r>
              <a:rPr lang="tr-TR" b="1" dirty="0" smtClean="0"/>
              <a:t>güncelleyebiliriz</a:t>
            </a:r>
            <a:r>
              <a:rPr lang="tr-TR" dirty="0" smtClean="0"/>
              <a:t>. </a:t>
            </a:r>
            <a:r>
              <a:rPr lang="tr-TR" sz="1900" dirty="0" smtClean="0"/>
              <a:t>(renk efekti vs. düşünülebilir.)</a:t>
            </a:r>
            <a:endParaRPr lang="tr-TR" dirty="0" smtClean="0"/>
          </a:p>
          <a:p>
            <a:r>
              <a:rPr lang="tr-TR" dirty="0" err="1" smtClean="0"/>
              <a:t>delay’in</a:t>
            </a:r>
            <a:r>
              <a:rPr lang="tr-TR" dirty="0" smtClean="0"/>
              <a:t> </a:t>
            </a:r>
            <a:r>
              <a:rPr lang="tr-TR" b="1" dirty="0" smtClean="0"/>
              <a:t>iç yapısını </a:t>
            </a:r>
            <a:r>
              <a:rPr lang="tr-TR" dirty="0" smtClean="0"/>
              <a:t>parçalayarak kodumuzda kullanmak (bkz. bir sonraki slayt) ilginç uygulamalara olanak sağlar.</a:t>
            </a:r>
          </a:p>
          <a:p>
            <a:r>
              <a:rPr lang="tr-TR" dirty="0" smtClean="0"/>
              <a:t>Öte yandan, süre sayacı uygulaması gibi bir kodda bir döngü içerisinde “1 saniye </a:t>
            </a:r>
            <a:r>
              <a:rPr lang="tr-TR" dirty="0" err="1" smtClean="0"/>
              <a:t>sleep</a:t>
            </a:r>
            <a:r>
              <a:rPr lang="tr-TR" dirty="0" smtClean="0"/>
              <a:t> ile beklet – saniyeyi ekrana yazdır” kullanımı normalden biraz daha </a:t>
            </a:r>
            <a:r>
              <a:rPr lang="tr-TR" b="1" dirty="0" smtClean="0"/>
              <a:t>uzun (sözde) saniye </a:t>
            </a:r>
            <a:r>
              <a:rPr lang="tr-TR" dirty="0" smtClean="0"/>
              <a:t>aralıkları oluşturur. </a:t>
            </a:r>
          </a:p>
          <a:p>
            <a:pPr lvl="1"/>
            <a:r>
              <a:rPr lang="tr-TR" dirty="0" smtClean="0"/>
              <a:t>Bunun nedeni, </a:t>
            </a:r>
            <a:r>
              <a:rPr lang="tr-TR" dirty="0" err="1" smtClean="0"/>
              <a:t>printf’in</a:t>
            </a:r>
            <a:r>
              <a:rPr lang="tr-TR" dirty="0" smtClean="0"/>
              <a:t> ekrana yazdırmasının da birkaç </a:t>
            </a:r>
            <a:r>
              <a:rPr lang="tr-TR" dirty="0" err="1" smtClean="0"/>
              <a:t>ms</a:t>
            </a:r>
            <a:r>
              <a:rPr lang="tr-TR" dirty="0" smtClean="0"/>
              <a:t> alıyor olmasıdır. Bu ise 10 dakika gibi uzun aralıklarda hissedilebilir derecede farklı sonuçlar çıkarabilir. Örn. gerçekte 10 dakika geçtiğinde kodda 9:56’ı gösteriyor olabilir. Bu nedenle bu uygulamada </a:t>
            </a:r>
            <a:r>
              <a:rPr lang="tr-TR" dirty="0" err="1" smtClean="0"/>
              <a:t>sleep</a:t>
            </a:r>
            <a:r>
              <a:rPr lang="tr-TR" dirty="0" smtClean="0"/>
              <a:t> kullanımı sakıncalıdır. Buna çözüm olarak </a:t>
            </a:r>
            <a:r>
              <a:rPr lang="tr-TR" dirty="0" err="1" smtClean="0"/>
              <a:t>delay’in</a:t>
            </a:r>
            <a:r>
              <a:rPr lang="tr-TR" dirty="0" smtClean="0"/>
              <a:t> iç yapısını kodumuzda kullanabiliriz.</a:t>
            </a:r>
          </a:p>
          <a:p>
            <a:pPr>
              <a:buNone/>
            </a:pPr>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delay</a:t>
            </a:r>
            <a:r>
              <a:rPr lang="tr-TR" dirty="0" smtClean="0"/>
              <a:t> fonksiyonunun içinin irdelenmesi</a:t>
            </a:r>
            <a:endParaRPr lang="tr-TR" dirty="0"/>
          </a:p>
        </p:txBody>
      </p:sp>
      <p:sp>
        <p:nvSpPr>
          <p:cNvPr id="3" name="2 İçerik Yer Tutucusu"/>
          <p:cNvSpPr>
            <a:spLocks noGrp="1"/>
          </p:cNvSpPr>
          <p:nvPr>
            <p:ph sz="quarter" idx="1"/>
          </p:nvPr>
        </p:nvSpPr>
        <p:spPr/>
        <p:txBody>
          <a:bodyPr>
            <a:normAutofit/>
          </a:bodyPr>
          <a:lstStyle/>
          <a:p>
            <a:r>
              <a:rPr lang="tr-TR" sz="2400" dirty="0" err="1" smtClean="0"/>
              <a:t>delay</a:t>
            </a:r>
            <a:r>
              <a:rPr lang="tr-TR" sz="2400" dirty="0" smtClean="0"/>
              <a:t> fonksiyonu kodundan yola çıkarak kullanıcının kaç saniye içinde giriş yaptığını ölçen bir kod tasarlayabilirsiniz.</a:t>
            </a:r>
            <a:endParaRPr lang="tr-TR" sz="2400" dirty="0"/>
          </a:p>
        </p:txBody>
      </p:sp>
      <p:sp>
        <p:nvSpPr>
          <p:cNvPr id="4" name="3 Dikdörtgen"/>
          <p:cNvSpPr/>
          <p:nvPr/>
        </p:nvSpPr>
        <p:spPr>
          <a:xfrm>
            <a:off x="1071538" y="2143116"/>
            <a:ext cx="7072362"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smtClean="0"/>
              <a:t>#</a:t>
            </a:r>
            <a:r>
              <a:rPr lang="tr-TR" sz="1400" dirty="0" err="1" smtClean="0"/>
              <a:t>include</a:t>
            </a:r>
            <a:r>
              <a:rPr lang="tr-TR" sz="1400" dirty="0" smtClean="0"/>
              <a:t> &lt;</a:t>
            </a:r>
            <a:r>
              <a:rPr lang="tr-TR" sz="1400" dirty="0" err="1" smtClean="0"/>
              <a:t>conio</a:t>
            </a:r>
            <a:r>
              <a:rPr lang="tr-TR" sz="1400" dirty="0" smtClean="0"/>
              <a:t>.h&gt;</a:t>
            </a:r>
          </a:p>
          <a:p>
            <a:r>
              <a:rPr lang="tr-TR" sz="1400" dirty="0" smtClean="0"/>
              <a:t>#</a:t>
            </a:r>
            <a:r>
              <a:rPr lang="tr-TR" sz="1400" dirty="0" err="1" smtClean="0"/>
              <a:t>include</a:t>
            </a:r>
            <a:r>
              <a:rPr lang="tr-TR" sz="1400" dirty="0" smtClean="0"/>
              <a:t> &lt;time.h&gt;</a:t>
            </a:r>
          </a:p>
          <a:p>
            <a:r>
              <a:rPr lang="tr-TR" sz="1400" dirty="0" smtClean="0"/>
              <a:t>   </a:t>
            </a:r>
            <a:r>
              <a:rPr lang="tr-TR" sz="1400" dirty="0" err="1" smtClean="0"/>
              <a:t>int</a:t>
            </a:r>
            <a:r>
              <a:rPr lang="tr-TR" sz="1400" dirty="0" smtClean="0"/>
              <a:t> </a:t>
            </a:r>
            <a:r>
              <a:rPr lang="tr-TR" sz="1400" dirty="0" err="1" smtClean="0"/>
              <a:t>main</a:t>
            </a:r>
            <a:r>
              <a:rPr lang="tr-TR" sz="1400" dirty="0" smtClean="0"/>
              <a:t>() {</a:t>
            </a:r>
          </a:p>
          <a:p>
            <a:r>
              <a:rPr lang="tr-TR" sz="1400" dirty="0" err="1" smtClean="0"/>
              <a:t>clock</a:t>
            </a:r>
            <a:r>
              <a:rPr lang="tr-TR" sz="1400" dirty="0" smtClean="0"/>
              <a:t>_t </a:t>
            </a:r>
            <a:r>
              <a:rPr lang="tr-TR" sz="1400" dirty="0" err="1" smtClean="0"/>
              <a:t>now</a:t>
            </a:r>
            <a:r>
              <a:rPr lang="tr-TR" sz="1400" dirty="0" smtClean="0"/>
              <a:t>,</a:t>
            </a:r>
            <a:r>
              <a:rPr lang="tr-TR" sz="1400" dirty="0" err="1" smtClean="0"/>
              <a:t>then</a:t>
            </a:r>
            <a:r>
              <a:rPr lang="tr-TR" sz="1400" dirty="0" smtClean="0"/>
              <a:t>;</a:t>
            </a:r>
          </a:p>
          <a:p>
            <a:r>
              <a:rPr lang="tr-TR" sz="1400" dirty="0" smtClean="0"/>
              <a:t>   </a:t>
            </a:r>
            <a:r>
              <a:rPr lang="tr-TR" sz="1400" dirty="0" err="1" smtClean="0"/>
              <a:t>printf</a:t>
            </a:r>
            <a:r>
              <a:rPr lang="tr-TR" sz="1400" dirty="0" smtClean="0"/>
              <a:t>("Sureyi </a:t>
            </a:r>
            <a:r>
              <a:rPr lang="tr-TR" sz="1400" dirty="0" err="1" smtClean="0"/>
              <a:t>baslatmak</a:t>
            </a:r>
            <a:r>
              <a:rPr lang="tr-TR" sz="1400" dirty="0" smtClean="0"/>
              <a:t> </a:t>
            </a:r>
            <a:r>
              <a:rPr lang="tr-TR" sz="1400" dirty="0" err="1" smtClean="0"/>
              <a:t>icin</a:t>
            </a:r>
            <a:r>
              <a:rPr lang="tr-TR" sz="1400" dirty="0" smtClean="0"/>
              <a:t> </a:t>
            </a:r>
            <a:r>
              <a:rPr lang="tr-TR" sz="1400" dirty="0" err="1" smtClean="0"/>
              <a:t>entera</a:t>
            </a:r>
            <a:r>
              <a:rPr lang="tr-TR" sz="1400" dirty="0" smtClean="0"/>
              <a:t> </a:t>
            </a:r>
            <a:r>
              <a:rPr lang="tr-TR" sz="1400" dirty="0" err="1" smtClean="0"/>
              <a:t>basin</a:t>
            </a:r>
            <a:r>
              <a:rPr lang="tr-TR" sz="1400" dirty="0" smtClean="0"/>
              <a:t>.\n");</a:t>
            </a:r>
          </a:p>
          <a:p>
            <a:r>
              <a:rPr lang="tr-TR" sz="1400" dirty="0" smtClean="0"/>
              <a:t>   </a:t>
            </a:r>
            <a:r>
              <a:rPr lang="tr-TR" sz="1400" dirty="0" err="1" smtClean="0"/>
              <a:t>getch</a:t>
            </a:r>
            <a:r>
              <a:rPr lang="tr-TR" sz="1400" dirty="0" smtClean="0"/>
              <a:t>();</a:t>
            </a:r>
          </a:p>
          <a:p>
            <a:r>
              <a:rPr lang="tr-TR" sz="1400" dirty="0" smtClean="0"/>
              <a:t>   </a:t>
            </a:r>
            <a:r>
              <a:rPr lang="tr-TR" sz="1400" dirty="0" err="1" smtClean="0"/>
              <a:t>then</a:t>
            </a:r>
            <a:r>
              <a:rPr lang="tr-TR" sz="1400" dirty="0" smtClean="0"/>
              <a:t>= </a:t>
            </a:r>
            <a:r>
              <a:rPr lang="tr-TR" sz="1400" dirty="0" err="1" smtClean="0"/>
              <a:t>clock</a:t>
            </a:r>
            <a:r>
              <a:rPr lang="tr-TR" sz="1400" dirty="0" smtClean="0"/>
              <a:t>();</a:t>
            </a:r>
          </a:p>
          <a:p>
            <a:r>
              <a:rPr lang="tr-TR" sz="1400" dirty="0" smtClean="0"/>
              <a:t>   </a:t>
            </a:r>
            <a:r>
              <a:rPr lang="tr-TR" sz="1400" dirty="0" err="1" smtClean="0"/>
              <a:t>printf</a:t>
            </a:r>
            <a:r>
              <a:rPr lang="tr-TR" sz="1400" dirty="0" smtClean="0"/>
              <a:t>("\</a:t>
            </a:r>
            <a:r>
              <a:rPr lang="tr-TR" sz="1400" dirty="0" err="1" smtClean="0"/>
              <a:t>nSayac</a:t>
            </a:r>
            <a:r>
              <a:rPr lang="tr-TR" sz="1400" dirty="0" smtClean="0"/>
              <a:t> saymaya </a:t>
            </a:r>
            <a:r>
              <a:rPr lang="tr-TR" sz="1400" dirty="0" err="1" smtClean="0"/>
              <a:t>basladi</a:t>
            </a:r>
            <a:r>
              <a:rPr lang="tr-TR" sz="1400" dirty="0" smtClean="0"/>
              <a:t>.\n");</a:t>
            </a:r>
          </a:p>
          <a:p>
            <a:r>
              <a:rPr lang="tr-TR" sz="1400" dirty="0" smtClean="0"/>
              <a:t>   </a:t>
            </a:r>
            <a:r>
              <a:rPr lang="tr-TR" sz="1400" dirty="0" err="1" smtClean="0"/>
              <a:t>printf</a:t>
            </a:r>
            <a:r>
              <a:rPr lang="tr-TR" sz="1400" dirty="0" smtClean="0"/>
              <a:t>("Sureyi durdurmak </a:t>
            </a:r>
            <a:r>
              <a:rPr lang="tr-TR" sz="1400" dirty="0" err="1" smtClean="0"/>
              <a:t>icin</a:t>
            </a:r>
            <a:r>
              <a:rPr lang="tr-TR" sz="1400" dirty="0" smtClean="0"/>
              <a:t> </a:t>
            </a:r>
            <a:r>
              <a:rPr lang="tr-TR" sz="1400" dirty="0" err="1" smtClean="0"/>
              <a:t>entera</a:t>
            </a:r>
            <a:r>
              <a:rPr lang="tr-TR" sz="1400" dirty="0" smtClean="0"/>
              <a:t> </a:t>
            </a:r>
            <a:r>
              <a:rPr lang="tr-TR" sz="1400" dirty="0" err="1" smtClean="0"/>
              <a:t>basin</a:t>
            </a:r>
            <a:r>
              <a:rPr lang="tr-TR" sz="1400" dirty="0" smtClean="0"/>
              <a:t>.");</a:t>
            </a:r>
          </a:p>
          <a:p>
            <a:r>
              <a:rPr lang="tr-TR" sz="1400" dirty="0" smtClean="0"/>
              <a:t>   </a:t>
            </a:r>
            <a:r>
              <a:rPr lang="tr-TR" sz="1400" dirty="0" err="1" smtClean="0"/>
              <a:t>getch</a:t>
            </a:r>
            <a:r>
              <a:rPr lang="tr-TR" sz="1400" dirty="0" smtClean="0"/>
              <a:t>();</a:t>
            </a:r>
          </a:p>
          <a:p>
            <a:r>
              <a:rPr lang="tr-TR" sz="1400" dirty="0" smtClean="0"/>
              <a:t>   </a:t>
            </a:r>
            <a:r>
              <a:rPr lang="tr-TR" sz="1400" dirty="0" err="1" smtClean="0"/>
              <a:t>now</a:t>
            </a:r>
            <a:r>
              <a:rPr lang="tr-TR" sz="1400" dirty="0" smtClean="0"/>
              <a:t> = </a:t>
            </a:r>
            <a:r>
              <a:rPr lang="tr-TR" sz="1400" dirty="0" err="1" smtClean="0"/>
              <a:t>clock</a:t>
            </a:r>
            <a:r>
              <a:rPr lang="tr-TR" sz="1400" dirty="0" smtClean="0"/>
              <a:t>();</a:t>
            </a:r>
          </a:p>
          <a:p>
            <a:r>
              <a:rPr lang="tr-TR" sz="1400" dirty="0" smtClean="0"/>
              <a:t>   </a:t>
            </a:r>
            <a:r>
              <a:rPr lang="tr-TR" sz="1400" dirty="0" err="1" smtClean="0"/>
              <a:t>printf</a:t>
            </a:r>
            <a:r>
              <a:rPr lang="tr-TR" sz="1400" dirty="0" smtClean="0"/>
              <a:t>("\n\</a:t>
            </a:r>
            <a:r>
              <a:rPr lang="tr-TR" sz="1400" dirty="0" err="1" smtClean="0"/>
              <a:t>nIki</a:t>
            </a:r>
            <a:r>
              <a:rPr lang="tr-TR" sz="1400" dirty="0" smtClean="0"/>
              <a:t> </a:t>
            </a:r>
            <a:r>
              <a:rPr lang="tr-TR" sz="1400" dirty="0" err="1" smtClean="0"/>
              <a:t>enter</a:t>
            </a:r>
            <a:r>
              <a:rPr lang="tr-TR" sz="1400" dirty="0" smtClean="0"/>
              <a:t> </a:t>
            </a:r>
            <a:r>
              <a:rPr lang="tr-TR" sz="1400" dirty="0" err="1" smtClean="0"/>
              <a:t>arasinda</a:t>
            </a:r>
            <a:r>
              <a:rPr lang="tr-TR" sz="1400" dirty="0" smtClean="0"/>
              <a:t> %d saniyelik sure </a:t>
            </a:r>
            <a:r>
              <a:rPr lang="tr-TR" sz="1400" dirty="0" err="1" smtClean="0"/>
              <a:t>gecti</a:t>
            </a:r>
            <a:r>
              <a:rPr lang="tr-TR" sz="1400" dirty="0" smtClean="0"/>
              <a:t>.", (</a:t>
            </a:r>
            <a:r>
              <a:rPr lang="tr-TR" sz="1400" dirty="0" err="1" smtClean="0"/>
              <a:t>now</a:t>
            </a:r>
            <a:r>
              <a:rPr lang="tr-TR" sz="1400" dirty="0" smtClean="0"/>
              <a:t>-</a:t>
            </a:r>
            <a:r>
              <a:rPr lang="tr-TR" sz="1400" dirty="0" err="1" smtClean="0"/>
              <a:t>then</a:t>
            </a:r>
            <a:r>
              <a:rPr lang="tr-TR" sz="1400" dirty="0" smtClean="0"/>
              <a:t>)/CLOCKS_PER_SEC);</a:t>
            </a:r>
          </a:p>
          <a:p>
            <a:r>
              <a:rPr lang="tr-TR" sz="1400" dirty="0" smtClean="0"/>
              <a:t>   </a:t>
            </a:r>
            <a:r>
              <a:rPr lang="tr-TR" sz="1400" dirty="0" err="1" smtClean="0"/>
              <a:t>getch</a:t>
            </a:r>
            <a:r>
              <a:rPr lang="tr-TR" sz="1400" dirty="0" smtClean="0"/>
              <a:t>();	</a:t>
            </a:r>
          </a:p>
          <a:p>
            <a:r>
              <a:rPr lang="tr-TR" sz="1400" dirty="0" smtClean="0"/>
              <a:t>   </a:t>
            </a:r>
            <a:r>
              <a:rPr lang="tr-TR" sz="1400" dirty="0" err="1" smtClean="0"/>
              <a:t>return</a:t>
            </a:r>
            <a:r>
              <a:rPr lang="tr-TR" sz="1400" dirty="0" smtClean="0"/>
              <a:t> 0;</a:t>
            </a:r>
          </a:p>
          <a:p>
            <a:r>
              <a:rPr lang="tr-TR" sz="1400" dirty="0" smtClean="0"/>
              <a:t>}</a:t>
            </a:r>
            <a:endParaRPr lang="tr-TR" sz="1400" dirty="0"/>
          </a:p>
        </p:txBody>
      </p:sp>
      <p:pic>
        <p:nvPicPr>
          <p:cNvPr id="6146" name="Picture 2"/>
          <p:cNvPicPr>
            <a:picLocks noChangeAspect="1" noChangeArrowheads="1"/>
          </p:cNvPicPr>
          <p:nvPr/>
        </p:nvPicPr>
        <p:blipFill>
          <a:blip r:embed="rId4"/>
          <a:srcRect l="693" t="11873" r="4161" b="9894"/>
          <a:stretch>
            <a:fillRect/>
          </a:stretch>
        </p:blipFill>
        <p:spPr bwMode="auto">
          <a:xfrm>
            <a:off x="3929058" y="2214554"/>
            <a:ext cx="3593920" cy="1035641"/>
          </a:xfrm>
          <a:prstGeom prst="rect">
            <a:avLst/>
          </a:prstGeom>
          <a:noFill/>
          <a:ln w="9525">
            <a:noFill/>
            <a:miter lim="800000"/>
            <a:headEnd/>
            <a:tailEnd/>
          </a:ln>
          <a:effectLst/>
        </p:spPr>
      </p:pic>
      <p:pic>
        <p:nvPicPr>
          <p:cNvPr id="6" name="5 Resim" descr="içerik.png"/>
          <p:cNvPicPr>
            <a:picLocks noChangeAspect="1"/>
          </p:cNvPicPr>
          <p:nvPr/>
        </p:nvPicPr>
        <p:blipFill>
          <a:blip r:embed="rId5">
            <a:clrChange>
              <a:clrFrom>
                <a:srgbClr val="FFFFFF"/>
              </a:clrFrom>
              <a:clrTo>
                <a:srgbClr val="FFFFFF">
                  <a:alpha val="0"/>
                </a:srgbClr>
              </a:clrTo>
            </a:clrChange>
          </a:blip>
          <a:stretch>
            <a:fillRect/>
          </a:stretch>
        </p:blipFill>
        <p:spPr>
          <a:xfrm>
            <a:off x="5000628" y="3000372"/>
            <a:ext cx="2581275" cy="1771650"/>
          </a:xfrm>
          <a:prstGeom prst="rect">
            <a:avLst/>
          </a:prstGeom>
        </p:spPr>
      </p:pic>
      <p:sp>
        <p:nvSpPr>
          <p:cNvPr id="7" name="6 Metin kutusu"/>
          <p:cNvSpPr txBox="1"/>
          <p:nvPr/>
        </p:nvSpPr>
        <p:spPr>
          <a:xfrm>
            <a:off x="500034" y="5843491"/>
            <a:ext cx="7429552" cy="800219"/>
          </a:xfrm>
          <a:prstGeom prst="rect">
            <a:avLst/>
          </a:prstGeom>
          <a:noFill/>
        </p:spPr>
        <p:txBody>
          <a:bodyPr wrap="square" rtlCol="0">
            <a:spAutoFit/>
          </a:bodyPr>
          <a:lstStyle/>
          <a:p>
            <a:r>
              <a:rPr lang="tr-TR" sz="1400" dirty="0" smtClean="0"/>
              <a:t> </a:t>
            </a:r>
            <a:r>
              <a:rPr lang="tr-TR" sz="1400" dirty="0" err="1" smtClean="0"/>
              <a:t>printf</a:t>
            </a:r>
            <a:r>
              <a:rPr lang="tr-TR" sz="1400" dirty="0" smtClean="0"/>
              <a:t>("\n\</a:t>
            </a:r>
            <a:r>
              <a:rPr lang="tr-TR" sz="1400" dirty="0" err="1" smtClean="0"/>
              <a:t>nIki</a:t>
            </a:r>
            <a:r>
              <a:rPr lang="tr-TR" sz="1400" dirty="0" smtClean="0"/>
              <a:t> </a:t>
            </a:r>
            <a:r>
              <a:rPr lang="tr-TR" sz="1400" dirty="0" err="1" smtClean="0"/>
              <a:t>enter</a:t>
            </a:r>
            <a:r>
              <a:rPr lang="tr-TR" sz="1400" dirty="0" smtClean="0"/>
              <a:t> </a:t>
            </a:r>
            <a:r>
              <a:rPr lang="tr-TR" sz="1400" dirty="0" err="1" smtClean="0"/>
              <a:t>arasinda</a:t>
            </a:r>
            <a:r>
              <a:rPr lang="tr-TR" sz="1400" dirty="0" smtClean="0"/>
              <a:t> %f saniyelik sure </a:t>
            </a:r>
            <a:r>
              <a:rPr lang="tr-TR" sz="1400" dirty="0" err="1" smtClean="0"/>
              <a:t>gecti</a:t>
            </a:r>
            <a:r>
              <a:rPr lang="tr-TR" sz="1400" dirty="0" smtClean="0"/>
              <a:t>.", (</a:t>
            </a:r>
            <a:r>
              <a:rPr lang="tr-TR" sz="1400" dirty="0" err="1" smtClean="0"/>
              <a:t>now</a:t>
            </a:r>
            <a:r>
              <a:rPr lang="tr-TR" sz="1400" dirty="0" smtClean="0"/>
              <a:t>-</a:t>
            </a:r>
            <a:r>
              <a:rPr lang="tr-TR" sz="1400" dirty="0" err="1" smtClean="0"/>
              <a:t>then</a:t>
            </a:r>
            <a:r>
              <a:rPr lang="tr-TR" sz="1400" dirty="0" smtClean="0"/>
              <a:t>)/(</a:t>
            </a:r>
            <a:r>
              <a:rPr lang="tr-TR" sz="1400" dirty="0" err="1" smtClean="0"/>
              <a:t>double</a:t>
            </a:r>
            <a:r>
              <a:rPr lang="tr-TR" sz="1400" dirty="0" smtClean="0"/>
              <a:t>)CLOCKS_PER_SEC)</a:t>
            </a:r>
          </a:p>
          <a:p>
            <a:r>
              <a:rPr lang="tr-TR" sz="1400" dirty="0" smtClean="0"/>
              <a:t>ile ondalıklı şekilde de ekrana yazdırılabilir.</a:t>
            </a:r>
          </a:p>
          <a:p>
            <a:r>
              <a:rPr lang="tr-TR" dirty="0" smtClean="0"/>
              <a:t> </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fonksiyon örneği: </a:t>
            </a:r>
            <a:r>
              <a:rPr lang="tr-TR" dirty="0" err="1" smtClean="0"/>
              <a:t>rand</a:t>
            </a:r>
            <a:r>
              <a:rPr lang="tr-TR" dirty="0" smtClean="0"/>
              <a:t>() fonksiyonu</a:t>
            </a:r>
            <a:endParaRPr lang="tr-TR" dirty="0"/>
          </a:p>
        </p:txBody>
      </p:sp>
      <p:sp>
        <p:nvSpPr>
          <p:cNvPr id="3" name="2 İçerik Yer Tutucusu"/>
          <p:cNvSpPr>
            <a:spLocks noGrp="1"/>
          </p:cNvSpPr>
          <p:nvPr>
            <p:ph sz="quarter" idx="1"/>
          </p:nvPr>
        </p:nvSpPr>
        <p:spPr/>
        <p:txBody>
          <a:bodyPr/>
          <a:lstStyle/>
          <a:p>
            <a:r>
              <a:rPr lang="tr-TR" dirty="0" err="1" smtClean="0"/>
              <a:t>rand</a:t>
            </a:r>
            <a:r>
              <a:rPr lang="tr-TR" dirty="0" smtClean="0"/>
              <a:t>() ile ekrana 20 tane sayı üretip yazdıran kodu inceleyelim.</a:t>
            </a:r>
          </a:p>
          <a:p>
            <a:endParaRPr lang="tr-TR" dirty="0" smtClean="0"/>
          </a:p>
          <a:p>
            <a:r>
              <a:rPr lang="tr-TR" dirty="0" err="1" smtClean="0"/>
              <a:t>rand</a:t>
            </a:r>
            <a:r>
              <a:rPr lang="tr-TR" dirty="0" smtClean="0"/>
              <a:t>()%n işlemi ile bunu [0    -   (n-1)] aralığına daraltalım.</a:t>
            </a:r>
          </a:p>
          <a:p>
            <a:r>
              <a:rPr lang="tr-TR" dirty="0" smtClean="0"/>
              <a:t>DİKKAT: Buradaki % işareti bildiğimiz </a:t>
            </a:r>
            <a:r>
              <a:rPr lang="tr-TR" dirty="0" err="1" smtClean="0"/>
              <a:t>mod</a:t>
            </a:r>
            <a:r>
              <a:rPr lang="tr-TR" dirty="0" smtClean="0"/>
              <a:t> işlemini yapar.</a:t>
            </a:r>
          </a:p>
          <a:p>
            <a:pPr lvl="1"/>
            <a:r>
              <a:rPr lang="tr-TR" dirty="0" err="1" smtClean="0"/>
              <a:t>rand</a:t>
            </a:r>
            <a:r>
              <a:rPr lang="tr-TR" dirty="0" smtClean="0"/>
              <a:t>() %10 kullanımı bir kalıp değildir. </a:t>
            </a:r>
            <a:br>
              <a:rPr lang="tr-TR" dirty="0" smtClean="0"/>
            </a:br>
            <a:r>
              <a:rPr lang="tr-TR" dirty="0" smtClean="0"/>
              <a:t>İsterseniz </a:t>
            </a:r>
            <a:r>
              <a:rPr lang="tr-TR" dirty="0" err="1" smtClean="0"/>
              <a:t>rand</a:t>
            </a:r>
            <a:r>
              <a:rPr lang="tr-TR" dirty="0" smtClean="0"/>
              <a:t> () *3 – 4 diye de kullanabilirsiniz.</a:t>
            </a:r>
          </a:p>
          <a:p>
            <a:pPr lvl="1"/>
            <a:endParaRPr lang="tr-TR" dirty="0" smtClean="0"/>
          </a:p>
        </p:txBody>
      </p:sp>
      <p:pic>
        <p:nvPicPr>
          <p:cNvPr id="4" name="3 Resim" descr="bilgisayar.jpg"/>
          <p:cNvPicPr>
            <a:picLocks noChangeAspect="1"/>
          </p:cNvPicPr>
          <p:nvPr/>
        </p:nvPicPr>
        <p:blipFill>
          <a:blip r:embed="rId2"/>
          <a:stretch>
            <a:fillRect/>
          </a:stretch>
        </p:blipFill>
        <p:spPr>
          <a:xfrm>
            <a:off x="7143768" y="4500570"/>
            <a:ext cx="1188720" cy="1219200"/>
          </a:xfrm>
          <a:prstGeom prst="rect">
            <a:avLst/>
          </a:prstGeom>
        </p:spPr>
      </p:pic>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time.h kütüphanesinin bir başka kullanımı</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Sistemden zamanı çeken kod:</a:t>
            </a:r>
          </a:p>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&lt;time.h&gt;</a:t>
            </a:r>
          </a:p>
          <a:p>
            <a:endParaRPr lang="tr-TR" dirty="0" smtClean="0"/>
          </a:p>
          <a:p>
            <a:r>
              <a:rPr lang="tr-TR" dirty="0" err="1" smtClean="0"/>
              <a:t>int</a:t>
            </a:r>
            <a:r>
              <a:rPr lang="tr-TR" dirty="0" smtClean="0"/>
              <a:t> </a:t>
            </a:r>
            <a:r>
              <a:rPr lang="tr-TR" dirty="0" err="1" smtClean="0"/>
              <a:t>main</a:t>
            </a:r>
            <a:r>
              <a:rPr lang="tr-TR" dirty="0" smtClean="0"/>
              <a:t> ()</a:t>
            </a:r>
          </a:p>
          <a:p>
            <a:r>
              <a:rPr lang="tr-TR" dirty="0" smtClean="0"/>
              <a:t>{</a:t>
            </a:r>
          </a:p>
          <a:p>
            <a:r>
              <a:rPr lang="tr-TR" dirty="0" smtClean="0"/>
              <a:t>  time_t </a:t>
            </a:r>
            <a:r>
              <a:rPr lang="tr-TR" dirty="0" err="1" smtClean="0"/>
              <a:t>rawtime</a:t>
            </a:r>
            <a:r>
              <a:rPr lang="tr-TR" dirty="0" smtClean="0"/>
              <a:t>;</a:t>
            </a:r>
          </a:p>
          <a:p>
            <a:r>
              <a:rPr lang="tr-TR" dirty="0" smtClean="0"/>
              <a:t>  </a:t>
            </a:r>
            <a:r>
              <a:rPr lang="tr-TR" dirty="0" err="1" smtClean="0"/>
              <a:t>struct</a:t>
            </a:r>
            <a:r>
              <a:rPr lang="tr-TR" dirty="0" smtClean="0"/>
              <a:t> </a:t>
            </a:r>
            <a:r>
              <a:rPr lang="tr-TR" dirty="0" err="1" smtClean="0"/>
              <a:t>tm</a:t>
            </a:r>
            <a:r>
              <a:rPr lang="tr-TR" dirty="0" smtClean="0"/>
              <a:t> * </a:t>
            </a:r>
            <a:r>
              <a:rPr lang="tr-TR" dirty="0" err="1" smtClean="0"/>
              <a:t>timeinfo</a:t>
            </a:r>
            <a:r>
              <a:rPr lang="tr-TR" dirty="0" smtClean="0"/>
              <a:t>;</a:t>
            </a:r>
          </a:p>
          <a:p>
            <a:endParaRPr lang="tr-TR" dirty="0" smtClean="0"/>
          </a:p>
          <a:p>
            <a:r>
              <a:rPr lang="tr-TR" dirty="0" smtClean="0"/>
              <a:t>  time ( &amp;</a:t>
            </a:r>
            <a:r>
              <a:rPr lang="tr-TR" dirty="0" err="1" smtClean="0"/>
              <a:t>rawtime</a:t>
            </a:r>
            <a:r>
              <a:rPr lang="tr-TR" dirty="0" smtClean="0"/>
              <a:t> );</a:t>
            </a:r>
          </a:p>
          <a:p>
            <a:r>
              <a:rPr lang="tr-TR" dirty="0" smtClean="0"/>
              <a:t>  </a:t>
            </a:r>
            <a:r>
              <a:rPr lang="tr-TR" dirty="0" err="1" smtClean="0"/>
              <a:t>timeinfo</a:t>
            </a:r>
            <a:r>
              <a:rPr lang="tr-TR" dirty="0" smtClean="0"/>
              <a:t> = </a:t>
            </a:r>
            <a:r>
              <a:rPr lang="tr-TR" dirty="0" err="1" smtClean="0"/>
              <a:t>localtime</a:t>
            </a:r>
            <a:r>
              <a:rPr lang="tr-TR" dirty="0" smtClean="0"/>
              <a:t> ( &amp;</a:t>
            </a:r>
            <a:r>
              <a:rPr lang="tr-TR" dirty="0" err="1" smtClean="0"/>
              <a:t>rawtime</a:t>
            </a:r>
            <a:r>
              <a:rPr lang="tr-TR" dirty="0" smtClean="0"/>
              <a:t> );</a:t>
            </a:r>
          </a:p>
          <a:p>
            <a:r>
              <a:rPr lang="tr-TR" dirty="0" smtClean="0"/>
              <a:t>  </a:t>
            </a:r>
            <a:r>
              <a:rPr lang="tr-TR" dirty="0" err="1" smtClean="0"/>
              <a:t>printf</a:t>
            </a:r>
            <a:r>
              <a:rPr lang="tr-TR" dirty="0" smtClean="0"/>
              <a:t> ( "Sistemden </a:t>
            </a:r>
            <a:r>
              <a:rPr lang="tr-TR" dirty="0" err="1" smtClean="0"/>
              <a:t>cekilen</a:t>
            </a:r>
            <a:r>
              <a:rPr lang="tr-TR" dirty="0" smtClean="0"/>
              <a:t> tarih ve zaman: %s", </a:t>
            </a:r>
            <a:r>
              <a:rPr lang="tr-TR" dirty="0" err="1" smtClean="0"/>
              <a:t>asctime</a:t>
            </a:r>
            <a:r>
              <a:rPr lang="tr-TR" dirty="0" smtClean="0"/>
              <a:t> (</a:t>
            </a:r>
            <a:r>
              <a:rPr lang="tr-TR" dirty="0" err="1" smtClean="0"/>
              <a:t>timeinfo</a:t>
            </a:r>
            <a:r>
              <a:rPr lang="tr-TR" dirty="0" smtClean="0"/>
              <a:t>) );</a:t>
            </a:r>
          </a:p>
          <a:p>
            <a:endParaRPr lang="tr-TR" dirty="0" smtClean="0"/>
          </a:p>
          <a:p>
            <a:r>
              <a:rPr lang="tr-TR" dirty="0" smtClean="0"/>
              <a:t>  </a:t>
            </a:r>
            <a:r>
              <a:rPr lang="tr-TR" dirty="0" err="1" smtClean="0"/>
              <a:t>return</a:t>
            </a:r>
            <a:r>
              <a:rPr lang="tr-TR" dirty="0" smtClean="0"/>
              <a:t> 0;</a:t>
            </a:r>
          </a:p>
          <a:p>
            <a:r>
              <a:rPr lang="tr-TR" dirty="0" smtClean="0"/>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5" name="4 İçerik Yer Tutucusu" descr="images.jpeg"/>
          <p:cNvPicPr>
            <a:picLocks noGrp="1" noChangeAspect="1"/>
          </p:cNvPicPr>
          <p:nvPr>
            <p:ph sz="quarter" idx="1"/>
          </p:nvPr>
        </p:nvPicPr>
        <p:blipFill>
          <a:blip r:embed="rId3"/>
          <a:stretch>
            <a:fillRect/>
          </a:stretch>
        </p:blipFill>
        <p:spPr>
          <a:xfrm>
            <a:off x="6143625" y="1495858"/>
            <a:ext cx="2543175" cy="1800225"/>
          </a:xfrm>
        </p:spPr>
      </p:pic>
      <p:sp>
        <p:nvSpPr>
          <p:cNvPr id="6" name="2 İçerik Yer Tutucusu"/>
          <p:cNvSpPr txBox="1">
            <a:spLocks/>
          </p:cNvSpPr>
          <p:nvPr/>
        </p:nvSpPr>
        <p:spPr>
          <a:xfrm>
            <a:off x="457200" y="1219200"/>
            <a:ext cx="5686425" cy="493776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Klavyedeki “</a:t>
            </a:r>
            <a:r>
              <a:rPr kumimoji="0" lang="tr-TR" sz="2600" b="0" i="0" u="none" strike="noStrike" kern="1200" cap="none" spc="0" normalizeH="0" baseline="0" noProof="0" dirty="0" err="1" smtClean="0">
                <a:ln>
                  <a:noFill/>
                </a:ln>
                <a:solidFill>
                  <a:schemeClr val="tx1"/>
                </a:solidFill>
                <a:effectLst/>
                <a:uLnTx/>
                <a:uFillTx/>
                <a:latin typeface="+mn-lt"/>
                <a:ea typeface="+mn-ea"/>
                <a:cs typeface="+mn-cs"/>
              </a:rPr>
              <a:t>Home</a:t>
            </a:r>
            <a:r>
              <a:rPr kumimoji="0" lang="tr-TR" sz="2600" b="0" i="0" u="none" strike="noStrike" kern="1200" cap="none" spc="0" normalizeH="0" baseline="0" noProof="0" dirty="0" smtClean="0">
                <a:ln>
                  <a:noFill/>
                </a:ln>
                <a:solidFill>
                  <a:schemeClr val="tx1"/>
                </a:solidFill>
                <a:effectLst/>
                <a:uLnTx/>
                <a:uFillTx/>
                <a:latin typeface="+mn-lt"/>
                <a:ea typeface="+mn-ea"/>
                <a:cs typeface="+mn-cs"/>
              </a:rPr>
              <a:t>” ve “</a:t>
            </a:r>
            <a:r>
              <a:rPr kumimoji="0" lang="tr-TR" sz="2600" b="0" i="0" u="none" strike="noStrike" kern="1200" cap="none" spc="0" normalizeH="0" baseline="0" noProof="0" dirty="0" err="1" smtClean="0">
                <a:ln>
                  <a:noFill/>
                </a:ln>
                <a:solidFill>
                  <a:schemeClr val="tx1"/>
                </a:solidFill>
                <a:effectLst/>
                <a:uLnTx/>
                <a:uFillTx/>
                <a:latin typeface="+mn-lt"/>
                <a:ea typeface="+mn-ea"/>
                <a:cs typeface="+mn-cs"/>
              </a:rPr>
              <a:t>End</a:t>
            </a:r>
            <a:r>
              <a:rPr kumimoji="0" lang="tr-TR" sz="2600" b="0" i="0" u="none" strike="noStrike" kern="1200" cap="none" spc="0" normalizeH="0" baseline="0" noProof="0" dirty="0" smtClean="0">
                <a:ln>
                  <a:noFill/>
                </a:ln>
                <a:solidFill>
                  <a:schemeClr val="tx1"/>
                </a:solidFill>
                <a:effectLst/>
                <a:uLnTx/>
                <a:uFillTx/>
                <a:latin typeface="+mn-lt"/>
                <a:ea typeface="+mn-ea"/>
                <a:cs typeface="+mn-cs"/>
              </a:rPr>
              <a:t>” tuşları</a:t>
            </a:r>
            <a:r>
              <a:rPr kumimoji="0" lang="tr-TR" sz="2600" b="0" i="0" u="none" strike="noStrike" kern="1200" cap="none" spc="0" normalizeH="0" noProof="0" dirty="0" smtClean="0">
                <a:ln>
                  <a:noFill/>
                </a:ln>
                <a:solidFill>
                  <a:schemeClr val="tx1"/>
                </a:solidFill>
                <a:effectLst/>
                <a:uLnTx/>
                <a:uFillTx/>
                <a:latin typeface="+mn-lt"/>
                <a:ea typeface="+mn-ea"/>
                <a:cs typeface="+mn-cs"/>
              </a:rPr>
              <a:t> kod yazarken satır başına ve sonuna gitmek için kullanılabilir. Kod yazma hızınızı artırabilir.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lang="tr-TR" sz="2600" baseline="0" dirty="0" smtClean="0"/>
              <a:t>“</a:t>
            </a:r>
            <a:r>
              <a:rPr lang="tr-TR" sz="2600" baseline="0" dirty="0" err="1" smtClean="0"/>
              <a:t>Delete</a:t>
            </a:r>
            <a:r>
              <a:rPr lang="tr-TR" sz="2600" baseline="0" dirty="0" smtClean="0"/>
              <a:t>” tuşunun sola doğru değil, sağa doğru</a:t>
            </a:r>
            <a:r>
              <a:rPr lang="tr-TR" sz="2600" dirty="0" smtClean="0"/>
              <a:t> sildiğini fark ettiniz mi?</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r>
              <a:rPr lang="tr-TR" sz="2600" dirty="0" smtClean="0"/>
              <a:t>“</a:t>
            </a:r>
            <a:r>
              <a:rPr lang="tr-TR" sz="2600" dirty="0" err="1" smtClean="0"/>
              <a:t>Insert</a:t>
            </a:r>
            <a:r>
              <a:rPr lang="tr-TR" sz="2600" dirty="0" smtClean="0"/>
              <a:t>” tuşuna bastığınızda kodda mevcut metni ötelemeden metnin üzerine giriş yaparsınız.</a:t>
            </a:r>
          </a:p>
          <a:p>
            <a:pPr marL="731520" lvl="1" indent="-274320" defTabSz="914400">
              <a:spcBef>
                <a:spcPts val="600"/>
              </a:spcBef>
              <a:buClr>
                <a:schemeClr val="accent1"/>
              </a:buClr>
              <a:buSzPct val="76000"/>
              <a:buFont typeface="Arial" pitchFamily="34" charset="0"/>
              <a:buChar char="•"/>
            </a:pPr>
            <a:r>
              <a:rPr lang="tr-TR" sz="2600" dirty="0" smtClean="0"/>
              <a:t>Bazen kod yazarken yanlışlıkla eliniz değer ve sonra (ARASINAV </a:t>
            </a:r>
            <a:r>
              <a:rPr lang="tr-TR" sz="2600" dirty="0" err="1" smtClean="0"/>
              <a:t>ıı’DE</a:t>
            </a:r>
            <a:r>
              <a:rPr lang="tr-TR" sz="2600" dirty="0" smtClean="0"/>
              <a:t> vs.) panik olursunuz. Bu durumlarda “</a:t>
            </a:r>
            <a:r>
              <a:rPr lang="tr-TR" sz="2600" dirty="0" err="1" smtClean="0"/>
              <a:t>Insert”e</a:t>
            </a:r>
            <a:r>
              <a:rPr lang="tr-TR" sz="2600" dirty="0" smtClean="0"/>
              <a:t> tekrar basarak durumu düzeltebileceğinizi bilmelisiniz.</a:t>
            </a:r>
          </a:p>
          <a:p>
            <a:pPr marL="731520" lvl="1" indent="-274320" defTabSz="914400">
              <a:spcBef>
                <a:spcPts val="600"/>
              </a:spcBef>
              <a:buClr>
                <a:schemeClr val="accent1"/>
              </a:buClr>
              <a:buSzPct val="76000"/>
              <a:buFont typeface="Arial" pitchFamily="34" charset="0"/>
              <a:buChar char="•"/>
            </a:pPr>
            <a:endParaRPr lang="tr-TR" sz="26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Arial" pitchFamily="34" charset="0"/>
              <a:buChar char="•"/>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6 Resim" descr="200_s.jpeg"/>
          <p:cNvPicPr>
            <a:picLocks noChangeAspect="1"/>
          </p:cNvPicPr>
          <p:nvPr/>
        </p:nvPicPr>
        <p:blipFill>
          <a:blip r:embed="rId4"/>
          <a:stretch>
            <a:fillRect/>
          </a:stretch>
        </p:blipFill>
        <p:spPr>
          <a:xfrm>
            <a:off x="6143625" y="4352438"/>
            <a:ext cx="2543175" cy="1527432"/>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199" y="1219201"/>
            <a:ext cx="7994073" cy="2455158"/>
          </a:xfrm>
        </p:spPr>
        <p:txBody>
          <a:bodyPr>
            <a:normAutofit/>
          </a:bodyPr>
          <a:lstStyle/>
          <a:p>
            <a:pPr lvl="1"/>
            <a:r>
              <a:rPr lang="tr-TR" sz="2400" dirty="0" smtClean="0"/>
              <a:t>Olmasa da olur tuşlar: </a:t>
            </a:r>
            <a:r>
              <a:rPr lang="tr-TR" sz="2400" dirty="0" err="1" smtClean="0"/>
              <a:t>SysRq</a:t>
            </a:r>
            <a:r>
              <a:rPr lang="tr-TR" sz="2400" dirty="0" smtClean="0"/>
              <a:t>, </a:t>
            </a:r>
            <a:r>
              <a:rPr lang="tr-TR" sz="2400" dirty="0" err="1" smtClean="0"/>
              <a:t>Scr</a:t>
            </a:r>
            <a:r>
              <a:rPr lang="tr-TR" sz="2400" dirty="0" smtClean="0"/>
              <a:t> </a:t>
            </a:r>
            <a:r>
              <a:rPr lang="tr-TR" sz="2400" dirty="0" err="1" smtClean="0"/>
              <a:t>Lk</a:t>
            </a:r>
            <a:r>
              <a:rPr lang="tr-TR" sz="2400" dirty="0" smtClean="0"/>
              <a:t>, </a:t>
            </a:r>
          </a:p>
          <a:p>
            <a:pPr lvl="1"/>
            <a:r>
              <a:rPr lang="tr-TR" sz="2400" dirty="0" err="1" smtClean="0"/>
              <a:t>Ctrl</a:t>
            </a:r>
            <a:r>
              <a:rPr lang="tr-TR" sz="2400" dirty="0" smtClean="0"/>
              <a:t>+Alt+Del kazara basılamasın diye özellikle seçilmiştir, tek elle bu tuşlara basmak çok zordur.</a:t>
            </a:r>
          </a:p>
          <a:p>
            <a:pPr lvl="2"/>
            <a:r>
              <a:rPr lang="tr-TR" sz="2100" dirty="0" smtClean="0"/>
              <a:t>Bill Gates bu tuş kombinasyonu için pişmanlığını belirtmiştir ama daha basit bir tuşa geçişten bahsetmemiştir. </a:t>
            </a:r>
            <a:r>
              <a:rPr lang="tr-TR" sz="1050" dirty="0" smtClean="0">
                <a:hlinkClick r:id="rId3"/>
              </a:rPr>
              <a:t>https://thenextweb.com/insider/2017/09/21/bill-gates-regrets-ctrlaltdelete-offers-better-solution/#.tnw_AvPthzvh</a:t>
            </a:r>
            <a:endParaRPr lang="tr-TR" sz="2100" dirty="0"/>
          </a:p>
        </p:txBody>
      </p:sp>
      <p:pic>
        <p:nvPicPr>
          <p:cNvPr id="5" name="4 Resim" descr="snakesandcomputers.jpg"/>
          <p:cNvPicPr>
            <a:picLocks noChangeAspect="1"/>
          </p:cNvPicPr>
          <p:nvPr/>
        </p:nvPicPr>
        <p:blipFill>
          <a:blip r:embed="rId4"/>
          <a:stretch>
            <a:fillRect/>
          </a:stretch>
        </p:blipFill>
        <p:spPr>
          <a:xfrm>
            <a:off x="1856509" y="3674358"/>
            <a:ext cx="5767469" cy="318364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7" name="Picture 2" descr="Image result for self reflection"/>
          <p:cNvPicPr>
            <a:picLocks noChangeAspect="1" noChangeArrowheads="1"/>
          </p:cNvPicPr>
          <p:nvPr/>
        </p:nvPicPr>
        <p:blipFill>
          <a:blip r:embed="rId3"/>
          <a:srcRect/>
          <a:stretch>
            <a:fillRect/>
          </a:stretch>
        </p:blipFill>
        <p:spPr bwMode="auto">
          <a:xfrm>
            <a:off x="714348" y="4357694"/>
            <a:ext cx="2923164" cy="1900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Resim" descr="geribidirim.jpg"/>
          <p:cNvPicPr>
            <a:picLocks noChangeAspect="1"/>
          </p:cNvPicPr>
          <p:nvPr/>
        </p:nvPicPr>
        <p:blipFill>
          <a:blip r:embed="rId4" cstate="print"/>
          <a:stretch>
            <a:fillRect/>
          </a:stretch>
        </p:blipFill>
        <p:spPr>
          <a:xfrm>
            <a:off x="3929058" y="3429000"/>
            <a:ext cx="4929190" cy="2937797"/>
          </a:xfrm>
          <a:prstGeom prst="rect">
            <a:avLst/>
          </a:prstGeom>
        </p:spPr>
      </p:pic>
      <p:sp>
        <p:nvSpPr>
          <p:cNvPr id="2" name="1 Başlık"/>
          <p:cNvSpPr>
            <a:spLocks noGrp="1"/>
          </p:cNvSpPr>
          <p:nvPr>
            <p:ph type="title"/>
          </p:nvPr>
        </p:nvSpPr>
        <p:spPr/>
        <p:txBody>
          <a:bodyPr/>
          <a:lstStyle/>
          <a:p>
            <a:r>
              <a:rPr lang="tr-TR" dirty="0" smtClean="0"/>
              <a:t>Kendinize geri bildirimde bulunun.</a:t>
            </a:r>
            <a:endParaRPr lang="tr-TR" dirty="0"/>
          </a:p>
        </p:txBody>
      </p:sp>
      <p:sp>
        <p:nvSpPr>
          <p:cNvPr id="3" name="2 İçerik Yer Tutucusu"/>
          <p:cNvSpPr>
            <a:spLocks noGrp="1"/>
          </p:cNvSpPr>
          <p:nvPr>
            <p:ph sz="quarter" idx="1"/>
          </p:nvPr>
        </p:nvSpPr>
        <p:spPr>
          <a:xfrm>
            <a:off x="593677" y="1357745"/>
            <a:ext cx="5692835" cy="3672115"/>
          </a:xfrm>
        </p:spPr>
        <p:txBody>
          <a:bodyPr>
            <a:normAutofit/>
          </a:bodyPr>
          <a:lstStyle/>
          <a:p>
            <a:r>
              <a:rPr lang="tr-TR" b="1" dirty="0" smtClean="0"/>
              <a:t>Günlük olarak derse çalışıyor musunuz?</a:t>
            </a:r>
          </a:p>
          <a:p>
            <a:pPr lvl="1"/>
            <a:r>
              <a:rPr lang="tr-TR" dirty="0" smtClean="0"/>
              <a:t>Evet ise, bu çalışmalarınızda neler yapıyorsunuz? Ne kadar vaktinizi alıyor?</a:t>
            </a:r>
          </a:p>
          <a:p>
            <a:pPr lvl="1"/>
            <a:r>
              <a:rPr lang="tr-TR" dirty="0" smtClean="0"/>
              <a:t>Hayır ise, neden günlük çalışmıyorsunuz? Bu şekilde derste başarılı olabileceğinizi düşünüyor musunuz?</a:t>
            </a:r>
          </a:p>
          <a:p>
            <a:endParaRPr lang="tr-TR" dirty="0" smtClean="0"/>
          </a:p>
          <a:p>
            <a:pPr>
              <a:buNone/>
            </a:pPr>
            <a:endParaRPr lang="tr-TR" dirty="0" smtClean="0"/>
          </a:p>
          <a:p>
            <a:endParaRPr lang="tr-TR" dirty="0"/>
          </a:p>
        </p:txBody>
      </p:sp>
      <p:pic>
        <p:nvPicPr>
          <p:cNvPr id="4" name="3 Resim" descr="200_s.jpeg"/>
          <p:cNvPicPr>
            <a:picLocks noChangeAspect="1"/>
          </p:cNvPicPr>
          <p:nvPr/>
        </p:nvPicPr>
        <p:blipFill>
          <a:blip r:embed="rId5"/>
          <a:stretch>
            <a:fillRect/>
          </a:stretch>
        </p:blipFill>
        <p:spPr>
          <a:xfrm>
            <a:off x="6429388" y="1428736"/>
            <a:ext cx="2098956" cy="1260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56299661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Üretilmek istenen rastgele sayılar her zaman 0 ya da 1'den başlamak zorunda olmayabilir ve her zaman sayı aralığı 1 olmayabilir. Örneğin </a:t>
            </a:r>
            <a:r>
              <a:rPr lang="tr-TR" sz="2400" b="1" dirty="0" smtClean="0">
                <a:solidFill>
                  <a:schemeClr val="tx1"/>
                </a:solidFill>
              </a:rPr>
              <a:t>birisi 30 ile 100 arasında 5'er 5'er artan </a:t>
            </a:r>
            <a:r>
              <a:rPr lang="tr-TR" sz="2400" dirty="0" smtClean="0">
                <a:solidFill>
                  <a:schemeClr val="tx1"/>
                </a:solidFill>
              </a:rPr>
              <a:t>sayıları üretmek isteyebilir. Bunun için aşağıdaki yöntem kullanılabilir.</a:t>
            </a:r>
          </a:p>
          <a:p>
            <a:pPr lvl="1" algn="just"/>
            <a:r>
              <a:rPr lang="tr-TR" dirty="0" err="1" smtClean="0">
                <a:solidFill>
                  <a:schemeClr val="tx1"/>
                </a:solidFill>
              </a:rPr>
              <a:t>int</a:t>
            </a:r>
            <a:r>
              <a:rPr lang="tr-TR" dirty="0" smtClean="0">
                <a:solidFill>
                  <a:schemeClr val="tx1"/>
                </a:solidFill>
              </a:rPr>
              <a:t> x;</a:t>
            </a:r>
          </a:p>
          <a:p>
            <a:pPr lvl="1" algn="just"/>
            <a:r>
              <a:rPr lang="tr-TR" dirty="0" smtClean="0">
                <a:solidFill>
                  <a:schemeClr val="tx1"/>
                </a:solidFill>
              </a:rPr>
              <a:t>X = (</a:t>
            </a:r>
            <a:r>
              <a:rPr lang="tr-TR" dirty="0" err="1" smtClean="0">
                <a:solidFill>
                  <a:schemeClr val="tx1"/>
                </a:solidFill>
              </a:rPr>
              <a:t>rand</a:t>
            </a:r>
            <a:r>
              <a:rPr lang="tr-TR" dirty="0" smtClean="0">
                <a:solidFill>
                  <a:schemeClr val="tx1"/>
                </a:solidFill>
              </a:rPr>
              <a:t>() % </a:t>
            </a:r>
            <a:r>
              <a:rPr lang="tr-TR" b="1" dirty="0" smtClean="0">
                <a:solidFill>
                  <a:schemeClr val="tx1"/>
                </a:solidFill>
              </a:rPr>
              <a:t>A</a:t>
            </a:r>
            <a:r>
              <a:rPr lang="tr-TR" dirty="0" smtClean="0">
                <a:solidFill>
                  <a:schemeClr val="tx1"/>
                </a:solidFill>
              </a:rPr>
              <a:t> + </a:t>
            </a:r>
            <a:r>
              <a:rPr lang="tr-TR" b="1" dirty="0" smtClean="0">
                <a:solidFill>
                  <a:schemeClr val="tx1"/>
                </a:solidFill>
              </a:rPr>
              <a:t>B</a:t>
            </a:r>
            <a:r>
              <a:rPr lang="tr-TR" dirty="0" smtClean="0">
                <a:solidFill>
                  <a:schemeClr val="tx1"/>
                </a:solidFill>
              </a:rPr>
              <a:t>)*</a:t>
            </a:r>
            <a:r>
              <a:rPr lang="tr-TR" b="1" dirty="0" smtClean="0">
                <a:solidFill>
                  <a:schemeClr val="tx1"/>
                </a:solidFill>
              </a:rPr>
              <a:t>C</a:t>
            </a:r>
            <a:r>
              <a:rPr lang="tr-TR" dirty="0" smtClean="0">
                <a:solidFill>
                  <a:schemeClr val="tx1"/>
                </a:solidFill>
              </a:rPr>
              <a:t>;</a:t>
            </a:r>
          </a:p>
          <a:p>
            <a:pPr lvl="1" algn="just"/>
            <a:endParaRPr lang="tr-TR" dirty="0" smtClean="0"/>
          </a:p>
          <a:p>
            <a:pPr lvl="1" algn="just"/>
            <a:r>
              <a:rPr lang="tr-TR" dirty="0" smtClean="0">
                <a:solidFill>
                  <a:schemeClr val="tx1"/>
                </a:solidFill>
              </a:rPr>
              <a:t>X = (</a:t>
            </a:r>
            <a:r>
              <a:rPr lang="tr-TR" dirty="0" err="1" smtClean="0">
                <a:solidFill>
                  <a:schemeClr val="tx1"/>
                </a:solidFill>
              </a:rPr>
              <a:t>rand</a:t>
            </a:r>
            <a:r>
              <a:rPr lang="tr-TR" dirty="0" smtClean="0"/>
              <a:t>() % 15 + 6) *5;</a:t>
            </a:r>
            <a:endParaRPr lang="tr-TR" dirty="0" smtClean="0">
              <a:solidFill>
                <a:schemeClr val="tx1"/>
              </a:solidFill>
            </a:endParaRPr>
          </a:p>
          <a:p>
            <a:pPr algn="just">
              <a:buNone/>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smtClean="0"/>
              <a:t>Bir fonksiyon örneği: </a:t>
            </a:r>
            <a:r>
              <a:rPr lang="tr-TR" dirty="0" err="1" smtClean="0"/>
              <a:t>rand</a:t>
            </a:r>
            <a:r>
              <a:rPr lang="tr-TR" dirty="0" smtClean="0"/>
              <a:t>() fonksiyonu</a:t>
            </a:r>
            <a:endParaRPr lang="tr-TR" dirty="0"/>
          </a:p>
        </p:txBody>
      </p:sp>
      <p:sp>
        <p:nvSpPr>
          <p:cNvPr id="6" name="5 Yuvarlatılmış Dikdörtgen"/>
          <p:cNvSpPr/>
          <p:nvPr/>
        </p:nvSpPr>
        <p:spPr>
          <a:xfrm>
            <a:off x="5000628" y="3429000"/>
            <a:ext cx="3143272"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 B ve C değerlerini birlikte bulalım.</a:t>
            </a:r>
            <a:endParaRPr lang="tr-TR" dirty="0"/>
          </a:p>
        </p:txBody>
      </p:sp>
      <p:pic>
        <p:nvPicPr>
          <p:cNvPr id="7" name="6 Resim" descr="bilgisayar.jpg"/>
          <p:cNvPicPr>
            <a:picLocks noChangeAspect="1"/>
          </p:cNvPicPr>
          <p:nvPr/>
        </p:nvPicPr>
        <p:blipFill>
          <a:blip r:embed="rId2"/>
          <a:stretch>
            <a:fillRect/>
          </a:stretch>
        </p:blipFill>
        <p:spPr>
          <a:xfrm>
            <a:off x="7143768" y="4643446"/>
            <a:ext cx="1188720" cy="1219200"/>
          </a:xfrm>
          <a:prstGeom prst="rect">
            <a:avLst/>
          </a:prstGeom>
        </p:spPr>
      </p:pic>
    </p:spTree>
    <p:extLst>
      <p:ext uri="{BB962C8B-B14F-4D97-AF65-F5344CB8AC3E}">
        <p14:creationId xmlns="" xmlns:p14="http://schemas.microsoft.com/office/powerpoint/2010/main" val="23956082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 Kuralları</a:t>
            </a:r>
            <a:endParaRPr lang="tr-TR" dirty="0"/>
          </a:p>
        </p:txBody>
      </p:sp>
      <p:sp>
        <p:nvSpPr>
          <p:cNvPr id="3" name="2 İçerik Yer Tutucusu"/>
          <p:cNvSpPr>
            <a:spLocks noGrp="1"/>
          </p:cNvSpPr>
          <p:nvPr>
            <p:ph sz="quarter" idx="1"/>
          </p:nvPr>
        </p:nvSpPr>
        <p:spPr>
          <a:xfrm>
            <a:off x="457200" y="1219201"/>
            <a:ext cx="8229600" cy="2952750"/>
          </a:xfrm>
        </p:spPr>
        <p:txBody>
          <a:bodyPr>
            <a:normAutofit fontScale="70000" lnSpcReduction="20000"/>
          </a:bodyPr>
          <a:lstStyle/>
          <a:p>
            <a:r>
              <a:rPr lang="tr-TR" sz="2800" dirty="0" smtClean="0"/>
              <a:t>Bilgisayarınız yoksa asistanınızın onayıyla bir başka öğrenci ile birlikte çalışabilirsiniz. </a:t>
            </a:r>
          </a:p>
          <a:p>
            <a:pPr lvl="1"/>
            <a:r>
              <a:rPr lang="tr-TR" sz="2500" dirty="0" smtClean="0"/>
              <a:t>Bu durumda da, her iki öğrenci dersin sonunda ayrı ayrı form ile kod gönderimi yapacaktır.</a:t>
            </a:r>
          </a:p>
          <a:p>
            <a:r>
              <a:rPr lang="tr-TR" sz="2800" dirty="0" smtClean="0"/>
              <a:t>Takıldığınız noktaları </a:t>
            </a:r>
            <a:r>
              <a:rPr lang="tr-TR" sz="2800" b="1" dirty="0" smtClean="0"/>
              <a:t>SESSİZCE</a:t>
            </a:r>
            <a:r>
              <a:rPr lang="tr-TR" sz="2800" dirty="0" smtClean="0"/>
              <a:t> asistanlara ya da takımınıza danışabilirsiniz.</a:t>
            </a:r>
          </a:p>
          <a:p>
            <a:r>
              <a:rPr lang="tr-TR" sz="2800" dirty="0" smtClean="0"/>
              <a:t>Erken bitiren kodunu gönderip, bir sonraki dersin başında gelmek üzere çıkabilir. </a:t>
            </a:r>
          </a:p>
          <a:p>
            <a:pPr lvl="1"/>
            <a:r>
              <a:rPr lang="tr-TR" sz="2500" dirty="0" smtClean="0"/>
              <a:t>Ancak çıkmayıp, asistanlardan “Benden ekstra bir şey isteyin, onu kodlayım…” şeklinde talepte bulunması ya da kendilerinin ekstra şeyler hayal edip kodlarına eklemeleri önerilir.</a:t>
            </a:r>
            <a:endParaRPr lang="tr-TR" sz="2800" dirty="0" smtClean="0"/>
          </a:p>
        </p:txBody>
      </p:sp>
      <p:pic>
        <p:nvPicPr>
          <p:cNvPr id="5" name="4 Resim" descr="download.png"/>
          <p:cNvPicPr>
            <a:picLocks noChangeAspect="1"/>
          </p:cNvPicPr>
          <p:nvPr/>
        </p:nvPicPr>
        <p:blipFill>
          <a:blip r:embed="rId2"/>
          <a:stretch>
            <a:fillRect/>
          </a:stretch>
        </p:blipFill>
        <p:spPr>
          <a:xfrm>
            <a:off x="2293258" y="4462481"/>
            <a:ext cx="4791968" cy="1941222"/>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fontScale="92500"/>
          </a:bodyPr>
          <a:lstStyle/>
          <a:p>
            <a:pPr algn="just"/>
            <a:r>
              <a:rPr lang="tr-TR" b="1" dirty="0" smtClean="0">
                <a:solidFill>
                  <a:schemeClr val="tx1"/>
                </a:solidFill>
              </a:rPr>
              <a:t>EZBERLEMEK YERİNE MANTIĞINI ANLAMAYA ÇALIŞINIZ. </a:t>
            </a:r>
          </a:p>
          <a:p>
            <a:pPr algn="just"/>
            <a:r>
              <a:rPr lang="tr-TR" b="1" dirty="0" smtClean="0">
                <a:solidFill>
                  <a:schemeClr val="tx1"/>
                </a:solidFill>
              </a:rPr>
              <a:t>A: </a:t>
            </a:r>
            <a:r>
              <a:rPr lang="tr-TR" dirty="0" smtClean="0">
                <a:solidFill>
                  <a:schemeClr val="tx1"/>
                </a:solidFill>
              </a:rPr>
              <a:t>Üretilecek farklı sayıların toplamı</a:t>
            </a:r>
            <a:r>
              <a:rPr lang="tr-TR" dirty="0" smtClean="0"/>
              <a:t>nı temsil eder. </a:t>
            </a:r>
            <a:endParaRPr lang="tr-TR" sz="2400" dirty="0">
              <a:solidFill>
                <a:schemeClr val="tx1"/>
              </a:solidFill>
            </a:endParaRPr>
          </a:p>
          <a:p>
            <a:pPr algn="just"/>
            <a:r>
              <a:rPr lang="tr-TR" b="1" dirty="0" smtClean="0">
                <a:solidFill>
                  <a:schemeClr val="tx1"/>
                </a:solidFill>
              </a:rPr>
              <a:t>B: </a:t>
            </a:r>
            <a:r>
              <a:rPr lang="tr-TR" dirty="0" smtClean="0">
                <a:solidFill>
                  <a:schemeClr val="tx1"/>
                </a:solidFill>
              </a:rPr>
              <a:t>Sayıların başlangıç katsayısı. </a:t>
            </a:r>
          </a:p>
          <a:p>
            <a:pPr algn="just"/>
            <a:r>
              <a:rPr lang="tr-TR" b="1" dirty="0" smtClean="0">
                <a:solidFill>
                  <a:schemeClr val="tx1"/>
                </a:solidFill>
              </a:rPr>
              <a:t>C: </a:t>
            </a:r>
            <a:r>
              <a:rPr lang="tr-TR" dirty="0" smtClean="0">
                <a:solidFill>
                  <a:schemeClr val="tx1"/>
                </a:solidFill>
              </a:rPr>
              <a:t>Üretilecek sayıların aralarındaki fark. Normal bir zarda sayılar arasındaki fark 1 olduğu için </a:t>
            </a:r>
            <a:r>
              <a:rPr lang="tr-TR" dirty="0" smtClean="0"/>
              <a:t>zar değeri üreteceğimizde</a:t>
            </a:r>
            <a:r>
              <a:rPr lang="tr-TR" dirty="0" smtClean="0">
                <a:solidFill>
                  <a:schemeClr val="tx1"/>
                </a:solidFill>
              </a:rPr>
              <a:t> bu değeri kullanmayız. Ancak 5 ile 100 arasında 5'er 5'er artan sayılar isteniyorsa C değeri 5 olmalıdır.</a:t>
            </a:r>
          </a:p>
          <a:p>
            <a:pPr algn="just"/>
            <a:endParaRPr lang="tr-TR" sz="2400" dirty="0">
              <a:solidFill>
                <a:schemeClr val="tx1"/>
              </a:solidFill>
            </a:endParaRPr>
          </a:p>
          <a:p>
            <a:pPr algn="just"/>
            <a:r>
              <a:rPr lang="tr-TR" b="1" dirty="0" smtClean="0">
                <a:solidFill>
                  <a:schemeClr val="tx1"/>
                </a:solidFill>
              </a:rPr>
              <a:t>Not: </a:t>
            </a:r>
            <a:r>
              <a:rPr lang="tr-TR" b="1" u="sng" dirty="0" smtClean="0">
                <a:solidFill>
                  <a:schemeClr val="tx1"/>
                </a:solidFill>
              </a:rPr>
              <a:t>B</a:t>
            </a:r>
            <a:r>
              <a:rPr lang="tr-TR" dirty="0" smtClean="0">
                <a:solidFill>
                  <a:schemeClr val="tx1"/>
                </a:solidFill>
              </a:rPr>
              <a:t> değeri sayıların ilk başlayacağı yer demiştik. Ancak burada asıl girilmesi gereken sayı (</a:t>
            </a:r>
            <a:r>
              <a:rPr lang="tr-TR" b="1" i="1" dirty="0" smtClean="0">
                <a:solidFill>
                  <a:schemeClr val="tx1"/>
                </a:solidFill>
              </a:rPr>
              <a:t>Sayı_Başlangıcı</a:t>
            </a:r>
            <a:r>
              <a:rPr lang="tr-TR" dirty="0" smtClean="0">
                <a:solidFill>
                  <a:schemeClr val="tx1"/>
                </a:solidFill>
              </a:rPr>
              <a:t> / </a:t>
            </a:r>
            <a:r>
              <a:rPr lang="tr-TR" b="1" i="1" dirty="0" smtClean="0">
                <a:solidFill>
                  <a:schemeClr val="tx1"/>
                </a:solidFill>
              </a:rPr>
              <a:t>C</a:t>
            </a:r>
            <a:r>
              <a:rPr lang="tr-TR" dirty="0" smtClean="0">
                <a:solidFill>
                  <a:schemeClr val="tx1"/>
                </a:solidFill>
              </a:rPr>
              <a:t>) olmalıdır. Örneğin 50 – 100 arası 5'er 5'er artan sayılar isteniyorsa B değeri 50/5 = 10 olmalıdır.</a:t>
            </a:r>
            <a:endParaRPr lang="tr-TR" sz="2400" dirty="0" smtClean="0">
              <a:solidFill>
                <a:schemeClr val="tx1"/>
              </a:solidFill>
            </a:endParaRPr>
          </a:p>
          <a:p>
            <a:pPr algn="just">
              <a:buFontTx/>
              <a:buChar char="-"/>
            </a:pPr>
            <a:endParaRPr lang="tr-TR" dirty="0">
              <a:solidFill>
                <a:schemeClr val="tx1"/>
              </a:solidFill>
            </a:endParaRPr>
          </a:p>
          <a:p>
            <a:pPr algn="just"/>
            <a:endParaRPr lang="tr-TR" sz="2400" dirty="0">
              <a:solidFill>
                <a:schemeClr val="tx1"/>
              </a:solidFill>
            </a:endParaRPr>
          </a:p>
        </p:txBody>
      </p:sp>
      <p:sp>
        <p:nvSpPr>
          <p:cNvPr id="5" name="Başlık 1"/>
          <p:cNvSpPr>
            <a:spLocks noGrp="1"/>
          </p:cNvSpPr>
          <p:nvPr>
            <p:ph type="title"/>
          </p:nvPr>
        </p:nvSpPr>
        <p:spPr>
          <a:xfrm>
            <a:off x="457200" y="571480"/>
            <a:ext cx="8229600" cy="571520"/>
          </a:xfrm>
        </p:spPr>
        <p:txBody>
          <a:bodyPr anchor="ctr">
            <a:noAutofit/>
          </a:bodyPr>
          <a:lstStyle/>
          <a:p>
            <a:r>
              <a:rPr lang="tr-TR" dirty="0" smtClean="0"/>
              <a:t>Bir fonksiyon örneği: </a:t>
            </a:r>
            <a:r>
              <a:rPr lang="tr-TR" dirty="0" err="1" smtClean="0"/>
              <a:t>rand</a:t>
            </a:r>
            <a:r>
              <a:rPr lang="tr-TR" dirty="0" smtClean="0"/>
              <a:t>() fonksiyonu</a:t>
            </a:r>
            <a:endParaRPr lang="tr-TR" dirty="0"/>
          </a:p>
        </p:txBody>
      </p:sp>
    </p:spTree>
    <p:extLst>
      <p:ext uri="{BB962C8B-B14F-4D97-AF65-F5344CB8AC3E}">
        <p14:creationId xmlns="" xmlns:p14="http://schemas.microsoft.com/office/powerpoint/2010/main" val="239560820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a:t>
            </a:r>
            <a:r>
              <a:rPr lang="tr-TR" dirty="0" err="1" smtClean="0"/>
              <a:t>rand</a:t>
            </a:r>
            <a:r>
              <a:rPr lang="tr-TR" dirty="0" smtClean="0"/>
              <a:t>() % 10 +2) *3 ifadesinin alabileceği minimum ve maksimum değerleri [? - ?] şeklinde ekran çıktısı kutularına kodlayınız.</a:t>
            </a:r>
          </a:p>
          <a:p>
            <a:endParaRPr lang="tr-TR" dirty="0" smtClean="0"/>
          </a:p>
        </p:txBody>
      </p:sp>
      <p:pic>
        <p:nvPicPr>
          <p:cNvPr id="4" name="3 Resim" descr="soru.jpg"/>
          <p:cNvPicPr>
            <a:picLocks noChangeAspect="1"/>
          </p:cNvPicPr>
          <p:nvPr/>
        </p:nvPicPr>
        <p:blipFill>
          <a:blip r:embed="rId2"/>
          <a:stretch>
            <a:fillRect/>
          </a:stretch>
        </p:blipFill>
        <p:spPr>
          <a:xfrm>
            <a:off x="5572132" y="3143248"/>
            <a:ext cx="2637288" cy="1986998"/>
          </a:xfrm>
          <a:prstGeom prst="rect">
            <a:avLst/>
          </a:prstGeom>
        </p:spPr>
      </p:pic>
      <p:grpSp>
        <p:nvGrpSpPr>
          <p:cNvPr id="7" name="6 Grup"/>
          <p:cNvGrpSpPr/>
          <p:nvPr/>
        </p:nvGrpSpPr>
        <p:grpSpPr>
          <a:xfrm>
            <a:off x="1714480" y="3286124"/>
            <a:ext cx="4071966" cy="1691642"/>
            <a:chOff x="1714480" y="3286124"/>
            <a:chExt cx="4071966" cy="1691642"/>
          </a:xfrm>
        </p:grpSpPr>
        <p:pic>
          <p:nvPicPr>
            <p:cNvPr id="555010" name="Picture 2" descr="Image result for 33"/>
            <p:cNvPicPr>
              <a:picLocks noChangeAspect="1" noChangeArrowheads="1"/>
            </p:cNvPicPr>
            <p:nvPr/>
          </p:nvPicPr>
          <p:blipFill>
            <a:blip r:embed="rId3"/>
            <a:srcRect b="11082"/>
            <a:stretch>
              <a:fillRect/>
            </a:stretch>
          </p:blipFill>
          <p:spPr bwMode="auto">
            <a:xfrm>
              <a:off x="2857488" y="3286124"/>
              <a:ext cx="2257425" cy="1643074"/>
            </a:xfrm>
            <a:prstGeom prst="rect">
              <a:avLst/>
            </a:prstGeom>
            <a:noFill/>
          </p:spPr>
        </p:pic>
        <p:sp>
          <p:nvSpPr>
            <p:cNvPr id="6" name="5 Metin kutusu"/>
            <p:cNvSpPr txBox="1"/>
            <p:nvPr/>
          </p:nvSpPr>
          <p:spPr>
            <a:xfrm>
              <a:off x="1714480" y="3500438"/>
              <a:ext cx="4071966" cy="1477328"/>
            </a:xfrm>
            <a:prstGeom prst="rect">
              <a:avLst/>
            </a:prstGeom>
            <a:noFill/>
          </p:spPr>
          <p:txBody>
            <a:bodyPr wrap="square" rtlCol="0">
              <a:spAutoFit/>
            </a:bodyPr>
            <a:lstStyle/>
            <a:p>
              <a:r>
                <a:rPr lang="tr-TR" sz="9000" dirty="0" smtClean="0"/>
                <a:t>[6-        ]</a:t>
              </a:r>
              <a:endParaRPr lang="tr-TR" sz="90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Ekrana sizce ne yazdırır?</a:t>
            </a:r>
            <a:endParaRPr lang="tr-TR" dirty="0"/>
          </a:p>
        </p:txBody>
      </p:sp>
      <p:pic>
        <p:nvPicPr>
          <p:cNvPr id="220163" name="Picture 3"/>
          <p:cNvPicPr>
            <a:picLocks noChangeAspect="1" noChangeArrowheads="1"/>
          </p:cNvPicPr>
          <p:nvPr/>
        </p:nvPicPr>
        <p:blipFill>
          <a:blip r:embed="rId2"/>
          <a:srcRect t="16003" r="65923" b="34546"/>
          <a:stretch>
            <a:fillRect/>
          </a:stretch>
        </p:blipFill>
        <p:spPr bwMode="auto">
          <a:xfrm>
            <a:off x="1928794" y="1285860"/>
            <a:ext cx="4760323" cy="368149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6043626" cy="4937760"/>
          </a:xfrm>
        </p:spPr>
        <p:txBody>
          <a:bodyPr>
            <a:normAutofit fontScale="85000" lnSpcReduction="20000"/>
          </a:bodyPr>
          <a:lstStyle/>
          <a:p>
            <a:r>
              <a:rPr lang="tr-TR" sz="2300" dirty="0" smtClean="0"/>
              <a:t>1988-1996 — </a:t>
            </a:r>
            <a:r>
              <a:rPr lang="tr-TR" sz="2300" dirty="0" err="1" smtClean="0"/>
              <a:t>Kerberos</a:t>
            </a:r>
            <a:r>
              <a:rPr lang="tr-TR" sz="2300" dirty="0" smtClean="0"/>
              <a:t> Rastgele Sayı Üreticisi Kazası: </a:t>
            </a:r>
            <a:r>
              <a:rPr lang="tr-TR" sz="2300" dirty="0" err="1" smtClean="0"/>
              <a:t>Kerberos</a:t>
            </a:r>
            <a:r>
              <a:rPr lang="tr-TR" sz="2300" dirty="0" smtClean="0"/>
              <a:t> isimli </a:t>
            </a:r>
            <a:r>
              <a:rPr lang="tr-TR" sz="2300" i="1" dirty="0" smtClean="0"/>
              <a:t>güvenlik sisteminin </a:t>
            </a:r>
            <a:r>
              <a:rPr lang="tr-TR" sz="2300" dirty="0" smtClean="0"/>
              <a:t>yazarları, programın </a:t>
            </a:r>
            <a:r>
              <a:rPr lang="tr-TR" sz="2300" b="1" dirty="0" smtClean="0"/>
              <a:t>rastgele sayı üreticisini </a:t>
            </a:r>
            <a:r>
              <a:rPr lang="tr-TR" sz="2300" dirty="0" smtClean="0"/>
              <a:t>uygun bir parametreyle beslemeyi ihmal edince, yetkilendirme için </a:t>
            </a:r>
            <a:r>
              <a:rPr lang="tr-TR" sz="2300" dirty="0" err="1" smtClean="0"/>
              <a:t>Kerberos’a</a:t>
            </a:r>
            <a:r>
              <a:rPr lang="tr-TR" sz="2300" dirty="0" smtClean="0"/>
              <a:t> dayanan bir bilgisayara izinsiz giriş yapmak mümkün hale geldi.</a:t>
            </a:r>
          </a:p>
          <a:p>
            <a:r>
              <a:rPr lang="tr-TR" sz="1200" dirty="0" smtClean="0"/>
              <a:t>http://www.</a:t>
            </a:r>
            <a:r>
              <a:rPr lang="tr-TR" sz="1200" dirty="0" err="1" smtClean="0"/>
              <a:t>teakolik</a:t>
            </a:r>
            <a:r>
              <a:rPr lang="tr-TR" sz="1200" dirty="0" smtClean="0"/>
              <a:t>.com/tarihin-en-</a:t>
            </a:r>
            <a:r>
              <a:rPr lang="tr-TR" sz="1200" dirty="0" err="1" smtClean="0"/>
              <a:t>buyuk</a:t>
            </a:r>
            <a:r>
              <a:rPr lang="tr-TR" sz="1200" dirty="0" smtClean="0"/>
              <a:t>-10-</a:t>
            </a:r>
            <a:r>
              <a:rPr lang="tr-TR" sz="1200" dirty="0" err="1" smtClean="0"/>
              <a:t>yazilim</a:t>
            </a:r>
            <a:r>
              <a:rPr lang="tr-TR" sz="1200" dirty="0" smtClean="0"/>
              <a:t>-</a:t>
            </a:r>
            <a:r>
              <a:rPr lang="tr-TR" sz="1200" dirty="0" err="1" smtClean="0"/>
              <a:t>hatasi</a:t>
            </a:r>
            <a:r>
              <a:rPr lang="tr-TR" sz="1200" dirty="0" smtClean="0"/>
              <a:t>-ve-</a:t>
            </a:r>
            <a:r>
              <a:rPr lang="tr-TR" sz="1200" dirty="0" err="1" smtClean="0"/>
              <a:t>olumler</a:t>
            </a:r>
            <a:r>
              <a:rPr lang="tr-TR" sz="1200" dirty="0" smtClean="0"/>
              <a:t>/</a:t>
            </a:r>
          </a:p>
          <a:p>
            <a:endParaRPr lang="tr-TR" dirty="0" smtClean="0"/>
          </a:p>
          <a:p>
            <a:r>
              <a:rPr lang="en-US" dirty="0" smtClean="0"/>
              <a:t>"The random number generator  was predictable. </a:t>
            </a:r>
            <a:r>
              <a:rPr lang="en-US" b="1" dirty="0" smtClean="0"/>
              <a:t>If you knew when someone logged in you could figure out the session key</a:t>
            </a:r>
            <a:r>
              <a:rPr lang="en-US" dirty="0" smtClean="0"/>
              <a:t>," said Manager of Network systems and Operations Jeffrey I. Schiller, who is one of the developers of Kerberos.</a:t>
            </a:r>
            <a:endParaRPr lang="tr-TR" dirty="0" smtClean="0"/>
          </a:p>
          <a:p>
            <a:r>
              <a:rPr lang="en-US" b="1" dirty="0" smtClean="0"/>
              <a:t>The flaw would enable people on the network to intercept and decode information, such as credit card numbers, sent over the Internet.</a:t>
            </a:r>
            <a:endParaRPr lang="tr-TR" dirty="0" smtClean="0"/>
          </a:p>
          <a:p>
            <a:r>
              <a:rPr lang="en-US" sz="1200" dirty="0" smtClean="0"/>
              <a:t>http://tech.mit.edu/V116/N11/kerberos.11n.html</a:t>
            </a:r>
          </a:p>
        </p:txBody>
      </p:sp>
      <p:pic>
        <p:nvPicPr>
          <p:cNvPr id="4" name="3 Resim" descr="dog-ring.jpg"/>
          <p:cNvPicPr>
            <a:picLocks noChangeAspect="1"/>
          </p:cNvPicPr>
          <p:nvPr/>
        </p:nvPicPr>
        <p:blipFill>
          <a:blip r:embed="rId2"/>
          <a:stretch>
            <a:fillRect/>
          </a:stretch>
        </p:blipFill>
        <p:spPr>
          <a:xfrm>
            <a:off x="6643702" y="2000240"/>
            <a:ext cx="1928826" cy="2019593"/>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14282" y="1219200"/>
            <a:ext cx="8501122" cy="4937760"/>
          </a:xfrm>
        </p:spPr>
        <p:txBody>
          <a:bodyPr>
            <a:normAutofit/>
          </a:bodyPr>
          <a:lstStyle/>
          <a:p>
            <a:pPr marL="342900" indent="-342900" algn="just">
              <a:buFontTx/>
              <a:buChar char="-"/>
            </a:pPr>
            <a:r>
              <a:rPr lang="tr-TR" dirty="0" smtClean="0">
                <a:solidFill>
                  <a:schemeClr val="tx1"/>
                </a:solidFill>
              </a:rPr>
              <a:t>Fonksiyonlara neden ihtiyaç duyulur ve hangi sorunlara çözüm getirir?</a:t>
            </a:r>
            <a:endParaRPr lang="tr-TR" sz="2400" dirty="0">
              <a:solidFill>
                <a:schemeClr val="tx1"/>
              </a:solidFill>
            </a:endParaRPr>
          </a:p>
          <a:p>
            <a:pPr marL="617220" lvl="1" indent="-342900" algn="just">
              <a:buFont typeface="Wingdings" panose="05000000000000000000" pitchFamily="2" charset="2"/>
              <a:buChar char="Ø"/>
            </a:pPr>
            <a:r>
              <a:rPr lang="tr-TR" dirty="0">
                <a:solidFill>
                  <a:schemeClr val="tx1"/>
                </a:solidFill>
              </a:rPr>
              <a:t>Özellikle büyük bir </a:t>
            </a:r>
            <a:r>
              <a:rPr lang="tr-TR" dirty="0" smtClean="0">
                <a:solidFill>
                  <a:schemeClr val="tx1"/>
                </a:solidFill>
              </a:rPr>
              <a:t>programı </a:t>
            </a:r>
            <a:r>
              <a:rPr lang="tr-TR" dirty="0">
                <a:solidFill>
                  <a:schemeClr val="tx1"/>
                </a:solidFill>
              </a:rPr>
              <a:t>tek bir fonksiyon içerisine </a:t>
            </a:r>
            <a:r>
              <a:rPr lang="tr-TR" dirty="0" smtClean="0">
                <a:solidFill>
                  <a:schemeClr val="tx1"/>
                </a:solidFill>
              </a:rPr>
              <a:t>yazmaya çalışmak sizi gereksiz yere uğraştırır. Sizin dışınızda kodunuzu </a:t>
            </a:r>
            <a:r>
              <a:rPr lang="tr-TR" dirty="0">
                <a:solidFill>
                  <a:schemeClr val="tx1"/>
                </a:solidFill>
              </a:rPr>
              <a:t>okumak isteyen birinin </a:t>
            </a:r>
            <a:r>
              <a:rPr lang="tr-TR" dirty="0" smtClean="0">
                <a:solidFill>
                  <a:schemeClr val="tx1"/>
                </a:solidFill>
              </a:rPr>
              <a:t>işi de zorlaşacaktır.</a:t>
            </a:r>
            <a:endParaRPr lang="tr-TR" dirty="0">
              <a:solidFill>
                <a:schemeClr val="tx1"/>
              </a:solidFill>
            </a:endParaRPr>
          </a:p>
          <a:p>
            <a:pPr lvl="2" algn="just"/>
            <a:r>
              <a:rPr lang="tr-TR" dirty="0" smtClean="0">
                <a:solidFill>
                  <a:schemeClr val="tx1"/>
                </a:solidFill>
              </a:rPr>
              <a:t>Örneğin sürekli olarak iki sayının hangisinin büyük olduğunu kontrol ediyorsunuz. Bunun için bir fonksiyon yazmak ve aynı yerlerde bu fonksiyonu çağırmak yazılan kod miktarını azaltır.</a:t>
            </a:r>
            <a:endParaRPr lang="tr-TR" dirty="0">
              <a:solidFill>
                <a:schemeClr val="tx1"/>
              </a:solidFill>
            </a:endParaRPr>
          </a:p>
        </p:txBody>
      </p:sp>
      <p:sp>
        <p:nvSpPr>
          <p:cNvPr id="4" name="3 Yuvarlatılmış Dikdörtgen"/>
          <p:cNvSpPr/>
          <p:nvPr/>
        </p:nvSpPr>
        <p:spPr>
          <a:xfrm>
            <a:off x="5357818" y="4357694"/>
            <a:ext cx="3286148" cy="1785950"/>
          </a:xfrm>
          <a:prstGeom prst="roundRect">
            <a:avLst>
              <a:gd name="adj" fmla="val 1422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Ödev2’de kodunuzun ne kadar karışık bir hal aldığına şahitlik edebilirsiniz.  Fonksiyonları öğrendikten sonra aynı kodu çok daha sade bir şekilde tasarlayabileceksiniz.</a:t>
            </a:r>
            <a:endParaRPr lang="tr-TR" dirty="0"/>
          </a:p>
        </p:txBody>
      </p:sp>
    </p:spTree>
    <p:extLst>
      <p:ext uri="{BB962C8B-B14F-4D97-AF65-F5344CB8AC3E}">
        <p14:creationId xmlns:p14="http://schemas.microsoft.com/office/powerpoint/2010/main" xmlns="" val="2327574789"/>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326798" y="4641024"/>
            <a:ext cx="1406342"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F(X,Y,Z)</a:t>
            </a:r>
            <a:endParaRPr lang="tr-TR" dirty="0"/>
          </a:p>
        </p:txBody>
      </p:sp>
      <p:sp>
        <p:nvSpPr>
          <p:cNvPr id="6" name="Rectangle 5"/>
          <p:cNvSpPr/>
          <p:nvPr/>
        </p:nvSpPr>
        <p:spPr>
          <a:xfrm>
            <a:off x="4068266" y="4641024"/>
            <a:ext cx="1827290" cy="55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tr-TR" dirty="0" smtClean="0"/>
              <a:t>Fonksiyonlar</a:t>
            </a:r>
            <a:endParaRPr lang="tr-TR" dirty="0"/>
          </a:p>
        </p:txBody>
      </p:sp>
      <p:sp>
        <p:nvSpPr>
          <p:cNvPr id="4" name="AutoShape 2" descr="data:image/png;base64,iVBORw0KGgoAAAANSUhEUgAAALAAAACuCAMAAAChtXeHAAAAhFBMVEX///8AAACzs7OVlZXm5uZcXFynp6fd3d09PT34+Pjg4ODW1tbT09PZ2dmOjo5paWlPT08QEBDu7u5EREQwMDAcHBwhISGvr69+fn6cnJxKSkq5ubnGxsbt7e3Nzc1GRkZ0dHQuLi59fX03NzdXV1cVFRWHh4diYmJubm6hoaHAwMAgICA7Mq6PAAAHo0lEQVR4nO2ciXaqvBpA8zFHkUkFQUAZCqLv/343AyhW+7enbQqum71OKxKP7saEfBkIQhKJRCKRSCQSieRKYGLyo9FDbYEQNgkLTJ9gdk4LViZHm1Z0IIIUKeBTm9pCyAS/CuGooWOxoslWkm6LAiAswgZPrMpRIEd7gJIctglCC1A1UwEVlZZJk72a5PnyVOWmmU1s2kOFlVAHbRCOSLlIanwVJr/wzgqG11slyei4mq58MOFtXuuDsIHQ8u2IPhI2Se4rcJ7Mlwu/LVPiwIVbtSnC/ENhZPgROBMWZy5sI8vFXNgrdwZx/VAY76CesvoNwjakbl8kmM6uYleJ5FG4hHoaVc4gjHeJ5fWVjrInlzvytNihd8IxRNBMosoZhJFdgNdXOkq20c926gItGGPh1I9JMZ6w0tGGIyLSCDXAGo5eGNk6bMHa00N8DIeLcAAuJqXCX0wiy2QCzH5Q/zvAt5RgeIJvJWL0Uolk7pjp1Ab/SNdObfCPGO7UBv+IFBbNKwlneZ7bTb0kDzPpe35IVsak2cVtUVXhW1VtDrQr3UwZsX9CByx4xFvg0ChHBxYdzZOlDywkDhKqW1BRhzzOuGAYPrzRcHdBjAsaXRrkccL491NwA7AhAT1ahSyr0xAgnlrqv3GJMS0Ci478WvkwaY/oS1gA6/6yEJCCrE9r8wVWxLjjhyVAPeMKN6AA9K2cB8UrBJnp203YWk3r8iVSH078yIP1iwgf+dGrCAMc+dELCh/MKU2+SMqH5NHLCJ9HwsmLCO/4UfIawuk1fiDC0437fQLW+gk5c2GMhC3F/pzlA6sHzAcWP+rHLBrPGihGwo/4D2zDBzYPVNZ71scfdGSwe2+l8tPWE+FfpPj+5J9Gcu72t1fWEF66j+gP1N4D6wceMtgiXYP9T4T/fChtD9fx/n9HmyBQV6SwYKSwaKSwaKSwaKSwaKSwaKSwaKSwaKSwaGYvjNP9Xafzd4Wx4hCaM1o4bPRg1QQobdgyPIdN22mG46h7ZDcOo1G0hr4wI6djOm2Gsiam0yPpdRLKCfW7+fbfFQ5caNu2PqOUv+seNDonSg/ZKEtagddW0OR1q4dQt7Wxoi80LUjarU+HNRYACnlQYXhLcPDdWM8v57Br8YPUZ9l6JsJqCEf2wQgt6Yo78mc5NG3HhjHYuk3waK7GVHUBm4t2E8YBqFkw/ohfFj5VCNMcGQuvVbrqkQq31W1Us1/qSIXVfmmxt8bkebNubsJnHSrPUEel+LeF/ePp1N4LV8GlxEx4GEB+J6z3Q0ZNuCTPlQ6yWw5jiAMER3HCbyqpSvfCG3yGnAs7T4WThJ/qSE4TYVwcx2WY6GmjQvEHZXgT4LbmwqMJ6JFwfeCnnG3OlvbuIY/vhMcIErYvKn93KpyRi0ZKhZPkNqM7Em7e+AgqLRpsLXJRNn8tjC22Sls/BEwYHy3foRnOygTe3wtrcMJMJe4XT6e+9UdFInCr6/vWqprQC5VDx3PzC3NV4aB2u4r9MWU1CKMI1k7nslXn/BYLF27CHULbUdn/5Rx2rq1S7ibJiTZehkvFnAOb6l+VSaKzpR9YPdHz2oFmt7bzkpZdu7SEXuLs2hrehy6fXo8Wi8w+lniPFBaNFBaNFBaNFBaNFBaNFBaNFBaNFBaNFBbN/52wtVdEEA3LY/PoPmFfwnAX9TfILsLWem34J9jPlpTZ3xZGkTBh4OODxpOU3U/WBq5iVQBOAsBX0+23UL/7iFneD7AbCasTu3wFTGoWHzYkws4nL54DeCeFxfJ6wg2/61EKi+IlhfmMnhQWA3YAeLj2KsLHkXD5yYvnQMejNfJvVcD2++HvX5EC71UcMxZfXmYZn43ICwCVxrxsvzNSOmDed8SaJBguWYxuUVE6yTjhTm2fE7TA13v0wkirAdqZ7Iz3jPJWBLgwssO+iMwTuG3z0AvTSrgOPvwPU2O4dM45jbvOCJ2u6yKSt1H7/duP/gjzMPSR57zpw5hhyEOZWuTLaNVr+ZJSsf7JKNoU2OHMNwF54Gf3q0q+CbZTEr2Zy9GZXOw3EShxbLDPW8asp5mqgRozVEWLyEOXP0uLeGOnhp6OtPWoOgabTqTvIoGDvmX1KWL7eqIGgqTWC3K6dpabsK2hUJ6kNVwYHBygqBo31ZHQLZDYzgik00Ya28hnUg5boxaHdJw629D7+6HOlMc0Cl08inFQGdcdLKm5yD2FYt7W4mT9H8K6tfhA+OxBYcUazX6b7l2QstFY7yiuFI+X3j4R1qoSBTa0+OMcVjMcFbQO7OGcrdl91Y4lbrcFb1h665+fClvbZA3b/Fkah7Z+zYHVyPKiV+xA2f5g2uMThqW36nMprdL3e3rwFWESO/P+qUjhpn9v3QrQmd9l34yFN/0S4ydpN2GDFQnymoKPsqgCi4QGrILsaWUJ2KiOtq7Hwv0uIE/SbsImy9nVpYl8Fs55J4FNhwF1bJR022LahT8aasLn3WKW9VrRCz9J64VJK5EVxDprL3T2hnZPxW6VtjpZldfHuZFXWSf+dRoJ/Zqz+jqU9pDGCelAUEQKlEGbC9y65OsK5zwMwNCsUWSPrReYGbNHw1eBIsNQiUQikUgkEonkhfkfBRGRE5GH2T4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2050122" y="1729148"/>
            <a:ext cx="4443153" cy="29118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2929631" y="1303020"/>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Z</a:t>
            </a:r>
            <a:endParaRPr lang="tr-TR" dirty="0"/>
          </a:p>
        </p:txBody>
      </p:sp>
      <p:sp>
        <p:nvSpPr>
          <p:cNvPr id="7" name="Oval 6"/>
          <p:cNvSpPr/>
          <p:nvPr/>
        </p:nvSpPr>
        <p:spPr>
          <a:xfrm>
            <a:off x="3435659" y="119648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a:t>
            </a:r>
            <a:endParaRPr lang="tr-TR" dirty="0"/>
          </a:p>
        </p:txBody>
      </p:sp>
      <p:sp>
        <p:nvSpPr>
          <p:cNvPr id="8" name="Oval 7"/>
          <p:cNvSpPr/>
          <p:nvPr/>
        </p:nvSpPr>
        <p:spPr>
          <a:xfrm>
            <a:off x="2880804" y="779238"/>
            <a:ext cx="417251" cy="42612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t>
            </a:r>
            <a:endParaRPr lang="tr-TR" dirty="0"/>
          </a:p>
        </p:txBody>
      </p:sp>
      <p:sp>
        <p:nvSpPr>
          <p:cNvPr id="9" name="Oval 8"/>
          <p:cNvSpPr/>
          <p:nvPr/>
        </p:nvSpPr>
        <p:spPr>
          <a:xfrm>
            <a:off x="6098988" y="5005008"/>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OUTPUT</a:t>
            </a:r>
            <a:endParaRPr lang="tr-TR" dirty="0"/>
          </a:p>
        </p:txBody>
      </p:sp>
      <p:sp>
        <p:nvSpPr>
          <p:cNvPr id="10" name="Oval 9"/>
          <p:cNvSpPr/>
          <p:nvPr/>
        </p:nvSpPr>
        <p:spPr>
          <a:xfrm>
            <a:off x="764486" y="1622616"/>
            <a:ext cx="2120224" cy="426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INPUTS</a:t>
            </a:r>
            <a:endParaRPr lang="tr-TR" dirty="0"/>
          </a:p>
        </p:txBody>
      </p:sp>
      <p:sp>
        <p:nvSpPr>
          <p:cNvPr id="13" name="12 Metin kutusu"/>
          <p:cNvSpPr txBox="1"/>
          <p:nvPr/>
        </p:nvSpPr>
        <p:spPr>
          <a:xfrm>
            <a:off x="1000100" y="5572140"/>
            <a:ext cx="6072230" cy="461665"/>
          </a:xfrm>
          <a:prstGeom prst="rect">
            <a:avLst/>
          </a:prstGeom>
          <a:noFill/>
        </p:spPr>
        <p:txBody>
          <a:bodyPr wrap="square" rtlCol="0">
            <a:spAutoFit/>
          </a:bodyPr>
          <a:lstStyle/>
          <a:p>
            <a:r>
              <a:rPr lang="tr-TR" sz="2400" dirty="0" err="1" smtClean="0"/>
              <a:t>output</a:t>
            </a:r>
            <a:r>
              <a:rPr lang="tr-TR" sz="2400" dirty="0" smtClean="0"/>
              <a:t>_</a:t>
            </a:r>
            <a:r>
              <a:rPr lang="tr-TR" sz="2400" dirty="0" err="1" smtClean="0"/>
              <a:t>type</a:t>
            </a:r>
            <a:r>
              <a:rPr lang="tr-TR" sz="2400" dirty="0" smtClean="0"/>
              <a:t>   f   ( </a:t>
            </a:r>
            <a:r>
              <a:rPr lang="tr-TR" sz="2400" dirty="0" smtClean="0">
                <a:solidFill>
                  <a:srgbClr val="0070C0"/>
                </a:solidFill>
              </a:rPr>
              <a:t>x_</a:t>
            </a:r>
            <a:r>
              <a:rPr lang="tr-TR" sz="2400" dirty="0" err="1" smtClean="0">
                <a:solidFill>
                  <a:srgbClr val="0070C0"/>
                </a:solidFill>
              </a:rPr>
              <a:t>type</a:t>
            </a:r>
            <a:r>
              <a:rPr lang="tr-TR" sz="2400" dirty="0" smtClean="0">
                <a:solidFill>
                  <a:srgbClr val="0070C0"/>
                </a:solidFill>
              </a:rPr>
              <a:t> x</a:t>
            </a:r>
            <a:r>
              <a:rPr lang="tr-TR" sz="2400" dirty="0" smtClean="0"/>
              <a:t>, </a:t>
            </a:r>
            <a:r>
              <a:rPr lang="tr-TR" sz="2400" dirty="0" smtClean="0">
                <a:solidFill>
                  <a:srgbClr val="0070C0"/>
                </a:solidFill>
              </a:rPr>
              <a:t>y_</a:t>
            </a:r>
            <a:r>
              <a:rPr lang="tr-TR" sz="2400" dirty="0" err="1" smtClean="0">
                <a:solidFill>
                  <a:srgbClr val="0070C0"/>
                </a:solidFill>
              </a:rPr>
              <a:t>type</a:t>
            </a:r>
            <a:r>
              <a:rPr lang="tr-TR" sz="2400" dirty="0" smtClean="0">
                <a:solidFill>
                  <a:srgbClr val="0070C0"/>
                </a:solidFill>
              </a:rPr>
              <a:t> y</a:t>
            </a:r>
            <a:r>
              <a:rPr lang="tr-TR" sz="2400" dirty="0" smtClean="0"/>
              <a:t>, </a:t>
            </a:r>
            <a:r>
              <a:rPr lang="tr-TR" sz="2400" dirty="0" smtClean="0">
                <a:solidFill>
                  <a:srgbClr val="0070C0"/>
                </a:solidFill>
              </a:rPr>
              <a:t>z_</a:t>
            </a:r>
            <a:r>
              <a:rPr lang="tr-TR" sz="2400" dirty="0" err="1" smtClean="0">
                <a:solidFill>
                  <a:srgbClr val="0070C0"/>
                </a:solidFill>
              </a:rPr>
              <a:t>type</a:t>
            </a:r>
            <a:r>
              <a:rPr lang="tr-TR" sz="2400" dirty="0" smtClean="0">
                <a:solidFill>
                  <a:srgbClr val="0070C0"/>
                </a:solidFill>
              </a:rPr>
              <a:t> z</a:t>
            </a:r>
            <a:r>
              <a:rPr lang="tr-TR" sz="2400" dirty="0" smtClean="0"/>
              <a:t>)</a:t>
            </a:r>
            <a:endParaRPr lang="tr-TR" sz="2400" dirty="0"/>
          </a:p>
        </p:txBody>
      </p:sp>
    </p:spTree>
    <p:extLst>
      <p:ext uri="{BB962C8B-B14F-4D97-AF65-F5344CB8AC3E}">
        <p14:creationId xmlns:p14="http://schemas.microsoft.com/office/powerpoint/2010/main" xmlns="" val="1780179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4.90863E-6 C -0.00851 0.00324 -0.01268 0.0125 -0.01945 0.01944 C -0.02361 0.03077 -0.02518 0.04372 -0.02813 0.05552 C -0.029 0.06662 -0.02934 0.08004 -0.03212 0.09045 C -0.03282 0.09947 -0.03299 0.10456 -0.03594 0.11243 C -0.03733 0.12792 -0.0375 0.12191 -0.04184 0.13325 C -0.04288 0.13949 -0.04497 0.14597 -0.04757 0.15129 C -0.04861 0.15638 -0.04913 0.1617 -0.05052 0.16679 C -0.05157 0.17604 -0.05243 0.18622 -0.05434 0.19524 C -0.05643 0.25307 -0.05348 0.20125 -0.05834 0.24451 C -0.0592 0.25191 -0.06111 0.26649 -0.06111 0.26649 C -0.06059 0.2873 -0.06007 0.29956 -0.05625 0.31807 C -0.04931 0.31599 -0.04913 0.31067 -0.04653 0.30257 C -0.04584 0.2954 -0.04514 0.29101 -0.04375 0.28453 C -0.04306 0.27157 -0.04271 0.25862 -0.04184 0.24567 C -0.04167 0.24428 -0.04184 0.24173 -0.0408 0.24173 C -0.03924 0.24173 -0.0382 0.24428 -0.03698 0.24567 C -0.03091 0.26117 -0.03334 0.29679 -0.03299 0.30789 C -0.029 0.30257 -0.02726 0.29633 -0.02327 0.29101 C -0.02205 0.28245 -0.02032 0.2769 -0.01945 0.26764 C -0.0191 0.24937 -0.02709 0.22045 -0.01163 0.21328 C -0.00799 0.2186 -0.00782 0.22253 -0.00591 0.22878 C -0.00157 0.24335 0.00121 0.25862 0.00382 0.27412 C 0.00416 0.28846 0.00277 0.3028 0.00486 0.31691 C 0.00521 0.31923 0.0085 0.31622 0.00972 0.31437 C 0.0118 0.31113 0.0118 0.30627 0.01354 0.30257 C 0.01527 0.29424 0.01649 0.27666 0.01649 0.27666 C 0.01718 0.25399 0.01545 0.22716 0.03003 0.21074 C 0.03194 0.20866 0.03472 0.20842 0.0368 0.20681 C 0.04236 0.21074 0.04288 0.21583 0.04462 0.22369 C 0.04583 0.23665 0.04652 0.25145 0.04948 0.26371 C 0.05 0.28846 0.03993 0.31715 0.05816 0.30512 C 0.0592 0.30442 0.05955 0.30257 0.06024 0.30142 C 0.06267 0.28684 0.06597 0.2725 0.06996 0.25862 C 0.07118 0.24937 0.06979 0.23942 0.07378 0.23156 C 0.075 0.21745 0.07621 0.2001 0.08837 0.19663 C 0.0934 0.19825 0.09444 0.20218 0.09809 0.20681 C 0.09913 0.21305 0.09948 0.21536 0.10295 0.21976 C 0.10451 0.22462 0.10625 0.22924 0.10781 0.2341 C 0.1085 0.23618 0.10972 0.24058 0.10972 0.24058 C 0.11232 0.26278 0.09479 0.3183 0.11458 0.31044 C 0.12448 0.30026 0.12621 0.2873 0.13107 0.27296 C 0.13507 0.2614 0.13923 0.25168 0.14166 0.23919 C 0.14323 0.23133 0.14583 0.21213 0.14948 0.20681 C 0.15225 0.19408 0.15538 0.19084 0.1651 0.18622 C 0.17118 0.18807 0.16996 0.1883 0.17187 0.19524 C 0.17291 0.21398 0.17396 0.2075 0.17569 0.22115 C 0.17534 0.2415 0.17604 0.26186 0.17482 0.28198 C 0.17465 0.28453 0.17274 0.28615 0.17187 0.28846 C 0.16805 0.29841 0.16475 0.31021 0.16302 0.32085 C 0.16406 0.34398 0.16337 0.34814 0.17482 0.36341 C 0.18055 0.37104 0.17725 0.36873 0.18246 0.37127 C 0.18437 0.37498 0.18628 0.37706 0.18732 0.38145 C 0.1868 0.39256 0.18854 0.3988 0.1835 0.4062 C 0.18229 0.4106 0.18159 0.41384 0.17951 0.41777 C 0.17812 0.42402 0.17639 0.42934 0.17378 0.43466 C 0.17152 0.44507 0.17257 0.44067 0.17083 0.44761 C 0.17205 0.45362 0.17187 0.45085 0.17187 0.45524 " pathEditMode="relative" ptsTypes="fffffffffffffffffffffffffffffffffffffffffffffffffffffffffA">
                                      <p:cBhvr>
                                        <p:cTn id="6" dur="10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5.65348E-6 C 0.00382 0.06246 -0.00052 0.12538 0.00486 0.18738 C 0.00468 0.19732 0.01059 0.23804 -0.00469 0.24567 C -0.00712 0.24868 -0.01354 0.25076 -0.01354 0.25076 C -0.01615 0.2503 -0.01893 0.25099 -0.02136 0.2496 C -0.02327 0.24868 -0.02448 0.24127 -0.02622 0.23919 C -0.02778 0.22693 -0.029 0.22716 -0.01927 0.22878 C -0.01823 0.23364 -0.01615 0.23734 -0.01441 0.24174 C -0.01302 0.25469 -0.01233 0.26811 -0.01927 0.27805 C -0.02049 0.2843 -0.02257 0.29008 -0.02414 0.2961 C -0.02483 0.29864 -0.02622 0.30396 -0.02622 0.30396 C -0.02709 0.3227 -0.029 0.34074 -0.03004 0.35948 C -0.02934 0.36804 -0.03247 0.37891 -0.02813 0.38539 C -0.02535 0.38955 -0.00712 0.38145 -0.00191 0.3803 C 0.00277 0.37798 0.00677 0.37729 0.0118 0.37637 C 0.02274 0.37683 0.03385 0.37683 0.04479 0.37752 C 0.07326 0.3796 -0.0033 0.37914 0.05347 0.38145 C 0.0842 0.38261 0.11493 0.38238 0.14566 0.38284 C 0.16111 0.384 0.17586 0.38585 0.19132 0.38677 C 0.19652 0.38793 0.20191 0.38839 0.20694 0.39048 C 0.22118 0.38978 0.23368 0.38816 0.24757 0.38539 C 0.25086 0.38377 0.25347 0.38284 0.25642 0.3803 C 0.26076 0.37128 0.25868 0.3604 0.26128 0.35046 C 0.26198 0.32455 0.26441 0.29587 0.26024 0.27019 C 0.25955 0.26001 0.26007 0.24289 0.25243 0.23665 C 0.24965 0.23433 0.24583 0.23341 0.24288 0.23156 C 0.24132 0.23156 0.2276 0.2311 0.22239 0.2341 C 0.21597 0.2378 0.20955 0.24636 0.20295 0.24821 C 0.19774 0.25261 0.18298 0.26718 0.18073 0.27158 C 0.17847 0.27597 0.17187 0.28199 0.17187 0.28199 C 0.16979 0.28615 0.16823 0.28823 0.1651 0.29101 C 0.16059 0.31136 0.13993 0.31946 0.12621 0.32339 C 0.12257 0.32663 0.11996 0.32733 0.11562 0.32848 C 0.10208 0.34005 0.08455 0.34005 0.06909 0.34144 C 0.05364 0.34676 0.04739 0.34491 0.0283 0.34398 C 0.02378 0.34213 0.02205 0.33797 0.01753 0.33496 C 0.01284 0.33195 0.00798 0.32918 0.00399 0.32455 C 0.00191 0.32224 0.00069 0.3183 -0.00191 0.31692 C -0.01007 0.31275 -0.01858 0.30327 -0.02327 0.29355 C -0.02969 0.26487 -0.01702 0.24613 0.00208 0.24058 C 0.01909 0.22508 0.05017 0.24336 0.06909 0.25076 C 0.07239 0.25562 0.07795 0.25724 0.08264 0.25862 C 0.09027 0.26371 0.09791 0.26579 0.1059 0.26903 C 0.11076 0.27088 0.11406 0.27528 0.11857 0.27805 C 0.12361 0.28846 0.12899 0.29841 0.13211 0.31044 C 0.13281 0.31599 0.13385 0.32154 0.13402 0.32709 C 0.1342 0.33912 0.13368 0.35138 0.13316 0.36341 C 0.13246 0.37798 0.11771 0.38307 0.10972 0.38539 C 0.09982 0.38516 0.05781 0.4025 0.04566 0.37752 C 0.04392 0.36457 0.03975 0.35277 0.03802 0.34005 C 0.03958 0.32062 0.04149 0.28199 0.06024 0.27667 C 0.06892 0.26579 0.08316 0.26626 0.09427 0.2651 C 0.10625 0.25469 0.11944 0.26279 0.13107 0.26764 C 0.13281 0.26926 0.13402 0.27181 0.13593 0.27296 C 0.13941 0.27505 0.15034 0.2806 0.15451 0.28199 C 0.16302 0.29055 0.15955 0.28731 0.1651 0.29216 C 0.16614 0.29402 0.16684 0.29587 0.16805 0.29748 C 0.16892 0.29864 0.17031 0.29864 0.171 0.30003 C 0.17274 0.30327 0.17378 0.30674 0.17482 0.31044 C 0.17517 0.3116 0.17534 0.31298 0.17586 0.31414 C 0.17847 0.31992 0.18437 0.32594 0.18836 0.32987 C 0.18993 0.3345 0.19114 0.33912 0.19236 0.34398 C 0.19271 0.34907 0.19444 0.37081 0.19809 0.37382 C 0.1993 0.37475 0.20069 0.37451 0.20208 0.37498 C 0.20538 0.37798 0.20885 0.37775 0.2118 0.38145 C 0.21267 0.38631 0.21458 0.3958 0.21458 0.3958 C 0.21389 0.41384 0.21284 0.42795 0.20885 0.44484 C 0.20729 0.46103 0.20521 0.47653 0.20295 0.49272 C 0.20364 0.50822 0.20156 0.51678 0.21267 0.52117 C 0.21423 0.52719 0.21684 0.52626 0.22048 0.53019 " pathEditMode="relative" ptsTypes="fffffffffffffffffffffffffffffffffffffffffffffffffffffffffffffffffffffA">
                                      <p:cBhvr>
                                        <p:cTn id="8" dur="10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2.07495E-6 C 0.01059 0.00416 0.00451 0.00046 0.00486 0.03354 C 0.00538 0.08836 0.00555 0.12167 -0.0184 0.16285 C -0.02049 0.17326 -0.02379 0.18251 -0.02622 0.19269 C -0.02518 0.20009 -0.025 0.20772 -0.02327 0.21466 C -0.02292 0.21605 -0.02136 0.21582 -0.02031 0.21605 C -0.01684 0.21697 -0.00972 0.21859 -0.00972 0.21859 C 0.02187 0.21836 0.1401 0.24658 0.20781 0.21466 C 0.22344 0.21536 0.23351 0.21605 0.24757 0.21859 C 0.25226 0.23641 0.24635 0.2563 0.23298 0.26393 C 0.22778 0.26694 0.22101 0.26694 0.21562 0.26763 C 0.19045 0.26694 0.17604 0.26648 0.15434 0.26393 C 0.14271 0.26116 0.13212 0.25861 0.12031 0.25746 C 0.10955 0.25352 0.10173 0.24959 0.09028 0.24843 C 0.04601 0.24959 0.05035 0.23409 0.03785 0.26 C 0.0368 0.26463 0.03489 0.26763 0.03298 0.27157 C 0.03489 0.28151 0.04062 0.27851 0.04861 0.27943 C 0.0717 0.28915 0.0908 0.28498 0.11753 0.28591 C 0.13889 0.2866 0.16024 0.28753 0.1816 0.28845 C 0.18785 0.291 0.18732 0.29308 0.19219 0.29747 C 0.19479 0.29979 0.19896 0.3021 0.20191 0.30395 C 0.20417 0.30997 0.20833 0.31575 0.21267 0.31945 C 0.21493 0.32963 0.21441 0.3405 0.21163 0.35045 C 0.21128 0.36086 0.21163 0.37127 0.21076 0.38168 C 0.21059 0.38445 0.20868 0.38931 0.20868 0.38931 C 0.2092 0.4099 0.21076 0.43072 0.21076 0.4513 L 0.21753 0.45408 " pathEditMode="relative" ptsTypes="fffffffffffffffffffffffffAA">
                                      <p:cBhvr>
                                        <p:cTn id="10" dur="10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3" presetClass="exit" presetSubtype="32" fill="hold" grpId="1" nodeType="with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fltVal val="0"/>
                                          </p:val>
                                        </p:tav>
                                      </p:tavLst>
                                    </p:anim>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5"/>
                                        </p:tgtEl>
                                        <p:attrNameLst>
                                          <p:attrName>ppt_w</p:attrName>
                                        </p:attrNameLst>
                                      </p:cBhvr>
                                      <p:tavLst>
                                        <p:tav tm="0">
                                          <p:val>
                                            <p:strVal val="ppt_w"/>
                                          </p:val>
                                        </p:tav>
                                        <p:tav tm="100000">
                                          <p:val>
                                            <p:fltVal val="0"/>
                                          </p:val>
                                        </p:tav>
                                      </p:tavLst>
                                    </p:anim>
                                    <p:anim calcmode="lin" valueType="num">
                                      <p:cBhvr>
                                        <p:cTn id="25" dur="500"/>
                                        <p:tgtEl>
                                          <p:spTgt spid="5"/>
                                        </p:tgtEl>
                                        <p:attrNameLst>
                                          <p:attrName>ppt_h</p:attrName>
                                        </p:attrNameLst>
                                      </p:cBhvr>
                                      <p:tavLst>
                                        <p:tav tm="0">
                                          <p:val>
                                            <p:strVal val="ppt_h"/>
                                          </p:val>
                                        </p:tav>
                                        <p:tav tm="100000">
                                          <p:val>
                                            <p:fltVal val="0"/>
                                          </p:val>
                                        </p:tav>
                                      </p:tavLst>
                                    </p:anim>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6"/>
                                        </p:tgtEl>
                                      </p:cBhvr>
                                    </p:animEffect>
                                    <p:anim calcmode="lin" valueType="num">
                                      <p:cBhvr>
                                        <p:cTn id="3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strVal val="ppt_h"/>
                                          </p:val>
                                        </p:tav>
                                      </p:tavLst>
                                    </p:anim>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26" presetClass="emph" presetSubtype="0" fill="hold" grpId="0" nodeType="after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5" grpId="0" animBg="1"/>
      <p:bldP spid="5" grpId="1" animBg="1"/>
      <p:bldP spid="7" grpId="0" animBg="1"/>
      <p:bldP spid="7" grpId="1" animBg="1"/>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3679942" y="3342007"/>
            <a:ext cx="1770879" cy="1182062"/>
            <a:chOff x="5499932" y="3342007"/>
            <a:chExt cx="1770879" cy="1182062"/>
          </a:xfrm>
        </p:grpSpPr>
        <p:pic>
          <p:nvPicPr>
            <p:cNvPr id="2055" name="Picture 7" descr="http://photos2.demandstudios.com/DM-Resize/photos.demandstudios.com/getty/article/228/118/156473051_XS.jpg?w=1200&amp;h=630&amp;crop_min=1&amp;keep_ratio=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9932" y="3342007"/>
              <a:ext cx="1770879" cy="118206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5499932" y="3587543"/>
              <a:ext cx="1665533" cy="646331"/>
            </a:xfrm>
            <a:prstGeom prst="rect">
              <a:avLst/>
            </a:prstGeom>
            <a:noFill/>
          </p:spPr>
          <p:txBody>
            <a:bodyPr wrap="square" lIns="91440" tIns="45720" rIns="91440" bIns="45720">
              <a:spAutoFit/>
            </a:bodyPr>
            <a:lstStyle/>
            <a:p>
              <a:pPr algn="ctr"/>
              <a:r>
                <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1000</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sp>
        <p:nvSpPr>
          <p:cNvPr id="2" name="Title 1"/>
          <p:cNvSpPr>
            <a:spLocks noGrp="1"/>
          </p:cNvSpPr>
          <p:nvPr>
            <p:ph type="title"/>
          </p:nvPr>
        </p:nvSpPr>
        <p:spPr/>
        <p:txBody>
          <a:bodyPr/>
          <a:lstStyle/>
          <a:p>
            <a:r>
              <a:rPr lang="tr-TR" dirty="0" smtClean="0"/>
              <a:t>Fonksiyon örnekleri</a:t>
            </a:r>
            <a:endParaRPr lang="tr-TR" dirty="0"/>
          </a:p>
        </p:txBody>
      </p:sp>
      <p:sp>
        <p:nvSpPr>
          <p:cNvPr id="3" name="Content Placeholder 2"/>
          <p:cNvSpPr>
            <a:spLocks noGrp="1"/>
          </p:cNvSpPr>
          <p:nvPr>
            <p:ph idx="1"/>
          </p:nvPr>
        </p:nvSpPr>
        <p:spPr>
          <a:xfrm>
            <a:off x="822960" y="1100629"/>
            <a:ext cx="7520940" cy="459898"/>
          </a:xfrm>
        </p:spPr>
        <p:txBody>
          <a:bodyPr>
            <a:normAutofit fontScale="92500"/>
          </a:bodyPr>
          <a:lstStyle/>
          <a:p>
            <a:pPr>
              <a:buFont typeface="Arial" panose="020B0604020202020204" pitchFamily="34" charset="0"/>
              <a:buChar char="•"/>
            </a:pPr>
            <a:r>
              <a:rPr lang="tr-TR" dirty="0" smtClean="0"/>
              <a:t>A function that takes a number and </a:t>
            </a:r>
            <a:r>
              <a:rPr lang="tr-TR" dirty="0" smtClean="0">
                <a:solidFill>
                  <a:srgbClr val="FF0000"/>
                </a:solidFill>
              </a:rPr>
              <a:t>returns</a:t>
            </a:r>
            <a:r>
              <a:rPr lang="tr-TR" dirty="0" smtClean="0"/>
              <a:t> its square</a:t>
            </a:r>
            <a:endParaRPr lang="tr-TR" dirty="0"/>
          </a:p>
        </p:txBody>
      </p:sp>
      <p:pic>
        <p:nvPicPr>
          <p:cNvPr id="2050" name="Picture 2" descr="C:\Users\oguz.hanoglu\AppData\Local\Microsoft\Windows\Temporary Internet Files\Content.IE5\54TFNI5S\five[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3645" y="1858534"/>
            <a:ext cx="418690" cy="5610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guz.hanoglu\AppData\Local\Microsoft\Windows\Temporary Internet Files\Content.IE5\DQZOO211\Number_25_800x801_pixel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7308" y="1817247"/>
            <a:ext cx="642827" cy="6436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laque 4"/>
          <p:cNvSpPr/>
          <p:nvPr/>
        </p:nvSpPr>
        <p:spPr>
          <a:xfrm>
            <a:off x="3648722" y="1560526"/>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SQUARE CALCULATOR</a:t>
            </a:r>
            <a:endParaRPr lang="tr-TR" dirty="0"/>
          </a:p>
        </p:txBody>
      </p:sp>
      <p:sp>
        <p:nvSpPr>
          <p:cNvPr id="9" name="Content Placeholder 2"/>
          <p:cNvSpPr txBox="1">
            <a:spLocks/>
          </p:cNvSpPr>
          <p:nvPr/>
        </p:nvSpPr>
        <p:spPr>
          <a:xfrm>
            <a:off x="822960" y="2840653"/>
            <a:ext cx="7520940" cy="45989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tr-TR" dirty="0" smtClean="0"/>
              <a:t>A function that takes a number and </a:t>
            </a:r>
            <a:r>
              <a:rPr lang="tr-TR" dirty="0" smtClean="0">
                <a:solidFill>
                  <a:srgbClr val="FF0000"/>
                </a:solidFill>
              </a:rPr>
              <a:t>returns</a:t>
            </a:r>
            <a:r>
              <a:rPr lang="tr-TR" dirty="0" smtClean="0"/>
              <a:t> </a:t>
            </a:r>
            <a:r>
              <a:rPr lang="tr-TR" i="1" dirty="0" smtClean="0"/>
              <a:t>the number times 1000</a:t>
            </a:r>
            <a:r>
              <a:rPr lang="tr-TR" dirty="0" smtClean="0"/>
              <a:t>. </a:t>
            </a:r>
            <a:endParaRPr lang="tr-TR" dirty="0"/>
          </a:p>
        </p:txBody>
      </p:sp>
      <p:grpSp>
        <p:nvGrpSpPr>
          <p:cNvPr id="6" name="Group 7"/>
          <p:cNvGrpSpPr/>
          <p:nvPr/>
        </p:nvGrpSpPr>
        <p:grpSpPr>
          <a:xfrm>
            <a:off x="2707694" y="3452247"/>
            <a:ext cx="705451" cy="923569"/>
            <a:chOff x="2583402" y="3452247"/>
            <a:chExt cx="705451" cy="923569"/>
          </a:xfrm>
        </p:grpSpPr>
        <p:pic>
          <p:nvPicPr>
            <p:cNvPr id="2053" name="Picture 5" descr="https://encrypted-tbn0.gstatic.com/images?q=tbn:ANd9GcRQDYDaLSxJh9sEfEQ_nGNew6ScZ87oU70S7_VZPtu79Uj8zB3AUw"/>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83402" y="3452247"/>
              <a:ext cx="705451" cy="78162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637006" y="3452486"/>
              <a:ext cx="598241" cy="923330"/>
            </a:xfrm>
            <a:prstGeom prst="rect">
              <a:avLst/>
            </a:prstGeom>
            <a:noFill/>
          </p:spPr>
          <p:txBody>
            <a:bodyPr wrap="none" lIns="91440" tIns="45720" rIns="91440" bIns="45720">
              <a:spAutoFit/>
            </a:bodyPr>
            <a:lstStyle/>
            <a:p>
              <a:pPr algn="ct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 name="Plaque 9"/>
          <p:cNvSpPr/>
          <p:nvPr/>
        </p:nvSpPr>
        <p:spPr>
          <a:xfrm>
            <a:off x="3648726" y="3300551"/>
            <a:ext cx="1722268" cy="1085020"/>
          </a:xfrm>
          <a:prstGeom prst="plaque">
            <a:avLst>
              <a:gd name="adj" fmla="val 1457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1000X</a:t>
            </a:r>
            <a:br>
              <a:rPr lang="tr-TR" dirty="0" smtClean="0"/>
            </a:br>
            <a:r>
              <a:rPr lang="tr-TR" dirty="0" smtClean="0"/>
              <a:t>MULTIPLIER</a:t>
            </a:r>
            <a:endParaRPr lang="tr-TR" dirty="0"/>
          </a:p>
        </p:txBody>
      </p:sp>
    </p:spTree>
    <p:extLst>
      <p:ext uri="{BB962C8B-B14F-4D97-AF65-F5344CB8AC3E}">
        <p14:creationId xmlns:p14="http://schemas.microsoft.com/office/powerpoint/2010/main" xmlns="" val="16822610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8.25815E-7 L 0.08559 8.25815E-7 " pathEditMode="relative" rAng="0" ptsTypes="AA">
                                      <p:cBhvr>
                                        <p:cTn id="6" dur="2000" fill="hold"/>
                                        <p:tgtEl>
                                          <p:spTgt spid="2050"/>
                                        </p:tgtEl>
                                        <p:attrNameLst>
                                          <p:attrName>ppt_x</p:attrName>
                                          <p:attrName>ppt_y</p:attrName>
                                        </p:attrNameLst>
                                      </p:cBhvr>
                                      <p:rCtr x="4271"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8.25815E-7 L 0.10989 8.25815E-7 " pathEditMode="relative" rAng="0" ptsTypes="AA">
                                      <p:cBhvr>
                                        <p:cTn id="10" dur="2000" fill="hold"/>
                                        <p:tgtEl>
                                          <p:spTgt spid="2051"/>
                                        </p:tgtEl>
                                        <p:attrNameLst>
                                          <p:attrName>ppt_x</p:attrName>
                                          <p:attrName>ppt_y</p:attrName>
                                        </p:attrNameLst>
                                      </p:cBhvr>
                                      <p:rCtr x="5486" y="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4.12445E-6 L 0.11597 4.12445E-6 " pathEditMode="relative" rAng="0" ptsTypes="AA">
                                      <p:cBhvr>
                                        <p:cTn id="14" dur="2000" fill="hold"/>
                                        <p:tgtEl>
                                          <p:spTgt spid="6"/>
                                        </p:tgtEl>
                                        <p:attrNameLst>
                                          <p:attrName>ppt_x</p:attrName>
                                          <p:attrName>ppt_y</p:attrName>
                                        </p:attrNameLst>
                                      </p:cBhvr>
                                      <p:rCtr x="5799"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1.72565E-6 L 0.22222 -1.72565E-6 " pathEditMode="relative" rAng="0" ptsTypes="AA">
                                      <p:cBhvr>
                                        <p:cTn id="18" dur="2000" fill="hold"/>
                                        <p:tgtEl>
                                          <p:spTgt spid="4"/>
                                        </p:tgtEl>
                                        <p:attrNameLst>
                                          <p:attrName>ppt_x</p:attrName>
                                          <p:attrName>ppt_y</p:attrName>
                                        </p:attrNameLst>
                                      </p:cBhvr>
                                      <p:rCtr x="111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b="1" dirty="0" smtClean="0">
                <a:solidFill>
                  <a:schemeClr val="tx2">
                    <a:lumMod val="60000"/>
                    <a:lumOff val="40000"/>
                  </a:schemeClr>
                </a:solidFill>
              </a:rPr>
              <a:t>Fonksiyonların Söz dizimi (</a:t>
            </a:r>
            <a:r>
              <a:rPr lang="tr-TR" b="1" dirty="0" err="1" smtClean="0">
                <a:solidFill>
                  <a:schemeClr val="tx2">
                    <a:lumMod val="60000"/>
                    <a:lumOff val="40000"/>
                  </a:schemeClr>
                </a:solidFill>
              </a:rPr>
              <a:t>Syntax</a:t>
            </a:r>
            <a:r>
              <a:rPr lang="tr-TR" b="1" dirty="0" smtClean="0">
                <a:solidFill>
                  <a:schemeClr val="tx2">
                    <a:lumMod val="60000"/>
                    <a:lumOff val="40000"/>
                  </a:schemeClr>
                </a:solidFill>
              </a:rPr>
              <a:t>)</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Autofit/>
          </a:bodyPr>
          <a:lstStyle/>
          <a:p>
            <a:pPr marL="342900" indent="-342900" algn="just">
              <a:buFontTx/>
              <a:buChar char="-"/>
            </a:pPr>
            <a:r>
              <a:rPr lang="tr-TR" sz="1400" dirty="0" err="1" smtClean="0">
                <a:solidFill>
                  <a:schemeClr val="tx1"/>
                </a:solidFill>
              </a:rPr>
              <a:t>C'de</a:t>
            </a:r>
            <a:r>
              <a:rPr lang="tr-TR" sz="1400" dirty="0" smtClean="0">
                <a:solidFill>
                  <a:schemeClr val="tx1"/>
                </a:solidFill>
              </a:rPr>
              <a:t> yazılacak olan fonksiyonların söz dizimi aşağıdaki gibidir:</a:t>
            </a:r>
            <a:endParaRPr lang="tr-TR" sz="1400" dirty="0">
              <a:solidFill>
                <a:schemeClr val="tx1"/>
              </a:solidFill>
            </a:endParaRPr>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endParaRPr lang="tr-TR" sz="1400" b="1" dirty="0" smtClean="0">
              <a:solidFill>
                <a:schemeClr val="tx1"/>
              </a:solidFill>
            </a:endParaRPr>
          </a:p>
          <a:p>
            <a:pPr marL="342900" indent="-342900" algn="just">
              <a:buFont typeface="Wingdings" panose="05000000000000000000" pitchFamily="2" charset="2"/>
              <a:buChar char="Ø"/>
            </a:pPr>
            <a:endParaRPr lang="tr-TR" sz="1400" b="1" dirty="0" smtClean="0"/>
          </a:p>
          <a:p>
            <a:pPr marL="342900" indent="-342900" algn="just">
              <a:buFont typeface="Wingdings" panose="05000000000000000000" pitchFamily="2" charset="2"/>
              <a:buChar char="Ø"/>
            </a:pPr>
            <a:r>
              <a:rPr lang="tr-TR" sz="1400" b="1" dirty="0" smtClean="0">
                <a:solidFill>
                  <a:schemeClr val="tx1"/>
                </a:solidFill>
              </a:rPr>
              <a:t>dönen tür </a:t>
            </a:r>
            <a:r>
              <a:rPr lang="tr-TR" sz="1400" dirty="0" smtClean="0">
                <a:solidFill>
                  <a:schemeClr val="tx1"/>
                </a:solidFill>
              </a:rPr>
              <a:t>fonksiyonun hangi türde bir değer döndürdüğünü belirtir. Örneğin </a:t>
            </a:r>
            <a:r>
              <a:rPr lang="tr-TR" sz="1400" b="1" dirty="0" err="1" smtClean="0">
                <a:solidFill>
                  <a:schemeClr val="tx1"/>
                </a:solidFill>
              </a:rPr>
              <a:t>math</a:t>
            </a:r>
            <a:r>
              <a:rPr lang="tr-TR" sz="1400" dirty="0" smtClean="0">
                <a:solidFill>
                  <a:schemeClr val="tx1"/>
                </a:solidFill>
              </a:rPr>
              <a:t> kütüphanesindeki </a:t>
            </a:r>
            <a:r>
              <a:rPr lang="tr-TR" sz="1400" b="1" dirty="0" err="1" smtClean="0">
                <a:solidFill>
                  <a:schemeClr val="tx1"/>
                </a:solidFill>
              </a:rPr>
              <a:t>sqrt</a:t>
            </a:r>
            <a:r>
              <a:rPr lang="tr-TR" sz="1400" dirty="0" smtClean="0">
                <a:solidFill>
                  <a:schemeClr val="tx1"/>
                </a:solidFill>
              </a:rPr>
              <a:t> fonksiyonu </a:t>
            </a:r>
            <a:r>
              <a:rPr lang="tr-TR" sz="1400" b="1" dirty="0" err="1" smtClean="0">
                <a:solidFill>
                  <a:schemeClr val="tx1"/>
                </a:solidFill>
              </a:rPr>
              <a:t>double</a:t>
            </a:r>
            <a:r>
              <a:rPr lang="tr-TR" sz="1400" dirty="0" smtClean="0">
                <a:solidFill>
                  <a:schemeClr val="tx1"/>
                </a:solidFill>
              </a:rPr>
              <a:t> türünde bir değer döner. Eğer fonksiyon bir değer döndürmeyecekse dönen tür değeri </a:t>
            </a:r>
            <a:r>
              <a:rPr lang="tr-TR" sz="1400" b="1" dirty="0" err="1" smtClean="0">
                <a:solidFill>
                  <a:schemeClr val="tx1"/>
                </a:solidFill>
              </a:rPr>
              <a:t>void</a:t>
            </a:r>
            <a:r>
              <a:rPr lang="tr-TR" sz="1400" dirty="0" smtClean="0">
                <a:solidFill>
                  <a:schemeClr val="tx1"/>
                </a:solidFill>
              </a:rPr>
              <a:t> yazılır.</a:t>
            </a:r>
          </a:p>
          <a:p>
            <a:pPr marL="342900" indent="-342900" algn="just">
              <a:buFont typeface="Wingdings" panose="05000000000000000000" pitchFamily="2" charset="2"/>
              <a:buChar char="Ø"/>
            </a:pPr>
            <a:r>
              <a:rPr lang="tr-TR" sz="1400" b="1" dirty="0" smtClean="0">
                <a:solidFill>
                  <a:schemeClr val="tx1"/>
                </a:solidFill>
              </a:rPr>
              <a:t>fonksiyon_adi </a:t>
            </a:r>
            <a:r>
              <a:rPr lang="tr-TR" sz="1400" dirty="0" smtClean="0">
                <a:solidFill>
                  <a:schemeClr val="tx1"/>
                </a:solidFill>
              </a:rPr>
              <a:t>fonksiyonun adını belirtir ve fonksiyon çağırılırken bu isim kullanılmalıdır. Bir C programı içerisinde aynı isimde fonksiyonların bulunmaması gerekir.</a:t>
            </a:r>
          </a:p>
          <a:p>
            <a:pPr marL="342900" indent="-342900" algn="just">
              <a:buFont typeface="Wingdings" panose="05000000000000000000" pitchFamily="2" charset="2"/>
              <a:buChar char="Ø"/>
            </a:pPr>
            <a:r>
              <a:rPr lang="tr-TR" sz="1400" b="1" dirty="0" err="1">
                <a:solidFill>
                  <a:schemeClr val="tx1"/>
                </a:solidFill>
              </a:rPr>
              <a:t>r</a:t>
            </a:r>
            <a:r>
              <a:rPr lang="tr-TR" sz="1400" b="1" dirty="0" err="1" smtClean="0">
                <a:solidFill>
                  <a:schemeClr val="tx1"/>
                </a:solidFill>
              </a:rPr>
              <a:t>eturn</a:t>
            </a:r>
            <a:r>
              <a:rPr lang="tr-TR" sz="1400" dirty="0" smtClean="0">
                <a:solidFill>
                  <a:schemeClr val="tx1"/>
                </a:solidFill>
              </a:rPr>
              <a:t> komutu bir fonksiyondan değer döndürmeye yarayan komuttur. Değer döndürmesi gereken bir fonksiyonun sonunda </a:t>
            </a:r>
            <a:r>
              <a:rPr lang="tr-TR" sz="1400" dirty="0" err="1" smtClean="0">
                <a:solidFill>
                  <a:schemeClr val="tx1"/>
                </a:solidFill>
              </a:rPr>
              <a:t>return</a:t>
            </a:r>
            <a:r>
              <a:rPr lang="tr-TR" sz="1400" dirty="0" smtClean="0">
                <a:solidFill>
                  <a:schemeClr val="tx1"/>
                </a:solidFill>
              </a:rPr>
              <a:t> komutu ile dönüş türüne uygun bir değer döndürülür. Dönüş türü </a:t>
            </a:r>
            <a:r>
              <a:rPr lang="tr-TR" sz="1400" b="1" dirty="0" err="1" smtClean="0">
                <a:solidFill>
                  <a:schemeClr val="tx1"/>
                </a:solidFill>
              </a:rPr>
              <a:t>void</a:t>
            </a:r>
            <a:r>
              <a:rPr lang="tr-TR" sz="1400" dirty="0" smtClean="0">
                <a:solidFill>
                  <a:schemeClr val="tx1"/>
                </a:solidFill>
              </a:rPr>
              <a:t> olan fonksiyonlarda </a:t>
            </a:r>
            <a:r>
              <a:rPr lang="tr-TR" sz="1400" dirty="0" err="1" smtClean="0">
                <a:solidFill>
                  <a:schemeClr val="tx1"/>
                </a:solidFill>
              </a:rPr>
              <a:t>return</a:t>
            </a:r>
            <a:r>
              <a:rPr lang="tr-TR" sz="1400" dirty="0" smtClean="0">
                <a:solidFill>
                  <a:schemeClr val="tx1"/>
                </a:solidFill>
              </a:rPr>
              <a:t> komutu kullanılamaz.</a:t>
            </a:r>
          </a:p>
          <a:p>
            <a:pPr marL="342900" indent="-342900" algn="just">
              <a:buFont typeface="Wingdings" panose="05000000000000000000" pitchFamily="2" charset="2"/>
              <a:buChar char="Ø"/>
            </a:pPr>
            <a:r>
              <a:rPr lang="tr-TR" sz="1400" b="1" dirty="0">
                <a:solidFill>
                  <a:schemeClr val="tx1"/>
                </a:solidFill>
              </a:rPr>
              <a:t>p</a:t>
            </a:r>
            <a:r>
              <a:rPr lang="tr-TR" sz="1400" b="1" dirty="0" smtClean="0">
                <a:solidFill>
                  <a:schemeClr val="tx1"/>
                </a:solidFill>
              </a:rPr>
              <a:t>arametreler </a:t>
            </a:r>
            <a:r>
              <a:rPr lang="tr-TR" sz="1400" dirty="0" smtClean="0">
                <a:solidFill>
                  <a:schemeClr val="tx1"/>
                </a:solidFill>
              </a:rPr>
              <a:t>ise fonksiyona girecek olan değişkenleri ve değerleri belirtir. Bir parametre </a:t>
            </a:r>
            <a:r>
              <a:rPr lang="tr-TR" sz="1400" b="1" u="sng" dirty="0" smtClean="0">
                <a:solidFill>
                  <a:schemeClr val="tx1"/>
                </a:solidFill>
              </a:rPr>
              <a:t>tür</a:t>
            </a:r>
            <a:r>
              <a:rPr lang="tr-TR" sz="1400" dirty="0" smtClean="0">
                <a:solidFill>
                  <a:schemeClr val="tx1"/>
                </a:solidFill>
              </a:rPr>
              <a:t> ve </a:t>
            </a:r>
            <a:r>
              <a:rPr lang="tr-TR" sz="1400" b="1" u="sng" dirty="0" smtClean="0">
                <a:solidFill>
                  <a:schemeClr val="tx1"/>
                </a:solidFill>
              </a:rPr>
              <a:t>değişken adı</a:t>
            </a:r>
            <a:r>
              <a:rPr lang="tr-TR" sz="1400" dirty="0" smtClean="0">
                <a:solidFill>
                  <a:schemeClr val="tx1"/>
                </a:solidFill>
              </a:rPr>
              <a:t>ndan oluşur. Eğer birden fazla parametre varsa bu parametreler virgül ile ayrılmalıdır.</a:t>
            </a:r>
            <a:endParaRPr lang="tr-TR" sz="1400" dirty="0">
              <a:solidFill>
                <a:schemeClr val="tx1"/>
              </a:solidFill>
            </a:endParaRPr>
          </a:p>
        </p:txBody>
      </p:sp>
      <p:sp>
        <p:nvSpPr>
          <p:cNvPr id="4" name="3 Çerçeve"/>
          <p:cNvSpPr/>
          <p:nvPr/>
        </p:nvSpPr>
        <p:spPr>
          <a:xfrm>
            <a:off x="642910" y="1571612"/>
            <a:ext cx="5357850" cy="1605915"/>
          </a:xfrm>
          <a:prstGeom prst="frame">
            <a:avLst>
              <a:gd name="adj1" fmla="val 4157"/>
            </a:avLst>
          </a:prstGeom>
          <a:solidFill>
            <a:schemeClr val="accent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b="1" dirty="0" smtClean="0">
                <a:solidFill>
                  <a:srgbClr val="FF0000"/>
                </a:solidFill>
              </a:rPr>
              <a:t>&lt;dönen tür&gt;     </a:t>
            </a:r>
            <a:r>
              <a:rPr lang="tr-TR" dirty="0" smtClean="0"/>
              <a:t>&lt;fonksiyon_adi&gt; (</a:t>
            </a:r>
            <a:r>
              <a:rPr lang="tr-TR" b="1" dirty="0" smtClean="0">
                <a:solidFill>
                  <a:srgbClr val="002060"/>
                </a:solidFill>
              </a:rPr>
              <a:t>&lt;parametreler&gt;</a:t>
            </a:r>
            <a:r>
              <a:rPr lang="tr-TR" dirty="0" smtClean="0"/>
              <a:t>) {</a:t>
            </a:r>
          </a:p>
          <a:p>
            <a:pPr algn="just"/>
            <a:r>
              <a:rPr lang="tr-TR" dirty="0" smtClean="0"/>
              <a:t>	fonksiyon bloğu;</a:t>
            </a:r>
          </a:p>
          <a:p>
            <a:pPr algn="just"/>
            <a:endParaRPr lang="tr-TR" dirty="0" smtClean="0"/>
          </a:p>
          <a:p>
            <a:pPr algn="just"/>
            <a:r>
              <a:rPr lang="tr-TR" dirty="0" smtClean="0"/>
              <a:t>	</a:t>
            </a:r>
            <a:r>
              <a:rPr lang="tr-TR" dirty="0" err="1" smtClean="0"/>
              <a:t>return</a:t>
            </a:r>
            <a:r>
              <a:rPr lang="tr-TR" dirty="0" smtClean="0"/>
              <a:t> </a:t>
            </a:r>
            <a:r>
              <a:rPr lang="tr-TR" b="1" dirty="0" smtClean="0">
                <a:solidFill>
                  <a:srgbClr val="FF0000"/>
                </a:solidFill>
              </a:rPr>
              <a:t>&lt;dönen türe uygun değer&gt;</a:t>
            </a:r>
          </a:p>
          <a:p>
            <a:pPr algn="just"/>
            <a:r>
              <a:rPr lang="tr-TR" dirty="0" smtClean="0"/>
              <a:t>}</a:t>
            </a:r>
            <a:endParaRPr lang="tr-TR" dirty="0"/>
          </a:p>
        </p:txBody>
      </p:sp>
      <p:sp>
        <p:nvSpPr>
          <p:cNvPr id="5" name="4 Çerçeve"/>
          <p:cNvSpPr/>
          <p:nvPr/>
        </p:nvSpPr>
        <p:spPr>
          <a:xfrm>
            <a:off x="6215074" y="1500174"/>
            <a:ext cx="2428892" cy="1706285"/>
          </a:xfrm>
          <a:prstGeom prst="frame">
            <a:avLst>
              <a:gd name="adj1" fmla="val 4157"/>
            </a:avLst>
          </a:prstGeom>
          <a:solidFill>
            <a:schemeClr val="accent1"/>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600" i="1" dirty="0" smtClean="0">
                <a:solidFill>
                  <a:schemeClr val="tx1"/>
                </a:solidFill>
              </a:rPr>
              <a:t>Örnek : </a:t>
            </a:r>
            <a:r>
              <a:rPr lang="tr-TR" sz="1600" i="1" dirty="0" err="1" smtClean="0">
                <a:solidFill>
                  <a:schemeClr val="tx1"/>
                </a:solidFill>
              </a:rPr>
              <a:t>main</a:t>
            </a:r>
            <a:r>
              <a:rPr lang="tr-TR" sz="1600" i="1" dirty="0" smtClean="0">
                <a:solidFill>
                  <a:schemeClr val="tx1"/>
                </a:solidFill>
              </a:rPr>
              <a:t> fonksiyonu</a:t>
            </a:r>
          </a:p>
          <a:p>
            <a:pPr algn="just"/>
            <a:r>
              <a:rPr lang="tr-TR" sz="1600" dirty="0" err="1" smtClean="0">
                <a:solidFill>
                  <a:schemeClr val="tx1"/>
                </a:solidFill>
              </a:rPr>
              <a:t>int</a:t>
            </a:r>
            <a:r>
              <a:rPr lang="tr-TR" sz="1600" dirty="0" smtClean="0">
                <a:solidFill>
                  <a:schemeClr val="tx1"/>
                </a:solidFill>
              </a:rPr>
              <a:t> </a:t>
            </a:r>
            <a:r>
              <a:rPr lang="tr-TR" sz="1600" dirty="0" err="1" smtClean="0">
                <a:solidFill>
                  <a:schemeClr val="tx1"/>
                </a:solidFill>
              </a:rPr>
              <a:t>main</a:t>
            </a:r>
            <a:r>
              <a:rPr lang="tr-TR" sz="1600" dirty="0" smtClean="0">
                <a:solidFill>
                  <a:schemeClr val="tx1"/>
                </a:solidFill>
              </a:rPr>
              <a:t>()</a:t>
            </a:r>
          </a:p>
          <a:p>
            <a:pPr algn="just"/>
            <a:r>
              <a:rPr lang="tr-TR" sz="1600" dirty="0" smtClean="0">
                <a:solidFill>
                  <a:schemeClr val="tx1"/>
                </a:solidFill>
              </a:rPr>
              <a:t>{</a:t>
            </a:r>
          </a:p>
          <a:p>
            <a:pPr algn="just"/>
            <a:r>
              <a:rPr lang="tr-TR" sz="1600" dirty="0" smtClean="0">
                <a:solidFill>
                  <a:schemeClr val="tx1"/>
                </a:solidFill>
              </a:rPr>
              <a:t>     </a:t>
            </a:r>
            <a:r>
              <a:rPr lang="tr-TR" sz="1600" dirty="0" err="1" smtClean="0">
                <a:solidFill>
                  <a:schemeClr val="tx1"/>
                </a:solidFill>
              </a:rPr>
              <a:t>printf</a:t>
            </a:r>
            <a:r>
              <a:rPr lang="tr-TR" sz="1600" dirty="0" smtClean="0">
                <a:solidFill>
                  <a:schemeClr val="tx1"/>
                </a:solidFill>
              </a:rPr>
              <a:t>(“</a:t>
            </a:r>
            <a:r>
              <a:rPr lang="tr-TR" sz="1600" dirty="0" err="1" smtClean="0">
                <a:solidFill>
                  <a:schemeClr val="tx1"/>
                </a:solidFill>
              </a:rPr>
              <a:t>Hello</a:t>
            </a:r>
            <a:r>
              <a:rPr lang="tr-TR" sz="1600" dirty="0" smtClean="0">
                <a:solidFill>
                  <a:schemeClr val="tx1"/>
                </a:solidFill>
              </a:rPr>
              <a:t>”);</a:t>
            </a:r>
          </a:p>
          <a:p>
            <a:pPr algn="just"/>
            <a:r>
              <a:rPr lang="tr-TR" sz="1600" dirty="0" smtClean="0">
                <a:solidFill>
                  <a:schemeClr val="tx1"/>
                </a:solidFill>
              </a:rPr>
              <a:t>     </a:t>
            </a:r>
            <a:r>
              <a:rPr lang="tr-TR" sz="1600" dirty="0" err="1" smtClean="0">
                <a:solidFill>
                  <a:schemeClr val="tx1"/>
                </a:solidFill>
              </a:rPr>
              <a:t>return</a:t>
            </a:r>
            <a:r>
              <a:rPr lang="tr-TR" sz="1600" dirty="0" smtClean="0">
                <a:solidFill>
                  <a:schemeClr val="tx1"/>
                </a:solidFill>
              </a:rPr>
              <a:t> 0;</a:t>
            </a:r>
          </a:p>
          <a:p>
            <a:pPr algn="just"/>
            <a:r>
              <a:rPr lang="tr-TR" sz="1600" dirty="0" smtClean="0">
                <a:solidFill>
                  <a:schemeClr val="tx1"/>
                </a:solidFill>
              </a:rPr>
              <a:t>}</a:t>
            </a:r>
            <a:endParaRPr lang="tr-TR" sz="1600" dirty="0">
              <a:solidFill>
                <a:schemeClr val="tx1"/>
              </a:solidFill>
            </a:endParaRPr>
          </a:p>
        </p:txBody>
      </p:sp>
    </p:spTree>
    <p:extLst>
      <p:ext uri="{BB962C8B-B14F-4D97-AF65-F5344CB8AC3E}">
        <p14:creationId xmlns:p14="http://schemas.microsoft.com/office/powerpoint/2010/main" xmlns="" val="281223514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b="1" dirty="0" smtClean="0">
                <a:solidFill>
                  <a:schemeClr val="tx2">
                    <a:lumMod val="60000"/>
                    <a:lumOff val="40000"/>
                  </a:schemeClr>
                </a:solidFill>
              </a:rPr>
              <a:t>Fonksiyonların Söz dizimi (</a:t>
            </a:r>
            <a:r>
              <a:rPr lang="tr-TR" b="1" dirty="0" err="1" smtClean="0">
                <a:solidFill>
                  <a:schemeClr val="tx2">
                    <a:lumMod val="60000"/>
                    <a:lumOff val="40000"/>
                  </a:schemeClr>
                </a:solidFill>
              </a:rPr>
              <a:t>Syntax</a:t>
            </a:r>
            <a:r>
              <a:rPr lang="tr-TR" b="1" dirty="0" smtClean="0">
                <a:solidFill>
                  <a:schemeClr val="tx2">
                    <a:lumMod val="60000"/>
                    <a:lumOff val="40000"/>
                  </a:schemeClr>
                </a:solidFill>
              </a:rPr>
              <a:t>)</a:t>
            </a:r>
            <a:endParaRPr lang="tr-TR" b="1" dirty="0">
              <a:solidFill>
                <a:schemeClr val="tx2">
                  <a:lumMod val="60000"/>
                  <a:lumOff val="40000"/>
                </a:schemeClr>
              </a:solidFill>
            </a:endParaRPr>
          </a:p>
        </p:txBody>
      </p:sp>
      <p:sp>
        <p:nvSpPr>
          <p:cNvPr id="3" name="Alt Başlık 2"/>
          <p:cNvSpPr>
            <a:spLocks noGrp="1"/>
          </p:cNvSpPr>
          <p:nvPr>
            <p:ph sz="quarter" idx="1"/>
          </p:nvPr>
        </p:nvSpPr>
        <p:spPr>
          <a:xfrm>
            <a:off x="457200" y="1219200"/>
            <a:ext cx="4329114" cy="4924444"/>
          </a:xfrm>
        </p:spPr>
        <p:txBody>
          <a:bodyPr>
            <a:normAutofit lnSpcReduction="10000"/>
          </a:bodyPr>
          <a:lstStyle/>
          <a:p>
            <a:pPr marL="342900" indent="-342900">
              <a:buFontTx/>
              <a:buChar char="-"/>
            </a:pPr>
            <a:r>
              <a:rPr lang="tr-TR" sz="2000" dirty="0" smtClean="0">
                <a:solidFill>
                  <a:schemeClr val="tx1"/>
                </a:solidFill>
              </a:rPr>
              <a:t>Bazı işlemler için örnek fonksiyonlar:</a:t>
            </a:r>
          </a:p>
          <a:p>
            <a:pPr marL="342900" indent="-342900" algn="just">
              <a:buFontTx/>
              <a:buChar char="-"/>
            </a:pPr>
            <a:endParaRPr lang="tr-TR" sz="2000" dirty="0">
              <a:solidFill>
                <a:schemeClr val="tx1"/>
              </a:solidFill>
            </a:endParaRPr>
          </a:p>
          <a:p>
            <a:pPr marL="342900" indent="-342900" algn="just">
              <a:buFont typeface="Wingdings" panose="05000000000000000000" pitchFamily="2" charset="2"/>
              <a:buChar char="Ø"/>
            </a:pPr>
            <a:r>
              <a:rPr lang="tr-TR" sz="1600" b="1" dirty="0" smtClean="0">
                <a:solidFill>
                  <a:schemeClr val="tx1"/>
                </a:solidFill>
              </a:rPr>
              <a:t>Toplama</a:t>
            </a:r>
          </a:p>
          <a:p>
            <a:pPr algn="l"/>
            <a:r>
              <a:rPr lang="tr-TR" sz="1600" b="1" dirty="0" err="1">
                <a:solidFill>
                  <a:srgbClr val="7F0055"/>
                </a:solidFill>
                <a:latin typeface="Consolas"/>
              </a:rPr>
              <a:t>int</a:t>
            </a:r>
            <a:r>
              <a:rPr lang="tr-TR" sz="1600" b="1" dirty="0">
                <a:solidFill>
                  <a:srgbClr val="000000"/>
                </a:solidFill>
                <a:latin typeface="Consolas"/>
              </a:rPr>
              <a:t> topla(</a:t>
            </a:r>
            <a:r>
              <a:rPr lang="tr-TR" sz="1600" b="1" dirty="0" err="1">
                <a:solidFill>
                  <a:srgbClr val="7F0055"/>
                </a:solidFill>
                <a:latin typeface="Consolas"/>
              </a:rPr>
              <a:t>int</a:t>
            </a:r>
            <a:r>
              <a:rPr lang="tr-TR" sz="1600" b="1" dirty="0">
                <a:solidFill>
                  <a:srgbClr val="000000"/>
                </a:solidFill>
                <a:latin typeface="Consolas"/>
              </a:rPr>
              <a:t> a, </a:t>
            </a:r>
            <a:r>
              <a:rPr lang="tr-TR" sz="1600" b="1" dirty="0" err="1">
                <a:solidFill>
                  <a:srgbClr val="7F0055"/>
                </a:solidFill>
                <a:latin typeface="Consolas"/>
              </a:rPr>
              <a:t>int</a:t>
            </a:r>
            <a:r>
              <a:rPr lang="tr-TR" sz="1600" b="1" dirty="0">
                <a:solidFill>
                  <a:srgbClr val="000000"/>
                </a:solidFill>
                <a:latin typeface="Consolas"/>
              </a:rPr>
              <a:t> b</a:t>
            </a:r>
            <a:r>
              <a:rPr lang="tr-TR" sz="1600" b="1" dirty="0" smtClean="0">
                <a:solidFill>
                  <a:srgbClr val="000000"/>
                </a:solidFill>
                <a:latin typeface="Consolas"/>
              </a:rPr>
              <a:t>)</a:t>
            </a:r>
          </a:p>
          <a:p>
            <a:pPr algn="l"/>
            <a:r>
              <a:rPr lang="tr-TR" sz="1600" b="1" dirty="0" smtClean="0">
                <a:solidFill>
                  <a:srgbClr val="000000"/>
                </a:solidFill>
                <a:latin typeface="Consolas"/>
              </a:rPr>
              <a:t>{</a:t>
            </a:r>
            <a:endParaRPr lang="tr-TR" sz="1600" dirty="0">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a + b;</a:t>
            </a:r>
          </a:p>
          <a:p>
            <a:pPr algn="l"/>
            <a:r>
              <a:rPr lang="tr-TR" sz="1600" dirty="0" smtClean="0">
                <a:solidFill>
                  <a:srgbClr val="000000"/>
                </a:solidFill>
                <a:latin typeface="Consolas"/>
              </a:rPr>
              <a:t>}</a:t>
            </a:r>
          </a:p>
          <a:p>
            <a:pPr algn="l"/>
            <a:endParaRPr lang="tr-TR" sz="1600" dirty="0">
              <a:solidFill>
                <a:srgbClr val="000000"/>
              </a:solidFill>
              <a:latin typeface="Consolas"/>
            </a:endParaRPr>
          </a:p>
          <a:p>
            <a:pPr marL="342900" indent="-342900" algn="l">
              <a:buFont typeface="Wingdings" panose="05000000000000000000" pitchFamily="2" charset="2"/>
              <a:buChar char="Ø"/>
            </a:pPr>
            <a:r>
              <a:rPr lang="tr-TR" sz="1600" b="1" dirty="0" smtClean="0">
                <a:solidFill>
                  <a:schemeClr val="tx1"/>
                </a:solidFill>
              </a:rPr>
              <a:t>Maksimum Bulma</a:t>
            </a:r>
          </a:p>
          <a:p>
            <a:pPr algn="l"/>
            <a:r>
              <a:rPr lang="fr-FR" sz="1600" b="1" dirty="0" err="1">
                <a:solidFill>
                  <a:srgbClr val="7F0055"/>
                </a:solidFill>
                <a:latin typeface="Consolas"/>
              </a:rPr>
              <a:t>int</a:t>
            </a:r>
            <a:r>
              <a:rPr lang="fr-FR" sz="1600" b="1" dirty="0">
                <a:solidFill>
                  <a:srgbClr val="000000"/>
                </a:solidFill>
                <a:latin typeface="Consolas"/>
              </a:rPr>
              <a:t> max2(</a:t>
            </a:r>
            <a:r>
              <a:rPr lang="fr-FR" sz="1600" b="1" dirty="0" err="1">
                <a:solidFill>
                  <a:srgbClr val="7F0055"/>
                </a:solidFill>
                <a:latin typeface="Consolas"/>
              </a:rPr>
              <a:t>int</a:t>
            </a:r>
            <a:r>
              <a:rPr lang="fr-FR" sz="1600" b="1" dirty="0">
                <a:solidFill>
                  <a:srgbClr val="000000"/>
                </a:solidFill>
                <a:latin typeface="Consolas"/>
              </a:rPr>
              <a:t> a, </a:t>
            </a:r>
            <a:r>
              <a:rPr lang="fr-FR" sz="1600" b="1" dirty="0" err="1">
                <a:solidFill>
                  <a:srgbClr val="7F0055"/>
                </a:solidFill>
                <a:latin typeface="Consolas"/>
              </a:rPr>
              <a:t>int</a:t>
            </a:r>
            <a:r>
              <a:rPr lang="fr-FR" sz="1600" b="1" dirty="0">
                <a:solidFill>
                  <a:srgbClr val="000000"/>
                </a:solidFill>
                <a:latin typeface="Consolas"/>
              </a:rPr>
              <a:t> b</a:t>
            </a:r>
            <a:r>
              <a:rPr lang="fr-FR" sz="1600" b="1" dirty="0" smtClean="0">
                <a:solidFill>
                  <a:srgbClr val="000000"/>
                </a:solidFill>
                <a:latin typeface="Consolas"/>
              </a:rPr>
              <a:t>)</a:t>
            </a:r>
            <a:endParaRPr lang="tr-TR" sz="1600" b="1" dirty="0" smtClean="0">
              <a:solidFill>
                <a:srgbClr val="000000"/>
              </a:solidFill>
              <a:latin typeface="Consolas"/>
            </a:endParaRPr>
          </a:p>
          <a:p>
            <a:pPr algn="l"/>
            <a:r>
              <a:rPr lang="fr-FR" sz="1600" b="1" dirty="0" smtClean="0">
                <a:solidFill>
                  <a:srgbClr val="000000"/>
                </a:solidFill>
                <a:latin typeface="Consolas"/>
              </a:rPr>
              <a:t>{</a:t>
            </a:r>
            <a:endParaRPr lang="fr-FR" sz="1600" b="1" dirty="0">
              <a:solidFill>
                <a:srgbClr val="000000"/>
              </a:solidFill>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if</a:t>
            </a:r>
            <a:r>
              <a:rPr lang="tr-TR" sz="1600" b="1" dirty="0" smtClean="0">
                <a:solidFill>
                  <a:srgbClr val="000000"/>
                </a:solidFill>
                <a:latin typeface="Consolas"/>
              </a:rPr>
              <a:t>(a </a:t>
            </a:r>
            <a:r>
              <a:rPr lang="tr-TR" sz="1600" b="1" dirty="0">
                <a:solidFill>
                  <a:srgbClr val="000000"/>
                </a:solidFill>
                <a:latin typeface="Consolas"/>
              </a:rPr>
              <a:t>&lt; b)</a:t>
            </a: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b;</a:t>
            </a:r>
          </a:p>
          <a:p>
            <a:pPr algn="l"/>
            <a:endParaRPr lang="tr-TR" sz="1600" dirty="0">
              <a:latin typeface="Consolas"/>
            </a:endParaRPr>
          </a:p>
          <a:p>
            <a:pPr algn="l"/>
            <a:r>
              <a:rPr lang="tr-TR" sz="1600" b="1" dirty="0" smtClean="0">
                <a:solidFill>
                  <a:srgbClr val="7F0055"/>
                </a:solidFill>
                <a:latin typeface="Consolas"/>
              </a:rPr>
              <a:t>	</a:t>
            </a:r>
            <a:r>
              <a:rPr lang="tr-TR" sz="1600" b="1" dirty="0" err="1" smtClean="0">
                <a:solidFill>
                  <a:srgbClr val="7F0055"/>
                </a:solidFill>
                <a:latin typeface="Consolas"/>
              </a:rPr>
              <a:t>return</a:t>
            </a:r>
            <a:r>
              <a:rPr lang="tr-TR" sz="1600" b="1" dirty="0" smtClean="0">
                <a:solidFill>
                  <a:srgbClr val="000000"/>
                </a:solidFill>
                <a:latin typeface="Consolas"/>
              </a:rPr>
              <a:t> </a:t>
            </a:r>
            <a:r>
              <a:rPr lang="tr-TR" sz="1600" b="1" dirty="0">
                <a:solidFill>
                  <a:srgbClr val="000000"/>
                </a:solidFill>
                <a:latin typeface="Consolas"/>
              </a:rPr>
              <a:t>a;</a:t>
            </a:r>
          </a:p>
          <a:p>
            <a:pPr algn="l"/>
            <a:r>
              <a:rPr lang="tr-TR" sz="2000" dirty="0" smtClean="0">
                <a:solidFill>
                  <a:srgbClr val="000000"/>
                </a:solidFill>
                <a:latin typeface="Consolas"/>
              </a:rPr>
              <a:t>}</a:t>
            </a:r>
          </a:p>
          <a:p>
            <a:pPr algn="l"/>
            <a:endParaRPr lang="tr-TR" sz="2000" b="1" dirty="0">
              <a:solidFill>
                <a:srgbClr val="000000"/>
              </a:solidFill>
              <a:latin typeface="Consolas"/>
            </a:endParaRPr>
          </a:p>
        </p:txBody>
      </p:sp>
      <p:sp>
        <p:nvSpPr>
          <p:cNvPr id="4" name="3 Dikdörtgen"/>
          <p:cNvSpPr/>
          <p:nvPr/>
        </p:nvSpPr>
        <p:spPr>
          <a:xfrm>
            <a:off x="4786314" y="1857364"/>
            <a:ext cx="3929058" cy="2800767"/>
          </a:xfrm>
          <a:prstGeom prst="rect">
            <a:avLst/>
          </a:prstGeom>
        </p:spPr>
        <p:txBody>
          <a:bodyPr wrap="square">
            <a:spAutoFit/>
          </a:bodyPr>
          <a:lstStyle/>
          <a:p>
            <a:pPr>
              <a:buFont typeface="Arial" pitchFamily="34" charset="0"/>
              <a:buChar char="•"/>
            </a:pPr>
            <a:r>
              <a:rPr lang="tr-TR" sz="1600" dirty="0" smtClean="0">
                <a:solidFill>
                  <a:srgbClr val="000000"/>
                </a:solidFill>
                <a:latin typeface="+mj-lt"/>
              </a:rPr>
              <a:t>Bir fonksiyonun içerisinde akış kullanılıyorsa </a:t>
            </a:r>
            <a:r>
              <a:rPr lang="tr-TR" sz="1600" b="1" dirty="0" smtClean="0">
                <a:solidFill>
                  <a:srgbClr val="000000"/>
                </a:solidFill>
                <a:latin typeface="+mj-lt"/>
              </a:rPr>
              <a:t>birden fazla </a:t>
            </a:r>
            <a:r>
              <a:rPr lang="tr-TR" sz="1600" b="1" dirty="0" err="1" smtClean="0">
                <a:solidFill>
                  <a:srgbClr val="000000"/>
                </a:solidFill>
                <a:latin typeface="+mj-lt"/>
              </a:rPr>
              <a:t>return</a:t>
            </a:r>
            <a:r>
              <a:rPr lang="tr-TR" sz="1600" b="1" dirty="0" smtClean="0">
                <a:solidFill>
                  <a:srgbClr val="000000"/>
                </a:solidFill>
                <a:latin typeface="+mj-lt"/>
              </a:rPr>
              <a:t> </a:t>
            </a:r>
            <a:r>
              <a:rPr lang="tr-TR" sz="1600" dirty="0" smtClean="0">
                <a:solidFill>
                  <a:srgbClr val="000000"/>
                </a:solidFill>
                <a:latin typeface="+mj-lt"/>
              </a:rPr>
              <a:t>komutu kullanılması gerekebilir. </a:t>
            </a:r>
          </a:p>
          <a:p>
            <a:pPr>
              <a:buFont typeface="Arial" pitchFamily="34" charset="0"/>
              <a:buChar char="•"/>
            </a:pPr>
            <a:endParaRPr lang="tr-TR" sz="1600" dirty="0" smtClean="0">
              <a:solidFill>
                <a:srgbClr val="000000"/>
              </a:solidFill>
              <a:latin typeface="+mj-lt"/>
            </a:endParaRPr>
          </a:p>
          <a:p>
            <a:pPr>
              <a:buFont typeface="Arial" pitchFamily="34" charset="0"/>
              <a:buChar char="•"/>
            </a:pPr>
            <a:r>
              <a:rPr lang="tr-TR" sz="1600" dirty="0" smtClean="0">
                <a:solidFill>
                  <a:srgbClr val="000000"/>
                </a:solidFill>
                <a:latin typeface="+mj-lt"/>
              </a:rPr>
              <a:t>Maksimum bulma örneğinde a parametresi 2, b parametresi 3 olarak gelirse </a:t>
            </a:r>
            <a:r>
              <a:rPr lang="tr-TR" sz="1600" dirty="0" err="1" smtClean="0">
                <a:solidFill>
                  <a:srgbClr val="000000"/>
                </a:solidFill>
                <a:latin typeface="+mj-lt"/>
              </a:rPr>
              <a:t>if</a:t>
            </a:r>
            <a:r>
              <a:rPr lang="tr-TR" sz="1600" dirty="0" smtClean="0">
                <a:solidFill>
                  <a:srgbClr val="000000"/>
                </a:solidFill>
                <a:latin typeface="+mj-lt"/>
              </a:rPr>
              <a:t> koşulu sağlandığından b değişkeni, yani 3 değeri döner. Eğer a değişkeni 3, b değişkeni 2 olarak gelirse </a:t>
            </a:r>
            <a:r>
              <a:rPr lang="tr-TR" sz="1600" dirty="0" err="1" smtClean="0">
                <a:solidFill>
                  <a:srgbClr val="000000"/>
                </a:solidFill>
                <a:latin typeface="+mj-lt"/>
              </a:rPr>
              <a:t>if</a:t>
            </a:r>
            <a:r>
              <a:rPr lang="tr-TR" sz="1600" dirty="0" smtClean="0">
                <a:solidFill>
                  <a:srgbClr val="000000"/>
                </a:solidFill>
                <a:latin typeface="+mj-lt"/>
              </a:rPr>
              <a:t> koşulu sağlanmaz ve kod ikinci </a:t>
            </a:r>
            <a:r>
              <a:rPr lang="tr-TR" sz="1600" dirty="0" err="1" smtClean="0">
                <a:solidFill>
                  <a:srgbClr val="000000"/>
                </a:solidFill>
                <a:latin typeface="+mj-lt"/>
              </a:rPr>
              <a:t>return</a:t>
            </a:r>
            <a:r>
              <a:rPr lang="tr-TR" sz="1600" dirty="0" smtClean="0">
                <a:solidFill>
                  <a:srgbClr val="000000"/>
                </a:solidFill>
                <a:latin typeface="+mj-lt"/>
              </a:rPr>
              <a:t> komutuna gelir ve a değişkeni, yani yine 3 değeri dönmüş olur.</a:t>
            </a:r>
            <a:endParaRPr lang="tr-TR" sz="1600" dirty="0">
              <a:latin typeface="+mj-lt"/>
            </a:endParaRPr>
          </a:p>
        </p:txBody>
      </p:sp>
      <p:sp>
        <p:nvSpPr>
          <p:cNvPr id="5" name="4 Yuvarlatılmış Dikdörtgen"/>
          <p:cNvSpPr/>
          <p:nvPr/>
        </p:nvSpPr>
        <p:spPr>
          <a:xfrm>
            <a:off x="6215074" y="4857760"/>
            <a:ext cx="2143140"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smtClean="0"/>
              <a:t>topla fonksiyonunu kodumuzda çalıştıralım.</a:t>
            </a:r>
            <a:endParaRPr lang="tr-TR" sz="1600" i="1" dirty="0"/>
          </a:p>
        </p:txBody>
      </p:sp>
      <p:pic>
        <p:nvPicPr>
          <p:cNvPr id="6" name="5 Resim" descr="bilgisayar.wmf"/>
          <p:cNvPicPr>
            <a:picLocks noChangeAspect="1"/>
          </p:cNvPicPr>
          <p:nvPr/>
        </p:nvPicPr>
        <p:blipFill>
          <a:blip r:embed="rId2"/>
          <a:stretch>
            <a:fillRect/>
          </a:stretch>
        </p:blipFill>
        <p:spPr>
          <a:xfrm>
            <a:off x="4929190" y="4929198"/>
            <a:ext cx="909637" cy="928687"/>
          </a:xfrm>
          <a:prstGeom prst="rect">
            <a:avLst/>
          </a:prstGeom>
        </p:spPr>
      </p:pic>
    </p:spTree>
    <p:extLst>
      <p:ext uri="{BB962C8B-B14F-4D97-AF65-F5344CB8AC3E}">
        <p14:creationId xmlns:p14="http://schemas.microsoft.com/office/powerpoint/2010/main" xmlns="" val="129613131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bir soru</a:t>
            </a:r>
            <a:endParaRPr lang="tr-TR" dirty="0"/>
          </a:p>
        </p:txBody>
      </p:sp>
      <p:sp>
        <p:nvSpPr>
          <p:cNvPr id="3" name="2 İçerik Yer Tutucusu"/>
          <p:cNvSpPr>
            <a:spLocks noGrp="1"/>
          </p:cNvSpPr>
          <p:nvPr>
            <p:ph sz="quarter" idx="1"/>
          </p:nvPr>
        </p:nvSpPr>
        <p:spPr>
          <a:xfrm>
            <a:off x="457200" y="1219200"/>
            <a:ext cx="4114800" cy="4937760"/>
          </a:xfrm>
        </p:spPr>
        <p:txBody>
          <a:bodyPr/>
          <a:lstStyle/>
          <a:p>
            <a:r>
              <a:rPr lang="tr-TR" sz="2400" dirty="0" smtClean="0"/>
              <a:t>Şimdiye kadar kod yukarıdan aşağı akar diyorduk, </a:t>
            </a:r>
            <a:r>
              <a:rPr lang="tr-TR" sz="2400" dirty="0" err="1" smtClean="0"/>
              <a:t>main’deki</a:t>
            </a:r>
            <a:r>
              <a:rPr lang="tr-TR" sz="2400" dirty="0" smtClean="0"/>
              <a:t> </a:t>
            </a:r>
            <a:r>
              <a:rPr lang="tr-TR" sz="2400" dirty="0" err="1" smtClean="0"/>
              <a:t>return</a:t>
            </a:r>
            <a:r>
              <a:rPr lang="tr-TR" sz="2400" dirty="0" smtClean="0"/>
              <a:t> 0’dan sonra da aşağıdaki fonksiyon çağırılır mı?</a:t>
            </a:r>
          </a:p>
          <a:p>
            <a:r>
              <a:rPr lang="tr-TR" sz="2400" dirty="0" smtClean="0"/>
              <a:t>Hayır. kod </a:t>
            </a:r>
            <a:r>
              <a:rPr lang="tr-TR" sz="2400" dirty="0" err="1" smtClean="0"/>
              <a:t>main’de</a:t>
            </a:r>
            <a:r>
              <a:rPr lang="tr-TR" sz="2400" dirty="0" smtClean="0"/>
              <a:t> başlar, gerek gördüğünde fonksiyonlara zıplamalar yapar ama ardından </a:t>
            </a:r>
            <a:r>
              <a:rPr lang="tr-TR" sz="2400" dirty="0" err="1" smtClean="0"/>
              <a:t>main’de</a:t>
            </a:r>
            <a:r>
              <a:rPr lang="tr-TR" sz="2400" dirty="0" smtClean="0"/>
              <a:t> kaldığı yere döner ve </a:t>
            </a:r>
            <a:r>
              <a:rPr lang="tr-TR" sz="2400" dirty="0" err="1" smtClean="0"/>
              <a:t>main’deki</a:t>
            </a:r>
            <a:r>
              <a:rPr lang="tr-TR" sz="2400" dirty="0" smtClean="0"/>
              <a:t> </a:t>
            </a:r>
            <a:r>
              <a:rPr lang="tr-TR" sz="2400" dirty="0" err="1" smtClean="0"/>
              <a:t>return</a:t>
            </a:r>
            <a:r>
              <a:rPr lang="tr-TR" sz="2400" dirty="0" smtClean="0"/>
              <a:t> 0; ‘a gelince de sonlanır. Devamındakiler vs. çalıştırılmaz.</a:t>
            </a:r>
          </a:p>
          <a:p>
            <a:endParaRPr lang="tr-TR" dirty="0"/>
          </a:p>
        </p:txBody>
      </p:sp>
      <p:sp>
        <p:nvSpPr>
          <p:cNvPr id="4" name="3 Dikdörtgen"/>
          <p:cNvSpPr/>
          <p:nvPr/>
        </p:nvSpPr>
        <p:spPr>
          <a:xfrm>
            <a:off x="4786314" y="1214422"/>
            <a:ext cx="3929090" cy="3970318"/>
          </a:xfrm>
          <a:prstGeom prst="rect">
            <a:avLst/>
          </a:prstGeom>
        </p:spPr>
        <p:txBody>
          <a:bodyPr wrap="square">
            <a:spAutoFit/>
          </a:bodyPr>
          <a:lstStyle/>
          <a:p>
            <a:pPr marL="342900" indent="-342900">
              <a:buFont typeface="+mj-lt"/>
              <a:buAutoNum type="arabicPeriod"/>
            </a:pPr>
            <a:r>
              <a:rPr lang="tr-TR" dirty="0" smtClean="0">
                <a:solidFill>
                  <a:srgbClr val="7F0055"/>
                </a:solidFill>
                <a:latin typeface="Consolas"/>
              </a:rPr>
              <a:t>#</a:t>
            </a:r>
            <a:r>
              <a:rPr lang="tr-TR" dirty="0" err="1" smtClean="0">
                <a:solidFill>
                  <a:srgbClr val="7F0055"/>
                </a:solidFill>
                <a:latin typeface="Consolas"/>
              </a:rPr>
              <a:t>include</a:t>
            </a:r>
            <a:r>
              <a:rPr lang="tr-TR" dirty="0" smtClean="0">
                <a:solidFill>
                  <a:srgbClr val="7F0055"/>
                </a:solidFill>
                <a:latin typeface="Consolas"/>
              </a:rPr>
              <a:t> &lt;</a:t>
            </a:r>
            <a:r>
              <a:rPr lang="tr-TR" dirty="0" err="1" smtClean="0">
                <a:solidFill>
                  <a:srgbClr val="7F0055"/>
                </a:solidFill>
                <a:latin typeface="Consolas"/>
              </a:rPr>
              <a:t>stdio</a:t>
            </a:r>
            <a:r>
              <a:rPr lang="tr-TR" dirty="0" smtClean="0">
                <a:solidFill>
                  <a:srgbClr val="7F0055"/>
                </a:solidFill>
                <a:latin typeface="Consolas"/>
              </a:rPr>
              <a:t>.h&gt;</a:t>
            </a:r>
          </a:p>
          <a:p>
            <a:pPr marL="342900" indent="-342900">
              <a:buFont typeface="+mj-lt"/>
              <a:buAutoNum type="arabicPeriod"/>
            </a:pPr>
            <a:r>
              <a:rPr lang="tr-TR" dirty="0" err="1" smtClean="0">
                <a:solidFill>
                  <a:srgbClr val="7F0055"/>
                </a:solidFill>
                <a:latin typeface="Consolas"/>
              </a:rPr>
              <a:t>int</a:t>
            </a:r>
            <a:r>
              <a:rPr lang="tr-TR" dirty="0" smtClean="0">
                <a:solidFill>
                  <a:srgbClr val="000000"/>
                </a:solidFill>
                <a:latin typeface="Consolas"/>
              </a:rPr>
              <a:t> topla(</a:t>
            </a:r>
            <a:r>
              <a:rPr lang="tr-TR" dirty="0" err="1" smtClean="0">
                <a:solidFill>
                  <a:srgbClr val="7F0055"/>
                </a:solidFill>
                <a:latin typeface="Consolas"/>
              </a:rPr>
              <a:t>int</a:t>
            </a:r>
            <a:r>
              <a:rPr lang="tr-TR" dirty="0" smtClean="0">
                <a:solidFill>
                  <a:srgbClr val="000000"/>
                </a:solidFill>
                <a:latin typeface="Consolas"/>
              </a:rPr>
              <a:t> a, </a:t>
            </a:r>
            <a:r>
              <a:rPr lang="tr-TR" dirty="0" err="1" smtClean="0">
                <a:solidFill>
                  <a:srgbClr val="7F0055"/>
                </a:solidFill>
                <a:latin typeface="Consolas"/>
              </a:rPr>
              <a:t>int</a:t>
            </a:r>
            <a:r>
              <a:rPr lang="tr-TR" dirty="0" smtClean="0">
                <a:solidFill>
                  <a:srgbClr val="000000"/>
                </a:solidFill>
                <a:latin typeface="Consolas"/>
              </a:rPr>
              <a:t> b);</a:t>
            </a:r>
          </a:p>
          <a:p>
            <a:pPr marL="342900" indent="-342900">
              <a:buFont typeface="+mj-lt"/>
              <a:buAutoNum type="arabicPeriod"/>
            </a:pPr>
            <a:endParaRPr lang="tr-TR" dirty="0" smtClean="0">
              <a:solidFill>
                <a:srgbClr val="000000"/>
              </a:solidFill>
              <a:latin typeface="Consolas"/>
            </a:endParaRPr>
          </a:p>
          <a:p>
            <a:pPr marL="342900" indent="-342900">
              <a:buFont typeface="+mj-lt"/>
              <a:buAutoNum type="arabicPeriod"/>
            </a:pPr>
            <a:r>
              <a:rPr lang="tr-TR" dirty="0" err="1" smtClean="0">
                <a:solidFill>
                  <a:srgbClr val="000000"/>
                </a:solidFill>
                <a:latin typeface="Consolas"/>
              </a:rPr>
              <a:t>int</a:t>
            </a:r>
            <a:r>
              <a:rPr lang="tr-TR" dirty="0" smtClean="0">
                <a:solidFill>
                  <a:srgbClr val="000000"/>
                </a:solidFill>
                <a:latin typeface="Consolas"/>
              </a:rPr>
              <a:t> </a:t>
            </a:r>
            <a:r>
              <a:rPr lang="tr-TR" dirty="0" err="1" smtClean="0">
                <a:solidFill>
                  <a:srgbClr val="000000"/>
                </a:solidFill>
                <a:latin typeface="Consolas"/>
              </a:rPr>
              <a:t>main</a:t>
            </a:r>
            <a:r>
              <a:rPr lang="tr-TR" dirty="0" smtClean="0">
                <a:solidFill>
                  <a:srgbClr val="000000"/>
                </a:solidFill>
                <a:latin typeface="Consolas"/>
              </a:rPr>
              <a:t>()</a:t>
            </a:r>
          </a:p>
          <a:p>
            <a:pPr marL="342900" indent="-342900">
              <a:buFont typeface="+mj-lt"/>
              <a:buAutoNum type="arabicPeriod"/>
            </a:pPr>
            <a:r>
              <a:rPr lang="tr-TR" dirty="0" smtClean="0">
                <a:solidFill>
                  <a:srgbClr val="000000"/>
                </a:solidFill>
                <a:latin typeface="Consolas"/>
              </a:rPr>
              <a:t>{</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int</a:t>
            </a:r>
            <a:r>
              <a:rPr lang="tr-TR" dirty="0" smtClean="0">
                <a:solidFill>
                  <a:srgbClr val="000000"/>
                </a:solidFill>
                <a:latin typeface="Consolas"/>
              </a:rPr>
              <a:t> x = topla(8,5);</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printf</a:t>
            </a:r>
            <a:r>
              <a:rPr lang="tr-TR" dirty="0" smtClean="0">
                <a:solidFill>
                  <a:srgbClr val="000000"/>
                </a:solidFill>
                <a:latin typeface="Consolas"/>
              </a:rPr>
              <a:t>(“%d”, x);</a:t>
            </a:r>
          </a:p>
          <a:p>
            <a:pPr marL="342900" indent="-342900">
              <a:buFont typeface="+mj-lt"/>
              <a:buAutoNum type="arabicPeriod"/>
            </a:pPr>
            <a:r>
              <a:rPr lang="tr-TR" dirty="0" smtClean="0">
                <a:solidFill>
                  <a:srgbClr val="000000"/>
                </a:solidFill>
                <a:latin typeface="Consolas"/>
              </a:rPr>
              <a:t>  </a:t>
            </a:r>
            <a:r>
              <a:rPr lang="tr-TR" dirty="0" err="1" smtClean="0">
                <a:solidFill>
                  <a:srgbClr val="000000"/>
                </a:solidFill>
                <a:latin typeface="Consolas"/>
              </a:rPr>
              <a:t>return</a:t>
            </a:r>
            <a:r>
              <a:rPr lang="tr-TR" dirty="0" smtClean="0">
                <a:solidFill>
                  <a:srgbClr val="000000"/>
                </a:solidFill>
                <a:latin typeface="Consolas"/>
              </a:rPr>
              <a:t> 0;</a:t>
            </a:r>
          </a:p>
          <a:p>
            <a:pPr marL="342900" indent="-342900">
              <a:buFont typeface="+mj-lt"/>
              <a:buAutoNum type="arabicPeriod"/>
            </a:pPr>
            <a:r>
              <a:rPr lang="tr-TR" dirty="0" smtClean="0">
                <a:solidFill>
                  <a:srgbClr val="000000"/>
                </a:solidFill>
                <a:latin typeface="Consolas"/>
              </a:rPr>
              <a:t>}</a:t>
            </a:r>
            <a:endParaRPr lang="tr-TR" dirty="0" smtClean="0">
              <a:solidFill>
                <a:srgbClr val="7F0055"/>
              </a:solidFill>
              <a:latin typeface="Consolas"/>
            </a:endParaRPr>
          </a:p>
          <a:p>
            <a:pPr marL="342900" indent="-342900">
              <a:buFont typeface="+mj-lt"/>
              <a:buAutoNum type="arabicPeriod"/>
            </a:pPr>
            <a:endParaRPr lang="tr-TR" dirty="0" smtClean="0">
              <a:solidFill>
                <a:srgbClr val="7F0055"/>
              </a:solidFill>
              <a:latin typeface="Consolas"/>
            </a:endParaRPr>
          </a:p>
          <a:p>
            <a:pPr marL="342900" indent="-342900">
              <a:buFont typeface="+mj-lt"/>
              <a:buAutoNum type="arabicPeriod"/>
            </a:pPr>
            <a:r>
              <a:rPr lang="tr-TR" dirty="0" err="1" smtClean="0">
                <a:solidFill>
                  <a:srgbClr val="7F0055"/>
                </a:solidFill>
                <a:latin typeface="Consolas"/>
              </a:rPr>
              <a:t>int</a:t>
            </a:r>
            <a:r>
              <a:rPr lang="tr-TR" dirty="0" smtClean="0">
                <a:solidFill>
                  <a:srgbClr val="000000"/>
                </a:solidFill>
                <a:latin typeface="Consolas"/>
              </a:rPr>
              <a:t> topla(</a:t>
            </a:r>
            <a:r>
              <a:rPr lang="tr-TR" dirty="0" err="1" smtClean="0">
                <a:solidFill>
                  <a:srgbClr val="7F0055"/>
                </a:solidFill>
                <a:latin typeface="Consolas"/>
              </a:rPr>
              <a:t>int</a:t>
            </a:r>
            <a:r>
              <a:rPr lang="tr-TR" dirty="0" smtClean="0">
                <a:solidFill>
                  <a:srgbClr val="000000"/>
                </a:solidFill>
                <a:latin typeface="Consolas"/>
              </a:rPr>
              <a:t> a, </a:t>
            </a:r>
            <a:r>
              <a:rPr lang="tr-TR" dirty="0" err="1" smtClean="0">
                <a:solidFill>
                  <a:srgbClr val="7F0055"/>
                </a:solidFill>
                <a:latin typeface="Consolas"/>
              </a:rPr>
              <a:t>int</a:t>
            </a:r>
            <a:r>
              <a:rPr lang="tr-TR" dirty="0" smtClean="0">
                <a:solidFill>
                  <a:srgbClr val="000000"/>
                </a:solidFill>
                <a:latin typeface="Consolas"/>
              </a:rPr>
              <a:t> b)</a:t>
            </a:r>
          </a:p>
          <a:p>
            <a:pPr marL="342900" indent="-342900">
              <a:buFont typeface="+mj-lt"/>
              <a:buAutoNum type="arabicPeriod"/>
            </a:pPr>
            <a:r>
              <a:rPr lang="tr-TR" dirty="0" smtClean="0">
                <a:solidFill>
                  <a:srgbClr val="000000"/>
                </a:solidFill>
                <a:latin typeface="Consolas"/>
              </a:rPr>
              <a:t>{</a:t>
            </a:r>
            <a:endParaRPr lang="tr-TR" dirty="0" smtClean="0">
              <a:latin typeface="Consolas"/>
            </a:endParaRPr>
          </a:p>
          <a:p>
            <a:pPr marL="342900" indent="-342900">
              <a:buFont typeface="+mj-lt"/>
              <a:buAutoNum type="arabicPeriod"/>
            </a:pPr>
            <a:r>
              <a:rPr lang="tr-TR" dirty="0" smtClean="0">
                <a:solidFill>
                  <a:srgbClr val="7F0055"/>
                </a:solidFill>
                <a:latin typeface="Consolas"/>
              </a:rPr>
              <a:t>	</a:t>
            </a:r>
            <a:r>
              <a:rPr lang="tr-TR" dirty="0" err="1" smtClean="0">
                <a:solidFill>
                  <a:srgbClr val="7F0055"/>
                </a:solidFill>
                <a:latin typeface="Consolas"/>
              </a:rPr>
              <a:t>return</a:t>
            </a:r>
            <a:r>
              <a:rPr lang="tr-TR" dirty="0" smtClean="0">
                <a:solidFill>
                  <a:srgbClr val="000000"/>
                </a:solidFill>
                <a:latin typeface="Consolas"/>
              </a:rPr>
              <a:t> a + b;</a:t>
            </a:r>
          </a:p>
          <a:p>
            <a:pPr marL="342900" indent="-342900">
              <a:buFont typeface="+mj-lt"/>
              <a:buAutoNum type="arabicPeriod"/>
            </a:pPr>
            <a:r>
              <a:rPr lang="tr-TR" dirty="0" smtClean="0">
                <a:solidFill>
                  <a:srgbClr val="000000"/>
                </a:solidFill>
                <a:latin typeface="Consolas"/>
              </a:rPr>
              <a:t>}</a:t>
            </a:r>
          </a:p>
        </p:txBody>
      </p:sp>
      <p:sp>
        <p:nvSpPr>
          <p:cNvPr id="5" name="4 Metin kutusu"/>
          <p:cNvSpPr txBox="1"/>
          <p:nvPr/>
        </p:nvSpPr>
        <p:spPr>
          <a:xfrm>
            <a:off x="4786314" y="5357826"/>
            <a:ext cx="39290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Satır satır çalışma sırası:</a:t>
            </a:r>
          </a:p>
          <a:p>
            <a:r>
              <a:rPr lang="tr-TR" dirty="0" smtClean="0"/>
              <a:t>1-2-3-4-5-9-10-11-5-6-7</a:t>
            </a:r>
          </a:p>
          <a:p>
            <a:r>
              <a:rPr lang="tr-TR" dirty="0" smtClean="0"/>
              <a:t>(Kodların yanındaki satır </a:t>
            </a:r>
            <a:r>
              <a:rPr lang="tr-TR" dirty="0" err="1" smtClean="0"/>
              <a:t>no’lara</a:t>
            </a:r>
            <a:r>
              <a:rPr lang="tr-TR" dirty="0" smtClean="0"/>
              <a:t> atıfla)</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4.bp.blogspot.com/-sdEgnhmIXZk/VB7SxdeMFYI/AAAAAAAAALk/lWicMkU4s2U/s1600/ac829ddeecc44c12987cab354ba6ae7e.png"/>
          <p:cNvPicPr>
            <a:picLocks noChangeAspect="1" noChangeArrowheads="1"/>
          </p:cNvPicPr>
          <p:nvPr/>
        </p:nvPicPr>
        <p:blipFill>
          <a:blip r:embed="rId2" cstate="print"/>
          <a:srcRect/>
          <a:stretch>
            <a:fillRect/>
          </a:stretch>
        </p:blipFill>
        <p:spPr bwMode="auto">
          <a:xfrm>
            <a:off x="2433659" y="4419601"/>
            <a:ext cx="1557316" cy="1572078"/>
          </a:xfrm>
          <a:prstGeom prst="rect">
            <a:avLst/>
          </a:prstGeom>
          <a:noFill/>
        </p:spPr>
      </p:pic>
      <p:sp>
        <p:nvSpPr>
          <p:cNvPr id="2" name="1 Başlık"/>
          <p:cNvSpPr>
            <a:spLocks noGrp="1"/>
          </p:cNvSpPr>
          <p:nvPr>
            <p:ph type="title"/>
          </p:nvPr>
        </p:nvSpPr>
        <p:spPr/>
        <p:txBody>
          <a:bodyPr/>
          <a:lstStyle/>
          <a:p>
            <a:r>
              <a:rPr lang="tr-TR" dirty="0" smtClean="0"/>
              <a:t>Üçgen Kenar Kontrolü</a:t>
            </a:r>
            <a:endParaRPr lang="tr-TR" dirty="0"/>
          </a:p>
        </p:txBody>
      </p:sp>
      <p:sp>
        <p:nvSpPr>
          <p:cNvPr id="3" name="2 İçerik Yer Tutucusu"/>
          <p:cNvSpPr>
            <a:spLocks noGrp="1"/>
          </p:cNvSpPr>
          <p:nvPr>
            <p:ph sz="quarter" idx="1"/>
          </p:nvPr>
        </p:nvSpPr>
        <p:spPr>
          <a:xfrm>
            <a:off x="500034" y="1219200"/>
            <a:ext cx="8358246" cy="4937760"/>
          </a:xfrm>
        </p:spPr>
        <p:txBody>
          <a:bodyPr>
            <a:normAutofit/>
          </a:bodyPr>
          <a:lstStyle/>
          <a:p>
            <a:r>
              <a:rPr lang="tr-TR" sz="1800" dirty="0" smtClean="0"/>
              <a:t>Bir üçgenin kenar uzunluklarını kullanıcıdan alan, girilen kenar uzunluklarını karşılaştırarak üçgenin geçerli olup olmadığını ekrana yazdıran bir program yazınız.</a:t>
            </a:r>
          </a:p>
        </p:txBody>
      </p:sp>
      <p:pic>
        <p:nvPicPr>
          <p:cNvPr id="2051" name="Picture 3"/>
          <p:cNvPicPr>
            <a:picLocks noChangeAspect="1" noChangeArrowheads="1"/>
          </p:cNvPicPr>
          <p:nvPr/>
        </p:nvPicPr>
        <p:blipFill>
          <a:blip r:embed="rId3"/>
          <a:srcRect l="1373" t="10850" r="5491" b="42006"/>
          <a:stretch>
            <a:fillRect/>
          </a:stretch>
        </p:blipFill>
        <p:spPr bwMode="auto">
          <a:xfrm>
            <a:off x="4643438" y="2285992"/>
            <a:ext cx="3915355" cy="1002942"/>
          </a:xfrm>
          <a:prstGeom prst="rect">
            <a:avLst/>
          </a:prstGeom>
          <a:noFill/>
          <a:ln w="9525">
            <a:noFill/>
            <a:miter lim="800000"/>
            <a:headEnd/>
            <a:tailEnd/>
          </a:ln>
          <a:effectLst/>
        </p:spPr>
      </p:pic>
      <p:sp>
        <p:nvSpPr>
          <p:cNvPr id="8" name="7 Metin kutusu"/>
          <p:cNvSpPr txBox="1"/>
          <p:nvPr/>
        </p:nvSpPr>
        <p:spPr>
          <a:xfrm>
            <a:off x="5286380" y="3714752"/>
            <a:ext cx="314327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Ekstralar:</a:t>
            </a:r>
          </a:p>
          <a:p>
            <a:pPr marL="342900" indent="-342900">
              <a:buFont typeface="+mj-lt"/>
              <a:buAutoNum type="arabicPeriod"/>
            </a:pPr>
            <a:r>
              <a:rPr lang="tr-TR" dirty="0" smtClean="0"/>
              <a:t>Pozitif olmayan değer girişleri için kullanıcıdan tekrar değer isteyin.</a:t>
            </a:r>
          </a:p>
          <a:p>
            <a:pPr marL="342900" indent="-342900">
              <a:buFont typeface="+mj-lt"/>
              <a:buAutoNum type="arabicPeriod"/>
            </a:pPr>
            <a:r>
              <a:rPr lang="tr-TR" dirty="0" smtClean="0"/>
              <a:t>Fonksiyonları etkin kullanarak </a:t>
            </a:r>
            <a:r>
              <a:rPr lang="tr-TR" dirty="0" err="1" smtClean="0"/>
              <a:t>main’i</a:t>
            </a:r>
            <a:r>
              <a:rPr lang="tr-TR" dirty="0" smtClean="0"/>
              <a:t> sade tutun.</a:t>
            </a:r>
            <a:endParaRPr lang="tr-TR" sz="2400" dirty="0"/>
          </a:p>
        </p:txBody>
      </p:sp>
      <p:pic>
        <p:nvPicPr>
          <p:cNvPr id="267266" name="Picture 2" descr="Image result for triangle inequality"/>
          <p:cNvPicPr>
            <a:picLocks noChangeAspect="1" noChangeArrowheads="1"/>
          </p:cNvPicPr>
          <p:nvPr/>
        </p:nvPicPr>
        <p:blipFill>
          <a:blip r:embed="rId4"/>
          <a:srcRect/>
          <a:stretch>
            <a:fillRect/>
          </a:stretch>
        </p:blipFill>
        <p:spPr bwMode="auto">
          <a:xfrm>
            <a:off x="357158" y="2000240"/>
            <a:ext cx="4143404" cy="1808998"/>
          </a:xfrm>
          <a:prstGeom prst="rect">
            <a:avLst/>
          </a:prstGeom>
          <a:noFill/>
        </p:spPr>
      </p:pic>
      <p:sp>
        <p:nvSpPr>
          <p:cNvPr id="11" name="10 Dikdörtgen"/>
          <p:cNvSpPr/>
          <p:nvPr/>
        </p:nvSpPr>
        <p:spPr>
          <a:xfrm>
            <a:off x="4714876" y="571480"/>
            <a:ext cx="39351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1600" b="1" dirty="0" smtClean="0"/>
              <a:t>Ders 19 Kod gönderim adresi</a:t>
            </a:r>
            <a:br>
              <a:rPr lang="tr-TR" sz="1600" b="1" dirty="0" smtClean="0"/>
            </a:br>
            <a:r>
              <a:rPr lang="tr-TR" sz="1600" b="1" dirty="0" smtClean="0"/>
              <a:t>https://tinyurl.com/yc7ky4o7</a:t>
            </a:r>
            <a:endParaRPr lang="tr-TR" sz="1600" b="1" dirty="0"/>
          </a:p>
        </p:txBody>
      </p:sp>
      <p:sp>
        <p:nvSpPr>
          <p:cNvPr id="9" name="8 Yuvarlatılmış Dikdörtgen"/>
          <p:cNvSpPr/>
          <p:nvPr/>
        </p:nvSpPr>
        <p:spPr>
          <a:xfrm>
            <a:off x="971550" y="4419601"/>
            <a:ext cx="188595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.exe dosyasını inceleyelim.</a:t>
            </a:r>
            <a:endParaRPr lang="tr-TR"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0034" y="571480"/>
            <a:ext cx="7520940" cy="548640"/>
          </a:xfrm>
          <a:noFill/>
          <a:ln/>
        </p:spPr>
        <p:txBody>
          <a:bodyPr>
            <a:normAutofit fontScale="90000"/>
          </a:bodyPr>
          <a:lstStyle/>
          <a:p>
            <a:r>
              <a:rPr lang="tr-TR" dirty="0" smtClean="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en-US" sz="1400" b="0" dirty="0" smtClean="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 </a:t>
            </a:r>
            <a:r>
              <a:rPr lang="en-US" sz="1400" b="0" dirty="0" smtClean="0"/>
              <a:t>;</a:t>
            </a:r>
            <a:endParaRPr lang="en-US" sz="1400" b="0" dirty="0"/>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en-US" sz="1400" b="0" dirty="0" smtClean="0"/>
              <a:t>double </a:t>
            </a:r>
            <a:r>
              <a:rPr lang="en-US" sz="1400" b="0" dirty="0" err="1"/>
              <a:t>ave</a:t>
            </a:r>
            <a:r>
              <a:rPr lang="en-US" sz="1400" b="0" dirty="0"/>
              <a:t> ;</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a:t>
            </a:r>
            <a:r>
              <a:rPr lang="en-US" sz="1400" b="1" dirty="0"/>
              <a:t>= </a:t>
            </a:r>
            <a:r>
              <a:rPr lang="en-US" sz="1400" b="1" dirty="0" err="1"/>
              <a:t>averageTwo</a:t>
            </a:r>
            <a:r>
              <a:rPr lang="en-US" sz="1400" b="1" dirty="0"/>
              <a:t> </a:t>
            </a:r>
            <a:r>
              <a:rPr lang="en-US" sz="1400" b="0" dirty="0"/>
              <a:t>(value1,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en-US" sz="1400" b="0" dirty="0" smtClean="0"/>
              <a:t>%</a:t>
            </a:r>
            <a:r>
              <a:rPr lang="tr-TR" sz="1400" b="0" dirty="0" smtClean="0"/>
              <a:t>l</a:t>
            </a:r>
            <a:r>
              <a:rPr lang="en-US" sz="1400" b="0" dirty="0" smtClean="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smtClean="0"/>
              <a:t>}</a:t>
            </a:r>
            <a:endParaRPr lang="en-US" sz="1400" b="0" dirty="0"/>
          </a:p>
          <a:p>
            <a:pPr>
              <a:buFontTx/>
              <a:buNone/>
            </a:pPr>
            <a:r>
              <a:rPr lang="en-US" sz="1400" b="0" dirty="0" smtClean="0"/>
              <a:t>double </a:t>
            </a:r>
            <a:r>
              <a:rPr lang="en-US" sz="1400" b="1" dirty="0" err="1"/>
              <a:t>averageTwo</a:t>
            </a:r>
            <a:r>
              <a:rPr lang="en-US" sz="1400" b="0" dirty="0"/>
              <a:t> (</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en-US" sz="1400" b="0" dirty="0" smtClean="0"/>
              <a:t>double </a:t>
            </a:r>
            <a:r>
              <a:rPr lang="en-US" sz="1400" b="0" dirty="0"/>
              <a:t>average </a:t>
            </a:r>
            <a:r>
              <a:rPr lang="en-US" sz="1400" b="0" dirty="0" smtClean="0"/>
              <a:t>;</a:t>
            </a:r>
            <a:endParaRPr lang="en-US" sz="1400" b="0" dirty="0"/>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definition</a:t>
            </a:r>
            <a:endParaRPr lang="en-US" sz="2000" dirty="0">
              <a:solidFill>
                <a:srgbClr val="FF0000"/>
              </a:solidFill>
            </a:endParaRP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prototype</a:t>
            </a:r>
            <a:endParaRPr lang="en-US" sz="2000" dirty="0">
              <a:solidFill>
                <a:srgbClr val="FF0000"/>
              </a:solidFill>
            </a:endParaRP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invocation  </a:t>
            </a:r>
          </a:p>
          <a:p>
            <a:r>
              <a:rPr lang="en-US" sz="2000" dirty="0">
                <a:solidFill>
                  <a:srgbClr val="FF0000"/>
                </a:solidFill>
              </a:rPr>
              <a:t> </a:t>
            </a:r>
            <a:r>
              <a:rPr lang="en-US" sz="2000" dirty="0" smtClean="0">
                <a:solidFill>
                  <a:srgbClr val="FF0000"/>
                </a:solidFill>
              </a:rPr>
              <a:t>                (call)</a:t>
            </a:r>
            <a:endParaRPr lang="en-US" sz="2000" dirty="0">
              <a:solidFill>
                <a:srgbClr val="FF0000"/>
              </a:solidFill>
            </a:endParaRP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header</a:t>
            </a:r>
            <a:endParaRPr lang="en-US" sz="2000" dirty="0">
              <a:solidFill>
                <a:srgbClr val="FF0000"/>
              </a:solidFill>
            </a:endParaRP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13 Yuvarlatılmış Dikdörtgen"/>
          <p:cNvSpPr/>
          <p:nvPr/>
        </p:nvSpPr>
        <p:spPr>
          <a:xfrm>
            <a:off x="6357950" y="2357430"/>
            <a:ext cx="2214578"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Fonksiyonun kodda göründüğü üç yeri tanıyalım.</a:t>
            </a:r>
            <a:endParaRPr lang="tr-TR" sz="1600" dirty="0"/>
          </a:p>
        </p:txBody>
      </p:sp>
    </p:spTree>
    <p:extLst>
      <p:ext uri="{BB962C8B-B14F-4D97-AF65-F5344CB8AC3E}">
        <p14:creationId xmlns:p14="http://schemas.microsoft.com/office/powerpoint/2010/main" xmlns="" val="39526391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300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300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7"/>
                                        </p:tgtEl>
                                        <p:attrNameLst>
                                          <p:attrName>ppt_x</p:attrName>
                                          <p:attrName>ppt_y</p:attrName>
                                        </p:attrNameLst>
                                      </p:cBhvr>
                                    </p:animMotion>
                                    <p:animRot by="1500000">
                                      <p:cBhvr>
                                        <p:cTn id="15" dur="125" fill="hold">
                                          <p:stCondLst>
                                            <p:cond delay="0"/>
                                          </p:stCondLst>
                                        </p:cTn>
                                        <p:tgtEl>
                                          <p:spTgt spid="7"/>
                                        </p:tgtEl>
                                        <p:attrNameLst>
                                          <p:attrName>r</p:attrName>
                                        </p:attrNameLst>
                                      </p:cBhvr>
                                    </p:animRot>
                                    <p:animRot by="-1500000">
                                      <p:cBhvr>
                                        <p:cTn id="16" dur="125" fill="hold">
                                          <p:stCondLst>
                                            <p:cond delay="125"/>
                                          </p:stCondLst>
                                        </p:cTn>
                                        <p:tgtEl>
                                          <p:spTgt spid="7"/>
                                        </p:tgtEl>
                                        <p:attrNameLst>
                                          <p:attrName>r</p:attrName>
                                        </p:attrNameLst>
                                      </p:cBhvr>
                                    </p:animRot>
                                    <p:animRot by="-1500000">
                                      <p:cBhvr>
                                        <p:cTn id="17" dur="125" fill="hold">
                                          <p:stCondLst>
                                            <p:cond delay="250"/>
                                          </p:stCondLst>
                                        </p:cTn>
                                        <p:tgtEl>
                                          <p:spTgt spid="7"/>
                                        </p:tgtEl>
                                        <p:attrNameLst>
                                          <p:attrName>r</p:attrName>
                                        </p:attrNameLst>
                                      </p:cBhvr>
                                    </p:animRot>
                                    <p:animRot by="1500000">
                                      <p:cBhvr>
                                        <p:cTn id="18" dur="125" fill="hold">
                                          <p:stCondLst>
                                            <p:cond delay="375"/>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repeatCount="300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1"/>
                                        </p:tgtEl>
                                        <p:attrNameLst>
                                          <p:attrName>ppt_x</p:attrName>
                                          <p:attrName>ppt_y</p:attrName>
                                        </p:attrNameLst>
                                      </p:cBhvr>
                                    </p:animMotion>
                                    <p:animRot by="1500000">
                                      <p:cBhvr>
                                        <p:cTn id="31" dur="125" fill="hold">
                                          <p:stCondLst>
                                            <p:cond delay="0"/>
                                          </p:stCondLst>
                                        </p:cTn>
                                        <p:tgtEl>
                                          <p:spTgt spid="11"/>
                                        </p:tgtEl>
                                        <p:attrNameLst>
                                          <p:attrName>r</p:attrName>
                                        </p:attrNameLst>
                                      </p:cBhvr>
                                    </p:animRot>
                                    <p:animRot by="-1500000">
                                      <p:cBhvr>
                                        <p:cTn id="32" dur="125" fill="hold">
                                          <p:stCondLst>
                                            <p:cond delay="125"/>
                                          </p:stCondLst>
                                        </p:cTn>
                                        <p:tgtEl>
                                          <p:spTgt spid="11"/>
                                        </p:tgtEl>
                                        <p:attrNameLst>
                                          <p:attrName>r</p:attrName>
                                        </p:attrNameLst>
                                      </p:cBhvr>
                                    </p:animRot>
                                    <p:animRot by="-1500000">
                                      <p:cBhvr>
                                        <p:cTn id="33" dur="125" fill="hold">
                                          <p:stCondLst>
                                            <p:cond delay="250"/>
                                          </p:stCondLst>
                                        </p:cTn>
                                        <p:tgtEl>
                                          <p:spTgt spid="11"/>
                                        </p:tgtEl>
                                        <p:attrNameLst>
                                          <p:attrName>r</p:attrName>
                                        </p:attrNameLst>
                                      </p:cBhvr>
                                    </p:animRot>
                                    <p:animRot by="1500000">
                                      <p:cBhvr>
                                        <p:cTn id="34" dur="125" fill="hold">
                                          <p:stCondLst>
                                            <p:cond delay="375"/>
                                          </p:stCondLst>
                                        </p:cTn>
                                        <p:tgtEl>
                                          <p:spTgt spid="1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repeatCount="300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Şok: </a:t>
            </a:r>
            <a:r>
              <a:rPr lang="tr-TR" dirty="0" err="1" smtClean="0"/>
              <a:t>pow</a:t>
            </a:r>
            <a:r>
              <a:rPr lang="tr-TR" dirty="0" smtClean="0"/>
              <a:t> fonksiyonu paralı olmuş (olsun)</a:t>
            </a:r>
            <a:endParaRPr lang="tr-TR" dirty="0"/>
          </a:p>
        </p:txBody>
      </p:sp>
      <p:sp>
        <p:nvSpPr>
          <p:cNvPr id="3" name="2 İçerik Yer Tutucusu"/>
          <p:cNvSpPr>
            <a:spLocks noGrp="1"/>
          </p:cNvSpPr>
          <p:nvPr>
            <p:ph sz="quarter" idx="1"/>
          </p:nvPr>
        </p:nvSpPr>
        <p:spPr/>
        <p:txBody>
          <a:bodyPr/>
          <a:lstStyle/>
          <a:p>
            <a:r>
              <a:rPr lang="tr-TR" sz="2000" b="1" dirty="0" smtClean="0">
                <a:solidFill>
                  <a:schemeClr val="tx2"/>
                </a:solidFill>
                <a:latin typeface="Consolas" pitchFamily="49" charset="0"/>
              </a:rPr>
              <a:t>DERLEYİCİ UYARISI:</a:t>
            </a:r>
          </a:p>
          <a:p>
            <a:pPr lvl="1"/>
            <a:r>
              <a:rPr lang="tr-TR" sz="2000" dirty="0" err="1" smtClean="0">
                <a:latin typeface="Consolas" pitchFamily="49" charset="0"/>
              </a:rPr>
              <a:t>The</a:t>
            </a:r>
            <a:r>
              <a:rPr lang="tr-TR" sz="2000" dirty="0" smtClean="0">
                <a:latin typeface="Consolas" pitchFamily="49" charset="0"/>
              </a:rPr>
              <a:t> </a:t>
            </a:r>
            <a:r>
              <a:rPr lang="tr-TR" sz="2000" dirty="0" err="1" smtClean="0">
                <a:latin typeface="Consolas" pitchFamily="49" charset="0"/>
              </a:rPr>
              <a:t>function</a:t>
            </a:r>
            <a:r>
              <a:rPr lang="tr-TR" sz="2000" dirty="0" smtClean="0">
                <a:latin typeface="Consolas" pitchFamily="49" charset="0"/>
              </a:rPr>
              <a:t> </a:t>
            </a:r>
            <a:r>
              <a:rPr lang="tr-TR" sz="2000" b="1" i="1" dirty="0" err="1" smtClean="0">
                <a:latin typeface="Consolas" pitchFamily="49" charset="0"/>
              </a:rPr>
              <a:t>pow</a:t>
            </a:r>
            <a:r>
              <a:rPr lang="tr-TR" sz="2000" dirty="0" smtClean="0">
                <a:latin typeface="Consolas" pitchFamily="49" charset="0"/>
              </a:rPr>
              <a:t> </a:t>
            </a:r>
            <a:r>
              <a:rPr lang="tr-TR" sz="2000" dirty="0" err="1" smtClean="0">
                <a:latin typeface="Consolas" pitchFamily="49" charset="0"/>
              </a:rPr>
              <a:t>you’d</a:t>
            </a:r>
            <a:r>
              <a:rPr lang="tr-TR" sz="2000" dirty="0" smtClean="0">
                <a:latin typeface="Consolas" pitchFamily="49" charset="0"/>
              </a:rPr>
              <a:t> </a:t>
            </a:r>
            <a:r>
              <a:rPr lang="tr-TR" sz="2000" dirty="0" err="1" smtClean="0">
                <a:latin typeface="Consolas" pitchFamily="49" charset="0"/>
              </a:rPr>
              <a:t>like</a:t>
            </a:r>
            <a:r>
              <a:rPr lang="tr-TR" sz="2000" dirty="0" smtClean="0">
                <a:latin typeface="Consolas" pitchFamily="49" charset="0"/>
              </a:rPr>
              <a:t> </a:t>
            </a:r>
            <a:r>
              <a:rPr lang="tr-TR" sz="2000" dirty="0" err="1" smtClean="0">
                <a:latin typeface="Consolas" pitchFamily="49" charset="0"/>
              </a:rPr>
              <a:t>to</a:t>
            </a:r>
            <a:r>
              <a:rPr lang="tr-TR" sz="2000" dirty="0" smtClean="0">
                <a:latin typeface="Consolas" pitchFamily="49" charset="0"/>
              </a:rPr>
              <a:t> </a:t>
            </a:r>
            <a:r>
              <a:rPr lang="tr-TR" sz="2000" dirty="0" err="1" smtClean="0">
                <a:latin typeface="Consolas" pitchFamily="49" charset="0"/>
              </a:rPr>
              <a:t>use</a:t>
            </a:r>
            <a:r>
              <a:rPr lang="tr-TR" sz="2000" dirty="0" smtClean="0">
                <a:latin typeface="Consolas" pitchFamily="49" charset="0"/>
              </a:rPr>
              <a:t> is no </a:t>
            </a:r>
            <a:r>
              <a:rPr lang="tr-TR" sz="2000" dirty="0" err="1" smtClean="0">
                <a:latin typeface="Consolas" pitchFamily="49" charset="0"/>
              </a:rPr>
              <a:t>more</a:t>
            </a:r>
            <a:r>
              <a:rPr lang="tr-TR" sz="2000" dirty="0" smtClean="0">
                <a:latin typeface="Consolas" pitchFamily="49" charset="0"/>
              </a:rPr>
              <a:t> </a:t>
            </a:r>
            <a:r>
              <a:rPr lang="tr-TR" sz="2000" dirty="0" err="1" smtClean="0">
                <a:latin typeface="Consolas" pitchFamily="49" charset="0"/>
              </a:rPr>
              <a:t>free</a:t>
            </a:r>
            <a:r>
              <a:rPr lang="tr-TR" sz="2000" dirty="0" smtClean="0">
                <a:latin typeface="Consolas" pitchFamily="49" charset="0"/>
              </a:rPr>
              <a:t>. </a:t>
            </a:r>
            <a:br>
              <a:rPr lang="tr-TR" sz="2000" dirty="0" smtClean="0">
                <a:latin typeface="Consolas" pitchFamily="49" charset="0"/>
              </a:rPr>
            </a:br>
            <a:r>
              <a:rPr lang="tr-TR" sz="2000" dirty="0" err="1" smtClean="0">
                <a:latin typeface="Consolas" pitchFamily="49" charset="0"/>
              </a:rPr>
              <a:t>Please</a:t>
            </a:r>
            <a:r>
              <a:rPr lang="tr-TR" sz="2000" dirty="0" smtClean="0">
                <a:latin typeface="Consolas" pitchFamily="49" charset="0"/>
              </a:rPr>
              <a:t> pay $0.99 </a:t>
            </a:r>
            <a:r>
              <a:rPr lang="tr-TR" sz="2000" dirty="0" err="1" smtClean="0">
                <a:latin typeface="Consolas" pitchFamily="49" charset="0"/>
              </a:rPr>
              <a:t>to</a:t>
            </a:r>
            <a:r>
              <a:rPr lang="tr-TR" sz="2000" dirty="0" smtClean="0">
                <a:latin typeface="Consolas" pitchFamily="49" charset="0"/>
              </a:rPr>
              <a:t> </a:t>
            </a:r>
            <a:r>
              <a:rPr lang="tr-TR" sz="2000" dirty="0" err="1" smtClean="0">
                <a:latin typeface="Consolas" pitchFamily="49" charset="0"/>
              </a:rPr>
              <a:t>activate</a:t>
            </a:r>
            <a:r>
              <a:rPr lang="tr-TR" sz="2000" dirty="0" smtClean="0">
                <a:latin typeface="Consolas" pitchFamily="49" charset="0"/>
              </a:rPr>
              <a:t> </a:t>
            </a:r>
            <a:r>
              <a:rPr lang="tr-TR" sz="2000" dirty="0" err="1" smtClean="0">
                <a:latin typeface="Consolas" pitchFamily="49" charset="0"/>
              </a:rPr>
              <a:t>this</a:t>
            </a:r>
            <a:r>
              <a:rPr lang="tr-TR" sz="2000" dirty="0" smtClean="0">
                <a:latin typeface="Consolas" pitchFamily="49" charset="0"/>
              </a:rPr>
              <a:t> </a:t>
            </a:r>
            <a:r>
              <a:rPr lang="tr-TR" sz="2000" dirty="0" err="1" smtClean="0">
                <a:latin typeface="Consolas" pitchFamily="49" charset="0"/>
              </a:rPr>
              <a:t>function</a:t>
            </a:r>
            <a:r>
              <a:rPr lang="tr-TR" sz="2000" dirty="0" smtClean="0">
                <a:latin typeface="Consolas" pitchFamily="49" charset="0"/>
              </a:rPr>
              <a:t> </a:t>
            </a:r>
            <a:r>
              <a:rPr lang="tr-TR" sz="2000" dirty="0" err="1" smtClean="0">
                <a:latin typeface="Consolas" pitchFamily="49" charset="0"/>
              </a:rPr>
              <a:t>for</a:t>
            </a:r>
            <a:r>
              <a:rPr lang="tr-TR" sz="2000" dirty="0" smtClean="0">
                <a:latin typeface="Consolas" pitchFamily="49" charset="0"/>
              </a:rPr>
              <a:t> a </a:t>
            </a:r>
            <a:r>
              <a:rPr lang="tr-TR" sz="2000" dirty="0" err="1" smtClean="0">
                <a:latin typeface="Consolas" pitchFamily="49" charset="0"/>
              </a:rPr>
              <a:t>month</a:t>
            </a:r>
            <a:r>
              <a:rPr lang="tr-TR" sz="2000" dirty="0" smtClean="0">
                <a:latin typeface="Consolas" pitchFamily="49" charset="0"/>
              </a:rPr>
              <a:t>.</a:t>
            </a:r>
            <a:endParaRPr lang="tr-TR" sz="2000" dirty="0">
              <a:latin typeface="Consolas" pitchFamily="49" charset="0"/>
            </a:endParaRPr>
          </a:p>
        </p:txBody>
      </p:sp>
      <p:pic>
        <p:nvPicPr>
          <p:cNvPr id="7" name="6 Resim" descr="Java_620X0.jpg"/>
          <p:cNvPicPr>
            <a:picLocks noChangeAspect="1"/>
          </p:cNvPicPr>
          <p:nvPr/>
        </p:nvPicPr>
        <p:blipFill>
          <a:blip r:embed="rId3"/>
          <a:stretch>
            <a:fillRect/>
          </a:stretch>
        </p:blipFill>
        <p:spPr>
          <a:xfrm>
            <a:off x="2000232" y="4214818"/>
            <a:ext cx="1887872" cy="2009112"/>
          </a:xfrm>
          <a:prstGeom prst="rect">
            <a:avLst/>
          </a:prstGeom>
        </p:spPr>
      </p:pic>
      <p:sp>
        <p:nvSpPr>
          <p:cNvPr id="8" name="7 Köşeleri Yuvarlanmış Dikdörtgen Belirtme Çizgisi"/>
          <p:cNvSpPr/>
          <p:nvPr/>
        </p:nvSpPr>
        <p:spPr>
          <a:xfrm>
            <a:off x="3286116" y="2643182"/>
            <a:ext cx="3286148" cy="1643074"/>
          </a:xfrm>
          <a:prstGeom prst="wedgeRoundRectCallout">
            <a:avLst>
              <a:gd name="adj1" fmla="val -44140"/>
              <a:gd name="adj2" fmla="val 705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Buraya kadar dayanabildik…</a:t>
            </a:r>
            <a:endParaRPr lang="tr-TR" sz="28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Öyleyse, biz de kendi PQW fonksiyonumuzu yaparız.</a:t>
            </a:r>
            <a:endParaRPr lang="tr-TR" dirty="0"/>
          </a:p>
        </p:txBody>
      </p:sp>
      <p:pic>
        <p:nvPicPr>
          <p:cNvPr id="4" name="3 İçerik Yer Tutucusu" descr="images.jpg"/>
          <p:cNvPicPr>
            <a:picLocks noGrp="1" noChangeAspect="1"/>
          </p:cNvPicPr>
          <p:nvPr>
            <p:ph sz="quarter" idx="1"/>
          </p:nvPr>
        </p:nvPicPr>
        <p:blipFill>
          <a:blip r:embed="rId2"/>
          <a:stretch>
            <a:fillRect/>
          </a:stretch>
        </p:blipFill>
        <p:spPr>
          <a:xfrm>
            <a:off x="4143372" y="4357694"/>
            <a:ext cx="1500198" cy="1984877"/>
          </a:xfrm>
        </p:spPr>
      </p:pic>
      <p:pic>
        <p:nvPicPr>
          <p:cNvPr id="5" name="4 Resim" descr="fc3e567de21df68c5b466fcdc1e1c974.jpg"/>
          <p:cNvPicPr>
            <a:picLocks noChangeAspect="1"/>
          </p:cNvPicPr>
          <p:nvPr/>
        </p:nvPicPr>
        <p:blipFill>
          <a:blip r:embed="rId3" cstate="print"/>
          <a:stretch>
            <a:fillRect/>
          </a:stretch>
        </p:blipFill>
        <p:spPr>
          <a:xfrm>
            <a:off x="6000760" y="4357694"/>
            <a:ext cx="2500330" cy="1875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2.bp.blogspot.com/-tFxHJL1S5eo/T4DPM3pwiMI/AAAAAAAAAdY/D-WVnmMXEEw/s1600/success_baby.jpg"/>
          <p:cNvPicPr>
            <a:picLocks noChangeAspect="1" noChangeArrowheads="1"/>
          </p:cNvPicPr>
          <p:nvPr/>
        </p:nvPicPr>
        <p:blipFill>
          <a:blip r:embed="rId4"/>
          <a:srcRect/>
          <a:stretch>
            <a:fillRect/>
          </a:stretch>
        </p:blipFill>
        <p:spPr bwMode="auto">
          <a:xfrm>
            <a:off x="357158" y="1714488"/>
            <a:ext cx="2331720" cy="256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Metin kutusu"/>
          <p:cNvSpPr txBox="1"/>
          <p:nvPr/>
        </p:nvSpPr>
        <p:spPr>
          <a:xfrm>
            <a:off x="3857620" y="2928934"/>
            <a:ext cx="4643470" cy="1815882"/>
          </a:xfrm>
          <a:prstGeom prst="rect">
            <a:avLst/>
          </a:prstGeom>
          <a:noFill/>
        </p:spPr>
        <p:txBody>
          <a:bodyPr wrap="square" rtlCol="0">
            <a:spAutoFit/>
          </a:bodyPr>
          <a:lstStyle/>
          <a:p>
            <a:r>
              <a:rPr lang="tr-TR" sz="3600" dirty="0" smtClean="0"/>
              <a:t>Neden PQW?</a:t>
            </a:r>
          </a:p>
          <a:p>
            <a:pPr>
              <a:buFont typeface="Arial" pitchFamily="34" charset="0"/>
              <a:buChar char="•"/>
            </a:pPr>
            <a:r>
              <a:rPr lang="tr-TR" sz="2000" dirty="0" smtClean="0"/>
              <a:t>Çünkü işin raconu böyle.</a:t>
            </a:r>
          </a:p>
          <a:p>
            <a:pPr>
              <a:buFont typeface="Arial" pitchFamily="34" charset="0"/>
              <a:buChar char="•"/>
            </a:pPr>
            <a:r>
              <a:rPr lang="tr-TR" sz="2000" dirty="0" smtClean="0"/>
              <a:t>Bkz. SQNY VE CASIQ</a:t>
            </a:r>
          </a:p>
          <a:p>
            <a:endParaRPr lang="tr-TR" sz="3600" dirty="0"/>
          </a:p>
        </p:txBody>
      </p:sp>
      <p:sp>
        <p:nvSpPr>
          <p:cNvPr id="10" name="9 Köşeleri Yuvarlanmış Dikdörtgen Belirtme Çizgisi"/>
          <p:cNvSpPr/>
          <p:nvPr/>
        </p:nvSpPr>
        <p:spPr>
          <a:xfrm>
            <a:off x="2714612" y="1285860"/>
            <a:ext cx="2714644" cy="1500198"/>
          </a:xfrm>
          <a:prstGeom prst="wedgeRoundRectCallout">
            <a:avLst>
              <a:gd name="adj1" fmla="val -67884"/>
              <a:gd name="adj2" fmla="val 731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Kendi fonksiyonumu kendim yazabilirim!</a:t>
            </a:r>
            <a:endParaRPr lang="tr-TR" sz="2000" dirty="0"/>
          </a:p>
        </p:txBody>
      </p:sp>
      <p:pic>
        <p:nvPicPr>
          <p:cNvPr id="11" name="10 Resim" descr="bilgisayar.wmf"/>
          <p:cNvPicPr>
            <a:picLocks noChangeAspect="1"/>
          </p:cNvPicPr>
          <p:nvPr/>
        </p:nvPicPr>
        <p:blipFill>
          <a:blip r:embed="rId5"/>
          <a:stretch>
            <a:fillRect/>
          </a:stretch>
        </p:blipFill>
        <p:spPr>
          <a:xfrm>
            <a:off x="7715272" y="5617987"/>
            <a:ext cx="1214446" cy="1240013"/>
          </a:xfrm>
          <a:prstGeom prst="rect">
            <a:avLst/>
          </a:prstGeom>
        </p:spPr>
      </p:pic>
      <p:sp>
        <p:nvSpPr>
          <p:cNvPr id="12" name="11 Yuvarlatılmış Dikdörtgen"/>
          <p:cNvSpPr/>
          <p:nvPr/>
        </p:nvSpPr>
        <p:spPr>
          <a:xfrm>
            <a:off x="1071538" y="4714884"/>
            <a:ext cx="2571768"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Dikkat! Döngüleri henüz görmedik ama bu örnekte döngüleri kullanmak zorundayız. </a:t>
            </a:r>
            <a:endParaRPr lang="tr-TR" dirty="0"/>
          </a:p>
        </p:txBody>
      </p:sp>
      <p:sp>
        <p:nvSpPr>
          <p:cNvPr id="13" name="12 Oval"/>
          <p:cNvSpPr/>
          <p:nvPr/>
        </p:nvSpPr>
        <p:spPr>
          <a:xfrm>
            <a:off x="6572264" y="4071942"/>
            <a:ext cx="1071570" cy="9286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par>
                          <p:cTn id="23" fill="hold">
                            <p:stCondLst>
                              <p:cond delay="500"/>
                            </p:stCondLst>
                            <p:childTnLst>
                              <p:par>
                                <p:cTn id="24" presetID="5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70" decel="100000"/>
                                        <p:tgtEl>
                                          <p:spTgt spid="13"/>
                                        </p:tgtEl>
                                      </p:cBhvr>
                                    </p:animEffect>
                                    <p:animScale>
                                      <p:cBhvr>
                                        <p:cTn id="27" dur="770" decel="100000"/>
                                        <p:tgtEl>
                                          <p:spTgt spid="13"/>
                                        </p:tgtEl>
                                      </p:cBhvr>
                                      <p:from x="10000" y="10000"/>
                                      <p:to x="200000" y="450000"/>
                                    </p:animScale>
                                    <p:animScale>
                                      <p:cBhvr>
                                        <p:cTn id="28" dur="1230" accel="100000" fill="hold">
                                          <p:stCondLst>
                                            <p:cond delay="770"/>
                                          </p:stCondLst>
                                        </p:cTn>
                                        <p:tgtEl>
                                          <p:spTgt spid="13"/>
                                        </p:tgtEl>
                                      </p:cBhvr>
                                      <p:from x="200000" y="450000"/>
                                      <p:to x="100000" y="100000"/>
                                    </p:animScale>
                                    <p:set>
                                      <p:cBhvr>
                                        <p:cTn id="29" dur="770" fill="hold"/>
                                        <p:tgtEl>
                                          <p:spTgt spid="13"/>
                                        </p:tgtEl>
                                        <p:attrNameLst>
                                          <p:attrName>ppt_x</p:attrName>
                                        </p:attrNameLst>
                                      </p:cBhvr>
                                      <p:to>
                                        <p:strVal val="(0.5)"/>
                                      </p:to>
                                    </p:set>
                                    <p:anim from="(0.5)" to="(#ppt_x)" calcmode="lin" valueType="num">
                                      <p:cBhvr>
                                        <p:cTn id="30" dur="1230" accel="100000" fill="hold">
                                          <p:stCondLst>
                                            <p:cond delay="770"/>
                                          </p:stCondLst>
                                        </p:cTn>
                                        <p:tgtEl>
                                          <p:spTgt spid="13"/>
                                        </p:tgtEl>
                                        <p:attrNameLst>
                                          <p:attrName>ppt_x</p:attrName>
                                        </p:attrNameLst>
                                      </p:cBhvr>
                                    </p:anim>
                                    <p:set>
                                      <p:cBhvr>
                                        <p:cTn id="31" dur="770" fill="hold"/>
                                        <p:tgtEl>
                                          <p:spTgt spid="13"/>
                                        </p:tgtEl>
                                        <p:attrNameLst>
                                          <p:attrName>ppt_y</p:attrName>
                                        </p:attrNameLst>
                                      </p:cBhvr>
                                      <p:to>
                                        <p:strVal val="(#ppt_y+0.4)"/>
                                      </p:to>
                                    </p:set>
                                    <p:anim from="(#ppt_y+0.4)" to="(#ppt_y)" calcmode="lin" valueType="num">
                                      <p:cBhvr>
                                        <p:cTn id="32"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Fonksiyonların Prototipleri</a:t>
            </a:r>
            <a:endParaRPr lang="tr-TR" dirty="0"/>
          </a:p>
        </p:txBody>
      </p:sp>
      <p:sp>
        <p:nvSpPr>
          <p:cNvPr id="4" name="3 Yuvarlatılmış Dikdörtgen"/>
          <p:cNvSpPr/>
          <p:nvPr/>
        </p:nvSpPr>
        <p:spPr>
          <a:xfrm>
            <a:off x="4857752" y="1071546"/>
            <a:ext cx="3571900" cy="4357718"/>
          </a:xfrm>
          <a:prstGeom prst="roundRect">
            <a:avLst/>
          </a:prstGeom>
          <a:solidFill>
            <a:srgbClr val="FFFF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Yuvarlatılmış Dikdörtgen"/>
          <p:cNvSpPr/>
          <p:nvPr/>
        </p:nvSpPr>
        <p:spPr>
          <a:xfrm>
            <a:off x="5214942" y="1857364"/>
            <a:ext cx="242889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TEK SATIRLIK PROTOTİP</a:t>
            </a:r>
            <a:endParaRPr lang="tr-TR" dirty="0"/>
          </a:p>
        </p:txBody>
      </p:sp>
      <p:sp>
        <p:nvSpPr>
          <p:cNvPr id="6" name="5 Yuvarlatılmış Dikdörtgen"/>
          <p:cNvSpPr/>
          <p:nvPr/>
        </p:nvSpPr>
        <p:spPr>
          <a:xfrm>
            <a:off x="5286380" y="2500306"/>
            <a:ext cx="242889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MAİN</a:t>
            </a:r>
            <a:endParaRPr lang="tr-TR" dirty="0"/>
          </a:p>
        </p:txBody>
      </p:sp>
      <p:sp>
        <p:nvSpPr>
          <p:cNvPr id="7" name="6 Yuvarlatılmış Dikdörtgen"/>
          <p:cNvSpPr/>
          <p:nvPr/>
        </p:nvSpPr>
        <p:spPr>
          <a:xfrm>
            <a:off x="5286380" y="3929066"/>
            <a:ext cx="242889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FONKSİYON</a:t>
            </a:r>
            <a:endParaRPr lang="tr-TR" dirty="0"/>
          </a:p>
        </p:txBody>
      </p:sp>
      <p:sp>
        <p:nvSpPr>
          <p:cNvPr id="8" name="7 Köşeleri Yuvarlanmış Dikdörtgen Belirtme Çizgisi"/>
          <p:cNvSpPr/>
          <p:nvPr/>
        </p:nvSpPr>
        <p:spPr>
          <a:xfrm>
            <a:off x="357158" y="1214422"/>
            <a:ext cx="3357586" cy="1428760"/>
          </a:xfrm>
          <a:prstGeom prst="wedgeRoundRectCallout">
            <a:avLst>
              <a:gd name="adj1" fmla="val 91652"/>
              <a:gd name="adj2" fmla="val -63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Ey derleyici, </a:t>
            </a:r>
            <a:r>
              <a:rPr lang="tr-TR" sz="1600" dirty="0" err="1" smtClean="0"/>
              <a:t>main’in</a:t>
            </a:r>
            <a:r>
              <a:rPr lang="tr-TR" sz="1600" dirty="0" smtClean="0"/>
              <a:t> içinde benim fonksiyonumun kullanımını görünce “Acaba bu da ne, ben bunu tanımıyorum.” deme. Az sabret, </a:t>
            </a:r>
            <a:r>
              <a:rPr lang="tr-TR" sz="1600" dirty="0" err="1" smtClean="0"/>
              <a:t>main’in</a:t>
            </a:r>
            <a:r>
              <a:rPr lang="tr-TR" sz="1600" dirty="0" smtClean="0"/>
              <a:t> sonunda detayları var.</a:t>
            </a:r>
            <a:endParaRPr lang="tr-TR" sz="1600" dirty="0"/>
          </a:p>
        </p:txBody>
      </p:sp>
      <p:sp>
        <p:nvSpPr>
          <p:cNvPr id="9" name="8 Yuvarlatılmış Dikdörtgen"/>
          <p:cNvSpPr/>
          <p:nvPr/>
        </p:nvSpPr>
        <p:spPr>
          <a:xfrm>
            <a:off x="5214942" y="1357298"/>
            <a:ext cx="242889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t>
            </a:r>
            <a:r>
              <a:rPr lang="tr-TR" dirty="0" err="1" smtClean="0"/>
              <a:t>include</a:t>
            </a:r>
            <a:r>
              <a:rPr lang="tr-TR" dirty="0" smtClean="0"/>
              <a:t> …vs. </a:t>
            </a:r>
            <a:endParaRPr lang="tr-TR" dirty="0"/>
          </a:p>
        </p:txBody>
      </p:sp>
      <p:pic>
        <p:nvPicPr>
          <p:cNvPr id="1026" name="Picture 2"/>
          <p:cNvPicPr>
            <a:picLocks noChangeAspect="1" noChangeArrowheads="1"/>
          </p:cNvPicPr>
          <p:nvPr/>
        </p:nvPicPr>
        <p:blipFill>
          <a:blip r:embed="rId2"/>
          <a:srcRect/>
          <a:stretch>
            <a:fillRect/>
          </a:stretch>
        </p:blipFill>
        <p:spPr bwMode="auto">
          <a:xfrm>
            <a:off x="285720" y="4572008"/>
            <a:ext cx="4121874" cy="928694"/>
          </a:xfrm>
          <a:prstGeom prst="rect">
            <a:avLst/>
          </a:prstGeom>
          <a:noFill/>
          <a:ln w="9525">
            <a:noFill/>
            <a:miter lim="800000"/>
            <a:headEnd/>
            <a:tailEnd/>
          </a:ln>
          <a:effectLst/>
        </p:spPr>
      </p:pic>
      <p:sp>
        <p:nvSpPr>
          <p:cNvPr id="11" name="10 Metin kutusu"/>
          <p:cNvSpPr txBox="1"/>
          <p:nvPr/>
        </p:nvSpPr>
        <p:spPr>
          <a:xfrm>
            <a:off x="214282" y="2786058"/>
            <a:ext cx="428628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Prototip konmaması iyi bir uygulama değildir. Konulması ihmal edildiğinde, derleyici fonksiyonun </a:t>
            </a:r>
            <a:r>
              <a:rPr lang="tr-TR" sz="1600" dirty="0" err="1" smtClean="0"/>
              <a:t>int</a:t>
            </a:r>
            <a:r>
              <a:rPr lang="tr-TR" sz="1600" dirty="0" smtClean="0"/>
              <a:t> döneceğini </a:t>
            </a:r>
            <a:r>
              <a:rPr lang="tr-TR" sz="1600" b="1" dirty="0" smtClean="0"/>
              <a:t>varsayar</a:t>
            </a:r>
            <a:r>
              <a:rPr lang="tr-TR" sz="1600" dirty="0" smtClean="0"/>
              <a:t>. Gerçekten de öyleyse ne hata ne uyarı verir. Diğer durumlarda </a:t>
            </a:r>
            <a:r>
              <a:rPr lang="tr-TR" sz="1600" b="1" dirty="0" smtClean="0"/>
              <a:t>uyarı ya da hata </a:t>
            </a:r>
            <a:r>
              <a:rPr lang="tr-TR" sz="1600" dirty="0" smtClean="0"/>
              <a:t>verir.  Her durumda prototip konulması iyi bir uygulamadır.</a:t>
            </a:r>
            <a:endParaRPr lang="tr-TR" sz="1600" dirty="0"/>
          </a:p>
        </p:txBody>
      </p:sp>
      <p:cxnSp>
        <p:nvCxnSpPr>
          <p:cNvPr id="13" name="12 Düz Ok Bağlayıcısı"/>
          <p:cNvCxnSpPr/>
          <p:nvPr/>
        </p:nvCxnSpPr>
        <p:spPr>
          <a:xfrm>
            <a:off x="1357290" y="5286388"/>
            <a:ext cx="100013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2357423" y="5500702"/>
            <a:ext cx="628654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tr-TR" sz="1400" b="1" dirty="0" smtClean="0"/>
              <a:t>Sınavlarda</a:t>
            </a:r>
            <a:r>
              <a:rPr lang="tr-TR" sz="1400" dirty="0" smtClean="0"/>
              <a:t> herhangi bir fonksiyonun prototipi yoksa kod hata verir diyebilirsiniz ya da varmış gibi çözebilirsiniz; iki cevap da geçerli kabul edilir. Tabii ki, varmış gibi çözdüğünüzde doğru cevabı buluyor olmalısınız.</a:t>
            </a:r>
            <a:endParaRPr lang="tr-TR" sz="1400" dirty="0"/>
          </a:p>
        </p:txBody>
      </p:sp>
      <p:sp>
        <p:nvSpPr>
          <p:cNvPr id="15" name="14 5-Nokta Yıldız"/>
          <p:cNvSpPr/>
          <p:nvPr/>
        </p:nvSpPr>
        <p:spPr>
          <a:xfrm>
            <a:off x="1428728" y="5715016"/>
            <a:ext cx="928694"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57166"/>
            <a:ext cx="8229600" cy="785834"/>
          </a:xfrm>
        </p:spPr>
        <p:txBody>
          <a:bodyPr anchor="ctr">
            <a:normAutofit/>
          </a:bodyPr>
          <a:lstStyle/>
          <a:p>
            <a:r>
              <a:rPr lang="tr-TR" sz="2800" b="1" dirty="0" smtClean="0">
                <a:solidFill>
                  <a:schemeClr val="tx2">
                    <a:lumMod val="60000"/>
                    <a:lumOff val="40000"/>
                  </a:schemeClr>
                </a:solidFill>
              </a:rPr>
              <a:t>Fonksiyonların Prototipleri</a:t>
            </a:r>
            <a:endParaRPr lang="tr-TR" sz="28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329642" cy="2352676"/>
          </a:xfrm>
        </p:spPr>
        <p:txBody>
          <a:bodyPr>
            <a:normAutofit/>
          </a:bodyPr>
          <a:lstStyle/>
          <a:p>
            <a:pPr marL="342900" indent="-342900" algn="just">
              <a:buFont typeface="Wingdings" panose="05000000000000000000" pitchFamily="2" charset="2"/>
              <a:buChar char="Ø"/>
            </a:pPr>
            <a:r>
              <a:rPr lang="tr-TR" b="1" dirty="0" smtClean="0">
                <a:solidFill>
                  <a:schemeClr val="tx1"/>
                </a:solidFill>
              </a:rPr>
              <a:t>Prototip yapısı: </a:t>
            </a:r>
          </a:p>
          <a:p>
            <a:pPr algn="just"/>
            <a:r>
              <a:rPr lang="tr-TR" sz="2800" b="1" dirty="0">
                <a:solidFill>
                  <a:schemeClr val="tx1"/>
                </a:solidFill>
              </a:rPr>
              <a:t> </a:t>
            </a:r>
            <a:r>
              <a:rPr lang="tr-TR" sz="2800" b="1" dirty="0" smtClean="0">
                <a:solidFill>
                  <a:schemeClr val="tx1"/>
                </a:solidFill>
              </a:rPr>
              <a:t>    </a:t>
            </a:r>
            <a:r>
              <a:rPr lang="tr-TR" sz="2800" b="1" dirty="0" smtClean="0">
                <a:solidFill>
                  <a:srgbClr val="C00000"/>
                </a:solidFill>
              </a:rPr>
              <a:t>&lt;dönen tür&gt; </a:t>
            </a:r>
            <a:r>
              <a:rPr lang="tr-TR" sz="2800" dirty="0" smtClean="0">
                <a:solidFill>
                  <a:schemeClr val="tx1"/>
                </a:solidFill>
              </a:rPr>
              <a:t>&lt;fonksiyon adı&gt; (</a:t>
            </a:r>
            <a:r>
              <a:rPr lang="tr-TR" sz="2800" b="1" dirty="0" smtClean="0">
                <a:solidFill>
                  <a:srgbClr val="002060"/>
                </a:solidFill>
              </a:rPr>
              <a:t>&lt;parametreler&gt;</a:t>
            </a:r>
            <a:r>
              <a:rPr lang="tr-TR" sz="2800" dirty="0" smtClean="0">
                <a:solidFill>
                  <a:schemeClr val="tx1"/>
                </a:solidFill>
              </a:rPr>
              <a:t>) ;</a:t>
            </a:r>
          </a:p>
          <a:p>
            <a:pPr marL="342900" indent="-342900" algn="just">
              <a:buFont typeface="Wingdings" panose="05000000000000000000" pitchFamily="2" charset="2"/>
              <a:buChar char="Ø"/>
            </a:pPr>
            <a:r>
              <a:rPr lang="tr-TR" sz="1800" b="1" dirty="0" smtClean="0">
                <a:solidFill>
                  <a:schemeClr val="tx1"/>
                </a:solidFill>
              </a:rPr>
              <a:t>Örnekler:</a:t>
            </a:r>
          </a:p>
          <a:p>
            <a:pPr algn="just"/>
            <a:r>
              <a:rPr lang="tr-TR" sz="1800" b="1" dirty="0">
                <a:solidFill>
                  <a:schemeClr val="tx1"/>
                </a:solidFill>
              </a:rPr>
              <a:t> </a:t>
            </a:r>
            <a:r>
              <a:rPr lang="tr-TR" sz="1800" b="1" dirty="0" smtClean="0">
                <a:solidFill>
                  <a:schemeClr val="tx1"/>
                </a:solidFill>
              </a:rPr>
              <a:t>     </a:t>
            </a:r>
            <a:r>
              <a:rPr lang="tr-TR" sz="1800" dirty="0" err="1" smtClean="0">
                <a:solidFill>
                  <a:schemeClr val="tx1"/>
                </a:solidFill>
              </a:rPr>
              <a:t>int</a:t>
            </a:r>
            <a:r>
              <a:rPr lang="tr-TR" sz="1800" dirty="0" smtClean="0">
                <a:solidFill>
                  <a:schemeClr val="tx1"/>
                </a:solidFill>
              </a:rPr>
              <a:t> topla(</a:t>
            </a:r>
            <a:r>
              <a:rPr lang="tr-TR" sz="1800" dirty="0" err="1" smtClean="0">
                <a:solidFill>
                  <a:schemeClr val="tx1"/>
                </a:solidFill>
              </a:rPr>
              <a:t>int</a:t>
            </a:r>
            <a:r>
              <a:rPr lang="tr-TR" sz="1800" dirty="0" smtClean="0">
                <a:solidFill>
                  <a:schemeClr val="tx1"/>
                </a:solidFill>
              </a:rPr>
              <a:t> a, </a:t>
            </a:r>
            <a:r>
              <a:rPr lang="tr-TR" sz="1800" dirty="0" err="1" smtClean="0">
                <a:solidFill>
                  <a:schemeClr val="tx1"/>
                </a:solidFill>
              </a:rPr>
              <a:t>int</a:t>
            </a:r>
            <a:r>
              <a:rPr lang="tr-TR" sz="1800" dirty="0" smtClean="0">
                <a:solidFill>
                  <a:schemeClr val="tx1"/>
                </a:solidFill>
              </a:rPr>
              <a:t> b);</a:t>
            </a:r>
          </a:p>
          <a:p>
            <a:pPr algn="just"/>
            <a:r>
              <a:rPr lang="tr-TR" sz="1800" dirty="0">
                <a:solidFill>
                  <a:schemeClr val="tx1"/>
                </a:solidFill>
              </a:rPr>
              <a:t> </a:t>
            </a:r>
            <a:r>
              <a:rPr lang="tr-TR" sz="1800" dirty="0" smtClean="0">
                <a:solidFill>
                  <a:schemeClr val="tx1"/>
                </a:solidFill>
              </a:rPr>
              <a:t>     </a:t>
            </a:r>
            <a:r>
              <a:rPr lang="tr-TR" sz="1800" dirty="0" err="1" smtClean="0">
                <a:solidFill>
                  <a:schemeClr val="tx1"/>
                </a:solidFill>
              </a:rPr>
              <a:t>int</a:t>
            </a:r>
            <a:r>
              <a:rPr lang="tr-TR" sz="1800" dirty="0" smtClean="0">
                <a:solidFill>
                  <a:schemeClr val="tx1"/>
                </a:solidFill>
              </a:rPr>
              <a:t> </a:t>
            </a:r>
            <a:r>
              <a:rPr lang="tr-TR" sz="1800" dirty="0" err="1" smtClean="0">
                <a:solidFill>
                  <a:schemeClr val="tx1"/>
                </a:solidFill>
              </a:rPr>
              <a:t>max</a:t>
            </a:r>
            <a:r>
              <a:rPr lang="tr-TR" sz="1800" dirty="0" smtClean="0">
                <a:solidFill>
                  <a:schemeClr val="tx1"/>
                </a:solidFill>
              </a:rPr>
              <a:t>(</a:t>
            </a:r>
            <a:r>
              <a:rPr lang="tr-TR" sz="1800" dirty="0" err="1" smtClean="0">
                <a:solidFill>
                  <a:schemeClr val="tx1"/>
                </a:solidFill>
              </a:rPr>
              <a:t>int</a:t>
            </a:r>
            <a:r>
              <a:rPr lang="tr-TR" sz="1800" dirty="0" smtClean="0">
                <a:solidFill>
                  <a:schemeClr val="tx1"/>
                </a:solidFill>
              </a:rPr>
              <a:t>,</a:t>
            </a:r>
            <a:r>
              <a:rPr lang="tr-TR" sz="1800" dirty="0" err="1" smtClean="0">
                <a:solidFill>
                  <a:schemeClr val="tx1"/>
                </a:solidFill>
              </a:rPr>
              <a:t>int</a:t>
            </a:r>
            <a:r>
              <a:rPr lang="tr-TR" sz="1800" dirty="0" smtClean="0">
                <a:solidFill>
                  <a:schemeClr val="tx1"/>
                </a:solidFill>
              </a:rPr>
              <a:t>);</a:t>
            </a:r>
          </a:p>
        </p:txBody>
      </p:sp>
      <p:sp>
        <p:nvSpPr>
          <p:cNvPr id="4" name="3 Dikdörtgen"/>
          <p:cNvSpPr/>
          <p:nvPr/>
        </p:nvSpPr>
        <p:spPr>
          <a:xfrm>
            <a:off x="4286248" y="3214686"/>
            <a:ext cx="4572000" cy="3108543"/>
          </a:xfrm>
          <a:prstGeom prst="rect">
            <a:avLst/>
          </a:prstGeom>
        </p:spPr>
        <p:txBody>
          <a:bodyPr>
            <a:spAutoFit/>
          </a:bodyPr>
          <a:lstStyle/>
          <a:p>
            <a:pPr marL="342900" indent="-342900" algn="just">
              <a:buFontTx/>
              <a:buChar char="-"/>
            </a:pPr>
            <a:endParaRPr lang="tr-TR" sz="1400" dirty="0" smtClean="0"/>
          </a:p>
          <a:p>
            <a:pPr marL="342900" indent="-342900" algn="just">
              <a:buFontTx/>
              <a:buChar char="-"/>
            </a:pPr>
            <a:r>
              <a:rPr lang="tr-TR" sz="1400" dirty="0" smtClean="0"/>
              <a:t>Eğer fonksiyon </a:t>
            </a:r>
            <a:r>
              <a:rPr lang="tr-TR" sz="1400" dirty="0" err="1" smtClean="0"/>
              <a:t>main</a:t>
            </a:r>
            <a:r>
              <a:rPr lang="tr-TR" sz="1400" dirty="0" smtClean="0"/>
              <a:t> fonksiyonunun altında yazılacaksa, ki bu doğru bir programlama alışkanlığı olur, fonksiyonların prototipleri </a:t>
            </a:r>
            <a:r>
              <a:rPr lang="tr-TR" sz="1400" dirty="0" err="1" smtClean="0"/>
              <a:t>main</a:t>
            </a:r>
            <a:r>
              <a:rPr lang="tr-TR" sz="1400" dirty="0" smtClean="0"/>
              <a:t> fonksiyonundan önce </a:t>
            </a:r>
            <a:r>
              <a:rPr lang="tr-TR" sz="1400" b="1" dirty="0" smtClean="0"/>
              <a:t>tanımlanmalıdır.</a:t>
            </a:r>
            <a:r>
              <a:rPr lang="tr-TR" sz="1400" dirty="0" smtClean="0"/>
              <a:t> Fonksiyon prototipinde fonksiyonun temel iskeleti bulunur, içeriği yer almaz. Fonksiyonlar </a:t>
            </a:r>
            <a:r>
              <a:rPr lang="tr-TR" sz="1400" dirty="0" err="1" smtClean="0"/>
              <a:t>main</a:t>
            </a:r>
            <a:r>
              <a:rPr lang="tr-TR" sz="1400" dirty="0" smtClean="0"/>
              <a:t> fonksiyonunun üzerinde tanımlandığında derleyiciler metotlar için arka planda prototipleri kendisi oluşturur.</a:t>
            </a:r>
          </a:p>
          <a:p>
            <a:pPr marL="342900" indent="-342900" algn="just">
              <a:buFontTx/>
              <a:buChar char="-"/>
            </a:pPr>
            <a:endParaRPr lang="tr-TR" sz="1400" dirty="0" smtClean="0"/>
          </a:p>
          <a:p>
            <a:pPr marL="342900" indent="-342900" algn="just">
              <a:buFontTx/>
              <a:buChar char="-"/>
            </a:pPr>
            <a:r>
              <a:rPr lang="tr-TR" sz="1400" b="1" dirty="0" smtClean="0">
                <a:solidFill>
                  <a:srgbClr val="FF0000"/>
                </a:solidFill>
              </a:rPr>
              <a:t>Özet olarak, fonksiyonlar </a:t>
            </a:r>
            <a:r>
              <a:rPr lang="tr-TR" sz="1400" b="1" dirty="0" err="1" smtClean="0">
                <a:solidFill>
                  <a:srgbClr val="FF0000"/>
                </a:solidFill>
              </a:rPr>
              <a:t>main</a:t>
            </a:r>
            <a:r>
              <a:rPr lang="tr-TR" sz="1400" b="1" dirty="0" smtClean="0">
                <a:solidFill>
                  <a:srgbClr val="FF0000"/>
                </a:solidFill>
              </a:rPr>
              <a:t> fonksiyonunun üzerinde tanımlandıysa prototip kullanılmaz. </a:t>
            </a:r>
            <a:r>
              <a:rPr lang="tr-TR" sz="1400" b="1" dirty="0" err="1" smtClean="0">
                <a:solidFill>
                  <a:srgbClr val="FF0000"/>
                </a:solidFill>
              </a:rPr>
              <a:t>Main</a:t>
            </a:r>
            <a:r>
              <a:rPr lang="tr-TR" sz="1400" b="1" dirty="0" smtClean="0">
                <a:solidFill>
                  <a:srgbClr val="FF0000"/>
                </a:solidFill>
              </a:rPr>
              <a:t> fonksiyonunun altına yazıldıysa prototip yazılması gerekir.</a:t>
            </a:r>
          </a:p>
        </p:txBody>
      </p:sp>
      <p:sp>
        <p:nvSpPr>
          <p:cNvPr id="5" name="4 Dikdörtgen"/>
          <p:cNvSpPr/>
          <p:nvPr/>
        </p:nvSpPr>
        <p:spPr>
          <a:xfrm>
            <a:off x="571472" y="3571876"/>
            <a:ext cx="3714776" cy="2462213"/>
          </a:xfrm>
          <a:prstGeom prst="rect">
            <a:avLst/>
          </a:prstGeom>
        </p:spPr>
        <p:txBody>
          <a:bodyPr wrap="square">
            <a:spAutoFit/>
          </a:bodyPr>
          <a:lstStyle/>
          <a:p>
            <a:pPr marL="342900" indent="-342900" algn="just">
              <a:buFontTx/>
              <a:buChar char="-"/>
            </a:pPr>
            <a:r>
              <a:rPr lang="tr-TR" sz="1400" dirty="0" smtClean="0"/>
              <a:t>Prototipte parametreler yazılırken parametre adının kullanılması şart değildir.</a:t>
            </a:r>
          </a:p>
          <a:p>
            <a:pPr marL="342900" indent="-342900" algn="just">
              <a:buFontTx/>
              <a:buChar char="-"/>
            </a:pPr>
            <a:r>
              <a:rPr lang="tr-TR" sz="1400" dirty="0" err="1" smtClean="0"/>
              <a:t>C'de</a:t>
            </a:r>
            <a:r>
              <a:rPr lang="tr-TR" sz="1400" dirty="0" smtClean="0"/>
              <a:t> fonksiyonlar </a:t>
            </a:r>
            <a:r>
              <a:rPr lang="tr-TR" sz="1400" dirty="0" err="1" smtClean="0"/>
              <a:t>main</a:t>
            </a:r>
            <a:r>
              <a:rPr lang="tr-TR" sz="1400" dirty="0" smtClean="0"/>
              <a:t> fonksiyonunun altına ya da üstüne yazılabilir. Eğer fonksiyon </a:t>
            </a:r>
            <a:r>
              <a:rPr lang="tr-TR" sz="1400" dirty="0" err="1" smtClean="0"/>
              <a:t>main</a:t>
            </a:r>
            <a:r>
              <a:rPr lang="tr-TR" sz="1400" dirty="0" smtClean="0"/>
              <a:t> fonksiyonunun üzerine yazılırsa fonksiyon direk olarak kullanılabilir(bu durumda </a:t>
            </a:r>
            <a:r>
              <a:rPr lang="tr-TR" sz="1400" b="1" dirty="0" smtClean="0"/>
              <a:t>prototipe gerek kalmaz</a:t>
            </a:r>
            <a:r>
              <a:rPr lang="tr-TR" sz="1400" dirty="0" smtClean="0"/>
              <a:t>). Ancak, çok fazla fonksiyon yazılan durumlarda kod karmaşıklaşmaya başlar. </a:t>
            </a:r>
            <a:r>
              <a:rPr lang="tr-TR" sz="1400" b="1" dirty="0" err="1" smtClean="0"/>
              <a:t>Main</a:t>
            </a:r>
            <a:r>
              <a:rPr lang="tr-TR" sz="1400" b="1" dirty="0" smtClean="0"/>
              <a:t> fonksiyonunun en başta olması okunmayı ve düzenlemeyi kolaylaştırır</a:t>
            </a:r>
            <a:r>
              <a:rPr lang="tr-TR" sz="1400" dirty="0" smtClean="0"/>
              <a:t>.</a:t>
            </a:r>
          </a:p>
        </p:txBody>
      </p:sp>
    </p:spTree>
    <p:extLst>
      <p:ext uri="{BB962C8B-B14F-4D97-AF65-F5344CB8AC3E}">
        <p14:creationId xmlns:p14="http://schemas.microsoft.com/office/powerpoint/2010/main" xmlns="" val="101946858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Fonksiyonların Çağrılması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smtClean="0">
                <a:solidFill>
                  <a:schemeClr val="tx1"/>
                </a:solidFill>
              </a:rPr>
              <a:t>C'de</a:t>
            </a:r>
            <a:r>
              <a:rPr lang="tr-TR" dirty="0" smtClean="0">
                <a:solidFill>
                  <a:schemeClr val="tx1"/>
                </a:solidFill>
              </a:rPr>
              <a:t> kullanıcı tarafından yazılmış olan ya da hazır kütüphanelerdeki fonksiyonların uygun bir şekilde </a:t>
            </a:r>
            <a:r>
              <a:rPr lang="tr-TR" b="1" dirty="0" smtClean="0">
                <a:solidFill>
                  <a:schemeClr val="tx1"/>
                </a:solidFill>
              </a:rPr>
              <a:t>çağrılması</a:t>
            </a:r>
            <a:r>
              <a:rPr lang="tr-TR" dirty="0" smtClean="0">
                <a:solidFill>
                  <a:schemeClr val="tx1"/>
                </a:solidFill>
              </a:rPr>
              <a:t> gerekir. </a:t>
            </a:r>
          </a:p>
          <a:p>
            <a:pPr marL="342900" indent="-342900" algn="just">
              <a:buFontTx/>
              <a:buChar char="-"/>
            </a:pPr>
            <a:endParaRPr lang="tr-TR" dirty="0" smtClean="0"/>
          </a:p>
          <a:p>
            <a:pPr marL="342900" indent="-342900" algn="just">
              <a:buFontTx/>
              <a:buChar char="-"/>
            </a:pPr>
            <a:r>
              <a:rPr lang="tr-TR" b="1" dirty="0" smtClean="0">
                <a:solidFill>
                  <a:schemeClr val="tx1"/>
                </a:solidFill>
              </a:rPr>
              <a:t>Dönüş türü </a:t>
            </a:r>
            <a:r>
              <a:rPr lang="tr-TR" dirty="0" smtClean="0">
                <a:solidFill>
                  <a:schemeClr val="tx1"/>
                </a:solidFill>
              </a:rPr>
              <a:t>olmayan fonksiyonlar direk olarak çağrılırken dönüş türüne sahip bir fonksiyondan dönen değer bir değişkene atanabilir ya da başka bir fonksiyonda kullanılabilir.</a:t>
            </a:r>
          </a:p>
        </p:txBody>
      </p:sp>
    </p:spTree>
    <p:extLst>
      <p:ext uri="{BB962C8B-B14F-4D97-AF65-F5344CB8AC3E}">
        <p14:creationId xmlns:p14="http://schemas.microsoft.com/office/powerpoint/2010/main" xmlns="" val="8666292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a:srcRect l="17570" t="16260" r="47840" b="17683"/>
          <a:stretch>
            <a:fillRect/>
          </a:stretch>
        </p:blipFill>
        <p:spPr bwMode="auto">
          <a:xfrm>
            <a:off x="357158" y="1357298"/>
            <a:ext cx="4500594" cy="4643470"/>
          </a:xfrm>
          <a:prstGeom prst="rect">
            <a:avLst/>
          </a:prstGeom>
          <a:ln>
            <a:noFill/>
          </a:ln>
          <a:effectLst>
            <a:outerShdw blurRad="292100" dist="139700" dir="2700000" algn="tl" rotWithShape="0">
              <a:srgbClr val="333333">
                <a:alpha val="65000"/>
              </a:srgbClr>
            </a:outerShdw>
          </a:effectLst>
        </p:spPr>
      </p:pic>
      <p:sp>
        <p:nvSpPr>
          <p:cNvPr id="2" name="1 Başlık"/>
          <p:cNvSpPr>
            <a:spLocks noGrp="1"/>
          </p:cNvSpPr>
          <p:nvPr>
            <p:ph type="title"/>
          </p:nvPr>
        </p:nvSpPr>
        <p:spPr/>
        <p:txBody>
          <a:bodyPr/>
          <a:lstStyle/>
          <a:p>
            <a:r>
              <a:rPr lang="tr-TR" dirty="0" smtClean="0"/>
              <a:t>Prototiplerin kod içinde kullanımına örnek</a:t>
            </a:r>
            <a:endParaRPr lang="tr-TR" dirty="0"/>
          </a:p>
        </p:txBody>
      </p:sp>
      <p:sp>
        <p:nvSpPr>
          <p:cNvPr id="5" name="4 Yuvarlatılmış Dikdörtgen"/>
          <p:cNvSpPr/>
          <p:nvPr/>
        </p:nvSpPr>
        <p:spPr>
          <a:xfrm>
            <a:off x="4572000" y="2428868"/>
            <a:ext cx="3714776" cy="1928826"/>
          </a:xfrm>
          <a:prstGeom prst="roundRect">
            <a:avLst>
              <a:gd name="adj" fmla="val 121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Değişken </a:t>
            </a:r>
            <a:r>
              <a:rPr lang="tr-TR" sz="1600" b="1" dirty="0" smtClean="0"/>
              <a:t>türü</a:t>
            </a:r>
            <a:r>
              <a:rPr lang="tr-TR" sz="1600" dirty="0" smtClean="0"/>
              <a:t> belirtmenin zorunlu olduğuna ama ismini bu aşamada  belirtmek gerekmediğine dikkat edelim.</a:t>
            </a:r>
          </a:p>
          <a:p>
            <a:pPr algn="ctr"/>
            <a:endParaRPr lang="tr-TR" sz="1600" dirty="0" smtClean="0"/>
          </a:p>
          <a:p>
            <a:pPr algn="ctr"/>
            <a:r>
              <a:rPr lang="tr-TR" sz="1600" dirty="0" smtClean="0"/>
              <a:t>Değişken türü olmadığında, boş bırakmak yerine </a:t>
            </a:r>
            <a:r>
              <a:rPr lang="tr-TR" sz="1600" dirty="0" err="1" smtClean="0"/>
              <a:t>void</a:t>
            </a:r>
            <a:r>
              <a:rPr lang="tr-TR" sz="1600" dirty="0" smtClean="0"/>
              <a:t> yazıldığına dikkat edelim.</a:t>
            </a:r>
          </a:p>
          <a:p>
            <a:pPr algn="ctr"/>
            <a:endParaRPr lang="tr-TR" dirty="0"/>
          </a:p>
        </p:txBody>
      </p:sp>
      <p:pic>
        <p:nvPicPr>
          <p:cNvPr id="2051" name="Picture 3"/>
          <p:cNvPicPr>
            <a:picLocks noChangeAspect="1" noChangeArrowheads="1"/>
          </p:cNvPicPr>
          <p:nvPr/>
        </p:nvPicPr>
        <p:blipFill>
          <a:blip r:embed="rId3"/>
          <a:srcRect/>
          <a:stretch>
            <a:fillRect/>
          </a:stretch>
        </p:blipFill>
        <p:spPr bwMode="auto">
          <a:xfrm>
            <a:off x="4643438" y="4500570"/>
            <a:ext cx="3593880" cy="1757360"/>
          </a:xfrm>
          <a:prstGeom prst="rect">
            <a:avLst/>
          </a:prstGeom>
          <a:ln>
            <a:noFill/>
          </a:ln>
          <a:effectLst>
            <a:outerShdw blurRad="292100" dist="139700" dir="2700000" algn="tl" rotWithShape="0">
              <a:srgbClr val="333333">
                <a:alpha val="65000"/>
              </a:srgbClr>
            </a:outerShdw>
          </a:effectLst>
        </p:spPr>
      </p:pic>
      <p:sp>
        <p:nvSpPr>
          <p:cNvPr id="6" name="5 Yuvarlatılmış Dikdörtgen"/>
          <p:cNvSpPr/>
          <p:nvPr/>
        </p:nvSpPr>
        <p:spPr>
          <a:xfrm>
            <a:off x="357158" y="5214950"/>
            <a:ext cx="4214842" cy="500066"/>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b="1" dirty="0" smtClean="0"/>
              <a:t>Görüldüğü gibi prototiplerin koddaki yeri </a:t>
            </a:r>
            <a:r>
              <a:rPr lang="tr-TR" sz="1200" b="1" dirty="0" err="1" smtClean="0"/>
              <a:t>main’den</a:t>
            </a:r>
            <a:r>
              <a:rPr lang="tr-TR" sz="1200" b="1" dirty="0" smtClean="0"/>
              <a:t> öncedir.</a:t>
            </a:r>
            <a:endParaRPr lang="tr-TR" sz="1200" b="1" dirty="0"/>
          </a:p>
        </p:txBody>
      </p:sp>
      <p:cxnSp>
        <p:nvCxnSpPr>
          <p:cNvPr id="8" name="7 Dirsek Bağlayıcısı"/>
          <p:cNvCxnSpPr>
            <a:endCxn id="6" idx="1"/>
          </p:cNvCxnSpPr>
          <p:nvPr/>
        </p:nvCxnSpPr>
        <p:spPr>
          <a:xfrm rot="16200000" flipV="1">
            <a:off x="89267" y="5732875"/>
            <a:ext cx="535785" cy="2"/>
          </a:xfrm>
          <a:prstGeom prst="bentConnector4">
            <a:avLst>
              <a:gd name="adj1" fmla="val 26667"/>
              <a:gd name="adj2" fmla="val 1143010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Fonksiyonların Çağrılması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 typeface="Wingdings" panose="05000000000000000000" pitchFamily="2" charset="2"/>
              <a:buChar char="Ø"/>
            </a:pPr>
            <a:r>
              <a:rPr lang="tr-TR" sz="3200" i="1" dirty="0" smtClean="0">
                <a:solidFill>
                  <a:srgbClr val="FF0000"/>
                </a:solidFill>
              </a:rPr>
              <a:t>Dönüş türü olmayan bir fonksiyonun kullanımı</a:t>
            </a:r>
          </a:p>
          <a:p>
            <a:pPr marL="342900" indent="-342900" algn="just">
              <a:buFont typeface="Courier New" panose="02070309020205020404" pitchFamily="49" charset="0"/>
              <a:buChar char="o"/>
            </a:pPr>
            <a:r>
              <a:rPr lang="tr-TR" b="1" dirty="0" err="1">
                <a:solidFill>
                  <a:schemeClr val="tx1"/>
                </a:solidFill>
              </a:rPr>
              <a:t>p</a:t>
            </a:r>
            <a:r>
              <a:rPr lang="tr-TR" b="1" dirty="0" err="1" smtClean="0">
                <a:solidFill>
                  <a:schemeClr val="tx1"/>
                </a:solidFill>
              </a:rPr>
              <a:t>rintf</a:t>
            </a:r>
            <a:r>
              <a:rPr lang="tr-TR" b="1" dirty="0" smtClean="0">
                <a:solidFill>
                  <a:schemeClr val="tx1"/>
                </a:solidFill>
              </a:rPr>
              <a:t>("</a:t>
            </a:r>
            <a:r>
              <a:rPr lang="tr-TR" b="1" dirty="0" err="1" smtClean="0">
                <a:solidFill>
                  <a:schemeClr val="tx1"/>
                </a:solidFill>
              </a:rPr>
              <a:t>winter</a:t>
            </a:r>
            <a:r>
              <a:rPr lang="tr-TR" b="1" dirty="0" smtClean="0">
                <a:solidFill>
                  <a:schemeClr val="tx1"/>
                </a:solidFill>
              </a:rPr>
              <a:t> is </a:t>
            </a:r>
            <a:r>
              <a:rPr lang="tr-TR" b="1" dirty="0" err="1" smtClean="0">
                <a:solidFill>
                  <a:schemeClr val="tx1"/>
                </a:solidFill>
              </a:rPr>
              <a:t>coming</a:t>
            </a:r>
            <a:r>
              <a:rPr lang="tr-TR" b="1" dirty="0" smtClean="0">
                <a:solidFill>
                  <a:schemeClr val="tx1"/>
                </a:solidFill>
              </a:rPr>
              <a:t>…"); </a:t>
            </a:r>
            <a:r>
              <a:rPr lang="tr-TR" sz="1900" b="1" dirty="0" smtClean="0">
                <a:solidFill>
                  <a:schemeClr val="tx1"/>
                </a:solidFill>
              </a:rPr>
              <a:t>//</a:t>
            </a:r>
            <a:r>
              <a:rPr lang="tr-TR" sz="1900" dirty="0" err="1" smtClean="0"/>
              <a:t>printf</a:t>
            </a:r>
            <a:r>
              <a:rPr lang="tr-TR" sz="1900" dirty="0" smtClean="0"/>
              <a:t> de aslında bir </a:t>
            </a:r>
            <a:r>
              <a:rPr lang="tr-TR" sz="1900" b="1" dirty="0" smtClean="0"/>
              <a:t>fonksiyondur</a:t>
            </a:r>
            <a:endParaRPr lang="tr-TR" b="1" dirty="0" smtClean="0">
              <a:solidFill>
                <a:schemeClr val="tx1"/>
              </a:solidFill>
            </a:endParaRPr>
          </a:p>
          <a:p>
            <a:pPr algn="just"/>
            <a:endParaRPr lang="tr-TR" dirty="0">
              <a:solidFill>
                <a:schemeClr val="tx1"/>
              </a:solidFill>
            </a:endParaRPr>
          </a:p>
          <a:p>
            <a:pPr algn="just"/>
            <a:r>
              <a:rPr lang="tr-TR" dirty="0" err="1">
                <a:solidFill>
                  <a:schemeClr val="tx1"/>
                </a:solidFill>
              </a:rPr>
              <a:t>p</a:t>
            </a:r>
            <a:r>
              <a:rPr lang="tr-TR" dirty="0" err="1" smtClean="0">
                <a:solidFill>
                  <a:schemeClr val="tx1"/>
                </a:solidFill>
              </a:rPr>
              <a:t>rintf</a:t>
            </a:r>
            <a:r>
              <a:rPr lang="tr-TR" dirty="0" smtClean="0">
                <a:solidFill>
                  <a:schemeClr val="tx1"/>
                </a:solidFill>
              </a:rPr>
              <a:t> fonksiyonu hazır bir fonksiyondur ve bir dönüş türü yoktur. Bu yüzden direk çağrılıp kullanılabilir.</a:t>
            </a:r>
          </a:p>
          <a:p>
            <a:pPr algn="just"/>
            <a:endParaRPr lang="tr-TR" dirty="0">
              <a:solidFill>
                <a:schemeClr val="tx1"/>
              </a:solidFill>
            </a:endParaRPr>
          </a:p>
        </p:txBody>
      </p:sp>
    </p:spTree>
    <p:extLst>
      <p:ext uri="{BB962C8B-B14F-4D97-AF65-F5344CB8AC3E}">
        <p14:creationId xmlns:p14="http://schemas.microsoft.com/office/powerpoint/2010/main" xmlns="" val="86662923"/>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Fonksiyonların Çağrılması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 typeface="Wingdings" panose="05000000000000000000" pitchFamily="2" charset="2"/>
              <a:buChar char="Ø"/>
            </a:pPr>
            <a:r>
              <a:rPr lang="tr-TR" sz="3200" i="1" dirty="0" smtClean="0">
                <a:solidFill>
                  <a:srgbClr val="FF0000"/>
                </a:solidFill>
              </a:rPr>
              <a:t>Dönüş türü olan bir fonksiyonun kullanımı</a:t>
            </a:r>
          </a:p>
          <a:p>
            <a:pPr marL="342900" indent="-342900" algn="just">
              <a:buFont typeface="Courier New" panose="02070309020205020404" pitchFamily="49" charset="0"/>
              <a:buChar char="o"/>
            </a:pPr>
            <a:r>
              <a:rPr lang="tr-TR" b="1" dirty="0" err="1">
                <a:solidFill>
                  <a:schemeClr val="tx1"/>
                </a:solidFill>
              </a:rPr>
              <a:t>i</a:t>
            </a:r>
            <a:r>
              <a:rPr lang="tr-TR" b="1" dirty="0" err="1" smtClean="0">
                <a:solidFill>
                  <a:schemeClr val="tx1"/>
                </a:solidFill>
              </a:rPr>
              <a:t>nt</a:t>
            </a:r>
            <a:r>
              <a:rPr lang="tr-TR" b="1" dirty="0" smtClean="0">
                <a:solidFill>
                  <a:schemeClr val="tx1"/>
                </a:solidFill>
              </a:rPr>
              <a:t> toplam = topla(5,8);</a:t>
            </a:r>
          </a:p>
          <a:p>
            <a:pPr algn="just"/>
            <a:endParaRPr lang="tr-TR" dirty="0">
              <a:solidFill>
                <a:schemeClr val="tx1"/>
              </a:solidFill>
            </a:endParaRPr>
          </a:p>
          <a:p>
            <a:pPr algn="just"/>
            <a:r>
              <a:rPr lang="tr-TR" dirty="0" smtClean="0">
                <a:solidFill>
                  <a:schemeClr val="tx1"/>
                </a:solidFill>
              </a:rPr>
              <a:t>Burada </a:t>
            </a:r>
            <a:r>
              <a:rPr lang="tr-TR" b="1" dirty="0" smtClean="0">
                <a:solidFill>
                  <a:schemeClr val="tx1"/>
                </a:solidFill>
              </a:rPr>
              <a:t>toplam</a:t>
            </a:r>
            <a:r>
              <a:rPr lang="tr-TR" dirty="0" smtClean="0">
                <a:solidFill>
                  <a:schemeClr val="tx1"/>
                </a:solidFill>
              </a:rPr>
              <a:t> değişkeni </a:t>
            </a:r>
            <a:r>
              <a:rPr lang="tr-TR" b="1" dirty="0" err="1" smtClean="0">
                <a:solidFill>
                  <a:schemeClr val="tx1"/>
                </a:solidFill>
              </a:rPr>
              <a:t>int</a:t>
            </a:r>
            <a:r>
              <a:rPr lang="tr-TR" dirty="0" smtClean="0">
                <a:solidFill>
                  <a:schemeClr val="tx1"/>
                </a:solidFill>
              </a:rPr>
              <a:t> türündedir ve normalde sağ taraftan bir </a:t>
            </a:r>
            <a:r>
              <a:rPr lang="tr-TR" b="1" dirty="0" err="1" smtClean="0">
                <a:solidFill>
                  <a:schemeClr val="tx1"/>
                </a:solidFill>
              </a:rPr>
              <a:t>int</a:t>
            </a:r>
            <a:r>
              <a:rPr lang="tr-TR" dirty="0" smtClean="0">
                <a:solidFill>
                  <a:schemeClr val="tx1"/>
                </a:solidFill>
              </a:rPr>
              <a:t> değer ile atama yapılır. Burada ise sağ tarafta bir değer yerine bir fonksiyon bulunmaktadır. Bu durumda </a:t>
            </a:r>
            <a:r>
              <a:rPr lang="tr-TR" b="1" dirty="0" smtClean="0">
                <a:solidFill>
                  <a:schemeClr val="tx1"/>
                </a:solidFill>
              </a:rPr>
              <a:t>toplam</a:t>
            </a:r>
            <a:r>
              <a:rPr lang="tr-TR" dirty="0" smtClean="0">
                <a:solidFill>
                  <a:schemeClr val="tx1"/>
                </a:solidFill>
              </a:rPr>
              <a:t> değişkenine atanacak olan değer fonksiyondan geri dönecek olan değerdir. </a:t>
            </a:r>
          </a:p>
          <a:p>
            <a:pPr algn="just"/>
            <a:r>
              <a:rPr lang="tr-TR" dirty="0" smtClean="0">
                <a:solidFill>
                  <a:schemeClr val="tx1"/>
                </a:solidFill>
              </a:rPr>
              <a:t>Bu örnekte </a:t>
            </a:r>
            <a:r>
              <a:rPr lang="tr-TR" b="1" dirty="0" smtClean="0">
                <a:solidFill>
                  <a:schemeClr val="tx1"/>
                </a:solidFill>
              </a:rPr>
              <a:t>topla</a:t>
            </a:r>
            <a:r>
              <a:rPr lang="tr-TR" dirty="0" smtClean="0">
                <a:solidFill>
                  <a:schemeClr val="tx1"/>
                </a:solidFill>
              </a:rPr>
              <a:t> fonksiyonu parametre olarak gelen iki değerin toplamını döndürdüğünden </a:t>
            </a:r>
            <a:r>
              <a:rPr lang="tr-TR" b="1" dirty="0" smtClean="0">
                <a:solidFill>
                  <a:schemeClr val="tx1"/>
                </a:solidFill>
              </a:rPr>
              <a:t>toplam</a:t>
            </a:r>
            <a:r>
              <a:rPr lang="tr-TR" dirty="0" smtClean="0">
                <a:solidFill>
                  <a:schemeClr val="tx1"/>
                </a:solidFill>
              </a:rPr>
              <a:t> değişkenine 13 değeri atanacaktır.</a:t>
            </a:r>
            <a:endParaRPr lang="tr-TR" dirty="0">
              <a:solidFill>
                <a:schemeClr val="tx1"/>
              </a:solidFill>
            </a:endParaRPr>
          </a:p>
        </p:txBody>
      </p:sp>
    </p:spTree>
    <p:extLst>
      <p:ext uri="{BB962C8B-B14F-4D97-AF65-F5344CB8AC3E}">
        <p14:creationId xmlns:p14="http://schemas.microsoft.com/office/powerpoint/2010/main" xmlns="" val="86662923"/>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1. DERS SONU</a:t>
            </a:r>
            <a:endParaRPr lang="tr-TR" sz="80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91440"/>
            <a:ext cx="7520940" cy="548640"/>
          </a:xfrm>
          <a:noFill/>
          <a:ln/>
        </p:spPr>
        <p:txBody>
          <a:bodyPr>
            <a:normAutofit fontScale="90000"/>
          </a:bodyPr>
          <a:lstStyle/>
          <a:p>
            <a:r>
              <a:rPr lang="tr-TR" dirty="0" smtClean="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 </a:t>
            </a:r>
            <a:r>
              <a:rPr lang="en-US" sz="1400" b="0" dirty="0" smtClean="0"/>
              <a:t>;</a:t>
            </a:r>
            <a:endParaRPr lang="en-US" sz="1400" b="0" dirty="0"/>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err="1" smtClean="0"/>
              <a:t>ave</a:t>
            </a:r>
            <a:r>
              <a:rPr lang="en-US" sz="1400" b="0" dirty="0" smtClean="0"/>
              <a:t> </a:t>
            </a:r>
            <a:r>
              <a:rPr lang="en-US" sz="1400" b="0" dirty="0"/>
              <a:t>;</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 </a:t>
            </a:r>
            <a:r>
              <a:rPr lang="en-US" sz="1400" b="0" dirty="0" err="1"/>
              <a:t>averageTwo</a:t>
            </a:r>
            <a:r>
              <a:rPr lang="en-US" sz="1400" b="0" dirty="0"/>
              <a:t> (value1,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en-US" sz="1400" b="0" dirty="0" smtClean="0"/>
              <a:t>%</a:t>
            </a:r>
            <a:r>
              <a:rPr lang="tr-TR" sz="1400" b="0" dirty="0" smtClean="0"/>
              <a:t>l</a:t>
            </a:r>
            <a:r>
              <a:rPr lang="en-US" sz="1400" b="0" dirty="0" smtClean="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smtClean="0"/>
              <a:t>}</a:t>
            </a:r>
            <a:endParaRPr lang="en-US" sz="1400" b="0" dirty="0"/>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smtClean="0"/>
              <a:t>average ;</a:t>
            </a:r>
            <a:endParaRPr lang="en-US" sz="1400" b="0" dirty="0"/>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definition</a:t>
            </a:r>
            <a:endParaRPr lang="en-US" sz="2000" dirty="0">
              <a:solidFill>
                <a:srgbClr val="FF0000"/>
              </a:solidFill>
            </a:endParaRP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prototype</a:t>
            </a:r>
            <a:endParaRPr lang="en-US" sz="2000" dirty="0">
              <a:solidFill>
                <a:srgbClr val="FF0000"/>
              </a:solidFill>
            </a:endParaRP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invocation  </a:t>
            </a:r>
          </a:p>
          <a:p>
            <a:r>
              <a:rPr lang="en-US" sz="2000" dirty="0">
                <a:solidFill>
                  <a:srgbClr val="FF0000"/>
                </a:solidFill>
              </a:rPr>
              <a:t> </a:t>
            </a:r>
            <a:r>
              <a:rPr lang="en-US" sz="2000" dirty="0" smtClean="0">
                <a:solidFill>
                  <a:srgbClr val="FF0000"/>
                </a:solidFill>
              </a:rPr>
              <a:t>                (call)</a:t>
            </a:r>
            <a:endParaRPr lang="en-US" sz="2000" dirty="0">
              <a:solidFill>
                <a:srgbClr val="FF0000"/>
              </a:solidFill>
            </a:endParaRP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header</a:t>
            </a:r>
            <a:endParaRPr lang="en-US" sz="2000" dirty="0">
              <a:solidFill>
                <a:srgbClr val="FF0000"/>
              </a:solidFill>
            </a:endParaRP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13 Yuvarlatılmış Dikdörtgen"/>
          <p:cNvSpPr/>
          <p:nvPr/>
        </p:nvSpPr>
        <p:spPr>
          <a:xfrm>
            <a:off x="6572264" y="3000372"/>
            <a:ext cx="2214578"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Çizerek adım adım inceleyelim.</a:t>
            </a:r>
            <a:endParaRPr lang="tr-TR" dirty="0"/>
          </a:p>
        </p:txBody>
      </p:sp>
    </p:spTree>
    <p:extLst>
      <p:ext uri="{BB962C8B-B14F-4D97-AF65-F5344CB8AC3E}">
        <p14:creationId xmlns:p14="http://schemas.microsoft.com/office/powerpoint/2010/main" xmlns="" val="39526391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300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repeatCount="300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7"/>
                                        </p:tgtEl>
                                        <p:attrNameLst>
                                          <p:attrName>ppt_x</p:attrName>
                                          <p:attrName>ppt_y</p:attrName>
                                        </p:attrNameLst>
                                      </p:cBhvr>
                                    </p:animMotion>
                                    <p:animRot by="1500000">
                                      <p:cBhvr>
                                        <p:cTn id="15" dur="125" fill="hold">
                                          <p:stCondLst>
                                            <p:cond delay="0"/>
                                          </p:stCondLst>
                                        </p:cTn>
                                        <p:tgtEl>
                                          <p:spTgt spid="7"/>
                                        </p:tgtEl>
                                        <p:attrNameLst>
                                          <p:attrName>r</p:attrName>
                                        </p:attrNameLst>
                                      </p:cBhvr>
                                    </p:animRot>
                                    <p:animRot by="-1500000">
                                      <p:cBhvr>
                                        <p:cTn id="16" dur="125" fill="hold">
                                          <p:stCondLst>
                                            <p:cond delay="125"/>
                                          </p:stCondLst>
                                        </p:cTn>
                                        <p:tgtEl>
                                          <p:spTgt spid="7"/>
                                        </p:tgtEl>
                                        <p:attrNameLst>
                                          <p:attrName>r</p:attrName>
                                        </p:attrNameLst>
                                      </p:cBhvr>
                                    </p:animRot>
                                    <p:animRot by="-1500000">
                                      <p:cBhvr>
                                        <p:cTn id="17" dur="125" fill="hold">
                                          <p:stCondLst>
                                            <p:cond delay="250"/>
                                          </p:stCondLst>
                                        </p:cTn>
                                        <p:tgtEl>
                                          <p:spTgt spid="7"/>
                                        </p:tgtEl>
                                        <p:attrNameLst>
                                          <p:attrName>r</p:attrName>
                                        </p:attrNameLst>
                                      </p:cBhvr>
                                    </p:animRot>
                                    <p:animRot by="1500000">
                                      <p:cBhvr>
                                        <p:cTn id="18" dur="125" fill="hold">
                                          <p:stCondLst>
                                            <p:cond delay="375"/>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repeatCount="300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1"/>
                                        </p:tgtEl>
                                        <p:attrNameLst>
                                          <p:attrName>ppt_x</p:attrName>
                                          <p:attrName>ppt_y</p:attrName>
                                        </p:attrNameLst>
                                      </p:cBhvr>
                                    </p:animMotion>
                                    <p:animRot by="1500000">
                                      <p:cBhvr>
                                        <p:cTn id="31" dur="125" fill="hold">
                                          <p:stCondLst>
                                            <p:cond delay="0"/>
                                          </p:stCondLst>
                                        </p:cTn>
                                        <p:tgtEl>
                                          <p:spTgt spid="11"/>
                                        </p:tgtEl>
                                        <p:attrNameLst>
                                          <p:attrName>r</p:attrName>
                                        </p:attrNameLst>
                                      </p:cBhvr>
                                    </p:animRot>
                                    <p:animRot by="-1500000">
                                      <p:cBhvr>
                                        <p:cTn id="32" dur="125" fill="hold">
                                          <p:stCondLst>
                                            <p:cond delay="125"/>
                                          </p:stCondLst>
                                        </p:cTn>
                                        <p:tgtEl>
                                          <p:spTgt spid="11"/>
                                        </p:tgtEl>
                                        <p:attrNameLst>
                                          <p:attrName>r</p:attrName>
                                        </p:attrNameLst>
                                      </p:cBhvr>
                                    </p:animRot>
                                    <p:animRot by="-1500000">
                                      <p:cBhvr>
                                        <p:cTn id="33" dur="125" fill="hold">
                                          <p:stCondLst>
                                            <p:cond delay="250"/>
                                          </p:stCondLst>
                                        </p:cTn>
                                        <p:tgtEl>
                                          <p:spTgt spid="11"/>
                                        </p:tgtEl>
                                        <p:attrNameLst>
                                          <p:attrName>r</p:attrName>
                                        </p:attrNameLst>
                                      </p:cBhvr>
                                    </p:animRot>
                                    <p:animRot by="1500000">
                                      <p:cBhvr>
                                        <p:cTn id="34" dur="125" fill="hold">
                                          <p:stCondLst>
                                            <p:cond delay="375"/>
                                          </p:stCondLst>
                                        </p:cTn>
                                        <p:tgtEl>
                                          <p:spTgt spid="1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repeatCount="300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2960" y="91440"/>
            <a:ext cx="7520940" cy="548640"/>
          </a:xfrm>
          <a:noFill/>
          <a:ln/>
        </p:spPr>
        <p:txBody>
          <a:bodyPr>
            <a:normAutofit fontScale="90000"/>
          </a:bodyPr>
          <a:lstStyle/>
          <a:p>
            <a:r>
              <a:rPr lang="tr-TR" dirty="0" smtClean="0"/>
              <a:t>Ortalama alan fonksiyon örneği</a:t>
            </a:r>
            <a:endParaRPr lang="en-US" sz="2400" i="1" dirty="0">
              <a:solidFill>
                <a:srgbClr val="FF0000"/>
              </a:solidFill>
            </a:endParaRPr>
          </a:p>
        </p:txBody>
      </p:sp>
      <p:sp>
        <p:nvSpPr>
          <p:cNvPr id="6147" name="Rectangle 3"/>
          <p:cNvSpPr>
            <a:spLocks noGrp="1" noChangeArrowheads="1"/>
          </p:cNvSpPr>
          <p:nvPr>
            <p:ph idx="1"/>
          </p:nvPr>
        </p:nvSpPr>
        <p:spPr>
          <a:xfrm>
            <a:off x="500034" y="1357298"/>
            <a:ext cx="8083550" cy="4643470"/>
          </a:xfrm>
          <a:noFill/>
          <a:ln/>
        </p:spPr>
        <p:txBody>
          <a:bodyPr>
            <a:noAutofit/>
          </a:bodyPr>
          <a:lstStyle/>
          <a:p>
            <a:pPr>
              <a:buFontTx/>
              <a:buNone/>
            </a:pPr>
            <a:r>
              <a:rPr lang="en-US" sz="1400" b="0" dirty="0"/>
              <a:t>#include &lt;</a:t>
            </a:r>
            <a:r>
              <a:rPr lang="en-US" sz="1400" b="0" dirty="0" err="1"/>
              <a:t>stdio.h</a:t>
            </a:r>
            <a:r>
              <a:rPr lang="en-US" sz="1400" b="0" dirty="0"/>
              <a:t>&gt;</a:t>
            </a:r>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 </a:t>
            </a:r>
            <a:r>
              <a:rPr lang="en-US" sz="1400" b="0" dirty="0" smtClean="0"/>
              <a:t>;</a:t>
            </a:r>
            <a:endParaRPr lang="en-US" sz="1400" b="0" dirty="0"/>
          </a:p>
          <a:p>
            <a:pPr>
              <a:buFontTx/>
              <a:buNone/>
            </a:pPr>
            <a:r>
              <a:rPr lang="en-US" sz="1400" b="0" dirty="0" err="1"/>
              <a:t>int</a:t>
            </a:r>
            <a:r>
              <a:rPr lang="en-US" sz="1400" b="0" dirty="0"/>
              <a:t> main ( )</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err="1" smtClean="0"/>
              <a:t>ave</a:t>
            </a:r>
            <a:r>
              <a:rPr lang="en-US" sz="1400" b="0" dirty="0" smtClean="0"/>
              <a:t> </a:t>
            </a:r>
            <a:r>
              <a:rPr lang="en-US" sz="1400" b="0" dirty="0"/>
              <a:t>;</a:t>
            </a:r>
          </a:p>
          <a:p>
            <a:pPr>
              <a:buFontTx/>
              <a:buNone/>
            </a:pPr>
            <a:r>
              <a:rPr lang="en-US" sz="1400" b="0" dirty="0"/>
              <a:t>	</a:t>
            </a:r>
            <a:r>
              <a:rPr lang="en-US" sz="1400" b="0" dirty="0" err="1"/>
              <a:t>int</a:t>
            </a:r>
            <a:r>
              <a:rPr lang="en-US" sz="1400" b="0" dirty="0"/>
              <a:t> value1 = 5, value2 = 8 ;</a:t>
            </a:r>
          </a:p>
          <a:p>
            <a:pPr>
              <a:buFontTx/>
              <a:buNone/>
            </a:pPr>
            <a:r>
              <a:rPr lang="en-US" sz="1400" b="0" dirty="0"/>
              <a:t>	</a:t>
            </a:r>
            <a:r>
              <a:rPr lang="en-US" sz="1400" b="0" dirty="0" err="1"/>
              <a:t>ave</a:t>
            </a:r>
            <a:r>
              <a:rPr lang="en-US" sz="1400" b="0" dirty="0"/>
              <a:t> = </a:t>
            </a:r>
            <a:r>
              <a:rPr lang="en-US" sz="1400" b="0" dirty="0" err="1"/>
              <a:t>averageTwo</a:t>
            </a:r>
            <a:r>
              <a:rPr lang="en-US" sz="1400" b="0" dirty="0"/>
              <a:t> (value1, value2) ;</a:t>
            </a:r>
          </a:p>
          <a:p>
            <a:pPr>
              <a:buFontTx/>
              <a:buNone/>
            </a:pPr>
            <a:r>
              <a:rPr lang="en-US" sz="1400" b="0" dirty="0"/>
              <a:t>	</a:t>
            </a:r>
            <a:r>
              <a:rPr lang="en-US" sz="1400" b="0" dirty="0" err="1"/>
              <a:t>printf</a:t>
            </a:r>
            <a:r>
              <a:rPr lang="en-US" sz="1400" b="0" dirty="0"/>
              <a:t> (</a:t>
            </a:r>
            <a:r>
              <a:rPr lang="ja-JP" altLang="en-US" sz="1400" b="0" dirty="0">
                <a:latin typeface="Arial"/>
              </a:rPr>
              <a:t>“</a:t>
            </a:r>
            <a:r>
              <a:rPr lang="en-US" sz="1400" b="0" dirty="0"/>
              <a:t>The average of %d and %d is </a:t>
            </a:r>
            <a:r>
              <a:rPr lang="en-US" sz="1400" b="0" dirty="0" smtClean="0"/>
              <a:t>%</a:t>
            </a:r>
            <a:r>
              <a:rPr lang="tr-TR" sz="1400" b="0" dirty="0" smtClean="0"/>
              <a:t>l</a:t>
            </a:r>
            <a:r>
              <a:rPr lang="en-US" sz="1400" b="0" dirty="0" smtClean="0"/>
              <a:t>f\n</a:t>
            </a:r>
            <a:r>
              <a:rPr lang="ja-JP" altLang="en-US" sz="1400" b="0" dirty="0">
                <a:latin typeface="Arial"/>
              </a:rPr>
              <a:t>”</a:t>
            </a:r>
            <a:r>
              <a:rPr lang="en-US" sz="1400" b="0" dirty="0"/>
              <a:t>, value1, value2, </a:t>
            </a:r>
            <a:r>
              <a:rPr lang="en-US" sz="1400" b="0" dirty="0" err="1"/>
              <a:t>ave</a:t>
            </a:r>
            <a:r>
              <a:rPr lang="en-US" sz="1400" b="0" dirty="0"/>
              <a:t>) ;</a:t>
            </a:r>
          </a:p>
          <a:p>
            <a:pPr>
              <a:buFontTx/>
              <a:buNone/>
            </a:pPr>
            <a:r>
              <a:rPr lang="en-US" sz="1400" b="0" dirty="0"/>
              <a:t>      return 0 ;</a:t>
            </a:r>
          </a:p>
          <a:p>
            <a:pPr>
              <a:buFontTx/>
              <a:buNone/>
            </a:pPr>
            <a:r>
              <a:rPr lang="en-US" sz="1400" b="0" dirty="0" smtClean="0"/>
              <a:t>}</a:t>
            </a:r>
            <a:endParaRPr lang="en-US" sz="1400" b="0" dirty="0"/>
          </a:p>
          <a:p>
            <a:pPr>
              <a:buFontTx/>
              <a:buNone/>
            </a:pPr>
            <a:r>
              <a:rPr lang="tr-TR" sz="1400" b="0" dirty="0" err="1" smtClean="0"/>
              <a:t>double</a:t>
            </a:r>
            <a:r>
              <a:rPr lang="tr-TR" sz="1400" b="0" dirty="0" smtClean="0"/>
              <a:t> </a:t>
            </a:r>
            <a:r>
              <a:rPr lang="en-US" sz="1400" b="0" dirty="0" err="1" smtClean="0"/>
              <a:t>averageTwo</a:t>
            </a:r>
            <a:r>
              <a:rPr lang="en-US" sz="1400" b="0" dirty="0" smtClean="0"/>
              <a:t> </a:t>
            </a:r>
            <a:r>
              <a:rPr lang="en-US" sz="1400" b="0" dirty="0"/>
              <a:t>(</a:t>
            </a:r>
            <a:r>
              <a:rPr lang="en-US" sz="1400" b="0" dirty="0" err="1"/>
              <a:t>int</a:t>
            </a:r>
            <a:r>
              <a:rPr lang="en-US" sz="1400" b="0" dirty="0"/>
              <a:t> num1, </a:t>
            </a:r>
            <a:r>
              <a:rPr lang="en-US" sz="1400" b="0" dirty="0" err="1"/>
              <a:t>int</a:t>
            </a:r>
            <a:r>
              <a:rPr lang="en-US" sz="1400" b="0" dirty="0"/>
              <a:t> num2)</a:t>
            </a:r>
          </a:p>
          <a:p>
            <a:pPr>
              <a:buFontTx/>
              <a:buNone/>
            </a:pPr>
            <a:r>
              <a:rPr lang="en-US" sz="1400" b="0" dirty="0"/>
              <a:t>{</a:t>
            </a:r>
          </a:p>
          <a:p>
            <a:pPr>
              <a:buFontTx/>
              <a:buNone/>
            </a:pPr>
            <a:r>
              <a:rPr lang="en-US" sz="1400" b="0" dirty="0"/>
              <a:t>	</a:t>
            </a:r>
            <a:r>
              <a:rPr lang="tr-TR" sz="1400" b="0" dirty="0" err="1" smtClean="0"/>
              <a:t>double</a:t>
            </a:r>
            <a:r>
              <a:rPr lang="tr-TR" sz="1400" b="0" dirty="0" smtClean="0"/>
              <a:t> </a:t>
            </a:r>
            <a:r>
              <a:rPr lang="en-US" sz="1400" b="0" dirty="0" smtClean="0"/>
              <a:t>average ;</a:t>
            </a:r>
            <a:endParaRPr lang="en-US" sz="1400" b="0" dirty="0"/>
          </a:p>
          <a:p>
            <a:pPr>
              <a:buFontTx/>
              <a:buNone/>
            </a:pPr>
            <a:r>
              <a:rPr lang="en-US" sz="1400" b="0" dirty="0"/>
              <a:t>	average = (num1 + num2) / 2.0 ;</a:t>
            </a:r>
          </a:p>
          <a:p>
            <a:pPr>
              <a:buFontTx/>
              <a:buNone/>
            </a:pPr>
            <a:r>
              <a:rPr lang="en-US" sz="1400" b="0" dirty="0"/>
              <a:t>	return average ;</a:t>
            </a:r>
          </a:p>
          <a:p>
            <a:pPr>
              <a:buFontTx/>
              <a:buNone/>
            </a:pPr>
            <a:r>
              <a:rPr lang="en-US" sz="1400" b="0" dirty="0"/>
              <a:t>}</a:t>
            </a:r>
          </a:p>
          <a:p>
            <a:pPr>
              <a:buFontTx/>
              <a:buNone/>
            </a:pPr>
            <a:endParaRPr lang="en-US" sz="1200" b="0" dirty="0"/>
          </a:p>
        </p:txBody>
      </p:sp>
      <p:sp>
        <p:nvSpPr>
          <p:cNvPr id="5" name="TextBox 4"/>
          <p:cNvSpPr txBox="1"/>
          <p:nvPr/>
        </p:nvSpPr>
        <p:spPr>
          <a:xfrm>
            <a:off x="5929322" y="4643446"/>
            <a:ext cx="1286187"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definition</a:t>
            </a:r>
            <a:endParaRPr lang="en-US" sz="2000" dirty="0">
              <a:solidFill>
                <a:srgbClr val="FF0000"/>
              </a:solidFill>
            </a:endParaRPr>
          </a:p>
        </p:txBody>
      </p:sp>
      <p:sp>
        <p:nvSpPr>
          <p:cNvPr id="6" name="TextBox 5"/>
          <p:cNvSpPr txBox="1"/>
          <p:nvPr/>
        </p:nvSpPr>
        <p:spPr>
          <a:xfrm>
            <a:off x="3786182" y="1285860"/>
            <a:ext cx="2428519"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prototype</a:t>
            </a:r>
            <a:endParaRPr lang="en-US" sz="2000" dirty="0">
              <a:solidFill>
                <a:srgbClr val="FF0000"/>
              </a:solidFill>
            </a:endParaRPr>
          </a:p>
        </p:txBody>
      </p:sp>
      <p:sp>
        <p:nvSpPr>
          <p:cNvPr id="7" name="TextBox 6"/>
          <p:cNvSpPr txBox="1"/>
          <p:nvPr/>
        </p:nvSpPr>
        <p:spPr>
          <a:xfrm>
            <a:off x="5276659" y="1634655"/>
            <a:ext cx="2514599" cy="707886"/>
          </a:xfrm>
          <a:prstGeom prst="rect">
            <a:avLst/>
          </a:prstGeom>
          <a:noFill/>
        </p:spPr>
        <p:txBody>
          <a:bodyPr wrap="square" rtlCol="0">
            <a:spAutoFit/>
          </a:bodyPr>
          <a:lstStyle/>
          <a:p>
            <a:r>
              <a:rPr lang="en-US" sz="2000" dirty="0" smtClean="0"/>
              <a:t>Function </a:t>
            </a:r>
            <a:r>
              <a:rPr lang="en-US" sz="2000" dirty="0" smtClean="0">
                <a:solidFill>
                  <a:srgbClr val="FF0000"/>
                </a:solidFill>
              </a:rPr>
              <a:t>invocation  </a:t>
            </a:r>
          </a:p>
          <a:p>
            <a:r>
              <a:rPr lang="en-US" sz="2000" dirty="0">
                <a:solidFill>
                  <a:srgbClr val="FF0000"/>
                </a:solidFill>
              </a:rPr>
              <a:t> </a:t>
            </a:r>
            <a:r>
              <a:rPr lang="en-US" sz="2000" dirty="0" smtClean="0">
                <a:solidFill>
                  <a:srgbClr val="FF0000"/>
                </a:solidFill>
              </a:rPr>
              <a:t>                (call)</a:t>
            </a:r>
            <a:endParaRPr lang="en-US" sz="2000" dirty="0">
              <a:solidFill>
                <a:srgbClr val="FF0000"/>
              </a:solidFill>
            </a:endParaRPr>
          </a:p>
        </p:txBody>
      </p:sp>
      <p:cxnSp>
        <p:nvCxnSpPr>
          <p:cNvPr id="8" name="Straight Arrow Connector 7"/>
          <p:cNvCxnSpPr/>
          <p:nvPr/>
        </p:nvCxnSpPr>
        <p:spPr>
          <a:xfrm flipV="1">
            <a:off x="2928926" y="1988600"/>
            <a:ext cx="2140224" cy="1083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3357554" y="4429132"/>
            <a:ext cx="192928" cy="10778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643306" y="4714884"/>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body</a:t>
            </a:r>
            <a:endParaRPr lang="en-US" dirty="0"/>
          </a:p>
        </p:txBody>
      </p:sp>
      <p:sp>
        <p:nvSpPr>
          <p:cNvPr id="11" name="TextBox 10"/>
          <p:cNvSpPr txBox="1"/>
          <p:nvPr/>
        </p:nvSpPr>
        <p:spPr>
          <a:xfrm>
            <a:off x="3571868" y="3929066"/>
            <a:ext cx="2057902" cy="400110"/>
          </a:xfrm>
          <a:prstGeom prst="rect">
            <a:avLst/>
          </a:prstGeom>
          <a:noFill/>
        </p:spPr>
        <p:txBody>
          <a:bodyPr wrap="square" rtlCol="0">
            <a:spAutoFit/>
          </a:bodyPr>
          <a:lstStyle/>
          <a:p>
            <a:r>
              <a:rPr lang="en-US" sz="2000" dirty="0" smtClean="0"/>
              <a:t>Function </a:t>
            </a:r>
            <a:r>
              <a:rPr lang="en-US" sz="2000" dirty="0" smtClean="0">
                <a:solidFill>
                  <a:srgbClr val="FF0000"/>
                </a:solidFill>
              </a:rPr>
              <a:t>header</a:t>
            </a:r>
            <a:endParaRPr lang="en-US" sz="2000" dirty="0">
              <a:solidFill>
                <a:srgbClr val="FF0000"/>
              </a:solidFill>
            </a:endParaRPr>
          </a:p>
        </p:txBody>
      </p:sp>
      <p:cxnSp>
        <p:nvCxnSpPr>
          <p:cNvPr id="12" name="Straight Arrow Connector 11"/>
          <p:cNvCxnSpPr/>
          <p:nvPr/>
        </p:nvCxnSpPr>
        <p:spPr>
          <a:xfrm flipV="1">
            <a:off x="1643042" y="4071942"/>
            <a:ext cx="1871223"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7554" y="1485915"/>
            <a:ext cx="33216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715008" y="4357694"/>
            <a:ext cx="192928" cy="1530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952639113"/>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ru.jpg"/>
          <p:cNvPicPr>
            <a:picLocks noGrp="1" noChangeAspect="1"/>
          </p:cNvPicPr>
          <p:nvPr>
            <p:ph sz="quarter" idx="1"/>
          </p:nvPr>
        </p:nvPicPr>
        <p:blipFill>
          <a:blip r:embed="rId4"/>
          <a:stretch>
            <a:fillRect/>
          </a:stretch>
        </p:blipFill>
        <p:spPr>
          <a:xfrm>
            <a:off x="6786578" y="1428736"/>
            <a:ext cx="1995677" cy="1500198"/>
          </a:xfrm>
        </p:spPr>
      </p:pic>
      <p:sp>
        <p:nvSpPr>
          <p:cNvPr id="2" name="1 Başlık"/>
          <p:cNvSpPr>
            <a:spLocks noGrp="1"/>
          </p:cNvSpPr>
          <p:nvPr>
            <p:ph type="title"/>
          </p:nvPr>
        </p:nvSpPr>
        <p:spPr/>
        <p:txBody>
          <a:bodyPr>
            <a:normAutofit/>
          </a:bodyPr>
          <a:lstStyle/>
          <a:p>
            <a:r>
              <a:rPr lang="tr-TR" sz="2400" dirty="0" smtClean="0"/>
              <a:t>Alıştırma – Ekran çıktısı ne olur?</a:t>
            </a:r>
            <a:endParaRPr lang="tr-TR" sz="2400" dirty="0"/>
          </a:p>
        </p:txBody>
      </p:sp>
      <p:sp>
        <p:nvSpPr>
          <p:cNvPr id="4098" name="Rectangle 2"/>
          <p:cNvSpPr>
            <a:spLocks noChangeArrowheads="1"/>
          </p:cNvSpPr>
          <p:nvPr/>
        </p:nvSpPr>
        <p:spPr bwMode="auto">
          <a:xfrm>
            <a:off x="357158" y="1285860"/>
            <a:ext cx="3714776" cy="31393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#include &lt;</a:t>
            </a:r>
            <a:r>
              <a:rPr lang="en-US" dirty="0" err="1" smtClean="0">
                <a:latin typeface="Arial" pitchFamily="34" charset="0"/>
                <a:ea typeface="Times New Roman" pitchFamily="18" charset="0"/>
                <a:cs typeface="Arial" pitchFamily="34" charset="0"/>
              </a:rPr>
              <a:t>stdio.h</a:t>
            </a:r>
            <a:r>
              <a:rPr lang="en-US" dirty="0" smtClean="0">
                <a:latin typeface="Arial" pitchFamily="34" charset="0"/>
                <a:ea typeface="Times New Roman" pitchFamily="18" charset="0"/>
                <a:cs typeface="Arial" pitchFamily="34" charset="0"/>
              </a:rPr>
              <a:t>&gt;</a:t>
            </a:r>
          </a:p>
          <a:p>
            <a:pPr marL="457200" lvl="0" indent="-457200" fontAlgn="base">
              <a:spcBef>
                <a:spcPct val="0"/>
              </a:spcBef>
              <a:spcAft>
                <a:spcPct val="0"/>
              </a:spcAft>
              <a:buFont typeface="+mj-lt"/>
              <a:buAutoNum type="arabicPeriod"/>
              <a:tabLst>
                <a:tab pos="396875" algn="l"/>
              </a:tabLst>
            </a:pPr>
            <a:r>
              <a:rPr lang="en-US" dirty="0" err="1" smtClean="0">
                <a:solidFill>
                  <a:srgbClr val="0070C0"/>
                </a:solidFill>
                <a:latin typeface="Arial" pitchFamily="34" charset="0"/>
                <a:ea typeface="Times New Roman" pitchFamily="18" charset="0"/>
                <a:cs typeface="Arial" pitchFamily="34" charset="0"/>
              </a:rPr>
              <a:t>int</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kare</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int</a:t>
            </a:r>
            <a:r>
              <a:rPr lang="en-US" dirty="0" smtClean="0">
                <a:solidFill>
                  <a:srgbClr val="0070C0"/>
                </a:solidFill>
                <a:latin typeface="Arial" pitchFamily="34" charset="0"/>
                <a:ea typeface="Times New Roman" pitchFamily="18" charset="0"/>
                <a:cs typeface="Arial" pitchFamily="34" charset="0"/>
              </a:rPr>
              <a:t>, </a:t>
            </a:r>
            <a:r>
              <a:rPr lang="en-US" dirty="0" err="1" smtClean="0">
                <a:solidFill>
                  <a:srgbClr val="0070C0"/>
                </a:solidFill>
                <a:latin typeface="Arial" pitchFamily="34" charset="0"/>
                <a:ea typeface="Times New Roman" pitchFamily="18" charset="0"/>
                <a:cs typeface="Arial" pitchFamily="34" charset="0"/>
              </a:rPr>
              <a:t>int</a:t>
            </a:r>
            <a:r>
              <a:rPr lang="en-US" dirty="0" smtClean="0">
                <a:solidFill>
                  <a:srgbClr val="0070C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smtClean="0">
                <a:solidFill>
                  <a:srgbClr val="0070C0"/>
                </a:solidFill>
                <a:latin typeface="Arial" pitchFamily="34" charset="0"/>
                <a:ea typeface="Times New Roman" pitchFamily="18" charset="0"/>
                <a:cs typeface="Arial" pitchFamily="34" charset="0"/>
              </a:rPr>
              <a:t>void </a:t>
            </a:r>
            <a:r>
              <a:rPr lang="en-US" dirty="0" err="1" smtClean="0">
                <a:solidFill>
                  <a:srgbClr val="0070C0"/>
                </a:solidFill>
                <a:latin typeface="Arial" pitchFamily="34" charset="0"/>
                <a:ea typeface="Times New Roman" pitchFamily="18" charset="0"/>
                <a:cs typeface="Arial" pitchFamily="34" charset="0"/>
              </a:rPr>
              <a:t>selam</a:t>
            </a:r>
            <a:r>
              <a:rPr lang="en-US" dirty="0" smtClean="0">
                <a:solidFill>
                  <a:srgbClr val="0070C0"/>
                </a:solidFill>
                <a:latin typeface="Arial" pitchFamily="34" charset="0"/>
                <a:ea typeface="Times New Roman" pitchFamily="18" charset="0"/>
                <a:cs typeface="Arial" pitchFamily="34" charset="0"/>
              </a:rPr>
              <a:t>(double);</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int</a:t>
            </a:r>
            <a:r>
              <a:rPr lang="en-US" dirty="0" smtClean="0">
                <a:latin typeface="Arial" pitchFamily="34" charset="0"/>
                <a:ea typeface="Times New Roman" pitchFamily="18" charset="0"/>
                <a:cs typeface="Arial" pitchFamily="34" charset="0"/>
              </a:rPr>
              <a:t> main()</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int</a:t>
            </a:r>
            <a:r>
              <a:rPr lang="en-US" dirty="0" smtClean="0">
                <a:latin typeface="Arial" pitchFamily="34" charset="0"/>
                <a:ea typeface="Times New Roman" pitchFamily="18" charset="0"/>
                <a:cs typeface="Arial" pitchFamily="34" charset="0"/>
              </a:rPr>
              <a:t> x =</a:t>
            </a:r>
            <a:r>
              <a:rPr lang="en-US" dirty="0" err="1" smtClean="0">
                <a:latin typeface="Arial" pitchFamily="34" charset="0"/>
                <a:ea typeface="Times New Roman" pitchFamily="18" charset="0"/>
                <a:cs typeface="Arial" pitchFamily="34" charset="0"/>
              </a:rPr>
              <a:t>kare</a:t>
            </a:r>
            <a:r>
              <a:rPr lang="en-US" dirty="0" smtClean="0">
                <a:latin typeface="Arial" pitchFamily="34" charset="0"/>
                <a:ea typeface="Times New Roman" pitchFamily="18" charset="0"/>
                <a:cs typeface="Arial" pitchFamily="34" charset="0"/>
              </a:rPr>
              <a:t>(</a:t>
            </a:r>
            <a:r>
              <a:rPr lang="en-US" dirty="0" err="1" smtClean="0">
                <a:latin typeface="Arial" pitchFamily="34" charset="0"/>
                <a:ea typeface="Times New Roman" pitchFamily="18" charset="0"/>
                <a:cs typeface="Arial" pitchFamily="34" charset="0"/>
              </a:rPr>
              <a:t>kare</a:t>
            </a:r>
            <a:r>
              <a:rPr lang="en-US" dirty="0" smtClean="0">
                <a:latin typeface="Arial" pitchFamily="34" charset="0"/>
                <a:ea typeface="Times New Roman" pitchFamily="18" charset="0"/>
                <a:cs typeface="Arial" pitchFamily="34" charset="0"/>
              </a:rPr>
              <a:t>(5,8),9);</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printf</a:t>
            </a:r>
            <a:r>
              <a:rPr lang="en-US" dirty="0" smtClean="0">
                <a:latin typeface="Arial" pitchFamily="34" charset="0"/>
                <a:ea typeface="Times New Roman" pitchFamily="18" charset="0"/>
                <a:cs typeface="Arial" pitchFamily="34" charset="0"/>
              </a:rPr>
              <a:t>("%d",  x);</a:t>
            </a:r>
          </a:p>
          <a:p>
            <a:pPr marL="457200" lvl="0" indent="-457200" fontAlgn="base">
              <a:spcBef>
                <a:spcPct val="0"/>
              </a:spcBef>
              <a:spcAft>
                <a:spcPct val="0"/>
              </a:spcAft>
              <a:buFont typeface="+mj-lt"/>
              <a:buAutoNum type="arabicPeriod"/>
              <a:tabLst>
                <a:tab pos="396875" algn="l"/>
              </a:tabLst>
            </a:pPr>
            <a:r>
              <a:rPr lang="en-US" dirty="0" err="1" smtClean="0">
                <a:latin typeface="Arial" pitchFamily="34" charset="0"/>
                <a:ea typeface="Times New Roman" pitchFamily="18" charset="0"/>
                <a:cs typeface="Arial" pitchFamily="34" charset="0"/>
              </a:rPr>
              <a:t>selam</a:t>
            </a:r>
            <a:r>
              <a:rPr lang="en-US" dirty="0" smtClean="0">
                <a:latin typeface="Arial" pitchFamily="34" charset="0"/>
                <a:ea typeface="Times New Roman" pitchFamily="18" charset="0"/>
                <a:cs typeface="Arial" pitchFamily="34" charset="0"/>
              </a:rPr>
              <a:t>( (double)x);</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return 0;</a:t>
            </a:r>
          </a:p>
          <a:p>
            <a:pPr marL="457200" lvl="0" indent="-457200" fontAlgn="base">
              <a:spcBef>
                <a:spcPct val="0"/>
              </a:spcBef>
              <a:spcAft>
                <a:spcPct val="0"/>
              </a:spcAft>
              <a:buFont typeface="+mj-lt"/>
              <a:buAutoNum type="arabicPeriod"/>
              <a:tabLst>
                <a:tab pos="396875" algn="l"/>
              </a:tabLst>
            </a:pPr>
            <a:r>
              <a:rPr lang="en-US" dirty="0" smtClean="0">
                <a:latin typeface="Arial" pitchFamily="34" charset="0"/>
                <a:ea typeface="Times New Roman" pitchFamily="18" charset="0"/>
                <a:cs typeface="Arial" pitchFamily="34" charset="0"/>
              </a:rPr>
              <a:t>}</a:t>
            </a:r>
            <a:endParaRPr lang="tr-TR" dirty="0" smtClean="0">
              <a:latin typeface="Arial" pitchFamily="34" charset="0"/>
              <a:ea typeface="Times New Roman" pitchFamily="18" charset="0"/>
              <a:cs typeface="Arial" pitchFamily="34" charset="0"/>
            </a:endParaRPr>
          </a:p>
          <a:p>
            <a:pPr lvl="0" fontAlgn="base">
              <a:spcBef>
                <a:spcPct val="0"/>
              </a:spcBef>
              <a:spcAft>
                <a:spcPct val="0"/>
              </a:spcAft>
              <a:tabLst>
                <a:tab pos="396875" algn="l"/>
              </a:tabLst>
            </a:pPr>
            <a:r>
              <a:rPr lang="tr-TR" dirty="0" smtClean="0">
                <a:latin typeface="Arial" pitchFamily="34" charset="0"/>
                <a:ea typeface="Times New Roman" pitchFamily="18" charset="0"/>
                <a:cs typeface="Arial" pitchFamily="34" charset="0"/>
              </a:rPr>
              <a:t>…</a:t>
            </a:r>
            <a:endParaRPr lang="en-US" dirty="0" smtClean="0">
              <a:latin typeface="Arial" pitchFamily="34" charset="0"/>
              <a:ea typeface="Times New Roman" pitchFamily="18" charset="0"/>
              <a:cs typeface="Arial" pitchFamily="34" charset="0"/>
            </a:endParaRPr>
          </a:p>
        </p:txBody>
      </p:sp>
      <p:sp>
        <p:nvSpPr>
          <p:cNvPr id="6" name="5 Dikdörtgen"/>
          <p:cNvSpPr/>
          <p:nvPr/>
        </p:nvSpPr>
        <p:spPr>
          <a:xfrm>
            <a:off x="3357554" y="1878821"/>
            <a:ext cx="3357586"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spcBef>
                <a:spcPct val="0"/>
              </a:spcBef>
              <a:spcAft>
                <a:spcPct val="0"/>
              </a:spcAft>
              <a:tabLst>
                <a:tab pos="396875" algn="l"/>
              </a:tabLst>
            </a:pPr>
            <a:r>
              <a:rPr lang="tr-TR" dirty="0" smtClean="0">
                <a:latin typeface="Arial" pitchFamily="34" charset="0"/>
                <a:ea typeface="Times New Roman" pitchFamily="18" charset="0"/>
                <a:cs typeface="Arial" pitchFamily="34" charset="0"/>
              </a:rPr>
              <a:t>…</a:t>
            </a:r>
            <a:endParaRPr lang="en-US" dirty="0" smtClean="0">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kare</a:t>
            </a: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a, </a:t>
            </a:r>
            <a:r>
              <a:rPr lang="en-US" dirty="0" err="1" smtClean="0">
                <a:solidFill>
                  <a:srgbClr val="C00000"/>
                </a:solidFill>
                <a:latin typeface="Arial" pitchFamily="34" charset="0"/>
                <a:ea typeface="Times New Roman" pitchFamily="18" charset="0"/>
                <a:cs typeface="Arial" pitchFamily="34" charset="0"/>
              </a:rPr>
              <a:t>int</a:t>
            </a:r>
            <a:r>
              <a:rPr lang="en-US" dirty="0" smtClean="0">
                <a:solidFill>
                  <a:srgbClr val="C00000"/>
                </a:solidFill>
                <a:latin typeface="Arial" pitchFamily="34" charset="0"/>
                <a:ea typeface="Times New Roman" pitchFamily="18" charset="0"/>
                <a:cs typeface="Arial" pitchFamily="34" charset="0"/>
              </a:rPr>
              <a:t> b)</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return (</a:t>
            </a:r>
            <a:r>
              <a:rPr lang="en-US" dirty="0" err="1" smtClean="0">
                <a:solidFill>
                  <a:srgbClr val="C00000"/>
                </a:solidFill>
                <a:latin typeface="Arial" pitchFamily="34" charset="0"/>
                <a:ea typeface="Times New Roman" pitchFamily="18" charset="0"/>
                <a:cs typeface="Arial" pitchFamily="34" charset="0"/>
              </a:rPr>
              <a:t>a+b</a:t>
            </a:r>
            <a:r>
              <a:rPr lang="en-US" dirty="0" smtClean="0">
                <a:solidFill>
                  <a:srgbClr val="C00000"/>
                </a:solidFill>
                <a:latin typeface="Arial" pitchFamily="34" charset="0"/>
                <a:ea typeface="Times New Roman" pitchFamily="18" charset="0"/>
                <a:cs typeface="Arial" pitchFamily="34" charset="0"/>
              </a:rPr>
              <a:t>)/2;</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endParaRPr lang="tr-TR" dirty="0" smtClean="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tr-TR" dirty="0" smtClean="0">
                <a:solidFill>
                  <a:srgbClr val="C00000"/>
                </a:solidFill>
                <a:latin typeface="Arial" pitchFamily="34" charset="0"/>
                <a:ea typeface="Times New Roman" pitchFamily="18" charset="0"/>
                <a:cs typeface="Arial" pitchFamily="34" charset="0"/>
              </a:rPr>
              <a:t> </a:t>
            </a:r>
            <a:endParaRPr lang="en-US" dirty="0" smtClean="0">
              <a:solidFill>
                <a:srgbClr val="C00000"/>
              </a:solidFill>
              <a:latin typeface="Arial" pitchFamily="34" charset="0"/>
              <a:ea typeface="Times New Roman" pitchFamily="18" charset="0"/>
              <a:cs typeface="Arial" pitchFamily="34" charset="0"/>
            </a:endParaRP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void </a:t>
            </a:r>
            <a:r>
              <a:rPr lang="en-US" dirty="0" err="1" smtClean="0">
                <a:solidFill>
                  <a:srgbClr val="C00000"/>
                </a:solidFill>
                <a:latin typeface="Arial" pitchFamily="34" charset="0"/>
                <a:ea typeface="Times New Roman" pitchFamily="18" charset="0"/>
                <a:cs typeface="Arial" pitchFamily="34" charset="0"/>
              </a:rPr>
              <a:t>selam</a:t>
            </a:r>
            <a:r>
              <a:rPr lang="en-US" dirty="0" smtClean="0">
                <a:solidFill>
                  <a:srgbClr val="C00000"/>
                </a:solidFill>
                <a:latin typeface="Arial" pitchFamily="34" charset="0"/>
                <a:ea typeface="Times New Roman" pitchFamily="18" charset="0"/>
                <a:cs typeface="Arial" pitchFamily="34" charset="0"/>
              </a:rPr>
              <a:t>(double </a:t>
            </a:r>
            <a:r>
              <a:rPr lang="tr-TR" dirty="0" smtClean="0">
                <a:solidFill>
                  <a:srgbClr val="C00000"/>
                </a:solidFill>
                <a:latin typeface="Arial" pitchFamily="34" charset="0"/>
                <a:ea typeface="Times New Roman" pitchFamily="18" charset="0"/>
                <a:cs typeface="Arial" pitchFamily="34" charset="0"/>
              </a:rPr>
              <a:t>elma</a:t>
            </a: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if(</a:t>
            </a:r>
            <a:r>
              <a:rPr lang="tr-TR" dirty="0" smtClean="0">
                <a:solidFill>
                  <a:srgbClr val="C00000"/>
                </a:solidFill>
                <a:latin typeface="Arial" pitchFamily="34" charset="0"/>
                <a:ea typeface="Times New Roman" pitchFamily="18" charset="0"/>
                <a:cs typeface="Arial" pitchFamily="34" charset="0"/>
              </a:rPr>
              <a:t>elma</a:t>
            </a:r>
            <a:r>
              <a:rPr lang="en-US" dirty="0" smtClean="0">
                <a:solidFill>
                  <a:srgbClr val="C00000"/>
                </a:solidFill>
                <a:latin typeface="Arial" pitchFamily="34" charset="0"/>
                <a:ea typeface="Times New Roman" pitchFamily="18" charset="0"/>
                <a:cs typeface="Arial" pitchFamily="34" charset="0"/>
              </a:rPr>
              <a:t>&gt;5.0)</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printf</a:t>
            </a:r>
            <a:r>
              <a:rPr lang="en-US" dirty="0" smtClean="0">
                <a:solidFill>
                  <a:srgbClr val="C00000"/>
                </a:solidFill>
                <a:latin typeface="Arial" pitchFamily="34" charset="0"/>
                <a:ea typeface="Times New Roman" pitchFamily="18" charset="0"/>
                <a:cs typeface="Arial" pitchFamily="34" charset="0"/>
              </a:rPr>
              <a:t>("H</a:t>
            </a:r>
            <a:r>
              <a:rPr lang="tr-TR" dirty="0" err="1" smtClean="0">
                <a:solidFill>
                  <a:srgbClr val="C00000"/>
                </a:solidFill>
                <a:latin typeface="Arial" pitchFamily="34" charset="0"/>
                <a:ea typeface="Times New Roman" pitchFamily="18" charset="0"/>
                <a:cs typeface="Arial" pitchFamily="34" charset="0"/>
              </a:rPr>
              <a:t>ello</a:t>
            </a:r>
            <a:r>
              <a:rPr lang="en-US" dirty="0" smtClean="0">
                <a:solidFill>
                  <a:srgbClr val="C00000"/>
                </a:solidFill>
                <a:latin typeface="Arial" pitchFamily="34" charset="0"/>
                <a:ea typeface="Times New Roman" pitchFamily="18" charset="0"/>
                <a:cs typeface="Arial" pitchFamily="34" charset="0"/>
              </a:rPr>
              <a:t>");</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else</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	</a:t>
            </a:r>
            <a:r>
              <a:rPr lang="en-US" dirty="0" err="1" smtClean="0">
                <a:solidFill>
                  <a:srgbClr val="C00000"/>
                </a:solidFill>
                <a:latin typeface="Arial" pitchFamily="34" charset="0"/>
                <a:ea typeface="Times New Roman" pitchFamily="18" charset="0"/>
                <a:cs typeface="Arial" pitchFamily="34" charset="0"/>
              </a:rPr>
              <a:t>printf</a:t>
            </a:r>
            <a:r>
              <a:rPr lang="en-US" dirty="0" smtClean="0">
                <a:solidFill>
                  <a:srgbClr val="C00000"/>
                </a:solidFill>
                <a:latin typeface="Arial" pitchFamily="34" charset="0"/>
                <a:ea typeface="Times New Roman" pitchFamily="18" charset="0"/>
                <a:cs typeface="Arial" pitchFamily="34" charset="0"/>
              </a:rPr>
              <a:t>("Bonjour");</a:t>
            </a:r>
          </a:p>
          <a:p>
            <a:pPr marL="457200" lvl="0" indent="-457200" fontAlgn="base">
              <a:spcBef>
                <a:spcPct val="0"/>
              </a:spcBef>
              <a:spcAft>
                <a:spcPct val="0"/>
              </a:spcAft>
              <a:buFont typeface="+mj-lt"/>
              <a:buAutoNum type="arabicPeriod" startAt="11"/>
              <a:tabLst>
                <a:tab pos="396875" algn="l"/>
              </a:tabLst>
            </a:pPr>
            <a:r>
              <a:rPr lang="en-US" dirty="0" smtClean="0">
                <a:solidFill>
                  <a:srgbClr val="C00000"/>
                </a:solidFill>
                <a:latin typeface="Arial" pitchFamily="34" charset="0"/>
                <a:ea typeface="Times New Roman" pitchFamily="18" charset="0"/>
                <a:cs typeface="Arial" pitchFamily="34" charset="0"/>
              </a:rPr>
              <a:t>}</a:t>
            </a:r>
          </a:p>
        </p:txBody>
      </p:sp>
      <p:grpSp>
        <p:nvGrpSpPr>
          <p:cNvPr id="3" name="7 Grup"/>
          <p:cNvGrpSpPr/>
          <p:nvPr/>
        </p:nvGrpSpPr>
        <p:grpSpPr>
          <a:xfrm>
            <a:off x="6572264" y="3071810"/>
            <a:ext cx="2012030" cy="3002648"/>
            <a:chOff x="6774812" y="3214686"/>
            <a:chExt cx="2012030" cy="3002648"/>
          </a:xfrm>
        </p:grpSpPr>
        <p:pic>
          <p:nvPicPr>
            <p:cNvPr id="5" name="4 Resim" descr="7-sayisi-boyama-5.jpg"/>
            <p:cNvPicPr>
              <a:picLocks noChangeAspect="1"/>
            </p:cNvPicPr>
            <p:nvPr/>
          </p:nvPicPr>
          <p:blipFill>
            <a:blip r:embed="rId5" cstate="print">
              <a:clrChange>
                <a:clrFrom>
                  <a:srgbClr val="FFFFFF"/>
                </a:clrFrom>
                <a:clrTo>
                  <a:srgbClr val="FFFFFF">
                    <a:alpha val="0"/>
                  </a:srgbClr>
                </a:clrTo>
              </a:clrChange>
            </a:blip>
            <a:srcRect t="18320"/>
            <a:stretch>
              <a:fillRect/>
            </a:stretch>
          </p:blipFill>
          <p:spPr>
            <a:xfrm rot="808279">
              <a:off x="6774812" y="4259420"/>
              <a:ext cx="1854251" cy="1957914"/>
            </a:xfrm>
            <a:prstGeom prst="rect">
              <a:avLst/>
            </a:prstGeom>
          </p:spPr>
        </p:pic>
        <p:sp>
          <p:nvSpPr>
            <p:cNvPr id="7" name="6 Köşeleri Yuvarlanmış Dikdörtgen Belirtme Çizgisi"/>
            <p:cNvSpPr/>
            <p:nvPr/>
          </p:nvSpPr>
          <p:spPr>
            <a:xfrm>
              <a:off x="7358082" y="3214686"/>
              <a:ext cx="1428760" cy="100013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err="1" smtClean="0"/>
                <a:t>Hello</a:t>
              </a:r>
              <a:endParaRPr lang="tr-TR" sz="2800"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Noktalı virgül</a:t>
            </a:r>
            <a:endParaRPr lang="tr-TR" dirty="0"/>
          </a:p>
        </p:txBody>
      </p:sp>
      <p:sp>
        <p:nvSpPr>
          <p:cNvPr id="3" name="2 İçerik Yer Tutucusu"/>
          <p:cNvSpPr>
            <a:spLocks noGrp="1"/>
          </p:cNvSpPr>
          <p:nvPr>
            <p:ph sz="quarter" idx="1"/>
          </p:nvPr>
        </p:nvSpPr>
        <p:spPr/>
        <p:txBody>
          <a:bodyPr/>
          <a:lstStyle/>
          <a:p>
            <a:r>
              <a:rPr lang="tr-TR" dirty="0" smtClean="0"/>
              <a:t>Kodunuzda boşlukta  duran ; </a:t>
            </a:r>
            <a:r>
              <a:rPr lang="tr-TR" dirty="0" err="1" smtClean="0"/>
              <a:t>ler</a:t>
            </a:r>
            <a:r>
              <a:rPr lang="tr-TR" dirty="0" smtClean="0"/>
              <a:t> boş komut olarak değerlendirilir.</a:t>
            </a:r>
          </a:p>
          <a:p>
            <a:endParaRPr lang="tr-TR" dirty="0" smtClean="0"/>
          </a:p>
          <a:p>
            <a:r>
              <a:rPr lang="tr-TR" dirty="0" smtClean="0"/>
              <a:t>Örneğin, </a:t>
            </a:r>
          </a:p>
          <a:p>
            <a:r>
              <a:rPr lang="tr-TR" dirty="0" smtClean="0"/>
              <a:t>;;;;</a:t>
            </a:r>
          </a:p>
          <a:p>
            <a:r>
              <a:rPr lang="tr-TR" dirty="0" smtClean="0"/>
              <a:t>gibi satırlar eklenebilir.</a:t>
            </a:r>
            <a:endParaRPr lang="tr-TR" dirty="0"/>
          </a:p>
        </p:txBody>
      </p:sp>
      <p:pic>
        <p:nvPicPr>
          <p:cNvPr id="553986" name="Picture 2"/>
          <p:cNvPicPr>
            <a:picLocks noChangeAspect="1" noChangeArrowheads="1"/>
          </p:cNvPicPr>
          <p:nvPr/>
        </p:nvPicPr>
        <p:blipFill>
          <a:blip r:embed="rId2"/>
          <a:srcRect/>
          <a:stretch>
            <a:fillRect/>
          </a:stretch>
        </p:blipFill>
        <p:spPr bwMode="auto">
          <a:xfrm>
            <a:off x="3143240" y="4214818"/>
            <a:ext cx="4610100" cy="1066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Tipik bir soru: “</a:t>
            </a:r>
            <a:r>
              <a:rPr lang="tr-TR" dirty="0" err="1" smtClean="0"/>
              <a:t>void</a:t>
            </a:r>
            <a:r>
              <a:rPr lang="tr-TR" dirty="0" smtClean="0"/>
              <a:t> fonksiyonu nedir?”</a:t>
            </a:r>
            <a:endParaRPr lang="tr-TR" dirty="0"/>
          </a:p>
        </p:txBody>
      </p:sp>
      <p:sp>
        <p:nvSpPr>
          <p:cNvPr id="3" name="2 İçerik Yer Tutucusu"/>
          <p:cNvSpPr>
            <a:spLocks noGrp="1"/>
          </p:cNvSpPr>
          <p:nvPr>
            <p:ph sz="quarter" idx="1"/>
          </p:nvPr>
        </p:nvSpPr>
        <p:spPr>
          <a:xfrm>
            <a:off x="457200" y="1219200"/>
            <a:ext cx="5329246" cy="4937760"/>
          </a:xfrm>
        </p:spPr>
        <p:txBody>
          <a:bodyPr>
            <a:normAutofit fontScale="85000" lnSpcReduction="20000"/>
          </a:bodyPr>
          <a:lstStyle/>
          <a:p>
            <a:r>
              <a:rPr lang="tr-TR" dirty="0" smtClean="0"/>
              <a:t>Yanlış bir sorudur. </a:t>
            </a:r>
          </a:p>
          <a:p>
            <a:pPr lvl="1"/>
            <a:r>
              <a:rPr lang="tr-TR" dirty="0" smtClean="0"/>
              <a:t>Öğrencinin konuyu cep telefonundan oyun oynayarak takip ettiğine işarettir.</a:t>
            </a:r>
          </a:p>
          <a:p>
            <a:r>
              <a:rPr lang="tr-TR" dirty="0" smtClean="0"/>
              <a:t>Fonksiyonun isminin öncesindeki kısım, fonksiyon çalıştırıldığında fonksiyonun çağrıldığı yere döneceği değerin türünü verir.</a:t>
            </a:r>
          </a:p>
          <a:p>
            <a:r>
              <a:rPr lang="tr-TR" dirty="0" smtClean="0"/>
              <a:t>Mesela, </a:t>
            </a:r>
            <a:r>
              <a:rPr lang="tr-TR" i="1" dirty="0" err="1" smtClean="0"/>
              <a:t>int</a:t>
            </a:r>
            <a:r>
              <a:rPr lang="tr-TR" i="1" dirty="0" smtClean="0"/>
              <a:t> fonksiyon_ismi(</a:t>
            </a:r>
            <a:r>
              <a:rPr lang="tr-TR" i="1" dirty="0" err="1" smtClean="0"/>
              <a:t>int</a:t>
            </a:r>
            <a:r>
              <a:rPr lang="tr-TR" i="1" dirty="0" smtClean="0"/>
              <a:t> a, </a:t>
            </a:r>
            <a:r>
              <a:rPr lang="tr-TR" i="1" dirty="0" err="1" smtClean="0"/>
              <a:t>int</a:t>
            </a:r>
            <a:r>
              <a:rPr lang="tr-TR" i="1" dirty="0" smtClean="0"/>
              <a:t> b) …</a:t>
            </a:r>
          </a:p>
          <a:p>
            <a:pPr>
              <a:buNone/>
            </a:pPr>
            <a:r>
              <a:rPr lang="tr-TR" dirty="0" smtClean="0"/>
              <a:t>	şeklindeki bir kullanım, fonksiyonun </a:t>
            </a:r>
            <a:r>
              <a:rPr lang="tr-TR" dirty="0" err="1" smtClean="0"/>
              <a:t>int</a:t>
            </a:r>
            <a:r>
              <a:rPr lang="tr-TR" dirty="0" smtClean="0"/>
              <a:t> türünde değer döndüreceği anlamına gelir.</a:t>
            </a:r>
          </a:p>
          <a:p>
            <a:r>
              <a:rPr lang="tr-TR" i="1" dirty="0" err="1" smtClean="0">
                <a:solidFill>
                  <a:srgbClr val="FF0000"/>
                </a:solidFill>
              </a:rPr>
              <a:t>void</a:t>
            </a:r>
            <a:r>
              <a:rPr lang="tr-TR" dirty="0" smtClean="0"/>
              <a:t> “boşluk” demektir.</a:t>
            </a:r>
          </a:p>
          <a:p>
            <a:r>
              <a:rPr lang="tr-TR" i="1" dirty="0" err="1" smtClean="0"/>
              <a:t>void</a:t>
            </a:r>
            <a:r>
              <a:rPr lang="tr-TR" i="1" dirty="0" smtClean="0"/>
              <a:t> fonksiyon_ismi(</a:t>
            </a:r>
            <a:r>
              <a:rPr lang="tr-TR" i="1" dirty="0" err="1" smtClean="0"/>
              <a:t>double</a:t>
            </a:r>
            <a:r>
              <a:rPr lang="tr-TR" i="1" dirty="0" smtClean="0"/>
              <a:t> c, </a:t>
            </a:r>
            <a:r>
              <a:rPr lang="tr-TR" i="1" dirty="0" err="1" smtClean="0"/>
              <a:t>char</a:t>
            </a:r>
            <a:r>
              <a:rPr lang="tr-TR" i="1" dirty="0" smtClean="0"/>
              <a:t> d) …</a:t>
            </a:r>
          </a:p>
          <a:p>
            <a:pPr>
              <a:buNone/>
            </a:pPr>
            <a:r>
              <a:rPr lang="tr-TR" dirty="0" smtClean="0"/>
              <a:t>	şeklindeki bir kullanım, fonksiyonun değer döndürmeyeceği anlamına gelir. </a:t>
            </a:r>
          </a:p>
          <a:p>
            <a:pPr lvl="1"/>
            <a:r>
              <a:rPr lang="tr-TR" dirty="0" smtClean="0"/>
              <a:t>örn. sadece </a:t>
            </a:r>
            <a:r>
              <a:rPr lang="tr-TR" dirty="0" err="1" smtClean="0"/>
              <a:t>printf’lerden</a:t>
            </a:r>
            <a:r>
              <a:rPr lang="tr-TR" dirty="0" smtClean="0"/>
              <a:t> oluşan bir fonksiyon olabilir.</a:t>
            </a:r>
          </a:p>
          <a:p>
            <a:pPr>
              <a:buNone/>
            </a:pPr>
            <a:endParaRPr lang="tr-TR" dirty="0" smtClean="0"/>
          </a:p>
          <a:p>
            <a:pPr>
              <a:buNone/>
            </a:pPr>
            <a:endParaRPr lang="tr-TR" dirty="0"/>
          </a:p>
        </p:txBody>
      </p:sp>
      <p:pic>
        <p:nvPicPr>
          <p:cNvPr id="4" name="3 Resim" descr="Screen-shot-2012-06-25-at-9_12_54-AM-300x264.png"/>
          <p:cNvPicPr>
            <a:picLocks noChangeAspect="1"/>
          </p:cNvPicPr>
          <p:nvPr/>
        </p:nvPicPr>
        <p:blipFill>
          <a:blip r:embed="rId3">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smtClean="0">
                <a:solidFill>
                  <a:schemeClr val="tx1"/>
                </a:solidFill>
              </a:rPr>
              <a:t>HOCAM, O DEĞİL DE </a:t>
            </a:r>
            <a:r>
              <a:rPr lang="tr-TR" sz="1600" b="1" i="1" dirty="0" err="1" smtClean="0">
                <a:solidFill>
                  <a:schemeClr val="tx1"/>
                </a:solidFill>
              </a:rPr>
              <a:t>void</a:t>
            </a:r>
            <a:r>
              <a:rPr lang="tr-TR" sz="1600" b="1" i="1" dirty="0" smtClean="0">
                <a:solidFill>
                  <a:schemeClr val="tx1"/>
                </a:solidFill>
              </a:rPr>
              <a:t> fonksiyonu </a:t>
            </a:r>
            <a:r>
              <a:rPr lang="tr-TR" sz="1600" dirty="0" smtClean="0">
                <a:solidFill>
                  <a:schemeClr val="tx1"/>
                </a:solidFill>
              </a:rPr>
              <a:t>NE DEMEK?TEKRAR ANLATIR MISINIZ?</a:t>
            </a:r>
            <a:endParaRPr lang="tr-TR" sz="1600" dirty="0">
              <a:solidFill>
                <a:schemeClr val="tx1"/>
              </a:solidFill>
            </a:endParaRPr>
          </a:p>
        </p:txBody>
      </p:sp>
      <p:pic>
        <p:nvPicPr>
          <p:cNvPr id="6" name="Picture 3"/>
          <p:cNvPicPr>
            <a:picLocks noChangeAspect="1" noChangeArrowheads="1"/>
          </p:cNvPicPr>
          <p:nvPr/>
        </p:nvPicPr>
        <p:blipFill>
          <a:blip r:embed="rId4"/>
          <a:srcRect/>
          <a:stretch>
            <a:fillRect/>
          </a:stretch>
        </p:blipFill>
        <p:spPr bwMode="auto">
          <a:xfrm>
            <a:off x="5715008" y="1357298"/>
            <a:ext cx="2775784" cy="13573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heckerboard(across)">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void</a:t>
            </a:r>
            <a:r>
              <a:rPr lang="tr-TR" dirty="0" smtClean="0"/>
              <a:t> değer döndüren fonksiyona örnek</a:t>
            </a:r>
            <a:endParaRPr lang="tr-TR" dirty="0"/>
          </a:p>
        </p:txBody>
      </p:sp>
      <p:sp>
        <p:nvSpPr>
          <p:cNvPr id="3" name="Content Placeholder 2"/>
          <p:cNvSpPr>
            <a:spLocks noGrp="1"/>
          </p:cNvSpPr>
          <p:nvPr>
            <p:ph idx="1"/>
          </p:nvPr>
        </p:nvSpPr>
        <p:spPr>
          <a:xfrm>
            <a:off x="571472" y="1205884"/>
            <a:ext cx="5143536" cy="4009066"/>
          </a:xfrm>
          <a:prstGeom prst="flowChartAlternateProcess">
            <a:avLst/>
          </a:prstGeo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1600" b="0" dirty="0"/>
              <a:t>#include &lt;stdio.h&gt;</a:t>
            </a:r>
          </a:p>
          <a:p>
            <a:pPr>
              <a:buNone/>
            </a:pPr>
            <a:r>
              <a:rPr lang="tr-TR" sz="1600" b="0" dirty="0"/>
              <a:t>#include &lt;stdlib.h&gt;</a:t>
            </a:r>
          </a:p>
          <a:p>
            <a:pPr>
              <a:buNone/>
            </a:pPr>
            <a:endParaRPr lang="tr-TR" sz="1600" b="0" dirty="0"/>
          </a:p>
          <a:p>
            <a:pPr>
              <a:buNone/>
            </a:pPr>
            <a:r>
              <a:rPr lang="tr-TR" sz="1600" b="0" dirty="0"/>
              <a:t>void hello (</a:t>
            </a:r>
            <a:r>
              <a:rPr lang="tr-TR" sz="1600" b="0" dirty="0" err="1"/>
              <a:t>void</a:t>
            </a:r>
            <a:r>
              <a:rPr lang="tr-TR" sz="1600" b="0" dirty="0" smtClean="0"/>
              <a:t>);</a:t>
            </a:r>
            <a:endParaRPr lang="tr-TR" sz="1600" b="0" dirty="0"/>
          </a:p>
          <a:p>
            <a:pPr>
              <a:buNone/>
            </a:pPr>
            <a:endParaRPr lang="tr-TR" sz="1600" b="0" dirty="0"/>
          </a:p>
          <a:p>
            <a:pPr>
              <a:buNone/>
            </a:pPr>
            <a:r>
              <a:rPr lang="tr-TR" sz="1600" b="0" dirty="0"/>
              <a:t>int main()</a:t>
            </a:r>
          </a:p>
          <a:p>
            <a:pPr>
              <a:buNone/>
            </a:pPr>
            <a:r>
              <a:rPr lang="tr-TR" sz="1600" b="0" dirty="0"/>
              <a:t>{</a:t>
            </a:r>
          </a:p>
          <a:p>
            <a:pPr>
              <a:buNone/>
            </a:pPr>
            <a:r>
              <a:rPr lang="tr-TR" sz="1600" b="0" dirty="0"/>
              <a:t>    hello</a:t>
            </a:r>
            <a:r>
              <a:rPr lang="tr-TR" sz="1600" b="0" dirty="0" smtClean="0"/>
              <a:t>();</a:t>
            </a:r>
            <a:endParaRPr lang="tr-TR" sz="1600" b="0" dirty="0"/>
          </a:p>
          <a:p>
            <a:pPr>
              <a:buNone/>
            </a:pPr>
            <a:r>
              <a:rPr lang="tr-TR" sz="1600" b="0" dirty="0"/>
              <a:t> return 0;</a:t>
            </a:r>
          </a:p>
          <a:p>
            <a:pPr>
              <a:buNone/>
            </a:pPr>
            <a:r>
              <a:rPr lang="tr-TR" sz="1600" b="0" dirty="0"/>
              <a:t>}</a:t>
            </a:r>
          </a:p>
          <a:p>
            <a:pPr>
              <a:buNone/>
            </a:pPr>
            <a:endParaRPr lang="tr-TR" sz="1200" b="0" dirty="0"/>
          </a:p>
        </p:txBody>
      </p:sp>
      <p:sp>
        <p:nvSpPr>
          <p:cNvPr id="4" name="Rectangle 3"/>
          <p:cNvSpPr/>
          <p:nvPr/>
        </p:nvSpPr>
        <p:spPr>
          <a:xfrm>
            <a:off x="4572000" y="2714620"/>
            <a:ext cx="407199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800" dirty="0"/>
              <a:t>void hello (void)</a:t>
            </a:r>
          </a:p>
          <a:p>
            <a:r>
              <a:rPr lang="tr-TR" sz="2800" dirty="0"/>
              <a:t>{</a:t>
            </a:r>
          </a:p>
          <a:p>
            <a:r>
              <a:rPr lang="tr-TR" sz="2800" dirty="0"/>
              <a:t>printf("Hello world!\n</a:t>
            </a:r>
            <a:r>
              <a:rPr lang="tr-TR" sz="2800" dirty="0" smtClean="0"/>
              <a:t>");</a:t>
            </a:r>
          </a:p>
          <a:p>
            <a:r>
              <a:rPr lang="tr-TR" sz="2800" dirty="0" err="1" smtClean="0"/>
              <a:t>return</a:t>
            </a:r>
            <a:r>
              <a:rPr lang="tr-TR" sz="2800" dirty="0" smtClean="0"/>
              <a:t>;</a:t>
            </a:r>
            <a:endParaRPr lang="tr-TR" sz="2800" dirty="0"/>
          </a:p>
          <a:p>
            <a:r>
              <a:rPr lang="tr-TR" sz="2800" dirty="0" smtClean="0"/>
              <a:t>}</a:t>
            </a:r>
            <a:endParaRPr lang="tr-TR" sz="2800" dirty="0"/>
          </a:p>
        </p:txBody>
      </p:sp>
      <p:sp>
        <p:nvSpPr>
          <p:cNvPr id="5" name="4 Yuvarlatılmış Dikdörtgen"/>
          <p:cNvSpPr/>
          <p:nvPr/>
        </p:nvSpPr>
        <p:spPr>
          <a:xfrm>
            <a:off x="571472" y="2285992"/>
            <a:ext cx="2786082" cy="571504"/>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857224" y="3571876"/>
            <a:ext cx="1285884" cy="428628"/>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varlatılmış Dikdörtgen"/>
          <p:cNvSpPr/>
          <p:nvPr/>
        </p:nvSpPr>
        <p:spPr>
          <a:xfrm>
            <a:off x="4572000" y="2714620"/>
            <a:ext cx="2643206" cy="500066"/>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p:nvPr/>
        </p:nvCxnSpPr>
        <p:spPr>
          <a:xfrm rot="16200000" flipH="1">
            <a:off x="5393537" y="4464851"/>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643570" y="5500702"/>
            <a:ext cx="2714644" cy="646331"/>
          </a:xfrm>
          <a:prstGeom prst="rect">
            <a:avLst/>
          </a:prstGeom>
          <a:noFill/>
        </p:spPr>
        <p:txBody>
          <a:bodyPr wrap="square" rtlCol="0">
            <a:spAutoFit/>
          </a:bodyPr>
          <a:lstStyle/>
          <a:p>
            <a:r>
              <a:rPr lang="tr-TR" dirty="0" err="1" smtClean="0"/>
              <a:t>return</a:t>
            </a:r>
            <a:r>
              <a:rPr lang="tr-TR" dirty="0" smtClean="0"/>
              <a:t> kullanılmasa da olur. } ‘e gelince sonlanır.</a:t>
            </a:r>
            <a:endParaRPr lang="tr-TR" dirty="0"/>
          </a:p>
        </p:txBody>
      </p:sp>
    </p:spTree>
    <p:extLst>
      <p:ext uri="{BB962C8B-B14F-4D97-AF65-F5344CB8AC3E}">
        <p14:creationId xmlns:p14="http://schemas.microsoft.com/office/powerpoint/2010/main" xmlns="" val="2508570243"/>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Kombinasyon fonksiyonu örneği</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Kombinasyon işlemi matematik kütüphanesinde yoktur.</a:t>
            </a:r>
          </a:p>
          <a:p>
            <a:r>
              <a:rPr lang="tr-TR" dirty="0" smtClean="0"/>
              <a:t>İçerisinde faktöriyeli birçok kez kullanmayı gerektirir.</a:t>
            </a:r>
          </a:p>
          <a:p>
            <a:r>
              <a:rPr lang="tr-TR" dirty="0" smtClean="0"/>
              <a:t>Bu kodu fonksiyonsuz yazmak gereksiz yere uğraştırıcıdır.</a:t>
            </a:r>
          </a:p>
          <a:p>
            <a:endParaRPr lang="tr-TR" dirty="0" smtClean="0"/>
          </a:p>
          <a:p>
            <a:endParaRPr lang="tr-TR" dirty="0" smtClean="0"/>
          </a:p>
          <a:p>
            <a:endParaRPr lang="tr-TR" dirty="0" smtClean="0"/>
          </a:p>
          <a:p>
            <a:endParaRPr lang="tr-TR" dirty="0" smtClean="0"/>
          </a:p>
          <a:p>
            <a:endParaRPr lang="tr-TR" dirty="0" smtClean="0"/>
          </a:p>
          <a:p>
            <a:r>
              <a:rPr lang="tr-TR" dirty="0" smtClean="0"/>
              <a:t>Oysa, önce </a:t>
            </a:r>
            <a:r>
              <a:rPr lang="tr-TR" dirty="0" err="1" smtClean="0"/>
              <a:t>faktoriyel</a:t>
            </a:r>
            <a:r>
              <a:rPr lang="tr-TR" dirty="0" smtClean="0"/>
              <a:t> şeklinde bir fonksiyon tanımlarsanız, sonra bu fonksiyonu kombinasyon için kullanarak kombinasyon isimli bir fonksiyon tasarlayabilirsiniz.</a:t>
            </a:r>
          </a:p>
        </p:txBody>
      </p:sp>
      <p:pic>
        <p:nvPicPr>
          <p:cNvPr id="5" name="4 Resim" descr="içerik.png"/>
          <p:cNvPicPr>
            <a:picLocks noChangeAspect="1"/>
          </p:cNvPicPr>
          <p:nvPr/>
        </p:nvPicPr>
        <p:blipFill>
          <a:blip r:embed="rId2">
            <a:clrChange>
              <a:clrFrom>
                <a:srgbClr val="FFFFFF"/>
              </a:clrFrom>
              <a:clrTo>
                <a:srgbClr val="FFFFFF">
                  <a:alpha val="0"/>
                </a:srgbClr>
              </a:clrTo>
            </a:clrChange>
          </a:blip>
          <a:stretch>
            <a:fillRect/>
          </a:stretch>
        </p:blipFill>
        <p:spPr>
          <a:xfrm>
            <a:off x="2000232" y="2714620"/>
            <a:ext cx="5046029" cy="1881195"/>
          </a:xfrm>
          <a:prstGeom prst="rect">
            <a:avLst/>
          </a:prstGeom>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Kombinasyon fonksiyonu örneği</a:t>
            </a:r>
            <a:endParaRPr lang="tr-TR" dirty="0"/>
          </a:p>
        </p:txBody>
      </p:sp>
      <p:pic>
        <p:nvPicPr>
          <p:cNvPr id="4" name="3 Resim" descr="bilgisayar.wmf"/>
          <p:cNvPicPr>
            <a:picLocks noChangeAspect="1"/>
          </p:cNvPicPr>
          <p:nvPr/>
        </p:nvPicPr>
        <p:blipFill>
          <a:blip r:embed="rId2"/>
          <a:stretch>
            <a:fillRect/>
          </a:stretch>
        </p:blipFill>
        <p:spPr>
          <a:xfrm>
            <a:off x="7000892" y="2214554"/>
            <a:ext cx="1247771" cy="1273902"/>
          </a:xfrm>
          <a:prstGeom prst="rect">
            <a:avLst/>
          </a:prstGeom>
        </p:spPr>
      </p:pic>
      <p:pic>
        <p:nvPicPr>
          <p:cNvPr id="6" name="3 Resim" descr="lg_20123061-two-dozen-24-red,-pink-and-white-roses-and-gyp-handtied-bouquet-or-vase.jpg"/>
          <p:cNvPicPr/>
          <p:nvPr/>
        </p:nvPicPr>
        <p:blipFill>
          <a:blip r:embed="rId3" cstate="print"/>
          <a:stretch>
            <a:fillRect/>
          </a:stretch>
        </p:blipFill>
        <p:spPr>
          <a:xfrm>
            <a:off x="428596" y="1285860"/>
            <a:ext cx="2044773" cy="2108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4 Resim" descr="kombinasyon-çözümlü-sorular.jpg"/>
          <p:cNvPicPr/>
          <p:nvPr/>
        </p:nvPicPr>
        <p:blipFill>
          <a:blip r:embed="rId4" cstate="print"/>
          <a:stretch>
            <a:fillRect/>
          </a:stretch>
        </p:blipFill>
        <p:spPr>
          <a:xfrm>
            <a:off x="2571736" y="1285860"/>
            <a:ext cx="4357718" cy="3500462"/>
          </a:xfrm>
          <a:prstGeom prst="rect">
            <a:avLst/>
          </a:prstGeom>
        </p:spPr>
      </p:pic>
      <p:pic>
        <p:nvPicPr>
          <p:cNvPr id="8" name="7 Resim" descr="içerik.png"/>
          <p:cNvPicPr>
            <a:picLocks noChangeAspect="1"/>
          </p:cNvPicPr>
          <p:nvPr/>
        </p:nvPicPr>
        <p:blipFill>
          <a:blip r:embed="rId5">
            <a:clrChange>
              <a:clrFrom>
                <a:srgbClr val="FFFFFF"/>
              </a:clrFrom>
              <a:clrTo>
                <a:srgbClr val="FFFFFF">
                  <a:alpha val="0"/>
                </a:srgbClr>
              </a:clrTo>
            </a:clrChange>
          </a:blip>
          <a:stretch>
            <a:fillRect/>
          </a:stretch>
        </p:blipFill>
        <p:spPr>
          <a:xfrm>
            <a:off x="3357554" y="4929198"/>
            <a:ext cx="2938188" cy="1095377"/>
          </a:xfrm>
          <a:prstGeom prst="rect">
            <a:avLst/>
          </a:prstGeom>
        </p:spPr>
      </p:pic>
      <p:pic>
        <p:nvPicPr>
          <p:cNvPr id="5" name="25 Resim" descr="online-algebra-app-knowre-embraced-by-math-teachers-as-they-embrace-free-math-clipart-800_767.png"/>
          <p:cNvPicPr/>
          <p:nvPr/>
        </p:nvPicPr>
        <p:blipFill>
          <a:blip r:embed="rId6" cstate="print">
            <a:clrChange>
              <a:clrFrom>
                <a:srgbClr val="FFFFFF"/>
              </a:clrFrom>
              <a:clrTo>
                <a:srgbClr val="FFFFFF">
                  <a:alpha val="0"/>
                </a:srgbClr>
              </a:clrTo>
            </a:clrChange>
          </a:blip>
          <a:stretch>
            <a:fillRect/>
          </a:stretch>
        </p:blipFill>
        <p:spPr>
          <a:xfrm>
            <a:off x="6643702" y="4572008"/>
            <a:ext cx="2046440" cy="1642021"/>
          </a:xfrm>
          <a:prstGeom prst="rect">
            <a:avLst/>
          </a:prstGeom>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smtClean="0"/>
              <a:t>Fonksiyonlar ne işe yarıyor?</a:t>
            </a:r>
          </a:p>
        </p:txBody>
      </p:sp>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smtClean="0">
                <a:solidFill>
                  <a:schemeClr val="tx1"/>
                </a:solidFill>
              </a:rPr>
              <a:t>HOCAM, </a:t>
            </a:r>
            <a:r>
              <a:rPr lang="tr-TR" sz="1600" i="1" dirty="0" smtClean="0">
                <a:solidFill>
                  <a:srgbClr val="0070C0"/>
                </a:solidFill>
              </a:rPr>
              <a:t>FONKSİYONLAR</a:t>
            </a:r>
            <a:r>
              <a:rPr lang="tr-TR" sz="1600" dirty="0" smtClean="0">
                <a:solidFill>
                  <a:schemeClr val="tx1"/>
                </a:solidFill>
              </a:rPr>
              <a:t> NE İŞE YARIYOR BEN TAM ANLAMADIM” </a:t>
            </a:r>
            <a:endParaRPr lang="tr-TR" sz="1600" dirty="0">
              <a:solidFill>
                <a:schemeClr val="tx1"/>
              </a:solidFill>
            </a:endParaRPr>
          </a:p>
        </p:txBody>
      </p:sp>
      <p:sp>
        <p:nvSpPr>
          <p:cNvPr id="6" name="5 İçerik Yer Tutucusu"/>
          <p:cNvSpPr>
            <a:spLocks noGrp="1"/>
          </p:cNvSpPr>
          <p:nvPr>
            <p:ph sz="quarter" idx="1"/>
          </p:nvPr>
        </p:nvSpPr>
        <p:spPr/>
        <p:txBody>
          <a:bodyPr/>
          <a:lstStyle/>
          <a:p>
            <a:r>
              <a:rPr lang="tr-TR" dirty="0" smtClean="0"/>
              <a:t>Kod içerisinde tekrar tekrar kullanmamız gereken kod öbeklerini fonksiyon haline getirirsek, kodumuz daha sade ve anlaşılır oluyor.</a:t>
            </a:r>
          </a:p>
          <a:p>
            <a:r>
              <a:rPr lang="tr-TR" dirty="0" smtClean="0"/>
              <a:t>Böylece, karmaşık işlemleri </a:t>
            </a:r>
            <a:r>
              <a:rPr lang="tr-TR" dirty="0" err="1" smtClean="0"/>
              <a:t>main</a:t>
            </a:r>
            <a:r>
              <a:rPr lang="tr-TR" dirty="0" smtClean="0"/>
              <a:t> içinde kısa kodlarla çözebiliyor oluyoruz. </a:t>
            </a:r>
          </a:p>
          <a:p>
            <a:r>
              <a:rPr lang="tr-TR" dirty="0" smtClean="0"/>
              <a:t>Böylece, </a:t>
            </a:r>
            <a:r>
              <a:rPr lang="tr-TR" dirty="0" err="1" smtClean="0"/>
              <a:t>main</a:t>
            </a:r>
            <a:r>
              <a:rPr lang="tr-TR" dirty="0" smtClean="0"/>
              <a:t> sadeleşiyor.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1285860"/>
            <a:ext cx="8429652" cy="4524315"/>
          </a:xfrm>
          <a:prstGeom prst="rect">
            <a:avLst/>
          </a:prstGeom>
        </p:spPr>
        <p:txBody>
          <a:bodyPr wrap="square">
            <a:spAutoFit/>
          </a:bodyPr>
          <a:lstStyle/>
          <a:p>
            <a:pPr lvl="1"/>
            <a:r>
              <a:rPr lang="tr-TR" sz="2400" dirty="0" smtClean="0"/>
              <a:t>Örneğin, bilgi yarışması kodu için her soruda aslında çok benzer kodlar tekrarlanmaktadır.</a:t>
            </a:r>
          </a:p>
          <a:p>
            <a:pPr lvl="1"/>
            <a:r>
              <a:rPr lang="tr-TR" sz="2400" dirty="0" smtClean="0"/>
              <a:t>Soru metnini, şıkları ve doğru cevabı alıp, size kullanıcının kazandığı puanı dönen bir fonksiyon tasarlayabilir ve kodunuzu çok sadeleştirebilirsiniz.</a:t>
            </a:r>
          </a:p>
          <a:p>
            <a:pPr lvl="1"/>
            <a:endParaRPr lang="tr-TR" sz="2400" dirty="0" smtClean="0"/>
          </a:p>
          <a:p>
            <a:pPr lvl="1"/>
            <a:r>
              <a:rPr lang="tr-TR" sz="1600" dirty="0" smtClean="0"/>
              <a:t>/*1.parametre </a:t>
            </a:r>
            <a:r>
              <a:rPr lang="tr-TR" sz="1600" b="1" dirty="0" smtClean="0">
                <a:solidFill>
                  <a:srgbClr val="FF0000"/>
                </a:solidFill>
              </a:rPr>
              <a:t>soru metni</a:t>
            </a:r>
            <a:r>
              <a:rPr lang="tr-TR" sz="1600" dirty="0" smtClean="0"/>
              <a:t>,</a:t>
            </a:r>
          </a:p>
          <a:p>
            <a:pPr lvl="1"/>
            <a:r>
              <a:rPr lang="tr-TR" sz="1600" dirty="0" smtClean="0"/>
              <a:t>diğerleri </a:t>
            </a:r>
            <a:r>
              <a:rPr lang="tr-TR" sz="1600" b="1" dirty="0" smtClean="0">
                <a:solidFill>
                  <a:srgbClr val="FF0000"/>
                </a:solidFill>
              </a:rPr>
              <a:t>şıkların değerleri </a:t>
            </a:r>
            <a:r>
              <a:rPr lang="tr-TR" sz="1600" dirty="0" smtClean="0"/>
              <a:t>ve </a:t>
            </a:r>
          </a:p>
          <a:p>
            <a:pPr lvl="1"/>
            <a:r>
              <a:rPr lang="tr-TR" sz="1600" dirty="0" smtClean="0"/>
              <a:t>son parametre </a:t>
            </a:r>
            <a:r>
              <a:rPr lang="tr-TR" sz="1600" b="1" dirty="0" smtClean="0">
                <a:solidFill>
                  <a:srgbClr val="FF0000"/>
                </a:solidFill>
              </a:rPr>
              <a:t>doğru cevap </a:t>
            </a:r>
          </a:p>
          <a:p>
            <a:pPr lvl="1"/>
            <a:r>
              <a:rPr lang="tr-TR" sz="1600" dirty="0" smtClean="0"/>
              <a:t>Fonksiyonun kullanıcının aldığı puanı döner.*/</a:t>
            </a:r>
          </a:p>
          <a:p>
            <a:pPr lvl="1"/>
            <a:r>
              <a:rPr lang="tr-TR" sz="2400" dirty="0" smtClean="0"/>
              <a:t>	</a:t>
            </a:r>
            <a:r>
              <a:rPr lang="tr-TR" sz="2400" dirty="0" smtClean="0">
                <a:solidFill>
                  <a:srgbClr val="002060"/>
                </a:solidFill>
              </a:rPr>
              <a:t>puan = sor(“2*2=?”, 3,4,5,6, </a:t>
            </a:r>
            <a:r>
              <a:rPr lang="tr-TR" sz="2400" dirty="0" err="1" smtClean="0">
                <a:solidFill>
                  <a:srgbClr val="002060"/>
                </a:solidFill>
              </a:rPr>
              <a:t>dogru</a:t>
            </a:r>
            <a:r>
              <a:rPr lang="tr-TR" sz="2400" dirty="0" smtClean="0">
                <a:solidFill>
                  <a:srgbClr val="002060"/>
                </a:solidFill>
              </a:rPr>
              <a:t>_cevap);</a:t>
            </a:r>
          </a:p>
          <a:p>
            <a:pPr lvl="1"/>
            <a:r>
              <a:rPr lang="tr-TR" sz="2400" dirty="0" smtClean="0">
                <a:solidFill>
                  <a:srgbClr val="002060"/>
                </a:solidFill>
              </a:rPr>
              <a:t>	</a:t>
            </a:r>
            <a:r>
              <a:rPr lang="tr-TR" sz="2400" dirty="0" err="1" smtClean="0">
                <a:solidFill>
                  <a:srgbClr val="002060"/>
                </a:solidFill>
              </a:rPr>
              <a:t>if</a:t>
            </a:r>
            <a:r>
              <a:rPr lang="tr-TR" sz="2400" dirty="0" smtClean="0">
                <a:solidFill>
                  <a:srgbClr val="002060"/>
                </a:solidFill>
              </a:rPr>
              <a:t>(puan==0) {</a:t>
            </a:r>
            <a:r>
              <a:rPr lang="tr-TR" sz="2400" dirty="0" err="1" smtClean="0">
                <a:solidFill>
                  <a:srgbClr val="002060"/>
                </a:solidFill>
              </a:rPr>
              <a:t>printf</a:t>
            </a:r>
            <a:r>
              <a:rPr lang="tr-TR" sz="2400" dirty="0" smtClean="0">
                <a:solidFill>
                  <a:srgbClr val="002060"/>
                </a:solidFill>
              </a:rPr>
              <a:t>(“Elendiniz. </a:t>
            </a:r>
            <a:r>
              <a:rPr lang="tr-TR" sz="2400" dirty="0" err="1" smtClean="0">
                <a:solidFill>
                  <a:srgbClr val="002060"/>
                </a:solidFill>
              </a:rPr>
              <a:t>Odul</a:t>
            </a:r>
            <a:r>
              <a:rPr lang="tr-TR" sz="2400" dirty="0" smtClean="0">
                <a:solidFill>
                  <a:srgbClr val="002060"/>
                </a:solidFill>
              </a:rPr>
              <a:t>:%d”, toplam); …}</a:t>
            </a:r>
          </a:p>
          <a:p>
            <a:pPr lvl="1"/>
            <a:r>
              <a:rPr lang="tr-TR" sz="2400" dirty="0" smtClean="0">
                <a:solidFill>
                  <a:srgbClr val="002060"/>
                </a:solidFill>
              </a:rPr>
              <a:t>		else {toplam+=puan; … }</a:t>
            </a:r>
            <a:endParaRPr lang="tr-TR" sz="2400" dirty="0">
              <a:solidFill>
                <a:srgbClr val="002060"/>
              </a:solidFill>
            </a:endParaRPr>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smtClean="0"/>
              <a:t>Fonksiyonlar ne işe yarıyor?</a:t>
            </a:r>
          </a:p>
        </p:txBody>
      </p:sp>
      <p:sp>
        <p:nvSpPr>
          <p:cNvPr id="5" name="4 Köşeleri Yuvarlanmış Dikdörtgen Belirtme Çizgisi"/>
          <p:cNvSpPr/>
          <p:nvPr/>
        </p:nvSpPr>
        <p:spPr>
          <a:xfrm>
            <a:off x="6000760" y="2928934"/>
            <a:ext cx="2286016"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smtClean="0">
                <a:solidFill>
                  <a:schemeClr val="tx1"/>
                </a:solidFill>
              </a:rPr>
              <a:t>HOCAM, </a:t>
            </a:r>
            <a:r>
              <a:rPr lang="tr-TR" sz="1600" i="1" dirty="0" smtClean="0">
                <a:solidFill>
                  <a:srgbClr val="0070C0"/>
                </a:solidFill>
              </a:rPr>
              <a:t>FONKSİYONLAR</a:t>
            </a:r>
            <a:r>
              <a:rPr lang="tr-TR" sz="1600" dirty="0" smtClean="0">
                <a:solidFill>
                  <a:schemeClr val="tx1"/>
                </a:solidFill>
              </a:rPr>
              <a:t> NE İŞE YARIYOR BEN YİNE ANLAMADIM” </a:t>
            </a:r>
            <a:endParaRPr lang="tr-TR" sz="16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Şifte Kontrol</a:t>
            </a:r>
            <a:endParaRPr lang="tr-TR" dirty="0"/>
          </a:p>
        </p:txBody>
      </p:sp>
      <p:sp>
        <p:nvSpPr>
          <p:cNvPr id="3" name="2 İçerik Yer Tutucusu"/>
          <p:cNvSpPr>
            <a:spLocks noGrp="1"/>
          </p:cNvSpPr>
          <p:nvPr>
            <p:ph sz="quarter" idx="1"/>
          </p:nvPr>
        </p:nvSpPr>
        <p:spPr>
          <a:xfrm>
            <a:off x="457200" y="1198306"/>
            <a:ext cx="8115327" cy="4958654"/>
          </a:xfrm>
        </p:spPr>
        <p:txBody>
          <a:bodyPr>
            <a:normAutofit/>
          </a:bodyPr>
          <a:lstStyle/>
          <a:p>
            <a:r>
              <a:rPr lang="tr-TR" sz="2000" b="1" dirty="0" smtClean="0"/>
              <a:t>Dört karakterden </a:t>
            </a:r>
            <a:r>
              <a:rPr lang="tr-TR" sz="2000" dirty="0" smtClean="0"/>
              <a:t>oluşan bir şifreyi bir dosyadan </a:t>
            </a:r>
            <a:br>
              <a:rPr lang="tr-TR" sz="2000" dirty="0" smtClean="0"/>
            </a:br>
            <a:r>
              <a:rPr lang="tr-TR" sz="2000" dirty="0" smtClean="0"/>
              <a:t>okutun. Kodunuz bu şifreyi geçerli alacaktır. </a:t>
            </a:r>
          </a:p>
          <a:p>
            <a:r>
              <a:rPr lang="tr-TR" sz="2000" dirty="0" smtClean="0"/>
              <a:t>Kodunuz, kullanıcıdan dört basamaklı bir şifre alınız. Dosyadaki şifre ile girilen şifreyi kıyaslasın. Şifre doğru girildiğinde “SISTEME GIRIS YAPILDI” desin ve sonlansın. Kullanıcıya 3 kez deneme hakkı tanısın.  3.’de de başarısız olunduysa “HESABINIZ BLOKE OLDU” desin ve sonlansın.</a:t>
            </a:r>
          </a:p>
          <a:p>
            <a:r>
              <a:rPr lang="tr-TR" sz="1600" dirty="0" smtClean="0"/>
              <a:t>EKSTRA: Koda #define HAK 5 ekleyin ve HAK değeri kadar kullanıcının deneme hakkı olsun.</a:t>
            </a:r>
          </a:p>
        </p:txBody>
      </p:sp>
      <p:sp>
        <p:nvSpPr>
          <p:cNvPr id="9" name="8 Yuvarlatılmış Dikdörtgen"/>
          <p:cNvSpPr/>
          <p:nvPr/>
        </p:nvSpPr>
        <p:spPr>
          <a:xfrm>
            <a:off x="1500166" y="3643314"/>
            <a:ext cx="6215106" cy="19288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smtClean="0"/>
              <a:t>ÖRNEK BİR EKRAN ÇIKTISI:</a:t>
            </a:r>
          </a:p>
          <a:p>
            <a:r>
              <a:rPr lang="tr-TR" dirty="0" smtClean="0"/>
              <a:t>Şifreyi giriniz: </a:t>
            </a:r>
            <a:r>
              <a:rPr lang="tr-TR" b="1" i="1" dirty="0" smtClean="0"/>
              <a:t>****</a:t>
            </a:r>
          </a:p>
          <a:p>
            <a:r>
              <a:rPr lang="tr-TR" dirty="0" smtClean="0"/>
              <a:t>1.Denemeniz başarısız.</a:t>
            </a:r>
          </a:p>
          <a:p>
            <a:r>
              <a:rPr lang="tr-TR" dirty="0" smtClean="0"/>
              <a:t>Tekrar giriniz: </a:t>
            </a:r>
            <a:r>
              <a:rPr lang="tr-TR" b="1" i="1" dirty="0" smtClean="0"/>
              <a:t>****</a:t>
            </a:r>
          </a:p>
          <a:p>
            <a:r>
              <a:rPr lang="tr-TR" dirty="0" smtClean="0"/>
              <a:t>…</a:t>
            </a:r>
          </a:p>
          <a:p>
            <a:r>
              <a:rPr lang="tr-TR" dirty="0" smtClean="0"/>
              <a:t>3 kez yanlış girdiniz. HESABINIZ BLOKE OLDU.</a:t>
            </a:r>
            <a:endParaRPr lang="tr-TR" dirty="0"/>
          </a:p>
        </p:txBody>
      </p:sp>
      <p:pic>
        <p:nvPicPr>
          <p:cNvPr id="266241" name="Picture 1"/>
          <p:cNvPicPr>
            <a:picLocks noChangeAspect="1" noChangeArrowheads="1"/>
          </p:cNvPicPr>
          <p:nvPr/>
        </p:nvPicPr>
        <p:blipFill>
          <a:blip r:embed="rId3"/>
          <a:srcRect/>
          <a:stretch>
            <a:fillRect/>
          </a:stretch>
        </p:blipFill>
        <p:spPr bwMode="auto">
          <a:xfrm>
            <a:off x="6929454" y="785794"/>
            <a:ext cx="1333500" cy="981075"/>
          </a:xfrm>
          <a:prstGeom prst="rect">
            <a:avLst/>
          </a:prstGeom>
          <a:ln w="88900" cap="sq" cmpd="thickThin">
            <a:solidFill>
              <a:srgbClr val="000000"/>
            </a:solidFill>
            <a:prstDash val="solid"/>
            <a:miter lim="800000"/>
          </a:ln>
          <a:effectLst>
            <a:innerShdw blurRad="76200">
              <a:srgbClr val="000000"/>
            </a:innerShdw>
          </a:effectLst>
        </p:spPr>
      </p:pic>
      <p:cxnSp>
        <p:nvCxnSpPr>
          <p:cNvPr id="13" name="12 Düz Ok Bağlayıcısı"/>
          <p:cNvCxnSpPr/>
          <p:nvPr/>
        </p:nvCxnSpPr>
        <p:spPr>
          <a:xfrm>
            <a:off x="3428992" y="3929066"/>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4929190" y="3643314"/>
            <a:ext cx="235745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600" dirty="0" smtClean="0"/>
              <a:t>Kullanıcı her tuşa bastığında ekranda bir * belirir.</a:t>
            </a:r>
            <a:endParaRPr lang="tr-TR" sz="1600" dirty="0"/>
          </a:p>
        </p:txBody>
      </p:sp>
      <p:sp>
        <p:nvSpPr>
          <p:cNvPr id="15" name="14 Dikdörtgen"/>
          <p:cNvSpPr/>
          <p:nvPr/>
        </p:nvSpPr>
        <p:spPr>
          <a:xfrm>
            <a:off x="2714612" y="500042"/>
            <a:ext cx="39351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1600" b="1" dirty="0" smtClean="0"/>
              <a:t>Ders 20 Kod gönderim adresi</a:t>
            </a:r>
            <a:br>
              <a:rPr lang="tr-TR" sz="1600" b="1" dirty="0" smtClean="0"/>
            </a:br>
            <a:r>
              <a:rPr lang="tr-TR" sz="1600" b="1" dirty="0" smtClean="0"/>
              <a:t>https://tinyurl.com/yaurlgx3</a:t>
            </a:r>
            <a:endParaRPr lang="tr-TR" sz="1600" b="1" dirty="0"/>
          </a:p>
        </p:txBody>
      </p:sp>
      <p:sp>
        <p:nvSpPr>
          <p:cNvPr id="17" name="16 Metin kutusu"/>
          <p:cNvSpPr txBox="1"/>
          <p:nvPr/>
        </p:nvSpPr>
        <p:spPr>
          <a:xfrm>
            <a:off x="500034" y="5643578"/>
            <a:ext cx="8143932" cy="646331"/>
          </a:xfrm>
          <a:prstGeom prst="rect">
            <a:avLst/>
          </a:prstGeom>
          <a:noFill/>
        </p:spPr>
        <p:txBody>
          <a:bodyPr wrap="square" rtlCol="0">
            <a:spAutoFit/>
          </a:bodyPr>
          <a:lstStyle/>
          <a:p>
            <a:r>
              <a:rPr lang="tr-TR" dirty="0" smtClean="0"/>
              <a:t>UYARI: Dosyadaki değerleri değiştirip kaydettiğinizde ve ardından kodunuzu yeniden çalıştırdığınızda kodunuzun geçerli saydığı şifre de değişiyor olmalı!</a:t>
            </a:r>
            <a:endParaRPr lang="tr-TR" dirty="0"/>
          </a:p>
        </p:txBody>
      </p:sp>
      <p:pic>
        <p:nvPicPr>
          <p:cNvPr id="10" name="Picture 4" descr="http://4.bp.blogspot.com/-sdEgnhmIXZk/VB7SxdeMFYI/AAAAAAAAALk/lWicMkU4s2U/s1600/ac829ddeecc44c12987cab354ba6ae7e.png"/>
          <p:cNvPicPr>
            <a:picLocks noChangeAspect="1" noChangeArrowheads="1"/>
          </p:cNvPicPr>
          <p:nvPr/>
        </p:nvPicPr>
        <p:blipFill>
          <a:blip r:embed="rId4" cstate="print"/>
          <a:srcRect/>
          <a:stretch>
            <a:fillRect/>
          </a:stretch>
        </p:blipFill>
        <p:spPr bwMode="auto">
          <a:xfrm>
            <a:off x="8053409" y="4833500"/>
            <a:ext cx="802471" cy="810078"/>
          </a:xfrm>
          <a:prstGeom prst="rect">
            <a:avLst/>
          </a:prstGeom>
          <a:noFill/>
        </p:spPr>
      </p:pic>
      <p:sp>
        <p:nvSpPr>
          <p:cNvPr id="11" name="10 Yuvarlatılmış Dikdörtgen"/>
          <p:cNvSpPr/>
          <p:nvPr/>
        </p:nvSpPr>
        <p:spPr>
          <a:xfrm>
            <a:off x="7461296" y="4637174"/>
            <a:ext cx="801658" cy="392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smtClean="0"/>
              <a:t>.exe dosyasını inceleyelim.</a:t>
            </a:r>
            <a:endParaRPr lang="tr-TR" sz="9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7072330" y="4377696"/>
            <a:ext cx="2428872" cy="2137407"/>
          </a:xfrm>
          <a:prstGeom prst="rect">
            <a:avLst/>
          </a:prstGeom>
        </p:spPr>
      </p:pic>
      <p:sp>
        <p:nvSpPr>
          <p:cNvPr id="2" name="1 Başlık"/>
          <p:cNvSpPr>
            <a:spLocks noGrp="1"/>
          </p:cNvSpPr>
          <p:nvPr>
            <p:ph type="title"/>
          </p:nvPr>
        </p:nvSpPr>
        <p:spPr/>
        <p:txBody>
          <a:bodyPr/>
          <a:lstStyle/>
          <a:p>
            <a:r>
              <a:rPr lang="tr-TR" dirty="0" smtClean="0"/>
              <a:t>Fonksiyonlar ne işe yarıyor?</a:t>
            </a:r>
          </a:p>
        </p:txBody>
      </p:sp>
      <p:sp>
        <p:nvSpPr>
          <p:cNvPr id="6" name="5 İçerik Yer Tutucusu"/>
          <p:cNvSpPr>
            <a:spLocks noGrp="1"/>
          </p:cNvSpPr>
          <p:nvPr>
            <p:ph sz="quarter" idx="1"/>
          </p:nvPr>
        </p:nvSpPr>
        <p:spPr>
          <a:xfrm>
            <a:off x="457200" y="1219200"/>
            <a:ext cx="5329246" cy="4937760"/>
          </a:xfrm>
        </p:spPr>
        <p:txBody>
          <a:bodyPr/>
          <a:lstStyle/>
          <a:p>
            <a:r>
              <a:rPr lang="tr-TR" dirty="0" smtClean="0"/>
              <a:t>Fonksiyon kullanmadan da tüm kodu </a:t>
            </a:r>
            <a:r>
              <a:rPr lang="tr-TR" dirty="0" err="1" smtClean="0"/>
              <a:t>main’e</a:t>
            </a:r>
            <a:r>
              <a:rPr lang="tr-TR" dirty="0" smtClean="0"/>
              <a:t> yığarak işinizi yapabilirsiniz.</a:t>
            </a:r>
          </a:p>
          <a:p>
            <a:r>
              <a:rPr lang="tr-TR" dirty="0" smtClean="0"/>
              <a:t>Bu, bir şirketin tüm işlerini genel müdüre yaptırmaya benzer…</a:t>
            </a:r>
          </a:p>
          <a:p>
            <a:r>
              <a:rPr lang="tr-TR" dirty="0" smtClean="0"/>
              <a:t>Bir işi yapmış olmak değil de </a:t>
            </a:r>
            <a:r>
              <a:rPr lang="tr-TR" b="1" dirty="0" smtClean="0"/>
              <a:t>iyi şekilde yapmış olmak </a:t>
            </a:r>
            <a:r>
              <a:rPr lang="tr-TR" dirty="0" smtClean="0"/>
              <a:t>ön plana çıkınca Ziya Paşa’yı hatırlayınız.</a:t>
            </a:r>
          </a:p>
          <a:p>
            <a:pPr>
              <a:buNone/>
            </a:pPr>
            <a:endParaRPr lang="tr-TR" dirty="0"/>
          </a:p>
        </p:txBody>
      </p:sp>
      <p:sp>
        <p:nvSpPr>
          <p:cNvPr id="5" name="4 Köşeleri Yuvarlanmış Dikdörtgen Belirtme Çizgisi"/>
          <p:cNvSpPr/>
          <p:nvPr/>
        </p:nvSpPr>
        <p:spPr>
          <a:xfrm>
            <a:off x="6000760" y="2214554"/>
            <a:ext cx="2286016" cy="192882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600" dirty="0" smtClean="0">
                <a:solidFill>
                  <a:schemeClr val="tx1"/>
                </a:solidFill>
              </a:rPr>
              <a:t>HOCAM, BEN HİÇ FONKSİYON KULLANMIYORUM. YİNE DE HER KODU YAZABİLİYORUM. AFERİN BANA.</a:t>
            </a:r>
            <a:endParaRPr lang="tr-TR" sz="1600" dirty="0">
              <a:solidFill>
                <a:schemeClr val="tx1"/>
              </a:solidFill>
            </a:endParaRPr>
          </a:p>
        </p:txBody>
      </p:sp>
      <p:sp>
        <p:nvSpPr>
          <p:cNvPr id="8" name="7 Yuvarlatılmış Dikdörtgen"/>
          <p:cNvSpPr/>
          <p:nvPr/>
        </p:nvSpPr>
        <p:spPr>
          <a:xfrm>
            <a:off x="1000100" y="4714884"/>
            <a:ext cx="5929354"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300 satırlık kodda kahramanlık yapmak kolaydır. </a:t>
            </a:r>
          </a:p>
          <a:p>
            <a:pPr algn="ctr"/>
            <a:r>
              <a:rPr lang="tr-TR" dirty="0" smtClean="0"/>
              <a:t>Mesele 300 satırlık kod yazarak öğrendiğiniz programlama dili dersimizde, ileride 30000 satırlık kod yazarken kullanabileceğiniz bakış açısı, yetenekler ve alışkanlıklar edinebilmek… </a:t>
            </a:r>
          </a:p>
          <a:p>
            <a:pPr algn="ctr"/>
            <a:r>
              <a:rPr lang="tr-TR" b="1" dirty="0" smtClean="0"/>
              <a:t>Bunu yapabiliyorsanız aferin size.</a:t>
            </a:r>
            <a:endParaRPr lang="tr-TR"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etin kutusu"/>
          <p:cNvSpPr txBox="1"/>
          <p:nvPr/>
        </p:nvSpPr>
        <p:spPr>
          <a:xfrm>
            <a:off x="3357554" y="4000504"/>
            <a:ext cx="228601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400" dirty="0" smtClean="0"/>
              <a:t>Üstünkörü/alelacele yazılmış, parametrik olarak düşünülmemiş, gelişime açık olmayan, anlaşılması zor, upuzun… koda örnektir.</a:t>
            </a:r>
            <a:endParaRPr lang="tr-TR" sz="1400" dirty="0"/>
          </a:p>
        </p:txBody>
      </p:sp>
      <p:sp>
        <p:nvSpPr>
          <p:cNvPr id="19" name="18 Köşeleri Yuvarlanmış Dikdörtgen Belirtme Çizgisi"/>
          <p:cNvSpPr/>
          <p:nvPr/>
        </p:nvSpPr>
        <p:spPr>
          <a:xfrm>
            <a:off x="285720" y="4357694"/>
            <a:ext cx="1785950" cy="642942"/>
          </a:xfrm>
          <a:prstGeom prst="wedgeRoundRectCallout">
            <a:avLst>
              <a:gd name="adj1" fmla="val -47335"/>
              <a:gd name="adj2" fmla="val 1410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smtClean="0"/>
              <a:t>Sonuçta kod çalışıyor Hocam.</a:t>
            </a:r>
            <a:endParaRPr lang="tr-TR" sz="1400" dirty="0"/>
          </a:p>
        </p:txBody>
      </p:sp>
      <p:sp>
        <p:nvSpPr>
          <p:cNvPr id="2" name="1 Başlık"/>
          <p:cNvSpPr>
            <a:spLocks noGrp="1"/>
          </p:cNvSpPr>
          <p:nvPr>
            <p:ph type="title"/>
          </p:nvPr>
        </p:nvSpPr>
        <p:spPr/>
        <p:txBody>
          <a:bodyPr/>
          <a:lstStyle/>
          <a:p>
            <a:r>
              <a:rPr lang="tr-TR" dirty="0" smtClean="0"/>
              <a:t>Düzgün kod, sade kod, basit kod… yazınız.</a:t>
            </a:r>
            <a:endParaRPr lang="tr-TR" dirty="0"/>
          </a:p>
        </p:txBody>
      </p:sp>
      <p:pic>
        <p:nvPicPr>
          <p:cNvPr id="5" name="4 İçerik Yer Tutucusu" descr="windmill.gif"/>
          <p:cNvPicPr>
            <a:picLocks noGrp="1" noChangeAspect="1"/>
          </p:cNvPicPr>
          <p:nvPr>
            <p:ph sz="quarter" idx="1"/>
          </p:nvPr>
        </p:nvPicPr>
        <p:blipFill>
          <a:blip r:embed="rId2"/>
          <a:stretch>
            <a:fillRect/>
          </a:stretch>
        </p:blipFill>
        <p:spPr>
          <a:xfrm>
            <a:off x="-714412" y="857232"/>
            <a:ext cx="3786182" cy="3774278"/>
          </a:xfrm>
        </p:spPr>
      </p:pic>
      <p:sp>
        <p:nvSpPr>
          <p:cNvPr id="4" name="3 Yatay Kaydırma"/>
          <p:cNvSpPr/>
          <p:nvPr/>
        </p:nvSpPr>
        <p:spPr>
          <a:xfrm>
            <a:off x="2500298" y="1357298"/>
            <a:ext cx="5214974" cy="264320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000" i="1" dirty="0" smtClean="0"/>
              <a:t>“</a:t>
            </a:r>
            <a:r>
              <a:rPr lang="tr-TR" sz="2000" i="1" dirty="0" err="1" smtClean="0"/>
              <a:t>Asiyab</a:t>
            </a:r>
            <a:r>
              <a:rPr lang="tr-TR" sz="2000" i="1" dirty="0" smtClean="0"/>
              <a:t>-ı </a:t>
            </a:r>
            <a:r>
              <a:rPr lang="tr-TR" sz="2000" i="1" dirty="0" err="1" smtClean="0"/>
              <a:t>sengi’yi</a:t>
            </a:r>
            <a:r>
              <a:rPr lang="tr-TR" sz="2000" i="1" dirty="0" smtClean="0"/>
              <a:t> bir har da olsa </a:t>
            </a:r>
            <a:r>
              <a:rPr lang="tr-TR" sz="2000" b="1" i="1" dirty="0" smtClean="0"/>
              <a:t>döndürür</a:t>
            </a:r>
            <a:r>
              <a:rPr lang="tr-TR" sz="2000" i="1" dirty="0" smtClean="0"/>
              <a:t>, </a:t>
            </a:r>
          </a:p>
          <a:p>
            <a:r>
              <a:rPr lang="tr-TR" sz="2000" i="1" dirty="0" smtClean="0"/>
              <a:t> Döndürür ama, mili kırar, çarkı bozar, harabeye </a:t>
            </a:r>
            <a:r>
              <a:rPr lang="tr-TR" sz="2000" b="1" i="1" dirty="0" smtClean="0"/>
              <a:t>döndürür</a:t>
            </a:r>
            <a:r>
              <a:rPr lang="tr-TR" sz="2000" i="1" dirty="0" smtClean="0"/>
              <a:t>.”</a:t>
            </a:r>
          </a:p>
          <a:p>
            <a:pPr algn="r"/>
            <a:r>
              <a:rPr lang="tr-TR" sz="2000" dirty="0" smtClean="0"/>
              <a:t>~ Ziya Paşa(19.yy)</a:t>
            </a:r>
          </a:p>
          <a:p>
            <a:endParaRPr lang="tr-TR" dirty="0"/>
          </a:p>
        </p:txBody>
      </p:sp>
      <p:sp>
        <p:nvSpPr>
          <p:cNvPr id="6" name="5 Metin kutusu"/>
          <p:cNvSpPr txBox="1"/>
          <p:nvPr/>
        </p:nvSpPr>
        <p:spPr>
          <a:xfrm>
            <a:off x="571472" y="3929066"/>
            <a:ext cx="1458797" cy="369332"/>
          </a:xfrm>
          <a:prstGeom prst="rect">
            <a:avLst/>
          </a:prstGeom>
          <a:noFill/>
        </p:spPr>
        <p:txBody>
          <a:bodyPr wrap="none" rtlCol="0">
            <a:spAutoFit/>
          </a:bodyPr>
          <a:lstStyle/>
          <a:p>
            <a:r>
              <a:rPr lang="tr-TR" dirty="0" err="1" smtClean="0"/>
              <a:t>Asiyab</a:t>
            </a:r>
            <a:r>
              <a:rPr lang="tr-TR" dirty="0" smtClean="0"/>
              <a:t>-ı </a:t>
            </a:r>
            <a:r>
              <a:rPr lang="tr-TR" dirty="0" err="1" smtClean="0"/>
              <a:t>sengi</a:t>
            </a:r>
            <a:endParaRPr lang="tr-TR" dirty="0"/>
          </a:p>
        </p:txBody>
      </p:sp>
      <p:pic>
        <p:nvPicPr>
          <p:cNvPr id="9" name="8 Resim" descr="Eşek Gif (22).gif"/>
          <p:cNvPicPr>
            <a:picLocks noChangeAspect="1"/>
          </p:cNvPicPr>
          <p:nvPr/>
        </p:nvPicPr>
        <p:blipFill>
          <a:blip r:embed="rId3"/>
          <a:stretch>
            <a:fillRect/>
          </a:stretch>
        </p:blipFill>
        <p:spPr>
          <a:xfrm>
            <a:off x="6977558" y="4000504"/>
            <a:ext cx="1237780" cy="1407533"/>
          </a:xfrm>
          <a:prstGeom prst="rect">
            <a:avLst/>
          </a:prstGeom>
        </p:spPr>
      </p:pic>
      <p:sp>
        <p:nvSpPr>
          <p:cNvPr id="10" name="9 Metin kutusu"/>
          <p:cNvSpPr txBox="1"/>
          <p:nvPr/>
        </p:nvSpPr>
        <p:spPr>
          <a:xfrm>
            <a:off x="5929322" y="4786322"/>
            <a:ext cx="497252" cy="369332"/>
          </a:xfrm>
          <a:prstGeom prst="rect">
            <a:avLst/>
          </a:prstGeom>
          <a:noFill/>
        </p:spPr>
        <p:txBody>
          <a:bodyPr wrap="none" rtlCol="0">
            <a:spAutoFit/>
          </a:bodyPr>
          <a:lstStyle/>
          <a:p>
            <a:r>
              <a:rPr lang="tr-TR" dirty="0" smtClean="0"/>
              <a:t>har</a:t>
            </a:r>
            <a:endParaRPr lang="tr-TR" dirty="0"/>
          </a:p>
        </p:txBody>
      </p:sp>
      <p:cxnSp>
        <p:nvCxnSpPr>
          <p:cNvPr id="11" name="10 Düz Ok Bağlayıcısı"/>
          <p:cNvCxnSpPr/>
          <p:nvPr/>
        </p:nvCxnSpPr>
        <p:spPr>
          <a:xfrm flipV="1">
            <a:off x="6429388" y="4857760"/>
            <a:ext cx="64294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285720" y="5572140"/>
            <a:ext cx="8286808" cy="830997"/>
          </a:xfrm>
          <a:prstGeom prst="rect">
            <a:avLst/>
          </a:prstGeom>
          <a:noFill/>
        </p:spPr>
        <p:txBody>
          <a:bodyPr wrap="square" rtlCol="0">
            <a:spAutoFit/>
          </a:bodyPr>
          <a:lstStyle/>
          <a:p>
            <a:pPr algn="ctr"/>
            <a:r>
              <a:rPr lang="tr-TR" sz="1600" i="1" dirty="0" smtClean="0"/>
              <a:t>Bir fonksiyonla yapılabilecek işi kopyala yapıştır gibi türlü yollarla da yapabilirsiniz. </a:t>
            </a:r>
          </a:p>
          <a:p>
            <a:pPr algn="ctr"/>
            <a:r>
              <a:rPr lang="tr-TR" sz="1600" i="1" dirty="0" smtClean="0"/>
              <a:t>Yaparsınız ama kodu mahveder, ödev gönderim formunu tıkar,  </a:t>
            </a:r>
          </a:p>
          <a:p>
            <a:pPr algn="ctr"/>
            <a:r>
              <a:rPr lang="tr-TR" sz="1600" i="1" dirty="0" smtClean="0"/>
              <a:t>esas öğrenmeniz gereken konuları öğrenememiş olarak yaparsınız.</a:t>
            </a:r>
            <a:endParaRPr lang="tr-TR" sz="1600" i="1" dirty="0"/>
          </a:p>
        </p:txBody>
      </p:sp>
      <p:sp>
        <p:nvSpPr>
          <p:cNvPr id="12" name="11 Çember Ok"/>
          <p:cNvSpPr/>
          <p:nvPr/>
        </p:nvSpPr>
        <p:spPr>
          <a:xfrm flipH="1">
            <a:off x="5000628" y="3643314"/>
            <a:ext cx="2000264" cy="1571636"/>
          </a:xfrm>
          <a:prstGeom prst="circularArrow">
            <a:avLst>
              <a:gd name="adj1" fmla="val 1081"/>
              <a:gd name="adj2" fmla="val 930548"/>
              <a:gd name="adj3" fmla="val 19114926"/>
              <a:gd name="adj4" fmla="val 10800000"/>
              <a:gd name="adj5" fmla="val 125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 Alıştırmaları</a:t>
            </a:r>
            <a:endParaRPr lang="tr-TR" dirty="0"/>
          </a:p>
        </p:txBody>
      </p:sp>
      <p:sp>
        <p:nvSpPr>
          <p:cNvPr id="3" name="2 İçerik Yer Tutucusu"/>
          <p:cNvSpPr>
            <a:spLocks noGrp="1"/>
          </p:cNvSpPr>
          <p:nvPr>
            <p:ph sz="quarter" idx="1"/>
          </p:nvPr>
        </p:nvSpPr>
        <p:spPr>
          <a:xfrm>
            <a:off x="457200" y="1219200"/>
            <a:ext cx="6472254" cy="5067320"/>
          </a:xfrm>
        </p:spPr>
        <p:txBody>
          <a:bodyPr>
            <a:normAutofit fontScale="85000" lnSpcReduction="20000"/>
          </a:bodyPr>
          <a:lstStyle/>
          <a:p>
            <a:pPr marL="514350" indent="-514350">
              <a:buFont typeface="+mj-lt"/>
              <a:buAutoNum type="arabicPeriod"/>
            </a:pPr>
            <a:r>
              <a:rPr lang="tr-TR" dirty="0" smtClean="0"/>
              <a:t>#</a:t>
            </a:r>
            <a:r>
              <a:rPr lang="tr-TR" dirty="0" err="1" smtClean="0"/>
              <a:t>include</a:t>
            </a:r>
            <a:r>
              <a:rPr lang="tr-TR" dirty="0" smtClean="0"/>
              <a:t> &lt;</a:t>
            </a:r>
            <a:r>
              <a:rPr lang="tr-TR" dirty="0" err="1" smtClean="0"/>
              <a:t>stdio</a:t>
            </a:r>
            <a:r>
              <a:rPr lang="tr-TR" dirty="0" smtClean="0"/>
              <a:t>.h&gt;</a:t>
            </a:r>
          </a:p>
          <a:p>
            <a:pPr marL="514350" indent="-514350">
              <a:buFont typeface="+mj-lt"/>
              <a:buAutoNum type="arabicPeriod"/>
            </a:pPr>
            <a:r>
              <a:rPr lang="tr-TR" dirty="0" err="1" smtClean="0"/>
              <a:t>int</a:t>
            </a:r>
            <a:r>
              <a:rPr lang="tr-TR" dirty="0" smtClean="0"/>
              <a:t> fonksiyon(</a:t>
            </a:r>
            <a:r>
              <a:rPr lang="tr-TR" dirty="0" err="1" smtClean="0"/>
              <a:t>int</a:t>
            </a:r>
            <a:r>
              <a:rPr lang="tr-TR" dirty="0" smtClean="0"/>
              <a:t>);</a:t>
            </a:r>
          </a:p>
          <a:p>
            <a:pPr marL="514350" indent="-514350">
              <a:buFont typeface="+mj-lt"/>
              <a:buAutoNum type="arabicPeriod"/>
            </a:pPr>
            <a:endParaRPr lang="tr-TR" dirty="0" smtClean="0"/>
          </a:p>
          <a:p>
            <a:pPr marL="514350" indent="-514350">
              <a:buFont typeface="+mj-lt"/>
              <a:buAutoNum type="arabicPeriod"/>
            </a:pPr>
            <a:r>
              <a:rPr lang="tr-TR" dirty="0" err="1" smtClean="0"/>
              <a:t>int</a:t>
            </a:r>
            <a:r>
              <a:rPr lang="tr-TR" dirty="0" smtClean="0"/>
              <a:t> </a:t>
            </a:r>
            <a:r>
              <a:rPr lang="tr-TR" dirty="0" err="1" smtClean="0"/>
              <a:t>main</a:t>
            </a:r>
            <a:r>
              <a:rPr lang="tr-TR" dirty="0" smtClean="0"/>
              <a:t>()</a:t>
            </a:r>
          </a:p>
          <a:p>
            <a:pPr marL="514350" indent="-514350">
              <a:buFont typeface="+mj-lt"/>
              <a:buAutoNum type="arabicPeriod"/>
            </a:pPr>
            <a:r>
              <a:rPr lang="tr-TR" dirty="0" smtClean="0"/>
              <a:t>{</a:t>
            </a:r>
          </a:p>
          <a:p>
            <a:pPr marL="514350" indent="-514350">
              <a:buFont typeface="+mj-lt"/>
              <a:buAutoNum type="arabicPeriod"/>
            </a:pPr>
            <a:r>
              <a:rPr lang="tr-TR" dirty="0" smtClean="0"/>
              <a:t>     </a:t>
            </a:r>
            <a:r>
              <a:rPr lang="tr-TR" dirty="0" err="1" smtClean="0"/>
              <a:t>int</a:t>
            </a:r>
            <a:r>
              <a:rPr lang="tr-TR" dirty="0" smtClean="0"/>
              <a:t> d = fonksiyon(5);</a:t>
            </a:r>
          </a:p>
          <a:p>
            <a:pPr marL="514350" indent="-514350">
              <a:buFont typeface="+mj-lt"/>
              <a:buAutoNum type="arabicPeriod"/>
            </a:pPr>
            <a:r>
              <a:rPr lang="tr-TR" dirty="0" smtClean="0"/>
              <a:t>     </a:t>
            </a:r>
            <a:r>
              <a:rPr lang="tr-TR" dirty="0" err="1" smtClean="0"/>
              <a:t>printf</a:t>
            </a:r>
            <a:r>
              <a:rPr lang="tr-TR" dirty="0" smtClean="0"/>
              <a:t>(“%d”, d);</a:t>
            </a:r>
          </a:p>
          <a:p>
            <a:pPr marL="514350" indent="-514350">
              <a:buFont typeface="+mj-lt"/>
              <a:buAutoNum type="arabicPeriod"/>
            </a:pPr>
            <a:r>
              <a:rPr lang="tr-TR" dirty="0" smtClean="0"/>
              <a:t>     </a:t>
            </a:r>
            <a:r>
              <a:rPr lang="tr-TR" dirty="0" err="1" smtClean="0"/>
              <a:t>return</a:t>
            </a:r>
            <a:r>
              <a:rPr lang="tr-TR" dirty="0" smtClean="0"/>
              <a:t> 0;</a:t>
            </a:r>
          </a:p>
          <a:p>
            <a:pPr marL="514350" indent="-514350">
              <a:buFont typeface="+mj-lt"/>
              <a:buAutoNum type="arabicPeriod"/>
            </a:pPr>
            <a:r>
              <a:rPr lang="tr-TR" dirty="0" smtClean="0"/>
              <a:t>}</a:t>
            </a:r>
          </a:p>
          <a:p>
            <a:pPr marL="514350" indent="-514350">
              <a:buFont typeface="+mj-lt"/>
              <a:buAutoNum type="arabicPeriod"/>
            </a:pPr>
            <a:endParaRPr lang="tr-TR" dirty="0" smtClean="0"/>
          </a:p>
          <a:p>
            <a:pPr marL="514350" indent="-514350">
              <a:buFont typeface="+mj-lt"/>
              <a:buAutoNum type="arabicPeriod"/>
            </a:pPr>
            <a:r>
              <a:rPr lang="tr-TR" dirty="0" err="1" smtClean="0"/>
              <a:t>int</a:t>
            </a:r>
            <a:r>
              <a:rPr lang="tr-TR" dirty="0" smtClean="0"/>
              <a:t> fonksiyon(</a:t>
            </a:r>
            <a:r>
              <a:rPr lang="tr-TR" dirty="0" err="1" smtClean="0"/>
              <a:t>int</a:t>
            </a:r>
            <a:r>
              <a:rPr lang="tr-TR" dirty="0" smtClean="0"/>
              <a:t> </a:t>
            </a:r>
            <a:r>
              <a:rPr lang="tr-TR" dirty="0" err="1" smtClean="0"/>
              <a:t>pika</a:t>
            </a:r>
            <a:r>
              <a:rPr lang="tr-TR" dirty="0" smtClean="0"/>
              <a:t>)</a:t>
            </a:r>
          </a:p>
          <a:p>
            <a:pPr marL="514350" indent="-514350">
              <a:buFont typeface="+mj-lt"/>
              <a:buAutoNum type="arabicPeriod"/>
            </a:pPr>
            <a:r>
              <a:rPr lang="tr-TR" dirty="0" smtClean="0"/>
              <a:t>{</a:t>
            </a:r>
          </a:p>
          <a:p>
            <a:pPr marL="514350" indent="-514350">
              <a:buFont typeface="+mj-lt"/>
              <a:buAutoNum type="arabicPeriod"/>
            </a:pPr>
            <a:r>
              <a:rPr lang="tr-TR" dirty="0" smtClean="0"/>
              <a:t>    </a:t>
            </a:r>
            <a:r>
              <a:rPr lang="tr-TR" dirty="0" err="1" smtClean="0"/>
              <a:t>return</a:t>
            </a:r>
            <a:r>
              <a:rPr lang="tr-TR" dirty="0" smtClean="0"/>
              <a:t> (</a:t>
            </a:r>
            <a:r>
              <a:rPr lang="tr-TR" dirty="0" err="1" smtClean="0"/>
              <a:t>pika</a:t>
            </a:r>
            <a:r>
              <a:rPr lang="tr-TR" dirty="0" smtClean="0"/>
              <a:t>+7);</a:t>
            </a:r>
          </a:p>
          <a:p>
            <a:pPr marL="514350" indent="-514350">
              <a:buFont typeface="+mj-lt"/>
              <a:buAutoNum type="arabicPeriod"/>
            </a:pPr>
            <a:r>
              <a:rPr lang="tr-TR" dirty="0" smtClean="0"/>
              <a:t>}</a:t>
            </a:r>
          </a:p>
          <a:p>
            <a:pPr marL="514350" indent="-514350">
              <a:buFont typeface="+mj-lt"/>
              <a:buAutoNum type="arabicPeriod"/>
            </a:pPr>
            <a:endParaRPr lang="tr-TR" dirty="0" smtClean="0"/>
          </a:p>
        </p:txBody>
      </p:sp>
      <p:pic>
        <p:nvPicPr>
          <p:cNvPr id="5" name="4 Resim" descr="maxresdefault.jpg"/>
          <p:cNvPicPr>
            <a:picLocks noChangeAspect="1"/>
          </p:cNvPicPr>
          <p:nvPr/>
        </p:nvPicPr>
        <p:blipFill>
          <a:blip r:embed="rId3"/>
          <a:srcRect l="21875" b="13889"/>
          <a:stretch>
            <a:fillRect/>
          </a:stretch>
        </p:blipFill>
        <p:spPr>
          <a:xfrm>
            <a:off x="4572000" y="1357298"/>
            <a:ext cx="4263205" cy="2643188"/>
          </a:xfrm>
          <a:prstGeom prst="rect">
            <a:avLst/>
          </a:prstGeom>
        </p:spPr>
      </p:pic>
      <p:sp>
        <p:nvSpPr>
          <p:cNvPr id="6" name="5 Metin kutusu"/>
          <p:cNvSpPr txBox="1"/>
          <p:nvPr/>
        </p:nvSpPr>
        <p:spPr>
          <a:xfrm>
            <a:off x="4786314" y="4143380"/>
            <a:ext cx="371477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err="1" smtClean="0"/>
              <a:t>main</a:t>
            </a:r>
            <a:r>
              <a:rPr lang="tr-TR" dirty="0" smtClean="0"/>
              <a:t> çalışması esnasında topu fonksiyona atar, fonksiyon işi bitince topu yeniden </a:t>
            </a:r>
            <a:r>
              <a:rPr lang="tr-TR" dirty="0" err="1" smtClean="0"/>
              <a:t>main’e</a:t>
            </a:r>
            <a:r>
              <a:rPr lang="tr-TR" dirty="0" smtClean="0"/>
              <a:t> atar.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inkTgt spid="_x0000_s1026"/>
                                        </p:tgtEl>
                                        <p:attrNameLst>
                                          <p:attrName>style.visibility</p:attrName>
                                        </p:attrNameLst>
                                      </p:cBhvr>
                                      <p:to>
                                        <p:strVal val="visible"/>
                                      </p:to>
                                    </p:set>
                                    <p:animEffect transition="in" filter="diamond(in)">
                                      <p:cBhvr>
                                        <p:cTn id="7" dur="2000"/>
                                        <p:tgtEl>
                                          <p:inkTgt spid="_x0000_s1026"/>
                                        </p:tgtEl>
                                      </p:cBhvr>
                                    </p:animEffect>
                                  </p:childTnLst>
                                </p:cTn>
                              </p:par>
                              <p:par>
                                <p:cTn id="8" presetID="5" presetClass="entr" presetSubtype="10" fill="hold" nodeType="withEffect">
                                  <p:stCondLst>
                                    <p:cond delay="0"/>
                                  </p:stCondLst>
                                  <p:childTnLst>
                                    <p:set>
                                      <p:cBhvr>
                                        <p:cTn id="9" dur="1" fill="hold">
                                          <p:stCondLst>
                                            <p:cond delay="0"/>
                                          </p:stCondLst>
                                        </p:cTn>
                                        <p:tgtEl>
                                          <p:inkTgt spid="_x0000_s1027"/>
                                        </p:tgtEl>
                                        <p:attrNameLst>
                                          <p:attrName>style.visibility</p:attrName>
                                        </p:attrNameLst>
                                      </p:cBhvr>
                                      <p:to>
                                        <p:strVal val="visible"/>
                                      </p:to>
                                    </p:set>
                                    <p:animEffect transition="in" filter="checkerboard(across)">
                                      <p:cBhvr>
                                        <p:cTn id="10" dur="500"/>
                                        <p:tgtEl>
                                          <p:inkTgt spid="_x0000_s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l="5111" t="5492" r="36310" b="32227"/>
          <a:stretch>
            <a:fillRect/>
          </a:stretch>
        </p:blipFill>
        <p:spPr bwMode="auto">
          <a:xfrm>
            <a:off x="4184073" y="3588327"/>
            <a:ext cx="4502727" cy="2691559"/>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err="1" smtClean="0"/>
              <a:t>DevCpp’ın</a:t>
            </a:r>
            <a:r>
              <a:rPr lang="tr-TR" dirty="0" smtClean="0"/>
              <a:t> </a:t>
            </a:r>
            <a:r>
              <a:rPr lang="tr-TR" i="1" dirty="0" smtClean="0"/>
              <a:t>“Hata Ayıkla” </a:t>
            </a:r>
            <a:r>
              <a:rPr lang="tr-TR" dirty="0" smtClean="0"/>
              <a:t>özelliği</a:t>
            </a:r>
            <a:endParaRPr lang="tr-TR" dirty="0"/>
          </a:p>
        </p:txBody>
      </p:sp>
      <p:sp>
        <p:nvSpPr>
          <p:cNvPr id="3" name="2 İçerik Yer Tutucusu"/>
          <p:cNvSpPr>
            <a:spLocks noGrp="1"/>
          </p:cNvSpPr>
          <p:nvPr>
            <p:ph sz="quarter" idx="1"/>
          </p:nvPr>
        </p:nvSpPr>
        <p:spPr>
          <a:xfrm>
            <a:off x="263237" y="1399309"/>
            <a:ext cx="7938653" cy="242454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smtClean="0"/>
              <a:t>Dev-</a:t>
            </a:r>
            <a:r>
              <a:rPr lang="tr-TR" dirty="0" err="1" smtClean="0"/>
              <a:t>Cpp’te</a:t>
            </a:r>
            <a:r>
              <a:rPr lang="tr-TR" dirty="0" smtClean="0"/>
              <a:t> bir Hata Ayıklama kısmı vardır.</a:t>
            </a:r>
          </a:p>
          <a:p>
            <a:r>
              <a:rPr lang="tr-TR" dirty="0" smtClean="0"/>
              <a:t>Kullanımına dair notlar:</a:t>
            </a:r>
          </a:p>
          <a:p>
            <a:pPr lvl="1"/>
            <a:r>
              <a:rPr lang="tr-TR" dirty="0" smtClean="0"/>
              <a:t>Sağ üstteki derleyici seçimi kısmından “TDM-GCC 4.9.2 … </a:t>
            </a:r>
            <a:r>
              <a:rPr lang="tr-TR" dirty="0" err="1" smtClean="0"/>
              <a:t>Debug</a:t>
            </a:r>
            <a:r>
              <a:rPr lang="tr-TR" dirty="0" smtClean="0"/>
              <a:t>” olanını seçin.</a:t>
            </a:r>
          </a:p>
          <a:p>
            <a:pPr lvl="1"/>
            <a:r>
              <a:rPr lang="tr-TR" dirty="0" smtClean="0"/>
              <a:t>Çalıştırmadan önce satırlara “</a:t>
            </a:r>
            <a:r>
              <a:rPr lang="tr-TR" dirty="0" err="1" smtClean="0"/>
              <a:t>Breakpoint</a:t>
            </a:r>
            <a:r>
              <a:rPr lang="tr-TR" dirty="0" smtClean="0"/>
              <a:t>” (Hata ayıklama durak noktaları) koyun.</a:t>
            </a:r>
          </a:p>
          <a:p>
            <a:pPr lvl="1"/>
            <a:r>
              <a:rPr lang="tr-TR" dirty="0" smtClean="0"/>
              <a:t>Ardından internette detaylı anlatımlarını bulabileceğiniz şekilde</a:t>
            </a:r>
          </a:p>
          <a:p>
            <a:pPr lvl="1">
              <a:buNone/>
            </a:pPr>
            <a:r>
              <a:rPr lang="tr-TR" dirty="0" smtClean="0"/>
              <a:t>(örn. </a:t>
            </a:r>
            <a:r>
              <a:rPr lang="tr-TR" dirty="0" smtClean="0">
                <a:hlinkClick r:id="rId3"/>
              </a:rPr>
              <a:t>https://youtu.be/kHFpzxMFB3E</a:t>
            </a:r>
            <a:r>
              <a:rPr lang="tr-TR" dirty="0" smtClean="0"/>
              <a:t>) kodunuzu belli kısımlara kadar çalıştırıp, o an ki değişkenlerin değerlerini (fareyi üzerlerine getirerek) irdeleyebilirsiniz.</a:t>
            </a:r>
          </a:p>
          <a:p>
            <a:pPr lvl="1">
              <a:buNone/>
            </a:pPr>
            <a:endParaRPr lang="tr-TR" dirty="0" smtClean="0"/>
          </a:p>
          <a:p>
            <a:pPr lvl="1" algn="ctr">
              <a:buNone/>
            </a:pPr>
            <a:r>
              <a:rPr lang="tr-TR" b="1" i="1" dirty="0" smtClean="0">
                <a:solidFill>
                  <a:srgbClr val="0070C0"/>
                </a:solidFill>
              </a:rPr>
              <a:t>Bu yöntemle kodunuzu aşama aşama çalıştırıp hatalarınızı tespit edebilirsiniz.</a:t>
            </a:r>
          </a:p>
        </p:txBody>
      </p:sp>
      <p:sp>
        <p:nvSpPr>
          <p:cNvPr id="5" name="4 Dikdörtgen"/>
          <p:cNvSpPr/>
          <p:nvPr/>
        </p:nvSpPr>
        <p:spPr>
          <a:xfrm>
            <a:off x="457200" y="4397829"/>
            <a:ext cx="34181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dirty="0" smtClean="0">
                <a:solidFill>
                  <a:schemeClr val="tx1"/>
                </a:solidFill>
              </a:rPr>
              <a:t>Hata ayıklama özelliğini şu site aracılığıyla da internet üzerinden kullanabilirsiniz.</a:t>
            </a:r>
            <a:endParaRPr lang="tr-TR" b="1" dirty="0" smtClean="0">
              <a:solidFill>
                <a:schemeClr val="tx1"/>
              </a:solidFill>
              <a:hlinkClick r:id="rId4"/>
            </a:endParaRPr>
          </a:p>
          <a:p>
            <a:r>
              <a:rPr lang="tr-TR" dirty="0" smtClean="0">
                <a:hlinkClick r:id="rId4"/>
              </a:rPr>
              <a:t>http://www.</a:t>
            </a:r>
            <a:r>
              <a:rPr lang="tr-TR" dirty="0" err="1" smtClean="0">
                <a:hlinkClick r:id="rId4"/>
              </a:rPr>
              <a:t>pythontutor</a:t>
            </a:r>
            <a:r>
              <a:rPr lang="tr-TR" dirty="0" smtClean="0">
                <a:hlinkClick r:id="rId4"/>
              </a:rPr>
              <a:t>.com/c.html#</a:t>
            </a:r>
            <a:r>
              <a:rPr lang="tr-TR" dirty="0" err="1" smtClean="0">
                <a:hlinkClick r:id="rId4"/>
              </a:rPr>
              <a:t>mode</a:t>
            </a:r>
            <a:r>
              <a:rPr lang="tr-TR" dirty="0" smtClean="0">
                <a:hlinkClick r:id="rId4"/>
              </a:rPr>
              <a:t>=</a:t>
            </a:r>
            <a:r>
              <a:rPr lang="tr-TR" dirty="0" err="1" smtClean="0">
                <a:hlinkClick r:id="rId4"/>
              </a:rPr>
              <a:t>display</a:t>
            </a:r>
            <a:endParaRPr lang="tr-TR" dirty="0"/>
          </a:p>
        </p:txBody>
      </p:sp>
    </p:spTree>
    <p:extLst>
      <p:ext uri="{BB962C8B-B14F-4D97-AF65-F5344CB8AC3E}">
        <p14:creationId xmlns:p14="http://schemas.microsoft.com/office/powerpoint/2010/main" xmlns="" val="547703384"/>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Alıştırma - Ekran çıktısı nedir?</a:t>
            </a:r>
            <a:endParaRPr lang="tr-TR" sz="2400" dirty="0"/>
          </a:p>
        </p:txBody>
      </p:sp>
      <p:sp>
        <p:nvSpPr>
          <p:cNvPr id="3" name="2 İçerik Yer Tutucusu"/>
          <p:cNvSpPr>
            <a:spLocks noGrp="1"/>
          </p:cNvSpPr>
          <p:nvPr>
            <p:ph sz="quarter" idx="1"/>
          </p:nvPr>
        </p:nvSpPr>
        <p:spPr/>
        <p:txBody>
          <a:bodyPr>
            <a:norm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err="1" smtClean="0"/>
              <a:t>int</a:t>
            </a:r>
            <a:r>
              <a:rPr lang="tr-TR" sz="1800" dirty="0" smtClean="0"/>
              <a:t> f1(</a:t>
            </a:r>
            <a:r>
              <a:rPr lang="tr-TR" sz="1800" dirty="0" err="1" smtClean="0"/>
              <a:t>int</a:t>
            </a:r>
            <a:r>
              <a:rPr lang="tr-TR" sz="1800" dirty="0" smtClean="0"/>
              <a:t>, </a:t>
            </a:r>
            <a:r>
              <a:rPr lang="tr-TR" sz="1800" dirty="0" err="1" smtClean="0"/>
              <a:t>int</a:t>
            </a:r>
            <a:r>
              <a:rPr lang="tr-TR" sz="1800" dirty="0" smtClean="0"/>
              <a:t>);</a:t>
            </a:r>
          </a:p>
          <a:p>
            <a:pPr>
              <a:buNone/>
            </a:pPr>
            <a:r>
              <a:rPr lang="tr-TR" sz="1800" dirty="0" err="1" smtClean="0"/>
              <a:t>void</a:t>
            </a:r>
            <a:r>
              <a:rPr lang="tr-TR" sz="1800" dirty="0" smtClean="0"/>
              <a:t> f2(</a:t>
            </a:r>
            <a:r>
              <a:rPr lang="tr-TR" sz="1800" dirty="0" err="1" smtClean="0"/>
              <a:t>void</a:t>
            </a:r>
            <a:r>
              <a:rPr lang="tr-TR" sz="1800" dirty="0" smtClean="0"/>
              <a:t>);</a:t>
            </a:r>
          </a:p>
          <a:p>
            <a:pPr>
              <a:buNone/>
            </a:pPr>
            <a:r>
              <a:rPr lang="tr-TR" sz="1800" dirty="0" err="1" smtClean="0"/>
              <a:t>int</a:t>
            </a:r>
            <a:r>
              <a:rPr lang="tr-TR" sz="1800" dirty="0" smtClean="0"/>
              <a:t> </a:t>
            </a:r>
            <a:r>
              <a:rPr lang="tr-TR" sz="1800" dirty="0" err="1" smtClean="0"/>
              <a:t>main</a:t>
            </a:r>
            <a:r>
              <a:rPr lang="tr-TR" sz="1800" dirty="0" smtClean="0"/>
              <a:t>()</a:t>
            </a:r>
          </a:p>
          <a:p>
            <a:pPr>
              <a:buNone/>
            </a:pPr>
            <a:r>
              <a:rPr lang="tr-TR" sz="1800" dirty="0" smtClean="0"/>
              <a:t>{</a:t>
            </a:r>
          </a:p>
          <a:p>
            <a:pPr>
              <a:buNone/>
            </a:pPr>
            <a:r>
              <a:rPr lang="tr-TR" sz="1800" dirty="0" smtClean="0"/>
              <a:t>	</a:t>
            </a:r>
            <a:r>
              <a:rPr lang="tr-TR" sz="1800" dirty="0" err="1" smtClean="0"/>
              <a:t>printf</a:t>
            </a:r>
            <a:r>
              <a:rPr lang="tr-TR" sz="1800" dirty="0" smtClean="0"/>
              <a:t>("B\n");</a:t>
            </a:r>
          </a:p>
          <a:p>
            <a:pPr>
              <a:buNone/>
            </a:pPr>
            <a:r>
              <a:rPr lang="tr-TR" sz="1800" dirty="0" smtClean="0"/>
              <a:t>	</a:t>
            </a:r>
            <a:r>
              <a:rPr lang="tr-TR" sz="1800" b="1" dirty="0" smtClean="0">
                <a:solidFill>
                  <a:srgbClr val="FF0000"/>
                </a:solidFill>
              </a:rPr>
              <a:t>f2();</a:t>
            </a:r>
          </a:p>
          <a:p>
            <a:pPr>
              <a:buNone/>
            </a:pPr>
            <a:r>
              <a:rPr lang="tr-TR" sz="1800" dirty="0" smtClean="0"/>
              <a:t>	</a:t>
            </a:r>
            <a:r>
              <a:rPr lang="tr-TR" sz="1800" dirty="0" err="1" smtClean="0"/>
              <a:t>int</a:t>
            </a:r>
            <a:r>
              <a:rPr lang="tr-TR" sz="1800" dirty="0" smtClean="0"/>
              <a:t> dondu = </a:t>
            </a:r>
            <a:r>
              <a:rPr lang="tr-TR" sz="1800" b="1" dirty="0" smtClean="0">
                <a:solidFill>
                  <a:srgbClr val="002060"/>
                </a:solidFill>
              </a:rPr>
              <a:t>f1(3,5);</a:t>
            </a:r>
          </a:p>
          <a:p>
            <a:pPr>
              <a:buNone/>
            </a:pPr>
            <a:r>
              <a:rPr lang="tr-TR" sz="1800" dirty="0" smtClean="0"/>
              <a:t>	</a:t>
            </a:r>
            <a:r>
              <a:rPr lang="tr-TR" sz="1800" b="1" dirty="0" smtClean="0">
                <a:solidFill>
                  <a:srgbClr val="FF0000"/>
                </a:solidFill>
              </a:rPr>
              <a:t>f2();</a:t>
            </a:r>
          </a:p>
          <a:p>
            <a:pPr>
              <a:buNone/>
            </a:pPr>
            <a:r>
              <a:rPr lang="tr-TR" sz="1800" dirty="0" smtClean="0"/>
              <a:t>	</a:t>
            </a:r>
            <a:r>
              <a:rPr lang="tr-TR" sz="1800" dirty="0" err="1" smtClean="0"/>
              <a:t>printf</a:t>
            </a:r>
            <a:r>
              <a:rPr lang="tr-TR" sz="1800" dirty="0" smtClean="0"/>
              <a:t>("%d", dondu);	</a:t>
            </a:r>
          </a:p>
          <a:p>
            <a:pPr>
              <a:buNone/>
            </a:pPr>
            <a:r>
              <a:rPr lang="tr-TR" sz="1800" dirty="0" smtClean="0"/>
              <a:t>	</a:t>
            </a:r>
            <a:r>
              <a:rPr lang="tr-TR" sz="1800" b="1" dirty="0" err="1" smtClean="0"/>
              <a:t>return</a:t>
            </a:r>
            <a:r>
              <a:rPr lang="tr-TR" sz="1800" dirty="0" smtClean="0"/>
              <a:t> 0;</a:t>
            </a:r>
          </a:p>
          <a:p>
            <a:pPr>
              <a:buNone/>
            </a:pPr>
            <a:r>
              <a:rPr lang="tr-TR" sz="1800" dirty="0" smtClean="0"/>
              <a:t>}</a:t>
            </a:r>
          </a:p>
          <a:p>
            <a:pPr>
              <a:buNone/>
            </a:pPr>
            <a:endParaRPr lang="tr-TR" dirty="0" smtClean="0"/>
          </a:p>
          <a:p>
            <a:endParaRPr lang="tr-TR" dirty="0"/>
          </a:p>
        </p:txBody>
      </p:sp>
      <p:sp>
        <p:nvSpPr>
          <p:cNvPr id="4" name="3 Dikdörtgen"/>
          <p:cNvSpPr/>
          <p:nvPr/>
        </p:nvSpPr>
        <p:spPr>
          <a:xfrm>
            <a:off x="4857752" y="1285860"/>
            <a:ext cx="3500462" cy="3416320"/>
          </a:xfrm>
          <a:prstGeom prst="rect">
            <a:avLst/>
          </a:prstGeom>
        </p:spPr>
        <p:txBody>
          <a:bodyPr wrap="square">
            <a:spAutoFit/>
          </a:bodyPr>
          <a:lstStyle/>
          <a:p>
            <a:pPr>
              <a:buNone/>
            </a:pPr>
            <a:r>
              <a:rPr lang="tr-TR" b="1" dirty="0" err="1" smtClean="0">
                <a:solidFill>
                  <a:srgbClr val="002060"/>
                </a:solidFill>
              </a:rPr>
              <a:t>int</a:t>
            </a:r>
            <a:r>
              <a:rPr lang="tr-TR" b="1" dirty="0" smtClean="0">
                <a:solidFill>
                  <a:srgbClr val="002060"/>
                </a:solidFill>
              </a:rPr>
              <a:t> f1( </a:t>
            </a:r>
            <a:r>
              <a:rPr lang="tr-TR" b="1" dirty="0" err="1" smtClean="0">
                <a:solidFill>
                  <a:srgbClr val="002060"/>
                </a:solidFill>
              </a:rPr>
              <a:t>int</a:t>
            </a:r>
            <a:r>
              <a:rPr lang="tr-TR" b="1" dirty="0" smtClean="0">
                <a:solidFill>
                  <a:srgbClr val="002060"/>
                </a:solidFill>
              </a:rPr>
              <a:t> t, </a:t>
            </a:r>
            <a:r>
              <a:rPr lang="tr-TR" b="1" dirty="0" err="1" smtClean="0">
                <a:solidFill>
                  <a:srgbClr val="002060"/>
                </a:solidFill>
              </a:rPr>
              <a:t>int</a:t>
            </a:r>
            <a:r>
              <a:rPr lang="tr-TR" b="1" dirty="0" smtClean="0">
                <a:solidFill>
                  <a:srgbClr val="002060"/>
                </a:solidFill>
              </a:rPr>
              <a:t> y)</a:t>
            </a:r>
          </a:p>
          <a:p>
            <a:pPr>
              <a:buNone/>
            </a:pPr>
            <a:r>
              <a:rPr lang="tr-TR" dirty="0" smtClean="0"/>
              <a:t>{</a:t>
            </a:r>
          </a:p>
          <a:p>
            <a:pPr>
              <a:buNone/>
            </a:pPr>
            <a:r>
              <a:rPr lang="tr-TR" dirty="0" smtClean="0"/>
              <a:t>	t++;</a:t>
            </a:r>
          </a:p>
          <a:p>
            <a:pPr>
              <a:buNone/>
            </a:pPr>
            <a:r>
              <a:rPr lang="tr-TR" dirty="0" smtClean="0"/>
              <a:t>	</a:t>
            </a:r>
            <a:r>
              <a:rPr lang="tr-TR" dirty="0" err="1" smtClean="0"/>
              <a:t>printf</a:t>
            </a:r>
            <a:r>
              <a:rPr lang="tr-TR" dirty="0" smtClean="0"/>
              <a:t>("%d\n", t++);</a:t>
            </a:r>
          </a:p>
          <a:p>
            <a:pPr>
              <a:buNone/>
            </a:pPr>
            <a:r>
              <a:rPr lang="tr-TR" dirty="0" smtClean="0"/>
              <a:t>	</a:t>
            </a:r>
            <a:r>
              <a:rPr lang="tr-TR" b="1" dirty="0" err="1" smtClean="0"/>
              <a:t>return</a:t>
            </a:r>
            <a:r>
              <a:rPr lang="tr-TR" dirty="0" smtClean="0"/>
              <a:t> (t&lt;y)? 9:8;</a:t>
            </a:r>
          </a:p>
          <a:p>
            <a:pPr>
              <a:buNone/>
            </a:pPr>
            <a:r>
              <a:rPr lang="tr-TR" dirty="0" smtClean="0"/>
              <a:t>}</a:t>
            </a:r>
          </a:p>
          <a:p>
            <a:pPr>
              <a:buNone/>
            </a:pPr>
            <a:endParaRPr lang="tr-TR" dirty="0" smtClean="0"/>
          </a:p>
          <a:p>
            <a:pPr>
              <a:buNone/>
            </a:pPr>
            <a:r>
              <a:rPr lang="tr-TR" b="1" dirty="0" err="1" smtClean="0">
                <a:solidFill>
                  <a:srgbClr val="FF0000"/>
                </a:solidFill>
              </a:rPr>
              <a:t>void</a:t>
            </a:r>
            <a:r>
              <a:rPr lang="tr-TR" b="1" dirty="0" smtClean="0">
                <a:solidFill>
                  <a:srgbClr val="FF0000"/>
                </a:solidFill>
              </a:rPr>
              <a:t> f2(</a:t>
            </a:r>
            <a:r>
              <a:rPr lang="tr-TR" b="1" dirty="0" err="1" smtClean="0">
                <a:solidFill>
                  <a:srgbClr val="FF0000"/>
                </a:solidFill>
              </a:rPr>
              <a:t>void</a:t>
            </a:r>
            <a:r>
              <a:rPr lang="tr-TR" b="1" dirty="0" smtClean="0">
                <a:solidFill>
                  <a:srgbClr val="FF0000"/>
                </a:solidFill>
              </a:rPr>
              <a:t>)</a:t>
            </a:r>
          </a:p>
          <a:p>
            <a:pPr>
              <a:buNone/>
            </a:pPr>
            <a:r>
              <a:rPr lang="tr-TR" dirty="0" smtClean="0"/>
              <a:t>{</a:t>
            </a:r>
          </a:p>
          <a:p>
            <a:pPr>
              <a:buNone/>
            </a:pPr>
            <a:r>
              <a:rPr lang="tr-TR" dirty="0" smtClean="0"/>
              <a:t>	</a:t>
            </a:r>
            <a:r>
              <a:rPr lang="tr-TR" dirty="0" err="1" smtClean="0"/>
              <a:t>printf</a:t>
            </a:r>
            <a:r>
              <a:rPr lang="tr-TR" dirty="0" smtClean="0"/>
              <a:t>("A");</a:t>
            </a:r>
          </a:p>
          <a:p>
            <a:pPr>
              <a:buNone/>
            </a:pPr>
            <a:r>
              <a:rPr lang="tr-TR" dirty="0" smtClean="0"/>
              <a:t>	</a:t>
            </a:r>
            <a:r>
              <a:rPr lang="tr-TR" b="1" dirty="0" err="1" smtClean="0"/>
              <a:t>return</a:t>
            </a:r>
            <a:r>
              <a:rPr lang="tr-TR" dirty="0" smtClean="0"/>
              <a:t>;</a:t>
            </a:r>
          </a:p>
          <a:p>
            <a:pPr>
              <a:buNone/>
            </a:pPr>
            <a:r>
              <a:rPr lang="tr-TR" dirty="0" smtClean="0"/>
              <a:t>}</a:t>
            </a:r>
          </a:p>
        </p:txBody>
      </p:sp>
      <p:pic>
        <p:nvPicPr>
          <p:cNvPr id="5" name="4 Resim" descr="soru.jpg"/>
          <p:cNvPicPr>
            <a:picLocks noChangeAspect="1"/>
          </p:cNvPicPr>
          <p:nvPr/>
        </p:nvPicPr>
        <p:blipFill>
          <a:blip r:embed="rId3"/>
          <a:stretch>
            <a:fillRect/>
          </a:stretch>
        </p:blipFill>
        <p:spPr>
          <a:xfrm>
            <a:off x="7000892" y="4786322"/>
            <a:ext cx="1767840" cy="1328928"/>
          </a:xfrm>
          <a:prstGeom prst="rect">
            <a:avLst/>
          </a:prstGeom>
        </p:spPr>
      </p:pic>
      <p:cxnSp>
        <p:nvCxnSpPr>
          <p:cNvPr id="7" name="6 Eğri Bağlayıcı"/>
          <p:cNvCxnSpPr/>
          <p:nvPr/>
        </p:nvCxnSpPr>
        <p:spPr>
          <a:xfrm rot="5400000" flipH="1" flipV="1">
            <a:off x="1393009" y="2178835"/>
            <a:ext cx="3786214" cy="2857520"/>
          </a:xfrm>
          <a:prstGeom prst="curvedConnector3">
            <a:avLst>
              <a:gd name="adj1" fmla="val 16122"/>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rot="20051901">
            <a:off x="3078356" y="4677611"/>
            <a:ext cx="1212255" cy="307777"/>
          </a:xfrm>
          <a:prstGeom prst="rect">
            <a:avLst/>
          </a:prstGeom>
          <a:noFill/>
        </p:spPr>
        <p:txBody>
          <a:bodyPr wrap="none" rtlCol="0">
            <a:spAutoFit/>
          </a:bodyPr>
          <a:lstStyle/>
          <a:p>
            <a:r>
              <a:rPr lang="tr-TR" sz="1400" dirty="0" smtClean="0"/>
              <a:t>kodun devamı</a:t>
            </a:r>
            <a:endParaRPr lang="tr-TR" sz="1400" dirty="0"/>
          </a:p>
        </p:txBody>
      </p:sp>
      <p:graphicFrame>
        <p:nvGraphicFramePr>
          <p:cNvPr id="10" name="9 Tablo"/>
          <p:cNvGraphicFramePr>
            <a:graphicFrameLocks noGrp="1"/>
          </p:cNvGraphicFramePr>
          <p:nvPr/>
        </p:nvGraphicFramePr>
        <p:xfrm>
          <a:off x="6715140" y="928670"/>
          <a:ext cx="2071700" cy="1097280"/>
        </p:xfrm>
        <a:graphic>
          <a:graphicData uri="http://schemas.openxmlformats.org/drawingml/2006/table">
            <a:tbl>
              <a:tblPr firstRow="1" bandRow="1">
                <a:tableStyleId>{5940675A-B579-460E-94D1-54222C63F5DA}</a:tableStyleId>
              </a:tblPr>
              <a:tblGrid>
                <a:gridCol w="414340"/>
                <a:gridCol w="414340"/>
                <a:gridCol w="414340"/>
                <a:gridCol w="414340"/>
                <a:gridCol w="414340"/>
              </a:tblGrid>
              <a:tr h="357190">
                <a:tc>
                  <a:txBody>
                    <a:bodyPr/>
                    <a:lstStyle/>
                    <a:p>
                      <a:pPr algn="ctr"/>
                      <a:r>
                        <a:rPr lang="tr-TR" sz="1800" dirty="0" smtClean="0"/>
                        <a:t>B</a:t>
                      </a:r>
                      <a:endParaRPr lang="tr-TR" sz="1800" dirty="0"/>
                    </a:p>
                  </a:txBody>
                  <a:tcPr/>
                </a:tc>
                <a:tc>
                  <a:txBody>
                    <a:bodyPr/>
                    <a:lstStyle/>
                    <a:p>
                      <a:pPr algn="ctr"/>
                      <a:endParaRPr lang="tr-TR" sz="180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7190">
                <a:tc>
                  <a:txBody>
                    <a:bodyPr/>
                    <a:lstStyle/>
                    <a:p>
                      <a:pPr algn="ctr"/>
                      <a:r>
                        <a:rPr lang="tr-TR" sz="1800" dirty="0" smtClean="0"/>
                        <a:t>A</a:t>
                      </a:r>
                      <a:endParaRPr lang="tr-TR" sz="1800" dirty="0"/>
                    </a:p>
                  </a:txBody>
                  <a:tcPr/>
                </a:tc>
                <a:tc>
                  <a:txBody>
                    <a:bodyPr/>
                    <a:lstStyle/>
                    <a:p>
                      <a:pPr algn="ctr"/>
                      <a:r>
                        <a:rPr lang="tr-TR" sz="1800" dirty="0" smtClean="0"/>
                        <a:t>4</a:t>
                      </a:r>
                      <a:endParaRPr lang="tr-TR" sz="1800"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7190">
                <a:tc>
                  <a:txBody>
                    <a:bodyPr/>
                    <a:lstStyle/>
                    <a:p>
                      <a:pPr algn="ctr"/>
                      <a:r>
                        <a:rPr lang="tr-TR" sz="1800" dirty="0" smtClean="0"/>
                        <a:t>A</a:t>
                      </a:r>
                      <a:endParaRPr lang="tr-TR" sz="1800" dirty="0"/>
                    </a:p>
                  </a:txBody>
                  <a:tcPr/>
                </a:tc>
                <a:tc>
                  <a:txBody>
                    <a:bodyPr/>
                    <a:lstStyle/>
                    <a:p>
                      <a:pPr algn="ctr"/>
                      <a:r>
                        <a:rPr lang="tr-TR" sz="1800" dirty="0" smtClean="0"/>
                        <a:t>8</a:t>
                      </a:r>
                      <a:endParaRPr lang="tr-TR" sz="1800"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Ses Seviye - Fonksiyonlu Çözüm</a:t>
            </a:r>
            <a:endParaRPr lang="tr-TR" dirty="0"/>
          </a:p>
        </p:txBody>
      </p:sp>
      <p:sp>
        <p:nvSpPr>
          <p:cNvPr id="3" name="2 İçerik Yer Tutucusu"/>
          <p:cNvSpPr>
            <a:spLocks noGrp="1"/>
          </p:cNvSpPr>
          <p:nvPr>
            <p:ph sz="quarter" idx="1"/>
          </p:nvPr>
        </p:nvSpPr>
        <p:spPr/>
        <p:txBody>
          <a:bodyPr>
            <a:normAutofit/>
          </a:bodyPr>
          <a:lstStyle/>
          <a:p>
            <a:r>
              <a:rPr lang="tr-TR" sz="1800" i="1" dirty="0" smtClean="0"/>
              <a:t>Seviye_al</a:t>
            </a:r>
            <a:r>
              <a:rPr lang="tr-TR" sz="1800" dirty="0" smtClean="0"/>
              <a:t> fonksiyonu kullanıcıdan ortamdaki ses seviyesini (</a:t>
            </a:r>
            <a:r>
              <a:rPr lang="tr-TR" sz="1800" dirty="0" err="1" smtClean="0"/>
              <a:t>dB</a:t>
            </a:r>
            <a:r>
              <a:rPr lang="tr-TR" sz="1800" dirty="0" smtClean="0"/>
              <a:t>) olarak alır ve </a:t>
            </a:r>
            <a:r>
              <a:rPr lang="tr-TR" sz="1800" dirty="0" err="1" smtClean="0"/>
              <a:t>main</a:t>
            </a:r>
            <a:r>
              <a:rPr lang="tr-TR" sz="1800" dirty="0" smtClean="0"/>
              <a:t> fonksiyonuna döner.</a:t>
            </a:r>
          </a:p>
          <a:p>
            <a:r>
              <a:rPr lang="tr-TR" sz="1800" i="1" dirty="0" smtClean="0"/>
              <a:t>Değerlendir</a:t>
            </a:r>
            <a:r>
              <a:rPr lang="tr-TR" sz="1800" dirty="0" smtClean="0"/>
              <a:t> fonksiyonu ortamın ses seviyesini alır ve ekrana aşağıdaki tabloya göre uygun çıktıyı yazdırır.</a:t>
            </a:r>
          </a:p>
          <a:p>
            <a:pPr lvl="1"/>
            <a:r>
              <a:rPr lang="tr-TR" sz="1600" dirty="0" smtClean="0"/>
              <a:t>Sadece </a:t>
            </a:r>
            <a:r>
              <a:rPr lang="tr-TR" sz="1600" dirty="0" err="1" smtClean="0"/>
              <a:t>switch</a:t>
            </a:r>
            <a:r>
              <a:rPr lang="tr-TR" sz="1600" dirty="0" smtClean="0"/>
              <a:t> kullanabilirsiniz.</a:t>
            </a:r>
          </a:p>
          <a:p>
            <a:r>
              <a:rPr lang="tr-TR" sz="1800" dirty="0" err="1" smtClean="0"/>
              <a:t>Main</a:t>
            </a:r>
            <a:r>
              <a:rPr lang="tr-TR" sz="1800" dirty="0" smtClean="0"/>
              <a:t> fonksiyonu</a:t>
            </a:r>
            <a:br>
              <a:rPr lang="tr-TR" sz="1800" dirty="0" smtClean="0"/>
            </a:br>
            <a:r>
              <a:rPr lang="tr-TR" sz="1800" dirty="0" smtClean="0"/>
              <a:t>	</a:t>
            </a:r>
            <a:r>
              <a:rPr lang="tr-TR" sz="1800" i="1" dirty="0" err="1" smtClean="0"/>
              <a:t>degerlendir</a:t>
            </a:r>
            <a:r>
              <a:rPr lang="tr-TR" sz="1800" i="1" dirty="0" smtClean="0"/>
              <a:t>(seviye_al()); </a:t>
            </a:r>
            <a:r>
              <a:rPr lang="tr-TR" sz="1800" dirty="0" smtClean="0"/>
              <a:t/>
            </a:r>
            <a:br>
              <a:rPr lang="tr-TR" sz="1800" dirty="0" smtClean="0"/>
            </a:br>
            <a:r>
              <a:rPr lang="tr-TR" sz="1800" dirty="0" smtClean="0"/>
              <a:t>şeklinde bir satır içerir.</a:t>
            </a:r>
          </a:p>
        </p:txBody>
      </p:sp>
      <p:pic>
        <p:nvPicPr>
          <p:cNvPr id="5" name="Picture 5"/>
          <p:cNvPicPr>
            <a:picLocks noChangeAspect="1"/>
          </p:cNvPicPr>
          <p:nvPr/>
        </p:nvPicPr>
        <p:blipFill>
          <a:blip r:embed="rId2"/>
          <a:srcRect r="29759"/>
          <a:stretch>
            <a:fillRect/>
          </a:stretch>
        </p:blipFill>
        <p:spPr>
          <a:xfrm>
            <a:off x="800100" y="3820160"/>
            <a:ext cx="5272098" cy="2336800"/>
          </a:xfrm>
          <a:prstGeom prst="rect">
            <a:avLst/>
          </a:prstGeom>
        </p:spPr>
      </p:pic>
      <p:sp>
        <p:nvSpPr>
          <p:cNvPr id="6" name="5 Yuvarlatılmış Dikdörtgen"/>
          <p:cNvSpPr/>
          <p:nvPr/>
        </p:nvSpPr>
        <p:spPr>
          <a:xfrm>
            <a:off x="5500694" y="2928934"/>
            <a:ext cx="2928958"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Fonksiyonlara hızlı erişim için </a:t>
            </a:r>
            <a:r>
              <a:rPr lang="tr-TR" sz="1400" dirty="0" err="1" smtClean="0"/>
              <a:t>DevC</a:t>
            </a:r>
            <a:r>
              <a:rPr lang="tr-TR" sz="1400" dirty="0" smtClean="0"/>
              <a:t>++’da Proje Sınıf Gezgini panelini kullanabilirsiniz. “Sınıflar” başlığı altında fonksiyonlar dizilidir.</a:t>
            </a:r>
            <a:endParaRPr lang="tr-TR"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Fonksiyonlar – Tipik Hatalar</a:t>
            </a:r>
            <a:endParaRPr lang="tr-TR" dirty="0"/>
          </a:p>
        </p:txBody>
      </p:sp>
      <p:sp>
        <p:nvSpPr>
          <p:cNvPr id="3" name="2 İçerik Yer Tutucusu"/>
          <p:cNvSpPr>
            <a:spLocks noGrp="1"/>
          </p:cNvSpPr>
          <p:nvPr>
            <p:ph sz="quarter" idx="1"/>
          </p:nvPr>
        </p:nvSpPr>
        <p:spPr/>
        <p:txBody>
          <a:bodyPr/>
          <a:lstStyle/>
          <a:p>
            <a:r>
              <a:rPr lang="tr-TR" dirty="0" smtClean="0"/>
              <a:t>Bir fonksiyonu tanımlarken kullanacağınız ifadeleri, o fonksiyonu çağırırken kullanmayınız.</a:t>
            </a:r>
          </a:p>
          <a:p>
            <a:r>
              <a:rPr lang="tr-TR" dirty="0" smtClean="0"/>
              <a:t>Örneğin, </a:t>
            </a:r>
            <a:r>
              <a:rPr lang="tr-TR" dirty="0" err="1" smtClean="0"/>
              <a:t>main</a:t>
            </a:r>
            <a:r>
              <a:rPr lang="tr-TR" dirty="0" smtClean="0"/>
              <a:t> fonksiyonun içerisinde</a:t>
            </a:r>
          </a:p>
          <a:p>
            <a:pPr marL="514350" indent="-514350">
              <a:buFont typeface="+mj-lt"/>
              <a:buAutoNum type="arabicPeriod"/>
            </a:pPr>
            <a:r>
              <a:rPr lang="tr-TR" dirty="0" err="1" smtClean="0"/>
              <a:t>int</a:t>
            </a:r>
            <a:r>
              <a:rPr lang="tr-TR" dirty="0" smtClean="0"/>
              <a:t> </a:t>
            </a:r>
            <a:r>
              <a:rPr lang="tr-TR" dirty="0" err="1" smtClean="0"/>
              <a:t>main</a:t>
            </a:r>
            <a:r>
              <a:rPr lang="tr-TR" dirty="0" smtClean="0"/>
              <a:t>()</a:t>
            </a:r>
          </a:p>
          <a:p>
            <a:pPr marL="514350" indent="-514350">
              <a:buFont typeface="+mj-lt"/>
              <a:buAutoNum type="arabicPeriod"/>
            </a:pPr>
            <a:r>
              <a:rPr lang="tr-TR" dirty="0" smtClean="0"/>
              <a:t>{</a:t>
            </a:r>
          </a:p>
          <a:p>
            <a:pPr marL="514350" indent="-514350">
              <a:buFont typeface="+mj-lt"/>
              <a:buAutoNum type="arabicPeriod"/>
            </a:pPr>
            <a:r>
              <a:rPr lang="tr-TR" dirty="0" smtClean="0"/>
              <a:t>    </a:t>
            </a:r>
            <a:r>
              <a:rPr lang="tr-TR" dirty="0" err="1" smtClean="0"/>
              <a:t>int</a:t>
            </a:r>
            <a:r>
              <a:rPr lang="tr-TR" dirty="0" smtClean="0"/>
              <a:t> </a:t>
            </a:r>
            <a:r>
              <a:rPr lang="tr-TR" dirty="0" err="1" smtClean="0"/>
              <a:t>canimFonksiyonum</a:t>
            </a:r>
            <a:r>
              <a:rPr lang="tr-TR" dirty="0" smtClean="0"/>
              <a:t>(</a:t>
            </a:r>
            <a:r>
              <a:rPr lang="tr-TR" dirty="0" err="1" smtClean="0"/>
              <a:t>int</a:t>
            </a:r>
            <a:r>
              <a:rPr lang="tr-TR" dirty="0" smtClean="0"/>
              <a:t> a); //böyle yapmayınız!</a:t>
            </a:r>
          </a:p>
          <a:p>
            <a:pPr marL="514350" indent="-514350">
              <a:buFont typeface="+mj-lt"/>
              <a:buAutoNum type="arabicPeriod"/>
            </a:pPr>
            <a:r>
              <a:rPr lang="tr-TR" dirty="0" smtClean="0"/>
              <a:t>    …</a:t>
            </a:r>
          </a:p>
          <a:p>
            <a:pPr marL="514350" indent="-514350">
              <a:buFont typeface="+mj-lt"/>
              <a:buAutoNum type="arabicPeriod"/>
            </a:pPr>
            <a:r>
              <a:rPr lang="tr-TR" dirty="0" smtClean="0"/>
              <a:t>    </a:t>
            </a:r>
            <a:r>
              <a:rPr lang="tr-TR" dirty="0" err="1" smtClean="0"/>
              <a:t>return</a:t>
            </a:r>
            <a:r>
              <a:rPr lang="tr-TR" dirty="0" smtClean="0"/>
              <a:t> 0;</a:t>
            </a:r>
          </a:p>
          <a:p>
            <a:pPr marL="514350" indent="-514350">
              <a:buFont typeface="+mj-lt"/>
              <a:buAutoNum type="arabicPeriod"/>
            </a:pPr>
            <a:r>
              <a:rPr lang="tr-TR" dirty="0" smtClean="0"/>
              <a:t>}</a:t>
            </a:r>
            <a:endParaRPr lang="tr-TR" dirty="0"/>
          </a:p>
        </p:txBody>
      </p:sp>
      <p:sp>
        <p:nvSpPr>
          <p:cNvPr id="4" name="3 Metin kutusu"/>
          <p:cNvSpPr txBox="1"/>
          <p:nvPr/>
        </p:nvSpPr>
        <p:spPr>
          <a:xfrm>
            <a:off x="4000496" y="4286256"/>
            <a:ext cx="435771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Fonksiyonu çağırmak/kullanmak için sadece ismini yazıp girdisi varsa onu gönderiyoruz, çıktısı varsa onu kaydediyoruz vs.</a:t>
            </a:r>
          </a:p>
          <a:p>
            <a:r>
              <a:rPr lang="tr-TR" dirty="0" smtClean="0"/>
              <a:t>Örnek çağırılış/kullanım:</a:t>
            </a:r>
          </a:p>
          <a:p>
            <a:r>
              <a:rPr lang="tr-TR" dirty="0" err="1" smtClean="0"/>
              <a:t>int</a:t>
            </a:r>
            <a:r>
              <a:rPr lang="tr-TR" dirty="0" smtClean="0"/>
              <a:t> x;</a:t>
            </a:r>
          </a:p>
          <a:p>
            <a:r>
              <a:rPr lang="tr-TR" dirty="0" smtClean="0"/>
              <a:t>x= </a:t>
            </a:r>
            <a:r>
              <a:rPr lang="tr-TR" dirty="0" err="1" smtClean="0"/>
              <a:t>canimFonksiyonum</a:t>
            </a:r>
            <a:r>
              <a:rPr lang="tr-TR" dirty="0" smtClean="0"/>
              <a:t>(52);</a:t>
            </a:r>
            <a:endParaRPr lang="tr-TR"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Fonksiyonlar – Tipik Hatalar</a:t>
            </a:r>
            <a:endParaRPr lang="tr-TR" dirty="0"/>
          </a:p>
        </p:txBody>
      </p:sp>
      <p:sp>
        <p:nvSpPr>
          <p:cNvPr id="3" name="2 İçerik Yer Tutucusu"/>
          <p:cNvSpPr>
            <a:spLocks noGrp="1"/>
          </p:cNvSpPr>
          <p:nvPr>
            <p:ph sz="quarter" idx="1"/>
          </p:nvPr>
        </p:nvSpPr>
        <p:spPr/>
        <p:txBody>
          <a:bodyPr/>
          <a:lstStyle/>
          <a:p>
            <a:r>
              <a:rPr lang="tr-TR" dirty="0" smtClean="0"/>
              <a:t>Fonksiyon değer alacaksa bırakın alsın. İçeride değişkeni ayrıca bir de siz tanımla</a:t>
            </a:r>
            <a:r>
              <a:rPr lang="tr-TR" b="1" dirty="0" smtClean="0">
                <a:solidFill>
                  <a:srgbClr val="FF0000"/>
                </a:solidFill>
              </a:rPr>
              <a:t>ma</a:t>
            </a:r>
            <a:r>
              <a:rPr lang="tr-TR" dirty="0" smtClean="0"/>
              <a:t>yın. Siz, o değeri kullanın.</a:t>
            </a:r>
          </a:p>
          <a:p>
            <a:r>
              <a:rPr lang="tr-TR" dirty="0" err="1" smtClean="0"/>
              <a:t>int</a:t>
            </a:r>
            <a:r>
              <a:rPr lang="tr-TR" dirty="0" smtClean="0"/>
              <a:t> </a:t>
            </a:r>
            <a:r>
              <a:rPr lang="tr-TR" dirty="0" err="1" smtClean="0"/>
              <a:t>fonk</a:t>
            </a:r>
            <a:r>
              <a:rPr lang="tr-TR" dirty="0" smtClean="0"/>
              <a:t>( </a:t>
            </a:r>
            <a:r>
              <a:rPr lang="tr-TR" dirty="0" err="1" smtClean="0"/>
              <a:t>int</a:t>
            </a:r>
            <a:r>
              <a:rPr lang="tr-TR" dirty="0" smtClean="0"/>
              <a:t> sayi1)</a:t>
            </a:r>
          </a:p>
          <a:p>
            <a:r>
              <a:rPr lang="tr-TR" dirty="0" smtClean="0"/>
              <a:t>{</a:t>
            </a:r>
          </a:p>
          <a:p>
            <a:r>
              <a:rPr lang="tr-TR" dirty="0" smtClean="0"/>
              <a:t>   </a:t>
            </a:r>
            <a:r>
              <a:rPr lang="tr-TR" dirty="0" err="1" smtClean="0"/>
              <a:t>int</a:t>
            </a:r>
            <a:r>
              <a:rPr lang="tr-TR" dirty="0" smtClean="0"/>
              <a:t> sayi1; //hata</a:t>
            </a:r>
          </a:p>
          <a:p>
            <a:r>
              <a:rPr lang="tr-TR" dirty="0" smtClean="0"/>
              <a:t>   </a:t>
            </a:r>
            <a:r>
              <a:rPr lang="tr-TR" dirty="0" err="1" smtClean="0"/>
              <a:t>scanf</a:t>
            </a:r>
            <a:r>
              <a:rPr lang="tr-TR" dirty="0" smtClean="0"/>
              <a:t>(“%d”, &amp;sayi1);</a:t>
            </a:r>
          </a:p>
          <a:p>
            <a:r>
              <a:rPr lang="tr-TR" dirty="0" smtClean="0"/>
              <a:t>   </a:t>
            </a:r>
            <a:r>
              <a:rPr lang="tr-TR" dirty="0" err="1" smtClean="0"/>
              <a:t>if</a:t>
            </a:r>
            <a:r>
              <a:rPr lang="tr-TR" dirty="0" smtClean="0"/>
              <a:t>(sayi1&lt;3)</a:t>
            </a:r>
          </a:p>
          <a:p>
            <a:r>
              <a:rPr lang="tr-TR" dirty="0" smtClean="0"/>
              <a:t>   …</a:t>
            </a:r>
          </a:p>
          <a:p>
            <a:endParaRPr lang="tr-TR" dirty="0"/>
          </a:p>
        </p:txBody>
      </p:sp>
      <p:sp>
        <p:nvSpPr>
          <p:cNvPr id="4" name="3 Metin kutusu"/>
          <p:cNvSpPr txBox="1"/>
          <p:nvPr/>
        </p:nvSpPr>
        <p:spPr>
          <a:xfrm>
            <a:off x="4000496" y="2643182"/>
            <a:ext cx="4357718"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fonksiyondaki “</a:t>
            </a:r>
            <a:r>
              <a:rPr lang="tr-TR" dirty="0" err="1" smtClean="0"/>
              <a:t>int</a:t>
            </a:r>
            <a:r>
              <a:rPr lang="tr-TR" dirty="0" smtClean="0"/>
              <a:t> sayi1” ifadesi de bir tanımdır. Fonksiyonun içerisinde tekrar </a:t>
            </a:r>
          </a:p>
          <a:p>
            <a:r>
              <a:rPr lang="tr-TR" dirty="0" err="1" smtClean="0"/>
              <a:t>int</a:t>
            </a:r>
            <a:r>
              <a:rPr lang="tr-TR" dirty="0" smtClean="0"/>
              <a:t> sayi1;</a:t>
            </a:r>
          </a:p>
          <a:p>
            <a:r>
              <a:rPr lang="tr-TR" dirty="0" smtClean="0"/>
              <a:t>yazarsanız </a:t>
            </a:r>
          </a:p>
          <a:p>
            <a:r>
              <a:rPr lang="tr-TR" dirty="0" smtClean="0"/>
              <a:t>derleyici hata verir: sayi1 zaten tanımlı!</a:t>
            </a:r>
          </a:p>
          <a:p>
            <a:endParaRPr lang="tr-TR" dirty="0" smtClean="0"/>
          </a:p>
          <a:p>
            <a:r>
              <a:rPr lang="tr-TR" dirty="0" smtClean="0"/>
              <a:t>Siz fonksiyonun aldığı değeri kullan.</a:t>
            </a:r>
          </a:p>
          <a:p>
            <a:r>
              <a:rPr lang="tr-TR" dirty="0" smtClean="0"/>
              <a:t>Örnek:</a:t>
            </a:r>
          </a:p>
          <a:p>
            <a:r>
              <a:rPr lang="tr-TR" dirty="0" err="1" smtClean="0"/>
              <a:t>int</a:t>
            </a:r>
            <a:r>
              <a:rPr lang="tr-TR" dirty="0" smtClean="0"/>
              <a:t> </a:t>
            </a:r>
            <a:r>
              <a:rPr lang="tr-TR" dirty="0" err="1" smtClean="0"/>
              <a:t>fonk</a:t>
            </a:r>
            <a:r>
              <a:rPr lang="tr-TR" dirty="0" smtClean="0"/>
              <a:t>( </a:t>
            </a:r>
            <a:r>
              <a:rPr lang="tr-TR" dirty="0" err="1" smtClean="0"/>
              <a:t>int</a:t>
            </a:r>
            <a:r>
              <a:rPr lang="tr-TR" dirty="0" smtClean="0"/>
              <a:t> sayi1)</a:t>
            </a:r>
          </a:p>
          <a:p>
            <a:r>
              <a:rPr lang="tr-TR" dirty="0" smtClean="0"/>
              <a:t>{</a:t>
            </a:r>
          </a:p>
          <a:p>
            <a:r>
              <a:rPr lang="tr-TR" dirty="0" smtClean="0"/>
              <a:t>   </a:t>
            </a:r>
            <a:r>
              <a:rPr lang="tr-TR" dirty="0" err="1" smtClean="0"/>
              <a:t>if</a:t>
            </a:r>
            <a:r>
              <a:rPr lang="tr-TR" dirty="0" smtClean="0"/>
              <a:t>(sayi1&lt;3)</a:t>
            </a:r>
          </a:p>
          <a:p>
            <a:r>
              <a:rPr lang="tr-TR" dirty="0" smtClean="0"/>
              <a:t>   …</a:t>
            </a:r>
          </a:p>
          <a:p>
            <a:endParaRPr lang="tr-TR" dirty="0"/>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Fonksiyon sonlandırmak: </a:t>
            </a:r>
            <a:r>
              <a:rPr lang="tr-TR" sz="2400" dirty="0" err="1" smtClean="0"/>
              <a:t>return</a:t>
            </a:r>
            <a:r>
              <a:rPr lang="tr-TR" sz="2400" dirty="0" smtClean="0"/>
              <a:t> ile </a:t>
            </a:r>
            <a:r>
              <a:rPr lang="tr-TR" sz="2400" dirty="0" err="1" smtClean="0"/>
              <a:t>exit</a:t>
            </a:r>
            <a:r>
              <a:rPr lang="tr-TR" sz="2400" dirty="0" smtClean="0"/>
              <a:t> komutlarının farkı</a:t>
            </a:r>
            <a:endParaRPr lang="tr-TR" sz="2400" dirty="0"/>
          </a:p>
        </p:txBody>
      </p:sp>
      <p:sp>
        <p:nvSpPr>
          <p:cNvPr id="3" name="2 İçerik Yer Tutucusu"/>
          <p:cNvSpPr>
            <a:spLocks noGrp="1"/>
          </p:cNvSpPr>
          <p:nvPr>
            <p:ph sz="quarter" idx="1"/>
          </p:nvPr>
        </p:nvSpPr>
        <p:spPr/>
        <p:txBody>
          <a:bodyPr>
            <a:normAutofit fontScale="92500" lnSpcReduction="20000"/>
          </a:bodyPr>
          <a:lstStyle/>
          <a:p>
            <a:r>
              <a:rPr lang="tr-TR" dirty="0" err="1" smtClean="0"/>
              <a:t>return</a:t>
            </a:r>
            <a:r>
              <a:rPr lang="tr-TR" dirty="0" smtClean="0"/>
              <a:t> 0; komutu içinde bulunduğu fonksiyonu sonlandırır.</a:t>
            </a:r>
          </a:p>
          <a:p>
            <a:r>
              <a:rPr lang="tr-TR" dirty="0" err="1" smtClean="0"/>
              <a:t>exit</a:t>
            </a:r>
            <a:r>
              <a:rPr lang="tr-TR" dirty="0" smtClean="0"/>
              <a:t>(0); ise</a:t>
            </a:r>
          </a:p>
          <a:p>
            <a:pPr lvl="1"/>
            <a:r>
              <a:rPr lang="tr-TR" dirty="0" smtClean="0"/>
              <a:t>#</a:t>
            </a:r>
            <a:r>
              <a:rPr lang="tr-TR" dirty="0" err="1" smtClean="0"/>
              <a:t>include</a:t>
            </a:r>
            <a:r>
              <a:rPr lang="tr-TR" dirty="0" smtClean="0"/>
              <a:t> &lt;</a:t>
            </a:r>
            <a:r>
              <a:rPr lang="tr-TR" dirty="0" err="1" smtClean="0"/>
              <a:t>stdlib</a:t>
            </a:r>
            <a:r>
              <a:rPr lang="tr-TR" dirty="0" smtClean="0"/>
              <a:t>.h&gt; ile </a:t>
            </a:r>
            <a:r>
              <a:rPr lang="tr-TR" dirty="0" err="1" smtClean="0"/>
              <a:t>stdlib</a:t>
            </a:r>
            <a:r>
              <a:rPr lang="tr-TR" dirty="0" smtClean="0"/>
              <a:t> kütüphanesinin eklenmesini gerektirir.</a:t>
            </a:r>
          </a:p>
          <a:p>
            <a:pPr lvl="1"/>
            <a:r>
              <a:rPr lang="tr-TR" dirty="0" smtClean="0"/>
              <a:t>Kodu anında sonlandırır ve bu genelde iyi bir kodlama tekniği değildir.</a:t>
            </a:r>
          </a:p>
          <a:p>
            <a:pPr lvl="1"/>
            <a:endParaRPr lang="tr-TR" dirty="0" smtClean="0"/>
          </a:p>
          <a:p>
            <a:r>
              <a:rPr lang="tr-TR" dirty="0" err="1" smtClean="0"/>
              <a:t>main</a:t>
            </a:r>
            <a:r>
              <a:rPr lang="tr-TR" dirty="0" smtClean="0"/>
              <a:t> içinde </a:t>
            </a:r>
            <a:r>
              <a:rPr lang="tr-TR" b="1" i="1" u="sng" dirty="0" err="1" smtClean="0"/>
              <a:t>return</a:t>
            </a:r>
            <a:r>
              <a:rPr lang="tr-TR" b="1" i="1" u="sng" dirty="0" smtClean="0"/>
              <a:t> 0;</a:t>
            </a:r>
            <a:r>
              <a:rPr lang="tr-TR" dirty="0" smtClean="0"/>
              <a:t> ile </a:t>
            </a:r>
            <a:r>
              <a:rPr lang="tr-TR" b="1" i="1" dirty="0" err="1" smtClean="0"/>
              <a:t>exit</a:t>
            </a:r>
            <a:r>
              <a:rPr lang="tr-TR" b="1" i="1" dirty="0" smtClean="0"/>
              <a:t>(0);</a:t>
            </a:r>
            <a:r>
              <a:rPr lang="tr-TR" dirty="0" smtClean="0"/>
              <a:t> aynı etkiyi gösterir.</a:t>
            </a:r>
          </a:p>
          <a:p>
            <a:r>
              <a:rPr lang="tr-TR" dirty="0" err="1" smtClean="0"/>
              <a:t>main</a:t>
            </a:r>
            <a:r>
              <a:rPr lang="tr-TR" dirty="0" smtClean="0"/>
              <a:t> dışındaki bir fonksiyon içinde ise</a:t>
            </a:r>
          </a:p>
          <a:p>
            <a:pPr lvl="1"/>
            <a:r>
              <a:rPr lang="tr-TR" dirty="0" err="1" smtClean="0"/>
              <a:t>return</a:t>
            </a:r>
            <a:r>
              <a:rPr lang="tr-TR" dirty="0" smtClean="0"/>
              <a:t>, fonksiyonu sonlandırıp kodu fonksiyonun çağırıldığı yere döndürür.</a:t>
            </a:r>
          </a:p>
          <a:p>
            <a:pPr lvl="1"/>
            <a:r>
              <a:rPr lang="tr-TR" dirty="0" err="1" smtClean="0"/>
              <a:t>exit</a:t>
            </a:r>
            <a:r>
              <a:rPr lang="tr-TR" dirty="0" smtClean="0"/>
              <a:t> ise fonksiyon değil doğrudan kodu sonlandırır.</a:t>
            </a:r>
          </a:p>
          <a:p>
            <a:pPr lvl="1"/>
            <a:endParaRPr lang="tr-TR" dirty="0" smtClean="0"/>
          </a:p>
          <a:p>
            <a:r>
              <a:rPr lang="tr-TR" dirty="0" smtClean="0"/>
              <a:t>Hatırlatma: 0 değeri “kod başarılı bir şekilde sonlandı” anlamına gelir.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ox(in)">
                                      <p:cBhvr>
                                        <p:cTn id="31" dur="500"/>
                                        <p:tgtEl>
                                          <p:spTgt spid="3">
                                            <p:txEl>
                                              <p:pRg st="7" end="7"/>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ox(in)">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ox(in)">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2. DERS SONU</a:t>
            </a:r>
            <a:endParaRPr lang="tr-TR" sz="8000"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Fonksiyonlar ve küresel değişkenler</a:t>
            </a:r>
            <a:endParaRPr lang="tr-TR" dirty="0"/>
          </a:p>
        </p:txBody>
      </p:sp>
      <p:sp>
        <p:nvSpPr>
          <p:cNvPr id="3" name="2 İçerik Yer Tutucusu"/>
          <p:cNvSpPr>
            <a:spLocks noGrp="1"/>
          </p:cNvSpPr>
          <p:nvPr>
            <p:ph sz="quarter" idx="1"/>
          </p:nvPr>
        </p:nvSpPr>
        <p:spPr/>
        <p:txBody>
          <a:bodyPr>
            <a:normAutofit lnSpcReduction="10000"/>
          </a:bodyPr>
          <a:lstStyle/>
          <a:p>
            <a:r>
              <a:rPr lang="tr-TR" dirty="0" err="1" smtClean="0"/>
              <a:t>main</a:t>
            </a:r>
            <a:r>
              <a:rPr lang="tr-TR" dirty="0" smtClean="0"/>
              <a:t> veya diğer fonksiyonların dışına yazdığınız değişkenler, tüm fonksiyonlarda görünür (küresel) olurlar.</a:t>
            </a:r>
          </a:p>
          <a:p>
            <a:pPr lvl="1"/>
            <a:r>
              <a:rPr lang="tr-TR" dirty="0" err="1" smtClean="0"/>
              <a:t>int</a:t>
            </a:r>
            <a:r>
              <a:rPr lang="tr-TR" dirty="0" smtClean="0"/>
              <a:t> fonk1(</a:t>
            </a:r>
            <a:r>
              <a:rPr lang="tr-TR" dirty="0" err="1" smtClean="0"/>
              <a:t>int</a:t>
            </a:r>
            <a:r>
              <a:rPr lang="tr-TR" dirty="0" smtClean="0"/>
              <a:t>);</a:t>
            </a:r>
          </a:p>
          <a:p>
            <a:pPr lvl="1"/>
            <a:r>
              <a:rPr lang="tr-TR" dirty="0" err="1" smtClean="0"/>
              <a:t>int</a:t>
            </a:r>
            <a:r>
              <a:rPr lang="tr-TR" dirty="0" smtClean="0"/>
              <a:t> a=1;</a:t>
            </a:r>
          </a:p>
          <a:p>
            <a:pPr lvl="1"/>
            <a:r>
              <a:rPr lang="tr-TR" dirty="0" err="1" smtClean="0"/>
              <a:t>int</a:t>
            </a:r>
            <a:r>
              <a:rPr lang="tr-TR" dirty="0" smtClean="0"/>
              <a:t> </a:t>
            </a:r>
            <a:r>
              <a:rPr lang="tr-TR" dirty="0" err="1" smtClean="0"/>
              <a:t>main</a:t>
            </a:r>
            <a:r>
              <a:rPr lang="tr-TR" dirty="0" smtClean="0"/>
              <a:t>()</a:t>
            </a:r>
          </a:p>
          <a:p>
            <a:pPr lvl="1"/>
            <a:r>
              <a:rPr lang="tr-TR" dirty="0" smtClean="0"/>
              <a:t> {</a:t>
            </a:r>
          </a:p>
          <a:p>
            <a:pPr lvl="2">
              <a:buNone/>
            </a:pPr>
            <a:r>
              <a:rPr lang="tr-TR" dirty="0" smtClean="0"/>
              <a:t>	a++;</a:t>
            </a:r>
          </a:p>
          <a:p>
            <a:pPr lvl="1"/>
            <a:r>
              <a:rPr lang="tr-TR" dirty="0" smtClean="0"/>
              <a:t>}</a:t>
            </a:r>
          </a:p>
          <a:p>
            <a:pPr lvl="1"/>
            <a:r>
              <a:rPr lang="tr-TR" dirty="0" err="1" smtClean="0"/>
              <a:t>int</a:t>
            </a:r>
            <a:r>
              <a:rPr lang="tr-TR" dirty="0" smtClean="0"/>
              <a:t> fonk1(</a:t>
            </a:r>
            <a:r>
              <a:rPr lang="tr-TR" dirty="0" err="1" smtClean="0"/>
              <a:t>int</a:t>
            </a:r>
            <a:r>
              <a:rPr lang="tr-TR" dirty="0" smtClean="0"/>
              <a:t> b)</a:t>
            </a:r>
          </a:p>
          <a:p>
            <a:pPr lvl="1"/>
            <a:r>
              <a:rPr lang="tr-TR" dirty="0" smtClean="0"/>
              <a:t>{</a:t>
            </a:r>
          </a:p>
          <a:p>
            <a:pPr lvl="1">
              <a:buNone/>
            </a:pPr>
            <a:r>
              <a:rPr lang="tr-TR" dirty="0" smtClean="0"/>
              <a:t>		a=3;</a:t>
            </a:r>
          </a:p>
          <a:p>
            <a:pPr lvl="1"/>
            <a:r>
              <a:rPr lang="tr-TR" dirty="0" smtClean="0"/>
              <a:t>}</a:t>
            </a:r>
          </a:p>
        </p:txBody>
      </p:sp>
      <p:sp>
        <p:nvSpPr>
          <p:cNvPr id="4" name="3 Yuvarlatılmış Dikdörtgen"/>
          <p:cNvSpPr/>
          <p:nvPr/>
        </p:nvSpPr>
        <p:spPr>
          <a:xfrm>
            <a:off x="4643438" y="2714620"/>
            <a:ext cx="3714776" cy="25717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TARZ KÜRESEL DEĞİŞKEN KULLANIMINI BİLİYOR OLUN İSTİYORUZ</a:t>
            </a:r>
          </a:p>
          <a:p>
            <a:pPr algn="ctr"/>
            <a:r>
              <a:rPr lang="tr-TR" dirty="0" smtClean="0"/>
              <a:t>ANCAK</a:t>
            </a:r>
          </a:p>
          <a:p>
            <a:pPr algn="ctr"/>
            <a:r>
              <a:rPr lang="tr-TR" dirty="0" smtClean="0"/>
              <a:t>SAKINCALARI(önceden değinildi) OLDUĞU İÇİN </a:t>
            </a:r>
            <a:r>
              <a:rPr lang="tr-TR" sz="2000" b="1" dirty="0" smtClean="0"/>
              <a:t>KODUNUZDA ASLA KULLANMAYIN!</a:t>
            </a:r>
            <a:endParaRPr lang="tr-TR" sz="2000" b="1"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Fonksiyonlar ve yerel değişkenler</a:t>
            </a:r>
            <a:endParaRPr lang="tr-TR" dirty="0"/>
          </a:p>
        </p:txBody>
      </p:sp>
      <p:sp>
        <p:nvSpPr>
          <p:cNvPr id="3" name="2 İçerik Yer Tutucusu"/>
          <p:cNvSpPr>
            <a:spLocks noGrp="1"/>
          </p:cNvSpPr>
          <p:nvPr>
            <p:ph sz="quarter" idx="1"/>
          </p:nvPr>
        </p:nvSpPr>
        <p:spPr/>
        <p:txBody>
          <a:bodyPr/>
          <a:lstStyle/>
          <a:p>
            <a:r>
              <a:rPr lang="tr-TR" dirty="0" smtClean="0"/>
              <a:t>Değişkenler, içinde tanımlandıkları fonksiyonlara(bloklara)  aittirler. </a:t>
            </a:r>
          </a:p>
          <a:p>
            <a:r>
              <a:rPr lang="tr-TR" dirty="0" smtClean="0"/>
              <a:t>İki ayrı fonksiyonda, aynı isimli iki ayrı değişken tanımlanabilir. İsimleri aynı olsa bile aslında hafızada farklı adreslerde saklanan iki ayrı değişkenlerdir.</a:t>
            </a:r>
          </a:p>
          <a:p>
            <a:r>
              <a:rPr lang="tr-TR" dirty="0" err="1" smtClean="0"/>
              <a:t>Main</a:t>
            </a:r>
            <a:r>
              <a:rPr lang="tr-TR" dirty="0" smtClean="0"/>
              <a:t> fonksiyonundaki bir “</a:t>
            </a:r>
            <a:r>
              <a:rPr lang="tr-TR" dirty="0" err="1" smtClean="0"/>
              <a:t>sayi</a:t>
            </a:r>
            <a:r>
              <a:rPr lang="tr-TR" dirty="0" smtClean="0"/>
              <a:t>” </a:t>
            </a:r>
            <a:r>
              <a:rPr lang="tr-TR" dirty="0" err="1" smtClean="0"/>
              <a:t>degiskeninin</a:t>
            </a:r>
            <a:r>
              <a:rPr lang="tr-TR" dirty="0" smtClean="0"/>
              <a:t> değerini, başka bir fonksiyonun içinden değiştiremeyiz. </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smtClean="0">
                <a:solidFill>
                  <a:schemeClr val="tx1"/>
                </a:solidFill>
              </a:rPr>
              <a:t>C'de</a:t>
            </a:r>
            <a:r>
              <a:rPr lang="tr-TR" dirty="0" smtClean="0">
                <a:solidFill>
                  <a:schemeClr val="tx1"/>
                </a:solidFill>
              </a:rPr>
              <a:t> fonksiyonlara parametre geçişi için iki farklı yöntem kullanılmaktadır. Bunlar değer geçişi (</a:t>
            </a:r>
            <a:r>
              <a:rPr lang="tr-TR" b="1" dirty="0" err="1" smtClean="0">
                <a:solidFill>
                  <a:schemeClr val="tx1"/>
                </a:solidFill>
              </a:rPr>
              <a:t>pass</a:t>
            </a:r>
            <a:r>
              <a:rPr lang="tr-TR" b="1" dirty="0" smtClean="0">
                <a:solidFill>
                  <a:schemeClr val="tx1"/>
                </a:solidFill>
              </a:rPr>
              <a:t>-</a:t>
            </a:r>
            <a:r>
              <a:rPr lang="tr-TR" b="1" dirty="0" err="1" smtClean="0">
                <a:solidFill>
                  <a:schemeClr val="tx1"/>
                </a:solidFill>
              </a:rPr>
              <a:t>by</a:t>
            </a:r>
            <a:r>
              <a:rPr lang="tr-TR" b="1" dirty="0" smtClean="0">
                <a:solidFill>
                  <a:schemeClr val="tx1"/>
                </a:solidFill>
              </a:rPr>
              <a:t>-</a:t>
            </a:r>
            <a:r>
              <a:rPr lang="tr-TR" b="1" dirty="0" err="1" smtClean="0">
                <a:solidFill>
                  <a:schemeClr val="tx1"/>
                </a:solidFill>
              </a:rPr>
              <a:t>value</a:t>
            </a:r>
            <a:r>
              <a:rPr lang="tr-TR" dirty="0" smtClean="0">
                <a:solidFill>
                  <a:schemeClr val="tx1"/>
                </a:solidFill>
              </a:rPr>
              <a:t>) ve referans geçişidir (</a:t>
            </a:r>
            <a:r>
              <a:rPr lang="tr-TR" b="1" dirty="0" err="1" smtClean="0">
                <a:solidFill>
                  <a:schemeClr val="tx1"/>
                </a:solidFill>
              </a:rPr>
              <a:t>pass</a:t>
            </a:r>
            <a:r>
              <a:rPr lang="tr-TR" b="1" dirty="0" smtClean="0">
                <a:solidFill>
                  <a:schemeClr val="tx1"/>
                </a:solidFill>
              </a:rPr>
              <a:t>-</a:t>
            </a:r>
            <a:r>
              <a:rPr lang="tr-TR" b="1" dirty="0" err="1" smtClean="0">
                <a:solidFill>
                  <a:schemeClr val="tx1"/>
                </a:solidFill>
              </a:rPr>
              <a:t>by</a:t>
            </a:r>
            <a:r>
              <a:rPr lang="tr-TR" b="1" dirty="0" smtClean="0">
                <a:solidFill>
                  <a:schemeClr val="tx1"/>
                </a:solidFill>
              </a:rPr>
              <a:t>-</a:t>
            </a:r>
            <a:r>
              <a:rPr lang="tr-TR" b="1" dirty="0" err="1" smtClean="0">
                <a:solidFill>
                  <a:schemeClr val="tx1"/>
                </a:solidFill>
              </a:rPr>
              <a:t>reference</a:t>
            </a:r>
            <a:r>
              <a:rPr lang="tr-TR" dirty="0" smtClean="0">
                <a:solidFill>
                  <a:schemeClr val="tx1"/>
                </a:solidFill>
              </a:rPr>
              <a:t>).</a:t>
            </a:r>
          </a:p>
          <a:p>
            <a:pPr marL="342900" indent="-342900" algn="just">
              <a:buFontTx/>
              <a:buChar char="-"/>
            </a:pPr>
            <a:endParaRPr lang="tr-TR" dirty="0">
              <a:solidFill>
                <a:schemeClr val="tx1"/>
              </a:solidFill>
            </a:endParaRPr>
          </a:p>
          <a:p>
            <a:pPr marL="342900" indent="-342900" algn="just">
              <a:buFontTx/>
              <a:buChar char="-"/>
            </a:pPr>
            <a:endParaRPr lang="tr-TR" dirty="0">
              <a:solidFill>
                <a:schemeClr val="tx1"/>
              </a:solidFill>
            </a:endParaRPr>
          </a:p>
        </p:txBody>
      </p:sp>
      <p:sp>
        <p:nvSpPr>
          <p:cNvPr id="4" name="3 Dikdörtgen"/>
          <p:cNvSpPr/>
          <p:nvPr/>
        </p:nvSpPr>
        <p:spPr>
          <a:xfrm>
            <a:off x="428596" y="3071810"/>
            <a:ext cx="378621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r>
              <a:rPr lang="tr-TR" dirty="0" err="1" smtClean="0"/>
              <a:t>C'de</a:t>
            </a:r>
            <a:r>
              <a:rPr lang="tr-TR" dirty="0" smtClean="0"/>
              <a:t> varsayılan parametre geçişi </a:t>
            </a:r>
            <a:r>
              <a:rPr lang="tr-TR" dirty="0" err="1" smtClean="0"/>
              <a:t>pass</a:t>
            </a:r>
            <a:r>
              <a:rPr lang="tr-TR" dirty="0" smtClean="0"/>
              <a:t>-</a:t>
            </a:r>
            <a:r>
              <a:rPr lang="tr-TR" dirty="0" err="1" smtClean="0"/>
              <a:t>by</a:t>
            </a:r>
            <a:r>
              <a:rPr lang="tr-TR" dirty="0" smtClean="0"/>
              <a:t>-</a:t>
            </a:r>
            <a:r>
              <a:rPr lang="tr-TR" dirty="0" err="1" smtClean="0"/>
              <a:t>value'dur</a:t>
            </a:r>
            <a:r>
              <a:rPr lang="tr-TR" dirty="0" smtClean="0"/>
              <a:t>. Ancak, parametre geçişlerinde özel sembollerle parametreler referans olarak da geçirilebilir. İşaretçiler konusunda bu konuya ayrıca değinilecektir.</a:t>
            </a:r>
          </a:p>
        </p:txBody>
      </p:sp>
      <p:sp>
        <p:nvSpPr>
          <p:cNvPr id="5" name="4 Dikdörtgen"/>
          <p:cNvSpPr/>
          <p:nvPr/>
        </p:nvSpPr>
        <p:spPr>
          <a:xfrm>
            <a:off x="4429124" y="3643314"/>
            <a:ext cx="414337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r>
              <a:rPr lang="tr-TR" b="1" dirty="0" err="1" smtClean="0"/>
              <a:t>pass</a:t>
            </a:r>
            <a:r>
              <a:rPr lang="tr-TR" b="1" dirty="0" smtClean="0"/>
              <a:t>-</a:t>
            </a:r>
            <a:r>
              <a:rPr lang="tr-TR" b="1" dirty="0" err="1" smtClean="0"/>
              <a:t>by</a:t>
            </a:r>
            <a:r>
              <a:rPr lang="tr-TR" b="1" dirty="0" smtClean="0"/>
              <a:t>-</a:t>
            </a:r>
            <a:r>
              <a:rPr lang="tr-TR" b="1" dirty="0" err="1" smtClean="0"/>
              <a:t>value</a:t>
            </a:r>
            <a:r>
              <a:rPr lang="tr-TR" dirty="0" smtClean="0"/>
              <a:t> yönteminde fonksiyona giren değişken veya değerin bir </a:t>
            </a:r>
            <a:r>
              <a:rPr lang="tr-TR" b="1" i="1" u="sng" dirty="0" smtClean="0"/>
              <a:t>kopyası</a:t>
            </a:r>
            <a:r>
              <a:rPr lang="tr-TR" dirty="0" smtClean="0"/>
              <a:t> oluşturulur ve işlemler bu kopya üzerinde yapılır. Bu nedenle fonksiyon tamamlandıktan sonra parametre olarak gelen değerlerde bir değişiklik gözlenmez.</a:t>
            </a:r>
            <a:endParaRPr lang="tr-TR" dirty="0"/>
          </a:p>
        </p:txBody>
      </p:sp>
      <p:cxnSp>
        <p:nvCxnSpPr>
          <p:cNvPr id="7" name="6 Düz Ok Bağlayıcısı"/>
          <p:cNvCxnSpPr/>
          <p:nvPr/>
        </p:nvCxnSpPr>
        <p:spPr>
          <a:xfrm rot="5400000">
            <a:off x="3500430" y="2571744"/>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rot="5400000">
            <a:off x="6322231" y="2750339"/>
            <a:ext cx="142876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Yuvarlatılmış Dikdörtgen"/>
          <p:cNvSpPr/>
          <p:nvPr/>
        </p:nvSpPr>
        <p:spPr>
          <a:xfrm>
            <a:off x="785786" y="4929198"/>
            <a:ext cx="307183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Küresel değişken kullanmayacak ve yerel değişkenleri bu şekilde </a:t>
            </a:r>
            <a:r>
              <a:rPr lang="tr-TR" dirty="0" err="1" smtClean="0"/>
              <a:t>KONTROLLÜce</a:t>
            </a:r>
            <a:r>
              <a:rPr lang="tr-TR" dirty="0" smtClean="0"/>
              <a:t> aktaracağız.</a:t>
            </a:r>
            <a:endParaRPr lang="tr-TR" dirty="0"/>
          </a:p>
        </p:txBody>
      </p:sp>
    </p:spTree>
    <p:extLst>
      <p:ext uri="{BB962C8B-B14F-4D97-AF65-F5344CB8AC3E}">
        <p14:creationId xmlns:p14="http://schemas.microsoft.com/office/powerpoint/2010/main" xmlns="" val="3041678499"/>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tr-TR" dirty="0" smtClean="0"/>
              <a:t>Fonksiyonlar ve yerel değişkenler</a:t>
            </a:r>
            <a:endParaRPr lang="en-US" dirty="0"/>
          </a:p>
        </p:txBody>
      </p:sp>
      <p:sp>
        <p:nvSpPr>
          <p:cNvPr id="23555" name="Rectangle 3"/>
          <p:cNvSpPr>
            <a:spLocks noGrp="1" noChangeArrowheads="1"/>
          </p:cNvSpPr>
          <p:nvPr>
            <p:ph idx="1"/>
          </p:nvPr>
        </p:nvSpPr>
        <p:spPr>
          <a:xfrm>
            <a:off x="381000" y="1295400"/>
            <a:ext cx="8382000" cy="4876800"/>
          </a:xfrm>
          <a:noFill/>
          <a:ln/>
        </p:spPr>
        <p:txBody>
          <a:bodyPr/>
          <a:lstStyle/>
          <a:p>
            <a:r>
              <a:rPr lang="en-US" sz="2800" b="0" dirty="0"/>
              <a:t>Functions only </a:t>
            </a:r>
            <a:r>
              <a:rPr lang="ja-JP" altLang="en-US" sz="2800" b="0" dirty="0">
                <a:latin typeface="Arial"/>
              </a:rPr>
              <a:t>“</a:t>
            </a:r>
            <a:r>
              <a:rPr lang="en-US" sz="2800" b="0" dirty="0"/>
              <a:t>see</a:t>
            </a:r>
            <a:r>
              <a:rPr lang="ja-JP" altLang="en-US" sz="2800" b="0" dirty="0">
                <a:latin typeface="Arial"/>
              </a:rPr>
              <a:t>”</a:t>
            </a:r>
            <a:r>
              <a:rPr lang="en-US" sz="2800" b="0" dirty="0"/>
              <a:t> (have access to) their own local variables.  This includes main( ) .</a:t>
            </a:r>
          </a:p>
          <a:p>
            <a:r>
              <a:rPr lang="en-US" sz="2800" b="0" dirty="0" smtClean="0"/>
              <a:t>Other </a:t>
            </a:r>
            <a:r>
              <a:rPr lang="en-US" sz="2800" b="0" dirty="0"/>
              <a:t>local variables can be declared within the function body.</a:t>
            </a:r>
          </a:p>
        </p:txBody>
      </p:sp>
      <p:sp>
        <p:nvSpPr>
          <p:cNvPr id="3" name="Oval 2"/>
          <p:cNvSpPr/>
          <p:nvPr/>
        </p:nvSpPr>
        <p:spPr>
          <a:xfrm>
            <a:off x="692459" y="3160450"/>
            <a:ext cx="3151573" cy="32137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X FUNCTION</a:t>
            </a:r>
          </a:p>
          <a:p>
            <a:pPr algn="ctr"/>
            <a:endParaRPr lang="tr-TR" dirty="0"/>
          </a:p>
          <a:p>
            <a:pPr algn="ctr"/>
            <a:endParaRPr lang="tr-TR" dirty="0" smtClean="0"/>
          </a:p>
          <a:p>
            <a:pPr algn="ctr"/>
            <a:endParaRPr lang="tr-TR" dirty="0"/>
          </a:p>
          <a:p>
            <a:pPr algn="ctr"/>
            <a:r>
              <a:rPr lang="tr-TR" dirty="0"/>
              <a:t>i</a:t>
            </a:r>
            <a:r>
              <a:rPr lang="tr-TR" dirty="0" smtClean="0"/>
              <a:t>nt james;</a:t>
            </a:r>
            <a:endParaRPr lang="tr-TR" dirty="0"/>
          </a:p>
        </p:txBody>
      </p:sp>
      <p:sp>
        <p:nvSpPr>
          <p:cNvPr id="6" name="Oval 5"/>
          <p:cNvSpPr/>
          <p:nvPr/>
        </p:nvSpPr>
        <p:spPr>
          <a:xfrm>
            <a:off x="4580878" y="3160450"/>
            <a:ext cx="3151573" cy="321371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             Y FUNCTION</a:t>
            </a:r>
          </a:p>
          <a:p>
            <a:pPr algn="ctr"/>
            <a:endParaRPr lang="tr-TR" dirty="0"/>
          </a:p>
          <a:p>
            <a:pPr algn="ctr"/>
            <a:endParaRPr lang="tr-TR" dirty="0" smtClean="0"/>
          </a:p>
          <a:p>
            <a:pPr algn="ctr"/>
            <a:endParaRPr lang="tr-TR" dirty="0"/>
          </a:p>
          <a:p>
            <a:pPr algn="ctr"/>
            <a:r>
              <a:rPr lang="tr-TR" dirty="0" smtClean="0"/>
              <a:t>int rebecca;</a:t>
            </a:r>
            <a:endParaRPr lang="tr-TR" dirty="0"/>
          </a:p>
        </p:txBody>
      </p:sp>
      <p:pic>
        <p:nvPicPr>
          <p:cNvPr id="4098" name="Picture 2" descr="http://sweetclipart.com/multisite/sweetclipart/files/businessman_clipart.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78359"/>
          <a:stretch/>
        </p:blipFill>
        <p:spPr bwMode="auto">
          <a:xfrm flipH="1">
            <a:off x="1191566" y="4390423"/>
            <a:ext cx="2153355" cy="76831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atlanta.k12.ga.us/cms/lib/GA01000924/Centricity/Domain/442/3266139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1076" y="4298289"/>
            <a:ext cx="860452" cy="8604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ular Callout 3"/>
          <p:cNvSpPr/>
          <p:nvPr/>
        </p:nvSpPr>
        <p:spPr>
          <a:xfrm>
            <a:off x="2849880" y="3672840"/>
            <a:ext cx="1607820" cy="1135380"/>
          </a:xfrm>
          <a:prstGeom prst="wedgeRoundRectCallout">
            <a:avLst>
              <a:gd name="adj1" fmla="val -52113"/>
              <a:gd name="adj2" fmla="val 6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Hi. I am James. Can you see me?</a:t>
            </a:r>
            <a:endParaRPr lang="tr-TR" dirty="0"/>
          </a:p>
        </p:txBody>
      </p:sp>
      <p:sp>
        <p:nvSpPr>
          <p:cNvPr id="10" name="Rounded Rectangular Callout 9"/>
          <p:cNvSpPr/>
          <p:nvPr/>
        </p:nvSpPr>
        <p:spPr>
          <a:xfrm>
            <a:off x="4429124" y="2857496"/>
            <a:ext cx="1607820" cy="1135380"/>
          </a:xfrm>
          <a:prstGeom prst="wedgeRoundRectCallout">
            <a:avLst>
              <a:gd name="adj1" fmla="val 46939"/>
              <a:gd name="adj2" fmla="val 1094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smtClean="0"/>
              <a:t>I cannot see you. We are the variables of two different functions.</a:t>
            </a:r>
            <a:endParaRPr lang="tr-TR" sz="1400" dirty="0"/>
          </a:p>
        </p:txBody>
      </p:sp>
      <p:pic>
        <p:nvPicPr>
          <p:cNvPr id="4102" name="Picture 6" descr="https://encrypted-tbn1.gstatic.com/images?q=tbn:ANd9GcR72IbzTfYpNH7KLJQnWWfZPIIMw4VsxdERgc9Zlozr3YDFQSmh"/>
          <p:cNvPicPr>
            <a:picLocks noChangeAspect="1" noChangeArrowheads="1"/>
          </p:cNvPicPr>
          <p:nvPr/>
        </p:nvPicPr>
        <p:blipFill>
          <a:blip r:embed="rId4" cstate="print">
            <a:extLst>
              <a:ext uri="{BEBA8EAE-BF5A-486C-A8C5-ECC9F3942E4B}">
                <a14:imgProps xmlns:a14="http://schemas.microsoft.com/office/drawing/2010/main" xmlns="">
                  <a14:imgLayer r:embed="">
                    <a14:imgEffect>
                      <a14:backgroundRemoval t="0" b="100000" l="0" r="100000">
                        <a14:foregroundMark x1="32821" y1="14286" x2="32821" y2="14286"/>
                        <a14:foregroundMark x1="80000" y1="78764" x2="80000" y2="7876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895558" y="4774582"/>
            <a:ext cx="299803" cy="39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6568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Ayrı fonksiyonların değişkeni olmak…</a:t>
            </a:r>
            <a:endParaRPr lang="tr-TR" dirty="0"/>
          </a:p>
        </p:txBody>
      </p:sp>
      <p:sp>
        <p:nvSpPr>
          <p:cNvPr id="3" name="2 İçerik Yer Tutucusu"/>
          <p:cNvSpPr>
            <a:spLocks noGrp="1"/>
          </p:cNvSpPr>
          <p:nvPr>
            <p:ph sz="quarter" idx="1"/>
          </p:nvPr>
        </p:nvSpPr>
        <p:spPr/>
        <p:txBody>
          <a:bodyPr>
            <a:normAutofit/>
          </a:bodyPr>
          <a:lstStyle/>
          <a:p>
            <a:r>
              <a:rPr lang="tr-TR" b="1" dirty="0" err="1" smtClean="0">
                <a:solidFill>
                  <a:srgbClr val="7F0055"/>
                </a:solidFill>
                <a:latin typeface="Consolas"/>
              </a:rPr>
              <a:t>void</a:t>
            </a:r>
            <a:r>
              <a:rPr lang="tr-TR" b="1" dirty="0" smtClean="0">
                <a:solidFill>
                  <a:srgbClr val="000000"/>
                </a:solidFill>
                <a:latin typeface="Consolas"/>
              </a:rPr>
              <a:t> fonk1(</a:t>
            </a:r>
            <a:r>
              <a:rPr lang="tr-TR" b="1" dirty="0" err="1" smtClean="0">
                <a:solidFill>
                  <a:srgbClr val="7F0055"/>
                </a:solidFill>
                <a:latin typeface="Consolas"/>
              </a:rPr>
              <a:t>int</a:t>
            </a:r>
            <a:r>
              <a:rPr lang="tr-TR" b="1" dirty="0" smtClean="0">
                <a:solidFill>
                  <a:srgbClr val="000000"/>
                </a:solidFill>
                <a:latin typeface="Consolas"/>
              </a:rPr>
              <a:t> girdi1, </a:t>
            </a:r>
            <a:r>
              <a:rPr lang="tr-TR" b="1" dirty="0" err="1" smtClean="0">
                <a:solidFill>
                  <a:srgbClr val="7F0055"/>
                </a:solidFill>
                <a:latin typeface="Consolas"/>
              </a:rPr>
              <a:t>int</a:t>
            </a:r>
            <a:r>
              <a:rPr lang="tr-TR" b="1" dirty="0" smtClean="0">
                <a:solidFill>
                  <a:srgbClr val="000000"/>
                </a:solidFill>
                <a:latin typeface="Consolas"/>
              </a:rPr>
              <a:t> girdi2){</a:t>
            </a:r>
          </a:p>
          <a:p>
            <a:pPr lvl="1"/>
            <a:r>
              <a:rPr lang="tr-TR" b="1" dirty="0" err="1" smtClean="0">
                <a:solidFill>
                  <a:srgbClr val="7F0055"/>
                </a:solidFill>
                <a:latin typeface="Consolas"/>
              </a:rPr>
              <a:t>int</a:t>
            </a:r>
            <a:r>
              <a:rPr lang="tr-TR" b="1" dirty="0" smtClean="0">
                <a:solidFill>
                  <a:srgbClr val="000000"/>
                </a:solidFill>
                <a:latin typeface="Consolas"/>
              </a:rPr>
              <a:t> </a:t>
            </a:r>
            <a:r>
              <a:rPr lang="tr-TR" b="1" dirty="0" err="1" smtClean="0">
                <a:solidFill>
                  <a:srgbClr val="000000"/>
                </a:solidFill>
                <a:latin typeface="Consolas"/>
              </a:rPr>
              <a:t>james</a:t>
            </a:r>
            <a:r>
              <a:rPr lang="tr-TR" b="1" dirty="0" smtClean="0">
                <a:solidFill>
                  <a:srgbClr val="000000"/>
                </a:solidFill>
                <a:latin typeface="Consolas"/>
              </a:rPr>
              <a:t>=007+girdi1;</a:t>
            </a:r>
          </a:p>
          <a:p>
            <a:pPr lvl="1"/>
            <a:r>
              <a:rPr lang="pt-BR" b="1" dirty="0" smtClean="0">
                <a:solidFill>
                  <a:srgbClr val="642880"/>
                </a:solidFill>
                <a:latin typeface="Consolas"/>
              </a:rPr>
              <a:t>printf</a:t>
            </a:r>
            <a:r>
              <a:rPr lang="pt-BR" b="1" dirty="0" smtClean="0">
                <a:solidFill>
                  <a:srgbClr val="000000"/>
                </a:solidFill>
                <a:latin typeface="Consolas"/>
              </a:rPr>
              <a:t>(</a:t>
            </a:r>
            <a:r>
              <a:rPr lang="pt-BR" b="1" dirty="0" smtClean="0">
                <a:solidFill>
                  <a:srgbClr val="2A00FF"/>
                </a:solidFill>
                <a:latin typeface="Consolas"/>
              </a:rPr>
              <a:t>"%d"</a:t>
            </a:r>
            <a:r>
              <a:rPr lang="pt-BR" b="1" dirty="0" smtClean="0">
                <a:solidFill>
                  <a:srgbClr val="000000"/>
                </a:solidFill>
                <a:latin typeface="Consolas"/>
              </a:rPr>
              <a:t>, </a:t>
            </a:r>
            <a:r>
              <a:rPr lang="tr-TR" b="1" dirty="0" err="1" smtClean="0">
                <a:solidFill>
                  <a:srgbClr val="000000"/>
                </a:solidFill>
                <a:latin typeface="Consolas"/>
              </a:rPr>
              <a:t>rebecca</a:t>
            </a:r>
            <a:r>
              <a:rPr lang="pt-BR" b="1" dirty="0" smtClean="0">
                <a:solidFill>
                  <a:srgbClr val="000000"/>
                </a:solidFill>
                <a:latin typeface="Consolas"/>
              </a:rPr>
              <a:t>);</a:t>
            </a:r>
            <a:r>
              <a:rPr lang="tr-TR" b="1" dirty="0" smtClean="0">
                <a:solidFill>
                  <a:srgbClr val="000000"/>
                </a:solidFill>
                <a:latin typeface="Consolas"/>
              </a:rPr>
              <a:t> </a:t>
            </a:r>
            <a:r>
              <a:rPr lang="tr-TR" sz="1600" b="1" dirty="0" smtClean="0">
                <a:solidFill>
                  <a:srgbClr val="000000"/>
                </a:solidFill>
                <a:latin typeface="Consolas"/>
              </a:rPr>
              <a:t>//hata verir. </a:t>
            </a:r>
            <a:r>
              <a:rPr lang="tr-TR" sz="1600" b="1" dirty="0" err="1" smtClean="0">
                <a:solidFill>
                  <a:srgbClr val="000000"/>
                </a:solidFill>
                <a:latin typeface="Consolas"/>
              </a:rPr>
              <a:t>rebecca</a:t>
            </a:r>
            <a:r>
              <a:rPr lang="tr-TR" sz="1600" b="1" dirty="0" smtClean="0">
                <a:solidFill>
                  <a:srgbClr val="000000"/>
                </a:solidFill>
                <a:latin typeface="Consolas"/>
              </a:rPr>
              <a:t> </a:t>
            </a:r>
            <a:r>
              <a:rPr lang="tr-TR" sz="1600" b="1" dirty="0" err="1" smtClean="0">
                <a:solidFill>
                  <a:srgbClr val="000000"/>
                </a:solidFill>
                <a:latin typeface="Consolas"/>
              </a:rPr>
              <a:t>tanimsiz</a:t>
            </a:r>
            <a:r>
              <a:rPr lang="tr-TR" sz="1600" b="1" dirty="0" smtClean="0">
                <a:solidFill>
                  <a:srgbClr val="000000"/>
                </a:solidFill>
                <a:latin typeface="Consolas"/>
              </a:rPr>
              <a:t>.</a:t>
            </a:r>
            <a:endParaRPr lang="pt-BR" b="1" dirty="0" smtClean="0">
              <a:solidFill>
                <a:srgbClr val="000000"/>
              </a:solidFill>
              <a:latin typeface="Consolas"/>
            </a:endParaRPr>
          </a:p>
          <a:p>
            <a:r>
              <a:rPr lang="tr-TR" dirty="0" smtClean="0">
                <a:solidFill>
                  <a:srgbClr val="000000"/>
                </a:solidFill>
                <a:latin typeface="Consolas"/>
              </a:rPr>
              <a:t>}</a:t>
            </a:r>
          </a:p>
          <a:p>
            <a:endParaRPr lang="tr-TR" dirty="0" smtClean="0">
              <a:latin typeface="Consolas"/>
            </a:endParaRPr>
          </a:p>
          <a:p>
            <a:r>
              <a:rPr lang="tr-TR" b="1" dirty="0" err="1" smtClean="0">
                <a:solidFill>
                  <a:srgbClr val="7F0055"/>
                </a:solidFill>
                <a:latin typeface="Consolas"/>
              </a:rPr>
              <a:t>void</a:t>
            </a:r>
            <a:r>
              <a:rPr lang="tr-TR" b="1" dirty="0" smtClean="0">
                <a:solidFill>
                  <a:srgbClr val="000000"/>
                </a:solidFill>
                <a:latin typeface="Consolas"/>
              </a:rPr>
              <a:t> fonk2(</a:t>
            </a:r>
            <a:r>
              <a:rPr lang="tr-TR" b="1" dirty="0" err="1" smtClean="0">
                <a:solidFill>
                  <a:srgbClr val="7F0055"/>
                </a:solidFill>
                <a:latin typeface="Consolas"/>
              </a:rPr>
              <a:t>int</a:t>
            </a:r>
            <a:r>
              <a:rPr lang="tr-TR" b="1" dirty="0" smtClean="0">
                <a:solidFill>
                  <a:srgbClr val="000000"/>
                </a:solidFill>
                <a:latin typeface="Consolas"/>
              </a:rPr>
              <a:t> inp1, </a:t>
            </a:r>
            <a:r>
              <a:rPr lang="tr-TR" b="1" dirty="0" err="1" smtClean="0">
                <a:solidFill>
                  <a:srgbClr val="7F0055"/>
                </a:solidFill>
                <a:latin typeface="Consolas"/>
              </a:rPr>
              <a:t>int</a:t>
            </a:r>
            <a:r>
              <a:rPr lang="tr-TR" b="1" dirty="0" smtClean="0">
                <a:solidFill>
                  <a:srgbClr val="000000"/>
                </a:solidFill>
                <a:latin typeface="Consolas"/>
              </a:rPr>
              <a:t> inp2){</a:t>
            </a:r>
          </a:p>
          <a:p>
            <a:pPr lvl="1"/>
            <a:r>
              <a:rPr lang="tr-TR" b="1" dirty="0" err="1" smtClean="0">
                <a:solidFill>
                  <a:srgbClr val="7F0055"/>
                </a:solidFill>
                <a:latin typeface="Consolas"/>
              </a:rPr>
              <a:t>int</a:t>
            </a:r>
            <a:r>
              <a:rPr lang="tr-TR" b="1" dirty="0" smtClean="0">
                <a:solidFill>
                  <a:srgbClr val="000000"/>
                </a:solidFill>
                <a:latin typeface="Consolas"/>
              </a:rPr>
              <a:t> </a:t>
            </a:r>
            <a:r>
              <a:rPr lang="tr-TR" b="1" dirty="0" err="1" smtClean="0">
                <a:solidFill>
                  <a:srgbClr val="000000"/>
                </a:solidFill>
                <a:latin typeface="Consolas"/>
              </a:rPr>
              <a:t>rebecca</a:t>
            </a:r>
            <a:r>
              <a:rPr lang="tr-TR" b="1" dirty="0" smtClean="0">
                <a:solidFill>
                  <a:srgbClr val="000000"/>
                </a:solidFill>
                <a:latin typeface="Consolas"/>
              </a:rPr>
              <a:t>=42+inp1*inp2;</a:t>
            </a:r>
          </a:p>
          <a:p>
            <a:pPr lvl="1"/>
            <a:r>
              <a:rPr lang="tr-TR" b="1" dirty="0" err="1" smtClean="0">
                <a:solidFill>
                  <a:srgbClr val="000000"/>
                </a:solidFill>
                <a:latin typeface="Consolas"/>
              </a:rPr>
              <a:t>james</a:t>
            </a:r>
            <a:r>
              <a:rPr lang="tr-TR" b="1" dirty="0" smtClean="0">
                <a:solidFill>
                  <a:srgbClr val="000000"/>
                </a:solidFill>
                <a:latin typeface="Consolas"/>
              </a:rPr>
              <a:t>++; </a:t>
            </a:r>
            <a:r>
              <a:rPr lang="tr-TR" sz="1600" b="1" dirty="0" smtClean="0">
                <a:solidFill>
                  <a:srgbClr val="000000"/>
                </a:solidFill>
                <a:latin typeface="Consolas"/>
              </a:rPr>
              <a:t>//hata verir. </a:t>
            </a:r>
            <a:r>
              <a:rPr lang="tr-TR" sz="1600" b="1" dirty="0" err="1" smtClean="0">
                <a:solidFill>
                  <a:srgbClr val="000000"/>
                </a:solidFill>
                <a:latin typeface="Consolas"/>
              </a:rPr>
              <a:t>james</a:t>
            </a:r>
            <a:r>
              <a:rPr lang="tr-TR" sz="1600" b="1" dirty="0" smtClean="0">
                <a:solidFill>
                  <a:srgbClr val="000000"/>
                </a:solidFill>
                <a:latin typeface="Consolas"/>
              </a:rPr>
              <a:t> </a:t>
            </a:r>
            <a:r>
              <a:rPr lang="tr-TR" sz="1600" b="1" dirty="0" err="1" smtClean="0">
                <a:solidFill>
                  <a:srgbClr val="000000"/>
                </a:solidFill>
                <a:latin typeface="Consolas"/>
              </a:rPr>
              <a:t>tanimsiz</a:t>
            </a:r>
            <a:r>
              <a:rPr lang="tr-TR" sz="1600" b="1" dirty="0" smtClean="0">
                <a:solidFill>
                  <a:srgbClr val="000000"/>
                </a:solidFill>
                <a:latin typeface="Consolas"/>
              </a:rPr>
              <a:t>.</a:t>
            </a:r>
            <a:endParaRPr lang="tr-TR" b="1" dirty="0" smtClean="0">
              <a:solidFill>
                <a:srgbClr val="000000"/>
              </a:solidFill>
              <a:latin typeface="Consolas"/>
            </a:endParaRPr>
          </a:p>
          <a:p>
            <a:r>
              <a:rPr lang="tr-TR" dirty="0" smtClean="0">
                <a:solidFill>
                  <a:srgbClr val="000000"/>
                </a:solidFill>
                <a:latin typeface="Consolas"/>
              </a:rPr>
              <a:t>}</a:t>
            </a:r>
          </a:p>
          <a:p>
            <a:endParaRPr lang="tr-TR" dirty="0"/>
          </a:p>
        </p:txBody>
      </p:sp>
      <p:sp>
        <p:nvSpPr>
          <p:cNvPr id="4" name="3 Yuvarlatılmış Dikdörtgen"/>
          <p:cNvSpPr/>
          <p:nvPr/>
        </p:nvSpPr>
        <p:spPr>
          <a:xfrm>
            <a:off x="6143636" y="4000504"/>
            <a:ext cx="2857520" cy="2286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Bu durum fonksiyonlara özel değildir; genel olarak tüm bloklar için geçerlidir.</a:t>
            </a:r>
          </a:p>
          <a:p>
            <a:pPr algn="ctr"/>
            <a:endParaRPr lang="tr-TR" dirty="0" smtClean="0"/>
          </a:p>
          <a:p>
            <a:pPr algn="ctr"/>
            <a:r>
              <a:rPr lang="tr-TR" dirty="0" smtClean="0"/>
              <a:t>Bir blok içerisinde tanımlı olan değişken, o bloğun dışında tanımsızdır.</a:t>
            </a:r>
            <a:endParaRPr lang="tr-TR" dirty="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marL="342900" indent="-342900" algn="just">
              <a:buFontTx/>
              <a:buChar char="-"/>
            </a:pPr>
            <a:r>
              <a:rPr lang="tr-TR" b="1" dirty="0" err="1">
                <a:solidFill>
                  <a:schemeClr val="tx1"/>
                </a:solidFill>
              </a:rPr>
              <a:t>p</a:t>
            </a:r>
            <a:r>
              <a:rPr lang="tr-TR" b="1" dirty="0" err="1" smtClean="0">
                <a:solidFill>
                  <a:schemeClr val="tx1"/>
                </a:solidFill>
              </a:rPr>
              <a:t>ass</a:t>
            </a:r>
            <a:r>
              <a:rPr lang="tr-TR" b="1" dirty="0" smtClean="0">
                <a:solidFill>
                  <a:schemeClr val="tx1"/>
                </a:solidFill>
              </a:rPr>
              <a:t>-</a:t>
            </a:r>
            <a:r>
              <a:rPr lang="tr-TR" b="1" dirty="0" err="1" smtClean="0">
                <a:solidFill>
                  <a:schemeClr val="tx1"/>
                </a:solidFill>
              </a:rPr>
              <a:t>by</a:t>
            </a:r>
            <a:r>
              <a:rPr lang="tr-TR" b="1" dirty="0" smtClean="0">
                <a:solidFill>
                  <a:schemeClr val="tx1"/>
                </a:solidFill>
              </a:rPr>
              <a:t>-</a:t>
            </a:r>
            <a:r>
              <a:rPr lang="tr-TR" b="1" dirty="0" err="1" smtClean="0">
                <a:solidFill>
                  <a:schemeClr val="tx1"/>
                </a:solidFill>
              </a:rPr>
              <a:t>value</a:t>
            </a:r>
            <a:r>
              <a:rPr lang="tr-TR" b="1" dirty="0" smtClean="0">
                <a:solidFill>
                  <a:schemeClr val="tx1"/>
                </a:solidFill>
              </a:rPr>
              <a:t> örneği:</a:t>
            </a:r>
          </a:p>
          <a:p>
            <a:pPr algn="just"/>
            <a:endParaRPr lang="tr-TR" dirty="0">
              <a:solidFill>
                <a:schemeClr val="tx1"/>
              </a:solidFill>
            </a:endParaRPr>
          </a:p>
          <a:p>
            <a:pPr algn="l"/>
            <a:r>
              <a:rPr lang="tr-TR" b="1" dirty="0" err="1">
                <a:solidFill>
                  <a:srgbClr val="7F0055"/>
                </a:solidFill>
                <a:latin typeface="Consolas"/>
              </a:rPr>
              <a:t>void</a:t>
            </a:r>
            <a:r>
              <a:rPr lang="tr-TR" b="1" dirty="0">
                <a:solidFill>
                  <a:srgbClr val="000000"/>
                </a:solidFill>
                <a:latin typeface="Consolas"/>
              </a:rPr>
              <a:t> </a:t>
            </a:r>
            <a:r>
              <a:rPr lang="tr-TR" b="1" dirty="0" err="1">
                <a:solidFill>
                  <a:srgbClr val="000000"/>
                </a:solidFill>
                <a:latin typeface="Consolas"/>
              </a:rPr>
              <a:t>degistir</a:t>
            </a:r>
            <a:r>
              <a:rPr lang="tr-TR" b="1" dirty="0">
                <a:solidFill>
                  <a:srgbClr val="000000"/>
                </a:solidFill>
                <a:latin typeface="Consolas"/>
              </a:rPr>
              <a:t>(</a:t>
            </a:r>
            <a:r>
              <a:rPr lang="tr-TR" b="1" dirty="0" err="1">
                <a:solidFill>
                  <a:srgbClr val="7F0055"/>
                </a:solidFill>
                <a:latin typeface="Consolas"/>
              </a:rPr>
              <a:t>int</a:t>
            </a:r>
            <a:r>
              <a:rPr lang="tr-TR" b="1" dirty="0">
                <a:solidFill>
                  <a:srgbClr val="000000"/>
                </a:solidFill>
                <a:latin typeface="Consolas"/>
              </a:rPr>
              <a:t> a, </a:t>
            </a:r>
            <a:r>
              <a:rPr lang="tr-TR" b="1" dirty="0" err="1">
                <a:solidFill>
                  <a:srgbClr val="7F0055"/>
                </a:solidFill>
                <a:latin typeface="Consolas"/>
              </a:rPr>
              <a:t>int</a:t>
            </a:r>
            <a:r>
              <a:rPr lang="tr-TR" b="1" dirty="0">
                <a:solidFill>
                  <a:srgbClr val="000000"/>
                </a:solidFill>
                <a:latin typeface="Consolas"/>
              </a:rPr>
              <a:t> b){</a:t>
            </a:r>
          </a:p>
          <a:p>
            <a:pPr lvl="1"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temp</a:t>
            </a:r>
            <a:r>
              <a:rPr lang="tr-TR" b="1" dirty="0">
                <a:solidFill>
                  <a:srgbClr val="000000"/>
                </a:solidFill>
                <a:latin typeface="Consolas"/>
              </a:rPr>
              <a:t> = a;</a:t>
            </a:r>
          </a:p>
          <a:p>
            <a:pPr lvl="1" algn="l"/>
            <a:r>
              <a:rPr lang="tr-TR" dirty="0">
                <a:solidFill>
                  <a:srgbClr val="000000"/>
                </a:solidFill>
                <a:latin typeface="Consolas"/>
              </a:rPr>
              <a:t>a = b;</a:t>
            </a:r>
          </a:p>
          <a:p>
            <a:pPr lvl="1" algn="l"/>
            <a:r>
              <a:rPr lang="tr-TR" dirty="0">
                <a:solidFill>
                  <a:srgbClr val="000000"/>
                </a:solidFill>
                <a:latin typeface="Consolas"/>
              </a:rPr>
              <a:t>b = </a:t>
            </a:r>
            <a:r>
              <a:rPr lang="tr-TR" dirty="0" err="1">
                <a:solidFill>
                  <a:srgbClr val="000000"/>
                </a:solidFill>
                <a:latin typeface="Consolas"/>
              </a:rPr>
              <a:t>temp</a:t>
            </a:r>
            <a:r>
              <a:rPr lang="tr-TR" dirty="0">
                <a:solidFill>
                  <a:srgbClr val="000000"/>
                </a:solidFill>
                <a:latin typeface="Consolas"/>
              </a:rPr>
              <a:t>;</a:t>
            </a:r>
          </a:p>
          <a:p>
            <a:pPr lvl="1" algn="l"/>
            <a:r>
              <a:rPr lang="pt-BR" b="1" dirty="0">
                <a:solidFill>
                  <a:srgbClr val="642880"/>
                </a:solidFill>
                <a:latin typeface="Consolas"/>
              </a:rPr>
              <a:t>printf</a:t>
            </a:r>
            <a:r>
              <a:rPr lang="pt-BR" b="1" dirty="0">
                <a:solidFill>
                  <a:srgbClr val="000000"/>
                </a:solidFill>
                <a:latin typeface="Consolas"/>
              </a:rPr>
              <a:t>(</a:t>
            </a:r>
            <a:r>
              <a:rPr lang="pt-BR" b="1" dirty="0">
                <a:solidFill>
                  <a:srgbClr val="2A00FF"/>
                </a:solidFill>
                <a:latin typeface="Consolas"/>
              </a:rPr>
              <a:t>"%d - %d\n"</a:t>
            </a:r>
            <a:r>
              <a:rPr lang="pt-BR" b="1" dirty="0">
                <a:solidFill>
                  <a:srgbClr val="000000"/>
                </a:solidFill>
                <a:latin typeface="Consolas"/>
              </a:rPr>
              <a:t>, a, b);</a:t>
            </a:r>
          </a:p>
          <a:p>
            <a:pPr algn="l"/>
            <a:r>
              <a:rPr lang="tr-TR" dirty="0">
                <a:solidFill>
                  <a:srgbClr val="000000"/>
                </a:solidFill>
                <a:latin typeface="Consolas"/>
              </a:rPr>
              <a:t>}</a:t>
            </a:r>
          </a:p>
          <a:p>
            <a:pPr algn="l"/>
            <a:endParaRPr lang="tr-TR" dirty="0">
              <a:latin typeface="Consolas"/>
            </a:endParaRPr>
          </a:p>
          <a:p>
            <a:pPr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main</a:t>
            </a:r>
            <a:r>
              <a:rPr lang="tr-TR" b="1" dirty="0" smtClean="0">
                <a:solidFill>
                  <a:srgbClr val="000000"/>
                </a:solidFill>
                <a:latin typeface="Consolas"/>
              </a:rPr>
              <a:t>(){</a:t>
            </a:r>
            <a:endParaRPr lang="tr-TR" dirty="0">
              <a:latin typeface="Consolas"/>
            </a:endParaRPr>
          </a:p>
          <a:p>
            <a:pPr lvl="1" algn="l"/>
            <a:r>
              <a:rPr lang="en-US" b="1" dirty="0" err="1">
                <a:solidFill>
                  <a:srgbClr val="7F0055"/>
                </a:solidFill>
                <a:latin typeface="Consolas"/>
              </a:rPr>
              <a:t>int</a:t>
            </a:r>
            <a:r>
              <a:rPr lang="en-US" b="1" dirty="0">
                <a:solidFill>
                  <a:srgbClr val="000000"/>
                </a:solidFill>
                <a:latin typeface="Consolas"/>
              </a:rPr>
              <a:t> sayi1 = 3, sayi2 = 6;</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r>
              <a:rPr lang="tr-TR" dirty="0" err="1">
                <a:solidFill>
                  <a:srgbClr val="000000"/>
                </a:solidFill>
                <a:latin typeface="Consolas"/>
              </a:rPr>
              <a:t>degistir</a:t>
            </a:r>
            <a:r>
              <a:rPr lang="tr-TR" dirty="0">
                <a:solidFill>
                  <a:srgbClr val="000000"/>
                </a:solidFill>
                <a:latin typeface="Consolas"/>
              </a:rPr>
              <a:t>(sayi1, sayi2);</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endParaRPr lang="tr-TR" dirty="0">
              <a:latin typeface="Consolas"/>
            </a:endParaRPr>
          </a:p>
          <a:p>
            <a:pPr lvl="1" algn="l"/>
            <a:r>
              <a:rPr lang="tr-TR" b="1" dirty="0" err="1">
                <a:solidFill>
                  <a:srgbClr val="7F0055"/>
                </a:solidFill>
                <a:latin typeface="Consolas"/>
              </a:rPr>
              <a:t>return</a:t>
            </a:r>
            <a:r>
              <a:rPr lang="tr-TR" b="1" dirty="0">
                <a:solidFill>
                  <a:srgbClr val="000000"/>
                </a:solidFill>
                <a:latin typeface="Consolas"/>
              </a:rPr>
              <a:t> 0;</a:t>
            </a:r>
          </a:p>
          <a:p>
            <a:pPr algn="l"/>
            <a:r>
              <a:rPr lang="tr-TR" dirty="0" smtClean="0">
                <a:solidFill>
                  <a:srgbClr val="000000"/>
                </a:solidFill>
                <a:latin typeface="Consolas"/>
              </a:rPr>
              <a:t>}</a:t>
            </a:r>
          </a:p>
          <a:p>
            <a:pPr algn="l"/>
            <a:endParaRPr lang="tr-TR" dirty="0" smtClean="0">
              <a:solidFill>
                <a:srgbClr val="000000"/>
              </a:solidFill>
              <a:latin typeface="Consolas"/>
            </a:endParaRPr>
          </a:p>
          <a:p>
            <a:pPr algn="l"/>
            <a:endParaRPr lang="tr-TR" dirty="0">
              <a:solidFill>
                <a:schemeClr val="tx1"/>
              </a:solidFill>
            </a:endParaRPr>
          </a:p>
        </p:txBody>
      </p:sp>
      <p:sp>
        <p:nvSpPr>
          <p:cNvPr id="4" name="3 Dikdörtgen"/>
          <p:cNvSpPr/>
          <p:nvPr/>
        </p:nvSpPr>
        <p:spPr>
          <a:xfrm>
            <a:off x="6357950" y="2928934"/>
            <a:ext cx="20002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tr-TR" dirty="0" smtClean="0">
                <a:solidFill>
                  <a:srgbClr val="000000"/>
                </a:solidFill>
                <a:latin typeface="Consolas"/>
              </a:rPr>
              <a:t>Çıktı:</a:t>
            </a:r>
          </a:p>
          <a:p>
            <a:endParaRPr lang="tr-TR" dirty="0" smtClean="0">
              <a:solidFill>
                <a:srgbClr val="000000"/>
              </a:solidFill>
              <a:latin typeface="Consolas"/>
            </a:endParaRPr>
          </a:p>
          <a:p>
            <a:r>
              <a:rPr lang="tr-TR" dirty="0" smtClean="0">
                <a:solidFill>
                  <a:srgbClr val="000000"/>
                </a:solidFill>
                <a:latin typeface="Consolas"/>
              </a:rPr>
              <a:t>3 - 6</a:t>
            </a:r>
          </a:p>
          <a:p>
            <a:r>
              <a:rPr lang="tr-TR" dirty="0" smtClean="0">
                <a:solidFill>
                  <a:srgbClr val="000000"/>
                </a:solidFill>
                <a:latin typeface="Consolas"/>
              </a:rPr>
              <a:t>6 - 3</a:t>
            </a:r>
          </a:p>
          <a:p>
            <a:r>
              <a:rPr lang="tr-TR" dirty="0" smtClean="0">
                <a:solidFill>
                  <a:srgbClr val="000000"/>
                </a:solidFill>
                <a:latin typeface="Consolas"/>
              </a:rPr>
              <a:t>3 - 6</a:t>
            </a:r>
            <a:endParaRPr lang="tr-TR" dirty="0">
              <a:solidFill>
                <a:srgbClr val="000000"/>
              </a:solidFill>
              <a:latin typeface="Consolas"/>
            </a:endParaRPr>
          </a:p>
        </p:txBody>
      </p:sp>
      <p:sp>
        <p:nvSpPr>
          <p:cNvPr id="5" name="4 Yuvarlatılmış Dikdörtgen"/>
          <p:cNvSpPr/>
          <p:nvPr/>
        </p:nvSpPr>
        <p:spPr>
          <a:xfrm>
            <a:off x="857224" y="2143116"/>
            <a:ext cx="2071702" cy="714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flipV="1">
            <a:off x="2928926" y="2428868"/>
            <a:ext cx="107157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000496" y="2143116"/>
            <a:ext cx="3281411" cy="584775"/>
          </a:xfrm>
          <a:prstGeom prst="rect">
            <a:avLst/>
          </a:prstGeom>
          <a:noFill/>
        </p:spPr>
        <p:txBody>
          <a:bodyPr wrap="none" rtlCol="0">
            <a:spAutoFit/>
          </a:bodyPr>
          <a:lstStyle/>
          <a:p>
            <a:r>
              <a:rPr lang="tr-TR" sz="1600" dirty="0" smtClean="0"/>
              <a:t>tipik bir yapıdır, a ve b değişkenlerin </a:t>
            </a:r>
            <a:br>
              <a:rPr lang="tr-TR" sz="1600" dirty="0" smtClean="0"/>
            </a:br>
            <a:r>
              <a:rPr lang="tr-TR" sz="1600" dirty="0" smtClean="0"/>
              <a:t>değerlerini kendi aralarında değiştirir.</a:t>
            </a:r>
            <a:endParaRPr lang="tr-TR" sz="1600" dirty="0"/>
          </a:p>
        </p:txBody>
      </p:sp>
      <p:sp>
        <p:nvSpPr>
          <p:cNvPr id="9" name="8 Yuvarlatılmış Dikdörtgen"/>
          <p:cNvSpPr/>
          <p:nvPr/>
        </p:nvSpPr>
        <p:spPr>
          <a:xfrm>
            <a:off x="5286380" y="1142984"/>
            <a:ext cx="321471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Prototip kullanılmamıştır çünkü </a:t>
            </a:r>
            <a:r>
              <a:rPr lang="tr-TR" dirty="0" err="1" smtClean="0"/>
              <a:t>main</a:t>
            </a:r>
            <a:r>
              <a:rPr lang="tr-TR" dirty="0" smtClean="0"/>
              <a:t> en alta konmuştur.</a:t>
            </a:r>
            <a:br>
              <a:rPr lang="tr-TR" dirty="0" smtClean="0"/>
            </a:br>
            <a:r>
              <a:rPr lang="tr-TR" dirty="0" smtClean="0"/>
              <a:t>(bunu pek tercih etmeyiz)</a:t>
            </a:r>
            <a:endParaRPr lang="tr-TR" dirty="0"/>
          </a:p>
        </p:txBody>
      </p:sp>
    </p:spTree>
    <p:extLst>
      <p:ext uri="{BB962C8B-B14F-4D97-AF65-F5344CB8AC3E}">
        <p14:creationId xmlns:p14="http://schemas.microsoft.com/office/powerpoint/2010/main" xmlns="" val="293224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across)">
                                      <p:cBhvr>
                                        <p:cTn id="10" dur="500"/>
                                        <p:tgtEl>
                                          <p:spTgt spid="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across)">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Fonksiyonlara Parametre Geçişi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marL="342900" indent="-342900" algn="just">
              <a:buFontTx/>
              <a:buChar char="-"/>
            </a:pPr>
            <a:r>
              <a:rPr lang="tr-TR" b="1" dirty="0" err="1">
                <a:solidFill>
                  <a:schemeClr val="tx1"/>
                </a:solidFill>
              </a:rPr>
              <a:t>p</a:t>
            </a:r>
            <a:r>
              <a:rPr lang="tr-TR" b="1" dirty="0" err="1" smtClean="0">
                <a:solidFill>
                  <a:schemeClr val="tx1"/>
                </a:solidFill>
              </a:rPr>
              <a:t>ass</a:t>
            </a:r>
            <a:r>
              <a:rPr lang="tr-TR" b="1" dirty="0" smtClean="0">
                <a:solidFill>
                  <a:schemeClr val="tx1"/>
                </a:solidFill>
              </a:rPr>
              <a:t>-</a:t>
            </a:r>
            <a:r>
              <a:rPr lang="tr-TR" b="1" dirty="0" err="1" smtClean="0">
                <a:solidFill>
                  <a:schemeClr val="tx1"/>
                </a:solidFill>
              </a:rPr>
              <a:t>by</a:t>
            </a:r>
            <a:r>
              <a:rPr lang="tr-TR" b="1" dirty="0" smtClean="0">
                <a:solidFill>
                  <a:schemeClr val="tx1"/>
                </a:solidFill>
              </a:rPr>
              <a:t>-</a:t>
            </a:r>
            <a:r>
              <a:rPr lang="tr-TR" b="1" dirty="0" err="1" smtClean="0">
                <a:solidFill>
                  <a:schemeClr val="tx1"/>
                </a:solidFill>
              </a:rPr>
              <a:t>value</a:t>
            </a:r>
            <a:r>
              <a:rPr lang="tr-TR" b="1" dirty="0" smtClean="0">
                <a:solidFill>
                  <a:schemeClr val="tx1"/>
                </a:solidFill>
              </a:rPr>
              <a:t> örneği:</a:t>
            </a:r>
          </a:p>
          <a:p>
            <a:pPr algn="just"/>
            <a:endParaRPr lang="tr-TR" dirty="0">
              <a:solidFill>
                <a:schemeClr val="tx1"/>
              </a:solidFill>
            </a:endParaRPr>
          </a:p>
          <a:p>
            <a:pPr algn="l"/>
            <a:r>
              <a:rPr lang="tr-TR" b="1" dirty="0" err="1">
                <a:solidFill>
                  <a:srgbClr val="7F0055"/>
                </a:solidFill>
                <a:latin typeface="Consolas"/>
              </a:rPr>
              <a:t>void</a:t>
            </a:r>
            <a:r>
              <a:rPr lang="tr-TR" b="1" dirty="0">
                <a:solidFill>
                  <a:srgbClr val="000000"/>
                </a:solidFill>
                <a:latin typeface="Consolas"/>
              </a:rPr>
              <a:t> </a:t>
            </a:r>
            <a:r>
              <a:rPr lang="tr-TR" b="1" dirty="0" err="1">
                <a:solidFill>
                  <a:srgbClr val="000000"/>
                </a:solidFill>
                <a:latin typeface="Consolas"/>
              </a:rPr>
              <a:t>degistir</a:t>
            </a:r>
            <a:r>
              <a:rPr lang="tr-TR" b="1" dirty="0">
                <a:solidFill>
                  <a:srgbClr val="000000"/>
                </a:solidFill>
                <a:latin typeface="Consolas"/>
              </a:rPr>
              <a:t>(</a:t>
            </a:r>
            <a:r>
              <a:rPr lang="tr-TR" b="1" dirty="0" err="1">
                <a:solidFill>
                  <a:srgbClr val="7F0055"/>
                </a:solidFill>
                <a:latin typeface="Consolas"/>
              </a:rPr>
              <a:t>int</a:t>
            </a:r>
            <a:r>
              <a:rPr lang="tr-TR" b="1" dirty="0">
                <a:solidFill>
                  <a:srgbClr val="000000"/>
                </a:solidFill>
                <a:latin typeface="Consolas"/>
              </a:rPr>
              <a:t> </a:t>
            </a:r>
            <a:r>
              <a:rPr lang="tr-TR" b="1" dirty="0" smtClean="0">
                <a:solidFill>
                  <a:srgbClr val="000000"/>
                </a:solidFill>
                <a:latin typeface="Consolas"/>
              </a:rPr>
              <a:t>sayi1, </a:t>
            </a:r>
            <a:r>
              <a:rPr lang="tr-TR" b="1" dirty="0" err="1">
                <a:solidFill>
                  <a:srgbClr val="7F0055"/>
                </a:solidFill>
                <a:latin typeface="Consolas"/>
              </a:rPr>
              <a:t>int</a:t>
            </a:r>
            <a:r>
              <a:rPr lang="tr-TR" b="1" dirty="0">
                <a:solidFill>
                  <a:srgbClr val="000000"/>
                </a:solidFill>
                <a:latin typeface="Consolas"/>
              </a:rPr>
              <a:t> </a:t>
            </a:r>
            <a:r>
              <a:rPr lang="tr-TR" b="1" dirty="0" smtClean="0">
                <a:solidFill>
                  <a:srgbClr val="000000"/>
                </a:solidFill>
                <a:latin typeface="Consolas"/>
              </a:rPr>
              <a:t>sayi2){</a:t>
            </a:r>
            <a:endParaRPr lang="tr-TR" b="1" dirty="0">
              <a:solidFill>
                <a:srgbClr val="000000"/>
              </a:solidFill>
              <a:latin typeface="Consolas"/>
            </a:endParaRPr>
          </a:p>
          <a:p>
            <a:pPr lvl="1"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temp</a:t>
            </a:r>
            <a:r>
              <a:rPr lang="tr-TR" b="1" dirty="0">
                <a:solidFill>
                  <a:srgbClr val="000000"/>
                </a:solidFill>
                <a:latin typeface="Consolas"/>
              </a:rPr>
              <a:t> = </a:t>
            </a:r>
            <a:r>
              <a:rPr lang="tr-TR" b="1" dirty="0" smtClean="0">
                <a:solidFill>
                  <a:srgbClr val="000000"/>
                </a:solidFill>
                <a:latin typeface="Consolas"/>
              </a:rPr>
              <a:t>sayi1;</a:t>
            </a:r>
            <a:endParaRPr lang="tr-TR" b="1" dirty="0">
              <a:solidFill>
                <a:srgbClr val="000000"/>
              </a:solidFill>
              <a:latin typeface="Consolas"/>
            </a:endParaRPr>
          </a:p>
          <a:p>
            <a:pPr lvl="1" algn="l"/>
            <a:r>
              <a:rPr lang="tr-TR" dirty="0" smtClean="0">
                <a:solidFill>
                  <a:srgbClr val="000000"/>
                </a:solidFill>
                <a:latin typeface="Consolas"/>
              </a:rPr>
              <a:t>sayi1 </a:t>
            </a:r>
            <a:r>
              <a:rPr lang="tr-TR" dirty="0">
                <a:solidFill>
                  <a:srgbClr val="000000"/>
                </a:solidFill>
                <a:latin typeface="Consolas"/>
              </a:rPr>
              <a:t>= </a:t>
            </a:r>
            <a:r>
              <a:rPr lang="tr-TR" dirty="0" smtClean="0">
                <a:solidFill>
                  <a:srgbClr val="000000"/>
                </a:solidFill>
                <a:latin typeface="Consolas"/>
              </a:rPr>
              <a:t>sayi2;</a:t>
            </a:r>
            <a:endParaRPr lang="tr-TR" dirty="0">
              <a:solidFill>
                <a:srgbClr val="000000"/>
              </a:solidFill>
              <a:latin typeface="Consolas"/>
            </a:endParaRPr>
          </a:p>
          <a:p>
            <a:pPr lvl="1" algn="l"/>
            <a:r>
              <a:rPr lang="tr-TR" dirty="0" smtClean="0">
                <a:solidFill>
                  <a:srgbClr val="000000"/>
                </a:solidFill>
                <a:latin typeface="Consolas"/>
              </a:rPr>
              <a:t>sayi2 </a:t>
            </a:r>
            <a:r>
              <a:rPr lang="tr-TR" dirty="0">
                <a:solidFill>
                  <a:srgbClr val="000000"/>
                </a:solidFill>
                <a:latin typeface="Consolas"/>
              </a:rPr>
              <a:t>= </a:t>
            </a:r>
            <a:r>
              <a:rPr lang="tr-TR" dirty="0" err="1">
                <a:solidFill>
                  <a:srgbClr val="000000"/>
                </a:solidFill>
                <a:latin typeface="Consolas"/>
              </a:rPr>
              <a:t>temp</a:t>
            </a:r>
            <a:r>
              <a:rPr lang="tr-TR" dirty="0">
                <a:solidFill>
                  <a:srgbClr val="000000"/>
                </a:solidFill>
                <a:latin typeface="Consolas"/>
              </a:rPr>
              <a:t>;</a:t>
            </a:r>
          </a:p>
          <a:p>
            <a:pPr lvl="1" algn="l"/>
            <a:r>
              <a:rPr lang="pt-BR" b="1" dirty="0">
                <a:solidFill>
                  <a:srgbClr val="642880"/>
                </a:solidFill>
                <a:latin typeface="Consolas"/>
              </a:rPr>
              <a:t>printf</a:t>
            </a:r>
            <a:r>
              <a:rPr lang="pt-BR" b="1" dirty="0">
                <a:solidFill>
                  <a:srgbClr val="000000"/>
                </a:solidFill>
                <a:latin typeface="Consolas"/>
              </a:rPr>
              <a:t>(</a:t>
            </a:r>
            <a:r>
              <a:rPr lang="pt-BR" b="1" dirty="0">
                <a:solidFill>
                  <a:srgbClr val="2A00FF"/>
                </a:solidFill>
                <a:latin typeface="Consolas"/>
              </a:rPr>
              <a:t>"%d - %d\n"</a:t>
            </a:r>
            <a:r>
              <a:rPr lang="pt-BR" b="1" dirty="0">
                <a:solidFill>
                  <a:srgbClr val="000000"/>
                </a:solidFill>
                <a:latin typeface="Consolas"/>
              </a:rPr>
              <a:t>, </a:t>
            </a:r>
            <a:r>
              <a:rPr lang="tr-TR" b="1" dirty="0" smtClean="0">
                <a:solidFill>
                  <a:srgbClr val="000000"/>
                </a:solidFill>
                <a:latin typeface="Consolas"/>
              </a:rPr>
              <a:t>sayi1</a:t>
            </a:r>
            <a:r>
              <a:rPr lang="pt-BR" b="1" dirty="0" smtClean="0">
                <a:solidFill>
                  <a:srgbClr val="000000"/>
                </a:solidFill>
                <a:latin typeface="Consolas"/>
              </a:rPr>
              <a:t>, </a:t>
            </a:r>
            <a:r>
              <a:rPr lang="tr-TR" b="1" dirty="0" smtClean="0">
                <a:solidFill>
                  <a:srgbClr val="000000"/>
                </a:solidFill>
                <a:latin typeface="Consolas"/>
              </a:rPr>
              <a:t>sayi2</a:t>
            </a:r>
            <a:r>
              <a:rPr lang="pt-BR" b="1" dirty="0" smtClean="0">
                <a:solidFill>
                  <a:srgbClr val="000000"/>
                </a:solidFill>
                <a:latin typeface="Consolas"/>
              </a:rPr>
              <a:t>);</a:t>
            </a:r>
            <a:endParaRPr lang="pt-BR" b="1" dirty="0">
              <a:solidFill>
                <a:srgbClr val="000000"/>
              </a:solidFill>
              <a:latin typeface="Consolas"/>
            </a:endParaRPr>
          </a:p>
          <a:p>
            <a:pPr algn="l"/>
            <a:r>
              <a:rPr lang="tr-TR" dirty="0">
                <a:solidFill>
                  <a:srgbClr val="000000"/>
                </a:solidFill>
                <a:latin typeface="Consolas"/>
              </a:rPr>
              <a:t>}</a:t>
            </a:r>
          </a:p>
          <a:p>
            <a:pPr algn="l"/>
            <a:endParaRPr lang="tr-TR" dirty="0">
              <a:latin typeface="Consolas"/>
            </a:endParaRPr>
          </a:p>
          <a:p>
            <a:pPr algn="l"/>
            <a:r>
              <a:rPr lang="tr-TR" b="1" dirty="0" err="1">
                <a:solidFill>
                  <a:srgbClr val="7F0055"/>
                </a:solidFill>
                <a:latin typeface="Consolas"/>
              </a:rPr>
              <a:t>int</a:t>
            </a:r>
            <a:r>
              <a:rPr lang="tr-TR" b="1" dirty="0">
                <a:solidFill>
                  <a:srgbClr val="000000"/>
                </a:solidFill>
                <a:latin typeface="Consolas"/>
              </a:rPr>
              <a:t> </a:t>
            </a:r>
            <a:r>
              <a:rPr lang="tr-TR" b="1" dirty="0" err="1">
                <a:solidFill>
                  <a:srgbClr val="000000"/>
                </a:solidFill>
                <a:latin typeface="Consolas"/>
              </a:rPr>
              <a:t>main</a:t>
            </a:r>
            <a:r>
              <a:rPr lang="tr-TR" b="1" dirty="0" smtClean="0">
                <a:solidFill>
                  <a:srgbClr val="000000"/>
                </a:solidFill>
                <a:latin typeface="Consolas"/>
              </a:rPr>
              <a:t>(){</a:t>
            </a:r>
            <a:endParaRPr lang="tr-TR" dirty="0">
              <a:latin typeface="Consolas"/>
            </a:endParaRPr>
          </a:p>
          <a:p>
            <a:pPr lvl="1" algn="l"/>
            <a:r>
              <a:rPr lang="en-US" b="1" dirty="0" err="1">
                <a:solidFill>
                  <a:srgbClr val="7F0055"/>
                </a:solidFill>
                <a:latin typeface="Consolas"/>
              </a:rPr>
              <a:t>int</a:t>
            </a:r>
            <a:r>
              <a:rPr lang="en-US" b="1" dirty="0">
                <a:solidFill>
                  <a:srgbClr val="000000"/>
                </a:solidFill>
                <a:latin typeface="Consolas"/>
              </a:rPr>
              <a:t> sayi1 = 3, sayi2 = 6;</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r>
              <a:rPr lang="tr-TR" dirty="0" err="1">
                <a:solidFill>
                  <a:srgbClr val="000000"/>
                </a:solidFill>
                <a:latin typeface="Consolas"/>
              </a:rPr>
              <a:t>degistir</a:t>
            </a:r>
            <a:r>
              <a:rPr lang="tr-TR" dirty="0">
                <a:solidFill>
                  <a:srgbClr val="000000"/>
                </a:solidFill>
                <a:latin typeface="Consolas"/>
              </a:rPr>
              <a:t>(sayi1, sayi2);</a:t>
            </a:r>
          </a:p>
          <a:p>
            <a:pPr lvl="1" algn="l"/>
            <a:r>
              <a:rPr lang="en-US" b="1" dirty="0" err="1">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"%d - %d\n"</a:t>
            </a:r>
            <a:r>
              <a:rPr lang="en-US" b="1" dirty="0">
                <a:solidFill>
                  <a:srgbClr val="000000"/>
                </a:solidFill>
                <a:latin typeface="Consolas"/>
              </a:rPr>
              <a:t>, sayi1, sayi2);</a:t>
            </a:r>
          </a:p>
          <a:p>
            <a:pPr lvl="1" algn="l"/>
            <a:endParaRPr lang="tr-TR" dirty="0">
              <a:latin typeface="Consolas"/>
            </a:endParaRPr>
          </a:p>
          <a:p>
            <a:pPr lvl="1" algn="l"/>
            <a:r>
              <a:rPr lang="tr-TR" b="1" dirty="0" err="1">
                <a:solidFill>
                  <a:srgbClr val="7F0055"/>
                </a:solidFill>
                <a:latin typeface="Consolas"/>
              </a:rPr>
              <a:t>return</a:t>
            </a:r>
            <a:r>
              <a:rPr lang="tr-TR" b="1" dirty="0">
                <a:solidFill>
                  <a:srgbClr val="000000"/>
                </a:solidFill>
                <a:latin typeface="Consolas"/>
              </a:rPr>
              <a:t> 0;</a:t>
            </a:r>
          </a:p>
          <a:p>
            <a:pPr algn="l"/>
            <a:r>
              <a:rPr lang="tr-TR" dirty="0" smtClean="0">
                <a:solidFill>
                  <a:srgbClr val="000000"/>
                </a:solidFill>
                <a:latin typeface="Consolas"/>
              </a:rPr>
              <a:t>}</a:t>
            </a:r>
          </a:p>
          <a:p>
            <a:pPr algn="l"/>
            <a:endParaRPr lang="tr-TR" dirty="0" smtClean="0">
              <a:solidFill>
                <a:srgbClr val="000000"/>
              </a:solidFill>
              <a:latin typeface="Consolas"/>
            </a:endParaRPr>
          </a:p>
          <a:p>
            <a:pPr algn="l"/>
            <a:endParaRPr lang="tr-TR" dirty="0">
              <a:solidFill>
                <a:schemeClr val="tx1"/>
              </a:solidFill>
            </a:endParaRPr>
          </a:p>
        </p:txBody>
      </p:sp>
      <p:sp>
        <p:nvSpPr>
          <p:cNvPr id="4" name="3 Dikdörtgen"/>
          <p:cNvSpPr/>
          <p:nvPr/>
        </p:nvSpPr>
        <p:spPr>
          <a:xfrm>
            <a:off x="6357950" y="2928934"/>
            <a:ext cx="20002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Wingdings" panose="05000000000000000000" pitchFamily="2" charset="2"/>
              <a:buChar char="Ø"/>
            </a:pPr>
            <a:r>
              <a:rPr lang="tr-TR" dirty="0" smtClean="0">
                <a:solidFill>
                  <a:srgbClr val="000000"/>
                </a:solidFill>
                <a:latin typeface="Consolas"/>
              </a:rPr>
              <a:t>Çıktı:</a:t>
            </a:r>
          </a:p>
          <a:p>
            <a:endParaRPr lang="tr-TR" dirty="0" smtClean="0">
              <a:solidFill>
                <a:srgbClr val="000000"/>
              </a:solidFill>
              <a:latin typeface="Consolas"/>
            </a:endParaRPr>
          </a:p>
          <a:p>
            <a:r>
              <a:rPr lang="tr-TR" dirty="0" smtClean="0">
                <a:solidFill>
                  <a:srgbClr val="000000"/>
                </a:solidFill>
                <a:latin typeface="Consolas"/>
              </a:rPr>
              <a:t>3 - 6</a:t>
            </a:r>
          </a:p>
          <a:p>
            <a:r>
              <a:rPr lang="tr-TR" dirty="0" smtClean="0">
                <a:solidFill>
                  <a:srgbClr val="000000"/>
                </a:solidFill>
                <a:latin typeface="Consolas"/>
              </a:rPr>
              <a:t>6 - 3</a:t>
            </a:r>
          </a:p>
          <a:p>
            <a:r>
              <a:rPr lang="tr-TR" dirty="0" smtClean="0">
                <a:solidFill>
                  <a:srgbClr val="000000"/>
                </a:solidFill>
                <a:latin typeface="Consolas"/>
              </a:rPr>
              <a:t>3 - 6</a:t>
            </a:r>
            <a:endParaRPr lang="tr-TR" dirty="0">
              <a:solidFill>
                <a:srgbClr val="000000"/>
              </a:solidFill>
              <a:latin typeface="Consolas"/>
            </a:endParaRPr>
          </a:p>
        </p:txBody>
      </p:sp>
      <p:grpSp>
        <p:nvGrpSpPr>
          <p:cNvPr id="7" name="11 Grup"/>
          <p:cNvGrpSpPr/>
          <p:nvPr/>
        </p:nvGrpSpPr>
        <p:grpSpPr>
          <a:xfrm>
            <a:off x="1491600" y="1645920"/>
            <a:ext cx="7346516" cy="2760342"/>
            <a:chOff x="1491600" y="1645920"/>
            <a:chExt cx="7346516" cy="2760342"/>
          </a:xfrm>
        </p:grpSpPr>
        <p:sp>
          <p:nvSpPr>
            <p:cNvPr id="5" name="4 Oval"/>
            <p:cNvSpPr/>
            <p:nvPr/>
          </p:nvSpPr>
          <p:spPr>
            <a:xfrm>
              <a:off x="2926080" y="1645920"/>
              <a:ext cx="937260" cy="5486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Oval"/>
            <p:cNvSpPr/>
            <p:nvPr/>
          </p:nvSpPr>
          <p:spPr>
            <a:xfrm>
              <a:off x="1491600" y="3857622"/>
              <a:ext cx="937260" cy="54864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cxnSp>
          <p:nvCxnSpPr>
            <p:cNvPr id="8" name="7 Düz Bağlayıcı"/>
            <p:cNvCxnSpPr>
              <a:stCxn id="6" idx="6"/>
            </p:cNvCxnSpPr>
            <p:nvPr/>
          </p:nvCxnSpPr>
          <p:spPr>
            <a:xfrm flipV="1">
              <a:off x="2428860" y="2194560"/>
              <a:ext cx="4300550" cy="1937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6"/>
            </p:cNvCxnSpPr>
            <p:nvPr/>
          </p:nvCxnSpPr>
          <p:spPr>
            <a:xfrm>
              <a:off x="3863340" y="1920240"/>
              <a:ext cx="2494610" cy="27432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6357950" y="1920240"/>
              <a:ext cx="2480166" cy="369332"/>
            </a:xfrm>
            <a:prstGeom prst="rect">
              <a:avLst/>
            </a:prstGeom>
            <a:noFill/>
          </p:spPr>
          <p:txBody>
            <a:bodyPr wrap="none" rtlCol="0">
              <a:spAutoFit/>
            </a:bodyPr>
            <a:lstStyle/>
            <a:p>
              <a:r>
                <a:rPr lang="tr-TR" dirty="0" smtClean="0"/>
                <a:t>İki farklı değişkenlerdir</a:t>
              </a:r>
              <a:endParaRPr lang="tr-TR" dirty="0"/>
            </a:p>
          </p:txBody>
        </p:sp>
      </p:grpSp>
    </p:spTree>
    <p:extLst>
      <p:ext uri="{BB962C8B-B14F-4D97-AF65-F5344CB8AC3E}">
        <p14:creationId xmlns:p14="http://schemas.microsoft.com/office/powerpoint/2010/main" xmlns="" val="293224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 Ekran çıktısını yazınız.</a:t>
            </a:r>
            <a:endParaRPr lang="tr-TR" dirty="0"/>
          </a:p>
        </p:txBody>
      </p:sp>
      <p:sp>
        <p:nvSpPr>
          <p:cNvPr id="3" name="2 İçerik Yer Tutucusu"/>
          <p:cNvSpPr>
            <a:spLocks noGrp="1"/>
          </p:cNvSpPr>
          <p:nvPr>
            <p:ph sz="quarter" idx="1"/>
          </p:nvPr>
        </p:nvSpPr>
        <p:spPr/>
        <p:txBody>
          <a:bodyPr>
            <a:normAutofit/>
          </a:bodyPr>
          <a:lstStyle/>
          <a:p>
            <a:pPr marL="342900" indent="-342900">
              <a:buFont typeface="+mj-lt"/>
              <a:buAutoNum type="arabicPeriod"/>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marL="342900" indent="-342900">
              <a:buFont typeface="+mj-lt"/>
              <a:buAutoNum type="arabicPeriod"/>
            </a:pPr>
            <a:r>
              <a:rPr lang="tr-TR" sz="2400" dirty="0" err="1" smtClean="0"/>
              <a:t>int</a:t>
            </a:r>
            <a:r>
              <a:rPr lang="tr-TR" sz="2400" dirty="0" smtClean="0"/>
              <a:t> f1(</a:t>
            </a:r>
            <a:r>
              <a:rPr lang="tr-TR" sz="2400" dirty="0" err="1" smtClean="0"/>
              <a:t>int</a:t>
            </a:r>
            <a:r>
              <a:rPr lang="tr-TR" sz="2400" dirty="0" smtClean="0"/>
              <a:t>, </a:t>
            </a:r>
            <a:r>
              <a:rPr lang="tr-TR" sz="2400" dirty="0" err="1" smtClean="0"/>
              <a:t>int</a:t>
            </a:r>
            <a:r>
              <a:rPr lang="tr-TR" sz="2400" dirty="0" smtClean="0"/>
              <a:t>);</a:t>
            </a:r>
          </a:p>
          <a:p>
            <a:pPr marL="342900" indent="-342900">
              <a:buFont typeface="+mj-lt"/>
              <a:buAutoNum type="arabicPeriod"/>
            </a:pPr>
            <a:r>
              <a:rPr lang="tr-TR" sz="2400" dirty="0" err="1" smtClean="0"/>
              <a:t>int</a:t>
            </a:r>
            <a:r>
              <a:rPr lang="tr-TR" sz="2400" dirty="0" smtClean="0"/>
              <a:t> </a:t>
            </a:r>
            <a:r>
              <a:rPr lang="tr-TR" sz="2400" dirty="0" err="1" smtClean="0"/>
              <a:t>main</a:t>
            </a:r>
            <a:r>
              <a:rPr lang="tr-TR" sz="2400" dirty="0" smtClean="0"/>
              <a:t>() {</a:t>
            </a:r>
          </a:p>
          <a:p>
            <a:pPr marL="342900" indent="-342900">
              <a:buFont typeface="+mj-lt"/>
              <a:buAutoNum type="arabicPeriod"/>
            </a:pPr>
            <a:r>
              <a:rPr lang="tr-TR" sz="2400" dirty="0" smtClean="0"/>
              <a:t>	</a:t>
            </a:r>
            <a:r>
              <a:rPr lang="tr-TR" sz="2400" dirty="0" err="1" smtClean="0"/>
              <a:t>int</a:t>
            </a:r>
            <a:r>
              <a:rPr lang="tr-TR" sz="2400" dirty="0" smtClean="0"/>
              <a:t> x = 5;</a:t>
            </a:r>
          </a:p>
          <a:p>
            <a:pPr marL="342900" indent="-342900">
              <a:buFont typeface="+mj-lt"/>
              <a:buAutoNum type="arabicPeriod"/>
            </a:pPr>
            <a:r>
              <a:rPr lang="tr-TR" sz="2400" dirty="0" smtClean="0"/>
              <a:t>	</a:t>
            </a:r>
            <a:r>
              <a:rPr lang="tr-TR" sz="2400" dirty="0" err="1" smtClean="0"/>
              <a:t>printf</a:t>
            </a:r>
            <a:r>
              <a:rPr lang="tr-TR" sz="2400" dirty="0" smtClean="0"/>
              <a:t>("%d",x);</a:t>
            </a:r>
          </a:p>
          <a:p>
            <a:pPr marL="342900" indent="-342900">
              <a:buFont typeface="+mj-lt"/>
              <a:buAutoNum type="arabicPeriod"/>
            </a:pPr>
            <a:r>
              <a:rPr lang="tr-TR" sz="2400" dirty="0" smtClean="0"/>
              <a:t>	f1(x,x);	</a:t>
            </a:r>
          </a:p>
          <a:p>
            <a:pPr marL="342900" indent="-342900">
              <a:buFont typeface="+mj-lt"/>
              <a:buAutoNum type="arabicPeriod"/>
            </a:pPr>
            <a:r>
              <a:rPr lang="tr-TR" sz="2400" dirty="0" smtClean="0"/>
              <a:t>	</a:t>
            </a:r>
            <a:r>
              <a:rPr lang="tr-TR" sz="2400" dirty="0" err="1" smtClean="0"/>
              <a:t>printf</a:t>
            </a:r>
            <a:r>
              <a:rPr lang="tr-TR" sz="2400" dirty="0" smtClean="0"/>
              <a:t>("%d",x);</a:t>
            </a:r>
          </a:p>
          <a:p>
            <a:pPr marL="342900" indent="-342900">
              <a:buFont typeface="+mj-lt"/>
              <a:buAutoNum type="arabicPeriod"/>
            </a:pPr>
            <a:r>
              <a:rPr lang="tr-TR" sz="2400" dirty="0" smtClean="0"/>
              <a:t>	</a:t>
            </a:r>
            <a:r>
              <a:rPr lang="tr-TR" sz="2400" dirty="0" err="1" smtClean="0"/>
              <a:t>printf</a:t>
            </a:r>
            <a:r>
              <a:rPr lang="tr-TR" sz="2400" dirty="0" smtClean="0"/>
              <a:t>("%d",f1(x,x));	</a:t>
            </a:r>
          </a:p>
          <a:p>
            <a:pPr marL="342900" indent="-342900">
              <a:buFont typeface="+mj-lt"/>
              <a:buAutoNum type="arabicPeriod"/>
            </a:pPr>
            <a:r>
              <a:rPr lang="tr-TR" sz="2400" dirty="0" smtClean="0"/>
              <a:t>	</a:t>
            </a:r>
            <a:r>
              <a:rPr lang="tr-TR" sz="2400" dirty="0" err="1" smtClean="0"/>
              <a:t>return</a:t>
            </a:r>
            <a:r>
              <a:rPr lang="tr-TR" sz="2400" dirty="0" smtClean="0"/>
              <a:t> 0;</a:t>
            </a:r>
          </a:p>
          <a:p>
            <a:pPr marL="342900" indent="-342900">
              <a:buFont typeface="+mj-lt"/>
              <a:buAutoNum type="arabicPeriod"/>
            </a:pPr>
            <a:r>
              <a:rPr lang="tr-TR" sz="2400" dirty="0" smtClean="0"/>
              <a:t>}</a:t>
            </a:r>
          </a:p>
        </p:txBody>
      </p:sp>
      <p:sp>
        <p:nvSpPr>
          <p:cNvPr id="4" name="3 Dikdörtgen"/>
          <p:cNvSpPr/>
          <p:nvPr/>
        </p:nvSpPr>
        <p:spPr>
          <a:xfrm>
            <a:off x="4572000" y="1285860"/>
            <a:ext cx="4572000" cy="1938992"/>
          </a:xfrm>
          <a:prstGeom prst="rect">
            <a:avLst/>
          </a:prstGeom>
        </p:spPr>
        <p:txBody>
          <a:bodyPr>
            <a:spAutoFit/>
          </a:bodyPr>
          <a:lstStyle/>
          <a:p>
            <a:pPr marL="457200" indent="-457200">
              <a:buFont typeface="+mj-lt"/>
              <a:buAutoNum type="arabicPeriod" startAt="11"/>
            </a:pPr>
            <a:r>
              <a:rPr lang="tr-TR" sz="2400" dirty="0" err="1" smtClean="0"/>
              <a:t>int</a:t>
            </a:r>
            <a:r>
              <a:rPr lang="tr-TR" sz="2400" dirty="0" smtClean="0"/>
              <a:t> f1( </a:t>
            </a:r>
            <a:r>
              <a:rPr lang="tr-TR" sz="2400" dirty="0" err="1" smtClean="0"/>
              <a:t>int</a:t>
            </a:r>
            <a:r>
              <a:rPr lang="tr-TR" sz="2400" dirty="0" smtClean="0"/>
              <a:t> x, </a:t>
            </a:r>
            <a:r>
              <a:rPr lang="tr-TR" sz="2400" dirty="0" err="1" smtClean="0"/>
              <a:t>int</a:t>
            </a:r>
            <a:r>
              <a:rPr lang="tr-TR" sz="2400" dirty="0" smtClean="0"/>
              <a:t> y)</a:t>
            </a:r>
          </a:p>
          <a:p>
            <a:pPr marL="457200" indent="-457200">
              <a:buFont typeface="+mj-lt"/>
              <a:buAutoNum type="arabicPeriod" startAt="11"/>
            </a:pPr>
            <a:r>
              <a:rPr lang="tr-TR" sz="2400" dirty="0" smtClean="0"/>
              <a:t>{</a:t>
            </a:r>
          </a:p>
          <a:p>
            <a:pPr marL="457200" indent="-457200">
              <a:buFont typeface="+mj-lt"/>
              <a:buAutoNum type="arabicPeriod" startAt="11"/>
            </a:pPr>
            <a:r>
              <a:rPr lang="tr-TR" sz="2400" dirty="0" smtClean="0"/>
              <a:t>	x=10;</a:t>
            </a:r>
          </a:p>
          <a:p>
            <a:pPr marL="457200" indent="-457200">
              <a:buFont typeface="+mj-lt"/>
              <a:buAutoNum type="arabicPeriod" startAt="11"/>
            </a:pPr>
            <a:r>
              <a:rPr lang="tr-TR" sz="2400" dirty="0" smtClean="0"/>
              <a:t>	</a:t>
            </a:r>
            <a:r>
              <a:rPr lang="tr-TR" sz="2400" dirty="0" err="1" smtClean="0"/>
              <a:t>return</a:t>
            </a:r>
            <a:r>
              <a:rPr lang="tr-TR" sz="2400" dirty="0" smtClean="0"/>
              <a:t> y;</a:t>
            </a:r>
          </a:p>
          <a:p>
            <a:pPr marL="457200" indent="-457200">
              <a:buFont typeface="+mj-lt"/>
              <a:buAutoNum type="arabicPeriod" startAt="11"/>
            </a:pPr>
            <a:r>
              <a:rPr lang="tr-TR" sz="2400" dirty="0" smtClean="0"/>
              <a:t>}</a:t>
            </a:r>
            <a:endParaRPr lang="tr-TR" sz="2400" dirty="0"/>
          </a:p>
        </p:txBody>
      </p:sp>
      <p:sp>
        <p:nvSpPr>
          <p:cNvPr id="5" name="4 Metin kutusu"/>
          <p:cNvSpPr txBox="1"/>
          <p:nvPr/>
        </p:nvSpPr>
        <p:spPr>
          <a:xfrm>
            <a:off x="6429388" y="4714884"/>
            <a:ext cx="1000132" cy="646331"/>
          </a:xfrm>
          <a:prstGeom prst="rect">
            <a:avLst/>
          </a:prstGeom>
          <a:noFill/>
        </p:spPr>
        <p:txBody>
          <a:bodyPr wrap="square" rtlCol="0">
            <a:spAutoFit/>
          </a:bodyPr>
          <a:lstStyle/>
          <a:p>
            <a:r>
              <a:rPr lang="tr-TR" sz="3600" b="1" i="1" dirty="0" smtClean="0"/>
              <a:t>555</a:t>
            </a:r>
            <a:endParaRPr lang="tr-TR" sz="3600" b="1" i="1" dirty="0"/>
          </a:p>
        </p:txBody>
      </p:sp>
      <p:pic>
        <p:nvPicPr>
          <p:cNvPr id="6" name="5 Resim" descr="soru.jpg"/>
          <p:cNvPicPr>
            <a:picLocks noChangeAspect="1"/>
          </p:cNvPicPr>
          <p:nvPr/>
        </p:nvPicPr>
        <p:blipFill>
          <a:blip r:embed="rId3"/>
          <a:stretch>
            <a:fillRect/>
          </a:stretch>
        </p:blipFill>
        <p:spPr>
          <a:xfrm>
            <a:off x="4143372" y="4714884"/>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Fonksiyon Oyunu</a:t>
            </a:r>
            <a:endParaRPr lang="tr-TR" dirty="0"/>
          </a:p>
        </p:txBody>
      </p:sp>
      <p:sp>
        <p:nvSpPr>
          <p:cNvPr id="3" name="2 İçerik Yer Tutucusu"/>
          <p:cNvSpPr>
            <a:spLocks noGrp="1"/>
          </p:cNvSpPr>
          <p:nvPr>
            <p:ph sz="quarter" idx="1"/>
          </p:nvPr>
        </p:nvSpPr>
        <p:spPr/>
        <p:txBody>
          <a:bodyPr>
            <a:normAutofit fontScale="92500" lnSpcReduction="20000"/>
          </a:bodyPr>
          <a:lstStyle/>
          <a:p>
            <a:pPr>
              <a:buNone/>
            </a:pPr>
            <a:r>
              <a:rPr lang="tr-TR" dirty="0" err="1" smtClean="0">
                <a:solidFill>
                  <a:schemeClr val="tx2"/>
                </a:solidFill>
              </a:rPr>
              <a:t>int</a:t>
            </a:r>
            <a:r>
              <a:rPr lang="tr-TR" dirty="0" smtClean="0">
                <a:solidFill>
                  <a:schemeClr val="tx2"/>
                </a:solidFill>
              </a:rPr>
              <a:t> MERVE(</a:t>
            </a:r>
            <a:r>
              <a:rPr lang="tr-TR" dirty="0" err="1" smtClean="0">
                <a:solidFill>
                  <a:schemeClr val="tx2"/>
                </a:solidFill>
              </a:rPr>
              <a:t>int</a:t>
            </a:r>
            <a:r>
              <a:rPr lang="tr-TR" dirty="0" smtClean="0">
                <a:solidFill>
                  <a:schemeClr val="tx2"/>
                </a:solidFill>
              </a:rPr>
              <a:t> a){ </a:t>
            </a:r>
          </a:p>
          <a:p>
            <a:pPr>
              <a:buNone/>
            </a:pPr>
            <a:r>
              <a:rPr lang="tr-TR" dirty="0" smtClean="0">
                <a:solidFill>
                  <a:schemeClr val="tx2"/>
                </a:solidFill>
              </a:rPr>
              <a:t>   a*=3;</a:t>
            </a:r>
          </a:p>
          <a:p>
            <a:pPr>
              <a:buNone/>
            </a:pPr>
            <a:r>
              <a:rPr lang="tr-TR" dirty="0" smtClean="0">
                <a:solidFill>
                  <a:schemeClr val="tx2"/>
                </a:solidFill>
              </a:rPr>
              <a:t>   </a:t>
            </a:r>
            <a:r>
              <a:rPr lang="tr-TR" dirty="0" err="1" smtClean="0">
                <a:solidFill>
                  <a:schemeClr val="tx2"/>
                </a:solidFill>
              </a:rPr>
              <a:t>printf</a:t>
            </a:r>
            <a:r>
              <a:rPr lang="tr-TR" dirty="0" smtClean="0">
                <a:solidFill>
                  <a:schemeClr val="tx2"/>
                </a:solidFill>
              </a:rPr>
              <a:t>("%d\n", a);</a:t>
            </a:r>
          </a:p>
          <a:p>
            <a:pPr>
              <a:buNone/>
            </a:pPr>
            <a:r>
              <a:rPr lang="tr-TR" dirty="0" smtClean="0">
                <a:solidFill>
                  <a:schemeClr val="tx2"/>
                </a:solidFill>
              </a:rPr>
              <a:t>      </a:t>
            </a:r>
            <a:r>
              <a:rPr lang="tr-TR" dirty="0" err="1" smtClean="0">
                <a:solidFill>
                  <a:schemeClr val="tx2"/>
                </a:solidFill>
              </a:rPr>
              <a:t>return</a:t>
            </a:r>
            <a:r>
              <a:rPr lang="tr-TR" dirty="0" smtClean="0">
                <a:solidFill>
                  <a:schemeClr val="tx2"/>
                </a:solidFill>
              </a:rPr>
              <a:t> a*a; </a:t>
            </a:r>
          </a:p>
          <a:p>
            <a:pPr>
              <a:buNone/>
            </a:pPr>
            <a:r>
              <a:rPr lang="tr-TR" dirty="0" smtClean="0">
                <a:solidFill>
                  <a:schemeClr val="tx2"/>
                </a:solidFill>
              </a:rPr>
              <a:t>}</a:t>
            </a:r>
          </a:p>
          <a:p>
            <a:pPr>
              <a:buNone/>
            </a:pPr>
            <a:r>
              <a:rPr lang="tr-TR" dirty="0" err="1" smtClean="0">
                <a:solidFill>
                  <a:srgbClr val="0070C0"/>
                </a:solidFill>
              </a:rPr>
              <a:t>void</a:t>
            </a:r>
            <a:r>
              <a:rPr lang="tr-TR" dirty="0" smtClean="0">
                <a:solidFill>
                  <a:srgbClr val="0070C0"/>
                </a:solidFill>
              </a:rPr>
              <a:t> OSMAN(</a:t>
            </a:r>
            <a:r>
              <a:rPr lang="tr-TR" dirty="0" err="1" smtClean="0">
                <a:solidFill>
                  <a:srgbClr val="0070C0"/>
                </a:solidFill>
              </a:rPr>
              <a:t>int</a:t>
            </a:r>
            <a:r>
              <a:rPr lang="tr-TR" dirty="0" smtClean="0">
                <a:solidFill>
                  <a:srgbClr val="0070C0"/>
                </a:solidFill>
              </a:rPr>
              <a:t> </a:t>
            </a:r>
            <a:r>
              <a:rPr lang="tr-TR" dirty="0" err="1" smtClean="0">
                <a:solidFill>
                  <a:srgbClr val="0070C0"/>
                </a:solidFill>
              </a:rPr>
              <a:t>sayi</a:t>
            </a:r>
            <a:r>
              <a:rPr lang="tr-TR" dirty="0" smtClean="0">
                <a:solidFill>
                  <a:srgbClr val="0070C0"/>
                </a:solidFill>
              </a:rPr>
              <a:t>){  </a:t>
            </a:r>
          </a:p>
          <a:p>
            <a:pPr>
              <a:buNone/>
            </a:pPr>
            <a:r>
              <a:rPr lang="tr-TR" dirty="0" err="1" smtClean="0">
                <a:solidFill>
                  <a:srgbClr val="0070C0"/>
                </a:solidFill>
              </a:rPr>
              <a:t>printf</a:t>
            </a:r>
            <a:r>
              <a:rPr lang="tr-TR" dirty="0" smtClean="0">
                <a:solidFill>
                  <a:srgbClr val="0070C0"/>
                </a:solidFill>
              </a:rPr>
              <a:t>("\a\a\a%d\n", ++</a:t>
            </a:r>
            <a:r>
              <a:rPr lang="tr-TR" dirty="0" err="1" smtClean="0">
                <a:solidFill>
                  <a:srgbClr val="0070C0"/>
                </a:solidFill>
              </a:rPr>
              <a:t>sayi</a:t>
            </a:r>
            <a:r>
              <a:rPr lang="tr-TR" dirty="0" smtClean="0">
                <a:solidFill>
                  <a:srgbClr val="0070C0"/>
                </a:solidFill>
              </a:rPr>
              <a:t>);</a:t>
            </a:r>
            <a:br>
              <a:rPr lang="tr-TR" dirty="0" smtClean="0">
                <a:solidFill>
                  <a:srgbClr val="0070C0"/>
                </a:solidFill>
              </a:rPr>
            </a:br>
            <a:r>
              <a:rPr lang="tr-TR" dirty="0" err="1" smtClean="0">
                <a:solidFill>
                  <a:srgbClr val="0070C0"/>
                </a:solidFill>
              </a:rPr>
              <a:t>return</a:t>
            </a:r>
            <a:r>
              <a:rPr lang="tr-TR" dirty="0" smtClean="0">
                <a:solidFill>
                  <a:srgbClr val="0070C0"/>
                </a:solidFill>
              </a:rPr>
              <a:t>;</a:t>
            </a:r>
          </a:p>
          <a:p>
            <a:pPr>
              <a:buNone/>
            </a:pPr>
            <a:r>
              <a:rPr lang="tr-TR" dirty="0" smtClean="0">
                <a:solidFill>
                  <a:srgbClr val="0070C0"/>
                </a:solidFill>
              </a:rPr>
              <a:t>}</a:t>
            </a:r>
          </a:p>
          <a:p>
            <a:pPr>
              <a:buNone/>
            </a:pPr>
            <a:r>
              <a:rPr lang="tr-TR" dirty="0" err="1" smtClean="0">
                <a:solidFill>
                  <a:srgbClr val="FF0000"/>
                </a:solidFill>
              </a:rPr>
              <a:t>void</a:t>
            </a:r>
            <a:r>
              <a:rPr lang="tr-TR" dirty="0" smtClean="0">
                <a:solidFill>
                  <a:srgbClr val="FF0000"/>
                </a:solidFill>
              </a:rPr>
              <a:t> YAVUZHAN(</a:t>
            </a:r>
            <a:r>
              <a:rPr lang="tr-TR" dirty="0" err="1" smtClean="0">
                <a:solidFill>
                  <a:srgbClr val="FF0000"/>
                </a:solidFill>
              </a:rPr>
              <a:t>char</a:t>
            </a:r>
            <a:r>
              <a:rPr lang="tr-TR" dirty="0" smtClean="0">
                <a:solidFill>
                  <a:srgbClr val="FF0000"/>
                </a:solidFill>
              </a:rPr>
              <a:t> karakter){</a:t>
            </a:r>
          </a:p>
          <a:p>
            <a:pPr lvl="1">
              <a:buNone/>
            </a:pPr>
            <a:r>
              <a:rPr lang="tr-TR" sz="2600" dirty="0" err="1" smtClean="0">
                <a:solidFill>
                  <a:srgbClr val="FF0000"/>
                </a:solidFill>
              </a:rPr>
              <a:t>printf</a:t>
            </a:r>
            <a:r>
              <a:rPr lang="tr-TR" sz="2600" dirty="0" smtClean="0">
                <a:solidFill>
                  <a:srgbClr val="FF0000"/>
                </a:solidFill>
              </a:rPr>
              <a:t>(</a:t>
            </a:r>
            <a:r>
              <a:rPr lang="tr-TR" sz="2800" dirty="0" smtClean="0">
                <a:solidFill>
                  <a:srgbClr val="FF0000"/>
                </a:solidFill>
              </a:rPr>
              <a:t>"</a:t>
            </a:r>
            <a:r>
              <a:rPr lang="tr-TR" sz="2600" dirty="0" smtClean="0">
                <a:solidFill>
                  <a:srgbClr val="FF0000"/>
                </a:solidFill>
              </a:rPr>
              <a:t>%c\n</a:t>
            </a:r>
            <a:r>
              <a:rPr lang="tr-TR" sz="2800" dirty="0" smtClean="0">
                <a:solidFill>
                  <a:srgbClr val="FF0000"/>
                </a:solidFill>
              </a:rPr>
              <a:t>"</a:t>
            </a:r>
            <a:r>
              <a:rPr lang="tr-TR" sz="2600" dirty="0" smtClean="0">
                <a:solidFill>
                  <a:srgbClr val="FF0000"/>
                </a:solidFill>
              </a:rPr>
              <a:t>, karakter);</a:t>
            </a:r>
          </a:p>
          <a:p>
            <a:pPr lvl="1">
              <a:buNone/>
            </a:pPr>
            <a:r>
              <a:rPr lang="tr-TR" sz="2600" dirty="0" smtClean="0">
                <a:solidFill>
                  <a:srgbClr val="FF0000"/>
                </a:solidFill>
              </a:rPr>
              <a:t>   </a:t>
            </a:r>
            <a:r>
              <a:rPr lang="tr-TR" sz="2600" dirty="0" err="1" smtClean="0">
                <a:solidFill>
                  <a:srgbClr val="FF0000"/>
                </a:solidFill>
              </a:rPr>
              <a:t>return</a:t>
            </a:r>
            <a:r>
              <a:rPr lang="tr-TR" sz="2600" dirty="0" smtClean="0">
                <a:solidFill>
                  <a:srgbClr val="FF0000"/>
                </a:solidFill>
              </a:rPr>
              <a:t>;</a:t>
            </a:r>
          </a:p>
          <a:p>
            <a:pPr>
              <a:buNone/>
            </a:pPr>
            <a:r>
              <a:rPr lang="tr-TR" dirty="0" smtClean="0">
                <a:solidFill>
                  <a:srgbClr val="FF0000"/>
                </a:solidFill>
              </a:rPr>
              <a:t>}</a:t>
            </a:r>
          </a:p>
          <a:p>
            <a:endParaRPr lang="tr-TR" dirty="0" smtClean="0"/>
          </a:p>
        </p:txBody>
      </p:sp>
      <p:sp>
        <p:nvSpPr>
          <p:cNvPr id="5" name="4 Dikdörtgen"/>
          <p:cNvSpPr/>
          <p:nvPr/>
        </p:nvSpPr>
        <p:spPr>
          <a:xfrm>
            <a:off x="4357686" y="2000240"/>
            <a:ext cx="4572032"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2600" dirty="0" err="1" smtClean="0"/>
              <a:t>int</a:t>
            </a:r>
            <a:r>
              <a:rPr lang="tr-TR" sz="2600" dirty="0" smtClean="0"/>
              <a:t> </a:t>
            </a:r>
            <a:r>
              <a:rPr lang="tr-TR" sz="2600" dirty="0" err="1" smtClean="0"/>
              <a:t>main</a:t>
            </a:r>
            <a:r>
              <a:rPr lang="tr-TR" sz="2600" dirty="0" smtClean="0"/>
              <a:t> () </a:t>
            </a:r>
            <a:r>
              <a:rPr lang="tr-TR" sz="2600" dirty="0" smtClean="0">
                <a:solidFill>
                  <a:schemeClr val="tx1">
                    <a:lumMod val="75000"/>
                    <a:lumOff val="25000"/>
                  </a:schemeClr>
                </a:solidFill>
              </a:rPr>
              <a:t>// NİLAY</a:t>
            </a:r>
          </a:p>
          <a:p>
            <a:r>
              <a:rPr lang="tr-TR" sz="2600" dirty="0" smtClean="0"/>
              <a:t>{</a:t>
            </a:r>
          </a:p>
          <a:p>
            <a:pPr lvl="1"/>
            <a:r>
              <a:rPr lang="tr-TR" sz="2600" dirty="0" smtClean="0">
                <a:solidFill>
                  <a:srgbClr val="FF0000"/>
                </a:solidFill>
              </a:rPr>
              <a:t>YAVUZHAN</a:t>
            </a:r>
            <a:r>
              <a:rPr lang="tr-TR" sz="2600" dirty="0" smtClean="0"/>
              <a:t>('b');</a:t>
            </a:r>
          </a:p>
          <a:p>
            <a:pPr lvl="1"/>
            <a:r>
              <a:rPr lang="tr-TR" sz="2600" dirty="0" smtClean="0">
                <a:solidFill>
                  <a:srgbClr val="0070C0"/>
                </a:solidFill>
              </a:rPr>
              <a:t>OSMAN</a:t>
            </a:r>
            <a:r>
              <a:rPr lang="tr-TR" sz="2600" dirty="0" smtClean="0"/>
              <a:t>(</a:t>
            </a:r>
            <a:r>
              <a:rPr lang="tr-TR" sz="2600" dirty="0" smtClean="0">
                <a:solidFill>
                  <a:schemeClr val="tx2"/>
                </a:solidFill>
              </a:rPr>
              <a:t>MERVE</a:t>
            </a:r>
            <a:r>
              <a:rPr lang="tr-TR" sz="2600" dirty="0" smtClean="0"/>
              <a:t>(2)  );</a:t>
            </a:r>
          </a:p>
          <a:p>
            <a:pPr lvl="1"/>
            <a:r>
              <a:rPr lang="tr-TR" sz="2600" dirty="0" smtClean="0"/>
              <a:t>    </a:t>
            </a:r>
            <a:r>
              <a:rPr lang="tr-TR" sz="2600" dirty="0" err="1" smtClean="0"/>
              <a:t>return</a:t>
            </a:r>
            <a:r>
              <a:rPr lang="tr-TR" sz="2600" dirty="0" smtClean="0"/>
              <a:t> 0;</a:t>
            </a:r>
          </a:p>
          <a:p>
            <a:r>
              <a:rPr lang="tr-TR" sz="2600" dirty="0" smtClean="0"/>
              <a:t>}</a:t>
            </a:r>
            <a:endParaRPr lang="tr-TR" sz="2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Duyurular</a:t>
            </a:r>
            <a:endParaRPr lang="tr-TR" sz="2800" dirty="0"/>
          </a:p>
        </p:txBody>
      </p:sp>
      <p:sp>
        <p:nvSpPr>
          <p:cNvPr id="7" name="6 İçerik Yer Tutucusu"/>
          <p:cNvSpPr>
            <a:spLocks noGrp="1"/>
          </p:cNvSpPr>
          <p:nvPr>
            <p:ph sz="quarter" idx="1"/>
          </p:nvPr>
        </p:nvSpPr>
        <p:spPr>
          <a:xfrm>
            <a:off x="457200" y="1219200"/>
            <a:ext cx="6400816" cy="4937760"/>
          </a:xfrm>
        </p:spPr>
        <p:txBody>
          <a:bodyPr>
            <a:normAutofit/>
          </a:bodyPr>
          <a:lstStyle/>
          <a:p>
            <a:r>
              <a:rPr lang="tr-TR" sz="2700" b="1" dirty="0" smtClean="0"/>
              <a:t>Ödev2</a:t>
            </a:r>
            <a:r>
              <a:rPr lang="tr-TR" sz="2700" dirty="0" smtClean="0"/>
              <a:t> Teslim: 9 Ekim Salı 23:59 </a:t>
            </a:r>
            <a:br>
              <a:rPr lang="tr-TR" sz="2700" dirty="0" smtClean="0"/>
            </a:br>
            <a:r>
              <a:rPr lang="tr-TR" sz="1700" dirty="0" smtClean="0"/>
              <a:t>(Normal Gönderim)</a:t>
            </a:r>
          </a:p>
          <a:p>
            <a:pPr lvl="1"/>
            <a:r>
              <a:rPr lang="tr-TR" sz="2400" dirty="0" smtClean="0">
                <a:solidFill>
                  <a:schemeClr val="tx1"/>
                </a:solidFill>
              </a:rPr>
              <a:t>Bir ödev örneği…</a:t>
            </a:r>
          </a:p>
          <a:p>
            <a:pPr lvl="1"/>
            <a:endParaRPr lang="tr-TR" sz="2400" dirty="0" smtClean="0">
              <a:solidFill>
                <a:schemeClr val="tx1"/>
              </a:solidFill>
            </a:endParaRPr>
          </a:p>
          <a:p>
            <a:pPr lvl="1">
              <a:buNone/>
            </a:pPr>
            <a:endParaRPr lang="tr-TR" sz="2000" dirty="0" smtClean="0"/>
          </a:p>
        </p:txBody>
      </p:sp>
      <p:sp>
        <p:nvSpPr>
          <p:cNvPr id="12" name="11 Yuvarlatılmış Dikdörtgen"/>
          <p:cNvSpPr/>
          <p:nvPr/>
        </p:nvSpPr>
        <p:spPr>
          <a:xfrm>
            <a:off x="6715140" y="1071546"/>
            <a:ext cx="1928826"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Kod çalışınca ben</a:t>
            </a:r>
            <a:endParaRPr lang="tr-TR" dirty="0"/>
          </a:p>
        </p:txBody>
      </p:sp>
      <p:pic>
        <p:nvPicPr>
          <p:cNvPr id="13" name="12 Resim" descr="similing.jpg"/>
          <p:cNvPicPr>
            <a:picLocks noChangeAspect="1"/>
          </p:cNvPicPr>
          <p:nvPr/>
        </p:nvPicPr>
        <p:blipFill>
          <a:blip r:embed="rId2"/>
          <a:srcRect b="27083"/>
          <a:stretch>
            <a:fillRect/>
          </a:stretch>
        </p:blipFill>
        <p:spPr>
          <a:xfrm>
            <a:off x="6715140" y="1357298"/>
            <a:ext cx="1680546" cy="2314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13 Metin kutusu"/>
          <p:cNvSpPr txBox="1"/>
          <p:nvPr/>
        </p:nvSpPr>
        <p:spPr>
          <a:xfrm>
            <a:off x="6072198" y="3571876"/>
            <a:ext cx="2571768" cy="584775"/>
          </a:xfrm>
          <a:prstGeom prst="rect">
            <a:avLst/>
          </a:prstGeom>
          <a:noFill/>
        </p:spPr>
        <p:txBody>
          <a:bodyPr wrap="square" rtlCol="0">
            <a:spAutoFit/>
          </a:bodyPr>
          <a:lstStyle/>
          <a:p>
            <a:pPr algn="ctr"/>
            <a:r>
              <a:rPr lang="tr-TR" sz="1600" i="1" dirty="0" smtClean="0"/>
              <a:t>Bu mutluluğu yaşamaya başladıysanız ne mutlu size…</a:t>
            </a:r>
            <a:endParaRPr lang="tr-TR" sz="1600" i="1" dirty="0"/>
          </a:p>
        </p:txBody>
      </p:sp>
      <p:sp>
        <p:nvSpPr>
          <p:cNvPr id="8" name="7 Yatay Kaydırma"/>
          <p:cNvSpPr/>
          <p:nvPr/>
        </p:nvSpPr>
        <p:spPr>
          <a:xfrm>
            <a:off x="714348" y="4286256"/>
            <a:ext cx="7786742" cy="207170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dirty="0" smtClean="0"/>
              <a:t>ÖDEV2’NİN SİZE KATABİLECEKLERİ: </a:t>
            </a:r>
          </a:p>
          <a:p>
            <a:pPr algn="ctr"/>
            <a:r>
              <a:rPr lang="tr-TR" sz="2000" dirty="0" smtClean="0"/>
              <a:t>Dosya işlemleri, iç içe </a:t>
            </a:r>
            <a:r>
              <a:rPr lang="tr-TR" sz="2000" dirty="0" err="1" smtClean="0"/>
              <a:t>if</a:t>
            </a:r>
            <a:r>
              <a:rPr lang="tr-TR" sz="2000" dirty="0" smtClean="0"/>
              <a:t> else yapıları, </a:t>
            </a:r>
            <a:r>
              <a:rPr lang="tr-TR" sz="2000" dirty="0" err="1" smtClean="0"/>
              <a:t>switch</a:t>
            </a:r>
            <a:r>
              <a:rPr lang="tr-TR" sz="2000" dirty="0" smtClean="0"/>
              <a:t> yapıları, “</a:t>
            </a:r>
            <a:r>
              <a:rPr lang="tr-TR" sz="2000" dirty="0" err="1" smtClean="0"/>
              <a:t>return</a:t>
            </a:r>
            <a:r>
              <a:rPr lang="tr-TR" sz="2000" dirty="0" smtClean="0"/>
              <a:t> 0;” kullanımı, karakterlerle çalışmak, </a:t>
            </a:r>
            <a:r>
              <a:rPr lang="tr-TR" sz="2000" dirty="0" err="1" smtClean="0"/>
              <a:t>printf</a:t>
            </a:r>
            <a:r>
              <a:rPr lang="tr-TR" sz="2000" dirty="0" smtClean="0"/>
              <a:t>/</a:t>
            </a:r>
            <a:r>
              <a:rPr lang="tr-TR" sz="2000" dirty="0" err="1" smtClean="0"/>
              <a:t>scanf</a:t>
            </a:r>
            <a:r>
              <a:rPr lang="tr-TR" sz="2000" dirty="0" smtClean="0"/>
              <a:t> kullanımları, hazır fonksiyonlar (</a:t>
            </a:r>
            <a:r>
              <a:rPr lang="tr-TR" sz="2000" dirty="0" err="1" smtClean="0"/>
              <a:t>rand</a:t>
            </a:r>
            <a:r>
              <a:rPr lang="tr-TR" sz="2000" dirty="0" smtClean="0"/>
              <a:t>() ), </a:t>
            </a:r>
            <a:r>
              <a:rPr lang="tr-TR" sz="2000" dirty="0" err="1" smtClean="0"/>
              <a:t>system</a:t>
            </a:r>
            <a:r>
              <a:rPr lang="tr-TR" sz="2000" dirty="0" smtClean="0"/>
              <a:t> komutları…</a:t>
            </a:r>
            <a:endParaRPr lang="tr-TR" sz="2000" dirty="0"/>
          </a:p>
        </p:txBody>
      </p:sp>
      <p:pic>
        <p:nvPicPr>
          <p:cNvPr id="11" name="Picture 3"/>
          <p:cNvPicPr>
            <a:picLocks noChangeAspect="1" noChangeArrowheads="1"/>
          </p:cNvPicPr>
          <p:nvPr/>
        </p:nvPicPr>
        <p:blipFill>
          <a:blip r:embed="rId3"/>
          <a:srcRect t="5284" r="66472" b="72358"/>
          <a:stretch>
            <a:fillRect/>
          </a:stretch>
        </p:blipFill>
        <p:spPr bwMode="auto">
          <a:xfrm>
            <a:off x="1214414" y="2571744"/>
            <a:ext cx="4362435" cy="15716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normAutofit fontScale="70000" lnSpcReduction="20000"/>
          </a:bodyPr>
          <a:lstStyle/>
          <a:p>
            <a:pPr>
              <a:buNone/>
            </a:pPr>
            <a:r>
              <a:rPr lang="tr-TR" dirty="0" smtClean="0"/>
              <a:t>//</a:t>
            </a:r>
            <a:r>
              <a:rPr lang="tr-TR" dirty="0" err="1" smtClean="0"/>
              <a:t>hafiza</a:t>
            </a:r>
            <a:r>
              <a:rPr lang="tr-TR" dirty="0" smtClean="0"/>
              <a:t> </a:t>
            </a:r>
            <a:r>
              <a:rPr lang="tr-TR" dirty="0" err="1" smtClean="0"/>
              <a:t>uzerinden</a:t>
            </a:r>
            <a:r>
              <a:rPr lang="tr-TR" dirty="0" smtClean="0"/>
              <a:t> konunun </a:t>
            </a:r>
            <a:r>
              <a:rPr lang="tr-TR" dirty="0" err="1" smtClean="0"/>
              <a:t>anlatimi</a:t>
            </a:r>
            <a:endParaRPr lang="tr-TR" dirty="0" smtClean="0"/>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void</a:t>
            </a:r>
            <a:r>
              <a:rPr lang="tr-TR" dirty="0" smtClean="0"/>
              <a:t> </a:t>
            </a:r>
            <a:r>
              <a:rPr lang="tr-TR" dirty="0" err="1" smtClean="0"/>
              <a:t>cagir</a:t>
            </a:r>
            <a:r>
              <a:rPr lang="tr-TR" dirty="0" smtClean="0"/>
              <a:t>(</a:t>
            </a:r>
            <a:r>
              <a:rPr lang="tr-TR" dirty="0" err="1" smtClean="0"/>
              <a:t>int</a:t>
            </a:r>
            <a:r>
              <a:rPr lang="tr-TR" dirty="0" smtClean="0"/>
              <a:t> ali, </a:t>
            </a:r>
            <a:r>
              <a:rPr lang="tr-TR" dirty="0" err="1" smtClean="0"/>
              <a:t>int</a:t>
            </a:r>
            <a:r>
              <a:rPr lang="tr-TR" dirty="0" smtClean="0"/>
              <a:t> veli);</a:t>
            </a:r>
          </a:p>
          <a:p>
            <a:pPr>
              <a:buNone/>
            </a:pPr>
            <a:r>
              <a:rPr lang="tr-TR" dirty="0" err="1" smtClean="0"/>
              <a:t>int</a:t>
            </a:r>
            <a:r>
              <a:rPr lang="tr-TR" dirty="0" smtClean="0"/>
              <a:t> </a:t>
            </a:r>
            <a:r>
              <a:rPr lang="tr-TR" dirty="0" err="1" smtClean="0"/>
              <a:t>main</a:t>
            </a:r>
            <a:r>
              <a:rPr lang="tr-TR" dirty="0" smtClean="0"/>
              <a:t>(){</a:t>
            </a:r>
          </a:p>
          <a:p>
            <a:pPr>
              <a:buNone/>
            </a:pPr>
            <a:r>
              <a:rPr lang="tr-TR" dirty="0" smtClean="0"/>
              <a:t>	</a:t>
            </a:r>
            <a:r>
              <a:rPr lang="tr-TR" dirty="0" err="1" smtClean="0"/>
              <a:t>int</a:t>
            </a:r>
            <a:r>
              <a:rPr lang="tr-TR" dirty="0" smtClean="0"/>
              <a:t> ali=3, veli=10;</a:t>
            </a:r>
          </a:p>
          <a:p>
            <a:pPr>
              <a:buNone/>
            </a:pPr>
            <a:r>
              <a:rPr lang="tr-TR" dirty="0" smtClean="0"/>
              <a:t>	</a:t>
            </a:r>
            <a:r>
              <a:rPr lang="tr-TR" dirty="0" err="1" smtClean="0"/>
              <a:t>printf</a:t>
            </a:r>
            <a:r>
              <a:rPr lang="tr-TR" dirty="0" smtClean="0"/>
              <a:t>("Merhaba.\</a:t>
            </a:r>
            <a:r>
              <a:rPr lang="tr-TR" dirty="0" err="1" smtClean="0"/>
              <a:t>nBen</a:t>
            </a:r>
            <a:r>
              <a:rPr lang="tr-TR" dirty="0" smtClean="0"/>
              <a:t> </a:t>
            </a:r>
            <a:r>
              <a:rPr lang="tr-TR" dirty="0" err="1" smtClean="0"/>
              <a:t>mainden</a:t>
            </a:r>
            <a:r>
              <a:rPr lang="tr-TR" dirty="0" smtClean="0"/>
              <a:t> Ali\</a:t>
            </a:r>
            <a:r>
              <a:rPr lang="tr-TR" dirty="0" err="1" smtClean="0"/>
              <a:t>nDegerim</a:t>
            </a:r>
            <a:r>
              <a:rPr lang="tr-TR" dirty="0" smtClean="0"/>
              <a:t> %d. </a:t>
            </a:r>
            <a:r>
              <a:rPr lang="tr-TR" dirty="0" err="1" smtClean="0"/>
              <a:t>Hafizadaki</a:t>
            </a:r>
            <a:r>
              <a:rPr lang="tr-TR" dirty="0" smtClean="0"/>
              <a:t> yerim %d", ali, &amp;ali);</a:t>
            </a:r>
          </a:p>
          <a:p>
            <a:pPr>
              <a:buNone/>
            </a:pPr>
            <a:r>
              <a:rPr lang="tr-TR" dirty="0" smtClean="0"/>
              <a:t>	</a:t>
            </a:r>
            <a:r>
              <a:rPr lang="tr-TR" dirty="0" err="1" smtClean="0"/>
              <a:t>printf</a:t>
            </a:r>
            <a:r>
              <a:rPr lang="tr-TR" dirty="0" smtClean="0"/>
              <a:t>("\</a:t>
            </a:r>
            <a:r>
              <a:rPr lang="tr-TR" dirty="0" err="1" smtClean="0"/>
              <a:t>nMerhaba</a:t>
            </a:r>
            <a:r>
              <a:rPr lang="tr-TR" dirty="0" smtClean="0"/>
              <a:t>.\</a:t>
            </a:r>
            <a:r>
              <a:rPr lang="tr-TR" dirty="0" err="1" smtClean="0"/>
              <a:t>nBen</a:t>
            </a:r>
            <a:r>
              <a:rPr lang="tr-TR" dirty="0" smtClean="0"/>
              <a:t> Veli\</a:t>
            </a:r>
            <a:r>
              <a:rPr lang="tr-TR" dirty="0" err="1" smtClean="0"/>
              <a:t>nDegerim</a:t>
            </a:r>
            <a:r>
              <a:rPr lang="tr-TR" dirty="0" smtClean="0"/>
              <a:t> %d. </a:t>
            </a:r>
            <a:r>
              <a:rPr lang="tr-TR" dirty="0" err="1" smtClean="0"/>
              <a:t>Hafizadaki</a:t>
            </a:r>
            <a:r>
              <a:rPr lang="tr-TR" dirty="0" smtClean="0"/>
              <a:t> yerim %d", veli, &amp;veli);</a:t>
            </a:r>
          </a:p>
          <a:p>
            <a:pPr>
              <a:buNone/>
            </a:pPr>
            <a:r>
              <a:rPr lang="tr-TR" dirty="0" smtClean="0"/>
              <a:t>	</a:t>
            </a:r>
            <a:r>
              <a:rPr lang="tr-TR" dirty="0" err="1" smtClean="0"/>
              <a:t>cagir</a:t>
            </a:r>
            <a:r>
              <a:rPr lang="tr-TR" dirty="0" smtClean="0"/>
              <a:t>(ali, veli);</a:t>
            </a:r>
          </a:p>
          <a:p>
            <a:pPr>
              <a:buNone/>
            </a:pPr>
            <a:r>
              <a:rPr lang="tr-TR" dirty="0" smtClean="0"/>
              <a:t>	</a:t>
            </a:r>
            <a:r>
              <a:rPr lang="tr-TR" sz="2200" dirty="0" err="1" smtClean="0"/>
              <a:t>printf</a:t>
            </a:r>
            <a:r>
              <a:rPr lang="tr-TR" sz="2200" dirty="0" smtClean="0"/>
              <a:t>("\n\</a:t>
            </a:r>
            <a:r>
              <a:rPr lang="tr-TR" sz="2200" dirty="0" err="1" smtClean="0"/>
              <a:t>nMerhaba</a:t>
            </a:r>
            <a:r>
              <a:rPr lang="tr-TR" sz="2200" dirty="0" smtClean="0"/>
              <a:t>.\</a:t>
            </a:r>
            <a:r>
              <a:rPr lang="tr-TR" sz="2200" dirty="0" err="1" smtClean="0"/>
              <a:t>nBen</a:t>
            </a:r>
            <a:r>
              <a:rPr lang="tr-TR" sz="2200" dirty="0" smtClean="0"/>
              <a:t> yine </a:t>
            </a:r>
            <a:r>
              <a:rPr lang="tr-TR" sz="2200" dirty="0" err="1" smtClean="0"/>
              <a:t>mainden</a:t>
            </a:r>
            <a:r>
              <a:rPr lang="tr-TR" sz="2200" dirty="0" smtClean="0"/>
              <a:t> Ali\</a:t>
            </a:r>
            <a:r>
              <a:rPr lang="tr-TR" sz="2200" dirty="0" err="1" smtClean="0"/>
              <a:t>nDegerim</a:t>
            </a:r>
            <a:r>
              <a:rPr lang="tr-TR" sz="2200" dirty="0" smtClean="0"/>
              <a:t> halen %d. </a:t>
            </a:r>
            <a:r>
              <a:rPr lang="tr-TR" sz="2200" dirty="0" err="1" smtClean="0"/>
              <a:t>Hafizadaki</a:t>
            </a:r>
            <a:r>
              <a:rPr lang="tr-TR" sz="2200" dirty="0" smtClean="0"/>
              <a:t> yerim %d", ali, &amp;ali);</a:t>
            </a:r>
            <a:endParaRPr lang="tr-TR" dirty="0" smtClean="0"/>
          </a:p>
          <a:p>
            <a:pPr>
              <a:buNone/>
            </a:pPr>
            <a:r>
              <a:rPr lang="tr-TR" dirty="0" smtClean="0"/>
              <a:t>	</a:t>
            </a:r>
            <a:r>
              <a:rPr lang="tr-TR" dirty="0" err="1" smtClean="0"/>
              <a:t>return</a:t>
            </a:r>
            <a:r>
              <a:rPr lang="tr-TR" dirty="0" smtClean="0"/>
              <a:t> 0;</a:t>
            </a:r>
          </a:p>
          <a:p>
            <a:pPr>
              <a:buNone/>
            </a:pPr>
            <a:r>
              <a:rPr lang="tr-TR" dirty="0" smtClean="0"/>
              <a:t>}</a:t>
            </a:r>
          </a:p>
          <a:p>
            <a:pPr>
              <a:buNone/>
            </a:pPr>
            <a:r>
              <a:rPr lang="tr-TR" dirty="0" err="1" smtClean="0"/>
              <a:t>void</a:t>
            </a:r>
            <a:r>
              <a:rPr lang="tr-TR" dirty="0" smtClean="0"/>
              <a:t> </a:t>
            </a:r>
            <a:r>
              <a:rPr lang="tr-TR" dirty="0" err="1" smtClean="0"/>
              <a:t>cagir</a:t>
            </a:r>
            <a:r>
              <a:rPr lang="tr-TR" dirty="0" smtClean="0"/>
              <a:t>(</a:t>
            </a:r>
            <a:r>
              <a:rPr lang="tr-TR" dirty="0" err="1" smtClean="0"/>
              <a:t>int</a:t>
            </a:r>
            <a:r>
              <a:rPr lang="tr-TR" dirty="0" smtClean="0"/>
              <a:t> ali, </a:t>
            </a:r>
            <a:r>
              <a:rPr lang="tr-TR" dirty="0" err="1" smtClean="0"/>
              <a:t>int</a:t>
            </a:r>
            <a:r>
              <a:rPr lang="tr-TR" dirty="0" smtClean="0"/>
              <a:t> veli)</a:t>
            </a:r>
          </a:p>
          <a:p>
            <a:pPr>
              <a:buNone/>
            </a:pPr>
            <a:r>
              <a:rPr lang="tr-TR" dirty="0" smtClean="0"/>
              <a:t>{</a:t>
            </a:r>
          </a:p>
          <a:p>
            <a:pPr>
              <a:buNone/>
            </a:pPr>
            <a:r>
              <a:rPr lang="tr-TR" dirty="0" smtClean="0"/>
              <a:t>	ali=8;	</a:t>
            </a:r>
          </a:p>
          <a:p>
            <a:pPr>
              <a:buNone/>
            </a:pPr>
            <a:r>
              <a:rPr lang="tr-TR" sz="2200" dirty="0" err="1" smtClean="0"/>
              <a:t>printf</a:t>
            </a:r>
            <a:r>
              <a:rPr lang="tr-TR" sz="2200" dirty="0" smtClean="0"/>
              <a:t>("\</a:t>
            </a:r>
            <a:r>
              <a:rPr lang="tr-TR" sz="2200" dirty="0" err="1" smtClean="0"/>
              <a:t>nSelam</a:t>
            </a:r>
            <a:r>
              <a:rPr lang="tr-TR" sz="2200" dirty="0" smtClean="0"/>
              <a:t> </a:t>
            </a:r>
            <a:r>
              <a:rPr lang="tr-TR" sz="2200" dirty="0" err="1" smtClean="0"/>
              <a:t>genclik</a:t>
            </a:r>
            <a:r>
              <a:rPr lang="tr-TR" sz="2200" dirty="0" smtClean="0"/>
              <a:t>.\</a:t>
            </a:r>
            <a:r>
              <a:rPr lang="tr-TR" sz="2200" dirty="0" err="1" smtClean="0"/>
              <a:t>nBen</a:t>
            </a:r>
            <a:r>
              <a:rPr lang="tr-TR" sz="2200" dirty="0" smtClean="0"/>
              <a:t> </a:t>
            </a:r>
            <a:r>
              <a:rPr lang="tr-TR" sz="2200" dirty="0" err="1" smtClean="0"/>
              <a:t>cagir</a:t>
            </a:r>
            <a:r>
              <a:rPr lang="tr-TR" sz="2200" dirty="0" smtClean="0"/>
              <a:t> koylu Ali\</a:t>
            </a:r>
            <a:r>
              <a:rPr lang="tr-TR" sz="2200" dirty="0" err="1" smtClean="0"/>
              <a:t>nDegerim</a:t>
            </a:r>
            <a:r>
              <a:rPr lang="tr-TR" sz="2200" dirty="0" smtClean="0"/>
              <a:t> %d. </a:t>
            </a:r>
            <a:r>
              <a:rPr lang="tr-TR" sz="2200" dirty="0" err="1" smtClean="0"/>
              <a:t>Hafizadaki</a:t>
            </a:r>
            <a:r>
              <a:rPr lang="tr-TR" sz="2200" dirty="0" smtClean="0"/>
              <a:t> yerim %d", ali, &amp;ali);</a:t>
            </a:r>
          </a:p>
          <a:p>
            <a:pPr>
              <a:buNone/>
            </a:pPr>
            <a:r>
              <a:rPr lang="tr-TR" sz="2200" dirty="0" smtClean="0"/>
              <a:t>}</a:t>
            </a:r>
          </a:p>
          <a:p>
            <a:endParaRPr lang="tr-TR" dirty="0" smtClean="0"/>
          </a:p>
        </p:txBody>
      </p:sp>
      <p:pic>
        <p:nvPicPr>
          <p:cNvPr id="1026" name="Picture 2"/>
          <p:cNvPicPr>
            <a:picLocks noChangeAspect="1" noChangeArrowheads="1"/>
          </p:cNvPicPr>
          <p:nvPr/>
        </p:nvPicPr>
        <p:blipFill>
          <a:blip r:embed="rId2"/>
          <a:srcRect/>
          <a:stretch>
            <a:fillRect/>
          </a:stretch>
        </p:blipFill>
        <p:spPr bwMode="auto">
          <a:xfrm>
            <a:off x="4303260" y="196791"/>
            <a:ext cx="4383540" cy="2044818"/>
          </a:xfrm>
          <a:prstGeom prst="rect">
            <a:avLst/>
          </a:prstGeom>
          <a:noFill/>
          <a:ln w="9525">
            <a:noFill/>
            <a:miter lim="800000"/>
            <a:headEnd/>
            <a:tailEnd/>
          </a:ln>
          <a:effectLst/>
        </p:spPr>
      </p:pic>
      <p:pic>
        <p:nvPicPr>
          <p:cNvPr id="5" name="4 Resim" descr="bilgisayar.wmf"/>
          <p:cNvPicPr>
            <a:picLocks noChangeAspect="1"/>
          </p:cNvPicPr>
          <p:nvPr/>
        </p:nvPicPr>
        <p:blipFill>
          <a:blip r:embed="rId3"/>
          <a:stretch>
            <a:fillRect/>
          </a:stretch>
        </p:blipFill>
        <p:spPr>
          <a:xfrm>
            <a:off x="6929454" y="4071942"/>
            <a:ext cx="1180065" cy="1204908"/>
          </a:xfrm>
          <a:prstGeom prst="rect">
            <a:avLst/>
          </a:prstGeom>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4714876" y="2928934"/>
            <a:ext cx="2000264"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357950" y="407194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5-Nokta Yıldız"/>
          <p:cNvSpPr/>
          <p:nvPr/>
        </p:nvSpPr>
        <p:spPr>
          <a:xfrm>
            <a:off x="4286248" y="1857364"/>
            <a:ext cx="4857752" cy="3929090"/>
          </a:xfrm>
          <a:prstGeom prst="star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dirty="0" smtClean="0"/>
              <a:t>Programlamada </a:t>
            </a:r>
            <a:r>
              <a:rPr lang="tr-TR" sz="2000" b="1" i="1" dirty="0" smtClean="0"/>
              <a:t>döngü</a:t>
            </a:r>
            <a:r>
              <a:rPr lang="tr-TR" sz="2000" dirty="0" smtClean="0"/>
              <a:t> deyince aklınıza neler geliyor?</a:t>
            </a:r>
          </a:p>
        </p:txBody>
      </p:sp>
      <p:sp>
        <p:nvSpPr>
          <p:cNvPr id="2" name="1 Başlık"/>
          <p:cNvSpPr>
            <a:spLocks noGrp="1"/>
          </p:cNvSpPr>
          <p:nvPr>
            <p:ph type="title"/>
          </p:nvPr>
        </p:nvSpPr>
        <p:spPr/>
        <p:txBody>
          <a:bodyPr/>
          <a:lstStyle/>
          <a:p>
            <a:r>
              <a:rPr lang="tr-TR" dirty="0" smtClean="0"/>
              <a:t>CEVAP ARANACAK BAZI SORULAR</a:t>
            </a:r>
            <a:endParaRPr lang="en-US" dirty="0"/>
          </a:p>
        </p:txBody>
      </p:sp>
      <p:sp>
        <p:nvSpPr>
          <p:cNvPr id="3" name="2 İçerik Yer Tutucusu"/>
          <p:cNvSpPr>
            <a:spLocks noGrp="1"/>
          </p:cNvSpPr>
          <p:nvPr>
            <p:ph sz="quarter" idx="1"/>
          </p:nvPr>
        </p:nvSpPr>
        <p:spPr/>
        <p:txBody>
          <a:bodyPr/>
          <a:lstStyle/>
          <a:p>
            <a:r>
              <a:rPr lang="tr-TR" dirty="0" smtClean="0"/>
              <a:t>Döngü nedir?</a:t>
            </a:r>
          </a:p>
          <a:p>
            <a:r>
              <a:rPr lang="tr-TR" dirty="0" err="1" smtClean="0"/>
              <a:t>Algoritmik</a:t>
            </a:r>
            <a:r>
              <a:rPr lang="tr-TR" dirty="0" smtClean="0"/>
              <a:t> olarak döngüler nasıl kurgulanır?</a:t>
            </a:r>
          </a:p>
          <a:p>
            <a:r>
              <a:rPr lang="tr-TR" dirty="0" smtClean="0"/>
              <a:t>Döngülerle birlikte kodlamada </a:t>
            </a:r>
            <a:br>
              <a:rPr lang="tr-TR" dirty="0" smtClean="0"/>
            </a:br>
            <a:r>
              <a:rPr lang="tr-TR" dirty="0" smtClean="0"/>
              <a:t>nasıl yetiler kazanıyoruz?</a:t>
            </a:r>
          </a:p>
          <a:p>
            <a:endParaRPr lang="tr-TR" dirty="0" smtClean="0"/>
          </a:p>
          <a:p>
            <a:endParaRPr lang="tr-TR" dirty="0" smtClean="0"/>
          </a:p>
        </p:txBody>
      </p:sp>
    </p:spTree>
    <p:extLst>
      <p:ext uri="{BB962C8B-B14F-4D97-AF65-F5344CB8AC3E}">
        <p14:creationId xmlns="" xmlns:p14="http://schemas.microsoft.com/office/powerpoint/2010/main"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4929190" y="1142984"/>
            <a:ext cx="328614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Bizim dersimizin de bir döngüsü vardır.</a:t>
            </a:r>
            <a:endParaRPr lang="tr-TR" sz="2400" dirty="0"/>
          </a:p>
        </p:txBody>
      </p:sp>
      <p:sp>
        <p:nvSpPr>
          <p:cNvPr id="8" name="7 Sağ Ok"/>
          <p:cNvSpPr/>
          <p:nvPr/>
        </p:nvSpPr>
        <p:spPr>
          <a:xfrm rot="19718683">
            <a:off x="4179550" y="2012546"/>
            <a:ext cx="1071538"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smtClean="0"/>
              <a:t>Bil141 Döngüsü</a:t>
            </a:r>
            <a:endParaRPr lang="tr-TR" dirty="0"/>
          </a:p>
        </p:txBody>
      </p:sp>
      <p:graphicFrame>
        <p:nvGraphicFramePr>
          <p:cNvPr id="4" name="3 İçerik Yer Tutucusu"/>
          <p:cNvGraphicFramePr>
            <a:graphicFrameLocks noGrp="1"/>
          </p:cNvGraphicFramePr>
          <p:nvPr>
            <p:ph sz="quarter" idx="1"/>
          </p:nvPr>
        </p:nvGraphicFramePr>
        <p:xfrm>
          <a:off x="500034" y="1214422"/>
          <a:ext cx="5478780" cy="356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etin kutusu"/>
          <p:cNvSpPr txBox="1"/>
          <p:nvPr/>
        </p:nvSpPr>
        <p:spPr>
          <a:xfrm>
            <a:off x="857224" y="5000636"/>
            <a:ext cx="7429552" cy="1200329"/>
          </a:xfrm>
          <a:prstGeom prst="rect">
            <a:avLst/>
          </a:prstGeom>
          <a:noFill/>
        </p:spPr>
        <p:txBody>
          <a:bodyPr wrap="square" rtlCol="0">
            <a:spAutoFit/>
          </a:bodyPr>
          <a:lstStyle/>
          <a:p>
            <a:r>
              <a:rPr lang="tr-TR" sz="2400" dirty="0" smtClean="0"/>
              <a:t>Bu döngünün içinde kalmaya özen gösterelim.</a:t>
            </a:r>
          </a:p>
          <a:p>
            <a:r>
              <a:rPr lang="tr-TR" sz="2400" dirty="0" smtClean="0"/>
              <a:t>Bunun için yaklaşmakta olan ara sınavdan başarılı bir not almanız çok önemli.</a:t>
            </a:r>
            <a:endParaRPr lang="tr-T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Döngüler</a:t>
            </a:r>
            <a:endParaRPr lang="en-US" dirty="0"/>
          </a:p>
        </p:txBody>
      </p:sp>
      <p:sp>
        <p:nvSpPr>
          <p:cNvPr id="3" name="2 İçerik Yer Tutucusu"/>
          <p:cNvSpPr>
            <a:spLocks noGrp="1"/>
          </p:cNvSpPr>
          <p:nvPr>
            <p:ph sz="quarter" idx="1"/>
          </p:nvPr>
        </p:nvSpPr>
        <p:spPr/>
        <p:txBody>
          <a:bodyPr>
            <a:normAutofit/>
          </a:bodyPr>
          <a:lstStyle/>
          <a:p>
            <a:r>
              <a:rPr lang="tr-TR" dirty="0" err="1" smtClean="0"/>
              <a:t>while</a:t>
            </a:r>
            <a:r>
              <a:rPr lang="tr-TR" dirty="0" smtClean="0"/>
              <a:t>, do </a:t>
            </a:r>
            <a:r>
              <a:rPr lang="tr-TR" dirty="0" err="1" smtClean="0"/>
              <a:t>while</a:t>
            </a:r>
            <a:r>
              <a:rPr lang="tr-TR" dirty="0" smtClean="0"/>
              <a:t> ve for döngüleri</a:t>
            </a:r>
          </a:p>
          <a:p>
            <a:endParaRPr lang="tr-TR" dirty="0" smtClean="0"/>
          </a:p>
          <a:p>
            <a:pPr>
              <a:buNone/>
            </a:pPr>
            <a:endParaRPr lang="tr-TR" dirty="0" smtClean="0"/>
          </a:p>
          <a:p>
            <a:pPr lvl="1"/>
            <a:endParaRPr lang="tr-TR" dirty="0" smtClean="0"/>
          </a:p>
          <a:p>
            <a:pPr lvl="1"/>
            <a:endParaRPr lang="tr-TR" dirty="0" smtClean="0"/>
          </a:p>
          <a:p>
            <a:pPr lvl="1"/>
            <a:endParaRPr lang="tr-TR" dirty="0" smtClean="0"/>
          </a:p>
          <a:p>
            <a:endParaRPr lang="tr-TR" dirty="0" smtClean="0"/>
          </a:p>
        </p:txBody>
      </p:sp>
      <p:pic>
        <p:nvPicPr>
          <p:cNvPr id="5" name="Picture 2" descr="http://media.giphy.com/media/z9c1ZCvaH5WBq/giphy.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2678258"/>
            <a:ext cx="3810000" cy="21431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Horizontal Scroll 3"/>
          <p:cNvSpPr/>
          <p:nvPr/>
        </p:nvSpPr>
        <p:spPr>
          <a:xfrm>
            <a:off x="1905000" y="4385831"/>
            <a:ext cx="5126182" cy="1579418"/>
          </a:xfrm>
          <a:prstGeom prst="horizontalScroll">
            <a:avLst/>
          </a:prstGeom>
          <a:solidFill>
            <a:schemeClr val="accent3">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i="1" dirty="0" err="1" smtClean="0">
                <a:solidFill>
                  <a:schemeClr val="tx1"/>
                </a:solidFill>
              </a:rPr>
              <a:t>while</a:t>
            </a:r>
            <a:r>
              <a:rPr lang="tr-TR" sz="2400" i="1" dirty="0" smtClean="0">
                <a:solidFill>
                  <a:schemeClr val="tx1"/>
                </a:solidFill>
              </a:rPr>
              <a:t> döngüsünü iyi anlarsak diğerleri kolay olur.</a:t>
            </a:r>
            <a:endParaRPr lang="tr-TR" sz="2400" i="1"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dirty="0" smtClean="0"/>
              <a:t>C dilinde</a:t>
            </a:r>
            <a:r>
              <a:rPr lang="tr-TR" sz="2400" dirty="0" smtClean="0">
                <a:solidFill>
                  <a:schemeClr val="tx1"/>
                </a:solidFill>
              </a:rPr>
              <a:t> iki temel döngü bulunmaktadır. Bunlar </a:t>
            </a:r>
            <a:r>
              <a:rPr lang="tr-TR" sz="2400" b="1" i="1" dirty="0" err="1" smtClean="0">
                <a:solidFill>
                  <a:schemeClr val="tx1"/>
                </a:solidFill>
              </a:rPr>
              <a:t>while</a:t>
            </a:r>
            <a:r>
              <a:rPr lang="tr-TR" sz="2400" dirty="0" smtClean="0">
                <a:solidFill>
                  <a:schemeClr val="tx1"/>
                </a:solidFill>
              </a:rPr>
              <a:t> ve </a:t>
            </a:r>
            <a:r>
              <a:rPr lang="tr-TR" sz="2400" b="1" i="1" dirty="0" smtClean="0">
                <a:solidFill>
                  <a:schemeClr val="tx1"/>
                </a:solidFill>
              </a:rPr>
              <a:t>for</a:t>
            </a:r>
            <a:r>
              <a:rPr lang="tr-TR" sz="2400" dirty="0" smtClean="0">
                <a:solidFill>
                  <a:schemeClr val="tx1"/>
                </a:solidFill>
              </a:rPr>
              <a:t> döngüleridir. Ayrıca </a:t>
            </a:r>
            <a:r>
              <a:rPr lang="tr-TR" sz="2400" dirty="0" err="1" smtClean="0">
                <a:solidFill>
                  <a:schemeClr val="tx1"/>
                </a:solidFill>
              </a:rPr>
              <a:t>while</a:t>
            </a:r>
            <a:r>
              <a:rPr lang="tr-TR" sz="2400" dirty="0" smtClean="0">
                <a:solidFill>
                  <a:schemeClr val="tx1"/>
                </a:solidFill>
              </a:rPr>
              <a:t> döngüsünün özel bir hali olan </a:t>
            </a:r>
            <a:r>
              <a:rPr lang="tr-TR" sz="2400" b="1" i="1" dirty="0" smtClean="0">
                <a:solidFill>
                  <a:schemeClr val="tx1"/>
                </a:solidFill>
              </a:rPr>
              <a:t>do-</a:t>
            </a:r>
            <a:r>
              <a:rPr lang="tr-TR" sz="2400" b="1" i="1" dirty="0" err="1" smtClean="0">
                <a:solidFill>
                  <a:schemeClr val="tx1"/>
                </a:solidFill>
              </a:rPr>
              <a:t>while</a:t>
            </a:r>
            <a:r>
              <a:rPr lang="tr-TR" sz="2400" dirty="0" smtClean="0">
                <a:solidFill>
                  <a:schemeClr val="tx1"/>
                </a:solidFill>
              </a:rPr>
              <a:t> döngüsü de bulunmaktadır.</a:t>
            </a:r>
          </a:p>
          <a:p>
            <a:pPr algn="just">
              <a:buFontTx/>
              <a:buChar char="-"/>
            </a:pPr>
            <a:endParaRPr lang="tr-TR" sz="2400" dirty="0" smtClean="0">
              <a:solidFill>
                <a:schemeClr val="tx1"/>
              </a:solidFill>
            </a:endParaRPr>
          </a:p>
          <a:p>
            <a:pPr algn="just">
              <a:buFontTx/>
              <a:buChar char="-"/>
            </a:pPr>
            <a:r>
              <a:rPr lang="tr-TR" sz="2400" dirty="0" smtClean="0">
                <a:solidFill>
                  <a:schemeClr val="tx1"/>
                </a:solidFill>
              </a:rPr>
              <a:t> </a:t>
            </a:r>
            <a:r>
              <a:rPr lang="tr-TR" sz="2400" b="1" i="1" dirty="0" err="1" smtClean="0">
                <a:solidFill>
                  <a:schemeClr val="tx1"/>
                </a:solidFill>
              </a:rPr>
              <a:t>while</a:t>
            </a:r>
            <a:r>
              <a:rPr lang="tr-TR" sz="2400" dirty="0" smtClean="0">
                <a:solidFill>
                  <a:schemeClr val="tx1"/>
                </a:solidFill>
              </a:rPr>
              <a:t> döngüsü bir mantıksal ifadenin durumuna göre hareket eden bir döngüdür. Döngüde yer alması gereken kontrol değişkeni atamaları, mantıksal kontrol, ve değişken güncelleştirmeleri </a:t>
            </a:r>
            <a:r>
              <a:rPr lang="tr-TR" sz="2400" b="1" i="1" dirty="0" err="1" smtClean="0">
                <a:solidFill>
                  <a:schemeClr val="tx1"/>
                </a:solidFill>
              </a:rPr>
              <a:t>while</a:t>
            </a:r>
            <a:r>
              <a:rPr lang="tr-TR" sz="2400" dirty="0" smtClean="0">
                <a:solidFill>
                  <a:schemeClr val="tx1"/>
                </a:solidFill>
              </a:rPr>
              <a:t> döngüsünde birbirinden bağımsız ve kodun ayrı satırlarında yapılmaktadır.</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Sonsuz döngü</a:t>
            </a:r>
            <a:endParaRPr lang="tr-TR" dirty="0"/>
          </a:p>
        </p:txBody>
      </p:sp>
      <p:sp>
        <p:nvSpPr>
          <p:cNvPr id="4" name="Text Box 3"/>
          <p:cNvSpPr txBox="1">
            <a:spLocks noChangeArrowheads="1"/>
          </p:cNvSpPr>
          <p:nvPr/>
        </p:nvSpPr>
        <p:spPr bwMode="auto">
          <a:xfrm>
            <a:off x="533400" y="1295400"/>
            <a:ext cx="8182004" cy="458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 typeface="Arial" pitchFamily="34" charset="0"/>
              <a:buChar char="•"/>
            </a:pPr>
            <a:r>
              <a:rPr lang="tr-TR" sz="2800" dirty="0" smtClean="0"/>
              <a:t>Sonsuz döngü oluşturmak için </a:t>
            </a:r>
            <a:r>
              <a:rPr lang="tr-TR" sz="2800" dirty="0" err="1" smtClean="0"/>
              <a:t>while’ın</a:t>
            </a:r>
            <a:r>
              <a:rPr lang="tr-TR" sz="2800" dirty="0" smtClean="0"/>
              <a:t> koşulunun içine 1 yazmanız yeterli.</a:t>
            </a:r>
          </a:p>
          <a:p>
            <a:pPr lvl="1"/>
            <a:r>
              <a:rPr lang="tr-TR" sz="2400" dirty="0" err="1" smtClean="0">
                <a:solidFill>
                  <a:srgbClr val="FF0000"/>
                </a:solidFill>
              </a:rPr>
              <a:t>while</a:t>
            </a:r>
            <a:r>
              <a:rPr lang="tr-TR" sz="2400" dirty="0" smtClean="0">
                <a:solidFill>
                  <a:srgbClr val="FF0000"/>
                </a:solidFill>
              </a:rPr>
              <a:t>(1)</a:t>
            </a:r>
          </a:p>
          <a:p>
            <a:pPr lvl="1"/>
            <a:r>
              <a:rPr lang="tr-TR" sz="2400" dirty="0" smtClean="0">
                <a:solidFill>
                  <a:srgbClr val="FF0000"/>
                </a:solidFill>
              </a:rPr>
              <a:t>{</a:t>
            </a:r>
          </a:p>
          <a:p>
            <a:pPr lvl="1"/>
            <a:r>
              <a:rPr lang="tr-TR" sz="2400" dirty="0" smtClean="0">
                <a:solidFill>
                  <a:srgbClr val="FF0000"/>
                </a:solidFill>
              </a:rPr>
              <a:t> 	</a:t>
            </a:r>
            <a:r>
              <a:rPr lang="tr-TR" sz="2400" dirty="0" err="1" smtClean="0">
                <a:solidFill>
                  <a:srgbClr val="FF0000"/>
                </a:solidFill>
              </a:rPr>
              <a:t>printf</a:t>
            </a:r>
            <a:r>
              <a:rPr lang="tr-TR" sz="2400" dirty="0" smtClean="0">
                <a:solidFill>
                  <a:srgbClr val="FF0000"/>
                </a:solidFill>
              </a:rPr>
              <a:t>(“</a:t>
            </a:r>
            <a:r>
              <a:rPr lang="tr-TR" sz="2400" dirty="0" err="1" smtClean="0">
                <a:solidFill>
                  <a:srgbClr val="FF0000"/>
                </a:solidFill>
              </a:rPr>
              <a:t>Matrix</a:t>
            </a:r>
            <a:r>
              <a:rPr lang="tr-TR" sz="2400" dirty="0" smtClean="0">
                <a:solidFill>
                  <a:srgbClr val="FF0000"/>
                </a:solidFill>
              </a:rPr>
              <a:t>!010101101111”); </a:t>
            </a:r>
          </a:p>
          <a:p>
            <a:pPr lvl="1"/>
            <a:r>
              <a:rPr lang="tr-TR" sz="2400" dirty="0" smtClean="0">
                <a:solidFill>
                  <a:srgbClr val="FF0000"/>
                </a:solidFill>
              </a:rPr>
              <a:t>}</a:t>
            </a:r>
          </a:p>
          <a:p>
            <a:pPr>
              <a:buFont typeface="Arial" pitchFamily="34" charset="0"/>
              <a:buChar char="•"/>
            </a:pPr>
            <a:r>
              <a:rPr lang="tr-TR" sz="2800" dirty="0" smtClean="0"/>
              <a:t>Eğer böyle bir döngü içinde </a:t>
            </a:r>
            <a:r>
              <a:rPr lang="tr-TR" sz="2800" dirty="0" err="1" smtClean="0"/>
              <a:t>return</a:t>
            </a:r>
            <a:r>
              <a:rPr lang="tr-TR" sz="2800" dirty="0" smtClean="0"/>
              <a:t> 0; ya da break; gibi komutlar yoksa kod sürekli çalışır. </a:t>
            </a:r>
          </a:p>
          <a:p>
            <a:pPr>
              <a:buFont typeface="Arial" pitchFamily="34" charset="0"/>
              <a:buChar char="•"/>
            </a:pPr>
            <a:r>
              <a:rPr lang="tr-TR" sz="2800" dirty="0" smtClean="0"/>
              <a:t>Sınavda bu gibi durumlar için “HATA3: Kod hatalıdır. Sonsuz döngüye girer…” cevabı verebilmeniz beklenmektedir.</a:t>
            </a: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 : while</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Tx/>
              <a:buChar char="-"/>
            </a:pPr>
            <a:r>
              <a:rPr lang="tr-TR" sz="2400" dirty="0" smtClean="0">
                <a:solidFill>
                  <a:schemeClr val="tx1"/>
                </a:solidFill>
              </a:rPr>
              <a:t> </a:t>
            </a:r>
            <a:r>
              <a:rPr lang="tr-TR" sz="2400" dirty="0" err="1" smtClean="0">
                <a:solidFill>
                  <a:schemeClr val="tx1"/>
                </a:solidFill>
              </a:rPr>
              <a:t>while</a:t>
            </a:r>
            <a:r>
              <a:rPr lang="tr-TR" sz="2400" dirty="0" smtClean="0">
                <a:solidFill>
                  <a:schemeClr val="tx1"/>
                </a:solidFill>
              </a:rPr>
              <a:t> döngüsünün yapısı temel olarak şöyledir:</a:t>
            </a:r>
          </a:p>
          <a:p>
            <a:pPr algn="just">
              <a:buFontTx/>
              <a:buChar char="-"/>
            </a:pPr>
            <a:endParaRPr lang="tr-TR" sz="2400" dirty="0" smtClean="0">
              <a:solidFill>
                <a:schemeClr val="tx1"/>
              </a:solidFill>
            </a:endParaRPr>
          </a:p>
          <a:p>
            <a:pPr algn="just"/>
            <a:r>
              <a:rPr lang="tr-TR" sz="2400" dirty="0" smtClean="0">
                <a:solidFill>
                  <a:schemeClr val="tx1"/>
                </a:solidFill>
              </a:rPr>
              <a:t>   </a:t>
            </a:r>
            <a:r>
              <a:rPr lang="tr-TR" sz="2400" dirty="0" err="1" smtClean="0">
                <a:solidFill>
                  <a:schemeClr val="tx1"/>
                </a:solidFill>
              </a:rPr>
              <a:t>while</a:t>
            </a:r>
            <a:r>
              <a:rPr lang="tr-TR" sz="2400" dirty="0" smtClean="0">
                <a:solidFill>
                  <a:schemeClr val="tx1"/>
                </a:solidFill>
              </a:rPr>
              <a:t>(kontrol)</a:t>
            </a:r>
          </a:p>
          <a:p>
            <a:pPr algn="just"/>
            <a:r>
              <a:rPr lang="tr-TR" sz="2400" dirty="0" smtClean="0">
                <a:solidFill>
                  <a:schemeClr val="tx1"/>
                </a:solidFill>
              </a:rPr>
              <a:t>   {</a:t>
            </a:r>
          </a:p>
          <a:p>
            <a:pPr algn="just"/>
            <a:r>
              <a:rPr lang="tr-TR" sz="2400" dirty="0" smtClean="0">
                <a:solidFill>
                  <a:schemeClr val="tx1"/>
                </a:solidFill>
              </a:rPr>
              <a:t>       işlem_1;</a:t>
            </a:r>
          </a:p>
          <a:p>
            <a:pPr algn="just"/>
            <a:r>
              <a:rPr lang="tr-TR" sz="2400" dirty="0" smtClean="0">
                <a:solidFill>
                  <a:schemeClr val="tx1"/>
                </a:solidFill>
              </a:rPr>
              <a:t>       işlem_2;</a:t>
            </a:r>
          </a:p>
          <a:p>
            <a:pPr algn="just"/>
            <a:r>
              <a:rPr lang="tr-TR" sz="2400" dirty="0" smtClean="0">
                <a:solidFill>
                  <a:schemeClr val="tx1"/>
                </a:solidFill>
              </a:rPr>
              <a:t>       …</a:t>
            </a:r>
          </a:p>
          <a:p>
            <a:pPr algn="just"/>
            <a:r>
              <a:rPr lang="tr-TR" sz="2400" dirty="0" smtClean="0">
                <a:solidFill>
                  <a:schemeClr val="tx1"/>
                </a:solidFill>
              </a:rPr>
              <a:t>       işlem_n;</a:t>
            </a:r>
          </a:p>
          <a:p>
            <a:pPr algn="just"/>
            <a:r>
              <a:rPr lang="tr-TR" sz="2400" dirty="0" smtClean="0">
                <a:solidFill>
                  <a:schemeClr val="tx1"/>
                </a:solidFill>
              </a:rPr>
              <a:t>    }</a:t>
            </a:r>
          </a:p>
          <a:p>
            <a:pPr algn="just"/>
            <a:endParaRPr lang="tr-TR" sz="2400" dirty="0" smtClean="0">
              <a:solidFill>
                <a:schemeClr val="tx1"/>
              </a:solidFill>
            </a:endParaRPr>
          </a:p>
          <a:p>
            <a:pPr algn="just">
              <a:buFontTx/>
              <a:buChar char="-"/>
            </a:pPr>
            <a:r>
              <a:rPr lang="tr-TR" sz="2400" dirty="0" smtClean="0">
                <a:solidFill>
                  <a:schemeClr val="tx1"/>
                </a:solidFill>
              </a:rPr>
              <a:t> Eğer döngü içerisinde yalnızca tek bir satır çalışacaksa süslü parantez kullanılmayabilir.</a:t>
            </a:r>
          </a:p>
          <a:p>
            <a:pPr algn="just">
              <a:buFontTx/>
              <a:buChar char="-"/>
            </a:pPr>
            <a:r>
              <a:rPr lang="tr-TR" sz="2400" dirty="0" smtClean="0">
                <a:solidFill>
                  <a:schemeClr val="tx1"/>
                </a:solidFill>
              </a:rPr>
              <a:t> Eğer döngünün herhangi bir anında döngüden çıkış kontrolüne bakılmaksızın döngüden çıkılmak istenirse </a:t>
            </a:r>
            <a:r>
              <a:rPr lang="tr-TR" sz="2400" dirty="0" err="1" smtClean="0">
                <a:solidFill>
                  <a:schemeClr val="tx1"/>
                </a:solidFill>
              </a:rPr>
              <a:t>switch</a:t>
            </a:r>
            <a:r>
              <a:rPr lang="tr-TR" sz="2400" dirty="0" smtClean="0">
                <a:solidFill>
                  <a:schemeClr val="tx1"/>
                </a:solidFill>
              </a:rPr>
              <a:t> bloğunda da gördüğümüz “</a:t>
            </a:r>
            <a:r>
              <a:rPr lang="tr-TR" sz="2400" b="1" i="1" dirty="0" smtClean="0">
                <a:solidFill>
                  <a:schemeClr val="tx1"/>
                </a:solidFill>
              </a:rPr>
              <a:t>break</a:t>
            </a:r>
            <a:r>
              <a:rPr lang="tr-TR" sz="2400" dirty="0" smtClean="0">
                <a:solidFill>
                  <a:schemeClr val="tx1"/>
                </a:solidFill>
              </a:rPr>
              <a:t>” komutu kullanılmalıdır. </a:t>
            </a:r>
            <a:r>
              <a:rPr lang="tr-TR" sz="2400" b="1" i="1" dirty="0" smtClean="0">
                <a:solidFill>
                  <a:schemeClr val="tx1"/>
                </a:solidFill>
              </a:rPr>
              <a:t>break</a:t>
            </a:r>
            <a:r>
              <a:rPr lang="tr-TR" sz="2400" dirty="0" smtClean="0">
                <a:solidFill>
                  <a:schemeClr val="tx1"/>
                </a:solidFill>
              </a:rPr>
              <a:t> komutu içinde bulunduğu döngünün dışına çıkılmasına olanak sağlar. </a:t>
            </a:r>
          </a:p>
        </p:txBody>
      </p:sp>
      <p:sp>
        <p:nvSpPr>
          <p:cNvPr id="4" name="3 Yuvarlatılmış Dikdörtgen"/>
          <p:cNvSpPr/>
          <p:nvPr/>
        </p:nvSpPr>
        <p:spPr>
          <a:xfrm>
            <a:off x="4071934" y="1714488"/>
            <a:ext cx="1785950"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err="1" smtClean="0"/>
              <a:t>while</a:t>
            </a:r>
            <a:r>
              <a:rPr lang="tr-TR" dirty="0" smtClean="0"/>
              <a:t>(1)</a:t>
            </a:r>
          </a:p>
          <a:p>
            <a:r>
              <a:rPr lang="tr-TR" dirty="0" smtClean="0"/>
              <a:t>{</a:t>
            </a:r>
          </a:p>
          <a:p>
            <a:endParaRPr lang="tr-TR" dirty="0" smtClean="0"/>
          </a:p>
          <a:p>
            <a:r>
              <a:rPr lang="tr-TR" dirty="0" smtClean="0"/>
              <a:t>// </a:t>
            </a:r>
            <a:r>
              <a:rPr lang="tr-TR" dirty="0" err="1" smtClean="0"/>
              <a:t>islemler</a:t>
            </a:r>
            <a:r>
              <a:rPr lang="tr-TR" dirty="0" smtClean="0"/>
              <a:t>…</a:t>
            </a:r>
          </a:p>
          <a:p>
            <a:endParaRPr lang="tr-TR" dirty="0" smtClean="0"/>
          </a:p>
          <a:p>
            <a:r>
              <a:rPr lang="tr-TR" dirty="0" smtClean="0"/>
              <a:t>}</a:t>
            </a:r>
            <a:endParaRPr lang="tr-TR" dirty="0"/>
          </a:p>
        </p:txBody>
      </p:sp>
      <p:sp>
        <p:nvSpPr>
          <p:cNvPr id="5" name="4 Metin kutusu"/>
          <p:cNvSpPr txBox="1"/>
          <p:nvPr/>
        </p:nvSpPr>
        <p:spPr>
          <a:xfrm>
            <a:off x="6215074" y="2571744"/>
            <a:ext cx="1714512" cy="923330"/>
          </a:xfrm>
          <a:prstGeom prst="rect">
            <a:avLst/>
          </a:prstGeom>
          <a:noFill/>
        </p:spPr>
        <p:txBody>
          <a:bodyPr wrap="square" rtlCol="0">
            <a:spAutoFit/>
          </a:bodyPr>
          <a:lstStyle/>
          <a:p>
            <a:r>
              <a:rPr lang="tr-TR" dirty="0" smtClean="0"/>
              <a:t>Sonsuz şekilde dönen döngüye örnek</a:t>
            </a:r>
            <a:endParaRPr lang="tr-TR" dirty="0"/>
          </a:p>
        </p:txBody>
      </p:sp>
      <p:cxnSp>
        <p:nvCxnSpPr>
          <p:cNvPr id="7" name="6 Düz Ok Bağlayıcısı"/>
          <p:cNvCxnSpPr/>
          <p:nvPr/>
        </p:nvCxnSpPr>
        <p:spPr>
          <a:xfrm>
            <a:off x="5857884" y="2071678"/>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p:spPr>
        <p:txBody>
          <a:bodyPr/>
          <a:lstStyle/>
          <a:p>
            <a:fld id="{642C3DA2-A01E-334C-9CC5-69F846491E92}" type="slidenum">
              <a:rPr lang="en-US" smtClean="0"/>
              <a:pPr/>
              <a:t>78</a:t>
            </a:fld>
            <a:endParaRPr lang="en-US" sz="1400" dirty="0" smtClean="0"/>
          </a:p>
        </p:txBody>
      </p:sp>
      <p:sp>
        <p:nvSpPr>
          <p:cNvPr id="84995" name="Rectangle 2"/>
          <p:cNvSpPr>
            <a:spLocks noGrp="1" noChangeArrowheads="1"/>
          </p:cNvSpPr>
          <p:nvPr>
            <p:ph type="title"/>
          </p:nvPr>
        </p:nvSpPr>
        <p:spPr>
          <a:xfrm>
            <a:off x="0" y="685784"/>
            <a:ext cx="9144000" cy="457200"/>
          </a:xfrm>
        </p:spPr>
        <p:txBody>
          <a:bodyPr/>
          <a:lstStyle/>
          <a:p>
            <a:r>
              <a:rPr kumimoji="0" lang="en-US" dirty="0">
                <a:ea typeface="ＭＳ Ｐゴシック" charset="-128"/>
                <a:cs typeface="ＭＳ Ｐゴシック" charset="-128"/>
              </a:rPr>
              <a:t>Control Flow Summary</a:t>
            </a:r>
          </a:p>
        </p:txBody>
      </p:sp>
      <p:sp>
        <p:nvSpPr>
          <p:cNvPr id="84996" name="Rectangle 3"/>
          <p:cNvSpPr>
            <a:spLocks noGrp="1" noChangeArrowheads="1"/>
          </p:cNvSpPr>
          <p:nvPr>
            <p:ph type="body" idx="1"/>
          </p:nvPr>
        </p:nvSpPr>
        <p:spPr/>
        <p:txBody>
          <a:bodyPr/>
          <a:lstStyle/>
          <a:p>
            <a:pPr marL="0" indent="0"/>
            <a:r>
              <a:rPr kumimoji="0" lang="en-US" dirty="0">
                <a:ea typeface="ＭＳ Ｐゴシック" charset="-128"/>
                <a:cs typeface="ＭＳ Ｐゴシック" charset="-128"/>
              </a:rPr>
              <a:t>Control flow.</a:t>
            </a:r>
          </a:p>
          <a:p>
            <a:pPr lvl="1"/>
            <a:r>
              <a:rPr kumimoji="0" lang="en-US" dirty="0"/>
              <a:t>Sequence of statements that are actually executed in a program.</a:t>
            </a:r>
          </a:p>
          <a:p>
            <a:pPr lvl="1"/>
            <a:r>
              <a:rPr kumimoji="0" lang="en-US" dirty="0"/>
              <a:t>Conditionals and loops:  </a:t>
            </a:r>
            <a:r>
              <a:rPr kumimoji="0" lang="en-US" dirty="0" smtClean="0"/>
              <a:t>enable </a:t>
            </a:r>
            <a:r>
              <a:rPr kumimoji="0" lang="en-US" dirty="0"/>
              <a:t>us to choreograph the control flow.</a:t>
            </a: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a:p>
            <a:pPr marL="0" indent="0"/>
            <a:endParaRPr kumimoji="0" lang="en-US" dirty="0">
              <a:ea typeface="ＭＳ Ｐゴシック" charset="-128"/>
              <a:cs typeface="ＭＳ Ｐゴシック" charset="-128"/>
            </a:endParaRPr>
          </a:p>
        </p:txBody>
      </p:sp>
      <p:sp>
        <p:nvSpPr>
          <p:cNvPr id="84997" name="Rectangle 4"/>
          <p:cNvSpPr>
            <a:spLocks noChangeArrowheads="1"/>
          </p:cNvSpPr>
          <p:nvPr/>
        </p:nvSpPr>
        <p:spPr bwMode="auto">
          <a:xfrm>
            <a:off x="1797051" y="2614609"/>
            <a:ext cx="1849437" cy="663575"/>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buFont typeface="Monotype Sorts" charset="2"/>
              <a:buNone/>
            </a:pPr>
            <a:r>
              <a:rPr kumimoji="1" lang="en-US" sz="1400"/>
              <a:t>straight-line</a:t>
            </a:r>
            <a:br>
              <a:rPr kumimoji="1" lang="en-US" sz="1400"/>
            </a:br>
            <a:r>
              <a:rPr kumimoji="1" lang="en-US" sz="1400"/>
              <a:t>programs</a:t>
            </a:r>
            <a:endParaRPr kumimoji="1" lang="en-US" sz="1400">
              <a:latin typeface="Courier New" charset="0"/>
            </a:endParaRPr>
          </a:p>
        </p:txBody>
      </p:sp>
      <p:sp>
        <p:nvSpPr>
          <p:cNvPr id="84998" name="Rectangle 5"/>
          <p:cNvSpPr>
            <a:spLocks noChangeArrowheads="1"/>
          </p:cNvSpPr>
          <p:nvPr/>
        </p:nvSpPr>
        <p:spPr bwMode="auto">
          <a:xfrm>
            <a:off x="3646488" y="2614609"/>
            <a:ext cx="2635250" cy="663575"/>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dirty="0"/>
              <a:t>all statements are</a:t>
            </a:r>
            <a:br>
              <a:rPr kumimoji="1" lang="en-US" sz="1400" dirty="0"/>
            </a:br>
            <a:r>
              <a:rPr kumimoji="1" lang="en-US" sz="1400" dirty="0"/>
              <a:t>executed in the </a:t>
            </a:r>
            <a:r>
              <a:rPr kumimoji="1" lang="en-US" sz="1400" b="1" dirty="0"/>
              <a:t>order</a:t>
            </a:r>
            <a:r>
              <a:rPr kumimoji="1" lang="en-US" sz="1400" dirty="0"/>
              <a:t> given</a:t>
            </a:r>
          </a:p>
        </p:txBody>
      </p:sp>
      <p:sp>
        <p:nvSpPr>
          <p:cNvPr id="84999" name="Rectangle 6"/>
          <p:cNvSpPr>
            <a:spLocks noChangeArrowheads="1"/>
          </p:cNvSpPr>
          <p:nvPr/>
        </p:nvSpPr>
        <p:spPr bwMode="auto">
          <a:xfrm>
            <a:off x="6281738" y="2614609"/>
            <a:ext cx="1327150" cy="663575"/>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endParaRPr kumimoji="1" lang="en-US" sz="1400">
              <a:latin typeface="Courier New" charset="0"/>
            </a:endParaRPr>
          </a:p>
        </p:txBody>
      </p:sp>
      <p:sp>
        <p:nvSpPr>
          <p:cNvPr id="85000" name="Rectangle 7"/>
          <p:cNvSpPr>
            <a:spLocks noChangeArrowheads="1"/>
          </p:cNvSpPr>
          <p:nvPr/>
        </p:nvSpPr>
        <p:spPr bwMode="auto">
          <a:xfrm>
            <a:off x="1797051" y="3278184"/>
            <a:ext cx="1849437" cy="842962"/>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a:t>conditionals</a:t>
            </a:r>
          </a:p>
        </p:txBody>
      </p:sp>
      <p:sp>
        <p:nvSpPr>
          <p:cNvPr id="85001" name="Rectangle 8"/>
          <p:cNvSpPr>
            <a:spLocks noChangeArrowheads="1"/>
          </p:cNvSpPr>
          <p:nvPr/>
        </p:nvSpPr>
        <p:spPr bwMode="auto">
          <a:xfrm>
            <a:off x="3646488" y="3278184"/>
            <a:ext cx="2635250" cy="842962"/>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buFont typeface="Monotype Sorts" charset="2"/>
              <a:buNone/>
            </a:pPr>
            <a:r>
              <a:rPr kumimoji="1" lang="en-US" sz="1400" dirty="0"/>
              <a:t>certain statements are</a:t>
            </a:r>
            <a:br>
              <a:rPr kumimoji="1" lang="en-US" sz="1400" dirty="0"/>
            </a:br>
            <a:r>
              <a:rPr kumimoji="1" lang="en-US" sz="1400" dirty="0"/>
              <a:t>executed </a:t>
            </a:r>
            <a:r>
              <a:rPr kumimoji="1" lang="en-US" sz="1400" b="1" dirty="0"/>
              <a:t>depending</a:t>
            </a:r>
            <a:r>
              <a:rPr kumimoji="1" lang="en-US" sz="1400" dirty="0"/>
              <a:t> on the</a:t>
            </a:r>
            <a:br>
              <a:rPr kumimoji="1" lang="en-US" sz="1400" dirty="0"/>
            </a:br>
            <a:r>
              <a:rPr kumimoji="1" lang="en-US" sz="1400" dirty="0"/>
              <a:t>values of certain variables</a:t>
            </a:r>
          </a:p>
        </p:txBody>
      </p:sp>
      <p:sp>
        <p:nvSpPr>
          <p:cNvPr id="85002" name="Rectangle 9"/>
          <p:cNvSpPr>
            <a:spLocks noChangeArrowheads="1"/>
          </p:cNvSpPr>
          <p:nvPr/>
        </p:nvSpPr>
        <p:spPr bwMode="auto">
          <a:xfrm>
            <a:off x="6281738" y="3278184"/>
            <a:ext cx="1327150" cy="842962"/>
          </a:xfrm>
          <a:prstGeom prst="rect">
            <a:avLst/>
          </a:prstGeom>
          <a:solidFill>
            <a:schemeClr val="tx2"/>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b="1">
                <a:latin typeface="Courier New" charset="0"/>
              </a:rPr>
              <a:t>if</a:t>
            </a:r>
          </a:p>
          <a:p>
            <a:pPr algn="ctr">
              <a:lnSpc>
                <a:spcPct val="110000"/>
              </a:lnSpc>
              <a:buFont typeface="Monotype Sorts" charset="2"/>
              <a:buNone/>
            </a:pPr>
            <a:r>
              <a:rPr kumimoji="1" lang="en-US" sz="1400" b="1">
                <a:latin typeface="Courier New" charset="0"/>
              </a:rPr>
              <a:t>if-else</a:t>
            </a:r>
          </a:p>
        </p:txBody>
      </p:sp>
      <p:grpSp>
        <p:nvGrpSpPr>
          <p:cNvPr id="19" name="18 Grup"/>
          <p:cNvGrpSpPr/>
          <p:nvPr/>
        </p:nvGrpSpPr>
        <p:grpSpPr>
          <a:xfrm>
            <a:off x="1797051" y="4121146"/>
            <a:ext cx="5811837" cy="844550"/>
            <a:chOff x="1797051" y="4121146"/>
            <a:chExt cx="5811837" cy="844550"/>
          </a:xfrm>
        </p:grpSpPr>
        <p:sp>
          <p:nvSpPr>
            <p:cNvPr id="85003" name="Rectangle 10"/>
            <p:cNvSpPr>
              <a:spLocks noChangeArrowheads="1"/>
            </p:cNvSpPr>
            <p:nvPr/>
          </p:nvSpPr>
          <p:spPr bwMode="auto">
            <a:xfrm>
              <a:off x="1797051" y="4121146"/>
              <a:ext cx="1849437" cy="844550"/>
            </a:xfrm>
            <a:prstGeom prst="rect">
              <a:avLst/>
            </a:prstGeom>
            <a:solidFill>
              <a:srgbClr val="FFC000"/>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dirty="0"/>
                <a:t>loops</a:t>
              </a:r>
            </a:p>
          </p:txBody>
        </p:sp>
        <p:sp>
          <p:nvSpPr>
            <p:cNvPr id="85004" name="Rectangle 11"/>
            <p:cNvSpPr>
              <a:spLocks noChangeArrowheads="1"/>
            </p:cNvSpPr>
            <p:nvPr/>
          </p:nvSpPr>
          <p:spPr bwMode="auto">
            <a:xfrm>
              <a:off x="3646488" y="4121146"/>
              <a:ext cx="2635250" cy="844550"/>
            </a:xfrm>
            <a:prstGeom prst="rect">
              <a:avLst/>
            </a:prstGeom>
            <a:solidFill>
              <a:srgbClr val="FFC000"/>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buFont typeface="Monotype Sorts" charset="2"/>
                <a:buNone/>
              </a:pPr>
              <a:r>
                <a:rPr kumimoji="1" lang="en-US" sz="1400" dirty="0"/>
                <a:t>certain statements are</a:t>
              </a:r>
              <a:br>
                <a:rPr kumimoji="1" lang="en-US" sz="1400" dirty="0"/>
              </a:br>
              <a:r>
                <a:rPr kumimoji="1" lang="en-US" sz="1400" dirty="0"/>
                <a:t>executed </a:t>
              </a:r>
              <a:r>
                <a:rPr kumimoji="1" lang="en-US" sz="1400" b="1" dirty="0"/>
                <a:t>repeatedly</a:t>
              </a:r>
              <a:r>
                <a:rPr kumimoji="1" lang="en-US" sz="1400" dirty="0"/>
                <a:t> until</a:t>
              </a:r>
              <a:br>
                <a:rPr kumimoji="1" lang="en-US" sz="1400" dirty="0"/>
              </a:br>
              <a:r>
                <a:rPr kumimoji="1" lang="en-US" sz="1400" dirty="0"/>
                <a:t>certain conditions are met</a:t>
              </a:r>
            </a:p>
          </p:txBody>
        </p:sp>
        <p:sp>
          <p:nvSpPr>
            <p:cNvPr id="85005" name="Rectangle 12"/>
            <p:cNvSpPr>
              <a:spLocks noChangeArrowheads="1"/>
            </p:cNvSpPr>
            <p:nvPr/>
          </p:nvSpPr>
          <p:spPr bwMode="auto">
            <a:xfrm>
              <a:off x="6281738" y="4121146"/>
              <a:ext cx="1327150" cy="844550"/>
            </a:xfrm>
            <a:prstGeom prst="rect">
              <a:avLst/>
            </a:prstGeom>
            <a:solidFill>
              <a:srgbClr val="FFC000"/>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buFont typeface="Monotype Sorts" charset="2"/>
                <a:buNone/>
              </a:pPr>
              <a:r>
                <a:rPr kumimoji="1" lang="en-US" sz="1400" b="1" dirty="0">
                  <a:latin typeface="Courier New" charset="0"/>
                </a:rPr>
                <a:t>while</a:t>
              </a:r>
            </a:p>
            <a:p>
              <a:pPr algn="ctr">
                <a:lnSpc>
                  <a:spcPct val="110000"/>
                </a:lnSpc>
                <a:buFont typeface="Monotype Sorts" charset="2"/>
                <a:buNone/>
              </a:pPr>
              <a:r>
                <a:rPr kumimoji="1" lang="en-US" sz="1400" b="1" dirty="0">
                  <a:latin typeface="Courier New" charset="0"/>
                </a:rPr>
                <a:t>for</a:t>
              </a:r>
            </a:p>
            <a:p>
              <a:pPr algn="ctr">
                <a:lnSpc>
                  <a:spcPct val="110000"/>
                </a:lnSpc>
                <a:buFont typeface="Monotype Sorts" charset="2"/>
                <a:buNone/>
              </a:pPr>
              <a:r>
                <a:rPr kumimoji="1" lang="en-US" sz="1400" b="1" dirty="0">
                  <a:latin typeface="Courier New" charset="0"/>
                </a:rPr>
                <a:t>do-while</a:t>
              </a:r>
            </a:p>
          </p:txBody>
        </p:sp>
      </p:grpSp>
      <p:sp>
        <p:nvSpPr>
          <p:cNvPr id="85006" name="Rectangle 13"/>
          <p:cNvSpPr>
            <a:spLocks noChangeArrowheads="1"/>
          </p:cNvSpPr>
          <p:nvPr/>
        </p:nvSpPr>
        <p:spPr bwMode="auto">
          <a:xfrm>
            <a:off x="1797051" y="2147884"/>
            <a:ext cx="1849437" cy="466725"/>
          </a:xfrm>
          <a:prstGeom prst="rect">
            <a:avLst/>
          </a:prstGeom>
          <a:solidFill>
            <a:schemeClr val="hlink"/>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dirty="0">
                <a:solidFill>
                  <a:schemeClr val="bg1"/>
                </a:solidFill>
              </a:rPr>
              <a:t>Control Flow</a:t>
            </a:r>
          </a:p>
        </p:txBody>
      </p:sp>
      <p:sp>
        <p:nvSpPr>
          <p:cNvPr id="85007" name="Rectangle 14"/>
          <p:cNvSpPr>
            <a:spLocks noChangeArrowheads="1"/>
          </p:cNvSpPr>
          <p:nvPr/>
        </p:nvSpPr>
        <p:spPr bwMode="auto">
          <a:xfrm>
            <a:off x="3646488" y="2147884"/>
            <a:ext cx="2635250" cy="466725"/>
          </a:xfrm>
          <a:prstGeom prst="rect">
            <a:avLst/>
          </a:prstGeom>
          <a:solidFill>
            <a:schemeClr val="hlink"/>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a:solidFill>
                  <a:schemeClr val="bg1"/>
                </a:solidFill>
              </a:rPr>
              <a:t>Description</a:t>
            </a:r>
          </a:p>
        </p:txBody>
      </p:sp>
      <p:sp>
        <p:nvSpPr>
          <p:cNvPr id="85008" name="Rectangle 15"/>
          <p:cNvSpPr>
            <a:spLocks noChangeArrowheads="1"/>
          </p:cNvSpPr>
          <p:nvPr/>
        </p:nvSpPr>
        <p:spPr bwMode="auto">
          <a:xfrm>
            <a:off x="6281738" y="2147884"/>
            <a:ext cx="1327150" cy="466725"/>
          </a:xfrm>
          <a:prstGeom prst="rect">
            <a:avLst/>
          </a:prstGeom>
          <a:solidFill>
            <a:schemeClr val="hlink"/>
          </a:solidFill>
          <a:ln w="9525">
            <a:solidFill>
              <a:schemeClr val="bg1"/>
            </a:solidFill>
            <a:miter lim="800000"/>
            <a:headEnd/>
            <a:tailEnd/>
          </a:ln>
        </p:spPr>
        <p:txBody>
          <a:bodyPr wrap="none" lIns="92075" tIns="46038" rIns="92075" bIns="46038" anchor="ctr">
            <a:prstTxWarp prst="textNoShape">
              <a:avLst/>
            </a:prstTxWarp>
          </a:bodyPr>
          <a:lstStyle/>
          <a:p>
            <a:pPr algn="ctr">
              <a:lnSpc>
                <a:spcPct val="110000"/>
              </a:lnSpc>
            </a:pPr>
            <a:r>
              <a:rPr kumimoji="1" lang="en-US" sz="1400">
                <a:solidFill>
                  <a:schemeClr val="bg1"/>
                </a:solidFill>
              </a:rPr>
              <a:t>Examples</a:t>
            </a:r>
          </a:p>
        </p:txBody>
      </p:sp>
      <p:pic>
        <p:nvPicPr>
          <p:cNvPr id="18" name="17 Resim" descr="avatar___chibi_katara_by_katta2-d4kgzl0.png"/>
          <p:cNvPicPr>
            <a:picLocks noChangeAspect="1"/>
          </p:cNvPicPr>
          <p:nvPr/>
        </p:nvPicPr>
        <p:blipFill>
          <a:blip r:embed="rId3"/>
          <a:stretch>
            <a:fillRect/>
          </a:stretch>
        </p:blipFill>
        <p:spPr>
          <a:xfrm>
            <a:off x="357158" y="3500438"/>
            <a:ext cx="1838325"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Döngüler</a:t>
            </a:r>
            <a:endParaRPr lang="tr-TR" dirty="0"/>
          </a:p>
        </p:txBody>
      </p:sp>
      <p:grpSp>
        <p:nvGrpSpPr>
          <p:cNvPr id="5" name="4 Grup"/>
          <p:cNvGrpSpPr/>
          <p:nvPr/>
        </p:nvGrpSpPr>
        <p:grpSpPr>
          <a:xfrm>
            <a:off x="2786896" y="1319510"/>
            <a:ext cx="3570208" cy="4218981"/>
            <a:chOff x="3468767" y="1431458"/>
            <a:chExt cx="3570208" cy="4218981"/>
          </a:xfrm>
        </p:grpSpPr>
        <p:pic>
          <p:nvPicPr>
            <p:cNvPr id="3" name="Picture 2" descr="https://encrypted-tbn0.gstatic.com/images?q=tbn:ANd9GcT6eOBHtkFg1OttL4Xwc27wrv9paGSX4utu8AQuS97Mv1unr86u"/>
            <p:cNvPicPr>
              <a:picLocks noChangeAspect="1" noChangeArrowheads="1"/>
            </p:cNvPicPr>
            <p:nvPr/>
          </p:nvPicPr>
          <p:blipFill>
            <a:blip r:embed="rId2"/>
            <a:srcRect/>
            <a:stretch>
              <a:fillRect/>
            </a:stretch>
          </p:blipFill>
          <p:spPr bwMode="auto">
            <a:xfrm>
              <a:off x="3468767" y="1431458"/>
              <a:ext cx="3295650" cy="3295651"/>
            </a:xfrm>
            <a:prstGeom prst="rect">
              <a:avLst/>
            </a:prstGeom>
            <a:noFill/>
          </p:spPr>
        </p:pic>
        <p:sp>
          <p:nvSpPr>
            <p:cNvPr id="4" name="3 Metin kutusu"/>
            <p:cNvSpPr txBox="1"/>
            <p:nvPr/>
          </p:nvSpPr>
          <p:spPr>
            <a:xfrm>
              <a:off x="3468767" y="4727109"/>
              <a:ext cx="3570208" cy="923330"/>
            </a:xfrm>
            <a:prstGeom prst="rect">
              <a:avLst/>
            </a:prstGeom>
            <a:noFill/>
          </p:spPr>
          <p:txBody>
            <a:bodyPr wrap="none" rtlCol="0">
              <a:spAutoFit/>
            </a:bodyPr>
            <a:lstStyle/>
            <a:p>
              <a:pPr algn="ctr"/>
              <a:r>
                <a:rPr lang="tr-TR" i="1" dirty="0" smtClean="0"/>
                <a:t>Döngüler çok uzun kodları</a:t>
              </a:r>
            </a:p>
            <a:p>
              <a:pPr algn="ctr"/>
              <a:r>
                <a:rPr lang="tr-TR" i="1" dirty="0" smtClean="0"/>
                <a:t>birkaç satıra düşürmemizi sağlar </a:t>
              </a:r>
            </a:p>
            <a:p>
              <a:pPr algn="ctr"/>
              <a:r>
                <a:rPr lang="tr-TR" i="1" dirty="0" smtClean="0"/>
                <a:t>ve bizi güçlü kılar.</a:t>
              </a:r>
              <a:endParaRPr lang="tr-TR" i="1" dirty="0"/>
            </a:p>
          </p:txBody>
        </p:sp>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5" name="Picture 5" descr="Image result for geri bildirim"/>
          <p:cNvPicPr>
            <a:picLocks noChangeAspect="1" noChangeArrowheads="1"/>
          </p:cNvPicPr>
          <p:nvPr/>
        </p:nvPicPr>
        <p:blipFill>
          <a:blip r:embed="rId2"/>
          <a:srcRect/>
          <a:stretch>
            <a:fillRect/>
          </a:stretch>
        </p:blipFill>
        <p:spPr bwMode="auto">
          <a:xfrm>
            <a:off x="1428728" y="3500438"/>
            <a:ext cx="6858000" cy="3048001"/>
          </a:xfrm>
          <a:prstGeom prst="rect">
            <a:avLst/>
          </a:prstGeom>
          <a:noFill/>
        </p:spPr>
      </p:pic>
      <p:sp>
        <p:nvSpPr>
          <p:cNvPr id="2" name="1 Başlık"/>
          <p:cNvSpPr>
            <a:spLocks noGrp="1"/>
          </p:cNvSpPr>
          <p:nvPr>
            <p:ph type="title"/>
          </p:nvPr>
        </p:nvSpPr>
        <p:spPr/>
        <p:txBody>
          <a:bodyPr/>
          <a:lstStyle/>
          <a:p>
            <a:r>
              <a:rPr lang="tr-TR" dirty="0" smtClean="0"/>
              <a:t>Erken bitirenlerden ödev 2 geri bildirimleri</a:t>
            </a:r>
            <a:endParaRPr lang="tr-TR" dirty="0"/>
          </a:p>
        </p:txBody>
      </p:sp>
      <p:pic>
        <p:nvPicPr>
          <p:cNvPr id="552963" name="Picture 3"/>
          <p:cNvPicPr>
            <a:picLocks noGrp="1" noChangeAspect="1" noChangeArrowheads="1"/>
          </p:cNvPicPr>
          <p:nvPr>
            <p:ph sz="quarter" idx="1"/>
          </p:nvPr>
        </p:nvPicPr>
        <p:blipFill>
          <a:blip r:embed="rId3">
            <a:clrChange>
              <a:clrFrom>
                <a:srgbClr val="FFFFFF"/>
              </a:clrFrom>
              <a:clrTo>
                <a:srgbClr val="FFFFFF">
                  <a:alpha val="0"/>
                </a:srgbClr>
              </a:clrTo>
            </a:clrChange>
          </a:blip>
          <a:srcRect/>
          <a:stretch>
            <a:fillRect/>
          </a:stretch>
        </p:blipFill>
        <p:spPr bwMode="auto">
          <a:xfrm>
            <a:off x="357158" y="1357298"/>
            <a:ext cx="8381208" cy="35719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1’den 100’e kadarki sayıları yazdıran kod</a:t>
            </a:r>
            <a:endParaRPr lang="tr-TR" dirty="0"/>
          </a:p>
        </p:txBody>
      </p:sp>
      <p:pic>
        <p:nvPicPr>
          <p:cNvPr id="4" name="3 İçerik Yer Tutucusu" descr="bilgisayar.wmf"/>
          <p:cNvPicPr>
            <a:picLocks noGrp="1" noChangeAspect="1"/>
          </p:cNvPicPr>
          <p:nvPr>
            <p:ph sz="quarter" idx="1"/>
          </p:nvPr>
        </p:nvPicPr>
        <p:blipFill>
          <a:blip r:embed="rId2"/>
          <a:stretch>
            <a:fillRect/>
          </a:stretch>
        </p:blipFill>
        <p:spPr>
          <a:xfrm>
            <a:off x="6286512" y="3714752"/>
            <a:ext cx="1819275" cy="1857375"/>
          </a:xfrm>
        </p:spPr>
      </p:pic>
      <p:sp>
        <p:nvSpPr>
          <p:cNvPr id="5" name="4 Dikdörtgen"/>
          <p:cNvSpPr/>
          <p:nvPr/>
        </p:nvSpPr>
        <p:spPr>
          <a:xfrm>
            <a:off x="1214414" y="1500174"/>
            <a:ext cx="2143140" cy="42148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400" dirty="0" smtClean="0"/>
              <a:t>1</a:t>
            </a:r>
          </a:p>
          <a:p>
            <a:r>
              <a:rPr lang="tr-TR" sz="2400" dirty="0" smtClean="0"/>
              <a:t>2</a:t>
            </a:r>
          </a:p>
          <a:p>
            <a:r>
              <a:rPr lang="tr-TR" sz="2400" dirty="0" smtClean="0"/>
              <a:t>3</a:t>
            </a:r>
          </a:p>
          <a:p>
            <a:r>
              <a:rPr lang="tr-TR" sz="2400" dirty="0" smtClean="0"/>
              <a:t>.</a:t>
            </a:r>
          </a:p>
          <a:p>
            <a:r>
              <a:rPr lang="tr-TR" sz="2400" dirty="0" smtClean="0"/>
              <a:t>.</a:t>
            </a:r>
          </a:p>
          <a:p>
            <a:r>
              <a:rPr lang="tr-TR" sz="2400" dirty="0" smtClean="0"/>
              <a:t>.</a:t>
            </a:r>
          </a:p>
          <a:p>
            <a:r>
              <a:rPr lang="tr-TR" sz="2400" dirty="0" smtClean="0"/>
              <a:t>.</a:t>
            </a:r>
          </a:p>
          <a:p>
            <a:r>
              <a:rPr lang="tr-TR" sz="2400" dirty="0" smtClean="0"/>
              <a:t>.</a:t>
            </a:r>
          </a:p>
          <a:p>
            <a:r>
              <a:rPr lang="tr-TR" sz="2400" dirty="0" smtClean="0"/>
              <a:t>.</a:t>
            </a:r>
          </a:p>
          <a:p>
            <a:r>
              <a:rPr lang="tr-TR" sz="2400" dirty="0" smtClean="0"/>
              <a:t>100</a:t>
            </a:r>
          </a:p>
        </p:txBody>
      </p:sp>
      <p:sp>
        <p:nvSpPr>
          <p:cNvPr id="6" name="5 Metin kutusu"/>
          <p:cNvSpPr txBox="1"/>
          <p:nvPr/>
        </p:nvSpPr>
        <p:spPr>
          <a:xfrm>
            <a:off x="5715008" y="2571744"/>
            <a:ext cx="264320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kodda </a:t>
            </a:r>
            <a:r>
              <a:rPr lang="tr-TR" dirty="0" err="1" smtClean="0"/>
              <a:t>while</a:t>
            </a:r>
            <a:r>
              <a:rPr lang="tr-TR" dirty="0" smtClean="0"/>
              <a:t> yerine </a:t>
            </a:r>
            <a:r>
              <a:rPr lang="tr-TR" dirty="0" err="1" smtClean="0"/>
              <a:t>if</a:t>
            </a:r>
            <a:r>
              <a:rPr lang="tr-TR" dirty="0" smtClean="0"/>
              <a:t> kullansak ne olurdu?</a:t>
            </a:r>
            <a:endParaRPr lang="tr-TR" dirty="0"/>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Günlük hayatta bilgisayar kullanımı olmadan kağıt üzerinde yapılan işlerde her şeyin kayıt altına alınması ve her bir işlemin kağıt üzerine yazılması gerekir. Bu hem işlerin uzamasına, hem de çok fazla kayıtla uğraşılmasına neden olur. Aynı veya benzer işlerin </a:t>
            </a:r>
            <a:r>
              <a:rPr lang="tr-TR" sz="2400" b="1" dirty="0" smtClean="0">
                <a:solidFill>
                  <a:schemeClr val="tx1"/>
                </a:solidFill>
              </a:rPr>
              <a:t>bile tekrar tekrar yapılması gerekebilir</a:t>
            </a:r>
            <a:r>
              <a:rPr lang="tr-TR" sz="2400" dirty="0" smtClean="0">
                <a:solidFill>
                  <a:schemeClr val="tx1"/>
                </a:solidFill>
              </a:rPr>
              <a:t>.</a:t>
            </a: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i="1" dirty="0" smtClean="0">
                <a:solidFill>
                  <a:schemeClr val="tx1"/>
                </a:solidFill>
              </a:rPr>
              <a:t> </a:t>
            </a:r>
            <a:r>
              <a:rPr lang="tr-TR" sz="2400" dirty="0" smtClean="0">
                <a:solidFill>
                  <a:schemeClr val="tx1"/>
                </a:solidFill>
              </a:rPr>
              <a:t>Programlama dillerinde akış kontrolleri sayesinde bu tür işlerin çok daha kısa sürede yapılması mümkündür. Sadece birkaç satır kod yazılarak </a:t>
            </a:r>
            <a:r>
              <a:rPr lang="tr-TR" sz="2400" b="1" dirty="0" smtClean="0">
                <a:solidFill>
                  <a:schemeClr val="tx1"/>
                </a:solidFill>
              </a:rPr>
              <a:t>çok büyük işlerin kolay ve kısa sürede </a:t>
            </a:r>
            <a:r>
              <a:rPr lang="tr-TR" sz="2400" dirty="0" smtClean="0">
                <a:solidFill>
                  <a:schemeClr val="tx1"/>
                </a:solidFill>
              </a:rPr>
              <a:t>yapılmasına olanak sağlayan programlama dillerinde akış kontrollerinin iyi bir şekilde öğrenilmesi ve uygulanması gerekir.</a:t>
            </a: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Döngüler de tıpkı </a:t>
            </a:r>
            <a:r>
              <a:rPr lang="tr-TR" sz="2400" b="1" dirty="0" err="1" smtClean="0">
                <a:solidFill>
                  <a:schemeClr val="tx1"/>
                </a:solidFill>
              </a:rPr>
              <a:t>if</a:t>
            </a:r>
            <a:r>
              <a:rPr lang="tr-TR" sz="2400" b="1" dirty="0" smtClean="0">
                <a:solidFill>
                  <a:schemeClr val="tx1"/>
                </a:solidFill>
              </a:rPr>
              <a:t> karar verme yapısındaki </a:t>
            </a:r>
            <a:r>
              <a:rPr lang="tr-TR" sz="2400" dirty="0" smtClean="0">
                <a:solidFill>
                  <a:schemeClr val="tx1"/>
                </a:solidFill>
              </a:rPr>
              <a:t>gibi mantıksal değerler ve operatörlerle çalışır. </a:t>
            </a:r>
          </a:p>
          <a:p>
            <a:pPr algn="just">
              <a:buNone/>
            </a:pPr>
            <a:endParaRPr lang="tr-TR" sz="2400" dirty="0" smtClean="0">
              <a:solidFill>
                <a:schemeClr val="tx1"/>
              </a:solidFill>
            </a:endParaRPr>
          </a:p>
          <a:p>
            <a:pPr algn="just">
              <a:buNone/>
            </a:pPr>
            <a:endParaRPr lang="tr-TR" sz="2400" dirty="0" smtClean="0"/>
          </a:p>
          <a:p>
            <a:pPr algn="just">
              <a:buNone/>
            </a:pPr>
            <a:endParaRPr lang="tr-TR" sz="2400" dirty="0" smtClean="0">
              <a:solidFill>
                <a:schemeClr val="tx1"/>
              </a:solidFill>
            </a:endParaRPr>
          </a:p>
          <a:p>
            <a:pPr algn="just">
              <a:buNone/>
            </a:pPr>
            <a:endParaRPr lang="tr-TR" sz="2400" dirty="0" smtClean="0"/>
          </a:p>
          <a:p>
            <a:pPr algn="just">
              <a:buNone/>
            </a:pPr>
            <a:endParaRPr lang="tr-TR" sz="2400" dirty="0" smtClean="0">
              <a:solidFill>
                <a:schemeClr val="tx1"/>
              </a:solidFill>
            </a:endParaRPr>
          </a:p>
          <a:p>
            <a:pPr algn="just">
              <a:buFontTx/>
              <a:buChar char="-"/>
            </a:pPr>
            <a:r>
              <a:rPr lang="tr-TR" sz="2400" dirty="0" smtClean="0">
                <a:solidFill>
                  <a:schemeClr val="tx1"/>
                </a:solidFill>
              </a:rPr>
              <a:t> Bir döngüye ne zaman girileceği, döngünün kaç kez döneceği, döngüden ne zaman çıkılacağı durumlarının </a:t>
            </a:r>
            <a:r>
              <a:rPr lang="tr-TR" sz="2400" b="1" dirty="0" smtClean="0">
                <a:solidFill>
                  <a:schemeClr val="tx1"/>
                </a:solidFill>
              </a:rPr>
              <a:t>iyi incelenmesi </a:t>
            </a:r>
            <a:r>
              <a:rPr lang="tr-TR" sz="2400" dirty="0" smtClean="0">
                <a:solidFill>
                  <a:schemeClr val="tx1"/>
                </a:solidFill>
              </a:rPr>
              <a:t>gerekir.</a:t>
            </a:r>
          </a:p>
        </p:txBody>
      </p:sp>
      <p:sp>
        <p:nvSpPr>
          <p:cNvPr id="4" name="3 Yuvarlatılmış Dikdörtgen"/>
          <p:cNvSpPr/>
          <p:nvPr/>
        </p:nvSpPr>
        <p:spPr>
          <a:xfrm>
            <a:off x="3071802" y="2285992"/>
            <a:ext cx="3214710"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if’e</a:t>
            </a:r>
            <a:r>
              <a:rPr lang="tr-TR" dirty="0" smtClean="0"/>
              <a:t> çok benzerler ancak </a:t>
            </a:r>
            <a:r>
              <a:rPr lang="tr-TR" dirty="0" err="1" smtClean="0"/>
              <a:t>if’in</a:t>
            </a:r>
            <a:r>
              <a:rPr lang="tr-TR" dirty="0" smtClean="0"/>
              <a:t> kapatma süslüsünden sonra kod aşağıdan devam ederken, döngüler koşul kısmına dönerler.</a:t>
            </a:r>
            <a:endParaRPr lang="tr-TR" dirty="0"/>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sz="2400" b="1" i="1" dirty="0" err="1" smtClean="0">
                <a:solidFill>
                  <a:schemeClr val="tx1"/>
                </a:solidFill>
              </a:rPr>
              <a:t>while</a:t>
            </a:r>
            <a:r>
              <a:rPr lang="tr-TR" sz="2400" dirty="0" smtClean="0">
                <a:solidFill>
                  <a:schemeClr val="tx1"/>
                </a:solidFill>
              </a:rPr>
              <a:t> döngüsü bir mantıksal ifadenin durumuna göre hareket eden bir döngüdür. </a:t>
            </a:r>
          </a:p>
          <a:p>
            <a:pPr algn="just">
              <a:buFontTx/>
              <a:buChar char="-"/>
            </a:pPr>
            <a:r>
              <a:rPr lang="tr-TR" sz="2400" dirty="0" smtClean="0">
                <a:solidFill>
                  <a:schemeClr val="tx1"/>
                </a:solidFill>
              </a:rPr>
              <a:t>Döngüde yer alması gereken </a:t>
            </a:r>
          </a:p>
          <a:p>
            <a:pPr lvl="1" algn="just">
              <a:buFontTx/>
              <a:buChar char="-"/>
            </a:pPr>
            <a:r>
              <a:rPr lang="tr-TR" sz="2100" dirty="0" smtClean="0">
                <a:solidFill>
                  <a:schemeClr val="tx1"/>
                </a:solidFill>
              </a:rPr>
              <a:t>kontrol değişkeni atamaları</a:t>
            </a:r>
          </a:p>
          <a:p>
            <a:pPr lvl="1" algn="just">
              <a:buFontTx/>
              <a:buChar char="-"/>
            </a:pPr>
            <a:r>
              <a:rPr lang="tr-TR" sz="2100" dirty="0" smtClean="0">
                <a:solidFill>
                  <a:schemeClr val="tx1"/>
                </a:solidFill>
              </a:rPr>
              <a:t>mantıksal kontrol</a:t>
            </a:r>
          </a:p>
          <a:p>
            <a:pPr lvl="1" algn="just">
              <a:buFontTx/>
              <a:buChar char="-"/>
            </a:pPr>
            <a:r>
              <a:rPr lang="tr-TR" sz="2100" dirty="0" smtClean="0">
                <a:solidFill>
                  <a:schemeClr val="tx1"/>
                </a:solidFill>
              </a:rPr>
              <a:t>değişken güncelleştirmeleri </a:t>
            </a:r>
          </a:p>
          <a:p>
            <a:pPr lvl="1" algn="just">
              <a:buNone/>
            </a:pPr>
            <a:r>
              <a:rPr lang="tr-TR" sz="2400" dirty="0" smtClean="0">
                <a:solidFill>
                  <a:schemeClr val="tx1"/>
                </a:solidFill>
              </a:rPr>
              <a:t>		</a:t>
            </a:r>
            <a:r>
              <a:rPr lang="tr-TR" sz="2400" dirty="0" err="1" smtClean="0">
                <a:solidFill>
                  <a:schemeClr val="tx1"/>
                </a:solidFill>
              </a:rPr>
              <a:t>while</a:t>
            </a:r>
            <a:r>
              <a:rPr lang="tr-TR" sz="2400" dirty="0" smtClean="0">
                <a:solidFill>
                  <a:schemeClr val="tx1"/>
                </a:solidFill>
              </a:rPr>
              <a:t>/do </a:t>
            </a:r>
            <a:r>
              <a:rPr lang="tr-TR" sz="2400" dirty="0" err="1" smtClean="0">
                <a:solidFill>
                  <a:schemeClr val="tx1"/>
                </a:solidFill>
              </a:rPr>
              <a:t>while</a:t>
            </a:r>
            <a:r>
              <a:rPr lang="tr-TR" sz="2400" dirty="0" smtClean="0">
                <a:solidFill>
                  <a:schemeClr val="tx1"/>
                </a:solidFill>
              </a:rPr>
              <a:t> döngülerinde birbirinden bağımsız ve 	kodun ayrı satırlarında yapılmaktadır. </a:t>
            </a:r>
            <a:r>
              <a:rPr lang="tr-TR" sz="2400" dirty="0" err="1" smtClean="0">
                <a:solidFill>
                  <a:schemeClr val="tx1"/>
                </a:solidFill>
              </a:rPr>
              <a:t>for</a:t>
            </a:r>
            <a:r>
              <a:rPr lang="tr-TR" sz="2400" dirty="0" smtClean="0">
                <a:solidFill>
                  <a:schemeClr val="tx1"/>
                </a:solidFill>
              </a:rPr>
              <a:t> döngüsünde ise 	bunlar tek satırda toplanacaktır.</a:t>
            </a: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kumimoji="0" lang="tr-TR" dirty="0" smtClean="0">
                <a:ea typeface="ＭＳ Ｐゴシック" charset="-128"/>
                <a:cs typeface="ＭＳ Ｐゴシック" charset="-128"/>
              </a:rPr>
              <a:t>w</a:t>
            </a:r>
            <a:r>
              <a:rPr kumimoji="0" lang="en-US" dirty="0" err="1" smtClean="0">
                <a:ea typeface="ＭＳ Ｐゴシック" charset="-128"/>
                <a:cs typeface="ＭＳ Ｐゴシック" charset="-128"/>
              </a:rPr>
              <a:t>hile</a:t>
            </a:r>
            <a:r>
              <a:rPr kumimoji="0" lang="en-US" dirty="0" smtClean="0">
                <a:ea typeface="ＭＳ Ｐゴシック" charset="-128"/>
                <a:cs typeface="ＭＳ Ｐゴシック" charset="-128"/>
              </a:rPr>
              <a:t> </a:t>
            </a:r>
            <a:r>
              <a:rPr kumimoji="0" lang="en-US" dirty="0">
                <a:ea typeface="ＭＳ Ｐゴシック" charset="-128"/>
                <a:cs typeface="ＭＳ Ｐゴシック" charset="-128"/>
              </a:rPr>
              <a:t>Loop</a:t>
            </a:r>
          </a:p>
        </p:txBody>
      </p:sp>
      <p:sp>
        <p:nvSpPr>
          <p:cNvPr id="35844" name="Rectangle 3"/>
          <p:cNvSpPr>
            <a:spLocks noGrp="1" noChangeArrowheads="1"/>
          </p:cNvSpPr>
          <p:nvPr>
            <p:ph type="body" idx="1"/>
          </p:nvPr>
        </p:nvSpPr>
        <p:spPr/>
        <p:txBody>
          <a:bodyPr/>
          <a:lstStyle/>
          <a:p>
            <a:pPr marL="0" indent="0"/>
            <a:r>
              <a:rPr kumimoji="0" lang="en-US" dirty="0">
                <a:ea typeface="ＭＳ Ｐゴシック" charset="-128"/>
                <a:cs typeface="ＭＳ Ｐゴシック" charset="-128"/>
              </a:rPr>
              <a:t>The </a:t>
            </a:r>
            <a:r>
              <a:rPr kumimoji="0" lang="en-US" sz="1600" b="1" dirty="0">
                <a:latin typeface="Courier New" charset="0"/>
                <a:ea typeface="ＭＳ Ｐゴシック" charset="-128"/>
                <a:cs typeface="ＭＳ Ｐゴシック" charset="-128"/>
              </a:rPr>
              <a:t>while</a:t>
            </a:r>
            <a:r>
              <a:rPr kumimoji="0" lang="en-US" dirty="0">
                <a:ea typeface="ＭＳ Ｐゴシック" charset="-128"/>
                <a:cs typeface="ＭＳ Ｐゴシック" charset="-128"/>
              </a:rPr>
              <a:t> loop.  </a:t>
            </a:r>
            <a:r>
              <a:rPr kumimoji="0" lang="en-US" dirty="0">
                <a:solidFill>
                  <a:schemeClr val="tx1"/>
                </a:solidFill>
                <a:ea typeface="ＭＳ Ｐゴシック" charset="-128"/>
                <a:cs typeface="ＭＳ Ｐゴシック" charset="-128"/>
              </a:rPr>
              <a:t>A common repetition structure.</a:t>
            </a:r>
          </a:p>
          <a:p>
            <a:pPr lvl="1"/>
            <a:r>
              <a:rPr kumimoji="0" lang="en-US" dirty="0"/>
              <a:t>Evaluate a </a:t>
            </a:r>
            <a:r>
              <a:rPr kumimoji="0" lang="tr-TR" dirty="0" err="1" smtClean="0"/>
              <a:t>logical</a:t>
            </a:r>
            <a:r>
              <a:rPr kumimoji="0" lang="tr-TR" dirty="0" smtClean="0"/>
              <a:t> e</a:t>
            </a:r>
            <a:r>
              <a:rPr kumimoji="0" lang="en-US" dirty="0" err="1" smtClean="0"/>
              <a:t>xpression</a:t>
            </a:r>
            <a:r>
              <a:rPr kumimoji="0" lang="en-US" dirty="0"/>
              <a:t>.</a:t>
            </a:r>
          </a:p>
          <a:p>
            <a:pPr lvl="1"/>
            <a:r>
              <a:rPr kumimoji="0" lang="en-US" dirty="0"/>
              <a:t>If </a:t>
            </a:r>
            <a:r>
              <a:rPr kumimoji="0" lang="en-US" sz="1600" b="1" dirty="0">
                <a:latin typeface="Courier New" charset="0"/>
              </a:rPr>
              <a:t>true</a:t>
            </a:r>
            <a:r>
              <a:rPr kumimoji="0" lang="en-US" dirty="0"/>
              <a:t>, execute some statements.</a:t>
            </a:r>
          </a:p>
          <a:p>
            <a:pPr lvl="1"/>
            <a:r>
              <a:rPr kumimoji="0" lang="en-US" dirty="0"/>
              <a:t>Repeat.</a:t>
            </a:r>
          </a:p>
        </p:txBody>
      </p:sp>
      <p:sp>
        <p:nvSpPr>
          <p:cNvPr id="35845" name="Rectangle 4"/>
          <p:cNvSpPr>
            <a:spLocks noChangeArrowheads="1"/>
          </p:cNvSpPr>
          <p:nvPr/>
        </p:nvSpPr>
        <p:spPr bwMode="auto">
          <a:xfrm>
            <a:off x="746125" y="1460500"/>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cxnSp>
        <p:nvCxnSpPr>
          <p:cNvPr id="35846" name="AutoShape 5"/>
          <p:cNvCxnSpPr>
            <a:cxnSpLocks noChangeShapeType="1"/>
          </p:cNvCxnSpPr>
          <p:nvPr/>
        </p:nvCxnSpPr>
        <p:spPr bwMode="auto">
          <a:xfrm rot="10800000" flipH="1">
            <a:off x="715963" y="1522230"/>
            <a:ext cx="30162" cy="684213"/>
          </a:xfrm>
          <a:prstGeom prst="bentConnector3">
            <a:avLst>
              <a:gd name="adj1" fmla="val -757894"/>
            </a:avLst>
          </a:prstGeom>
          <a:noFill/>
          <a:ln w="12700">
            <a:solidFill>
              <a:schemeClr val="accent1"/>
            </a:solidFill>
            <a:miter lim="800000"/>
            <a:headEnd/>
            <a:tailEnd type="triangle" w="med" len="med"/>
          </a:ln>
        </p:spPr>
      </p:cxnSp>
      <p:sp>
        <p:nvSpPr>
          <p:cNvPr id="35847" name="Rectangle 7"/>
          <p:cNvSpPr>
            <a:spLocks noChangeArrowheads="1"/>
          </p:cNvSpPr>
          <p:nvPr/>
        </p:nvSpPr>
        <p:spPr bwMode="auto">
          <a:xfrm>
            <a:off x="715963" y="2144713"/>
            <a:ext cx="88900" cy="88900"/>
          </a:xfrm>
          <a:prstGeom prst="rect">
            <a:avLst/>
          </a:prstGeom>
          <a:noFill/>
          <a:ln w="15875">
            <a:noFill/>
            <a:miter lim="800000"/>
            <a:headEnd/>
            <a:tailEnd/>
          </a:ln>
        </p:spPr>
        <p:txBody>
          <a:bodyPr wrap="none" lIns="92075" tIns="46038" rIns="92075" bIns="46038" anchor="ctr">
            <a:prstTxWarp prst="textNoShape">
              <a:avLst/>
            </a:prstTxWarp>
          </a:bodyPr>
          <a:lstStyle/>
          <a:p>
            <a:endParaRPr lang="en-US"/>
          </a:p>
        </p:txBody>
      </p:sp>
      <p:sp>
        <p:nvSpPr>
          <p:cNvPr id="35848" name="Rectangle 26"/>
          <p:cNvSpPr>
            <a:spLocks noChangeArrowheads="1"/>
          </p:cNvSpPr>
          <p:nvPr/>
        </p:nvSpPr>
        <p:spPr bwMode="auto">
          <a:xfrm>
            <a:off x="900113" y="3328988"/>
            <a:ext cx="3478212" cy="11731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182880" tIns="182880" rIns="182880" bIns="182880">
            <a:prstTxWarp prst="textNoShape">
              <a:avLst/>
            </a:prstTxWarp>
          </a:bodyPr>
          <a:lstStyle/>
          <a:p>
            <a:r>
              <a:rPr lang="en-US" sz="1600" b="1" dirty="0" smtClean="0">
                <a:solidFill>
                  <a:srgbClr val="0000FF"/>
                </a:solidFill>
                <a:latin typeface="Courier New" charset="0"/>
              </a:rPr>
              <a:t>while</a:t>
            </a:r>
            <a:r>
              <a:rPr lang="en-US" sz="1600" b="1" dirty="0" smtClean="0">
                <a:solidFill>
                  <a:srgbClr val="9A1900"/>
                </a:solidFill>
                <a:latin typeface="Courier New" charset="0"/>
              </a:rPr>
              <a:t>(</a:t>
            </a:r>
            <a:r>
              <a:rPr lang="tr-TR" sz="1400" dirty="0" err="1" smtClean="0">
                <a:solidFill>
                  <a:schemeClr val="bg2"/>
                </a:solidFill>
                <a:latin typeface="Lucida Sans Italic" pitchFamily="32" charset="0"/>
              </a:rPr>
              <a:t>logical</a:t>
            </a:r>
            <a:r>
              <a:rPr lang="en-US" sz="1400" dirty="0" smtClean="0">
                <a:solidFill>
                  <a:schemeClr val="bg2"/>
                </a:solidFill>
                <a:latin typeface="Lucida Sans Italic" pitchFamily="32" charset="0"/>
              </a:rPr>
              <a:t> </a:t>
            </a:r>
            <a:r>
              <a:rPr lang="en-US" sz="1400" dirty="0">
                <a:solidFill>
                  <a:schemeClr val="bg2"/>
                </a:solidFill>
                <a:latin typeface="Lucida Sans Italic" pitchFamily="32" charset="0"/>
              </a:rPr>
              <a:t>expression</a:t>
            </a:r>
            <a:r>
              <a:rPr lang="en-US" sz="1600" b="1" dirty="0">
                <a:solidFill>
                  <a:srgbClr val="9A1900"/>
                </a:solidFill>
                <a:latin typeface="Courier New" charset="0"/>
              </a:rPr>
              <a:t>) </a:t>
            </a:r>
            <a:r>
              <a:rPr lang="en-US" sz="1600" b="1" dirty="0">
                <a:latin typeface="Courier New" charset="0"/>
              </a:rPr>
              <a:t>{</a:t>
            </a:r>
            <a:endParaRPr lang="en-US" sz="1600" b="1" dirty="0">
              <a:solidFill>
                <a:srgbClr val="9A1900"/>
              </a:solidFill>
              <a:latin typeface="Courier New" charset="0"/>
            </a:endParaRPr>
          </a:p>
          <a:p>
            <a:r>
              <a:rPr lang="en-US" sz="1400" dirty="0">
                <a:solidFill>
                  <a:schemeClr val="bg2"/>
                </a:solidFill>
                <a:latin typeface="Lucida Sans Italic" pitchFamily="32" charset="0"/>
              </a:rPr>
              <a:t>statement 1</a:t>
            </a:r>
            <a:r>
              <a:rPr lang="en-US" sz="1600" b="1" dirty="0">
                <a:solidFill>
                  <a:schemeClr val="bg2"/>
                </a:solidFill>
                <a:latin typeface="Courier New" charset="0"/>
              </a:rPr>
              <a:t>;</a:t>
            </a:r>
          </a:p>
          <a:p>
            <a:r>
              <a:rPr lang="en-US" sz="1400" dirty="0">
                <a:solidFill>
                  <a:schemeClr val="bg2"/>
                </a:solidFill>
                <a:latin typeface="Lucida Sans Italic" pitchFamily="32" charset="0"/>
              </a:rPr>
              <a:t>statement 2</a:t>
            </a:r>
            <a:r>
              <a:rPr lang="en-US" sz="1600" b="1" dirty="0">
                <a:solidFill>
                  <a:schemeClr val="bg2"/>
                </a:solidFill>
                <a:latin typeface="Courier New" charset="0"/>
              </a:rPr>
              <a:t>;</a:t>
            </a:r>
          </a:p>
          <a:p>
            <a:r>
              <a:rPr lang="en-US" sz="1600" b="1" dirty="0">
                <a:latin typeface="Courier New" charset="0"/>
              </a:rPr>
              <a:t>}</a:t>
            </a:r>
          </a:p>
        </p:txBody>
      </p:sp>
      <p:sp>
        <p:nvSpPr>
          <p:cNvPr id="35849" name="AutoShape 27"/>
          <p:cNvSpPr>
            <a:spLocks noChangeArrowheads="1"/>
          </p:cNvSpPr>
          <p:nvPr/>
        </p:nvSpPr>
        <p:spPr bwMode="auto">
          <a:xfrm>
            <a:off x="7699375" y="4183063"/>
            <a:ext cx="1104900" cy="341312"/>
          </a:xfrm>
          <a:prstGeom prst="flowChartProcess">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a:r>
              <a:rPr lang="en-US" sz="1400">
                <a:solidFill>
                  <a:schemeClr val="bg2"/>
                </a:solidFill>
                <a:latin typeface="Lucida Sans Italic" pitchFamily="32" charset="0"/>
              </a:rPr>
              <a:t>statement 1</a:t>
            </a:r>
            <a:endParaRPr lang="en-US" sz="1400">
              <a:solidFill>
                <a:schemeClr val="bg2"/>
              </a:solidFill>
            </a:endParaRPr>
          </a:p>
        </p:txBody>
      </p:sp>
      <p:cxnSp>
        <p:nvCxnSpPr>
          <p:cNvPr id="35850" name="AutoShape 28"/>
          <p:cNvCxnSpPr>
            <a:cxnSpLocks noChangeShapeType="1"/>
            <a:stCxn id="35856" idx="4"/>
            <a:endCxn id="35859" idx="0"/>
          </p:cNvCxnSpPr>
          <p:nvPr/>
        </p:nvCxnSpPr>
        <p:spPr bwMode="auto">
          <a:xfrm>
            <a:off x="5773738" y="2903538"/>
            <a:ext cx="1587" cy="1212850"/>
          </a:xfrm>
          <a:prstGeom prst="straightConnector1">
            <a:avLst/>
          </a:prstGeom>
          <a:noFill/>
          <a:ln w="9525">
            <a:solidFill>
              <a:schemeClr val="tx1"/>
            </a:solidFill>
            <a:round/>
            <a:headEnd/>
            <a:tailEnd type="triangle" w="sm" len="sm"/>
          </a:ln>
        </p:spPr>
      </p:cxnSp>
      <p:cxnSp>
        <p:nvCxnSpPr>
          <p:cNvPr id="35851" name="AutoShape 29"/>
          <p:cNvCxnSpPr>
            <a:cxnSpLocks noChangeShapeType="1"/>
            <a:stCxn id="35859" idx="6"/>
            <a:endCxn id="35849" idx="1"/>
          </p:cNvCxnSpPr>
          <p:nvPr/>
        </p:nvCxnSpPr>
        <p:spPr bwMode="auto">
          <a:xfrm>
            <a:off x="6657975" y="4349750"/>
            <a:ext cx="1041400" cy="4763"/>
          </a:xfrm>
          <a:prstGeom prst="straightConnector1">
            <a:avLst/>
          </a:prstGeom>
          <a:noFill/>
          <a:ln w="9525">
            <a:solidFill>
              <a:schemeClr val="tx1"/>
            </a:solidFill>
            <a:round/>
            <a:headEnd/>
            <a:tailEnd type="triangle" w="sm" len="sm"/>
          </a:ln>
        </p:spPr>
      </p:cxnSp>
      <p:cxnSp>
        <p:nvCxnSpPr>
          <p:cNvPr id="35852" name="AutoShape 30"/>
          <p:cNvCxnSpPr>
            <a:cxnSpLocks noChangeShapeType="1"/>
            <a:stCxn id="35849" idx="0"/>
            <a:endCxn id="35860" idx="2"/>
          </p:cNvCxnSpPr>
          <p:nvPr/>
        </p:nvCxnSpPr>
        <p:spPr bwMode="auto">
          <a:xfrm rot="-5400000">
            <a:off x="7954962" y="3886201"/>
            <a:ext cx="593725" cy="0"/>
          </a:xfrm>
          <a:prstGeom prst="straightConnector1">
            <a:avLst/>
          </a:prstGeom>
          <a:noFill/>
          <a:ln w="9525">
            <a:solidFill>
              <a:schemeClr val="tx1"/>
            </a:solidFill>
            <a:round/>
            <a:headEnd/>
            <a:tailEnd type="triangle" w="sm" len="sm"/>
          </a:ln>
        </p:spPr>
      </p:cxnSp>
      <p:sp>
        <p:nvSpPr>
          <p:cNvPr id="35853" name="Text Box 31"/>
          <p:cNvSpPr txBox="1">
            <a:spLocks noChangeArrowheads="1"/>
          </p:cNvSpPr>
          <p:nvPr/>
        </p:nvSpPr>
        <p:spPr bwMode="auto">
          <a:xfrm>
            <a:off x="6856413" y="4071938"/>
            <a:ext cx="546922" cy="307764"/>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r>
              <a:rPr lang="en-US" sz="1400">
                <a:solidFill>
                  <a:srgbClr val="003399"/>
                </a:solidFill>
              </a:rPr>
              <a:t>true</a:t>
            </a:r>
          </a:p>
        </p:txBody>
      </p:sp>
      <p:sp>
        <p:nvSpPr>
          <p:cNvPr id="35854" name="Text Box 32"/>
          <p:cNvSpPr txBox="1">
            <a:spLocks noChangeArrowheads="1"/>
          </p:cNvSpPr>
          <p:nvPr/>
        </p:nvSpPr>
        <p:spPr bwMode="auto">
          <a:xfrm>
            <a:off x="5749925" y="4930775"/>
            <a:ext cx="603028" cy="307764"/>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r>
              <a:rPr lang="en-US" sz="1400">
                <a:solidFill>
                  <a:srgbClr val="003399"/>
                </a:solidFill>
              </a:rPr>
              <a:t>false</a:t>
            </a:r>
          </a:p>
        </p:txBody>
      </p:sp>
      <p:cxnSp>
        <p:nvCxnSpPr>
          <p:cNvPr id="35855" name="AutoShape 33"/>
          <p:cNvCxnSpPr>
            <a:cxnSpLocks noChangeShapeType="1"/>
            <a:stCxn id="35859" idx="4"/>
            <a:endCxn id="35857" idx="0"/>
          </p:cNvCxnSpPr>
          <p:nvPr/>
        </p:nvCxnSpPr>
        <p:spPr bwMode="auto">
          <a:xfrm>
            <a:off x="5775325" y="4583113"/>
            <a:ext cx="1588" cy="1060450"/>
          </a:xfrm>
          <a:prstGeom prst="straightConnector1">
            <a:avLst/>
          </a:prstGeom>
          <a:noFill/>
          <a:ln w="9525">
            <a:solidFill>
              <a:schemeClr val="tx1"/>
            </a:solidFill>
            <a:round/>
            <a:headEnd/>
            <a:tailEnd type="triangle" w="sm" len="sm"/>
          </a:ln>
        </p:spPr>
      </p:cxnSp>
      <p:sp>
        <p:nvSpPr>
          <p:cNvPr id="35856" name="AutoShape 34"/>
          <p:cNvSpPr>
            <a:spLocks noChangeArrowheads="1"/>
          </p:cNvSpPr>
          <p:nvPr/>
        </p:nvSpPr>
        <p:spPr bwMode="auto">
          <a:xfrm>
            <a:off x="5659438" y="2674938"/>
            <a:ext cx="227012" cy="228600"/>
          </a:xfrm>
          <a:prstGeom prst="flowChartConnector">
            <a:avLst/>
          </a:prstGeom>
          <a:solidFill>
            <a:schemeClr val="tx2"/>
          </a:solidFill>
          <a:ln w="9525">
            <a:noFill/>
            <a:round/>
            <a:headEnd/>
            <a:tailEnd/>
          </a:ln>
        </p:spPr>
        <p:txBody>
          <a:bodyPr wrap="none" anchor="ctr">
            <a:prstTxWarp prst="textNoShape">
              <a:avLst/>
            </a:prstTxWarp>
          </a:bodyPr>
          <a:lstStyle/>
          <a:p>
            <a:endParaRPr lang="en-US" sz="1400"/>
          </a:p>
        </p:txBody>
      </p:sp>
      <p:sp>
        <p:nvSpPr>
          <p:cNvPr id="35857" name="AutoShape 35"/>
          <p:cNvSpPr>
            <a:spLocks noChangeArrowheads="1"/>
          </p:cNvSpPr>
          <p:nvPr/>
        </p:nvSpPr>
        <p:spPr bwMode="auto">
          <a:xfrm>
            <a:off x="5662613" y="5643563"/>
            <a:ext cx="227012" cy="228600"/>
          </a:xfrm>
          <a:prstGeom prst="flowChartConnector">
            <a:avLst/>
          </a:prstGeom>
          <a:solidFill>
            <a:schemeClr val="tx2"/>
          </a:solidFill>
          <a:ln w="9525">
            <a:noFill/>
            <a:round/>
            <a:headEnd/>
            <a:tailEnd/>
          </a:ln>
        </p:spPr>
        <p:txBody>
          <a:bodyPr wrap="none" anchor="ctr">
            <a:prstTxWarp prst="textNoShape">
              <a:avLst/>
            </a:prstTxWarp>
          </a:bodyPr>
          <a:lstStyle/>
          <a:p>
            <a:endParaRPr lang="en-US" sz="1400"/>
          </a:p>
        </p:txBody>
      </p:sp>
      <p:sp>
        <p:nvSpPr>
          <p:cNvPr id="35858" name="AutoShape 36"/>
          <p:cNvSpPr>
            <a:spLocks noChangeArrowheads="1"/>
          </p:cNvSpPr>
          <p:nvPr/>
        </p:nvSpPr>
        <p:spPr bwMode="auto">
          <a:xfrm>
            <a:off x="5549900" y="3305175"/>
            <a:ext cx="227013" cy="228600"/>
          </a:xfrm>
          <a:prstGeom prst="flowChartConnector">
            <a:avLst/>
          </a:prstGeom>
          <a:noFill/>
          <a:ln w="9525">
            <a:noFill/>
            <a:round/>
            <a:headEnd/>
            <a:tailEnd/>
          </a:ln>
        </p:spPr>
        <p:txBody>
          <a:bodyPr wrap="none" anchor="ctr">
            <a:prstTxWarp prst="textNoShape">
              <a:avLst/>
            </a:prstTxWarp>
          </a:bodyPr>
          <a:lstStyle/>
          <a:p>
            <a:endParaRPr lang="en-US" sz="1400"/>
          </a:p>
        </p:txBody>
      </p:sp>
      <p:sp>
        <p:nvSpPr>
          <p:cNvPr id="35859" name="Oval 37"/>
          <p:cNvSpPr>
            <a:spLocks noChangeArrowheads="1"/>
          </p:cNvSpPr>
          <p:nvPr/>
        </p:nvSpPr>
        <p:spPr bwMode="auto">
          <a:xfrm>
            <a:off x="4892675" y="4116388"/>
            <a:ext cx="1765300" cy="466725"/>
          </a:xfrm>
          <a:prstGeom prst="ellipse">
            <a:avLst/>
          </a:prstGeom>
          <a:ln>
            <a:headEnd/>
            <a:tailEnd type="none" w="sm" len="sm"/>
          </a:ln>
        </p:spPr>
        <p:style>
          <a:lnRef idx="2">
            <a:schemeClr val="accent1"/>
          </a:lnRef>
          <a:fillRef idx="1">
            <a:schemeClr val="lt1"/>
          </a:fillRef>
          <a:effectRef idx="0">
            <a:schemeClr val="accent1"/>
          </a:effectRef>
          <a:fontRef idx="minor">
            <a:schemeClr val="dk1"/>
          </a:fontRef>
        </p:style>
        <p:txBody>
          <a:bodyPr wrap="none" anchor="ctr">
            <a:prstTxWarp prst="textNoShape">
              <a:avLst/>
            </a:prstTxWarp>
          </a:bodyPr>
          <a:lstStyle/>
          <a:p>
            <a:pPr algn="ctr"/>
            <a:r>
              <a:rPr lang="tr-TR" sz="1400" dirty="0" err="1" smtClean="0">
                <a:latin typeface="Lucida Sans Italic" pitchFamily="32" charset="0"/>
              </a:rPr>
              <a:t>logical</a:t>
            </a:r>
            <a:r>
              <a:rPr lang="en-US" sz="1400" dirty="0" smtClean="0">
                <a:latin typeface="Lucida Sans Italic" pitchFamily="32" charset="0"/>
              </a:rPr>
              <a:t> </a:t>
            </a:r>
            <a:r>
              <a:rPr lang="en-US" sz="1400" dirty="0">
                <a:latin typeface="Lucida Sans Italic" pitchFamily="32" charset="0"/>
              </a:rPr>
              <a:t>expression</a:t>
            </a:r>
          </a:p>
        </p:txBody>
      </p:sp>
      <p:sp>
        <p:nvSpPr>
          <p:cNvPr id="35860" name="AutoShape 38"/>
          <p:cNvSpPr>
            <a:spLocks noChangeArrowheads="1"/>
          </p:cNvSpPr>
          <p:nvPr/>
        </p:nvSpPr>
        <p:spPr bwMode="auto">
          <a:xfrm>
            <a:off x="7699375" y="3248025"/>
            <a:ext cx="1104900" cy="341313"/>
          </a:xfrm>
          <a:prstGeom prst="flowChartProcess">
            <a:avLst/>
          </a:prstGeom>
          <a:ln>
            <a:headEnd/>
            <a:tailEnd/>
          </a:ln>
        </p:spPr>
        <p:style>
          <a:lnRef idx="2">
            <a:schemeClr val="accent1"/>
          </a:lnRef>
          <a:fillRef idx="1">
            <a:schemeClr val="lt1"/>
          </a:fillRef>
          <a:effectRef idx="0">
            <a:schemeClr val="accent1"/>
          </a:effectRef>
          <a:fontRef idx="minor">
            <a:schemeClr val="dk1"/>
          </a:fontRef>
        </p:style>
        <p:txBody>
          <a:bodyPr wrap="none" lIns="91429" tIns="45714" rIns="91429" bIns="45714" anchor="ctr">
            <a:prstTxWarp prst="textNoShape">
              <a:avLst/>
            </a:prstTxWarp>
          </a:bodyPr>
          <a:lstStyle/>
          <a:p>
            <a:pPr algn="ctr"/>
            <a:r>
              <a:rPr lang="en-US" sz="1400" dirty="0">
                <a:solidFill>
                  <a:schemeClr val="bg2"/>
                </a:solidFill>
                <a:latin typeface="Lucida Sans Italic" pitchFamily="32" charset="0"/>
              </a:rPr>
              <a:t>statement 2</a:t>
            </a:r>
            <a:endParaRPr lang="en-US" sz="1400" dirty="0">
              <a:solidFill>
                <a:schemeClr val="bg2"/>
              </a:solidFill>
            </a:endParaRPr>
          </a:p>
        </p:txBody>
      </p:sp>
      <p:cxnSp>
        <p:nvCxnSpPr>
          <p:cNvPr id="35861" name="AutoShape 39"/>
          <p:cNvCxnSpPr>
            <a:cxnSpLocks noChangeShapeType="1"/>
            <a:stCxn id="35860" idx="1"/>
            <a:endCxn id="35858" idx="6"/>
          </p:cNvCxnSpPr>
          <p:nvPr/>
        </p:nvCxnSpPr>
        <p:spPr bwMode="auto">
          <a:xfrm rot="10800000">
            <a:off x="5776913" y="3419475"/>
            <a:ext cx="1922462" cy="0"/>
          </a:xfrm>
          <a:prstGeom prst="straightConnector1">
            <a:avLst/>
          </a:prstGeom>
          <a:noFill/>
          <a:ln w="9525">
            <a:solidFill>
              <a:schemeClr val="tx1"/>
            </a:solidFill>
            <a:round/>
            <a:headEnd/>
            <a:tailEnd type="triangle" w="sm" len="sm"/>
          </a:ln>
        </p:spPr>
      </p:cxnSp>
      <p:sp>
        <p:nvSpPr>
          <p:cNvPr id="35862" name="Rectangle 40"/>
          <p:cNvSpPr>
            <a:spLocks noChangeArrowheads="1"/>
          </p:cNvSpPr>
          <p:nvPr/>
        </p:nvSpPr>
        <p:spPr bwMode="auto">
          <a:xfrm>
            <a:off x="3302000" y="3857625"/>
            <a:ext cx="852488" cy="274638"/>
          </a:xfrm>
          <a:prstGeom prst="rect">
            <a:avLst/>
          </a:prstGeom>
          <a:noFill/>
          <a:ln w="9525">
            <a:noFill/>
            <a:miter lim="800000"/>
            <a:headEnd/>
            <a:tailEnd type="none" w="sm" len="sm"/>
          </a:ln>
        </p:spPr>
        <p:txBody>
          <a:bodyPr wrap="none">
            <a:prstTxWarp prst="textNoShape">
              <a:avLst/>
            </a:prstTxWarp>
            <a:spAutoFit/>
          </a:bodyPr>
          <a:lstStyle/>
          <a:p>
            <a:r>
              <a:rPr lang="en-US" dirty="0">
                <a:solidFill>
                  <a:schemeClr val="hlink"/>
                </a:solidFill>
              </a:rPr>
              <a:t>loop body</a:t>
            </a:r>
          </a:p>
        </p:txBody>
      </p:sp>
      <p:sp>
        <p:nvSpPr>
          <p:cNvPr id="35863" name="Line 41"/>
          <p:cNvSpPr>
            <a:spLocks noChangeShapeType="1"/>
          </p:cNvSpPr>
          <p:nvPr/>
        </p:nvSpPr>
        <p:spPr bwMode="auto">
          <a:xfrm flipH="1">
            <a:off x="2894013" y="3998913"/>
            <a:ext cx="396875" cy="3175"/>
          </a:xfrm>
          <a:prstGeom prst="line">
            <a:avLst/>
          </a:prstGeom>
          <a:noFill/>
          <a:ln w="9525">
            <a:solidFill>
              <a:schemeClr val="tx1"/>
            </a:solidFill>
            <a:round/>
            <a:headEnd/>
            <a:tailEnd type="triangle" w="sm" len="sm"/>
          </a:ln>
        </p:spPr>
        <p:txBody>
          <a:bodyPr wrap="none" anchor="ctr">
            <a:prstTxWarp prst="textNoShape">
              <a:avLst/>
            </a:prstTxWarp>
          </a:bodyPr>
          <a:lstStyle/>
          <a:p>
            <a:endParaRPr lang="en-US"/>
          </a:p>
        </p:txBody>
      </p:sp>
      <p:sp>
        <p:nvSpPr>
          <p:cNvPr id="35864" name="Rectangle 42"/>
          <p:cNvSpPr>
            <a:spLocks noChangeArrowheads="1"/>
          </p:cNvSpPr>
          <p:nvPr/>
        </p:nvSpPr>
        <p:spPr bwMode="auto">
          <a:xfrm>
            <a:off x="2119313" y="2717800"/>
            <a:ext cx="2068512" cy="274638"/>
          </a:xfrm>
          <a:prstGeom prst="rect">
            <a:avLst/>
          </a:prstGeom>
          <a:noFill/>
          <a:ln w="9525">
            <a:noFill/>
            <a:miter lim="800000"/>
            <a:headEnd/>
            <a:tailEnd type="none" w="sm" len="sm"/>
          </a:ln>
        </p:spPr>
        <p:txBody>
          <a:bodyPr wrap="none">
            <a:prstTxWarp prst="textNoShape">
              <a:avLst/>
            </a:prstTxWarp>
            <a:spAutoFit/>
          </a:bodyPr>
          <a:lstStyle/>
          <a:p>
            <a:r>
              <a:rPr lang="en-US">
                <a:solidFill>
                  <a:schemeClr val="hlink"/>
                </a:solidFill>
              </a:rPr>
              <a:t>loop continuation condition</a:t>
            </a:r>
          </a:p>
        </p:txBody>
      </p:sp>
      <p:sp>
        <p:nvSpPr>
          <p:cNvPr id="35865" name="Line 43"/>
          <p:cNvSpPr>
            <a:spLocks noChangeShapeType="1"/>
          </p:cNvSpPr>
          <p:nvPr/>
        </p:nvSpPr>
        <p:spPr bwMode="auto">
          <a:xfrm flipH="1">
            <a:off x="2897188" y="3041650"/>
            <a:ext cx="222250" cy="422275"/>
          </a:xfrm>
          <a:prstGeom prst="line">
            <a:avLst/>
          </a:prstGeom>
          <a:noFill/>
          <a:ln w="9525">
            <a:solidFill>
              <a:schemeClr val="tx1"/>
            </a:solidFill>
            <a:round/>
            <a:headEnd/>
            <a:tailEnd type="triangle" w="sm" len="sm"/>
          </a:ln>
        </p:spPr>
        <p:txBody>
          <a:bodyPr wrap="none" anchor="ctr">
            <a:prstTxWarp prst="textNoShape">
              <a:avLst/>
            </a:prstTxWarp>
          </a:bodyPr>
          <a:lstStyle/>
          <a:p>
            <a:endParaRPr lang="en-US"/>
          </a:p>
        </p:txBody>
      </p:sp>
      <p:sp>
        <p:nvSpPr>
          <p:cNvPr id="35866" name="Line 44"/>
          <p:cNvSpPr>
            <a:spLocks noChangeShapeType="1"/>
          </p:cNvSpPr>
          <p:nvPr/>
        </p:nvSpPr>
        <p:spPr bwMode="auto">
          <a:xfrm>
            <a:off x="2814638" y="3810000"/>
            <a:ext cx="0" cy="412750"/>
          </a:xfrm>
          <a:prstGeom prst="line">
            <a:avLst/>
          </a:prstGeom>
          <a:noFill/>
          <a:ln w="15875">
            <a:solidFill>
              <a:schemeClr val="tx1"/>
            </a:solidFill>
            <a:round/>
            <a:headEnd/>
            <a:tailEnd type="none" w="sm" len="sm"/>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dirty="0" err="1" smtClean="0"/>
              <a:t>while</a:t>
            </a:r>
            <a:r>
              <a:rPr lang="tr-TR" dirty="0" smtClean="0"/>
              <a:t> döngüsüne giriş</a:t>
            </a:r>
            <a:endParaRPr lang="en-US" dirty="0"/>
          </a:p>
        </p:txBody>
      </p:sp>
      <p:sp>
        <p:nvSpPr>
          <p:cNvPr id="23555" name="Text Box 3"/>
          <p:cNvSpPr txBox="1">
            <a:spLocks noChangeArrowheads="1"/>
          </p:cNvSpPr>
          <p:nvPr/>
        </p:nvSpPr>
        <p:spPr bwMode="auto">
          <a:xfrm>
            <a:off x="533400" y="1295400"/>
            <a:ext cx="7896252" cy="3000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dirty="0"/>
              <a:t>while ( </a:t>
            </a:r>
            <a:r>
              <a:rPr lang="en-US" sz="2800" i="1" dirty="0"/>
              <a:t>condition</a:t>
            </a:r>
            <a:r>
              <a:rPr lang="en-US" sz="2800" dirty="0"/>
              <a:t> )</a:t>
            </a:r>
          </a:p>
          <a:p>
            <a:r>
              <a:rPr lang="en-US" sz="2800" dirty="0"/>
              <a:t>{</a:t>
            </a:r>
          </a:p>
          <a:p>
            <a:r>
              <a:rPr lang="en-US" sz="2800" dirty="0"/>
              <a:t>    </a:t>
            </a:r>
            <a:r>
              <a:rPr lang="en-US" sz="2800" i="1" dirty="0"/>
              <a:t>statement(s)</a:t>
            </a:r>
            <a:endParaRPr lang="en-US" sz="2800" dirty="0"/>
          </a:p>
          <a:p>
            <a:r>
              <a:rPr lang="en-US" sz="2800" dirty="0"/>
              <a:t>}</a:t>
            </a:r>
          </a:p>
          <a:p>
            <a:pPr>
              <a:spcBef>
                <a:spcPct val="75000"/>
              </a:spcBef>
              <a:buFont typeface="Monotype Sorts" charset="0"/>
              <a:buNone/>
            </a:pPr>
            <a:r>
              <a:rPr lang="en-US" sz="2800" dirty="0" smtClean="0"/>
              <a:t>The </a:t>
            </a:r>
            <a:r>
              <a:rPr lang="en-US" sz="2800" dirty="0"/>
              <a:t>braces are </a:t>
            </a:r>
            <a:r>
              <a:rPr lang="en-US" sz="2800" b="1" dirty="0"/>
              <a:t>not required </a:t>
            </a:r>
            <a:r>
              <a:rPr lang="en-US" sz="2800" dirty="0"/>
              <a:t>if the loop body contains only a single </a:t>
            </a:r>
            <a:r>
              <a:rPr lang="en-US" sz="2800" dirty="0" smtClean="0"/>
              <a:t>statement </a:t>
            </a:r>
            <a:r>
              <a:rPr lang="tr-TR" sz="2800" dirty="0" smtClean="0"/>
              <a:t>(</a:t>
            </a:r>
            <a:r>
              <a:rPr lang="tr-TR" sz="2800" dirty="0" err="1" smtClean="0"/>
              <a:t>just</a:t>
            </a:r>
            <a:r>
              <a:rPr lang="tr-TR" sz="2800" dirty="0" smtClean="0"/>
              <a:t> </a:t>
            </a:r>
            <a:r>
              <a:rPr lang="tr-TR" sz="2800" dirty="0" err="1" smtClean="0"/>
              <a:t>like</a:t>
            </a:r>
            <a:r>
              <a:rPr lang="tr-TR" sz="2800" dirty="0" smtClean="0"/>
              <a:t> </a:t>
            </a:r>
            <a:r>
              <a:rPr lang="tr-TR" sz="2800" dirty="0" err="1" smtClean="0"/>
              <a:t>if</a:t>
            </a:r>
            <a:r>
              <a:rPr lang="tr-TR" sz="2800" dirty="0" smtClean="0"/>
              <a:t> </a:t>
            </a:r>
            <a:r>
              <a:rPr lang="tr-TR" sz="2800" dirty="0" err="1" smtClean="0"/>
              <a:t>structures</a:t>
            </a:r>
            <a:r>
              <a:rPr lang="tr-TR" sz="2800" dirty="0" smtClean="0"/>
              <a:t>).</a:t>
            </a:r>
            <a:endParaRPr lang="en-US" sz="2800" dirty="0"/>
          </a:p>
        </p:txBody>
      </p:sp>
      <p:cxnSp>
        <p:nvCxnSpPr>
          <p:cNvPr id="5" name="4 Eğri Bağlayıcı"/>
          <p:cNvCxnSpPr/>
          <p:nvPr/>
        </p:nvCxnSpPr>
        <p:spPr>
          <a:xfrm>
            <a:off x="785786" y="2928934"/>
            <a:ext cx="857256" cy="5715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3331122"/>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1500174"/>
            <a:ext cx="3681158" cy="2143140"/>
          </a:xfrm>
          <a:prstGeom prst="rect">
            <a:avLst/>
          </a:prstGeom>
          <a:ln>
            <a:solidFill>
              <a:srgbClr val="C00000"/>
            </a:solidFill>
          </a:ln>
        </p:spPr>
      </p:pic>
      <p:pic>
        <p:nvPicPr>
          <p:cNvPr id="11" name="10 Resim" descr="soru.jpg"/>
          <p:cNvPicPr>
            <a:picLocks noChangeAspect="1"/>
          </p:cNvPicPr>
          <p:nvPr/>
        </p:nvPicPr>
        <p:blipFill>
          <a:blip r:embed="rId3"/>
          <a:stretch>
            <a:fillRect/>
          </a:stretch>
        </p:blipFill>
        <p:spPr>
          <a:xfrm>
            <a:off x="6715140" y="928670"/>
            <a:ext cx="1767840" cy="1328928"/>
          </a:xfrm>
          <a:prstGeom prst="rect">
            <a:avLst/>
          </a:prstGeom>
        </p:spPr>
      </p:pic>
      <p:sp>
        <p:nvSpPr>
          <p:cNvPr id="5123" name="Rectangle 3"/>
          <p:cNvSpPr>
            <a:spLocks noGrp="1" noChangeArrowheads="1"/>
          </p:cNvSpPr>
          <p:nvPr>
            <p:ph type="title"/>
          </p:nvPr>
        </p:nvSpPr>
        <p:spPr>
          <a:noFill/>
          <a:ln/>
        </p:spPr>
        <p:txBody>
          <a:bodyPr/>
          <a:lstStyle/>
          <a:p>
            <a:r>
              <a:rPr lang="tr-TR" dirty="0" smtClean="0"/>
              <a:t>Alıştırma - Örnek bir </a:t>
            </a:r>
            <a:r>
              <a:rPr lang="tr-TR" dirty="0" err="1" smtClean="0"/>
              <a:t>while</a:t>
            </a:r>
            <a:r>
              <a:rPr lang="tr-TR" dirty="0" smtClean="0"/>
              <a:t> kodu</a:t>
            </a:r>
            <a:endParaRPr lang="en-US" dirty="0"/>
          </a:p>
        </p:txBody>
      </p:sp>
      <p:cxnSp>
        <p:nvCxnSpPr>
          <p:cNvPr id="9" name="Straight Arrow Connector 8"/>
          <p:cNvCxnSpPr/>
          <p:nvPr/>
        </p:nvCxnSpPr>
        <p:spPr>
          <a:xfrm flipV="1">
            <a:off x="4101562" y="2643182"/>
            <a:ext cx="1756322" cy="255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714876" y="2214554"/>
            <a:ext cx="1456382" cy="400110"/>
          </a:xfrm>
          <a:prstGeom prst="rect">
            <a:avLst/>
          </a:prstGeom>
          <a:noFill/>
        </p:spPr>
        <p:txBody>
          <a:bodyPr wrap="square" rtlCol="0">
            <a:spAutoFit/>
          </a:bodyPr>
          <a:lstStyle/>
          <a:p>
            <a:r>
              <a:rPr lang="en-US" sz="2000" b="1" i="1" dirty="0" smtClean="0"/>
              <a:t>output</a:t>
            </a:r>
            <a:endParaRPr lang="en-US" sz="2000" b="1" i="1" dirty="0"/>
          </a:p>
        </p:txBody>
      </p:sp>
      <p:pic>
        <p:nvPicPr>
          <p:cNvPr id="3" name="Picture 2"/>
          <p:cNvPicPr>
            <a:picLocks noChangeAspect="1"/>
          </p:cNvPicPr>
          <p:nvPr/>
        </p:nvPicPr>
        <p:blipFill>
          <a:blip r:embed="rId4"/>
          <a:srcRect t="23156" r="10100"/>
          <a:stretch>
            <a:fillRect/>
          </a:stretch>
        </p:blipFill>
        <p:spPr>
          <a:xfrm>
            <a:off x="6500826" y="2071678"/>
            <a:ext cx="571504" cy="948271"/>
          </a:xfrm>
          <a:prstGeom prst="rect">
            <a:avLst/>
          </a:prstGeom>
        </p:spPr>
      </p:pic>
      <p:pic>
        <p:nvPicPr>
          <p:cNvPr id="2050" name="Picture 2" descr="http://www.everydaydevotions.com/wp-content/uploads/2015/01/surprise.jpg"/>
          <p:cNvPicPr>
            <a:picLocks noChangeAspect="1" noChangeArrowheads="1"/>
          </p:cNvPicPr>
          <p:nvPr/>
        </p:nvPicPr>
        <p:blipFill>
          <a:blip r:embed="rId5"/>
          <a:stretch>
            <a:fillRect/>
          </a:stretch>
        </p:blipFill>
        <p:spPr bwMode="auto">
          <a:xfrm>
            <a:off x="4929190" y="4500570"/>
            <a:ext cx="2550437" cy="191282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Cube 3"/>
          <p:cNvSpPr/>
          <p:nvPr/>
        </p:nvSpPr>
        <p:spPr>
          <a:xfrm>
            <a:off x="5929322" y="1714488"/>
            <a:ext cx="1696523" cy="1317610"/>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3 İçerik Yer Tutucusu"/>
          <p:cNvSpPr>
            <a:spLocks noGrp="1"/>
          </p:cNvSpPr>
          <p:nvPr>
            <p:ph sz="quarter" idx="1"/>
          </p:nvPr>
        </p:nvSpPr>
        <p:spPr>
          <a:xfrm>
            <a:off x="285720" y="3786190"/>
            <a:ext cx="4286280" cy="2143140"/>
          </a:xfrm>
          <a:prstGeom prst="frame">
            <a:avLst>
              <a:gd name="adj1" fmla="val 7254"/>
            </a:avLst>
          </a:prstGeom>
        </p:spPr>
        <p:style>
          <a:lnRef idx="2">
            <a:schemeClr val="accent1"/>
          </a:lnRef>
          <a:fillRef idx="1">
            <a:schemeClr val="lt1"/>
          </a:fillRef>
          <a:effectRef idx="0">
            <a:schemeClr val="accent1"/>
          </a:effectRef>
          <a:fontRef idx="minor">
            <a:schemeClr val="dk1"/>
          </a:fontRef>
        </p:style>
        <p:txBody>
          <a:bodyPr rtlCol="0" anchor="ctr">
            <a:normAutofit fontScale="55000" lnSpcReduction="20000"/>
          </a:bodyPr>
          <a:lstStyle/>
          <a:p>
            <a:pPr>
              <a:buNone/>
            </a:pPr>
            <a:endParaRPr lang="tr-TR" sz="2000" dirty="0" smtClean="0">
              <a:solidFill>
                <a:schemeClr val="tx1"/>
              </a:solidFill>
            </a:endParaRPr>
          </a:p>
          <a:p>
            <a:pPr>
              <a:buNone/>
            </a:pPr>
            <a:r>
              <a:rPr lang="tr-TR" sz="2800" dirty="0" smtClean="0">
                <a:solidFill>
                  <a:schemeClr val="tx1"/>
                </a:solidFill>
              </a:rPr>
              <a:t>Döngülerle işlem yaparken </a:t>
            </a:r>
            <a:r>
              <a:rPr lang="tr-TR" sz="2800" b="1" dirty="0" smtClean="0">
                <a:solidFill>
                  <a:schemeClr val="tx1"/>
                </a:solidFill>
              </a:rPr>
              <a:t>kontrol parametreleri </a:t>
            </a:r>
            <a:r>
              <a:rPr lang="tr-TR" sz="2800" dirty="0" smtClean="0">
                <a:solidFill>
                  <a:schemeClr val="tx1"/>
                </a:solidFill>
              </a:rPr>
              <a:t>düzgün bir şekilde başlatılmalı, döngü içerisinde düzgün bir şekilde </a:t>
            </a:r>
            <a:r>
              <a:rPr lang="tr-TR" sz="2800" b="1" dirty="0" smtClean="0">
                <a:solidFill>
                  <a:schemeClr val="tx1"/>
                </a:solidFill>
              </a:rPr>
              <a:t>güncellenmelidir</a:t>
            </a:r>
            <a:r>
              <a:rPr lang="tr-TR" sz="2800" dirty="0" smtClean="0">
                <a:solidFill>
                  <a:schemeClr val="tx1"/>
                </a:solidFill>
              </a:rPr>
              <a:t>. Aksi halde programınız yanlış sonuçlar verecek veya sonsuz döngüye girecektir.</a:t>
            </a:r>
          </a:p>
        </p:txBody>
      </p:sp>
      <p:sp>
        <p:nvSpPr>
          <p:cNvPr id="5" name="Cloud Callout 4"/>
          <p:cNvSpPr/>
          <p:nvPr/>
        </p:nvSpPr>
        <p:spPr>
          <a:xfrm>
            <a:off x="5000628" y="3143248"/>
            <a:ext cx="1814329" cy="1385454"/>
          </a:xfrm>
          <a:prstGeom prst="cloudCallout">
            <a:avLst>
              <a:gd name="adj1" fmla="val -2656"/>
              <a:gd name="adj2" fmla="val 7440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What is the output?</a:t>
            </a:r>
            <a:endParaRPr lang="tr-TR" dirty="0"/>
          </a:p>
        </p:txBody>
      </p:sp>
    </p:spTree>
    <p:extLst>
      <p:ext uri="{BB962C8B-B14F-4D97-AF65-F5344CB8AC3E}">
        <p14:creationId xmlns="" xmlns:p14="http://schemas.microsoft.com/office/powerpoint/2010/main" val="39885719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İçerik Yer Tutucusu"/>
          <p:cNvSpPr>
            <a:spLocks noGrp="1"/>
          </p:cNvSpPr>
          <p:nvPr>
            <p:ph sz="quarter" idx="1"/>
          </p:nvPr>
        </p:nvSpPr>
        <p:spPr>
          <a:xfrm>
            <a:off x="785786" y="1500174"/>
            <a:ext cx="2614602" cy="3852874"/>
          </a:xfrm>
        </p:spPr>
        <p:style>
          <a:lnRef idx="2">
            <a:schemeClr val="dk1"/>
          </a:lnRef>
          <a:fillRef idx="1">
            <a:schemeClr val="lt1"/>
          </a:fillRef>
          <a:effectRef idx="0">
            <a:schemeClr val="dk1"/>
          </a:effectRef>
          <a:fontRef idx="minor">
            <a:schemeClr val="dk1"/>
          </a:fontRef>
        </p:style>
        <p:txBody>
          <a:bodyPr>
            <a:normAutofit/>
          </a:bodyPr>
          <a:lstStyle/>
          <a:p>
            <a:pPr>
              <a:buNone/>
            </a:pPr>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pPr>
              <a:buNone/>
            </a:pPr>
            <a:r>
              <a:rPr lang="tr-TR" sz="2000" dirty="0" err="1" smtClean="0"/>
              <a:t>int</a:t>
            </a:r>
            <a:r>
              <a:rPr lang="tr-TR" sz="2000" dirty="0" smtClean="0"/>
              <a:t> </a:t>
            </a:r>
            <a:r>
              <a:rPr lang="tr-TR" sz="2000" dirty="0" err="1" smtClean="0"/>
              <a:t>main</a:t>
            </a:r>
            <a:r>
              <a:rPr lang="tr-TR" sz="2000" dirty="0" smtClean="0"/>
              <a:t>() {</a:t>
            </a:r>
          </a:p>
          <a:p>
            <a:pPr>
              <a:buNone/>
            </a:pPr>
            <a:r>
              <a:rPr lang="tr-TR" sz="2000" dirty="0" smtClean="0"/>
              <a:t>	</a:t>
            </a:r>
            <a:r>
              <a:rPr lang="tr-TR" sz="2000" dirty="0" err="1" smtClean="0"/>
              <a:t>int</a:t>
            </a:r>
            <a:r>
              <a:rPr lang="tr-TR" sz="2000" dirty="0" smtClean="0"/>
              <a:t> i=1;</a:t>
            </a:r>
          </a:p>
          <a:p>
            <a:pPr>
              <a:buNone/>
            </a:pPr>
            <a:r>
              <a:rPr lang="tr-TR" sz="2000" dirty="0" smtClean="0"/>
              <a:t>	</a:t>
            </a:r>
            <a:r>
              <a:rPr lang="tr-TR" sz="2000" dirty="0" err="1" smtClean="0"/>
              <a:t>while</a:t>
            </a:r>
            <a:r>
              <a:rPr lang="tr-TR" sz="2000" dirty="0" smtClean="0"/>
              <a:t>(i&lt;5)</a:t>
            </a:r>
          </a:p>
          <a:p>
            <a:pPr>
              <a:buNone/>
            </a:pPr>
            <a:r>
              <a:rPr lang="tr-TR" sz="2000" dirty="0" smtClean="0"/>
              <a:t>	   {</a:t>
            </a:r>
          </a:p>
          <a:p>
            <a:pPr>
              <a:buNone/>
            </a:pPr>
            <a:r>
              <a:rPr lang="tr-TR" sz="2000" dirty="0" smtClean="0"/>
              <a:t>	   </a:t>
            </a:r>
            <a:r>
              <a:rPr lang="tr-TR" sz="2000" dirty="0" err="1" smtClean="0"/>
              <a:t>printf</a:t>
            </a:r>
            <a:r>
              <a:rPr lang="tr-TR" sz="2000" dirty="0" smtClean="0"/>
              <a:t>("%d\n",i);</a:t>
            </a:r>
          </a:p>
          <a:p>
            <a:pPr>
              <a:buNone/>
            </a:pPr>
            <a:r>
              <a:rPr lang="tr-TR" sz="2000" dirty="0" smtClean="0"/>
              <a:t>	   i++;</a:t>
            </a:r>
          </a:p>
          <a:p>
            <a:pPr>
              <a:buNone/>
            </a:pPr>
            <a:r>
              <a:rPr lang="tr-TR" sz="2000" dirty="0" smtClean="0"/>
              <a:t>	   }</a:t>
            </a:r>
          </a:p>
          <a:p>
            <a:pPr>
              <a:buNone/>
            </a:pPr>
            <a:r>
              <a:rPr lang="tr-TR" sz="2000" dirty="0" smtClean="0"/>
              <a:t>	</a:t>
            </a:r>
            <a:r>
              <a:rPr lang="tr-TR" sz="2000" dirty="0" err="1" smtClean="0"/>
              <a:t>return</a:t>
            </a:r>
            <a:r>
              <a:rPr lang="tr-TR" sz="2000" dirty="0" smtClean="0"/>
              <a:t> 0;</a:t>
            </a:r>
          </a:p>
          <a:p>
            <a:pPr>
              <a:buNone/>
            </a:pPr>
            <a:r>
              <a:rPr lang="tr-TR" sz="2000" dirty="0" smtClean="0"/>
              <a:t>}</a:t>
            </a:r>
            <a:endParaRPr lang="tr-TR" sz="2000" dirty="0"/>
          </a:p>
        </p:txBody>
      </p:sp>
      <p:sp>
        <p:nvSpPr>
          <p:cNvPr id="5123" name="Rectangle 3"/>
          <p:cNvSpPr>
            <a:spLocks noGrp="1" noChangeArrowheads="1"/>
          </p:cNvSpPr>
          <p:nvPr>
            <p:ph type="title"/>
          </p:nvPr>
        </p:nvSpPr>
        <p:spPr>
          <a:noFill/>
          <a:ln/>
        </p:spPr>
        <p:txBody>
          <a:bodyPr/>
          <a:lstStyle/>
          <a:p>
            <a:r>
              <a:rPr lang="tr-TR" dirty="0" smtClean="0"/>
              <a:t>Alıştırma - Örnek bir </a:t>
            </a:r>
            <a:r>
              <a:rPr lang="tr-TR" dirty="0" err="1" smtClean="0"/>
              <a:t>while</a:t>
            </a:r>
            <a:r>
              <a:rPr lang="tr-TR" dirty="0" smtClean="0"/>
              <a:t> kodu</a:t>
            </a:r>
            <a:endParaRPr lang="en-US" dirty="0"/>
          </a:p>
        </p:txBody>
      </p:sp>
      <p:pic>
        <p:nvPicPr>
          <p:cNvPr id="2050" name="Picture 2" descr="http://www.everydaydevotions.com/wp-content/uploads/2015/01/surprise.jpg"/>
          <p:cNvPicPr>
            <a:picLocks noChangeAspect="1" noChangeArrowheads="1"/>
          </p:cNvPicPr>
          <p:nvPr/>
        </p:nvPicPr>
        <p:blipFill>
          <a:blip r:embed="rId2"/>
          <a:stretch>
            <a:fillRect/>
          </a:stretch>
        </p:blipFill>
        <p:spPr bwMode="auto">
          <a:xfrm>
            <a:off x="6858016" y="3000372"/>
            <a:ext cx="1995054" cy="205025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Cloud Callout 4"/>
          <p:cNvSpPr/>
          <p:nvPr/>
        </p:nvSpPr>
        <p:spPr>
          <a:xfrm>
            <a:off x="4786314" y="3929066"/>
            <a:ext cx="2242957" cy="1099702"/>
          </a:xfrm>
          <a:prstGeom prst="wedgeRoundRectCallout">
            <a:avLst>
              <a:gd name="adj1" fmla="val 78963"/>
              <a:gd name="adj2" fmla="val 1982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Dikkatlice kullanırsam aslında döngüler zor değil.</a:t>
            </a:r>
            <a:endParaRPr lang="tr-TR" dirty="0"/>
          </a:p>
        </p:txBody>
      </p:sp>
      <p:sp>
        <p:nvSpPr>
          <p:cNvPr id="15" name="14 Oval"/>
          <p:cNvSpPr/>
          <p:nvPr/>
        </p:nvSpPr>
        <p:spPr>
          <a:xfrm>
            <a:off x="3500430" y="1285860"/>
            <a:ext cx="1643074" cy="1500198"/>
          </a:xfrm>
          <a:prstGeom prst="ellipse">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err="1" smtClean="0"/>
              <a:t>i’ye</a:t>
            </a:r>
            <a:r>
              <a:rPr lang="tr-TR" dirty="0" smtClean="0"/>
              <a:t> ilk değer atamazsak ne olur?</a:t>
            </a:r>
            <a:endParaRPr lang="tr-TR" dirty="0"/>
          </a:p>
        </p:txBody>
      </p:sp>
      <p:sp>
        <p:nvSpPr>
          <p:cNvPr id="16" name="15 Oval"/>
          <p:cNvSpPr/>
          <p:nvPr/>
        </p:nvSpPr>
        <p:spPr>
          <a:xfrm>
            <a:off x="5214942" y="1785926"/>
            <a:ext cx="1643074" cy="1500198"/>
          </a:xfrm>
          <a:prstGeom prst="ellipse">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600" dirty="0" smtClean="0"/>
              <a:t>Döngüden çıkış koşulu yanlış olursa?</a:t>
            </a:r>
            <a:endParaRPr lang="tr-TR" sz="1600" dirty="0"/>
          </a:p>
        </p:txBody>
      </p:sp>
      <p:sp>
        <p:nvSpPr>
          <p:cNvPr id="17" name="16 Oval"/>
          <p:cNvSpPr/>
          <p:nvPr/>
        </p:nvSpPr>
        <p:spPr>
          <a:xfrm>
            <a:off x="7072330" y="1285860"/>
            <a:ext cx="1643074" cy="1500198"/>
          </a:xfrm>
          <a:prstGeom prst="ellipse">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dirty="0" smtClean="0"/>
              <a:t>Değer güncellemesi yapmazsak?</a:t>
            </a:r>
            <a:endParaRPr lang="tr-TR" sz="1400" dirty="0"/>
          </a:p>
        </p:txBody>
      </p:sp>
    </p:spTree>
    <p:extLst>
      <p:ext uri="{BB962C8B-B14F-4D97-AF65-F5344CB8AC3E}">
        <p14:creationId xmlns="" xmlns:p14="http://schemas.microsoft.com/office/powerpoint/2010/main" val="3988571965"/>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5326163-computer-addiction-Stock-Vector-fat-computer-cartoon.jpg"/>
          <p:cNvPicPr>
            <a:picLocks noChangeAspect="1"/>
          </p:cNvPicPr>
          <p:nvPr/>
        </p:nvPicPr>
        <p:blipFill>
          <a:blip r:embed="rId2" cstate="print"/>
          <a:stretch>
            <a:fillRect/>
          </a:stretch>
        </p:blipFill>
        <p:spPr>
          <a:xfrm flipH="1">
            <a:off x="2071669" y="3786190"/>
            <a:ext cx="3224807" cy="2508452"/>
          </a:xfrm>
          <a:prstGeom prst="rect">
            <a:avLst/>
          </a:prstGeom>
        </p:spPr>
      </p:pic>
      <p:pic>
        <p:nvPicPr>
          <p:cNvPr id="12" name="Picture 2" descr="http://media.giphy.com/media/z9c1ZCvaH5WBq/giphy.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48" y="1714488"/>
            <a:ext cx="3810000" cy="21431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normAutofit/>
          </a:bodyPr>
          <a:lstStyle/>
          <a:p>
            <a:r>
              <a:rPr lang="tr-TR" sz="4000" b="1" smtClean="0">
                <a:solidFill>
                  <a:schemeClr val="tx2">
                    <a:lumMod val="60000"/>
                    <a:lumOff val="40000"/>
                  </a:schemeClr>
                </a:solidFill>
              </a:rPr>
              <a:t>Döngüler : while</a:t>
            </a:r>
            <a:endParaRPr lang="tr-TR" sz="4000" b="1" dirty="0">
              <a:solidFill>
                <a:schemeClr val="tx2">
                  <a:lumMod val="60000"/>
                  <a:lumOff val="40000"/>
                </a:schemeClr>
              </a:solidFill>
            </a:endParaRPr>
          </a:p>
        </p:txBody>
      </p:sp>
      <p:sp>
        <p:nvSpPr>
          <p:cNvPr id="4" name="3 Katlanmış Nesne"/>
          <p:cNvSpPr/>
          <p:nvPr/>
        </p:nvSpPr>
        <p:spPr>
          <a:xfrm>
            <a:off x="5000628" y="3357562"/>
            <a:ext cx="3429024" cy="2857520"/>
          </a:xfrm>
          <a:prstGeom prst="foldedCorner">
            <a:avLst/>
          </a:prstGeom>
          <a:scene3d>
            <a:camera prst="perspectiveHeroicExtremeLeftFacing"/>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tr-TR" sz="2000" dirty="0" smtClean="0">
              <a:solidFill>
                <a:schemeClr val="tx1"/>
              </a:solidFill>
            </a:endParaRPr>
          </a:p>
          <a:p>
            <a:r>
              <a:rPr lang="tr-TR" sz="2000" dirty="0" smtClean="0">
                <a:solidFill>
                  <a:schemeClr val="tx1"/>
                </a:solidFill>
              </a:rPr>
              <a:t>Döngülerle işlem yaparken </a:t>
            </a:r>
            <a:r>
              <a:rPr lang="tr-TR" sz="2000" b="1" dirty="0" smtClean="0">
                <a:solidFill>
                  <a:schemeClr val="tx1"/>
                </a:solidFill>
              </a:rPr>
              <a:t>kontrol parametreleri </a:t>
            </a:r>
            <a:r>
              <a:rPr lang="tr-TR" sz="2000" dirty="0" smtClean="0">
                <a:solidFill>
                  <a:schemeClr val="tx1"/>
                </a:solidFill>
              </a:rPr>
              <a:t>düzgün bir şekilde başlatılmalı, döngü içerisinde düzgün bir şekilde güncellenmelidir. Aksi halde programınız yanlış sonuçlar verecek veya sonsuz döngüye girecektir.</a:t>
            </a:r>
          </a:p>
        </p:txBody>
      </p:sp>
      <p:sp>
        <p:nvSpPr>
          <p:cNvPr id="9" name="8 Köşeleri Yuvarlanmış Dikdörtgen Belirtme Çizgisi"/>
          <p:cNvSpPr/>
          <p:nvPr/>
        </p:nvSpPr>
        <p:spPr>
          <a:xfrm>
            <a:off x="5429256" y="1142984"/>
            <a:ext cx="2786082" cy="1143008"/>
          </a:xfrm>
          <a:prstGeom prst="wedgeRoundRectCallout">
            <a:avLst>
              <a:gd name="adj1" fmla="val -152246"/>
              <a:gd name="adj2" fmla="val 682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i="1" dirty="0" err="1" smtClean="0"/>
              <a:t>while</a:t>
            </a:r>
            <a:r>
              <a:rPr lang="tr-TR" sz="2000" dirty="0" smtClean="0"/>
              <a:t> anam </a:t>
            </a:r>
            <a:r>
              <a:rPr lang="tr-TR" sz="2000" i="1" dirty="0" err="1" smtClean="0"/>
              <a:t>while</a:t>
            </a:r>
            <a:r>
              <a:rPr lang="tr-TR" sz="2000" dirty="0" smtClean="0"/>
              <a:t>… </a:t>
            </a:r>
          </a:p>
          <a:p>
            <a:pPr algn="ctr"/>
            <a:r>
              <a:rPr lang="tr-TR" sz="2000" dirty="0" smtClean="0"/>
              <a:t>dön dön bitmiyor… </a:t>
            </a:r>
            <a:endParaRPr lang="tr-TR" sz="2000" dirty="0"/>
          </a:p>
        </p:txBody>
      </p:sp>
      <p:sp>
        <p:nvSpPr>
          <p:cNvPr id="15" name="14 Oval Belirtme Çizgisi"/>
          <p:cNvSpPr/>
          <p:nvPr/>
        </p:nvSpPr>
        <p:spPr>
          <a:xfrm>
            <a:off x="285720" y="3429000"/>
            <a:ext cx="2143140" cy="3143272"/>
          </a:xfrm>
          <a:prstGeom prst="wedgeEllipseCallout">
            <a:avLst>
              <a:gd name="adj1" fmla="val 62392"/>
              <a:gd name="adj2" fmla="val 2258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Niye bu döngüden çıkmıyor kodum?</a:t>
            </a:r>
          </a:p>
          <a:p>
            <a:pPr algn="ctr"/>
            <a:r>
              <a:rPr lang="tr-TR" sz="1400" dirty="0" smtClean="0"/>
              <a:t>Hiç düşünmeden her tarafa </a:t>
            </a:r>
            <a:r>
              <a:rPr lang="tr-TR" sz="1400" dirty="0" err="1" smtClean="0"/>
              <a:t>fflush</a:t>
            </a:r>
            <a:r>
              <a:rPr lang="tr-TR" sz="1400" dirty="0" smtClean="0"/>
              <a:t>(</a:t>
            </a:r>
            <a:r>
              <a:rPr lang="tr-TR" sz="1400" dirty="0" err="1" smtClean="0"/>
              <a:t>stdin</a:t>
            </a:r>
            <a:r>
              <a:rPr lang="tr-TR" sz="1400" dirty="0" smtClean="0"/>
              <a:t>) koyuyum. Sonra da tüm </a:t>
            </a:r>
            <a:r>
              <a:rPr lang="tr-TR" sz="1400" dirty="0" err="1" smtClean="0"/>
              <a:t>int’leri</a:t>
            </a:r>
            <a:r>
              <a:rPr lang="tr-TR" sz="1400" dirty="0" smtClean="0"/>
              <a:t> </a:t>
            </a:r>
            <a:r>
              <a:rPr lang="tr-TR" sz="1400" dirty="0" err="1" smtClean="0"/>
              <a:t>double</a:t>
            </a:r>
            <a:r>
              <a:rPr lang="tr-TR" sz="1400" dirty="0" smtClean="0"/>
              <a:t> yaparım. O da olmazsa bilgisayarı kapatıp açar ya da format atarım.</a:t>
            </a:r>
            <a:endParaRPr lang="tr-TR" sz="1400" dirty="0"/>
          </a:p>
        </p:txBody>
      </p:sp>
      <p:sp>
        <p:nvSpPr>
          <p:cNvPr id="8" name="7 Çarpı"/>
          <p:cNvSpPr/>
          <p:nvPr/>
        </p:nvSpPr>
        <p:spPr>
          <a:xfrm rot="2597087">
            <a:off x="-258727" y="3384619"/>
            <a:ext cx="3240000" cy="3240000"/>
          </a:xfrm>
          <a:prstGeom prst="plus">
            <a:avLst>
              <a:gd name="adj" fmla="val 4797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Günlük çalışmanın önemi</a:t>
            </a:r>
            <a:endParaRPr lang="tr-TR" dirty="0"/>
          </a:p>
        </p:txBody>
      </p:sp>
      <p:graphicFrame>
        <p:nvGraphicFramePr>
          <p:cNvPr id="4" name="3 İçerik Yer Tutucusu"/>
          <p:cNvGraphicFramePr>
            <a:graphicFrameLocks noGrp="1"/>
          </p:cNvGraphicFramePr>
          <p:nvPr>
            <p:ph sz="quarter" idx="1"/>
          </p:nvPr>
        </p:nvGraphicFramePr>
        <p:xfrm>
          <a:off x="500034" y="1500174"/>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t>Pazartesi</a:t>
                      </a:r>
                      <a:endParaRPr lang="tr-TR" dirty="0"/>
                    </a:p>
                  </a:txBody>
                  <a:tcPr/>
                </a:tc>
                <a:tc>
                  <a:txBody>
                    <a:bodyPr/>
                    <a:lstStyle/>
                    <a:p>
                      <a:r>
                        <a:rPr lang="tr-TR" dirty="0" smtClean="0"/>
                        <a:t>Salı</a:t>
                      </a:r>
                      <a:endParaRPr lang="tr-TR" dirty="0"/>
                    </a:p>
                  </a:txBody>
                  <a:tcPr/>
                </a:tc>
                <a:tc>
                  <a:txBody>
                    <a:bodyPr/>
                    <a:lstStyle/>
                    <a:p>
                      <a:r>
                        <a:rPr lang="tr-TR" dirty="0" smtClean="0"/>
                        <a:t>Çarşamba</a:t>
                      </a:r>
                      <a:endParaRPr lang="tr-TR" dirty="0"/>
                    </a:p>
                  </a:txBody>
                  <a:tcPr/>
                </a:tc>
                <a:tc>
                  <a:txBody>
                    <a:bodyPr/>
                    <a:lstStyle/>
                    <a:p>
                      <a:r>
                        <a:rPr lang="tr-TR" dirty="0" smtClean="0"/>
                        <a:t>Perşembe </a:t>
                      </a:r>
                      <a:endParaRPr lang="tr-TR" dirty="0"/>
                    </a:p>
                  </a:txBody>
                  <a:tcPr/>
                </a:tc>
                <a:tc>
                  <a:txBody>
                    <a:bodyPr/>
                    <a:lstStyle/>
                    <a:p>
                      <a:r>
                        <a:rPr lang="tr-TR" dirty="0" smtClean="0"/>
                        <a:t>Cuma</a:t>
                      </a:r>
                      <a:endParaRPr lang="tr-TR" dirty="0"/>
                    </a:p>
                  </a:txBody>
                  <a:tcPr/>
                </a:tc>
              </a:tr>
              <a:tr h="370840">
                <a:tc>
                  <a:txBody>
                    <a:bodyPr/>
                    <a:lstStyle/>
                    <a:p>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r>
            </a:tbl>
          </a:graphicData>
        </a:graphic>
      </p:graphicFrame>
      <p:graphicFrame>
        <p:nvGraphicFramePr>
          <p:cNvPr id="6" name="3 İçerik Yer Tutucusu"/>
          <p:cNvGraphicFramePr>
            <a:graphicFrameLocks noGrp="1"/>
          </p:cNvGraphicFramePr>
          <p:nvPr>
            <p:ph sz="quarter" idx="4294967295"/>
          </p:nvPr>
        </p:nvGraphicFramePr>
        <p:xfrm>
          <a:off x="3783336" y="4116080"/>
          <a:ext cx="1645920" cy="741680"/>
        </p:xfrm>
        <a:graphic>
          <a:graphicData uri="http://schemas.openxmlformats.org/drawingml/2006/table">
            <a:tbl>
              <a:tblPr firstRow="1" bandRow="1">
                <a:tableStyleId>{5C22544A-7EE6-4342-B048-85BDC9FD1C3A}</a:tableStyleId>
              </a:tblPr>
              <a:tblGrid>
                <a:gridCol w="1645920"/>
              </a:tblGrid>
              <a:tr h="370840">
                <a:tc>
                  <a:txBody>
                    <a:bodyPr/>
                    <a:lstStyle/>
                    <a:p>
                      <a:r>
                        <a:rPr lang="tr-TR" dirty="0" smtClean="0"/>
                        <a:t>Cumartesi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375 dakika</a:t>
                      </a:r>
                      <a:endParaRPr lang="tr-TR" dirty="0"/>
                    </a:p>
                  </a:txBody>
                  <a:tcPr/>
                </a:tc>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smtClean="0"/>
              <a:t>&gt;</a:t>
            </a:r>
            <a:endParaRPr lang="tr-TR" sz="13800" dirty="0"/>
          </a:p>
        </p:txBody>
      </p:sp>
      <p:sp>
        <p:nvSpPr>
          <p:cNvPr id="7" name="6 Köşeleri Yuvarlanmış Dikdörtgen Belirtme Çizgisi"/>
          <p:cNvSpPr/>
          <p:nvPr/>
        </p:nvSpPr>
        <p:spPr>
          <a:xfrm>
            <a:off x="357158" y="2857496"/>
            <a:ext cx="2500330" cy="1714512"/>
          </a:xfrm>
          <a:prstGeom prst="wedgeRoundRectCallout">
            <a:avLst>
              <a:gd name="adj1" fmla="val 80302"/>
              <a:gd name="adj2" fmla="val 300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bütün hafta sonu buna uğraştım. Diğer derslerime vakit ayıramadım. Vicdan azabı çekiyorum….</a:t>
            </a:r>
            <a:endParaRPr lang="tr-TR" dirty="0"/>
          </a:p>
        </p:txBody>
      </p:sp>
      <p:sp>
        <p:nvSpPr>
          <p:cNvPr id="8" name="7 Köşeleri Yuvarlanmış Dikdörtgen Belirtme Çizgisi"/>
          <p:cNvSpPr/>
          <p:nvPr/>
        </p:nvSpPr>
        <p:spPr>
          <a:xfrm>
            <a:off x="5429256" y="2357430"/>
            <a:ext cx="2500330" cy="1214446"/>
          </a:xfrm>
          <a:prstGeom prst="wedgeRoundRectCallout">
            <a:avLst>
              <a:gd name="adj1" fmla="val -68537"/>
              <a:gd name="adj2" fmla="val 989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o kadar da çalışıyorum. Tüm ödevleri yapıyorum.</a:t>
            </a:r>
            <a:endParaRPr lang="tr-TR" dirty="0"/>
          </a:p>
        </p:txBody>
      </p:sp>
      <p:sp>
        <p:nvSpPr>
          <p:cNvPr id="10" name="9 Metin kutusu"/>
          <p:cNvSpPr txBox="1"/>
          <p:nvPr/>
        </p:nvSpPr>
        <p:spPr>
          <a:xfrm>
            <a:off x="285720" y="4857760"/>
            <a:ext cx="3643338" cy="1815882"/>
          </a:xfrm>
          <a:prstGeom prst="rect">
            <a:avLst/>
          </a:prstGeom>
          <a:noFill/>
        </p:spPr>
        <p:txBody>
          <a:bodyPr wrap="square" rtlCol="0">
            <a:spAutoFit/>
          </a:bodyPr>
          <a:lstStyle/>
          <a:p>
            <a:r>
              <a:rPr lang="tr-TR" sz="1600" i="1" dirty="0" smtClean="0"/>
              <a:t>Düzenli yapılan çalışmanın yerini çok daha fazla miktarda biriktirilmiş çalışmayla doldurmanız çok zordur.</a:t>
            </a:r>
          </a:p>
          <a:p>
            <a:r>
              <a:rPr lang="tr-TR" sz="1600" b="1" i="1" dirty="0" smtClean="0"/>
              <a:t>İlginç bilgi: </a:t>
            </a:r>
            <a:r>
              <a:rPr lang="tr-TR" sz="1600" i="1" dirty="0" smtClean="0"/>
              <a:t>Dönem sonunda CC alan öğrenci derse AA alandan daha çok saat çalışmış olabilir.</a:t>
            </a:r>
          </a:p>
          <a:p>
            <a:r>
              <a:rPr lang="tr-TR" sz="1600" i="1" dirty="0" smtClean="0"/>
              <a:t> </a:t>
            </a:r>
            <a:endParaRPr lang="tr-TR" sz="1600" i="1" dirty="0"/>
          </a:p>
        </p:txBody>
      </p:sp>
      <p:sp>
        <p:nvSpPr>
          <p:cNvPr id="11" name="10 Köşeleri Yuvarlanmış Dikdörtgen Belirtme Çizgisi"/>
          <p:cNvSpPr/>
          <p:nvPr/>
        </p:nvSpPr>
        <p:spPr>
          <a:xfrm>
            <a:off x="6286512" y="3786190"/>
            <a:ext cx="2500330" cy="2000264"/>
          </a:xfrm>
          <a:prstGeom prst="wedgeRoundRectCallout">
            <a:avLst>
              <a:gd name="adj1" fmla="val -84791"/>
              <a:gd name="adj2" fmla="val -211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Hocam, tüm dönemi toplasak AA puanı toplayan arkadaşımdan daha çok çalışmışımdır. Nasıl böyle oldu anlayamadım. </a:t>
            </a:r>
            <a:endParaRPr lang="tr-TR" dirty="0"/>
          </a:p>
        </p:txBody>
      </p:sp>
      <p:sp>
        <p:nvSpPr>
          <p:cNvPr id="14" name="13 Köşeleri Yuvarlanmış Dikdörtgen Belirtme Çizgisi"/>
          <p:cNvSpPr/>
          <p:nvPr/>
        </p:nvSpPr>
        <p:spPr>
          <a:xfrm>
            <a:off x="4071934" y="5357826"/>
            <a:ext cx="2000264" cy="509590"/>
          </a:xfrm>
          <a:prstGeom prst="wedgeRoundRectCallout">
            <a:avLst>
              <a:gd name="adj1" fmla="val -36755"/>
              <a:gd name="adj2" fmla="val -100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dirty="0" smtClean="0"/>
              <a:t>Çan eğrisi yapacak mısınız? </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2’nin üslerini şekildeki gibi yazdıralım.</a:t>
            </a:r>
            <a:endParaRPr lang="tr-TR" dirty="0"/>
          </a:p>
        </p:txBody>
      </p:sp>
      <p:sp>
        <p:nvSpPr>
          <p:cNvPr id="4" name="Rectangle 108"/>
          <p:cNvSpPr>
            <a:spLocks noChangeArrowheads="1"/>
          </p:cNvSpPr>
          <p:nvPr/>
        </p:nvSpPr>
        <p:spPr bwMode="auto">
          <a:xfrm>
            <a:off x="4786314" y="1500174"/>
            <a:ext cx="2143140" cy="4158615"/>
          </a:xfrm>
          <a:prstGeom prst="frame">
            <a:avLst/>
          </a:prstGeom>
          <a:solidFill>
            <a:srgbClr val="C0C0C0"/>
          </a:solidFill>
          <a:ln w="9525">
            <a:solidFill>
              <a:schemeClr val="tx1"/>
            </a:solidFill>
            <a:miter lim="800000"/>
            <a:headEnd/>
            <a:tailEnd/>
          </a:ln>
          <a:effectLst/>
        </p:spPr>
        <p:txBody>
          <a:bodyPr wrap="square" lIns="92075" tIns="182880" rIns="92075" bIns="182880">
            <a:prstTxWarp prst="textNoShape">
              <a:avLst/>
            </a:prstTxWarp>
            <a:spAutoFit/>
          </a:bodyPr>
          <a:lstStyle/>
          <a:p>
            <a:pPr>
              <a:lnSpc>
                <a:spcPct val="50000"/>
              </a:lnSpc>
              <a:spcBef>
                <a:spcPct val="50000"/>
              </a:spcBef>
            </a:pPr>
            <a:r>
              <a:rPr kumimoji="0" lang="en-US" sz="3200">
                <a:latin typeface="Courier New" charset="0"/>
              </a:rPr>
              <a:t>0 1</a:t>
            </a:r>
          </a:p>
          <a:p>
            <a:pPr>
              <a:lnSpc>
                <a:spcPct val="50000"/>
              </a:lnSpc>
              <a:spcBef>
                <a:spcPct val="50000"/>
              </a:spcBef>
            </a:pPr>
            <a:r>
              <a:rPr kumimoji="0" lang="en-US" sz="3200">
                <a:latin typeface="Courier New" charset="0"/>
              </a:rPr>
              <a:t>1 2</a:t>
            </a:r>
          </a:p>
          <a:p>
            <a:pPr>
              <a:lnSpc>
                <a:spcPct val="50000"/>
              </a:lnSpc>
              <a:spcBef>
                <a:spcPct val="50000"/>
              </a:spcBef>
            </a:pPr>
            <a:r>
              <a:rPr kumimoji="0" lang="en-US" sz="3200">
                <a:latin typeface="Courier New" charset="0"/>
              </a:rPr>
              <a:t>2 4</a:t>
            </a:r>
          </a:p>
          <a:p>
            <a:pPr>
              <a:lnSpc>
                <a:spcPct val="50000"/>
              </a:lnSpc>
              <a:spcBef>
                <a:spcPct val="50000"/>
              </a:spcBef>
            </a:pPr>
            <a:r>
              <a:rPr kumimoji="0" lang="en-US" sz="3200">
                <a:latin typeface="Courier New" charset="0"/>
              </a:rPr>
              <a:t>3 8</a:t>
            </a:r>
          </a:p>
          <a:p>
            <a:pPr>
              <a:lnSpc>
                <a:spcPct val="50000"/>
              </a:lnSpc>
              <a:spcBef>
                <a:spcPct val="50000"/>
              </a:spcBef>
            </a:pPr>
            <a:r>
              <a:rPr kumimoji="0" lang="en-US" sz="3200">
                <a:latin typeface="Courier New" charset="0"/>
              </a:rPr>
              <a:t>4 16</a:t>
            </a:r>
          </a:p>
          <a:p>
            <a:pPr>
              <a:lnSpc>
                <a:spcPct val="50000"/>
              </a:lnSpc>
              <a:spcBef>
                <a:spcPct val="50000"/>
              </a:spcBef>
            </a:pPr>
            <a:r>
              <a:rPr kumimoji="0" lang="en-US" sz="3200">
                <a:latin typeface="Courier New" charset="0"/>
              </a:rPr>
              <a:t>5 32</a:t>
            </a:r>
          </a:p>
          <a:p>
            <a:pPr>
              <a:lnSpc>
                <a:spcPct val="50000"/>
              </a:lnSpc>
              <a:spcBef>
                <a:spcPct val="50000"/>
              </a:spcBef>
            </a:pPr>
            <a:r>
              <a:rPr kumimoji="0" lang="en-US" sz="3200">
                <a:latin typeface="Courier New" charset="0"/>
              </a:rPr>
              <a:t>6 64</a:t>
            </a:r>
          </a:p>
        </p:txBody>
      </p:sp>
      <p:sp>
        <p:nvSpPr>
          <p:cNvPr id="6" name="5 Yuvarlatılmış Dikdörtgen"/>
          <p:cNvSpPr/>
          <p:nvPr/>
        </p:nvSpPr>
        <p:spPr>
          <a:xfrm>
            <a:off x="1214414" y="4572008"/>
            <a:ext cx="2786082"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t>Tahtada yazalım.</a:t>
            </a:r>
            <a:endParaRPr lang="tr-TR" sz="2800" dirty="0"/>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E8683A9C-0A99-E141-B5C6-04BACE16CD61}" type="slidenum">
              <a:rPr lang="en-US" smtClean="0"/>
              <a:pPr/>
              <a:t>91</a:t>
            </a:fld>
            <a:endParaRPr lang="en-US" sz="1400" smtClean="0"/>
          </a:p>
        </p:txBody>
      </p:sp>
      <p:sp>
        <p:nvSpPr>
          <p:cNvPr id="41987" name="Rectangle 2"/>
          <p:cNvSpPr>
            <a:spLocks noGrp="1" noChangeArrowheads="1"/>
          </p:cNvSpPr>
          <p:nvPr>
            <p:ph type="title"/>
          </p:nvPr>
        </p:nvSpPr>
        <p:spPr/>
        <p:txBody>
          <a:bodyPr/>
          <a:lstStyle/>
          <a:p>
            <a:r>
              <a:rPr kumimoji="0" lang="tr-TR" dirty="0" smtClean="0">
                <a:ea typeface="ＭＳ Ｐゴシック" charset="-128"/>
                <a:cs typeface="ＭＳ Ｐゴシック" charset="-128"/>
              </a:rPr>
              <a:t>w</a:t>
            </a:r>
            <a:r>
              <a:rPr kumimoji="0" lang="en-US" dirty="0" err="1" smtClean="0">
                <a:ea typeface="ＭＳ Ｐゴシック" charset="-128"/>
                <a:cs typeface="ＭＳ Ｐゴシック" charset="-128"/>
              </a:rPr>
              <a:t>hile</a:t>
            </a:r>
            <a:r>
              <a:rPr kumimoji="0" lang="en-US" dirty="0" smtClean="0">
                <a:ea typeface="ＭＳ Ｐゴシック" charset="-128"/>
                <a:cs typeface="ＭＳ Ｐゴシック" charset="-128"/>
              </a:rPr>
              <a:t> </a:t>
            </a:r>
            <a:r>
              <a:rPr kumimoji="0" lang="en-US" dirty="0" err="1" smtClean="0">
                <a:ea typeface="ＭＳ Ｐゴシック" charset="-128"/>
                <a:cs typeface="ＭＳ Ｐゴシック" charset="-128"/>
              </a:rPr>
              <a:t>Loo</a:t>
            </a:r>
            <a:r>
              <a:rPr kumimoji="0" lang="tr-TR" dirty="0" smtClean="0">
                <a:ea typeface="ＭＳ Ｐゴシック" charset="-128"/>
                <a:cs typeface="ＭＳ Ｐゴシック" charset="-128"/>
              </a:rPr>
              <a:t>p</a:t>
            </a:r>
            <a:endParaRPr kumimoji="0" lang="en-US" dirty="0">
              <a:ea typeface="ＭＳ Ｐゴシック" charset="-128"/>
              <a:cs typeface="ＭＳ Ｐゴシック" charset="-128"/>
            </a:endParaRPr>
          </a:p>
        </p:txBody>
      </p:sp>
      <p:sp>
        <p:nvSpPr>
          <p:cNvPr id="41988" name="Rectangle 3"/>
          <p:cNvSpPr>
            <a:spLocks noGrp="1" noChangeArrowheads="1"/>
          </p:cNvSpPr>
          <p:nvPr>
            <p:ph type="body" idx="1"/>
          </p:nvPr>
        </p:nvSpPr>
        <p:spPr/>
        <p:txBody>
          <a:bodyPr/>
          <a:lstStyle/>
          <a:p>
            <a:pPr marL="0" indent="0"/>
            <a:r>
              <a:rPr kumimoji="0" lang="en-US" dirty="0">
                <a:ea typeface="ＭＳ Ｐゴシック" charset="-128"/>
                <a:cs typeface="ＭＳ Ｐゴシック" charset="-128"/>
              </a:rPr>
              <a:t>Q.  </a:t>
            </a:r>
            <a:r>
              <a:rPr kumimoji="0" lang="en-US" dirty="0">
                <a:solidFill>
                  <a:schemeClr val="tx1"/>
                </a:solidFill>
                <a:ea typeface="ＭＳ Ｐゴシック" charset="-128"/>
                <a:cs typeface="ＭＳ Ｐゴシック" charset="-128"/>
              </a:rPr>
              <a:t>Anything wrong with the following code for printing powers of 2?</a:t>
            </a:r>
            <a:endParaRPr kumimoji="0" lang="en-US" dirty="0">
              <a:ea typeface="ＭＳ Ｐゴシック" charset="-128"/>
              <a:cs typeface="ＭＳ Ｐゴシック" charset="-128"/>
            </a:endParaRPr>
          </a:p>
        </p:txBody>
      </p:sp>
      <p:sp>
        <p:nvSpPr>
          <p:cNvPr id="41989" name="Rectangle 36"/>
          <p:cNvSpPr>
            <a:spLocks noChangeArrowheads="1"/>
          </p:cNvSpPr>
          <p:nvPr/>
        </p:nvSpPr>
        <p:spPr bwMode="auto">
          <a:xfrm>
            <a:off x="2166937" y="1357298"/>
            <a:ext cx="4908943" cy="24468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182880" tIns="182880" rIns="182880" bIns="182880">
            <a:prstTxWarp prst="textNoShape">
              <a:avLst/>
            </a:prstTxWarp>
            <a:spAutoFit/>
          </a:bodyPr>
          <a:lstStyle/>
          <a:p>
            <a:pPr>
              <a:lnSpc>
                <a:spcPct val="50000"/>
              </a:lnSpc>
              <a:spcBef>
                <a:spcPct val="50000"/>
              </a:spcBef>
            </a:pPr>
            <a:r>
              <a:rPr kumimoji="1" lang="en-US" sz="2400" b="1" dirty="0" err="1" smtClean="0">
                <a:solidFill>
                  <a:srgbClr val="0000FF"/>
                </a:solidFill>
                <a:latin typeface="Courier New" charset="0"/>
              </a:rPr>
              <a:t>int</a:t>
            </a:r>
            <a:r>
              <a:rPr kumimoji="1" lang="tr-TR" sz="2400" b="1" dirty="0" smtClean="0">
                <a:solidFill>
                  <a:srgbClr val="0000FF"/>
                </a:solidFill>
                <a:latin typeface="Courier New" charset="0"/>
              </a:rPr>
              <a:t> </a:t>
            </a:r>
            <a:r>
              <a:rPr kumimoji="1" lang="tr-TR" sz="2400" b="1" dirty="0" smtClean="0">
                <a:solidFill>
                  <a:schemeClr val="bg2"/>
                </a:solidFill>
                <a:latin typeface="Courier New" charset="0"/>
              </a:rPr>
              <a:t>N=6, i</a:t>
            </a:r>
            <a:r>
              <a:rPr kumimoji="1" lang="en-US" sz="2400" b="1" dirty="0" smtClean="0">
                <a:solidFill>
                  <a:srgbClr val="9A1900"/>
                </a:solidFill>
                <a:latin typeface="Courier New" charset="0"/>
              </a:rPr>
              <a:t>=</a:t>
            </a:r>
            <a:r>
              <a:rPr kumimoji="1" lang="en-US" sz="2400" b="1" dirty="0" smtClean="0">
                <a:solidFill>
                  <a:srgbClr val="993399"/>
                </a:solidFill>
                <a:latin typeface="Courier New" charset="0"/>
              </a:rPr>
              <a:t>0</a:t>
            </a:r>
            <a:r>
              <a:rPr kumimoji="1" lang="en-US" sz="2400" b="1" dirty="0">
                <a:solidFill>
                  <a:srgbClr val="9A1900"/>
                </a:solidFill>
                <a:latin typeface="Courier New" charset="0"/>
              </a:rPr>
              <a:t>;</a:t>
            </a:r>
          </a:p>
          <a:p>
            <a:pPr>
              <a:lnSpc>
                <a:spcPct val="50000"/>
              </a:lnSpc>
              <a:spcBef>
                <a:spcPct val="50000"/>
              </a:spcBef>
            </a:pPr>
            <a:r>
              <a:rPr kumimoji="1" lang="en-US" sz="2400" b="1" dirty="0" err="1" smtClean="0">
                <a:solidFill>
                  <a:srgbClr val="0000FF"/>
                </a:solidFill>
                <a:latin typeface="Courier New" charset="0"/>
              </a:rPr>
              <a:t>int</a:t>
            </a:r>
            <a:r>
              <a:rPr kumimoji="1" lang="tr-TR" sz="2400" b="1" dirty="0" smtClean="0">
                <a:solidFill>
                  <a:srgbClr val="0000FF"/>
                </a:solidFill>
                <a:latin typeface="Courier New" charset="0"/>
              </a:rPr>
              <a:t> </a:t>
            </a:r>
            <a:r>
              <a:rPr kumimoji="1" lang="en-US" sz="2400" b="1" dirty="0" smtClean="0">
                <a:solidFill>
                  <a:schemeClr val="bg2"/>
                </a:solidFill>
                <a:latin typeface="Courier New" charset="0"/>
              </a:rPr>
              <a:t>v</a:t>
            </a:r>
            <a:r>
              <a:rPr kumimoji="1" lang="en-US" sz="2400" b="1" dirty="0" smtClean="0">
                <a:solidFill>
                  <a:srgbClr val="9A1900"/>
                </a:solidFill>
                <a:latin typeface="Courier New" charset="0"/>
              </a:rPr>
              <a:t>=</a:t>
            </a:r>
            <a:r>
              <a:rPr kumimoji="1" lang="en-US" sz="2400" b="1" dirty="0" smtClean="0">
                <a:solidFill>
                  <a:srgbClr val="993399"/>
                </a:solidFill>
                <a:latin typeface="Courier New" charset="0"/>
              </a:rPr>
              <a:t>1</a:t>
            </a:r>
            <a:r>
              <a:rPr kumimoji="1" lang="en-US" sz="2400" b="1" dirty="0">
                <a:solidFill>
                  <a:srgbClr val="9A1900"/>
                </a:solidFill>
                <a:latin typeface="Courier New" charset="0"/>
              </a:rPr>
              <a:t>;</a:t>
            </a:r>
          </a:p>
          <a:p>
            <a:pPr>
              <a:lnSpc>
                <a:spcPct val="50000"/>
              </a:lnSpc>
              <a:spcBef>
                <a:spcPct val="50000"/>
              </a:spcBef>
            </a:pPr>
            <a:r>
              <a:rPr kumimoji="1" lang="en-US" sz="2400" b="1" dirty="0">
                <a:solidFill>
                  <a:srgbClr val="0000FF"/>
                </a:solidFill>
                <a:latin typeface="Courier New" charset="0"/>
              </a:rPr>
              <a:t>while</a:t>
            </a:r>
            <a:r>
              <a:rPr kumimoji="1" lang="en-US" sz="2400" b="1" dirty="0">
                <a:solidFill>
                  <a:srgbClr val="9A1900"/>
                </a:solidFill>
                <a:latin typeface="Courier New" charset="0"/>
              </a:rPr>
              <a:t>(</a:t>
            </a:r>
            <a:r>
              <a:rPr kumimoji="1" lang="en-US" sz="2400" b="1" dirty="0" err="1">
                <a:solidFill>
                  <a:schemeClr val="bg2"/>
                </a:solidFill>
                <a:latin typeface="Courier New" charset="0"/>
              </a:rPr>
              <a:t>i</a:t>
            </a:r>
            <a:r>
              <a:rPr kumimoji="1" lang="en-US" sz="2400" b="1" dirty="0">
                <a:solidFill>
                  <a:srgbClr val="9A1900"/>
                </a:solidFill>
                <a:latin typeface="Courier New" charset="0"/>
              </a:rPr>
              <a:t>&lt;=</a:t>
            </a:r>
            <a:r>
              <a:rPr kumimoji="1" lang="en-US" sz="2400" b="1" dirty="0">
                <a:solidFill>
                  <a:schemeClr val="bg2"/>
                </a:solidFill>
                <a:latin typeface="Courier New" charset="0"/>
              </a:rPr>
              <a:t> N</a:t>
            </a:r>
            <a:r>
              <a:rPr kumimoji="1" lang="en-US" sz="2400" b="1" dirty="0">
                <a:solidFill>
                  <a:srgbClr val="9A1900"/>
                </a:solidFill>
                <a:latin typeface="Courier New" charset="0"/>
              </a:rPr>
              <a:t>)</a:t>
            </a:r>
            <a:endParaRPr kumimoji="1" lang="en-US" sz="2400" b="1" dirty="0">
              <a:solidFill>
                <a:srgbClr val="000000"/>
              </a:solidFill>
              <a:latin typeface="Courier New" charset="0"/>
            </a:endParaRPr>
          </a:p>
          <a:p>
            <a:r>
              <a:rPr kumimoji="1" lang="en-US" sz="2400" b="1" dirty="0" err="1" smtClean="0">
                <a:solidFill>
                  <a:schemeClr val="bg2"/>
                </a:solidFill>
                <a:latin typeface="Courier New" charset="0"/>
              </a:rPr>
              <a:t>printf</a:t>
            </a:r>
            <a:r>
              <a:rPr kumimoji="1" lang="en-US" sz="2400" b="1" dirty="0" smtClean="0">
                <a:solidFill>
                  <a:schemeClr val="bg2"/>
                </a:solidFill>
                <a:latin typeface="Courier New" charset="0"/>
              </a:rPr>
              <a:t>("%d %d\</a:t>
            </a:r>
            <a:r>
              <a:rPr kumimoji="1" lang="en-US" sz="2400" b="1" dirty="0" err="1" smtClean="0">
                <a:solidFill>
                  <a:schemeClr val="bg2"/>
                </a:solidFill>
                <a:latin typeface="Courier New" charset="0"/>
              </a:rPr>
              <a:t>n",i,v</a:t>
            </a:r>
            <a:r>
              <a:rPr kumimoji="1" lang="en-US" sz="2400" b="1" dirty="0" smtClean="0">
                <a:solidFill>
                  <a:schemeClr val="bg2"/>
                </a:solidFill>
                <a:latin typeface="Courier New" charset="0"/>
              </a:rPr>
              <a:t>); </a:t>
            </a:r>
            <a:endParaRPr kumimoji="1" lang="tr-TR" sz="2400" b="1" dirty="0" smtClean="0">
              <a:solidFill>
                <a:schemeClr val="bg2"/>
              </a:solidFill>
              <a:latin typeface="Courier New" charset="0"/>
            </a:endParaRPr>
          </a:p>
          <a:p>
            <a:r>
              <a:rPr kumimoji="1" lang="en-US" sz="2400" b="1" dirty="0" err="1" smtClean="0">
                <a:solidFill>
                  <a:schemeClr val="bg2"/>
                </a:solidFill>
                <a:latin typeface="Courier New" charset="0"/>
              </a:rPr>
              <a:t>i</a:t>
            </a:r>
            <a:r>
              <a:rPr kumimoji="1" lang="en-US" sz="2400" b="1" dirty="0" smtClean="0">
                <a:solidFill>
                  <a:srgbClr val="9A1900"/>
                </a:solidFill>
                <a:latin typeface="Courier New" charset="0"/>
              </a:rPr>
              <a:t>=</a:t>
            </a:r>
            <a:r>
              <a:rPr kumimoji="1" lang="en-US" sz="2400" b="1" dirty="0" smtClean="0">
                <a:solidFill>
                  <a:schemeClr val="bg2"/>
                </a:solidFill>
                <a:latin typeface="Courier New" charset="0"/>
              </a:rPr>
              <a:t>i</a:t>
            </a:r>
            <a:r>
              <a:rPr kumimoji="1" lang="en-US" sz="2400" b="1" dirty="0" smtClean="0">
                <a:solidFill>
                  <a:srgbClr val="9A1900"/>
                </a:solidFill>
                <a:latin typeface="Courier New" charset="0"/>
              </a:rPr>
              <a:t>+</a:t>
            </a:r>
            <a:r>
              <a:rPr kumimoji="1" lang="en-US" sz="2400" b="1" dirty="0" smtClean="0">
                <a:solidFill>
                  <a:srgbClr val="993399"/>
                </a:solidFill>
                <a:latin typeface="Courier New" charset="0"/>
              </a:rPr>
              <a:t>1</a:t>
            </a:r>
            <a:r>
              <a:rPr kumimoji="1" lang="en-US" sz="2400" b="1" dirty="0" smtClean="0">
                <a:solidFill>
                  <a:srgbClr val="9A1900"/>
                </a:solidFill>
                <a:latin typeface="Courier New" charset="0"/>
              </a:rPr>
              <a:t>;</a:t>
            </a:r>
            <a:endParaRPr kumimoji="1" lang="en-US" sz="2400" b="1" dirty="0">
              <a:solidFill>
                <a:srgbClr val="9A1900"/>
              </a:solidFill>
              <a:latin typeface="Courier New" charset="0"/>
            </a:endParaRPr>
          </a:p>
          <a:p>
            <a:pPr>
              <a:lnSpc>
                <a:spcPct val="50000"/>
              </a:lnSpc>
              <a:spcBef>
                <a:spcPct val="50000"/>
              </a:spcBef>
            </a:pPr>
            <a:r>
              <a:rPr kumimoji="1" lang="en-US" sz="2400" b="1" dirty="0" err="1">
                <a:solidFill>
                  <a:schemeClr val="bg2"/>
                </a:solidFill>
                <a:latin typeface="Courier New" charset="0"/>
              </a:rPr>
              <a:t>v</a:t>
            </a:r>
            <a:r>
              <a:rPr kumimoji="1" lang="en-US" sz="2400" b="1" dirty="0">
                <a:solidFill>
                  <a:srgbClr val="9A1900"/>
                </a:solidFill>
                <a:latin typeface="Courier New" charset="0"/>
              </a:rPr>
              <a:t>=</a:t>
            </a:r>
            <a:r>
              <a:rPr kumimoji="1" lang="en-US" sz="2400" b="1" dirty="0">
                <a:solidFill>
                  <a:srgbClr val="993399"/>
                </a:solidFill>
                <a:latin typeface="Courier New" charset="0"/>
              </a:rPr>
              <a:t>2</a:t>
            </a:r>
            <a:r>
              <a:rPr kumimoji="1" lang="en-US" sz="2400" b="1" dirty="0">
                <a:solidFill>
                  <a:srgbClr val="9A1900"/>
                </a:solidFill>
                <a:latin typeface="Courier New" charset="0"/>
              </a:rPr>
              <a:t>*</a:t>
            </a:r>
            <a:r>
              <a:rPr kumimoji="1" lang="en-US" sz="2400" b="1" dirty="0" err="1">
                <a:solidFill>
                  <a:schemeClr val="bg2"/>
                </a:solidFill>
                <a:latin typeface="Courier New" charset="0"/>
              </a:rPr>
              <a:t>v</a:t>
            </a:r>
            <a:r>
              <a:rPr kumimoji="1" lang="en-US" sz="2400" b="1" dirty="0">
                <a:solidFill>
                  <a:srgbClr val="9A1900"/>
                </a:solidFill>
                <a:latin typeface="Courier New" charset="0"/>
              </a:rPr>
              <a:t>;</a:t>
            </a:r>
          </a:p>
        </p:txBody>
      </p:sp>
      <p:sp>
        <p:nvSpPr>
          <p:cNvPr id="6" name="5 Dikdörtgen"/>
          <p:cNvSpPr/>
          <p:nvPr/>
        </p:nvSpPr>
        <p:spPr>
          <a:xfrm>
            <a:off x="785786" y="4143380"/>
            <a:ext cx="7517850" cy="1569660"/>
          </a:xfrm>
          <a:prstGeom prst="rect">
            <a:avLst/>
          </a:prstGeom>
        </p:spPr>
        <p:txBody>
          <a:bodyPr wrap="square">
            <a:spAutoFit/>
          </a:bodyPr>
          <a:lstStyle/>
          <a:p>
            <a:pPr eaLnBrk="1" hangingPunct="1"/>
            <a:r>
              <a:rPr lang="en-US" sz="2400" b="1" dirty="0" smtClean="0">
                <a:latin typeface="Arial" charset="0"/>
              </a:rPr>
              <a:t>YES. Need braces</a:t>
            </a:r>
            <a:r>
              <a:rPr lang="tr-TR" sz="2400" b="1" dirty="0" smtClean="0">
                <a:latin typeface="Arial" charset="0"/>
              </a:rPr>
              <a:t> { }</a:t>
            </a:r>
            <a:r>
              <a:rPr lang="en-US" sz="2400" b="1" dirty="0" smtClean="0">
                <a:latin typeface="Arial" charset="0"/>
              </a:rPr>
              <a:t> around statements in while loop. Indentation does not imply braces!</a:t>
            </a:r>
            <a:r>
              <a:rPr lang="tr-TR" sz="2400" b="1" dirty="0" smtClean="0">
                <a:latin typeface="Arial" charset="0"/>
              </a:rPr>
              <a:t/>
            </a:r>
            <a:br>
              <a:rPr lang="tr-TR" sz="2400" b="1" dirty="0" smtClean="0">
                <a:latin typeface="Arial" charset="0"/>
              </a:rPr>
            </a:br>
            <a:r>
              <a:rPr lang="en-US" sz="2400" b="1" dirty="0" smtClean="0">
                <a:latin typeface="Arial" charset="0"/>
              </a:rPr>
              <a:t>Without braces, program enters an infinite loop printing "0 1"s.</a:t>
            </a:r>
            <a:endParaRPr lang="en-US" sz="2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r>
              <a:rPr lang="en-US"/>
              <a:t>Powers of Two:  Trace</a:t>
            </a:r>
          </a:p>
        </p:txBody>
      </p:sp>
      <p:sp>
        <p:nvSpPr>
          <p:cNvPr id="71885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18990" name="Rectangle 142"/>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18992" name="Rectangle 144"/>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18995" name="Rectangle 147"/>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Powers of Two:  Trace</a:t>
            </a:r>
          </a:p>
        </p:txBody>
      </p:sp>
      <p:sp>
        <p:nvSpPr>
          <p:cNvPr id="73933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39353" name="Rectangle 25"/>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39354" name="Rectangle 26"/>
          <p:cNvSpPr>
            <a:spLocks noChangeArrowheads="1"/>
          </p:cNvSpPr>
          <p:nvPr/>
        </p:nvSpPr>
        <p:spPr bwMode="auto">
          <a:xfrm>
            <a:off x="606425" y="271621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39355" name="Rectangle 27"/>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39356" name="Rectangle 28"/>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39358" name="Rectangle 30"/>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39362" name="Rectangle 34"/>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r>
              <a:rPr lang="en-US"/>
              <a:t>Powers of Two:  Trace</a:t>
            </a:r>
          </a:p>
        </p:txBody>
      </p:sp>
      <p:sp>
        <p:nvSpPr>
          <p:cNvPr id="72499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25061" name="Rectangle 69"/>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25062" name="Rectangle 70"/>
          <p:cNvSpPr>
            <a:spLocks noChangeArrowheads="1"/>
          </p:cNvSpPr>
          <p:nvPr/>
        </p:nvSpPr>
        <p:spPr bwMode="auto">
          <a:xfrm>
            <a:off x="606425" y="2962275"/>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25063" name="Rectangle 71"/>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25064" name="Rectangle 72"/>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25065" name="Rectangle 73"/>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25066" name="Rectangle 74"/>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25067" name="Rectangle 75"/>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25070" name="Rectangle 78"/>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A58C58CE-D594-8941-AC70-4EFA1237748F}" type="slidenum">
              <a:rPr lang="en-US"/>
              <a:pPr/>
              <a:t>95</a:t>
            </a:fld>
            <a:endParaRPr lang="en-US" sz="1400"/>
          </a:p>
        </p:txBody>
      </p:sp>
      <p:sp>
        <p:nvSpPr>
          <p:cNvPr id="727042" name="Rectangle 2"/>
          <p:cNvSpPr>
            <a:spLocks noGrp="1" noChangeArrowheads="1"/>
          </p:cNvSpPr>
          <p:nvPr>
            <p:ph type="title"/>
          </p:nvPr>
        </p:nvSpPr>
        <p:spPr/>
        <p:txBody>
          <a:bodyPr/>
          <a:lstStyle/>
          <a:p>
            <a:r>
              <a:rPr lang="en-US"/>
              <a:t>Powers of Two:  Trace</a:t>
            </a:r>
          </a:p>
        </p:txBody>
      </p:sp>
      <p:sp>
        <p:nvSpPr>
          <p:cNvPr id="727043"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27116" name="Rectangle 76"/>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27117" name="Rectangle 77"/>
          <p:cNvSpPr>
            <a:spLocks noChangeArrowheads="1"/>
          </p:cNvSpPr>
          <p:nvPr/>
        </p:nvSpPr>
        <p:spPr bwMode="auto">
          <a:xfrm>
            <a:off x="606425" y="3200400"/>
            <a:ext cx="4392613" cy="290513"/>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27118" name="Rectangle 78"/>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27119" name="Rectangle 79"/>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27120" name="Rectangle 80"/>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27121" name="Rectangle 81"/>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27122" name="Rectangle 82"/>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27123" name="Rectangle 83"/>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27124" name="Rectangle 84"/>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27125" name="Rectangle 85"/>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752603E1-959B-CE43-A698-3B9CCF1C878F}" type="slidenum">
              <a:rPr lang="en-US"/>
              <a:pPr/>
              <a:t>96</a:t>
            </a:fld>
            <a:endParaRPr lang="en-US" sz="1400"/>
          </a:p>
        </p:txBody>
      </p:sp>
      <p:sp>
        <p:nvSpPr>
          <p:cNvPr id="729090" name="Rectangle 2"/>
          <p:cNvSpPr>
            <a:spLocks noGrp="1" noChangeArrowheads="1"/>
          </p:cNvSpPr>
          <p:nvPr>
            <p:ph type="title"/>
          </p:nvPr>
        </p:nvSpPr>
        <p:spPr/>
        <p:txBody>
          <a:bodyPr/>
          <a:lstStyle/>
          <a:p>
            <a:r>
              <a:rPr lang="en-US"/>
              <a:t>Powers of Two:  Trace</a:t>
            </a:r>
          </a:p>
        </p:txBody>
      </p:sp>
      <p:sp>
        <p:nvSpPr>
          <p:cNvPr id="729091"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29135" name="Rectangle 47"/>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29136" name="Rectangle 48"/>
          <p:cNvSpPr>
            <a:spLocks noChangeArrowheads="1"/>
          </p:cNvSpPr>
          <p:nvPr/>
        </p:nvSpPr>
        <p:spPr bwMode="auto">
          <a:xfrm>
            <a:off x="609600" y="3433763"/>
            <a:ext cx="4632325"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pPr algn="ctr"/>
            <a:endParaRPr lang="en-US"/>
          </a:p>
        </p:txBody>
      </p:sp>
      <p:sp>
        <p:nvSpPr>
          <p:cNvPr id="729137" name="Rectangle 49"/>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29138" name="Rectangle 50"/>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29139" name="Rectangle 51"/>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29140" name="Rectangle 52"/>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29141" name="Rectangle 53"/>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29144" name="Rectangle 56"/>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29145" name="Rectangle 57"/>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29147" name="Rectangle 59"/>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39CF0438-AE99-0A4E-AA0E-79BF176C5F42}" type="slidenum">
              <a:rPr lang="en-US"/>
              <a:pPr/>
              <a:t>97</a:t>
            </a:fld>
            <a:endParaRPr lang="en-US" sz="1400"/>
          </a:p>
        </p:txBody>
      </p:sp>
      <p:sp>
        <p:nvSpPr>
          <p:cNvPr id="731138" name="Rectangle 2"/>
          <p:cNvSpPr>
            <a:spLocks noGrp="1" noChangeArrowheads="1"/>
          </p:cNvSpPr>
          <p:nvPr>
            <p:ph type="title"/>
          </p:nvPr>
        </p:nvSpPr>
        <p:spPr/>
        <p:txBody>
          <a:bodyPr/>
          <a:lstStyle/>
          <a:p>
            <a:r>
              <a:rPr lang="en-US"/>
              <a:t>Powers of Two:  Trace</a:t>
            </a:r>
          </a:p>
        </p:txBody>
      </p:sp>
      <p:sp>
        <p:nvSpPr>
          <p:cNvPr id="731139"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31224" name="Rectangle 88"/>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31225" name="Rectangle 89"/>
          <p:cNvSpPr>
            <a:spLocks noChangeArrowheads="1"/>
          </p:cNvSpPr>
          <p:nvPr/>
        </p:nvSpPr>
        <p:spPr bwMode="auto">
          <a:xfrm>
            <a:off x="609600" y="370046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31226" name="Rectangle 90"/>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31227" name="Rectangle 91"/>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31228" name="Rectangle 92"/>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1229" name="Rectangle 93"/>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31230" name="Rectangle 94"/>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31231" name="Rectangle 95"/>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1232" name="Rectangle 96"/>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31233" name="Rectangle 9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31234" name="Rectangle 9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31235" name="Rectangle 9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31236" name="Rectangle 100"/>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7CF8CECE-2E9E-7448-B4F3-7520C2A76530}" type="slidenum">
              <a:rPr lang="en-US"/>
              <a:pPr/>
              <a:t>98</a:t>
            </a:fld>
            <a:endParaRPr lang="en-US" sz="1400"/>
          </a:p>
        </p:txBody>
      </p:sp>
      <p:sp>
        <p:nvSpPr>
          <p:cNvPr id="733186" name="Rectangle 2"/>
          <p:cNvSpPr>
            <a:spLocks noGrp="1" noChangeArrowheads="1"/>
          </p:cNvSpPr>
          <p:nvPr>
            <p:ph type="title"/>
          </p:nvPr>
        </p:nvSpPr>
        <p:spPr/>
        <p:txBody>
          <a:bodyPr/>
          <a:lstStyle/>
          <a:p>
            <a:r>
              <a:rPr lang="en-US"/>
              <a:t>Powers of Two:  Trace</a:t>
            </a:r>
          </a:p>
        </p:txBody>
      </p:sp>
      <p:sp>
        <p:nvSpPr>
          <p:cNvPr id="733187"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33222" name="Rectangle 38"/>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33223" name="Rectangle 39"/>
          <p:cNvSpPr>
            <a:spLocks noChangeArrowheads="1"/>
          </p:cNvSpPr>
          <p:nvPr/>
        </p:nvSpPr>
        <p:spPr bwMode="auto">
          <a:xfrm>
            <a:off x="609600" y="391636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33224" name="Rectangle 40"/>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33225" name="Rectangle 41"/>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33226" name="Rectangle 42"/>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3227" name="Rectangle 43"/>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33228" name="Rectangle 44"/>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33229" name="Rectangle 45"/>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3230" name="Rectangle 46"/>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33231" name="Rectangle 47"/>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33232" name="Rectangle 48"/>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33233" name="Rectangle 49"/>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endParaRPr lang="en-US" sz="1400">
              <a:latin typeface="Courier New" charset="0"/>
            </a:endParaRPr>
          </a:p>
        </p:txBody>
      </p:sp>
      <p:sp>
        <p:nvSpPr>
          <p:cNvPr id="733234" name="Rectangle 50"/>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937EC908-D8F1-AD4C-B15D-52C25C5F775D}" type="slidenum">
              <a:rPr lang="en-US"/>
              <a:pPr/>
              <a:t>99</a:t>
            </a:fld>
            <a:endParaRPr lang="en-US" sz="1400"/>
          </a:p>
        </p:txBody>
      </p:sp>
      <p:sp>
        <p:nvSpPr>
          <p:cNvPr id="735234" name="Rectangle 2"/>
          <p:cNvSpPr>
            <a:spLocks noGrp="1" noChangeArrowheads="1"/>
          </p:cNvSpPr>
          <p:nvPr>
            <p:ph type="title"/>
          </p:nvPr>
        </p:nvSpPr>
        <p:spPr/>
        <p:txBody>
          <a:bodyPr/>
          <a:lstStyle/>
          <a:p>
            <a:r>
              <a:rPr lang="en-US"/>
              <a:t>Powers of Two:  Trace</a:t>
            </a:r>
          </a:p>
        </p:txBody>
      </p:sp>
      <p:sp>
        <p:nvSpPr>
          <p:cNvPr id="735235" name="Rectangle 3"/>
          <p:cNvSpPr>
            <a:spLocks noGrp="1" noChangeArrowheads="1"/>
          </p:cNvSpPr>
          <p:nvPr>
            <p:ph type="body" idx="1"/>
          </p:nvPr>
        </p:nvSpPr>
        <p:spPr/>
        <p:txBody>
          <a:bodyPr/>
          <a:lstStyle/>
          <a:p>
            <a:r>
              <a:rPr kumimoji="0" lang="en-US"/>
              <a:t>Ex.  </a:t>
            </a:r>
            <a:r>
              <a:rPr kumimoji="0" lang="en-US">
                <a:solidFill>
                  <a:schemeClr val="tx1"/>
                </a:solidFill>
              </a:rPr>
              <a:t>Print powers of 2 that are </a:t>
            </a:r>
            <a:r>
              <a:rPr kumimoji="0" lang="en-US">
                <a:solidFill>
                  <a:schemeClr val="tx1"/>
                </a:solidFill>
                <a:sym typeface="Symbol" charset="2"/>
              </a:rPr>
              <a:t></a:t>
            </a:r>
            <a:r>
              <a:rPr kumimoji="0" lang="en-US">
                <a:solidFill>
                  <a:schemeClr val="tx1"/>
                </a:solidFill>
              </a:rPr>
              <a:t> 2</a:t>
            </a:r>
            <a:r>
              <a:rPr kumimoji="0" lang="en-US" baseline="30000">
                <a:solidFill>
                  <a:schemeClr val="tx1"/>
                </a:solidFill>
              </a:rPr>
              <a:t>N</a:t>
            </a:r>
            <a:r>
              <a:rPr kumimoji="0" lang="en-US">
                <a:solidFill>
                  <a:schemeClr val="tx1"/>
                </a:solidFill>
              </a:rPr>
              <a:t>.</a:t>
            </a:r>
            <a:endParaRPr kumimoji="0" lang="en-US" baseline="30000">
              <a:solidFill>
                <a:schemeClr val="tx1"/>
              </a:solidFill>
            </a:endParaRPr>
          </a:p>
          <a:p>
            <a:pPr lvl="1"/>
            <a:r>
              <a:rPr kumimoji="0" lang="en-US"/>
              <a:t>Increment </a:t>
            </a:r>
            <a:r>
              <a:rPr kumimoji="0" lang="en-US" sz="1600">
                <a:latin typeface="Courier New" charset="0"/>
              </a:rPr>
              <a:t>i</a:t>
            </a:r>
            <a:r>
              <a:rPr kumimoji="0" lang="en-US"/>
              <a:t> from </a:t>
            </a:r>
            <a:r>
              <a:rPr kumimoji="0" lang="en-US" sz="1600">
                <a:latin typeface="Courier New" charset="0"/>
              </a:rPr>
              <a:t>0</a:t>
            </a:r>
            <a:r>
              <a:rPr kumimoji="0" lang="en-US"/>
              <a:t> to </a:t>
            </a:r>
            <a:r>
              <a:rPr kumimoji="0" lang="en-US" sz="1600">
                <a:latin typeface="Courier New" charset="0"/>
              </a:rPr>
              <a:t>N</a:t>
            </a:r>
            <a:r>
              <a:rPr kumimoji="0" lang="en-US"/>
              <a:t>.</a:t>
            </a:r>
          </a:p>
          <a:p>
            <a:pPr lvl="1"/>
            <a:r>
              <a:rPr kumimoji="0" lang="en-US"/>
              <a:t>Double </a:t>
            </a:r>
            <a:r>
              <a:rPr kumimoji="0" lang="en-US" sz="1600">
                <a:latin typeface="Courier New" charset="0"/>
              </a:rPr>
              <a:t>v</a:t>
            </a:r>
            <a:r>
              <a:rPr kumimoji="0" lang="en-US"/>
              <a:t> each time.</a:t>
            </a:r>
          </a:p>
        </p:txBody>
      </p:sp>
      <p:sp>
        <p:nvSpPr>
          <p:cNvPr id="735294" name="Rectangle 62"/>
          <p:cNvSpPr>
            <a:spLocks noChangeArrowheads="1"/>
          </p:cNvSpPr>
          <p:nvPr/>
        </p:nvSpPr>
        <p:spPr bwMode="auto">
          <a:xfrm>
            <a:off x="609600" y="2654300"/>
            <a:ext cx="4632325" cy="19542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182880" tIns="182880" rIns="182880" bIns="182880">
            <a:prstTxWarp prst="textNoShape">
              <a:avLst/>
            </a:prstTxWarp>
            <a:spAutoFit/>
          </a:bodyPr>
          <a:lstStyle/>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0</a:t>
            </a:r>
            <a:r>
              <a:rPr lang="en-US" sz="1600" b="1" dirty="0">
                <a:solidFill>
                  <a:srgbClr val="9A1900"/>
                </a:solidFill>
                <a:latin typeface="Courier New" charset="0"/>
              </a:rPr>
              <a:t>;</a:t>
            </a:r>
          </a:p>
          <a:p>
            <a:pPr>
              <a:lnSpc>
                <a:spcPct val="50000"/>
              </a:lnSpc>
              <a:spcBef>
                <a:spcPct val="50000"/>
              </a:spcBef>
            </a:pPr>
            <a:r>
              <a:rPr lang="en-US" sz="1600" b="1" dirty="0" err="1">
                <a:solidFill>
                  <a:srgbClr val="0000FF"/>
                </a:solidFill>
                <a:latin typeface="Courier New" charset="0"/>
              </a:rPr>
              <a:t>int</a:t>
            </a:r>
            <a:r>
              <a:rPr lang="en-US" sz="1600" b="1" dirty="0">
                <a:solidFill>
                  <a:schemeClr val="bg2"/>
                </a:solidFill>
                <a:latin typeface="Courier New" charset="0"/>
              </a:rPr>
              <a:t> v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rgbClr val="0000FF"/>
                </a:solidFill>
                <a:latin typeface="Courier New" charset="0"/>
              </a:rPr>
              <a:t>while</a:t>
            </a:r>
            <a:r>
              <a:rPr lang="en-US" sz="1600" b="1" dirty="0">
                <a:solidFill>
                  <a:srgbClr val="9A1900"/>
                </a:solidFill>
                <a:latin typeface="Courier New" charset="0"/>
              </a:rPr>
              <a:t>(</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&lt;=</a:t>
            </a:r>
            <a:r>
              <a:rPr lang="en-US" sz="1600" b="1" dirty="0">
                <a:solidFill>
                  <a:schemeClr val="bg2"/>
                </a:solidFill>
                <a:latin typeface="Courier New" charset="0"/>
              </a:rPr>
              <a:t> N</a:t>
            </a:r>
            <a:r>
              <a:rPr lang="en-US" sz="1600" b="1" dirty="0">
                <a:solidFill>
                  <a:srgbClr val="9A1900"/>
                </a:solidFill>
                <a:latin typeface="Courier New" charset="0"/>
              </a:rPr>
              <a:t>)</a:t>
            </a:r>
            <a:r>
              <a:rPr lang="en-US" sz="1600" b="1" dirty="0">
                <a:solidFill>
                  <a:srgbClr val="000000"/>
                </a:solidFill>
                <a:latin typeface="Courier New" charset="0"/>
              </a:rPr>
              <a:t>{</a:t>
            </a:r>
          </a:p>
          <a:p>
            <a:r>
              <a:rPr lang="en-US" sz="1600" b="1" dirty="0" err="1" smtClean="0">
                <a:solidFill>
                  <a:schemeClr val="bg2"/>
                </a:solidFill>
                <a:latin typeface="Courier New" charset="0"/>
              </a:rPr>
              <a:t>printf</a:t>
            </a:r>
            <a:r>
              <a:rPr lang="en-US" sz="1600" b="1" dirty="0" smtClean="0">
                <a:solidFill>
                  <a:schemeClr val="bg2"/>
                </a:solidFill>
                <a:latin typeface="Courier New" charset="0"/>
              </a:rPr>
              <a:t>("%d %d\</a:t>
            </a:r>
            <a:r>
              <a:rPr lang="en-US" sz="1600" b="1" dirty="0" err="1" smtClean="0">
                <a:solidFill>
                  <a:schemeClr val="bg2"/>
                </a:solidFill>
                <a:latin typeface="Courier New" charset="0"/>
              </a:rPr>
              <a:t>n",i,v</a:t>
            </a:r>
            <a:r>
              <a:rPr lang="en-US" sz="1600" b="1" dirty="0" smtClean="0">
                <a:solidFill>
                  <a:schemeClr val="bg2"/>
                </a:solidFill>
                <a:latin typeface="Courier New" charset="0"/>
              </a:rPr>
              <a:t>);            </a:t>
            </a:r>
            <a:endParaRPr lang="en-US" sz="1600" b="1" dirty="0">
              <a:solidFill>
                <a:srgbClr val="9A1900"/>
              </a:solidFill>
              <a:latin typeface="Courier New" charset="0"/>
            </a:endParaRPr>
          </a:p>
          <a:p>
            <a:pPr>
              <a:lnSpc>
                <a:spcPct val="50000"/>
              </a:lnSpc>
              <a:spcBef>
                <a:spcPct val="50000"/>
              </a:spcBef>
            </a:pP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chemeClr val="bg2"/>
                </a:solidFill>
                <a:latin typeface="Courier New" charset="0"/>
              </a:rPr>
              <a:t> </a:t>
            </a:r>
            <a:r>
              <a:rPr lang="en-US" sz="1600" b="1" dirty="0" err="1">
                <a:solidFill>
                  <a:schemeClr val="bg2"/>
                </a:solidFill>
                <a:latin typeface="Courier New" charset="0"/>
              </a:rPr>
              <a:t>i</a:t>
            </a:r>
            <a:r>
              <a:rPr lang="en-US" sz="1600" b="1" dirty="0">
                <a:solidFill>
                  <a:schemeClr val="bg2"/>
                </a:solidFill>
                <a:latin typeface="Courier New" charset="0"/>
              </a:rPr>
              <a:t> </a:t>
            </a:r>
            <a:r>
              <a:rPr lang="en-US" sz="1600" b="1" dirty="0">
                <a:solidFill>
                  <a:srgbClr val="9A1900"/>
                </a:solidFill>
                <a:latin typeface="Courier New" charset="0"/>
              </a:rPr>
              <a:t>+</a:t>
            </a:r>
            <a:r>
              <a:rPr lang="en-US" sz="1600" b="1" dirty="0">
                <a:solidFill>
                  <a:srgbClr val="993399"/>
                </a:solidFill>
                <a:latin typeface="Courier New" charset="0"/>
              </a:rPr>
              <a:t>1</a:t>
            </a:r>
            <a:r>
              <a:rPr lang="en-US" sz="1600" b="1" dirty="0">
                <a:solidFill>
                  <a:srgbClr val="9A1900"/>
                </a:solidFill>
                <a:latin typeface="Courier New" charset="0"/>
              </a:rPr>
              <a:t>;</a:t>
            </a:r>
          </a:p>
          <a:p>
            <a:pPr>
              <a:lnSpc>
                <a:spcPct val="50000"/>
              </a:lnSpc>
              <a:spcBef>
                <a:spcPct val="50000"/>
              </a:spcBef>
            </a:pPr>
            <a:r>
              <a:rPr lang="en-US" sz="1600" b="1" dirty="0">
                <a:solidFill>
                  <a:schemeClr val="bg2"/>
                </a:solidFill>
                <a:latin typeface="Courier New" charset="0"/>
              </a:rPr>
              <a:t>v </a:t>
            </a:r>
            <a:r>
              <a:rPr lang="en-US" sz="1600" b="1" dirty="0">
                <a:solidFill>
                  <a:srgbClr val="9A1900"/>
                </a:solidFill>
                <a:latin typeface="Courier New" charset="0"/>
              </a:rPr>
              <a:t>=</a:t>
            </a:r>
            <a:r>
              <a:rPr lang="en-US" sz="1600" b="1" dirty="0">
                <a:solidFill>
                  <a:srgbClr val="993399"/>
                </a:solidFill>
                <a:latin typeface="Courier New" charset="0"/>
              </a:rPr>
              <a:t>2</a:t>
            </a:r>
            <a:r>
              <a:rPr lang="en-US" sz="1600" b="1" dirty="0">
                <a:solidFill>
                  <a:srgbClr val="9A1900"/>
                </a:solidFill>
                <a:latin typeface="Courier New" charset="0"/>
              </a:rPr>
              <a:t>*</a:t>
            </a:r>
            <a:r>
              <a:rPr lang="en-US" sz="1600" b="1" dirty="0">
                <a:solidFill>
                  <a:schemeClr val="bg2"/>
                </a:solidFill>
                <a:latin typeface="Courier New" charset="0"/>
              </a:rPr>
              <a:t> v</a:t>
            </a:r>
            <a:r>
              <a:rPr lang="en-US" sz="1600" b="1" dirty="0">
                <a:solidFill>
                  <a:srgbClr val="9A1900"/>
                </a:solidFill>
                <a:latin typeface="Courier New" charset="0"/>
              </a:rPr>
              <a:t>;</a:t>
            </a:r>
          </a:p>
          <a:p>
            <a:pPr>
              <a:lnSpc>
                <a:spcPct val="50000"/>
              </a:lnSpc>
              <a:spcBef>
                <a:spcPct val="50000"/>
              </a:spcBef>
            </a:pPr>
            <a:r>
              <a:rPr lang="en-US" sz="1600" b="1" dirty="0">
                <a:solidFill>
                  <a:srgbClr val="000000"/>
                </a:solidFill>
                <a:latin typeface="Courier New" charset="0"/>
              </a:rPr>
              <a:t>}</a:t>
            </a:r>
          </a:p>
        </p:txBody>
      </p:sp>
      <p:sp>
        <p:nvSpPr>
          <p:cNvPr id="735295" name="Rectangle 63"/>
          <p:cNvSpPr>
            <a:spLocks noChangeArrowheads="1"/>
          </p:cNvSpPr>
          <p:nvPr/>
        </p:nvSpPr>
        <p:spPr bwMode="auto">
          <a:xfrm>
            <a:off x="609600" y="3211513"/>
            <a:ext cx="4392613" cy="290512"/>
          </a:xfrm>
          <a:prstGeom prst="rect">
            <a:avLst/>
          </a:prstGeom>
          <a:solidFill>
            <a:srgbClr val="003399">
              <a:alpha val="25000"/>
            </a:srgbClr>
          </a:solidFill>
          <a:ln w="15875">
            <a:noFill/>
            <a:miter lim="800000"/>
            <a:headEnd/>
            <a:tailEnd/>
          </a:ln>
          <a:effectLst/>
        </p:spPr>
        <p:txBody>
          <a:bodyPr wrap="none" lIns="92075" tIns="46038" rIns="92075" bIns="46038" anchor="ctr">
            <a:prstTxWarp prst="textNoShape">
              <a:avLst/>
            </a:prstTxWarp>
          </a:bodyPr>
          <a:lstStyle/>
          <a:p>
            <a:endParaRPr lang="en-US"/>
          </a:p>
        </p:txBody>
      </p:sp>
      <p:sp>
        <p:nvSpPr>
          <p:cNvPr id="735296" name="Rectangle 64"/>
          <p:cNvSpPr>
            <a:spLocks noChangeArrowheads="1"/>
          </p:cNvSpPr>
          <p:nvPr/>
        </p:nvSpPr>
        <p:spPr bwMode="auto">
          <a:xfrm>
            <a:off x="7740650" y="2281238"/>
            <a:ext cx="1008063" cy="1757362"/>
          </a:xfrm>
          <a:prstGeom prst="rect">
            <a:avLst/>
          </a:prstGeom>
          <a:solidFill>
            <a:srgbClr val="C0C0C0"/>
          </a:solidFill>
          <a:ln w="9525">
            <a:solidFill>
              <a:schemeClr val="tx1"/>
            </a:solidFill>
            <a:miter lim="800000"/>
            <a:headEnd/>
            <a:tailEnd/>
          </a:ln>
          <a:effectLst/>
        </p:spPr>
        <p:txBody>
          <a:bodyPr lIns="92075" tIns="182880" rIns="92075" bIns="182880">
            <a:prstTxWarp prst="textNoShape">
              <a:avLst/>
            </a:prstTxWarp>
            <a:spAutoFit/>
          </a:bodyPr>
          <a:lstStyle/>
          <a:p>
            <a:pPr>
              <a:lnSpc>
                <a:spcPct val="50000"/>
              </a:lnSpc>
              <a:spcBef>
                <a:spcPct val="50000"/>
              </a:spcBef>
            </a:pPr>
            <a:r>
              <a:rPr kumimoji="0" lang="en-US" sz="1400">
                <a:latin typeface="Courier New" charset="0"/>
              </a:rPr>
              <a:t>0 1</a:t>
            </a: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a:p>
            <a:pPr>
              <a:lnSpc>
                <a:spcPct val="50000"/>
              </a:lnSpc>
              <a:spcBef>
                <a:spcPct val="50000"/>
              </a:spcBef>
            </a:pPr>
            <a:endParaRPr kumimoji="0" lang="en-US" sz="1400">
              <a:latin typeface="Courier New" charset="0"/>
            </a:endParaRPr>
          </a:p>
        </p:txBody>
      </p:sp>
      <p:sp>
        <p:nvSpPr>
          <p:cNvPr id="735297" name="Rectangle 65"/>
          <p:cNvSpPr>
            <a:spLocks noChangeArrowheads="1"/>
          </p:cNvSpPr>
          <p:nvPr/>
        </p:nvSpPr>
        <p:spPr bwMode="auto">
          <a:xfrm>
            <a:off x="53641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0</a:t>
            </a:r>
          </a:p>
        </p:txBody>
      </p:sp>
      <p:sp>
        <p:nvSpPr>
          <p:cNvPr id="735298" name="Rectangle 66"/>
          <p:cNvSpPr>
            <a:spLocks noChangeArrowheads="1"/>
          </p:cNvSpPr>
          <p:nvPr/>
        </p:nvSpPr>
        <p:spPr bwMode="auto">
          <a:xfrm>
            <a:off x="5897563" y="2286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5299" name="Rectangle 67"/>
          <p:cNvSpPr>
            <a:spLocks noChangeArrowheads="1"/>
          </p:cNvSpPr>
          <p:nvPr/>
        </p:nvSpPr>
        <p:spPr bwMode="auto">
          <a:xfrm>
            <a:off x="53641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a:t>
            </a:r>
          </a:p>
        </p:txBody>
      </p:sp>
      <p:sp>
        <p:nvSpPr>
          <p:cNvPr id="735300" name="Rectangle 68"/>
          <p:cNvSpPr>
            <a:spLocks noChangeArrowheads="1"/>
          </p:cNvSpPr>
          <p:nvPr/>
        </p:nvSpPr>
        <p:spPr bwMode="auto">
          <a:xfrm>
            <a:off x="5897563" y="1905000"/>
            <a:ext cx="533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v</a:t>
            </a:r>
          </a:p>
        </p:txBody>
      </p:sp>
      <p:sp>
        <p:nvSpPr>
          <p:cNvPr id="735301" name="Rectangle 69"/>
          <p:cNvSpPr>
            <a:spLocks noChangeArrowheads="1"/>
          </p:cNvSpPr>
          <p:nvPr/>
        </p:nvSpPr>
        <p:spPr bwMode="auto">
          <a:xfrm>
            <a:off x="53641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1</a:t>
            </a:r>
          </a:p>
        </p:txBody>
      </p:sp>
      <p:sp>
        <p:nvSpPr>
          <p:cNvPr id="735302" name="Rectangle 70"/>
          <p:cNvSpPr>
            <a:spLocks noChangeArrowheads="1"/>
          </p:cNvSpPr>
          <p:nvPr/>
        </p:nvSpPr>
        <p:spPr bwMode="auto">
          <a:xfrm>
            <a:off x="5897563" y="2667000"/>
            <a:ext cx="533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2</a:t>
            </a:r>
          </a:p>
        </p:txBody>
      </p:sp>
      <p:sp>
        <p:nvSpPr>
          <p:cNvPr id="735303" name="Rectangle 71"/>
          <p:cNvSpPr>
            <a:spLocks noChangeArrowheads="1"/>
          </p:cNvSpPr>
          <p:nvPr/>
        </p:nvSpPr>
        <p:spPr bwMode="auto">
          <a:xfrm>
            <a:off x="6430963" y="2286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buFont typeface="Monotype Sorts" charset="2"/>
              <a:buNone/>
            </a:pPr>
            <a:r>
              <a:rPr lang="en-US" sz="1400">
                <a:latin typeface="Courier New" charset="0"/>
              </a:rPr>
              <a:t>true</a:t>
            </a:r>
          </a:p>
        </p:txBody>
      </p:sp>
      <p:sp>
        <p:nvSpPr>
          <p:cNvPr id="735304" name="Rectangle 72"/>
          <p:cNvSpPr>
            <a:spLocks noChangeArrowheads="1"/>
          </p:cNvSpPr>
          <p:nvPr/>
        </p:nvSpPr>
        <p:spPr bwMode="auto">
          <a:xfrm>
            <a:off x="6430963" y="1905000"/>
            <a:ext cx="914400" cy="381000"/>
          </a:xfrm>
          <a:prstGeom prst="rect">
            <a:avLst/>
          </a:prstGeom>
          <a:solidFill>
            <a:schemeClr val="hlink"/>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solidFill>
                  <a:schemeClr val="bg1"/>
                </a:solidFill>
                <a:latin typeface="Courier New" charset="0"/>
              </a:rPr>
              <a:t>i &lt;= N</a:t>
            </a:r>
          </a:p>
        </p:txBody>
      </p:sp>
      <p:sp>
        <p:nvSpPr>
          <p:cNvPr id="735305" name="Rectangle 73"/>
          <p:cNvSpPr>
            <a:spLocks noChangeArrowheads="1"/>
          </p:cNvSpPr>
          <p:nvPr/>
        </p:nvSpPr>
        <p:spPr bwMode="auto">
          <a:xfrm>
            <a:off x="6430963" y="2667000"/>
            <a:ext cx="914400" cy="381000"/>
          </a:xfrm>
          <a:prstGeom prst="rect">
            <a:avLst/>
          </a:prstGeom>
          <a:solidFill>
            <a:schemeClr val="tx2"/>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400">
                <a:latin typeface="Courier New" charset="0"/>
              </a:rPr>
              <a:t>true</a:t>
            </a:r>
          </a:p>
        </p:txBody>
      </p:sp>
      <p:sp>
        <p:nvSpPr>
          <p:cNvPr id="735306" name="Rectangle 74"/>
          <p:cNvSpPr>
            <a:spLocks noChangeArrowheads="1"/>
          </p:cNvSpPr>
          <p:nvPr/>
        </p:nvSpPr>
        <p:spPr bwMode="auto">
          <a:xfrm>
            <a:off x="5972175" y="5562600"/>
            <a:ext cx="717550" cy="304800"/>
          </a:xfrm>
          <a:prstGeom prst="rect">
            <a:avLst/>
          </a:prstGeom>
          <a:noFill/>
          <a:ln w="9525">
            <a:noFill/>
            <a:miter lim="800000"/>
            <a:headEnd/>
            <a:tailEnd type="none" w="sm" len="sm"/>
          </a:ln>
        </p:spPr>
        <p:txBody>
          <a:bodyPr wrap="none">
            <a:prstTxWarp prst="textNoShape">
              <a:avLst/>
            </a:prstTxWarp>
            <a:spAutoFit/>
          </a:bodyPr>
          <a:lstStyle/>
          <a:p>
            <a:r>
              <a:rPr kumimoji="0" lang="en-US" sz="1400" b="1">
                <a:latin typeface="Courier New" charset="0"/>
                <a:ea typeface="ＭＳ Ｐゴシック" charset="-128"/>
                <a:cs typeface="ＭＳ Ｐゴシック" charset="-128"/>
              </a:rPr>
              <a:t>N = 6</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charset="0"/>
            <a:ea typeface="ＭＳ Ｐゴシック" charset="-128"/>
            <a:cs typeface="ＭＳ Ｐゴシック" charset="-128"/>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24274</TotalTime>
  <Words>11332</Words>
  <PresentationFormat>Ekran Gösterisi (4:3)</PresentationFormat>
  <Paragraphs>2703</Paragraphs>
  <Slides>183</Slides>
  <Notes>45</Notes>
  <HiddenSlides>6</HiddenSlides>
  <MMClips>0</MMClips>
  <ScaleCrop>false</ScaleCrop>
  <HeadingPairs>
    <vt:vector size="4" baseType="variant">
      <vt:variant>
        <vt:lpstr>Tema</vt:lpstr>
      </vt:variant>
      <vt:variant>
        <vt:i4>2</vt:i4>
      </vt:variant>
      <vt:variant>
        <vt:lpstr>Slayt Başlıkları</vt:lpstr>
      </vt:variant>
      <vt:variant>
        <vt:i4>183</vt:i4>
      </vt:variant>
    </vt:vector>
  </HeadingPairs>
  <TitlesOfParts>
    <vt:vector size="185" baseType="lpstr">
      <vt:lpstr>Kaynak</vt:lpstr>
      <vt:lpstr>introcs</vt:lpstr>
      <vt:lpstr>BİLGİSAYAR PROGRAMLAMA</vt:lpstr>
      <vt:lpstr>Uygulamalı Ders Kuralları</vt:lpstr>
      <vt:lpstr>Üçgen Kenar Kontrolü</vt:lpstr>
      <vt:lpstr>Anlayamadığınız yerleri bizlere sorunuz.</vt:lpstr>
      <vt:lpstr>Şifte Kontrol</vt:lpstr>
      <vt:lpstr>Anlayamadığınız yerleri bizlere sorunuz.</vt:lpstr>
      <vt:lpstr>Duyurular</vt:lpstr>
      <vt:lpstr>Erken bitirenlerden ödev 2 geri bildirimleri</vt:lpstr>
      <vt:lpstr>Günlük çalışmanın önemi</vt:lpstr>
      <vt:lpstr>Hatırlatma</vt:lpstr>
      <vt:lpstr>Bunu biliyor musunuz?</vt:lpstr>
      <vt:lpstr>Duyuru</vt:lpstr>
      <vt:lpstr>Hatırlatma:</vt:lpstr>
      <vt:lpstr>Hatırlatma: Derece alan sinüs fonksiyonu yazalım.</vt:lpstr>
      <vt:lpstr>Slayt 15</vt:lpstr>
      <vt:lpstr>Bir fonksiyon örneği: rand() fonksiyonu</vt:lpstr>
      <vt:lpstr>Bir fonksiyon örneği: rand() fonksiyonu</vt:lpstr>
      <vt:lpstr>Bir fonksiyon örneği: rand() fonksiyonu</vt:lpstr>
      <vt:lpstr>Bir fonksiyon örneği: rand() fonksiyonu</vt:lpstr>
      <vt:lpstr>Bir fonksiyon örneği: rand() fonksiyonu</vt:lpstr>
      <vt:lpstr>Alıştırma</vt:lpstr>
      <vt:lpstr>Ekrana sizce ne yazdırır?</vt:lpstr>
      <vt:lpstr>Bunu biliyor musunuz?</vt:lpstr>
      <vt:lpstr>Fonksiyonlar</vt:lpstr>
      <vt:lpstr>Fonksiyonlar</vt:lpstr>
      <vt:lpstr>Fonksiyon örnekleri</vt:lpstr>
      <vt:lpstr>Fonksiyonların Söz dizimi (Syntax)</vt:lpstr>
      <vt:lpstr>Fonksiyonların Söz dizimi (Syntax)</vt:lpstr>
      <vt:lpstr>Güzel bir soru</vt:lpstr>
      <vt:lpstr>Ortalama alan fonksiyon örneği</vt:lpstr>
      <vt:lpstr>Şok: pow fonksiyonu paralı olmuş (olsun)</vt:lpstr>
      <vt:lpstr>Öyleyse, biz de kendi PQW fonksiyonumuzu yaparız.</vt:lpstr>
      <vt:lpstr>Anlayamadığınız yerleri bizlere sorunuz.</vt:lpstr>
      <vt:lpstr>Fonksiyonların Prototipleri</vt:lpstr>
      <vt:lpstr>Fonksiyonların Prototipleri</vt:lpstr>
      <vt:lpstr>Fonksiyonların Çağrılması</vt:lpstr>
      <vt:lpstr>Prototiplerin kod içinde kullanımına örnek</vt:lpstr>
      <vt:lpstr>Fonksiyonların Çağrılması</vt:lpstr>
      <vt:lpstr>Fonksiyonların Çağrılması</vt:lpstr>
      <vt:lpstr>Ortalama alan fonksiyon örneği</vt:lpstr>
      <vt:lpstr>Ortalama alan fonksiyon örneği</vt:lpstr>
      <vt:lpstr>Alıştırma – Ekran çıktısı ne olur?</vt:lpstr>
      <vt:lpstr>Noktalı virgül</vt:lpstr>
      <vt:lpstr>Tipik bir soru: “void fonksiyonu nedir?”</vt:lpstr>
      <vt:lpstr>void değer döndüren fonksiyona örnek</vt:lpstr>
      <vt:lpstr>Kombinasyon fonksiyonu örneği</vt:lpstr>
      <vt:lpstr>Kombinasyon fonksiyonu örneği</vt:lpstr>
      <vt:lpstr>Fonksiyonlar ne işe yarıyor?</vt:lpstr>
      <vt:lpstr>Fonksiyonlar ne işe yarıyor?</vt:lpstr>
      <vt:lpstr>Fonksiyonlar ne işe yarıyor?</vt:lpstr>
      <vt:lpstr>Düzgün kod, sade kod, basit kod… yazınız.</vt:lpstr>
      <vt:lpstr>Fonksiyon Alıştırmaları</vt:lpstr>
      <vt:lpstr>DevCpp’ın “Hata Ayıkla” özelliği</vt:lpstr>
      <vt:lpstr>Alıştırma - Ekran çıktısı nedir?</vt:lpstr>
      <vt:lpstr>Anlayamadığınız yerleri bizlere sorunuz.</vt:lpstr>
      <vt:lpstr>Ses Seviye - Fonksiyonlu Çözüm</vt:lpstr>
      <vt:lpstr>Fonksiyonlar – Tipik Hatalar</vt:lpstr>
      <vt:lpstr>Fonksiyonlar – Tipik Hatalar</vt:lpstr>
      <vt:lpstr>Fonksiyon sonlandırmak: return ile exit komutlarının farkı</vt:lpstr>
      <vt:lpstr>Fonksiyonlar ve küresel değişkenler</vt:lpstr>
      <vt:lpstr>Fonksiyonlar ve yerel değişkenler</vt:lpstr>
      <vt:lpstr>Fonksiyonlara Parametre Geçişi</vt:lpstr>
      <vt:lpstr>Fonksiyonlar ve yerel değişkenler</vt:lpstr>
      <vt:lpstr>Ayrı fonksiyonların değişkeni olmak…</vt:lpstr>
      <vt:lpstr>Fonksiyonlara Parametre Geçişi</vt:lpstr>
      <vt:lpstr>Fonksiyonlara Parametre Geçişi</vt:lpstr>
      <vt:lpstr>Alıştırma – Ekran çıktısını yazınız.</vt:lpstr>
      <vt:lpstr>Fonksiyon Oyunu</vt:lpstr>
      <vt:lpstr>Anlayamadığınız yerleri bizlere sorunuz.</vt:lpstr>
      <vt:lpstr>Örnek</vt:lpstr>
      <vt:lpstr>Yol Haritası</vt:lpstr>
      <vt:lpstr>CEVAP ARANACAK BAZI SORULAR</vt:lpstr>
      <vt:lpstr>Bil141 Döngüsü</vt:lpstr>
      <vt:lpstr>Döngüler</vt:lpstr>
      <vt:lpstr>Döngüler</vt:lpstr>
      <vt:lpstr>Sonsuz döngü</vt:lpstr>
      <vt:lpstr>Döngüler : while</vt:lpstr>
      <vt:lpstr>Control Flow Summary</vt:lpstr>
      <vt:lpstr>Döngüler</vt:lpstr>
      <vt:lpstr>1’den 100’e kadarki sayıları yazdıran kod</vt:lpstr>
      <vt:lpstr>Döngüler</vt:lpstr>
      <vt:lpstr>Döngüler</vt:lpstr>
      <vt:lpstr>Döngüler</vt:lpstr>
      <vt:lpstr>Döngüler</vt:lpstr>
      <vt:lpstr>while Loop</vt:lpstr>
      <vt:lpstr>while döngüsüne giriş</vt:lpstr>
      <vt:lpstr>Alıştırma - Örnek bir while kodu</vt:lpstr>
      <vt:lpstr>Alıştırma - Örnek bir while kodu</vt:lpstr>
      <vt:lpstr>Döngüler : while</vt:lpstr>
      <vt:lpstr>2’nin üslerini şekildeki gibi yazdıralım.</vt:lpstr>
      <vt:lpstr>while Loop</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Powers of Two:  Trace</vt:lpstr>
      <vt:lpstr>The 3 Parts of a Loop</vt:lpstr>
      <vt:lpstr>Sayaç kontrollü bir döngü</vt:lpstr>
      <vt:lpstr>Döngü belli bir olay olana kadar dönebilir…</vt:lpstr>
      <vt:lpstr>Kullanıcı -1 girene kadar dönen döngü</vt:lpstr>
      <vt:lpstr>Kullanıcının fikrini alan anket</vt:lpstr>
      <vt:lpstr>Tavşan Kaplumbağa Yarışı</vt:lpstr>
      <vt:lpstr>Tavşan Kaplumbağa Yarışı</vt:lpstr>
      <vt:lpstr>Ekran çıktısı nedir?</vt:lpstr>
      <vt:lpstr>Anlayamadığınız yerleri bizlere sorunuz.</vt:lpstr>
      <vt:lpstr>EK SLAYTLAR</vt:lpstr>
      <vt:lpstr>feof fonksiyonunun döngüler ile kullanımı</vt:lpstr>
      <vt:lpstr>feof fonksiyonunun döngüler ile kullanımı</vt:lpstr>
      <vt:lpstr>feof fonksiyonunun döngüler ile kullanımı</vt:lpstr>
      <vt:lpstr>feof fonksiyonunun döngüler ile kullanımı</vt:lpstr>
      <vt:lpstr>feof fonksiyonunun döngüler ile kullanımı</vt:lpstr>
      <vt:lpstr>feof fonksiyonunun döngüler ile kullanımı</vt:lpstr>
      <vt:lpstr>feof fonksiyonunun döngüler ile kullanımı</vt:lpstr>
      <vt:lpstr>feof alıştırması: PERSONEL LİSTESİ GÜNCELLEME</vt:lpstr>
      <vt:lpstr>Döngü içindeki scanf(“%d”…)’e harf girilirse…</vt:lpstr>
      <vt:lpstr>Döngü içindeki scanf(“%d”…)’e harf girilirse…</vt:lpstr>
      <vt:lpstr>Döngü içindeki scanf(“%d”…)’e harf girilirse…</vt:lpstr>
      <vt:lpstr>Ek slaytlar</vt:lpstr>
      <vt:lpstr>scanf’in döndüğü değer</vt:lpstr>
      <vt:lpstr>scanf’in döndüğü değer</vt:lpstr>
      <vt:lpstr>Uygulama</vt:lpstr>
      <vt:lpstr>Ek slaytlar</vt:lpstr>
      <vt:lpstr>Faktöriyel fonksiyonu örneği</vt:lpstr>
      <vt:lpstr>Faktöriyel fonksiyonu</vt:lpstr>
      <vt:lpstr>Sınava yönelik ek bilgi: Özyineleme soruları</vt:lpstr>
      <vt:lpstr>Bir fonksiyon kullanımı</vt:lpstr>
      <vt:lpstr>min Fonksiyonu Oluşturma</vt:lpstr>
      <vt:lpstr>Ek slaytlar</vt:lpstr>
      <vt:lpstr>while ile Girilen Değerin Kontrolü</vt:lpstr>
      <vt:lpstr>Örnek: while ile Girilen Değerin Kontrolü</vt:lpstr>
      <vt:lpstr>while ile Girilen Değerin Kontrolü</vt:lpstr>
      <vt:lpstr>Örnek: while ile Girilen Değerin Kontrolü</vt:lpstr>
      <vt:lpstr>while – değer alma ve kontrol yöntemi</vt:lpstr>
      <vt:lpstr>Değer kontrolü: iyi örnek &amp; zayıf örnek</vt:lpstr>
      <vt:lpstr>Döngüler</vt:lpstr>
      <vt:lpstr>Ek slaytlar</vt:lpstr>
      <vt:lpstr>Bu kod ne yapar?</vt:lpstr>
      <vt:lpstr>Döngüler</vt:lpstr>
      <vt:lpstr>Örnek</vt:lpstr>
      <vt:lpstr>Alıştırma</vt:lpstr>
      <vt:lpstr>while ile faktöriyel hesap kodu</vt:lpstr>
      <vt:lpstr>while ile faktöriyel hesap kodu</vt:lpstr>
      <vt:lpstr>while ile asal sayı kontrolü</vt:lpstr>
      <vt:lpstr>while uygulaması: Asal Sayı Kontrolü </vt:lpstr>
      <vt:lpstr>Asal sayı hesaplayan bir kod yazmak</vt:lpstr>
      <vt:lpstr>Kodun main kısmı</vt:lpstr>
      <vt:lpstr>Kodun asal sayı kısmı</vt:lpstr>
      <vt:lpstr>SINAVLARLA İLGİLİ OLMAYAN BİLGİLER</vt:lpstr>
      <vt:lpstr>clock() komutu ile zaman kullanımı</vt:lpstr>
      <vt:lpstr>Bir fonksiyon örneği: delay fonksiyonu</vt:lpstr>
      <vt:lpstr>delay fonksiyonunun sleep’e göre avantajları</vt:lpstr>
      <vt:lpstr>delay fonksiyonunun içinin irdelenmesi</vt:lpstr>
      <vt:lpstr>time.h kütüphanesinin bir başka kullanımı</vt:lpstr>
      <vt:lpstr>Bunu biliyor musunuz?</vt:lpstr>
      <vt:lpstr>Bunu biliyor musunuz?</vt:lpstr>
      <vt:lpstr>Kendinize geri bildirimde bulunun.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User</cp:lastModifiedBy>
  <cp:revision>1301</cp:revision>
  <dcterms:modified xsi:type="dcterms:W3CDTF">2018-10-05T15:24:12Z</dcterms:modified>
</cp:coreProperties>
</file>