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theme/themeOverride12.xml" ContentType="application/vnd.openxmlformats-officedocument.themeOverr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theme/themeOverride1.xml" ContentType="application/vnd.openxmlformats-officedocument.themeOverride+xml"/>
  <Override PartName="/ppt/theme/themeOverride97.xml" ContentType="application/vnd.openxmlformats-officedocument.themeOverride+xml"/>
  <Override PartName="/ppt/slides/slide169.xml" ContentType="application/vnd.openxmlformats-officedocument.presentationml.slide+xml"/>
  <Override PartName="/ppt/tableStyles.xml" ContentType="application/vnd.openxmlformats-officedocument.presentationml.tableStyles+xml"/>
  <Override PartName="/ppt/theme/themeOverride39.xml" ContentType="application/vnd.openxmlformats-officedocument.themeOverride+xml"/>
  <Override PartName="/ppt/theme/themeOverride86.xml" ContentType="application/vnd.openxmlformats-officedocument.themeOverride+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theme/themeOverride17.xml" ContentType="application/vnd.openxmlformats-officedocument.themeOverride+xml"/>
  <Override PartName="/ppt/theme/themeOverride28.xml" ContentType="application/vnd.openxmlformats-officedocument.themeOverride+xml"/>
  <Override PartName="/ppt/notesSlides/notesSlide30.xml" ContentType="application/vnd.openxmlformats-officedocument.presentationml.notesSlide+xml"/>
  <Override PartName="/ppt/theme/themeOverride64.xml" ContentType="application/vnd.openxmlformats-officedocument.themeOverride+xml"/>
  <Override PartName="/ppt/theme/themeOverride75.xml" ContentType="application/vnd.openxmlformats-officedocument.themeOverr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theme/themeOverride53.xml" ContentType="application/vnd.openxmlformats-officedocument.themeOverr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theme/themeOverride42.xml" ContentType="application/vnd.openxmlformats-officedocument.themeOverr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Override20.xml" ContentType="application/vnd.openxmlformats-officedocument.themeOverride+xml"/>
  <Override PartName="/ppt/theme/themeOverride31.xml" ContentType="application/vnd.openxmlformats-officedocument.themeOverride+xml"/>
  <Override PartName="/ppt/slides/slide55.xml" ContentType="application/vnd.openxmlformats-officedocument.presentationml.slide+xml"/>
  <Override PartName="/ppt/theme/theme2.xml" ContentType="application/vnd.openxmlformats-officedocument.theme+xml"/>
  <Override PartName="/ppt/theme/themeOverride6.xml" ContentType="application/vnd.openxmlformats-officedocument.themeOverr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presentation.xml" ContentType="application/vnd.openxmlformats-officedocument.presentationml.presentation.main+xml"/>
  <Override PartName="/ppt/slides/slide22.xml" ContentType="application/vnd.openxmlformats-officedocument.presentationml.slide+xml"/>
  <Override PartName="/ppt/slides/slide199.xml" ContentType="application/vnd.openxmlformats-officedocument.presentationml.slide+xml"/>
  <Override PartName="/ppt/notesSlides/notesSlide24.xml" ContentType="application/vnd.openxmlformats-officedocument.presentationml.notesSlide+xml"/>
  <Override PartName="/ppt/theme/themeOverride69.xml" ContentType="application/vnd.openxmlformats-officedocument.themeOverr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notesSlides/notesSlide13.xml" ContentType="application/vnd.openxmlformats-officedocument.presentationml.notesSlide+xml"/>
  <Override PartName="/ppt/theme/themeOverride47.xml" ContentType="application/vnd.openxmlformats-officedocument.themeOverride+xml"/>
  <Override PartName="/ppt/theme/themeOverride58.xml" ContentType="application/vnd.openxmlformats-officedocument.themeOverride+xml"/>
  <Override PartName="/ppt/theme/themeOverride94.xml" ContentType="application/vnd.openxmlformats-officedocument.themeOverride+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theme/themeOverride36.xml" ContentType="application/vnd.openxmlformats-officedocument.themeOverride+xml"/>
  <Override PartName="/ppt/theme/themeOverride83.xml" ContentType="application/vnd.openxmlformats-officedocument.themeOverride+xml"/>
  <Override PartName="/ppt/slides/slide108.xml" ContentType="application/vnd.openxmlformats-officedocument.presentationml.slide+xml"/>
  <Override PartName="/ppt/slides/slide155.xml" ContentType="application/vnd.openxmlformats-officedocument.presentationml.slide+xml"/>
  <Override PartName="/ppt/theme/themeOverride25.xml" ContentType="application/vnd.openxmlformats-officedocument.themeOverride+xml"/>
  <Override PartName="/ppt/theme/themeOverride72.xml" ContentType="application/vnd.openxmlformats-officedocument.themeOverr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notesSlides/notesSlide4.xml" ContentType="application/vnd.openxmlformats-officedocument.presentationml.notesSlide+xml"/>
  <Override PartName="/ppt/theme/themeOverride14.xml" ContentType="application/vnd.openxmlformats-officedocument.themeOverride+xml"/>
  <Override PartName="/ppt/theme/themeOverride61.xml" ContentType="application/vnd.openxmlformats-officedocument.themeOverr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theme/themeOverride50.xml" ContentType="application/vnd.openxmlformats-officedocument.themeOverr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Default Extension="wmf" ContentType="image/x-wmf"/>
  <Override PartName="/ppt/notesSlides/notesSlide18.xml" ContentType="application/vnd.openxmlformats-officedocument.presentationml.notesSlide+xml"/>
  <Override PartName="/ppt/theme/themeOverride3.xml" ContentType="application/vnd.openxmlformats-officedocument.themeOverride+xml"/>
  <Override PartName="/ppt/theme/themeOverride99.xml" ContentType="application/vnd.openxmlformats-officedocument.themeOverride+xml"/>
  <Override PartName="/ppt/slides/slide41.xml" ContentType="application/vnd.openxmlformats-officedocument.presentationml.slide+xml"/>
  <Override PartName="/ppt/theme/themeOverride88.xml" ContentType="application/vnd.openxmlformats-officedocument.themeOverride+xml"/>
  <Override PartName="/ppt/slides/slide30.xml" ContentType="application/vnd.openxmlformats-officedocument.presentationml.slide+xml"/>
  <Override PartName="/ppt/slides/slide149.xml" ContentType="application/vnd.openxmlformats-officedocument.presentationml.slide+xml"/>
  <Override PartName="/ppt/slides/slide196.xml" ContentType="application/vnd.openxmlformats-officedocument.presentationml.slide+xml"/>
  <Override PartName="/ppt/theme/themeOverride19.xml" ContentType="application/vnd.openxmlformats-officedocument.themeOverride+xml"/>
  <Override PartName="/ppt/theme/themeOverride66.xml" ContentType="application/vnd.openxmlformats-officedocument.themeOverride+xml"/>
  <Override PartName="/ppt/theme/themeOverride77.xml" ContentType="application/vnd.openxmlformats-officedocument.themeOverride+xml"/>
  <Override PartName="/ppt/notesSlides/notesSlide32.xml" ContentType="application/vnd.openxmlformats-officedocument.presentationml.notesSl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theme/themeOverride55.xml" ContentType="application/vnd.openxmlformats-officedocument.themeOverr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theme/themeOverride44.xml" ContentType="application/vnd.openxmlformats-officedocument.themeOverride+xml"/>
  <Override PartName="/ppt/theme/themeOverride91.xml" ContentType="application/vnd.openxmlformats-officedocument.themeOverr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theme/themeOverride22.xml" ContentType="application/vnd.openxmlformats-officedocument.themeOverride+xml"/>
  <Override PartName="/ppt/theme/themeOverride33.xml" ContentType="application/vnd.openxmlformats-officedocument.themeOverride+xml"/>
  <Override PartName="/ppt/theme/themeOverride80.xml" ContentType="application/vnd.openxmlformats-officedocument.themeOverride+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theme/themeOverride8.xml" ContentType="application/vnd.openxmlformats-officedocument.themeOverride+xml"/>
  <Override PartName="/ppt/theme/themeOverride11.xml" ContentType="application/vnd.openxmlformats-officedocument.themeOverr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s/slide197.xml" ContentType="application/vnd.openxmlformats-officedocument.presentationml.slide+xml"/>
  <Override PartName="/ppt/notesSlides/notesSlide22.xml" ContentType="application/vnd.openxmlformats-officedocument.presentationml.notesSlide+xml"/>
  <Override PartName="/ppt/theme/themeOverride38.xml" ContentType="application/vnd.openxmlformats-officedocument.themeOverride+xml"/>
  <Override PartName="/ppt/theme/themeOverride49.xml" ContentType="application/vnd.openxmlformats-officedocument.themeOverride+xml"/>
  <Override PartName="/ppt/theme/themeOverride67.xml" ContentType="application/vnd.openxmlformats-officedocument.themeOverride+xml"/>
  <Override PartName="/ppt/theme/themeOverride85.xml" ContentType="application/vnd.openxmlformats-officedocument.themeOverride+xml"/>
  <Override PartName="/ppt/theme/themeOverride96.xml" ContentType="application/vnd.openxmlformats-officedocument.themeOverride+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notesSlides/notesSlide11.xml" ContentType="application/vnd.openxmlformats-officedocument.presentationml.notesSlide+xml"/>
  <Override PartName="/ppt/theme/themeOverride27.xml" ContentType="application/vnd.openxmlformats-officedocument.themeOverride+xml"/>
  <Override PartName="/ppt/theme/themeOverride45.xml" ContentType="application/vnd.openxmlformats-officedocument.themeOverride+xml"/>
  <Override PartName="/ppt/theme/themeOverride56.xml" ContentType="application/vnd.openxmlformats-officedocument.themeOverride+xml"/>
  <Override PartName="/ppt/theme/themeOverride74.xml" ContentType="application/vnd.openxmlformats-officedocument.themeOverride+xml"/>
  <Override PartName="/ppt/theme/themeOverride92.xml" ContentType="application/vnd.openxmlformats-officedocument.themeOverr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193.xml" ContentType="application/vnd.openxmlformats-officedocument.presentationml.slide+xml"/>
  <Override PartName="/ppt/notesSlides/notesSlide6.xml" ContentType="application/vnd.openxmlformats-officedocument.presentationml.notesSlide+xml"/>
  <Override PartName="/ppt/theme/themeOverride16.xml" ContentType="application/vnd.openxmlformats-officedocument.themeOverride+xml"/>
  <Override PartName="/ppt/theme/themeOverride34.xml" ContentType="application/vnd.openxmlformats-officedocument.themeOverride+xml"/>
  <Override PartName="/ppt/theme/themeOverride63.xml" ContentType="application/vnd.openxmlformats-officedocument.themeOverride+xml"/>
  <Override PartName="/ppt/theme/themeOverride81.xml" ContentType="application/vnd.openxmlformats-officedocument.themeOverr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theme/themeOverride9.xml" ContentType="application/vnd.openxmlformats-officedocument.themeOverride+xml"/>
  <Override PartName="/ppt/theme/themeOverride23.xml" ContentType="application/vnd.openxmlformats-officedocument.themeOverride+xml"/>
  <Override PartName="/ppt/theme/themeOverride41.xml" ContentType="application/vnd.openxmlformats-officedocument.themeOverride+xml"/>
  <Override PartName="/ppt/theme/themeOverride52.xml" ContentType="application/vnd.openxmlformats-officedocument.themeOverride+xml"/>
  <Override PartName="/ppt/theme/themeOverride70.xml" ContentType="application/vnd.openxmlformats-officedocument.themeOverr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theme/themeOverride30.xml" ContentType="application/vnd.openxmlformats-officedocument.themeOverr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theme/themeOverride5.xml" ContentType="application/vnd.openxmlformats-officedocument.themeOverr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theme/themeOverride68.xml" ContentType="application/vnd.openxmlformats-officedocument.themeOverride+xml"/>
  <Override PartName="/ppt/theme/themeOverride79.xml" ContentType="application/vnd.openxmlformats-officedocument.themeOverr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notesSlides/notesSlide23.xml" ContentType="application/vnd.openxmlformats-officedocument.presentationml.notesSlide+xml"/>
  <Override PartName="/ppt/theme/themeOverride57.xml" ContentType="application/vnd.openxmlformats-officedocument.themeOverr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theme/themeOverride46.xml" ContentType="application/vnd.openxmlformats-officedocument.themeOverride+xml"/>
  <Override PartName="/ppt/theme/themeOverride93.xml" ContentType="application/vnd.openxmlformats-officedocument.themeOverride+xml"/>
  <Override PartName="/ppt/slides/slide118.xml" ContentType="application/vnd.openxmlformats-officedocument.presentationml.slide+xml"/>
  <Override PartName="/ppt/slides/slide165.xml" ContentType="application/vnd.openxmlformats-officedocument.presentationml.slide+xml"/>
  <Override PartName="/ppt/theme/themeOverride24.xml" ContentType="application/vnd.openxmlformats-officedocument.themeOverride+xml"/>
  <Override PartName="/ppt/theme/themeOverride35.xml" ContentType="application/vnd.openxmlformats-officedocument.themeOverride+xml"/>
  <Override PartName="/ppt/theme/themeOverride71.xml" ContentType="application/vnd.openxmlformats-officedocument.themeOverride+xml"/>
  <Override PartName="/ppt/theme/themeOverride82.xml" ContentType="application/vnd.openxmlformats-officedocument.themeOverr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theme/themeOverride13.xml" ContentType="application/vnd.openxmlformats-officedocument.themeOverride+xml"/>
  <Override PartName="/ppt/theme/themeOverride60.xml" ContentType="application/vnd.openxmlformats-officedocument.themeOverr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s/slide51.xml" ContentType="application/vnd.openxmlformats-officedocument.presentationml.slide+xml"/>
  <Override PartName="/ppt/theme/themeOverride2.xml" ContentType="application/vnd.openxmlformats-officedocument.themeOverride+xml"/>
  <Override PartName="/ppt/theme/themeOverride87.xml" ContentType="application/vnd.openxmlformats-officedocument.themeOverride+xml"/>
  <Override PartName="/ppt/theme/themeOverride98.xml" ContentType="application/vnd.openxmlformats-officedocument.themeOverride+xml"/>
  <Override PartName="/ppt/slides/slide40.xml" ContentType="application/vnd.openxmlformats-officedocument.presentationml.slide+xml"/>
  <Override PartName="/ppt/slides/slide159.xml" ContentType="application/vnd.openxmlformats-officedocument.presentationml.slide+xml"/>
  <Override PartName="/ppt/theme/themeOverride29.xml" ContentType="application/vnd.openxmlformats-officedocument.themeOverride+xml"/>
  <Override PartName="/ppt/theme/themeOverride76.xml" ContentType="application/vnd.openxmlformats-officedocument.themeOverr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theme/themeOverride18.xml" ContentType="application/vnd.openxmlformats-officedocument.themeOverride+xml"/>
  <Override PartName="/ppt/theme/themeOverride65.xml" ContentType="application/vnd.openxmlformats-officedocument.themeOverr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theme/themeOverride43.xml" ContentType="application/vnd.openxmlformats-officedocument.themeOverride+xml"/>
  <Override PartName="/ppt/theme/themeOverride54.xml" ContentType="application/vnd.openxmlformats-officedocument.themeOverride+xml"/>
  <Override PartName="/ppt/theme/themeOverride90.xml" ContentType="application/vnd.openxmlformats-officedocument.themeOverr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theme/themeOverride32.xml" ContentType="application/vnd.openxmlformats-officedocument.themeOverr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theme/themeOverride7.xml" ContentType="application/vnd.openxmlformats-officedocument.themeOverride+xml"/>
  <Override PartName="/ppt/theme/themeOverride21.xml" ContentType="application/vnd.openxmlformats-officedocument.themeOverr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Override10.xml" ContentType="application/vnd.openxmlformats-officedocument.themeOverride+xml"/>
  <Override PartName="/ppt/slides/slide34.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notesSlides/notesSlide25.xml" ContentType="application/vnd.openxmlformats-officedocument.presentationml.notesSlide+xml"/>
  <Override PartName="/ppt/theme/themeOverride59.xml" ContentType="application/vnd.openxmlformats-officedocument.themeOverride+xml"/>
  <Override PartName="/ppt/slides/slide12.xml" ContentType="application/vnd.openxmlformats-officedocument.presentationml.slide+xml"/>
  <Override PartName="/ppt/slides/slide178.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theme/themeOverride48.xml" ContentType="application/vnd.openxmlformats-officedocument.themeOverride+xml"/>
  <Override PartName="/ppt/theme/themeOverride95.xml" ContentType="application/vnd.openxmlformats-officedocument.themeOverride+xml"/>
  <Override PartName="/ppt/slides/slide167.xml" ContentType="application/vnd.openxmlformats-officedocument.presentationml.slide+xml"/>
  <Override PartName="/ppt/theme/themeOverride37.xml" ContentType="application/vnd.openxmlformats-officedocument.themeOverride+xml"/>
  <Override PartName="/ppt/theme/themeOverride84.xml" ContentType="application/vnd.openxmlformats-officedocument.themeOverr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theme/themeOverride15.xml" ContentType="application/vnd.openxmlformats-officedocument.themeOverride+xml"/>
  <Override PartName="/ppt/theme/themeOverride26.xml" ContentType="application/vnd.openxmlformats-officedocument.themeOverride+xml"/>
  <Override PartName="/ppt/theme/themeOverride62.xml" ContentType="application/vnd.openxmlformats-officedocument.themeOverride+xml"/>
  <Override PartName="/ppt/theme/themeOverride73.xml" ContentType="application/vnd.openxmlformats-officedocument.themeOverr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notesSlides/notesSlide5.xml" ContentType="application/vnd.openxmlformats-officedocument.presentationml.notesSlide+xml"/>
  <Override PartName="/ppt/theme/themeOverride51.xml" ContentType="application/vnd.openxmlformats-officedocument.themeOverr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theme/themeOverride40.xml" ContentType="application/vnd.openxmlformats-officedocument.themeOverr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53.xml" ContentType="application/vnd.openxmlformats-officedocument.presentationml.slide+xml"/>
  <Default Extension="jpeg" ContentType="image/jpeg"/>
  <Override PartName="/ppt/theme/themeOverride4.xml" ContentType="application/vnd.openxmlformats-officedocument.themeOverride+xml"/>
  <Override PartName="/ppt/theme/themeOverride89.xml" ContentType="application/vnd.openxmlformats-officedocument.themeOverride+xml"/>
  <Override PartName="/ppt/slides/slide31.xml" ContentType="application/vnd.openxmlformats-officedocument.presentationml.slide+xml"/>
  <Override PartName="/ppt/slides/slide42.xml" ContentType="application/vnd.openxmlformats-officedocument.presentationml.slide+xml"/>
  <Override PartName="/ppt/theme/themeOverride78.xml" ContentType="application/vnd.openxmlformats-officedocument.themeOverr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3"/>
  </p:notesMasterIdLst>
  <p:sldIdLst>
    <p:sldId id="256" r:id="rId2"/>
    <p:sldId id="1319" r:id="rId3"/>
    <p:sldId id="1320" r:id="rId4"/>
    <p:sldId id="851" r:id="rId5"/>
    <p:sldId id="1311" r:id="rId6"/>
    <p:sldId id="1254" r:id="rId7"/>
    <p:sldId id="1255" r:id="rId8"/>
    <p:sldId id="945" r:id="rId9"/>
    <p:sldId id="1305" r:id="rId10"/>
    <p:sldId id="946" r:id="rId11"/>
    <p:sldId id="1310" r:id="rId12"/>
    <p:sldId id="1316" r:id="rId13"/>
    <p:sldId id="1317" r:id="rId14"/>
    <p:sldId id="1308" r:id="rId15"/>
    <p:sldId id="1297" r:id="rId16"/>
    <p:sldId id="1298" r:id="rId17"/>
    <p:sldId id="1299" r:id="rId18"/>
    <p:sldId id="1300" r:id="rId19"/>
    <p:sldId id="1301" r:id="rId20"/>
    <p:sldId id="1302" r:id="rId21"/>
    <p:sldId id="1303" r:id="rId22"/>
    <p:sldId id="1306" r:id="rId23"/>
    <p:sldId id="1307" r:id="rId24"/>
    <p:sldId id="936" r:id="rId25"/>
    <p:sldId id="1117" r:id="rId26"/>
    <p:sldId id="1118" r:id="rId27"/>
    <p:sldId id="1119" r:id="rId28"/>
    <p:sldId id="1120" r:id="rId29"/>
    <p:sldId id="1121" r:id="rId30"/>
    <p:sldId id="1122" r:id="rId31"/>
    <p:sldId id="1312" r:id="rId32"/>
    <p:sldId id="1313" r:id="rId33"/>
    <p:sldId id="1314" r:id="rId34"/>
    <p:sldId id="853" r:id="rId35"/>
    <p:sldId id="854" r:id="rId36"/>
    <p:sldId id="855" r:id="rId37"/>
    <p:sldId id="856" r:id="rId38"/>
    <p:sldId id="857" r:id="rId39"/>
    <p:sldId id="859" r:id="rId40"/>
    <p:sldId id="858" r:id="rId41"/>
    <p:sldId id="1042" r:id="rId42"/>
    <p:sldId id="1033" r:id="rId43"/>
    <p:sldId id="1034" r:id="rId44"/>
    <p:sldId id="938" r:id="rId45"/>
    <p:sldId id="1315" r:id="rId46"/>
    <p:sldId id="1037" r:id="rId47"/>
    <p:sldId id="1038" r:id="rId48"/>
    <p:sldId id="1039" r:id="rId49"/>
    <p:sldId id="1035" r:id="rId50"/>
    <p:sldId id="1036" r:id="rId51"/>
    <p:sldId id="1345" r:id="rId52"/>
    <p:sldId id="800" r:id="rId53"/>
    <p:sldId id="939" r:id="rId54"/>
    <p:sldId id="1348" r:id="rId55"/>
    <p:sldId id="860" r:id="rId56"/>
    <p:sldId id="861" r:id="rId57"/>
    <p:sldId id="862" r:id="rId58"/>
    <p:sldId id="863" r:id="rId59"/>
    <p:sldId id="864" r:id="rId60"/>
    <p:sldId id="1349" r:id="rId61"/>
    <p:sldId id="1043" r:id="rId62"/>
    <p:sldId id="1049" r:id="rId63"/>
    <p:sldId id="968" r:id="rId64"/>
    <p:sldId id="969" r:id="rId65"/>
    <p:sldId id="1347" r:id="rId66"/>
    <p:sldId id="979" r:id="rId67"/>
    <p:sldId id="1350" r:id="rId68"/>
    <p:sldId id="1346" r:id="rId69"/>
    <p:sldId id="1212" r:id="rId70"/>
    <p:sldId id="1143" r:id="rId71"/>
    <p:sldId id="1181" r:id="rId72"/>
    <p:sldId id="1048" r:id="rId73"/>
    <p:sldId id="1238" r:id="rId74"/>
    <p:sldId id="1059" r:id="rId75"/>
    <p:sldId id="1060" r:id="rId76"/>
    <p:sldId id="1103" r:id="rId77"/>
    <p:sldId id="1102" r:id="rId78"/>
    <p:sldId id="1104" r:id="rId79"/>
    <p:sldId id="1066" r:id="rId80"/>
    <p:sldId id="1257" r:id="rId81"/>
    <p:sldId id="1271" r:id="rId82"/>
    <p:sldId id="1067" r:id="rId83"/>
    <p:sldId id="1068" r:id="rId84"/>
    <p:sldId id="941" r:id="rId85"/>
    <p:sldId id="1081" r:id="rId86"/>
    <p:sldId id="1061" r:id="rId87"/>
    <p:sldId id="1351" r:id="rId88"/>
    <p:sldId id="1218" r:id="rId89"/>
    <p:sldId id="1219" r:id="rId90"/>
    <p:sldId id="1220" r:id="rId91"/>
    <p:sldId id="1221" r:id="rId92"/>
    <p:sldId id="1222" r:id="rId93"/>
    <p:sldId id="1223" r:id="rId94"/>
    <p:sldId id="1224" r:id="rId95"/>
    <p:sldId id="1225" r:id="rId96"/>
    <p:sldId id="1352" r:id="rId97"/>
    <p:sldId id="1227" r:id="rId98"/>
    <p:sldId id="1228" r:id="rId99"/>
    <p:sldId id="1253" r:id="rId100"/>
    <p:sldId id="1213" r:id="rId101"/>
    <p:sldId id="1128" r:id="rId102"/>
    <p:sldId id="1309" r:id="rId103"/>
    <p:sldId id="1134" r:id="rId104"/>
    <p:sldId id="1047" r:id="rId105"/>
    <p:sldId id="1032" r:id="rId106"/>
    <p:sldId id="1129" r:id="rId107"/>
    <p:sldId id="1130" r:id="rId108"/>
    <p:sldId id="1133" r:id="rId109"/>
    <p:sldId id="1123" r:id="rId110"/>
    <p:sldId id="1124" r:id="rId111"/>
    <p:sldId id="1125" r:id="rId112"/>
    <p:sldId id="1126" r:id="rId113"/>
    <p:sldId id="1260" r:id="rId114"/>
    <p:sldId id="1261" r:id="rId115"/>
    <p:sldId id="1262" r:id="rId116"/>
    <p:sldId id="1263" r:id="rId117"/>
    <p:sldId id="1264" r:id="rId118"/>
    <p:sldId id="1180" r:id="rId119"/>
    <p:sldId id="1144" r:id="rId120"/>
    <p:sldId id="1145" r:id="rId121"/>
    <p:sldId id="1146" r:id="rId122"/>
    <p:sldId id="1147" r:id="rId123"/>
    <p:sldId id="1148" r:id="rId124"/>
    <p:sldId id="1149" r:id="rId125"/>
    <p:sldId id="1150" r:id="rId126"/>
    <p:sldId id="1151" r:id="rId127"/>
    <p:sldId id="1152" r:id="rId128"/>
    <p:sldId id="1216" r:id="rId129"/>
    <p:sldId id="1353" r:id="rId130"/>
    <p:sldId id="1354" r:id="rId131"/>
    <p:sldId id="1355" r:id="rId132"/>
    <p:sldId id="1356" r:id="rId133"/>
    <p:sldId id="1357" r:id="rId134"/>
    <p:sldId id="1153" r:id="rId135"/>
    <p:sldId id="1154" r:id="rId136"/>
    <p:sldId id="1155" r:id="rId137"/>
    <p:sldId id="1156" r:id="rId138"/>
    <p:sldId id="1158" r:id="rId139"/>
    <p:sldId id="1159" r:id="rId140"/>
    <p:sldId id="1160" r:id="rId141"/>
    <p:sldId id="1161" r:id="rId142"/>
    <p:sldId id="1162" r:id="rId143"/>
    <p:sldId id="1163" r:id="rId144"/>
    <p:sldId id="1164" r:id="rId145"/>
    <p:sldId id="1165" r:id="rId146"/>
    <p:sldId id="1215" r:id="rId147"/>
    <p:sldId id="1166" r:id="rId148"/>
    <p:sldId id="1167" r:id="rId149"/>
    <p:sldId id="1168" r:id="rId150"/>
    <p:sldId id="1186" r:id="rId151"/>
    <p:sldId id="1187" r:id="rId152"/>
    <p:sldId id="1188" r:id="rId153"/>
    <p:sldId id="1189" r:id="rId154"/>
    <p:sldId id="1171" r:id="rId155"/>
    <p:sldId id="1172" r:id="rId156"/>
    <p:sldId id="1173" r:id="rId157"/>
    <p:sldId id="1174" r:id="rId158"/>
    <p:sldId id="1175" r:id="rId159"/>
    <p:sldId id="1217" r:id="rId160"/>
    <p:sldId id="1176" r:id="rId161"/>
    <p:sldId id="1177" r:id="rId162"/>
    <p:sldId id="1136" r:id="rId163"/>
    <p:sldId id="1358" r:id="rId164"/>
    <p:sldId id="1321" r:id="rId165"/>
    <p:sldId id="1322" r:id="rId166"/>
    <p:sldId id="1323" r:id="rId167"/>
    <p:sldId id="1324" r:id="rId168"/>
    <p:sldId id="1325" r:id="rId169"/>
    <p:sldId id="1326" r:id="rId170"/>
    <p:sldId id="1327" r:id="rId171"/>
    <p:sldId id="1328" r:id="rId172"/>
    <p:sldId id="1329" r:id="rId173"/>
    <p:sldId id="1330" r:id="rId174"/>
    <p:sldId id="1331" r:id="rId175"/>
    <p:sldId id="1332" r:id="rId176"/>
    <p:sldId id="1333" r:id="rId177"/>
    <p:sldId id="1334" r:id="rId178"/>
    <p:sldId id="1335" r:id="rId179"/>
    <p:sldId id="1336" r:id="rId180"/>
    <p:sldId id="1337" r:id="rId181"/>
    <p:sldId id="1338" r:id="rId182"/>
    <p:sldId id="1339" r:id="rId183"/>
    <p:sldId id="1340" r:id="rId184"/>
    <p:sldId id="1341" r:id="rId185"/>
    <p:sldId id="1342" r:id="rId186"/>
    <p:sldId id="1343" r:id="rId187"/>
    <p:sldId id="1344" r:id="rId188"/>
    <p:sldId id="1127" r:id="rId189"/>
    <p:sldId id="1359" r:id="rId190"/>
    <p:sldId id="1265" r:id="rId191"/>
    <p:sldId id="1266" r:id="rId192"/>
    <p:sldId id="1132" r:id="rId193"/>
    <p:sldId id="1135" r:id="rId194"/>
    <p:sldId id="1137" r:id="rId195"/>
    <p:sldId id="1138" r:id="rId196"/>
    <p:sldId id="1192" r:id="rId197"/>
    <p:sldId id="1193" r:id="rId198"/>
    <p:sldId id="1194" r:id="rId199"/>
    <p:sldId id="1267" r:id="rId200"/>
    <p:sldId id="1269" r:id="rId201"/>
    <p:sldId id="1268" r:id="rId202"/>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til Yok, Tablo Kılavuz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p:restoredLeft sz="14993" autoAdjust="0"/>
    <p:restoredTop sz="89789" autoAdjust="0"/>
  </p:normalViewPr>
  <p:slideViewPr>
    <p:cSldViewPr>
      <p:cViewPr>
        <p:scale>
          <a:sx n="70" d="100"/>
          <a:sy n="70" d="100"/>
        </p:scale>
        <p:origin x="-1596" y="-456"/>
      </p:cViewPr>
      <p:guideLst>
        <p:guide orient="horz" pos="2160"/>
        <p:guide pos="2880"/>
      </p:guideLst>
    </p:cSldViewPr>
  </p:slideViewPr>
  <p:outlineViewPr>
    <p:cViewPr>
      <p:scale>
        <a:sx n="33" d="100"/>
        <a:sy n="33" d="100"/>
      </p:scale>
      <p:origin x="0" y="23994"/>
    </p:cViewPr>
  </p:outlineViewPr>
  <p:notesTextViewPr>
    <p:cViewPr>
      <p:scale>
        <a:sx n="100" d="100"/>
        <a:sy n="100" d="100"/>
      </p:scale>
      <p:origin x="0" y="0"/>
    </p:cViewPr>
  </p:notesTextViewPr>
  <p:sorterViewPr>
    <p:cViewPr>
      <p:scale>
        <a:sx n="66" d="100"/>
        <a:sy n="66" d="100"/>
      </p:scale>
      <p:origin x="0" y="19968"/>
    </p:cViewPr>
  </p:sorterViewPr>
  <p:gridSpacing cx="73736200" cy="7373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theme" Target="theme/theme1.xml"/><Relationship Id="rId201" Type="http://schemas.openxmlformats.org/officeDocument/2006/relationships/slide" Target="slides/slide200.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204"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205473-C16F-499C-B527-ACBB5A5332AF}" type="datetimeFigureOut">
              <a:rPr lang="tr-TR" smtClean="0"/>
              <a:pPr/>
              <a:t>12.10.2018</a:t>
            </a:fld>
            <a:endParaRPr lang="tr-TR"/>
          </a:p>
        </p:txBody>
      </p:sp>
      <p:sp>
        <p:nvSpPr>
          <p:cNvPr id="4" name="3 Slayt Görüntüsü Yer Tutucusu"/>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AEDFE13-8A8D-4C5C-8CE0-CAD69FC14885}" type="slidenum">
              <a:rPr lang="tr-TR" smtClean="0"/>
              <a:pPr/>
              <a:t>‹#›</a:t>
            </a:fld>
            <a:endParaRPr lang="tr-TR"/>
          </a:p>
        </p:txBody>
      </p:sp>
    </p:spTree>
    <p:extLst>
      <p:ext uri="{BB962C8B-B14F-4D97-AF65-F5344CB8AC3E}">
        <p14:creationId xmlns="" xmlns:p14="http://schemas.microsoft.com/office/powerpoint/2010/main" val="13040605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3AEDFE13-8A8D-4C5C-8CE0-CAD69FC14885}" type="slidenum">
              <a:rPr lang="tr-TR" smtClean="0"/>
              <a:pPr/>
              <a:t>14</a:t>
            </a:fld>
            <a:endParaRPr lang="tr-T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smtClean="0"/>
              <a:t>&gt;&gt;&gt;9:08+1</a:t>
            </a:r>
            <a:endParaRPr lang="tr-TR" dirty="0"/>
          </a:p>
        </p:txBody>
      </p:sp>
      <p:sp>
        <p:nvSpPr>
          <p:cNvPr id="4" name="3 Slayt Numarası Yer Tutucusu"/>
          <p:cNvSpPr>
            <a:spLocks noGrp="1"/>
          </p:cNvSpPr>
          <p:nvPr>
            <p:ph type="sldNum" sz="quarter" idx="10"/>
          </p:nvPr>
        </p:nvSpPr>
        <p:spPr/>
        <p:txBody>
          <a:bodyPr/>
          <a:lstStyle/>
          <a:p>
            <a:fld id="{3AEDFE13-8A8D-4C5C-8CE0-CAD69FC14885}" type="slidenum">
              <a:rPr lang="tr-TR" smtClean="0"/>
              <a:pPr/>
              <a:t>41</a:t>
            </a:fld>
            <a:endParaRPr lang="tr-T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entire processing circuits is packaged in a chip. This is due to transition from vacuum tubes to solid state devices and then to integrated circuits. </a:t>
            </a:r>
            <a:r>
              <a:rPr lang="en-US" sz="1200" kern="1200" dirty="0" smtClean="0">
                <a:solidFill>
                  <a:schemeClr val="tx1"/>
                </a:solidFill>
                <a:latin typeface="+mn-lt"/>
                <a:ea typeface="+mn-ea"/>
                <a:cs typeface="+mn-cs"/>
              </a:rPr>
              <a:t>The boundary between these two regions, called a p–n junction, is where the action of the </a:t>
            </a:r>
            <a:r>
              <a:rPr lang="en-US" sz="1200" b="1" kern="1200" dirty="0" smtClean="0">
                <a:solidFill>
                  <a:schemeClr val="tx1"/>
                </a:solidFill>
                <a:latin typeface="+mn-lt"/>
                <a:ea typeface="+mn-ea"/>
                <a:cs typeface="+mn-cs"/>
              </a:rPr>
              <a:t>diode</a:t>
            </a:r>
            <a:r>
              <a:rPr lang="en-US" sz="1200" b="0" kern="1200" dirty="0" smtClean="0">
                <a:solidFill>
                  <a:schemeClr val="tx1"/>
                </a:solidFill>
                <a:latin typeface="+mn-lt"/>
                <a:ea typeface="+mn-ea"/>
                <a:cs typeface="+mn-cs"/>
              </a:rPr>
              <a:t> takes place. The crystal allows electrons to flow from the N-type side (called the cathode) to the P-type side (called the anode), but not in the opposite direction.</a:t>
            </a:r>
            <a:endParaRPr lang="en-US" dirty="0"/>
          </a:p>
        </p:txBody>
      </p:sp>
      <p:sp>
        <p:nvSpPr>
          <p:cNvPr id="4" name="Slide Number Placeholder 3"/>
          <p:cNvSpPr>
            <a:spLocks noGrp="1"/>
          </p:cNvSpPr>
          <p:nvPr>
            <p:ph type="sldNum" sz="quarter" idx="10"/>
          </p:nvPr>
        </p:nvSpPr>
        <p:spPr/>
        <p:txBody>
          <a:bodyPr/>
          <a:lstStyle/>
          <a:p>
            <a:fld id="{7BDC0D41-1AA1-964D-88D9-39F1A360240F}" type="slidenum">
              <a:rPr lang="en-US" smtClean="0"/>
              <a:pPr/>
              <a:t>45</a:t>
            </a:fld>
            <a:endParaRPr lang="en-US"/>
          </a:p>
        </p:txBody>
      </p:sp>
    </p:spTree>
    <p:extLst>
      <p:ext uri="{BB962C8B-B14F-4D97-AF65-F5344CB8AC3E}">
        <p14:creationId xmlns:p14="http://schemas.microsoft.com/office/powerpoint/2010/main" xmlns="" val="497157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FC0F5BA1-28D7-1D4C-8386-6FC713243162}" type="slidenum">
              <a:rPr lang="en-US"/>
              <a:pPr/>
              <a:t>49</a:t>
            </a:fld>
            <a:endParaRPr lang="en-US"/>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FC0F5BA1-28D7-1D4C-8386-6FC713243162}" type="slidenum">
              <a:rPr lang="en-US"/>
              <a:pPr/>
              <a:t>50</a:t>
            </a:fld>
            <a:endParaRPr lang="en-US"/>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3AEDFE13-8A8D-4C5C-8CE0-CAD69FC14885}" type="slidenum">
              <a:rPr lang="tr-TR" smtClean="0"/>
              <a:pPr/>
              <a:t>57</a:t>
            </a:fld>
            <a:endParaRPr lang="tr-T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3AEDFE13-8A8D-4C5C-8CE0-CAD69FC14885}" type="slidenum">
              <a:rPr lang="tr-TR" smtClean="0"/>
              <a:pPr/>
              <a:t>58</a:t>
            </a:fld>
            <a:endParaRPr lang="tr-T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smtClean="0"/>
              <a:t>&gt;&gt;&gt;10.06+1</a:t>
            </a:r>
            <a:endParaRPr lang="tr-TR" dirty="0"/>
          </a:p>
        </p:txBody>
      </p:sp>
      <p:sp>
        <p:nvSpPr>
          <p:cNvPr id="4" name="3 Slayt Numarası Yer Tutucusu"/>
          <p:cNvSpPr>
            <a:spLocks noGrp="1"/>
          </p:cNvSpPr>
          <p:nvPr>
            <p:ph type="sldNum" sz="quarter" idx="10"/>
          </p:nvPr>
        </p:nvSpPr>
        <p:spPr/>
        <p:txBody>
          <a:bodyPr/>
          <a:lstStyle/>
          <a:p>
            <a:fld id="{3AEDFE13-8A8D-4C5C-8CE0-CAD69FC14885}" type="slidenum">
              <a:rPr lang="tr-TR" smtClean="0"/>
              <a:pPr/>
              <a:t>60</a:t>
            </a:fld>
            <a:endParaRPr lang="tr-T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3AEDFE13-8A8D-4C5C-8CE0-CAD69FC14885}" type="slidenum">
              <a:rPr lang="tr-TR" smtClean="0"/>
              <a:pPr/>
              <a:t>61</a:t>
            </a:fld>
            <a:endParaRPr lang="tr-T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smtClean="0"/>
              <a:t>&gt;&gt;&gt;9:04+1</a:t>
            </a:r>
            <a:endParaRPr lang="tr-TR" dirty="0"/>
          </a:p>
        </p:txBody>
      </p:sp>
      <p:sp>
        <p:nvSpPr>
          <p:cNvPr id="4" name="3 Slayt Numarası Yer Tutucusu"/>
          <p:cNvSpPr>
            <a:spLocks noGrp="1"/>
          </p:cNvSpPr>
          <p:nvPr>
            <p:ph type="sldNum" sz="quarter" idx="10"/>
          </p:nvPr>
        </p:nvSpPr>
        <p:spPr/>
        <p:txBody>
          <a:bodyPr/>
          <a:lstStyle/>
          <a:p>
            <a:fld id="{3AEDFE13-8A8D-4C5C-8CE0-CAD69FC14885}" type="slidenum">
              <a:rPr lang="tr-TR" smtClean="0"/>
              <a:pPr/>
              <a:t>62</a:t>
            </a:fld>
            <a:endParaRPr lang="tr-T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smtClean="0"/>
              <a:t>&gt;&gt;11:49+1</a:t>
            </a:r>
            <a:endParaRPr lang="tr-TR" dirty="0"/>
          </a:p>
        </p:txBody>
      </p:sp>
      <p:sp>
        <p:nvSpPr>
          <p:cNvPr id="4" name="3 Slayt Numarası Yer Tutucusu"/>
          <p:cNvSpPr>
            <a:spLocks noGrp="1"/>
          </p:cNvSpPr>
          <p:nvPr>
            <p:ph type="sldNum" sz="quarter" idx="10"/>
          </p:nvPr>
        </p:nvSpPr>
        <p:spPr/>
        <p:txBody>
          <a:bodyPr/>
          <a:lstStyle/>
          <a:p>
            <a:fld id="{3AEDFE13-8A8D-4C5C-8CE0-CAD69FC14885}" type="slidenum">
              <a:rPr lang="tr-TR" smtClean="0"/>
              <a:pPr/>
              <a:t>63</a:t>
            </a:fld>
            <a:endParaRPr lang="tr-T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3AEDFE13-8A8D-4C5C-8CE0-CAD69FC14885}" type="slidenum">
              <a:rPr lang="tr-TR" smtClean="0"/>
              <a:pPr/>
              <a:t>18</a:t>
            </a:fld>
            <a:endParaRPr lang="tr-T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smtClean="0"/>
              <a:t>&gt;&gt;11:55+1</a:t>
            </a:r>
            <a:endParaRPr lang="tr-TR" dirty="0"/>
          </a:p>
        </p:txBody>
      </p:sp>
      <p:sp>
        <p:nvSpPr>
          <p:cNvPr id="4" name="3 Slayt Numarası Yer Tutucusu"/>
          <p:cNvSpPr>
            <a:spLocks noGrp="1"/>
          </p:cNvSpPr>
          <p:nvPr>
            <p:ph type="sldNum" sz="quarter" idx="10"/>
          </p:nvPr>
        </p:nvSpPr>
        <p:spPr/>
        <p:txBody>
          <a:bodyPr/>
          <a:lstStyle/>
          <a:p>
            <a:fld id="{3AEDFE13-8A8D-4C5C-8CE0-CAD69FC14885}" type="slidenum">
              <a:rPr lang="tr-TR" smtClean="0"/>
              <a:pPr/>
              <a:t>67</a:t>
            </a:fld>
            <a:endParaRPr lang="tr-T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9F31D0BE-2059-4C0E-922E-4E35BBE6A325}" type="slidenum">
              <a:rPr lang="en-US" smtClean="0"/>
              <a:pPr>
                <a:defRPr/>
              </a:pPr>
              <a:t>73</a:t>
            </a:fld>
            <a:endParaRPr lang="en-US" dirty="0"/>
          </a:p>
        </p:txBody>
      </p:sp>
    </p:spTree>
    <p:extLst>
      <p:ext uri="{BB962C8B-B14F-4D97-AF65-F5344CB8AC3E}">
        <p14:creationId xmlns="" xmlns:p14="http://schemas.microsoft.com/office/powerpoint/2010/main" val="39771403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0AA95937-A6AD-9943-80E2-1EF668F7FA3C}" type="slidenum">
              <a:rPr lang="en-US"/>
              <a:pPr/>
              <a:t>79</a:t>
            </a:fld>
            <a:endParaRPr lang="en-US"/>
          </a:p>
        </p:txBody>
      </p:sp>
      <p:sp>
        <p:nvSpPr>
          <p:cNvPr id="22531" name="Rectangle 2"/>
          <p:cNvSpPr>
            <a:spLocks noGrp="1" noRot="1" noChangeAspect="1" noChangeArrowheads="1" noTextEdit="1"/>
          </p:cNvSpPr>
          <p:nvPr>
            <p:ph type="sldImg"/>
          </p:nvPr>
        </p:nvSpPr>
        <p:spPr>
          <a:xfrm>
            <a:off x="1146175" y="684213"/>
            <a:ext cx="4570413" cy="3427412"/>
          </a:xfrm>
          <a:solidFill>
            <a:srgbClr val="FFFFFF"/>
          </a:solidFill>
          <a:ln/>
        </p:spPr>
      </p:sp>
      <p:sp>
        <p:nvSpPr>
          <p:cNvPr id="22532" name="Rectangle 3"/>
          <p:cNvSpPr>
            <a:spLocks noGrp="1" noChangeArrowheads="1"/>
          </p:cNvSpPr>
          <p:nvPr>
            <p:ph type="body" idx="1"/>
          </p:nvPr>
        </p:nvSpPr>
        <p:spPr>
          <a:xfrm>
            <a:off x="914400" y="4340225"/>
            <a:ext cx="5029200" cy="4119563"/>
          </a:xfrm>
          <a:solidFill>
            <a:srgbClr val="FFFFFF"/>
          </a:solidFill>
          <a:ln>
            <a:solidFill>
              <a:srgbClr val="000000"/>
            </a:solidFill>
          </a:ln>
        </p:spPr>
        <p:txBody>
          <a:bodyPr lIns="89891" tIns="44946" rIns="89891" bIns="44946"/>
          <a:lstStyle/>
          <a:p>
            <a:pPr eaLnBrk="1" hangingPunct="1"/>
            <a:r>
              <a:rPr lang="en-US" dirty="0" smtClean="0"/>
              <a:t>Imagine that instead of having a few variables with names like </a:t>
            </a:r>
            <a:r>
              <a:rPr lang="en-US" dirty="0" err="1" smtClean="0"/>
              <a:t>x</a:t>
            </a:r>
            <a:r>
              <a:rPr lang="en-US" dirty="0" smtClean="0"/>
              <a:t>, </a:t>
            </a:r>
            <a:r>
              <a:rPr lang="en-US" dirty="0" err="1" smtClean="0"/>
              <a:t>y</a:t>
            </a:r>
            <a:r>
              <a:rPr lang="en-US" dirty="0" smtClean="0"/>
              <a:t>, count, you have thousands. How to represent?</a:t>
            </a:r>
          </a:p>
          <a:p>
            <a:pPr eaLnBrk="1" hangingPunct="1"/>
            <a:endParaRPr lang="en-US" dirty="0" smtClean="0"/>
          </a:p>
        </p:txBody>
      </p:sp>
    </p:spTree>
    <p:extLst>
      <p:ext uri="{BB962C8B-B14F-4D97-AF65-F5344CB8AC3E}">
        <p14:creationId xmlns:p14="http://schemas.microsoft.com/office/powerpoint/2010/main" xmlns="" val="13684220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B1526141-C485-C64B-8A94-BE70A1B34F42}" type="slidenum">
              <a:rPr lang="en-US"/>
              <a:pPr/>
              <a:t>82</a:t>
            </a:fld>
            <a:endParaRPr lang="en-US"/>
          </a:p>
        </p:txBody>
      </p:sp>
      <p:sp>
        <p:nvSpPr>
          <p:cNvPr id="24579" name="Rectangle 2"/>
          <p:cNvSpPr>
            <a:spLocks noGrp="1" noRot="1" noChangeAspect="1" noChangeArrowheads="1" noTextEdit="1"/>
          </p:cNvSpPr>
          <p:nvPr>
            <p:ph type="sldImg"/>
          </p:nvPr>
        </p:nvSpPr>
        <p:spPr>
          <a:xfrm>
            <a:off x="1146175" y="684213"/>
            <a:ext cx="4570413" cy="3427412"/>
          </a:xfrm>
          <a:solidFill>
            <a:srgbClr val="FFFFFF"/>
          </a:solidFill>
          <a:ln/>
        </p:spPr>
      </p:sp>
      <p:sp>
        <p:nvSpPr>
          <p:cNvPr id="24580" name="Rectangle 3"/>
          <p:cNvSpPr>
            <a:spLocks noGrp="1" noChangeArrowheads="1"/>
          </p:cNvSpPr>
          <p:nvPr>
            <p:ph type="body" idx="1"/>
          </p:nvPr>
        </p:nvSpPr>
        <p:spPr>
          <a:xfrm>
            <a:off x="914400" y="4340225"/>
            <a:ext cx="5029200" cy="4119563"/>
          </a:xfrm>
          <a:solidFill>
            <a:srgbClr val="FFFFFF"/>
          </a:solidFill>
          <a:ln>
            <a:solidFill>
              <a:srgbClr val="000000"/>
            </a:solidFill>
          </a:ln>
        </p:spPr>
        <p:txBody>
          <a:bodyPr lIns="89891" tIns="44946" rIns="89891" bIns="44946"/>
          <a:lstStyle/>
          <a:p>
            <a:pPr eaLnBrk="1" hangingPunct="1"/>
            <a:endParaRPr lang="en-US"/>
          </a:p>
        </p:txBody>
      </p:sp>
    </p:spTree>
    <p:extLst>
      <p:ext uri="{BB962C8B-B14F-4D97-AF65-F5344CB8AC3E}">
        <p14:creationId xmlns:p14="http://schemas.microsoft.com/office/powerpoint/2010/main" xmlns="" val="4178496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EBFAC748-FE51-AF4F-878A-C018A7260E3F}" type="slidenum">
              <a:rPr lang="en-US"/>
              <a:pPr/>
              <a:t>83</a:t>
            </a:fld>
            <a:endParaRPr lang="en-US"/>
          </a:p>
        </p:txBody>
      </p:sp>
      <p:sp>
        <p:nvSpPr>
          <p:cNvPr id="26627" name="Rectangle 2"/>
          <p:cNvSpPr>
            <a:spLocks noGrp="1" noRot="1" noChangeAspect="1" noChangeArrowheads="1" noTextEdit="1"/>
          </p:cNvSpPr>
          <p:nvPr>
            <p:ph type="sldImg"/>
          </p:nvPr>
        </p:nvSpPr>
        <p:spPr>
          <a:xfrm>
            <a:off x="1146175" y="684213"/>
            <a:ext cx="4570413" cy="3427412"/>
          </a:xfrm>
          <a:solidFill>
            <a:srgbClr val="FFFFFF"/>
          </a:solidFill>
          <a:ln/>
        </p:spPr>
      </p:sp>
      <p:sp>
        <p:nvSpPr>
          <p:cNvPr id="26628" name="Rectangle 3"/>
          <p:cNvSpPr>
            <a:spLocks noGrp="1" noChangeArrowheads="1"/>
          </p:cNvSpPr>
          <p:nvPr>
            <p:ph type="body" idx="1"/>
          </p:nvPr>
        </p:nvSpPr>
        <p:spPr>
          <a:xfrm>
            <a:off x="914400" y="4340225"/>
            <a:ext cx="5029200" cy="4119563"/>
          </a:xfrm>
          <a:solidFill>
            <a:srgbClr val="FFFFFF"/>
          </a:solidFill>
          <a:ln>
            <a:solidFill>
              <a:srgbClr val="000000"/>
            </a:solidFill>
          </a:ln>
        </p:spPr>
        <p:txBody>
          <a:bodyPr lIns="89891" tIns="44946" rIns="89891" bIns="44946"/>
          <a:lstStyle/>
          <a:p>
            <a:pPr eaLnBrk="1" hangingPunct="1"/>
            <a:endParaRPr lang="en-US"/>
          </a:p>
        </p:txBody>
      </p:sp>
    </p:spTree>
    <p:extLst>
      <p:ext uri="{BB962C8B-B14F-4D97-AF65-F5344CB8AC3E}">
        <p14:creationId xmlns:p14="http://schemas.microsoft.com/office/powerpoint/2010/main" xmlns="" val="10121822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DC0D41-1AA1-964D-88D9-39F1A360240F}" type="slidenum">
              <a:rPr lang="en-US" smtClean="0"/>
              <a:pPr/>
              <a:t>84</a:t>
            </a:fld>
            <a:endParaRPr lang="en-US"/>
          </a:p>
        </p:txBody>
      </p:sp>
    </p:spTree>
    <p:extLst>
      <p:ext uri="{BB962C8B-B14F-4D97-AF65-F5344CB8AC3E}">
        <p14:creationId xmlns="" xmlns:p14="http://schemas.microsoft.com/office/powerpoint/2010/main" val="4971576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smtClean="0"/>
              <a:t>&gt;&gt;8:56+1</a:t>
            </a:r>
            <a:endParaRPr lang="tr-TR" dirty="0"/>
          </a:p>
        </p:txBody>
      </p:sp>
      <p:sp>
        <p:nvSpPr>
          <p:cNvPr id="4" name="3 Slayt Numarası Yer Tutucusu"/>
          <p:cNvSpPr>
            <a:spLocks noGrp="1"/>
          </p:cNvSpPr>
          <p:nvPr>
            <p:ph type="sldNum" sz="quarter" idx="10"/>
          </p:nvPr>
        </p:nvSpPr>
        <p:spPr/>
        <p:txBody>
          <a:bodyPr/>
          <a:lstStyle/>
          <a:p>
            <a:fld id="{3AEDFE13-8A8D-4C5C-8CE0-CAD69FC14885}" type="slidenum">
              <a:rPr lang="tr-TR" smtClean="0"/>
              <a:pPr/>
              <a:t>96</a:t>
            </a:fld>
            <a:endParaRPr lang="tr-T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3AEDFE13-8A8D-4C5C-8CE0-CAD69FC14885}" type="slidenum">
              <a:rPr lang="tr-TR" smtClean="0"/>
              <a:pPr/>
              <a:t>99</a:t>
            </a:fld>
            <a:endParaRPr lang="tr-T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smtClean="0"/>
              <a:t>&gt;&gt;12:40+1</a:t>
            </a:r>
            <a:endParaRPr lang="tr-TR" dirty="0"/>
          </a:p>
        </p:txBody>
      </p:sp>
      <p:sp>
        <p:nvSpPr>
          <p:cNvPr id="4" name="3 Slayt Numarası Yer Tutucusu"/>
          <p:cNvSpPr>
            <a:spLocks noGrp="1"/>
          </p:cNvSpPr>
          <p:nvPr>
            <p:ph type="sldNum" sz="quarter" idx="10"/>
          </p:nvPr>
        </p:nvSpPr>
        <p:spPr/>
        <p:txBody>
          <a:bodyPr/>
          <a:lstStyle/>
          <a:p>
            <a:fld id="{3AEDFE13-8A8D-4C5C-8CE0-CAD69FC14885}" type="slidenum">
              <a:rPr lang="tr-TR" smtClean="0"/>
              <a:pPr/>
              <a:t>128</a:t>
            </a:fld>
            <a:endParaRPr lang="tr-T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smtClean="0"/>
              <a:t>13:06+1</a:t>
            </a:r>
            <a:endParaRPr lang="tr-TR" dirty="0"/>
          </a:p>
        </p:txBody>
      </p:sp>
      <p:sp>
        <p:nvSpPr>
          <p:cNvPr id="4" name="3 Slayt Numarası Yer Tutucusu"/>
          <p:cNvSpPr>
            <a:spLocks noGrp="1"/>
          </p:cNvSpPr>
          <p:nvPr>
            <p:ph type="sldNum" sz="quarter" idx="10"/>
          </p:nvPr>
        </p:nvSpPr>
        <p:spPr/>
        <p:txBody>
          <a:bodyPr/>
          <a:lstStyle/>
          <a:p>
            <a:fld id="{3AEDFE13-8A8D-4C5C-8CE0-CAD69FC14885}" type="slidenum">
              <a:rPr lang="tr-TR" smtClean="0"/>
              <a:pPr/>
              <a:t>146</a:t>
            </a:fld>
            <a:endParaRPr lang="tr-T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3AEDFE13-8A8D-4C5C-8CE0-CAD69FC14885}" type="slidenum">
              <a:rPr lang="tr-TR" smtClean="0"/>
              <a:pPr/>
              <a:t>19</a:t>
            </a:fld>
            <a:endParaRPr lang="tr-T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smtClean="0"/>
              <a:t>&gt;&gt; 8:59 +1</a:t>
            </a:r>
            <a:endParaRPr lang="tr-TR" dirty="0"/>
          </a:p>
        </p:txBody>
      </p:sp>
      <p:sp>
        <p:nvSpPr>
          <p:cNvPr id="4" name="3 Slayt Numarası Yer Tutucusu"/>
          <p:cNvSpPr>
            <a:spLocks noGrp="1"/>
          </p:cNvSpPr>
          <p:nvPr>
            <p:ph type="sldNum" sz="quarter" idx="10"/>
          </p:nvPr>
        </p:nvSpPr>
        <p:spPr/>
        <p:txBody>
          <a:bodyPr/>
          <a:lstStyle/>
          <a:p>
            <a:fld id="{3AEDFE13-8A8D-4C5C-8CE0-CAD69FC14885}" type="slidenum">
              <a:rPr lang="tr-TR" smtClean="0"/>
              <a:pPr/>
              <a:t>150</a:t>
            </a:fld>
            <a:endParaRPr lang="tr-T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7CC95ED-728E-4E6F-9AAC-59C33D042340}" type="slidenum">
              <a:rPr lang="tr-TR" smtClean="0"/>
              <a:pPr/>
              <a:t>175</a:t>
            </a:fld>
            <a:endParaRPr lang="tr-TR"/>
          </a:p>
        </p:txBody>
      </p:sp>
    </p:spTree>
    <p:extLst>
      <p:ext uri="{BB962C8B-B14F-4D97-AF65-F5344CB8AC3E}">
        <p14:creationId xmlns="" xmlns:p14="http://schemas.microsoft.com/office/powerpoint/2010/main" val="42055581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3AEDFE13-8A8D-4C5C-8CE0-CAD69FC14885}" type="slidenum">
              <a:rPr lang="tr-TR" smtClean="0"/>
              <a:pPr/>
              <a:t>180</a:t>
            </a:fld>
            <a:endParaRPr lang="tr-T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smtClean="0"/>
              <a:t>&lt;&lt;12:05</a:t>
            </a:r>
            <a:endParaRPr lang="tr-TR" dirty="0"/>
          </a:p>
        </p:txBody>
      </p:sp>
      <p:sp>
        <p:nvSpPr>
          <p:cNvPr id="4" name="3 Slayt Numarası Yer Tutucusu"/>
          <p:cNvSpPr>
            <a:spLocks noGrp="1"/>
          </p:cNvSpPr>
          <p:nvPr>
            <p:ph type="sldNum" sz="quarter" idx="10"/>
          </p:nvPr>
        </p:nvSpPr>
        <p:spPr/>
        <p:txBody>
          <a:bodyPr/>
          <a:lstStyle/>
          <a:p>
            <a:fld id="{3AEDFE13-8A8D-4C5C-8CE0-CAD69FC14885}" type="slidenum">
              <a:rPr lang="tr-TR" smtClean="0"/>
              <a:pPr/>
              <a:t>20</a:t>
            </a:fld>
            <a:endParaRPr lang="tr-T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smtClean="0"/>
              <a:t>&lt;&lt;12:05</a:t>
            </a:r>
            <a:endParaRPr lang="tr-TR" dirty="0"/>
          </a:p>
        </p:txBody>
      </p:sp>
      <p:sp>
        <p:nvSpPr>
          <p:cNvPr id="4" name="3 Slayt Numarası Yer Tutucusu"/>
          <p:cNvSpPr>
            <a:spLocks noGrp="1"/>
          </p:cNvSpPr>
          <p:nvPr>
            <p:ph type="sldNum" sz="quarter" idx="10"/>
          </p:nvPr>
        </p:nvSpPr>
        <p:spPr/>
        <p:txBody>
          <a:bodyPr/>
          <a:lstStyle/>
          <a:p>
            <a:fld id="{3AEDFE13-8A8D-4C5C-8CE0-CAD69FC14885}" type="slidenum">
              <a:rPr lang="tr-TR" smtClean="0"/>
              <a:pPr/>
              <a:t>21</a:t>
            </a:fld>
            <a:endParaRPr lang="tr-T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smtClean="0"/>
              <a:t>&lt;&lt;&lt;8:43</a:t>
            </a:r>
            <a:endParaRPr lang="tr-TR" dirty="0"/>
          </a:p>
        </p:txBody>
      </p:sp>
      <p:sp>
        <p:nvSpPr>
          <p:cNvPr id="4" name="3 Slayt Numarası Yer Tutucusu"/>
          <p:cNvSpPr>
            <a:spLocks noGrp="1"/>
          </p:cNvSpPr>
          <p:nvPr>
            <p:ph type="sldNum" sz="quarter" idx="10"/>
          </p:nvPr>
        </p:nvSpPr>
        <p:spPr/>
        <p:txBody>
          <a:bodyPr/>
          <a:lstStyle/>
          <a:p>
            <a:fld id="{3AEDFE13-8A8D-4C5C-8CE0-CAD69FC14885}" type="slidenum">
              <a:rPr lang="tr-TR" smtClean="0"/>
              <a:pPr/>
              <a:t>28</a:t>
            </a:fld>
            <a:endParaRPr lang="tr-T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smtClean="0"/>
              <a:t>10:18</a:t>
            </a:r>
            <a:endParaRPr lang="tr-TR" dirty="0"/>
          </a:p>
        </p:txBody>
      </p:sp>
      <p:sp>
        <p:nvSpPr>
          <p:cNvPr id="4" name="3 Slayt Numarası Yer Tutucusu"/>
          <p:cNvSpPr>
            <a:spLocks noGrp="1"/>
          </p:cNvSpPr>
          <p:nvPr>
            <p:ph type="sldNum" sz="quarter" idx="10"/>
          </p:nvPr>
        </p:nvSpPr>
        <p:spPr/>
        <p:txBody>
          <a:bodyPr/>
          <a:lstStyle/>
          <a:p>
            <a:fld id="{3AEDFE13-8A8D-4C5C-8CE0-CAD69FC14885}" type="slidenum">
              <a:rPr lang="tr-TR" smtClean="0"/>
              <a:pPr/>
              <a:t>29</a:t>
            </a:fld>
            <a:endParaRPr lang="tr-T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BA17F42F-44D4-A549-84FB-CFF205F96CC3}" type="slidenum">
              <a:rPr lang="en-US"/>
              <a:pPr/>
              <a:t>34</a:t>
            </a:fld>
            <a:endParaRPr lang="en-US"/>
          </a:p>
        </p:txBody>
      </p:sp>
      <p:sp>
        <p:nvSpPr>
          <p:cNvPr id="53251" name="Rectangle 2"/>
          <p:cNvSpPr>
            <a:spLocks noGrp="1" noRot="1" noChangeAspect="1" noChangeArrowheads="1"/>
          </p:cNvSpPr>
          <p:nvPr>
            <p:ph type="sldImg"/>
          </p:nvPr>
        </p:nvSpPr>
        <p:spPr>
          <a:solidFill>
            <a:srgbClr val="FFFFFF"/>
          </a:solidFill>
          <a:ln/>
        </p:spPr>
      </p:sp>
      <p:sp>
        <p:nvSpPr>
          <p:cNvPr id="532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b="1">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smtClean="0"/>
              <a:t>&gt;&gt;&gt;9:04+1</a:t>
            </a:r>
            <a:endParaRPr lang="tr-TR" dirty="0"/>
          </a:p>
        </p:txBody>
      </p:sp>
      <p:sp>
        <p:nvSpPr>
          <p:cNvPr id="4" name="3 Slayt Numarası Yer Tutucusu"/>
          <p:cNvSpPr>
            <a:spLocks noGrp="1"/>
          </p:cNvSpPr>
          <p:nvPr>
            <p:ph type="sldNum" sz="quarter" idx="10"/>
          </p:nvPr>
        </p:nvSpPr>
        <p:spPr/>
        <p:txBody>
          <a:bodyPr/>
          <a:lstStyle/>
          <a:p>
            <a:fld id="{3AEDFE13-8A8D-4C5C-8CE0-CAD69FC14885}" type="slidenum">
              <a:rPr lang="tr-TR" smtClean="0"/>
              <a:pPr/>
              <a:t>40</a:t>
            </a:fld>
            <a:endParaRPr lang="tr-T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8" name="7 Başlık"/>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tr-TR" smtClean="0"/>
              <a:t>Asıl başlık stili için tıklatın</a:t>
            </a:r>
            <a:endParaRPr kumimoji="0" lang="en-US"/>
          </a:p>
        </p:txBody>
      </p:sp>
      <p:sp>
        <p:nvSpPr>
          <p:cNvPr id="9" name="8 Alt Başlık"/>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smtClean="0"/>
              <a:t>Asıl alt başlık stilini düzenlemek için tıklatın</a:t>
            </a:r>
            <a:endParaRPr kumimoji="0" lang="en-US"/>
          </a:p>
        </p:txBody>
      </p:sp>
      <p:sp>
        <p:nvSpPr>
          <p:cNvPr id="28" name="27 Veri Yer Tutucusu"/>
          <p:cNvSpPr>
            <a:spLocks noGrp="1"/>
          </p:cNvSpPr>
          <p:nvPr>
            <p:ph type="dt" sz="half" idx="10"/>
          </p:nvPr>
        </p:nvSpPr>
        <p:spPr>
          <a:xfrm>
            <a:off x="6400800" y="6355080"/>
            <a:ext cx="2286000" cy="365760"/>
          </a:xfrm>
        </p:spPr>
        <p:txBody>
          <a:bodyPr/>
          <a:lstStyle>
            <a:lvl1pPr>
              <a:defRPr sz="1400"/>
            </a:lvl1pPr>
          </a:lstStyle>
          <a:p>
            <a:fld id="{52E17392-9618-514E-B7EF-EE7C4014954D}" type="datetimeFigureOut">
              <a:rPr lang="en-US" smtClean="0"/>
              <a:pPr/>
              <a:t>10/12/2018</a:t>
            </a:fld>
            <a:endParaRPr lang="en-US"/>
          </a:p>
        </p:txBody>
      </p:sp>
      <p:sp>
        <p:nvSpPr>
          <p:cNvPr id="17" name="16 Altbilgi Yer Tutucusu"/>
          <p:cNvSpPr>
            <a:spLocks noGrp="1"/>
          </p:cNvSpPr>
          <p:nvPr>
            <p:ph type="ftr" sz="quarter" idx="11"/>
          </p:nvPr>
        </p:nvSpPr>
        <p:spPr>
          <a:xfrm>
            <a:off x="2898648" y="6355080"/>
            <a:ext cx="3474720" cy="365760"/>
          </a:xfrm>
        </p:spPr>
        <p:txBody>
          <a:bodyPr/>
          <a:lstStyle/>
          <a:p>
            <a:endParaRPr lang="en-US"/>
          </a:p>
        </p:txBody>
      </p:sp>
      <p:sp>
        <p:nvSpPr>
          <p:cNvPr id="29" name="28 Slayt Numarası Yer Tutucusu"/>
          <p:cNvSpPr>
            <a:spLocks noGrp="1"/>
          </p:cNvSpPr>
          <p:nvPr>
            <p:ph type="sldNum" sz="quarter" idx="12"/>
          </p:nvPr>
        </p:nvSpPr>
        <p:spPr>
          <a:xfrm>
            <a:off x="1216152" y="6355080"/>
            <a:ext cx="1219200" cy="365760"/>
          </a:xfrm>
        </p:spPr>
        <p:txBody>
          <a:bodyPr/>
          <a:lstStyle/>
          <a:p>
            <a:fld id="{9780DC49-8D76-104F-8598-E5B37BCC55C4}" type="slidenum">
              <a:rPr lang="en-US" smtClean="0"/>
              <a:pPr/>
              <a:t>‹#›</a:t>
            </a:fld>
            <a:endParaRPr lang="en-US"/>
          </a:p>
        </p:txBody>
      </p:sp>
      <p:sp>
        <p:nvSpPr>
          <p:cNvPr id="21" name="20 Dikdörtgen"/>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32 Dikdörtgen"/>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21 Dikdörtgen"/>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31 Dikdörtgen"/>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52E17392-9618-514E-B7EF-EE7C4014954D}" type="datetimeFigureOut">
              <a:rPr lang="en-US" smtClean="0"/>
              <a:pPr/>
              <a:t>10/12/2018</a:t>
            </a:fld>
            <a:endParaRPr lang="en-US"/>
          </a:p>
        </p:txBody>
      </p:sp>
      <p:sp>
        <p:nvSpPr>
          <p:cNvPr id="5" name="4 Altbilgi Yer Tutucusu"/>
          <p:cNvSpPr>
            <a:spLocks noGrp="1"/>
          </p:cNvSpPr>
          <p:nvPr>
            <p:ph type="ftr" sz="quarter" idx="11"/>
          </p:nvPr>
        </p:nvSpPr>
        <p:spPr/>
        <p:txBody>
          <a:bodyPr/>
          <a:lstStyle/>
          <a:p>
            <a:endParaRPr lang="en-US"/>
          </a:p>
        </p:txBody>
      </p:sp>
      <p:sp>
        <p:nvSpPr>
          <p:cNvPr id="6" name="5 Slayt Numarası Yer Tutucusu"/>
          <p:cNvSpPr>
            <a:spLocks noGrp="1"/>
          </p:cNvSpPr>
          <p:nvPr>
            <p:ph type="sldNum" sz="quarter" idx="12"/>
          </p:nvPr>
        </p:nvSpPr>
        <p:spPr/>
        <p:txBody>
          <a:bodyPr/>
          <a:lstStyle/>
          <a:p>
            <a:fld id="{9780DC49-8D76-104F-8598-E5B37BCC55C4}" type="slidenum">
              <a:rPr lang="en-US" smtClean="0"/>
              <a:pPr/>
              <a:t>‹#›</a:t>
            </a:fld>
            <a:endParaRPr lang="en-US"/>
          </a:p>
        </p:txBody>
      </p:sp>
    </p:spTree>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a:xfrm>
            <a:off x="457200" y="274638"/>
            <a:ext cx="6019800" cy="5851525"/>
          </a:xfrm>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52E17392-9618-514E-B7EF-EE7C4014954D}" type="datetimeFigureOut">
              <a:rPr lang="en-US" smtClean="0"/>
              <a:pPr/>
              <a:t>10/12/2018</a:t>
            </a:fld>
            <a:endParaRPr lang="en-US"/>
          </a:p>
        </p:txBody>
      </p:sp>
      <p:sp>
        <p:nvSpPr>
          <p:cNvPr id="5" name="4 Altbilgi Yer Tutucusu"/>
          <p:cNvSpPr>
            <a:spLocks noGrp="1"/>
          </p:cNvSpPr>
          <p:nvPr>
            <p:ph type="ftr" sz="quarter" idx="11"/>
          </p:nvPr>
        </p:nvSpPr>
        <p:spPr/>
        <p:txBody>
          <a:bodyPr/>
          <a:lstStyle/>
          <a:p>
            <a:endParaRPr lang="en-US"/>
          </a:p>
        </p:txBody>
      </p:sp>
      <p:sp>
        <p:nvSpPr>
          <p:cNvPr id="6" name="5 Slayt Numarası Yer Tutucusu"/>
          <p:cNvSpPr>
            <a:spLocks noGrp="1"/>
          </p:cNvSpPr>
          <p:nvPr>
            <p:ph type="sldNum" sz="quarter" idx="12"/>
          </p:nvPr>
        </p:nvSpPr>
        <p:spPr/>
        <p:txBody>
          <a:bodyPr/>
          <a:lstStyle/>
          <a:p>
            <a:fld id="{9780DC49-8D76-104F-8598-E5B37BCC55C4}" type="slidenum">
              <a:rPr lang="en-US" smtClean="0"/>
              <a:pPr/>
              <a:t>‹#›</a:t>
            </a:fld>
            <a:endParaRPr lang="en-US"/>
          </a:p>
        </p:txBody>
      </p:sp>
      <p:sp>
        <p:nvSpPr>
          <p:cNvPr id="7" name="6 Düz Bağlayıcı"/>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7 İkizkenar Üçgen"/>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8 Düz Bağlayıcı"/>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4" name="3 Veri Yer Tutucusu"/>
          <p:cNvSpPr>
            <a:spLocks noGrp="1"/>
          </p:cNvSpPr>
          <p:nvPr>
            <p:ph type="dt" sz="half" idx="10"/>
          </p:nvPr>
        </p:nvSpPr>
        <p:spPr/>
        <p:txBody>
          <a:bodyPr/>
          <a:lstStyle/>
          <a:p>
            <a:fld id="{52E17392-9618-514E-B7EF-EE7C4014954D}" type="datetimeFigureOut">
              <a:rPr lang="en-US" smtClean="0"/>
              <a:pPr/>
              <a:t>10/12/2018</a:t>
            </a:fld>
            <a:endParaRPr lang="en-US"/>
          </a:p>
        </p:txBody>
      </p:sp>
      <p:sp>
        <p:nvSpPr>
          <p:cNvPr id="5" name="4 Altbilgi Yer Tutucusu"/>
          <p:cNvSpPr>
            <a:spLocks noGrp="1"/>
          </p:cNvSpPr>
          <p:nvPr>
            <p:ph type="ftr" sz="quarter" idx="11"/>
          </p:nvPr>
        </p:nvSpPr>
        <p:spPr/>
        <p:txBody>
          <a:bodyPr/>
          <a:lstStyle/>
          <a:p>
            <a:endParaRPr lang="en-US"/>
          </a:p>
        </p:txBody>
      </p:sp>
      <p:sp>
        <p:nvSpPr>
          <p:cNvPr id="6" name="5 Slayt Numarası Yer Tutucusu"/>
          <p:cNvSpPr>
            <a:spLocks noGrp="1"/>
          </p:cNvSpPr>
          <p:nvPr>
            <p:ph type="sldNum" sz="quarter" idx="12"/>
          </p:nvPr>
        </p:nvSpPr>
        <p:spPr/>
        <p:txBody>
          <a:bodyPr/>
          <a:lstStyle/>
          <a:p>
            <a:fld id="{9780DC49-8D76-104F-8598-E5B37BCC55C4}" type="slidenum">
              <a:rPr lang="en-US" smtClean="0"/>
              <a:pPr/>
              <a:t>‹#›</a:t>
            </a:fld>
            <a:endParaRPr lang="en-US"/>
          </a:p>
        </p:txBody>
      </p:sp>
      <p:sp>
        <p:nvSpPr>
          <p:cNvPr id="8" name="7 İçerik Yer Tutucusu"/>
          <p:cNvSpPr>
            <a:spLocks noGrp="1"/>
          </p:cNvSpPr>
          <p:nvPr>
            <p:ph sz="quarter" idx="1"/>
          </p:nvPr>
        </p:nvSpPr>
        <p:spPr>
          <a:xfrm>
            <a:off x="457200" y="1219200"/>
            <a:ext cx="8229600" cy="493776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Tree>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bg>
      <p:bgRef idx="1001">
        <a:schemeClr val="bg2"/>
      </p:bgRef>
    </p:bg>
    <p:spTree>
      <p:nvGrpSpPr>
        <p:cNvPr id="1" name=""/>
        <p:cNvGrpSpPr/>
        <p:nvPr/>
      </p:nvGrpSpPr>
      <p:grpSpPr>
        <a:xfrm>
          <a:off x="0" y="0"/>
          <a:ext cx="0" cy="0"/>
          <a:chOff x="0" y="0"/>
          <a:chExt cx="0" cy="0"/>
        </a:xfrm>
      </p:grpSpPr>
      <p:sp>
        <p:nvSpPr>
          <p:cNvPr id="2" name="1 Başlık"/>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smtClean="0"/>
              <a:t>Asıl metin stillerini düzenlemek için tıklatın</a:t>
            </a:r>
          </a:p>
        </p:txBody>
      </p:sp>
      <p:sp>
        <p:nvSpPr>
          <p:cNvPr id="4" name="3 Veri Yer Tutucusu"/>
          <p:cNvSpPr>
            <a:spLocks noGrp="1"/>
          </p:cNvSpPr>
          <p:nvPr>
            <p:ph type="dt" sz="half" idx="10"/>
          </p:nvPr>
        </p:nvSpPr>
        <p:spPr>
          <a:xfrm>
            <a:off x="6400800" y="6355080"/>
            <a:ext cx="2286000" cy="365760"/>
          </a:xfrm>
        </p:spPr>
        <p:txBody>
          <a:bodyPr/>
          <a:lstStyle/>
          <a:p>
            <a:fld id="{52E17392-9618-514E-B7EF-EE7C4014954D}" type="datetimeFigureOut">
              <a:rPr lang="en-US" smtClean="0"/>
              <a:pPr/>
              <a:t>10/12/2018</a:t>
            </a:fld>
            <a:endParaRPr lang="en-US"/>
          </a:p>
        </p:txBody>
      </p:sp>
      <p:sp>
        <p:nvSpPr>
          <p:cNvPr id="5" name="4 Altbilgi Yer Tutucusu"/>
          <p:cNvSpPr>
            <a:spLocks noGrp="1"/>
          </p:cNvSpPr>
          <p:nvPr>
            <p:ph type="ftr" sz="quarter" idx="11"/>
          </p:nvPr>
        </p:nvSpPr>
        <p:spPr>
          <a:xfrm>
            <a:off x="2898648" y="6355080"/>
            <a:ext cx="3474720" cy="365760"/>
          </a:xfrm>
        </p:spPr>
        <p:txBody>
          <a:bodyPr/>
          <a:lstStyle/>
          <a:p>
            <a:endParaRPr lang="en-US"/>
          </a:p>
        </p:txBody>
      </p:sp>
      <p:sp>
        <p:nvSpPr>
          <p:cNvPr id="6" name="5 Slayt Numarası Yer Tutucusu"/>
          <p:cNvSpPr>
            <a:spLocks noGrp="1"/>
          </p:cNvSpPr>
          <p:nvPr>
            <p:ph type="sldNum" sz="quarter" idx="12"/>
          </p:nvPr>
        </p:nvSpPr>
        <p:spPr>
          <a:xfrm>
            <a:off x="1069848" y="6355080"/>
            <a:ext cx="1520952" cy="365760"/>
          </a:xfrm>
        </p:spPr>
        <p:txBody>
          <a:bodyPr/>
          <a:lstStyle/>
          <a:p>
            <a:fld id="{9780DC49-8D76-104F-8598-E5B37BCC55C4}" type="slidenum">
              <a:rPr lang="en-US" smtClean="0"/>
              <a:pPr/>
              <a:t>‹#›</a:t>
            </a:fld>
            <a:endParaRPr lang="en-US"/>
          </a:p>
        </p:txBody>
      </p:sp>
      <p:sp>
        <p:nvSpPr>
          <p:cNvPr id="7" name="6 Dikdörtgen"/>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Dikdörtgen"/>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28600"/>
            <a:ext cx="8229600" cy="914400"/>
          </a:xfrm>
        </p:spPr>
        <p:txBody>
          <a:bodyPr/>
          <a:lstStyle/>
          <a:p>
            <a:r>
              <a:rPr kumimoji="0" lang="tr-TR" smtClean="0"/>
              <a:t>Asıl başlık stili için tıklatın</a:t>
            </a:r>
            <a:endParaRPr kumimoji="0" lang="en-US"/>
          </a:p>
        </p:txBody>
      </p:sp>
      <p:sp>
        <p:nvSpPr>
          <p:cNvPr id="5" name="4 Veri Yer Tutucusu"/>
          <p:cNvSpPr>
            <a:spLocks noGrp="1"/>
          </p:cNvSpPr>
          <p:nvPr>
            <p:ph type="dt" sz="half" idx="10"/>
          </p:nvPr>
        </p:nvSpPr>
        <p:spPr/>
        <p:txBody>
          <a:bodyPr/>
          <a:lstStyle/>
          <a:p>
            <a:fld id="{52E17392-9618-514E-B7EF-EE7C4014954D}" type="datetimeFigureOut">
              <a:rPr lang="en-US" smtClean="0"/>
              <a:pPr/>
              <a:t>10/12/2018</a:t>
            </a:fld>
            <a:endParaRPr lang="en-US"/>
          </a:p>
        </p:txBody>
      </p:sp>
      <p:sp>
        <p:nvSpPr>
          <p:cNvPr id="6" name="5 Altbilgi Yer Tutucusu"/>
          <p:cNvSpPr>
            <a:spLocks noGrp="1"/>
          </p:cNvSpPr>
          <p:nvPr>
            <p:ph type="ftr" sz="quarter" idx="11"/>
          </p:nvPr>
        </p:nvSpPr>
        <p:spPr/>
        <p:txBody>
          <a:bodyPr/>
          <a:lstStyle/>
          <a:p>
            <a:endParaRPr lang="en-US"/>
          </a:p>
        </p:txBody>
      </p:sp>
      <p:sp>
        <p:nvSpPr>
          <p:cNvPr id="7" name="6 Slayt Numarası Yer Tutucusu"/>
          <p:cNvSpPr>
            <a:spLocks noGrp="1"/>
          </p:cNvSpPr>
          <p:nvPr>
            <p:ph type="sldNum" sz="quarter" idx="12"/>
          </p:nvPr>
        </p:nvSpPr>
        <p:spPr/>
        <p:txBody>
          <a:bodyPr/>
          <a:lstStyle/>
          <a:p>
            <a:fld id="{9780DC49-8D76-104F-8598-E5B37BCC55C4}" type="slidenum">
              <a:rPr lang="en-US" smtClean="0"/>
              <a:pPr/>
              <a:t>‹#›</a:t>
            </a:fld>
            <a:endParaRPr lang="en-US"/>
          </a:p>
        </p:txBody>
      </p:sp>
      <p:sp>
        <p:nvSpPr>
          <p:cNvPr id="9" name="8 İçerik Yer Tutucusu"/>
          <p:cNvSpPr>
            <a:spLocks noGrp="1"/>
          </p:cNvSpPr>
          <p:nvPr>
            <p:ph sz="quarter" idx="1"/>
          </p:nvPr>
        </p:nvSpPr>
        <p:spPr>
          <a:xfrm>
            <a:off x="457200" y="1219200"/>
            <a:ext cx="4041648" cy="493776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11" name="10 İçerik Yer Tutucusu"/>
          <p:cNvSpPr>
            <a:spLocks noGrp="1"/>
          </p:cNvSpPr>
          <p:nvPr>
            <p:ph sz="quarter" idx="2"/>
          </p:nvPr>
        </p:nvSpPr>
        <p:spPr>
          <a:xfrm>
            <a:off x="4632198" y="1216152"/>
            <a:ext cx="4041648" cy="493776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Tree>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28600"/>
            <a:ext cx="8229600" cy="914400"/>
          </a:xfrm>
        </p:spPr>
        <p:txBody>
          <a:bodyPr anchor="ctr"/>
          <a:lstStyle>
            <a:lvl1pPr>
              <a:defRPr/>
            </a:lvl1pPr>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4" name="3 Metin Yer Tutucusu"/>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7" name="6 Veri Yer Tutucusu"/>
          <p:cNvSpPr>
            <a:spLocks noGrp="1"/>
          </p:cNvSpPr>
          <p:nvPr>
            <p:ph type="dt" sz="half" idx="10"/>
          </p:nvPr>
        </p:nvSpPr>
        <p:spPr/>
        <p:txBody>
          <a:bodyPr/>
          <a:lstStyle/>
          <a:p>
            <a:fld id="{52E17392-9618-514E-B7EF-EE7C4014954D}" type="datetimeFigureOut">
              <a:rPr lang="en-US" smtClean="0"/>
              <a:pPr/>
              <a:t>10/12/2018</a:t>
            </a:fld>
            <a:endParaRPr lang="en-US"/>
          </a:p>
        </p:txBody>
      </p:sp>
      <p:sp>
        <p:nvSpPr>
          <p:cNvPr id="8" name="7 Altbilgi Yer Tutucusu"/>
          <p:cNvSpPr>
            <a:spLocks noGrp="1"/>
          </p:cNvSpPr>
          <p:nvPr>
            <p:ph type="ftr" sz="quarter" idx="11"/>
          </p:nvPr>
        </p:nvSpPr>
        <p:spPr/>
        <p:txBody>
          <a:bodyPr/>
          <a:lstStyle/>
          <a:p>
            <a:endParaRPr lang="en-US"/>
          </a:p>
        </p:txBody>
      </p:sp>
      <p:sp>
        <p:nvSpPr>
          <p:cNvPr id="9" name="8 Slayt Numarası Yer Tutucusu"/>
          <p:cNvSpPr>
            <a:spLocks noGrp="1"/>
          </p:cNvSpPr>
          <p:nvPr>
            <p:ph type="sldNum" sz="quarter" idx="12"/>
          </p:nvPr>
        </p:nvSpPr>
        <p:spPr/>
        <p:txBody>
          <a:bodyPr/>
          <a:lstStyle/>
          <a:p>
            <a:fld id="{9780DC49-8D76-104F-8598-E5B37BCC55C4}" type="slidenum">
              <a:rPr lang="en-US" smtClean="0"/>
              <a:pPr/>
              <a:t>‹#›</a:t>
            </a:fld>
            <a:endParaRPr lang="en-US"/>
          </a:p>
        </p:txBody>
      </p:sp>
      <p:sp>
        <p:nvSpPr>
          <p:cNvPr id="11" name="10 İçerik Yer Tutucusu"/>
          <p:cNvSpPr>
            <a:spLocks noGrp="1"/>
          </p:cNvSpPr>
          <p:nvPr>
            <p:ph sz="quarter" idx="2"/>
          </p:nvPr>
        </p:nvSpPr>
        <p:spPr>
          <a:xfrm>
            <a:off x="457200" y="2133600"/>
            <a:ext cx="4038600" cy="403860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13" name="12 İçerik Yer Tutucusu"/>
          <p:cNvSpPr>
            <a:spLocks noGrp="1"/>
          </p:cNvSpPr>
          <p:nvPr>
            <p:ph sz="quarter" idx="4"/>
          </p:nvPr>
        </p:nvSpPr>
        <p:spPr>
          <a:xfrm>
            <a:off x="4648200" y="2133600"/>
            <a:ext cx="4038600" cy="403860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Tree>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28600"/>
            <a:ext cx="8229600" cy="914400"/>
          </a:xfrm>
        </p:spPr>
        <p:txBody>
          <a:bodyPr/>
          <a:lstStyle/>
          <a:p>
            <a:r>
              <a:rPr kumimoji="0" lang="tr-TR" smtClean="0"/>
              <a:t>Asıl başlık stili için tıklatın</a:t>
            </a:r>
            <a:endParaRPr kumimoji="0" lang="en-US"/>
          </a:p>
        </p:txBody>
      </p:sp>
      <p:sp>
        <p:nvSpPr>
          <p:cNvPr id="3" name="2 Veri Yer Tutucusu"/>
          <p:cNvSpPr>
            <a:spLocks noGrp="1"/>
          </p:cNvSpPr>
          <p:nvPr>
            <p:ph type="dt" sz="half" idx="10"/>
          </p:nvPr>
        </p:nvSpPr>
        <p:spPr/>
        <p:txBody>
          <a:bodyPr/>
          <a:lstStyle/>
          <a:p>
            <a:fld id="{52E17392-9618-514E-B7EF-EE7C4014954D}" type="datetimeFigureOut">
              <a:rPr lang="en-US" smtClean="0"/>
              <a:pPr/>
              <a:t>10/12/2018</a:t>
            </a:fld>
            <a:endParaRPr lang="en-US"/>
          </a:p>
        </p:txBody>
      </p:sp>
      <p:sp>
        <p:nvSpPr>
          <p:cNvPr id="4" name="3 Altbilgi Yer Tutucusu"/>
          <p:cNvSpPr>
            <a:spLocks noGrp="1"/>
          </p:cNvSpPr>
          <p:nvPr>
            <p:ph type="ftr" sz="quarter" idx="11"/>
          </p:nvPr>
        </p:nvSpPr>
        <p:spPr/>
        <p:txBody>
          <a:bodyPr/>
          <a:lstStyle/>
          <a:p>
            <a:endParaRPr lang="en-US"/>
          </a:p>
        </p:txBody>
      </p:sp>
      <p:sp>
        <p:nvSpPr>
          <p:cNvPr id="5" name="4 Slayt Numarası Yer Tutucusu"/>
          <p:cNvSpPr>
            <a:spLocks noGrp="1"/>
          </p:cNvSpPr>
          <p:nvPr>
            <p:ph type="sldNum" sz="quarter" idx="12"/>
          </p:nvPr>
        </p:nvSpPr>
        <p:spPr/>
        <p:txBody>
          <a:bodyPr/>
          <a:lstStyle/>
          <a:p>
            <a:fld id="{9780DC49-8D76-104F-8598-E5B37BCC55C4}" type="slidenum">
              <a:rPr lang="en-US" smtClean="0"/>
              <a:pPr/>
              <a:t>‹#›</a:t>
            </a:fld>
            <a:endParaRPr lang="en-US"/>
          </a:p>
        </p:txBody>
      </p:sp>
      <p:sp>
        <p:nvSpPr>
          <p:cNvPr id="6" name="5 İkizkenar Üçgen"/>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52E17392-9618-514E-B7EF-EE7C4014954D}" type="datetimeFigureOut">
              <a:rPr lang="en-US" smtClean="0"/>
              <a:pPr/>
              <a:t>10/12/2018</a:t>
            </a:fld>
            <a:endParaRPr lang="en-US"/>
          </a:p>
        </p:txBody>
      </p:sp>
      <p:sp>
        <p:nvSpPr>
          <p:cNvPr id="3" name="2 Altbilgi Yer Tutucusu"/>
          <p:cNvSpPr>
            <a:spLocks noGrp="1"/>
          </p:cNvSpPr>
          <p:nvPr>
            <p:ph type="ftr" sz="quarter" idx="11"/>
          </p:nvPr>
        </p:nvSpPr>
        <p:spPr/>
        <p:txBody>
          <a:bodyPr/>
          <a:lstStyle/>
          <a:p>
            <a:endParaRPr lang="en-US"/>
          </a:p>
        </p:txBody>
      </p:sp>
      <p:sp>
        <p:nvSpPr>
          <p:cNvPr id="4" name="3 Slayt Numarası Yer Tutucusu"/>
          <p:cNvSpPr>
            <a:spLocks noGrp="1"/>
          </p:cNvSpPr>
          <p:nvPr>
            <p:ph type="sldNum" sz="quarter" idx="12"/>
          </p:nvPr>
        </p:nvSpPr>
        <p:spPr/>
        <p:txBody>
          <a:bodyPr/>
          <a:lstStyle/>
          <a:p>
            <a:fld id="{9780DC49-8D76-104F-8598-E5B37BCC55C4}" type="slidenum">
              <a:rPr lang="en-US" smtClean="0"/>
              <a:pPr/>
              <a:t>‹#›</a:t>
            </a:fld>
            <a:endParaRPr lang="en-US"/>
          </a:p>
        </p:txBody>
      </p:sp>
      <p:sp>
        <p:nvSpPr>
          <p:cNvPr id="5" name="4 Düz Bağlayıcı"/>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5 İkizkenar Üçgen"/>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tr-TR" smtClean="0"/>
              <a:t>Asıl başlık stili için tıklatın</a:t>
            </a:r>
            <a:endParaRPr kumimoji="0" lang="en-US"/>
          </a:p>
        </p:txBody>
      </p:sp>
      <p:sp>
        <p:nvSpPr>
          <p:cNvPr id="3" name="2 Metin Yer Tutucusu"/>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tr-TR" smtClean="0"/>
              <a:t>Asıl metin stillerini düzenlemek için tıklatın</a:t>
            </a:r>
          </a:p>
        </p:txBody>
      </p:sp>
      <p:sp>
        <p:nvSpPr>
          <p:cNvPr id="5" name="4 Veri Yer Tutucusu"/>
          <p:cNvSpPr>
            <a:spLocks noGrp="1"/>
          </p:cNvSpPr>
          <p:nvPr>
            <p:ph type="dt" sz="half" idx="10"/>
          </p:nvPr>
        </p:nvSpPr>
        <p:spPr/>
        <p:txBody>
          <a:bodyPr/>
          <a:lstStyle/>
          <a:p>
            <a:fld id="{52E17392-9618-514E-B7EF-EE7C4014954D}" type="datetimeFigureOut">
              <a:rPr lang="en-US" smtClean="0"/>
              <a:pPr/>
              <a:t>10/12/2018</a:t>
            </a:fld>
            <a:endParaRPr lang="en-US"/>
          </a:p>
        </p:txBody>
      </p:sp>
      <p:sp>
        <p:nvSpPr>
          <p:cNvPr id="6" name="5 Altbilgi Yer Tutucusu"/>
          <p:cNvSpPr>
            <a:spLocks noGrp="1"/>
          </p:cNvSpPr>
          <p:nvPr>
            <p:ph type="ftr" sz="quarter" idx="11"/>
          </p:nvPr>
        </p:nvSpPr>
        <p:spPr/>
        <p:txBody>
          <a:bodyPr/>
          <a:lstStyle/>
          <a:p>
            <a:endParaRPr lang="en-US"/>
          </a:p>
        </p:txBody>
      </p:sp>
      <p:sp>
        <p:nvSpPr>
          <p:cNvPr id="7" name="6 Slayt Numarası Yer Tutucusu"/>
          <p:cNvSpPr>
            <a:spLocks noGrp="1"/>
          </p:cNvSpPr>
          <p:nvPr>
            <p:ph type="sldNum" sz="quarter" idx="12"/>
          </p:nvPr>
        </p:nvSpPr>
        <p:spPr/>
        <p:txBody>
          <a:bodyPr/>
          <a:lstStyle/>
          <a:p>
            <a:fld id="{9780DC49-8D76-104F-8598-E5B37BCC55C4}" type="slidenum">
              <a:rPr lang="en-US" smtClean="0"/>
              <a:pPr/>
              <a:t>‹#›</a:t>
            </a:fld>
            <a:endParaRPr lang="en-US"/>
          </a:p>
        </p:txBody>
      </p:sp>
      <p:sp>
        <p:nvSpPr>
          <p:cNvPr id="8" name="7 Düz Bağlayıcı"/>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9 Düz Bağlayıcı"/>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8 İkizkenar Üçgen"/>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İçerik Yer Tutucusu"/>
          <p:cNvSpPr>
            <a:spLocks noGrp="1"/>
          </p:cNvSpPr>
          <p:nvPr>
            <p:ph sz="quarter" idx="1"/>
          </p:nvPr>
        </p:nvSpPr>
        <p:spPr>
          <a:xfrm>
            <a:off x="304800" y="304800"/>
            <a:ext cx="5715000" cy="571500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Tree>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bg>
      <p:bgRef idx="1001">
        <a:schemeClr val="bg2"/>
      </p:bgRef>
    </p:bg>
    <p:spTree>
      <p:nvGrpSpPr>
        <p:cNvPr id="1" name=""/>
        <p:cNvGrpSpPr/>
        <p:nvPr/>
      </p:nvGrpSpPr>
      <p:grpSpPr>
        <a:xfrm>
          <a:off x="0" y="0"/>
          <a:ext cx="0" cy="0"/>
          <a:chOff x="0" y="0"/>
          <a:chExt cx="0" cy="0"/>
        </a:xfrm>
      </p:grpSpPr>
      <p:sp>
        <p:nvSpPr>
          <p:cNvPr id="2" name="1 Başlık"/>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tr-TR" smtClean="0"/>
              <a:t>Asıl başlık stili için tıklatın</a:t>
            </a:r>
            <a:endParaRPr kumimoji="0" lang="en-US"/>
          </a:p>
        </p:txBody>
      </p:sp>
      <p:sp>
        <p:nvSpPr>
          <p:cNvPr id="3" name="2 Resim Yer Tutucusu"/>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tr-TR" smtClean="0"/>
              <a:t>Resim eklemek için simgeyi tıklatın</a:t>
            </a:r>
            <a:endParaRPr kumimoji="0" lang="en-US" dirty="0"/>
          </a:p>
        </p:txBody>
      </p:sp>
      <p:sp>
        <p:nvSpPr>
          <p:cNvPr id="4" name="3 Metin Yer Tutucusu"/>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tr-TR" smtClean="0"/>
              <a:t>Asıl metin stillerini düzenlemek için tıklatın</a:t>
            </a:r>
          </a:p>
        </p:txBody>
      </p:sp>
      <p:sp>
        <p:nvSpPr>
          <p:cNvPr id="5" name="4 Veri Yer Tutucusu"/>
          <p:cNvSpPr>
            <a:spLocks noGrp="1"/>
          </p:cNvSpPr>
          <p:nvPr>
            <p:ph type="dt" sz="half" idx="10"/>
          </p:nvPr>
        </p:nvSpPr>
        <p:spPr/>
        <p:txBody>
          <a:bodyPr/>
          <a:lstStyle/>
          <a:p>
            <a:fld id="{52E17392-9618-514E-B7EF-EE7C4014954D}" type="datetimeFigureOut">
              <a:rPr lang="en-US" smtClean="0"/>
              <a:pPr/>
              <a:t>10/12/2018</a:t>
            </a:fld>
            <a:endParaRPr lang="en-US"/>
          </a:p>
        </p:txBody>
      </p:sp>
      <p:sp>
        <p:nvSpPr>
          <p:cNvPr id="6" name="5 Altbilgi Yer Tutucusu"/>
          <p:cNvSpPr>
            <a:spLocks noGrp="1"/>
          </p:cNvSpPr>
          <p:nvPr>
            <p:ph type="ftr" sz="quarter" idx="11"/>
          </p:nvPr>
        </p:nvSpPr>
        <p:spPr/>
        <p:txBody>
          <a:bodyPr/>
          <a:lstStyle/>
          <a:p>
            <a:endParaRPr lang="en-US"/>
          </a:p>
        </p:txBody>
      </p:sp>
      <p:sp>
        <p:nvSpPr>
          <p:cNvPr id="7" name="6 Slayt Numarası Yer Tutucusu"/>
          <p:cNvSpPr>
            <a:spLocks noGrp="1"/>
          </p:cNvSpPr>
          <p:nvPr>
            <p:ph type="sldNum" sz="quarter" idx="12"/>
          </p:nvPr>
        </p:nvSpPr>
        <p:spPr/>
        <p:txBody>
          <a:bodyPr/>
          <a:lstStyle/>
          <a:p>
            <a:fld id="{9780DC49-8D76-104F-8598-E5B37BCC55C4}" type="slidenum">
              <a:rPr lang="en-US" smtClean="0"/>
              <a:pPr/>
              <a:t>‹#›</a:t>
            </a:fld>
            <a:endParaRPr lang="en-US"/>
          </a:p>
        </p:txBody>
      </p:sp>
      <p:sp>
        <p:nvSpPr>
          <p:cNvPr id="8" name="7 Düz Bağlayıcı"/>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8 İkizkenar Üçgen"/>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Dikdörtgen"/>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21 Başlık Yer Tutucusu"/>
          <p:cNvSpPr>
            <a:spLocks noGrp="1"/>
          </p:cNvSpPr>
          <p:nvPr>
            <p:ph type="title"/>
          </p:nvPr>
        </p:nvSpPr>
        <p:spPr>
          <a:xfrm>
            <a:off x="457200" y="152400"/>
            <a:ext cx="8229600" cy="990600"/>
          </a:xfrm>
          <a:prstGeom prst="rect">
            <a:avLst/>
          </a:prstGeom>
        </p:spPr>
        <p:txBody>
          <a:bodyPr vert="horz" anchor="b" anchorCtr="0">
            <a:normAutofit/>
          </a:bodyPr>
          <a:lstStyle/>
          <a:p>
            <a:r>
              <a:rPr kumimoji="0" lang="tr-TR" smtClean="0"/>
              <a:t>Asıl başlık stili için tıklatın</a:t>
            </a:r>
            <a:endParaRPr kumimoji="0" lang="en-US"/>
          </a:p>
        </p:txBody>
      </p:sp>
      <p:sp>
        <p:nvSpPr>
          <p:cNvPr id="13" name="12 Metin Yer Tutucusu"/>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14" name="13 Veri Yer Tutucusu"/>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fld id="{52E17392-9618-514E-B7EF-EE7C4014954D}" type="datetimeFigureOut">
              <a:rPr lang="en-US" smtClean="0"/>
              <a:pPr/>
              <a:t>10/12/2018</a:t>
            </a:fld>
            <a:endParaRPr lang="en-US"/>
          </a:p>
        </p:txBody>
      </p:sp>
      <p:sp>
        <p:nvSpPr>
          <p:cNvPr id="3" name="2 Altbilgi Yer Tutucusu"/>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endParaRPr lang="en-US"/>
          </a:p>
        </p:txBody>
      </p:sp>
      <p:sp>
        <p:nvSpPr>
          <p:cNvPr id="23" name="22 Slayt Numarası Yer Tutucusu"/>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9780DC49-8D76-104F-8598-E5B37BCC55C4}" type="slidenum">
              <a:rPr lang="en-US" smtClean="0"/>
              <a:pPr/>
              <a:t>‹#›</a:t>
            </a:fld>
            <a:endParaRPr lang="en-US"/>
          </a:p>
        </p:txBody>
      </p:sp>
      <p:sp>
        <p:nvSpPr>
          <p:cNvPr id="28" name="27 Düz Bağlayıcı"/>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28 Düz Bağlayıcı"/>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9 İkizkenar Üçgen"/>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random/>
  </p:transition>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10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10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112.jpeg"/></Relationships>
</file>

<file path=ppt/slides/_rels/slide10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slideLayout" Target="../slideLayouts/slideLayout2.xml"/><Relationship Id="rId1" Type="http://schemas.openxmlformats.org/officeDocument/2006/relationships/themeOverride" Target="../theme/themeOverride4.xml"/></Relationships>
</file>

<file path=ppt/slides/_rels/slide10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5.xml"/></Relationships>
</file>

<file path=ppt/slides/_rels/slide10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slideLayout" Target="../slideLayouts/slideLayout2.xml"/><Relationship Id="rId1" Type="http://schemas.openxmlformats.org/officeDocument/2006/relationships/themeOverride" Target="../theme/themeOverride6.xml"/><Relationship Id="rId4" Type="http://schemas.openxmlformats.org/officeDocument/2006/relationships/image" Target="../media/image63.wmf"/></Relationships>
</file>

<file path=ppt/slides/_rels/slide10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themeOverride" Target="../theme/themeOverride7.xml"/></Relationships>
</file>

<file path=ppt/slides/_rels/slide10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slideLayout" Target="../slideLayouts/slideLayout2.xml"/><Relationship Id="rId1" Type="http://schemas.openxmlformats.org/officeDocument/2006/relationships/themeOverride" Target="../theme/themeOverride9.xml"/></Relationships>
</file>

<file path=ppt/slides/_rels/slide1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0.xml"/></Relationships>
</file>

<file path=ppt/slides/_rels/slide11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slideLayout" Target="../slideLayouts/slideLayout2.xml"/><Relationship Id="rId1" Type="http://schemas.openxmlformats.org/officeDocument/2006/relationships/themeOverride" Target="../theme/themeOverride11.xml"/></Relationships>
</file>

<file path=ppt/slides/_rels/slide11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slideLayout" Target="../slideLayouts/slideLayout2.xml"/><Relationship Id="rId1" Type="http://schemas.openxmlformats.org/officeDocument/2006/relationships/themeOverride" Target="../theme/themeOverride12.xml"/></Relationships>
</file>

<file path=ppt/slides/_rels/slide11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slideLayout" Target="../slideLayouts/slideLayout2.xml"/><Relationship Id="rId1" Type="http://schemas.openxmlformats.org/officeDocument/2006/relationships/themeOverride" Target="../theme/themeOverride13.xml"/></Relationships>
</file>

<file path=ppt/slides/_rels/slide11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slideLayout" Target="../slideLayouts/slideLayout2.xml"/><Relationship Id="rId1" Type="http://schemas.openxmlformats.org/officeDocument/2006/relationships/themeOverride" Target="../theme/themeOverride14.xml"/><Relationship Id="rId4" Type="http://schemas.openxmlformats.org/officeDocument/2006/relationships/image" Target="../media/image120.gif"/></Relationships>
</file>

<file path=ppt/slides/_rels/slide116.xml.rels><?xml version="1.0" encoding="UTF-8" standalone="yes"?>
<Relationships xmlns="http://schemas.openxmlformats.org/package/2006/relationships"><Relationship Id="rId3" Type="http://schemas.openxmlformats.org/officeDocument/2006/relationships/image" Target="../media/image120.gif"/><Relationship Id="rId2" Type="http://schemas.openxmlformats.org/officeDocument/2006/relationships/slideLayout" Target="../slideLayouts/slideLayout2.xml"/><Relationship Id="rId1" Type="http://schemas.openxmlformats.org/officeDocument/2006/relationships/themeOverride" Target="../theme/themeOverride15.xml"/></Relationships>
</file>

<file path=ppt/slides/_rels/slide11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slideLayout" Target="../slideLayouts/slideLayout2.xml"/><Relationship Id="rId1" Type="http://schemas.openxmlformats.org/officeDocument/2006/relationships/themeOverride" Target="../theme/themeOverride16.xml"/></Relationships>
</file>

<file path=ppt/slides/_rels/slide1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7.xml"/></Relationships>
</file>

<file path=ppt/slides/_rels/slide1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2.xml"/><Relationship Id="rId1" Type="http://schemas.openxmlformats.org/officeDocument/2006/relationships/themeOverride" Target="../theme/themeOverride19.xml"/></Relationships>
</file>

<file path=ppt/slides/_rels/slide12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2.xml"/><Relationship Id="rId1" Type="http://schemas.openxmlformats.org/officeDocument/2006/relationships/themeOverride" Target="../theme/themeOverride20.xml"/></Relationships>
</file>

<file path=ppt/slides/_rels/slide12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2.xml"/><Relationship Id="rId1" Type="http://schemas.openxmlformats.org/officeDocument/2006/relationships/themeOverride" Target="../theme/themeOverride21.xml"/></Relationships>
</file>

<file path=ppt/slides/_rels/slide1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2.xml"/></Relationships>
</file>

<file path=ppt/slides/_rels/slide1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3.xml"/></Relationships>
</file>

<file path=ppt/slides/_rels/slide12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slideLayout" Target="../slideLayouts/slideLayout2.xml"/><Relationship Id="rId1" Type="http://schemas.openxmlformats.org/officeDocument/2006/relationships/themeOverride" Target="../theme/themeOverride24.xml"/><Relationship Id="rId4" Type="http://schemas.openxmlformats.org/officeDocument/2006/relationships/image" Target="../media/image123.jpeg"/></Relationships>
</file>

<file path=ppt/slides/_rels/slide126.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slideLayout" Target="../slideLayouts/slideLayout2.xml"/><Relationship Id="rId1" Type="http://schemas.openxmlformats.org/officeDocument/2006/relationships/themeOverride" Target="../theme/themeOverride25.xml"/></Relationships>
</file>

<file path=ppt/slides/_rels/slide1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6.xml"/></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hemeOverride" Target="../theme/themeOverride27.xml"/></Relationships>
</file>

<file path=ppt/slides/_rels/slide129.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slideLayout" Target="../slideLayouts/slideLayout2.xml"/><Relationship Id="rId1" Type="http://schemas.openxmlformats.org/officeDocument/2006/relationships/themeOverride" Target="../theme/themeOverride28.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9.xml"/></Relationships>
</file>

<file path=ppt/slides/_rels/slide1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30.xml"/></Relationships>
</file>

<file path=ppt/slides/_rels/slide1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31.xml"/></Relationships>
</file>

<file path=ppt/slides/_rels/slide1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32.xml"/></Relationships>
</file>

<file path=ppt/slides/_rels/slide1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33.xml"/></Relationships>
</file>

<file path=ppt/slides/_rels/slide13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slideLayout" Target="../slideLayouts/slideLayout2.xml"/><Relationship Id="rId1" Type="http://schemas.openxmlformats.org/officeDocument/2006/relationships/themeOverride" Target="../theme/themeOverride34.xml"/></Relationships>
</file>

<file path=ppt/slides/_rels/slide1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35.xml"/></Relationships>
</file>

<file path=ppt/slides/_rels/slide1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36.xml"/></Relationships>
</file>

<file path=ppt/slides/_rels/slide1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37.xml"/></Relationships>
</file>

<file path=ppt/slides/_rels/slide1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38.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5.jpeg"/></Relationships>
</file>

<file path=ppt/slides/_rels/slide1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39.xml"/></Relationships>
</file>

<file path=ppt/slides/_rels/slide1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40.xml"/></Relationships>
</file>

<file path=ppt/slides/_rels/slide1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41.xml"/></Relationships>
</file>

<file path=ppt/slides/_rels/slide14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slideLayout" Target="../slideLayouts/slideLayout2.xml"/><Relationship Id="rId1" Type="http://schemas.openxmlformats.org/officeDocument/2006/relationships/themeOverride" Target="../theme/themeOverride42.xml"/></Relationships>
</file>

<file path=ppt/slides/_rels/slide1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43.xml"/></Relationships>
</file>

<file path=ppt/slides/_rels/slide14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44.xml"/></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hemeOverride" Target="../theme/themeOverride45.xml"/><Relationship Id="rId4" Type="http://schemas.openxmlformats.org/officeDocument/2006/relationships/image" Target="../media/image127.png"/></Relationships>
</file>

<file path=ppt/slides/_rels/slide14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slideLayout" Target="../slideLayouts/slideLayout2.xml"/><Relationship Id="rId1" Type="http://schemas.openxmlformats.org/officeDocument/2006/relationships/themeOverride" Target="../theme/themeOverride46.xml"/></Relationships>
</file>

<file path=ppt/slides/_rels/slide14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slideLayout" Target="../slideLayouts/slideLayout2.xml"/><Relationship Id="rId1" Type="http://schemas.openxmlformats.org/officeDocument/2006/relationships/themeOverride" Target="../theme/themeOverride47.xml"/></Relationships>
</file>

<file path=ppt/slides/_rels/slide14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slideLayout" Target="../slideLayouts/slideLayout2.xml"/><Relationship Id="rId1" Type="http://schemas.openxmlformats.org/officeDocument/2006/relationships/themeOverride" Target="../theme/themeOverride4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hemeOverride" Target="../theme/themeOverride49.xml"/><Relationship Id="rId4" Type="http://schemas.openxmlformats.org/officeDocument/2006/relationships/image" Target="../media/image131.png"/></Relationships>
</file>

<file path=ppt/slides/_rels/slide15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slideLayout" Target="../slideLayouts/slideLayout2.xml"/><Relationship Id="rId1" Type="http://schemas.openxmlformats.org/officeDocument/2006/relationships/themeOverride" Target="../theme/themeOverride50.xml"/></Relationships>
</file>

<file path=ppt/slides/_rels/slide15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slideLayout" Target="../slideLayouts/slideLayout2.xml"/><Relationship Id="rId1" Type="http://schemas.openxmlformats.org/officeDocument/2006/relationships/themeOverride" Target="../theme/themeOverride51.xml"/><Relationship Id="rId4" Type="http://schemas.openxmlformats.org/officeDocument/2006/relationships/image" Target="../media/image63.wmf"/></Relationships>
</file>

<file path=ppt/slides/_rels/slide15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slideLayout" Target="../slideLayouts/slideLayout2.xml"/><Relationship Id="rId1" Type="http://schemas.openxmlformats.org/officeDocument/2006/relationships/themeOverride" Target="../theme/themeOverride52.xml"/></Relationships>
</file>

<file path=ppt/slides/_rels/slide15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slideLayout" Target="../slideLayouts/slideLayout2.xml"/><Relationship Id="rId1" Type="http://schemas.openxmlformats.org/officeDocument/2006/relationships/themeOverride" Target="../theme/themeOverride53.xml"/><Relationship Id="rId4" Type="http://schemas.openxmlformats.org/officeDocument/2006/relationships/image" Target="../media/image136.gif"/></Relationships>
</file>

<file path=ppt/slides/_rels/slide155.xml.rels><?xml version="1.0" encoding="UTF-8" standalone="yes"?>
<Relationships xmlns="http://schemas.openxmlformats.org/package/2006/relationships"><Relationship Id="rId3" Type="http://schemas.openxmlformats.org/officeDocument/2006/relationships/image" Target="../media/image136.gif"/><Relationship Id="rId2" Type="http://schemas.openxmlformats.org/officeDocument/2006/relationships/slideLayout" Target="../slideLayouts/slideLayout2.xml"/><Relationship Id="rId1" Type="http://schemas.openxmlformats.org/officeDocument/2006/relationships/themeOverride" Target="../theme/themeOverride54.xml"/></Relationships>
</file>

<file path=ppt/slides/_rels/slide15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55.xml"/></Relationships>
</file>

<file path=ppt/slides/_rels/slide15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56.xml"/></Relationships>
</file>

<file path=ppt/slides/_rels/slide15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57.xml"/></Relationships>
</file>

<file path=ppt/slides/_rels/slide15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slideLayout" Target="../slideLayouts/slideLayout2.xml"/><Relationship Id="rId1" Type="http://schemas.openxmlformats.org/officeDocument/2006/relationships/themeOverride" Target="../theme/themeOverride58.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themeOverride" Target="../theme/themeOverride59.xml"/></Relationships>
</file>

<file path=ppt/slides/_rels/slide161.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slideLayout" Target="../slideLayouts/slideLayout2.xml"/><Relationship Id="rId1" Type="http://schemas.openxmlformats.org/officeDocument/2006/relationships/themeOverride" Target="../theme/themeOverride60.xml"/></Relationships>
</file>

<file path=ppt/slides/_rels/slide16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slideLayout" Target="../slideLayouts/slideLayout2.xml"/><Relationship Id="rId1" Type="http://schemas.openxmlformats.org/officeDocument/2006/relationships/themeOverride" Target="../theme/themeOverride61.xml"/></Relationships>
</file>

<file path=ppt/slides/_rels/slide16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62.xml"/></Relationships>
</file>

<file path=ppt/slides/_rels/slide164.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slideLayout" Target="../slideLayouts/slideLayout2.xml"/><Relationship Id="rId1" Type="http://schemas.openxmlformats.org/officeDocument/2006/relationships/themeOverride" Target="../theme/themeOverride63.xml"/></Relationships>
</file>

<file path=ppt/slides/_rels/slide165.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slideLayout" Target="../slideLayouts/slideLayout2.xml"/><Relationship Id="rId1" Type="http://schemas.openxmlformats.org/officeDocument/2006/relationships/themeOverride" Target="../theme/themeOverride64.xml"/><Relationship Id="rId4" Type="http://schemas.openxmlformats.org/officeDocument/2006/relationships/image" Target="../media/image142.jpeg"/></Relationships>
</file>

<file path=ppt/slides/_rels/slide166.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slideLayout" Target="../slideLayouts/slideLayout2.xml"/><Relationship Id="rId1" Type="http://schemas.openxmlformats.org/officeDocument/2006/relationships/themeOverride" Target="../theme/themeOverride65.xml"/></Relationships>
</file>

<file path=ppt/slides/_rels/slide167.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slideLayout" Target="../slideLayouts/slideLayout2.xml"/><Relationship Id="rId1" Type="http://schemas.openxmlformats.org/officeDocument/2006/relationships/themeOverride" Target="../theme/themeOverride66.xml"/></Relationships>
</file>

<file path=ppt/slides/_rels/slide16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slideLayout" Target="../slideLayouts/slideLayout2.xml"/><Relationship Id="rId1" Type="http://schemas.openxmlformats.org/officeDocument/2006/relationships/themeOverride" Target="../theme/themeOverride67.xml"/></Relationships>
</file>

<file path=ppt/slides/_rels/slide169.xml.rels><?xml version="1.0" encoding="UTF-8" standalone="yes"?>
<Relationships xmlns="http://schemas.openxmlformats.org/package/2006/relationships"><Relationship Id="rId3" Type="http://schemas.openxmlformats.org/officeDocument/2006/relationships/image" Target="../media/image145.gif"/><Relationship Id="rId2" Type="http://schemas.openxmlformats.org/officeDocument/2006/relationships/slideLayout" Target="../slideLayouts/slideLayout2.xml"/><Relationship Id="rId1" Type="http://schemas.openxmlformats.org/officeDocument/2006/relationships/themeOverride" Target="../theme/themeOverride68.xml"/><Relationship Id="rId5" Type="http://schemas.openxmlformats.org/officeDocument/2006/relationships/image" Target="../media/image147.png"/><Relationship Id="rId4" Type="http://schemas.openxmlformats.org/officeDocument/2006/relationships/image" Target="../media/image146.gif"/></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slideLayout" Target="../slideLayouts/slideLayout2.xml"/><Relationship Id="rId1" Type="http://schemas.openxmlformats.org/officeDocument/2006/relationships/themeOverride" Target="../theme/themeOverride69.xml"/><Relationship Id="rId5" Type="http://schemas.openxmlformats.org/officeDocument/2006/relationships/image" Target="../media/image150.jpeg"/><Relationship Id="rId4" Type="http://schemas.openxmlformats.org/officeDocument/2006/relationships/image" Target="../media/image149.jpeg"/></Relationships>
</file>

<file path=ppt/slides/_rels/slide171.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slideLayout" Target="../slideLayouts/slideLayout2.xml"/><Relationship Id="rId1" Type="http://schemas.openxmlformats.org/officeDocument/2006/relationships/themeOverride" Target="../theme/themeOverride70.xml"/><Relationship Id="rId4" Type="http://schemas.openxmlformats.org/officeDocument/2006/relationships/image" Target="../media/image145.gif"/></Relationships>
</file>

<file path=ppt/slides/_rels/slide172.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slideLayout" Target="../slideLayouts/slideLayout2.xml"/><Relationship Id="rId1" Type="http://schemas.openxmlformats.org/officeDocument/2006/relationships/themeOverride" Target="../theme/themeOverride71.xml"/></Relationships>
</file>

<file path=ppt/slides/_rels/slide17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72.xml"/></Relationships>
</file>

<file path=ppt/slides/_rels/slide174.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slideLayout" Target="../slideLayouts/slideLayout2.xml"/><Relationship Id="rId1" Type="http://schemas.openxmlformats.org/officeDocument/2006/relationships/themeOverride" Target="../theme/themeOverride73.xml"/><Relationship Id="rId4" Type="http://schemas.openxmlformats.org/officeDocument/2006/relationships/image" Target="../media/image154.jpeg"/></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hemeOverride" Target="../theme/themeOverride74.xml"/><Relationship Id="rId5" Type="http://schemas.openxmlformats.org/officeDocument/2006/relationships/image" Target="../media/image156.jpeg"/><Relationship Id="rId4" Type="http://schemas.openxmlformats.org/officeDocument/2006/relationships/image" Target="../media/image155.jpeg"/></Relationships>
</file>

<file path=ppt/slides/_rels/slide176.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slideLayout" Target="../slideLayouts/slideLayout2.xml"/><Relationship Id="rId1" Type="http://schemas.openxmlformats.org/officeDocument/2006/relationships/themeOverride" Target="../theme/themeOverride75.xml"/><Relationship Id="rId4" Type="http://schemas.openxmlformats.org/officeDocument/2006/relationships/image" Target="../media/image158.png"/></Relationships>
</file>

<file path=ppt/slides/_rels/slide177.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slideLayout" Target="../slideLayouts/slideLayout2.xml"/><Relationship Id="rId1" Type="http://schemas.openxmlformats.org/officeDocument/2006/relationships/themeOverride" Target="../theme/themeOverride76.xml"/><Relationship Id="rId5" Type="http://schemas.openxmlformats.org/officeDocument/2006/relationships/image" Target="../media/image160.png"/><Relationship Id="rId4" Type="http://schemas.openxmlformats.org/officeDocument/2006/relationships/hyperlink" Target="http://www.cs.yale.edu/homes/aspnes/pinewiki/C(2f)Debugging.html" TargetMode="External"/></Relationships>
</file>

<file path=ppt/slides/_rels/slide178.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slideLayout" Target="../slideLayouts/slideLayout2.xml"/><Relationship Id="rId1" Type="http://schemas.openxmlformats.org/officeDocument/2006/relationships/themeOverride" Target="../theme/themeOverride77.xml"/></Relationships>
</file>

<file path=ppt/slides/_rels/slide17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slideLayout" Target="../slideLayouts/slideLayout2.xml"/><Relationship Id="rId1" Type="http://schemas.openxmlformats.org/officeDocument/2006/relationships/themeOverride" Target="../theme/themeOverride7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hemeOverride" Target="../theme/themeOverride79.xml"/></Relationships>
</file>

<file path=ppt/slides/_rels/slide181.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slideLayout" Target="../slideLayouts/slideLayout2.xml"/><Relationship Id="rId1" Type="http://schemas.openxmlformats.org/officeDocument/2006/relationships/themeOverride" Target="../theme/themeOverride80.xml"/><Relationship Id="rId4" Type="http://schemas.openxmlformats.org/officeDocument/2006/relationships/image" Target="../media/image163.jpeg"/></Relationships>
</file>

<file path=ppt/slides/_rels/slide18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slideLayout" Target="../slideLayouts/slideLayout2.xml"/><Relationship Id="rId1" Type="http://schemas.openxmlformats.org/officeDocument/2006/relationships/themeOverride" Target="../theme/themeOverride81.xml"/></Relationships>
</file>

<file path=ppt/slides/_rels/slide18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slideLayout" Target="../slideLayouts/slideLayout2.xml"/><Relationship Id="rId1" Type="http://schemas.openxmlformats.org/officeDocument/2006/relationships/themeOverride" Target="../theme/themeOverride82.xml"/></Relationships>
</file>

<file path=ppt/slides/_rels/slide184.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slideLayout" Target="../slideLayouts/slideLayout2.xml"/><Relationship Id="rId1" Type="http://schemas.openxmlformats.org/officeDocument/2006/relationships/themeOverride" Target="../theme/themeOverride83.xml"/></Relationships>
</file>

<file path=ppt/slides/_rels/slide185.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slideLayout" Target="../slideLayouts/slideLayout2.xml"/><Relationship Id="rId1" Type="http://schemas.openxmlformats.org/officeDocument/2006/relationships/themeOverride" Target="../theme/themeOverride84.xml"/></Relationships>
</file>

<file path=ppt/slides/_rels/slide186.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slideLayout" Target="../slideLayouts/slideLayout2.xml"/><Relationship Id="rId1" Type="http://schemas.openxmlformats.org/officeDocument/2006/relationships/themeOverride" Target="../theme/themeOverride85.xml"/></Relationships>
</file>

<file path=ppt/slides/_rels/slide187.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slideLayout" Target="../slideLayouts/slideLayout2.xml"/><Relationship Id="rId1" Type="http://schemas.openxmlformats.org/officeDocument/2006/relationships/themeOverride" Target="../theme/themeOverride86.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slideLayout" Target="../slideLayouts/slideLayout2.xml"/><Relationship Id="rId1" Type="http://schemas.openxmlformats.org/officeDocument/2006/relationships/themeOverride" Target="../theme/themeOverride87.xml"/><Relationship Id="rId5" Type="http://schemas.openxmlformats.org/officeDocument/2006/relationships/image" Target="../media/image169.png"/><Relationship Id="rId4" Type="http://schemas.openxmlformats.org/officeDocument/2006/relationships/image" Target="../media/image168.gi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slideLayout" Target="../slideLayouts/slideLayout2.xml"/><Relationship Id="rId1" Type="http://schemas.openxmlformats.org/officeDocument/2006/relationships/themeOverride" Target="../theme/themeOverride88.xml"/><Relationship Id="rId4" Type="http://schemas.openxmlformats.org/officeDocument/2006/relationships/image" Target="../media/image171.jpeg"/></Relationships>
</file>

<file path=ppt/slides/_rels/slide191.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slideLayout" Target="../slideLayouts/slideLayout2.xml"/><Relationship Id="rId1" Type="http://schemas.openxmlformats.org/officeDocument/2006/relationships/themeOverride" Target="../theme/themeOverride89.xml"/></Relationships>
</file>

<file path=ppt/slides/_rels/slide192.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slideLayout" Target="../slideLayouts/slideLayout2.xml"/><Relationship Id="rId1" Type="http://schemas.openxmlformats.org/officeDocument/2006/relationships/themeOverride" Target="../theme/themeOverride90.xml"/><Relationship Id="rId4" Type="http://schemas.openxmlformats.org/officeDocument/2006/relationships/image" Target="../media/image174.jpeg"/></Relationships>
</file>

<file path=ppt/slides/_rels/slide193.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slideLayout" Target="../slideLayouts/slideLayout2.xml"/><Relationship Id="rId1" Type="http://schemas.openxmlformats.org/officeDocument/2006/relationships/themeOverride" Target="../theme/themeOverride91.xml"/><Relationship Id="rId4" Type="http://schemas.openxmlformats.org/officeDocument/2006/relationships/image" Target="../media/image176.gif"/></Relationships>
</file>

<file path=ppt/slides/_rels/slide19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92.xml"/></Relationships>
</file>

<file path=ppt/slides/_rels/slide195.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slideLayout" Target="../slideLayouts/slideLayout2.xml"/><Relationship Id="rId1" Type="http://schemas.openxmlformats.org/officeDocument/2006/relationships/themeOverride" Target="../theme/themeOverride93.xml"/><Relationship Id="rId5" Type="http://schemas.openxmlformats.org/officeDocument/2006/relationships/image" Target="../media/image179.jpeg"/><Relationship Id="rId4" Type="http://schemas.openxmlformats.org/officeDocument/2006/relationships/image" Target="../media/image178.jpeg"/></Relationships>
</file>

<file path=ppt/slides/_rels/slide196.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slideLayout" Target="../slideLayouts/slideLayout2.xml"/><Relationship Id="rId1" Type="http://schemas.openxmlformats.org/officeDocument/2006/relationships/themeOverride" Target="../theme/themeOverride94.xml"/></Relationships>
</file>

<file path=ppt/slides/_rels/slide197.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slideLayout" Target="../slideLayouts/slideLayout2.xml"/><Relationship Id="rId1" Type="http://schemas.openxmlformats.org/officeDocument/2006/relationships/themeOverride" Target="../theme/themeOverride95.xml"/><Relationship Id="rId4" Type="http://schemas.openxmlformats.org/officeDocument/2006/relationships/image" Target="../media/image181.gif"/></Relationships>
</file>

<file path=ppt/slides/_rels/slide198.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slideLayout" Target="../slideLayouts/slideLayout2.xml"/><Relationship Id="rId1" Type="http://schemas.openxmlformats.org/officeDocument/2006/relationships/themeOverride" Target="../theme/themeOverride96.xml"/><Relationship Id="rId4" Type="http://schemas.openxmlformats.org/officeDocument/2006/relationships/image" Target="../media/image183.png"/></Relationships>
</file>

<file path=ppt/slides/_rels/slide199.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slideLayout" Target="../slideLayouts/slideLayout2.xml"/><Relationship Id="rId1" Type="http://schemas.openxmlformats.org/officeDocument/2006/relationships/themeOverride" Target="../theme/themeOverride9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slideLayout" Target="../slideLayouts/slideLayout2.xml"/><Relationship Id="rId1" Type="http://schemas.openxmlformats.org/officeDocument/2006/relationships/themeOverride" Target="../theme/themeOverride98.xml"/></Relationships>
</file>

<file path=ppt/slides/_rels/slide201.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slideLayout" Target="../slideLayouts/slideLayout2.xml"/><Relationship Id="rId1" Type="http://schemas.openxmlformats.org/officeDocument/2006/relationships/themeOverride" Target="../theme/themeOverride99.xml"/><Relationship Id="rId5" Type="http://schemas.openxmlformats.org/officeDocument/2006/relationships/image" Target="../media/image187.png"/><Relationship Id="rId4" Type="http://schemas.openxmlformats.org/officeDocument/2006/relationships/image" Target="../media/image186.jpeg"/></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6.gif"/><Relationship Id="rId4" Type="http://schemas.openxmlformats.org/officeDocument/2006/relationships/image" Target="../media/image25.w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numericalmethodstutorials.readthedocs.io/en/latest/" TargetMode="Externa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gif"/><Relationship Id="rId4" Type="http://schemas.openxmlformats.org/officeDocument/2006/relationships/image" Target="../media/image48.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51.xml.rels><?xml version="1.0" encoding="UTF-8" standalone="yes"?>
<Relationships xmlns="http://schemas.openxmlformats.org/package/2006/relationships"><Relationship Id="rId2" Type="http://schemas.openxmlformats.org/officeDocument/2006/relationships/image" Target="../media/image63.w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w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61.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71.gi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7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7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www.youtube.com/watch?v=C7BN-lbybZQ"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jpeg"/><Relationship Id="rId3" Type="http://schemas.openxmlformats.org/officeDocument/2006/relationships/image" Target="../media/image77.png"/><Relationship Id="rId7" Type="http://schemas.openxmlformats.org/officeDocument/2006/relationships/image" Target="../media/image81.gif"/><Relationship Id="rId12" Type="http://schemas.openxmlformats.org/officeDocument/2006/relationships/image" Target="../media/image86.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80.png"/><Relationship Id="rId11" Type="http://schemas.openxmlformats.org/officeDocument/2006/relationships/image" Target="../media/image85.jpeg"/><Relationship Id="rId5" Type="http://schemas.openxmlformats.org/officeDocument/2006/relationships/image" Target="../media/image79.gif"/><Relationship Id="rId10" Type="http://schemas.openxmlformats.org/officeDocument/2006/relationships/image" Target="../media/image84.jpeg"/><Relationship Id="rId4" Type="http://schemas.openxmlformats.org/officeDocument/2006/relationships/image" Target="../media/image78.jpeg"/><Relationship Id="rId9" Type="http://schemas.openxmlformats.org/officeDocument/2006/relationships/image" Target="../media/image83.png"/></Relationships>
</file>

<file path=ppt/slides/_rels/slide7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77.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63.wm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 Id="rId4" Type="http://schemas.openxmlformats.org/officeDocument/2006/relationships/image" Target="../media/image102.gif"/></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06.jpeg"/><Relationship Id="rId7" Type="http://schemas.openxmlformats.org/officeDocument/2006/relationships/image" Target="../media/image109.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08.gif"/><Relationship Id="rId5" Type="http://schemas.openxmlformats.org/officeDocument/2006/relationships/image" Target="../media/image107.gif"/><Relationship Id="rId4" Type="http://schemas.openxmlformats.org/officeDocument/2006/relationships/image" Target="../media/image25.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tr-TR" dirty="0" smtClean="0"/>
              <a:t>BİLGİSAYAR PROGRAMLAMA</a:t>
            </a:r>
            <a:endParaRPr lang="en-US" dirty="0"/>
          </a:p>
        </p:txBody>
      </p:sp>
      <p:sp>
        <p:nvSpPr>
          <p:cNvPr id="3" name="Subtitle 2"/>
          <p:cNvSpPr>
            <a:spLocks noGrp="1"/>
          </p:cNvSpPr>
          <p:nvPr>
            <p:ph type="subTitle" idx="1"/>
          </p:nvPr>
        </p:nvSpPr>
        <p:spPr/>
        <p:txBody>
          <a:bodyPr>
            <a:noAutofit/>
          </a:bodyPr>
          <a:lstStyle/>
          <a:p>
            <a:r>
              <a:rPr lang="tr-TR" sz="2400" smtClean="0"/>
              <a:t>OĞUZ HANOĞLU</a:t>
            </a:r>
            <a:endParaRPr lang="en-US" sz="2400" dirty="0"/>
          </a:p>
        </p:txBody>
      </p:sp>
      <p:pic>
        <p:nvPicPr>
          <p:cNvPr id="4" name="Picture 7" descr="http://www.hindscc.edu/Assets/images/computer-programming-tech.jpg"/>
          <p:cNvPicPr>
            <a:picLocks noChangeAspect="1" noChangeArrowheads="1"/>
          </p:cNvPicPr>
          <p:nvPr/>
        </p:nvPicPr>
        <p:blipFill>
          <a:blip r:embed="rId2"/>
          <a:srcRect/>
          <a:stretch>
            <a:fillRect/>
          </a:stretch>
        </p:blipFill>
        <p:spPr bwMode="auto">
          <a:xfrm>
            <a:off x="642910" y="714356"/>
            <a:ext cx="4000496" cy="2669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 xmlns:p14="http://schemas.microsoft.com/office/powerpoint/2010/main" val="91693031"/>
      </p:ext>
    </p:extLst>
  </p:cSld>
  <p:clrMapOvr>
    <a:masterClrMapping/>
  </p:clrMapOvr>
  <p:transition>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idx="1"/>
          </p:nvPr>
        </p:nvSpPr>
        <p:spPr>
          <a:xfrm>
            <a:off x="822960" y="1311936"/>
            <a:ext cx="7520940" cy="4045890"/>
          </a:xfrm>
          <a:noFill/>
          <a:ln/>
        </p:spPr>
        <p:txBody>
          <a:bodyPr>
            <a:normAutofit fontScale="92500" lnSpcReduction="10000"/>
          </a:bodyPr>
          <a:lstStyle/>
          <a:p>
            <a:pPr>
              <a:lnSpc>
                <a:spcPct val="90000"/>
              </a:lnSpc>
              <a:buFontTx/>
              <a:buNone/>
            </a:pPr>
            <a:r>
              <a:rPr lang="en-US" sz="2000" b="0" dirty="0"/>
              <a:t>#include &lt;</a:t>
            </a:r>
            <a:r>
              <a:rPr lang="en-US" sz="2000" b="0" dirty="0" err="1"/>
              <a:t>stdio.h</a:t>
            </a:r>
            <a:r>
              <a:rPr lang="en-US" sz="2000" b="0" dirty="0"/>
              <a:t>&gt;</a:t>
            </a:r>
          </a:p>
          <a:p>
            <a:pPr>
              <a:lnSpc>
                <a:spcPct val="90000"/>
              </a:lnSpc>
              <a:buFontTx/>
              <a:buNone/>
            </a:pPr>
            <a:r>
              <a:rPr lang="en-US" sz="2000" b="0" dirty="0" err="1"/>
              <a:t>int</a:t>
            </a:r>
            <a:r>
              <a:rPr lang="en-US" sz="2000" b="0" dirty="0"/>
              <a:t> main ()</a:t>
            </a:r>
          </a:p>
          <a:p>
            <a:pPr>
              <a:lnSpc>
                <a:spcPct val="90000"/>
              </a:lnSpc>
              <a:buFontTx/>
              <a:buNone/>
            </a:pPr>
            <a:r>
              <a:rPr lang="en-US" sz="2000" b="0" dirty="0"/>
              <a:t>{</a:t>
            </a:r>
          </a:p>
          <a:p>
            <a:pPr>
              <a:lnSpc>
                <a:spcPct val="90000"/>
              </a:lnSpc>
              <a:buFontTx/>
              <a:buNone/>
            </a:pPr>
            <a:r>
              <a:rPr lang="en-US" sz="2000" b="0" dirty="0"/>
              <a:t>	</a:t>
            </a:r>
            <a:r>
              <a:rPr lang="en-US" sz="2000" b="0" dirty="0" err="1"/>
              <a:t>int</a:t>
            </a:r>
            <a:r>
              <a:rPr lang="en-US" sz="2000" b="0" dirty="0"/>
              <a:t> </a:t>
            </a:r>
            <a:r>
              <a:rPr lang="en-US" sz="2000" b="0" dirty="0" err="1"/>
              <a:t>i</a:t>
            </a:r>
            <a:r>
              <a:rPr lang="en-US" sz="2000" b="0" dirty="0"/>
              <a:t> = 1 ;			initialization of loop control variable</a:t>
            </a:r>
          </a:p>
          <a:p>
            <a:pPr>
              <a:lnSpc>
                <a:spcPct val="90000"/>
              </a:lnSpc>
              <a:buFontTx/>
              <a:buNone/>
            </a:pPr>
            <a:r>
              <a:rPr lang="en-US" sz="2000" b="0" dirty="0"/>
              <a:t>					</a:t>
            </a:r>
          </a:p>
          <a:p>
            <a:pPr>
              <a:lnSpc>
                <a:spcPct val="90000"/>
              </a:lnSpc>
              <a:buFontTx/>
              <a:buNone/>
            </a:pPr>
            <a:r>
              <a:rPr lang="en-US" sz="2000" b="0" dirty="0"/>
              <a:t>	/* count from 1 to 100 */</a:t>
            </a:r>
          </a:p>
          <a:p>
            <a:pPr>
              <a:lnSpc>
                <a:spcPct val="90000"/>
              </a:lnSpc>
              <a:buFontTx/>
              <a:buNone/>
            </a:pPr>
            <a:r>
              <a:rPr lang="en-US" sz="2000" b="0" dirty="0"/>
              <a:t>	while ( </a:t>
            </a:r>
            <a:r>
              <a:rPr lang="en-US" sz="2000" b="0" dirty="0" err="1"/>
              <a:t>i</a:t>
            </a:r>
            <a:r>
              <a:rPr lang="en-US" sz="2000" b="0" dirty="0"/>
              <a:t> &lt; 101 )		     test of loop termination condition</a:t>
            </a:r>
          </a:p>
          <a:p>
            <a:pPr>
              <a:lnSpc>
                <a:spcPct val="90000"/>
              </a:lnSpc>
              <a:buFontTx/>
              <a:buNone/>
            </a:pPr>
            <a:r>
              <a:rPr lang="en-US" sz="2000" b="0" dirty="0"/>
              <a:t>	{</a:t>
            </a:r>
          </a:p>
          <a:p>
            <a:pPr>
              <a:lnSpc>
                <a:spcPct val="90000"/>
              </a:lnSpc>
              <a:buFontTx/>
              <a:buNone/>
            </a:pPr>
            <a:r>
              <a:rPr lang="en-US" sz="2000" b="0" dirty="0"/>
              <a:t>		</a:t>
            </a:r>
            <a:r>
              <a:rPr lang="en-US" sz="2000" b="0" dirty="0" smtClean="0"/>
              <a:t>  </a:t>
            </a:r>
            <a:r>
              <a:rPr lang="en-US" sz="2000" b="0" dirty="0" err="1" smtClean="0"/>
              <a:t>printf</a:t>
            </a:r>
            <a:r>
              <a:rPr lang="en-US" sz="2000" b="0" dirty="0" smtClean="0"/>
              <a:t> </a:t>
            </a:r>
            <a:r>
              <a:rPr lang="en-US" sz="2000" b="0" dirty="0"/>
              <a:t>(</a:t>
            </a:r>
            <a:r>
              <a:rPr lang="ja-JP" altLang="en-US" sz="2000" b="0" dirty="0">
                <a:latin typeface="Arial"/>
              </a:rPr>
              <a:t>“</a:t>
            </a:r>
            <a:r>
              <a:rPr lang="en-US" sz="2000" b="0" dirty="0"/>
              <a:t>%d </a:t>
            </a:r>
            <a:r>
              <a:rPr lang="ja-JP" altLang="en-US" sz="2000" b="0" dirty="0">
                <a:latin typeface="Arial"/>
              </a:rPr>
              <a:t>“</a:t>
            </a:r>
            <a:r>
              <a:rPr lang="en-US" sz="2000" b="0" dirty="0"/>
              <a:t>, </a:t>
            </a:r>
            <a:r>
              <a:rPr lang="en-US" sz="2000" b="0" dirty="0" err="1"/>
              <a:t>i</a:t>
            </a:r>
            <a:r>
              <a:rPr lang="en-US" sz="2000" b="0" dirty="0"/>
              <a:t>) ;</a:t>
            </a:r>
          </a:p>
          <a:p>
            <a:pPr>
              <a:lnSpc>
                <a:spcPct val="90000"/>
              </a:lnSpc>
              <a:buFontTx/>
              <a:buNone/>
            </a:pPr>
            <a:r>
              <a:rPr lang="en-US" sz="2000" b="0" dirty="0"/>
              <a:t>		</a:t>
            </a:r>
            <a:r>
              <a:rPr lang="en-US" sz="2000" b="0" dirty="0" smtClean="0"/>
              <a:t>  </a:t>
            </a:r>
            <a:r>
              <a:rPr lang="en-US" sz="2000" b="0" dirty="0" err="1" smtClean="0"/>
              <a:t>i</a:t>
            </a:r>
            <a:r>
              <a:rPr lang="en-US" sz="2000" b="0" dirty="0" smtClean="0"/>
              <a:t> </a:t>
            </a:r>
            <a:r>
              <a:rPr lang="en-US" sz="2000" b="0" dirty="0"/>
              <a:t>= </a:t>
            </a:r>
            <a:r>
              <a:rPr lang="en-US" sz="2000" b="0" dirty="0" err="1"/>
              <a:t>i</a:t>
            </a:r>
            <a:r>
              <a:rPr lang="en-US" sz="2000" b="0" dirty="0"/>
              <a:t> + 1 ;		</a:t>
            </a:r>
            <a:r>
              <a:rPr lang="en-US" sz="2000" b="0" dirty="0" smtClean="0"/>
              <a:t>modification </a:t>
            </a:r>
            <a:r>
              <a:rPr lang="en-US" sz="2000" b="0" dirty="0"/>
              <a:t>of loop </a:t>
            </a:r>
            <a:r>
              <a:rPr lang="en-US" sz="2000" b="0" dirty="0" smtClean="0"/>
              <a:t>control </a:t>
            </a:r>
            <a:r>
              <a:rPr lang="en-US" sz="2000" b="0" dirty="0"/>
              <a:t>variable</a:t>
            </a:r>
          </a:p>
          <a:p>
            <a:pPr>
              <a:lnSpc>
                <a:spcPct val="90000"/>
              </a:lnSpc>
              <a:buFontTx/>
              <a:buNone/>
            </a:pPr>
            <a:r>
              <a:rPr lang="en-US" sz="2000" b="0" dirty="0"/>
              <a:t>	</a:t>
            </a:r>
            <a:r>
              <a:rPr lang="en-US" sz="2000" b="0" dirty="0" smtClean="0"/>
              <a:t>}</a:t>
            </a:r>
            <a:endParaRPr lang="en-US" sz="2000" b="0" dirty="0"/>
          </a:p>
          <a:p>
            <a:pPr>
              <a:lnSpc>
                <a:spcPct val="90000"/>
              </a:lnSpc>
              <a:buFontTx/>
              <a:buNone/>
            </a:pPr>
            <a:r>
              <a:rPr lang="en-US" sz="2000" b="0" dirty="0"/>
              <a:t>     return 0 ;				</a:t>
            </a:r>
          </a:p>
          <a:p>
            <a:pPr>
              <a:lnSpc>
                <a:spcPct val="90000"/>
              </a:lnSpc>
              <a:buFontTx/>
              <a:buNone/>
            </a:pPr>
            <a:r>
              <a:rPr lang="en-US" sz="2000" b="0" dirty="0"/>
              <a:t>}</a:t>
            </a:r>
          </a:p>
          <a:p>
            <a:pPr>
              <a:lnSpc>
                <a:spcPct val="90000"/>
              </a:lnSpc>
              <a:buFontTx/>
              <a:buNone/>
            </a:pPr>
            <a:endParaRPr lang="en-US" sz="2000" b="0" dirty="0"/>
          </a:p>
          <a:p>
            <a:pPr>
              <a:lnSpc>
                <a:spcPct val="90000"/>
              </a:lnSpc>
              <a:buFontTx/>
              <a:buNone/>
            </a:pPr>
            <a:endParaRPr lang="en-US" sz="2000" b="0" dirty="0"/>
          </a:p>
        </p:txBody>
      </p:sp>
      <p:sp>
        <p:nvSpPr>
          <p:cNvPr id="5123" name="Rectangle 3"/>
          <p:cNvSpPr>
            <a:spLocks noGrp="1" noChangeArrowheads="1"/>
          </p:cNvSpPr>
          <p:nvPr>
            <p:ph type="title"/>
          </p:nvPr>
        </p:nvSpPr>
        <p:spPr>
          <a:noFill/>
          <a:ln/>
        </p:spPr>
        <p:txBody>
          <a:bodyPr/>
          <a:lstStyle/>
          <a:p>
            <a:r>
              <a:rPr lang="tr-TR" dirty="0" smtClean="0"/>
              <a:t>Hatırlatma: </a:t>
            </a:r>
            <a:r>
              <a:rPr lang="en-US" dirty="0" smtClean="0"/>
              <a:t>The </a:t>
            </a:r>
            <a:r>
              <a:rPr lang="en-US" dirty="0"/>
              <a:t>3 Parts of a Loop</a:t>
            </a:r>
          </a:p>
        </p:txBody>
      </p:sp>
      <p:cxnSp>
        <p:nvCxnSpPr>
          <p:cNvPr id="3" name="Straight Arrow Connector 2"/>
          <p:cNvCxnSpPr/>
          <p:nvPr/>
        </p:nvCxnSpPr>
        <p:spPr>
          <a:xfrm flipH="1">
            <a:off x="2147455" y="2357430"/>
            <a:ext cx="2327563"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rot="10800000">
            <a:off x="2786050" y="4214818"/>
            <a:ext cx="1643074" cy="714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10800000">
            <a:off x="2714614" y="3286124"/>
            <a:ext cx="1143007"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86229634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2">
                                            <p:txEl>
                                              <p:pRg st="3" end="3"/>
                                            </p:txEl>
                                          </p:spTgt>
                                        </p:tgtEl>
                                        <p:attrNameLst>
                                          <p:attrName>style.visibility</p:attrName>
                                        </p:attrNameLst>
                                      </p:cBhvr>
                                      <p:to>
                                        <p:strVal val="visible"/>
                                      </p:to>
                                    </p:set>
                                    <p:anim calcmode="lin" valueType="num">
                                      <p:cBhvr additive="base">
                                        <p:cTn id="7" dur="500" fill="hold"/>
                                        <p:tgtEl>
                                          <p:spTgt spid="5122">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12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122">
                                            <p:txEl>
                                              <p:pRg st="6" end="6"/>
                                            </p:txEl>
                                          </p:spTgt>
                                        </p:tgtEl>
                                        <p:attrNameLst>
                                          <p:attrName>style.visibility</p:attrName>
                                        </p:attrNameLst>
                                      </p:cBhvr>
                                      <p:to>
                                        <p:strVal val="visible"/>
                                      </p:to>
                                    </p:set>
                                    <p:anim calcmode="lin" valueType="num">
                                      <p:cBhvr additive="base">
                                        <p:cTn id="13" dur="500" fill="hold"/>
                                        <p:tgtEl>
                                          <p:spTgt spid="5122">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12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122">
                                            <p:txEl>
                                              <p:pRg st="9" end="9"/>
                                            </p:txEl>
                                          </p:spTgt>
                                        </p:tgtEl>
                                        <p:attrNameLst>
                                          <p:attrName>style.visibility</p:attrName>
                                        </p:attrNameLst>
                                      </p:cBhvr>
                                      <p:to>
                                        <p:strVal val="visible"/>
                                      </p:to>
                                    </p:set>
                                    <p:anim calcmode="lin" valueType="num">
                                      <p:cBhvr additive="base">
                                        <p:cTn id="19" dur="500" fill="hold"/>
                                        <p:tgtEl>
                                          <p:spTgt spid="5122">
                                            <p:txEl>
                                              <p:pRg st="9" end="9"/>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122">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Anlayamadığınız yerleri bizlere sorunuz.</a:t>
            </a:r>
            <a:endParaRPr lang="tr-TR" dirty="0"/>
          </a:p>
        </p:txBody>
      </p:sp>
      <p:sp>
        <p:nvSpPr>
          <p:cNvPr id="3" name="2 İçerik Yer Tutucusu"/>
          <p:cNvSpPr>
            <a:spLocks noGrp="1"/>
          </p:cNvSpPr>
          <p:nvPr>
            <p:ph sz="quarter" idx="1"/>
          </p:nvPr>
        </p:nvSpPr>
        <p:spPr/>
        <p:txBody>
          <a:bodyPr>
            <a:normAutofit/>
          </a:bodyPr>
          <a:lstStyle/>
          <a:p>
            <a:pPr algn="ctr"/>
            <a:r>
              <a:rPr lang="tr-TR" sz="8000" dirty="0" smtClean="0"/>
              <a:t>6.ders sonu</a:t>
            </a:r>
            <a:endParaRPr lang="tr-TR" sz="8000" dirty="0"/>
          </a:p>
        </p:txBody>
      </p:sp>
    </p:spTree>
  </p:cSld>
  <p:clrMapOvr>
    <a:masterClrMapping/>
  </p:clrMapOvr>
  <p:transition>
    <p:random/>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EK SLAYTLAR</a:t>
            </a:r>
            <a:endParaRPr lang="tr-TR" dirty="0"/>
          </a:p>
        </p:txBody>
      </p:sp>
      <p:sp>
        <p:nvSpPr>
          <p:cNvPr id="3" name="2 İçerik Yer Tutucusu"/>
          <p:cNvSpPr>
            <a:spLocks noGrp="1"/>
          </p:cNvSpPr>
          <p:nvPr>
            <p:ph sz="quarter" idx="1"/>
          </p:nvPr>
        </p:nvSpPr>
        <p:spPr/>
        <p:txBody>
          <a:bodyPr/>
          <a:lstStyle/>
          <a:p>
            <a:r>
              <a:rPr lang="tr-TR" dirty="0" smtClean="0"/>
              <a:t>Ek slaytlar derste değinilmeyen slaytlardır.</a:t>
            </a:r>
          </a:p>
          <a:p>
            <a:pPr lvl="1"/>
            <a:r>
              <a:rPr lang="tr-TR" dirty="0" smtClean="0"/>
              <a:t>Derste değinilmemesinin nedeni, slaytlardan rahatlıkla anlaşılabilmesi, konunun pekiştirilmesi için alıştırmalar içermesi vs. olabilir.</a:t>
            </a:r>
          </a:p>
          <a:p>
            <a:r>
              <a:rPr lang="tr-TR" dirty="0" smtClean="0"/>
              <a:t>Bunlar sınavlarda sorumlu olduğunuz slaytlardır.</a:t>
            </a:r>
          </a:p>
          <a:p>
            <a:pPr lvl="1"/>
            <a:r>
              <a:rPr lang="tr-TR" dirty="0" smtClean="0"/>
              <a:t>Ancak derste değinilenler kadar öncelikli olarak sınavda yer almayabilirler.</a:t>
            </a:r>
            <a:endParaRPr lang="tr-TR" dirty="0"/>
          </a:p>
        </p:txBody>
      </p:sp>
    </p:spTree>
  </p:cSld>
  <p:clrMapOvr>
    <a:masterClrMapping/>
  </p:clrMapOvr>
  <p:transition>
    <p:random/>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t>continue</a:t>
            </a:r>
            <a:r>
              <a:rPr lang="tr-TR" dirty="0" smtClean="0"/>
              <a:t> kullanımına bir örnek</a:t>
            </a:r>
            <a:endParaRPr lang="tr-TR" dirty="0"/>
          </a:p>
        </p:txBody>
      </p:sp>
      <p:sp>
        <p:nvSpPr>
          <p:cNvPr id="3" name="2 İçerik Yer Tutucusu"/>
          <p:cNvSpPr>
            <a:spLocks noGrp="1"/>
          </p:cNvSpPr>
          <p:nvPr>
            <p:ph sz="quarter" idx="1"/>
          </p:nvPr>
        </p:nvSpPr>
        <p:spPr>
          <a:xfrm>
            <a:off x="457201" y="1143000"/>
            <a:ext cx="8229600" cy="4937760"/>
          </a:xfrm>
        </p:spPr>
        <p:txBody>
          <a:bodyPr>
            <a:normAutofit/>
          </a:bodyPr>
          <a:lstStyle/>
          <a:p>
            <a:r>
              <a:rPr lang="tr-TR" i="1" dirty="0" err="1" smtClean="0">
                <a:solidFill>
                  <a:srgbClr val="FF0000"/>
                </a:solidFill>
              </a:rPr>
              <a:t>continue</a:t>
            </a:r>
            <a:r>
              <a:rPr lang="tr-TR" i="1" dirty="0" smtClean="0"/>
              <a:t>,</a:t>
            </a:r>
            <a:r>
              <a:rPr lang="tr-TR" dirty="0" smtClean="0"/>
              <a:t> kodu koşul testinin yapıldığı yere geri gönderir.</a:t>
            </a:r>
          </a:p>
          <a:p>
            <a:pPr lvl="1">
              <a:buNone/>
            </a:pPr>
            <a:r>
              <a:rPr lang="tr-TR" sz="2800" dirty="0" smtClean="0"/>
              <a:t>	</a:t>
            </a:r>
            <a:r>
              <a:rPr lang="tr-TR" sz="2800" dirty="0" err="1" smtClean="0"/>
              <a:t>int</a:t>
            </a:r>
            <a:r>
              <a:rPr lang="tr-TR" sz="2800" dirty="0" smtClean="0"/>
              <a:t> cevap=1;</a:t>
            </a:r>
          </a:p>
          <a:p>
            <a:pPr lvl="1">
              <a:buNone/>
            </a:pPr>
            <a:r>
              <a:rPr lang="tr-TR" sz="2800" dirty="0" smtClean="0"/>
              <a:t>	</a:t>
            </a:r>
            <a:r>
              <a:rPr lang="tr-TR" sz="2800" dirty="0" err="1" smtClean="0"/>
              <a:t>while</a:t>
            </a:r>
            <a:r>
              <a:rPr lang="tr-TR" sz="2800" dirty="0" smtClean="0"/>
              <a:t>(cevap==1)</a:t>
            </a:r>
          </a:p>
          <a:p>
            <a:pPr lvl="1">
              <a:buNone/>
            </a:pPr>
            <a:r>
              <a:rPr lang="tr-TR" sz="2800" dirty="0" smtClean="0"/>
              <a:t>{</a:t>
            </a:r>
          </a:p>
          <a:p>
            <a:pPr lvl="1">
              <a:buNone/>
            </a:pPr>
            <a:r>
              <a:rPr lang="tr-TR" sz="2800" dirty="0" smtClean="0"/>
              <a:t>	</a:t>
            </a:r>
            <a:r>
              <a:rPr lang="tr-TR" sz="2200" dirty="0" err="1" smtClean="0"/>
              <a:t>printf</a:t>
            </a:r>
            <a:r>
              <a:rPr lang="tr-TR" sz="2200" dirty="0" smtClean="0"/>
              <a:t>("bisikletimle bir tur daha atmak </a:t>
            </a:r>
            <a:r>
              <a:rPr lang="tr-TR" sz="2200" dirty="0" err="1" smtClean="0"/>
              <a:t>icin</a:t>
            </a:r>
            <a:r>
              <a:rPr lang="tr-TR" sz="2200" dirty="0" smtClean="0"/>
              <a:t> 1e, yoksa 2e </a:t>
            </a:r>
            <a:r>
              <a:rPr lang="tr-TR" sz="2200" dirty="0" err="1" smtClean="0"/>
              <a:t>basin</a:t>
            </a:r>
            <a:r>
              <a:rPr lang="tr-TR" sz="2200" dirty="0" smtClean="0"/>
              <a:t>:");</a:t>
            </a:r>
            <a:endParaRPr lang="tr-TR" sz="2800" dirty="0" smtClean="0"/>
          </a:p>
          <a:p>
            <a:pPr lvl="1">
              <a:buNone/>
            </a:pPr>
            <a:r>
              <a:rPr lang="tr-TR" sz="2800" dirty="0" smtClean="0"/>
              <a:t>	</a:t>
            </a:r>
            <a:r>
              <a:rPr lang="tr-TR" sz="2800" dirty="0" err="1" smtClean="0"/>
              <a:t>scanf</a:t>
            </a:r>
            <a:r>
              <a:rPr lang="tr-TR" sz="2800" dirty="0" smtClean="0"/>
              <a:t>("%d", &amp;cevap);</a:t>
            </a:r>
          </a:p>
          <a:p>
            <a:pPr lvl="1">
              <a:buNone/>
            </a:pPr>
            <a:r>
              <a:rPr lang="tr-TR" sz="2800" dirty="0" smtClean="0"/>
              <a:t>	</a:t>
            </a:r>
            <a:r>
              <a:rPr lang="tr-TR" sz="2800" dirty="0" err="1" smtClean="0"/>
              <a:t>if</a:t>
            </a:r>
            <a:r>
              <a:rPr lang="tr-TR" sz="2800" dirty="0" smtClean="0"/>
              <a:t>(cevap==1) </a:t>
            </a:r>
          </a:p>
          <a:p>
            <a:pPr lvl="1">
              <a:buNone/>
            </a:pPr>
            <a:r>
              <a:rPr lang="tr-TR" sz="2800" dirty="0" smtClean="0"/>
              <a:t>		{</a:t>
            </a:r>
            <a:r>
              <a:rPr lang="tr-TR" sz="2800" dirty="0" err="1" smtClean="0"/>
              <a:t>printf</a:t>
            </a:r>
            <a:r>
              <a:rPr lang="tr-TR" sz="2800" dirty="0" smtClean="0"/>
              <a:t>("\n==bir tur daha==\n"); </a:t>
            </a:r>
            <a:r>
              <a:rPr lang="tr-TR" sz="2800" dirty="0" err="1" smtClean="0"/>
              <a:t>continue</a:t>
            </a:r>
            <a:r>
              <a:rPr lang="tr-TR" sz="2800" dirty="0" smtClean="0"/>
              <a:t>; }</a:t>
            </a:r>
          </a:p>
          <a:p>
            <a:pPr lvl="1">
              <a:buNone/>
            </a:pPr>
            <a:r>
              <a:rPr lang="tr-TR" sz="2800" dirty="0" smtClean="0"/>
              <a:t>	</a:t>
            </a:r>
            <a:r>
              <a:rPr lang="tr-TR" sz="2800" dirty="0" err="1" smtClean="0"/>
              <a:t>printf</a:t>
            </a:r>
            <a:r>
              <a:rPr lang="tr-TR" sz="2800" dirty="0" smtClean="0"/>
              <a:t>("\n\</a:t>
            </a:r>
            <a:r>
              <a:rPr lang="tr-TR" sz="2800" dirty="0" err="1" smtClean="0"/>
              <a:t>nElveda</a:t>
            </a:r>
            <a:r>
              <a:rPr lang="tr-TR" sz="2800" dirty="0" smtClean="0"/>
              <a:t>");</a:t>
            </a:r>
          </a:p>
          <a:p>
            <a:pPr lvl="1">
              <a:buNone/>
            </a:pPr>
            <a:r>
              <a:rPr lang="tr-TR" sz="2800" dirty="0" smtClean="0"/>
              <a:t>}</a:t>
            </a:r>
          </a:p>
        </p:txBody>
      </p:sp>
      <p:pic>
        <p:nvPicPr>
          <p:cNvPr id="1026" name="Picture 2" descr="Es Aras 14 Jant Bisiklet / Pembe"/>
          <p:cNvPicPr>
            <a:picLocks noChangeAspect="1" noChangeArrowheads="1"/>
          </p:cNvPicPr>
          <p:nvPr/>
        </p:nvPicPr>
        <p:blipFill>
          <a:blip r:embed="rId3"/>
          <a:srcRect b="7559"/>
          <a:stretch>
            <a:fillRect/>
          </a:stretch>
        </p:blipFill>
        <p:spPr bwMode="auto">
          <a:xfrm>
            <a:off x="6795542" y="4919221"/>
            <a:ext cx="2097323" cy="193878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6" name="5 Serbest Form"/>
          <p:cNvSpPr/>
          <p:nvPr/>
        </p:nvSpPr>
        <p:spPr>
          <a:xfrm>
            <a:off x="3357554" y="1857364"/>
            <a:ext cx="3429024" cy="2643206"/>
          </a:xfrm>
          <a:custGeom>
            <a:avLst/>
            <a:gdLst>
              <a:gd name="connsiteX0" fmla="*/ 3733101 w 3733101"/>
              <a:gd name="connsiteY0" fmla="*/ 1770743 h 1770743"/>
              <a:gd name="connsiteX1" fmla="*/ 3631501 w 3733101"/>
              <a:gd name="connsiteY1" fmla="*/ 1611085 h 1770743"/>
              <a:gd name="connsiteX2" fmla="*/ 3544416 w 3733101"/>
              <a:gd name="connsiteY2" fmla="*/ 1494971 h 1770743"/>
              <a:gd name="connsiteX3" fmla="*/ 3384758 w 3733101"/>
              <a:gd name="connsiteY3" fmla="*/ 1262743 h 1770743"/>
              <a:gd name="connsiteX4" fmla="*/ 3355730 w 3733101"/>
              <a:gd name="connsiteY4" fmla="*/ 1204685 h 1770743"/>
              <a:gd name="connsiteX5" fmla="*/ 3312187 w 3733101"/>
              <a:gd name="connsiteY5" fmla="*/ 1161143 h 1770743"/>
              <a:gd name="connsiteX6" fmla="*/ 3268644 w 3733101"/>
              <a:gd name="connsiteY6" fmla="*/ 1103085 h 1770743"/>
              <a:gd name="connsiteX7" fmla="*/ 3196073 w 3733101"/>
              <a:gd name="connsiteY7" fmla="*/ 1016000 h 1770743"/>
              <a:gd name="connsiteX8" fmla="*/ 3138016 w 3733101"/>
              <a:gd name="connsiteY8" fmla="*/ 928914 h 1770743"/>
              <a:gd name="connsiteX9" fmla="*/ 3079958 w 3733101"/>
              <a:gd name="connsiteY9" fmla="*/ 885371 h 1770743"/>
              <a:gd name="connsiteX10" fmla="*/ 3007387 w 3733101"/>
              <a:gd name="connsiteY10" fmla="*/ 812800 h 1770743"/>
              <a:gd name="connsiteX11" fmla="*/ 2934816 w 3733101"/>
              <a:gd name="connsiteY11" fmla="*/ 769257 h 1770743"/>
              <a:gd name="connsiteX12" fmla="*/ 2833216 w 3733101"/>
              <a:gd name="connsiteY12" fmla="*/ 667657 h 1770743"/>
              <a:gd name="connsiteX13" fmla="*/ 2775158 w 3733101"/>
              <a:gd name="connsiteY13" fmla="*/ 624114 h 1770743"/>
              <a:gd name="connsiteX14" fmla="*/ 2659044 w 3733101"/>
              <a:gd name="connsiteY14" fmla="*/ 537028 h 1770743"/>
              <a:gd name="connsiteX15" fmla="*/ 2586473 w 3733101"/>
              <a:gd name="connsiteY15" fmla="*/ 464457 h 1770743"/>
              <a:gd name="connsiteX16" fmla="*/ 2397787 w 3733101"/>
              <a:gd name="connsiteY16" fmla="*/ 377371 h 1770743"/>
              <a:gd name="connsiteX17" fmla="*/ 2296187 w 3733101"/>
              <a:gd name="connsiteY17" fmla="*/ 319314 h 1770743"/>
              <a:gd name="connsiteX18" fmla="*/ 2194587 w 3733101"/>
              <a:gd name="connsiteY18" fmla="*/ 290285 h 1770743"/>
              <a:gd name="connsiteX19" fmla="*/ 1962358 w 3733101"/>
              <a:gd name="connsiteY19" fmla="*/ 188685 h 1770743"/>
              <a:gd name="connsiteX20" fmla="*/ 1904301 w 3733101"/>
              <a:gd name="connsiteY20" fmla="*/ 174171 h 1770743"/>
              <a:gd name="connsiteX21" fmla="*/ 1802701 w 3733101"/>
              <a:gd name="connsiteY21" fmla="*/ 130628 h 1770743"/>
              <a:gd name="connsiteX22" fmla="*/ 1730130 w 3733101"/>
              <a:gd name="connsiteY22" fmla="*/ 116114 h 1770743"/>
              <a:gd name="connsiteX23" fmla="*/ 1686587 w 3733101"/>
              <a:gd name="connsiteY23" fmla="*/ 101600 h 1770743"/>
              <a:gd name="connsiteX24" fmla="*/ 1599501 w 3733101"/>
              <a:gd name="connsiteY24" fmla="*/ 87085 h 1770743"/>
              <a:gd name="connsiteX25" fmla="*/ 1309216 w 3733101"/>
              <a:gd name="connsiteY25" fmla="*/ 58057 h 1770743"/>
              <a:gd name="connsiteX26" fmla="*/ 902816 w 3733101"/>
              <a:gd name="connsiteY26" fmla="*/ 0 h 1770743"/>
              <a:gd name="connsiteX27" fmla="*/ 583501 w 3733101"/>
              <a:gd name="connsiteY27" fmla="*/ 29028 h 1770743"/>
              <a:gd name="connsiteX28" fmla="*/ 525444 w 3733101"/>
              <a:gd name="connsiteY28" fmla="*/ 72571 h 1770743"/>
              <a:gd name="connsiteX29" fmla="*/ 467387 w 3733101"/>
              <a:gd name="connsiteY29" fmla="*/ 87085 h 1770743"/>
              <a:gd name="connsiteX30" fmla="*/ 365787 w 3733101"/>
              <a:gd name="connsiteY30" fmla="*/ 145143 h 1770743"/>
              <a:gd name="connsiteX31" fmla="*/ 322244 w 3733101"/>
              <a:gd name="connsiteY31" fmla="*/ 188685 h 1770743"/>
              <a:gd name="connsiteX32" fmla="*/ 235158 w 3733101"/>
              <a:gd name="connsiteY32" fmla="*/ 261257 h 1770743"/>
              <a:gd name="connsiteX33" fmla="*/ 191616 w 3733101"/>
              <a:gd name="connsiteY33" fmla="*/ 362857 h 1770743"/>
              <a:gd name="connsiteX34" fmla="*/ 104530 w 3733101"/>
              <a:gd name="connsiteY34" fmla="*/ 290285 h 1770743"/>
              <a:gd name="connsiteX35" fmla="*/ 60987 w 3733101"/>
              <a:gd name="connsiteY35" fmla="*/ 203200 h 1770743"/>
              <a:gd name="connsiteX36" fmla="*/ 46473 w 3733101"/>
              <a:gd name="connsiteY36" fmla="*/ 159657 h 1770743"/>
              <a:gd name="connsiteX37" fmla="*/ 17444 w 3733101"/>
              <a:gd name="connsiteY37" fmla="*/ 116114 h 1770743"/>
              <a:gd name="connsiteX38" fmla="*/ 90016 w 3733101"/>
              <a:gd name="connsiteY38" fmla="*/ 203200 h 1770743"/>
              <a:gd name="connsiteX39" fmla="*/ 162587 w 3733101"/>
              <a:gd name="connsiteY39" fmla="*/ 333828 h 1770743"/>
              <a:gd name="connsiteX40" fmla="*/ 191616 w 3733101"/>
              <a:gd name="connsiteY40" fmla="*/ 377371 h 1770743"/>
              <a:gd name="connsiteX41" fmla="*/ 235158 w 3733101"/>
              <a:gd name="connsiteY41" fmla="*/ 406400 h 1770743"/>
              <a:gd name="connsiteX42" fmla="*/ 351273 w 3733101"/>
              <a:gd name="connsiteY42" fmla="*/ 377371 h 1770743"/>
              <a:gd name="connsiteX43" fmla="*/ 438358 w 3733101"/>
              <a:gd name="connsiteY43" fmla="*/ 362857 h 1770743"/>
              <a:gd name="connsiteX44" fmla="*/ 525444 w 3733101"/>
              <a:gd name="connsiteY44" fmla="*/ 348343 h 177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733101" h="1770743">
                <a:moveTo>
                  <a:pt x="3733101" y="1770743"/>
                </a:moveTo>
                <a:cubicBezTo>
                  <a:pt x="3699234" y="1717524"/>
                  <a:pt x="3670908" y="1660343"/>
                  <a:pt x="3631501" y="1611085"/>
                </a:cubicBezTo>
                <a:cubicBezTo>
                  <a:pt x="3595367" y="1565918"/>
                  <a:pt x="3572147" y="1541189"/>
                  <a:pt x="3544416" y="1494971"/>
                </a:cubicBezTo>
                <a:cubicBezTo>
                  <a:pt x="3420785" y="1288919"/>
                  <a:pt x="3493698" y="1371682"/>
                  <a:pt x="3384758" y="1262743"/>
                </a:cubicBezTo>
                <a:cubicBezTo>
                  <a:pt x="3375082" y="1243390"/>
                  <a:pt x="3368306" y="1222292"/>
                  <a:pt x="3355730" y="1204685"/>
                </a:cubicBezTo>
                <a:cubicBezTo>
                  <a:pt x="3343799" y="1187982"/>
                  <a:pt x="3325545" y="1176728"/>
                  <a:pt x="3312187" y="1161143"/>
                </a:cubicBezTo>
                <a:cubicBezTo>
                  <a:pt x="3296444" y="1142776"/>
                  <a:pt x="3283756" y="1121975"/>
                  <a:pt x="3268644" y="1103085"/>
                </a:cubicBezTo>
                <a:cubicBezTo>
                  <a:pt x="3245039" y="1073579"/>
                  <a:pt x="3218745" y="1046229"/>
                  <a:pt x="3196073" y="1016000"/>
                </a:cubicBezTo>
                <a:cubicBezTo>
                  <a:pt x="3175140" y="988090"/>
                  <a:pt x="3161194" y="954990"/>
                  <a:pt x="3138016" y="928914"/>
                </a:cubicBezTo>
                <a:cubicBezTo>
                  <a:pt x="3121945" y="910834"/>
                  <a:pt x="3098038" y="901442"/>
                  <a:pt x="3079958" y="885371"/>
                </a:cubicBezTo>
                <a:cubicBezTo>
                  <a:pt x="3054389" y="862643"/>
                  <a:pt x="3034101" y="834171"/>
                  <a:pt x="3007387" y="812800"/>
                </a:cubicBezTo>
                <a:cubicBezTo>
                  <a:pt x="2985358" y="795177"/>
                  <a:pt x="2956488" y="787317"/>
                  <a:pt x="2934816" y="769257"/>
                </a:cubicBezTo>
                <a:cubicBezTo>
                  <a:pt x="2898022" y="738595"/>
                  <a:pt x="2871532" y="696394"/>
                  <a:pt x="2833216" y="667657"/>
                </a:cubicBezTo>
                <a:cubicBezTo>
                  <a:pt x="2813863" y="653143"/>
                  <a:pt x="2794843" y="638175"/>
                  <a:pt x="2775158" y="624114"/>
                </a:cubicBezTo>
                <a:cubicBezTo>
                  <a:pt x="2714208" y="580578"/>
                  <a:pt x="2730377" y="601227"/>
                  <a:pt x="2659044" y="537028"/>
                </a:cubicBezTo>
                <a:cubicBezTo>
                  <a:pt x="2633616" y="514143"/>
                  <a:pt x="2613187" y="485828"/>
                  <a:pt x="2586473" y="464457"/>
                </a:cubicBezTo>
                <a:cubicBezTo>
                  <a:pt x="2516517" y="408492"/>
                  <a:pt x="2484544" y="417858"/>
                  <a:pt x="2397787" y="377371"/>
                </a:cubicBezTo>
                <a:cubicBezTo>
                  <a:pt x="2362440" y="360876"/>
                  <a:pt x="2332039" y="334679"/>
                  <a:pt x="2296187" y="319314"/>
                </a:cubicBezTo>
                <a:cubicBezTo>
                  <a:pt x="2263813" y="305439"/>
                  <a:pt x="2227387" y="303120"/>
                  <a:pt x="2194587" y="290285"/>
                </a:cubicBezTo>
                <a:cubicBezTo>
                  <a:pt x="2115903" y="259495"/>
                  <a:pt x="2044329" y="209177"/>
                  <a:pt x="1962358" y="188685"/>
                </a:cubicBezTo>
                <a:cubicBezTo>
                  <a:pt x="1943006" y="183847"/>
                  <a:pt x="1923048" y="180988"/>
                  <a:pt x="1904301" y="174171"/>
                </a:cubicBezTo>
                <a:cubicBezTo>
                  <a:pt x="1869674" y="161579"/>
                  <a:pt x="1837656" y="142280"/>
                  <a:pt x="1802701" y="130628"/>
                </a:cubicBezTo>
                <a:cubicBezTo>
                  <a:pt x="1779298" y="122827"/>
                  <a:pt x="1754063" y="122097"/>
                  <a:pt x="1730130" y="116114"/>
                </a:cubicBezTo>
                <a:cubicBezTo>
                  <a:pt x="1715287" y="112403"/>
                  <a:pt x="1701522" y="104919"/>
                  <a:pt x="1686587" y="101600"/>
                </a:cubicBezTo>
                <a:cubicBezTo>
                  <a:pt x="1657859" y="95216"/>
                  <a:pt x="1628588" y="91560"/>
                  <a:pt x="1599501" y="87085"/>
                </a:cubicBezTo>
                <a:cubicBezTo>
                  <a:pt x="1458899" y="65454"/>
                  <a:pt x="1488781" y="71869"/>
                  <a:pt x="1309216" y="58057"/>
                </a:cubicBezTo>
                <a:cubicBezTo>
                  <a:pt x="1029645" y="2143"/>
                  <a:pt x="1165292" y="20190"/>
                  <a:pt x="902816" y="0"/>
                </a:cubicBezTo>
                <a:cubicBezTo>
                  <a:pt x="796378" y="9676"/>
                  <a:pt x="688455" y="8845"/>
                  <a:pt x="583501" y="29028"/>
                </a:cubicBezTo>
                <a:cubicBezTo>
                  <a:pt x="559746" y="33596"/>
                  <a:pt x="547081" y="61753"/>
                  <a:pt x="525444" y="72571"/>
                </a:cubicBezTo>
                <a:cubicBezTo>
                  <a:pt x="507602" y="81492"/>
                  <a:pt x="486739" y="82247"/>
                  <a:pt x="467387" y="87085"/>
                </a:cubicBezTo>
                <a:cubicBezTo>
                  <a:pt x="431895" y="104831"/>
                  <a:pt x="396561" y="119498"/>
                  <a:pt x="365787" y="145143"/>
                </a:cubicBezTo>
                <a:cubicBezTo>
                  <a:pt x="350018" y="158283"/>
                  <a:pt x="338013" y="175545"/>
                  <a:pt x="322244" y="188685"/>
                </a:cubicBezTo>
                <a:cubicBezTo>
                  <a:pt x="201009" y="289714"/>
                  <a:pt x="362359" y="134056"/>
                  <a:pt x="235158" y="261257"/>
                </a:cubicBezTo>
                <a:cubicBezTo>
                  <a:pt x="229411" y="278499"/>
                  <a:pt x="205412" y="357339"/>
                  <a:pt x="191616" y="362857"/>
                </a:cubicBezTo>
                <a:cubicBezTo>
                  <a:pt x="177182" y="368630"/>
                  <a:pt x="106058" y="291813"/>
                  <a:pt x="104530" y="290285"/>
                </a:cubicBezTo>
                <a:cubicBezTo>
                  <a:pt x="68048" y="180839"/>
                  <a:pt x="117261" y="315748"/>
                  <a:pt x="60987" y="203200"/>
                </a:cubicBezTo>
                <a:cubicBezTo>
                  <a:pt x="54145" y="189516"/>
                  <a:pt x="53315" y="173341"/>
                  <a:pt x="46473" y="159657"/>
                </a:cubicBezTo>
                <a:cubicBezTo>
                  <a:pt x="38672" y="144055"/>
                  <a:pt x="0" y="116114"/>
                  <a:pt x="17444" y="116114"/>
                </a:cubicBezTo>
                <a:cubicBezTo>
                  <a:pt x="36070" y="116114"/>
                  <a:pt x="81259" y="190065"/>
                  <a:pt x="90016" y="203200"/>
                </a:cubicBezTo>
                <a:cubicBezTo>
                  <a:pt x="115562" y="279840"/>
                  <a:pt x="96044" y="234014"/>
                  <a:pt x="162587" y="333828"/>
                </a:cubicBezTo>
                <a:cubicBezTo>
                  <a:pt x="172263" y="348342"/>
                  <a:pt x="177102" y="367695"/>
                  <a:pt x="191616" y="377371"/>
                </a:cubicBezTo>
                <a:lnTo>
                  <a:pt x="235158" y="406400"/>
                </a:lnTo>
                <a:cubicBezTo>
                  <a:pt x="273863" y="396724"/>
                  <a:pt x="311920" y="383930"/>
                  <a:pt x="351273" y="377371"/>
                </a:cubicBezTo>
                <a:cubicBezTo>
                  <a:pt x="380301" y="372533"/>
                  <a:pt x="409630" y="369241"/>
                  <a:pt x="438358" y="362857"/>
                </a:cubicBezTo>
                <a:cubicBezTo>
                  <a:pt x="524326" y="343753"/>
                  <a:pt x="439416" y="348343"/>
                  <a:pt x="525444" y="348343"/>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tr-TR"/>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Ekrana daha hakim olabilmek: Kaçış karakterleri</a:t>
            </a:r>
            <a:endParaRPr lang="tr-TR" dirty="0"/>
          </a:p>
        </p:txBody>
      </p:sp>
      <p:sp>
        <p:nvSpPr>
          <p:cNvPr id="3" name="2 İçerik Yer Tutucusu"/>
          <p:cNvSpPr>
            <a:spLocks noGrp="1"/>
          </p:cNvSpPr>
          <p:nvPr>
            <p:ph sz="quarter" idx="1"/>
          </p:nvPr>
        </p:nvSpPr>
        <p:spPr>
          <a:xfrm>
            <a:off x="457200" y="1219200"/>
            <a:ext cx="8229600" cy="923916"/>
          </a:xfrm>
        </p:spPr>
        <p:txBody>
          <a:bodyPr/>
          <a:lstStyle/>
          <a:p>
            <a:r>
              <a:rPr lang="tr-TR" dirty="0" smtClean="0"/>
              <a:t>Aşağıdaki kodla bazı diğer kaçış karakterlerini de inceleyelim.</a:t>
            </a:r>
            <a:endParaRPr lang="tr-TR" dirty="0"/>
          </a:p>
        </p:txBody>
      </p:sp>
      <p:sp>
        <p:nvSpPr>
          <p:cNvPr id="4" name="3 Dikdörtgen"/>
          <p:cNvSpPr/>
          <p:nvPr/>
        </p:nvSpPr>
        <p:spPr>
          <a:xfrm>
            <a:off x="357158" y="2333685"/>
            <a:ext cx="4357718" cy="286232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tr-TR" sz="1200" dirty="0" smtClean="0"/>
              <a:t>#</a:t>
            </a:r>
            <a:r>
              <a:rPr lang="tr-TR" sz="1200" dirty="0" err="1" smtClean="0"/>
              <a:t>include</a:t>
            </a:r>
            <a:r>
              <a:rPr lang="tr-TR" sz="1200" dirty="0" smtClean="0"/>
              <a:t> &lt;</a:t>
            </a:r>
            <a:r>
              <a:rPr lang="tr-TR" sz="1200" dirty="0" err="1" smtClean="0"/>
              <a:t>stdio</a:t>
            </a:r>
            <a:r>
              <a:rPr lang="tr-TR" sz="1200" dirty="0" smtClean="0"/>
              <a:t>.h&gt;</a:t>
            </a:r>
          </a:p>
          <a:p>
            <a:r>
              <a:rPr lang="tr-TR" sz="1200" dirty="0" err="1" smtClean="0"/>
              <a:t>int</a:t>
            </a:r>
            <a:r>
              <a:rPr lang="tr-TR" sz="1200" dirty="0" smtClean="0"/>
              <a:t> </a:t>
            </a:r>
            <a:r>
              <a:rPr lang="tr-TR" sz="1200" dirty="0" err="1" smtClean="0"/>
              <a:t>main</a:t>
            </a:r>
            <a:r>
              <a:rPr lang="tr-TR" sz="1200" dirty="0" smtClean="0"/>
              <a:t>() {</a:t>
            </a:r>
          </a:p>
          <a:p>
            <a:r>
              <a:rPr lang="tr-TR" sz="1200" dirty="0" err="1" smtClean="0"/>
              <a:t>printf</a:t>
            </a:r>
            <a:r>
              <a:rPr lang="tr-TR" sz="1200" dirty="0" smtClean="0"/>
              <a:t>("Merhaba.\n“</a:t>
            </a:r>
          </a:p>
          <a:p>
            <a:r>
              <a:rPr lang="tr-TR" sz="1200" dirty="0" smtClean="0"/>
              <a:t>	"</a:t>
            </a:r>
            <a:r>
              <a:rPr lang="tr-TR" sz="1200" dirty="0" err="1" smtClean="0"/>
              <a:t>Tab</a:t>
            </a:r>
            <a:r>
              <a:rPr lang="tr-TR" sz="1200" dirty="0" smtClean="0"/>
              <a:t> </a:t>
            </a:r>
            <a:r>
              <a:rPr lang="tr-TR" sz="1200" dirty="0" err="1" smtClean="0"/>
              <a:t>icin</a:t>
            </a:r>
            <a:r>
              <a:rPr lang="tr-TR" sz="1200" dirty="0" smtClean="0"/>
              <a:t> 1'e(\\t)\n“</a:t>
            </a:r>
          </a:p>
          <a:p>
            <a:r>
              <a:rPr lang="tr-TR" sz="1200" dirty="0" smtClean="0"/>
              <a:t>	"</a:t>
            </a:r>
            <a:r>
              <a:rPr lang="tr-TR" sz="1200" dirty="0" err="1" smtClean="0"/>
              <a:t>bip</a:t>
            </a:r>
            <a:r>
              <a:rPr lang="tr-TR" sz="1200" dirty="0" smtClean="0"/>
              <a:t> </a:t>
            </a:r>
            <a:r>
              <a:rPr lang="tr-TR" sz="1200" dirty="0" err="1" smtClean="0"/>
              <a:t>icin</a:t>
            </a:r>
            <a:r>
              <a:rPr lang="tr-TR" sz="1200" dirty="0" smtClean="0"/>
              <a:t> 2'e(\\a)\n"</a:t>
            </a:r>
          </a:p>
          <a:p>
            <a:r>
              <a:rPr lang="tr-TR" sz="1200" dirty="0" smtClean="0"/>
              <a:t>	"Ayni satir </a:t>
            </a:r>
            <a:r>
              <a:rPr lang="tr-TR" sz="1200" dirty="0" err="1" smtClean="0"/>
              <a:t>basi</a:t>
            </a:r>
            <a:r>
              <a:rPr lang="tr-TR" sz="1200" dirty="0" smtClean="0"/>
              <a:t> </a:t>
            </a:r>
            <a:r>
              <a:rPr lang="tr-TR" sz="1200" dirty="0" err="1" smtClean="0"/>
              <a:t>icin</a:t>
            </a:r>
            <a:r>
              <a:rPr lang="tr-TR" sz="1200" dirty="0" smtClean="0"/>
              <a:t> 3'e(\\r)\n"</a:t>
            </a:r>
          </a:p>
          <a:p>
            <a:r>
              <a:rPr lang="tr-TR" sz="1200" dirty="0" smtClean="0"/>
              <a:t>	"Bir karakter </a:t>
            </a:r>
            <a:r>
              <a:rPr lang="tr-TR" sz="1200" dirty="0" err="1" smtClean="0"/>
              <a:t>oncesi</a:t>
            </a:r>
            <a:r>
              <a:rPr lang="tr-TR" sz="1200" dirty="0" smtClean="0"/>
              <a:t> </a:t>
            </a:r>
            <a:r>
              <a:rPr lang="tr-TR" sz="1200" dirty="0" err="1" smtClean="0"/>
              <a:t>icin</a:t>
            </a:r>
            <a:r>
              <a:rPr lang="tr-TR" sz="1200" dirty="0" smtClean="0"/>
              <a:t> 4'e(\\b)\n"</a:t>
            </a:r>
          </a:p>
          <a:p>
            <a:r>
              <a:rPr lang="tr-TR" sz="1200" dirty="0" smtClean="0"/>
              <a:t>	"Alt </a:t>
            </a:r>
            <a:r>
              <a:rPr lang="tr-TR" sz="1200" dirty="0" err="1" smtClean="0"/>
              <a:t>satira</a:t>
            </a:r>
            <a:r>
              <a:rPr lang="tr-TR" sz="1200" dirty="0" smtClean="0"/>
              <a:t> </a:t>
            </a:r>
            <a:r>
              <a:rPr lang="tr-TR" sz="1200" dirty="0" err="1" smtClean="0"/>
              <a:t>gecmek</a:t>
            </a:r>
            <a:r>
              <a:rPr lang="tr-TR" sz="1200" dirty="0" smtClean="0"/>
              <a:t> </a:t>
            </a:r>
            <a:r>
              <a:rPr lang="tr-TR" sz="1200" dirty="0" err="1" smtClean="0"/>
              <a:t>icin</a:t>
            </a:r>
            <a:r>
              <a:rPr lang="tr-TR" sz="1200" dirty="0" smtClean="0"/>
              <a:t> 5'e(\\n)\n"</a:t>
            </a:r>
          </a:p>
          <a:p>
            <a:r>
              <a:rPr lang="tr-TR" sz="1200" dirty="0" smtClean="0"/>
              <a:t>	"Ekrana \"Merhaba.\" </a:t>
            </a:r>
            <a:r>
              <a:rPr lang="tr-TR" sz="1200" dirty="0" err="1" smtClean="0"/>
              <a:t>yazdirmak</a:t>
            </a:r>
            <a:r>
              <a:rPr lang="tr-TR" sz="1200" dirty="0" smtClean="0"/>
              <a:t> </a:t>
            </a:r>
            <a:r>
              <a:rPr lang="tr-TR" sz="1200" dirty="0" err="1" smtClean="0"/>
              <a:t>icin</a:t>
            </a:r>
            <a:r>
              <a:rPr lang="tr-TR" sz="1200" dirty="0" smtClean="0"/>
              <a:t> 6'a "</a:t>
            </a:r>
          </a:p>
          <a:p>
            <a:r>
              <a:rPr lang="tr-TR" sz="1200" dirty="0" smtClean="0"/>
              <a:t>	"Ekrana \"</a:t>
            </a:r>
            <a:r>
              <a:rPr lang="tr-TR" sz="1200" dirty="0" err="1" smtClean="0"/>
              <a:t>Hos</a:t>
            </a:r>
            <a:r>
              <a:rPr lang="tr-TR" sz="1200" dirty="0" smtClean="0"/>
              <a:t> geldiniz!\" </a:t>
            </a:r>
            <a:r>
              <a:rPr lang="tr-TR" sz="1200" dirty="0" err="1" smtClean="0"/>
              <a:t>yazdirmak</a:t>
            </a:r>
            <a:r>
              <a:rPr lang="tr-TR" sz="1200" dirty="0" smtClean="0"/>
              <a:t> </a:t>
            </a:r>
            <a:r>
              <a:rPr lang="tr-TR" sz="1200" dirty="0" err="1" smtClean="0"/>
              <a:t>icin</a:t>
            </a:r>
            <a:r>
              <a:rPr lang="tr-TR" sz="1200" dirty="0" smtClean="0"/>
              <a:t> 7'e "</a:t>
            </a:r>
          </a:p>
          <a:p>
            <a:r>
              <a:rPr lang="tr-TR" sz="1200" dirty="0" smtClean="0"/>
              <a:t>	"basabilirsiniz.");</a:t>
            </a:r>
          </a:p>
          <a:p>
            <a:r>
              <a:rPr lang="tr-TR" sz="1200" dirty="0" smtClean="0"/>
              <a:t>	</a:t>
            </a:r>
            <a:r>
              <a:rPr lang="tr-TR" sz="1200" dirty="0" err="1" smtClean="0"/>
              <a:t>while</a:t>
            </a:r>
            <a:r>
              <a:rPr lang="tr-TR" sz="1200" dirty="0" smtClean="0"/>
              <a:t>(1) {</a:t>
            </a:r>
          </a:p>
          <a:p>
            <a:r>
              <a:rPr lang="tr-TR" sz="1200" dirty="0" smtClean="0"/>
              <a:t>	</a:t>
            </a:r>
            <a:r>
              <a:rPr lang="tr-TR" sz="1200" dirty="0" err="1" smtClean="0"/>
              <a:t>int</a:t>
            </a:r>
            <a:r>
              <a:rPr lang="tr-TR" sz="1200" dirty="0" smtClean="0"/>
              <a:t> s =	</a:t>
            </a:r>
            <a:r>
              <a:rPr lang="tr-TR" sz="1200" dirty="0" err="1" smtClean="0"/>
              <a:t>getch</a:t>
            </a:r>
            <a:r>
              <a:rPr lang="tr-TR" sz="1200" dirty="0" smtClean="0"/>
              <a:t>();</a:t>
            </a:r>
          </a:p>
          <a:p>
            <a:r>
              <a:rPr lang="tr-TR" sz="1200" dirty="0" smtClean="0"/>
              <a:t>	s = s - '0';</a:t>
            </a:r>
          </a:p>
          <a:p>
            <a:r>
              <a:rPr lang="tr-TR" sz="1200" dirty="0" smtClean="0"/>
              <a:t>…</a:t>
            </a:r>
          </a:p>
        </p:txBody>
      </p:sp>
      <p:sp>
        <p:nvSpPr>
          <p:cNvPr id="5" name="4 Dikdörtgen"/>
          <p:cNvSpPr/>
          <p:nvPr/>
        </p:nvSpPr>
        <p:spPr>
          <a:xfrm>
            <a:off x="4286248" y="3857628"/>
            <a:ext cx="3708428" cy="249299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tr-TR" sz="1200" dirty="0" smtClean="0"/>
              <a:t>…</a:t>
            </a:r>
          </a:p>
          <a:p>
            <a:r>
              <a:rPr lang="tr-TR" sz="1200" dirty="0" err="1" smtClean="0"/>
              <a:t>switch</a:t>
            </a:r>
            <a:r>
              <a:rPr lang="tr-TR" sz="1200" dirty="0" smtClean="0"/>
              <a:t>(s) {</a:t>
            </a:r>
          </a:p>
          <a:p>
            <a:r>
              <a:rPr lang="tr-TR" sz="1200" dirty="0" smtClean="0"/>
              <a:t>	</a:t>
            </a:r>
            <a:r>
              <a:rPr lang="tr-TR" sz="1200" dirty="0" err="1" smtClean="0"/>
              <a:t>case</a:t>
            </a:r>
            <a:r>
              <a:rPr lang="tr-TR" sz="1200" dirty="0" smtClean="0"/>
              <a:t> 1: </a:t>
            </a:r>
            <a:r>
              <a:rPr lang="tr-TR" sz="1200" dirty="0" err="1" smtClean="0"/>
              <a:t>printf</a:t>
            </a:r>
            <a:r>
              <a:rPr lang="tr-TR" sz="1200" dirty="0" smtClean="0"/>
              <a:t>("\t");break;</a:t>
            </a:r>
          </a:p>
          <a:p>
            <a:r>
              <a:rPr lang="tr-TR" sz="1200" dirty="0" smtClean="0"/>
              <a:t>	</a:t>
            </a:r>
            <a:r>
              <a:rPr lang="tr-TR" sz="1200" dirty="0" err="1" smtClean="0"/>
              <a:t>case</a:t>
            </a:r>
            <a:r>
              <a:rPr lang="tr-TR" sz="1200" dirty="0" smtClean="0"/>
              <a:t> 2:</a:t>
            </a:r>
            <a:r>
              <a:rPr lang="tr-TR" sz="1200" dirty="0" err="1" smtClean="0"/>
              <a:t>printf</a:t>
            </a:r>
            <a:r>
              <a:rPr lang="tr-TR" sz="1200" dirty="0" smtClean="0"/>
              <a:t>("\a");break;</a:t>
            </a:r>
          </a:p>
          <a:p>
            <a:r>
              <a:rPr lang="tr-TR" sz="1200" dirty="0" smtClean="0"/>
              <a:t>	</a:t>
            </a:r>
            <a:r>
              <a:rPr lang="tr-TR" sz="1200" dirty="0" err="1" smtClean="0"/>
              <a:t>case</a:t>
            </a:r>
            <a:r>
              <a:rPr lang="tr-TR" sz="1200" dirty="0" smtClean="0"/>
              <a:t> 3:</a:t>
            </a:r>
            <a:r>
              <a:rPr lang="tr-TR" sz="1200" dirty="0" err="1" smtClean="0"/>
              <a:t>printf</a:t>
            </a:r>
            <a:r>
              <a:rPr lang="tr-TR" sz="1200" dirty="0" smtClean="0"/>
              <a:t>("\r");break;</a:t>
            </a:r>
          </a:p>
          <a:p>
            <a:r>
              <a:rPr lang="tr-TR" sz="1200" dirty="0" smtClean="0"/>
              <a:t>	</a:t>
            </a:r>
            <a:r>
              <a:rPr lang="tr-TR" sz="1200" dirty="0" err="1" smtClean="0"/>
              <a:t>case</a:t>
            </a:r>
            <a:r>
              <a:rPr lang="tr-TR" sz="1200" dirty="0" smtClean="0"/>
              <a:t> 4:</a:t>
            </a:r>
            <a:r>
              <a:rPr lang="tr-TR" sz="1200" dirty="0" err="1" smtClean="0"/>
              <a:t>printf</a:t>
            </a:r>
            <a:r>
              <a:rPr lang="tr-TR" sz="1200" dirty="0" smtClean="0"/>
              <a:t>("\b");break;</a:t>
            </a:r>
          </a:p>
          <a:p>
            <a:r>
              <a:rPr lang="tr-TR" sz="1200" dirty="0" smtClean="0"/>
              <a:t>	</a:t>
            </a:r>
            <a:r>
              <a:rPr lang="tr-TR" sz="1200" dirty="0" err="1" smtClean="0"/>
              <a:t>case</a:t>
            </a:r>
            <a:r>
              <a:rPr lang="tr-TR" sz="1200" dirty="0" smtClean="0"/>
              <a:t> 5:</a:t>
            </a:r>
            <a:r>
              <a:rPr lang="tr-TR" sz="1200" dirty="0" err="1" smtClean="0"/>
              <a:t>printf</a:t>
            </a:r>
            <a:r>
              <a:rPr lang="tr-TR" sz="1200" dirty="0" smtClean="0"/>
              <a:t>("\n");break;</a:t>
            </a:r>
          </a:p>
          <a:p>
            <a:r>
              <a:rPr lang="tr-TR" sz="1200" dirty="0" smtClean="0"/>
              <a:t>	</a:t>
            </a:r>
            <a:r>
              <a:rPr lang="tr-TR" sz="1200" dirty="0" err="1" smtClean="0"/>
              <a:t>case</a:t>
            </a:r>
            <a:r>
              <a:rPr lang="tr-TR" sz="1200" dirty="0" smtClean="0"/>
              <a:t> 6:</a:t>
            </a:r>
            <a:r>
              <a:rPr lang="tr-TR" sz="1200" dirty="0" err="1" smtClean="0"/>
              <a:t>printf</a:t>
            </a:r>
            <a:r>
              <a:rPr lang="tr-TR" sz="1200" dirty="0" smtClean="0"/>
              <a:t>("Merhaba.");break;</a:t>
            </a:r>
          </a:p>
          <a:p>
            <a:r>
              <a:rPr lang="tr-TR" sz="1200" dirty="0" smtClean="0"/>
              <a:t>	</a:t>
            </a:r>
            <a:r>
              <a:rPr lang="tr-TR" sz="1200" dirty="0" err="1" smtClean="0"/>
              <a:t>case</a:t>
            </a:r>
            <a:r>
              <a:rPr lang="tr-TR" sz="1200" dirty="0" smtClean="0"/>
              <a:t> 7:</a:t>
            </a:r>
            <a:r>
              <a:rPr lang="tr-TR" sz="1200" dirty="0" err="1" smtClean="0"/>
              <a:t>printf</a:t>
            </a:r>
            <a:r>
              <a:rPr lang="tr-TR" sz="1200" dirty="0" smtClean="0"/>
              <a:t>("</a:t>
            </a:r>
            <a:r>
              <a:rPr lang="tr-TR" sz="1200" dirty="0" err="1" smtClean="0"/>
              <a:t>Hos</a:t>
            </a:r>
            <a:r>
              <a:rPr lang="tr-TR" sz="1200" dirty="0" smtClean="0"/>
              <a:t> geldiniz!");break;</a:t>
            </a:r>
          </a:p>
          <a:p>
            <a:r>
              <a:rPr lang="tr-TR" sz="1200" dirty="0" smtClean="0"/>
              <a:t>	}</a:t>
            </a:r>
          </a:p>
          <a:p>
            <a:r>
              <a:rPr lang="tr-TR" sz="1200" dirty="0" smtClean="0"/>
              <a:t>}</a:t>
            </a:r>
          </a:p>
          <a:p>
            <a:r>
              <a:rPr lang="tr-TR" sz="1200" dirty="0" err="1" smtClean="0"/>
              <a:t>return</a:t>
            </a:r>
            <a:r>
              <a:rPr lang="tr-TR" sz="1200" dirty="0" smtClean="0"/>
              <a:t> 0;</a:t>
            </a:r>
          </a:p>
          <a:p>
            <a:r>
              <a:rPr lang="tr-TR" sz="1200" dirty="0" smtClean="0"/>
              <a:t>}</a:t>
            </a:r>
            <a:endParaRPr lang="tr-TR" sz="1200" dirty="0"/>
          </a:p>
        </p:txBody>
      </p:sp>
      <p:sp>
        <p:nvSpPr>
          <p:cNvPr id="6" name="5 Yuvarlatılmış Dikdörtgen"/>
          <p:cNvSpPr/>
          <p:nvPr/>
        </p:nvSpPr>
        <p:spPr>
          <a:xfrm>
            <a:off x="5500694" y="2071678"/>
            <a:ext cx="1928826" cy="142876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solidFill>
                  <a:schemeClr val="tx1"/>
                </a:solidFill>
              </a:rPr>
              <a:t>\r ve \b komutları bazen kodumuzda işe yarayabilir.</a:t>
            </a:r>
            <a:endParaRPr lang="tr-TR" dirty="0">
              <a:solidFill>
                <a:schemeClr val="tx1"/>
              </a:solidFill>
            </a:endParaRPr>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Fonksiyon ve döngülerin kullanımının bir örneği</a:t>
            </a:r>
            <a:endParaRPr lang="tr-TR" dirty="0"/>
          </a:p>
        </p:txBody>
      </p:sp>
      <p:sp>
        <p:nvSpPr>
          <p:cNvPr id="3" name="2 İçerik Yer Tutucusu"/>
          <p:cNvSpPr>
            <a:spLocks noGrp="1"/>
          </p:cNvSpPr>
          <p:nvPr>
            <p:ph sz="quarter" idx="1"/>
          </p:nvPr>
        </p:nvSpPr>
        <p:spPr/>
        <p:txBody>
          <a:bodyPr/>
          <a:lstStyle/>
          <a:p>
            <a:r>
              <a:rPr lang="tr-TR" dirty="0" err="1" smtClean="0"/>
              <a:t>Apollo</a:t>
            </a:r>
            <a:r>
              <a:rPr lang="tr-TR" dirty="0" smtClean="0"/>
              <a:t> uzay gemisi yolculuğa çıkıyor…</a:t>
            </a:r>
            <a:endParaRPr lang="tr-TR" dirty="0"/>
          </a:p>
        </p:txBody>
      </p:sp>
      <p:pic>
        <p:nvPicPr>
          <p:cNvPr id="4" name="Picture 2"/>
          <p:cNvPicPr/>
          <p:nvPr/>
        </p:nvPicPr>
        <p:blipFill>
          <a:blip r:embed="rId3"/>
          <a:stretch>
            <a:fillRect/>
          </a:stretch>
        </p:blipFill>
        <p:spPr>
          <a:xfrm>
            <a:off x="428596" y="1928802"/>
            <a:ext cx="3749043" cy="30008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6" descr="http://cache3.asset-cache.net/xc/459894515.jpg?v=1&amp;c=IWSAsset&amp;k=2&amp;d=B53F616F4B95E55340F421F6329F9A51FE04F16599963D0DEC6AAAEBCB5173B7"/>
          <p:cNvPicPr/>
          <p:nvPr/>
        </p:nvPicPr>
        <p:blipFill>
          <a:blip r:embed="rId4"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rot="3083966">
            <a:off x="3044259" y="4603464"/>
            <a:ext cx="1955111" cy="1236074"/>
          </a:xfrm>
          <a:prstGeom prst="rect">
            <a:avLst/>
          </a:prstGeom>
          <a:noFill/>
          <a:ln>
            <a:noFill/>
          </a:ln>
        </p:spPr>
      </p:pic>
      <p:sp>
        <p:nvSpPr>
          <p:cNvPr id="6" name="5 Metin kutusu"/>
          <p:cNvSpPr txBox="1"/>
          <p:nvPr/>
        </p:nvSpPr>
        <p:spPr>
          <a:xfrm>
            <a:off x="4786314" y="1785926"/>
            <a:ext cx="3786214" cy="3170099"/>
          </a:xfrm>
          <a:prstGeom prst="rect">
            <a:avLst/>
          </a:prstGeom>
          <a:noFill/>
        </p:spPr>
        <p:txBody>
          <a:bodyPr wrap="square" rtlCol="0">
            <a:spAutoFit/>
          </a:bodyPr>
          <a:lstStyle/>
          <a:p>
            <a:pPr>
              <a:buFont typeface="Arial" pitchFamily="34" charset="0"/>
              <a:buChar char="•"/>
            </a:pPr>
            <a:r>
              <a:rPr lang="tr-TR" sz="2000" dirty="0" smtClean="0"/>
              <a:t> Fonksiyon1: Bir uçuş programındaki yazışmaları görüntüler</a:t>
            </a:r>
          </a:p>
          <a:p>
            <a:r>
              <a:rPr lang="tr-TR" sz="2000" dirty="0" smtClean="0"/>
              <a:t>Giriş: </a:t>
            </a:r>
            <a:r>
              <a:rPr lang="tr-TR" sz="2000" dirty="0" err="1" smtClean="0"/>
              <a:t>void</a:t>
            </a:r>
            <a:r>
              <a:rPr lang="tr-TR" sz="2000" dirty="0" smtClean="0"/>
              <a:t> Çıkış: </a:t>
            </a:r>
            <a:r>
              <a:rPr lang="tr-TR" sz="2000" dirty="0" err="1" smtClean="0"/>
              <a:t>void</a:t>
            </a:r>
            <a:endParaRPr lang="tr-TR" sz="2000" dirty="0" smtClean="0"/>
          </a:p>
          <a:p>
            <a:pPr>
              <a:buFont typeface="Arial" pitchFamily="34" charset="0"/>
              <a:buChar char="•"/>
            </a:pPr>
            <a:r>
              <a:rPr lang="tr-TR" sz="2000" dirty="0" smtClean="0"/>
              <a:t> Fonksiyon 2: Geri sayımı başlatır.</a:t>
            </a:r>
          </a:p>
          <a:p>
            <a:r>
              <a:rPr lang="tr-TR" sz="2000" dirty="0" smtClean="0"/>
              <a:t>Giriş: </a:t>
            </a:r>
            <a:r>
              <a:rPr lang="tr-TR" sz="2000" dirty="0" err="1" smtClean="0"/>
              <a:t>int</a:t>
            </a:r>
            <a:r>
              <a:rPr lang="tr-TR" sz="2000" dirty="0" smtClean="0"/>
              <a:t> Çıkış: </a:t>
            </a:r>
            <a:r>
              <a:rPr lang="tr-TR" sz="2000" dirty="0" err="1" smtClean="0"/>
              <a:t>void</a:t>
            </a:r>
            <a:endParaRPr lang="tr-TR" sz="2000" dirty="0" smtClean="0"/>
          </a:p>
          <a:p>
            <a:pPr>
              <a:buFont typeface="Arial" pitchFamily="34" charset="0"/>
              <a:buChar char="•"/>
            </a:pPr>
            <a:r>
              <a:rPr lang="tr-TR" sz="2000" dirty="0" smtClean="0"/>
              <a:t>Fonksiyon 3: Zaman fonksiyonu (aşağıdaki şekilde)</a:t>
            </a:r>
          </a:p>
          <a:p>
            <a:pPr lvl="1">
              <a:buFont typeface="Arial" pitchFamily="34" charset="0"/>
              <a:buChar char="•"/>
            </a:pPr>
            <a:r>
              <a:rPr lang="tr-TR" sz="2000" dirty="0" smtClean="0"/>
              <a:t>time.h kütüphanesini kullanın.</a:t>
            </a:r>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88889E-6 -1.24567E-6 L -0.65799 -1.08927 " pathEditMode="relative" ptsTypes="AA">
                                      <p:cBhvr>
                                        <p:cTn id="6" dur="3000" fill="hold"/>
                                        <p:tgtEl>
                                          <p:spTgt spid="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Alıştırma</a:t>
            </a:r>
            <a:endParaRPr lang="tr-TR" dirty="0"/>
          </a:p>
        </p:txBody>
      </p:sp>
      <p:pic>
        <p:nvPicPr>
          <p:cNvPr id="3074" name="Picture 2"/>
          <p:cNvPicPr>
            <a:picLocks noChangeAspect="1" noChangeArrowheads="1"/>
          </p:cNvPicPr>
          <p:nvPr/>
        </p:nvPicPr>
        <p:blipFill>
          <a:blip r:embed="rId3"/>
          <a:srcRect t="5709"/>
          <a:stretch>
            <a:fillRect/>
          </a:stretch>
        </p:blipFill>
        <p:spPr bwMode="auto">
          <a:xfrm>
            <a:off x="2357422" y="1928802"/>
            <a:ext cx="4071966" cy="1902504"/>
          </a:xfrm>
          <a:prstGeom prst="rect">
            <a:avLst/>
          </a:prstGeom>
          <a:noFill/>
          <a:ln w="9525">
            <a:noFill/>
            <a:miter lim="800000"/>
            <a:headEnd/>
            <a:tailEnd/>
          </a:ln>
          <a:effectLst/>
        </p:spPr>
      </p:pic>
      <p:sp>
        <p:nvSpPr>
          <p:cNvPr id="6" name="5 Metin kutusu"/>
          <p:cNvSpPr txBox="1"/>
          <p:nvPr/>
        </p:nvSpPr>
        <p:spPr>
          <a:xfrm>
            <a:off x="2428860" y="3786190"/>
            <a:ext cx="3929090" cy="584775"/>
          </a:xfrm>
          <a:prstGeom prst="rect">
            <a:avLst/>
          </a:prstGeom>
          <a:noFill/>
        </p:spPr>
        <p:txBody>
          <a:bodyPr wrap="square" rtlCol="0">
            <a:spAutoFit/>
          </a:bodyPr>
          <a:lstStyle/>
          <a:p>
            <a:pPr algn="ctr"/>
            <a:r>
              <a:rPr lang="tr-TR" sz="1600" dirty="0" smtClean="0"/>
              <a:t>Klavyeden girilen ok tuşlarıyla ekranda dolaştırılan ok uygulaması</a:t>
            </a:r>
            <a:endParaRPr lang="tr-TR" sz="1600"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Ekranda gezindiren fonksiyon: </a:t>
            </a:r>
            <a:r>
              <a:rPr lang="tr-TR" dirty="0" err="1" smtClean="0"/>
              <a:t>imlec</a:t>
            </a:r>
            <a:r>
              <a:rPr lang="tr-TR" dirty="0" smtClean="0"/>
              <a:t>(x,y)</a:t>
            </a:r>
            <a:endParaRPr lang="tr-TR" dirty="0"/>
          </a:p>
        </p:txBody>
      </p:sp>
      <p:sp>
        <p:nvSpPr>
          <p:cNvPr id="3" name="2 İçerik Yer Tutucusu"/>
          <p:cNvSpPr>
            <a:spLocks noGrp="1"/>
          </p:cNvSpPr>
          <p:nvPr>
            <p:ph sz="quarter" idx="1"/>
          </p:nvPr>
        </p:nvSpPr>
        <p:spPr/>
        <p:txBody>
          <a:bodyPr/>
          <a:lstStyle/>
          <a:p>
            <a:r>
              <a:rPr lang="tr-TR" dirty="0" smtClean="0"/>
              <a:t>Doğrudan koordinatları kullanarak ekranda gezinebilirsiniz.</a:t>
            </a:r>
          </a:p>
          <a:p>
            <a:r>
              <a:rPr lang="tr-TR" dirty="0" err="1" smtClean="0"/>
              <a:t>imlec</a:t>
            </a:r>
            <a:r>
              <a:rPr lang="tr-TR" dirty="0" smtClean="0"/>
              <a:t>_</a:t>
            </a:r>
            <a:r>
              <a:rPr lang="tr-TR" dirty="0" err="1" smtClean="0"/>
              <a:t>xy</a:t>
            </a:r>
            <a:r>
              <a:rPr lang="tr-TR" dirty="0" smtClean="0"/>
              <a:t>(10,5); </a:t>
            </a:r>
            <a:r>
              <a:rPr lang="tr-TR" dirty="0" err="1" smtClean="0"/>
              <a:t>getch</a:t>
            </a:r>
            <a:r>
              <a:rPr lang="tr-TR" dirty="0" smtClean="0"/>
              <a:t>(); </a:t>
            </a:r>
            <a:r>
              <a:rPr lang="tr-TR" dirty="0" err="1" smtClean="0"/>
              <a:t>printf</a:t>
            </a:r>
            <a:r>
              <a:rPr lang="tr-TR" dirty="0" smtClean="0"/>
              <a:t>(“Merhaba”);</a:t>
            </a:r>
          </a:p>
          <a:p>
            <a:endParaRPr lang="tr-TR" dirty="0"/>
          </a:p>
        </p:txBody>
      </p:sp>
      <p:sp>
        <p:nvSpPr>
          <p:cNvPr id="4" name="3 Yuvarlatılmış Dikdörtgen"/>
          <p:cNvSpPr/>
          <p:nvPr/>
        </p:nvSpPr>
        <p:spPr>
          <a:xfrm>
            <a:off x="285720" y="3929066"/>
            <a:ext cx="8286808" cy="228599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000" dirty="0" err="1" smtClean="0">
                <a:solidFill>
                  <a:srgbClr val="002060"/>
                </a:solidFill>
              </a:rPr>
              <a:t>void</a:t>
            </a:r>
            <a:r>
              <a:rPr lang="tr-TR" sz="2000" dirty="0" smtClean="0">
                <a:solidFill>
                  <a:srgbClr val="002060"/>
                </a:solidFill>
              </a:rPr>
              <a:t> </a:t>
            </a:r>
            <a:r>
              <a:rPr lang="tr-TR" sz="2000" dirty="0" err="1" smtClean="0">
                <a:solidFill>
                  <a:srgbClr val="002060"/>
                </a:solidFill>
              </a:rPr>
              <a:t>imlec</a:t>
            </a:r>
            <a:r>
              <a:rPr lang="tr-TR" sz="2000" dirty="0" smtClean="0">
                <a:solidFill>
                  <a:srgbClr val="002060"/>
                </a:solidFill>
              </a:rPr>
              <a:t>_</a:t>
            </a:r>
            <a:r>
              <a:rPr lang="tr-TR" sz="2000" dirty="0" err="1" smtClean="0">
                <a:solidFill>
                  <a:srgbClr val="002060"/>
                </a:solidFill>
              </a:rPr>
              <a:t>xy</a:t>
            </a:r>
            <a:r>
              <a:rPr lang="tr-TR" sz="2000" dirty="0" smtClean="0">
                <a:solidFill>
                  <a:srgbClr val="002060"/>
                </a:solidFill>
              </a:rPr>
              <a:t>(</a:t>
            </a:r>
            <a:r>
              <a:rPr lang="tr-TR" sz="2000" dirty="0" err="1" smtClean="0">
                <a:solidFill>
                  <a:srgbClr val="002060"/>
                </a:solidFill>
              </a:rPr>
              <a:t>int</a:t>
            </a:r>
            <a:r>
              <a:rPr lang="tr-TR" sz="2000" dirty="0" smtClean="0">
                <a:solidFill>
                  <a:srgbClr val="002060"/>
                </a:solidFill>
              </a:rPr>
              <a:t> x, </a:t>
            </a:r>
            <a:r>
              <a:rPr lang="tr-TR" sz="2000" dirty="0" err="1" smtClean="0">
                <a:solidFill>
                  <a:srgbClr val="002060"/>
                </a:solidFill>
              </a:rPr>
              <a:t>int</a:t>
            </a:r>
            <a:r>
              <a:rPr lang="tr-TR" sz="2000" dirty="0" smtClean="0">
                <a:solidFill>
                  <a:srgbClr val="002060"/>
                </a:solidFill>
              </a:rPr>
              <a:t> y) {</a:t>
            </a:r>
          </a:p>
          <a:p>
            <a:r>
              <a:rPr lang="tr-TR" sz="2000" dirty="0" smtClean="0">
                <a:solidFill>
                  <a:srgbClr val="002060"/>
                </a:solidFill>
              </a:rPr>
              <a:t>COORD </a:t>
            </a:r>
            <a:r>
              <a:rPr lang="tr-TR" sz="2000" dirty="0" err="1" smtClean="0">
                <a:solidFill>
                  <a:srgbClr val="002060"/>
                </a:solidFill>
              </a:rPr>
              <a:t>coord</a:t>
            </a:r>
            <a:r>
              <a:rPr lang="tr-TR" sz="2000" dirty="0" smtClean="0">
                <a:solidFill>
                  <a:srgbClr val="002060"/>
                </a:solidFill>
              </a:rPr>
              <a:t>;</a:t>
            </a:r>
          </a:p>
          <a:p>
            <a:r>
              <a:rPr lang="tr-TR" sz="2000" dirty="0" err="1" smtClean="0">
                <a:solidFill>
                  <a:srgbClr val="002060"/>
                </a:solidFill>
              </a:rPr>
              <a:t>coord</a:t>
            </a:r>
            <a:r>
              <a:rPr lang="tr-TR" sz="2000" dirty="0" smtClean="0">
                <a:solidFill>
                  <a:srgbClr val="002060"/>
                </a:solidFill>
              </a:rPr>
              <a:t>.X = x;</a:t>
            </a:r>
          </a:p>
          <a:p>
            <a:r>
              <a:rPr lang="tr-TR" sz="2000" dirty="0" err="1" smtClean="0">
                <a:solidFill>
                  <a:srgbClr val="002060"/>
                </a:solidFill>
              </a:rPr>
              <a:t>coord</a:t>
            </a:r>
            <a:r>
              <a:rPr lang="tr-TR" sz="2000" dirty="0" smtClean="0">
                <a:solidFill>
                  <a:srgbClr val="002060"/>
                </a:solidFill>
              </a:rPr>
              <a:t>.Y = y;</a:t>
            </a:r>
          </a:p>
          <a:p>
            <a:r>
              <a:rPr lang="tr-TR" sz="2000" dirty="0" err="1" smtClean="0">
                <a:solidFill>
                  <a:srgbClr val="002060"/>
                </a:solidFill>
              </a:rPr>
              <a:t>SetConsoleCursorPosition</a:t>
            </a:r>
            <a:r>
              <a:rPr lang="tr-TR" sz="2000" dirty="0" smtClean="0">
                <a:solidFill>
                  <a:srgbClr val="002060"/>
                </a:solidFill>
              </a:rPr>
              <a:t>(</a:t>
            </a:r>
            <a:r>
              <a:rPr lang="tr-TR" sz="2000" dirty="0" err="1" smtClean="0">
                <a:solidFill>
                  <a:srgbClr val="002060"/>
                </a:solidFill>
              </a:rPr>
              <a:t>GetStdHandle</a:t>
            </a:r>
            <a:r>
              <a:rPr lang="tr-TR" sz="2000" dirty="0" smtClean="0">
                <a:solidFill>
                  <a:srgbClr val="002060"/>
                </a:solidFill>
              </a:rPr>
              <a:t>(STD_OUTPUT_HANDLE), </a:t>
            </a:r>
            <a:r>
              <a:rPr lang="tr-TR" sz="2000" dirty="0" err="1" smtClean="0">
                <a:solidFill>
                  <a:srgbClr val="002060"/>
                </a:solidFill>
              </a:rPr>
              <a:t>coord</a:t>
            </a:r>
            <a:r>
              <a:rPr lang="tr-TR" sz="2000" dirty="0" smtClean="0">
                <a:solidFill>
                  <a:srgbClr val="002060"/>
                </a:solidFill>
              </a:rPr>
              <a:t>);</a:t>
            </a:r>
          </a:p>
          <a:p>
            <a:r>
              <a:rPr lang="tr-TR" sz="2000" dirty="0" smtClean="0">
                <a:solidFill>
                  <a:srgbClr val="002060"/>
                </a:solidFill>
              </a:rPr>
              <a:t>}</a:t>
            </a:r>
            <a:endParaRPr lang="tr-TR" sz="2000" dirty="0">
              <a:solidFill>
                <a:srgbClr val="002060"/>
              </a:solidFill>
            </a:endParaRPr>
          </a:p>
        </p:txBody>
      </p:sp>
      <p:sp>
        <p:nvSpPr>
          <p:cNvPr id="5" name="4 Yuvarlatılmış Dikdörtgen"/>
          <p:cNvSpPr/>
          <p:nvPr/>
        </p:nvSpPr>
        <p:spPr>
          <a:xfrm>
            <a:off x="357158" y="3214686"/>
            <a:ext cx="8286808" cy="71438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smtClean="0">
                <a:solidFill>
                  <a:srgbClr val="FFFF00"/>
                </a:solidFill>
              </a:rPr>
              <a:t>İMLECİ EKRANDAKİ VERİLEN KOMUTA GÖNDERİR. </a:t>
            </a:r>
          </a:p>
          <a:p>
            <a:pPr algn="ctr"/>
            <a:r>
              <a:rPr lang="tr-TR" sz="2400" b="1" dirty="0" smtClean="0">
                <a:solidFill>
                  <a:srgbClr val="FFFF00"/>
                </a:solidFill>
              </a:rPr>
              <a:t>(</a:t>
            </a:r>
            <a:r>
              <a:rPr lang="tr-TR" sz="2400" b="1" dirty="0" err="1" smtClean="0">
                <a:solidFill>
                  <a:srgbClr val="FFFF00"/>
                </a:solidFill>
              </a:rPr>
              <a:t>windows</a:t>
            </a:r>
            <a:r>
              <a:rPr lang="tr-TR" sz="2400" b="1" dirty="0" smtClean="0">
                <a:solidFill>
                  <a:srgbClr val="FFFF00"/>
                </a:solidFill>
              </a:rPr>
              <a:t>.h kütüphanesini gerektirir.)</a:t>
            </a:r>
            <a:endParaRPr lang="tr-TR" sz="2400" b="1" dirty="0">
              <a:solidFill>
                <a:srgbClr val="FFFF00"/>
              </a:solidFill>
            </a:endParaRPr>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Alıştırma…</a:t>
            </a:r>
            <a:endParaRPr lang="tr-TR" dirty="0"/>
          </a:p>
        </p:txBody>
      </p:sp>
      <p:sp>
        <p:nvSpPr>
          <p:cNvPr id="3" name="2 İçerik Yer Tutucusu"/>
          <p:cNvSpPr>
            <a:spLocks noGrp="1"/>
          </p:cNvSpPr>
          <p:nvPr>
            <p:ph sz="quarter" idx="1"/>
          </p:nvPr>
        </p:nvSpPr>
        <p:spPr/>
        <p:txBody>
          <a:bodyPr>
            <a:normAutofit/>
          </a:bodyPr>
          <a:lstStyle/>
          <a:p>
            <a:r>
              <a:rPr lang="tr-TR" sz="2400" dirty="0" smtClean="0"/>
              <a:t>Kod açıldığında belirli aralıklarla ekrana aşağıdaki metinleri rastgele konumlarda eklesin.</a:t>
            </a:r>
          </a:p>
          <a:p>
            <a:r>
              <a:rPr lang="tr-TR" sz="2400" dirty="0" err="1" smtClean="0"/>
              <a:t>delay’i</a:t>
            </a:r>
            <a:r>
              <a:rPr lang="tr-TR" sz="2400" dirty="0" smtClean="0"/>
              <a:t> </a:t>
            </a:r>
            <a:r>
              <a:rPr lang="tr-TR" sz="2400" dirty="0" err="1" smtClean="0"/>
              <a:t>double</a:t>
            </a:r>
            <a:r>
              <a:rPr lang="tr-TR" sz="2400" dirty="0" smtClean="0"/>
              <a:t> değer alacak şekilde düzenlemek</a:t>
            </a:r>
          </a:p>
          <a:p>
            <a:r>
              <a:rPr lang="tr-TR" sz="2400" dirty="0" smtClean="0"/>
              <a:t>döngü, </a:t>
            </a:r>
            <a:r>
              <a:rPr lang="tr-TR" sz="2400" dirty="0" err="1" smtClean="0"/>
              <a:t>rand</a:t>
            </a:r>
            <a:r>
              <a:rPr lang="tr-TR" sz="2400" dirty="0" smtClean="0"/>
              <a:t>(), </a:t>
            </a:r>
            <a:r>
              <a:rPr lang="tr-TR" sz="2400" dirty="0" err="1" smtClean="0"/>
              <a:t>switch</a:t>
            </a:r>
            <a:r>
              <a:rPr lang="tr-TR" sz="2400" dirty="0" smtClean="0"/>
              <a:t>… kullanımı</a:t>
            </a:r>
          </a:p>
          <a:p>
            <a:r>
              <a:rPr lang="tr-TR" sz="2400" dirty="0" smtClean="0"/>
              <a:t>Her defasında farklı metin yazdırmak:</a:t>
            </a:r>
          </a:p>
          <a:p>
            <a:pPr marL="731520" lvl="1" indent="-457200">
              <a:buFont typeface="+mj-lt"/>
              <a:buAutoNum type="arabicPeriod"/>
            </a:pPr>
            <a:r>
              <a:rPr lang="tr-TR" sz="2100" dirty="0" smtClean="0"/>
              <a:t>Rastgele sayı üret. Ama ya iki kez aynı sayı üretilirse?</a:t>
            </a:r>
          </a:p>
          <a:p>
            <a:pPr marL="731520" lvl="1" indent="-457200">
              <a:buFont typeface="+mj-lt"/>
              <a:buAutoNum type="arabicPeriod"/>
            </a:pPr>
            <a:r>
              <a:rPr lang="tr-TR" sz="2100" dirty="0" smtClean="0"/>
              <a:t>Bir </a:t>
            </a:r>
            <a:r>
              <a:rPr lang="tr-TR" sz="2100" dirty="0" err="1" smtClean="0"/>
              <a:t>sayac</a:t>
            </a:r>
            <a:r>
              <a:rPr lang="tr-TR" sz="2100" dirty="0" smtClean="0"/>
              <a:t> tut. Her defasında bir artır ve </a:t>
            </a:r>
            <a:r>
              <a:rPr lang="tr-TR" sz="2100" dirty="0" err="1" smtClean="0"/>
              <a:t>mod</a:t>
            </a:r>
            <a:r>
              <a:rPr lang="tr-TR" sz="2100" dirty="0" smtClean="0"/>
              <a:t> al.</a:t>
            </a:r>
          </a:p>
          <a:p>
            <a:endParaRPr lang="tr-TR" sz="2400" dirty="0" smtClean="0"/>
          </a:p>
        </p:txBody>
      </p:sp>
      <p:pic>
        <p:nvPicPr>
          <p:cNvPr id="1026" name="Picture 2"/>
          <p:cNvPicPr>
            <a:picLocks noChangeAspect="1" noChangeArrowheads="1"/>
          </p:cNvPicPr>
          <p:nvPr/>
        </p:nvPicPr>
        <p:blipFill>
          <a:blip r:embed="rId3"/>
          <a:srcRect r="64312" b="58984"/>
          <a:stretch>
            <a:fillRect/>
          </a:stretch>
        </p:blipFill>
        <p:spPr bwMode="auto">
          <a:xfrm>
            <a:off x="4500562" y="3894974"/>
            <a:ext cx="4143404" cy="267727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5" name="5 İçerik Yer Tutucusu" descr="bilgisayar.wmf"/>
          <p:cNvPicPr>
            <a:picLocks noChangeAspect="1"/>
          </p:cNvPicPr>
          <p:nvPr/>
        </p:nvPicPr>
        <p:blipFill>
          <a:blip r:embed="rId4"/>
          <a:stretch>
            <a:fillRect/>
          </a:stretch>
        </p:blipFill>
        <p:spPr>
          <a:xfrm>
            <a:off x="928662" y="4214818"/>
            <a:ext cx="1819275" cy="1857375"/>
          </a:xfrm>
          <a:prstGeom prst="rect">
            <a:avLst/>
          </a:prstGeom>
        </p:spPr>
      </p:pic>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Ekrana daha hakim olabilmek: </a:t>
            </a:r>
            <a:r>
              <a:rPr lang="tr-TR" dirty="0" err="1" smtClean="0"/>
              <a:t>imlec</a:t>
            </a:r>
            <a:r>
              <a:rPr lang="tr-TR" dirty="0" smtClean="0"/>
              <a:t>_</a:t>
            </a:r>
            <a:r>
              <a:rPr lang="tr-TR" dirty="0" err="1" smtClean="0"/>
              <a:t>xy</a:t>
            </a:r>
            <a:endParaRPr lang="tr-TR" dirty="0"/>
          </a:p>
        </p:txBody>
      </p:sp>
      <p:sp>
        <p:nvSpPr>
          <p:cNvPr id="3" name="2 İçerik Yer Tutucusu"/>
          <p:cNvSpPr>
            <a:spLocks noGrp="1"/>
          </p:cNvSpPr>
          <p:nvPr>
            <p:ph sz="quarter" idx="1"/>
          </p:nvPr>
        </p:nvSpPr>
        <p:spPr/>
        <p:txBody>
          <a:bodyPr/>
          <a:lstStyle/>
          <a:p>
            <a:r>
              <a:rPr lang="tr-TR" dirty="0" err="1" smtClean="0"/>
              <a:t>for</a:t>
            </a:r>
            <a:r>
              <a:rPr lang="tr-TR" dirty="0" smtClean="0"/>
              <a:t> döngüsü ile kendi </a:t>
            </a:r>
            <a:r>
              <a:rPr lang="tr-TR" dirty="0" err="1" smtClean="0"/>
              <a:t>imlec</a:t>
            </a:r>
            <a:r>
              <a:rPr lang="tr-TR" dirty="0" smtClean="0"/>
              <a:t>_</a:t>
            </a:r>
            <a:r>
              <a:rPr lang="tr-TR" dirty="0" err="1" smtClean="0"/>
              <a:t>xy’mizi</a:t>
            </a:r>
            <a:r>
              <a:rPr lang="tr-TR" dirty="0" smtClean="0"/>
              <a:t> yapabiliriz.</a:t>
            </a:r>
          </a:p>
          <a:p>
            <a:pPr lvl="1"/>
            <a:r>
              <a:rPr lang="tr-TR" dirty="0" smtClean="0"/>
              <a:t>y kadar da \n koyar.</a:t>
            </a:r>
          </a:p>
          <a:p>
            <a:pPr lvl="1"/>
            <a:r>
              <a:rPr lang="tr-TR" dirty="0" smtClean="0"/>
              <a:t>x kadar boşluk koyar.</a:t>
            </a:r>
          </a:p>
          <a:p>
            <a:r>
              <a:rPr lang="tr-TR" dirty="0" smtClean="0"/>
              <a:t>Ne yazık ki önceki satırlara </a:t>
            </a:r>
            <a:r>
              <a:rPr lang="tr-TR" dirty="0" err="1" smtClean="0"/>
              <a:t>imlec</a:t>
            </a:r>
            <a:r>
              <a:rPr lang="tr-TR" dirty="0" smtClean="0"/>
              <a:t>_</a:t>
            </a:r>
            <a:r>
              <a:rPr lang="tr-TR" dirty="0" err="1" smtClean="0"/>
              <a:t>xy</a:t>
            </a:r>
            <a:r>
              <a:rPr lang="tr-TR" dirty="0" smtClean="0"/>
              <a:t> gibi bir kod olmadan erişemeyiz. Yazacağımız kodda, ekranı silme imkanımız varsa(örn. </a:t>
            </a:r>
            <a:r>
              <a:rPr lang="tr-TR" dirty="0" err="1" smtClean="0"/>
              <a:t>tenefüs</a:t>
            </a:r>
            <a:r>
              <a:rPr lang="tr-TR" dirty="0" smtClean="0"/>
              <a:t> kodu) bu çok sorun oluşturmaz.</a:t>
            </a:r>
            <a:endParaRPr lang="tr-TR" dirty="0"/>
          </a:p>
        </p:txBody>
      </p:sp>
      <p:pic>
        <p:nvPicPr>
          <p:cNvPr id="4" name="3 Resim" descr="bilgisayar.jpg"/>
          <p:cNvPicPr>
            <a:picLocks noChangeAspect="1"/>
          </p:cNvPicPr>
          <p:nvPr/>
        </p:nvPicPr>
        <p:blipFill>
          <a:blip r:embed="rId3"/>
          <a:stretch>
            <a:fillRect/>
          </a:stretch>
        </p:blipFill>
        <p:spPr>
          <a:xfrm>
            <a:off x="6786578" y="4286256"/>
            <a:ext cx="1188720" cy="1219200"/>
          </a:xfrm>
          <a:prstGeom prst="rect">
            <a:avLst/>
          </a:prstGeom>
        </p:spPr>
      </p:pic>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dirty="0" smtClean="0"/>
              <a:t>Bir fonksiyon örneği: daktilo fonksiyonu</a:t>
            </a:r>
            <a:endParaRPr lang="tr-TR" dirty="0"/>
          </a:p>
        </p:txBody>
      </p:sp>
      <p:sp>
        <p:nvSpPr>
          <p:cNvPr id="3" name="2 İçerik Yer Tutucusu"/>
          <p:cNvSpPr>
            <a:spLocks noGrp="1"/>
          </p:cNvSpPr>
          <p:nvPr>
            <p:ph sz="quarter" idx="1"/>
          </p:nvPr>
        </p:nvSpPr>
        <p:spPr/>
        <p:txBody>
          <a:bodyPr/>
          <a:lstStyle/>
          <a:p>
            <a:r>
              <a:rPr lang="tr-TR" dirty="0" err="1" smtClean="0"/>
              <a:t>printf’lerinizi</a:t>
            </a:r>
            <a:r>
              <a:rPr lang="tr-TR" dirty="0" smtClean="0"/>
              <a:t> daha artistik bir hale getirebilirsiniz!</a:t>
            </a:r>
          </a:p>
          <a:p>
            <a:endParaRPr lang="tr-TR" dirty="0" smtClean="0"/>
          </a:p>
          <a:p>
            <a:r>
              <a:rPr lang="tr-TR" dirty="0" smtClean="0"/>
              <a:t>Şu kütüphaneleri ekleyiniz:</a:t>
            </a:r>
            <a:endParaRPr lang="tr-TR" dirty="0"/>
          </a:p>
        </p:txBody>
      </p:sp>
      <p:sp>
        <p:nvSpPr>
          <p:cNvPr id="5" name="4 Dikdörtgen"/>
          <p:cNvSpPr/>
          <p:nvPr/>
        </p:nvSpPr>
        <p:spPr>
          <a:xfrm>
            <a:off x="1088265" y="2833352"/>
            <a:ext cx="7424670" cy="1200329"/>
          </a:xfrm>
          <a:prstGeom prst="rect">
            <a:avLst/>
          </a:prstGeom>
        </p:spPr>
        <p:txBody>
          <a:bodyPr wrap="square">
            <a:spAutoFit/>
          </a:bodyPr>
          <a:lstStyle/>
          <a:p>
            <a:r>
              <a:rPr lang="tr-TR" dirty="0" smtClean="0"/>
              <a:t>#</a:t>
            </a:r>
            <a:r>
              <a:rPr lang="tr-TR" dirty="0" err="1" smtClean="0"/>
              <a:t>include</a:t>
            </a:r>
            <a:r>
              <a:rPr lang="tr-TR" dirty="0" smtClean="0"/>
              <a:t> &lt;</a:t>
            </a:r>
            <a:r>
              <a:rPr lang="tr-TR" dirty="0" err="1" smtClean="0"/>
              <a:t>stdlib</a:t>
            </a:r>
            <a:r>
              <a:rPr lang="tr-TR" dirty="0" smtClean="0"/>
              <a:t>.h&gt;</a:t>
            </a:r>
          </a:p>
          <a:p>
            <a:r>
              <a:rPr lang="tr-TR" dirty="0" smtClean="0"/>
              <a:t>#</a:t>
            </a:r>
            <a:r>
              <a:rPr lang="tr-TR" dirty="0" err="1" smtClean="0"/>
              <a:t>include</a:t>
            </a:r>
            <a:r>
              <a:rPr lang="tr-TR" dirty="0" smtClean="0"/>
              <a:t> &lt;</a:t>
            </a:r>
            <a:r>
              <a:rPr lang="tr-TR" dirty="0" err="1" smtClean="0"/>
              <a:t>stdio</a:t>
            </a:r>
            <a:r>
              <a:rPr lang="tr-TR" dirty="0" smtClean="0"/>
              <a:t>.h&gt;</a:t>
            </a:r>
          </a:p>
          <a:p>
            <a:r>
              <a:rPr lang="tr-TR" dirty="0" smtClean="0"/>
              <a:t>#</a:t>
            </a:r>
            <a:r>
              <a:rPr lang="tr-TR" dirty="0" err="1" smtClean="0"/>
              <a:t>include</a:t>
            </a:r>
            <a:r>
              <a:rPr lang="tr-TR" dirty="0" smtClean="0"/>
              <a:t> &lt;</a:t>
            </a:r>
            <a:r>
              <a:rPr lang="tr-TR" dirty="0" err="1" smtClean="0"/>
              <a:t>string</a:t>
            </a:r>
            <a:r>
              <a:rPr lang="tr-TR" dirty="0" smtClean="0"/>
              <a:t>.h&gt; //</a:t>
            </a:r>
            <a:r>
              <a:rPr lang="tr-TR" dirty="0" err="1" smtClean="0"/>
              <a:t>strlen</a:t>
            </a:r>
            <a:r>
              <a:rPr lang="tr-TR" dirty="0" smtClean="0"/>
              <a:t> gibi </a:t>
            </a:r>
            <a:r>
              <a:rPr lang="tr-TR" dirty="0" err="1" smtClean="0"/>
              <a:t>fonk</a:t>
            </a:r>
            <a:r>
              <a:rPr lang="tr-TR" dirty="0" smtClean="0"/>
              <a:t>.</a:t>
            </a:r>
            <a:r>
              <a:rPr lang="tr-TR" dirty="0" err="1" smtClean="0"/>
              <a:t>lar</a:t>
            </a:r>
            <a:r>
              <a:rPr lang="tr-TR" dirty="0" smtClean="0"/>
              <a:t> </a:t>
            </a:r>
            <a:r>
              <a:rPr lang="tr-TR" dirty="0" err="1" smtClean="0"/>
              <a:t>icin</a:t>
            </a:r>
            <a:r>
              <a:rPr lang="tr-TR" dirty="0" smtClean="0"/>
              <a:t> gerekebilir.</a:t>
            </a:r>
          </a:p>
          <a:p>
            <a:r>
              <a:rPr lang="tr-TR" dirty="0" smtClean="0"/>
              <a:t>#</a:t>
            </a:r>
            <a:r>
              <a:rPr lang="tr-TR" dirty="0" err="1" smtClean="0"/>
              <a:t>include</a:t>
            </a:r>
            <a:r>
              <a:rPr lang="tr-TR" dirty="0" smtClean="0"/>
              <a:t> &lt;</a:t>
            </a:r>
            <a:r>
              <a:rPr lang="tr-TR" dirty="0" err="1" smtClean="0"/>
              <a:t>windows</a:t>
            </a:r>
            <a:r>
              <a:rPr lang="tr-TR" dirty="0" smtClean="0"/>
              <a:t>.h&gt; // </a:t>
            </a:r>
            <a:r>
              <a:rPr lang="tr-TR" dirty="0" err="1" smtClean="0"/>
              <a:t>Sleep</a:t>
            </a:r>
            <a:r>
              <a:rPr lang="tr-TR" dirty="0" smtClean="0"/>
              <a:t> fonksiyonu için gerekebilir.</a:t>
            </a:r>
            <a:endParaRPr lang="tr-TR" dirty="0"/>
          </a:p>
        </p:txBody>
      </p:sp>
      <p:sp>
        <p:nvSpPr>
          <p:cNvPr id="6" name="5 Metin kutusu"/>
          <p:cNvSpPr txBox="1"/>
          <p:nvPr/>
        </p:nvSpPr>
        <p:spPr>
          <a:xfrm>
            <a:off x="457200" y="5972294"/>
            <a:ext cx="5225020" cy="369332"/>
          </a:xfrm>
          <a:prstGeom prst="rect">
            <a:avLst/>
          </a:prstGeom>
          <a:noFill/>
        </p:spPr>
        <p:txBody>
          <a:bodyPr wrap="none" rtlCol="0">
            <a:spAutoFit/>
          </a:bodyPr>
          <a:lstStyle/>
          <a:p>
            <a:r>
              <a:rPr lang="tr-TR" dirty="0" smtClean="0"/>
              <a:t>Sınavda buradaki daktilo </a:t>
            </a:r>
            <a:r>
              <a:rPr lang="tr-TR" dirty="0" err="1" smtClean="0"/>
              <a:t>printf’ten</a:t>
            </a:r>
            <a:r>
              <a:rPr lang="tr-TR" dirty="0" smtClean="0"/>
              <a:t> sorumlu değilsiniz.</a:t>
            </a:r>
            <a:endParaRPr lang="tr-TR"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0 Resim" descr="soru.jpg"/>
          <p:cNvPicPr>
            <a:picLocks noChangeAspect="1"/>
          </p:cNvPicPr>
          <p:nvPr/>
        </p:nvPicPr>
        <p:blipFill>
          <a:blip r:embed="rId2"/>
          <a:stretch>
            <a:fillRect/>
          </a:stretch>
        </p:blipFill>
        <p:spPr>
          <a:xfrm>
            <a:off x="6715140" y="928670"/>
            <a:ext cx="1767840" cy="1328928"/>
          </a:xfrm>
          <a:prstGeom prst="rect">
            <a:avLst/>
          </a:prstGeom>
        </p:spPr>
      </p:pic>
      <p:sp>
        <p:nvSpPr>
          <p:cNvPr id="5123" name="Rectangle 3"/>
          <p:cNvSpPr>
            <a:spLocks noGrp="1" noChangeArrowheads="1"/>
          </p:cNvSpPr>
          <p:nvPr>
            <p:ph type="title"/>
          </p:nvPr>
        </p:nvSpPr>
        <p:spPr>
          <a:noFill/>
          <a:ln/>
        </p:spPr>
        <p:txBody>
          <a:bodyPr/>
          <a:lstStyle/>
          <a:p>
            <a:r>
              <a:rPr lang="tr-TR" dirty="0" smtClean="0"/>
              <a:t>Alıştırma</a:t>
            </a:r>
            <a:endParaRPr lang="en-US" dirty="0"/>
          </a:p>
        </p:txBody>
      </p:sp>
      <p:pic>
        <p:nvPicPr>
          <p:cNvPr id="2050" name="Picture 2" descr="http://www.everydaydevotions.com/wp-content/uploads/2015/01/surprise.jpg"/>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19854" t="-4390" r="24655" b="1"/>
          <a:stretch/>
        </p:blipFill>
        <p:spPr bwMode="auto">
          <a:xfrm>
            <a:off x="6761910" y="3857628"/>
            <a:ext cx="1948284" cy="2329573"/>
          </a:xfrm>
          <a:prstGeom prst="ellipse">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
        <p:nvSpPr>
          <p:cNvPr id="15" name="14 İçerik Yer Tutucusu"/>
          <p:cNvSpPr>
            <a:spLocks noGrp="1"/>
          </p:cNvSpPr>
          <p:nvPr>
            <p:ph sz="quarter" idx="1"/>
          </p:nvPr>
        </p:nvSpPr>
        <p:spPr>
          <a:xfrm>
            <a:off x="457200" y="1219200"/>
            <a:ext cx="8229600" cy="3709998"/>
          </a:xfrm>
        </p:spPr>
        <p:txBody>
          <a:bodyPr>
            <a:normAutofit fontScale="70000" lnSpcReduction="20000"/>
          </a:bodyPr>
          <a:lstStyle/>
          <a:p>
            <a:pPr marL="514350" indent="-514350">
              <a:buFont typeface="+mj-lt"/>
              <a:buAutoNum type="arabicPeriod"/>
            </a:pPr>
            <a:r>
              <a:rPr lang="en-US" dirty="0" smtClean="0"/>
              <a:t>#include &lt;</a:t>
            </a:r>
            <a:r>
              <a:rPr lang="en-US" dirty="0" err="1" smtClean="0"/>
              <a:t>stdio.h</a:t>
            </a:r>
            <a:r>
              <a:rPr lang="en-US" dirty="0" smtClean="0"/>
              <a:t>&gt;</a:t>
            </a:r>
          </a:p>
          <a:p>
            <a:pPr marL="514350" indent="-514350">
              <a:buFont typeface="+mj-lt"/>
              <a:buAutoNum type="arabicPeriod"/>
            </a:pPr>
            <a:r>
              <a:rPr lang="en-US" dirty="0" err="1" smtClean="0"/>
              <a:t>int</a:t>
            </a:r>
            <a:r>
              <a:rPr lang="en-US" dirty="0" smtClean="0"/>
              <a:t> main()</a:t>
            </a:r>
          </a:p>
          <a:p>
            <a:pPr marL="514350" indent="-514350">
              <a:buFont typeface="+mj-lt"/>
              <a:buAutoNum type="arabicPeriod"/>
            </a:pPr>
            <a:r>
              <a:rPr lang="en-US" dirty="0" smtClean="0"/>
              <a:t>{</a:t>
            </a:r>
          </a:p>
          <a:p>
            <a:pPr marL="514350" indent="-514350">
              <a:buFont typeface="+mj-lt"/>
              <a:buAutoNum type="arabicPeriod"/>
            </a:pPr>
            <a:r>
              <a:rPr lang="en-US" dirty="0" smtClean="0"/>
              <a:t>	</a:t>
            </a:r>
            <a:r>
              <a:rPr lang="en-US" dirty="0" err="1" smtClean="0"/>
              <a:t>int</a:t>
            </a:r>
            <a:r>
              <a:rPr lang="en-US" dirty="0" smtClean="0"/>
              <a:t> a=5;</a:t>
            </a:r>
          </a:p>
          <a:p>
            <a:pPr marL="514350" indent="-514350">
              <a:buFont typeface="+mj-lt"/>
              <a:buAutoNum type="arabicPeriod"/>
            </a:pPr>
            <a:r>
              <a:rPr lang="en-US" dirty="0" smtClean="0"/>
              <a:t>	while(a&lt;3);</a:t>
            </a:r>
          </a:p>
          <a:p>
            <a:pPr marL="514350" indent="-514350">
              <a:buFont typeface="+mj-lt"/>
              <a:buAutoNum type="arabicPeriod"/>
            </a:pPr>
            <a:r>
              <a:rPr lang="en-US" dirty="0" smtClean="0"/>
              <a:t>		{</a:t>
            </a:r>
          </a:p>
          <a:p>
            <a:pPr marL="514350" indent="-514350">
              <a:buFont typeface="+mj-lt"/>
              <a:buAutoNum type="arabicPeriod"/>
            </a:pPr>
            <a:r>
              <a:rPr lang="en-US" dirty="0" smtClean="0"/>
              <a:t>		</a:t>
            </a:r>
            <a:r>
              <a:rPr lang="en-US" dirty="0" err="1" smtClean="0"/>
              <a:t>printf</a:t>
            </a:r>
            <a:r>
              <a:rPr lang="en-US" dirty="0" smtClean="0"/>
              <a:t>("hah");</a:t>
            </a:r>
          </a:p>
          <a:p>
            <a:pPr marL="514350" indent="-514350">
              <a:buFont typeface="+mj-lt"/>
              <a:buAutoNum type="arabicPeriod"/>
            </a:pPr>
            <a:r>
              <a:rPr lang="en-US" dirty="0" smtClean="0"/>
              <a:t>		a++;</a:t>
            </a:r>
          </a:p>
          <a:p>
            <a:pPr marL="514350" indent="-514350">
              <a:buFont typeface="+mj-lt"/>
              <a:buAutoNum type="arabicPeriod"/>
            </a:pPr>
            <a:r>
              <a:rPr lang="en-US" dirty="0" smtClean="0"/>
              <a:t>		}</a:t>
            </a:r>
          </a:p>
          <a:p>
            <a:pPr marL="514350" indent="-514350">
              <a:buFont typeface="+mj-lt"/>
              <a:buAutoNum type="arabicPeriod"/>
            </a:pPr>
            <a:r>
              <a:rPr lang="en-US" dirty="0" smtClean="0"/>
              <a:t>		</a:t>
            </a:r>
            <a:r>
              <a:rPr lang="en-US" dirty="0" err="1" smtClean="0"/>
              <a:t>printf</a:t>
            </a:r>
            <a:r>
              <a:rPr lang="en-US" dirty="0" smtClean="0"/>
              <a:t>("ha");</a:t>
            </a:r>
          </a:p>
          <a:p>
            <a:pPr marL="514350" indent="-514350">
              <a:buFont typeface="+mj-lt"/>
              <a:buAutoNum type="arabicPeriod"/>
            </a:pPr>
            <a:r>
              <a:rPr lang="en-US" dirty="0" smtClean="0"/>
              <a:t>		return 0;</a:t>
            </a:r>
          </a:p>
          <a:p>
            <a:pPr marL="514350" indent="-514350">
              <a:buFont typeface="+mj-lt"/>
              <a:buAutoNum type="arabicPeriod"/>
            </a:pPr>
            <a:r>
              <a:rPr lang="en-US" dirty="0" smtClean="0"/>
              <a:t>}</a:t>
            </a:r>
            <a:endParaRPr lang="tr-TR" dirty="0"/>
          </a:p>
        </p:txBody>
      </p:sp>
      <p:pic>
        <p:nvPicPr>
          <p:cNvPr id="219138" name="Picture 2"/>
          <p:cNvPicPr>
            <a:picLocks noChangeAspect="1" noChangeArrowheads="1"/>
          </p:cNvPicPr>
          <p:nvPr/>
        </p:nvPicPr>
        <p:blipFill>
          <a:blip r:embed="rId4"/>
          <a:srcRect/>
          <a:stretch>
            <a:fillRect/>
          </a:stretch>
        </p:blipFill>
        <p:spPr bwMode="auto">
          <a:xfrm>
            <a:off x="4714876" y="1357298"/>
            <a:ext cx="1895475" cy="1514475"/>
          </a:xfrm>
          <a:prstGeom prst="rect">
            <a:avLst/>
          </a:prstGeom>
          <a:noFill/>
          <a:ln w="9525">
            <a:noFill/>
            <a:miter lim="800000"/>
            <a:headEnd/>
            <a:tailEnd/>
          </a:ln>
          <a:effectLst/>
        </p:spPr>
      </p:pic>
      <p:sp>
        <p:nvSpPr>
          <p:cNvPr id="7" name="6 Metin kutusu"/>
          <p:cNvSpPr txBox="1"/>
          <p:nvPr/>
        </p:nvSpPr>
        <p:spPr>
          <a:xfrm>
            <a:off x="7500958" y="4429132"/>
            <a:ext cx="928694" cy="1446550"/>
          </a:xfrm>
          <a:prstGeom prst="rect">
            <a:avLst/>
          </a:prstGeom>
          <a:noFill/>
        </p:spPr>
        <p:txBody>
          <a:bodyPr wrap="square" rtlCol="0">
            <a:spAutoFit/>
          </a:bodyPr>
          <a:lstStyle/>
          <a:p>
            <a:r>
              <a:rPr lang="tr-TR" sz="8800" b="1" dirty="0" smtClean="0">
                <a:solidFill>
                  <a:srgbClr val="FFFF00"/>
                </a:solidFill>
              </a:rPr>
              <a:t>;</a:t>
            </a:r>
            <a:endParaRPr lang="tr-TR" sz="8800" b="1" dirty="0">
              <a:solidFill>
                <a:srgbClr val="FFFF00"/>
              </a:solidFill>
            </a:endParaRPr>
          </a:p>
        </p:txBody>
      </p:sp>
      <p:sp>
        <p:nvSpPr>
          <p:cNvPr id="8" name="7 Yuvarlatılmış Dikdörtgen"/>
          <p:cNvSpPr/>
          <p:nvPr/>
        </p:nvSpPr>
        <p:spPr>
          <a:xfrm>
            <a:off x="3071802" y="5143512"/>
            <a:ext cx="3071834" cy="12858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err="1" smtClean="0"/>
              <a:t>while’dan</a:t>
            </a:r>
            <a:r>
              <a:rPr lang="tr-TR" dirty="0" smtClean="0"/>
              <a:t> sonra ; koymak,</a:t>
            </a:r>
            <a:br>
              <a:rPr lang="tr-TR" dirty="0" smtClean="0"/>
            </a:br>
            <a:r>
              <a:rPr lang="tr-TR" dirty="0" smtClean="0"/>
              <a:t>; yerine {} yazmaya denktir.</a:t>
            </a:r>
            <a:endParaRPr lang="tr-TR" dirty="0"/>
          </a:p>
        </p:txBody>
      </p:sp>
    </p:spTree>
    <p:extLst>
      <p:ext uri="{BB962C8B-B14F-4D97-AF65-F5344CB8AC3E}">
        <p14:creationId xmlns="" xmlns:p14="http://schemas.microsoft.com/office/powerpoint/2010/main" val="398857196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219138"/>
                                        </p:tgtEl>
                                        <p:attrNameLst>
                                          <p:attrName>style.visibility</p:attrName>
                                        </p:attrNameLst>
                                      </p:cBhvr>
                                      <p:to>
                                        <p:strVal val="visible"/>
                                      </p:to>
                                    </p:set>
                                    <p:animEffect transition="in" filter="diamond(in)">
                                      <p:cBhvr>
                                        <p:cTn id="12" dur="2000"/>
                                        <p:tgtEl>
                                          <p:spTgt spid="219138"/>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amond(in)">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Bir fonksiyon örneği: daktilo fonksiyonu</a:t>
            </a:r>
            <a:endParaRPr lang="tr-TR" dirty="0"/>
          </a:p>
        </p:txBody>
      </p:sp>
      <p:sp>
        <p:nvSpPr>
          <p:cNvPr id="3" name="2 İçerik Yer Tutucusu"/>
          <p:cNvSpPr>
            <a:spLocks noGrp="1"/>
          </p:cNvSpPr>
          <p:nvPr>
            <p:ph sz="quarter" idx="1"/>
          </p:nvPr>
        </p:nvSpPr>
        <p:spPr/>
        <p:txBody>
          <a:bodyPr/>
          <a:lstStyle/>
          <a:p>
            <a:r>
              <a:rPr lang="tr-TR" dirty="0" smtClean="0"/>
              <a:t>Daktilo gibi ekrana yazı yazdırmak </a:t>
            </a:r>
          </a:p>
          <a:p>
            <a:r>
              <a:rPr lang="tr-TR" dirty="0" smtClean="0"/>
              <a:t>Fonksiyonlar sayesinde…</a:t>
            </a:r>
          </a:p>
          <a:p>
            <a:endParaRPr lang="tr-TR" dirty="0" smtClean="0"/>
          </a:p>
          <a:p>
            <a:endParaRPr lang="tr-TR" dirty="0" smtClean="0"/>
          </a:p>
          <a:p>
            <a:endParaRPr lang="tr-TR" dirty="0" smtClean="0"/>
          </a:p>
          <a:p>
            <a:endParaRPr lang="tr-TR" dirty="0" smtClean="0"/>
          </a:p>
          <a:p>
            <a:endParaRPr lang="tr-TR" dirty="0" smtClean="0"/>
          </a:p>
          <a:p>
            <a:endParaRPr lang="tr-TR" dirty="0" smtClean="0"/>
          </a:p>
        </p:txBody>
      </p:sp>
      <p:pic>
        <p:nvPicPr>
          <p:cNvPr id="4" name="Picture 2"/>
          <p:cNvPicPr>
            <a:picLocks noChangeAspect="1" noChangeArrowheads="1"/>
          </p:cNvPicPr>
          <p:nvPr/>
        </p:nvPicPr>
        <p:blipFill>
          <a:blip r:embed="rId3"/>
          <a:srcRect t="8074" r="7251" b="73965"/>
          <a:stretch>
            <a:fillRect/>
          </a:stretch>
        </p:blipFill>
        <p:spPr bwMode="auto">
          <a:xfrm>
            <a:off x="285720" y="2428868"/>
            <a:ext cx="8402292" cy="1084153"/>
          </a:xfrm>
          <a:prstGeom prst="rect">
            <a:avLst/>
          </a:prstGeom>
          <a:noFill/>
          <a:ln w="9525">
            <a:solidFill>
              <a:schemeClr val="bg2">
                <a:lumMod val="50000"/>
              </a:schemeClr>
            </a:solidFill>
            <a:miter lim="800000"/>
            <a:headEnd/>
            <a:tailEnd/>
          </a:ln>
          <a:effectLst/>
        </p:spPr>
      </p:pic>
      <p:cxnSp>
        <p:nvCxnSpPr>
          <p:cNvPr id="6" name="5 Düz Ok Bağlayıcısı"/>
          <p:cNvCxnSpPr/>
          <p:nvPr/>
        </p:nvCxnSpPr>
        <p:spPr>
          <a:xfrm>
            <a:off x="4429124" y="3298707"/>
            <a:ext cx="2071702" cy="1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7" name="6 Metin kutusu"/>
          <p:cNvSpPr txBox="1"/>
          <p:nvPr/>
        </p:nvSpPr>
        <p:spPr>
          <a:xfrm>
            <a:off x="3857620" y="3441583"/>
            <a:ext cx="3386504"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tr-TR" dirty="0" smtClean="0"/>
              <a:t>harfler birer birer ekrana yazdırılır.</a:t>
            </a:r>
            <a:endParaRPr lang="tr-TR"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Bir fonksiyon örneği: daktilo fonksiyonu</a:t>
            </a:r>
            <a:endParaRPr lang="tr-TR" dirty="0"/>
          </a:p>
        </p:txBody>
      </p:sp>
      <p:sp>
        <p:nvSpPr>
          <p:cNvPr id="3" name="2 İçerik Yer Tutucusu"/>
          <p:cNvSpPr>
            <a:spLocks noGrp="1"/>
          </p:cNvSpPr>
          <p:nvPr>
            <p:ph sz="quarter" idx="1"/>
          </p:nvPr>
        </p:nvSpPr>
        <p:spPr/>
        <p:txBody>
          <a:bodyPr/>
          <a:lstStyle/>
          <a:p>
            <a:r>
              <a:rPr lang="tr-TR" dirty="0" err="1" smtClean="0"/>
              <a:t>printf’lerinizi</a:t>
            </a:r>
            <a:r>
              <a:rPr lang="tr-TR" dirty="0" smtClean="0"/>
              <a:t> daha artistik bir hale getirebilirsiniz!</a:t>
            </a:r>
          </a:p>
          <a:p>
            <a:pPr>
              <a:buNone/>
            </a:pPr>
            <a:r>
              <a:rPr lang="tr-TR" sz="1800" dirty="0" smtClean="0"/>
              <a:t>(İçerisindeki </a:t>
            </a:r>
            <a:r>
              <a:rPr lang="tr-TR" sz="1800" dirty="0" err="1" smtClean="0"/>
              <a:t>strlen</a:t>
            </a:r>
            <a:r>
              <a:rPr lang="tr-TR" sz="1800" dirty="0" smtClean="0"/>
              <a:t> gibi kısımları henüz görmedik. Ödevlerinizde kullanabilirsiniz.)</a:t>
            </a:r>
          </a:p>
          <a:p>
            <a:endParaRPr lang="tr-TR" dirty="0" smtClean="0"/>
          </a:p>
        </p:txBody>
      </p:sp>
      <p:sp>
        <p:nvSpPr>
          <p:cNvPr id="6" name="5 Dikdörtgen"/>
          <p:cNvSpPr/>
          <p:nvPr/>
        </p:nvSpPr>
        <p:spPr>
          <a:xfrm>
            <a:off x="1371600" y="2215166"/>
            <a:ext cx="7315199" cy="313932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tr-TR" dirty="0" err="1" smtClean="0"/>
              <a:t>void</a:t>
            </a:r>
            <a:r>
              <a:rPr lang="tr-TR" dirty="0" smtClean="0"/>
              <a:t> daktilo(</a:t>
            </a:r>
            <a:r>
              <a:rPr lang="tr-TR" dirty="0" err="1" smtClean="0"/>
              <a:t>const</a:t>
            </a:r>
            <a:r>
              <a:rPr lang="tr-TR" dirty="0" smtClean="0"/>
              <a:t> </a:t>
            </a:r>
            <a:r>
              <a:rPr lang="tr-TR" dirty="0" err="1" smtClean="0"/>
              <a:t>char</a:t>
            </a:r>
            <a:r>
              <a:rPr lang="tr-TR" dirty="0" smtClean="0"/>
              <a:t>* </a:t>
            </a:r>
            <a:r>
              <a:rPr lang="tr-TR" dirty="0" err="1" smtClean="0"/>
              <a:t>text</a:t>
            </a:r>
            <a:r>
              <a:rPr lang="tr-TR" dirty="0" smtClean="0"/>
              <a:t>) // sade metin </a:t>
            </a:r>
            <a:r>
              <a:rPr lang="tr-TR" dirty="0" err="1" smtClean="0"/>
              <a:t>yazdirmak</a:t>
            </a:r>
            <a:r>
              <a:rPr lang="tr-TR" dirty="0" smtClean="0"/>
              <a:t> </a:t>
            </a:r>
            <a:r>
              <a:rPr lang="tr-TR" dirty="0" err="1" smtClean="0"/>
              <a:t>icin</a:t>
            </a:r>
            <a:endParaRPr lang="tr-TR" dirty="0" smtClean="0"/>
          </a:p>
          <a:p>
            <a:r>
              <a:rPr lang="tr-TR" dirty="0" smtClean="0"/>
              <a:t>{</a:t>
            </a:r>
          </a:p>
          <a:p>
            <a:r>
              <a:rPr lang="tr-TR" dirty="0" smtClean="0"/>
              <a:t>	</a:t>
            </a:r>
            <a:r>
              <a:rPr lang="tr-TR" dirty="0" err="1" smtClean="0"/>
              <a:t>int</a:t>
            </a:r>
            <a:r>
              <a:rPr lang="tr-TR" dirty="0" smtClean="0"/>
              <a:t> </a:t>
            </a:r>
            <a:r>
              <a:rPr lang="tr-TR" dirty="0" err="1" smtClean="0"/>
              <a:t>length</a:t>
            </a:r>
            <a:r>
              <a:rPr lang="tr-TR" dirty="0" smtClean="0"/>
              <a:t> = </a:t>
            </a:r>
            <a:r>
              <a:rPr lang="tr-TR" dirty="0" err="1" smtClean="0"/>
              <a:t>strlen</a:t>
            </a:r>
            <a:r>
              <a:rPr lang="tr-TR" dirty="0" smtClean="0"/>
              <a:t>(</a:t>
            </a:r>
            <a:r>
              <a:rPr lang="tr-TR" dirty="0" err="1" smtClean="0"/>
              <a:t>text</a:t>
            </a:r>
            <a:r>
              <a:rPr lang="tr-TR" dirty="0" smtClean="0"/>
              <a:t>); //girilen </a:t>
            </a:r>
            <a:r>
              <a:rPr lang="tr-TR" dirty="0" err="1" smtClean="0"/>
              <a:t>sozcuk</a:t>
            </a:r>
            <a:r>
              <a:rPr lang="tr-TR" dirty="0" smtClean="0"/>
              <a:t> </a:t>
            </a:r>
            <a:r>
              <a:rPr lang="tr-TR" dirty="0" err="1" smtClean="0"/>
              <a:t>kac</a:t>
            </a:r>
            <a:r>
              <a:rPr lang="tr-TR" dirty="0" smtClean="0"/>
              <a:t> karakterli</a:t>
            </a:r>
          </a:p>
          <a:p>
            <a:r>
              <a:rPr lang="tr-TR" dirty="0" smtClean="0"/>
              <a:t>	</a:t>
            </a:r>
            <a:r>
              <a:rPr lang="tr-TR" dirty="0" err="1" smtClean="0"/>
              <a:t>int</a:t>
            </a:r>
            <a:r>
              <a:rPr lang="tr-TR" dirty="0" smtClean="0"/>
              <a:t> i;</a:t>
            </a:r>
          </a:p>
          <a:p>
            <a:endParaRPr lang="tr-TR" dirty="0" smtClean="0"/>
          </a:p>
          <a:p>
            <a:r>
              <a:rPr lang="tr-TR" dirty="0" smtClean="0"/>
              <a:t>	</a:t>
            </a:r>
            <a:r>
              <a:rPr lang="tr-TR" dirty="0" err="1" smtClean="0"/>
              <a:t>for</a:t>
            </a:r>
            <a:r>
              <a:rPr lang="tr-TR" dirty="0" smtClean="0"/>
              <a:t> (i = 0; i &lt; </a:t>
            </a:r>
            <a:r>
              <a:rPr lang="tr-TR" dirty="0" err="1" smtClean="0"/>
              <a:t>length</a:t>
            </a:r>
            <a:r>
              <a:rPr lang="tr-TR" dirty="0" smtClean="0"/>
              <a:t>; i++)</a:t>
            </a:r>
          </a:p>
          <a:p>
            <a:r>
              <a:rPr lang="tr-TR" dirty="0" smtClean="0"/>
              <a:t>	{</a:t>
            </a:r>
          </a:p>
          <a:p>
            <a:r>
              <a:rPr lang="tr-TR" dirty="0" smtClean="0"/>
              <a:t>		</a:t>
            </a:r>
            <a:r>
              <a:rPr lang="tr-TR" dirty="0" err="1" smtClean="0"/>
              <a:t>printf</a:t>
            </a:r>
            <a:r>
              <a:rPr lang="tr-TR" dirty="0" smtClean="0"/>
              <a:t>("%c", </a:t>
            </a:r>
            <a:r>
              <a:rPr lang="tr-TR" dirty="0" err="1" smtClean="0"/>
              <a:t>text</a:t>
            </a:r>
            <a:r>
              <a:rPr lang="tr-TR" dirty="0" smtClean="0"/>
              <a:t>[i]); //sırayla bir karakter basar.</a:t>
            </a:r>
          </a:p>
          <a:p>
            <a:r>
              <a:rPr lang="tr-TR" dirty="0" smtClean="0"/>
              <a:t>		</a:t>
            </a:r>
            <a:r>
              <a:rPr lang="tr-TR" dirty="0" err="1" smtClean="0"/>
              <a:t>Sleep</a:t>
            </a:r>
            <a:r>
              <a:rPr lang="tr-TR" dirty="0" smtClean="0"/>
              <a:t>(60); // </a:t>
            </a:r>
            <a:r>
              <a:rPr lang="tr-TR" dirty="0" err="1" smtClean="0"/>
              <a:t>delay'e</a:t>
            </a:r>
            <a:r>
              <a:rPr lang="tr-TR" dirty="0" smtClean="0"/>
              <a:t> alternatif bir duraklatma ifadesi</a:t>
            </a:r>
          </a:p>
          <a:p>
            <a:r>
              <a:rPr lang="tr-TR" dirty="0" smtClean="0"/>
              <a:t>	}</a:t>
            </a:r>
          </a:p>
          <a:p>
            <a:r>
              <a:rPr lang="tr-TR" dirty="0" smtClean="0"/>
              <a:t>}</a:t>
            </a:r>
            <a:endParaRPr lang="tr-TR"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Bir fonksiyon örneği: daktilo fonksiyonu</a:t>
            </a:r>
            <a:endParaRPr lang="tr-TR" dirty="0"/>
          </a:p>
        </p:txBody>
      </p:sp>
      <p:sp>
        <p:nvSpPr>
          <p:cNvPr id="3" name="2 İçerik Yer Tutucusu"/>
          <p:cNvSpPr>
            <a:spLocks noGrp="1"/>
          </p:cNvSpPr>
          <p:nvPr>
            <p:ph sz="quarter" idx="1"/>
          </p:nvPr>
        </p:nvSpPr>
        <p:spPr/>
        <p:txBody>
          <a:bodyPr/>
          <a:lstStyle/>
          <a:p>
            <a:r>
              <a:rPr lang="tr-TR" dirty="0" smtClean="0"/>
              <a:t>Daktilo fonksiyonunun çağırılması </a:t>
            </a:r>
            <a:r>
              <a:rPr lang="tr-TR" dirty="0" err="1" smtClean="0"/>
              <a:t>printf’e</a:t>
            </a:r>
            <a:r>
              <a:rPr lang="tr-TR" dirty="0" smtClean="0"/>
              <a:t> çok benzer…</a:t>
            </a:r>
          </a:p>
        </p:txBody>
      </p:sp>
      <p:sp>
        <p:nvSpPr>
          <p:cNvPr id="5" name="4 Dikdörtgen"/>
          <p:cNvSpPr/>
          <p:nvPr/>
        </p:nvSpPr>
        <p:spPr>
          <a:xfrm>
            <a:off x="857224" y="2000240"/>
            <a:ext cx="7849673" cy="147732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tr-TR" dirty="0" err="1" smtClean="0"/>
              <a:t>int</a:t>
            </a:r>
            <a:r>
              <a:rPr lang="tr-TR" dirty="0" smtClean="0"/>
              <a:t> </a:t>
            </a:r>
            <a:r>
              <a:rPr lang="tr-TR" dirty="0" err="1" smtClean="0"/>
              <a:t>main</a:t>
            </a:r>
            <a:r>
              <a:rPr lang="tr-TR" dirty="0" smtClean="0"/>
              <a:t>()</a:t>
            </a:r>
          </a:p>
          <a:p>
            <a:r>
              <a:rPr lang="tr-TR" dirty="0" smtClean="0"/>
              <a:t>{</a:t>
            </a:r>
          </a:p>
          <a:p>
            <a:r>
              <a:rPr lang="tr-TR" dirty="0" smtClean="0"/>
              <a:t>	daktilo("Merhaba, </a:t>
            </a:r>
            <a:r>
              <a:rPr lang="tr-TR" dirty="0" err="1" smtClean="0"/>
              <a:t>cok</a:t>
            </a:r>
            <a:r>
              <a:rPr lang="tr-TR" dirty="0" smtClean="0"/>
              <a:t> </a:t>
            </a:r>
            <a:r>
              <a:rPr lang="tr-TR" dirty="0" err="1" smtClean="0"/>
              <a:t>guzel</a:t>
            </a:r>
            <a:r>
              <a:rPr lang="tr-TR" dirty="0" smtClean="0"/>
              <a:t> bir </a:t>
            </a:r>
            <a:r>
              <a:rPr lang="tr-TR" dirty="0" err="1" smtClean="0"/>
              <a:t>gun</a:t>
            </a:r>
            <a:r>
              <a:rPr lang="tr-TR" dirty="0" smtClean="0"/>
              <a:t>, sizce de </a:t>
            </a:r>
            <a:r>
              <a:rPr lang="tr-TR" dirty="0" err="1" smtClean="0"/>
              <a:t>oyle</a:t>
            </a:r>
            <a:r>
              <a:rPr lang="tr-TR" dirty="0" smtClean="0"/>
              <a:t> </a:t>
            </a:r>
            <a:r>
              <a:rPr lang="tr-TR" dirty="0" err="1" smtClean="0"/>
              <a:t>degil</a:t>
            </a:r>
            <a:r>
              <a:rPr lang="tr-TR" dirty="0" smtClean="0"/>
              <a:t> mi?\n"); </a:t>
            </a:r>
          </a:p>
          <a:p>
            <a:r>
              <a:rPr lang="tr-TR" dirty="0" smtClean="0"/>
              <a:t>		</a:t>
            </a:r>
          </a:p>
          <a:p>
            <a:r>
              <a:rPr lang="tr-TR" dirty="0" smtClean="0"/>
              <a:t>}</a:t>
            </a:r>
            <a:endParaRPr lang="tr-TR" dirty="0"/>
          </a:p>
        </p:txBody>
      </p:sp>
      <p:pic>
        <p:nvPicPr>
          <p:cNvPr id="1026" name="Picture 2" descr="https://kidim2013.files.wordpress.com/2013/12/1476562_301288596663121_1008329376_n.jpg"/>
          <p:cNvPicPr>
            <a:picLocks noChangeAspect="1" noChangeArrowheads="1"/>
          </p:cNvPicPr>
          <p:nvPr/>
        </p:nvPicPr>
        <p:blipFill>
          <a:blip r:embed="rId3"/>
          <a:srcRect b="41432"/>
          <a:stretch>
            <a:fillRect/>
          </a:stretch>
        </p:blipFill>
        <p:spPr bwMode="auto">
          <a:xfrm>
            <a:off x="5072066" y="3786190"/>
            <a:ext cx="3838575" cy="224819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Hatırlatma: </a:t>
            </a:r>
            <a:r>
              <a:rPr lang="tr-TR" dirty="0" err="1" smtClean="0"/>
              <a:t>getch</a:t>
            </a:r>
            <a:r>
              <a:rPr lang="tr-TR" dirty="0" smtClean="0"/>
              <a:t>() ile ok girişi algılamak</a:t>
            </a:r>
            <a:endParaRPr lang="tr-TR" dirty="0"/>
          </a:p>
        </p:txBody>
      </p:sp>
      <p:graphicFrame>
        <p:nvGraphicFramePr>
          <p:cNvPr id="6" name="5 Tablo"/>
          <p:cNvGraphicFramePr>
            <a:graphicFrameLocks noGrp="1"/>
          </p:cNvGraphicFramePr>
          <p:nvPr/>
        </p:nvGraphicFramePr>
        <p:xfrm>
          <a:off x="214282" y="1428736"/>
          <a:ext cx="4429155" cy="2123440"/>
        </p:xfrm>
        <a:graphic>
          <a:graphicData uri="http://schemas.openxmlformats.org/drawingml/2006/table">
            <a:tbl>
              <a:tblPr firstRow="1" bandRow="1">
                <a:tableStyleId>{69012ECD-51FC-41F1-AA8D-1B2483CD663E}</a:tableStyleId>
              </a:tblPr>
              <a:tblGrid>
                <a:gridCol w="1476385"/>
                <a:gridCol w="1476385"/>
                <a:gridCol w="1476385"/>
              </a:tblGrid>
              <a:tr h="370840">
                <a:tc>
                  <a:txBody>
                    <a:bodyPr/>
                    <a:lstStyle/>
                    <a:p>
                      <a:r>
                        <a:rPr lang="tr-TR" dirty="0" smtClean="0"/>
                        <a:t/>
                      </a:r>
                      <a:br>
                        <a:rPr lang="tr-TR" dirty="0" smtClean="0"/>
                      </a:br>
                      <a:r>
                        <a:rPr lang="tr-TR" dirty="0" smtClean="0"/>
                        <a:t>Ok yönleri</a:t>
                      </a:r>
                      <a:endParaRPr lang="tr-TR" dirty="0"/>
                    </a:p>
                  </a:txBody>
                  <a:tcPr/>
                </a:tc>
                <a:tc>
                  <a:txBody>
                    <a:bodyPr/>
                    <a:lstStyle/>
                    <a:p>
                      <a:pPr algn="ctr"/>
                      <a:r>
                        <a:rPr lang="tr-TR" dirty="0" smtClean="0"/>
                        <a:t>Soldaki ok tuşları</a:t>
                      </a:r>
                      <a:endParaRPr lang="tr-TR" dirty="0"/>
                    </a:p>
                  </a:txBody>
                  <a:tcPr/>
                </a:tc>
                <a:tc>
                  <a:txBody>
                    <a:bodyPr/>
                    <a:lstStyle/>
                    <a:p>
                      <a:pPr algn="ctr"/>
                      <a:r>
                        <a:rPr lang="tr-TR" dirty="0" smtClean="0"/>
                        <a:t>Sayı</a:t>
                      </a:r>
                      <a:r>
                        <a:rPr lang="tr-TR" baseline="0" dirty="0" smtClean="0"/>
                        <a:t> kısmı üzerindeki</a:t>
                      </a:r>
                      <a:endParaRPr lang="tr-TR" dirty="0"/>
                    </a:p>
                  </a:txBody>
                  <a:tcPr/>
                </a:tc>
              </a:tr>
              <a:tr h="370840">
                <a:tc>
                  <a:txBody>
                    <a:bodyPr/>
                    <a:lstStyle/>
                    <a:p>
                      <a:r>
                        <a:rPr lang="tr-TR" dirty="0" smtClean="0"/>
                        <a:t>Üst</a:t>
                      </a:r>
                      <a:endParaRPr lang="tr-TR" dirty="0"/>
                    </a:p>
                  </a:txBody>
                  <a:tcPr/>
                </a:tc>
                <a:tc>
                  <a:txBody>
                    <a:bodyPr/>
                    <a:lstStyle/>
                    <a:p>
                      <a:pPr algn="ctr"/>
                      <a:r>
                        <a:rPr lang="tr-TR" dirty="0" smtClean="0"/>
                        <a:t>224-72</a:t>
                      </a:r>
                      <a:endParaRPr lang="tr-TR" dirty="0"/>
                    </a:p>
                  </a:txBody>
                  <a:tcPr/>
                </a:tc>
                <a:tc>
                  <a:txBody>
                    <a:bodyPr/>
                    <a:lstStyle/>
                    <a:p>
                      <a:pPr algn="ctr"/>
                      <a:r>
                        <a:rPr lang="tr-TR" dirty="0" smtClean="0"/>
                        <a:t>0-72</a:t>
                      </a:r>
                      <a:endParaRPr lang="tr-TR" dirty="0"/>
                    </a:p>
                  </a:txBody>
                  <a:tcPr/>
                </a:tc>
              </a:tr>
              <a:tr h="370840">
                <a:tc>
                  <a:txBody>
                    <a:bodyPr/>
                    <a:lstStyle/>
                    <a:p>
                      <a:r>
                        <a:rPr lang="tr-TR" dirty="0" smtClean="0"/>
                        <a:t>Alt</a:t>
                      </a:r>
                      <a:endParaRPr lang="tr-TR"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dirty="0" smtClean="0"/>
                        <a:t>224-80</a:t>
                      </a:r>
                    </a:p>
                  </a:txBody>
                  <a:tcPr/>
                </a:tc>
                <a:tc>
                  <a:txBody>
                    <a:bodyPr/>
                    <a:lstStyle/>
                    <a:p>
                      <a:pPr algn="ctr"/>
                      <a:r>
                        <a:rPr lang="tr-TR" dirty="0" smtClean="0"/>
                        <a:t>0-80</a:t>
                      </a:r>
                      <a:endParaRPr lang="tr-TR" dirty="0"/>
                    </a:p>
                  </a:txBody>
                  <a:tcPr/>
                </a:tc>
              </a:tr>
              <a:tr h="370840">
                <a:tc>
                  <a:txBody>
                    <a:bodyPr/>
                    <a:lstStyle/>
                    <a:p>
                      <a:r>
                        <a:rPr lang="tr-TR" dirty="0" smtClean="0"/>
                        <a:t>Sol</a:t>
                      </a:r>
                      <a:endParaRPr lang="tr-TR"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dirty="0" smtClean="0"/>
                        <a:t>224-75</a:t>
                      </a:r>
                    </a:p>
                  </a:txBody>
                  <a:tcPr/>
                </a:tc>
                <a:tc>
                  <a:txBody>
                    <a:bodyPr/>
                    <a:lstStyle/>
                    <a:p>
                      <a:pPr algn="ctr"/>
                      <a:r>
                        <a:rPr lang="tr-TR" dirty="0" smtClean="0"/>
                        <a:t>0-75</a:t>
                      </a:r>
                      <a:endParaRPr lang="tr-TR" dirty="0"/>
                    </a:p>
                  </a:txBody>
                  <a:tcPr/>
                </a:tc>
              </a:tr>
              <a:tr h="370840">
                <a:tc>
                  <a:txBody>
                    <a:bodyPr/>
                    <a:lstStyle/>
                    <a:p>
                      <a:r>
                        <a:rPr lang="tr-TR" dirty="0" smtClean="0"/>
                        <a:t>Sağ</a:t>
                      </a:r>
                      <a:endParaRPr lang="tr-TR"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dirty="0" smtClean="0"/>
                        <a:t>224-77</a:t>
                      </a:r>
                    </a:p>
                  </a:txBody>
                  <a:tcPr/>
                </a:tc>
                <a:tc>
                  <a:txBody>
                    <a:bodyPr/>
                    <a:lstStyle/>
                    <a:p>
                      <a:pPr algn="ctr"/>
                      <a:r>
                        <a:rPr lang="tr-TR" dirty="0" smtClean="0"/>
                        <a:t>0-77</a:t>
                      </a:r>
                      <a:endParaRPr lang="tr-TR" dirty="0"/>
                    </a:p>
                  </a:txBody>
                  <a:tcPr/>
                </a:tc>
              </a:tr>
            </a:tbl>
          </a:graphicData>
        </a:graphic>
      </p:graphicFrame>
      <p:pic>
        <p:nvPicPr>
          <p:cNvPr id="7" name="6 Resim" descr="kensington-64406-washable-keyboard-white-pic1.jpg"/>
          <p:cNvPicPr>
            <a:picLocks noChangeAspect="1"/>
          </p:cNvPicPr>
          <p:nvPr/>
        </p:nvPicPr>
        <p:blipFill>
          <a:blip r:embed="rId3"/>
          <a:srcRect l="63542" t="37500" b="33333"/>
          <a:stretch>
            <a:fillRect/>
          </a:stretch>
        </p:blipFill>
        <p:spPr>
          <a:xfrm>
            <a:off x="5214942" y="1357298"/>
            <a:ext cx="3393272" cy="2714644"/>
          </a:xfrm>
          <a:prstGeom prst="rect">
            <a:avLst/>
          </a:prstGeom>
        </p:spPr>
      </p:pic>
      <p:sp>
        <p:nvSpPr>
          <p:cNvPr id="8" name="7 Metin kutusu"/>
          <p:cNvSpPr txBox="1"/>
          <p:nvPr/>
        </p:nvSpPr>
        <p:spPr>
          <a:xfrm>
            <a:off x="357158" y="4214818"/>
            <a:ext cx="8072494" cy="1569660"/>
          </a:xfrm>
          <a:prstGeom prst="rect">
            <a:avLst/>
          </a:prstGeom>
          <a:noFill/>
        </p:spPr>
        <p:txBody>
          <a:bodyPr wrap="square" rtlCol="0">
            <a:spAutoFit/>
          </a:bodyPr>
          <a:lstStyle/>
          <a:p>
            <a:pPr>
              <a:buFont typeface="Arial" pitchFamily="34" charset="0"/>
              <a:buChar char="•"/>
            </a:pPr>
            <a:r>
              <a:rPr lang="tr-TR" sz="2400" dirty="0" smtClean="0"/>
              <a:t>Ok tuşları bir değil iki tane </a:t>
            </a:r>
            <a:r>
              <a:rPr lang="tr-TR" sz="2400" dirty="0" err="1" smtClean="0"/>
              <a:t>int</a:t>
            </a:r>
            <a:r>
              <a:rPr lang="tr-TR" sz="2400" dirty="0" smtClean="0"/>
              <a:t> değeri ile temsil edilir.</a:t>
            </a:r>
          </a:p>
          <a:p>
            <a:pPr>
              <a:buFont typeface="Arial" pitchFamily="34" charset="0"/>
              <a:buChar char="•"/>
            </a:pPr>
            <a:r>
              <a:rPr lang="tr-TR" sz="2400" dirty="0" smtClean="0"/>
              <a:t>Bunun için iki tane peş peşe </a:t>
            </a:r>
            <a:r>
              <a:rPr lang="tr-TR" sz="2400" dirty="0" err="1" smtClean="0"/>
              <a:t>getch</a:t>
            </a:r>
            <a:r>
              <a:rPr lang="tr-TR" sz="2400" dirty="0" smtClean="0"/>
              <a:t>() gereklidir.</a:t>
            </a:r>
          </a:p>
          <a:p>
            <a:pPr lvl="1">
              <a:buFont typeface="Wingdings" pitchFamily="2" charset="2"/>
              <a:buChar char="Ø"/>
            </a:pPr>
            <a:r>
              <a:rPr lang="tr-TR" sz="2400" dirty="0" smtClean="0"/>
              <a:t>Birinci değer ok tuşlarının klavyeden girildiği yeri gösterir.</a:t>
            </a:r>
          </a:p>
          <a:p>
            <a:pPr lvl="1">
              <a:buFont typeface="Wingdings" pitchFamily="2" charset="2"/>
              <a:buChar char="Ø"/>
            </a:pPr>
            <a:r>
              <a:rPr lang="tr-TR" sz="2400" dirty="0" smtClean="0"/>
              <a:t>İkinci değer ok tuşunun yönünü gösterir.</a:t>
            </a:r>
          </a:p>
        </p:txBody>
      </p:sp>
      <p:sp>
        <p:nvSpPr>
          <p:cNvPr id="9" name="8 Oval"/>
          <p:cNvSpPr/>
          <p:nvPr/>
        </p:nvSpPr>
        <p:spPr>
          <a:xfrm>
            <a:off x="5072066" y="2643182"/>
            <a:ext cx="1571636" cy="1500198"/>
          </a:xfrm>
          <a:prstGeom prst="ellipse">
            <a:avLst/>
          </a:prstGeom>
          <a:noFill/>
          <a:ln w="57150">
            <a:solidFill>
              <a:srgbClr val="C00000"/>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tr-TR"/>
          </a:p>
        </p:txBody>
      </p:sp>
      <p:sp>
        <p:nvSpPr>
          <p:cNvPr id="10" name="9 Oval"/>
          <p:cNvSpPr/>
          <p:nvPr/>
        </p:nvSpPr>
        <p:spPr>
          <a:xfrm>
            <a:off x="6357950" y="2071678"/>
            <a:ext cx="1571636" cy="1500198"/>
          </a:xfrm>
          <a:prstGeom prst="ellipse">
            <a:avLst/>
          </a:prstGeom>
          <a:noFill/>
          <a:ln w="57150">
            <a:solidFill>
              <a:srgbClr val="C00000"/>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tr-TR"/>
          </a:p>
        </p:txBody>
      </p:sp>
      <p:sp>
        <p:nvSpPr>
          <p:cNvPr id="11" name="10 Metin kutusu"/>
          <p:cNvSpPr txBox="1"/>
          <p:nvPr/>
        </p:nvSpPr>
        <p:spPr>
          <a:xfrm>
            <a:off x="857224" y="6357958"/>
            <a:ext cx="8143932" cy="369332"/>
          </a:xfrm>
          <a:prstGeom prst="rect">
            <a:avLst/>
          </a:prstGeom>
          <a:noFill/>
        </p:spPr>
        <p:txBody>
          <a:bodyPr wrap="square" rtlCol="0">
            <a:spAutoFit/>
          </a:bodyPr>
          <a:lstStyle/>
          <a:p>
            <a:r>
              <a:rPr lang="tr-TR" dirty="0" smtClean="0"/>
              <a:t>F1(0-59), Del(224-83)… gibi tuşlar da iki </a:t>
            </a:r>
            <a:r>
              <a:rPr lang="tr-TR" dirty="0" err="1" smtClean="0"/>
              <a:t>int</a:t>
            </a:r>
            <a:r>
              <a:rPr lang="tr-TR" dirty="0" smtClean="0"/>
              <a:t> ile temsil edilir.</a:t>
            </a:r>
            <a:endParaRPr lang="tr-TR"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Döngü kullanım örneği: Ok tuşu girişlerini okumak</a:t>
            </a:r>
            <a:endParaRPr lang="tr-TR" dirty="0"/>
          </a:p>
        </p:txBody>
      </p:sp>
      <p:sp>
        <p:nvSpPr>
          <p:cNvPr id="3" name="2 İçerik Yer Tutucusu"/>
          <p:cNvSpPr>
            <a:spLocks noGrp="1"/>
          </p:cNvSpPr>
          <p:nvPr>
            <p:ph sz="quarter" idx="1"/>
          </p:nvPr>
        </p:nvSpPr>
        <p:spPr/>
        <p:txBody>
          <a:bodyPr/>
          <a:lstStyle/>
          <a:p>
            <a:r>
              <a:rPr lang="tr-TR" dirty="0" smtClean="0"/>
              <a:t>Şu kodu çalıştırıp incelemek isteyebilirsiniz…</a:t>
            </a:r>
          </a:p>
          <a:p>
            <a:pPr>
              <a:buNone/>
            </a:pPr>
            <a:endParaRPr lang="tr-TR" dirty="0"/>
          </a:p>
        </p:txBody>
      </p:sp>
      <p:pic>
        <p:nvPicPr>
          <p:cNvPr id="2050" name="Picture 2"/>
          <p:cNvPicPr>
            <a:picLocks noChangeAspect="1" noChangeArrowheads="1"/>
          </p:cNvPicPr>
          <p:nvPr/>
        </p:nvPicPr>
        <p:blipFill>
          <a:blip r:embed="rId3"/>
          <a:srcRect t="15625" r="54429" b="26758"/>
          <a:stretch>
            <a:fillRect/>
          </a:stretch>
        </p:blipFill>
        <p:spPr bwMode="auto">
          <a:xfrm>
            <a:off x="1142976" y="1785926"/>
            <a:ext cx="6706624" cy="47673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6 Yuvarlatılmış Dikdörtgen"/>
          <p:cNvSpPr/>
          <p:nvPr/>
        </p:nvSpPr>
        <p:spPr>
          <a:xfrm>
            <a:off x="5072066" y="4643446"/>
            <a:ext cx="1857388" cy="92869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tr-TR" sz="1400" dirty="0" smtClean="0"/>
              <a:t>.c yerine .</a:t>
            </a:r>
            <a:r>
              <a:rPr lang="tr-TR" sz="1400" dirty="0" err="1" smtClean="0"/>
              <a:t>cpp</a:t>
            </a:r>
            <a:r>
              <a:rPr lang="tr-TR" sz="1400" dirty="0" smtClean="0"/>
              <a:t> olarak kaydederseniz bu dosya hata verir.</a:t>
            </a:r>
            <a:endParaRPr lang="tr-TR" sz="1400" dirty="0"/>
          </a:p>
        </p:txBody>
      </p:sp>
      <p:sp>
        <p:nvSpPr>
          <p:cNvPr id="6" name="5 Yuvarlatılmış Dikdörtgen"/>
          <p:cNvSpPr/>
          <p:nvPr/>
        </p:nvSpPr>
        <p:spPr>
          <a:xfrm>
            <a:off x="4857752" y="2500306"/>
            <a:ext cx="2286016" cy="157163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tr-TR" sz="1600" dirty="0" smtClean="0"/>
              <a:t>Bu kodu aynen kullanmak yerine, kodu iyice inceleyip, buraya bakmadan kendi başınıza yazmanız önerilir.</a:t>
            </a:r>
            <a:endParaRPr lang="tr-TR" sz="1600"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a:t>
            </a:r>
            <a:r>
              <a:rPr lang="tr-TR" dirty="0" err="1" smtClean="0"/>
              <a:t>keyboard</a:t>
            </a:r>
            <a:r>
              <a:rPr lang="tr-TR" dirty="0" smtClean="0"/>
              <a:t> </a:t>
            </a:r>
            <a:r>
              <a:rPr lang="tr-TR" dirty="0" err="1" smtClean="0"/>
              <a:t>hit”</a:t>
            </a:r>
            <a:r>
              <a:rPr lang="tr-TR" b="1" dirty="0" err="1" smtClean="0"/>
              <a:t>kbhit</a:t>
            </a:r>
            <a:r>
              <a:rPr lang="tr-TR" b="1" dirty="0" smtClean="0"/>
              <a:t> fonksiyonu</a:t>
            </a:r>
            <a:endParaRPr lang="tr-TR" dirty="0"/>
          </a:p>
        </p:txBody>
      </p:sp>
      <p:sp>
        <p:nvSpPr>
          <p:cNvPr id="3" name="2 İçerik Yer Tutucusu"/>
          <p:cNvSpPr>
            <a:spLocks noGrp="1"/>
          </p:cNvSpPr>
          <p:nvPr>
            <p:ph sz="quarter" idx="1"/>
          </p:nvPr>
        </p:nvSpPr>
        <p:spPr>
          <a:xfrm>
            <a:off x="457200" y="1219200"/>
            <a:ext cx="5186370" cy="1495420"/>
          </a:xfrm>
        </p:spPr>
        <p:txBody>
          <a:bodyPr>
            <a:normAutofit fontScale="92500" lnSpcReduction="10000"/>
          </a:bodyPr>
          <a:lstStyle/>
          <a:p>
            <a:r>
              <a:rPr lang="tr-TR" sz="1900" dirty="0" smtClean="0"/>
              <a:t>Klavyeden bir değer girilmediği sürece kod belli bir işlemi yapsın, değer girildiğinde başka bir işleme geçsin isteniyorsa </a:t>
            </a:r>
            <a:r>
              <a:rPr lang="tr-TR" sz="1900" dirty="0" err="1" smtClean="0"/>
              <a:t>conio</a:t>
            </a:r>
            <a:r>
              <a:rPr lang="tr-TR" sz="1900" dirty="0" smtClean="0"/>
              <a:t> kütüphanesinden </a:t>
            </a:r>
            <a:r>
              <a:rPr lang="tr-TR" sz="1900" dirty="0" err="1" smtClean="0"/>
              <a:t>kbhit</a:t>
            </a:r>
            <a:r>
              <a:rPr lang="tr-TR" sz="1900" dirty="0" smtClean="0"/>
              <a:t>() kullanılabilir.</a:t>
            </a:r>
          </a:p>
          <a:p>
            <a:r>
              <a:rPr lang="tr-TR" sz="1900" dirty="0" smtClean="0"/>
              <a:t>Giriş yoksa 0, varsa sıfır harici </a:t>
            </a:r>
            <a:r>
              <a:rPr lang="tr-TR" sz="1900" dirty="0" err="1" smtClean="0"/>
              <a:t>int</a:t>
            </a:r>
            <a:r>
              <a:rPr lang="tr-TR" sz="1900" dirty="0" smtClean="0"/>
              <a:t> değer döner.</a:t>
            </a:r>
          </a:p>
          <a:p>
            <a:endParaRPr lang="tr-TR" dirty="0" smtClean="0"/>
          </a:p>
          <a:p>
            <a:endParaRPr lang="tr-TR" dirty="0"/>
          </a:p>
        </p:txBody>
      </p:sp>
      <p:pic>
        <p:nvPicPr>
          <p:cNvPr id="7170" name="Picture 2"/>
          <p:cNvPicPr>
            <a:picLocks noChangeAspect="1" noChangeArrowheads="1"/>
          </p:cNvPicPr>
          <p:nvPr/>
        </p:nvPicPr>
        <p:blipFill>
          <a:blip r:embed="rId3"/>
          <a:srcRect t="6766" r="67346"/>
          <a:stretch>
            <a:fillRect/>
          </a:stretch>
        </p:blipFill>
        <p:spPr bwMode="auto">
          <a:xfrm>
            <a:off x="5857884" y="2751168"/>
            <a:ext cx="2824152" cy="3472289"/>
          </a:xfrm>
          <a:prstGeom prst="roundRect">
            <a:avLst>
              <a:gd name="adj" fmla="val 2748"/>
            </a:avLst>
          </a:prstGeom>
          <a:solidFill>
            <a:srgbClr val="FFFFFF">
              <a:shade val="85000"/>
            </a:srgbClr>
          </a:solidFill>
          <a:ln>
            <a:noFill/>
          </a:ln>
          <a:effectLst>
            <a:reflection blurRad="12700" stA="38000" endPos="28000" dist="5000" dir="5400000" sy="-100000" algn="bl" rotWithShape="0"/>
          </a:effectLst>
        </p:spPr>
      </p:pic>
      <p:sp>
        <p:nvSpPr>
          <p:cNvPr id="5" name="4 Dikdörtgen"/>
          <p:cNvSpPr/>
          <p:nvPr/>
        </p:nvSpPr>
        <p:spPr>
          <a:xfrm>
            <a:off x="714348" y="2714620"/>
            <a:ext cx="4572000" cy="3139321"/>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r>
              <a:rPr lang="tr-TR" dirty="0" smtClean="0"/>
              <a:t>#</a:t>
            </a:r>
            <a:r>
              <a:rPr lang="tr-TR" dirty="0" err="1" smtClean="0"/>
              <a:t>include</a:t>
            </a:r>
            <a:r>
              <a:rPr lang="tr-TR" dirty="0" smtClean="0"/>
              <a:t> &lt;</a:t>
            </a:r>
            <a:r>
              <a:rPr lang="tr-TR" dirty="0" err="1" smtClean="0"/>
              <a:t>stdio</a:t>
            </a:r>
            <a:r>
              <a:rPr lang="tr-TR" dirty="0" smtClean="0"/>
              <a:t>.h&gt;</a:t>
            </a:r>
          </a:p>
          <a:p>
            <a:r>
              <a:rPr lang="tr-TR" dirty="0" smtClean="0"/>
              <a:t>#</a:t>
            </a:r>
            <a:r>
              <a:rPr lang="tr-TR" dirty="0" err="1" smtClean="0"/>
              <a:t>include</a:t>
            </a:r>
            <a:r>
              <a:rPr lang="tr-TR" dirty="0" smtClean="0"/>
              <a:t> &lt;</a:t>
            </a:r>
            <a:r>
              <a:rPr lang="tr-TR" dirty="0" err="1" smtClean="0"/>
              <a:t>conio</a:t>
            </a:r>
            <a:r>
              <a:rPr lang="tr-TR" dirty="0" smtClean="0"/>
              <a:t>.h&gt;</a:t>
            </a:r>
          </a:p>
          <a:p>
            <a:endParaRPr lang="tr-TR" dirty="0" smtClean="0"/>
          </a:p>
          <a:p>
            <a:r>
              <a:rPr lang="tr-TR" dirty="0" err="1" smtClean="0"/>
              <a:t>int</a:t>
            </a:r>
            <a:r>
              <a:rPr lang="tr-TR" dirty="0" smtClean="0"/>
              <a:t> </a:t>
            </a:r>
            <a:r>
              <a:rPr lang="tr-TR" dirty="0" err="1" smtClean="0"/>
              <a:t>main</a:t>
            </a:r>
            <a:r>
              <a:rPr lang="tr-TR" dirty="0" smtClean="0"/>
              <a:t>() {</a:t>
            </a:r>
          </a:p>
          <a:p>
            <a:r>
              <a:rPr lang="tr-TR" dirty="0" smtClean="0"/>
              <a:t>   </a:t>
            </a:r>
            <a:r>
              <a:rPr lang="tr-TR" dirty="0" err="1" smtClean="0"/>
              <a:t>while</a:t>
            </a:r>
            <a:r>
              <a:rPr lang="tr-TR" dirty="0" smtClean="0"/>
              <a:t> (!</a:t>
            </a:r>
            <a:r>
              <a:rPr lang="tr-TR" dirty="0" err="1" smtClean="0"/>
              <a:t>kbhit</a:t>
            </a:r>
            <a:r>
              <a:rPr lang="tr-TR" dirty="0" smtClean="0"/>
              <a:t>())</a:t>
            </a:r>
          </a:p>
          <a:p>
            <a:r>
              <a:rPr lang="tr-TR" dirty="0" smtClean="0"/>
              <a:t>   	</a:t>
            </a:r>
            <a:r>
              <a:rPr lang="tr-TR" dirty="0" err="1" smtClean="0"/>
              <a:t>printf</a:t>
            </a:r>
            <a:r>
              <a:rPr lang="tr-TR" dirty="0" smtClean="0"/>
              <a:t>("</a:t>
            </a:r>
            <a:r>
              <a:rPr lang="tr-TR" dirty="0" err="1" smtClean="0"/>
              <a:t>Giris</a:t>
            </a:r>
            <a:r>
              <a:rPr lang="tr-TR" dirty="0" smtClean="0"/>
              <a:t> </a:t>
            </a:r>
            <a:r>
              <a:rPr lang="tr-TR" dirty="0" err="1" smtClean="0"/>
              <a:t>yapilmadi</a:t>
            </a:r>
            <a:r>
              <a:rPr lang="tr-TR" dirty="0" smtClean="0"/>
              <a:t>.\n");</a:t>
            </a:r>
          </a:p>
          <a:p>
            <a:endParaRPr lang="tr-TR" dirty="0" smtClean="0"/>
          </a:p>
          <a:p>
            <a:r>
              <a:rPr lang="tr-TR" dirty="0" smtClean="0"/>
              <a:t>   </a:t>
            </a:r>
            <a:r>
              <a:rPr lang="tr-TR" dirty="0" err="1" smtClean="0"/>
              <a:t>printf</a:t>
            </a:r>
            <a:r>
              <a:rPr lang="tr-TR" dirty="0" smtClean="0"/>
              <a:t>("%c </a:t>
            </a:r>
            <a:r>
              <a:rPr lang="tr-TR" dirty="0" err="1" smtClean="0"/>
              <a:t>girisi</a:t>
            </a:r>
            <a:r>
              <a:rPr lang="tr-TR" dirty="0" smtClean="0"/>
              <a:t> </a:t>
            </a:r>
            <a:r>
              <a:rPr lang="tr-TR" dirty="0" err="1" smtClean="0"/>
              <a:t>yapildi</a:t>
            </a:r>
            <a:r>
              <a:rPr lang="tr-TR" dirty="0" smtClean="0"/>
              <a:t>.", (</a:t>
            </a:r>
            <a:r>
              <a:rPr lang="tr-TR" dirty="0" err="1" smtClean="0"/>
              <a:t>char</a:t>
            </a:r>
            <a:r>
              <a:rPr lang="tr-TR" dirty="0" smtClean="0"/>
              <a:t>)</a:t>
            </a:r>
            <a:r>
              <a:rPr lang="tr-TR" dirty="0" err="1" smtClean="0"/>
              <a:t>getch</a:t>
            </a:r>
            <a:r>
              <a:rPr lang="tr-TR" dirty="0" smtClean="0"/>
              <a:t>());</a:t>
            </a:r>
          </a:p>
          <a:p>
            <a:endParaRPr lang="tr-TR" dirty="0" smtClean="0"/>
          </a:p>
          <a:p>
            <a:r>
              <a:rPr lang="tr-TR" dirty="0" smtClean="0"/>
              <a:t>   </a:t>
            </a:r>
            <a:r>
              <a:rPr lang="tr-TR" dirty="0" err="1" smtClean="0"/>
              <a:t>return</a:t>
            </a:r>
            <a:r>
              <a:rPr lang="tr-TR" dirty="0" smtClean="0"/>
              <a:t> 0;</a:t>
            </a:r>
          </a:p>
          <a:p>
            <a:r>
              <a:rPr lang="tr-TR" dirty="0" smtClean="0"/>
              <a:t>}</a:t>
            </a:r>
            <a:endParaRPr lang="tr-TR" dirty="0"/>
          </a:p>
        </p:txBody>
      </p:sp>
      <p:pic>
        <p:nvPicPr>
          <p:cNvPr id="6" name="5 Resim" descr="giphy.gif"/>
          <p:cNvPicPr>
            <a:picLocks noChangeAspect="1"/>
          </p:cNvPicPr>
          <p:nvPr/>
        </p:nvPicPr>
        <p:blipFill>
          <a:blip r:embed="rId4"/>
          <a:stretch>
            <a:fillRect/>
          </a:stretch>
        </p:blipFill>
        <p:spPr>
          <a:xfrm>
            <a:off x="5786446" y="428604"/>
            <a:ext cx="2857499" cy="2143124"/>
          </a:xfrm>
          <a:prstGeom prst="rect">
            <a:avLst/>
          </a:prstGeom>
        </p:spPr>
      </p:pic>
      <p:sp>
        <p:nvSpPr>
          <p:cNvPr id="8" name="7 Yuvarlatılmış Dikdörtgen"/>
          <p:cNvSpPr/>
          <p:nvPr/>
        </p:nvSpPr>
        <p:spPr>
          <a:xfrm>
            <a:off x="2786050" y="5429264"/>
            <a:ext cx="2357454" cy="114300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smtClean="0"/>
              <a:t>Bu yöntemle birçok ilginç oyun yapılabilir!</a:t>
            </a:r>
            <a:endParaRPr lang="tr-TR"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sz="2800" dirty="0" smtClean="0"/>
              <a:t>”</a:t>
            </a:r>
            <a:r>
              <a:rPr lang="tr-TR" sz="2800" dirty="0" err="1" smtClean="0"/>
              <a:t>keyboard</a:t>
            </a:r>
            <a:r>
              <a:rPr lang="tr-TR" sz="2800" dirty="0" smtClean="0"/>
              <a:t> </a:t>
            </a:r>
            <a:r>
              <a:rPr lang="tr-TR" sz="2800" dirty="0" err="1" smtClean="0"/>
              <a:t>hit”</a:t>
            </a:r>
            <a:r>
              <a:rPr lang="tr-TR" sz="2800" b="1" dirty="0" err="1" smtClean="0"/>
              <a:t>kbhit</a:t>
            </a:r>
            <a:r>
              <a:rPr lang="tr-TR" sz="2800" b="1" dirty="0" smtClean="0"/>
              <a:t> fonksiyonu</a:t>
            </a:r>
            <a:endParaRPr lang="tr-TR" sz="2800" dirty="0"/>
          </a:p>
        </p:txBody>
      </p:sp>
      <p:sp>
        <p:nvSpPr>
          <p:cNvPr id="3" name="2 İçerik Yer Tutucusu"/>
          <p:cNvSpPr>
            <a:spLocks noGrp="1"/>
          </p:cNvSpPr>
          <p:nvPr>
            <p:ph sz="quarter" idx="1"/>
          </p:nvPr>
        </p:nvSpPr>
        <p:spPr>
          <a:xfrm>
            <a:off x="457200" y="1219200"/>
            <a:ext cx="5186370" cy="1495420"/>
          </a:xfrm>
        </p:spPr>
        <p:txBody>
          <a:bodyPr>
            <a:normAutofit fontScale="92500" lnSpcReduction="10000"/>
          </a:bodyPr>
          <a:lstStyle/>
          <a:p>
            <a:r>
              <a:rPr lang="tr-TR" sz="1900" dirty="0" smtClean="0"/>
              <a:t>Klavyeden bir değer girilmediği sürece kod belli bir işlemi yapsın, değer girildiğinde başka bir işleme geçsin isteniyorsa </a:t>
            </a:r>
            <a:r>
              <a:rPr lang="tr-TR" sz="1900" dirty="0" err="1" smtClean="0"/>
              <a:t>conio</a:t>
            </a:r>
            <a:r>
              <a:rPr lang="tr-TR" sz="1900" dirty="0" smtClean="0"/>
              <a:t> kütüphanesinden </a:t>
            </a:r>
            <a:r>
              <a:rPr lang="tr-TR" sz="1900" dirty="0" err="1" smtClean="0"/>
              <a:t>kbhit</a:t>
            </a:r>
            <a:r>
              <a:rPr lang="tr-TR" sz="1900" dirty="0" smtClean="0"/>
              <a:t>() kullanılabilir.</a:t>
            </a:r>
          </a:p>
          <a:p>
            <a:r>
              <a:rPr lang="tr-TR" sz="1900" dirty="0" smtClean="0"/>
              <a:t>Giriş yoksa 0, varsa sıfır harici </a:t>
            </a:r>
            <a:r>
              <a:rPr lang="tr-TR" sz="1900" dirty="0" err="1" smtClean="0"/>
              <a:t>int</a:t>
            </a:r>
            <a:r>
              <a:rPr lang="tr-TR" sz="1900" dirty="0" smtClean="0"/>
              <a:t> değer döner.</a:t>
            </a:r>
          </a:p>
          <a:p>
            <a:endParaRPr lang="tr-TR" dirty="0" smtClean="0"/>
          </a:p>
          <a:p>
            <a:endParaRPr lang="tr-TR" dirty="0"/>
          </a:p>
        </p:txBody>
      </p:sp>
      <p:sp>
        <p:nvSpPr>
          <p:cNvPr id="5" name="4 Dikdörtgen"/>
          <p:cNvSpPr/>
          <p:nvPr/>
        </p:nvSpPr>
        <p:spPr>
          <a:xfrm>
            <a:off x="857224" y="2707559"/>
            <a:ext cx="4572000" cy="3293209"/>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r>
              <a:rPr lang="tr-TR" sz="1600" dirty="0" smtClean="0"/>
              <a:t>#</a:t>
            </a:r>
            <a:r>
              <a:rPr lang="tr-TR" sz="1600" dirty="0" err="1" smtClean="0"/>
              <a:t>include</a:t>
            </a:r>
            <a:r>
              <a:rPr lang="tr-TR" sz="1600" dirty="0" smtClean="0"/>
              <a:t> &lt;</a:t>
            </a:r>
            <a:r>
              <a:rPr lang="tr-TR" sz="1600" dirty="0" err="1" smtClean="0"/>
              <a:t>stdio</a:t>
            </a:r>
            <a:r>
              <a:rPr lang="tr-TR" sz="1600" dirty="0" smtClean="0"/>
              <a:t>.h&gt;</a:t>
            </a:r>
          </a:p>
          <a:p>
            <a:r>
              <a:rPr lang="tr-TR" sz="1600" dirty="0" smtClean="0"/>
              <a:t>#</a:t>
            </a:r>
            <a:r>
              <a:rPr lang="tr-TR" sz="1600" dirty="0" err="1" smtClean="0"/>
              <a:t>include</a:t>
            </a:r>
            <a:r>
              <a:rPr lang="tr-TR" sz="1600" dirty="0" smtClean="0"/>
              <a:t> &lt;</a:t>
            </a:r>
            <a:r>
              <a:rPr lang="tr-TR" sz="1600" dirty="0" err="1" smtClean="0"/>
              <a:t>conio</a:t>
            </a:r>
            <a:r>
              <a:rPr lang="tr-TR" sz="1600" dirty="0" smtClean="0"/>
              <a:t>.h&gt;</a:t>
            </a:r>
          </a:p>
          <a:p>
            <a:r>
              <a:rPr lang="tr-TR" sz="1600" dirty="0" err="1" smtClean="0"/>
              <a:t>int</a:t>
            </a:r>
            <a:r>
              <a:rPr lang="tr-TR" sz="1600" dirty="0" smtClean="0"/>
              <a:t> </a:t>
            </a:r>
            <a:r>
              <a:rPr lang="tr-TR" sz="1600" dirty="0" err="1" smtClean="0"/>
              <a:t>main</a:t>
            </a:r>
            <a:r>
              <a:rPr lang="tr-TR" sz="1600" dirty="0" smtClean="0"/>
              <a:t>() {</a:t>
            </a:r>
          </a:p>
          <a:p>
            <a:r>
              <a:rPr lang="tr-TR" sz="1600" dirty="0" err="1" smtClean="0"/>
              <a:t>while</a:t>
            </a:r>
            <a:r>
              <a:rPr lang="tr-TR" sz="1600" dirty="0" smtClean="0"/>
              <a:t>(1)</a:t>
            </a:r>
          </a:p>
          <a:p>
            <a:r>
              <a:rPr lang="tr-TR" sz="1600" dirty="0" smtClean="0"/>
              <a:t>   {</a:t>
            </a:r>
          </a:p>
          <a:p>
            <a:r>
              <a:rPr lang="tr-TR" sz="1600" dirty="0" smtClean="0"/>
              <a:t>   	</a:t>
            </a:r>
            <a:r>
              <a:rPr lang="tr-TR" sz="1600" dirty="0" err="1" smtClean="0"/>
              <a:t>while</a:t>
            </a:r>
            <a:r>
              <a:rPr lang="tr-TR" sz="1600" dirty="0" smtClean="0"/>
              <a:t> (!</a:t>
            </a:r>
            <a:r>
              <a:rPr lang="tr-TR" sz="1600" dirty="0" err="1" smtClean="0"/>
              <a:t>kbhit</a:t>
            </a:r>
            <a:r>
              <a:rPr lang="tr-TR" sz="1600" dirty="0" smtClean="0"/>
              <a:t>())</a:t>
            </a:r>
          </a:p>
          <a:p>
            <a:r>
              <a:rPr lang="tr-TR" sz="1600" dirty="0" smtClean="0"/>
              <a:t>	{</a:t>
            </a:r>
          </a:p>
          <a:p>
            <a:r>
              <a:rPr lang="tr-TR" sz="1600" dirty="0" smtClean="0"/>
              <a:t>	   	bekleme_</a:t>
            </a:r>
            <a:r>
              <a:rPr lang="tr-TR" sz="1600" dirty="0" err="1" smtClean="0"/>
              <a:t>islemini</a:t>
            </a:r>
            <a:r>
              <a:rPr lang="tr-TR" sz="1600" dirty="0" smtClean="0"/>
              <a:t>_yap();</a:t>
            </a:r>
          </a:p>
          <a:p>
            <a:r>
              <a:rPr lang="tr-TR" sz="1600" dirty="0" smtClean="0"/>
              <a:t>	}</a:t>
            </a:r>
          </a:p>
          <a:p>
            <a:r>
              <a:rPr lang="tr-TR" sz="1600" dirty="0" smtClean="0"/>
              <a:t>     </a:t>
            </a:r>
            <a:r>
              <a:rPr lang="tr-TR" sz="1600" dirty="0" err="1" smtClean="0"/>
              <a:t>basilan</a:t>
            </a:r>
            <a:r>
              <a:rPr lang="tr-TR" sz="1600" dirty="0" smtClean="0"/>
              <a:t>_</a:t>
            </a:r>
            <a:r>
              <a:rPr lang="tr-TR" sz="1600" dirty="0" err="1" smtClean="0"/>
              <a:t>tusu</a:t>
            </a:r>
            <a:r>
              <a:rPr lang="tr-TR" sz="1600" dirty="0" smtClean="0"/>
              <a:t>_</a:t>
            </a:r>
            <a:r>
              <a:rPr lang="tr-TR" sz="1600" dirty="0" err="1" smtClean="0"/>
              <a:t>degerlendir</a:t>
            </a:r>
            <a:r>
              <a:rPr lang="tr-TR" sz="1600" dirty="0" smtClean="0"/>
              <a:t>();</a:t>
            </a:r>
          </a:p>
          <a:p>
            <a:r>
              <a:rPr lang="tr-TR" sz="1600" dirty="0" smtClean="0"/>
              <a:t>   }</a:t>
            </a:r>
          </a:p>
          <a:p>
            <a:r>
              <a:rPr lang="tr-TR" sz="1600" dirty="0" smtClean="0"/>
              <a:t>   </a:t>
            </a:r>
            <a:r>
              <a:rPr lang="tr-TR" sz="1600" dirty="0" err="1" smtClean="0"/>
              <a:t>return</a:t>
            </a:r>
            <a:r>
              <a:rPr lang="tr-TR" sz="1600" dirty="0" smtClean="0"/>
              <a:t> 0;</a:t>
            </a:r>
          </a:p>
          <a:p>
            <a:r>
              <a:rPr lang="tr-TR" sz="1600" dirty="0" smtClean="0"/>
              <a:t>}</a:t>
            </a:r>
            <a:endParaRPr lang="tr-TR" sz="1600" dirty="0"/>
          </a:p>
        </p:txBody>
      </p:sp>
      <p:pic>
        <p:nvPicPr>
          <p:cNvPr id="6" name="5 Resim" descr="giphy.gif"/>
          <p:cNvPicPr>
            <a:picLocks noChangeAspect="1"/>
          </p:cNvPicPr>
          <p:nvPr/>
        </p:nvPicPr>
        <p:blipFill>
          <a:blip r:embed="rId3"/>
          <a:stretch>
            <a:fillRect/>
          </a:stretch>
        </p:blipFill>
        <p:spPr>
          <a:xfrm>
            <a:off x="5786446" y="428604"/>
            <a:ext cx="2857499" cy="2143124"/>
          </a:xfrm>
          <a:prstGeom prst="rect">
            <a:avLst/>
          </a:prstGeom>
        </p:spPr>
      </p:pic>
      <p:sp>
        <p:nvSpPr>
          <p:cNvPr id="8" name="7 Yuvarlatılmış Dikdörtgen"/>
          <p:cNvSpPr/>
          <p:nvPr/>
        </p:nvSpPr>
        <p:spPr>
          <a:xfrm>
            <a:off x="5786446" y="2857496"/>
            <a:ext cx="2714644" cy="3143272"/>
          </a:xfrm>
          <a:prstGeom prst="roundRect">
            <a:avLst>
              <a:gd name="adj" fmla="val 7509"/>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err="1" smtClean="0"/>
              <a:t>kbhit</a:t>
            </a:r>
            <a:r>
              <a:rPr lang="tr-TR" dirty="0" smtClean="0"/>
              <a:t> kullanmadığımızda kullanıcıdan girdi istediğimizde ekranda hiçbir hareket olamamaktaydı. </a:t>
            </a:r>
          </a:p>
          <a:p>
            <a:pPr algn="ctr"/>
            <a:r>
              <a:rPr lang="tr-TR" dirty="0" smtClean="0"/>
              <a:t>Bu ise pek çok oyun için iyi bir durum değildir. </a:t>
            </a:r>
            <a:r>
              <a:rPr lang="tr-TR" dirty="0" err="1" smtClean="0"/>
              <a:t>kbhit</a:t>
            </a:r>
            <a:r>
              <a:rPr lang="tr-TR" dirty="0" smtClean="0"/>
              <a:t> ile buna güzel bir çözüm getirmiş oluyoruz.</a:t>
            </a:r>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noAutofit/>
          </a:bodyPr>
          <a:lstStyle/>
          <a:p>
            <a:r>
              <a:rPr lang="tr-TR" dirty="0" smtClean="0"/>
              <a:t>”</a:t>
            </a:r>
            <a:r>
              <a:rPr lang="tr-TR" dirty="0" err="1" smtClean="0"/>
              <a:t>keyboard</a:t>
            </a:r>
            <a:r>
              <a:rPr lang="tr-TR" dirty="0" smtClean="0"/>
              <a:t> </a:t>
            </a:r>
            <a:r>
              <a:rPr lang="tr-TR" dirty="0" err="1" smtClean="0"/>
              <a:t>hit”</a:t>
            </a:r>
            <a:r>
              <a:rPr lang="tr-TR" b="1" dirty="0" err="1" smtClean="0"/>
              <a:t>kbhit</a:t>
            </a:r>
            <a:r>
              <a:rPr lang="tr-TR" b="1" dirty="0" smtClean="0"/>
              <a:t> fonksiyonu</a:t>
            </a:r>
            <a:endParaRPr lang="tr-TR" b="1" dirty="0"/>
          </a:p>
        </p:txBody>
      </p:sp>
      <p:sp>
        <p:nvSpPr>
          <p:cNvPr id="3" name="2 İçerik Yer Tutucusu"/>
          <p:cNvSpPr>
            <a:spLocks noGrp="1"/>
          </p:cNvSpPr>
          <p:nvPr>
            <p:ph sz="quarter" idx="1"/>
          </p:nvPr>
        </p:nvSpPr>
        <p:spPr/>
        <p:txBody>
          <a:bodyPr/>
          <a:lstStyle/>
          <a:p>
            <a:r>
              <a:rPr lang="tr-TR" sz="2800" dirty="0" smtClean="0"/>
              <a:t>Kullanıcıdan değer almak için kodu durdurmak zorunda mıyız?</a:t>
            </a:r>
          </a:p>
          <a:p>
            <a:r>
              <a:rPr lang="tr-TR" sz="2800" dirty="0" smtClean="0"/>
              <a:t>O değer girene kadar kodda başka bir kısım çalışsa…</a:t>
            </a:r>
          </a:p>
          <a:p>
            <a:pPr lvl="1"/>
            <a:r>
              <a:rPr lang="tr-TR" sz="2500" dirty="0" smtClean="0"/>
              <a:t>örneğin mermiler yaklaşsa</a:t>
            </a:r>
            <a:r>
              <a:rPr lang="tr-TR" dirty="0" smtClean="0"/>
              <a:t>…</a:t>
            </a:r>
          </a:p>
          <a:p>
            <a:pPr lvl="2"/>
            <a:endParaRPr lang="tr-TR" dirty="0" smtClean="0"/>
          </a:p>
        </p:txBody>
      </p:sp>
      <p:sp>
        <p:nvSpPr>
          <p:cNvPr id="4" name="3 Yuvarlatılmış Dikdörtgen"/>
          <p:cNvSpPr/>
          <p:nvPr/>
        </p:nvSpPr>
        <p:spPr>
          <a:xfrm>
            <a:off x="6215074" y="3643314"/>
            <a:ext cx="2428892" cy="171451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smtClean="0"/>
              <a:t>Tank Oyununu inceleyelim.</a:t>
            </a:r>
            <a:endParaRPr lang="tr-TR" dirty="0"/>
          </a:p>
        </p:txBody>
      </p:sp>
      <p:pic>
        <p:nvPicPr>
          <p:cNvPr id="1026" name="Picture 2"/>
          <p:cNvPicPr>
            <a:picLocks noChangeAspect="1" noChangeArrowheads="1"/>
          </p:cNvPicPr>
          <p:nvPr/>
        </p:nvPicPr>
        <p:blipFill>
          <a:blip r:embed="rId3"/>
          <a:srcRect t="6054" r="53269" b="41211"/>
          <a:stretch>
            <a:fillRect/>
          </a:stretch>
        </p:blipFill>
        <p:spPr bwMode="auto">
          <a:xfrm>
            <a:off x="571472" y="3143248"/>
            <a:ext cx="5447138" cy="3214733"/>
          </a:xfrm>
          <a:prstGeom prst="rect">
            <a:avLst/>
          </a:prstGeom>
          <a:ln>
            <a:noFill/>
          </a:ln>
          <a:effectLst>
            <a:outerShdw blurRad="190500" algn="tl" rotWithShape="0">
              <a:srgbClr val="000000">
                <a:alpha val="70000"/>
              </a:srgbClr>
            </a:outerShdw>
          </a:effectLst>
        </p:spPr>
      </p:pic>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EK SLAYTLAR</a:t>
            </a:r>
            <a:endParaRPr lang="tr-TR" dirty="0"/>
          </a:p>
        </p:txBody>
      </p:sp>
      <p:sp>
        <p:nvSpPr>
          <p:cNvPr id="3" name="2 İçerik Yer Tutucusu"/>
          <p:cNvSpPr>
            <a:spLocks noGrp="1"/>
          </p:cNvSpPr>
          <p:nvPr>
            <p:ph sz="quarter" idx="1"/>
          </p:nvPr>
        </p:nvSpPr>
        <p:spPr/>
        <p:txBody>
          <a:bodyPr>
            <a:normAutofit/>
          </a:bodyPr>
          <a:lstStyle/>
          <a:p>
            <a:r>
              <a:rPr lang="tr-TR" sz="7200" dirty="0" smtClean="0"/>
              <a:t>EKRANA ŞEKİL ÇİZDİRME ALIŞTIRMALARI</a:t>
            </a:r>
            <a:endParaRPr lang="tr-TR" sz="7200" dirty="0"/>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DİKKAT!</a:t>
            </a:r>
            <a:endParaRPr lang="tr-TR" dirty="0"/>
          </a:p>
        </p:txBody>
      </p:sp>
      <p:sp>
        <p:nvSpPr>
          <p:cNvPr id="3" name="2 İçerik Yer Tutucusu"/>
          <p:cNvSpPr>
            <a:spLocks noGrp="1"/>
          </p:cNvSpPr>
          <p:nvPr>
            <p:ph sz="quarter" idx="1"/>
          </p:nvPr>
        </p:nvSpPr>
        <p:spPr/>
        <p:txBody>
          <a:bodyPr/>
          <a:lstStyle/>
          <a:p>
            <a:r>
              <a:rPr lang="tr-TR" dirty="0" smtClean="0"/>
              <a:t>Şekil Çizdirme </a:t>
            </a:r>
            <a:r>
              <a:rPr lang="tr-TR" dirty="0" err="1" smtClean="0"/>
              <a:t>algoritmik</a:t>
            </a:r>
            <a:r>
              <a:rPr lang="tr-TR" dirty="0" smtClean="0"/>
              <a:t> ve sistematik düşüncenin üst seviyede gerektiği bir uygulama alanıdır.</a:t>
            </a:r>
          </a:p>
          <a:p>
            <a:r>
              <a:rPr lang="tr-TR" dirty="0" smtClean="0"/>
              <a:t>Size şekil çizdirmeyi öğretmekteki amacımız: 	programcılıkta sıkça tercih edilen, </a:t>
            </a:r>
            <a:r>
              <a:rPr lang="tr-TR" b="1" u="sng" dirty="0" smtClean="0"/>
              <a:t>iç içe döngülerin </a:t>
            </a:r>
            <a:r>
              <a:rPr lang="tr-TR" dirty="0" smtClean="0"/>
              <a:t>	kullanımını iyice kavramanızdır.</a:t>
            </a:r>
          </a:p>
          <a:p>
            <a:r>
              <a:rPr lang="tr-TR" dirty="0" smtClean="0"/>
              <a:t>İlk önce bir önceki “BABA BABA” </a:t>
            </a:r>
            <a:r>
              <a:rPr lang="tr-TR" dirty="0" err="1" smtClean="0"/>
              <a:t>slaytını</a:t>
            </a:r>
            <a:r>
              <a:rPr lang="tr-TR" dirty="0" smtClean="0"/>
              <a:t> iyice kavradığınıza emin olunuz.</a:t>
            </a:r>
          </a:p>
          <a:p>
            <a:r>
              <a:rPr lang="tr-TR" dirty="0" smtClean="0"/>
              <a:t>Sonra size öğretilecek teknikleri kavrayınız ve bol alıştırma çözerek gerektiğinde kendi tekniklerinizi geliştiriniz. </a:t>
            </a:r>
            <a:endParaRPr lang="tr-TR"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Bunu biliyor musunuz?</a:t>
            </a:r>
            <a:endParaRPr lang="tr-TR" dirty="0"/>
          </a:p>
        </p:txBody>
      </p:sp>
      <p:sp>
        <p:nvSpPr>
          <p:cNvPr id="3" name="2 İçerik Yer Tutucusu"/>
          <p:cNvSpPr>
            <a:spLocks noGrp="1"/>
          </p:cNvSpPr>
          <p:nvPr>
            <p:ph sz="quarter" idx="1"/>
          </p:nvPr>
        </p:nvSpPr>
        <p:spPr>
          <a:xfrm>
            <a:off x="428596" y="1214422"/>
            <a:ext cx="4186238" cy="2638428"/>
          </a:xfrm>
        </p:spPr>
        <p:style>
          <a:lnRef idx="1">
            <a:schemeClr val="accent3"/>
          </a:lnRef>
          <a:fillRef idx="2">
            <a:schemeClr val="accent3"/>
          </a:fillRef>
          <a:effectRef idx="1">
            <a:schemeClr val="accent3"/>
          </a:effectRef>
          <a:fontRef idx="minor">
            <a:schemeClr val="dk1"/>
          </a:fontRef>
        </p:style>
        <p:txBody>
          <a:bodyPr>
            <a:normAutofit fontScale="85000" lnSpcReduction="10000"/>
          </a:bodyPr>
          <a:lstStyle/>
          <a:p>
            <a:r>
              <a:rPr lang="en-US" dirty="0" smtClean="0"/>
              <a:t>The "Fizz-Buzz test" is an interview question designed to help filter out </a:t>
            </a:r>
            <a:r>
              <a:rPr lang="en-US" b="1" dirty="0" smtClean="0"/>
              <a:t>the 99.5% of </a:t>
            </a:r>
            <a:r>
              <a:rPr lang="en-US" dirty="0" smtClean="0"/>
              <a:t>programming job candidates who can't seem to program their way out of a wet paper bag.</a:t>
            </a:r>
            <a:endParaRPr lang="tr-TR" dirty="0" smtClean="0"/>
          </a:p>
          <a:p>
            <a:r>
              <a:rPr lang="tr-TR" dirty="0" smtClean="0"/>
              <a:t>http://wiki.c2.com/?FizzBuzzTest</a:t>
            </a:r>
            <a:endParaRPr lang="tr-TR" dirty="0"/>
          </a:p>
        </p:txBody>
      </p:sp>
      <p:sp>
        <p:nvSpPr>
          <p:cNvPr id="4" name="3 Metin kutusu"/>
          <p:cNvSpPr txBox="1"/>
          <p:nvPr/>
        </p:nvSpPr>
        <p:spPr>
          <a:xfrm>
            <a:off x="4786314" y="857232"/>
            <a:ext cx="3714776" cy="3416320"/>
          </a:xfrm>
          <a:prstGeom prst="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dirty="0" smtClean="0"/>
              <a:t>Most good programmers should be able to write out on paper a program which does this in a under a couple of minutes. Want to know something scary? </a:t>
            </a:r>
            <a:r>
              <a:rPr lang="en-US" b="1" dirty="0" smtClean="0"/>
              <a:t>The majority of comp </a:t>
            </a:r>
            <a:r>
              <a:rPr lang="en-US" b="1" dirty="0" err="1" smtClean="0"/>
              <a:t>sci</a:t>
            </a:r>
            <a:r>
              <a:rPr lang="en-US" b="1" dirty="0" smtClean="0"/>
              <a:t> graduates can't. I've also seen self-proclaimed senior programmers take more than 10-15 minutes to write a solution</a:t>
            </a:r>
            <a:r>
              <a:rPr lang="tr-TR" b="1" dirty="0" smtClean="0"/>
              <a:t>.</a:t>
            </a:r>
          </a:p>
          <a:p>
            <a:endParaRPr lang="tr-TR" b="1" dirty="0" smtClean="0"/>
          </a:p>
          <a:p>
            <a:r>
              <a:rPr lang="tr-TR" dirty="0" smtClean="0"/>
              <a:t>https://blog.codinghorror.com/why-cant-programmers-program/</a:t>
            </a:r>
            <a:endParaRPr lang="tr-TR" dirty="0"/>
          </a:p>
        </p:txBody>
      </p:sp>
    </p:spTree>
  </p:cSld>
  <p:clrMapOvr>
    <a:masterClrMapping/>
  </p:clrMapOvr>
  <p:transition>
    <p:random/>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Döngüler ile Ekrana Şekil Yazdırma</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just">
              <a:buFontTx/>
              <a:buChar char="-"/>
            </a:pPr>
            <a:r>
              <a:rPr lang="tr-TR" sz="2200" dirty="0" smtClean="0">
                <a:solidFill>
                  <a:schemeClr val="tx1"/>
                </a:solidFill>
              </a:rPr>
              <a:t> Programlama dillerinde döngüler ile şekil yazdırmak eğitsel açıdan değerlidir çünkü  kodları yazmak hem döngülerin daha iyi anlaşılmasını, hem de programcıların </a:t>
            </a:r>
            <a:r>
              <a:rPr lang="tr-TR" sz="2200" dirty="0" err="1" smtClean="0">
                <a:solidFill>
                  <a:schemeClr val="tx1"/>
                </a:solidFill>
              </a:rPr>
              <a:t>algoritmik</a:t>
            </a:r>
            <a:r>
              <a:rPr lang="tr-TR" sz="2200" dirty="0" smtClean="0">
                <a:solidFill>
                  <a:schemeClr val="tx1"/>
                </a:solidFill>
              </a:rPr>
              <a:t> ve analitik düşünme yeteneğinin gelişmesini sağlar.</a:t>
            </a:r>
          </a:p>
          <a:p>
            <a:pPr algn="just">
              <a:buFontTx/>
              <a:buChar char="-"/>
            </a:pPr>
            <a:r>
              <a:rPr lang="tr-TR" sz="2200" dirty="0" smtClean="0">
                <a:solidFill>
                  <a:schemeClr val="tx1"/>
                </a:solidFill>
              </a:rPr>
              <a:t> Döngülerin </a:t>
            </a:r>
            <a:r>
              <a:rPr lang="tr-TR" sz="2200" b="1" dirty="0" smtClean="0">
                <a:solidFill>
                  <a:schemeClr val="tx1"/>
                </a:solidFill>
              </a:rPr>
              <a:t>akıllıca kullanılması </a:t>
            </a:r>
            <a:r>
              <a:rPr lang="tr-TR" sz="2200" dirty="0" smtClean="0">
                <a:solidFill>
                  <a:schemeClr val="tx1"/>
                </a:solidFill>
              </a:rPr>
              <a:t>gerekir.</a:t>
            </a:r>
          </a:p>
          <a:p>
            <a:pPr algn="just">
              <a:buFontTx/>
              <a:buChar char="-"/>
            </a:pPr>
            <a:endParaRPr lang="tr-TR" sz="2200" dirty="0" smtClean="0">
              <a:solidFill>
                <a:schemeClr val="tx1"/>
              </a:solidFill>
            </a:endParaRPr>
          </a:p>
        </p:txBody>
      </p:sp>
      <p:pic>
        <p:nvPicPr>
          <p:cNvPr id="4" name="3 Resim" descr="drawing-clip-art-man-drawing-md.png"/>
          <p:cNvPicPr>
            <a:picLocks noChangeAspect="1"/>
          </p:cNvPicPr>
          <p:nvPr/>
        </p:nvPicPr>
        <p:blipFill>
          <a:blip r:embed="rId3"/>
          <a:stretch>
            <a:fillRect/>
          </a:stretch>
        </p:blipFill>
        <p:spPr>
          <a:xfrm>
            <a:off x="6000760" y="2714620"/>
            <a:ext cx="2862632" cy="1648182"/>
          </a:xfrm>
          <a:prstGeom prst="rect">
            <a:avLst/>
          </a:prstGeom>
        </p:spPr>
      </p:pic>
      <p:sp>
        <p:nvSpPr>
          <p:cNvPr id="5" name="4 Dikdörtgen"/>
          <p:cNvSpPr/>
          <p:nvPr/>
        </p:nvSpPr>
        <p:spPr>
          <a:xfrm>
            <a:off x="642910" y="3286124"/>
            <a:ext cx="5000660" cy="2585323"/>
          </a:xfrm>
          <a:prstGeom prst="rect">
            <a:avLst/>
          </a:prstGeom>
        </p:spPr>
        <p:txBody>
          <a:bodyPr wrap="square">
            <a:spAutoFit/>
          </a:bodyPr>
          <a:lstStyle/>
          <a:p>
            <a:pPr algn="just"/>
            <a:r>
              <a:rPr lang="tr-TR" dirty="0" smtClean="0"/>
              <a:t>Ekrana yazdırılacak şeklin boyutu (satır sayısı) önemlidir. Sabit uzunlukta bir şekli sadece </a:t>
            </a:r>
            <a:r>
              <a:rPr lang="tr-TR" dirty="0" err="1" smtClean="0"/>
              <a:t>printf</a:t>
            </a:r>
            <a:r>
              <a:rPr lang="tr-TR" dirty="0" smtClean="0"/>
              <a:t> komutlarıyla ekrana yazdırmak mümkündür </a:t>
            </a:r>
            <a:r>
              <a:rPr lang="tr-TR" b="1" dirty="0" smtClean="0"/>
              <a:t>(</a:t>
            </a:r>
            <a:r>
              <a:rPr lang="tr-TR" b="1" dirty="0" err="1" smtClean="0"/>
              <a:t>hardcoding</a:t>
            </a:r>
            <a:r>
              <a:rPr lang="tr-TR" b="1" dirty="0" smtClean="0"/>
              <a:t>). </a:t>
            </a:r>
            <a:r>
              <a:rPr lang="tr-TR" dirty="0" smtClean="0"/>
              <a:t>Ancak sizden şeklin boyutunu değiştirmeniz istendiğinde kodu da sürekli değiştirmeniz gerekir. Bu, doğru bir programlama yöntemi değildir. Yazdığınız kodun, boyutu ne olursa olsun ekrana belirtilen boyutta şekli basması gerekir.</a:t>
            </a:r>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Döngüler ile Ekrana Şekil Yazdırma</a:t>
            </a:r>
            <a:endParaRPr lang="tr-TR" sz="4000" b="1" dirty="0">
              <a:solidFill>
                <a:schemeClr val="tx2">
                  <a:lumMod val="60000"/>
                  <a:lumOff val="40000"/>
                </a:schemeClr>
              </a:solidFill>
            </a:endParaRPr>
          </a:p>
        </p:txBody>
      </p:sp>
      <p:sp>
        <p:nvSpPr>
          <p:cNvPr id="3" name="Alt Başlık 2"/>
          <p:cNvSpPr>
            <a:spLocks noGrp="1"/>
          </p:cNvSpPr>
          <p:nvPr>
            <p:ph sz="quarter" idx="1"/>
          </p:nvPr>
        </p:nvSpPr>
        <p:spPr>
          <a:xfrm>
            <a:off x="457200" y="1219200"/>
            <a:ext cx="8229600" cy="2781304"/>
          </a:xfrm>
        </p:spPr>
        <p:txBody>
          <a:bodyPr>
            <a:normAutofit/>
          </a:bodyPr>
          <a:lstStyle/>
          <a:p>
            <a:pPr algn="just">
              <a:buFontTx/>
              <a:buChar char="-"/>
            </a:pPr>
            <a:r>
              <a:rPr lang="tr-TR" sz="2200" dirty="0" smtClean="0">
                <a:solidFill>
                  <a:schemeClr val="tx1"/>
                </a:solidFill>
              </a:rPr>
              <a:t> Ekrana şekil yazdırma kodunu yazmadan önce, daha doğrusu bir problemin çözümü için kod yazmaya başlamadan önce mutlaka problem üzerinde düşünmeli ve problemin çözümü için bir </a:t>
            </a:r>
            <a:r>
              <a:rPr lang="tr-TR" sz="2200" b="1" dirty="0" smtClean="0">
                <a:solidFill>
                  <a:schemeClr val="tx1"/>
                </a:solidFill>
              </a:rPr>
              <a:t>algoritma tasarlamalısınız</a:t>
            </a:r>
            <a:r>
              <a:rPr lang="tr-TR" sz="2200" dirty="0" smtClean="0">
                <a:solidFill>
                  <a:schemeClr val="tx1"/>
                </a:solidFill>
              </a:rPr>
              <a:t>. Kafanızda algoritmayı kurmadan kod yazmaya başlamak hem doğru şekilde kod yazmanızı, hem de olası mantık hatalarınızın düzeltilmesini zorlaştırır. Bu yüzden problem için ilk olarak bir algoritma düşünmelisiniz.</a:t>
            </a:r>
          </a:p>
        </p:txBody>
      </p:sp>
      <p:pic>
        <p:nvPicPr>
          <p:cNvPr id="4" name="3 Resim" descr="drawing-clip-art-man-drawing-md.png"/>
          <p:cNvPicPr>
            <a:picLocks noChangeAspect="1"/>
          </p:cNvPicPr>
          <p:nvPr/>
        </p:nvPicPr>
        <p:blipFill>
          <a:blip r:embed="rId3"/>
          <a:stretch>
            <a:fillRect/>
          </a:stretch>
        </p:blipFill>
        <p:spPr>
          <a:xfrm>
            <a:off x="5857884" y="4071942"/>
            <a:ext cx="2862632" cy="1648182"/>
          </a:xfrm>
          <a:prstGeom prst="rect">
            <a:avLst/>
          </a:prstGeom>
        </p:spPr>
      </p:pic>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Döngüler ile Ekrana Şekil Yazdırma</a:t>
            </a:r>
            <a:endParaRPr lang="tr-TR" sz="4000" b="1" dirty="0">
              <a:solidFill>
                <a:schemeClr val="tx2">
                  <a:lumMod val="60000"/>
                  <a:lumOff val="40000"/>
                </a:schemeClr>
              </a:solidFill>
            </a:endParaRPr>
          </a:p>
        </p:txBody>
      </p:sp>
      <p:sp>
        <p:nvSpPr>
          <p:cNvPr id="3" name="Alt Başlık 2"/>
          <p:cNvSpPr>
            <a:spLocks noGrp="1"/>
          </p:cNvSpPr>
          <p:nvPr>
            <p:ph sz="quarter" idx="1"/>
          </p:nvPr>
        </p:nvSpPr>
        <p:spPr>
          <a:xfrm>
            <a:off x="457200" y="1219200"/>
            <a:ext cx="8229600" cy="3424246"/>
          </a:xfrm>
        </p:spPr>
        <p:txBody>
          <a:bodyPr>
            <a:normAutofit fontScale="92500"/>
          </a:bodyPr>
          <a:lstStyle/>
          <a:p>
            <a:pPr algn="just">
              <a:buFontTx/>
              <a:buChar char="-"/>
            </a:pPr>
            <a:r>
              <a:rPr lang="tr-TR" sz="2200" dirty="0" smtClean="0">
                <a:solidFill>
                  <a:schemeClr val="tx1"/>
                </a:solidFill>
              </a:rPr>
              <a:t> Ekrana şekil yazdırma problemlerinde aşağıdaki hususları göz önüne almalısınız:</a:t>
            </a:r>
          </a:p>
          <a:p>
            <a:pPr algn="just">
              <a:buFont typeface="Wingdings" pitchFamily="2" charset="2"/>
              <a:buChar char="Ø"/>
            </a:pPr>
            <a:r>
              <a:rPr lang="tr-TR" sz="2200" i="1" dirty="0" smtClean="0">
                <a:solidFill>
                  <a:schemeClr val="tx1"/>
                </a:solidFill>
              </a:rPr>
              <a:t>Şeklin </a:t>
            </a:r>
            <a:r>
              <a:rPr lang="tr-TR" sz="2200" b="1" i="1" dirty="0" smtClean="0">
                <a:solidFill>
                  <a:schemeClr val="tx1"/>
                </a:solidFill>
              </a:rPr>
              <a:t>dolu kısımlarında hangi karakter </a:t>
            </a:r>
            <a:r>
              <a:rPr lang="tr-TR" sz="2200" i="1" dirty="0" smtClean="0">
                <a:solidFill>
                  <a:schemeClr val="tx1"/>
                </a:solidFill>
              </a:rPr>
              <a:t>kullanılacak (örneğin * karakteri)</a:t>
            </a:r>
          </a:p>
          <a:p>
            <a:pPr algn="just">
              <a:buFont typeface="Wingdings" pitchFamily="2" charset="2"/>
              <a:buChar char="Ø"/>
            </a:pPr>
            <a:r>
              <a:rPr lang="tr-TR" sz="2200" i="1" dirty="0" smtClean="0">
                <a:solidFill>
                  <a:schemeClr val="tx1"/>
                </a:solidFill>
              </a:rPr>
              <a:t> Şeklin </a:t>
            </a:r>
            <a:r>
              <a:rPr lang="tr-TR" sz="2200" b="1" i="1" dirty="0" smtClean="0">
                <a:solidFill>
                  <a:schemeClr val="tx1"/>
                </a:solidFill>
              </a:rPr>
              <a:t>içerisinde boşluklar </a:t>
            </a:r>
            <a:r>
              <a:rPr lang="tr-TR" sz="2200" i="1" dirty="0" smtClean="0">
                <a:solidFill>
                  <a:schemeClr val="tx1"/>
                </a:solidFill>
              </a:rPr>
              <a:t>var mı?</a:t>
            </a:r>
          </a:p>
          <a:p>
            <a:pPr algn="just">
              <a:buFont typeface="Wingdings" pitchFamily="2" charset="2"/>
              <a:buChar char="Ø"/>
            </a:pPr>
            <a:r>
              <a:rPr lang="tr-TR" sz="2200" i="1" dirty="0" smtClean="0">
                <a:solidFill>
                  <a:schemeClr val="tx1"/>
                </a:solidFill>
              </a:rPr>
              <a:t> Şeklin </a:t>
            </a:r>
            <a:r>
              <a:rPr lang="tr-TR" sz="2200" b="1" i="1" dirty="0" smtClean="0">
                <a:solidFill>
                  <a:schemeClr val="tx1"/>
                </a:solidFill>
              </a:rPr>
              <a:t>sol tarafında boşluklar</a:t>
            </a:r>
            <a:r>
              <a:rPr lang="tr-TR" sz="2200" i="1" dirty="0" smtClean="0">
                <a:solidFill>
                  <a:schemeClr val="tx1"/>
                </a:solidFill>
              </a:rPr>
              <a:t> var mı? (en sağdaki boşluklarla ilgilenmiyoruz)</a:t>
            </a:r>
          </a:p>
          <a:p>
            <a:pPr algn="just">
              <a:buFont typeface="Wingdings" pitchFamily="2" charset="2"/>
              <a:buChar char="Ø"/>
            </a:pPr>
            <a:r>
              <a:rPr lang="tr-TR" sz="2200" i="1" dirty="0" smtClean="0">
                <a:solidFill>
                  <a:schemeClr val="tx1"/>
                </a:solidFill>
              </a:rPr>
              <a:t> Şeklin her bir satırı için dolu kısımlar bir </a:t>
            </a:r>
            <a:r>
              <a:rPr lang="tr-TR" sz="2200" b="1" i="1" dirty="0" smtClean="0">
                <a:solidFill>
                  <a:schemeClr val="tx1"/>
                </a:solidFill>
              </a:rPr>
              <a:t>örüntü</a:t>
            </a:r>
            <a:r>
              <a:rPr lang="tr-TR" sz="2200" i="1" dirty="0" smtClean="0">
                <a:solidFill>
                  <a:schemeClr val="tx1"/>
                </a:solidFill>
              </a:rPr>
              <a:t> (</a:t>
            </a:r>
            <a:r>
              <a:rPr lang="tr-TR" sz="2200" i="1" dirty="0" err="1" smtClean="0">
                <a:solidFill>
                  <a:schemeClr val="tx1"/>
                </a:solidFill>
              </a:rPr>
              <a:t>pattern</a:t>
            </a:r>
            <a:r>
              <a:rPr lang="tr-TR" sz="2200" i="1" dirty="0" smtClean="0">
                <a:solidFill>
                  <a:schemeClr val="tx1"/>
                </a:solidFill>
              </a:rPr>
              <a:t>) gösteriyor mu?</a:t>
            </a:r>
          </a:p>
          <a:p>
            <a:pPr algn="just">
              <a:buFont typeface="Wingdings" pitchFamily="2" charset="2"/>
              <a:buChar char="Ø"/>
            </a:pPr>
            <a:r>
              <a:rPr lang="tr-TR" sz="2200" i="1" dirty="0" smtClean="0">
                <a:solidFill>
                  <a:schemeClr val="tx1"/>
                </a:solidFill>
              </a:rPr>
              <a:t> Şeklin her bir satırı için boşluklar bir </a:t>
            </a:r>
            <a:r>
              <a:rPr lang="tr-TR" sz="2200" b="1" i="1" dirty="0" smtClean="0">
                <a:solidFill>
                  <a:schemeClr val="tx1"/>
                </a:solidFill>
              </a:rPr>
              <a:t>örüntü</a:t>
            </a:r>
            <a:r>
              <a:rPr lang="tr-TR" sz="2200" i="1" dirty="0" smtClean="0">
                <a:solidFill>
                  <a:schemeClr val="tx1"/>
                </a:solidFill>
              </a:rPr>
              <a:t> gösteriyor mu?</a:t>
            </a:r>
          </a:p>
          <a:p>
            <a:pPr algn="just">
              <a:buFont typeface="Wingdings" pitchFamily="2" charset="2"/>
              <a:buChar char="Ø"/>
            </a:pPr>
            <a:r>
              <a:rPr lang="tr-TR" sz="2200" i="1" dirty="0" smtClean="0">
                <a:solidFill>
                  <a:schemeClr val="tx1"/>
                </a:solidFill>
              </a:rPr>
              <a:t> Şeklin alt, orta ya da üst kısımlarında farklı </a:t>
            </a:r>
            <a:r>
              <a:rPr lang="tr-TR" sz="2200" b="1" i="1" dirty="0" smtClean="0">
                <a:solidFill>
                  <a:schemeClr val="tx1"/>
                </a:solidFill>
              </a:rPr>
              <a:t>örüntüler</a:t>
            </a:r>
            <a:r>
              <a:rPr lang="tr-TR" sz="2200" i="1" dirty="0" smtClean="0">
                <a:solidFill>
                  <a:schemeClr val="tx1"/>
                </a:solidFill>
              </a:rPr>
              <a:t> var mı?</a:t>
            </a:r>
          </a:p>
        </p:txBody>
      </p:sp>
      <p:pic>
        <p:nvPicPr>
          <p:cNvPr id="4" name="3 Resim" descr="drawing-clip-art-man-drawing-md.png"/>
          <p:cNvPicPr>
            <a:picLocks noChangeAspect="1"/>
          </p:cNvPicPr>
          <p:nvPr/>
        </p:nvPicPr>
        <p:blipFill>
          <a:blip r:embed="rId3"/>
          <a:stretch>
            <a:fillRect/>
          </a:stretch>
        </p:blipFill>
        <p:spPr>
          <a:xfrm>
            <a:off x="5929322" y="4214818"/>
            <a:ext cx="2862632" cy="1648182"/>
          </a:xfrm>
          <a:prstGeom prst="rect">
            <a:avLst/>
          </a:prstGeom>
        </p:spPr>
      </p:pic>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heckerboard(across)">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heckerboard(across)">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heckerboard(across)">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heckerboard(across)">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heckerboard(across)">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checkerboard(across)">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ARAÇ KUTUMUZDAKİ İKİ TEKNİK</a:t>
            </a:r>
            <a:endParaRPr lang="tr-TR" dirty="0"/>
          </a:p>
        </p:txBody>
      </p:sp>
      <p:sp>
        <p:nvSpPr>
          <p:cNvPr id="3" name="2 İçerik Yer Tutucusu"/>
          <p:cNvSpPr>
            <a:spLocks noGrp="1"/>
          </p:cNvSpPr>
          <p:nvPr>
            <p:ph sz="quarter" idx="1"/>
          </p:nvPr>
        </p:nvSpPr>
        <p:spPr/>
        <p:txBody>
          <a:bodyPr/>
          <a:lstStyle/>
          <a:p>
            <a:pPr marL="514350" indent="-514350">
              <a:buFont typeface="+mj-lt"/>
              <a:buAutoNum type="arabicPeriod"/>
            </a:pPr>
            <a:r>
              <a:rPr lang="tr-TR" b="1" i="1" dirty="0" smtClean="0"/>
              <a:t>FONKSİYONLU YÖNTEM</a:t>
            </a:r>
          </a:p>
          <a:p>
            <a:pPr marL="788670" lvl="1" indent="-514350"/>
            <a:r>
              <a:rPr lang="tr-TR" i="1" dirty="0" smtClean="0"/>
              <a:t>“Ekrana şu kadar şu karakteri yazdır” </a:t>
            </a:r>
            <a:r>
              <a:rPr lang="tr-TR" dirty="0" smtClean="0"/>
              <a:t>işlevini gören bir fonksiyon yazar, </a:t>
            </a:r>
            <a:r>
              <a:rPr lang="tr-TR" dirty="0" err="1" smtClean="0"/>
              <a:t>for</a:t>
            </a:r>
            <a:r>
              <a:rPr lang="tr-TR" dirty="0" smtClean="0"/>
              <a:t> döngülerimiz arasında bu fonksiyonla  boşlukları, yıldızları vs. yazdırırız.</a:t>
            </a:r>
          </a:p>
          <a:p>
            <a:pPr marL="1062990" lvl="2" indent="-514350"/>
            <a:r>
              <a:rPr lang="tr-TR" dirty="0" smtClean="0"/>
              <a:t>Bu yöntemi fonksiyonsuz şekilde (aynı kalıp kodu sürekli tekrar ederek de uygulayabilirsiniz ancak kod kirliliği oluşur.)</a:t>
            </a:r>
          </a:p>
          <a:p>
            <a:pPr marL="514350" lvl="0" indent="-514350">
              <a:buClr>
                <a:srgbClr val="727CA3"/>
              </a:buClr>
              <a:buFont typeface="+mj-lt"/>
              <a:buAutoNum type="arabicPeriod"/>
            </a:pPr>
            <a:r>
              <a:rPr lang="tr-TR" b="1" i="1" dirty="0" smtClean="0">
                <a:solidFill>
                  <a:prstClr val="black"/>
                </a:solidFill>
              </a:rPr>
              <a:t>İF’Lİ KOORDİNAT YÖNTEMİ</a:t>
            </a:r>
          </a:p>
          <a:p>
            <a:pPr marL="788670" lvl="1" indent="-514350">
              <a:buClr>
                <a:srgbClr val="727CA3"/>
              </a:buClr>
              <a:buFont typeface="+mj-lt"/>
              <a:buAutoNum type="arabicPeriod"/>
            </a:pPr>
            <a:r>
              <a:rPr lang="tr-TR" dirty="0" smtClean="0"/>
              <a:t>İç içe iki </a:t>
            </a:r>
            <a:r>
              <a:rPr lang="tr-TR" dirty="0" err="1" smtClean="0"/>
              <a:t>forla</a:t>
            </a:r>
            <a:r>
              <a:rPr lang="tr-TR" dirty="0" smtClean="0"/>
              <a:t> ekrandaki hücrelere, x ve y koordinatları atamış olursunuz.</a:t>
            </a:r>
          </a:p>
          <a:p>
            <a:pPr marL="788670" lvl="1" indent="-514350">
              <a:buClr>
                <a:srgbClr val="727CA3"/>
              </a:buClr>
              <a:buFont typeface="+mj-lt"/>
              <a:buAutoNum type="arabicPeriod"/>
            </a:pPr>
            <a:r>
              <a:rPr lang="tr-TR" dirty="0" err="1" smtClean="0"/>
              <a:t>if</a:t>
            </a:r>
            <a:r>
              <a:rPr lang="tr-TR" dirty="0" smtClean="0"/>
              <a:t> ile bu koordinatlardan hangilerine yıldız hangilerine boşluk basılacağını yönetebilirsiniz.</a:t>
            </a:r>
          </a:p>
          <a:p>
            <a:pPr marL="788670" lvl="1" indent="-514350"/>
            <a:endParaRPr lang="tr-TR" dirty="0" smtClean="0"/>
          </a:p>
          <a:p>
            <a:pPr marL="788670" lvl="1" indent="-514350"/>
            <a:endParaRPr lang="tr-TR" sz="2600" dirty="0" smtClean="0">
              <a:solidFill>
                <a:schemeClr val="tx1"/>
              </a:solidFill>
            </a:endParaRPr>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Bu yöntemleri ezberlemeyin…</a:t>
            </a:r>
            <a:endParaRPr lang="tr-TR" dirty="0"/>
          </a:p>
        </p:txBody>
      </p:sp>
      <p:sp>
        <p:nvSpPr>
          <p:cNvPr id="3" name="2 İçerik Yer Tutucusu"/>
          <p:cNvSpPr>
            <a:spLocks noGrp="1"/>
          </p:cNvSpPr>
          <p:nvPr>
            <p:ph sz="quarter" idx="1"/>
          </p:nvPr>
        </p:nvSpPr>
        <p:spPr/>
        <p:txBody>
          <a:bodyPr>
            <a:normAutofit/>
          </a:bodyPr>
          <a:lstStyle/>
          <a:p>
            <a:r>
              <a:rPr lang="tr-TR" sz="2800" dirty="0" smtClean="0"/>
              <a:t>Bu yöntemleri ezberlemek yerine anlamayı tercih edin.</a:t>
            </a:r>
          </a:p>
          <a:p>
            <a:r>
              <a:rPr lang="tr-TR" sz="2800" dirty="0" smtClean="0"/>
              <a:t>Bu yöntemlere bağlı kalmayıp, kendi yöntemlerinizi de geliştirebilirsiniz.</a:t>
            </a:r>
          </a:p>
          <a:p>
            <a:pPr lvl="1"/>
            <a:r>
              <a:rPr lang="tr-TR" sz="2500" dirty="0" smtClean="0"/>
              <a:t>Örneğin, </a:t>
            </a:r>
            <a:r>
              <a:rPr lang="tr-TR" sz="2500" dirty="0" err="1" smtClean="0"/>
              <a:t>imlec</a:t>
            </a:r>
            <a:r>
              <a:rPr lang="tr-TR" sz="2500" dirty="0" smtClean="0"/>
              <a:t>_</a:t>
            </a:r>
            <a:r>
              <a:rPr lang="tr-TR" sz="2500" dirty="0" err="1" smtClean="0"/>
              <a:t>xy</a:t>
            </a:r>
            <a:r>
              <a:rPr lang="tr-TR" sz="2500" dirty="0" smtClean="0"/>
              <a:t> ile de ekrana şekil yazdırabilirsiniz.</a:t>
            </a:r>
            <a:endParaRPr lang="tr-TR" sz="2500"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pic>
        <p:nvPicPr>
          <p:cNvPr id="7" name="6 Resim" descr="12 (2).JPG"/>
          <p:cNvPicPr>
            <a:picLocks noChangeAspect="1"/>
          </p:cNvPicPr>
          <p:nvPr/>
        </p:nvPicPr>
        <p:blipFill>
          <a:blip r:embed="rId3">
            <a:lum bright="20000"/>
          </a:blip>
          <a:srcRect r="15501" b="6212"/>
          <a:stretch>
            <a:fillRect/>
          </a:stretch>
        </p:blipFill>
        <p:spPr>
          <a:xfrm>
            <a:off x="0" y="0"/>
            <a:ext cx="9144000" cy="6858000"/>
          </a:xfrm>
          <a:prstGeom prst="rect">
            <a:avLst/>
          </a:prstGeom>
        </p:spPr>
      </p:pic>
      <p:sp>
        <p:nvSpPr>
          <p:cNvPr id="2" name="1 Başlık"/>
          <p:cNvSpPr>
            <a:spLocks noGrp="1"/>
          </p:cNvSpPr>
          <p:nvPr>
            <p:ph type="title"/>
          </p:nvPr>
        </p:nvSpPr>
        <p:spPr/>
        <p:txBody>
          <a:bodyPr/>
          <a:lstStyle/>
          <a:p>
            <a:r>
              <a:rPr lang="tr-TR" dirty="0" smtClean="0"/>
              <a:t>Öğrenmek için isimleri ezberlemeyin… Anlayın!</a:t>
            </a:r>
            <a:endParaRPr lang="tr-TR" dirty="0"/>
          </a:p>
        </p:txBody>
      </p:sp>
      <p:pic>
        <p:nvPicPr>
          <p:cNvPr id="4" name="3 İçerik Yer Tutucusu" descr="Feynman-Tekniği.jpg"/>
          <p:cNvPicPr>
            <a:picLocks noGrp="1" noChangeAspect="1"/>
          </p:cNvPicPr>
          <p:nvPr>
            <p:ph sz="quarter" idx="1"/>
          </p:nvPr>
        </p:nvPicPr>
        <p:blipFill>
          <a:blip r:embed="rId4"/>
          <a:stretch>
            <a:fillRect/>
          </a:stretch>
        </p:blipFill>
        <p:spPr>
          <a:xfrm>
            <a:off x="357158" y="1500174"/>
            <a:ext cx="2643205" cy="1735836"/>
          </a:xfrm>
          <a:prstGeom prst="rect">
            <a:avLst/>
          </a:prstGeom>
          <a:ln>
            <a:noFill/>
          </a:ln>
          <a:effectLst>
            <a:softEdge rad="112500"/>
          </a:effectLst>
        </p:spPr>
      </p:pic>
      <p:sp>
        <p:nvSpPr>
          <p:cNvPr id="5" name="4 Dikdörtgen"/>
          <p:cNvSpPr/>
          <p:nvPr/>
        </p:nvSpPr>
        <p:spPr>
          <a:xfrm>
            <a:off x="285720" y="3357562"/>
            <a:ext cx="2286016" cy="1569660"/>
          </a:xfrm>
          <a:prstGeom prst="rect">
            <a:avLst/>
          </a:prstGeom>
        </p:spPr>
        <p:txBody>
          <a:bodyPr wrap="square">
            <a:spAutoFit/>
          </a:bodyPr>
          <a:lstStyle/>
          <a:p>
            <a:r>
              <a:rPr lang="tr-TR" sz="1200" dirty="0" smtClean="0"/>
              <a:t>Richard Feynman </a:t>
            </a:r>
            <a:br>
              <a:rPr lang="tr-TR" sz="1200" dirty="0" smtClean="0"/>
            </a:br>
            <a:r>
              <a:rPr lang="tr-TR" sz="1200" dirty="0" smtClean="0"/>
              <a:t>(11 Mayıs 1918 – 15 Şubat 1988) </a:t>
            </a:r>
            <a:br>
              <a:rPr lang="tr-TR" sz="1200" dirty="0" smtClean="0"/>
            </a:br>
            <a:r>
              <a:rPr lang="tr-TR" sz="1200" dirty="0" smtClean="0"/>
              <a:t>20. yüzyılın en önemli fizikçilerindendir. Kuantum elektrodinamiği üzerindeki çalışmaları nedeniyle 1965'te Nobel Fizik Ödülüne layık görülmüştür.</a:t>
            </a:r>
            <a:endParaRPr lang="tr-TR" sz="1200" dirty="0"/>
          </a:p>
        </p:txBody>
      </p:sp>
      <p:sp>
        <p:nvSpPr>
          <p:cNvPr id="6" name="5 Dikdörtgen"/>
          <p:cNvSpPr/>
          <p:nvPr/>
        </p:nvSpPr>
        <p:spPr>
          <a:xfrm>
            <a:off x="5000628" y="1285860"/>
            <a:ext cx="3571900" cy="480131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tr-TR" i="1" dirty="0" smtClean="0"/>
              <a:t>Şu kuşu görüyor musunuz? Bu bir kahverengi gerdanlı ardıç kuşu, ona Almanya’da </a:t>
            </a:r>
            <a:r>
              <a:rPr lang="tr-TR" i="1" dirty="0" err="1" smtClean="0"/>
              <a:t>halzenfugel</a:t>
            </a:r>
            <a:r>
              <a:rPr lang="tr-TR" i="1" dirty="0" smtClean="0"/>
              <a:t> ve Çin’de ise </a:t>
            </a:r>
            <a:r>
              <a:rPr lang="tr-TR" i="1" dirty="0" err="1" smtClean="0"/>
              <a:t>chung</a:t>
            </a:r>
            <a:r>
              <a:rPr lang="tr-TR" i="1" dirty="0" smtClean="0"/>
              <a:t> </a:t>
            </a:r>
            <a:r>
              <a:rPr lang="tr-TR" i="1" dirty="0" err="1" smtClean="0"/>
              <a:t>ling</a:t>
            </a:r>
            <a:r>
              <a:rPr lang="tr-TR" i="1" dirty="0" smtClean="0"/>
              <a:t> deniyor. </a:t>
            </a:r>
          </a:p>
          <a:p>
            <a:endParaRPr lang="tr-TR" i="1" dirty="0" smtClean="0"/>
          </a:p>
          <a:p>
            <a:r>
              <a:rPr lang="tr-TR" i="1" dirty="0" smtClean="0"/>
              <a:t>Ona verilen tüm bu adları bilsen bile yine de bu kuş hakkında hiçbir şey bilmiyor olursun. </a:t>
            </a:r>
          </a:p>
          <a:p>
            <a:endParaRPr lang="tr-TR" i="1" dirty="0" smtClean="0"/>
          </a:p>
          <a:p>
            <a:r>
              <a:rPr lang="tr-TR" i="1" dirty="0" smtClean="0"/>
              <a:t>Bildiğin sadece insanlar hakkında bir şey olur, yani kuşa ne ad verdikleri. </a:t>
            </a:r>
          </a:p>
          <a:p>
            <a:endParaRPr lang="tr-TR" i="1" dirty="0" smtClean="0"/>
          </a:p>
          <a:p>
            <a:r>
              <a:rPr lang="tr-TR" i="1" dirty="0" smtClean="0"/>
              <a:t>Şimdi bu kuş ötüyor, yavrularına uçmayı öğretiyor ve yazın ülkenin bir ucundan diğer ucuna kilometrelerce uçuyor ve kimse yolunu nasıl bulduğunu bilmiyor.</a:t>
            </a:r>
            <a:endParaRPr lang="tr-TR" i="1"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Bunu biliyor musunuz?</a:t>
            </a:r>
            <a:endParaRPr lang="tr-TR" dirty="0"/>
          </a:p>
        </p:txBody>
      </p:sp>
      <p:sp>
        <p:nvSpPr>
          <p:cNvPr id="3" name="2 İçerik Yer Tutucusu"/>
          <p:cNvSpPr>
            <a:spLocks noGrp="1"/>
          </p:cNvSpPr>
          <p:nvPr>
            <p:ph sz="quarter" idx="1"/>
          </p:nvPr>
        </p:nvSpPr>
        <p:spPr/>
        <p:txBody>
          <a:bodyPr/>
          <a:lstStyle/>
          <a:p>
            <a:r>
              <a:rPr lang="tr-TR" dirty="0" smtClean="0"/>
              <a:t>Mühendislik eğitimi ile ilgili çarpıcı tespitleri bulunan, mantığını anlamak yerine ezberlemek gibi yanlışlara da değinen bir film: “</a:t>
            </a:r>
            <a:r>
              <a:rPr lang="tr-TR" b="1" i="1" dirty="0" smtClean="0">
                <a:solidFill>
                  <a:srgbClr val="002060"/>
                </a:solidFill>
              </a:rPr>
              <a:t>3 IDIOTS</a:t>
            </a:r>
            <a:r>
              <a:rPr lang="tr-TR" dirty="0" smtClean="0"/>
              <a:t>”</a:t>
            </a:r>
            <a:endParaRPr lang="tr-TR" dirty="0"/>
          </a:p>
        </p:txBody>
      </p:sp>
      <p:pic>
        <p:nvPicPr>
          <p:cNvPr id="4" name="3 Resim" descr="3idiots.jpg"/>
          <p:cNvPicPr>
            <a:picLocks noChangeAspect="1"/>
          </p:cNvPicPr>
          <p:nvPr/>
        </p:nvPicPr>
        <p:blipFill>
          <a:blip r:embed="rId3"/>
          <a:stretch>
            <a:fillRect/>
          </a:stretch>
        </p:blipFill>
        <p:spPr>
          <a:xfrm>
            <a:off x="1571604" y="2714620"/>
            <a:ext cx="6086475" cy="2571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1. FONKSİYONLU YÖNTEM</a:t>
            </a:r>
            <a:endParaRPr lang="tr-TR" dirty="0"/>
          </a:p>
        </p:txBody>
      </p:sp>
      <p:sp>
        <p:nvSpPr>
          <p:cNvPr id="3" name="2 İçerik Yer Tutucusu"/>
          <p:cNvSpPr>
            <a:spLocks noGrp="1"/>
          </p:cNvSpPr>
          <p:nvPr>
            <p:ph sz="quarter" idx="1"/>
          </p:nvPr>
        </p:nvSpPr>
        <p:spPr>
          <a:xfrm>
            <a:off x="457200" y="1219200"/>
            <a:ext cx="8229600" cy="3567122"/>
          </a:xfrm>
        </p:spPr>
        <p:txBody>
          <a:bodyPr>
            <a:normAutofit fontScale="85000" lnSpcReduction="20000"/>
          </a:bodyPr>
          <a:lstStyle/>
          <a:p>
            <a:r>
              <a:rPr lang="tr-TR" dirty="0" smtClean="0"/>
              <a:t>“</a:t>
            </a:r>
            <a:r>
              <a:rPr lang="tr-TR" dirty="0" err="1" smtClean="0"/>
              <a:t>eb</a:t>
            </a:r>
            <a:r>
              <a:rPr lang="tr-TR" dirty="0" smtClean="0"/>
              <a:t>”(ekrana bastır) gibi iş kolaylaştırıcı bir fonksiyon tanımlanır.</a:t>
            </a:r>
          </a:p>
          <a:p>
            <a:r>
              <a:rPr lang="tr-TR" dirty="0" smtClean="0"/>
              <a:t>Bu fonksiyon iki parametre alır.</a:t>
            </a:r>
          </a:p>
          <a:p>
            <a:pPr lvl="1"/>
            <a:r>
              <a:rPr lang="tr-TR" dirty="0" smtClean="0"/>
              <a:t>Ekrana basılacak karakter: Tek tırnak içinde yazılmalıdır!</a:t>
            </a:r>
          </a:p>
          <a:p>
            <a:pPr lvl="1"/>
            <a:r>
              <a:rPr lang="tr-TR" dirty="0" smtClean="0"/>
              <a:t>Bastırılacak adet: Tam sayı</a:t>
            </a:r>
          </a:p>
          <a:p>
            <a:r>
              <a:rPr lang="tr-TR" sz="2900" dirty="0" smtClean="0"/>
              <a:t>Bu fonksiyon sayesinde her defasında bir </a:t>
            </a:r>
            <a:r>
              <a:rPr lang="tr-TR" sz="2900" dirty="0" err="1" smtClean="0"/>
              <a:t>for</a:t>
            </a:r>
            <a:r>
              <a:rPr lang="tr-TR" sz="2900" dirty="0" smtClean="0"/>
              <a:t> döngüsü tanımlamaktan </a:t>
            </a:r>
            <a:r>
              <a:rPr lang="tr-TR" sz="2900" dirty="0" err="1" smtClean="0"/>
              <a:t>kurtulunur</a:t>
            </a:r>
            <a:r>
              <a:rPr lang="tr-TR" sz="2900" dirty="0" smtClean="0"/>
              <a:t>. (Dilediğiniz gibi bu fonksiyonu değiştirebilir, kendi tarzınıza uyarlayabilirsiniz..)</a:t>
            </a:r>
          </a:p>
          <a:p>
            <a:r>
              <a:rPr lang="tr-TR" sz="2900" dirty="0" smtClean="0"/>
              <a:t>Örneğin</a:t>
            </a:r>
          </a:p>
          <a:p>
            <a:pPr lvl="1"/>
            <a:r>
              <a:rPr lang="tr-TR" sz="2400" dirty="0" err="1" smtClean="0"/>
              <a:t>eb</a:t>
            </a:r>
            <a:r>
              <a:rPr lang="tr-TR" sz="2400" dirty="0" smtClean="0"/>
              <a:t>('A',4);</a:t>
            </a:r>
          </a:p>
          <a:p>
            <a:pPr lvl="1">
              <a:buNone/>
            </a:pPr>
            <a:r>
              <a:rPr lang="tr-TR" sz="2400" dirty="0" smtClean="0"/>
              <a:t>komutu ekrana “AAAA” yazdırır.</a:t>
            </a:r>
          </a:p>
          <a:p>
            <a:endParaRPr lang="tr-TR" sz="2900" dirty="0" smtClean="0">
              <a:solidFill>
                <a:schemeClr val="tx1"/>
              </a:solidFill>
            </a:endParaRPr>
          </a:p>
        </p:txBody>
      </p:sp>
      <p:sp>
        <p:nvSpPr>
          <p:cNvPr id="4" name="3 Dikdörtgen"/>
          <p:cNvSpPr/>
          <p:nvPr/>
        </p:nvSpPr>
        <p:spPr>
          <a:xfrm>
            <a:off x="7358082" y="3929066"/>
            <a:ext cx="1301959" cy="2646878"/>
          </a:xfrm>
          <a:prstGeom prst="rect">
            <a:avLst/>
          </a:prstGeom>
          <a:noFill/>
        </p:spPr>
        <p:txBody>
          <a:bodyPr wrap="none" lIns="91440" tIns="45720" rIns="91440" bIns="45720">
            <a:spAutoFit/>
          </a:bodyPr>
          <a:lstStyle/>
          <a:p>
            <a:pPr algn="ctr"/>
            <a:r>
              <a:rPr lang="tr-TR" sz="16600" b="1" i="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1</a:t>
            </a:r>
            <a:endParaRPr lang="tr-TR" sz="16600" b="1" i="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5" name="4 Yuvarlatılmış Dikdörtgen"/>
          <p:cNvSpPr/>
          <p:nvPr/>
        </p:nvSpPr>
        <p:spPr>
          <a:xfrm>
            <a:off x="2428860" y="4714884"/>
            <a:ext cx="3714776" cy="135732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tr-TR" sz="1400" dirty="0" err="1" smtClean="0"/>
              <a:t>eb</a:t>
            </a:r>
            <a:r>
              <a:rPr lang="tr-TR" sz="1400" dirty="0" smtClean="0"/>
              <a:t> fonksiyonu ile ekrana</a:t>
            </a:r>
            <a:br>
              <a:rPr lang="tr-TR" sz="1400" dirty="0" smtClean="0"/>
            </a:br>
            <a:r>
              <a:rPr lang="tr-TR" sz="1400" dirty="0" smtClean="0"/>
              <a:t>AAAA</a:t>
            </a:r>
            <a:br>
              <a:rPr lang="tr-TR" sz="1400" dirty="0" smtClean="0"/>
            </a:br>
            <a:r>
              <a:rPr lang="tr-TR" sz="1400" dirty="0" err="1" smtClean="0"/>
              <a:t>BBBc</a:t>
            </a:r>
            <a:r>
              <a:rPr lang="tr-TR" sz="1400" dirty="0" smtClean="0"/>
              <a:t/>
            </a:r>
            <a:br>
              <a:rPr lang="tr-TR" sz="1400" dirty="0" smtClean="0"/>
            </a:br>
            <a:r>
              <a:rPr lang="tr-TR" sz="1400" dirty="0" smtClean="0"/>
              <a:t>yazdıralım. Ardından bunun fonksiyonsuz haline de bakalım.</a:t>
            </a:r>
            <a:endParaRPr lang="tr-TR" sz="1400"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dirty="0" smtClean="0"/>
              <a:t>Ekran çıktısı nedir?</a:t>
            </a:r>
            <a:endParaRPr lang="tr-TR" dirty="0"/>
          </a:p>
        </p:txBody>
      </p:sp>
      <p:sp>
        <p:nvSpPr>
          <p:cNvPr id="3" name="2 İçerik Yer Tutucusu"/>
          <p:cNvSpPr>
            <a:spLocks noGrp="1"/>
          </p:cNvSpPr>
          <p:nvPr>
            <p:ph sz="quarter" idx="1"/>
          </p:nvPr>
        </p:nvSpPr>
        <p:spPr>
          <a:xfrm>
            <a:off x="1571604" y="1285860"/>
            <a:ext cx="4114800" cy="3781436"/>
          </a:xfrm>
        </p:spPr>
        <p:txBody>
          <a:bodyPr>
            <a:normAutofit lnSpcReduction="10000"/>
          </a:bodyPr>
          <a:lstStyle/>
          <a:p>
            <a:pPr>
              <a:buNone/>
            </a:pPr>
            <a:r>
              <a:rPr lang="tr-TR" sz="2000" dirty="0" smtClean="0"/>
              <a:t>#</a:t>
            </a:r>
            <a:r>
              <a:rPr lang="tr-TR" sz="2000" dirty="0" err="1" smtClean="0"/>
              <a:t>include</a:t>
            </a:r>
            <a:r>
              <a:rPr lang="tr-TR" sz="2000" dirty="0" smtClean="0"/>
              <a:t> &lt;</a:t>
            </a:r>
            <a:r>
              <a:rPr lang="tr-TR" sz="2000" dirty="0" err="1" smtClean="0"/>
              <a:t>stdio</a:t>
            </a:r>
            <a:r>
              <a:rPr lang="tr-TR" sz="2000" dirty="0" smtClean="0"/>
              <a:t>.h&gt;</a:t>
            </a:r>
          </a:p>
          <a:p>
            <a:pPr>
              <a:buNone/>
            </a:pPr>
            <a:r>
              <a:rPr lang="tr-TR" sz="2000" dirty="0" err="1" smtClean="0"/>
              <a:t>void</a:t>
            </a:r>
            <a:r>
              <a:rPr lang="tr-TR" sz="2000" dirty="0" smtClean="0"/>
              <a:t> </a:t>
            </a:r>
            <a:r>
              <a:rPr lang="tr-TR" sz="2000" dirty="0" err="1" smtClean="0"/>
              <a:t>eb</a:t>
            </a:r>
            <a:r>
              <a:rPr lang="tr-TR" sz="2000" dirty="0" smtClean="0"/>
              <a:t>(</a:t>
            </a:r>
            <a:r>
              <a:rPr lang="tr-TR" sz="2000" dirty="0" err="1" smtClean="0"/>
              <a:t>char</a:t>
            </a:r>
            <a:r>
              <a:rPr lang="tr-TR" sz="2000" dirty="0" smtClean="0"/>
              <a:t> x, </a:t>
            </a:r>
            <a:r>
              <a:rPr lang="tr-TR" sz="2000" dirty="0" err="1" smtClean="0"/>
              <a:t>int</a:t>
            </a:r>
            <a:r>
              <a:rPr lang="tr-TR" sz="2000" dirty="0" smtClean="0"/>
              <a:t> y);</a:t>
            </a:r>
          </a:p>
          <a:p>
            <a:pPr>
              <a:buNone/>
            </a:pPr>
            <a:r>
              <a:rPr lang="tr-TR" sz="2000" dirty="0" err="1" smtClean="0"/>
              <a:t>int</a:t>
            </a:r>
            <a:r>
              <a:rPr lang="tr-TR" sz="2000" dirty="0" smtClean="0"/>
              <a:t> </a:t>
            </a:r>
            <a:r>
              <a:rPr lang="tr-TR" sz="2000" dirty="0" err="1" smtClean="0"/>
              <a:t>main</a:t>
            </a:r>
            <a:r>
              <a:rPr lang="tr-TR" sz="2000" dirty="0" smtClean="0"/>
              <a:t>()</a:t>
            </a:r>
          </a:p>
          <a:p>
            <a:pPr>
              <a:buNone/>
            </a:pPr>
            <a:r>
              <a:rPr lang="tr-TR" sz="2000" dirty="0" smtClean="0"/>
              <a:t>{</a:t>
            </a:r>
          </a:p>
          <a:p>
            <a:pPr>
              <a:buNone/>
            </a:pPr>
            <a:r>
              <a:rPr lang="tr-TR" sz="2000" dirty="0" smtClean="0"/>
              <a:t>	</a:t>
            </a:r>
            <a:r>
              <a:rPr lang="tr-TR" sz="2000" dirty="0" err="1" smtClean="0"/>
              <a:t>eb</a:t>
            </a:r>
            <a:r>
              <a:rPr lang="tr-TR" sz="2000" dirty="0" smtClean="0"/>
              <a:t>('+',4);</a:t>
            </a:r>
          </a:p>
          <a:p>
            <a:pPr>
              <a:buNone/>
            </a:pPr>
            <a:r>
              <a:rPr lang="tr-TR" sz="2000" dirty="0" smtClean="0"/>
              <a:t>	</a:t>
            </a:r>
            <a:r>
              <a:rPr lang="tr-TR" sz="2000" dirty="0" err="1" smtClean="0"/>
              <a:t>printf</a:t>
            </a:r>
            <a:r>
              <a:rPr lang="tr-TR" sz="2000" dirty="0" smtClean="0"/>
              <a:t>("\</a:t>
            </a:r>
            <a:r>
              <a:rPr lang="tr-TR" sz="2000" dirty="0" err="1" smtClean="0"/>
              <a:t>nA</a:t>
            </a:r>
            <a:r>
              <a:rPr lang="tr-TR" sz="2000" dirty="0" smtClean="0"/>
              <a:t>");</a:t>
            </a:r>
          </a:p>
          <a:p>
            <a:pPr>
              <a:buNone/>
            </a:pPr>
            <a:r>
              <a:rPr lang="tr-TR" sz="2000" dirty="0" smtClean="0"/>
              <a:t>	</a:t>
            </a:r>
            <a:r>
              <a:rPr lang="tr-TR" sz="2000" dirty="0" err="1" smtClean="0"/>
              <a:t>eb</a:t>
            </a:r>
            <a:r>
              <a:rPr lang="tr-TR" sz="2000" dirty="0" smtClean="0"/>
              <a:t>('*',3);</a:t>
            </a:r>
          </a:p>
          <a:p>
            <a:pPr>
              <a:buNone/>
            </a:pPr>
            <a:r>
              <a:rPr lang="tr-TR" sz="2000" dirty="0" err="1" smtClean="0"/>
              <a:t>return</a:t>
            </a:r>
            <a:r>
              <a:rPr lang="tr-TR" sz="2000" dirty="0" smtClean="0"/>
              <a:t> 0;</a:t>
            </a:r>
          </a:p>
          <a:p>
            <a:pPr>
              <a:buNone/>
            </a:pPr>
            <a:r>
              <a:rPr lang="tr-TR" sz="2000" dirty="0" smtClean="0"/>
              <a:t>}</a:t>
            </a:r>
          </a:p>
          <a:p>
            <a:pPr>
              <a:buNone/>
            </a:pPr>
            <a:r>
              <a:rPr lang="tr-TR" sz="2000" dirty="0" smtClean="0"/>
              <a:t>…</a:t>
            </a:r>
          </a:p>
        </p:txBody>
      </p:sp>
      <p:sp>
        <p:nvSpPr>
          <p:cNvPr id="5" name="4 Dikdörtgen"/>
          <p:cNvSpPr/>
          <p:nvPr/>
        </p:nvSpPr>
        <p:spPr>
          <a:xfrm>
            <a:off x="4214810" y="2643182"/>
            <a:ext cx="4572000" cy="2862322"/>
          </a:xfrm>
          <a:prstGeom prst="rect">
            <a:avLst/>
          </a:prstGeom>
        </p:spPr>
        <p:txBody>
          <a:bodyPr>
            <a:spAutoFit/>
          </a:bodyPr>
          <a:lstStyle/>
          <a:p>
            <a:pPr>
              <a:buNone/>
            </a:pPr>
            <a:r>
              <a:rPr lang="tr-TR" sz="2000" dirty="0" smtClean="0"/>
              <a:t>…</a:t>
            </a:r>
          </a:p>
          <a:p>
            <a:pPr>
              <a:buNone/>
            </a:pPr>
            <a:r>
              <a:rPr lang="tr-TR" sz="2000" dirty="0" err="1" smtClean="0"/>
              <a:t>void</a:t>
            </a:r>
            <a:r>
              <a:rPr lang="tr-TR" sz="2000" dirty="0" smtClean="0"/>
              <a:t> </a:t>
            </a:r>
            <a:r>
              <a:rPr lang="tr-TR" sz="2000" dirty="0" err="1" smtClean="0"/>
              <a:t>eb</a:t>
            </a:r>
            <a:r>
              <a:rPr lang="tr-TR" sz="2000" dirty="0" smtClean="0"/>
              <a:t>(</a:t>
            </a:r>
            <a:r>
              <a:rPr lang="tr-TR" sz="2000" dirty="0" err="1" smtClean="0"/>
              <a:t>char</a:t>
            </a:r>
            <a:r>
              <a:rPr lang="tr-TR" sz="2000" dirty="0" smtClean="0"/>
              <a:t> x, </a:t>
            </a:r>
            <a:r>
              <a:rPr lang="tr-TR" sz="2000" dirty="0" err="1" smtClean="0"/>
              <a:t>int</a:t>
            </a:r>
            <a:r>
              <a:rPr lang="tr-TR" sz="2000" dirty="0" smtClean="0"/>
              <a:t> y)</a:t>
            </a:r>
          </a:p>
          <a:p>
            <a:pPr>
              <a:buNone/>
            </a:pPr>
            <a:r>
              <a:rPr lang="tr-TR" sz="2000" dirty="0" smtClean="0"/>
              <a:t>{</a:t>
            </a:r>
          </a:p>
          <a:p>
            <a:pPr>
              <a:buNone/>
            </a:pPr>
            <a:r>
              <a:rPr lang="tr-TR" sz="2000" dirty="0" smtClean="0"/>
              <a:t>	</a:t>
            </a:r>
            <a:r>
              <a:rPr lang="tr-TR" sz="2000" dirty="0" err="1" smtClean="0"/>
              <a:t>int</a:t>
            </a:r>
            <a:r>
              <a:rPr lang="tr-TR" sz="2000" dirty="0" smtClean="0"/>
              <a:t> i;</a:t>
            </a:r>
          </a:p>
          <a:p>
            <a:pPr>
              <a:buNone/>
            </a:pPr>
            <a:r>
              <a:rPr lang="tr-TR" sz="2000" dirty="0" smtClean="0"/>
              <a:t>	</a:t>
            </a:r>
            <a:r>
              <a:rPr lang="tr-TR" sz="2000" dirty="0" err="1" smtClean="0"/>
              <a:t>for</a:t>
            </a:r>
            <a:r>
              <a:rPr lang="tr-TR" sz="2000" dirty="0" smtClean="0"/>
              <a:t>(i=1; i&lt;=y; i++)</a:t>
            </a:r>
          </a:p>
          <a:p>
            <a:pPr>
              <a:buNone/>
            </a:pPr>
            <a:r>
              <a:rPr lang="tr-TR" sz="2000" dirty="0" smtClean="0"/>
              <a:t>		</a:t>
            </a:r>
            <a:r>
              <a:rPr lang="tr-TR" sz="2000" dirty="0" err="1" smtClean="0"/>
              <a:t>printf</a:t>
            </a:r>
            <a:r>
              <a:rPr lang="tr-TR" sz="2000" dirty="0" smtClean="0"/>
              <a:t>("%c",x);</a:t>
            </a:r>
          </a:p>
          <a:p>
            <a:pPr>
              <a:buNone/>
            </a:pPr>
            <a:r>
              <a:rPr lang="tr-TR" sz="2000" dirty="0" smtClean="0"/>
              <a:t>/* </a:t>
            </a:r>
            <a:r>
              <a:rPr lang="tr-TR" sz="2000" dirty="0" err="1" smtClean="0"/>
              <a:t>void</a:t>
            </a:r>
            <a:r>
              <a:rPr lang="tr-TR" sz="2000" dirty="0" smtClean="0"/>
              <a:t> donen fonksiyonlarda </a:t>
            </a:r>
            <a:r>
              <a:rPr lang="tr-TR" sz="2000" dirty="0" err="1" smtClean="0"/>
              <a:t>return</a:t>
            </a:r>
            <a:r>
              <a:rPr lang="tr-TR" sz="2000" dirty="0" smtClean="0"/>
              <a:t> yazmak zorunda </a:t>
            </a:r>
            <a:r>
              <a:rPr lang="tr-TR" sz="2000" dirty="0" err="1" smtClean="0"/>
              <a:t>degiliz</a:t>
            </a:r>
            <a:r>
              <a:rPr lang="tr-TR" sz="2000" dirty="0" smtClean="0"/>
              <a:t>.	*/</a:t>
            </a:r>
          </a:p>
          <a:p>
            <a:pPr>
              <a:buNone/>
            </a:pPr>
            <a:r>
              <a:rPr lang="tr-TR" sz="2000" dirty="0" smtClean="0"/>
              <a:t>}</a:t>
            </a:r>
            <a:endParaRPr lang="tr-TR" sz="2000" dirty="0"/>
          </a:p>
        </p:txBody>
      </p:sp>
      <p:graphicFrame>
        <p:nvGraphicFramePr>
          <p:cNvPr id="6" name="5 Tablo"/>
          <p:cNvGraphicFramePr>
            <a:graphicFrameLocks noGrp="1"/>
          </p:cNvGraphicFramePr>
          <p:nvPr/>
        </p:nvGraphicFramePr>
        <p:xfrm>
          <a:off x="4143372" y="1428736"/>
          <a:ext cx="2405060" cy="914400"/>
        </p:xfrm>
        <a:graphic>
          <a:graphicData uri="http://schemas.openxmlformats.org/drawingml/2006/table">
            <a:tbl>
              <a:tblPr firstRow="1" bandRow="1">
                <a:tableStyleId>{5940675A-B579-460E-94D1-54222C63F5DA}</a:tableStyleId>
              </a:tblPr>
              <a:tblGrid>
                <a:gridCol w="601265"/>
                <a:gridCol w="601265"/>
                <a:gridCol w="601265"/>
                <a:gridCol w="601265"/>
              </a:tblGrid>
              <a:tr h="365124">
                <a:tc>
                  <a:txBody>
                    <a:bodyPr/>
                    <a:lstStyle/>
                    <a:p>
                      <a:pPr algn="ctr"/>
                      <a:r>
                        <a:rPr lang="tr-TR" sz="2400" b="1" dirty="0" smtClean="0"/>
                        <a:t>+</a:t>
                      </a:r>
                      <a:endParaRPr lang="tr-TR" sz="2400" b="1" dirty="0"/>
                    </a:p>
                  </a:txBody>
                  <a:tcPr/>
                </a:tc>
                <a:tc>
                  <a:txBody>
                    <a:bodyPr/>
                    <a:lstStyle/>
                    <a:p>
                      <a:pPr algn="ctr"/>
                      <a:r>
                        <a:rPr lang="tr-TR" sz="2400" b="1" dirty="0" smtClean="0"/>
                        <a:t>+</a:t>
                      </a:r>
                      <a:endParaRPr lang="tr-TR" sz="2400" b="1" dirty="0"/>
                    </a:p>
                  </a:txBody>
                  <a:tcPr/>
                </a:tc>
                <a:tc>
                  <a:txBody>
                    <a:bodyPr/>
                    <a:lstStyle/>
                    <a:p>
                      <a:pPr algn="ctr"/>
                      <a:r>
                        <a:rPr lang="tr-TR" sz="2400" b="1" dirty="0" smtClean="0"/>
                        <a:t>+</a:t>
                      </a:r>
                      <a:endParaRPr lang="tr-TR" sz="2400" b="1" dirty="0"/>
                    </a:p>
                  </a:txBody>
                  <a:tcPr/>
                </a:tc>
                <a:tc>
                  <a:txBody>
                    <a:bodyPr/>
                    <a:lstStyle/>
                    <a:p>
                      <a:pPr algn="ctr"/>
                      <a:r>
                        <a:rPr lang="tr-TR" sz="2400" b="1" dirty="0" smtClean="0"/>
                        <a:t>+</a:t>
                      </a:r>
                      <a:endParaRPr lang="tr-TR" sz="2400" b="1" dirty="0"/>
                    </a:p>
                  </a:txBody>
                  <a:tcPr/>
                </a:tc>
              </a:tr>
              <a:tr h="365124">
                <a:tc>
                  <a:txBody>
                    <a:bodyPr/>
                    <a:lstStyle/>
                    <a:p>
                      <a:pPr algn="ctr"/>
                      <a:r>
                        <a:rPr lang="tr-TR" sz="2400" b="1" dirty="0" smtClean="0"/>
                        <a:t>A</a:t>
                      </a:r>
                      <a:endParaRPr lang="tr-TR" sz="2400" b="1" dirty="0"/>
                    </a:p>
                  </a:txBody>
                  <a:tcPr/>
                </a:tc>
                <a:tc>
                  <a:txBody>
                    <a:bodyPr/>
                    <a:lstStyle/>
                    <a:p>
                      <a:pPr algn="ctr"/>
                      <a:r>
                        <a:rPr lang="tr-TR" sz="2400" b="1" dirty="0" smtClean="0"/>
                        <a:t>*</a:t>
                      </a:r>
                      <a:endParaRPr lang="tr-TR" sz="2400" b="1" dirty="0"/>
                    </a:p>
                  </a:txBody>
                  <a:tcPr/>
                </a:tc>
                <a:tc>
                  <a:txBody>
                    <a:bodyPr/>
                    <a:lstStyle/>
                    <a:p>
                      <a:pPr algn="ctr"/>
                      <a:r>
                        <a:rPr lang="tr-TR" sz="2400" b="1" dirty="0" smtClean="0"/>
                        <a:t>*</a:t>
                      </a:r>
                      <a:endParaRPr lang="tr-TR" sz="2400" b="1" dirty="0"/>
                    </a:p>
                  </a:txBody>
                  <a:tcPr/>
                </a:tc>
                <a:tc>
                  <a:txBody>
                    <a:bodyPr/>
                    <a:lstStyle/>
                    <a:p>
                      <a:pPr algn="ctr"/>
                      <a:r>
                        <a:rPr lang="tr-TR" sz="2400" b="1" dirty="0" smtClean="0"/>
                        <a:t>*</a:t>
                      </a:r>
                      <a:endParaRPr lang="tr-TR" sz="2400" b="1" dirty="0"/>
                    </a:p>
                  </a:txBody>
                  <a:tcPr/>
                </a:tc>
              </a:tr>
            </a:tbl>
          </a:graphicData>
        </a:graphic>
      </p:graphicFrame>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t>Rapunzel’e</a:t>
            </a:r>
            <a:r>
              <a:rPr lang="tr-TR" dirty="0" smtClean="0"/>
              <a:t> yardım edelim…</a:t>
            </a:r>
            <a:endParaRPr lang="tr-TR" dirty="0"/>
          </a:p>
        </p:txBody>
      </p:sp>
      <p:pic>
        <p:nvPicPr>
          <p:cNvPr id="4" name="3 İçerik Yer Tutucusu" descr="fb7c0a6e72728fbeb7bb61701066dad2--tangled-tower-tangled-rapunzel.jpg"/>
          <p:cNvPicPr>
            <a:picLocks noGrp="1" noChangeAspect="1"/>
          </p:cNvPicPr>
          <p:nvPr>
            <p:ph sz="quarter" idx="1"/>
          </p:nvPr>
        </p:nvPicPr>
        <p:blipFill>
          <a:blip r:embed="rId3"/>
          <a:stretch>
            <a:fillRect/>
          </a:stretch>
        </p:blipFill>
        <p:spPr>
          <a:xfrm>
            <a:off x="285720" y="1214422"/>
            <a:ext cx="3583554" cy="4937125"/>
          </a:xfrm>
        </p:spPr>
      </p:pic>
      <p:sp>
        <p:nvSpPr>
          <p:cNvPr id="5" name="4 Metin kutusu"/>
          <p:cNvSpPr txBox="1"/>
          <p:nvPr/>
        </p:nvSpPr>
        <p:spPr>
          <a:xfrm>
            <a:off x="3929058" y="1428736"/>
            <a:ext cx="4714908" cy="3785652"/>
          </a:xfrm>
          <a:prstGeom prst="rect">
            <a:avLst/>
          </a:prstGeom>
          <a:noFill/>
        </p:spPr>
        <p:txBody>
          <a:bodyPr wrap="square" rtlCol="0">
            <a:spAutoFit/>
          </a:bodyPr>
          <a:lstStyle/>
          <a:p>
            <a:r>
              <a:rPr lang="tr-TR" sz="2400" i="1" dirty="0" err="1" smtClean="0"/>
              <a:t>Rapunzel’in</a:t>
            </a:r>
            <a:r>
              <a:rPr lang="tr-TR" sz="2400" i="1" dirty="0" smtClean="0"/>
              <a:t> hapsedildiği ıssız kuleden kaçabilmesi için bulunduğu yerden aşağı bir ip sarkıtması gerekmektedir. </a:t>
            </a:r>
          </a:p>
          <a:p>
            <a:endParaRPr lang="tr-TR" sz="2400" i="1" dirty="0" smtClean="0"/>
          </a:p>
          <a:p>
            <a:r>
              <a:rPr lang="tr-TR" sz="2400" i="1" dirty="0" smtClean="0"/>
              <a:t>İşin kritikliği gereği, önce simülasyon yapılacaktır: Kulenin uzunluğunu kullanıcıdan alıp, ağır çekimde(800ms aralıklarla) ipin sarkıtılmasını modelleyiniz.</a:t>
            </a:r>
            <a:endParaRPr lang="tr-TR" sz="2400" i="1"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t>Fizz</a:t>
            </a:r>
            <a:r>
              <a:rPr lang="tr-TR" dirty="0" smtClean="0"/>
              <a:t>-</a:t>
            </a:r>
            <a:r>
              <a:rPr lang="tr-TR" dirty="0" err="1" smtClean="0"/>
              <a:t>Buzz</a:t>
            </a:r>
            <a:r>
              <a:rPr lang="tr-TR" dirty="0" smtClean="0"/>
              <a:t> test</a:t>
            </a:r>
            <a:endParaRPr lang="tr-TR" dirty="0"/>
          </a:p>
        </p:txBody>
      </p:sp>
      <p:sp>
        <p:nvSpPr>
          <p:cNvPr id="4" name="3 Yuvarlatılmış Dikdörtgen"/>
          <p:cNvSpPr/>
          <p:nvPr/>
        </p:nvSpPr>
        <p:spPr>
          <a:xfrm>
            <a:off x="1678761" y="1428736"/>
            <a:ext cx="5786478" cy="321471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i="1" dirty="0" smtClean="0"/>
              <a:t>"Write a program that prints the numbers from 1 to 100. But for multiples of three print “</a:t>
            </a:r>
            <a:r>
              <a:rPr lang="en-US" sz="2800" b="1" i="1" dirty="0" smtClean="0">
                <a:solidFill>
                  <a:srgbClr val="FF0000"/>
                </a:solidFill>
              </a:rPr>
              <a:t>Fizz</a:t>
            </a:r>
            <a:r>
              <a:rPr lang="en-US" sz="2800" i="1" dirty="0" smtClean="0"/>
              <a:t>” instead of the number and for the multiples of five print “</a:t>
            </a:r>
            <a:r>
              <a:rPr lang="en-US" sz="2800" b="1" i="1" dirty="0" smtClean="0">
                <a:solidFill>
                  <a:srgbClr val="FF0000"/>
                </a:solidFill>
              </a:rPr>
              <a:t>Buzz</a:t>
            </a:r>
            <a:r>
              <a:rPr lang="en-US" sz="2800" i="1" dirty="0" smtClean="0"/>
              <a:t>”. For numbers which are multiples of both three and five print “</a:t>
            </a:r>
            <a:r>
              <a:rPr lang="en-US" sz="2800" b="1" i="1" dirty="0" err="1" smtClean="0">
                <a:solidFill>
                  <a:srgbClr val="FF0000"/>
                </a:solidFill>
              </a:rPr>
              <a:t>FizzBuzz</a:t>
            </a:r>
            <a:r>
              <a:rPr lang="en-US" sz="2800" i="1" dirty="0" smtClean="0"/>
              <a:t>”."</a:t>
            </a:r>
            <a:endParaRPr lang="tr-TR" sz="2800" dirty="0"/>
          </a:p>
        </p:txBody>
      </p:sp>
      <p:pic>
        <p:nvPicPr>
          <p:cNvPr id="5" name="4 Resim" descr="bilgisayar.jpg"/>
          <p:cNvPicPr>
            <a:picLocks noChangeAspect="1"/>
          </p:cNvPicPr>
          <p:nvPr/>
        </p:nvPicPr>
        <p:blipFill>
          <a:blip r:embed="rId2"/>
          <a:stretch>
            <a:fillRect/>
          </a:stretch>
        </p:blipFill>
        <p:spPr>
          <a:xfrm>
            <a:off x="6715140" y="4714884"/>
            <a:ext cx="1188720" cy="1219200"/>
          </a:xfrm>
          <a:prstGeom prst="rect">
            <a:avLst/>
          </a:prstGeom>
        </p:spPr>
      </p:pic>
    </p:spTree>
  </p:cSld>
  <p:clrMapOvr>
    <a:masterClrMapping/>
  </p:clrMapOvr>
  <p:transition>
    <p:random/>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Örnek: İp sarkıtalım…</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just">
              <a:buFontTx/>
              <a:buChar char="-"/>
            </a:pPr>
            <a:r>
              <a:rPr lang="tr-TR" sz="2200" dirty="0" smtClean="0">
                <a:solidFill>
                  <a:schemeClr val="tx1"/>
                </a:solidFill>
              </a:rPr>
              <a:t>Alıştırmamızı inceleyelim.</a:t>
            </a:r>
          </a:p>
          <a:p>
            <a:pPr algn="just">
              <a:buNone/>
            </a:pPr>
            <a:endParaRPr lang="tr-TR" sz="2200" dirty="0" smtClean="0">
              <a:solidFill>
                <a:schemeClr val="tx1"/>
              </a:solidFill>
            </a:endParaRPr>
          </a:p>
          <a:p>
            <a:pPr algn="just">
              <a:spcBef>
                <a:spcPts val="600"/>
              </a:spcBef>
              <a:buFont typeface="Wingdings" pitchFamily="2" charset="2"/>
              <a:buChar char="§"/>
            </a:pPr>
            <a:r>
              <a:rPr lang="tr-TR" sz="2200" dirty="0" smtClean="0">
                <a:solidFill>
                  <a:schemeClr val="tx1"/>
                </a:solidFill>
              </a:rPr>
              <a:t> </a:t>
            </a:r>
            <a:r>
              <a:rPr lang="tr-TR" sz="2200" b="1" dirty="0" smtClean="0">
                <a:solidFill>
                  <a:schemeClr val="tx1"/>
                </a:solidFill>
              </a:rPr>
              <a:t>Çıktı:</a:t>
            </a:r>
          </a:p>
          <a:p>
            <a:pPr algn="just">
              <a:lnSpc>
                <a:spcPts val="1500"/>
              </a:lnSpc>
              <a:spcBef>
                <a:spcPts val="600"/>
              </a:spcBef>
            </a:pPr>
            <a:r>
              <a:rPr lang="tr-TR" sz="2200" dirty="0" smtClean="0">
                <a:solidFill>
                  <a:schemeClr val="tx1"/>
                </a:solidFill>
              </a:rPr>
              <a:t>   *</a:t>
            </a:r>
          </a:p>
          <a:p>
            <a:pPr algn="just">
              <a:lnSpc>
                <a:spcPts val="1500"/>
              </a:lnSpc>
              <a:spcBef>
                <a:spcPts val="600"/>
              </a:spcBef>
            </a:pPr>
            <a:r>
              <a:rPr lang="tr-TR" sz="2200" dirty="0" smtClean="0">
                <a:solidFill>
                  <a:schemeClr val="tx1"/>
                </a:solidFill>
              </a:rPr>
              <a:t>   *</a:t>
            </a:r>
          </a:p>
          <a:p>
            <a:pPr algn="just">
              <a:lnSpc>
                <a:spcPts val="1500"/>
              </a:lnSpc>
              <a:spcBef>
                <a:spcPts val="600"/>
              </a:spcBef>
            </a:pPr>
            <a:r>
              <a:rPr lang="tr-TR" sz="2200" dirty="0" smtClean="0">
                <a:solidFill>
                  <a:schemeClr val="tx1"/>
                </a:solidFill>
              </a:rPr>
              <a:t>   *</a:t>
            </a:r>
          </a:p>
          <a:p>
            <a:pPr algn="just">
              <a:lnSpc>
                <a:spcPts val="1500"/>
              </a:lnSpc>
              <a:spcBef>
                <a:spcPts val="600"/>
              </a:spcBef>
            </a:pPr>
            <a:r>
              <a:rPr lang="tr-TR" sz="2200" dirty="0" smtClean="0">
                <a:solidFill>
                  <a:schemeClr val="tx1"/>
                </a:solidFill>
              </a:rPr>
              <a:t>   *</a:t>
            </a:r>
          </a:p>
          <a:p>
            <a:pPr algn="just"/>
            <a:endParaRPr lang="tr-TR" sz="2200" dirty="0" smtClean="0">
              <a:solidFill>
                <a:schemeClr val="tx1"/>
              </a:solidFill>
            </a:endParaRPr>
          </a:p>
          <a:p>
            <a:pPr algn="just">
              <a:buFont typeface="Wingdings" pitchFamily="2" charset="2"/>
              <a:buChar char="Ø"/>
            </a:pPr>
            <a:r>
              <a:rPr lang="tr-TR" sz="2200" dirty="0" smtClean="0">
                <a:solidFill>
                  <a:schemeClr val="tx1"/>
                </a:solidFill>
              </a:rPr>
              <a:t> Bu örneği incelediğimizde satırlarda hiç boşluk bulunmadığını görüyoruz. Ayrıca her bir satırdaki dolu kısımlarda da farklı bir örüntü görmüyoruz (her satırda 1 tane * var). </a:t>
            </a:r>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Örnek: Değişken İp</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just">
              <a:buFontTx/>
              <a:buChar char="-"/>
            </a:pPr>
            <a:r>
              <a:rPr lang="tr-TR" sz="2200" dirty="0" smtClean="0">
                <a:solidFill>
                  <a:schemeClr val="tx1"/>
                </a:solidFill>
              </a:rPr>
              <a:t> Şimdi birkaç şekil için bir önceki slayttaki hususları irdeleyerek döngüler ile ekrana nasıl şekil yazdırılır bakalım.</a:t>
            </a:r>
          </a:p>
          <a:p>
            <a:pPr algn="just">
              <a:buFontTx/>
              <a:buChar char="-"/>
            </a:pPr>
            <a:r>
              <a:rPr lang="tr-TR" sz="2200" dirty="0" smtClean="0"/>
              <a:t> </a:t>
            </a:r>
            <a:r>
              <a:rPr lang="tr-TR" sz="2200" b="1" dirty="0" smtClean="0"/>
              <a:t>Çıktı:</a:t>
            </a:r>
          </a:p>
          <a:p>
            <a:pPr algn="just">
              <a:buFont typeface="Wingdings" pitchFamily="2" charset="2"/>
              <a:buChar char="§"/>
            </a:pPr>
            <a:r>
              <a:rPr lang="tr-TR" sz="2200" dirty="0" smtClean="0">
                <a:solidFill>
                  <a:schemeClr val="tx1"/>
                </a:solidFill>
              </a:rPr>
              <a:t> </a:t>
            </a:r>
            <a:r>
              <a:rPr lang="tr-TR" sz="2200" b="1" dirty="0" err="1" smtClean="0"/>
              <a:t>Lutfen</a:t>
            </a:r>
            <a:r>
              <a:rPr lang="tr-TR" sz="2200" b="1" dirty="0" smtClean="0"/>
              <a:t> seklin boyutunu giriniz: : </a:t>
            </a:r>
            <a:r>
              <a:rPr lang="tr-TR" sz="2200" dirty="0" smtClean="0">
                <a:solidFill>
                  <a:schemeClr val="tx1"/>
                </a:solidFill>
              </a:rPr>
              <a:t>4</a:t>
            </a:r>
          </a:p>
          <a:p>
            <a:pPr algn="just">
              <a:lnSpc>
                <a:spcPts val="1500"/>
              </a:lnSpc>
              <a:spcBef>
                <a:spcPts val="600"/>
              </a:spcBef>
            </a:pPr>
            <a:r>
              <a:rPr lang="tr-TR" sz="2200" dirty="0" smtClean="0">
                <a:solidFill>
                  <a:schemeClr val="tx1"/>
                </a:solidFill>
              </a:rPr>
              <a:t>*</a:t>
            </a:r>
          </a:p>
          <a:p>
            <a:pPr algn="just">
              <a:lnSpc>
                <a:spcPts val="1500"/>
              </a:lnSpc>
              <a:spcBef>
                <a:spcPts val="600"/>
              </a:spcBef>
            </a:pPr>
            <a:r>
              <a:rPr lang="tr-TR" sz="2200" dirty="0" smtClean="0"/>
              <a:t>*</a:t>
            </a:r>
            <a:endParaRPr lang="tr-TR" sz="2200" dirty="0" smtClean="0">
              <a:solidFill>
                <a:schemeClr val="tx1"/>
              </a:solidFill>
            </a:endParaRPr>
          </a:p>
          <a:p>
            <a:pPr algn="just">
              <a:lnSpc>
                <a:spcPts val="1500"/>
              </a:lnSpc>
              <a:spcBef>
                <a:spcPts val="600"/>
              </a:spcBef>
            </a:pPr>
            <a:r>
              <a:rPr lang="tr-TR" sz="2200" dirty="0" smtClean="0">
                <a:solidFill>
                  <a:schemeClr val="tx1"/>
                </a:solidFill>
              </a:rPr>
              <a:t>*</a:t>
            </a:r>
          </a:p>
          <a:p>
            <a:pPr algn="just">
              <a:lnSpc>
                <a:spcPts val="1500"/>
              </a:lnSpc>
              <a:spcBef>
                <a:spcPts val="600"/>
              </a:spcBef>
            </a:pPr>
            <a:r>
              <a:rPr lang="tr-TR" sz="2200" dirty="0" smtClean="0">
                <a:solidFill>
                  <a:schemeClr val="tx1"/>
                </a:solidFill>
              </a:rPr>
              <a:t>*</a:t>
            </a:r>
          </a:p>
          <a:p>
            <a:pPr algn="just"/>
            <a:endParaRPr lang="tr-TR" sz="2200" dirty="0" smtClean="0">
              <a:solidFill>
                <a:schemeClr val="tx1"/>
              </a:solidFill>
            </a:endParaRPr>
          </a:p>
          <a:p>
            <a:pPr algn="just">
              <a:buFont typeface="Wingdings" pitchFamily="2" charset="2"/>
              <a:buChar char="Ø"/>
            </a:pPr>
            <a:r>
              <a:rPr lang="tr-TR" sz="2200" dirty="0" smtClean="0">
                <a:solidFill>
                  <a:schemeClr val="tx1"/>
                </a:solidFill>
              </a:rPr>
              <a:t> Bu örneği incelediğimizde girdi olarak alınan değerin satır sayısı olduğunu ve satırlarda hiç boşluk bulunmadığını görüyoruz. Ayrıca her bir satırdaki dolu kısımlarda da farklı bir örüntü görmüyoruz (her satırda 1 tane * var). </a:t>
            </a:r>
          </a:p>
        </p:txBody>
      </p:sp>
      <p:sp>
        <p:nvSpPr>
          <p:cNvPr id="6" name="5 Sağ Ok"/>
          <p:cNvSpPr/>
          <p:nvPr/>
        </p:nvSpPr>
        <p:spPr>
          <a:xfrm>
            <a:off x="2714612" y="3071810"/>
            <a:ext cx="1357322" cy="9286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6 Metin kutusu"/>
          <p:cNvSpPr txBox="1"/>
          <p:nvPr/>
        </p:nvSpPr>
        <p:spPr>
          <a:xfrm>
            <a:off x="4286248" y="2857496"/>
            <a:ext cx="4286280" cy="5847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tr-TR" sz="1600" i="1" dirty="0" smtClean="0"/>
              <a:t>Bu şekli </a:t>
            </a:r>
            <a:r>
              <a:rPr lang="tr-TR" sz="1600" b="1" i="1" dirty="0" smtClean="0">
                <a:solidFill>
                  <a:srgbClr val="FF0000"/>
                </a:solidFill>
              </a:rPr>
              <a:t>“</a:t>
            </a:r>
            <a:r>
              <a:rPr lang="tr-TR" sz="1600" b="1" i="1" dirty="0" err="1" smtClean="0">
                <a:solidFill>
                  <a:srgbClr val="FF0000"/>
                </a:solidFill>
              </a:rPr>
              <a:t>eb”</a:t>
            </a:r>
            <a:r>
              <a:rPr lang="tr-TR" sz="1600" i="1" dirty="0" err="1" smtClean="0"/>
              <a:t>i</a:t>
            </a:r>
            <a:r>
              <a:rPr lang="tr-TR" sz="1600" i="1" dirty="0" smtClean="0"/>
              <a:t> </a:t>
            </a:r>
            <a:r>
              <a:rPr lang="tr-TR" sz="1600" i="1" dirty="0" err="1" smtClean="0"/>
              <a:t>main</a:t>
            </a:r>
            <a:r>
              <a:rPr lang="tr-TR" sz="1600" i="1" dirty="0" smtClean="0"/>
              <a:t> içinde sadece bir kez çağırarak yazdırabilir misiniz?</a:t>
            </a:r>
            <a:endParaRPr lang="tr-TR" sz="1600" i="1" dirty="0"/>
          </a:p>
        </p:txBody>
      </p:sp>
      <p:sp>
        <p:nvSpPr>
          <p:cNvPr id="8" name="7 Yuvarlatılmış Dikdörtgen"/>
          <p:cNvSpPr/>
          <p:nvPr/>
        </p:nvSpPr>
        <p:spPr>
          <a:xfrm>
            <a:off x="4214810" y="3429000"/>
            <a:ext cx="4643470" cy="85725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err="1" smtClean="0"/>
              <a:t>eb</a:t>
            </a:r>
            <a:r>
              <a:rPr lang="tr-TR" dirty="0" smtClean="0"/>
              <a:t> fonksiyonun içine müdahale etmeden, onu içi değişmez bir </a:t>
            </a:r>
            <a:r>
              <a:rPr lang="tr-TR" dirty="0" err="1" smtClean="0"/>
              <a:t>fonk</a:t>
            </a:r>
            <a:r>
              <a:rPr lang="tr-TR" dirty="0" smtClean="0"/>
              <a:t>. </a:t>
            </a:r>
            <a:r>
              <a:rPr lang="tr-TR" b="1" dirty="0" smtClean="0"/>
              <a:t>gibi</a:t>
            </a:r>
            <a:r>
              <a:rPr lang="tr-TR" dirty="0" smtClean="0"/>
              <a:t> düşünebiliriz!</a:t>
            </a:r>
            <a:endParaRPr lang="tr-TR"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Örnek: Değişken İp</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just">
              <a:buFont typeface="Wingdings" pitchFamily="2" charset="2"/>
              <a:buChar char="§"/>
            </a:pPr>
            <a:r>
              <a:rPr lang="tr-TR" sz="2200" dirty="0" smtClean="0"/>
              <a:t> </a:t>
            </a:r>
            <a:r>
              <a:rPr lang="tr-TR" sz="2200" b="1" dirty="0" smtClean="0"/>
              <a:t>Çıktı:</a:t>
            </a:r>
          </a:p>
          <a:p>
            <a:pPr algn="just">
              <a:buFont typeface="Wingdings" pitchFamily="2" charset="2"/>
              <a:buChar char="§"/>
            </a:pPr>
            <a:r>
              <a:rPr lang="tr-TR" sz="2200" dirty="0" smtClean="0">
                <a:solidFill>
                  <a:schemeClr val="tx1"/>
                </a:solidFill>
              </a:rPr>
              <a:t> </a:t>
            </a:r>
            <a:r>
              <a:rPr lang="tr-TR" sz="2200" b="1" dirty="0" err="1" smtClean="0"/>
              <a:t>Lutfen</a:t>
            </a:r>
            <a:r>
              <a:rPr lang="tr-TR" sz="2200" b="1" dirty="0" smtClean="0"/>
              <a:t> seklin boyutunu giriniz: 5</a:t>
            </a:r>
            <a:endParaRPr lang="tr-TR" sz="2200" dirty="0" smtClean="0">
              <a:solidFill>
                <a:schemeClr val="tx1"/>
              </a:solidFill>
            </a:endParaRPr>
          </a:p>
          <a:p>
            <a:pPr algn="just">
              <a:lnSpc>
                <a:spcPts val="1500"/>
              </a:lnSpc>
              <a:spcBef>
                <a:spcPts val="600"/>
              </a:spcBef>
            </a:pPr>
            <a:r>
              <a:rPr lang="tr-TR" sz="2200" dirty="0" smtClean="0"/>
              <a:t>*</a:t>
            </a:r>
            <a:endParaRPr lang="tr-TR" sz="2200" dirty="0" smtClean="0">
              <a:solidFill>
                <a:schemeClr val="tx1"/>
              </a:solidFill>
            </a:endParaRPr>
          </a:p>
          <a:p>
            <a:pPr algn="just">
              <a:lnSpc>
                <a:spcPts val="1500"/>
              </a:lnSpc>
              <a:spcBef>
                <a:spcPts val="600"/>
              </a:spcBef>
            </a:pPr>
            <a:r>
              <a:rPr lang="tr-TR" sz="2200" dirty="0" smtClean="0">
                <a:solidFill>
                  <a:schemeClr val="tx1"/>
                </a:solidFill>
              </a:rPr>
              <a:t>*</a:t>
            </a:r>
          </a:p>
          <a:p>
            <a:pPr algn="just">
              <a:lnSpc>
                <a:spcPts val="1500"/>
              </a:lnSpc>
              <a:spcBef>
                <a:spcPts val="600"/>
              </a:spcBef>
            </a:pPr>
            <a:r>
              <a:rPr lang="tr-TR" sz="2200" dirty="0" smtClean="0">
                <a:solidFill>
                  <a:schemeClr val="tx1"/>
                </a:solidFill>
              </a:rPr>
              <a:t>*</a:t>
            </a:r>
          </a:p>
          <a:p>
            <a:pPr algn="just">
              <a:lnSpc>
                <a:spcPts val="1500"/>
              </a:lnSpc>
              <a:spcBef>
                <a:spcPts val="600"/>
              </a:spcBef>
            </a:pPr>
            <a:r>
              <a:rPr lang="tr-TR" sz="2200" dirty="0" smtClean="0"/>
              <a:t>*</a:t>
            </a:r>
            <a:endParaRPr lang="tr-TR" sz="2200" dirty="0" smtClean="0">
              <a:solidFill>
                <a:schemeClr val="tx1"/>
              </a:solidFill>
            </a:endParaRPr>
          </a:p>
        </p:txBody>
      </p:sp>
      <p:sp>
        <p:nvSpPr>
          <p:cNvPr id="4" name="3 Dikdörtgen"/>
          <p:cNvSpPr/>
          <p:nvPr/>
        </p:nvSpPr>
        <p:spPr>
          <a:xfrm>
            <a:off x="3929058" y="2071678"/>
            <a:ext cx="4572000" cy="3970318"/>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r>
              <a:rPr lang="tr-TR" sz="1400" dirty="0" smtClean="0"/>
              <a:t>#</a:t>
            </a:r>
            <a:r>
              <a:rPr lang="tr-TR" sz="1400" dirty="0" err="1" smtClean="0"/>
              <a:t>include</a:t>
            </a:r>
            <a:r>
              <a:rPr lang="tr-TR" sz="1400" dirty="0" smtClean="0"/>
              <a:t> &lt;</a:t>
            </a:r>
            <a:r>
              <a:rPr lang="tr-TR" sz="1400" dirty="0" err="1" smtClean="0"/>
              <a:t>stdio</a:t>
            </a:r>
            <a:r>
              <a:rPr lang="tr-TR" sz="1400" dirty="0" smtClean="0"/>
              <a:t>.h&gt;</a:t>
            </a:r>
          </a:p>
          <a:p>
            <a:r>
              <a:rPr lang="tr-TR" sz="1400" dirty="0" err="1" smtClean="0"/>
              <a:t>void</a:t>
            </a:r>
            <a:r>
              <a:rPr lang="tr-TR" sz="1400" dirty="0" smtClean="0"/>
              <a:t> </a:t>
            </a:r>
            <a:r>
              <a:rPr lang="tr-TR" sz="1400" dirty="0" err="1" smtClean="0"/>
              <a:t>eb</a:t>
            </a:r>
            <a:r>
              <a:rPr lang="tr-TR" sz="1400" dirty="0" smtClean="0"/>
              <a:t>(</a:t>
            </a:r>
            <a:r>
              <a:rPr lang="tr-TR" sz="1400" dirty="0" err="1" smtClean="0"/>
              <a:t>char</a:t>
            </a:r>
            <a:r>
              <a:rPr lang="tr-TR" sz="1400" dirty="0" smtClean="0"/>
              <a:t> x, </a:t>
            </a:r>
            <a:r>
              <a:rPr lang="tr-TR" sz="1400" dirty="0" err="1" smtClean="0"/>
              <a:t>int</a:t>
            </a:r>
            <a:r>
              <a:rPr lang="tr-TR" sz="1400" dirty="0" smtClean="0"/>
              <a:t> y);</a:t>
            </a:r>
          </a:p>
          <a:p>
            <a:r>
              <a:rPr lang="tr-TR" sz="1400" dirty="0" err="1" smtClean="0"/>
              <a:t>int</a:t>
            </a:r>
            <a:r>
              <a:rPr lang="tr-TR" sz="1400" dirty="0" smtClean="0"/>
              <a:t> </a:t>
            </a:r>
            <a:r>
              <a:rPr lang="tr-TR" sz="1400" dirty="0" err="1" smtClean="0"/>
              <a:t>main</a:t>
            </a:r>
            <a:r>
              <a:rPr lang="tr-TR" sz="1400" dirty="0" smtClean="0"/>
              <a:t>()</a:t>
            </a:r>
          </a:p>
          <a:p>
            <a:r>
              <a:rPr lang="tr-TR" sz="1400" dirty="0" smtClean="0"/>
              <a:t>{</a:t>
            </a:r>
          </a:p>
          <a:p>
            <a:r>
              <a:rPr lang="tr-TR" sz="1400" dirty="0" smtClean="0"/>
              <a:t>   </a:t>
            </a:r>
            <a:r>
              <a:rPr lang="tr-TR" sz="1400" dirty="0" err="1" smtClean="0"/>
              <a:t>int</a:t>
            </a:r>
            <a:r>
              <a:rPr lang="tr-TR" sz="1400" dirty="0" smtClean="0"/>
              <a:t> boyut, i;</a:t>
            </a:r>
          </a:p>
          <a:p>
            <a:r>
              <a:rPr lang="tr-TR" sz="1400" dirty="0" smtClean="0"/>
              <a:t>   </a:t>
            </a:r>
            <a:r>
              <a:rPr lang="tr-TR" sz="1400" dirty="0" err="1" smtClean="0"/>
              <a:t>printf</a:t>
            </a:r>
            <a:r>
              <a:rPr lang="tr-TR" sz="1400" dirty="0" smtClean="0"/>
              <a:t>("</a:t>
            </a:r>
            <a:r>
              <a:rPr lang="tr-TR" sz="1400" dirty="0" err="1" smtClean="0"/>
              <a:t>Lutfen</a:t>
            </a:r>
            <a:r>
              <a:rPr lang="tr-TR" sz="1400" dirty="0" smtClean="0"/>
              <a:t> seklin boyutunu giriniz: ");</a:t>
            </a:r>
          </a:p>
          <a:p>
            <a:r>
              <a:rPr lang="tr-TR" sz="1400" dirty="0" smtClean="0"/>
              <a:t>   </a:t>
            </a:r>
            <a:r>
              <a:rPr lang="tr-TR" sz="1400" dirty="0" err="1" smtClean="0"/>
              <a:t>scanf</a:t>
            </a:r>
            <a:r>
              <a:rPr lang="tr-TR" sz="1400" dirty="0" smtClean="0"/>
              <a:t>("%d", &amp;boyut);</a:t>
            </a:r>
          </a:p>
          <a:p>
            <a:r>
              <a:rPr lang="tr-TR" sz="1400" dirty="0" smtClean="0"/>
              <a:t>   </a:t>
            </a:r>
            <a:r>
              <a:rPr lang="tr-TR" sz="1400" dirty="0" err="1" smtClean="0"/>
              <a:t>for</a:t>
            </a:r>
            <a:r>
              <a:rPr lang="tr-TR" sz="1400" dirty="0" smtClean="0"/>
              <a:t>(i=1; i&lt;=boyut; i++)</a:t>
            </a:r>
          </a:p>
          <a:p>
            <a:r>
              <a:rPr lang="tr-TR" sz="1400" dirty="0" smtClean="0"/>
              <a:t>            { </a:t>
            </a:r>
            <a:r>
              <a:rPr lang="tr-TR" sz="1400" dirty="0" err="1" smtClean="0"/>
              <a:t>eb</a:t>
            </a:r>
            <a:r>
              <a:rPr lang="tr-TR" sz="1400" dirty="0" smtClean="0"/>
              <a:t>('*',1); </a:t>
            </a:r>
            <a:r>
              <a:rPr lang="tr-TR" sz="1400" dirty="0" err="1" smtClean="0"/>
              <a:t>printf</a:t>
            </a:r>
            <a:r>
              <a:rPr lang="tr-TR" sz="1400" dirty="0" smtClean="0"/>
              <a:t>("\n"); }</a:t>
            </a:r>
          </a:p>
          <a:p>
            <a:r>
              <a:rPr lang="tr-TR" sz="1400" dirty="0" smtClean="0"/>
              <a:t>   </a:t>
            </a:r>
          </a:p>
          <a:p>
            <a:r>
              <a:rPr lang="tr-TR" sz="1400" dirty="0" err="1" smtClean="0"/>
              <a:t>return</a:t>
            </a:r>
            <a:r>
              <a:rPr lang="tr-TR" sz="1400" dirty="0" smtClean="0"/>
              <a:t> 0;</a:t>
            </a:r>
          </a:p>
          <a:p>
            <a:r>
              <a:rPr lang="tr-TR" sz="1400" dirty="0" smtClean="0"/>
              <a:t>}</a:t>
            </a:r>
          </a:p>
          <a:p>
            <a:r>
              <a:rPr lang="tr-TR" sz="1400" dirty="0" err="1" smtClean="0"/>
              <a:t>void</a:t>
            </a:r>
            <a:r>
              <a:rPr lang="tr-TR" sz="1400" dirty="0" smtClean="0"/>
              <a:t> </a:t>
            </a:r>
            <a:r>
              <a:rPr lang="tr-TR" sz="1400" dirty="0" err="1" smtClean="0"/>
              <a:t>eb</a:t>
            </a:r>
            <a:r>
              <a:rPr lang="tr-TR" sz="1400" dirty="0" smtClean="0"/>
              <a:t>(</a:t>
            </a:r>
            <a:r>
              <a:rPr lang="tr-TR" sz="1400" dirty="0" err="1" smtClean="0"/>
              <a:t>char</a:t>
            </a:r>
            <a:r>
              <a:rPr lang="tr-TR" sz="1400" dirty="0" smtClean="0"/>
              <a:t> x, </a:t>
            </a:r>
            <a:r>
              <a:rPr lang="tr-TR" sz="1400" dirty="0" err="1" smtClean="0"/>
              <a:t>int</a:t>
            </a:r>
            <a:r>
              <a:rPr lang="tr-TR" sz="1400" dirty="0" smtClean="0"/>
              <a:t> y)</a:t>
            </a:r>
          </a:p>
          <a:p>
            <a:r>
              <a:rPr lang="tr-TR" sz="1400" dirty="0" smtClean="0"/>
              <a:t>{</a:t>
            </a:r>
          </a:p>
          <a:p>
            <a:r>
              <a:rPr lang="tr-TR" sz="1400" dirty="0" smtClean="0"/>
              <a:t>	</a:t>
            </a:r>
            <a:r>
              <a:rPr lang="tr-TR" sz="1400" dirty="0" err="1" smtClean="0"/>
              <a:t>int</a:t>
            </a:r>
            <a:r>
              <a:rPr lang="tr-TR" sz="1400" dirty="0" smtClean="0"/>
              <a:t> i;</a:t>
            </a:r>
          </a:p>
          <a:p>
            <a:r>
              <a:rPr lang="tr-TR" sz="1400" dirty="0" smtClean="0"/>
              <a:t>	</a:t>
            </a:r>
            <a:r>
              <a:rPr lang="tr-TR" sz="1400" dirty="0" err="1" smtClean="0"/>
              <a:t>for</a:t>
            </a:r>
            <a:r>
              <a:rPr lang="tr-TR" sz="1400" dirty="0" smtClean="0"/>
              <a:t>(i=1; i&lt;=y; i++)</a:t>
            </a:r>
          </a:p>
          <a:p>
            <a:r>
              <a:rPr lang="tr-TR" sz="1400" dirty="0" smtClean="0"/>
              <a:t>		</a:t>
            </a:r>
            <a:r>
              <a:rPr lang="tr-TR" sz="1400" dirty="0" err="1" smtClean="0"/>
              <a:t>printf</a:t>
            </a:r>
            <a:r>
              <a:rPr lang="tr-TR" sz="1400" dirty="0" smtClean="0"/>
              <a:t>("%c",x);	</a:t>
            </a:r>
          </a:p>
          <a:p>
            <a:r>
              <a:rPr lang="tr-TR" sz="1400" dirty="0" smtClean="0"/>
              <a:t>}</a:t>
            </a:r>
            <a:endParaRPr lang="tr-TR" sz="1400" dirty="0"/>
          </a:p>
        </p:txBody>
      </p:sp>
      <p:sp>
        <p:nvSpPr>
          <p:cNvPr id="5" name="4 Metin kutusu"/>
          <p:cNvSpPr txBox="1"/>
          <p:nvPr/>
        </p:nvSpPr>
        <p:spPr>
          <a:xfrm>
            <a:off x="928662" y="3786190"/>
            <a:ext cx="2643174" cy="160043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tr-TR" sz="1400" dirty="0" err="1" smtClean="0"/>
              <a:t>eb</a:t>
            </a:r>
            <a:r>
              <a:rPr lang="tr-TR" sz="1400" dirty="0" smtClean="0"/>
              <a:t>('*',1);</a:t>
            </a:r>
          </a:p>
          <a:p>
            <a:r>
              <a:rPr lang="tr-TR" sz="1400" dirty="0" smtClean="0"/>
              <a:t>yerine </a:t>
            </a:r>
          </a:p>
          <a:p>
            <a:r>
              <a:rPr lang="tr-TR" sz="1400" dirty="0" err="1" smtClean="0"/>
              <a:t>printf</a:t>
            </a:r>
            <a:r>
              <a:rPr lang="tr-TR" sz="1400" dirty="0" smtClean="0"/>
              <a:t>(“*”);</a:t>
            </a:r>
          </a:p>
          <a:p>
            <a:r>
              <a:rPr lang="tr-TR" sz="1400" dirty="0" smtClean="0"/>
              <a:t>yazmak da mümkündür.</a:t>
            </a:r>
          </a:p>
          <a:p>
            <a:r>
              <a:rPr lang="tr-TR" sz="1400" dirty="0" smtClean="0"/>
              <a:t>Burada </a:t>
            </a:r>
            <a:r>
              <a:rPr lang="tr-TR" sz="1400" dirty="0" err="1" smtClean="0"/>
              <a:t>eb</a:t>
            </a:r>
            <a:r>
              <a:rPr lang="tr-TR" sz="1400" dirty="0" smtClean="0"/>
              <a:t> tercih edilmesinin nedeni, bir sonraki örneğe hazırlık yapmaktır.</a:t>
            </a:r>
            <a:endParaRPr lang="tr-TR" sz="1400" dirty="0"/>
          </a:p>
        </p:txBody>
      </p:sp>
      <p:sp>
        <p:nvSpPr>
          <p:cNvPr id="6" name="5 Sağa Bükülü Ok"/>
          <p:cNvSpPr/>
          <p:nvPr/>
        </p:nvSpPr>
        <p:spPr>
          <a:xfrm rot="3564829">
            <a:off x="2438333" y="2289921"/>
            <a:ext cx="1014919" cy="1762846"/>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Örnek:</a:t>
            </a:r>
            <a:endParaRPr lang="tr-TR" dirty="0"/>
          </a:p>
        </p:txBody>
      </p:sp>
      <p:sp>
        <p:nvSpPr>
          <p:cNvPr id="3" name="2 İçerik Yer Tutucusu"/>
          <p:cNvSpPr>
            <a:spLocks noGrp="1"/>
          </p:cNvSpPr>
          <p:nvPr>
            <p:ph sz="quarter" idx="1"/>
          </p:nvPr>
        </p:nvSpPr>
        <p:spPr/>
        <p:txBody>
          <a:bodyPr/>
          <a:lstStyle/>
          <a:p>
            <a:r>
              <a:rPr lang="tr-TR" dirty="0" smtClean="0"/>
              <a:t>Birlikte yaptığımız değişken ip kodunu değiştirerek merdiven çıktısı oluşturalım.</a:t>
            </a:r>
          </a:p>
          <a:p>
            <a:r>
              <a:rPr lang="tr-TR" sz="4000" dirty="0" smtClean="0"/>
              <a:t> </a:t>
            </a:r>
            <a:r>
              <a:rPr lang="tr-TR" sz="4000" b="1" dirty="0" err="1" smtClean="0"/>
              <a:t>Lutfen</a:t>
            </a:r>
            <a:r>
              <a:rPr lang="tr-TR" sz="4000" b="1" dirty="0" smtClean="0"/>
              <a:t> seklin boyutunu giriniz: 5</a:t>
            </a:r>
            <a:endParaRPr lang="tr-TR" sz="4000" dirty="0" smtClean="0"/>
          </a:p>
          <a:p>
            <a:r>
              <a:rPr lang="tr-TR" sz="4000" dirty="0" smtClean="0"/>
              <a:t>*</a:t>
            </a:r>
          </a:p>
          <a:p>
            <a:r>
              <a:rPr lang="tr-TR" sz="4000" dirty="0" smtClean="0"/>
              <a:t>* * *</a:t>
            </a:r>
          </a:p>
          <a:p>
            <a:r>
              <a:rPr lang="tr-TR" sz="4000" dirty="0" smtClean="0"/>
              <a:t>* * * * *</a:t>
            </a:r>
            <a:endParaRPr lang="tr-TR" sz="4000"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amond(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amond(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amond(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diamond(in)">
                                      <p:cBhvr>
                                        <p:cTn id="2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Örnek: Merdiven</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just">
              <a:buFont typeface="Wingdings" pitchFamily="2" charset="2"/>
              <a:buChar char="§"/>
            </a:pPr>
            <a:r>
              <a:rPr lang="tr-TR" sz="2200" dirty="0" smtClean="0"/>
              <a:t> </a:t>
            </a:r>
            <a:r>
              <a:rPr lang="tr-TR" sz="2200" b="1" dirty="0" smtClean="0"/>
              <a:t>Çıktı:</a:t>
            </a:r>
          </a:p>
          <a:p>
            <a:pPr algn="just">
              <a:buFont typeface="Wingdings" pitchFamily="2" charset="2"/>
              <a:buChar char="§"/>
            </a:pPr>
            <a:r>
              <a:rPr lang="tr-TR" sz="2200" b="1" dirty="0" smtClean="0">
                <a:solidFill>
                  <a:schemeClr val="tx1"/>
                </a:solidFill>
              </a:rPr>
              <a:t> </a:t>
            </a:r>
            <a:r>
              <a:rPr lang="tr-TR" sz="2200" b="1" dirty="0" err="1" smtClean="0"/>
              <a:t>Lutfen</a:t>
            </a:r>
            <a:r>
              <a:rPr lang="tr-TR" sz="2200" b="1" dirty="0" smtClean="0"/>
              <a:t> seklin boyutunu giriniz:</a:t>
            </a:r>
            <a:r>
              <a:rPr lang="tr-TR" sz="2200" b="1" dirty="0" smtClean="0">
                <a:solidFill>
                  <a:schemeClr val="tx1"/>
                </a:solidFill>
              </a:rPr>
              <a:t> </a:t>
            </a:r>
            <a:r>
              <a:rPr lang="tr-TR" sz="2200" dirty="0" smtClean="0">
                <a:solidFill>
                  <a:schemeClr val="tx1"/>
                </a:solidFill>
              </a:rPr>
              <a:t>4</a:t>
            </a:r>
          </a:p>
          <a:p>
            <a:pPr algn="just">
              <a:lnSpc>
                <a:spcPts val="1500"/>
              </a:lnSpc>
              <a:spcBef>
                <a:spcPts val="600"/>
              </a:spcBef>
            </a:pPr>
            <a:r>
              <a:rPr lang="tr-TR" sz="2200" dirty="0" smtClean="0">
                <a:solidFill>
                  <a:schemeClr val="tx1"/>
                </a:solidFill>
              </a:rPr>
              <a:t> *</a:t>
            </a:r>
          </a:p>
          <a:p>
            <a:pPr algn="just">
              <a:lnSpc>
                <a:spcPts val="1500"/>
              </a:lnSpc>
              <a:spcBef>
                <a:spcPts val="600"/>
              </a:spcBef>
            </a:pPr>
            <a:r>
              <a:rPr lang="tr-TR" sz="2200" dirty="0" smtClean="0">
                <a:solidFill>
                  <a:schemeClr val="tx1"/>
                </a:solidFill>
              </a:rPr>
              <a:t> **</a:t>
            </a:r>
          </a:p>
          <a:p>
            <a:pPr algn="just">
              <a:lnSpc>
                <a:spcPts val="1500"/>
              </a:lnSpc>
              <a:spcBef>
                <a:spcPts val="600"/>
              </a:spcBef>
            </a:pPr>
            <a:r>
              <a:rPr lang="tr-TR" sz="2200" dirty="0" smtClean="0">
                <a:solidFill>
                  <a:schemeClr val="tx1"/>
                </a:solidFill>
              </a:rPr>
              <a:t> ***</a:t>
            </a:r>
          </a:p>
          <a:p>
            <a:pPr algn="just">
              <a:lnSpc>
                <a:spcPts val="1500"/>
              </a:lnSpc>
              <a:spcBef>
                <a:spcPts val="600"/>
              </a:spcBef>
            </a:pPr>
            <a:r>
              <a:rPr lang="tr-TR" sz="2200" dirty="0" smtClean="0">
                <a:solidFill>
                  <a:schemeClr val="tx1"/>
                </a:solidFill>
              </a:rPr>
              <a:t> ****</a:t>
            </a:r>
          </a:p>
          <a:p>
            <a:pPr algn="just"/>
            <a:endParaRPr lang="tr-TR" sz="2200" dirty="0" smtClean="0">
              <a:solidFill>
                <a:schemeClr val="tx1"/>
              </a:solidFill>
            </a:endParaRPr>
          </a:p>
          <a:p>
            <a:pPr algn="just">
              <a:buFont typeface="Wingdings" pitchFamily="2" charset="2"/>
              <a:buChar char="Ø"/>
            </a:pPr>
            <a:r>
              <a:rPr lang="tr-TR" sz="2200" dirty="0" smtClean="0">
                <a:solidFill>
                  <a:schemeClr val="tx1"/>
                </a:solidFill>
              </a:rPr>
              <a:t> Bu örneği incelediğimizde girdi olarak alınan değerin satır sayısı olduğunu ve satırlarda hiç boşluk bulunmadığını görüyoruz. Bu sefer her bir satırda farklı bir örüntü görüyoruz. Her bir satırda satır numarası kadar (1. satırda 1, 2. satırda 2, …) * karakteri olduğunu görüyoruz. </a:t>
            </a:r>
          </a:p>
        </p:txBody>
      </p:sp>
      <p:sp>
        <p:nvSpPr>
          <p:cNvPr id="4" name="3 Sağ Ok"/>
          <p:cNvSpPr/>
          <p:nvPr/>
        </p:nvSpPr>
        <p:spPr>
          <a:xfrm rot="1556312">
            <a:off x="4810776" y="1642534"/>
            <a:ext cx="497804" cy="7534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4 Metin kutusu"/>
          <p:cNvSpPr txBox="1"/>
          <p:nvPr/>
        </p:nvSpPr>
        <p:spPr>
          <a:xfrm>
            <a:off x="5357818" y="2000240"/>
            <a:ext cx="3143304" cy="132343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tr-TR" sz="2000" i="1" dirty="0" smtClean="0"/>
              <a:t>Bu kodu </a:t>
            </a:r>
            <a:r>
              <a:rPr lang="tr-TR" sz="2000" b="1" i="1" dirty="0" smtClean="0">
                <a:solidFill>
                  <a:srgbClr val="FF0000"/>
                </a:solidFill>
              </a:rPr>
              <a:t>“</a:t>
            </a:r>
            <a:r>
              <a:rPr lang="tr-TR" sz="2000" b="1" i="1" dirty="0" err="1" smtClean="0">
                <a:solidFill>
                  <a:srgbClr val="FF0000"/>
                </a:solidFill>
              </a:rPr>
              <a:t>eb”</a:t>
            </a:r>
            <a:r>
              <a:rPr lang="tr-TR" sz="2000" i="1" dirty="0" err="1" smtClean="0"/>
              <a:t>i</a:t>
            </a:r>
            <a:r>
              <a:rPr lang="tr-TR" sz="2000" i="1" dirty="0" smtClean="0"/>
              <a:t> kullanarak yazınız. Boyut bilgisini kullanıcıdan almayı unutmayınız.</a:t>
            </a:r>
            <a:endParaRPr lang="tr-TR" sz="2000" i="1"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Örnek: Merdiven</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just">
              <a:buFont typeface="Wingdings" pitchFamily="2" charset="2"/>
              <a:buChar char="§"/>
            </a:pPr>
            <a:r>
              <a:rPr lang="tr-TR" sz="2200" b="1" dirty="0" smtClean="0"/>
              <a:t>Çıktı: </a:t>
            </a:r>
          </a:p>
          <a:p>
            <a:pPr algn="just">
              <a:buFont typeface="Wingdings" pitchFamily="2" charset="2"/>
              <a:buChar char="§"/>
            </a:pPr>
            <a:r>
              <a:rPr lang="tr-TR" sz="2200" b="1" dirty="0" err="1" smtClean="0"/>
              <a:t>Lutfen</a:t>
            </a:r>
            <a:r>
              <a:rPr lang="tr-TR" sz="2200" b="1" dirty="0" smtClean="0"/>
              <a:t> seklin boyutunu giriniz: </a:t>
            </a:r>
            <a:r>
              <a:rPr lang="tr-TR" sz="2200" dirty="0" smtClean="0"/>
              <a:t>4</a:t>
            </a:r>
            <a:endParaRPr lang="tr-TR" sz="2200" b="1" dirty="0" smtClean="0"/>
          </a:p>
          <a:p>
            <a:pPr algn="just">
              <a:lnSpc>
                <a:spcPts val="1500"/>
              </a:lnSpc>
            </a:pPr>
            <a:r>
              <a:rPr lang="tr-TR" sz="2200" dirty="0" smtClean="0"/>
              <a:t>   *</a:t>
            </a:r>
          </a:p>
          <a:p>
            <a:pPr algn="just">
              <a:lnSpc>
                <a:spcPts val="1500"/>
              </a:lnSpc>
            </a:pPr>
            <a:r>
              <a:rPr lang="tr-TR" sz="2200" dirty="0" smtClean="0"/>
              <a:t>   **</a:t>
            </a:r>
          </a:p>
          <a:p>
            <a:pPr algn="just">
              <a:lnSpc>
                <a:spcPts val="1500"/>
              </a:lnSpc>
            </a:pPr>
            <a:r>
              <a:rPr lang="tr-TR" sz="2200" dirty="0" smtClean="0"/>
              <a:t>   ***</a:t>
            </a:r>
          </a:p>
          <a:p>
            <a:pPr algn="just">
              <a:lnSpc>
                <a:spcPts val="1500"/>
              </a:lnSpc>
            </a:pPr>
            <a:r>
              <a:rPr lang="tr-TR" sz="2200" dirty="0" smtClean="0"/>
              <a:t>   ****</a:t>
            </a:r>
            <a:r>
              <a:rPr lang="tr-TR" sz="2200" dirty="0" smtClean="0">
                <a:solidFill>
                  <a:schemeClr val="tx1"/>
                </a:solidFill>
              </a:rPr>
              <a:t>   </a:t>
            </a:r>
          </a:p>
        </p:txBody>
      </p:sp>
      <p:sp>
        <p:nvSpPr>
          <p:cNvPr id="4" name="3 Dikdörtgen"/>
          <p:cNvSpPr/>
          <p:nvPr/>
        </p:nvSpPr>
        <p:spPr>
          <a:xfrm>
            <a:off x="3214678" y="2071678"/>
            <a:ext cx="5286380" cy="452431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tr-TR" dirty="0" smtClean="0"/>
              <a:t>#</a:t>
            </a:r>
            <a:r>
              <a:rPr lang="tr-TR" dirty="0" err="1" smtClean="0"/>
              <a:t>include</a:t>
            </a:r>
            <a:r>
              <a:rPr lang="tr-TR" dirty="0" smtClean="0"/>
              <a:t> &lt;</a:t>
            </a:r>
            <a:r>
              <a:rPr lang="tr-TR" dirty="0" err="1" smtClean="0"/>
              <a:t>stdio</a:t>
            </a:r>
            <a:r>
              <a:rPr lang="tr-TR" dirty="0" smtClean="0"/>
              <a:t>.h&gt;</a:t>
            </a:r>
          </a:p>
          <a:p>
            <a:r>
              <a:rPr lang="tr-TR" dirty="0" err="1" smtClean="0"/>
              <a:t>void</a:t>
            </a:r>
            <a:r>
              <a:rPr lang="tr-TR" dirty="0" smtClean="0"/>
              <a:t> </a:t>
            </a:r>
            <a:r>
              <a:rPr lang="tr-TR" dirty="0" err="1" smtClean="0"/>
              <a:t>eb</a:t>
            </a:r>
            <a:r>
              <a:rPr lang="tr-TR" dirty="0" smtClean="0"/>
              <a:t>(</a:t>
            </a:r>
            <a:r>
              <a:rPr lang="tr-TR" dirty="0" err="1" smtClean="0"/>
              <a:t>char</a:t>
            </a:r>
            <a:r>
              <a:rPr lang="tr-TR" dirty="0" smtClean="0"/>
              <a:t> x, </a:t>
            </a:r>
            <a:r>
              <a:rPr lang="tr-TR" dirty="0" err="1" smtClean="0"/>
              <a:t>int</a:t>
            </a:r>
            <a:r>
              <a:rPr lang="tr-TR" dirty="0" smtClean="0"/>
              <a:t> y);</a:t>
            </a:r>
          </a:p>
          <a:p>
            <a:r>
              <a:rPr lang="tr-TR" dirty="0" err="1" smtClean="0"/>
              <a:t>int</a:t>
            </a:r>
            <a:r>
              <a:rPr lang="tr-TR" dirty="0" smtClean="0"/>
              <a:t> </a:t>
            </a:r>
            <a:r>
              <a:rPr lang="tr-TR" dirty="0" err="1" smtClean="0"/>
              <a:t>main</a:t>
            </a:r>
            <a:r>
              <a:rPr lang="tr-TR" dirty="0" smtClean="0"/>
              <a:t>()</a:t>
            </a:r>
          </a:p>
          <a:p>
            <a:r>
              <a:rPr lang="tr-TR" dirty="0" smtClean="0"/>
              <a:t>{</a:t>
            </a:r>
          </a:p>
          <a:p>
            <a:r>
              <a:rPr lang="tr-TR" dirty="0" smtClean="0"/>
              <a:t>   </a:t>
            </a:r>
            <a:r>
              <a:rPr lang="tr-TR" dirty="0" err="1" smtClean="0"/>
              <a:t>int</a:t>
            </a:r>
            <a:r>
              <a:rPr lang="tr-TR" dirty="0" smtClean="0"/>
              <a:t> boyut, i;</a:t>
            </a:r>
          </a:p>
          <a:p>
            <a:r>
              <a:rPr lang="tr-TR" dirty="0" smtClean="0"/>
              <a:t>   </a:t>
            </a:r>
            <a:r>
              <a:rPr lang="tr-TR" dirty="0" err="1" smtClean="0"/>
              <a:t>printf</a:t>
            </a:r>
            <a:r>
              <a:rPr lang="tr-TR" dirty="0" smtClean="0"/>
              <a:t>("</a:t>
            </a:r>
            <a:r>
              <a:rPr lang="tr-TR" dirty="0" err="1" smtClean="0"/>
              <a:t>Lutfen</a:t>
            </a:r>
            <a:r>
              <a:rPr lang="tr-TR" dirty="0" smtClean="0"/>
              <a:t> seklin boyutunu giriniz: ");</a:t>
            </a:r>
          </a:p>
          <a:p>
            <a:r>
              <a:rPr lang="tr-TR" dirty="0" smtClean="0"/>
              <a:t>   </a:t>
            </a:r>
            <a:r>
              <a:rPr lang="tr-TR" dirty="0" err="1" smtClean="0"/>
              <a:t>scanf</a:t>
            </a:r>
            <a:r>
              <a:rPr lang="tr-TR" dirty="0" smtClean="0"/>
              <a:t>("%d", &amp;boyut);</a:t>
            </a:r>
          </a:p>
          <a:p>
            <a:r>
              <a:rPr lang="tr-TR" dirty="0" smtClean="0"/>
              <a:t>   </a:t>
            </a:r>
            <a:r>
              <a:rPr lang="tr-TR" dirty="0" err="1" smtClean="0"/>
              <a:t>for</a:t>
            </a:r>
            <a:r>
              <a:rPr lang="tr-TR" dirty="0" smtClean="0"/>
              <a:t>(i=1; i&lt;=boyut; i++)</a:t>
            </a:r>
          </a:p>
          <a:p>
            <a:r>
              <a:rPr lang="tr-TR" dirty="0" smtClean="0"/>
              <a:t>            { </a:t>
            </a:r>
            <a:r>
              <a:rPr lang="tr-TR" dirty="0" err="1" smtClean="0"/>
              <a:t>eb</a:t>
            </a:r>
            <a:r>
              <a:rPr lang="tr-TR" dirty="0" smtClean="0"/>
              <a:t>('*',i); </a:t>
            </a:r>
            <a:r>
              <a:rPr lang="tr-TR" dirty="0" err="1" smtClean="0"/>
              <a:t>printf</a:t>
            </a:r>
            <a:r>
              <a:rPr lang="tr-TR" dirty="0" smtClean="0"/>
              <a:t>("\n"); }</a:t>
            </a:r>
          </a:p>
          <a:p>
            <a:r>
              <a:rPr lang="tr-TR" dirty="0" smtClean="0"/>
              <a:t>   </a:t>
            </a:r>
          </a:p>
          <a:p>
            <a:r>
              <a:rPr lang="tr-TR" dirty="0" err="1" smtClean="0"/>
              <a:t>return</a:t>
            </a:r>
            <a:r>
              <a:rPr lang="tr-TR" dirty="0" smtClean="0"/>
              <a:t> 0;</a:t>
            </a:r>
          </a:p>
          <a:p>
            <a:r>
              <a:rPr lang="tr-TR" dirty="0" smtClean="0"/>
              <a:t>}</a:t>
            </a:r>
          </a:p>
          <a:p>
            <a:r>
              <a:rPr lang="tr-TR" dirty="0" err="1" smtClean="0"/>
              <a:t>void</a:t>
            </a:r>
            <a:r>
              <a:rPr lang="tr-TR" dirty="0" smtClean="0"/>
              <a:t> </a:t>
            </a:r>
            <a:r>
              <a:rPr lang="tr-TR" dirty="0" err="1" smtClean="0"/>
              <a:t>eb</a:t>
            </a:r>
            <a:r>
              <a:rPr lang="tr-TR" dirty="0" smtClean="0"/>
              <a:t>(</a:t>
            </a:r>
            <a:r>
              <a:rPr lang="tr-TR" dirty="0" err="1" smtClean="0"/>
              <a:t>char</a:t>
            </a:r>
            <a:r>
              <a:rPr lang="tr-TR" dirty="0" smtClean="0"/>
              <a:t> x, </a:t>
            </a:r>
            <a:r>
              <a:rPr lang="tr-TR" dirty="0" err="1" smtClean="0"/>
              <a:t>int</a:t>
            </a:r>
            <a:r>
              <a:rPr lang="tr-TR" dirty="0" smtClean="0"/>
              <a:t> y)</a:t>
            </a:r>
          </a:p>
          <a:p>
            <a:r>
              <a:rPr lang="tr-TR" dirty="0" smtClean="0"/>
              <a:t>{</a:t>
            </a:r>
          </a:p>
          <a:p>
            <a:r>
              <a:rPr lang="tr-TR" dirty="0" smtClean="0"/>
              <a:t>…	</a:t>
            </a:r>
          </a:p>
          <a:p>
            <a:r>
              <a:rPr lang="tr-TR" dirty="0" smtClean="0"/>
              <a:t>}</a:t>
            </a:r>
            <a:endParaRPr lang="tr-TR" dirty="0"/>
          </a:p>
        </p:txBody>
      </p:sp>
      <p:cxnSp>
        <p:nvCxnSpPr>
          <p:cNvPr id="6" name="5 Düz Ok Bağlayıcısı"/>
          <p:cNvCxnSpPr/>
          <p:nvPr/>
        </p:nvCxnSpPr>
        <p:spPr>
          <a:xfrm>
            <a:off x="5715008" y="4572008"/>
            <a:ext cx="571504" cy="714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6 Metin kutusu"/>
          <p:cNvSpPr txBox="1"/>
          <p:nvPr/>
        </p:nvSpPr>
        <p:spPr>
          <a:xfrm>
            <a:off x="6357950" y="4643446"/>
            <a:ext cx="1643074"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tr-TR" sz="1600" dirty="0" smtClean="0"/>
              <a:t>Bir önceki ile aynı kod sadece 1 yerine i yazdık.</a:t>
            </a:r>
            <a:endParaRPr lang="tr-TR" sz="1600" dirty="0"/>
          </a:p>
        </p:txBody>
      </p:sp>
      <p:pic>
        <p:nvPicPr>
          <p:cNvPr id="9" name="8 Resim" descr="odevler2.png"/>
          <p:cNvPicPr>
            <a:picLocks noChangeAspect="1"/>
          </p:cNvPicPr>
          <p:nvPr/>
        </p:nvPicPr>
        <p:blipFill>
          <a:blip r:embed="rId3"/>
          <a:stretch>
            <a:fillRect/>
          </a:stretch>
        </p:blipFill>
        <p:spPr>
          <a:xfrm>
            <a:off x="785786" y="3857628"/>
            <a:ext cx="1896740" cy="1896740"/>
          </a:xfrm>
          <a:prstGeom prst="rect">
            <a:avLst/>
          </a:prstGeom>
        </p:spPr>
      </p:pic>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sz="quarter" idx="1"/>
          </p:nvPr>
        </p:nvSpPr>
        <p:spPr/>
        <p:txBody>
          <a:bodyPr/>
          <a:lstStyle/>
          <a:p>
            <a:r>
              <a:rPr lang="tr-TR" dirty="0" smtClean="0"/>
              <a:t>Az önceki kodu </a:t>
            </a:r>
            <a:r>
              <a:rPr lang="tr-TR" dirty="0" err="1" smtClean="0"/>
              <a:t>while</a:t>
            </a:r>
            <a:r>
              <a:rPr lang="tr-TR" dirty="0" smtClean="0"/>
              <a:t> ile yapınız.</a:t>
            </a:r>
            <a:endParaRPr lang="tr-TR"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Ek bilgi: Ek boşluk koyularak simetri sağlanması</a:t>
            </a:r>
            <a:endParaRPr lang="tr-TR" dirty="0"/>
          </a:p>
        </p:txBody>
      </p:sp>
      <p:sp>
        <p:nvSpPr>
          <p:cNvPr id="3" name="2 İçerik Yer Tutucusu"/>
          <p:cNvSpPr>
            <a:spLocks noGrp="1"/>
          </p:cNvSpPr>
          <p:nvPr>
            <p:ph sz="quarter" idx="1"/>
          </p:nvPr>
        </p:nvSpPr>
        <p:spPr/>
        <p:txBody>
          <a:bodyPr/>
          <a:lstStyle/>
          <a:p>
            <a:r>
              <a:rPr lang="tr-TR" dirty="0" smtClean="0"/>
              <a:t>Ekrana şekil çizdirmede satır aralarındaki boşluklar nedeniyle yatay ve dikeydeki karakter uzunlukları aynı olmuyor. Bu nedenle kare çizdirmek istediğinizde dikdörtgen çıkabiliyor.</a:t>
            </a:r>
          </a:p>
          <a:p>
            <a:r>
              <a:rPr lang="tr-TR" dirty="0" smtClean="0"/>
              <a:t>Çözüm olarak ekrana bastığınız her karakterden sonra bir de boşluk basabilirsiniz.</a:t>
            </a:r>
          </a:p>
          <a:p>
            <a:pPr lvl="1"/>
            <a:r>
              <a:rPr lang="tr-TR" dirty="0" err="1" smtClean="0"/>
              <a:t>printf</a:t>
            </a:r>
            <a:r>
              <a:rPr lang="tr-TR" dirty="0" smtClean="0"/>
              <a:t>(“*  ”); gibi.</a:t>
            </a:r>
          </a:p>
          <a:p>
            <a:pPr marL="274320" lvl="1">
              <a:spcBef>
                <a:spcPts val="600"/>
              </a:spcBef>
              <a:buClr>
                <a:schemeClr val="accent1"/>
              </a:buClr>
            </a:pPr>
            <a:r>
              <a:rPr lang="tr-TR" sz="2600" dirty="0" smtClean="0">
                <a:solidFill>
                  <a:schemeClr val="tx1"/>
                </a:solidFill>
              </a:rPr>
              <a:t>Bunun için, </a:t>
            </a:r>
            <a:r>
              <a:rPr lang="tr-TR" sz="2600" dirty="0" err="1" smtClean="0">
                <a:solidFill>
                  <a:schemeClr val="tx1"/>
                </a:solidFill>
              </a:rPr>
              <a:t>eb</a:t>
            </a:r>
            <a:r>
              <a:rPr lang="tr-TR" sz="2600" dirty="0" smtClean="0">
                <a:solidFill>
                  <a:schemeClr val="tx1"/>
                </a:solidFill>
              </a:rPr>
              <a:t> fonksiyonunun içindeki </a:t>
            </a:r>
            <a:r>
              <a:rPr lang="tr-TR" sz="2600" dirty="0" err="1" smtClean="0">
                <a:solidFill>
                  <a:schemeClr val="tx1"/>
                </a:solidFill>
              </a:rPr>
              <a:t>printf</a:t>
            </a:r>
            <a:r>
              <a:rPr lang="tr-TR" sz="2600" dirty="0" smtClean="0">
                <a:solidFill>
                  <a:schemeClr val="tx1"/>
                </a:solidFill>
              </a:rPr>
              <a:t>(“%c”, …); kısmını </a:t>
            </a:r>
            <a:r>
              <a:rPr lang="tr-TR" sz="2600" dirty="0" err="1" smtClean="0">
                <a:solidFill>
                  <a:schemeClr val="tx1"/>
                </a:solidFill>
              </a:rPr>
              <a:t>printf</a:t>
            </a:r>
            <a:r>
              <a:rPr lang="tr-TR" sz="2600" dirty="0" smtClean="0">
                <a:solidFill>
                  <a:schemeClr val="tx1"/>
                </a:solidFill>
              </a:rPr>
              <a:t>(“%c</a:t>
            </a:r>
            <a:r>
              <a:rPr lang="tr-TR" sz="2400" i="1" dirty="0" smtClean="0">
                <a:solidFill>
                  <a:schemeClr val="tx1"/>
                </a:solidFill>
              </a:rPr>
              <a:t>  </a:t>
            </a:r>
            <a:r>
              <a:rPr lang="tr-TR" sz="2600" dirty="0" smtClean="0">
                <a:solidFill>
                  <a:schemeClr val="tx1"/>
                </a:solidFill>
              </a:rPr>
              <a:t>”, …);</a:t>
            </a:r>
            <a:r>
              <a:rPr lang="tr-TR" dirty="0" smtClean="0"/>
              <a:t> </a:t>
            </a:r>
            <a:r>
              <a:rPr lang="tr-TR" sz="2600" dirty="0" smtClean="0">
                <a:solidFill>
                  <a:schemeClr val="tx1"/>
                </a:solidFill>
              </a:rPr>
              <a:t>ile değiştirmeniz yeterli.</a:t>
            </a:r>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Örnek: Bölü İşareti</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just">
              <a:buFont typeface="Wingdings" pitchFamily="2" charset="2"/>
              <a:buChar char="§"/>
            </a:pPr>
            <a:r>
              <a:rPr lang="tr-TR" sz="2200" dirty="0" smtClean="0"/>
              <a:t> </a:t>
            </a:r>
            <a:r>
              <a:rPr lang="tr-TR" sz="2200" b="1" dirty="0" smtClean="0"/>
              <a:t>Çıktı:</a:t>
            </a:r>
          </a:p>
          <a:p>
            <a:pPr algn="just">
              <a:buFont typeface="Wingdings" pitchFamily="2" charset="2"/>
              <a:buChar char="§"/>
            </a:pPr>
            <a:r>
              <a:rPr lang="tr-TR" sz="2200" b="1" dirty="0" err="1" smtClean="0"/>
              <a:t>Lutfen</a:t>
            </a:r>
            <a:r>
              <a:rPr lang="tr-TR" sz="2200" b="1" dirty="0" smtClean="0"/>
              <a:t> seklin boyutunu giriniz</a:t>
            </a:r>
            <a:r>
              <a:rPr lang="tr-TR" sz="2200" b="1" dirty="0" smtClean="0">
                <a:solidFill>
                  <a:schemeClr val="tx1"/>
                </a:solidFill>
              </a:rPr>
              <a:t>: </a:t>
            </a:r>
            <a:r>
              <a:rPr lang="tr-TR" sz="2200" dirty="0" smtClean="0">
                <a:solidFill>
                  <a:schemeClr val="tx1"/>
                </a:solidFill>
              </a:rPr>
              <a:t>4</a:t>
            </a:r>
          </a:p>
          <a:p>
            <a:pPr algn="just">
              <a:lnSpc>
                <a:spcPts val="1500"/>
              </a:lnSpc>
            </a:pPr>
            <a:r>
              <a:rPr lang="tr-TR" sz="2200" dirty="0" smtClean="0"/>
              <a:t>         *</a:t>
            </a:r>
          </a:p>
          <a:p>
            <a:pPr algn="just">
              <a:lnSpc>
                <a:spcPts val="1500"/>
              </a:lnSpc>
            </a:pPr>
            <a:r>
              <a:rPr lang="tr-TR" sz="2200" dirty="0" smtClean="0"/>
              <a:t>       *</a:t>
            </a:r>
          </a:p>
          <a:p>
            <a:pPr algn="just">
              <a:lnSpc>
                <a:spcPts val="1500"/>
              </a:lnSpc>
            </a:pPr>
            <a:r>
              <a:rPr lang="tr-TR" sz="2200" dirty="0" smtClean="0"/>
              <a:t>     * </a:t>
            </a:r>
          </a:p>
          <a:p>
            <a:pPr algn="just">
              <a:lnSpc>
                <a:spcPts val="1500"/>
              </a:lnSpc>
            </a:pPr>
            <a:r>
              <a:rPr lang="tr-TR" sz="2200" dirty="0" smtClean="0"/>
              <a:t>   *    </a:t>
            </a:r>
            <a:endParaRPr lang="tr-TR" sz="2200" dirty="0" smtClean="0">
              <a:solidFill>
                <a:schemeClr val="tx1"/>
              </a:solidFill>
            </a:endParaRPr>
          </a:p>
          <a:p>
            <a:pPr algn="just">
              <a:buFont typeface="Wingdings" pitchFamily="2" charset="2"/>
              <a:buChar char="Ø"/>
            </a:pPr>
            <a:r>
              <a:rPr lang="tr-TR" sz="2200" dirty="0" smtClean="0">
                <a:solidFill>
                  <a:schemeClr val="tx1"/>
                </a:solidFill>
              </a:rPr>
              <a:t> Bu örneği incelediğimizde girdi olarak alınan değerin satır sayısı olduğunu ve satırların sol tarafında boşluklar olduğunu görüyoruz. Her bir satırdaki boşlukların bir örüntüye sahip olduğunu (her satırda farklı sayıda boşluk var) ancak dolu kısmın bir örüntüye sahip olmadığını (her satırda 1 tane) görüyoruz.</a:t>
            </a:r>
          </a:p>
        </p:txBody>
      </p:sp>
      <p:sp>
        <p:nvSpPr>
          <p:cNvPr id="4" name="3 Yuvarlatılmış Dikdörtgen"/>
          <p:cNvSpPr/>
          <p:nvPr/>
        </p:nvSpPr>
        <p:spPr>
          <a:xfrm>
            <a:off x="5357818" y="1357298"/>
            <a:ext cx="3143272" cy="150019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smtClean="0"/>
              <a:t>i her arttığında boşluk 1 azalıyorsa, boşluk adedini ifade ederken “-i” kullanırız. Bu durumda boşluk sayısı “boyut-</a:t>
            </a:r>
            <a:r>
              <a:rPr lang="tr-TR" dirty="0" err="1" smtClean="0"/>
              <a:t>i”dir</a:t>
            </a:r>
            <a:r>
              <a:rPr lang="tr-TR" dirty="0" smtClean="0"/>
              <a:t>.</a:t>
            </a:r>
            <a:endParaRPr lang="tr-TR"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Örnek: Bölü İşareti</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just">
              <a:buFont typeface="Wingdings" pitchFamily="2" charset="2"/>
              <a:buChar char="§"/>
            </a:pPr>
            <a:r>
              <a:rPr lang="tr-TR" sz="2200" b="1" dirty="0" smtClean="0"/>
              <a:t>Çıktı:</a:t>
            </a:r>
            <a:r>
              <a:rPr lang="tr-TR" sz="2200" dirty="0" smtClean="0">
                <a:solidFill>
                  <a:schemeClr val="tx1"/>
                </a:solidFill>
              </a:rPr>
              <a:t> </a:t>
            </a:r>
          </a:p>
          <a:p>
            <a:pPr algn="just">
              <a:buFont typeface="Wingdings" pitchFamily="2" charset="2"/>
              <a:buChar char="§"/>
            </a:pPr>
            <a:r>
              <a:rPr lang="tr-TR" sz="2200" b="1" dirty="0" err="1" smtClean="0"/>
              <a:t>Lutfen</a:t>
            </a:r>
            <a:r>
              <a:rPr lang="tr-TR" sz="2200" b="1" dirty="0" smtClean="0"/>
              <a:t> seklin boyutunu giriniz</a:t>
            </a:r>
            <a:r>
              <a:rPr lang="tr-TR" sz="2200" b="1" dirty="0" smtClean="0">
                <a:solidFill>
                  <a:schemeClr val="tx1"/>
                </a:solidFill>
              </a:rPr>
              <a:t>: </a:t>
            </a:r>
            <a:r>
              <a:rPr lang="tr-TR" sz="2200" dirty="0" smtClean="0">
                <a:solidFill>
                  <a:schemeClr val="tx1"/>
                </a:solidFill>
              </a:rPr>
              <a:t>4 </a:t>
            </a:r>
            <a:endParaRPr lang="tr-TR" sz="2200" b="1" dirty="0" smtClean="0">
              <a:solidFill>
                <a:schemeClr val="tx1"/>
              </a:solidFill>
            </a:endParaRPr>
          </a:p>
          <a:p>
            <a:pPr algn="just">
              <a:lnSpc>
                <a:spcPts val="1500"/>
              </a:lnSpc>
              <a:spcBef>
                <a:spcPts val="600"/>
              </a:spcBef>
            </a:pPr>
            <a:r>
              <a:rPr lang="tr-TR" sz="2200" dirty="0" smtClean="0">
                <a:solidFill>
                  <a:schemeClr val="tx1"/>
                </a:solidFill>
              </a:rPr>
              <a:t>         *</a:t>
            </a:r>
          </a:p>
          <a:p>
            <a:pPr algn="just">
              <a:lnSpc>
                <a:spcPts val="1500"/>
              </a:lnSpc>
              <a:spcBef>
                <a:spcPts val="600"/>
              </a:spcBef>
            </a:pPr>
            <a:r>
              <a:rPr lang="tr-TR" sz="2200" dirty="0" smtClean="0">
                <a:solidFill>
                  <a:schemeClr val="tx1"/>
                </a:solidFill>
              </a:rPr>
              <a:t>       *</a:t>
            </a:r>
          </a:p>
          <a:p>
            <a:pPr algn="just">
              <a:lnSpc>
                <a:spcPts val="1500"/>
              </a:lnSpc>
              <a:spcBef>
                <a:spcPts val="600"/>
              </a:spcBef>
            </a:pPr>
            <a:r>
              <a:rPr lang="tr-TR" sz="2200" dirty="0" smtClean="0">
                <a:solidFill>
                  <a:schemeClr val="tx1"/>
                </a:solidFill>
              </a:rPr>
              <a:t>     * </a:t>
            </a:r>
          </a:p>
          <a:p>
            <a:pPr algn="just">
              <a:lnSpc>
                <a:spcPts val="1500"/>
              </a:lnSpc>
              <a:spcBef>
                <a:spcPts val="600"/>
              </a:spcBef>
            </a:pPr>
            <a:r>
              <a:rPr lang="tr-TR" sz="2200" dirty="0" smtClean="0">
                <a:solidFill>
                  <a:schemeClr val="tx1"/>
                </a:solidFill>
              </a:rPr>
              <a:t>   *    </a:t>
            </a:r>
          </a:p>
        </p:txBody>
      </p:sp>
      <p:sp>
        <p:nvSpPr>
          <p:cNvPr id="4" name="3 Dikdörtgen"/>
          <p:cNvSpPr/>
          <p:nvPr/>
        </p:nvSpPr>
        <p:spPr>
          <a:xfrm>
            <a:off x="2428860" y="2285992"/>
            <a:ext cx="6357982" cy="353943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tr-TR" sz="2800" dirty="0" smtClean="0"/>
              <a:t>…</a:t>
            </a:r>
          </a:p>
          <a:p>
            <a:r>
              <a:rPr lang="tr-TR" sz="2800" dirty="0" smtClean="0"/>
              <a:t> </a:t>
            </a:r>
            <a:r>
              <a:rPr lang="tr-TR" sz="2800" dirty="0" err="1" smtClean="0"/>
              <a:t>for</a:t>
            </a:r>
            <a:r>
              <a:rPr lang="tr-TR" sz="2800" dirty="0" smtClean="0"/>
              <a:t>(i=1; i&lt;=boyut; i++){</a:t>
            </a:r>
          </a:p>
          <a:p>
            <a:r>
              <a:rPr lang="tr-TR" sz="2800" dirty="0" smtClean="0"/>
              <a:t>            { </a:t>
            </a:r>
          </a:p>
          <a:p>
            <a:r>
              <a:rPr lang="tr-TR" sz="2800" dirty="0" smtClean="0"/>
              <a:t>	</a:t>
            </a:r>
            <a:r>
              <a:rPr lang="tr-TR" sz="2800" dirty="0" err="1" smtClean="0"/>
              <a:t>eb</a:t>
            </a:r>
            <a:r>
              <a:rPr lang="tr-TR" sz="2800" dirty="0" smtClean="0"/>
              <a:t>('  ',boyut-i); </a:t>
            </a:r>
          </a:p>
          <a:p>
            <a:r>
              <a:rPr lang="tr-TR" sz="2800" dirty="0" smtClean="0"/>
              <a:t>	</a:t>
            </a:r>
            <a:r>
              <a:rPr lang="tr-TR" sz="2800" dirty="0" err="1" smtClean="0"/>
              <a:t>printf</a:t>
            </a:r>
            <a:r>
              <a:rPr lang="tr-TR" sz="2800" dirty="0" smtClean="0"/>
              <a:t>("*\n"); </a:t>
            </a:r>
          </a:p>
          <a:p>
            <a:r>
              <a:rPr lang="tr-TR" sz="2800" dirty="0" smtClean="0"/>
              <a:t>	}</a:t>
            </a:r>
          </a:p>
          <a:p>
            <a:r>
              <a:rPr lang="tr-TR" sz="2800" dirty="0" smtClean="0"/>
              <a:t>   }</a:t>
            </a:r>
          </a:p>
          <a:p>
            <a:r>
              <a:rPr lang="tr-TR" sz="2800" dirty="0" smtClean="0"/>
              <a:t>…</a:t>
            </a:r>
            <a:endParaRPr lang="tr-TR" sz="2800" dirty="0"/>
          </a:p>
        </p:txBody>
      </p:sp>
      <p:cxnSp>
        <p:nvCxnSpPr>
          <p:cNvPr id="6" name="5 Düz Ok Bağlayıcısı"/>
          <p:cNvCxnSpPr/>
          <p:nvPr/>
        </p:nvCxnSpPr>
        <p:spPr>
          <a:xfrm>
            <a:off x="4071934" y="4000504"/>
            <a:ext cx="2357454" cy="78581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6 Metin kutusu"/>
          <p:cNvSpPr txBox="1"/>
          <p:nvPr/>
        </p:nvSpPr>
        <p:spPr>
          <a:xfrm>
            <a:off x="6286512" y="4786322"/>
            <a:ext cx="797013" cy="369332"/>
          </a:xfrm>
          <a:prstGeom prst="rect">
            <a:avLst/>
          </a:prstGeom>
          <a:noFill/>
        </p:spPr>
        <p:txBody>
          <a:bodyPr wrap="none" rtlCol="0">
            <a:spAutoFit/>
          </a:bodyPr>
          <a:lstStyle/>
          <a:p>
            <a:r>
              <a:rPr lang="tr-TR" dirty="0" smtClean="0"/>
              <a:t>boşluk</a:t>
            </a:r>
            <a:endParaRPr lang="tr-TR" dirty="0"/>
          </a:p>
        </p:txBody>
      </p:sp>
      <p:sp>
        <p:nvSpPr>
          <p:cNvPr id="9" name="8 Metin kutusu"/>
          <p:cNvSpPr txBox="1"/>
          <p:nvPr/>
        </p:nvSpPr>
        <p:spPr>
          <a:xfrm>
            <a:off x="6500826" y="2357430"/>
            <a:ext cx="2214578" cy="923330"/>
          </a:xfrm>
          <a:prstGeom prst="rect">
            <a:avLst/>
          </a:prstGeom>
          <a:noFill/>
        </p:spPr>
        <p:txBody>
          <a:bodyPr wrap="square" rtlCol="0">
            <a:spAutoFit/>
          </a:bodyPr>
          <a:lstStyle/>
          <a:p>
            <a:r>
              <a:rPr lang="tr-TR" dirty="0" smtClean="0"/>
              <a:t>böylece her yeni satırda boşluk bir azalacak.</a:t>
            </a:r>
            <a:endParaRPr lang="tr-TR" dirty="0"/>
          </a:p>
        </p:txBody>
      </p:sp>
      <p:cxnSp>
        <p:nvCxnSpPr>
          <p:cNvPr id="11" name="10 Düz Ok Bağlayıcısı"/>
          <p:cNvCxnSpPr/>
          <p:nvPr/>
        </p:nvCxnSpPr>
        <p:spPr>
          <a:xfrm flipV="1">
            <a:off x="5357818" y="3286124"/>
            <a:ext cx="1357322" cy="3571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Alıştırma</a:t>
            </a:r>
            <a:endParaRPr lang="tr-TR" dirty="0"/>
          </a:p>
        </p:txBody>
      </p:sp>
      <p:pic>
        <p:nvPicPr>
          <p:cNvPr id="2050" name="Picture 2"/>
          <p:cNvPicPr>
            <a:picLocks noGrp="1" noChangeAspect="1" noChangeArrowheads="1"/>
          </p:cNvPicPr>
          <p:nvPr>
            <p:ph sz="quarter" idx="1"/>
          </p:nvPr>
        </p:nvPicPr>
        <p:blipFill>
          <a:blip r:embed="rId3"/>
          <a:srcRect l="11221" t="13438" r="64429" b="58135"/>
          <a:stretch>
            <a:fillRect/>
          </a:stretch>
        </p:blipFill>
        <p:spPr bwMode="auto">
          <a:xfrm>
            <a:off x="571472" y="1357298"/>
            <a:ext cx="5400006" cy="3929090"/>
          </a:xfrm>
          <a:prstGeom prst="rect">
            <a:avLst/>
          </a:prstGeom>
          <a:noFill/>
          <a:ln w="9525">
            <a:noFill/>
            <a:miter lim="800000"/>
            <a:headEnd/>
            <a:tailEnd/>
          </a:ln>
          <a:effectLst/>
        </p:spPr>
      </p:pic>
      <p:pic>
        <p:nvPicPr>
          <p:cNvPr id="5" name="4 Resim" descr="soru.jpg"/>
          <p:cNvPicPr>
            <a:picLocks noChangeAspect="1"/>
          </p:cNvPicPr>
          <p:nvPr/>
        </p:nvPicPr>
        <p:blipFill>
          <a:blip r:embed="rId4"/>
          <a:stretch>
            <a:fillRect/>
          </a:stretch>
        </p:blipFill>
        <p:spPr>
          <a:xfrm>
            <a:off x="6715140" y="4929198"/>
            <a:ext cx="1767840" cy="1328928"/>
          </a:xfrm>
          <a:prstGeom prst="rect">
            <a:avLst/>
          </a:prstGeom>
        </p:spPr>
      </p:pic>
      <p:sp>
        <p:nvSpPr>
          <p:cNvPr id="8" name="7 Oval"/>
          <p:cNvSpPr/>
          <p:nvPr/>
        </p:nvSpPr>
        <p:spPr>
          <a:xfrm>
            <a:off x="2928926" y="1714488"/>
            <a:ext cx="571504" cy="571504"/>
          </a:xfrm>
          <a:prstGeom prst="ellipse">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tr-TR" sz="2800" b="1" dirty="0" smtClean="0"/>
              <a:t>1</a:t>
            </a:r>
            <a:endParaRPr lang="tr-TR" sz="2800" b="1" dirty="0"/>
          </a:p>
        </p:txBody>
      </p:sp>
      <p:sp>
        <p:nvSpPr>
          <p:cNvPr id="9" name="8 Oval"/>
          <p:cNvSpPr/>
          <p:nvPr/>
        </p:nvSpPr>
        <p:spPr>
          <a:xfrm>
            <a:off x="4643438" y="2928934"/>
            <a:ext cx="571504" cy="571504"/>
          </a:xfrm>
          <a:prstGeom prst="ellipse">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tr-TR" sz="2800" b="1" dirty="0" smtClean="0"/>
              <a:t>3</a:t>
            </a:r>
            <a:endParaRPr lang="tr-TR" sz="2800" b="1" dirty="0"/>
          </a:p>
        </p:txBody>
      </p:sp>
      <p:cxnSp>
        <p:nvCxnSpPr>
          <p:cNvPr id="11" name="10 Düz Bağlayıcı"/>
          <p:cNvCxnSpPr/>
          <p:nvPr/>
        </p:nvCxnSpPr>
        <p:spPr>
          <a:xfrm rot="5400000">
            <a:off x="2786049" y="2214555"/>
            <a:ext cx="226571" cy="22656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rot="5400000">
            <a:off x="4429123" y="3357563"/>
            <a:ext cx="226571" cy="22656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4" name="13 Oval"/>
          <p:cNvSpPr/>
          <p:nvPr/>
        </p:nvSpPr>
        <p:spPr>
          <a:xfrm>
            <a:off x="3571868" y="2143116"/>
            <a:ext cx="571504" cy="571504"/>
          </a:xfrm>
          <a:prstGeom prst="ellipse">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tr-TR" sz="2800" b="1" dirty="0" smtClean="0"/>
              <a:t>2</a:t>
            </a:r>
            <a:endParaRPr lang="tr-TR" sz="2800" b="1" dirty="0"/>
          </a:p>
        </p:txBody>
      </p:sp>
      <p:cxnSp>
        <p:nvCxnSpPr>
          <p:cNvPr id="15" name="14 Düz Bağlayıcı"/>
          <p:cNvCxnSpPr/>
          <p:nvPr/>
        </p:nvCxnSpPr>
        <p:spPr>
          <a:xfrm rot="5400000">
            <a:off x="3357553" y="2571745"/>
            <a:ext cx="226571" cy="22656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6" name="15 Metin kutusu"/>
          <p:cNvSpPr txBox="1"/>
          <p:nvPr/>
        </p:nvSpPr>
        <p:spPr>
          <a:xfrm>
            <a:off x="4786314" y="571480"/>
            <a:ext cx="4071966" cy="163121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tr-TR" sz="2000" b="1" i="1" dirty="0" smtClean="0"/>
              <a:t>Bu soruda ekran çıktısı istenmemektedir. </a:t>
            </a:r>
          </a:p>
          <a:p>
            <a:r>
              <a:rPr lang="tr-TR" sz="2000" b="1" i="1" dirty="0" smtClean="0"/>
              <a:t>Koddaki kısımların çalışma sırasını çıktı kutusuna peş peşe sayılarla (örn. 132…) yazınız.</a:t>
            </a:r>
            <a:endParaRPr lang="tr-TR" sz="2000" b="1" i="1" dirty="0"/>
          </a:p>
        </p:txBody>
      </p:sp>
      <p:pic>
        <p:nvPicPr>
          <p:cNvPr id="2051" name="Picture 3"/>
          <p:cNvPicPr>
            <a:picLocks noChangeAspect="1" noChangeArrowheads="1"/>
          </p:cNvPicPr>
          <p:nvPr/>
        </p:nvPicPr>
        <p:blipFill>
          <a:blip r:embed="rId5"/>
          <a:srcRect/>
          <a:stretch>
            <a:fillRect/>
          </a:stretch>
        </p:blipFill>
        <p:spPr bwMode="auto">
          <a:xfrm>
            <a:off x="6357950" y="2571744"/>
            <a:ext cx="2135159" cy="1395419"/>
          </a:xfrm>
          <a:prstGeom prst="rect">
            <a:avLst/>
          </a:prstGeom>
          <a:noFill/>
          <a:ln w="9525">
            <a:noFill/>
            <a:miter lim="800000"/>
            <a:headEnd/>
            <a:tailEnd/>
          </a:ln>
          <a:effectLst/>
        </p:spPr>
      </p:pic>
      <p:sp>
        <p:nvSpPr>
          <p:cNvPr id="17" name="16 Yuvarlatılmış Dikdörtgen"/>
          <p:cNvSpPr/>
          <p:nvPr/>
        </p:nvSpPr>
        <p:spPr>
          <a:xfrm>
            <a:off x="6215074" y="4000504"/>
            <a:ext cx="2286016" cy="71438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2800" b="1" dirty="0" smtClean="0"/>
              <a:t>1232324</a:t>
            </a:r>
            <a:endParaRPr lang="tr-TR" sz="2800" b="1" dirty="0"/>
          </a:p>
        </p:txBody>
      </p:sp>
      <p:sp>
        <p:nvSpPr>
          <p:cNvPr id="18" name="17 Oval"/>
          <p:cNvSpPr/>
          <p:nvPr/>
        </p:nvSpPr>
        <p:spPr>
          <a:xfrm>
            <a:off x="2643174" y="3857628"/>
            <a:ext cx="571504" cy="571504"/>
          </a:xfrm>
          <a:prstGeom prst="ellipse">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tr-TR" sz="2800" b="1" dirty="0" smtClean="0"/>
              <a:t>4</a:t>
            </a:r>
            <a:endParaRPr lang="tr-TR" sz="2800" b="1" dirty="0"/>
          </a:p>
        </p:txBody>
      </p:sp>
      <p:cxnSp>
        <p:nvCxnSpPr>
          <p:cNvPr id="19" name="18 Düz Bağlayıcı"/>
          <p:cNvCxnSpPr/>
          <p:nvPr/>
        </p:nvCxnSpPr>
        <p:spPr>
          <a:xfrm rot="5400000">
            <a:off x="2428859" y="4286257"/>
            <a:ext cx="226571" cy="226569"/>
          </a:xfrm>
          <a:prstGeom prst="line">
            <a:avLst/>
          </a:prstGeom>
          <a:ln w="38100"/>
        </p:spPr>
        <p:style>
          <a:lnRef idx="1">
            <a:schemeClr val="accent1"/>
          </a:lnRef>
          <a:fillRef idx="0">
            <a:schemeClr val="accent1"/>
          </a:fillRef>
          <a:effectRef idx="0">
            <a:schemeClr val="accent1"/>
          </a:effectRef>
          <a:fontRef idx="minor">
            <a:schemeClr val="tx1"/>
          </a:fontRef>
        </p:style>
      </p:cxn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amond(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box(in)">
                                      <p:cBhvr>
                                        <p:cTn id="12"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Örnek: Ters Merdiven</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lnSpcReduction="10000"/>
          </a:bodyPr>
          <a:lstStyle/>
          <a:p>
            <a:pPr algn="just">
              <a:buFont typeface="Wingdings" pitchFamily="2" charset="2"/>
              <a:buChar char="§"/>
            </a:pPr>
            <a:r>
              <a:rPr lang="tr-TR" sz="2200" b="1" dirty="0" smtClean="0">
                <a:solidFill>
                  <a:schemeClr val="tx1"/>
                </a:solidFill>
              </a:rPr>
              <a:t>Çıktı:</a:t>
            </a:r>
          </a:p>
          <a:p>
            <a:pPr algn="just">
              <a:buFont typeface="Wingdings" pitchFamily="2" charset="2"/>
              <a:buChar char="§"/>
            </a:pPr>
            <a:r>
              <a:rPr lang="tr-TR" sz="2200" b="1" dirty="0" err="1" smtClean="0"/>
              <a:t>Lutfen</a:t>
            </a:r>
            <a:r>
              <a:rPr lang="tr-TR" sz="2200" b="1" dirty="0" smtClean="0"/>
              <a:t> seklin boyutunu giriniz: </a:t>
            </a:r>
            <a:r>
              <a:rPr lang="tr-TR" sz="2200" dirty="0" smtClean="0"/>
              <a:t>4</a:t>
            </a:r>
            <a:endParaRPr lang="tr-TR" sz="2200" b="1" dirty="0" smtClean="0">
              <a:solidFill>
                <a:schemeClr val="tx1"/>
              </a:solidFill>
            </a:endParaRPr>
          </a:p>
          <a:p>
            <a:pPr algn="just">
              <a:lnSpc>
                <a:spcPts val="1500"/>
              </a:lnSpc>
              <a:spcBef>
                <a:spcPts val="600"/>
              </a:spcBef>
            </a:pPr>
            <a:r>
              <a:rPr lang="tr-TR" sz="2200" dirty="0" smtClean="0">
                <a:solidFill>
                  <a:schemeClr val="tx1"/>
                </a:solidFill>
              </a:rPr>
              <a:t>         *</a:t>
            </a:r>
          </a:p>
          <a:p>
            <a:pPr algn="just">
              <a:lnSpc>
                <a:spcPts val="1500"/>
              </a:lnSpc>
              <a:spcBef>
                <a:spcPts val="600"/>
              </a:spcBef>
            </a:pPr>
            <a:r>
              <a:rPr lang="tr-TR" sz="2200" dirty="0" smtClean="0">
                <a:solidFill>
                  <a:schemeClr val="tx1"/>
                </a:solidFill>
              </a:rPr>
              <a:t>       **</a:t>
            </a:r>
          </a:p>
          <a:p>
            <a:pPr algn="just">
              <a:lnSpc>
                <a:spcPts val="1500"/>
              </a:lnSpc>
              <a:spcBef>
                <a:spcPts val="600"/>
              </a:spcBef>
            </a:pPr>
            <a:r>
              <a:rPr lang="tr-TR" sz="2200" dirty="0" smtClean="0">
                <a:solidFill>
                  <a:schemeClr val="tx1"/>
                </a:solidFill>
              </a:rPr>
              <a:t>     ***</a:t>
            </a:r>
          </a:p>
          <a:p>
            <a:pPr algn="just">
              <a:lnSpc>
                <a:spcPts val="1500"/>
              </a:lnSpc>
              <a:spcBef>
                <a:spcPts val="600"/>
              </a:spcBef>
            </a:pPr>
            <a:r>
              <a:rPr lang="tr-TR" sz="2200" dirty="0" smtClean="0">
                <a:solidFill>
                  <a:schemeClr val="tx1"/>
                </a:solidFill>
              </a:rPr>
              <a:t>   ****</a:t>
            </a:r>
          </a:p>
          <a:p>
            <a:pPr algn="just"/>
            <a:endParaRPr lang="tr-TR" sz="2200" dirty="0" smtClean="0">
              <a:solidFill>
                <a:schemeClr val="tx1"/>
              </a:solidFill>
            </a:endParaRPr>
          </a:p>
          <a:p>
            <a:pPr algn="just">
              <a:buFont typeface="Wingdings" pitchFamily="2" charset="2"/>
              <a:buChar char="Ø"/>
            </a:pPr>
            <a:r>
              <a:rPr lang="tr-TR" sz="2200" dirty="0" smtClean="0">
                <a:solidFill>
                  <a:schemeClr val="tx1"/>
                </a:solidFill>
              </a:rPr>
              <a:t> Bu örneği incelediğimizde girdi olarak alınan değerin satır sayısı olduğunu ve satırların sol tarafında boşluklar olduğunu görüyoruz. Her bir satırda hem boşlukların, hem de dolu kısımların ayrı ayrı farklı örüntüler gösterdiğini görüyoruz. Bu durumda hem soldaki boşluklar için, hem de dolu kısımlar için ayrı döngülere ihtiyaç vardır. Bu durumda şeklin boyutunu belirleyen satır sayısı kadar dönecek bir dış döngüye ve boşluk ile dolu kısımlar için ayrı ayrı iki tane iç döngüye ihtiyaç vardır.</a:t>
            </a:r>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Örnek: Ters Merdiven</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just">
              <a:buFont typeface="Wingdings" pitchFamily="2" charset="2"/>
              <a:buChar char="§"/>
            </a:pPr>
            <a:r>
              <a:rPr lang="tr-TR" sz="2200" b="1" dirty="0" smtClean="0">
                <a:solidFill>
                  <a:schemeClr val="tx1"/>
                </a:solidFill>
              </a:rPr>
              <a:t>Çıktı:</a:t>
            </a:r>
          </a:p>
          <a:p>
            <a:pPr algn="just">
              <a:buFont typeface="Wingdings" pitchFamily="2" charset="2"/>
              <a:buChar char="§"/>
            </a:pPr>
            <a:r>
              <a:rPr lang="tr-TR" sz="2200" b="1" dirty="0" err="1" smtClean="0"/>
              <a:t>Lutfen</a:t>
            </a:r>
            <a:r>
              <a:rPr lang="tr-TR" sz="2200" b="1" dirty="0" smtClean="0"/>
              <a:t> seklin boyutunu giriniz: </a:t>
            </a:r>
            <a:r>
              <a:rPr lang="tr-TR" sz="2200" dirty="0" smtClean="0"/>
              <a:t>4</a:t>
            </a:r>
            <a:endParaRPr lang="tr-TR" sz="2200" b="1" dirty="0" smtClean="0">
              <a:solidFill>
                <a:schemeClr val="tx1"/>
              </a:solidFill>
            </a:endParaRPr>
          </a:p>
          <a:p>
            <a:pPr algn="just">
              <a:lnSpc>
                <a:spcPts val="1500"/>
              </a:lnSpc>
              <a:spcBef>
                <a:spcPts val="600"/>
              </a:spcBef>
            </a:pPr>
            <a:r>
              <a:rPr lang="tr-TR" sz="2200" dirty="0" smtClean="0">
                <a:solidFill>
                  <a:schemeClr val="tx1"/>
                </a:solidFill>
              </a:rPr>
              <a:t>       *</a:t>
            </a:r>
          </a:p>
          <a:p>
            <a:pPr algn="just">
              <a:lnSpc>
                <a:spcPts val="1500"/>
              </a:lnSpc>
              <a:spcBef>
                <a:spcPts val="600"/>
              </a:spcBef>
            </a:pPr>
            <a:r>
              <a:rPr lang="tr-TR" sz="2200" dirty="0" smtClean="0">
                <a:solidFill>
                  <a:schemeClr val="tx1"/>
                </a:solidFill>
              </a:rPr>
              <a:t>     **</a:t>
            </a:r>
          </a:p>
          <a:p>
            <a:pPr algn="just">
              <a:lnSpc>
                <a:spcPts val="1500"/>
              </a:lnSpc>
              <a:spcBef>
                <a:spcPts val="600"/>
              </a:spcBef>
            </a:pPr>
            <a:r>
              <a:rPr lang="tr-TR" sz="2200" dirty="0" smtClean="0">
                <a:solidFill>
                  <a:schemeClr val="tx1"/>
                </a:solidFill>
              </a:rPr>
              <a:t>   ***</a:t>
            </a:r>
          </a:p>
          <a:p>
            <a:pPr algn="just">
              <a:lnSpc>
                <a:spcPts val="1500"/>
              </a:lnSpc>
              <a:spcBef>
                <a:spcPts val="600"/>
              </a:spcBef>
            </a:pPr>
            <a:r>
              <a:rPr lang="tr-TR" sz="2200" dirty="0" smtClean="0">
                <a:solidFill>
                  <a:schemeClr val="tx1"/>
                </a:solidFill>
              </a:rPr>
              <a:t> ****</a:t>
            </a:r>
          </a:p>
        </p:txBody>
      </p:sp>
      <p:sp>
        <p:nvSpPr>
          <p:cNvPr id="4" name="3 Dikdörtgen"/>
          <p:cNvSpPr/>
          <p:nvPr/>
        </p:nvSpPr>
        <p:spPr>
          <a:xfrm>
            <a:off x="2428860" y="2285992"/>
            <a:ext cx="6357982" cy="353943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tr-TR" sz="2800" dirty="0" smtClean="0"/>
              <a:t>…</a:t>
            </a:r>
          </a:p>
          <a:p>
            <a:r>
              <a:rPr lang="tr-TR" sz="2800" dirty="0" err="1" smtClean="0"/>
              <a:t>for</a:t>
            </a:r>
            <a:r>
              <a:rPr lang="tr-TR" sz="2800" dirty="0" smtClean="0"/>
              <a:t>(i=1; i&lt;=boyut; i++) {</a:t>
            </a:r>
          </a:p>
          <a:p>
            <a:r>
              <a:rPr lang="tr-TR" sz="2800" dirty="0" smtClean="0"/>
              <a:t>	{</a:t>
            </a:r>
          </a:p>
          <a:p>
            <a:r>
              <a:rPr lang="tr-TR" sz="2800" dirty="0" smtClean="0"/>
              <a:t>	</a:t>
            </a:r>
            <a:r>
              <a:rPr lang="tr-TR" sz="2800" dirty="0" err="1" smtClean="0"/>
              <a:t>eb</a:t>
            </a:r>
            <a:r>
              <a:rPr lang="tr-TR" sz="2800" dirty="0" smtClean="0"/>
              <a:t>('  ',boyut-i);</a:t>
            </a:r>
          </a:p>
          <a:p>
            <a:r>
              <a:rPr lang="tr-TR" sz="2800" dirty="0" smtClean="0"/>
              <a:t>	</a:t>
            </a:r>
            <a:r>
              <a:rPr lang="tr-TR" sz="2800" dirty="0" err="1" smtClean="0"/>
              <a:t>eb</a:t>
            </a:r>
            <a:r>
              <a:rPr lang="tr-TR" sz="2800" dirty="0" smtClean="0"/>
              <a:t>('*',i);</a:t>
            </a:r>
          </a:p>
          <a:p>
            <a:r>
              <a:rPr lang="tr-TR" sz="2800" dirty="0" smtClean="0"/>
              <a:t>	</a:t>
            </a:r>
            <a:r>
              <a:rPr lang="tr-TR" sz="2800" dirty="0" err="1" smtClean="0"/>
              <a:t>printf</a:t>
            </a:r>
            <a:r>
              <a:rPr lang="tr-TR" sz="2800" dirty="0" smtClean="0"/>
              <a:t>("\n");</a:t>
            </a:r>
          </a:p>
          <a:p>
            <a:r>
              <a:rPr lang="tr-TR" sz="2800" dirty="0" smtClean="0"/>
              <a:t>	}</a:t>
            </a:r>
          </a:p>
          <a:p>
            <a:r>
              <a:rPr lang="tr-TR" sz="2800" dirty="0" smtClean="0"/>
              <a:t>…</a:t>
            </a:r>
            <a:endParaRPr lang="tr-TR" sz="2800"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sz="quarter" idx="1"/>
          </p:nvPr>
        </p:nvSpPr>
        <p:spPr/>
        <p:txBody>
          <a:bodyPr/>
          <a:lstStyle/>
          <a:p>
            <a:r>
              <a:rPr lang="tr-TR" dirty="0" smtClean="0"/>
              <a:t>Şekli tersine çevirmek istesek…</a:t>
            </a:r>
            <a:endParaRPr lang="tr-TR" dirty="0"/>
          </a:p>
        </p:txBody>
      </p:sp>
      <p:sp>
        <p:nvSpPr>
          <p:cNvPr id="4" name="3 Dikdörtgen"/>
          <p:cNvSpPr/>
          <p:nvPr/>
        </p:nvSpPr>
        <p:spPr>
          <a:xfrm>
            <a:off x="2428860" y="2285992"/>
            <a:ext cx="6357982" cy="353943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tr-TR" sz="2800" dirty="0" smtClean="0"/>
              <a:t>…</a:t>
            </a:r>
          </a:p>
          <a:p>
            <a:r>
              <a:rPr lang="tr-TR" sz="2800" dirty="0" err="1" smtClean="0"/>
              <a:t>for</a:t>
            </a:r>
            <a:r>
              <a:rPr lang="tr-TR" sz="2800" dirty="0" smtClean="0"/>
              <a:t>(i=boyut; i&gt;=1; i--) {</a:t>
            </a:r>
          </a:p>
          <a:p>
            <a:r>
              <a:rPr lang="tr-TR" sz="2800" dirty="0" smtClean="0"/>
              <a:t>	{</a:t>
            </a:r>
          </a:p>
          <a:p>
            <a:r>
              <a:rPr lang="tr-TR" sz="2800" dirty="0" smtClean="0"/>
              <a:t>	</a:t>
            </a:r>
            <a:r>
              <a:rPr lang="tr-TR" sz="2800" dirty="0" err="1" smtClean="0"/>
              <a:t>eb</a:t>
            </a:r>
            <a:r>
              <a:rPr lang="tr-TR" sz="2800" dirty="0" smtClean="0"/>
              <a:t>('  ',boyut-i);</a:t>
            </a:r>
          </a:p>
          <a:p>
            <a:r>
              <a:rPr lang="tr-TR" sz="2800" dirty="0" smtClean="0"/>
              <a:t>	</a:t>
            </a:r>
            <a:r>
              <a:rPr lang="tr-TR" sz="2800" dirty="0" err="1" smtClean="0"/>
              <a:t>eb</a:t>
            </a:r>
            <a:r>
              <a:rPr lang="tr-TR" sz="2800" dirty="0" smtClean="0"/>
              <a:t>('*',i);</a:t>
            </a:r>
          </a:p>
          <a:p>
            <a:r>
              <a:rPr lang="tr-TR" sz="2800" dirty="0" smtClean="0"/>
              <a:t>	</a:t>
            </a:r>
            <a:r>
              <a:rPr lang="tr-TR" sz="2800" dirty="0" err="1" smtClean="0"/>
              <a:t>printf</a:t>
            </a:r>
            <a:r>
              <a:rPr lang="tr-TR" sz="2800" dirty="0" smtClean="0"/>
              <a:t>("\n");</a:t>
            </a:r>
          </a:p>
          <a:p>
            <a:r>
              <a:rPr lang="tr-TR" sz="2800" dirty="0" smtClean="0"/>
              <a:t>	}</a:t>
            </a:r>
          </a:p>
          <a:p>
            <a:r>
              <a:rPr lang="tr-TR" sz="2800" dirty="0" smtClean="0"/>
              <a:t>…</a:t>
            </a:r>
            <a:endParaRPr lang="tr-TR" sz="2800" dirty="0"/>
          </a:p>
        </p:txBody>
      </p:sp>
      <p:sp>
        <p:nvSpPr>
          <p:cNvPr id="6" name="5 Sol Ayraç"/>
          <p:cNvSpPr/>
          <p:nvPr/>
        </p:nvSpPr>
        <p:spPr>
          <a:xfrm>
            <a:off x="1928794" y="3286124"/>
            <a:ext cx="1428760" cy="207170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7" name="6 Metin kutusu"/>
          <p:cNvSpPr txBox="1"/>
          <p:nvPr/>
        </p:nvSpPr>
        <p:spPr>
          <a:xfrm>
            <a:off x="928662" y="3929066"/>
            <a:ext cx="1428760" cy="646331"/>
          </a:xfrm>
          <a:prstGeom prst="rect">
            <a:avLst/>
          </a:prstGeom>
          <a:noFill/>
        </p:spPr>
        <p:txBody>
          <a:bodyPr wrap="square" rtlCol="0">
            <a:spAutoFit/>
          </a:bodyPr>
          <a:lstStyle/>
          <a:p>
            <a:r>
              <a:rPr lang="tr-TR" dirty="0" smtClean="0"/>
              <a:t>Bu kısım aynı kalıyor</a:t>
            </a:r>
            <a:endParaRPr lang="tr-TR"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Döngüler ile Ekrana Şekil Yazdırma</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just">
              <a:buFont typeface="Wingdings" pitchFamily="2" charset="2"/>
              <a:buChar char="§"/>
            </a:pPr>
            <a:r>
              <a:rPr lang="tr-TR" sz="2200" dirty="0" smtClean="0">
                <a:solidFill>
                  <a:schemeClr val="tx1"/>
                </a:solidFill>
              </a:rPr>
              <a:t> </a:t>
            </a:r>
            <a:r>
              <a:rPr lang="tr-TR" sz="2200" b="1" dirty="0" smtClean="0">
                <a:solidFill>
                  <a:schemeClr val="tx1"/>
                </a:solidFill>
              </a:rPr>
              <a:t>Girdi: </a:t>
            </a:r>
            <a:r>
              <a:rPr lang="tr-TR" sz="2200" dirty="0" smtClean="0">
                <a:solidFill>
                  <a:schemeClr val="tx1"/>
                </a:solidFill>
              </a:rPr>
              <a:t>7</a:t>
            </a:r>
          </a:p>
          <a:p>
            <a:pPr algn="just">
              <a:spcBef>
                <a:spcPts val="600"/>
              </a:spcBef>
              <a:buFont typeface="Wingdings" pitchFamily="2" charset="2"/>
              <a:buChar char="§"/>
            </a:pPr>
            <a:r>
              <a:rPr lang="tr-TR" sz="2200" dirty="0" smtClean="0">
                <a:solidFill>
                  <a:schemeClr val="tx1"/>
                </a:solidFill>
              </a:rPr>
              <a:t> </a:t>
            </a:r>
            <a:r>
              <a:rPr lang="tr-TR" sz="2200" b="1" dirty="0" smtClean="0">
                <a:solidFill>
                  <a:schemeClr val="tx1"/>
                </a:solidFill>
              </a:rPr>
              <a:t>Çıktı:</a:t>
            </a:r>
          </a:p>
          <a:p>
            <a:pPr algn="just">
              <a:lnSpc>
                <a:spcPts val="1500"/>
              </a:lnSpc>
              <a:spcBef>
                <a:spcPts val="600"/>
              </a:spcBef>
            </a:pPr>
            <a:r>
              <a:rPr lang="tr-TR" sz="2200" dirty="0" smtClean="0">
                <a:solidFill>
                  <a:schemeClr val="tx1"/>
                </a:solidFill>
              </a:rPr>
              <a:t>   *</a:t>
            </a:r>
          </a:p>
          <a:p>
            <a:pPr algn="just">
              <a:lnSpc>
                <a:spcPts val="1500"/>
              </a:lnSpc>
              <a:spcBef>
                <a:spcPts val="600"/>
              </a:spcBef>
            </a:pPr>
            <a:r>
              <a:rPr lang="tr-TR" sz="2200" dirty="0" smtClean="0">
                <a:solidFill>
                  <a:schemeClr val="tx1"/>
                </a:solidFill>
              </a:rPr>
              <a:t>   * *</a:t>
            </a:r>
          </a:p>
          <a:p>
            <a:pPr algn="just">
              <a:lnSpc>
                <a:spcPts val="1500"/>
              </a:lnSpc>
              <a:spcBef>
                <a:spcPts val="600"/>
              </a:spcBef>
            </a:pPr>
            <a:r>
              <a:rPr lang="tr-TR" sz="2200" dirty="0" smtClean="0">
                <a:solidFill>
                  <a:schemeClr val="tx1"/>
                </a:solidFill>
              </a:rPr>
              <a:t>   * * *</a:t>
            </a:r>
          </a:p>
          <a:p>
            <a:pPr algn="just">
              <a:lnSpc>
                <a:spcPts val="1500"/>
              </a:lnSpc>
              <a:spcBef>
                <a:spcPts val="600"/>
              </a:spcBef>
            </a:pPr>
            <a:r>
              <a:rPr lang="tr-TR" sz="2200" dirty="0" smtClean="0">
                <a:solidFill>
                  <a:schemeClr val="tx1"/>
                </a:solidFill>
              </a:rPr>
              <a:t>   * * * *</a:t>
            </a:r>
          </a:p>
          <a:p>
            <a:pPr algn="just">
              <a:lnSpc>
                <a:spcPts val="1500"/>
              </a:lnSpc>
              <a:spcBef>
                <a:spcPts val="600"/>
              </a:spcBef>
            </a:pPr>
            <a:r>
              <a:rPr lang="tr-TR" sz="2200" dirty="0" smtClean="0">
                <a:solidFill>
                  <a:schemeClr val="tx1"/>
                </a:solidFill>
              </a:rPr>
              <a:t>   * * *</a:t>
            </a:r>
          </a:p>
          <a:p>
            <a:pPr algn="just">
              <a:lnSpc>
                <a:spcPts val="1500"/>
              </a:lnSpc>
              <a:spcBef>
                <a:spcPts val="600"/>
              </a:spcBef>
            </a:pPr>
            <a:r>
              <a:rPr lang="tr-TR" sz="2200" dirty="0" smtClean="0">
                <a:solidFill>
                  <a:schemeClr val="tx1"/>
                </a:solidFill>
              </a:rPr>
              <a:t>   * *</a:t>
            </a:r>
          </a:p>
          <a:p>
            <a:pPr algn="just">
              <a:lnSpc>
                <a:spcPts val="1500"/>
              </a:lnSpc>
              <a:spcBef>
                <a:spcPts val="600"/>
              </a:spcBef>
            </a:pPr>
            <a:r>
              <a:rPr lang="tr-TR" sz="2200" dirty="0" smtClean="0">
                <a:solidFill>
                  <a:schemeClr val="tx1"/>
                </a:solidFill>
              </a:rPr>
              <a:t>   * </a:t>
            </a:r>
          </a:p>
          <a:p>
            <a:pPr algn="just">
              <a:lnSpc>
                <a:spcPts val="1500"/>
              </a:lnSpc>
              <a:spcBef>
                <a:spcPts val="600"/>
              </a:spcBef>
            </a:pPr>
            <a:endParaRPr lang="tr-TR" sz="2200" dirty="0" smtClean="0">
              <a:solidFill>
                <a:schemeClr val="tx1"/>
              </a:solidFill>
            </a:endParaRPr>
          </a:p>
        </p:txBody>
      </p:sp>
      <p:pic>
        <p:nvPicPr>
          <p:cNvPr id="5" name="4 Resim" descr="odevler2.png"/>
          <p:cNvPicPr>
            <a:picLocks noChangeAspect="1"/>
          </p:cNvPicPr>
          <p:nvPr/>
        </p:nvPicPr>
        <p:blipFill>
          <a:blip r:embed="rId3"/>
          <a:stretch>
            <a:fillRect/>
          </a:stretch>
        </p:blipFill>
        <p:spPr>
          <a:xfrm flipH="1">
            <a:off x="5478166" y="1714489"/>
            <a:ext cx="2308543" cy="2357454"/>
          </a:xfrm>
          <a:prstGeom prst="rect">
            <a:avLst/>
          </a:prstGeom>
        </p:spPr>
      </p:pic>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Örnek: Üçgen Dilim</a:t>
            </a:r>
            <a:endParaRPr lang="tr-TR" sz="4000" b="1" dirty="0">
              <a:solidFill>
                <a:schemeClr val="tx2">
                  <a:lumMod val="60000"/>
                  <a:lumOff val="40000"/>
                </a:schemeClr>
              </a:solidFill>
            </a:endParaRPr>
          </a:p>
        </p:txBody>
      </p:sp>
      <p:sp>
        <p:nvSpPr>
          <p:cNvPr id="3" name="Alt Başlık 2"/>
          <p:cNvSpPr>
            <a:spLocks noGrp="1"/>
          </p:cNvSpPr>
          <p:nvPr>
            <p:ph sz="quarter" idx="1"/>
          </p:nvPr>
        </p:nvSpPr>
        <p:spPr>
          <a:xfrm>
            <a:off x="457200" y="1219200"/>
            <a:ext cx="4614866" cy="4937760"/>
          </a:xfrm>
        </p:spPr>
        <p:txBody>
          <a:bodyPr>
            <a:normAutofit fontScale="77500" lnSpcReduction="20000"/>
          </a:bodyPr>
          <a:lstStyle/>
          <a:p>
            <a:pPr algn="just">
              <a:buFont typeface="Wingdings" pitchFamily="2" charset="2"/>
              <a:buChar char="§"/>
            </a:pPr>
            <a:r>
              <a:rPr lang="tr-TR" sz="2200" b="1" dirty="0" smtClean="0">
                <a:solidFill>
                  <a:schemeClr val="tx1"/>
                </a:solidFill>
              </a:rPr>
              <a:t> Girdi: </a:t>
            </a:r>
            <a:r>
              <a:rPr lang="tr-TR" sz="2200" dirty="0" smtClean="0">
                <a:solidFill>
                  <a:schemeClr val="tx1"/>
                </a:solidFill>
              </a:rPr>
              <a:t>7</a:t>
            </a:r>
          </a:p>
          <a:p>
            <a:pPr algn="just">
              <a:spcBef>
                <a:spcPts val="600"/>
              </a:spcBef>
              <a:buFont typeface="Wingdings" pitchFamily="2" charset="2"/>
              <a:buChar char="§"/>
            </a:pPr>
            <a:r>
              <a:rPr lang="tr-TR" sz="2200" dirty="0" smtClean="0">
                <a:solidFill>
                  <a:schemeClr val="tx1"/>
                </a:solidFill>
              </a:rPr>
              <a:t> </a:t>
            </a:r>
            <a:r>
              <a:rPr lang="tr-TR" sz="2200" b="1" dirty="0" smtClean="0">
                <a:solidFill>
                  <a:schemeClr val="tx1"/>
                </a:solidFill>
              </a:rPr>
              <a:t>Çıktı:</a:t>
            </a:r>
          </a:p>
          <a:p>
            <a:pPr algn="just">
              <a:lnSpc>
                <a:spcPts val="1500"/>
              </a:lnSpc>
              <a:spcBef>
                <a:spcPts val="600"/>
              </a:spcBef>
            </a:pPr>
            <a:r>
              <a:rPr lang="tr-TR" sz="2200" dirty="0" smtClean="0">
                <a:solidFill>
                  <a:schemeClr val="tx1"/>
                </a:solidFill>
              </a:rPr>
              <a:t>   *</a:t>
            </a:r>
          </a:p>
          <a:p>
            <a:pPr algn="just">
              <a:lnSpc>
                <a:spcPts val="1500"/>
              </a:lnSpc>
              <a:spcBef>
                <a:spcPts val="600"/>
              </a:spcBef>
            </a:pPr>
            <a:r>
              <a:rPr lang="tr-TR" sz="2200" dirty="0" smtClean="0">
                <a:solidFill>
                  <a:schemeClr val="tx1"/>
                </a:solidFill>
              </a:rPr>
              <a:t>   * *</a:t>
            </a:r>
          </a:p>
          <a:p>
            <a:pPr algn="just">
              <a:lnSpc>
                <a:spcPts val="1500"/>
              </a:lnSpc>
              <a:spcBef>
                <a:spcPts val="600"/>
              </a:spcBef>
            </a:pPr>
            <a:r>
              <a:rPr lang="tr-TR" sz="2200" dirty="0" smtClean="0">
                <a:solidFill>
                  <a:schemeClr val="tx1"/>
                </a:solidFill>
              </a:rPr>
              <a:t>   * * *</a:t>
            </a:r>
          </a:p>
          <a:p>
            <a:pPr algn="just">
              <a:lnSpc>
                <a:spcPts val="1500"/>
              </a:lnSpc>
              <a:spcBef>
                <a:spcPts val="600"/>
              </a:spcBef>
            </a:pPr>
            <a:r>
              <a:rPr lang="tr-TR" sz="2200" dirty="0" smtClean="0">
                <a:solidFill>
                  <a:schemeClr val="tx1"/>
                </a:solidFill>
              </a:rPr>
              <a:t>   * * * *</a:t>
            </a:r>
          </a:p>
          <a:p>
            <a:pPr algn="just">
              <a:lnSpc>
                <a:spcPts val="1500"/>
              </a:lnSpc>
              <a:spcBef>
                <a:spcPts val="600"/>
              </a:spcBef>
            </a:pPr>
            <a:r>
              <a:rPr lang="tr-TR" sz="2200" dirty="0" smtClean="0">
                <a:solidFill>
                  <a:schemeClr val="tx1"/>
                </a:solidFill>
              </a:rPr>
              <a:t>   * * *</a:t>
            </a:r>
          </a:p>
          <a:p>
            <a:pPr algn="just">
              <a:lnSpc>
                <a:spcPts val="1500"/>
              </a:lnSpc>
              <a:spcBef>
                <a:spcPts val="600"/>
              </a:spcBef>
            </a:pPr>
            <a:r>
              <a:rPr lang="tr-TR" sz="2200" dirty="0" smtClean="0">
                <a:solidFill>
                  <a:schemeClr val="tx1"/>
                </a:solidFill>
              </a:rPr>
              <a:t>   * *</a:t>
            </a:r>
          </a:p>
          <a:p>
            <a:pPr algn="just">
              <a:lnSpc>
                <a:spcPts val="1500"/>
              </a:lnSpc>
              <a:spcBef>
                <a:spcPts val="600"/>
              </a:spcBef>
            </a:pPr>
            <a:r>
              <a:rPr lang="tr-TR" sz="2200" dirty="0" smtClean="0">
                <a:solidFill>
                  <a:schemeClr val="tx1"/>
                </a:solidFill>
              </a:rPr>
              <a:t>   * </a:t>
            </a:r>
          </a:p>
          <a:p>
            <a:pPr algn="just"/>
            <a:endParaRPr lang="tr-TR" sz="2200" dirty="0" smtClean="0">
              <a:solidFill>
                <a:schemeClr val="tx1"/>
              </a:solidFill>
            </a:endParaRPr>
          </a:p>
          <a:p>
            <a:pPr algn="just">
              <a:buFont typeface="Wingdings" pitchFamily="2" charset="2"/>
              <a:buChar char="Ø"/>
            </a:pPr>
            <a:r>
              <a:rPr lang="tr-TR" sz="2200" dirty="0" smtClean="0">
                <a:solidFill>
                  <a:schemeClr val="tx1"/>
                </a:solidFill>
              </a:rPr>
              <a:t> Bu örneği incelediğimizde girdi olarak alınan değerin satır sayısı olduğunu ve satırlarda boşluk olmadığını görüyoruz. Ancak her bir satırdaki dolu kısımların bir örüntüye sahip olduğunu ve örüntünün şeklin her tarafında aynı olmadığını görüyoruz. Şeklin alt ve üst tarafının farklı örüntüye sahip olduğunu görüyoruz. Şeklin iki bölgesi iki farklı örüntü içerdiğinden şekli aslında iki farklı şekil gibi düşünmek gerekir. </a:t>
            </a:r>
          </a:p>
        </p:txBody>
      </p:sp>
      <p:sp>
        <p:nvSpPr>
          <p:cNvPr id="5" name="4 Dikdörtgen"/>
          <p:cNvSpPr/>
          <p:nvPr/>
        </p:nvSpPr>
        <p:spPr>
          <a:xfrm>
            <a:off x="5214942" y="1357298"/>
            <a:ext cx="3714776" cy="424731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tr-TR" b="1" dirty="0" err="1" smtClean="0"/>
              <a:t>int</a:t>
            </a:r>
            <a:r>
              <a:rPr lang="tr-TR" b="1" dirty="0" smtClean="0"/>
              <a:t> orta = (boyut+1)/2;</a:t>
            </a:r>
          </a:p>
          <a:p>
            <a:r>
              <a:rPr lang="tr-TR" b="1" dirty="0" err="1" smtClean="0"/>
              <a:t>int</a:t>
            </a:r>
            <a:r>
              <a:rPr lang="tr-TR" b="1" dirty="0" smtClean="0"/>
              <a:t> alt = boyut/2;</a:t>
            </a:r>
          </a:p>
          <a:p>
            <a:r>
              <a:rPr lang="tr-TR" b="1" dirty="0" err="1" smtClean="0"/>
              <a:t>for</a:t>
            </a:r>
            <a:r>
              <a:rPr lang="tr-TR" b="1" dirty="0" smtClean="0"/>
              <a:t>(i=1; i&lt;=orta; i++) </a:t>
            </a:r>
            <a:r>
              <a:rPr lang="tr-TR" dirty="0" smtClean="0"/>
              <a:t>{</a:t>
            </a:r>
          </a:p>
          <a:p>
            <a:r>
              <a:rPr lang="tr-TR" dirty="0" smtClean="0"/>
              <a:t>	{</a:t>
            </a:r>
          </a:p>
          <a:p>
            <a:r>
              <a:rPr lang="tr-TR" dirty="0" smtClean="0"/>
              <a:t>	</a:t>
            </a:r>
            <a:r>
              <a:rPr lang="tr-TR" dirty="0" err="1" smtClean="0"/>
              <a:t>eb</a:t>
            </a:r>
            <a:r>
              <a:rPr lang="tr-TR" dirty="0" smtClean="0"/>
              <a:t>('*',i);</a:t>
            </a:r>
          </a:p>
          <a:p>
            <a:r>
              <a:rPr lang="tr-TR" dirty="0" smtClean="0"/>
              <a:t>	</a:t>
            </a:r>
            <a:r>
              <a:rPr lang="tr-TR" dirty="0" err="1" smtClean="0"/>
              <a:t>printf</a:t>
            </a:r>
            <a:r>
              <a:rPr lang="tr-TR" dirty="0" smtClean="0"/>
              <a:t>("\n");</a:t>
            </a:r>
          </a:p>
          <a:p>
            <a:r>
              <a:rPr lang="tr-TR" dirty="0" smtClean="0"/>
              <a:t>	}</a:t>
            </a:r>
          </a:p>
          <a:p>
            <a:r>
              <a:rPr lang="tr-TR" dirty="0" smtClean="0"/>
              <a:t>}</a:t>
            </a:r>
          </a:p>
          <a:p>
            <a:r>
              <a:rPr lang="tr-TR" dirty="0" smtClean="0"/>
              <a:t>	</a:t>
            </a:r>
          </a:p>
          <a:p>
            <a:r>
              <a:rPr lang="tr-TR" b="1" dirty="0" err="1" smtClean="0"/>
              <a:t>for</a:t>
            </a:r>
            <a:r>
              <a:rPr lang="tr-TR" b="1" dirty="0" smtClean="0"/>
              <a:t>(i=alt;  i&gt;=1; i--) </a:t>
            </a:r>
            <a:r>
              <a:rPr lang="tr-TR" dirty="0" smtClean="0"/>
              <a:t>{</a:t>
            </a:r>
          </a:p>
          <a:p>
            <a:r>
              <a:rPr lang="tr-TR" dirty="0" smtClean="0"/>
              <a:t>	{</a:t>
            </a:r>
          </a:p>
          <a:p>
            <a:r>
              <a:rPr lang="tr-TR" dirty="0" smtClean="0"/>
              <a:t>	</a:t>
            </a:r>
            <a:r>
              <a:rPr lang="tr-TR" dirty="0" err="1" smtClean="0"/>
              <a:t>eb</a:t>
            </a:r>
            <a:r>
              <a:rPr lang="tr-TR" dirty="0" smtClean="0"/>
              <a:t>('*',i);</a:t>
            </a:r>
          </a:p>
          <a:p>
            <a:r>
              <a:rPr lang="tr-TR" dirty="0" smtClean="0"/>
              <a:t>	</a:t>
            </a:r>
            <a:r>
              <a:rPr lang="tr-TR" dirty="0" err="1" smtClean="0"/>
              <a:t>printf</a:t>
            </a:r>
            <a:r>
              <a:rPr lang="tr-TR" dirty="0" smtClean="0"/>
              <a:t>("\n");</a:t>
            </a:r>
          </a:p>
          <a:p>
            <a:r>
              <a:rPr lang="tr-TR" dirty="0" smtClean="0"/>
              <a:t>	}</a:t>
            </a:r>
          </a:p>
          <a:p>
            <a:r>
              <a:rPr lang="tr-TR" dirty="0" smtClean="0"/>
              <a:t>}</a:t>
            </a:r>
            <a:endParaRPr lang="tr-TR" dirty="0"/>
          </a:p>
        </p:txBody>
      </p:sp>
      <p:sp>
        <p:nvSpPr>
          <p:cNvPr id="6" name="5 Yuvarlatılmış Dikdörtgen"/>
          <p:cNvSpPr/>
          <p:nvPr/>
        </p:nvSpPr>
        <p:spPr>
          <a:xfrm>
            <a:off x="5357818" y="5286388"/>
            <a:ext cx="3357586" cy="92869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err="1" smtClean="0"/>
              <a:t>for</a:t>
            </a:r>
            <a:r>
              <a:rPr lang="tr-TR" dirty="0" smtClean="0"/>
              <a:t> bloğunun içini hiç değiştirmediğimize dikkat edin!</a:t>
            </a:r>
            <a:endParaRPr lang="tr-TR" dirty="0"/>
          </a:p>
        </p:txBody>
      </p:sp>
      <p:sp>
        <p:nvSpPr>
          <p:cNvPr id="7" name="6 Metin kutusu"/>
          <p:cNvSpPr txBox="1"/>
          <p:nvPr/>
        </p:nvSpPr>
        <p:spPr>
          <a:xfrm>
            <a:off x="1571604" y="1629495"/>
            <a:ext cx="1714512" cy="2585323"/>
          </a:xfrm>
          <a:prstGeom prst="rect">
            <a:avLst/>
          </a:prstGeom>
          <a:noFill/>
        </p:spPr>
        <p:txBody>
          <a:bodyPr wrap="square" rtlCol="0">
            <a:spAutoFit/>
          </a:bodyPr>
          <a:lstStyle/>
          <a:p>
            <a:r>
              <a:rPr lang="tr-TR" dirty="0" smtClean="0"/>
              <a:t>i=1 satırı</a:t>
            </a:r>
          </a:p>
          <a:p>
            <a:r>
              <a:rPr lang="tr-TR" dirty="0" smtClean="0"/>
              <a:t>i=2 satırı</a:t>
            </a:r>
          </a:p>
          <a:p>
            <a:r>
              <a:rPr lang="tr-TR" dirty="0" smtClean="0"/>
              <a:t>i=3 satırı</a:t>
            </a:r>
          </a:p>
          <a:p>
            <a:r>
              <a:rPr lang="tr-TR" dirty="0" smtClean="0"/>
              <a:t>i=4 satırı</a:t>
            </a:r>
          </a:p>
          <a:p>
            <a:r>
              <a:rPr lang="tr-TR" dirty="0" smtClean="0"/>
              <a:t>i=3 satırı</a:t>
            </a:r>
          </a:p>
          <a:p>
            <a:r>
              <a:rPr lang="tr-TR" dirty="0" smtClean="0"/>
              <a:t>i=2 satırı</a:t>
            </a:r>
          </a:p>
          <a:p>
            <a:r>
              <a:rPr lang="tr-TR" dirty="0" smtClean="0"/>
              <a:t>i=1 satırı</a:t>
            </a:r>
          </a:p>
          <a:p>
            <a:endParaRPr lang="tr-TR" dirty="0" smtClean="0"/>
          </a:p>
          <a:p>
            <a:endParaRPr lang="tr-TR"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pPr lvl="0"/>
            <a:r>
              <a:rPr lang="tr-TR" b="1" i="1" dirty="0" smtClean="0">
                <a:solidFill>
                  <a:prstClr val="black"/>
                </a:solidFill>
              </a:rPr>
              <a:t>IF’Lİ KOORDİNAT YÖNTEMİ</a:t>
            </a:r>
            <a:endParaRPr lang="tr-TR" dirty="0"/>
          </a:p>
        </p:txBody>
      </p:sp>
      <p:sp>
        <p:nvSpPr>
          <p:cNvPr id="3" name="2 İçerik Yer Tutucusu"/>
          <p:cNvSpPr>
            <a:spLocks noGrp="1"/>
          </p:cNvSpPr>
          <p:nvPr>
            <p:ph sz="quarter" idx="1"/>
          </p:nvPr>
        </p:nvSpPr>
        <p:spPr/>
        <p:txBody>
          <a:bodyPr/>
          <a:lstStyle/>
          <a:p>
            <a:r>
              <a:rPr lang="tr-TR" dirty="0" smtClean="0"/>
              <a:t>Ekranı bir koordinat düzlemi gibi düşünürüz.</a:t>
            </a:r>
          </a:p>
          <a:p>
            <a:r>
              <a:rPr lang="tr-TR" dirty="0" smtClean="0"/>
              <a:t>İç içe iki </a:t>
            </a:r>
            <a:r>
              <a:rPr lang="tr-TR" dirty="0" err="1" smtClean="0"/>
              <a:t>for</a:t>
            </a:r>
            <a:r>
              <a:rPr lang="tr-TR" dirty="0" smtClean="0"/>
              <a:t> ile ekranda x koordinatlarını ve y koordinatlarını oluştururuz.</a:t>
            </a:r>
          </a:p>
          <a:p>
            <a:r>
              <a:rPr lang="tr-TR" dirty="0" err="1" smtClean="0"/>
              <a:t>if</a:t>
            </a:r>
            <a:r>
              <a:rPr lang="tr-TR" dirty="0" smtClean="0"/>
              <a:t> ile belli kısımları çizdiririz.</a:t>
            </a:r>
            <a:endParaRPr lang="tr-TR" dirty="0"/>
          </a:p>
        </p:txBody>
      </p:sp>
      <p:sp>
        <p:nvSpPr>
          <p:cNvPr id="4" name="3 Dikdörtgen"/>
          <p:cNvSpPr/>
          <p:nvPr/>
        </p:nvSpPr>
        <p:spPr>
          <a:xfrm>
            <a:off x="7358082" y="3929066"/>
            <a:ext cx="1301959" cy="2646878"/>
          </a:xfrm>
          <a:prstGeom prst="rect">
            <a:avLst/>
          </a:prstGeom>
          <a:noFill/>
        </p:spPr>
        <p:txBody>
          <a:bodyPr wrap="none" lIns="91440" tIns="45720" rIns="91440" bIns="45720">
            <a:spAutoFit/>
          </a:bodyPr>
          <a:lstStyle/>
          <a:p>
            <a:pPr algn="ctr"/>
            <a:r>
              <a:rPr lang="tr-TR" sz="16600" b="1" i="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2</a:t>
            </a:r>
            <a:endParaRPr lang="tr-TR" sz="16600" b="1" i="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Bu kodun çıktısını nedir?</a:t>
            </a:r>
            <a:endParaRPr lang="tr-TR" dirty="0"/>
          </a:p>
        </p:txBody>
      </p:sp>
      <p:sp>
        <p:nvSpPr>
          <p:cNvPr id="3" name="2 İçerik Yer Tutucusu"/>
          <p:cNvSpPr>
            <a:spLocks noGrp="1"/>
          </p:cNvSpPr>
          <p:nvPr>
            <p:ph sz="quarter" idx="1"/>
          </p:nvPr>
        </p:nvSpPr>
        <p:spPr/>
        <p:txBody>
          <a:bodyPr>
            <a:normAutofit/>
          </a:bodyPr>
          <a:lstStyle/>
          <a:p>
            <a:pPr>
              <a:buNone/>
            </a:pPr>
            <a:r>
              <a:rPr lang="tr-TR" sz="2800" dirty="0" smtClean="0"/>
              <a:t>	</a:t>
            </a:r>
            <a:r>
              <a:rPr lang="tr-TR" sz="2800" dirty="0" err="1" smtClean="0"/>
              <a:t>for</a:t>
            </a:r>
            <a:r>
              <a:rPr lang="tr-TR" sz="2800" dirty="0" smtClean="0"/>
              <a:t>(y=1; y&lt;=3; y++)</a:t>
            </a:r>
          </a:p>
          <a:p>
            <a:pPr>
              <a:buNone/>
            </a:pPr>
            <a:r>
              <a:rPr lang="tr-TR" sz="2800" dirty="0" smtClean="0"/>
              <a:t>	{</a:t>
            </a:r>
          </a:p>
          <a:p>
            <a:pPr>
              <a:buNone/>
            </a:pPr>
            <a:r>
              <a:rPr lang="tr-TR" sz="2800" dirty="0" smtClean="0"/>
              <a:t>		</a:t>
            </a:r>
            <a:r>
              <a:rPr lang="tr-TR" sz="2800" dirty="0" err="1" smtClean="0"/>
              <a:t>for</a:t>
            </a:r>
            <a:r>
              <a:rPr lang="tr-TR" sz="2800" dirty="0" smtClean="0"/>
              <a:t>(x=1; x&lt;=2;x++)	</a:t>
            </a:r>
          </a:p>
          <a:p>
            <a:pPr>
              <a:buNone/>
            </a:pPr>
            <a:r>
              <a:rPr lang="tr-TR" sz="2800" dirty="0" smtClean="0"/>
              <a:t>		{</a:t>
            </a:r>
          </a:p>
          <a:p>
            <a:pPr>
              <a:buNone/>
            </a:pPr>
            <a:r>
              <a:rPr lang="tr-TR" sz="2800" dirty="0" smtClean="0"/>
              <a:t>				</a:t>
            </a:r>
            <a:r>
              <a:rPr lang="tr-TR" sz="2800" dirty="0" err="1" smtClean="0"/>
              <a:t>printf</a:t>
            </a:r>
            <a:r>
              <a:rPr lang="tr-TR" sz="2800" dirty="0" smtClean="0"/>
              <a:t>("(%d,%d)",y,x);</a:t>
            </a:r>
          </a:p>
          <a:p>
            <a:pPr>
              <a:buNone/>
            </a:pPr>
            <a:r>
              <a:rPr lang="tr-TR" sz="2800" dirty="0" smtClean="0"/>
              <a:t>		}</a:t>
            </a:r>
          </a:p>
          <a:p>
            <a:pPr>
              <a:buNone/>
            </a:pPr>
            <a:r>
              <a:rPr lang="tr-TR" sz="2800" dirty="0" smtClean="0"/>
              <a:t>		</a:t>
            </a:r>
            <a:r>
              <a:rPr lang="tr-TR" sz="2800" dirty="0" err="1" smtClean="0"/>
              <a:t>printf</a:t>
            </a:r>
            <a:r>
              <a:rPr lang="tr-TR" sz="2800" dirty="0" smtClean="0"/>
              <a:t>("\n");</a:t>
            </a:r>
          </a:p>
          <a:p>
            <a:pPr>
              <a:buNone/>
            </a:pPr>
            <a:r>
              <a:rPr lang="tr-TR" sz="2800" dirty="0" smtClean="0"/>
              <a:t>	}</a:t>
            </a:r>
          </a:p>
          <a:p>
            <a:endParaRPr lang="tr-TR" dirty="0"/>
          </a:p>
        </p:txBody>
      </p:sp>
      <p:pic>
        <p:nvPicPr>
          <p:cNvPr id="2050" name="Picture 2"/>
          <p:cNvPicPr>
            <a:picLocks noChangeAspect="1" noChangeArrowheads="1"/>
          </p:cNvPicPr>
          <p:nvPr/>
        </p:nvPicPr>
        <p:blipFill>
          <a:blip r:embed="rId4"/>
          <a:srcRect t="16553" r="48156" b="30347"/>
          <a:stretch>
            <a:fillRect/>
          </a:stretch>
        </p:blipFill>
        <p:spPr bwMode="auto">
          <a:xfrm>
            <a:off x="4786314" y="1533693"/>
            <a:ext cx="1890371" cy="1024211"/>
          </a:xfrm>
          <a:prstGeom prst="rect">
            <a:avLst/>
          </a:prstGeom>
          <a:noFill/>
          <a:ln w="9525">
            <a:noFill/>
            <a:miter lim="800000"/>
            <a:headEnd/>
            <a:tailEnd/>
          </a:ln>
          <a:effectLst/>
        </p:spPr>
      </p:pic>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heckerboard(across)">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Ekrana 5*5 </a:t>
            </a:r>
            <a:r>
              <a:rPr lang="tr-TR" dirty="0" err="1" smtClean="0"/>
              <a:t>lik</a:t>
            </a:r>
            <a:r>
              <a:rPr lang="tr-TR" dirty="0" smtClean="0"/>
              <a:t> bir koordinat düzlemi çizdirin.</a:t>
            </a:r>
            <a:endParaRPr lang="tr-TR" dirty="0"/>
          </a:p>
        </p:txBody>
      </p:sp>
      <p:sp>
        <p:nvSpPr>
          <p:cNvPr id="3" name="2 İçerik Yer Tutucusu"/>
          <p:cNvSpPr>
            <a:spLocks noGrp="1"/>
          </p:cNvSpPr>
          <p:nvPr>
            <p:ph sz="quarter" idx="1"/>
          </p:nvPr>
        </p:nvSpPr>
        <p:spPr/>
        <p:txBody>
          <a:bodyPr>
            <a:normAutofit fontScale="92500" lnSpcReduction="20000"/>
          </a:bodyPr>
          <a:lstStyle/>
          <a:p>
            <a:pPr>
              <a:buNone/>
            </a:pPr>
            <a:r>
              <a:rPr lang="tr-TR" dirty="0" smtClean="0"/>
              <a:t>#</a:t>
            </a:r>
            <a:r>
              <a:rPr lang="tr-TR" dirty="0" err="1" smtClean="0"/>
              <a:t>include</a:t>
            </a:r>
            <a:r>
              <a:rPr lang="tr-TR" dirty="0" smtClean="0"/>
              <a:t> &lt;</a:t>
            </a:r>
            <a:r>
              <a:rPr lang="tr-TR" dirty="0" err="1" smtClean="0"/>
              <a:t>stdio</a:t>
            </a:r>
            <a:r>
              <a:rPr lang="tr-TR" dirty="0" smtClean="0"/>
              <a:t>.h&gt;</a:t>
            </a:r>
          </a:p>
          <a:p>
            <a:pPr>
              <a:buNone/>
            </a:pPr>
            <a:r>
              <a:rPr lang="tr-TR" dirty="0" err="1" smtClean="0"/>
              <a:t>int</a:t>
            </a:r>
            <a:r>
              <a:rPr lang="tr-TR" dirty="0" smtClean="0"/>
              <a:t> </a:t>
            </a:r>
            <a:r>
              <a:rPr lang="tr-TR" dirty="0" err="1" smtClean="0"/>
              <a:t>main</a:t>
            </a:r>
            <a:r>
              <a:rPr lang="tr-TR" dirty="0" smtClean="0"/>
              <a:t>() {</a:t>
            </a:r>
          </a:p>
          <a:p>
            <a:pPr>
              <a:buNone/>
            </a:pPr>
            <a:r>
              <a:rPr lang="tr-TR" dirty="0" smtClean="0"/>
              <a:t>	</a:t>
            </a:r>
            <a:r>
              <a:rPr lang="tr-TR" dirty="0" err="1" smtClean="0"/>
              <a:t>int</a:t>
            </a:r>
            <a:r>
              <a:rPr lang="tr-TR" dirty="0" smtClean="0"/>
              <a:t> x, y;</a:t>
            </a:r>
          </a:p>
          <a:p>
            <a:pPr>
              <a:buNone/>
            </a:pPr>
            <a:r>
              <a:rPr lang="tr-TR" dirty="0" smtClean="0"/>
              <a:t>	</a:t>
            </a:r>
            <a:r>
              <a:rPr lang="tr-TR" dirty="0" err="1" smtClean="0"/>
              <a:t>for</a:t>
            </a:r>
            <a:r>
              <a:rPr lang="tr-TR" dirty="0" smtClean="0"/>
              <a:t>(y=1; y&lt;=5; y++)</a:t>
            </a:r>
          </a:p>
          <a:p>
            <a:pPr>
              <a:buNone/>
            </a:pPr>
            <a:r>
              <a:rPr lang="tr-TR" dirty="0" smtClean="0"/>
              <a:t>	{</a:t>
            </a:r>
          </a:p>
          <a:p>
            <a:pPr>
              <a:buNone/>
            </a:pPr>
            <a:r>
              <a:rPr lang="tr-TR" dirty="0" smtClean="0"/>
              <a:t>		</a:t>
            </a:r>
            <a:r>
              <a:rPr lang="tr-TR" dirty="0" err="1" smtClean="0"/>
              <a:t>for</a:t>
            </a:r>
            <a:r>
              <a:rPr lang="tr-TR" dirty="0" smtClean="0"/>
              <a:t>(x=1; x&lt;=5;x++)	</a:t>
            </a:r>
          </a:p>
          <a:p>
            <a:pPr>
              <a:buNone/>
            </a:pPr>
            <a:r>
              <a:rPr lang="tr-TR" dirty="0" smtClean="0"/>
              <a:t>		{</a:t>
            </a:r>
          </a:p>
          <a:p>
            <a:pPr>
              <a:buNone/>
            </a:pPr>
            <a:r>
              <a:rPr lang="tr-TR" dirty="0" smtClean="0"/>
              <a:t>				</a:t>
            </a:r>
            <a:r>
              <a:rPr lang="tr-TR" dirty="0" err="1" smtClean="0"/>
              <a:t>printf</a:t>
            </a:r>
            <a:r>
              <a:rPr lang="tr-TR" dirty="0" smtClean="0"/>
              <a:t>("(%d,%d)",y,x);</a:t>
            </a:r>
          </a:p>
          <a:p>
            <a:pPr>
              <a:buNone/>
            </a:pPr>
            <a:r>
              <a:rPr lang="tr-TR" dirty="0" smtClean="0"/>
              <a:t>		}</a:t>
            </a:r>
          </a:p>
          <a:p>
            <a:pPr>
              <a:buNone/>
            </a:pPr>
            <a:r>
              <a:rPr lang="tr-TR" dirty="0" smtClean="0"/>
              <a:t>		</a:t>
            </a:r>
            <a:r>
              <a:rPr lang="tr-TR" dirty="0" err="1" smtClean="0"/>
              <a:t>printf</a:t>
            </a:r>
            <a:r>
              <a:rPr lang="tr-TR" dirty="0" smtClean="0"/>
              <a:t>("\n");</a:t>
            </a:r>
          </a:p>
          <a:p>
            <a:pPr>
              <a:buNone/>
            </a:pPr>
            <a:r>
              <a:rPr lang="tr-TR" dirty="0" smtClean="0"/>
              <a:t>	}</a:t>
            </a:r>
          </a:p>
          <a:p>
            <a:pPr>
              <a:buNone/>
            </a:pPr>
            <a:r>
              <a:rPr lang="tr-TR" dirty="0" smtClean="0"/>
              <a:t>	</a:t>
            </a:r>
            <a:r>
              <a:rPr lang="tr-TR" dirty="0" err="1" smtClean="0"/>
              <a:t>return</a:t>
            </a:r>
            <a:r>
              <a:rPr lang="tr-TR" dirty="0" smtClean="0"/>
              <a:t> 0;</a:t>
            </a:r>
          </a:p>
          <a:p>
            <a:pPr>
              <a:buNone/>
            </a:pPr>
            <a:r>
              <a:rPr lang="tr-TR" dirty="0" smtClean="0"/>
              <a:t>}</a:t>
            </a:r>
          </a:p>
          <a:p>
            <a:endParaRPr lang="tr-TR" dirty="0"/>
          </a:p>
        </p:txBody>
      </p:sp>
      <p:pic>
        <p:nvPicPr>
          <p:cNvPr id="1026" name="Picture 2"/>
          <p:cNvPicPr>
            <a:picLocks noChangeAspect="1" noChangeArrowheads="1"/>
          </p:cNvPicPr>
          <p:nvPr/>
        </p:nvPicPr>
        <p:blipFill>
          <a:blip r:embed="rId3"/>
          <a:srcRect t="14630" r="21881" b="17069"/>
          <a:stretch>
            <a:fillRect/>
          </a:stretch>
        </p:blipFill>
        <p:spPr bwMode="auto">
          <a:xfrm>
            <a:off x="4643437" y="4572008"/>
            <a:ext cx="3833759" cy="1367240"/>
          </a:xfrm>
          <a:prstGeom prst="rect">
            <a:avLst/>
          </a:prstGeom>
          <a:noFill/>
          <a:ln w="9525">
            <a:noFill/>
            <a:miter lim="800000"/>
            <a:headEnd/>
            <a:tailEnd/>
          </a:ln>
          <a:effectLst/>
        </p:spPr>
      </p:pic>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heckerboard(across)">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heckerboard(across)">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checkerboard(across)">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checkerboard(across)">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checkerboard(across)">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checkerboard(across)">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checkerboard(across)">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grpId="0"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checkerboard(across)">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5" presetClass="entr" presetSubtype="10" fill="hold" grpId="0"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checkerboard(across)">
                                      <p:cBhvr>
                                        <p:cTn id="67"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8.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Şimdi </a:t>
            </a:r>
            <a:r>
              <a:rPr lang="tr-TR" dirty="0" err="1" smtClean="0"/>
              <a:t>if</a:t>
            </a:r>
            <a:r>
              <a:rPr lang="tr-TR" dirty="0" smtClean="0"/>
              <a:t> ile şöyle bir düzenleme yapın.</a:t>
            </a:r>
            <a:endParaRPr lang="tr-TR" dirty="0"/>
          </a:p>
        </p:txBody>
      </p:sp>
      <p:sp>
        <p:nvSpPr>
          <p:cNvPr id="3" name="2 İçerik Yer Tutucusu"/>
          <p:cNvSpPr>
            <a:spLocks noGrp="1"/>
          </p:cNvSpPr>
          <p:nvPr>
            <p:ph sz="quarter" idx="1"/>
          </p:nvPr>
        </p:nvSpPr>
        <p:spPr/>
        <p:txBody>
          <a:bodyPr/>
          <a:lstStyle/>
          <a:p>
            <a:r>
              <a:rPr lang="tr-TR" dirty="0" err="1" smtClean="0"/>
              <a:t>printf</a:t>
            </a:r>
            <a:r>
              <a:rPr lang="tr-TR" dirty="0" smtClean="0"/>
              <a:t>("(%d,%d)",y,x);</a:t>
            </a:r>
          </a:p>
          <a:p>
            <a:pPr>
              <a:buNone/>
            </a:pPr>
            <a:endParaRPr lang="tr-TR" dirty="0" smtClean="0"/>
          </a:p>
          <a:p>
            <a:pPr>
              <a:buNone/>
            </a:pPr>
            <a:r>
              <a:rPr lang="tr-TR" dirty="0" smtClean="0"/>
              <a:t>yerine</a:t>
            </a:r>
          </a:p>
          <a:p>
            <a:pPr>
              <a:buNone/>
            </a:pPr>
            <a:endParaRPr lang="tr-TR" dirty="0" smtClean="0"/>
          </a:p>
          <a:p>
            <a:r>
              <a:rPr lang="es-ES" dirty="0" smtClean="0"/>
              <a:t>if(</a:t>
            </a:r>
            <a:r>
              <a:rPr lang="tr-TR" dirty="0" smtClean="0"/>
              <a:t>y</a:t>
            </a:r>
            <a:r>
              <a:rPr lang="es-ES" dirty="0" smtClean="0"/>
              <a:t>==1 || </a:t>
            </a:r>
            <a:r>
              <a:rPr lang="tr-TR" dirty="0" smtClean="0"/>
              <a:t>y</a:t>
            </a:r>
            <a:r>
              <a:rPr lang="es-ES" dirty="0" smtClean="0"/>
              <a:t>==5 || </a:t>
            </a:r>
            <a:r>
              <a:rPr lang="tr-TR" dirty="0" smtClean="0"/>
              <a:t>x</a:t>
            </a:r>
            <a:r>
              <a:rPr lang="es-ES" dirty="0" smtClean="0"/>
              <a:t>==1 || </a:t>
            </a:r>
            <a:r>
              <a:rPr lang="tr-TR" dirty="0" smtClean="0"/>
              <a:t>x</a:t>
            </a:r>
            <a:r>
              <a:rPr lang="es-ES" dirty="0" smtClean="0"/>
              <a:t> ==5)</a:t>
            </a:r>
          </a:p>
          <a:p>
            <a:pPr>
              <a:buNone/>
            </a:pPr>
            <a:r>
              <a:rPr lang="es-ES" dirty="0" smtClean="0"/>
              <a:t>		printf("(%d,%d)",</a:t>
            </a:r>
            <a:r>
              <a:rPr lang="tr-TR" dirty="0" smtClean="0"/>
              <a:t>y</a:t>
            </a:r>
            <a:r>
              <a:rPr lang="es-ES" dirty="0" smtClean="0"/>
              <a:t>,</a:t>
            </a:r>
            <a:r>
              <a:rPr lang="tr-TR" dirty="0" smtClean="0"/>
              <a:t>x</a:t>
            </a:r>
            <a:r>
              <a:rPr lang="es-ES" dirty="0" smtClean="0"/>
              <a:t>);</a:t>
            </a:r>
          </a:p>
          <a:p>
            <a:pPr>
              <a:buNone/>
            </a:pPr>
            <a:r>
              <a:rPr lang="es-ES" dirty="0" smtClean="0"/>
              <a:t>	else</a:t>
            </a:r>
          </a:p>
          <a:p>
            <a:pPr>
              <a:buNone/>
            </a:pPr>
            <a:r>
              <a:rPr lang="es-ES" dirty="0" smtClean="0"/>
              <a:t>		printf("</a:t>
            </a:r>
            <a:r>
              <a:rPr lang="tr-TR" dirty="0" smtClean="0"/>
              <a:t>      </a:t>
            </a:r>
            <a:r>
              <a:rPr lang="es-ES" dirty="0" smtClean="0"/>
              <a:t>");</a:t>
            </a:r>
            <a:r>
              <a:rPr lang="tr-TR" dirty="0" smtClean="0"/>
              <a:t> </a:t>
            </a:r>
            <a:r>
              <a:rPr lang="tr-TR" sz="1600" dirty="0" smtClean="0"/>
              <a:t>// 5 boşluk çünkü her koordinat(örn. </a:t>
            </a:r>
            <a:r>
              <a:rPr lang="tr-TR" sz="1600" i="1" dirty="0" smtClean="0">
                <a:solidFill>
                  <a:srgbClr val="0000FF"/>
                </a:solidFill>
              </a:rPr>
              <a:t>(1,3) </a:t>
            </a:r>
            <a:r>
              <a:rPr lang="tr-TR" sz="1600" dirty="0" smtClean="0"/>
              <a:t>) 5 hane işgal ediyor.</a:t>
            </a:r>
            <a:endParaRPr lang="tr-TR" dirty="0" smtClean="0"/>
          </a:p>
          <a:p>
            <a:pPr>
              <a:buNone/>
            </a:pPr>
            <a:endParaRPr lang="tr-TR" dirty="0" smtClean="0"/>
          </a:p>
          <a:p>
            <a:pPr lvl="1">
              <a:buNone/>
            </a:pPr>
            <a:endParaRPr lang="tr-TR" dirty="0"/>
          </a:p>
        </p:txBody>
      </p:sp>
      <p:pic>
        <p:nvPicPr>
          <p:cNvPr id="3074" name="Picture 2"/>
          <p:cNvPicPr>
            <a:picLocks noChangeAspect="1" noChangeArrowheads="1"/>
          </p:cNvPicPr>
          <p:nvPr/>
        </p:nvPicPr>
        <p:blipFill>
          <a:blip r:embed="rId3"/>
          <a:srcRect t="11873" r="28205" b="31661"/>
          <a:stretch>
            <a:fillRect/>
          </a:stretch>
        </p:blipFill>
        <p:spPr bwMode="auto">
          <a:xfrm>
            <a:off x="5429256" y="5143512"/>
            <a:ext cx="3194407" cy="1193692"/>
          </a:xfrm>
          <a:prstGeom prst="rect">
            <a:avLst/>
          </a:prstGeom>
          <a:noFill/>
          <a:ln w="9525">
            <a:noFill/>
            <a:miter lim="800000"/>
            <a:headEnd/>
            <a:tailEnd/>
          </a:ln>
          <a:effectLst/>
        </p:spPr>
      </p:pic>
      <p:sp>
        <p:nvSpPr>
          <p:cNvPr id="5" name="4 Yuvarlatılmış Dikdörtgen"/>
          <p:cNvSpPr/>
          <p:nvPr/>
        </p:nvSpPr>
        <p:spPr>
          <a:xfrm>
            <a:off x="1000100" y="2928934"/>
            <a:ext cx="4429156" cy="714380"/>
          </a:xfrm>
          <a:prstGeom prst="round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cxnSp>
        <p:nvCxnSpPr>
          <p:cNvPr id="7" name="6 Düz Ok Bağlayıcısı"/>
          <p:cNvCxnSpPr/>
          <p:nvPr/>
        </p:nvCxnSpPr>
        <p:spPr>
          <a:xfrm flipV="1">
            <a:off x="4643438" y="2571744"/>
            <a:ext cx="500066" cy="3571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7 Yuvarlatılmış Dikdörtgen"/>
          <p:cNvSpPr/>
          <p:nvPr/>
        </p:nvSpPr>
        <p:spPr>
          <a:xfrm>
            <a:off x="5214942" y="1500174"/>
            <a:ext cx="3571900" cy="135732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tr-TR" dirty="0" smtClean="0"/>
              <a:t>Bu koşulu uygun şekilde değiştirerek kum saati gibi şekiller çizebilirsiniz. </a:t>
            </a:r>
            <a:br>
              <a:rPr lang="tr-TR" dirty="0" smtClean="0"/>
            </a:br>
            <a:r>
              <a:rPr lang="tr-TR" dirty="0" smtClean="0"/>
              <a:t>Örn. x==y , x+y = boyut+1 </a:t>
            </a:r>
            <a:br>
              <a:rPr lang="tr-TR" dirty="0" smtClean="0"/>
            </a:br>
            <a:r>
              <a:rPr lang="tr-TR" dirty="0" smtClean="0"/>
              <a:t>gibi ifadeleri deneyiniz.</a:t>
            </a:r>
            <a:endParaRPr lang="tr-TR"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Girilen boyutta kare oluşturun, ancak içini boş bırakın.</a:t>
            </a:r>
            <a:endParaRPr lang="tr-TR" dirty="0"/>
          </a:p>
        </p:txBody>
      </p:sp>
      <p:sp>
        <p:nvSpPr>
          <p:cNvPr id="3" name="2 İçerik Yer Tutucusu"/>
          <p:cNvSpPr>
            <a:spLocks noGrp="1"/>
          </p:cNvSpPr>
          <p:nvPr>
            <p:ph sz="quarter" idx="1"/>
          </p:nvPr>
        </p:nvSpPr>
        <p:spPr>
          <a:xfrm>
            <a:off x="457200" y="1219200"/>
            <a:ext cx="5400684" cy="4937760"/>
          </a:xfrm>
        </p:spPr>
        <p:txBody>
          <a:bodyPr>
            <a:normAutofit fontScale="55000" lnSpcReduction="20000"/>
          </a:bodyPr>
          <a:lstStyle/>
          <a:p>
            <a:pPr>
              <a:buNone/>
            </a:pPr>
            <a:r>
              <a:rPr lang="tr-TR" dirty="0" smtClean="0"/>
              <a:t>#</a:t>
            </a:r>
            <a:r>
              <a:rPr lang="tr-TR" dirty="0" err="1" smtClean="0"/>
              <a:t>include</a:t>
            </a:r>
            <a:r>
              <a:rPr lang="tr-TR" dirty="0" smtClean="0"/>
              <a:t> &lt;</a:t>
            </a:r>
            <a:r>
              <a:rPr lang="tr-TR" dirty="0" err="1" smtClean="0"/>
              <a:t>stdio</a:t>
            </a:r>
            <a:r>
              <a:rPr lang="tr-TR" dirty="0" smtClean="0"/>
              <a:t>.h&gt;</a:t>
            </a:r>
          </a:p>
          <a:p>
            <a:pPr>
              <a:buNone/>
            </a:pPr>
            <a:r>
              <a:rPr lang="tr-TR" dirty="0" err="1" smtClean="0"/>
              <a:t>int</a:t>
            </a:r>
            <a:r>
              <a:rPr lang="tr-TR" dirty="0" smtClean="0"/>
              <a:t> </a:t>
            </a:r>
            <a:r>
              <a:rPr lang="tr-TR" dirty="0" err="1" smtClean="0"/>
              <a:t>main</a:t>
            </a:r>
            <a:r>
              <a:rPr lang="tr-TR" dirty="0" smtClean="0"/>
              <a:t>() {</a:t>
            </a:r>
          </a:p>
          <a:p>
            <a:pPr>
              <a:buNone/>
            </a:pPr>
            <a:r>
              <a:rPr lang="tr-TR" dirty="0" smtClean="0"/>
              <a:t>	</a:t>
            </a:r>
            <a:r>
              <a:rPr lang="tr-TR" dirty="0" err="1" smtClean="0"/>
              <a:t>int</a:t>
            </a:r>
            <a:r>
              <a:rPr lang="tr-TR" dirty="0" smtClean="0"/>
              <a:t> boyut;</a:t>
            </a:r>
          </a:p>
          <a:p>
            <a:pPr>
              <a:buNone/>
            </a:pPr>
            <a:r>
              <a:rPr lang="tr-TR" dirty="0" smtClean="0"/>
              <a:t>	</a:t>
            </a:r>
            <a:r>
              <a:rPr lang="tr-TR" dirty="0" err="1" smtClean="0"/>
              <a:t>printf</a:t>
            </a:r>
            <a:r>
              <a:rPr lang="tr-TR" dirty="0" smtClean="0"/>
              <a:t>("Boyutu giriniz:");</a:t>
            </a:r>
          </a:p>
          <a:p>
            <a:pPr>
              <a:buNone/>
            </a:pPr>
            <a:r>
              <a:rPr lang="tr-TR" dirty="0" smtClean="0"/>
              <a:t>	</a:t>
            </a:r>
            <a:r>
              <a:rPr lang="tr-TR" dirty="0" err="1" smtClean="0"/>
              <a:t>scanf</a:t>
            </a:r>
            <a:r>
              <a:rPr lang="tr-TR" dirty="0" smtClean="0"/>
              <a:t>("%d", &amp;boyut);</a:t>
            </a:r>
          </a:p>
          <a:p>
            <a:pPr>
              <a:buNone/>
            </a:pPr>
            <a:r>
              <a:rPr lang="tr-TR" dirty="0" smtClean="0"/>
              <a:t>	</a:t>
            </a:r>
            <a:r>
              <a:rPr lang="tr-TR" dirty="0" err="1" smtClean="0"/>
              <a:t>int</a:t>
            </a:r>
            <a:r>
              <a:rPr lang="tr-TR" dirty="0" smtClean="0"/>
              <a:t> y, x;</a:t>
            </a:r>
          </a:p>
          <a:p>
            <a:pPr>
              <a:buNone/>
            </a:pPr>
            <a:r>
              <a:rPr lang="tr-TR" dirty="0" smtClean="0"/>
              <a:t>	</a:t>
            </a:r>
            <a:r>
              <a:rPr lang="tr-TR" dirty="0" err="1" smtClean="0"/>
              <a:t>for</a:t>
            </a:r>
            <a:r>
              <a:rPr lang="tr-TR" dirty="0" smtClean="0"/>
              <a:t>(y=1; y&lt;=boyut; y++)</a:t>
            </a:r>
          </a:p>
          <a:p>
            <a:pPr>
              <a:buNone/>
            </a:pPr>
            <a:r>
              <a:rPr lang="tr-TR" dirty="0" smtClean="0"/>
              <a:t>	{</a:t>
            </a:r>
          </a:p>
          <a:p>
            <a:pPr>
              <a:buNone/>
            </a:pPr>
            <a:r>
              <a:rPr lang="tr-TR" dirty="0" smtClean="0"/>
              <a:t>		</a:t>
            </a:r>
            <a:r>
              <a:rPr lang="tr-TR" dirty="0" err="1" smtClean="0"/>
              <a:t>for</a:t>
            </a:r>
            <a:r>
              <a:rPr lang="tr-TR" dirty="0" smtClean="0"/>
              <a:t>(x=1; x&lt;=boyut;x++)	</a:t>
            </a:r>
          </a:p>
          <a:p>
            <a:pPr>
              <a:buNone/>
            </a:pPr>
            <a:r>
              <a:rPr lang="tr-TR" dirty="0" smtClean="0"/>
              <a:t>		{</a:t>
            </a:r>
          </a:p>
          <a:p>
            <a:pPr>
              <a:buNone/>
            </a:pPr>
            <a:r>
              <a:rPr lang="tr-TR" dirty="0" smtClean="0"/>
              <a:t>			</a:t>
            </a:r>
            <a:r>
              <a:rPr lang="tr-TR" dirty="0" err="1" smtClean="0"/>
              <a:t>if</a:t>
            </a:r>
            <a:r>
              <a:rPr lang="tr-TR" dirty="0" smtClean="0"/>
              <a:t>(y==1 || y==boyut || x==1 || x ==boyut)</a:t>
            </a:r>
          </a:p>
          <a:p>
            <a:pPr>
              <a:buNone/>
            </a:pPr>
            <a:r>
              <a:rPr lang="tr-TR" dirty="0" smtClean="0"/>
              <a:t>				</a:t>
            </a:r>
            <a:r>
              <a:rPr lang="tr-TR" dirty="0" err="1" smtClean="0"/>
              <a:t>printf</a:t>
            </a:r>
            <a:r>
              <a:rPr lang="tr-TR" dirty="0" smtClean="0"/>
              <a:t>("*b",y,x);</a:t>
            </a:r>
          </a:p>
          <a:p>
            <a:pPr>
              <a:buNone/>
            </a:pPr>
            <a:r>
              <a:rPr lang="tr-TR" dirty="0" smtClean="0"/>
              <a:t>			else</a:t>
            </a:r>
          </a:p>
          <a:p>
            <a:pPr>
              <a:buNone/>
            </a:pPr>
            <a:r>
              <a:rPr lang="tr-TR" dirty="0" smtClean="0"/>
              <a:t>				</a:t>
            </a:r>
            <a:r>
              <a:rPr lang="tr-TR" dirty="0" err="1" smtClean="0"/>
              <a:t>printf</a:t>
            </a:r>
            <a:r>
              <a:rPr lang="tr-TR" dirty="0" smtClean="0"/>
              <a:t>(“</a:t>
            </a:r>
            <a:r>
              <a:rPr lang="tr-TR" dirty="0" err="1" smtClean="0"/>
              <a:t>bb</a:t>
            </a:r>
            <a:r>
              <a:rPr lang="tr-TR" dirty="0" smtClean="0"/>
              <a:t>");</a:t>
            </a:r>
          </a:p>
          <a:p>
            <a:pPr>
              <a:buNone/>
            </a:pPr>
            <a:r>
              <a:rPr lang="tr-TR" dirty="0" smtClean="0"/>
              <a:t>		}</a:t>
            </a:r>
          </a:p>
          <a:p>
            <a:pPr>
              <a:buNone/>
            </a:pPr>
            <a:r>
              <a:rPr lang="tr-TR" dirty="0" smtClean="0"/>
              <a:t>		</a:t>
            </a:r>
            <a:r>
              <a:rPr lang="tr-TR" dirty="0" err="1" smtClean="0"/>
              <a:t>printf</a:t>
            </a:r>
            <a:r>
              <a:rPr lang="tr-TR" dirty="0" smtClean="0"/>
              <a:t>("\n");</a:t>
            </a:r>
          </a:p>
          <a:p>
            <a:pPr>
              <a:buNone/>
            </a:pPr>
            <a:r>
              <a:rPr lang="tr-TR" dirty="0" smtClean="0"/>
              <a:t>	}</a:t>
            </a:r>
          </a:p>
          <a:p>
            <a:pPr>
              <a:buNone/>
            </a:pPr>
            <a:r>
              <a:rPr lang="tr-TR" dirty="0" smtClean="0"/>
              <a:t>	</a:t>
            </a:r>
            <a:r>
              <a:rPr lang="tr-TR" dirty="0" err="1" smtClean="0"/>
              <a:t>return</a:t>
            </a:r>
            <a:r>
              <a:rPr lang="tr-TR" dirty="0" smtClean="0"/>
              <a:t> 0;</a:t>
            </a:r>
          </a:p>
          <a:p>
            <a:pPr>
              <a:buNone/>
            </a:pPr>
            <a:r>
              <a:rPr lang="tr-TR" dirty="0" smtClean="0"/>
              <a:t>}</a:t>
            </a:r>
            <a:endParaRPr lang="tr-TR" dirty="0"/>
          </a:p>
        </p:txBody>
      </p:sp>
      <p:pic>
        <p:nvPicPr>
          <p:cNvPr id="4098" name="Picture 2"/>
          <p:cNvPicPr>
            <a:picLocks noChangeAspect="1" noChangeArrowheads="1"/>
          </p:cNvPicPr>
          <p:nvPr/>
        </p:nvPicPr>
        <p:blipFill>
          <a:blip r:embed="rId3"/>
          <a:srcRect t="13108" r="20732" b="21847"/>
          <a:stretch>
            <a:fillRect/>
          </a:stretch>
        </p:blipFill>
        <p:spPr bwMode="auto">
          <a:xfrm>
            <a:off x="5643570" y="1571612"/>
            <a:ext cx="2947848" cy="1765729"/>
          </a:xfrm>
          <a:prstGeom prst="rect">
            <a:avLst/>
          </a:prstGeom>
          <a:noFill/>
          <a:ln w="9525">
            <a:noFill/>
            <a:miter lim="800000"/>
            <a:headEnd/>
            <a:tailEnd/>
          </a:ln>
          <a:effectLst/>
        </p:spPr>
      </p:pic>
      <p:sp>
        <p:nvSpPr>
          <p:cNvPr id="7" name="6 Yuvarlatılmış Dikdörtgen"/>
          <p:cNvSpPr/>
          <p:nvPr/>
        </p:nvSpPr>
        <p:spPr>
          <a:xfrm>
            <a:off x="5572132" y="4643446"/>
            <a:ext cx="2143140" cy="50006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tr-TR" sz="1200" dirty="0" smtClean="0"/>
              <a:t>“*b” ya da “</a:t>
            </a:r>
            <a:r>
              <a:rPr lang="tr-TR" sz="1200" dirty="0" err="1" smtClean="0"/>
              <a:t>bb</a:t>
            </a:r>
            <a:r>
              <a:rPr lang="tr-TR" sz="1200" dirty="0" smtClean="0"/>
              <a:t>” kullanıldı. -&gt; b boşluk anlamında</a:t>
            </a:r>
            <a:endParaRPr lang="tr-TR" sz="1200"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Döngüler : break ve </a:t>
            </a:r>
            <a:r>
              <a:rPr lang="tr-TR" sz="4000" b="1" dirty="0" err="1" smtClean="0">
                <a:solidFill>
                  <a:schemeClr val="tx2">
                    <a:lumMod val="60000"/>
                    <a:lumOff val="40000"/>
                  </a:schemeClr>
                </a:solidFill>
              </a:rPr>
              <a:t>continue</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fontScale="92500" lnSpcReduction="10000"/>
          </a:bodyPr>
          <a:lstStyle/>
          <a:p>
            <a:pPr algn="just">
              <a:buFontTx/>
              <a:buChar char="-"/>
            </a:pPr>
            <a:r>
              <a:rPr lang="tr-TR" sz="2200" b="1" i="1" dirty="0" smtClean="0">
                <a:solidFill>
                  <a:schemeClr val="tx1"/>
                </a:solidFill>
              </a:rPr>
              <a:t> break: </a:t>
            </a:r>
            <a:r>
              <a:rPr lang="tr-TR" sz="2000" dirty="0" smtClean="0"/>
              <a:t>Görüldüğü yerdeki döngünün dışına çıkılmasını sağlar. Eğer iç içe döngüler varsa ve döngülerin hepsinden çıkılmak isteniyorsa her bir döngü için ayrı break komutu kullanılmalıdır. </a:t>
            </a:r>
            <a:r>
              <a:rPr lang="tr-TR" sz="2000" b="1" dirty="0" smtClean="0"/>
              <a:t>Ancak döngü (ya da bir </a:t>
            </a:r>
            <a:r>
              <a:rPr lang="tr-TR" sz="2000" b="1" dirty="0" err="1" smtClean="0"/>
              <a:t>switch</a:t>
            </a:r>
            <a:r>
              <a:rPr lang="tr-TR" sz="2000" b="1" dirty="0" smtClean="0"/>
              <a:t>) dışında kullanımı derleme hatasına neden olur.</a:t>
            </a:r>
            <a:endParaRPr lang="tr-TR" sz="2200" dirty="0" smtClean="0">
              <a:solidFill>
                <a:schemeClr val="tx1"/>
              </a:solidFill>
            </a:endParaRPr>
          </a:p>
          <a:p>
            <a:pPr algn="just">
              <a:buFontTx/>
              <a:buChar char="-"/>
            </a:pPr>
            <a:endParaRPr lang="tr-TR" sz="2200" b="1" i="1" dirty="0" smtClean="0">
              <a:solidFill>
                <a:schemeClr val="tx1"/>
              </a:solidFill>
            </a:endParaRPr>
          </a:p>
          <a:p>
            <a:pPr algn="just">
              <a:buFontTx/>
              <a:buChar char="-"/>
            </a:pPr>
            <a:r>
              <a:rPr lang="tr-TR" sz="2200" b="1" i="1" dirty="0" smtClean="0">
                <a:solidFill>
                  <a:schemeClr val="tx1"/>
                </a:solidFill>
              </a:rPr>
              <a:t> </a:t>
            </a:r>
            <a:r>
              <a:rPr lang="tr-TR" sz="2200" b="1" i="1" dirty="0" err="1" smtClean="0">
                <a:solidFill>
                  <a:schemeClr val="tx1"/>
                </a:solidFill>
              </a:rPr>
              <a:t>continue</a:t>
            </a:r>
            <a:r>
              <a:rPr lang="tr-TR" sz="2200" b="1" i="1" dirty="0" smtClean="0">
                <a:solidFill>
                  <a:schemeClr val="tx1"/>
                </a:solidFill>
              </a:rPr>
              <a:t>: </a:t>
            </a:r>
            <a:r>
              <a:rPr lang="tr-TR" sz="2000" dirty="0" smtClean="0"/>
              <a:t>Görüldüğü döngü bloğunda o turdaki sonraki kodları es geçer ve döngünün bir sonraki turuna atlar. Böylece kod döngüye devam eder; </a:t>
            </a:r>
            <a:r>
              <a:rPr lang="tr-TR" sz="2000" dirty="0" err="1" smtClean="0"/>
              <a:t>break’ten</a:t>
            </a:r>
            <a:r>
              <a:rPr lang="tr-TR" sz="2000" dirty="0" smtClean="0"/>
              <a:t> farklı olarak kodu döngüden çıkartmaz. Ancak döngü dışında kullanımı derleme hatasına neden olur.</a:t>
            </a:r>
            <a:endParaRPr lang="tr-TR" sz="2200" dirty="0" smtClean="0">
              <a:solidFill>
                <a:schemeClr val="tx1"/>
              </a:solidFill>
            </a:endParaRPr>
          </a:p>
          <a:p>
            <a:pPr algn="just">
              <a:buFontTx/>
              <a:buChar char="-"/>
            </a:pPr>
            <a:endParaRPr lang="tr-TR" sz="2200" b="1" i="1" dirty="0" smtClean="0">
              <a:solidFill>
                <a:schemeClr val="tx1"/>
              </a:solidFill>
            </a:endParaRPr>
          </a:p>
          <a:p>
            <a:pPr algn="just">
              <a:buFontTx/>
              <a:buChar char="-"/>
            </a:pPr>
            <a:r>
              <a:rPr lang="tr-TR" sz="2200" b="1" i="1" dirty="0" smtClean="0">
                <a:solidFill>
                  <a:schemeClr val="tx1"/>
                </a:solidFill>
              </a:rPr>
              <a:t> break </a:t>
            </a:r>
            <a:r>
              <a:rPr lang="tr-TR" sz="2200" dirty="0" smtClean="0">
                <a:solidFill>
                  <a:schemeClr val="tx1"/>
                </a:solidFill>
              </a:rPr>
              <a:t>ve</a:t>
            </a:r>
            <a:r>
              <a:rPr lang="tr-TR" sz="2200" b="1" i="1" dirty="0" smtClean="0">
                <a:solidFill>
                  <a:schemeClr val="tx1"/>
                </a:solidFill>
              </a:rPr>
              <a:t> </a:t>
            </a:r>
            <a:r>
              <a:rPr lang="tr-TR" sz="2200" b="1" i="1" dirty="0" err="1" smtClean="0">
                <a:solidFill>
                  <a:schemeClr val="tx1"/>
                </a:solidFill>
              </a:rPr>
              <a:t>continue</a:t>
            </a:r>
            <a:r>
              <a:rPr lang="tr-TR" sz="2200" b="1" i="1" dirty="0" smtClean="0">
                <a:solidFill>
                  <a:schemeClr val="tx1"/>
                </a:solidFill>
              </a:rPr>
              <a:t> </a:t>
            </a:r>
            <a:r>
              <a:rPr lang="tr-TR" sz="2200" dirty="0" smtClean="0">
                <a:solidFill>
                  <a:schemeClr val="tx1"/>
                </a:solidFill>
              </a:rPr>
              <a:t>komutları akış kontrollerinde sıklıkla kullanılmaktadır. Programın daha fazla çalışmasını engellemek veya fazla ve gereksiz sayıda kod çalıştırılmasını engellemek için de kullanılırlar. Elinizde birden fazla veri veya durum var ise ve bu verilerin tamamı değil de çok az bir kısmı ile ilgileniyorsanız büyük ihtimalle </a:t>
            </a:r>
            <a:r>
              <a:rPr lang="tr-TR" sz="2200" b="1" i="1" dirty="0" smtClean="0">
                <a:solidFill>
                  <a:schemeClr val="tx1"/>
                </a:solidFill>
              </a:rPr>
              <a:t>break</a:t>
            </a:r>
            <a:r>
              <a:rPr lang="tr-TR" sz="2200" dirty="0" smtClean="0">
                <a:solidFill>
                  <a:schemeClr val="tx1"/>
                </a:solidFill>
              </a:rPr>
              <a:t> veya </a:t>
            </a:r>
            <a:r>
              <a:rPr lang="tr-TR" sz="2200" b="1" i="1" dirty="0" err="1" smtClean="0">
                <a:solidFill>
                  <a:schemeClr val="tx1"/>
                </a:solidFill>
              </a:rPr>
              <a:t>continue</a:t>
            </a:r>
            <a:r>
              <a:rPr lang="tr-TR" sz="2200" dirty="0" smtClean="0">
                <a:solidFill>
                  <a:schemeClr val="tx1"/>
                </a:solidFill>
              </a:rPr>
              <a:t> kullanmak isteyeceksinizdir.</a:t>
            </a:r>
            <a:endParaRPr lang="tr-TR" sz="2200" b="1" i="1" dirty="0" smtClean="0">
              <a:solidFill>
                <a:schemeClr val="tx1"/>
              </a:solidFill>
            </a:endParaRPr>
          </a:p>
        </p:txBody>
      </p:sp>
    </p:spTree>
  </p:cSld>
  <p:clrMapOvr>
    <a:masterClrMapping/>
  </p:clrMapOvr>
  <p:transition>
    <p:random/>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Alıştırma – Ekran çıktısı nedir?</a:t>
            </a:r>
            <a:endParaRPr lang="tr-TR" dirty="0"/>
          </a:p>
        </p:txBody>
      </p:sp>
      <p:pic>
        <p:nvPicPr>
          <p:cNvPr id="2050" name="Picture 2"/>
          <p:cNvPicPr>
            <a:picLocks noChangeAspect="1" noChangeArrowheads="1"/>
          </p:cNvPicPr>
          <p:nvPr/>
        </p:nvPicPr>
        <p:blipFill>
          <a:blip r:embed="rId4"/>
          <a:srcRect l="7137" t="23374" r="66508" b="44106"/>
          <a:stretch>
            <a:fillRect/>
          </a:stretch>
        </p:blipFill>
        <p:spPr bwMode="auto">
          <a:xfrm>
            <a:off x="357157" y="1285860"/>
            <a:ext cx="5143537" cy="3429025"/>
          </a:xfrm>
          <a:prstGeom prst="rect">
            <a:avLst/>
          </a:prstGeom>
          <a:noFill/>
          <a:ln w="9525">
            <a:noFill/>
            <a:miter lim="800000"/>
            <a:headEnd/>
            <a:tailEnd/>
          </a:ln>
          <a:effectLst/>
        </p:spPr>
      </p:pic>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Alıştırma – Ekran çıktısı nedir?</a:t>
            </a:r>
            <a:endParaRPr lang="tr-TR" dirty="0"/>
          </a:p>
        </p:txBody>
      </p:sp>
      <p:sp>
        <p:nvSpPr>
          <p:cNvPr id="6" name="5 İçerik Yer Tutucusu"/>
          <p:cNvSpPr>
            <a:spLocks noGrp="1"/>
          </p:cNvSpPr>
          <p:nvPr>
            <p:ph sz="quarter" idx="1"/>
          </p:nvPr>
        </p:nvSpPr>
        <p:spPr/>
        <p:txBody>
          <a:bodyPr>
            <a:normAutofit fontScale="85000" lnSpcReduction="20000"/>
          </a:bodyPr>
          <a:lstStyle/>
          <a:p>
            <a:pPr>
              <a:buNone/>
            </a:pPr>
            <a:r>
              <a:rPr lang="tr-TR" dirty="0" smtClean="0"/>
              <a:t>#</a:t>
            </a:r>
            <a:r>
              <a:rPr lang="tr-TR" dirty="0" err="1" smtClean="0"/>
              <a:t>include</a:t>
            </a:r>
            <a:r>
              <a:rPr lang="tr-TR" dirty="0" smtClean="0"/>
              <a:t> &lt;</a:t>
            </a:r>
            <a:r>
              <a:rPr lang="tr-TR" dirty="0" err="1" smtClean="0"/>
              <a:t>stdio</a:t>
            </a:r>
            <a:r>
              <a:rPr lang="tr-TR" dirty="0" smtClean="0"/>
              <a:t>.h&gt;</a:t>
            </a:r>
          </a:p>
          <a:p>
            <a:pPr>
              <a:buNone/>
            </a:pPr>
            <a:r>
              <a:rPr lang="tr-TR" dirty="0" err="1" smtClean="0"/>
              <a:t>int</a:t>
            </a:r>
            <a:r>
              <a:rPr lang="tr-TR" dirty="0" smtClean="0"/>
              <a:t> </a:t>
            </a:r>
            <a:r>
              <a:rPr lang="tr-TR" dirty="0" err="1" smtClean="0"/>
              <a:t>main</a:t>
            </a:r>
            <a:r>
              <a:rPr lang="tr-TR" dirty="0" smtClean="0"/>
              <a:t>() {</a:t>
            </a:r>
          </a:p>
          <a:p>
            <a:pPr>
              <a:buNone/>
            </a:pPr>
            <a:r>
              <a:rPr lang="tr-TR" dirty="0" smtClean="0"/>
              <a:t>	</a:t>
            </a:r>
            <a:r>
              <a:rPr lang="tr-TR" dirty="0" err="1" smtClean="0"/>
              <a:t>int</a:t>
            </a:r>
            <a:r>
              <a:rPr lang="tr-TR" dirty="0" smtClean="0"/>
              <a:t> i,j;</a:t>
            </a:r>
          </a:p>
          <a:p>
            <a:pPr>
              <a:buNone/>
            </a:pPr>
            <a:r>
              <a:rPr lang="tr-TR" dirty="0" smtClean="0"/>
              <a:t>	</a:t>
            </a:r>
            <a:r>
              <a:rPr lang="tr-TR" dirty="0" err="1" smtClean="0"/>
              <a:t>for</a:t>
            </a:r>
            <a:r>
              <a:rPr lang="tr-TR" dirty="0" smtClean="0"/>
              <a:t>(i=1; i&lt;=3; i++) {</a:t>
            </a:r>
          </a:p>
          <a:p>
            <a:pPr>
              <a:buNone/>
            </a:pPr>
            <a:r>
              <a:rPr lang="tr-TR" dirty="0" smtClean="0"/>
              <a:t>		</a:t>
            </a:r>
            <a:r>
              <a:rPr lang="tr-TR" dirty="0" err="1" smtClean="0"/>
              <a:t>for</a:t>
            </a:r>
            <a:r>
              <a:rPr lang="tr-TR" dirty="0" smtClean="0"/>
              <a:t>(j=1; j&lt;=5; j++) {</a:t>
            </a:r>
          </a:p>
          <a:p>
            <a:pPr>
              <a:buNone/>
            </a:pPr>
            <a:r>
              <a:rPr lang="tr-TR" dirty="0" smtClean="0"/>
              <a:t>			</a:t>
            </a:r>
            <a:r>
              <a:rPr lang="tr-TR" dirty="0" err="1" smtClean="0"/>
              <a:t>if</a:t>
            </a:r>
            <a:r>
              <a:rPr lang="tr-TR" dirty="0" smtClean="0"/>
              <a:t>(!(i==2 &amp;&amp; j%2==1))</a:t>
            </a:r>
          </a:p>
          <a:p>
            <a:pPr>
              <a:buNone/>
            </a:pPr>
            <a:r>
              <a:rPr lang="tr-TR" dirty="0" smtClean="0"/>
              <a:t>				</a:t>
            </a:r>
            <a:r>
              <a:rPr lang="tr-TR" dirty="0" err="1" smtClean="0"/>
              <a:t>printf</a:t>
            </a:r>
            <a:r>
              <a:rPr lang="tr-TR" dirty="0" smtClean="0"/>
              <a:t>("Z");</a:t>
            </a:r>
          </a:p>
          <a:p>
            <a:pPr>
              <a:buNone/>
            </a:pPr>
            <a:r>
              <a:rPr lang="tr-TR" dirty="0" smtClean="0"/>
              <a:t>			else</a:t>
            </a:r>
          </a:p>
          <a:p>
            <a:pPr>
              <a:buNone/>
            </a:pPr>
            <a:r>
              <a:rPr lang="tr-TR" dirty="0" smtClean="0"/>
              <a:t>				</a:t>
            </a:r>
            <a:r>
              <a:rPr lang="tr-TR" dirty="0" err="1" smtClean="0"/>
              <a:t>printf</a:t>
            </a:r>
            <a:r>
              <a:rPr lang="tr-TR" dirty="0" smtClean="0"/>
              <a:t>("O");</a:t>
            </a:r>
          </a:p>
          <a:p>
            <a:pPr>
              <a:buNone/>
            </a:pPr>
            <a:r>
              <a:rPr lang="tr-TR" dirty="0" smtClean="0"/>
              <a:t>		}</a:t>
            </a:r>
          </a:p>
          <a:p>
            <a:pPr>
              <a:buNone/>
            </a:pPr>
            <a:r>
              <a:rPr lang="tr-TR" dirty="0" smtClean="0"/>
              <a:t>		</a:t>
            </a:r>
            <a:r>
              <a:rPr lang="tr-TR" dirty="0" err="1" smtClean="0"/>
              <a:t>printf</a:t>
            </a:r>
            <a:r>
              <a:rPr lang="tr-TR" dirty="0" smtClean="0"/>
              <a:t>("\n");</a:t>
            </a:r>
          </a:p>
          <a:p>
            <a:pPr>
              <a:buNone/>
            </a:pPr>
            <a:r>
              <a:rPr lang="tr-TR" dirty="0" smtClean="0"/>
              <a:t>	}</a:t>
            </a:r>
          </a:p>
          <a:p>
            <a:pPr>
              <a:buNone/>
            </a:pPr>
            <a:r>
              <a:rPr lang="tr-TR" dirty="0" smtClean="0"/>
              <a:t>	</a:t>
            </a:r>
            <a:r>
              <a:rPr lang="tr-TR" dirty="0" err="1" smtClean="0"/>
              <a:t>return</a:t>
            </a:r>
            <a:r>
              <a:rPr lang="tr-TR" dirty="0" smtClean="0"/>
              <a:t> 0;</a:t>
            </a:r>
          </a:p>
          <a:p>
            <a:pPr>
              <a:buNone/>
            </a:pPr>
            <a:r>
              <a:rPr lang="tr-TR" dirty="0" smtClean="0"/>
              <a:t>}</a:t>
            </a:r>
          </a:p>
          <a:p>
            <a:endParaRPr lang="tr-TR" dirty="0"/>
          </a:p>
        </p:txBody>
      </p:sp>
      <p:pic>
        <p:nvPicPr>
          <p:cNvPr id="3075" name="Picture 3"/>
          <p:cNvPicPr>
            <a:picLocks noChangeAspect="1" noChangeArrowheads="1"/>
          </p:cNvPicPr>
          <p:nvPr/>
        </p:nvPicPr>
        <p:blipFill>
          <a:blip r:embed="rId3"/>
          <a:srcRect r="95571" b="91992"/>
          <a:stretch>
            <a:fillRect/>
          </a:stretch>
        </p:blipFill>
        <p:spPr bwMode="auto">
          <a:xfrm>
            <a:off x="6286512" y="1785926"/>
            <a:ext cx="1897396" cy="19288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Alıştırma</a:t>
            </a:r>
            <a:endParaRPr lang="tr-TR" dirty="0"/>
          </a:p>
        </p:txBody>
      </p:sp>
      <p:pic>
        <p:nvPicPr>
          <p:cNvPr id="1026" name="Picture 2"/>
          <p:cNvPicPr>
            <a:picLocks noChangeAspect="1" noChangeArrowheads="1"/>
          </p:cNvPicPr>
          <p:nvPr/>
        </p:nvPicPr>
        <p:blipFill>
          <a:blip r:embed="rId3"/>
          <a:srcRect l="6588" t="23373" r="52782" b="33943"/>
          <a:stretch>
            <a:fillRect/>
          </a:stretch>
        </p:blipFill>
        <p:spPr bwMode="auto">
          <a:xfrm>
            <a:off x="285720" y="1428736"/>
            <a:ext cx="7300284" cy="4143404"/>
          </a:xfrm>
          <a:prstGeom prst="rect">
            <a:avLst/>
          </a:prstGeom>
          <a:noFill/>
          <a:ln w="9525">
            <a:noFill/>
            <a:miter lim="800000"/>
            <a:headEnd/>
            <a:tailEnd/>
          </a:ln>
          <a:effectLst/>
        </p:spPr>
      </p:pic>
      <p:pic>
        <p:nvPicPr>
          <p:cNvPr id="4" name="3 Resim" descr="soru.jpg"/>
          <p:cNvPicPr>
            <a:picLocks noChangeAspect="1"/>
          </p:cNvPicPr>
          <p:nvPr/>
        </p:nvPicPr>
        <p:blipFill>
          <a:blip r:embed="rId4"/>
          <a:stretch>
            <a:fillRect/>
          </a:stretch>
        </p:blipFill>
        <p:spPr>
          <a:xfrm>
            <a:off x="6386111" y="4500570"/>
            <a:ext cx="1743518" cy="1780032"/>
          </a:xfrm>
          <a:prstGeom prst="rect">
            <a:avLst/>
          </a:prstGeom>
        </p:spPr>
      </p:pic>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Alıştırma</a:t>
            </a:r>
            <a:endParaRPr lang="tr-TR" dirty="0"/>
          </a:p>
        </p:txBody>
      </p:sp>
      <p:sp>
        <p:nvSpPr>
          <p:cNvPr id="3" name="2 İçerik Yer Tutucusu"/>
          <p:cNvSpPr>
            <a:spLocks noGrp="1"/>
          </p:cNvSpPr>
          <p:nvPr>
            <p:ph sz="quarter" idx="1"/>
          </p:nvPr>
        </p:nvSpPr>
        <p:spPr/>
        <p:txBody>
          <a:bodyPr>
            <a:normAutofit fontScale="62500" lnSpcReduction="20000"/>
          </a:bodyPr>
          <a:lstStyle/>
          <a:p>
            <a:pPr>
              <a:buNone/>
            </a:pPr>
            <a:r>
              <a:rPr lang="tr-TR" dirty="0" smtClean="0"/>
              <a:t>#</a:t>
            </a:r>
            <a:r>
              <a:rPr lang="tr-TR" dirty="0" err="1" smtClean="0"/>
              <a:t>include</a:t>
            </a:r>
            <a:r>
              <a:rPr lang="tr-TR" dirty="0" smtClean="0"/>
              <a:t> &lt;</a:t>
            </a:r>
            <a:r>
              <a:rPr lang="tr-TR" dirty="0" err="1" smtClean="0"/>
              <a:t>stdio</a:t>
            </a:r>
            <a:r>
              <a:rPr lang="tr-TR" dirty="0" smtClean="0"/>
              <a:t>.h&gt;</a:t>
            </a:r>
          </a:p>
          <a:p>
            <a:pPr>
              <a:buNone/>
            </a:pPr>
            <a:r>
              <a:rPr lang="tr-TR" dirty="0" err="1" smtClean="0"/>
              <a:t>int</a:t>
            </a:r>
            <a:r>
              <a:rPr lang="tr-TR" dirty="0" smtClean="0"/>
              <a:t> </a:t>
            </a:r>
            <a:r>
              <a:rPr lang="tr-TR" dirty="0" err="1" smtClean="0"/>
              <a:t>main</a:t>
            </a:r>
            <a:r>
              <a:rPr lang="tr-TR" dirty="0" smtClean="0"/>
              <a:t>() {</a:t>
            </a:r>
          </a:p>
          <a:p>
            <a:pPr>
              <a:buNone/>
            </a:pPr>
            <a:r>
              <a:rPr lang="tr-TR" dirty="0" smtClean="0"/>
              <a:t>	</a:t>
            </a:r>
            <a:r>
              <a:rPr lang="tr-TR" dirty="0" err="1" smtClean="0"/>
              <a:t>int</a:t>
            </a:r>
            <a:r>
              <a:rPr lang="tr-TR" dirty="0" smtClean="0"/>
              <a:t> a1=3, a2=5, b=2,i,n,j;</a:t>
            </a:r>
          </a:p>
          <a:p>
            <a:pPr>
              <a:buNone/>
            </a:pPr>
            <a:r>
              <a:rPr lang="tr-TR" dirty="0" smtClean="0"/>
              <a:t>	</a:t>
            </a:r>
            <a:r>
              <a:rPr lang="tr-TR" dirty="0" err="1" smtClean="0"/>
              <a:t>for</a:t>
            </a:r>
            <a:r>
              <a:rPr lang="tr-TR" dirty="0" smtClean="0"/>
              <a:t> (i = a1; i &gt;= 1; i--) {</a:t>
            </a:r>
          </a:p>
          <a:p>
            <a:pPr>
              <a:buNone/>
            </a:pPr>
            <a:r>
              <a:rPr lang="tr-TR" dirty="0" smtClean="0"/>
              <a:t>		</a:t>
            </a:r>
            <a:r>
              <a:rPr lang="tr-TR" dirty="0" err="1" smtClean="0"/>
              <a:t>for</a:t>
            </a:r>
            <a:r>
              <a:rPr lang="tr-TR" dirty="0" smtClean="0"/>
              <a:t> (n = 1; n &lt;= b; n++) {</a:t>
            </a:r>
          </a:p>
          <a:p>
            <a:pPr>
              <a:buNone/>
            </a:pPr>
            <a:r>
              <a:rPr lang="tr-TR" dirty="0" smtClean="0"/>
              <a:t>			</a:t>
            </a:r>
            <a:r>
              <a:rPr lang="tr-TR" dirty="0" err="1" smtClean="0"/>
              <a:t>for</a:t>
            </a:r>
            <a:r>
              <a:rPr lang="tr-TR" dirty="0" smtClean="0"/>
              <a:t> (j = 1; j &lt;= a2; j++) {</a:t>
            </a:r>
          </a:p>
          <a:p>
            <a:pPr>
              <a:buNone/>
            </a:pPr>
            <a:r>
              <a:rPr lang="tr-TR" dirty="0" smtClean="0"/>
              <a:t>				</a:t>
            </a:r>
            <a:r>
              <a:rPr lang="tr-TR" dirty="0" err="1" smtClean="0"/>
              <a:t>if</a:t>
            </a:r>
            <a:r>
              <a:rPr lang="tr-TR" dirty="0" smtClean="0"/>
              <a:t> (i - j == 0 || i + j == 6) {</a:t>
            </a:r>
          </a:p>
          <a:p>
            <a:pPr>
              <a:buNone/>
            </a:pPr>
            <a:r>
              <a:rPr lang="tr-TR" dirty="0" smtClean="0"/>
              <a:t>					</a:t>
            </a:r>
            <a:r>
              <a:rPr lang="tr-TR" dirty="0" err="1" smtClean="0"/>
              <a:t>printf</a:t>
            </a:r>
            <a:r>
              <a:rPr lang="tr-TR" dirty="0" smtClean="0"/>
              <a:t>("*");</a:t>
            </a:r>
          </a:p>
          <a:p>
            <a:pPr>
              <a:buNone/>
            </a:pPr>
            <a:r>
              <a:rPr lang="tr-TR" dirty="0" smtClean="0"/>
              <a:t>				} else {</a:t>
            </a:r>
          </a:p>
          <a:p>
            <a:pPr>
              <a:buNone/>
            </a:pPr>
            <a:r>
              <a:rPr lang="tr-TR" dirty="0" smtClean="0"/>
              <a:t>					</a:t>
            </a:r>
            <a:r>
              <a:rPr lang="tr-TR" dirty="0" err="1" smtClean="0"/>
              <a:t>printf</a:t>
            </a:r>
            <a:r>
              <a:rPr lang="tr-TR" dirty="0" smtClean="0"/>
              <a:t>(" ");//1 </a:t>
            </a:r>
            <a:r>
              <a:rPr lang="tr-TR" dirty="0" err="1" smtClean="0"/>
              <a:t>bosluk</a:t>
            </a:r>
            <a:endParaRPr lang="tr-TR" dirty="0" smtClean="0"/>
          </a:p>
          <a:p>
            <a:pPr>
              <a:buNone/>
            </a:pPr>
            <a:r>
              <a:rPr lang="tr-TR" dirty="0" smtClean="0"/>
              <a:t>				}</a:t>
            </a:r>
          </a:p>
          <a:p>
            <a:pPr>
              <a:buNone/>
            </a:pPr>
            <a:r>
              <a:rPr lang="tr-TR" dirty="0" smtClean="0"/>
              <a:t>			}</a:t>
            </a:r>
          </a:p>
          <a:p>
            <a:pPr>
              <a:buNone/>
            </a:pPr>
            <a:r>
              <a:rPr lang="tr-TR" dirty="0" smtClean="0"/>
              <a:t>		}</a:t>
            </a:r>
          </a:p>
          <a:p>
            <a:pPr>
              <a:buNone/>
            </a:pPr>
            <a:r>
              <a:rPr lang="tr-TR" dirty="0" smtClean="0"/>
              <a:t>		</a:t>
            </a:r>
            <a:r>
              <a:rPr lang="tr-TR" dirty="0" err="1" smtClean="0"/>
              <a:t>printf</a:t>
            </a:r>
            <a:r>
              <a:rPr lang="tr-TR" dirty="0" smtClean="0"/>
              <a:t>("\n");</a:t>
            </a:r>
          </a:p>
          <a:p>
            <a:pPr>
              <a:buNone/>
            </a:pPr>
            <a:r>
              <a:rPr lang="tr-TR" dirty="0" smtClean="0"/>
              <a:t>	}</a:t>
            </a:r>
          </a:p>
          <a:p>
            <a:pPr>
              <a:buNone/>
            </a:pPr>
            <a:r>
              <a:rPr lang="tr-TR" dirty="0" smtClean="0"/>
              <a:t>	</a:t>
            </a:r>
            <a:r>
              <a:rPr lang="tr-TR" dirty="0" err="1" smtClean="0"/>
              <a:t>return</a:t>
            </a:r>
            <a:r>
              <a:rPr lang="tr-TR" dirty="0" smtClean="0"/>
              <a:t> 0;</a:t>
            </a:r>
          </a:p>
          <a:p>
            <a:pPr>
              <a:buNone/>
            </a:pPr>
            <a:r>
              <a:rPr lang="tr-TR" dirty="0" smtClean="0"/>
              <a:t>}</a:t>
            </a:r>
          </a:p>
          <a:p>
            <a:endParaRPr lang="tr-TR" dirty="0"/>
          </a:p>
        </p:txBody>
      </p:sp>
      <p:pic>
        <p:nvPicPr>
          <p:cNvPr id="4" name="Picture 3"/>
          <p:cNvPicPr>
            <a:picLocks noChangeAspect="1" noChangeArrowheads="1"/>
          </p:cNvPicPr>
          <p:nvPr/>
        </p:nvPicPr>
        <p:blipFill>
          <a:blip r:embed="rId3"/>
          <a:srcRect r="92277" b="91016"/>
          <a:stretch>
            <a:fillRect/>
          </a:stretch>
        </p:blipFill>
        <p:spPr bwMode="auto">
          <a:xfrm>
            <a:off x="5072066" y="4214818"/>
            <a:ext cx="2206346" cy="1443022"/>
          </a:xfrm>
          <a:prstGeom prst="rect">
            <a:avLst/>
          </a:prstGeom>
          <a:noFill/>
          <a:ln w="9525">
            <a:noFill/>
            <a:miter lim="800000"/>
            <a:headEnd/>
            <a:tailEnd/>
          </a:ln>
          <a:effectLst/>
        </p:spPr>
      </p:pic>
      <p:sp>
        <p:nvSpPr>
          <p:cNvPr id="5" name="4 Yuvarlatılmış Dikdörtgen"/>
          <p:cNvSpPr/>
          <p:nvPr/>
        </p:nvSpPr>
        <p:spPr>
          <a:xfrm>
            <a:off x="5072066" y="928670"/>
            <a:ext cx="3357586" cy="171451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smtClean="0"/>
              <a:t>Slaytlar yüklenince yaptığınız günlük  konu tekrarlarınızda bu kodu değiştirerek  denemelerde bulununuz.</a:t>
            </a:r>
          </a:p>
          <a:p>
            <a:pPr algn="ctr"/>
            <a:r>
              <a:rPr lang="tr-TR" dirty="0" smtClean="0"/>
              <a:t>Tekrar için sınav gününü beklemeyiniz.</a:t>
            </a:r>
            <a:endParaRPr lang="tr-TR"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Kelebek çizdiriniz…</a:t>
            </a:r>
            <a:endParaRPr lang="tr-TR" dirty="0"/>
          </a:p>
        </p:txBody>
      </p:sp>
      <p:pic>
        <p:nvPicPr>
          <p:cNvPr id="5122" name="Picture 2"/>
          <p:cNvPicPr>
            <a:picLocks noGrp="1" noChangeAspect="1" noChangeArrowheads="1"/>
          </p:cNvPicPr>
          <p:nvPr>
            <p:ph sz="quarter" idx="1"/>
          </p:nvPr>
        </p:nvPicPr>
        <p:blipFill>
          <a:blip r:embed="rId3"/>
          <a:stretch>
            <a:fillRect/>
          </a:stretch>
        </p:blipFill>
        <p:spPr bwMode="auto">
          <a:xfrm>
            <a:off x="2762250" y="2520950"/>
            <a:ext cx="3619500" cy="2333625"/>
          </a:xfrm>
          <a:prstGeom prst="rect">
            <a:avLst/>
          </a:prstGeom>
          <a:noFill/>
          <a:ln w="9525">
            <a:noFill/>
            <a:miter lim="800000"/>
            <a:headEnd/>
            <a:tailEnd/>
          </a:ln>
          <a:effectLst/>
        </p:spPr>
      </p:pic>
      <p:pic>
        <p:nvPicPr>
          <p:cNvPr id="5" name="4 Resim" descr="cf6227b33a37f74d035140ea80075114.gif"/>
          <p:cNvPicPr>
            <a:picLocks noChangeAspect="1"/>
          </p:cNvPicPr>
          <p:nvPr/>
        </p:nvPicPr>
        <p:blipFill>
          <a:blip r:embed="rId4"/>
          <a:stretch>
            <a:fillRect/>
          </a:stretch>
        </p:blipFill>
        <p:spPr>
          <a:xfrm>
            <a:off x="642910" y="1643050"/>
            <a:ext cx="2730972" cy="2066915"/>
          </a:xfrm>
          <a:prstGeom prst="rect">
            <a:avLst/>
          </a:prstGeom>
        </p:spPr>
      </p:pic>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Kelebek çizdiriniz…</a:t>
            </a:r>
            <a:endParaRPr lang="tr-TR" dirty="0"/>
          </a:p>
        </p:txBody>
      </p:sp>
      <p:sp>
        <p:nvSpPr>
          <p:cNvPr id="6" name="5 İçerik Yer Tutucusu"/>
          <p:cNvSpPr>
            <a:spLocks noGrp="1"/>
          </p:cNvSpPr>
          <p:nvPr>
            <p:ph sz="quarter" idx="1"/>
          </p:nvPr>
        </p:nvSpPr>
        <p:spPr>
          <a:xfrm>
            <a:off x="3714744" y="2571744"/>
            <a:ext cx="4972056" cy="3585216"/>
          </a:xfrm>
        </p:spPr>
        <p:txBody>
          <a:bodyPr/>
          <a:lstStyle/>
          <a:p>
            <a:r>
              <a:rPr lang="tr-TR" dirty="0" smtClean="0"/>
              <a:t>Kelebeği her saniye ekranda büyütünüz…</a:t>
            </a:r>
            <a:endParaRPr lang="tr-TR" dirty="0"/>
          </a:p>
        </p:txBody>
      </p:sp>
      <p:pic>
        <p:nvPicPr>
          <p:cNvPr id="5" name="4 Resim" descr="cf6227b33a37f74d035140ea80075114.gif"/>
          <p:cNvPicPr>
            <a:picLocks noChangeAspect="1"/>
          </p:cNvPicPr>
          <p:nvPr/>
        </p:nvPicPr>
        <p:blipFill>
          <a:blip r:embed="rId3"/>
          <a:stretch>
            <a:fillRect/>
          </a:stretch>
        </p:blipFill>
        <p:spPr>
          <a:xfrm>
            <a:off x="642910" y="1643050"/>
            <a:ext cx="2730972" cy="2066915"/>
          </a:xfrm>
          <a:prstGeom prst="rect">
            <a:avLst/>
          </a:prstGeom>
        </p:spPr>
      </p:pic>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Kod</a:t>
            </a:r>
            <a:endParaRPr lang="tr-TR" dirty="0"/>
          </a:p>
        </p:txBody>
      </p:sp>
      <p:sp>
        <p:nvSpPr>
          <p:cNvPr id="3" name="2 İçerik Yer Tutucusu"/>
          <p:cNvSpPr>
            <a:spLocks noGrp="1"/>
          </p:cNvSpPr>
          <p:nvPr>
            <p:ph sz="quarter" idx="1"/>
          </p:nvPr>
        </p:nvSpPr>
        <p:spPr>
          <a:xfrm>
            <a:off x="457200" y="1219200"/>
            <a:ext cx="8229600" cy="4853006"/>
          </a:xfrm>
        </p:spPr>
        <p:txBody>
          <a:bodyPr>
            <a:normAutofit fontScale="55000" lnSpcReduction="20000"/>
          </a:bodyPr>
          <a:lstStyle/>
          <a:p>
            <a:pPr>
              <a:buNone/>
            </a:pPr>
            <a:r>
              <a:rPr lang="tr-TR" dirty="0" smtClean="0"/>
              <a:t>#</a:t>
            </a:r>
            <a:r>
              <a:rPr lang="tr-TR" dirty="0" err="1" smtClean="0"/>
              <a:t>include</a:t>
            </a:r>
            <a:r>
              <a:rPr lang="tr-TR" dirty="0" smtClean="0"/>
              <a:t> &lt;</a:t>
            </a:r>
            <a:r>
              <a:rPr lang="tr-TR" dirty="0" err="1" smtClean="0"/>
              <a:t>stdio</a:t>
            </a:r>
            <a:r>
              <a:rPr lang="tr-TR" dirty="0" smtClean="0"/>
              <a:t>.h&gt;</a:t>
            </a:r>
          </a:p>
          <a:p>
            <a:pPr>
              <a:buNone/>
            </a:pPr>
            <a:r>
              <a:rPr lang="tr-TR" dirty="0" err="1" smtClean="0"/>
              <a:t>int</a:t>
            </a:r>
            <a:r>
              <a:rPr lang="tr-TR" dirty="0" smtClean="0"/>
              <a:t> </a:t>
            </a:r>
            <a:r>
              <a:rPr lang="tr-TR" dirty="0" err="1" smtClean="0"/>
              <a:t>main</a:t>
            </a:r>
            <a:r>
              <a:rPr lang="tr-TR" dirty="0" smtClean="0"/>
              <a:t>() {</a:t>
            </a:r>
          </a:p>
          <a:p>
            <a:pPr>
              <a:buNone/>
            </a:pPr>
            <a:r>
              <a:rPr lang="tr-TR" dirty="0" smtClean="0"/>
              <a:t>	</a:t>
            </a:r>
            <a:r>
              <a:rPr lang="tr-TR" dirty="0" err="1" smtClean="0"/>
              <a:t>int</a:t>
            </a:r>
            <a:r>
              <a:rPr lang="tr-TR" dirty="0" smtClean="0"/>
              <a:t> boyut;</a:t>
            </a:r>
          </a:p>
          <a:p>
            <a:pPr>
              <a:buNone/>
            </a:pPr>
            <a:r>
              <a:rPr lang="tr-TR" dirty="0" smtClean="0"/>
              <a:t>	</a:t>
            </a:r>
            <a:r>
              <a:rPr lang="tr-TR" dirty="0" err="1" smtClean="0"/>
              <a:t>printf</a:t>
            </a:r>
            <a:r>
              <a:rPr lang="tr-TR" dirty="0" smtClean="0"/>
              <a:t>("Boyutu(tek </a:t>
            </a:r>
            <a:r>
              <a:rPr lang="tr-TR" dirty="0" err="1" smtClean="0"/>
              <a:t>sayi</a:t>
            </a:r>
            <a:r>
              <a:rPr lang="tr-TR" dirty="0" smtClean="0"/>
              <a:t>) giriniz:");</a:t>
            </a:r>
          </a:p>
          <a:p>
            <a:pPr>
              <a:buNone/>
            </a:pPr>
            <a:r>
              <a:rPr lang="tr-TR" dirty="0" smtClean="0"/>
              <a:t>	</a:t>
            </a:r>
            <a:r>
              <a:rPr lang="tr-TR" dirty="0" err="1" smtClean="0"/>
              <a:t>scanf</a:t>
            </a:r>
            <a:r>
              <a:rPr lang="tr-TR" dirty="0" smtClean="0"/>
              <a:t>("%d", &amp;boyut);</a:t>
            </a:r>
          </a:p>
          <a:p>
            <a:pPr>
              <a:buNone/>
            </a:pPr>
            <a:r>
              <a:rPr lang="tr-TR" dirty="0" smtClean="0"/>
              <a:t>	</a:t>
            </a:r>
            <a:r>
              <a:rPr lang="tr-TR" dirty="0" err="1" smtClean="0"/>
              <a:t>int</a:t>
            </a:r>
            <a:r>
              <a:rPr lang="tr-TR" dirty="0" smtClean="0"/>
              <a:t> y, x;</a:t>
            </a:r>
          </a:p>
          <a:p>
            <a:pPr>
              <a:buNone/>
            </a:pPr>
            <a:r>
              <a:rPr lang="tr-TR" dirty="0" smtClean="0"/>
              <a:t>	</a:t>
            </a:r>
            <a:r>
              <a:rPr lang="tr-TR" dirty="0" err="1" smtClean="0"/>
              <a:t>for</a:t>
            </a:r>
            <a:r>
              <a:rPr lang="tr-TR" dirty="0" smtClean="0"/>
              <a:t>(y=1; y&lt;=boyut; y++)</a:t>
            </a:r>
          </a:p>
          <a:p>
            <a:pPr>
              <a:buNone/>
            </a:pPr>
            <a:r>
              <a:rPr lang="tr-TR" dirty="0" smtClean="0"/>
              <a:t>	{</a:t>
            </a:r>
          </a:p>
          <a:p>
            <a:pPr>
              <a:buNone/>
            </a:pPr>
            <a:r>
              <a:rPr lang="tr-TR" dirty="0" smtClean="0"/>
              <a:t>	  </a:t>
            </a:r>
            <a:r>
              <a:rPr lang="tr-TR" dirty="0" err="1" smtClean="0"/>
              <a:t>for</a:t>
            </a:r>
            <a:r>
              <a:rPr lang="tr-TR" dirty="0" smtClean="0"/>
              <a:t>(x=1; x&lt;=boyut;x++)	</a:t>
            </a:r>
          </a:p>
          <a:p>
            <a:pPr>
              <a:buNone/>
            </a:pPr>
            <a:r>
              <a:rPr lang="tr-TR" dirty="0" smtClean="0"/>
              <a:t>	  {</a:t>
            </a:r>
          </a:p>
          <a:p>
            <a:pPr>
              <a:buNone/>
            </a:pPr>
            <a:r>
              <a:rPr lang="tr-TR" dirty="0" smtClean="0"/>
              <a:t>	  </a:t>
            </a:r>
            <a:r>
              <a:rPr lang="tr-TR" dirty="0" err="1" smtClean="0"/>
              <a:t>if</a:t>
            </a:r>
            <a:r>
              <a:rPr lang="tr-TR" dirty="0" smtClean="0"/>
              <a:t>(y==x || y+x==boyut+1 || x==1 || x ==boyut || (x==(boyut+1)/2 &amp;&amp; (y==boyut/2-1 || y==boyut/2)))</a:t>
            </a:r>
          </a:p>
          <a:p>
            <a:pPr>
              <a:buNone/>
            </a:pPr>
            <a:r>
              <a:rPr lang="tr-TR" dirty="0" smtClean="0"/>
              <a:t>	  </a:t>
            </a:r>
            <a:r>
              <a:rPr lang="tr-TR" dirty="0" err="1" smtClean="0"/>
              <a:t>printf</a:t>
            </a:r>
            <a:r>
              <a:rPr lang="tr-TR" dirty="0" smtClean="0"/>
              <a:t>("* ",y,x);</a:t>
            </a:r>
          </a:p>
          <a:p>
            <a:pPr>
              <a:buNone/>
            </a:pPr>
            <a:r>
              <a:rPr lang="tr-TR" dirty="0" smtClean="0"/>
              <a:t>		else</a:t>
            </a:r>
          </a:p>
          <a:p>
            <a:pPr>
              <a:buNone/>
            </a:pPr>
            <a:r>
              <a:rPr lang="tr-TR" dirty="0" smtClean="0"/>
              <a:t>		</a:t>
            </a:r>
            <a:r>
              <a:rPr lang="tr-TR" dirty="0" err="1" smtClean="0"/>
              <a:t>printf</a:t>
            </a:r>
            <a:r>
              <a:rPr lang="tr-TR" dirty="0" smtClean="0"/>
              <a:t>("  ");</a:t>
            </a:r>
          </a:p>
          <a:p>
            <a:pPr>
              <a:buNone/>
            </a:pPr>
            <a:r>
              <a:rPr lang="tr-TR" dirty="0" smtClean="0"/>
              <a:t>	  }</a:t>
            </a:r>
          </a:p>
          <a:p>
            <a:pPr>
              <a:buNone/>
            </a:pPr>
            <a:r>
              <a:rPr lang="tr-TR" dirty="0" smtClean="0"/>
              <a:t>		</a:t>
            </a:r>
            <a:r>
              <a:rPr lang="tr-TR" dirty="0" err="1" smtClean="0"/>
              <a:t>printf</a:t>
            </a:r>
            <a:r>
              <a:rPr lang="tr-TR" dirty="0" smtClean="0"/>
              <a:t>("\n");</a:t>
            </a:r>
          </a:p>
          <a:p>
            <a:pPr>
              <a:buNone/>
            </a:pPr>
            <a:r>
              <a:rPr lang="tr-TR" dirty="0" smtClean="0"/>
              <a:t>	}</a:t>
            </a:r>
          </a:p>
          <a:p>
            <a:pPr>
              <a:buNone/>
            </a:pPr>
            <a:r>
              <a:rPr lang="tr-TR" dirty="0" smtClean="0"/>
              <a:t>	</a:t>
            </a:r>
            <a:r>
              <a:rPr lang="tr-TR" dirty="0" err="1" smtClean="0"/>
              <a:t>return</a:t>
            </a:r>
            <a:r>
              <a:rPr lang="tr-TR" dirty="0" smtClean="0"/>
              <a:t> 0;</a:t>
            </a:r>
          </a:p>
          <a:p>
            <a:pPr>
              <a:buNone/>
            </a:pPr>
            <a:r>
              <a:rPr lang="tr-TR" dirty="0" smtClean="0"/>
              <a:t>}</a:t>
            </a:r>
          </a:p>
          <a:p>
            <a:endParaRPr lang="tr-TR" dirty="0"/>
          </a:p>
        </p:txBody>
      </p:sp>
      <p:sp>
        <p:nvSpPr>
          <p:cNvPr id="4" name="3 Yuvarlatılmış Dikdörtgen"/>
          <p:cNvSpPr/>
          <p:nvPr/>
        </p:nvSpPr>
        <p:spPr>
          <a:xfrm>
            <a:off x="4429124" y="3429000"/>
            <a:ext cx="4000528" cy="71438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6" name="5 Düz Ok Bağlayıcısı"/>
          <p:cNvCxnSpPr/>
          <p:nvPr/>
        </p:nvCxnSpPr>
        <p:spPr>
          <a:xfrm rot="16200000" flipV="1">
            <a:off x="5929322" y="2857496"/>
            <a:ext cx="642942" cy="3571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6 Metin kutusu"/>
          <p:cNvSpPr txBox="1"/>
          <p:nvPr/>
        </p:nvSpPr>
        <p:spPr>
          <a:xfrm>
            <a:off x="4643438" y="1714488"/>
            <a:ext cx="3929090" cy="923330"/>
          </a:xfrm>
          <a:prstGeom prst="rect">
            <a:avLst/>
          </a:prstGeom>
          <a:noFill/>
        </p:spPr>
        <p:txBody>
          <a:bodyPr wrap="square" rtlCol="0">
            <a:spAutoFit/>
          </a:bodyPr>
          <a:lstStyle/>
          <a:p>
            <a:r>
              <a:rPr lang="tr-TR" dirty="0" smtClean="0"/>
              <a:t>Kelebeğin sabit uzunluktaki baş kısmı için ilgili koordinatlara iki tane yıldızı bu şekilde açık ifade ile yerleştiriyoruz.</a:t>
            </a:r>
            <a:endParaRPr lang="tr-TR" dirty="0"/>
          </a:p>
        </p:txBody>
      </p:sp>
      <p:cxnSp>
        <p:nvCxnSpPr>
          <p:cNvPr id="9" name="8 Düz Ok Bağlayıcısı"/>
          <p:cNvCxnSpPr/>
          <p:nvPr/>
        </p:nvCxnSpPr>
        <p:spPr>
          <a:xfrm rot="16200000" flipH="1">
            <a:off x="5000628" y="4214818"/>
            <a:ext cx="571504" cy="1428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9 Metin kutusu"/>
          <p:cNvSpPr txBox="1"/>
          <p:nvPr/>
        </p:nvSpPr>
        <p:spPr>
          <a:xfrm>
            <a:off x="4714876" y="4572008"/>
            <a:ext cx="3214710" cy="1754326"/>
          </a:xfrm>
          <a:prstGeom prst="rect">
            <a:avLst/>
          </a:prstGeom>
          <a:noFill/>
        </p:spPr>
        <p:txBody>
          <a:bodyPr wrap="square" rtlCol="0">
            <a:spAutoFit/>
          </a:bodyPr>
          <a:lstStyle/>
          <a:p>
            <a:r>
              <a:rPr lang="tr-TR" dirty="0" smtClean="0"/>
              <a:t> Sürekli tekrarlanan</a:t>
            </a:r>
          </a:p>
          <a:p>
            <a:r>
              <a:rPr lang="tr-TR" dirty="0" smtClean="0"/>
              <a:t>(boyut+1)/2 yerine </a:t>
            </a:r>
          </a:p>
          <a:p>
            <a:r>
              <a:rPr lang="tr-TR" dirty="0" err="1" smtClean="0"/>
              <a:t>int</a:t>
            </a:r>
            <a:r>
              <a:rPr lang="tr-TR" dirty="0" smtClean="0"/>
              <a:t> orta = (boyut+1)/2; </a:t>
            </a:r>
          </a:p>
          <a:p>
            <a:r>
              <a:rPr lang="tr-TR" dirty="0" smtClean="0"/>
              <a:t>dedikten sonra </a:t>
            </a:r>
          </a:p>
          <a:p>
            <a:r>
              <a:rPr lang="tr-TR" dirty="0" smtClean="0"/>
              <a:t>orta, orta-2 vs. kullanmak daha rahat okunur bir kod oluşturur.</a:t>
            </a:r>
            <a:endParaRPr lang="tr-TR"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Döngüler ile Ekrana Şekil Yazdırma</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fontScale="92500"/>
          </a:bodyPr>
          <a:lstStyle/>
          <a:p>
            <a:pPr algn="just">
              <a:buFont typeface="Wingdings" pitchFamily="2" charset="2"/>
              <a:buChar char="§"/>
            </a:pPr>
            <a:r>
              <a:rPr lang="tr-TR" sz="2200" b="1" dirty="0" smtClean="0">
                <a:solidFill>
                  <a:schemeClr val="tx1"/>
                </a:solidFill>
              </a:rPr>
              <a:t> Girdi: </a:t>
            </a:r>
            <a:r>
              <a:rPr lang="tr-TR" sz="2200" dirty="0" smtClean="0">
                <a:solidFill>
                  <a:schemeClr val="tx1"/>
                </a:solidFill>
              </a:rPr>
              <a:t>7</a:t>
            </a:r>
          </a:p>
          <a:p>
            <a:pPr algn="just">
              <a:spcBef>
                <a:spcPts val="600"/>
              </a:spcBef>
              <a:buFont typeface="Wingdings" pitchFamily="2" charset="2"/>
              <a:buChar char="§"/>
            </a:pPr>
            <a:r>
              <a:rPr lang="tr-TR" sz="2200" dirty="0" smtClean="0">
                <a:solidFill>
                  <a:schemeClr val="tx1"/>
                </a:solidFill>
              </a:rPr>
              <a:t> </a:t>
            </a:r>
            <a:r>
              <a:rPr lang="tr-TR" sz="2200" b="1" dirty="0" smtClean="0">
                <a:solidFill>
                  <a:schemeClr val="tx1"/>
                </a:solidFill>
              </a:rPr>
              <a:t>Çıktı:</a:t>
            </a:r>
          </a:p>
          <a:p>
            <a:pPr algn="just">
              <a:lnSpc>
                <a:spcPts val="1500"/>
              </a:lnSpc>
              <a:spcBef>
                <a:spcPts val="600"/>
              </a:spcBef>
            </a:pPr>
            <a:r>
              <a:rPr lang="tr-TR" sz="2200" dirty="0" smtClean="0">
                <a:solidFill>
                  <a:schemeClr val="tx1"/>
                </a:solidFill>
              </a:rPr>
              <a:t>            *</a:t>
            </a:r>
          </a:p>
          <a:p>
            <a:pPr algn="just">
              <a:lnSpc>
                <a:spcPts val="1500"/>
              </a:lnSpc>
              <a:spcBef>
                <a:spcPts val="600"/>
              </a:spcBef>
            </a:pPr>
            <a:r>
              <a:rPr lang="tr-TR" sz="2200" dirty="0" smtClean="0">
                <a:solidFill>
                  <a:schemeClr val="tx1"/>
                </a:solidFill>
              </a:rPr>
              <a:t>         * * *</a:t>
            </a:r>
          </a:p>
          <a:p>
            <a:pPr algn="just">
              <a:lnSpc>
                <a:spcPts val="1500"/>
              </a:lnSpc>
              <a:spcBef>
                <a:spcPts val="600"/>
              </a:spcBef>
            </a:pPr>
            <a:r>
              <a:rPr lang="tr-TR" sz="2200" dirty="0" smtClean="0">
                <a:solidFill>
                  <a:schemeClr val="tx1"/>
                </a:solidFill>
              </a:rPr>
              <a:t>      * * * * *</a:t>
            </a:r>
          </a:p>
          <a:p>
            <a:pPr algn="just">
              <a:lnSpc>
                <a:spcPts val="1500"/>
              </a:lnSpc>
              <a:spcBef>
                <a:spcPts val="600"/>
              </a:spcBef>
            </a:pPr>
            <a:r>
              <a:rPr lang="tr-TR" sz="2200" dirty="0" smtClean="0">
                <a:solidFill>
                  <a:schemeClr val="tx1"/>
                </a:solidFill>
              </a:rPr>
              <a:t>   * * * * * * *</a:t>
            </a:r>
          </a:p>
          <a:p>
            <a:pPr algn="just">
              <a:lnSpc>
                <a:spcPts val="1500"/>
              </a:lnSpc>
              <a:spcBef>
                <a:spcPts val="600"/>
              </a:spcBef>
            </a:pPr>
            <a:r>
              <a:rPr lang="tr-TR" sz="2200" dirty="0" smtClean="0">
                <a:solidFill>
                  <a:schemeClr val="tx1"/>
                </a:solidFill>
              </a:rPr>
              <a:t>      * * * * *</a:t>
            </a:r>
          </a:p>
          <a:p>
            <a:pPr algn="just">
              <a:lnSpc>
                <a:spcPts val="1500"/>
              </a:lnSpc>
              <a:spcBef>
                <a:spcPts val="600"/>
              </a:spcBef>
            </a:pPr>
            <a:r>
              <a:rPr lang="tr-TR" sz="2200" dirty="0" smtClean="0">
                <a:solidFill>
                  <a:schemeClr val="tx1"/>
                </a:solidFill>
              </a:rPr>
              <a:t>         * * *</a:t>
            </a:r>
          </a:p>
          <a:p>
            <a:pPr algn="just">
              <a:lnSpc>
                <a:spcPts val="1500"/>
              </a:lnSpc>
              <a:spcBef>
                <a:spcPts val="600"/>
              </a:spcBef>
            </a:pPr>
            <a:r>
              <a:rPr lang="tr-TR" sz="2200" dirty="0" smtClean="0">
                <a:solidFill>
                  <a:schemeClr val="tx1"/>
                </a:solidFill>
              </a:rPr>
              <a:t>            * </a:t>
            </a:r>
          </a:p>
          <a:p>
            <a:pPr algn="just"/>
            <a:endParaRPr lang="tr-TR" sz="2200" dirty="0" smtClean="0">
              <a:solidFill>
                <a:schemeClr val="tx1"/>
              </a:solidFill>
            </a:endParaRPr>
          </a:p>
          <a:p>
            <a:pPr algn="just">
              <a:buFont typeface="Wingdings" pitchFamily="2" charset="2"/>
              <a:buChar char="Ø"/>
            </a:pPr>
            <a:r>
              <a:rPr lang="tr-TR" sz="2200" dirty="0" smtClean="0">
                <a:solidFill>
                  <a:schemeClr val="tx1"/>
                </a:solidFill>
              </a:rPr>
              <a:t> Bu örneği incelediğimizde girdi olarak alınan değerin satır sayısı olduğunu ve satırların solunda boşluklar olduğunu görüyoruz. Ayrıca tüm satırlarda hem boşlukların, hem de dolu kısımların bir örüntüye sahip olduğunu görüyoruz. Ancak bu örüntülerin şeklin her bölgesinde aynı olmadığını, şeklin alt ve üst taraflarında farklı örüntüler olduğunu görüyoruz. Bu durumda şeklin alt ve üst tarafları ayrı birer şekil gibi düşünülmelidir. </a:t>
            </a:r>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err="1" smtClean="0">
                <a:solidFill>
                  <a:schemeClr val="tx2">
                    <a:lumMod val="60000"/>
                    <a:lumOff val="40000"/>
                  </a:schemeClr>
                </a:solidFill>
              </a:rPr>
              <a:t>eb</a:t>
            </a:r>
            <a:r>
              <a:rPr lang="tr-TR" sz="4000" b="1" dirty="0" smtClean="0">
                <a:solidFill>
                  <a:schemeClr val="tx2">
                    <a:lumMod val="60000"/>
                    <a:lumOff val="40000"/>
                  </a:schemeClr>
                </a:solidFill>
              </a:rPr>
              <a:t> yöntemi ile çözüm…</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just">
              <a:buFont typeface="Wingdings" pitchFamily="2" charset="2"/>
              <a:buChar char="§"/>
            </a:pPr>
            <a:r>
              <a:rPr lang="tr-TR" sz="2200" dirty="0" smtClean="0">
                <a:solidFill>
                  <a:schemeClr val="tx1"/>
                </a:solidFill>
              </a:rPr>
              <a:t> </a:t>
            </a:r>
            <a:r>
              <a:rPr lang="tr-TR" sz="2200" b="1" dirty="0" smtClean="0">
                <a:solidFill>
                  <a:schemeClr val="tx1"/>
                </a:solidFill>
              </a:rPr>
              <a:t>Girdi: </a:t>
            </a:r>
            <a:r>
              <a:rPr lang="tr-TR" sz="2200" dirty="0" smtClean="0">
                <a:solidFill>
                  <a:schemeClr val="tx1"/>
                </a:solidFill>
              </a:rPr>
              <a:t>7</a:t>
            </a:r>
          </a:p>
          <a:p>
            <a:pPr algn="just">
              <a:spcBef>
                <a:spcPts val="600"/>
              </a:spcBef>
              <a:buFont typeface="Wingdings" pitchFamily="2" charset="2"/>
              <a:buChar char="§"/>
            </a:pPr>
            <a:r>
              <a:rPr lang="tr-TR" sz="2200" dirty="0" smtClean="0">
                <a:solidFill>
                  <a:schemeClr val="tx1"/>
                </a:solidFill>
              </a:rPr>
              <a:t> </a:t>
            </a:r>
            <a:r>
              <a:rPr lang="tr-TR" sz="2200" b="1" dirty="0" smtClean="0">
                <a:solidFill>
                  <a:schemeClr val="tx1"/>
                </a:solidFill>
              </a:rPr>
              <a:t>Çıktı:</a:t>
            </a:r>
          </a:p>
          <a:p>
            <a:pPr algn="just">
              <a:lnSpc>
                <a:spcPts val="1500"/>
              </a:lnSpc>
              <a:spcBef>
                <a:spcPts val="600"/>
              </a:spcBef>
            </a:pPr>
            <a:r>
              <a:rPr lang="tr-TR" sz="2200" dirty="0" smtClean="0">
                <a:solidFill>
                  <a:schemeClr val="tx1"/>
                </a:solidFill>
              </a:rPr>
              <a:t>            *</a:t>
            </a:r>
          </a:p>
          <a:p>
            <a:pPr algn="just">
              <a:lnSpc>
                <a:spcPts val="1500"/>
              </a:lnSpc>
              <a:spcBef>
                <a:spcPts val="600"/>
              </a:spcBef>
            </a:pPr>
            <a:r>
              <a:rPr lang="tr-TR" sz="2200" dirty="0" smtClean="0">
                <a:solidFill>
                  <a:schemeClr val="tx1"/>
                </a:solidFill>
              </a:rPr>
              <a:t>         * * *</a:t>
            </a:r>
          </a:p>
          <a:p>
            <a:pPr algn="just">
              <a:lnSpc>
                <a:spcPts val="1500"/>
              </a:lnSpc>
              <a:spcBef>
                <a:spcPts val="600"/>
              </a:spcBef>
            </a:pPr>
            <a:r>
              <a:rPr lang="tr-TR" sz="2200" dirty="0" smtClean="0">
                <a:solidFill>
                  <a:schemeClr val="tx1"/>
                </a:solidFill>
              </a:rPr>
              <a:t>      * * * * *</a:t>
            </a:r>
          </a:p>
          <a:p>
            <a:pPr algn="just">
              <a:lnSpc>
                <a:spcPts val="1500"/>
              </a:lnSpc>
              <a:spcBef>
                <a:spcPts val="600"/>
              </a:spcBef>
            </a:pPr>
            <a:r>
              <a:rPr lang="tr-TR" sz="2200" dirty="0" smtClean="0">
                <a:solidFill>
                  <a:schemeClr val="tx1"/>
                </a:solidFill>
              </a:rPr>
              <a:t>   * * * * * * *</a:t>
            </a:r>
          </a:p>
          <a:p>
            <a:pPr algn="just">
              <a:lnSpc>
                <a:spcPts val="1500"/>
              </a:lnSpc>
              <a:spcBef>
                <a:spcPts val="600"/>
              </a:spcBef>
            </a:pPr>
            <a:r>
              <a:rPr lang="tr-TR" sz="2200" dirty="0" smtClean="0">
                <a:solidFill>
                  <a:schemeClr val="tx1"/>
                </a:solidFill>
              </a:rPr>
              <a:t>      * * * * *</a:t>
            </a:r>
          </a:p>
          <a:p>
            <a:pPr algn="just">
              <a:lnSpc>
                <a:spcPts val="1500"/>
              </a:lnSpc>
              <a:spcBef>
                <a:spcPts val="600"/>
              </a:spcBef>
            </a:pPr>
            <a:r>
              <a:rPr lang="tr-TR" sz="2200" dirty="0" smtClean="0">
                <a:solidFill>
                  <a:schemeClr val="tx1"/>
                </a:solidFill>
              </a:rPr>
              <a:t>         * * *</a:t>
            </a:r>
          </a:p>
          <a:p>
            <a:pPr algn="just">
              <a:lnSpc>
                <a:spcPts val="1500"/>
              </a:lnSpc>
              <a:spcBef>
                <a:spcPts val="600"/>
              </a:spcBef>
            </a:pPr>
            <a:r>
              <a:rPr lang="tr-TR" sz="2200" dirty="0" smtClean="0">
                <a:solidFill>
                  <a:schemeClr val="tx1"/>
                </a:solidFill>
              </a:rPr>
              <a:t>            * </a:t>
            </a:r>
          </a:p>
          <a:p>
            <a:pPr algn="just">
              <a:lnSpc>
                <a:spcPts val="1500"/>
              </a:lnSpc>
              <a:spcBef>
                <a:spcPts val="600"/>
              </a:spcBef>
            </a:pPr>
            <a:endParaRPr lang="tr-TR" sz="2200" dirty="0" smtClean="0">
              <a:solidFill>
                <a:schemeClr val="tx1"/>
              </a:solidFill>
            </a:endParaRPr>
          </a:p>
        </p:txBody>
      </p:sp>
      <p:sp>
        <p:nvSpPr>
          <p:cNvPr id="5" name="4 Dikdörtgen"/>
          <p:cNvSpPr/>
          <p:nvPr/>
        </p:nvSpPr>
        <p:spPr>
          <a:xfrm>
            <a:off x="3929058" y="1428736"/>
            <a:ext cx="4786346" cy="452431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tr-TR" b="1" dirty="0" err="1" smtClean="0"/>
              <a:t>int</a:t>
            </a:r>
            <a:r>
              <a:rPr lang="tr-TR" b="1" dirty="0" smtClean="0"/>
              <a:t> orta = (boyut+1)/2;</a:t>
            </a:r>
          </a:p>
          <a:p>
            <a:r>
              <a:rPr lang="tr-TR" b="1" dirty="0" err="1" smtClean="0"/>
              <a:t>for</a:t>
            </a:r>
            <a:r>
              <a:rPr lang="tr-TR" b="1" dirty="0" smtClean="0"/>
              <a:t>(i=1; i&lt;=orta; i++) {</a:t>
            </a:r>
          </a:p>
          <a:p>
            <a:r>
              <a:rPr lang="tr-TR" b="1" dirty="0" smtClean="0"/>
              <a:t>	{</a:t>
            </a:r>
          </a:p>
          <a:p>
            <a:r>
              <a:rPr lang="tr-TR" dirty="0" smtClean="0"/>
              <a:t>	</a:t>
            </a:r>
            <a:r>
              <a:rPr lang="tr-TR" dirty="0" err="1" smtClean="0"/>
              <a:t>eb</a:t>
            </a:r>
            <a:r>
              <a:rPr lang="tr-TR" dirty="0" smtClean="0"/>
              <a:t>('  ', orta - i);</a:t>
            </a:r>
          </a:p>
          <a:p>
            <a:r>
              <a:rPr lang="tr-TR" dirty="0" smtClean="0"/>
              <a:t>	</a:t>
            </a:r>
            <a:r>
              <a:rPr lang="tr-TR" dirty="0" err="1" smtClean="0"/>
              <a:t>eb</a:t>
            </a:r>
            <a:r>
              <a:rPr lang="tr-TR" dirty="0" smtClean="0"/>
              <a:t>('*',2*i-1);</a:t>
            </a:r>
          </a:p>
          <a:p>
            <a:r>
              <a:rPr lang="tr-TR" dirty="0" smtClean="0"/>
              <a:t>	</a:t>
            </a:r>
            <a:r>
              <a:rPr lang="tr-TR" dirty="0" err="1" smtClean="0"/>
              <a:t>printf</a:t>
            </a:r>
            <a:r>
              <a:rPr lang="tr-TR" dirty="0" smtClean="0"/>
              <a:t>("\n");</a:t>
            </a:r>
          </a:p>
          <a:p>
            <a:r>
              <a:rPr lang="tr-TR" b="1" dirty="0" smtClean="0"/>
              <a:t>	}</a:t>
            </a:r>
          </a:p>
          <a:p>
            <a:r>
              <a:rPr lang="tr-TR" b="1" dirty="0" smtClean="0"/>
              <a:t>}</a:t>
            </a:r>
          </a:p>
          <a:p>
            <a:r>
              <a:rPr lang="tr-TR" b="1" dirty="0" smtClean="0"/>
              <a:t>	</a:t>
            </a:r>
          </a:p>
          <a:p>
            <a:r>
              <a:rPr lang="tr-TR" b="1" dirty="0" err="1" smtClean="0"/>
              <a:t>for</a:t>
            </a:r>
            <a:r>
              <a:rPr lang="tr-TR" b="1" dirty="0" smtClean="0"/>
              <a:t>(i=orta-1; i&gt;=1; i--) {</a:t>
            </a:r>
          </a:p>
          <a:p>
            <a:r>
              <a:rPr lang="tr-TR" b="1" dirty="0" smtClean="0"/>
              <a:t>	{</a:t>
            </a:r>
          </a:p>
          <a:p>
            <a:r>
              <a:rPr lang="tr-TR" dirty="0" smtClean="0"/>
              <a:t>	</a:t>
            </a:r>
            <a:r>
              <a:rPr lang="tr-TR" dirty="0" err="1" smtClean="0"/>
              <a:t>eb</a:t>
            </a:r>
            <a:r>
              <a:rPr lang="tr-TR" dirty="0" smtClean="0"/>
              <a:t>('  ', orta - i);</a:t>
            </a:r>
          </a:p>
          <a:p>
            <a:r>
              <a:rPr lang="tr-TR" dirty="0" smtClean="0"/>
              <a:t>	</a:t>
            </a:r>
            <a:r>
              <a:rPr lang="tr-TR" dirty="0" err="1" smtClean="0"/>
              <a:t>eb</a:t>
            </a:r>
            <a:r>
              <a:rPr lang="tr-TR" dirty="0" smtClean="0"/>
              <a:t>('*',2*i-1);</a:t>
            </a:r>
          </a:p>
          <a:p>
            <a:r>
              <a:rPr lang="tr-TR" dirty="0" smtClean="0"/>
              <a:t>	</a:t>
            </a:r>
            <a:r>
              <a:rPr lang="tr-TR" dirty="0" err="1" smtClean="0"/>
              <a:t>printf</a:t>
            </a:r>
            <a:r>
              <a:rPr lang="tr-TR" dirty="0" smtClean="0"/>
              <a:t>("\n");</a:t>
            </a:r>
          </a:p>
          <a:p>
            <a:r>
              <a:rPr lang="tr-TR" b="1" dirty="0" smtClean="0"/>
              <a:t>	}</a:t>
            </a:r>
          </a:p>
          <a:p>
            <a:r>
              <a:rPr lang="tr-TR" b="1" dirty="0" smtClean="0"/>
              <a:t>}</a:t>
            </a:r>
            <a:endParaRPr lang="tr-TR"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Kum saati</a:t>
            </a:r>
            <a:endParaRPr lang="tr-TR" dirty="0"/>
          </a:p>
        </p:txBody>
      </p:sp>
      <p:pic>
        <p:nvPicPr>
          <p:cNvPr id="4" name="3 Resim" descr="hourglass-29124_960_720.png"/>
          <p:cNvPicPr>
            <a:picLocks noChangeAspect="1"/>
          </p:cNvPicPr>
          <p:nvPr/>
        </p:nvPicPr>
        <p:blipFill>
          <a:blip r:embed="rId3"/>
          <a:stretch>
            <a:fillRect/>
          </a:stretch>
        </p:blipFill>
        <p:spPr>
          <a:xfrm rot="416781">
            <a:off x="3793641" y="1033066"/>
            <a:ext cx="1956211" cy="37862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4 Yuvarlatılmış Dikdörtgen"/>
          <p:cNvSpPr/>
          <p:nvPr/>
        </p:nvSpPr>
        <p:spPr>
          <a:xfrm>
            <a:off x="714348" y="2000240"/>
            <a:ext cx="2357454" cy="17859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dirty="0" smtClean="0"/>
              <a:t>İçi dolu kum saati yapın.</a:t>
            </a:r>
            <a:endParaRPr lang="tr-TR" sz="2400" dirty="0"/>
          </a:p>
        </p:txBody>
      </p:sp>
      <p:sp>
        <p:nvSpPr>
          <p:cNvPr id="6" name="5 Yuvarlatılmış Dikdörtgen"/>
          <p:cNvSpPr/>
          <p:nvPr/>
        </p:nvSpPr>
        <p:spPr>
          <a:xfrm>
            <a:off x="6143636" y="2000240"/>
            <a:ext cx="2357454" cy="17859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dirty="0" smtClean="0"/>
              <a:t>İçi boş kum saati yapın.</a:t>
            </a:r>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5072074"/>
            <a:ext cx="8229600" cy="990600"/>
          </a:xfrm>
        </p:spPr>
        <p:txBody>
          <a:bodyPr/>
          <a:lstStyle/>
          <a:p>
            <a:r>
              <a:rPr lang="tr-TR" b="1" i="1" dirty="0" smtClean="0"/>
              <a:t>break</a:t>
            </a:r>
            <a:r>
              <a:rPr lang="tr-TR" dirty="0" smtClean="0"/>
              <a:t> örneği</a:t>
            </a:r>
            <a:endParaRPr lang="en-US" dirty="0"/>
          </a:p>
        </p:txBody>
      </p:sp>
      <p:sp>
        <p:nvSpPr>
          <p:cNvPr id="5" name="Rectangle 2"/>
          <p:cNvSpPr txBox="1">
            <a:spLocks noChangeArrowheads="1"/>
          </p:cNvSpPr>
          <p:nvPr/>
        </p:nvSpPr>
        <p:spPr>
          <a:xfrm>
            <a:off x="214282" y="714356"/>
            <a:ext cx="7520940" cy="3533294"/>
          </a:xfrm>
          <a:prstGeom prst="rect">
            <a:avLst/>
          </a:prstGeom>
          <a:noFill/>
          <a:ln/>
        </p:spPr>
        <p:txBody>
          <a:bodyPr vert="horz" lIns="91440" tIns="45720" rIns="91440" bIns="45720" rtlCol="0">
            <a:normAutofit lnSpcReduction="10000"/>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a:lnSpc>
                <a:spcPct val="90000"/>
              </a:lnSpc>
              <a:buFontTx/>
              <a:buNone/>
            </a:pPr>
            <a:r>
              <a:rPr lang="en-US" sz="2600" b="0" dirty="0" smtClean="0"/>
              <a:t>	</a:t>
            </a:r>
            <a:r>
              <a:rPr lang="en-US" sz="2600" b="0" dirty="0" err="1" smtClean="0"/>
              <a:t>int</a:t>
            </a:r>
            <a:r>
              <a:rPr lang="en-US" sz="2600" b="0" dirty="0" smtClean="0"/>
              <a:t> </a:t>
            </a:r>
            <a:r>
              <a:rPr lang="en-US" sz="2600" b="0" dirty="0" err="1" smtClean="0"/>
              <a:t>i</a:t>
            </a:r>
            <a:r>
              <a:rPr lang="en-US" sz="2600" b="0" dirty="0" smtClean="0"/>
              <a:t> = 1 ;								</a:t>
            </a:r>
          </a:p>
          <a:p>
            <a:pPr>
              <a:lnSpc>
                <a:spcPct val="90000"/>
              </a:lnSpc>
              <a:buFontTx/>
              <a:buNone/>
            </a:pPr>
            <a:r>
              <a:rPr lang="en-US" sz="2600" b="0" dirty="0" smtClean="0"/>
              <a:t>	while ( </a:t>
            </a:r>
            <a:r>
              <a:rPr lang="en-US" sz="2600" b="0" dirty="0" err="1" smtClean="0"/>
              <a:t>i</a:t>
            </a:r>
            <a:r>
              <a:rPr lang="en-US" sz="2600" b="0" dirty="0" smtClean="0"/>
              <a:t> &lt; </a:t>
            </a:r>
            <a:r>
              <a:rPr lang="tr-TR" sz="2600" b="0" dirty="0" smtClean="0"/>
              <a:t>7</a:t>
            </a:r>
            <a:r>
              <a:rPr lang="en-US" sz="2600" b="0" dirty="0" smtClean="0"/>
              <a:t> )		     	</a:t>
            </a:r>
            <a:endParaRPr lang="tr-TR" sz="2600" b="0" dirty="0" smtClean="0"/>
          </a:p>
          <a:p>
            <a:pPr>
              <a:lnSpc>
                <a:spcPct val="90000"/>
              </a:lnSpc>
            </a:pPr>
            <a:r>
              <a:rPr lang="en-US" sz="2600" b="0" dirty="0" smtClean="0"/>
              <a:t>{</a:t>
            </a:r>
            <a:endParaRPr lang="tr-TR" sz="2600" b="0" dirty="0" smtClean="0"/>
          </a:p>
          <a:p>
            <a:pPr>
              <a:lnSpc>
                <a:spcPct val="90000"/>
              </a:lnSpc>
            </a:pPr>
            <a:r>
              <a:rPr lang="tr-TR" sz="2600" b="0" dirty="0" smtClean="0"/>
              <a:t>		</a:t>
            </a:r>
            <a:r>
              <a:rPr lang="tr-TR" sz="2600" b="0" dirty="0" err="1" smtClean="0"/>
              <a:t>if</a:t>
            </a:r>
            <a:r>
              <a:rPr lang="tr-TR" sz="2600" b="0" dirty="0" smtClean="0"/>
              <a:t>(i==4) break;</a:t>
            </a:r>
            <a:endParaRPr lang="en-US" sz="2600" b="0" dirty="0" smtClean="0"/>
          </a:p>
          <a:p>
            <a:pPr>
              <a:lnSpc>
                <a:spcPct val="90000"/>
              </a:lnSpc>
              <a:buFontTx/>
              <a:buNone/>
            </a:pPr>
            <a:r>
              <a:rPr lang="en-US" sz="2600" b="0" dirty="0" smtClean="0"/>
              <a:t>		  </a:t>
            </a:r>
            <a:r>
              <a:rPr lang="tr-TR" sz="2600" b="0" dirty="0" err="1" smtClean="0"/>
              <a:t>printf</a:t>
            </a:r>
            <a:r>
              <a:rPr lang="tr-TR" sz="2600" b="0" dirty="0" smtClean="0"/>
              <a:t>(“%d”,i);</a:t>
            </a:r>
            <a:endParaRPr lang="en-US" sz="2600" b="0" dirty="0" smtClean="0"/>
          </a:p>
          <a:p>
            <a:pPr>
              <a:lnSpc>
                <a:spcPct val="90000"/>
              </a:lnSpc>
              <a:buFontTx/>
              <a:buNone/>
            </a:pPr>
            <a:r>
              <a:rPr lang="en-US" sz="2600" b="0" dirty="0" smtClean="0"/>
              <a:t>		  </a:t>
            </a:r>
            <a:r>
              <a:rPr lang="en-US" sz="2600" b="0" dirty="0" err="1" smtClean="0"/>
              <a:t>i</a:t>
            </a:r>
            <a:r>
              <a:rPr lang="en-US" sz="2600" b="0" dirty="0" smtClean="0"/>
              <a:t> = </a:t>
            </a:r>
            <a:r>
              <a:rPr lang="en-US" sz="2600" b="0" dirty="0" err="1" smtClean="0"/>
              <a:t>i</a:t>
            </a:r>
            <a:r>
              <a:rPr lang="en-US" sz="2600" b="0" dirty="0" smtClean="0"/>
              <a:t> + 1 ;	</a:t>
            </a:r>
            <a:r>
              <a:rPr lang="tr-TR" sz="2600" b="0" dirty="0" smtClean="0"/>
              <a:t>	</a:t>
            </a:r>
            <a:r>
              <a:rPr lang="en-US" sz="2600" b="0" dirty="0" smtClean="0"/>
              <a:t>		</a:t>
            </a:r>
          </a:p>
          <a:p>
            <a:pPr>
              <a:lnSpc>
                <a:spcPct val="90000"/>
              </a:lnSpc>
              <a:buFontTx/>
              <a:buNone/>
            </a:pPr>
            <a:r>
              <a:rPr lang="en-US" sz="2600" b="0" dirty="0" smtClean="0"/>
              <a:t>	}</a:t>
            </a:r>
          </a:p>
          <a:p>
            <a:pPr>
              <a:lnSpc>
                <a:spcPct val="90000"/>
              </a:lnSpc>
              <a:buFontTx/>
              <a:buNone/>
            </a:pPr>
            <a:endParaRPr lang="en-US" sz="2000" b="0" dirty="0" smtClean="0"/>
          </a:p>
          <a:p>
            <a:pPr>
              <a:lnSpc>
                <a:spcPct val="90000"/>
              </a:lnSpc>
              <a:buFontTx/>
              <a:buNone/>
            </a:pPr>
            <a:endParaRPr lang="en-US" sz="2000" b="0" dirty="0"/>
          </a:p>
        </p:txBody>
      </p:sp>
      <p:sp>
        <p:nvSpPr>
          <p:cNvPr id="9" name="8 Metin kutusu"/>
          <p:cNvSpPr txBox="1"/>
          <p:nvPr/>
        </p:nvSpPr>
        <p:spPr>
          <a:xfrm>
            <a:off x="6429388" y="2357430"/>
            <a:ext cx="1643074" cy="940653"/>
          </a:xfrm>
          <a:prstGeom prst="frame">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tr-TR" sz="4000" dirty="0" smtClean="0"/>
              <a:t>123</a:t>
            </a:r>
          </a:p>
        </p:txBody>
      </p:sp>
      <p:pic>
        <p:nvPicPr>
          <p:cNvPr id="4"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 xmlns:a14="http://schemas.microsoft.com/office/drawing/2010/main" val="0"/>
              </a:ext>
            </a:extLst>
          </a:blip>
          <a:stretch>
            <a:fillRect/>
          </a:stretch>
        </p:blipFill>
        <p:spPr bwMode="auto">
          <a:xfrm>
            <a:off x="5643570" y="2500306"/>
            <a:ext cx="2133600" cy="21431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57704660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xit" presetSubtype="16" fill="hold" nodeType="clickEffect">
                                  <p:stCondLst>
                                    <p:cond delay="0"/>
                                  </p:stCondLst>
                                  <p:childTnLst>
                                    <p:animEffect transition="out" filter="diamond(in)">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Şekil çizdirme – </a:t>
            </a:r>
            <a:r>
              <a:rPr lang="tr-TR" dirty="0" err="1" smtClean="0"/>
              <a:t>ifli</a:t>
            </a:r>
            <a:r>
              <a:rPr lang="tr-TR" dirty="0" smtClean="0"/>
              <a:t> koordinat yöntemi ile çözüm</a:t>
            </a:r>
            <a:endParaRPr lang="tr-TR" dirty="0"/>
          </a:p>
        </p:txBody>
      </p:sp>
      <p:sp>
        <p:nvSpPr>
          <p:cNvPr id="3" name="2 İçerik Yer Tutucusu"/>
          <p:cNvSpPr>
            <a:spLocks noGrp="1"/>
          </p:cNvSpPr>
          <p:nvPr>
            <p:ph sz="quarter" idx="1"/>
          </p:nvPr>
        </p:nvSpPr>
        <p:spPr/>
        <p:txBody>
          <a:bodyPr/>
          <a:lstStyle/>
          <a:p>
            <a:r>
              <a:rPr lang="tr-TR" dirty="0" smtClean="0"/>
              <a:t>Kullanıcıdan bir sayı alıp o kadar satır uzunlukta büyük bir K harfi yazdıran bir kod yazdırınız.</a:t>
            </a:r>
          </a:p>
          <a:p>
            <a:pPr algn="ctr">
              <a:buNone/>
            </a:pPr>
            <a:r>
              <a:rPr lang="tr-TR" sz="16600" dirty="0" smtClean="0"/>
              <a:t>K</a:t>
            </a:r>
            <a:endParaRPr lang="tr-TR" sz="16600" dirty="0"/>
          </a:p>
        </p:txBody>
      </p:sp>
      <p:pic>
        <p:nvPicPr>
          <p:cNvPr id="4" name="3 Resim" descr="bilgisayar.jpg"/>
          <p:cNvPicPr>
            <a:picLocks noChangeAspect="1"/>
          </p:cNvPicPr>
          <p:nvPr/>
        </p:nvPicPr>
        <p:blipFill>
          <a:blip r:embed="rId3"/>
          <a:stretch>
            <a:fillRect/>
          </a:stretch>
        </p:blipFill>
        <p:spPr>
          <a:xfrm>
            <a:off x="6858016" y="4572008"/>
            <a:ext cx="1188720" cy="1219200"/>
          </a:xfrm>
          <a:prstGeom prst="rect">
            <a:avLst/>
          </a:prstGeom>
        </p:spPr>
      </p:pic>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pic>
        <p:nvPicPr>
          <p:cNvPr id="4" name="3 Resim" descr="drawing-clip-art-clip-art-drawing-390314.jpg"/>
          <p:cNvPicPr>
            <a:picLocks noChangeAspect="1"/>
          </p:cNvPicPr>
          <p:nvPr/>
        </p:nvPicPr>
        <p:blipFill>
          <a:blip r:embed="rId3" cstate="print"/>
          <a:stretch>
            <a:fillRect/>
          </a:stretch>
        </p:blipFill>
        <p:spPr>
          <a:xfrm rot="9144896">
            <a:off x="6553230" y="4470218"/>
            <a:ext cx="1227022" cy="1761734"/>
          </a:xfrm>
          <a:prstGeom prst="rect">
            <a:avLst/>
          </a:prstGeom>
        </p:spPr>
      </p:pic>
      <p:sp>
        <p:nvSpPr>
          <p:cNvPr id="2" name="Başlık 1"/>
          <p:cNvSpPr>
            <a:spLocks noGrp="1"/>
          </p:cNvSpPr>
          <p:nvPr>
            <p:ph type="title"/>
          </p:nvPr>
        </p:nvSpPr>
        <p:spPr/>
        <p:txBody>
          <a:bodyPr>
            <a:normAutofit/>
          </a:bodyPr>
          <a:lstStyle/>
          <a:p>
            <a:r>
              <a:rPr lang="tr-TR" dirty="0" smtClean="0"/>
              <a:t>Döngüler ile Ekrana Şekil Yazdırma Alıştırmaları</a:t>
            </a:r>
            <a:endParaRPr lang="tr-TR" dirty="0"/>
          </a:p>
        </p:txBody>
      </p:sp>
      <p:sp>
        <p:nvSpPr>
          <p:cNvPr id="3" name="Alt Başlık 2"/>
          <p:cNvSpPr>
            <a:spLocks noGrp="1"/>
          </p:cNvSpPr>
          <p:nvPr>
            <p:ph sz="quarter" idx="1"/>
          </p:nvPr>
        </p:nvSpPr>
        <p:spPr/>
        <p:txBody>
          <a:bodyPr>
            <a:normAutofit/>
          </a:bodyPr>
          <a:lstStyle/>
          <a:p>
            <a:pPr algn="just">
              <a:buFont typeface="Wingdings" pitchFamily="2" charset="2"/>
              <a:buChar char="§"/>
            </a:pPr>
            <a:r>
              <a:rPr lang="tr-TR" sz="2200" dirty="0" smtClean="0">
                <a:solidFill>
                  <a:schemeClr val="tx1"/>
                </a:solidFill>
              </a:rPr>
              <a:t> Aşağıdaki örnekleri kodlamaya çalışın.</a:t>
            </a:r>
          </a:p>
          <a:p>
            <a:pPr algn="just">
              <a:buFont typeface="Wingdings" pitchFamily="2" charset="2"/>
              <a:buChar char="Ø"/>
            </a:pPr>
            <a:r>
              <a:rPr lang="tr-TR" sz="2200" dirty="0" smtClean="0">
                <a:solidFill>
                  <a:schemeClr val="tx1"/>
                </a:solidFill>
              </a:rPr>
              <a:t> Boyutu girilen H harfini ekrana yazdırma</a:t>
            </a:r>
          </a:p>
          <a:p>
            <a:pPr algn="just">
              <a:buFont typeface="Wingdings" pitchFamily="2" charset="2"/>
              <a:buChar char="Ø"/>
            </a:pPr>
            <a:r>
              <a:rPr lang="tr-TR" sz="2200" dirty="0" smtClean="0">
                <a:solidFill>
                  <a:schemeClr val="tx1"/>
                </a:solidFill>
              </a:rPr>
              <a:t>Boyutu girilen içi dolu kum saatini ekrana yazdırma (uç uca birleştirilmiş iki üçgen gibi düşünebilirsiniz).</a:t>
            </a:r>
          </a:p>
          <a:p>
            <a:pPr algn="just">
              <a:buFont typeface="Wingdings" pitchFamily="2" charset="2"/>
              <a:buChar char="Ø"/>
            </a:pPr>
            <a:r>
              <a:rPr lang="tr-TR" sz="2200" dirty="0" smtClean="0">
                <a:solidFill>
                  <a:schemeClr val="tx1"/>
                </a:solidFill>
              </a:rPr>
              <a:t> Boyutu girilen A harfini ekrana yazdırma</a:t>
            </a:r>
          </a:p>
          <a:p>
            <a:pPr algn="just">
              <a:buFont typeface="Wingdings" pitchFamily="2" charset="2"/>
              <a:buChar char="Ø"/>
            </a:pPr>
            <a:r>
              <a:rPr lang="tr-TR" sz="2200" dirty="0" smtClean="0">
                <a:solidFill>
                  <a:schemeClr val="tx1"/>
                </a:solidFill>
              </a:rPr>
              <a:t> Boyutu girilen mantıksal “her” (</a:t>
            </a:r>
            <a:r>
              <a:rPr lang="tr-TR" sz="2200" dirty="0" err="1" smtClean="0">
                <a:solidFill>
                  <a:schemeClr val="tx1"/>
                </a:solidFill>
              </a:rPr>
              <a:t>for</a:t>
            </a:r>
            <a:r>
              <a:rPr lang="tr-TR" sz="2200" dirty="0" smtClean="0">
                <a:solidFill>
                  <a:schemeClr val="tx1"/>
                </a:solidFill>
              </a:rPr>
              <a:t> </a:t>
            </a:r>
            <a:r>
              <a:rPr lang="tr-TR" sz="2200" dirty="0" err="1" smtClean="0">
                <a:solidFill>
                  <a:schemeClr val="tx1"/>
                </a:solidFill>
              </a:rPr>
              <a:t>all</a:t>
            </a:r>
            <a:r>
              <a:rPr lang="tr-TR" sz="2200" dirty="0" smtClean="0">
                <a:solidFill>
                  <a:schemeClr val="tx1"/>
                </a:solidFill>
              </a:rPr>
              <a:t>) sembolünü ekrana yazdırma (ters A harfi gibi düşünebilirsiniz). Bunun kodu ile A harfinin kodu arasında benzerlik var mı?</a:t>
            </a:r>
          </a:p>
          <a:p>
            <a:pPr algn="just">
              <a:buFont typeface="Wingdings" pitchFamily="2" charset="2"/>
              <a:buChar char="Ø"/>
            </a:pPr>
            <a:r>
              <a:rPr lang="tr-TR" sz="2200" dirty="0" smtClean="0">
                <a:solidFill>
                  <a:schemeClr val="tx1"/>
                </a:solidFill>
              </a:rPr>
              <a:t> Yarıçapı girilen içi dolu daireyi ekrana yazdırma</a:t>
            </a:r>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Ek bilgi:</a:t>
            </a:r>
            <a:endParaRPr lang="tr-TR" dirty="0"/>
          </a:p>
        </p:txBody>
      </p:sp>
      <p:sp>
        <p:nvSpPr>
          <p:cNvPr id="3" name="2 İçerik Yer Tutucusu"/>
          <p:cNvSpPr>
            <a:spLocks noGrp="1"/>
          </p:cNvSpPr>
          <p:nvPr>
            <p:ph sz="quarter" idx="1"/>
          </p:nvPr>
        </p:nvSpPr>
        <p:spPr>
          <a:xfrm>
            <a:off x="457200" y="1219199"/>
            <a:ext cx="8229600" cy="5168721"/>
          </a:xfrm>
        </p:spPr>
        <p:txBody>
          <a:bodyPr>
            <a:normAutofit fontScale="77500" lnSpcReduction="20000"/>
          </a:bodyPr>
          <a:lstStyle/>
          <a:p>
            <a:r>
              <a:rPr lang="tr-TR" dirty="0" smtClean="0"/>
              <a:t>C dilinin seneler içinde çıkan standartları (‘sürüm’ gibi) vardır: 1989’da C89, 1990’da C90, 1999’da C99, 2011’de C11 standardı belirlenmiştir.</a:t>
            </a:r>
          </a:p>
          <a:p>
            <a:r>
              <a:rPr lang="tr-TR" dirty="0" smtClean="0"/>
              <a:t>Örneğin </a:t>
            </a:r>
            <a:r>
              <a:rPr lang="tr-TR" dirty="0" err="1" smtClean="0"/>
              <a:t>for</a:t>
            </a:r>
            <a:r>
              <a:rPr lang="tr-TR" dirty="0" smtClean="0"/>
              <a:t>(</a:t>
            </a:r>
            <a:r>
              <a:rPr lang="tr-TR" dirty="0" err="1" smtClean="0"/>
              <a:t>int</a:t>
            </a:r>
            <a:r>
              <a:rPr lang="tr-TR" dirty="0" smtClean="0"/>
              <a:t> i=1; …) kullanımını denediğimizde derleyici şu hatayı verebilir.</a:t>
            </a:r>
          </a:p>
          <a:p>
            <a:endParaRPr lang="tr-TR" dirty="0" smtClean="0"/>
          </a:p>
          <a:p>
            <a:endParaRPr lang="tr-TR" dirty="0" smtClean="0"/>
          </a:p>
          <a:p>
            <a:endParaRPr lang="tr-TR" dirty="0" smtClean="0"/>
          </a:p>
          <a:p>
            <a:endParaRPr lang="tr-TR" dirty="0" smtClean="0"/>
          </a:p>
          <a:p>
            <a:endParaRPr lang="tr-TR" dirty="0" smtClean="0"/>
          </a:p>
          <a:p>
            <a:endParaRPr lang="tr-TR" dirty="0" smtClean="0"/>
          </a:p>
          <a:p>
            <a:endParaRPr lang="tr-TR" dirty="0" smtClean="0"/>
          </a:p>
          <a:p>
            <a:endParaRPr lang="tr-TR" dirty="0" smtClean="0"/>
          </a:p>
          <a:p>
            <a:endParaRPr lang="tr-TR" dirty="0" smtClean="0"/>
          </a:p>
          <a:p>
            <a:r>
              <a:rPr lang="tr-TR" dirty="0" smtClean="0"/>
              <a:t>Derleyici ayarlarına “–</a:t>
            </a:r>
            <a:r>
              <a:rPr lang="tr-TR" dirty="0" err="1" smtClean="0"/>
              <a:t>std</a:t>
            </a:r>
            <a:r>
              <a:rPr lang="tr-TR" dirty="0" smtClean="0"/>
              <a:t>=c11” gibi bir ifade ekleyerek kullanılan standart ayarını değiştirebiliriz.</a:t>
            </a:r>
            <a:br>
              <a:rPr lang="tr-TR" dirty="0" smtClean="0"/>
            </a:br>
            <a:r>
              <a:rPr lang="tr-TR" sz="2100" dirty="0" smtClean="0"/>
              <a:t>(</a:t>
            </a:r>
            <a:r>
              <a:rPr lang="tr-TR" sz="2100" i="1" dirty="0" smtClean="0"/>
              <a:t>hiçbir şey yazmazsanız derleyici -</a:t>
            </a:r>
            <a:r>
              <a:rPr lang="tr-TR" sz="2100" i="1" dirty="0" err="1" smtClean="0"/>
              <a:t>std</a:t>
            </a:r>
            <a:r>
              <a:rPr lang="tr-TR" sz="2100" i="1" dirty="0" smtClean="0"/>
              <a:t>=gnu90 gibi bir standart varsayıyor olabilir.</a:t>
            </a:r>
            <a:r>
              <a:rPr lang="tr-TR" sz="2100" dirty="0" smtClean="0"/>
              <a:t>)</a:t>
            </a:r>
            <a:endParaRPr lang="tr-TR" sz="2400" dirty="0"/>
          </a:p>
        </p:txBody>
      </p:sp>
      <p:pic>
        <p:nvPicPr>
          <p:cNvPr id="1026" name="Picture 2"/>
          <p:cNvPicPr>
            <a:picLocks noChangeAspect="1" noChangeArrowheads="1"/>
          </p:cNvPicPr>
          <p:nvPr/>
        </p:nvPicPr>
        <p:blipFill>
          <a:blip r:embed="rId3"/>
          <a:srcRect l="31500" t="78693" r="34380" b="14843"/>
          <a:stretch>
            <a:fillRect/>
          </a:stretch>
        </p:blipFill>
        <p:spPr bwMode="auto">
          <a:xfrm>
            <a:off x="1643042" y="4572008"/>
            <a:ext cx="5799441" cy="664332"/>
          </a:xfrm>
          <a:prstGeom prst="rect">
            <a:avLst/>
          </a:prstGeom>
          <a:noFill/>
          <a:ln w="9525">
            <a:noFill/>
            <a:miter lim="800000"/>
            <a:headEnd/>
            <a:tailEnd/>
          </a:ln>
          <a:effectLst/>
        </p:spPr>
      </p:pic>
      <p:grpSp>
        <p:nvGrpSpPr>
          <p:cNvPr id="4" name="8 Grup"/>
          <p:cNvGrpSpPr/>
          <p:nvPr/>
        </p:nvGrpSpPr>
        <p:grpSpPr>
          <a:xfrm>
            <a:off x="2921764" y="2935035"/>
            <a:ext cx="2547257" cy="1314993"/>
            <a:chOff x="3127829" y="3257006"/>
            <a:chExt cx="2547257" cy="1314993"/>
          </a:xfrm>
        </p:grpSpPr>
        <p:sp>
          <p:nvSpPr>
            <p:cNvPr id="7" name="Rectangle 4"/>
            <p:cNvSpPr/>
            <p:nvPr/>
          </p:nvSpPr>
          <p:spPr>
            <a:xfrm>
              <a:off x="3127829" y="3371670"/>
              <a:ext cx="2547257" cy="1200329"/>
            </a:xfrm>
            <a:prstGeom prst="rect">
              <a:avLst/>
            </a:prstGeom>
            <a:ln>
              <a:solidFill>
                <a:srgbClr val="002060"/>
              </a:solidFill>
            </a:ln>
          </p:spPr>
          <p:style>
            <a:lnRef idx="2">
              <a:schemeClr val="accent3"/>
            </a:lnRef>
            <a:fillRef idx="1">
              <a:schemeClr val="lt1"/>
            </a:fillRef>
            <a:effectRef idx="0">
              <a:schemeClr val="accent3"/>
            </a:effectRef>
            <a:fontRef idx="minor">
              <a:schemeClr val="dk1"/>
            </a:fontRef>
          </p:style>
          <p:txBody>
            <a:bodyPr wrap="square">
              <a:spAutoFit/>
            </a:bodyPr>
            <a:lstStyle/>
            <a:p>
              <a:r>
                <a:rPr lang="tr-TR" dirty="0"/>
                <a:t>for(int i=1; i&lt;10; i++)</a:t>
              </a:r>
            </a:p>
            <a:p>
              <a:r>
                <a:rPr lang="tr-TR" dirty="0"/>
                <a:t>    {</a:t>
              </a:r>
            </a:p>
            <a:p>
              <a:r>
                <a:rPr lang="tr-TR" dirty="0"/>
                <a:t>        </a:t>
              </a:r>
            </a:p>
            <a:p>
              <a:r>
                <a:rPr lang="tr-TR" dirty="0"/>
                <a:t>    }</a:t>
              </a:r>
            </a:p>
          </p:txBody>
        </p:sp>
        <p:sp>
          <p:nvSpPr>
            <p:cNvPr id="8" name="Oval 7"/>
            <p:cNvSpPr/>
            <p:nvPr/>
          </p:nvSpPr>
          <p:spPr>
            <a:xfrm>
              <a:off x="3483429" y="3257006"/>
              <a:ext cx="918028" cy="595086"/>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EK SLAYTLAR</a:t>
            </a:r>
            <a:endParaRPr lang="tr-TR" dirty="0"/>
          </a:p>
        </p:txBody>
      </p:sp>
      <p:sp>
        <p:nvSpPr>
          <p:cNvPr id="3" name="2 İçerik Yer Tutucusu"/>
          <p:cNvSpPr>
            <a:spLocks noGrp="1"/>
          </p:cNvSpPr>
          <p:nvPr>
            <p:ph sz="quarter" idx="1"/>
          </p:nvPr>
        </p:nvSpPr>
        <p:spPr/>
        <p:txBody>
          <a:bodyPr>
            <a:normAutofit/>
          </a:bodyPr>
          <a:lstStyle/>
          <a:p>
            <a:r>
              <a:rPr lang="tr-TR" sz="7200" dirty="0" smtClean="0"/>
              <a:t>HATA AYIKLAMA (</a:t>
            </a:r>
            <a:r>
              <a:rPr lang="tr-TR" sz="7200" dirty="0" err="1" smtClean="0"/>
              <a:t>debugging</a:t>
            </a:r>
            <a:r>
              <a:rPr lang="tr-TR" sz="7200" dirty="0" smtClean="0"/>
              <a:t>)</a:t>
            </a:r>
            <a:endParaRPr lang="tr-TR" sz="7200" dirty="0"/>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164.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Programlamada en önemli yeteneklerden biri</a:t>
            </a:r>
            <a:endParaRPr lang="tr-TR" dirty="0"/>
          </a:p>
        </p:txBody>
      </p:sp>
      <p:pic>
        <p:nvPicPr>
          <p:cNvPr id="4" name="3 İçerik Yer Tutucusu" descr="içerik.jpeg"/>
          <p:cNvPicPr>
            <a:picLocks noGrp="1" noChangeAspect="1"/>
          </p:cNvPicPr>
          <p:nvPr>
            <p:ph sz="quarter" idx="1"/>
          </p:nvPr>
        </p:nvPicPr>
        <p:blipFill>
          <a:blip r:embed="rId3"/>
          <a:stretch>
            <a:fillRect/>
          </a:stretch>
        </p:blipFill>
        <p:spPr>
          <a:xfrm>
            <a:off x="2282507" y="2350768"/>
            <a:ext cx="4578987" cy="21564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4 Dikdörtgen"/>
          <p:cNvSpPr/>
          <p:nvPr/>
        </p:nvSpPr>
        <p:spPr>
          <a:xfrm>
            <a:off x="1910687" y="1609593"/>
            <a:ext cx="5242717" cy="646331"/>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tr-TR" sz="3600" b="1" dirty="0" smtClean="0"/>
              <a:t>Hata Ayıklama(</a:t>
            </a:r>
            <a:r>
              <a:rPr lang="tr-TR" sz="3600" b="1" dirty="0" err="1" smtClean="0"/>
              <a:t>debugging</a:t>
            </a:r>
            <a:r>
              <a:rPr lang="tr-TR" sz="3600" b="1" dirty="0" smtClean="0"/>
              <a:t>)</a:t>
            </a:r>
            <a:endParaRPr lang="tr-TR" sz="3600" b="1"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sz="2400" dirty="0" smtClean="0"/>
              <a:t>Hata ayıklayabilmenin ilk adımı: Hata olduğunu fark etmek</a:t>
            </a:r>
            <a:endParaRPr lang="tr-TR" sz="2400" dirty="0"/>
          </a:p>
        </p:txBody>
      </p:sp>
      <p:sp>
        <p:nvSpPr>
          <p:cNvPr id="3" name="2 İçerik Yer Tutucusu"/>
          <p:cNvSpPr>
            <a:spLocks noGrp="1"/>
          </p:cNvSpPr>
          <p:nvPr>
            <p:ph sz="quarter" idx="1"/>
          </p:nvPr>
        </p:nvSpPr>
        <p:spPr>
          <a:xfrm>
            <a:off x="457200" y="1219200"/>
            <a:ext cx="5114932" cy="4937760"/>
          </a:xfrm>
        </p:spPr>
        <p:txBody>
          <a:bodyPr/>
          <a:lstStyle/>
          <a:p>
            <a:r>
              <a:rPr lang="tr-TR" dirty="0" smtClean="0"/>
              <a:t>İyice </a:t>
            </a:r>
            <a:r>
              <a:rPr lang="tr-TR" b="1" dirty="0" smtClean="0"/>
              <a:t>test etmeyi </a:t>
            </a:r>
            <a:r>
              <a:rPr lang="tr-TR" dirty="0" smtClean="0"/>
              <a:t>ve “</a:t>
            </a:r>
            <a:r>
              <a:rPr lang="tr-TR" dirty="0" err="1" smtClean="0"/>
              <a:t>bug”ları</a:t>
            </a:r>
            <a:r>
              <a:rPr lang="tr-TR" dirty="0" smtClean="0"/>
              <a:t> tespit etmeyi unutmayalım.</a:t>
            </a:r>
            <a:endParaRPr lang="tr-TR" dirty="0"/>
          </a:p>
        </p:txBody>
      </p:sp>
      <p:sp>
        <p:nvSpPr>
          <p:cNvPr id="5" name="4 Yuvarlatılmış Dikdörtgen"/>
          <p:cNvSpPr/>
          <p:nvPr/>
        </p:nvSpPr>
        <p:spPr>
          <a:xfrm>
            <a:off x="6572264" y="1428736"/>
            <a:ext cx="2286016" cy="42862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smtClean="0"/>
              <a:t>Kod bitince ben</a:t>
            </a:r>
            <a:endParaRPr lang="tr-TR" dirty="0"/>
          </a:p>
        </p:txBody>
      </p:sp>
      <p:pic>
        <p:nvPicPr>
          <p:cNvPr id="4" name="3 Resim" descr="similing.jpg"/>
          <p:cNvPicPr>
            <a:picLocks noChangeAspect="1"/>
          </p:cNvPicPr>
          <p:nvPr/>
        </p:nvPicPr>
        <p:blipFill>
          <a:blip r:embed="rId3"/>
          <a:srcRect b="27083"/>
          <a:stretch>
            <a:fillRect/>
          </a:stretch>
        </p:blipFill>
        <p:spPr>
          <a:xfrm>
            <a:off x="7715272" y="1857364"/>
            <a:ext cx="1037604" cy="14287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7" name="6 Düz Ok Bağlayıcısı"/>
          <p:cNvCxnSpPr/>
          <p:nvPr/>
        </p:nvCxnSpPr>
        <p:spPr>
          <a:xfrm rot="16200000" flipH="1">
            <a:off x="2464579" y="2178835"/>
            <a:ext cx="571504" cy="5000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7 Metin kutusu"/>
          <p:cNvSpPr txBox="1"/>
          <p:nvPr/>
        </p:nvSpPr>
        <p:spPr>
          <a:xfrm>
            <a:off x="1285852" y="2786058"/>
            <a:ext cx="3714776" cy="2308324"/>
          </a:xfrm>
          <a:prstGeom prst="rect">
            <a:avLst/>
          </a:prstGeom>
          <a:noFill/>
        </p:spPr>
        <p:txBody>
          <a:bodyPr wrap="square" rtlCol="0">
            <a:spAutoFit/>
          </a:bodyPr>
          <a:lstStyle/>
          <a:p>
            <a:pPr algn="just"/>
            <a:r>
              <a:rPr lang="tr-TR" dirty="0" smtClean="0"/>
              <a:t>Yazılımların testi o kadar önemlidir ki şirketlerde test mühendisliği gibi bir </a:t>
            </a:r>
            <a:r>
              <a:rPr lang="tr-TR" b="1" dirty="0" smtClean="0"/>
              <a:t>iş</a:t>
            </a:r>
            <a:r>
              <a:rPr lang="tr-TR" dirty="0" smtClean="0"/>
              <a:t> bile vardır. Bu işte çalışanların esas görevi, kalite standartlarının sağlanırlığından emin olmaktır. Siz de kendi kodlarınızın istenen standartlara uygun olup olmadığını iyice test ediniz.</a:t>
            </a:r>
            <a:endParaRPr lang="tr-TR" dirty="0"/>
          </a:p>
        </p:txBody>
      </p:sp>
      <p:pic>
        <p:nvPicPr>
          <p:cNvPr id="9" name="8 Resim" descr="bug-code-9205906.jpg"/>
          <p:cNvPicPr>
            <a:picLocks noChangeAspect="1"/>
          </p:cNvPicPr>
          <p:nvPr/>
        </p:nvPicPr>
        <p:blipFill>
          <a:blip r:embed="rId4"/>
          <a:stretch>
            <a:fillRect/>
          </a:stretch>
        </p:blipFill>
        <p:spPr>
          <a:xfrm>
            <a:off x="5857884" y="2786058"/>
            <a:ext cx="1499722" cy="2242109"/>
          </a:xfrm>
          <a:prstGeom prst="rect">
            <a:avLst/>
          </a:prstGeom>
        </p:spPr>
      </p:pic>
      <p:sp>
        <p:nvSpPr>
          <p:cNvPr id="10" name="9 Yuvarlatılmış Dikdörtgen"/>
          <p:cNvSpPr/>
          <p:nvPr/>
        </p:nvSpPr>
        <p:spPr>
          <a:xfrm>
            <a:off x="5857884" y="4857760"/>
            <a:ext cx="1500198" cy="42862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1600" dirty="0" err="1" smtClean="0"/>
              <a:t>bug</a:t>
            </a:r>
            <a:r>
              <a:rPr lang="tr-TR" sz="1600" dirty="0" smtClean="0"/>
              <a:t> sen şu işe</a:t>
            </a:r>
            <a:endParaRPr lang="tr-TR" sz="1600" dirty="0"/>
          </a:p>
        </p:txBody>
      </p:sp>
      <p:sp>
        <p:nvSpPr>
          <p:cNvPr id="12" name="11 Metin kutusu"/>
          <p:cNvSpPr txBox="1"/>
          <p:nvPr/>
        </p:nvSpPr>
        <p:spPr>
          <a:xfrm>
            <a:off x="500034" y="5643578"/>
            <a:ext cx="8429652" cy="400110"/>
          </a:xfrm>
          <a:prstGeom prst="rect">
            <a:avLst/>
          </a:prstGeom>
          <a:noFill/>
        </p:spPr>
        <p:txBody>
          <a:bodyPr wrap="square" rtlCol="0">
            <a:spAutoFit/>
          </a:bodyPr>
          <a:lstStyle/>
          <a:p>
            <a:r>
              <a:rPr lang="tr-TR" sz="2000" b="1" dirty="0" smtClean="0"/>
              <a:t>Kodlarınızı göstermeden .</a:t>
            </a:r>
            <a:r>
              <a:rPr lang="tr-TR" sz="2000" b="1" dirty="0" err="1" smtClean="0"/>
              <a:t>exe</a:t>
            </a:r>
            <a:r>
              <a:rPr lang="tr-TR" sz="2000" b="1" dirty="0" smtClean="0"/>
              <a:t> ‘</a:t>
            </a:r>
            <a:r>
              <a:rPr lang="tr-TR" sz="2000" b="1" dirty="0" err="1" smtClean="0"/>
              <a:t>lerini</a:t>
            </a:r>
            <a:r>
              <a:rPr lang="tr-TR" sz="2000" b="1" dirty="0" smtClean="0"/>
              <a:t> eş, dost, akrabaya … test ettirebilirsiniz!</a:t>
            </a:r>
            <a:endParaRPr lang="tr-TR" sz="2000" b="1" dirty="0"/>
          </a:p>
        </p:txBody>
      </p:sp>
    </p:spTree>
    <p:extLst>
      <p:ext uri="{BB962C8B-B14F-4D97-AF65-F5344CB8AC3E}">
        <p14:creationId xmlns="" xmlns:p14="http://schemas.microsoft.com/office/powerpoint/2010/main" val="2990207244"/>
      </p:ext>
    </p:extLst>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heckerboard(across)">
                                      <p:cBhvr>
                                        <p:cTn id="15" dur="500"/>
                                        <p:tgtEl>
                                          <p:spTgt spid="10"/>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heckerboard(across)">
                                      <p:cBhvr>
                                        <p:cTn id="18" dur="500"/>
                                        <p:tgtEl>
                                          <p:spTgt spid="8"/>
                                        </p:tgtEl>
                                      </p:cBhvr>
                                    </p:animEffect>
                                  </p:childTnLst>
                                </p:cTn>
                              </p:par>
                              <p:par>
                                <p:cTn id="19" presetID="5" presetClass="entr" presetSubtype="1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heckerboard(across)">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checkerboard(across)">
                                      <p:cBhvr>
                                        <p:cTn id="26" dur="500"/>
                                        <p:tgtEl>
                                          <p:spTgt spid="4"/>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checkerboard(across)">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8" grpId="0"/>
      <p:bldP spid="10"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pic>
        <p:nvPicPr>
          <p:cNvPr id="7" name="6 Resim" descr="twister-clipart-tornado-clip-art-tornado-clip-art-14.jpg"/>
          <p:cNvPicPr>
            <a:picLocks noChangeAspect="1"/>
          </p:cNvPicPr>
          <p:nvPr/>
        </p:nvPicPr>
        <p:blipFill>
          <a:blip r:embed="rId3"/>
          <a:srcRect b="4464"/>
          <a:stretch>
            <a:fillRect/>
          </a:stretch>
        </p:blipFill>
        <p:spPr>
          <a:xfrm rot="20824750">
            <a:off x="191304" y="4333936"/>
            <a:ext cx="1922811" cy="1928826"/>
          </a:xfrm>
          <a:prstGeom prst="rect">
            <a:avLst/>
          </a:prstGeom>
        </p:spPr>
      </p:pic>
      <p:sp>
        <p:nvSpPr>
          <p:cNvPr id="2" name="1 Başlık"/>
          <p:cNvSpPr>
            <a:spLocks noGrp="1"/>
          </p:cNvSpPr>
          <p:nvPr>
            <p:ph type="title"/>
          </p:nvPr>
        </p:nvSpPr>
        <p:spPr/>
        <p:txBody>
          <a:bodyPr>
            <a:normAutofit/>
          </a:bodyPr>
          <a:lstStyle/>
          <a:p>
            <a:r>
              <a:rPr lang="tr-TR" i="1" dirty="0" smtClean="0"/>
              <a:t>“Deneme yanılma” girdabı </a:t>
            </a:r>
            <a:r>
              <a:rPr lang="tr-TR" i="1" dirty="0" err="1" smtClean="0"/>
              <a:t>hk</a:t>
            </a:r>
            <a:r>
              <a:rPr lang="tr-TR" i="1" dirty="0" smtClean="0"/>
              <a:t>.</a:t>
            </a:r>
            <a:endParaRPr lang="tr-TR" i="1" dirty="0"/>
          </a:p>
        </p:txBody>
      </p:sp>
      <p:sp>
        <p:nvSpPr>
          <p:cNvPr id="4" name="3 Dikdörtgen"/>
          <p:cNvSpPr/>
          <p:nvPr/>
        </p:nvSpPr>
        <p:spPr>
          <a:xfrm rot="21327611">
            <a:off x="708250" y="2806282"/>
            <a:ext cx="2606855" cy="12003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tr-TR" dirty="0" smtClean="0"/>
              <a:t>LÜTFEN DÜZENLİ ÇALIŞIN!</a:t>
            </a:r>
          </a:p>
          <a:p>
            <a:pPr algn="ctr"/>
            <a:endParaRPr lang="tr-TR" dirty="0" smtClean="0"/>
          </a:p>
          <a:p>
            <a:pPr algn="ctr"/>
            <a:r>
              <a:rPr lang="tr-TR" dirty="0" smtClean="0"/>
              <a:t>MANTIĞINI ANLAMAYA ÖZEN GÖSTERİN.</a:t>
            </a:r>
          </a:p>
        </p:txBody>
      </p:sp>
      <p:sp>
        <p:nvSpPr>
          <p:cNvPr id="6" name="5 Dikdörtgen"/>
          <p:cNvSpPr/>
          <p:nvPr/>
        </p:nvSpPr>
        <p:spPr>
          <a:xfrm>
            <a:off x="3571868" y="1428736"/>
            <a:ext cx="4572000" cy="341632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r>
              <a:rPr lang="tr-TR" dirty="0" smtClean="0"/>
              <a:t>Geçen dönem de C dersi aldım teorik kısmını </a:t>
            </a:r>
            <a:r>
              <a:rPr lang="tr-TR" b="1" dirty="0" smtClean="0"/>
              <a:t>ezberleyip </a:t>
            </a:r>
            <a:r>
              <a:rPr lang="tr-TR" dirty="0" smtClean="0"/>
              <a:t>ödevleri de yaparak 2.vizeye kadar idare ettim. Ancak pratiğimin çok eksik olmasından ve </a:t>
            </a:r>
            <a:r>
              <a:rPr lang="tr-TR" dirty="0" err="1" smtClean="0"/>
              <a:t>algoritmik</a:t>
            </a:r>
            <a:r>
              <a:rPr lang="tr-TR" dirty="0" smtClean="0"/>
              <a:t> düşünme olayına </a:t>
            </a:r>
            <a:r>
              <a:rPr lang="tr-TR" dirty="0" err="1" smtClean="0"/>
              <a:t>alışamamdan</a:t>
            </a:r>
            <a:r>
              <a:rPr lang="tr-TR" dirty="0" smtClean="0"/>
              <a:t> dolayı 2. vizede fena patladım. Bunun sebebi ödevleri yaparken her zaman daha kısa daha farklı çözümler üretmektense bildiğim yöntemleri kullanarak sürekli kendimi tekrar etmekti. Algoritma kurma konusunda deneme yanılma yoluyla </a:t>
            </a:r>
            <a:r>
              <a:rPr lang="tr-TR" b="1" dirty="0" smtClean="0"/>
              <a:t>uzun saatler geçirdim bilgisayar başında ve bütün emeklerim boşa çıktı.</a:t>
            </a:r>
            <a:endParaRPr lang="tr-TR" b="1"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pic>
        <p:nvPicPr>
          <p:cNvPr id="7" name="6 Resim" descr="twister-clipart-tornado-clip-art-tornado-clip-art-14.jpg"/>
          <p:cNvPicPr>
            <a:picLocks noChangeAspect="1"/>
          </p:cNvPicPr>
          <p:nvPr/>
        </p:nvPicPr>
        <p:blipFill>
          <a:blip r:embed="rId3"/>
          <a:srcRect b="4464"/>
          <a:stretch>
            <a:fillRect/>
          </a:stretch>
        </p:blipFill>
        <p:spPr>
          <a:xfrm rot="20824750">
            <a:off x="191304" y="4333936"/>
            <a:ext cx="1922811" cy="1928826"/>
          </a:xfrm>
          <a:prstGeom prst="rect">
            <a:avLst/>
          </a:prstGeom>
        </p:spPr>
      </p:pic>
      <p:sp>
        <p:nvSpPr>
          <p:cNvPr id="2" name="1 Başlık"/>
          <p:cNvSpPr>
            <a:spLocks noGrp="1"/>
          </p:cNvSpPr>
          <p:nvPr>
            <p:ph type="title"/>
          </p:nvPr>
        </p:nvSpPr>
        <p:spPr/>
        <p:txBody>
          <a:bodyPr>
            <a:normAutofit/>
          </a:bodyPr>
          <a:lstStyle/>
          <a:p>
            <a:r>
              <a:rPr lang="tr-TR" i="1" dirty="0" smtClean="0"/>
              <a:t>“Deneme yanılma” girdabı </a:t>
            </a:r>
            <a:r>
              <a:rPr lang="tr-TR" i="1" dirty="0" err="1" smtClean="0"/>
              <a:t>hk</a:t>
            </a:r>
            <a:r>
              <a:rPr lang="tr-TR" i="1" dirty="0" smtClean="0"/>
              <a:t>.</a:t>
            </a:r>
            <a:endParaRPr lang="tr-TR" i="1" dirty="0"/>
          </a:p>
        </p:txBody>
      </p:sp>
      <p:sp>
        <p:nvSpPr>
          <p:cNvPr id="4" name="3 Dikdörtgen"/>
          <p:cNvSpPr/>
          <p:nvPr/>
        </p:nvSpPr>
        <p:spPr>
          <a:xfrm rot="21327611">
            <a:off x="708250" y="2529285"/>
            <a:ext cx="2606855" cy="175432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tr-TR" dirty="0" smtClean="0"/>
              <a:t>LÜTFEN DÜZENLİ ÇALIŞIN!</a:t>
            </a:r>
          </a:p>
          <a:p>
            <a:pPr algn="ctr"/>
            <a:endParaRPr lang="tr-TR" dirty="0" smtClean="0"/>
          </a:p>
          <a:p>
            <a:pPr algn="ctr"/>
            <a:r>
              <a:rPr lang="tr-TR" dirty="0" smtClean="0"/>
              <a:t>“DENEME YANILMA” DENİLEN SONSUZ VE VERİMSİZ </a:t>
            </a:r>
            <a:r>
              <a:rPr lang="tr-TR" b="1" dirty="0" smtClean="0"/>
              <a:t>DÖNGÜDEN</a:t>
            </a:r>
            <a:r>
              <a:rPr lang="tr-TR" dirty="0" smtClean="0"/>
              <a:t> KAÇININ!</a:t>
            </a:r>
          </a:p>
        </p:txBody>
      </p:sp>
      <p:sp>
        <p:nvSpPr>
          <p:cNvPr id="8" name="7 Dikdörtgen"/>
          <p:cNvSpPr/>
          <p:nvPr/>
        </p:nvSpPr>
        <p:spPr>
          <a:xfrm rot="20479311">
            <a:off x="2214913" y="4058048"/>
            <a:ext cx="4572000" cy="1200329"/>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r>
              <a:rPr lang="tr-TR" dirty="0" smtClean="0"/>
              <a:t>...Artik ailem bu kadar </a:t>
            </a:r>
            <a:r>
              <a:rPr lang="tr-TR" dirty="0" err="1" smtClean="0"/>
              <a:t>cok</a:t>
            </a:r>
            <a:r>
              <a:rPr lang="tr-TR" dirty="0" smtClean="0"/>
              <a:t> kod </a:t>
            </a:r>
            <a:r>
              <a:rPr lang="tr-TR" dirty="0" err="1" smtClean="0"/>
              <a:t>dusunme</a:t>
            </a:r>
            <a:r>
              <a:rPr lang="tr-TR" dirty="0" smtClean="0"/>
              <a:t> diye sitem ediyorlar </a:t>
            </a:r>
            <a:r>
              <a:rPr lang="tr-TR" dirty="0" err="1" smtClean="0"/>
              <a:t>cunku</a:t>
            </a:r>
            <a:r>
              <a:rPr lang="tr-TR" dirty="0" smtClean="0"/>
              <a:t> bir </a:t>
            </a:r>
            <a:r>
              <a:rPr lang="tr-TR" dirty="0" err="1" smtClean="0"/>
              <a:t>basladi</a:t>
            </a:r>
            <a:r>
              <a:rPr lang="tr-TR" dirty="0" smtClean="0"/>
              <a:t> mi kodu </a:t>
            </a:r>
            <a:r>
              <a:rPr lang="tr-TR" dirty="0" err="1" smtClean="0"/>
              <a:t>dusunmeden</a:t>
            </a:r>
            <a:r>
              <a:rPr lang="tr-TR" dirty="0" smtClean="0"/>
              <a:t> asla </a:t>
            </a:r>
            <a:r>
              <a:rPr lang="tr-TR" dirty="0" err="1" smtClean="0"/>
              <a:t>duramiyorum</a:t>
            </a:r>
            <a:endParaRPr lang="tr-TR" dirty="0" smtClean="0"/>
          </a:p>
          <a:p>
            <a:endParaRPr lang="tr-TR" dirty="0" smtClean="0"/>
          </a:p>
        </p:txBody>
      </p:sp>
      <p:sp>
        <p:nvSpPr>
          <p:cNvPr id="9" name="8 Dikdörtgen"/>
          <p:cNvSpPr/>
          <p:nvPr/>
        </p:nvSpPr>
        <p:spPr>
          <a:xfrm>
            <a:off x="4143372" y="5143512"/>
            <a:ext cx="4572000" cy="92333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r>
              <a:rPr lang="tr-TR" dirty="0" smtClean="0"/>
              <a:t>… yemek yerken bile kafamdan </a:t>
            </a:r>
            <a:r>
              <a:rPr lang="tr-TR" dirty="0" err="1" smtClean="0"/>
              <a:t>for</a:t>
            </a:r>
            <a:r>
              <a:rPr lang="tr-TR" dirty="0" smtClean="0"/>
              <a:t> mu </a:t>
            </a:r>
            <a:r>
              <a:rPr lang="tr-TR" dirty="0" err="1" smtClean="0"/>
              <a:t>while</a:t>
            </a:r>
            <a:r>
              <a:rPr lang="tr-TR" dirty="0" smtClean="0"/>
              <a:t> mi kullansam diye </a:t>
            </a:r>
            <a:r>
              <a:rPr lang="tr-TR" dirty="0" err="1" smtClean="0"/>
              <a:t>dusunuyor</a:t>
            </a:r>
            <a:r>
              <a:rPr lang="tr-TR" dirty="0" smtClean="0"/>
              <a:t> sofradan </a:t>
            </a:r>
            <a:r>
              <a:rPr lang="tr-TR" dirty="0" err="1" smtClean="0"/>
              <a:t>kalkip</a:t>
            </a:r>
            <a:r>
              <a:rPr lang="tr-TR" dirty="0" smtClean="0"/>
              <a:t> odama gidiyor ve kod yazmaya </a:t>
            </a:r>
            <a:r>
              <a:rPr lang="tr-TR" dirty="0" err="1" smtClean="0"/>
              <a:t>cabaliyorum</a:t>
            </a:r>
            <a:r>
              <a:rPr lang="tr-TR" dirty="0" smtClean="0"/>
              <a:t>.</a:t>
            </a:r>
            <a:endParaRPr lang="tr-TR" dirty="0"/>
          </a:p>
        </p:txBody>
      </p:sp>
      <p:sp>
        <p:nvSpPr>
          <p:cNvPr id="10" name="9 Dikdörtgen"/>
          <p:cNvSpPr/>
          <p:nvPr/>
        </p:nvSpPr>
        <p:spPr>
          <a:xfrm>
            <a:off x="3857620" y="1428736"/>
            <a:ext cx="4572000" cy="1569660"/>
          </a:xfrm>
          <a:prstGeom prst="rect">
            <a:avLst/>
          </a:prstGeom>
        </p:spPr>
        <p:txBody>
          <a:bodyPr>
            <a:spAutoFit/>
          </a:bodyPr>
          <a:lstStyle/>
          <a:p>
            <a:r>
              <a:rPr lang="tr-TR" sz="1600" i="1" dirty="0" smtClean="0">
                <a:solidFill>
                  <a:srgbClr val="FF0000"/>
                </a:solidFill>
              </a:rPr>
              <a:t>Bu öğrencilerin bir kısmı, soru sormaya geldiklerinde anlaşıldığı üzere, “deneme yanılma” girdabına giriş bulunmakta ve neticesinde 10 dakikalık kodu 3 saat gibi uzun sürelerde yazabilmektedirler. Zamanında düzenli çalışmayarak geldikleri bu nokta kendi seçimleri olduğu için seçimlerine saygı duyuyoruz.</a:t>
            </a:r>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dirty="0" smtClean="0"/>
              <a:t>Hata Ayıklama(</a:t>
            </a:r>
            <a:r>
              <a:rPr lang="tr-TR" dirty="0" err="1" smtClean="0"/>
              <a:t>debugging</a:t>
            </a:r>
            <a:r>
              <a:rPr lang="tr-TR" dirty="0" smtClean="0"/>
              <a:t>)</a:t>
            </a:r>
            <a:endParaRPr lang="tr-TR" dirty="0"/>
          </a:p>
        </p:txBody>
      </p:sp>
      <p:sp>
        <p:nvSpPr>
          <p:cNvPr id="3" name="2 İçerik Yer Tutucusu"/>
          <p:cNvSpPr>
            <a:spLocks noGrp="1"/>
          </p:cNvSpPr>
          <p:nvPr>
            <p:ph sz="quarter" idx="1"/>
          </p:nvPr>
        </p:nvSpPr>
        <p:spPr/>
        <p:txBody>
          <a:bodyPr/>
          <a:lstStyle/>
          <a:p>
            <a:r>
              <a:rPr lang="tr-TR" dirty="0" smtClean="0"/>
              <a:t>Yazdığınız kodda hatalar olması </a:t>
            </a:r>
            <a:r>
              <a:rPr lang="tr-TR" b="1" dirty="0" smtClean="0"/>
              <a:t>çok doğaldır.</a:t>
            </a:r>
          </a:p>
          <a:p>
            <a:pPr lvl="1"/>
            <a:r>
              <a:rPr lang="tr-TR" dirty="0" smtClean="0"/>
              <a:t>Ancak düzenli çalışan öğrencilerin kodlarında çok fazla hata olmasını beklemeyiz.</a:t>
            </a:r>
          </a:p>
          <a:p>
            <a:r>
              <a:rPr lang="tr-TR" dirty="0" smtClean="0"/>
              <a:t>Önemli olan hatanın nereden kaynaklı olduğunu kısa sürede </a:t>
            </a:r>
            <a:r>
              <a:rPr lang="tr-TR" b="1" dirty="0" smtClean="0"/>
              <a:t>tespit</a:t>
            </a:r>
            <a:r>
              <a:rPr lang="tr-TR" dirty="0" smtClean="0"/>
              <a:t> edebilmektir.</a:t>
            </a:r>
          </a:p>
        </p:txBody>
      </p:sp>
      <p:pic>
        <p:nvPicPr>
          <p:cNvPr id="6"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3357554" y="4000504"/>
            <a:ext cx="1857388" cy="18573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548897409"/>
      </p:ext>
    </p:extLst>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pic>
        <p:nvPicPr>
          <p:cNvPr id="5" name="4 Resim" descr="0nf96lopkmluv78rgymd.gif"/>
          <p:cNvPicPr>
            <a:picLocks noChangeAspect="1"/>
          </p:cNvPicPr>
          <p:nvPr/>
        </p:nvPicPr>
        <p:blipFill>
          <a:blip r:embed="rId3"/>
          <a:stretch>
            <a:fillRect/>
          </a:stretch>
        </p:blipFill>
        <p:spPr>
          <a:xfrm>
            <a:off x="3859924" y="4000504"/>
            <a:ext cx="1497893" cy="1857388"/>
          </a:xfrm>
          <a:prstGeom prst="rect">
            <a:avLst/>
          </a:prstGeom>
        </p:spPr>
      </p:pic>
      <p:sp>
        <p:nvSpPr>
          <p:cNvPr id="2" name="1 Başlık"/>
          <p:cNvSpPr>
            <a:spLocks noGrp="1"/>
          </p:cNvSpPr>
          <p:nvPr>
            <p:ph type="title"/>
          </p:nvPr>
        </p:nvSpPr>
        <p:spPr/>
        <p:txBody>
          <a:bodyPr>
            <a:normAutofit fontScale="90000"/>
          </a:bodyPr>
          <a:lstStyle/>
          <a:p>
            <a:r>
              <a:rPr lang="tr-TR" dirty="0" smtClean="0"/>
              <a:t>Hata Ayıklama(</a:t>
            </a:r>
            <a:r>
              <a:rPr lang="tr-TR" dirty="0" err="1" smtClean="0"/>
              <a:t>debugging</a:t>
            </a:r>
            <a:r>
              <a:rPr lang="tr-TR" dirty="0" smtClean="0"/>
              <a:t>) – </a:t>
            </a:r>
            <a:r>
              <a:rPr lang="tr-TR" b="1" dirty="0" smtClean="0"/>
              <a:t>Son anı beklememek</a:t>
            </a:r>
            <a:endParaRPr lang="tr-TR" b="1" dirty="0"/>
          </a:p>
        </p:txBody>
      </p:sp>
      <p:sp>
        <p:nvSpPr>
          <p:cNvPr id="7" name="6 Dikdörtgen"/>
          <p:cNvSpPr/>
          <p:nvPr/>
        </p:nvSpPr>
        <p:spPr>
          <a:xfrm>
            <a:off x="428596" y="1428736"/>
            <a:ext cx="7715304" cy="2123658"/>
          </a:xfrm>
          <a:prstGeom prst="rect">
            <a:avLst/>
          </a:prstGeom>
        </p:spPr>
        <p:txBody>
          <a:bodyPr wrap="square">
            <a:spAutoFit/>
          </a:bodyPr>
          <a:lstStyle/>
          <a:p>
            <a:pPr marL="514350" indent="-514350" algn="just">
              <a:spcBef>
                <a:spcPts val="600"/>
              </a:spcBef>
              <a:buClr>
                <a:srgbClr val="727CA3"/>
              </a:buClr>
              <a:buSzPct val="76000"/>
            </a:pPr>
            <a:r>
              <a:rPr lang="tr-TR" sz="2400" dirty="0" smtClean="0"/>
              <a:t>Kod yazmaya başlamak için son beklemeyin.</a:t>
            </a:r>
          </a:p>
          <a:p>
            <a:pPr marL="514350" indent="-514350" algn="just">
              <a:spcBef>
                <a:spcPts val="600"/>
              </a:spcBef>
              <a:buClr>
                <a:srgbClr val="727CA3"/>
              </a:buClr>
              <a:buSzPct val="76000"/>
            </a:pPr>
            <a:r>
              <a:rPr lang="tr-TR" sz="2400" dirty="0" smtClean="0"/>
              <a:t>Kod yazarken de, çalıştırmak için son anı beklemeyin. Son anda beliren çok hatayla birden uğraşmaktansa aşama aşama kodu çalıştırıp hatalarla birer birer uğraşın.</a:t>
            </a:r>
          </a:p>
          <a:p>
            <a:pPr marL="514350" lvl="0" indent="-514350" algn="just">
              <a:spcBef>
                <a:spcPts val="600"/>
              </a:spcBef>
              <a:buClr>
                <a:srgbClr val="727CA3"/>
              </a:buClr>
              <a:buSzPct val="76000"/>
              <a:buFont typeface="+mj-lt"/>
              <a:buAutoNum type="arabicPeriod" startAt="3"/>
            </a:pPr>
            <a:endParaRPr lang="tr-TR" sz="2600" dirty="0" smtClean="0"/>
          </a:p>
        </p:txBody>
      </p:sp>
      <p:pic>
        <p:nvPicPr>
          <p:cNvPr id="8" name="7 Resim" descr="0nf96lopkmluv78rgymd.gif"/>
          <p:cNvPicPr>
            <a:picLocks noChangeAspect="1"/>
          </p:cNvPicPr>
          <p:nvPr/>
        </p:nvPicPr>
        <p:blipFill>
          <a:blip r:embed="rId4" cstate="print"/>
          <a:stretch>
            <a:fillRect/>
          </a:stretch>
        </p:blipFill>
        <p:spPr>
          <a:xfrm>
            <a:off x="6500826" y="4529146"/>
            <a:ext cx="571504" cy="708666"/>
          </a:xfrm>
          <a:prstGeom prst="rect">
            <a:avLst/>
          </a:prstGeom>
        </p:spPr>
      </p:pic>
      <p:pic>
        <p:nvPicPr>
          <p:cNvPr id="9" name="8 Resim" descr="0nf96lopkmluv78rgymd.gif"/>
          <p:cNvPicPr>
            <a:picLocks noChangeAspect="1"/>
          </p:cNvPicPr>
          <p:nvPr/>
        </p:nvPicPr>
        <p:blipFill>
          <a:blip r:embed="rId4" cstate="print"/>
          <a:stretch>
            <a:fillRect/>
          </a:stretch>
        </p:blipFill>
        <p:spPr>
          <a:xfrm>
            <a:off x="7072330" y="3857628"/>
            <a:ext cx="571504" cy="708666"/>
          </a:xfrm>
          <a:prstGeom prst="rect">
            <a:avLst/>
          </a:prstGeom>
        </p:spPr>
      </p:pic>
      <p:pic>
        <p:nvPicPr>
          <p:cNvPr id="10" name="9 Resim" descr="0nf96lopkmluv78rgymd.gif"/>
          <p:cNvPicPr>
            <a:picLocks noChangeAspect="1"/>
          </p:cNvPicPr>
          <p:nvPr/>
        </p:nvPicPr>
        <p:blipFill>
          <a:blip r:embed="rId4" cstate="print"/>
          <a:stretch>
            <a:fillRect/>
          </a:stretch>
        </p:blipFill>
        <p:spPr>
          <a:xfrm>
            <a:off x="6143636" y="3857628"/>
            <a:ext cx="571504" cy="708666"/>
          </a:xfrm>
          <a:prstGeom prst="rect">
            <a:avLst/>
          </a:prstGeom>
        </p:spPr>
      </p:pic>
      <p:pic>
        <p:nvPicPr>
          <p:cNvPr id="11" name="10 Resim" descr="0nf96lopkmluv78rgymd.gif"/>
          <p:cNvPicPr>
            <a:picLocks noChangeAspect="1"/>
          </p:cNvPicPr>
          <p:nvPr/>
        </p:nvPicPr>
        <p:blipFill>
          <a:blip r:embed="rId4" cstate="print"/>
          <a:stretch>
            <a:fillRect/>
          </a:stretch>
        </p:blipFill>
        <p:spPr>
          <a:xfrm>
            <a:off x="7215206" y="5000636"/>
            <a:ext cx="571504" cy="708666"/>
          </a:xfrm>
          <a:prstGeom prst="rect">
            <a:avLst/>
          </a:prstGeom>
        </p:spPr>
      </p:pic>
      <p:pic>
        <p:nvPicPr>
          <p:cNvPr id="12" name="11 Resim" descr="0nf96lopkmluv78rgymd.gif"/>
          <p:cNvPicPr>
            <a:picLocks noChangeAspect="1"/>
          </p:cNvPicPr>
          <p:nvPr/>
        </p:nvPicPr>
        <p:blipFill>
          <a:blip r:embed="rId4" cstate="print"/>
          <a:stretch>
            <a:fillRect/>
          </a:stretch>
        </p:blipFill>
        <p:spPr>
          <a:xfrm>
            <a:off x="5715008" y="5214950"/>
            <a:ext cx="571504" cy="708666"/>
          </a:xfrm>
          <a:prstGeom prst="rect">
            <a:avLst/>
          </a:prstGeom>
        </p:spPr>
      </p:pic>
      <p:pic>
        <p:nvPicPr>
          <p:cNvPr id="13" name="12 Resim" descr="0nf96lopkmluv78rgymd.gif"/>
          <p:cNvPicPr>
            <a:picLocks noChangeAspect="1"/>
          </p:cNvPicPr>
          <p:nvPr/>
        </p:nvPicPr>
        <p:blipFill>
          <a:blip r:embed="rId4" cstate="print"/>
          <a:stretch>
            <a:fillRect/>
          </a:stretch>
        </p:blipFill>
        <p:spPr>
          <a:xfrm>
            <a:off x="6858016" y="3214686"/>
            <a:ext cx="571504" cy="708666"/>
          </a:xfrm>
          <a:prstGeom prst="rect">
            <a:avLst/>
          </a:prstGeom>
        </p:spPr>
      </p:pic>
      <p:pic>
        <p:nvPicPr>
          <p:cNvPr id="14" name="13 Resim" descr="0nf96lopkmluv78rgymd.gif"/>
          <p:cNvPicPr>
            <a:picLocks noChangeAspect="1"/>
          </p:cNvPicPr>
          <p:nvPr/>
        </p:nvPicPr>
        <p:blipFill>
          <a:blip r:embed="rId4" cstate="print"/>
          <a:stretch>
            <a:fillRect/>
          </a:stretch>
        </p:blipFill>
        <p:spPr>
          <a:xfrm>
            <a:off x="5500694" y="4500570"/>
            <a:ext cx="571504" cy="708666"/>
          </a:xfrm>
          <a:prstGeom prst="rect">
            <a:avLst/>
          </a:prstGeom>
        </p:spPr>
      </p:pic>
      <p:pic>
        <p:nvPicPr>
          <p:cNvPr id="15" name="14 Resim" descr="0nf96lopkmluv78rgymd.gif"/>
          <p:cNvPicPr>
            <a:picLocks noChangeAspect="1"/>
          </p:cNvPicPr>
          <p:nvPr/>
        </p:nvPicPr>
        <p:blipFill>
          <a:blip r:embed="rId4" cstate="print"/>
          <a:stretch>
            <a:fillRect/>
          </a:stretch>
        </p:blipFill>
        <p:spPr>
          <a:xfrm>
            <a:off x="5572132" y="3286124"/>
            <a:ext cx="571504" cy="708666"/>
          </a:xfrm>
          <a:prstGeom prst="rect">
            <a:avLst/>
          </a:prstGeom>
        </p:spPr>
      </p:pic>
      <p:pic>
        <p:nvPicPr>
          <p:cNvPr id="16" name="15 Resim" descr="images.png"/>
          <p:cNvPicPr>
            <a:picLocks noChangeAspect="1"/>
          </p:cNvPicPr>
          <p:nvPr/>
        </p:nvPicPr>
        <p:blipFill>
          <a:blip r:embed="rId5"/>
          <a:srcRect l="20916"/>
          <a:stretch>
            <a:fillRect/>
          </a:stretch>
        </p:blipFill>
        <p:spPr>
          <a:xfrm>
            <a:off x="571472" y="4857760"/>
            <a:ext cx="1269888" cy="1285884"/>
          </a:xfrm>
          <a:prstGeom prst="rect">
            <a:avLst/>
          </a:prstGeom>
        </p:spPr>
      </p:pic>
      <p:sp>
        <p:nvSpPr>
          <p:cNvPr id="17" name="16 Köşeleri Yuvarlanmış Dikdörtgen Belirtme Çizgisi"/>
          <p:cNvSpPr/>
          <p:nvPr/>
        </p:nvSpPr>
        <p:spPr>
          <a:xfrm>
            <a:off x="714348" y="3500438"/>
            <a:ext cx="2786082" cy="1643074"/>
          </a:xfrm>
          <a:prstGeom prst="wedgeRoundRectCallout">
            <a:avLst>
              <a:gd name="adj1" fmla="val -32130"/>
              <a:gd name="adj2" fmla="val 73399"/>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2800" dirty="0" smtClean="0"/>
              <a:t>Teker teker gelin!</a:t>
            </a:r>
            <a:endParaRPr lang="tr-TR" sz="2800" dirty="0"/>
          </a:p>
        </p:txBody>
      </p:sp>
    </p:spTree>
    <p:extLst>
      <p:ext uri="{BB962C8B-B14F-4D97-AF65-F5344CB8AC3E}">
        <p14:creationId xmlns="" xmlns:p14="http://schemas.microsoft.com/office/powerpoint/2010/main" val="3313584333"/>
      </p:ext>
    </p:extLst>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Break</a:t>
            </a:r>
            <a:endParaRPr lang="tr-TR" dirty="0"/>
          </a:p>
        </p:txBody>
      </p:sp>
      <p:sp>
        <p:nvSpPr>
          <p:cNvPr id="3" name="2 İçerik Yer Tutucusu"/>
          <p:cNvSpPr>
            <a:spLocks noGrp="1"/>
          </p:cNvSpPr>
          <p:nvPr>
            <p:ph sz="quarter" idx="1"/>
          </p:nvPr>
        </p:nvSpPr>
        <p:spPr/>
        <p:txBody>
          <a:bodyPr/>
          <a:lstStyle/>
          <a:p>
            <a:r>
              <a:rPr lang="tr-TR" sz="2800" b="1" i="1" dirty="0" smtClean="0"/>
              <a:t> break: </a:t>
            </a:r>
            <a:r>
              <a:rPr lang="tr-TR" sz="2800" dirty="0" smtClean="0"/>
              <a:t>Görüldüğü yerdeki döngünün dışına çıkılmasını sağlar. Eğer iç içe döngüler varsa ve döngülerin hepsinden çıkılmak isteniyorsa her bir döngü için ayrı break komutu kullanılmalıdır. Ancak döngü/</a:t>
            </a:r>
            <a:r>
              <a:rPr lang="tr-TR" sz="2800" dirty="0" err="1" smtClean="0"/>
              <a:t>switch</a:t>
            </a:r>
            <a:r>
              <a:rPr lang="tr-TR" sz="2800" dirty="0" smtClean="0"/>
              <a:t> dışında kullanımı derleme hatasına neden olur.</a:t>
            </a:r>
          </a:p>
          <a:p>
            <a:endParaRPr lang="tr-TR"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323736" y="3992566"/>
            <a:ext cx="1833716" cy="184190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random/>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Uyarı: Hata ayıklayabilmek önemli bir yetenektir.</a:t>
            </a:r>
            <a:endParaRPr lang="tr-TR" dirty="0"/>
          </a:p>
        </p:txBody>
      </p:sp>
      <p:sp>
        <p:nvSpPr>
          <p:cNvPr id="3" name="2 İçerik Yer Tutucusu"/>
          <p:cNvSpPr>
            <a:spLocks noGrp="1"/>
          </p:cNvSpPr>
          <p:nvPr>
            <p:ph sz="quarter" idx="1"/>
          </p:nvPr>
        </p:nvSpPr>
        <p:spPr>
          <a:xfrm>
            <a:off x="500034" y="1357298"/>
            <a:ext cx="3114668" cy="2857520"/>
          </a:xfrm>
        </p:spPr>
        <p:style>
          <a:lnRef idx="2">
            <a:schemeClr val="dk1"/>
          </a:lnRef>
          <a:fillRef idx="1">
            <a:schemeClr val="lt1"/>
          </a:fillRef>
          <a:effectRef idx="0">
            <a:schemeClr val="dk1"/>
          </a:effectRef>
          <a:fontRef idx="minor">
            <a:schemeClr val="dk1"/>
          </a:fontRef>
        </p:style>
        <p:txBody>
          <a:bodyPr>
            <a:normAutofit fontScale="77500" lnSpcReduction="20000"/>
          </a:bodyPr>
          <a:lstStyle/>
          <a:p>
            <a:r>
              <a:rPr lang="tr-TR" dirty="0" smtClean="0"/>
              <a:t>Kod yazarken</a:t>
            </a:r>
          </a:p>
          <a:p>
            <a:pPr lvl="1"/>
            <a:r>
              <a:rPr lang="tr-TR" dirty="0" err="1" smtClean="0"/>
              <a:t>if</a:t>
            </a:r>
            <a:r>
              <a:rPr lang="tr-TR" dirty="0" smtClean="0"/>
              <a:t>(x=3) mü kullandınız…</a:t>
            </a:r>
          </a:p>
          <a:p>
            <a:pPr lvl="1"/>
            <a:r>
              <a:rPr lang="tr-TR" dirty="0" err="1" smtClean="0"/>
              <a:t>if</a:t>
            </a:r>
            <a:r>
              <a:rPr lang="tr-TR" dirty="0" smtClean="0"/>
              <a:t>(2&lt;=x&lt;=5) mi kullandınız…</a:t>
            </a:r>
          </a:p>
          <a:p>
            <a:pPr lvl="1"/>
            <a:r>
              <a:rPr lang="tr-TR" dirty="0" err="1" smtClean="0"/>
              <a:t>scanf’in</a:t>
            </a:r>
            <a:r>
              <a:rPr lang="tr-TR" dirty="0" smtClean="0"/>
              <a:t> “%</a:t>
            </a:r>
            <a:r>
              <a:rPr lang="tr-TR" dirty="0" err="1" smtClean="0"/>
              <a:t>c”sinde</a:t>
            </a:r>
            <a:r>
              <a:rPr lang="tr-TR" dirty="0" smtClean="0"/>
              <a:t> boşluk mu unuttunuz?</a:t>
            </a:r>
          </a:p>
          <a:p>
            <a:pPr lvl="1"/>
            <a:r>
              <a:rPr lang="tr-TR" dirty="0" err="1" smtClean="0"/>
              <a:t>else’leriniz</a:t>
            </a:r>
            <a:r>
              <a:rPr lang="tr-TR" dirty="0" smtClean="0"/>
              <a:t> sahipsizce boşta mı dolaşıyor…</a:t>
            </a:r>
          </a:p>
          <a:p>
            <a:pPr>
              <a:buNone/>
            </a:pPr>
            <a:r>
              <a:rPr lang="tr-TR" dirty="0" smtClean="0"/>
              <a:t>		</a:t>
            </a:r>
            <a:r>
              <a:rPr lang="tr-TR" b="1" dirty="0" smtClean="0"/>
              <a:t>Sorun değil.</a:t>
            </a:r>
          </a:p>
          <a:p>
            <a:pPr>
              <a:buNone/>
            </a:pPr>
            <a:endParaRPr lang="tr-TR" dirty="0" smtClean="0"/>
          </a:p>
        </p:txBody>
      </p:sp>
      <p:sp>
        <p:nvSpPr>
          <p:cNvPr id="5" name="2 İçerik Yer Tutucusu"/>
          <p:cNvSpPr txBox="1">
            <a:spLocks/>
          </p:cNvSpPr>
          <p:nvPr/>
        </p:nvSpPr>
        <p:spPr>
          <a:xfrm>
            <a:off x="4071934" y="1285860"/>
            <a:ext cx="4857784" cy="3500462"/>
          </a:xfrm>
          <a:prstGeom prst="rect">
            <a:avLst/>
          </a:prstGeom>
        </p:spPr>
        <p:style>
          <a:lnRef idx="2">
            <a:schemeClr val="accent6"/>
          </a:lnRef>
          <a:fillRef idx="1">
            <a:schemeClr val="lt1"/>
          </a:fillRef>
          <a:effectRef idx="0">
            <a:schemeClr val="accent6"/>
          </a:effectRef>
          <a:fontRef idx="minor">
            <a:schemeClr val="dk1"/>
          </a:fontRef>
        </p:style>
        <p:txBody>
          <a:bodyPr vert="horz">
            <a:normAutofit fontScale="77500" lnSpcReduction="20000"/>
          </a:bodyPr>
          <a:lstStyle/>
          <a:p>
            <a:pPr marL="274320" marR="0" lvl="0" indent="-274320" algn="l" defTabSz="914400" rtl="0" eaLnBrk="1" fontAlgn="auto" latinLnBrk="0" hangingPunct="1">
              <a:lnSpc>
                <a:spcPct val="100000"/>
              </a:lnSpc>
              <a:spcBef>
                <a:spcPts val="600"/>
              </a:spcBef>
              <a:spcAft>
                <a:spcPts val="0"/>
              </a:spcAft>
              <a:buClr>
                <a:schemeClr val="accent1"/>
              </a:buClr>
              <a:buSzPct val="76000"/>
              <a:buFont typeface="Wingdings 3"/>
              <a:buChar char=""/>
              <a:tabLst/>
              <a:defRPr/>
            </a:pPr>
            <a:r>
              <a:rPr kumimoji="0" lang="tr-TR" sz="2600" b="0" i="0" u="none" strike="noStrike" kern="1200" cap="none" spc="0" normalizeH="0" baseline="0" noProof="0" dirty="0" smtClean="0">
                <a:ln>
                  <a:noFill/>
                </a:ln>
                <a:solidFill>
                  <a:schemeClr val="tx1"/>
                </a:solidFill>
                <a:effectLst/>
                <a:uLnTx/>
                <a:uFillTx/>
                <a:latin typeface="+mn-lt"/>
                <a:ea typeface="+mn-ea"/>
                <a:cs typeface="+mn-cs"/>
              </a:rPr>
              <a:t>Kod yazarken</a:t>
            </a:r>
          </a:p>
          <a:p>
            <a:pPr marL="548640" marR="0" lvl="1" indent="-274320" algn="l" defTabSz="914400" rtl="0" eaLnBrk="1" fontAlgn="auto" latinLnBrk="0" hangingPunct="1">
              <a:lnSpc>
                <a:spcPct val="100000"/>
              </a:lnSpc>
              <a:spcBef>
                <a:spcPts val="500"/>
              </a:spcBef>
              <a:spcAft>
                <a:spcPts val="0"/>
              </a:spcAft>
              <a:buClr>
                <a:schemeClr val="accent2"/>
              </a:buClr>
              <a:buSzPct val="76000"/>
              <a:buFont typeface="Wingdings 3"/>
              <a:buChar char=""/>
              <a:tabLst/>
              <a:defRPr/>
            </a:pPr>
            <a:r>
              <a:rPr kumimoji="0" lang="tr-TR" sz="2300" b="0" i="0" u="none" strike="noStrike" kern="1200" cap="none" spc="0" normalizeH="0" baseline="0" noProof="0" dirty="0" smtClean="0">
                <a:ln>
                  <a:noFill/>
                </a:ln>
                <a:solidFill>
                  <a:schemeClr val="tx2"/>
                </a:solidFill>
                <a:effectLst/>
                <a:uLnTx/>
                <a:uFillTx/>
                <a:latin typeface="+mn-lt"/>
                <a:ea typeface="+mn-ea"/>
                <a:cs typeface="+mn-cs"/>
              </a:rPr>
              <a:t>Hata ayıklama yöntemlerini uygulayamıyor musunuz? </a:t>
            </a:r>
          </a:p>
          <a:p>
            <a:pPr marL="548640" marR="0" lvl="1" indent="-274320" algn="l" defTabSz="914400" rtl="0" eaLnBrk="1" fontAlgn="auto" latinLnBrk="0" hangingPunct="1">
              <a:lnSpc>
                <a:spcPct val="100000"/>
              </a:lnSpc>
              <a:spcBef>
                <a:spcPts val="500"/>
              </a:spcBef>
              <a:spcAft>
                <a:spcPts val="0"/>
              </a:spcAft>
              <a:buClr>
                <a:schemeClr val="accent2"/>
              </a:buClr>
              <a:buSzPct val="76000"/>
              <a:buFont typeface="Wingdings 3"/>
              <a:buChar char=""/>
              <a:tabLst/>
              <a:defRPr/>
            </a:pPr>
            <a:r>
              <a:rPr kumimoji="0" lang="tr-TR" sz="2300" b="0" i="0" u="none" strike="noStrike" kern="1200" cap="none" spc="0" normalizeH="0" baseline="0" noProof="0" dirty="0" smtClean="0">
                <a:ln>
                  <a:noFill/>
                </a:ln>
                <a:solidFill>
                  <a:schemeClr val="tx2"/>
                </a:solidFill>
                <a:effectLst/>
                <a:uLnTx/>
                <a:uFillTx/>
                <a:latin typeface="+mn-lt"/>
                <a:ea typeface="+mn-ea"/>
                <a:cs typeface="+mn-cs"/>
              </a:rPr>
              <a:t>Kendi hatanızı kendiniz ayıklayamıyor musunuz?</a:t>
            </a:r>
          </a:p>
          <a:p>
            <a:pPr marL="548640" marR="0" lvl="1" indent="-274320" algn="l" defTabSz="914400" rtl="0" eaLnBrk="1" fontAlgn="auto" latinLnBrk="0" hangingPunct="1">
              <a:lnSpc>
                <a:spcPct val="100000"/>
              </a:lnSpc>
              <a:spcBef>
                <a:spcPts val="500"/>
              </a:spcBef>
              <a:spcAft>
                <a:spcPts val="0"/>
              </a:spcAft>
              <a:buClr>
                <a:schemeClr val="accent2"/>
              </a:buClr>
              <a:buSzPct val="76000"/>
              <a:buFont typeface="Wingdings 3"/>
              <a:buChar char=""/>
              <a:tabLst/>
              <a:defRPr/>
            </a:pPr>
            <a:r>
              <a:rPr kumimoji="0" lang="tr-TR" sz="2300" b="0" i="0" u="none" strike="noStrike" kern="1200" cap="none" spc="0" normalizeH="0" baseline="0" noProof="0" dirty="0" smtClean="0">
                <a:ln>
                  <a:noFill/>
                </a:ln>
                <a:solidFill>
                  <a:schemeClr val="tx2"/>
                </a:solidFill>
                <a:effectLst/>
                <a:uLnTx/>
                <a:uFillTx/>
                <a:latin typeface="+mn-lt"/>
                <a:ea typeface="+mn-ea"/>
                <a:cs typeface="+mn-cs"/>
              </a:rPr>
              <a:t>Noktalı virgül unutsanız hemen “</a:t>
            </a:r>
            <a:r>
              <a:rPr kumimoji="0" lang="tr-TR" sz="2300" b="0" i="1" u="none" strike="noStrike" kern="1200" cap="none" spc="0" normalizeH="0" baseline="0" noProof="0" dirty="0" smtClean="0">
                <a:ln>
                  <a:noFill/>
                </a:ln>
                <a:solidFill>
                  <a:srgbClr val="FF0000"/>
                </a:solidFill>
                <a:effectLst/>
                <a:uLnTx/>
                <a:uFillTx/>
                <a:latin typeface="+mn-lt"/>
                <a:ea typeface="+mn-ea"/>
                <a:cs typeface="+mn-cs"/>
              </a:rPr>
              <a:t>Hocam kodum çalışmıyor</a:t>
            </a:r>
            <a:r>
              <a:rPr kumimoji="0" lang="tr-TR" sz="2300" b="0" i="0" u="none" strike="noStrike" kern="1200" cap="none" spc="0" normalizeH="0" baseline="0" noProof="0" dirty="0" smtClean="0">
                <a:ln>
                  <a:noFill/>
                </a:ln>
                <a:solidFill>
                  <a:schemeClr val="tx2"/>
                </a:solidFill>
                <a:effectLst/>
                <a:uLnTx/>
                <a:uFillTx/>
                <a:latin typeface="+mn-lt"/>
                <a:ea typeface="+mn-ea"/>
                <a:cs typeface="+mn-cs"/>
              </a:rPr>
              <a:t>” mesajı mı atıyorsunuz?</a:t>
            </a:r>
          </a:p>
          <a:p>
            <a:pPr marL="548640" marR="0" lvl="1" indent="-274320" algn="l" defTabSz="914400" rtl="0" eaLnBrk="1" fontAlgn="auto" latinLnBrk="0" hangingPunct="1">
              <a:lnSpc>
                <a:spcPct val="100000"/>
              </a:lnSpc>
              <a:spcBef>
                <a:spcPts val="500"/>
              </a:spcBef>
              <a:spcAft>
                <a:spcPts val="0"/>
              </a:spcAft>
              <a:buClr>
                <a:schemeClr val="accent2"/>
              </a:buClr>
              <a:buSzPct val="76000"/>
              <a:buFont typeface="Wingdings 3"/>
              <a:buChar char=""/>
              <a:tabLst/>
              <a:defRPr/>
            </a:pPr>
            <a:r>
              <a:rPr kumimoji="0" lang="tr-TR" sz="2300" b="0" i="0" u="none" strike="noStrike" kern="1200" cap="none" spc="0" normalizeH="0" baseline="0" noProof="0" dirty="0" smtClean="0">
                <a:ln>
                  <a:noFill/>
                </a:ln>
                <a:solidFill>
                  <a:schemeClr val="tx2"/>
                </a:solidFill>
                <a:effectLst/>
                <a:uLnTx/>
                <a:uFillTx/>
                <a:latin typeface="+mn-lt"/>
                <a:ea typeface="+mn-ea"/>
                <a:cs typeface="+mn-cs"/>
              </a:rPr>
              <a:t>Kodlarınızdaki</a:t>
            </a:r>
            <a:r>
              <a:rPr kumimoji="0" lang="tr-TR" sz="2300" b="0" i="0" u="none" strike="noStrike" kern="1200" cap="none" spc="0" normalizeH="0" noProof="0" dirty="0" smtClean="0">
                <a:ln>
                  <a:noFill/>
                </a:ln>
                <a:solidFill>
                  <a:schemeClr val="tx2"/>
                </a:solidFill>
                <a:effectLst/>
                <a:uLnTx/>
                <a:uFillTx/>
                <a:latin typeface="+mn-lt"/>
                <a:ea typeface="+mn-ea"/>
                <a:cs typeface="+mn-cs"/>
              </a:rPr>
              <a:t> hataları, hiç düşünmeden  “bir de şunu deneyeyim” mantığı ile mi çözüyorsunuz?</a:t>
            </a:r>
            <a:r>
              <a:rPr kumimoji="0" lang="tr-TR" sz="2600" b="0" i="0" u="none" strike="noStrike" kern="1200" cap="none" spc="0" normalizeH="0" baseline="0" noProof="0" dirty="0" smtClean="0">
                <a:ln>
                  <a:noFill/>
                </a:ln>
                <a:solidFill>
                  <a:schemeClr val="tx1"/>
                </a:solidFill>
                <a:effectLst/>
                <a:uLnTx/>
                <a:uFillTx/>
                <a:latin typeface="+mn-lt"/>
                <a:ea typeface="+mn-ea"/>
                <a:cs typeface="+mn-cs"/>
              </a:rPr>
              <a:t>			</a:t>
            </a:r>
            <a:r>
              <a:rPr kumimoji="0" lang="tr-TR" sz="4100" b="1" i="0" u="sng" strike="noStrike" kern="1200" cap="none" spc="0" normalizeH="0" baseline="0" noProof="0" dirty="0" smtClean="0">
                <a:ln>
                  <a:noFill/>
                </a:ln>
                <a:solidFill>
                  <a:srgbClr val="FF0000"/>
                </a:solidFill>
                <a:effectLst/>
                <a:uLnTx/>
                <a:uFillTx/>
                <a:latin typeface="+mn-lt"/>
                <a:ea typeface="+mn-ea"/>
                <a:cs typeface="+mn-cs"/>
              </a:rPr>
              <a:t>Eyvah </a:t>
            </a:r>
            <a:r>
              <a:rPr kumimoji="0" lang="tr-TR" sz="4100" b="1" i="0" u="sng" strike="noStrike" kern="1200" cap="none" spc="0" normalizeH="0" noProof="0" dirty="0" smtClean="0">
                <a:ln>
                  <a:noFill/>
                </a:ln>
                <a:solidFill>
                  <a:srgbClr val="FF0000"/>
                </a:solidFill>
                <a:effectLst/>
                <a:uLnTx/>
                <a:uFillTx/>
                <a:latin typeface="+mn-lt"/>
                <a:ea typeface="+mn-ea"/>
                <a:cs typeface="+mn-cs"/>
              </a:rPr>
              <a:t>! ! !</a:t>
            </a:r>
            <a:endParaRPr kumimoji="0" lang="tr-TR" sz="2600" b="1" i="0" u="sng" strike="noStrike" kern="1200" cap="none" spc="0" normalizeH="0" baseline="0" noProof="0" dirty="0" smtClean="0">
              <a:ln>
                <a:noFill/>
              </a:ln>
              <a:solidFill>
                <a:srgbClr val="FF0000"/>
              </a:solidFill>
              <a:effectLst/>
              <a:uLnTx/>
              <a:uFillTx/>
              <a:latin typeface="+mn-lt"/>
              <a:ea typeface="+mn-ea"/>
              <a:cs typeface="+mn-cs"/>
            </a:endParaRPr>
          </a:p>
          <a:p>
            <a:pPr marL="274320" marR="0" lvl="0" indent="-274320" algn="l" defTabSz="914400" rtl="0" eaLnBrk="1" fontAlgn="auto" latinLnBrk="0" hangingPunct="1">
              <a:lnSpc>
                <a:spcPct val="100000"/>
              </a:lnSpc>
              <a:spcBef>
                <a:spcPts val="600"/>
              </a:spcBef>
              <a:spcAft>
                <a:spcPts val="0"/>
              </a:spcAft>
              <a:buClr>
                <a:schemeClr val="accent1"/>
              </a:buClr>
              <a:buSzPct val="76000"/>
              <a:buFont typeface="Wingdings 3"/>
              <a:buNone/>
              <a:tabLst/>
              <a:defRPr/>
            </a:pPr>
            <a:endParaRPr kumimoji="0" lang="tr-TR" sz="26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6" name="5 Resim" descr="act3-12.png"/>
          <p:cNvPicPr>
            <a:picLocks noChangeAspect="1"/>
          </p:cNvPicPr>
          <p:nvPr/>
        </p:nvPicPr>
        <p:blipFill>
          <a:blip r:embed="rId3">
            <a:clrChange>
              <a:clrFrom>
                <a:srgbClr val="FFFFFF"/>
              </a:clrFrom>
              <a:clrTo>
                <a:srgbClr val="FFFFFF">
                  <a:alpha val="0"/>
                </a:srgbClr>
              </a:clrTo>
            </a:clrChange>
          </a:blip>
          <a:stretch>
            <a:fillRect/>
          </a:stretch>
        </p:blipFill>
        <p:spPr>
          <a:xfrm>
            <a:off x="1000100" y="3857628"/>
            <a:ext cx="2071702" cy="2415814"/>
          </a:xfrm>
          <a:prstGeom prst="rect">
            <a:avLst/>
          </a:prstGeom>
        </p:spPr>
      </p:pic>
      <p:pic>
        <p:nvPicPr>
          <p:cNvPr id="7" name="6 Resim" descr="fry.jpg"/>
          <p:cNvPicPr>
            <a:picLocks noChangeAspect="1"/>
          </p:cNvPicPr>
          <p:nvPr/>
        </p:nvPicPr>
        <p:blipFill>
          <a:blip r:embed="rId4">
            <a:clrChange>
              <a:clrFrom>
                <a:srgbClr val="FEFEFE"/>
              </a:clrFrom>
              <a:clrTo>
                <a:srgbClr val="FEFEFE">
                  <a:alpha val="0"/>
                </a:srgbClr>
              </a:clrTo>
            </a:clrChange>
          </a:blip>
          <a:stretch>
            <a:fillRect/>
          </a:stretch>
        </p:blipFill>
        <p:spPr>
          <a:xfrm>
            <a:off x="5429256" y="4429132"/>
            <a:ext cx="2533646" cy="1809747"/>
          </a:xfrm>
          <a:prstGeom prst="rect">
            <a:avLst/>
          </a:prstGeom>
        </p:spPr>
      </p:pic>
      <p:pic>
        <p:nvPicPr>
          <p:cNvPr id="8" name="7 Resim" descr="15522695ea6b563348037e29100bfad1_back-of-laptop-stock-photos-image-6033-back-of-laptop-clipart_240-160.jpeg"/>
          <p:cNvPicPr>
            <a:picLocks noChangeAspect="1"/>
          </p:cNvPicPr>
          <p:nvPr/>
        </p:nvPicPr>
        <p:blipFill>
          <a:blip r:embed="rId5">
            <a:clrChange>
              <a:clrFrom>
                <a:srgbClr val="FFFFFF"/>
              </a:clrFrom>
              <a:clrTo>
                <a:srgbClr val="FFFFFF">
                  <a:alpha val="0"/>
                </a:srgbClr>
              </a:clrTo>
            </a:clrChange>
          </a:blip>
          <a:stretch>
            <a:fillRect/>
          </a:stretch>
        </p:blipFill>
        <p:spPr>
          <a:xfrm>
            <a:off x="1285852" y="5143512"/>
            <a:ext cx="1500198" cy="1000132"/>
          </a:xfrm>
          <a:prstGeom prst="rect">
            <a:avLst/>
          </a:prstGeom>
        </p:spPr>
      </p:pic>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bg/>
                                          </p:spTgt>
                                        </p:tgtEl>
                                        <p:attrNameLst>
                                          <p:attrName>style.visibility</p:attrName>
                                        </p:attrNameLst>
                                      </p:cBhvr>
                                      <p:to>
                                        <p:strVal val="visible"/>
                                      </p:to>
                                    </p:set>
                                    <p:anim calcmode="lin" valueType="num">
                                      <p:cBhvr additive="base">
                                        <p:cTn id="43" dur="500" fill="hold"/>
                                        <p:tgtEl>
                                          <p:spTgt spid="5">
                                            <p:bg/>
                                          </p:spTgt>
                                        </p:tgtEl>
                                        <p:attrNameLst>
                                          <p:attrName>ppt_x</p:attrName>
                                        </p:attrNameLst>
                                      </p:cBhvr>
                                      <p:tavLst>
                                        <p:tav tm="0">
                                          <p:val>
                                            <p:strVal val="#ppt_x"/>
                                          </p:val>
                                        </p:tav>
                                        <p:tav tm="100000">
                                          <p:val>
                                            <p:strVal val="#ppt_x"/>
                                          </p:val>
                                        </p:tav>
                                      </p:tavLst>
                                    </p:anim>
                                    <p:anim calcmode="lin" valueType="num">
                                      <p:cBhvr additive="base">
                                        <p:cTn id="44" dur="500" fill="hold"/>
                                        <p:tgtEl>
                                          <p:spTgt spid="5">
                                            <p:bg/>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
                                            <p:txEl>
                                              <p:pRg st="0" end="0"/>
                                            </p:txEl>
                                          </p:spTgt>
                                        </p:tgtEl>
                                        <p:attrNameLst>
                                          <p:attrName>style.visibility</p:attrName>
                                        </p:attrNameLst>
                                      </p:cBhvr>
                                      <p:to>
                                        <p:strVal val="visible"/>
                                      </p:to>
                                    </p:set>
                                    <p:anim calcmode="lin" valueType="num">
                                      <p:cBhvr additive="base">
                                        <p:cTn id="4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
                                            <p:txEl>
                                              <p:pRg st="1" end="1"/>
                                            </p:txEl>
                                          </p:spTgt>
                                        </p:tgtEl>
                                        <p:attrNameLst>
                                          <p:attrName>style.visibility</p:attrName>
                                        </p:attrNameLst>
                                      </p:cBhvr>
                                      <p:to>
                                        <p:strVal val="visible"/>
                                      </p:to>
                                    </p:set>
                                    <p:anim calcmode="lin" valueType="num">
                                      <p:cBhvr additive="base">
                                        <p:cTn id="55"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5">
                                            <p:txEl>
                                              <p:pRg st="2" end="2"/>
                                            </p:txEl>
                                          </p:spTgt>
                                        </p:tgtEl>
                                        <p:attrNameLst>
                                          <p:attrName>style.visibility</p:attrName>
                                        </p:attrNameLst>
                                      </p:cBhvr>
                                      <p:to>
                                        <p:strVal val="visible"/>
                                      </p:to>
                                    </p:set>
                                    <p:anim calcmode="lin" valueType="num">
                                      <p:cBhvr additive="base">
                                        <p:cTn id="61"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5">
                                            <p:txEl>
                                              <p:pRg st="3" end="3"/>
                                            </p:txEl>
                                          </p:spTgt>
                                        </p:tgtEl>
                                        <p:attrNameLst>
                                          <p:attrName>style.visibility</p:attrName>
                                        </p:attrNameLst>
                                      </p:cBhvr>
                                      <p:to>
                                        <p:strVal val="visible"/>
                                      </p:to>
                                    </p:set>
                                    <p:anim calcmode="lin" valueType="num">
                                      <p:cBhvr additive="base">
                                        <p:cTn id="6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5">
                                            <p:txEl>
                                              <p:pRg st="4" end="4"/>
                                            </p:txEl>
                                          </p:spTgt>
                                        </p:tgtEl>
                                        <p:attrNameLst>
                                          <p:attrName>style.visibility</p:attrName>
                                        </p:attrNameLst>
                                      </p:cBhvr>
                                      <p:to>
                                        <p:strVal val="visible"/>
                                      </p:to>
                                    </p:set>
                                    <p:anim calcmode="lin" valueType="num">
                                      <p:cBhvr additive="base">
                                        <p:cTn id="73"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5" grpId="0" build="p" animBg="1"/>
    </p:bldLst>
  </p:timing>
</p:sld>
</file>

<file path=ppt/slides/slide171.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Hata Ayıklama (d</a:t>
            </a:r>
            <a:r>
              <a:rPr lang="en-US" dirty="0" err="1" smtClean="0"/>
              <a:t>ebuggin</a:t>
            </a:r>
            <a:r>
              <a:rPr lang="tr-TR" dirty="0" smtClean="0"/>
              <a:t>g)</a:t>
            </a:r>
            <a:endParaRPr lang="tr-TR" dirty="0"/>
          </a:p>
        </p:txBody>
      </p:sp>
      <p:pic>
        <p:nvPicPr>
          <p:cNvPr id="4" name="Picture 2" descr="http://2.bp.blogspot.com/-tFxHJL1S5eo/T4DPM3pwiMI/AAAAAAAAAdY/D-WVnmMXEEw/s1600/success_baby.jpg"/>
          <p:cNvPicPr>
            <a:picLocks noGrp="1" noChangeAspect="1" noChangeArrowheads="1"/>
          </p:cNvPicPr>
          <p:nvPr>
            <p:ph sz="quarter" idx="1"/>
          </p:nvPr>
        </p:nvPicPr>
        <p:blipFill>
          <a:blip r:embed="rId3"/>
          <a:srcRect/>
          <a:stretch>
            <a:fillRect/>
          </a:stretch>
        </p:blipFill>
        <p:spPr bwMode="auto">
          <a:xfrm>
            <a:off x="2071670" y="3643314"/>
            <a:ext cx="1941022" cy="21322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4 Bulut Belirtme Çizgisi"/>
          <p:cNvSpPr/>
          <p:nvPr/>
        </p:nvSpPr>
        <p:spPr>
          <a:xfrm>
            <a:off x="143982" y="1143000"/>
            <a:ext cx="3285010" cy="2357438"/>
          </a:xfrm>
          <a:prstGeom prst="cloudCallout">
            <a:avLst>
              <a:gd name="adj1" fmla="val 27844"/>
              <a:gd name="adj2" fmla="val 71443"/>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tr-TR" sz="2000" dirty="0" smtClean="0"/>
              <a:t>Niçin asistanlara sormak için ertesi günü bekleyim… Hem sınavda/işte vs. yanımda asistan mı olacak…</a:t>
            </a:r>
          </a:p>
        </p:txBody>
      </p:sp>
      <p:pic>
        <p:nvPicPr>
          <p:cNvPr id="7" name="6 Resim" descr="0nf96lopkmluv78rgymd.gif"/>
          <p:cNvPicPr>
            <a:picLocks noChangeAspect="1"/>
          </p:cNvPicPr>
          <p:nvPr/>
        </p:nvPicPr>
        <p:blipFill>
          <a:blip r:embed="rId4"/>
          <a:stretch>
            <a:fillRect/>
          </a:stretch>
        </p:blipFill>
        <p:spPr>
          <a:xfrm flipH="1">
            <a:off x="6221588" y="4682813"/>
            <a:ext cx="1215674" cy="1522721"/>
          </a:xfrm>
          <a:prstGeom prst="rect">
            <a:avLst/>
          </a:prstGeom>
        </p:spPr>
      </p:pic>
      <p:sp>
        <p:nvSpPr>
          <p:cNvPr id="8" name="7 Köşeleri Yuvarlanmış Dikdörtgen Belirtme Çizgisi"/>
          <p:cNvSpPr/>
          <p:nvPr/>
        </p:nvSpPr>
        <p:spPr>
          <a:xfrm>
            <a:off x="4621388" y="3286124"/>
            <a:ext cx="1600200" cy="1396689"/>
          </a:xfrm>
          <a:prstGeom prst="wedgeRoundRectCallout">
            <a:avLst>
              <a:gd name="adj1" fmla="val 64286"/>
              <a:gd name="adj2" fmla="val 7841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dirty="0" smtClean="0"/>
              <a:t>Kaçalım dostlar. Bu çocuk çok ciddi.</a:t>
            </a:r>
            <a:endParaRPr lang="tr-TR" sz="2000" dirty="0"/>
          </a:p>
        </p:txBody>
      </p:sp>
      <p:sp>
        <p:nvSpPr>
          <p:cNvPr id="9" name="8 Köşeleri Yuvarlanmış Dikdörtgen Belirtme Çizgisi"/>
          <p:cNvSpPr/>
          <p:nvPr/>
        </p:nvSpPr>
        <p:spPr>
          <a:xfrm>
            <a:off x="3587926" y="1800225"/>
            <a:ext cx="2066924" cy="1218871"/>
          </a:xfrm>
          <a:prstGeom prst="wedgeRoundRectCallout">
            <a:avLst>
              <a:gd name="adj1" fmla="val -49404"/>
              <a:gd name="adj2" fmla="val 74929"/>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smtClean="0"/>
              <a:t>Kendi hatamı kendim ayıklayabilmeliyim.</a:t>
            </a:r>
          </a:p>
        </p:txBody>
      </p:sp>
    </p:spTree>
    <p:extLst>
      <p:ext uri="{BB962C8B-B14F-4D97-AF65-F5344CB8AC3E}">
        <p14:creationId xmlns="" xmlns:p14="http://schemas.microsoft.com/office/powerpoint/2010/main" val="658024959"/>
      </p:ext>
    </p:extLst>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xit" presetSubtype="2" fill="hold" nodeType="clickEffect">
                                  <p:stCondLst>
                                    <p:cond delay="0"/>
                                  </p:stCondLst>
                                  <p:childTnLst>
                                    <p:anim calcmode="lin" valueType="num">
                                      <p:cBhvr additive="base">
                                        <p:cTn id="14" dur="500"/>
                                        <p:tgtEl>
                                          <p:spTgt spid="7"/>
                                        </p:tgtEl>
                                        <p:attrNameLst>
                                          <p:attrName>ppt_x</p:attrName>
                                        </p:attrNameLst>
                                      </p:cBhvr>
                                      <p:tavLst>
                                        <p:tav tm="0">
                                          <p:val>
                                            <p:strVal val="ppt_x"/>
                                          </p:val>
                                        </p:tav>
                                        <p:tav tm="100000">
                                          <p:val>
                                            <p:strVal val="1+ppt_w/2"/>
                                          </p:val>
                                        </p:tav>
                                      </p:tavLst>
                                    </p:anim>
                                    <p:anim calcmode="lin" valueType="num">
                                      <p:cBhvr additive="base">
                                        <p:cTn id="15" dur="500"/>
                                        <p:tgtEl>
                                          <p:spTgt spid="7"/>
                                        </p:tgtEl>
                                        <p:attrNameLst>
                                          <p:attrName>ppt_y</p:attrName>
                                        </p:attrNameLst>
                                      </p:cBhvr>
                                      <p:tavLst>
                                        <p:tav tm="0">
                                          <p:val>
                                            <p:strVal val="ppt_y"/>
                                          </p:val>
                                        </p:tav>
                                        <p:tav tm="100000">
                                          <p:val>
                                            <p:strVal val="ppt_y"/>
                                          </p:val>
                                        </p:tav>
                                      </p:tavLst>
                                    </p:anim>
                                    <p:set>
                                      <p:cBhvr>
                                        <p:cTn id="16" dur="1" fill="hold">
                                          <p:stCondLst>
                                            <p:cond delay="499"/>
                                          </p:stCondLst>
                                        </p:cTn>
                                        <p:tgtEl>
                                          <p:spTgt spid="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xit" presetSubtype="2" fill="hold" grpId="1" nodeType="clickEffect">
                                  <p:stCondLst>
                                    <p:cond delay="0"/>
                                  </p:stCondLst>
                                  <p:childTnLst>
                                    <p:anim calcmode="lin" valueType="num">
                                      <p:cBhvr additive="base">
                                        <p:cTn id="20" dur="500"/>
                                        <p:tgtEl>
                                          <p:spTgt spid="8"/>
                                        </p:tgtEl>
                                        <p:attrNameLst>
                                          <p:attrName>ppt_x</p:attrName>
                                        </p:attrNameLst>
                                      </p:cBhvr>
                                      <p:tavLst>
                                        <p:tav tm="0">
                                          <p:val>
                                            <p:strVal val="ppt_x"/>
                                          </p:val>
                                        </p:tav>
                                        <p:tav tm="100000">
                                          <p:val>
                                            <p:strVal val="1+ppt_w/2"/>
                                          </p:val>
                                        </p:tav>
                                      </p:tavLst>
                                    </p:anim>
                                    <p:anim calcmode="lin" valueType="num">
                                      <p:cBhvr additive="base">
                                        <p:cTn id="21" dur="500"/>
                                        <p:tgtEl>
                                          <p:spTgt spid="8"/>
                                        </p:tgtEl>
                                        <p:attrNameLst>
                                          <p:attrName>ppt_y</p:attrName>
                                        </p:attrNameLst>
                                      </p:cBhvr>
                                      <p:tavLst>
                                        <p:tav tm="0">
                                          <p:val>
                                            <p:strVal val="ppt_y"/>
                                          </p:val>
                                        </p:tav>
                                        <p:tav tm="100000">
                                          <p:val>
                                            <p:strVal val="ppt_y"/>
                                          </p:val>
                                        </p:tav>
                                      </p:tavLst>
                                    </p:anim>
                                    <p:set>
                                      <p:cBhvr>
                                        <p:cTn id="2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Etkin olmayan bir hata ayıklama yöntemi…</a:t>
            </a:r>
            <a:endParaRPr lang="tr-TR" dirty="0"/>
          </a:p>
        </p:txBody>
      </p:sp>
      <p:pic>
        <p:nvPicPr>
          <p:cNvPr id="5" name="4 İçerik Yer Tutucusu" descr="a.jpg"/>
          <p:cNvPicPr>
            <a:picLocks noGrp="1" noChangeAspect="1"/>
          </p:cNvPicPr>
          <p:nvPr>
            <p:ph sz="quarter" idx="1"/>
          </p:nvPr>
        </p:nvPicPr>
        <p:blipFill>
          <a:blip r:embed="rId3"/>
          <a:stretch>
            <a:fillRect/>
          </a:stretch>
        </p:blipFill>
        <p:spPr>
          <a:xfrm>
            <a:off x="571472" y="1285860"/>
            <a:ext cx="2857520" cy="4937116"/>
          </a:xfrm>
        </p:spPr>
      </p:pic>
      <p:sp>
        <p:nvSpPr>
          <p:cNvPr id="6" name="5 Metin kutusu"/>
          <p:cNvSpPr txBox="1"/>
          <p:nvPr/>
        </p:nvSpPr>
        <p:spPr>
          <a:xfrm>
            <a:off x="5429256" y="1357298"/>
            <a:ext cx="3357586" cy="2523768"/>
          </a:xfrm>
          <a:prstGeom prst="rect">
            <a:avLst/>
          </a:prstGeom>
          <a:noFill/>
        </p:spPr>
        <p:txBody>
          <a:bodyPr wrap="square" rtlCol="0">
            <a:spAutoFit/>
          </a:bodyPr>
          <a:lstStyle/>
          <a:p>
            <a:r>
              <a:rPr lang="tr-TR" sz="1400" dirty="0" smtClean="0"/>
              <a:t>Bir hata ile karşılaştığınızda ekran görüntüsünü almacalar, </a:t>
            </a:r>
            <a:r>
              <a:rPr lang="tr-TR" sz="1400" dirty="0" err="1" smtClean="0"/>
              <a:t>Paint’te</a:t>
            </a:r>
            <a:r>
              <a:rPr lang="tr-TR" sz="1400" dirty="0" smtClean="0"/>
              <a:t> ilgili yerleri yuvarlak içine almacalar, e-posta ile sormacalar…</a:t>
            </a:r>
          </a:p>
          <a:p>
            <a:r>
              <a:rPr lang="tr-TR" sz="1400" b="1" dirty="0" smtClean="0"/>
              <a:t>etkin</a:t>
            </a:r>
            <a:r>
              <a:rPr lang="tr-TR" sz="1400" dirty="0" smtClean="0"/>
              <a:t> bir hata ayıklama yöntemi </a:t>
            </a:r>
            <a:r>
              <a:rPr lang="tr-TR" sz="1400" b="1" dirty="0" smtClean="0"/>
              <a:t>değildir</a:t>
            </a:r>
            <a:r>
              <a:rPr lang="tr-TR" sz="1400" dirty="0" smtClean="0"/>
              <a:t>.</a:t>
            </a:r>
          </a:p>
          <a:p>
            <a:endParaRPr lang="tr-TR" sz="1400" dirty="0" smtClean="0"/>
          </a:p>
          <a:p>
            <a:r>
              <a:rPr lang="tr-TR" sz="1400" dirty="0" smtClean="0"/>
              <a:t>Bir hata ile karşılaştığınızda bilgisayarınızı alıp, hocanın ofisine gitmeceler, teknoloji merkezinde asistan avcılığı…</a:t>
            </a:r>
          </a:p>
          <a:p>
            <a:r>
              <a:rPr lang="tr-TR" sz="1400" b="1" dirty="0" smtClean="0"/>
              <a:t>etkin</a:t>
            </a:r>
            <a:r>
              <a:rPr lang="tr-TR" sz="1400" dirty="0" smtClean="0"/>
              <a:t> bir hata ayıklama yöntemi </a:t>
            </a:r>
            <a:r>
              <a:rPr lang="tr-TR" sz="1400" b="1" dirty="0" smtClean="0"/>
              <a:t>değildir</a:t>
            </a:r>
            <a:r>
              <a:rPr lang="tr-TR" sz="1400" dirty="0" smtClean="0"/>
              <a:t>.</a:t>
            </a:r>
          </a:p>
          <a:p>
            <a:endParaRPr lang="tr-TR" dirty="0"/>
          </a:p>
        </p:txBody>
      </p:sp>
      <p:sp>
        <p:nvSpPr>
          <p:cNvPr id="8" name="7 Yuvarlatılmış Dikdörtgen"/>
          <p:cNvSpPr/>
          <p:nvPr/>
        </p:nvSpPr>
        <p:spPr>
          <a:xfrm>
            <a:off x="4357686" y="3643314"/>
            <a:ext cx="3714776" cy="178595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buFont typeface="Arial" pitchFamily="34" charset="0"/>
              <a:buChar char="•"/>
            </a:pPr>
            <a:r>
              <a:rPr lang="tr-TR" dirty="0" smtClean="0"/>
              <a:t>Bize sorduğunuz soruların çoğunu sakin bir kafayla düşünseniz kendiniz bulacaksınız.</a:t>
            </a:r>
          </a:p>
          <a:p>
            <a:pPr>
              <a:buFont typeface="Arial" pitchFamily="34" charset="0"/>
              <a:buChar char="•"/>
            </a:pPr>
            <a:r>
              <a:rPr lang="tr-TR" dirty="0" smtClean="0"/>
              <a:t>Kendiniz bularak daha kalıcı şekilde öğrenmeniz ve sınavda da başarılı olmanız beklenir.</a:t>
            </a:r>
          </a:p>
        </p:txBody>
      </p:sp>
      <p:sp>
        <p:nvSpPr>
          <p:cNvPr id="9" name="8 Sola Bükülü Ok"/>
          <p:cNvSpPr/>
          <p:nvPr/>
        </p:nvSpPr>
        <p:spPr>
          <a:xfrm flipV="1">
            <a:off x="3357554" y="1928802"/>
            <a:ext cx="357190" cy="928694"/>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0" name="9 Metin kutusu"/>
          <p:cNvSpPr txBox="1"/>
          <p:nvPr/>
        </p:nvSpPr>
        <p:spPr>
          <a:xfrm rot="18295477">
            <a:off x="3250968" y="2374997"/>
            <a:ext cx="1423140" cy="307777"/>
          </a:xfrm>
          <a:prstGeom prst="rect">
            <a:avLst/>
          </a:prstGeom>
          <a:noFill/>
        </p:spPr>
        <p:txBody>
          <a:bodyPr wrap="square" rtlCol="0">
            <a:spAutoFit/>
          </a:bodyPr>
          <a:lstStyle/>
          <a:p>
            <a:r>
              <a:rPr lang="tr-TR" sz="1400" dirty="0" smtClean="0"/>
              <a:t>2 dakika sonra</a:t>
            </a:r>
            <a:endParaRPr lang="tr-TR" sz="1400" dirty="0"/>
          </a:p>
        </p:txBody>
      </p:sp>
      <p:cxnSp>
        <p:nvCxnSpPr>
          <p:cNvPr id="12" name="11 Düz Bağlayıcı"/>
          <p:cNvCxnSpPr/>
          <p:nvPr/>
        </p:nvCxnSpPr>
        <p:spPr>
          <a:xfrm>
            <a:off x="3214678" y="3143248"/>
            <a:ext cx="500066" cy="71438"/>
          </a:xfrm>
          <a:prstGeom prst="line">
            <a:avLst/>
          </a:prstGeom>
        </p:spPr>
        <p:style>
          <a:lnRef idx="1">
            <a:schemeClr val="accent1"/>
          </a:lnRef>
          <a:fillRef idx="0">
            <a:schemeClr val="accent1"/>
          </a:fillRef>
          <a:effectRef idx="0">
            <a:schemeClr val="accent1"/>
          </a:effectRef>
          <a:fontRef idx="minor">
            <a:schemeClr val="tx1"/>
          </a:fontRef>
        </p:style>
      </p:cxnSp>
      <p:sp>
        <p:nvSpPr>
          <p:cNvPr id="13" name="12 Metin kutusu"/>
          <p:cNvSpPr txBox="1"/>
          <p:nvPr/>
        </p:nvSpPr>
        <p:spPr>
          <a:xfrm>
            <a:off x="3500430" y="3214686"/>
            <a:ext cx="1571636" cy="461665"/>
          </a:xfrm>
          <a:prstGeom prst="rect">
            <a:avLst/>
          </a:prstGeom>
          <a:noFill/>
        </p:spPr>
        <p:txBody>
          <a:bodyPr wrap="square" rtlCol="0">
            <a:spAutoFit/>
          </a:bodyPr>
          <a:lstStyle/>
          <a:p>
            <a:r>
              <a:rPr lang="tr-TR" sz="1200" dirty="0" smtClean="0"/>
              <a:t>Ekli dosyalar: Ekran görüntüleri</a:t>
            </a:r>
            <a:endParaRPr lang="tr-TR" sz="1200"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Etkin hata ayıklama yöntemleri</a:t>
            </a:r>
            <a:endParaRPr lang="tr-TR" dirty="0"/>
          </a:p>
        </p:txBody>
      </p:sp>
      <p:sp>
        <p:nvSpPr>
          <p:cNvPr id="3" name="2 İçerik Yer Tutucusu"/>
          <p:cNvSpPr>
            <a:spLocks noGrp="1"/>
          </p:cNvSpPr>
          <p:nvPr>
            <p:ph sz="quarter" idx="1"/>
          </p:nvPr>
        </p:nvSpPr>
        <p:spPr/>
        <p:txBody>
          <a:bodyPr/>
          <a:lstStyle/>
          <a:p>
            <a:r>
              <a:rPr lang="tr-TR" dirty="0" smtClean="0"/>
              <a:t>Kendi etkin yöntemlerinizi geliştiriniz…</a:t>
            </a:r>
            <a:endParaRPr lang="tr-TR" dirty="0"/>
          </a:p>
        </p:txBody>
      </p:sp>
      <p:sp>
        <p:nvSpPr>
          <p:cNvPr id="4" name="3 7-Noktalı Yıldız"/>
          <p:cNvSpPr/>
          <p:nvPr/>
        </p:nvSpPr>
        <p:spPr>
          <a:xfrm>
            <a:off x="6000760" y="3857628"/>
            <a:ext cx="2857520" cy="2428892"/>
          </a:xfrm>
          <a:prstGeom prst="star7">
            <a:avLst/>
          </a:prstGeom>
        </p:spPr>
        <p:style>
          <a:lnRef idx="2">
            <a:schemeClr val="dk1"/>
          </a:lnRef>
          <a:fillRef idx="1">
            <a:schemeClr val="lt1"/>
          </a:fillRef>
          <a:effectRef idx="0">
            <a:schemeClr val="dk1"/>
          </a:effectRef>
          <a:fontRef idx="minor">
            <a:schemeClr val="dk1"/>
          </a:fontRef>
        </p:style>
        <p:txBody>
          <a:bodyPr rtlCol="0" anchor="ctr"/>
          <a:lstStyle/>
          <a:p>
            <a:pPr algn="ctr"/>
            <a:r>
              <a:rPr lang="tr-TR" dirty="0" smtClean="0"/>
              <a:t>Elini yüzü yıka, ara ver, </a:t>
            </a:r>
            <a:r>
              <a:rPr lang="tr-TR" b="1" dirty="0" smtClean="0"/>
              <a:t>dinlen</a:t>
            </a:r>
            <a:r>
              <a:rPr lang="tr-TR" dirty="0" smtClean="0"/>
              <a:t>, sonra tekrar bir bak.</a:t>
            </a:r>
            <a:endParaRPr lang="tr-TR" dirty="0"/>
          </a:p>
        </p:txBody>
      </p:sp>
      <p:sp>
        <p:nvSpPr>
          <p:cNvPr id="5" name="4 Bulut Belirtme Çizgisi"/>
          <p:cNvSpPr/>
          <p:nvPr/>
        </p:nvSpPr>
        <p:spPr>
          <a:xfrm>
            <a:off x="6286512" y="1214422"/>
            <a:ext cx="2286016" cy="2428892"/>
          </a:xfrm>
          <a:prstGeom prst="cloudCallout">
            <a:avLst>
              <a:gd name="adj1" fmla="val 500"/>
              <a:gd name="adj2" fmla="val 58108"/>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tr-TR" dirty="0" smtClean="0"/>
              <a:t>Düşün bir bakalım, acaba niye bu sonucu veriyor olabilir?</a:t>
            </a:r>
            <a:endParaRPr lang="tr-TR" dirty="0"/>
          </a:p>
        </p:txBody>
      </p:sp>
      <p:sp>
        <p:nvSpPr>
          <p:cNvPr id="6" name="5 Oval"/>
          <p:cNvSpPr/>
          <p:nvPr/>
        </p:nvSpPr>
        <p:spPr>
          <a:xfrm>
            <a:off x="3643306" y="1857364"/>
            <a:ext cx="2571768" cy="2214578"/>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smtClean="0"/>
              <a:t>Hatanın ne olduğunu bilmeden çözüme geçme. </a:t>
            </a:r>
            <a:r>
              <a:rPr lang="tr-TR" b="1" dirty="0" smtClean="0"/>
              <a:t>Kaş yapayım derken göz çıkarma.</a:t>
            </a:r>
            <a:endParaRPr lang="tr-TR" b="1" dirty="0"/>
          </a:p>
        </p:txBody>
      </p:sp>
      <p:sp>
        <p:nvSpPr>
          <p:cNvPr id="7" name="6 Dikey Kaydırma"/>
          <p:cNvSpPr/>
          <p:nvPr/>
        </p:nvSpPr>
        <p:spPr>
          <a:xfrm>
            <a:off x="500034" y="1643050"/>
            <a:ext cx="3000396" cy="2000264"/>
          </a:xfrm>
          <a:prstGeom prst="verticalScroll">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tr-TR" sz="1600" dirty="0" smtClean="0"/>
              <a:t>Tıp ilkesi:</a:t>
            </a:r>
          </a:p>
          <a:p>
            <a:pPr algn="ctr"/>
            <a:r>
              <a:rPr lang="tr-TR" sz="1600" dirty="0" smtClean="0"/>
              <a:t>Semptomdan teşhise gidilmeli.</a:t>
            </a:r>
          </a:p>
          <a:p>
            <a:pPr algn="ctr"/>
            <a:r>
              <a:rPr lang="tr-TR" sz="1600" dirty="0" smtClean="0"/>
              <a:t>Teşhisten tedaviye geçilmeli. </a:t>
            </a:r>
            <a:r>
              <a:rPr lang="tr-TR" sz="1600" b="1" dirty="0" smtClean="0"/>
              <a:t>Teşhis olmadan tedaviye geçilmemeli.</a:t>
            </a:r>
            <a:endParaRPr lang="tr-TR" sz="1600" b="1" dirty="0"/>
          </a:p>
        </p:txBody>
      </p:sp>
      <p:sp>
        <p:nvSpPr>
          <p:cNvPr id="9" name="8 İkizkenar Üçgen"/>
          <p:cNvSpPr/>
          <p:nvPr/>
        </p:nvSpPr>
        <p:spPr>
          <a:xfrm>
            <a:off x="285720" y="4214818"/>
            <a:ext cx="2643206" cy="214314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Hayıflan:</a:t>
            </a:r>
          </a:p>
          <a:p>
            <a:pPr algn="ctr"/>
            <a:r>
              <a:rPr lang="tr-TR" dirty="0" smtClean="0"/>
              <a:t>Keşke düzenli çalışsaydım.</a:t>
            </a:r>
            <a:endParaRPr lang="tr-TR" dirty="0"/>
          </a:p>
        </p:txBody>
      </p:sp>
      <p:sp>
        <p:nvSpPr>
          <p:cNvPr id="10" name="9 Yuvarlatılmış Dikdörtgen"/>
          <p:cNvSpPr/>
          <p:nvPr/>
        </p:nvSpPr>
        <p:spPr>
          <a:xfrm rot="20723013">
            <a:off x="491292" y="3796385"/>
            <a:ext cx="2357454" cy="42862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tr-TR" dirty="0" smtClean="0"/>
              <a:t>Slaytlara bir bak… </a:t>
            </a:r>
          </a:p>
        </p:txBody>
      </p:sp>
      <p:sp>
        <p:nvSpPr>
          <p:cNvPr id="11" name="10 Akış Çizelgesi: Veri"/>
          <p:cNvSpPr/>
          <p:nvPr/>
        </p:nvSpPr>
        <p:spPr>
          <a:xfrm flipH="1">
            <a:off x="2357422" y="4214818"/>
            <a:ext cx="3714776" cy="2071702"/>
          </a:xfrm>
          <a:prstGeom prst="flowChartInputOutp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tr-TR" dirty="0" smtClean="0"/>
              <a:t>Şans eseri düzelttiğin hataların esasta </a:t>
            </a:r>
            <a:r>
              <a:rPr lang="tr-TR" b="1" dirty="0" smtClean="0"/>
              <a:t>neden hata </a:t>
            </a:r>
            <a:r>
              <a:rPr lang="tr-TR" dirty="0" smtClean="0"/>
              <a:t>olduğunu öğren(hocaya vs. sor) ki tekrar başına gelmesin.</a:t>
            </a:r>
            <a:endParaRPr lang="tr-TR"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amond(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amond(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ox(i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linds(horizont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ppt_x"/>
                                          </p:val>
                                        </p:tav>
                                        <p:tav tm="100000">
                                          <p:val>
                                            <p:strVal val="#ppt_x"/>
                                          </p:val>
                                        </p:tav>
                                      </p:tavLst>
                                    </p:anim>
                                    <p:anim calcmode="lin" valueType="num">
                                      <p:cBhvr additive="base">
                                        <p:cTn id="3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P spid="11"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Bunu biliyor musunuz?</a:t>
            </a:r>
            <a:endParaRPr lang="tr-TR" dirty="0"/>
          </a:p>
        </p:txBody>
      </p:sp>
      <p:sp>
        <p:nvSpPr>
          <p:cNvPr id="3" name="2 İçerik Yer Tutucusu"/>
          <p:cNvSpPr>
            <a:spLocks noGrp="1"/>
          </p:cNvSpPr>
          <p:nvPr>
            <p:ph sz="quarter" idx="1"/>
          </p:nvPr>
        </p:nvSpPr>
        <p:spPr>
          <a:xfrm>
            <a:off x="457200" y="1219200"/>
            <a:ext cx="4614866" cy="4937760"/>
          </a:xfrm>
        </p:spPr>
        <p:txBody>
          <a:bodyPr/>
          <a:lstStyle/>
          <a:p>
            <a:r>
              <a:rPr lang="tr-TR" dirty="0" smtClean="0"/>
              <a:t>Yazılımdaki hatalara “</a:t>
            </a:r>
            <a:r>
              <a:rPr lang="tr-TR" dirty="0" err="1" smtClean="0"/>
              <a:t>bug</a:t>
            </a:r>
            <a:r>
              <a:rPr lang="tr-TR" dirty="0" smtClean="0"/>
              <a:t>”</a:t>
            </a:r>
            <a:br>
              <a:rPr lang="tr-TR" dirty="0" smtClean="0"/>
            </a:br>
            <a:r>
              <a:rPr lang="tr-TR" dirty="0" smtClean="0"/>
              <a:t>(küçük böcek) denir.</a:t>
            </a:r>
          </a:p>
          <a:p>
            <a:r>
              <a:rPr lang="tr-TR" dirty="0" smtClean="0"/>
              <a:t>Gözle görülür ilk “</a:t>
            </a:r>
            <a:r>
              <a:rPr lang="tr-TR" dirty="0" err="1" smtClean="0"/>
              <a:t>bug</a:t>
            </a:r>
            <a:r>
              <a:rPr lang="tr-TR" dirty="0" smtClean="0"/>
              <a:t>” ne zaman tespit edilmiştir?</a:t>
            </a:r>
          </a:p>
          <a:p>
            <a:pPr algn="ctr">
              <a:buNone/>
            </a:pPr>
            <a:r>
              <a:rPr lang="tr-TR" sz="3600" dirty="0" smtClean="0">
                <a:solidFill>
                  <a:srgbClr val="FF0000"/>
                </a:solidFill>
              </a:rPr>
              <a:t>9 Eylül 1947 Saat 15:45</a:t>
            </a:r>
          </a:p>
          <a:p>
            <a:pPr algn="ctr">
              <a:buNone/>
            </a:pPr>
            <a:endParaRPr lang="tr-TR" sz="3600" dirty="0" smtClean="0">
              <a:solidFill>
                <a:srgbClr val="FF0000"/>
              </a:solidFill>
            </a:endParaRPr>
          </a:p>
          <a:p>
            <a:r>
              <a:rPr lang="tr-TR" dirty="0" smtClean="0"/>
              <a:t>Neden bu isim verilmiştir?</a:t>
            </a:r>
          </a:p>
        </p:txBody>
      </p:sp>
      <p:pic>
        <p:nvPicPr>
          <p:cNvPr id="4" name="3 Resim" descr="bug-found.jpg"/>
          <p:cNvPicPr>
            <a:picLocks noChangeAspect="1"/>
          </p:cNvPicPr>
          <p:nvPr/>
        </p:nvPicPr>
        <p:blipFill>
          <a:blip r:embed="rId3"/>
          <a:stretch>
            <a:fillRect/>
          </a:stretch>
        </p:blipFill>
        <p:spPr>
          <a:xfrm>
            <a:off x="6215074" y="0"/>
            <a:ext cx="2687638" cy="1898307"/>
          </a:xfrm>
          <a:prstGeom prst="ellipse">
            <a:avLst/>
          </a:prstGeom>
          <a:ln>
            <a:noFill/>
          </a:ln>
          <a:effectLst>
            <a:softEdge rad="112500"/>
          </a:effectLst>
        </p:spPr>
      </p:pic>
      <p:pic>
        <p:nvPicPr>
          <p:cNvPr id="5" name="4 Resim" descr="ios-811.jpg"/>
          <p:cNvPicPr>
            <a:picLocks noChangeAspect="1"/>
          </p:cNvPicPr>
          <p:nvPr/>
        </p:nvPicPr>
        <p:blipFill>
          <a:blip r:embed="rId4"/>
          <a:stretch>
            <a:fillRect/>
          </a:stretch>
        </p:blipFill>
        <p:spPr>
          <a:xfrm>
            <a:off x="5286380" y="2285992"/>
            <a:ext cx="3585330" cy="3167253"/>
          </a:xfrm>
          <a:prstGeom prst="rect">
            <a:avLst/>
          </a:prstGeom>
          <a:ln>
            <a:noFill/>
          </a:ln>
          <a:effectLst>
            <a:outerShdw blurRad="190500" algn="tl" rotWithShape="0">
              <a:srgbClr val="000000">
                <a:alpha val="70000"/>
              </a:srgbClr>
            </a:outerShdw>
          </a:effectLst>
        </p:spPr>
      </p:pic>
      <p:sp>
        <p:nvSpPr>
          <p:cNvPr id="6" name="5 Oval"/>
          <p:cNvSpPr/>
          <p:nvPr/>
        </p:nvSpPr>
        <p:spPr>
          <a:xfrm>
            <a:off x="6143636" y="3357562"/>
            <a:ext cx="857256" cy="785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n>
                <a:solidFill>
                  <a:srgbClr val="FF0000"/>
                </a:solidFill>
              </a:ln>
            </a:endParaRPr>
          </a:p>
        </p:txBody>
      </p:sp>
      <p:cxnSp>
        <p:nvCxnSpPr>
          <p:cNvPr id="8" name="7 Düz Ok Bağlayıcısı"/>
          <p:cNvCxnSpPr/>
          <p:nvPr/>
        </p:nvCxnSpPr>
        <p:spPr>
          <a:xfrm rot="5400000">
            <a:off x="6107917" y="2393149"/>
            <a:ext cx="1500198" cy="285752"/>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891134514"/>
      </p:ext>
    </p:extLst>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heckerboard(across)">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checkerboard(across)">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Bunu biliyor musunuz?</a:t>
            </a:r>
            <a:endParaRPr lang="tr-TR" dirty="0"/>
          </a:p>
        </p:txBody>
      </p:sp>
      <p:pic>
        <p:nvPicPr>
          <p:cNvPr id="4" name="3 İçerik Yer Tutucusu" descr="2014-09-29 09.02.07.jpg"/>
          <p:cNvPicPr>
            <a:picLocks noGrp="1" noChangeAspect="1"/>
          </p:cNvPicPr>
          <p:nvPr>
            <p:ph sz="quarter" idx="1"/>
          </p:nvPr>
        </p:nvPicPr>
        <p:blipFill>
          <a:blip r:embed="rId4" cstate="print"/>
          <a:stretch>
            <a:fillRect/>
          </a:stretch>
        </p:blipFill>
        <p:spPr>
          <a:xfrm>
            <a:off x="6429388" y="1285860"/>
            <a:ext cx="2500330" cy="3333773"/>
          </a:xfrm>
        </p:spPr>
      </p:pic>
      <p:pic>
        <p:nvPicPr>
          <p:cNvPr id="5" name="4 Resim" descr="2014-09-29 09.02.19.jpg"/>
          <p:cNvPicPr>
            <a:picLocks noChangeAspect="1"/>
          </p:cNvPicPr>
          <p:nvPr/>
        </p:nvPicPr>
        <p:blipFill>
          <a:blip r:embed="rId5" cstate="print"/>
          <a:stretch>
            <a:fillRect/>
          </a:stretch>
        </p:blipFill>
        <p:spPr>
          <a:xfrm>
            <a:off x="214282" y="3419477"/>
            <a:ext cx="2143140" cy="2857520"/>
          </a:xfrm>
          <a:prstGeom prst="rect">
            <a:avLst/>
          </a:prstGeom>
        </p:spPr>
      </p:pic>
      <p:cxnSp>
        <p:nvCxnSpPr>
          <p:cNvPr id="8" name="7 Düz Ok Bağlayıcısı"/>
          <p:cNvCxnSpPr/>
          <p:nvPr/>
        </p:nvCxnSpPr>
        <p:spPr>
          <a:xfrm rot="10800000">
            <a:off x="5500694" y="642918"/>
            <a:ext cx="2000264" cy="12858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8 Metin kutusu"/>
          <p:cNvSpPr txBox="1"/>
          <p:nvPr/>
        </p:nvSpPr>
        <p:spPr>
          <a:xfrm>
            <a:off x="4643438" y="285728"/>
            <a:ext cx="3987566" cy="369332"/>
          </a:xfrm>
          <a:prstGeom prst="rect">
            <a:avLst/>
          </a:prstGeom>
          <a:noFill/>
        </p:spPr>
        <p:txBody>
          <a:bodyPr wrap="none" rtlCol="0">
            <a:spAutoFit/>
          </a:bodyPr>
          <a:lstStyle/>
          <a:p>
            <a:r>
              <a:rPr lang="tr-TR" dirty="0" smtClean="0"/>
              <a:t>Harvard Üniversitesi’ndeki eski bilgisayar</a:t>
            </a:r>
            <a:endParaRPr lang="tr-TR" dirty="0"/>
          </a:p>
        </p:txBody>
      </p:sp>
      <p:sp>
        <p:nvSpPr>
          <p:cNvPr id="12" name="11 Metin kutusu"/>
          <p:cNvSpPr txBox="1"/>
          <p:nvPr/>
        </p:nvSpPr>
        <p:spPr>
          <a:xfrm>
            <a:off x="214282" y="2714620"/>
            <a:ext cx="1676293" cy="369332"/>
          </a:xfrm>
          <a:prstGeom prst="rect">
            <a:avLst/>
          </a:prstGeom>
          <a:noFill/>
        </p:spPr>
        <p:txBody>
          <a:bodyPr wrap="none" rtlCol="0">
            <a:spAutoFit/>
          </a:bodyPr>
          <a:lstStyle/>
          <a:p>
            <a:r>
              <a:rPr lang="tr-TR" dirty="0" smtClean="0"/>
              <a:t>İlk yazılım </a:t>
            </a:r>
            <a:r>
              <a:rPr lang="tr-TR" dirty="0" err="1" smtClean="0"/>
              <a:t>bug’ı</a:t>
            </a:r>
            <a:r>
              <a:rPr lang="tr-TR" dirty="0" smtClean="0"/>
              <a:t>.</a:t>
            </a:r>
            <a:endParaRPr lang="tr-TR" dirty="0"/>
          </a:p>
        </p:txBody>
      </p:sp>
      <p:sp>
        <p:nvSpPr>
          <p:cNvPr id="14" name="13 Metin kutusu"/>
          <p:cNvSpPr txBox="1"/>
          <p:nvPr/>
        </p:nvSpPr>
        <p:spPr>
          <a:xfrm>
            <a:off x="6786578" y="4643446"/>
            <a:ext cx="1907317" cy="369332"/>
          </a:xfrm>
          <a:prstGeom prst="rect">
            <a:avLst/>
          </a:prstGeom>
          <a:noFill/>
        </p:spPr>
        <p:txBody>
          <a:bodyPr wrap="none" rtlCol="0">
            <a:spAutoFit/>
          </a:bodyPr>
          <a:lstStyle/>
          <a:p>
            <a:r>
              <a:rPr lang="tr-TR" dirty="0" smtClean="0"/>
              <a:t>Boston, Eylül 2014</a:t>
            </a:r>
            <a:endParaRPr lang="tr-TR" dirty="0"/>
          </a:p>
        </p:txBody>
      </p:sp>
      <p:sp>
        <p:nvSpPr>
          <p:cNvPr id="16" name="15 Metin kutusu"/>
          <p:cNvSpPr txBox="1"/>
          <p:nvPr/>
        </p:nvSpPr>
        <p:spPr>
          <a:xfrm>
            <a:off x="214282" y="1285860"/>
            <a:ext cx="5715040" cy="923330"/>
          </a:xfrm>
          <a:prstGeom prst="rect">
            <a:avLst/>
          </a:prstGeom>
          <a:noFill/>
        </p:spPr>
        <p:txBody>
          <a:bodyPr wrap="square" rtlCol="0">
            <a:spAutoFit/>
          </a:bodyPr>
          <a:lstStyle/>
          <a:p>
            <a:r>
              <a:rPr lang="tr-TR" dirty="0" smtClean="0"/>
              <a:t>İlk program </a:t>
            </a:r>
            <a:r>
              <a:rPr lang="tr-TR" dirty="0" err="1" smtClean="0"/>
              <a:t>bug’ı</a:t>
            </a:r>
            <a:r>
              <a:rPr lang="tr-TR" dirty="0" smtClean="0"/>
              <a:t> 1947 yılında </a:t>
            </a:r>
            <a:r>
              <a:rPr lang="tr-TR" dirty="0" err="1" smtClean="0"/>
              <a:t>Grace</a:t>
            </a:r>
            <a:r>
              <a:rPr lang="tr-TR" dirty="0" smtClean="0"/>
              <a:t> </a:t>
            </a:r>
            <a:r>
              <a:rPr lang="tr-TR" dirty="0" err="1" smtClean="0"/>
              <a:t>Murray</a:t>
            </a:r>
            <a:r>
              <a:rPr lang="tr-TR" dirty="0" smtClean="0"/>
              <a:t> </a:t>
            </a:r>
            <a:r>
              <a:rPr lang="tr-TR" dirty="0" err="1" smtClean="0"/>
              <a:t>Hopper’in</a:t>
            </a:r>
            <a:r>
              <a:rPr lang="tr-TR" dirty="0" smtClean="0"/>
              <a:t> Harvard Üniversitesi’nde kullandığı Mark II </a:t>
            </a:r>
            <a:r>
              <a:rPr lang="tr-TR" dirty="0" err="1" smtClean="0"/>
              <a:t>Aiken</a:t>
            </a:r>
            <a:r>
              <a:rPr lang="tr-TR" dirty="0" smtClean="0"/>
              <a:t> isimli röle (</a:t>
            </a:r>
            <a:r>
              <a:rPr lang="tr-TR" dirty="0" err="1" smtClean="0"/>
              <a:t>relay</a:t>
            </a:r>
            <a:r>
              <a:rPr lang="tr-TR" dirty="0" smtClean="0"/>
              <a:t>) bazlı hesaplayıcıda (ilkel bir bilgisayar) kayıta geçti.</a:t>
            </a:r>
            <a:endParaRPr lang="tr-TR" dirty="0"/>
          </a:p>
        </p:txBody>
      </p:sp>
      <p:sp>
        <p:nvSpPr>
          <p:cNvPr id="17" name="16 Dikdörtgen"/>
          <p:cNvSpPr/>
          <p:nvPr/>
        </p:nvSpPr>
        <p:spPr>
          <a:xfrm>
            <a:off x="2500298" y="2357430"/>
            <a:ext cx="3857652" cy="2585323"/>
          </a:xfrm>
          <a:prstGeom prst="rect">
            <a:avLst/>
          </a:prstGeom>
        </p:spPr>
        <p:txBody>
          <a:bodyPr wrap="square">
            <a:spAutoFit/>
          </a:bodyPr>
          <a:lstStyle/>
          <a:p>
            <a:r>
              <a:rPr lang="tr-TR" dirty="0" smtClean="0"/>
              <a:t>9 eylül 1947 tarihinde hesaplayıcının programlandığı şekilde çalışmadığı, sorun çıkardığı görüldü Yapılan araştırma üzerine F panelindeki 70 numaralı rölenin bacakları arasında bir güvenin sıkışıp kaldığı görüldü. </a:t>
            </a:r>
            <a:br>
              <a:rPr lang="tr-TR" dirty="0" smtClean="0"/>
            </a:br>
            <a:r>
              <a:rPr lang="tr-TR" dirty="0" smtClean="0"/>
              <a:t>Program hatasının sebebi </a:t>
            </a:r>
            <a:r>
              <a:rPr lang="tr-TR" dirty="0" err="1" smtClean="0"/>
              <a:t>bulunmustu</a:t>
            </a:r>
            <a:r>
              <a:rPr lang="tr-TR" dirty="0" smtClean="0"/>
              <a:t>: bir güve yani bir böcek (</a:t>
            </a:r>
            <a:r>
              <a:rPr lang="tr-TR" dirty="0" err="1" smtClean="0"/>
              <a:t>ingl</a:t>
            </a:r>
            <a:r>
              <a:rPr lang="tr-TR" dirty="0" smtClean="0"/>
              <a:t>. </a:t>
            </a:r>
            <a:r>
              <a:rPr lang="tr-TR" dirty="0" err="1" smtClean="0"/>
              <a:t>bug</a:t>
            </a:r>
            <a:r>
              <a:rPr lang="tr-TR" dirty="0" smtClean="0"/>
              <a:t>).</a:t>
            </a:r>
          </a:p>
          <a:p>
            <a:endParaRPr lang="tr-TR" dirty="0" smtClean="0"/>
          </a:p>
        </p:txBody>
      </p:sp>
      <p:sp>
        <p:nvSpPr>
          <p:cNvPr id="19" name="18 Dikdörtgen"/>
          <p:cNvSpPr/>
          <p:nvPr/>
        </p:nvSpPr>
        <p:spPr>
          <a:xfrm>
            <a:off x="2571736" y="5988626"/>
            <a:ext cx="6215106" cy="369332"/>
          </a:xfrm>
          <a:prstGeom prst="rect">
            <a:avLst/>
          </a:prstGeom>
        </p:spPr>
        <p:txBody>
          <a:bodyPr wrap="square">
            <a:spAutoFit/>
          </a:bodyPr>
          <a:lstStyle/>
          <a:p>
            <a:r>
              <a:rPr lang="tr-TR" dirty="0" smtClean="0"/>
              <a:t>Yazılımdaki hatayı temizlemeye “</a:t>
            </a:r>
            <a:r>
              <a:rPr lang="tr-TR" dirty="0" err="1" smtClean="0"/>
              <a:t>debugging</a:t>
            </a:r>
            <a:r>
              <a:rPr lang="tr-TR" dirty="0" smtClean="0"/>
              <a:t>” denir.</a:t>
            </a:r>
            <a:endParaRPr lang="tr-TR" dirty="0"/>
          </a:p>
        </p:txBody>
      </p:sp>
      <p:sp>
        <p:nvSpPr>
          <p:cNvPr id="20" name="19 Dikdörtgen"/>
          <p:cNvSpPr/>
          <p:nvPr/>
        </p:nvSpPr>
        <p:spPr>
          <a:xfrm>
            <a:off x="2571736" y="5072074"/>
            <a:ext cx="6215106" cy="923330"/>
          </a:xfrm>
          <a:prstGeom prst="rect">
            <a:avLst/>
          </a:prstGeom>
        </p:spPr>
        <p:txBody>
          <a:bodyPr wrap="square">
            <a:spAutoFit/>
          </a:bodyPr>
          <a:lstStyle/>
          <a:p>
            <a:r>
              <a:rPr lang="tr-TR" dirty="0" smtClean="0"/>
              <a:t>Bilgisayar programlama tarihine ilk program hatası olarak geçen bu böcek operatör tarafından </a:t>
            </a:r>
            <a:r>
              <a:rPr lang="tr-TR" dirty="0" err="1" smtClean="0"/>
              <a:t>log</a:t>
            </a:r>
            <a:r>
              <a:rPr lang="tr-TR" dirty="0" smtClean="0"/>
              <a:t> defterine soldaki resimdeki şekilde eklendi.</a:t>
            </a:r>
            <a:endParaRPr lang="tr-TR" dirty="0"/>
          </a:p>
        </p:txBody>
      </p:sp>
      <p:cxnSp>
        <p:nvCxnSpPr>
          <p:cNvPr id="22" name="21 Düz Ok Bağlayıcısı"/>
          <p:cNvCxnSpPr/>
          <p:nvPr/>
        </p:nvCxnSpPr>
        <p:spPr>
          <a:xfrm rot="16200000" flipV="1">
            <a:off x="500034" y="3786190"/>
            <a:ext cx="1500198" cy="2143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99149955"/>
      </p:ext>
    </p:extLst>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t>DevCpp’a</a:t>
            </a:r>
            <a:r>
              <a:rPr lang="tr-TR" dirty="0" smtClean="0"/>
              <a:t> kulak verin…</a:t>
            </a:r>
            <a:endParaRPr lang="tr-TR" dirty="0"/>
          </a:p>
        </p:txBody>
      </p:sp>
      <p:sp>
        <p:nvSpPr>
          <p:cNvPr id="3" name="2 İçerik Yer Tutucusu"/>
          <p:cNvSpPr>
            <a:spLocks noGrp="1"/>
          </p:cNvSpPr>
          <p:nvPr>
            <p:ph sz="quarter" idx="1"/>
          </p:nvPr>
        </p:nvSpPr>
        <p:spPr/>
        <p:txBody>
          <a:bodyPr/>
          <a:lstStyle/>
          <a:p>
            <a:r>
              <a:rPr lang="tr-TR" dirty="0" smtClean="0"/>
              <a:t>En kolay tespit edilen hatalar </a:t>
            </a:r>
            <a:r>
              <a:rPr lang="tr-TR" dirty="0" err="1" smtClean="0"/>
              <a:t>sözdizim</a:t>
            </a:r>
            <a:r>
              <a:rPr lang="tr-TR" dirty="0" smtClean="0"/>
              <a:t> hatası olarak </a:t>
            </a:r>
            <a:r>
              <a:rPr lang="tr-TR" dirty="0" err="1" smtClean="0"/>
              <a:t>DevCpp’ın</a:t>
            </a:r>
            <a:r>
              <a:rPr lang="tr-TR" dirty="0" smtClean="0"/>
              <a:t> açıkça ifade ettiği hatalardır.</a:t>
            </a:r>
          </a:p>
          <a:p>
            <a:r>
              <a:rPr lang="tr-TR" dirty="0" err="1" smtClean="0"/>
              <a:t>DevCpp</a:t>
            </a:r>
            <a:r>
              <a:rPr lang="tr-TR" dirty="0" smtClean="0"/>
              <a:t> uyarılarını dikkatlice anlamaya çalışmalı.</a:t>
            </a:r>
          </a:p>
          <a:p>
            <a:pPr lvl="1"/>
            <a:r>
              <a:rPr lang="tr-TR" dirty="0" smtClean="0"/>
              <a:t>Dikkat: </a:t>
            </a:r>
            <a:r>
              <a:rPr lang="tr-TR" dirty="0" err="1" smtClean="0"/>
              <a:t>DevCpp</a:t>
            </a:r>
            <a:r>
              <a:rPr lang="tr-TR" dirty="0" smtClean="0"/>
              <a:t> uyarıları bazen yanıltıcı da olabilmektedir.</a:t>
            </a:r>
          </a:p>
          <a:p>
            <a:endParaRPr lang="tr-TR" dirty="0"/>
          </a:p>
        </p:txBody>
      </p:sp>
      <p:pic>
        <p:nvPicPr>
          <p:cNvPr id="218114" name="Picture 2"/>
          <p:cNvPicPr>
            <a:picLocks noChangeAspect="1" noChangeArrowheads="1"/>
          </p:cNvPicPr>
          <p:nvPr/>
        </p:nvPicPr>
        <p:blipFill>
          <a:blip r:embed="rId3"/>
          <a:srcRect/>
          <a:stretch>
            <a:fillRect/>
          </a:stretch>
        </p:blipFill>
        <p:spPr bwMode="auto">
          <a:xfrm>
            <a:off x="2428860" y="3357562"/>
            <a:ext cx="5572164" cy="2969645"/>
          </a:xfrm>
          <a:prstGeom prst="rect">
            <a:avLst/>
          </a:prstGeom>
          <a:noFill/>
          <a:ln w="9525">
            <a:noFill/>
            <a:miter lim="800000"/>
            <a:headEnd/>
            <a:tailEnd/>
          </a:ln>
          <a:effectLst/>
        </p:spPr>
      </p:pic>
      <p:sp>
        <p:nvSpPr>
          <p:cNvPr id="5" name="4 Sağ Ok"/>
          <p:cNvSpPr/>
          <p:nvPr/>
        </p:nvSpPr>
        <p:spPr>
          <a:xfrm rot="6808980">
            <a:off x="4050318" y="3627042"/>
            <a:ext cx="2428892" cy="185738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6" name="5 Resim" descr="indir.png"/>
          <p:cNvPicPr>
            <a:picLocks noChangeAspect="1"/>
          </p:cNvPicPr>
          <p:nvPr/>
        </p:nvPicPr>
        <p:blipFill>
          <a:blip r:embed="rId4"/>
          <a:stretch>
            <a:fillRect/>
          </a:stretch>
        </p:blipFill>
        <p:spPr>
          <a:xfrm>
            <a:off x="357158" y="3643314"/>
            <a:ext cx="1857388" cy="1398420"/>
          </a:xfrm>
          <a:prstGeom prst="rect">
            <a:avLst/>
          </a:prstGeom>
        </p:spPr>
      </p:pic>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pic>
        <p:nvPicPr>
          <p:cNvPr id="7" name="6 Resim" descr="cute-computer-5814716.jpg"/>
          <p:cNvPicPr>
            <a:picLocks noChangeAspect="1"/>
          </p:cNvPicPr>
          <p:nvPr/>
        </p:nvPicPr>
        <p:blipFill>
          <a:blip r:embed="rId3" cstate="print"/>
          <a:stretch>
            <a:fillRect/>
          </a:stretch>
        </p:blipFill>
        <p:spPr>
          <a:xfrm>
            <a:off x="642910" y="2214554"/>
            <a:ext cx="1576390" cy="1422692"/>
          </a:xfrm>
          <a:prstGeom prst="rect">
            <a:avLst/>
          </a:prstGeom>
        </p:spPr>
      </p:pic>
      <p:sp>
        <p:nvSpPr>
          <p:cNvPr id="2" name="1 Başlık"/>
          <p:cNvSpPr>
            <a:spLocks noGrp="1"/>
          </p:cNvSpPr>
          <p:nvPr>
            <p:ph type="title"/>
          </p:nvPr>
        </p:nvSpPr>
        <p:spPr/>
        <p:txBody>
          <a:bodyPr/>
          <a:lstStyle/>
          <a:p>
            <a:r>
              <a:rPr lang="tr-TR" dirty="0" smtClean="0"/>
              <a:t>Etkin hata ayıklama yöntemleri</a:t>
            </a:r>
            <a:endParaRPr lang="tr-TR" dirty="0"/>
          </a:p>
        </p:txBody>
      </p:sp>
      <p:sp>
        <p:nvSpPr>
          <p:cNvPr id="3" name="2 İçerik Yer Tutucusu"/>
          <p:cNvSpPr>
            <a:spLocks noGrp="1"/>
          </p:cNvSpPr>
          <p:nvPr>
            <p:ph sz="quarter" idx="1"/>
          </p:nvPr>
        </p:nvSpPr>
        <p:spPr>
          <a:xfrm>
            <a:off x="457200" y="1219200"/>
            <a:ext cx="8229600" cy="4710130"/>
          </a:xfrm>
        </p:spPr>
        <p:txBody>
          <a:bodyPr>
            <a:normAutofit lnSpcReduction="10000"/>
          </a:bodyPr>
          <a:lstStyle/>
          <a:p>
            <a:pPr marL="514350" indent="-514350">
              <a:buFont typeface="+mj-lt"/>
              <a:buAutoNum type="arabicPeriod"/>
            </a:pPr>
            <a:r>
              <a:rPr lang="tr-TR" sz="2400" dirty="0" err="1" smtClean="0"/>
              <a:t>DevCpp’ın</a:t>
            </a:r>
            <a:r>
              <a:rPr lang="tr-TR" sz="2400" dirty="0" smtClean="0"/>
              <a:t> hata ayıklama modülünü kullanın.</a:t>
            </a:r>
          </a:p>
          <a:p>
            <a:pPr marL="514350" indent="-514350">
              <a:buFont typeface="+mj-lt"/>
              <a:buAutoNum type="arabicPeriod"/>
            </a:pPr>
            <a:endParaRPr lang="tr-TR" sz="2400" dirty="0" smtClean="0"/>
          </a:p>
          <a:p>
            <a:pPr marL="514350" indent="-514350">
              <a:buFont typeface="+mj-lt"/>
              <a:buAutoNum type="arabicPeriod"/>
            </a:pPr>
            <a:endParaRPr lang="tr-TR" sz="2400" dirty="0" smtClean="0"/>
          </a:p>
          <a:p>
            <a:pPr marL="514350" indent="-514350">
              <a:buFont typeface="+mj-lt"/>
              <a:buAutoNum type="arabicPeriod"/>
            </a:pPr>
            <a:endParaRPr lang="tr-TR" sz="2400" dirty="0" smtClean="0"/>
          </a:p>
          <a:p>
            <a:pPr marL="514350" indent="-514350">
              <a:buFont typeface="+mj-lt"/>
              <a:buAutoNum type="arabicPeriod"/>
            </a:pPr>
            <a:endParaRPr lang="tr-TR" sz="2400" dirty="0" smtClean="0"/>
          </a:p>
          <a:p>
            <a:pPr marL="514350" indent="-514350">
              <a:buFont typeface="+mj-lt"/>
              <a:buAutoNum type="arabicPeriod"/>
            </a:pPr>
            <a:endParaRPr lang="tr-TR" sz="2400" dirty="0" smtClean="0"/>
          </a:p>
          <a:p>
            <a:pPr marL="514350" indent="-514350">
              <a:buFont typeface="+mj-lt"/>
              <a:buAutoNum type="arabicPeriod"/>
            </a:pPr>
            <a:endParaRPr lang="tr-TR" sz="2400" dirty="0" smtClean="0"/>
          </a:p>
          <a:p>
            <a:pPr marL="788670" lvl="1" indent="-514350"/>
            <a:r>
              <a:rPr lang="tr-TR" sz="2100" dirty="0" smtClean="0"/>
              <a:t>Programcıların kullandığı bunun gibi özel programlar/teknikler mevcuttur. </a:t>
            </a:r>
            <a:r>
              <a:rPr lang="tr-TR" sz="1600" dirty="0" smtClean="0"/>
              <a:t>(</a:t>
            </a:r>
            <a:r>
              <a:rPr lang="tr-TR" sz="1600" dirty="0" smtClean="0">
                <a:hlinkClick r:id="rId4"/>
              </a:rPr>
              <a:t>örnek</a:t>
            </a:r>
            <a:r>
              <a:rPr lang="tr-TR" sz="1600" dirty="0" smtClean="0"/>
              <a:t>)</a:t>
            </a:r>
            <a:endParaRPr lang="tr-TR" sz="2100" dirty="0" smtClean="0"/>
          </a:p>
          <a:p>
            <a:pPr marL="514350" indent="-514350">
              <a:buFont typeface="+mj-lt"/>
              <a:buAutoNum type="arabicPeriod"/>
            </a:pPr>
            <a:r>
              <a:rPr lang="tr-TR" sz="2400" dirty="0" smtClean="0"/>
              <a:t>Bu modül olmadan da hata ayıklama yapılabilir mi?</a:t>
            </a:r>
          </a:p>
          <a:p>
            <a:pPr marL="788670" lvl="1" indent="-514350"/>
            <a:r>
              <a:rPr lang="tr-TR" dirty="0" smtClean="0"/>
              <a:t>geçici </a:t>
            </a:r>
            <a:r>
              <a:rPr lang="tr-TR" dirty="0" err="1" smtClean="0"/>
              <a:t>printf’lerle</a:t>
            </a:r>
            <a:r>
              <a:rPr lang="tr-TR" dirty="0" smtClean="0"/>
              <a:t> kod içinde pratik bir kod ayıklama yöntemi oluşturabiliriz.</a:t>
            </a:r>
            <a:endParaRPr lang="tr-TR" dirty="0"/>
          </a:p>
        </p:txBody>
      </p:sp>
      <p:pic>
        <p:nvPicPr>
          <p:cNvPr id="6" name="Picture 1"/>
          <p:cNvPicPr>
            <a:picLocks noChangeAspect="1" noChangeArrowheads="1"/>
          </p:cNvPicPr>
          <p:nvPr/>
        </p:nvPicPr>
        <p:blipFill>
          <a:blip r:embed="rId5"/>
          <a:srcRect l="5111" t="5492" r="36310" b="32227"/>
          <a:stretch>
            <a:fillRect/>
          </a:stretch>
        </p:blipFill>
        <p:spPr bwMode="auto">
          <a:xfrm>
            <a:off x="2500298" y="1643050"/>
            <a:ext cx="3788347" cy="2264530"/>
          </a:xfrm>
          <a:prstGeom prst="rect">
            <a:avLst/>
          </a:prstGeom>
          <a:noFill/>
          <a:ln w="9525">
            <a:noFill/>
            <a:miter lim="800000"/>
            <a:headEnd/>
            <a:tailEnd/>
          </a:ln>
          <a:effectLst/>
        </p:spPr>
      </p:pic>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animEffect transition="in" filter="diamond(in)">
                                      <p:cBhvr>
                                        <p:cTn id="7" dur="2000"/>
                                        <p:tgtEl>
                                          <p:spTgt spid="3">
                                            <p:txEl>
                                              <p:pRg st="8" end="8"/>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3">
                                            <p:txEl>
                                              <p:pRg st="9" end="9"/>
                                            </p:txEl>
                                          </p:spTgt>
                                        </p:tgtEl>
                                        <p:attrNameLst>
                                          <p:attrName>style.visibility</p:attrName>
                                        </p:attrNameLst>
                                      </p:cBhvr>
                                      <p:to>
                                        <p:strVal val="visible"/>
                                      </p:to>
                                    </p:set>
                                    <p:animEffect transition="in" filter="diamond(in)">
                                      <p:cBhvr>
                                        <p:cTn id="12" dur="2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noFill/>
          <a:ln/>
        </p:spPr>
        <p:txBody>
          <a:bodyPr>
            <a:normAutofit/>
          </a:bodyPr>
          <a:lstStyle/>
          <a:p>
            <a:r>
              <a:rPr lang="tr-TR" dirty="0" smtClean="0"/>
              <a:t>Etkin hata ayıklama yöntemleri: geçici </a:t>
            </a:r>
            <a:r>
              <a:rPr lang="tr-TR" dirty="0" err="1" smtClean="0"/>
              <a:t>printler</a:t>
            </a:r>
            <a:endParaRPr lang="en-US" dirty="0"/>
          </a:p>
        </p:txBody>
      </p:sp>
      <p:sp>
        <p:nvSpPr>
          <p:cNvPr id="21507" name="Rectangle 3"/>
          <p:cNvSpPr>
            <a:spLocks noGrp="1" noChangeArrowheads="1"/>
          </p:cNvSpPr>
          <p:nvPr>
            <p:ph sz="quarter" idx="1"/>
          </p:nvPr>
        </p:nvSpPr>
        <p:spPr>
          <a:xfrm>
            <a:off x="457200" y="1285860"/>
            <a:ext cx="8229600" cy="4929222"/>
          </a:xfrm>
          <a:noFill/>
          <a:ln/>
        </p:spPr>
        <p:txBody>
          <a:bodyPr>
            <a:normAutofit/>
          </a:bodyPr>
          <a:lstStyle/>
          <a:p>
            <a:r>
              <a:rPr lang="en-US" sz="2400" dirty="0" smtClean="0"/>
              <a:t>Insert </a:t>
            </a:r>
            <a:r>
              <a:rPr lang="en-US" sz="2400" dirty="0"/>
              <a:t>temporary </a:t>
            </a:r>
            <a:r>
              <a:rPr lang="en-US" sz="2400" dirty="0" err="1"/>
              <a:t>printf</a:t>
            </a:r>
            <a:r>
              <a:rPr lang="en-US" sz="2400" dirty="0"/>
              <a:t>() statements so you can see what your program is doing.</a:t>
            </a:r>
          </a:p>
          <a:p>
            <a:pPr lvl="1"/>
            <a:r>
              <a:rPr lang="en-US" sz="2400" dirty="0"/>
              <a:t>Confirm that the correct value(s) has been read in.</a:t>
            </a:r>
          </a:p>
          <a:p>
            <a:pPr lvl="1"/>
            <a:r>
              <a:rPr lang="en-US" sz="2400" dirty="0"/>
              <a:t>Check the results of arithmetic computations immediately after they are performed</a:t>
            </a:r>
            <a:r>
              <a:rPr lang="en-US" sz="2400" dirty="0" smtClean="0"/>
              <a:t>.</a:t>
            </a:r>
            <a:endParaRPr lang="tr-TR" sz="2400" dirty="0" smtClean="0"/>
          </a:p>
          <a:p>
            <a:r>
              <a:rPr lang="en-US" sz="2400" dirty="0" smtClean="0"/>
              <a:t>Trace your code by hand (a hand trace), keeping track of the value of each variable.</a:t>
            </a:r>
          </a:p>
          <a:p>
            <a:pPr lvl="1"/>
            <a:endParaRPr lang="en-US" sz="2400" dirty="0"/>
          </a:p>
        </p:txBody>
      </p:sp>
      <p:pic>
        <p:nvPicPr>
          <p:cNvPr id="4" name="3 Resim" descr="3d-man-showing-okay-hand-sign-with-a-clipart__k17657373.jpg"/>
          <p:cNvPicPr>
            <a:picLocks noChangeAspect="1"/>
          </p:cNvPicPr>
          <p:nvPr/>
        </p:nvPicPr>
        <p:blipFill>
          <a:blip r:embed="rId3"/>
          <a:stretch>
            <a:fillRect/>
          </a:stretch>
        </p:blipFill>
        <p:spPr>
          <a:xfrm>
            <a:off x="6215074" y="3894438"/>
            <a:ext cx="2415580" cy="2320643"/>
          </a:xfrm>
          <a:prstGeom prst="rect">
            <a:avLst/>
          </a:prstGeom>
        </p:spPr>
      </p:pic>
    </p:spTree>
    <p:extLst>
      <p:ext uri="{BB962C8B-B14F-4D97-AF65-F5344CB8AC3E}">
        <p14:creationId xmlns="" xmlns:p14="http://schemas.microsoft.com/office/powerpoint/2010/main" val="2574396426"/>
      </p:ext>
    </p:extLst>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Etkin hata ayıklama yöntemleri: geçici </a:t>
            </a:r>
            <a:r>
              <a:rPr lang="tr-TR" dirty="0" err="1" smtClean="0"/>
              <a:t>printler</a:t>
            </a:r>
            <a:endParaRPr lang="tr-TR" dirty="0"/>
          </a:p>
        </p:txBody>
      </p:sp>
      <p:sp>
        <p:nvSpPr>
          <p:cNvPr id="3" name="2 İçerik Yer Tutucusu"/>
          <p:cNvSpPr>
            <a:spLocks noGrp="1"/>
          </p:cNvSpPr>
          <p:nvPr>
            <p:ph sz="quarter" idx="1"/>
          </p:nvPr>
        </p:nvSpPr>
        <p:spPr/>
        <p:txBody>
          <a:bodyPr>
            <a:normAutofit fontScale="92500" lnSpcReduction="10000"/>
          </a:bodyPr>
          <a:lstStyle/>
          <a:p>
            <a:pPr marL="514350" indent="-514350">
              <a:buNone/>
            </a:pPr>
            <a:r>
              <a:rPr lang="tr-TR" dirty="0" smtClean="0"/>
              <a:t>Kodunuzdaki hataları tespit etmek için satırlar arasına </a:t>
            </a:r>
            <a:r>
              <a:rPr lang="tr-TR" dirty="0" err="1" smtClean="0"/>
              <a:t>printf’ler</a:t>
            </a:r>
            <a:r>
              <a:rPr lang="tr-TR" dirty="0" smtClean="0"/>
              <a:t> koyabilirsiniz.</a:t>
            </a:r>
          </a:p>
          <a:p>
            <a:pPr marL="514350" indent="-514350">
              <a:buNone/>
            </a:pPr>
            <a:r>
              <a:rPr lang="tr-TR" dirty="0" smtClean="0"/>
              <a:t>	Örneğin:</a:t>
            </a:r>
          </a:p>
          <a:p>
            <a:pPr marL="1062990" lvl="2" indent="-514350">
              <a:buNone/>
            </a:pPr>
            <a:r>
              <a:rPr lang="tr-TR" dirty="0" smtClean="0"/>
              <a:t>	…</a:t>
            </a:r>
          </a:p>
          <a:p>
            <a:pPr marL="1062990" lvl="2" indent="-514350">
              <a:buNone/>
            </a:pPr>
            <a:r>
              <a:rPr lang="tr-TR" dirty="0" smtClean="0"/>
              <a:t>	</a:t>
            </a:r>
            <a:r>
              <a:rPr lang="tr-TR" sz="2100" b="1" dirty="0" smtClean="0">
                <a:solidFill>
                  <a:srgbClr val="FF0000"/>
                </a:solidFill>
              </a:rPr>
              <a:t>// </a:t>
            </a:r>
            <a:r>
              <a:rPr lang="tr-TR" sz="2100" b="1" dirty="0" err="1" smtClean="0">
                <a:solidFill>
                  <a:srgbClr val="FF0000"/>
                </a:solidFill>
              </a:rPr>
              <a:t>printf</a:t>
            </a:r>
            <a:r>
              <a:rPr lang="tr-TR" sz="2100" b="1" dirty="0" smtClean="0">
                <a:solidFill>
                  <a:srgbClr val="FF0000"/>
                </a:solidFill>
              </a:rPr>
              <a:t>(“Dosyadan %d </a:t>
            </a:r>
            <a:r>
              <a:rPr lang="tr-TR" sz="2100" b="1" dirty="0" err="1" smtClean="0">
                <a:solidFill>
                  <a:srgbClr val="FF0000"/>
                </a:solidFill>
              </a:rPr>
              <a:t>degeri</a:t>
            </a:r>
            <a:r>
              <a:rPr lang="tr-TR" sz="2100" b="1" dirty="0" smtClean="0">
                <a:solidFill>
                  <a:srgbClr val="FF0000"/>
                </a:solidFill>
              </a:rPr>
              <a:t> okundu.\n”, a);</a:t>
            </a:r>
          </a:p>
          <a:p>
            <a:pPr marL="1062990" lvl="2" indent="-514350">
              <a:buNone/>
            </a:pPr>
            <a:r>
              <a:rPr lang="tr-TR" dirty="0" smtClean="0"/>
              <a:t>	</a:t>
            </a:r>
            <a:r>
              <a:rPr lang="tr-TR" dirty="0" err="1" smtClean="0"/>
              <a:t>sonuc</a:t>
            </a:r>
            <a:r>
              <a:rPr lang="tr-TR" dirty="0" smtClean="0"/>
              <a:t> = f(a);</a:t>
            </a:r>
          </a:p>
          <a:p>
            <a:pPr marL="1062990" lvl="2" indent="-514350">
              <a:buNone/>
            </a:pPr>
            <a:r>
              <a:rPr lang="tr-TR" dirty="0" smtClean="0"/>
              <a:t>	</a:t>
            </a:r>
            <a:r>
              <a:rPr lang="tr-TR" b="1" dirty="0" smtClean="0">
                <a:solidFill>
                  <a:srgbClr val="FF0000"/>
                </a:solidFill>
              </a:rPr>
              <a:t>// </a:t>
            </a:r>
            <a:r>
              <a:rPr lang="tr-TR" b="1" dirty="0" err="1" smtClean="0">
                <a:solidFill>
                  <a:srgbClr val="FF0000"/>
                </a:solidFill>
              </a:rPr>
              <a:t>printf</a:t>
            </a:r>
            <a:r>
              <a:rPr lang="tr-TR" b="1" dirty="0" smtClean="0">
                <a:solidFill>
                  <a:srgbClr val="FF0000"/>
                </a:solidFill>
              </a:rPr>
              <a:t>(“</a:t>
            </a:r>
            <a:r>
              <a:rPr lang="tr-TR" b="1" dirty="0" err="1" smtClean="0">
                <a:solidFill>
                  <a:srgbClr val="FF0000"/>
                </a:solidFill>
              </a:rPr>
              <a:t>Sonuc</a:t>
            </a:r>
            <a:r>
              <a:rPr lang="tr-TR" b="1" dirty="0" smtClean="0">
                <a:solidFill>
                  <a:srgbClr val="FF0000"/>
                </a:solidFill>
              </a:rPr>
              <a:t> </a:t>
            </a:r>
            <a:r>
              <a:rPr lang="tr-TR" b="1" dirty="0" err="1" smtClean="0">
                <a:solidFill>
                  <a:srgbClr val="FF0000"/>
                </a:solidFill>
              </a:rPr>
              <a:t>degeri</a:t>
            </a:r>
            <a:r>
              <a:rPr lang="tr-TR" b="1" dirty="0" smtClean="0">
                <a:solidFill>
                  <a:srgbClr val="FF0000"/>
                </a:solidFill>
              </a:rPr>
              <a:t> %d olarak </a:t>
            </a:r>
            <a:r>
              <a:rPr lang="tr-TR" b="1" dirty="0" err="1" smtClean="0">
                <a:solidFill>
                  <a:srgbClr val="FF0000"/>
                </a:solidFill>
              </a:rPr>
              <a:t>hesaplandi</a:t>
            </a:r>
            <a:r>
              <a:rPr lang="tr-TR" b="1" dirty="0" smtClean="0">
                <a:solidFill>
                  <a:srgbClr val="FF0000"/>
                </a:solidFill>
              </a:rPr>
              <a:t>.\n”, </a:t>
            </a:r>
            <a:r>
              <a:rPr lang="tr-TR" b="1" dirty="0" err="1" smtClean="0">
                <a:solidFill>
                  <a:srgbClr val="FF0000"/>
                </a:solidFill>
              </a:rPr>
              <a:t>sonuc</a:t>
            </a:r>
            <a:r>
              <a:rPr lang="tr-TR" b="1" dirty="0" smtClean="0">
                <a:solidFill>
                  <a:srgbClr val="FF0000"/>
                </a:solidFill>
              </a:rPr>
              <a:t>);</a:t>
            </a:r>
          </a:p>
          <a:p>
            <a:pPr marL="1062990" lvl="2" indent="-514350">
              <a:buNone/>
            </a:pPr>
            <a:r>
              <a:rPr lang="tr-TR" dirty="0" smtClean="0"/>
              <a:t>	</a:t>
            </a:r>
            <a:r>
              <a:rPr lang="tr-TR" dirty="0" err="1" smtClean="0"/>
              <a:t>if</a:t>
            </a:r>
            <a:r>
              <a:rPr lang="tr-TR" dirty="0" smtClean="0"/>
              <a:t>(</a:t>
            </a:r>
            <a:r>
              <a:rPr lang="tr-TR" dirty="0" err="1" smtClean="0"/>
              <a:t>sonuc</a:t>
            </a:r>
            <a:r>
              <a:rPr lang="tr-TR" dirty="0" smtClean="0"/>
              <a:t>&lt;5)</a:t>
            </a:r>
          </a:p>
          <a:p>
            <a:pPr marL="1062990" lvl="2" indent="-514350">
              <a:buNone/>
            </a:pPr>
            <a:r>
              <a:rPr lang="tr-TR" dirty="0" smtClean="0"/>
              <a:t>	…</a:t>
            </a:r>
          </a:p>
          <a:p>
            <a:pPr marL="1062990" lvl="2" indent="-514350">
              <a:buNone/>
            </a:pPr>
            <a:r>
              <a:rPr lang="tr-TR" sz="2600" dirty="0" smtClean="0"/>
              <a:t>Bu şekilde, kod çalışırken ara basamaklarda ne olduğu hakkında çıktıya bakarak fikir edinir, hataları tespit edebilirsiniz.</a:t>
            </a:r>
          </a:p>
          <a:p>
            <a:pPr marL="1062990" lvl="2" indent="-514350">
              <a:buNone/>
            </a:pPr>
            <a:r>
              <a:rPr lang="tr-TR" sz="2600" dirty="0" smtClean="0"/>
              <a:t>İşiniz bittiğinde bu hata ayıklama amaçlı satırları // ile yoruma çevirmeyi unutmayın.</a:t>
            </a:r>
          </a:p>
        </p:txBody>
      </p:sp>
      <p:pic>
        <p:nvPicPr>
          <p:cNvPr id="4" name="3 Resim" descr="images.png"/>
          <p:cNvPicPr>
            <a:picLocks noChangeAspect="1"/>
          </p:cNvPicPr>
          <p:nvPr/>
        </p:nvPicPr>
        <p:blipFill>
          <a:blip r:embed="rId3"/>
          <a:srcRect l="20916"/>
          <a:stretch>
            <a:fillRect/>
          </a:stretch>
        </p:blipFill>
        <p:spPr>
          <a:xfrm>
            <a:off x="7143768" y="1785926"/>
            <a:ext cx="1269888" cy="1285884"/>
          </a:xfrm>
          <a:prstGeom prst="rect">
            <a:avLst/>
          </a:prstGeom>
        </p:spPr>
      </p:pic>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checkerboard(across)">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diamond(in)">
                                      <p:cBhvr>
                                        <p:cTn id="12"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break örneği</a:t>
            </a:r>
            <a:endParaRPr lang="en-US" dirty="0"/>
          </a:p>
        </p:txBody>
      </p:sp>
      <p:sp>
        <p:nvSpPr>
          <p:cNvPr id="5" name="Rectangle 2"/>
          <p:cNvSpPr txBox="1">
            <a:spLocks noChangeArrowheads="1"/>
          </p:cNvSpPr>
          <p:nvPr/>
        </p:nvSpPr>
        <p:spPr>
          <a:xfrm>
            <a:off x="975360" y="1253028"/>
            <a:ext cx="7520940" cy="4823922"/>
          </a:xfrm>
          <a:prstGeom prst="rect">
            <a:avLst/>
          </a:prstGeom>
          <a:noFill/>
          <a:ln/>
        </p:spPr>
        <p:txBody>
          <a:bodyPr vert="horz" lIns="91440" tIns="45720" rIns="91440" bIns="45720" rtlCol="0">
            <a:norm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a:lnSpc>
                <a:spcPct val="90000"/>
              </a:lnSpc>
              <a:buFontTx/>
              <a:buNone/>
            </a:pPr>
            <a:r>
              <a:rPr lang="en-US" sz="2600" b="0" dirty="0" smtClean="0"/>
              <a:t>	</a:t>
            </a:r>
            <a:r>
              <a:rPr lang="en-US" sz="2600" b="0" dirty="0" err="1" smtClean="0"/>
              <a:t>int</a:t>
            </a:r>
            <a:r>
              <a:rPr lang="en-US" sz="2600" b="0" dirty="0" smtClean="0"/>
              <a:t> </a:t>
            </a:r>
            <a:r>
              <a:rPr lang="en-US" sz="2600" b="0" dirty="0" err="1" smtClean="0"/>
              <a:t>i</a:t>
            </a:r>
            <a:r>
              <a:rPr lang="en-US" sz="2600" b="0" dirty="0" smtClean="0"/>
              <a:t> = 1 ;								</a:t>
            </a:r>
          </a:p>
          <a:p>
            <a:pPr>
              <a:lnSpc>
                <a:spcPct val="90000"/>
              </a:lnSpc>
              <a:buFontTx/>
              <a:buNone/>
            </a:pPr>
            <a:r>
              <a:rPr lang="en-US" sz="2600" b="0" dirty="0" smtClean="0"/>
              <a:t>	/* count from 1 to 100 */</a:t>
            </a:r>
          </a:p>
          <a:p>
            <a:pPr>
              <a:lnSpc>
                <a:spcPct val="90000"/>
              </a:lnSpc>
              <a:buFontTx/>
              <a:buNone/>
            </a:pPr>
            <a:r>
              <a:rPr lang="en-US" sz="2600" b="0" dirty="0" smtClean="0"/>
              <a:t>	while ( </a:t>
            </a:r>
            <a:r>
              <a:rPr lang="en-US" sz="2600" b="0" dirty="0" err="1" smtClean="0"/>
              <a:t>i</a:t>
            </a:r>
            <a:r>
              <a:rPr lang="en-US" sz="2600" b="0" dirty="0" smtClean="0"/>
              <a:t> &lt; 101 )		     	</a:t>
            </a:r>
            <a:endParaRPr lang="tr-TR" sz="2600" b="0" dirty="0" smtClean="0"/>
          </a:p>
          <a:p>
            <a:pPr>
              <a:lnSpc>
                <a:spcPct val="90000"/>
              </a:lnSpc>
              <a:buFontTx/>
              <a:buNone/>
            </a:pPr>
            <a:r>
              <a:rPr lang="tr-TR" sz="2600" b="0" dirty="0" smtClean="0"/>
              <a:t>  </a:t>
            </a:r>
            <a:r>
              <a:rPr lang="en-US" sz="2600" b="0" dirty="0" smtClean="0"/>
              <a:t>{</a:t>
            </a:r>
          </a:p>
          <a:p>
            <a:pPr>
              <a:lnSpc>
                <a:spcPct val="90000"/>
              </a:lnSpc>
              <a:buFontTx/>
              <a:buNone/>
            </a:pPr>
            <a:r>
              <a:rPr lang="en-US" sz="2600" b="0" dirty="0" smtClean="0"/>
              <a:t>		  </a:t>
            </a:r>
            <a:r>
              <a:rPr lang="en-US" sz="2600" b="0" dirty="0" err="1" smtClean="0"/>
              <a:t>printf</a:t>
            </a:r>
            <a:r>
              <a:rPr lang="en-US" sz="2600" b="0" dirty="0" smtClean="0"/>
              <a:t> (</a:t>
            </a:r>
            <a:r>
              <a:rPr lang="ja-JP" altLang="en-US" sz="2600" b="0" dirty="0" smtClean="0">
                <a:latin typeface="Arial"/>
              </a:rPr>
              <a:t>“</a:t>
            </a:r>
            <a:r>
              <a:rPr lang="en-US" sz="2600" b="0" dirty="0" smtClean="0"/>
              <a:t>%d</a:t>
            </a:r>
            <a:r>
              <a:rPr lang="tr-TR" sz="2600" b="0" dirty="0" smtClean="0"/>
              <a:t>,</a:t>
            </a:r>
            <a:r>
              <a:rPr lang="ja-JP" altLang="en-US" sz="2600" b="0" dirty="0" smtClean="0">
                <a:latin typeface="Arial"/>
              </a:rPr>
              <a:t>“</a:t>
            </a:r>
            <a:r>
              <a:rPr lang="en-US" sz="2600" b="0" dirty="0" smtClean="0"/>
              <a:t>, </a:t>
            </a:r>
            <a:r>
              <a:rPr lang="en-US" sz="2600" b="0" dirty="0" err="1" smtClean="0"/>
              <a:t>i</a:t>
            </a:r>
            <a:r>
              <a:rPr lang="en-US" sz="2600" b="0" dirty="0" smtClean="0"/>
              <a:t>) ;</a:t>
            </a:r>
          </a:p>
          <a:p>
            <a:pPr>
              <a:lnSpc>
                <a:spcPct val="90000"/>
              </a:lnSpc>
              <a:buFontTx/>
              <a:buNone/>
            </a:pPr>
            <a:r>
              <a:rPr lang="en-US" sz="2600" b="0" dirty="0" smtClean="0"/>
              <a:t>		  </a:t>
            </a:r>
            <a:r>
              <a:rPr lang="en-US" sz="2600" b="0" dirty="0" err="1" smtClean="0"/>
              <a:t>i</a:t>
            </a:r>
            <a:r>
              <a:rPr lang="en-US" sz="2600" b="0" dirty="0" smtClean="0"/>
              <a:t> = </a:t>
            </a:r>
            <a:r>
              <a:rPr lang="en-US" sz="2600" b="0" dirty="0" err="1" smtClean="0"/>
              <a:t>i</a:t>
            </a:r>
            <a:r>
              <a:rPr lang="en-US" sz="2600" b="0" dirty="0" smtClean="0"/>
              <a:t> + 1 ;	</a:t>
            </a:r>
            <a:endParaRPr lang="tr-TR" sz="2600" b="0" dirty="0" smtClean="0"/>
          </a:p>
          <a:p>
            <a:pPr>
              <a:lnSpc>
                <a:spcPct val="90000"/>
              </a:lnSpc>
              <a:buFontTx/>
              <a:buNone/>
            </a:pPr>
            <a:r>
              <a:rPr lang="tr-TR" sz="2600" b="0" dirty="0" smtClean="0"/>
              <a:t>		 </a:t>
            </a:r>
            <a:r>
              <a:rPr lang="tr-TR" sz="2600" b="0" dirty="0" err="1" smtClean="0"/>
              <a:t>if</a:t>
            </a:r>
            <a:r>
              <a:rPr lang="tr-TR" sz="2600" b="0" dirty="0" smtClean="0"/>
              <a:t>(i==6) break;</a:t>
            </a:r>
            <a:r>
              <a:rPr lang="en-US" sz="2600" b="0" dirty="0" smtClean="0"/>
              <a:t>		</a:t>
            </a:r>
          </a:p>
          <a:p>
            <a:pPr>
              <a:lnSpc>
                <a:spcPct val="90000"/>
              </a:lnSpc>
              <a:buFontTx/>
              <a:buNone/>
            </a:pPr>
            <a:r>
              <a:rPr lang="en-US" sz="2600" b="0" dirty="0" smtClean="0"/>
              <a:t>	}</a:t>
            </a:r>
          </a:p>
          <a:p>
            <a:pPr>
              <a:lnSpc>
                <a:spcPct val="90000"/>
              </a:lnSpc>
              <a:buFontTx/>
              <a:buNone/>
            </a:pPr>
            <a:endParaRPr lang="en-US" sz="2000" b="0" dirty="0" smtClean="0"/>
          </a:p>
          <a:p>
            <a:pPr>
              <a:lnSpc>
                <a:spcPct val="90000"/>
              </a:lnSpc>
              <a:buFontTx/>
              <a:buNone/>
            </a:pPr>
            <a:endParaRPr lang="en-US" sz="2000" b="0" dirty="0"/>
          </a:p>
        </p:txBody>
      </p:sp>
      <p:sp>
        <p:nvSpPr>
          <p:cNvPr id="4" name="3 Dikdörtgen"/>
          <p:cNvSpPr/>
          <p:nvPr/>
        </p:nvSpPr>
        <p:spPr>
          <a:xfrm>
            <a:off x="5857884" y="2428868"/>
            <a:ext cx="2000264" cy="85725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2800" dirty="0" smtClean="0"/>
              <a:t>1,2,3,4,5,</a:t>
            </a:r>
            <a:endParaRPr lang="tr-TR" sz="2800" dirty="0"/>
          </a:p>
        </p:txBody>
      </p:sp>
      <p:sp>
        <p:nvSpPr>
          <p:cNvPr id="7" name="Rectangle 2"/>
          <p:cNvSpPr/>
          <p:nvPr/>
        </p:nvSpPr>
        <p:spPr>
          <a:xfrm>
            <a:off x="6072198" y="1000108"/>
            <a:ext cx="2743200" cy="1233054"/>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tr-TR" b="1" dirty="0" smtClean="0">
                <a:solidFill>
                  <a:schemeClr val="tx1"/>
                </a:solidFill>
              </a:rPr>
              <a:t>Virgülü (özellikle en sondakini) unutmayalım.</a:t>
            </a:r>
          </a:p>
          <a:p>
            <a:pPr algn="ctr"/>
            <a:r>
              <a:rPr lang="tr-TR" b="1" dirty="0" smtClean="0">
                <a:solidFill>
                  <a:schemeClr val="tx1"/>
                </a:solidFill>
              </a:rPr>
              <a:t>Lütfen virgülleriniz noktaya benzemesin.</a:t>
            </a:r>
            <a:endParaRPr lang="tr-TR" b="1" dirty="0">
              <a:solidFill>
                <a:schemeClr val="tx1"/>
              </a:solidFill>
            </a:endParaRPr>
          </a:p>
        </p:txBody>
      </p:sp>
      <p:sp>
        <p:nvSpPr>
          <p:cNvPr id="8" name="7 Yuvarlatılmış Dikdörtgen"/>
          <p:cNvSpPr/>
          <p:nvPr/>
        </p:nvSpPr>
        <p:spPr>
          <a:xfrm>
            <a:off x="1000100" y="5429264"/>
            <a:ext cx="5429288" cy="92869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smtClean="0"/>
              <a:t>Bazen öğrenciler yanılır ve break </a:t>
            </a:r>
            <a:r>
              <a:rPr lang="tr-TR" dirty="0" err="1" smtClean="0"/>
              <a:t>if’i</a:t>
            </a:r>
            <a:r>
              <a:rPr lang="tr-TR" dirty="0" smtClean="0"/>
              <a:t> kırar zanneder. Oysa break sadece döngü ya da </a:t>
            </a:r>
            <a:r>
              <a:rPr lang="tr-TR" dirty="0" err="1" smtClean="0"/>
              <a:t>switch</a:t>
            </a:r>
            <a:r>
              <a:rPr lang="tr-TR" dirty="0" smtClean="0"/>
              <a:t> kırabilir. Bu örnekte </a:t>
            </a:r>
            <a:r>
              <a:rPr lang="tr-TR" dirty="0" err="1" smtClean="0"/>
              <a:t>while’ı</a:t>
            </a:r>
            <a:r>
              <a:rPr lang="tr-TR" dirty="0" smtClean="0"/>
              <a:t> kırmaktadır.</a:t>
            </a:r>
            <a:endParaRPr lang="tr-TR" dirty="0"/>
          </a:p>
        </p:txBody>
      </p:sp>
    </p:spTree>
    <p:extLst>
      <p:ext uri="{BB962C8B-B14F-4D97-AF65-F5344CB8AC3E}">
        <p14:creationId xmlns:p14="http://schemas.microsoft.com/office/powerpoint/2010/main" xmlns="" val="57704660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Etkin hata ayıklama yöntemleri: </a:t>
            </a:r>
            <a:r>
              <a:rPr lang="tr-TR" dirty="0" err="1" smtClean="0"/>
              <a:t>if</a:t>
            </a:r>
            <a:r>
              <a:rPr lang="tr-TR" dirty="0" smtClean="0"/>
              <a:t>(DEBUG)</a:t>
            </a:r>
            <a:endParaRPr lang="tr-TR" dirty="0"/>
          </a:p>
        </p:txBody>
      </p:sp>
      <p:sp>
        <p:nvSpPr>
          <p:cNvPr id="6" name="5 İçerik Yer Tutucusu"/>
          <p:cNvSpPr>
            <a:spLocks noGrp="1"/>
          </p:cNvSpPr>
          <p:nvPr>
            <p:ph sz="quarter" idx="1"/>
          </p:nvPr>
        </p:nvSpPr>
        <p:spPr/>
        <p:txBody>
          <a:bodyPr/>
          <a:lstStyle/>
          <a:p>
            <a:pPr marL="788670" lvl="1" indent="-514350"/>
            <a:r>
              <a:rPr lang="tr-TR" sz="2000" dirty="0" smtClean="0"/>
              <a:t>Kodunuzda araya aşağıdaki gibi geçici </a:t>
            </a:r>
            <a:r>
              <a:rPr lang="tr-TR" sz="2000" dirty="0" err="1" smtClean="0"/>
              <a:t>printf’ler</a:t>
            </a:r>
            <a:r>
              <a:rPr lang="tr-TR" sz="2000" dirty="0" smtClean="0"/>
              <a:t> koyun. Böylece kod, ilgili satıra geldiğinde hangi değişken değerine sahip görürsünüz. </a:t>
            </a:r>
          </a:p>
          <a:p>
            <a:pPr marL="788670" lvl="1" indent="-514350"/>
            <a:r>
              <a:rPr lang="tr-TR" sz="2000" dirty="0" smtClean="0"/>
              <a:t>Kod, siz </a:t>
            </a:r>
            <a:r>
              <a:rPr lang="tr-TR" sz="2000" dirty="0" err="1" smtClean="0"/>
              <a:t>enter’a</a:t>
            </a:r>
            <a:r>
              <a:rPr lang="tr-TR" sz="2000" dirty="0" smtClean="0"/>
              <a:t> basana kadar devam etsin isterseniz, </a:t>
            </a:r>
            <a:r>
              <a:rPr lang="tr-TR" sz="2000" dirty="0" err="1" smtClean="0"/>
              <a:t>getch</a:t>
            </a:r>
            <a:r>
              <a:rPr lang="tr-TR" sz="2000" dirty="0" smtClean="0"/>
              <a:t>()’de ekleyin.</a:t>
            </a:r>
          </a:p>
          <a:p>
            <a:pPr marL="788670" lvl="1" indent="-514350"/>
            <a:r>
              <a:rPr lang="tr-TR" sz="2000" dirty="0" smtClean="0"/>
              <a:t>İşiniz bittiğinde ilgili satırları devre dışı bırakmak için DEBUG 0 yapın.</a:t>
            </a:r>
          </a:p>
          <a:p>
            <a:endParaRPr lang="tr-TR" dirty="0"/>
          </a:p>
        </p:txBody>
      </p:sp>
      <p:sp>
        <p:nvSpPr>
          <p:cNvPr id="4" name="3 Yuvarlatılmış Dikdörtgen"/>
          <p:cNvSpPr/>
          <p:nvPr/>
        </p:nvSpPr>
        <p:spPr>
          <a:xfrm>
            <a:off x="2214546" y="3357562"/>
            <a:ext cx="6357982" cy="271464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tr-TR" dirty="0" smtClean="0"/>
              <a:t>…</a:t>
            </a:r>
          </a:p>
          <a:p>
            <a:r>
              <a:rPr lang="tr-TR" dirty="0" smtClean="0"/>
              <a:t>#define DEBUG 1</a:t>
            </a:r>
          </a:p>
          <a:p>
            <a:r>
              <a:rPr lang="tr-TR" dirty="0" err="1" smtClean="0"/>
              <a:t>int</a:t>
            </a:r>
            <a:r>
              <a:rPr lang="tr-TR" dirty="0" smtClean="0"/>
              <a:t> </a:t>
            </a:r>
            <a:r>
              <a:rPr lang="tr-TR" dirty="0" err="1" smtClean="0"/>
              <a:t>main</a:t>
            </a:r>
            <a:r>
              <a:rPr lang="tr-TR" dirty="0" smtClean="0"/>
              <a:t>()</a:t>
            </a:r>
          </a:p>
          <a:p>
            <a:r>
              <a:rPr lang="tr-TR" dirty="0" smtClean="0"/>
              <a:t>{</a:t>
            </a:r>
          </a:p>
          <a:p>
            <a:r>
              <a:rPr lang="tr-TR" dirty="0" smtClean="0"/>
              <a:t>…</a:t>
            </a:r>
          </a:p>
          <a:p>
            <a:r>
              <a:rPr lang="tr-TR" dirty="0" err="1" smtClean="0"/>
              <a:t>if</a:t>
            </a:r>
            <a:r>
              <a:rPr lang="tr-TR" dirty="0" smtClean="0"/>
              <a:t>(DEBUG) {</a:t>
            </a:r>
          </a:p>
          <a:p>
            <a:r>
              <a:rPr lang="tr-TR" dirty="0" smtClean="0"/>
              <a:t> 	</a:t>
            </a:r>
            <a:r>
              <a:rPr lang="tr-TR" dirty="0" err="1" smtClean="0"/>
              <a:t>printf</a:t>
            </a:r>
            <a:r>
              <a:rPr lang="tr-TR" dirty="0" smtClean="0"/>
              <a:t>(“Dosyadan %c okundu. </a:t>
            </a:r>
            <a:r>
              <a:rPr lang="tr-TR" dirty="0" err="1" smtClean="0"/>
              <a:t>Kullanici</a:t>
            </a:r>
            <a:r>
              <a:rPr lang="tr-TR" dirty="0" smtClean="0"/>
              <a:t> %c girdi.”, x,y);</a:t>
            </a:r>
          </a:p>
          <a:p>
            <a:r>
              <a:rPr lang="tr-TR" dirty="0" smtClean="0"/>
              <a:t>	</a:t>
            </a:r>
            <a:r>
              <a:rPr lang="tr-TR" dirty="0" err="1" smtClean="0"/>
              <a:t>getch</a:t>
            </a:r>
            <a:r>
              <a:rPr lang="tr-TR" dirty="0" smtClean="0"/>
              <a:t>();</a:t>
            </a:r>
          </a:p>
          <a:p>
            <a:r>
              <a:rPr lang="tr-TR" dirty="0" smtClean="0"/>
              <a:t>}</a:t>
            </a:r>
          </a:p>
          <a:p>
            <a:r>
              <a:rPr lang="tr-TR" dirty="0" smtClean="0"/>
              <a:t>…</a:t>
            </a:r>
            <a:endParaRPr lang="tr-TR"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1.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Etkin hata ayıklama yöntemleri: kodu sadeleştirme</a:t>
            </a:r>
            <a:endParaRPr lang="tr-TR" dirty="0"/>
          </a:p>
        </p:txBody>
      </p:sp>
      <p:sp>
        <p:nvSpPr>
          <p:cNvPr id="3" name="2 İçerik Yer Tutucusu"/>
          <p:cNvSpPr>
            <a:spLocks noGrp="1"/>
          </p:cNvSpPr>
          <p:nvPr>
            <p:ph sz="quarter" idx="1"/>
          </p:nvPr>
        </p:nvSpPr>
        <p:spPr/>
        <p:txBody>
          <a:bodyPr>
            <a:normAutofit lnSpcReduction="10000"/>
          </a:bodyPr>
          <a:lstStyle/>
          <a:p>
            <a:pPr marL="514350" indent="-514350">
              <a:buNone/>
            </a:pPr>
            <a:r>
              <a:rPr lang="tr-TR" dirty="0" smtClean="0"/>
              <a:t>Kodunuzdaki hataları tespit etmek için belli kısımları geçici süreyle koddan çıkarabilirsiniz. Bunun için ilgili kodu kesip, başka bir belgeye yapıştırmak yerine /* ve */ kullanınız.</a:t>
            </a:r>
          </a:p>
          <a:p>
            <a:pPr marL="514350" indent="-514350">
              <a:buNone/>
            </a:pPr>
            <a:r>
              <a:rPr lang="tr-TR" dirty="0" smtClean="0"/>
              <a:t>Örneğin, tek başına Hesap1’in doğru çalışıp çalışmadığını test etmek için</a:t>
            </a:r>
            <a:endParaRPr lang="tr-TR" sz="2600" dirty="0" smtClean="0"/>
          </a:p>
          <a:p>
            <a:pPr marL="788670" lvl="1" indent="-514350">
              <a:buNone/>
            </a:pPr>
            <a:r>
              <a:rPr lang="tr-TR" dirty="0" smtClean="0"/>
              <a:t>	KODDAKİ GİRİŞ KISMI</a:t>
            </a:r>
          </a:p>
          <a:p>
            <a:pPr marL="788670" lvl="1" indent="-514350">
              <a:buNone/>
            </a:pPr>
            <a:r>
              <a:rPr lang="tr-TR" sz="2300" dirty="0" smtClean="0"/>
              <a:t>	HESAP 1 KISMI </a:t>
            </a:r>
          </a:p>
          <a:p>
            <a:pPr marL="788670" lvl="1" indent="-514350">
              <a:buNone/>
            </a:pPr>
            <a:r>
              <a:rPr lang="tr-TR" dirty="0" smtClean="0"/>
              <a:t>	</a:t>
            </a:r>
            <a:r>
              <a:rPr lang="tr-TR" dirty="0" smtClean="0">
                <a:solidFill>
                  <a:schemeClr val="bg1">
                    <a:lumMod val="65000"/>
                  </a:schemeClr>
                </a:solidFill>
              </a:rPr>
              <a:t>/*</a:t>
            </a:r>
          </a:p>
          <a:p>
            <a:pPr marL="788670" lvl="1" indent="-514350">
              <a:buNone/>
            </a:pPr>
            <a:r>
              <a:rPr lang="tr-TR" dirty="0" smtClean="0"/>
              <a:t>	HESAP 2 KISMI</a:t>
            </a:r>
          </a:p>
          <a:p>
            <a:pPr marL="788670" lvl="1" indent="-514350">
              <a:buNone/>
            </a:pPr>
            <a:r>
              <a:rPr lang="tr-TR" dirty="0" smtClean="0"/>
              <a:t>	</a:t>
            </a:r>
            <a:r>
              <a:rPr lang="tr-TR" dirty="0" smtClean="0">
                <a:solidFill>
                  <a:schemeClr val="bg1">
                    <a:lumMod val="65000"/>
                  </a:schemeClr>
                </a:solidFill>
              </a:rPr>
              <a:t>*/</a:t>
            </a:r>
          </a:p>
          <a:p>
            <a:pPr marL="788670" lvl="1" indent="-514350">
              <a:buNone/>
            </a:pPr>
            <a:r>
              <a:rPr lang="tr-TR" sz="2300" dirty="0" smtClean="0"/>
              <a:t>	EKRANA YAZDIRMA KISMI</a:t>
            </a:r>
          </a:p>
        </p:txBody>
      </p:sp>
      <p:pic>
        <p:nvPicPr>
          <p:cNvPr id="5" name="4 Resim" descr="Blocks.png"/>
          <p:cNvPicPr>
            <a:picLocks noChangeAspect="1"/>
          </p:cNvPicPr>
          <p:nvPr/>
        </p:nvPicPr>
        <p:blipFill>
          <a:blip r:embed="rId3"/>
          <a:stretch>
            <a:fillRect/>
          </a:stretch>
        </p:blipFill>
        <p:spPr>
          <a:xfrm>
            <a:off x="6429388" y="4143380"/>
            <a:ext cx="1911673" cy="2106588"/>
          </a:xfrm>
          <a:prstGeom prst="rect">
            <a:avLst/>
          </a:prstGeom>
        </p:spPr>
      </p:pic>
      <p:pic>
        <p:nvPicPr>
          <p:cNvPr id="6" name="5 Resim" descr="child-building-with-blocks-clipart-20.jpg"/>
          <p:cNvPicPr>
            <a:picLocks noChangeAspect="1"/>
          </p:cNvPicPr>
          <p:nvPr/>
        </p:nvPicPr>
        <p:blipFill>
          <a:blip r:embed="rId4" cstate="print"/>
          <a:stretch>
            <a:fillRect/>
          </a:stretch>
        </p:blipFill>
        <p:spPr>
          <a:xfrm>
            <a:off x="4857752" y="3357562"/>
            <a:ext cx="1579050" cy="2218035"/>
          </a:xfrm>
          <a:prstGeom prst="rect">
            <a:avLst/>
          </a:prstGeom>
        </p:spPr>
      </p:pic>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diamond(in)">
                                      <p:cBhvr>
                                        <p:cTn id="7" dur="2000"/>
                                        <p:tgtEl>
                                          <p:spTgt spid="3">
                                            <p:txEl>
                                              <p:pRg st="4" end="4"/>
                                            </p:txEl>
                                          </p:spTgt>
                                        </p:tgtEl>
                                      </p:cBhvr>
                                    </p:animEffect>
                                  </p:childTnLst>
                                </p:cTn>
                              </p:par>
                              <p:par>
                                <p:cTn id="8" presetID="8" presetClass="entr" presetSubtype="16"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diamond(in)">
                                      <p:cBhvr>
                                        <p:cTn id="10"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Hata ayıklama alıştırması: buradaki hata nedir?</a:t>
            </a:r>
            <a:endParaRPr lang="tr-TR" dirty="0"/>
          </a:p>
        </p:txBody>
      </p:sp>
      <p:sp>
        <p:nvSpPr>
          <p:cNvPr id="3" name="2 İçerik Yer Tutucusu"/>
          <p:cNvSpPr>
            <a:spLocks noGrp="1"/>
          </p:cNvSpPr>
          <p:nvPr>
            <p:ph sz="quarter" idx="1"/>
          </p:nvPr>
        </p:nvSpPr>
        <p:spPr/>
        <p:txBody>
          <a:bodyPr>
            <a:normAutofit fontScale="77500" lnSpcReduction="20000"/>
          </a:bodyPr>
          <a:lstStyle/>
          <a:p>
            <a:pPr>
              <a:buNone/>
            </a:pPr>
            <a:r>
              <a:rPr lang="tr-TR" dirty="0" smtClean="0"/>
              <a:t>#</a:t>
            </a:r>
            <a:r>
              <a:rPr lang="tr-TR" dirty="0" err="1" smtClean="0"/>
              <a:t>include</a:t>
            </a:r>
            <a:r>
              <a:rPr lang="tr-TR" dirty="0" smtClean="0"/>
              <a:t> &lt;</a:t>
            </a:r>
            <a:r>
              <a:rPr lang="tr-TR" dirty="0" err="1" smtClean="0"/>
              <a:t>stdio</a:t>
            </a:r>
            <a:r>
              <a:rPr lang="tr-TR" dirty="0" smtClean="0"/>
              <a:t>.h&gt;</a:t>
            </a:r>
          </a:p>
          <a:p>
            <a:pPr>
              <a:buNone/>
            </a:pPr>
            <a:r>
              <a:rPr lang="tr-TR" dirty="0" err="1" smtClean="0"/>
              <a:t>void</a:t>
            </a:r>
            <a:r>
              <a:rPr lang="tr-TR" dirty="0" smtClean="0"/>
              <a:t> </a:t>
            </a:r>
            <a:r>
              <a:rPr lang="tr-TR" dirty="0" err="1" smtClean="0"/>
              <a:t>fonk</a:t>
            </a:r>
            <a:r>
              <a:rPr lang="tr-TR" dirty="0" smtClean="0"/>
              <a:t>(</a:t>
            </a:r>
            <a:r>
              <a:rPr lang="tr-TR" dirty="0" err="1" smtClean="0"/>
              <a:t>int</a:t>
            </a:r>
            <a:r>
              <a:rPr lang="tr-TR" dirty="0" smtClean="0"/>
              <a:t> dilim);</a:t>
            </a:r>
          </a:p>
          <a:p>
            <a:pPr>
              <a:buNone/>
            </a:pPr>
            <a:r>
              <a:rPr lang="tr-TR" dirty="0" err="1" smtClean="0"/>
              <a:t>int</a:t>
            </a:r>
            <a:r>
              <a:rPr lang="tr-TR" dirty="0" smtClean="0"/>
              <a:t> </a:t>
            </a:r>
            <a:r>
              <a:rPr lang="tr-TR" dirty="0" err="1" smtClean="0"/>
              <a:t>main</a:t>
            </a:r>
            <a:r>
              <a:rPr lang="tr-TR" dirty="0" smtClean="0"/>
              <a:t>()</a:t>
            </a:r>
          </a:p>
          <a:p>
            <a:pPr>
              <a:buNone/>
            </a:pPr>
            <a:r>
              <a:rPr lang="tr-TR" dirty="0" smtClean="0"/>
              <a:t>{</a:t>
            </a:r>
          </a:p>
          <a:p>
            <a:pPr>
              <a:buNone/>
            </a:pPr>
            <a:r>
              <a:rPr lang="tr-TR" dirty="0" smtClean="0"/>
              <a:t>	</a:t>
            </a:r>
            <a:r>
              <a:rPr lang="tr-TR" dirty="0" err="1" smtClean="0"/>
              <a:t>double</a:t>
            </a:r>
            <a:r>
              <a:rPr lang="tr-TR" dirty="0" smtClean="0"/>
              <a:t> dilim;</a:t>
            </a:r>
          </a:p>
          <a:p>
            <a:pPr>
              <a:buNone/>
            </a:pPr>
            <a:r>
              <a:rPr lang="tr-TR" dirty="0" smtClean="0"/>
              <a:t>	</a:t>
            </a:r>
            <a:r>
              <a:rPr lang="tr-TR" dirty="0" err="1" smtClean="0"/>
              <a:t>printf</a:t>
            </a:r>
            <a:r>
              <a:rPr lang="tr-TR" dirty="0" smtClean="0"/>
              <a:t>("Dilim:");</a:t>
            </a:r>
          </a:p>
          <a:p>
            <a:pPr>
              <a:buNone/>
            </a:pPr>
            <a:r>
              <a:rPr lang="tr-TR" dirty="0" smtClean="0"/>
              <a:t>	</a:t>
            </a:r>
            <a:r>
              <a:rPr lang="tr-TR" dirty="0" err="1" smtClean="0"/>
              <a:t>scanf</a:t>
            </a:r>
            <a:r>
              <a:rPr lang="tr-TR" dirty="0" smtClean="0"/>
              <a:t>("%d", &amp;dilim);</a:t>
            </a:r>
          </a:p>
          <a:p>
            <a:pPr>
              <a:buNone/>
            </a:pPr>
            <a:r>
              <a:rPr lang="tr-TR" dirty="0" smtClean="0"/>
              <a:t>	</a:t>
            </a:r>
            <a:r>
              <a:rPr lang="tr-TR" dirty="0" err="1" smtClean="0"/>
              <a:t>printf</a:t>
            </a:r>
            <a:r>
              <a:rPr lang="tr-TR" dirty="0" smtClean="0"/>
              <a:t>("Dilim %d olarak </a:t>
            </a:r>
            <a:r>
              <a:rPr lang="tr-TR" dirty="0" err="1" smtClean="0"/>
              <a:t>algilandi</a:t>
            </a:r>
            <a:r>
              <a:rPr lang="tr-TR" dirty="0" smtClean="0"/>
              <a:t>.", dilim);</a:t>
            </a:r>
          </a:p>
          <a:p>
            <a:pPr>
              <a:buNone/>
            </a:pPr>
            <a:r>
              <a:rPr lang="tr-TR" dirty="0" smtClean="0"/>
              <a:t>	</a:t>
            </a:r>
            <a:r>
              <a:rPr lang="tr-TR" dirty="0" err="1" smtClean="0"/>
              <a:t>fonk</a:t>
            </a:r>
            <a:r>
              <a:rPr lang="tr-TR" dirty="0" smtClean="0"/>
              <a:t>(dilim);</a:t>
            </a:r>
            <a:endParaRPr lang="tr-TR" b="1" dirty="0" smtClean="0"/>
          </a:p>
          <a:p>
            <a:pPr>
              <a:buNone/>
            </a:pPr>
            <a:r>
              <a:rPr lang="tr-TR" dirty="0" smtClean="0"/>
              <a:t>	</a:t>
            </a:r>
            <a:r>
              <a:rPr lang="tr-TR" dirty="0" err="1" smtClean="0"/>
              <a:t>return</a:t>
            </a:r>
            <a:r>
              <a:rPr lang="tr-TR" dirty="0" smtClean="0"/>
              <a:t> 0;	</a:t>
            </a:r>
          </a:p>
          <a:p>
            <a:pPr>
              <a:buNone/>
            </a:pPr>
            <a:r>
              <a:rPr lang="tr-TR" dirty="0" smtClean="0"/>
              <a:t>}</a:t>
            </a:r>
          </a:p>
          <a:p>
            <a:pPr>
              <a:buNone/>
            </a:pPr>
            <a:r>
              <a:rPr lang="tr-TR" dirty="0" err="1" smtClean="0"/>
              <a:t>void</a:t>
            </a:r>
            <a:r>
              <a:rPr lang="tr-TR" dirty="0" smtClean="0"/>
              <a:t> </a:t>
            </a:r>
            <a:r>
              <a:rPr lang="tr-TR" dirty="0" err="1" smtClean="0"/>
              <a:t>fonk</a:t>
            </a:r>
            <a:r>
              <a:rPr lang="tr-TR" dirty="0" smtClean="0"/>
              <a:t>(</a:t>
            </a:r>
            <a:r>
              <a:rPr lang="tr-TR" dirty="0" err="1" smtClean="0"/>
              <a:t>int</a:t>
            </a:r>
            <a:r>
              <a:rPr lang="tr-TR" dirty="0" smtClean="0"/>
              <a:t> dilim)</a:t>
            </a:r>
          </a:p>
          <a:p>
            <a:pPr>
              <a:buNone/>
            </a:pPr>
            <a:r>
              <a:rPr lang="tr-TR" dirty="0" smtClean="0"/>
              <a:t>{</a:t>
            </a:r>
          </a:p>
          <a:p>
            <a:pPr>
              <a:buNone/>
            </a:pPr>
            <a:r>
              <a:rPr lang="tr-TR" dirty="0" smtClean="0"/>
              <a:t>	</a:t>
            </a:r>
            <a:r>
              <a:rPr lang="tr-TR" dirty="0" err="1" smtClean="0"/>
              <a:t>printf</a:t>
            </a:r>
            <a:r>
              <a:rPr lang="tr-TR" dirty="0" smtClean="0"/>
              <a:t>(“\</a:t>
            </a:r>
            <a:r>
              <a:rPr lang="tr-TR" dirty="0" err="1" smtClean="0"/>
              <a:t>nDilim</a:t>
            </a:r>
            <a:r>
              <a:rPr lang="tr-TR" dirty="0" smtClean="0"/>
              <a:t> </a:t>
            </a:r>
            <a:r>
              <a:rPr lang="tr-TR" dirty="0" err="1" smtClean="0"/>
              <a:t>fonka</a:t>
            </a:r>
            <a:r>
              <a:rPr lang="tr-TR" dirty="0" smtClean="0"/>
              <a:t> %d olarak </a:t>
            </a:r>
            <a:r>
              <a:rPr lang="tr-TR" dirty="0" err="1" smtClean="0"/>
              <a:t>ulastirildi</a:t>
            </a:r>
            <a:r>
              <a:rPr lang="tr-TR" dirty="0" smtClean="0"/>
              <a:t>", dilim);	</a:t>
            </a:r>
          </a:p>
          <a:p>
            <a:pPr>
              <a:buNone/>
            </a:pPr>
            <a:r>
              <a:rPr lang="tr-TR" dirty="0" smtClean="0"/>
              <a:t>}</a:t>
            </a:r>
            <a:endParaRPr lang="tr-TR" dirty="0"/>
          </a:p>
        </p:txBody>
      </p:sp>
      <p:pic>
        <p:nvPicPr>
          <p:cNvPr id="1027" name="Picture 3"/>
          <p:cNvPicPr>
            <a:picLocks noChangeAspect="1" noChangeArrowheads="1"/>
          </p:cNvPicPr>
          <p:nvPr/>
        </p:nvPicPr>
        <p:blipFill>
          <a:blip r:embed="rId3"/>
          <a:srcRect r="76904" b="83203"/>
          <a:stretch>
            <a:fillRect/>
          </a:stretch>
        </p:blipFill>
        <p:spPr bwMode="auto">
          <a:xfrm>
            <a:off x="5500694" y="1428736"/>
            <a:ext cx="3005113" cy="12287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5 Yuvarlatılmış Dikdörtgen"/>
          <p:cNvSpPr/>
          <p:nvPr/>
        </p:nvSpPr>
        <p:spPr>
          <a:xfrm>
            <a:off x="785786" y="2500306"/>
            <a:ext cx="928694" cy="357190"/>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 name="6 Metin kutusu"/>
          <p:cNvSpPr txBox="1"/>
          <p:nvPr/>
        </p:nvSpPr>
        <p:spPr>
          <a:xfrm>
            <a:off x="5715008" y="3571876"/>
            <a:ext cx="3000428" cy="175432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tr-TR" dirty="0" err="1" smtClean="0"/>
              <a:t>double</a:t>
            </a:r>
            <a:r>
              <a:rPr lang="tr-TR" dirty="0" smtClean="0"/>
              <a:t> hatalı olmasına rağmen </a:t>
            </a:r>
            <a:r>
              <a:rPr lang="tr-TR" dirty="0" err="1" smtClean="0"/>
              <a:t>main’deki</a:t>
            </a:r>
            <a:r>
              <a:rPr lang="tr-TR" dirty="0" smtClean="0"/>
              <a:t> </a:t>
            </a:r>
            <a:r>
              <a:rPr lang="tr-TR" dirty="0" err="1" smtClean="0"/>
              <a:t>printf</a:t>
            </a:r>
            <a:r>
              <a:rPr lang="tr-TR" dirty="0" smtClean="0"/>
              <a:t>/</a:t>
            </a:r>
            <a:r>
              <a:rPr lang="tr-TR" dirty="0" err="1" smtClean="0"/>
              <a:t>scanf’te</a:t>
            </a:r>
            <a:r>
              <a:rPr lang="tr-TR" dirty="0" smtClean="0"/>
              <a:t> bu hata gözükmüyor. Ancak fonksiyona gönderirken, durum ortaya çıkıyor.</a:t>
            </a:r>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83.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Hata ayıklama alıştırması: buradaki hata nedir?</a:t>
            </a:r>
            <a:endParaRPr lang="tr-TR" dirty="0"/>
          </a:p>
        </p:txBody>
      </p:sp>
      <p:sp>
        <p:nvSpPr>
          <p:cNvPr id="3" name="2 İçerik Yer Tutucusu"/>
          <p:cNvSpPr>
            <a:spLocks noGrp="1"/>
          </p:cNvSpPr>
          <p:nvPr>
            <p:ph sz="quarter" idx="1"/>
          </p:nvPr>
        </p:nvSpPr>
        <p:spPr/>
        <p:txBody>
          <a:bodyPr>
            <a:normAutofit fontScale="62500" lnSpcReduction="20000"/>
          </a:bodyPr>
          <a:lstStyle/>
          <a:p>
            <a:pPr>
              <a:buNone/>
            </a:pPr>
            <a:r>
              <a:rPr lang="tr-TR" dirty="0" smtClean="0"/>
              <a:t>#</a:t>
            </a:r>
            <a:r>
              <a:rPr lang="tr-TR" dirty="0" err="1" smtClean="0"/>
              <a:t>include</a:t>
            </a:r>
            <a:r>
              <a:rPr lang="tr-TR" dirty="0" smtClean="0"/>
              <a:t> &lt;</a:t>
            </a:r>
            <a:r>
              <a:rPr lang="tr-TR" dirty="0" err="1" smtClean="0"/>
              <a:t>stdio</a:t>
            </a:r>
            <a:r>
              <a:rPr lang="tr-TR" dirty="0" smtClean="0"/>
              <a:t>.h&gt;</a:t>
            </a:r>
          </a:p>
          <a:p>
            <a:pPr>
              <a:buNone/>
            </a:pPr>
            <a:r>
              <a:rPr lang="tr-TR" dirty="0" err="1" smtClean="0"/>
              <a:t>void</a:t>
            </a:r>
            <a:r>
              <a:rPr lang="tr-TR" dirty="0" smtClean="0"/>
              <a:t> </a:t>
            </a:r>
            <a:r>
              <a:rPr lang="tr-TR" dirty="0" err="1" smtClean="0"/>
              <a:t>fonk</a:t>
            </a:r>
            <a:r>
              <a:rPr lang="tr-TR" dirty="0" smtClean="0"/>
              <a:t>(</a:t>
            </a:r>
            <a:r>
              <a:rPr lang="tr-TR" dirty="0" err="1" smtClean="0"/>
              <a:t>int</a:t>
            </a:r>
            <a:r>
              <a:rPr lang="tr-TR" dirty="0" smtClean="0"/>
              <a:t> dilim);</a:t>
            </a:r>
          </a:p>
          <a:p>
            <a:pPr>
              <a:buNone/>
            </a:pPr>
            <a:r>
              <a:rPr lang="tr-TR" dirty="0" err="1" smtClean="0"/>
              <a:t>int</a:t>
            </a:r>
            <a:r>
              <a:rPr lang="tr-TR" dirty="0" smtClean="0"/>
              <a:t> </a:t>
            </a:r>
            <a:r>
              <a:rPr lang="tr-TR" dirty="0" err="1" smtClean="0"/>
              <a:t>main</a:t>
            </a:r>
            <a:r>
              <a:rPr lang="tr-TR" dirty="0" smtClean="0"/>
              <a:t>()</a:t>
            </a:r>
          </a:p>
          <a:p>
            <a:pPr>
              <a:buNone/>
            </a:pPr>
            <a:r>
              <a:rPr lang="tr-TR" dirty="0" smtClean="0"/>
              <a:t>{</a:t>
            </a:r>
          </a:p>
          <a:p>
            <a:pPr>
              <a:buNone/>
            </a:pPr>
            <a:r>
              <a:rPr lang="tr-TR" dirty="0" smtClean="0"/>
              <a:t>	</a:t>
            </a:r>
            <a:r>
              <a:rPr lang="tr-TR" dirty="0" err="1" smtClean="0"/>
              <a:t>double</a:t>
            </a:r>
            <a:r>
              <a:rPr lang="tr-TR" dirty="0" smtClean="0"/>
              <a:t> dilim; //Normalde </a:t>
            </a:r>
            <a:r>
              <a:rPr lang="tr-TR" dirty="0" err="1" smtClean="0"/>
              <a:t>int</a:t>
            </a:r>
            <a:r>
              <a:rPr lang="tr-TR" dirty="0" smtClean="0"/>
              <a:t> dilim </a:t>
            </a:r>
            <a:r>
              <a:rPr lang="tr-TR" dirty="0" err="1" smtClean="0"/>
              <a:t>olmali</a:t>
            </a:r>
            <a:r>
              <a:rPr lang="tr-TR" dirty="0" smtClean="0"/>
              <a:t>!</a:t>
            </a:r>
          </a:p>
          <a:p>
            <a:pPr>
              <a:buNone/>
            </a:pPr>
            <a:r>
              <a:rPr lang="tr-TR" dirty="0" smtClean="0"/>
              <a:t>	</a:t>
            </a:r>
            <a:r>
              <a:rPr lang="tr-TR" dirty="0" err="1" smtClean="0"/>
              <a:t>printf</a:t>
            </a:r>
            <a:r>
              <a:rPr lang="tr-TR" dirty="0" smtClean="0"/>
              <a:t>("Dilim:");</a:t>
            </a:r>
          </a:p>
          <a:p>
            <a:pPr>
              <a:buNone/>
            </a:pPr>
            <a:r>
              <a:rPr lang="tr-TR" dirty="0" smtClean="0"/>
              <a:t>	</a:t>
            </a:r>
            <a:r>
              <a:rPr lang="tr-TR" dirty="0" err="1" smtClean="0"/>
              <a:t>scanf</a:t>
            </a:r>
            <a:r>
              <a:rPr lang="tr-TR" dirty="0" smtClean="0"/>
              <a:t>("%d", &amp;dilim);</a:t>
            </a:r>
          </a:p>
          <a:p>
            <a:pPr>
              <a:buNone/>
            </a:pPr>
            <a:r>
              <a:rPr lang="tr-TR" dirty="0" smtClean="0"/>
              <a:t>	</a:t>
            </a:r>
            <a:r>
              <a:rPr lang="tr-TR" dirty="0" err="1" smtClean="0"/>
              <a:t>printf</a:t>
            </a:r>
            <a:r>
              <a:rPr lang="tr-TR" dirty="0" smtClean="0"/>
              <a:t>("Dilim %d olarak </a:t>
            </a:r>
            <a:r>
              <a:rPr lang="tr-TR" dirty="0" err="1" smtClean="0"/>
              <a:t>algilandi</a:t>
            </a:r>
            <a:r>
              <a:rPr lang="tr-TR" dirty="0" smtClean="0"/>
              <a:t>.", dilim);</a:t>
            </a:r>
          </a:p>
          <a:p>
            <a:pPr>
              <a:buNone/>
            </a:pPr>
            <a:r>
              <a:rPr lang="tr-TR" dirty="0" smtClean="0"/>
              <a:t>	//Burada </a:t>
            </a:r>
            <a:r>
              <a:rPr lang="tr-TR" dirty="0" err="1" smtClean="0"/>
              <a:t>dogru</a:t>
            </a:r>
            <a:r>
              <a:rPr lang="tr-TR" dirty="0" smtClean="0"/>
              <a:t> </a:t>
            </a:r>
            <a:r>
              <a:rPr lang="tr-TR" dirty="0" err="1" smtClean="0"/>
              <a:t>deger</a:t>
            </a:r>
            <a:r>
              <a:rPr lang="tr-TR" dirty="0" smtClean="0"/>
              <a:t> </a:t>
            </a:r>
            <a:r>
              <a:rPr lang="tr-TR" dirty="0" err="1" smtClean="0"/>
              <a:t>yazdirabiliyor</a:t>
            </a:r>
            <a:r>
              <a:rPr lang="tr-TR" dirty="0" smtClean="0"/>
              <a:t>.</a:t>
            </a:r>
          </a:p>
          <a:p>
            <a:pPr>
              <a:buNone/>
            </a:pPr>
            <a:r>
              <a:rPr lang="tr-TR" dirty="0" smtClean="0"/>
              <a:t>	</a:t>
            </a:r>
            <a:r>
              <a:rPr lang="tr-TR" dirty="0" err="1" smtClean="0"/>
              <a:t>fonk</a:t>
            </a:r>
            <a:r>
              <a:rPr lang="tr-TR" dirty="0" smtClean="0"/>
              <a:t>(dilim);</a:t>
            </a:r>
          </a:p>
          <a:p>
            <a:pPr>
              <a:buNone/>
            </a:pPr>
            <a:r>
              <a:rPr lang="tr-TR" dirty="0" smtClean="0"/>
              <a:t>	//Ama </a:t>
            </a:r>
            <a:r>
              <a:rPr lang="tr-TR" dirty="0" err="1" smtClean="0"/>
              <a:t>fonka</a:t>
            </a:r>
            <a:r>
              <a:rPr lang="tr-TR" dirty="0" smtClean="0"/>
              <a:t> giderken </a:t>
            </a:r>
            <a:r>
              <a:rPr lang="tr-TR" dirty="0" err="1" smtClean="0"/>
              <a:t>Cnin</a:t>
            </a:r>
            <a:r>
              <a:rPr lang="tr-TR" dirty="0" smtClean="0"/>
              <a:t> </a:t>
            </a:r>
            <a:r>
              <a:rPr lang="tr-TR" dirty="0" err="1" smtClean="0"/>
              <a:t>hos</a:t>
            </a:r>
            <a:r>
              <a:rPr lang="tr-TR" dirty="0" smtClean="0"/>
              <a:t> </a:t>
            </a:r>
            <a:r>
              <a:rPr lang="tr-TR" dirty="0" err="1" smtClean="0"/>
              <a:t>gorusu</a:t>
            </a:r>
            <a:r>
              <a:rPr lang="tr-TR" dirty="0" smtClean="0"/>
              <a:t> </a:t>
            </a:r>
            <a:r>
              <a:rPr lang="tr-TR" b="1" dirty="0" smtClean="0"/>
              <a:t>devreye girmiyor, bizi yarı yolda bırakıyor.</a:t>
            </a:r>
          </a:p>
          <a:p>
            <a:pPr>
              <a:buNone/>
            </a:pPr>
            <a:r>
              <a:rPr lang="tr-TR" dirty="0" smtClean="0"/>
              <a:t>	</a:t>
            </a:r>
            <a:r>
              <a:rPr lang="tr-TR" dirty="0" err="1" smtClean="0"/>
              <a:t>return</a:t>
            </a:r>
            <a:r>
              <a:rPr lang="tr-TR" dirty="0" smtClean="0"/>
              <a:t> 0;	</a:t>
            </a:r>
          </a:p>
          <a:p>
            <a:pPr>
              <a:buNone/>
            </a:pPr>
            <a:r>
              <a:rPr lang="tr-TR" dirty="0" smtClean="0"/>
              <a:t>}</a:t>
            </a:r>
          </a:p>
          <a:p>
            <a:pPr>
              <a:buNone/>
            </a:pPr>
            <a:r>
              <a:rPr lang="tr-TR" dirty="0" err="1" smtClean="0"/>
              <a:t>void</a:t>
            </a:r>
            <a:r>
              <a:rPr lang="tr-TR" dirty="0" smtClean="0"/>
              <a:t> </a:t>
            </a:r>
            <a:r>
              <a:rPr lang="tr-TR" dirty="0" err="1" smtClean="0"/>
              <a:t>fonk</a:t>
            </a:r>
            <a:r>
              <a:rPr lang="tr-TR" dirty="0" smtClean="0"/>
              <a:t>(</a:t>
            </a:r>
            <a:r>
              <a:rPr lang="tr-TR" dirty="0" err="1" smtClean="0"/>
              <a:t>int</a:t>
            </a:r>
            <a:r>
              <a:rPr lang="tr-TR" dirty="0" smtClean="0"/>
              <a:t> dilim)</a:t>
            </a:r>
          </a:p>
          <a:p>
            <a:pPr>
              <a:buNone/>
            </a:pPr>
            <a:r>
              <a:rPr lang="tr-TR" dirty="0" smtClean="0"/>
              <a:t>{</a:t>
            </a:r>
          </a:p>
          <a:p>
            <a:pPr>
              <a:buNone/>
            </a:pPr>
            <a:r>
              <a:rPr lang="tr-TR" dirty="0" smtClean="0"/>
              <a:t>	</a:t>
            </a:r>
            <a:r>
              <a:rPr lang="tr-TR" dirty="0" err="1" smtClean="0"/>
              <a:t>printf</a:t>
            </a:r>
            <a:r>
              <a:rPr lang="tr-TR" dirty="0" smtClean="0"/>
              <a:t>(“\</a:t>
            </a:r>
            <a:r>
              <a:rPr lang="tr-TR" dirty="0" err="1" smtClean="0"/>
              <a:t>nDilim</a:t>
            </a:r>
            <a:r>
              <a:rPr lang="tr-TR" dirty="0" smtClean="0"/>
              <a:t> </a:t>
            </a:r>
            <a:r>
              <a:rPr lang="tr-TR" dirty="0" err="1" smtClean="0"/>
              <a:t>fonka</a:t>
            </a:r>
            <a:r>
              <a:rPr lang="tr-TR" dirty="0" smtClean="0"/>
              <a:t> %d olarak </a:t>
            </a:r>
            <a:r>
              <a:rPr lang="tr-TR" dirty="0" err="1" smtClean="0"/>
              <a:t>ulastirildi</a:t>
            </a:r>
            <a:r>
              <a:rPr lang="tr-TR" dirty="0" smtClean="0"/>
              <a:t>", dilim);	</a:t>
            </a:r>
          </a:p>
          <a:p>
            <a:pPr>
              <a:buNone/>
            </a:pPr>
            <a:r>
              <a:rPr lang="tr-TR" dirty="0" smtClean="0"/>
              <a:t>}</a:t>
            </a:r>
            <a:endParaRPr lang="tr-TR" dirty="0"/>
          </a:p>
        </p:txBody>
      </p:sp>
      <p:pic>
        <p:nvPicPr>
          <p:cNvPr id="1027" name="Picture 3"/>
          <p:cNvPicPr>
            <a:picLocks noChangeAspect="1" noChangeArrowheads="1"/>
          </p:cNvPicPr>
          <p:nvPr/>
        </p:nvPicPr>
        <p:blipFill>
          <a:blip r:embed="rId3"/>
          <a:srcRect r="76904" b="83203"/>
          <a:stretch>
            <a:fillRect/>
          </a:stretch>
        </p:blipFill>
        <p:spPr bwMode="auto">
          <a:xfrm>
            <a:off x="5429256" y="1643050"/>
            <a:ext cx="3005113" cy="12287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4 Yuvarlatılmış Dikdörtgen"/>
          <p:cNvSpPr/>
          <p:nvPr/>
        </p:nvSpPr>
        <p:spPr>
          <a:xfrm>
            <a:off x="6072198" y="4286256"/>
            <a:ext cx="2500330" cy="15716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tr-TR" dirty="0" smtClean="0"/>
              <a:t>Bir öğrencinin sorusu üzerine uzun uzun hatanın nedeni araştırıldıktan sonra keşfedilmiştir.</a:t>
            </a:r>
            <a:endParaRPr lang="tr-TR"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checkerboard(across)">
                                      <p:cBhvr>
                                        <p:cTn id="7"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Hata ayıklama alıştırması: buradaki hata nedir?</a:t>
            </a:r>
            <a:endParaRPr lang="tr-TR" dirty="0"/>
          </a:p>
        </p:txBody>
      </p:sp>
      <p:sp>
        <p:nvSpPr>
          <p:cNvPr id="3" name="2 İçerik Yer Tutucusu"/>
          <p:cNvSpPr>
            <a:spLocks noGrp="1"/>
          </p:cNvSpPr>
          <p:nvPr>
            <p:ph sz="quarter" idx="1"/>
          </p:nvPr>
        </p:nvSpPr>
        <p:spPr>
          <a:xfrm>
            <a:off x="457200" y="1219200"/>
            <a:ext cx="6329378" cy="3638560"/>
          </a:xfrm>
        </p:spPr>
        <p:txBody>
          <a:bodyPr>
            <a:normAutofit fontScale="62500" lnSpcReduction="20000"/>
          </a:bodyPr>
          <a:lstStyle/>
          <a:p>
            <a:pPr>
              <a:buNone/>
            </a:pPr>
            <a:r>
              <a:rPr lang="tr-TR" dirty="0" smtClean="0"/>
              <a:t>#</a:t>
            </a:r>
            <a:r>
              <a:rPr lang="tr-TR" dirty="0" err="1" smtClean="0"/>
              <a:t>include</a:t>
            </a:r>
            <a:r>
              <a:rPr lang="tr-TR" dirty="0" smtClean="0"/>
              <a:t> &lt;</a:t>
            </a:r>
            <a:r>
              <a:rPr lang="tr-TR" dirty="0" err="1" smtClean="0"/>
              <a:t>stdio</a:t>
            </a:r>
            <a:r>
              <a:rPr lang="tr-TR" dirty="0" smtClean="0"/>
              <a:t>.h&gt;</a:t>
            </a:r>
          </a:p>
          <a:p>
            <a:pPr>
              <a:buNone/>
            </a:pPr>
            <a:r>
              <a:rPr lang="tr-TR" dirty="0" err="1" smtClean="0"/>
              <a:t>int</a:t>
            </a:r>
            <a:r>
              <a:rPr lang="tr-TR" dirty="0" smtClean="0"/>
              <a:t> </a:t>
            </a:r>
            <a:r>
              <a:rPr lang="tr-TR" dirty="0" err="1" smtClean="0"/>
              <a:t>main</a:t>
            </a:r>
            <a:r>
              <a:rPr lang="tr-TR" dirty="0" smtClean="0"/>
              <a:t>()</a:t>
            </a:r>
          </a:p>
          <a:p>
            <a:pPr>
              <a:buNone/>
            </a:pPr>
            <a:r>
              <a:rPr lang="tr-TR" dirty="0" smtClean="0"/>
              <a:t>{</a:t>
            </a:r>
          </a:p>
          <a:p>
            <a:pPr>
              <a:buNone/>
            </a:pPr>
            <a:r>
              <a:rPr lang="tr-TR" dirty="0" smtClean="0"/>
              <a:t>	</a:t>
            </a:r>
            <a:r>
              <a:rPr lang="tr-TR" dirty="0" err="1" smtClean="0"/>
              <a:t>char</a:t>
            </a:r>
            <a:r>
              <a:rPr lang="tr-TR" dirty="0" smtClean="0"/>
              <a:t> y='d';</a:t>
            </a:r>
          </a:p>
          <a:p>
            <a:pPr>
              <a:buNone/>
            </a:pPr>
            <a:r>
              <a:rPr lang="tr-TR" dirty="0" smtClean="0"/>
              <a:t>	</a:t>
            </a:r>
            <a:r>
              <a:rPr lang="tr-TR" dirty="0" err="1" smtClean="0"/>
              <a:t>printf</a:t>
            </a:r>
            <a:r>
              <a:rPr lang="tr-TR" dirty="0" smtClean="0"/>
              <a:t>("y </a:t>
            </a:r>
            <a:r>
              <a:rPr lang="tr-TR" dirty="0" err="1" smtClean="0"/>
              <a:t>nin</a:t>
            </a:r>
            <a:r>
              <a:rPr lang="tr-TR" dirty="0" smtClean="0"/>
              <a:t> </a:t>
            </a:r>
            <a:r>
              <a:rPr lang="tr-TR" dirty="0" err="1" smtClean="0"/>
              <a:t>degeri</a:t>
            </a:r>
            <a:r>
              <a:rPr lang="tr-TR" dirty="0" smtClean="0"/>
              <a:t>:%c\n", y);</a:t>
            </a:r>
          </a:p>
          <a:p>
            <a:pPr>
              <a:buNone/>
            </a:pPr>
            <a:r>
              <a:rPr lang="tr-TR" dirty="0" smtClean="0"/>
              <a:t>	</a:t>
            </a:r>
            <a:r>
              <a:rPr lang="tr-TR" dirty="0" err="1" smtClean="0"/>
              <a:t>char</a:t>
            </a:r>
            <a:r>
              <a:rPr lang="tr-TR" dirty="0" smtClean="0"/>
              <a:t> x;</a:t>
            </a:r>
          </a:p>
          <a:p>
            <a:pPr>
              <a:buNone/>
            </a:pPr>
            <a:r>
              <a:rPr lang="tr-TR" dirty="0" smtClean="0"/>
              <a:t>	</a:t>
            </a:r>
            <a:r>
              <a:rPr lang="tr-TR" dirty="0" err="1" smtClean="0"/>
              <a:t>printf</a:t>
            </a:r>
            <a:r>
              <a:rPr lang="tr-TR" dirty="0" smtClean="0"/>
              <a:t>("harf:");</a:t>
            </a:r>
          </a:p>
          <a:p>
            <a:pPr>
              <a:buNone/>
            </a:pPr>
            <a:r>
              <a:rPr lang="tr-TR" dirty="0" smtClean="0"/>
              <a:t>	scanf("%s",&amp;x);</a:t>
            </a:r>
          </a:p>
          <a:p>
            <a:pPr>
              <a:buNone/>
            </a:pPr>
            <a:r>
              <a:rPr lang="tr-TR" dirty="0" smtClean="0"/>
              <a:t>	</a:t>
            </a:r>
            <a:r>
              <a:rPr lang="tr-TR" dirty="0" err="1" smtClean="0"/>
              <a:t>printf</a:t>
            </a:r>
            <a:r>
              <a:rPr lang="tr-TR" dirty="0" smtClean="0"/>
              <a:t>("</a:t>
            </a:r>
            <a:r>
              <a:rPr lang="tr-TR" dirty="0" err="1" smtClean="0"/>
              <a:t>Girisiniz</a:t>
            </a:r>
            <a:r>
              <a:rPr lang="tr-TR" dirty="0" smtClean="0"/>
              <a:t>:%c\n", x);</a:t>
            </a:r>
          </a:p>
          <a:p>
            <a:pPr>
              <a:buNone/>
            </a:pPr>
            <a:r>
              <a:rPr lang="tr-TR" dirty="0" smtClean="0"/>
              <a:t>	</a:t>
            </a:r>
          </a:p>
          <a:p>
            <a:pPr>
              <a:buNone/>
            </a:pPr>
            <a:r>
              <a:rPr lang="tr-TR" dirty="0" smtClean="0"/>
              <a:t>	</a:t>
            </a:r>
            <a:r>
              <a:rPr lang="tr-TR" dirty="0" err="1" smtClean="0"/>
              <a:t>printf</a:t>
            </a:r>
            <a:r>
              <a:rPr lang="tr-TR" dirty="0" smtClean="0"/>
              <a:t>("y </a:t>
            </a:r>
            <a:r>
              <a:rPr lang="tr-TR" dirty="0" err="1" smtClean="0"/>
              <a:t>nin</a:t>
            </a:r>
            <a:r>
              <a:rPr lang="tr-TR" dirty="0" smtClean="0"/>
              <a:t> </a:t>
            </a:r>
            <a:r>
              <a:rPr lang="tr-TR" dirty="0" err="1" smtClean="0"/>
              <a:t>degeri</a:t>
            </a:r>
            <a:r>
              <a:rPr lang="tr-TR" dirty="0" smtClean="0"/>
              <a:t>:%c\n", y);</a:t>
            </a:r>
          </a:p>
          <a:p>
            <a:pPr>
              <a:buNone/>
            </a:pPr>
            <a:r>
              <a:rPr lang="tr-TR" dirty="0" smtClean="0"/>
              <a:t>	</a:t>
            </a:r>
            <a:r>
              <a:rPr lang="tr-TR" dirty="0" err="1" smtClean="0"/>
              <a:t>return</a:t>
            </a:r>
            <a:r>
              <a:rPr lang="tr-TR" dirty="0" smtClean="0"/>
              <a:t> 0;</a:t>
            </a:r>
          </a:p>
          <a:p>
            <a:pPr>
              <a:buNone/>
            </a:pPr>
            <a:r>
              <a:rPr lang="tr-TR" dirty="0" smtClean="0"/>
              <a:t>}</a:t>
            </a:r>
          </a:p>
          <a:p>
            <a:endParaRPr lang="tr-TR" dirty="0"/>
          </a:p>
        </p:txBody>
      </p:sp>
      <p:sp>
        <p:nvSpPr>
          <p:cNvPr id="8" name="7 Yuvarlatılmış Dikdörtgen"/>
          <p:cNvSpPr/>
          <p:nvPr/>
        </p:nvSpPr>
        <p:spPr>
          <a:xfrm>
            <a:off x="1285852" y="3071810"/>
            <a:ext cx="500066" cy="357190"/>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216066" name="Picture 2"/>
          <p:cNvPicPr>
            <a:picLocks noChangeAspect="1" noChangeArrowheads="1"/>
          </p:cNvPicPr>
          <p:nvPr/>
        </p:nvPicPr>
        <p:blipFill>
          <a:blip r:embed="rId3"/>
          <a:srcRect/>
          <a:stretch>
            <a:fillRect/>
          </a:stretch>
        </p:blipFill>
        <p:spPr bwMode="auto">
          <a:xfrm>
            <a:off x="5429256" y="1500174"/>
            <a:ext cx="2152650" cy="2657475"/>
          </a:xfrm>
          <a:prstGeom prst="rect">
            <a:avLst/>
          </a:prstGeom>
          <a:noFill/>
          <a:ln w="9525">
            <a:noFill/>
            <a:miter lim="800000"/>
            <a:headEnd/>
            <a:tailEnd/>
          </a:ln>
          <a:effectLst/>
        </p:spPr>
      </p:pic>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amond(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5.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Hata ayıklama alıştırması: buradaki hata nedir?</a:t>
            </a:r>
            <a:endParaRPr lang="tr-TR" dirty="0"/>
          </a:p>
        </p:txBody>
      </p:sp>
      <p:sp>
        <p:nvSpPr>
          <p:cNvPr id="3" name="2 İçerik Yer Tutucusu"/>
          <p:cNvSpPr>
            <a:spLocks noGrp="1"/>
          </p:cNvSpPr>
          <p:nvPr>
            <p:ph sz="quarter" idx="1"/>
          </p:nvPr>
        </p:nvSpPr>
        <p:spPr>
          <a:xfrm>
            <a:off x="457200" y="1219200"/>
            <a:ext cx="6329378" cy="3638560"/>
          </a:xfrm>
        </p:spPr>
        <p:txBody>
          <a:bodyPr>
            <a:normAutofit fontScale="62500" lnSpcReduction="20000"/>
          </a:bodyPr>
          <a:lstStyle/>
          <a:p>
            <a:pPr>
              <a:buNone/>
            </a:pPr>
            <a:r>
              <a:rPr lang="tr-TR" dirty="0" smtClean="0"/>
              <a:t>#</a:t>
            </a:r>
            <a:r>
              <a:rPr lang="tr-TR" dirty="0" err="1" smtClean="0"/>
              <a:t>include</a:t>
            </a:r>
            <a:r>
              <a:rPr lang="tr-TR" dirty="0" smtClean="0"/>
              <a:t> &lt;</a:t>
            </a:r>
            <a:r>
              <a:rPr lang="tr-TR" dirty="0" err="1" smtClean="0"/>
              <a:t>stdio</a:t>
            </a:r>
            <a:r>
              <a:rPr lang="tr-TR" dirty="0" smtClean="0"/>
              <a:t>.h&gt;</a:t>
            </a:r>
          </a:p>
          <a:p>
            <a:pPr>
              <a:buNone/>
            </a:pPr>
            <a:r>
              <a:rPr lang="tr-TR" dirty="0" err="1" smtClean="0"/>
              <a:t>int</a:t>
            </a:r>
            <a:r>
              <a:rPr lang="tr-TR" dirty="0" smtClean="0"/>
              <a:t> </a:t>
            </a:r>
            <a:r>
              <a:rPr lang="tr-TR" dirty="0" err="1" smtClean="0"/>
              <a:t>main</a:t>
            </a:r>
            <a:r>
              <a:rPr lang="tr-TR" dirty="0" smtClean="0"/>
              <a:t>()</a:t>
            </a:r>
          </a:p>
          <a:p>
            <a:pPr>
              <a:buNone/>
            </a:pPr>
            <a:r>
              <a:rPr lang="tr-TR" dirty="0" smtClean="0"/>
              <a:t>{</a:t>
            </a:r>
          </a:p>
          <a:p>
            <a:pPr>
              <a:buNone/>
            </a:pPr>
            <a:r>
              <a:rPr lang="tr-TR" dirty="0" smtClean="0"/>
              <a:t>	</a:t>
            </a:r>
            <a:r>
              <a:rPr lang="tr-TR" dirty="0" err="1" smtClean="0"/>
              <a:t>char</a:t>
            </a:r>
            <a:r>
              <a:rPr lang="tr-TR" dirty="0" smtClean="0"/>
              <a:t> y='d';</a:t>
            </a:r>
          </a:p>
          <a:p>
            <a:pPr>
              <a:buNone/>
            </a:pPr>
            <a:r>
              <a:rPr lang="tr-TR" dirty="0" smtClean="0"/>
              <a:t>	</a:t>
            </a:r>
            <a:r>
              <a:rPr lang="tr-TR" dirty="0" err="1" smtClean="0"/>
              <a:t>printf</a:t>
            </a:r>
            <a:r>
              <a:rPr lang="tr-TR" dirty="0" smtClean="0"/>
              <a:t>("y </a:t>
            </a:r>
            <a:r>
              <a:rPr lang="tr-TR" dirty="0" err="1" smtClean="0"/>
              <a:t>nin</a:t>
            </a:r>
            <a:r>
              <a:rPr lang="tr-TR" dirty="0" smtClean="0"/>
              <a:t> </a:t>
            </a:r>
            <a:r>
              <a:rPr lang="tr-TR" dirty="0" err="1" smtClean="0"/>
              <a:t>degeri</a:t>
            </a:r>
            <a:r>
              <a:rPr lang="tr-TR" dirty="0" smtClean="0"/>
              <a:t>:%c\n", y);</a:t>
            </a:r>
          </a:p>
          <a:p>
            <a:pPr>
              <a:buNone/>
            </a:pPr>
            <a:r>
              <a:rPr lang="tr-TR" dirty="0" smtClean="0"/>
              <a:t>	</a:t>
            </a:r>
            <a:r>
              <a:rPr lang="tr-TR" dirty="0" err="1" smtClean="0"/>
              <a:t>char</a:t>
            </a:r>
            <a:r>
              <a:rPr lang="tr-TR" dirty="0" smtClean="0"/>
              <a:t> x;</a:t>
            </a:r>
          </a:p>
          <a:p>
            <a:pPr>
              <a:buNone/>
            </a:pPr>
            <a:r>
              <a:rPr lang="tr-TR" dirty="0" smtClean="0"/>
              <a:t>	</a:t>
            </a:r>
            <a:r>
              <a:rPr lang="tr-TR" dirty="0" err="1" smtClean="0"/>
              <a:t>printf</a:t>
            </a:r>
            <a:r>
              <a:rPr lang="tr-TR" dirty="0" smtClean="0"/>
              <a:t>("harf:");</a:t>
            </a:r>
          </a:p>
          <a:p>
            <a:pPr>
              <a:buNone/>
            </a:pPr>
            <a:r>
              <a:rPr lang="tr-TR" dirty="0" smtClean="0"/>
              <a:t>	scanf",&amp;x);</a:t>
            </a:r>
          </a:p>
          <a:p>
            <a:pPr>
              <a:buNone/>
            </a:pPr>
            <a:r>
              <a:rPr lang="tr-TR" dirty="0" smtClean="0"/>
              <a:t>	</a:t>
            </a:r>
            <a:r>
              <a:rPr lang="tr-TR" dirty="0" err="1" smtClean="0"/>
              <a:t>printf</a:t>
            </a:r>
            <a:r>
              <a:rPr lang="tr-TR" dirty="0" smtClean="0"/>
              <a:t>("</a:t>
            </a:r>
            <a:r>
              <a:rPr lang="tr-TR" dirty="0" err="1" smtClean="0"/>
              <a:t>Girisiniz</a:t>
            </a:r>
            <a:r>
              <a:rPr lang="tr-TR" dirty="0" smtClean="0"/>
              <a:t>:%c\n", x);</a:t>
            </a:r>
          </a:p>
          <a:p>
            <a:pPr>
              <a:buNone/>
            </a:pPr>
            <a:r>
              <a:rPr lang="tr-TR" dirty="0" smtClean="0"/>
              <a:t>	</a:t>
            </a:r>
          </a:p>
          <a:p>
            <a:pPr>
              <a:buNone/>
            </a:pPr>
            <a:r>
              <a:rPr lang="tr-TR" dirty="0" smtClean="0"/>
              <a:t>	</a:t>
            </a:r>
            <a:r>
              <a:rPr lang="tr-TR" dirty="0" err="1" smtClean="0"/>
              <a:t>printf</a:t>
            </a:r>
            <a:r>
              <a:rPr lang="tr-TR" dirty="0" smtClean="0"/>
              <a:t>("y </a:t>
            </a:r>
            <a:r>
              <a:rPr lang="tr-TR" dirty="0" err="1" smtClean="0"/>
              <a:t>nin</a:t>
            </a:r>
            <a:r>
              <a:rPr lang="tr-TR" dirty="0" smtClean="0"/>
              <a:t> </a:t>
            </a:r>
            <a:r>
              <a:rPr lang="tr-TR" dirty="0" err="1" smtClean="0"/>
              <a:t>degeri</a:t>
            </a:r>
            <a:r>
              <a:rPr lang="tr-TR" dirty="0" smtClean="0"/>
              <a:t>:%c\n", y);</a:t>
            </a:r>
          </a:p>
          <a:p>
            <a:pPr>
              <a:buNone/>
            </a:pPr>
            <a:r>
              <a:rPr lang="tr-TR" dirty="0" smtClean="0"/>
              <a:t>	</a:t>
            </a:r>
            <a:r>
              <a:rPr lang="tr-TR" dirty="0" err="1" smtClean="0"/>
              <a:t>return</a:t>
            </a:r>
            <a:r>
              <a:rPr lang="tr-TR" dirty="0" smtClean="0"/>
              <a:t> 0;</a:t>
            </a:r>
          </a:p>
          <a:p>
            <a:pPr>
              <a:buNone/>
            </a:pPr>
            <a:r>
              <a:rPr lang="tr-TR" dirty="0" smtClean="0"/>
              <a:t>}</a:t>
            </a:r>
          </a:p>
          <a:p>
            <a:endParaRPr lang="tr-TR" dirty="0"/>
          </a:p>
        </p:txBody>
      </p:sp>
      <p:sp>
        <p:nvSpPr>
          <p:cNvPr id="7" name="6 Metin kutusu"/>
          <p:cNvSpPr txBox="1"/>
          <p:nvPr/>
        </p:nvSpPr>
        <p:spPr>
          <a:xfrm>
            <a:off x="714348" y="4786322"/>
            <a:ext cx="7643866" cy="147732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tr-TR" dirty="0" smtClean="0"/>
              <a:t>%c yerine %s kullanma hatası.</a:t>
            </a:r>
          </a:p>
          <a:p>
            <a:r>
              <a:rPr lang="tr-TR" dirty="0" smtClean="0"/>
              <a:t>Dizgilerde 1 karakter de </a:t>
            </a:r>
            <a:r>
              <a:rPr lang="tr-TR" dirty="0" err="1" smtClean="0"/>
              <a:t>C’nin</a:t>
            </a:r>
            <a:r>
              <a:rPr lang="tr-TR" dirty="0" smtClean="0"/>
              <a:t> kendisi için ayrılır.</a:t>
            </a:r>
          </a:p>
          <a:p>
            <a:r>
              <a:rPr lang="tr-TR" dirty="0" smtClean="0"/>
              <a:t>Burada x değişkenine harf yerleştiriliyor ancak hemen komşusunu da C dili kendisi için kullanıyor ve bu da y değişkeninin üzerine denk geliyor. Sonuç y değerinin üzerine yazılım yapıldı.</a:t>
            </a:r>
          </a:p>
        </p:txBody>
      </p:sp>
      <p:sp>
        <p:nvSpPr>
          <p:cNvPr id="8" name="7 Yuvarlatılmış Dikdörtgen"/>
          <p:cNvSpPr/>
          <p:nvPr/>
        </p:nvSpPr>
        <p:spPr>
          <a:xfrm>
            <a:off x="1285852" y="3071810"/>
            <a:ext cx="500066" cy="357190"/>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216066" name="Picture 2"/>
          <p:cNvPicPr>
            <a:picLocks noChangeAspect="1" noChangeArrowheads="1"/>
          </p:cNvPicPr>
          <p:nvPr/>
        </p:nvPicPr>
        <p:blipFill>
          <a:blip r:embed="rId3"/>
          <a:srcRect/>
          <a:stretch>
            <a:fillRect/>
          </a:stretch>
        </p:blipFill>
        <p:spPr bwMode="auto">
          <a:xfrm>
            <a:off x="5429256" y="1500174"/>
            <a:ext cx="2152650" cy="2657475"/>
          </a:xfrm>
          <a:prstGeom prst="rect">
            <a:avLst/>
          </a:prstGeom>
          <a:noFill/>
          <a:ln w="9525">
            <a:noFill/>
            <a:miter lim="800000"/>
            <a:headEnd/>
            <a:tailEnd/>
          </a:ln>
          <a:effectLst/>
        </p:spPr>
      </p:pic>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Hata ayıklama alıştırması: buradaki hata nedir?</a:t>
            </a:r>
            <a:endParaRPr lang="tr-TR" dirty="0"/>
          </a:p>
        </p:txBody>
      </p:sp>
      <p:sp>
        <p:nvSpPr>
          <p:cNvPr id="3" name="2 İçerik Yer Tutucusu"/>
          <p:cNvSpPr>
            <a:spLocks noGrp="1"/>
          </p:cNvSpPr>
          <p:nvPr>
            <p:ph sz="quarter" idx="1"/>
          </p:nvPr>
        </p:nvSpPr>
        <p:spPr>
          <a:xfrm>
            <a:off x="457200" y="1219200"/>
            <a:ext cx="8229600" cy="5210196"/>
          </a:xfrm>
        </p:spPr>
        <p:txBody>
          <a:bodyPr>
            <a:normAutofit fontScale="62500" lnSpcReduction="20000"/>
          </a:bodyPr>
          <a:lstStyle/>
          <a:p>
            <a:pPr>
              <a:buNone/>
            </a:pPr>
            <a:r>
              <a:rPr lang="tr-TR" sz="2900" dirty="0" smtClean="0"/>
              <a:t>#</a:t>
            </a:r>
            <a:r>
              <a:rPr lang="tr-TR" sz="2900" dirty="0" err="1" smtClean="0"/>
              <a:t>include</a:t>
            </a:r>
            <a:r>
              <a:rPr lang="tr-TR" sz="2900" dirty="0" smtClean="0"/>
              <a:t> &lt;</a:t>
            </a:r>
            <a:r>
              <a:rPr lang="tr-TR" sz="2900" dirty="0" err="1" smtClean="0"/>
              <a:t>stdio</a:t>
            </a:r>
            <a:r>
              <a:rPr lang="tr-TR" sz="2900" dirty="0" smtClean="0"/>
              <a:t>.h&gt;</a:t>
            </a:r>
          </a:p>
          <a:p>
            <a:pPr>
              <a:buNone/>
            </a:pPr>
            <a:r>
              <a:rPr lang="tr-TR" sz="2900" dirty="0" smtClean="0"/>
              <a:t>#</a:t>
            </a:r>
            <a:r>
              <a:rPr lang="tr-TR" sz="2900" dirty="0" err="1" smtClean="0"/>
              <a:t>include</a:t>
            </a:r>
            <a:r>
              <a:rPr lang="tr-TR" sz="2900" dirty="0" smtClean="0"/>
              <a:t> &lt;</a:t>
            </a:r>
            <a:r>
              <a:rPr lang="tr-TR" sz="2900" dirty="0" err="1" smtClean="0"/>
              <a:t>conio</a:t>
            </a:r>
            <a:r>
              <a:rPr lang="tr-TR" sz="2900" dirty="0" smtClean="0"/>
              <a:t>.h&gt;</a:t>
            </a:r>
          </a:p>
          <a:p>
            <a:pPr>
              <a:buNone/>
            </a:pPr>
            <a:r>
              <a:rPr lang="tr-TR" sz="2900" dirty="0" err="1" smtClean="0"/>
              <a:t>int</a:t>
            </a:r>
            <a:r>
              <a:rPr lang="tr-TR" sz="2900" dirty="0" smtClean="0"/>
              <a:t> </a:t>
            </a:r>
            <a:r>
              <a:rPr lang="tr-TR" sz="2900" dirty="0" err="1" smtClean="0"/>
              <a:t>main</a:t>
            </a:r>
            <a:r>
              <a:rPr lang="tr-TR" sz="2900" dirty="0" smtClean="0"/>
              <a:t>() {</a:t>
            </a:r>
          </a:p>
          <a:p>
            <a:pPr>
              <a:buNone/>
            </a:pPr>
            <a:r>
              <a:rPr lang="tr-TR" sz="2900" dirty="0" smtClean="0"/>
              <a:t>	</a:t>
            </a:r>
            <a:r>
              <a:rPr lang="tr-TR" sz="2900" dirty="0" err="1" smtClean="0"/>
              <a:t>int</a:t>
            </a:r>
            <a:r>
              <a:rPr lang="tr-TR" sz="2900" dirty="0" smtClean="0"/>
              <a:t> </a:t>
            </a:r>
            <a:r>
              <a:rPr lang="tr-TR" sz="2900" dirty="0" err="1" smtClean="0"/>
              <a:t>giris</a:t>
            </a:r>
            <a:r>
              <a:rPr lang="tr-TR" sz="2900" dirty="0" smtClean="0"/>
              <a:t>, cevap;</a:t>
            </a:r>
          </a:p>
          <a:p>
            <a:pPr>
              <a:buNone/>
            </a:pPr>
            <a:r>
              <a:rPr lang="tr-TR" sz="2900" dirty="0" smtClean="0"/>
              <a:t>	FILE* dosya = </a:t>
            </a:r>
            <a:r>
              <a:rPr lang="tr-TR" sz="2900" dirty="0" err="1" smtClean="0"/>
              <a:t>fopen</a:t>
            </a:r>
            <a:r>
              <a:rPr lang="tr-TR" sz="2900" dirty="0" smtClean="0"/>
              <a:t>("cevap_</a:t>
            </a:r>
            <a:r>
              <a:rPr lang="tr-TR" sz="2900" dirty="0" err="1" smtClean="0"/>
              <a:t>anahtari</a:t>
            </a:r>
            <a:r>
              <a:rPr lang="tr-TR" sz="2900" dirty="0" smtClean="0"/>
              <a:t>.</a:t>
            </a:r>
            <a:r>
              <a:rPr lang="tr-TR" sz="2900" dirty="0" err="1" smtClean="0"/>
              <a:t>txt</a:t>
            </a:r>
            <a:r>
              <a:rPr lang="tr-TR" sz="2900" dirty="0" smtClean="0"/>
              <a:t>", "r");</a:t>
            </a:r>
          </a:p>
          <a:p>
            <a:pPr>
              <a:buNone/>
            </a:pPr>
            <a:r>
              <a:rPr lang="tr-TR" sz="2900" dirty="0" smtClean="0"/>
              <a:t>	</a:t>
            </a:r>
            <a:r>
              <a:rPr lang="tr-TR" sz="2900" dirty="0" err="1" smtClean="0"/>
              <a:t>fscanf</a:t>
            </a:r>
            <a:r>
              <a:rPr lang="tr-TR" sz="2900" dirty="0" smtClean="0"/>
              <a:t>(dosya, "%c", &amp;</a:t>
            </a:r>
            <a:r>
              <a:rPr lang="tr-TR" sz="2900" dirty="0" err="1" smtClean="0"/>
              <a:t>giris</a:t>
            </a:r>
            <a:r>
              <a:rPr lang="tr-TR" sz="2900" dirty="0" smtClean="0"/>
              <a:t>);</a:t>
            </a:r>
          </a:p>
          <a:p>
            <a:pPr>
              <a:buNone/>
            </a:pPr>
            <a:r>
              <a:rPr lang="tr-TR" sz="2900" dirty="0" smtClean="0"/>
              <a:t>	</a:t>
            </a:r>
            <a:r>
              <a:rPr lang="tr-TR" sz="2900" dirty="0" err="1" smtClean="0"/>
              <a:t>printf</a:t>
            </a:r>
            <a:r>
              <a:rPr lang="tr-TR" sz="2900" dirty="0" smtClean="0"/>
              <a:t>("Cevap nedir:");</a:t>
            </a:r>
          </a:p>
          <a:p>
            <a:pPr>
              <a:buNone/>
            </a:pPr>
            <a:r>
              <a:rPr lang="tr-TR" sz="2900" dirty="0" smtClean="0"/>
              <a:t>	</a:t>
            </a:r>
            <a:r>
              <a:rPr lang="tr-TR" sz="2900" dirty="0" err="1" smtClean="0"/>
              <a:t>scanf</a:t>
            </a:r>
            <a:r>
              <a:rPr lang="tr-TR" sz="2900" dirty="0" smtClean="0"/>
              <a:t> ("%c",  &amp;cevap);</a:t>
            </a:r>
          </a:p>
          <a:p>
            <a:pPr>
              <a:buNone/>
            </a:pPr>
            <a:r>
              <a:rPr lang="tr-TR" sz="2900" dirty="0" smtClean="0"/>
              <a:t>	</a:t>
            </a:r>
            <a:r>
              <a:rPr lang="tr-TR" sz="2900" dirty="0" err="1" smtClean="0"/>
              <a:t>printf</a:t>
            </a:r>
            <a:r>
              <a:rPr lang="tr-TR" sz="2900" dirty="0" smtClean="0"/>
              <a:t>("</a:t>
            </a:r>
            <a:r>
              <a:rPr lang="tr-TR" sz="2900" dirty="0" err="1" smtClean="0"/>
              <a:t>Giris</a:t>
            </a:r>
            <a:r>
              <a:rPr lang="tr-TR" sz="2900" dirty="0" smtClean="0"/>
              <a:t>:%c, cevap:%c\n", </a:t>
            </a:r>
            <a:r>
              <a:rPr lang="tr-TR" sz="2900" dirty="0" err="1" smtClean="0"/>
              <a:t>giris</a:t>
            </a:r>
            <a:r>
              <a:rPr lang="tr-TR" sz="2900" dirty="0" smtClean="0"/>
              <a:t>, cevap); </a:t>
            </a:r>
          </a:p>
          <a:p>
            <a:pPr>
              <a:buNone/>
            </a:pPr>
            <a:r>
              <a:rPr lang="tr-TR" sz="2900" dirty="0" smtClean="0"/>
              <a:t>	</a:t>
            </a:r>
            <a:r>
              <a:rPr lang="tr-TR" sz="2900" dirty="0" err="1" smtClean="0"/>
              <a:t>printf</a:t>
            </a:r>
            <a:r>
              <a:rPr lang="tr-TR" sz="2900" dirty="0" smtClean="0"/>
              <a:t>("Bu durumda cevabiniz: ");</a:t>
            </a:r>
          </a:p>
          <a:p>
            <a:pPr>
              <a:buNone/>
            </a:pPr>
            <a:r>
              <a:rPr lang="tr-TR" sz="2900" dirty="0" smtClean="0"/>
              <a:t>	</a:t>
            </a:r>
            <a:r>
              <a:rPr lang="tr-TR" sz="2900" dirty="0" err="1" smtClean="0"/>
              <a:t>if</a:t>
            </a:r>
            <a:r>
              <a:rPr lang="tr-TR" sz="2900" dirty="0" smtClean="0"/>
              <a:t>(</a:t>
            </a:r>
            <a:r>
              <a:rPr lang="tr-TR" sz="2900" dirty="0" err="1" smtClean="0"/>
              <a:t>giris</a:t>
            </a:r>
            <a:r>
              <a:rPr lang="tr-TR" sz="2900" dirty="0" smtClean="0"/>
              <a:t>==cevap)</a:t>
            </a:r>
          </a:p>
          <a:p>
            <a:pPr>
              <a:buNone/>
            </a:pPr>
            <a:r>
              <a:rPr lang="tr-TR" sz="2900" dirty="0" smtClean="0"/>
              <a:t>		</a:t>
            </a:r>
            <a:r>
              <a:rPr lang="tr-TR" sz="2900" dirty="0" err="1" smtClean="0"/>
              <a:t>printf</a:t>
            </a:r>
            <a:r>
              <a:rPr lang="tr-TR" sz="2900" dirty="0" smtClean="0"/>
              <a:t>("</a:t>
            </a:r>
            <a:r>
              <a:rPr lang="tr-TR" sz="2900" dirty="0" err="1" smtClean="0"/>
              <a:t>Dogru</a:t>
            </a:r>
            <a:r>
              <a:rPr lang="tr-TR" sz="2900" dirty="0" smtClean="0"/>
              <a:t>");</a:t>
            </a:r>
          </a:p>
          <a:p>
            <a:pPr>
              <a:buNone/>
            </a:pPr>
            <a:r>
              <a:rPr lang="tr-TR" sz="2900" dirty="0" smtClean="0"/>
              <a:t>		else</a:t>
            </a:r>
          </a:p>
          <a:p>
            <a:pPr>
              <a:buNone/>
            </a:pPr>
            <a:r>
              <a:rPr lang="tr-TR" sz="2900" dirty="0" smtClean="0"/>
              <a:t>		</a:t>
            </a:r>
            <a:r>
              <a:rPr lang="tr-TR" sz="2900" dirty="0" err="1" smtClean="0"/>
              <a:t>printf</a:t>
            </a:r>
            <a:r>
              <a:rPr lang="tr-TR" sz="2900" dirty="0" smtClean="0"/>
              <a:t>("</a:t>
            </a:r>
            <a:r>
              <a:rPr lang="tr-TR" sz="2900" dirty="0" err="1" smtClean="0"/>
              <a:t>Yanlis</a:t>
            </a:r>
            <a:r>
              <a:rPr lang="tr-TR" sz="2900" dirty="0" smtClean="0"/>
              <a:t>.");</a:t>
            </a:r>
          </a:p>
          <a:p>
            <a:pPr>
              <a:buNone/>
            </a:pPr>
            <a:r>
              <a:rPr lang="tr-TR" sz="2900" dirty="0" smtClean="0"/>
              <a:t>	</a:t>
            </a:r>
            <a:r>
              <a:rPr lang="tr-TR" sz="2900" dirty="0" err="1" smtClean="0"/>
              <a:t>getch</a:t>
            </a:r>
            <a:r>
              <a:rPr lang="tr-TR" sz="2900" dirty="0" smtClean="0"/>
              <a:t>();</a:t>
            </a:r>
          </a:p>
          <a:p>
            <a:pPr>
              <a:buNone/>
            </a:pPr>
            <a:r>
              <a:rPr lang="tr-TR" sz="2900" dirty="0" smtClean="0"/>
              <a:t>	</a:t>
            </a:r>
            <a:r>
              <a:rPr lang="tr-TR" sz="2900" dirty="0" err="1" smtClean="0"/>
              <a:t>return</a:t>
            </a:r>
            <a:r>
              <a:rPr lang="tr-TR" sz="2900" dirty="0" smtClean="0"/>
              <a:t> 0;</a:t>
            </a:r>
          </a:p>
          <a:p>
            <a:pPr>
              <a:buNone/>
            </a:pPr>
            <a:r>
              <a:rPr lang="tr-TR" sz="2900" dirty="0" smtClean="0"/>
              <a:t>}</a:t>
            </a:r>
          </a:p>
          <a:p>
            <a:pPr>
              <a:buNone/>
            </a:pPr>
            <a:endParaRPr lang="tr-TR" dirty="0" smtClean="0"/>
          </a:p>
          <a:p>
            <a:pPr>
              <a:buNone/>
            </a:pPr>
            <a:endParaRPr lang="tr-TR" dirty="0" smtClean="0"/>
          </a:p>
          <a:p>
            <a:pPr>
              <a:buNone/>
            </a:pPr>
            <a:endParaRPr lang="tr-TR" dirty="0" smtClean="0"/>
          </a:p>
          <a:p>
            <a:pPr>
              <a:buNone/>
            </a:pPr>
            <a:endParaRPr lang="tr-TR" dirty="0" smtClean="0"/>
          </a:p>
          <a:p>
            <a:pPr>
              <a:buNone/>
            </a:pPr>
            <a:endParaRPr lang="tr-TR" dirty="0" smtClean="0"/>
          </a:p>
          <a:p>
            <a:pPr>
              <a:buNone/>
            </a:pPr>
            <a:endParaRPr lang="tr-TR" dirty="0" smtClean="0"/>
          </a:p>
          <a:p>
            <a:pPr>
              <a:buNone/>
            </a:pPr>
            <a:endParaRPr lang="tr-TR" dirty="0" smtClean="0"/>
          </a:p>
        </p:txBody>
      </p:sp>
      <p:pic>
        <p:nvPicPr>
          <p:cNvPr id="194562" name="Picture 2"/>
          <p:cNvPicPr>
            <a:picLocks noChangeAspect="1" noChangeArrowheads="1"/>
          </p:cNvPicPr>
          <p:nvPr/>
        </p:nvPicPr>
        <p:blipFill>
          <a:blip r:embed="rId3"/>
          <a:srcRect/>
          <a:stretch>
            <a:fillRect/>
          </a:stretch>
        </p:blipFill>
        <p:spPr bwMode="auto">
          <a:xfrm>
            <a:off x="4857752" y="4643446"/>
            <a:ext cx="3376599" cy="1291231"/>
          </a:xfrm>
          <a:prstGeom prst="rect">
            <a:avLst/>
          </a:prstGeom>
          <a:noFill/>
          <a:ln w="9525">
            <a:noFill/>
            <a:miter lim="800000"/>
            <a:headEnd/>
            <a:tailEnd/>
          </a:ln>
          <a:effectLst/>
        </p:spPr>
      </p:pic>
      <p:sp>
        <p:nvSpPr>
          <p:cNvPr id="6" name="5 Yuvarlatılmış Dikdörtgen"/>
          <p:cNvSpPr/>
          <p:nvPr/>
        </p:nvSpPr>
        <p:spPr>
          <a:xfrm>
            <a:off x="714348" y="2071678"/>
            <a:ext cx="1643074" cy="357190"/>
          </a:xfrm>
          <a:prstGeom prst="roundRect">
            <a:avLst/>
          </a:prstGeom>
          <a:no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7.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Hata ayıklama alıştırması: buradaki hata nedir?</a:t>
            </a:r>
            <a:endParaRPr lang="tr-TR" dirty="0"/>
          </a:p>
        </p:txBody>
      </p:sp>
      <p:sp>
        <p:nvSpPr>
          <p:cNvPr id="3" name="2 İçerik Yer Tutucusu"/>
          <p:cNvSpPr>
            <a:spLocks noGrp="1"/>
          </p:cNvSpPr>
          <p:nvPr>
            <p:ph sz="quarter" idx="1"/>
          </p:nvPr>
        </p:nvSpPr>
        <p:spPr/>
        <p:txBody>
          <a:bodyPr>
            <a:normAutofit fontScale="62500" lnSpcReduction="20000"/>
          </a:bodyPr>
          <a:lstStyle/>
          <a:p>
            <a:pPr>
              <a:buNone/>
            </a:pPr>
            <a:r>
              <a:rPr lang="tr-TR" dirty="0" smtClean="0"/>
              <a:t>#</a:t>
            </a:r>
            <a:r>
              <a:rPr lang="tr-TR" dirty="0" err="1" smtClean="0"/>
              <a:t>include</a:t>
            </a:r>
            <a:r>
              <a:rPr lang="tr-TR" dirty="0" smtClean="0"/>
              <a:t> &lt;</a:t>
            </a:r>
            <a:r>
              <a:rPr lang="tr-TR" dirty="0" err="1" smtClean="0"/>
              <a:t>stdio</a:t>
            </a:r>
            <a:r>
              <a:rPr lang="tr-TR" dirty="0" smtClean="0"/>
              <a:t>.h&gt;</a:t>
            </a:r>
          </a:p>
          <a:p>
            <a:pPr>
              <a:buNone/>
            </a:pPr>
            <a:r>
              <a:rPr lang="tr-TR" dirty="0" smtClean="0"/>
              <a:t>#</a:t>
            </a:r>
            <a:r>
              <a:rPr lang="tr-TR" dirty="0" err="1" smtClean="0"/>
              <a:t>include</a:t>
            </a:r>
            <a:r>
              <a:rPr lang="tr-TR" dirty="0" smtClean="0"/>
              <a:t> &lt;</a:t>
            </a:r>
            <a:r>
              <a:rPr lang="tr-TR" dirty="0" err="1" smtClean="0"/>
              <a:t>conio</a:t>
            </a:r>
            <a:r>
              <a:rPr lang="tr-TR" dirty="0" smtClean="0"/>
              <a:t>.h&gt;</a:t>
            </a:r>
          </a:p>
          <a:p>
            <a:pPr>
              <a:buNone/>
            </a:pPr>
            <a:r>
              <a:rPr lang="tr-TR" dirty="0" err="1" smtClean="0"/>
              <a:t>int</a:t>
            </a:r>
            <a:r>
              <a:rPr lang="tr-TR" dirty="0" smtClean="0"/>
              <a:t> </a:t>
            </a:r>
            <a:r>
              <a:rPr lang="tr-TR" dirty="0" err="1" smtClean="0"/>
              <a:t>main</a:t>
            </a:r>
            <a:r>
              <a:rPr lang="tr-TR" dirty="0" smtClean="0"/>
              <a:t>() {</a:t>
            </a:r>
          </a:p>
          <a:p>
            <a:pPr>
              <a:buNone/>
            </a:pPr>
            <a:r>
              <a:rPr lang="tr-TR" dirty="0" smtClean="0"/>
              <a:t>	</a:t>
            </a:r>
            <a:r>
              <a:rPr lang="tr-TR" dirty="0" err="1" smtClean="0"/>
              <a:t>int</a:t>
            </a:r>
            <a:r>
              <a:rPr lang="tr-TR" dirty="0" smtClean="0"/>
              <a:t> </a:t>
            </a:r>
            <a:r>
              <a:rPr lang="tr-TR" dirty="0" err="1" smtClean="0"/>
              <a:t>giris</a:t>
            </a:r>
            <a:r>
              <a:rPr lang="tr-TR" dirty="0" smtClean="0"/>
              <a:t>, cevap;</a:t>
            </a:r>
          </a:p>
          <a:p>
            <a:pPr>
              <a:buNone/>
            </a:pPr>
            <a:r>
              <a:rPr lang="tr-TR" dirty="0" smtClean="0"/>
              <a:t>	FILE* dosya = </a:t>
            </a:r>
            <a:r>
              <a:rPr lang="tr-TR" dirty="0" err="1" smtClean="0"/>
              <a:t>fopen</a:t>
            </a:r>
            <a:r>
              <a:rPr lang="tr-TR" dirty="0" smtClean="0"/>
              <a:t>("cevap_</a:t>
            </a:r>
            <a:r>
              <a:rPr lang="tr-TR" dirty="0" err="1" smtClean="0"/>
              <a:t>anahtari</a:t>
            </a:r>
            <a:r>
              <a:rPr lang="tr-TR" dirty="0" smtClean="0"/>
              <a:t>.</a:t>
            </a:r>
            <a:r>
              <a:rPr lang="tr-TR" dirty="0" err="1" smtClean="0"/>
              <a:t>txt</a:t>
            </a:r>
            <a:r>
              <a:rPr lang="tr-TR" dirty="0" smtClean="0"/>
              <a:t>", "r");</a:t>
            </a:r>
          </a:p>
          <a:p>
            <a:pPr>
              <a:buNone/>
            </a:pPr>
            <a:r>
              <a:rPr lang="tr-TR" dirty="0" smtClean="0"/>
              <a:t>	</a:t>
            </a:r>
            <a:r>
              <a:rPr lang="tr-TR" dirty="0" err="1" smtClean="0"/>
              <a:t>fscanf</a:t>
            </a:r>
            <a:r>
              <a:rPr lang="tr-TR" dirty="0" smtClean="0"/>
              <a:t>(dosya, "%c", &amp;</a:t>
            </a:r>
            <a:r>
              <a:rPr lang="tr-TR" dirty="0" err="1" smtClean="0"/>
              <a:t>giris</a:t>
            </a:r>
            <a:r>
              <a:rPr lang="tr-TR" dirty="0" smtClean="0"/>
              <a:t>);</a:t>
            </a:r>
          </a:p>
          <a:p>
            <a:pPr>
              <a:buNone/>
            </a:pPr>
            <a:r>
              <a:rPr lang="tr-TR" dirty="0" smtClean="0"/>
              <a:t>	</a:t>
            </a:r>
            <a:r>
              <a:rPr lang="tr-TR" dirty="0" err="1" smtClean="0"/>
              <a:t>printf</a:t>
            </a:r>
            <a:r>
              <a:rPr lang="tr-TR" dirty="0" smtClean="0"/>
              <a:t>("Cevap nedir:");</a:t>
            </a:r>
          </a:p>
          <a:p>
            <a:pPr>
              <a:buNone/>
            </a:pPr>
            <a:r>
              <a:rPr lang="tr-TR" dirty="0" smtClean="0"/>
              <a:t>	</a:t>
            </a:r>
            <a:r>
              <a:rPr lang="tr-TR" dirty="0" err="1" smtClean="0"/>
              <a:t>scanf</a:t>
            </a:r>
            <a:r>
              <a:rPr lang="tr-TR" dirty="0" smtClean="0"/>
              <a:t> ("%c",  &amp;cevap);</a:t>
            </a:r>
          </a:p>
          <a:p>
            <a:pPr>
              <a:buNone/>
            </a:pPr>
            <a:r>
              <a:rPr lang="tr-TR" dirty="0" smtClean="0"/>
              <a:t>	</a:t>
            </a:r>
            <a:r>
              <a:rPr lang="tr-TR" dirty="0" err="1" smtClean="0"/>
              <a:t>printf</a:t>
            </a:r>
            <a:r>
              <a:rPr lang="tr-TR" dirty="0" smtClean="0"/>
              <a:t>("</a:t>
            </a:r>
            <a:r>
              <a:rPr lang="tr-TR" dirty="0" err="1" smtClean="0"/>
              <a:t>Giris</a:t>
            </a:r>
            <a:r>
              <a:rPr lang="tr-TR" dirty="0" smtClean="0"/>
              <a:t>:%c, cevap:%c\n", </a:t>
            </a:r>
            <a:r>
              <a:rPr lang="tr-TR" dirty="0" err="1" smtClean="0"/>
              <a:t>giris</a:t>
            </a:r>
            <a:r>
              <a:rPr lang="tr-TR" dirty="0" smtClean="0"/>
              <a:t>, cevap); </a:t>
            </a:r>
          </a:p>
          <a:p>
            <a:pPr>
              <a:buNone/>
            </a:pPr>
            <a:r>
              <a:rPr lang="tr-TR" dirty="0" smtClean="0"/>
              <a:t>// </a:t>
            </a:r>
            <a:r>
              <a:rPr lang="tr-TR" dirty="0" err="1" smtClean="0"/>
              <a:t>printf</a:t>
            </a:r>
            <a:r>
              <a:rPr lang="tr-TR" dirty="0" smtClean="0"/>
              <a:t> bizi </a:t>
            </a:r>
            <a:r>
              <a:rPr lang="tr-TR" dirty="0" err="1" smtClean="0"/>
              <a:t>yaniltabiliyor</a:t>
            </a:r>
            <a:r>
              <a:rPr lang="tr-TR" dirty="0" smtClean="0"/>
              <a:t>. Ekran </a:t>
            </a:r>
            <a:r>
              <a:rPr lang="tr-TR" dirty="0" err="1" smtClean="0"/>
              <a:t>ciktisi</a:t>
            </a:r>
            <a:r>
              <a:rPr lang="tr-TR" dirty="0" smtClean="0"/>
              <a:t> normal gibi </a:t>
            </a:r>
            <a:r>
              <a:rPr lang="tr-TR" dirty="0" err="1" smtClean="0"/>
              <a:t>gosterse</a:t>
            </a:r>
            <a:r>
              <a:rPr lang="tr-TR" dirty="0" smtClean="0"/>
              <a:t> de </a:t>
            </a:r>
            <a:r>
              <a:rPr lang="tr-TR" dirty="0" err="1" smtClean="0"/>
              <a:t>aslinda</a:t>
            </a:r>
            <a:r>
              <a:rPr lang="tr-TR" dirty="0" smtClean="0"/>
              <a:t> ortada bir sorun var.</a:t>
            </a:r>
          </a:p>
          <a:p>
            <a:pPr>
              <a:buNone/>
            </a:pPr>
            <a:r>
              <a:rPr lang="tr-TR" dirty="0" smtClean="0"/>
              <a:t>	</a:t>
            </a:r>
            <a:r>
              <a:rPr lang="tr-TR" dirty="0" err="1" smtClean="0"/>
              <a:t>printf</a:t>
            </a:r>
            <a:r>
              <a:rPr lang="tr-TR" dirty="0" smtClean="0"/>
              <a:t>("Bu durumda cevabiniz: ");</a:t>
            </a:r>
          </a:p>
          <a:p>
            <a:pPr>
              <a:buNone/>
            </a:pPr>
            <a:r>
              <a:rPr lang="tr-TR" dirty="0" smtClean="0"/>
              <a:t>	</a:t>
            </a:r>
            <a:r>
              <a:rPr lang="tr-TR" dirty="0" err="1" smtClean="0"/>
              <a:t>if</a:t>
            </a:r>
            <a:r>
              <a:rPr lang="tr-TR" dirty="0" smtClean="0"/>
              <a:t>(</a:t>
            </a:r>
            <a:r>
              <a:rPr lang="tr-TR" dirty="0" err="1" smtClean="0"/>
              <a:t>giris</a:t>
            </a:r>
            <a:r>
              <a:rPr lang="tr-TR" dirty="0" smtClean="0"/>
              <a:t>==cevap)</a:t>
            </a:r>
          </a:p>
          <a:p>
            <a:pPr>
              <a:buNone/>
            </a:pPr>
            <a:r>
              <a:rPr lang="tr-TR" dirty="0" smtClean="0"/>
              <a:t>		</a:t>
            </a:r>
            <a:r>
              <a:rPr lang="tr-TR" dirty="0" err="1" smtClean="0"/>
              <a:t>printf</a:t>
            </a:r>
            <a:r>
              <a:rPr lang="tr-TR" dirty="0" smtClean="0"/>
              <a:t>("</a:t>
            </a:r>
            <a:r>
              <a:rPr lang="tr-TR" dirty="0" err="1" smtClean="0"/>
              <a:t>Dogru</a:t>
            </a:r>
            <a:r>
              <a:rPr lang="tr-TR" dirty="0" smtClean="0"/>
              <a:t>");</a:t>
            </a:r>
          </a:p>
          <a:p>
            <a:pPr>
              <a:buNone/>
            </a:pPr>
            <a:r>
              <a:rPr lang="tr-TR" dirty="0" smtClean="0"/>
              <a:t>		else</a:t>
            </a:r>
          </a:p>
          <a:p>
            <a:pPr>
              <a:buNone/>
            </a:pPr>
            <a:r>
              <a:rPr lang="tr-TR" dirty="0" smtClean="0"/>
              <a:t>		</a:t>
            </a:r>
            <a:r>
              <a:rPr lang="tr-TR" dirty="0" err="1" smtClean="0"/>
              <a:t>printf</a:t>
            </a:r>
            <a:r>
              <a:rPr lang="tr-TR" dirty="0" smtClean="0"/>
              <a:t>("</a:t>
            </a:r>
            <a:r>
              <a:rPr lang="tr-TR" dirty="0" err="1" smtClean="0"/>
              <a:t>Yanlis</a:t>
            </a:r>
            <a:r>
              <a:rPr lang="tr-TR" dirty="0" smtClean="0"/>
              <a:t>.");</a:t>
            </a:r>
          </a:p>
          <a:p>
            <a:pPr>
              <a:buNone/>
            </a:pPr>
            <a:r>
              <a:rPr lang="tr-TR" dirty="0" smtClean="0"/>
              <a:t>	</a:t>
            </a:r>
            <a:r>
              <a:rPr lang="tr-TR" dirty="0" err="1" smtClean="0"/>
              <a:t>getch</a:t>
            </a:r>
            <a:r>
              <a:rPr lang="tr-TR" dirty="0" smtClean="0"/>
              <a:t>();</a:t>
            </a:r>
          </a:p>
          <a:p>
            <a:pPr>
              <a:buNone/>
            </a:pPr>
            <a:r>
              <a:rPr lang="tr-TR" dirty="0" smtClean="0"/>
              <a:t>	</a:t>
            </a:r>
            <a:r>
              <a:rPr lang="tr-TR" dirty="0" err="1" smtClean="0"/>
              <a:t>return</a:t>
            </a:r>
            <a:r>
              <a:rPr lang="tr-TR" dirty="0" smtClean="0"/>
              <a:t> 0;</a:t>
            </a:r>
          </a:p>
          <a:p>
            <a:pPr>
              <a:buNone/>
            </a:pPr>
            <a:r>
              <a:rPr lang="tr-TR" dirty="0" smtClean="0"/>
              <a:t>}</a:t>
            </a:r>
          </a:p>
          <a:p>
            <a:pPr>
              <a:buNone/>
            </a:pPr>
            <a:endParaRPr lang="tr-TR" dirty="0" smtClean="0"/>
          </a:p>
          <a:p>
            <a:pPr>
              <a:buNone/>
            </a:pPr>
            <a:endParaRPr lang="tr-TR" dirty="0" smtClean="0"/>
          </a:p>
          <a:p>
            <a:pPr>
              <a:buNone/>
            </a:pPr>
            <a:endParaRPr lang="tr-TR" dirty="0" smtClean="0"/>
          </a:p>
          <a:p>
            <a:pPr>
              <a:buNone/>
            </a:pPr>
            <a:endParaRPr lang="tr-TR" dirty="0" smtClean="0"/>
          </a:p>
          <a:p>
            <a:pPr>
              <a:buNone/>
            </a:pPr>
            <a:endParaRPr lang="tr-TR" dirty="0" smtClean="0"/>
          </a:p>
          <a:p>
            <a:pPr>
              <a:buNone/>
            </a:pPr>
            <a:endParaRPr lang="tr-TR" dirty="0" smtClean="0"/>
          </a:p>
          <a:p>
            <a:pPr>
              <a:buNone/>
            </a:pPr>
            <a:endParaRPr lang="tr-TR" dirty="0" smtClean="0"/>
          </a:p>
        </p:txBody>
      </p:sp>
      <p:sp>
        <p:nvSpPr>
          <p:cNvPr id="5" name="4 Yuvarlatılmış Dikdörtgen"/>
          <p:cNvSpPr/>
          <p:nvPr/>
        </p:nvSpPr>
        <p:spPr>
          <a:xfrm>
            <a:off x="6072198" y="4286256"/>
            <a:ext cx="2500330" cy="15716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tr-TR" dirty="0" smtClean="0"/>
              <a:t>Bir öğrencinin sorusu üzerine uzun uzun hatanın nedeni araştırıldıktan sonra keşfedilmiştir.</a:t>
            </a:r>
            <a:endParaRPr lang="tr-TR" dirty="0"/>
          </a:p>
        </p:txBody>
      </p:sp>
      <p:pic>
        <p:nvPicPr>
          <p:cNvPr id="194562" name="Picture 2"/>
          <p:cNvPicPr>
            <a:picLocks noChangeAspect="1" noChangeArrowheads="1"/>
          </p:cNvPicPr>
          <p:nvPr/>
        </p:nvPicPr>
        <p:blipFill>
          <a:blip r:embed="rId3"/>
          <a:srcRect/>
          <a:stretch>
            <a:fillRect/>
          </a:stretch>
        </p:blipFill>
        <p:spPr bwMode="auto">
          <a:xfrm>
            <a:off x="5143504" y="1500174"/>
            <a:ext cx="3376599" cy="1291231"/>
          </a:xfrm>
          <a:prstGeom prst="rect">
            <a:avLst/>
          </a:prstGeom>
          <a:noFill/>
          <a:ln w="9525">
            <a:noFill/>
            <a:miter lim="800000"/>
            <a:headEnd/>
            <a:tailEnd/>
          </a:ln>
          <a:effectLst/>
        </p:spPr>
      </p:pic>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SINAVLARLA İLGİLİ OLMAYAN BİLGİLER</a:t>
            </a:r>
            <a:endParaRPr lang="tr-TR" dirty="0"/>
          </a:p>
        </p:txBody>
      </p:sp>
      <p:sp>
        <p:nvSpPr>
          <p:cNvPr id="3" name="2 İçerik Yer Tutucusu"/>
          <p:cNvSpPr>
            <a:spLocks noGrp="1"/>
          </p:cNvSpPr>
          <p:nvPr>
            <p:ph sz="quarter" idx="1"/>
          </p:nvPr>
        </p:nvSpPr>
        <p:spPr/>
        <p:txBody>
          <a:bodyPr/>
          <a:lstStyle/>
          <a:p>
            <a:r>
              <a:rPr lang="tr-TR" dirty="0" smtClean="0"/>
              <a:t>Bu slaytlardan sınavda sorumlu olmazsınız.</a:t>
            </a:r>
          </a:p>
          <a:p>
            <a:pPr lvl="1"/>
            <a:r>
              <a:rPr lang="tr-TR" dirty="0" smtClean="0"/>
              <a:t>Ödevlerinizde vs. kullanma isteyebileceğiniz bilgiler olabilir.</a:t>
            </a:r>
          </a:p>
          <a:p>
            <a:pPr lvl="1"/>
            <a:r>
              <a:rPr lang="tr-TR" dirty="0" err="1" smtClean="0"/>
              <a:t>Piazza’nın</a:t>
            </a:r>
            <a:r>
              <a:rPr lang="tr-TR" dirty="0" smtClean="0"/>
              <a:t> kullanımıyla ilgili basit bilgiler olabilir.</a:t>
            </a:r>
            <a:endParaRPr lang="tr-TR" dirty="0"/>
          </a:p>
        </p:txBody>
      </p:sp>
    </p:spTree>
  </p:cSld>
  <p:clrMapOvr>
    <a:masterClrMapping/>
  </p:clrMapOvr>
  <p:transition>
    <p:random/>
  </p:transition>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pic>
        <p:nvPicPr>
          <p:cNvPr id="5" name="4 Resim" descr="geribidirim.jpg"/>
          <p:cNvPicPr>
            <a:picLocks noChangeAspect="1"/>
          </p:cNvPicPr>
          <p:nvPr/>
        </p:nvPicPr>
        <p:blipFill>
          <a:blip r:embed="rId3" cstate="print"/>
          <a:stretch>
            <a:fillRect/>
          </a:stretch>
        </p:blipFill>
        <p:spPr>
          <a:xfrm>
            <a:off x="3929058" y="3357562"/>
            <a:ext cx="4929190" cy="2937797"/>
          </a:xfrm>
          <a:prstGeom prst="rect">
            <a:avLst/>
          </a:prstGeom>
        </p:spPr>
      </p:pic>
      <p:sp>
        <p:nvSpPr>
          <p:cNvPr id="2" name="1 Başlık"/>
          <p:cNvSpPr>
            <a:spLocks noGrp="1"/>
          </p:cNvSpPr>
          <p:nvPr>
            <p:ph type="title"/>
          </p:nvPr>
        </p:nvSpPr>
        <p:spPr/>
        <p:txBody>
          <a:bodyPr/>
          <a:lstStyle/>
          <a:p>
            <a:r>
              <a:rPr lang="tr-TR" dirty="0" smtClean="0"/>
              <a:t>Kendinize geri bildirimde bulunun.</a:t>
            </a:r>
            <a:endParaRPr lang="tr-TR" dirty="0"/>
          </a:p>
        </p:txBody>
      </p:sp>
      <p:sp>
        <p:nvSpPr>
          <p:cNvPr id="3" name="2 İçerik Yer Tutucusu"/>
          <p:cNvSpPr>
            <a:spLocks noGrp="1"/>
          </p:cNvSpPr>
          <p:nvPr>
            <p:ph sz="quarter" idx="1"/>
          </p:nvPr>
        </p:nvSpPr>
        <p:spPr>
          <a:xfrm>
            <a:off x="593677" y="1357745"/>
            <a:ext cx="8229600" cy="3672115"/>
          </a:xfrm>
        </p:spPr>
        <p:txBody>
          <a:bodyPr>
            <a:normAutofit/>
          </a:bodyPr>
          <a:lstStyle/>
          <a:p>
            <a:r>
              <a:rPr lang="tr-TR" dirty="0" smtClean="0"/>
              <a:t>Ara Sınav I notunuzdan memnun musunuz? </a:t>
            </a:r>
          </a:p>
          <a:p>
            <a:r>
              <a:rPr lang="tr-TR" dirty="0" smtClean="0"/>
              <a:t>Yaptığınız çalışmayı ve aldığınız notu kıyasladığınızda çıkardığınız ders(</a:t>
            </a:r>
            <a:r>
              <a:rPr lang="tr-TR" dirty="0" err="1" smtClean="0"/>
              <a:t>ler</a:t>
            </a:r>
            <a:r>
              <a:rPr lang="tr-TR" dirty="0" smtClean="0"/>
              <a:t>) nelerdir?</a:t>
            </a:r>
          </a:p>
          <a:p>
            <a:pPr>
              <a:buNone/>
            </a:pPr>
            <a:endParaRPr lang="tr-TR" dirty="0" smtClean="0"/>
          </a:p>
          <a:p>
            <a:endParaRPr lang="tr-TR" dirty="0"/>
          </a:p>
        </p:txBody>
      </p:sp>
      <p:pic>
        <p:nvPicPr>
          <p:cNvPr id="4" name="3 Resim" descr="200_s.jpeg"/>
          <p:cNvPicPr>
            <a:picLocks noChangeAspect="1"/>
          </p:cNvPicPr>
          <p:nvPr/>
        </p:nvPicPr>
        <p:blipFill>
          <a:blip r:embed="rId4"/>
          <a:stretch>
            <a:fillRect/>
          </a:stretch>
        </p:blipFill>
        <p:spPr>
          <a:xfrm>
            <a:off x="687094" y="3429000"/>
            <a:ext cx="3241964" cy="19471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6 Köşeleri Yuvarlanmış Dikdörtgen Belirtme Çizgisi"/>
          <p:cNvSpPr/>
          <p:nvPr/>
        </p:nvSpPr>
        <p:spPr>
          <a:xfrm>
            <a:off x="3500430" y="3000372"/>
            <a:ext cx="3571900" cy="857256"/>
          </a:xfrm>
          <a:prstGeom prst="wedgeRoundRectCallout">
            <a:avLst>
              <a:gd name="adj1" fmla="val -61165"/>
              <a:gd name="adj2" fmla="val 81791"/>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tr-TR" dirty="0" smtClean="0"/>
              <a:t>Boş </a:t>
            </a:r>
            <a:r>
              <a:rPr lang="tr-TR" dirty="0" smtClean="0"/>
              <a:t>kaldıkça kod </a:t>
            </a:r>
            <a:r>
              <a:rPr lang="tr-TR" dirty="0" smtClean="0"/>
              <a:t>yazıyorum. </a:t>
            </a:r>
            <a:r>
              <a:rPr lang="tr-TR" dirty="0" smtClean="0"/>
              <a:t>Zaten ara sınav II de yaklaşıyor!</a:t>
            </a:r>
            <a:endParaRPr lang="tr-TR" dirty="0"/>
          </a:p>
        </p:txBody>
      </p:sp>
      <p:pic>
        <p:nvPicPr>
          <p:cNvPr id="8" name="Picture 2" descr="Image result for self reflection"/>
          <p:cNvPicPr>
            <a:picLocks noChangeAspect="1" noChangeArrowheads="1"/>
          </p:cNvPicPr>
          <p:nvPr/>
        </p:nvPicPr>
        <p:blipFill>
          <a:blip r:embed="rId5"/>
          <a:srcRect/>
          <a:stretch>
            <a:fillRect/>
          </a:stretch>
        </p:blipFill>
        <p:spPr bwMode="auto">
          <a:xfrm>
            <a:off x="785786" y="5557335"/>
            <a:ext cx="2000264" cy="13006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xmlns="" val="3562996615"/>
      </p:ext>
    </p:extLst>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amond(in)">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break örneği</a:t>
            </a:r>
            <a:endParaRPr lang="en-US" dirty="0"/>
          </a:p>
        </p:txBody>
      </p:sp>
      <p:sp>
        <p:nvSpPr>
          <p:cNvPr id="5" name="Rectangle 2"/>
          <p:cNvSpPr txBox="1">
            <a:spLocks noChangeArrowheads="1"/>
          </p:cNvSpPr>
          <p:nvPr/>
        </p:nvSpPr>
        <p:spPr>
          <a:xfrm>
            <a:off x="975360" y="1253028"/>
            <a:ext cx="7520940" cy="4823922"/>
          </a:xfrm>
          <a:prstGeom prst="rect">
            <a:avLst/>
          </a:prstGeom>
          <a:noFill/>
          <a:ln/>
        </p:spPr>
        <p:txBody>
          <a:bodyPr vert="horz" lIns="91440" tIns="45720" rIns="91440" bIns="45720" rtlCol="0">
            <a:norm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a:lnSpc>
                <a:spcPct val="90000"/>
              </a:lnSpc>
              <a:buFontTx/>
              <a:buNone/>
            </a:pPr>
            <a:r>
              <a:rPr lang="en-US" sz="2600" b="0" dirty="0" smtClean="0"/>
              <a:t>	</a:t>
            </a:r>
            <a:r>
              <a:rPr lang="en-US" sz="2600" b="0" dirty="0" err="1" smtClean="0"/>
              <a:t>int</a:t>
            </a:r>
            <a:r>
              <a:rPr lang="en-US" sz="2600" b="0" dirty="0" smtClean="0"/>
              <a:t> </a:t>
            </a:r>
            <a:r>
              <a:rPr lang="en-US" sz="2600" b="0" dirty="0" err="1" smtClean="0"/>
              <a:t>i</a:t>
            </a:r>
            <a:r>
              <a:rPr lang="en-US" sz="2600" b="0" dirty="0" smtClean="0"/>
              <a:t> = 1 ;								</a:t>
            </a:r>
          </a:p>
          <a:p>
            <a:pPr>
              <a:lnSpc>
                <a:spcPct val="90000"/>
              </a:lnSpc>
              <a:buFontTx/>
              <a:buNone/>
            </a:pPr>
            <a:r>
              <a:rPr lang="en-US" sz="2600" b="0" dirty="0" smtClean="0"/>
              <a:t>	/* count from 1 to 100 */</a:t>
            </a:r>
          </a:p>
          <a:p>
            <a:pPr>
              <a:lnSpc>
                <a:spcPct val="90000"/>
              </a:lnSpc>
              <a:buFontTx/>
              <a:buNone/>
            </a:pPr>
            <a:r>
              <a:rPr lang="en-US" sz="2600" b="0" dirty="0" smtClean="0"/>
              <a:t>	while ( </a:t>
            </a:r>
            <a:r>
              <a:rPr lang="en-US" sz="2600" b="0" dirty="0" err="1" smtClean="0"/>
              <a:t>i</a:t>
            </a:r>
            <a:r>
              <a:rPr lang="en-US" sz="2600" b="0" dirty="0" smtClean="0"/>
              <a:t> &lt; 101 )		     	</a:t>
            </a:r>
            <a:endParaRPr lang="tr-TR" sz="2600" b="0" dirty="0" smtClean="0"/>
          </a:p>
          <a:p>
            <a:pPr>
              <a:lnSpc>
                <a:spcPct val="90000"/>
              </a:lnSpc>
              <a:buFontTx/>
              <a:buNone/>
            </a:pPr>
            <a:r>
              <a:rPr lang="tr-TR" sz="2600" b="0" dirty="0" smtClean="0"/>
              <a:t>  </a:t>
            </a:r>
            <a:r>
              <a:rPr lang="en-US" sz="2600" b="0" dirty="0" smtClean="0"/>
              <a:t>{</a:t>
            </a:r>
          </a:p>
          <a:p>
            <a:pPr>
              <a:lnSpc>
                <a:spcPct val="90000"/>
              </a:lnSpc>
              <a:buFontTx/>
              <a:buNone/>
            </a:pPr>
            <a:r>
              <a:rPr lang="en-US" sz="2600" b="0" dirty="0" smtClean="0"/>
              <a:t>		  </a:t>
            </a:r>
            <a:r>
              <a:rPr lang="en-US" sz="2600" b="0" dirty="0" err="1" smtClean="0"/>
              <a:t>printf</a:t>
            </a:r>
            <a:r>
              <a:rPr lang="en-US" sz="2600" b="0" dirty="0" smtClean="0"/>
              <a:t> (</a:t>
            </a:r>
            <a:r>
              <a:rPr lang="ja-JP" altLang="en-US" sz="2600" b="0" dirty="0" smtClean="0">
                <a:latin typeface="Arial"/>
              </a:rPr>
              <a:t>“</a:t>
            </a:r>
            <a:r>
              <a:rPr lang="en-US" sz="2600" b="0" dirty="0" smtClean="0"/>
              <a:t>%d</a:t>
            </a:r>
            <a:r>
              <a:rPr lang="tr-TR" sz="2600" b="0" dirty="0" smtClean="0"/>
              <a:t>,</a:t>
            </a:r>
            <a:r>
              <a:rPr lang="ja-JP" altLang="en-US" sz="2600" b="0" dirty="0" smtClean="0">
                <a:latin typeface="Arial"/>
              </a:rPr>
              <a:t>“</a:t>
            </a:r>
            <a:r>
              <a:rPr lang="en-US" sz="2600" b="0" dirty="0" smtClean="0"/>
              <a:t>, </a:t>
            </a:r>
            <a:r>
              <a:rPr lang="en-US" sz="2600" b="0" dirty="0" err="1" smtClean="0"/>
              <a:t>i</a:t>
            </a:r>
            <a:r>
              <a:rPr lang="en-US" sz="2600" b="0" dirty="0" smtClean="0"/>
              <a:t>) ;</a:t>
            </a:r>
            <a:endParaRPr lang="tr-TR" sz="2600" b="0" dirty="0" smtClean="0"/>
          </a:p>
          <a:p>
            <a:pPr>
              <a:lnSpc>
                <a:spcPct val="90000"/>
              </a:lnSpc>
            </a:pPr>
            <a:r>
              <a:rPr lang="tr-TR" sz="2600" b="0" dirty="0" smtClean="0"/>
              <a:t>		</a:t>
            </a:r>
            <a:r>
              <a:rPr lang="tr-TR" sz="2600" b="0" dirty="0" err="1" smtClean="0"/>
              <a:t>if</a:t>
            </a:r>
            <a:r>
              <a:rPr lang="tr-TR" sz="2600" b="0" dirty="0" smtClean="0"/>
              <a:t>(i==6) break;</a:t>
            </a:r>
            <a:endParaRPr lang="en-US" sz="2600" b="0" dirty="0" smtClean="0"/>
          </a:p>
          <a:p>
            <a:pPr>
              <a:lnSpc>
                <a:spcPct val="90000"/>
              </a:lnSpc>
              <a:buFontTx/>
              <a:buNone/>
            </a:pPr>
            <a:r>
              <a:rPr lang="en-US" sz="2600" b="0" dirty="0" smtClean="0"/>
              <a:t>		  </a:t>
            </a:r>
            <a:r>
              <a:rPr lang="en-US" sz="2600" b="0" dirty="0" err="1" smtClean="0"/>
              <a:t>i</a:t>
            </a:r>
            <a:r>
              <a:rPr lang="en-US" sz="2600" b="0" dirty="0" smtClean="0"/>
              <a:t> = </a:t>
            </a:r>
            <a:r>
              <a:rPr lang="en-US" sz="2600" b="0" dirty="0" err="1" smtClean="0"/>
              <a:t>i</a:t>
            </a:r>
            <a:r>
              <a:rPr lang="en-US" sz="2600" b="0" dirty="0" smtClean="0"/>
              <a:t> + 1 ;	</a:t>
            </a:r>
            <a:r>
              <a:rPr lang="tr-TR" sz="2600" b="0" dirty="0" smtClean="0"/>
              <a:t> </a:t>
            </a:r>
            <a:r>
              <a:rPr lang="en-US" sz="2600" b="0" dirty="0" smtClean="0"/>
              <a:t>		</a:t>
            </a:r>
          </a:p>
          <a:p>
            <a:pPr>
              <a:lnSpc>
                <a:spcPct val="90000"/>
              </a:lnSpc>
              <a:buFontTx/>
              <a:buNone/>
            </a:pPr>
            <a:r>
              <a:rPr lang="en-US" sz="2600" b="0" dirty="0" smtClean="0"/>
              <a:t>	}</a:t>
            </a:r>
          </a:p>
          <a:p>
            <a:pPr>
              <a:lnSpc>
                <a:spcPct val="90000"/>
              </a:lnSpc>
              <a:buFontTx/>
              <a:buNone/>
            </a:pPr>
            <a:endParaRPr lang="en-US" sz="2000" b="0" dirty="0" smtClean="0"/>
          </a:p>
          <a:p>
            <a:pPr>
              <a:lnSpc>
                <a:spcPct val="90000"/>
              </a:lnSpc>
              <a:buFontTx/>
              <a:buNone/>
            </a:pPr>
            <a:endParaRPr lang="en-US" sz="2000" b="0" dirty="0"/>
          </a:p>
        </p:txBody>
      </p:sp>
      <p:sp>
        <p:nvSpPr>
          <p:cNvPr id="4" name="3 Dikdörtgen"/>
          <p:cNvSpPr/>
          <p:nvPr/>
        </p:nvSpPr>
        <p:spPr>
          <a:xfrm>
            <a:off x="5857884" y="2428868"/>
            <a:ext cx="2000264" cy="85725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2800" dirty="0" smtClean="0"/>
              <a:t>Böyle olsaydı?</a:t>
            </a:r>
            <a:endParaRPr lang="tr-TR" sz="2800" dirty="0"/>
          </a:p>
        </p:txBody>
      </p:sp>
      <p:sp>
        <p:nvSpPr>
          <p:cNvPr id="8" name="7 Yuvarlatılmış Dikdörtgen"/>
          <p:cNvSpPr/>
          <p:nvPr/>
        </p:nvSpPr>
        <p:spPr>
          <a:xfrm>
            <a:off x="1000100" y="5429264"/>
            <a:ext cx="5429288" cy="92869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smtClean="0"/>
              <a:t>Bazen öğrenciler yanılır ve break </a:t>
            </a:r>
            <a:r>
              <a:rPr lang="tr-TR" dirty="0" err="1" smtClean="0"/>
              <a:t>if’i</a:t>
            </a:r>
            <a:r>
              <a:rPr lang="tr-TR" dirty="0" smtClean="0"/>
              <a:t> kırar zanneder. Oysa break sadece döngü ya da </a:t>
            </a:r>
            <a:r>
              <a:rPr lang="tr-TR" dirty="0" err="1" smtClean="0"/>
              <a:t>switch</a:t>
            </a:r>
            <a:r>
              <a:rPr lang="tr-TR" dirty="0" smtClean="0"/>
              <a:t> kırabilir. Bu örnekte </a:t>
            </a:r>
            <a:r>
              <a:rPr lang="tr-TR" dirty="0" err="1" smtClean="0"/>
              <a:t>while’ı</a:t>
            </a:r>
            <a:r>
              <a:rPr lang="tr-TR" dirty="0" smtClean="0"/>
              <a:t> kırmaktadır.</a:t>
            </a:r>
            <a:endParaRPr lang="tr-TR" dirty="0"/>
          </a:p>
        </p:txBody>
      </p:sp>
    </p:spTree>
    <p:extLst>
      <p:ext uri="{BB962C8B-B14F-4D97-AF65-F5344CB8AC3E}">
        <p14:creationId xmlns:p14="http://schemas.microsoft.com/office/powerpoint/2010/main" xmlns="" val="577046600"/>
      </p:ext>
    </p:extLst>
  </p:cSld>
  <p:clrMapOvr>
    <a:masterClrMapping/>
  </p:clrMapOvr>
  <p:transition>
    <p:random/>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a:xfrm>
            <a:off x="500034" y="4500570"/>
            <a:ext cx="8229600" cy="1062022"/>
          </a:xfrm>
        </p:spPr>
        <p:txBody>
          <a:bodyPr>
            <a:noAutofit/>
          </a:bodyPr>
          <a:lstStyle/>
          <a:p>
            <a:pPr algn="ctr"/>
            <a:r>
              <a:rPr lang="tr-TR" sz="2000" i="1" dirty="0" smtClean="0"/>
              <a:t>Başarıya giden süreç inişleriyle ve çıkışlarıyla bir bütündür. Başarmak sadece “iyi not almak” değildir, “kötü not alınca ders çıkarmak ve toparlayabilmek” de  başarmanın bir parçasıdır.</a:t>
            </a:r>
            <a:endParaRPr lang="tr-TR" sz="2000" i="1" dirty="0"/>
          </a:p>
        </p:txBody>
      </p:sp>
      <p:pic>
        <p:nvPicPr>
          <p:cNvPr id="4" name="3 İçerik Yer Tutucusu" descr="kişisel_gelişim_sözleri-1.jpg"/>
          <p:cNvPicPr>
            <a:picLocks noGrp="1" noChangeAspect="1"/>
          </p:cNvPicPr>
          <p:nvPr>
            <p:ph sz="quarter" idx="1"/>
          </p:nvPr>
        </p:nvPicPr>
        <p:blipFill>
          <a:blip r:embed="rId3"/>
          <a:stretch>
            <a:fillRect/>
          </a:stretch>
        </p:blipFill>
        <p:spPr>
          <a:xfrm>
            <a:off x="357158" y="1285860"/>
            <a:ext cx="3571900" cy="252265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6 Resim" descr="BgN-9N8CMAIQr27.jpg"/>
          <p:cNvPicPr>
            <a:picLocks noChangeAspect="1"/>
          </p:cNvPicPr>
          <p:nvPr/>
        </p:nvPicPr>
        <p:blipFill>
          <a:blip r:embed="rId4"/>
          <a:srcRect t="27349"/>
          <a:stretch>
            <a:fillRect/>
          </a:stretch>
        </p:blipFill>
        <p:spPr>
          <a:xfrm>
            <a:off x="4357686" y="785794"/>
            <a:ext cx="4348305" cy="314327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pic>
        <p:nvPicPr>
          <p:cNvPr id="12" name="11 Resim" descr="Dosya_000.jpeg"/>
          <p:cNvPicPr>
            <a:picLocks noChangeAspect="1"/>
          </p:cNvPicPr>
          <p:nvPr/>
        </p:nvPicPr>
        <p:blipFill>
          <a:blip r:embed="rId3"/>
          <a:stretch>
            <a:fillRect/>
          </a:stretch>
        </p:blipFill>
        <p:spPr>
          <a:xfrm>
            <a:off x="3786182" y="1428736"/>
            <a:ext cx="4891550" cy="32861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1 Başlık"/>
          <p:cNvSpPr>
            <a:spLocks noGrp="1"/>
          </p:cNvSpPr>
          <p:nvPr>
            <p:ph type="title"/>
          </p:nvPr>
        </p:nvSpPr>
        <p:spPr>
          <a:xfrm>
            <a:off x="428596" y="142852"/>
            <a:ext cx="8229600" cy="500066"/>
          </a:xfrm>
        </p:spPr>
        <p:txBody>
          <a:bodyPr>
            <a:normAutofit fontScale="90000"/>
          </a:bodyPr>
          <a:lstStyle/>
          <a:p>
            <a:r>
              <a:rPr lang="tr-TR" dirty="0" smtClean="0"/>
              <a:t>Mühendis gerçekçi olmalıdır.</a:t>
            </a:r>
            <a:endParaRPr lang="tr-TR" dirty="0"/>
          </a:p>
        </p:txBody>
      </p:sp>
      <p:sp>
        <p:nvSpPr>
          <p:cNvPr id="10" name="9 Dikdörtgen"/>
          <p:cNvSpPr/>
          <p:nvPr/>
        </p:nvSpPr>
        <p:spPr>
          <a:xfrm>
            <a:off x="1571604" y="5286388"/>
            <a:ext cx="5572164" cy="707886"/>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tr-TR" sz="2000" b="1" i="1" dirty="0" smtClean="0"/>
              <a:t>Başarısız insanların bahaneleri olur, </a:t>
            </a:r>
            <a:br>
              <a:rPr lang="tr-TR" sz="2000" b="1" i="1" dirty="0" smtClean="0"/>
            </a:br>
            <a:r>
              <a:rPr lang="tr-TR" sz="2000" b="1" i="1" dirty="0" smtClean="0"/>
              <a:t>		başarılı insanların ise çözümleri...</a:t>
            </a:r>
          </a:p>
        </p:txBody>
      </p:sp>
      <p:sp>
        <p:nvSpPr>
          <p:cNvPr id="5" name="4 Metin kutusu"/>
          <p:cNvSpPr txBox="1"/>
          <p:nvPr/>
        </p:nvSpPr>
        <p:spPr>
          <a:xfrm>
            <a:off x="500034" y="1000108"/>
            <a:ext cx="2500330" cy="2810351"/>
          </a:xfrm>
          <a:prstGeom prst="wedgeRoundRectCallout">
            <a:avLst>
              <a:gd name="adj1" fmla="val 143086"/>
              <a:gd name="adj2" fmla="val 24661"/>
              <a:gd name="adj3" fmla="val 16667"/>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tr-TR" dirty="0" smtClean="0"/>
              <a:t>Bu ders yapılamaz çünkü biz derleyici değiliz, </a:t>
            </a:r>
            <a:r>
              <a:rPr lang="tr-TR" dirty="0" err="1" smtClean="0"/>
              <a:t>DevCpp</a:t>
            </a:r>
            <a:r>
              <a:rPr lang="tr-TR" dirty="0" smtClean="0"/>
              <a:t> yutmak gerek bu soruları çözmek için… Yazılımcı olmayacağız ki hem zaten… </a:t>
            </a:r>
            <a:br>
              <a:rPr lang="tr-TR" dirty="0" smtClean="0"/>
            </a:br>
            <a:r>
              <a:rPr lang="tr-TR" dirty="0" err="1" smtClean="0"/>
              <a:t>Ohoo</a:t>
            </a:r>
            <a:r>
              <a:rPr lang="tr-TR" dirty="0" smtClean="0"/>
              <a:t> herkes kalacak bu dersten…</a:t>
            </a:r>
            <a:endParaRPr lang="tr-TR" sz="1600" dirty="0"/>
          </a:p>
        </p:txBody>
      </p:sp>
      <p:sp>
        <p:nvSpPr>
          <p:cNvPr id="6" name="5 Metin kutusu"/>
          <p:cNvSpPr txBox="1"/>
          <p:nvPr/>
        </p:nvSpPr>
        <p:spPr>
          <a:xfrm>
            <a:off x="7000892" y="3071810"/>
            <a:ext cx="1785950" cy="107721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buFont typeface="Arial" pitchFamily="34" charset="0"/>
              <a:buChar char="•"/>
            </a:pPr>
            <a:r>
              <a:rPr lang="tr-TR" sz="1600" dirty="0" err="1" smtClean="0"/>
              <a:t>Arasınavdan</a:t>
            </a:r>
            <a:r>
              <a:rPr lang="tr-TR" sz="1600" dirty="0" smtClean="0"/>
              <a:t> 100 alan 9/149 öğrenci</a:t>
            </a:r>
          </a:p>
          <a:p>
            <a:pPr>
              <a:buFont typeface="Arial" pitchFamily="34" charset="0"/>
              <a:buChar char="•"/>
            </a:pPr>
            <a:r>
              <a:rPr lang="tr-TR" sz="1600" dirty="0" smtClean="0"/>
              <a:t>80 üstü alan 40/149 öğrenci</a:t>
            </a:r>
            <a:endParaRPr lang="tr-TR" sz="1400" dirty="0" smtClean="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a:xfrm>
            <a:off x="428596" y="285728"/>
            <a:ext cx="8229600" cy="704832"/>
          </a:xfrm>
        </p:spPr>
        <p:txBody>
          <a:bodyPr>
            <a:normAutofit fontScale="90000"/>
          </a:bodyPr>
          <a:lstStyle/>
          <a:p>
            <a:r>
              <a:rPr lang="tr-TR" dirty="0" smtClean="0"/>
              <a:t>Sınavda yıkılmak çok normal. </a:t>
            </a:r>
            <a:r>
              <a:rPr lang="tr-TR" b="1" dirty="0" smtClean="0"/>
              <a:t>Çabucak</a:t>
            </a:r>
            <a:r>
              <a:rPr lang="tr-TR" dirty="0" smtClean="0"/>
              <a:t> toparlanmalı.</a:t>
            </a:r>
            <a:endParaRPr lang="tr-TR" dirty="0"/>
          </a:p>
        </p:txBody>
      </p:sp>
      <p:pic>
        <p:nvPicPr>
          <p:cNvPr id="4" name="0 Resim" descr="schmeichelsave.jpg"/>
          <p:cNvPicPr/>
          <p:nvPr/>
        </p:nvPicPr>
        <p:blipFill>
          <a:blip r:embed="rId3"/>
          <a:stretch>
            <a:fillRect/>
          </a:stretch>
        </p:blipFill>
        <p:spPr>
          <a:xfrm>
            <a:off x="5143504" y="1285860"/>
            <a:ext cx="3071834" cy="20002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25" name="Rectangle 1"/>
          <p:cNvSpPr>
            <a:spLocks noChangeArrowheads="1"/>
          </p:cNvSpPr>
          <p:nvPr/>
        </p:nvSpPr>
        <p:spPr bwMode="auto">
          <a:xfrm>
            <a:off x="5072066" y="3500438"/>
            <a:ext cx="3357586" cy="2616101"/>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400" i="0" u="none" strike="noStrike" cap="none" normalizeH="0" baseline="0" dirty="0" smtClean="0">
                <a:ln>
                  <a:noFill/>
                </a:ln>
                <a:solidFill>
                  <a:schemeClr val="bg2">
                    <a:lumMod val="25000"/>
                  </a:schemeClr>
                </a:solidFill>
                <a:effectLst/>
                <a:latin typeface="Calibri" pitchFamily="34" charset="0"/>
                <a:ea typeface="Calibri" pitchFamily="34" charset="0"/>
                <a:cs typeface="Times New Roman" pitchFamily="18" charset="0"/>
              </a:rPr>
              <a:t>Her kaleci gol yediğinde yıkılır. </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sz="1400" i="0" u="none" strike="noStrike" cap="none" normalizeH="0" baseline="0" dirty="0" smtClean="0">
                <a:ln>
                  <a:noFill/>
                </a:ln>
                <a:solidFill>
                  <a:schemeClr val="bg2">
                    <a:lumMod val="25000"/>
                  </a:schemeClr>
                </a:solidFill>
                <a:effectLst/>
                <a:latin typeface="Calibri" pitchFamily="34" charset="0"/>
                <a:ea typeface="Calibri" pitchFamily="34" charset="0"/>
                <a:cs typeface="Times New Roman" pitchFamily="18" charset="0"/>
              </a:rPr>
              <a:t>Ayağa kalkması için biraz zaman geçmesi gerekir. </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sz="1400" i="0" u="none" strike="noStrike" cap="none" normalizeH="0" baseline="0" dirty="0" smtClean="0">
                <a:ln>
                  <a:noFill/>
                </a:ln>
                <a:solidFill>
                  <a:schemeClr val="bg2">
                    <a:lumMod val="25000"/>
                  </a:schemeClr>
                </a:solidFill>
                <a:effectLst/>
                <a:latin typeface="Calibri" pitchFamily="34" charset="0"/>
                <a:ea typeface="Calibri" pitchFamily="34" charset="0"/>
                <a:cs typeface="Times New Roman" pitchFamily="18" charset="0"/>
              </a:rPr>
              <a:t>Bazısı için bu süre bir kaç saniye, bazısı için bir kaç dakika, bazısı için bir kaç maç, bazısı içinse bir kaç aydır. </a:t>
            </a:r>
            <a:br>
              <a:rPr kumimoji="0" lang="tr-TR" sz="1400" i="0" u="none" strike="noStrike" cap="none" normalizeH="0" baseline="0" dirty="0" smtClean="0">
                <a:ln>
                  <a:noFill/>
                </a:ln>
                <a:solidFill>
                  <a:schemeClr val="bg2">
                    <a:lumMod val="25000"/>
                  </a:schemeClr>
                </a:solidFill>
                <a:effectLst/>
                <a:latin typeface="Calibri" pitchFamily="34" charset="0"/>
                <a:ea typeface="Calibri" pitchFamily="34" charset="0"/>
                <a:cs typeface="Times New Roman" pitchFamily="18" charset="0"/>
              </a:rPr>
            </a:br>
            <a:r>
              <a:rPr kumimoji="0" lang="tr-TR" sz="1400" i="0" u="none" strike="noStrike" cap="none" normalizeH="0" baseline="0" dirty="0" smtClean="0">
                <a:ln>
                  <a:noFill/>
                </a:ln>
                <a:solidFill>
                  <a:schemeClr val="bg2">
                    <a:lumMod val="25000"/>
                  </a:schemeClr>
                </a:solidFill>
                <a:effectLst/>
                <a:latin typeface="Calibri" pitchFamily="34" charset="0"/>
                <a:ea typeface="Calibri" pitchFamily="34" charset="0"/>
                <a:cs typeface="Times New Roman" pitchFamily="18" charset="0"/>
              </a:rPr>
              <a:t>Bu süre ne kadar kısaysa, kaleci o kadar iyidir. </a:t>
            </a:r>
            <a:br>
              <a:rPr kumimoji="0" lang="tr-TR" sz="1400" i="0" u="none" strike="noStrike" cap="none" normalizeH="0" baseline="0" dirty="0" smtClean="0">
                <a:ln>
                  <a:noFill/>
                </a:ln>
                <a:solidFill>
                  <a:schemeClr val="bg2">
                    <a:lumMod val="25000"/>
                  </a:schemeClr>
                </a:solidFill>
                <a:effectLst/>
                <a:latin typeface="Calibri" pitchFamily="34" charset="0"/>
                <a:ea typeface="Calibri" pitchFamily="34" charset="0"/>
                <a:cs typeface="Times New Roman" pitchFamily="18" charset="0"/>
              </a:rPr>
            </a:br>
            <a:r>
              <a:rPr kumimoji="0" lang="tr-TR" sz="1400" i="0" u="none" strike="noStrike" cap="none" normalizeH="0" baseline="0" dirty="0" smtClean="0">
                <a:ln>
                  <a:noFill/>
                </a:ln>
                <a:solidFill>
                  <a:srgbClr val="C00000"/>
                </a:solidFill>
                <a:effectLst/>
                <a:latin typeface="Calibri" pitchFamily="34" charset="0"/>
                <a:ea typeface="Calibri" pitchFamily="34" charset="0"/>
                <a:cs typeface="Times New Roman" pitchFamily="18" charset="0"/>
              </a:rPr>
              <a:t>Ben hep daha çabuk ayağa kalkmaya çalıştım. </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sz="12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(Danimarka’nın efsanevi</a:t>
            </a:r>
            <a:r>
              <a:rPr kumimoji="0" lang="tr-TR" sz="1200" b="1" i="0" u="none" strike="noStrike" cap="none" normalizeH="0" dirty="0" smtClean="0">
                <a:ln>
                  <a:noFill/>
                </a:ln>
                <a:solidFill>
                  <a:schemeClr val="tx1"/>
                </a:solidFill>
                <a:effectLst/>
                <a:latin typeface="Calibri" pitchFamily="34" charset="0"/>
                <a:ea typeface="Calibri" pitchFamily="34" charset="0"/>
                <a:cs typeface="Times New Roman" pitchFamily="18" charset="0"/>
              </a:rPr>
              <a:t> kalecisi </a:t>
            </a:r>
            <a:r>
              <a:rPr kumimoji="0" lang="tr-TR" sz="12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P.</a:t>
            </a:r>
            <a:r>
              <a:rPr kumimoji="0" lang="tr-TR" sz="1200" b="1"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Schmeichel’a</a:t>
            </a:r>
            <a:r>
              <a:rPr kumimoji="0" lang="tr-TR" sz="12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atfediliyor)</a:t>
            </a:r>
            <a:endParaRPr kumimoji="0" lang="tr-TR"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6 Yuvarlatılmış Dikdörtgen"/>
          <p:cNvSpPr/>
          <p:nvPr/>
        </p:nvSpPr>
        <p:spPr>
          <a:xfrm>
            <a:off x="642910" y="1357298"/>
            <a:ext cx="3929090" cy="2714644"/>
          </a:xfrm>
          <a:prstGeom prst="roundRect">
            <a:avLst/>
          </a:prstGeom>
          <a:ln w="38100">
            <a:solidFill>
              <a:srgbClr val="C0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tr-TR" sz="1050" dirty="0" smtClean="0"/>
          </a:p>
          <a:p>
            <a:pPr algn="ctr"/>
            <a:endParaRPr lang="tr-TR" sz="1050" dirty="0" smtClean="0"/>
          </a:p>
          <a:p>
            <a:pPr algn="ctr"/>
            <a:endParaRPr lang="tr-TR" sz="1050" dirty="0" smtClean="0"/>
          </a:p>
          <a:p>
            <a:pPr algn="ctr"/>
            <a:endParaRPr lang="tr-TR" sz="1050" dirty="0" smtClean="0"/>
          </a:p>
          <a:p>
            <a:pPr algn="ctr"/>
            <a:endParaRPr lang="tr-TR" sz="1050" dirty="0" smtClean="0"/>
          </a:p>
          <a:p>
            <a:pPr algn="ctr"/>
            <a:endParaRPr lang="tr-TR" sz="1050" dirty="0" smtClean="0"/>
          </a:p>
          <a:p>
            <a:pPr algn="ctr"/>
            <a:endParaRPr lang="tr-TR" sz="1050" dirty="0" smtClean="0"/>
          </a:p>
          <a:p>
            <a:pPr algn="ctr"/>
            <a:endParaRPr lang="tr-TR" sz="1050" dirty="0" smtClean="0"/>
          </a:p>
        </p:txBody>
      </p:sp>
      <p:sp>
        <p:nvSpPr>
          <p:cNvPr id="8" name="7 Bulut Belirtme Çizgisi"/>
          <p:cNvSpPr/>
          <p:nvPr/>
        </p:nvSpPr>
        <p:spPr>
          <a:xfrm>
            <a:off x="714349" y="1428736"/>
            <a:ext cx="1315312" cy="1189098"/>
          </a:xfrm>
          <a:prstGeom prst="cloudCallou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900" dirty="0" smtClean="0"/>
              <a:t>Zaten programlama bana lazım değil. Benim mesleğimde bilgisayarın ne işi var?</a:t>
            </a:r>
            <a:endParaRPr lang="tr-TR" sz="900" dirty="0"/>
          </a:p>
        </p:txBody>
      </p:sp>
      <p:sp>
        <p:nvSpPr>
          <p:cNvPr id="9" name="8 Köşeleri Yuvarlanmış Dikdörtgen Belirtme Çizgisi"/>
          <p:cNvSpPr/>
          <p:nvPr/>
        </p:nvSpPr>
        <p:spPr>
          <a:xfrm>
            <a:off x="3223806" y="1428736"/>
            <a:ext cx="1204278" cy="1143008"/>
          </a:xfrm>
          <a:prstGeom prst="wedgeRoundRectCallout">
            <a:avLst>
              <a:gd name="adj1" fmla="val -2706"/>
              <a:gd name="adj2" fmla="val 73911"/>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900" dirty="0" smtClean="0"/>
              <a:t>Dersi geçsem bana yeter. Sonra tekrar alırım. Zaten bayağı eğlenceli dersler.</a:t>
            </a:r>
            <a:endParaRPr lang="tr-TR" sz="900" dirty="0"/>
          </a:p>
        </p:txBody>
      </p:sp>
      <p:sp>
        <p:nvSpPr>
          <p:cNvPr id="10" name="9 Oval Belirtme Çizgisi"/>
          <p:cNvSpPr/>
          <p:nvPr/>
        </p:nvSpPr>
        <p:spPr>
          <a:xfrm>
            <a:off x="796993" y="2786058"/>
            <a:ext cx="1617875" cy="1152973"/>
          </a:xfrm>
          <a:prstGeom prst="wedgeEllipseCallou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900" dirty="0" smtClean="0"/>
              <a:t>Sınav sadece dikkat ölçüyor. Yoksa ben soruları hep çözdüm..</a:t>
            </a:r>
            <a:endParaRPr lang="tr-TR" sz="900" dirty="0"/>
          </a:p>
        </p:txBody>
      </p:sp>
      <p:sp>
        <p:nvSpPr>
          <p:cNvPr id="11" name="10 Köşeleri Yuvarlanmış Dikdörtgen Belirtme Çizgisi"/>
          <p:cNvSpPr/>
          <p:nvPr/>
        </p:nvSpPr>
        <p:spPr>
          <a:xfrm>
            <a:off x="3031201" y="2928934"/>
            <a:ext cx="1319841" cy="946399"/>
          </a:xfrm>
          <a:prstGeom prst="wedgeRoundRectCallout">
            <a:avLst>
              <a:gd name="adj1" fmla="val 48269"/>
              <a:gd name="adj2" fmla="val 60985"/>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1000" dirty="0" smtClean="0"/>
              <a:t>Aslında 5 dönem önce ders çok kolaymış. Yeterince kez kalırsam belki yine çok kolay olur.</a:t>
            </a:r>
            <a:endParaRPr lang="tr-TR" sz="1000" dirty="0"/>
          </a:p>
        </p:txBody>
      </p:sp>
      <p:sp>
        <p:nvSpPr>
          <p:cNvPr id="12" name="11 Bulut Belirtme Çizgisi"/>
          <p:cNvSpPr/>
          <p:nvPr/>
        </p:nvSpPr>
        <p:spPr>
          <a:xfrm>
            <a:off x="2000232" y="1357298"/>
            <a:ext cx="1214445" cy="1779146"/>
          </a:xfrm>
          <a:prstGeom prst="cloudCallout">
            <a:avLst>
              <a:gd name="adj1" fmla="val 19843"/>
              <a:gd name="adj2" fmla="val 7905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800" dirty="0" smtClean="0"/>
              <a:t>Finalde de not ortalaması düşük çıkarsa hoca belki dersi geçme sınırını aşağı çeker. Sonuçta o da öğrenci oldu. Halden anlar.</a:t>
            </a:r>
            <a:endParaRPr lang="tr-TR" sz="800" dirty="0"/>
          </a:p>
        </p:txBody>
      </p:sp>
      <p:grpSp>
        <p:nvGrpSpPr>
          <p:cNvPr id="3" name="14 Grup"/>
          <p:cNvGrpSpPr/>
          <p:nvPr/>
        </p:nvGrpSpPr>
        <p:grpSpPr>
          <a:xfrm>
            <a:off x="714348" y="1571612"/>
            <a:ext cx="3804073" cy="2335129"/>
            <a:chOff x="317680" y="1593937"/>
            <a:chExt cx="3670619" cy="2906633"/>
          </a:xfrm>
        </p:grpSpPr>
        <p:cxnSp>
          <p:nvCxnSpPr>
            <p:cNvPr id="13" name="12 Düz Bağlayıcı"/>
            <p:cNvCxnSpPr/>
            <p:nvPr/>
          </p:nvCxnSpPr>
          <p:spPr>
            <a:xfrm rot="10800000">
              <a:off x="324573" y="1593969"/>
              <a:ext cx="3646493" cy="284546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13 Düz Bağlayıcı"/>
            <p:cNvCxnSpPr/>
            <p:nvPr/>
          </p:nvCxnSpPr>
          <p:spPr>
            <a:xfrm flipV="1">
              <a:off x="317680" y="1593937"/>
              <a:ext cx="3670619" cy="290663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aphicFrame>
        <p:nvGraphicFramePr>
          <p:cNvPr id="15" name="14 Tablo"/>
          <p:cNvGraphicFramePr>
            <a:graphicFrameLocks noGrp="1"/>
          </p:cNvGraphicFramePr>
          <p:nvPr/>
        </p:nvGraphicFramePr>
        <p:xfrm>
          <a:off x="642910" y="4929198"/>
          <a:ext cx="4071965" cy="777240"/>
        </p:xfrm>
        <a:graphic>
          <a:graphicData uri="http://schemas.openxmlformats.org/drawingml/2006/table">
            <a:tbl>
              <a:tblPr firstRow="1" bandRow="1">
                <a:tableStyleId>{5940675A-B579-460E-94D1-54222C63F5DA}</a:tableStyleId>
              </a:tblPr>
              <a:tblGrid>
                <a:gridCol w="814393"/>
                <a:gridCol w="814393"/>
                <a:gridCol w="814393"/>
                <a:gridCol w="814393"/>
                <a:gridCol w="814393"/>
              </a:tblGrid>
              <a:tr h="214314">
                <a:tc>
                  <a:txBody>
                    <a:bodyPr/>
                    <a:lstStyle/>
                    <a:p>
                      <a:r>
                        <a:rPr lang="tr-TR" sz="1100" dirty="0" smtClean="0"/>
                        <a:t>Dönem</a:t>
                      </a:r>
                      <a:endParaRPr lang="tr-TR" sz="1100" dirty="0"/>
                    </a:p>
                  </a:txBody>
                  <a:tcPr>
                    <a:solidFill>
                      <a:srgbClr val="FFFF00"/>
                    </a:solidFill>
                  </a:tcPr>
                </a:tc>
                <a:tc>
                  <a:txBody>
                    <a:bodyPr/>
                    <a:lstStyle/>
                    <a:p>
                      <a:pPr algn="ctr"/>
                      <a:r>
                        <a:rPr lang="tr-TR" sz="1100" dirty="0" smtClean="0"/>
                        <a:t>Ara sınav</a:t>
                      </a:r>
                      <a:endParaRPr lang="tr-TR" sz="1100" dirty="0"/>
                    </a:p>
                  </a:txBody>
                  <a:tcPr>
                    <a:solidFill>
                      <a:srgbClr val="FFFF00"/>
                    </a:solidFill>
                  </a:tcPr>
                </a:tc>
                <a:tc>
                  <a:txBody>
                    <a:bodyPr/>
                    <a:lstStyle/>
                    <a:p>
                      <a:pPr algn="ctr"/>
                      <a:r>
                        <a:rPr lang="tr-TR" sz="1100" dirty="0" smtClean="0"/>
                        <a:t>Ara sınav II</a:t>
                      </a:r>
                      <a:endParaRPr lang="tr-TR" sz="1100" dirty="0"/>
                    </a:p>
                  </a:txBody>
                  <a:tcPr>
                    <a:lnR w="12700" cap="flat" cmpd="sng" algn="ctr">
                      <a:solidFill>
                        <a:schemeClr val="tx1"/>
                      </a:solidFill>
                      <a:prstDash val="solid"/>
                      <a:round/>
                      <a:headEnd type="none" w="med" len="med"/>
                      <a:tailEnd type="none" w="med" len="med"/>
                    </a:lnR>
                    <a:solidFill>
                      <a:srgbClr val="FFFF00"/>
                    </a:solidFill>
                  </a:tcPr>
                </a:tc>
                <a:tc>
                  <a:txBody>
                    <a:bodyPr/>
                    <a:lstStyle/>
                    <a:p>
                      <a:pPr algn="ctr"/>
                      <a:r>
                        <a:rPr lang="tr-TR" sz="1100" dirty="0" smtClean="0"/>
                        <a:t>Final</a:t>
                      </a:r>
                      <a:endParaRPr lang="tr-TR"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FFFF00"/>
                    </a:solidFill>
                  </a:tcPr>
                </a:tc>
                <a:tc>
                  <a:txBody>
                    <a:bodyPr/>
                    <a:lstStyle/>
                    <a:p>
                      <a:pPr algn="ctr"/>
                      <a:r>
                        <a:rPr lang="tr-TR" sz="1100" dirty="0" smtClean="0"/>
                        <a:t>Harf Notu</a:t>
                      </a:r>
                      <a:endParaRPr lang="tr-TR" sz="1100" dirty="0"/>
                    </a:p>
                  </a:txBody>
                  <a:tcPr>
                    <a:lnL w="12700" cap="flat" cmpd="sng" algn="ctr">
                      <a:solidFill>
                        <a:schemeClr val="tx1"/>
                      </a:solidFill>
                      <a:prstDash val="solid"/>
                      <a:round/>
                      <a:headEnd type="none" w="med" len="med"/>
                      <a:tailEnd type="none" w="med" len="med"/>
                    </a:lnL>
                    <a:solidFill>
                      <a:srgbClr val="FFFF00"/>
                    </a:solidFill>
                  </a:tcPr>
                </a:tc>
              </a:tr>
              <a:tr h="214314">
                <a:tc>
                  <a:txBody>
                    <a:bodyPr/>
                    <a:lstStyle/>
                    <a:p>
                      <a:r>
                        <a:rPr lang="tr-TR" sz="1100" dirty="0" smtClean="0">
                          <a:solidFill>
                            <a:schemeClr val="tx1"/>
                          </a:solidFill>
                        </a:rPr>
                        <a:t>2017 Yaz</a:t>
                      </a:r>
                      <a:endParaRPr lang="tr-TR" sz="1100" dirty="0">
                        <a:solidFill>
                          <a:schemeClr val="tx1"/>
                        </a:solidFill>
                      </a:endParaRPr>
                    </a:p>
                  </a:txBody>
                  <a:tcPr/>
                </a:tc>
                <a:tc>
                  <a:txBody>
                    <a:bodyPr/>
                    <a:lstStyle/>
                    <a:p>
                      <a:pPr algn="ctr" fontAlgn="ctr"/>
                      <a:r>
                        <a:rPr lang="tr-TR" sz="1100" b="1" i="0" u="none" strike="noStrike" dirty="0">
                          <a:solidFill>
                            <a:schemeClr val="tx1"/>
                          </a:solidFill>
                          <a:latin typeface="Calibri"/>
                        </a:rPr>
                        <a:t>35,5</a:t>
                      </a:r>
                    </a:p>
                  </a:txBody>
                  <a:tcPr marL="9525" marR="9525" marT="9525" marB="0" anchor="ctr"/>
                </a:tc>
                <a:tc>
                  <a:txBody>
                    <a:bodyPr/>
                    <a:lstStyle/>
                    <a:p>
                      <a:pPr algn="ctr"/>
                      <a:r>
                        <a:rPr lang="tr-TR" sz="1100" dirty="0" smtClean="0">
                          <a:solidFill>
                            <a:schemeClr val="tx1"/>
                          </a:solidFill>
                        </a:rPr>
                        <a:t>-</a:t>
                      </a:r>
                      <a:endParaRPr lang="tr-TR" sz="1100" dirty="0">
                        <a:solidFill>
                          <a:schemeClr val="tx1"/>
                        </a:solidFill>
                      </a:endParaRPr>
                    </a:p>
                  </a:txBody>
                  <a:tcPr>
                    <a:lnR w="12700" cap="flat" cmpd="sng" algn="ctr">
                      <a:solidFill>
                        <a:schemeClr val="tx1"/>
                      </a:solidFill>
                      <a:prstDash val="solid"/>
                      <a:round/>
                      <a:headEnd type="none" w="med" len="med"/>
                      <a:tailEnd type="none" w="med" len="med"/>
                    </a:lnR>
                  </a:tcPr>
                </a:tc>
                <a:tc>
                  <a:txBody>
                    <a:bodyPr/>
                    <a:lstStyle/>
                    <a:p>
                      <a:pPr algn="ctr" fontAlgn="ctr"/>
                      <a:r>
                        <a:rPr lang="tr-TR" sz="1100" b="1" i="0" u="none" strike="noStrike" dirty="0">
                          <a:solidFill>
                            <a:schemeClr val="tx1"/>
                          </a:solidFill>
                          <a:latin typeface="Calibri"/>
                        </a:rPr>
                        <a:t>23,0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ctr"/>
                      <a:r>
                        <a:rPr lang="tr-TR" sz="1100" b="1" i="0" u="none" strike="noStrike" dirty="0" smtClean="0">
                          <a:solidFill>
                            <a:schemeClr val="tx1"/>
                          </a:solidFill>
                          <a:latin typeface="Calibri"/>
                        </a:rPr>
                        <a:t>FF</a:t>
                      </a:r>
                      <a:endParaRPr lang="tr-TR" sz="1100" b="1" i="0" u="none" strike="noStrike" dirty="0">
                        <a:solidFill>
                          <a:schemeClr val="tx1"/>
                        </a:solidFill>
                        <a:latin typeface="Calibri"/>
                      </a:endParaRPr>
                    </a:p>
                  </a:txBody>
                  <a:tcPr marL="9525" marR="9525" marT="9525" marB="0" anchor="ctr">
                    <a:lnL w="12700" cap="flat" cmpd="sng" algn="ctr">
                      <a:solidFill>
                        <a:schemeClr val="tx1"/>
                      </a:solidFill>
                      <a:prstDash val="solid"/>
                      <a:round/>
                      <a:headEnd type="none" w="med" len="med"/>
                      <a:tailEnd type="none" w="med" len="med"/>
                    </a:lnL>
                  </a:tcPr>
                </a:tc>
              </a:tr>
              <a:tr h="214314">
                <a:tc>
                  <a:txBody>
                    <a:bodyPr/>
                    <a:lstStyle/>
                    <a:p>
                      <a:r>
                        <a:rPr lang="tr-TR" sz="1100" dirty="0" smtClean="0">
                          <a:solidFill>
                            <a:schemeClr val="tx1"/>
                          </a:solidFill>
                        </a:rPr>
                        <a:t>2017 Güz</a:t>
                      </a:r>
                      <a:endParaRPr lang="tr-TR" sz="1100" dirty="0">
                        <a:solidFill>
                          <a:schemeClr val="tx1"/>
                        </a:solidFill>
                      </a:endParaRPr>
                    </a:p>
                  </a:txBody>
                  <a:tcPr/>
                </a:tc>
                <a:tc>
                  <a:txBody>
                    <a:bodyPr/>
                    <a:lstStyle/>
                    <a:p>
                      <a:pPr algn="ctr" fontAlgn="ctr"/>
                      <a:r>
                        <a:rPr lang="tr-TR" sz="1100" b="1" i="0" u="none" strike="noStrike" dirty="0">
                          <a:solidFill>
                            <a:schemeClr val="tx1"/>
                          </a:solidFill>
                          <a:latin typeface="Calibri"/>
                        </a:rPr>
                        <a:t>47,0</a:t>
                      </a:r>
                    </a:p>
                  </a:txBody>
                  <a:tcPr marL="9525" marR="9525" marT="9525" marB="0" anchor="ctr"/>
                </a:tc>
                <a:tc>
                  <a:txBody>
                    <a:bodyPr/>
                    <a:lstStyle/>
                    <a:p>
                      <a:pPr algn="ctr" fontAlgn="ctr"/>
                      <a:r>
                        <a:rPr lang="tr-TR" sz="1100" b="1" i="0" u="none" strike="noStrike" dirty="0">
                          <a:solidFill>
                            <a:schemeClr val="tx1"/>
                          </a:solidFill>
                          <a:latin typeface="Calibri"/>
                        </a:rPr>
                        <a:t>97,0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ctr"/>
                      <a:r>
                        <a:rPr lang="tr-TR" sz="1100" b="1" i="0" u="none" strike="noStrike" dirty="0">
                          <a:solidFill>
                            <a:schemeClr val="tx1"/>
                          </a:solidFill>
                          <a:latin typeface="Calibri"/>
                        </a:rPr>
                        <a:t>100,0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tr-TR" sz="1100" b="1" dirty="0" smtClean="0">
                          <a:solidFill>
                            <a:schemeClr val="tx1"/>
                          </a:solidFill>
                        </a:rPr>
                        <a:t>AA</a:t>
                      </a:r>
                      <a:endParaRPr lang="tr-TR" sz="1100" b="1" dirty="0">
                        <a:solidFill>
                          <a:schemeClr val="tx1"/>
                        </a:solidFill>
                      </a:endParaRPr>
                    </a:p>
                  </a:txBody>
                  <a:tcPr>
                    <a:lnL w="12700" cap="flat" cmpd="sng" algn="ctr">
                      <a:solidFill>
                        <a:schemeClr val="tx1"/>
                      </a:solidFill>
                      <a:prstDash val="solid"/>
                      <a:round/>
                      <a:headEnd type="none" w="med" len="med"/>
                      <a:tailEnd type="none" w="med" len="med"/>
                    </a:lnL>
                  </a:tcPr>
                </a:tc>
              </a:tr>
            </a:tbl>
          </a:graphicData>
        </a:graphic>
      </p:graphicFrame>
      <p:pic>
        <p:nvPicPr>
          <p:cNvPr id="5" name="4 Resim" descr="içerik.jpeg"/>
          <p:cNvPicPr>
            <a:picLocks noChangeAspect="1"/>
          </p:cNvPicPr>
          <p:nvPr/>
        </p:nvPicPr>
        <p:blipFill>
          <a:blip r:embed="rId4">
            <a:clrChange>
              <a:clrFrom>
                <a:srgbClr val="FFFFFF"/>
              </a:clrFrom>
              <a:clrTo>
                <a:srgbClr val="FFFFFF">
                  <a:alpha val="0"/>
                </a:srgbClr>
              </a:clrTo>
            </a:clrChange>
          </a:blip>
          <a:stretch>
            <a:fillRect/>
          </a:stretch>
        </p:blipFill>
        <p:spPr>
          <a:xfrm>
            <a:off x="2071670" y="3786190"/>
            <a:ext cx="1299664" cy="1000132"/>
          </a:xfrm>
          <a:prstGeom prst="rect">
            <a:avLst/>
          </a:prstGeom>
        </p:spPr>
      </p:pic>
      <p:sp>
        <p:nvSpPr>
          <p:cNvPr id="16" name="15 Metin kutusu"/>
          <p:cNvSpPr txBox="1"/>
          <p:nvPr/>
        </p:nvSpPr>
        <p:spPr>
          <a:xfrm>
            <a:off x="642910" y="5715016"/>
            <a:ext cx="3857652" cy="276999"/>
          </a:xfrm>
          <a:prstGeom prst="rect">
            <a:avLst/>
          </a:prstGeom>
          <a:noFill/>
        </p:spPr>
        <p:txBody>
          <a:bodyPr wrap="square" rtlCol="0">
            <a:spAutoFit/>
          </a:bodyPr>
          <a:lstStyle/>
          <a:p>
            <a:r>
              <a:rPr lang="tr-TR" sz="1200" dirty="0" smtClean="0"/>
              <a:t>Bir öğrencinin dersteki durumu</a:t>
            </a:r>
            <a:endParaRPr lang="tr-TR" sz="1200"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025">
                                            <p:txEl>
                                              <p:pRg st="2" end="2"/>
                                            </p:txEl>
                                          </p:spTgt>
                                        </p:tgtEl>
                                        <p:attrNameLst>
                                          <p:attrName>style.visibility</p:attrName>
                                        </p:attrNameLst>
                                      </p:cBhvr>
                                      <p:to>
                                        <p:strVal val="visible"/>
                                      </p:to>
                                    </p:set>
                                    <p:animEffect transition="in" filter="wipe(up)">
                                      <p:cBhvr>
                                        <p:cTn id="19" dur="5000"/>
                                        <p:tgtEl>
                                          <p:spTgt spid="1025">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checkerboard(across)">
                                      <p:cBhvr>
                                        <p:cTn id="24" dur="500"/>
                                        <p:tgtEl>
                                          <p:spTgt spid="15"/>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checkerboard(across)">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3.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pic>
        <p:nvPicPr>
          <p:cNvPr id="18" name="17 Resim" descr="guclu-sirin.jpg"/>
          <p:cNvPicPr>
            <a:picLocks noChangeAspect="1"/>
          </p:cNvPicPr>
          <p:nvPr/>
        </p:nvPicPr>
        <p:blipFill>
          <a:blip r:embed="rId3" cstate="print"/>
          <a:stretch>
            <a:fillRect/>
          </a:stretch>
        </p:blipFill>
        <p:spPr>
          <a:xfrm>
            <a:off x="6314415" y="3071810"/>
            <a:ext cx="1257981" cy="928694"/>
          </a:xfrm>
          <a:prstGeom prst="rect">
            <a:avLst/>
          </a:prstGeom>
        </p:spPr>
      </p:pic>
      <p:pic>
        <p:nvPicPr>
          <p:cNvPr id="17" name="16 Resim" descr="Deve-Kusu-52099.gif"/>
          <p:cNvPicPr>
            <a:picLocks noChangeAspect="1"/>
          </p:cNvPicPr>
          <p:nvPr/>
        </p:nvPicPr>
        <p:blipFill>
          <a:blip r:embed="rId4"/>
          <a:stretch>
            <a:fillRect/>
          </a:stretch>
        </p:blipFill>
        <p:spPr>
          <a:xfrm>
            <a:off x="4857752" y="3071810"/>
            <a:ext cx="857256" cy="857256"/>
          </a:xfrm>
          <a:prstGeom prst="rect">
            <a:avLst/>
          </a:prstGeom>
        </p:spPr>
      </p:pic>
      <p:sp>
        <p:nvSpPr>
          <p:cNvPr id="2" name="1 Başlık"/>
          <p:cNvSpPr>
            <a:spLocks noGrp="1"/>
          </p:cNvSpPr>
          <p:nvPr>
            <p:ph type="title"/>
          </p:nvPr>
        </p:nvSpPr>
        <p:spPr/>
        <p:txBody>
          <a:bodyPr/>
          <a:lstStyle/>
          <a:p>
            <a:r>
              <a:rPr lang="tr-TR" dirty="0" smtClean="0"/>
              <a:t>Beklentini yüksek tut -&gt; başarını yüksek tut!</a:t>
            </a:r>
            <a:endParaRPr lang="tr-TR" dirty="0"/>
          </a:p>
        </p:txBody>
      </p:sp>
      <p:sp>
        <p:nvSpPr>
          <p:cNvPr id="3" name="2 İçerik Yer Tutucusu"/>
          <p:cNvSpPr>
            <a:spLocks noGrp="1"/>
          </p:cNvSpPr>
          <p:nvPr>
            <p:ph sz="quarter" idx="1"/>
          </p:nvPr>
        </p:nvSpPr>
        <p:spPr>
          <a:xfrm>
            <a:off x="457200" y="1219200"/>
            <a:ext cx="4329114" cy="1638296"/>
          </a:xfrm>
        </p:spPr>
        <p:style>
          <a:lnRef idx="2">
            <a:schemeClr val="accent2"/>
          </a:lnRef>
          <a:fillRef idx="1">
            <a:schemeClr val="lt1"/>
          </a:fillRef>
          <a:effectRef idx="0">
            <a:schemeClr val="accent2"/>
          </a:effectRef>
          <a:fontRef idx="minor">
            <a:schemeClr val="dk1"/>
          </a:fontRef>
        </p:style>
        <p:txBody>
          <a:bodyPr>
            <a:normAutofit/>
          </a:bodyPr>
          <a:lstStyle/>
          <a:p>
            <a:pPr>
              <a:buNone/>
            </a:pPr>
            <a:r>
              <a:rPr lang="tr-TR" sz="1400" dirty="0" smtClean="0"/>
              <a:t>Geçen dönemlerin “efsane” (tüm sınavlardan  100 alan) öğrencilerinden birinin ilk ödevinden alıntıdır.</a:t>
            </a:r>
          </a:p>
          <a:p>
            <a:r>
              <a:rPr lang="tr-TR" sz="1400" i="1" dirty="0" smtClean="0"/>
              <a:t>Bilgisayar programlama derslerinden beklentim: İleride iş mülakatlarında veya çalışma ortamında hiç sıkıntı çekmeden ihtiyacım olan </a:t>
            </a:r>
            <a:r>
              <a:rPr lang="tr-TR" sz="1400" b="1" i="1" dirty="0" smtClean="0"/>
              <a:t>kodları kendi başıma yazabilmektir. </a:t>
            </a:r>
          </a:p>
        </p:txBody>
      </p:sp>
      <p:sp>
        <p:nvSpPr>
          <p:cNvPr id="8" name="7 Dikdörtgen"/>
          <p:cNvSpPr/>
          <p:nvPr/>
        </p:nvSpPr>
        <p:spPr>
          <a:xfrm>
            <a:off x="2286000" y="3105835"/>
            <a:ext cx="4572000" cy="369332"/>
          </a:xfrm>
          <a:prstGeom prst="rect">
            <a:avLst/>
          </a:prstGeom>
        </p:spPr>
        <p:txBody>
          <a:bodyPr>
            <a:spAutoFit/>
          </a:bodyPr>
          <a:lstStyle/>
          <a:p>
            <a:endParaRPr lang="tr-TR" dirty="0"/>
          </a:p>
        </p:txBody>
      </p:sp>
      <p:cxnSp>
        <p:nvCxnSpPr>
          <p:cNvPr id="14" name="13 Düz Ok Bağlayıcısı"/>
          <p:cNvCxnSpPr/>
          <p:nvPr/>
        </p:nvCxnSpPr>
        <p:spPr>
          <a:xfrm>
            <a:off x="2143108" y="2857496"/>
            <a:ext cx="928694" cy="5000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14 Metin kutusu"/>
          <p:cNvSpPr txBox="1"/>
          <p:nvPr/>
        </p:nvSpPr>
        <p:spPr>
          <a:xfrm>
            <a:off x="2285984" y="3357562"/>
            <a:ext cx="1938544" cy="646331"/>
          </a:xfrm>
          <a:prstGeom prst="rect">
            <a:avLst/>
          </a:prstGeom>
          <a:noFill/>
        </p:spPr>
        <p:txBody>
          <a:bodyPr wrap="none" rtlCol="0">
            <a:spAutoFit/>
          </a:bodyPr>
          <a:lstStyle/>
          <a:p>
            <a:pPr algn="ctr"/>
            <a:r>
              <a:rPr lang="tr-TR" i="1" dirty="0" smtClean="0"/>
              <a:t>Büyük pencereden</a:t>
            </a:r>
            <a:br>
              <a:rPr lang="tr-TR" i="1" dirty="0" smtClean="0"/>
            </a:br>
            <a:r>
              <a:rPr lang="tr-TR" i="1" dirty="0" smtClean="0"/>
              <a:t> bakabilmek</a:t>
            </a:r>
            <a:endParaRPr lang="tr-TR" i="1" dirty="0"/>
          </a:p>
        </p:txBody>
      </p:sp>
      <p:sp>
        <p:nvSpPr>
          <p:cNvPr id="9" name="8 Köşeleri Yuvarlanmış Dikdörtgen Belirtme Çizgisi"/>
          <p:cNvSpPr/>
          <p:nvPr/>
        </p:nvSpPr>
        <p:spPr>
          <a:xfrm>
            <a:off x="4857752" y="1357298"/>
            <a:ext cx="1857388" cy="1285884"/>
          </a:xfrm>
          <a:prstGeom prst="wedgeRoundRectCallout">
            <a:avLst>
              <a:gd name="adj1" fmla="val -37243"/>
              <a:gd name="adj2" fmla="val 101733"/>
              <a:gd name="adj3" fmla="val 16667"/>
            </a:avLst>
          </a:prstGeom>
          <a:ln>
            <a:solidFill>
              <a:schemeClr val="bg2">
                <a:lumMod val="50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smtClean="0"/>
              <a:t>Hocam, sınavı benim istediğim seviyeye nasıl çekebilirsiniz?</a:t>
            </a:r>
            <a:endParaRPr lang="tr-TR" dirty="0"/>
          </a:p>
        </p:txBody>
      </p:sp>
      <p:sp>
        <p:nvSpPr>
          <p:cNvPr id="10" name="9 Köşeleri Yuvarlanmış Dikdörtgen Belirtme Çizgisi"/>
          <p:cNvSpPr/>
          <p:nvPr/>
        </p:nvSpPr>
        <p:spPr>
          <a:xfrm>
            <a:off x="6858016" y="1357298"/>
            <a:ext cx="2071702" cy="1285884"/>
          </a:xfrm>
          <a:prstGeom prst="wedgeRoundRectCallout">
            <a:avLst>
              <a:gd name="adj1" fmla="val -37243"/>
              <a:gd name="adj2" fmla="val 101733"/>
              <a:gd name="adj3" fmla="val 16667"/>
            </a:avLst>
          </a:prstGeom>
          <a:ln>
            <a:solidFill>
              <a:schemeClr val="bg2">
                <a:lumMod val="50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smtClean="0"/>
              <a:t>Hocam, beni sınavın gerektirdiği seviyeye nasıl çıkarabiliriz?</a:t>
            </a:r>
            <a:endParaRPr lang="tr-TR" dirty="0"/>
          </a:p>
        </p:txBody>
      </p:sp>
      <p:sp>
        <p:nvSpPr>
          <p:cNvPr id="12" name="11 Metin kutusu"/>
          <p:cNvSpPr txBox="1"/>
          <p:nvPr/>
        </p:nvSpPr>
        <p:spPr>
          <a:xfrm>
            <a:off x="357158" y="4143380"/>
            <a:ext cx="8358246" cy="129266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tr-TR" sz="1600" dirty="0" smtClean="0"/>
              <a:t>(Bu sınava yeterince çalışabildiğinizi düşünüyor musunuz?) Evet. Slaytlara iyice baktım ve Lab çalışmalarını, ödevlerini özenle  en kısa sürede yaptım. </a:t>
            </a:r>
            <a:r>
              <a:rPr lang="tr-TR" sz="1600" b="1" dirty="0" smtClean="0"/>
              <a:t>Ders çıkışı notlarımı </a:t>
            </a:r>
            <a:r>
              <a:rPr lang="tr-TR" sz="1600" b="1" dirty="0" err="1" smtClean="0"/>
              <a:t>DevCpp’da</a:t>
            </a:r>
            <a:r>
              <a:rPr lang="tr-TR" sz="1600" b="1" dirty="0" smtClean="0"/>
              <a:t> denedim </a:t>
            </a:r>
            <a:r>
              <a:rPr lang="tr-TR" sz="1600" dirty="0" smtClean="0"/>
              <a:t>ve kullanmayı iyice öğrendim.</a:t>
            </a:r>
          </a:p>
          <a:p>
            <a:pPr algn="ctr"/>
            <a:r>
              <a:rPr lang="tr-TR" sz="1600" dirty="0" smtClean="0"/>
              <a:t>2017-2018 güz dönemi ara sınavından 100 alan öğrenci</a:t>
            </a:r>
            <a:r>
              <a:rPr lang="tr-TR" dirty="0" smtClean="0"/>
              <a:t/>
            </a:r>
            <a:br>
              <a:rPr lang="tr-TR" dirty="0" smtClean="0"/>
            </a:br>
            <a:r>
              <a:rPr lang="tr-TR" sz="1400" dirty="0" smtClean="0"/>
              <a:t>(1.soruda 1 hata, 2. soruda 2 hata, 3. soruda 1 hata, 4.soruda 4 hata olmak üzere toplam 8 hatası var.)</a:t>
            </a:r>
            <a:endParaRPr lang="tr-TR" dirty="0" smtClean="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Ara Sınav II (%15) ve Final(%45) Sınavları</a:t>
            </a:r>
            <a:endParaRPr lang="tr-TR" dirty="0"/>
          </a:p>
        </p:txBody>
      </p:sp>
      <p:sp>
        <p:nvSpPr>
          <p:cNvPr id="3" name="2 İçerik Yer Tutucusu"/>
          <p:cNvSpPr>
            <a:spLocks noGrp="1"/>
          </p:cNvSpPr>
          <p:nvPr>
            <p:ph sz="quarter" idx="1"/>
          </p:nvPr>
        </p:nvSpPr>
        <p:spPr/>
        <p:txBody>
          <a:bodyPr>
            <a:normAutofit/>
          </a:bodyPr>
          <a:lstStyle/>
          <a:p>
            <a:r>
              <a:rPr lang="tr-TR" dirty="0" smtClean="0"/>
              <a:t>Dersimizde sınavlar toplamda %90 ağırlığa sahiptir.</a:t>
            </a:r>
          </a:p>
          <a:p>
            <a:r>
              <a:rPr lang="tr-TR" dirty="0" smtClean="0"/>
              <a:t>%30 ağırlıklı ara sınavınız kötü geçmiş olabilir ama henüz her şey bitmedi. </a:t>
            </a:r>
            <a:r>
              <a:rPr lang="tr-TR" b="1" dirty="0" smtClean="0"/>
              <a:t>Ara Sınav II ve Final Sınavlarına </a:t>
            </a:r>
            <a:r>
              <a:rPr lang="tr-TR" dirty="0" smtClean="0"/>
              <a:t>odaklanmalısınız.</a:t>
            </a:r>
          </a:p>
          <a:p>
            <a:r>
              <a:rPr lang="tr-TR" dirty="0" smtClean="0"/>
              <a:t>Kalan sınavlara hazırlanmanıza nasıl yardımcı olabiliriz? </a:t>
            </a:r>
          </a:p>
          <a:p>
            <a:pPr marL="548640" lvl="2">
              <a:spcBef>
                <a:spcPts val="600"/>
              </a:spcBef>
              <a:buClr>
                <a:schemeClr val="accent1"/>
              </a:buClr>
            </a:pPr>
            <a:r>
              <a:rPr lang="tr-TR" dirty="0" smtClean="0"/>
              <a:t>Uygulama kağıtlarınızdaki geribildirim kısımlarını kullanabilirsiniz.</a:t>
            </a:r>
          </a:p>
          <a:p>
            <a:pPr lvl="2"/>
            <a:r>
              <a:rPr lang="tr-TR" dirty="0" smtClean="0"/>
              <a:t>Daha çok ödev sorusu? Daha zor ödev sorusu?</a:t>
            </a:r>
          </a:p>
          <a:p>
            <a:pPr lvl="2"/>
            <a:r>
              <a:rPr lang="tr-TR" dirty="0" smtClean="0"/>
              <a:t>Ekran çıktısı içeren daha çok uygulama?</a:t>
            </a:r>
          </a:p>
          <a:p>
            <a:pPr lvl="2"/>
            <a:r>
              <a:rPr lang="tr-TR" dirty="0" smtClean="0"/>
              <a:t>Daha bol ödev?  Daha zor ödev?</a:t>
            </a:r>
          </a:p>
          <a:p>
            <a:pPr lvl="2"/>
            <a:r>
              <a:rPr lang="tr-TR" dirty="0" smtClean="0"/>
              <a:t>Daha yavaş ders anlatımı? Daha hızlı ders anlatımı?</a:t>
            </a:r>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checkerboard(across)">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checkerboard(across)">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checkerboard(across)">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checkerboard(across)">
                                      <p:cBhvr>
                                        <p:cTn id="35" dur="500"/>
                                        <p:tgtEl>
                                          <p:spTgt spid="3">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checkerboard(across)">
                                      <p:cBhvr>
                                        <p:cTn id="4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5.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pic>
        <p:nvPicPr>
          <p:cNvPr id="13" name="12 Resim" descr="Boss-Baby-with-Briefcase01.png"/>
          <p:cNvPicPr>
            <a:picLocks noChangeAspect="1"/>
          </p:cNvPicPr>
          <p:nvPr/>
        </p:nvPicPr>
        <p:blipFill>
          <a:blip r:embed="rId3"/>
          <a:stretch>
            <a:fillRect/>
          </a:stretch>
        </p:blipFill>
        <p:spPr>
          <a:xfrm>
            <a:off x="6357950" y="4286256"/>
            <a:ext cx="2178790" cy="2571744"/>
          </a:xfrm>
          <a:prstGeom prst="rect">
            <a:avLst/>
          </a:prstGeom>
        </p:spPr>
      </p:pic>
      <p:pic>
        <p:nvPicPr>
          <p:cNvPr id="4" name="3 İçerik Yer Tutucusu" descr="89964d86d99d586012d9f291c0d5f4d0.jpg"/>
          <p:cNvPicPr>
            <a:picLocks noGrp="1" noChangeAspect="1"/>
          </p:cNvPicPr>
          <p:nvPr>
            <p:ph sz="quarter" idx="1"/>
          </p:nvPr>
        </p:nvPicPr>
        <p:blipFill>
          <a:blip r:embed="rId4">
            <a:clrChange>
              <a:clrFrom>
                <a:srgbClr val="FFFFFF"/>
              </a:clrFrom>
              <a:clrTo>
                <a:srgbClr val="FFFFFF">
                  <a:alpha val="0"/>
                </a:srgbClr>
              </a:clrTo>
            </a:clrChange>
          </a:blip>
          <a:stretch>
            <a:fillRect/>
          </a:stretch>
        </p:blipFill>
        <p:spPr>
          <a:xfrm>
            <a:off x="714348" y="1357298"/>
            <a:ext cx="1200158" cy="1714512"/>
          </a:xfrm>
        </p:spPr>
      </p:pic>
      <p:pic>
        <p:nvPicPr>
          <p:cNvPr id="10" name="9 Resim" descr="somurtkan-sirin__1_.jpg"/>
          <p:cNvPicPr>
            <a:picLocks noChangeAspect="1"/>
          </p:cNvPicPr>
          <p:nvPr/>
        </p:nvPicPr>
        <p:blipFill>
          <a:blip r:embed="rId5"/>
          <a:stretch>
            <a:fillRect/>
          </a:stretch>
        </p:blipFill>
        <p:spPr>
          <a:xfrm>
            <a:off x="6286480" y="1785926"/>
            <a:ext cx="2428892" cy="2428892"/>
          </a:xfrm>
          <a:prstGeom prst="rect">
            <a:avLst/>
          </a:prstGeom>
        </p:spPr>
      </p:pic>
      <p:sp>
        <p:nvSpPr>
          <p:cNvPr id="11" name="10 Köşeleri Yuvarlanmış Dikdörtgen Belirtme Çizgisi"/>
          <p:cNvSpPr/>
          <p:nvPr/>
        </p:nvSpPr>
        <p:spPr>
          <a:xfrm>
            <a:off x="4714876" y="1214422"/>
            <a:ext cx="3000396" cy="642942"/>
          </a:xfrm>
          <a:prstGeom prst="wedgeRoundRectCallout">
            <a:avLst>
              <a:gd name="adj1" fmla="val 32733"/>
              <a:gd name="adj2" fmla="val 155120"/>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2000" dirty="0" smtClean="0"/>
              <a:t>C diline küstüm </a:t>
            </a:r>
            <a:r>
              <a:rPr lang="tr-TR" sz="2000" dirty="0" smtClean="0">
                <a:sym typeface="Wingdings" pitchFamily="2" charset="2"/>
              </a:rPr>
              <a:t> </a:t>
            </a:r>
            <a:br>
              <a:rPr lang="tr-TR" sz="2000" dirty="0" smtClean="0">
                <a:sym typeface="Wingdings" pitchFamily="2" charset="2"/>
              </a:rPr>
            </a:br>
            <a:r>
              <a:rPr lang="tr-TR" sz="2000" dirty="0" smtClean="0">
                <a:sym typeface="Wingdings" pitchFamily="2" charset="2"/>
              </a:rPr>
              <a:t>Bu koyduğum son ;</a:t>
            </a:r>
            <a:endParaRPr lang="tr-TR" sz="2000" dirty="0"/>
          </a:p>
        </p:txBody>
      </p:sp>
      <p:sp>
        <p:nvSpPr>
          <p:cNvPr id="14" name="13 Köşeleri Yuvarlanmış Dikdörtgen Belirtme Çizgisi"/>
          <p:cNvSpPr/>
          <p:nvPr/>
        </p:nvSpPr>
        <p:spPr>
          <a:xfrm>
            <a:off x="1357290" y="2786058"/>
            <a:ext cx="2857520" cy="1643074"/>
          </a:xfrm>
          <a:prstGeom prst="wedgeRoundRectCallout">
            <a:avLst>
              <a:gd name="adj1" fmla="val -44140"/>
              <a:gd name="adj2" fmla="val 70565"/>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tr-TR" sz="2800" dirty="0" smtClean="0"/>
              <a:t>Tamam o zaman. Ben piyasadan çekiliyorum!</a:t>
            </a:r>
            <a:endParaRPr lang="tr-TR" sz="2800" dirty="0"/>
          </a:p>
        </p:txBody>
      </p:sp>
      <p:sp>
        <p:nvSpPr>
          <p:cNvPr id="17" name="1 Başlık"/>
          <p:cNvSpPr txBox="1">
            <a:spLocks/>
          </p:cNvSpPr>
          <p:nvPr/>
        </p:nvSpPr>
        <p:spPr>
          <a:xfrm>
            <a:off x="428596" y="142852"/>
            <a:ext cx="8229600" cy="500066"/>
          </a:xfrm>
          <a:prstGeom prst="rect">
            <a:avLst/>
          </a:prstGeom>
        </p:spPr>
        <p:txBody>
          <a:bodyPr vert="horz" anchor="b" anchorCtr="0">
            <a:normAutofit fontScale="90000" lnSpcReduction="100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tr-TR" sz="3200" b="0" i="0" u="none" strike="noStrike" kern="1200" cap="none" spc="0" normalizeH="0" baseline="0" noProof="0" dirty="0">
              <a:ln>
                <a:noFill/>
              </a:ln>
              <a:solidFill>
                <a:schemeClr val="tx2"/>
              </a:solidFill>
              <a:effectLst/>
              <a:uLnTx/>
              <a:uFillTx/>
              <a:latin typeface="+mj-lt"/>
              <a:ea typeface="+mj-ea"/>
              <a:cs typeface="+mj-cs"/>
            </a:endParaRPr>
          </a:p>
        </p:txBody>
      </p:sp>
      <p:sp>
        <p:nvSpPr>
          <p:cNvPr id="5" name="4 Köşeleri Yuvarlanmış Dikdörtgen Belirtme Çizgisi"/>
          <p:cNvSpPr/>
          <p:nvPr/>
        </p:nvSpPr>
        <p:spPr>
          <a:xfrm>
            <a:off x="1714480" y="928670"/>
            <a:ext cx="2428892" cy="1285884"/>
          </a:xfrm>
          <a:prstGeom prst="wedgeRoundRectCallout">
            <a:avLst>
              <a:gd name="adj1" fmla="val -53030"/>
              <a:gd name="adj2" fmla="val 68757"/>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2000" dirty="0" smtClean="0"/>
              <a:t>C dilini çok sevdim </a:t>
            </a:r>
            <a:br>
              <a:rPr lang="tr-TR" sz="2000" dirty="0" smtClean="0"/>
            </a:br>
            <a:r>
              <a:rPr lang="tr-TR" sz="2000" dirty="0" smtClean="0"/>
              <a:t>o beni hiç sevmiyor</a:t>
            </a:r>
            <a:r>
              <a:rPr lang="tr-TR" sz="2000" dirty="0" smtClean="0">
                <a:sym typeface="Webdings"/>
              </a:rPr>
              <a:t></a:t>
            </a:r>
            <a:endParaRPr lang="tr-TR" sz="2000" dirty="0"/>
          </a:p>
        </p:txBody>
      </p:sp>
      <p:sp>
        <p:nvSpPr>
          <p:cNvPr id="9" name="8 Dikdörtgen"/>
          <p:cNvSpPr/>
          <p:nvPr/>
        </p:nvSpPr>
        <p:spPr>
          <a:xfrm>
            <a:off x="642910" y="4286256"/>
            <a:ext cx="755335" cy="1323439"/>
          </a:xfrm>
          <a:prstGeom prst="rect">
            <a:avLst/>
          </a:prstGeom>
          <a:noFill/>
        </p:spPr>
        <p:txBody>
          <a:bodyPr wrap="none" lIns="91440" tIns="45720" rIns="91440" bIns="45720">
            <a:spAutoFit/>
          </a:bodyPr>
          <a:lstStyle/>
          <a:p>
            <a:pPr algn="ctr"/>
            <a:r>
              <a:rPr lang="tr-TR" sz="8000" b="1" i="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C</a:t>
            </a:r>
            <a:endParaRPr lang="tr-TR" sz="8000" b="1" i="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12" name="11 Köşeleri Yuvarlanmış Dikdörtgen Belirtme Çizgisi"/>
          <p:cNvSpPr/>
          <p:nvPr/>
        </p:nvSpPr>
        <p:spPr>
          <a:xfrm>
            <a:off x="4286248" y="2500306"/>
            <a:ext cx="2571768" cy="3071834"/>
          </a:xfrm>
          <a:prstGeom prst="wedgeRoundRectCallout">
            <a:avLst>
              <a:gd name="adj1" fmla="val 72075"/>
              <a:gd name="adj2" fmla="val 45379"/>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tr-TR" sz="2400" dirty="0" smtClean="0"/>
              <a:t>Yönetim kurulu kararıdır: Mühendislerden programlama becerisi istenmeyecektir.</a:t>
            </a:r>
            <a:endParaRPr lang="tr-TR" sz="2400" dirty="0"/>
          </a:p>
        </p:txBody>
      </p:sp>
      <p:sp>
        <p:nvSpPr>
          <p:cNvPr id="15" name="14 Metin kutusu"/>
          <p:cNvSpPr txBox="1"/>
          <p:nvPr/>
        </p:nvSpPr>
        <p:spPr>
          <a:xfrm>
            <a:off x="357158" y="500042"/>
            <a:ext cx="3612977" cy="369332"/>
          </a:xfrm>
          <a:prstGeom prst="rect">
            <a:avLst/>
          </a:prstGeom>
          <a:noFill/>
        </p:spPr>
        <p:txBody>
          <a:bodyPr wrap="none" rtlCol="0">
            <a:spAutoFit/>
          </a:bodyPr>
          <a:lstStyle/>
          <a:p>
            <a:r>
              <a:rPr lang="tr-TR" dirty="0" smtClean="0"/>
              <a:t>Hayat bize göre şekilleniyor olsaydı…</a:t>
            </a:r>
            <a:endParaRPr lang="tr-TR"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checkerboard(across)">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checkerboard(across)">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5" grpId="0" animBg="1"/>
      <p:bldP spid="12" grpId="0" animBg="1"/>
    </p:bldLst>
  </p:timing>
</p:sld>
</file>

<file path=ppt/slides/slide196.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dirty="0" smtClean="0"/>
              <a:t>Hatalarınızdan geribildirim alın…</a:t>
            </a:r>
            <a:endParaRPr lang="tr-TR" dirty="0"/>
          </a:p>
        </p:txBody>
      </p:sp>
      <p:pic>
        <p:nvPicPr>
          <p:cNvPr id="4" name="3 İçerik Yer Tutucusu" descr="20685007-Schoolgirl-or-Woman-Taking-a-Test-or-Filling-Out-a-Form-or-Survey-Stock-Vector.jpg"/>
          <p:cNvPicPr>
            <a:picLocks noGrp="1" noChangeAspect="1"/>
          </p:cNvPicPr>
          <p:nvPr>
            <p:ph sz="quarter" idx="1"/>
          </p:nvPr>
        </p:nvPicPr>
        <p:blipFill>
          <a:blip r:embed="rId3" cstate="screen"/>
          <a:stretch>
            <a:fillRect/>
          </a:stretch>
        </p:blipFill>
        <p:spPr>
          <a:xfrm>
            <a:off x="3249168" y="2474658"/>
            <a:ext cx="2645664" cy="2426208"/>
          </a:xfrm>
          <a:prstGeom prst="ellipse">
            <a:avLst/>
          </a:prstGeom>
          <a:ln>
            <a:noFill/>
          </a:ln>
          <a:effectLst>
            <a:softEdge rad="112500"/>
          </a:effectLst>
        </p:spPr>
      </p:pic>
      <p:sp>
        <p:nvSpPr>
          <p:cNvPr id="5" name="4 Oval Belirtme Çizgisi"/>
          <p:cNvSpPr/>
          <p:nvPr/>
        </p:nvSpPr>
        <p:spPr>
          <a:xfrm flipH="1">
            <a:off x="2071670" y="1214422"/>
            <a:ext cx="4857784" cy="2143140"/>
          </a:xfrm>
          <a:prstGeom prst="wedgeEllipseCallou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2400" dirty="0" smtClean="0"/>
              <a:t>Hatalarımı iyice inceler ve onları tekrar etmezsem bu iş tamam!</a:t>
            </a:r>
            <a:endParaRPr lang="tr-TR" sz="2400" dirty="0"/>
          </a:p>
        </p:txBody>
      </p:sp>
      <p:sp>
        <p:nvSpPr>
          <p:cNvPr id="6" name="5 Yuvarlatılmış Dikdörtgen"/>
          <p:cNvSpPr/>
          <p:nvPr/>
        </p:nvSpPr>
        <p:spPr>
          <a:xfrm>
            <a:off x="500034" y="4786322"/>
            <a:ext cx="3286148" cy="1357322"/>
          </a:xfrm>
          <a:prstGeom prst="roundRect">
            <a:avLst>
              <a:gd name="adj" fmla="val 16667"/>
            </a:avLst>
          </a:prstGeom>
          <a:solidFill>
            <a:srgbClr val="FF0000"/>
          </a:solidFill>
        </p:spPr>
        <p:style>
          <a:lnRef idx="2">
            <a:schemeClr val="accent5"/>
          </a:lnRef>
          <a:fillRef idx="1">
            <a:schemeClr val="lt1"/>
          </a:fillRef>
          <a:effectRef idx="0">
            <a:schemeClr val="accent5"/>
          </a:effectRef>
          <a:fontRef idx="minor">
            <a:schemeClr val="dk1"/>
          </a:fontRef>
        </p:style>
        <p:txBody>
          <a:bodyPr rtlCol="0" anchor="ctr"/>
          <a:lstStyle/>
          <a:p>
            <a:pPr algn="ctr"/>
            <a:r>
              <a:rPr lang="tr-TR" sz="2000" b="1" dirty="0" smtClean="0">
                <a:solidFill>
                  <a:schemeClr val="bg1"/>
                </a:solidFill>
              </a:rPr>
              <a:t>ARA SINAV KAĞITLARINIZI İNCELEME İÇİN RANDEVU ALINIZ.</a:t>
            </a:r>
            <a:endParaRPr lang="tr-TR" sz="2000" b="1" dirty="0">
              <a:solidFill>
                <a:schemeClr val="bg1"/>
              </a:solidFill>
            </a:endParaRPr>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pic>
        <p:nvPicPr>
          <p:cNvPr id="6" name="5 Resim" descr="somurtkan-sirin__1_.jpg"/>
          <p:cNvPicPr>
            <a:picLocks noChangeAspect="1"/>
          </p:cNvPicPr>
          <p:nvPr/>
        </p:nvPicPr>
        <p:blipFill>
          <a:blip r:embed="rId3"/>
          <a:stretch>
            <a:fillRect/>
          </a:stretch>
        </p:blipFill>
        <p:spPr>
          <a:xfrm>
            <a:off x="5857884" y="2609017"/>
            <a:ext cx="2928926" cy="2928926"/>
          </a:xfrm>
          <a:prstGeom prst="rect">
            <a:avLst/>
          </a:prstGeom>
        </p:spPr>
      </p:pic>
      <p:sp>
        <p:nvSpPr>
          <p:cNvPr id="7" name="6 Köşeleri Yuvarlanmış Dikdörtgen Belirtme Çizgisi"/>
          <p:cNvSpPr/>
          <p:nvPr/>
        </p:nvSpPr>
        <p:spPr>
          <a:xfrm>
            <a:off x="4929190" y="357166"/>
            <a:ext cx="3286148" cy="1071570"/>
          </a:xfrm>
          <a:prstGeom prst="wedgeRoundRectCallout">
            <a:avLst>
              <a:gd name="adj1" fmla="val 20573"/>
              <a:gd name="adj2" fmla="val 221417"/>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tr-TR" sz="1600" dirty="0" smtClean="0"/>
              <a:t>Hep dikkat hatası yapmışım sınavda. Zaten şanssız günümdeydim, keyfim yoktu o gün. </a:t>
            </a:r>
          </a:p>
        </p:txBody>
      </p:sp>
      <p:pic>
        <p:nvPicPr>
          <p:cNvPr id="10" name="9 Resim" descr="32e7774f-ee9a-4a7b-8e4a-495d065b77fb.gif"/>
          <p:cNvPicPr>
            <a:picLocks noChangeAspect="1"/>
          </p:cNvPicPr>
          <p:nvPr/>
        </p:nvPicPr>
        <p:blipFill>
          <a:blip r:embed="rId4"/>
          <a:stretch>
            <a:fillRect/>
          </a:stretch>
        </p:blipFill>
        <p:spPr>
          <a:xfrm>
            <a:off x="142844" y="3286124"/>
            <a:ext cx="2143140" cy="2751917"/>
          </a:xfrm>
          <a:prstGeom prst="rect">
            <a:avLst/>
          </a:prstGeom>
        </p:spPr>
      </p:pic>
      <p:sp>
        <p:nvSpPr>
          <p:cNvPr id="11" name="10 Köşeleri Yuvarlanmış Dikdörtgen Belirtme Çizgisi"/>
          <p:cNvSpPr/>
          <p:nvPr/>
        </p:nvSpPr>
        <p:spPr>
          <a:xfrm>
            <a:off x="642910" y="714356"/>
            <a:ext cx="3857652" cy="1251744"/>
          </a:xfrm>
          <a:prstGeom prst="wedgeRoundRectCallout">
            <a:avLst>
              <a:gd name="adj1" fmla="val -35583"/>
              <a:gd name="adj2" fmla="val 180615"/>
              <a:gd name="adj3" fmla="val 16667"/>
            </a:avLst>
          </a:prstGeom>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tr-TR" sz="1600" dirty="0" smtClean="0"/>
              <a:t>Ara sınavı inceledim. Blok kavramını, döngüleri ve </a:t>
            </a:r>
            <a:r>
              <a:rPr lang="tr-TR" sz="1600" dirty="0" err="1" smtClean="0"/>
              <a:t>if</a:t>
            </a:r>
            <a:r>
              <a:rPr lang="tr-TR" sz="1600" dirty="0" smtClean="0"/>
              <a:t> else yapılarını anlamadığım ortaya çıktı. Ayrıca, demek ki fonksiyonları da tam anlamamışım. Bu eksiklerimi hemen gidereyim.</a:t>
            </a:r>
          </a:p>
        </p:txBody>
      </p:sp>
      <p:sp>
        <p:nvSpPr>
          <p:cNvPr id="14" name="13 Köşeleri Yuvarlanmış Dikdörtgen Belirtme Çizgisi"/>
          <p:cNvSpPr/>
          <p:nvPr/>
        </p:nvSpPr>
        <p:spPr>
          <a:xfrm>
            <a:off x="2357422" y="2357430"/>
            <a:ext cx="1928826" cy="1500198"/>
          </a:xfrm>
          <a:prstGeom prst="wedgeRoundRectCallout">
            <a:avLst>
              <a:gd name="adj1" fmla="val -51015"/>
              <a:gd name="adj2" fmla="val 59276"/>
              <a:gd name="adj3" fmla="val 16667"/>
            </a:avLst>
          </a:prstGeom>
          <a:noFill/>
          <a:ln>
            <a:solidFill>
              <a:srgbClr val="C0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1600" dirty="0" smtClean="0"/>
              <a:t>Bol bol </a:t>
            </a:r>
            <a:r>
              <a:rPr lang="tr-TR" sz="1600" b="1" dirty="0" smtClean="0"/>
              <a:t>tekrar</a:t>
            </a:r>
            <a:r>
              <a:rPr lang="tr-TR" sz="1600" dirty="0" smtClean="0"/>
              <a:t> ile bundan sonraki sınavlara daha iyi hazırlanmalıyım.</a:t>
            </a:r>
            <a:endParaRPr lang="tr-TR" sz="1600" dirty="0"/>
          </a:p>
        </p:txBody>
      </p:sp>
      <p:sp>
        <p:nvSpPr>
          <p:cNvPr id="16" name="15 Köşeleri Yuvarlanmış Dikdörtgen Belirtme Çizgisi"/>
          <p:cNvSpPr/>
          <p:nvPr/>
        </p:nvSpPr>
        <p:spPr>
          <a:xfrm>
            <a:off x="4929190" y="1785926"/>
            <a:ext cx="3429024" cy="1071570"/>
          </a:xfrm>
          <a:prstGeom prst="wedgeRoundRectCallout">
            <a:avLst>
              <a:gd name="adj1" fmla="val 18711"/>
              <a:gd name="adj2" fmla="val 80194"/>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tr-TR" sz="1600" dirty="0" smtClean="0"/>
              <a:t>Aynı çalışma yöntemimle devam etmekte ısrar edeyim. Bence ders bana uyum sağlamalı.</a:t>
            </a:r>
            <a:endParaRPr lang="tr-TR" sz="1600" dirty="0"/>
          </a:p>
        </p:txBody>
      </p:sp>
      <p:sp>
        <p:nvSpPr>
          <p:cNvPr id="8" name="7 Çarpma"/>
          <p:cNvSpPr/>
          <p:nvPr/>
        </p:nvSpPr>
        <p:spPr>
          <a:xfrm>
            <a:off x="4429092" y="-1285908"/>
            <a:ext cx="4714908" cy="8143908"/>
          </a:xfrm>
          <a:prstGeom prst="mathMultiply">
            <a:avLst>
              <a:gd name="adj1" fmla="val 296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heckerboard(across)">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heckerboard(across)">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heckerboard(across)">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4" grpId="0" animBg="1"/>
      <p:bldP spid="16" grpId="0" animBg="1"/>
      <p:bldP spid="8" grpId="0" animBg="1"/>
    </p:bldLst>
  </p:timing>
</p:sld>
</file>

<file path=ppt/slides/slide198.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sz="2400" dirty="0" smtClean="0"/>
              <a:t>Değişim için şu soruları sorun…</a:t>
            </a:r>
            <a:endParaRPr lang="tr-TR" sz="2400" dirty="0"/>
          </a:p>
        </p:txBody>
      </p:sp>
      <p:sp>
        <p:nvSpPr>
          <p:cNvPr id="3" name="2 İçerik Yer Tutucusu"/>
          <p:cNvSpPr>
            <a:spLocks noGrp="1"/>
          </p:cNvSpPr>
          <p:nvPr>
            <p:ph sz="quarter" idx="1"/>
          </p:nvPr>
        </p:nvSpPr>
        <p:spPr>
          <a:xfrm>
            <a:off x="0" y="1214422"/>
            <a:ext cx="5214942" cy="4995882"/>
          </a:xfrm>
        </p:spPr>
        <p:txBody>
          <a:bodyPr>
            <a:normAutofit fontScale="92500" lnSpcReduction="10000"/>
          </a:bodyPr>
          <a:lstStyle/>
          <a:p>
            <a:pPr marL="731520" lvl="1" indent="-457200">
              <a:buFont typeface="+mj-lt"/>
              <a:buAutoNum type="arabicPeriod"/>
            </a:pPr>
            <a:r>
              <a:rPr lang="tr-TR" dirty="0" smtClean="0"/>
              <a:t>Ara sınavın aynısını şimdi yapacak olsak </a:t>
            </a:r>
            <a:r>
              <a:rPr lang="tr-TR" b="1" dirty="0" smtClean="0"/>
              <a:t>110 alabilir misiniz?</a:t>
            </a:r>
            <a:endParaRPr lang="tr-TR" dirty="0" smtClean="0"/>
          </a:p>
          <a:p>
            <a:pPr marL="731520" lvl="1" indent="-457200">
              <a:buFont typeface="+mj-lt"/>
              <a:buAutoNum type="arabicPeriod"/>
            </a:pPr>
            <a:r>
              <a:rPr lang="tr-TR" dirty="0" smtClean="0"/>
              <a:t>Bu hafta sonu </a:t>
            </a:r>
            <a:r>
              <a:rPr lang="tr-TR" b="1" dirty="0" smtClean="0"/>
              <a:t>SUNU07 tekrarı</a:t>
            </a:r>
            <a:r>
              <a:rPr lang="tr-TR" dirty="0" smtClean="0"/>
              <a:t> yaptınız mı? (döngü, break/</a:t>
            </a:r>
            <a:r>
              <a:rPr lang="tr-TR" dirty="0" err="1" smtClean="0"/>
              <a:t>continue</a:t>
            </a:r>
            <a:r>
              <a:rPr lang="tr-TR" dirty="0" smtClean="0"/>
              <a:t>, şekil çizme)</a:t>
            </a:r>
          </a:p>
          <a:p>
            <a:pPr marL="1005840" lvl="2" indent="-457200"/>
            <a:r>
              <a:rPr lang="tr-TR" dirty="0" err="1" smtClean="0"/>
              <a:t>for</a:t>
            </a:r>
            <a:r>
              <a:rPr lang="tr-TR" dirty="0" smtClean="0"/>
              <a:t> içinde break/</a:t>
            </a:r>
            <a:r>
              <a:rPr lang="tr-TR" dirty="0" err="1" smtClean="0"/>
              <a:t>continue</a:t>
            </a:r>
            <a:r>
              <a:rPr lang="tr-TR" dirty="0" smtClean="0"/>
              <a:t> kullanımını denediniz mi? </a:t>
            </a:r>
          </a:p>
          <a:p>
            <a:pPr marL="1005840" lvl="2" indent="-457200"/>
            <a:r>
              <a:rPr lang="tr-TR" b="1" dirty="0" err="1" smtClean="0"/>
              <a:t>kbhit</a:t>
            </a:r>
            <a:r>
              <a:rPr lang="tr-TR" dirty="0" err="1" smtClean="0"/>
              <a:t>’i</a:t>
            </a:r>
            <a:r>
              <a:rPr lang="tr-TR" dirty="0" smtClean="0"/>
              <a:t> iyice kurcaladınız mı?</a:t>
            </a:r>
            <a:endParaRPr lang="tr-TR" b="1" dirty="0" smtClean="0"/>
          </a:p>
          <a:p>
            <a:pPr marL="1005840" lvl="2" indent="-457200"/>
            <a:r>
              <a:rPr lang="tr-TR" b="1" dirty="0" err="1" smtClean="0"/>
              <a:t>eb</a:t>
            </a:r>
            <a:r>
              <a:rPr lang="tr-TR" b="1" dirty="0" smtClean="0"/>
              <a:t> yöntemi </a:t>
            </a:r>
            <a:r>
              <a:rPr lang="tr-TR" dirty="0" smtClean="0"/>
              <a:t>ile aklınıza gelen şekiller çizdirdiniz mi? </a:t>
            </a:r>
          </a:p>
          <a:p>
            <a:pPr marL="1005840" lvl="2" indent="-457200"/>
            <a:r>
              <a:rPr lang="tr-TR" b="1" dirty="0" err="1" smtClean="0"/>
              <a:t>if</a:t>
            </a:r>
            <a:r>
              <a:rPr lang="tr-TR" b="1" dirty="0" smtClean="0"/>
              <a:t> yöntemi </a:t>
            </a:r>
            <a:r>
              <a:rPr lang="tr-TR" dirty="0" smtClean="0"/>
              <a:t>ile aklınıza gelen şekiller çizdirdiniz mi?</a:t>
            </a:r>
          </a:p>
          <a:p>
            <a:pPr marL="1005840" lvl="2" indent="-457200"/>
            <a:r>
              <a:rPr lang="tr-TR" dirty="0" smtClean="0"/>
              <a:t>…</a:t>
            </a:r>
          </a:p>
          <a:p>
            <a:pPr marL="731520" lvl="1" indent="-457200">
              <a:buFont typeface="+mj-lt"/>
              <a:buAutoNum type="arabicPeriod"/>
            </a:pPr>
            <a:r>
              <a:rPr lang="tr-TR" dirty="0" smtClean="0"/>
              <a:t>Asistanlara hiç soru sormadan, </a:t>
            </a:r>
            <a:r>
              <a:rPr lang="tr-TR" b="1" dirty="0" smtClean="0"/>
              <a:t>tamamen kendi başınıza</a:t>
            </a:r>
            <a:r>
              <a:rPr lang="tr-TR" dirty="0" smtClean="0"/>
              <a:t> ödevi yapabiliyor musunuz?</a:t>
            </a:r>
          </a:p>
        </p:txBody>
      </p:sp>
      <p:pic>
        <p:nvPicPr>
          <p:cNvPr id="4" name="3 Resim" descr="IMG_2673.PNG"/>
          <p:cNvPicPr>
            <a:picLocks noChangeAspect="1"/>
          </p:cNvPicPr>
          <p:nvPr/>
        </p:nvPicPr>
        <p:blipFill>
          <a:blip r:embed="rId3" cstate="screen"/>
          <a:stretch>
            <a:fillRect/>
          </a:stretch>
        </p:blipFill>
        <p:spPr>
          <a:xfrm rot="232093">
            <a:off x="5295367" y="613044"/>
            <a:ext cx="3434519" cy="2500330"/>
          </a:xfrm>
          <a:prstGeom prst="rect">
            <a:avLst/>
          </a:prstGeom>
          <a:ln>
            <a:noFill/>
          </a:ln>
          <a:effectLst>
            <a:outerShdw blurRad="292100" dist="139700" dir="2700000" algn="tl" rotWithShape="0">
              <a:srgbClr val="333333">
                <a:alpha val="65000"/>
              </a:srgbClr>
            </a:outerShdw>
          </a:effectLst>
        </p:spPr>
      </p:pic>
      <p:pic>
        <p:nvPicPr>
          <p:cNvPr id="5" name="4 Resim" descr="IMG_2675.PNG"/>
          <p:cNvPicPr>
            <a:picLocks noChangeAspect="1"/>
          </p:cNvPicPr>
          <p:nvPr/>
        </p:nvPicPr>
        <p:blipFill>
          <a:blip r:embed="rId4" cstate="screen"/>
          <a:srcRect/>
          <a:stretch>
            <a:fillRect/>
          </a:stretch>
        </p:blipFill>
        <p:spPr>
          <a:xfrm rot="256055">
            <a:off x="5401095" y="4335635"/>
            <a:ext cx="3295078" cy="1285884"/>
          </a:xfrm>
          <a:prstGeom prst="rect">
            <a:avLst/>
          </a:prstGeom>
          <a:ln>
            <a:noFill/>
          </a:ln>
          <a:effectLst>
            <a:outerShdw blurRad="292100" dist="139700" dir="2700000" algn="tl" rotWithShape="0">
              <a:srgbClr val="333333">
                <a:alpha val="65000"/>
              </a:srgbClr>
            </a:outerShdw>
          </a:effectLst>
        </p:spPr>
      </p:pic>
      <p:sp>
        <p:nvSpPr>
          <p:cNvPr id="6" name="5 Dikdörtgen"/>
          <p:cNvSpPr/>
          <p:nvPr/>
        </p:nvSpPr>
        <p:spPr>
          <a:xfrm>
            <a:off x="5286380" y="3357562"/>
            <a:ext cx="3500462" cy="738664"/>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tr-TR" sz="1400" i="1" dirty="0" smtClean="0"/>
              <a:t>Bu dersi iyi bir notla geçmenin ne kadar önemli olduğunu dönem sonunda hatırlamayın. </a:t>
            </a:r>
            <a:endParaRPr lang="tr-TR" sz="1200" i="1" dirty="0" smtClean="0"/>
          </a:p>
        </p:txBody>
      </p:sp>
      <p:sp>
        <p:nvSpPr>
          <p:cNvPr id="7" name="6 Dikdörtgen"/>
          <p:cNvSpPr/>
          <p:nvPr/>
        </p:nvSpPr>
        <p:spPr>
          <a:xfrm>
            <a:off x="5357818" y="5715016"/>
            <a:ext cx="3500462" cy="52322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tr-TR" sz="1400" i="1" dirty="0" smtClean="0"/>
              <a:t>Gülsün artık yüzünüz şu okulda.</a:t>
            </a:r>
            <a:br>
              <a:rPr lang="tr-TR" sz="1400" i="1" dirty="0" smtClean="0"/>
            </a:br>
            <a:r>
              <a:rPr lang="tr-TR" sz="1400" i="1" dirty="0" smtClean="0"/>
              <a:t>Bunun için gerekli düzenli çalışmayı yapın.</a:t>
            </a:r>
            <a:endParaRPr lang="tr-TR" sz="1200" i="1" dirty="0" smtClean="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amond(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amond(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amond(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amond(in)">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amond(in)">
                                      <p:cBhvr>
                                        <p:cTn id="32" dur="2000"/>
                                        <p:tgtEl>
                                          <p:spTgt spid="3">
                                            <p:txEl>
                                              <p:pRg st="5" end="5"/>
                                            </p:txEl>
                                          </p:spTgt>
                                        </p:tgtEl>
                                      </p:cBhvr>
                                    </p:animEffect>
                                  </p:childTnLst>
                                </p:cTn>
                              </p:par>
                              <p:par>
                                <p:cTn id="33" presetID="8" presetClass="entr" presetSubtype="16" fill="hold" grpId="0"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diamond(in)">
                                      <p:cBhvr>
                                        <p:cTn id="35" dur="2000"/>
                                        <p:tgtEl>
                                          <p:spTgt spid="3">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8" presetClass="entr" presetSubtype="16" fill="hold" grpId="0"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diamond(in)">
                                      <p:cBhvr>
                                        <p:cTn id="40"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9.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2. Ara Sınav Öngörüsü</a:t>
            </a:r>
            <a:endParaRPr lang="tr-TR" dirty="0"/>
          </a:p>
        </p:txBody>
      </p:sp>
      <p:pic>
        <p:nvPicPr>
          <p:cNvPr id="5" name="4 İçerik Yer Tutucusu" descr="IMG_0430.JPG"/>
          <p:cNvPicPr>
            <a:picLocks noGrp="1" noChangeAspect="1"/>
          </p:cNvPicPr>
          <p:nvPr>
            <p:ph sz="quarter" idx="1"/>
          </p:nvPr>
        </p:nvPicPr>
        <p:blipFill>
          <a:blip r:embed="rId3" cstate="print"/>
          <a:stretch>
            <a:fillRect/>
          </a:stretch>
        </p:blipFill>
        <p:spPr>
          <a:xfrm rot="5100000">
            <a:off x="5643570" y="4071942"/>
            <a:ext cx="2527069" cy="18953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5 Köşeleri Yuvarlanmış Dikdörtgen Belirtme Çizgisi"/>
          <p:cNvSpPr/>
          <p:nvPr/>
        </p:nvSpPr>
        <p:spPr>
          <a:xfrm>
            <a:off x="1643042" y="1357298"/>
            <a:ext cx="4786346" cy="1571636"/>
          </a:xfrm>
          <a:prstGeom prst="wedgeRoundRectCallout">
            <a:avLst>
              <a:gd name="adj1" fmla="val 51308"/>
              <a:gd name="adj2" fmla="val 84552"/>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tr-TR" sz="2400" dirty="0" smtClean="0"/>
              <a:t>Haftalık çalışma temposu zayıf olan öğrenciler için 2.ara sınav ve final kolay olmayacaktır. Hatalardan ders alınıp düzenli çalışmaya geçilmelidir.</a:t>
            </a:r>
          </a:p>
        </p:txBody>
      </p:sp>
      <p:sp>
        <p:nvSpPr>
          <p:cNvPr id="7" name="6 Köşeleri Yuvarlanmış Dikdörtgen Belirtme Çizgisi"/>
          <p:cNvSpPr/>
          <p:nvPr/>
        </p:nvSpPr>
        <p:spPr>
          <a:xfrm>
            <a:off x="785786" y="3286124"/>
            <a:ext cx="4786346" cy="1571636"/>
          </a:xfrm>
          <a:prstGeom prst="wedgeRoundRectCallout">
            <a:avLst>
              <a:gd name="adj1" fmla="val 66421"/>
              <a:gd name="adj2" fmla="val 20292"/>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tr-TR" sz="2000" dirty="0" smtClean="0"/>
              <a:t>Bu öğrenciler </a:t>
            </a:r>
            <a:r>
              <a:rPr lang="tr-TR" sz="2000" i="1" dirty="0" smtClean="0"/>
              <a:t>“Bil141, çalışmadan da öğrenebilen bir derstir.” </a:t>
            </a:r>
            <a:r>
              <a:rPr lang="tr-TR" sz="2000" dirty="0" smtClean="0"/>
              <a:t>izlenimini hangi kaynaktan edinmişlerse, o kaynağa güvenme hatasını tekrarlamamalılar.</a:t>
            </a:r>
          </a:p>
        </p:txBody>
      </p:sp>
      <p:sp>
        <p:nvSpPr>
          <p:cNvPr id="8" name="7 Metin kutusu"/>
          <p:cNvSpPr txBox="1"/>
          <p:nvPr/>
        </p:nvSpPr>
        <p:spPr>
          <a:xfrm>
            <a:off x="5857884" y="6000768"/>
            <a:ext cx="2517099" cy="523220"/>
          </a:xfrm>
          <a:prstGeom prst="rect">
            <a:avLst/>
          </a:prstGeom>
          <a:noFill/>
        </p:spPr>
        <p:txBody>
          <a:bodyPr wrap="none" rtlCol="0">
            <a:spAutoFit/>
          </a:bodyPr>
          <a:lstStyle/>
          <a:p>
            <a:pPr algn="ctr"/>
            <a:r>
              <a:rPr lang="tr-TR" sz="1400" i="1" dirty="0" smtClean="0"/>
              <a:t>Resim, bir öğrencinin uygulama </a:t>
            </a:r>
            <a:br>
              <a:rPr lang="tr-TR" sz="1400" i="1" dirty="0" smtClean="0"/>
            </a:br>
            <a:r>
              <a:rPr lang="tr-TR" sz="1400" i="1" dirty="0" smtClean="0"/>
              <a:t>kağıdından alınmıştır.</a:t>
            </a:r>
            <a:endParaRPr lang="tr-TR" sz="1400" i="1"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dirty="0"/>
          </a:p>
        </p:txBody>
      </p:sp>
      <p:sp>
        <p:nvSpPr>
          <p:cNvPr id="3" name="2 İçerik Yer Tutucusu"/>
          <p:cNvSpPr>
            <a:spLocks noGrp="1"/>
          </p:cNvSpPr>
          <p:nvPr>
            <p:ph sz="quarter" idx="1"/>
          </p:nvPr>
        </p:nvSpPr>
        <p:spPr/>
        <p:txBody>
          <a:bodyPr>
            <a:normAutofit/>
          </a:bodyPr>
          <a:lstStyle/>
          <a:p>
            <a:pPr algn="ctr"/>
            <a:r>
              <a:rPr lang="tr-TR" sz="6000" dirty="0" smtClean="0"/>
              <a:t>PAZARTESİ GÜNKÜ DERSLER YAPILMAMIŞTIR.</a:t>
            </a:r>
            <a:endParaRPr lang="tr-TR" sz="6000" dirty="0"/>
          </a:p>
        </p:txBody>
      </p:sp>
    </p:spTree>
    <p:extLst>
      <p:ext uri="{BB962C8B-B14F-4D97-AF65-F5344CB8AC3E}">
        <p14:creationId xmlns:p14="http://schemas.microsoft.com/office/powerpoint/2010/main" xmlns="" val="1205278210"/>
      </p:ext>
    </p:extLst>
  </p:cSld>
  <p:clrMapOvr>
    <a:masterClrMapping/>
  </p:clrMapOvr>
  <p:transition>
    <p:rand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3571876"/>
            <a:ext cx="8229600" cy="990600"/>
          </a:xfrm>
        </p:spPr>
        <p:txBody>
          <a:bodyPr/>
          <a:lstStyle/>
          <a:p>
            <a:r>
              <a:rPr lang="tr-TR" b="1" i="1" dirty="0" err="1" smtClean="0"/>
              <a:t>continue</a:t>
            </a:r>
            <a:r>
              <a:rPr lang="tr-TR" dirty="0" smtClean="0"/>
              <a:t> örneği</a:t>
            </a:r>
            <a:endParaRPr lang="en-US" dirty="0"/>
          </a:p>
        </p:txBody>
      </p:sp>
      <p:sp>
        <p:nvSpPr>
          <p:cNvPr id="5" name="Rectangle 2"/>
          <p:cNvSpPr txBox="1">
            <a:spLocks noChangeArrowheads="1"/>
          </p:cNvSpPr>
          <p:nvPr/>
        </p:nvSpPr>
        <p:spPr>
          <a:xfrm>
            <a:off x="357158" y="785794"/>
            <a:ext cx="7520940" cy="3429000"/>
          </a:xfrm>
          <a:prstGeom prst="rect">
            <a:avLst/>
          </a:prstGeom>
          <a:noFill/>
          <a:ln/>
        </p:spPr>
        <p:txBody>
          <a:bodyPr vert="horz" lIns="91440" tIns="45720" rIns="91440" bIns="45720" rtlCol="0">
            <a:normAutofit fontScale="92500" lnSpcReduction="20000"/>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a:lnSpc>
                <a:spcPct val="90000"/>
              </a:lnSpc>
              <a:buFontTx/>
              <a:buNone/>
            </a:pPr>
            <a:r>
              <a:rPr lang="en-US" sz="2600" b="0" dirty="0" smtClean="0"/>
              <a:t>	</a:t>
            </a:r>
            <a:r>
              <a:rPr lang="en-US" sz="2600" b="0" dirty="0" err="1" smtClean="0"/>
              <a:t>int</a:t>
            </a:r>
            <a:r>
              <a:rPr lang="en-US" sz="2600" b="0" dirty="0" smtClean="0"/>
              <a:t> </a:t>
            </a:r>
            <a:r>
              <a:rPr lang="en-US" sz="2600" b="0" dirty="0" err="1" smtClean="0"/>
              <a:t>i</a:t>
            </a:r>
            <a:r>
              <a:rPr lang="en-US" sz="2600" b="0" dirty="0" smtClean="0"/>
              <a:t> = </a:t>
            </a:r>
            <a:r>
              <a:rPr lang="tr-TR" sz="2600" b="0" dirty="0" smtClean="0"/>
              <a:t>0</a:t>
            </a:r>
            <a:r>
              <a:rPr lang="en-US" sz="2600" b="0" dirty="0" smtClean="0"/>
              <a:t> ;								</a:t>
            </a:r>
          </a:p>
          <a:p>
            <a:pPr>
              <a:lnSpc>
                <a:spcPct val="90000"/>
              </a:lnSpc>
              <a:buFontTx/>
              <a:buNone/>
            </a:pPr>
            <a:r>
              <a:rPr lang="en-US" sz="2600" b="0" dirty="0" smtClean="0"/>
              <a:t>	while ( </a:t>
            </a:r>
            <a:r>
              <a:rPr lang="en-US" sz="2600" b="0" dirty="0" err="1" smtClean="0"/>
              <a:t>i</a:t>
            </a:r>
            <a:r>
              <a:rPr lang="en-US" sz="2600" b="0" dirty="0" smtClean="0"/>
              <a:t> &lt; </a:t>
            </a:r>
            <a:r>
              <a:rPr lang="tr-TR" sz="2600" b="0" dirty="0" smtClean="0"/>
              <a:t>7</a:t>
            </a:r>
            <a:r>
              <a:rPr lang="en-US" sz="2600" b="0" dirty="0" smtClean="0"/>
              <a:t> )		     	</a:t>
            </a:r>
            <a:endParaRPr lang="tr-TR" sz="2600" b="0" dirty="0" smtClean="0"/>
          </a:p>
          <a:p>
            <a:pPr>
              <a:lnSpc>
                <a:spcPct val="90000"/>
              </a:lnSpc>
            </a:pPr>
            <a:r>
              <a:rPr lang="en-US" sz="2600" b="0" dirty="0" smtClean="0"/>
              <a:t>{</a:t>
            </a:r>
            <a:endParaRPr lang="tr-TR" sz="2600" b="0" dirty="0" smtClean="0"/>
          </a:p>
          <a:p>
            <a:pPr>
              <a:lnSpc>
                <a:spcPct val="90000"/>
              </a:lnSpc>
            </a:pPr>
            <a:r>
              <a:rPr lang="tr-TR" sz="2600" b="0" dirty="0" smtClean="0"/>
              <a:t>		</a:t>
            </a:r>
            <a:r>
              <a:rPr lang="en-US" sz="2600" b="0" dirty="0" smtClean="0"/>
              <a:t> </a:t>
            </a:r>
            <a:r>
              <a:rPr lang="en-US" sz="2600" b="0" dirty="0" err="1" smtClean="0"/>
              <a:t>i</a:t>
            </a:r>
            <a:r>
              <a:rPr lang="en-US" sz="2600" b="0" dirty="0" smtClean="0"/>
              <a:t> = </a:t>
            </a:r>
            <a:r>
              <a:rPr lang="en-US" sz="2600" b="0" dirty="0" err="1" smtClean="0"/>
              <a:t>i</a:t>
            </a:r>
            <a:r>
              <a:rPr lang="en-US" sz="2600" b="0" dirty="0" smtClean="0"/>
              <a:t> + 1 ;</a:t>
            </a:r>
            <a:endParaRPr lang="tr-TR" sz="2600" b="0" dirty="0" smtClean="0"/>
          </a:p>
          <a:p>
            <a:pPr>
              <a:lnSpc>
                <a:spcPct val="90000"/>
              </a:lnSpc>
            </a:pPr>
            <a:r>
              <a:rPr lang="tr-TR" sz="2600" b="0" dirty="0" smtClean="0"/>
              <a:t>		</a:t>
            </a:r>
            <a:r>
              <a:rPr lang="tr-TR" sz="2600" b="0" dirty="0" err="1" smtClean="0"/>
              <a:t>if</a:t>
            </a:r>
            <a:r>
              <a:rPr lang="tr-TR" sz="2600" b="0" dirty="0" smtClean="0"/>
              <a:t>(i==4) </a:t>
            </a:r>
            <a:r>
              <a:rPr lang="tr-TR" sz="2600" b="0" dirty="0" err="1" smtClean="0"/>
              <a:t>continue</a:t>
            </a:r>
            <a:r>
              <a:rPr lang="tr-TR" sz="2600" b="0" dirty="0" smtClean="0"/>
              <a:t>;</a:t>
            </a:r>
            <a:endParaRPr lang="en-US" sz="2600" b="0" dirty="0" smtClean="0"/>
          </a:p>
          <a:p>
            <a:pPr>
              <a:lnSpc>
                <a:spcPct val="90000"/>
              </a:lnSpc>
              <a:buFontTx/>
              <a:buNone/>
            </a:pPr>
            <a:r>
              <a:rPr lang="en-US" sz="2600" b="0" dirty="0" smtClean="0"/>
              <a:t>		  </a:t>
            </a:r>
            <a:r>
              <a:rPr lang="tr-TR" sz="2600" b="0" dirty="0" err="1" smtClean="0"/>
              <a:t>printf</a:t>
            </a:r>
            <a:r>
              <a:rPr lang="tr-TR" sz="2600" b="0" dirty="0" smtClean="0"/>
              <a:t>(“%d”,i);</a:t>
            </a:r>
            <a:endParaRPr lang="en-US" sz="2600" b="0" dirty="0" smtClean="0"/>
          </a:p>
          <a:p>
            <a:pPr>
              <a:lnSpc>
                <a:spcPct val="90000"/>
              </a:lnSpc>
              <a:buFontTx/>
              <a:buNone/>
            </a:pPr>
            <a:r>
              <a:rPr lang="en-US" sz="2600" b="0" dirty="0" smtClean="0"/>
              <a:t>			</a:t>
            </a:r>
            <a:r>
              <a:rPr lang="tr-TR" sz="2600" b="0" dirty="0" smtClean="0"/>
              <a:t>	</a:t>
            </a:r>
            <a:r>
              <a:rPr lang="en-US" sz="2600" b="0" dirty="0" smtClean="0"/>
              <a:t>		</a:t>
            </a:r>
          </a:p>
          <a:p>
            <a:pPr>
              <a:lnSpc>
                <a:spcPct val="90000"/>
              </a:lnSpc>
              <a:buFontTx/>
              <a:buNone/>
            </a:pPr>
            <a:r>
              <a:rPr lang="en-US" sz="2600" b="0" dirty="0" smtClean="0"/>
              <a:t>	}</a:t>
            </a:r>
          </a:p>
          <a:p>
            <a:pPr>
              <a:lnSpc>
                <a:spcPct val="90000"/>
              </a:lnSpc>
              <a:buFontTx/>
              <a:buNone/>
            </a:pPr>
            <a:endParaRPr lang="en-US" sz="2000" b="0" dirty="0" smtClean="0"/>
          </a:p>
          <a:p>
            <a:pPr>
              <a:lnSpc>
                <a:spcPct val="90000"/>
              </a:lnSpc>
              <a:buFontTx/>
              <a:buNone/>
            </a:pPr>
            <a:endParaRPr lang="en-US" sz="2000" b="0" dirty="0"/>
          </a:p>
        </p:txBody>
      </p:sp>
      <p:sp>
        <p:nvSpPr>
          <p:cNvPr id="9" name="8 Metin kutusu"/>
          <p:cNvSpPr txBox="1"/>
          <p:nvPr/>
        </p:nvSpPr>
        <p:spPr>
          <a:xfrm>
            <a:off x="6643702" y="2071678"/>
            <a:ext cx="1643074" cy="777061"/>
          </a:xfrm>
          <a:prstGeom prst="frame">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tr-TR" sz="3200" dirty="0" smtClean="0"/>
              <a:t>123567</a:t>
            </a:r>
          </a:p>
        </p:txBody>
      </p:sp>
      <p:pic>
        <p:nvPicPr>
          <p:cNvPr id="7" name="6 Resim" descr="sheep-jumping-over-fence-clipart-1.jpg"/>
          <p:cNvPicPr>
            <a:picLocks noChangeAspect="1"/>
          </p:cNvPicPr>
          <p:nvPr/>
        </p:nvPicPr>
        <p:blipFill>
          <a:blip r:embed="rId3" cstate="print"/>
          <a:stretch>
            <a:fillRect/>
          </a:stretch>
        </p:blipFill>
        <p:spPr>
          <a:xfrm>
            <a:off x="3428992" y="4429132"/>
            <a:ext cx="3571900" cy="1894893"/>
          </a:xfrm>
          <a:prstGeom prst="rect">
            <a:avLst/>
          </a:prstGeom>
        </p:spPr>
      </p:pic>
    </p:spTree>
    <p:extLst>
      <p:ext uri="{BB962C8B-B14F-4D97-AF65-F5344CB8AC3E}">
        <p14:creationId xmlns="" xmlns:p14="http://schemas.microsoft.com/office/powerpoint/2010/main" val="57704660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0.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2018 Bahar Döneminden Veriler</a:t>
            </a:r>
            <a:endParaRPr lang="tr-TR" dirty="0"/>
          </a:p>
        </p:txBody>
      </p:sp>
      <p:pic>
        <p:nvPicPr>
          <p:cNvPr id="4" name="3 İçerik Yer Tutucusu" descr="Dusus.JPG"/>
          <p:cNvPicPr>
            <a:picLocks noGrp="1" noChangeAspect="1"/>
          </p:cNvPicPr>
          <p:nvPr>
            <p:ph sz="quarter" idx="1"/>
          </p:nvPr>
        </p:nvPicPr>
        <p:blipFill>
          <a:blip r:embed="rId3"/>
          <a:stretch>
            <a:fillRect/>
          </a:stretch>
        </p:blipFill>
        <p:spPr>
          <a:xfrm>
            <a:off x="1643042" y="1357298"/>
            <a:ext cx="1928439" cy="4937125"/>
          </a:xfrm>
        </p:spPr>
      </p:pic>
      <p:sp>
        <p:nvSpPr>
          <p:cNvPr id="6" name="5 Yuvarlatılmış Dikdörtgen"/>
          <p:cNvSpPr/>
          <p:nvPr/>
        </p:nvSpPr>
        <p:spPr>
          <a:xfrm>
            <a:off x="4000496" y="2214554"/>
            <a:ext cx="4071966" cy="257176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tr-TR" dirty="0" smtClean="0"/>
              <a:t>Ara Sınav </a:t>
            </a:r>
            <a:r>
              <a:rPr lang="tr-TR" dirty="0" err="1" smtClean="0"/>
              <a:t>I’den</a:t>
            </a:r>
            <a:r>
              <a:rPr lang="tr-TR" dirty="0" smtClean="0"/>
              <a:t> alınan yüksek notlar yanıltıcı olmamalı.</a:t>
            </a:r>
          </a:p>
          <a:p>
            <a:pPr algn="ctr"/>
            <a:endParaRPr lang="tr-TR" dirty="0" smtClean="0"/>
          </a:p>
          <a:p>
            <a:pPr algn="ctr"/>
            <a:r>
              <a:rPr lang="tr-TR" dirty="0" smtClean="0"/>
              <a:t>Dersin ilerleyen kısımlarında öğrenilen diziler, dizgiler, işaretçiler, yapılar gibi kapsamlı ve düzenli çalışmanın çok önemli olduğu konular mevcuttur!</a:t>
            </a:r>
            <a:endParaRPr lang="tr-TR" dirty="0"/>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201.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“Konular bana zor/karışık geliyor…”</a:t>
            </a:r>
            <a:endParaRPr lang="tr-TR" dirty="0"/>
          </a:p>
        </p:txBody>
      </p:sp>
      <p:pic>
        <p:nvPicPr>
          <p:cNvPr id="1026" name="Picture 2" descr="http://2.bp.blogspot.com/-tFxHJL1S5eo/T4DPM3pwiMI/AAAAAAAAAdY/D-WVnmMXEEw/s1600/success_baby.jpg"/>
          <p:cNvPicPr>
            <a:picLocks noChangeAspect="1" noChangeArrowheads="1"/>
          </p:cNvPicPr>
          <p:nvPr/>
        </p:nvPicPr>
        <p:blipFill>
          <a:blip r:embed="rId3"/>
          <a:srcRect/>
          <a:stretch>
            <a:fillRect/>
          </a:stretch>
        </p:blipFill>
        <p:spPr bwMode="auto">
          <a:xfrm>
            <a:off x="891540" y="2537460"/>
            <a:ext cx="2331720" cy="25603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4 Köşeleri Yuvarlanmış Dikdörtgen Belirtme Çizgisi"/>
          <p:cNvSpPr/>
          <p:nvPr/>
        </p:nvSpPr>
        <p:spPr>
          <a:xfrm>
            <a:off x="3954780" y="1965960"/>
            <a:ext cx="3840480" cy="1897380"/>
          </a:xfrm>
          <a:prstGeom prst="wedgeRoundRectCallout">
            <a:avLst>
              <a:gd name="adj1" fmla="val -100183"/>
              <a:gd name="adj2" fmla="val 6129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200" dirty="0" smtClean="0"/>
              <a:t>Zoru yaparız, imkansız biraz zaman alır.</a:t>
            </a:r>
            <a:endParaRPr lang="tr-TR" sz="3200" dirty="0"/>
          </a:p>
        </p:txBody>
      </p:sp>
      <p:sp>
        <p:nvSpPr>
          <p:cNvPr id="1028" name="AutoShape 4" descr="Image result for diploma clipar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1030" name="AutoShape 6" descr="Image result for diploma clipar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1032" name="Picture 8" descr="http://images.clipartpanda.com/diploma-clip-art-diploma-clip-art-12.jpg"/>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1051560" y="4069080"/>
            <a:ext cx="1440180" cy="1440180"/>
          </a:xfrm>
          <a:prstGeom prst="rect">
            <a:avLst/>
          </a:prstGeom>
          <a:noFill/>
        </p:spPr>
      </p:pic>
      <p:pic>
        <p:nvPicPr>
          <p:cNvPr id="1035" name="Picture 11"/>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621018" y="2011680"/>
            <a:ext cx="2556522" cy="1633537"/>
          </a:xfrm>
          <a:prstGeom prst="rect">
            <a:avLst/>
          </a:prstGeom>
          <a:noFill/>
          <a:ln w="9525">
            <a:noFill/>
            <a:miter lim="800000"/>
            <a:headEnd/>
            <a:tailEnd/>
          </a:ln>
          <a:effectLst/>
        </p:spPr>
      </p:pic>
      <p:sp>
        <p:nvSpPr>
          <p:cNvPr id="11" name="10 Yuvarlatılmış Dikdörtgen"/>
          <p:cNvSpPr/>
          <p:nvPr/>
        </p:nvSpPr>
        <p:spPr>
          <a:xfrm>
            <a:off x="960120" y="5166360"/>
            <a:ext cx="201168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dirty="0" smtClean="0"/>
              <a:t>Mühendis</a:t>
            </a:r>
            <a:endParaRPr lang="tr-TR" sz="2400"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35"/>
                                        </p:tgtEl>
                                        <p:attrNameLst>
                                          <p:attrName>style.visibility</p:attrName>
                                        </p:attrNameLst>
                                      </p:cBhvr>
                                      <p:to>
                                        <p:strVal val="visible"/>
                                      </p:to>
                                    </p:set>
                                    <p:anim calcmode="lin" valueType="num">
                                      <p:cBhvr additive="base">
                                        <p:cTn id="12" dur="500" fill="hold"/>
                                        <p:tgtEl>
                                          <p:spTgt spid="1035"/>
                                        </p:tgtEl>
                                        <p:attrNameLst>
                                          <p:attrName>ppt_x</p:attrName>
                                        </p:attrNameLst>
                                      </p:cBhvr>
                                      <p:tavLst>
                                        <p:tav tm="0">
                                          <p:val>
                                            <p:strVal val="#ppt_x"/>
                                          </p:val>
                                        </p:tav>
                                        <p:tav tm="100000">
                                          <p:val>
                                            <p:strVal val="#ppt_x"/>
                                          </p:val>
                                        </p:tav>
                                      </p:tavLst>
                                    </p:anim>
                                    <p:anim calcmode="lin" valueType="num">
                                      <p:cBhvr additive="base">
                                        <p:cTn id="13" dur="500" fill="hold"/>
                                        <p:tgtEl>
                                          <p:spTgt spid="1035"/>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1032"/>
                                        </p:tgtEl>
                                        <p:attrNameLst>
                                          <p:attrName>style.visibility</p:attrName>
                                        </p:attrNameLst>
                                      </p:cBhvr>
                                      <p:to>
                                        <p:strVal val="visible"/>
                                      </p:to>
                                    </p:set>
                                    <p:anim calcmode="lin" valueType="num">
                                      <p:cBhvr additive="base">
                                        <p:cTn id="17" dur="500" fill="hold"/>
                                        <p:tgtEl>
                                          <p:spTgt spid="1032"/>
                                        </p:tgtEl>
                                        <p:attrNameLst>
                                          <p:attrName>ppt_x</p:attrName>
                                        </p:attrNameLst>
                                      </p:cBhvr>
                                      <p:tavLst>
                                        <p:tav tm="0">
                                          <p:val>
                                            <p:strVal val="#ppt_x"/>
                                          </p:val>
                                        </p:tav>
                                        <p:tav tm="100000">
                                          <p:val>
                                            <p:strVal val="#ppt_x"/>
                                          </p:val>
                                        </p:tav>
                                      </p:tavLst>
                                    </p:anim>
                                    <p:anim calcmode="lin" valueType="num">
                                      <p:cBhvr additive="base">
                                        <p:cTn id="18" dur="500" fill="hold"/>
                                        <p:tgtEl>
                                          <p:spTgt spid="1032"/>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2" presetClass="entr" presetSubtype="4"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3571876"/>
            <a:ext cx="8229600" cy="990600"/>
          </a:xfrm>
        </p:spPr>
        <p:txBody>
          <a:bodyPr/>
          <a:lstStyle/>
          <a:p>
            <a:r>
              <a:rPr lang="tr-TR" b="1" i="1" dirty="0" err="1" smtClean="0"/>
              <a:t>continue</a:t>
            </a:r>
            <a:r>
              <a:rPr lang="tr-TR" dirty="0" smtClean="0"/>
              <a:t> örneği</a:t>
            </a:r>
            <a:endParaRPr lang="en-US" dirty="0"/>
          </a:p>
        </p:txBody>
      </p:sp>
      <p:sp>
        <p:nvSpPr>
          <p:cNvPr id="5" name="Rectangle 2"/>
          <p:cNvSpPr txBox="1">
            <a:spLocks noChangeArrowheads="1"/>
          </p:cNvSpPr>
          <p:nvPr/>
        </p:nvSpPr>
        <p:spPr>
          <a:xfrm>
            <a:off x="357158" y="785794"/>
            <a:ext cx="7520940" cy="3429000"/>
          </a:xfrm>
          <a:prstGeom prst="rect">
            <a:avLst/>
          </a:prstGeom>
          <a:noFill/>
          <a:ln/>
        </p:spPr>
        <p:txBody>
          <a:bodyPr vert="horz" lIns="91440" tIns="45720" rIns="91440" bIns="45720" rtlCol="0">
            <a:normAutofit fontScale="92500" lnSpcReduction="20000"/>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a:lnSpc>
                <a:spcPct val="90000"/>
              </a:lnSpc>
              <a:buFontTx/>
              <a:buNone/>
            </a:pPr>
            <a:r>
              <a:rPr lang="en-US" sz="2600" b="0" dirty="0" smtClean="0"/>
              <a:t>	</a:t>
            </a:r>
            <a:r>
              <a:rPr lang="en-US" sz="2600" b="0" dirty="0" err="1" smtClean="0"/>
              <a:t>int</a:t>
            </a:r>
            <a:r>
              <a:rPr lang="en-US" sz="2600" b="0" dirty="0" smtClean="0"/>
              <a:t> </a:t>
            </a:r>
            <a:r>
              <a:rPr lang="en-US" sz="2600" b="0" dirty="0" err="1" smtClean="0"/>
              <a:t>i</a:t>
            </a:r>
            <a:r>
              <a:rPr lang="en-US" sz="2600" b="0" dirty="0" smtClean="0"/>
              <a:t> = </a:t>
            </a:r>
            <a:r>
              <a:rPr lang="tr-TR" sz="2600" b="0" dirty="0" smtClean="0"/>
              <a:t>0</a:t>
            </a:r>
            <a:r>
              <a:rPr lang="en-US" sz="2600" b="0" dirty="0" smtClean="0"/>
              <a:t> ;								</a:t>
            </a:r>
          </a:p>
          <a:p>
            <a:pPr>
              <a:lnSpc>
                <a:spcPct val="90000"/>
              </a:lnSpc>
              <a:buFontTx/>
              <a:buNone/>
            </a:pPr>
            <a:r>
              <a:rPr lang="en-US" sz="2600" b="0" dirty="0" smtClean="0"/>
              <a:t>	while ( </a:t>
            </a:r>
            <a:r>
              <a:rPr lang="en-US" sz="2600" b="0" dirty="0" err="1" smtClean="0"/>
              <a:t>i</a:t>
            </a:r>
            <a:r>
              <a:rPr lang="en-US" sz="2600" b="0" dirty="0" smtClean="0"/>
              <a:t> &lt; </a:t>
            </a:r>
            <a:r>
              <a:rPr lang="tr-TR" sz="2600" b="0" dirty="0" smtClean="0"/>
              <a:t>7</a:t>
            </a:r>
            <a:r>
              <a:rPr lang="en-US" sz="2600" b="0" dirty="0" smtClean="0"/>
              <a:t> )		     	</a:t>
            </a:r>
            <a:endParaRPr lang="tr-TR" sz="2600" b="0" dirty="0" smtClean="0"/>
          </a:p>
          <a:p>
            <a:pPr>
              <a:lnSpc>
                <a:spcPct val="90000"/>
              </a:lnSpc>
            </a:pPr>
            <a:r>
              <a:rPr lang="en-US" sz="2600" b="0" dirty="0" smtClean="0"/>
              <a:t>{</a:t>
            </a:r>
            <a:endParaRPr lang="tr-TR" sz="2600" b="0" dirty="0" smtClean="0"/>
          </a:p>
          <a:p>
            <a:pPr>
              <a:lnSpc>
                <a:spcPct val="90000"/>
              </a:lnSpc>
            </a:pPr>
            <a:r>
              <a:rPr lang="tr-TR" sz="2600" b="0" dirty="0" smtClean="0"/>
              <a:t>		</a:t>
            </a:r>
            <a:r>
              <a:rPr lang="tr-TR" sz="2600" b="0" dirty="0" err="1" smtClean="0"/>
              <a:t>if</a:t>
            </a:r>
            <a:r>
              <a:rPr lang="tr-TR" sz="2600" b="0" dirty="0" smtClean="0"/>
              <a:t>(i==4) </a:t>
            </a:r>
            <a:r>
              <a:rPr lang="tr-TR" sz="2600" b="0" dirty="0" err="1" smtClean="0"/>
              <a:t>continue</a:t>
            </a:r>
            <a:r>
              <a:rPr lang="tr-TR" sz="2600" b="0" dirty="0" smtClean="0"/>
              <a:t>;</a:t>
            </a:r>
          </a:p>
          <a:p>
            <a:pPr>
              <a:lnSpc>
                <a:spcPct val="90000"/>
              </a:lnSpc>
            </a:pPr>
            <a:r>
              <a:rPr lang="tr-TR" sz="2600" b="0" dirty="0" smtClean="0"/>
              <a:t>		</a:t>
            </a:r>
            <a:r>
              <a:rPr lang="en-US" sz="2600" b="0" dirty="0" smtClean="0"/>
              <a:t> </a:t>
            </a:r>
            <a:r>
              <a:rPr lang="en-US" sz="2600" b="0" dirty="0" err="1" smtClean="0"/>
              <a:t>i</a:t>
            </a:r>
            <a:r>
              <a:rPr lang="en-US" sz="2600" b="0" dirty="0" smtClean="0"/>
              <a:t> = </a:t>
            </a:r>
            <a:r>
              <a:rPr lang="en-US" sz="2600" b="0" dirty="0" err="1" smtClean="0"/>
              <a:t>i</a:t>
            </a:r>
            <a:r>
              <a:rPr lang="en-US" sz="2600" b="0" dirty="0" smtClean="0"/>
              <a:t> + 1 ;</a:t>
            </a:r>
          </a:p>
          <a:p>
            <a:pPr>
              <a:lnSpc>
                <a:spcPct val="90000"/>
              </a:lnSpc>
              <a:buFontTx/>
              <a:buNone/>
            </a:pPr>
            <a:r>
              <a:rPr lang="en-US" sz="2600" b="0" dirty="0" smtClean="0"/>
              <a:t>		  </a:t>
            </a:r>
            <a:r>
              <a:rPr lang="tr-TR" sz="2600" b="0" dirty="0" err="1" smtClean="0"/>
              <a:t>printf</a:t>
            </a:r>
            <a:r>
              <a:rPr lang="tr-TR" sz="2600" b="0" dirty="0" smtClean="0"/>
              <a:t>(“%d”,i);</a:t>
            </a:r>
            <a:endParaRPr lang="en-US" sz="2600" b="0" dirty="0" smtClean="0"/>
          </a:p>
          <a:p>
            <a:pPr>
              <a:lnSpc>
                <a:spcPct val="90000"/>
              </a:lnSpc>
              <a:buFontTx/>
              <a:buNone/>
            </a:pPr>
            <a:r>
              <a:rPr lang="en-US" sz="2600" b="0" dirty="0" smtClean="0"/>
              <a:t>			</a:t>
            </a:r>
            <a:r>
              <a:rPr lang="tr-TR" sz="2600" b="0" dirty="0" smtClean="0"/>
              <a:t>	</a:t>
            </a:r>
            <a:r>
              <a:rPr lang="en-US" sz="2600" b="0" dirty="0" smtClean="0"/>
              <a:t>		</a:t>
            </a:r>
          </a:p>
          <a:p>
            <a:pPr>
              <a:lnSpc>
                <a:spcPct val="90000"/>
              </a:lnSpc>
              <a:buFontTx/>
              <a:buNone/>
            </a:pPr>
            <a:r>
              <a:rPr lang="en-US" sz="2600" b="0" dirty="0" smtClean="0"/>
              <a:t>	}</a:t>
            </a:r>
          </a:p>
          <a:p>
            <a:pPr>
              <a:lnSpc>
                <a:spcPct val="90000"/>
              </a:lnSpc>
              <a:buFontTx/>
              <a:buNone/>
            </a:pPr>
            <a:endParaRPr lang="en-US" sz="2000" b="0" dirty="0" smtClean="0"/>
          </a:p>
          <a:p>
            <a:pPr>
              <a:lnSpc>
                <a:spcPct val="90000"/>
              </a:lnSpc>
              <a:buFontTx/>
              <a:buNone/>
            </a:pPr>
            <a:endParaRPr lang="en-US" sz="2000" b="0" dirty="0"/>
          </a:p>
        </p:txBody>
      </p:sp>
      <p:pic>
        <p:nvPicPr>
          <p:cNvPr id="7" name="6 Resim" descr="sheep-jumping-over-fence-clipart-1.jpg"/>
          <p:cNvPicPr>
            <a:picLocks noChangeAspect="1"/>
          </p:cNvPicPr>
          <p:nvPr/>
        </p:nvPicPr>
        <p:blipFill>
          <a:blip r:embed="rId3" cstate="print"/>
          <a:stretch>
            <a:fillRect/>
          </a:stretch>
        </p:blipFill>
        <p:spPr>
          <a:xfrm>
            <a:off x="3428992" y="4429132"/>
            <a:ext cx="3571900" cy="1894893"/>
          </a:xfrm>
          <a:prstGeom prst="rect">
            <a:avLst/>
          </a:prstGeom>
        </p:spPr>
      </p:pic>
      <p:sp>
        <p:nvSpPr>
          <p:cNvPr id="6" name="5 Yuvarlatılmış Dikdörtgen"/>
          <p:cNvSpPr/>
          <p:nvPr/>
        </p:nvSpPr>
        <p:spPr>
          <a:xfrm>
            <a:off x="5857884" y="1357298"/>
            <a:ext cx="2214578" cy="114300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smtClean="0"/>
              <a:t>Ya i = i+1 buradaki gibi, </a:t>
            </a:r>
            <a:r>
              <a:rPr lang="tr-TR" dirty="0" err="1" smtClean="0"/>
              <a:t>if’ten</a:t>
            </a:r>
            <a:r>
              <a:rPr lang="tr-TR" dirty="0" smtClean="0"/>
              <a:t> sonra olsaydı?</a:t>
            </a:r>
            <a:endParaRPr lang="tr-TR" dirty="0"/>
          </a:p>
        </p:txBody>
      </p:sp>
    </p:spTree>
    <p:extLst>
      <p:ext uri="{BB962C8B-B14F-4D97-AF65-F5344CB8AC3E}">
        <p14:creationId xmlns="" xmlns:p14="http://schemas.microsoft.com/office/powerpoint/2010/main" val="57704660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70" decel="100000"/>
                                        <p:tgtEl>
                                          <p:spTgt spid="6"/>
                                        </p:tgtEl>
                                      </p:cBhvr>
                                    </p:animEffect>
                                    <p:animScale>
                                      <p:cBhvr>
                                        <p:cTn id="8" dur="770" decel="100000"/>
                                        <p:tgtEl>
                                          <p:spTgt spid="6"/>
                                        </p:tgtEl>
                                      </p:cBhvr>
                                      <p:from x="10000" y="10000"/>
                                      <p:to x="200000" y="450000"/>
                                    </p:animScale>
                                    <p:animScale>
                                      <p:cBhvr>
                                        <p:cTn id="9" dur="1230" accel="100000" fill="hold">
                                          <p:stCondLst>
                                            <p:cond delay="770"/>
                                          </p:stCondLst>
                                        </p:cTn>
                                        <p:tgtEl>
                                          <p:spTgt spid="6"/>
                                        </p:tgtEl>
                                      </p:cBhvr>
                                      <p:from x="200000" y="450000"/>
                                      <p:to x="100000" y="100000"/>
                                    </p:animScale>
                                    <p:set>
                                      <p:cBhvr>
                                        <p:cTn id="10" dur="770" fill="hold"/>
                                        <p:tgtEl>
                                          <p:spTgt spid="6"/>
                                        </p:tgtEl>
                                        <p:attrNameLst>
                                          <p:attrName>ppt_x</p:attrName>
                                        </p:attrNameLst>
                                      </p:cBhvr>
                                      <p:to>
                                        <p:strVal val="(0.5)"/>
                                      </p:to>
                                    </p:set>
                                    <p:anim from="(0.5)" to="(#ppt_x)" calcmode="lin" valueType="num">
                                      <p:cBhvr>
                                        <p:cTn id="11" dur="1230" accel="100000" fill="hold">
                                          <p:stCondLst>
                                            <p:cond delay="770"/>
                                          </p:stCondLst>
                                        </p:cTn>
                                        <p:tgtEl>
                                          <p:spTgt spid="6"/>
                                        </p:tgtEl>
                                        <p:attrNameLst>
                                          <p:attrName>ppt_x</p:attrName>
                                        </p:attrNameLst>
                                      </p:cBhvr>
                                    </p:anim>
                                    <p:set>
                                      <p:cBhvr>
                                        <p:cTn id="12" dur="770" fill="hold"/>
                                        <p:tgtEl>
                                          <p:spTgt spid="6"/>
                                        </p:tgtEl>
                                        <p:attrNameLst>
                                          <p:attrName>ppt_y</p:attrName>
                                        </p:attrNameLst>
                                      </p:cBhvr>
                                      <p:to>
                                        <p:strVal val="(#ppt_y+0.4)"/>
                                      </p:to>
                                    </p:set>
                                    <p:anim from="(#ppt_y+0.4)" to="(#ppt_y)" calcmode="lin" valueType="num">
                                      <p:cBhvr>
                                        <p:cTn id="13" dur="1230" accel="100000" fill="hold">
                                          <p:stCondLst>
                                            <p:cond delay="770"/>
                                          </p:stCondLst>
                                        </p:cTn>
                                        <p:tgtEl>
                                          <p:spTgt spid="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sz="quarter" idx="1"/>
          </p:nvPr>
        </p:nvSpPr>
        <p:spPr/>
        <p:txBody>
          <a:bodyPr>
            <a:normAutofit/>
          </a:bodyPr>
          <a:lstStyle/>
          <a:p>
            <a:r>
              <a:rPr lang="tr-TR" sz="4400" dirty="0" smtClean="0"/>
              <a:t>ÖĞRETMEN KODU</a:t>
            </a:r>
          </a:p>
          <a:p>
            <a:r>
              <a:rPr lang="tr-TR" sz="4400" dirty="0" smtClean="0"/>
              <a:t>ALIŞTIRMASI</a:t>
            </a:r>
          </a:p>
        </p:txBody>
      </p:sp>
      <p:pic>
        <p:nvPicPr>
          <p:cNvPr id="6" name="Picture 4" descr="http://www3.qcc.cuny.edu/WikiFiles/image/cat_writing1.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143504" y="1500174"/>
            <a:ext cx="2714644" cy="3727361"/>
          </a:xfrm>
          <a:prstGeom prst="ellipse">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cSld>
  <p:clrMapOvr>
    <a:masterClrMapping/>
  </p:clrMapOvr>
  <p:transition>
    <p:rand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6500826" y="6296044"/>
            <a:ext cx="2471726" cy="561956"/>
          </a:xfrm>
        </p:spPr>
        <p:txBody>
          <a:bodyPr>
            <a:normAutofit fontScale="90000"/>
          </a:bodyPr>
          <a:lstStyle/>
          <a:p>
            <a:r>
              <a:rPr lang="tr-TR" dirty="0" smtClean="0"/>
              <a:t>ALIŞTIRMA</a:t>
            </a:r>
            <a:endParaRPr lang="tr-TR" dirty="0"/>
          </a:p>
        </p:txBody>
      </p:sp>
      <p:sp>
        <p:nvSpPr>
          <p:cNvPr id="3" name="2 İçerik Yer Tutucusu"/>
          <p:cNvSpPr>
            <a:spLocks noGrp="1"/>
          </p:cNvSpPr>
          <p:nvPr>
            <p:ph sz="quarter" idx="1"/>
          </p:nvPr>
        </p:nvSpPr>
        <p:spPr>
          <a:xfrm>
            <a:off x="214282" y="491504"/>
            <a:ext cx="8229600" cy="4937760"/>
          </a:xfrm>
        </p:spPr>
        <p:txBody>
          <a:bodyPr>
            <a:normAutofit/>
          </a:bodyPr>
          <a:lstStyle/>
          <a:p>
            <a:pPr>
              <a:buNone/>
            </a:pPr>
            <a:r>
              <a:rPr lang="tr-TR" sz="2000" dirty="0" smtClean="0"/>
              <a:t>ALIŞTIRMA: Bir dersin hocası </a:t>
            </a:r>
            <a:r>
              <a:rPr lang="tr-TR" sz="2000" b="1" dirty="0" smtClean="0"/>
              <a:t>OGRENCI_SAYISI</a:t>
            </a:r>
            <a:r>
              <a:rPr lang="tr-TR" sz="2000" dirty="0" smtClean="0"/>
              <a:t> kadar öğrenciye ders veriyormuş. Not girişleri için bir kod yazacakmış. Sizden yardım istiyor…</a:t>
            </a:r>
          </a:p>
          <a:p>
            <a:r>
              <a:rPr lang="tr-TR" sz="2000" dirty="0" smtClean="0"/>
              <a:t>Kod çalıştığında sırayla </a:t>
            </a:r>
            <a:r>
              <a:rPr lang="tr-TR" sz="2000" i="1" dirty="0" smtClean="0"/>
              <a:t>öğrenci 1</a:t>
            </a:r>
            <a:r>
              <a:rPr lang="tr-TR" sz="2000" dirty="0" smtClean="0"/>
              <a:t>’in notunu sorar, notu alır, </a:t>
            </a:r>
            <a:r>
              <a:rPr lang="tr-TR" sz="2000" i="1" dirty="0" smtClean="0"/>
              <a:t>öğrenci 2</a:t>
            </a:r>
            <a:r>
              <a:rPr lang="tr-TR" sz="2000" dirty="0" smtClean="0"/>
              <a:t>’nin  notunu sorar ve notu alır…</a:t>
            </a:r>
          </a:p>
          <a:p>
            <a:r>
              <a:rPr lang="tr-TR" sz="2000" dirty="0" smtClean="0"/>
              <a:t>Herhangi bir not girişi 0-100 arasında değilse ya da -1 değilse kod kullanıcıyı uyarır ve tekrar giriş ister. </a:t>
            </a:r>
            <a:r>
              <a:rPr lang="tr-TR" sz="1600" dirty="0" smtClean="0"/>
              <a:t>(“</a:t>
            </a:r>
            <a:r>
              <a:rPr lang="tr-TR" sz="1600" dirty="0" err="1" smtClean="0"/>
              <a:t>Yanlis</a:t>
            </a:r>
            <a:r>
              <a:rPr lang="tr-TR" sz="1600" dirty="0" smtClean="0"/>
              <a:t> </a:t>
            </a:r>
            <a:r>
              <a:rPr lang="tr-TR" sz="1600" dirty="0" err="1" smtClean="0"/>
              <a:t>giris</a:t>
            </a:r>
            <a:r>
              <a:rPr lang="tr-TR" sz="1600" dirty="0" smtClean="0"/>
              <a:t>. -1 ya da 0-100  </a:t>
            </a:r>
            <a:r>
              <a:rPr lang="tr-TR" sz="1600" dirty="0" err="1" smtClean="0"/>
              <a:t>arasi</a:t>
            </a:r>
            <a:r>
              <a:rPr lang="tr-TR" sz="1600" dirty="0" smtClean="0"/>
              <a:t> bir </a:t>
            </a:r>
            <a:r>
              <a:rPr lang="tr-TR" sz="1600" dirty="0" err="1" smtClean="0"/>
              <a:t>deger</a:t>
            </a:r>
            <a:r>
              <a:rPr lang="tr-TR" sz="1600" dirty="0" smtClean="0"/>
              <a:t> giriniz!”)</a:t>
            </a:r>
            <a:endParaRPr lang="tr-TR" sz="2000" dirty="0" smtClean="0"/>
          </a:p>
          <a:p>
            <a:r>
              <a:rPr lang="tr-TR" sz="2000" dirty="0" smtClean="0"/>
              <a:t>Kullanıcı -1 girdiğinde, kod sonuç ekranına geçer.</a:t>
            </a:r>
          </a:p>
          <a:p>
            <a:endParaRPr lang="tr-TR" sz="2000" dirty="0" smtClean="0"/>
          </a:p>
          <a:p>
            <a:endParaRPr lang="tr-TR" sz="2000" dirty="0" smtClean="0"/>
          </a:p>
          <a:p>
            <a:r>
              <a:rPr lang="tr-TR" sz="2000" dirty="0" smtClean="0"/>
              <a:t>şeklinde bir çıktı verir ve kod sonlanır.</a:t>
            </a:r>
          </a:p>
          <a:p>
            <a:pPr algn="ctr"/>
            <a:r>
              <a:rPr lang="tr-TR" sz="2000" dirty="0" smtClean="0"/>
              <a:t>Kullanıcı -1 girmeden OGRENCI_SAYISI kadar giriş yapılırsa da kod -1 girilmiş gibi sonuç ekranına geçer.</a:t>
            </a:r>
          </a:p>
          <a:p>
            <a:endParaRPr lang="tr-TR" sz="2000" dirty="0"/>
          </a:p>
        </p:txBody>
      </p:sp>
      <p:sp>
        <p:nvSpPr>
          <p:cNvPr id="9" name="8 Dikdörtgen"/>
          <p:cNvSpPr/>
          <p:nvPr/>
        </p:nvSpPr>
        <p:spPr>
          <a:xfrm>
            <a:off x="1928794" y="2928934"/>
            <a:ext cx="4714908" cy="78581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buNone/>
            </a:pPr>
            <a:r>
              <a:rPr lang="tr-TR" b="1" i="1" dirty="0" smtClean="0">
                <a:solidFill>
                  <a:schemeClr val="tx1"/>
                </a:solidFill>
              </a:rPr>
              <a:t>Girmiş olduğunuz not adedi: ________</a:t>
            </a:r>
          </a:p>
          <a:p>
            <a:pPr>
              <a:buNone/>
            </a:pPr>
            <a:r>
              <a:rPr lang="tr-TR" b="1" i="1" dirty="0" smtClean="0">
                <a:solidFill>
                  <a:schemeClr val="tx1"/>
                </a:solidFill>
              </a:rPr>
              <a:t>Sınav ortalaması: _______ (</a:t>
            </a:r>
            <a:r>
              <a:rPr lang="tr-TR" b="1" i="1" dirty="0" err="1" smtClean="0">
                <a:solidFill>
                  <a:schemeClr val="tx1"/>
                </a:solidFill>
              </a:rPr>
              <a:t>küsüratlı</a:t>
            </a:r>
            <a:r>
              <a:rPr lang="tr-TR" b="1" i="1" dirty="0" smtClean="0">
                <a:solidFill>
                  <a:schemeClr val="tx1"/>
                </a:solidFill>
              </a:rPr>
              <a:t>)</a:t>
            </a:r>
          </a:p>
        </p:txBody>
      </p:sp>
      <p:grpSp>
        <p:nvGrpSpPr>
          <p:cNvPr id="4" name="Group 7"/>
          <p:cNvGrpSpPr/>
          <p:nvPr/>
        </p:nvGrpSpPr>
        <p:grpSpPr>
          <a:xfrm>
            <a:off x="2000232" y="4693963"/>
            <a:ext cx="4312216" cy="2164037"/>
            <a:chOff x="3916593" y="4379800"/>
            <a:chExt cx="4312216" cy="2164037"/>
          </a:xfrm>
        </p:grpSpPr>
        <p:pic>
          <p:nvPicPr>
            <p:cNvPr id="6" name="Picture 4" descr="http://www3.qcc.cuny.edu/WikiFiles/image/cat_writing1.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916593" y="4379800"/>
              <a:ext cx="1576072" cy="2164037"/>
            </a:xfrm>
            <a:prstGeom prst="ellipse">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7" name="Picture 1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421359" y="5081600"/>
              <a:ext cx="1807450" cy="1323109"/>
            </a:xfrm>
            <a:prstGeom prst="ellipse">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8" name="7 Köşeleri Yuvarlanmış Dikdörtgen Belirtme Çizgisi"/>
          <p:cNvSpPr/>
          <p:nvPr/>
        </p:nvSpPr>
        <p:spPr>
          <a:xfrm>
            <a:off x="6286512" y="4929198"/>
            <a:ext cx="2571768" cy="695322"/>
          </a:xfrm>
          <a:prstGeom prst="wedgeRoundRectCallout">
            <a:avLst>
              <a:gd name="adj1" fmla="val -77463"/>
              <a:gd name="adj2" fmla="val 24962"/>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smtClean="0"/>
              <a:t>Hocam, sınavlar okundu mu?</a:t>
            </a:r>
            <a:endParaRPr lang="tr-TR" dirty="0"/>
          </a:p>
        </p:txBody>
      </p:sp>
      <p:pic>
        <p:nvPicPr>
          <p:cNvPr id="11" name="10 Resim" descr="bilgisayar.wmf"/>
          <p:cNvPicPr>
            <a:picLocks noChangeAspect="1"/>
          </p:cNvPicPr>
          <p:nvPr/>
        </p:nvPicPr>
        <p:blipFill>
          <a:blip r:embed="rId4"/>
          <a:stretch>
            <a:fillRect/>
          </a:stretch>
        </p:blipFill>
        <p:spPr>
          <a:xfrm>
            <a:off x="8001024" y="3143248"/>
            <a:ext cx="761999" cy="778041"/>
          </a:xfrm>
          <a:prstGeom prst="rect">
            <a:avLst/>
          </a:prstGeom>
        </p:spPr>
      </p:pic>
      <p:sp>
        <p:nvSpPr>
          <p:cNvPr id="10" name="9 Yuvarlatılmış Dikdörtgen"/>
          <p:cNvSpPr/>
          <p:nvPr/>
        </p:nvSpPr>
        <p:spPr>
          <a:xfrm>
            <a:off x="214282" y="4572008"/>
            <a:ext cx="1643074" cy="18573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400" dirty="0" smtClean="0"/>
              <a:t>Değer kontrolleri de yapınız.</a:t>
            </a:r>
          </a:p>
          <a:p>
            <a:pPr algn="ctr"/>
            <a:endParaRPr lang="tr-TR" sz="1400" dirty="0" smtClean="0"/>
          </a:p>
          <a:p>
            <a:pPr algn="ctr"/>
            <a:endParaRPr lang="tr-TR" sz="1400" dirty="0" smtClean="0"/>
          </a:p>
          <a:p>
            <a:pPr algn="ctr"/>
            <a:endParaRPr lang="tr-TR" dirty="0" smtClean="0"/>
          </a:p>
          <a:p>
            <a:pPr algn="ctr"/>
            <a:endParaRPr lang="tr-TR" dirty="0" smtClean="0"/>
          </a:p>
          <a:p>
            <a:pPr algn="ctr"/>
            <a:endParaRPr lang="tr-TR" dirty="0"/>
          </a:p>
        </p:txBody>
      </p:sp>
      <p:pic>
        <p:nvPicPr>
          <p:cNvPr id="12" name="Picture 2" descr="http://images.clipartpanda.com/airport-clipart-Airport-Clip-Art-378.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785786" y="5143512"/>
            <a:ext cx="771389" cy="127200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ox(i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ox(i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ox(in)">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box(in)">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box(in)">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Anlayamadığınız yerleri bizlere sorunuz.</a:t>
            </a:r>
            <a:endParaRPr lang="tr-TR" dirty="0"/>
          </a:p>
        </p:txBody>
      </p:sp>
      <p:sp>
        <p:nvSpPr>
          <p:cNvPr id="3" name="2 İçerik Yer Tutucusu"/>
          <p:cNvSpPr>
            <a:spLocks noGrp="1"/>
          </p:cNvSpPr>
          <p:nvPr>
            <p:ph sz="quarter" idx="1"/>
          </p:nvPr>
        </p:nvSpPr>
        <p:spPr/>
        <p:txBody>
          <a:bodyPr>
            <a:normAutofit/>
          </a:bodyPr>
          <a:lstStyle/>
          <a:p>
            <a:pPr algn="ctr"/>
            <a:r>
              <a:rPr lang="tr-TR" sz="8000" dirty="0" smtClean="0"/>
              <a:t>3.ders sonu</a:t>
            </a:r>
            <a:endParaRPr lang="tr-TR" sz="8000" dirty="0"/>
          </a:p>
        </p:txBody>
      </p:sp>
    </p:spTree>
  </p:cSld>
  <p:clrMapOvr>
    <a:masterClrMapping/>
  </p:clrMapOvr>
  <p:transition>
    <p:rand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en-US" sz="4000" b="1" dirty="0" smtClean="0"/>
              <a:t>do-while</a:t>
            </a:r>
            <a:r>
              <a:rPr lang="en-US" sz="4000" dirty="0" smtClean="0"/>
              <a:t> </a:t>
            </a:r>
            <a:r>
              <a:rPr lang="tr-TR" sz="4000" dirty="0" smtClean="0"/>
              <a:t>yapısı</a:t>
            </a:r>
            <a:endParaRPr lang="tr-TR" sz="4000" b="1" dirty="0">
              <a:solidFill>
                <a:schemeClr val="tx2">
                  <a:lumMod val="60000"/>
                  <a:lumOff val="40000"/>
                </a:schemeClr>
              </a:solidFill>
            </a:endParaRPr>
          </a:p>
        </p:txBody>
      </p:sp>
      <p:sp>
        <p:nvSpPr>
          <p:cNvPr id="3" name="Alt Başlık 2"/>
          <p:cNvSpPr>
            <a:spLocks noGrp="1"/>
          </p:cNvSpPr>
          <p:nvPr>
            <p:ph sz="quarter" idx="1"/>
          </p:nvPr>
        </p:nvSpPr>
        <p:spPr>
          <a:xfrm>
            <a:off x="457200" y="1714488"/>
            <a:ext cx="8229600" cy="4642767"/>
          </a:xfrm>
        </p:spPr>
        <p:txBody>
          <a:bodyPr>
            <a:normAutofit/>
          </a:bodyPr>
          <a:lstStyle/>
          <a:p>
            <a:pPr algn="just">
              <a:buFontTx/>
              <a:buChar char="-"/>
            </a:pPr>
            <a:r>
              <a:rPr lang="tr-TR" sz="2000" b="1" dirty="0" smtClean="0"/>
              <a:t> </a:t>
            </a:r>
            <a:r>
              <a:rPr lang="tr-TR" sz="2800" dirty="0" smtClean="0"/>
              <a:t>do-</a:t>
            </a:r>
            <a:r>
              <a:rPr lang="tr-TR" sz="2800" dirty="0" err="1" smtClean="0"/>
              <a:t>while</a:t>
            </a:r>
            <a:r>
              <a:rPr lang="tr-TR" sz="2800" dirty="0" smtClean="0"/>
              <a:t> döngüsü </a:t>
            </a:r>
            <a:r>
              <a:rPr lang="tr-TR" sz="2800" dirty="0" err="1" smtClean="0"/>
              <a:t>while</a:t>
            </a:r>
            <a:r>
              <a:rPr lang="tr-TR" sz="2800" dirty="0" smtClean="0"/>
              <a:t> döngüsünün özel bir halidir. </a:t>
            </a:r>
            <a:r>
              <a:rPr lang="tr-TR" sz="2800" dirty="0" err="1" smtClean="0"/>
              <a:t>while</a:t>
            </a:r>
            <a:r>
              <a:rPr lang="tr-TR" sz="2800" dirty="0" smtClean="0"/>
              <a:t> döngüsünden farklı olarak do-</a:t>
            </a:r>
            <a:r>
              <a:rPr lang="tr-TR" sz="2800" dirty="0" err="1" smtClean="0"/>
              <a:t>while</a:t>
            </a:r>
            <a:r>
              <a:rPr lang="tr-TR" sz="2800" dirty="0" smtClean="0"/>
              <a:t> döngüsünde blok önce çalıştırılır ve kontrol daha sonra yapılır. Bu da do-</a:t>
            </a:r>
            <a:r>
              <a:rPr lang="tr-TR" sz="2800" dirty="0" err="1" smtClean="0"/>
              <a:t>while</a:t>
            </a:r>
            <a:r>
              <a:rPr lang="tr-TR" sz="2800" dirty="0" smtClean="0"/>
              <a:t> döngüsünün en az bir kere çalıştırılmasını sağlar. Bunun dışında </a:t>
            </a:r>
            <a:r>
              <a:rPr lang="tr-TR" sz="2800" dirty="0" err="1" smtClean="0"/>
              <a:t>while</a:t>
            </a:r>
            <a:r>
              <a:rPr lang="tr-TR" sz="2800" dirty="0" smtClean="0"/>
              <a:t> döngüsüyle aralarında bir fark yoktur. </a:t>
            </a:r>
            <a:endParaRPr lang="tr-TR" sz="1800" dirty="0" smtClean="0">
              <a:solidFill>
                <a:schemeClr val="tx1"/>
              </a:solidFill>
            </a:endParaRPr>
          </a:p>
        </p:txBody>
      </p:sp>
    </p:spTree>
  </p:cSld>
  <p:clrMapOvr>
    <a:masterClrMapping/>
  </p:clrMapOvr>
  <p:transition>
    <p:rand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Döngüler : do-while</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lnSpcReduction="10000"/>
          </a:bodyPr>
          <a:lstStyle/>
          <a:p>
            <a:pPr algn="just">
              <a:buFontTx/>
              <a:buChar char="-"/>
            </a:pPr>
            <a:r>
              <a:rPr lang="tr-TR" sz="1800" dirty="0" smtClean="0">
                <a:solidFill>
                  <a:schemeClr val="tx1"/>
                </a:solidFill>
              </a:rPr>
              <a:t>do-</a:t>
            </a:r>
            <a:r>
              <a:rPr lang="tr-TR" sz="1800" dirty="0" err="1" smtClean="0">
                <a:solidFill>
                  <a:schemeClr val="tx1"/>
                </a:solidFill>
              </a:rPr>
              <a:t>while</a:t>
            </a:r>
            <a:r>
              <a:rPr lang="tr-TR" sz="1800" dirty="0" smtClean="0">
                <a:solidFill>
                  <a:schemeClr val="tx1"/>
                </a:solidFill>
              </a:rPr>
              <a:t> döngüsünün temel yapısı şu şekildedir:</a:t>
            </a:r>
          </a:p>
          <a:p>
            <a:pPr algn="just">
              <a:buFontTx/>
              <a:buChar char="-"/>
            </a:pPr>
            <a:endParaRPr lang="tr-TR" sz="1800" dirty="0" smtClean="0">
              <a:solidFill>
                <a:schemeClr val="tx1"/>
              </a:solidFill>
            </a:endParaRPr>
          </a:p>
          <a:p>
            <a:pPr algn="just"/>
            <a:r>
              <a:rPr lang="tr-TR" sz="2200" dirty="0" smtClean="0">
                <a:solidFill>
                  <a:schemeClr val="tx1"/>
                </a:solidFill>
              </a:rPr>
              <a:t>   do{</a:t>
            </a:r>
          </a:p>
          <a:p>
            <a:pPr algn="just"/>
            <a:r>
              <a:rPr lang="tr-TR" sz="2200" dirty="0" smtClean="0">
                <a:solidFill>
                  <a:schemeClr val="tx1"/>
                </a:solidFill>
              </a:rPr>
              <a:t>       işlem_1;</a:t>
            </a:r>
          </a:p>
          <a:p>
            <a:pPr algn="just"/>
            <a:r>
              <a:rPr lang="tr-TR" sz="2200" dirty="0" smtClean="0">
                <a:solidFill>
                  <a:schemeClr val="tx1"/>
                </a:solidFill>
              </a:rPr>
              <a:t>       işlem_2;</a:t>
            </a:r>
          </a:p>
          <a:p>
            <a:pPr algn="just"/>
            <a:r>
              <a:rPr lang="tr-TR" sz="2200" dirty="0" smtClean="0">
                <a:solidFill>
                  <a:schemeClr val="tx1"/>
                </a:solidFill>
              </a:rPr>
              <a:t>       …</a:t>
            </a:r>
          </a:p>
          <a:p>
            <a:pPr algn="just"/>
            <a:r>
              <a:rPr lang="tr-TR" sz="2200" dirty="0" smtClean="0">
                <a:solidFill>
                  <a:schemeClr val="tx1"/>
                </a:solidFill>
              </a:rPr>
              <a:t>       işlem_n;</a:t>
            </a:r>
          </a:p>
          <a:p>
            <a:pPr algn="just"/>
            <a:r>
              <a:rPr lang="tr-TR" sz="2200" dirty="0" smtClean="0">
                <a:solidFill>
                  <a:schemeClr val="tx1"/>
                </a:solidFill>
              </a:rPr>
              <a:t>   }</a:t>
            </a:r>
            <a:r>
              <a:rPr lang="tr-TR" sz="2200" dirty="0" err="1" smtClean="0">
                <a:solidFill>
                  <a:schemeClr val="tx1"/>
                </a:solidFill>
              </a:rPr>
              <a:t>while</a:t>
            </a:r>
            <a:r>
              <a:rPr lang="tr-TR" sz="2200" dirty="0" smtClean="0">
                <a:solidFill>
                  <a:schemeClr val="tx1"/>
                </a:solidFill>
              </a:rPr>
              <a:t>(kontrol);</a:t>
            </a:r>
          </a:p>
          <a:p>
            <a:pPr algn="just"/>
            <a:endParaRPr lang="tr-TR" sz="2200" dirty="0" smtClean="0">
              <a:solidFill>
                <a:schemeClr val="tx1"/>
              </a:solidFill>
            </a:endParaRPr>
          </a:p>
          <a:p>
            <a:pPr algn="just"/>
            <a:r>
              <a:rPr lang="tr-TR" sz="2200" dirty="0" smtClean="0">
                <a:solidFill>
                  <a:schemeClr val="tx1"/>
                </a:solidFill>
              </a:rPr>
              <a:t>- Burada dikkat edilmesi gereken en önemli </a:t>
            </a:r>
            <a:r>
              <a:rPr lang="tr-TR" sz="2200" dirty="0" err="1" smtClean="0">
                <a:solidFill>
                  <a:schemeClr val="tx1"/>
                </a:solidFill>
              </a:rPr>
              <a:t>syntax</a:t>
            </a:r>
            <a:r>
              <a:rPr lang="tr-TR" sz="2200" dirty="0" smtClean="0">
                <a:solidFill>
                  <a:schemeClr val="tx1"/>
                </a:solidFill>
              </a:rPr>
              <a:t>, diğer blokların aksine do-</a:t>
            </a:r>
            <a:r>
              <a:rPr lang="tr-TR" sz="2200" dirty="0" err="1" smtClean="0">
                <a:solidFill>
                  <a:schemeClr val="tx1"/>
                </a:solidFill>
              </a:rPr>
              <a:t>while</a:t>
            </a:r>
            <a:r>
              <a:rPr lang="tr-TR" sz="2200" dirty="0" smtClean="0">
                <a:solidFill>
                  <a:schemeClr val="tx1"/>
                </a:solidFill>
              </a:rPr>
              <a:t> bloklarının noktalı virgül ( “ ; “ ) ile bitirilmesi gerektiğidir. do-</a:t>
            </a:r>
            <a:r>
              <a:rPr lang="tr-TR" sz="2200" dirty="0" err="1" smtClean="0">
                <a:solidFill>
                  <a:schemeClr val="tx1"/>
                </a:solidFill>
              </a:rPr>
              <a:t>while</a:t>
            </a:r>
            <a:r>
              <a:rPr lang="tr-TR" sz="2200" dirty="0" smtClean="0">
                <a:solidFill>
                  <a:schemeClr val="tx1"/>
                </a:solidFill>
              </a:rPr>
              <a:t> döngüsünde noktalı virgül kullanılmaması bir derleme hatası verir.</a:t>
            </a:r>
          </a:p>
        </p:txBody>
      </p:sp>
    </p:spTree>
  </p:cSld>
  <p:clrMapOvr>
    <a:masterClrMapping/>
  </p:clrMapOvr>
  <p:transition>
    <p:rand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noFill/>
          <a:ln/>
        </p:spPr>
        <p:txBody>
          <a:bodyPr/>
          <a:lstStyle/>
          <a:p>
            <a:r>
              <a:rPr lang="en-US" b="1" dirty="0" smtClean="0"/>
              <a:t>do-while</a:t>
            </a:r>
            <a:r>
              <a:rPr lang="en-US" dirty="0" smtClean="0"/>
              <a:t> </a:t>
            </a:r>
            <a:r>
              <a:rPr lang="tr-TR" dirty="0" smtClean="0"/>
              <a:t>yapısı</a:t>
            </a:r>
            <a:endParaRPr lang="en-US" dirty="0"/>
          </a:p>
        </p:txBody>
      </p:sp>
      <p:sp>
        <p:nvSpPr>
          <p:cNvPr id="11267" name="Rectangle 3"/>
          <p:cNvSpPr>
            <a:spLocks noGrp="1" noChangeArrowheads="1"/>
          </p:cNvSpPr>
          <p:nvPr>
            <p:ph idx="1"/>
          </p:nvPr>
        </p:nvSpPr>
        <p:spPr>
          <a:xfrm>
            <a:off x="381000" y="1371600"/>
            <a:ext cx="8382000" cy="4914920"/>
          </a:xfrm>
          <a:noFill/>
          <a:ln/>
        </p:spPr>
        <p:txBody>
          <a:bodyPr>
            <a:normAutofit/>
          </a:bodyPr>
          <a:lstStyle/>
          <a:p>
            <a:pPr>
              <a:buFontTx/>
              <a:buNone/>
            </a:pPr>
            <a:r>
              <a:rPr lang="en-US" sz="2400" b="0" dirty="0"/>
              <a:t>do</a:t>
            </a:r>
          </a:p>
          <a:p>
            <a:pPr>
              <a:buFontTx/>
              <a:buNone/>
            </a:pPr>
            <a:r>
              <a:rPr lang="en-US" sz="2400" b="0" dirty="0"/>
              <a:t>{</a:t>
            </a:r>
          </a:p>
          <a:p>
            <a:pPr>
              <a:buFontTx/>
              <a:buNone/>
            </a:pPr>
            <a:r>
              <a:rPr lang="en-US" sz="2400" b="0" dirty="0"/>
              <a:t>	</a:t>
            </a:r>
            <a:r>
              <a:rPr lang="en-US" sz="2400" b="0" i="1" dirty="0"/>
              <a:t>statement(s)</a:t>
            </a:r>
            <a:endParaRPr lang="en-US" sz="2400" b="0" dirty="0"/>
          </a:p>
          <a:p>
            <a:pPr>
              <a:buFontTx/>
              <a:buNone/>
            </a:pPr>
            <a:r>
              <a:rPr lang="en-US" sz="2400" b="0" dirty="0"/>
              <a:t>} while ( </a:t>
            </a:r>
            <a:r>
              <a:rPr lang="en-US" sz="2400" b="0" i="1" dirty="0"/>
              <a:t>condition</a:t>
            </a:r>
            <a:r>
              <a:rPr lang="en-US" sz="2400" b="0" dirty="0"/>
              <a:t> ) ;</a:t>
            </a:r>
          </a:p>
          <a:p>
            <a:pPr>
              <a:buFontTx/>
              <a:buNone/>
            </a:pPr>
            <a:endParaRPr lang="en-US" sz="2400" b="0" dirty="0"/>
          </a:p>
          <a:p>
            <a:endParaRPr lang="tr-TR" sz="2400" b="0" dirty="0" smtClean="0"/>
          </a:p>
          <a:p>
            <a:endParaRPr lang="tr-TR" sz="2400" dirty="0" smtClean="0"/>
          </a:p>
          <a:p>
            <a:endParaRPr lang="tr-TR" sz="2400" b="0" dirty="0" smtClean="0"/>
          </a:p>
          <a:p>
            <a:endParaRPr lang="tr-TR" sz="2400" dirty="0" smtClean="0"/>
          </a:p>
          <a:p>
            <a:endParaRPr lang="tr-TR" sz="2400" dirty="0" smtClean="0"/>
          </a:p>
        </p:txBody>
      </p:sp>
      <p:sp>
        <p:nvSpPr>
          <p:cNvPr id="3" name="Rectangle 2"/>
          <p:cNvSpPr/>
          <p:nvPr/>
        </p:nvSpPr>
        <p:spPr>
          <a:xfrm>
            <a:off x="4734155" y="1420091"/>
            <a:ext cx="2743200" cy="1233054"/>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tr-TR" b="1" dirty="0" smtClean="0">
                <a:solidFill>
                  <a:schemeClr val="tx1"/>
                </a:solidFill>
              </a:rPr>
              <a:t>Noktalı virgülü unutmayalım</a:t>
            </a:r>
            <a:endParaRPr lang="tr-TR" b="1" dirty="0">
              <a:solidFill>
                <a:schemeClr val="tx1"/>
              </a:solidFill>
            </a:endParaRPr>
          </a:p>
        </p:txBody>
      </p:sp>
      <p:pic>
        <p:nvPicPr>
          <p:cNvPr id="12290" name="Picture 2" descr="http://static.independent.co.uk/s3fs-public/thumbnails/image/2015/07/03/20/semicolon.jpg"/>
          <p:cNvPicPr>
            <a:picLocks noChangeAspect="1" noChangeArrowheads="1"/>
          </p:cNvPicPr>
          <p:nvPr/>
        </p:nvPicPr>
        <p:blipFill>
          <a:blip r:embed="rId2" cstate="print">
            <a:extLst>
              <a:ext uri="{BEBA8EAE-BF5A-486C-A8C5-ECC9F3942E4B}">
                <a14:imgProps xmlns="" xmlns:a14="http://schemas.microsoft.com/office/drawing/2010/main">
                  <a14:imgLayer r:embed="">
                    <a14:imgEffect>
                      <a14:backgroundRemoval t="0" b="100000" l="0" r="95407">
                        <a14:foregroundMark x1="52632" y1="16582" x2="52632" y2="16582"/>
                      </a14:backgroundRemoval>
                    </a14:imgEffect>
                  </a14:imgLayer>
                </a14:imgProps>
              </a:ext>
              <a:ext uri="{28A0092B-C50C-407E-A947-70E740481C1C}">
                <a14:useLocalDpi xmlns="" xmlns:a14="http://schemas.microsoft.com/office/drawing/2010/main" val="0"/>
              </a:ext>
            </a:extLst>
          </a:blip>
          <a:srcRect/>
          <a:stretch>
            <a:fillRect/>
          </a:stretch>
        </p:blipFill>
        <p:spPr bwMode="auto">
          <a:xfrm>
            <a:off x="6863655" y="1813120"/>
            <a:ext cx="613700" cy="460422"/>
          </a:xfrm>
          <a:prstGeom prst="rect">
            <a:avLst/>
          </a:prstGeom>
          <a:noFill/>
          <a:extLst>
            <a:ext uri="{909E8E84-426E-40DD-AFC4-6F175D3DCCD1}">
              <a14:hiddenFill xmlns="" xmlns:a14="http://schemas.microsoft.com/office/drawing/2010/main">
                <a:solidFill>
                  <a:srgbClr val="FFFFFF"/>
                </a:solidFill>
              </a14:hiddenFill>
            </a:ext>
          </a:extLst>
        </p:spPr>
      </p:pic>
      <p:sp>
        <p:nvSpPr>
          <p:cNvPr id="2" name="Lightning Bolt 1"/>
          <p:cNvSpPr/>
          <p:nvPr/>
        </p:nvSpPr>
        <p:spPr>
          <a:xfrm rot="827260" flipH="1">
            <a:off x="3138327" y="1977052"/>
            <a:ext cx="1497428" cy="1006801"/>
          </a:xfrm>
          <a:prstGeom prst="lightningBol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tr-TR"/>
          </a:p>
        </p:txBody>
      </p:sp>
      <p:sp>
        <p:nvSpPr>
          <p:cNvPr id="7" name="6 Yuvarlatılmış Dikdörtgen"/>
          <p:cNvSpPr/>
          <p:nvPr/>
        </p:nvSpPr>
        <p:spPr>
          <a:xfrm>
            <a:off x="1714480" y="4143380"/>
            <a:ext cx="1428760" cy="100013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tr-TR" dirty="0" smtClean="0"/>
              <a:t>do{ a++;}</a:t>
            </a:r>
          </a:p>
          <a:p>
            <a:r>
              <a:rPr lang="tr-TR" dirty="0" err="1" smtClean="0"/>
              <a:t>while</a:t>
            </a:r>
            <a:r>
              <a:rPr lang="tr-TR" dirty="0" smtClean="0"/>
              <a:t>(a&lt;2)</a:t>
            </a:r>
          </a:p>
          <a:p>
            <a:r>
              <a:rPr lang="tr-TR" dirty="0" smtClean="0"/>
              <a:t>a++;</a:t>
            </a:r>
            <a:endParaRPr lang="tr-TR" dirty="0"/>
          </a:p>
        </p:txBody>
      </p:sp>
      <p:cxnSp>
        <p:nvCxnSpPr>
          <p:cNvPr id="9" name="8 Düz Ok Bağlayıcısı"/>
          <p:cNvCxnSpPr/>
          <p:nvPr/>
        </p:nvCxnSpPr>
        <p:spPr>
          <a:xfrm flipV="1">
            <a:off x="3286116" y="3857628"/>
            <a:ext cx="1285884" cy="64294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10 Düz Ok Bağlayıcısı"/>
          <p:cNvCxnSpPr/>
          <p:nvPr/>
        </p:nvCxnSpPr>
        <p:spPr>
          <a:xfrm>
            <a:off x="3286116" y="4857760"/>
            <a:ext cx="1428760" cy="3571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12 Yuvarlatılmış Dikdörtgen"/>
          <p:cNvSpPr/>
          <p:nvPr/>
        </p:nvSpPr>
        <p:spPr>
          <a:xfrm>
            <a:off x="4643438" y="3000372"/>
            <a:ext cx="1428760" cy="128588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tr-TR" dirty="0" smtClean="0"/>
              <a:t>do{ a++;}</a:t>
            </a:r>
          </a:p>
          <a:p>
            <a:r>
              <a:rPr lang="tr-TR" dirty="0" err="1" smtClean="0"/>
              <a:t>while</a:t>
            </a:r>
            <a:r>
              <a:rPr lang="tr-TR" dirty="0" smtClean="0"/>
              <a:t>(a&lt;2)</a:t>
            </a:r>
          </a:p>
          <a:p>
            <a:endParaRPr lang="tr-TR" dirty="0" smtClean="0"/>
          </a:p>
          <a:p>
            <a:r>
              <a:rPr lang="tr-TR" dirty="0" smtClean="0"/>
              <a:t>a++;</a:t>
            </a:r>
            <a:endParaRPr lang="tr-TR" dirty="0"/>
          </a:p>
        </p:txBody>
      </p:sp>
      <p:sp>
        <p:nvSpPr>
          <p:cNvPr id="14" name="13 Yuvarlatılmış Dikdörtgen"/>
          <p:cNvSpPr/>
          <p:nvPr/>
        </p:nvSpPr>
        <p:spPr>
          <a:xfrm>
            <a:off x="4857752" y="4929198"/>
            <a:ext cx="1428760" cy="121444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tr-TR" dirty="0" smtClean="0"/>
              <a:t>do{ a++;}</a:t>
            </a:r>
          </a:p>
          <a:p>
            <a:endParaRPr lang="tr-TR" dirty="0" smtClean="0"/>
          </a:p>
          <a:p>
            <a:r>
              <a:rPr lang="tr-TR" dirty="0" err="1" smtClean="0"/>
              <a:t>while</a:t>
            </a:r>
            <a:r>
              <a:rPr lang="tr-TR" dirty="0" smtClean="0"/>
              <a:t>(a&lt;2)</a:t>
            </a:r>
          </a:p>
          <a:p>
            <a:r>
              <a:rPr lang="tr-TR" dirty="0" smtClean="0"/>
              <a:t>a++;</a:t>
            </a:r>
            <a:endParaRPr lang="tr-TR" dirty="0"/>
          </a:p>
        </p:txBody>
      </p:sp>
      <p:sp>
        <p:nvSpPr>
          <p:cNvPr id="16" name="15 Sağ Ayraç"/>
          <p:cNvSpPr/>
          <p:nvPr/>
        </p:nvSpPr>
        <p:spPr>
          <a:xfrm>
            <a:off x="6429388" y="3357562"/>
            <a:ext cx="500066" cy="264320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20" name="Rectangle 2"/>
          <p:cNvSpPr/>
          <p:nvPr/>
        </p:nvSpPr>
        <p:spPr>
          <a:xfrm>
            <a:off x="7072330" y="4000504"/>
            <a:ext cx="1785950" cy="1590244"/>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tr-TR" b="1" dirty="0" smtClean="0">
                <a:solidFill>
                  <a:schemeClr val="tx1"/>
                </a:solidFill>
              </a:rPr>
              <a:t>Noktalı virgül kodun okunurluğunu artırıp karmaşayı düzeltiyor. </a:t>
            </a:r>
            <a:endParaRPr lang="tr-TR" b="1" dirty="0">
              <a:solidFill>
                <a:schemeClr val="tx1"/>
              </a:solidFill>
            </a:endParaRPr>
          </a:p>
        </p:txBody>
      </p:sp>
      <p:sp>
        <p:nvSpPr>
          <p:cNvPr id="21" name="20 Metin kutusu"/>
          <p:cNvSpPr txBox="1"/>
          <p:nvPr/>
        </p:nvSpPr>
        <p:spPr>
          <a:xfrm>
            <a:off x="3500430" y="3857628"/>
            <a:ext cx="292068" cy="369332"/>
          </a:xfrm>
          <a:prstGeom prst="rect">
            <a:avLst/>
          </a:prstGeom>
          <a:noFill/>
        </p:spPr>
        <p:txBody>
          <a:bodyPr wrap="none" rtlCol="0">
            <a:spAutoFit/>
          </a:bodyPr>
          <a:lstStyle/>
          <a:p>
            <a:r>
              <a:rPr lang="tr-TR" dirty="0" smtClean="0"/>
              <a:t>?</a:t>
            </a:r>
            <a:endParaRPr lang="tr-TR" dirty="0"/>
          </a:p>
        </p:txBody>
      </p:sp>
      <p:sp>
        <p:nvSpPr>
          <p:cNvPr id="22" name="21 Metin kutusu"/>
          <p:cNvSpPr txBox="1"/>
          <p:nvPr/>
        </p:nvSpPr>
        <p:spPr>
          <a:xfrm>
            <a:off x="3714744" y="5072074"/>
            <a:ext cx="292068" cy="369332"/>
          </a:xfrm>
          <a:prstGeom prst="rect">
            <a:avLst/>
          </a:prstGeom>
          <a:noFill/>
        </p:spPr>
        <p:txBody>
          <a:bodyPr wrap="none" rtlCol="0">
            <a:spAutoFit/>
          </a:bodyPr>
          <a:lstStyle/>
          <a:p>
            <a:r>
              <a:rPr lang="tr-TR" dirty="0" smtClean="0"/>
              <a:t>?</a:t>
            </a:r>
            <a:endParaRPr lang="tr-TR" dirty="0"/>
          </a:p>
        </p:txBody>
      </p:sp>
    </p:spTree>
    <p:extLst>
      <p:ext uri="{BB962C8B-B14F-4D97-AF65-F5344CB8AC3E}">
        <p14:creationId xmlns="" xmlns:p14="http://schemas.microsoft.com/office/powerpoint/2010/main" val="1938629214"/>
      </p:ext>
    </p:extLst>
  </p:cSld>
  <p:clrMapOvr>
    <a:masterClrMapping/>
  </p:clrMapOvr>
  <p:transition>
    <p:rand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109537"/>
            <a:ext cx="8229600" cy="461943"/>
          </a:xfrm>
          <a:noFill/>
          <a:ln/>
        </p:spPr>
        <p:txBody>
          <a:bodyPr>
            <a:normAutofit/>
          </a:bodyPr>
          <a:lstStyle/>
          <a:p>
            <a:r>
              <a:rPr lang="tr-TR" sz="2000" dirty="0" smtClean="0"/>
              <a:t>a=2 ise bu örnekte iki döngü de aynı sonucu verirken…</a:t>
            </a:r>
            <a:endParaRPr lang="en-US" sz="2000" dirty="0"/>
          </a:p>
        </p:txBody>
      </p:sp>
      <p:graphicFrame>
        <p:nvGraphicFramePr>
          <p:cNvPr id="2" name="Content Placeholder 1"/>
          <p:cNvGraphicFramePr>
            <a:graphicFrameLocks noGrp="1"/>
          </p:cNvGraphicFramePr>
          <p:nvPr>
            <p:ph idx="1"/>
            <p:extLst>
              <p:ext uri="{D42A27DB-BD31-4B8C-83A1-F6EECF244321}">
                <p14:modId xmlns="" xmlns:p14="http://schemas.microsoft.com/office/powerpoint/2010/main" val="2404102669"/>
              </p:ext>
            </p:extLst>
          </p:nvPr>
        </p:nvGraphicFramePr>
        <p:xfrm>
          <a:off x="857224" y="571480"/>
          <a:ext cx="7521576" cy="4955512"/>
        </p:xfrm>
        <a:graphic>
          <a:graphicData uri="http://schemas.openxmlformats.org/drawingml/2006/table">
            <a:tbl>
              <a:tblPr firstRow="1" bandRow="1">
                <a:tableStyleId>{00A15C55-8517-42AA-B614-E9B94910E393}</a:tableStyleId>
              </a:tblPr>
              <a:tblGrid>
                <a:gridCol w="3760788"/>
                <a:gridCol w="3760788"/>
              </a:tblGrid>
              <a:tr h="357190">
                <a:tc>
                  <a:txBody>
                    <a:bodyPr/>
                    <a:lstStyle/>
                    <a:p>
                      <a:r>
                        <a:rPr lang="tr-TR" dirty="0" smtClean="0">
                          <a:solidFill>
                            <a:schemeClr val="tx1"/>
                          </a:solidFill>
                        </a:rPr>
                        <a:t>While</a:t>
                      </a:r>
                      <a:endParaRPr lang="tr-TR" dirty="0">
                        <a:solidFill>
                          <a:schemeClr val="tx1"/>
                        </a:solidFill>
                      </a:endParaRPr>
                    </a:p>
                  </a:txBody>
                  <a:tcPr/>
                </a:tc>
                <a:tc>
                  <a:txBody>
                    <a:bodyPr/>
                    <a:lstStyle/>
                    <a:p>
                      <a:r>
                        <a:rPr lang="tr-TR" dirty="0" smtClean="0">
                          <a:solidFill>
                            <a:schemeClr val="tx1"/>
                          </a:solidFill>
                        </a:rPr>
                        <a:t>Do</a:t>
                      </a:r>
                      <a:r>
                        <a:rPr lang="tr-TR" baseline="0" dirty="0" smtClean="0">
                          <a:solidFill>
                            <a:schemeClr val="tx1"/>
                          </a:solidFill>
                        </a:rPr>
                        <a:t> While</a:t>
                      </a:r>
                      <a:endParaRPr lang="tr-TR" dirty="0">
                        <a:solidFill>
                          <a:schemeClr val="tx1"/>
                        </a:solidFill>
                      </a:endParaRPr>
                    </a:p>
                  </a:txBody>
                  <a:tcPr/>
                </a:tc>
              </a:tr>
              <a:tr h="4589752">
                <a:tc>
                  <a:txBody>
                    <a:bodyPr/>
                    <a:lstStyle/>
                    <a:p>
                      <a:r>
                        <a:rPr lang="tr-TR" sz="2000" dirty="0" err="1" smtClean="0"/>
                        <a:t>int</a:t>
                      </a:r>
                      <a:r>
                        <a:rPr lang="tr-TR" sz="2000" dirty="0" smtClean="0"/>
                        <a:t> a=2;</a:t>
                      </a:r>
                    </a:p>
                    <a:p>
                      <a:r>
                        <a:rPr lang="tr-TR" sz="2000" dirty="0" smtClean="0"/>
                        <a:t>    while (a&gt;0)</a:t>
                      </a:r>
                    </a:p>
                    <a:p>
                      <a:r>
                        <a:rPr lang="tr-TR" sz="2000" dirty="0" smtClean="0"/>
                        <a:t>    {</a:t>
                      </a:r>
                    </a:p>
                    <a:p>
                      <a:r>
                        <a:rPr lang="tr-TR" sz="2000" dirty="0" smtClean="0"/>
                        <a:t>        printf("GS</a:t>
                      </a:r>
                      <a:r>
                        <a:rPr lang="tr-TR" sz="2000" baseline="0" dirty="0" smtClean="0"/>
                        <a:t> </a:t>
                      </a:r>
                      <a:r>
                        <a:rPr lang="tr-TR" sz="2000" dirty="0" err="1" smtClean="0"/>
                        <a:t>atti</a:t>
                      </a:r>
                      <a:r>
                        <a:rPr lang="tr-TR" sz="2000" dirty="0" smtClean="0"/>
                        <a:t>.\n");</a:t>
                      </a:r>
                    </a:p>
                    <a:p>
                      <a:r>
                        <a:rPr lang="tr-TR" sz="2000" dirty="0" smtClean="0"/>
                        <a:t>        </a:t>
                      </a:r>
                      <a:r>
                        <a:rPr lang="tr-TR" sz="2000" dirty="0" err="1" smtClean="0"/>
                        <a:t>printf</a:t>
                      </a:r>
                      <a:r>
                        <a:rPr lang="tr-TR" sz="2000" dirty="0" smtClean="0"/>
                        <a:t>("FB </a:t>
                      </a:r>
                      <a:r>
                        <a:rPr lang="tr-TR" sz="2000" dirty="0" err="1" smtClean="0"/>
                        <a:t>atti</a:t>
                      </a:r>
                      <a:r>
                        <a:rPr lang="tr-TR" sz="2000" dirty="0" smtClean="0"/>
                        <a:t>.\n" );</a:t>
                      </a:r>
                    </a:p>
                    <a:p>
                      <a:r>
                        <a:rPr lang="tr-TR" sz="2000" dirty="0" smtClean="0"/>
                        <a:t>        a=a-1;</a:t>
                      </a:r>
                    </a:p>
                    <a:p>
                      <a:r>
                        <a:rPr lang="tr-TR" sz="2000" dirty="0" smtClean="0"/>
                        <a:t>    }</a:t>
                      </a:r>
                    </a:p>
                  </a:txBody>
                  <a:tcPr/>
                </a:tc>
                <a:tc>
                  <a:txBody>
                    <a:bodyPr/>
                    <a:lstStyle/>
                    <a:p>
                      <a:r>
                        <a:rPr lang="tr-TR" sz="2000" dirty="0" err="1" smtClean="0"/>
                        <a:t>int</a:t>
                      </a:r>
                      <a:r>
                        <a:rPr lang="tr-TR" sz="2000" dirty="0" smtClean="0"/>
                        <a:t> a=2;</a:t>
                      </a:r>
                    </a:p>
                    <a:p>
                      <a:r>
                        <a:rPr lang="tr-TR" sz="2000" dirty="0" smtClean="0"/>
                        <a:t>    do</a:t>
                      </a:r>
                    </a:p>
                    <a:p>
                      <a:r>
                        <a:rPr lang="tr-TR" sz="2000" dirty="0" smtClean="0"/>
                        <a:t>    {</a:t>
                      </a:r>
                    </a:p>
                    <a:p>
                      <a:r>
                        <a:rPr lang="tr-TR" sz="2000" dirty="0" smtClean="0"/>
                        <a:t>         </a:t>
                      </a:r>
                      <a:r>
                        <a:rPr lang="tr-TR" sz="2000" dirty="0" err="1" smtClean="0"/>
                        <a:t>printf</a:t>
                      </a:r>
                      <a:r>
                        <a:rPr lang="tr-TR" sz="2000" dirty="0" smtClean="0"/>
                        <a:t>("GS</a:t>
                      </a:r>
                      <a:r>
                        <a:rPr lang="tr-TR" sz="2000" baseline="0" dirty="0" smtClean="0"/>
                        <a:t> </a:t>
                      </a:r>
                      <a:r>
                        <a:rPr lang="tr-TR" sz="2000" dirty="0" err="1" smtClean="0"/>
                        <a:t>atti</a:t>
                      </a:r>
                      <a:r>
                        <a:rPr lang="tr-TR" sz="2000" dirty="0" smtClean="0"/>
                        <a:t>.\n");</a:t>
                      </a:r>
                    </a:p>
                    <a:p>
                      <a:r>
                        <a:rPr lang="tr-TR" sz="2000" dirty="0" smtClean="0"/>
                        <a:t>        </a:t>
                      </a:r>
                      <a:r>
                        <a:rPr lang="tr-TR" sz="2000" dirty="0" err="1" smtClean="0"/>
                        <a:t>printf</a:t>
                      </a:r>
                      <a:r>
                        <a:rPr lang="tr-TR" sz="2000" dirty="0" smtClean="0"/>
                        <a:t>("FB </a:t>
                      </a:r>
                      <a:r>
                        <a:rPr lang="tr-TR" sz="2000" dirty="0" err="1" smtClean="0"/>
                        <a:t>atti</a:t>
                      </a:r>
                      <a:r>
                        <a:rPr lang="tr-TR" sz="2000" dirty="0" smtClean="0"/>
                        <a:t>.\n" );</a:t>
                      </a:r>
                    </a:p>
                    <a:p>
                      <a:r>
                        <a:rPr lang="tr-TR" sz="2000" dirty="0" smtClean="0"/>
                        <a:t>        a=a-1;    </a:t>
                      </a:r>
                    </a:p>
                    <a:p>
                      <a:r>
                        <a:rPr lang="tr-TR" sz="2000" dirty="0" smtClean="0"/>
                        <a:t>}</a:t>
                      </a:r>
                      <a:r>
                        <a:rPr lang="tr-TR" sz="2000" dirty="0" err="1" smtClean="0"/>
                        <a:t>while</a:t>
                      </a:r>
                      <a:r>
                        <a:rPr lang="tr-TR" sz="2000" dirty="0" smtClean="0"/>
                        <a:t> (a&gt;0);</a:t>
                      </a:r>
                    </a:p>
                  </a:txBody>
                  <a:tcPr/>
                </a:tc>
              </a:tr>
            </a:tbl>
          </a:graphicData>
        </a:graphic>
      </p:graphicFrame>
      <p:pic>
        <p:nvPicPr>
          <p:cNvPr id="8" name="7 Resim" descr="soru.jpg"/>
          <p:cNvPicPr>
            <a:picLocks noChangeAspect="1"/>
          </p:cNvPicPr>
          <p:nvPr/>
        </p:nvPicPr>
        <p:blipFill>
          <a:blip r:embed="rId3">
            <a:clrChange>
              <a:clrFrom>
                <a:srgbClr val="FCFCFE"/>
              </a:clrFrom>
              <a:clrTo>
                <a:srgbClr val="FCFCFE">
                  <a:alpha val="0"/>
                </a:srgbClr>
              </a:clrTo>
            </a:clrChange>
          </a:blip>
          <a:stretch>
            <a:fillRect/>
          </a:stretch>
        </p:blipFill>
        <p:spPr>
          <a:xfrm>
            <a:off x="5357818" y="3286124"/>
            <a:ext cx="1571636" cy="1181437"/>
          </a:xfrm>
          <a:prstGeom prst="rect">
            <a:avLst/>
          </a:prstGeom>
        </p:spPr>
      </p:pic>
      <p:pic>
        <p:nvPicPr>
          <p:cNvPr id="3074" name="Picture 2"/>
          <p:cNvPicPr>
            <a:picLocks noChangeAspect="1" noChangeArrowheads="1"/>
          </p:cNvPicPr>
          <p:nvPr/>
        </p:nvPicPr>
        <p:blipFill>
          <a:blip r:embed="rId4"/>
          <a:srcRect r="63763" b="77539"/>
          <a:stretch>
            <a:fillRect/>
          </a:stretch>
        </p:blipFill>
        <p:spPr bwMode="auto">
          <a:xfrm>
            <a:off x="785786" y="4572008"/>
            <a:ext cx="3689958" cy="1285884"/>
          </a:xfrm>
          <a:prstGeom prst="rect">
            <a:avLst/>
          </a:prstGeom>
          <a:noFill/>
          <a:ln w="9525">
            <a:noFill/>
            <a:miter lim="800000"/>
            <a:headEnd/>
            <a:tailEnd/>
          </a:ln>
          <a:effectLst/>
        </p:spPr>
      </p:pic>
      <p:pic>
        <p:nvPicPr>
          <p:cNvPr id="10" name="Picture 2"/>
          <p:cNvPicPr>
            <a:picLocks noChangeAspect="1" noChangeArrowheads="1"/>
          </p:cNvPicPr>
          <p:nvPr/>
        </p:nvPicPr>
        <p:blipFill>
          <a:blip r:embed="rId4"/>
          <a:srcRect r="63763" b="77539"/>
          <a:stretch>
            <a:fillRect/>
          </a:stretch>
        </p:blipFill>
        <p:spPr bwMode="auto">
          <a:xfrm>
            <a:off x="4714876" y="4572008"/>
            <a:ext cx="3689958" cy="1285884"/>
          </a:xfrm>
          <a:prstGeom prst="rect">
            <a:avLst/>
          </a:prstGeom>
          <a:noFill/>
          <a:ln w="9525">
            <a:noFill/>
            <a:miter lim="800000"/>
            <a:headEnd/>
            <a:tailEnd/>
          </a:ln>
          <a:effectLst/>
        </p:spPr>
      </p:pic>
      <p:cxnSp>
        <p:nvCxnSpPr>
          <p:cNvPr id="12" name="11 Düz Ok Bağlayıcısı"/>
          <p:cNvCxnSpPr/>
          <p:nvPr/>
        </p:nvCxnSpPr>
        <p:spPr>
          <a:xfrm>
            <a:off x="3929058" y="3714752"/>
            <a:ext cx="1285884" cy="78581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3" name="12 Metin kutusu"/>
          <p:cNvSpPr txBox="1"/>
          <p:nvPr/>
        </p:nvSpPr>
        <p:spPr>
          <a:xfrm>
            <a:off x="2357422" y="3143248"/>
            <a:ext cx="1500198"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tr-TR" dirty="0" smtClean="0"/>
              <a:t>Bu dersin ilk uygulaması</a:t>
            </a:r>
            <a:endParaRPr lang="tr-TR" dirty="0"/>
          </a:p>
        </p:txBody>
      </p:sp>
      <p:sp>
        <p:nvSpPr>
          <p:cNvPr id="9" name="8 Yuvarlatılmış Dikdörtgen"/>
          <p:cNvSpPr/>
          <p:nvPr/>
        </p:nvSpPr>
        <p:spPr>
          <a:xfrm>
            <a:off x="6143636" y="571480"/>
            <a:ext cx="2071702" cy="121444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1400" dirty="0" smtClean="0"/>
              <a:t>Lütfen cevap kutusuna ek kutu eklemek gerekiyorsa ekleyiniz. Nokta, virgül, boşluk gibi detaylara da özen gösteriniz. </a:t>
            </a:r>
            <a:endParaRPr lang="tr-TR" sz="1400" dirty="0"/>
          </a:p>
        </p:txBody>
      </p:sp>
    </p:spTree>
    <p:extLst>
      <p:ext uri="{BB962C8B-B14F-4D97-AF65-F5344CB8AC3E}">
        <p14:creationId xmlns="" xmlns:p14="http://schemas.microsoft.com/office/powerpoint/2010/main" val="49770284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amond(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2290"/>
                                        </p:tgtEl>
                                        <p:attrNameLst>
                                          <p:attrName>style.visibility</p:attrName>
                                        </p:attrNameLst>
                                      </p:cBhvr>
                                      <p:to>
                                        <p:strVal val="visible"/>
                                      </p:to>
                                    </p:set>
                                    <p:animEffect transition="in" filter="checkerboard(across)">
                                      <p:cBhvr>
                                        <p:cTn id="12"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109537"/>
            <a:ext cx="8229600" cy="461943"/>
          </a:xfrm>
          <a:noFill/>
          <a:ln/>
        </p:spPr>
        <p:txBody>
          <a:bodyPr>
            <a:normAutofit/>
          </a:bodyPr>
          <a:lstStyle/>
          <a:p>
            <a:r>
              <a:rPr lang="tr-TR" sz="2000" dirty="0" smtClean="0"/>
              <a:t>a=-1 olduğunda iki döngü farklı sonuçlar verir</a:t>
            </a:r>
            <a:endParaRPr lang="en-US" sz="2000" dirty="0"/>
          </a:p>
        </p:txBody>
      </p:sp>
      <p:graphicFrame>
        <p:nvGraphicFramePr>
          <p:cNvPr id="2" name="Content Placeholder 1"/>
          <p:cNvGraphicFramePr>
            <a:graphicFrameLocks noGrp="1"/>
          </p:cNvGraphicFramePr>
          <p:nvPr>
            <p:ph idx="1"/>
            <p:extLst>
              <p:ext uri="{D42A27DB-BD31-4B8C-83A1-F6EECF244321}">
                <p14:modId xmlns="" xmlns:p14="http://schemas.microsoft.com/office/powerpoint/2010/main" val="2404102669"/>
              </p:ext>
            </p:extLst>
          </p:nvPr>
        </p:nvGraphicFramePr>
        <p:xfrm>
          <a:off x="857224" y="571480"/>
          <a:ext cx="7521576" cy="4955512"/>
        </p:xfrm>
        <a:graphic>
          <a:graphicData uri="http://schemas.openxmlformats.org/drawingml/2006/table">
            <a:tbl>
              <a:tblPr firstRow="1" bandRow="1">
                <a:tableStyleId>{00A15C55-8517-42AA-B614-E9B94910E393}</a:tableStyleId>
              </a:tblPr>
              <a:tblGrid>
                <a:gridCol w="3760788"/>
                <a:gridCol w="3760788"/>
              </a:tblGrid>
              <a:tr h="357190">
                <a:tc>
                  <a:txBody>
                    <a:bodyPr/>
                    <a:lstStyle/>
                    <a:p>
                      <a:r>
                        <a:rPr lang="tr-TR" dirty="0" smtClean="0">
                          <a:solidFill>
                            <a:schemeClr val="tx1"/>
                          </a:solidFill>
                        </a:rPr>
                        <a:t>While</a:t>
                      </a:r>
                      <a:endParaRPr lang="tr-TR" dirty="0">
                        <a:solidFill>
                          <a:schemeClr val="tx1"/>
                        </a:solidFill>
                      </a:endParaRPr>
                    </a:p>
                  </a:txBody>
                  <a:tcPr/>
                </a:tc>
                <a:tc>
                  <a:txBody>
                    <a:bodyPr/>
                    <a:lstStyle/>
                    <a:p>
                      <a:r>
                        <a:rPr lang="tr-TR" dirty="0" smtClean="0">
                          <a:solidFill>
                            <a:schemeClr val="tx1"/>
                          </a:solidFill>
                        </a:rPr>
                        <a:t>Do</a:t>
                      </a:r>
                      <a:r>
                        <a:rPr lang="tr-TR" baseline="0" dirty="0" smtClean="0">
                          <a:solidFill>
                            <a:schemeClr val="tx1"/>
                          </a:solidFill>
                        </a:rPr>
                        <a:t> While</a:t>
                      </a:r>
                      <a:endParaRPr lang="tr-TR" dirty="0">
                        <a:solidFill>
                          <a:schemeClr val="tx1"/>
                        </a:solidFill>
                      </a:endParaRPr>
                    </a:p>
                  </a:txBody>
                  <a:tcPr/>
                </a:tc>
              </a:tr>
              <a:tr h="4589752">
                <a:tc>
                  <a:txBody>
                    <a:bodyPr/>
                    <a:lstStyle/>
                    <a:p>
                      <a:r>
                        <a:rPr lang="tr-TR" sz="2000" dirty="0" err="1" smtClean="0"/>
                        <a:t>int</a:t>
                      </a:r>
                      <a:r>
                        <a:rPr lang="tr-TR" sz="2000" dirty="0" smtClean="0"/>
                        <a:t> a=-1;</a:t>
                      </a:r>
                    </a:p>
                    <a:p>
                      <a:r>
                        <a:rPr lang="tr-TR" sz="2000" dirty="0" smtClean="0"/>
                        <a:t>    while (a&gt;0)</a:t>
                      </a:r>
                    </a:p>
                    <a:p>
                      <a:r>
                        <a:rPr lang="tr-TR" sz="2000" dirty="0" smtClean="0"/>
                        <a:t>    {</a:t>
                      </a:r>
                    </a:p>
                    <a:p>
                      <a:r>
                        <a:rPr lang="tr-TR" sz="2000" dirty="0" smtClean="0"/>
                        <a:t>        printf("GS</a:t>
                      </a:r>
                      <a:r>
                        <a:rPr lang="tr-TR" sz="2000" baseline="0" dirty="0" smtClean="0"/>
                        <a:t> </a:t>
                      </a:r>
                      <a:r>
                        <a:rPr lang="tr-TR" sz="2000" dirty="0" err="1" smtClean="0"/>
                        <a:t>atti</a:t>
                      </a:r>
                      <a:r>
                        <a:rPr lang="tr-TR" sz="2000" dirty="0" smtClean="0"/>
                        <a:t>.\n");</a:t>
                      </a:r>
                    </a:p>
                    <a:p>
                      <a:r>
                        <a:rPr lang="tr-TR" sz="2000" dirty="0" smtClean="0"/>
                        <a:t>        </a:t>
                      </a:r>
                      <a:r>
                        <a:rPr lang="tr-TR" sz="2000" dirty="0" err="1" smtClean="0"/>
                        <a:t>printf</a:t>
                      </a:r>
                      <a:r>
                        <a:rPr lang="tr-TR" sz="2000" dirty="0" smtClean="0"/>
                        <a:t>("FB </a:t>
                      </a:r>
                      <a:r>
                        <a:rPr lang="tr-TR" sz="2000" dirty="0" err="1" smtClean="0"/>
                        <a:t>atti</a:t>
                      </a:r>
                      <a:r>
                        <a:rPr lang="tr-TR" sz="2000" dirty="0" smtClean="0"/>
                        <a:t>.\n" );</a:t>
                      </a:r>
                    </a:p>
                    <a:p>
                      <a:r>
                        <a:rPr lang="tr-TR" sz="2000" dirty="0" smtClean="0"/>
                        <a:t>        a=a-1;</a:t>
                      </a:r>
                    </a:p>
                    <a:p>
                      <a:r>
                        <a:rPr lang="tr-TR" sz="2000" dirty="0" smtClean="0"/>
                        <a:t>    }</a:t>
                      </a:r>
                    </a:p>
                  </a:txBody>
                  <a:tcPr/>
                </a:tc>
                <a:tc>
                  <a:txBody>
                    <a:bodyPr/>
                    <a:lstStyle/>
                    <a:p>
                      <a:r>
                        <a:rPr lang="tr-TR" sz="2000" dirty="0" err="1" smtClean="0"/>
                        <a:t>int</a:t>
                      </a:r>
                      <a:r>
                        <a:rPr lang="tr-TR" sz="2000" dirty="0" smtClean="0"/>
                        <a:t> a=-1;</a:t>
                      </a:r>
                    </a:p>
                    <a:p>
                      <a:r>
                        <a:rPr lang="tr-TR" sz="2000" dirty="0" smtClean="0"/>
                        <a:t>    do</a:t>
                      </a:r>
                    </a:p>
                    <a:p>
                      <a:r>
                        <a:rPr lang="tr-TR" sz="2000" dirty="0" smtClean="0"/>
                        <a:t>    {</a:t>
                      </a:r>
                    </a:p>
                    <a:p>
                      <a:r>
                        <a:rPr lang="tr-TR" sz="2000" dirty="0" smtClean="0"/>
                        <a:t>         </a:t>
                      </a:r>
                      <a:r>
                        <a:rPr lang="tr-TR" sz="2000" dirty="0" err="1" smtClean="0"/>
                        <a:t>printf</a:t>
                      </a:r>
                      <a:r>
                        <a:rPr lang="tr-TR" sz="2000" dirty="0" smtClean="0"/>
                        <a:t>("GS</a:t>
                      </a:r>
                      <a:r>
                        <a:rPr lang="tr-TR" sz="2000" baseline="0" dirty="0" smtClean="0"/>
                        <a:t> </a:t>
                      </a:r>
                      <a:r>
                        <a:rPr lang="tr-TR" sz="2000" dirty="0" err="1" smtClean="0"/>
                        <a:t>atti</a:t>
                      </a:r>
                      <a:r>
                        <a:rPr lang="tr-TR" sz="2000" dirty="0" smtClean="0"/>
                        <a:t>.\n");</a:t>
                      </a:r>
                    </a:p>
                    <a:p>
                      <a:r>
                        <a:rPr lang="tr-TR" sz="2000" dirty="0" smtClean="0"/>
                        <a:t>        </a:t>
                      </a:r>
                      <a:r>
                        <a:rPr lang="tr-TR" sz="2000" dirty="0" err="1" smtClean="0"/>
                        <a:t>printf</a:t>
                      </a:r>
                      <a:r>
                        <a:rPr lang="tr-TR" sz="2000" dirty="0" smtClean="0"/>
                        <a:t>("FB </a:t>
                      </a:r>
                      <a:r>
                        <a:rPr lang="tr-TR" sz="2000" dirty="0" err="1" smtClean="0"/>
                        <a:t>atti</a:t>
                      </a:r>
                      <a:r>
                        <a:rPr lang="tr-TR" sz="2000" dirty="0" smtClean="0"/>
                        <a:t>.\n" );</a:t>
                      </a:r>
                    </a:p>
                    <a:p>
                      <a:r>
                        <a:rPr lang="tr-TR" sz="2000" dirty="0" smtClean="0"/>
                        <a:t>        a=a-1;    </a:t>
                      </a:r>
                    </a:p>
                    <a:p>
                      <a:r>
                        <a:rPr lang="tr-TR" sz="2000" dirty="0" smtClean="0"/>
                        <a:t>}</a:t>
                      </a:r>
                      <a:r>
                        <a:rPr lang="tr-TR" sz="2000" dirty="0" err="1" smtClean="0"/>
                        <a:t>while</a:t>
                      </a:r>
                      <a:r>
                        <a:rPr lang="tr-TR" sz="2000" dirty="0" smtClean="0"/>
                        <a:t> (a&gt;0);</a:t>
                      </a:r>
                    </a:p>
                  </a:txBody>
                  <a:tcPr/>
                </a:tc>
              </a:tr>
            </a:tbl>
          </a:graphicData>
        </a:graphic>
      </p:graphicFrame>
      <p:pic>
        <p:nvPicPr>
          <p:cNvPr id="4098" name="Picture 2"/>
          <p:cNvPicPr>
            <a:picLocks noChangeAspect="1" noChangeArrowheads="1"/>
          </p:cNvPicPr>
          <p:nvPr/>
        </p:nvPicPr>
        <p:blipFill>
          <a:blip r:embed="rId3"/>
          <a:srcRect r="62665" b="82422"/>
          <a:stretch>
            <a:fillRect/>
          </a:stretch>
        </p:blipFill>
        <p:spPr bwMode="auto">
          <a:xfrm>
            <a:off x="4929190" y="4572008"/>
            <a:ext cx="3286148" cy="869852"/>
          </a:xfrm>
          <a:prstGeom prst="rect">
            <a:avLst/>
          </a:prstGeom>
          <a:noFill/>
          <a:ln w="9525">
            <a:noFill/>
            <a:miter lim="800000"/>
            <a:headEnd/>
            <a:tailEnd/>
          </a:ln>
          <a:effectLst/>
        </p:spPr>
      </p:pic>
      <p:pic>
        <p:nvPicPr>
          <p:cNvPr id="4099" name="Picture 3"/>
          <p:cNvPicPr>
            <a:picLocks noChangeAspect="1" noChangeArrowheads="1"/>
          </p:cNvPicPr>
          <p:nvPr/>
        </p:nvPicPr>
        <p:blipFill>
          <a:blip r:embed="rId4"/>
          <a:srcRect r="59919" b="87305"/>
          <a:stretch>
            <a:fillRect/>
          </a:stretch>
        </p:blipFill>
        <p:spPr bwMode="auto">
          <a:xfrm>
            <a:off x="1000100" y="4714884"/>
            <a:ext cx="3357586" cy="597911"/>
          </a:xfrm>
          <a:prstGeom prst="rect">
            <a:avLst/>
          </a:prstGeom>
          <a:noFill/>
          <a:ln w="9525">
            <a:noFill/>
            <a:miter lim="800000"/>
            <a:headEnd/>
            <a:tailEnd/>
          </a:ln>
          <a:effectLst/>
        </p:spPr>
      </p:pic>
    </p:spTree>
    <p:extLst>
      <p:ext uri="{BB962C8B-B14F-4D97-AF65-F5344CB8AC3E}">
        <p14:creationId xmlns="" xmlns:p14="http://schemas.microsoft.com/office/powerpoint/2010/main" val="49770284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ox(in)">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2290"/>
                                        </p:tgtEl>
                                        <p:attrNameLst>
                                          <p:attrName>style.visibility</p:attrName>
                                        </p:attrNameLst>
                                      </p:cBhvr>
                                      <p:to>
                                        <p:strVal val="visible"/>
                                      </p:to>
                                    </p:set>
                                    <p:animEffect transition="in" filter="checkerboard(across)">
                                      <p:cBhvr>
                                        <p:cTn id="12"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dirty="0" smtClean="0"/>
              <a:t>Bir geribildirim… </a:t>
            </a:r>
            <a:endParaRPr lang="tr-TR" dirty="0"/>
          </a:p>
        </p:txBody>
      </p:sp>
      <p:pic>
        <p:nvPicPr>
          <p:cNvPr id="5" name="4 İçerik Yer Tutucusu" descr="File_000.jpeg"/>
          <p:cNvPicPr>
            <a:picLocks noGrp="1" noChangeAspect="1"/>
          </p:cNvPicPr>
          <p:nvPr>
            <p:ph sz="quarter" idx="1"/>
          </p:nvPr>
        </p:nvPicPr>
        <p:blipFill>
          <a:blip r:embed="rId2" cstate="screen">
            <a:lum bright="-10000" contrast="40000"/>
          </a:blip>
          <a:srcRect/>
          <a:stretch>
            <a:fillRect/>
          </a:stretch>
        </p:blipFill>
        <p:spPr>
          <a:xfrm rot="21083183">
            <a:off x="714348" y="1357298"/>
            <a:ext cx="7863417" cy="479424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ransition>
    <p:rand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sz="2400" dirty="0" smtClean="0"/>
              <a:t>Hatırlatma: Değişkenler tanımlandıkları blok dışında tanınmazlar.</a:t>
            </a:r>
            <a:endParaRPr lang="tr-TR" sz="2400" dirty="0"/>
          </a:p>
        </p:txBody>
      </p:sp>
      <p:sp>
        <p:nvSpPr>
          <p:cNvPr id="3" name="2 İçerik Yer Tutucusu"/>
          <p:cNvSpPr>
            <a:spLocks noGrp="1"/>
          </p:cNvSpPr>
          <p:nvPr>
            <p:ph sz="quarter" idx="1"/>
          </p:nvPr>
        </p:nvSpPr>
        <p:spPr>
          <a:xfrm>
            <a:off x="857224" y="1357298"/>
            <a:ext cx="2900354" cy="2781304"/>
          </a:xfrm>
          <a:solidFill>
            <a:schemeClr val="accent3">
              <a:lumMod val="20000"/>
              <a:lumOff val="80000"/>
            </a:schemeClr>
          </a:solidFill>
        </p:spPr>
        <p:style>
          <a:lnRef idx="1">
            <a:schemeClr val="accent3"/>
          </a:lnRef>
          <a:fillRef idx="2">
            <a:schemeClr val="accent3"/>
          </a:fillRef>
          <a:effectRef idx="1">
            <a:schemeClr val="accent3"/>
          </a:effectRef>
          <a:fontRef idx="minor">
            <a:schemeClr val="dk1"/>
          </a:fontRef>
        </p:style>
        <p:txBody>
          <a:bodyPr/>
          <a:lstStyle/>
          <a:p>
            <a:pPr>
              <a:buNone/>
            </a:pPr>
            <a:r>
              <a:rPr lang="tr-TR" dirty="0" err="1" smtClean="0"/>
              <a:t>int</a:t>
            </a:r>
            <a:r>
              <a:rPr lang="tr-TR" dirty="0" smtClean="0"/>
              <a:t> x;</a:t>
            </a:r>
          </a:p>
          <a:p>
            <a:pPr>
              <a:buNone/>
            </a:pPr>
            <a:r>
              <a:rPr lang="tr-TR" dirty="0" smtClean="0"/>
              <a:t>do {</a:t>
            </a:r>
          </a:p>
          <a:p>
            <a:pPr>
              <a:buNone/>
            </a:pPr>
            <a:r>
              <a:rPr lang="tr-TR" dirty="0" smtClean="0"/>
              <a:t>…</a:t>
            </a:r>
          </a:p>
          <a:p>
            <a:pPr>
              <a:buNone/>
            </a:pPr>
            <a:r>
              <a:rPr lang="tr-TR" dirty="0" smtClean="0"/>
              <a:t>…</a:t>
            </a:r>
          </a:p>
          <a:p>
            <a:pPr>
              <a:buNone/>
            </a:pPr>
            <a:r>
              <a:rPr lang="tr-TR" dirty="0" smtClean="0"/>
              <a:t>} </a:t>
            </a:r>
            <a:r>
              <a:rPr lang="tr-TR" dirty="0" err="1" smtClean="0"/>
              <a:t>while</a:t>
            </a:r>
            <a:r>
              <a:rPr lang="tr-TR" dirty="0" smtClean="0"/>
              <a:t> (x&gt;3);</a:t>
            </a:r>
            <a:endParaRPr lang="tr-TR" dirty="0"/>
          </a:p>
        </p:txBody>
      </p:sp>
      <p:sp>
        <p:nvSpPr>
          <p:cNvPr id="4" name="2 İçerik Yer Tutucusu"/>
          <p:cNvSpPr txBox="1">
            <a:spLocks/>
          </p:cNvSpPr>
          <p:nvPr/>
        </p:nvSpPr>
        <p:spPr>
          <a:xfrm>
            <a:off x="5072066" y="1357298"/>
            <a:ext cx="2900354" cy="2781304"/>
          </a:xfrm>
          <a:prstGeom prst="rect">
            <a:avLst/>
          </a:prstGeom>
        </p:spPr>
        <p:style>
          <a:lnRef idx="2">
            <a:schemeClr val="accent3"/>
          </a:lnRef>
          <a:fillRef idx="1">
            <a:schemeClr val="lt1"/>
          </a:fillRef>
          <a:effectRef idx="0">
            <a:schemeClr val="accent3"/>
          </a:effectRef>
          <a:fontRef idx="minor">
            <a:schemeClr val="dk1"/>
          </a:fontRef>
        </p:style>
        <p:txBody>
          <a:bodyPr vert="horz">
            <a:normAutofit lnSpcReduction="10000"/>
          </a:bodyPr>
          <a:lstStyle/>
          <a:p>
            <a:pPr marL="274320" marR="0" lvl="0" indent="-274320" algn="l" defTabSz="914400" rtl="0" eaLnBrk="1" fontAlgn="auto" latinLnBrk="0" hangingPunct="1">
              <a:lnSpc>
                <a:spcPct val="100000"/>
              </a:lnSpc>
              <a:spcBef>
                <a:spcPts val="600"/>
              </a:spcBef>
              <a:spcAft>
                <a:spcPts val="0"/>
              </a:spcAft>
              <a:buClr>
                <a:schemeClr val="accent1"/>
              </a:buClr>
              <a:buSzPct val="76000"/>
              <a:tabLst/>
              <a:defRPr/>
            </a:pPr>
            <a:r>
              <a:rPr kumimoji="0" lang="tr-TR" sz="2600" b="0" i="0" u="none" strike="noStrike" kern="1200" cap="none" spc="0" normalizeH="0" baseline="0" noProof="0" dirty="0" smtClean="0">
                <a:ln>
                  <a:noFill/>
                </a:ln>
                <a:solidFill>
                  <a:schemeClr val="tx1"/>
                </a:solidFill>
                <a:effectLst/>
                <a:uLnTx/>
                <a:uFillTx/>
                <a:latin typeface="+mn-lt"/>
                <a:ea typeface="+mn-ea"/>
                <a:cs typeface="+mn-cs"/>
              </a:rPr>
              <a:t>do {</a:t>
            </a:r>
          </a:p>
          <a:p>
            <a:pPr marL="274320" indent="-274320">
              <a:spcBef>
                <a:spcPts val="600"/>
              </a:spcBef>
              <a:buClr>
                <a:schemeClr val="accent1"/>
              </a:buClr>
              <a:buSzPct val="76000"/>
            </a:pPr>
            <a:r>
              <a:rPr lang="tr-TR" sz="2600" dirty="0" smtClean="0"/>
              <a:t>…</a:t>
            </a:r>
          </a:p>
          <a:p>
            <a:pPr marL="274320" indent="-274320">
              <a:spcBef>
                <a:spcPts val="600"/>
              </a:spcBef>
              <a:buClr>
                <a:schemeClr val="accent1"/>
              </a:buClr>
              <a:buSzPct val="76000"/>
            </a:pPr>
            <a:r>
              <a:rPr lang="tr-TR" sz="2600" dirty="0" err="1" smtClean="0"/>
              <a:t>int</a:t>
            </a:r>
            <a:r>
              <a:rPr lang="tr-TR" sz="2600" dirty="0" smtClean="0"/>
              <a:t> x;</a:t>
            </a:r>
          </a:p>
          <a:p>
            <a:pPr marL="274320" marR="0" lvl="0" indent="-274320" algn="l" defTabSz="914400" rtl="0" eaLnBrk="1" fontAlgn="auto" latinLnBrk="0" hangingPunct="1">
              <a:lnSpc>
                <a:spcPct val="100000"/>
              </a:lnSpc>
              <a:spcBef>
                <a:spcPts val="600"/>
              </a:spcBef>
              <a:spcAft>
                <a:spcPts val="0"/>
              </a:spcAft>
              <a:buClr>
                <a:schemeClr val="accent1"/>
              </a:buClr>
              <a:buSzPct val="76000"/>
              <a:tabLst/>
              <a:defRPr/>
            </a:pPr>
            <a:endParaRPr kumimoji="0" lang="tr-TR" sz="26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ts val="600"/>
              </a:spcBef>
              <a:spcAft>
                <a:spcPts val="0"/>
              </a:spcAft>
              <a:buClr>
                <a:schemeClr val="accent1"/>
              </a:buClr>
              <a:buSzPct val="76000"/>
              <a:tabLst/>
              <a:defRPr/>
            </a:pPr>
            <a:r>
              <a:rPr kumimoji="0" lang="tr-TR" sz="2600" b="0" i="0" u="none" strike="noStrike" kern="1200" cap="none" spc="0" normalizeH="0" baseline="0" noProof="0" dirty="0" smtClean="0">
                <a:ln>
                  <a:noFill/>
                </a:ln>
                <a:solidFill>
                  <a:schemeClr val="tx1"/>
                </a:solidFill>
                <a:effectLst/>
                <a:uLnTx/>
                <a:uFillTx/>
                <a:latin typeface="+mn-lt"/>
                <a:ea typeface="+mn-ea"/>
                <a:cs typeface="+mn-cs"/>
              </a:rPr>
              <a:t>…</a:t>
            </a:r>
          </a:p>
          <a:p>
            <a:pPr marL="274320" marR="0" lvl="0" indent="-274320" algn="l" defTabSz="914400" rtl="0" eaLnBrk="1" fontAlgn="auto" latinLnBrk="0" hangingPunct="1">
              <a:lnSpc>
                <a:spcPct val="100000"/>
              </a:lnSpc>
              <a:spcBef>
                <a:spcPts val="600"/>
              </a:spcBef>
              <a:spcAft>
                <a:spcPts val="0"/>
              </a:spcAft>
              <a:buClr>
                <a:schemeClr val="accent1"/>
              </a:buClr>
              <a:buSzPct val="76000"/>
              <a:tabLst/>
              <a:defRPr/>
            </a:pPr>
            <a:r>
              <a:rPr kumimoji="0" lang="tr-TR" sz="2600" b="0" i="0" u="none" strike="noStrike" kern="1200" cap="none" spc="0" normalizeH="0" baseline="0" noProof="0" dirty="0" smtClean="0">
                <a:ln>
                  <a:noFill/>
                </a:ln>
                <a:solidFill>
                  <a:schemeClr val="tx1"/>
                </a:solidFill>
                <a:effectLst/>
                <a:uLnTx/>
                <a:uFillTx/>
                <a:latin typeface="+mn-lt"/>
                <a:ea typeface="+mn-ea"/>
                <a:cs typeface="+mn-cs"/>
              </a:rPr>
              <a:t>} </a:t>
            </a:r>
            <a:r>
              <a:rPr kumimoji="0" lang="tr-TR" sz="2600" b="0" i="0" u="none" strike="noStrike" kern="1200" cap="none" spc="0" normalizeH="0" baseline="0" noProof="0" dirty="0" err="1" smtClean="0">
                <a:ln>
                  <a:noFill/>
                </a:ln>
                <a:solidFill>
                  <a:schemeClr val="tx1"/>
                </a:solidFill>
                <a:effectLst/>
                <a:uLnTx/>
                <a:uFillTx/>
                <a:latin typeface="+mn-lt"/>
                <a:ea typeface="+mn-ea"/>
                <a:cs typeface="+mn-cs"/>
              </a:rPr>
              <a:t>while</a:t>
            </a:r>
            <a:r>
              <a:rPr kumimoji="0" lang="tr-TR" sz="2600" b="0" i="0" u="none" strike="noStrike" kern="1200" cap="none" spc="0" normalizeH="0" baseline="0" noProof="0" dirty="0" smtClean="0">
                <a:ln>
                  <a:noFill/>
                </a:ln>
                <a:solidFill>
                  <a:schemeClr val="tx1"/>
                </a:solidFill>
                <a:effectLst/>
                <a:uLnTx/>
                <a:uFillTx/>
                <a:latin typeface="+mn-lt"/>
                <a:ea typeface="+mn-ea"/>
                <a:cs typeface="+mn-cs"/>
              </a:rPr>
              <a:t> (x&gt;3);</a:t>
            </a:r>
            <a:endParaRPr kumimoji="0" lang="tr-TR" sz="26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4 Yuvarlatılmış Dikdörtgen"/>
          <p:cNvSpPr/>
          <p:nvPr/>
        </p:nvSpPr>
        <p:spPr>
          <a:xfrm>
            <a:off x="1000100" y="4500570"/>
            <a:ext cx="2357454" cy="5000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DOĞRU</a:t>
            </a:r>
            <a:endParaRPr lang="tr-TR" dirty="0"/>
          </a:p>
        </p:txBody>
      </p:sp>
      <p:sp>
        <p:nvSpPr>
          <p:cNvPr id="6" name="5 Yuvarlatılmış Dikdörtgen"/>
          <p:cNvSpPr/>
          <p:nvPr/>
        </p:nvSpPr>
        <p:spPr>
          <a:xfrm>
            <a:off x="5429256" y="4429132"/>
            <a:ext cx="2357454" cy="5000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YANLIŞ</a:t>
            </a:r>
            <a:endParaRPr lang="tr-TR" dirty="0"/>
          </a:p>
        </p:txBody>
      </p:sp>
      <p:sp>
        <p:nvSpPr>
          <p:cNvPr id="7" name="6 Yuvarlatılmış Dikdörtgen"/>
          <p:cNvSpPr/>
          <p:nvPr/>
        </p:nvSpPr>
        <p:spPr>
          <a:xfrm>
            <a:off x="1893075" y="5357826"/>
            <a:ext cx="5357850" cy="85725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2400" dirty="0" smtClean="0"/>
              <a:t>Daha önce değindiğimiz blok kavramı döngülere ait bloklarda da aynen geçerli.</a:t>
            </a:r>
            <a:endParaRPr lang="tr-TR" sz="2400" dirty="0"/>
          </a:p>
        </p:txBody>
      </p:sp>
    </p:spTree>
  </p:cSld>
  <p:clrMapOvr>
    <a:masterClrMapping/>
  </p:clrMapOvr>
  <p:transition>
    <p:random/>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Başlık"/>
          <p:cNvSpPr>
            <a:spLocks noGrp="1"/>
          </p:cNvSpPr>
          <p:nvPr>
            <p:ph type="title"/>
          </p:nvPr>
        </p:nvSpPr>
        <p:spPr/>
        <p:txBody>
          <a:bodyPr/>
          <a:lstStyle/>
          <a:p>
            <a:r>
              <a:rPr lang="tr-TR" dirty="0" smtClean="0"/>
              <a:t>Bunu biliyor musunuz?</a:t>
            </a:r>
            <a:endParaRPr lang="tr-TR" dirty="0"/>
          </a:p>
        </p:txBody>
      </p:sp>
      <p:pic>
        <p:nvPicPr>
          <p:cNvPr id="193537" name="Picture 1">
            <a:hlinkClick r:id="rId2"/>
          </p:cNvPr>
          <p:cNvPicPr>
            <a:picLocks noGrp="1" noChangeAspect="1" noChangeArrowheads="1"/>
          </p:cNvPicPr>
          <p:nvPr>
            <p:ph sz="quarter" idx="1"/>
          </p:nvPr>
        </p:nvPicPr>
        <p:blipFill>
          <a:blip r:embed="rId3"/>
          <a:srcRect/>
          <a:stretch>
            <a:fillRect/>
          </a:stretch>
        </p:blipFill>
        <p:spPr bwMode="auto">
          <a:xfrm>
            <a:off x="457200" y="2620328"/>
            <a:ext cx="5029200" cy="2924387"/>
          </a:xfrm>
          <a:prstGeom prst="rect">
            <a:avLst/>
          </a:prstGeom>
          <a:noFill/>
          <a:ln w="9525">
            <a:noFill/>
            <a:miter lim="800000"/>
            <a:headEnd/>
            <a:tailEnd/>
          </a:ln>
          <a:effectLst/>
        </p:spPr>
      </p:pic>
      <p:pic>
        <p:nvPicPr>
          <p:cNvPr id="193538" name="Picture 2"/>
          <p:cNvPicPr>
            <a:picLocks noChangeAspect="1" noChangeArrowheads="1"/>
          </p:cNvPicPr>
          <p:nvPr/>
        </p:nvPicPr>
        <p:blipFill>
          <a:blip r:embed="rId4"/>
          <a:srcRect/>
          <a:stretch>
            <a:fillRect/>
          </a:stretch>
        </p:blipFill>
        <p:spPr bwMode="auto">
          <a:xfrm>
            <a:off x="3570513" y="3832033"/>
            <a:ext cx="4863873" cy="1712682"/>
          </a:xfrm>
          <a:prstGeom prst="rect">
            <a:avLst/>
          </a:prstGeom>
          <a:noFill/>
          <a:ln w="9525">
            <a:solidFill>
              <a:schemeClr val="tx1"/>
            </a:solidFill>
            <a:miter lim="800000"/>
            <a:headEnd/>
            <a:tailEnd/>
          </a:ln>
          <a:effectLst/>
        </p:spPr>
      </p:pic>
      <p:sp>
        <p:nvSpPr>
          <p:cNvPr id="7" name="6 Metin kutusu"/>
          <p:cNvSpPr txBox="1"/>
          <p:nvPr/>
        </p:nvSpPr>
        <p:spPr>
          <a:xfrm>
            <a:off x="457200" y="1143000"/>
            <a:ext cx="8229600" cy="1477328"/>
          </a:xfrm>
          <a:prstGeom prst="rect">
            <a:avLst/>
          </a:prstGeom>
          <a:noFill/>
        </p:spPr>
        <p:txBody>
          <a:bodyPr wrap="square" rtlCol="0">
            <a:spAutoFit/>
          </a:bodyPr>
          <a:lstStyle/>
          <a:p>
            <a:pPr>
              <a:buFont typeface="Arial" pitchFamily="34" charset="0"/>
              <a:buChar char="•"/>
            </a:pPr>
            <a:r>
              <a:rPr lang="tr-TR" dirty="0" smtClean="0"/>
              <a:t>Mühendis problemlerinin çözümünde matematiğe ihtiyaç duyulur. </a:t>
            </a:r>
            <a:br>
              <a:rPr lang="tr-TR" dirty="0" smtClean="0"/>
            </a:br>
            <a:r>
              <a:rPr lang="tr-TR" dirty="0" smtClean="0"/>
              <a:t>Büyük ve karışık matematiksel problemlerin çözümünde ise sayısal yöntemler devreye girer. </a:t>
            </a:r>
          </a:p>
          <a:p>
            <a:pPr>
              <a:buFont typeface="Arial" pitchFamily="34" charset="0"/>
              <a:buChar char="•"/>
            </a:pPr>
            <a:r>
              <a:rPr lang="tr-TR" dirty="0" smtClean="0"/>
              <a:t>Programlama ve sayısal yöntem teknikleriyle problemleri bilgisayarlara çözdürebilirsiniz.</a:t>
            </a:r>
          </a:p>
        </p:txBody>
      </p:sp>
      <p:sp>
        <p:nvSpPr>
          <p:cNvPr id="8" name="7 Metin kutusu"/>
          <p:cNvSpPr txBox="1"/>
          <p:nvPr/>
        </p:nvSpPr>
        <p:spPr>
          <a:xfrm>
            <a:off x="3338286" y="5544715"/>
            <a:ext cx="5096100" cy="523220"/>
          </a:xfrm>
          <a:prstGeom prst="rect">
            <a:avLst/>
          </a:prstGeom>
          <a:noFill/>
        </p:spPr>
        <p:txBody>
          <a:bodyPr wrap="square" rtlCol="0">
            <a:spAutoFit/>
          </a:bodyPr>
          <a:lstStyle/>
          <a:p>
            <a:pPr algn="r"/>
            <a:r>
              <a:rPr lang="tr-TR" sz="1400" i="1" dirty="0" smtClean="0"/>
              <a:t>Makine Müh. müfredatındaki sayısal yöntemler dersinin önkoşulu Bil141’dir.</a:t>
            </a:r>
            <a:endParaRPr lang="tr-TR" sz="1400" i="1" dirty="0"/>
          </a:p>
        </p:txBody>
      </p:sp>
    </p:spTree>
  </p:cSld>
  <p:clrMapOvr>
    <a:masterClrMapping/>
  </p:clrMapOvr>
  <p:transition>
    <p:random/>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Bunu biliyor musunuz?</a:t>
            </a:r>
            <a:endParaRPr lang="tr-TR" dirty="0"/>
          </a:p>
        </p:txBody>
      </p:sp>
      <p:sp>
        <p:nvSpPr>
          <p:cNvPr id="3" name="2 İçerik Yer Tutucusu"/>
          <p:cNvSpPr>
            <a:spLocks noGrp="1"/>
          </p:cNvSpPr>
          <p:nvPr>
            <p:ph sz="quarter" idx="1"/>
          </p:nvPr>
        </p:nvSpPr>
        <p:spPr/>
        <p:txBody>
          <a:bodyPr/>
          <a:lstStyle/>
          <a:p>
            <a:r>
              <a:rPr lang="tr-TR" dirty="0" smtClean="0"/>
              <a:t>Alman matematikçi </a:t>
            </a:r>
            <a:r>
              <a:rPr lang="tr-TR" dirty="0" err="1" smtClean="0"/>
              <a:t>Bernhard</a:t>
            </a:r>
            <a:r>
              <a:rPr lang="tr-TR" dirty="0" smtClean="0"/>
              <a:t> </a:t>
            </a:r>
            <a:r>
              <a:rPr lang="tr-TR" dirty="0" err="1" smtClean="0"/>
              <a:t>Riemann</a:t>
            </a:r>
            <a:r>
              <a:rPr lang="tr-TR" dirty="0" smtClean="0"/>
              <a:t> (1826-1866) </a:t>
            </a:r>
            <a:r>
              <a:rPr lang="tr-TR" dirty="0" err="1" smtClean="0"/>
              <a:t>integrali</a:t>
            </a:r>
            <a:r>
              <a:rPr lang="tr-TR" dirty="0" smtClean="0"/>
              <a:t> </a:t>
            </a:r>
            <a:r>
              <a:rPr lang="tr-TR" dirty="0" err="1" smtClean="0"/>
              <a:t>formülize</a:t>
            </a:r>
            <a:r>
              <a:rPr lang="tr-TR" dirty="0" smtClean="0"/>
              <a:t> eder.</a:t>
            </a:r>
            <a:endParaRPr lang="tr-TR" dirty="0"/>
          </a:p>
        </p:txBody>
      </p:sp>
      <p:pic>
        <p:nvPicPr>
          <p:cNvPr id="553986" name="Picture 2" descr="Image result for riemann"/>
          <p:cNvPicPr>
            <a:picLocks noChangeAspect="1" noChangeArrowheads="1"/>
          </p:cNvPicPr>
          <p:nvPr/>
        </p:nvPicPr>
        <p:blipFill>
          <a:blip r:embed="rId2"/>
          <a:srcRect/>
          <a:stretch>
            <a:fillRect/>
          </a:stretch>
        </p:blipFill>
        <p:spPr bwMode="auto">
          <a:xfrm>
            <a:off x="6215074" y="1928802"/>
            <a:ext cx="2143125" cy="2343151"/>
          </a:xfrm>
          <a:prstGeom prst="rect">
            <a:avLst/>
          </a:prstGeom>
          <a:noFill/>
        </p:spPr>
      </p:pic>
      <p:sp>
        <p:nvSpPr>
          <p:cNvPr id="5" name="4 Köşeleri Yuvarlanmış Dikdörtgen Belirtme Çizgisi"/>
          <p:cNvSpPr/>
          <p:nvPr/>
        </p:nvSpPr>
        <p:spPr>
          <a:xfrm>
            <a:off x="3000364" y="2357430"/>
            <a:ext cx="3000396" cy="1214446"/>
          </a:xfrm>
          <a:prstGeom prst="wedgeRoundRectCallout">
            <a:avLst>
              <a:gd name="adj1" fmla="val 74327"/>
              <a:gd name="adj2" fmla="val -51785"/>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smtClean="0"/>
              <a:t>Eğrinin altındaki alanları dikdörtgenleştirip toplasak ya?</a:t>
            </a:r>
            <a:endParaRPr lang="tr-TR" dirty="0"/>
          </a:p>
        </p:txBody>
      </p:sp>
      <p:pic>
        <p:nvPicPr>
          <p:cNvPr id="6" name="5 Resim" descr="hadi-canim-capsi.jpeg"/>
          <p:cNvPicPr>
            <a:picLocks noChangeAspect="1"/>
          </p:cNvPicPr>
          <p:nvPr/>
        </p:nvPicPr>
        <p:blipFill>
          <a:blip r:embed="rId3"/>
          <a:srcRect l="20000" r="14999"/>
          <a:stretch>
            <a:fillRect/>
          </a:stretch>
        </p:blipFill>
        <p:spPr>
          <a:xfrm>
            <a:off x="428596" y="2857496"/>
            <a:ext cx="2357454" cy="2315125"/>
          </a:xfrm>
          <a:prstGeom prst="rect">
            <a:avLst/>
          </a:prstGeom>
          <a:ln>
            <a:noFill/>
          </a:ln>
          <a:effectLst>
            <a:softEdge rad="112500"/>
          </a:effectLst>
        </p:spPr>
      </p:pic>
      <p:pic>
        <p:nvPicPr>
          <p:cNvPr id="7" name="6 Resim" descr="1200px-Riemann_sum_convergence.png"/>
          <p:cNvPicPr>
            <a:picLocks noChangeAspect="1"/>
          </p:cNvPicPr>
          <p:nvPr/>
        </p:nvPicPr>
        <p:blipFill>
          <a:blip r:embed="rId4" cstate="print"/>
          <a:stretch>
            <a:fillRect/>
          </a:stretch>
        </p:blipFill>
        <p:spPr>
          <a:xfrm>
            <a:off x="3214678" y="3714752"/>
            <a:ext cx="2742857" cy="2742857"/>
          </a:xfrm>
          <a:prstGeom prst="rect">
            <a:avLst/>
          </a:prstGeom>
        </p:spPr>
      </p:pic>
    </p:spTree>
  </p:cSld>
  <p:clrMapOvr>
    <a:masterClrMapping/>
  </p:clrMapOvr>
  <p:transition>
    <p:random/>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Bunu biliyor musunuz?</a:t>
            </a:r>
            <a:endParaRPr lang="tr-TR" dirty="0"/>
          </a:p>
        </p:txBody>
      </p:sp>
      <p:sp>
        <p:nvSpPr>
          <p:cNvPr id="10" name="9 Metin kutusu"/>
          <p:cNvSpPr txBox="1"/>
          <p:nvPr/>
        </p:nvSpPr>
        <p:spPr>
          <a:xfrm>
            <a:off x="1000100" y="2428868"/>
            <a:ext cx="950901" cy="1938992"/>
          </a:xfrm>
          <a:prstGeom prst="rect">
            <a:avLst/>
          </a:prstGeom>
          <a:noFill/>
        </p:spPr>
        <p:txBody>
          <a:bodyPr wrap="none" rtlCol="0">
            <a:spAutoFit/>
          </a:bodyPr>
          <a:lstStyle/>
          <a:p>
            <a:r>
              <a:rPr lang="tr-TR" sz="12000" dirty="0" smtClean="0"/>
              <a:t>e</a:t>
            </a:r>
            <a:endParaRPr lang="tr-TR" sz="12000" baseline="30000" dirty="0"/>
          </a:p>
        </p:txBody>
      </p:sp>
      <p:sp>
        <p:nvSpPr>
          <p:cNvPr id="11" name="10 Dikdörtgen"/>
          <p:cNvSpPr/>
          <p:nvPr/>
        </p:nvSpPr>
        <p:spPr>
          <a:xfrm>
            <a:off x="1785918" y="1714488"/>
            <a:ext cx="1370888" cy="1938992"/>
          </a:xfrm>
          <a:prstGeom prst="rect">
            <a:avLst/>
          </a:prstGeom>
        </p:spPr>
        <p:txBody>
          <a:bodyPr wrap="none">
            <a:spAutoFit/>
          </a:bodyPr>
          <a:lstStyle/>
          <a:p>
            <a:r>
              <a:rPr lang="tr-TR" sz="12000" dirty="0" smtClean="0"/>
              <a:t>x</a:t>
            </a:r>
            <a:r>
              <a:rPr lang="tr-TR" sz="12000" baseline="30000" dirty="0" smtClean="0"/>
              <a:t>2</a:t>
            </a:r>
            <a:endParaRPr lang="tr-TR" sz="12000" dirty="0"/>
          </a:p>
        </p:txBody>
      </p:sp>
      <p:pic>
        <p:nvPicPr>
          <p:cNvPr id="560132" name="Picture 4" descr="Image result for integral"/>
          <p:cNvPicPr>
            <a:picLocks noChangeAspect="1" noChangeArrowheads="1"/>
          </p:cNvPicPr>
          <p:nvPr/>
        </p:nvPicPr>
        <p:blipFill>
          <a:blip r:embed="rId2"/>
          <a:srcRect/>
          <a:stretch>
            <a:fillRect/>
          </a:stretch>
        </p:blipFill>
        <p:spPr bwMode="auto">
          <a:xfrm>
            <a:off x="7143768" y="2786058"/>
            <a:ext cx="1228725" cy="3038476"/>
          </a:xfrm>
          <a:prstGeom prst="rect">
            <a:avLst/>
          </a:prstGeom>
          <a:noFill/>
        </p:spPr>
      </p:pic>
      <p:sp>
        <p:nvSpPr>
          <p:cNvPr id="13" name="12 Köşeleri Yuvarlanmış Dikdörtgen Belirtme Çizgisi"/>
          <p:cNvSpPr/>
          <p:nvPr/>
        </p:nvSpPr>
        <p:spPr>
          <a:xfrm>
            <a:off x="3571868" y="1357298"/>
            <a:ext cx="2857520" cy="1071570"/>
          </a:xfrm>
          <a:prstGeom prst="wedgeRoundRectCallout">
            <a:avLst>
              <a:gd name="adj1" fmla="val -64008"/>
              <a:gd name="adj2" fmla="val 36088"/>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smtClean="0"/>
              <a:t>Benim </a:t>
            </a:r>
            <a:r>
              <a:rPr lang="tr-TR" dirty="0" err="1" smtClean="0"/>
              <a:t>integralimi</a:t>
            </a:r>
            <a:r>
              <a:rPr lang="tr-TR" dirty="0" smtClean="0"/>
              <a:t> alabilecek olan var mı?</a:t>
            </a:r>
            <a:endParaRPr lang="tr-TR" dirty="0"/>
          </a:p>
        </p:txBody>
      </p:sp>
      <p:sp>
        <p:nvSpPr>
          <p:cNvPr id="14" name="13 Köşeleri Yuvarlanmış Dikdörtgen Belirtme Çizgisi"/>
          <p:cNvSpPr/>
          <p:nvPr/>
        </p:nvSpPr>
        <p:spPr>
          <a:xfrm>
            <a:off x="5929322" y="3000372"/>
            <a:ext cx="1571636" cy="1143008"/>
          </a:xfrm>
          <a:prstGeom prst="wedgeRoundRectCallout">
            <a:avLst>
              <a:gd name="adj1" fmla="val 48431"/>
              <a:gd name="adj2" fmla="val 8408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5400" dirty="0" smtClean="0">
                <a:sym typeface="Wingdings" pitchFamily="2" charset="2"/>
              </a:rPr>
              <a:t></a:t>
            </a:r>
            <a:endParaRPr lang="tr-TR" sz="5400" dirty="0"/>
          </a:p>
        </p:txBody>
      </p:sp>
      <p:grpSp>
        <p:nvGrpSpPr>
          <p:cNvPr id="3" name="16 Grup"/>
          <p:cNvGrpSpPr/>
          <p:nvPr/>
        </p:nvGrpSpPr>
        <p:grpSpPr>
          <a:xfrm>
            <a:off x="1714480" y="4357694"/>
            <a:ext cx="4357718" cy="1884317"/>
            <a:chOff x="1714480" y="4357694"/>
            <a:chExt cx="4357718" cy="1884317"/>
          </a:xfrm>
        </p:grpSpPr>
        <p:pic>
          <p:nvPicPr>
            <p:cNvPr id="560134" name="Picture 6" descr="Image result for coding boy"/>
            <p:cNvPicPr>
              <a:picLocks noChangeAspect="1" noChangeArrowheads="1"/>
            </p:cNvPicPr>
            <p:nvPr/>
          </p:nvPicPr>
          <p:blipFill>
            <a:blip r:embed="rId3" cstate="print"/>
            <a:srcRect/>
            <a:stretch>
              <a:fillRect/>
            </a:stretch>
          </p:blipFill>
          <p:spPr bwMode="auto">
            <a:xfrm>
              <a:off x="1714480" y="4714884"/>
              <a:ext cx="1571636" cy="1527127"/>
            </a:xfrm>
            <a:prstGeom prst="rect">
              <a:avLst/>
            </a:prstGeom>
            <a:ln>
              <a:noFill/>
            </a:ln>
            <a:effectLst>
              <a:softEdge rad="112500"/>
            </a:effectLst>
          </p:spPr>
        </p:pic>
        <p:sp>
          <p:nvSpPr>
            <p:cNvPr id="16" name="15 Köşeleri Yuvarlanmış Dikdörtgen Belirtme Çizgisi"/>
            <p:cNvSpPr/>
            <p:nvPr/>
          </p:nvSpPr>
          <p:spPr>
            <a:xfrm>
              <a:off x="3214678" y="4357694"/>
              <a:ext cx="2857520" cy="1143008"/>
            </a:xfrm>
            <a:prstGeom prst="wedgeRoundRectCallout">
              <a:avLst>
                <a:gd name="adj1" fmla="val -64008"/>
                <a:gd name="adj2" fmla="val 36088"/>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tr-TR" dirty="0" smtClean="0"/>
                <a:t>Hallederiz.</a:t>
              </a:r>
              <a:br>
                <a:rPr lang="tr-TR" dirty="0" smtClean="0"/>
              </a:br>
              <a:r>
                <a:rPr lang="tr-TR" dirty="0" smtClean="0"/>
                <a:t>Sayısal yöntemler ve kodlamanın birleşmesi ile bu iş bebek oyuncağı!</a:t>
              </a:r>
              <a:endParaRPr lang="tr-TR" dirty="0"/>
            </a:p>
          </p:txBody>
        </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amond(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2"/>
          <p:cNvSpPr>
            <a:spLocks noChangeArrowheads="1"/>
          </p:cNvSpPr>
          <p:nvPr/>
        </p:nvSpPr>
        <p:spPr bwMode="auto">
          <a:xfrm>
            <a:off x="0" y="0"/>
            <a:ext cx="9144000" cy="1524000"/>
          </a:xfrm>
          <a:prstGeom prst="rect">
            <a:avLst/>
          </a:prstGeom>
          <a:noFill/>
          <a:ln w="9525">
            <a:noFill/>
            <a:miter lim="800000"/>
            <a:headEnd/>
            <a:tailEnd/>
          </a:ln>
        </p:spPr>
        <p:txBody>
          <a:bodyPr lIns="92075" tIns="46038" rIns="92075" bIns="46038" anchor="b">
            <a:prstTxWarp prst="textNoShape">
              <a:avLst/>
            </a:prstTxWarp>
          </a:bodyPr>
          <a:lstStyle/>
          <a:p>
            <a:pPr algn="ctr">
              <a:lnSpc>
                <a:spcPct val="80000"/>
              </a:lnSpc>
            </a:pPr>
            <a:r>
              <a:rPr lang="tr-TR" sz="3200" dirty="0" smtClean="0">
                <a:solidFill>
                  <a:schemeClr val="folHlink"/>
                </a:solidFill>
              </a:rPr>
              <a:t>Meşhur </a:t>
            </a:r>
            <a:r>
              <a:rPr lang="tr-TR" sz="3200" i="1" dirty="0" err="1" smtClean="0">
                <a:solidFill>
                  <a:schemeClr val="folHlink"/>
                </a:solidFill>
              </a:rPr>
              <a:t>for</a:t>
            </a:r>
            <a:r>
              <a:rPr lang="tr-TR" sz="3200" dirty="0" smtClean="0">
                <a:solidFill>
                  <a:schemeClr val="folHlink"/>
                </a:solidFill>
              </a:rPr>
              <a:t> döngüsü</a:t>
            </a:r>
            <a:endParaRPr lang="en-US" sz="3200" dirty="0">
              <a:solidFill>
                <a:schemeClr val="folHlink"/>
              </a:solidFill>
            </a:endParaRPr>
          </a:p>
        </p:txBody>
      </p:sp>
      <p:sp>
        <p:nvSpPr>
          <p:cNvPr id="52228" name="Line 3"/>
          <p:cNvSpPr>
            <a:spLocks noChangeShapeType="1"/>
          </p:cNvSpPr>
          <p:nvPr/>
        </p:nvSpPr>
        <p:spPr bwMode="auto">
          <a:xfrm>
            <a:off x="41275" y="1708150"/>
            <a:ext cx="9050338" cy="0"/>
          </a:xfrm>
          <a:prstGeom prst="line">
            <a:avLst/>
          </a:prstGeom>
          <a:noFill/>
          <a:ln w="12700" cap="sq">
            <a:solidFill>
              <a:schemeClr val="bg2"/>
            </a:solidFill>
            <a:round/>
            <a:headEnd type="none" w="sm" len="sm"/>
            <a:tailEnd type="none" w="sm" len="sm"/>
          </a:ln>
        </p:spPr>
        <p:txBody>
          <a:bodyPr>
            <a:prstTxWarp prst="textNoShape">
              <a:avLst/>
            </a:prstTxWarp>
          </a:bodyPr>
          <a:lstStyle/>
          <a:p>
            <a:endParaRPr lang="en-US"/>
          </a:p>
        </p:txBody>
      </p:sp>
      <p:pic>
        <p:nvPicPr>
          <p:cNvPr id="52229" name="Picture 4" descr="ft031003l"/>
          <p:cNvPicPr>
            <a:picLocks noChangeAspect="1" noChangeArrowheads="1"/>
          </p:cNvPicPr>
          <p:nvPr/>
        </p:nvPicPr>
        <p:blipFill>
          <a:blip r:embed="rId3"/>
          <a:srcRect/>
          <a:stretch>
            <a:fillRect/>
          </a:stretch>
        </p:blipFill>
        <p:spPr bwMode="auto">
          <a:xfrm>
            <a:off x="857224" y="2571744"/>
            <a:ext cx="7746287" cy="2543185"/>
          </a:xfrm>
          <a:prstGeom prst="rect">
            <a:avLst/>
          </a:prstGeom>
          <a:noFill/>
          <a:ln w="9525">
            <a:noFill/>
            <a:miter lim="800000"/>
            <a:headEnd/>
            <a:tailEnd/>
          </a:ln>
        </p:spPr>
      </p:pic>
      <p:sp>
        <p:nvSpPr>
          <p:cNvPr id="52230" name="Text Box 5"/>
          <p:cNvSpPr txBox="1">
            <a:spLocks noChangeArrowheads="1"/>
          </p:cNvSpPr>
          <p:nvPr/>
        </p:nvSpPr>
        <p:spPr bwMode="auto">
          <a:xfrm>
            <a:off x="1571604" y="5429264"/>
            <a:ext cx="5546725" cy="435993"/>
          </a:xfrm>
          <a:prstGeom prst="rect">
            <a:avLst/>
          </a:prstGeom>
          <a:noFill/>
          <a:ln w="15875">
            <a:noFill/>
            <a:miter lim="800000"/>
            <a:headEnd/>
            <a:tailEnd/>
          </a:ln>
        </p:spPr>
        <p:txBody>
          <a:bodyPr lIns="102590" tIns="51296" rIns="102590" bIns="51296">
            <a:prstTxWarp prst="textNoShape">
              <a:avLst/>
            </a:prstTxWarp>
            <a:spAutoFit/>
          </a:bodyPr>
          <a:lstStyle/>
          <a:p>
            <a:pPr defTabSz="1019175">
              <a:lnSpc>
                <a:spcPct val="120000"/>
              </a:lnSpc>
            </a:pPr>
            <a:r>
              <a:rPr kumimoji="1" lang="en-US" sz="900" dirty="0">
                <a:solidFill>
                  <a:schemeClr val="hlink"/>
                </a:solidFill>
              </a:rPr>
              <a:t>Copyright 2004, </a:t>
            </a:r>
            <a:r>
              <a:rPr kumimoji="1" lang="en-US" sz="900" dirty="0" err="1">
                <a:solidFill>
                  <a:schemeClr val="hlink"/>
                </a:solidFill>
              </a:rPr>
              <a:t>FoxTrot</a:t>
            </a:r>
            <a:r>
              <a:rPr kumimoji="1" lang="en-US" sz="900" dirty="0">
                <a:solidFill>
                  <a:schemeClr val="hlink"/>
                </a:solidFill>
              </a:rPr>
              <a:t> by Bill </a:t>
            </a:r>
            <a:r>
              <a:rPr kumimoji="1" lang="en-US" sz="900" dirty="0" smtClean="0">
                <a:solidFill>
                  <a:schemeClr val="hlink"/>
                </a:solidFill>
              </a:rPr>
              <a:t>Amend</a:t>
            </a:r>
            <a:r>
              <a:rPr kumimoji="1" lang="tr-TR" sz="900" dirty="0" smtClean="0">
                <a:solidFill>
                  <a:schemeClr val="hlink"/>
                </a:solidFill>
              </a:rPr>
              <a:t> // (OH yorumuyla)</a:t>
            </a:r>
            <a:endParaRPr kumimoji="1" lang="en-US" sz="900" dirty="0">
              <a:solidFill>
                <a:schemeClr val="hlink"/>
              </a:solidFill>
            </a:endParaRPr>
          </a:p>
          <a:p>
            <a:pPr defTabSz="1019175">
              <a:lnSpc>
                <a:spcPct val="120000"/>
              </a:lnSpc>
            </a:pPr>
            <a:r>
              <a:rPr kumimoji="1" lang="en-US" sz="900" dirty="0">
                <a:solidFill>
                  <a:schemeClr val="hlink"/>
                </a:solidFill>
                <a:latin typeface="Courier New" charset="0"/>
              </a:rPr>
              <a:t>www.ucomics.com/foxtrot/2003/10/03</a:t>
            </a:r>
          </a:p>
        </p:txBody>
      </p:sp>
      <p:sp>
        <p:nvSpPr>
          <p:cNvPr id="7" name="6 Metin kutusu"/>
          <p:cNvSpPr txBox="1"/>
          <p:nvPr/>
        </p:nvSpPr>
        <p:spPr>
          <a:xfrm>
            <a:off x="857224" y="2214554"/>
            <a:ext cx="5602877" cy="369332"/>
          </a:xfrm>
          <a:prstGeom prst="rect">
            <a:avLst/>
          </a:prstGeom>
          <a:noFill/>
        </p:spPr>
        <p:txBody>
          <a:bodyPr wrap="square" rtlCol="0">
            <a:spAutoFit/>
          </a:bodyPr>
          <a:lstStyle/>
          <a:p>
            <a:r>
              <a:rPr lang="tr-TR" i="1" dirty="0" smtClean="0"/>
              <a:t>Klasik cezanın C şekli</a:t>
            </a:r>
            <a:endParaRPr lang="tr-TR" i="1" dirty="0"/>
          </a:p>
        </p:txBody>
      </p:sp>
      <p:sp>
        <p:nvSpPr>
          <p:cNvPr id="10" name="9 Dikdörtgen"/>
          <p:cNvSpPr/>
          <p:nvPr/>
        </p:nvSpPr>
        <p:spPr bwMode="auto">
          <a:xfrm>
            <a:off x="928662" y="2571744"/>
            <a:ext cx="4572032" cy="2143140"/>
          </a:xfrm>
          <a:prstGeom prst="rect">
            <a:avLst/>
          </a:prstGeom>
          <a:solidFill>
            <a:schemeClr val="tx1"/>
          </a:solidFill>
          <a:ln w="9525" cap="flat" cmpd="sng" algn="ctr">
            <a:solidFill>
              <a:schemeClr val="tx1"/>
            </a:solidFill>
            <a:prstDash val="solid"/>
            <a:round/>
            <a:headEnd type="none" w="med" len="med"/>
            <a:tailEnd type="triangle" w="sm" len="sm"/>
          </a:ln>
          <a:effectLst/>
        </p:spPr>
        <p:txBody>
          <a:bodyPr vert="horz" wrap="square" lIns="91440" tIns="45720" rIns="91440" bIns="45720" numCol="1" rtlCol="0" anchor="t" anchorCtr="0" compatLnSpc="1">
            <a:prstTxWarp prst="textNoShape">
              <a:avLst/>
            </a:prstTxWarp>
          </a:bodyPr>
          <a:lstStyle/>
          <a:p>
            <a:endParaRPr lang="tr-TR" sz="1100" dirty="0" smtClean="0">
              <a:solidFill>
                <a:schemeClr val="bg1"/>
              </a:solidFill>
            </a:endParaRPr>
          </a:p>
          <a:p>
            <a:r>
              <a:rPr lang="tr-TR" sz="1400" dirty="0" smtClean="0">
                <a:solidFill>
                  <a:schemeClr val="bg1"/>
                </a:solidFill>
              </a:rPr>
              <a:t>#</a:t>
            </a:r>
            <a:r>
              <a:rPr lang="tr-TR" sz="1400" dirty="0" err="1" smtClean="0">
                <a:solidFill>
                  <a:schemeClr val="bg1"/>
                </a:solidFill>
              </a:rPr>
              <a:t>include</a:t>
            </a:r>
            <a:r>
              <a:rPr lang="tr-TR" sz="1400" dirty="0" smtClean="0">
                <a:solidFill>
                  <a:schemeClr val="bg1"/>
                </a:solidFill>
              </a:rPr>
              <a:t> &lt;</a:t>
            </a:r>
            <a:r>
              <a:rPr lang="tr-TR" sz="1400" dirty="0" err="1" smtClean="0">
                <a:solidFill>
                  <a:schemeClr val="bg1"/>
                </a:solidFill>
              </a:rPr>
              <a:t>stdio</a:t>
            </a:r>
            <a:r>
              <a:rPr lang="tr-TR" sz="1400" dirty="0" smtClean="0">
                <a:solidFill>
                  <a:schemeClr val="bg1"/>
                </a:solidFill>
              </a:rPr>
              <a:t>.h&gt;</a:t>
            </a:r>
            <a:br>
              <a:rPr lang="tr-TR" sz="1400" dirty="0" smtClean="0">
                <a:solidFill>
                  <a:schemeClr val="bg1"/>
                </a:solidFill>
              </a:rPr>
            </a:br>
            <a:r>
              <a:rPr lang="tr-TR" sz="1400" dirty="0" err="1" smtClean="0">
                <a:solidFill>
                  <a:schemeClr val="bg1"/>
                </a:solidFill>
              </a:rPr>
              <a:t>int</a:t>
            </a:r>
            <a:r>
              <a:rPr lang="tr-TR" sz="1400" dirty="0" smtClean="0">
                <a:solidFill>
                  <a:schemeClr val="bg1"/>
                </a:solidFill>
              </a:rPr>
              <a:t> main()</a:t>
            </a:r>
          </a:p>
          <a:p>
            <a:r>
              <a:rPr lang="tr-TR" sz="1400" dirty="0" smtClean="0">
                <a:solidFill>
                  <a:schemeClr val="bg1"/>
                </a:solidFill>
              </a:rPr>
              <a:t>{</a:t>
            </a:r>
          </a:p>
          <a:p>
            <a:r>
              <a:rPr lang="tr-TR" sz="1400" dirty="0" err="1" smtClean="0">
                <a:solidFill>
                  <a:schemeClr val="bg1"/>
                </a:solidFill>
              </a:rPr>
              <a:t>int</a:t>
            </a:r>
            <a:r>
              <a:rPr lang="tr-TR" sz="1400" dirty="0" smtClean="0">
                <a:solidFill>
                  <a:schemeClr val="bg1"/>
                </a:solidFill>
              </a:rPr>
              <a:t> </a:t>
            </a:r>
            <a:r>
              <a:rPr lang="tr-TR" sz="1400" dirty="0" err="1" smtClean="0">
                <a:solidFill>
                  <a:schemeClr val="bg1"/>
                </a:solidFill>
              </a:rPr>
              <a:t>sayac</a:t>
            </a:r>
            <a:r>
              <a:rPr lang="tr-TR" sz="1400" dirty="0" smtClean="0">
                <a:solidFill>
                  <a:schemeClr val="bg1"/>
                </a:solidFill>
              </a:rPr>
              <a:t>;</a:t>
            </a:r>
          </a:p>
          <a:p>
            <a:r>
              <a:rPr lang="tr-TR" sz="1400" dirty="0" smtClean="0">
                <a:solidFill>
                  <a:schemeClr val="bg1"/>
                </a:solidFill>
              </a:rPr>
              <a:t>   </a:t>
            </a:r>
            <a:r>
              <a:rPr lang="tr-TR" sz="1400" dirty="0" err="1" smtClean="0">
                <a:solidFill>
                  <a:schemeClr val="bg1"/>
                </a:solidFill>
              </a:rPr>
              <a:t>for</a:t>
            </a:r>
            <a:r>
              <a:rPr lang="tr-TR" sz="1400" dirty="0" smtClean="0">
                <a:solidFill>
                  <a:schemeClr val="bg1"/>
                </a:solidFill>
              </a:rPr>
              <a:t>(</a:t>
            </a:r>
            <a:r>
              <a:rPr lang="tr-TR" sz="1400" dirty="0" err="1" smtClean="0">
                <a:solidFill>
                  <a:schemeClr val="bg1"/>
                </a:solidFill>
              </a:rPr>
              <a:t>sayac</a:t>
            </a:r>
            <a:r>
              <a:rPr lang="tr-TR" sz="1400" dirty="0" smtClean="0">
                <a:solidFill>
                  <a:schemeClr val="bg1"/>
                </a:solidFill>
              </a:rPr>
              <a:t>=1; </a:t>
            </a:r>
            <a:r>
              <a:rPr lang="tr-TR" sz="1400" dirty="0" err="1" smtClean="0">
                <a:solidFill>
                  <a:schemeClr val="bg1"/>
                </a:solidFill>
              </a:rPr>
              <a:t>sayac</a:t>
            </a:r>
            <a:r>
              <a:rPr lang="tr-TR" sz="1400" dirty="0" smtClean="0">
                <a:solidFill>
                  <a:schemeClr val="bg1"/>
                </a:solidFill>
              </a:rPr>
              <a:t>&lt;50; </a:t>
            </a:r>
            <a:r>
              <a:rPr lang="tr-TR" sz="1400" dirty="0" err="1" smtClean="0">
                <a:solidFill>
                  <a:schemeClr val="bg1"/>
                </a:solidFill>
              </a:rPr>
              <a:t>sayac</a:t>
            </a:r>
            <a:r>
              <a:rPr lang="tr-TR" sz="1400" dirty="0" smtClean="0">
                <a:solidFill>
                  <a:schemeClr val="bg1"/>
                </a:solidFill>
              </a:rPr>
              <a:t>++)</a:t>
            </a:r>
          </a:p>
          <a:p>
            <a:r>
              <a:rPr lang="tr-TR" sz="1400" dirty="0" smtClean="0">
                <a:solidFill>
                  <a:schemeClr val="bg1"/>
                </a:solidFill>
              </a:rPr>
              <a:t>       </a:t>
            </a:r>
            <a:r>
              <a:rPr lang="tr-TR" sz="1400" dirty="0" err="1" smtClean="0">
                <a:solidFill>
                  <a:schemeClr val="bg1"/>
                </a:solidFill>
              </a:rPr>
              <a:t>printf</a:t>
            </a:r>
            <a:r>
              <a:rPr lang="tr-TR" sz="1400" dirty="0" smtClean="0">
                <a:solidFill>
                  <a:schemeClr val="bg1"/>
                </a:solidFill>
              </a:rPr>
              <a:t>("Derse </a:t>
            </a:r>
            <a:r>
              <a:rPr lang="tr-TR" sz="1400" dirty="0" err="1" smtClean="0">
                <a:solidFill>
                  <a:schemeClr val="bg1"/>
                </a:solidFill>
              </a:rPr>
              <a:t>gec</a:t>
            </a:r>
            <a:r>
              <a:rPr lang="tr-TR" sz="1400" dirty="0" smtClean="0">
                <a:solidFill>
                  <a:schemeClr val="bg1"/>
                </a:solidFill>
              </a:rPr>
              <a:t> </a:t>
            </a:r>
            <a:r>
              <a:rPr lang="tr-TR" sz="1400" dirty="0" err="1" smtClean="0">
                <a:solidFill>
                  <a:schemeClr val="bg1"/>
                </a:solidFill>
              </a:rPr>
              <a:t>kalmayacagim</a:t>
            </a:r>
            <a:r>
              <a:rPr lang="tr-TR" sz="1400" dirty="0" smtClean="0">
                <a:solidFill>
                  <a:schemeClr val="bg1"/>
                </a:solidFill>
              </a:rPr>
              <a:t>.\n");</a:t>
            </a:r>
          </a:p>
          <a:p>
            <a:r>
              <a:rPr lang="tr-TR" sz="1400" dirty="0" err="1" smtClean="0">
                <a:solidFill>
                  <a:schemeClr val="bg1"/>
                </a:solidFill>
              </a:rPr>
              <a:t>return</a:t>
            </a:r>
            <a:r>
              <a:rPr lang="tr-TR" sz="1400" dirty="0" smtClean="0">
                <a:solidFill>
                  <a:schemeClr val="bg1"/>
                </a:solidFill>
              </a:rPr>
              <a:t> 0;</a:t>
            </a:r>
          </a:p>
          <a:p>
            <a:r>
              <a:rPr lang="tr-TR" sz="1400" dirty="0" smtClean="0">
                <a:solidFill>
                  <a:schemeClr val="bg1"/>
                </a:solidFill>
              </a:rPr>
              <a:t>}</a:t>
            </a:r>
          </a:p>
        </p:txBody>
      </p:sp>
      <p:sp>
        <p:nvSpPr>
          <p:cNvPr id="13" name="12 Dikdörtgen"/>
          <p:cNvSpPr/>
          <p:nvPr/>
        </p:nvSpPr>
        <p:spPr bwMode="auto">
          <a:xfrm>
            <a:off x="6286512" y="2643182"/>
            <a:ext cx="876300" cy="480060"/>
          </a:xfrm>
          <a:prstGeom prst="rect">
            <a:avLst/>
          </a:prstGeom>
          <a:solidFill>
            <a:schemeClr val="bg1"/>
          </a:solidFill>
          <a:ln w="9525" cap="flat" cmpd="sng" algn="ctr">
            <a:noFill/>
            <a:prstDash val="solid"/>
            <a:round/>
            <a:headEnd type="none" w="med" len="med"/>
            <a:tailEnd type="triangl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tr-TR" sz="1200" b="0" i="0" u="none" strike="noStrike" cap="none" normalizeH="0" baseline="0">
              <a:ln>
                <a:noFill/>
              </a:ln>
              <a:solidFill>
                <a:schemeClr val="tx1"/>
              </a:solidFill>
              <a:effectLst/>
              <a:latin typeface="Comic Sans MS" charset="0"/>
              <a:ea typeface="ＭＳ Ｐゴシック" charset="-128"/>
              <a:cs typeface="ＭＳ Ｐゴシック" charset="-128"/>
            </a:endParaRPr>
          </a:p>
        </p:txBody>
      </p:sp>
      <p:sp>
        <p:nvSpPr>
          <p:cNvPr id="12" name="11 Köşeleri Yuvarlanmış Dikdörtgen Belirtme Çizgisi"/>
          <p:cNvSpPr/>
          <p:nvPr/>
        </p:nvSpPr>
        <p:spPr bwMode="auto">
          <a:xfrm>
            <a:off x="6072198" y="2643182"/>
            <a:ext cx="1120140" cy="312420"/>
          </a:xfrm>
          <a:prstGeom prst="wedgeRoundRectCallout">
            <a:avLst>
              <a:gd name="adj1" fmla="val 46667"/>
              <a:gd name="adj2" fmla="val 65797"/>
              <a:gd name="adj3" fmla="val 16667"/>
            </a:avLst>
          </a:prstGeom>
          <a:solidFill>
            <a:srgbClr val="FFFF00"/>
          </a:solidFill>
          <a:ln w="9525" cap="flat" cmpd="sng" algn="ctr">
            <a:solidFill>
              <a:schemeClr val="tx1"/>
            </a:solidFill>
            <a:prstDash val="solid"/>
            <a:round/>
            <a:headEnd type="none" w="med" len="med"/>
            <a:tailEnd type="triangle" w="sm" len="sm"/>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lang="tr-TR" sz="1100" dirty="0" smtClean="0"/>
              <a:t>bir tane eksik</a:t>
            </a:r>
            <a:endParaRPr kumimoji="0" lang="tr-TR" sz="1100" b="0" i="0" u="none" strike="noStrike" cap="none" normalizeH="0" baseline="0" dirty="0">
              <a:ln>
                <a:noFill/>
              </a:ln>
              <a:effectLst/>
              <a:latin typeface="Comic Sans MS" charset="0"/>
              <a:ea typeface="ＭＳ Ｐゴシック" charset="-128"/>
              <a:cs typeface="ＭＳ Ｐゴシック" charset="-128"/>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heckerboard(across)">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noFill/>
          <a:ln/>
        </p:spPr>
        <p:txBody>
          <a:bodyPr/>
          <a:lstStyle/>
          <a:p>
            <a:r>
              <a:rPr lang="en-US" b="1" dirty="0" smtClean="0"/>
              <a:t>for</a:t>
            </a:r>
            <a:r>
              <a:rPr lang="en-US" dirty="0" smtClean="0"/>
              <a:t> </a:t>
            </a:r>
            <a:r>
              <a:rPr lang="tr-TR" dirty="0" smtClean="0"/>
              <a:t>döngü yapısı</a:t>
            </a:r>
            <a:endParaRPr lang="en-US" dirty="0"/>
          </a:p>
        </p:txBody>
      </p:sp>
      <p:sp>
        <p:nvSpPr>
          <p:cNvPr id="6147" name="Rectangle 3"/>
          <p:cNvSpPr>
            <a:spLocks noGrp="1" noChangeArrowheads="1"/>
          </p:cNvSpPr>
          <p:nvPr>
            <p:ph idx="1"/>
          </p:nvPr>
        </p:nvSpPr>
        <p:spPr>
          <a:noFill/>
          <a:ln/>
        </p:spPr>
        <p:txBody>
          <a:bodyPr>
            <a:normAutofit/>
          </a:bodyPr>
          <a:lstStyle/>
          <a:p>
            <a:pPr>
              <a:lnSpc>
                <a:spcPct val="90000"/>
              </a:lnSpc>
            </a:pPr>
            <a:r>
              <a:rPr lang="en-US" sz="2400" b="0" dirty="0"/>
              <a:t>The for loop handles details of the counter-controlled loop </a:t>
            </a:r>
            <a:r>
              <a:rPr lang="ja-JP" altLang="en-US" sz="2400" b="0" dirty="0">
                <a:latin typeface="Arial"/>
              </a:rPr>
              <a:t>“</a:t>
            </a:r>
            <a:r>
              <a:rPr lang="en-US" sz="2400" b="0" dirty="0"/>
              <a:t>automatically</a:t>
            </a:r>
            <a:r>
              <a:rPr lang="ja-JP" altLang="en-US" sz="2400" b="0" dirty="0">
                <a:latin typeface="Arial"/>
              </a:rPr>
              <a:t>”</a:t>
            </a:r>
            <a:r>
              <a:rPr lang="en-US" sz="2400" b="0" dirty="0"/>
              <a:t>.</a:t>
            </a:r>
          </a:p>
          <a:p>
            <a:pPr>
              <a:lnSpc>
                <a:spcPct val="90000"/>
              </a:lnSpc>
            </a:pPr>
            <a:r>
              <a:rPr lang="en-US" sz="2400" b="0" dirty="0"/>
              <a:t>The initialization of the the loop control variable, the termination condition test, and control variable modification are handled in the for loop structure.</a:t>
            </a:r>
          </a:p>
          <a:p>
            <a:pPr>
              <a:lnSpc>
                <a:spcPct val="90000"/>
              </a:lnSpc>
              <a:buFontTx/>
              <a:buNone/>
            </a:pPr>
            <a:endParaRPr lang="en-US" sz="2400" dirty="0"/>
          </a:p>
          <a:p>
            <a:pPr>
              <a:lnSpc>
                <a:spcPct val="90000"/>
              </a:lnSpc>
              <a:buFontTx/>
              <a:buNone/>
            </a:pPr>
            <a:r>
              <a:rPr lang="en-US" sz="2400" dirty="0"/>
              <a:t>	for ( </a:t>
            </a:r>
            <a:r>
              <a:rPr lang="en-US" sz="2400" dirty="0" err="1"/>
              <a:t>i</a:t>
            </a:r>
            <a:r>
              <a:rPr lang="en-US" sz="2400" dirty="0"/>
              <a:t> = 1; </a:t>
            </a:r>
            <a:r>
              <a:rPr lang="en-US" sz="2400" dirty="0" err="1"/>
              <a:t>i</a:t>
            </a:r>
            <a:r>
              <a:rPr lang="en-US" sz="2400" dirty="0"/>
              <a:t> &lt; 101; </a:t>
            </a:r>
            <a:r>
              <a:rPr lang="en-US" sz="2400" dirty="0" err="1"/>
              <a:t>i</a:t>
            </a:r>
            <a:r>
              <a:rPr lang="en-US" sz="2400" dirty="0"/>
              <a:t> = </a:t>
            </a:r>
            <a:r>
              <a:rPr lang="en-US" sz="2400" dirty="0" err="1"/>
              <a:t>i</a:t>
            </a:r>
            <a:r>
              <a:rPr lang="en-US" sz="2400" dirty="0"/>
              <a:t> + 1)</a:t>
            </a:r>
          </a:p>
          <a:p>
            <a:pPr>
              <a:lnSpc>
                <a:spcPct val="90000"/>
              </a:lnSpc>
              <a:buFontTx/>
              <a:buNone/>
            </a:pPr>
            <a:r>
              <a:rPr lang="en-US" sz="2400" dirty="0"/>
              <a:t>	{</a:t>
            </a:r>
          </a:p>
          <a:p>
            <a:pPr>
              <a:lnSpc>
                <a:spcPct val="90000"/>
              </a:lnSpc>
              <a:buFontTx/>
              <a:buNone/>
            </a:pPr>
            <a:r>
              <a:rPr lang="en-US" sz="2400" dirty="0"/>
              <a:t>	</a:t>
            </a:r>
            <a:r>
              <a:rPr lang="en-US" sz="1600" dirty="0">
                <a:solidFill>
                  <a:srgbClr val="FF0000"/>
                </a:solidFill>
              </a:rPr>
              <a:t>initialization	</a:t>
            </a:r>
            <a:r>
              <a:rPr lang="en-US" sz="1600" dirty="0" smtClean="0">
                <a:solidFill>
                  <a:srgbClr val="FF0000"/>
                </a:solidFill>
              </a:rPr>
              <a:t>          test        modification</a:t>
            </a:r>
            <a:r>
              <a:rPr lang="en-US" sz="2400" dirty="0">
                <a:solidFill>
                  <a:srgbClr val="FF0000"/>
                </a:solidFill>
              </a:rPr>
              <a:t>	</a:t>
            </a:r>
          </a:p>
          <a:p>
            <a:pPr>
              <a:lnSpc>
                <a:spcPct val="90000"/>
              </a:lnSpc>
              <a:buFontTx/>
              <a:buNone/>
            </a:pPr>
            <a:r>
              <a:rPr lang="en-US" sz="2400" dirty="0"/>
              <a:t>	}		</a:t>
            </a:r>
          </a:p>
        </p:txBody>
      </p:sp>
      <p:sp>
        <p:nvSpPr>
          <p:cNvPr id="6148" name="AutoShape 4"/>
          <p:cNvSpPr>
            <a:spLocks noChangeArrowheads="1"/>
          </p:cNvSpPr>
          <p:nvPr/>
        </p:nvSpPr>
        <p:spPr bwMode="auto">
          <a:xfrm rot="16200000">
            <a:off x="1431971" y="3941465"/>
            <a:ext cx="444500" cy="215900"/>
          </a:xfrm>
          <a:prstGeom prst="rightArrow">
            <a:avLst>
              <a:gd name="adj1" fmla="val 50000"/>
              <a:gd name="adj2" fmla="val 102951"/>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50" name="AutoShape 6"/>
          <p:cNvSpPr>
            <a:spLocks noChangeArrowheads="1"/>
          </p:cNvSpPr>
          <p:nvPr/>
        </p:nvSpPr>
        <p:spPr bwMode="auto">
          <a:xfrm rot="14589455">
            <a:off x="3668270" y="3959282"/>
            <a:ext cx="520700" cy="215900"/>
          </a:xfrm>
          <a:prstGeom prst="rightArrow">
            <a:avLst>
              <a:gd name="adj1" fmla="val 50000"/>
              <a:gd name="adj2" fmla="val 120599"/>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 name="AutoShape 6"/>
          <p:cNvSpPr>
            <a:spLocks noChangeArrowheads="1"/>
          </p:cNvSpPr>
          <p:nvPr/>
        </p:nvSpPr>
        <p:spPr bwMode="auto">
          <a:xfrm rot="14856866">
            <a:off x="2573174" y="4001057"/>
            <a:ext cx="520700" cy="215900"/>
          </a:xfrm>
          <a:prstGeom prst="rightArrow">
            <a:avLst>
              <a:gd name="adj1" fmla="val 50000"/>
              <a:gd name="adj2" fmla="val 120599"/>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 name="7 Metin kutusu"/>
          <p:cNvSpPr txBox="1"/>
          <p:nvPr/>
        </p:nvSpPr>
        <p:spPr>
          <a:xfrm>
            <a:off x="6429388" y="4214818"/>
            <a:ext cx="2071702"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tr-TR" dirty="0" smtClean="0"/>
              <a:t>Ekrana sayı saydıran bir kodla bu durumu test edelim.</a:t>
            </a:r>
            <a:endParaRPr lang="tr-TR" dirty="0"/>
          </a:p>
        </p:txBody>
      </p:sp>
    </p:spTree>
    <p:extLst>
      <p:ext uri="{BB962C8B-B14F-4D97-AF65-F5344CB8AC3E}">
        <p14:creationId xmlns:p14="http://schemas.microsoft.com/office/powerpoint/2010/main" xmlns="" val="3980445303"/>
      </p:ext>
    </p:extLst>
  </p:cSld>
  <p:clrMapOvr>
    <a:masterClrMapping/>
  </p:clrMapOvr>
  <p:transition>
    <p:random/>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Döngüler : for döngüsü</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fontScale="92500" lnSpcReduction="20000"/>
          </a:bodyPr>
          <a:lstStyle/>
          <a:p>
            <a:pPr algn="just">
              <a:buFontTx/>
              <a:buChar char="-"/>
            </a:pPr>
            <a:r>
              <a:rPr lang="tr-TR" sz="1800" b="1" dirty="0" smtClean="0">
                <a:solidFill>
                  <a:schemeClr val="tx1"/>
                </a:solidFill>
              </a:rPr>
              <a:t> </a:t>
            </a:r>
            <a:r>
              <a:rPr lang="tr-TR" sz="1800" dirty="0" err="1" smtClean="0">
                <a:solidFill>
                  <a:schemeClr val="tx1"/>
                </a:solidFill>
              </a:rPr>
              <a:t>for</a:t>
            </a:r>
            <a:r>
              <a:rPr lang="tr-TR" sz="1800" dirty="0" smtClean="0">
                <a:solidFill>
                  <a:schemeClr val="tx1"/>
                </a:solidFill>
              </a:rPr>
              <a:t> döngüsü, daha önce bahsedilen kontrol parametrelerinin tanımlanması, mantıksal kontroller ve parametre güncelleştirme işlemlerinin tamamını tek bir parantez içerisinde yapabilmektedir. Bu kolaylık </a:t>
            </a:r>
            <a:r>
              <a:rPr lang="tr-TR" sz="1800" dirty="0" err="1" smtClean="0">
                <a:solidFill>
                  <a:schemeClr val="tx1"/>
                </a:solidFill>
              </a:rPr>
              <a:t>for</a:t>
            </a:r>
            <a:r>
              <a:rPr lang="tr-TR" sz="1800" dirty="0" smtClean="0">
                <a:solidFill>
                  <a:schemeClr val="tx1"/>
                </a:solidFill>
              </a:rPr>
              <a:t> döngüsünü diğer döngülerden daha popüler yapmaktadır. Atama, kontrol ve güncelleştirme işlemlerinin tek satırda yapılıyor olması </a:t>
            </a:r>
            <a:r>
              <a:rPr lang="tr-TR" sz="1800" dirty="0" err="1" smtClean="0">
                <a:solidFill>
                  <a:schemeClr val="tx1"/>
                </a:solidFill>
              </a:rPr>
              <a:t>for</a:t>
            </a:r>
            <a:r>
              <a:rPr lang="tr-TR" sz="1800" dirty="0" smtClean="0">
                <a:solidFill>
                  <a:schemeClr val="tx1"/>
                </a:solidFill>
              </a:rPr>
              <a:t> döngüsünün daha derli-toplu görünmesini sağlamaktadır. </a:t>
            </a:r>
            <a:r>
              <a:rPr lang="tr-TR" sz="1800" dirty="0" err="1" smtClean="0">
                <a:solidFill>
                  <a:schemeClr val="tx1"/>
                </a:solidFill>
              </a:rPr>
              <a:t>For</a:t>
            </a:r>
            <a:r>
              <a:rPr lang="tr-TR" sz="1800" dirty="0" smtClean="0">
                <a:solidFill>
                  <a:schemeClr val="tx1"/>
                </a:solidFill>
              </a:rPr>
              <a:t> döngüsünün temel yapısı şu şekildedir:</a:t>
            </a:r>
          </a:p>
          <a:p>
            <a:pPr algn="just">
              <a:buFontTx/>
              <a:buChar char="-"/>
            </a:pPr>
            <a:endParaRPr lang="tr-TR" sz="1800" dirty="0" smtClean="0">
              <a:solidFill>
                <a:schemeClr val="tx1"/>
              </a:solidFill>
            </a:endParaRPr>
          </a:p>
          <a:p>
            <a:pPr algn="just"/>
            <a:r>
              <a:rPr lang="tr-TR" dirty="0" smtClean="0">
                <a:solidFill>
                  <a:schemeClr val="tx1"/>
                </a:solidFill>
              </a:rPr>
              <a:t>   </a:t>
            </a:r>
            <a:r>
              <a:rPr lang="tr-TR" dirty="0" err="1" smtClean="0">
                <a:solidFill>
                  <a:schemeClr val="tx1"/>
                </a:solidFill>
              </a:rPr>
              <a:t>for</a:t>
            </a:r>
            <a:r>
              <a:rPr lang="tr-TR" dirty="0" smtClean="0">
                <a:solidFill>
                  <a:schemeClr val="tx1"/>
                </a:solidFill>
              </a:rPr>
              <a:t>(atama; kontrol; güncelleştirme){</a:t>
            </a:r>
          </a:p>
          <a:p>
            <a:pPr algn="just"/>
            <a:r>
              <a:rPr lang="tr-TR" dirty="0" smtClean="0">
                <a:solidFill>
                  <a:schemeClr val="tx1"/>
                </a:solidFill>
              </a:rPr>
              <a:t>       işlem_1;</a:t>
            </a:r>
          </a:p>
          <a:p>
            <a:pPr algn="just"/>
            <a:r>
              <a:rPr lang="tr-TR" dirty="0" smtClean="0">
                <a:solidFill>
                  <a:schemeClr val="tx1"/>
                </a:solidFill>
              </a:rPr>
              <a:t>       işlem_2;</a:t>
            </a:r>
          </a:p>
          <a:p>
            <a:pPr algn="just"/>
            <a:r>
              <a:rPr lang="tr-TR" dirty="0" smtClean="0">
                <a:solidFill>
                  <a:schemeClr val="tx1"/>
                </a:solidFill>
              </a:rPr>
              <a:t>       …</a:t>
            </a:r>
          </a:p>
          <a:p>
            <a:pPr algn="just"/>
            <a:r>
              <a:rPr lang="tr-TR" dirty="0" smtClean="0">
                <a:solidFill>
                  <a:schemeClr val="tx1"/>
                </a:solidFill>
              </a:rPr>
              <a:t>       işlem_n;</a:t>
            </a:r>
          </a:p>
          <a:p>
            <a:pPr algn="just"/>
            <a:r>
              <a:rPr lang="tr-TR" dirty="0" smtClean="0">
                <a:solidFill>
                  <a:schemeClr val="tx1"/>
                </a:solidFill>
              </a:rPr>
              <a:t>   }</a:t>
            </a:r>
          </a:p>
          <a:p>
            <a:pPr algn="just"/>
            <a:endParaRPr lang="tr-TR" sz="1800" dirty="0" smtClean="0">
              <a:solidFill>
                <a:schemeClr val="tx1"/>
              </a:solidFill>
            </a:endParaRPr>
          </a:p>
          <a:p>
            <a:pPr algn="just"/>
            <a:r>
              <a:rPr lang="tr-TR" sz="1800" dirty="0" smtClean="0">
                <a:solidFill>
                  <a:schemeClr val="tx1"/>
                </a:solidFill>
              </a:rPr>
              <a:t>- Burada parantezler içerisinde üç durum, iki </a:t>
            </a:r>
            <a:r>
              <a:rPr lang="tr-TR" sz="1800" dirty="0" err="1" smtClean="0">
                <a:solidFill>
                  <a:schemeClr val="tx1"/>
                </a:solidFill>
              </a:rPr>
              <a:t>noktali</a:t>
            </a:r>
            <a:r>
              <a:rPr lang="tr-TR" sz="1800" dirty="0" smtClean="0">
                <a:solidFill>
                  <a:schemeClr val="tx1"/>
                </a:solidFill>
              </a:rPr>
              <a:t> virgül ile birbirinden ayrılır. </a:t>
            </a:r>
            <a:r>
              <a:rPr lang="tr-TR" sz="1800" dirty="0" err="1" smtClean="0">
                <a:solidFill>
                  <a:schemeClr val="tx1"/>
                </a:solidFill>
              </a:rPr>
              <a:t>for</a:t>
            </a:r>
            <a:r>
              <a:rPr lang="tr-TR" sz="1800" dirty="0" smtClean="0">
                <a:solidFill>
                  <a:schemeClr val="tx1"/>
                </a:solidFill>
              </a:rPr>
              <a:t> döngüsünde parantez içerisinde iki noktalı virgülün bulunması şarttır. Atama, mantıksal kontrol ve güncelleştirme işlemleri ise şart değildir.</a:t>
            </a:r>
            <a:endParaRPr lang="tr-TR" sz="2200" dirty="0" smtClean="0">
              <a:solidFill>
                <a:schemeClr val="tx1"/>
              </a:solidFill>
            </a:endParaRPr>
          </a:p>
        </p:txBody>
      </p:sp>
    </p:spTree>
  </p:cSld>
  <p:clrMapOvr>
    <a:masterClrMapping/>
  </p:clrMapOvr>
  <p:transition>
    <p:random/>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noFill/>
          <a:ln/>
        </p:spPr>
        <p:txBody>
          <a:bodyPr/>
          <a:lstStyle/>
          <a:p>
            <a:r>
              <a:rPr lang="tr-TR" dirty="0" smtClean="0"/>
              <a:t>Sayı sayan kod…</a:t>
            </a:r>
            <a:endParaRPr lang="en-US" dirty="0"/>
          </a:p>
        </p:txBody>
      </p:sp>
      <p:cxnSp>
        <p:nvCxnSpPr>
          <p:cNvPr id="4" name="Straight Arrow Connector 3"/>
          <p:cNvCxnSpPr/>
          <p:nvPr/>
        </p:nvCxnSpPr>
        <p:spPr>
          <a:xfrm flipV="1">
            <a:off x="4491353" y="4151937"/>
            <a:ext cx="1456382" cy="236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491353" y="2271227"/>
            <a:ext cx="1456382" cy="382328"/>
          </a:xfrm>
          <a:prstGeom prst="rect">
            <a:avLst/>
          </a:prstGeom>
          <a:noFill/>
        </p:spPr>
        <p:txBody>
          <a:bodyPr wrap="square" rtlCol="0">
            <a:spAutoFit/>
          </a:bodyPr>
          <a:lstStyle/>
          <a:p>
            <a:r>
              <a:rPr lang="en-US" dirty="0" smtClean="0"/>
              <a:t>output</a:t>
            </a:r>
            <a:endParaRPr lang="en-US" dirty="0"/>
          </a:p>
        </p:txBody>
      </p:sp>
      <p:pic>
        <p:nvPicPr>
          <p:cNvPr id="2" name="Picture 1"/>
          <p:cNvPicPr>
            <a:picLocks noChangeAspect="1"/>
          </p:cNvPicPr>
          <p:nvPr/>
        </p:nvPicPr>
        <p:blipFill>
          <a:blip r:embed="rId2"/>
          <a:stretch>
            <a:fillRect/>
          </a:stretch>
        </p:blipFill>
        <p:spPr>
          <a:xfrm>
            <a:off x="6685459" y="1249219"/>
            <a:ext cx="692855" cy="3014856"/>
          </a:xfrm>
          <a:prstGeom prst="rect">
            <a:avLst/>
          </a:prstGeom>
        </p:spPr>
      </p:pic>
      <p:pic>
        <p:nvPicPr>
          <p:cNvPr id="6" name="Picture 5"/>
          <p:cNvPicPr>
            <a:picLocks noChangeAspect="1"/>
          </p:cNvPicPr>
          <p:nvPr/>
        </p:nvPicPr>
        <p:blipFill>
          <a:blip r:embed="rId3"/>
          <a:stretch>
            <a:fillRect/>
          </a:stretch>
        </p:blipFill>
        <p:spPr>
          <a:xfrm>
            <a:off x="423840" y="1354968"/>
            <a:ext cx="4067513" cy="2562213"/>
          </a:xfrm>
          <a:prstGeom prst="rect">
            <a:avLst/>
          </a:prstGeom>
        </p:spPr>
      </p:pic>
      <p:sp>
        <p:nvSpPr>
          <p:cNvPr id="3" name="Cube 2"/>
          <p:cNvSpPr/>
          <p:nvPr/>
        </p:nvSpPr>
        <p:spPr>
          <a:xfrm>
            <a:off x="6234545" y="1249219"/>
            <a:ext cx="1551709" cy="4103723"/>
          </a:xfrm>
          <a:prstGeom prst="cub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xmlns="" val="180384764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noFill/>
          <a:ln/>
        </p:spPr>
        <p:txBody>
          <a:bodyPr/>
          <a:lstStyle/>
          <a:p>
            <a:r>
              <a:rPr lang="tr-TR" dirty="0" smtClean="0"/>
              <a:t>Şu çıktıyı veren bir kod yazınız:</a:t>
            </a:r>
            <a:endParaRPr lang="en-US" dirty="0"/>
          </a:p>
        </p:txBody>
      </p:sp>
      <p:pic>
        <p:nvPicPr>
          <p:cNvPr id="2" name="Picture 1"/>
          <p:cNvPicPr>
            <a:picLocks noChangeAspect="1"/>
          </p:cNvPicPr>
          <p:nvPr/>
        </p:nvPicPr>
        <p:blipFill>
          <a:blip r:embed="rId2"/>
          <a:stretch>
            <a:fillRect/>
          </a:stretch>
        </p:blipFill>
        <p:spPr>
          <a:xfrm>
            <a:off x="7286644" y="1500174"/>
            <a:ext cx="609599" cy="2821573"/>
          </a:xfrm>
          <a:prstGeom prst="rect">
            <a:avLst/>
          </a:prstGeom>
        </p:spPr>
      </p:pic>
      <p:pic>
        <p:nvPicPr>
          <p:cNvPr id="3" name="Picture 2"/>
          <p:cNvPicPr>
            <a:picLocks noChangeAspect="1"/>
          </p:cNvPicPr>
          <p:nvPr/>
        </p:nvPicPr>
        <p:blipFill>
          <a:blip r:embed="rId3"/>
          <a:stretch>
            <a:fillRect/>
          </a:stretch>
        </p:blipFill>
        <p:spPr>
          <a:xfrm>
            <a:off x="457200" y="2118077"/>
            <a:ext cx="3850833" cy="2577450"/>
          </a:xfrm>
          <a:prstGeom prst="rect">
            <a:avLst/>
          </a:prstGeom>
        </p:spPr>
      </p:pic>
      <p:cxnSp>
        <p:nvCxnSpPr>
          <p:cNvPr id="6" name="Straight Arrow Connector 5"/>
          <p:cNvCxnSpPr/>
          <p:nvPr/>
        </p:nvCxnSpPr>
        <p:spPr>
          <a:xfrm flipV="1">
            <a:off x="4646309" y="3601604"/>
            <a:ext cx="1456382" cy="236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4801265" y="3137348"/>
            <a:ext cx="1456382" cy="382328"/>
          </a:xfrm>
          <a:prstGeom prst="rect">
            <a:avLst/>
          </a:prstGeom>
          <a:noFill/>
        </p:spPr>
        <p:txBody>
          <a:bodyPr wrap="square" rtlCol="0">
            <a:spAutoFit/>
          </a:bodyPr>
          <a:lstStyle/>
          <a:p>
            <a:r>
              <a:rPr lang="en-US" dirty="0" smtClean="0"/>
              <a:t>output</a:t>
            </a:r>
            <a:endParaRPr lang="en-US" dirty="0"/>
          </a:p>
        </p:txBody>
      </p:sp>
      <p:sp>
        <p:nvSpPr>
          <p:cNvPr id="4" name="Cube 3"/>
          <p:cNvSpPr/>
          <p:nvPr/>
        </p:nvSpPr>
        <p:spPr>
          <a:xfrm>
            <a:off x="346363" y="1394886"/>
            <a:ext cx="3961669" cy="3484923"/>
          </a:xfrm>
          <a:prstGeom prst="cub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xmlns="" val="375636964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4"/>
                                        </p:tgtEl>
                                        <p:attrNameLst>
                                          <p:attrName>ppt_w</p:attrName>
                                        </p:attrNameLst>
                                      </p:cBhvr>
                                      <p:tavLst>
                                        <p:tav tm="0">
                                          <p:val>
                                            <p:strVal val="ppt_w"/>
                                          </p:val>
                                        </p:tav>
                                        <p:tav tm="100000">
                                          <p:val>
                                            <p:fltVal val="0"/>
                                          </p:val>
                                        </p:tav>
                                      </p:tavLst>
                                    </p:anim>
                                    <p:anim calcmode="lin" valueType="num">
                                      <p:cBhvr>
                                        <p:cTn id="7" dur="500"/>
                                        <p:tgtEl>
                                          <p:spTgt spid="4"/>
                                        </p:tgtEl>
                                        <p:attrNameLst>
                                          <p:attrName>ppt_h</p:attrName>
                                        </p:attrNameLst>
                                      </p:cBhvr>
                                      <p:tavLst>
                                        <p:tav tm="0">
                                          <p:val>
                                            <p:strVal val="ppt_h"/>
                                          </p:val>
                                        </p:tav>
                                        <p:tav tm="100000">
                                          <p:val>
                                            <p:fltVal val="0"/>
                                          </p:val>
                                        </p:tav>
                                      </p:tavLst>
                                    </p:anim>
                                    <p:animEffect transition="out" filter="fade">
                                      <p:cBhvr>
                                        <p:cTn id="8" dur="500"/>
                                        <p:tgtEl>
                                          <p:spTgt spid="4"/>
                                        </p:tgtEl>
                                      </p:cBhvr>
                                    </p:animEffect>
                                    <p:set>
                                      <p:cBhvr>
                                        <p:cTn id="9"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0" y="304800"/>
            <a:ext cx="8915400" cy="609600"/>
          </a:xfrm>
          <a:noFill/>
          <a:ln/>
        </p:spPr>
        <p:txBody>
          <a:bodyPr/>
          <a:lstStyle/>
          <a:p>
            <a:r>
              <a:rPr lang="tr-TR" sz="2400" dirty="0" err="1" smtClean="0"/>
              <a:t>For</a:t>
            </a:r>
            <a:r>
              <a:rPr lang="tr-TR" sz="2400" dirty="0" smtClean="0"/>
              <a:t> döngüsünün işleyiş sırası</a:t>
            </a:r>
            <a:endParaRPr lang="en-US" sz="2000" dirty="0"/>
          </a:p>
        </p:txBody>
      </p:sp>
      <p:sp>
        <p:nvSpPr>
          <p:cNvPr id="7171" name="Rectangle 3"/>
          <p:cNvSpPr>
            <a:spLocks noGrp="1" noChangeArrowheads="1"/>
          </p:cNvSpPr>
          <p:nvPr>
            <p:ph idx="1"/>
          </p:nvPr>
        </p:nvSpPr>
        <p:spPr>
          <a:noFill/>
          <a:ln/>
        </p:spPr>
        <p:txBody>
          <a:bodyPr/>
          <a:lstStyle/>
          <a:p>
            <a:r>
              <a:rPr lang="en-US" sz="2800" dirty="0"/>
              <a:t>Just as with a while loop, a for loop</a:t>
            </a:r>
          </a:p>
          <a:p>
            <a:pPr lvl="1"/>
            <a:r>
              <a:rPr lang="en-US" b="1" dirty="0"/>
              <a:t>initializes</a:t>
            </a:r>
            <a:r>
              <a:rPr lang="en-US" dirty="0"/>
              <a:t> the loop control variable </a:t>
            </a:r>
            <a:r>
              <a:rPr lang="en-US" b="1" dirty="0"/>
              <a:t>before</a:t>
            </a:r>
            <a:r>
              <a:rPr lang="en-US" dirty="0"/>
              <a:t> beginning the first loop iteration,</a:t>
            </a:r>
          </a:p>
          <a:p>
            <a:pPr lvl="1"/>
            <a:r>
              <a:rPr lang="en-US" b="1" dirty="0"/>
              <a:t>modifies</a:t>
            </a:r>
            <a:r>
              <a:rPr lang="en-US" dirty="0"/>
              <a:t> the loop control variable at the very </a:t>
            </a:r>
            <a:r>
              <a:rPr lang="en-US" b="1" dirty="0"/>
              <a:t>end</a:t>
            </a:r>
            <a:r>
              <a:rPr lang="en-US" dirty="0"/>
              <a:t> of each iteration of the loop, and</a:t>
            </a:r>
          </a:p>
          <a:p>
            <a:pPr lvl="1"/>
            <a:r>
              <a:rPr lang="en-US" b="1" dirty="0"/>
              <a:t>performs</a:t>
            </a:r>
            <a:r>
              <a:rPr lang="en-US" dirty="0"/>
              <a:t> the loop termination test </a:t>
            </a:r>
            <a:r>
              <a:rPr lang="en-US" b="1" dirty="0"/>
              <a:t>before</a:t>
            </a:r>
            <a:r>
              <a:rPr lang="en-US" dirty="0"/>
              <a:t> each iteration of the loop.</a:t>
            </a:r>
          </a:p>
          <a:p>
            <a:r>
              <a:rPr lang="en-US" sz="2300" dirty="0">
                <a:solidFill>
                  <a:schemeClr val="tx2"/>
                </a:solidFill>
              </a:rPr>
              <a:t>The for loop is easier to write and read for counter-controlled loops.</a:t>
            </a:r>
          </a:p>
        </p:txBody>
      </p:sp>
    </p:spTree>
    <p:extLst>
      <p:ext uri="{BB962C8B-B14F-4D97-AF65-F5344CB8AC3E}">
        <p14:creationId xmlns:p14="http://schemas.microsoft.com/office/powerpoint/2010/main" xmlns="" val="2351670301"/>
      </p:ext>
    </p:extLst>
  </p:cSld>
  <p:clrMapOvr>
    <a:masterClrMapping/>
  </p:clrMapOvr>
  <p:transition>
    <p:rand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dirty="0" smtClean="0"/>
              <a:t>Sınav sonuçları ne zaman açıklanır?</a:t>
            </a:r>
            <a:endParaRPr lang="tr-TR" dirty="0"/>
          </a:p>
        </p:txBody>
      </p:sp>
      <p:pic>
        <p:nvPicPr>
          <p:cNvPr id="4" name="3 İçerik Yer Tutucusu" descr="aşçılık okulu - sınav sonuçları karikatürü.jpg"/>
          <p:cNvPicPr>
            <a:picLocks noGrp="1" noChangeAspect="1"/>
          </p:cNvPicPr>
          <p:nvPr>
            <p:ph sz="quarter" idx="1"/>
          </p:nvPr>
        </p:nvPicPr>
        <p:blipFill>
          <a:blip r:embed="rId2"/>
          <a:stretch>
            <a:fillRect/>
          </a:stretch>
        </p:blipFill>
        <p:spPr>
          <a:xfrm>
            <a:off x="2169313" y="1214422"/>
            <a:ext cx="4805375" cy="3811695"/>
          </a:xfrm>
        </p:spPr>
      </p:pic>
    </p:spTree>
  </p:cSld>
  <p:clrMapOvr>
    <a:masterClrMapping/>
  </p:clrMapOvr>
  <p:transition>
    <p:random/>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srcRect/>
          <a:stretch>
            <a:fillRect/>
          </a:stretch>
        </p:blipFill>
        <p:spPr bwMode="auto">
          <a:xfrm>
            <a:off x="571472" y="1214422"/>
            <a:ext cx="3643338" cy="4055194"/>
          </a:xfrm>
          <a:prstGeom prst="rect">
            <a:avLst/>
          </a:prstGeom>
          <a:noFill/>
          <a:ln w="9525">
            <a:noFill/>
            <a:miter lim="800000"/>
            <a:headEnd/>
            <a:tailEnd/>
          </a:ln>
          <a:effectLst/>
        </p:spPr>
      </p:pic>
      <p:sp>
        <p:nvSpPr>
          <p:cNvPr id="10242" name="Rectangle 2"/>
          <p:cNvSpPr>
            <a:spLocks noGrp="1" noChangeArrowheads="1"/>
          </p:cNvSpPr>
          <p:nvPr>
            <p:ph type="title"/>
          </p:nvPr>
        </p:nvSpPr>
        <p:spPr>
          <a:xfrm>
            <a:off x="685800" y="457200"/>
            <a:ext cx="7772400" cy="609600"/>
          </a:xfrm>
          <a:noFill/>
          <a:ln/>
        </p:spPr>
        <p:txBody>
          <a:bodyPr>
            <a:normAutofit/>
          </a:bodyPr>
          <a:lstStyle/>
          <a:p>
            <a:r>
              <a:rPr lang="tr-TR" sz="3200" dirty="0" smtClean="0"/>
              <a:t>Çalışma sırasını yazınız.</a:t>
            </a:r>
            <a:endParaRPr lang="en-US" dirty="0"/>
          </a:p>
        </p:txBody>
      </p:sp>
      <p:pic>
        <p:nvPicPr>
          <p:cNvPr id="7" name="6 Resim" descr="soru.jpg"/>
          <p:cNvPicPr>
            <a:picLocks noChangeAspect="1"/>
          </p:cNvPicPr>
          <p:nvPr/>
        </p:nvPicPr>
        <p:blipFill>
          <a:blip r:embed="rId4"/>
          <a:stretch>
            <a:fillRect/>
          </a:stretch>
        </p:blipFill>
        <p:spPr>
          <a:xfrm>
            <a:off x="6786578" y="2714620"/>
            <a:ext cx="1669706" cy="1255159"/>
          </a:xfrm>
          <a:prstGeom prst="rect">
            <a:avLst/>
          </a:prstGeom>
        </p:spPr>
      </p:pic>
      <p:sp>
        <p:nvSpPr>
          <p:cNvPr id="6" name="5 Metin kutusu"/>
          <p:cNvSpPr txBox="1"/>
          <p:nvPr/>
        </p:nvSpPr>
        <p:spPr>
          <a:xfrm>
            <a:off x="4643438" y="4429132"/>
            <a:ext cx="4071966" cy="163121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tr-TR" sz="2000" b="1" i="1" dirty="0" smtClean="0"/>
              <a:t>Bu soruda ekran çıktısı istenmemektedir. </a:t>
            </a:r>
          </a:p>
          <a:p>
            <a:r>
              <a:rPr lang="tr-TR" sz="2000" b="1" i="1" dirty="0" smtClean="0"/>
              <a:t>Koddaki kısımların çalışma sırasını çıktı kutusuna peş peşe sayılarla (örn. 132…) yazınız.</a:t>
            </a:r>
            <a:endParaRPr lang="tr-TR" sz="2000" b="1" i="1" dirty="0"/>
          </a:p>
        </p:txBody>
      </p:sp>
      <p:sp>
        <p:nvSpPr>
          <p:cNvPr id="8" name="7 Oval"/>
          <p:cNvSpPr/>
          <p:nvPr/>
        </p:nvSpPr>
        <p:spPr>
          <a:xfrm>
            <a:off x="2357422" y="2000240"/>
            <a:ext cx="571504" cy="571504"/>
          </a:xfrm>
          <a:prstGeom prst="ellipse">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tr-TR" sz="2800" b="1" dirty="0" smtClean="0"/>
              <a:t>1</a:t>
            </a:r>
            <a:endParaRPr lang="tr-TR" sz="2800" b="1" dirty="0"/>
          </a:p>
        </p:txBody>
      </p:sp>
      <p:sp>
        <p:nvSpPr>
          <p:cNvPr id="9" name="8 Oval"/>
          <p:cNvSpPr/>
          <p:nvPr/>
        </p:nvSpPr>
        <p:spPr>
          <a:xfrm>
            <a:off x="3857620" y="2000240"/>
            <a:ext cx="571504" cy="571504"/>
          </a:xfrm>
          <a:prstGeom prst="ellipse">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tr-TR" sz="2800" b="1" dirty="0" smtClean="0"/>
              <a:t>3</a:t>
            </a:r>
            <a:endParaRPr lang="tr-TR" sz="2800" b="1" dirty="0"/>
          </a:p>
        </p:txBody>
      </p:sp>
      <p:cxnSp>
        <p:nvCxnSpPr>
          <p:cNvPr id="10" name="9 Düz Bağlayıcı"/>
          <p:cNvCxnSpPr/>
          <p:nvPr/>
        </p:nvCxnSpPr>
        <p:spPr>
          <a:xfrm rot="5400000">
            <a:off x="2214545" y="2488050"/>
            <a:ext cx="226571" cy="22656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10 Düz Bağlayıcı"/>
          <p:cNvCxnSpPr/>
          <p:nvPr/>
        </p:nvCxnSpPr>
        <p:spPr>
          <a:xfrm rot="5400000">
            <a:off x="3714743" y="2488050"/>
            <a:ext cx="226571" cy="22656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2" name="11 Oval"/>
          <p:cNvSpPr/>
          <p:nvPr/>
        </p:nvSpPr>
        <p:spPr>
          <a:xfrm>
            <a:off x="3143240" y="2000240"/>
            <a:ext cx="571504" cy="571504"/>
          </a:xfrm>
          <a:prstGeom prst="ellipse">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tr-TR" sz="2800" b="1" dirty="0" smtClean="0"/>
              <a:t>2</a:t>
            </a:r>
            <a:endParaRPr lang="tr-TR" sz="2800" b="1" dirty="0"/>
          </a:p>
        </p:txBody>
      </p:sp>
      <p:cxnSp>
        <p:nvCxnSpPr>
          <p:cNvPr id="13" name="12 Düz Bağlayıcı"/>
          <p:cNvCxnSpPr/>
          <p:nvPr/>
        </p:nvCxnSpPr>
        <p:spPr>
          <a:xfrm rot="5400000">
            <a:off x="3000363" y="2488050"/>
            <a:ext cx="226571" cy="22656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4" name="13 Oval"/>
          <p:cNvSpPr/>
          <p:nvPr/>
        </p:nvSpPr>
        <p:spPr>
          <a:xfrm>
            <a:off x="3428992" y="3000372"/>
            <a:ext cx="571504" cy="571504"/>
          </a:xfrm>
          <a:prstGeom prst="ellipse">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tr-TR" sz="2800" b="1" dirty="0" smtClean="0"/>
              <a:t>4</a:t>
            </a:r>
            <a:endParaRPr lang="tr-TR" sz="2800" b="1" dirty="0"/>
          </a:p>
        </p:txBody>
      </p:sp>
      <p:cxnSp>
        <p:nvCxnSpPr>
          <p:cNvPr id="15" name="14 Düz Bağlayıcı"/>
          <p:cNvCxnSpPr/>
          <p:nvPr/>
        </p:nvCxnSpPr>
        <p:spPr>
          <a:xfrm rot="10800000" flipV="1">
            <a:off x="3143240" y="3286124"/>
            <a:ext cx="285751" cy="15513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7" name="16 Oval"/>
          <p:cNvSpPr/>
          <p:nvPr/>
        </p:nvSpPr>
        <p:spPr>
          <a:xfrm>
            <a:off x="3428992" y="3714752"/>
            <a:ext cx="571504" cy="571504"/>
          </a:xfrm>
          <a:prstGeom prst="ellipse">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tr-TR" sz="2800" b="1" dirty="0" smtClean="0"/>
              <a:t>5</a:t>
            </a:r>
            <a:endParaRPr lang="tr-TR" sz="2800" b="1" dirty="0"/>
          </a:p>
        </p:txBody>
      </p:sp>
      <p:cxnSp>
        <p:nvCxnSpPr>
          <p:cNvPr id="18" name="17 Düz Bağlayıcı"/>
          <p:cNvCxnSpPr/>
          <p:nvPr/>
        </p:nvCxnSpPr>
        <p:spPr>
          <a:xfrm rot="10800000" flipV="1">
            <a:off x="3143240" y="4000504"/>
            <a:ext cx="285751" cy="15513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9" name="18 Metin kutusu"/>
          <p:cNvSpPr txBox="1"/>
          <p:nvPr/>
        </p:nvSpPr>
        <p:spPr>
          <a:xfrm>
            <a:off x="5643570" y="1785926"/>
            <a:ext cx="2500330"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tr-TR" sz="3200" dirty="0" smtClean="0"/>
              <a:t>124324325</a:t>
            </a:r>
            <a:endParaRPr lang="tr-TR" dirty="0"/>
          </a:p>
        </p:txBody>
      </p:sp>
    </p:spTree>
    <p:extLst>
      <p:ext uri="{BB962C8B-B14F-4D97-AF65-F5344CB8AC3E}">
        <p14:creationId xmlns:p14="http://schemas.microsoft.com/office/powerpoint/2010/main" xmlns="" val="32642756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amond(in)">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85800" y="457200"/>
            <a:ext cx="7772400" cy="609600"/>
          </a:xfrm>
          <a:noFill/>
          <a:ln/>
        </p:spPr>
        <p:txBody>
          <a:bodyPr>
            <a:normAutofit/>
          </a:bodyPr>
          <a:lstStyle/>
          <a:p>
            <a:r>
              <a:rPr lang="tr-TR" sz="3200" dirty="0" smtClean="0"/>
              <a:t>Bu kodun çıktısı nedir?</a:t>
            </a:r>
            <a:endParaRPr lang="en-US" dirty="0"/>
          </a:p>
        </p:txBody>
      </p:sp>
      <p:pic>
        <p:nvPicPr>
          <p:cNvPr id="1026" name="Picture 2"/>
          <p:cNvPicPr>
            <a:picLocks noChangeAspect="1" noChangeArrowheads="1"/>
          </p:cNvPicPr>
          <p:nvPr/>
        </p:nvPicPr>
        <p:blipFill>
          <a:blip r:embed="rId3"/>
          <a:srcRect/>
          <a:stretch>
            <a:fillRect/>
          </a:stretch>
        </p:blipFill>
        <p:spPr bwMode="auto">
          <a:xfrm>
            <a:off x="642910" y="1357298"/>
            <a:ext cx="4235216" cy="3643338"/>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a:srcRect/>
          <a:stretch>
            <a:fillRect/>
          </a:stretch>
        </p:blipFill>
        <p:spPr bwMode="auto">
          <a:xfrm>
            <a:off x="5172078" y="1571613"/>
            <a:ext cx="2971821" cy="1857388"/>
          </a:xfrm>
          <a:prstGeom prst="rect">
            <a:avLst/>
          </a:prstGeom>
          <a:noFill/>
          <a:ln w="9525">
            <a:noFill/>
            <a:miter lim="800000"/>
            <a:headEnd/>
            <a:tailEnd/>
          </a:ln>
          <a:effectLst/>
        </p:spPr>
      </p:pic>
    </p:spTree>
    <p:extLst>
      <p:ext uri="{BB962C8B-B14F-4D97-AF65-F5344CB8AC3E}">
        <p14:creationId xmlns:p14="http://schemas.microsoft.com/office/powerpoint/2010/main" xmlns="" val="32642756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checkerboard(across)">
                                      <p:cBhvr>
                                        <p:cTn id="7"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Döngüler : for ve while</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just"/>
            <a:r>
              <a:rPr lang="tr-TR" sz="1800" b="1" i="1" dirty="0" err="1" smtClean="0">
                <a:solidFill>
                  <a:schemeClr val="tx1"/>
                </a:solidFill>
              </a:rPr>
              <a:t>for</a:t>
            </a:r>
            <a:r>
              <a:rPr lang="tr-TR" sz="1800" dirty="0" smtClean="0">
                <a:solidFill>
                  <a:schemeClr val="tx1"/>
                </a:solidFill>
              </a:rPr>
              <a:t> ve </a:t>
            </a:r>
            <a:r>
              <a:rPr lang="tr-TR" sz="1800" b="1" i="1" dirty="0" err="1" smtClean="0">
                <a:solidFill>
                  <a:schemeClr val="tx1"/>
                </a:solidFill>
              </a:rPr>
              <a:t>while</a:t>
            </a:r>
            <a:r>
              <a:rPr lang="tr-TR" sz="1800" dirty="0" smtClean="0">
                <a:solidFill>
                  <a:schemeClr val="tx1"/>
                </a:solidFill>
              </a:rPr>
              <a:t> döngüleri birbiri ile denk sayılabilir. </a:t>
            </a:r>
            <a:r>
              <a:rPr lang="tr-TR" sz="1800" b="1" i="1" dirty="0" err="1" smtClean="0">
                <a:solidFill>
                  <a:schemeClr val="tx1"/>
                </a:solidFill>
              </a:rPr>
              <a:t>for</a:t>
            </a:r>
            <a:r>
              <a:rPr lang="tr-TR" sz="1800" dirty="0" smtClean="0">
                <a:solidFill>
                  <a:schemeClr val="tx1"/>
                </a:solidFill>
              </a:rPr>
              <a:t> döngüsü ile yapılabilen her şey </a:t>
            </a:r>
            <a:r>
              <a:rPr lang="tr-TR" sz="1800" b="1" i="1" dirty="0" err="1" smtClean="0">
                <a:solidFill>
                  <a:schemeClr val="tx1"/>
                </a:solidFill>
              </a:rPr>
              <a:t>while</a:t>
            </a:r>
            <a:r>
              <a:rPr lang="tr-TR" sz="1800" dirty="0" smtClean="0">
                <a:solidFill>
                  <a:schemeClr val="tx1"/>
                </a:solidFill>
              </a:rPr>
              <a:t> döngüsü ile de yapılabilir. Aynı şekilde </a:t>
            </a:r>
            <a:r>
              <a:rPr lang="tr-TR" sz="1800" b="1" i="1" dirty="0" err="1" smtClean="0">
                <a:solidFill>
                  <a:schemeClr val="tx1"/>
                </a:solidFill>
              </a:rPr>
              <a:t>while</a:t>
            </a:r>
            <a:r>
              <a:rPr lang="tr-TR" sz="1800" dirty="0" smtClean="0">
                <a:solidFill>
                  <a:schemeClr val="tx1"/>
                </a:solidFill>
              </a:rPr>
              <a:t> döngüsü ile yapılabilen her şey </a:t>
            </a:r>
            <a:r>
              <a:rPr lang="tr-TR" sz="1800" b="1" i="1" dirty="0" err="1" smtClean="0">
                <a:solidFill>
                  <a:schemeClr val="tx1"/>
                </a:solidFill>
              </a:rPr>
              <a:t>for</a:t>
            </a:r>
            <a:r>
              <a:rPr lang="tr-TR" sz="1800" dirty="0" smtClean="0">
                <a:solidFill>
                  <a:schemeClr val="tx1"/>
                </a:solidFill>
              </a:rPr>
              <a:t> döngüsü ile de yapılabilir. Dönüşüm temel olarak şu şekilde düşünülebilir:</a:t>
            </a:r>
          </a:p>
          <a:p>
            <a:pPr algn="just">
              <a:buFontTx/>
              <a:buChar char="-"/>
            </a:pPr>
            <a:endParaRPr lang="tr-TR" sz="2200" dirty="0" smtClean="0">
              <a:solidFill>
                <a:schemeClr val="tx1"/>
              </a:solidFill>
            </a:endParaRPr>
          </a:p>
          <a:p>
            <a:pPr algn="just"/>
            <a:endParaRPr lang="tr-TR" sz="2200" dirty="0" smtClean="0">
              <a:solidFill>
                <a:schemeClr val="tx1"/>
              </a:solidFill>
            </a:endParaRPr>
          </a:p>
        </p:txBody>
      </p:sp>
      <p:graphicFrame>
        <p:nvGraphicFramePr>
          <p:cNvPr id="4" name="Table 3"/>
          <p:cNvGraphicFramePr>
            <a:graphicFrameLocks noGrp="1"/>
          </p:cNvGraphicFramePr>
          <p:nvPr/>
        </p:nvGraphicFramePr>
        <p:xfrm>
          <a:off x="1714480" y="2357430"/>
          <a:ext cx="6096000" cy="2113176"/>
        </p:xfrm>
        <a:graphic>
          <a:graphicData uri="http://schemas.openxmlformats.org/drawingml/2006/table">
            <a:tbl>
              <a:tblPr firstRow="1" bandRow="1">
                <a:tableStyleId>{5C22544A-7EE6-4342-B048-85BDC9FD1C3A}</a:tableStyleId>
              </a:tblPr>
              <a:tblGrid>
                <a:gridCol w="3048000"/>
                <a:gridCol w="3048000"/>
              </a:tblGrid>
              <a:tr h="37581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dirty="0" err="1" smtClean="0">
                          <a:solidFill>
                            <a:schemeClr val="tx1"/>
                          </a:solidFill>
                        </a:rPr>
                        <a:t>while</a:t>
                      </a:r>
                      <a:endParaRPr lang="tr-TR"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dirty="0" err="1" smtClean="0">
                          <a:solidFill>
                            <a:schemeClr val="tx1"/>
                          </a:solidFill>
                        </a:rPr>
                        <a:t>for</a:t>
                      </a:r>
                      <a:endParaRPr lang="tr-TR"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295412">
                <a:tc>
                  <a:txBody>
                    <a:bodyPr/>
                    <a:lstStyle/>
                    <a:p>
                      <a:pPr algn="l"/>
                      <a:r>
                        <a:rPr lang="tr-TR" dirty="0" smtClean="0">
                          <a:solidFill>
                            <a:schemeClr val="tx1"/>
                          </a:solidFill>
                        </a:rPr>
                        <a:t>A</a:t>
                      </a:r>
                    </a:p>
                    <a:p>
                      <a:pPr algn="l"/>
                      <a:r>
                        <a:rPr lang="tr-TR" dirty="0" err="1" smtClean="0">
                          <a:solidFill>
                            <a:schemeClr val="tx1"/>
                          </a:solidFill>
                        </a:rPr>
                        <a:t>while</a:t>
                      </a:r>
                      <a:r>
                        <a:rPr lang="tr-TR" dirty="0" smtClean="0">
                          <a:solidFill>
                            <a:schemeClr val="tx1"/>
                          </a:solidFill>
                        </a:rPr>
                        <a:t>(B){</a:t>
                      </a:r>
                    </a:p>
                    <a:p>
                      <a:pPr algn="l"/>
                      <a:r>
                        <a:rPr lang="tr-TR" dirty="0" smtClean="0">
                          <a:solidFill>
                            <a:schemeClr val="tx1"/>
                          </a:solidFill>
                        </a:rPr>
                        <a:t>    blok;</a:t>
                      </a:r>
                    </a:p>
                    <a:p>
                      <a:pPr algn="l"/>
                      <a:r>
                        <a:rPr lang="tr-TR" dirty="0" smtClean="0">
                          <a:solidFill>
                            <a:schemeClr val="tx1"/>
                          </a:solidFill>
                        </a:rPr>
                        <a:t>    C;</a:t>
                      </a:r>
                    </a:p>
                    <a:p>
                      <a:pPr algn="l"/>
                      <a:r>
                        <a:rPr lang="tr-TR" dirty="0" smtClean="0">
                          <a:solidFill>
                            <a:schemeClr val="tx1"/>
                          </a:solidFill>
                        </a:rPr>
                        <a:t>}</a:t>
                      </a:r>
                    </a:p>
                    <a:p>
                      <a:pPr algn="l"/>
                      <a:endParaRPr lang="tr-TR"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tr-TR" dirty="0" err="1" smtClean="0">
                          <a:solidFill>
                            <a:schemeClr val="tx1"/>
                          </a:solidFill>
                        </a:rPr>
                        <a:t>for</a:t>
                      </a:r>
                      <a:r>
                        <a:rPr lang="tr-TR" dirty="0" smtClean="0">
                          <a:solidFill>
                            <a:schemeClr val="tx1"/>
                          </a:solidFill>
                        </a:rPr>
                        <a:t>(A; B; C){</a:t>
                      </a:r>
                    </a:p>
                    <a:p>
                      <a:pPr algn="l"/>
                      <a:r>
                        <a:rPr lang="tr-TR" dirty="0" smtClean="0">
                          <a:solidFill>
                            <a:schemeClr val="tx1"/>
                          </a:solidFill>
                        </a:rPr>
                        <a:t>    blok;</a:t>
                      </a:r>
                    </a:p>
                    <a:p>
                      <a:pPr algn="l"/>
                      <a:r>
                        <a:rPr lang="tr-TR" dirty="0" smtClean="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cSld>
  <p:clrMapOvr>
    <a:masterClrMapping/>
  </p:clrMapOvr>
  <p:transition>
    <p:random/>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noFill/>
          <a:ln/>
        </p:spPr>
        <p:txBody>
          <a:bodyPr>
            <a:normAutofit/>
          </a:bodyPr>
          <a:lstStyle/>
          <a:p>
            <a:r>
              <a:rPr lang="tr-TR" dirty="0" smtClean="0"/>
              <a:t>Döngüler birbirleri cinsinden yazılabilir.</a:t>
            </a:r>
            <a:endParaRPr lang="en-US" dirty="0"/>
          </a:p>
        </p:txBody>
      </p:sp>
      <p:pic>
        <p:nvPicPr>
          <p:cNvPr id="6" name="Picture 5"/>
          <p:cNvPicPr>
            <a:picLocks noChangeAspect="1"/>
          </p:cNvPicPr>
          <p:nvPr/>
        </p:nvPicPr>
        <p:blipFill>
          <a:blip r:embed="rId2"/>
          <a:srcRect r="8998"/>
          <a:stretch>
            <a:fillRect/>
          </a:stretch>
        </p:blipFill>
        <p:spPr>
          <a:xfrm>
            <a:off x="5380798" y="1772584"/>
            <a:ext cx="3384000" cy="2342429"/>
          </a:xfrm>
          <a:prstGeom prst="rect">
            <a:avLst/>
          </a:prstGeom>
        </p:spPr>
      </p:pic>
      <p:pic>
        <p:nvPicPr>
          <p:cNvPr id="3" name="Picture 2"/>
          <p:cNvPicPr>
            <a:picLocks noChangeAspect="1"/>
          </p:cNvPicPr>
          <p:nvPr/>
        </p:nvPicPr>
        <p:blipFill>
          <a:blip r:embed="rId3"/>
          <a:stretch>
            <a:fillRect/>
          </a:stretch>
        </p:blipFill>
        <p:spPr>
          <a:xfrm>
            <a:off x="477990" y="1772584"/>
            <a:ext cx="3197426" cy="2643206"/>
          </a:xfrm>
          <a:prstGeom prst="rect">
            <a:avLst/>
          </a:prstGeom>
        </p:spPr>
      </p:pic>
      <p:sp>
        <p:nvSpPr>
          <p:cNvPr id="7" name="Frame 6"/>
          <p:cNvSpPr/>
          <p:nvPr/>
        </p:nvSpPr>
        <p:spPr>
          <a:xfrm>
            <a:off x="233721" y="1643050"/>
            <a:ext cx="4021667" cy="2942948"/>
          </a:xfrm>
          <a:prstGeom prst="frame">
            <a:avLst>
              <a:gd name="adj1" fmla="val 202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Frame 9"/>
          <p:cNvSpPr/>
          <p:nvPr/>
        </p:nvSpPr>
        <p:spPr>
          <a:xfrm>
            <a:off x="5214942" y="1643050"/>
            <a:ext cx="3796581" cy="2942948"/>
          </a:xfrm>
          <a:prstGeom prst="frame">
            <a:avLst>
              <a:gd name="adj1" fmla="val 202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Equal 7"/>
          <p:cNvSpPr/>
          <p:nvPr/>
        </p:nvSpPr>
        <p:spPr>
          <a:xfrm>
            <a:off x="4414124" y="2793887"/>
            <a:ext cx="603264" cy="578555"/>
          </a:xfrm>
          <a:prstGeom prst="mathEqual">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 xmlns:p14="http://schemas.microsoft.com/office/powerpoint/2010/main" val="70550844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İlkel bir kod bekletme yöntemi</a:t>
            </a:r>
            <a:endParaRPr lang="tr-TR" dirty="0"/>
          </a:p>
        </p:txBody>
      </p:sp>
      <p:sp>
        <p:nvSpPr>
          <p:cNvPr id="3" name="2 İçerik Yer Tutucusu"/>
          <p:cNvSpPr>
            <a:spLocks noGrp="1"/>
          </p:cNvSpPr>
          <p:nvPr>
            <p:ph sz="quarter" idx="1"/>
          </p:nvPr>
        </p:nvSpPr>
        <p:spPr/>
        <p:txBody>
          <a:bodyPr>
            <a:normAutofit lnSpcReduction="10000"/>
          </a:bodyPr>
          <a:lstStyle/>
          <a:p>
            <a:r>
              <a:rPr lang="tr-TR" dirty="0" err="1" smtClean="0"/>
              <a:t>for</a:t>
            </a:r>
            <a:r>
              <a:rPr lang="tr-TR" dirty="0" smtClean="0"/>
              <a:t>(i=1; i&lt;100000000; i++);</a:t>
            </a:r>
          </a:p>
          <a:p>
            <a:pPr>
              <a:buNone/>
            </a:pPr>
            <a:r>
              <a:rPr lang="tr-TR" dirty="0" smtClean="0"/>
              <a:t>Kod bu satıra gelince sadece i++ ve kontrol işlemiyle oyalanır.</a:t>
            </a:r>
          </a:p>
          <a:p>
            <a:pPr>
              <a:buNone/>
            </a:pPr>
            <a:r>
              <a:rPr lang="tr-TR" dirty="0" smtClean="0"/>
              <a:t>	Sondaki noktalı virgül nedeniyle kod şu şekle dönüşmüştür:</a:t>
            </a:r>
          </a:p>
          <a:p>
            <a:pPr>
              <a:buNone/>
            </a:pPr>
            <a:r>
              <a:rPr lang="tr-TR" dirty="0" smtClean="0"/>
              <a:t>	</a:t>
            </a:r>
            <a:r>
              <a:rPr lang="tr-TR" dirty="0" err="1" smtClean="0"/>
              <a:t>for</a:t>
            </a:r>
            <a:r>
              <a:rPr lang="tr-TR" dirty="0" smtClean="0"/>
              <a:t>(i=1; i&lt;100000000; i++){</a:t>
            </a:r>
          </a:p>
          <a:p>
            <a:pPr>
              <a:buNone/>
            </a:pPr>
            <a:r>
              <a:rPr lang="tr-TR" dirty="0" smtClean="0"/>
              <a:t>					//</a:t>
            </a:r>
            <a:r>
              <a:rPr lang="tr-TR" dirty="0" err="1" smtClean="0"/>
              <a:t>hicbir</a:t>
            </a:r>
            <a:r>
              <a:rPr lang="tr-TR" dirty="0" smtClean="0"/>
              <a:t> </a:t>
            </a:r>
            <a:r>
              <a:rPr lang="tr-TR" dirty="0" err="1" smtClean="0"/>
              <a:t>sey</a:t>
            </a:r>
            <a:endParaRPr lang="tr-TR" dirty="0" smtClean="0"/>
          </a:p>
          <a:p>
            <a:pPr>
              <a:buNone/>
            </a:pPr>
            <a:r>
              <a:rPr lang="tr-TR" dirty="0" smtClean="0"/>
              <a:t>					}</a:t>
            </a:r>
          </a:p>
          <a:p>
            <a:r>
              <a:rPr lang="tr-TR" dirty="0" err="1" smtClean="0"/>
              <a:t>while</a:t>
            </a:r>
            <a:r>
              <a:rPr lang="tr-TR" dirty="0" smtClean="0"/>
              <a:t>(i++&lt;100000000);</a:t>
            </a:r>
          </a:p>
          <a:p>
            <a:pPr>
              <a:buNone/>
            </a:pPr>
            <a:r>
              <a:rPr lang="tr-TR" dirty="0" smtClean="0"/>
              <a:t>da benzeri bir kullanıma sahiptir. Bu kullanımlar doğru kullanımlardır. Ancak çoğu zaman gerçekten istediğimiz bu değilken yanlışlıkla noktalı virgül koymuşuzdur.</a:t>
            </a:r>
          </a:p>
        </p:txBody>
      </p:sp>
    </p:spTree>
  </p:cSld>
  <p:clrMapOvr>
    <a:masterClrMapping/>
  </p:clrMapOvr>
  <p:transition>
    <p:random/>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Bunu biliyor muydunuz?</a:t>
            </a:r>
            <a:endParaRPr lang="en-US" dirty="0"/>
          </a:p>
        </p:txBody>
      </p:sp>
      <p:sp>
        <p:nvSpPr>
          <p:cNvPr id="3" name="Content Placeholder 2"/>
          <p:cNvSpPr>
            <a:spLocks noGrp="1"/>
          </p:cNvSpPr>
          <p:nvPr>
            <p:ph sz="quarter" idx="1"/>
          </p:nvPr>
        </p:nvSpPr>
        <p:spPr>
          <a:xfrm>
            <a:off x="348345" y="1323221"/>
            <a:ext cx="8229600" cy="3042356"/>
          </a:xfrm>
        </p:spPr>
        <p:txBody>
          <a:bodyPr>
            <a:normAutofit/>
          </a:bodyPr>
          <a:lstStyle/>
          <a:p>
            <a:r>
              <a:rPr lang="en-US" dirty="0" smtClean="0"/>
              <a:t>Nowadays</a:t>
            </a:r>
            <a:r>
              <a:rPr lang="tr-TR" dirty="0" smtClean="0"/>
              <a:t>…</a:t>
            </a:r>
            <a:endParaRPr lang="en-US" dirty="0" smtClean="0"/>
          </a:p>
          <a:p>
            <a:pPr marL="0" indent="0">
              <a:buNone/>
            </a:pPr>
            <a:r>
              <a:rPr lang="en-US" sz="2000" dirty="0" smtClean="0"/>
              <a:t>The </a:t>
            </a:r>
            <a:r>
              <a:rPr lang="en-US" sz="2000" dirty="0"/>
              <a:t>entire processing </a:t>
            </a:r>
            <a:r>
              <a:rPr lang="en-US" sz="2000" dirty="0" smtClean="0"/>
              <a:t>circuit</a:t>
            </a:r>
          </a:p>
          <a:p>
            <a:pPr marL="0" indent="0">
              <a:buNone/>
            </a:pPr>
            <a:r>
              <a:rPr lang="en-US" sz="2000" dirty="0" smtClean="0"/>
              <a:t> </a:t>
            </a:r>
            <a:r>
              <a:rPr lang="en-US" sz="2000" dirty="0"/>
              <a:t>is packaged in a </a:t>
            </a:r>
            <a:r>
              <a:rPr lang="en-US" sz="2000" dirty="0" smtClean="0"/>
              <a:t>chip. </a:t>
            </a:r>
          </a:p>
          <a:p>
            <a:pPr marL="0" indent="0">
              <a:buNone/>
            </a:pPr>
            <a:endParaRPr lang="en-US" sz="2000" dirty="0" smtClean="0"/>
          </a:p>
          <a:p>
            <a:pPr marL="0" indent="0">
              <a:buNone/>
            </a:pPr>
            <a:r>
              <a:rPr lang="en-US" sz="2000" dirty="0" smtClean="0"/>
              <a:t>This is mainly due to hardware </a:t>
            </a:r>
          </a:p>
          <a:p>
            <a:pPr marL="0" indent="0">
              <a:buNone/>
            </a:pPr>
            <a:r>
              <a:rPr lang="en-US" sz="2000" dirty="0" smtClean="0"/>
              <a:t>revolution:</a:t>
            </a:r>
          </a:p>
          <a:p>
            <a:pPr marL="0" indent="0">
              <a:buNone/>
            </a:pPr>
            <a:endParaRPr lang="en-US" dirty="0"/>
          </a:p>
          <a:p>
            <a:pPr marL="0" indent="0">
              <a:buNone/>
            </a:pPr>
            <a:endParaRPr lang="en-US" dirty="0" smtClean="0"/>
          </a:p>
          <a:p>
            <a:endParaRPr lang="en-US" dirty="0" smtClean="0"/>
          </a:p>
          <a:p>
            <a:endParaRPr lang="en-US"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a:p>
        </p:txBody>
      </p:sp>
      <p:pic>
        <p:nvPicPr>
          <p:cNvPr id="4" name="Picture 3"/>
          <p:cNvPicPr>
            <a:picLocks noChangeAspect="1"/>
          </p:cNvPicPr>
          <p:nvPr/>
        </p:nvPicPr>
        <p:blipFill>
          <a:blip r:embed="rId3"/>
          <a:stretch>
            <a:fillRect/>
          </a:stretch>
        </p:blipFill>
        <p:spPr>
          <a:xfrm>
            <a:off x="3714744" y="2643182"/>
            <a:ext cx="5029908" cy="14287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descr="20070904t222147-img_3808-m.jp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48345" y="4322035"/>
            <a:ext cx="2477911" cy="1858433"/>
          </a:xfrm>
          <a:prstGeom prst="rect">
            <a:avLst/>
          </a:prstGeom>
        </p:spPr>
      </p:pic>
      <p:cxnSp>
        <p:nvCxnSpPr>
          <p:cNvPr id="8" name="Straight Arrow Connector 7"/>
          <p:cNvCxnSpPr/>
          <p:nvPr/>
        </p:nvCxnSpPr>
        <p:spPr>
          <a:xfrm>
            <a:off x="2826256" y="5253367"/>
            <a:ext cx="705556"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pic>
        <p:nvPicPr>
          <p:cNvPr id="9" name="Picture 8" descr="4-01.gif"/>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3531812" y="4322035"/>
            <a:ext cx="2455333" cy="1800577"/>
          </a:xfrm>
          <a:prstGeom prst="rect">
            <a:avLst/>
          </a:prstGeom>
        </p:spPr>
      </p:pic>
      <p:sp>
        <p:nvSpPr>
          <p:cNvPr id="10" name="TextBox 9"/>
          <p:cNvSpPr txBox="1"/>
          <p:nvPr/>
        </p:nvSpPr>
        <p:spPr>
          <a:xfrm>
            <a:off x="574123" y="6195147"/>
            <a:ext cx="2477911" cy="369332"/>
          </a:xfrm>
          <a:prstGeom prst="rect">
            <a:avLst/>
          </a:prstGeom>
          <a:noFill/>
        </p:spPr>
        <p:txBody>
          <a:bodyPr wrap="square" rtlCol="0">
            <a:spAutoFit/>
          </a:bodyPr>
          <a:lstStyle/>
          <a:p>
            <a:r>
              <a:rPr lang="en-US" dirty="0" smtClean="0"/>
              <a:t>Vacuum tubes</a:t>
            </a:r>
            <a:endParaRPr lang="en-US" dirty="0"/>
          </a:p>
        </p:txBody>
      </p:sp>
      <p:sp>
        <p:nvSpPr>
          <p:cNvPr id="12" name="TextBox 11"/>
          <p:cNvSpPr txBox="1"/>
          <p:nvPr/>
        </p:nvSpPr>
        <p:spPr>
          <a:xfrm>
            <a:off x="2826256" y="5493256"/>
            <a:ext cx="705556" cy="369332"/>
          </a:xfrm>
          <a:prstGeom prst="rect">
            <a:avLst/>
          </a:prstGeom>
          <a:noFill/>
        </p:spPr>
        <p:txBody>
          <a:bodyPr wrap="square" rtlCol="0">
            <a:spAutoFit/>
          </a:bodyPr>
          <a:lstStyle/>
          <a:p>
            <a:r>
              <a:rPr lang="en-US" dirty="0" smtClean="0"/>
              <a:t>1947</a:t>
            </a:r>
            <a:endParaRPr lang="en-US" dirty="0"/>
          </a:p>
        </p:txBody>
      </p:sp>
      <p:cxnSp>
        <p:nvCxnSpPr>
          <p:cNvPr id="14" name="Straight Arrow Connector 13"/>
          <p:cNvCxnSpPr/>
          <p:nvPr/>
        </p:nvCxnSpPr>
        <p:spPr>
          <a:xfrm>
            <a:off x="5987145" y="5253367"/>
            <a:ext cx="705556"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pic>
        <p:nvPicPr>
          <p:cNvPr id="15" name="Picture 14" descr="Microchips.jpg"/>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6692701" y="4448002"/>
            <a:ext cx="2232814" cy="1674610"/>
          </a:xfrm>
          <a:prstGeom prst="rect">
            <a:avLst/>
          </a:prstGeom>
        </p:spPr>
      </p:pic>
      <p:sp>
        <p:nvSpPr>
          <p:cNvPr id="16" name="TextBox 15"/>
          <p:cNvSpPr txBox="1"/>
          <p:nvPr/>
        </p:nvSpPr>
        <p:spPr>
          <a:xfrm>
            <a:off x="5987145" y="5460990"/>
            <a:ext cx="705556" cy="369332"/>
          </a:xfrm>
          <a:prstGeom prst="rect">
            <a:avLst/>
          </a:prstGeom>
          <a:noFill/>
        </p:spPr>
        <p:txBody>
          <a:bodyPr wrap="square" rtlCol="0">
            <a:spAutoFit/>
          </a:bodyPr>
          <a:lstStyle/>
          <a:p>
            <a:r>
              <a:rPr lang="en-US" dirty="0" smtClean="0"/>
              <a:t>1965</a:t>
            </a:r>
            <a:endParaRPr lang="en-US" dirty="0"/>
          </a:p>
        </p:txBody>
      </p:sp>
      <p:sp>
        <p:nvSpPr>
          <p:cNvPr id="17" name="TextBox 16"/>
          <p:cNvSpPr txBox="1"/>
          <p:nvPr/>
        </p:nvSpPr>
        <p:spPr>
          <a:xfrm>
            <a:off x="3969693" y="6184995"/>
            <a:ext cx="1904563" cy="369332"/>
          </a:xfrm>
          <a:prstGeom prst="rect">
            <a:avLst/>
          </a:prstGeom>
          <a:noFill/>
        </p:spPr>
        <p:txBody>
          <a:bodyPr wrap="square" rtlCol="0">
            <a:spAutoFit/>
          </a:bodyPr>
          <a:lstStyle/>
          <a:p>
            <a:r>
              <a:rPr lang="en-US" dirty="0"/>
              <a:t>T</a:t>
            </a:r>
            <a:r>
              <a:rPr lang="en-US" dirty="0" smtClean="0"/>
              <a:t>ransistors</a:t>
            </a:r>
            <a:endParaRPr lang="en-US" dirty="0"/>
          </a:p>
        </p:txBody>
      </p:sp>
      <p:sp>
        <p:nvSpPr>
          <p:cNvPr id="18" name="TextBox 17"/>
          <p:cNvSpPr txBox="1"/>
          <p:nvPr/>
        </p:nvSpPr>
        <p:spPr>
          <a:xfrm>
            <a:off x="6447604" y="6176803"/>
            <a:ext cx="2477911" cy="369332"/>
          </a:xfrm>
          <a:prstGeom prst="rect">
            <a:avLst/>
          </a:prstGeom>
          <a:noFill/>
        </p:spPr>
        <p:txBody>
          <a:bodyPr wrap="square" rtlCol="0">
            <a:spAutoFit/>
          </a:bodyPr>
          <a:lstStyle/>
          <a:p>
            <a:r>
              <a:rPr lang="en-US" dirty="0" smtClean="0"/>
              <a:t>Integrated circuits (ICs) </a:t>
            </a:r>
            <a:endParaRPr lang="en-US" dirty="0"/>
          </a:p>
        </p:txBody>
      </p:sp>
      <p:pic>
        <p:nvPicPr>
          <p:cNvPr id="21" name="20 Resim" descr="ge t1243b inside.JPG"/>
          <p:cNvPicPr>
            <a:picLocks noChangeAspect="1"/>
          </p:cNvPicPr>
          <p:nvPr/>
        </p:nvPicPr>
        <p:blipFill>
          <a:blip r:embed="rId7" cstate="print"/>
          <a:stretch>
            <a:fillRect/>
          </a:stretch>
        </p:blipFill>
        <p:spPr>
          <a:xfrm>
            <a:off x="5786446" y="500042"/>
            <a:ext cx="2928958" cy="1740900"/>
          </a:xfrm>
          <a:prstGeom prst="rect">
            <a:avLst/>
          </a:prstGeom>
        </p:spPr>
      </p:pic>
      <p:sp>
        <p:nvSpPr>
          <p:cNvPr id="22" name="21 Metin kutusu"/>
          <p:cNvSpPr txBox="1"/>
          <p:nvPr/>
        </p:nvSpPr>
        <p:spPr>
          <a:xfrm>
            <a:off x="6429388" y="2214554"/>
            <a:ext cx="1953612" cy="369332"/>
          </a:xfrm>
          <a:prstGeom prst="rect">
            <a:avLst/>
          </a:prstGeom>
          <a:noFill/>
        </p:spPr>
        <p:txBody>
          <a:bodyPr wrap="none" rtlCol="0">
            <a:spAutoFit/>
          </a:bodyPr>
          <a:lstStyle/>
          <a:p>
            <a:r>
              <a:rPr lang="tr-TR" dirty="0" smtClean="0"/>
              <a:t>Vakum tüplü radyo</a:t>
            </a:r>
            <a:endParaRPr lang="tr-TR" dirty="0"/>
          </a:p>
        </p:txBody>
      </p:sp>
      <p:sp>
        <p:nvSpPr>
          <p:cNvPr id="23" name="22 Oval"/>
          <p:cNvSpPr/>
          <p:nvPr/>
        </p:nvSpPr>
        <p:spPr>
          <a:xfrm>
            <a:off x="7286644" y="1214422"/>
            <a:ext cx="1214446" cy="11430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4" name="23 Resim" descr="main-qimg-b0abd8972ea94c1f05bf47153099cc8e-c.jpeg"/>
          <p:cNvPicPr>
            <a:picLocks noChangeAspect="1"/>
          </p:cNvPicPr>
          <p:nvPr/>
        </p:nvPicPr>
        <p:blipFill>
          <a:blip r:embed="rId8"/>
          <a:stretch>
            <a:fillRect/>
          </a:stretch>
        </p:blipFill>
        <p:spPr>
          <a:xfrm>
            <a:off x="7286644" y="2643182"/>
            <a:ext cx="1461373" cy="916221"/>
          </a:xfrm>
          <a:prstGeom prst="rect">
            <a:avLst/>
          </a:prstGeom>
        </p:spPr>
      </p:pic>
    </p:spTree>
    <p:extLst>
      <p:ext uri="{BB962C8B-B14F-4D97-AF65-F5344CB8AC3E}">
        <p14:creationId xmlns:p14="http://schemas.microsoft.com/office/powerpoint/2010/main" xmlns="" val="3745963960"/>
      </p:ext>
    </p:extLst>
  </p:cSld>
  <p:clrMapOvr>
    <a:masterClrMapping/>
  </p:clrMapOvr>
  <p:transition>
    <p:random/>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Hatırlatma: break </a:t>
            </a:r>
            <a:r>
              <a:rPr lang="tr-TR" dirty="0" smtClean="0"/>
              <a:t>ve </a:t>
            </a:r>
            <a:r>
              <a:rPr lang="tr-TR" dirty="0" err="1" smtClean="0"/>
              <a:t>continue</a:t>
            </a:r>
            <a:endParaRPr lang="tr-TR" dirty="0"/>
          </a:p>
        </p:txBody>
      </p:sp>
      <p:sp>
        <p:nvSpPr>
          <p:cNvPr id="3" name="2 İçerik Yer Tutucusu"/>
          <p:cNvSpPr>
            <a:spLocks noGrp="1"/>
          </p:cNvSpPr>
          <p:nvPr>
            <p:ph sz="quarter" idx="1"/>
          </p:nvPr>
        </p:nvSpPr>
        <p:spPr/>
        <p:txBody>
          <a:bodyPr/>
          <a:lstStyle/>
          <a:p>
            <a:r>
              <a:rPr lang="tr-TR" sz="2400" b="1" i="1" dirty="0" smtClean="0"/>
              <a:t> break: </a:t>
            </a:r>
            <a:r>
              <a:rPr lang="tr-TR" sz="2400" dirty="0" smtClean="0"/>
              <a:t>Görüldüğü yerdeki döngünün dışına çıkılmasını sağlar. Eğer iç içe döngüler varsa ve döngülerin hepsinden çıkılmak isteniyorsa her bir döngü için ayrı break komutu kullanılmalıdır. </a:t>
            </a:r>
            <a:r>
              <a:rPr lang="tr-TR" sz="2400" b="1" dirty="0" smtClean="0"/>
              <a:t>Ancak döngü (ya da bir </a:t>
            </a:r>
            <a:r>
              <a:rPr lang="tr-TR" sz="2400" b="1" dirty="0" err="1" smtClean="0"/>
              <a:t>switch</a:t>
            </a:r>
            <a:r>
              <a:rPr lang="tr-TR" sz="2400" b="1" dirty="0" smtClean="0"/>
              <a:t>) dışında kullanımı derleme hatasına neden olur.</a:t>
            </a:r>
          </a:p>
          <a:p>
            <a:endParaRPr lang="tr-TR" sz="2400" b="1" dirty="0" smtClean="0"/>
          </a:p>
          <a:p>
            <a:r>
              <a:rPr lang="tr-TR" sz="2400" b="1" i="1" dirty="0" smtClean="0"/>
              <a:t> </a:t>
            </a:r>
            <a:r>
              <a:rPr lang="tr-TR" sz="2400" b="1" i="1" dirty="0" err="1" smtClean="0"/>
              <a:t>continue</a:t>
            </a:r>
            <a:r>
              <a:rPr lang="tr-TR" sz="2400" b="1" i="1" dirty="0" smtClean="0"/>
              <a:t>: </a:t>
            </a:r>
            <a:r>
              <a:rPr lang="tr-TR" sz="2400" dirty="0" smtClean="0"/>
              <a:t>Görüldüğü döngü bloğunda o turdaki sonraki kodları es geçer ve döngünün bir sonraki turuna atlar. Böylece kod döngüye devam eder; </a:t>
            </a:r>
            <a:r>
              <a:rPr lang="tr-TR" sz="2400" dirty="0" err="1" smtClean="0"/>
              <a:t>break’ten</a:t>
            </a:r>
            <a:r>
              <a:rPr lang="tr-TR" sz="2400" dirty="0" smtClean="0"/>
              <a:t> farklı olarak kodu döngüden çıkartmaz. Ancak döngü dışında kullanımı derleme hatasına neden olur.</a:t>
            </a:r>
          </a:p>
          <a:p>
            <a:endParaRPr lang="tr-TR" sz="2400" b="1" dirty="0" smtClean="0"/>
          </a:p>
          <a:p>
            <a:endParaRPr lang="tr-TR" sz="2400" b="1" dirty="0" smtClean="0"/>
          </a:p>
          <a:p>
            <a:endParaRPr lang="tr-TR" sz="2400" b="1" dirty="0" smtClean="0"/>
          </a:p>
          <a:p>
            <a:endParaRPr lang="tr-TR" sz="2800" b="1" dirty="0" smtClean="0"/>
          </a:p>
          <a:p>
            <a:endParaRPr lang="tr-TR" dirty="0"/>
          </a:p>
        </p:txBody>
      </p:sp>
    </p:spTree>
  </p:cSld>
  <p:clrMapOvr>
    <a:masterClrMapping/>
  </p:clrMapOvr>
  <p:transition>
    <p:random/>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noFill/>
          <a:ln/>
        </p:spPr>
        <p:txBody>
          <a:bodyPr>
            <a:normAutofit/>
          </a:bodyPr>
          <a:lstStyle/>
          <a:p>
            <a:r>
              <a:rPr lang="tr-TR" dirty="0" smtClean="0"/>
              <a:t>Örnek: </a:t>
            </a:r>
            <a:r>
              <a:rPr lang="tr-TR" dirty="0" err="1" smtClean="0"/>
              <a:t>for</a:t>
            </a:r>
            <a:r>
              <a:rPr lang="tr-TR" dirty="0" smtClean="0"/>
              <a:t> döngüsünde bir break kullanımı</a:t>
            </a:r>
            <a:endParaRPr lang="en-US" sz="2000" dirty="0"/>
          </a:p>
        </p:txBody>
      </p:sp>
      <p:pic>
        <p:nvPicPr>
          <p:cNvPr id="5" name="Picture 4"/>
          <p:cNvPicPr>
            <a:picLocks noChangeAspect="1"/>
          </p:cNvPicPr>
          <p:nvPr/>
        </p:nvPicPr>
        <p:blipFill>
          <a:blip r:embed="rId2"/>
          <a:stretch>
            <a:fillRect/>
          </a:stretch>
        </p:blipFill>
        <p:spPr>
          <a:xfrm>
            <a:off x="500034" y="1357298"/>
            <a:ext cx="5857916" cy="4034496"/>
          </a:xfrm>
          <a:prstGeom prst="rect">
            <a:avLst/>
          </a:prstGeom>
        </p:spPr>
      </p:pic>
      <p:cxnSp>
        <p:nvCxnSpPr>
          <p:cNvPr id="9" name="Straight Arrow Connector 8"/>
          <p:cNvCxnSpPr/>
          <p:nvPr/>
        </p:nvCxnSpPr>
        <p:spPr>
          <a:xfrm flipV="1">
            <a:off x="4429124" y="3286124"/>
            <a:ext cx="1456382" cy="236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3"/>
          <a:stretch>
            <a:fillRect/>
          </a:stretch>
        </p:blipFill>
        <p:spPr>
          <a:xfrm>
            <a:off x="6286135" y="3013726"/>
            <a:ext cx="2578100" cy="469900"/>
          </a:xfrm>
          <a:prstGeom prst="rect">
            <a:avLst/>
          </a:prstGeom>
        </p:spPr>
      </p:pic>
      <p:pic>
        <p:nvPicPr>
          <p:cNvPr id="8" name="Picture 3"/>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2714612" y="5000636"/>
            <a:ext cx="1071570" cy="107635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91359639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rcRect l="2495"/>
          <a:stretch>
            <a:fillRect/>
          </a:stretch>
        </p:blipFill>
        <p:spPr>
          <a:xfrm>
            <a:off x="543202" y="1357298"/>
            <a:ext cx="4478001" cy="4243993"/>
          </a:xfrm>
          <a:prstGeom prst="rect">
            <a:avLst/>
          </a:prstGeom>
        </p:spPr>
      </p:pic>
      <p:sp>
        <p:nvSpPr>
          <p:cNvPr id="21506" name="Rectangle 2"/>
          <p:cNvSpPr>
            <a:spLocks noGrp="1" noChangeArrowheads="1"/>
          </p:cNvSpPr>
          <p:nvPr>
            <p:ph type="title"/>
          </p:nvPr>
        </p:nvSpPr>
        <p:spPr>
          <a:noFill/>
          <a:ln/>
        </p:spPr>
        <p:txBody>
          <a:bodyPr/>
          <a:lstStyle/>
          <a:p>
            <a:r>
              <a:rPr lang="tr-TR" sz="2400" dirty="0" smtClean="0"/>
              <a:t>Örnek: </a:t>
            </a:r>
            <a:r>
              <a:rPr lang="tr-TR" sz="2400" dirty="0" err="1" smtClean="0"/>
              <a:t>for</a:t>
            </a:r>
            <a:r>
              <a:rPr lang="tr-TR" sz="2400" dirty="0" smtClean="0"/>
              <a:t> döngüsünde bir </a:t>
            </a:r>
            <a:r>
              <a:rPr lang="tr-TR" sz="2400" dirty="0" err="1" smtClean="0"/>
              <a:t>continue</a:t>
            </a:r>
            <a:r>
              <a:rPr lang="tr-TR" sz="2400" dirty="0" smtClean="0"/>
              <a:t> kullanımı</a:t>
            </a:r>
            <a:endParaRPr lang="en-US" sz="2400" dirty="0"/>
          </a:p>
        </p:txBody>
      </p:sp>
      <p:pic>
        <p:nvPicPr>
          <p:cNvPr id="4" name="Picture 3"/>
          <p:cNvPicPr>
            <a:picLocks noChangeAspect="1"/>
          </p:cNvPicPr>
          <p:nvPr/>
        </p:nvPicPr>
        <p:blipFill>
          <a:blip r:embed="rId3"/>
          <a:stretch>
            <a:fillRect/>
          </a:stretch>
        </p:blipFill>
        <p:spPr>
          <a:xfrm>
            <a:off x="6288607" y="3229928"/>
            <a:ext cx="2195707" cy="515770"/>
          </a:xfrm>
          <a:prstGeom prst="rect">
            <a:avLst/>
          </a:prstGeom>
        </p:spPr>
      </p:pic>
      <p:pic>
        <p:nvPicPr>
          <p:cNvPr id="6" name="5 Resim" descr="sheep-jumping-over-fence-clipart-1.jpg"/>
          <p:cNvPicPr>
            <a:picLocks noChangeAspect="1"/>
          </p:cNvPicPr>
          <p:nvPr/>
        </p:nvPicPr>
        <p:blipFill>
          <a:blip r:embed="rId4" cstate="print"/>
          <a:stretch>
            <a:fillRect/>
          </a:stretch>
        </p:blipFill>
        <p:spPr>
          <a:xfrm>
            <a:off x="2571736" y="4929198"/>
            <a:ext cx="2359945" cy="1251951"/>
          </a:xfrm>
          <a:prstGeom prst="rect">
            <a:avLst/>
          </a:prstGeom>
        </p:spPr>
      </p:pic>
    </p:spTree>
    <p:extLst>
      <p:ext uri="{BB962C8B-B14F-4D97-AF65-F5344CB8AC3E}">
        <p14:creationId xmlns="" xmlns:p14="http://schemas.microsoft.com/office/powerpoint/2010/main" val="221337311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2"/>
          <p:cNvSpPr>
            <a:spLocks noGrp="1" noChangeArrowheads="1"/>
          </p:cNvSpPr>
          <p:nvPr>
            <p:ph type="title"/>
          </p:nvPr>
        </p:nvSpPr>
        <p:spPr/>
        <p:txBody>
          <a:bodyPr>
            <a:normAutofit/>
          </a:bodyPr>
          <a:lstStyle/>
          <a:p>
            <a:r>
              <a:rPr lang="tr-TR" dirty="0" smtClean="0">
                <a:ea typeface="ＭＳ Ｐゴシック" charset="-128"/>
                <a:cs typeface="ＭＳ Ｐゴシック" charset="-128"/>
              </a:rPr>
              <a:t>Döngü Örnekleri</a:t>
            </a:r>
            <a:endParaRPr lang="en-US" sz="7300" b="1" dirty="0">
              <a:ea typeface="ＭＳ Ｐゴシック" charset="-128"/>
              <a:cs typeface="ＭＳ Ｐゴシック" charset="-128"/>
            </a:endParaRPr>
          </a:p>
        </p:txBody>
      </p:sp>
      <p:grpSp>
        <p:nvGrpSpPr>
          <p:cNvPr id="2" name="6 Grup"/>
          <p:cNvGrpSpPr/>
          <p:nvPr/>
        </p:nvGrpSpPr>
        <p:grpSpPr>
          <a:xfrm>
            <a:off x="1071538" y="1428736"/>
            <a:ext cx="6447633" cy="3286148"/>
            <a:chOff x="1785918" y="2000240"/>
            <a:chExt cx="4947435" cy="2235437"/>
          </a:xfrm>
        </p:grpSpPr>
        <p:pic>
          <p:nvPicPr>
            <p:cNvPr id="5" name="Picture 4" descr="Picture 19.png"/>
            <p:cNvPicPr>
              <a:picLocks noChangeAspect="1"/>
            </p:cNvPicPr>
            <p:nvPr/>
          </p:nvPicPr>
          <p:blipFill>
            <a:blip r:embed="rId3"/>
            <a:srcRect r="48196" b="47552"/>
            <a:stretch>
              <a:fillRect/>
            </a:stretch>
          </p:blipFill>
          <p:spPr>
            <a:xfrm>
              <a:off x="1785918" y="2000240"/>
              <a:ext cx="4607137" cy="2235437"/>
            </a:xfrm>
            <a:prstGeom prst="rect">
              <a:avLst/>
            </a:prstGeom>
          </p:spPr>
        </p:pic>
        <p:pic>
          <p:nvPicPr>
            <p:cNvPr id="1027" name="Picture 3"/>
            <p:cNvPicPr>
              <a:picLocks noChangeAspect="1" noChangeArrowheads="1"/>
            </p:cNvPicPr>
            <p:nvPr/>
          </p:nvPicPr>
          <p:blipFill>
            <a:blip r:embed="rId4"/>
            <a:srcRect l="18693" t="26370" r="30944" b="57192"/>
            <a:stretch>
              <a:fillRect/>
            </a:stretch>
          </p:blipFill>
          <p:spPr bwMode="auto">
            <a:xfrm>
              <a:off x="4249915" y="2021099"/>
              <a:ext cx="2232000" cy="965170"/>
            </a:xfrm>
            <a:prstGeom prst="rect">
              <a:avLst/>
            </a:prstGeom>
            <a:noFill/>
            <a:ln w="9525">
              <a:noFill/>
              <a:miter lim="800000"/>
              <a:headEnd/>
              <a:tailEnd/>
            </a:ln>
            <a:effectLst/>
          </p:spPr>
        </p:pic>
        <p:pic>
          <p:nvPicPr>
            <p:cNvPr id="1028" name="Picture 4"/>
            <p:cNvPicPr>
              <a:picLocks noChangeAspect="1" noChangeArrowheads="1"/>
            </p:cNvPicPr>
            <p:nvPr/>
          </p:nvPicPr>
          <p:blipFill>
            <a:blip r:embed="rId5"/>
            <a:srcRect l="20417" t="25685" r="25136" b="57877"/>
            <a:stretch>
              <a:fillRect/>
            </a:stretch>
          </p:blipFill>
          <p:spPr bwMode="auto">
            <a:xfrm>
              <a:off x="4321353" y="3164107"/>
              <a:ext cx="2412000" cy="964767"/>
            </a:xfrm>
            <a:prstGeom prst="rect">
              <a:avLst/>
            </a:prstGeom>
            <a:noFill/>
            <a:ln w="9525">
              <a:noFill/>
              <a:miter lim="800000"/>
              <a:headEnd/>
              <a:tailEnd/>
            </a:ln>
            <a:effectLst/>
          </p:spPr>
        </p:pic>
      </p:grpSp>
    </p:spTree>
  </p:cSld>
  <p:clrMapOvr>
    <a:masterClrMapping/>
  </p:clrMapOvr>
  <p:transition>
    <p:rand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Ara Sınav I kod yazma sorusu</a:t>
            </a:r>
            <a:endParaRPr lang="tr-TR" dirty="0"/>
          </a:p>
        </p:txBody>
      </p:sp>
      <p:sp>
        <p:nvSpPr>
          <p:cNvPr id="3" name="2 İçerik Yer Tutucusu"/>
          <p:cNvSpPr>
            <a:spLocks noGrp="1"/>
          </p:cNvSpPr>
          <p:nvPr>
            <p:ph sz="quarter" idx="1"/>
          </p:nvPr>
        </p:nvSpPr>
        <p:spPr/>
        <p:txBody>
          <a:bodyPr/>
          <a:lstStyle/>
          <a:p>
            <a:r>
              <a:rPr lang="tr-TR" dirty="0" smtClean="0"/>
              <a:t>Nasıl notlandırılır?</a:t>
            </a:r>
          </a:p>
          <a:p>
            <a:pPr lvl="1"/>
            <a:r>
              <a:rPr lang="tr-TR" dirty="0" smtClean="0"/>
              <a:t>Her hatadan puan gitmez.</a:t>
            </a:r>
            <a:endParaRPr lang="tr-TR" dirty="0"/>
          </a:p>
        </p:txBody>
      </p:sp>
    </p:spTree>
  </p:cSld>
  <p:clrMapOvr>
    <a:masterClrMapping/>
  </p:clrMapOvr>
  <p:transition>
    <p:random/>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2"/>
          <p:cNvSpPr>
            <a:spLocks noGrp="1" noChangeArrowheads="1"/>
          </p:cNvSpPr>
          <p:nvPr>
            <p:ph type="title"/>
          </p:nvPr>
        </p:nvSpPr>
        <p:spPr/>
        <p:txBody>
          <a:bodyPr/>
          <a:lstStyle/>
          <a:p>
            <a:r>
              <a:rPr lang="tr-TR" dirty="0" smtClean="0">
                <a:ea typeface="ＭＳ Ｐゴシック" charset="-128"/>
                <a:cs typeface="ＭＳ Ｐゴシック" charset="-128"/>
              </a:rPr>
              <a:t>Döngü Örnekleri</a:t>
            </a:r>
            <a:endParaRPr lang="en-US" dirty="0">
              <a:ea typeface="ＭＳ Ｐゴシック" charset="-128"/>
              <a:cs typeface="ＭＳ Ｐゴシック" charset="-128"/>
            </a:endParaRPr>
          </a:p>
        </p:txBody>
      </p:sp>
      <p:grpSp>
        <p:nvGrpSpPr>
          <p:cNvPr id="2" name="5 Grup"/>
          <p:cNvGrpSpPr/>
          <p:nvPr/>
        </p:nvGrpSpPr>
        <p:grpSpPr>
          <a:xfrm>
            <a:off x="642910" y="1428736"/>
            <a:ext cx="7746741" cy="3143272"/>
            <a:chOff x="111407" y="1285860"/>
            <a:chExt cx="6532295" cy="2143140"/>
          </a:xfrm>
        </p:grpSpPr>
        <p:pic>
          <p:nvPicPr>
            <p:cNvPr id="5" name="Picture 4" descr="Picture 19.png"/>
            <p:cNvPicPr>
              <a:picLocks noChangeAspect="1"/>
            </p:cNvPicPr>
            <p:nvPr/>
          </p:nvPicPr>
          <p:blipFill>
            <a:blip r:embed="rId3"/>
            <a:srcRect t="54238" r="41435"/>
            <a:stretch>
              <a:fillRect/>
            </a:stretch>
          </p:blipFill>
          <p:spPr>
            <a:xfrm>
              <a:off x="111407" y="1285860"/>
              <a:ext cx="5532163" cy="2071702"/>
            </a:xfrm>
            <a:prstGeom prst="rect">
              <a:avLst/>
            </a:prstGeom>
          </p:spPr>
        </p:pic>
        <p:pic>
          <p:nvPicPr>
            <p:cNvPr id="2050" name="Picture 2"/>
            <p:cNvPicPr>
              <a:picLocks noChangeAspect="1" noChangeArrowheads="1"/>
            </p:cNvPicPr>
            <p:nvPr/>
          </p:nvPicPr>
          <p:blipFill>
            <a:blip r:embed="rId4"/>
            <a:srcRect l="18693" t="29794" r="17332" b="51713"/>
            <a:stretch>
              <a:fillRect/>
            </a:stretch>
          </p:blipFill>
          <p:spPr bwMode="auto">
            <a:xfrm>
              <a:off x="2857488" y="1428736"/>
              <a:ext cx="2786082" cy="1067010"/>
            </a:xfrm>
            <a:prstGeom prst="rect">
              <a:avLst/>
            </a:prstGeom>
            <a:noFill/>
            <a:ln w="9525">
              <a:noFill/>
              <a:miter lim="800000"/>
              <a:headEnd/>
              <a:tailEnd/>
            </a:ln>
            <a:effectLst/>
          </p:spPr>
        </p:pic>
        <p:pic>
          <p:nvPicPr>
            <p:cNvPr id="2051" name="Picture 3"/>
            <p:cNvPicPr>
              <a:picLocks noChangeAspect="1" noChangeArrowheads="1"/>
            </p:cNvPicPr>
            <p:nvPr/>
          </p:nvPicPr>
          <p:blipFill>
            <a:blip r:embed="rId5"/>
            <a:srcRect l="17332" t="31507" r="10526" b="57192"/>
            <a:stretch>
              <a:fillRect/>
            </a:stretch>
          </p:blipFill>
          <p:spPr bwMode="auto">
            <a:xfrm>
              <a:off x="2857488" y="2643182"/>
              <a:ext cx="3786214" cy="785818"/>
            </a:xfrm>
            <a:prstGeom prst="rect">
              <a:avLst/>
            </a:prstGeom>
            <a:noFill/>
            <a:ln w="9525">
              <a:noFill/>
              <a:miter lim="800000"/>
              <a:headEnd/>
              <a:tailEnd/>
            </a:ln>
            <a:effectLst/>
          </p:spPr>
        </p:pic>
      </p:grpSp>
    </p:spTree>
  </p:cSld>
  <p:clrMapOvr>
    <a:masterClrMapping/>
  </p:clrMapOvr>
  <p:transition>
    <p:random/>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Kendi </a:t>
            </a:r>
            <a:r>
              <a:rPr lang="tr-TR" dirty="0" err="1" smtClean="0"/>
              <a:t>tenefüs</a:t>
            </a:r>
            <a:r>
              <a:rPr lang="tr-TR" dirty="0" smtClean="0"/>
              <a:t> sayacımızı yapalım.</a:t>
            </a:r>
            <a:endParaRPr lang="tr-TR" dirty="0"/>
          </a:p>
        </p:txBody>
      </p:sp>
      <p:pic>
        <p:nvPicPr>
          <p:cNvPr id="6" name="5 İçerik Yer Tutucusu" descr="bilgisayar.wmf"/>
          <p:cNvPicPr>
            <a:picLocks noGrp="1" noChangeAspect="1"/>
          </p:cNvPicPr>
          <p:nvPr>
            <p:ph sz="quarter" idx="1"/>
          </p:nvPr>
        </p:nvPicPr>
        <p:blipFill>
          <a:blip r:embed="rId2"/>
          <a:stretch>
            <a:fillRect/>
          </a:stretch>
        </p:blipFill>
        <p:spPr>
          <a:xfrm>
            <a:off x="6643702" y="1285860"/>
            <a:ext cx="1819275" cy="1857375"/>
          </a:xfrm>
        </p:spPr>
      </p:pic>
      <p:sp>
        <p:nvSpPr>
          <p:cNvPr id="7" name="6 Metin kutusu"/>
          <p:cNvSpPr txBox="1"/>
          <p:nvPr/>
        </p:nvSpPr>
        <p:spPr>
          <a:xfrm>
            <a:off x="500034" y="1285860"/>
            <a:ext cx="5643602" cy="1384995"/>
          </a:xfrm>
          <a:prstGeom prst="rect">
            <a:avLst/>
          </a:prstGeom>
          <a:noFill/>
        </p:spPr>
        <p:txBody>
          <a:bodyPr wrap="square" rtlCol="0">
            <a:spAutoFit/>
          </a:bodyPr>
          <a:lstStyle/>
          <a:p>
            <a:r>
              <a:rPr lang="tr-TR" sz="2800" b="1" i="1" dirty="0" err="1" smtClean="0"/>
              <a:t>Tenefüs</a:t>
            </a:r>
            <a:r>
              <a:rPr lang="tr-TR" sz="2800" b="1" i="1" dirty="0" smtClean="0"/>
              <a:t> süresinin başında başlatacağımız 10 dakikadan geriye doğru sayan bir sayaç tasarlayalım.</a:t>
            </a:r>
            <a:endParaRPr lang="tr-TR" sz="2800" b="1" i="1" dirty="0"/>
          </a:p>
        </p:txBody>
      </p:sp>
    </p:spTree>
  </p:cSld>
  <p:clrMapOvr>
    <a:masterClrMapping/>
  </p:clrMapOvr>
  <p:transition>
    <p:random/>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Anlayamadığınız yerleri bizlere sorunuz.</a:t>
            </a:r>
            <a:endParaRPr lang="tr-TR" dirty="0"/>
          </a:p>
        </p:txBody>
      </p:sp>
      <p:sp>
        <p:nvSpPr>
          <p:cNvPr id="3" name="2 İçerik Yer Tutucusu"/>
          <p:cNvSpPr>
            <a:spLocks noGrp="1"/>
          </p:cNvSpPr>
          <p:nvPr>
            <p:ph sz="quarter" idx="1"/>
          </p:nvPr>
        </p:nvSpPr>
        <p:spPr/>
        <p:txBody>
          <a:bodyPr>
            <a:normAutofit/>
          </a:bodyPr>
          <a:lstStyle/>
          <a:p>
            <a:pPr algn="ctr"/>
            <a:r>
              <a:rPr lang="tr-TR" sz="8000" dirty="0" smtClean="0"/>
              <a:t>4.ders sonu</a:t>
            </a:r>
            <a:endParaRPr lang="tr-TR" sz="8000" dirty="0"/>
          </a:p>
        </p:txBody>
      </p:sp>
    </p:spTree>
  </p:cSld>
  <p:clrMapOvr>
    <a:masterClrMapping/>
  </p:clrMapOvr>
  <p:transition>
    <p:random/>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Kendi </a:t>
            </a:r>
            <a:r>
              <a:rPr lang="tr-TR" dirty="0" err="1" smtClean="0"/>
              <a:t>tenefüs</a:t>
            </a:r>
            <a:r>
              <a:rPr lang="tr-TR" dirty="0" smtClean="0"/>
              <a:t> sayacımızı yapalım.</a:t>
            </a:r>
            <a:endParaRPr lang="tr-TR" dirty="0"/>
          </a:p>
        </p:txBody>
      </p:sp>
      <p:pic>
        <p:nvPicPr>
          <p:cNvPr id="6" name="5 İçerik Yer Tutucusu" descr="bilgisayar.wmf"/>
          <p:cNvPicPr>
            <a:picLocks noGrp="1" noChangeAspect="1"/>
          </p:cNvPicPr>
          <p:nvPr>
            <p:ph sz="quarter" idx="1"/>
          </p:nvPr>
        </p:nvPicPr>
        <p:blipFill>
          <a:blip r:embed="rId2"/>
          <a:stretch>
            <a:fillRect/>
          </a:stretch>
        </p:blipFill>
        <p:spPr>
          <a:xfrm>
            <a:off x="6643702" y="1285860"/>
            <a:ext cx="1819275" cy="1857375"/>
          </a:xfrm>
        </p:spPr>
      </p:pic>
      <p:sp>
        <p:nvSpPr>
          <p:cNvPr id="7" name="6 Metin kutusu"/>
          <p:cNvSpPr txBox="1"/>
          <p:nvPr/>
        </p:nvSpPr>
        <p:spPr>
          <a:xfrm>
            <a:off x="500034" y="1285860"/>
            <a:ext cx="5643602" cy="1384995"/>
          </a:xfrm>
          <a:prstGeom prst="rect">
            <a:avLst/>
          </a:prstGeom>
          <a:noFill/>
        </p:spPr>
        <p:txBody>
          <a:bodyPr wrap="square" rtlCol="0">
            <a:spAutoFit/>
          </a:bodyPr>
          <a:lstStyle/>
          <a:p>
            <a:r>
              <a:rPr lang="tr-TR" sz="2800" b="1" i="1" dirty="0" err="1" smtClean="0"/>
              <a:t>Tenefüs</a:t>
            </a:r>
            <a:r>
              <a:rPr lang="tr-TR" sz="2800" b="1" i="1" dirty="0" smtClean="0"/>
              <a:t> süresinin başında başlatacağımız 10 dakikadan geriye doğru sayan bir sayaç tasarlayalım.</a:t>
            </a:r>
            <a:endParaRPr lang="tr-TR" sz="2800" b="1" i="1" dirty="0"/>
          </a:p>
        </p:txBody>
      </p:sp>
      <p:sp>
        <p:nvSpPr>
          <p:cNvPr id="5" name="4 Yuvarlatılmış Dikdörtgen"/>
          <p:cNvSpPr/>
          <p:nvPr/>
        </p:nvSpPr>
        <p:spPr>
          <a:xfrm>
            <a:off x="4071934" y="3000372"/>
            <a:ext cx="3000396" cy="150019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smtClean="0"/>
              <a:t>1 SANİYELİK BEKLETMEYİ TAM OLARAK NEDEN </a:t>
            </a:r>
            <a:r>
              <a:rPr lang="tr-TR" dirty="0" err="1" smtClean="0"/>
              <a:t>sleep</a:t>
            </a:r>
            <a:r>
              <a:rPr lang="tr-TR" dirty="0" smtClean="0"/>
              <a:t> YA DA </a:t>
            </a:r>
            <a:r>
              <a:rPr lang="tr-TR" dirty="0" err="1" smtClean="0"/>
              <a:t>Sleep</a:t>
            </a:r>
            <a:r>
              <a:rPr lang="tr-TR" dirty="0" smtClean="0"/>
              <a:t> İLE YAPAMAYIZ?</a:t>
            </a:r>
            <a:endParaRPr lang="tr-TR" dirty="0"/>
          </a:p>
        </p:txBody>
      </p:sp>
      <p:pic>
        <p:nvPicPr>
          <p:cNvPr id="8" name="Picture 2"/>
          <p:cNvPicPr>
            <a:picLocks noChangeAspect="1" noChangeArrowheads="1"/>
          </p:cNvPicPr>
          <p:nvPr/>
        </p:nvPicPr>
        <p:blipFill>
          <a:blip r:embed="rId3"/>
          <a:srcRect/>
          <a:stretch>
            <a:fillRect/>
          </a:stretch>
        </p:blipFill>
        <p:spPr bwMode="auto">
          <a:xfrm>
            <a:off x="571472" y="5214950"/>
            <a:ext cx="7762875" cy="1057275"/>
          </a:xfrm>
          <a:prstGeom prst="rect">
            <a:avLst/>
          </a:prstGeom>
          <a:noFill/>
          <a:ln w="9525">
            <a:noFill/>
            <a:miter lim="800000"/>
            <a:headEnd/>
            <a:tailEnd/>
          </a:ln>
          <a:effectLst/>
        </p:spPr>
      </p:pic>
      <p:sp>
        <p:nvSpPr>
          <p:cNvPr id="9" name="8 Metin kutusu"/>
          <p:cNvSpPr txBox="1"/>
          <p:nvPr/>
        </p:nvSpPr>
        <p:spPr>
          <a:xfrm>
            <a:off x="428596" y="4786322"/>
            <a:ext cx="3500462" cy="369332"/>
          </a:xfrm>
          <a:prstGeom prst="rect">
            <a:avLst/>
          </a:prstGeom>
          <a:noFill/>
        </p:spPr>
        <p:txBody>
          <a:bodyPr wrap="square" rtlCol="0">
            <a:spAutoFit/>
          </a:bodyPr>
          <a:lstStyle/>
          <a:p>
            <a:r>
              <a:rPr lang="tr-TR" dirty="0" smtClean="0"/>
              <a:t>İPUCU: </a:t>
            </a:r>
            <a:r>
              <a:rPr lang="tr-TR" dirty="0" err="1" smtClean="0"/>
              <a:t>clock</a:t>
            </a:r>
            <a:r>
              <a:rPr lang="tr-TR" dirty="0" smtClean="0"/>
              <a:t>() – time.h içinde</a:t>
            </a:r>
            <a:endParaRPr lang="tr-TR" dirty="0"/>
          </a:p>
        </p:txBody>
      </p:sp>
    </p:spTree>
  </p:cSld>
  <p:clrMapOvr>
    <a:masterClrMapping/>
  </p:clrMapOvr>
  <p:transition>
    <p:random/>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dirty="0" smtClean="0"/>
              <a:t>Bunu biliyor musunuz? </a:t>
            </a:r>
            <a:r>
              <a:rPr lang="tr-TR" dirty="0" err="1" smtClean="0"/>
              <a:t>SYÇS’lerin</a:t>
            </a:r>
            <a:r>
              <a:rPr lang="tr-TR" dirty="0" smtClean="0"/>
              <a:t> önemi</a:t>
            </a:r>
            <a:endParaRPr lang="tr-TR" dirty="0"/>
          </a:p>
        </p:txBody>
      </p:sp>
      <p:pic>
        <p:nvPicPr>
          <p:cNvPr id="4" name="3 İçerik Yer Tutucusu" descr="IMG_9118.JPG"/>
          <p:cNvPicPr>
            <a:picLocks noGrp="1" noChangeAspect="1"/>
          </p:cNvPicPr>
          <p:nvPr>
            <p:ph sz="quarter" idx="1"/>
          </p:nvPr>
        </p:nvPicPr>
        <p:blipFill>
          <a:blip r:embed="rId2" cstate="print">
            <a:lum bright="10000"/>
          </a:blip>
          <a:srcRect b="34984"/>
          <a:stretch>
            <a:fillRect/>
          </a:stretch>
        </p:blipFill>
        <p:spPr>
          <a:xfrm>
            <a:off x="857224" y="1285860"/>
            <a:ext cx="7200000" cy="3510876"/>
          </a:xfrm>
          <a:prstGeom prst="rect">
            <a:avLst/>
          </a:prstGeom>
          <a:ln>
            <a:noFill/>
          </a:ln>
          <a:effectLst>
            <a:softEdge rad="112500"/>
          </a:effectLst>
        </p:spPr>
      </p:pic>
      <p:sp>
        <p:nvSpPr>
          <p:cNvPr id="6" name="5 Metin kutusu"/>
          <p:cNvSpPr txBox="1"/>
          <p:nvPr/>
        </p:nvSpPr>
        <p:spPr>
          <a:xfrm>
            <a:off x="714348" y="5143512"/>
            <a:ext cx="7929618" cy="1200329"/>
          </a:xfrm>
          <a:prstGeom prst="rect">
            <a:avLst/>
          </a:prstGeom>
          <a:noFill/>
        </p:spPr>
        <p:txBody>
          <a:bodyPr wrap="square" rtlCol="0">
            <a:spAutoFit/>
          </a:bodyPr>
          <a:lstStyle/>
          <a:p>
            <a:pPr>
              <a:buFont typeface="Arial" pitchFamily="34" charset="0"/>
              <a:buChar char="•"/>
            </a:pPr>
            <a:r>
              <a:rPr lang="tr-TR" i="1" dirty="0" smtClean="0"/>
              <a:t>“Öğrenciler not olmadığı sürece çalışmazlar” </a:t>
            </a:r>
            <a:br>
              <a:rPr lang="tr-TR" i="1" dirty="0" smtClean="0"/>
            </a:br>
            <a:r>
              <a:rPr lang="tr-TR" i="1" dirty="0" smtClean="0"/>
              <a:t>-&gt;  Sınava Yönelik Çalışma Sorularındaki sorular sınavlarda </a:t>
            </a:r>
            <a:r>
              <a:rPr lang="tr-TR" b="1" i="1" dirty="0" smtClean="0"/>
              <a:t>karşınıza çıkabiliyor. </a:t>
            </a:r>
          </a:p>
          <a:p>
            <a:pPr>
              <a:buFont typeface="Arial" pitchFamily="34" charset="0"/>
              <a:buChar char="•"/>
            </a:pPr>
            <a:r>
              <a:rPr lang="tr-TR" i="1" dirty="0" smtClean="0"/>
              <a:t>“Her gün kod yazmaya maruz kalmak gerekir.”</a:t>
            </a:r>
            <a:br>
              <a:rPr lang="tr-TR" i="1" dirty="0" smtClean="0"/>
            </a:br>
            <a:r>
              <a:rPr lang="tr-TR" i="1" dirty="0" smtClean="0"/>
              <a:t>-&gt; Sınava Yönelik Çalışma Sorularıyla bu gereklilik nedeniyle </a:t>
            </a:r>
            <a:r>
              <a:rPr lang="tr-TR" b="1" i="1" dirty="0" smtClean="0"/>
              <a:t>uğraşılmalı</a:t>
            </a:r>
            <a:r>
              <a:rPr lang="tr-TR" i="1" dirty="0" smtClean="0"/>
              <a:t>.</a:t>
            </a:r>
          </a:p>
        </p:txBody>
      </p:sp>
      <p:sp>
        <p:nvSpPr>
          <p:cNvPr id="7" name="6 Metin kutusu"/>
          <p:cNvSpPr txBox="1"/>
          <p:nvPr/>
        </p:nvSpPr>
        <p:spPr>
          <a:xfrm>
            <a:off x="5000628" y="4786322"/>
            <a:ext cx="3786214" cy="338554"/>
          </a:xfrm>
          <a:prstGeom prst="rect">
            <a:avLst/>
          </a:prstGeom>
          <a:noFill/>
        </p:spPr>
        <p:txBody>
          <a:bodyPr wrap="square" rtlCol="0">
            <a:spAutoFit/>
          </a:bodyPr>
          <a:lstStyle/>
          <a:p>
            <a:r>
              <a:rPr lang="tr-TR" sz="1600" i="1" dirty="0" smtClean="0"/>
              <a:t>Bir öğrencinin sınav geri bildiriminden</a:t>
            </a:r>
            <a:endParaRPr lang="tr-TR" sz="1600" i="1" dirty="0"/>
          </a:p>
        </p:txBody>
      </p:sp>
    </p:spTree>
  </p:cSld>
  <p:clrMapOvr>
    <a:masterClrMapping/>
  </p:clrMapOvr>
  <p:transition>
    <p:random/>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err="1" smtClean="0">
                <a:solidFill>
                  <a:schemeClr val="tx2">
                    <a:lumMod val="60000"/>
                    <a:lumOff val="40000"/>
                  </a:schemeClr>
                </a:solidFill>
              </a:rPr>
              <a:t>for</a:t>
            </a:r>
            <a:r>
              <a:rPr lang="tr-TR" sz="4000" b="1" dirty="0" smtClean="0">
                <a:solidFill>
                  <a:schemeClr val="tx2">
                    <a:lumMod val="60000"/>
                    <a:lumOff val="40000"/>
                  </a:schemeClr>
                </a:solidFill>
              </a:rPr>
              <a:t> döngüsünün incelikleri</a:t>
            </a:r>
            <a:endParaRPr lang="tr-TR" sz="4000" b="1" dirty="0">
              <a:solidFill>
                <a:schemeClr val="tx2">
                  <a:lumMod val="60000"/>
                  <a:lumOff val="40000"/>
                </a:schemeClr>
              </a:solidFill>
            </a:endParaRPr>
          </a:p>
        </p:txBody>
      </p:sp>
      <p:sp>
        <p:nvSpPr>
          <p:cNvPr id="3" name="Alt Başlık 2"/>
          <p:cNvSpPr>
            <a:spLocks noGrp="1"/>
          </p:cNvSpPr>
          <p:nvPr>
            <p:ph sz="quarter" idx="1"/>
          </p:nvPr>
        </p:nvSpPr>
        <p:spPr>
          <a:xfrm>
            <a:off x="457200" y="1219200"/>
            <a:ext cx="8229600" cy="5353072"/>
          </a:xfrm>
        </p:spPr>
        <p:txBody>
          <a:bodyPr>
            <a:normAutofit/>
          </a:bodyPr>
          <a:lstStyle/>
          <a:p>
            <a:pPr algn="just">
              <a:buFontTx/>
              <a:buChar char="-"/>
            </a:pPr>
            <a:r>
              <a:rPr lang="tr-TR" sz="2400" b="1" dirty="0" smtClean="0">
                <a:solidFill>
                  <a:schemeClr val="tx1"/>
                </a:solidFill>
              </a:rPr>
              <a:t> </a:t>
            </a:r>
            <a:r>
              <a:rPr lang="tr-TR" sz="2400" dirty="0" smtClean="0">
                <a:solidFill>
                  <a:schemeClr val="tx1"/>
                </a:solidFill>
              </a:rPr>
              <a:t>Aşağıda bazı kullanımlar ve söz dizim(</a:t>
            </a:r>
            <a:r>
              <a:rPr lang="tr-TR" sz="2400" dirty="0" err="1" smtClean="0">
                <a:solidFill>
                  <a:schemeClr val="tx1"/>
                </a:solidFill>
              </a:rPr>
              <a:t>syntax</a:t>
            </a:r>
            <a:r>
              <a:rPr lang="tr-TR" sz="2400" dirty="0" smtClean="0">
                <a:solidFill>
                  <a:schemeClr val="tx1"/>
                </a:solidFill>
              </a:rPr>
              <a:t>) durumları anlatılmıştır:</a:t>
            </a:r>
          </a:p>
          <a:p>
            <a:pPr algn="just">
              <a:buFont typeface="Wingdings" pitchFamily="2" charset="2"/>
              <a:buChar char="§"/>
            </a:pPr>
            <a:r>
              <a:rPr lang="tr-TR" sz="2800" dirty="0" smtClean="0">
                <a:solidFill>
                  <a:schemeClr val="tx1"/>
                </a:solidFill>
              </a:rPr>
              <a:t> </a:t>
            </a:r>
            <a:r>
              <a:rPr lang="tr-TR" sz="2800" dirty="0" err="1" smtClean="0">
                <a:solidFill>
                  <a:schemeClr val="tx1"/>
                </a:solidFill>
              </a:rPr>
              <a:t>for</a:t>
            </a:r>
            <a:r>
              <a:rPr lang="tr-TR" sz="2800" dirty="0" smtClean="0">
                <a:solidFill>
                  <a:schemeClr val="tx1"/>
                </a:solidFill>
              </a:rPr>
              <a:t>( ; ; ){ … } </a:t>
            </a:r>
          </a:p>
          <a:p>
            <a:pPr algn="just">
              <a:buFont typeface="Wingdings" pitchFamily="2" charset="2"/>
              <a:buChar char="Ø"/>
            </a:pPr>
            <a:r>
              <a:rPr lang="tr-TR" sz="2000" dirty="0" smtClean="0">
                <a:solidFill>
                  <a:schemeClr val="tx1"/>
                </a:solidFill>
              </a:rPr>
              <a:t> Bu doğru bir kullanımdır. </a:t>
            </a:r>
            <a:r>
              <a:rPr lang="tr-TR" sz="2000" dirty="0" err="1" smtClean="0">
                <a:solidFill>
                  <a:schemeClr val="tx1"/>
                </a:solidFill>
              </a:rPr>
              <a:t>for</a:t>
            </a:r>
            <a:r>
              <a:rPr lang="tr-TR" sz="2000" dirty="0" smtClean="0">
                <a:solidFill>
                  <a:schemeClr val="tx1"/>
                </a:solidFill>
              </a:rPr>
              <a:t> döngüsünde üç kısım da boş bırakılabilir. Bu özel kullanım sonsuz bir döngü oluşturur.</a:t>
            </a:r>
          </a:p>
          <a:p>
            <a:pPr algn="just">
              <a:buFont typeface="Wingdings" pitchFamily="2" charset="2"/>
              <a:buChar char="§"/>
            </a:pPr>
            <a:r>
              <a:rPr lang="tr-TR" sz="2800" dirty="0" smtClean="0">
                <a:solidFill>
                  <a:schemeClr val="tx1"/>
                </a:solidFill>
              </a:rPr>
              <a:t> </a:t>
            </a:r>
            <a:r>
              <a:rPr lang="tr-TR" sz="2800" dirty="0" err="1" smtClean="0">
                <a:solidFill>
                  <a:schemeClr val="tx1"/>
                </a:solidFill>
              </a:rPr>
              <a:t>int</a:t>
            </a:r>
            <a:r>
              <a:rPr lang="tr-TR" sz="2800" dirty="0" smtClean="0">
                <a:solidFill>
                  <a:schemeClr val="tx1"/>
                </a:solidFill>
              </a:rPr>
              <a:t> x;</a:t>
            </a:r>
          </a:p>
          <a:p>
            <a:pPr algn="just"/>
            <a:r>
              <a:rPr lang="tr-TR" sz="2800" dirty="0">
                <a:solidFill>
                  <a:schemeClr val="tx1"/>
                </a:solidFill>
              </a:rPr>
              <a:t> </a:t>
            </a:r>
            <a:r>
              <a:rPr lang="tr-TR" sz="2800" dirty="0" smtClean="0">
                <a:solidFill>
                  <a:schemeClr val="tx1"/>
                </a:solidFill>
              </a:rPr>
              <a:t>  </a:t>
            </a:r>
            <a:r>
              <a:rPr lang="tr-TR" sz="2800" dirty="0" err="1" smtClean="0">
                <a:solidFill>
                  <a:schemeClr val="tx1"/>
                </a:solidFill>
              </a:rPr>
              <a:t>for</a:t>
            </a:r>
            <a:r>
              <a:rPr lang="tr-TR" sz="2800" dirty="0" smtClean="0">
                <a:solidFill>
                  <a:schemeClr val="tx1"/>
                </a:solidFill>
              </a:rPr>
              <a:t>(x=0; x&lt;5; x++){ … }</a:t>
            </a:r>
          </a:p>
          <a:p>
            <a:pPr algn="just">
              <a:buFont typeface="Wingdings" pitchFamily="2" charset="2"/>
              <a:buChar char="Ø"/>
            </a:pPr>
            <a:r>
              <a:rPr lang="tr-TR" sz="2400" dirty="0" smtClean="0">
                <a:solidFill>
                  <a:schemeClr val="tx1"/>
                </a:solidFill>
              </a:rPr>
              <a:t> Bu doğru bir kullanımdır. İlk kısımda parametre tanımlanmış ve değeri atanmış, ikinci kısımda kontrol yapılmış, üçüncü kısımda da güncelleştirme yapılmıştır.</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heckerboard(across)">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checkerboard(across)">
                                      <p:cBhvr>
                                        <p:cTn id="1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err="1" smtClean="0">
                <a:solidFill>
                  <a:schemeClr val="tx2">
                    <a:lumMod val="60000"/>
                    <a:lumOff val="40000"/>
                  </a:schemeClr>
                </a:solidFill>
              </a:rPr>
              <a:t>for</a:t>
            </a:r>
            <a:r>
              <a:rPr lang="tr-TR" sz="4000" b="1" dirty="0" smtClean="0">
                <a:solidFill>
                  <a:schemeClr val="tx2">
                    <a:lumMod val="60000"/>
                    <a:lumOff val="40000"/>
                  </a:schemeClr>
                </a:solidFill>
              </a:rPr>
              <a:t> döngüsünün incelikleri</a:t>
            </a:r>
            <a:endParaRPr lang="tr-TR" sz="4000" b="1" dirty="0">
              <a:solidFill>
                <a:schemeClr val="tx2">
                  <a:lumMod val="60000"/>
                  <a:lumOff val="40000"/>
                </a:schemeClr>
              </a:solidFill>
            </a:endParaRPr>
          </a:p>
        </p:txBody>
      </p:sp>
      <p:sp>
        <p:nvSpPr>
          <p:cNvPr id="3" name="Alt Başlık 2"/>
          <p:cNvSpPr>
            <a:spLocks noGrp="1"/>
          </p:cNvSpPr>
          <p:nvPr>
            <p:ph sz="quarter" idx="1"/>
          </p:nvPr>
        </p:nvSpPr>
        <p:spPr>
          <a:xfrm>
            <a:off x="457200" y="1219200"/>
            <a:ext cx="8229600" cy="5353072"/>
          </a:xfrm>
        </p:spPr>
        <p:txBody>
          <a:bodyPr>
            <a:normAutofit/>
          </a:bodyPr>
          <a:lstStyle/>
          <a:p>
            <a:pPr algn="just">
              <a:buFontTx/>
              <a:buChar char="-"/>
            </a:pPr>
            <a:r>
              <a:rPr lang="tr-TR" sz="2800" dirty="0" err="1" smtClean="0">
                <a:solidFill>
                  <a:schemeClr val="tx1"/>
                </a:solidFill>
              </a:rPr>
              <a:t>int</a:t>
            </a:r>
            <a:r>
              <a:rPr lang="tr-TR" sz="2800" dirty="0" smtClean="0">
                <a:solidFill>
                  <a:schemeClr val="tx1"/>
                </a:solidFill>
              </a:rPr>
              <a:t> c = 5;</a:t>
            </a:r>
          </a:p>
          <a:p>
            <a:pPr algn="just"/>
            <a:r>
              <a:rPr lang="tr-TR" sz="2800" dirty="0">
                <a:solidFill>
                  <a:schemeClr val="tx1"/>
                </a:solidFill>
              </a:rPr>
              <a:t> </a:t>
            </a:r>
            <a:r>
              <a:rPr lang="tr-TR" sz="2800" dirty="0" smtClean="0">
                <a:solidFill>
                  <a:schemeClr val="tx1"/>
                </a:solidFill>
              </a:rPr>
              <a:t>  </a:t>
            </a:r>
            <a:r>
              <a:rPr lang="tr-TR" sz="2800" dirty="0" err="1" smtClean="0">
                <a:solidFill>
                  <a:schemeClr val="tx1"/>
                </a:solidFill>
              </a:rPr>
              <a:t>int</a:t>
            </a:r>
            <a:r>
              <a:rPr lang="tr-TR" sz="2800" dirty="0" smtClean="0">
                <a:solidFill>
                  <a:schemeClr val="tx1"/>
                </a:solidFill>
              </a:rPr>
              <a:t> i, j, k;</a:t>
            </a:r>
          </a:p>
          <a:p>
            <a:pPr algn="just"/>
            <a:r>
              <a:rPr lang="tr-TR" sz="2800" dirty="0" smtClean="0">
                <a:solidFill>
                  <a:schemeClr val="tx1"/>
                </a:solidFill>
              </a:rPr>
              <a:t>   </a:t>
            </a:r>
            <a:r>
              <a:rPr lang="tr-TR" sz="2800" dirty="0" err="1" smtClean="0">
                <a:solidFill>
                  <a:schemeClr val="tx1"/>
                </a:solidFill>
              </a:rPr>
              <a:t>for</a:t>
            </a:r>
            <a:r>
              <a:rPr lang="tr-TR" sz="2800" dirty="0" smtClean="0">
                <a:solidFill>
                  <a:schemeClr val="tx1"/>
                </a:solidFill>
              </a:rPr>
              <a:t>(i=0, j=0, k=0 </a:t>
            </a:r>
            <a:r>
              <a:rPr lang="tr-TR" sz="2800" b="1" dirty="0" smtClean="0">
                <a:solidFill>
                  <a:schemeClr val="tx1"/>
                </a:solidFill>
              </a:rPr>
              <a:t>;</a:t>
            </a:r>
            <a:r>
              <a:rPr lang="tr-TR" sz="2800" dirty="0" smtClean="0">
                <a:solidFill>
                  <a:schemeClr val="tx1"/>
                </a:solidFill>
              </a:rPr>
              <a:t> 4&lt;7 </a:t>
            </a:r>
            <a:r>
              <a:rPr lang="tr-TR" sz="2800" b="1" dirty="0" smtClean="0">
                <a:solidFill>
                  <a:schemeClr val="tx1"/>
                </a:solidFill>
              </a:rPr>
              <a:t>;</a:t>
            </a:r>
            <a:r>
              <a:rPr lang="tr-TR" sz="2800" dirty="0" smtClean="0">
                <a:solidFill>
                  <a:schemeClr val="tx1"/>
                </a:solidFill>
              </a:rPr>
              <a:t> c =c+i, k++){ … }</a:t>
            </a:r>
          </a:p>
          <a:p>
            <a:pPr algn="just">
              <a:buFont typeface="Wingdings" pitchFamily="2" charset="2"/>
              <a:buChar char="Ø"/>
            </a:pPr>
            <a:r>
              <a:rPr lang="tr-TR" sz="2400" dirty="0" smtClean="0">
                <a:solidFill>
                  <a:schemeClr val="tx1"/>
                </a:solidFill>
              </a:rPr>
              <a:t> Bu da doğru bir kullanımdır. Birinci kısımda virgüllerle ayırarak birden fazla atama yapılabilir. Aynı şekilde üçüncü kısımda da virgüllerle ayırarak birden fazla güncelleştirme yapılabilir.</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checkerboard(across)">
                                      <p:cBhvr>
                                        <p:cTn id="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p:cNvSpPr>
            <a:spLocks noGrp="1"/>
          </p:cNvSpPr>
          <p:nvPr>
            <p:ph sz="quarter" idx="1"/>
          </p:nvPr>
        </p:nvSpPr>
        <p:spPr>
          <a:xfrm>
            <a:off x="457200" y="1219200"/>
            <a:ext cx="8229600" cy="5424510"/>
          </a:xfrm>
        </p:spPr>
        <p:txBody>
          <a:bodyPr>
            <a:normAutofit/>
          </a:bodyPr>
          <a:lstStyle/>
          <a:p>
            <a:pPr algn="just">
              <a:buFont typeface="Wingdings" pitchFamily="2" charset="2"/>
              <a:buChar char="§"/>
            </a:pPr>
            <a:r>
              <a:rPr lang="tr-TR" sz="2400" dirty="0" err="1" smtClean="0">
                <a:solidFill>
                  <a:schemeClr val="tx1"/>
                </a:solidFill>
              </a:rPr>
              <a:t>int</a:t>
            </a:r>
            <a:r>
              <a:rPr lang="tr-TR" sz="2400" dirty="0" smtClean="0">
                <a:solidFill>
                  <a:schemeClr val="tx1"/>
                </a:solidFill>
              </a:rPr>
              <a:t> i;</a:t>
            </a:r>
          </a:p>
          <a:p>
            <a:pPr algn="just"/>
            <a:r>
              <a:rPr lang="tr-TR" sz="2400" dirty="0" smtClean="0">
                <a:solidFill>
                  <a:schemeClr val="tx1"/>
                </a:solidFill>
              </a:rPr>
              <a:t>   </a:t>
            </a:r>
            <a:r>
              <a:rPr lang="tr-TR" sz="2400" dirty="0" err="1" smtClean="0">
                <a:solidFill>
                  <a:schemeClr val="tx1"/>
                </a:solidFill>
              </a:rPr>
              <a:t>for</a:t>
            </a:r>
            <a:r>
              <a:rPr lang="tr-TR" sz="2400" dirty="0" smtClean="0">
                <a:solidFill>
                  <a:schemeClr val="tx1"/>
                </a:solidFill>
              </a:rPr>
              <a:t>(i=0 </a:t>
            </a:r>
            <a:r>
              <a:rPr lang="tr-TR" sz="2400" b="1" dirty="0" smtClean="0">
                <a:solidFill>
                  <a:schemeClr val="tx1"/>
                </a:solidFill>
              </a:rPr>
              <a:t>;</a:t>
            </a:r>
            <a:r>
              <a:rPr lang="tr-TR" sz="2400" dirty="0" smtClean="0">
                <a:solidFill>
                  <a:schemeClr val="tx1"/>
                </a:solidFill>
              </a:rPr>
              <a:t> i&lt;5 </a:t>
            </a:r>
            <a:r>
              <a:rPr lang="tr-TR" sz="2400" b="1" dirty="0" smtClean="0">
                <a:solidFill>
                  <a:schemeClr val="tx1"/>
                </a:solidFill>
              </a:rPr>
              <a:t>;</a:t>
            </a:r>
            <a:r>
              <a:rPr lang="tr-TR" sz="2400" dirty="0" smtClean="0">
                <a:solidFill>
                  <a:schemeClr val="tx1"/>
                </a:solidFill>
              </a:rPr>
              <a:t> i++);</a:t>
            </a:r>
          </a:p>
          <a:p>
            <a:pPr algn="just">
              <a:buFont typeface="Wingdings" pitchFamily="2" charset="2"/>
              <a:buChar char="Ø"/>
            </a:pPr>
            <a:r>
              <a:rPr lang="tr-TR" sz="2400" dirty="0" smtClean="0">
                <a:solidFill>
                  <a:schemeClr val="tx1"/>
                </a:solidFill>
              </a:rPr>
              <a:t> Bu da doğru bir kullanımdır. Eğer bir </a:t>
            </a:r>
            <a:r>
              <a:rPr lang="tr-TR" sz="2400" dirty="0" err="1" smtClean="0">
                <a:solidFill>
                  <a:schemeClr val="tx1"/>
                </a:solidFill>
              </a:rPr>
              <a:t>if</a:t>
            </a:r>
            <a:r>
              <a:rPr lang="tr-TR" sz="2400" dirty="0" smtClean="0">
                <a:solidFill>
                  <a:schemeClr val="tx1"/>
                </a:solidFill>
              </a:rPr>
              <a:t>, </a:t>
            </a:r>
            <a:r>
              <a:rPr lang="tr-TR" sz="2400" dirty="0" err="1" smtClean="0">
                <a:solidFill>
                  <a:schemeClr val="tx1"/>
                </a:solidFill>
              </a:rPr>
              <a:t>while</a:t>
            </a:r>
            <a:r>
              <a:rPr lang="tr-TR" sz="2400" dirty="0" smtClean="0">
                <a:solidFill>
                  <a:schemeClr val="tx1"/>
                </a:solidFill>
              </a:rPr>
              <a:t> veya </a:t>
            </a:r>
            <a:r>
              <a:rPr lang="tr-TR" sz="2400" dirty="0" err="1" smtClean="0">
                <a:solidFill>
                  <a:schemeClr val="tx1"/>
                </a:solidFill>
              </a:rPr>
              <a:t>for</a:t>
            </a:r>
            <a:r>
              <a:rPr lang="tr-TR" sz="2400" dirty="0" smtClean="0">
                <a:solidFill>
                  <a:schemeClr val="tx1"/>
                </a:solidFill>
              </a:rPr>
              <a:t> döngüsünün içerisinde herhangi bir şey çalıştırılmayacaksa (hiçbir iş yapmayan blok) bu ifadelerin sonuna noktalı virgül gelebilir. Bu, söz dizim(</a:t>
            </a:r>
            <a:r>
              <a:rPr lang="tr-TR" sz="2400" dirty="0" err="1" smtClean="0">
                <a:solidFill>
                  <a:schemeClr val="tx1"/>
                </a:solidFill>
              </a:rPr>
              <a:t>syntax</a:t>
            </a:r>
            <a:r>
              <a:rPr lang="tr-TR" sz="2400" dirty="0" smtClean="0">
                <a:solidFill>
                  <a:schemeClr val="tx1"/>
                </a:solidFill>
              </a:rPr>
              <a:t>) olarak doğru bir kullanımdır. O nedenle hata vermez. Eğer amacınız gerçekten bu değilse, işiniz bitmeden noktalı virgül kullanmayın.</a:t>
            </a:r>
          </a:p>
        </p:txBody>
      </p:sp>
      <p:sp>
        <p:nvSpPr>
          <p:cNvPr id="6" name="Başlık 1"/>
          <p:cNvSpPr>
            <a:spLocks noGrp="1"/>
          </p:cNvSpPr>
          <p:nvPr>
            <p:ph type="title"/>
          </p:nvPr>
        </p:nvSpPr>
        <p:spPr>
          <a:xfrm>
            <a:off x="457200" y="152400"/>
            <a:ext cx="8229600" cy="990600"/>
          </a:xfrm>
        </p:spPr>
        <p:txBody>
          <a:bodyPr>
            <a:normAutofit/>
          </a:bodyPr>
          <a:lstStyle/>
          <a:p>
            <a:r>
              <a:rPr lang="tr-TR" sz="4000" b="1" dirty="0" err="1" smtClean="0">
                <a:solidFill>
                  <a:schemeClr val="tx2">
                    <a:lumMod val="60000"/>
                    <a:lumOff val="40000"/>
                  </a:schemeClr>
                </a:solidFill>
              </a:rPr>
              <a:t>for</a:t>
            </a:r>
            <a:r>
              <a:rPr lang="tr-TR" sz="4000" b="1" dirty="0" smtClean="0">
                <a:solidFill>
                  <a:schemeClr val="tx2">
                    <a:lumMod val="60000"/>
                    <a:lumOff val="40000"/>
                  </a:schemeClr>
                </a:solidFill>
              </a:rPr>
              <a:t> döngüsünün incelikleri</a:t>
            </a:r>
            <a:endParaRPr lang="tr-TR" sz="4000" b="1" dirty="0">
              <a:solidFill>
                <a:schemeClr val="tx2">
                  <a:lumMod val="60000"/>
                  <a:lumOff val="40000"/>
                </a:schemeClr>
              </a:solidFill>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heckerboard(across)">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p:cNvSpPr>
            <a:spLocks noGrp="1"/>
          </p:cNvSpPr>
          <p:nvPr>
            <p:ph sz="quarter" idx="1"/>
          </p:nvPr>
        </p:nvSpPr>
        <p:spPr>
          <a:xfrm>
            <a:off x="457200" y="1219200"/>
            <a:ext cx="8229600" cy="5424510"/>
          </a:xfrm>
        </p:spPr>
        <p:txBody>
          <a:bodyPr>
            <a:normAutofit/>
          </a:bodyPr>
          <a:lstStyle/>
          <a:p>
            <a:pPr algn="just">
              <a:buFont typeface="Wingdings" pitchFamily="2" charset="2"/>
              <a:buChar char="§"/>
            </a:pPr>
            <a:r>
              <a:rPr lang="tr-TR" sz="2400" dirty="0" smtClean="0">
                <a:solidFill>
                  <a:schemeClr val="tx1"/>
                </a:solidFill>
              </a:rPr>
              <a:t> </a:t>
            </a:r>
            <a:r>
              <a:rPr lang="tr-TR" sz="2400" dirty="0" err="1" smtClean="0">
                <a:solidFill>
                  <a:schemeClr val="tx1"/>
                </a:solidFill>
              </a:rPr>
              <a:t>int</a:t>
            </a:r>
            <a:r>
              <a:rPr lang="tr-TR" sz="2400" dirty="0" smtClean="0">
                <a:solidFill>
                  <a:schemeClr val="tx1"/>
                </a:solidFill>
              </a:rPr>
              <a:t> a;</a:t>
            </a:r>
          </a:p>
          <a:p>
            <a:pPr algn="just"/>
            <a:r>
              <a:rPr lang="tr-TR" sz="2400" dirty="0" smtClean="0">
                <a:solidFill>
                  <a:schemeClr val="tx1"/>
                </a:solidFill>
              </a:rPr>
              <a:t>   </a:t>
            </a:r>
            <a:r>
              <a:rPr lang="tr-TR" sz="2400" dirty="0" err="1" smtClean="0">
                <a:solidFill>
                  <a:schemeClr val="tx1"/>
                </a:solidFill>
              </a:rPr>
              <a:t>for</a:t>
            </a:r>
            <a:r>
              <a:rPr lang="tr-TR" sz="2400" dirty="0" smtClean="0">
                <a:solidFill>
                  <a:schemeClr val="tx1"/>
                </a:solidFill>
              </a:rPr>
              <a:t>(a=0; a&lt;4; ) { … }</a:t>
            </a:r>
          </a:p>
          <a:p>
            <a:pPr algn="just">
              <a:buFont typeface="Wingdings" pitchFamily="2" charset="2"/>
              <a:buChar char="Ø"/>
            </a:pPr>
            <a:r>
              <a:rPr lang="tr-TR" sz="2400" dirty="0" smtClean="0">
                <a:solidFill>
                  <a:schemeClr val="tx1"/>
                </a:solidFill>
              </a:rPr>
              <a:t> Bu doğru bir kullanımdır. Birinci kısımda atama yapılmıştır. İkinci kısımda mantıksal ifade vardır, üçüncü kısım boştur ama bu kısımların zaten şart olmadığını söylemiştik.</a:t>
            </a:r>
          </a:p>
          <a:p>
            <a:pPr algn="just">
              <a:buFont typeface="Wingdings" pitchFamily="2" charset="2"/>
              <a:buChar char="§"/>
            </a:pPr>
            <a:r>
              <a:rPr lang="tr-TR" sz="2400" dirty="0" smtClean="0">
                <a:solidFill>
                  <a:schemeClr val="tx1"/>
                </a:solidFill>
              </a:rPr>
              <a:t> </a:t>
            </a:r>
            <a:r>
              <a:rPr lang="tr-TR" sz="2400" dirty="0" err="1" smtClean="0">
                <a:solidFill>
                  <a:schemeClr val="tx1"/>
                </a:solidFill>
              </a:rPr>
              <a:t>int</a:t>
            </a:r>
            <a:r>
              <a:rPr lang="tr-TR" sz="2400" dirty="0" smtClean="0">
                <a:solidFill>
                  <a:schemeClr val="tx1"/>
                </a:solidFill>
              </a:rPr>
              <a:t> c = 0;</a:t>
            </a:r>
          </a:p>
          <a:p>
            <a:pPr algn="just"/>
            <a:r>
              <a:rPr lang="tr-TR" sz="2400" dirty="0" smtClean="0">
                <a:solidFill>
                  <a:schemeClr val="tx1"/>
                </a:solidFill>
              </a:rPr>
              <a:t>   </a:t>
            </a:r>
            <a:r>
              <a:rPr lang="tr-TR" sz="2400" dirty="0" err="1" smtClean="0">
                <a:solidFill>
                  <a:schemeClr val="tx1"/>
                </a:solidFill>
              </a:rPr>
              <a:t>for</a:t>
            </a:r>
            <a:r>
              <a:rPr lang="tr-TR" sz="2400" dirty="0" smtClean="0">
                <a:solidFill>
                  <a:schemeClr val="tx1"/>
                </a:solidFill>
              </a:rPr>
              <a:t>(c++; c&lt;4; c++) { … }</a:t>
            </a:r>
          </a:p>
          <a:p>
            <a:pPr algn="just">
              <a:buFont typeface="Wingdings" pitchFamily="2" charset="2"/>
              <a:buChar char="Ø"/>
            </a:pPr>
            <a:r>
              <a:rPr lang="tr-TR" sz="2400" dirty="0" smtClean="0">
                <a:solidFill>
                  <a:schemeClr val="tx1"/>
                </a:solidFill>
              </a:rPr>
              <a:t> Bu da doğru bir kullanımdır. İlk kısımda önceden tanımlanmış bir parametrenin değeri değiştiriliyor, </a:t>
            </a:r>
            <a:r>
              <a:rPr lang="tr-TR" sz="2400" dirty="0" err="1" smtClean="0">
                <a:solidFill>
                  <a:schemeClr val="tx1"/>
                </a:solidFill>
              </a:rPr>
              <a:t>for</a:t>
            </a:r>
            <a:r>
              <a:rPr lang="tr-TR" sz="2400" dirty="0" smtClean="0">
                <a:solidFill>
                  <a:schemeClr val="tx1"/>
                </a:solidFill>
              </a:rPr>
              <a:t> döngüsünde buna izin verilir. İkinci ve üçüncü kısımlar da doğru şekilde yazılmış.</a:t>
            </a:r>
          </a:p>
        </p:txBody>
      </p:sp>
      <p:sp>
        <p:nvSpPr>
          <p:cNvPr id="6" name="Başlık 1"/>
          <p:cNvSpPr>
            <a:spLocks noGrp="1"/>
          </p:cNvSpPr>
          <p:nvPr>
            <p:ph type="title"/>
          </p:nvPr>
        </p:nvSpPr>
        <p:spPr>
          <a:xfrm>
            <a:off x="457200" y="152400"/>
            <a:ext cx="8229600" cy="990600"/>
          </a:xfrm>
        </p:spPr>
        <p:txBody>
          <a:bodyPr>
            <a:normAutofit/>
          </a:bodyPr>
          <a:lstStyle/>
          <a:p>
            <a:r>
              <a:rPr lang="tr-TR" sz="4000" b="1" dirty="0" err="1" smtClean="0">
                <a:solidFill>
                  <a:schemeClr val="tx2">
                    <a:lumMod val="60000"/>
                    <a:lumOff val="40000"/>
                  </a:schemeClr>
                </a:solidFill>
              </a:rPr>
              <a:t>for</a:t>
            </a:r>
            <a:r>
              <a:rPr lang="tr-TR" sz="4000" b="1" dirty="0" smtClean="0">
                <a:solidFill>
                  <a:schemeClr val="tx2">
                    <a:lumMod val="60000"/>
                    <a:lumOff val="40000"/>
                  </a:schemeClr>
                </a:solidFill>
              </a:rPr>
              <a:t> döngüsünün incelikleri</a:t>
            </a:r>
            <a:endParaRPr lang="tr-TR" sz="4000" b="1" dirty="0">
              <a:solidFill>
                <a:schemeClr val="tx2">
                  <a:lumMod val="60000"/>
                  <a:lumOff val="40000"/>
                </a:schemeClr>
              </a:solidFill>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heckerboard(across)">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checkerboard(across)">
                                      <p:cBhvr>
                                        <p:cTn id="1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err="1" smtClean="0">
                <a:solidFill>
                  <a:schemeClr val="tx2">
                    <a:lumMod val="60000"/>
                    <a:lumOff val="40000"/>
                  </a:schemeClr>
                </a:solidFill>
              </a:rPr>
              <a:t>for</a:t>
            </a:r>
            <a:r>
              <a:rPr lang="tr-TR" sz="4000" b="1" dirty="0" smtClean="0">
                <a:solidFill>
                  <a:schemeClr val="tx2">
                    <a:lumMod val="60000"/>
                    <a:lumOff val="40000"/>
                  </a:schemeClr>
                </a:solidFill>
              </a:rPr>
              <a:t> döngüsünün incelikleri</a:t>
            </a:r>
            <a:endParaRPr lang="tr-TR" sz="4000" b="1" dirty="0">
              <a:solidFill>
                <a:schemeClr val="tx2">
                  <a:lumMod val="60000"/>
                  <a:lumOff val="40000"/>
                </a:schemeClr>
              </a:solidFill>
            </a:endParaRPr>
          </a:p>
        </p:txBody>
      </p:sp>
      <p:sp>
        <p:nvSpPr>
          <p:cNvPr id="3" name="Alt Başlık 2"/>
          <p:cNvSpPr>
            <a:spLocks noGrp="1"/>
          </p:cNvSpPr>
          <p:nvPr>
            <p:ph sz="quarter" idx="1"/>
          </p:nvPr>
        </p:nvSpPr>
        <p:spPr>
          <a:xfrm>
            <a:off x="457200" y="1219200"/>
            <a:ext cx="8229600" cy="5353072"/>
          </a:xfrm>
        </p:spPr>
        <p:txBody>
          <a:bodyPr>
            <a:normAutofit/>
          </a:bodyPr>
          <a:lstStyle/>
          <a:p>
            <a:pPr algn="just">
              <a:buFont typeface="Wingdings" pitchFamily="2" charset="2"/>
              <a:buChar char="§"/>
            </a:pPr>
            <a:r>
              <a:rPr lang="tr-TR" sz="2400" dirty="0" err="1" smtClean="0">
                <a:solidFill>
                  <a:schemeClr val="tx1"/>
                </a:solidFill>
              </a:rPr>
              <a:t>int</a:t>
            </a:r>
            <a:r>
              <a:rPr lang="tr-TR" sz="2400" dirty="0" smtClean="0">
                <a:solidFill>
                  <a:schemeClr val="tx1"/>
                </a:solidFill>
              </a:rPr>
              <a:t> i;</a:t>
            </a:r>
          </a:p>
          <a:p>
            <a:pPr algn="just"/>
            <a:r>
              <a:rPr lang="tr-TR" sz="2400" dirty="0">
                <a:solidFill>
                  <a:schemeClr val="tx1"/>
                </a:solidFill>
              </a:rPr>
              <a:t> </a:t>
            </a:r>
            <a:r>
              <a:rPr lang="tr-TR" sz="2400" dirty="0" smtClean="0">
                <a:solidFill>
                  <a:schemeClr val="tx1"/>
                </a:solidFill>
              </a:rPr>
              <a:t>  </a:t>
            </a:r>
            <a:r>
              <a:rPr lang="tr-TR" sz="2400" dirty="0" err="1" smtClean="0">
                <a:solidFill>
                  <a:schemeClr val="tx1"/>
                </a:solidFill>
              </a:rPr>
              <a:t>for</a:t>
            </a:r>
            <a:r>
              <a:rPr lang="tr-TR" sz="2400" dirty="0" smtClean="0">
                <a:solidFill>
                  <a:schemeClr val="tx1"/>
                </a:solidFill>
              </a:rPr>
              <a:t>(i=0 </a:t>
            </a:r>
            <a:r>
              <a:rPr lang="tr-TR" sz="2400" b="1" dirty="0" smtClean="0">
                <a:solidFill>
                  <a:schemeClr val="tx1"/>
                </a:solidFill>
              </a:rPr>
              <a:t>;</a:t>
            </a:r>
            <a:r>
              <a:rPr lang="tr-TR" sz="2400" dirty="0" smtClean="0">
                <a:solidFill>
                  <a:schemeClr val="tx1"/>
                </a:solidFill>
              </a:rPr>
              <a:t> i++)</a:t>
            </a:r>
          </a:p>
          <a:p>
            <a:pPr algn="just">
              <a:buFont typeface="Wingdings" pitchFamily="2" charset="2"/>
              <a:buChar char="Ø"/>
            </a:pPr>
            <a:r>
              <a:rPr lang="tr-TR" sz="2400" dirty="0" smtClean="0">
                <a:solidFill>
                  <a:schemeClr val="tx1"/>
                </a:solidFill>
              </a:rPr>
              <a:t> Bu yanlış bir kullanımdır. </a:t>
            </a:r>
            <a:r>
              <a:rPr lang="tr-TR" sz="2400" dirty="0" err="1" smtClean="0">
                <a:solidFill>
                  <a:schemeClr val="tx1"/>
                </a:solidFill>
              </a:rPr>
              <a:t>for</a:t>
            </a:r>
            <a:r>
              <a:rPr lang="tr-TR" sz="2400" dirty="0" smtClean="0">
                <a:solidFill>
                  <a:schemeClr val="tx1"/>
                </a:solidFill>
              </a:rPr>
              <a:t> döngüsünde üç bölüm bulunmaktadır ve içeriği boş olsa dahi bunlar noktalı virgüllerle ayrılmak zorundadır. Aksi takdirde programlama dili hangi kısmın atama, hangi kısmın mantıksal kontrol, hangi kısmın güncelleme bölümü olduğunu anlayamaz. Eksik noktalı virgül kullanımı bir derleme hatası oluşturur.</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heckerboard(across)">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4 Bulut Belirtme Çizgisi"/>
          <p:cNvSpPr/>
          <p:nvPr/>
        </p:nvSpPr>
        <p:spPr>
          <a:xfrm>
            <a:off x="4357686" y="357166"/>
            <a:ext cx="2786082" cy="1428760"/>
          </a:xfrm>
          <a:prstGeom prst="cloudCallout">
            <a:avLst>
              <a:gd name="adj1" fmla="val -51049"/>
              <a:gd name="adj2" fmla="val 77738"/>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tr-TR" dirty="0" smtClean="0"/>
              <a:t>Finale çalışırken anlayamadığım yerleri Alican’a mı sorsam ?</a:t>
            </a:r>
            <a:endParaRPr lang="tr-TR" dirty="0"/>
          </a:p>
        </p:txBody>
      </p:sp>
      <p:sp>
        <p:nvSpPr>
          <p:cNvPr id="2" name="1 Başlık"/>
          <p:cNvSpPr>
            <a:spLocks noGrp="1"/>
          </p:cNvSpPr>
          <p:nvPr>
            <p:ph type="title"/>
          </p:nvPr>
        </p:nvSpPr>
        <p:spPr>
          <a:xfrm>
            <a:off x="428596" y="0"/>
            <a:ext cx="5143536" cy="1000148"/>
          </a:xfrm>
        </p:spPr>
        <p:txBody>
          <a:bodyPr>
            <a:normAutofit/>
          </a:bodyPr>
          <a:lstStyle/>
          <a:p>
            <a:pPr algn="l"/>
            <a:r>
              <a:rPr lang="tr-TR" sz="3600" dirty="0" smtClean="0"/>
              <a:t>Bunu biliyor musunuz?</a:t>
            </a:r>
            <a:endParaRPr lang="tr-TR" sz="3600" dirty="0"/>
          </a:p>
        </p:txBody>
      </p:sp>
      <p:pic>
        <p:nvPicPr>
          <p:cNvPr id="5" name="4 Resim" descr="IMG_9075 (Düzenlendi).JPG"/>
          <p:cNvPicPr>
            <a:picLocks noChangeAspect="1"/>
          </p:cNvPicPr>
          <p:nvPr/>
        </p:nvPicPr>
        <p:blipFill>
          <a:blip r:embed="rId2" cstate="print">
            <a:lum bright="20000"/>
          </a:blip>
          <a:srcRect b="10369"/>
          <a:stretch>
            <a:fillRect/>
          </a:stretch>
        </p:blipFill>
        <p:spPr>
          <a:xfrm>
            <a:off x="6215074" y="4459232"/>
            <a:ext cx="2286016" cy="247023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6" name="5 Resim" descr="IMG_9076.JPG"/>
          <p:cNvPicPr>
            <a:picLocks noChangeAspect="1"/>
          </p:cNvPicPr>
          <p:nvPr/>
        </p:nvPicPr>
        <p:blipFill>
          <a:blip r:embed="rId3" cstate="print">
            <a:lum bright="10000"/>
          </a:blip>
          <a:stretch>
            <a:fillRect/>
          </a:stretch>
        </p:blipFill>
        <p:spPr>
          <a:xfrm>
            <a:off x="0" y="3571876"/>
            <a:ext cx="3714744" cy="2786058"/>
          </a:xfrm>
          <a:prstGeom prst="ellipse">
            <a:avLst/>
          </a:prstGeom>
          <a:ln>
            <a:noFill/>
          </a:ln>
          <a:effectLst>
            <a:softEdge rad="112500"/>
          </a:effectLst>
        </p:spPr>
      </p:pic>
      <p:pic>
        <p:nvPicPr>
          <p:cNvPr id="1026" name="Picture 2"/>
          <p:cNvPicPr>
            <a:picLocks noChangeAspect="1" noChangeArrowheads="1"/>
          </p:cNvPicPr>
          <p:nvPr/>
        </p:nvPicPr>
        <p:blipFill>
          <a:blip r:embed="rId4"/>
          <a:srcRect l="17569" t="10162" r="40154" b="10569"/>
          <a:stretch>
            <a:fillRect/>
          </a:stretch>
        </p:blipFill>
        <p:spPr bwMode="auto">
          <a:xfrm>
            <a:off x="5500694" y="1357298"/>
            <a:ext cx="3357586" cy="340119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cxnSp>
        <p:nvCxnSpPr>
          <p:cNvPr id="9" name="8 Düz Ok Bağlayıcısı"/>
          <p:cNvCxnSpPr/>
          <p:nvPr/>
        </p:nvCxnSpPr>
        <p:spPr>
          <a:xfrm rot="10800000">
            <a:off x="3786182" y="5286388"/>
            <a:ext cx="2428892" cy="28575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10" name="9 Resim" descr="go-back-gallery-for-two-brothers-clipart-O2JOxk-clipart.png"/>
          <p:cNvPicPr>
            <a:picLocks noChangeAspect="1"/>
          </p:cNvPicPr>
          <p:nvPr/>
        </p:nvPicPr>
        <p:blipFill>
          <a:blip r:embed="rId5"/>
          <a:stretch>
            <a:fillRect/>
          </a:stretch>
        </p:blipFill>
        <p:spPr>
          <a:xfrm flipH="1">
            <a:off x="1928794" y="1714488"/>
            <a:ext cx="3238541" cy="3173474"/>
          </a:xfrm>
          <a:prstGeom prst="rect">
            <a:avLst/>
          </a:prstGeom>
        </p:spPr>
      </p:pic>
      <p:sp>
        <p:nvSpPr>
          <p:cNvPr id="11" name="10 Köşeleri Yuvarlanmış Dikdörtgen Belirtme Çizgisi"/>
          <p:cNvSpPr/>
          <p:nvPr/>
        </p:nvSpPr>
        <p:spPr>
          <a:xfrm>
            <a:off x="285720" y="928670"/>
            <a:ext cx="2428892" cy="1071570"/>
          </a:xfrm>
          <a:prstGeom prst="wedgeRoundRectCallout">
            <a:avLst>
              <a:gd name="adj1" fmla="val 34741"/>
              <a:gd name="adj2" fmla="val 198773"/>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2000" dirty="0" smtClean="0"/>
              <a:t>Hasan </a:t>
            </a:r>
            <a:r>
              <a:rPr lang="tr-TR" sz="2000" dirty="0" err="1" smtClean="0"/>
              <a:t>Abi</a:t>
            </a:r>
            <a:r>
              <a:rPr lang="tr-TR" sz="2000" dirty="0" smtClean="0"/>
              <a:t>, do </a:t>
            </a:r>
            <a:r>
              <a:rPr lang="tr-TR" sz="2000" dirty="0" err="1" smtClean="0"/>
              <a:t>while’ın</a:t>
            </a:r>
            <a:r>
              <a:rPr lang="tr-TR" sz="2000" dirty="0" smtClean="0"/>
              <a:t> içinde </a:t>
            </a:r>
            <a:r>
              <a:rPr lang="tr-TR" sz="2000" dirty="0" err="1" smtClean="0"/>
              <a:t>for</a:t>
            </a:r>
            <a:r>
              <a:rPr lang="tr-TR" sz="2000" dirty="0" smtClean="0"/>
              <a:t> kullanabilir miyim?</a:t>
            </a:r>
            <a:endParaRPr lang="tr-TR" sz="2000" dirty="0"/>
          </a:p>
        </p:txBody>
      </p:sp>
      <p:sp>
        <p:nvSpPr>
          <p:cNvPr id="12" name="11 Köşeleri Yuvarlanmış Dikdörtgen Belirtme Çizgisi"/>
          <p:cNvSpPr/>
          <p:nvPr/>
        </p:nvSpPr>
        <p:spPr>
          <a:xfrm flipH="1">
            <a:off x="1285852" y="2000240"/>
            <a:ext cx="2214578" cy="857256"/>
          </a:xfrm>
          <a:prstGeom prst="wedgeRoundRectCallout">
            <a:avLst>
              <a:gd name="adj1" fmla="val -58870"/>
              <a:gd name="adj2" fmla="val 76961"/>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tr-TR" dirty="0" smtClean="0"/>
              <a:t>hadi sen git top oyna, ben sonra anlatırım sana Alican</a:t>
            </a:r>
            <a:endParaRPr lang="tr-TR" dirty="0"/>
          </a:p>
        </p:txBody>
      </p:sp>
      <p:sp>
        <p:nvSpPr>
          <p:cNvPr id="13" name="12 Köşeleri Yuvarlanmış Dikdörtgen Belirtme Çizgisi"/>
          <p:cNvSpPr/>
          <p:nvPr/>
        </p:nvSpPr>
        <p:spPr>
          <a:xfrm>
            <a:off x="285720" y="3071810"/>
            <a:ext cx="2143172" cy="785818"/>
          </a:xfrm>
          <a:prstGeom prst="wedgeRoundRectCallout">
            <a:avLst>
              <a:gd name="adj1" fmla="val 51473"/>
              <a:gd name="adj2" fmla="val 67388"/>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smtClean="0"/>
              <a:t>Tamam </a:t>
            </a:r>
            <a:r>
              <a:rPr lang="tr-TR" dirty="0" err="1" smtClean="0"/>
              <a:t>abi</a:t>
            </a:r>
            <a:r>
              <a:rPr lang="tr-TR" dirty="0" smtClean="0"/>
              <a:t>. </a:t>
            </a:r>
            <a:br>
              <a:rPr lang="tr-TR" dirty="0" smtClean="0"/>
            </a:br>
            <a:r>
              <a:rPr lang="tr-TR" dirty="0" smtClean="0"/>
              <a:t>do{ ben_git(); }</a:t>
            </a:r>
            <a:r>
              <a:rPr lang="tr-TR" dirty="0" err="1" smtClean="0"/>
              <a:t>while</a:t>
            </a:r>
            <a:r>
              <a:rPr lang="tr-TR" dirty="0" smtClean="0"/>
              <a:t>(!top_oyna());</a:t>
            </a:r>
            <a:endParaRPr lang="tr-TR" dirty="0"/>
          </a:p>
        </p:txBody>
      </p:sp>
      <p:sp>
        <p:nvSpPr>
          <p:cNvPr id="16" name="15 Yuvarlatılmış Dikdörtgen"/>
          <p:cNvSpPr/>
          <p:nvPr/>
        </p:nvSpPr>
        <p:spPr>
          <a:xfrm>
            <a:off x="1428728" y="5715016"/>
            <a:ext cx="6286544" cy="85725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tr-TR" sz="2000" b="1" dirty="0" smtClean="0"/>
              <a:t>Kodlama eğitimi</a:t>
            </a:r>
            <a:r>
              <a:rPr lang="tr-TR" sz="2000" dirty="0" smtClean="0"/>
              <a:t>, “bilişim teknolojileri ve yazılım dersi” müfredatına alınıyor/alındı (2016 haberi)</a:t>
            </a:r>
            <a:endParaRPr lang="tr-TR" dirty="0"/>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heckerboard(across)">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heckerboard(across)">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heckerboard(across)">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1" grpId="0" animBg="1"/>
      <p:bldP spid="12" grpId="0" animBg="1"/>
      <p:bldP spid="1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85800" y="457200"/>
            <a:ext cx="7772400" cy="609600"/>
          </a:xfrm>
          <a:noFill/>
          <a:ln/>
        </p:spPr>
        <p:txBody>
          <a:bodyPr>
            <a:normAutofit/>
          </a:bodyPr>
          <a:lstStyle/>
          <a:p>
            <a:r>
              <a:rPr lang="tr-TR" sz="3200" dirty="0" smtClean="0"/>
              <a:t>Bu kodun çıktısı nedir?</a:t>
            </a:r>
            <a:endParaRPr lang="en-US" dirty="0"/>
          </a:p>
        </p:txBody>
      </p:sp>
      <p:pic>
        <p:nvPicPr>
          <p:cNvPr id="7" name="6 Resim" descr="soru.jpg"/>
          <p:cNvPicPr>
            <a:picLocks noChangeAspect="1"/>
          </p:cNvPicPr>
          <p:nvPr/>
        </p:nvPicPr>
        <p:blipFill>
          <a:blip r:embed="rId3"/>
          <a:stretch>
            <a:fillRect/>
          </a:stretch>
        </p:blipFill>
        <p:spPr>
          <a:xfrm>
            <a:off x="4929190" y="4786322"/>
            <a:ext cx="1669706" cy="1255159"/>
          </a:xfrm>
          <a:prstGeom prst="rect">
            <a:avLst/>
          </a:prstGeom>
        </p:spPr>
      </p:pic>
      <p:pic>
        <p:nvPicPr>
          <p:cNvPr id="2050" name="Picture 2"/>
          <p:cNvPicPr>
            <a:picLocks noChangeAspect="1" noChangeArrowheads="1"/>
          </p:cNvPicPr>
          <p:nvPr/>
        </p:nvPicPr>
        <p:blipFill>
          <a:blip r:embed="rId4"/>
          <a:srcRect/>
          <a:stretch>
            <a:fillRect/>
          </a:stretch>
        </p:blipFill>
        <p:spPr bwMode="auto">
          <a:xfrm>
            <a:off x="857224" y="1285860"/>
            <a:ext cx="3357586" cy="4827372"/>
          </a:xfrm>
          <a:prstGeom prst="rect">
            <a:avLst/>
          </a:prstGeom>
          <a:noFill/>
          <a:ln w="9525">
            <a:noFill/>
            <a:miter lim="800000"/>
            <a:headEnd/>
            <a:tailEnd/>
          </a:ln>
          <a:effectLst/>
        </p:spPr>
      </p:pic>
      <p:pic>
        <p:nvPicPr>
          <p:cNvPr id="2051" name="Picture 3"/>
          <p:cNvPicPr>
            <a:picLocks noChangeAspect="1" noChangeArrowheads="1"/>
          </p:cNvPicPr>
          <p:nvPr/>
        </p:nvPicPr>
        <p:blipFill>
          <a:blip r:embed="rId5"/>
          <a:srcRect/>
          <a:stretch>
            <a:fillRect/>
          </a:stretch>
        </p:blipFill>
        <p:spPr bwMode="auto">
          <a:xfrm>
            <a:off x="5072066" y="1500174"/>
            <a:ext cx="2776552" cy="2567789"/>
          </a:xfrm>
          <a:prstGeom prst="rect">
            <a:avLst/>
          </a:prstGeom>
          <a:noFill/>
          <a:ln w="9525">
            <a:noFill/>
            <a:miter lim="800000"/>
            <a:headEnd/>
            <a:tailEnd/>
          </a:ln>
          <a:effectLst/>
        </p:spPr>
      </p:pic>
    </p:spTree>
    <p:extLst>
      <p:ext uri="{BB962C8B-B14F-4D97-AF65-F5344CB8AC3E}">
        <p14:creationId xmlns:p14="http://schemas.microsoft.com/office/powerpoint/2010/main" xmlns="" val="32642756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checkerboard(across)">
                                      <p:cBhvr>
                                        <p:cTn id="7"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Çarpım tablosu</a:t>
            </a:r>
            <a:endParaRPr lang="tr-TR" dirty="0"/>
          </a:p>
        </p:txBody>
      </p:sp>
      <p:sp>
        <p:nvSpPr>
          <p:cNvPr id="3" name="2 İçerik Yer Tutucusu"/>
          <p:cNvSpPr>
            <a:spLocks noGrp="1"/>
          </p:cNvSpPr>
          <p:nvPr>
            <p:ph sz="quarter" idx="1"/>
          </p:nvPr>
        </p:nvSpPr>
        <p:spPr/>
        <p:txBody>
          <a:bodyPr/>
          <a:lstStyle/>
          <a:p>
            <a:r>
              <a:rPr lang="tr-TR" dirty="0" smtClean="0"/>
              <a:t>[1-9] aralığındaki sayıların kendi içinde çarpım tablosunu yapalım.</a:t>
            </a:r>
          </a:p>
          <a:p>
            <a:r>
              <a:rPr lang="tr-TR" dirty="0" smtClean="0"/>
              <a:t>İç içe döngü kullanımını görelim.</a:t>
            </a:r>
            <a:endParaRPr lang="tr-TR" dirty="0"/>
          </a:p>
        </p:txBody>
      </p:sp>
      <p:pic>
        <p:nvPicPr>
          <p:cNvPr id="4" name="3 Resim" descr="bilgisayar.wmf"/>
          <p:cNvPicPr>
            <a:picLocks noChangeAspect="1"/>
          </p:cNvPicPr>
          <p:nvPr/>
        </p:nvPicPr>
        <p:blipFill>
          <a:blip r:embed="rId3"/>
          <a:stretch>
            <a:fillRect/>
          </a:stretch>
        </p:blipFill>
        <p:spPr>
          <a:xfrm>
            <a:off x="6357950" y="3643314"/>
            <a:ext cx="1819275" cy="1857375"/>
          </a:xfrm>
          <a:prstGeom prst="rect">
            <a:avLst/>
          </a:prstGeom>
        </p:spPr>
      </p:pic>
    </p:spTree>
  </p:cSld>
  <p:clrMapOvr>
    <a:masterClrMapping/>
  </p:clrMapOvr>
  <p:transition>
    <p:random/>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srcRect/>
          <a:stretch>
            <a:fillRect/>
          </a:stretch>
        </p:blipFill>
        <p:spPr bwMode="auto">
          <a:xfrm>
            <a:off x="571472" y="1214422"/>
            <a:ext cx="3643338" cy="4055194"/>
          </a:xfrm>
          <a:prstGeom prst="rect">
            <a:avLst/>
          </a:prstGeom>
          <a:noFill/>
          <a:ln w="9525">
            <a:noFill/>
            <a:miter lim="800000"/>
            <a:headEnd/>
            <a:tailEnd/>
          </a:ln>
          <a:effectLst/>
        </p:spPr>
      </p:pic>
      <p:sp>
        <p:nvSpPr>
          <p:cNvPr id="10242" name="Rectangle 2"/>
          <p:cNvSpPr>
            <a:spLocks noGrp="1" noChangeArrowheads="1"/>
          </p:cNvSpPr>
          <p:nvPr>
            <p:ph type="title"/>
          </p:nvPr>
        </p:nvSpPr>
        <p:spPr>
          <a:xfrm>
            <a:off x="685800" y="457200"/>
            <a:ext cx="7772400" cy="609600"/>
          </a:xfrm>
          <a:noFill/>
          <a:ln/>
        </p:spPr>
        <p:txBody>
          <a:bodyPr>
            <a:normAutofit/>
          </a:bodyPr>
          <a:lstStyle/>
          <a:p>
            <a:r>
              <a:rPr lang="tr-TR" sz="3200" dirty="0" smtClean="0"/>
              <a:t>Hatırlatma: Çalışma sırası</a:t>
            </a:r>
            <a:endParaRPr lang="en-US" dirty="0"/>
          </a:p>
        </p:txBody>
      </p:sp>
      <p:sp>
        <p:nvSpPr>
          <p:cNvPr id="8" name="7 Oval"/>
          <p:cNvSpPr/>
          <p:nvPr/>
        </p:nvSpPr>
        <p:spPr>
          <a:xfrm>
            <a:off x="2357422" y="2000240"/>
            <a:ext cx="571504" cy="571504"/>
          </a:xfrm>
          <a:prstGeom prst="ellipse">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tr-TR" sz="2800" b="1" dirty="0" smtClean="0"/>
              <a:t>1</a:t>
            </a:r>
            <a:endParaRPr lang="tr-TR" sz="2800" b="1" dirty="0"/>
          </a:p>
        </p:txBody>
      </p:sp>
      <p:sp>
        <p:nvSpPr>
          <p:cNvPr id="9" name="8 Oval"/>
          <p:cNvSpPr/>
          <p:nvPr/>
        </p:nvSpPr>
        <p:spPr>
          <a:xfrm>
            <a:off x="3857620" y="2000240"/>
            <a:ext cx="571504" cy="571504"/>
          </a:xfrm>
          <a:prstGeom prst="ellipse">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tr-TR" sz="2800" b="1" dirty="0" smtClean="0"/>
              <a:t>3</a:t>
            </a:r>
            <a:endParaRPr lang="tr-TR" sz="2800" b="1" dirty="0"/>
          </a:p>
        </p:txBody>
      </p:sp>
      <p:cxnSp>
        <p:nvCxnSpPr>
          <p:cNvPr id="10" name="9 Düz Bağlayıcı"/>
          <p:cNvCxnSpPr/>
          <p:nvPr/>
        </p:nvCxnSpPr>
        <p:spPr>
          <a:xfrm rot="5400000">
            <a:off x="2214545" y="2488050"/>
            <a:ext cx="226571" cy="22656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10 Düz Bağlayıcı"/>
          <p:cNvCxnSpPr/>
          <p:nvPr/>
        </p:nvCxnSpPr>
        <p:spPr>
          <a:xfrm rot="5400000">
            <a:off x="3714743" y="2488050"/>
            <a:ext cx="226571" cy="22656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2" name="11 Oval"/>
          <p:cNvSpPr/>
          <p:nvPr/>
        </p:nvSpPr>
        <p:spPr>
          <a:xfrm>
            <a:off x="3143240" y="2000240"/>
            <a:ext cx="571504" cy="571504"/>
          </a:xfrm>
          <a:prstGeom prst="ellipse">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tr-TR" sz="2800" b="1" dirty="0" smtClean="0"/>
              <a:t>2</a:t>
            </a:r>
            <a:endParaRPr lang="tr-TR" sz="2800" b="1" dirty="0"/>
          </a:p>
        </p:txBody>
      </p:sp>
      <p:cxnSp>
        <p:nvCxnSpPr>
          <p:cNvPr id="13" name="12 Düz Bağlayıcı"/>
          <p:cNvCxnSpPr/>
          <p:nvPr/>
        </p:nvCxnSpPr>
        <p:spPr>
          <a:xfrm rot="5400000">
            <a:off x="3000363" y="2488050"/>
            <a:ext cx="226571" cy="22656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4" name="13 Oval"/>
          <p:cNvSpPr/>
          <p:nvPr/>
        </p:nvSpPr>
        <p:spPr>
          <a:xfrm>
            <a:off x="3428992" y="3000372"/>
            <a:ext cx="571504" cy="571504"/>
          </a:xfrm>
          <a:prstGeom prst="ellipse">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tr-TR" sz="2800" b="1" dirty="0" smtClean="0"/>
              <a:t>4</a:t>
            </a:r>
            <a:endParaRPr lang="tr-TR" sz="2800" b="1" dirty="0"/>
          </a:p>
        </p:txBody>
      </p:sp>
      <p:cxnSp>
        <p:nvCxnSpPr>
          <p:cNvPr id="15" name="14 Düz Bağlayıcı"/>
          <p:cNvCxnSpPr/>
          <p:nvPr/>
        </p:nvCxnSpPr>
        <p:spPr>
          <a:xfrm rot="10800000" flipV="1">
            <a:off x="3143240" y="3286124"/>
            <a:ext cx="285751" cy="15513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7" name="16 Oval"/>
          <p:cNvSpPr/>
          <p:nvPr/>
        </p:nvSpPr>
        <p:spPr>
          <a:xfrm>
            <a:off x="3428992" y="3714752"/>
            <a:ext cx="571504" cy="571504"/>
          </a:xfrm>
          <a:prstGeom prst="ellipse">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tr-TR" sz="2800" b="1" dirty="0" smtClean="0"/>
              <a:t>5</a:t>
            </a:r>
            <a:endParaRPr lang="tr-TR" sz="2800" b="1" dirty="0"/>
          </a:p>
        </p:txBody>
      </p:sp>
      <p:cxnSp>
        <p:nvCxnSpPr>
          <p:cNvPr id="18" name="17 Düz Bağlayıcı"/>
          <p:cNvCxnSpPr/>
          <p:nvPr/>
        </p:nvCxnSpPr>
        <p:spPr>
          <a:xfrm rot="10800000" flipV="1">
            <a:off x="3143240" y="4000504"/>
            <a:ext cx="285751" cy="15513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9" name="18 Metin kutusu"/>
          <p:cNvSpPr txBox="1"/>
          <p:nvPr/>
        </p:nvSpPr>
        <p:spPr>
          <a:xfrm>
            <a:off x="5643570" y="1785926"/>
            <a:ext cx="2500330"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tr-TR" sz="3200" dirty="0" smtClean="0"/>
              <a:t>124324325</a:t>
            </a:r>
            <a:endParaRPr lang="tr-TR" dirty="0"/>
          </a:p>
        </p:txBody>
      </p:sp>
    </p:spTree>
    <p:extLst>
      <p:ext uri="{BB962C8B-B14F-4D97-AF65-F5344CB8AC3E}">
        <p14:creationId xmlns:p14="http://schemas.microsoft.com/office/powerpoint/2010/main" xmlns="" val="326427567"/>
      </p:ext>
    </p:extLst>
  </p:cSld>
  <p:clrMapOvr>
    <a:masterClrMapping/>
  </p:clrMapOvr>
  <p:transition>
    <p:random/>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Örnek</a:t>
            </a:r>
            <a:endParaRPr lang="tr-TR" dirty="0"/>
          </a:p>
        </p:txBody>
      </p:sp>
      <p:sp>
        <p:nvSpPr>
          <p:cNvPr id="3" name="2 İçerik Yer Tutucusu"/>
          <p:cNvSpPr>
            <a:spLocks noGrp="1"/>
          </p:cNvSpPr>
          <p:nvPr>
            <p:ph sz="quarter" idx="1"/>
          </p:nvPr>
        </p:nvSpPr>
        <p:spPr>
          <a:xfrm>
            <a:off x="428596" y="1500174"/>
            <a:ext cx="7786742" cy="3500462"/>
          </a:xfrm>
        </p:spPr>
        <p:txBody>
          <a:bodyPr>
            <a:normAutofit fontScale="92500"/>
          </a:bodyPr>
          <a:lstStyle/>
          <a:p>
            <a:pPr marL="514350" indent="-514350">
              <a:buNone/>
            </a:pPr>
            <a:r>
              <a:rPr lang="tr-TR" sz="3200" dirty="0" smtClean="0"/>
              <a:t>#</a:t>
            </a:r>
            <a:r>
              <a:rPr lang="tr-TR" sz="3200" dirty="0" err="1" smtClean="0"/>
              <a:t>include</a:t>
            </a:r>
            <a:r>
              <a:rPr lang="tr-TR" sz="3200" dirty="0" smtClean="0"/>
              <a:t> &lt;</a:t>
            </a:r>
            <a:r>
              <a:rPr lang="tr-TR" sz="3200" dirty="0" err="1" smtClean="0"/>
              <a:t>stdio</a:t>
            </a:r>
            <a:r>
              <a:rPr lang="tr-TR" sz="3200" dirty="0" smtClean="0"/>
              <a:t>.h&gt;</a:t>
            </a:r>
          </a:p>
          <a:p>
            <a:pPr marL="514350" indent="-514350">
              <a:buNone/>
            </a:pPr>
            <a:r>
              <a:rPr lang="tr-TR" sz="3200" dirty="0" err="1" smtClean="0"/>
              <a:t>int</a:t>
            </a:r>
            <a:r>
              <a:rPr lang="tr-TR" sz="3200" dirty="0" smtClean="0"/>
              <a:t> </a:t>
            </a:r>
            <a:r>
              <a:rPr lang="tr-TR" sz="3200" dirty="0" err="1" smtClean="0"/>
              <a:t>main</a:t>
            </a:r>
            <a:r>
              <a:rPr lang="tr-TR" sz="3200" dirty="0" smtClean="0"/>
              <a:t>() {</a:t>
            </a:r>
          </a:p>
          <a:p>
            <a:pPr marL="514350" indent="-514350">
              <a:buNone/>
            </a:pPr>
            <a:r>
              <a:rPr lang="tr-TR" sz="3200" dirty="0" err="1" smtClean="0"/>
              <a:t>int</a:t>
            </a:r>
            <a:r>
              <a:rPr lang="tr-TR" sz="3200" dirty="0" smtClean="0"/>
              <a:t> a;</a:t>
            </a:r>
          </a:p>
          <a:p>
            <a:pPr marL="514350" indent="-514350">
              <a:buNone/>
            </a:pPr>
            <a:r>
              <a:rPr lang="tr-TR" sz="3200" dirty="0" err="1" smtClean="0"/>
              <a:t>for</a:t>
            </a:r>
            <a:r>
              <a:rPr lang="tr-TR" sz="3200" dirty="0" smtClean="0"/>
              <a:t>(a=a*0;a!=35; a=a*2+5) </a:t>
            </a:r>
            <a:r>
              <a:rPr lang="tr-TR" sz="3200" dirty="0" err="1" smtClean="0"/>
              <a:t>printf</a:t>
            </a:r>
            <a:r>
              <a:rPr lang="tr-TR" sz="3200" dirty="0" smtClean="0"/>
              <a:t>(“%d\n”,a); 	</a:t>
            </a:r>
          </a:p>
          <a:p>
            <a:pPr>
              <a:buNone/>
            </a:pPr>
            <a:r>
              <a:rPr lang="tr-TR" sz="3200" dirty="0" smtClean="0"/>
              <a:t>	</a:t>
            </a:r>
            <a:r>
              <a:rPr lang="tr-TR" sz="3200" dirty="0" err="1" smtClean="0"/>
              <a:t>return</a:t>
            </a:r>
            <a:r>
              <a:rPr lang="tr-TR" sz="3200" dirty="0" smtClean="0"/>
              <a:t> 0;</a:t>
            </a:r>
          </a:p>
          <a:p>
            <a:pPr>
              <a:buNone/>
            </a:pPr>
            <a:r>
              <a:rPr lang="tr-TR" sz="3200" dirty="0" smtClean="0"/>
              <a:t>}</a:t>
            </a:r>
          </a:p>
          <a:p>
            <a:endParaRPr lang="tr-TR" dirty="0" smtClean="0"/>
          </a:p>
          <a:p>
            <a:pPr lvl="1">
              <a:buNone/>
            </a:pPr>
            <a:endParaRPr lang="tr-TR" dirty="0"/>
          </a:p>
        </p:txBody>
      </p:sp>
      <p:sp>
        <p:nvSpPr>
          <p:cNvPr id="7" name="6 Yuvarlatılmış Dikdörtgen"/>
          <p:cNvSpPr/>
          <p:nvPr/>
        </p:nvSpPr>
        <p:spPr>
          <a:xfrm>
            <a:off x="5286380" y="4286256"/>
            <a:ext cx="2857520" cy="171451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err="1" smtClean="0"/>
              <a:t>for</a:t>
            </a:r>
            <a:r>
              <a:rPr lang="tr-TR" dirty="0" smtClean="0"/>
              <a:t> döngüsünün çalışma sırasını iyi şekilde anlayan ile kabaca anlayan öğrenciyi ayırt eden bu sade ekran çıktısı sorusunu dikkatle çözünüz.</a:t>
            </a:r>
            <a:endParaRPr lang="tr-TR" dirty="0"/>
          </a:p>
        </p:txBody>
      </p:sp>
    </p:spTree>
  </p:cSld>
  <p:clrMapOvr>
    <a:masterClrMapping/>
  </p:clrMapOvr>
  <p:transition>
    <p:random/>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Örnek</a:t>
            </a:r>
            <a:endParaRPr lang="tr-TR" dirty="0"/>
          </a:p>
        </p:txBody>
      </p:sp>
      <p:sp>
        <p:nvSpPr>
          <p:cNvPr id="3" name="2 İçerik Yer Tutucusu"/>
          <p:cNvSpPr>
            <a:spLocks noGrp="1"/>
          </p:cNvSpPr>
          <p:nvPr>
            <p:ph sz="quarter" idx="1"/>
          </p:nvPr>
        </p:nvSpPr>
        <p:spPr>
          <a:xfrm>
            <a:off x="457200" y="1219200"/>
            <a:ext cx="6400816" cy="4937760"/>
          </a:xfrm>
        </p:spPr>
        <p:txBody>
          <a:bodyPr>
            <a:normAutofit/>
          </a:bodyPr>
          <a:lstStyle/>
          <a:p>
            <a:pPr marL="514350" indent="-514350">
              <a:buNone/>
            </a:pPr>
            <a:r>
              <a:rPr lang="tr-TR" sz="2400" dirty="0" err="1" smtClean="0"/>
              <a:t>for</a:t>
            </a:r>
            <a:r>
              <a:rPr lang="tr-TR" sz="2400" dirty="0" smtClean="0"/>
              <a:t>(a=a*0;a!=35; a=a*2+5) </a:t>
            </a:r>
            <a:r>
              <a:rPr lang="tr-TR" sz="2400" dirty="0" err="1" smtClean="0"/>
              <a:t>printf</a:t>
            </a:r>
            <a:r>
              <a:rPr lang="tr-TR" sz="2400" dirty="0" smtClean="0"/>
              <a:t>(“%d\n”,a); </a:t>
            </a:r>
          </a:p>
          <a:p>
            <a:pPr lvl="1">
              <a:buNone/>
            </a:pPr>
            <a:r>
              <a:rPr lang="tr-TR" sz="2000" dirty="0" smtClean="0"/>
              <a:t>HATIRLATMALAR:</a:t>
            </a:r>
          </a:p>
          <a:p>
            <a:pPr lvl="1"/>
            <a:r>
              <a:rPr lang="tr-TR" sz="2000" dirty="0" err="1" smtClean="0"/>
              <a:t>for’dan</a:t>
            </a:r>
            <a:r>
              <a:rPr lang="tr-TR" sz="2000" dirty="0" smtClean="0"/>
              <a:t> sonra alt satıra inmek şart değildir.</a:t>
            </a:r>
          </a:p>
          <a:p>
            <a:pPr lvl="1"/>
            <a:r>
              <a:rPr lang="tr-TR" sz="2000" dirty="0" err="1" smtClean="0"/>
              <a:t>for’da</a:t>
            </a:r>
            <a:r>
              <a:rPr lang="tr-TR" sz="2000" dirty="0" smtClean="0"/>
              <a:t> 3 tane kalıp olması şarttır. Parantezleri içerisinde iki tane ; olmayan </a:t>
            </a:r>
            <a:r>
              <a:rPr lang="tr-TR" sz="2000" dirty="0" err="1" smtClean="0"/>
              <a:t>for</a:t>
            </a:r>
            <a:r>
              <a:rPr lang="tr-TR" sz="2000" dirty="0" smtClean="0"/>
              <a:t> çalışmaz.</a:t>
            </a:r>
          </a:p>
          <a:p>
            <a:pPr lvl="1"/>
            <a:r>
              <a:rPr lang="tr-TR" sz="2000" dirty="0" smtClean="0"/>
              <a:t>İlk kalıp sadece bir kez (kodun başında) çalıştırılır.</a:t>
            </a:r>
          </a:p>
          <a:p>
            <a:pPr lvl="1"/>
            <a:r>
              <a:rPr lang="tr-TR" sz="2000" dirty="0" smtClean="0"/>
              <a:t>İkinci kalıp koşuldur. Her turun başında kontrol edilir. </a:t>
            </a:r>
            <a:r>
              <a:rPr lang="tr-TR" sz="1800" i="1" dirty="0" smtClean="0"/>
              <a:t>DOĞRU</a:t>
            </a:r>
            <a:r>
              <a:rPr lang="tr-TR" sz="1800" dirty="0" smtClean="0"/>
              <a:t> </a:t>
            </a:r>
            <a:r>
              <a:rPr lang="tr-TR" sz="2000" dirty="0" smtClean="0"/>
              <a:t>ise tura başlanır, değilse döngüden çıkılır.</a:t>
            </a:r>
          </a:p>
          <a:p>
            <a:pPr lvl="1"/>
            <a:r>
              <a:rPr lang="tr-TR" sz="2000" dirty="0" smtClean="0"/>
              <a:t>Üçüncü kalıp her turdan sonra, bir sonraki tura geçmeden önce çalıştırılır. Virgül ile ayırmak koşuluyla birden çok komut içerebilir.</a:t>
            </a:r>
          </a:p>
          <a:p>
            <a:pPr>
              <a:buNone/>
            </a:pPr>
            <a:r>
              <a:rPr lang="tr-TR" dirty="0" smtClean="0"/>
              <a:t>	</a:t>
            </a:r>
          </a:p>
          <a:p>
            <a:endParaRPr lang="tr-TR" dirty="0" smtClean="0"/>
          </a:p>
          <a:p>
            <a:endParaRPr lang="tr-TR" dirty="0" smtClean="0"/>
          </a:p>
          <a:p>
            <a:pPr lvl="1">
              <a:buNone/>
            </a:pPr>
            <a:endParaRPr lang="tr-TR" dirty="0"/>
          </a:p>
        </p:txBody>
      </p:sp>
      <p:pic>
        <p:nvPicPr>
          <p:cNvPr id="11265" name="Picture 1"/>
          <p:cNvPicPr>
            <a:picLocks noChangeAspect="1" noChangeArrowheads="1"/>
          </p:cNvPicPr>
          <p:nvPr/>
        </p:nvPicPr>
        <p:blipFill>
          <a:blip r:embed="rId2"/>
          <a:srcRect r="92539" b="46221"/>
          <a:stretch>
            <a:fillRect/>
          </a:stretch>
        </p:blipFill>
        <p:spPr bwMode="auto">
          <a:xfrm>
            <a:off x="7215206" y="1714488"/>
            <a:ext cx="1571636" cy="336056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heckerboard(across)">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heckerboard(across)">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heckerboard(across)">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checkerboard(across)">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checkerboard(across)">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1265"/>
                                        </p:tgtEl>
                                        <p:attrNameLst>
                                          <p:attrName>style.visibility</p:attrName>
                                        </p:attrNameLst>
                                      </p:cBhvr>
                                      <p:to>
                                        <p:strVal val="visible"/>
                                      </p:to>
                                    </p:set>
                                    <p:animEffect transition="in" filter="checkerboard(across)">
                                      <p:cBhvr>
                                        <p:cTn id="32" dur="500"/>
                                        <p:tgtEl>
                                          <p:spTgt spid="11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Ödev 2 incelemesi</a:t>
            </a:r>
            <a:endParaRPr lang="tr-TR" dirty="0"/>
          </a:p>
        </p:txBody>
      </p:sp>
      <p:sp>
        <p:nvSpPr>
          <p:cNvPr id="3" name="2 İçerik Yer Tutucusu"/>
          <p:cNvSpPr>
            <a:spLocks noGrp="1"/>
          </p:cNvSpPr>
          <p:nvPr>
            <p:ph sz="quarter" idx="1"/>
          </p:nvPr>
        </p:nvSpPr>
        <p:spPr/>
        <p:txBody>
          <a:bodyPr>
            <a:normAutofit lnSpcReduction="10000"/>
          </a:bodyPr>
          <a:lstStyle/>
          <a:p>
            <a:r>
              <a:rPr lang="tr-TR" dirty="0" smtClean="0"/>
              <a:t>Ortalama bir ödev kodunu birlikte inceleyelim.</a:t>
            </a:r>
          </a:p>
          <a:p>
            <a:endParaRPr lang="tr-TR" dirty="0" smtClean="0"/>
          </a:p>
          <a:p>
            <a:endParaRPr lang="tr-TR" dirty="0" smtClean="0"/>
          </a:p>
          <a:p>
            <a:endParaRPr lang="tr-TR" dirty="0" smtClean="0"/>
          </a:p>
          <a:p>
            <a:endParaRPr lang="tr-TR" dirty="0" smtClean="0"/>
          </a:p>
          <a:p>
            <a:endParaRPr lang="tr-TR" dirty="0" smtClean="0"/>
          </a:p>
          <a:p>
            <a:endParaRPr lang="tr-TR" dirty="0" smtClean="0"/>
          </a:p>
          <a:p>
            <a:endParaRPr lang="tr-TR" dirty="0" smtClean="0"/>
          </a:p>
          <a:p>
            <a:endParaRPr lang="tr-TR" dirty="0" smtClean="0"/>
          </a:p>
          <a:p>
            <a:endParaRPr lang="tr-TR" dirty="0" smtClean="0"/>
          </a:p>
          <a:p>
            <a:r>
              <a:rPr lang="tr-TR" sz="900" dirty="0" smtClean="0"/>
              <a:t>*en en iyi ödevler arasında</a:t>
            </a:r>
            <a:endParaRPr lang="tr-TR" sz="900" dirty="0"/>
          </a:p>
        </p:txBody>
      </p:sp>
      <p:pic>
        <p:nvPicPr>
          <p:cNvPr id="4" name="Picture 2"/>
          <p:cNvPicPr>
            <a:picLocks noChangeAspect="1" noChangeArrowheads="1"/>
          </p:cNvPicPr>
          <p:nvPr/>
        </p:nvPicPr>
        <p:blipFill>
          <a:blip r:embed="rId2" cstate="print"/>
          <a:srcRect/>
          <a:stretch>
            <a:fillRect/>
          </a:stretch>
        </p:blipFill>
        <p:spPr bwMode="auto">
          <a:xfrm>
            <a:off x="2786050" y="1928802"/>
            <a:ext cx="5858203" cy="4014659"/>
          </a:xfrm>
          <a:prstGeom prst="rect">
            <a:avLst/>
          </a:prstGeom>
          <a:ln>
            <a:noFill/>
          </a:ln>
          <a:effectLst>
            <a:outerShdw blurRad="190500" algn="tl" rotWithShape="0">
              <a:srgbClr val="000000">
                <a:alpha val="70000"/>
              </a:srgbClr>
            </a:outerShdw>
          </a:effectLst>
        </p:spPr>
      </p:pic>
    </p:spTree>
  </p:cSld>
  <p:clrMapOvr>
    <a:masterClrMapping/>
  </p:clrMapOvr>
  <p:transition>
    <p:random/>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tr-TR" dirty="0" smtClean="0"/>
              <a:t>İç içe geçmiş döngüler</a:t>
            </a:r>
            <a:endParaRPr lang="en-US" dirty="0"/>
          </a:p>
        </p:txBody>
      </p:sp>
      <p:sp>
        <p:nvSpPr>
          <p:cNvPr id="33795" name="Rectangle 3"/>
          <p:cNvSpPr>
            <a:spLocks noGrp="1" noChangeArrowheads="1"/>
          </p:cNvSpPr>
          <p:nvPr>
            <p:ph idx="1"/>
          </p:nvPr>
        </p:nvSpPr>
        <p:spPr/>
        <p:txBody>
          <a:bodyPr>
            <a:normAutofit/>
          </a:bodyPr>
          <a:lstStyle/>
          <a:p>
            <a:r>
              <a:rPr lang="en-US" sz="2800" b="0" dirty="0"/>
              <a:t>Loops may be nested (embedded) inside of each other.</a:t>
            </a:r>
          </a:p>
          <a:p>
            <a:r>
              <a:rPr lang="en-US" sz="2800" b="0" dirty="0"/>
              <a:t>Actually, any control structure (sequence, selection, or repetition) may be nested inside of any other control structure.</a:t>
            </a:r>
          </a:p>
          <a:p>
            <a:r>
              <a:rPr lang="en-US" sz="2800" b="0" dirty="0"/>
              <a:t>It is common to see nested </a:t>
            </a:r>
            <a:r>
              <a:rPr lang="en-US" sz="2800" b="0" i="1" dirty="0"/>
              <a:t>for loops</a:t>
            </a:r>
            <a:r>
              <a:rPr lang="en-US" sz="2800" b="0" dirty="0"/>
              <a:t>.</a:t>
            </a:r>
          </a:p>
        </p:txBody>
      </p:sp>
    </p:spTree>
    <p:extLst>
      <p:ext uri="{BB962C8B-B14F-4D97-AF65-F5344CB8AC3E}">
        <p14:creationId xmlns="" xmlns:p14="http://schemas.microsoft.com/office/powerpoint/2010/main" val="2622314965"/>
      </p:ext>
    </p:extLst>
  </p:cSld>
  <p:clrMapOvr>
    <a:masterClrMapping/>
  </p:clrMapOvr>
  <p:transition>
    <p:random/>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noFill/>
          <a:ln/>
        </p:spPr>
        <p:txBody>
          <a:bodyPr/>
          <a:lstStyle/>
          <a:p>
            <a:r>
              <a:rPr lang="tr-TR" dirty="0" smtClean="0"/>
              <a:t>İç içe geçmiş döngüler</a:t>
            </a:r>
            <a:endParaRPr lang="en-US" sz="2000" dirty="0"/>
          </a:p>
        </p:txBody>
      </p:sp>
      <p:sp>
        <p:nvSpPr>
          <p:cNvPr id="34819" name="Rectangle 3"/>
          <p:cNvSpPr>
            <a:spLocks noGrp="1" noChangeArrowheads="1"/>
          </p:cNvSpPr>
          <p:nvPr>
            <p:ph idx="1"/>
          </p:nvPr>
        </p:nvSpPr>
        <p:spPr>
          <a:xfrm>
            <a:off x="0" y="1295400"/>
            <a:ext cx="4191000" cy="4953000"/>
          </a:xfrm>
          <a:noFill/>
          <a:ln/>
        </p:spPr>
        <p:txBody>
          <a:bodyPr>
            <a:normAutofit fontScale="92500" lnSpcReduction="10000"/>
          </a:bodyPr>
          <a:lstStyle/>
          <a:p>
            <a:pPr>
              <a:lnSpc>
                <a:spcPct val="90000"/>
              </a:lnSpc>
              <a:buFontTx/>
              <a:buNone/>
            </a:pPr>
            <a:r>
              <a:rPr lang="en-US" sz="2000" dirty="0"/>
              <a:t>		for ( </a:t>
            </a:r>
            <a:r>
              <a:rPr lang="en-US" sz="2000" dirty="0" err="1"/>
              <a:t>i</a:t>
            </a:r>
            <a:r>
              <a:rPr lang="en-US" sz="2000" dirty="0"/>
              <a:t> = 1; </a:t>
            </a:r>
            <a:r>
              <a:rPr lang="en-US" sz="2000" dirty="0" err="1"/>
              <a:t>i</a:t>
            </a:r>
            <a:r>
              <a:rPr lang="en-US" sz="2000" dirty="0"/>
              <a:t> </a:t>
            </a:r>
            <a:r>
              <a:rPr lang="en-US" sz="2000" dirty="0" smtClean="0"/>
              <a:t>&lt;</a:t>
            </a:r>
            <a:r>
              <a:rPr lang="tr-TR" sz="2000" dirty="0" smtClean="0"/>
              <a:t>=</a:t>
            </a:r>
            <a:r>
              <a:rPr lang="en-US" sz="2000" dirty="0" smtClean="0"/>
              <a:t> </a:t>
            </a:r>
            <a:r>
              <a:rPr lang="tr-TR" sz="2000" dirty="0" smtClean="0"/>
              <a:t>2</a:t>
            </a:r>
            <a:r>
              <a:rPr lang="en-US" sz="2000" dirty="0" smtClean="0"/>
              <a:t>; </a:t>
            </a:r>
            <a:r>
              <a:rPr lang="en-US" sz="2000" dirty="0" err="1"/>
              <a:t>i</a:t>
            </a:r>
            <a:r>
              <a:rPr lang="en-US" sz="2000" dirty="0"/>
              <a:t> = </a:t>
            </a:r>
            <a:r>
              <a:rPr lang="en-US" sz="2000" dirty="0" err="1"/>
              <a:t>i</a:t>
            </a:r>
            <a:r>
              <a:rPr lang="en-US" sz="2000" dirty="0"/>
              <a:t> + 1 )</a:t>
            </a:r>
          </a:p>
          <a:p>
            <a:pPr>
              <a:lnSpc>
                <a:spcPct val="90000"/>
              </a:lnSpc>
              <a:buFontTx/>
              <a:buNone/>
            </a:pPr>
            <a:r>
              <a:rPr lang="en-US" sz="2000" dirty="0"/>
              <a:t>		{</a:t>
            </a:r>
          </a:p>
          <a:p>
            <a:pPr>
              <a:lnSpc>
                <a:spcPct val="90000"/>
              </a:lnSpc>
              <a:buFontTx/>
              <a:buNone/>
            </a:pPr>
            <a:r>
              <a:rPr lang="en-US" sz="2000" dirty="0"/>
              <a:t>		    for ( j = 1; j </a:t>
            </a:r>
            <a:r>
              <a:rPr lang="en-US" sz="2000" dirty="0" smtClean="0"/>
              <a:t>&lt;</a:t>
            </a:r>
            <a:r>
              <a:rPr lang="tr-TR" sz="2000" dirty="0" smtClean="0"/>
              <a:t>=4</a:t>
            </a:r>
            <a:r>
              <a:rPr lang="en-US" sz="2000" dirty="0" smtClean="0"/>
              <a:t>; </a:t>
            </a:r>
            <a:r>
              <a:rPr lang="en-US" sz="2000" dirty="0"/>
              <a:t>j = j + 1 )</a:t>
            </a:r>
          </a:p>
          <a:p>
            <a:pPr>
              <a:lnSpc>
                <a:spcPct val="90000"/>
              </a:lnSpc>
              <a:buFontTx/>
              <a:buNone/>
            </a:pPr>
            <a:r>
              <a:rPr lang="en-US" sz="2000" dirty="0"/>
              <a:t>		    {</a:t>
            </a:r>
          </a:p>
          <a:p>
            <a:pPr>
              <a:lnSpc>
                <a:spcPct val="90000"/>
              </a:lnSpc>
              <a:buFontTx/>
              <a:buNone/>
            </a:pPr>
            <a:r>
              <a:rPr lang="en-US" sz="2000" dirty="0"/>
              <a:t>			if ( j % 2 == 0 )</a:t>
            </a:r>
          </a:p>
          <a:p>
            <a:pPr>
              <a:lnSpc>
                <a:spcPct val="90000"/>
              </a:lnSpc>
              <a:buFontTx/>
              <a:buNone/>
            </a:pPr>
            <a:r>
              <a:rPr lang="en-US" sz="2000" dirty="0"/>
              <a:t>			{</a:t>
            </a:r>
          </a:p>
          <a:p>
            <a:pPr>
              <a:lnSpc>
                <a:spcPct val="90000"/>
              </a:lnSpc>
              <a:buFontTx/>
              <a:buNone/>
            </a:pPr>
            <a:r>
              <a:rPr lang="en-US" sz="2000" dirty="0"/>
              <a:t>			    </a:t>
            </a:r>
            <a:r>
              <a:rPr lang="en-US" sz="2000" dirty="0" err="1"/>
              <a:t>printf</a:t>
            </a:r>
            <a:r>
              <a:rPr lang="en-US" sz="2000" dirty="0"/>
              <a:t> (</a:t>
            </a:r>
            <a:r>
              <a:rPr lang="ja-JP" altLang="en-US" sz="2000" dirty="0" smtClean="0">
                <a:latin typeface="Arial"/>
              </a:rPr>
              <a:t>“</a:t>
            </a:r>
            <a:r>
              <a:rPr lang="en-US" altLang="ja-JP" sz="2000" dirty="0"/>
              <a:t>A</a:t>
            </a:r>
            <a:r>
              <a:rPr lang="ja-JP" altLang="en-US" sz="2000" dirty="0" smtClean="0">
                <a:latin typeface="Arial"/>
              </a:rPr>
              <a:t>”</a:t>
            </a:r>
            <a:r>
              <a:rPr lang="en-US" sz="2000" dirty="0"/>
              <a:t>) ;</a:t>
            </a:r>
          </a:p>
          <a:p>
            <a:pPr>
              <a:lnSpc>
                <a:spcPct val="90000"/>
              </a:lnSpc>
              <a:buFontTx/>
              <a:buNone/>
            </a:pPr>
            <a:r>
              <a:rPr lang="en-US" sz="2000" dirty="0"/>
              <a:t>			}</a:t>
            </a:r>
          </a:p>
          <a:p>
            <a:pPr>
              <a:lnSpc>
                <a:spcPct val="90000"/>
              </a:lnSpc>
              <a:buFontTx/>
              <a:buNone/>
            </a:pPr>
            <a:r>
              <a:rPr lang="en-US" sz="2000" dirty="0"/>
              <a:t>			else</a:t>
            </a:r>
          </a:p>
          <a:p>
            <a:pPr>
              <a:lnSpc>
                <a:spcPct val="90000"/>
              </a:lnSpc>
              <a:buFontTx/>
              <a:buNone/>
            </a:pPr>
            <a:r>
              <a:rPr lang="en-US" sz="2000" dirty="0"/>
              <a:t>			{</a:t>
            </a:r>
          </a:p>
          <a:p>
            <a:pPr>
              <a:lnSpc>
                <a:spcPct val="90000"/>
              </a:lnSpc>
              <a:buFontTx/>
              <a:buNone/>
            </a:pPr>
            <a:r>
              <a:rPr lang="en-US" sz="2000" dirty="0"/>
              <a:t>			    </a:t>
            </a:r>
            <a:r>
              <a:rPr lang="en-US" sz="2000" dirty="0" err="1"/>
              <a:t>printf</a:t>
            </a:r>
            <a:r>
              <a:rPr lang="en-US" sz="2000" dirty="0"/>
              <a:t> (</a:t>
            </a:r>
            <a:r>
              <a:rPr lang="ja-JP" altLang="en-US" sz="2000" dirty="0" smtClean="0">
                <a:latin typeface="Arial"/>
              </a:rPr>
              <a:t>“</a:t>
            </a:r>
            <a:r>
              <a:rPr lang="en-US" altLang="ja-JP" sz="2000" dirty="0"/>
              <a:t>B</a:t>
            </a:r>
            <a:r>
              <a:rPr lang="ja-JP" altLang="en-US" sz="2000" dirty="0" smtClean="0">
                <a:latin typeface="Arial"/>
              </a:rPr>
              <a:t>”</a:t>
            </a:r>
            <a:r>
              <a:rPr lang="en-US" sz="2000" dirty="0"/>
              <a:t>) ;</a:t>
            </a:r>
          </a:p>
          <a:p>
            <a:pPr>
              <a:lnSpc>
                <a:spcPct val="90000"/>
              </a:lnSpc>
              <a:buFontTx/>
              <a:buNone/>
            </a:pPr>
            <a:r>
              <a:rPr lang="en-US" sz="2000" dirty="0"/>
              <a:t>			}</a:t>
            </a:r>
          </a:p>
          <a:p>
            <a:pPr>
              <a:lnSpc>
                <a:spcPct val="90000"/>
              </a:lnSpc>
              <a:buFontTx/>
              <a:buNone/>
            </a:pPr>
            <a:r>
              <a:rPr lang="en-US" sz="2000" dirty="0"/>
              <a:t>		    }</a:t>
            </a:r>
          </a:p>
          <a:p>
            <a:pPr>
              <a:lnSpc>
                <a:spcPct val="90000"/>
              </a:lnSpc>
              <a:buFontTx/>
              <a:buNone/>
            </a:pPr>
            <a:r>
              <a:rPr lang="en-US" sz="2000" dirty="0"/>
              <a:t>		    </a:t>
            </a:r>
            <a:r>
              <a:rPr lang="en-US" sz="2000" dirty="0" err="1"/>
              <a:t>printf</a:t>
            </a:r>
            <a:r>
              <a:rPr lang="en-US" sz="2000" dirty="0"/>
              <a:t> (</a:t>
            </a:r>
            <a:r>
              <a:rPr lang="ja-JP" altLang="en-US" sz="2000" dirty="0">
                <a:latin typeface="Arial"/>
              </a:rPr>
              <a:t>“</a:t>
            </a:r>
            <a:r>
              <a:rPr lang="en-US" sz="2000" dirty="0"/>
              <a:t>\n</a:t>
            </a:r>
            <a:r>
              <a:rPr lang="ja-JP" altLang="en-US" sz="2000" dirty="0">
                <a:latin typeface="Arial"/>
              </a:rPr>
              <a:t>”</a:t>
            </a:r>
            <a:r>
              <a:rPr lang="en-US" sz="2000" dirty="0"/>
              <a:t>) ;</a:t>
            </a:r>
          </a:p>
          <a:p>
            <a:pPr>
              <a:lnSpc>
                <a:spcPct val="90000"/>
              </a:lnSpc>
              <a:buFontTx/>
              <a:buNone/>
            </a:pPr>
            <a:r>
              <a:rPr lang="en-US" sz="2000" dirty="0"/>
              <a:t>		}</a:t>
            </a:r>
          </a:p>
        </p:txBody>
      </p:sp>
      <p:sp>
        <p:nvSpPr>
          <p:cNvPr id="34820" name="Rectangle 4"/>
          <p:cNvSpPr>
            <a:spLocks noChangeArrowheads="1"/>
          </p:cNvSpPr>
          <p:nvPr/>
        </p:nvSpPr>
        <p:spPr bwMode="auto">
          <a:xfrm>
            <a:off x="5486400" y="2590800"/>
            <a:ext cx="3425825" cy="1612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p>
            <a:pPr>
              <a:spcBef>
                <a:spcPct val="50000"/>
              </a:spcBef>
            </a:pPr>
            <a:r>
              <a:rPr lang="en-US" sz="2000"/>
              <a:t>How many times is the </a:t>
            </a:r>
            <a:r>
              <a:rPr lang="ja-JP" altLang="en-US" sz="2000">
                <a:latin typeface="Arial"/>
              </a:rPr>
              <a:t>“</a:t>
            </a:r>
            <a:r>
              <a:rPr lang="en-US" sz="2000"/>
              <a:t>if</a:t>
            </a:r>
            <a:r>
              <a:rPr lang="ja-JP" altLang="en-US" sz="2000">
                <a:latin typeface="Arial"/>
              </a:rPr>
              <a:t>”</a:t>
            </a:r>
            <a:r>
              <a:rPr lang="en-US" sz="2000"/>
              <a:t> statement executed?</a:t>
            </a:r>
          </a:p>
          <a:p>
            <a:pPr>
              <a:spcBef>
                <a:spcPct val="50000"/>
              </a:spcBef>
            </a:pPr>
            <a:endParaRPr lang="en-US" sz="2000"/>
          </a:p>
          <a:p>
            <a:pPr>
              <a:spcBef>
                <a:spcPct val="50000"/>
              </a:spcBef>
            </a:pPr>
            <a:r>
              <a:rPr lang="en-US" sz="2000"/>
              <a:t>What is the output ?</a:t>
            </a:r>
          </a:p>
        </p:txBody>
      </p:sp>
      <p:sp>
        <p:nvSpPr>
          <p:cNvPr id="34821" name="AutoShape 5"/>
          <p:cNvSpPr>
            <a:spLocks noChangeArrowheads="1"/>
          </p:cNvSpPr>
          <p:nvPr/>
        </p:nvSpPr>
        <p:spPr bwMode="auto">
          <a:xfrm flipH="1">
            <a:off x="5251450" y="2205204"/>
            <a:ext cx="1365250" cy="222250"/>
          </a:xfrm>
          <a:prstGeom prst="rightArrow">
            <a:avLst>
              <a:gd name="adj1" fmla="val 50000"/>
              <a:gd name="adj2" fmla="val 307171"/>
            </a:avLst>
          </a:prstGeom>
          <a:solidFill>
            <a:schemeClr val="accent1"/>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 name="Right Bracket 1"/>
          <p:cNvSpPr/>
          <p:nvPr/>
        </p:nvSpPr>
        <p:spPr>
          <a:xfrm>
            <a:off x="3284271" y="1962635"/>
            <a:ext cx="436192" cy="3245404"/>
          </a:xfrm>
          <a:prstGeom prst="righ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Right Bracket 6"/>
          <p:cNvSpPr/>
          <p:nvPr/>
        </p:nvSpPr>
        <p:spPr>
          <a:xfrm>
            <a:off x="4191000" y="1417637"/>
            <a:ext cx="436192" cy="4290681"/>
          </a:xfrm>
          <a:prstGeom prst="righ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TextBox 2"/>
          <p:cNvSpPr txBox="1"/>
          <p:nvPr/>
        </p:nvSpPr>
        <p:spPr>
          <a:xfrm>
            <a:off x="4772456" y="3206921"/>
            <a:ext cx="1154626" cy="646331"/>
          </a:xfrm>
          <a:prstGeom prst="rect">
            <a:avLst/>
          </a:prstGeom>
          <a:noFill/>
        </p:spPr>
        <p:txBody>
          <a:bodyPr wrap="square" rtlCol="0">
            <a:spAutoFit/>
          </a:bodyPr>
          <a:lstStyle/>
          <a:p>
            <a:r>
              <a:rPr lang="en-US" b="1" dirty="0" smtClean="0">
                <a:solidFill>
                  <a:srgbClr val="FF0000"/>
                </a:solidFill>
              </a:rPr>
              <a:t>1   </a:t>
            </a:r>
            <a:r>
              <a:rPr lang="en-US" b="1" dirty="0" err="1" smtClean="0"/>
              <a:t>i</a:t>
            </a:r>
            <a:r>
              <a:rPr lang="en-US" b="1" dirty="0" smtClean="0"/>
              <a:t> = 1</a:t>
            </a:r>
            <a:endParaRPr lang="en-US" b="1" dirty="0" smtClean="0">
              <a:solidFill>
                <a:srgbClr val="FF0000"/>
              </a:solidFill>
            </a:endParaRPr>
          </a:p>
          <a:p>
            <a:endParaRPr lang="en-US" b="1" dirty="0">
              <a:solidFill>
                <a:srgbClr val="FF0000"/>
              </a:solidFill>
            </a:endParaRPr>
          </a:p>
        </p:txBody>
      </p:sp>
      <p:sp>
        <p:nvSpPr>
          <p:cNvPr id="9" name="TextBox 8"/>
          <p:cNvSpPr txBox="1"/>
          <p:nvPr/>
        </p:nvSpPr>
        <p:spPr>
          <a:xfrm>
            <a:off x="2706958" y="3490071"/>
            <a:ext cx="1154626" cy="646331"/>
          </a:xfrm>
          <a:prstGeom prst="rect">
            <a:avLst/>
          </a:prstGeom>
          <a:noFill/>
        </p:spPr>
        <p:txBody>
          <a:bodyPr wrap="square" rtlCol="0">
            <a:spAutoFit/>
          </a:bodyPr>
          <a:lstStyle/>
          <a:p>
            <a:r>
              <a:rPr lang="en-US" b="1" dirty="0" smtClean="0">
                <a:solidFill>
                  <a:srgbClr val="0000FF"/>
                </a:solidFill>
              </a:rPr>
              <a:t>1</a:t>
            </a:r>
            <a:r>
              <a:rPr lang="en-US" b="1" dirty="0" smtClean="0">
                <a:solidFill>
                  <a:srgbClr val="FF0000"/>
                </a:solidFill>
              </a:rPr>
              <a:t>   </a:t>
            </a:r>
            <a:r>
              <a:rPr lang="en-US" b="1" dirty="0"/>
              <a:t>j</a:t>
            </a:r>
            <a:r>
              <a:rPr lang="en-US" b="1" dirty="0" smtClean="0"/>
              <a:t> = 1</a:t>
            </a:r>
            <a:endParaRPr lang="en-US" b="1" dirty="0" smtClean="0">
              <a:solidFill>
                <a:srgbClr val="FF0000"/>
              </a:solidFill>
            </a:endParaRPr>
          </a:p>
          <a:p>
            <a:endParaRPr lang="en-US" b="1" dirty="0">
              <a:solidFill>
                <a:srgbClr val="FF0000"/>
              </a:solidFill>
            </a:endParaRPr>
          </a:p>
        </p:txBody>
      </p:sp>
      <p:sp>
        <p:nvSpPr>
          <p:cNvPr id="10" name="TextBox 9"/>
          <p:cNvSpPr txBox="1"/>
          <p:nvPr/>
        </p:nvSpPr>
        <p:spPr>
          <a:xfrm>
            <a:off x="2706956" y="3642471"/>
            <a:ext cx="1154626" cy="646331"/>
          </a:xfrm>
          <a:prstGeom prst="rect">
            <a:avLst/>
          </a:prstGeom>
          <a:noFill/>
        </p:spPr>
        <p:txBody>
          <a:bodyPr wrap="square" rtlCol="0">
            <a:spAutoFit/>
          </a:bodyPr>
          <a:lstStyle/>
          <a:p>
            <a:r>
              <a:rPr lang="en-US" b="1" dirty="0">
                <a:solidFill>
                  <a:srgbClr val="0000FF"/>
                </a:solidFill>
              </a:rPr>
              <a:t>2</a:t>
            </a:r>
            <a:r>
              <a:rPr lang="en-US" b="1" dirty="0" smtClean="0">
                <a:solidFill>
                  <a:srgbClr val="FF0000"/>
                </a:solidFill>
              </a:rPr>
              <a:t>   </a:t>
            </a:r>
            <a:r>
              <a:rPr lang="en-US" b="1" dirty="0"/>
              <a:t>j</a:t>
            </a:r>
            <a:r>
              <a:rPr lang="en-US" b="1" dirty="0" smtClean="0"/>
              <a:t> = 2</a:t>
            </a:r>
            <a:endParaRPr lang="en-US" b="1" dirty="0" smtClean="0">
              <a:solidFill>
                <a:srgbClr val="FF0000"/>
              </a:solidFill>
            </a:endParaRPr>
          </a:p>
          <a:p>
            <a:endParaRPr lang="en-US" b="1" dirty="0">
              <a:solidFill>
                <a:srgbClr val="FF0000"/>
              </a:solidFill>
            </a:endParaRPr>
          </a:p>
        </p:txBody>
      </p:sp>
      <p:sp>
        <p:nvSpPr>
          <p:cNvPr id="11" name="TextBox 10"/>
          <p:cNvSpPr txBox="1"/>
          <p:nvPr/>
        </p:nvSpPr>
        <p:spPr>
          <a:xfrm>
            <a:off x="2705408" y="3794871"/>
            <a:ext cx="1154626" cy="646331"/>
          </a:xfrm>
          <a:prstGeom prst="rect">
            <a:avLst/>
          </a:prstGeom>
          <a:noFill/>
        </p:spPr>
        <p:txBody>
          <a:bodyPr wrap="square" rtlCol="0">
            <a:spAutoFit/>
          </a:bodyPr>
          <a:lstStyle/>
          <a:p>
            <a:r>
              <a:rPr lang="en-US" b="1" dirty="0" smtClean="0">
                <a:solidFill>
                  <a:srgbClr val="0000FF"/>
                </a:solidFill>
              </a:rPr>
              <a:t>3</a:t>
            </a:r>
            <a:r>
              <a:rPr lang="en-US" b="1" dirty="0" smtClean="0">
                <a:solidFill>
                  <a:srgbClr val="FF0000"/>
                </a:solidFill>
              </a:rPr>
              <a:t>   </a:t>
            </a:r>
            <a:r>
              <a:rPr lang="en-US" b="1" dirty="0"/>
              <a:t>j</a:t>
            </a:r>
            <a:r>
              <a:rPr lang="en-US" b="1" dirty="0" smtClean="0"/>
              <a:t> = 3</a:t>
            </a:r>
            <a:endParaRPr lang="en-US" b="1" dirty="0" smtClean="0">
              <a:solidFill>
                <a:srgbClr val="FF0000"/>
              </a:solidFill>
            </a:endParaRPr>
          </a:p>
          <a:p>
            <a:endParaRPr lang="en-US" b="1" dirty="0">
              <a:solidFill>
                <a:srgbClr val="FF0000"/>
              </a:solidFill>
            </a:endParaRPr>
          </a:p>
        </p:txBody>
      </p:sp>
      <p:sp>
        <p:nvSpPr>
          <p:cNvPr id="12" name="TextBox 11"/>
          <p:cNvSpPr txBox="1"/>
          <p:nvPr/>
        </p:nvSpPr>
        <p:spPr>
          <a:xfrm>
            <a:off x="2706958" y="3993758"/>
            <a:ext cx="1154626" cy="646331"/>
          </a:xfrm>
          <a:prstGeom prst="rect">
            <a:avLst/>
          </a:prstGeom>
          <a:noFill/>
        </p:spPr>
        <p:txBody>
          <a:bodyPr wrap="square" rtlCol="0">
            <a:spAutoFit/>
          </a:bodyPr>
          <a:lstStyle/>
          <a:p>
            <a:r>
              <a:rPr lang="en-US" b="1" dirty="0" smtClean="0">
                <a:solidFill>
                  <a:srgbClr val="0000FF"/>
                </a:solidFill>
              </a:rPr>
              <a:t>4</a:t>
            </a:r>
            <a:r>
              <a:rPr lang="en-US" b="1" dirty="0" smtClean="0">
                <a:solidFill>
                  <a:srgbClr val="FF0000"/>
                </a:solidFill>
              </a:rPr>
              <a:t>   </a:t>
            </a:r>
            <a:r>
              <a:rPr lang="en-US" b="1" dirty="0"/>
              <a:t>j</a:t>
            </a:r>
            <a:r>
              <a:rPr lang="en-US" b="1" dirty="0" smtClean="0"/>
              <a:t> = 4</a:t>
            </a:r>
            <a:endParaRPr lang="en-US" b="1" dirty="0" smtClean="0">
              <a:solidFill>
                <a:srgbClr val="FF0000"/>
              </a:solidFill>
            </a:endParaRPr>
          </a:p>
          <a:p>
            <a:endParaRPr lang="en-US" b="1" dirty="0">
              <a:solidFill>
                <a:srgbClr val="FF0000"/>
              </a:solidFill>
            </a:endParaRPr>
          </a:p>
        </p:txBody>
      </p:sp>
      <p:sp>
        <p:nvSpPr>
          <p:cNvPr id="13" name="TextBox 12"/>
          <p:cNvSpPr txBox="1"/>
          <p:nvPr/>
        </p:nvSpPr>
        <p:spPr>
          <a:xfrm>
            <a:off x="4770908" y="3372149"/>
            <a:ext cx="1154626" cy="646331"/>
          </a:xfrm>
          <a:prstGeom prst="rect">
            <a:avLst/>
          </a:prstGeom>
          <a:noFill/>
        </p:spPr>
        <p:txBody>
          <a:bodyPr wrap="square" rtlCol="0">
            <a:spAutoFit/>
          </a:bodyPr>
          <a:lstStyle/>
          <a:p>
            <a:r>
              <a:rPr lang="en-US" b="1" dirty="0">
                <a:solidFill>
                  <a:srgbClr val="FF0000"/>
                </a:solidFill>
              </a:rPr>
              <a:t>2</a:t>
            </a:r>
            <a:r>
              <a:rPr lang="en-US" b="1" dirty="0" smtClean="0">
                <a:solidFill>
                  <a:srgbClr val="FF0000"/>
                </a:solidFill>
              </a:rPr>
              <a:t>   </a:t>
            </a:r>
            <a:r>
              <a:rPr lang="en-US" b="1" dirty="0" err="1" smtClean="0"/>
              <a:t>i</a:t>
            </a:r>
            <a:r>
              <a:rPr lang="en-US" b="1" dirty="0" smtClean="0"/>
              <a:t> = 2</a:t>
            </a:r>
            <a:endParaRPr lang="en-US" b="1" dirty="0" smtClean="0">
              <a:solidFill>
                <a:srgbClr val="FF0000"/>
              </a:solidFill>
            </a:endParaRPr>
          </a:p>
          <a:p>
            <a:endParaRPr lang="en-US" b="1" dirty="0">
              <a:solidFill>
                <a:srgbClr val="FF0000"/>
              </a:solidFill>
            </a:endParaRPr>
          </a:p>
        </p:txBody>
      </p:sp>
      <p:grpSp>
        <p:nvGrpSpPr>
          <p:cNvPr id="5" name="Group 7"/>
          <p:cNvGrpSpPr/>
          <p:nvPr/>
        </p:nvGrpSpPr>
        <p:grpSpPr>
          <a:xfrm>
            <a:off x="6059803" y="4245761"/>
            <a:ext cx="1749970" cy="1017554"/>
            <a:chOff x="6059803" y="4245761"/>
            <a:chExt cx="1749970" cy="1017554"/>
          </a:xfrm>
        </p:grpSpPr>
        <p:sp>
          <p:nvSpPr>
            <p:cNvPr id="6" name="Rounded Rectangular Callout 5"/>
            <p:cNvSpPr/>
            <p:nvPr/>
          </p:nvSpPr>
          <p:spPr>
            <a:xfrm>
              <a:off x="6059803" y="4245761"/>
              <a:ext cx="1749970" cy="1017554"/>
            </a:xfrm>
            <a:prstGeom prst="wedgeRoundRectCallout">
              <a:avLst>
                <a:gd name="adj1" fmla="val 22674"/>
                <a:gd name="adj2" fmla="val 65709"/>
                <a:gd name="adj3" fmla="val 16667"/>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tr-TR"/>
            </a:p>
          </p:txBody>
        </p:sp>
        <p:pic>
          <p:nvPicPr>
            <p:cNvPr id="4" name="Picture 3"/>
            <p:cNvPicPr>
              <a:picLocks noChangeAspect="1"/>
            </p:cNvPicPr>
            <p:nvPr/>
          </p:nvPicPr>
          <p:blipFill>
            <a:blip r:embed="rId3"/>
            <a:stretch>
              <a:fillRect/>
            </a:stretch>
          </p:blipFill>
          <p:spPr>
            <a:xfrm>
              <a:off x="6337299" y="4287823"/>
              <a:ext cx="1283467" cy="933431"/>
            </a:xfrm>
            <a:prstGeom prst="rect">
              <a:avLst/>
            </a:prstGeom>
          </p:spPr>
        </p:pic>
      </p:grpSp>
      <p:pic>
        <p:nvPicPr>
          <p:cNvPr id="1026" name="Picture 2" descr="http://www.theholidayspot.com/fathersday/clip_art/images/dad.gif"/>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979032" y="4841739"/>
            <a:ext cx="1806182" cy="1806182"/>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17 Resim" descr="soru.jpg"/>
          <p:cNvPicPr>
            <a:picLocks noChangeAspect="1"/>
          </p:cNvPicPr>
          <p:nvPr/>
        </p:nvPicPr>
        <p:blipFill>
          <a:blip r:embed="rId5"/>
          <a:stretch>
            <a:fillRect/>
          </a:stretch>
        </p:blipFill>
        <p:spPr>
          <a:xfrm>
            <a:off x="6500826" y="642918"/>
            <a:ext cx="2192719" cy="1120857"/>
          </a:xfrm>
          <a:prstGeom prst="rect">
            <a:avLst/>
          </a:prstGeom>
        </p:spPr>
      </p:pic>
    </p:spTree>
    <p:extLst>
      <p:ext uri="{BB962C8B-B14F-4D97-AF65-F5344CB8AC3E}">
        <p14:creationId xmlns="" xmlns:p14="http://schemas.microsoft.com/office/powerpoint/2010/main" val="177739408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1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2">
                                            <p:txEl>
                                              <p:pRg st="0" end="0"/>
                                            </p:txEl>
                                          </p:spTgt>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2"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3" nodeType="clickEffect">
                                  <p:stCondLst>
                                    <p:cond delay="0"/>
                                  </p:stCondLst>
                                  <p:childTnLst>
                                    <p:set>
                                      <p:cBhvr>
                                        <p:cTn id="54" dur="1" fill="hold">
                                          <p:stCondLst>
                                            <p:cond delay="0"/>
                                          </p:stCondLst>
                                        </p:cTn>
                                        <p:tgtEl>
                                          <p:spTgt spid="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2" nodeType="clickEffect">
                                  <p:stCondLst>
                                    <p:cond delay="0"/>
                                  </p:stCondLst>
                                  <p:childTnLst>
                                    <p:set>
                                      <p:cBhvr>
                                        <p:cTn id="58" dur="1" fill="hold">
                                          <p:stCondLst>
                                            <p:cond delay="0"/>
                                          </p:stCondLst>
                                        </p:cTn>
                                        <p:tgtEl>
                                          <p:spTgt spid="1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3" nodeType="clickEffect">
                                  <p:stCondLst>
                                    <p:cond delay="0"/>
                                  </p:stCondLst>
                                  <p:childTnLst>
                                    <p:set>
                                      <p:cBhvr>
                                        <p:cTn id="62" dur="1" fill="hold">
                                          <p:stCondLst>
                                            <p:cond delay="0"/>
                                          </p:stCondLst>
                                        </p:cTn>
                                        <p:tgtEl>
                                          <p:spTgt spid="1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2" nodeType="clickEffect">
                                  <p:stCondLst>
                                    <p:cond delay="0"/>
                                  </p:stCondLst>
                                  <p:childTnLst>
                                    <p:set>
                                      <p:cBhvr>
                                        <p:cTn id="66" dur="1" fill="hold">
                                          <p:stCondLst>
                                            <p:cond delay="0"/>
                                          </p:stCondLst>
                                        </p:cTn>
                                        <p:tgtEl>
                                          <p:spTgt spid="1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3" nodeType="clickEffect">
                                  <p:stCondLst>
                                    <p:cond delay="0"/>
                                  </p:stCondLst>
                                  <p:childTnLst>
                                    <p:set>
                                      <p:cBhvr>
                                        <p:cTn id="70" dur="1" fill="hold">
                                          <p:stCondLst>
                                            <p:cond delay="0"/>
                                          </p:stCondLst>
                                        </p:cTn>
                                        <p:tgtEl>
                                          <p:spTgt spid="11"/>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0"/>
                                          </p:stCondLst>
                                        </p:cTn>
                                        <p:tgtEl>
                                          <p:spTgt spid="12">
                                            <p:txEl>
                                              <p:pRg st="0" end="0"/>
                                            </p:txEl>
                                          </p:spTgt>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5"/>
                                        </p:tgtEl>
                                        <p:attrNameLst>
                                          <p:attrName>style.visibility</p:attrName>
                                        </p:attrNameLst>
                                      </p:cBhvr>
                                      <p:to>
                                        <p:strVal val="visible"/>
                                      </p:to>
                                    </p:set>
                                    <p:animEffect transition="in" filter="fade">
                                      <p:cBhvr>
                                        <p:cTn id="8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9" grpId="0"/>
      <p:bldP spid="9" grpId="1"/>
      <p:bldP spid="9" grpId="2"/>
      <p:bldP spid="9" grpId="3"/>
      <p:bldP spid="10" grpId="0"/>
      <p:bldP spid="10" grpId="1"/>
      <p:bldP spid="10" grpId="2"/>
      <p:bldP spid="10" grpId="3"/>
      <p:bldP spid="11" grpId="0"/>
      <p:bldP spid="11" grpId="1"/>
      <p:bldP spid="11" grpId="2"/>
      <p:bldP spid="11" grpId="3"/>
      <p:bldP spid="12" grpId="0" build="allAtOnce"/>
      <p:bldP spid="12" grpId="1" build="allAtOnce"/>
      <p:bldP spid="1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t>Tenefüs</a:t>
            </a:r>
            <a:r>
              <a:rPr lang="tr-TR" dirty="0" smtClean="0"/>
              <a:t> sayacımızı test edelim…</a:t>
            </a:r>
            <a:endParaRPr lang="tr-TR" dirty="0"/>
          </a:p>
        </p:txBody>
      </p:sp>
      <p:sp>
        <p:nvSpPr>
          <p:cNvPr id="3" name="2 İçerik Yer Tutucusu"/>
          <p:cNvSpPr>
            <a:spLocks noGrp="1"/>
          </p:cNvSpPr>
          <p:nvPr>
            <p:ph sz="quarter" idx="1"/>
          </p:nvPr>
        </p:nvSpPr>
        <p:spPr/>
        <p:txBody>
          <a:bodyPr>
            <a:normAutofit/>
          </a:bodyPr>
          <a:lstStyle/>
          <a:p>
            <a:r>
              <a:rPr lang="tr-TR" sz="4400" dirty="0" smtClean="0"/>
              <a:t>10 DAKİKALIK ARA!</a:t>
            </a:r>
            <a:endParaRPr lang="tr-TR" sz="4400" dirty="0"/>
          </a:p>
        </p:txBody>
      </p:sp>
    </p:spTree>
  </p:cSld>
  <p:clrMapOvr>
    <a:masterClrMapping/>
  </p:clrMapOvr>
  <p:transition>
    <p:random/>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Anlayamadığınız yerleri bizlere sorunuz.</a:t>
            </a:r>
            <a:endParaRPr lang="tr-TR" dirty="0"/>
          </a:p>
        </p:txBody>
      </p:sp>
      <p:sp>
        <p:nvSpPr>
          <p:cNvPr id="3" name="2 İçerik Yer Tutucusu"/>
          <p:cNvSpPr>
            <a:spLocks noGrp="1"/>
          </p:cNvSpPr>
          <p:nvPr>
            <p:ph sz="quarter" idx="1"/>
          </p:nvPr>
        </p:nvSpPr>
        <p:spPr/>
        <p:txBody>
          <a:bodyPr>
            <a:normAutofit/>
          </a:bodyPr>
          <a:lstStyle/>
          <a:p>
            <a:pPr algn="ctr"/>
            <a:r>
              <a:rPr lang="tr-TR" sz="8000" dirty="0" smtClean="0"/>
              <a:t>5.ders sonu</a:t>
            </a:r>
            <a:endParaRPr lang="tr-TR" sz="8000" dirty="0"/>
          </a:p>
        </p:txBody>
      </p:sp>
    </p:spTree>
  </p:cSld>
  <p:clrMapOvr>
    <a:masterClrMapping/>
  </p:clrMapOvr>
  <p:transition>
    <p:rand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15 Resim" descr="baby-programmer.png"/>
          <p:cNvPicPr>
            <a:picLocks noChangeAspect="1"/>
          </p:cNvPicPr>
          <p:nvPr/>
        </p:nvPicPr>
        <p:blipFill>
          <a:blip r:embed="rId2"/>
          <a:stretch>
            <a:fillRect/>
          </a:stretch>
        </p:blipFill>
        <p:spPr>
          <a:xfrm>
            <a:off x="714348" y="3571876"/>
            <a:ext cx="2071702" cy="2071702"/>
          </a:xfrm>
          <a:prstGeom prst="rect">
            <a:avLst/>
          </a:prstGeom>
        </p:spPr>
      </p:pic>
      <p:sp>
        <p:nvSpPr>
          <p:cNvPr id="2" name="1 Başlık"/>
          <p:cNvSpPr>
            <a:spLocks noGrp="1"/>
          </p:cNvSpPr>
          <p:nvPr>
            <p:ph type="title"/>
          </p:nvPr>
        </p:nvSpPr>
        <p:spPr/>
        <p:txBody>
          <a:bodyPr/>
          <a:lstStyle/>
          <a:p>
            <a:r>
              <a:rPr lang="tr-TR" dirty="0" smtClean="0"/>
              <a:t>C eğitimi daha da erken yaşlarda başlayabilir mi?</a:t>
            </a:r>
            <a:endParaRPr lang="tr-TR" dirty="0"/>
          </a:p>
        </p:txBody>
      </p:sp>
      <p:pic>
        <p:nvPicPr>
          <p:cNvPr id="9" name="Picture 2" descr="C:\Documents and Settings\Owner\Desktop\bebeklerde-ce-ee-oyunu.jpg"/>
          <p:cNvPicPr>
            <a:picLocks noChangeAspect="1" noChangeArrowheads="1"/>
          </p:cNvPicPr>
          <p:nvPr/>
        </p:nvPicPr>
        <p:blipFill>
          <a:blip r:embed="rId3"/>
          <a:srcRect/>
          <a:stretch>
            <a:fillRect/>
          </a:stretch>
        </p:blipFill>
        <p:spPr bwMode="auto">
          <a:xfrm>
            <a:off x="5357818" y="1643050"/>
            <a:ext cx="2198484" cy="18619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9 Köşeleri Yuvarlanmış Dikdörtgen Belirtme Çizgisi"/>
          <p:cNvSpPr/>
          <p:nvPr/>
        </p:nvSpPr>
        <p:spPr>
          <a:xfrm>
            <a:off x="7715272" y="1428736"/>
            <a:ext cx="1029796" cy="602983"/>
          </a:xfrm>
          <a:prstGeom prst="wedgeRoundRectCallout">
            <a:avLst>
              <a:gd name="adj1" fmla="val -94798"/>
              <a:gd name="adj2" fmla="val 14963"/>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2800" i="1" dirty="0" err="1" smtClean="0"/>
              <a:t>Ceee</a:t>
            </a:r>
            <a:endParaRPr lang="tr-TR" sz="2800" i="1" dirty="0"/>
          </a:p>
        </p:txBody>
      </p:sp>
      <p:pic>
        <p:nvPicPr>
          <p:cNvPr id="13" name="12 Resim" descr="5-Web-Design.jpg"/>
          <p:cNvPicPr>
            <a:picLocks noChangeAspect="1"/>
          </p:cNvPicPr>
          <p:nvPr/>
        </p:nvPicPr>
        <p:blipFill>
          <a:blip r:embed="rId4"/>
          <a:stretch>
            <a:fillRect/>
          </a:stretch>
        </p:blipFill>
        <p:spPr>
          <a:xfrm>
            <a:off x="3714744" y="4071942"/>
            <a:ext cx="1541020" cy="1797856"/>
          </a:xfrm>
          <a:prstGeom prst="rect">
            <a:avLst/>
          </a:prstGeom>
          <a:ln>
            <a:noFill/>
          </a:ln>
          <a:effectLst>
            <a:outerShdw blurRad="292100" dist="139700" dir="2700000" algn="tl" rotWithShape="0">
              <a:srgbClr val="333333">
                <a:alpha val="65000"/>
              </a:srgbClr>
            </a:outerShdw>
          </a:effectLst>
        </p:spPr>
      </p:pic>
      <p:pic>
        <p:nvPicPr>
          <p:cNvPr id="14" name="13 Resim" descr="hqdefault.jpg"/>
          <p:cNvPicPr>
            <a:picLocks noChangeAspect="1"/>
          </p:cNvPicPr>
          <p:nvPr/>
        </p:nvPicPr>
        <p:blipFill>
          <a:blip r:embed="rId5"/>
          <a:srcRect l="12500" t="12500" r="12500" b="16667"/>
          <a:stretch>
            <a:fillRect/>
          </a:stretch>
        </p:blipFill>
        <p:spPr>
          <a:xfrm>
            <a:off x="6143636" y="4071942"/>
            <a:ext cx="2571768" cy="1821669"/>
          </a:xfrm>
          <a:prstGeom prst="rect">
            <a:avLst/>
          </a:prstGeom>
        </p:spPr>
      </p:pic>
      <p:pic>
        <p:nvPicPr>
          <p:cNvPr id="15" name="14 Resim" descr="tumblr_nu7o7bR8Qz1qmu28ro1_1280.jpg"/>
          <p:cNvPicPr>
            <a:picLocks noChangeAspect="1"/>
          </p:cNvPicPr>
          <p:nvPr/>
        </p:nvPicPr>
        <p:blipFill>
          <a:blip r:embed="rId6" cstate="print"/>
          <a:stretch>
            <a:fillRect/>
          </a:stretch>
        </p:blipFill>
        <p:spPr>
          <a:xfrm>
            <a:off x="500034" y="1428736"/>
            <a:ext cx="2051214" cy="1708102"/>
          </a:xfrm>
          <a:prstGeom prst="rect">
            <a:avLst/>
          </a:prstGeom>
        </p:spPr>
      </p:pic>
      <p:sp>
        <p:nvSpPr>
          <p:cNvPr id="11" name="10 Metin kutusu"/>
          <p:cNvSpPr txBox="1"/>
          <p:nvPr/>
        </p:nvSpPr>
        <p:spPr>
          <a:xfrm>
            <a:off x="357158" y="3143248"/>
            <a:ext cx="2571768" cy="369332"/>
          </a:xfrm>
          <a:prstGeom prst="rect">
            <a:avLst/>
          </a:prstGeom>
          <a:noFill/>
        </p:spPr>
        <p:txBody>
          <a:bodyPr wrap="square" rtlCol="0">
            <a:spAutoFit/>
          </a:bodyPr>
          <a:lstStyle/>
          <a:p>
            <a:r>
              <a:rPr lang="tr-TR" dirty="0" smtClean="0"/>
              <a:t>1) Soruyu incele</a:t>
            </a:r>
            <a:endParaRPr lang="tr-TR" dirty="0"/>
          </a:p>
        </p:txBody>
      </p:sp>
      <p:sp>
        <p:nvSpPr>
          <p:cNvPr id="12" name="11 Metin kutusu"/>
          <p:cNvSpPr txBox="1"/>
          <p:nvPr/>
        </p:nvSpPr>
        <p:spPr>
          <a:xfrm>
            <a:off x="714348" y="5643578"/>
            <a:ext cx="2571768" cy="369332"/>
          </a:xfrm>
          <a:prstGeom prst="rect">
            <a:avLst/>
          </a:prstGeom>
          <a:noFill/>
        </p:spPr>
        <p:txBody>
          <a:bodyPr wrap="square" rtlCol="0">
            <a:spAutoFit/>
          </a:bodyPr>
          <a:lstStyle/>
          <a:p>
            <a:r>
              <a:rPr lang="tr-TR" dirty="0" smtClean="0"/>
              <a:t>2) Algoritmayı kur </a:t>
            </a:r>
            <a:endParaRPr lang="tr-TR" dirty="0"/>
          </a:p>
        </p:txBody>
      </p:sp>
      <p:sp>
        <p:nvSpPr>
          <p:cNvPr id="17" name="16 Metin kutusu"/>
          <p:cNvSpPr txBox="1"/>
          <p:nvPr/>
        </p:nvSpPr>
        <p:spPr>
          <a:xfrm>
            <a:off x="3571868" y="5929330"/>
            <a:ext cx="2571768" cy="369332"/>
          </a:xfrm>
          <a:prstGeom prst="rect">
            <a:avLst/>
          </a:prstGeom>
          <a:noFill/>
        </p:spPr>
        <p:txBody>
          <a:bodyPr wrap="square" rtlCol="0">
            <a:spAutoFit/>
          </a:bodyPr>
          <a:lstStyle/>
          <a:p>
            <a:r>
              <a:rPr lang="tr-TR" dirty="0" smtClean="0"/>
              <a:t>3) Kodu iyice test et</a:t>
            </a:r>
            <a:endParaRPr lang="tr-TR" dirty="0"/>
          </a:p>
        </p:txBody>
      </p:sp>
      <p:sp>
        <p:nvSpPr>
          <p:cNvPr id="18" name="17 Metin kutusu"/>
          <p:cNvSpPr txBox="1"/>
          <p:nvPr/>
        </p:nvSpPr>
        <p:spPr>
          <a:xfrm>
            <a:off x="6500826" y="5929330"/>
            <a:ext cx="2286016" cy="369332"/>
          </a:xfrm>
          <a:prstGeom prst="rect">
            <a:avLst/>
          </a:prstGeom>
          <a:noFill/>
        </p:spPr>
        <p:txBody>
          <a:bodyPr wrap="square" rtlCol="0">
            <a:spAutoFit/>
          </a:bodyPr>
          <a:lstStyle/>
          <a:p>
            <a:r>
              <a:rPr lang="tr-TR" dirty="0" smtClean="0"/>
              <a:t>4) Hataları ayıkla</a:t>
            </a:r>
            <a:endParaRPr lang="tr-TR" dirty="0"/>
          </a:p>
        </p:txBody>
      </p:sp>
      <p:sp>
        <p:nvSpPr>
          <p:cNvPr id="21" name="20 Bulut Belirtme Çizgisi"/>
          <p:cNvSpPr/>
          <p:nvPr/>
        </p:nvSpPr>
        <p:spPr>
          <a:xfrm>
            <a:off x="3786182" y="1857364"/>
            <a:ext cx="1285884" cy="1285884"/>
          </a:xfrm>
          <a:prstGeom prst="cloudCallout">
            <a:avLst>
              <a:gd name="adj1" fmla="val 74689"/>
              <a:gd name="adj2" fmla="val 17605"/>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tr-TR" sz="1600" dirty="0" err="1" smtClean="0"/>
              <a:t>Javaaa</a:t>
            </a:r>
            <a:endParaRPr lang="tr-TR" sz="1600" dirty="0"/>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heckerboard(across)">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heckerboard(across)">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heckerboard(across)">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Döngüler ile Ekrana Şekil Yazdırma</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just">
              <a:buFontTx/>
              <a:buChar char="-"/>
            </a:pPr>
            <a:r>
              <a:rPr lang="tr-TR" sz="2400" dirty="0" smtClean="0">
                <a:solidFill>
                  <a:schemeClr val="tx1"/>
                </a:solidFill>
              </a:rPr>
              <a:t>İç içe kullanılan döngülerin birçok uygulaması vardır.</a:t>
            </a:r>
          </a:p>
          <a:p>
            <a:pPr algn="just">
              <a:buFontTx/>
              <a:buChar char="-"/>
            </a:pPr>
            <a:r>
              <a:rPr lang="tr-TR" sz="2400" dirty="0" smtClean="0"/>
              <a:t>Bunlardan bir tanesi ekrana istenilen şekli * gibi karakterle çizmektir.</a:t>
            </a:r>
          </a:p>
          <a:p>
            <a:pPr algn="just">
              <a:buNone/>
            </a:pPr>
            <a:endParaRPr lang="tr-TR" sz="2400" dirty="0" smtClean="0">
              <a:solidFill>
                <a:schemeClr val="tx1"/>
              </a:solidFill>
            </a:endParaRPr>
          </a:p>
        </p:txBody>
      </p:sp>
      <p:pic>
        <p:nvPicPr>
          <p:cNvPr id="4" name="3 Resim" descr="drawing-clip-art-man-drawing-md.png"/>
          <p:cNvPicPr>
            <a:picLocks noChangeAspect="1"/>
          </p:cNvPicPr>
          <p:nvPr/>
        </p:nvPicPr>
        <p:blipFill>
          <a:blip r:embed="rId2"/>
          <a:stretch>
            <a:fillRect/>
          </a:stretch>
        </p:blipFill>
        <p:spPr>
          <a:xfrm>
            <a:off x="6000760" y="2714620"/>
            <a:ext cx="2862632" cy="1648182"/>
          </a:xfrm>
          <a:prstGeom prst="rect">
            <a:avLst/>
          </a:prstGeom>
        </p:spPr>
      </p:pic>
      <p:pic>
        <p:nvPicPr>
          <p:cNvPr id="1026" name="Picture 2"/>
          <p:cNvPicPr>
            <a:picLocks noChangeAspect="1" noChangeArrowheads="1"/>
          </p:cNvPicPr>
          <p:nvPr/>
        </p:nvPicPr>
        <p:blipFill>
          <a:blip r:embed="rId3"/>
          <a:srcRect l="2094" t="10112" r="60526" b="44816"/>
          <a:stretch>
            <a:fillRect/>
          </a:stretch>
        </p:blipFill>
        <p:spPr bwMode="auto">
          <a:xfrm>
            <a:off x="928662" y="2643182"/>
            <a:ext cx="2214018" cy="2210978"/>
          </a:xfrm>
          <a:prstGeom prst="rect">
            <a:avLst/>
          </a:prstGeom>
          <a:noFill/>
          <a:ln w="28575">
            <a:solidFill>
              <a:schemeClr val="tx1"/>
            </a:solidFill>
            <a:miter lim="800000"/>
            <a:headEnd/>
            <a:tailEnd/>
          </a:ln>
          <a:effectLst/>
        </p:spPr>
      </p:pic>
      <p:grpSp>
        <p:nvGrpSpPr>
          <p:cNvPr id="10" name="9 Grup"/>
          <p:cNvGrpSpPr/>
          <p:nvPr/>
        </p:nvGrpSpPr>
        <p:grpSpPr>
          <a:xfrm>
            <a:off x="2500298" y="3857628"/>
            <a:ext cx="2653677" cy="2869662"/>
            <a:chOff x="2500298" y="3857628"/>
            <a:chExt cx="2653677" cy="2869662"/>
          </a:xfrm>
        </p:grpSpPr>
        <p:pic>
          <p:nvPicPr>
            <p:cNvPr id="7" name="6 Resim" descr="bilgisayar.jpg"/>
            <p:cNvPicPr>
              <a:picLocks noChangeAspect="1"/>
            </p:cNvPicPr>
            <p:nvPr/>
          </p:nvPicPr>
          <p:blipFill>
            <a:blip r:embed="rId4"/>
            <a:stretch>
              <a:fillRect/>
            </a:stretch>
          </p:blipFill>
          <p:spPr>
            <a:xfrm>
              <a:off x="3214678" y="5072074"/>
              <a:ext cx="1188720" cy="1219200"/>
            </a:xfrm>
            <a:prstGeom prst="rect">
              <a:avLst/>
            </a:prstGeom>
          </p:spPr>
        </p:pic>
        <p:sp>
          <p:nvSpPr>
            <p:cNvPr id="8" name="7 Aşağı Bükülü Ok"/>
            <p:cNvSpPr/>
            <p:nvPr/>
          </p:nvSpPr>
          <p:spPr>
            <a:xfrm rot="2388404">
              <a:off x="2500298" y="3857628"/>
              <a:ext cx="1714512" cy="78581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9" name="8 Metin kutusu"/>
            <p:cNvSpPr txBox="1"/>
            <p:nvPr/>
          </p:nvSpPr>
          <p:spPr>
            <a:xfrm>
              <a:off x="3071802" y="6357958"/>
              <a:ext cx="2082173" cy="369332"/>
            </a:xfrm>
            <a:prstGeom prst="rect">
              <a:avLst/>
            </a:prstGeom>
            <a:noFill/>
          </p:spPr>
          <p:txBody>
            <a:bodyPr wrap="none" rtlCol="0">
              <a:spAutoFit/>
            </a:bodyPr>
            <a:lstStyle/>
            <a:p>
              <a:r>
                <a:rPr lang="tr-TR" dirty="0" smtClean="0"/>
                <a:t>Kodunu inceleyelim.</a:t>
              </a:r>
              <a:endParaRPr lang="tr-TR" dirty="0"/>
            </a:p>
          </p:txBody>
        </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amond(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linds(horizontal)">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amond(in)">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b="1" dirty="0" smtClean="0">
                <a:solidFill>
                  <a:schemeClr val="tx2">
                    <a:lumMod val="60000"/>
                    <a:lumOff val="40000"/>
                  </a:schemeClr>
                </a:solidFill>
              </a:rPr>
              <a:t>Döngüler ile Ekrana Şekil Yazdırma</a:t>
            </a:r>
            <a:endParaRPr lang="tr-TR" dirty="0"/>
          </a:p>
        </p:txBody>
      </p:sp>
      <p:sp>
        <p:nvSpPr>
          <p:cNvPr id="3" name="2 İçerik Yer Tutucusu"/>
          <p:cNvSpPr>
            <a:spLocks noGrp="1"/>
          </p:cNvSpPr>
          <p:nvPr>
            <p:ph sz="quarter" idx="1"/>
          </p:nvPr>
        </p:nvSpPr>
        <p:spPr/>
        <p:txBody>
          <a:bodyPr/>
          <a:lstStyle/>
          <a:p>
            <a:r>
              <a:rPr lang="tr-TR" dirty="0" smtClean="0"/>
              <a:t>Sınavda sizden, öğrenmiş olduğunuz döngüleri kullanarak belli bir şekli ekrana çizdiren kod yazmanız istenebilir. </a:t>
            </a:r>
          </a:p>
          <a:p>
            <a:r>
              <a:rPr lang="tr-TR" dirty="0" smtClean="0"/>
              <a:t>Bu sununun sonundaki slaytlardaki </a:t>
            </a:r>
            <a:r>
              <a:rPr lang="tr-TR" b="1" dirty="0" smtClean="0"/>
              <a:t>çözümlü alıştırmaları </a:t>
            </a:r>
            <a:r>
              <a:rPr lang="tr-TR" dirty="0" smtClean="0"/>
              <a:t>dikkatlice inceleyiniz ve takıldığınız yerleri bizlere sorunuz.</a:t>
            </a:r>
          </a:p>
          <a:p>
            <a:pPr algn="r"/>
            <a:r>
              <a:rPr lang="tr-TR" dirty="0" smtClean="0">
                <a:hlinkClick r:id="rId2"/>
              </a:rPr>
              <a:t>https://www.youtube.com/watch?v=C7BN-lbybZQ</a:t>
            </a:r>
            <a:endParaRPr lang="tr-TR" dirty="0" smtClean="0"/>
          </a:p>
          <a:p>
            <a:pPr algn="r">
              <a:buNone/>
            </a:pPr>
            <a:r>
              <a:rPr lang="tr-TR" dirty="0" smtClean="0"/>
              <a:t>gibi internet sitelerinden </a:t>
            </a:r>
            <a:br>
              <a:rPr lang="tr-TR" dirty="0" smtClean="0"/>
            </a:br>
            <a:r>
              <a:rPr lang="tr-TR" dirty="0" smtClean="0"/>
              <a:t>yardım alın.</a:t>
            </a:r>
          </a:p>
        </p:txBody>
      </p:sp>
      <p:pic>
        <p:nvPicPr>
          <p:cNvPr id="2050" name="Picture 2"/>
          <p:cNvPicPr>
            <a:picLocks noChangeAspect="1" noChangeArrowheads="1"/>
          </p:cNvPicPr>
          <p:nvPr/>
        </p:nvPicPr>
        <p:blipFill>
          <a:blip r:embed="rId3"/>
          <a:srcRect/>
          <a:stretch>
            <a:fillRect/>
          </a:stretch>
        </p:blipFill>
        <p:spPr bwMode="auto">
          <a:xfrm>
            <a:off x="500034" y="3357562"/>
            <a:ext cx="4357718" cy="3158122"/>
          </a:xfrm>
          <a:prstGeom prst="rect">
            <a:avLst/>
          </a:prstGeom>
          <a:noFill/>
          <a:ln w="9525">
            <a:noFill/>
            <a:miter lim="800000"/>
            <a:headEnd/>
            <a:tailEnd/>
          </a:ln>
          <a:effectLst/>
        </p:spPr>
      </p:pic>
    </p:spTree>
  </p:cSld>
  <p:clrMapOvr>
    <a:masterClrMapping/>
  </p:clrMapOvr>
  <p:transition>
    <p:random/>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İlginç bir geribildirim: Bir tutkudur kodlamak…</a:t>
            </a:r>
            <a:endParaRPr lang="tr-TR" dirty="0"/>
          </a:p>
        </p:txBody>
      </p:sp>
      <p:pic>
        <p:nvPicPr>
          <p:cNvPr id="4" name="3 İçerik Yer Tutucusu" descr="2016-06-10 18.40.41.jpg"/>
          <p:cNvPicPr>
            <a:picLocks noGrp="1" noChangeAspect="1"/>
          </p:cNvPicPr>
          <p:nvPr>
            <p:ph sz="quarter" idx="1"/>
          </p:nvPr>
        </p:nvPicPr>
        <p:blipFill>
          <a:blip r:embed="rId2" cstate="print">
            <a:lum bright="30000" contrast="40000"/>
          </a:blip>
          <a:srcRect t="31382" b="40322"/>
          <a:stretch>
            <a:fillRect/>
          </a:stretch>
        </p:blipFill>
        <p:spPr>
          <a:xfrm>
            <a:off x="1432711" y="1285860"/>
            <a:ext cx="6278578" cy="1891373"/>
          </a:xfrm>
          <a:ln w="28575">
            <a:solidFill>
              <a:srgbClr val="C00000"/>
            </a:solidFill>
            <a:prstDash val="sysDot"/>
          </a:ln>
        </p:spPr>
      </p:pic>
      <p:sp>
        <p:nvSpPr>
          <p:cNvPr id="5" name="4 Metin kutusu"/>
          <p:cNvSpPr txBox="1"/>
          <p:nvPr/>
        </p:nvSpPr>
        <p:spPr>
          <a:xfrm>
            <a:off x="2114693" y="3214686"/>
            <a:ext cx="5034840"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tr-TR" i="1" dirty="0" smtClean="0"/>
              <a:t>2016 Yaz Dönemi Ara Sınav Geri Bildirim Anketinden</a:t>
            </a:r>
            <a:endParaRPr lang="tr-TR" i="1" dirty="0"/>
          </a:p>
        </p:txBody>
      </p:sp>
      <p:sp>
        <p:nvSpPr>
          <p:cNvPr id="8" name="7 Köşeleri Yuvarlanmış Dikdörtgen Belirtme Çizgisi"/>
          <p:cNvSpPr/>
          <p:nvPr/>
        </p:nvSpPr>
        <p:spPr>
          <a:xfrm>
            <a:off x="928662" y="3714752"/>
            <a:ext cx="3760401" cy="1285885"/>
          </a:xfrm>
          <a:prstGeom prst="wedgeRoundRectCallout">
            <a:avLst>
              <a:gd name="adj1" fmla="val 34156"/>
              <a:gd name="adj2" fmla="val 93971"/>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r>
              <a:rPr lang="tr-TR" dirty="0" err="1" smtClean="0"/>
              <a:t>char</a:t>
            </a:r>
            <a:r>
              <a:rPr lang="tr-TR" dirty="0" smtClean="0"/>
              <a:t> cevap;</a:t>
            </a:r>
          </a:p>
          <a:p>
            <a:r>
              <a:rPr lang="tr-TR" dirty="0" err="1" smtClean="0"/>
              <a:t>printf</a:t>
            </a:r>
            <a:r>
              <a:rPr lang="tr-TR" dirty="0" smtClean="0"/>
              <a:t>(“Benimle evlenir misin? Evet” “için ‘</a:t>
            </a:r>
            <a:r>
              <a:rPr lang="tr-TR" dirty="0" err="1" smtClean="0"/>
              <a:t>e’ye</a:t>
            </a:r>
            <a:r>
              <a:rPr lang="tr-TR" dirty="0" smtClean="0"/>
              <a:t> bas.”); </a:t>
            </a:r>
            <a:br>
              <a:rPr lang="tr-TR" dirty="0" smtClean="0"/>
            </a:br>
            <a:r>
              <a:rPr lang="tr-TR" dirty="0" err="1" smtClean="0"/>
              <a:t>scanf</a:t>
            </a:r>
            <a:r>
              <a:rPr lang="tr-TR" dirty="0" smtClean="0"/>
              <a:t>(“   %c”, &amp;cevap);</a:t>
            </a:r>
            <a:endParaRPr lang="tr-TR" dirty="0"/>
          </a:p>
        </p:txBody>
      </p:sp>
      <p:sp>
        <p:nvSpPr>
          <p:cNvPr id="9" name="8 Köşeleri Yuvarlanmış Dikdörtgen Belirtme Çizgisi"/>
          <p:cNvSpPr/>
          <p:nvPr/>
        </p:nvSpPr>
        <p:spPr>
          <a:xfrm>
            <a:off x="5843182" y="4000504"/>
            <a:ext cx="2681282" cy="627063"/>
          </a:xfrm>
          <a:prstGeom prst="wedgeRoundRectCallout">
            <a:avLst>
              <a:gd name="adj1" fmla="val -73047"/>
              <a:gd name="adj2" fmla="val 161252"/>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tr-TR" i="1" dirty="0" smtClean="0"/>
              <a:t>Selami ne diyorsun, anlamıyorum.</a:t>
            </a:r>
            <a:endParaRPr lang="tr-TR" i="1" dirty="0"/>
          </a:p>
        </p:txBody>
      </p:sp>
      <p:grpSp>
        <p:nvGrpSpPr>
          <p:cNvPr id="3" name="13 Grup"/>
          <p:cNvGrpSpPr/>
          <p:nvPr/>
        </p:nvGrpSpPr>
        <p:grpSpPr>
          <a:xfrm>
            <a:off x="1556901" y="4929198"/>
            <a:ext cx="2064155" cy="1076757"/>
            <a:chOff x="1122338" y="5940431"/>
            <a:chExt cx="2064155" cy="1076757"/>
          </a:xfrm>
        </p:grpSpPr>
        <p:cxnSp>
          <p:nvCxnSpPr>
            <p:cNvPr id="11" name="10 Düz Ok Bağlayıcısı"/>
            <p:cNvCxnSpPr/>
            <p:nvPr/>
          </p:nvCxnSpPr>
          <p:spPr>
            <a:xfrm rot="16200000" flipV="1">
              <a:off x="1028085" y="6263702"/>
              <a:ext cx="708039" cy="6149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12 Metin kutusu"/>
            <p:cNvSpPr txBox="1"/>
            <p:nvPr/>
          </p:nvSpPr>
          <p:spPr>
            <a:xfrm>
              <a:off x="1122338" y="6678634"/>
              <a:ext cx="2064155" cy="338554"/>
            </a:xfrm>
            <a:prstGeom prst="rect">
              <a:avLst/>
            </a:prstGeom>
            <a:noFill/>
          </p:spPr>
          <p:txBody>
            <a:bodyPr wrap="none" rtlCol="0">
              <a:spAutoFit/>
            </a:bodyPr>
            <a:lstStyle/>
            <a:p>
              <a:r>
                <a:rPr lang="tr-TR" sz="1600" dirty="0" smtClean="0"/>
                <a:t>Boşluğu unutmuyoruz.</a:t>
              </a:r>
              <a:endParaRPr lang="tr-TR" sz="1600" dirty="0"/>
            </a:p>
          </p:txBody>
        </p:sp>
      </p:grpSp>
      <p:grpSp>
        <p:nvGrpSpPr>
          <p:cNvPr id="6" name="14 Grup"/>
          <p:cNvGrpSpPr/>
          <p:nvPr/>
        </p:nvGrpSpPr>
        <p:grpSpPr>
          <a:xfrm>
            <a:off x="6785764" y="4667269"/>
            <a:ext cx="1700623" cy="1487850"/>
            <a:chOff x="1206500" y="5589602"/>
            <a:chExt cx="1700623" cy="1487850"/>
          </a:xfrm>
        </p:grpSpPr>
        <p:cxnSp>
          <p:nvCxnSpPr>
            <p:cNvPr id="16" name="15 Düz Ok Bağlayıcısı"/>
            <p:cNvCxnSpPr>
              <a:stCxn id="17" idx="0"/>
            </p:cNvCxnSpPr>
            <p:nvPr/>
          </p:nvCxnSpPr>
          <p:spPr>
            <a:xfrm rot="16200000" flipV="1">
              <a:off x="1705149" y="5648571"/>
              <a:ext cx="410632" cy="2926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16 Metin kutusu"/>
            <p:cNvSpPr txBox="1"/>
            <p:nvPr/>
          </p:nvSpPr>
          <p:spPr>
            <a:xfrm>
              <a:off x="1206500" y="6000234"/>
              <a:ext cx="1700623" cy="1077218"/>
            </a:xfrm>
            <a:prstGeom prst="rect">
              <a:avLst/>
            </a:prstGeom>
            <a:noFill/>
          </p:spPr>
          <p:txBody>
            <a:bodyPr wrap="square" rtlCol="0">
              <a:spAutoFit/>
            </a:bodyPr>
            <a:lstStyle/>
            <a:p>
              <a:pPr algn="ctr"/>
              <a:r>
                <a:rPr lang="tr-TR" sz="1600" dirty="0" smtClean="0"/>
                <a:t>Programlama bilmemenin sakıncalarından yalnız biri</a:t>
              </a:r>
              <a:endParaRPr lang="tr-TR" sz="1600" dirty="0"/>
            </a:p>
          </p:txBody>
        </p:sp>
      </p:grpSp>
      <p:pic>
        <p:nvPicPr>
          <p:cNvPr id="1026" name="Picture 2" descr="http://4.bp.blogspot.com/-xRxmwxXhcYU/U7Af72HCA3I/AAAAAAAARnQ/evnARpbuIes/s1600/ask+%281%29.png"/>
          <p:cNvPicPr>
            <a:picLocks noChangeAspect="1" noChangeArrowheads="1"/>
          </p:cNvPicPr>
          <p:nvPr/>
        </p:nvPicPr>
        <p:blipFill>
          <a:blip r:embed="rId3"/>
          <a:srcRect/>
          <a:stretch>
            <a:fillRect/>
          </a:stretch>
        </p:blipFill>
        <p:spPr bwMode="auto">
          <a:xfrm>
            <a:off x="3985793" y="4953021"/>
            <a:ext cx="1584325" cy="1584325"/>
          </a:xfrm>
          <a:prstGeom prst="rect">
            <a:avLst/>
          </a:prstGeom>
          <a:noFill/>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ox(i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ox(i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p:cNvPicPr>
            <a:picLocks noChangeAspect="1"/>
          </p:cNvPicPr>
          <p:nvPr/>
        </p:nvPicPr>
        <p:blipFill>
          <a:blip r:embed="rId3" cstate="print">
            <a:clrChange>
              <a:clrFrom>
                <a:srgbClr val="FFFFFF"/>
              </a:clrFrom>
              <a:clrTo>
                <a:srgbClr val="FFFFFF">
                  <a:alpha val="0"/>
                </a:srgbClr>
              </a:clrTo>
            </a:clrChange>
          </a:blip>
          <a:stretch>
            <a:fillRect/>
          </a:stretch>
        </p:blipFill>
        <p:spPr>
          <a:xfrm>
            <a:off x="3029868" y="1666207"/>
            <a:ext cx="3436620" cy="3646150"/>
          </a:xfrm>
          <a:prstGeom prst="rect">
            <a:avLst/>
          </a:prstGeom>
        </p:spPr>
      </p:pic>
      <p:sp>
        <p:nvSpPr>
          <p:cNvPr id="26" name="25 Yuvarlatılmış Dikdörtgen"/>
          <p:cNvSpPr/>
          <p:nvPr/>
        </p:nvSpPr>
        <p:spPr>
          <a:xfrm>
            <a:off x="642910" y="3143248"/>
            <a:ext cx="2428892" cy="1000132"/>
          </a:xfrm>
          <a:prstGeom prst="roundRect">
            <a:avLst/>
          </a:prstGeom>
          <a:solidFill>
            <a:schemeClr val="accent4">
              <a:lumMod val="20000"/>
              <a:lumOff val="80000"/>
            </a:schemeClr>
          </a:solidFill>
          <a:ln w="57150">
            <a:solidFill>
              <a:srgbClr val="FF0000"/>
            </a:solidFill>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a:endParaRPr lang="tr-TR"/>
          </a:p>
        </p:txBody>
      </p:sp>
      <p:sp>
        <p:nvSpPr>
          <p:cNvPr id="48" name="47 Metin kutusu"/>
          <p:cNvSpPr txBox="1"/>
          <p:nvPr/>
        </p:nvSpPr>
        <p:spPr>
          <a:xfrm>
            <a:off x="2871989" y="1982233"/>
            <a:ext cx="900000" cy="246221"/>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1000" dirty="0" smtClean="0">
                <a:solidFill>
                  <a:schemeClr val="tx1"/>
                </a:solidFill>
              </a:rPr>
              <a:t>veri giriş-çıkış</a:t>
            </a:r>
          </a:p>
        </p:txBody>
      </p:sp>
      <p:sp>
        <p:nvSpPr>
          <p:cNvPr id="46" name="45 Başlık"/>
          <p:cNvSpPr>
            <a:spLocks noGrp="1"/>
          </p:cNvSpPr>
          <p:nvPr>
            <p:ph type="title"/>
          </p:nvPr>
        </p:nvSpPr>
        <p:spPr>
          <a:xfrm>
            <a:off x="457200" y="121547"/>
            <a:ext cx="8229600" cy="990600"/>
          </a:xfrm>
        </p:spPr>
        <p:txBody>
          <a:bodyPr/>
          <a:lstStyle/>
          <a:p>
            <a:r>
              <a:rPr lang="tr-TR" dirty="0" smtClean="0"/>
              <a:t>Yol Haritası</a:t>
            </a:r>
            <a:endParaRPr lang="tr-TR" dirty="0"/>
          </a:p>
        </p:txBody>
      </p:sp>
      <p:pic>
        <p:nvPicPr>
          <p:cNvPr id="47" name="46 Resim" descr="images.jpeg"/>
          <p:cNvPicPr>
            <a:picLocks noChangeAspect="1"/>
          </p:cNvPicPr>
          <p:nvPr/>
        </p:nvPicPr>
        <p:blipFill>
          <a:blip r:embed="rId4">
            <a:clrChange>
              <a:clrFrom>
                <a:srgbClr val="FFFFFF"/>
              </a:clrFrom>
              <a:clrTo>
                <a:srgbClr val="FFFFFF">
                  <a:alpha val="0"/>
                </a:srgbClr>
              </a:clrTo>
            </a:clrChange>
          </a:blip>
          <a:srcRect b="14457"/>
          <a:stretch>
            <a:fillRect/>
          </a:stretch>
        </p:blipFill>
        <p:spPr>
          <a:xfrm>
            <a:off x="3300328" y="1112147"/>
            <a:ext cx="891197" cy="864000"/>
          </a:xfrm>
          <a:prstGeom prst="rect">
            <a:avLst/>
          </a:prstGeom>
        </p:spPr>
      </p:pic>
      <p:pic>
        <p:nvPicPr>
          <p:cNvPr id="49" name="48 Resim" descr="Stick-figure-balancing-gadgets.gif"/>
          <p:cNvPicPr>
            <a:picLocks noChangeAspect="1"/>
          </p:cNvPicPr>
          <p:nvPr/>
        </p:nvPicPr>
        <p:blipFill>
          <a:blip r:embed="rId5" cstate="print">
            <a:clrChange>
              <a:clrFrom>
                <a:srgbClr val="FFFFFF"/>
              </a:clrFrom>
              <a:clrTo>
                <a:srgbClr val="FFFFFF">
                  <a:alpha val="0"/>
                </a:srgbClr>
              </a:clrTo>
            </a:clrChange>
          </a:blip>
          <a:stretch>
            <a:fillRect/>
          </a:stretch>
        </p:blipFill>
        <p:spPr>
          <a:xfrm>
            <a:off x="3644786" y="5010231"/>
            <a:ext cx="1241597" cy="1364392"/>
          </a:xfrm>
          <a:prstGeom prst="rect">
            <a:avLst/>
          </a:prstGeom>
        </p:spPr>
      </p:pic>
      <p:pic>
        <p:nvPicPr>
          <p:cNvPr id="50" name="49 Resim" descr="stick_figure_holding_five_800_clr_7794.png"/>
          <p:cNvPicPr>
            <a:picLocks noChangeAspect="1"/>
          </p:cNvPicPr>
          <p:nvPr/>
        </p:nvPicPr>
        <p:blipFill>
          <a:blip r:embed="rId6" cstate="print"/>
          <a:stretch>
            <a:fillRect/>
          </a:stretch>
        </p:blipFill>
        <p:spPr>
          <a:xfrm>
            <a:off x="6041478" y="1112147"/>
            <a:ext cx="512325" cy="828000"/>
          </a:xfrm>
          <a:prstGeom prst="rect">
            <a:avLst/>
          </a:prstGeom>
        </p:spPr>
      </p:pic>
      <p:sp>
        <p:nvSpPr>
          <p:cNvPr id="51" name="50 Metin kutusu"/>
          <p:cNvSpPr txBox="1"/>
          <p:nvPr/>
        </p:nvSpPr>
        <p:spPr>
          <a:xfrm>
            <a:off x="6636193" y="1297265"/>
            <a:ext cx="900000" cy="246221"/>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1000" dirty="0" smtClean="0">
                <a:solidFill>
                  <a:schemeClr val="tx1"/>
                </a:solidFill>
              </a:rPr>
              <a:t>değişken</a:t>
            </a:r>
          </a:p>
        </p:txBody>
      </p:sp>
      <p:pic>
        <p:nvPicPr>
          <p:cNvPr id="52" name="51 Resim" descr="question-mark-above-figure.jpg"/>
          <p:cNvPicPr>
            <a:picLocks noChangeAspect="1"/>
          </p:cNvPicPr>
          <p:nvPr/>
        </p:nvPicPr>
        <p:blipFill>
          <a:blip r:embed="rId7" cstate="print">
            <a:clrChange>
              <a:clrFrom>
                <a:srgbClr val="000000">
                  <a:alpha val="0"/>
                </a:srgbClr>
              </a:clrFrom>
              <a:clrTo>
                <a:srgbClr val="000000">
                  <a:alpha val="0"/>
                </a:srgbClr>
              </a:clrTo>
            </a:clrChange>
          </a:blip>
          <a:stretch>
            <a:fillRect/>
          </a:stretch>
        </p:blipFill>
        <p:spPr>
          <a:xfrm>
            <a:off x="5143529" y="740360"/>
            <a:ext cx="476928" cy="828000"/>
          </a:xfrm>
          <a:prstGeom prst="rect">
            <a:avLst/>
          </a:prstGeom>
        </p:spPr>
      </p:pic>
      <p:sp>
        <p:nvSpPr>
          <p:cNvPr id="55" name="54 Metin kutusu"/>
          <p:cNvSpPr txBox="1"/>
          <p:nvPr/>
        </p:nvSpPr>
        <p:spPr>
          <a:xfrm>
            <a:off x="4207529" y="865926"/>
            <a:ext cx="900000" cy="246221"/>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1000" dirty="0" smtClean="0">
                <a:solidFill>
                  <a:schemeClr val="tx1"/>
                </a:solidFill>
              </a:rPr>
              <a:t>algoritma</a:t>
            </a:r>
          </a:p>
        </p:txBody>
      </p:sp>
      <p:sp>
        <p:nvSpPr>
          <p:cNvPr id="56" name="55 Metin kutusu"/>
          <p:cNvSpPr txBox="1"/>
          <p:nvPr/>
        </p:nvSpPr>
        <p:spPr>
          <a:xfrm>
            <a:off x="6466488" y="2447435"/>
            <a:ext cx="900000" cy="246221"/>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1000" dirty="0" smtClean="0">
                <a:solidFill>
                  <a:schemeClr val="tx1"/>
                </a:solidFill>
              </a:rPr>
              <a:t>koşul</a:t>
            </a:r>
          </a:p>
        </p:txBody>
      </p:sp>
      <p:pic>
        <p:nvPicPr>
          <p:cNvPr id="61" name="60 Resim" descr="stick_figure_direction_1600_clr.png"/>
          <p:cNvPicPr>
            <a:picLocks noChangeAspect="1"/>
          </p:cNvPicPr>
          <p:nvPr/>
        </p:nvPicPr>
        <p:blipFill>
          <a:blip r:embed="rId8" cstate="print"/>
          <a:stretch>
            <a:fillRect/>
          </a:stretch>
        </p:blipFill>
        <p:spPr>
          <a:xfrm rot="156924">
            <a:off x="5546465" y="2002301"/>
            <a:ext cx="900000" cy="898127"/>
          </a:xfrm>
          <a:prstGeom prst="rect">
            <a:avLst/>
          </a:prstGeom>
        </p:spPr>
      </p:pic>
      <p:pic>
        <p:nvPicPr>
          <p:cNvPr id="62" name="61 Resim" descr="teaserbox_4675912.png"/>
          <p:cNvPicPr>
            <a:picLocks noChangeAspect="1"/>
          </p:cNvPicPr>
          <p:nvPr/>
        </p:nvPicPr>
        <p:blipFill>
          <a:blip r:embed="rId9" cstate="print"/>
          <a:stretch>
            <a:fillRect/>
          </a:stretch>
        </p:blipFill>
        <p:spPr>
          <a:xfrm>
            <a:off x="3711530" y="2570546"/>
            <a:ext cx="675000" cy="900000"/>
          </a:xfrm>
          <a:prstGeom prst="rect">
            <a:avLst/>
          </a:prstGeom>
        </p:spPr>
      </p:pic>
      <p:sp>
        <p:nvSpPr>
          <p:cNvPr id="63" name="62 Metin kutusu"/>
          <p:cNvSpPr txBox="1"/>
          <p:nvPr/>
        </p:nvSpPr>
        <p:spPr>
          <a:xfrm>
            <a:off x="2629705" y="2849758"/>
            <a:ext cx="900000" cy="246221"/>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1000" dirty="0" smtClean="0">
                <a:solidFill>
                  <a:schemeClr val="tx1"/>
                </a:solidFill>
              </a:rPr>
              <a:t>fonksiyon</a:t>
            </a:r>
          </a:p>
        </p:txBody>
      </p:sp>
      <p:pic>
        <p:nvPicPr>
          <p:cNvPr id="65" name="64 Resim" descr="döngü.jpg"/>
          <p:cNvPicPr>
            <a:picLocks noChangeAspect="1"/>
          </p:cNvPicPr>
          <p:nvPr/>
        </p:nvPicPr>
        <p:blipFill>
          <a:blip r:embed="rId10" cstate="print">
            <a:clrChange>
              <a:clrFrom>
                <a:srgbClr val="FFFFFF"/>
              </a:clrFrom>
              <a:clrTo>
                <a:srgbClr val="FFFFFF">
                  <a:alpha val="0"/>
                </a:srgbClr>
              </a:clrTo>
            </a:clrChange>
          </a:blip>
          <a:stretch>
            <a:fillRect/>
          </a:stretch>
        </p:blipFill>
        <p:spPr>
          <a:xfrm>
            <a:off x="4782665" y="3020546"/>
            <a:ext cx="900000" cy="900000"/>
          </a:xfrm>
          <a:prstGeom prst="rect">
            <a:avLst/>
          </a:prstGeom>
        </p:spPr>
      </p:pic>
      <p:pic>
        <p:nvPicPr>
          <p:cNvPr id="92" name="91 Resim" descr="arrays.jpg"/>
          <p:cNvPicPr>
            <a:picLocks noChangeAspect="1"/>
          </p:cNvPicPr>
          <p:nvPr/>
        </p:nvPicPr>
        <p:blipFill>
          <a:blip r:embed="rId11" cstate="print">
            <a:clrChange>
              <a:clrFrom>
                <a:srgbClr val="FFFFFF"/>
              </a:clrFrom>
              <a:clrTo>
                <a:srgbClr val="FFFFFF">
                  <a:alpha val="0"/>
                </a:srgbClr>
              </a:clrTo>
            </a:clrChange>
          </a:blip>
          <a:srcRect t="19559" b="26669"/>
          <a:stretch>
            <a:fillRect/>
          </a:stretch>
        </p:blipFill>
        <p:spPr>
          <a:xfrm rot="273011">
            <a:off x="1832849" y="3193775"/>
            <a:ext cx="1064446" cy="612000"/>
          </a:xfrm>
          <a:prstGeom prst="rect">
            <a:avLst/>
          </a:prstGeom>
        </p:spPr>
      </p:pic>
      <p:sp>
        <p:nvSpPr>
          <p:cNvPr id="94" name="93 Metin kutusu"/>
          <p:cNvSpPr txBox="1"/>
          <p:nvPr/>
        </p:nvSpPr>
        <p:spPr>
          <a:xfrm>
            <a:off x="5736193" y="3498517"/>
            <a:ext cx="900000" cy="246221"/>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1000" dirty="0" smtClean="0">
                <a:solidFill>
                  <a:schemeClr val="tx1"/>
                </a:solidFill>
              </a:rPr>
              <a:t>döngü</a:t>
            </a:r>
          </a:p>
        </p:txBody>
      </p:sp>
      <p:sp>
        <p:nvSpPr>
          <p:cNvPr id="96" name="95 Metin kutusu"/>
          <p:cNvSpPr txBox="1"/>
          <p:nvPr/>
        </p:nvSpPr>
        <p:spPr>
          <a:xfrm>
            <a:off x="890164" y="3470546"/>
            <a:ext cx="900000" cy="246221"/>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1000" dirty="0" smtClean="0">
                <a:solidFill>
                  <a:schemeClr val="tx1"/>
                </a:solidFill>
              </a:rPr>
              <a:t>dizi -dizgi</a:t>
            </a:r>
          </a:p>
        </p:txBody>
      </p:sp>
      <p:pic>
        <p:nvPicPr>
          <p:cNvPr id="97" name="96 Resim" descr="16201491-3d-human-with-a-pointer-isolated-on-white-background.jpg"/>
          <p:cNvPicPr>
            <a:picLocks noChangeAspect="1"/>
          </p:cNvPicPr>
          <p:nvPr/>
        </p:nvPicPr>
        <p:blipFill>
          <a:blip r:embed="rId12">
            <a:clrChange>
              <a:clrFrom>
                <a:srgbClr val="FFFFFF"/>
              </a:clrFrom>
              <a:clrTo>
                <a:srgbClr val="FFFFFF">
                  <a:alpha val="0"/>
                </a:srgbClr>
              </a:clrTo>
            </a:clrChange>
          </a:blip>
          <a:stretch>
            <a:fillRect/>
          </a:stretch>
        </p:blipFill>
        <p:spPr>
          <a:xfrm>
            <a:off x="5413374" y="3894788"/>
            <a:ext cx="744642" cy="900000"/>
          </a:xfrm>
          <a:prstGeom prst="rect">
            <a:avLst/>
          </a:prstGeom>
        </p:spPr>
      </p:pic>
      <p:pic>
        <p:nvPicPr>
          <p:cNvPr id="98" name="97 Resim" descr="harıl harıl kod.jpg"/>
          <p:cNvPicPr>
            <a:picLocks noChangeAspect="1"/>
          </p:cNvPicPr>
          <p:nvPr/>
        </p:nvPicPr>
        <p:blipFill>
          <a:blip r:embed="rId13" cstate="print"/>
          <a:stretch>
            <a:fillRect/>
          </a:stretch>
        </p:blipFill>
        <p:spPr>
          <a:xfrm>
            <a:off x="2061627" y="4389607"/>
            <a:ext cx="810362" cy="810362"/>
          </a:xfrm>
          <a:prstGeom prst="rect">
            <a:avLst/>
          </a:prstGeom>
        </p:spPr>
      </p:pic>
      <p:sp>
        <p:nvSpPr>
          <p:cNvPr id="95" name="94 Metin kutusu"/>
          <p:cNvSpPr txBox="1"/>
          <p:nvPr/>
        </p:nvSpPr>
        <p:spPr>
          <a:xfrm>
            <a:off x="6012890" y="4517789"/>
            <a:ext cx="900000" cy="246221"/>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1000" dirty="0" smtClean="0">
                <a:solidFill>
                  <a:schemeClr val="tx1"/>
                </a:solidFill>
              </a:rPr>
              <a:t>işaretçi</a:t>
            </a:r>
          </a:p>
        </p:txBody>
      </p:sp>
      <p:sp>
        <p:nvSpPr>
          <p:cNvPr id="99" name="98 Metin kutusu"/>
          <p:cNvSpPr txBox="1"/>
          <p:nvPr/>
        </p:nvSpPr>
        <p:spPr>
          <a:xfrm>
            <a:off x="1161627" y="4764010"/>
            <a:ext cx="900000" cy="246221"/>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1000" dirty="0" smtClean="0">
                <a:solidFill>
                  <a:schemeClr val="tx1"/>
                </a:solidFill>
              </a:rPr>
              <a:t>yapı</a:t>
            </a:r>
          </a:p>
        </p:txBody>
      </p:sp>
      <p:sp>
        <p:nvSpPr>
          <p:cNvPr id="23" name="22 Metin kutusu"/>
          <p:cNvSpPr txBox="1"/>
          <p:nvPr/>
        </p:nvSpPr>
        <p:spPr>
          <a:xfrm>
            <a:off x="2919894" y="5377803"/>
            <a:ext cx="900000" cy="246221"/>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1000" dirty="0" smtClean="0">
                <a:solidFill>
                  <a:schemeClr val="tx1"/>
                </a:solidFill>
              </a:rPr>
              <a:t>komut ekranı</a:t>
            </a:r>
          </a:p>
        </p:txBody>
      </p:sp>
      <p:sp>
        <p:nvSpPr>
          <p:cNvPr id="25" name="24 Metin kutusu"/>
          <p:cNvSpPr txBox="1"/>
          <p:nvPr/>
        </p:nvSpPr>
        <p:spPr>
          <a:xfrm>
            <a:off x="6215074" y="4000504"/>
            <a:ext cx="900000" cy="246221"/>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1000" dirty="0" smtClean="0">
                <a:solidFill>
                  <a:schemeClr val="tx1"/>
                </a:solidFill>
              </a:rPr>
              <a:t>özyineleme</a:t>
            </a:r>
          </a:p>
        </p:txBody>
      </p:sp>
    </p:spTree>
  </p:cSld>
  <p:clrMapOvr>
    <a:masterClrMapping/>
  </p:clrMapOvr>
  <p:transition spd="med" advClick="0">
    <p:pull/>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Diziler</a:t>
            </a:r>
            <a:endParaRPr lang="tr-TR" dirty="0"/>
          </a:p>
        </p:txBody>
      </p:sp>
      <p:sp>
        <p:nvSpPr>
          <p:cNvPr id="3" name="2 İçerik Yer Tutucusu"/>
          <p:cNvSpPr>
            <a:spLocks noGrp="1"/>
          </p:cNvSpPr>
          <p:nvPr>
            <p:ph sz="quarter" idx="1"/>
          </p:nvPr>
        </p:nvSpPr>
        <p:spPr>
          <a:xfrm>
            <a:off x="457200" y="1219200"/>
            <a:ext cx="8229600" cy="3495684"/>
          </a:xfrm>
        </p:spPr>
        <p:txBody>
          <a:bodyPr>
            <a:normAutofit/>
          </a:bodyPr>
          <a:lstStyle/>
          <a:p>
            <a:r>
              <a:rPr lang="tr-TR" sz="3000" dirty="0" smtClean="0"/>
              <a:t>Diziler veri saklamak için çok etkin bir araçtırlar</a:t>
            </a:r>
            <a:endParaRPr lang="tr-TR" sz="2800" dirty="0" smtClean="0"/>
          </a:p>
          <a:p>
            <a:r>
              <a:rPr lang="tr-TR" sz="2800" dirty="0" smtClean="0"/>
              <a:t>Bilgisayar programları günlük işleri kolaylaştırmak ve </a:t>
            </a:r>
            <a:r>
              <a:rPr lang="tr-TR" sz="2800" b="1" dirty="0" smtClean="0"/>
              <a:t>çok fazla veriyi </a:t>
            </a:r>
            <a:r>
              <a:rPr lang="tr-TR" sz="2800" dirty="0" smtClean="0"/>
              <a:t>daha rahat işlemek için kullanılırlar. Ancak verilerin programlarda </a:t>
            </a:r>
            <a:r>
              <a:rPr lang="tr-TR" sz="2800" b="1" dirty="0" smtClean="0"/>
              <a:t>nasıl saklandığı </a:t>
            </a:r>
            <a:r>
              <a:rPr lang="tr-TR" sz="2800" dirty="0" smtClean="0"/>
              <a:t>önemli bir problemdir.</a:t>
            </a:r>
          </a:p>
          <a:p>
            <a:endParaRPr lang="tr-TR" dirty="0" smtClean="0"/>
          </a:p>
          <a:p>
            <a:endParaRPr lang="tr-TR" dirty="0" smtClean="0"/>
          </a:p>
          <a:p>
            <a:endParaRPr lang="tr-TR" dirty="0" smtClean="0"/>
          </a:p>
          <a:p>
            <a:endParaRPr lang="tr-TR" dirty="0" smtClean="0"/>
          </a:p>
          <a:p>
            <a:endParaRPr lang="tr-TR" dirty="0" smtClean="0"/>
          </a:p>
          <a:p>
            <a:endParaRPr lang="tr-TR" dirty="0" smtClean="0"/>
          </a:p>
          <a:p>
            <a:endParaRPr lang="tr-TR" dirty="0" smtClean="0"/>
          </a:p>
          <a:p>
            <a:endParaRPr lang="tr-TR" dirty="0" smtClean="0"/>
          </a:p>
          <a:p>
            <a:endParaRPr lang="tr-TR" dirty="0" smtClean="0"/>
          </a:p>
          <a:p>
            <a:endParaRPr lang="tr-TR" dirty="0" smtClean="0"/>
          </a:p>
          <a:p>
            <a:endParaRPr lang="tr-TR" dirty="0" smtClean="0"/>
          </a:p>
          <a:p>
            <a:endParaRPr lang="tr-TR" dirty="0" smtClean="0"/>
          </a:p>
          <a:p>
            <a:endParaRPr lang="tr-TR" dirty="0" smtClean="0"/>
          </a:p>
          <a:p>
            <a:endParaRPr lang="tr-TR" sz="2400" dirty="0" smtClean="0"/>
          </a:p>
          <a:p>
            <a:endParaRPr lang="tr-TR" sz="2400" dirty="0" smtClean="0"/>
          </a:p>
          <a:p>
            <a:endParaRPr lang="tr-TR" sz="2800" dirty="0" smtClean="0"/>
          </a:p>
          <a:p>
            <a:pPr>
              <a:buNone/>
            </a:pPr>
            <a:endParaRPr lang="tr-TR" dirty="0"/>
          </a:p>
        </p:txBody>
      </p:sp>
      <p:grpSp>
        <p:nvGrpSpPr>
          <p:cNvPr id="4" name="19 Grup"/>
          <p:cNvGrpSpPr/>
          <p:nvPr/>
        </p:nvGrpSpPr>
        <p:grpSpPr>
          <a:xfrm>
            <a:off x="1428728" y="3786190"/>
            <a:ext cx="7286652" cy="2643182"/>
            <a:chOff x="1428728" y="3786190"/>
            <a:chExt cx="7286652" cy="2643182"/>
          </a:xfrm>
        </p:grpSpPr>
        <p:pic>
          <p:nvPicPr>
            <p:cNvPr id="15" name="14 Resim" descr="63beab5308fb0a2a83498c59a2c068c8--storage-rental-storage-one.jpg"/>
            <p:cNvPicPr>
              <a:picLocks noChangeAspect="1"/>
            </p:cNvPicPr>
            <p:nvPr/>
          </p:nvPicPr>
          <p:blipFill>
            <a:blip r:embed="rId2" cstate="screen"/>
            <a:stretch>
              <a:fillRect/>
            </a:stretch>
          </p:blipFill>
          <p:spPr>
            <a:xfrm>
              <a:off x="1428728" y="3786190"/>
              <a:ext cx="2357454" cy="2339905"/>
            </a:xfrm>
            <a:prstGeom prst="rect">
              <a:avLst/>
            </a:prstGeom>
          </p:spPr>
        </p:pic>
        <p:pic>
          <p:nvPicPr>
            <p:cNvPr id="16" name="15 Resim" descr="trofast-storage-combination-with-boxes-light-white-stained-pine-orange__0351257_pe547490_s5.jpg"/>
            <p:cNvPicPr>
              <a:picLocks noChangeAspect="1"/>
            </p:cNvPicPr>
            <p:nvPr/>
          </p:nvPicPr>
          <p:blipFill>
            <a:blip r:embed="rId3" cstate="screen">
              <a:clrChange>
                <a:clrFrom>
                  <a:srgbClr val="FFFFFF"/>
                </a:clrFrom>
                <a:clrTo>
                  <a:srgbClr val="FFFFFF">
                    <a:alpha val="0"/>
                  </a:srgbClr>
                </a:clrTo>
              </a:clrChange>
            </a:blip>
            <a:stretch>
              <a:fillRect/>
            </a:stretch>
          </p:blipFill>
          <p:spPr>
            <a:xfrm>
              <a:off x="5643570" y="3857628"/>
              <a:ext cx="2000240" cy="2000240"/>
            </a:xfrm>
            <a:prstGeom prst="rect">
              <a:avLst/>
            </a:prstGeom>
          </p:spPr>
        </p:pic>
        <p:pic>
          <p:nvPicPr>
            <p:cNvPr id="17" name="16 Resim" descr="trofast-storage-combination-with-boxes-light-white-stained-pine-orange__0351257_pe547490_s5.jpg"/>
            <p:cNvPicPr>
              <a:picLocks noChangeAspect="1"/>
            </p:cNvPicPr>
            <p:nvPr/>
          </p:nvPicPr>
          <p:blipFill>
            <a:blip r:embed="rId3" cstate="screen">
              <a:clrChange>
                <a:clrFrom>
                  <a:srgbClr val="FFFFFF"/>
                </a:clrFrom>
                <a:clrTo>
                  <a:srgbClr val="FFFFFF">
                    <a:alpha val="0"/>
                  </a:srgbClr>
                </a:clrTo>
              </a:clrChange>
            </a:blip>
            <a:stretch>
              <a:fillRect/>
            </a:stretch>
          </p:blipFill>
          <p:spPr>
            <a:xfrm>
              <a:off x="6143636" y="4143380"/>
              <a:ext cx="2000240" cy="2000240"/>
            </a:xfrm>
            <a:prstGeom prst="rect">
              <a:avLst/>
            </a:prstGeom>
          </p:spPr>
        </p:pic>
        <p:pic>
          <p:nvPicPr>
            <p:cNvPr id="18" name="17 Resim" descr="trofast-storage-combination-with-boxes-light-white-stained-pine-orange__0351257_pe547490_s5.jpg"/>
            <p:cNvPicPr>
              <a:picLocks noChangeAspect="1"/>
            </p:cNvPicPr>
            <p:nvPr/>
          </p:nvPicPr>
          <p:blipFill>
            <a:blip r:embed="rId3" cstate="screen">
              <a:clrChange>
                <a:clrFrom>
                  <a:srgbClr val="FFFFFF"/>
                </a:clrFrom>
                <a:clrTo>
                  <a:srgbClr val="FFFFFF">
                    <a:alpha val="0"/>
                  </a:srgbClr>
                </a:clrTo>
              </a:clrChange>
            </a:blip>
            <a:stretch>
              <a:fillRect/>
            </a:stretch>
          </p:blipFill>
          <p:spPr>
            <a:xfrm>
              <a:off x="6715140" y="4429132"/>
              <a:ext cx="2000240" cy="2000240"/>
            </a:xfrm>
            <a:prstGeom prst="rect">
              <a:avLst/>
            </a:prstGeom>
          </p:spPr>
        </p:pic>
        <p:sp>
          <p:nvSpPr>
            <p:cNvPr id="19" name="18 Sağ Ok"/>
            <p:cNvSpPr/>
            <p:nvPr/>
          </p:nvSpPr>
          <p:spPr>
            <a:xfrm>
              <a:off x="4500562" y="4286256"/>
              <a:ext cx="1000132" cy="10715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Tree>
  </p:cSld>
  <p:clrMapOvr>
    <a:masterClrMapping/>
  </p:clrMapOvr>
  <p:transition>
    <p:random/>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chor="ctr">
            <a:normAutofit/>
          </a:bodyPr>
          <a:lstStyle/>
          <a:p>
            <a:r>
              <a:rPr lang="tr-TR" sz="4000" b="1" smtClean="0">
                <a:solidFill>
                  <a:schemeClr val="tx2">
                    <a:lumMod val="60000"/>
                    <a:lumOff val="40000"/>
                  </a:schemeClr>
                </a:solidFill>
              </a:rPr>
              <a:t>Diziler</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just">
              <a:buFontTx/>
              <a:buChar char="-"/>
            </a:pPr>
            <a:r>
              <a:rPr lang="tr-TR" sz="2400" dirty="0" smtClean="0">
                <a:solidFill>
                  <a:schemeClr val="tx1"/>
                </a:solidFill>
              </a:rPr>
              <a:t> Aynı türde ve birbirleriyle ilişkili olan çok sayıda verinin </a:t>
            </a:r>
            <a:r>
              <a:rPr lang="tr-TR" sz="2400" b="1" dirty="0" smtClean="0">
                <a:solidFill>
                  <a:schemeClr val="tx1"/>
                </a:solidFill>
              </a:rPr>
              <a:t>ayrı değişkenlerde </a:t>
            </a:r>
            <a:r>
              <a:rPr lang="tr-TR" sz="2400" dirty="0" smtClean="0">
                <a:solidFill>
                  <a:schemeClr val="tx1"/>
                </a:solidFill>
              </a:rPr>
              <a:t>tutulması bilgisayar programlarının okunurluğunun azalmasına ve hataların artmasına neden olur.</a:t>
            </a:r>
          </a:p>
          <a:p>
            <a:pPr algn="just">
              <a:buFontTx/>
              <a:buChar char="-"/>
            </a:pPr>
            <a:r>
              <a:rPr lang="tr-TR" sz="2400" dirty="0" smtClean="0">
                <a:solidFill>
                  <a:schemeClr val="tx1"/>
                </a:solidFill>
              </a:rPr>
              <a:t> Bilgisayar programlarının aynı türde ve birbiriyle ilişkili çok sayıda veriyi </a:t>
            </a:r>
            <a:r>
              <a:rPr lang="tr-TR" sz="2400" b="1" dirty="0" smtClean="0">
                <a:solidFill>
                  <a:schemeClr val="tx1"/>
                </a:solidFill>
              </a:rPr>
              <a:t>daha akıllı bir şekilde </a:t>
            </a:r>
            <a:r>
              <a:rPr lang="tr-TR" sz="2400" dirty="0" smtClean="0">
                <a:solidFill>
                  <a:schemeClr val="tx1"/>
                </a:solidFill>
              </a:rPr>
              <a:t>saklaması gerekir. Bunun için de dizi yapısı ortaya konulmuştur.</a:t>
            </a:r>
          </a:p>
          <a:p>
            <a:pPr algn="just">
              <a:buFontTx/>
              <a:buChar char="-"/>
            </a:pPr>
            <a:r>
              <a:rPr lang="tr-TR" sz="2400" dirty="0" smtClean="0"/>
              <a:t>Dizilerde çok sayıda veri bellek alanında yan yana olan adreslerde saklanır. Bu sayede </a:t>
            </a:r>
            <a:r>
              <a:rPr lang="tr-TR" sz="2400" b="1" dirty="0" smtClean="0"/>
              <a:t>verilere ulaşım </a:t>
            </a:r>
            <a:r>
              <a:rPr lang="tr-TR" sz="2400" dirty="0" smtClean="0"/>
              <a:t>çok daha kolaydır ve </a:t>
            </a:r>
            <a:r>
              <a:rPr lang="tr-TR" sz="2400" b="1" dirty="0" smtClean="0"/>
              <a:t>veriler üzerindeki işlemler</a:t>
            </a:r>
            <a:r>
              <a:rPr lang="tr-TR" sz="2400" dirty="0" smtClean="0"/>
              <a:t> de oldukça kolaylaşmış olur.</a:t>
            </a:r>
          </a:p>
          <a:p>
            <a:pPr algn="just">
              <a:buFontTx/>
              <a:buChar char="-"/>
            </a:pPr>
            <a:endParaRPr lang="tr-TR" sz="2400" dirty="0" smtClean="0">
              <a:solidFill>
                <a:schemeClr val="tx1"/>
              </a:solidFill>
            </a:endParaRPr>
          </a:p>
        </p:txBody>
      </p:sp>
    </p:spTree>
  </p:cSld>
  <p:clrMapOvr>
    <a:masterClrMapping/>
  </p:clrMapOvr>
  <p:transition>
    <p:random/>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Bunu biliyor musunuz? Temiz oda nedir?</a:t>
            </a:r>
            <a:endParaRPr lang="tr-TR" dirty="0"/>
          </a:p>
        </p:txBody>
      </p:sp>
      <p:sp>
        <p:nvSpPr>
          <p:cNvPr id="4" name="3 Metin kutusu"/>
          <p:cNvSpPr txBox="1"/>
          <p:nvPr/>
        </p:nvSpPr>
        <p:spPr>
          <a:xfrm>
            <a:off x="3571868" y="2214554"/>
            <a:ext cx="5143536" cy="181588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tr-TR" sz="1600" dirty="0" err="1" smtClean="0"/>
              <a:t>Nano</a:t>
            </a:r>
            <a:r>
              <a:rPr lang="tr-TR" sz="1600" dirty="0" smtClean="0"/>
              <a:t> ölçekli elektronik devreler bir toz tanesinden daha küçük hatlara sahip oldukları için toz gibi istenmeyen parçacıklardan arındırılmış özel “temiz oda”larda üretilirler. Bu odalar HEPA filtreleriyle arındırılan yüksek maliyetli üretim tesisleridir. İnsan vücudu da bir </a:t>
            </a:r>
            <a:r>
              <a:rPr lang="tr-TR" sz="1600" i="1" dirty="0" smtClean="0"/>
              <a:t>parçacık üretici </a:t>
            </a:r>
            <a:r>
              <a:rPr lang="tr-TR" sz="1600" dirty="0" smtClean="0"/>
              <a:t>olduğu için, insanlar temiz odalara özel kıyafetlerle girebilirler. </a:t>
            </a:r>
            <a:endParaRPr lang="tr-TR" sz="1600" dirty="0"/>
          </a:p>
        </p:txBody>
      </p:sp>
      <p:sp>
        <p:nvSpPr>
          <p:cNvPr id="9" name="8 Dikdörtgen"/>
          <p:cNvSpPr/>
          <p:nvPr/>
        </p:nvSpPr>
        <p:spPr>
          <a:xfrm>
            <a:off x="4214810" y="1285860"/>
            <a:ext cx="3643338" cy="83099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1600" i="1" dirty="0" smtClean="0"/>
              <a:t>A Class 100 </a:t>
            </a:r>
            <a:r>
              <a:rPr lang="en-US" sz="1600" i="1" dirty="0" err="1" smtClean="0"/>
              <a:t>cleanroom</a:t>
            </a:r>
            <a:r>
              <a:rPr lang="en-US" sz="1600" i="1" dirty="0" smtClean="0"/>
              <a:t> is designed to never allow more than 100 particles (0.5 microns or larger) per cubic foot of air.</a:t>
            </a:r>
            <a:endParaRPr lang="tr-TR" sz="1600" i="1" dirty="0"/>
          </a:p>
        </p:txBody>
      </p:sp>
      <p:pic>
        <p:nvPicPr>
          <p:cNvPr id="11" name="10 Resim" descr="40698_1513251424972_5258218_n.jpg"/>
          <p:cNvPicPr>
            <a:picLocks noChangeAspect="1"/>
          </p:cNvPicPr>
          <p:nvPr/>
        </p:nvPicPr>
        <p:blipFill>
          <a:blip r:embed="rId2"/>
          <a:stretch>
            <a:fillRect/>
          </a:stretch>
        </p:blipFill>
        <p:spPr>
          <a:xfrm>
            <a:off x="1071538" y="3786190"/>
            <a:ext cx="2357454" cy="1785950"/>
          </a:xfrm>
          <a:prstGeom prst="rect">
            <a:avLst/>
          </a:prstGeom>
        </p:spPr>
      </p:pic>
      <p:pic>
        <p:nvPicPr>
          <p:cNvPr id="12" name="11 Resim" descr="180762_1740076055446_7460574_n.jpg"/>
          <p:cNvPicPr>
            <a:picLocks noChangeAspect="1"/>
          </p:cNvPicPr>
          <p:nvPr/>
        </p:nvPicPr>
        <p:blipFill>
          <a:blip r:embed="rId3"/>
          <a:srcRect l="27273" t="27273"/>
          <a:stretch>
            <a:fillRect/>
          </a:stretch>
        </p:blipFill>
        <p:spPr>
          <a:xfrm>
            <a:off x="5643570" y="3857628"/>
            <a:ext cx="2286016" cy="1714512"/>
          </a:xfrm>
          <a:prstGeom prst="rect">
            <a:avLst/>
          </a:prstGeom>
        </p:spPr>
      </p:pic>
      <p:sp>
        <p:nvSpPr>
          <p:cNvPr id="17" name="16 Metin kutusu"/>
          <p:cNvSpPr txBox="1"/>
          <p:nvPr/>
        </p:nvSpPr>
        <p:spPr>
          <a:xfrm>
            <a:off x="928662" y="5572140"/>
            <a:ext cx="2944910" cy="738664"/>
          </a:xfrm>
          <a:prstGeom prst="rect">
            <a:avLst/>
          </a:prstGeom>
          <a:noFill/>
        </p:spPr>
        <p:txBody>
          <a:bodyPr wrap="none" rtlCol="0">
            <a:spAutoFit/>
          </a:bodyPr>
          <a:lstStyle/>
          <a:p>
            <a:pPr algn="ctr"/>
            <a:r>
              <a:rPr lang="tr-TR" sz="1400" dirty="0" smtClean="0"/>
              <a:t>Temiz odadan ilginç manzaralar: Sinek</a:t>
            </a:r>
            <a:br>
              <a:rPr lang="tr-TR" sz="1400" dirty="0" smtClean="0"/>
            </a:br>
            <a:r>
              <a:rPr lang="tr-TR" sz="1400" dirty="0" smtClean="0"/>
              <a:t>(Normalde değil sinek, yarım mikron </a:t>
            </a:r>
          </a:p>
          <a:p>
            <a:pPr algn="ctr"/>
            <a:r>
              <a:rPr lang="tr-TR" sz="1400" dirty="0" smtClean="0"/>
              <a:t>üstü hiçbir parçacık olmaması lazım.)</a:t>
            </a:r>
            <a:endParaRPr lang="tr-TR" sz="1400" dirty="0"/>
          </a:p>
        </p:txBody>
      </p:sp>
      <p:sp>
        <p:nvSpPr>
          <p:cNvPr id="19" name="18 Metin kutusu"/>
          <p:cNvSpPr txBox="1"/>
          <p:nvPr/>
        </p:nvSpPr>
        <p:spPr>
          <a:xfrm>
            <a:off x="5357818" y="5572140"/>
            <a:ext cx="3648948" cy="738664"/>
          </a:xfrm>
          <a:prstGeom prst="rect">
            <a:avLst/>
          </a:prstGeom>
          <a:noFill/>
        </p:spPr>
        <p:txBody>
          <a:bodyPr wrap="none" rtlCol="0">
            <a:spAutoFit/>
          </a:bodyPr>
          <a:lstStyle/>
          <a:p>
            <a:pPr algn="ctr"/>
            <a:r>
              <a:rPr lang="tr-TR" sz="1400" dirty="0" smtClean="0"/>
              <a:t>Temiz odadan ilginç manzaralar: </a:t>
            </a:r>
            <a:r>
              <a:rPr lang="tr-TR" sz="1400" dirty="0" err="1" smtClean="0"/>
              <a:t>HidroFlorik</a:t>
            </a:r>
            <a:r>
              <a:rPr lang="tr-TR" sz="1400" dirty="0" smtClean="0"/>
              <a:t> Asit</a:t>
            </a:r>
            <a:br>
              <a:rPr lang="tr-TR" sz="1400" dirty="0" smtClean="0"/>
            </a:br>
            <a:r>
              <a:rPr lang="tr-TR" sz="1400" dirty="0" smtClean="0"/>
              <a:t>(Deriyi acıtmadan geçer, kemiğe erişip </a:t>
            </a:r>
          </a:p>
          <a:p>
            <a:pPr algn="ctr"/>
            <a:r>
              <a:rPr lang="tr-TR" sz="1400" dirty="0" smtClean="0"/>
              <a:t>kalsiyumla tepkimeye girer. )</a:t>
            </a:r>
            <a:endParaRPr lang="tr-TR" sz="1400" dirty="0"/>
          </a:p>
        </p:txBody>
      </p:sp>
      <p:cxnSp>
        <p:nvCxnSpPr>
          <p:cNvPr id="14" name="13 Düz Bağlayıcı"/>
          <p:cNvCxnSpPr>
            <a:endCxn id="9" idx="1"/>
          </p:cNvCxnSpPr>
          <p:nvPr/>
        </p:nvCxnSpPr>
        <p:spPr>
          <a:xfrm flipV="1">
            <a:off x="3357554" y="1701359"/>
            <a:ext cx="857256" cy="370319"/>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10" name="Picture 2" descr="E:\ARSIV\2012\2012 07\Tez Calismalarim\CIMG7914 - buyutec temizoda.JPG"/>
          <p:cNvPicPr>
            <a:picLocks noChangeAspect="1" noChangeArrowheads="1"/>
          </p:cNvPicPr>
          <p:nvPr/>
        </p:nvPicPr>
        <p:blipFill>
          <a:blip r:embed="rId4" cstate="print"/>
          <a:srcRect/>
          <a:stretch>
            <a:fillRect/>
          </a:stretch>
        </p:blipFill>
        <p:spPr bwMode="auto">
          <a:xfrm>
            <a:off x="642910" y="1500174"/>
            <a:ext cx="2757478" cy="2068109"/>
          </a:xfrm>
          <a:prstGeom prst="rect">
            <a:avLst/>
          </a:prstGeom>
          <a:noFill/>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amond(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heckerboard(across)">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Bunu biliyor musunuz?</a:t>
            </a:r>
            <a:endParaRPr lang="tr-TR" dirty="0"/>
          </a:p>
        </p:txBody>
      </p:sp>
      <p:pic>
        <p:nvPicPr>
          <p:cNvPr id="4" name="3 İçerik Yer Tutucusu" descr="intelcleanroom.jpg"/>
          <p:cNvPicPr>
            <a:picLocks noGrp="1" noChangeAspect="1"/>
          </p:cNvPicPr>
          <p:nvPr>
            <p:ph sz="quarter" idx="1"/>
          </p:nvPr>
        </p:nvPicPr>
        <p:blipFill>
          <a:blip r:embed="rId2" cstate="screen">
            <a:lum contrast="20000"/>
          </a:blip>
          <a:stretch>
            <a:fillRect/>
          </a:stretch>
        </p:blipFill>
        <p:spPr>
          <a:xfrm>
            <a:off x="857224" y="1285860"/>
            <a:ext cx="7512726" cy="49292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6 Metin kutusu"/>
          <p:cNvSpPr txBox="1"/>
          <p:nvPr/>
        </p:nvSpPr>
        <p:spPr>
          <a:xfrm>
            <a:off x="1071538" y="5568751"/>
            <a:ext cx="5214942" cy="646331"/>
          </a:xfrm>
          <a:prstGeom prst="rect">
            <a:avLst/>
          </a:prstGeom>
          <a:noFill/>
        </p:spPr>
        <p:txBody>
          <a:bodyPr wrap="square" rtlCol="0">
            <a:spAutoFit/>
          </a:bodyPr>
          <a:lstStyle/>
          <a:p>
            <a:r>
              <a:rPr lang="tr-TR" dirty="0" smtClean="0"/>
              <a:t>Intel’in bir reklamı:</a:t>
            </a:r>
          </a:p>
          <a:p>
            <a:r>
              <a:rPr lang="tr-TR" b="1" i="1" dirty="0" smtClean="0"/>
              <a:t>“</a:t>
            </a:r>
            <a:r>
              <a:rPr lang="tr-TR" b="1" i="1" dirty="0" err="1" smtClean="0"/>
              <a:t>Your</a:t>
            </a:r>
            <a:r>
              <a:rPr lang="tr-TR" b="1" i="1" dirty="0" smtClean="0"/>
              <a:t> </a:t>
            </a:r>
            <a:r>
              <a:rPr lang="tr-TR" b="1" i="1" dirty="0" err="1" smtClean="0"/>
              <a:t>clean</a:t>
            </a:r>
            <a:r>
              <a:rPr lang="tr-TR" b="1" i="1" dirty="0" smtClean="0"/>
              <a:t> </a:t>
            </a:r>
            <a:r>
              <a:rPr lang="tr-TR" b="1" i="1" dirty="0" err="1" smtClean="0"/>
              <a:t>room</a:t>
            </a:r>
            <a:r>
              <a:rPr lang="tr-TR" b="1" i="1" dirty="0" smtClean="0"/>
              <a:t> </a:t>
            </a:r>
            <a:r>
              <a:rPr lang="tr-TR" b="1" i="1" dirty="0" err="1" smtClean="0"/>
              <a:t>isn’t</a:t>
            </a:r>
            <a:r>
              <a:rPr lang="tr-TR" b="1" i="1" dirty="0" smtClean="0"/>
              <a:t> </a:t>
            </a:r>
            <a:r>
              <a:rPr lang="tr-TR" b="1" i="1" dirty="0" err="1" smtClean="0"/>
              <a:t>like</a:t>
            </a:r>
            <a:r>
              <a:rPr lang="tr-TR" b="1" i="1" dirty="0" smtClean="0"/>
              <a:t> </a:t>
            </a:r>
            <a:r>
              <a:rPr lang="tr-TR" b="1" i="1" dirty="0" err="1" smtClean="0"/>
              <a:t>our</a:t>
            </a:r>
            <a:r>
              <a:rPr lang="tr-TR" b="1" i="1" dirty="0" smtClean="0"/>
              <a:t> </a:t>
            </a:r>
            <a:r>
              <a:rPr lang="tr-TR" b="1" i="1" dirty="0" err="1" smtClean="0"/>
              <a:t>clean</a:t>
            </a:r>
            <a:r>
              <a:rPr lang="tr-TR" b="1" i="1" dirty="0" smtClean="0"/>
              <a:t> </a:t>
            </a:r>
            <a:r>
              <a:rPr lang="tr-TR" b="1" i="1" dirty="0" err="1" smtClean="0"/>
              <a:t>room</a:t>
            </a:r>
            <a:r>
              <a:rPr lang="tr-TR" b="1" i="1" dirty="0" smtClean="0"/>
              <a:t>.”</a:t>
            </a:r>
            <a:endParaRPr lang="tr-TR" b="1" i="1" dirty="0"/>
          </a:p>
        </p:txBody>
      </p:sp>
    </p:spTree>
  </p:cSld>
  <p:clrMapOvr>
    <a:masterClrMapping/>
  </p:clrMapOvr>
  <p:transition>
    <p:random/>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Diziler… </a:t>
            </a:r>
            <a:endParaRPr lang="tr-TR" dirty="0"/>
          </a:p>
        </p:txBody>
      </p:sp>
      <p:cxnSp>
        <p:nvCxnSpPr>
          <p:cNvPr id="5" name="4 Düz Bağlayıcı"/>
          <p:cNvCxnSpPr/>
          <p:nvPr/>
        </p:nvCxnSpPr>
        <p:spPr>
          <a:xfrm flipV="1">
            <a:off x="571472" y="1142984"/>
            <a:ext cx="7215238" cy="464347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6 Düz Bağlayıcı"/>
          <p:cNvCxnSpPr/>
          <p:nvPr/>
        </p:nvCxnSpPr>
        <p:spPr>
          <a:xfrm flipV="1">
            <a:off x="500034" y="1142984"/>
            <a:ext cx="7858180" cy="521497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9 Metin kutusu"/>
          <p:cNvSpPr txBox="1"/>
          <p:nvPr/>
        </p:nvSpPr>
        <p:spPr>
          <a:xfrm>
            <a:off x="7286644" y="2000240"/>
            <a:ext cx="1643074"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tr-TR" dirty="0" smtClean="0"/>
              <a:t>Çorum</a:t>
            </a:r>
            <a:endParaRPr lang="tr-TR" dirty="0"/>
          </a:p>
        </p:txBody>
      </p:sp>
      <p:sp>
        <p:nvSpPr>
          <p:cNvPr id="11" name="10 Metin kutusu"/>
          <p:cNvSpPr txBox="1"/>
          <p:nvPr/>
        </p:nvSpPr>
        <p:spPr>
          <a:xfrm>
            <a:off x="4857752" y="1285860"/>
            <a:ext cx="1643074"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tr-TR" dirty="0" smtClean="0"/>
              <a:t>Ankara</a:t>
            </a:r>
            <a:endParaRPr lang="tr-TR" dirty="0"/>
          </a:p>
        </p:txBody>
      </p:sp>
      <p:pic>
        <p:nvPicPr>
          <p:cNvPr id="12" name="11 Resim" descr="cartoon-business-woman-calling-phone-vector-illustration-30880710.jpg"/>
          <p:cNvPicPr>
            <a:picLocks noChangeAspect="1"/>
          </p:cNvPicPr>
          <p:nvPr/>
        </p:nvPicPr>
        <p:blipFill>
          <a:blip r:embed="rId2" cstate="screen"/>
          <a:stretch>
            <a:fillRect/>
          </a:stretch>
        </p:blipFill>
        <p:spPr>
          <a:xfrm>
            <a:off x="214282" y="1714488"/>
            <a:ext cx="2438400" cy="2438400"/>
          </a:xfrm>
          <a:prstGeom prst="rect">
            <a:avLst/>
          </a:prstGeom>
        </p:spPr>
      </p:pic>
      <p:pic>
        <p:nvPicPr>
          <p:cNvPr id="13" name="12 Resim" descr="pioA6opjT.jpg"/>
          <p:cNvPicPr>
            <a:picLocks noChangeAspect="1"/>
          </p:cNvPicPr>
          <p:nvPr/>
        </p:nvPicPr>
        <p:blipFill>
          <a:blip r:embed="rId3"/>
          <a:stretch>
            <a:fillRect/>
          </a:stretch>
        </p:blipFill>
        <p:spPr>
          <a:xfrm>
            <a:off x="6643702" y="3929066"/>
            <a:ext cx="2285984" cy="2388342"/>
          </a:xfrm>
          <a:prstGeom prst="rect">
            <a:avLst/>
          </a:prstGeom>
        </p:spPr>
      </p:pic>
      <p:sp>
        <p:nvSpPr>
          <p:cNvPr id="15" name="14 Köşeleri Yuvarlanmış Dikdörtgen Belirtme Çizgisi"/>
          <p:cNvSpPr/>
          <p:nvPr/>
        </p:nvSpPr>
        <p:spPr>
          <a:xfrm>
            <a:off x="2285984" y="1071546"/>
            <a:ext cx="2143140" cy="1285884"/>
          </a:xfrm>
          <a:prstGeom prst="wedgeRoundRectCallout">
            <a:avLst>
              <a:gd name="adj1" fmla="val -59573"/>
              <a:gd name="adj2" fmla="val 76298"/>
              <a:gd name="adj3" fmla="val 16667"/>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tr-TR" dirty="0" smtClean="0"/>
              <a:t>2 saattir dizilere bakıyorum babacığım.</a:t>
            </a:r>
            <a:endParaRPr lang="tr-TR" dirty="0"/>
          </a:p>
        </p:txBody>
      </p:sp>
      <p:sp>
        <p:nvSpPr>
          <p:cNvPr id="16" name="15 Köşeleri Yuvarlanmış Dikdörtgen Belirtme Çizgisi"/>
          <p:cNvSpPr/>
          <p:nvPr/>
        </p:nvSpPr>
        <p:spPr>
          <a:xfrm>
            <a:off x="4357686" y="3786190"/>
            <a:ext cx="2143140" cy="1285884"/>
          </a:xfrm>
          <a:prstGeom prst="wedgeRoundRectCallout">
            <a:avLst>
              <a:gd name="adj1" fmla="val 87531"/>
              <a:gd name="adj2" fmla="val 61439"/>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tr-TR" dirty="0" smtClean="0"/>
              <a:t>Kızım bırak şu dizileri, dersine çalış.</a:t>
            </a:r>
            <a:endParaRPr lang="tr-TR" dirty="0"/>
          </a:p>
        </p:txBody>
      </p:sp>
      <p:sp>
        <p:nvSpPr>
          <p:cNvPr id="17" name="16 Yuvarlatılmış Dikdörtgen"/>
          <p:cNvSpPr/>
          <p:nvPr/>
        </p:nvSpPr>
        <p:spPr>
          <a:xfrm>
            <a:off x="500034" y="5572140"/>
            <a:ext cx="5072098" cy="78579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tr-TR" sz="2800" b="1" dirty="0" err="1" smtClean="0">
                <a:ln w="0"/>
                <a:solidFill>
                  <a:schemeClr val="tx1"/>
                </a:solidFill>
                <a:effectLst>
                  <a:reflection blurRad="12700" stA="50000" endPos="50000" dist="5000" dir="5400000" sy="-100000" rotWithShape="0"/>
                </a:effectLst>
              </a:rPr>
              <a:t>your</a:t>
            </a:r>
            <a:r>
              <a:rPr lang="tr-TR" sz="2800" b="1" dirty="0" smtClean="0">
                <a:ln w="0"/>
                <a:solidFill>
                  <a:schemeClr val="tx1"/>
                </a:solidFill>
                <a:effectLst>
                  <a:reflection blurRad="12700" stA="50000" endPos="50000" dist="5000" dir="5400000" sy="-100000" rotWithShape="0"/>
                </a:effectLst>
              </a:rPr>
              <a:t> </a:t>
            </a:r>
            <a:r>
              <a:rPr lang="tr-TR" sz="2800" b="1" i="1" dirty="0" smtClean="0">
                <a:ln w="0"/>
                <a:solidFill>
                  <a:schemeClr val="tx1"/>
                </a:solidFill>
                <a:effectLst>
                  <a:reflection blurRad="12700" stA="50000" endPos="50000" dist="5000" dir="5400000" sy="-100000" rotWithShape="0"/>
                </a:effectLst>
              </a:rPr>
              <a:t>dizi</a:t>
            </a:r>
            <a:r>
              <a:rPr lang="tr-TR" sz="2800" b="1" dirty="0" smtClean="0">
                <a:ln w="0"/>
                <a:solidFill>
                  <a:schemeClr val="tx1"/>
                </a:solidFill>
                <a:effectLst>
                  <a:reflection blurRad="12700" stA="50000" endPos="50000" dist="5000" dir="5400000" sy="-100000" rotWithShape="0"/>
                </a:effectLst>
              </a:rPr>
              <a:t> is not </a:t>
            </a:r>
            <a:r>
              <a:rPr lang="tr-TR" sz="2800" b="1" dirty="0" err="1" smtClean="0">
                <a:ln w="0"/>
                <a:solidFill>
                  <a:schemeClr val="tx1"/>
                </a:solidFill>
                <a:effectLst>
                  <a:reflection blurRad="12700" stA="50000" endPos="50000" dist="5000" dir="5400000" sy="-100000" rotWithShape="0"/>
                </a:effectLst>
              </a:rPr>
              <a:t>like</a:t>
            </a:r>
            <a:r>
              <a:rPr lang="tr-TR" sz="2800" b="1" dirty="0" smtClean="0">
                <a:ln w="0"/>
                <a:solidFill>
                  <a:schemeClr val="tx1"/>
                </a:solidFill>
                <a:effectLst>
                  <a:reflection blurRad="12700" stA="50000" endPos="50000" dist="5000" dir="5400000" sy="-100000" rotWithShape="0"/>
                </a:effectLst>
              </a:rPr>
              <a:t> </a:t>
            </a:r>
            <a:r>
              <a:rPr lang="tr-TR" sz="2800" b="1" dirty="0" err="1" smtClean="0">
                <a:ln w="0"/>
                <a:solidFill>
                  <a:schemeClr val="tx1"/>
                </a:solidFill>
                <a:effectLst>
                  <a:reflection blurRad="12700" stA="50000" endPos="50000" dist="5000" dir="5400000" sy="-100000" rotWithShape="0"/>
                </a:effectLst>
              </a:rPr>
              <a:t>our</a:t>
            </a:r>
            <a:r>
              <a:rPr lang="tr-TR" sz="2800" b="1" dirty="0" smtClean="0">
                <a:ln w="0"/>
                <a:solidFill>
                  <a:schemeClr val="tx1"/>
                </a:solidFill>
                <a:effectLst>
                  <a:reflection blurRad="12700" stA="50000" endPos="50000" dist="5000" dir="5400000" sy="-100000" rotWithShape="0"/>
                </a:effectLst>
              </a:rPr>
              <a:t> </a:t>
            </a:r>
            <a:r>
              <a:rPr lang="tr-TR" sz="2800" b="1" i="1" dirty="0" smtClean="0">
                <a:ln w="0"/>
                <a:solidFill>
                  <a:schemeClr val="tx1"/>
                </a:solidFill>
                <a:effectLst>
                  <a:reflection blurRad="12700" stA="50000" endPos="50000" dist="5000" dir="5400000" sy="-100000" rotWithShape="0"/>
                </a:effectLst>
              </a:rPr>
              <a:t>dizi</a:t>
            </a:r>
            <a:r>
              <a:rPr lang="tr-TR" sz="2800" b="1" dirty="0" smtClean="0">
                <a:ln w="0"/>
                <a:solidFill>
                  <a:schemeClr val="tx1"/>
                </a:solidFill>
                <a:effectLst>
                  <a:reflection blurRad="12700" stA="50000" endPos="50000" dist="5000" dir="5400000" sy="-100000" rotWithShape="0"/>
                </a:effectLst>
              </a:rPr>
              <a:t>.</a:t>
            </a:r>
            <a:endParaRPr lang="tr-TR" sz="2800" b="1" dirty="0">
              <a:ln w="0"/>
              <a:solidFill>
                <a:schemeClr val="tx1"/>
              </a:solidFill>
              <a:effectLst>
                <a:reflection blurRad="12700" stA="50000" endPos="50000" dist="5000" dir="5400000" sy="-100000" rotWithShape="0"/>
              </a:effectLst>
            </a:endParaRPr>
          </a:p>
        </p:txBody>
      </p:sp>
    </p:spTree>
  </p:cSld>
  <p:clrMapOvr>
    <a:masterClrMapping/>
  </p:clrMapOvr>
  <p:transition>
    <p:random/>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3"/>
          <p:cNvSpPr>
            <a:spLocks noGrp="1"/>
          </p:cNvSpPr>
          <p:nvPr>
            <p:ph type="sldNum" sz="quarter" idx="10"/>
          </p:nvPr>
        </p:nvSpPr>
        <p:spPr>
          <a:noFill/>
        </p:spPr>
        <p:txBody>
          <a:bodyPr/>
          <a:lstStyle/>
          <a:p>
            <a:fld id="{ED83E7A7-F5BC-4F43-B763-72209997D09B}" type="slidenum">
              <a:rPr lang="en-US" smtClean="0"/>
              <a:pPr/>
              <a:t>79</a:t>
            </a:fld>
            <a:endParaRPr lang="en-US" sz="1400" smtClean="0"/>
          </a:p>
        </p:txBody>
      </p:sp>
      <p:sp>
        <p:nvSpPr>
          <p:cNvPr id="21507" name="Rectangle 2"/>
          <p:cNvSpPr>
            <a:spLocks noGrp="1" noChangeArrowheads="1"/>
          </p:cNvSpPr>
          <p:nvPr>
            <p:ph type="title"/>
          </p:nvPr>
        </p:nvSpPr>
        <p:spPr/>
        <p:txBody>
          <a:bodyPr/>
          <a:lstStyle/>
          <a:p>
            <a:r>
              <a:rPr kumimoji="0" lang="en-US"/>
              <a:t>Many Variables of the Same Type</a:t>
            </a:r>
          </a:p>
        </p:txBody>
      </p:sp>
      <p:sp>
        <p:nvSpPr>
          <p:cNvPr id="21508" name="Rectangle 3"/>
          <p:cNvSpPr>
            <a:spLocks noGrp="1" noChangeArrowheads="1"/>
          </p:cNvSpPr>
          <p:nvPr>
            <p:ph type="body" idx="1"/>
          </p:nvPr>
        </p:nvSpPr>
        <p:spPr/>
        <p:txBody>
          <a:bodyPr/>
          <a:lstStyle/>
          <a:p>
            <a:pPr marL="0" indent="0"/>
            <a:r>
              <a:rPr kumimoji="0" lang="en-US"/>
              <a:t>Goal.  </a:t>
            </a:r>
            <a:r>
              <a:rPr kumimoji="0" lang="en-US">
                <a:solidFill>
                  <a:schemeClr val="tx1"/>
                </a:solidFill>
              </a:rPr>
              <a:t>10 variables of the same type.</a:t>
            </a:r>
          </a:p>
        </p:txBody>
      </p:sp>
      <p:sp>
        <p:nvSpPr>
          <p:cNvPr id="21509" name="Rectangle 4"/>
          <p:cNvSpPr>
            <a:spLocks noChangeArrowheads="1"/>
          </p:cNvSpPr>
          <p:nvPr/>
        </p:nvSpPr>
        <p:spPr bwMode="auto">
          <a:xfrm>
            <a:off x="1714480" y="1744663"/>
            <a:ext cx="5715040" cy="4166525"/>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lIns="182880" tIns="182880" rIns="182880" bIns="182880">
            <a:prstTxWarp prst="textNoShape">
              <a:avLst/>
            </a:prstTxWarp>
            <a:spAutoFit/>
          </a:bodyPr>
          <a:lstStyle/>
          <a:p>
            <a:pPr>
              <a:lnSpc>
                <a:spcPct val="50000"/>
              </a:lnSpc>
              <a:spcBef>
                <a:spcPct val="50000"/>
              </a:spcBef>
            </a:pPr>
            <a:r>
              <a:rPr lang="en-US" sz="1400" b="1" dirty="0">
                <a:solidFill>
                  <a:schemeClr val="hlink"/>
                </a:solidFill>
                <a:latin typeface="Courier New" charset="0"/>
              </a:rPr>
              <a:t>// tedious and error-prone</a:t>
            </a:r>
          </a:p>
          <a:p>
            <a:pPr>
              <a:lnSpc>
                <a:spcPct val="50000"/>
              </a:lnSpc>
              <a:spcBef>
                <a:spcPct val="50000"/>
              </a:spcBef>
            </a:pPr>
            <a:r>
              <a:rPr lang="en-US" sz="1400" b="1" dirty="0">
                <a:solidFill>
                  <a:srgbClr val="0000FF"/>
                </a:solidFill>
                <a:latin typeface="Courier New" charset="0"/>
              </a:rPr>
              <a:t>double</a:t>
            </a:r>
            <a:r>
              <a:rPr lang="en-US" sz="1400" b="1" dirty="0">
                <a:solidFill>
                  <a:srgbClr val="000000"/>
                </a:solidFill>
                <a:latin typeface="Courier New" charset="0"/>
              </a:rPr>
              <a:t> a0</a:t>
            </a:r>
            <a:r>
              <a:rPr lang="en-US" sz="1400" b="1" dirty="0">
                <a:solidFill>
                  <a:srgbClr val="9A1900"/>
                </a:solidFill>
                <a:latin typeface="Courier New" charset="0"/>
              </a:rPr>
              <a:t>,</a:t>
            </a:r>
            <a:r>
              <a:rPr lang="en-US" sz="1400" b="1" dirty="0">
                <a:solidFill>
                  <a:srgbClr val="000000"/>
                </a:solidFill>
                <a:latin typeface="Courier New" charset="0"/>
              </a:rPr>
              <a:t> a1</a:t>
            </a:r>
            <a:r>
              <a:rPr lang="en-US" sz="1400" b="1" dirty="0">
                <a:solidFill>
                  <a:srgbClr val="9A1900"/>
                </a:solidFill>
                <a:latin typeface="Courier New" charset="0"/>
              </a:rPr>
              <a:t>,</a:t>
            </a:r>
            <a:r>
              <a:rPr lang="en-US" sz="1400" b="1" dirty="0">
                <a:solidFill>
                  <a:srgbClr val="000000"/>
                </a:solidFill>
                <a:latin typeface="Courier New" charset="0"/>
              </a:rPr>
              <a:t> a2</a:t>
            </a:r>
            <a:r>
              <a:rPr lang="en-US" sz="1400" b="1" dirty="0">
                <a:solidFill>
                  <a:srgbClr val="9A1900"/>
                </a:solidFill>
                <a:latin typeface="Courier New" charset="0"/>
              </a:rPr>
              <a:t>,</a:t>
            </a:r>
            <a:r>
              <a:rPr lang="en-US" sz="1400" b="1" dirty="0">
                <a:solidFill>
                  <a:srgbClr val="000000"/>
                </a:solidFill>
                <a:latin typeface="Courier New" charset="0"/>
              </a:rPr>
              <a:t> a3</a:t>
            </a:r>
            <a:r>
              <a:rPr lang="en-US" sz="1400" b="1" dirty="0">
                <a:solidFill>
                  <a:srgbClr val="9A1900"/>
                </a:solidFill>
                <a:latin typeface="Courier New" charset="0"/>
              </a:rPr>
              <a:t>,</a:t>
            </a:r>
            <a:r>
              <a:rPr lang="en-US" sz="1400" b="1" dirty="0">
                <a:solidFill>
                  <a:srgbClr val="000000"/>
                </a:solidFill>
                <a:latin typeface="Courier New" charset="0"/>
              </a:rPr>
              <a:t> a4</a:t>
            </a:r>
            <a:r>
              <a:rPr lang="en-US" sz="1400" b="1" dirty="0">
                <a:solidFill>
                  <a:srgbClr val="9A1900"/>
                </a:solidFill>
                <a:latin typeface="Courier New" charset="0"/>
              </a:rPr>
              <a:t>,</a:t>
            </a:r>
            <a:r>
              <a:rPr lang="en-US" sz="1400" b="1" dirty="0">
                <a:solidFill>
                  <a:srgbClr val="000000"/>
                </a:solidFill>
                <a:latin typeface="Courier New" charset="0"/>
              </a:rPr>
              <a:t> a5</a:t>
            </a:r>
            <a:r>
              <a:rPr lang="en-US" sz="1400" b="1" dirty="0">
                <a:solidFill>
                  <a:srgbClr val="9A1900"/>
                </a:solidFill>
                <a:latin typeface="Courier New" charset="0"/>
              </a:rPr>
              <a:t>,</a:t>
            </a:r>
            <a:r>
              <a:rPr lang="en-US" sz="1400" b="1" dirty="0">
                <a:solidFill>
                  <a:srgbClr val="000000"/>
                </a:solidFill>
                <a:latin typeface="Courier New" charset="0"/>
              </a:rPr>
              <a:t> a6</a:t>
            </a:r>
            <a:r>
              <a:rPr lang="en-US" sz="1400" b="1" dirty="0">
                <a:solidFill>
                  <a:srgbClr val="9A1900"/>
                </a:solidFill>
                <a:latin typeface="Courier New" charset="0"/>
              </a:rPr>
              <a:t>,</a:t>
            </a:r>
            <a:r>
              <a:rPr lang="en-US" sz="1400" b="1" dirty="0">
                <a:solidFill>
                  <a:srgbClr val="000000"/>
                </a:solidFill>
                <a:latin typeface="Courier New" charset="0"/>
              </a:rPr>
              <a:t> a7</a:t>
            </a:r>
            <a:r>
              <a:rPr lang="en-US" sz="1400" b="1" dirty="0">
                <a:solidFill>
                  <a:srgbClr val="9A1900"/>
                </a:solidFill>
                <a:latin typeface="Courier New" charset="0"/>
              </a:rPr>
              <a:t>,</a:t>
            </a:r>
            <a:r>
              <a:rPr lang="en-US" sz="1400" b="1" dirty="0">
                <a:solidFill>
                  <a:srgbClr val="000000"/>
                </a:solidFill>
                <a:latin typeface="Courier New" charset="0"/>
              </a:rPr>
              <a:t> a8</a:t>
            </a:r>
            <a:r>
              <a:rPr lang="en-US" sz="1400" b="1" dirty="0">
                <a:solidFill>
                  <a:srgbClr val="9A1900"/>
                </a:solidFill>
                <a:latin typeface="Courier New" charset="0"/>
              </a:rPr>
              <a:t>,</a:t>
            </a:r>
            <a:r>
              <a:rPr lang="en-US" sz="1400" b="1" dirty="0">
                <a:solidFill>
                  <a:srgbClr val="000000"/>
                </a:solidFill>
                <a:latin typeface="Courier New" charset="0"/>
              </a:rPr>
              <a:t> a9</a:t>
            </a:r>
            <a:r>
              <a:rPr lang="en-US" sz="1400" b="1" dirty="0">
                <a:solidFill>
                  <a:srgbClr val="9A1900"/>
                </a:solidFill>
                <a:latin typeface="Courier New" charset="0"/>
              </a:rPr>
              <a:t>; </a:t>
            </a:r>
          </a:p>
          <a:p>
            <a:pPr>
              <a:lnSpc>
                <a:spcPct val="50000"/>
              </a:lnSpc>
              <a:spcBef>
                <a:spcPct val="50000"/>
              </a:spcBef>
            </a:pPr>
            <a:r>
              <a:rPr lang="en-US" sz="1400" b="1" dirty="0">
                <a:latin typeface="Courier New" charset="0"/>
              </a:rPr>
              <a:t>a0 </a:t>
            </a:r>
            <a:r>
              <a:rPr lang="en-US" sz="1400" b="1" dirty="0">
                <a:solidFill>
                  <a:srgbClr val="9A1900"/>
                </a:solidFill>
                <a:latin typeface="Courier New" charset="0"/>
              </a:rPr>
              <a:t>=</a:t>
            </a:r>
            <a:r>
              <a:rPr lang="en-US" sz="1400" b="1" dirty="0">
                <a:solidFill>
                  <a:srgbClr val="993399"/>
                </a:solidFill>
                <a:latin typeface="Courier New" charset="0"/>
              </a:rPr>
              <a:t>0.0</a:t>
            </a:r>
            <a:r>
              <a:rPr lang="en-US" sz="1400" b="1" dirty="0">
                <a:solidFill>
                  <a:srgbClr val="9A1900"/>
                </a:solidFill>
                <a:latin typeface="Courier New" charset="0"/>
              </a:rPr>
              <a:t>;</a:t>
            </a:r>
          </a:p>
          <a:p>
            <a:pPr>
              <a:lnSpc>
                <a:spcPct val="50000"/>
              </a:lnSpc>
              <a:spcBef>
                <a:spcPct val="50000"/>
              </a:spcBef>
            </a:pPr>
            <a:r>
              <a:rPr lang="en-US" sz="1400" b="1" dirty="0">
                <a:latin typeface="Courier New" charset="0"/>
              </a:rPr>
              <a:t>a1 </a:t>
            </a:r>
            <a:r>
              <a:rPr lang="en-US" sz="1400" b="1" dirty="0">
                <a:solidFill>
                  <a:srgbClr val="9A1900"/>
                </a:solidFill>
                <a:latin typeface="Courier New" charset="0"/>
              </a:rPr>
              <a:t>=</a:t>
            </a:r>
            <a:r>
              <a:rPr lang="en-US" sz="1400" b="1" dirty="0">
                <a:solidFill>
                  <a:srgbClr val="993399"/>
                </a:solidFill>
                <a:latin typeface="Courier New" charset="0"/>
              </a:rPr>
              <a:t>0.0</a:t>
            </a:r>
            <a:r>
              <a:rPr lang="en-US" sz="1400" b="1" dirty="0">
                <a:solidFill>
                  <a:srgbClr val="9A1900"/>
                </a:solidFill>
                <a:latin typeface="Courier New" charset="0"/>
              </a:rPr>
              <a:t>;</a:t>
            </a:r>
          </a:p>
          <a:p>
            <a:pPr>
              <a:lnSpc>
                <a:spcPct val="50000"/>
              </a:lnSpc>
              <a:spcBef>
                <a:spcPct val="50000"/>
              </a:spcBef>
            </a:pPr>
            <a:r>
              <a:rPr lang="en-US" sz="1400" b="1" dirty="0">
                <a:latin typeface="Courier New" charset="0"/>
              </a:rPr>
              <a:t>a2 </a:t>
            </a:r>
            <a:r>
              <a:rPr lang="en-US" sz="1400" b="1" dirty="0">
                <a:solidFill>
                  <a:srgbClr val="9A1900"/>
                </a:solidFill>
                <a:latin typeface="Courier New" charset="0"/>
              </a:rPr>
              <a:t>=</a:t>
            </a:r>
            <a:r>
              <a:rPr lang="en-US" sz="1400" b="1" dirty="0">
                <a:solidFill>
                  <a:srgbClr val="993399"/>
                </a:solidFill>
                <a:latin typeface="Courier New" charset="0"/>
              </a:rPr>
              <a:t>0.0</a:t>
            </a:r>
            <a:r>
              <a:rPr lang="en-US" sz="1400" b="1" dirty="0">
                <a:solidFill>
                  <a:srgbClr val="9A1900"/>
                </a:solidFill>
                <a:latin typeface="Courier New" charset="0"/>
              </a:rPr>
              <a:t>;</a:t>
            </a:r>
          </a:p>
          <a:p>
            <a:pPr>
              <a:lnSpc>
                <a:spcPct val="50000"/>
              </a:lnSpc>
              <a:spcBef>
                <a:spcPct val="50000"/>
              </a:spcBef>
            </a:pPr>
            <a:r>
              <a:rPr lang="en-US" sz="1400" b="1" dirty="0">
                <a:latin typeface="Courier New" charset="0"/>
              </a:rPr>
              <a:t>a3 </a:t>
            </a:r>
            <a:r>
              <a:rPr lang="en-US" sz="1400" b="1" dirty="0">
                <a:solidFill>
                  <a:srgbClr val="9A1900"/>
                </a:solidFill>
                <a:latin typeface="Courier New" charset="0"/>
              </a:rPr>
              <a:t>=</a:t>
            </a:r>
            <a:r>
              <a:rPr lang="en-US" sz="1400" b="1" dirty="0">
                <a:solidFill>
                  <a:srgbClr val="993399"/>
                </a:solidFill>
                <a:latin typeface="Courier New" charset="0"/>
              </a:rPr>
              <a:t>0.0</a:t>
            </a:r>
            <a:r>
              <a:rPr lang="en-US" sz="1400" b="1" dirty="0">
                <a:solidFill>
                  <a:srgbClr val="9A1900"/>
                </a:solidFill>
                <a:latin typeface="Courier New" charset="0"/>
              </a:rPr>
              <a:t>;</a:t>
            </a:r>
          </a:p>
          <a:p>
            <a:pPr>
              <a:lnSpc>
                <a:spcPct val="50000"/>
              </a:lnSpc>
              <a:spcBef>
                <a:spcPct val="50000"/>
              </a:spcBef>
            </a:pPr>
            <a:r>
              <a:rPr lang="en-US" sz="1400" b="1" dirty="0">
                <a:latin typeface="Courier New" charset="0"/>
              </a:rPr>
              <a:t>a4 </a:t>
            </a:r>
            <a:r>
              <a:rPr lang="en-US" sz="1400" b="1" dirty="0">
                <a:solidFill>
                  <a:srgbClr val="9A1900"/>
                </a:solidFill>
                <a:latin typeface="Courier New" charset="0"/>
              </a:rPr>
              <a:t>=</a:t>
            </a:r>
            <a:r>
              <a:rPr lang="en-US" sz="1400" b="1" dirty="0">
                <a:solidFill>
                  <a:srgbClr val="993399"/>
                </a:solidFill>
                <a:latin typeface="Courier New" charset="0"/>
              </a:rPr>
              <a:t>0.0</a:t>
            </a:r>
            <a:r>
              <a:rPr lang="en-US" sz="1400" b="1" dirty="0">
                <a:solidFill>
                  <a:srgbClr val="9A1900"/>
                </a:solidFill>
                <a:latin typeface="Courier New" charset="0"/>
              </a:rPr>
              <a:t>;</a:t>
            </a:r>
          </a:p>
          <a:p>
            <a:pPr>
              <a:lnSpc>
                <a:spcPct val="50000"/>
              </a:lnSpc>
              <a:spcBef>
                <a:spcPct val="50000"/>
              </a:spcBef>
            </a:pPr>
            <a:r>
              <a:rPr lang="en-US" sz="1400" b="1" dirty="0">
                <a:latin typeface="Courier New" charset="0"/>
              </a:rPr>
              <a:t>a5 </a:t>
            </a:r>
            <a:r>
              <a:rPr lang="en-US" sz="1400" b="1" dirty="0">
                <a:solidFill>
                  <a:srgbClr val="9A1900"/>
                </a:solidFill>
                <a:latin typeface="Courier New" charset="0"/>
              </a:rPr>
              <a:t>=</a:t>
            </a:r>
            <a:r>
              <a:rPr lang="en-US" sz="1400" b="1" dirty="0">
                <a:solidFill>
                  <a:srgbClr val="993399"/>
                </a:solidFill>
                <a:latin typeface="Courier New" charset="0"/>
              </a:rPr>
              <a:t>0.0</a:t>
            </a:r>
            <a:r>
              <a:rPr lang="en-US" sz="1400" b="1" dirty="0">
                <a:solidFill>
                  <a:srgbClr val="9A1900"/>
                </a:solidFill>
                <a:latin typeface="Courier New" charset="0"/>
              </a:rPr>
              <a:t>;</a:t>
            </a:r>
          </a:p>
          <a:p>
            <a:pPr>
              <a:lnSpc>
                <a:spcPct val="50000"/>
              </a:lnSpc>
              <a:spcBef>
                <a:spcPct val="50000"/>
              </a:spcBef>
            </a:pPr>
            <a:r>
              <a:rPr lang="en-US" sz="1400" b="1" dirty="0">
                <a:latin typeface="Courier New" charset="0"/>
              </a:rPr>
              <a:t>a6 </a:t>
            </a:r>
            <a:r>
              <a:rPr lang="en-US" sz="1400" b="1" dirty="0">
                <a:solidFill>
                  <a:srgbClr val="9A1900"/>
                </a:solidFill>
                <a:latin typeface="Courier New" charset="0"/>
              </a:rPr>
              <a:t>=</a:t>
            </a:r>
            <a:r>
              <a:rPr lang="en-US" sz="1400" b="1" dirty="0">
                <a:solidFill>
                  <a:srgbClr val="993399"/>
                </a:solidFill>
                <a:latin typeface="Courier New" charset="0"/>
              </a:rPr>
              <a:t>0.0</a:t>
            </a:r>
            <a:r>
              <a:rPr lang="en-US" sz="1400" b="1" dirty="0">
                <a:solidFill>
                  <a:srgbClr val="9A1900"/>
                </a:solidFill>
                <a:latin typeface="Courier New" charset="0"/>
              </a:rPr>
              <a:t>;</a:t>
            </a:r>
          </a:p>
          <a:p>
            <a:pPr>
              <a:lnSpc>
                <a:spcPct val="50000"/>
              </a:lnSpc>
              <a:spcBef>
                <a:spcPct val="50000"/>
              </a:spcBef>
            </a:pPr>
            <a:r>
              <a:rPr lang="en-US" sz="1400" b="1" dirty="0">
                <a:latin typeface="Courier New" charset="0"/>
              </a:rPr>
              <a:t>a7 </a:t>
            </a:r>
            <a:r>
              <a:rPr lang="en-US" sz="1400" b="1" dirty="0">
                <a:solidFill>
                  <a:srgbClr val="9A1900"/>
                </a:solidFill>
                <a:latin typeface="Courier New" charset="0"/>
              </a:rPr>
              <a:t>=</a:t>
            </a:r>
            <a:r>
              <a:rPr lang="en-US" sz="1400" b="1" dirty="0">
                <a:solidFill>
                  <a:srgbClr val="993399"/>
                </a:solidFill>
                <a:latin typeface="Courier New" charset="0"/>
              </a:rPr>
              <a:t>0.0</a:t>
            </a:r>
            <a:r>
              <a:rPr lang="en-US" sz="1400" b="1" dirty="0">
                <a:solidFill>
                  <a:srgbClr val="9A1900"/>
                </a:solidFill>
                <a:latin typeface="Courier New" charset="0"/>
              </a:rPr>
              <a:t>;</a:t>
            </a:r>
          </a:p>
          <a:p>
            <a:pPr>
              <a:lnSpc>
                <a:spcPct val="50000"/>
              </a:lnSpc>
              <a:spcBef>
                <a:spcPct val="50000"/>
              </a:spcBef>
            </a:pPr>
            <a:r>
              <a:rPr lang="en-US" sz="1400" b="1" dirty="0">
                <a:latin typeface="Courier New" charset="0"/>
              </a:rPr>
              <a:t>a8 </a:t>
            </a:r>
            <a:r>
              <a:rPr lang="en-US" sz="1400" b="1" dirty="0">
                <a:solidFill>
                  <a:srgbClr val="9A1900"/>
                </a:solidFill>
                <a:latin typeface="Courier New" charset="0"/>
              </a:rPr>
              <a:t>=</a:t>
            </a:r>
            <a:r>
              <a:rPr lang="en-US" sz="1400" b="1" dirty="0">
                <a:solidFill>
                  <a:srgbClr val="993399"/>
                </a:solidFill>
                <a:latin typeface="Courier New" charset="0"/>
              </a:rPr>
              <a:t>0.0</a:t>
            </a:r>
            <a:r>
              <a:rPr lang="en-US" sz="1400" b="1" dirty="0">
                <a:solidFill>
                  <a:srgbClr val="9A1900"/>
                </a:solidFill>
                <a:latin typeface="Courier New" charset="0"/>
              </a:rPr>
              <a:t>;</a:t>
            </a:r>
          </a:p>
          <a:p>
            <a:pPr>
              <a:lnSpc>
                <a:spcPct val="50000"/>
              </a:lnSpc>
              <a:spcBef>
                <a:spcPct val="50000"/>
              </a:spcBef>
            </a:pPr>
            <a:r>
              <a:rPr lang="en-US" sz="1400" b="1" dirty="0">
                <a:latin typeface="Courier New" charset="0"/>
              </a:rPr>
              <a:t>a9 </a:t>
            </a:r>
            <a:r>
              <a:rPr lang="en-US" sz="1400" b="1" dirty="0">
                <a:solidFill>
                  <a:srgbClr val="9A1900"/>
                </a:solidFill>
                <a:latin typeface="Courier New" charset="0"/>
              </a:rPr>
              <a:t>=</a:t>
            </a:r>
            <a:r>
              <a:rPr lang="en-US" sz="1400" b="1" dirty="0">
                <a:solidFill>
                  <a:srgbClr val="993399"/>
                </a:solidFill>
                <a:latin typeface="Courier New" charset="0"/>
              </a:rPr>
              <a:t>0.0</a:t>
            </a:r>
            <a:r>
              <a:rPr lang="en-US" sz="1400" b="1" dirty="0">
                <a:solidFill>
                  <a:srgbClr val="9A1900"/>
                </a:solidFill>
                <a:latin typeface="Courier New" charset="0"/>
              </a:rPr>
              <a:t>;</a:t>
            </a:r>
          </a:p>
          <a:p>
            <a:pPr>
              <a:lnSpc>
                <a:spcPct val="50000"/>
              </a:lnSpc>
              <a:spcBef>
                <a:spcPct val="50000"/>
              </a:spcBef>
            </a:pPr>
            <a:r>
              <a:rPr lang="en-US" sz="1400" b="1" dirty="0">
                <a:solidFill>
                  <a:schemeClr val="bg2"/>
                </a:solidFill>
                <a:latin typeface="Courier New" charset="0"/>
              </a:rPr>
              <a:t>…</a:t>
            </a:r>
          </a:p>
          <a:p>
            <a:pPr>
              <a:lnSpc>
                <a:spcPct val="50000"/>
              </a:lnSpc>
              <a:spcBef>
                <a:spcPct val="50000"/>
              </a:spcBef>
            </a:pPr>
            <a:r>
              <a:rPr lang="en-US" sz="1400" b="1" dirty="0">
                <a:latin typeface="Courier New" charset="0"/>
              </a:rPr>
              <a:t>a4 </a:t>
            </a:r>
            <a:r>
              <a:rPr lang="en-US" sz="1400" b="1" dirty="0">
                <a:solidFill>
                  <a:srgbClr val="9A1900"/>
                </a:solidFill>
                <a:latin typeface="Courier New" charset="0"/>
              </a:rPr>
              <a:t>=</a:t>
            </a:r>
            <a:r>
              <a:rPr lang="en-US" sz="1400" b="1" dirty="0">
                <a:solidFill>
                  <a:srgbClr val="993399"/>
                </a:solidFill>
                <a:latin typeface="Courier New" charset="0"/>
              </a:rPr>
              <a:t>3.0</a:t>
            </a:r>
            <a:r>
              <a:rPr lang="en-US" sz="1400" b="1" dirty="0">
                <a:solidFill>
                  <a:srgbClr val="9A1900"/>
                </a:solidFill>
                <a:latin typeface="Courier New" charset="0"/>
              </a:rPr>
              <a:t>;</a:t>
            </a:r>
          </a:p>
          <a:p>
            <a:pPr>
              <a:lnSpc>
                <a:spcPct val="50000"/>
              </a:lnSpc>
              <a:spcBef>
                <a:spcPct val="50000"/>
              </a:spcBef>
            </a:pPr>
            <a:r>
              <a:rPr lang="en-US" sz="1400" b="1" dirty="0">
                <a:solidFill>
                  <a:schemeClr val="bg2"/>
                </a:solidFill>
                <a:latin typeface="Courier New" charset="0"/>
              </a:rPr>
              <a:t>…</a:t>
            </a:r>
          </a:p>
          <a:p>
            <a:pPr>
              <a:lnSpc>
                <a:spcPct val="50000"/>
              </a:lnSpc>
              <a:spcBef>
                <a:spcPct val="50000"/>
              </a:spcBef>
            </a:pPr>
            <a:r>
              <a:rPr lang="en-US" sz="1400" b="1" dirty="0" smtClean="0">
                <a:latin typeface="Courier New" charset="0"/>
              </a:rPr>
              <a:t>a8 </a:t>
            </a:r>
            <a:r>
              <a:rPr lang="en-US" sz="1400" b="1" dirty="0">
                <a:solidFill>
                  <a:srgbClr val="9A1900"/>
                </a:solidFill>
                <a:latin typeface="Courier New" charset="0"/>
              </a:rPr>
              <a:t>=</a:t>
            </a:r>
            <a:r>
              <a:rPr lang="en-US" sz="1400" b="1" dirty="0">
                <a:solidFill>
                  <a:srgbClr val="993399"/>
                </a:solidFill>
                <a:latin typeface="Courier New" charset="0"/>
              </a:rPr>
              <a:t>8.0</a:t>
            </a:r>
            <a:r>
              <a:rPr lang="en-US" sz="1400" b="1" dirty="0">
                <a:solidFill>
                  <a:srgbClr val="9A1900"/>
                </a:solidFill>
                <a:latin typeface="Courier New" charset="0"/>
              </a:rPr>
              <a:t>;</a:t>
            </a:r>
          </a:p>
          <a:p>
            <a:pPr>
              <a:lnSpc>
                <a:spcPct val="50000"/>
              </a:lnSpc>
              <a:spcBef>
                <a:spcPct val="50000"/>
              </a:spcBef>
            </a:pPr>
            <a:r>
              <a:rPr lang="en-US" sz="1400" b="1" dirty="0">
                <a:solidFill>
                  <a:schemeClr val="bg2"/>
                </a:solidFill>
                <a:latin typeface="Courier New" charset="0"/>
              </a:rPr>
              <a:t>…</a:t>
            </a:r>
            <a:endParaRPr lang="en-US" sz="1400" b="1" dirty="0">
              <a:solidFill>
                <a:srgbClr val="9A1900"/>
              </a:solidFill>
              <a:latin typeface="Courier New" charset="0"/>
            </a:endParaRPr>
          </a:p>
          <a:p>
            <a:pPr>
              <a:lnSpc>
                <a:spcPct val="50000"/>
              </a:lnSpc>
              <a:spcBef>
                <a:spcPct val="50000"/>
              </a:spcBef>
            </a:pPr>
            <a:r>
              <a:rPr lang="en-US" sz="1400" b="1" dirty="0" smtClean="0">
                <a:solidFill>
                  <a:srgbClr val="0000FF"/>
                </a:solidFill>
                <a:latin typeface="Courier New" charset="0"/>
              </a:rPr>
              <a:t>double</a:t>
            </a:r>
            <a:r>
              <a:rPr lang="tr-TR" sz="1400" b="1" dirty="0" smtClean="0">
                <a:solidFill>
                  <a:srgbClr val="0000FF"/>
                </a:solidFill>
                <a:latin typeface="Courier New" charset="0"/>
              </a:rPr>
              <a:t> </a:t>
            </a:r>
            <a:r>
              <a:rPr lang="en-US" sz="1400" b="1" dirty="0" smtClean="0">
                <a:solidFill>
                  <a:srgbClr val="000000"/>
                </a:solidFill>
                <a:latin typeface="Courier New" charset="0"/>
              </a:rPr>
              <a:t>x</a:t>
            </a:r>
            <a:r>
              <a:rPr lang="en-US" sz="1400" b="1" dirty="0">
                <a:solidFill>
                  <a:srgbClr val="9A1900"/>
                </a:solidFill>
                <a:latin typeface="Courier New" charset="0"/>
              </a:rPr>
              <a:t>=</a:t>
            </a:r>
            <a:r>
              <a:rPr lang="en-US" sz="1400" b="1" dirty="0">
                <a:latin typeface="Courier New" charset="0"/>
              </a:rPr>
              <a:t> a4 </a:t>
            </a:r>
            <a:r>
              <a:rPr lang="en-US" sz="1400" b="1" dirty="0">
                <a:solidFill>
                  <a:srgbClr val="9A1900"/>
                </a:solidFill>
                <a:latin typeface="Courier New" charset="0"/>
              </a:rPr>
              <a:t>+</a:t>
            </a:r>
            <a:r>
              <a:rPr lang="en-US" sz="1400" b="1" dirty="0">
                <a:latin typeface="Courier New" charset="0"/>
              </a:rPr>
              <a:t> a8</a:t>
            </a:r>
            <a:r>
              <a:rPr lang="en-US" sz="1400" b="1" dirty="0">
                <a:solidFill>
                  <a:srgbClr val="9A1900"/>
                </a:solidFill>
                <a:latin typeface="Courier New" charset="0"/>
              </a:rPr>
              <a:t>;</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21509">
                                            <p:txEl>
                                              <p:pRg st="1" end="1"/>
                                            </p:txEl>
                                          </p:spTgt>
                                        </p:tgtEl>
                                        <p:attrNameLst>
                                          <p:attrName>style.visibility</p:attrName>
                                        </p:attrNameLst>
                                      </p:cBhvr>
                                      <p:to>
                                        <p:strVal val="visible"/>
                                      </p:to>
                                    </p:set>
                                    <p:anim calcmode="discrete" valueType="clr">
                                      <p:cBhvr override="childStyle">
                                        <p:cTn id="7" dur="80"/>
                                        <p:tgtEl>
                                          <p:spTgt spid="21509">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1509">
                                            <p:txEl>
                                              <p:pRg st="1" end="1"/>
                                            </p:txEl>
                                          </p:spTgt>
                                        </p:tgtEl>
                                        <p:attrNameLst>
                                          <p:attrName>fillcolor</p:attrName>
                                        </p:attrNameLst>
                                      </p:cBhvr>
                                      <p:tavLst>
                                        <p:tav tm="0">
                                          <p:val>
                                            <p:clrVal>
                                              <a:schemeClr val="accent2"/>
                                            </p:clrVal>
                                          </p:val>
                                        </p:tav>
                                        <p:tav tm="50000">
                                          <p:val>
                                            <p:clrVal>
                                              <a:schemeClr val="hlink"/>
                                            </p:clrVal>
                                          </p:val>
                                        </p:tav>
                                      </p:tavLst>
                                    </p:anim>
                                    <p:set>
                                      <p:cBhvr>
                                        <p:cTn id="9" dur="80"/>
                                        <p:tgtEl>
                                          <p:spTgt spid="21509">
                                            <p:txEl>
                                              <p:pRg st="1" end="1"/>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21509">
                                            <p:txEl>
                                              <p:pRg st="2" end="2"/>
                                            </p:txEl>
                                          </p:spTgt>
                                        </p:tgtEl>
                                        <p:attrNameLst>
                                          <p:attrName>style.visibility</p:attrName>
                                        </p:attrNameLst>
                                      </p:cBhvr>
                                      <p:to>
                                        <p:strVal val="visible"/>
                                      </p:to>
                                    </p:set>
                                    <p:anim calcmode="discrete" valueType="clr">
                                      <p:cBhvr override="childStyle">
                                        <p:cTn id="14" dur="80"/>
                                        <p:tgtEl>
                                          <p:spTgt spid="21509">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21509">
                                            <p:txEl>
                                              <p:pRg st="2" end="2"/>
                                            </p:txEl>
                                          </p:spTgt>
                                        </p:tgtEl>
                                        <p:attrNameLst>
                                          <p:attrName>fillcolor</p:attrName>
                                        </p:attrNameLst>
                                      </p:cBhvr>
                                      <p:tavLst>
                                        <p:tav tm="0">
                                          <p:val>
                                            <p:clrVal>
                                              <a:schemeClr val="accent2"/>
                                            </p:clrVal>
                                          </p:val>
                                        </p:tav>
                                        <p:tav tm="50000">
                                          <p:val>
                                            <p:clrVal>
                                              <a:schemeClr val="hlink"/>
                                            </p:clrVal>
                                          </p:val>
                                        </p:tav>
                                      </p:tavLst>
                                    </p:anim>
                                    <p:set>
                                      <p:cBhvr>
                                        <p:cTn id="16" dur="80"/>
                                        <p:tgtEl>
                                          <p:spTgt spid="21509">
                                            <p:txEl>
                                              <p:pRg st="2" end="2"/>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21509">
                                            <p:txEl>
                                              <p:pRg st="3" end="3"/>
                                            </p:txEl>
                                          </p:spTgt>
                                        </p:tgtEl>
                                        <p:attrNameLst>
                                          <p:attrName>style.visibility</p:attrName>
                                        </p:attrNameLst>
                                      </p:cBhvr>
                                      <p:to>
                                        <p:strVal val="visible"/>
                                      </p:to>
                                    </p:set>
                                    <p:anim calcmode="discrete" valueType="clr">
                                      <p:cBhvr override="childStyle">
                                        <p:cTn id="21" dur="80"/>
                                        <p:tgtEl>
                                          <p:spTgt spid="21509">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21509">
                                            <p:txEl>
                                              <p:pRg st="3" end="3"/>
                                            </p:txEl>
                                          </p:spTgt>
                                        </p:tgtEl>
                                        <p:attrNameLst>
                                          <p:attrName>fillcolor</p:attrName>
                                        </p:attrNameLst>
                                      </p:cBhvr>
                                      <p:tavLst>
                                        <p:tav tm="0">
                                          <p:val>
                                            <p:clrVal>
                                              <a:schemeClr val="accent2"/>
                                            </p:clrVal>
                                          </p:val>
                                        </p:tav>
                                        <p:tav tm="50000">
                                          <p:val>
                                            <p:clrVal>
                                              <a:schemeClr val="hlink"/>
                                            </p:clrVal>
                                          </p:val>
                                        </p:tav>
                                      </p:tavLst>
                                    </p:anim>
                                    <p:set>
                                      <p:cBhvr>
                                        <p:cTn id="23" dur="80"/>
                                        <p:tgtEl>
                                          <p:spTgt spid="21509">
                                            <p:txEl>
                                              <p:pRg st="3" end="3"/>
                                            </p:txEl>
                                          </p:spTgt>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21509">
                                            <p:txEl>
                                              <p:pRg st="4" end="4"/>
                                            </p:txEl>
                                          </p:spTgt>
                                        </p:tgtEl>
                                        <p:attrNameLst>
                                          <p:attrName>style.visibility</p:attrName>
                                        </p:attrNameLst>
                                      </p:cBhvr>
                                      <p:to>
                                        <p:strVal val="visible"/>
                                      </p:to>
                                    </p:set>
                                    <p:anim calcmode="discrete" valueType="clr">
                                      <p:cBhvr override="childStyle">
                                        <p:cTn id="28" dur="80"/>
                                        <p:tgtEl>
                                          <p:spTgt spid="21509">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21509">
                                            <p:txEl>
                                              <p:pRg st="4" end="4"/>
                                            </p:txEl>
                                          </p:spTgt>
                                        </p:tgtEl>
                                        <p:attrNameLst>
                                          <p:attrName>fillcolor</p:attrName>
                                        </p:attrNameLst>
                                      </p:cBhvr>
                                      <p:tavLst>
                                        <p:tav tm="0">
                                          <p:val>
                                            <p:clrVal>
                                              <a:schemeClr val="accent2"/>
                                            </p:clrVal>
                                          </p:val>
                                        </p:tav>
                                        <p:tav tm="50000">
                                          <p:val>
                                            <p:clrVal>
                                              <a:schemeClr val="hlink"/>
                                            </p:clrVal>
                                          </p:val>
                                        </p:tav>
                                      </p:tavLst>
                                    </p:anim>
                                    <p:set>
                                      <p:cBhvr>
                                        <p:cTn id="30" dur="80"/>
                                        <p:tgtEl>
                                          <p:spTgt spid="21509">
                                            <p:txEl>
                                              <p:pRg st="4" end="4"/>
                                            </p:txEl>
                                          </p:spTgt>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nodeType="clickEffect">
                                  <p:stCondLst>
                                    <p:cond delay="0"/>
                                  </p:stCondLst>
                                  <p:iterate type="lt">
                                    <p:tmPct val="50000"/>
                                  </p:iterate>
                                  <p:childTnLst>
                                    <p:set>
                                      <p:cBhvr>
                                        <p:cTn id="34" dur="1" fill="hold">
                                          <p:stCondLst>
                                            <p:cond delay="0"/>
                                          </p:stCondLst>
                                        </p:cTn>
                                        <p:tgtEl>
                                          <p:spTgt spid="21509">
                                            <p:txEl>
                                              <p:pRg st="5" end="5"/>
                                            </p:txEl>
                                          </p:spTgt>
                                        </p:tgtEl>
                                        <p:attrNameLst>
                                          <p:attrName>style.visibility</p:attrName>
                                        </p:attrNameLst>
                                      </p:cBhvr>
                                      <p:to>
                                        <p:strVal val="visible"/>
                                      </p:to>
                                    </p:set>
                                    <p:anim calcmode="discrete" valueType="clr">
                                      <p:cBhvr override="childStyle">
                                        <p:cTn id="35" dur="80"/>
                                        <p:tgtEl>
                                          <p:spTgt spid="21509">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21509">
                                            <p:txEl>
                                              <p:pRg st="5" end="5"/>
                                            </p:txEl>
                                          </p:spTgt>
                                        </p:tgtEl>
                                        <p:attrNameLst>
                                          <p:attrName>fillcolor</p:attrName>
                                        </p:attrNameLst>
                                      </p:cBhvr>
                                      <p:tavLst>
                                        <p:tav tm="0">
                                          <p:val>
                                            <p:clrVal>
                                              <a:schemeClr val="accent2"/>
                                            </p:clrVal>
                                          </p:val>
                                        </p:tav>
                                        <p:tav tm="50000">
                                          <p:val>
                                            <p:clrVal>
                                              <a:schemeClr val="hlink"/>
                                            </p:clrVal>
                                          </p:val>
                                        </p:tav>
                                      </p:tavLst>
                                    </p:anim>
                                    <p:set>
                                      <p:cBhvr>
                                        <p:cTn id="37" dur="80"/>
                                        <p:tgtEl>
                                          <p:spTgt spid="21509">
                                            <p:txEl>
                                              <p:pRg st="5" end="5"/>
                                            </p:txEl>
                                          </p:spTgt>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27" presetClass="entr" presetSubtype="0" fill="hold" nodeType="clickEffect">
                                  <p:stCondLst>
                                    <p:cond delay="0"/>
                                  </p:stCondLst>
                                  <p:iterate type="lt">
                                    <p:tmPct val="50000"/>
                                  </p:iterate>
                                  <p:childTnLst>
                                    <p:set>
                                      <p:cBhvr>
                                        <p:cTn id="41" dur="1" fill="hold">
                                          <p:stCondLst>
                                            <p:cond delay="0"/>
                                          </p:stCondLst>
                                        </p:cTn>
                                        <p:tgtEl>
                                          <p:spTgt spid="21509">
                                            <p:txEl>
                                              <p:pRg st="6" end="6"/>
                                            </p:txEl>
                                          </p:spTgt>
                                        </p:tgtEl>
                                        <p:attrNameLst>
                                          <p:attrName>style.visibility</p:attrName>
                                        </p:attrNameLst>
                                      </p:cBhvr>
                                      <p:to>
                                        <p:strVal val="visible"/>
                                      </p:to>
                                    </p:set>
                                    <p:anim calcmode="discrete" valueType="clr">
                                      <p:cBhvr override="childStyle">
                                        <p:cTn id="42" dur="80"/>
                                        <p:tgtEl>
                                          <p:spTgt spid="21509">
                                            <p:txEl>
                                              <p:pRg st="6" end="6"/>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21509">
                                            <p:txEl>
                                              <p:pRg st="6" end="6"/>
                                            </p:txEl>
                                          </p:spTgt>
                                        </p:tgtEl>
                                        <p:attrNameLst>
                                          <p:attrName>fillcolor</p:attrName>
                                        </p:attrNameLst>
                                      </p:cBhvr>
                                      <p:tavLst>
                                        <p:tav tm="0">
                                          <p:val>
                                            <p:clrVal>
                                              <a:schemeClr val="accent2"/>
                                            </p:clrVal>
                                          </p:val>
                                        </p:tav>
                                        <p:tav tm="50000">
                                          <p:val>
                                            <p:clrVal>
                                              <a:schemeClr val="hlink"/>
                                            </p:clrVal>
                                          </p:val>
                                        </p:tav>
                                      </p:tavLst>
                                    </p:anim>
                                    <p:set>
                                      <p:cBhvr>
                                        <p:cTn id="44" dur="80"/>
                                        <p:tgtEl>
                                          <p:spTgt spid="21509">
                                            <p:txEl>
                                              <p:pRg st="6" end="6"/>
                                            </p:txEl>
                                          </p:spTgt>
                                        </p:tgtEl>
                                        <p:attrNameLst>
                                          <p:attrName>fill.type</p:attrName>
                                        </p:attrNameLst>
                                      </p:cBhvr>
                                      <p:to>
                                        <p:strVal val="solid"/>
                                      </p:to>
                                    </p:set>
                                  </p:childTnLst>
                                </p:cTn>
                              </p:par>
                            </p:childTnLst>
                          </p:cTn>
                        </p:par>
                      </p:childTnLst>
                    </p:cTn>
                  </p:par>
                  <p:par>
                    <p:cTn id="45" fill="hold">
                      <p:stCondLst>
                        <p:cond delay="indefinite"/>
                      </p:stCondLst>
                      <p:childTnLst>
                        <p:par>
                          <p:cTn id="46" fill="hold">
                            <p:stCondLst>
                              <p:cond delay="0"/>
                            </p:stCondLst>
                            <p:childTnLst>
                              <p:par>
                                <p:cTn id="47" presetID="27" presetClass="entr" presetSubtype="0" fill="hold" nodeType="clickEffect">
                                  <p:stCondLst>
                                    <p:cond delay="0"/>
                                  </p:stCondLst>
                                  <p:iterate type="lt">
                                    <p:tmPct val="50000"/>
                                  </p:iterate>
                                  <p:childTnLst>
                                    <p:set>
                                      <p:cBhvr>
                                        <p:cTn id="48" dur="1" fill="hold">
                                          <p:stCondLst>
                                            <p:cond delay="0"/>
                                          </p:stCondLst>
                                        </p:cTn>
                                        <p:tgtEl>
                                          <p:spTgt spid="21509">
                                            <p:txEl>
                                              <p:pRg st="7" end="7"/>
                                            </p:txEl>
                                          </p:spTgt>
                                        </p:tgtEl>
                                        <p:attrNameLst>
                                          <p:attrName>style.visibility</p:attrName>
                                        </p:attrNameLst>
                                      </p:cBhvr>
                                      <p:to>
                                        <p:strVal val="visible"/>
                                      </p:to>
                                    </p:set>
                                    <p:anim calcmode="discrete" valueType="clr">
                                      <p:cBhvr override="childStyle">
                                        <p:cTn id="49" dur="80"/>
                                        <p:tgtEl>
                                          <p:spTgt spid="21509">
                                            <p:txEl>
                                              <p:pRg st="7" end="7"/>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21509">
                                            <p:txEl>
                                              <p:pRg st="7" end="7"/>
                                            </p:txEl>
                                          </p:spTgt>
                                        </p:tgtEl>
                                        <p:attrNameLst>
                                          <p:attrName>fillcolor</p:attrName>
                                        </p:attrNameLst>
                                      </p:cBhvr>
                                      <p:tavLst>
                                        <p:tav tm="0">
                                          <p:val>
                                            <p:clrVal>
                                              <a:schemeClr val="accent2"/>
                                            </p:clrVal>
                                          </p:val>
                                        </p:tav>
                                        <p:tav tm="50000">
                                          <p:val>
                                            <p:clrVal>
                                              <a:schemeClr val="hlink"/>
                                            </p:clrVal>
                                          </p:val>
                                        </p:tav>
                                      </p:tavLst>
                                    </p:anim>
                                    <p:set>
                                      <p:cBhvr>
                                        <p:cTn id="51" dur="80"/>
                                        <p:tgtEl>
                                          <p:spTgt spid="21509">
                                            <p:txEl>
                                              <p:pRg st="7" end="7"/>
                                            </p:txEl>
                                          </p:spTgt>
                                        </p:tgtEl>
                                        <p:attrNameLst>
                                          <p:attrName>fill.type</p:attrName>
                                        </p:attrNameLst>
                                      </p:cBhvr>
                                      <p:to>
                                        <p:strVal val="solid"/>
                                      </p:to>
                                    </p:set>
                                  </p:childTnLst>
                                </p:cTn>
                              </p:par>
                            </p:childTnLst>
                          </p:cTn>
                        </p:par>
                      </p:childTnLst>
                    </p:cTn>
                  </p:par>
                  <p:par>
                    <p:cTn id="52" fill="hold">
                      <p:stCondLst>
                        <p:cond delay="indefinite"/>
                      </p:stCondLst>
                      <p:childTnLst>
                        <p:par>
                          <p:cTn id="53" fill="hold">
                            <p:stCondLst>
                              <p:cond delay="0"/>
                            </p:stCondLst>
                            <p:childTnLst>
                              <p:par>
                                <p:cTn id="54" presetID="27" presetClass="entr" presetSubtype="0" fill="hold" nodeType="clickEffect">
                                  <p:stCondLst>
                                    <p:cond delay="0"/>
                                  </p:stCondLst>
                                  <p:iterate type="lt">
                                    <p:tmPct val="50000"/>
                                  </p:iterate>
                                  <p:childTnLst>
                                    <p:set>
                                      <p:cBhvr>
                                        <p:cTn id="55" dur="1" fill="hold">
                                          <p:stCondLst>
                                            <p:cond delay="0"/>
                                          </p:stCondLst>
                                        </p:cTn>
                                        <p:tgtEl>
                                          <p:spTgt spid="21509">
                                            <p:txEl>
                                              <p:pRg st="8" end="8"/>
                                            </p:txEl>
                                          </p:spTgt>
                                        </p:tgtEl>
                                        <p:attrNameLst>
                                          <p:attrName>style.visibility</p:attrName>
                                        </p:attrNameLst>
                                      </p:cBhvr>
                                      <p:to>
                                        <p:strVal val="visible"/>
                                      </p:to>
                                    </p:set>
                                    <p:anim calcmode="discrete" valueType="clr">
                                      <p:cBhvr override="childStyle">
                                        <p:cTn id="56" dur="80"/>
                                        <p:tgtEl>
                                          <p:spTgt spid="21509">
                                            <p:txEl>
                                              <p:pRg st="8" end="8"/>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7" dur="80"/>
                                        <p:tgtEl>
                                          <p:spTgt spid="21509">
                                            <p:txEl>
                                              <p:pRg st="8" end="8"/>
                                            </p:txEl>
                                          </p:spTgt>
                                        </p:tgtEl>
                                        <p:attrNameLst>
                                          <p:attrName>fillcolor</p:attrName>
                                        </p:attrNameLst>
                                      </p:cBhvr>
                                      <p:tavLst>
                                        <p:tav tm="0">
                                          <p:val>
                                            <p:clrVal>
                                              <a:schemeClr val="accent2"/>
                                            </p:clrVal>
                                          </p:val>
                                        </p:tav>
                                        <p:tav tm="50000">
                                          <p:val>
                                            <p:clrVal>
                                              <a:schemeClr val="hlink"/>
                                            </p:clrVal>
                                          </p:val>
                                        </p:tav>
                                      </p:tavLst>
                                    </p:anim>
                                    <p:set>
                                      <p:cBhvr>
                                        <p:cTn id="58" dur="80"/>
                                        <p:tgtEl>
                                          <p:spTgt spid="21509">
                                            <p:txEl>
                                              <p:pRg st="8" end="8"/>
                                            </p:txEl>
                                          </p:spTgt>
                                        </p:tgtEl>
                                        <p:attrNameLst>
                                          <p:attrName>fill.type</p:attrName>
                                        </p:attrNameLst>
                                      </p:cBhvr>
                                      <p:to>
                                        <p:strVal val="solid"/>
                                      </p:to>
                                    </p:set>
                                  </p:childTnLst>
                                </p:cTn>
                              </p:par>
                            </p:childTnLst>
                          </p:cTn>
                        </p:par>
                      </p:childTnLst>
                    </p:cTn>
                  </p:par>
                  <p:par>
                    <p:cTn id="59" fill="hold">
                      <p:stCondLst>
                        <p:cond delay="indefinite"/>
                      </p:stCondLst>
                      <p:childTnLst>
                        <p:par>
                          <p:cTn id="60" fill="hold">
                            <p:stCondLst>
                              <p:cond delay="0"/>
                            </p:stCondLst>
                            <p:childTnLst>
                              <p:par>
                                <p:cTn id="61" presetID="27" presetClass="entr" presetSubtype="0" fill="hold" nodeType="clickEffect">
                                  <p:stCondLst>
                                    <p:cond delay="0"/>
                                  </p:stCondLst>
                                  <p:iterate type="lt">
                                    <p:tmPct val="50000"/>
                                  </p:iterate>
                                  <p:childTnLst>
                                    <p:set>
                                      <p:cBhvr>
                                        <p:cTn id="62" dur="1" fill="hold">
                                          <p:stCondLst>
                                            <p:cond delay="0"/>
                                          </p:stCondLst>
                                        </p:cTn>
                                        <p:tgtEl>
                                          <p:spTgt spid="21509">
                                            <p:txEl>
                                              <p:pRg st="9" end="9"/>
                                            </p:txEl>
                                          </p:spTgt>
                                        </p:tgtEl>
                                        <p:attrNameLst>
                                          <p:attrName>style.visibility</p:attrName>
                                        </p:attrNameLst>
                                      </p:cBhvr>
                                      <p:to>
                                        <p:strVal val="visible"/>
                                      </p:to>
                                    </p:set>
                                    <p:anim calcmode="discrete" valueType="clr">
                                      <p:cBhvr override="childStyle">
                                        <p:cTn id="63" dur="80"/>
                                        <p:tgtEl>
                                          <p:spTgt spid="21509">
                                            <p:txEl>
                                              <p:pRg st="9" end="9"/>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64" dur="80"/>
                                        <p:tgtEl>
                                          <p:spTgt spid="21509">
                                            <p:txEl>
                                              <p:pRg st="9" end="9"/>
                                            </p:txEl>
                                          </p:spTgt>
                                        </p:tgtEl>
                                        <p:attrNameLst>
                                          <p:attrName>fillcolor</p:attrName>
                                        </p:attrNameLst>
                                      </p:cBhvr>
                                      <p:tavLst>
                                        <p:tav tm="0">
                                          <p:val>
                                            <p:clrVal>
                                              <a:schemeClr val="accent2"/>
                                            </p:clrVal>
                                          </p:val>
                                        </p:tav>
                                        <p:tav tm="50000">
                                          <p:val>
                                            <p:clrVal>
                                              <a:schemeClr val="hlink"/>
                                            </p:clrVal>
                                          </p:val>
                                        </p:tav>
                                      </p:tavLst>
                                    </p:anim>
                                    <p:set>
                                      <p:cBhvr>
                                        <p:cTn id="65" dur="80"/>
                                        <p:tgtEl>
                                          <p:spTgt spid="21509">
                                            <p:txEl>
                                              <p:pRg st="9" end="9"/>
                                            </p:txEl>
                                          </p:spTgt>
                                        </p:tgtEl>
                                        <p:attrNameLst>
                                          <p:attrName>fill.type</p:attrName>
                                        </p:attrNameLst>
                                      </p:cBhvr>
                                      <p:to>
                                        <p:strVal val="solid"/>
                                      </p:to>
                                    </p:set>
                                  </p:childTnLst>
                                </p:cTn>
                              </p:par>
                            </p:childTnLst>
                          </p:cTn>
                        </p:par>
                      </p:childTnLst>
                    </p:cTn>
                  </p:par>
                  <p:par>
                    <p:cTn id="66" fill="hold">
                      <p:stCondLst>
                        <p:cond delay="indefinite"/>
                      </p:stCondLst>
                      <p:childTnLst>
                        <p:par>
                          <p:cTn id="67" fill="hold">
                            <p:stCondLst>
                              <p:cond delay="0"/>
                            </p:stCondLst>
                            <p:childTnLst>
                              <p:par>
                                <p:cTn id="68" presetID="27" presetClass="entr" presetSubtype="0" fill="hold" nodeType="clickEffect">
                                  <p:stCondLst>
                                    <p:cond delay="0"/>
                                  </p:stCondLst>
                                  <p:iterate type="lt">
                                    <p:tmPct val="50000"/>
                                  </p:iterate>
                                  <p:childTnLst>
                                    <p:set>
                                      <p:cBhvr>
                                        <p:cTn id="69" dur="1" fill="hold">
                                          <p:stCondLst>
                                            <p:cond delay="0"/>
                                          </p:stCondLst>
                                        </p:cTn>
                                        <p:tgtEl>
                                          <p:spTgt spid="21509">
                                            <p:txEl>
                                              <p:pRg st="10" end="10"/>
                                            </p:txEl>
                                          </p:spTgt>
                                        </p:tgtEl>
                                        <p:attrNameLst>
                                          <p:attrName>style.visibility</p:attrName>
                                        </p:attrNameLst>
                                      </p:cBhvr>
                                      <p:to>
                                        <p:strVal val="visible"/>
                                      </p:to>
                                    </p:set>
                                    <p:anim calcmode="discrete" valueType="clr">
                                      <p:cBhvr override="childStyle">
                                        <p:cTn id="70" dur="80"/>
                                        <p:tgtEl>
                                          <p:spTgt spid="21509">
                                            <p:txEl>
                                              <p:pRg st="10" end="1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71" dur="80"/>
                                        <p:tgtEl>
                                          <p:spTgt spid="21509">
                                            <p:txEl>
                                              <p:pRg st="10" end="10"/>
                                            </p:txEl>
                                          </p:spTgt>
                                        </p:tgtEl>
                                        <p:attrNameLst>
                                          <p:attrName>fillcolor</p:attrName>
                                        </p:attrNameLst>
                                      </p:cBhvr>
                                      <p:tavLst>
                                        <p:tav tm="0">
                                          <p:val>
                                            <p:clrVal>
                                              <a:schemeClr val="accent2"/>
                                            </p:clrVal>
                                          </p:val>
                                        </p:tav>
                                        <p:tav tm="50000">
                                          <p:val>
                                            <p:clrVal>
                                              <a:schemeClr val="hlink"/>
                                            </p:clrVal>
                                          </p:val>
                                        </p:tav>
                                      </p:tavLst>
                                    </p:anim>
                                    <p:set>
                                      <p:cBhvr>
                                        <p:cTn id="72" dur="80"/>
                                        <p:tgtEl>
                                          <p:spTgt spid="21509">
                                            <p:txEl>
                                              <p:pRg st="10" end="10"/>
                                            </p:txEl>
                                          </p:spTgt>
                                        </p:tgtEl>
                                        <p:attrNameLst>
                                          <p:attrName>fill.type</p:attrName>
                                        </p:attrNameLst>
                                      </p:cBhvr>
                                      <p:to>
                                        <p:strVal val="solid"/>
                                      </p:to>
                                    </p:set>
                                  </p:childTnLst>
                                </p:cTn>
                              </p:par>
                            </p:childTnLst>
                          </p:cTn>
                        </p:par>
                      </p:childTnLst>
                    </p:cTn>
                  </p:par>
                  <p:par>
                    <p:cTn id="73" fill="hold">
                      <p:stCondLst>
                        <p:cond delay="indefinite"/>
                      </p:stCondLst>
                      <p:childTnLst>
                        <p:par>
                          <p:cTn id="74" fill="hold">
                            <p:stCondLst>
                              <p:cond delay="0"/>
                            </p:stCondLst>
                            <p:childTnLst>
                              <p:par>
                                <p:cTn id="75" presetID="27" presetClass="entr" presetSubtype="0" fill="hold" nodeType="clickEffect">
                                  <p:stCondLst>
                                    <p:cond delay="0"/>
                                  </p:stCondLst>
                                  <p:iterate type="lt">
                                    <p:tmPct val="50000"/>
                                  </p:iterate>
                                  <p:childTnLst>
                                    <p:set>
                                      <p:cBhvr>
                                        <p:cTn id="76" dur="1" fill="hold">
                                          <p:stCondLst>
                                            <p:cond delay="0"/>
                                          </p:stCondLst>
                                        </p:cTn>
                                        <p:tgtEl>
                                          <p:spTgt spid="21509">
                                            <p:txEl>
                                              <p:pRg st="11" end="11"/>
                                            </p:txEl>
                                          </p:spTgt>
                                        </p:tgtEl>
                                        <p:attrNameLst>
                                          <p:attrName>style.visibility</p:attrName>
                                        </p:attrNameLst>
                                      </p:cBhvr>
                                      <p:to>
                                        <p:strVal val="visible"/>
                                      </p:to>
                                    </p:set>
                                    <p:anim calcmode="discrete" valueType="clr">
                                      <p:cBhvr override="childStyle">
                                        <p:cTn id="77" dur="80"/>
                                        <p:tgtEl>
                                          <p:spTgt spid="21509">
                                            <p:txEl>
                                              <p:pRg st="11" end="1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78" dur="80"/>
                                        <p:tgtEl>
                                          <p:spTgt spid="21509">
                                            <p:txEl>
                                              <p:pRg st="11" end="11"/>
                                            </p:txEl>
                                          </p:spTgt>
                                        </p:tgtEl>
                                        <p:attrNameLst>
                                          <p:attrName>fillcolor</p:attrName>
                                        </p:attrNameLst>
                                      </p:cBhvr>
                                      <p:tavLst>
                                        <p:tav tm="0">
                                          <p:val>
                                            <p:clrVal>
                                              <a:schemeClr val="accent2"/>
                                            </p:clrVal>
                                          </p:val>
                                        </p:tav>
                                        <p:tav tm="50000">
                                          <p:val>
                                            <p:clrVal>
                                              <a:schemeClr val="hlink"/>
                                            </p:clrVal>
                                          </p:val>
                                        </p:tav>
                                      </p:tavLst>
                                    </p:anim>
                                    <p:set>
                                      <p:cBhvr>
                                        <p:cTn id="79" dur="80"/>
                                        <p:tgtEl>
                                          <p:spTgt spid="21509">
                                            <p:txEl>
                                              <p:pRg st="11" end="11"/>
                                            </p:txEl>
                                          </p:spTgt>
                                        </p:tgtEl>
                                        <p:attrNameLst>
                                          <p:attrName>fill.type</p:attrName>
                                        </p:attrNameLst>
                                      </p:cBhvr>
                                      <p:to>
                                        <p:strVal val="solid"/>
                                      </p:to>
                                    </p:set>
                                  </p:childTnLst>
                                </p:cTn>
                              </p:par>
                            </p:childTnLst>
                          </p:cTn>
                        </p:par>
                      </p:childTnLst>
                    </p:cTn>
                  </p:par>
                  <p:par>
                    <p:cTn id="80" fill="hold">
                      <p:stCondLst>
                        <p:cond delay="indefinite"/>
                      </p:stCondLst>
                      <p:childTnLst>
                        <p:par>
                          <p:cTn id="81" fill="hold">
                            <p:stCondLst>
                              <p:cond delay="0"/>
                            </p:stCondLst>
                            <p:childTnLst>
                              <p:par>
                                <p:cTn id="82" presetID="27" presetClass="entr" presetSubtype="0" fill="hold" nodeType="clickEffect">
                                  <p:stCondLst>
                                    <p:cond delay="0"/>
                                  </p:stCondLst>
                                  <p:iterate type="lt">
                                    <p:tmPct val="50000"/>
                                  </p:iterate>
                                  <p:childTnLst>
                                    <p:set>
                                      <p:cBhvr>
                                        <p:cTn id="83" dur="1" fill="hold">
                                          <p:stCondLst>
                                            <p:cond delay="0"/>
                                          </p:stCondLst>
                                        </p:cTn>
                                        <p:tgtEl>
                                          <p:spTgt spid="21509">
                                            <p:txEl>
                                              <p:pRg st="12" end="12"/>
                                            </p:txEl>
                                          </p:spTgt>
                                        </p:tgtEl>
                                        <p:attrNameLst>
                                          <p:attrName>style.visibility</p:attrName>
                                        </p:attrNameLst>
                                      </p:cBhvr>
                                      <p:to>
                                        <p:strVal val="visible"/>
                                      </p:to>
                                    </p:set>
                                    <p:anim calcmode="discrete" valueType="clr">
                                      <p:cBhvr override="childStyle">
                                        <p:cTn id="84" dur="80"/>
                                        <p:tgtEl>
                                          <p:spTgt spid="21509">
                                            <p:txEl>
                                              <p:pRg st="12" end="1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5" dur="80"/>
                                        <p:tgtEl>
                                          <p:spTgt spid="21509">
                                            <p:txEl>
                                              <p:pRg st="12" end="12"/>
                                            </p:txEl>
                                          </p:spTgt>
                                        </p:tgtEl>
                                        <p:attrNameLst>
                                          <p:attrName>fillcolor</p:attrName>
                                        </p:attrNameLst>
                                      </p:cBhvr>
                                      <p:tavLst>
                                        <p:tav tm="0">
                                          <p:val>
                                            <p:clrVal>
                                              <a:schemeClr val="accent2"/>
                                            </p:clrVal>
                                          </p:val>
                                        </p:tav>
                                        <p:tav tm="50000">
                                          <p:val>
                                            <p:clrVal>
                                              <a:schemeClr val="hlink"/>
                                            </p:clrVal>
                                          </p:val>
                                        </p:tav>
                                      </p:tavLst>
                                    </p:anim>
                                    <p:set>
                                      <p:cBhvr>
                                        <p:cTn id="86" dur="80"/>
                                        <p:tgtEl>
                                          <p:spTgt spid="21509">
                                            <p:txEl>
                                              <p:pRg st="12" end="12"/>
                                            </p:txEl>
                                          </p:spTgt>
                                        </p:tgtEl>
                                        <p:attrNameLst>
                                          <p:attrName>fill.type</p:attrName>
                                        </p:attrNameLst>
                                      </p:cBhvr>
                                      <p:to>
                                        <p:strVal val="solid"/>
                                      </p:to>
                                    </p:set>
                                  </p:childTnLst>
                                </p:cTn>
                              </p:par>
                            </p:childTnLst>
                          </p:cTn>
                        </p:par>
                      </p:childTnLst>
                    </p:cTn>
                  </p:par>
                  <p:par>
                    <p:cTn id="87" fill="hold">
                      <p:stCondLst>
                        <p:cond delay="indefinite"/>
                      </p:stCondLst>
                      <p:childTnLst>
                        <p:par>
                          <p:cTn id="88" fill="hold">
                            <p:stCondLst>
                              <p:cond delay="0"/>
                            </p:stCondLst>
                            <p:childTnLst>
                              <p:par>
                                <p:cTn id="89" presetID="27" presetClass="entr" presetSubtype="0" fill="hold" nodeType="clickEffect">
                                  <p:stCondLst>
                                    <p:cond delay="0"/>
                                  </p:stCondLst>
                                  <p:iterate type="lt">
                                    <p:tmPct val="50000"/>
                                  </p:iterate>
                                  <p:childTnLst>
                                    <p:set>
                                      <p:cBhvr>
                                        <p:cTn id="90" dur="1" fill="hold">
                                          <p:stCondLst>
                                            <p:cond delay="0"/>
                                          </p:stCondLst>
                                        </p:cTn>
                                        <p:tgtEl>
                                          <p:spTgt spid="21509">
                                            <p:txEl>
                                              <p:pRg st="13" end="13"/>
                                            </p:txEl>
                                          </p:spTgt>
                                        </p:tgtEl>
                                        <p:attrNameLst>
                                          <p:attrName>style.visibility</p:attrName>
                                        </p:attrNameLst>
                                      </p:cBhvr>
                                      <p:to>
                                        <p:strVal val="visible"/>
                                      </p:to>
                                    </p:set>
                                    <p:anim calcmode="discrete" valueType="clr">
                                      <p:cBhvr override="childStyle">
                                        <p:cTn id="91" dur="80"/>
                                        <p:tgtEl>
                                          <p:spTgt spid="21509">
                                            <p:txEl>
                                              <p:pRg st="13" end="1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92" dur="80"/>
                                        <p:tgtEl>
                                          <p:spTgt spid="21509">
                                            <p:txEl>
                                              <p:pRg st="13" end="13"/>
                                            </p:txEl>
                                          </p:spTgt>
                                        </p:tgtEl>
                                        <p:attrNameLst>
                                          <p:attrName>fillcolor</p:attrName>
                                        </p:attrNameLst>
                                      </p:cBhvr>
                                      <p:tavLst>
                                        <p:tav tm="0">
                                          <p:val>
                                            <p:clrVal>
                                              <a:schemeClr val="accent2"/>
                                            </p:clrVal>
                                          </p:val>
                                        </p:tav>
                                        <p:tav tm="50000">
                                          <p:val>
                                            <p:clrVal>
                                              <a:schemeClr val="hlink"/>
                                            </p:clrVal>
                                          </p:val>
                                        </p:tav>
                                      </p:tavLst>
                                    </p:anim>
                                    <p:set>
                                      <p:cBhvr>
                                        <p:cTn id="93" dur="80"/>
                                        <p:tgtEl>
                                          <p:spTgt spid="21509">
                                            <p:txEl>
                                              <p:pRg st="13" end="13"/>
                                            </p:txEl>
                                          </p:spTgt>
                                        </p:tgtEl>
                                        <p:attrNameLst>
                                          <p:attrName>fill.type</p:attrName>
                                        </p:attrNameLst>
                                      </p:cBhvr>
                                      <p:to>
                                        <p:strVal val="solid"/>
                                      </p:to>
                                    </p:set>
                                  </p:childTnLst>
                                </p:cTn>
                              </p:par>
                            </p:childTnLst>
                          </p:cTn>
                        </p:par>
                      </p:childTnLst>
                    </p:cTn>
                  </p:par>
                  <p:par>
                    <p:cTn id="94" fill="hold">
                      <p:stCondLst>
                        <p:cond delay="indefinite"/>
                      </p:stCondLst>
                      <p:childTnLst>
                        <p:par>
                          <p:cTn id="95" fill="hold">
                            <p:stCondLst>
                              <p:cond delay="0"/>
                            </p:stCondLst>
                            <p:childTnLst>
                              <p:par>
                                <p:cTn id="96" presetID="27" presetClass="entr" presetSubtype="0" fill="hold" nodeType="clickEffect">
                                  <p:stCondLst>
                                    <p:cond delay="0"/>
                                  </p:stCondLst>
                                  <p:iterate type="lt">
                                    <p:tmPct val="50000"/>
                                  </p:iterate>
                                  <p:childTnLst>
                                    <p:set>
                                      <p:cBhvr>
                                        <p:cTn id="97" dur="1" fill="hold">
                                          <p:stCondLst>
                                            <p:cond delay="0"/>
                                          </p:stCondLst>
                                        </p:cTn>
                                        <p:tgtEl>
                                          <p:spTgt spid="21509">
                                            <p:txEl>
                                              <p:pRg st="14" end="14"/>
                                            </p:txEl>
                                          </p:spTgt>
                                        </p:tgtEl>
                                        <p:attrNameLst>
                                          <p:attrName>style.visibility</p:attrName>
                                        </p:attrNameLst>
                                      </p:cBhvr>
                                      <p:to>
                                        <p:strVal val="visible"/>
                                      </p:to>
                                    </p:set>
                                    <p:anim calcmode="discrete" valueType="clr">
                                      <p:cBhvr override="childStyle">
                                        <p:cTn id="98" dur="80"/>
                                        <p:tgtEl>
                                          <p:spTgt spid="21509">
                                            <p:txEl>
                                              <p:pRg st="14" end="1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99" dur="80"/>
                                        <p:tgtEl>
                                          <p:spTgt spid="21509">
                                            <p:txEl>
                                              <p:pRg st="14" end="14"/>
                                            </p:txEl>
                                          </p:spTgt>
                                        </p:tgtEl>
                                        <p:attrNameLst>
                                          <p:attrName>fillcolor</p:attrName>
                                        </p:attrNameLst>
                                      </p:cBhvr>
                                      <p:tavLst>
                                        <p:tav tm="0">
                                          <p:val>
                                            <p:clrVal>
                                              <a:schemeClr val="accent2"/>
                                            </p:clrVal>
                                          </p:val>
                                        </p:tav>
                                        <p:tav tm="50000">
                                          <p:val>
                                            <p:clrVal>
                                              <a:schemeClr val="hlink"/>
                                            </p:clrVal>
                                          </p:val>
                                        </p:tav>
                                      </p:tavLst>
                                    </p:anim>
                                    <p:set>
                                      <p:cBhvr>
                                        <p:cTn id="100" dur="80"/>
                                        <p:tgtEl>
                                          <p:spTgt spid="21509">
                                            <p:txEl>
                                              <p:pRg st="14" end="14"/>
                                            </p:txEl>
                                          </p:spTgt>
                                        </p:tgtEl>
                                        <p:attrNameLst>
                                          <p:attrName>fill.type</p:attrName>
                                        </p:attrNameLst>
                                      </p:cBhvr>
                                      <p:to>
                                        <p:strVal val="solid"/>
                                      </p:to>
                                    </p:set>
                                  </p:childTnLst>
                                </p:cTn>
                              </p:par>
                            </p:childTnLst>
                          </p:cTn>
                        </p:par>
                      </p:childTnLst>
                    </p:cTn>
                  </p:par>
                  <p:par>
                    <p:cTn id="101" fill="hold">
                      <p:stCondLst>
                        <p:cond delay="indefinite"/>
                      </p:stCondLst>
                      <p:childTnLst>
                        <p:par>
                          <p:cTn id="102" fill="hold">
                            <p:stCondLst>
                              <p:cond delay="0"/>
                            </p:stCondLst>
                            <p:childTnLst>
                              <p:par>
                                <p:cTn id="103" presetID="27" presetClass="entr" presetSubtype="0" fill="hold" nodeType="clickEffect">
                                  <p:stCondLst>
                                    <p:cond delay="0"/>
                                  </p:stCondLst>
                                  <p:iterate type="lt">
                                    <p:tmPct val="50000"/>
                                  </p:iterate>
                                  <p:childTnLst>
                                    <p:set>
                                      <p:cBhvr>
                                        <p:cTn id="104" dur="1" fill="hold">
                                          <p:stCondLst>
                                            <p:cond delay="0"/>
                                          </p:stCondLst>
                                        </p:cTn>
                                        <p:tgtEl>
                                          <p:spTgt spid="21509">
                                            <p:txEl>
                                              <p:pRg st="15" end="15"/>
                                            </p:txEl>
                                          </p:spTgt>
                                        </p:tgtEl>
                                        <p:attrNameLst>
                                          <p:attrName>style.visibility</p:attrName>
                                        </p:attrNameLst>
                                      </p:cBhvr>
                                      <p:to>
                                        <p:strVal val="visible"/>
                                      </p:to>
                                    </p:set>
                                    <p:anim calcmode="discrete" valueType="clr">
                                      <p:cBhvr override="childStyle">
                                        <p:cTn id="105" dur="80"/>
                                        <p:tgtEl>
                                          <p:spTgt spid="21509">
                                            <p:txEl>
                                              <p:pRg st="15" end="1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06" dur="80"/>
                                        <p:tgtEl>
                                          <p:spTgt spid="21509">
                                            <p:txEl>
                                              <p:pRg st="15" end="15"/>
                                            </p:txEl>
                                          </p:spTgt>
                                        </p:tgtEl>
                                        <p:attrNameLst>
                                          <p:attrName>fillcolor</p:attrName>
                                        </p:attrNameLst>
                                      </p:cBhvr>
                                      <p:tavLst>
                                        <p:tav tm="0">
                                          <p:val>
                                            <p:clrVal>
                                              <a:schemeClr val="accent2"/>
                                            </p:clrVal>
                                          </p:val>
                                        </p:tav>
                                        <p:tav tm="50000">
                                          <p:val>
                                            <p:clrVal>
                                              <a:schemeClr val="hlink"/>
                                            </p:clrVal>
                                          </p:val>
                                        </p:tav>
                                      </p:tavLst>
                                    </p:anim>
                                    <p:set>
                                      <p:cBhvr>
                                        <p:cTn id="107" dur="80"/>
                                        <p:tgtEl>
                                          <p:spTgt spid="21509">
                                            <p:txEl>
                                              <p:pRg st="15" end="15"/>
                                            </p:txEl>
                                          </p:spTgt>
                                        </p:tgtEl>
                                        <p:attrNameLst>
                                          <p:attrName>fill.type</p:attrName>
                                        </p:attrNameLst>
                                      </p:cBhvr>
                                      <p:to>
                                        <p:strVal val="solid"/>
                                      </p:to>
                                    </p:set>
                                  </p:childTnLst>
                                </p:cTn>
                              </p:par>
                            </p:childTnLst>
                          </p:cTn>
                        </p:par>
                      </p:childTnLst>
                    </p:cTn>
                  </p:par>
                  <p:par>
                    <p:cTn id="108" fill="hold">
                      <p:stCondLst>
                        <p:cond delay="indefinite"/>
                      </p:stCondLst>
                      <p:childTnLst>
                        <p:par>
                          <p:cTn id="109" fill="hold">
                            <p:stCondLst>
                              <p:cond delay="0"/>
                            </p:stCondLst>
                            <p:childTnLst>
                              <p:par>
                                <p:cTn id="110" presetID="27" presetClass="entr" presetSubtype="0" fill="hold" nodeType="clickEffect">
                                  <p:stCondLst>
                                    <p:cond delay="0"/>
                                  </p:stCondLst>
                                  <p:iterate type="lt">
                                    <p:tmPct val="50000"/>
                                  </p:iterate>
                                  <p:childTnLst>
                                    <p:set>
                                      <p:cBhvr>
                                        <p:cTn id="111" dur="1" fill="hold">
                                          <p:stCondLst>
                                            <p:cond delay="0"/>
                                          </p:stCondLst>
                                        </p:cTn>
                                        <p:tgtEl>
                                          <p:spTgt spid="21509">
                                            <p:txEl>
                                              <p:pRg st="16" end="16"/>
                                            </p:txEl>
                                          </p:spTgt>
                                        </p:tgtEl>
                                        <p:attrNameLst>
                                          <p:attrName>style.visibility</p:attrName>
                                        </p:attrNameLst>
                                      </p:cBhvr>
                                      <p:to>
                                        <p:strVal val="visible"/>
                                      </p:to>
                                    </p:set>
                                    <p:anim calcmode="discrete" valueType="clr">
                                      <p:cBhvr override="childStyle">
                                        <p:cTn id="112" dur="80"/>
                                        <p:tgtEl>
                                          <p:spTgt spid="21509">
                                            <p:txEl>
                                              <p:pRg st="16" end="16"/>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13" dur="80"/>
                                        <p:tgtEl>
                                          <p:spTgt spid="21509">
                                            <p:txEl>
                                              <p:pRg st="16" end="16"/>
                                            </p:txEl>
                                          </p:spTgt>
                                        </p:tgtEl>
                                        <p:attrNameLst>
                                          <p:attrName>fillcolor</p:attrName>
                                        </p:attrNameLst>
                                      </p:cBhvr>
                                      <p:tavLst>
                                        <p:tav tm="0">
                                          <p:val>
                                            <p:clrVal>
                                              <a:schemeClr val="accent2"/>
                                            </p:clrVal>
                                          </p:val>
                                        </p:tav>
                                        <p:tav tm="50000">
                                          <p:val>
                                            <p:clrVal>
                                              <a:schemeClr val="hlink"/>
                                            </p:clrVal>
                                          </p:val>
                                        </p:tav>
                                      </p:tavLst>
                                    </p:anim>
                                    <p:set>
                                      <p:cBhvr>
                                        <p:cTn id="114" dur="80"/>
                                        <p:tgtEl>
                                          <p:spTgt spid="21509">
                                            <p:txEl>
                                              <p:pRg st="16" end="16"/>
                                            </p:txEl>
                                          </p:spTgt>
                                        </p:tgtEl>
                                        <p:attrNameLst>
                                          <p:attrName>fill.type</p:attrName>
                                        </p:attrNameLst>
                                      </p:cBhvr>
                                      <p:to>
                                        <p:strVal val="solid"/>
                                      </p:to>
                                    </p:set>
                                  </p:childTnLst>
                                </p:cTn>
                              </p:par>
                            </p:childTnLst>
                          </p:cTn>
                        </p:par>
                      </p:childTnLst>
                    </p:cTn>
                  </p:par>
                  <p:par>
                    <p:cTn id="115" fill="hold">
                      <p:stCondLst>
                        <p:cond delay="indefinite"/>
                      </p:stCondLst>
                      <p:childTnLst>
                        <p:par>
                          <p:cTn id="116" fill="hold">
                            <p:stCondLst>
                              <p:cond delay="0"/>
                            </p:stCondLst>
                            <p:childTnLst>
                              <p:par>
                                <p:cTn id="117" presetID="27" presetClass="entr" presetSubtype="0" fill="hold" nodeType="clickEffect">
                                  <p:stCondLst>
                                    <p:cond delay="0"/>
                                  </p:stCondLst>
                                  <p:iterate type="lt">
                                    <p:tmPct val="50000"/>
                                  </p:iterate>
                                  <p:childTnLst>
                                    <p:set>
                                      <p:cBhvr>
                                        <p:cTn id="118" dur="1" fill="hold">
                                          <p:stCondLst>
                                            <p:cond delay="0"/>
                                          </p:stCondLst>
                                        </p:cTn>
                                        <p:tgtEl>
                                          <p:spTgt spid="21509">
                                            <p:txEl>
                                              <p:pRg st="17" end="17"/>
                                            </p:txEl>
                                          </p:spTgt>
                                        </p:tgtEl>
                                        <p:attrNameLst>
                                          <p:attrName>style.visibility</p:attrName>
                                        </p:attrNameLst>
                                      </p:cBhvr>
                                      <p:to>
                                        <p:strVal val="visible"/>
                                      </p:to>
                                    </p:set>
                                    <p:anim calcmode="discrete" valueType="clr">
                                      <p:cBhvr override="childStyle">
                                        <p:cTn id="119" dur="80"/>
                                        <p:tgtEl>
                                          <p:spTgt spid="21509">
                                            <p:txEl>
                                              <p:pRg st="17" end="17"/>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20" dur="80"/>
                                        <p:tgtEl>
                                          <p:spTgt spid="21509">
                                            <p:txEl>
                                              <p:pRg st="17" end="17"/>
                                            </p:txEl>
                                          </p:spTgt>
                                        </p:tgtEl>
                                        <p:attrNameLst>
                                          <p:attrName>fillcolor</p:attrName>
                                        </p:attrNameLst>
                                      </p:cBhvr>
                                      <p:tavLst>
                                        <p:tav tm="0">
                                          <p:val>
                                            <p:clrVal>
                                              <a:schemeClr val="accent2"/>
                                            </p:clrVal>
                                          </p:val>
                                        </p:tav>
                                        <p:tav tm="50000">
                                          <p:val>
                                            <p:clrVal>
                                              <a:schemeClr val="hlink"/>
                                            </p:clrVal>
                                          </p:val>
                                        </p:tav>
                                      </p:tavLst>
                                    </p:anim>
                                    <p:set>
                                      <p:cBhvr>
                                        <p:cTn id="121" dur="80"/>
                                        <p:tgtEl>
                                          <p:spTgt spid="21509">
                                            <p:txEl>
                                              <p:pRg st="17" end="17"/>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ŞİMDİYE KADAR ÖĞRENDİKLERİMİZİN BAZILARI</a:t>
            </a:r>
            <a:endParaRPr lang="en-US" dirty="0"/>
          </a:p>
        </p:txBody>
      </p:sp>
      <p:sp>
        <p:nvSpPr>
          <p:cNvPr id="3" name="2 İçerik Yer Tutucusu"/>
          <p:cNvSpPr>
            <a:spLocks noGrp="1"/>
          </p:cNvSpPr>
          <p:nvPr>
            <p:ph sz="quarter" idx="1"/>
          </p:nvPr>
        </p:nvSpPr>
        <p:spPr/>
        <p:txBody>
          <a:bodyPr/>
          <a:lstStyle/>
          <a:p>
            <a:r>
              <a:rPr lang="tr-TR" dirty="0" smtClean="0"/>
              <a:t>…</a:t>
            </a:r>
          </a:p>
          <a:p>
            <a:r>
              <a:rPr lang="tr-TR" dirty="0" smtClean="0"/>
              <a:t>Mantık ifadeleri, koşul yapıları</a:t>
            </a:r>
          </a:p>
          <a:p>
            <a:r>
              <a:rPr lang="tr-TR" dirty="0" smtClean="0"/>
              <a:t>Fonksiyonlar</a:t>
            </a:r>
          </a:p>
          <a:p>
            <a:r>
              <a:rPr lang="tr-TR" dirty="0" smtClean="0"/>
              <a:t>Hata ayıklama yöntemleri</a:t>
            </a:r>
          </a:p>
          <a:p>
            <a:r>
              <a:rPr lang="tr-TR" dirty="0" smtClean="0"/>
              <a:t>Döngüler</a:t>
            </a:r>
          </a:p>
          <a:p>
            <a:pPr lvl="1"/>
            <a:r>
              <a:rPr lang="tr-TR" dirty="0" err="1" smtClean="0"/>
              <a:t>while</a:t>
            </a:r>
            <a:endParaRPr lang="tr-TR" dirty="0" smtClean="0"/>
          </a:p>
        </p:txBody>
      </p:sp>
      <p:pic>
        <p:nvPicPr>
          <p:cNvPr id="4" name="3 Resim" descr="DVn1ce9VMAARBwX.jpg"/>
          <p:cNvPicPr>
            <a:picLocks noChangeAspect="1"/>
          </p:cNvPicPr>
          <p:nvPr/>
        </p:nvPicPr>
        <p:blipFill>
          <a:blip r:embed="rId2">
            <a:clrChange>
              <a:clrFrom>
                <a:srgbClr val="FDFFF9"/>
              </a:clrFrom>
              <a:clrTo>
                <a:srgbClr val="FDFFF9">
                  <a:alpha val="0"/>
                </a:srgbClr>
              </a:clrTo>
            </a:clrChange>
          </a:blip>
          <a:stretch>
            <a:fillRect/>
          </a:stretch>
        </p:blipFill>
        <p:spPr>
          <a:xfrm>
            <a:off x="4929190" y="1928802"/>
            <a:ext cx="3643338" cy="3643338"/>
          </a:xfrm>
          <a:prstGeom prst="rect">
            <a:avLst/>
          </a:prstGeom>
        </p:spPr>
      </p:pic>
    </p:spTree>
    <p:extLst>
      <p:ext uri="{BB962C8B-B14F-4D97-AF65-F5344CB8AC3E}">
        <p14:creationId xmlns:p14="http://schemas.microsoft.com/office/powerpoint/2010/main" xmlns="" val="183246594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heckerboard(across)">
                                      <p:cBhvr>
                                        <p:cTn id="10" dur="500"/>
                                        <p:tgtEl>
                                          <p:spTgt spid="3">
                                            <p:txEl>
                                              <p:pRg st="1" end="1"/>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checkerboard(across)">
                                      <p:cBhvr>
                                        <p:cTn id="13" dur="500"/>
                                        <p:tgtEl>
                                          <p:spTgt spid="3">
                                            <p:txEl>
                                              <p:pRg st="2" end="2"/>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checkerboard(across)">
                                      <p:cBhvr>
                                        <p:cTn id="16" dur="500"/>
                                        <p:tgtEl>
                                          <p:spTgt spid="3">
                                            <p:txEl>
                                              <p:pRg st="3" end="3"/>
                                            </p:txEl>
                                          </p:spTgt>
                                        </p:tgtEl>
                                      </p:cBhvr>
                                    </p:animEffect>
                                  </p:childTnLst>
                                </p:cTn>
                              </p:par>
                              <p:par>
                                <p:cTn id="17" presetID="5" presetClass="entr" presetSubtype="1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checkerboard(across)">
                                      <p:cBhvr>
                                        <p:cTn id="19" dur="500"/>
                                        <p:tgtEl>
                                          <p:spTgt spid="3">
                                            <p:txEl>
                                              <p:pRg st="4" end="4"/>
                                            </p:txEl>
                                          </p:spTgt>
                                        </p:tgtEl>
                                      </p:cBhvr>
                                    </p:animEffect>
                                  </p:childTnLst>
                                </p:cTn>
                              </p:par>
                              <p:par>
                                <p:cTn id="20" presetID="5" presetClass="entr" presetSubtype="1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checkerboard(across)">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5-Nokta Yıldız"/>
          <p:cNvSpPr/>
          <p:nvPr/>
        </p:nvSpPr>
        <p:spPr>
          <a:xfrm>
            <a:off x="3000364" y="1714488"/>
            <a:ext cx="6143636" cy="4786346"/>
          </a:xfrm>
          <a:prstGeom prst="star5">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tr-TR" sz="2000" dirty="0" smtClean="0"/>
              <a:t>Siz dizi kavramını C diline ekleyecek olsanız nasıl bir tasarım yapardınız? </a:t>
            </a:r>
          </a:p>
        </p:txBody>
      </p:sp>
      <p:sp>
        <p:nvSpPr>
          <p:cNvPr id="2" name="1 Başlık"/>
          <p:cNvSpPr>
            <a:spLocks noGrp="1"/>
          </p:cNvSpPr>
          <p:nvPr>
            <p:ph type="title"/>
          </p:nvPr>
        </p:nvSpPr>
        <p:spPr/>
        <p:txBody>
          <a:bodyPr/>
          <a:lstStyle/>
          <a:p>
            <a:r>
              <a:rPr lang="tr-TR" dirty="0" smtClean="0"/>
              <a:t>Diziler konusunda beyin fırtınası</a:t>
            </a:r>
            <a:endParaRPr lang="en-US" dirty="0"/>
          </a:p>
        </p:txBody>
      </p:sp>
      <p:sp>
        <p:nvSpPr>
          <p:cNvPr id="3" name="2 İçerik Yer Tutucusu"/>
          <p:cNvSpPr>
            <a:spLocks noGrp="1"/>
          </p:cNvSpPr>
          <p:nvPr>
            <p:ph sz="quarter" idx="1"/>
          </p:nvPr>
        </p:nvSpPr>
        <p:spPr>
          <a:xfrm>
            <a:off x="457200" y="1219200"/>
            <a:ext cx="8229600" cy="2566990"/>
          </a:xfrm>
        </p:spPr>
        <p:txBody>
          <a:bodyPr>
            <a:normAutofit/>
          </a:bodyPr>
          <a:lstStyle/>
          <a:p>
            <a:r>
              <a:rPr lang="tr-TR" sz="2400" dirty="0" smtClean="0"/>
              <a:t>Elemanları </a:t>
            </a:r>
            <a:r>
              <a:rPr lang="tr-TR" sz="2400" dirty="0" err="1" smtClean="0"/>
              <a:t>RAM’de</a:t>
            </a:r>
            <a:r>
              <a:rPr lang="tr-TR" sz="2400" dirty="0" smtClean="0"/>
              <a:t> nasıl konumlandırırdınız?</a:t>
            </a:r>
          </a:p>
          <a:p>
            <a:r>
              <a:rPr lang="tr-TR" sz="2400" dirty="0" smtClean="0"/>
              <a:t>Diziyi nasıl tanımlardınız?</a:t>
            </a:r>
          </a:p>
          <a:p>
            <a:r>
              <a:rPr lang="tr-TR" sz="2400" dirty="0" smtClean="0"/>
              <a:t>Dizideki elemanlara nasıl erişim </a:t>
            </a:r>
            <a:br>
              <a:rPr lang="tr-TR" sz="2400" dirty="0" smtClean="0"/>
            </a:br>
            <a:r>
              <a:rPr lang="tr-TR" sz="2400" dirty="0" smtClean="0"/>
              <a:t>sağlatırdınız?</a:t>
            </a:r>
          </a:p>
        </p:txBody>
      </p:sp>
    </p:spTree>
    <p:extLst>
      <p:ext uri="{BB962C8B-B14F-4D97-AF65-F5344CB8AC3E}">
        <p14:creationId xmlns="" xmlns:p14="http://schemas.microsoft.com/office/powerpoint/2010/main" val="183246594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Öteleme üzerine…</a:t>
            </a:r>
            <a:endParaRPr lang="tr-TR" dirty="0"/>
          </a:p>
        </p:txBody>
      </p:sp>
      <p:sp>
        <p:nvSpPr>
          <p:cNvPr id="3" name="2 İçerik Yer Tutucusu"/>
          <p:cNvSpPr>
            <a:spLocks noGrp="1"/>
          </p:cNvSpPr>
          <p:nvPr>
            <p:ph sz="quarter" idx="1"/>
          </p:nvPr>
        </p:nvSpPr>
        <p:spPr/>
        <p:txBody>
          <a:bodyPr/>
          <a:lstStyle/>
          <a:p>
            <a:r>
              <a:rPr lang="tr-TR" dirty="0" smtClean="0"/>
              <a:t>C dilinde </a:t>
            </a:r>
            <a:r>
              <a:rPr lang="tr-TR" dirty="0" err="1" smtClean="0"/>
              <a:t>RAM’de</a:t>
            </a:r>
            <a:r>
              <a:rPr lang="tr-TR" dirty="0" smtClean="0"/>
              <a:t> konumlu bir diziye erişim</a:t>
            </a:r>
          </a:p>
          <a:p>
            <a:pPr lvl="1"/>
            <a:r>
              <a:rPr lang="tr-TR" dirty="0" smtClean="0"/>
              <a:t>Dizinin ilk elemanın adresi (aynı zamanda dizinin adresidir)</a:t>
            </a:r>
          </a:p>
          <a:p>
            <a:pPr lvl="1"/>
            <a:r>
              <a:rPr lang="tr-TR" dirty="0" smtClean="0"/>
              <a:t>+</a:t>
            </a:r>
          </a:p>
          <a:p>
            <a:pPr lvl="1"/>
            <a:r>
              <a:rPr lang="tr-TR" dirty="0" smtClean="0"/>
              <a:t>Öteleme adedi (indis denir)</a:t>
            </a:r>
          </a:p>
          <a:p>
            <a:r>
              <a:rPr lang="tr-TR" sz="2900" dirty="0" smtClean="0">
                <a:solidFill>
                  <a:schemeClr val="tx1"/>
                </a:solidFill>
              </a:rPr>
              <a:t>ile sağlanır.</a:t>
            </a:r>
          </a:p>
        </p:txBody>
      </p:sp>
      <p:graphicFrame>
        <p:nvGraphicFramePr>
          <p:cNvPr id="4" name="3 Tablo"/>
          <p:cNvGraphicFramePr>
            <a:graphicFrameLocks noGrp="1"/>
          </p:cNvGraphicFramePr>
          <p:nvPr/>
        </p:nvGraphicFramePr>
        <p:xfrm>
          <a:off x="3286084" y="5072074"/>
          <a:ext cx="5429320" cy="370840"/>
        </p:xfrm>
        <a:graphic>
          <a:graphicData uri="http://schemas.openxmlformats.org/drawingml/2006/table">
            <a:tbl>
              <a:tblPr firstRow="1" bandRow="1">
                <a:tableStyleId>{5940675A-B579-460E-94D1-54222C63F5DA}</a:tableStyleId>
              </a:tblPr>
              <a:tblGrid>
                <a:gridCol w="542932"/>
                <a:gridCol w="542932"/>
                <a:gridCol w="542932"/>
                <a:gridCol w="542932"/>
                <a:gridCol w="542932"/>
                <a:gridCol w="542932"/>
                <a:gridCol w="542932"/>
                <a:gridCol w="542932"/>
                <a:gridCol w="542932"/>
                <a:gridCol w="542932"/>
              </a:tblGrid>
              <a:tr h="370840">
                <a:tc>
                  <a:txBody>
                    <a:bodyPr/>
                    <a:lstStyle/>
                    <a:p>
                      <a:endParaRPr lang="tr-TR" dirty="0"/>
                    </a:p>
                  </a:txBody>
                  <a:tcPr/>
                </a:tc>
                <a:tc>
                  <a:txBody>
                    <a:bodyPr/>
                    <a:lstStyle/>
                    <a:p>
                      <a:endParaRPr lang="tr-TR" dirty="0"/>
                    </a:p>
                  </a:txBody>
                  <a:tcPr/>
                </a:tc>
                <a:tc>
                  <a:txBody>
                    <a:bodyPr/>
                    <a:lstStyle/>
                    <a:p>
                      <a:endParaRPr lang="tr-TR" dirty="0"/>
                    </a:p>
                  </a:txBody>
                  <a:tcPr/>
                </a:tc>
                <a:tc>
                  <a:txBody>
                    <a:bodyPr/>
                    <a:lstStyle/>
                    <a:p>
                      <a:pPr algn="ctr"/>
                      <a:r>
                        <a:rPr lang="tr-TR" dirty="0" smtClean="0"/>
                        <a:t>9</a:t>
                      </a:r>
                      <a:endParaRPr lang="tr-TR" dirty="0"/>
                    </a:p>
                  </a:txBody>
                  <a:tcPr/>
                </a:tc>
                <a:tc>
                  <a:txBody>
                    <a:bodyPr/>
                    <a:lstStyle/>
                    <a:p>
                      <a:endParaRPr lang="tr-TR"/>
                    </a:p>
                  </a:txBody>
                  <a:tcPr/>
                </a:tc>
                <a:tc>
                  <a:txBody>
                    <a:bodyPr/>
                    <a:lstStyle/>
                    <a:p>
                      <a:endParaRPr lang="tr-TR"/>
                    </a:p>
                  </a:txBody>
                  <a:tcPr/>
                </a:tc>
                <a:tc>
                  <a:txBody>
                    <a:bodyPr/>
                    <a:lstStyle/>
                    <a:p>
                      <a:endParaRPr lang="tr-TR"/>
                    </a:p>
                  </a:txBody>
                  <a:tcPr/>
                </a:tc>
                <a:tc>
                  <a:txBody>
                    <a:bodyPr/>
                    <a:lstStyle/>
                    <a:p>
                      <a:endParaRPr lang="tr-TR"/>
                    </a:p>
                  </a:txBody>
                  <a:tcPr/>
                </a:tc>
                <a:tc>
                  <a:txBody>
                    <a:bodyPr/>
                    <a:lstStyle/>
                    <a:p>
                      <a:endParaRPr lang="tr-TR"/>
                    </a:p>
                  </a:txBody>
                  <a:tcPr/>
                </a:tc>
                <a:tc>
                  <a:txBody>
                    <a:bodyPr/>
                    <a:lstStyle/>
                    <a:p>
                      <a:endParaRPr lang="tr-TR" dirty="0"/>
                    </a:p>
                  </a:txBody>
                  <a:tcPr/>
                </a:tc>
              </a:tr>
            </a:tbl>
          </a:graphicData>
        </a:graphic>
      </p:graphicFrame>
      <p:sp>
        <p:nvSpPr>
          <p:cNvPr id="5" name="4 Metin kutusu"/>
          <p:cNvSpPr txBox="1"/>
          <p:nvPr/>
        </p:nvSpPr>
        <p:spPr>
          <a:xfrm>
            <a:off x="5143472" y="2214554"/>
            <a:ext cx="2714644" cy="1569660"/>
          </a:xfrm>
          <a:prstGeom prst="rect">
            <a:avLst/>
          </a:prstGeom>
          <a:noFill/>
        </p:spPr>
        <p:txBody>
          <a:bodyPr wrap="square" rtlCol="0">
            <a:spAutoFit/>
          </a:bodyPr>
          <a:lstStyle/>
          <a:p>
            <a:r>
              <a:rPr lang="tr-TR" sz="3200" dirty="0" err="1" smtClean="0"/>
              <a:t>int</a:t>
            </a:r>
            <a:r>
              <a:rPr lang="tr-TR" sz="3200" dirty="0" smtClean="0"/>
              <a:t> dizi[10];</a:t>
            </a:r>
          </a:p>
          <a:p>
            <a:endParaRPr lang="tr-TR" sz="3200" dirty="0" smtClean="0"/>
          </a:p>
          <a:p>
            <a:r>
              <a:rPr lang="tr-TR" sz="3200" dirty="0" smtClean="0">
                <a:solidFill>
                  <a:srgbClr val="FF0000"/>
                </a:solidFill>
              </a:rPr>
              <a:t>dizi</a:t>
            </a:r>
            <a:r>
              <a:rPr lang="tr-TR" sz="3200" dirty="0" smtClean="0"/>
              <a:t>[3] = 9;</a:t>
            </a:r>
            <a:endParaRPr lang="tr-TR" sz="3200" dirty="0"/>
          </a:p>
        </p:txBody>
      </p:sp>
      <p:sp>
        <p:nvSpPr>
          <p:cNvPr id="6" name="5 Metin kutusu"/>
          <p:cNvSpPr txBox="1"/>
          <p:nvPr/>
        </p:nvSpPr>
        <p:spPr>
          <a:xfrm>
            <a:off x="2857456" y="5572140"/>
            <a:ext cx="6286544" cy="646331"/>
          </a:xfrm>
          <a:prstGeom prst="rect">
            <a:avLst/>
          </a:prstGeom>
          <a:noFill/>
        </p:spPr>
        <p:txBody>
          <a:bodyPr wrap="square" rtlCol="0">
            <a:spAutoFit/>
          </a:bodyPr>
          <a:lstStyle/>
          <a:p>
            <a:r>
              <a:rPr lang="tr-TR" dirty="0" err="1" smtClean="0"/>
              <a:t>RAM’de</a:t>
            </a:r>
            <a:r>
              <a:rPr lang="tr-TR" dirty="0" smtClean="0"/>
              <a:t> yan yana dizili </a:t>
            </a:r>
            <a:r>
              <a:rPr lang="tr-TR" dirty="0" err="1" smtClean="0"/>
              <a:t>int</a:t>
            </a:r>
            <a:r>
              <a:rPr lang="tr-TR" dirty="0" smtClean="0"/>
              <a:t> değerler </a:t>
            </a:r>
            <a:br>
              <a:rPr lang="tr-TR" dirty="0" smtClean="0"/>
            </a:br>
            <a:r>
              <a:rPr lang="tr-TR" dirty="0" smtClean="0"/>
              <a:t>(ilk kutunun adresi 100000 ise, ikincinin 100004… )</a:t>
            </a:r>
            <a:endParaRPr lang="tr-TR" dirty="0"/>
          </a:p>
        </p:txBody>
      </p:sp>
      <p:sp>
        <p:nvSpPr>
          <p:cNvPr id="7" name="6 Metin kutusu"/>
          <p:cNvSpPr txBox="1"/>
          <p:nvPr/>
        </p:nvSpPr>
        <p:spPr>
          <a:xfrm>
            <a:off x="3500398" y="3643314"/>
            <a:ext cx="1000132" cy="923330"/>
          </a:xfrm>
          <a:prstGeom prst="rect">
            <a:avLst/>
          </a:prstGeom>
          <a:noFill/>
        </p:spPr>
        <p:txBody>
          <a:bodyPr wrap="square" rtlCol="0">
            <a:spAutoFit/>
          </a:bodyPr>
          <a:lstStyle/>
          <a:p>
            <a:r>
              <a:rPr lang="tr-TR" dirty="0" smtClean="0">
                <a:solidFill>
                  <a:srgbClr val="FF0000"/>
                </a:solidFill>
              </a:rPr>
              <a:t>İlkinin adresi “dizi”</a:t>
            </a:r>
            <a:endParaRPr lang="tr-TR" dirty="0">
              <a:solidFill>
                <a:srgbClr val="FF0000"/>
              </a:solidFill>
            </a:endParaRPr>
          </a:p>
        </p:txBody>
      </p:sp>
      <p:cxnSp>
        <p:nvCxnSpPr>
          <p:cNvPr id="9" name="8 Düz Ok Bağlayıcısı"/>
          <p:cNvCxnSpPr/>
          <p:nvPr/>
        </p:nvCxnSpPr>
        <p:spPr>
          <a:xfrm rot="10800000" flipV="1">
            <a:off x="4357654" y="3643314"/>
            <a:ext cx="857256" cy="2857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11 Aşağı Bükülü Ok"/>
          <p:cNvSpPr/>
          <p:nvPr/>
        </p:nvSpPr>
        <p:spPr>
          <a:xfrm>
            <a:off x="3500430" y="4643446"/>
            <a:ext cx="571472" cy="35719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3" name="12 Aşağı Bükülü Ok"/>
          <p:cNvSpPr/>
          <p:nvPr/>
        </p:nvSpPr>
        <p:spPr>
          <a:xfrm>
            <a:off x="4000464" y="4643446"/>
            <a:ext cx="714380" cy="35719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4" name="13 Aşağı Bükülü Ok"/>
          <p:cNvSpPr/>
          <p:nvPr/>
        </p:nvSpPr>
        <p:spPr>
          <a:xfrm>
            <a:off x="4571968" y="4643446"/>
            <a:ext cx="714380" cy="35719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cxnSp>
        <p:nvCxnSpPr>
          <p:cNvPr id="16" name="15 Düz Ok Bağlayıcısı"/>
          <p:cNvCxnSpPr/>
          <p:nvPr/>
        </p:nvCxnSpPr>
        <p:spPr>
          <a:xfrm rot="10800000" flipV="1">
            <a:off x="5500662" y="3714752"/>
            <a:ext cx="500066" cy="4286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16 Metin kutusu"/>
          <p:cNvSpPr txBox="1"/>
          <p:nvPr/>
        </p:nvSpPr>
        <p:spPr>
          <a:xfrm>
            <a:off x="5143472" y="4071942"/>
            <a:ext cx="2143140" cy="369332"/>
          </a:xfrm>
          <a:prstGeom prst="rect">
            <a:avLst/>
          </a:prstGeom>
          <a:noFill/>
        </p:spPr>
        <p:txBody>
          <a:bodyPr wrap="square" rtlCol="0">
            <a:spAutoFit/>
          </a:bodyPr>
          <a:lstStyle/>
          <a:p>
            <a:r>
              <a:rPr lang="tr-TR" dirty="0" smtClean="0">
                <a:solidFill>
                  <a:srgbClr val="FF0000"/>
                </a:solidFill>
              </a:rPr>
              <a:t>Öteleme adedi(indis)</a:t>
            </a:r>
            <a:endParaRPr lang="tr-TR" dirty="0">
              <a:solidFill>
                <a:srgbClr val="FF0000"/>
              </a:solidFill>
            </a:endParaRPr>
          </a:p>
        </p:txBody>
      </p:sp>
      <p:cxnSp>
        <p:nvCxnSpPr>
          <p:cNvPr id="20" name="19 Düz Ok Bağlayıcısı"/>
          <p:cNvCxnSpPr/>
          <p:nvPr/>
        </p:nvCxnSpPr>
        <p:spPr>
          <a:xfrm rot="10800000" flipV="1">
            <a:off x="4714844" y="4357694"/>
            <a:ext cx="450953" cy="2143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22 Eğri Bağlayıcı"/>
          <p:cNvCxnSpPr/>
          <p:nvPr/>
        </p:nvCxnSpPr>
        <p:spPr>
          <a:xfrm rot="5400000">
            <a:off x="3143240" y="4572008"/>
            <a:ext cx="785818" cy="214314"/>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3"/>
          <p:cNvSpPr>
            <a:spLocks noGrp="1"/>
          </p:cNvSpPr>
          <p:nvPr>
            <p:ph type="sldNum" sz="quarter" idx="10"/>
          </p:nvPr>
        </p:nvSpPr>
        <p:spPr>
          <a:noFill/>
        </p:spPr>
        <p:txBody>
          <a:bodyPr/>
          <a:lstStyle/>
          <a:p>
            <a:fld id="{4C9F0A29-2750-4A45-8CBE-851E49FAD920}" type="slidenum">
              <a:rPr lang="en-US" smtClean="0"/>
              <a:pPr/>
              <a:t>82</a:t>
            </a:fld>
            <a:endParaRPr lang="en-US" sz="1400" smtClean="0"/>
          </a:p>
        </p:txBody>
      </p:sp>
      <p:sp>
        <p:nvSpPr>
          <p:cNvPr id="23555" name="Rectangle 2"/>
          <p:cNvSpPr>
            <a:spLocks noGrp="1" noChangeArrowheads="1"/>
          </p:cNvSpPr>
          <p:nvPr>
            <p:ph type="title"/>
          </p:nvPr>
        </p:nvSpPr>
        <p:spPr/>
        <p:txBody>
          <a:bodyPr/>
          <a:lstStyle/>
          <a:p>
            <a:r>
              <a:rPr kumimoji="0" lang="en-US"/>
              <a:t>Many Variables of the Same Type</a:t>
            </a:r>
          </a:p>
        </p:txBody>
      </p:sp>
      <p:sp>
        <p:nvSpPr>
          <p:cNvPr id="23556" name="Rectangle 3"/>
          <p:cNvSpPr>
            <a:spLocks noGrp="1" noChangeArrowheads="1"/>
          </p:cNvSpPr>
          <p:nvPr>
            <p:ph type="body" idx="1"/>
          </p:nvPr>
        </p:nvSpPr>
        <p:spPr/>
        <p:txBody>
          <a:bodyPr/>
          <a:lstStyle/>
          <a:p>
            <a:pPr marL="0" indent="0"/>
            <a:r>
              <a:rPr kumimoji="0" lang="en-US" dirty="0"/>
              <a:t>Goal.  </a:t>
            </a:r>
            <a:r>
              <a:rPr kumimoji="0" lang="en-US" dirty="0">
                <a:solidFill>
                  <a:schemeClr val="tx1"/>
                </a:solidFill>
              </a:rPr>
              <a:t>10 variables of the same type.</a:t>
            </a:r>
          </a:p>
        </p:txBody>
      </p:sp>
      <p:sp>
        <p:nvSpPr>
          <p:cNvPr id="23557" name="Rectangle 4"/>
          <p:cNvSpPr>
            <a:spLocks noChangeArrowheads="1"/>
          </p:cNvSpPr>
          <p:nvPr/>
        </p:nvSpPr>
        <p:spPr bwMode="auto">
          <a:xfrm>
            <a:off x="1303338" y="1744663"/>
            <a:ext cx="6134100" cy="223678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lIns="182880" tIns="182880" rIns="182880" bIns="182880">
            <a:prstTxWarp prst="textNoShape">
              <a:avLst/>
            </a:prstTxWarp>
            <a:spAutoFit/>
          </a:bodyPr>
          <a:lstStyle/>
          <a:p>
            <a:pPr>
              <a:lnSpc>
                <a:spcPct val="50000"/>
              </a:lnSpc>
              <a:spcBef>
                <a:spcPct val="50000"/>
              </a:spcBef>
            </a:pPr>
            <a:r>
              <a:rPr lang="en-US" sz="1600" b="1" dirty="0">
                <a:solidFill>
                  <a:schemeClr val="tx1"/>
                </a:solidFill>
                <a:latin typeface="Courier New" charset="0"/>
              </a:rPr>
              <a:t>// easy alternative</a:t>
            </a:r>
          </a:p>
          <a:p>
            <a:pPr>
              <a:lnSpc>
                <a:spcPct val="50000"/>
              </a:lnSpc>
              <a:spcBef>
                <a:spcPct val="50000"/>
              </a:spcBef>
            </a:pPr>
            <a:r>
              <a:rPr lang="en-US" sz="1600" b="1" dirty="0" smtClean="0">
                <a:solidFill>
                  <a:srgbClr val="0000FF"/>
                </a:solidFill>
                <a:latin typeface="Courier New" charset="0"/>
              </a:rPr>
              <a:t>double</a:t>
            </a:r>
            <a:r>
              <a:rPr lang="tr-TR" sz="1600" b="1" dirty="0" smtClean="0">
                <a:solidFill>
                  <a:srgbClr val="0000FF"/>
                </a:solidFill>
                <a:latin typeface="Courier New" charset="0"/>
              </a:rPr>
              <a:t> </a:t>
            </a:r>
            <a:r>
              <a:rPr lang="tr-TR" sz="1600" b="1" dirty="0" smtClean="0">
                <a:solidFill>
                  <a:schemeClr val="tx1"/>
                </a:solidFill>
                <a:latin typeface="Courier New" charset="0"/>
              </a:rPr>
              <a:t>a[10] = {}</a:t>
            </a:r>
            <a:r>
              <a:rPr lang="tr-TR" sz="1600" b="1" dirty="0" smtClean="0">
                <a:solidFill>
                  <a:srgbClr val="0000FF"/>
                </a:solidFill>
                <a:latin typeface="Courier New" charset="0"/>
              </a:rPr>
              <a:t>;</a:t>
            </a:r>
            <a:endParaRPr lang="en-US" sz="1600" b="1" dirty="0">
              <a:solidFill>
                <a:srgbClr val="9A1900"/>
              </a:solidFill>
              <a:latin typeface="Courier New" charset="0"/>
            </a:endParaRPr>
          </a:p>
          <a:p>
            <a:pPr>
              <a:lnSpc>
                <a:spcPct val="50000"/>
              </a:lnSpc>
              <a:spcBef>
                <a:spcPct val="50000"/>
              </a:spcBef>
            </a:pPr>
            <a:r>
              <a:rPr lang="en-US" sz="1600" b="1" dirty="0">
                <a:solidFill>
                  <a:schemeClr val="bg2"/>
                </a:solidFill>
                <a:latin typeface="Courier New" charset="0"/>
              </a:rPr>
              <a:t>…</a:t>
            </a:r>
          </a:p>
          <a:p>
            <a:pPr>
              <a:lnSpc>
                <a:spcPct val="50000"/>
              </a:lnSpc>
              <a:spcBef>
                <a:spcPct val="50000"/>
              </a:spcBef>
            </a:pPr>
            <a:r>
              <a:rPr lang="en-US" sz="1600" b="1" dirty="0">
                <a:latin typeface="Courier New" charset="0"/>
              </a:rPr>
              <a:t>a</a:t>
            </a:r>
            <a:r>
              <a:rPr lang="en-US" sz="1600" b="1" dirty="0">
                <a:solidFill>
                  <a:srgbClr val="9A1900"/>
                </a:solidFill>
                <a:latin typeface="Courier New" charset="0"/>
              </a:rPr>
              <a:t>[</a:t>
            </a:r>
            <a:r>
              <a:rPr lang="en-US" sz="1600" b="1" dirty="0">
                <a:solidFill>
                  <a:srgbClr val="993399"/>
                </a:solidFill>
                <a:latin typeface="Courier New" charset="0"/>
              </a:rPr>
              <a:t>4</a:t>
            </a:r>
            <a:r>
              <a:rPr lang="en-US" sz="1600" b="1" dirty="0">
                <a:solidFill>
                  <a:srgbClr val="9A1900"/>
                </a:solidFill>
                <a:latin typeface="Courier New" charset="0"/>
              </a:rPr>
              <a:t>]=</a:t>
            </a:r>
            <a:r>
              <a:rPr lang="en-US" sz="1600" b="1" dirty="0">
                <a:solidFill>
                  <a:srgbClr val="993399"/>
                </a:solidFill>
                <a:latin typeface="Courier New" charset="0"/>
              </a:rPr>
              <a:t>3.0</a:t>
            </a:r>
            <a:r>
              <a:rPr lang="en-US" sz="1600" b="1" dirty="0">
                <a:solidFill>
                  <a:srgbClr val="9A1900"/>
                </a:solidFill>
                <a:latin typeface="Courier New" charset="0"/>
              </a:rPr>
              <a:t>;</a:t>
            </a:r>
          </a:p>
          <a:p>
            <a:pPr>
              <a:lnSpc>
                <a:spcPct val="50000"/>
              </a:lnSpc>
              <a:spcBef>
                <a:spcPct val="50000"/>
              </a:spcBef>
            </a:pPr>
            <a:r>
              <a:rPr lang="en-US" sz="1600" b="1" dirty="0">
                <a:solidFill>
                  <a:schemeClr val="bg2"/>
                </a:solidFill>
                <a:latin typeface="Courier New" charset="0"/>
              </a:rPr>
              <a:t>…</a:t>
            </a:r>
          </a:p>
          <a:p>
            <a:pPr>
              <a:lnSpc>
                <a:spcPct val="50000"/>
              </a:lnSpc>
              <a:spcBef>
                <a:spcPct val="50000"/>
              </a:spcBef>
            </a:pPr>
            <a:r>
              <a:rPr lang="en-US" sz="1600" b="1" dirty="0">
                <a:latin typeface="Courier New" charset="0"/>
              </a:rPr>
              <a:t>a</a:t>
            </a:r>
            <a:r>
              <a:rPr lang="en-US" sz="1600" b="1" dirty="0">
                <a:solidFill>
                  <a:srgbClr val="9A1900"/>
                </a:solidFill>
                <a:latin typeface="Courier New" charset="0"/>
              </a:rPr>
              <a:t>[</a:t>
            </a:r>
            <a:r>
              <a:rPr lang="en-US" sz="1600" b="1" dirty="0">
                <a:solidFill>
                  <a:srgbClr val="993399"/>
                </a:solidFill>
                <a:latin typeface="Courier New" charset="0"/>
              </a:rPr>
              <a:t>8</a:t>
            </a:r>
            <a:r>
              <a:rPr lang="en-US" sz="1600" b="1" dirty="0">
                <a:solidFill>
                  <a:srgbClr val="9A1900"/>
                </a:solidFill>
                <a:latin typeface="Courier New" charset="0"/>
              </a:rPr>
              <a:t>]=</a:t>
            </a:r>
            <a:r>
              <a:rPr lang="en-US" sz="1600" b="1" dirty="0">
                <a:solidFill>
                  <a:srgbClr val="993399"/>
                </a:solidFill>
                <a:latin typeface="Courier New" charset="0"/>
              </a:rPr>
              <a:t>8.0</a:t>
            </a:r>
            <a:r>
              <a:rPr lang="en-US" sz="1600" b="1" dirty="0">
                <a:solidFill>
                  <a:srgbClr val="9A1900"/>
                </a:solidFill>
                <a:latin typeface="Courier New" charset="0"/>
              </a:rPr>
              <a:t>;</a:t>
            </a:r>
          </a:p>
          <a:p>
            <a:pPr>
              <a:lnSpc>
                <a:spcPct val="50000"/>
              </a:lnSpc>
              <a:spcBef>
                <a:spcPct val="50000"/>
              </a:spcBef>
            </a:pPr>
            <a:r>
              <a:rPr lang="en-US" sz="1600" b="1" dirty="0">
                <a:solidFill>
                  <a:schemeClr val="bg2"/>
                </a:solidFill>
                <a:latin typeface="Courier New" charset="0"/>
              </a:rPr>
              <a:t>…</a:t>
            </a:r>
            <a:endParaRPr lang="en-US" sz="1600" b="1" dirty="0">
              <a:solidFill>
                <a:srgbClr val="9A1900"/>
              </a:solidFill>
              <a:latin typeface="Courier New" charset="0"/>
            </a:endParaRPr>
          </a:p>
          <a:p>
            <a:pPr>
              <a:lnSpc>
                <a:spcPct val="50000"/>
              </a:lnSpc>
              <a:spcBef>
                <a:spcPct val="50000"/>
              </a:spcBef>
            </a:pPr>
            <a:r>
              <a:rPr lang="en-US" sz="1600" b="1" dirty="0">
                <a:solidFill>
                  <a:srgbClr val="0000FF"/>
                </a:solidFill>
                <a:latin typeface="Courier New" charset="0"/>
              </a:rPr>
              <a:t>double</a:t>
            </a:r>
            <a:r>
              <a:rPr lang="en-US" sz="1600" b="1" dirty="0">
                <a:solidFill>
                  <a:srgbClr val="000000"/>
                </a:solidFill>
                <a:latin typeface="Courier New" charset="0"/>
              </a:rPr>
              <a:t> x</a:t>
            </a:r>
            <a:r>
              <a:rPr lang="en-US" sz="1600" b="1" dirty="0">
                <a:solidFill>
                  <a:srgbClr val="9A1900"/>
                </a:solidFill>
                <a:latin typeface="Courier New" charset="0"/>
              </a:rPr>
              <a:t>=</a:t>
            </a:r>
            <a:r>
              <a:rPr lang="en-US" sz="1600" b="1" dirty="0">
                <a:latin typeface="Courier New" charset="0"/>
              </a:rPr>
              <a:t> a</a:t>
            </a:r>
            <a:r>
              <a:rPr lang="en-US" sz="1600" b="1" dirty="0">
                <a:solidFill>
                  <a:srgbClr val="9A1900"/>
                </a:solidFill>
                <a:latin typeface="Courier New" charset="0"/>
              </a:rPr>
              <a:t>[</a:t>
            </a:r>
            <a:r>
              <a:rPr lang="en-US" sz="1600" b="1" dirty="0">
                <a:solidFill>
                  <a:srgbClr val="993399"/>
                </a:solidFill>
                <a:latin typeface="Courier New" charset="0"/>
              </a:rPr>
              <a:t>4</a:t>
            </a:r>
            <a:r>
              <a:rPr lang="en-US" sz="1600" b="1" dirty="0">
                <a:solidFill>
                  <a:srgbClr val="9A1900"/>
                </a:solidFill>
                <a:latin typeface="Courier New" charset="0"/>
              </a:rPr>
              <a:t>]+</a:t>
            </a:r>
            <a:r>
              <a:rPr lang="en-US" sz="1600" b="1" dirty="0">
                <a:latin typeface="Courier New" charset="0"/>
              </a:rPr>
              <a:t> a</a:t>
            </a:r>
            <a:r>
              <a:rPr lang="en-US" sz="1600" b="1" dirty="0">
                <a:solidFill>
                  <a:srgbClr val="9A1900"/>
                </a:solidFill>
                <a:latin typeface="Courier New" charset="0"/>
              </a:rPr>
              <a:t>[</a:t>
            </a:r>
            <a:r>
              <a:rPr lang="en-US" sz="1600" b="1" dirty="0">
                <a:solidFill>
                  <a:srgbClr val="993399"/>
                </a:solidFill>
                <a:latin typeface="Courier New" charset="0"/>
              </a:rPr>
              <a:t>8</a:t>
            </a:r>
            <a:r>
              <a:rPr lang="en-US" sz="1600" b="1" dirty="0">
                <a:solidFill>
                  <a:srgbClr val="9A1900"/>
                </a:solidFill>
                <a:latin typeface="Courier New" charset="0"/>
              </a:rPr>
              <a:t>];</a:t>
            </a:r>
          </a:p>
        </p:txBody>
      </p:sp>
      <p:sp>
        <p:nvSpPr>
          <p:cNvPr id="23558" name="Rectangle 8"/>
          <p:cNvSpPr>
            <a:spLocks noChangeArrowheads="1"/>
          </p:cNvSpPr>
          <p:nvPr/>
        </p:nvSpPr>
        <p:spPr bwMode="auto">
          <a:xfrm>
            <a:off x="4725988" y="2720975"/>
            <a:ext cx="2517775" cy="923330"/>
          </a:xfrm>
          <a:prstGeom prst="rect">
            <a:avLst/>
          </a:prstGeom>
          <a:noFill/>
          <a:ln w="9525">
            <a:noFill/>
            <a:miter lim="800000"/>
            <a:headEnd/>
            <a:tailEnd type="none" w="sm" len="sm"/>
          </a:ln>
        </p:spPr>
        <p:txBody>
          <a:bodyPr>
            <a:prstTxWarp prst="textNoShape">
              <a:avLst/>
            </a:prstTxWarp>
            <a:spAutoFit/>
          </a:bodyPr>
          <a:lstStyle/>
          <a:p>
            <a:pPr algn="ctr"/>
            <a:r>
              <a:rPr lang="en-US" dirty="0"/>
              <a:t>declares, creates, and initializes</a:t>
            </a:r>
            <a:br>
              <a:rPr lang="en-US" dirty="0"/>
            </a:br>
            <a:r>
              <a:rPr lang="en-US" dirty="0"/>
              <a:t>[stay tuned for details]</a:t>
            </a:r>
          </a:p>
        </p:txBody>
      </p:sp>
      <p:sp>
        <p:nvSpPr>
          <p:cNvPr id="23559" name="Line 9"/>
          <p:cNvSpPr>
            <a:spLocks noChangeShapeType="1"/>
          </p:cNvSpPr>
          <p:nvPr/>
        </p:nvSpPr>
        <p:spPr bwMode="auto">
          <a:xfrm flipH="1" flipV="1">
            <a:off x="3143240" y="2357429"/>
            <a:ext cx="1682760" cy="369895"/>
          </a:xfrm>
          <a:prstGeom prst="line">
            <a:avLst/>
          </a:prstGeom>
          <a:noFill/>
          <a:ln w="9525">
            <a:solidFill>
              <a:schemeClr val="accent1"/>
            </a:solidFill>
            <a:round/>
            <a:headEnd/>
            <a:tailEnd type="triangle" w="sm" len="sm"/>
          </a:ln>
        </p:spPr>
        <p:txBody>
          <a:bodyPr wrap="none" anchor="ctr">
            <a:prstTxWarp prst="textNoShape">
              <a:avLst/>
            </a:prstTxWarp>
          </a:bodyPr>
          <a:lstStyle/>
          <a:p>
            <a:endParaRPr 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23557">
                                            <p:txEl>
                                              <p:pRg st="1" end="1"/>
                                            </p:txEl>
                                          </p:spTgt>
                                        </p:tgtEl>
                                        <p:attrNameLst>
                                          <p:attrName>style.visibility</p:attrName>
                                        </p:attrNameLst>
                                      </p:cBhvr>
                                      <p:to>
                                        <p:strVal val="visible"/>
                                      </p:to>
                                    </p:set>
                                    <p:anim calcmode="discrete" valueType="clr">
                                      <p:cBhvr override="childStyle">
                                        <p:cTn id="7" dur="80"/>
                                        <p:tgtEl>
                                          <p:spTgt spid="23557">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3557">
                                            <p:txEl>
                                              <p:pRg st="1" end="1"/>
                                            </p:txEl>
                                          </p:spTgt>
                                        </p:tgtEl>
                                        <p:attrNameLst>
                                          <p:attrName>fillcolor</p:attrName>
                                        </p:attrNameLst>
                                      </p:cBhvr>
                                      <p:tavLst>
                                        <p:tav tm="0">
                                          <p:val>
                                            <p:clrVal>
                                              <a:schemeClr val="accent2"/>
                                            </p:clrVal>
                                          </p:val>
                                        </p:tav>
                                        <p:tav tm="50000">
                                          <p:val>
                                            <p:clrVal>
                                              <a:schemeClr val="hlink"/>
                                            </p:clrVal>
                                          </p:val>
                                        </p:tav>
                                      </p:tavLst>
                                    </p:anim>
                                    <p:set>
                                      <p:cBhvr>
                                        <p:cTn id="9" dur="80"/>
                                        <p:tgtEl>
                                          <p:spTgt spid="23557">
                                            <p:txEl>
                                              <p:pRg st="1" end="1"/>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23557">
                                            <p:txEl>
                                              <p:pRg st="2" end="2"/>
                                            </p:txEl>
                                          </p:spTgt>
                                        </p:tgtEl>
                                        <p:attrNameLst>
                                          <p:attrName>style.visibility</p:attrName>
                                        </p:attrNameLst>
                                      </p:cBhvr>
                                      <p:to>
                                        <p:strVal val="visible"/>
                                      </p:to>
                                    </p:set>
                                    <p:anim calcmode="discrete" valueType="clr">
                                      <p:cBhvr override="childStyle">
                                        <p:cTn id="14" dur="80"/>
                                        <p:tgtEl>
                                          <p:spTgt spid="23557">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23557">
                                            <p:txEl>
                                              <p:pRg st="2" end="2"/>
                                            </p:txEl>
                                          </p:spTgt>
                                        </p:tgtEl>
                                        <p:attrNameLst>
                                          <p:attrName>fillcolor</p:attrName>
                                        </p:attrNameLst>
                                      </p:cBhvr>
                                      <p:tavLst>
                                        <p:tav tm="0">
                                          <p:val>
                                            <p:clrVal>
                                              <a:schemeClr val="accent2"/>
                                            </p:clrVal>
                                          </p:val>
                                        </p:tav>
                                        <p:tav tm="50000">
                                          <p:val>
                                            <p:clrVal>
                                              <a:schemeClr val="hlink"/>
                                            </p:clrVal>
                                          </p:val>
                                        </p:tav>
                                      </p:tavLst>
                                    </p:anim>
                                    <p:set>
                                      <p:cBhvr>
                                        <p:cTn id="16" dur="80"/>
                                        <p:tgtEl>
                                          <p:spTgt spid="23557">
                                            <p:txEl>
                                              <p:pRg st="2" end="2"/>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23557">
                                            <p:txEl>
                                              <p:pRg st="3" end="3"/>
                                            </p:txEl>
                                          </p:spTgt>
                                        </p:tgtEl>
                                        <p:attrNameLst>
                                          <p:attrName>style.visibility</p:attrName>
                                        </p:attrNameLst>
                                      </p:cBhvr>
                                      <p:to>
                                        <p:strVal val="visible"/>
                                      </p:to>
                                    </p:set>
                                    <p:anim calcmode="discrete" valueType="clr">
                                      <p:cBhvr override="childStyle">
                                        <p:cTn id="21" dur="80"/>
                                        <p:tgtEl>
                                          <p:spTgt spid="23557">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23557">
                                            <p:txEl>
                                              <p:pRg st="3" end="3"/>
                                            </p:txEl>
                                          </p:spTgt>
                                        </p:tgtEl>
                                        <p:attrNameLst>
                                          <p:attrName>fillcolor</p:attrName>
                                        </p:attrNameLst>
                                      </p:cBhvr>
                                      <p:tavLst>
                                        <p:tav tm="0">
                                          <p:val>
                                            <p:clrVal>
                                              <a:schemeClr val="accent2"/>
                                            </p:clrVal>
                                          </p:val>
                                        </p:tav>
                                        <p:tav tm="50000">
                                          <p:val>
                                            <p:clrVal>
                                              <a:schemeClr val="hlink"/>
                                            </p:clrVal>
                                          </p:val>
                                        </p:tav>
                                      </p:tavLst>
                                    </p:anim>
                                    <p:set>
                                      <p:cBhvr>
                                        <p:cTn id="23" dur="80"/>
                                        <p:tgtEl>
                                          <p:spTgt spid="23557">
                                            <p:txEl>
                                              <p:pRg st="3" end="3"/>
                                            </p:txEl>
                                          </p:spTgt>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23557">
                                            <p:txEl>
                                              <p:pRg st="4" end="4"/>
                                            </p:txEl>
                                          </p:spTgt>
                                        </p:tgtEl>
                                        <p:attrNameLst>
                                          <p:attrName>style.visibility</p:attrName>
                                        </p:attrNameLst>
                                      </p:cBhvr>
                                      <p:to>
                                        <p:strVal val="visible"/>
                                      </p:to>
                                    </p:set>
                                    <p:anim calcmode="discrete" valueType="clr">
                                      <p:cBhvr override="childStyle">
                                        <p:cTn id="28" dur="80"/>
                                        <p:tgtEl>
                                          <p:spTgt spid="23557">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23557">
                                            <p:txEl>
                                              <p:pRg st="4" end="4"/>
                                            </p:txEl>
                                          </p:spTgt>
                                        </p:tgtEl>
                                        <p:attrNameLst>
                                          <p:attrName>fillcolor</p:attrName>
                                        </p:attrNameLst>
                                      </p:cBhvr>
                                      <p:tavLst>
                                        <p:tav tm="0">
                                          <p:val>
                                            <p:clrVal>
                                              <a:schemeClr val="accent2"/>
                                            </p:clrVal>
                                          </p:val>
                                        </p:tav>
                                        <p:tav tm="50000">
                                          <p:val>
                                            <p:clrVal>
                                              <a:schemeClr val="hlink"/>
                                            </p:clrVal>
                                          </p:val>
                                        </p:tav>
                                      </p:tavLst>
                                    </p:anim>
                                    <p:set>
                                      <p:cBhvr>
                                        <p:cTn id="30" dur="80"/>
                                        <p:tgtEl>
                                          <p:spTgt spid="23557">
                                            <p:txEl>
                                              <p:pRg st="4" end="4"/>
                                            </p:txEl>
                                          </p:spTgt>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nodeType="clickEffect">
                                  <p:stCondLst>
                                    <p:cond delay="0"/>
                                  </p:stCondLst>
                                  <p:iterate type="lt">
                                    <p:tmPct val="50000"/>
                                  </p:iterate>
                                  <p:childTnLst>
                                    <p:set>
                                      <p:cBhvr>
                                        <p:cTn id="34" dur="1" fill="hold">
                                          <p:stCondLst>
                                            <p:cond delay="0"/>
                                          </p:stCondLst>
                                        </p:cTn>
                                        <p:tgtEl>
                                          <p:spTgt spid="23557">
                                            <p:txEl>
                                              <p:pRg st="5" end="5"/>
                                            </p:txEl>
                                          </p:spTgt>
                                        </p:tgtEl>
                                        <p:attrNameLst>
                                          <p:attrName>style.visibility</p:attrName>
                                        </p:attrNameLst>
                                      </p:cBhvr>
                                      <p:to>
                                        <p:strVal val="visible"/>
                                      </p:to>
                                    </p:set>
                                    <p:anim calcmode="discrete" valueType="clr">
                                      <p:cBhvr override="childStyle">
                                        <p:cTn id="35" dur="80"/>
                                        <p:tgtEl>
                                          <p:spTgt spid="23557">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23557">
                                            <p:txEl>
                                              <p:pRg st="5" end="5"/>
                                            </p:txEl>
                                          </p:spTgt>
                                        </p:tgtEl>
                                        <p:attrNameLst>
                                          <p:attrName>fillcolor</p:attrName>
                                        </p:attrNameLst>
                                      </p:cBhvr>
                                      <p:tavLst>
                                        <p:tav tm="0">
                                          <p:val>
                                            <p:clrVal>
                                              <a:schemeClr val="accent2"/>
                                            </p:clrVal>
                                          </p:val>
                                        </p:tav>
                                        <p:tav tm="50000">
                                          <p:val>
                                            <p:clrVal>
                                              <a:schemeClr val="hlink"/>
                                            </p:clrVal>
                                          </p:val>
                                        </p:tav>
                                      </p:tavLst>
                                    </p:anim>
                                    <p:set>
                                      <p:cBhvr>
                                        <p:cTn id="37" dur="80"/>
                                        <p:tgtEl>
                                          <p:spTgt spid="23557">
                                            <p:txEl>
                                              <p:pRg st="5" end="5"/>
                                            </p:txEl>
                                          </p:spTgt>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27" presetClass="entr" presetSubtype="0" fill="hold" nodeType="clickEffect">
                                  <p:stCondLst>
                                    <p:cond delay="0"/>
                                  </p:stCondLst>
                                  <p:iterate type="lt">
                                    <p:tmPct val="50000"/>
                                  </p:iterate>
                                  <p:childTnLst>
                                    <p:set>
                                      <p:cBhvr>
                                        <p:cTn id="41" dur="1" fill="hold">
                                          <p:stCondLst>
                                            <p:cond delay="0"/>
                                          </p:stCondLst>
                                        </p:cTn>
                                        <p:tgtEl>
                                          <p:spTgt spid="23557">
                                            <p:txEl>
                                              <p:pRg st="6" end="6"/>
                                            </p:txEl>
                                          </p:spTgt>
                                        </p:tgtEl>
                                        <p:attrNameLst>
                                          <p:attrName>style.visibility</p:attrName>
                                        </p:attrNameLst>
                                      </p:cBhvr>
                                      <p:to>
                                        <p:strVal val="visible"/>
                                      </p:to>
                                    </p:set>
                                    <p:anim calcmode="discrete" valueType="clr">
                                      <p:cBhvr override="childStyle">
                                        <p:cTn id="42" dur="80"/>
                                        <p:tgtEl>
                                          <p:spTgt spid="23557">
                                            <p:txEl>
                                              <p:pRg st="6" end="6"/>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23557">
                                            <p:txEl>
                                              <p:pRg st="6" end="6"/>
                                            </p:txEl>
                                          </p:spTgt>
                                        </p:tgtEl>
                                        <p:attrNameLst>
                                          <p:attrName>fillcolor</p:attrName>
                                        </p:attrNameLst>
                                      </p:cBhvr>
                                      <p:tavLst>
                                        <p:tav tm="0">
                                          <p:val>
                                            <p:clrVal>
                                              <a:schemeClr val="accent2"/>
                                            </p:clrVal>
                                          </p:val>
                                        </p:tav>
                                        <p:tav tm="50000">
                                          <p:val>
                                            <p:clrVal>
                                              <a:schemeClr val="hlink"/>
                                            </p:clrVal>
                                          </p:val>
                                        </p:tav>
                                      </p:tavLst>
                                    </p:anim>
                                    <p:set>
                                      <p:cBhvr>
                                        <p:cTn id="44" dur="80"/>
                                        <p:tgtEl>
                                          <p:spTgt spid="23557">
                                            <p:txEl>
                                              <p:pRg st="6" end="6"/>
                                            </p:txEl>
                                          </p:spTgt>
                                        </p:tgtEl>
                                        <p:attrNameLst>
                                          <p:attrName>fill.type</p:attrName>
                                        </p:attrNameLst>
                                      </p:cBhvr>
                                      <p:to>
                                        <p:strVal val="solid"/>
                                      </p:to>
                                    </p:set>
                                  </p:childTnLst>
                                </p:cTn>
                              </p:par>
                            </p:childTnLst>
                          </p:cTn>
                        </p:par>
                      </p:childTnLst>
                    </p:cTn>
                  </p:par>
                  <p:par>
                    <p:cTn id="45" fill="hold">
                      <p:stCondLst>
                        <p:cond delay="indefinite"/>
                      </p:stCondLst>
                      <p:childTnLst>
                        <p:par>
                          <p:cTn id="46" fill="hold">
                            <p:stCondLst>
                              <p:cond delay="0"/>
                            </p:stCondLst>
                            <p:childTnLst>
                              <p:par>
                                <p:cTn id="47" presetID="27" presetClass="entr" presetSubtype="0" fill="hold" nodeType="clickEffect">
                                  <p:stCondLst>
                                    <p:cond delay="0"/>
                                  </p:stCondLst>
                                  <p:iterate type="lt">
                                    <p:tmPct val="50000"/>
                                  </p:iterate>
                                  <p:childTnLst>
                                    <p:set>
                                      <p:cBhvr>
                                        <p:cTn id="48" dur="1" fill="hold">
                                          <p:stCondLst>
                                            <p:cond delay="0"/>
                                          </p:stCondLst>
                                        </p:cTn>
                                        <p:tgtEl>
                                          <p:spTgt spid="23557">
                                            <p:txEl>
                                              <p:pRg st="7" end="7"/>
                                            </p:txEl>
                                          </p:spTgt>
                                        </p:tgtEl>
                                        <p:attrNameLst>
                                          <p:attrName>style.visibility</p:attrName>
                                        </p:attrNameLst>
                                      </p:cBhvr>
                                      <p:to>
                                        <p:strVal val="visible"/>
                                      </p:to>
                                    </p:set>
                                    <p:anim calcmode="discrete" valueType="clr">
                                      <p:cBhvr override="childStyle">
                                        <p:cTn id="49" dur="80"/>
                                        <p:tgtEl>
                                          <p:spTgt spid="23557">
                                            <p:txEl>
                                              <p:pRg st="7" end="7"/>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23557">
                                            <p:txEl>
                                              <p:pRg st="7" end="7"/>
                                            </p:txEl>
                                          </p:spTgt>
                                        </p:tgtEl>
                                        <p:attrNameLst>
                                          <p:attrName>fillcolor</p:attrName>
                                        </p:attrNameLst>
                                      </p:cBhvr>
                                      <p:tavLst>
                                        <p:tav tm="0">
                                          <p:val>
                                            <p:clrVal>
                                              <a:schemeClr val="accent2"/>
                                            </p:clrVal>
                                          </p:val>
                                        </p:tav>
                                        <p:tav tm="50000">
                                          <p:val>
                                            <p:clrVal>
                                              <a:schemeClr val="hlink"/>
                                            </p:clrVal>
                                          </p:val>
                                        </p:tav>
                                      </p:tavLst>
                                    </p:anim>
                                    <p:set>
                                      <p:cBhvr>
                                        <p:cTn id="51" dur="80"/>
                                        <p:tgtEl>
                                          <p:spTgt spid="23557">
                                            <p:txEl>
                                              <p:pRg st="7" end="7"/>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3"/>
          <p:cNvSpPr>
            <a:spLocks noGrp="1"/>
          </p:cNvSpPr>
          <p:nvPr>
            <p:ph type="sldNum" sz="quarter" idx="10"/>
          </p:nvPr>
        </p:nvSpPr>
        <p:spPr>
          <a:noFill/>
        </p:spPr>
        <p:txBody>
          <a:bodyPr/>
          <a:lstStyle/>
          <a:p>
            <a:fld id="{4227E8C2-F60F-9848-815F-063C28E2761C}" type="slidenum">
              <a:rPr lang="en-US" smtClean="0"/>
              <a:pPr/>
              <a:t>83</a:t>
            </a:fld>
            <a:endParaRPr lang="en-US" sz="1400" smtClean="0"/>
          </a:p>
        </p:txBody>
      </p:sp>
      <p:sp>
        <p:nvSpPr>
          <p:cNvPr id="25603" name="Rectangle 2"/>
          <p:cNvSpPr>
            <a:spLocks noGrp="1" noChangeArrowheads="1"/>
          </p:cNvSpPr>
          <p:nvPr>
            <p:ph type="title"/>
          </p:nvPr>
        </p:nvSpPr>
        <p:spPr/>
        <p:txBody>
          <a:bodyPr/>
          <a:lstStyle/>
          <a:p>
            <a:r>
              <a:rPr kumimoji="0" lang="en-US"/>
              <a:t>Many Variables of the Same Type</a:t>
            </a:r>
          </a:p>
        </p:txBody>
      </p:sp>
      <p:sp>
        <p:nvSpPr>
          <p:cNvPr id="25604" name="Rectangle 3"/>
          <p:cNvSpPr>
            <a:spLocks noGrp="1" noChangeArrowheads="1"/>
          </p:cNvSpPr>
          <p:nvPr>
            <p:ph type="body" idx="1"/>
          </p:nvPr>
        </p:nvSpPr>
        <p:spPr/>
        <p:txBody>
          <a:bodyPr/>
          <a:lstStyle/>
          <a:p>
            <a:pPr marL="0" indent="0"/>
            <a:r>
              <a:rPr kumimoji="0" lang="en-US" dirty="0"/>
              <a:t>Goal.  </a:t>
            </a:r>
            <a:r>
              <a:rPr kumimoji="0" lang="en-US" dirty="0">
                <a:solidFill>
                  <a:schemeClr val="tx1"/>
                </a:solidFill>
              </a:rPr>
              <a:t>1 million variables of the same type.</a:t>
            </a:r>
          </a:p>
        </p:txBody>
      </p:sp>
      <p:sp>
        <p:nvSpPr>
          <p:cNvPr id="25605" name="Rectangle 4"/>
          <p:cNvSpPr>
            <a:spLocks noChangeArrowheads="1"/>
          </p:cNvSpPr>
          <p:nvPr/>
        </p:nvSpPr>
        <p:spPr bwMode="auto">
          <a:xfrm>
            <a:off x="1303338" y="1744663"/>
            <a:ext cx="6134100" cy="223678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lIns="182880" tIns="182880" rIns="182880" bIns="182880">
            <a:prstTxWarp prst="textNoShape">
              <a:avLst/>
            </a:prstTxWarp>
            <a:spAutoFit/>
          </a:bodyPr>
          <a:lstStyle/>
          <a:p>
            <a:pPr>
              <a:lnSpc>
                <a:spcPct val="50000"/>
              </a:lnSpc>
              <a:spcBef>
                <a:spcPct val="50000"/>
              </a:spcBef>
            </a:pPr>
            <a:r>
              <a:rPr lang="en-US" sz="1600" b="1" dirty="0">
                <a:solidFill>
                  <a:schemeClr val="tx1"/>
                </a:solidFill>
                <a:latin typeface="Courier New" charset="0"/>
              </a:rPr>
              <a:t>// scales to handle large arrays</a:t>
            </a:r>
          </a:p>
          <a:p>
            <a:pPr>
              <a:lnSpc>
                <a:spcPct val="50000"/>
              </a:lnSpc>
              <a:spcBef>
                <a:spcPct val="50000"/>
              </a:spcBef>
            </a:pPr>
            <a:r>
              <a:rPr lang="en-US" sz="1600" b="1" dirty="0" smtClean="0">
                <a:solidFill>
                  <a:srgbClr val="0000FF"/>
                </a:solidFill>
                <a:latin typeface="Courier New" charset="0"/>
              </a:rPr>
              <a:t>double</a:t>
            </a:r>
            <a:r>
              <a:rPr lang="tr-TR" sz="1600" b="1" dirty="0" smtClean="0">
                <a:solidFill>
                  <a:srgbClr val="9A1900"/>
                </a:solidFill>
                <a:latin typeface="Courier New" charset="0"/>
              </a:rPr>
              <a:t> a</a:t>
            </a:r>
            <a:r>
              <a:rPr lang="en-US" sz="1600" b="1" dirty="0" smtClean="0">
                <a:solidFill>
                  <a:srgbClr val="9A1900"/>
                </a:solidFill>
                <a:latin typeface="Courier New" charset="0"/>
              </a:rPr>
              <a:t>[</a:t>
            </a:r>
            <a:r>
              <a:rPr lang="en-US" sz="1600" b="1" dirty="0" smtClean="0">
                <a:solidFill>
                  <a:srgbClr val="993399"/>
                </a:solidFill>
                <a:latin typeface="Courier New" charset="0"/>
              </a:rPr>
              <a:t>1000000</a:t>
            </a:r>
            <a:r>
              <a:rPr lang="en-US" sz="1600" b="1" dirty="0" smtClean="0">
                <a:solidFill>
                  <a:srgbClr val="9A1900"/>
                </a:solidFill>
                <a:latin typeface="Courier New" charset="0"/>
              </a:rPr>
              <a:t>]</a:t>
            </a:r>
            <a:r>
              <a:rPr lang="tr-TR" sz="1600" b="1" dirty="0" smtClean="0">
                <a:solidFill>
                  <a:srgbClr val="9A1900"/>
                </a:solidFill>
                <a:latin typeface="Courier New" charset="0"/>
              </a:rPr>
              <a:t> ={}</a:t>
            </a:r>
            <a:r>
              <a:rPr lang="en-US" sz="1600" b="1" dirty="0" smtClean="0">
                <a:solidFill>
                  <a:srgbClr val="9A1900"/>
                </a:solidFill>
                <a:latin typeface="Courier New" charset="0"/>
              </a:rPr>
              <a:t>;</a:t>
            </a:r>
            <a:endParaRPr lang="en-US" sz="1600" b="1" dirty="0">
              <a:solidFill>
                <a:srgbClr val="9A1900"/>
              </a:solidFill>
              <a:latin typeface="Courier New" charset="0"/>
            </a:endParaRPr>
          </a:p>
          <a:p>
            <a:pPr>
              <a:lnSpc>
                <a:spcPct val="50000"/>
              </a:lnSpc>
              <a:spcBef>
                <a:spcPct val="50000"/>
              </a:spcBef>
            </a:pPr>
            <a:r>
              <a:rPr lang="en-US" sz="1600" b="1" dirty="0">
                <a:solidFill>
                  <a:schemeClr val="bg2"/>
                </a:solidFill>
                <a:latin typeface="Courier New" charset="0"/>
              </a:rPr>
              <a:t>…</a:t>
            </a:r>
          </a:p>
          <a:p>
            <a:pPr>
              <a:lnSpc>
                <a:spcPct val="50000"/>
              </a:lnSpc>
              <a:spcBef>
                <a:spcPct val="50000"/>
              </a:spcBef>
            </a:pPr>
            <a:r>
              <a:rPr lang="en-US" sz="1600" b="1" dirty="0">
                <a:latin typeface="Courier New" charset="0"/>
              </a:rPr>
              <a:t>a</a:t>
            </a:r>
            <a:r>
              <a:rPr lang="en-US" sz="1600" b="1" dirty="0">
                <a:solidFill>
                  <a:srgbClr val="9A1900"/>
                </a:solidFill>
                <a:latin typeface="Courier New" charset="0"/>
              </a:rPr>
              <a:t>[</a:t>
            </a:r>
            <a:r>
              <a:rPr lang="en-US" sz="1600" b="1" dirty="0">
                <a:solidFill>
                  <a:srgbClr val="993399"/>
                </a:solidFill>
                <a:latin typeface="Courier New" charset="0"/>
              </a:rPr>
              <a:t>123456</a:t>
            </a:r>
            <a:r>
              <a:rPr lang="en-US" sz="1600" b="1" dirty="0">
                <a:solidFill>
                  <a:srgbClr val="9A1900"/>
                </a:solidFill>
                <a:latin typeface="Courier New" charset="0"/>
              </a:rPr>
              <a:t>]=</a:t>
            </a:r>
            <a:r>
              <a:rPr lang="en-US" sz="1600" b="1" dirty="0">
                <a:solidFill>
                  <a:srgbClr val="993399"/>
                </a:solidFill>
                <a:latin typeface="Courier New" charset="0"/>
              </a:rPr>
              <a:t>3.0</a:t>
            </a:r>
            <a:r>
              <a:rPr lang="en-US" sz="1600" b="1" dirty="0">
                <a:solidFill>
                  <a:srgbClr val="9A1900"/>
                </a:solidFill>
                <a:latin typeface="Courier New" charset="0"/>
              </a:rPr>
              <a:t>;</a:t>
            </a:r>
          </a:p>
          <a:p>
            <a:pPr>
              <a:lnSpc>
                <a:spcPct val="50000"/>
              </a:lnSpc>
              <a:spcBef>
                <a:spcPct val="50000"/>
              </a:spcBef>
            </a:pPr>
            <a:r>
              <a:rPr lang="en-US" sz="1600" b="1" dirty="0">
                <a:solidFill>
                  <a:schemeClr val="bg2"/>
                </a:solidFill>
                <a:latin typeface="Courier New" charset="0"/>
              </a:rPr>
              <a:t>…</a:t>
            </a:r>
          </a:p>
          <a:p>
            <a:pPr>
              <a:lnSpc>
                <a:spcPct val="50000"/>
              </a:lnSpc>
              <a:spcBef>
                <a:spcPct val="50000"/>
              </a:spcBef>
            </a:pPr>
            <a:r>
              <a:rPr lang="en-US" sz="1600" b="1" dirty="0">
                <a:latin typeface="Courier New" charset="0"/>
              </a:rPr>
              <a:t>a</a:t>
            </a:r>
            <a:r>
              <a:rPr lang="en-US" sz="1600" b="1" dirty="0">
                <a:solidFill>
                  <a:srgbClr val="9A1900"/>
                </a:solidFill>
                <a:latin typeface="Courier New" charset="0"/>
              </a:rPr>
              <a:t>[</a:t>
            </a:r>
            <a:r>
              <a:rPr lang="en-US" sz="1600" b="1" dirty="0">
                <a:solidFill>
                  <a:srgbClr val="993399"/>
                </a:solidFill>
                <a:latin typeface="Courier New" charset="0"/>
              </a:rPr>
              <a:t>987654</a:t>
            </a:r>
            <a:r>
              <a:rPr lang="en-US" sz="1600" b="1" dirty="0">
                <a:solidFill>
                  <a:srgbClr val="9A1900"/>
                </a:solidFill>
                <a:latin typeface="Courier New" charset="0"/>
              </a:rPr>
              <a:t>]=</a:t>
            </a:r>
            <a:r>
              <a:rPr lang="en-US" sz="1600" b="1" dirty="0">
                <a:solidFill>
                  <a:srgbClr val="993399"/>
                </a:solidFill>
                <a:latin typeface="Courier New" charset="0"/>
              </a:rPr>
              <a:t>8.0</a:t>
            </a:r>
            <a:r>
              <a:rPr lang="en-US" sz="1600" b="1" dirty="0">
                <a:solidFill>
                  <a:srgbClr val="9A1900"/>
                </a:solidFill>
                <a:latin typeface="Courier New" charset="0"/>
              </a:rPr>
              <a:t>;</a:t>
            </a:r>
          </a:p>
          <a:p>
            <a:pPr>
              <a:lnSpc>
                <a:spcPct val="50000"/>
              </a:lnSpc>
              <a:spcBef>
                <a:spcPct val="50000"/>
              </a:spcBef>
            </a:pPr>
            <a:r>
              <a:rPr lang="en-US" sz="1600" b="1" dirty="0">
                <a:solidFill>
                  <a:schemeClr val="bg2"/>
                </a:solidFill>
                <a:latin typeface="Courier New" charset="0"/>
              </a:rPr>
              <a:t>…</a:t>
            </a:r>
            <a:endParaRPr lang="en-US" sz="1600" b="1" dirty="0">
              <a:solidFill>
                <a:srgbClr val="9A1900"/>
              </a:solidFill>
              <a:latin typeface="Courier New" charset="0"/>
            </a:endParaRPr>
          </a:p>
          <a:p>
            <a:pPr>
              <a:lnSpc>
                <a:spcPct val="50000"/>
              </a:lnSpc>
              <a:spcBef>
                <a:spcPct val="50000"/>
              </a:spcBef>
            </a:pPr>
            <a:r>
              <a:rPr lang="en-US" sz="1600" b="1" dirty="0">
                <a:solidFill>
                  <a:srgbClr val="0000FF"/>
                </a:solidFill>
                <a:latin typeface="Courier New" charset="0"/>
              </a:rPr>
              <a:t>double</a:t>
            </a:r>
            <a:r>
              <a:rPr lang="en-US" sz="1600" b="1" dirty="0">
                <a:solidFill>
                  <a:srgbClr val="000000"/>
                </a:solidFill>
                <a:latin typeface="Courier New" charset="0"/>
              </a:rPr>
              <a:t> x</a:t>
            </a:r>
            <a:r>
              <a:rPr lang="en-US" sz="1600" b="1" dirty="0">
                <a:solidFill>
                  <a:srgbClr val="9A1900"/>
                </a:solidFill>
                <a:latin typeface="Courier New" charset="0"/>
              </a:rPr>
              <a:t>=</a:t>
            </a:r>
            <a:r>
              <a:rPr lang="en-US" sz="1600" b="1" dirty="0">
                <a:latin typeface="Courier New" charset="0"/>
              </a:rPr>
              <a:t> a</a:t>
            </a:r>
            <a:r>
              <a:rPr lang="en-US" sz="1600" b="1" dirty="0">
                <a:solidFill>
                  <a:srgbClr val="9A1900"/>
                </a:solidFill>
                <a:latin typeface="Courier New" charset="0"/>
              </a:rPr>
              <a:t>[</a:t>
            </a:r>
            <a:r>
              <a:rPr lang="en-US" sz="1600" b="1" dirty="0">
                <a:solidFill>
                  <a:srgbClr val="993399"/>
                </a:solidFill>
                <a:latin typeface="Courier New" charset="0"/>
              </a:rPr>
              <a:t>123456</a:t>
            </a:r>
            <a:r>
              <a:rPr lang="en-US" sz="1600" b="1" dirty="0">
                <a:solidFill>
                  <a:srgbClr val="9A1900"/>
                </a:solidFill>
                <a:latin typeface="Courier New" charset="0"/>
              </a:rPr>
              <a:t>]+</a:t>
            </a:r>
            <a:r>
              <a:rPr lang="en-US" sz="1600" b="1" dirty="0">
                <a:latin typeface="Courier New" charset="0"/>
              </a:rPr>
              <a:t> a</a:t>
            </a:r>
            <a:r>
              <a:rPr lang="en-US" sz="1600" b="1" dirty="0">
                <a:solidFill>
                  <a:srgbClr val="9A1900"/>
                </a:solidFill>
                <a:latin typeface="Courier New" charset="0"/>
              </a:rPr>
              <a:t>[</a:t>
            </a:r>
            <a:r>
              <a:rPr lang="en-US" sz="1600" b="1" dirty="0">
                <a:solidFill>
                  <a:srgbClr val="993399"/>
                </a:solidFill>
                <a:latin typeface="Courier New" charset="0"/>
              </a:rPr>
              <a:t>987654</a:t>
            </a:r>
            <a:r>
              <a:rPr lang="en-US" sz="1600" b="1" dirty="0">
                <a:solidFill>
                  <a:srgbClr val="9A1900"/>
                </a:solidFill>
                <a:latin typeface="Courier New" charset="0"/>
              </a:rPr>
              <a:t>];</a:t>
            </a:r>
          </a:p>
        </p:txBody>
      </p:sp>
      <p:sp>
        <p:nvSpPr>
          <p:cNvPr id="25606" name="Rectangle 8"/>
          <p:cNvSpPr>
            <a:spLocks noChangeArrowheads="1"/>
          </p:cNvSpPr>
          <p:nvPr/>
        </p:nvSpPr>
        <p:spPr bwMode="auto">
          <a:xfrm>
            <a:off x="4643438" y="2500306"/>
            <a:ext cx="2517775" cy="923330"/>
          </a:xfrm>
          <a:prstGeom prst="rect">
            <a:avLst/>
          </a:prstGeom>
          <a:noFill/>
          <a:ln w="9525">
            <a:noFill/>
            <a:miter lim="800000"/>
            <a:headEnd/>
            <a:tailEnd type="none" w="sm" len="sm"/>
          </a:ln>
        </p:spPr>
        <p:txBody>
          <a:bodyPr>
            <a:prstTxWarp prst="textNoShape">
              <a:avLst/>
            </a:prstTxWarp>
            <a:spAutoFit/>
          </a:bodyPr>
          <a:lstStyle/>
          <a:p>
            <a:pPr algn="ctr"/>
            <a:r>
              <a:rPr lang="en-US" dirty="0"/>
              <a:t>declares, creates, and initializes</a:t>
            </a:r>
            <a:br>
              <a:rPr lang="en-US" dirty="0"/>
            </a:br>
            <a:r>
              <a:rPr lang="en-US" dirty="0"/>
              <a:t>[stay tuned for details]</a:t>
            </a:r>
          </a:p>
        </p:txBody>
      </p:sp>
      <p:sp>
        <p:nvSpPr>
          <p:cNvPr id="25607" name="Line 9"/>
          <p:cNvSpPr>
            <a:spLocks noChangeShapeType="1"/>
          </p:cNvSpPr>
          <p:nvPr/>
        </p:nvSpPr>
        <p:spPr bwMode="auto">
          <a:xfrm flipH="1" flipV="1">
            <a:off x="3786182" y="2357429"/>
            <a:ext cx="1066806" cy="176211"/>
          </a:xfrm>
          <a:prstGeom prst="line">
            <a:avLst/>
          </a:prstGeom>
          <a:noFill/>
          <a:ln w="9525">
            <a:solidFill>
              <a:schemeClr val="accent1"/>
            </a:solidFill>
            <a:round/>
            <a:headEnd/>
            <a:tailEnd type="triangle" w="sm" len="sm"/>
          </a:ln>
        </p:spPr>
        <p:txBody>
          <a:bodyPr wrap="none" anchor="ctr">
            <a:prstTxWarp prst="textNoShape">
              <a:avLst/>
            </a:prstTxWarp>
          </a:bodyPr>
          <a:lstStyle/>
          <a:p>
            <a:endParaRPr 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25605">
                                            <p:txEl>
                                              <p:pRg st="1" end="1"/>
                                            </p:txEl>
                                          </p:spTgt>
                                        </p:tgtEl>
                                        <p:attrNameLst>
                                          <p:attrName>style.visibility</p:attrName>
                                        </p:attrNameLst>
                                      </p:cBhvr>
                                      <p:to>
                                        <p:strVal val="visible"/>
                                      </p:to>
                                    </p:set>
                                    <p:anim calcmode="discrete" valueType="clr">
                                      <p:cBhvr override="childStyle">
                                        <p:cTn id="7" dur="80"/>
                                        <p:tgtEl>
                                          <p:spTgt spid="25605">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5605">
                                            <p:txEl>
                                              <p:pRg st="1" end="1"/>
                                            </p:txEl>
                                          </p:spTgt>
                                        </p:tgtEl>
                                        <p:attrNameLst>
                                          <p:attrName>fillcolor</p:attrName>
                                        </p:attrNameLst>
                                      </p:cBhvr>
                                      <p:tavLst>
                                        <p:tav tm="0">
                                          <p:val>
                                            <p:clrVal>
                                              <a:schemeClr val="accent2"/>
                                            </p:clrVal>
                                          </p:val>
                                        </p:tav>
                                        <p:tav tm="50000">
                                          <p:val>
                                            <p:clrVal>
                                              <a:schemeClr val="hlink"/>
                                            </p:clrVal>
                                          </p:val>
                                        </p:tav>
                                      </p:tavLst>
                                    </p:anim>
                                    <p:set>
                                      <p:cBhvr>
                                        <p:cTn id="9" dur="80"/>
                                        <p:tgtEl>
                                          <p:spTgt spid="25605">
                                            <p:txEl>
                                              <p:pRg st="1" end="1"/>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25605">
                                            <p:txEl>
                                              <p:pRg st="2" end="2"/>
                                            </p:txEl>
                                          </p:spTgt>
                                        </p:tgtEl>
                                        <p:attrNameLst>
                                          <p:attrName>style.visibility</p:attrName>
                                        </p:attrNameLst>
                                      </p:cBhvr>
                                      <p:to>
                                        <p:strVal val="visible"/>
                                      </p:to>
                                    </p:set>
                                    <p:anim calcmode="discrete" valueType="clr">
                                      <p:cBhvr override="childStyle">
                                        <p:cTn id="14" dur="80"/>
                                        <p:tgtEl>
                                          <p:spTgt spid="25605">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25605">
                                            <p:txEl>
                                              <p:pRg st="2" end="2"/>
                                            </p:txEl>
                                          </p:spTgt>
                                        </p:tgtEl>
                                        <p:attrNameLst>
                                          <p:attrName>fillcolor</p:attrName>
                                        </p:attrNameLst>
                                      </p:cBhvr>
                                      <p:tavLst>
                                        <p:tav tm="0">
                                          <p:val>
                                            <p:clrVal>
                                              <a:schemeClr val="accent2"/>
                                            </p:clrVal>
                                          </p:val>
                                        </p:tav>
                                        <p:tav tm="50000">
                                          <p:val>
                                            <p:clrVal>
                                              <a:schemeClr val="hlink"/>
                                            </p:clrVal>
                                          </p:val>
                                        </p:tav>
                                      </p:tavLst>
                                    </p:anim>
                                    <p:set>
                                      <p:cBhvr>
                                        <p:cTn id="16" dur="80"/>
                                        <p:tgtEl>
                                          <p:spTgt spid="25605">
                                            <p:txEl>
                                              <p:pRg st="2" end="2"/>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25605">
                                            <p:txEl>
                                              <p:pRg st="3" end="3"/>
                                            </p:txEl>
                                          </p:spTgt>
                                        </p:tgtEl>
                                        <p:attrNameLst>
                                          <p:attrName>style.visibility</p:attrName>
                                        </p:attrNameLst>
                                      </p:cBhvr>
                                      <p:to>
                                        <p:strVal val="visible"/>
                                      </p:to>
                                    </p:set>
                                    <p:anim calcmode="discrete" valueType="clr">
                                      <p:cBhvr override="childStyle">
                                        <p:cTn id="21" dur="80"/>
                                        <p:tgtEl>
                                          <p:spTgt spid="25605">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25605">
                                            <p:txEl>
                                              <p:pRg st="3" end="3"/>
                                            </p:txEl>
                                          </p:spTgt>
                                        </p:tgtEl>
                                        <p:attrNameLst>
                                          <p:attrName>fillcolor</p:attrName>
                                        </p:attrNameLst>
                                      </p:cBhvr>
                                      <p:tavLst>
                                        <p:tav tm="0">
                                          <p:val>
                                            <p:clrVal>
                                              <a:schemeClr val="accent2"/>
                                            </p:clrVal>
                                          </p:val>
                                        </p:tav>
                                        <p:tav tm="50000">
                                          <p:val>
                                            <p:clrVal>
                                              <a:schemeClr val="hlink"/>
                                            </p:clrVal>
                                          </p:val>
                                        </p:tav>
                                      </p:tavLst>
                                    </p:anim>
                                    <p:set>
                                      <p:cBhvr>
                                        <p:cTn id="23" dur="80"/>
                                        <p:tgtEl>
                                          <p:spTgt spid="25605">
                                            <p:txEl>
                                              <p:pRg st="3" end="3"/>
                                            </p:txEl>
                                          </p:spTgt>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25605">
                                            <p:txEl>
                                              <p:pRg st="4" end="4"/>
                                            </p:txEl>
                                          </p:spTgt>
                                        </p:tgtEl>
                                        <p:attrNameLst>
                                          <p:attrName>style.visibility</p:attrName>
                                        </p:attrNameLst>
                                      </p:cBhvr>
                                      <p:to>
                                        <p:strVal val="visible"/>
                                      </p:to>
                                    </p:set>
                                    <p:anim calcmode="discrete" valueType="clr">
                                      <p:cBhvr override="childStyle">
                                        <p:cTn id="28" dur="80"/>
                                        <p:tgtEl>
                                          <p:spTgt spid="25605">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25605">
                                            <p:txEl>
                                              <p:pRg st="4" end="4"/>
                                            </p:txEl>
                                          </p:spTgt>
                                        </p:tgtEl>
                                        <p:attrNameLst>
                                          <p:attrName>fillcolor</p:attrName>
                                        </p:attrNameLst>
                                      </p:cBhvr>
                                      <p:tavLst>
                                        <p:tav tm="0">
                                          <p:val>
                                            <p:clrVal>
                                              <a:schemeClr val="accent2"/>
                                            </p:clrVal>
                                          </p:val>
                                        </p:tav>
                                        <p:tav tm="50000">
                                          <p:val>
                                            <p:clrVal>
                                              <a:schemeClr val="hlink"/>
                                            </p:clrVal>
                                          </p:val>
                                        </p:tav>
                                      </p:tavLst>
                                    </p:anim>
                                    <p:set>
                                      <p:cBhvr>
                                        <p:cTn id="30" dur="80"/>
                                        <p:tgtEl>
                                          <p:spTgt spid="25605">
                                            <p:txEl>
                                              <p:pRg st="4" end="4"/>
                                            </p:txEl>
                                          </p:spTgt>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nodeType="clickEffect">
                                  <p:stCondLst>
                                    <p:cond delay="0"/>
                                  </p:stCondLst>
                                  <p:iterate type="lt">
                                    <p:tmPct val="50000"/>
                                  </p:iterate>
                                  <p:childTnLst>
                                    <p:set>
                                      <p:cBhvr>
                                        <p:cTn id="34" dur="1" fill="hold">
                                          <p:stCondLst>
                                            <p:cond delay="0"/>
                                          </p:stCondLst>
                                        </p:cTn>
                                        <p:tgtEl>
                                          <p:spTgt spid="25605">
                                            <p:txEl>
                                              <p:pRg st="5" end="5"/>
                                            </p:txEl>
                                          </p:spTgt>
                                        </p:tgtEl>
                                        <p:attrNameLst>
                                          <p:attrName>style.visibility</p:attrName>
                                        </p:attrNameLst>
                                      </p:cBhvr>
                                      <p:to>
                                        <p:strVal val="visible"/>
                                      </p:to>
                                    </p:set>
                                    <p:anim calcmode="discrete" valueType="clr">
                                      <p:cBhvr override="childStyle">
                                        <p:cTn id="35" dur="80"/>
                                        <p:tgtEl>
                                          <p:spTgt spid="25605">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25605">
                                            <p:txEl>
                                              <p:pRg st="5" end="5"/>
                                            </p:txEl>
                                          </p:spTgt>
                                        </p:tgtEl>
                                        <p:attrNameLst>
                                          <p:attrName>fillcolor</p:attrName>
                                        </p:attrNameLst>
                                      </p:cBhvr>
                                      <p:tavLst>
                                        <p:tav tm="0">
                                          <p:val>
                                            <p:clrVal>
                                              <a:schemeClr val="accent2"/>
                                            </p:clrVal>
                                          </p:val>
                                        </p:tav>
                                        <p:tav tm="50000">
                                          <p:val>
                                            <p:clrVal>
                                              <a:schemeClr val="hlink"/>
                                            </p:clrVal>
                                          </p:val>
                                        </p:tav>
                                      </p:tavLst>
                                    </p:anim>
                                    <p:set>
                                      <p:cBhvr>
                                        <p:cTn id="37" dur="80"/>
                                        <p:tgtEl>
                                          <p:spTgt spid="25605">
                                            <p:txEl>
                                              <p:pRg st="5" end="5"/>
                                            </p:txEl>
                                          </p:spTgt>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27" presetClass="entr" presetSubtype="0" fill="hold" nodeType="clickEffect">
                                  <p:stCondLst>
                                    <p:cond delay="0"/>
                                  </p:stCondLst>
                                  <p:iterate type="lt">
                                    <p:tmPct val="50000"/>
                                  </p:iterate>
                                  <p:childTnLst>
                                    <p:set>
                                      <p:cBhvr>
                                        <p:cTn id="41" dur="1" fill="hold">
                                          <p:stCondLst>
                                            <p:cond delay="0"/>
                                          </p:stCondLst>
                                        </p:cTn>
                                        <p:tgtEl>
                                          <p:spTgt spid="25605">
                                            <p:txEl>
                                              <p:pRg st="6" end="6"/>
                                            </p:txEl>
                                          </p:spTgt>
                                        </p:tgtEl>
                                        <p:attrNameLst>
                                          <p:attrName>style.visibility</p:attrName>
                                        </p:attrNameLst>
                                      </p:cBhvr>
                                      <p:to>
                                        <p:strVal val="visible"/>
                                      </p:to>
                                    </p:set>
                                    <p:anim calcmode="discrete" valueType="clr">
                                      <p:cBhvr override="childStyle">
                                        <p:cTn id="42" dur="80"/>
                                        <p:tgtEl>
                                          <p:spTgt spid="25605">
                                            <p:txEl>
                                              <p:pRg st="6" end="6"/>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25605">
                                            <p:txEl>
                                              <p:pRg st="6" end="6"/>
                                            </p:txEl>
                                          </p:spTgt>
                                        </p:tgtEl>
                                        <p:attrNameLst>
                                          <p:attrName>fillcolor</p:attrName>
                                        </p:attrNameLst>
                                      </p:cBhvr>
                                      <p:tavLst>
                                        <p:tav tm="0">
                                          <p:val>
                                            <p:clrVal>
                                              <a:schemeClr val="accent2"/>
                                            </p:clrVal>
                                          </p:val>
                                        </p:tav>
                                        <p:tav tm="50000">
                                          <p:val>
                                            <p:clrVal>
                                              <a:schemeClr val="hlink"/>
                                            </p:clrVal>
                                          </p:val>
                                        </p:tav>
                                      </p:tavLst>
                                    </p:anim>
                                    <p:set>
                                      <p:cBhvr>
                                        <p:cTn id="44" dur="80"/>
                                        <p:tgtEl>
                                          <p:spTgt spid="25605">
                                            <p:txEl>
                                              <p:pRg st="6" end="6"/>
                                            </p:txEl>
                                          </p:spTgt>
                                        </p:tgtEl>
                                        <p:attrNameLst>
                                          <p:attrName>fill.type</p:attrName>
                                        </p:attrNameLst>
                                      </p:cBhvr>
                                      <p:to>
                                        <p:strVal val="solid"/>
                                      </p:to>
                                    </p:set>
                                  </p:childTnLst>
                                </p:cTn>
                              </p:par>
                            </p:childTnLst>
                          </p:cTn>
                        </p:par>
                      </p:childTnLst>
                    </p:cTn>
                  </p:par>
                  <p:par>
                    <p:cTn id="45" fill="hold">
                      <p:stCondLst>
                        <p:cond delay="indefinite"/>
                      </p:stCondLst>
                      <p:childTnLst>
                        <p:par>
                          <p:cTn id="46" fill="hold">
                            <p:stCondLst>
                              <p:cond delay="0"/>
                            </p:stCondLst>
                            <p:childTnLst>
                              <p:par>
                                <p:cTn id="47" presetID="27" presetClass="entr" presetSubtype="0" fill="hold" nodeType="clickEffect">
                                  <p:stCondLst>
                                    <p:cond delay="0"/>
                                  </p:stCondLst>
                                  <p:iterate type="lt">
                                    <p:tmPct val="50000"/>
                                  </p:iterate>
                                  <p:childTnLst>
                                    <p:set>
                                      <p:cBhvr>
                                        <p:cTn id="48" dur="1" fill="hold">
                                          <p:stCondLst>
                                            <p:cond delay="0"/>
                                          </p:stCondLst>
                                        </p:cTn>
                                        <p:tgtEl>
                                          <p:spTgt spid="25605">
                                            <p:txEl>
                                              <p:pRg st="7" end="7"/>
                                            </p:txEl>
                                          </p:spTgt>
                                        </p:tgtEl>
                                        <p:attrNameLst>
                                          <p:attrName>style.visibility</p:attrName>
                                        </p:attrNameLst>
                                      </p:cBhvr>
                                      <p:to>
                                        <p:strVal val="visible"/>
                                      </p:to>
                                    </p:set>
                                    <p:anim calcmode="discrete" valueType="clr">
                                      <p:cBhvr override="childStyle">
                                        <p:cTn id="49" dur="80"/>
                                        <p:tgtEl>
                                          <p:spTgt spid="25605">
                                            <p:txEl>
                                              <p:pRg st="7" end="7"/>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25605">
                                            <p:txEl>
                                              <p:pRg st="7" end="7"/>
                                            </p:txEl>
                                          </p:spTgt>
                                        </p:tgtEl>
                                        <p:attrNameLst>
                                          <p:attrName>fillcolor</p:attrName>
                                        </p:attrNameLst>
                                      </p:cBhvr>
                                      <p:tavLst>
                                        <p:tav tm="0">
                                          <p:val>
                                            <p:clrVal>
                                              <a:schemeClr val="accent2"/>
                                            </p:clrVal>
                                          </p:val>
                                        </p:tav>
                                        <p:tav tm="50000">
                                          <p:val>
                                            <p:clrVal>
                                              <a:schemeClr val="hlink"/>
                                            </p:clrVal>
                                          </p:val>
                                        </p:tav>
                                      </p:tavLst>
                                    </p:anim>
                                    <p:set>
                                      <p:cBhvr>
                                        <p:cTn id="51" dur="80"/>
                                        <p:tgtEl>
                                          <p:spTgt spid="25605">
                                            <p:txEl>
                                              <p:pRg st="7" end="7"/>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Bunu biliyor muydunuz?</a:t>
            </a:r>
            <a:endParaRPr lang="en-US" dirty="0"/>
          </a:p>
        </p:txBody>
      </p:sp>
      <p:sp>
        <p:nvSpPr>
          <p:cNvPr id="3" name="Content Placeholder 2"/>
          <p:cNvSpPr>
            <a:spLocks noGrp="1"/>
          </p:cNvSpPr>
          <p:nvPr>
            <p:ph sz="quarter" idx="1"/>
          </p:nvPr>
        </p:nvSpPr>
        <p:spPr/>
        <p:txBody>
          <a:bodyPr/>
          <a:lstStyle/>
          <a:p>
            <a:r>
              <a:rPr lang="en-US" dirty="0" smtClean="0"/>
              <a:t>The first large-scale electronic digital computer:</a:t>
            </a:r>
          </a:p>
          <a:p>
            <a:endParaRPr lang="en-US" dirty="0"/>
          </a:p>
          <a:p>
            <a:pPr marL="0" indent="0">
              <a:buNone/>
            </a:pPr>
            <a:r>
              <a:rPr lang="en-US" sz="2000" dirty="0" smtClean="0"/>
              <a:t>University of </a:t>
            </a:r>
          </a:p>
          <a:p>
            <a:pPr marL="0" indent="0">
              <a:buNone/>
            </a:pPr>
            <a:r>
              <a:rPr lang="en-US" sz="2000" dirty="0" smtClean="0"/>
              <a:t>Pennsylvania </a:t>
            </a:r>
            <a:r>
              <a:rPr lang="tr-TR" sz="2000" dirty="0" smtClean="0"/>
              <a:t>in</a:t>
            </a:r>
          </a:p>
          <a:p>
            <a:pPr marL="0" indent="0">
              <a:buNone/>
            </a:pPr>
            <a:r>
              <a:rPr lang="en-US" sz="2800" b="1" dirty="0" smtClean="0"/>
              <a:t>1946</a:t>
            </a:r>
            <a:r>
              <a:rPr lang="en-US" sz="2000" dirty="0" smtClean="0"/>
              <a:t>.</a:t>
            </a:r>
          </a:p>
          <a:p>
            <a:pPr marL="0" indent="0">
              <a:buNone/>
            </a:pPr>
            <a:r>
              <a:rPr lang="en-US" sz="2000" dirty="0" smtClean="0"/>
              <a:t>It weighted </a:t>
            </a:r>
            <a:endParaRPr lang="tr-TR" sz="2000" dirty="0" smtClean="0"/>
          </a:p>
          <a:p>
            <a:pPr marL="0" indent="0">
              <a:buNone/>
            </a:pPr>
            <a:r>
              <a:rPr lang="en-US" sz="2800" b="1" dirty="0" smtClean="0"/>
              <a:t>30 tons </a:t>
            </a:r>
            <a:endParaRPr lang="tr-TR" sz="2800" b="1" dirty="0" smtClean="0"/>
          </a:p>
          <a:p>
            <a:pPr marL="0" indent="0">
              <a:buNone/>
            </a:pPr>
            <a:r>
              <a:rPr lang="en-US" sz="2000" dirty="0" smtClean="0"/>
              <a:t>And</a:t>
            </a:r>
            <a:r>
              <a:rPr lang="tr-TR" sz="2000" dirty="0" smtClean="0"/>
              <a:t> </a:t>
            </a:r>
            <a:r>
              <a:rPr lang="en-US" sz="2000" dirty="0" smtClean="0"/>
              <a:t>took up </a:t>
            </a:r>
            <a:endParaRPr lang="tr-TR" sz="2000" dirty="0" smtClean="0"/>
          </a:p>
          <a:p>
            <a:pPr marL="0" indent="0">
              <a:buNone/>
            </a:pPr>
            <a:r>
              <a:rPr lang="en-US" sz="2800" b="1" dirty="0" smtClean="0"/>
              <a:t>167 m</a:t>
            </a:r>
            <a:r>
              <a:rPr lang="en-US" sz="2800" b="1" baseline="30000" dirty="0" smtClean="0"/>
              <a:t>2</a:t>
            </a:r>
            <a:r>
              <a:rPr lang="en-US" sz="2800" b="1" dirty="0" smtClean="0"/>
              <a:t> </a:t>
            </a:r>
            <a:r>
              <a:rPr lang="en-US" sz="2000" dirty="0" smtClean="0"/>
              <a:t>.</a:t>
            </a:r>
            <a:endParaRPr lang="en-US" sz="2000" baseline="30000" dirty="0"/>
          </a:p>
          <a:p>
            <a:endParaRPr lang="en-US" dirty="0" smtClean="0"/>
          </a:p>
          <a:p>
            <a:endParaRPr lang="en-US"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a:p>
        </p:txBody>
      </p:sp>
      <p:pic>
        <p:nvPicPr>
          <p:cNvPr id="5" name="Picture 4" descr="Eniac.jp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3927763" y="2413001"/>
            <a:ext cx="4260273" cy="325561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 xmlns:p14="http://schemas.microsoft.com/office/powerpoint/2010/main" val="326614822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wipe(down)">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box(in)">
                                      <p:cBhvr>
                                        <p:cTn id="12" dur="500"/>
                                        <p:tgtEl>
                                          <p:spTgt spid="3">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animEffect transition="in" filter="box(in)">
                                      <p:cBhvr>
                                        <p:cTn id="1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tatic.fjcdn.com/pictures/Baby+cool+browsing+through+my+friends+pictures+on+facebook+when+i_6cb8ea_3528450.jpg"/>
          <p:cNvPicPr>
            <a:picLocks noChangeAspect="1" noChangeArrowheads="1"/>
          </p:cNvPicPr>
          <p:nvPr/>
        </p:nvPicPr>
        <p:blipFill>
          <a:blip r:embed="rId2" cstate="screen">
            <a:extLst>
              <a:ext uri="{28A0092B-C50C-407E-A947-70E740481C1C}">
                <a14:useLocalDpi xmlns="" xmlns:a14="http://schemas.microsoft.com/office/drawing/2010/main" val="0"/>
              </a:ext>
            </a:extLst>
          </a:blip>
          <a:srcRect/>
          <a:stretch>
            <a:fillRect/>
          </a:stretch>
        </p:blipFill>
        <p:spPr bwMode="auto">
          <a:xfrm>
            <a:off x="2214546" y="2143116"/>
            <a:ext cx="1647825" cy="3143272"/>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4" name="Picture 4" descr="http://content.mycutegraphics.com/graphics/number/cartoon-number-zero.png"/>
          <p:cNvPicPr>
            <a:picLocks noGrp="1" noChangeAspect="1" noChangeArrowheads="1"/>
          </p:cNvPicPr>
          <p:nvPr>
            <p:ph sz="quarter" idx="1"/>
          </p:nvPr>
        </p:nvPicPr>
        <p:blipFill>
          <a:blip r:embed="rId3">
            <a:extLst>
              <a:ext uri="{28A0092B-C50C-407E-A947-70E740481C1C}">
                <a14:useLocalDpi xmlns="" xmlns:a14="http://schemas.microsoft.com/office/drawing/2010/main" val="0"/>
              </a:ext>
            </a:extLst>
          </a:blip>
          <a:srcRect/>
          <a:stretch>
            <a:fillRect/>
          </a:stretch>
        </p:blipFill>
        <p:spPr bwMode="auto">
          <a:xfrm>
            <a:off x="1643042" y="1714488"/>
            <a:ext cx="2850836" cy="4081519"/>
          </a:xfrm>
          <a:prstGeom prst="rect">
            <a:avLst/>
          </a:prstGeom>
          <a:noFill/>
          <a:extLst>
            <a:ext uri="{909E8E84-426E-40DD-AFC4-6F175D3DCCD1}">
              <a14:hiddenFill xmlns="" xmlns:a14="http://schemas.microsoft.com/office/drawing/2010/main">
                <a:solidFill>
                  <a:srgbClr val="FFFFFF"/>
                </a:solidFill>
              </a14:hiddenFill>
            </a:ext>
          </a:extLst>
        </p:spPr>
      </p:pic>
      <p:sp>
        <p:nvSpPr>
          <p:cNvPr id="2" name="1 Başlık"/>
          <p:cNvSpPr>
            <a:spLocks noGrp="1"/>
          </p:cNvSpPr>
          <p:nvPr>
            <p:ph type="title"/>
          </p:nvPr>
        </p:nvSpPr>
        <p:spPr/>
        <p:txBody>
          <a:bodyPr>
            <a:normAutofit/>
          </a:bodyPr>
          <a:lstStyle/>
          <a:p>
            <a:r>
              <a:rPr lang="tr-TR" dirty="0" smtClean="0"/>
              <a:t>Dizinin ilk elemanının indisi 0’dır.</a:t>
            </a:r>
            <a:endParaRPr lang="tr-TR" dirty="0"/>
          </a:p>
        </p:txBody>
      </p:sp>
      <p:sp>
        <p:nvSpPr>
          <p:cNvPr id="6" name="5 Köşeleri Yuvarlanmış Dikdörtgen Belirtme Çizgisi"/>
          <p:cNvSpPr/>
          <p:nvPr/>
        </p:nvSpPr>
        <p:spPr>
          <a:xfrm>
            <a:off x="4941139" y="2438400"/>
            <a:ext cx="2634328" cy="991673"/>
          </a:xfrm>
          <a:prstGeom prst="wedgeRoundRectCallout">
            <a:avLst>
              <a:gd name="adj1" fmla="val -101785"/>
              <a:gd name="adj2" fmla="val -66477"/>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smtClean="0"/>
              <a:t>Dizi indisleri 0’dan başlar. </a:t>
            </a:r>
            <a:endParaRPr lang="tr-TR" dirty="0"/>
          </a:p>
        </p:txBody>
      </p:sp>
      <p:sp>
        <p:nvSpPr>
          <p:cNvPr id="8" name="7 Köşeleri Yuvarlanmış Dikdörtgen Belirtme Çizgisi"/>
          <p:cNvSpPr/>
          <p:nvPr/>
        </p:nvSpPr>
        <p:spPr>
          <a:xfrm>
            <a:off x="5093539" y="4095830"/>
            <a:ext cx="2634328" cy="991673"/>
          </a:xfrm>
          <a:prstGeom prst="wedgeRoundRectCallout">
            <a:avLst>
              <a:gd name="adj1" fmla="val -122530"/>
              <a:gd name="adj2" fmla="val -124537"/>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smtClean="0"/>
              <a:t>Bunu unutursam çıktı sorularında yanlış değeri hesaba katarım.</a:t>
            </a:r>
            <a:endParaRPr lang="tr-TR" dirty="0"/>
          </a:p>
        </p:txBody>
      </p:sp>
    </p:spTree>
  </p:cSld>
  <p:clrMapOvr>
    <a:masterClrMapping/>
  </p:clrMapOvr>
  <p:transition>
    <p:random/>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Resim" descr="soru.jpg"/>
          <p:cNvPicPr>
            <a:picLocks noChangeAspect="1"/>
          </p:cNvPicPr>
          <p:nvPr/>
        </p:nvPicPr>
        <p:blipFill>
          <a:blip r:embed="rId2"/>
          <a:stretch>
            <a:fillRect/>
          </a:stretch>
        </p:blipFill>
        <p:spPr>
          <a:xfrm>
            <a:off x="7000892" y="3714752"/>
            <a:ext cx="1190671" cy="1215607"/>
          </a:xfrm>
          <a:prstGeom prst="rect">
            <a:avLst/>
          </a:prstGeom>
        </p:spPr>
      </p:pic>
      <p:sp>
        <p:nvSpPr>
          <p:cNvPr id="2" name="1 Başlık"/>
          <p:cNvSpPr>
            <a:spLocks noGrp="1"/>
          </p:cNvSpPr>
          <p:nvPr>
            <p:ph type="title"/>
          </p:nvPr>
        </p:nvSpPr>
        <p:spPr/>
        <p:txBody>
          <a:bodyPr/>
          <a:lstStyle/>
          <a:p>
            <a:r>
              <a:rPr lang="tr-TR" dirty="0" smtClean="0"/>
              <a:t>Alıştırma</a:t>
            </a:r>
            <a:endParaRPr lang="tr-TR" dirty="0"/>
          </a:p>
        </p:txBody>
      </p:sp>
      <p:sp>
        <p:nvSpPr>
          <p:cNvPr id="3" name="2 İçerik Yer Tutucusu"/>
          <p:cNvSpPr>
            <a:spLocks noGrp="1"/>
          </p:cNvSpPr>
          <p:nvPr>
            <p:ph sz="quarter" idx="1"/>
          </p:nvPr>
        </p:nvSpPr>
        <p:spPr/>
        <p:txBody>
          <a:bodyPr>
            <a:normAutofit/>
          </a:bodyPr>
          <a:lstStyle/>
          <a:p>
            <a:r>
              <a:rPr lang="tr-TR" sz="2400" dirty="0" smtClean="0"/>
              <a:t>Tek boyutlu bir dizi </a:t>
            </a:r>
            <a:r>
              <a:rPr lang="tr-TR" sz="2400" b="1" dirty="0" smtClean="0"/>
              <a:t>tanımlayınız</a:t>
            </a:r>
            <a:r>
              <a:rPr lang="tr-TR" sz="2400" dirty="0" smtClean="0"/>
              <a:t>.</a:t>
            </a:r>
          </a:p>
          <a:p>
            <a:r>
              <a:rPr lang="tr-TR" sz="2400" dirty="0" smtClean="0"/>
              <a:t>Bu diziye resimdeki ABD geçmiş başkanlarının doğum tarihlerini (resme göre soldan sağa olacak şekilde sırayla) </a:t>
            </a:r>
            <a:r>
              <a:rPr lang="tr-TR" sz="2400" b="1" dirty="0" smtClean="0"/>
              <a:t>atayınız</a:t>
            </a:r>
            <a:r>
              <a:rPr lang="tr-TR" sz="2400" dirty="0" smtClean="0"/>
              <a:t>.</a:t>
            </a:r>
          </a:p>
        </p:txBody>
      </p:sp>
      <p:pic>
        <p:nvPicPr>
          <p:cNvPr id="4" name="Picture 1"/>
          <p:cNvPicPr>
            <a:picLocks noChangeAspect="1"/>
          </p:cNvPicPr>
          <p:nvPr/>
        </p:nvPicPr>
        <p:blipFill>
          <a:blip r:embed="rId3"/>
          <a:stretch>
            <a:fillRect/>
          </a:stretch>
        </p:blipFill>
        <p:spPr>
          <a:xfrm>
            <a:off x="2285984" y="3214686"/>
            <a:ext cx="3787501" cy="27567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4 Dikdörtgen"/>
          <p:cNvSpPr/>
          <p:nvPr/>
        </p:nvSpPr>
        <p:spPr>
          <a:xfrm>
            <a:off x="2143108" y="2857496"/>
            <a:ext cx="697627" cy="369332"/>
          </a:xfrm>
          <a:prstGeom prst="rect">
            <a:avLst/>
          </a:prstGeom>
        </p:spPr>
        <p:txBody>
          <a:bodyPr wrap="none">
            <a:spAutoFit/>
          </a:bodyPr>
          <a:lstStyle/>
          <a:p>
            <a:r>
              <a:rPr lang="tr-TR" dirty="0" smtClean="0"/>
              <a:t>1924</a:t>
            </a:r>
            <a:endParaRPr lang="tr-TR" dirty="0"/>
          </a:p>
        </p:txBody>
      </p:sp>
      <p:sp>
        <p:nvSpPr>
          <p:cNvPr id="6" name="5 Dikdörtgen"/>
          <p:cNvSpPr/>
          <p:nvPr/>
        </p:nvSpPr>
        <p:spPr>
          <a:xfrm>
            <a:off x="3000364" y="2786058"/>
            <a:ext cx="697627" cy="369332"/>
          </a:xfrm>
          <a:prstGeom prst="rect">
            <a:avLst/>
          </a:prstGeom>
        </p:spPr>
        <p:txBody>
          <a:bodyPr wrap="none">
            <a:spAutoFit/>
          </a:bodyPr>
          <a:lstStyle/>
          <a:p>
            <a:r>
              <a:rPr lang="tr-TR" dirty="0" smtClean="0"/>
              <a:t>1961</a:t>
            </a:r>
            <a:endParaRPr lang="tr-TR" dirty="0"/>
          </a:p>
        </p:txBody>
      </p:sp>
      <p:sp>
        <p:nvSpPr>
          <p:cNvPr id="7" name="6 Dikdörtgen"/>
          <p:cNvSpPr/>
          <p:nvPr/>
        </p:nvSpPr>
        <p:spPr>
          <a:xfrm>
            <a:off x="3714744" y="2857496"/>
            <a:ext cx="697627" cy="369332"/>
          </a:xfrm>
          <a:prstGeom prst="rect">
            <a:avLst/>
          </a:prstGeom>
        </p:spPr>
        <p:txBody>
          <a:bodyPr wrap="none">
            <a:spAutoFit/>
          </a:bodyPr>
          <a:lstStyle/>
          <a:p>
            <a:r>
              <a:rPr lang="tr-TR" dirty="0" smtClean="0"/>
              <a:t>1946</a:t>
            </a:r>
            <a:endParaRPr lang="tr-TR" dirty="0"/>
          </a:p>
        </p:txBody>
      </p:sp>
      <p:sp>
        <p:nvSpPr>
          <p:cNvPr id="8" name="7 Dikdörtgen"/>
          <p:cNvSpPr/>
          <p:nvPr/>
        </p:nvSpPr>
        <p:spPr>
          <a:xfrm>
            <a:off x="4429124" y="2786058"/>
            <a:ext cx="697627" cy="369332"/>
          </a:xfrm>
          <a:prstGeom prst="rect">
            <a:avLst/>
          </a:prstGeom>
        </p:spPr>
        <p:txBody>
          <a:bodyPr wrap="none">
            <a:spAutoFit/>
          </a:bodyPr>
          <a:lstStyle/>
          <a:p>
            <a:r>
              <a:rPr lang="tr-TR" dirty="0" smtClean="0"/>
              <a:t>1946</a:t>
            </a:r>
            <a:endParaRPr lang="tr-TR" dirty="0"/>
          </a:p>
        </p:txBody>
      </p:sp>
      <p:sp>
        <p:nvSpPr>
          <p:cNvPr id="9" name="8 Dikdörtgen"/>
          <p:cNvSpPr/>
          <p:nvPr/>
        </p:nvSpPr>
        <p:spPr>
          <a:xfrm>
            <a:off x="5214942" y="2786058"/>
            <a:ext cx="697627" cy="369332"/>
          </a:xfrm>
          <a:prstGeom prst="rect">
            <a:avLst/>
          </a:prstGeom>
        </p:spPr>
        <p:txBody>
          <a:bodyPr wrap="none">
            <a:spAutoFit/>
          </a:bodyPr>
          <a:lstStyle/>
          <a:p>
            <a:r>
              <a:rPr lang="tr-TR" dirty="0" smtClean="0"/>
              <a:t>1924</a:t>
            </a:r>
            <a:endParaRPr lang="tr-TR" dirty="0"/>
          </a:p>
        </p:txBody>
      </p:sp>
    </p:spTree>
  </p:cSld>
  <p:clrMapOvr>
    <a:masterClrMapping/>
  </p:clrMapOvr>
  <p:transition>
    <p:random/>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Uygulama</a:t>
            </a:r>
            <a:endParaRPr lang="tr-TR" dirty="0"/>
          </a:p>
        </p:txBody>
      </p:sp>
      <p:pic>
        <p:nvPicPr>
          <p:cNvPr id="4" name="3 İçerik Yer Tutucusu" descr="soru.jpg"/>
          <p:cNvPicPr>
            <a:picLocks noGrp="1" noChangeAspect="1"/>
          </p:cNvPicPr>
          <p:nvPr>
            <p:ph sz="quarter" idx="1"/>
          </p:nvPr>
        </p:nvPicPr>
        <p:blipFill>
          <a:blip r:embed="rId2"/>
          <a:stretch>
            <a:fillRect/>
          </a:stretch>
        </p:blipFill>
        <p:spPr>
          <a:xfrm>
            <a:off x="6143636" y="3571876"/>
            <a:ext cx="2371344" cy="1780032"/>
          </a:xfrm>
        </p:spPr>
      </p:pic>
      <p:sp>
        <p:nvSpPr>
          <p:cNvPr id="7" name="6 Yuvarlatılmış Dikdörtgen"/>
          <p:cNvSpPr/>
          <p:nvPr/>
        </p:nvSpPr>
        <p:spPr>
          <a:xfrm>
            <a:off x="6143636" y="1428736"/>
            <a:ext cx="2214578" cy="121444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tr-TR" sz="8000" dirty="0" smtClean="0"/>
              <a:t>234</a:t>
            </a:r>
            <a:endParaRPr lang="tr-TR" sz="8000" dirty="0"/>
          </a:p>
        </p:txBody>
      </p:sp>
      <p:pic>
        <p:nvPicPr>
          <p:cNvPr id="3" name="Picture 2"/>
          <p:cNvPicPr>
            <a:picLocks noChangeAspect="1" noChangeArrowheads="1"/>
          </p:cNvPicPr>
          <p:nvPr/>
        </p:nvPicPr>
        <p:blipFill>
          <a:blip r:embed="rId3"/>
          <a:srcRect/>
          <a:stretch>
            <a:fillRect/>
          </a:stretch>
        </p:blipFill>
        <p:spPr bwMode="auto">
          <a:xfrm>
            <a:off x="571472" y="1428736"/>
            <a:ext cx="5357850" cy="4341706"/>
          </a:xfrm>
          <a:prstGeom prst="rect">
            <a:avLst/>
          </a:prstGeom>
          <a:noFill/>
          <a:ln w="9525">
            <a:noFill/>
            <a:miter lim="800000"/>
            <a:headEnd/>
            <a:tailEnd/>
          </a:ln>
          <a:effec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Devamında neler var?</a:t>
            </a:r>
            <a:endParaRPr lang="tr-TR" dirty="0"/>
          </a:p>
        </p:txBody>
      </p:sp>
      <p:sp>
        <p:nvSpPr>
          <p:cNvPr id="3" name="2 İçerik Yer Tutucusu"/>
          <p:cNvSpPr>
            <a:spLocks noGrp="1"/>
          </p:cNvSpPr>
          <p:nvPr>
            <p:ph sz="quarter" idx="1"/>
          </p:nvPr>
        </p:nvSpPr>
        <p:spPr/>
        <p:txBody>
          <a:bodyPr/>
          <a:lstStyle/>
          <a:p>
            <a:r>
              <a:rPr lang="tr-TR" sz="3200" dirty="0" smtClean="0"/>
              <a:t>Dizilerin incelikleri ve kullanımları</a:t>
            </a:r>
          </a:p>
          <a:p>
            <a:pPr lvl="1"/>
            <a:r>
              <a:rPr lang="tr-TR" sz="2100" dirty="0" smtClean="0"/>
              <a:t>Nasıl tanımlanırlar?</a:t>
            </a:r>
          </a:p>
          <a:p>
            <a:pPr lvl="1"/>
            <a:r>
              <a:rPr lang="tr-TR" sz="2100" dirty="0" smtClean="0"/>
              <a:t>Nasıl içleri doldurulur?</a:t>
            </a:r>
          </a:p>
          <a:p>
            <a:pPr lvl="1"/>
            <a:r>
              <a:rPr lang="tr-TR" sz="2100" dirty="0" smtClean="0"/>
              <a:t>Nasıl kullanılırlar?</a:t>
            </a:r>
          </a:p>
        </p:txBody>
      </p:sp>
      <p:grpSp>
        <p:nvGrpSpPr>
          <p:cNvPr id="4" name="5 Grup"/>
          <p:cNvGrpSpPr/>
          <p:nvPr/>
        </p:nvGrpSpPr>
        <p:grpSpPr>
          <a:xfrm>
            <a:off x="1428728" y="3786190"/>
            <a:ext cx="7286652" cy="2643182"/>
            <a:chOff x="1428728" y="3786190"/>
            <a:chExt cx="7286652" cy="2643182"/>
          </a:xfrm>
        </p:grpSpPr>
        <p:pic>
          <p:nvPicPr>
            <p:cNvPr id="7" name="6 Resim" descr="63beab5308fb0a2a83498c59a2c068c8--storage-rental-storage-one.jpg"/>
            <p:cNvPicPr>
              <a:picLocks noChangeAspect="1"/>
            </p:cNvPicPr>
            <p:nvPr/>
          </p:nvPicPr>
          <p:blipFill>
            <a:blip r:embed="rId2" cstate="screen"/>
            <a:stretch>
              <a:fillRect/>
            </a:stretch>
          </p:blipFill>
          <p:spPr>
            <a:xfrm>
              <a:off x="1428728" y="3786190"/>
              <a:ext cx="2357454" cy="2339905"/>
            </a:xfrm>
            <a:prstGeom prst="rect">
              <a:avLst/>
            </a:prstGeom>
          </p:spPr>
        </p:pic>
        <p:pic>
          <p:nvPicPr>
            <p:cNvPr id="8" name="7 Resim" descr="trofast-storage-combination-with-boxes-light-white-stained-pine-orange__0351257_pe547490_s5.jpg"/>
            <p:cNvPicPr>
              <a:picLocks noChangeAspect="1"/>
            </p:cNvPicPr>
            <p:nvPr/>
          </p:nvPicPr>
          <p:blipFill>
            <a:blip r:embed="rId3" cstate="screen">
              <a:clrChange>
                <a:clrFrom>
                  <a:srgbClr val="FFFFFF"/>
                </a:clrFrom>
                <a:clrTo>
                  <a:srgbClr val="FFFFFF">
                    <a:alpha val="0"/>
                  </a:srgbClr>
                </a:clrTo>
              </a:clrChange>
            </a:blip>
            <a:stretch>
              <a:fillRect/>
            </a:stretch>
          </p:blipFill>
          <p:spPr>
            <a:xfrm>
              <a:off x="5643570" y="3857628"/>
              <a:ext cx="2000240" cy="2000240"/>
            </a:xfrm>
            <a:prstGeom prst="rect">
              <a:avLst/>
            </a:prstGeom>
          </p:spPr>
        </p:pic>
        <p:pic>
          <p:nvPicPr>
            <p:cNvPr id="9" name="8 Resim" descr="trofast-storage-combination-with-boxes-light-white-stained-pine-orange__0351257_pe547490_s5.jpg"/>
            <p:cNvPicPr>
              <a:picLocks noChangeAspect="1"/>
            </p:cNvPicPr>
            <p:nvPr/>
          </p:nvPicPr>
          <p:blipFill>
            <a:blip r:embed="rId3" cstate="screen">
              <a:clrChange>
                <a:clrFrom>
                  <a:srgbClr val="FFFFFF"/>
                </a:clrFrom>
                <a:clrTo>
                  <a:srgbClr val="FFFFFF">
                    <a:alpha val="0"/>
                  </a:srgbClr>
                </a:clrTo>
              </a:clrChange>
            </a:blip>
            <a:stretch>
              <a:fillRect/>
            </a:stretch>
          </p:blipFill>
          <p:spPr>
            <a:xfrm>
              <a:off x="6143636" y="4143380"/>
              <a:ext cx="2000240" cy="2000240"/>
            </a:xfrm>
            <a:prstGeom prst="rect">
              <a:avLst/>
            </a:prstGeom>
          </p:spPr>
        </p:pic>
        <p:pic>
          <p:nvPicPr>
            <p:cNvPr id="10" name="9 Resim" descr="trofast-storage-combination-with-boxes-light-white-stained-pine-orange__0351257_pe547490_s5.jpg"/>
            <p:cNvPicPr>
              <a:picLocks noChangeAspect="1"/>
            </p:cNvPicPr>
            <p:nvPr/>
          </p:nvPicPr>
          <p:blipFill>
            <a:blip r:embed="rId3" cstate="screen">
              <a:clrChange>
                <a:clrFrom>
                  <a:srgbClr val="FFFFFF"/>
                </a:clrFrom>
                <a:clrTo>
                  <a:srgbClr val="FFFFFF">
                    <a:alpha val="0"/>
                  </a:srgbClr>
                </a:clrTo>
              </a:clrChange>
            </a:blip>
            <a:stretch>
              <a:fillRect/>
            </a:stretch>
          </p:blipFill>
          <p:spPr>
            <a:xfrm>
              <a:off x="6715140" y="4429132"/>
              <a:ext cx="2000240" cy="2000240"/>
            </a:xfrm>
            <a:prstGeom prst="rect">
              <a:avLst/>
            </a:prstGeom>
          </p:spPr>
        </p:pic>
        <p:sp>
          <p:nvSpPr>
            <p:cNvPr id="11" name="10 Sağ Ok"/>
            <p:cNvSpPr/>
            <p:nvPr/>
          </p:nvSpPr>
          <p:spPr>
            <a:xfrm>
              <a:off x="4500562" y="4286256"/>
              <a:ext cx="1000132" cy="10715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grpSp>
        <p:nvGrpSpPr>
          <p:cNvPr id="5" name="Group 2"/>
          <p:cNvGrpSpPr/>
          <p:nvPr/>
        </p:nvGrpSpPr>
        <p:grpSpPr>
          <a:xfrm>
            <a:off x="9286908" y="3929066"/>
            <a:ext cx="6061144" cy="1806256"/>
            <a:chOff x="9597956" y="301625"/>
            <a:chExt cx="6061144" cy="1806256"/>
          </a:xfrm>
        </p:grpSpPr>
        <p:pic>
          <p:nvPicPr>
            <p:cNvPr id="13" name="Picture 2"/>
            <p:cNvPicPr>
              <a:picLocks noChangeAspect="1" noChangeArrowheads="1"/>
            </p:cNvPicPr>
            <p:nvPr/>
          </p:nvPicPr>
          <p:blipFill>
            <a:blip r:embed="rId4">
              <a:extLst>
                <a:ext uri="{28A0092B-C50C-407E-A947-70E740481C1C}">
                  <a14:useLocalDpi xmlns:a14="http://schemas.microsoft.com/office/drawing/2010/main" xmlns="" val="0"/>
                </a:ext>
              </a:extLst>
            </a:blip>
            <a:stretch>
              <a:fillRect/>
            </a:stretch>
          </p:blipFill>
          <p:spPr bwMode="auto">
            <a:xfrm>
              <a:off x="9597956" y="301625"/>
              <a:ext cx="6061144" cy="122554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4" name="Rounded Rectangle 1"/>
            <p:cNvSpPr/>
            <p:nvPr/>
          </p:nvSpPr>
          <p:spPr>
            <a:xfrm>
              <a:off x="11487150" y="1527174"/>
              <a:ext cx="771525" cy="58070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tr-TR" sz="4400" dirty="0" err="1" smtClean="0">
                  <a:solidFill>
                    <a:srgbClr val="FF0000"/>
                  </a:solidFill>
                </a:rPr>
                <a:t>di</a:t>
              </a:r>
              <a:endParaRPr lang="tr-TR" sz="4400" dirty="0" smtClean="0">
                <a:solidFill>
                  <a:srgbClr val="FF0000"/>
                </a:solidFill>
              </a:endParaRPr>
            </a:p>
          </p:txBody>
        </p:sp>
        <p:sp>
          <p:nvSpPr>
            <p:cNvPr id="15" name="Rounded Rectangle 5"/>
            <p:cNvSpPr/>
            <p:nvPr/>
          </p:nvSpPr>
          <p:spPr>
            <a:xfrm>
              <a:off x="12628528" y="1527174"/>
              <a:ext cx="771525" cy="58070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tr-TR" sz="4400" dirty="0" err="1" smtClean="0">
                  <a:solidFill>
                    <a:srgbClr val="FF0000"/>
                  </a:solidFill>
                </a:rPr>
                <a:t>zi</a:t>
              </a:r>
              <a:endParaRPr lang="tr-TR" sz="4400" dirty="0">
                <a:solidFill>
                  <a:srgbClr val="FF0000"/>
                </a:solidFill>
              </a:endParaRPr>
            </a:p>
          </p:txBody>
        </p:sp>
        <p:sp>
          <p:nvSpPr>
            <p:cNvPr id="16" name="Rounded Rectangle 6"/>
            <p:cNvSpPr/>
            <p:nvPr/>
          </p:nvSpPr>
          <p:spPr>
            <a:xfrm>
              <a:off x="13658850" y="1527173"/>
              <a:ext cx="1066800" cy="58070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tr-TR" sz="4400" dirty="0" err="1" smtClean="0">
                  <a:solidFill>
                    <a:srgbClr val="FF0000"/>
                  </a:solidFill>
                </a:rPr>
                <a:t>ler</a:t>
              </a:r>
              <a:endParaRPr lang="tr-TR" sz="4400" dirty="0" smtClean="0">
                <a:solidFill>
                  <a:srgbClr val="FF0000"/>
                </a:solidFill>
              </a:endParaRPr>
            </a:p>
          </p:txBody>
        </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nodeType="withEffect">
                                  <p:stCondLst>
                                    <p:cond delay="0"/>
                                  </p:stCondLst>
                                  <p:childTnLst>
                                    <p:animMotion origin="layout" path="M 3.61111E-6 -4.44444E-6 L -1.95296 -4.44444E-6 " pathEditMode="relative" rAng="0" ptsTypes="AA">
                                      <p:cBhvr>
                                        <p:cTn id="6" dur="25000" fill="hold"/>
                                        <p:tgtEl>
                                          <p:spTgt spid="5"/>
                                        </p:tgtEl>
                                        <p:attrNameLst>
                                          <p:attrName>ppt_x</p:attrName>
                                          <p:attrName>ppt_y</p:attrName>
                                        </p:attrNameLst>
                                      </p:cBhvr>
                                      <p:rCtr x="-9765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Başlık"/>
          <p:cNvSpPr>
            <a:spLocks noGrp="1"/>
          </p:cNvSpPr>
          <p:nvPr>
            <p:ph type="title"/>
          </p:nvPr>
        </p:nvSpPr>
        <p:spPr/>
        <p:txBody>
          <a:bodyPr/>
          <a:lstStyle/>
          <a:p>
            <a:r>
              <a:rPr lang="tr-TR" dirty="0" err="1" smtClean="0"/>
              <a:t>Arrays</a:t>
            </a:r>
            <a:r>
              <a:rPr lang="tr-TR" dirty="0" smtClean="0"/>
              <a:t> (Diziler)</a:t>
            </a:r>
            <a:endParaRPr lang="tr-TR" dirty="0"/>
          </a:p>
        </p:txBody>
      </p:sp>
      <p:sp>
        <p:nvSpPr>
          <p:cNvPr id="6147" name="Rectangle 3"/>
          <p:cNvSpPr>
            <a:spLocks noGrp="1" noChangeArrowheads="1"/>
          </p:cNvSpPr>
          <p:nvPr>
            <p:ph sz="quarter" idx="1"/>
          </p:nvPr>
        </p:nvSpPr>
        <p:spPr>
          <a:noFill/>
          <a:ln/>
        </p:spPr>
        <p:txBody>
          <a:bodyPr>
            <a:normAutofit/>
          </a:bodyPr>
          <a:lstStyle/>
          <a:p>
            <a:pPr marL="571500" indent="-571500">
              <a:buFont typeface="Arial" panose="020B0604020202020204" pitchFamily="34" charset="0"/>
              <a:buChar char="•"/>
            </a:pPr>
            <a:r>
              <a:rPr lang="en-US" sz="2400" b="0" dirty="0" smtClean="0">
                <a:latin typeface="Calibri" pitchFamily="34" charset="0"/>
              </a:rPr>
              <a:t>An </a:t>
            </a:r>
            <a:r>
              <a:rPr lang="en-US" sz="2400" b="0" dirty="0">
                <a:latin typeface="Calibri" pitchFamily="34" charset="0"/>
              </a:rPr>
              <a:t>array is </a:t>
            </a:r>
            <a:r>
              <a:rPr lang="en-US" sz="2400" b="1" dirty="0">
                <a:latin typeface="Calibri" pitchFamily="34" charset="0"/>
              </a:rPr>
              <a:t>a group of </a:t>
            </a:r>
            <a:r>
              <a:rPr lang="en-US" sz="2400" b="1" u="sng" dirty="0">
                <a:latin typeface="Calibri" pitchFamily="34" charset="0"/>
              </a:rPr>
              <a:t>related data items</a:t>
            </a:r>
            <a:r>
              <a:rPr lang="en-US" sz="2400" b="1" dirty="0">
                <a:latin typeface="Calibri" pitchFamily="34" charset="0"/>
              </a:rPr>
              <a:t> </a:t>
            </a:r>
            <a:r>
              <a:rPr lang="en-US" sz="2400" b="0" dirty="0">
                <a:latin typeface="Calibri" pitchFamily="34" charset="0"/>
              </a:rPr>
              <a:t>that all have the </a:t>
            </a:r>
            <a:r>
              <a:rPr lang="en-US" sz="2400" b="0" u="sng" dirty="0">
                <a:latin typeface="Calibri" pitchFamily="34" charset="0"/>
              </a:rPr>
              <a:t>same name</a:t>
            </a:r>
            <a:r>
              <a:rPr lang="en-US" sz="2400" b="0" dirty="0">
                <a:latin typeface="Calibri" pitchFamily="34" charset="0"/>
              </a:rPr>
              <a:t> and the </a:t>
            </a:r>
            <a:r>
              <a:rPr lang="en-US" sz="2400" b="0" u="sng" dirty="0">
                <a:latin typeface="Calibri" pitchFamily="34" charset="0"/>
              </a:rPr>
              <a:t>same data type</a:t>
            </a:r>
            <a:r>
              <a:rPr lang="en-US" sz="2400" b="0" dirty="0" smtClean="0">
                <a:latin typeface="Calibri" pitchFamily="34" charset="0"/>
              </a:rPr>
              <a:t>.</a:t>
            </a:r>
            <a:endParaRPr lang="en-US" sz="2400" b="0" dirty="0">
              <a:latin typeface="Calibri" pitchFamily="34" charset="0"/>
            </a:endParaRPr>
          </a:p>
          <a:p>
            <a:pPr marL="571500" indent="-571500">
              <a:buFont typeface="Arial" panose="020B0604020202020204" pitchFamily="34" charset="0"/>
              <a:buChar char="•"/>
            </a:pPr>
            <a:r>
              <a:rPr lang="en-US" sz="2400" b="0" dirty="0">
                <a:latin typeface="Calibri" pitchFamily="34" charset="0"/>
              </a:rPr>
              <a:t>Arrays can be of </a:t>
            </a:r>
            <a:r>
              <a:rPr lang="en-US" sz="2400" b="1" dirty="0">
                <a:latin typeface="Calibri" pitchFamily="34" charset="0"/>
              </a:rPr>
              <a:t>any data type we </a:t>
            </a:r>
            <a:r>
              <a:rPr lang="en-US" sz="2400" b="1" dirty="0" smtClean="0">
                <a:latin typeface="Calibri" pitchFamily="34" charset="0"/>
              </a:rPr>
              <a:t>choose</a:t>
            </a:r>
            <a:r>
              <a:rPr lang="en-US" sz="2400" b="0" dirty="0" smtClean="0">
                <a:latin typeface="Calibri" pitchFamily="34" charset="0"/>
              </a:rPr>
              <a:t>, char, </a:t>
            </a:r>
            <a:r>
              <a:rPr lang="en-US" sz="2400" b="0" dirty="0" err="1" smtClean="0">
                <a:latin typeface="Calibri" pitchFamily="34" charset="0"/>
              </a:rPr>
              <a:t>int</a:t>
            </a:r>
            <a:r>
              <a:rPr lang="en-US" sz="2400" b="0" dirty="0" smtClean="0">
                <a:latin typeface="Calibri" pitchFamily="34" charset="0"/>
              </a:rPr>
              <a:t>, float, double, and even other arrays </a:t>
            </a:r>
            <a:endParaRPr lang="tr-TR" sz="2400" b="0" dirty="0" smtClean="0">
              <a:latin typeface="Calibri" pitchFamily="34" charset="0"/>
            </a:endParaRPr>
          </a:p>
          <a:p>
            <a:pPr marL="571500" indent="-571500">
              <a:buFont typeface="Arial" panose="020B0604020202020204" pitchFamily="34" charset="0"/>
              <a:buChar char="•"/>
            </a:pPr>
            <a:r>
              <a:rPr lang="en-US" sz="2400" b="0" dirty="0" smtClean="0">
                <a:latin typeface="Calibri" pitchFamily="34" charset="0"/>
              </a:rPr>
              <a:t>Arrays </a:t>
            </a:r>
            <a:r>
              <a:rPr lang="en-US" sz="2400" b="0" dirty="0">
                <a:latin typeface="Calibri" pitchFamily="34" charset="0"/>
              </a:rPr>
              <a:t>are </a:t>
            </a:r>
            <a:r>
              <a:rPr lang="en-US" sz="2400" b="1" dirty="0">
                <a:latin typeface="Calibri" pitchFamily="34" charset="0"/>
              </a:rPr>
              <a:t>static</a:t>
            </a:r>
            <a:r>
              <a:rPr lang="en-US" sz="2400" b="0" dirty="0">
                <a:latin typeface="Calibri" pitchFamily="34" charset="0"/>
              </a:rPr>
              <a:t> in that they remain the same size throughout program execution</a:t>
            </a:r>
            <a:r>
              <a:rPr lang="en-US" sz="2400" b="0" dirty="0" smtClean="0">
                <a:latin typeface="Calibri" pitchFamily="34" charset="0"/>
              </a:rPr>
              <a:t>.</a:t>
            </a:r>
            <a:endParaRPr lang="en-US" sz="2400" b="0" dirty="0">
              <a:latin typeface="Calibri" pitchFamily="34" charset="0"/>
            </a:endParaRPr>
          </a:p>
          <a:p>
            <a:pPr marL="571500" indent="-571500">
              <a:buFont typeface="Arial" panose="020B0604020202020204" pitchFamily="34" charset="0"/>
              <a:buChar char="•"/>
            </a:pPr>
            <a:r>
              <a:rPr lang="en-US" sz="2400" b="0" dirty="0" smtClean="0">
                <a:latin typeface="Calibri" pitchFamily="34" charset="0"/>
              </a:rPr>
              <a:t>Each </a:t>
            </a:r>
            <a:r>
              <a:rPr lang="en-US" sz="2400" b="0" dirty="0">
                <a:latin typeface="Calibri" pitchFamily="34" charset="0"/>
              </a:rPr>
              <a:t>of the data items is known as </a:t>
            </a:r>
            <a:r>
              <a:rPr lang="en-US" sz="2400" b="1" dirty="0">
                <a:latin typeface="Calibri" pitchFamily="34" charset="0"/>
              </a:rPr>
              <a:t>an element of the array</a:t>
            </a:r>
            <a:r>
              <a:rPr lang="en-US" sz="2400" b="0" dirty="0">
                <a:latin typeface="Calibri" pitchFamily="34" charset="0"/>
              </a:rPr>
              <a:t>.  Each element can be accessed individually.</a:t>
            </a:r>
          </a:p>
          <a:p>
            <a:endParaRPr lang="en-US" sz="2400" b="0" dirty="0"/>
          </a:p>
        </p:txBody>
      </p:sp>
    </p:spTree>
    <p:extLst>
      <p:ext uri="{BB962C8B-B14F-4D97-AF65-F5344CB8AC3E}">
        <p14:creationId xmlns="" xmlns:p14="http://schemas.microsoft.com/office/powerpoint/2010/main" val="65324872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147">
                                            <p:bg/>
                                          </p:spTgt>
                                        </p:tgtEl>
                                        <p:attrNameLst>
                                          <p:attrName>style.visibility</p:attrName>
                                        </p:attrNameLst>
                                      </p:cBhvr>
                                      <p:to>
                                        <p:strVal val="visible"/>
                                      </p:to>
                                    </p:set>
                                    <p:anim calcmode="lin" valueType="num">
                                      <p:cBhvr>
                                        <p:cTn id="7" dur="500" fill="hold"/>
                                        <p:tgtEl>
                                          <p:spTgt spid="6147">
                                            <p:bg/>
                                          </p:spTgt>
                                        </p:tgtEl>
                                        <p:attrNameLst>
                                          <p:attrName>ppt_w</p:attrName>
                                        </p:attrNameLst>
                                      </p:cBhvr>
                                      <p:tavLst>
                                        <p:tav tm="0">
                                          <p:val>
                                            <p:fltVal val="0"/>
                                          </p:val>
                                        </p:tav>
                                        <p:tav tm="100000">
                                          <p:val>
                                            <p:strVal val="#ppt_w"/>
                                          </p:val>
                                        </p:tav>
                                      </p:tavLst>
                                    </p:anim>
                                    <p:anim calcmode="lin" valueType="num">
                                      <p:cBhvr>
                                        <p:cTn id="8" dur="500" fill="hold"/>
                                        <p:tgtEl>
                                          <p:spTgt spid="6147">
                                            <p:bg/>
                                          </p:spTgt>
                                        </p:tgtEl>
                                        <p:attrNameLst>
                                          <p:attrName>ppt_h</p:attrName>
                                        </p:attrNameLst>
                                      </p:cBhvr>
                                      <p:tavLst>
                                        <p:tav tm="0">
                                          <p:val>
                                            <p:fltVal val="0"/>
                                          </p:val>
                                        </p:tav>
                                        <p:tav tm="100000">
                                          <p:val>
                                            <p:strVal val="#ppt_h"/>
                                          </p:val>
                                        </p:tav>
                                      </p:tavLst>
                                    </p:anim>
                                    <p:animEffect transition="in" filter="fade">
                                      <p:cBhvr>
                                        <p:cTn id="9" dur="500"/>
                                        <p:tgtEl>
                                          <p:spTgt spid="6147">
                                            <p:bg/>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147">
                                            <p:txEl>
                                              <p:pRg st="0" end="0"/>
                                            </p:txEl>
                                          </p:spTgt>
                                        </p:tgtEl>
                                        <p:attrNameLst>
                                          <p:attrName>style.visibility</p:attrName>
                                        </p:attrNameLst>
                                      </p:cBhvr>
                                      <p:to>
                                        <p:strVal val="visible"/>
                                      </p:to>
                                    </p:set>
                                    <p:anim calcmode="lin" valueType="num">
                                      <p:cBhvr>
                                        <p:cTn id="14" dur="500" fill="hold"/>
                                        <p:tgtEl>
                                          <p:spTgt spid="6147">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6147">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614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147">
                                            <p:txEl>
                                              <p:pRg st="1" end="1"/>
                                            </p:txEl>
                                          </p:spTgt>
                                        </p:tgtEl>
                                        <p:attrNameLst>
                                          <p:attrName>style.visibility</p:attrName>
                                        </p:attrNameLst>
                                      </p:cBhvr>
                                      <p:to>
                                        <p:strVal val="visible"/>
                                      </p:to>
                                    </p:set>
                                    <p:anim calcmode="lin" valueType="num">
                                      <p:cBhvr>
                                        <p:cTn id="21" dur="500" fill="hold"/>
                                        <p:tgtEl>
                                          <p:spTgt spid="6147">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6147">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614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6147">
                                            <p:txEl>
                                              <p:pRg st="2" end="2"/>
                                            </p:txEl>
                                          </p:spTgt>
                                        </p:tgtEl>
                                        <p:attrNameLst>
                                          <p:attrName>style.visibility</p:attrName>
                                        </p:attrNameLst>
                                      </p:cBhvr>
                                      <p:to>
                                        <p:strVal val="visible"/>
                                      </p:to>
                                    </p:set>
                                    <p:anim calcmode="lin" valueType="num">
                                      <p:cBhvr>
                                        <p:cTn id="28" dur="500" fill="hold"/>
                                        <p:tgtEl>
                                          <p:spTgt spid="6147">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6147">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6147">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6147">
                                            <p:txEl>
                                              <p:pRg st="3" end="3"/>
                                            </p:txEl>
                                          </p:spTgt>
                                        </p:tgtEl>
                                        <p:attrNameLst>
                                          <p:attrName>style.visibility</p:attrName>
                                        </p:attrNameLst>
                                      </p:cBhvr>
                                      <p:to>
                                        <p:strVal val="visible"/>
                                      </p:to>
                                    </p:set>
                                    <p:anim calcmode="lin" valueType="num">
                                      <p:cBhvr>
                                        <p:cTn id="35" dur="500" fill="hold"/>
                                        <p:tgtEl>
                                          <p:spTgt spid="6147">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6147">
                                            <p:txEl>
                                              <p:pRg st="3" end="3"/>
                                            </p:txEl>
                                          </p:spTgt>
                                        </p:tgtEl>
                                        <p:attrNameLst>
                                          <p:attrName>ppt_h</p:attrName>
                                        </p:attrNameLst>
                                      </p:cBhvr>
                                      <p:tavLst>
                                        <p:tav tm="0">
                                          <p:val>
                                            <p:fltVal val="0"/>
                                          </p:val>
                                        </p:tav>
                                        <p:tav tm="100000">
                                          <p:val>
                                            <p:strVal val="#ppt_h"/>
                                          </p:val>
                                        </p:tav>
                                      </p:tavLst>
                                    </p:anim>
                                    <p:animEffect transition="in" filter="fade">
                                      <p:cBhvr>
                                        <p:cTn id="37" dur="500"/>
                                        <p:tgtEl>
                                          <p:spTgt spid="614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500034" y="571480"/>
            <a:ext cx="7520940" cy="548640"/>
          </a:xfrm>
          <a:noFill/>
          <a:ln/>
        </p:spPr>
        <p:txBody>
          <a:bodyPr>
            <a:normAutofit fontScale="90000"/>
          </a:bodyPr>
          <a:lstStyle/>
          <a:p>
            <a:r>
              <a:rPr lang="tr-TR" dirty="0" smtClean="0"/>
              <a:t>Hatırlatma: Ortalama alan fonksiyon örneği</a:t>
            </a:r>
            <a:endParaRPr lang="en-US" sz="2400" i="1" dirty="0">
              <a:solidFill>
                <a:srgbClr val="FF0000"/>
              </a:solidFill>
            </a:endParaRPr>
          </a:p>
        </p:txBody>
      </p:sp>
      <p:sp>
        <p:nvSpPr>
          <p:cNvPr id="6147" name="Rectangle 3"/>
          <p:cNvSpPr>
            <a:spLocks noGrp="1" noChangeArrowheads="1"/>
          </p:cNvSpPr>
          <p:nvPr>
            <p:ph idx="1"/>
          </p:nvPr>
        </p:nvSpPr>
        <p:spPr>
          <a:xfrm>
            <a:off x="500034" y="1357298"/>
            <a:ext cx="8083550" cy="4643470"/>
          </a:xfrm>
          <a:noFill/>
          <a:ln/>
        </p:spPr>
        <p:txBody>
          <a:bodyPr>
            <a:noAutofit/>
          </a:bodyPr>
          <a:lstStyle/>
          <a:p>
            <a:pPr>
              <a:buFontTx/>
              <a:buNone/>
            </a:pPr>
            <a:r>
              <a:rPr lang="en-US" sz="1400" b="0" dirty="0"/>
              <a:t>#include &lt;</a:t>
            </a:r>
            <a:r>
              <a:rPr lang="en-US" sz="1400" b="0" dirty="0" err="1"/>
              <a:t>stdio.h</a:t>
            </a:r>
            <a:r>
              <a:rPr lang="en-US" sz="1400" b="0" dirty="0"/>
              <a:t>&gt;</a:t>
            </a:r>
          </a:p>
          <a:p>
            <a:pPr>
              <a:buFontTx/>
              <a:buNone/>
            </a:pPr>
            <a:r>
              <a:rPr lang="en-US" sz="1400" b="0" dirty="0" smtClean="0"/>
              <a:t>double </a:t>
            </a:r>
            <a:r>
              <a:rPr lang="en-US" sz="1400" b="1" dirty="0" err="1"/>
              <a:t>averageTwo</a:t>
            </a:r>
            <a:r>
              <a:rPr lang="en-US" sz="1400" b="0" dirty="0"/>
              <a:t> (</a:t>
            </a:r>
            <a:r>
              <a:rPr lang="en-US" sz="1400" b="0" dirty="0" err="1"/>
              <a:t>int</a:t>
            </a:r>
            <a:r>
              <a:rPr lang="en-US" sz="1400" b="0" dirty="0"/>
              <a:t> num1, </a:t>
            </a:r>
            <a:r>
              <a:rPr lang="en-US" sz="1400" b="0" dirty="0" err="1"/>
              <a:t>int</a:t>
            </a:r>
            <a:r>
              <a:rPr lang="en-US" sz="1400" b="0" dirty="0"/>
              <a:t> num2) </a:t>
            </a:r>
            <a:r>
              <a:rPr lang="en-US" sz="1400" b="0" dirty="0" smtClean="0"/>
              <a:t>;</a:t>
            </a:r>
            <a:endParaRPr lang="en-US" sz="1400" b="0" dirty="0"/>
          </a:p>
          <a:p>
            <a:pPr>
              <a:buFontTx/>
              <a:buNone/>
            </a:pPr>
            <a:r>
              <a:rPr lang="en-US" sz="1400" b="0" dirty="0" err="1"/>
              <a:t>int</a:t>
            </a:r>
            <a:r>
              <a:rPr lang="en-US" sz="1400" b="0" dirty="0"/>
              <a:t> main ( )</a:t>
            </a:r>
          </a:p>
          <a:p>
            <a:pPr>
              <a:buFontTx/>
              <a:buNone/>
            </a:pPr>
            <a:r>
              <a:rPr lang="en-US" sz="1400" b="0" dirty="0"/>
              <a:t>{</a:t>
            </a:r>
          </a:p>
          <a:p>
            <a:pPr>
              <a:buFontTx/>
              <a:buNone/>
            </a:pPr>
            <a:r>
              <a:rPr lang="en-US" sz="1400" b="0" dirty="0"/>
              <a:t>	</a:t>
            </a:r>
            <a:r>
              <a:rPr lang="en-US" sz="1400" b="0" dirty="0" smtClean="0"/>
              <a:t>double </a:t>
            </a:r>
            <a:r>
              <a:rPr lang="en-US" sz="1400" b="0" dirty="0" err="1"/>
              <a:t>ave</a:t>
            </a:r>
            <a:r>
              <a:rPr lang="en-US" sz="1400" b="0" dirty="0"/>
              <a:t> ;</a:t>
            </a:r>
          </a:p>
          <a:p>
            <a:pPr>
              <a:buFontTx/>
              <a:buNone/>
            </a:pPr>
            <a:r>
              <a:rPr lang="en-US" sz="1400" b="0" dirty="0"/>
              <a:t>	</a:t>
            </a:r>
            <a:r>
              <a:rPr lang="en-US" sz="1400" b="0" dirty="0" err="1"/>
              <a:t>int</a:t>
            </a:r>
            <a:r>
              <a:rPr lang="en-US" sz="1400" b="0" dirty="0"/>
              <a:t> value1 = 5, value2 = 8 ;</a:t>
            </a:r>
          </a:p>
          <a:p>
            <a:pPr>
              <a:buFontTx/>
              <a:buNone/>
            </a:pPr>
            <a:r>
              <a:rPr lang="en-US" sz="1400" b="0" dirty="0"/>
              <a:t>	</a:t>
            </a:r>
            <a:r>
              <a:rPr lang="en-US" sz="1400" b="0" dirty="0" err="1"/>
              <a:t>ave</a:t>
            </a:r>
            <a:r>
              <a:rPr lang="en-US" sz="1400" b="0" dirty="0"/>
              <a:t> </a:t>
            </a:r>
            <a:r>
              <a:rPr lang="en-US" sz="1400" b="1" dirty="0"/>
              <a:t>= </a:t>
            </a:r>
            <a:r>
              <a:rPr lang="en-US" sz="1400" b="1" dirty="0" err="1"/>
              <a:t>averageTwo</a:t>
            </a:r>
            <a:r>
              <a:rPr lang="en-US" sz="1400" b="1" dirty="0"/>
              <a:t> </a:t>
            </a:r>
            <a:r>
              <a:rPr lang="en-US" sz="1400" b="0" dirty="0"/>
              <a:t>(value1, value2) ;</a:t>
            </a:r>
          </a:p>
          <a:p>
            <a:pPr>
              <a:buFontTx/>
              <a:buNone/>
            </a:pPr>
            <a:r>
              <a:rPr lang="en-US" sz="1400" b="0" dirty="0"/>
              <a:t>	</a:t>
            </a:r>
            <a:r>
              <a:rPr lang="en-US" sz="1400" b="0" dirty="0" err="1"/>
              <a:t>printf</a:t>
            </a:r>
            <a:r>
              <a:rPr lang="en-US" sz="1400" b="0" dirty="0"/>
              <a:t> (</a:t>
            </a:r>
            <a:r>
              <a:rPr lang="ja-JP" altLang="en-US" sz="1400" b="0" dirty="0">
                <a:latin typeface="Arial"/>
              </a:rPr>
              <a:t>“</a:t>
            </a:r>
            <a:r>
              <a:rPr lang="en-US" sz="1400" b="0" dirty="0"/>
              <a:t>The average of %d and %d is </a:t>
            </a:r>
            <a:r>
              <a:rPr lang="en-US" sz="1400" b="0" dirty="0" smtClean="0"/>
              <a:t>%</a:t>
            </a:r>
            <a:r>
              <a:rPr lang="tr-TR" sz="1400" b="0" dirty="0" smtClean="0"/>
              <a:t>l</a:t>
            </a:r>
            <a:r>
              <a:rPr lang="en-US" sz="1400" b="0" dirty="0" smtClean="0"/>
              <a:t>f\n</a:t>
            </a:r>
            <a:r>
              <a:rPr lang="ja-JP" altLang="en-US" sz="1400" b="0" dirty="0">
                <a:latin typeface="Arial"/>
              </a:rPr>
              <a:t>”</a:t>
            </a:r>
            <a:r>
              <a:rPr lang="en-US" sz="1400" b="0" dirty="0"/>
              <a:t>, value1, value2, </a:t>
            </a:r>
            <a:r>
              <a:rPr lang="en-US" sz="1400" b="0" dirty="0" err="1"/>
              <a:t>ave</a:t>
            </a:r>
            <a:r>
              <a:rPr lang="en-US" sz="1400" b="0" dirty="0"/>
              <a:t>) ;</a:t>
            </a:r>
          </a:p>
          <a:p>
            <a:pPr>
              <a:buFontTx/>
              <a:buNone/>
            </a:pPr>
            <a:r>
              <a:rPr lang="en-US" sz="1400" b="0" dirty="0"/>
              <a:t>      return 0 ;</a:t>
            </a:r>
          </a:p>
          <a:p>
            <a:pPr>
              <a:buFontTx/>
              <a:buNone/>
            </a:pPr>
            <a:r>
              <a:rPr lang="en-US" sz="1400" b="0" dirty="0" smtClean="0"/>
              <a:t>}</a:t>
            </a:r>
            <a:endParaRPr lang="en-US" sz="1400" b="0" dirty="0"/>
          </a:p>
          <a:p>
            <a:pPr>
              <a:buFontTx/>
              <a:buNone/>
            </a:pPr>
            <a:r>
              <a:rPr lang="en-US" sz="1400" b="0" dirty="0" smtClean="0"/>
              <a:t>double </a:t>
            </a:r>
            <a:r>
              <a:rPr lang="en-US" sz="1400" b="1" dirty="0" err="1"/>
              <a:t>averageTwo</a:t>
            </a:r>
            <a:r>
              <a:rPr lang="en-US" sz="1400" b="0" dirty="0"/>
              <a:t> (</a:t>
            </a:r>
            <a:r>
              <a:rPr lang="en-US" sz="1400" b="0" dirty="0" err="1"/>
              <a:t>int</a:t>
            </a:r>
            <a:r>
              <a:rPr lang="en-US" sz="1400" b="0" dirty="0"/>
              <a:t> num1, </a:t>
            </a:r>
            <a:r>
              <a:rPr lang="en-US" sz="1400" b="0" dirty="0" err="1"/>
              <a:t>int</a:t>
            </a:r>
            <a:r>
              <a:rPr lang="en-US" sz="1400" b="0" dirty="0"/>
              <a:t> num2)</a:t>
            </a:r>
          </a:p>
          <a:p>
            <a:pPr>
              <a:buFontTx/>
              <a:buNone/>
            </a:pPr>
            <a:r>
              <a:rPr lang="en-US" sz="1400" b="0" dirty="0"/>
              <a:t>{</a:t>
            </a:r>
          </a:p>
          <a:p>
            <a:pPr>
              <a:buFontTx/>
              <a:buNone/>
            </a:pPr>
            <a:r>
              <a:rPr lang="en-US" sz="1400" b="0" dirty="0"/>
              <a:t>	</a:t>
            </a:r>
            <a:r>
              <a:rPr lang="en-US" sz="1400" b="0" dirty="0" smtClean="0"/>
              <a:t>double </a:t>
            </a:r>
            <a:r>
              <a:rPr lang="en-US" sz="1400" b="0" dirty="0"/>
              <a:t>average </a:t>
            </a:r>
            <a:r>
              <a:rPr lang="en-US" sz="1400" b="0" dirty="0" smtClean="0"/>
              <a:t>;</a:t>
            </a:r>
            <a:endParaRPr lang="en-US" sz="1400" b="0" dirty="0"/>
          </a:p>
          <a:p>
            <a:pPr>
              <a:buFontTx/>
              <a:buNone/>
            </a:pPr>
            <a:r>
              <a:rPr lang="en-US" sz="1400" b="0" dirty="0"/>
              <a:t>	average = (num1 + num2) / 2.0 ;</a:t>
            </a:r>
          </a:p>
          <a:p>
            <a:pPr>
              <a:buFontTx/>
              <a:buNone/>
            </a:pPr>
            <a:r>
              <a:rPr lang="en-US" sz="1400" b="0" dirty="0"/>
              <a:t>	return average ;</a:t>
            </a:r>
          </a:p>
          <a:p>
            <a:pPr>
              <a:buFontTx/>
              <a:buNone/>
            </a:pPr>
            <a:r>
              <a:rPr lang="en-US" sz="1400" b="0" dirty="0"/>
              <a:t>}</a:t>
            </a:r>
          </a:p>
          <a:p>
            <a:pPr>
              <a:buFontTx/>
              <a:buNone/>
            </a:pPr>
            <a:endParaRPr lang="en-US" sz="1200" b="0" dirty="0"/>
          </a:p>
        </p:txBody>
      </p:sp>
      <p:sp>
        <p:nvSpPr>
          <p:cNvPr id="5" name="TextBox 4"/>
          <p:cNvSpPr txBox="1"/>
          <p:nvPr/>
        </p:nvSpPr>
        <p:spPr>
          <a:xfrm>
            <a:off x="5929322" y="4643446"/>
            <a:ext cx="1286187" cy="707886"/>
          </a:xfrm>
          <a:prstGeom prst="rect">
            <a:avLst/>
          </a:prstGeom>
          <a:noFill/>
        </p:spPr>
        <p:txBody>
          <a:bodyPr wrap="square" rtlCol="0">
            <a:spAutoFit/>
          </a:bodyPr>
          <a:lstStyle/>
          <a:p>
            <a:r>
              <a:rPr lang="en-US" sz="2000" dirty="0" smtClean="0"/>
              <a:t>Function </a:t>
            </a:r>
            <a:r>
              <a:rPr lang="en-US" sz="2000" dirty="0" smtClean="0">
                <a:solidFill>
                  <a:srgbClr val="FF0000"/>
                </a:solidFill>
              </a:rPr>
              <a:t>definition</a:t>
            </a:r>
            <a:endParaRPr lang="en-US" sz="2000" dirty="0">
              <a:solidFill>
                <a:srgbClr val="FF0000"/>
              </a:solidFill>
            </a:endParaRPr>
          </a:p>
        </p:txBody>
      </p:sp>
      <p:sp>
        <p:nvSpPr>
          <p:cNvPr id="6" name="TextBox 5"/>
          <p:cNvSpPr txBox="1"/>
          <p:nvPr/>
        </p:nvSpPr>
        <p:spPr>
          <a:xfrm>
            <a:off x="3786182" y="1314378"/>
            <a:ext cx="2428519" cy="400110"/>
          </a:xfrm>
          <a:prstGeom prst="rect">
            <a:avLst/>
          </a:prstGeom>
          <a:noFill/>
        </p:spPr>
        <p:txBody>
          <a:bodyPr wrap="square" rtlCol="0">
            <a:spAutoFit/>
          </a:bodyPr>
          <a:lstStyle/>
          <a:p>
            <a:r>
              <a:rPr lang="en-US" sz="2000" dirty="0" smtClean="0"/>
              <a:t>Function </a:t>
            </a:r>
            <a:r>
              <a:rPr lang="en-US" sz="2000" dirty="0" smtClean="0">
                <a:solidFill>
                  <a:srgbClr val="FF0000"/>
                </a:solidFill>
              </a:rPr>
              <a:t>prototype</a:t>
            </a:r>
            <a:endParaRPr lang="en-US" sz="2000" dirty="0">
              <a:solidFill>
                <a:srgbClr val="FF0000"/>
              </a:solidFill>
            </a:endParaRPr>
          </a:p>
        </p:txBody>
      </p:sp>
      <p:sp>
        <p:nvSpPr>
          <p:cNvPr id="7" name="TextBox 6"/>
          <p:cNvSpPr txBox="1"/>
          <p:nvPr/>
        </p:nvSpPr>
        <p:spPr>
          <a:xfrm>
            <a:off x="5276659" y="1634655"/>
            <a:ext cx="2514599" cy="707886"/>
          </a:xfrm>
          <a:prstGeom prst="rect">
            <a:avLst/>
          </a:prstGeom>
          <a:noFill/>
        </p:spPr>
        <p:txBody>
          <a:bodyPr wrap="square" rtlCol="0">
            <a:spAutoFit/>
          </a:bodyPr>
          <a:lstStyle/>
          <a:p>
            <a:r>
              <a:rPr lang="en-US" sz="2000" dirty="0" smtClean="0"/>
              <a:t>Function </a:t>
            </a:r>
            <a:r>
              <a:rPr lang="en-US" sz="2000" dirty="0" smtClean="0">
                <a:solidFill>
                  <a:srgbClr val="FF0000"/>
                </a:solidFill>
              </a:rPr>
              <a:t>invocation  </a:t>
            </a:r>
          </a:p>
          <a:p>
            <a:r>
              <a:rPr lang="en-US" sz="2000" dirty="0">
                <a:solidFill>
                  <a:srgbClr val="FF0000"/>
                </a:solidFill>
              </a:rPr>
              <a:t> </a:t>
            </a:r>
            <a:r>
              <a:rPr lang="en-US" sz="2000" dirty="0" smtClean="0">
                <a:solidFill>
                  <a:srgbClr val="FF0000"/>
                </a:solidFill>
              </a:rPr>
              <a:t>                (call)</a:t>
            </a:r>
            <a:endParaRPr lang="en-US" sz="2000" dirty="0">
              <a:solidFill>
                <a:srgbClr val="FF0000"/>
              </a:solidFill>
            </a:endParaRPr>
          </a:p>
        </p:txBody>
      </p:sp>
      <p:cxnSp>
        <p:nvCxnSpPr>
          <p:cNvPr id="8" name="Straight Arrow Connector 7"/>
          <p:cNvCxnSpPr/>
          <p:nvPr/>
        </p:nvCxnSpPr>
        <p:spPr>
          <a:xfrm flipV="1">
            <a:off x="2928926" y="1988600"/>
            <a:ext cx="2140224" cy="108321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Right Brace 8"/>
          <p:cNvSpPr/>
          <p:nvPr/>
        </p:nvSpPr>
        <p:spPr>
          <a:xfrm>
            <a:off x="3357554" y="4429132"/>
            <a:ext cx="192928" cy="1077813"/>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TextBox 9"/>
          <p:cNvSpPr txBox="1"/>
          <p:nvPr/>
        </p:nvSpPr>
        <p:spPr>
          <a:xfrm>
            <a:off x="3643306" y="4714884"/>
            <a:ext cx="2057902" cy="400110"/>
          </a:xfrm>
          <a:prstGeom prst="rect">
            <a:avLst/>
          </a:prstGeom>
          <a:noFill/>
        </p:spPr>
        <p:txBody>
          <a:bodyPr wrap="square" rtlCol="0">
            <a:spAutoFit/>
          </a:bodyPr>
          <a:lstStyle/>
          <a:p>
            <a:r>
              <a:rPr lang="en-US" sz="2000" dirty="0" smtClean="0"/>
              <a:t>Function </a:t>
            </a:r>
            <a:r>
              <a:rPr lang="en-US" sz="2000" dirty="0" smtClean="0">
                <a:solidFill>
                  <a:srgbClr val="FF0000"/>
                </a:solidFill>
              </a:rPr>
              <a:t>body</a:t>
            </a:r>
            <a:endParaRPr lang="en-US" dirty="0"/>
          </a:p>
        </p:txBody>
      </p:sp>
      <p:sp>
        <p:nvSpPr>
          <p:cNvPr id="11" name="TextBox 10"/>
          <p:cNvSpPr txBox="1"/>
          <p:nvPr/>
        </p:nvSpPr>
        <p:spPr>
          <a:xfrm>
            <a:off x="3571868" y="3929066"/>
            <a:ext cx="2057902" cy="400110"/>
          </a:xfrm>
          <a:prstGeom prst="rect">
            <a:avLst/>
          </a:prstGeom>
          <a:noFill/>
        </p:spPr>
        <p:txBody>
          <a:bodyPr wrap="square" rtlCol="0">
            <a:spAutoFit/>
          </a:bodyPr>
          <a:lstStyle/>
          <a:p>
            <a:r>
              <a:rPr lang="en-US" sz="2000" dirty="0" smtClean="0"/>
              <a:t>Function </a:t>
            </a:r>
            <a:r>
              <a:rPr lang="en-US" sz="2000" dirty="0" smtClean="0">
                <a:solidFill>
                  <a:srgbClr val="FF0000"/>
                </a:solidFill>
              </a:rPr>
              <a:t>header</a:t>
            </a:r>
            <a:endParaRPr lang="en-US" sz="2000" dirty="0">
              <a:solidFill>
                <a:srgbClr val="FF0000"/>
              </a:solidFill>
            </a:endParaRPr>
          </a:p>
        </p:txBody>
      </p:sp>
      <p:cxnSp>
        <p:nvCxnSpPr>
          <p:cNvPr id="12" name="Straight Arrow Connector 11"/>
          <p:cNvCxnSpPr/>
          <p:nvPr/>
        </p:nvCxnSpPr>
        <p:spPr>
          <a:xfrm flipV="1">
            <a:off x="1643042" y="4071942"/>
            <a:ext cx="1871223" cy="21431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3357554" y="1485915"/>
            <a:ext cx="332164" cy="22857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Right Brace 14"/>
          <p:cNvSpPr/>
          <p:nvPr/>
        </p:nvSpPr>
        <p:spPr>
          <a:xfrm>
            <a:off x="5715008" y="4357694"/>
            <a:ext cx="192928" cy="1530461"/>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13 Yuvarlatılmış Dikdörtgen"/>
          <p:cNvSpPr/>
          <p:nvPr/>
        </p:nvSpPr>
        <p:spPr>
          <a:xfrm>
            <a:off x="6143636" y="2786058"/>
            <a:ext cx="2214578" cy="121444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smtClean="0"/>
              <a:t>Fonksiyonun kodda göründüğü üç yeri tanıyalım.</a:t>
            </a:r>
            <a:endParaRPr lang="tr-TR" dirty="0"/>
          </a:p>
        </p:txBody>
      </p:sp>
    </p:spTree>
    <p:extLst>
      <p:ext uri="{BB962C8B-B14F-4D97-AF65-F5344CB8AC3E}">
        <p14:creationId xmlns="" xmlns:p14="http://schemas.microsoft.com/office/powerpoint/2010/main" val="395263911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6" presetClass="emph" presetSubtype="0" repeatCount="3000" fill="hold" grpId="0" nodeType="clickEffect">
                                  <p:stCondLst>
                                    <p:cond delay="0"/>
                                  </p:stCondLst>
                                  <p:iterate type="lt">
                                    <p:tmPct val="10000"/>
                                  </p:iterate>
                                  <p:childTnLst>
                                    <p:animScale>
                                      <p:cBhvr>
                                        <p:cTn id="6" dur="250" autoRev="1" fill="hold">
                                          <p:stCondLst>
                                            <p:cond delay="0"/>
                                          </p:stCondLst>
                                        </p:cTn>
                                        <p:tgtEl>
                                          <p:spTgt spid="6"/>
                                        </p:tgtEl>
                                      </p:cBhvr>
                                      <p:to x="80000" y="100000"/>
                                    </p:animScale>
                                    <p:anim by="(#ppt_w*0.10)" calcmode="lin" valueType="num">
                                      <p:cBhvr>
                                        <p:cTn id="7" dur="250" autoRev="1" fill="hold">
                                          <p:stCondLst>
                                            <p:cond delay="0"/>
                                          </p:stCondLst>
                                        </p:cTn>
                                        <p:tgtEl>
                                          <p:spTgt spid="6"/>
                                        </p:tgtEl>
                                        <p:attrNameLst>
                                          <p:attrName>ppt_x</p:attrName>
                                        </p:attrNameLst>
                                      </p:cBhvr>
                                    </p:anim>
                                    <p:anim by="(-#ppt_w*0.10)" calcmode="lin" valueType="num">
                                      <p:cBhvr>
                                        <p:cTn id="8" dur="250" autoRev="1" fill="hold">
                                          <p:stCondLst>
                                            <p:cond delay="0"/>
                                          </p:stCondLst>
                                        </p:cTn>
                                        <p:tgtEl>
                                          <p:spTgt spid="6"/>
                                        </p:tgtEl>
                                        <p:attrNameLst>
                                          <p:attrName>ppt_y</p:attrName>
                                        </p:attrNameLst>
                                      </p:cBhvr>
                                    </p:anim>
                                    <p:animRot by="-480000">
                                      <p:cBhvr>
                                        <p:cTn id="9" dur="250" autoRev="1" fill="hold">
                                          <p:stCondLst>
                                            <p:cond delay="0"/>
                                          </p:stCondLst>
                                        </p:cTn>
                                        <p:tgtEl>
                                          <p:spTgt spid="6"/>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36" presetClass="emph" presetSubtype="0" repeatCount="3000" fill="hold" grpId="0" nodeType="clickEffect">
                                  <p:stCondLst>
                                    <p:cond delay="0"/>
                                  </p:stCondLst>
                                  <p:iterate type="lt">
                                    <p:tmPct val="10000"/>
                                  </p:iterate>
                                  <p:childTnLst>
                                    <p:animScale>
                                      <p:cBhvr>
                                        <p:cTn id="13" dur="250" autoRev="1" fill="hold">
                                          <p:stCondLst>
                                            <p:cond delay="0"/>
                                          </p:stCondLst>
                                        </p:cTn>
                                        <p:tgtEl>
                                          <p:spTgt spid="7"/>
                                        </p:tgtEl>
                                      </p:cBhvr>
                                      <p:to x="80000" y="100000"/>
                                    </p:animScale>
                                    <p:anim by="(#ppt_w*0.10)" calcmode="lin" valueType="num">
                                      <p:cBhvr>
                                        <p:cTn id="14" dur="250" autoRev="1" fill="hold">
                                          <p:stCondLst>
                                            <p:cond delay="0"/>
                                          </p:stCondLst>
                                        </p:cTn>
                                        <p:tgtEl>
                                          <p:spTgt spid="7"/>
                                        </p:tgtEl>
                                        <p:attrNameLst>
                                          <p:attrName>ppt_x</p:attrName>
                                        </p:attrNameLst>
                                      </p:cBhvr>
                                    </p:anim>
                                    <p:anim by="(-#ppt_w*0.10)" calcmode="lin" valueType="num">
                                      <p:cBhvr>
                                        <p:cTn id="15" dur="250" autoRev="1" fill="hold">
                                          <p:stCondLst>
                                            <p:cond delay="0"/>
                                          </p:stCondLst>
                                        </p:cTn>
                                        <p:tgtEl>
                                          <p:spTgt spid="7"/>
                                        </p:tgtEl>
                                        <p:attrNameLst>
                                          <p:attrName>ppt_y</p:attrName>
                                        </p:attrNameLst>
                                      </p:cBhvr>
                                    </p:anim>
                                    <p:animRot by="-480000">
                                      <p:cBhvr>
                                        <p:cTn id="16" dur="250" autoRev="1" fill="hold">
                                          <p:stCondLst>
                                            <p:cond delay="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36" presetClass="emph" presetSubtype="0" repeatCount="3000" fill="hold" grpId="0" nodeType="clickEffect">
                                  <p:stCondLst>
                                    <p:cond delay="0"/>
                                  </p:stCondLst>
                                  <p:iterate type="lt">
                                    <p:tmPct val="10000"/>
                                  </p:iterate>
                                  <p:childTnLst>
                                    <p:animScale>
                                      <p:cBhvr>
                                        <p:cTn id="20" dur="250" autoRev="1" fill="hold">
                                          <p:stCondLst>
                                            <p:cond delay="0"/>
                                          </p:stCondLst>
                                        </p:cTn>
                                        <p:tgtEl>
                                          <p:spTgt spid="5"/>
                                        </p:tgtEl>
                                      </p:cBhvr>
                                      <p:to x="80000" y="100000"/>
                                    </p:animScale>
                                    <p:anim by="(#ppt_w*0.10)" calcmode="lin" valueType="num">
                                      <p:cBhvr>
                                        <p:cTn id="21" dur="250" autoRev="1" fill="hold">
                                          <p:stCondLst>
                                            <p:cond delay="0"/>
                                          </p:stCondLst>
                                        </p:cTn>
                                        <p:tgtEl>
                                          <p:spTgt spid="5"/>
                                        </p:tgtEl>
                                        <p:attrNameLst>
                                          <p:attrName>ppt_x</p:attrName>
                                        </p:attrNameLst>
                                      </p:cBhvr>
                                    </p:anim>
                                    <p:anim by="(-#ppt_w*0.10)" calcmode="lin" valueType="num">
                                      <p:cBhvr>
                                        <p:cTn id="22" dur="250" autoRev="1" fill="hold">
                                          <p:stCondLst>
                                            <p:cond delay="0"/>
                                          </p:stCondLst>
                                        </p:cTn>
                                        <p:tgtEl>
                                          <p:spTgt spid="5"/>
                                        </p:tgtEl>
                                        <p:attrNameLst>
                                          <p:attrName>ppt_y</p:attrName>
                                        </p:attrNameLst>
                                      </p:cBhvr>
                                    </p:anim>
                                    <p:animRot by="-480000">
                                      <p:cBhvr>
                                        <p:cTn id="23" dur="250" autoRev="1" fill="hold">
                                          <p:stCondLst>
                                            <p:cond delay="0"/>
                                          </p:stCondLst>
                                        </p:cTn>
                                        <p:tgtEl>
                                          <p:spTgt spid="5"/>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36" presetClass="emph" presetSubtype="0" repeatCount="3000" fill="hold" grpId="0" nodeType="clickEffect">
                                  <p:stCondLst>
                                    <p:cond delay="0"/>
                                  </p:stCondLst>
                                  <p:iterate type="lt">
                                    <p:tmPct val="10000"/>
                                  </p:iterate>
                                  <p:childTnLst>
                                    <p:animScale>
                                      <p:cBhvr>
                                        <p:cTn id="27" dur="250" autoRev="1" fill="hold">
                                          <p:stCondLst>
                                            <p:cond delay="0"/>
                                          </p:stCondLst>
                                        </p:cTn>
                                        <p:tgtEl>
                                          <p:spTgt spid="11"/>
                                        </p:tgtEl>
                                      </p:cBhvr>
                                      <p:to x="80000" y="100000"/>
                                    </p:animScale>
                                    <p:anim by="(#ppt_w*0.10)" calcmode="lin" valueType="num">
                                      <p:cBhvr>
                                        <p:cTn id="28" dur="250" autoRev="1" fill="hold">
                                          <p:stCondLst>
                                            <p:cond delay="0"/>
                                          </p:stCondLst>
                                        </p:cTn>
                                        <p:tgtEl>
                                          <p:spTgt spid="11"/>
                                        </p:tgtEl>
                                        <p:attrNameLst>
                                          <p:attrName>ppt_x</p:attrName>
                                        </p:attrNameLst>
                                      </p:cBhvr>
                                    </p:anim>
                                    <p:anim by="(-#ppt_w*0.10)" calcmode="lin" valueType="num">
                                      <p:cBhvr>
                                        <p:cTn id="29" dur="250" autoRev="1" fill="hold">
                                          <p:stCondLst>
                                            <p:cond delay="0"/>
                                          </p:stCondLst>
                                        </p:cTn>
                                        <p:tgtEl>
                                          <p:spTgt spid="11"/>
                                        </p:tgtEl>
                                        <p:attrNameLst>
                                          <p:attrName>ppt_y</p:attrName>
                                        </p:attrNameLst>
                                      </p:cBhvr>
                                    </p:anim>
                                    <p:animRot by="-480000">
                                      <p:cBhvr>
                                        <p:cTn id="30" dur="250" autoRev="1" fill="hold">
                                          <p:stCondLst>
                                            <p:cond delay="0"/>
                                          </p:stCondLst>
                                        </p:cTn>
                                        <p:tgtEl>
                                          <p:spTgt spid="11"/>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36" presetClass="emph" presetSubtype="0" repeatCount="3000" fill="hold" grpId="0" nodeType="clickEffect">
                                  <p:stCondLst>
                                    <p:cond delay="0"/>
                                  </p:stCondLst>
                                  <p:iterate type="lt">
                                    <p:tmPct val="10000"/>
                                  </p:iterate>
                                  <p:childTnLst>
                                    <p:animScale>
                                      <p:cBhvr>
                                        <p:cTn id="34" dur="250" autoRev="1" fill="hold">
                                          <p:stCondLst>
                                            <p:cond delay="0"/>
                                          </p:stCondLst>
                                        </p:cTn>
                                        <p:tgtEl>
                                          <p:spTgt spid="10"/>
                                        </p:tgtEl>
                                      </p:cBhvr>
                                      <p:to x="80000" y="100000"/>
                                    </p:animScale>
                                    <p:anim by="(#ppt_w*0.10)" calcmode="lin" valueType="num">
                                      <p:cBhvr>
                                        <p:cTn id="35" dur="250" autoRev="1" fill="hold">
                                          <p:stCondLst>
                                            <p:cond delay="0"/>
                                          </p:stCondLst>
                                        </p:cTn>
                                        <p:tgtEl>
                                          <p:spTgt spid="10"/>
                                        </p:tgtEl>
                                        <p:attrNameLst>
                                          <p:attrName>ppt_x</p:attrName>
                                        </p:attrNameLst>
                                      </p:cBhvr>
                                    </p:anim>
                                    <p:anim by="(-#ppt_w*0.10)" calcmode="lin" valueType="num">
                                      <p:cBhvr>
                                        <p:cTn id="36" dur="250" autoRev="1" fill="hold">
                                          <p:stCondLst>
                                            <p:cond delay="0"/>
                                          </p:stCondLst>
                                        </p:cTn>
                                        <p:tgtEl>
                                          <p:spTgt spid="10"/>
                                        </p:tgtEl>
                                        <p:attrNameLst>
                                          <p:attrName>ppt_y</p:attrName>
                                        </p:attrNameLst>
                                      </p:cBhvr>
                                    </p:anim>
                                    <p:animRot by="-480000">
                                      <p:cBhvr>
                                        <p:cTn id="37" dur="250" autoRev="1" fill="hold">
                                          <p:stCondLst>
                                            <p:cond delay="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0" grpId="0"/>
      <p:bldP spid="11"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Diziler</a:t>
            </a:r>
            <a:endParaRPr lang="tr-TR" dirty="0"/>
          </a:p>
        </p:txBody>
      </p:sp>
      <p:sp>
        <p:nvSpPr>
          <p:cNvPr id="3" name="2 İçerik Yer Tutucusu"/>
          <p:cNvSpPr>
            <a:spLocks noGrp="1"/>
          </p:cNvSpPr>
          <p:nvPr>
            <p:ph sz="quarter" idx="1"/>
          </p:nvPr>
        </p:nvSpPr>
        <p:spPr/>
        <p:txBody>
          <a:bodyPr/>
          <a:lstStyle/>
          <a:p>
            <a:r>
              <a:rPr lang="tr-TR" dirty="0" err="1" smtClean="0"/>
              <a:t>int</a:t>
            </a:r>
            <a:r>
              <a:rPr lang="tr-TR" dirty="0" smtClean="0"/>
              <a:t> </a:t>
            </a:r>
            <a:r>
              <a:rPr lang="tr-TR" i="1" dirty="0" err="1" smtClean="0"/>
              <a:t>lost</a:t>
            </a:r>
            <a:r>
              <a:rPr lang="tr-TR" dirty="0" smtClean="0"/>
              <a:t>[10]; </a:t>
            </a:r>
          </a:p>
          <a:p>
            <a:pPr>
              <a:buNone/>
            </a:pPr>
            <a:r>
              <a:rPr lang="tr-TR" dirty="0" smtClean="0"/>
              <a:t>	şekliyle tanımlanırlar.</a:t>
            </a:r>
          </a:p>
          <a:p>
            <a:pPr>
              <a:buNone/>
            </a:pPr>
            <a:endParaRPr lang="tr-TR" dirty="0" smtClean="0"/>
          </a:p>
          <a:p>
            <a:pPr>
              <a:buNone/>
            </a:pPr>
            <a:endParaRPr lang="tr-TR" dirty="0" smtClean="0"/>
          </a:p>
          <a:p>
            <a:pPr>
              <a:buNone/>
            </a:pPr>
            <a:endParaRPr lang="tr-TR" dirty="0" smtClean="0"/>
          </a:p>
          <a:p>
            <a:r>
              <a:rPr lang="tr-TR" i="1" dirty="0" err="1" smtClean="0"/>
              <a:t>lost</a:t>
            </a:r>
            <a:r>
              <a:rPr lang="tr-TR" dirty="0" smtClean="0"/>
              <a:t>[0], </a:t>
            </a:r>
            <a:r>
              <a:rPr lang="tr-TR" i="1" dirty="0" err="1" smtClean="0"/>
              <a:t>lost</a:t>
            </a:r>
            <a:r>
              <a:rPr lang="tr-TR" dirty="0" smtClean="0"/>
              <a:t>[4], …, </a:t>
            </a:r>
            <a:r>
              <a:rPr lang="tr-TR" i="1" dirty="0" err="1" smtClean="0"/>
              <a:t>lost</a:t>
            </a:r>
            <a:r>
              <a:rPr lang="tr-TR" dirty="0" smtClean="0"/>
              <a:t>[9] şeklinde değişkenler olarak kullanılır.</a:t>
            </a:r>
          </a:p>
          <a:p>
            <a:pPr lvl="1"/>
            <a:r>
              <a:rPr lang="tr-TR" dirty="0" smtClean="0"/>
              <a:t>Eskiden </a:t>
            </a:r>
            <a:r>
              <a:rPr lang="tr-TR" i="1" dirty="0" smtClean="0"/>
              <a:t>x=9; </a:t>
            </a:r>
            <a:r>
              <a:rPr lang="tr-TR" dirty="0" smtClean="0"/>
              <a:t>diyorsak şimdi </a:t>
            </a:r>
            <a:r>
              <a:rPr lang="tr-TR" i="1" dirty="0" err="1" smtClean="0"/>
              <a:t>lost</a:t>
            </a:r>
            <a:r>
              <a:rPr lang="tr-TR" i="1" dirty="0" smtClean="0"/>
              <a:t>[4] = 9 </a:t>
            </a:r>
            <a:r>
              <a:rPr lang="tr-TR" dirty="0" smtClean="0"/>
              <a:t>diyoruz.</a:t>
            </a:r>
          </a:p>
          <a:p>
            <a:pPr>
              <a:buNone/>
            </a:pPr>
            <a:endParaRPr lang="tr-TR" dirty="0"/>
          </a:p>
        </p:txBody>
      </p:sp>
      <p:graphicFrame>
        <p:nvGraphicFramePr>
          <p:cNvPr id="5" name="4 Tablo"/>
          <p:cNvGraphicFramePr>
            <a:graphicFrameLocks noGrp="1"/>
          </p:cNvGraphicFramePr>
          <p:nvPr/>
        </p:nvGraphicFramePr>
        <p:xfrm>
          <a:off x="4143374" y="1857364"/>
          <a:ext cx="4429150" cy="428628"/>
        </p:xfrm>
        <a:graphic>
          <a:graphicData uri="http://schemas.openxmlformats.org/drawingml/2006/table">
            <a:tbl>
              <a:tblPr firstRow="1" bandRow="1">
                <a:tableStyleId>{5940675A-B579-460E-94D1-54222C63F5DA}</a:tableStyleId>
              </a:tblPr>
              <a:tblGrid>
                <a:gridCol w="442915"/>
                <a:gridCol w="442915"/>
                <a:gridCol w="442915"/>
                <a:gridCol w="600079"/>
                <a:gridCol w="285751"/>
                <a:gridCol w="442915"/>
                <a:gridCol w="442915"/>
                <a:gridCol w="442915"/>
                <a:gridCol w="442915"/>
                <a:gridCol w="442915"/>
              </a:tblGrid>
              <a:tr h="428628">
                <a:tc>
                  <a:txBody>
                    <a:bodyPr/>
                    <a:lstStyle/>
                    <a:p>
                      <a:pPr algn="ctr"/>
                      <a:r>
                        <a:rPr lang="tr-TR" sz="1600" dirty="0" smtClean="0"/>
                        <a:t>5</a:t>
                      </a:r>
                      <a:endParaRPr lang="tr-TR" sz="1600" dirty="0"/>
                    </a:p>
                  </a:txBody>
                  <a:tcPr/>
                </a:tc>
                <a:tc>
                  <a:txBody>
                    <a:bodyPr/>
                    <a:lstStyle/>
                    <a:p>
                      <a:pPr algn="ctr"/>
                      <a:r>
                        <a:rPr lang="tr-TR" sz="1600" dirty="0" smtClean="0"/>
                        <a:t>8</a:t>
                      </a:r>
                      <a:endParaRPr lang="tr-TR" sz="1600" dirty="0"/>
                    </a:p>
                  </a:txBody>
                  <a:tcPr/>
                </a:tc>
                <a:tc>
                  <a:txBody>
                    <a:bodyPr/>
                    <a:lstStyle/>
                    <a:p>
                      <a:pPr algn="ctr"/>
                      <a:r>
                        <a:rPr lang="tr-TR" sz="1600" dirty="0" smtClean="0"/>
                        <a:t>3</a:t>
                      </a:r>
                      <a:endParaRPr lang="tr-TR" sz="1600" dirty="0"/>
                    </a:p>
                  </a:txBody>
                  <a:tcPr/>
                </a:tc>
                <a:tc>
                  <a:txBody>
                    <a:bodyPr/>
                    <a:lstStyle/>
                    <a:p>
                      <a:pPr algn="ctr"/>
                      <a:r>
                        <a:rPr lang="tr-TR" sz="1600" dirty="0" smtClean="0"/>
                        <a:t>114</a:t>
                      </a:r>
                      <a:endParaRPr lang="tr-TR" sz="1600" dirty="0"/>
                    </a:p>
                  </a:txBody>
                  <a:tcPr/>
                </a:tc>
                <a:tc>
                  <a:txBody>
                    <a:bodyPr/>
                    <a:lstStyle/>
                    <a:p>
                      <a:pPr algn="ctr"/>
                      <a:r>
                        <a:rPr lang="tr-TR" sz="1600" dirty="0" smtClean="0"/>
                        <a:t>1</a:t>
                      </a:r>
                      <a:endParaRPr lang="tr-TR" sz="1600" dirty="0"/>
                    </a:p>
                  </a:txBody>
                  <a:tcPr/>
                </a:tc>
                <a:tc>
                  <a:txBody>
                    <a:bodyPr/>
                    <a:lstStyle/>
                    <a:p>
                      <a:pPr algn="ctr"/>
                      <a:r>
                        <a:rPr lang="tr-TR" sz="1600" dirty="0" smtClean="0"/>
                        <a:t>0</a:t>
                      </a:r>
                      <a:endParaRPr lang="tr-TR" sz="1600" dirty="0"/>
                    </a:p>
                  </a:txBody>
                  <a:tcPr/>
                </a:tc>
                <a:tc>
                  <a:txBody>
                    <a:bodyPr/>
                    <a:lstStyle/>
                    <a:p>
                      <a:pPr algn="ctr"/>
                      <a:r>
                        <a:rPr lang="tr-TR" sz="1600" dirty="0" smtClean="0"/>
                        <a:t>78</a:t>
                      </a:r>
                      <a:endParaRPr lang="tr-TR" sz="1600" dirty="0"/>
                    </a:p>
                  </a:txBody>
                  <a:tcPr/>
                </a:tc>
                <a:tc>
                  <a:txBody>
                    <a:bodyPr/>
                    <a:lstStyle/>
                    <a:p>
                      <a:pPr algn="ctr"/>
                      <a:endParaRPr lang="tr-TR" sz="1600" dirty="0"/>
                    </a:p>
                  </a:txBody>
                  <a:tcPr/>
                </a:tc>
                <a:tc>
                  <a:txBody>
                    <a:bodyPr/>
                    <a:lstStyle/>
                    <a:p>
                      <a:pPr algn="ctr"/>
                      <a:endParaRPr lang="tr-TR" sz="1600" dirty="0"/>
                    </a:p>
                  </a:txBody>
                  <a:tcPr/>
                </a:tc>
                <a:tc>
                  <a:txBody>
                    <a:bodyPr/>
                    <a:lstStyle/>
                    <a:p>
                      <a:pPr algn="ctr"/>
                      <a:endParaRPr lang="tr-TR" sz="1600" dirty="0"/>
                    </a:p>
                  </a:txBody>
                  <a:tcPr/>
                </a:tc>
              </a:tr>
            </a:tbl>
          </a:graphicData>
        </a:graphic>
      </p:graphicFrame>
      <p:sp>
        <p:nvSpPr>
          <p:cNvPr id="6" name="5 Metin kutusu"/>
          <p:cNvSpPr txBox="1"/>
          <p:nvPr/>
        </p:nvSpPr>
        <p:spPr>
          <a:xfrm>
            <a:off x="4357686" y="2500306"/>
            <a:ext cx="4357718" cy="923330"/>
          </a:xfrm>
          <a:prstGeom prst="rect">
            <a:avLst/>
          </a:prstGeom>
          <a:noFill/>
        </p:spPr>
        <p:txBody>
          <a:bodyPr wrap="square" rtlCol="0">
            <a:spAutoFit/>
          </a:bodyPr>
          <a:lstStyle/>
          <a:p>
            <a:r>
              <a:rPr lang="tr-TR" dirty="0" smtClean="0"/>
              <a:t>Her biri 4 baytlık alanlar. Eskiden her birine </a:t>
            </a:r>
            <a:r>
              <a:rPr lang="tr-TR" dirty="0" err="1" smtClean="0"/>
              <a:t>int</a:t>
            </a:r>
            <a:r>
              <a:rPr lang="tr-TR" dirty="0" smtClean="0"/>
              <a:t> a; </a:t>
            </a:r>
            <a:r>
              <a:rPr lang="tr-TR" dirty="0" err="1" smtClean="0"/>
              <a:t>int</a:t>
            </a:r>
            <a:r>
              <a:rPr lang="tr-TR" dirty="0" smtClean="0"/>
              <a:t> b; … gibi isimler verecekken şimdi hepsine tek isim veriyoruz: örneğin </a:t>
            </a:r>
            <a:r>
              <a:rPr lang="tr-TR" dirty="0" err="1" smtClean="0"/>
              <a:t>lost</a:t>
            </a:r>
            <a:endParaRPr lang="tr-TR" dirty="0"/>
          </a:p>
        </p:txBody>
      </p:sp>
      <p:cxnSp>
        <p:nvCxnSpPr>
          <p:cNvPr id="8" name="7 Düz Ok Bağlayıcısı"/>
          <p:cNvCxnSpPr/>
          <p:nvPr/>
        </p:nvCxnSpPr>
        <p:spPr>
          <a:xfrm rot="5400000">
            <a:off x="4572000" y="2428868"/>
            <a:ext cx="142876"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9 Düz Ok Bağlayıcısı"/>
          <p:cNvCxnSpPr/>
          <p:nvPr/>
        </p:nvCxnSpPr>
        <p:spPr>
          <a:xfrm rot="5400000">
            <a:off x="4857752" y="2357430"/>
            <a:ext cx="285752" cy="1428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10 Metin kutusu"/>
          <p:cNvSpPr txBox="1"/>
          <p:nvPr/>
        </p:nvSpPr>
        <p:spPr>
          <a:xfrm>
            <a:off x="4357686" y="1357298"/>
            <a:ext cx="4286280"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tr-TR" dirty="0" err="1" smtClean="0"/>
              <a:t>RAM’de</a:t>
            </a:r>
            <a:r>
              <a:rPr lang="tr-TR" dirty="0" smtClean="0"/>
              <a:t> toplam 40 baytlık alan ayırt edilir.</a:t>
            </a:r>
            <a:endParaRPr lang="tr-TR" dirty="0"/>
          </a:p>
        </p:txBody>
      </p:sp>
    </p:spTree>
  </p:cSld>
  <p:clrMapOvr>
    <a:masterClrMapping/>
  </p:clrMapOvr>
  <p:transition>
    <p:random/>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chor="ctr">
            <a:normAutofit/>
          </a:bodyPr>
          <a:lstStyle/>
          <a:p>
            <a:r>
              <a:rPr lang="tr-TR" sz="4000" b="1" smtClean="0">
                <a:solidFill>
                  <a:schemeClr val="tx2">
                    <a:lumMod val="60000"/>
                    <a:lumOff val="40000"/>
                  </a:schemeClr>
                </a:solidFill>
              </a:rPr>
              <a:t>Diziler</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just">
              <a:buFontTx/>
              <a:buChar char="-"/>
            </a:pPr>
            <a:r>
              <a:rPr lang="tr-TR" sz="2700" dirty="0" smtClean="0"/>
              <a:t>100 öğrencilik bir sınıftaki tüm öğrencilerin notları </a:t>
            </a:r>
            <a:r>
              <a:rPr lang="tr-TR" sz="2700" b="1" dirty="0" smtClean="0"/>
              <a:t>tek bir dizide </a:t>
            </a:r>
            <a:r>
              <a:rPr lang="tr-TR" sz="2700" dirty="0" smtClean="0"/>
              <a:t>saklanabilir.</a:t>
            </a:r>
          </a:p>
          <a:p>
            <a:pPr algn="just">
              <a:buFontTx/>
              <a:buChar char="-"/>
            </a:pPr>
            <a:endParaRPr lang="tr-TR" sz="2400" dirty="0" smtClean="0"/>
          </a:p>
          <a:p>
            <a:pPr lvl="1" algn="just">
              <a:buFontTx/>
              <a:buChar char="-"/>
            </a:pPr>
            <a:r>
              <a:rPr lang="tr-TR" sz="2800" dirty="0" err="1" smtClean="0">
                <a:solidFill>
                  <a:schemeClr val="tx1"/>
                </a:solidFill>
              </a:rPr>
              <a:t>int</a:t>
            </a:r>
            <a:r>
              <a:rPr lang="tr-TR" sz="2800" dirty="0" smtClean="0">
                <a:solidFill>
                  <a:schemeClr val="tx1"/>
                </a:solidFill>
              </a:rPr>
              <a:t> </a:t>
            </a:r>
            <a:r>
              <a:rPr lang="tr-TR" sz="2800" dirty="0" err="1" smtClean="0">
                <a:solidFill>
                  <a:schemeClr val="tx1"/>
                </a:solidFill>
              </a:rPr>
              <a:t>ogr</a:t>
            </a:r>
            <a:r>
              <a:rPr lang="tr-TR" sz="2800" dirty="0" smtClean="0">
                <a:solidFill>
                  <a:schemeClr val="tx1"/>
                </a:solidFill>
              </a:rPr>
              <a:t>[100]; </a:t>
            </a:r>
          </a:p>
          <a:p>
            <a:pPr lvl="1" algn="just">
              <a:buFontTx/>
              <a:buChar char="-"/>
            </a:pPr>
            <a:r>
              <a:rPr lang="tr-TR" sz="2400" i="1" dirty="0" smtClean="0">
                <a:solidFill>
                  <a:schemeClr val="tx1"/>
                </a:solidFill>
              </a:rPr>
              <a:t>//tek değişken ismi(</a:t>
            </a:r>
            <a:r>
              <a:rPr lang="tr-TR" sz="2400" i="1" dirty="0" err="1" smtClean="0">
                <a:solidFill>
                  <a:schemeClr val="tx1"/>
                </a:solidFill>
              </a:rPr>
              <a:t>ogr</a:t>
            </a:r>
            <a:r>
              <a:rPr lang="tr-TR" sz="2400" i="1" dirty="0" smtClean="0">
                <a:solidFill>
                  <a:schemeClr val="tx1"/>
                </a:solidFill>
              </a:rPr>
              <a:t>) altında 100 </a:t>
            </a:r>
            <a:r>
              <a:rPr lang="tr-TR" sz="2400" i="1" dirty="0" err="1" smtClean="0">
                <a:solidFill>
                  <a:schemeClr val="tx1"/>
                </a:solidFill>
              </a:rPr>
              <a:t>int</a:t>
            </a:r>
            <a:r>
              <a:rPr lang="tr-TR" sz="2400" i="1" dirty="0" smtClean="0">
                <a:solidFill>
                  <a:schemeClr val="tx1"/>
                </a:solidFill>
              </a:rPr>
              <a:t> değeri tutulur.</a:t>
            </a:r>
          </a:p>
          <a:p>
            <a:pPr lvl="1" algn="just">
              <a:buFontTx/>
              <a:buChar char="-"/>
            </a:pPr>
            <a:endParaRPr lang="tr-TR" sz="2100" i="1" dirty="0" smtClean="0">
              <a:solidFill>
                <a:schemeClr val="tx1"/>
              </a:solidFill>
            </a:endParaRPr>
          </a:p>
          <a:p>
            <a:pPr algn="just">
              <a:buFontTx/>
              <a:buChar char="-"/>
            </a:pPr>
            <a:r>
              <a:rPr lang="tr-TR" sz="2700" dirty="0" smtClean="0">
                <a:solidFill>
                  <a:schemeClr val="tx1"/>
                </a:solidFill>
              </a:rPr>
              <a:t>Şunun yerine geçer:</a:t>
            </a:r>
          </a:p>
          <a:p>
            <a:pPr lvl="1" algn="just">
              <a:buFontTx/>
              <a:buChar char="-"/>
            </a:pPr>
            <a:r>
              <a:rPr lang="tr-TR" sz="2400" dirty="0" err="1" smtClean="0">
                <a:solidFill>
                  <a:schemeClr val="tx1"/>
                </a:solidFill>
              </a:rPr>
              <a:t>int</a:t>
            </a:r>
            <a:r>
              <a:rPr lang="tr-TR" sz="2400" dirty="0" smtClean="0">
                <a:solidFill>
                  <a:schemeClr val="tx1"/>
                </a:solidFill>
              </a:rPr>
              <a:t> ogr0, ogr1, ogr2, ogr3, … , ogr98, ogr99;</a:t>
            </a:r>
          </a:p>
          <a:p>
            <a:pPr algn="just">
              <a:buFontTx/>
              <a:buChar char="-"/>
            </a:pPr>
            <a:r>
              <a:rPr lang="tr-TR" sz="2800" dirty="0" smtClean="0"/>
              <a:t>Yeni değişkenler şu şekilde isimlenir:</a:t>
            </a:r>
            <a:endParaRPr lang="tr-TR" sz="2700" dirty="0" smtClean="0"/>
          </a:p>
          <a:p>
            <a:pPr lvl="1" algn="just">
              <a:buFontTx/>
              <a:buChar char="-"/>
            </a:pPr>
            <a:r>
              <a:rPr lang="tr-TR" sz="2400" dirty="0" err="1" smtClean="0">
                <a:solidFill>
                  <a:schemeClr val="tx1"/>
                </a:solidFill>
              </a:rPr>
              <a:t>ogr</a:t>
            </a:r>
            <a:r>
              <a:rPr lang="tr-TR" sz="2400" dirty="0" smtClean="0">
                <a:solidFill>
                  <a:schemeClr val="tx1"/>
                </a:solidFill>
              </a:rPr>
              <a:t>[0], </a:t>
            </a:r>
            <a:r>
              <a:rPr lang="tr-TR" sz="2400" dirty="0" err="1" smtClean="0">
                <a:solidFill>
                  <a:schemeClr val="tx1"/>
                </a:solidFill>
              </a:rPr>
              <a:t>ogr</a:t>
            </a:r>
            <a:r>
              <a:rPr lang="tr-TR" sz="2400" dirty="0" smtClean="0">
                <a:solidFill>
                  <a:schemeClr val="tx1"/>
                </a:solidFill>
              </a:rPr>
              <a:t>[1], </a:t>
            </a:r>
            <a:r>
              <a:rPr lang="tr-TR" sz="2400" dirty="0" err="1" smtClean="0">
                <a:solidFill>
                  <a:schemeClr val="tx1"/>
                </a:solidFill>
              </a:rPr>
              <a:t>ogr</a:t>
            </a:r>
            <a:r>
              <a:rPr lang="tr-TR" sz="2400" dirty="0" smtClean="0">
                <a:solidFill>
                  <a:schemeClr val="tx1"/>
                </a:solidFill>
              </a:rPr>
              <a:t>[2], </a:t>
            </a:r>
            <a:r>
              <a:rPr lang="tr-TR" sz="2400" dirty="0" err="1" smtClean="0">
                <a:solidFill>
                  <a:schemeClr val="tx1"/>
                </a:solidFill>
              </a:rPr>
              <a:t>ogr</a:t>
            </a:r>
            <a:r>
              <a:rPr lang="tr-TR" sz="2400" dirty="0" smtClean="0">
                <a:solidFill>
                  <a:schemeClr val="tx1"/>
                </a:solidFill>
              </a:rPr>
              <a:t>[3], … , </a:t>
            </a:r>
            <a:r>
              <a:rPr lang="tr-TR" sz="2400" dirty="0" err="1" smtClean="0">
                <a:solidFill>
                  <a:schemeClr val="tx1"/>
                </a:solidFill>
              </a:rPr>
              <a:t>ogr</a:t>
            </a:r>
            <a:r>
              <a:rPr lang="tr-TR" sz="2400" dirty="0" smtClean="0">
                <a:solidFill>
                  <a:schemeClr val="tx1"/>
                </a:solidFill>
              </a:rPr>
              <a:t>[98], </a:t>
            </a:r>
            <a:r>
              <a:rPr lang="tr-TR" sz="2400" dirty="0" err="1" smtClean="0">
                <a:solidFill>
                  <a:schemeClr val="tx1"/>
                </a:solidFill>
              </a:rPr>
              <a:t>ogr</a:t>
            </a:r>
            <a:r>
              <a:rPr lang="tr-TR" sz="2400" dirty="0" smtClean="0">
                <a:solidFill>
                  <a:schemeClr val="tx1"/>
                </a:solidFill>
              </a:rPr>
              <a:t>[99]</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checkerboard(across)">
                                      <p:cBhvr>
                                        <p:cTn id="7" dur="500"/>
                                        <p:tgtEl>
                                          <p:spTgt spid="3">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checkerboard(across)">
                                      <p:cBhvr>
                                        <p:cTn id="12" dur="500"/>
                                        <p:tgtEl>
                                          <p:spTgt spid="3">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checkerboard(across)">
                                      <p:cBhvr>
                                        <p:cTn id="17" dur="500"/>
                                        <p:tgtEl>
                                          <p:spTgt spid="3">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checkerboard(across)">
                                      <p:cBhvr>
                                        <p:cTn id="2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Dizi elemanları…</a:t>
            </a:r>
            <a:endParaRPr lang="tr-TR" dirty="0"/>
          </a:p>
        </p:txBody>
      </p:sp>
      <p:sp>
        <p:nvSpPr>
          <p:cNvPr id="3" name="2 İçerik Yer Tutucusu"/>
          <p:cNvSpPr>
            <a:spLocks noGrp="1"/>
          </p:cNvSpPr>
          <p:nvPr>
            <p:ph sz="quarter" idx="1"/>
          </p:nvPr>
        </p:nvSpPr>
        <p:spPr/>
        <p:txBody>
          <a:bodyPr>
            <a:normAutofit/>
          </a:bodyPr>
          <a:lstStyle/>
          <a:p>
            <a:pPr>
              <a:buNone/>
            </a:pPr>
            <a:r>
              <a:rPr lang="tr-TR" dirty="0" smtClean="0"/>
              <a:t>#</a:t>
            </a:r>
            <a:r>
              <a:rPr lang="tr-TR" dirty="0" err="1" smtClean="0"/>
              <a:t>include</a:t>
            </a:r>
            <a:r>
              <a:rPr lang="tr-TR" dirty="0" smtClean="0"/>
              <a:t> &lt;</a:t>
            </a:r>
            <a:r>
              <a:rPr lang="tr-TR" dirty="0" err="1" smtClean="0"/>
              <a:t>stdio</a:t>
            </a:r>
            <a:r>
              <a:rPr lang="tr-TR" dirty="0" smtClean="0"/>
              <a:t>.h&gt;</a:t>
            </a:r>
          </a:p>
          <a:p>
            <a:pPr>
              <a:buNone/>
            </a:pPr>
            <a:r>
              <a:rPr lang="tr-TR" dirty="0" err="1" smtClean="0"/>
              <a:t>int</a:t>
            </a:r>
            <a:r>
              <a:rPr lang="tr-TR" dirty="0" smtClean="0"/>
              <a:t> </a:t>
            </a:r>
            <a:r>
              <a:rPr lang="tr-TR" dirty="0" err="1" smtClean="0"/>
              <a:t>main</a:t>
            </a:r>
            <a:r>
              <a:rPr lang="tr-TR" dirty="0" smtClean="0"/>
              <a:t>()</a:t>
            </a:r>
          </a:p>
          <a:p>
            <a:pPr>
              <a:buNone/>
            </a:pPr>
            <a:r>
              <a:rPr lang="tr-TR" dirty="0" smtClean="0"/>
              <a:t>{</a:t>
            </a:r>
          </a:p>
          <a:p>
            <a:pPr>
              <a:buNone/>
            </a:pPr>
            <a:r>
              <a:rPr lang="tr-TR" dirty="0" smtClean="0"/>
              <a:t>	</a:t>
            </a:r>
            <a:r>
              <a:rPr lang="tr-TR" dirty="0" err="1" smtClean="0"/>
              <a:t>int</a:t>
            </a:r>
            <a:r>
              <a:rPr lang="tr-TR" dirty="0" smtClean="0"/>
              <a:t> n=10;</a:t>
            </a:r>
          </a:p>
          <a:p>
            <a:pPr>
              <a:buNone/>
            </a:pPr>
            <a:r>
              <a:rPr lang="tr-TR" dirty="0" smtClean="0"/>
              <a:t>	</a:t>
            </a:r>
            <a:r>
              <a:rPr lang="tr-TR" dirty="0" err="1" smtClean="0"/>
              <a:t>int</a:t>
            </a:r>
            <a:r>
              <a:rPr lang="tr-TR" dirty="0" smtClean="0"/>
              <a:t> dizi[n];</a:t>
            </a:r>
          </a:p>
          <a:p>
            <a:pPr>
              <a:buNone/>
            </a:pPr>
            <a:r>
              <a:rPr lang="tr-TR" dirty="0" smtClean="0"/>
              <a:t>	</a:t>
            </a:r>
            <a:r>
              <a:rPr lang="tr-TR" dirty="0" err="1" smtClean="0"/>
              <a:t>int</a:t>
            </a:r>
            <a:r>
              <a:rPr lang="tr-TR" dirty="0" smtClean="0"/>
              <a:t> i;</a:t>
            </a:r>
          </a:p>
          <a:p>
            <a:pPr>
              <a:buNone/>
            </a:pPr>
            <a:r>
              <a:rPr lang="tr-TR" dirty="0" smtClean="0"/>
              <a:t>	</a:t>
            </a:r>
            <a:r>
              <a:rPr lang="tr-TR" dirty="0" err="1" smtClean="0"/>
              <a:t>for</a:t>
            </a:r>
            <a:r>
              <a:rPr lang="tr-TR" dirty="0" smtClean="0"/>
              <a:t>(i=0; i&lt;n; i++)</a:t>
            </a:r>
          </a:p>
          <a:p>
            <a:pPr>
              <a:buNone/>
            </a:pPr>
            <a:r>
              <a:rPr lang="tr-TR" dirty="0" smtClean="0"/>
              <a:t>	</a:t>
            </a:r>
            <a:r>
              <a:rPr lang="tr-TR" dirty="0" err="1" smtClean="0"/>
              <a:t>printf</a:t>
            </a:r>
            <a:r>
              <a:rPr lang="tr-TR" dirty="0" smtClean="0"/>
              <a:t>("dizi[%d]'</a:t>
            </a:r>
            <a:r>
              <a:rPr lang="tr-TR" dirty="0" err="1" smtClean="0"/>
              <a:t>nin</a:t>
            </a:r>
            <a:r>
              <a:rPr lang="tr-TR" dirty="0" smtClean="0"/>
              <a:t> </a:t>
            </a:r>
            <a:r>
              <a:rPr lang="tr-TR" dirty="0" err="1" smtClean="0"/>
              <a:t>hafizadaki</a:t>
            </a:r>
            <a:r>
              <a:rPr lang="tr-TR" dirty="0" smtClean="0"/>
              <a:t> adresi:%d\n", i,&amp;dizi[i]);</a:t>
            </a:r>
          </a:p>
          <a:p>
            <a:pPr>
              <a:buNone/>
            </a:pPr>
            <a:r>
              <a:rPr lang="tr-TR" dirty="0" smtClean="0"/>
              <a:t>	</a:t>
            </a:r>
            <a:r>
              <a:rPr lang="tr-TR" dirty="0" err="1" smtClean="0"/>
              <a:t>return</a:t>
            </a:r>
            <a:r>
              <a:rPr lang="tr-TR" dirty="0" smtClean="0"/>
              <a:t> 0;	</a:t>
            </a:r>
          </a:p>
          <a:p>
            <a:pPr>
              <a:buNone/>
            </a:pPr>
            <a:r>
              <a:rPr lang="tr-TR" dirty="0" smtClean="0"/>
              <a:t>}</a:t>
            </a:r>
            <a:endParaRPr lang="tr-TR" dirty="0"/>
          </a:p>
        </p:txBody>
      </p:sp>
      <p:pic>
        <p:nvPicPr>
          <p:cNvPr id="2050" name="Picture 2"/>
          <p:cNvPicPr>
            <a:picLocks noChangeAspect="1" noChangeArrowheads="1"/>
          </p:cNvPicPr>
          <p:nvPr/>
        </p:nvPicPr>
        <p:blipFill>
          <a:blip r:embed="rId2"/>
          <a:srcRect/>
          <a:stretch>
            <a:fillRect/>
          </a:stretch>
        </p:blipFill>
        <p:spPr bwMode="auto">
          <a:xfrm>
            <a:off x="4071934" y="1428736"/>
            <a:ext cx="4286280" cy="2702215"/>
          </a:xfrm>
          <a:prstGeom prst="rect">
            <a:avLst/>
          </a:prstGeom>
          <a:noFill/>
          <a:ln w="9525">
            <a:noFill/>
            <a:miter lim="800000"/>
            <a:headEnd/>
            <a:tailEnd/>
          </a:ln>
          <a:effectLst/>
        </p:spPr>
      </p:pic>
    </p:spTree>
  </p:cSld>
  <p:clrMapOvr>
    <a:masterClrMapping/>
  </p:clrMapOvr>
  <p:transition>
    <p:random/>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chor="ctr">
            <a:normAutofit/>
          </a:bodyPr>
          <a:lstStyle/>
          <a:p>
            <a:r>
              <a:rPr lang="tr-TR" b="1" dirty="0" smtClean="0">
                <a:solidFill>
                  <a:schemeClr val="tx2">
                    <a:lumMod val="60000"/>
                    <a:lumOff val="40000"/>
                  </a:schemeClr>
                </a:solidFill>
              </a:rPr>
              <a:t>Bir dizinin içindeki elemanlara nasıl ulaşılır?</a:t>
            </a:r>
            <a:endParaRPr lang="tr-TR" b="1" dirty="0">
              <a:solidFill>
                <a:schemeClr val="tx2">
                  <a:lumMod val="60000"/>
                  <a:lumOff val="40000"/>
                </a:schemeClr>
              </a:solidFill>
            </a:endParaRPr>
          </a:p>
        </p:txBody>
      </p:sp>
      <p:sp>
        <p:nvSpPr>
          <p:cNvPr id="3" name="Alt Başlık 2"/>
          <p:cNvSpPr>
            <a:spLocks noGrp="1"/>
          </p:cNvSpPr>
          <p:nvPr>
            <p:ph sz="quarter" idx="1"/>
          </p:nvPr>
        </p:nvSpPr>
        <p:spPr/>
        <p:txBody>
          <a:bodyPr>
            <a:normAutofit fontScale="92500" lnSpcReduction="20000"/>
          </a:bodyPr>
          <a:lstStyle/>
          <a:p>
            <a:pPr algn="just">
              <a:buFontTx/>
              <a:buChar char="-"/>
            </a:pPr>
            <a:r>
              <a:rPr lang="tr-TR" sz="2400" dirty="0" smtClean="0">
                <a:solidFill>
                  <a:schemeClr val="tx1"/>
                </a:solidFill>
              </a:rPr>
              <a:t> Dizilerdeki her bir elemanın bir değişken gibi olduğunu söylemiştik. Değişkenlere değişken isimlerini kullanarak ulaşabiliyorduk. Peki dizideki elemanlara nasıl ulaşılır?</a:t>
            </a:r>
          </a:p>
          <a:p>
            <a:pPr lvl="1" algn="just">
              <a:buFontTx/>
              <a:buChar char="-"/>
            </a:pPr>
            <a:r>
              <a:rPr lang="tr-TR" sz="2100" dirty="0" smtClean="0">
                <a:solidFill>
                  <a:schemeClr val="tx1"/>
                </a:solidFill>
              </a:rPr>
              <a:t> Dizideki elemanlara dizideki indisleri ile ulaşılır. </a:t>
            </a:r>
            <a:r>
              <a:rPr lang="tr-TR" sz="2100" u="sng" dirty="0" smtClean="0">
                <a:solidFill>
                  <a:schemeClr val="tx1"/>
                </a:solidFill>
              </a:rPr>
              <a:t>Dizi indisleri 0'dan başlar </a:t>
            </a:r>
            <a:r>
              <a:rPr lang="tr-TR" sz="2100" dirty="0" smtClean="0">
                <a:solidFill>
                  <a:schemeClr val="tx1"/>
                </a:solidFill>
              </a:rPr>
              <a:t>ve bu özellik dizi değerlerinin okunması için kritiktir. Dizi elemanlarına da indis numaraları ile ulaşılır.</a:t>
            </a:r>
          </a:p>
          <a:p>
            <a:pPr algn="just">
              <a:buFontTx/>
              <a:buChar char="-"/>
            </a:pPr>
            <a:endParaRPr lang="tr-TR" sz="2400" dirty="0" smtClean="0">
              <a:solidFill>
                <a:schemeClr val="tx1"/>
              </a:solidFill>
            </a:endParaRPr>
          </a:p>
          <a:p>
            <a:pPr algn="just">
              <a:buFont typeface="Wingdings" pitchFamily="2" charset="2"/>
              <a:buChar char="§"/>
            </a:pPr>
            <a:r>
              <a:rPr lang="tr-TR" sz="2400" dirty="0" smtClean="0">
                <a:solidFill>
                  <a:schemeClr val="tx1"/>
                </a:solidFill>
              </a:rPr>
              <a:t> Örnek:</a:t>
            </a:r>
          </a:p>
          <a:p>
            <a:pPr algn="ctr"/>
            <a:r>
              <a:rPr lang="tr-TR" sz="3000" dirty="0" smtClean="0">
                <a:solidFill>
                  <a:schemeClr val="tx1"/>
                </a:solidFill>
              </a:rPr>
              <a:t>   </a:t>
            </a:r>
            <a:r>
              <a:rPr lang="tr-TR" sz="3000" dirty="0" err="1" smtClean="0">
                <a:solidFill>
                  <a:schemeClr val="tx1"/>
                </a:solidFill>
              </a:rPr>
              <a:t>int</a:t>
            </a:r>
            <a:r>
              <a:rPr lang="tr-TR" sz="3000" dirty="0" smtClean="0">
                <a:solidFill>
                  <a:schemeClr val="tx1"/>
                </a:solidFill>
              </a:rPr>
              <a:t> dizi[10];</a:t>
            </a:r>
          </a:p>
          <a:p>
            <a:pPr algn="ctr"/>
            <a:r>
              <a:rPr lang="tr-TR" sz="3000" dirty="0" smtClean="0">
                <a:solidFill>
                  <a:schemeClr val="tx1"/>
                </a:solidFill>
              </a:rPr>
              <a:t>   dizi[3] = 7;</a:t>
            </a:r>
          </a:p>
          <a:p>
            <a:pPr algn="just"/>
            <a:endParaRPr lang="tr-TR" sz="2400" dirty="0" smtClean="0">
              <a:solidFill>
                <a:schemeClr val="tx1"/>
              </a:solidFill>
            </a:endParaRPr>
          </a:p>
          <a:p>
            <a:pPr algn="just">
              <a:buFont typeface="Wingdings" pitchFamily="2" charset="2"/>
              <a:buChar char="Ø"/>
            </a:pPr>
            <a:r>
              <a:rPr lang="tr-TR" sz="2400" dirty="0" smtClean="0">
                <a:solidFill>
                  <a:schemeClr val="tx1"/>
                </a:solidFill>
              </a:rPr>
              <a:t> Yukarıda bir </a:t>
            </a:r>
            <a:r>
              <a:rPr lang="tr-TR" sz="2400" dirty="0" err="1" smtClean="0">
                <a:solidFill>
                  <a:schemeClr val="tx1"/>
                </a:solidFill>
              </a:rPr>
              <a:t>int</a:t>
            </a:r>
            <a:r>
              <a:rPr lang="tr-TR" sz="2400" dirty="0" smtClean="0">
                <a:solidFill>
                  <a:schemeClr val="tx1"/>
                </a:solidFill>
              </a:rPr>
              <a:t> dizisi tanımlanmış ve dizinin 3. indisindeki elemanın değeri 3 olarak atanmıştır. Dizinin 3. indisi ile dizinin 3. elemanı aynı şeyler değildir. Dizi indisleri 0'dan başlar ve dizideki 3. elemandan bahsediliyorsa dizinin 2. indisine bakılır (0, 1, 2).</a:t>
            </a:r>
          </a:p>
          <a:p>
            <a:pPr algn="just"/>
            <a:endParaRPr lang="tr-TR" sz="2400" dirty="0" smtClean="0">
              <a:solidFill>
                <a:schemeClr val="tx1"/>
              </a:solidFill>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amond(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heckerboard(across)">
                                      <p:cBhvr>
                                        <p:cTn id="12" dur="500"/>
                                        <p:tgtEl>
                                          <p:spTgt spid="3">
                                            <p:txEl>
                                              <p:pRg st="3" end="3"/>
                                            </p:txEl>
                                          </p:spTgt>
                                        </p:tgtEl>
                                      </p:cBhvr>
                                    </p:animEffect>
                                  </p:childTnLst>
                                </p:cTn>
                              </p:par>
                              <p:par>
                                <p:cTn id="13" presetID="5" presetClass="entr" presetSubtype="1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checkerboard(across)">
                                      <p:cBhvr>
                                        <p:cTn id="15" dur="500"/>
                                        <p:tgtEl>
                                          <p:spTgt spid="3">
                                            <p:txEl>
                                              <p:pRg st="4" end="4"/>
                                            </p:txEl>
                                          </p:spTgt>
                                        </p:tgtEl>
                                      </p:cBhvr>
                                    </p:animEffect>
                                  </p:childTnLst>
                                </p:cTn>
                              </p:par>
                              <p:par>
                                <p:cTn id="16" presetID="5" presetClass="entr" presetSubtype="1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checkerboard(across)">
                                      <p:cBhvr>
                                        <p:cTn id="18" dur="500"/>
                                        <p:tgtEl>
                                          <p:spTgt spid="3">
                                            <p:txEl>
                                              <p:pRg st="5" end="5"/>
                                            </p:txEl>
                                          </p:spTgt>
                                        </p:tgtEl>
                                      </p:cBhvr>
                                    </p:animEffect>
                                  </p:childTnLst>
                                </p:cTn>
                              </p:par>
                              <p:par>
                                <p:cTn id="19" presetID="5" presetClass="entr" presetSubtype="1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checkerboard(across)">
                                      <p:cBhvr>
                                        <p:cTn id="21"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Yuvarlatılmış Dikdörtgen"/>
          <p:cNvSpPr/>
          <p:nvPr/>
        </p:nvSpPr>
        <p:spPr>
          <a:xfrm>
            <a:off x="457200" y="4430332"/>
            <a:ext cx="7991341" cy="172662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tr-TR"/>
          </a:p>
        </p:txBody>
      </p:sp>
      <p:sp>
        <p:nvSpPr>
          <p:cNvPr id="2" name="1 Başlık"/>
          <p:cNvSpPr>
            <a:spLocks noGrp="1"/>
          </p:cNvSpPr>
          <p:nvPr>
            <p:ph type="title"/>
          </p:nvPr>
        </p:nvSpPr>
        <p:spPr/>
        <p:txBody>
          <a:bodyPr/>
          <a:lstStyle/>
          <a:p>
            <a:r>
              <a:rPr lang="tr-TR" b="1" dirty="0" smtClean="0">
                <a:solidFill>
                  <a:schemeClr val="tx2">
                    <a:lumMod val="60000"/>
                    <a:lumOff val="40000"/>
                  </a:schemeClr>
                </a:solidFill>
              </a:rPr>
              <a:t>İndis nedir?</a:t>
            </a:r>
            <a:endParaRPr lang="tr-TR" dirty="0"/>
          </a:p>
        </p:txBody>
      </p:sp>
      <p:sp>
        <p:nvSpPr>
          <p:cNvPr id="3" name="2 İçerik Yer Tutucusu"/>
          <p:cNvSpPr>
            <a:spLocks noGrp="1"/>
          </p:cNvSpPr>
          <p:nvPr>
            <p:ph sz="quarter" idx="1"/>
          </p:nvPr>
        </p:nvSpPr>
        <p:spPr/>
        <p:txBody>
          <a:bodyPr>
            <a:normAutofit lnSpcReduction="10000"/>
          </a:bodyPr>
          <a:lstStyle/>
          <a:p>
            <a:r>
              <a:rPr lang="tr-TR" dirty="0" smtClean="0"/>
              <a:t>Bir dizi elemanının sıra numarasına </a:t>
            </a:r>
            <a:r>
              <a:rPr lang="tr-TR" b="1" dirty="0" smtClean="0"/>
              <a:t>indis (</a:t>
            </a:r>
            <a:r>
              <a:rPr lang="tr-TR" b="1" dirty="0" err="1" smtClean="0"/>
              <a:t>ing.</a:t>
            </a:r>
            <a:r>
              <a:rPr lang="tr-TR" b="1" dirty="0" smtClean="0"/>
              <a:t> </a:t>
            </a:r>
            <a:r>
              <a:rPr lang="tr-TR" b="1" dirty="0" err="1" smtClean="0"/>
              <a:t>index</a:t>
            </a:r>
            <a:r>
              <a:rPr lang="tr-TR" b="1" dirty="0" smtClean="0"/>
              <a:t>)</a:t>
            </a:r>
            <a:r>
              <a:rPr lang="tr-TR" dirty="0" smtClean="0"/>
              <a:t> denir.</a:t>
            </a:r>
          </a:p>
          <a:p>
            <a:r>
              <a:rPr lang="tr-TR" dirty="0" smtClean="0"/>
              <a:t>5 elemanlı bir dizinin elemanları </a:t>
            </a:r>
          </a:p>
          <a:p>
            <a:pPr lvl="1"/>
            <a:r>
              <a:rPr lang="tr-TR" b="1" dirty="0" smtClean="0"/>
              <a:t>0 indisli eleman</a:t>
            </a:r>
          </a:p>
          <a:p>
            <a:pPr lvl="1"/>
            <a:r>
              <a:rPr lang="tr-TR" dirty="0" smtClean="0"/>
              <a:t>1 indisli eleman</a:t>
            </a:r>
          </a:p>
          <a:p>
            <a:pPr lvl="1"/>
            <a:r>
              <a:rPr lang="tr-TR" dirty="0" smtClean="0"/>
              <a:t>2 indisli eleman</a:t>
            </a:r>
          </a:p>
          <a:p>
            <a:pPr lvl="1"/>
            <a:r>
              <a:rPr lang="tr-TR" dirty="0" smtClean="0"/>
              <a:t>3 indisli eleman</a:t>
            </a:r>
          </a:p>
          <a:p>
            <a:pPr lvl="1"/>
            <a:r>
              <a:rPr lang="tr-TR" dirty="0" smtClean="0"/>
              <a:t>4 indisli eleman dır.</a:t>
            </a:r>
          </a:p>
          <a:p>
            <a:pPr lvl="1"/>
            <a:endParaRPr lang="tr-TR" dirty="0" smtClean="0"/>
          </a:p>
          <a:p>
            <a:r>
              <a:rPr lang="tr-TR" i="1" dirty="0" smtClean="0"/>
              <a:t>Dizilerin eleman indisleri 0’dan başlar</a:t>
            </a:r>
          </a:p>
          <a:p>
            <a:r>
              <a:rPr lang="tr-TR" sz="2200" i="1" dirty="0" smtClean="0"/>
              <a:t>X elemanlı bir dizinin, X indisli bir elemanı asla olamaz. </a:t>
            </a:r>
            <a:br>
              <a:rPr lang="tr-TR" sz="2200" i="1" dirty="0" smtClean="0"/>
            </a:br>
            <a:r>
              <a:rPr lang="tr-TR" sz="2200" i="1" dirty="0" smtClean="0"/>
              <a:t>Maksimum X-1 indisli elemanı vardır. ( örn. </a:t>
            </a:r>
            <a:r>
              <a:rPr lang="tr-TR" sz="2200" i="1" dirty="0" err="1" smtClean="0"/>
              <a:t>int</a:t>
            </a:r>
            <a:r>
              <a:rPr lang="tr-TR" sz="2200" i="1" dirty="0" smtClean="0"/>
              <a:t> dizi[10]; demişseniz kodun devamında hiçbir yerde dizi[10] görmemeniz gerekir.)</a:t>
            </a:r>
          </a:p>
        </p:txBody>
      </p:sp>
      <p:pic>
        <p:nvPicPr>
          <p:cNvPr id="8" name="Picture 2" descr="http://static.fjcdn.com/pictures/Baby+cool+browsing+through+my+friends+pictures+on+facebook+when+i_6cb8ea_3528450.jpg"/>
          <p:cNvPicPr>
            <a:picLocks noChangeAspect="1"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7038975" y="2078277"/>
            <a:ext cx="1647825" cy="22828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9" name="8 Köşeleri Yuvarlanmış Dikdörtgen Belirtme Çizgisi"/>
          <p:cNvSpPr/>
          <p:nvPr/>
        </p:nvSpPr>
        <p:spPr>
          <a:xfrm>
            <a:off x="3941007" y="2706847"/>
            <a:ext cx="2634328" cy="991673"/>
          </a:xfrm>
          <a:prstGeom prst="wedgeRoundRectCallout">
            <a:avLst>
              <a:gd name="adj1" fmla="val 86233"/>
              <a:gd name="adj2" fmla="val -49188"/>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smtClean="0"/>
              <a:t>Dizi indisleri 0’dan başlar. Bu bilgi çok önemlidir.</a:t>
            </a:r>
            <a:endParaRPr lang="tr-TR" dirty="0"/>
          </a:p>
        </p:txBody>
      </p:sp>
    </p:spTree>
  </p:cSld>
  <p:clrMapOvr>
    <a:masterClrMapping/>
  </p:clrMapOvr>
  <p:transition>
    <p:random/>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dirty="0" smtClean="0"/>
              <a:t>Indexes can be mathematical expressions</a:t>
            </a:r>
            <a:endParaRPr lang="en-US" dirty="0"/>
          </a:p>
        </p:txBody>
      </p:sp>
      <p:sp>
        <p:nvSpPr>
          <p:cNvPr id="23555" name="Rectangle 3"/>
          <p:cNvSpPr>
            <a:spLocks noGrp="1" noChangeArrowheads="1"/>
          </p:cNvSpPr>
          <p:nvPr>
            <p:ph idx="1"/>
          </p:nvPr>
        </p:nvSpPr>
        <p:spPr>
          <a:xfrm>
            <a:off x="428596" y="1357298"/>
            <a:ext cx="8358246" cy="5064926"/>
          </a:xfrm>
        </p:spPr>
        <p:txBody>
          <a:bodyPr>
            <a:normAutofit/>
          </a:bodyPr>
          <a:lstStyle/>
          <a:p>
            <a:r>
              <a:rPr lang="en-US" sz="3200" b="0" dirty="0"/>
              <a:t>A subscript can also be an expression that evaluates to an integer</a:t>
            </a:r>
            <a:r>
              <a:rPr lang="en-US" sz="3200" b="0" dirty="0" smtClean="0"/>
              <a:t>. E.g. a=1, b=</a:t>
            </a:r>
            <a:r>
              <a:rPr lang="tr-TR" sz="3200" b="0" dirty="0"/>
              <a:t>1</a:t>
            </a:r>
            <a:r>
              <a:rPr lang="en-US" sz="3200" b="0" dirty="0" smtClean="0"/>
              <a:t>, </a:t>
            </a:r>
            <a:endParaRPr lang="en-US" sz="3200" b="0" dirty="0"/>
          </a:p>
          <a:p>
            <a:pPr>
              <a:buFontTx/>
              <a:buNone/>
            </a:pPr>
            <a:endParaRPr lang="en-US" sz="1050" b="0" dirty="0"/>
          </a:p>
          <a:p>
            <a:pPr>
              <a:buFontTx/>
              <a:buNone/>
            </a:pPr>
            <a:r>
              <a:rPr lang="en-US" sz="3200" b="0" dirty="0"/>
              <a:t>		numbers[(a + b) * 2] </a:t>
            </a:r>
            <a:r>
              <a:rPr lang="en-US" sz="3200" b="0" dirty="0" smtClean="0"/>
              <a:t>;</a:t>
            </a:r>
          </a:p>
          <a:p>
            <a:pPr>
              <a:buFontTx/>
              <a:buNone/>
            </a:pPr>
            <a:r>
              <a:rPr lang="en-US" sz="3200" b="0" dirty="0" smtClean="0"/>
              <a:t>Then this is equivalent to </a:t>
            </a:r>
            <a:r>
              <a:rPr lang="en-US" sz="3200" b="0" i="1" dirty="0" smtClean="0"/>
              <a:t>numbers[</a:t>
            </a:r>
            <a:r>
              <a:rPr lang="tr-TR" sz="3200" b="0" i="1" dirty="0" smtClean="0"/>
              <a:t>4</a:t>
            </a:r>
            <a:r>
              <a:rPr lang="en-US" sz="3200" b="0" i="1" dirty="0" smtClean="0"/>
              <a:t>];</a:t>
            </a:r>
            <a:endParaRPr lang="tr-TR" sz="3200" b="0" i="1" dirty="0" smtClean="0"/>
          </a:p>
          <a:p>
            <a:pPr>
              <a:buFontTx/>
              <a:buNone/>
            </a:pPr>
            <a:r>
              <a:rPr lang="en-US" sz="2000" b="0" dirty="0" smtClean="0"/>
              <a:t> </a:t>
            </a:r>
          </a:p>
        </p:txBody>
      </p:sp>
    </p:spTree>
    <p:extLst>
      <p:ext uri="{BB962C8B-B14F-4D97-AF65-F5344CB8AC3E}">
        <p14:creationId xmlns:p14="http://schemas.microsoft.com/office/powerpoint/2010/main" xmlns="" val="2637089467"/>
      </p:ext>
    </p:extLst>
  </p:cSld>
  <p:clrMapOvr>
    <a:masterClrMapping/>
  </p:clrMapOvr>
  <p:transition>
    <p:random/>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Uygulama</a:t>
            </a:r>
            <a:endParaRPr lang="tr-TR" dirty="0"/>
          </a:p>
        </p:txBody>
      </p:sp>
      <p:graphicFrame>
        <p:nvGraphicFramePr>
          <p:cNvPr id="4" name="3 İçerik Yer Tutucusu"/>
          <p:cNvGraphicFramePr>
            <a:graphicFrameLocks noGrp="1"/>
          </p:cNvGraphicFramePr>
          <p:nvPr>
            <p:ph sz="quarter" idx="1"/>
          </p:nvPr>
        </p:nvGraphicFramePr>
        <p:xfrm>
          <a:off x="4929192" y="1357299"/>
          <a:ext cx="3525840" cy="1198438"/>
        </p:xfrm>
        <a:graphic>
          <a:graphicData uri="http://schemas.openxmlformats.org/drawingml/2006/table">
            <a:tbl>
              <a:tblPr/>
              <a:tblGrid>
                <a:gridCol w="352584"/>
                <a:gridCol w="352584"/>
                <a:gridCol w="352584"/>
                <a:gridCol w="352584"/>
                <a:gridCol w="352584"/>
                <a:gridCol w="352584"/>
                <a:gridCol w="352584"/>
                <a:gridCol w="352584"/>
                <a:gridCol w="352584"/>
                <a:gridCol w="352584"/>
              </a:tblGrid>
              <a:tr h="357190">
                <a:tc>
                  <a:txBody>
                    <a:bodyPr/>
                    <a:lstStyle/>
                    <a:p>
                      <a:pPr algn="ctr">
                        <a:lnSpc>
                          <a:spcPct val="115000"/>
                        </a:lnSpc>
                        <a:spcAft>
                          <a:spcPts val="0"/>
                        </a:spcAft>
                        <a:tabLst>
                          <a:tab pos="397510" algn="l"/>
                        </a:tabLst>
                      </a:pPr>
                      <a:r>
                        <a:rPr lang="tr-TR" sz="1800" dirty="0" smtClean="0">
                          <a:latin typeface="Arial"/>
                          <a:ea typeface="Times New Roman"/>
                          <a:cs typeface="Times New Roman"/>
                        </a:rPr>
                        <a:t>A</a:t>
                      </a:r>
                      <a:endParaRPr lang="tr-TR" sz="24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r>
                        <a:rPr lang="tr-TR" sz="2400" dirty="0" smtClean="0">
                          <a:latin typeface="Calibri"/>
                          <a:ea typeface="Times New Roman"/>
                          <a:cs typeface="Times New Roman"/>
                        </a:rPr>
                        <a:t>:</a:t>
                      </a:r>
                      <a:endParaRPr lang="tr-TR" sz="2400" dirty="0">
                        <a:latin typeface="Calibri"/>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r>
                        <a:rPr lang="tr-TR" sz="2400" b="1" i="1" dirty="0" smtClean="0">
                          <a:latin typeface="Calibri"/>
                          <a:ea typeface="Times New Roman"/>
                          <a:cs typeface="Times New Roman"/>
                        </a:rPr>
                        <a:t>8</a:t>
                      </a:r>
                      <a:endParaRPr lang="tr-TR" sz="2400" b="1" i="1" dirty="0">
                        <a:latin typeface="Calibri"/>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endParaRPr lang="tr-TR" sz="1100" dirty="0">
                        <a:latin typeface="Calibri"/>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endParaRPr lang="tr-TR" sz="1100" dirty="0">
                        <a:latin typeface="Calibri"/>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endParaRPr lang="tr-TR" sz="1100" dirty="0">
                        <a:latin typeface="Calibri"/>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endParaRPr lang="tr-TR" sz="1100" dirty="0">
                        <a:latin typeface="Calibri"/>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endParaRPr lang="tr-TR" sz="100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endParaRPr lang="tr-TR" sz="100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endParaRPr lang="tr-TR" sz="100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r>
              <a:tr h="357190">
                <a:tc>
                  <a:txBody>
                    <a:bodyPr/>
                    <a:lstStyle/>
                    <a:p>
                      <a:pPr algn="ctr">
                        <a:lnSpc>
                          <a:spcPct val="115000"/>
                        </a:lnSpc>
                        <a:spcAft>
                          <a:spcPts val="0"/>
                        </a:spcAft>
                        <a:tabLst>
                          <a:tab pos="397510" algn="l"/>
                        </a:tabLst>
                      </a:pPr>
                      <a:r>
                        <a:rPr lang="tr-TR" sz="1800" dirty="0" smtClean="0">
                          <a:latin typeface="Arial"/>
                          <a:ea typeface="Times New Roman"/>
                          <a:cs typeface="Times New Roman"/>
                        </a:rPr>
                        <a:t>B</a:t>
                      </a:r>
                      <a:endParaRPr lang="tr-TR" sz="24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r>
                        <a:rPr lang="tr-TR" sz="2400" dirty="0" smtClean="0">
                          <a:latin typeface="Calibri"/>
                          <a:ea typeface="Times New Roman"/>
                          <a:cs typeface="Times New Roman"/>
                        </a:rPr>
                        <a:t>:</a:t>
                      </a:r>
                      <a:endParaRPr lang="tr-TR" sz="2400" dirty="0">
                        <a:latin typeface="Calibri"/>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endParaRPr lang="tr-TR" sz="2400" dirty="0">
                        <a:latin typeface="Calibri"/>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endParaRPr lang="tr-TR" sz="1100" dirty="0">
                        <a:latin typeface="Calibri"/>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endParaRPr lang="tr-TR" sz="1000" dirty="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endParaRPr lang="tr-TR" sz="1000" dirty="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endParaRPr lang="tr-TR" sz="1000" dirty="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endParaRPr lang="tr-TR" sz="100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endParaRPr lang="tr-TR" sz="100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endParaRPr lang="tr-TR" sz="100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r>
              <a:tr h="357190">
                <a:tc>
                  <a:txBody>
                    <a:bodyPr/>
                    <a:lstStyle/>
                    <a:p>
                      <a:pPr algn="ctr">
                        <a:lnSpc>
                          <a:spcPct val="115000"/>
                        </a:lnSpc>
                        <a:spcAft>
                          <a:spcPts val="0"/>
                        </a:spcAft>
                        <a:tabLst>
                          <a:tab pos="397510" algn="l"/>
                        </a:tabLst>
                      </a:pPr>
                      <a:endParaRPr lang="tr-TR" sz="100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397510" algn="l"/>
                        </a:tabLst>
                      </a:pPr>
                      <a:endParaRPr lang="tr-TR" sz="100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397510" algn="l"/>
                        </a:tabLst>
                      </a:pPr>
                      <a:endParaRPr lang="tr-TR" sz="100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397510" algn="l"/>
                        </a:tabLst>
                      </a:pPr>
                      <a:endParaRPr lang="tr-TR" sz="1000" dirty="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397510" algn="l"/>
                        </a:tabLst>
                      </a:pPr>
                      <a:endParaRPr lang="tr-TR" sz="100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397510" algn="l"/>
                        </a:tabLst>
                      </a:pPr>
                      <a:endParaRPr lang="tr-TR" sz="100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397510" algn="l"/>
                        </a:tabLst>
                      </a:pPr>
                      <a:endParaRPr lang="tr-TR" sz="100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397510" algn="l"/>
                        </a:tabLst>
                      </a:pPr>
                      <a:endParaRPr lang="tr-TR" sz="100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397510" algn="l"/>
                        </a:tabLst>
                      </a:pPr>
                      <a:endParaRPr lang="tr-TR" sz="100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397510" algn="l"/>
                        </a:tabLst>
                      </a:pPr>
                      <a:endParaRPr lang="tr-TR" sz="1000" dirty="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4 Dikdörtgen"/>
          <p:cNvSpPr/>
          <p:nvPr/>
        </p:nvSpPr>
        <p:spPr>
          <a:xfrm>
            <a:off x="428596" y="1714488"/>
            <a:ext cx="6643734" cy="2246769"/>
          </a:xfrm>
          <a:prstGeom prst="rect">
            <a:avLst/>
          </a:prstGeom>
        </p:spPr>
        <p:txBody>
          <a:bodyPr wrap="square">
            <a:spAutoFit/>
          </a:bodyPr>
          <a:lstStyle/>
          <a:p>
            <a:r>
              <a:rPr lang="it-IT" sz="2000" dirty="0" smtClean="0"/>
              <a:t>int a;</a:t>
            </a:r>
          </a:p>
          <a:p>
            <a:r>
              <a:rPr lang="it-IT" sz="2000" dirty="0" smtClean="0"/>
              <a:t>printf("A:");</a:t>
            </a:r>
          </a:p>
          <a:p>
            <a:r>
              <a:rPr lang="it-IT" sz="2000" dirty="0" smtClean="0"/>
              <a:t>scanf("%d", &amp;a);</a:t>
            </a:r>
          </a:p>
          <a:p>
            <a:r>
              <a:rPr lang="it-IT" sz="2000" dirty="0" smtClean="0"/>
              <a:t>int dizi[a];</a:t>
            </a:r>
          </a:p>
          <a:p>
            <a:r>
              <a:rPr lang="it-IT" sz="2000" dirty="0" smtClean="0"/>
              <a:t>dizi[0]=3;</a:t>
            </a:r>
          </a:p>
          <a:p>
            <a:r>
              <a:rPr lang="it-IT" sz="2000" dirty="0" smtClean="0"/>
              <a:t>dizi[2]=2;</a:t>
            </a:r>
          </a:p>
          <a:p>
            <a:r>
              <a:rPr lang="it-IT" sz="2000" dirty="0" smtClean="0"/>
              <a:t>printf("B:%d%d%d", dizi[2], dizi[0], dizi[0</a:t>
            </a:r>
            <a:r>
              <a:rPr lang="tr-TR" sz="2000" dirty="0" smtClean="0"/>
              <a:t>*5</a:t>
            </a:r>
            <a:r>
              <a:rPr lang="it-IT" sz="2000" dirty="0" smtClean="0"/>
              <a:t>]*dizi[</a:t>
            </a:r>
            <a:r>
              <a:rPr lang="tr-TR" sz="2000" dirty="0" smtClean="0"/>
              <a:t>3-1</a:t>
            </a:r>
            <a:r>
              <a:rPr lang="it-IT" sz="2000" dirty="0" smtClean="0"/>
              <a:t>]);</a:t>
            </a:r>
          </a:p>
        </p:txBody>
      </p:sp>
      <p:sp>
        <p:nvSpPr>
          <p:cNvPr id="7" name="6 Metin kutusu"/>
          <p:cNvSpPr txBox="1"/>
          <p:nvPr/>
        </p:nvSpPr>
        <p:spPr>
          <a:xfrm>
            <a:off x="6715140" y="2857496"/>
            <a:ext cx="2000264" cy="1323439"/>
          </a:xfrm>
          <a:prstGeom prst="rect">
            <a:avLst/>
          </a:prstGeom>
          <a:noFill/>
        </p:spPr>
        <p:txBody>
          <a:bodyPr wrap="square" rtlCol="0">
            <a:spAutoFit/>
          </a:bodyPr>
          <a:lstStyle/>
          <a:p>
            <a:r>
              <a:rPr lang="tr-TR" sz="1600" dirty="0" smtClean="0"/>
              <a:t>a değeri 3’den küçük girilirse derleyici hata vermeyebilir ama kod hatalı hale gelir. Neden?</a:t>
            </a:r>
            <a:endParaRPr lang="tr-TR" sz="1600" dirty="0"/>
          </a:p>
        </p:txBody>
      </p:sp>
      <p:sp>
        <p:nvSpPr>
          <p:cNvPr id="8" name="7 Metin kutusu"/>
          <p:cNvSpPr txBox="1"/>
          <p:nvPr/>
        </p:nvSpPr>
        <p:spPr>
          <a:xfrm>
            <a:off x="4286248" y="4500570"/>
            <a:ext cx="4714908" cy="1569660"/>
          </a:xfrm>
          <a:prstGeom prst="rect">
            <a:avLst/>
          </a:prstGeom>
          <a:noFill/>
        </p:spPr>
        <p:txBody>
          <a:bodyPr wrap="square" rtlCol="0">
            <a:spAutoFit/>
          </a:bodyPr>
          <a:lstStyle/>
          <a:p>
            <a:r>
              <a:rPr lang="tr-TR" sz="1600" i="1" dirty="0" smtClean="0"/>
              <a:t>Çünkü dizi[2] kullanılarak dizinin minimum 3 elemanlı olacağı varsayılmıştı. a değeri 3’den küçük olursa derleyici dizi için hafızada ayrılan yerin dışına değer kaydı yapacak ve kodun devamında o alan AYIRT EDİLMİŞ(</a:t>
            </a:r>
            <a:r>
              <a:rPr lang="tr-TR" sz="1600" i="1" dirty="0" err="1" smtClean="0"/>
              <a:t>reserved</a:t>
            </a:r>
            <a:r>
              <a:rPr lang="tr-TR" sz="1600" i="1" dirty="0" smtClean="0"/>
              <a:t>) olmadığı için oradaki kaydın üstüne başka kayıtlar yapılabilecek.</a:t>
            </a:r>
            <a:endParaRPr lang="tr-TR" sz="1600" i="1" dirty="0"/>
          </a:p>
        </p:txBody>
      </p:sp>
      <p:pic>
        <p:nvPicPr>
          <p:cNvPr id="9" name="8 Resim" descr="soru.jpg"/>
          <p:cNvPicPr>
            <a:picLocks noChangeAspect="1"/>
          </p:cNvPicPr>
          <p:nvPr/>
        </p:nvPicPr>
        <p:blipFill>
          <a:blip r:embed="rId3"/>
          <a:stretch>
            <a:fillRect/>
          </a:stretch>
        </p:blipFill>
        <p:spPr>
          <a:xfrm>
            <a:off x="2786050" y="1285860"/>
            <a:ext cx="1767840" cy="1328928"/>
          </a:xfrm>
          <a:prstGeom prst="rect">
            <a:avLst/>
          </a:prstGeom>
        </p:spPr>
      </p:pic>
      <p:cxnSp>
        <p:nvCxnSpPr>
          <p:cNvPr id="16" name="15 Düz Ok Bağlayıcısı"/>
          <p:cNvCxnSpPr/>
          <p:nvPr/>
        </p:nvCxnSpPr>
        <p:spPr>
          <a:xfrm rot="10800000" flipV="1">
            <a:off x="6286512" y="4214818"/>
            <a:ext cx="642942" cy="2857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17 Düz Ok Bağlayıcısı"/>
          <p:cNvCxnSpPr/>
          <p:nvPr/>
        </p:nvCxnSpPr>
        <p:spPr>
          <a:xfrm flipV="1">
            <a:off x="5429256" y="1142984"/>
            <a:ext cx="500066" cy="2143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18 Metin kutusu"/>
          <p:cNvSpPr txBox="1"/>
          <p:nvPr/>
        </p:nvSpPr>
        <p:spPr>
          <a:xfrm>
            <a:off x="4929190" y="642918"/>
            <a:ext cx="3926716" cy="523220"/>
          </a:xfrm>
          <a:prstGeom prst="rect">
            <a:avLst/>
          </a:prstGeom>
          <a:noFill/>
        </p:spPr>
        <p:txBody>
          <a:bodyPr wrap="none" rtlCol="0">
            <a:spAutoFit/>
          </a:bodyPr>
          <a:lstStyle/>
          <a:p>
            <a:r>
              <a:rPr lang="tr-TR" sz="1400" dirty="0" smtClean="0"/>
              <a:t>Sorunun altındaki çıktı kutusu bu şekilde verilmiştir.</a:t>
            </a:r>
          </a:p>
          <a:p>
            <a:r>
              <a:rPr lang="tr-TR" sz="1400" dirty="0" smtClean="0"/>
              <a:t>Siz de uygulama kağıdınıza aktarınız.</a:t>
            </a:r>
            <a:endParaRPr lang="tr-TR" sz="1400" dirty="0"/>
          </a:p>
        </p:txBody>
      </p:sp>
      <p:pic>
        <p:nvPicPr>
          <p:cNvPr id="1026" name="Picture 2"/>
          <p:cNvPicPr>
            <a:picLocks noChangeAspect="1" noChangeArrowheads="1"/>
          </p:cNvPicPr>
          <p:nvPr/>
        </p:nvPicPr>
        <p:blipFill>
          <a:blip r:embed="rId4"/>
          <a:srcRect/>
          <a:stretch>
            <a:fillRect/>
          </a:stretch>
        </p:blipFill>
        <p:spPr bwMode="auto">
          <a:xfrm>
            <a:off x="857224" y="4286256"/>
            <a:ext cx="3169621" cy="1766895"/>
          </a:xfrm>
          <a:prstGeom prst="rect">
            <a:avLst/>
          </a:prstGeom>
          <a:noFill/>
          <a:ln w="9525">
            <a:noFill/>
            <a:miter lim="800000"/>
            <a:headEnd/>
            <a:tailEnd/>
          </a:ln>
          <a:effec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heckerboard(across)">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par>
                                <p:cTn id="18" presetID="8" presetClass="entr" presetSubtype="16"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diamond(in)">
                                      <p:cBhvr>
                                        <p:cTn id="2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idx="1"/>
          </p:nvPr>
        </p:nvSpPr>
        <p:spPr>
          <a:xfrm>
            <a:off x="381000" y="1143000"/>
            <a:ext cx="8534400" cy="5105400"/>
          </a:xfrm>
          <a:noFill/>
          <a:ln/>
        </p:spPr>
        <p:txBody>
          <a:bodyPr>
            <a:normAutofit/>
          </a:bodyPr>
          <a:lstStyle/>
          <a:p>
            <a:r>
              <a:rPr lang="en-US" sz="2000" dirty="0"/>
              <a:t>Each element in an array has a </a:t>
            </a:r>
            <a:r>
              <a:rPr lang="en-US" sz="2000" b="1" dirty="0"/>
              <a:t>subscript </a:t>
            </a:r>
            <a:r>
              <a:rPr lang="en-US" sz="2000" dirty="0"/>
              <a:t>(</a:t>
            </a:r>
            <a:r>
              <a:rPr lang="en-US" sz="2000" b="1" dirty="0"/>
              <a:t>index</a:t>
            </a:r>
            <a:r>
              <a:rPr lang="en-US" sz="2000" dirty="0"/>
              <a:t>) associated with it.</a:t>
            </a:r>
          </a:p>
          <a:p>
            <a:pPr>
              <a:buFontTx/>
              <a:buNone/>
            </a:pPr>
            <a:endParaRPr lang="en-US" sz="2000" dirty="0"/>
          </a:p>
          <a:p>
            <a:endParaRPr lang="en-US" sz="2000" dirty="0"/>
          </a:p>
          <a:p>
            <a:endParaRPr lang="tr-TR" sz="2000" u="sng" dirty="0" smtClean="0"/>
          </a:p>
          <a:p>
            <a:r>
              <a:rPr lang="en-US" sz="2000" u="sng" dirty="0" smtClean="0"/>
              <a:t>Subscripts are integers and always begin at zero</a:t>
            </a:r>
            <a:r>
              <a:rPr lang="en-US" sz="2000" dirty="0" smtClean="0"/>
              <a:t>.</a:t>
            </a:r>
            <a:endParaRPr lang="en-US" sz="2000" dirty="0"/>
          </a:p>
          <a:p>
            <a:r>
              <a:rPr lang="en-US" sz="2000" dirty="0"/>
              <a:t>Values of individual elements can be accessed by </a:t>
            </a:r>
            <a:r>
              <a:rPr lang="en-US" sz="2000" b="1" dirty="0"/>
              <a:t>indexing</a:t>
            </a:r>
            <a:r>
              <a:rPr lang="en-US" sz="2000" dirty="0"/>
              <a:t> into the array.  For example,</a:t>
            </a:r>
          </a:p>
          <a:p>
            <a:pPr>
              <a:buFontTx/>
              <a:buNone/>
            </a:pPr>
            <a:r>
              <a:rPr lang="en-US" sz="2000" dirty="0"/>
              <a:t>		</a:t>
            </a:r>
            <a:r>
              <a:rPr lang="en-US" sz="1800" dirty="0" err="1"/>
              <a:t>printf</a:t>
            </a:r>
            <a:r>
              <a:rPr lang="en-US" sz="1800" dirty="0"/>
              <a:t>(</a:t>
            </a:r>
            <a:r>
              <a:rPr lang="ja-JP" altLang="en-US" sz="1800" dirty="0">
                <a:latin typeface="Arial"/>
              </a:rPr>
              <a:t>“</a:t>
            </a:r>
            <a:r>
              <a:rPr lang="en-US" sz="1800" dirty="0"/>
              <a:t>The third element = %d.\n</a:t>
            </a:r>
            <a:r>
              <a:rPr lang="ja-JP" altLang="en-US" sz="1800" dirty="0">
                <a:latin typeface="Arial"/>
              </a:rPr>
              <a:t>”</a:t>
            </a:r>
            <a:r>
              <a:rPr lang="en-US" sz="1800" dirty="0"/>
              <a:t>, numbers[2]);</a:t>
            </a:r>
          </a:p>
          <a:p>
            <a:pPr>
              <a:buFontTx/>
              <a:buNone/>
            </a:pPr>
            <a:r>
              <a:rPr lang="en-US" sz="1800" dirty="0"/>
              <a:t>	</a:t>
            </a:r>
            <a:r>
              <a:rPr lang="en-US" sz="2000" dirty="0"/>
              <a:t>would give the output</a:t>
            </a:r>
            <a:endParaRPr lang="en-US" sz="1800" dirty="0"/>
          </a:p>
          <a:p>
            <a:pPr>
              <a:buFontTx/>
              <a:buNone/>
            </a:pPr>
            <a:r>
              <a:rPr lang="en-US" sz="1800" dirty="0"/>
              <a:t>		The third element = 6.</a:t>
            </a:r>
            <a:endParaRPr lang="en-US" sz="2000" dirty="0"/>
          </a:p>
        </p:txBody>
      </p:sp>
      <p:sp>
        <p:nvSpPr>
          <p:cNvPr id="8194" name="Rectangle 2"/>
          <p:cNvSpPr>
            <a:spLocks noGrp="1" noChangeArrowheads="1"/>
          </p:cNvSpPr>
          <p:nvPr>
            <p:ph type="title"/>
          </p:nvPr>
        </p:nvSpPr>
        <p:spPr>
          <a:noFill/>
          <a:ln/>
        </p:spPr>
        <p:txBody>
          <a:bodyPr/>
          <a:lstStyle/>
          <a:p>
            <a:r>
              <a:rPr lang="tr-TR" dirty="0" smtClean="0"/>
              <a:t>Diziler</a:t>
            </a:r>
            <a:endParaRPr lang="en-US" dirty="0"/>
          </a:p>
        </p:txBody>
      </p:sp>
      <p:sp>
        <p:nvSpPr>
          <p:cNvPr id="8197" name="Text Box 5"/>
          <p:cNvSpPr txBox="1">
            <a:spLocks noChangeArrowheads="1"/>
          </p:cNvSpPr>
          <p:nvPr/>
        </p:nvSpPr>
        <p:spPr bwMode="auto">
          <a:xfrm>
            <a:off x="482600" y="2784530"/>
            <a:ext cx="6400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en-US"/>
          </a:p>
        </p:txBody>
      </p:sp>
      <p:sp>
        <p:nvSpPr>
          <p:cNvPr id="8198" name="Rectangle 6"/>
          <p:cNvSpPr>
            <a:spLocks noChangeArrowheads="1"/>
          </p:cNvSpPr>
          <p:nvPr/>
        </p:nvSpPr>
        <p:spPr bwMode="auto">
          <a:xfrm>
            <a:off x="3282950" y="1593850"/>
            <a:ext cx="520700" cy="520700"/>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199" name="Rectangle 7"/>
          <p:cNvSpPr>
            <a:spLocks noChangeArrowheads="1"/>
          </p:cNvSpPr>
          <p:nvPr/>
        </p:nvSpPr>
        <p:spPr bwMode="auto">
          <a:xfrm>
            <a:off x="3816350" y="1593850"/>
            <a:ext cx="520700" cy="520700"/>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00" name="Rectangle 8"/>
          <p:cNvSpPr>
            <a:spLocks noChangeArrowheads="1"/>
          </p:cNvSpPr>
          <p:nvPr/>
        </p:nvSpPr>
        <p:spPr bwMode="auto">
          <a:xfrm>
            <a:off x="4349750" y="1593850"/>
            <a:ext cx="520700" cy="520700"/>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01" name="Rectangle 9"/>
          <p:cNvSpPr>
            <a:spLocks noChangeArrowheads="1"/>
          </p:cNvSpPr>
          <p:nvPr/>
        </p:nvSpPr>
        <p:spPr bwMode="auto">
          <a:xfrm>
            <a:off x="4883150" y="1593850"/>
            <a:ext cx="520700" cy="520700"/>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02" name="Rectangle 10"/>
          <p:cNvSpPr>
            <a:spLocks noChangeArrowheads="1"/>
          </p:cNvSpPr>
          <p:nvPr/>
        </p:nvSpPr>
        <p:spPr bwMode="auto">
          <a:xfrm>
            <a:off x="5416550" y="1593850"/>
            <a:ext cx="520700" cy="520700"/>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03" name="Rectangle 11"/>
          <p:cNvSpPr>
            <a:spLocks noChangeArrowheads="1"/>
          </p:cNvSpPr>
          <p:nvPr/>
        </p:nvSpPr>
        <p:spPr bwMode="auto">
          <a:xfrm>
            <a:off x="3332163" y="1643063"/>
            <a:ext cx="350837" cy="454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r>
              <a:rPr lang="en-US" b="1" dirty="0"/>
              <a:t>5</a:t>
            </a:r>
          </a:p>
        </p:txBody>
      </p:sp>
      <p:sp>
        <p:nvSpPr>
          <p:cNvPr id="8204" name="Rectangle 12"/>
          <p:cNvSpPr>
            <a:spLocks noChangeArrowheads="1"/>
          </p:cNvSpPr>
          <p:nvPr/>
        </p:nvSpPr>
        <p:spPr bwMode="auto">
          <a:xfrm>
            <a:off x="3865563" y="1643063"/>
            <a:ext cx="350837" cy="454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r>
              <a:rPr lang="en-US" b="1"/>
              <a:t>2</a:t>
            </a:r>
          </a:p>
        </p:txBody>
      </p:sp>
      <p:sp>
        <p:nvSpPr>
          <p:cNvPr id="8205" name="Rectangle 13"/>
          <p:cNvSpPr>
            <a:spLocks noChangeArrowheads="1"/>
          </p:cNvSpPr>
          <p:nvPr/>
        </p:nvSpPr>
        <p:spPr bwMode="auto">
          <a:xfrm>
            <a:off x="4398963" y="1643063"/>
            <a:ext cx="350837" cy="454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r>
              <a:rPr lang="en-US" b="1"/>
              <a:t>6</a:t>
            </a:r>
          </a:p>
        </p:txBody>
      </p:sp>
      <p:sp>
        <p:nvSpPr>
          <p:cNvPr id="8206" name="Rectangle 14"/>
          <p:cNvSpPr>
            <a:spLocks noChangeArrowheads="1"/>
          </p:cNvSpPr>
          <p:nvPr/>
        </p:nvSpPr>
        <p:spPr bwMode="auto">
          <a:xfrm>
            <a:off x="4932363" y="1643063"/>
            <a:ext cx="350837" cy="454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r>
              <a:rPr lang="en-US" b="1"/>
              <a:t>9</a:t>
            </a:r>
          </a:p>
        </p:txBody>
      </p:sp>
      <p:sp>
        <p:nvSpPr>
          <p:cNvPr id="8207" name="Rectangle 15"/>
          <p:cNvSpPr>
            <a:spLocks noChangeArrowheads="1"/>
          </p:cNvSpPr>
          <p:nvPr/>
        </p:nvSpPr>
        <p:spPr bwMode="auto">
          <a:xfrm>
            <a:off x="5465763" y="1643063"/>
            <a:ext cx="350837" cy="454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r>
              <a:rPr lang="en-US" b="1"/>
              <a:t>3</a:t>
            </a:r>
          </a:p>
        </p:txBody>
      </p:sp>
      <p:sp>
        <p:nvSpPr>
          <p:cNvPr id="8208" name="Rectangle 16"/>
          <p:cNvSpPr>
            <a:spLocks noChangeArrowheads="1"/>
          </p:cNvSpPr>
          <p:nvPr/>
        </p:nvSpPr>
        <p:spPr bwMode="auto">
          <a:xfrm>
            <a:off x="2000232" y="1643050"/>
            <a:ext cx="697115" cy="3667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r>
              <a:rPr lang="tr-TR" b="1" dirty="0" err="1" smtClean="0"/>
              <a:t>value</a:t>
            </a:r>
            <a:endParaRPr lang="en-US" b="1" dirty="0"/>
          </a:p>
        </p:txBody>
      </p:sp>
      <p:sp>
        <p:nvSpPr>
          <p:cNvPr id="8209" name="Rectangle 17"/>
          <p:cNvSpPr>
            <a:spLocks noChangeArrowheads="1"/>
          </p:cNvSpPr>
          <p:nvPr/>
        </p:nvSpPr>
        <p:spPr bwMode="auto">
          <a:xfrm>
            <a:off x="3332163" y="2100263"/>
            <a:ext cx="3144837" cy="3667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r>
              <a:rPr lang="en-US" b="1" dirty="0"/>
              <a:t>0  </a:t>
            </a:r>
            <a:r>
              <a:rPr lang="en-US" b="1" dirty="0" smtClean="0"/>
              <a:t>   </a:t>
            </a:r>
            <a:r>
              <a:rPr lang="tr-TR" b="1" dirty="0" smtClean="0"/>
              <a:t> </a:t>
            </a:r>
            <a:r>
              <a:rPr lang="en-US" b="1" dirty="0" smtClean="0"/>
              <a:t> 1      </a:t>
            </a:r>
            <a:r>
              <a:rPr lang="tr-TR" b="1" dirty="0" smtClean="0"/>
              <a:t> </a:t>
            </a:r>
            <a:r>
              <a:rPr lang="en-US" b="1" dirty="0" smtClean="0"/>
              <a:t> </a:t>
            </a:r>
            <a:r>
              <a:rPr lang="en-US" b="1" dirty="0"/>
              <a:t>2   </a:t>
            </a:r>
            <a:r>
              <a:rPr lang="en-US" b="1" dirty="0" smtClean="0"/>
              <a:t>  </a:t>
            </a:r>
            <a:r>
              <a:rPr lang="tr-TR" b="1" dirty="0" smtClean="0"/>
              <a:t> </a:t>
            </a:r>
            <a:r>
              <a:rPr lang="en-US" b="1" dirty="0" smtClean="0"/>
              <a:t>  </a:t>
            </a:r>
            <a:r>
              <a:rPr lang="en-US" b="1" dirty="0"/>
              <a:t>3   </a:t>
            </a:r>
            <a:r>
              <a:rPr lang="tr-TR" b="1" dirty="0" smtClean="0"/>
              <a:t>   </a:t>
            </a:r>
            <a:r>
              <a:rPr lang="en-US" b="1" dirty="0" smtClean="0"/>
              <a:t>  </a:t>
            </a:r>
            <a:r>
              <a:rPr lang="en-US" b="1" dirty="0"/>
              <a:t>4</a:t>
            </a:r>
          </a:p>
        </p:txBody>
      </p:sp>
      <p:sp>
        <p:nvSpPr>
          <p:cNvPr id="8210" name="AutoShape 18"/>
          <p:cNvSpPr>
            <a:spLocks noChangeArrowheads="1"/>
          </p:cNvSpPr>
          <p:nvPr/>
        </p:nvSpPr>
        <p:spPr bwMode="auto">
          <a:xfrm>
            <a:off x="2770188" y="1798041"/>
            <a:ext cx="368300" cy="215900"/>
          </a:xfrm>
          <a:prstGeom prst="rightArrow">
            <a:avLst>
              <a:gd name="adj1" fmla="val 50000"/>
              <a:gd name="adj2" fmla="val 85302"/>
            </a:avLst>
          </a:prstGeom>
          <a:solidFill>
            <a:schemeClr val="accent1"/>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 name="5-Point Star 2"/>
          <p:cNvSpPr/>
          <p:nvPr/>
        </p:nvSpPr>
        <p:spPr>
          <a:xfrm>
            <a:off x="7245191" y="1417638"/>
            <a:ext cx="1670210" cy="1481532"/>
          </a:xfrm>
          <a:prstGeom prst="star5">
            <a:avLst/>
          </a:prstGeom>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5937250" y="4310862"/>
            <a:ext cx="2749550" cy="738664"/>
          </a:xfrm>
          <a:prstGeom prst="rect">
            <a:avLst/>
          </a:prstGeom>
          <a:noFill/>
        </p:spPr>
        <p:txBody>
          <a:bodyPr wrap="square" rtlCol="0">
            <a:spAutoFit/>
          </a:bodyPr>
          <a:lstStyle/>
          <a:p>
            <a:r>
              <a:rPr lang="en-US" sz="1400" b="1" dirty="0" smtClean="0">
                <a:solidFill>
                  <a:srgbClr val="FF0000"/>
                </a:solidFill>
              </a:rPr>
              <a:t>IMPORTANT. This is perhaps the most common mistake among beginners</a:t>
            </a:r>
            <a:endParaRPr lang="en-US" sz="1400" b="1" dirty="0">
              <a:solidFill>
                <a:srgbClr val="FF0000"/>
              </a:solidFill>
            </a:endParaRPr>
          </a:p>
        </p:txBody>
      </p:sp>
      <p:cxnSp>
        <p:nvCxnSpPr>
          <p:cNvPr id="6" name="Curved Connector 5"/>
          <p:cNvCxnSpPr/>
          <p:nvPr/>
        </p:nvCxnSpPr>
        <p:spPr>
          <a:xfrm flipV="1">
            <a:off x="3790950" y="4610100"/>
            <a:ext cx="2146300" cy="324855"/>
          </a:xfrm>
          <a:prstGeom prst="curvedConnector3">
            <a:avLst>
              <a:gd name="adj1" fmla="val 50000"/>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8" name="5-Point Star 7"/>
          <p:cNvSpPr/>
          <p:nvPr/>
        </p:nvSpPr>
        <p:spPr>
          <a:xfrm>
            <a:off x="3000364" y="4214818"/>
            <a:ext cx="938212" cy="812800"/>
          </a:xfrm>
          <a:prstGeom prst="star5">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sp>
        <p:nvSpPr>
          <p:cNvPr id="22" name="AutoShape 18"/>
          <p:cNvSpPr>
            <a:spLocks noChangeArrowheads="1"/>
          </p:cNvSpPr>
          <p:nvPr/>
        </p:nvSpPr>
        <p:spPr bwMode="auto">
          <a:xfrm>
            <a:off x="2928926" y="2214554"/>
            <a:ext cx="368300" cy="215900"/>
          </a:xfrm>
          <a:prstGeom prst="rightArrow">
            <a:avLst>
              <a:gd name="adj1" fmla="val 50000"/>
              <a:gd name="adj2" fmla="val 85302"/>
            </a:avLst>
          </a:prstGeom>
          <a:solidFill>
            <a:schemeClr val="accent1"/>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3" name="Rectangle 16"/>
          <p:cNvSpPr>
            <a:spLocks noChangeArrowheads="1"/>
          </p:cNvSpPr>
          <p:nvPr/>
        </p:nvSpPr>
        <p:spPr bwMode="auto">
          <a:xfrm>
            <a:off x="2143108" y="2143116"/>
            <a:ext cx="703335" cy="3667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r>
              <a:rPr lang="tr-TR" b="1" dirty="0" err="1" smtClean="0"/>
              <a:t>index</a:t>
            </a:r>
            <a:endParaRPr lang="en-US" b="1" dirty="0"/>
          </a:p>
        </p:txBody>
      </p:sp>
    </p:spTree>
    <p:extLst>
      <p:ext uri="{BB962C8B-B14F-4D97-AF65-F5344CB8AC3E}">
        <p14:creationId xmlns="" xmlns:p14="http://schemas.microsoft.com/office/powerpoint/2010/main" val="209014443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chor="ctr">
            <a:normAutofit/>
          </a:bodyPr>
          <a:lstStyle/>
          <a:p>
            <a:r>
              <a:rPr lang="tr-TR" sz="4000" b="1" dirty="0" smtClean="0">
                <a:solidFill>
                  <a:schemeClr val="tx2">
                    <a:lumMod val="60000"/>
                    <a:lumOff val="40000"/>
                  </a:schemeClr>
                </a:solidFill>
              </a:rPr>
              <a:t>Diziler nasıl tanımlanır?</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just">
              <a:buFontTx/>
              <a:buChar char="-"/>
            </a:pPr>
            <a:r>
              <a:rPr lang="tr-TR" sz="2400" dirty="0" smtClean="0">
                <a:solidFill>
                  <a:schemeClr val="tx1"/>
                </a:solidFill>
              </a:rPr>
              <a:t> Değişkenler gibi, diziler de kullanılmadan önce tanımlanmalıdır.  </a:t>
            </a:r>
            <a:r>
              <a:rPr lang="tr-TR" sz="2400" dirty="0" err="1" smtClean="0">
                <a:solidFill>
                  <a:schemeClr val="tx1"/>
                </a:solidFill>
              </a:rPr>
              <a:t>C'de</a:t>
            </a:r>
            <a:r>
              <a:rPr lang="tr-TR" sz="2400" dirty="0" smtClean="0">
                <a:solidFill>
                  <a:schemeClr val="tx1"/>
                </a:solidFill>
              </a:rPr>
              <a:t> diziler şu şekilde tanımlanır:</a:t>
            </a:r>
          </a:p>
          <a:p>
            <a:pPr algn="just">
              <a:buFontTx/>
              <a:buChar char="-"/>
            </a:pPr>
            <a:endParaRPr lang="tr-TR" sz="2400" dirty="0" smtClean="0">
              <a:solidFill>
                <a:schemeClr val="tx1"/>
              </a:solidFill>
            </a:endParaRPr>
          </a:p>
          <a:p>
            <a:pPr algn="just"/>
            <a:r>
              <a:rPr lang="tr-TR" sz="2400" b="1" dirty="0" smtClean="0">
                <a:solidFill>
                  <a:srgbClr val="0000FF"/>
                </a:solidFill>
              </a:rPr>
              <a:t>veri_türü</a:t>
            </a:r>
            <a:r>
              <a:rPr lang="tr-TR" sz="2400" dirty="0" smtClean="0">
                <a:solidFill>
                  <a:schemeClr val="tx1"/>
                </a:solidFill>
              </a:rPr>
              <a:t>    </a:t>
            </a:r>
            <a:r>
              <a:rPr lang="tr-TR" sz="2400" b="1" dirty="0" smtClean="0">
                <a:solidFill>
                  <a:schemeClr val="tx1"/>
                </a:solidFill>
              </a:rPr>
              <a:t>dizi_adı</a:t>
            </a:r>
            <a:r>
              <a:rPr lang="tr-TR" sz="2400" dirty="0" smtClean="0">
                <a:solidFill>
                  <a:schemeClr val="tx1"/>
                </a:solidFill>
              </a:rPr>
              <a:t> </a:t>
            </a:r>
            <a:r>
              <a:rPr lang="tr-TR" sz="2400" b="1" dirty="0" smtClean="0">
                <a:solidFill>
                  <a:schemeClr val="tx1"/>
                </a:solidFill>
              </a:rPr>
              <a:t>[</a:t>
            </a:r>
            <a:r>
              <a:rPr lang="tr-TR" sz="2400" b="1" dirty="0" smtClean="0">
                <a:solidFill>
                  <a:schemeClr val="accent3">
                    <a:lumMod val="50000"/>
                  </a:schemeClr>
                </a:solidFill>
              </a:rPr>
              <a:t>ilgili boyutun_kapasitesi</a:t>
            </a:r>
            <a:r>
              <a:rPr lang="tr-TR" sz="2400" b="1" dirty="0" smtClean="0">
                <a:solidFill>
                  <a:schemeClr val="tx1"/>
                </a:solidFill>
              </a:rPr>
              <a:t>] </a:t>
            </a:r>
            <a:r>
              <a:rPr lang="tr-TR" sz="2400" dirty="0" smtClean="0">
                <a:solidFill>
                  <a:schemeClr val="tx1"/>
                </a:solidFill>
              </a:rPr>
              <a:t>;</a:t>
            </a:r>
          </a:p>
        </p:txBody>
      </p:sp>
      <p:sp>
        <p:nvSpPr>
          <p:cNvPr id="4" name="3 Metin kutusu"/>
          <p:cNvSpPr txBox="1"/>
          <p:nvPr/>
        </p:nvSpPr>
        <p:spPr>
          <a:xfrm rot="20123684">
            <a:off x="273606" y="3589989"/>
            <a:ext cx="4410621" cy="584775"/>
          </a:xfrm>
          <a:prstGeom prst="rect">
            <a:avLst/>
          </a:prstGeom>
          <a:noFill/>
        </p:spPr>
        <p:txBody>
          <a:bodyPr wrap="square" rtlCol="0">
            <a:spAutoFit/>
          </a:bodyPr>
          <a:lstStyle/>
          <a:p>
            <a:r>
              <a:rPr lang="tr-TR" sz="3200" b="1" dirty="0" err="1" smtClean="0">
                <a:solidFill>
                  <a:schemeClr val="bg1">
                    <a:lumMod val="50000"/>
                  </a:schemeClr>
                </a:solidFill>
              </a:rPr>
              <a:t>int</a:t>
            </a:r>
            <a:r>
              <a:rPr lang="tr-TR" sz="3200" b="1" dirty="0" smtClean="0">
                <a:solidFill>
                  <a:schemeClr val="bg1">
                    <a:lumMod val="50000"/>
                  </a:schemeClr>
                </a:solidFill>
              </a:rPr>
              <a:t> </a:t>
            </a:r>
            <a:r>
              <a:rPr lang="tr-TR" sz="3200" b="1" dirty="0" err="1" smtClean="0">
                <a:solidFill>
                  <a:schemeClr val="bg1">
                    <a:lumMod val="50000"/>
                  </a:schemeClr>
                </a:solidFill>
              </a:rPr>
              <a:t>bigbangtheory</a:t>
            </a:r>
            <a:r>
              <a:rPr lang="tr-TR" sz="3200" b="1" dirty="0" smtClean="0">
                <a:solidFill>
                  <a:schemeClr val="bg1">
                    <a:lumMod val="50000"/>
                  </a:schemeClr>
                </a:solidFill>
              </a:rPr>
              <a:t>[10];</a:t>
            </a:r>
            <a:endParaRPr lang="tr-TR" sz="3200" b="1" dirty="0">
              <a:solidFill>
                <a:schemeClr val="bg1">
                  <a:lumMod val="50000"/>
                </a:schemeClr>
              </a:solidFill>
            </a:endParaRPr>
          </a:p>
        </p:txBody>
      </p:sp>
      <p:sp>
        <p:nvSpPr>
          <p:cNvPr id="5" name="4 Metin kutusu"/>
          <p:cNvSpPr txBox="1"/>
          <p:nvPr/>
        </p:nvSpPr>
        <p:spPr>
          <a:xfrm rot="1453869">
            <a:off x="4803066" y="4002690"/>
            <a:ext cx="3965534" cy="584775"/>
          </a:xfrm>
          <a:prstGeom prst="rect">
            <a:avLst/>
          </a:prstGeom>
          <a:noFill/>
        </p:spPr>
        <p:txBody>
          <a:bodyPr wrap="square" rtlCol="0">
            <a:spAutoFit/>
          </a:bodyPr>
          <a:lstStyle/>
          <a:p>
            <a:r>
              <a:rPr lang="tr-TR" sz="3200" b="1" dirty="0" err="1" smtClean="0">
                <a:ln>
                  <a:solidFill>
                    <a:srgbClr val="00B0F0"/>
                  </a:solidFill>
                </a:ln>
              </a:rPr>
              <a:t>double</a:t>
            </a:r>
            <a:r>
              <a:rPr lang="tr-TR" sz="3200" b="1" dirty="0" smtClean="0">
                <a:ln>
                  <a:solidFill>
                    <a:srgbClr val="00B0F0"/>
                  </a:solidFill>
                </a:ln>
              </a:rPr>
              <a:t> seksenler[80];</a:t>
            </a:r>
            <a:endParaRPr lang="tr-TR" sz="3200" b="1" dirty="0">
              <a:ln>
                <a:solidFill>
                  <a:srgbClr val="00B0F0"/>
                </a:solidFill>
              </a:ln>
            </a:endParaRPr>
          </a:p>
        </p:txBody>
      </p:sp>
      <p:sp>
        <p:nvSpPr>
          <p:cNvPr id="6" name="5 Metin kutusu"/>
          <p:cNvSpPr txBox="1"/>
          <p:nvPr/>
        </p:nvSpPr>
        <p:spPr>
          <a:xfrm rot="339195">
            <a:off x="2804127" y="4359198"/>
            <a:ext cx="4410621" cy="584775"/>
          </a:xfrm>
          <a:prstGeom prst="rect">
            <a:avLst/>
          </a:prstGeom>
          <a:noFill/>
        </p:spPr>
        <p:txBody>
          <a:bodyPr wrap="square" rtlCol="0">
            <a:spAutoFit/>
          </a:bodyPr>
          <a:lstStyle/>
          <a:p>
            <a:r>
              <a:rPr lang="tr-TR" sz="3200" b="1" dirty="0" err="1" smtClean="0">
                <a:solidFill>
                  <a:srgbClr val="FF0000"/>
                </a:solidFill>
              </a:rPr>
              <a:t>char</a:t>
            </a:r>
            <a:r>
              <a:rPr lang="tr-TR" sz="3200" b="1" dirty="0" smtClean="0">
                <a:solidFill>
                  <a:srgbClr val="FF0000"/>
                </a:solidFill>
              </a:rPr>
              <a:t> </a:t>
            </a:r>
            <a:r>
              <a:rPr lang="tr-TR" sz="3200" b="1" dirty="0" err="1" smtClean="0">
                <a:solidFill>
                  <a:srgbClr val="FF0000"/>
                </a:solidFill>
              </a:rPr>
              <a:t>simpsons</a:t>
            </a:r>
            <a:r>
              <a:rPr lang="tr-TR" sz="3200" b="1" dirty="0" smtClean="0">
                <a:solidFill>
                  <a:srgbClr val="FF0000"/>
                </a:solidFill>
              </a:rPr>
              <a:t>[43];</a:t>
            </a:r>
            <a:endParaRPr lang="tr-TR" sz="3200" b="1" dirty="0">
              <a:solidFill>
                <a:srgbClr val="FF0000"/>
              </a:solidFill>
            </a:endParaRPr>
          </a:p>
        </p:txBody>
      </p:sp>
      <p:cxnSp>
        <p:nvCxnSpPr>
          <p:cNvPr id="8" name="7 Düz Ok Bağlayıcısı"/>
          <p:cNvCxnSpPr/>
          <p:nvPr/>
        </p:nvCxnSpPr>
        <p:spPr>
          <a:xfrm flipV="1">
            <a:off x="4643438" y="2285992"/>
            <a:ext cx="1143008" cy="2857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8 Metin kutusu"/>
          <p:cNvSpPr txBox="1"/>
          <p:nvPr/>
        </p:nvSpPr>
        <p:spPr>
          <a:xfrm>
            <a:off x="5857884" y="1928802"/>
            <a:ext cx="2928958" cy="646331"/>
          </a:xfrm>
          <a:prstGeom prst="rect">
            <a:avLst/>
          </a:prstGeom>
          <a:noFill/>
        </p:spPr>
        <p:txBody>
          <a:bodyPr wrap="square" rtlCol="0">
            <a:spAutoFit/>
          </a:bodyPr>
          <a:lstStyle/>
          <a:p>
            <a:r>
              <a:rPr lang="tr-TR" dirty="0" smtClean="0"/>
              <a:t>Bu değere uygun şekilde hafızadan yer ayırt edilir.</a:t>
            </a:r>
            <a:endParaRPr lang="tr-TR" dirty="0"/>
          </a:p>
        </p:txBody>
      </p:sp>
      <p:sp>
        <p:nvSpPr>
          <p:cNvPr id="10" name="9 Yuvarlatılmış Dikdörtgen"/>
          <p:cNvSpPr/>
          <p:nvPr/>
        </p:nvSpPr>
        <p:spPr>
          <a:xfrm>
            <a:off x="5929322" y="5500702"/>
            <a:ext cx="2357454" cy="85725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smtClean="0"/>
              <a:t>Şu an sadece 1 boyutlu dizileri görüyoruz.</a:t>
            </a:r>
            <a:endParaRPr lang="tr-TR" dirty="0"/>
          </a:p>
        </p:txBody>
      </p:sp>
      <p:cxnSp>
        <p:nvCxnSpPr>
          <p:cNvPr id="12" name="11 Düz Ok Bağlayıcısı"/>
          <p:cNvCxnSpPr/>
          <p:nvPr/>
        </p:nvCxnSpPr>
        <p:spPr>
          <a:xfrm rot="10800000" flipV="1">
            <a:off x="2428860" y="4786322"/>
            <a:ext cx="1000132" cy="64294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12 Metin kutusu"/>
          <p:cNvSpPr txBox="1"/>
          <p:nvPr/>
        </p:nvSpPr>
        <p:spPr>
          <a:xfrm>
            <a:off x="357158" y="5429264"/>
            <a:ext cx="5000660" cy="923330"/>
          </a:xfrm>
          <a:prstGeom prst="rect">
            <a:avLst/>
          </a:prstGeom>
          <a:noFill/>
        </p:spPr>
        <p:txBody>
          <a:bodyPr wrap="square" rtlCol="0">
            <a:spAutoFit/>
          </a:bodyPr>
          <a:lstStyle/>
          <a:p>
            <a:r>
              <a:rPr lang="tr-TR" dirty="0" smtClean="0"/>
              <a:t>Terimsel olarak ifade şeklimiz şu şekilde:</a:t>
            </a:r>
          </a:p>
          <a:p>
            <a:r>
              <a:rPr lang="tr-TR" dirty="0" err="1" smtClean="0"/>
              <a:t>simpsons</a:t>
            </a:r>
            <a:r>
              <a:rPr lang="tr-TR" dirty="0" smtClean="0"/>
              <a:t> 1 boyutlu 43 kapasiteli bir </a:t>
            </a:r>
            <a:r>
              <a:rPr lang="tr-TR" dirty="0" err="1" smtClean="0"/>
              <a:t>char</a:t>
            </a:r>
            <a:r>
              <a:rPr lang="tr-TR" dirty="0" smtClean="0"/>
              <a:t> dizisidir.</a:t>
            </a:r>
          </a:p>
          <a:p>
            <a:r>
              <a:rPr lang="tr-TR" dirty="0" smtClean="0"/>
              <a:t>(“</a:t>
            </a:r>
            <a:r>
              <a:rPr lang="tr-TR" dirty="0" err="1" smtClean="0"/>
              <a:t>char</a:t>
            </a:r>
            <a:r>
              <a:rPr lang="tr-TR" dirty="0" smtClean="0"/>
              <a:t> dizisi” yerine “dizgi” de diyebiliriz.)</a:t>
            </a:r>
            <a:endParaRPr lang="tr-TR" dirty="0"/>
          </a:p>
        </p:txBody>
      </p:sp>
    </p:spTree>
  </p:cSld>
  <p:clrMapOvr>
    <a:masterClrMapping/>
  </p:clrMapOvr>
  <p:transition>
    <p:random/>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Alıştırma</a:t>
            </a:r>
            <a:endParaRPr lang="tr-TR" dirty="0"/>
          </a:p>
        </p:txBody>
      </p:sp>
      <p:sp>
        <p:nvSpPr>
          <p:cNvPr id="3" name="2 İçerik Yer Tutucusu"/>
          <p:cNvSpPr>
            <a:spLocks noGrp="1"/>
          </p:cNvSpPr>
          <p:nvPr>
            <p:ph sz="quarter" idx="1"/>
          </p:nvPr>
        </p:nvSpPr>
        <p:spPr/>
        <p:txBody>
          <a:bodyPr>
            <a:normAutofit/>
          </a:bodyPr>
          <a:lstStyle/>
          <a:p>
            <a:r>
              <a:rPr lang="tr-TR" dirty="0" err="1" smtClean="0"/>
              <a:t>Fibonacci</a:t>
            </a:r>
            <a:r>
              <a:rPr lang="tr-TR" dirty="0" smtClean="0"/>
              <a:t> sayı dizisi şu şekilde ilerler:</a:t>
            </a:r>
          </a:p>
          <a:p>
            <a:r>
              <a:rPr lang="tr-TR" dirty="0" err="1" smtClean="0"/>
              <a:t>fibo</a:t>
            </a:r>
            <a:r>
              <a:rPr lang="tr-TR" dirty="0" smtClean="0"/>
              <a:t>(0)=0, </a:t>
            </a:r>
            <a:r>
              <a:rPr lang="tr-TR" dirty="0" err="1" smtClean="0"/>
              <a:t>fibo</a:t>
            </a:r>
            <a:r>
              <a:rPr lang="tr-TR" dirty="0" smtClean="0"/>
              <a:t>(1) = 1, </a:t>
            </a:r>
            <a:r>
              <a:rPr lang="tr-TR" dirty="0" err="1" smtClean="0"/>
              <a:t>fibo</a:t>
            </a:r>
            <a:r>
              <a:rPr lang="tr-TR" dirty="0" smtClean="0"/>
              <a:t>(2) = 1, </a:t>
            </a:r>
            <a:r>
              <a:rPr lang="tr-TR" dirty="0" err="1" smtClean="0"/>
              <a:t>fibo</a:t>
            </a:r>
            <a:r>
              <a:rPr lang="tr-TR" dirty="0" smtClean="0"/>
              <a:t>(3) = 2, </a:t>
            </a:r>
            <a:r>
              <a:rPr lang="tr-TR" dirty="0" err="1" smtClean="0"/>
              <a:t>fibo</a:t>
            </a:r>
            <a:r>
              <a:rPr lang="tr-TR" dirty="0" smtClean="0"/>
              <a:t>(4)=3…</a:t>
            </a:r>
          </a:p>
          <a:p>
            <a:endParaRPr lang="tr-TR" dirty="0" smtClean="0"/>
          </a:p>
          <a:p>
            <a:endParaRPr lang="tr-TR" dirty="0" smtClean="0"/>
          </a:p>
          <a:p>
            <a:endParaRPr lang="tr-TR" dirty="0" smtClean="0"/>
          </a:p>
          <a:p>
            <a:endParaRPr lang="tr-TR" dirty="0" smtClean="0"/>
          </a:p>
          <a:p>
            <a:endParaRPr lang="tr-TR" dirty="0" smtClean="0"/>
          </a:p>
          <a:p>
            <a:endParaRPr lang="tr-TR" dirty="0" smtClean="0"/>
          </a:p>
          <a:p>
            <a:endParaRPr lang="tr-TR" dirty="0" smtClean="0"/>
          </a:p>
        </p:txBody>
      </p:sp>
      <p:sp>
        <p:nvSpPr>
          <p:cNvPr id="65538" name="AutoShape 2" descr="data:image/jpeg;base64,/9j/4AAQSkZJRgABAQAAAQABAAD/2wCEAAkGBxISEhUSExIVFRUVFRYXGBgXFxcVFRUXFRUWFxgXFxYaHSghGR0lHRcWITEiKCkrLi4uGCA1ODMuNygtLysBCgoKDg0OGxAQGy0mICUtLS0tLS0tLS0tLS0tLS4tLS0tLS0tLS0tLS0tLS0tLS0tLS0tLS0tLS0tLS0tLS0tLf/AABEIAHsBmAMBEQACEQEDEQH/xAAbAAEAAQUBAAAAAAAAAAAAAAAAAQIDBAUGB//EAEIQAAICAQIDBAgADAUDBQAAAAECAAMRBBIFITEGE0FRFCIyYXGBkaEVIzNCUlNicoKSscEHk7LR0lRjohYkQ3Pw/8QAGgEBAQEBAQEBAAAAAAAAAAAAAAECAwQFBv/EADMRAAIBAgQDBgUEAwEBAAAAAAABAgMRBBIhMRNBUQUiMmFxkRRSgaGxwdHh8CMzQhUk/9oADAMBAAIRAxEAPwD3GAIAgCAIAgCAIAgCAIAgCAIAgEGABAJgCAIAgCAIAgCAU5lD8yqQCAIAgCAIAgFOZQ9CqQEZgCAAYBMAQBAEAQBAEAQBAEAQBAEAQBAEAQBAEAQBAEAQBAEAQAYBou0XaD0VqUFT2vcxVVUqDyx4ty8ZznUy6WPZhME8QpSzKKirtsjTcZtZbDdpLaEStnLM9ZzgcwNpODjxkVRvdWLPCwi48OopNu1kn+poODdo00+m0wrpvtOpe3u0exWs9U8zuPLExGrZLR6n0K/Z86tapmlGORK7SsvtzN9wntRVclzurUnTnFq2YynI88gkEcj9JuFRO/keDEdn1KUoRTzZtmuZrW7dKFFx0moGnLY74hcdcbtuc498irLe2h6V2RJyyKpHP8ut/wBja6vtJVXqKNOc/j13K/5v7IP73PErqJSS6nlp4CrOjOqv+XZlzS8bFmrt0oQ5pRWZ8+rlwCFA88H7TSmnLKYnhJQw8a7ekm0lz0Iq7QVNrG0YyXWveT4A5HqfHBBhTWbKV4KpHDrEPZuxY4v2nSm4aeuqy+8jOyvHqjzZicL/APvOSVVJ2WrOmH7PnVp8WUlGPV8yr/1KiaY6m+uygKxXY+N5IOMKAeeccodRKOZmfgZzr8Kk1LzWxTwjtDZfYqNo76ldSyu+3BAx1APqk56GIzu9jWIwUaUG1VjJrSyuY3Y/UV226yyvvfy2094+9Cy7s92v5o5/08pKclJtm+0KU6UKUZ22votbPqZHGO0wqvGmrosvuKbyqbRtXpkljLKpldrGcPgHVpcaUlGN7XfX6GyTiI7j0ixWqGzeyvjcg8jjxms3duzyui3V4UHd3smuZp37Xr6ENctTsm7DLkb1AcoSfnj6zHE7uY9n/mVPivhZNKXLptcydZ2lRbaKa0Nz3gMApACVkZ3sfARxVdJczlTwMpU51JPKo6a830Re4bxwXajUadUYej7Qz5G1iwzgD3c5VUTk49DNfCSpUYVW/HsuehR2k4+NJ3Q7trWufYqKQCTj3+8gfOJzymsFgnic3eUVFXbZRwPtKmod6WrspurGWrsABx5ggkERGopOxcTgJ0YqompRezRqOzfFPxF1+no1F2/UMNrWqx6ZLKWIAXmOUxCp3bpNnqxmGaqxp1ZRjaK1S/NuZsOAdqTqrrKfRnrNQ9dmZGCtnkvq5yTz+hlhVzNq2xxxfZ3w9ONRzTzbJXv9zT8J7S0UVX6gDUMLNUUVWcWF7Dk4rzyVZlVEk5anrr9n1qlSFHuq0btpWsvPqzdtxtm02oe7T3UCtDkMVDMCp9hlJ5+/wM6Z+621Y8PwiVaEKc1K787L1uZHY3b6HSV7zaylh3rb3wzEjLeP+2JafhRjHprESUrXTtpovobqbPGIAgCAIAgCAIAgCAIAgCAIAgCAIAgCAIAgCAIAgCAIBBgHCdoNL6XxWrT73RaaDYWrYo4ZiehHMfmc/jPNOOeql0PvYSr8N2fOokm5StZq5mdr0Gj4ZcneWPuGzda5dz3rYI3HwwTNVO5TaOHZzeIx8JNJc9FZaHLcQrpTU6PT33mhNPpAS6vsYWOMkKRzB6Tk0rxT5I+rRlVlh6tWnDM5z2avoixXp7DwvVmtXZDqFZbCpFltQIJZvE+B+ZmbPhu21zrOpBY+kptJ5bW5J9Dedo+N0arS16LRfjXt7tQqg4qRcHLnouMYnSpLPBRgfPwmFqYfESxGJ0UbvXm/IxNbwT0zWX1KxzpNNSlbA4xauGHw/OEkoZpNdEd6eL+Gw0Jtf7JSbXkUdn+NPp6NXq7RnUW3LSinkWtVcYx7iTy/ZmacnFSk9y43C061alQpvuJZm+iZj8Jpu0us0b30vU1lli2WOyN3zXDl7J5YJHIxC6km1udK7p4jDVY05JqKTSXJL13NvwPilGk1uu9LcVWPZuVnBG6sZ27W8eWJ0hLLOWY8eKw9XEYWjwFeKWqXJ87l7tzqkY6DUMGOlFodztOADtKll6jlnrFZp5ZcjHZVNpVqS/2ZbL9ToE7Taayu96bQ/cVl2Zc7ByYgbumfVPLw+c68WLTsfN+BrQnCM42zOyTNf/hjpimgRj1tZ7CfPJwD9AJjDq0Lnq7bqKWLajtGy9jTdt9ZpRadRRqhXraMJsGSbP2Cvj1+Hn7sVXFPMnqj2dl06zhwqsL0pa36eZRx7i1+t7nSpQ7lUru1VaFVIJAPdEsRjmefj08jE5SlaNvU1hcNSwynWlNK7ag3r9dC92QsX0XX6e5Ni1PaTWSCUR1J25HLIx1EtJXjKLRjtJS49GtB3bS181zM3/DDhqppBqWGbLQcsTnFaEqoHkMDPzloRtHMce3MS54h0o+GP5e7Ln+G4LpqdQf/AJtTYR+6pwP6mKMd31ZnthqMqdJf8xX31MTtXxGpeKaQXWKldFb2kscDc24KPjlR9YqS/wAiudcBRm8BVcFeUmkvTmYPphtu1vFFVlpr0rVVFht7w45EZ9+PqJlt5pTtyO/DjTpUcE5Xk53l5CrjI4fwqitGAvvUsmSBt3nJsOegAI+fwkUuHT03Dw3xvaE5SXci9fO3I2/BtTpdNw+70e5LWqrZ7XU7ibGU4JPvI5fCdI5YxdmeLExr4jGR4kXFNpJPkjS6DSaIcL02n1VwpawNfWxJBBzyYHp7LAY8ROcVF00pM91ariHj6lWhHMl3WvIsavjl1nCbFsbcWvWiqwgjvkyGDc+vJSM+Mjk5UmvM6wwlGn2hGUNEouTXR9D0zhmmFVNdQ6IiL/KoH9p64qysfmKs885TfNtmTKcxAEAQBAEAQBAEAQBAEAQBAEAQBAEAQBAEAQBAEAQBAEAtild27aNx5Zxz+sWLmdrX0FtKsMMoYeRAI+8lkIycXdMos0lbHJRSfMqCfriHFM1GpOKsm/cuisYx4eUpi73KKtMi+yqr8AB/SSyNSnKXidyUpUEkAAnqQBk/E+MJWI5NqzKTpUPVF656Dr5/H3xZFzyWzZVZSrY3KDg5GQDg+Y8osRScdmRZpkY5ZVYjzAMNJljOUdmVNUCMEAjyPMfSLIym07plK6ZANoVQD1AAAPxEWNOcm7t6lVdYUYAwB0A5AfKUjbbuyhtKhO4oufPAz9ZLI1xJWtd2KkoUEkKAT1IABPx85TLk2rNkejpz9VfW9rkPW+PnJYueWmuxUlYAwAAPIDA+kJEbbd2KqlUYUADyAAH0Eq0Dbk7t3KLNLWxyyKT5lQT9ZHFMsak4qybKmpUjBAI8iBj6SkUmndblD6Ss4yinAwMqDgeQ8pLJmlUmtm/cLpKwCAigHqNowfiMc4yroHUm3dtktpUIAKKQOQBAIA93lFkFUkndNkvp0IAKggdAQCB8PKLIilJaplwCUyTAEAQBAEAQBAEAQBAEAQBAEAQBAEAQBAEAQBAEAQCMwATAMe3iFS+1Yg+LKP7zShJ8jDqQXNFH4Vo/XV/zr/vLw5dCcan1L1WqR/ZdW+DA/wBJHFrdGlOL2aLuZk0IBMAQBAEAjMAmAIBGYAzAJgCAIAgCARmAMwS5afVIvV1HxYCXLLoTPHqUen1fra/51/3lyS6MnEh1ReS0HoQfgcyWaKpJ7MqzIaGYBMAQBAEAQBAEAQBAEAQBAEAQBAEAQBAEAQBAIJgGHdxBQSqgu4/NXnj949F+Zm1BtXehxlWinaOr8ikVXv7TrWPJBub+dhj/AMZbxWyuRRqS3dvT9/4JHC6z7QNn75L/AGPIfSTiS9CqjHnr6mTVQq+yqj4ACRybOihFckV4mRZFm7SVv7SK3xUGaU5LZmXTg90WDw4D8m71+4Hcv8rZH0xNZ+quY4SXhbRHpNlf5Vdy/ppnl+8nMj5E/KMqewzzjpJadV+pe0WvrtLBGB2EA4OeoBB+BBknCULXW5qnWhUbUXsZOZg6kO4AyTgDqTyAha7EbsrswzxDd+SRrP2vZT+Y9fkDN8P5nY5ca/gV/wAAV3t1dEHki7j/ADty/wDGW8Fsrky1Xu7egPD8+1baf4tv+gCOJbZIvBvu2T+DU87P82z/AJRxX5eyJwIefuyPweB0stX+Mt/qzGfqkVULbNr6jubl9m0N7rF5n+JcY+hi8XuvYmSovC7+pHpxX8qhT9oHfX82AyPiQIyX8IVVp99W/BmLaCAQQQehB5H4ecxZnZNPYqzIUhnAGScAeJ6RuRtJXZhHX7uVSF/2vZr/AJiOfyBnTJbxHJ1W9IK/4JGnub27dvurGPkWbOfkBGaK2XuTJUl4n7D8F1H2l3/vkv8AZjiTiS5F4EOepfr0la9EUfBQJnNLqb4cOiKzWvkPoIvLqMkOiLFnD6T1qTPntAP1HOVTkuYdKD5Fs8Px+TssT3bt6/R8/bE1nvujHBt4W0Qbrk9tQ6/pV53fOs/2J+EWi9tCZpx3V/Qu1cRqZlUOCWDY/hxuHuIz0kdOSTdtjUa1NtJPVmXMHUQBAEAQBAEAQBAEAQBAEAQBAEAQBAEAQC1fUHBU5APkSp+olTsZccysxRSqAKqgAeAGBI22IxUVZF0QaEAt3WhVLHoOZ6n7DrKk3sZlJJXZhjvrP+0vh0Nh/sv3+U33Y+Zy78/JfcqHDK/zgz/vszfYnH2jiS5F4EX4tSfwVT4VqPh6p+ojiz6jgU+hav0BCnZa4GDyJZx9c7x8jEZ66ozOlaPdbRyPZ91q1pH4ysPy9bcVsPiCXAOSeYJ948Z9TEZp4dXs7e58PBWp4uVrpP2f95HcaixwPUTcxOOuAPex8vgCZ8iKXM/QzcktFcsJw/JDWnvG6gH8mv7qf3OTN57aR0OapX1nq/sZ2JzOwgpRfcqKWYgAeJlSb2Mykoq7MMXW2ewoRf0rASx+FYx9yPhN2itzlmqT8Oi6srGjc+1dZ8tqj7DP3kzroi8KT3k/oDom8LrR81b7FZc66IcJr/plu622oFm2Og6n8mwHzO0/VYUYy0WjJKU4K8tV7HJ+kWask6Q1oa7C23JXfhjtcDBHMdcfOfSyQor/ADXaa36HxHVnin/89k4vbqdrorGZFLrsbHNcg4PjzHUT5c0lLR3R96m5OCclZlo6AM26w7+eVU8kXy9XxPvPyxLna2M8JN3lqZgEwdUrEwUQC3dcqAsxAA6k9JUmySairsxBdbZ7ChF/ScEsfgg6fMg+6btGO5xzTn4VZdWVegk+1bYfgQo+W0A/eM66IvCfOTHoHlbaP4932YGTieSHBfzMt2m6obty2KOZ3YrYDz3D1T9B8Ze7LS1mZfEgr3uvY5XTpXrr2dL3rtrbKclIKg9QB1x0PM/Qz6UnPD0rOKae58SKp4yu5Rm1KL0O3qzgbsE4545An3CfJdr6H6GN0lcuQaEAQBAGYAgCAIAgCAIAgCAIBxg47rjxLT0Wab0fTuNRzNldjXGtcg+qTsUciPE55+UA7OAIAgGLxK+yutmqqNzjGKwyoW5gH1mIAwMnn5QDnOwfGNVqX1o1SCt6tSEWoFXFS9zWwXevtE7s598A62AIAgHM8aOtu1Q09Fjaalau8e8VrYzuXKrVXvBUYAycgnBGIA7GcTvsbVUXutraW/uu9VQneA1pYNyjkGG7BxyyIB00AQCJAavtJdemnc6aoWXcginmoLMF3MCRlVBLEZ8JbkaT3RztGr1el12l09msGrGo73vENdaPT3dZbvF7sDCbhtw2faHOCnbwBAEjBx/bni5qt0lI1NemFjWu9jqjbVqTltD8txdlHn1mkHG5tOyt/eVmwa5dYrHAdVrVVx1X8X4/GQG8gCAUsoPIjI8j0hOxLJ7ml43Smnpu1VOnRrqqrHUKuGchSQvqjJzy5To6s2rN6HKOHpRlnUVc5bQ8X1VbaGz09NX6XYivStdahFatmZ6ig3KEI57yeXXnOZ2PRYAgCAazj2t1FVYOn0p1Lk4294lQHI4LM56Z5csnnANH2Y4vqbuFDUvX32o22sEAADWI7hUHgOYAz7usXDSZr7tXr9JZpGt1i3vqLq6rdN3VahA6ks1JUbwExkliRiAd+IAgGHxfUNXTZYtZsZEZlrUZLsASFA95wII9Tgtems0iafXXXV2WPdQtmn9HqQL37qhSmwDvNy7vzic4M3nla19Dnwad75Vc2f8AiD2g1umT8Rp8V95QrakvXhRZaiELUfWJy2OmOeZzOp20oEA0naazV4qr0uFay3bZcQGFFQVmZ9pOGYkBR4c8+EA1fZziGoXW26OzUelolCWi3YiPW7OV7qw1gKSR6w5A4BgFjjnaS703S1UHFA1YovfAPeWNTbZ3SZHRdg3EeJA8GEA7aAIAgCAIAgCAIAgHM8bQniXDzg4C6rJwcDNS4yfCAdNAEAQBAOV7HVkariZIIB1ikZGMj0akZHmMg/SAdVAEAQDhO2faQrqV0ffWaaruw9t9dNlth3EgVU7EYI3LJcjkCMc+gG77GXaI0lNEG7tGO7clqMXb1izG1Qzsc825wDoIAgCAantPxC7T6drqae+ZGQsgyWNe4d4VA5lguSB44gHF2WaW/XaS7htbi9rjZqbEqspU0Mjd4NQWUBiW24U88iAekiATAEA5ftJxKnT6uh9RpspscLqdjWdzYWX1CFUlAwwd3T1YBhdjQLNbrdVRWyaa1aFUlWrF1qb+8tVGAOMMg3YGcQDtYAgCAaPttXqG0OpXTbu+NR2bDh88shD4MRkD3wDgLKdAfRBwuh01gupyy1W1ulYYd/6S7AAjbuyGJyekA9bgCAIAgHE9kbb6eDhqat9yC9krbK72F1hC+7Ph8oBouO6vSatqbdFTYvEnupbctNtVlaqyC0ahyoGwIGXDEg8secA9SEAmAYXG+IDT0W3lWfukZ9qjLMVGQoHmTygHn3BeN6S22rU66+y3Uhga6hp9UNPpWbkBWO6wzDODa2fHGBAOi/xOrZuHuFBJ77SnAGTy1VJP2BMA6wQBAND2n4w+l7lzUX07OyXsqs7VKVO19igkru5HkcZgHI8I0tb62wcJU6en0S1bXFbppvSCU7llrbAd1G4kqOnImAWuJ8C4hp14dStumITWDYVotyLDRqCbbibSXySxJyCWfOYB6dVnAz1xzx0z44gGsA1npT86vRe5Gzr33fZ558NmPnANcg4t6ImTpfS+9G/G/ue63HO3x3bcfOAdMIBMAQBAEAQCDAIVs9IFrFUAQBANY2ssqJ71SyZOLK1J2jPIOgyRj9IZHniYu1ud+HGa7u/R/ozM0+qSwbkdXHmpDD7TVzjOEou0kXswQs6nVJWMu6qPNiAPvKWEJSdoq5w/abtLqktRKraq6rGwHesqy46nDtlh5HaMnAGczzTqSzJI+7gcDQnSlOrFuUVey2O40qkIuWLEAZYgAty6kADHwxPQvM+HN3k9LF4SmSYAgFJghrRxBqjjUDaM8rRnuiPDd+rPx5e+ZzHo4Sn4NfLn/Jsa7AwBBBB6EHIPwM0ji01oyqCFq+9UBZ2CgdSxAA+ZkujUYuTtFHE8e7UapbkqpNC12E4usDABRjccMRnGRgjIOcCeeVSeayPs4XAYeVFzqZm1/wAr+s7ekEKATuOBk4xnl1wJ6UfFk9S4DBCYAgEGAa19c1THvl9TPq2ICVA8rBzK4/S6fDpJc7KkpruPXp+xnU3q4DKwYHoQQQfmJTm4yjo0XIMFFlgUEsQAOpPID5yXsaSbdkcX2n7Vaipk9G7lq3baLX3BAcEn1iQpUAE7gSOU4TqyWx9rAdn0aifGzXS2X9uddw7d3abnFjFQSwG0NnnkDwE7x2Pj1LZ2krLoZGZTBVAEAgwQwtbfYhDBN9ePWC/lBz9oD84e7r5Z6SN2OtNRkrN2f2L2k1aWDKMGHu6g+RHUH3GW5mcJQdpIvwZMTiGtWpcllBI9UHJLHyCjm3wHORuyOlOnKb205nKcD4/rL9Y1NhppSs81APeWHAOF3HIGCCTjlkDqZwhUlKVmfWxWDw1HDRqQzSb58kdss9B8UmAIAgCAIAgCAIAgCAQRANaeGshzQ+z9gjdUfgucof3SB7jM5XyZ2VVS0mr+fMfhMpyurav9oZsr/mAyv8QEZrbl4Kl4Hfy2Zm6bUpYNyOrr5qQw+omk0zlKDi7SRdgwIBh38Npc7mrUt+kBhv5hzkyo6xrTirJlizhdKjLFwo5nN1oUfHLyZUiqrNuy/Bi0PTnOmoFjfrMYT4m4g7v4cyacjtJTt/llZdOfsYKdjUOrTVWbCVyzKqhVazltOPcMnJJJOPLE58FZrnp/9SccO6Edn72OpZcjHnO58vXka70Kyr8g+V/V2Elfgj9U+e4e4SNM7cSM/Gvqv2KhxdV5XBqT5v7HysHq/cH3Re25eA34Hf039tzYK4IyCCD4jpLucLNbkwBiLAwbOEU5yE2HrmtmrJPv2kZksdePPZu/rqUHhijrbdj/AO1/65ky+ZpV29Mq9jBTuM/iKu/sH55JdVPvubIHwGT7pnTkdP8AJbvvKun8Gv0/Y1fTF1Vm07Ru2jO3vM8sAknCjn7yegxM8FZ8x632pJYV0Ic+fOx1+J2PkmtbQOhLUPtzzNb5as+J2+KH4cvdI77nZVItWqL6rf8AkkcVCcrkar9o+tX/AJg5AfvYkzdRwb+B3/PsZ1VqsNysGB6EHIPzE0cpJxdmrFeYIMQDCu4VSx3bNrHqyE1sfiVIJksjqq00rX089Sg8LX9bf/mv/vJl8zXHfyr2MBvRt2K6zqLAfM2hT+1Y5Kp9c+6R2Oq4tu88q9vsa3VdjRfqa9RcFwCWdFyVOMbF5+1zySeQ5DlOUqClJNnqpdqSpUJUofRnY4noPkmFq9BubejtXZ03DmCB4Mp5MPv5ESPXY6Qq2WVq6/vMtDXWV8rqyR+srBZT8U5sn/kPfJqa4cZeB/R6GZpdXXYN1bq481IPPyOOk1e5znCUdJKxegyIBh6rh1Tncyet+kpKP/MpBkaRuNaUVa+n2Me/Q1oCz3Wqo67r3AHxOf7yZVzZ0VWctIxXsYQ06WBkopAVhhrrAwyP2c+vZ9QPfMtX2R1U5QalUltsl/bIt9keyqaM2v1exiATzK1g+qM+Z6n5eUlKkoanbtDtKeKUYvZL7nTTqfNEAQBAEAQBAEAQBAEAQBAIxAMTUcLpc7mrXd+kBtf+YYP3ksjpGtOKsmWfwXj2Lrl/j3/6w0ZTTr33S9rfgqGht/6mz+Wr/hJZ9RxIfIvdkfg1j7WouPuBRf8ASoP3lyjjJPSK/JVXwikEMU3sOjWE2EfAuTj5SKKQdepsnb00/BnYmkcRiAMQCYBBEAwX4PTnKr3ZPPNbNWT8dhGfnI4o6qtPnr66/kpGgsHs6i0e5hW/3K5+8ln1NcWL3ivuir0a/wDXj/KH/KLPqTPT+X7lLaK0+1qX/hWtf6qTJlfUcSC2gvdheDVHm4a0/wDcY2DPmFPqj5CXKg68+WnpoZ4QDpymjiTiATAEAjEAwbeEUk7tm1j1ZCa2PxKEEzOVHWNea539dSn8HOD6uotHuOxx9WXP3iz5MvFXOK/H4JGmv/6gfOof2YRZ9Rnp/L9yDo7j11Lj91K1/qDDi+o4kPl+7A4PWfym+33WMWX+T2ftGRcy/ETXhsvRfruZ1dYUAAAAdAOQHwE0jg9XdlWIBMAjEAYgGJqeGU2HcyDd+kPVcfBxgj6yWTOka046J6dCyOGsvsai0DyJWwfVwT95MvQ1xovxRX4/BUNNf/1A+dQz9miz6jPT+X7sg6Cw+1qbP4VrT77SfvFn1Dqw5RX3ZXTwmpWDldzjozk2MPgWJx8oyojrTatsvLQzcTRyGIBMAQBAEAQBAEAQBAEAQBAEAQBAIxAGIBMAQBAEAQBAIzAGYIIAgCCjMAZgDMAZgDMAZgFh9ZWM5dRghT6w5M3QHyJz0kujShLoXsymSzZq0Xdl1G3BbLAbQemfLMlzShJ203L2ZdTIzAJzIBmUgzBSYAgCAIBGIBMAQBAEAQBAEAQBAEAQBAEAQBAEAQBAEAQBAEAQBAEAQBANV2nutTS3PScWJWzKcBua88bSDnIBExNvLdHowkKc68Y1PC3ZnOcM4pxDUXGor3C4F+7arFanUiurmMbiwJJ8MGcoTm3Zo+lXw+Do080Xme31W79DD4ZxziVxprK7O+RVFhVcqaWHf2kYwN3QDGOmJI1KjdrHavhMDTUpJ3yvbrfwpenMqt49xFLGQV7wuotoDEKN7OSaWwAMKq4yffK5z6EWCwMoKTlZuKlb08S9W9jccT4pYKa6qbt1/pFWndzWPawGsO0qF9nJ5cptylayPFQoQdVzqR7uVySv7Gn0vHNYpWw2G5f/AHh2GtF316fcqNlVB3MwHTljwmFOa38z2TwuGacVG3g1u95b7lNPHdS9WrYag2d3pFcbKlULdZu5V+rkhcAHOZFUepZYOjCdJONrza3vdK2+vMp1nFtRp6dNVTeXV62bvmC5LKQorDMpB555kFjEptJIQw9CtUqVKkbWdsq6dd/4L+s4nrw7KLwGRtJSQtaFXuu/KHLDO0Ag4z4eEZpmadDCOKbjvne70S2X1ZbftFqUUK9+FNupHf8AdKXKUbVVFULt3Mxbw6CV1JJW9SxwdCTzRjyj3b9d3e97IuLrL7W4b3moesvU1rkKoDWHYEQrtwT67ciPDPWLt5dTLp0accRkgnZpLXZa3f2NfxbUXFGdEFjvxF2Ud2qlk0quQWKgbsFRgnngCYqN206npw9Oip2k7JU+vORt345aWor9KCK9K2d6tAPfWM+0VqhyFA8R1+E6KcnY8awtNQnLJeztbNsrb+Zi8T3WNqVbG2zXaajdsVSUr2WMGdRlhnKjJ90y23e3VHSkoQjBrlCUt+bulYyNNxzV2a169y1112ODWQuTTWObdC2TyIIIGDKpTcjM8LhoYZSespLfzb/Q2XZriFpSqzU3knU57qvuwoXmzDLKuc7Me1/Wbi5bvmeXG0qalKNGPhtd33/r6Go0faXUM4cvkfj2tp7sAaeutW2EvjO4kDxwc9JzVSTPXPBUVCyWvdtK+7e+hev12tp0dWotvY953ZsK1VlqEYMTsUL65JKjmOWM4mnOSjdmYUcNVxEqcI2te127Sfm76HQ9lLrX0tVlzb3ddxI24wxJUepy6YnSm243Z8/GxpwryjTVktDcTZ5RAEAQBAEAQBAEAQBAEAQBAEAQBAEAQBAEAQBAEAQBAEAQBAEAQBAIIgEbYA2+6BqNsAbRAAUeUC75gIPKA2xt90C7G2BqNvugXY2e6NBdjYPKBdjYPKBdjbAG2BcbZANsFuYPFOEV6gKLN425xsssqPPkQSjDI+Mkop6M7UMROi24216pP8mTo9IlSLXWoVEAVQOgA6CaSscpzlUk5zd2y/BkQBAEAQBAEAQBAEAQBAEAQBAEAQBAEAQBAEAQBAEAQBAEAQBAEAQBAEAQBAEAQBAEAQBAEAQBAEAQBAEAQBAEAQBAEAQBAEAQBAEAQBAEAQBAEA//2Q=="/>
          <p:cNvSpPr>
            <a:spLocks noChangeAspect="1" noChangeArrowheads="1"/>
          </p:cNvSpPr>
          <p:nvPr/>
        </p:nvSpPr>
        <p:spPr bwMode="auto">
          <a:xfrm>
            <a:off x="155575" y="-990600"/>
            <a:ext cx="6858000" cy="2076450"/>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65540" name="AutoShape 4" descr="data:image/jpeg;base64,/9j/4AAQSkZJRgABAQAAAQABAAD/2wCEAAkGBxISEhUSExIVFRUVFRYXGBgXFxcVFRUXFRUWFxgXFxYaHSghGR0lHRcWITEiKCkrLi4uGCA1ODMuNygtLysBCgoKDg0OGxAQGy0mICUtLS0tLS0tLS0tLS0tLS4tLS0tLS0tLS0tLS0tLS0tLS0tLS0tLS0tLS0tLS0tLS0tLf/AABEIAHsBmAMBEQACEQEDEQH/xAAbAAEAAQUBAAAAAAAAAAAAAAAAAQIDBAUGB//EAEIQAAICAQIDBAgADAUDBQAAAAECAAMRBBIFITEGE0FRFCIyYXGBkaEVIzNCUlNicoKSscEHk7LR0lRjohYkQ3Pw/8QAGgEBAQEBAQEBAAAAAAAAAAAAAAECAwQFBv/EADMRAAIBAgQDBgUEAwEBAAAAAAABAgMRBBIhMRNBUQUiMmFxkRRSgaGxwdHh8CMzQhUk/9oADAMBAAIRAxEAPwD3GAIAgCAIAgCAIAgCAIAgCAIAgEGABAJgCAIAgCAIAgCAU5lD8yqQCAIAgCAIAgFOZQ9CqQEZgCAAYBMAQBAEAQBAEAQBAEAQBAEAQBAEAQBAEAQBAEAQBAEAQAYBou0XaD0VqUFT2vcxVVUqDyx4ty8ZznUy6WPZhME8QpSzKKirtsjTcZtZbDdpLaEStnLM9ZzgcwNpODjxkVRvdWLPCwi48OopNu1kn+poODdo00+m0wrpvtOpe3u0exWs9U8zuPLExGrZLR6n0K/Z86tapmlGORK7SsvtzN9wntRVclzurUnTnFq2YynI88gkEcj9JuFRO/keDEdn1KUoRTzZtmuZrW7dKFFx0moGnLY74hcdcbtuc498irLe2h6V2RJyyKpHP8ut/wBja6vtJVXqKNOc/j13K/5v7IP73PErqJSS6nlp4CrOjOqv+XZlzS8bFmrt0oQ5pRWZ8+rlwCFA88H7TSmnLKYnhJQw8a7ekm0lz0Iq7QVNrG0YyXWveT4A5HqfHBBhTWbKV4KpHDrEPZuxY4v2nSm4aeuqy+8jOyvHqjzZicL/APvOSVVJ2WrOmH7PnVp8WUlGPV8yr/1KiaY6m+uygKxXY+N5IOMKAeeccodRKOZmfgZzr8Kk1LzWxTwjtDZfYqNo76ldSyu+3BAx1APqk56GIzu9jWIwUaUG1VjJrSyuY3Y/UV226yyvvfy2094+9Cy7s92v5o5/08pKclJtm+0KU6UKUZ22votbPqZHGO0wqvGmrosvuKbyqbRtXpkljLKpldrGcPgHVpcaUlGN7XfX6GyTiI7j0ixWqGzeyvjcg8jjxms3duzyui3V4UHd3smuZp37Xr6ENctTsm7DLkb1AcoSfnj6zHE7uY9n/mVPivhZNKXLptcydZ2lRbaKa0Nz3gMApACVkZ3sfARxVdJczlTwMpU51JPKo6a830Re4bxwXajUadUYej7Qz5G1iwzgD3c5VUTk49DNfCSpUYVW/HsuehR2k4+NJ3Q7trWufYqKQCTj3+8gfOJzymsFgnic3eUVFXbZRwPtKmod6WrspurGWrsABx5ggkERGopOxcTgJ0YqompRezRqOzfFPxF1+no1F2/UMNrWqx6ZLKWIAXmOUxCp3bpNnqxmGaqxp1ZRjaK1S/NuZsOAdqTqrrKfRnrNQ9dmZGCtnkvq5yTz+hlhVzNq2xxxfZ3w9ONRzTzbJXv9zT8J7S0UVX6gDUMLNUUVWcWF7Dk4rzyVZlVEk5anrr9n1qlSFHuq0btpWsvPqzdtxtm02oe7T3UCtDkMVDMCp9hlJ5+/wM6Z+621Y8PwiVaEKc1K787L1uZHY3b6HSV7zaylh3rb3wzEjLeP+2JafhRjHprESUrXTtpovobqbPGIAgCAIAgCAIAgCAIAgCAIAgCAIAgCAIAgCAIAgCAIBBgHCdoNL6XxWrT73RaaDYWrYo4ZiehHMfmc/jPNOOeql0PvYSr8N2fOokm5StZq5mdr0Gj4ZcneWPuGzda5dz3rYI3HwwTNVO5TaOHZzeIx8JNJc9FZaHLcQrpTU6PT33mhNPpAS6vsYWOMkKRzB6Tk0rxT5I+rRlVlh6tWnDM5z2avoixXp7DwvVmtXZDqFZbCpFltQIJZvE+B+ZmbPhu21zrOpBY+kptJ5bW5J9Dedo+N0arS16LRfjXt7tQqg4qRcHLnouMYnSpLPBRgfPwmFqYfESxGJ0UbvXm/IxNbwT0zWX1KxzpNNSlbA4xauGHw/OEkoZpNdEd6eL+Gw0Jtf7JSbXkUdn+NPp6NXq7RnUW3LSinkWtVcYx7iTy/ZmacnFSk9y43C061alQpvuJZm+iZj8Jpu0us0b30vU1lli2WOyN3zXDl7J5YJHIxC6km1udK7p4jDVY05JqKTSXJL13NvwPilGk1uu9LcVWPZuVnBG6sZ27W8eWJ0hLLOWY8eKw9XEYWjwFeKWqXJ87l7tzqkY6DUMGOlFodztOADtKll6jlnrFZp5ZcjHZVNpVqS/2ZbL9ToE7Taayu96bQ/cVl2Zc7ByYgbumfVPLw+c68WLTsfN+BrQnCM42zOyTNf/hjpimgRj1tZ7CfPJwD9AJjDq0Lnq7bqKWLajtGy9jTdt9ZpRadRRqhXraMJsGSbP2Cvj1+Hn7sVXFPMnqj2dl06zhwqsL0pa36eZRx7i1+t7nSpQ7lUru1VaFVIJAPdEsRjmefj08jE5SlaNvU1hcNSwynWlNK7ag3r9dC92QsX0XX6e5Ni1PaTWSCUR1J25HLIx1EtJXjKLRjtJS49GtB3bS181zM3/DDhqppBqWGbLQcsTnFaEqoHkMDPzloRtHMce3MS54h0o+GP5e7Ln+G4LpqdQf/AJtTYR+6pwP6mKMd31ZnthqMqdJf8xX31MTtXxGpeKaQXWKldFb2kscDc24KPjlR9YqS/wAiudcBRm8BVcFeUmkvTmYPphtu1vFFVlpr0rVVFht7w45EZ9+PqJlt5pTtyO/DjTpUcE5Xk53l5CrjI4fwqitGAvvUsmSBt3nJsOegAI+fwkUuHT03Dw3xvaE5SXci9fO3I2/BtTpdNw+70e5LWqrZ7XU7ibGU4JPvI5fCdI5YxdmeLExr4jGR4kXFNpJPkjS6DSaIcL02n1VwpawNfWxJBBzyYHp7LAY8ROcVF00pM91ariHj6lWhHMl3WvIsavjl1nCbFsbcWvWiqwgjvkyGDc+vJSM+Mjk5UmvM6wwlGn2hGUNEouTXR9D0zhmmFVNdQ6IiL/KoH9p64qysfmKs885TfNtmTKcxAEAQBAEAQBAEAQBAEAQBAEAQBAEAQBAEAQBAEAQBAEAtild27aNx5Zxz+sWLmdrX0FtKsMMoYeRAI+8lkIycXdMos0lbHJRSfMqCfriHFM1GpOKsm/cuisYx4eUpi73KKtMi+yqr8AB/SSyNSnKXidyUpUEkAAnqQBk/E+MJWI5NqzKTpUPVF656Dr5/H3xZFzyWzZVZSrY3KDg5GQDg+Y8osRScdmRZpkY5ZVYjzAMNJljOUdmVNUCMEAjyPMfSLIym07plK6ZANoVQD1AAAPxEWNOcm7t6lVdYUYAwB0A5AfKUjbbuyhtKhO4oufPAz9ZLI1xJWtd2KkoUEkKAT1IABPx85TLk2rNkejpz9VfW9rkPW+PnJYueWmuxUlYAwAAPIDA+kJEbbd2KqlUYUADyAAH0Eq0Dbk7t3KLNLWxyyKT5lQT9ZHFMsak4qybKmpUjBAI8iBj6SkUmndblD6Ss4yinAwMqDgeQ8pLJmlUmtm/cLpKwCAigHqNowfiMc4yroHUm3dtktpUIAKKQOQBAIA93lFkFUkndNkvp0IAKggdAQCB8PKLIilJaplwCUyTAEAQBAEAQBAEAQBAEAQBAEAQBAEAQBAEAQBAEAQCMwATAMe3iFS+1Yg+LKP7zShJ8jDqQXNFH4Vo/XV/zr/vLw5dCcan1L1WqR/ZdW+DA/wBJHFrdGlOL2aLuZk0IBMAQBAEAjMAmAIBGYAzAJgCAIAgCARmAMwS5afVIvV1HxYCXLLoTPHqUen1fra/51/3lyS6MnEh1ReS0HoQfgcyWaKpJ7MqzIaGYBMAQBAEAQBAEAQBAEAQBAEAQBAEAQBAEAQBAIJgGHdxBQSqgu4/NXnj949F+Zm1BtXehxlWinaOr8ikVXv7TrWPJBub+dhj/AMZbxWyuRRqS3dvT9/4JHC6z7QNn75L/AGPIfSTiS9CqjHnr6mTVQq+yqj4ACRybOihFckV4mRZFm7SVv7SK3xUGaU5LZmXTg90WDw4D8m71+4Hcv8rZH0xNZ+quY4SXhbRHpNlf5Vdy/ppnl+8nMj5E/KMqewzzjpJadV+pe0WvrtLBGB2EA4OeoBB+BBknCULXW5qnWhUbUXsZOZg6kO4AyTgDqTyAha7EbsrswzxDd+SRrP2vZT+Y9fkDN8P5nY5ca/gV/wAAV3t1dEHki7j/ADty/wDGW8Fsrky1Xu7egPD8+1baf4tv+gCOJbZIvBvu2T+DU87P82z/AJRxX5eyJwIefuyPweB0stX+Mt/qzGfqkVULbNr6jubl9m0N7rF5n+JcY+hi8XuvYmSovC7+pHpxX8qhT9oHfX82AyPiQIyX8IVVp99W/BmLaCAQQQehB5H4ecxZnZNPYqzIUhnAGScAeJ6RuRtJXZhHX7uVSF/2vZr/AJiOfyBnTJbxHJ1W9IK/4JGnub27dvurGPkWbOfkBGaK2XuTJUl4n7D8F1H2l3/vkv8AZjiTiS5F4EOepfr0la9EUfBQJnNLqb4cOiKzWvkPoIvLqMkOiLFnD6T1qTPntAP1HOVTkuYdKD5Fs8Px+TssT3bt6/R8/bE1nvujHBt4W0Qbrk9tQ6/pV53fOs/2J+EWi9tCZpx3V/Qu1cRqZlUOCWDY/hxuHuIz0kdOSTdtjUa1NtJPVmXMHUQBAEAQBAEAQBAEAQBAEAQBAEAQBAEAQC1fUHBU5APkSp+olTsZccysxRSqAKqgAeAGBI22IxUVZF0QaEAt3WhVLHoOZ6n7DrKk3sZlJJXZhjvrP+0vh0Nh/sv3+U33Y+Zy78/JfcqHDK/zgz/vszfYnH2jiS5F4EX4tSfwVT4VqPh6p+ojiz6jgU+hav0BCnZa4GDyJZx9c7x8jEZ66ozOlaPdbRyPZ91q1pH4ysPy9bcVsPiCXAOSeYJ948Z9TEZp4dXs7e58PBWp4uVrpP2f95HcaixwPUTcxOOuAPex8vgCZ8iKXM/QzcktFcsJw/JDWnvG6gH8mv7qf3OTN57aR0OapX1nq/sZ2JzOwgpRfcqKWYgAeJlSb2Mykoq7MMXW2ewoRf0rASx+FYx9yPhN2itzlmqT8Oi6srGjc+1dZ8tqj7DP3kzroi8KT3k/oDom8LrR81b7FZc66IcJr/plu622oFm2Og6n8mwHzO0/VYUYy0WjJKU4K8tV7HJ+kWask6Q1oa7C23JXfhjtcDBHMdcfOfSyQor/ADXaa36HxHVnin/89k4vbqdrorGZFLrsbHNcg4PjzHUT5c0lLR3R96m5OCclZlo6AM26w7+eVU8kXy9XxPvPyxLna2M8JN3lqZgEwdUrEwUQC3dcqAsxAA6k9JUmySairsxBdbZ7ChF/ScEsfgg6fMg+6btGO5xzTn4VZdWVegk+1bYfgQo+W0A/eM66IvCfOTHoHlbaP4932YGTieSHBfzMt2m6obty2KOZ3YrYDz3D1T9B8Ze7LS1mZfEgr3uvY5XTpXrr2dL3rtrbKclIKg9QB1x0PM/Qz6UnPD0rOKae58SKp4yu5Rm1KL0O3qzgbsE4545An3CfJdr6H6GN0lcuQaEAQBAGYAgCAIAgCAIAgCAIBxg47rjxLT0Wab0fTuNRzNldjXGtcg+qTsUciPE55+UA7OAIAgGLxK+yutmqqNzjGKwyoW5gH1mIAwMnn5QDnOwfGNVqX1o1SCt6tSEWoFXFS9zWwXevtE7s598A62AIAgHM8aOtu1Q09Fjaalau8e8VrYzuXKrVXvBUYAycgnBGIA7GcTvsbVUXutraW/uu9VQneA1pYNyjkGG7BxyyIB00AQCJAavtJdemnc6aoWXcginmoLMF3MCRlVBLEZ8JbkaT3RztGr1el12l09msGrGo73vENdaPT3dZbvF7sDCbhtw2faHOCnbwBAEjBx/bni5qt0lI1NemFjWu9jqjbVqTltD8txdlHn1mkHG5tOyt/eVmwa5dYrHAdVrVVx1X8X4/GQG8gCAUsoPIjI8j0hOxLJ7ml43Smnpu1VOnRrqqrHUKuGchSQvqjJzy5To6s2rN6HKOHpRlnUVc5bQ8X1VbaGz09NX6XYivStdahFatmZ6ig3KEI57yeXXnOZ2PRYAgCAazj2t1FVYOn0p1Lk4294lQHI4LM56Z5csnnANH2Y4vqbuFDUvX32o22sEAADWI7hUHgOYAz7usXDSZr7tXr9JZpGt1i3vqLq6rdN3VahA6ks1JUbwExkliRiAd+IAgGHxfUNXTZYtZsZEZlrUZLsASFA95wII9Tgtems0iafXXXV2WPdQtmn9HqQL37qhSmwDvNy7vzic4M3nla19Dnwad75Vc2f8AiD2g1umT8Rp8V95QrakvXhRZaiELUfWJy2OmOeZzOp20oEA0naazV4qr0uFay3bZcQGFFQVmZ9pOGYkBR4c8+EA1fZziGoXW26OzUelolCWi3YiPW7OV7qw1gKSR6w5A4BgFjjnaS703S1UHFA1YovfAPeWNTbZ3SZHRdg3EeJA8GEA7aAIAgCAIAgCAIAgHM8bQniXDzg4C6rJwcDNS4yfCAdNAEAQBAOV7HVkariZIIB1ikZGMj0akZHmMg/SAdVAEAQDhO2faQrqV0ffWaaruw9t9dNlth3EgVU7EYI3LJcjkCMc+gG77GXaI0lNEG7tGO7clqMXb1izG1Qzsc825wDoIAgCAantPxC7T6drqae+ZGQsgyWNe4d4VA5lguSB44gHF2WaW/XaS7htbi9rjZqbEqspU0Mjd4NQWUBiW24U88iAekiATAEA5ftJxKnT6uh9RpspscLqdjWdzYWX1CFUlAwwd3T1YBhdjQLNbrdVRWyaa1aFUlWrF1qb+8tVGAOMMg3YGcQDtYAgCAaPttXqG0OpXTbu+NR2bDh88shD4MRkD3wDgLKdAfRBwuh01gupyy1W1ulYYd/6S7AAjbuyGJyekA9bgCAIAgHE9kbb6eDhqat9yC9krbK72F1hC+7Ph8oBouO6vSatqbdFTYvEnupbctNtVlaqyC0ahyoGwIGXDEg8secA9SEAmAYXG+IDT0W3lWfukZ9qjLMVGQoHmTygHn3BeN6S22rU66+y3Uhga6hp9UNPpWbkBWO6wzDODa2fHGBAOi/xOrZuHuFBJ77SnAGTy1VJP2BMA6wQBAND2n4w+l7lzUX07OyXsqs7VKVO19igkru5HkcZgHI8I0tb62wcJU6en0S1bXFbppvSCU7llrbAd1G4kqOnImAWuJ8C4hp14dStumITWDYVotyLDRqCbbibSXySxJyCWfOYB6dVnAz1xzx0z44gGsA1npT86vRe5Gzr33fZ558NmPnANcg4t6ImTpfS+9G/G/ue63HO3x3bcfOAdMIBMAQBAEAQCDAIVs9IFrFUAQBANY2ssqJ71SyZOLK1J2jPIOgyRj9IZHniYu1ud+HGa7u/R/ozM0+qSwbkdXHmpDD7TVzjOEou0kXswQs6nVJWMu6qPNiAPvKWEJSdoq5w/abtLqktRKraq6rGwHesqy46nDtlh5HaMnAGczzTqSzJI+7gcDQnSlOrFuUVey2O40qkIuWLEAZYgAty6kADHwxPQvM+HN3k9LF4SmSYAgFJghrRxBqjjUDaM8rRnuiPDd+rPx5e+ZzHo4Sn4NfLn/Jsa7AwBBBB6EHIPwM0ji01oyqCFq+9UBZ2CgdSxAA+ZkujUYuTtFHE8e7UapbkqpNC12E4usDABRjccMRnGRgjIOcCeeVSeayPs4XAYeVFzqZm1/wAr+s7ekEKATuOBk4xnl1wJ6UfFk9S4DBCYAgEGAa19c1THvl9TPq2ICVA8rBzK4/S6fDpJc7KkpruPXp+xnU3q4DKwYHoQQQfmJTm4yjo0XIMFFlgUEsQAOpPID5yXsaSbdkcX2n7Vaipk9G7lq3baLX3BAcEn1iQpUAE7gSOU4TqyWx9rAdn0aifGzXS2X9uddw7d3abnFjFQSwG0NnnkDwE7x2Pj1LZ2krLoZGZTBVAEAgwQwtbfYhDBN9ePWC/lBz9oD84e7r5Z6SN2OtNRkrN2f2L2k1aWDKMGHu6g+RHUH3GW5mcJQdpIvwZMTiGtWpcllBI9UHJLHyCjm3wHORuyOlOnKb205nKcD4/rL9Y1NhppSs81APeWHAOF3HIGCCTjlkDqZwhUlKVmfWxWDw1HDRqQzSb58kdss9B8UmAIAgCAIAgCAIAgCAQRANaeGshzQ+z9gjdUfgucof3SB7jM5XyZ2VVS0mr+fMfhMpyurav9oZsr/mAyv8QEZrbl4Kl4Hfy2Zm6bUpYNyOrr5qQw+omk0zlKDi7SRdgwIBh38Npc7mrUt+kBhv5hzkyo6xrTirJlizhdKjLFwo5nN1oUfHLyZUiqrNuy/Bi0PTnOmoFjfrMYT4m4g7v4cyacjtJTt/llZdOfsYKdjUOrTVWbCVyzKqhVazltOPcMnJJJOPLE58FZrnp/9SccO6Edn72OpZcjHnO58vXka70Kyr8g+V/V2Elfgj9U+e4e4SNM7cSM/Gvqv2KhxdV5XBqT5v7HysHq/cH3Re25eA34Hf039tzYK4IyCCD4jpLucLNbkwBiLAwbOEU5yE2HrmtmrJPv2kZksdePPZu/rqUHhijrbdj/AO1/65ky+ZpV29Mq9jBTuM/iKu/sH55JdVPvubIHwGT7pnTkdP8AJbvvKun8Gv0/Y1fTF1Vm07Ru2jO3vM8sAknCjn7yegxM8FZ8x632pJYV0Ic+fOx1+J2PkmtbQOhLUPtzzNb5as+J2+KH4cvdI77nZVItWqL6rf8AkkcVCcrkar9o+tX/AJg5AfvYkzdRwb+B3/PsZ1VqsNysGB6EHIPzE0cpJxdmrFeYIMQDCu4VSx3bNrHqyE1sfiVIJksjqq00rX089Sg8LX9bf/mv/vJl8zXHfyr2MBvRt2K6zqLAfM2hT+1Y5Kp9c+6R2Oq4tu88q9vsa3VdjRfqa9RcFwCWdFyVOMbF5+1zySeQ5DlOUqClJNnqpdqSpUJUofRnY4noPkmFq9BubejtXZ03DmCB4Mp5MPv5ESPXY6Qq2WVq6/vMtDXWV8rqyR+srBZT8U5sn/kPfJqa4cZeB/R6GZpdXXYN1bq481IPPyOOk1e5znCUdJKxegyIBh6rh1Tncyet+kpKP/MpBkaRuNaUVa+n2Me/Q1oCz3Wqo67r3AHxOf7yZVzZ0VWctIxXsYQ06WBkopAVhhrrAwyP2c+vZ9QPfMtX2R1U5QalUltsl/bIt9keyqaM2v1exiATzK1g+qM+Z6n5eUlKkoanbtDtKeKUYvZL7nTTqfNEAQBAEAQBAEAQBAEAQBAIxAMTUcLpc7mrXd+kBtf+YYP3ksjpGtOKsmWfwXj2Lrl/j3/6w0ZTTr33S9rfgqGht/6mz+Wr/hJZ9RxIfIvdkfg1j7WouPuBRf8ASoP3lyjjJPSK/JVXwikEMU3sOjWE2EfAuTj5SKKQdepsnb00/BnYmkcRiAMQCYBBEAwX4PTnKr3ZPPNbNWT8dhGfnI4o6qtPnr66/kpGgsHs6i0e5hW/3K5+8ln1NcWL3ivuir0a/wDXj/KH/KLPqTPT+X7lLaK0+1qX/hWtf6qTJlfUcSC2gvdheDVHm4a0/wDcY2DPmFPqj5CXKg68+WnpoZ4QDpymjiTiATAEAjEAwbeEUk7tm1j1ZCa2PxKEEzOVHWNea539dSn8HOD6uotHuOxx9WXP3iz5MvFXOK/H4JGmv/6gfOof2YRZ9Rnp/L9yDo7j11Lj91K1/qDDi+o4kPl+7A4PWfym+33WMWX+T2ftGRcy/ETXhsvRfruZ1dYUAAAAdAOQHwE0jg9XdlWIBMAjEAYgGJqeGU2HcyDd+kPVcfBxgj6yWTOka046J6dCyOGsvsai0DyJWwfVwT95MvQ1xovxRX4/BUNNf/1A+dQz9miz6jPT+X7sg6Cw+1qbP4VrT77SfvFn1Dqw5RX3ZXTwmpWDldzjozk2MPgWJx8oyojrTatsvLQzcTRyGIBMAQBAEAQBAEAQBAEAQBAEAQBAIxAGIBMAQBAEAQBAIzAGYIIAgCCjMAZgDMAZgDMAZgFh9ZWM5dRghT6w5M3QHyJz0kujShLoXsymSzZq0Xdl1G3BbLAbQemfLMlzShJ203L2ZdTIzAJzIBmUgzBSYAgCAIBGIBMAQBAEAQBAEAQBAEAQBAEAQBAEAQBAEAQBAEAQBAEAQBANV2nutTS3PScWJWzKcBua88bSDnIBExNvLdHowkKc68Y1PC3ZnOcM4pxDUXGor3C4F+7arFanUiurmMbiwJJ8MGcoTm3Zo+lXw+Do080Xme31W79DD4ZxziVxprK7O+RVFhVcqaWHf2kYwN3QDGOmJI1KjdrHavhMDTUpJ3yvbrfwpenMqt49xFLGQV7wuotoDEKN7OSaWwAMKq4yffK5z6EWCwMoKTlZuKlb08S9W9jccT4pYKa6qbt1/pFWndzWPawGsO0qF9nJ5cptylayPFQoQdVzqR7uVySv7Gn0vHNYpWw2G5f/AHh2GtF316fcqNlVB3MwHTljwmFOa38z2TwuGacVG3g1u95b7lNPHdS9WrYag2d3pFcbKlULdZu5V+rkhcAHOZFUepZYOjCdJONrza3vdK2+vMp1nFtRp6dNVTeXV62bvmC5LKQorDMpB555kFjEptJIQw9CtUqVKkbWdsq6dd/4L+s4nrw7KLwGRtJSQtaFXuu/KHLDO0Ag4z4eEZpmadDCOKbjvne70S2X1ZbftFqUUK9+FNupHf8AdKXKUbVVFULt3Mxbw6CV1JJW9SxwdCTzRjyj3b9d3e97IuLrL7W4b3moesvU1rkKoDWHYEQrtwT67ciPDPWLt5dTLp0accRkgnZpLXZa3f2NfxbUXFGdEFjvxF2Ud2qlk0quQWKgbsFRgnngCYqN206npw9Oip2k7JU+vORt345aWor9KCK9K2d6tAPfWM+0VqhyFA8R1+E6KcnY8awtNQnLJeztbNsrb+Zi8T3WNqVbG2zXaajdsVSUr2WMGdRlhnKjJ90y23e3VHSkoQjBrlCUt+bulYyNNxzV2a169y1112ODWQuTTWObdC2TyIIIGDKpTcjM8LhoYZSespLfzb/Q2XZriFpSqzU3knU57qvuwoXmzDLKuc7Me1/Wbi5bvmeXG0qalKNGPhtd33/r6Go0faXUM4cvkfj2tp7sAaeutW2EvjO4kDxwc9JzVSTPXPBUVCyWvdtK+7e+hev12tp0dWotvY953ZsK1VlqEYMTsUL65JKjmOWM4mnOSjdmYUcNVxEqcI2te127Sfm76HQ9lLrX0tVlzb3ddxI24wxJUepy6YnSm243Z8/GxpwryjTVktDcTZ5RAEAQBAEAQBAEAQBAEAQBAEAQBAEAQBAEAQBAEAQBAEAQBAEAQBAIIgEbYA2+6BqNsAbRAAUeUC75gIPKA2xt90C7G2BqNvugXY2e6NBdjYPKBdjYPKBdjbAG2BcbZANsFuYPFOEV6gKLN425xsssqPPkQSjDI+Mkop6M7UMROi24216pP8mTo9IlSLXWoVEAVQOgA6CaSscpzlUk5zd2y/BkQBAEAQBAEAQBAEAQBAEAQBAEAQBAEAQBAEAQBAEAQBAEAQBAEAQBAEAQBAEAQBAEAQBAEAQBAEAQBAEAQBAEAQBAEAQBAEAQBAEAQBAEAQBAEA//2Q=="/>
          <p:cNvSpPr>
            <a:spLocks noChangeAspect="1" noChangeArrowheads="1"/>
          </p:cNvSpPr>
          <p:nvPr/>
        </p:nvSpPr>
        <p:spPr bwMode="auto">
          <a:xfrm>
            <a:off x="155575" y="-990600"/>
            <a:ext cx="6858000" cy="2076450"/>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65542" name="AutoShape 6" descr="data:image/jpeg;base64,/9j/4AAQSkZJRgABAQAAAQABAAD/2wCEAAkGBxISEhUSExIVFRUVFRYXGBgXFxcVFRUXFRUWFxgXFxYaHSghGR0lHRcWITEiKCkrLi4uGCA1ODMuNygtLysBCgoKDg0OGxAQGy0mICUtLS0tLS0tLS0tLS0tLS4tLS0tLS0tLS0tLS0tLS0tLS0tLS0tLS0tLS0tLS0tLS0tLf/AABEIAHsBmAMBEQACEQEDEQH/xAAbAAEAAQUBAAAAAAAAAAAAAAAAAQIDBAUGB//EAEIQAAICAQIDBAgADAUDBQAAAAECAAMRBBIFITEGE0FRFCIyYXGBkaEVIzNCUlNicoKSscEHk7LR0lRjohYkQ3Pw/8QAGgEBAQEBAQEBAAAAAAAAAAAAAAECAwQFBv/EADMRAAIBAgQDBgUEAwEBAAAAAAABAgMRBBIhMRNBUQUiMmFxkRRSgaGxwdHh8CMzQhUk/9oADAMBAAIRAxEAPwD3GAIAgCAIAgCAIAgCAIAgCAIAgEGABAJgCAIAgCAIAgCAU5lD8yqQCAIAgCAIAgFOZQ9CqQEZgCAAYBMAQBAEAQBAEAQBAEAQBAEAQBAEAQBAEAQBAEAQBAEAQAYBou0XaD0VqUFT2vcxVVUqDyx4ty8ZznUy6WPZhME8QpSzKKirtsjTcZtZbDdpLaEStnLM9ZzgcwNpODjxkVRvdWLPCwi48OopNu1kn+poODdo00+m0wrpvtOpe3u0exWs9U8zuPLExGrZLR6n0K/Z86tapmlGORK7SsvtzN9wntRVclzurUnTnFq2YynI88gkEcj9JuFRO/keDEdn1KUoRTzZtmuZrW7dKFFx0moGnLY74hcdcbtuc498irLe2h6V2RJyyKpHP8ut/wBja6vtJVXqKNOc/j13K/5v7IP73PErqJSS6nlp4CrOjOqv+XZlzS8bFmrt0oQ5pRWZ8+rlwCFA88H7TSmnLKYnhJQw8a7ekm0lz0Iq7QVNrG0YyXWveT4A5HqfHBBhTWbKV4KpHDrEPZuxY4v2nSm4aeuqy+8jOyvHqjzZicL/APvOSVVJ2WrOmH7PnVp8WUlGPV8yr/1KiaY6m+uygKxXY+N5IOMKAeeccodRKOZmfgZzr8Kk1LzWxTwjtDZfYqNo76ldSyu+3BAx1APqk56GIzu9jWIwUaUG1VjJrSyuY3Y/UV226yyvvfy2094+9Cy7s92v5o5/08pKclJtm+0KU6UKUZ22votbPqZHGO0wqvGmrosvuKbyqbRtXpkljLKpldrGcPgHVpcaUlGN7XfX6GyTiI7j0ixWqGzeyvjcg8jjxms3duzyui3V4UHd3smuZp37Xr6ENctTsm7DLkb1AcoSfnj6zHE7uY9n/mVPivhZNKXLptcydZ2lRbaKa0Nz3gMApACVkZ3sfARxVdJczlTwMpU51JPKo6a830Re4bxwXajUadUYej7Qz5G1iwzgD3c5VUTk49DNfCSpUYVW/HsuehR2k4+NJ3Q7trWufYqKQCTj3+8gfOJzymsFgnic3eUVFXbZRwPtKmod6WrspurGWrsABx5ggkERGopOxcTgJ0YqompRezRqOzfFPxF1+no1F2/UMNrWqx6ZLKWIAXmOUxCp3bpNnqxmGaqxp1ZRjaK1S/NuZsOAdqTqrrKfRnrNQ9dmZGCtnkvq5yTz+hlhVzNq2xxxfZ3w9ONRzTzbJXv9zT8J7S0UVX6gDUMLNUUVWcWF7Dk4rzyVZlVEk5anrr9n1qlSFHuq0btpWsvPqzdtxtm02oe7T3UCtDkMVDMCp9hlJ5+/wM6Z+621Y8PwiVaEKc1K787L1uZHY3b6HSV7zaylh3rb3wzEjLeP+2JafhRjHprESUrXTtpovobqbPGIAgCAIAgCAIAgCAIAgCAIAgCAIAgCAIAgCAIAgCAIBBgHCdoNL6XxWrT73RaaDYWrYo4ZiehHMfmc/jPNOOeql0PvYSr8N2fOokm5StZq5mdr0Gj4ZcneWPuGzda5dz3rYI3HwwTNVO5TaOHZzeIx8JNJc9FZaHLcQrpTU6PT33mhNPpAS6vsYWOMkKRzB6Tk0rxT5I+rRlVlh6tWnDM5z2avoixXp7DwvVmtXZDqFZbCpFltQIJZvE+B+ZmbPhu21zrOpBY+kptJ5bW5J9Dedo+N0arS16LRfjXt7tQqg4qRcHLnouMYnSpLPBRgfPwmFqYfESxGJ0UbvXm/IxNbwT0zWX1KxzpNNSlbA4xauGHw/OEkoZpNdEd6eL+Gw0Jtf7JSbXkUdn+NPp6NXq7RnUW3LSinkWtVcYx7iTy/ZmacnFSk9y43C061alQpvuJZm+iZj8Jpu0us0b30vU1lli2WOyN3zXDl7J5YJHIxC6km1udK7p4jDVY05JqKTSXJL13NvwPilGk1uu9LcVWPZuVnBG6sZ27W8eWJ0hLLOWY8eKw9XEYWjwFeKWqXJ87l7tzqkY6DUMGOlFodztOADtKll6jlnrFZp5ZcjHZVNpVqS/2ZbL9ToE7Taayu96bQ/cVl2Zc7ByYgbumfVPLw+c68WLTsfN+BrQnCM42zOyTNf/hjpimgRj1tZ7CfPJwD9AJjDq0Lnq7bqKWLajtGy9jTdt9ZpRadRRqhXraMJsGSbP2Cvj1+Hn7sVXFPMnqj2dl06zhwqsL0pa36eZRx7i1+t7nSpQ7lUru1VaFVIJAPdEsRjmefj08jE5SlaNvU1hcNSwynWlNK7ag3r9dC92QsX0XX6e5Ni1PaTWSCUR1J25HLIx1EtJXjKLRjtJS49GtB3bS181zM3/DDhqppBqWGbLQcsTnFaEqoHkMDPzloRtHMce3MS54h0o+GP5e7Ln+G4LpqdQf/AJtTYR+6pwP6mKMd31ZnthqMqdJf8xX31MTtXxGpeKaQXWKldFb2kscDc24KPjlR9YqS/wAiudcBRm8BVcFeUmkvTmYPphtu1vFFVlpr0rVVFht7w45EZ9+PqJlt5pTtyO/DjTpUcE5Xk53l5CrjI4fwqitGAvvUsmSBt3nJsOegAI+fwkUuHT03Dw3xvaE5SXci9fO3I2/BtTpdNw+70e5LWqrZ7XU7ibGU4JPvI5fCdI5YxdmeLExr4jGR4kXFNpJPkjS6DSaIcL02n1VwpawNfWxJBBzyYHp7LAY8ROcVF00pM91ariHj6lWhHMl3WvIsavjl1nCbFsbcWvWiqwgjvkyGDc+vJSM+Mjk5UmvM6wwlGn2hGUNEouTXR9D0zhmmFVNdQ6IiL/KoH9p64qysfmKs885TfNtmTKcxAEAQBAEAQBAEAQBAEAQBAEAQBAEAQBAEAQBAEAQBAEAtild27aNx5Zxz+sWLmdrX0FtKsMMoYeRAI+8lkIycXdMos0lbHJRSfMqCfriHFM1GpOKsm/cuisYx4eUpi73KKtMi+yqr8AB/SSyNSnKXidyUpUEkAAnqQBk/E+MJWI5NqzKTpUPVF656Dr5/H3xZFzyWzZVZSrY3KDg5GQDg+Y8osRScdmRZpkY5ZVYjzAMNJljOUdmVNUCMEAjyPMfSLIym07plK6ZANoVQD1AAAPxEWNOcm7t6lVdYUYAwB0A5AfKUjbbuyhtKhO4oufPAz9ZLI1xJWtd2KkoUEkKAT1IABPx85TLk2rNkejpz9VfW9rkPW+PnJYueWmuxUlYAwAAPIDA+kJEbbd2KqlUYUADyAAH0Eq0Dbk7t3KLNLWxyyKT5lQT9ZHFMsak4qybKmpUjBAI8iBj6SkUmndblD6Ss4yinAwMqDgeQ8pLJmlUmtm/cLpKwCAigHqNowfiMc4yroHUm3dtktpUIAKKQOQBAIA93lFkFUkndNkvp0IAKggdAQCB8PKLIilJaplwCUyTAEAQBAEAQBAEAQBAEAQBAEAQBAEAQBAEAQBAEAQCMwATAMe3iFS+1Yg+LKP7zShJ8jDqQXNFH4Vo/XV/zr/vLw5dCcan1L1WqR/ZdW+DA/wBJHFrdGlOL2aLuZk0IBMAQBAEAjMAmAIBGYAzAJgCAIAgCARmAMwS5afVIvV1HxYCXLLoTPHqUen1fra/51/3lyS6MnEh1ReS0HoQfgcyWaKpJ7MqzIaGYBMAQBAEAQBAEAQBAEAQBAEAQBAEAQBAEAQBAIJgGHdxBQSqgu4/NXnj949F+Zm1BtXehxlWinaOr8ikVXv7TrWPJBub+dhj/AMZbxWyuRRqS3dvT9/4JHC6z7QNn75L/AGPIfSTiS9CqjHnr6mTVQq+yqj4ACRybOihFckV4mRZFm7SVv7SK3xUGaU5LZmXTg90WDw4D8m71+4Hcv8rZH0xNZ+quY4SXhbRHpNlf5Vdy/ppnl+8nMj5E/KMqewzzjpJadV+pe0WvrtLBGB2EA4OeoBB+BBknCULXW5qnWhUbUXsZOZg6kO4AyTgDqTyAha7EbsrswzxDd+SRrP2vZT+Y9fkDN8P5nY5ca/gV/wAAV3t1dEHki7j/ADty/wDGW8Fsrky1Xu7egPD8+1baf4tv+gCOJbZIvBvu2T+DU87P82z/AJRxX5eyJwIefuyPweB0stX+Mt/qzGfqkVULbNr6jubl9m0N7rF5n+JcY+hi8XuvYmSovC7+pHpxX8qhT9oHfX82AyPiQIyX8IVVp99W/BmLaCAQQQehB5H4ecxZnZNPYqzIUhnAGScAeJ6RuRtJXZhHX7uVSF/2vZr/AJiOfyBnTJbxHJ1W9IK/4JGnub27dvurGPkWbOfkBGaK2XuTJUl4n7D8F1H2l3/vkv8AZjiTiS5F4EOepfr0la9EUfBQJnNLqb4cOiKzWvkPoIvLqMkOiLFnD6T1qTPntAP1HOVTkuYdKD5Fs8Px+TssT3bt6/R8/bE1nvujHBt4W0Qbrk9tQ6/pV53fOs/2J+EWi9tCZpx3V/Qu1cRqZlUOCWDY/hxuHuIz0kdOSTdtjUa1NtJPVmXMHUQBAEAQBAEAQBAEAQBAEAQBAEAQBAEAQC1fUHBU5APkSp+olTsZccysxRSqAKqgAeAGBI22IxUVZF0QaEAt3WhVLHoOZ6n7DrKk3sZlJJXZhjvrP+0vh0Nh/sv3+U33Y+Zy78/JfcqHDK/zgz/vszfYnH2jiS5F4EX4tSfwVT4VqPh6p+ojiz6jgU+hav0BCnZa4GDyJZx9c7x8jEZ66ozOlaPdbRyPZ91q1pH4ysPy9bcVsPiCXAOSeYJ948Z9TEZp4dXs7e58PBWp4uVrpP2f95HcaixwPUTcxOOuAPex8vgCZ8iKXM/QzcktFcsJw/JDWnvG6gH8mv7qf3OTN57aR0OapX1nq/sZ2JzOwgpRfcqKWYgAeJlSb2Mykoq7MMXW2ewoRf0rASx+FYx9yPhN2itzlmqT8Oi6srGjc+1dZ8tqj7DP3kzroi8KT3k/oDom8LrR81b7FZc66IcJr/plu622oFm2Og6n8mwHzO0/VYUYy0WjJKU4K8tV7HJ+kWask6Q1oa7C23JXfhjtcDBHMdcfOfSyQor/ADXaa36HxHVnin/89k4vbqdrorGZFLrsbHNcg4PjzHUT5c0lLR3R96m5OCclZlo6AM26w7+eVU8kXy9XxPvPyxLna2M8JN3lqZgEwdUrEwUQC3dcqAsxAA6k9JUmySairsxBdbZ7ChF/ScEsfgg6fMg+6btGO5xzTn4VZdWVegk+1bYfgQo+W0A/eM66IvCfOTHoHlbaP4932YGTieSHBfzMt2m6obty2KOZ3YrYDz3D1T9B8Ze7LS1mZfEgr3uvY5XTpXrr2dL3rtrbKclIKg9QB1x0PM/Qz6UnPD0rOKae58SKp4yu5Rm1KL0O3qzgbsE4545An3CfJdr6H6GN0lcuQaEAQBAGYAgCAIAgCAIAgCAIBxg47rjxLT0Wab0fTuNRzNldjXGtcg+qTsUciPE55+UA7OAIAgGLxK+yutmqqNzjGKwyoW5gH1mIAwMnn5QDnOwfGNVqX1o1SCt6tSEWoFXFS9zWwXevtE7s598A62AIAgHM8aOtu1Q09Fjaalau8e8VrYzuXKrVXvBUYAycgnBGIA7GcTvsbVUXutraW/uu9VQneA1pYNyjkGG7BxyyIB00AQCJAavtJdemnc6aoWXcginmoLMF3MCRlVBLEZ8JbkaT3RztGr1el12l09msGrGo73vENdaPT3dZbvF7sDCbhtw2faHOCnbwBAEjBx/bni5qt0lI1NemFjWu9jqjbVqTltD8txdlHn1mkHG5tOyt/eVmwa5dYrHAdVrVVx1X8X4/GQG8gCAUsoPIjI8j0hOxLJ7ml43Smnpu1VOnRrqqrHUKuGchSQvqjJzy5To6s2rN6HKOHpRlnUVc5bQ8X1VbaGz09NX6XYivStdahFatmZ6ig3KEI57yeXXnOZ2PRYAgCAazj2t1FVYOn0p1Lk4294lQHI4LM56Z5csnnANH2Y4vqbuFDUvX32o22sEAADWI7hUHgOYAz7usXDSZr7tXr9JZpGt1i3vqLq6rdN3VahA6ks1JUbwExkliRiAd+IAgGHxfUNXTZYtZsZEZlrUZLsASFA95wII9Tgtems0iafXXXV2WPdQtmn9HqQL37qhSmwDvNy7vzic4M3nla19Dnwad75Vc2f8AiD2g1umT8Rp8V95QrakvXhRZaiELUfWJy2OmOeZzOp20oEA0naazV4qr0uFay3bZcQGFFQVmZ9pOGYkBR4c8+EA1fZziGoXW26OzUelolCWi3YiPW7OV7qw1gKSR6w5A4BgFjjnaS703S1UHFA1YovfAPeWNTbZ3SZHRdg3EeJA8GEA7aAIAgCAIAgCAIAgHM8bQniXDzg4C6rJwcDNS4yfCAdNAEAQBAOV7HVkariZIIB1ikZGMj0akZHmMg/SAdVAEAQDhO2faQrqV0ffWaaruw9t9dNlth3EgVU7EYI3LJcjkCMc+gG77GXaI0lNEG7tGO7clqMXb1izG1Qzsc825wDoIAgCAantPxC7T6drqae+ZGQsgyWNe4d4VA5lguSB44gHF2WaW/XaS7htbi9rjZqbEqspU0Mjd4NQWUBiW24U88iAekiATAEA5ftJxKnT6uh9RpspscLqdjWdzYWX1CFUlAwwd3T1YBhdjQLNbrdVRWyaa1aFUlWrF1qb+8tVGAOMMg3YGcQDtYAgCAaPttXqG0OpXTbu+NR2bDh88shD4MRkD3wDgLKdAfRBwuh01gupyy1W1ulYYd/6S7AAjbuyGJyekA9bgCAIAgHE9kbb6eDhqat9yC9krbK72F1hC+7Ph8oBouO6vSatqbdFTYvEnupbctNtVlaqyC0ahyoGwIGXDEg8secA9SEAmAYXG+IDT0W3lWfukZ9qjLMVGQoHmTygHn3BeN6S22rU66+y3Uhga6hp9UNPpWbkBWO6wzDODa2fHGBAOi/xOrZuHuFBJ77SnAGTy1VJP2BMA6wQBAND2n4w+l7lzUX07OyXsqs7VKVO19igkru5HkcZgHI8I0tb62wcJU6en0S1bXFbppvSCU7llrbAd1G4kqOnImAWuJ8C4hp14dStumITWDYVotyLDRqCbbibSXySxJyCWfOYB6dVnAz1xzx0z44gGsA1npT86vRe5Gzr33fZ558NmPnANcg4t6ImTpfS+9G/G/ue63HO3x3bcfOAdMIBMAQBAEAQCDAIVs9IFrFUAQBANY2ssqJ71SyZOLK1J2jPIOgyRj9IZHniYu1ud+HGa7u/R/ozM0+qSwbkdXHmpDD7TVzjOEou0kXswQs6nVJWMu6qPNiAPvKWEJSdoq5w/abtLqktRKraq6rGwHesqy46nDtlh5HaMnAGczzTqSzJI+7gcDQnSlOrFuUVey2O40qkIuWLEAZYgAty6kADHwxPQvM+HN3k9LF4SmSYAgFJghrRxBqjjUDaM8rRnuiPDd+rPx5e+ZzHo4Sn4NfLn/Jsa7AwBBBB6EHIPwM0ji01oyqCFq+9UBZ2CgdSxAA+ZkujUYuTtFHE8e7UapbkqpNC12E4usDABRjccMRnGRgjIOcCeeVSeayPs4XAYeVFzqZm1/wAr+s7ekEKATuOBk4xnl1wJ6UfFk9S4DBCYAgEGAa19c1THvl9TPq2ICVA8rBzK4/S6fDpJc7KkpruPXp+xnU3q4DKwYHoQQQfmJTm4yjo0XIMFFlgUEsQAOpPID5yXsaSbdkcX2n7Vaipk9G7lq3baLX3BAcEn1iQpUAE7gSOU4TqyWx9rAdn0aifGzXS2X9uddw7d3abnFjFQSwG0NnnkDwE7x2Pj1LZ2krLoZGZTBVAEAgwQwtbfYhDBN9ePWC/lBz9oD84e7r5Z6SN2OtNRkrN2f2L2k1aWDKMGHu6g+RHUH3GW5mcJQdpIvwZMTiGtWpcllBI9UHJLHyCjm3wHORuyOlOnKb205nKcD4/rL9Y1NhppSs81APeWHAOF3HIGCCTjlkDqZwhUlKVmfWxWDw1HDRqQzSb58kdss9B8UmAIAgCAIAgCAIAgCAQRANaeGshzQ+z9gjdUfgucof3SB7jM5XyZ2VVS0mr+fMfhMpyurav9oZsr/mAyv8QEZrbl4Kl4Hfy2Zm6bUpYNyOrr5qQw+omk0zlKDi7SRdgwIBh38Npc7mrUt+kBhv5hzkyo6xrTirJlizhdKjLFwo5nN1oUfHLyZUiqrNuy/Bi0PTnOmoFjfrMYT4m4g7v4cyacjtJTt/llZdOfsYKdjUOrTVWbCVyzKqhVazltOPcMnJJJOPLE58FZrnp/9SccO6Edn72OpZcjHnO58vXka70Kyr8g+V/V2Elfgj9U+e4e4SNM7cSM/Gvqv2KhxdV5XBqT5v7HysHq/cH3Re25eA34Hf039tzYK4IyCCD4jpLucLNbkwBiLAwbOEU5yE2HrmtmrJPv2kZksdePPZu/rqUHhijrbdj/AO1/65ky+ZpV29Mq9jBTuM/iKu/sH55JdVPvubIHwGT7pnTkdP8AJbvvKun8Gv0/Y1fTF1Vm07Ru2jO3vM8sAknCjn7yegxM8FZ8x632pJYV0Ic+fOx1+J2PkmtbQOhLUPtzzNb5as+J2+KH4cvdI77nZVItWqL6rf8AkkcVCcrkar9o+tX/AJg5AfvYkzdRwb+B3/PsZ1VqsNysGB6EHIPzE0cpJxdmrFeYIMQDCu4VSx3bNrHqyE1sfiVIJksjqq00rX089Sg8LX9bf/mv/vJl8zXHfyr2MBvRt2K6zqLAfM2hT+1Y5Kp9c+6R2Oq4tu88q9vsa3VdjRfqa9RcFwCWdFyVOMbF5+1zySeQ5DlOUqClJNnqpdqSpUJUofRnY4noPkmFq9BubejtXZ03DmCB4Mp5MPv5ESPXY6Qq2WVq6/vMtDXWV8rqyR+srBZT8U5sn/kPfJqa4cZeB/R6GZpdXXYN1bq481IPPyOOk1e5znCUdJKxegyIBh6rh1Tncyet+kpKP/MpBkaRuNaUVa+n2Me/Q1oCz3Wqo67r3AHxOf7yZVzZ0VWctIxXsYQ06WBkopAVhhrrAwyP2c+vZ9QPfMtX2R1U5QalUltsl/bIt9keyqaM2v1exiATzK1g+qM+Z6n5eUlKkoanbtDtKeKUYvZL7nTTqfNEAQBAEAQBAEAQBAEAQBAIxAMTUcLpc7mrXd+kBtf+YYP3ksjpGtOKsmWfwXj2Lrl/j3/6w0ZTTr33S9rfgqGht/6mz+Wr/hJZ9RxIfIvdkfg1j7WouPuBRf8ASoP3lyjjJPSK/JVXwikEMU3sOjWE2EfAuTj5SKKQdepsnb00/BnYmkcRiAMQCYBBEAwX4PTnKr3ZPPNbNWT8dhGfnI4o6qtPnr66/kpGgsHs6i0e5hW/3K5+8ln1NcWL3ivuir0a/wDXj/KH/KLPqTPT+X7lLaK0+1qX/hWtf6qTJlfUcSC2gvdheDVHm4a0/wDcY2DPmFPqj5CXKg68+WnpoZ4QDpymjiTiATAEAjEAwbeEUk7tm1j1ZCa2PxKEEzOVHWNea539dSn8HOD6uotHuOxx9WXP3iz5MvFXOK/H4JGmv/6gfOof2YRZ9Rnp/L9yDo7j11Lj91K1/qDDi+o4kPl+7A4PWfym+33WMWX+T2ftGRcy/ETXhsvRfruZ1dYUAAAAdAOQHwE0jg9XdlWIBMAjEAYgGJqeGU2HcyDd+kPVcfBxgj6yWTOka046J6dCyOGsvsai0DyJWwfVwT95MvQ1xovxRX4/BUNNf/1A+dQz9miz6jPT+X7sg6Cw+1qbP4VrT77SfvFn1Dqw5RX3ZXTwmpWDldzjozk2MPgWJx8oyojrTatsvLQzcTRyGIBMAQBAEAQBAEAQBAEAQBAEAQBAIxAGIBMAQBAEAQBAIzAGYIIAgCCjMAZgDMAZgDMAZgFh9ZWM5dRghT6w5M3QHyJz0kujShLoXsymSzZq0Xdl1G3BbLAbQemfLMlzShJ203L2ZdTIzAJzIBmUgzBSYAgCAIBGIBMAQBAEAQBAEAQBAEAQBAEAQBAEAQBAEAQBAEAQBAEAQBANV2nutTS3PScWJWzKcBua88bSDnIBExNvLdHowkKc68Y1PC3ZnOcM4pxDUXGor3C4F+7arFanUiurmMbiwJJ8MGcoTm3Zo+lXw+Do080Xme31W79DD4ZxziVxprK7O+RVFhVcqaWHf2kYwN3QDGOmJI1KjdrHavhMDTUpJ3yvbrfwpenMqt49xFLGQV7wuotoDEKN7OSaWwAMKq4yffK5z6EWCwMoKTlZuKlb08S9W9jccT4pYKa6qbt1/pFWndzWPawGsO0qF9nJ5cptylayPFQoQdVzqR7uVySv7Gn0vHNYpWw2G5f/AHh2GtF316fcqNlVB3MwHTljwmFOa38z2TwuGacVG3g1u95b7lNPHdS9WrYag2d3pFcbKlULdZu5V+rkhcAHOZFUepZYOjCdJONrza3vdK2+vMp1nFtRp6dNVTeXV62bvmC5LKQorDMpB555kFjEptJIQw9CtUqVKkbWdsq6dd/4L+s4nrw7KLwGRtJSQtaFXuu/KHLDO0Ag4z4eEZpmadDCOKbjvne70S2X1ZbftFqUUK9+FNupHf8AdKXKUbVVFULt3Mxbw6CV1JJW9SxwdCTzRjyj3b9d3e97IuLrL7W4b3moesvU1rkKoDWHYEQrtwT67ciPDPWLt5dTLp0accRkgnZpLXZa3f2NfxbUXFGdEFjvxF2Ud2qlk0quQWKgbsFRgnngCYqN206npw9Oip2k7JU+vORt345aWor9KCK9K2d6tAPfWM+0VqhyFA8R1+E6KcnY8awtNQnLJeztbNsrb+Zi8T3WNqVbG2zXaajdsVSUr2WMGdRlhnKjJ90y23e3VHSkoQjBrlCUt+bulYyNNxzV2a169y1112ODWQuTTWObdC2TyIIIGDKpTcjM8LhoYZSespLfzb/Q2XZriFpSqzU3knU57qvuwoXmzDLKuc7Me1/Wbi5bvmeXG0qalKNGPhtd33/r6Go0faXUM4cvkfj2tp7sAaeutW2EvjO4kDxwc9JzVSTPXPBUVCyWvdtK+7e+hev12tp0dWotvY953ZsK1VlqEYMTsUL65JKjmOWM4mnOSjdmYUcNVxEqcI2te127Sfm76HQ9lLrX0tVlzb3ddxI24wxJUepy6YnSm243Z8/GxpwryjTVktDcTZ5RAEAQBAEAQBAEAQBAEAQBAEAQBAEAQBAEAQBAEAQBAEAQBAEAQBAIIgEbYA2+6BqNsAbRAAUeUC75gIPKA2xt90C7G2BqNvugXY2e6NBdjYPKBdjYPKBdjbAG2BcbZANsFuYPFOEV6gKLN425xsssqPPkQSjDI+Mkop6M7UMROi24216pP8mTo9IlSLXWoVEAVQOgA6CaSscpzlUk5zd2y/BkQBAEAQBAEAQBAEAQBAEAQBAEAQBAEAQBAEAQBAEAQBAEAQBAEAQBAEAQBAEAQBAEAQBAEAQBAEAQBAEAQBAEAQBAEAQBAEAQBAEAQBAEAQBAEA//2Q=="/>
          <p:cNvSpPr>
            <a:spLocks noChangeAspect="1" noChangeArrowheads="1"/>
          </p:cNvSpPr>
          <p:nvPr/>
        </p:nvSpPr>
        <p:spPr bwMode="auto">
          <a:xfrm>
            <a:off x="155575" y="-990600"/>
            <a:ext cx="6858000" cy="2076450"/>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8" name="7 Resim" descr="Fibonacci2.jpg"/>
          <p:cNvPicPr>
            <a:picLocks noChangeAspect="1"/>
          </p:cNvPicPr>
          <p:nvPr/>
        </p:nvPicPr>
        <p:blipFill>
          <a:blip r:embed="rId3" cstate="print"/>
          <a:stretch>
            <a:fillRect/>
          </a:stretch>
        </p:blipFill>
        <p:spPr>
          <a:xfrm>
            <a:off x="6929454" y="2857496"/>
            <a:ext cx="1603817" cy="1834098"/>
          </a:xfrm>
          <a:prstGeom prst="rect">
            <a:avLst/>
          </a:prstGeom>
        </p:spPr>
      </p:pic>
      <p:pic>
        <p:nvPicPr>
          <p:cNvPr id="9" name="8 Resim" descr="bilgisayar.wmf"/>
          <p:cNvPicPr>
            <a:picLocks noChangeAspect="1"/>
          </p:cNvPicPr>
          <p:nvPr/>
        </p:nvPicPr>
        <p:blipFill>
          <a:blip r:embed="rId4"/>
          <a:stretch>
            <a:fillRect/>
          </a:stretch>
        </p:blipFill>
        <p:spPr>
          <a:xfrm>
            <a:off x="7858148" y="5000636"/>
            <a:ext cx="714380" cy="729420"/>
          </a:xfrm>
          <a:prstGeom prst="rect">
            <a:avLst/>
          </a:prstGeom>
        </p:spPr>
      </p:pic>
      <p:sp>
        <p:nvSpPr>
          <p:cNvPr id="10" name="9 Köşeleri Yuvarlanmış Dikdörtgen Belirtme Çizgisi"/>
          <p:cNvSpPr/>
          <p:nvPr/>
        </p:nvSpPr>
        <p:spPr>
          <a:xfrm>
            <a:off x="4643438" y="2357430"/>
            <a:ext cx="1928826" cy="1714512"/>
          </a:xfrm>
          <a:prstGeom prst="wedgeRoundRectCallout">
            <a:avLst>
              <a:gd name="adj1" fmla="val 86991"/>
              <a:gd name="adj2" fmla="val 22980"/>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1600" dirty="0" smtClean="0"/>
              <a:t>Ben </a:t>
            </a:r>
            <a:r>
              <a:rPr lang="tr-TR" sz="1600" dirty="0" err="1" smtClean="0"/>
              <a:t>Fibonacci</a:t>
            </a:r>
            <a:r>
              <a:rPr lang="tr-TR" sz="1600" dirty="0" smtClean="0"/>
              <a:t>. Tavşan </a:t>
            </a:r>
            <a:r>
              <a:rPr lang="tr-TR" sz="1600" dirty="0" smtClean="0">
                <a:sym typeface="Wingdings" pitchFamily="2" charset="2"/>
              </a:rPr>
              <a:t>nüfus artışını modellemeye çalıştım. Sonra meşhur oldum.</a:t>
            </a:r>
            <a:endParaRPr lang="tr-TR" sz="1600" dirty="0"/>
          </a:p>
        </p:txBody>
      </p:sp>
      <p:sp>
        <p:nvSpPr>
          <p:cNvPr id="11" name="10 Yuvarlatılmış Dikdörtgen"/>
          <p:cNvSpPr/>
          <p:nvPr/>
        </p:nvSpPr>
        <p:spPr>
          <a:xfrm>
            <a:off x="4857752" y="4929198"/>
            <a:ext cx="2857520" cy="135732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tr-TR" dirty="0" err="1" smtClean="0"/>
              <a:t>fibonacci</a:t>
            </a:r>
            <a:r>
              <a:rPr lang="tr-TR" dirty="0" smtClean="0"/>
              <a:t> sayı dizisinin  ilgili bölümünün değerini olarak hesaplayan kodu yazalım.</a:t>
            </a:r>
            <a:endParaRPr lang="tr-TR" dirty="0"/>
          </a:p>
        </p:txBody>
      </p:sp>
      <p:pic>
        <p:nvPicPr>
          <p:cNvPr id="12" name="11 Resim" descr="rabbit-clip-art-3.jpg.gif"/>
          <p:cNvPicPr>
            <a:picLocks noChangeAspect="1"/>
          </p:cNvPicPr>
          <p:nvPr/>
        </p:nvPicPr>
        <p:blipFill>
          <a:blip r:embed="rId5">
            <a:clrChange>
              <a:clrFrom>
                <a:srgbClr val="FFFFFF"/>
              </a:clrFrom>
              <a:clrTo>
                <a:srgbClr val="FFFFFF">
                  <a:alpha val="0"/>
                </a:srgbClr>
              </a:clrTo>
            </a:clrChange>
          </a:blip>
          <a:stretch>
            <a:fillRect/>
          </a:stretch>
        </p:blipFill>
        <p:spPr>
          <a:xfrm>
            <a:off x="6858016" y="3786190"/>
            <a:ext cx="1143008" cy="1143008"/>
          </a:xfrm>
          <a:prstGeom prst="rect">
            <a:avLst/>
          </a:prstGeom>
        </p:spPr>
      </p:pic>
      <p:pic>
        <p:nvPicPr>
          <p:cNvPr id="14" name="13 Resim" descr="fibrab.gif"/>
          <p:cNvPicPr>
            <a:picLocks noChangeAspect="1"/>
          </p:cNvPicPr>
          <p:nvPr/>
        </p:nvPicPr>
        <p:blipFill>
          <a:blip r:embed="rId6"/>
          <a:stretch>
            <a:fillRect/>
          </a:stretch>
        </p:blipFill>
        <p:spPr>
          <a:xfrm>
            <a:off x="500034" y="3143247"/>
            <a:ext cx="4042800" cy="3137958"/>
          </a:xfrm>
          <a:prstGeom prst="rect">
            <a:avLst/>
          </a:prstGeom>
          <a:ln>
            <a:solidFill>
              <a:srgbClr val="C00000"/>
            </a:solidFill>
          </a:ln>
        </p:spPr>
      </p:pic>
      <p:pic>
        <p:nvPicPr>
          <p:cNvPr id="7" name="6 Resim" descr="Sayi-oruntuleri-fibonacci-sayi-dizisi.jpg"/>
          <p:cNvPicPr>
            <a:picLocks noChangeAspect="1"/>
          </p:cNvPicPr>
          <p:nvPr/>
        </p:nvPicPr>
        <p:blipFill>
          <a:blip r:embed="rId7"/>
          <a:srcRect b="18287"/>
          <a:stretch>
            <a:fillRect/>
          </a:stretch>
        </p:blipFill>
        <p:spPr>
          <a:xfrm>
            <a:off x="500034" y="2143116"/>
            <a:ext cx="4042422" cy="1000132"/>
          </a:xfrm>
          <a:prstGeom prst="rect">
            <a:avLst/>
          </a:prstGeom>
          <a:ln>
            <a:solidFill>
              <a:srgbClr val="C00000"/>
            </a:solid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Kaynak">
  <a:themeElements>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ynak">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0.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1.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2.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3.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4.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5.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6.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7.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8.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9.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2.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20.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21.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22.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23.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24.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25.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26.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27.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28.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29.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3.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30.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31.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32.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33.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34.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35.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36.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37.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38.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39.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4.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40.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41.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42.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43.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44.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45.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46.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47.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48.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49.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5.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50.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51.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52.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53.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54.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55.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56.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57.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58.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59.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6.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60.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61.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62.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63.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64.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65.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66.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67.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68.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69.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7.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70.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71.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72.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73.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74.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75.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76.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77.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78.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79.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8.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80.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81.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82.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83.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84.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85.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86.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87.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88.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89.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9.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90.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91.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92.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93.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94.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95.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96.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97.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98.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99.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docProps/app.xml><?xml version="1.0" encoding="utf-8"?>
<Properties xmlns="http://schemas.openxmlformats.org/officeDocument/2006/extended-properties" xmlns:vt="http://schemas.openxmlformats.org/officeDocument/2006/docPropsVTypes">
  <Template/>
  <TotalTime>21300</TotalTime>
  <Words>9325</Words>
  <Application>Microsoft Office PowerPoint</Application>
  <PresentationFormat>Ekran Gösterisi (4:3)</PresentationFormat>
  <Paragraphs>1850</Paragraphs>
  <Slides>201</Slides>
  <Notes>32</Notes>
  <HiddenSlides>4</HiddenSlides>
  <MMClips>0</MMClips>
  <ScaleCrop>false</ScaleCrop>
  <HeadingPairs>
    <vt:vector size="4" baseType="variant">
      <vt:variant>
        <vt:lpstr>Tema</vt:lpstr>
      </vt:variant>
      <vt:variant>
        <vt:i4>1</vt:i4>
      </vt:variant>
      <vt:variant>
        <vt:lpstr>Slayt Başlıkları</vt:lpstr>
      </vt:variant>
      <vt:variant>
        <vt:i4>201</vt:i4>
      </vt:variant>
    </vt:vector>
  </HeadingPairs>
  <TitlesOfParts>
    <vt:vector size="202" baseType="lpstr">
      <vt:lpstr>Kaynak</vt:lpstr>
      <vt:lpstr>BİLGİSAYAR PROGRAMLAMA</vt:lpstr>
      <vt:lpstr>Slayt 2</vt:lpstr>
      <vt:lpstr>Bir geribildirim… </vt:lpstr>
      <vt:lpstr>Sınav sonuçları ne zaman açıklanır?</vt:lpstr>
      <vt:lpstr>Ara Sınav I kod yazma sorusu</vt:lpstr>
      <vt:lpstr>Bunu biliyor musunuz?</vt:lpstr>
      <vt:lpstr>C eğitimi daha da erken yaşlarda başlayabilir mi?</vt:lpstr>
      <vt:lpstr>ŞİMDİYE KADAR ÖĞRENDİKLERİMİZİN BAZILARI</vt:lpstr>
      <vt:lpstr>Hatırlatma: Ortalama alan fonksiyon örneği</vt:lpstr>
      <vt:lpstr>Hatırlatma: The 3 Parts of a Loop</vt:lpstr>
      <vt:lpstr>Alıştırma</vt:lpstr>
      <vt:lpstr>Bunu biliyor musunuz?</vt:lpstr>
      <vt:lpstr>Fizz-Buzz test</vt:lpstr>
      <vt:lpstr>Alıştırma</vt:lpstr>
      <vt:lpstr>Döngüler : break ve continue</vt:lpstr>
      <vt:lpstr>break örneği</vt:lpstr>
      <vt:lpstr>Break</vt:lpstr>
      <vt:lpstr>break örneği</vt:lpstr>
      <vt:lpstr>break örneği</vt:lpstr>
      <vt:lpstr>continue örneği</vt:lpstr>
      <vt:lpstr>continue örneği</vt:lpstr>
      <vt:lpstr>Slayt 22</vt:lpstr>
      <vt:lpstr>ALIŞTIRMA</vt:lpstr>
      <vt:lpstr>Anlayamadığınız yerleri bizlere sorunuz.</vt:lpstr>
      <vt:lpstr>do-while yapısı</vt:lpstr>
      <vt:lpstr>Döngüler : do-while</vt:lpstr>
      <vt:lpstr>do-while yapısı</vt:lpstr>
      <vt:lpstr>a=2 ise bu örnekte iki döngü de aynı sonucu verirken…</vt:lpstr>
      <vt:lpstr>a=-1 olduğunda iki döngü farklı sonuçlar verir</vt:lpstr>
      <vt:lpstr>Hatırlatma: Değişkenler tanımlandıkları blok dışında tanınmazlar.</vt:lpstr>
      <vt:lpstr>Bunu biliyor musunuz?</vt:lpstr>
      <vt:lpstr>Bunu biliyor musunuz?</vt:lpstr>
      <vt:lpstr>Bunu biliyor musunuz?</vt:lpstr>
      <vt:lpstr>Slayt 34</vt:lpstr>
      <vt:lpstr>for döngü yapısı</vt:lpstr>
      <vt:lpstr>Döngüler : for döngüsü</vt:lpstr>
      <vt:lpstr>Sayı sayan kod…</vt:lpstr>
      <vt:lpstr>Şu çıktıyı veren bir kod yazınız:</vt:lpstr>
      <vt:lpstr>For döngüsünün işleyiş sırası</vt:lpstr>
      <vt:lpstr>Çalışma sırasını yazınız.</vt:lpstr>
      <vt:lpstr>Bu kodun çıktısı nedir?</vt:lpstr>
      <vt:lpstr>Döngüler : for ve while</vt:lpstr>
      <vt:lpstr>Döngüler birbirleri cinsinden yazılabilir.</vt:lpstr>
      <vt:lpstr>İlkel bir kod bekletme yöntemi</vt:lpstr>
      <vt:lpstr>Bunu biliyor muydunuz?</vt:lpstr>
      <vt:lpstr>Hatırlatma: break ve continue</vt:lpstr>
      <vt:lpstr>Örnek: for döngüsünde bir break kullanımı</vt:lpstr>
      <vt:lpstr>Örnek: for döngüsünde bir continue kullanımı</vt:lpstr>
      <vt:lpstr>Döngü Örnekleri</vt:lpstr>
      <vt:lpstr>Döngü Örnekleri</vt:lpstr>
      <vt:lpstr>Kendi tenefüs sayacımızı yapalım.</vt:lpstr>
      <vt:lpstr>Anlayamadığınız yerleri bizlere sorunuz.</vt:lpstr>
      <vt:lpstr>Kendi tenefüs sayacımızı yapalım.</vt:lpstr>
      <vt:lpstr>Bunu biliyor musunuz? SYÇS’lerin önemi</vt:lpstr>
      <vt:lpstr>for döngüsünün incelikleri</vt:lpstr>
      <vt:lpstr>for döngüsünün incelikleri</vt:lpstr>
      <vt:lpstr>for döngüsünün incelikleri</vt:lpstr>
      <vt:lpstr>for döngüsünün incelikleri</vt:lpstr>
      <vt:lpstr>for döngüsünün incelikleri</vt:lpstr>
      <vt:lpstr>Bu kodun çıktısı nedir?</vt:lpstr>
      <vt:lpstr>Çarpım tablosu</vt:lpstr>
      <vt:lpstr>Hatırlatma: Çalışma sırası</vt:lpstr>
      <vt:lpstr>Örnek</vt:lpstr>
      <vt:lpstr>Örnek</vt:lpstr>
      <vt:lpstr>Ödev 2 incelemesi</vt:lpstr>
      <vt:lpstr>İç içe geçmiş döngüler</vt:lpstr>
      <vt:lpstr>İç içe geçmiş döngüler</vt:lpstr>
      <vt:lpstr>Tenefüs sayacımızı test edelim…</vt:lpstr>
      <vt:lpstr>Anlayamadığınız yerleri bizlere sorunuz.</vt:lpstr>
      <vt:lpstr>Döngüler ile Ekrana Şekil Yazdırma</vt:lpstr>
      <vt:lpstr>Döngüler ile Ekrana Şekil Yazdırma</vt:lpstr>
      <vt:lpstr>İlginç bir geribildirim: Bir tutkudur kodlamak…</vt:lpstr>
      <vt:lpstr>Yol Haritası</vt:lpstr>
      <vt:lpstr>Diziler</vt:lpstr>
      <vt:lpstr>Diziler</vt:lpstr>
      <vt:lpstr>Bunu biliyor musunuz? Temiz oda nedir?</vt:lpstr>
      <vt:lpstr>Bunu biliyor musunuz?</vt:lpstr>
      <vt:lpstr>Diziler… </vt:lpstr>
      <vt:lpstr>Many Variables of the Same Type</vt:lpstr>
      <vt:lpstr>Diziler konusunda beyin fırtınası</vt:lpstr>
      <vt:lpstr>Öteleme üzerine…</vt:lpstr>
      <vt:lpstr>Many Variables of the Same Type</vt:lpstr>
      <vt:lpstr>Many Variables of the Same Type</vt:lpstr>
      <vt:lpstr>Bunu biliyor muydunuz?</vt:lpstr>
      <vt:lpstr>Dizinin ilk elemanının indisi 0’dır.</vt:lpstr>
      <vt:lpstr>Alıştırma</vt:lpstr>
      <vt:lpstr>Uygulama</vt:lpstr>
      <vt:lpstr>Devamında neler var?</vt:lpstr>
      <vt:lpstr>Arrays (Diziler)</vt:lpstr>
      <vt:lpstr>Diziler</vt:lpstr>
      <vt:lpstr>Diziler</vt:lpstr>
      <vt:lpstr>Dizi elemanları…</vt:lpstr>
      <vt:lpstr>Bir dizinin içindeki elemanlara nasıl ulaşılır?</vt:lpstr>
      <vt:lpstr>İndis nedir?</vt:lpstr>
      <vt:lpstr>Indexes can be mathematical expressions</vt:lpstr>
      <vt:lpstr>Uygulama</vt:lpstr>
      <vt:lpstr>Diziler</vt:lpstr>
      <vt:lpstr>Diziler nasıl tanımlanır?</vt:lpstr>
      <vt:lpstr>Alıştırma</vt:lpstr>
      <vt:lpstr>Anlayamadığınız yerleri bizlere sorunuz.</vt:lpstr>
      <vt:lpstr>EK SLAYTLAR</vt:lpstr>
      <vt:lpstr>continue kullanımına bir örnek</vt:lpstr>
      <vt:lpstr>Ekrana daha hakim olabilmek: Kaçış karakterleri</vt:lpstr>
      <vt:lpstr>Fonksiyon ve döngülerin kullanımının bir örneği</vt:lpstr>
      <vt:lpstr>Alıştırma</vt:lpstr>
      <vt:lpstr>Ekranda gezindiren fonksiyon: imlec(x,y)</vt:lpstr>
      <vt:lpstr>Alıştırma…</vt:lpstr>
      <vt:lpstr>Ekrana daha hakim olabilmek: imlec_xy</vt:lpstr>
      <vt:lpstr>Bir fonksiyon örneği: daktilo fonksiyonu</vt:lpstr>
      <vt:lpstr>Bir fonksiyon örneği: daktilo fonksiyonu</vt:lpstr>
      <vt:lpstr>Bir fonksiyon örneği: daktilo fonksiyonu</vt:lpstr>
      <vt:lpstr>Bir fonksiyon örneği: daktilo fonksiyonu</vt:lpstr>
      <vt:lpstr>Hatırlatma: getch() ile ok girişi algılamak</vt:lpstr>
      <vt:lpstr>Döngü kullanım örneği: Ok tuşu girişlerini okumak</vt:lpstr>
      <vt:lpstr>”keyboard hit”kbhit fonksiyonu</vt:lpstr>
      <vt:lpstr>”keyboard hit”kbhit fonksiyonu</vt:lpstr>
      <vt:lpstr>”keyboard hit”kbhit fonksiyonu</vt:lpstr>
      <vt:lpstr>EK SLAYTLAR</vt:lpstr>
      <vt:lpstr>DİKKAT!</vt:lpstr>
      <vt:lpstr>Döngüler ile Ekrana Şekil Yazdırma</vt:lpstr>
      <vt:lpstr>Döngüler ile Ekrana Şekil Yazdırma</vt:lpstr>
      <vt:lpstr>Döngüler ile Ekrana Şekil Yazdırma</vt:lpstr>
      <vt:lpstr>ARAÇ KUTUMUZDAKİ İKİ TEKNİK</vt:lpstr>
      <vt:lpstr>Bu yöntemleri ezberlemeyin…</vt:lpstr>
      <vt:lpstr>Öğrenmek için isimleri ezberlemeyin… Anlayın!</vt:lpstr>
      <vt:lpstr>Bunu biliyor musunuz?</vt:lpstr>
      <vt:lpstr>1. FONKSİYONLU YÖNTEM</vt:lpstr>
      <vt:lpstr>Ekran çıktısı nedir?</vt:lpstr>
      <vt:lpstr>Rapunzel’e yardım edelim…</vt:lpstr>
      <vt:lpstr>Örnek: İp sarkıtalım…</vt:lpstr>
      <vt:lpstr>Örnek: Değişken İp</vt:lpstr>
      <vt:lpstr>Örnek: Değişken İp</vt:lpstr>
      <vt:lpstr>Örnek:</vt:lpstr>
      <vt:lpstr>Örnek: Merdiven</vt:lpstr>
      <vt:lpstr>Örnek: Merdiven</vt:lpstr>
      <vt:lpstr>Slayt 136</vt:lpstr>
      <vt:lpstr>Ek bilgi: Ek boşluk koyularak simetri sağlanması</vt:lpstr>
      <vt:lpstr>Örnek: Bölü İşareti</vt:lpstr>
      <vt:lpstr>Örnek: Bölü İşareti</vt:lpstr>
      <vt:lpstr>Örnek: Ters Merdiven</vt:lpstr>
      <vt:lpstr>Örnek: Ters Merdiven</vt:lpstr>
      <vt:lpstr>Slayt 142</vt:lpstr>
      <vt:lpstr>Döngüler ile Ekrana Şekil Yazdırma</vt:lpstr>
      <vt:lpstr>Örnek: Üçgen Dilim</vt:lpstr>
      <vt:lpstr>IF’Lİ KOORDİNAT YÖNTEMİ</vt:lpstr>
      <vt:lpstr>Bu kodun çıktısını nedir?</vt:lpstr>
      <vt:lpstr>Ekrana 5*5 lik bir koordinat düzlemi çizdirin.</vt:lpstr>
      <vt:lpstr>Şimdi if ile şöyle bir düzenleme yapın.</vt:lpstr>
      <vt:lpstr>Girilen boyutta kare oluşturun, ancak içini boş bırakın.</vt:lpstr>
      <vt:lpstr>Alıştırma – Ekran çıktısı nedir?</vt:lpstr>
      <vt:lpstr>Alıştırma – Ekran çıktısı nedir?</vt:lpstr>
      <vt:lpstr>Alıştırma</vt:lpstr>
      <vt:lpstr>Alıştırma</vt:lpstr>
      <vt:lpstr>Kelebek çizdiriniz…</vt:lpstr>
      <vt:lpstr>Kelebek çizdiriniz…</vt:lpstr>
      <vt:lpstr>Kod</vt:lpstr>
      <vt:lpstr>Döngüler ile Ekrana Şekil Yazdırma</vt:lpstr>
      <vt:lpstr>eb yöntemi ile çözüm…</vt:lpstr>
      <vt:lpstr>Kum saati</vt:lpstr>
      <vt:lpstr>Şekil çizdirme – ifli koordinat yöntemi ile çözüm</vt:lpstr>
      <vt:lpstr>Döngüler ile Ekrana Şekil Yazdırma Alıştırmaları</vt:lpstr>
      <vt:lpstr>Ek bilgi:</vt:lpstr>
      <vt:lpstr>EK SLAYTLAR</vt:lpstr>
      <vt:lpstr>Programlamada en önemli yeteneklerden biri</vt:lpstr>
      <vt:lpstr>Hata ayıklayabilmenin ilk adımı: Hata olduğunu fark etmek</vt:lpstr>
      <vt:lpstr>“Deneme yanılma” girdabı hk.</vt:lpstr>
      <vt:lpstr>“Deneme yanılma” girdabı hk.</vt:lpstr>
      <vt:lpstr>Hata Ayıklama(debugging)</vt:lpstr>
      <vt:lpstr>Hata Ayıklama(debugging) – Son anı beklememek</vt:lpstr>
      <vt:lpstr>Uyarı: Hata ayıklayabilmek önemli bir yetenektir.</vt:lpstr>
      <vt:lpstr>Hata Ayıklama (debugging)</vt:lpstr>
      <vt:lpstr>Etkin olmayan bir hata ayıklama yöntemi…</vt:lpstr>
      <vt:lpstr>Etkin hata ayıklama yöntemleri</vt:lpstr>
      <vt:lpstr>Bunu biliyor musunuz?</vt:lpstr>
      <vt:lpstr>Bunu biliyor musunuz?</vt:lpstr>
      <vt:lpstr>DevCpp’a kulak verin…</vt:lpstr>
      <vt:lpstr>Etkin hata ayıklama yöntemleri</vt:lpstr>
      <vt:lpstr>Etkin hata ayıklama yöntemleri: geçici printler</vt:lpstr>
      <vt:lpstr>Etkin hata ayıklama yöntemleri: geçici printler</vt:lpstr>
      <vt:lpstr>Etkin hata ayıklama yöntemleri: if(DEBUG)</vt:lpstr>
      <vt:lpstr>Etkin hata ayıklama yöntemleri: kodu sadeleştirme</vt:lpstr>
      <vt:lpstr>Hata ayıklama alıştırması: buradaki hata nedir?</vt:lpstr>
      <vt:lpstr>Hata ayıklama alıştırması: buradaki hata nedir?</vt:lpstr>
      <vt:lpstr>Hata ayıklama alıştırması: buradaki hata nedir?</vt:lpstr>
      <vt:lpstr>Hata ayıklama alıştırması: buradaki hata nedir?</vt:lpstr>
      <vt:lpstr>Hata ayıklama alıştırması: buradaki hata nedir?</vt:lpstr>
      <vt:lpstr>Hata ayıklama alıştırması: buradaki hata nedir?</vt:lpstr>
      <vt:lpstr>SINAVLARLA İLGİLİ OLMAYAN BİLGİLER</vt:lpstr>
      <vt:lpstr>Kendinize geri bildirimde bulunun.</vt:lpstr>
      <vt:lpstr>Başarıya giden süreç inişleriyle ve çıkışlarıyla bir bütündür. Başarmak sadece “iyi not almak” değildir, “kötü not alınca ders çıkarmak ve toparlayabilmek” de  başarmanın bir parçasıdır.</vt:lpstr>
      <vt:lpstr>Mühendis gerçekçi olmalıdır.</vt:lpstr>
      <vt:lpstr>Sınavda yıkılmak çok normal. Çabucak toparlanmalı.</vt:lpstr>
      <vt:lpstr>Beklentini yüksek tut -&gt; başarını yüksek tut!</vt:lpstr>
      <vt:lpstr>Ara Sınav II (%15) ve Final(%45) Sınavları</vt:lpstr>
      <vt:lpstr>Slayt 195</vt:lpstr>
      <vt:lpstr>Hatalarınızdan geribildirim alın…</vt:lpstr>
      <vt:lpstr>Slayt 197</vt:lpstr>
      <vt:lpstr>Değişim için şu soruları sorun…</vt:lpstr>
      <vt:lpstr>2. Ara Sınav Öngörüsü</vt:lpstr>
      <vt:lpstr>2018 Bahar Döneminden Veriler</vt:lpstr>
      <vt:lpstr>“Konular bana zor/karışık geliyor…”</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BİLGİSAYAR PROGRAMLAMA</dc:title>
  <dc:creator>Oğuz Hanoğlu</dc:creator>
  <cp:lastModifiedBy>User</cp:lastModifiedBy>
  <cp:revision>927</cp:revision>
  <dcterms:modified xsi:type="dcterms:W3CDTF">2018-10-12T15:21:29Z</dcterms:modified>
</cp:coreProperties>
</file>