
<file path=[Content_Types].xml><?xml version="1.0" encoding="utf-8"?>
<Types xmlns="http://schemas.openxmlformats.org/package/2006/content-types">
  <Override PartName="/ppt/slides/slide29.xml" ContentType="application/vnd.openxmlformats-officedocument.presentationml.slide+xml"/>
  <Override PartName="/ppt/slides/slide47.xml" ContentType="application/vnd.openxmlformats-officedocument.presentationml.slide+xml"/>
  <Override PartName="/ppt/slides/slide58.xml" ContentType="application/vnd.openxmlformats-officedocument.presentationml.slide+xml"/>
  <Override PartName="/ppt/slides/slide76.xml" ContentType="application/vnd.openxmlformats-officedocument.presentationml.slide+xml"/>
  <Override PartName="/ppt/notesSlides/notesSlide2.xml" ContentType="application/vnd.openxmlformats-officedocument.presentationml.notesSlide+xml"/>
  <Override PartName="/ppt/theme/themeOverride12.xml" ContentType="application/vnd.openxmlformats-officedocument.themeOverride+xml"/>
  <Override PartName="/ppt/slides/slide4.xml" ContentType="application/vnd.openxmlformats-officedocument.presentationml.slide+xml"/>
  <Override PartName="/ppt/slides/slide18.xml" ContentType="application/vnd.openxmlformats-officedocument.presentationml.slide+xml"/>
  <Override PartName="/ppt/slides/slide36.xml" ContentType="application/vnd.openxmlformats-officedocument.presentationml.slide+xml"/>
  <Override PartName="/ppt/slides/slide54.xml" ContentType="application/vnd.openxmlformats-officedocument.presentationml.slide+xml"/>
  <Override PartName="/ppt/slides/slide65.xml" ContentType="application/vnd.openxmlformats-officedocument.presentationml.slide+xml"/>
  <Override PartName="/ppt/slides/slide83.xml" ContentType="application/vnd.openxmlformats-officedocument.presentationml.slide+xml"/>
  <Override PartName="/ppt/slideLayouts/slideLayout6.xml" ContentType="application/vnd.openxmlformats-officedocument.presentationml.slideLayout+xml"/>
  <Override PartName="/ppt/theme/themeOverride5.xml" ContentType="application/vnd.openxmlformats-officedocument.themeOverride+xml"/>
  <Override PartName="/ppt/slides/slide25.xml" ContentType="application/vnd.openxmlformats-officedocument.presentationml.slide+xml"/>
  <Override PartName="/ppt/slides/slide43.xml" ContentType="application/vnd.openxmlformats-officedocument.presentationml.slide+xml"/>
  <Override PartName="/ppt/slides/slide72.xml" ContentType="application/vnd.openxmlformats-officedocument.presentationml.slide+xml"/>
  <Override PartName="/ppt/slides/slide90.xml" ContentType="application/vnd.openxmlformats-officedocument.presentationml.slide+xml"/>
  <Override PartName="/ppt/theme/theme1.xml" ContentType="application/vnd.openxmlformats-officedocument.theme+xml"/>
  <Override PartName="/ppt/slideLayouts/slideLayout2.xml" ContentType="application/vnd.openxmlformats-officedocument.presentationml.slideLayout+xml"/>
  <Default Extension="xml" ContentType="application/xml"/>
  <Override PartName="/ppt/slides/slide14.xml" ContentType="application/vnd.openxmlformats-officedocument.presentationml.slide+xml"/>
  <Override PartName="/ppt/slides/slide32.xml" ContentType="application/vnd.openxmlformats-officedocument.presentationml.slide+xml"/>
  <Override PartName="/ppt/slides/slide50.xml" ContentType="application/vnd.openxmlformats-officedocument.presentationml.slide+xml"/>
  <Override PartName="/ppt/slides/slide61.xml" ContentType="application/vnd.openxmlformats-officedocument.presentationml.slide+xml"/>
  <Override PartName="/ppt/notesMasters/notesMaster1.xml" ContentType="application/vnd.openxmlformats-officedocument.presentationml.notesMaster+xml"/>
  <Override PartName="/ppt/theme/themeOverride1.xml" ContentType="application/vnd.openxmlformats-officedocument.themeOverride+xml"/>
  <Override PartName="/ppt/slides/slide10.xml" ContentType="application/vnd.openxmlformats-officedocument.presentationml.slide+xml"/>
  <Override PartName="/ppt/slides/slide21.xml" ContentType="application/vnd.openxmlformats-officedocument.presentationml.slide+xml"/>
  <Override PartName="/ppt/tableStyles.xml" ContentType="application/vnd.openxmlformats-officedocument.presentationml.tableStyles+xml"/>
  <Override PartName="/ppt/notesSlides/notesSlide12.xml" ContentType="application/vnd.openxmlformats-officedocument.presentationml.notesSlide+xml"/>
  <Override PartName="/ppt/notesSlides/notesSlide7.xml" ContentType="application/vnd.openxmlformats-officedocument.presentationml.notesSlide+xml"/>
  <Override PartName="/ppt/slides/slide9.xml" ContentType="application/vnd.openxmlformats-officedocument.presentationml.slide+xml"/>
  <Override PartName="/ppt/slides/slide59.xml" ContentType="application/vnd.openxmlformats-officedocument.presentationml.slide+xml"/>
  <Override PartName="/ppt/slides/slide77.xml" ContentType="application/vnd.openxmlformats-officedocument.presentationml.slide+xml"/>
  <Override PartName="/ppt/slides/slide88.xml" ContentType="application/vnd.openxmlformats-officedocument.presentationml.slide+xml"/>
  <Override PartName="/ppt/viewProps.xml" ContentType="application/vnd.openxmlformats-officedocument.presentationml.viewProps+xml"/>
  <Override PartName="/ppt/theme/themeOverride13.xml" ContentType="application/vnd.openxmlformats-officedocument.themeOverride+xml"/>
  <Override PartName="/ppt/slides/slide5.xml" ContentType="application/vnd.openxmlformats-officedocument.presentationml.slide+xml"/>
  <Override PartName="/ppt/slides/slide19.xml" ContentType="application/vnd.openxmlformats-officedocument.presentationml.slide+xml"/>
  <Override PartName="/ppt/slides/slide48.xml" ContentType="application/vnd.openxmlformats-officedocument.presentationml.slide+xml"/>
  <Override PartName="/ppt/slides/slide66.xml" ContentType="application/vnd.openxmlformats-officedocument.presentationml.slide+xml"/>
  <Override PartName="/ppt/slideLayouts/slideLayout7.xml" ContentType="application/vnd.openxmlformats-officedocument.presentationml.slideLayout+xml"/>
  <Default Extension="png" ContentType="image/png"/>
  <Override PartName="/ppt/notesSlides/notesSlide3.xml" ContentType="application/vnd.openxmlformats-officedocument.presentationml.notesSlide+xml"/>
  <Override PartName="/ppt/slides/slide3.xml" ContentType="application/vnd.openxmlformats-officedocument.presentationml.slide+xml"/>
  <Override PartName="/ppt/slides/slide17.xml" ContentType="application/vnd.openxmlformats-officedocument.presentationml.slide+xml"/>
  <Override PartName="/ppt/slides/slide26.xml" ContentType="application/vnd.openxmlformats-officedocument.presentationml.slide+xml"/>
  <Override PartName="/ppt/slides/slide37.xml" ContentType="application/vnd.openxmlformats-officedocument.presentationml.slide+xml"/>
  <Override PartName="/ppt/slides/slide46.xml" ContentType="application/vnd.openxmlformats-officedocument.presentationml.slide+xml"/>
  <Override PartName="/ppt/slides/slide55.xml" ContentType="application/vnd.openxmlformats-officedocument.presentationml.slide+xml"/>
  <Override PartName="/ppt/slides/slide64.xml" ContentType="application/vnd.openxmlformats-officedocument.presentationml.slide+xml"/>
  <Override PartName="/ppt/slides/slide73.xml" ContentType="application/vnd.openxmlformats-officedocument.presentationml.slide+xml"/>
  <Override PartName="/ppt/slides/slide84.xml" ContentType="application/vnd.openxmlformats-officedocument.presentationml.slide+xml"/>
  <Override PartName="/ppt/slides/slide93.xml" ContentType="application/vnd.openxmlformats-officedocument.presentationml.slide+xml"/>
  <Override PartName="/ppt/presProps.xml" ContentType="application/vnd.openxmlformats-officedocument.presentationml.presProps+xml"/>
  <Override PartName="/ppt/slideLayouts/slideLayout5.xml" ContentType="application/vnd.openxmlformats-officedocument.presentationml.slideLayout+xml"/>
  <Override PartName="/ppt/theme/theme2.xml" ContentType="application/vnd.openxmlformats-officedocument.theme+xml"/>
  <Override PartName="/ppt/theme/themeOverride6.xml" ContentType="application/vnd.openxmlformats-officedocument.themeOverride+xml"/>
  <Override PartName="/ppt/slides/slide1.xml" ContentType="application/vnd.openxmlformats-officedocument.presentationml.slide+xml"/>
  <Override PartName="/ppt/slides/slide15.xml" ContentType="application/vnd.openxmlformats-officedocument.presentationml.slide+xml"/>
  <Override PartName="/ppt/slides/slide24.xml" ContentType="application/vnd.openxmlformats-officedocument.presentationml.slide+xml"/>
  <Override PartName="/ppt/slides/slide33.xml" ContentType="application/vnd.openxmlformats-officedocument.presentationml.slide+xml"/>
  <Override PartName="/ppt/slides/slide35.xml" ContentType="application/vnd.openxmlformats-officedocument.presentationml.slide+xml"/>
  <Override PartName="/ppt/slides/slide44.xml" ContentType="application/vnd.openxmlformats-officedocument.presentationml.slide+xml"/>
  <Override PartName="/ppt/slides/slide53.xml" ContentType="application/vnd.openxmlformats-officedocument.presentationml.slide+xml"/>
  <Override PartName="/ppt/slides/slide62.xml" ContentType="application/vnd.openxmlformats-officedocument.presentationml.slide+xml"/>
  <Override PartName="/ppt/slides/slide71.xml" ContentType="application/vnd.openxmlformats-officedocument.presentationml.slide+xml"/>
  <Override PartName="/ppt/slides/slide80.xml" ContentType="application/vnd.openxmlformats-officedocument.presentationml.slide+xml"/>
  <Override PartName="/ppt/slides/slide82.xml" ContentType="application/vnd.openxmlformats-officedocument.presentationml.slide+xml"/>
  <Override PartName="/ppt/slides/slide91.xml" ContentType="application/vnd.openxmlformats-officedocument.presentationml.slide+xml"/>
  <Default Extension="jpeg" ContentType="image/jpeg"/>
  <Override PartName="/ppt/slideLayouts/slideLayout3.xml" ContentType="application/vnd.openxmlformats-officedocument.presentationml.slideLayout+xml"/>
  <Override PartName="/ppt/theme/themeOverride4.xml" ContentType="application/vnd.openxmlformats-officedocument.themeOverride+xml"/>
  <Override PartName="/ppt/presentation.xml" ContentType="application/vnd.openxmlformats-officedocument.presentationml.presentation.main+xml"/>
  <Override PartName="/ppt/slides/slide13.xml" ContentType="application/vnd.openxmlformats-officedocument.presentationml.slide+xml"/>
  <Override PartName="/ppt/slides/slide22.xml" ContentType="application/vnd.openxmlformats-officedocument.presentationml.slide+xml"/>
  <Override PartName="/ppt/slides/slide31.xml" ContentType="application/vnd.openxmlformats-officedocument.presentationml.slide+xml"/>
  <Override PartName="/ppt/slides/slide42.xml" ContentType="application/vnd.openxmlformats-officedocument.presentationml.slide+xml"/>
  <Override PartName="/ppt/slides/slide51.xml" ContentType="application/vnd.openxmlformats-officedocument.presentationml.slide+xml"/>
  <Override PartName="/ppt/slides/slide60.xml" ContentType="application/vnd.openxmlformats-officedocument.presentationml.slide+xml"/>
  <Override PartName="/ppt/slideLayouts/slideLayout1.xml" ContentType="application/vnd.openxmlformats-officedocument.presentationml.slideLayout+xml"/>
  <Override PartName="/ppt/theme/themeOverride2.xml" ContentType="application/vnd.openxmlformats-officedocument.themeOverride+xml"/>
  <Override PartName="/docProps/app.xml" ContentType="application/vnd.openxmlformats-officedocument.extended-properties+xml"/>
  <Override PartName="/ppt/slides/slide11.xml" ContentType="application/vnd.openxmlformats-officedocument.presentationml.slide+xml"/>
  <Override PartName="/ppt/slides/slide20.xml" ContentType="application/vnd.openxmlformats-officedocument.presentationml.slide+xml"/>
  <Override PartName="/ppt/slides/slide40.xml" ContentType="application/vnd.openxmlformats-officedocument.presentationml.slide+xml"/>
  <Override PartName="/ppt/slideLayouts/slideLayout10.xml" ContentType="application/vnd.openxmlformats-officedocument.presentationml.slideLayout+xml"/>
  <Default Extension="gif" ContentType="image/gif"/>
  <Override PartName="/ppt/notesSlides/notesSlide8.xml" ContentType="application/vnd.openxmlformats-officedocument.presentationml.notesSlide+xml"/>
  <Override PartName="/ppt/notesSlides/notesSlide11.xml" ContentType="application/vnd.openxmlformats-officedocument.presentationml.notesSlide+xml"/>
  <Override PartName="/ppt/slides/slide89.xml" ContentType="application/vnd.openxmlformats-officedocument.presentationml.slide+xml"/>
  <Override PartName="/ppt/notesSlides/notesSlide6.xml" ContentType="application/vnd.openxmlformats-officedocument.presentationml.notesSlide+xml"/>
  <Override PartName="/ppt/slides/slide8.xml" ContentType="application/vnd.openxmlformats-officedocument.presentationml.slide+xml"/>
  <Override PartName="/ppt/slides/slide49.xml" ContentType="application/vnd.openxmlformats-officedocument.presentationml.slide+xml"/>
  <Override PartName="/ppt/slides/slide69.xml" ContentType="application/vnd.openxmlformats-officedocument.presentationml.slide+xml"/>
  <Override PartName="/ppt/slides/slide78.xml" ContentType="application/vnd.openxmlformats-officedocument.presentationml.slide+xml"/>
  <Override PartName="/ppt/slides/slide87.xml" ContentType="application/vnd.openxmlformats-officedocument.presentationml.slide+xml"/>
  <Override PartName="/ppt/notesSlides/notesSlide4.xml" ContentType="application/vnd.openxmlformats-officedocument.presentationml.notesSlide+xml"/>
  <Override PartName="/ppt/theme/themeOverride9.xml" ContentType="application/vnd.openxmlformats-officedocument.themeOverride+xml"/>
  <Override PartName="/ppt/theme/themeOverride14.xml" ContentType="application/vnd.openxmlformats-officedocument.themeOverride+xml"/>
  <Override PartName="/docProps/core.xml" ContentType="application/vnd.openxmlformats-package.core-properties+xml"/>
  <Override PartName="/ppt/slides/slide6.xml" ContentType="application/vnd.openxmlformats-officedocument.presentationml.slide+xml"/>
  <Override PartName="/ppt/slides/slide38.xml" ContentType="application/vnd.openxmlformats-officedocument.presentationml.slide+xml"/>
  <Override PartName="/ppt/slides/slide56.xml" ContentType="application/vnd.openxmlformats-officedocument.presentationml.slide+xml"/>
  <Override PartName="/ppt/slides/slide67.xml" ContentType="application/vnd.openxmlformats-officedocument.presentationml.slide+xml"/>
  <Override PartName="/ppt/slides/slide85.xml" ContentType="application/vnd.openxmlformats-officedocument.presentationml.slide+xml"/>
  <Override PartName="/ppt/slideLayouts/slideLayout8.xml" ContentType="application/vnd.openxmlformats-officedocument.presentationml.slideLayout+xml"/>
  <Override PartName="/ppt/theme/themeOverride7.xml" ContentType="application/vnd.openxmlformats-officedocument.themeOverride+xml"/>
  <Override PartName="/ppt/slideMasters/slideMaster1.xml" ContentType="application/vnd.openxmlformats-officedocument.presentationml.slideMaster+xml"/>
  <Override PartName="/ppt/slides/slide27.xml" ContentType="application/vnd.openxmlformats-officedocument.presentationml.slide+xml"/>
  <Override PartName="/ppt/slides/slide45.xml" ContentType="application/vnd.openxmlformats-officedocument.presentationml.slide+xml"/>
  <Override PartName="/ppt/slides/slide74.xml" ContentType="application/vnd.openxmlformats-officedocument.presentationml.slide+xml"/>
  <Override PartName="/ppt/slides/slide92.xml" ContentType="application/vnd.openxmlformats-officedocument.presentationml.slide+xml"/>
  <Override PartName="/ppt/slideLayouts/slideLayout4.xml" ContentType="application/vnd.openxmlformats-officedocument.presentationml.slideLayout+xml"/>
  <Override PartName="/ppt/theme/themeOverride10.xml" ContentType="application/vnd.openxmlformats-officedocument.themeOverride+xml"/>
  <Override PartName="/ppt/slides/slide2.xml" ContentType="application/vnd.openxmlformats-officedocument.presentationml.slide+xml"/>
  <Override PartName="/ppt/slides/slide16.xml" ContentType="application/vnd.openxmlformats-officedocument.presentationml.slide+xml"/>
  <Override PartName="/ppt/slides/slide34.xml" ContentType="application/vnd.openxmlformats-officedocument.presentationml.slide+xml"/>
  <Override PartName="/ppt/slides/slide52.xml" ContentType="application/vnd.openxmlformats-officedocument.presentationml.slide+xml"/>
  <Override PartName="/ppt/slides/slide63.xml" ContentType="application/vnd.openxmlformats-officedocument.presentationml.slide+xml"/>
  <Override PartName="/ppt/slides/slide81.xml" ContentType="application/vnd.openxmlformats-officedocument.presentationml.slide+xml"/>
  <Default Extension="wmf" ContentType="image/x-wmf"/>
  <Override PartName="/ppt/theme/themeOverride3.xml" ContentType="application/vnd.openxmlformats-officedocument.themeOverride+xml"/>
  <Default Extension="rels" ContentType="application/vnd.openxmlformats-package.relationships+xml"/>
  <Override PartName="/ppt/slides/slide23.xml" ContentType="application/vnd.openxmlformats-officedocument.presentationml.slide+xml"/>
  <Override PartName="/ppt/slides/slide41.xml" ContentType="application/vnd.openxmlformats-officedocument.presentationml.slide+xml"/>
  <Override PartName="/ppt/slides/slide70.xml" ContentType="application/vnd.openxmlformats-officedocument.presentationml.slide+xml"/>
  <Override PartName="/ppt/slides/slide12.xml" ContentType="application/vnd.openxmlformats-officedocument.presentationml.slide+xml"/>
  <Override PartName="/ppt/slides/slide30.xml" ContentType="application/vnd.openxmlformats-officedocument.presentationml.slide+xml"/>
  <Override PartName="/ppt/slideLayouts/slideLayout11.xml" ContentType="application/vnd.openxmlformats-officedocument.presentationml.slideLayout+xml"/>
  <Override PartName="/ppt/notesSlides/notesSlide9.xml" ContentType="application/vnd.openxmlformats-officedocument.presentationml.notesSlide+xml"/>
  <Override PartName="/ppt/slides/slide79.xml" ContentType="application/vnd.openxmlformats-officedocument.presentationml.slide+xml"/>
  <Override PartName="/ppt/notesSlides/notesSlide10.xml" ContentType="application/vnd.openxmlformats-officedocument.presentationml.notesSlide+xml"/>
  <Override PartName="/ppt/slides/slide7.xml" ContentType="application/vnd.openxmlformats-officedocument.presentationml.slide+xml"/>
  <Override PartName="/ppt/slides/slide68.xml" ContentType="application/vnd.openxmlformats-officedocument.presentationml.slide+xml"/>
  <Override PartName="/ppt/slideLayouts/slideLayout9.xml" ContentType="application/vnd.openxmlformats-officedocument.presentationml.slideLayout+xml"/>
  <Override PartName="/ppt/notesSlides/notesSlide5.xml" ContentType="application/vnd.openxmlformats-officedocument.presentationml.notesSlide+xml"/>
  <Override PartName="/ppt/slides/slide28.xml" ContentType="application/vnd.openxmlformats-officedocument.presentationml.slide+xml"/>
  <Override PartName="/ppt/slides/slide39.xml" ContentType="application/vnd.openxmlformats-officedocument.presentationml.slide+xml"/>
  <Override PartName="/ppt/slides/slide57.xml" ContentType="application/vnd.openxmlformats-officedocument.presentationml.slide+xml"/>
  <Override PartName="/ppt/slides/slide75.xml" ContentType="application/vnd.openxmlformats-officedocument.presentationml.slide+xml"/>
  <Override PartName="/ppt/slides/slide86.xml" ContentType="application/vnd.openxmlformats-officedocument.presentationml.slide+xml"/>
  <Override PartName="/ppt/notesSlides/notesSlide1.xml" ContentType="application/vnd.openxmlformats-officedocument.presentationml.notesSlide+xml"/>
  <Override PartName="/ppt/theme/themeOverride8.xml" ContentType="application/vnd.openxmlformats-officedocument.themeOverride+xml"/>
  <Override PartName="/ppt/theme/themeOverride11.xml" ContentType="application/vnd.openxmlformats-officedocument.themeOverride+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95"/>
  </p:notesMasterIdLst>
  <p:sldIdLst>
    <p:sldId id="256" r:id="rId2"/>
    <p:sldId id="1245" r:id="rId3"/>
    <p:sldId id="1246" r:id="rId4"/>
    <p:sldId id="1247" r:id="rId5"/>
    <p:sldId id="1248" r:id="rId6"/>
    <p:sldId id="1200" r:id="rId7"/>
    <p:sldId id="1196" r:id="rId8"/>
    <p:sldId id="1195" r:id="rId9"/>
    <p:sldId id="1197" r:id="rId10"/>
    <p:sldId id="1192" r:id="rId11"/>
    <p:sldId id="896" r:id="rId12"/>
    <p:sldId id="1017" r:id="rId13"/>
    <p:sldId id="1232" r:id="rId14"/>
    <p:sldId id="1233" r:id="rId15"/>
    <p:sldId id="1234" r:id="rId16"/>
    <p:sldId id="1235" r:id="rId17"/>
    <p:sldId id="1253" r:id="rId18"/>
    <p:sldId id="1236" r:id="rId19"/>
    <p:sldId id="1237" r:id="rId20"/>
    <p:sldId id="1238" r:id="rId21"/>
    <p:sldId id="1240" r:id="rId22"/>
    <p:sldId id="1241" r:id="rId23"/>
    <p:sldId id="1135" r:id="rId24"/>
    <p:sldId id="1239" r:id="rId25"/>
    <p:sldId id="1242" r:id="rId26"/>
    <p:sldId id="1243" r:id="rId27"/>
    <p:sldId id="1244" r:id="rId28"/>
    <p:sldId id="1174" r:id="rId29"/>
    <p:sldId id="1175" r:id="rId30"/>
    <p:sldId id="1176" r:id="rId31"/>
    <p:sldId id="1178" r:id="rId32"/>
    <p:sldId id="1179" r:id="rId33"/>
    <p:sldId id="1180" r:id="rId34"/>
    <p:sldId id="1181" r:id="rId35"/>
    <p:sldId id="1254" r:id="rId36"/>
    <p:sldId id="1183" r:id="rId37"/>
    <p:sldId id="1249" r:id="rId38"/>
    <p:sldId id="943" r:id="rId39"/>
    <p:sldId id="1010" r:id="rId40"/>
    <p:sldId id="1159" r:id="rId41"/>
    <p:sldId id="1250" r:id="rId42"/>
    <p:sldId id="1012" r:id="rId43"/>
    <p:sldId id="860" r:id="rId44"/>
    <p:sldId id="861" r:id="rId45"/>
    <p:sldId id="1011" r:id="rId46"/>
    <p:sldId id="1013" r:id="rId47"/>
    <p:sldId id="892" r:id="rId48"/>
    <p:sldId id="895" r:id="rId49"/>
    <p:sldId id="897" r:id="rId50"/>
    <p:sldId id="898" r:id="rId51"/>
    <p:sldId id="899" r:id="rId52"/>
    <p:sldId id="1258" r:id="rId53"/>
    <p:sldId id="1251" r:id="rId54"/>
    <p:sldId id="1193" r:id="rId55"/>
    <p:sldId id="871" r:id="rId56"/>
    <p:sldId id="743" r:id="rId57"/>
    <p:sldId id="1161" r:id="rId58"/>
    <p:sldId id="741" r:id="rId59"/>
    <p:sldId id="738" r:id="rId60"/>
    <p:sldId id="740" r:id="rId61"/>
    <p:sldId id="1259" r:id="rId62"/>
    <p:sldId id="1256" r:id="rId63"/>
    <p:sldId id="1214" r:id="rId64"/>
    <p:sldId id="739" r:id="rId65"/>
    <p:sldId id="1116" r:id="rId66"/>
    <p:sldId id="1222" r:id="rId67"/>
    <p:sldId id="1257" r:id="rId68"/>
    <p:sldId id="1137" r:id="rId69"/>
    <p:sldId id="1260" r:id="rId70"/>
    <p:sldId id="1023" r:id="rId71"/>
    <p:sldId id="1138" r:id="rId72"/>
    <p:sldId id="1139" r:id="rId73"/>
    <p:sldId id="1140" r:id="rId74"/>
    <p:sldId id="1143" r:id="rId75"/>
    <p:sldId id="1144" r:id="rId76"/>
    <p:sldId id="1146" r:id="rId77"/>
    <p:sldId id="1162" r:id="rId78"/>
    <p:sldId id="1211" r:id="rId79"/>
    <p:sldId id="1213" r:id="rId80"/>
    <p:sldId id="1216" r:id="rId81"/>
    <p:sldId id="1218" r:id="rId82"/>
    <p:sldId id="1219" r:id="rId83"/>
    <p:sldId id="1220" r:id="rId84"/>
    <p:sldId id="1221" r:id="rId85"/>
    <p:sldId id="1255" r:id="rId86"/>
    <p:sldId id="1210" r:id="rId87"/>
    <p:sldId id="1205" r:id="rId88"/>
    <p:sldId id="1206" r:id="rId89"/>
    <p:sldId id="1207" r:id="rId90"/>
    <p:sldId id="1208" r:id="rId91"/>
    <p:sldId id="1209" r:id="rId92"/>
    <p:sldId id="1212" r:id="rId93"/>
    <p:sldId id="1231" r:id="rId94"/>
  </p:sldIdLst>
  <p:sldSz cx="9144000" cy="6858000" type="screen4x3"/>
  <p:notesSz cx="6858000" cy="9144000"/>
  <p:defaultTextStyle>
    <a:defPPr>
      <a:defRPr lang="tr-TR"/>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FF"/>
    <a:srgbClr val="FF5B5B"/>
  </p:clrMru>
</p:presentationPr>
</file>

<file path=ppt/tableStyles.xml><?xml version="1.0" encoding="utf-8"?>
<a:tblStyleLst xmlns:a="http://schemas.openxmlformats.org/drawingml/2006/main" def="{5C22544A-7EE6-4342-B048-85BDC9FD1C3A}">
  <a:tblStyle styleId="{00A15C55-8517-42AA-B614-E9B94910E393}" styleName="Orta Stil 2 - Vurgu 4">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4">
              <a:tint val="20000"/>
            </a:schemeClr>
          </a:solidFill>
        </a:fill>
      </a:tcStyle>
    </a:wholeTbl>
    <a:band1H>
      <a:tcStyle>
        <a:tcBdr/>
        <a:fill>
          <a:solidFill>
            <a:schemeClr val="accent4">
              <a:tint val="40000"/>
            </a:schemeClr>
          </a:solidFill>
        </a:fill>
      </a:tcStyle>
    </a:band1H>
    <a:band2H>
      <a:tcStyle>
        <a:tcBdr/>
      </a:tcStyle>
    </a:band2H>
    <a:band1V>
      <a:tcStyle>
        <a:tcBdr/>
        <a:fill>
          <a:solidFill>
            <a:schemeClr val="accent4">
              <a:tint val="40000"/>
            </a:schemeClr>
          </a:solidFill>
        </a:fill>
      </a:tcStyle>
    </a:band1V>
    <a:band2V>
      <a:tcStyle>
        <a:tcBdr/>
      </a:tcStyle>
    </a:band2V>
    <a:lastCol>
      <a:tcTxStyle b="on">
        <a:fontRef idx="minor">
          <a:prstClr val="black"/>
        </a:fontRef>
        <a:schemeClr val="lt1"/>
      </a:tcTxStyle>
      <a:tcStyle>
        <a:tcBdr/>
        <a:fill>
          <a:solidFill>
            <a:schemeClr val="accent4"/>
          </a:solidFill>
        </a:fill>
      </a:tcStyle>
    </a:lastCol>
    <a:firstCol>
      <a:tcTxStyle b="on">
        <a:fontRef idx="minor">
          <a:prstClr val="black"/>
        </a:fontRef>
        <a:schemeClr val="lt1"/>
      </a:tcTxStyle>
      <a:tcStyle>
        <a:tcBdr/>
        <a:fill>
          <a:solidFill>
            <a:schemeClr val="accent4"/>
          </a:solidFill>
        </a:fill>
      </a:tcStyle>
    </a:firstCol>
    <a:lastRow>
      <a:tcTxStyle b="on">
        <a:fontRef idx="minor">
          <a:prstClr val="black"/>
        </a:fontRef>
        <a:schemeClr val="lt1"/>
      </a:tcTxStyle>
      <a:tcStyle>
        <a:tcBdr>
          <a:top>
            <a:ln w="38100" cmpd="sng">
              <a:solidFill>
                <a:schemeClr val="lt1"/>
              </a:solidFill>
            </a:ln>
          </a:top>
        </a:tcBdr>
        <a:fill>
          <a:solidFill>
            <a:schemeClr val="accent4"/>
          </a:solidFill>
        </a:fill>
      </a:tcStyle>
    </a:lastRow>
    <a:firstRow>
      <a:tcTxStyle b="on">
        <a:fontRef idx="minor">
          <a:prstClr val="black"/>
        </a:fontRef>
        <a:schemeClr val="lt1"/>
      </a:tcTxStyle>
      <a:tcStyle>
        <a:tcBdr>
          <a:bottom>
            <a:ln w="38100" cmpd="sng">
              <a:solidFill>
                <a:schemeClr val="lt1"/>
              </a:solidFill>
            </a:ln>
          </a:bottom>
        </a:tcBdr>
        <a:fill>
          <a:solidFill>
            <a:schemeClr val="accent4"/>
          </a:solidFill>
        </a:fill>
      </a:tcStyle>
    </a:firstRow>
  </a:tblStyle>
  <a:tblStyle styleId="{5C22544A-7EE6-4342-B048-85BDC9FD1C3A}" styleName="Orta Stil 2 - Vurgu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5940675A-B579-460E-94D1-54222C63F5DA}" styleName="Stil Yok, Tablo Kılavuzu">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72833802-FEF1-4C79-8D5D-14CF1EAF98D9}" styleName="Açık Stil 2 - Vurgu 2">
    <a:wholeTbl>
      <a:tcTxStyle>
        <a:fontRef idx="minor">
          <a:scrgbClr r="0" g="0" b="0"/>
        </a:fontRef>
        <a:schemeClr val="tx1"/>
      </a:tcTxStyle>
      <a:tcStyle>
        <a:tcBdr>
          <a:left>
            <a:lnRef idx="1">
              <a:schemeClr val="accent2"/>
            </a:lnRef>
          </a:left>
          <a:right>
            <a:lnRef idx="1">
              <a:schemeClr val="accent2"/>
            </a:lnRef>
          </a:right>
          <a:top>
            <a:lnRef idx="1">
              <a:schemeClr val="accent2"/>
            </a:lnRef>
          </a:top>
          <a:bottom>
            <a:lnRef idx="1">
              <a:schemeClr val="accent2"/>
            </a:lnRef>
          </a:bottom>
          <a:insideH>
            <a:ln>
              <a:noFill/>
            </a:ln>
          </a:insideH>
          <a:insideV>
            <a:ln>
              <a:noFill/>
            </a:ln>
          </a:insideV>
        </a:tcBdr>
        <a:fill>
          <a:noFill/>
        </a:fill>
      </a:tcStyle>
    </a:wholeTbl>
    <a:band1H>
      <a:tcStyle>
        <a:tcBdr>
          <a:top>
            <a:lnRef idx="1">
              <a:schemeClr val="accent2"/>
            </a:lnRef>
          </a:top>
          <a:bottom>
            <a:lnRef idx="1">
              <a:schemeClr val="accent2"/>
            </a:lnRef>
          </a:bottom>
        </a:tcBdr>
      </a:tcStyle>
    </a:band1H>
    <a:band1V>
      <a:tcStyle>
        <a:tcBdr>
          <a:left>
            <a:lnRef idx="1">
              <a:schemeClr val="accent2"/>
            </a:lnRef>
          </a:left>
          <a:right>
            <a:lnRef idx="1">
              <a:schemeClr val="accent2"/>
            </a:lnRef>
          </a:right>
        </a:tcBdr>
      </a:tcStyle>
    </a:band1V>
    <a:band2V>
      <a:tcStyle>
        <a:tcBdr>
          <a:left>
            <a:lnRef idx="1">
              <a:schemeClr val="accent2"/>
            </a:lnRef>
          </a:left>
          <a:right>
            <a:lnRef idx="1">
              <a:schemeClr val="accent2"/>
            </a:lnRef>
          </a:right>
        </a:tcBdr>
      </a:tcStyle>
    </a:band2V>
    <a:lastCol>
      <a:tcTxStyle b="on"/>
      <a:tcStyle>
        <a:tcBdr/>
      </a:tcStyle>
    </a:lastCol>
    <a:firstCol>
      <a:tcTxStyle b="on"/>
      <a:tcStyle>
        <a:tcBdr/>
      </a:tcStyle>
    </a:firstCol>
    <a:lastRow>
      <a:tcTxStyle b="on"/>
      <a:tcStyle>
        <a:tcBdr>
          <a:top>
            <a:ln w="50800" cmpd="dbl">
              <a:solidFill>
                <a:schemeClr val="accent2"/>
              </a:solidFill>
            </a:ln>
          </a:top>
        </a:tcBdr>
      </a:tcStyle>
    </a:lastRow>
    <a:firstRow>
      <a:tcTxStyle b="on">
        <a:fontRef idx="minor">
          <a:scrgbClr r="0" g="0" b="0"/>
        </a:fontRef>
        <a:schemeClr val="bg1"/>
      </a:tcTxStyle>
      <a:tcStyle>
        <a:tcBdr/>
        <a:fillRef idx="1">
          <a:schemeClr val="accent2"/>
        </a:fillRef>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showOutlineIcons="0" vertBarState="maximized">
    <p:restoredLeft sz="16838" autoAdjust="0"/>
    <p:restoredTop sz="88380" autoAdjust="0"/>
  </p:normalViewPr>
  <p:slideViewPr>
    <p:cSldViewPr>
      <p:cViewPr>
        <p:scale>
          <a:sx n="50" d="100"/>
          <a:sy n="50" d="100"/>
        </p:scale>
        <p:origin x="-1722" y="-426"/>
      </p:cViewPr>
      <p:guideLst>
        <p:guide orient="horz" pos="2160"/>
        <p:guide pos="2880"/>
      </p:guideLst>
    </p:cSldViewPr>
  </p:slideViewPr>
  <p:outlineViewPr>
    <p:cViewPr>
      <p:scale>
        <a:sx n="33" d="100"/>
        <a:sy n="33" d="100"/>
      </p:scale>
      <p:origin x="0" y="23994"/>
    </p:cViewPr>
  </p:outlineViewPr>
  <p:notesTextViewPr>
    <p:cViewPr>
      <p:scale>
        <a:sx n="100" d="100"/>
        <a:sy n="100" d="100"/>
      </p:scale>
      <p:origin x="0" y="0"/>
    </p:cViewPr>
  </p:notesTextViewPr>
  <p:sorterViewPr>
    <p:cViewPr>
      <p:scale>
        <a:sx n="75" d="100"/>
        <a:sy n="75" d="100"/>
      </p:scale>
      <p:origin x="0" y="13110"/>
    </p:cViewPr>
  </p:sorterViewPr>
  <p:gridSpacing cx="73736200" cy="7373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slide" Target="slides/slide54.xml"/><Relationship Id="rId63" Type="http://schemas.openxmlformats.org/officeDocument/2006/relationships/slide" Target="slides/slide62.xml"/><Relationship Id="rId68" Type="http://schemas.openxmlformats.org/officeDocument/2006/relationships/slide" Target="slides/slide67.xml"/><Relationship Id="rId76" Type="http://schemas.openxmlformats.org/officeDocument/2006/relationships/slide" Target="slides/slide75.xml"/><Relationship Id="rId84" Type="http://schemas.openxmlformats.org/officeDocument/2006/relationships/slide" Target="slides/slide83.xml"/><Relationship Id="rId89" Type="http://schemas.openxmlformats.org/officeDocument/2006/relationships/slide" Target="slides/slide88.xml"/><Relationship Id="rId97" Type="http://schemas.openxmlformats.org/officeDocument/2006/relationships/viewProps" Target="viewProps.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slide" Target="slides/slide91.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slide" Target="slides/slide57.xml"/><Relationship Id="rId66" Type="http://schemas.openxmlformats.org/officeDocument/2006/relationships/slide" Target="slides/slide65.xml"/><Relationship Id="rId74" Type="http://schemas.openxmlformats.org/officeDocument/2006/relationships/slide" Target="slides/slide73.xml"/><Relationship Id="rId79" Type="http://schemas.openxmlformats.org/officeDocument/2006/relationships/slide" Target="slides/slide78.xml"/><Relationship Id="rId87" Type="http://schemas.openxmlformats.org/officeDocument/2006/relationships/slide" Target="slides/slide86.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slide" Target="slides/slide81.xml"/><Relationship Id="rId90" Type="http://schemas.openxmlformats.org/officeDocument/2006/relationships/slide" Target="slides/slide89.xml"/><Relationship Id="rId95" Type="http://schemas.openxmlformats.org/officeDocument/2006/relationships/notesMaster" Target="notesMasters/notesMaster1.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slide" Target="slides/slide92.xml"/><Relationship Id="rId98"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slide" Target="slides/slide90.xml"/><Relationship Id="rId96"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slide" Target="slides/slide93.xml"/><Relationship Id="rId99"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1 Üstbilgi Yer Tutucusu"/>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tr-TR"/>
          </a:p>
        </p:txBody>
      </p:sp>
      <p:sp>
        <p:nvSpPr>
          <p:cNvPr id="3" name="2 Veri Yer Tutucusu"/>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D7205473-C16F-499C-B527-ACBB5A5332AF}" type="datetimeFigureOut">
              <a:rPr lang="tr-TR" smtClean="0"/>
              <a:pPr/>
              <a:t>19.10.2018</a:t>
            </a:fld>
            <a:endParaRPr lang="tr-TR"/>
          </a:p>
        </p:txBody>
      </p:sp>
      <p:sp>
        <p:nvSpPr>
          <p:cNvPr id="4" name="3 Slayt Görüntüsü Yer Tutucusu"/>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tr-TR"/>
          </a:p>
        </p:txBody>
      </p:sp>
      <p:sp>
        <p:nvSpPr>
          <p:cNvPr id="5" name="4 Not Yer Tutucusu"/>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tr-TR" smtClean="0"/>
              <a:t>Asıl metin stillerini düzenlemek için tıklatın</a:t>
            </a:r>
          </a:p>
          <a:p>
            <a:pPr lvl="1"/>
            <a:r>
              <a:rPr lang="tr-TR" smtClean="0"/>
              <a:t>İkinci düzey</a:t>
            </a:r>
          </a:p>
          <a:p>
            <a:pPr lvl="2"/>
            <a:r>
              <a:rPr lang="tr-TR" smtClean="0"/>
              <a:t>Üçüncü düzey</a:t>
            </a:r>
          </a:p>
          <a:p>
            <a:pPr lvl="3"/>
            <a:r>
              <a:rPr lang="tr-TR" smtClean="0"/>
              <a:t>Dördüncü düzey</a:t>
            </a:r>
          </a:p>
          <a:p>
            <a:pPr lvl="4"/>
            <a:r>
              <a:rPr lang="tr-TR" smtClean="0"/>
              <a:t>Beşinci düzey</a:t>
            </a:r>
            <a:endParaRPr lang="tr-TR"/>
          </a:p>
        </p:txBody>
      </p:sp>
      <p:sp>
        <p:nvSpPr>
          <p:cNvPr id="6" name="5 Altbilgi Yer Tutucusu"/>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tr-TR"/>
          </a:p>
        </p:txBody>
      </p:sp>
      <p:sp>
        <p:nvSpPr>
          <p:cNvPr id="7" name="6 Slayt Numarası Yer Tutucusu"/>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3AEDFE13-8A8D-4C5C-8CE0-CAD69FC14885}" type="slidenum">
              <a:rPr lang="tr-TR" smtClean="0"/>
              <a:pPr/>
              <a:t>‹#›</a:t>
            </a:fld>
            <a:endParaRPr lang="tr-TR"/>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r>
              <a:rPr lang="tr-TR" dirty="0" smtClean="0"/>
              <a:t>&gt;&gt;11:49+1</a:t>
            </a:r>
            <a:endParaRPr lang="tr-TR" dirty="0"/>
          </a:p>
        </p:txBody>
      </p:sp>
      <p:sp>
        <p:nvSpPr>
          <p:cNvPr id="4" name="3 Slayt Numarası Yer Tutucusu"/>
          <p:cNvSpPr>
            <a:spLocks noGrp="1"/>
          </p:cNvSpPr>
          <p:nvPr>
            <p:ph type="sldNum" sz="quarter" idx="10"/>
          </p:nvPr>
        </p:nvSpPr>
        <p:spPr/>
        <p:txBody>
          <a:bodyPr/>
          <a:lstStyle/>
          <a:p>
            <a:fld id="{3AEDFE13-8A8D-4C5C-8CE0-CAD69FC14885}" type="slidenum">
              <a:rPr lang="tr-TR" smtClean="0"/>
              <a:pPr/>
              <a:t>7</a:t>
            </a:fld>
            <a:endParaRPr lang="tr-T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Slide Image Placeholder 1"/>
          <p:cNvSpPr>
            <a:spLocks noGrp="1" noRot="1" noChangeAspect="1" noTextEdit="1"/>
          </p:cNvSpPr>
          <p:nvPr>
            <p:ph type="sldImg"/>
          </p:nvPr>
        </p:nvSpPr>
        <p:spPr bwMode="auto">
          <a:noFill/>
          <a:ln>
            <a:solidFill>
              <a:srgbClr val="000000"/>
            </a:solidFill>
            <a:miter lim="800000"/>
            <a:headEnd/>
            <a:tailEnd/>
          </a:ln>
        </p:spPr>
      </p:sp>
      <p:sp>
        <p:nvSpPr>
          <p:cNvPr id="25603" name="Notes Placeholder 2"/>
          <p:cNvSpPr>
            <a:spLocks noGrp="1"/>
          </p:cNvSpPr>
          <p:nvPr>
            <p:ph type="body" idx="1"/>
          </p:nvPr>
        </p:nvSpPr>
        <p:spPr bwMode="auto">
          <a:noFill/>
        </p:spPr>
        <p:txBody>
          <a:bodyPr wrap="square" numCol="1" anchor="t" anchorCtr="0" compatLnSpc="1">
            <a:prstTxWarp prst="textNoShape">
              <a:avLst/>
            </a:prstTxWarp>
          </a:bodyPr>
          <a:lstStyle/>
          <a:p>
            <a:endParaRPr lang="en-US" dirty="0" smtClean="0"/>
          </a:p>
        </p:txBody>
      </p:sp>
      <p:sp>
        <p:nvSpPr>
          <p:cNvPr id="4" name="Slide Number Placeholder 3"/>
          <p:cNvSpPr>
            <a:spLocks noGrp="1"/>
          </p:cNvSpPr>
          <p:nvPr>
            <p:ph type="sldNum" sz="quarter" idx="5"/>
          </p:nvPr>
        </p:nvSpPr>
        <p:spPr/>
        <p:txBody>
          <a:bodyPr/>
          <a:lstStyle/>
          <a:p>
            <a:pPr>
              <a:defRPr/>
            </a:pPr>
            <a:fld id="{9F31D0BE-2059-4C0E-922E-4E35BBE6A325}" type="slidenum">
              <a:rPr lang="en-US" smtClean="0"/>
              <a:pPr>
                <a:defRPr/>
              </a:pPr>
              <a:t>9</a:t>
            </a:fld>
            <a:endParaRPr lang="en-US" dirty="0"/>
          </a:p>
        </p:txBody>
      </p:sp>
    </p:spTree>
    <p:extLst>
      <p:ext uri="{BB962C8B-B14F-4D97-AF65-F5344CB8AC3E}">
        <p14:creationId xmlns="" xmlns:p14="http://schemas.microsoft.com/office/powerpoint/2010/main" val="397714035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r>
              <a:rPr lang="tr-TR" dirty="0" smtClean="0"/>
              <a:t>&gt;&gt;9:59+1</a:t>
            </a:r>
            <a:endParaRPr lang="tr-TR" dirty="0"/>
          </a:p>
        </p:txBody>
      </p:sp>
      <p:sp>
        <p:nvSpPr>
          <p:cNvPr id="4" name="3 Slayt Numarası Yer Tutucusu"/>
          <p:cNvSpPr>
            <a:spLocks noGrp="1"/>
          </p:cNvSpPr>
          <p:nvPr>
            <p:ph type="sldNum" sz="quarter" idx="10"/>
          </p:nvPr>
        </p:nvSpPr>
        <p:spPr/>
        <p:txBody>
          <a:bodyPr/>
          <a:lstStyle/>
          <a:p>
            <a:fld id="{3AEDFE13-8A8D-4C5C-8CE0-CAD69FC14885}" type="slidenum">
              <a:rPr lang="tr-TR" smtClean="0"/>
              <a:pPr/>
              <a:t>17</a:t>
            </a:fld>
            <a:endParaRPr lang="tr-T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3490" name="Rectangle 7"/>
          <p:cNvSpPr>
            <a:spLocks noGrp="1" noChangeArrowheads="1"/>
          </p:cNvSpPr>
          <p:nvPr>
            <p:ph type="sldNum" sz="quarter" idx="5"/>
          </p:nvPr>
        </p:nvSpPr>
        <p:spPr>
          <a:noFill/>
        </p:spPr>
        <p:txBody>
          <a:bodyPr/>
          <a:lstStyle/>
          <a:p>
            <a:fld id="{931DB844-2C15-F24E-BED5-D36F9A345B07}" type="slidenum">
              <a:rPr lang="en-US"/>
              <a:pPr/>
              <a:t>31</a:t>
            </a:fld>
            <a:endParaRPr lang="en-US"/>
          </a:p>
        </p:txBody>
      </p:sp>
      <p:sp>
        <p:nvSpPr>
          <p:cNvPr id="63491" name="Rectangle 2"/>
          <p:cNvSpPr>
            <a:spLocks noGrp="1" noRot="1" noChangeAspect="1" noChangeArrowheads="1" noTextEdit="1"/>
          </p:cNvSpPr>
          <p:nvPr>
            <p:ph type="sldImg"/>
          </p:nvPr>
        </p:nvSpPr>
        <p:spPr>
          <a:xfrm>
            <a:off x="1146175" y="687388"/>
            <a:ext cx="4567238" cy="3425825"/>
          </a:xfrm>
          <a:solidFill>
            <a:srgbClr val="FFFFFF"/>
          </a:solidFill>
          <a:ln/>
        </p:spPr>
      </p:sp>
      <p:sp>
        <p:nvSpPr>
          <p:cNvPr id="63492" name="Rectangle 3"/>
          <p:cNvSpPr>
            <a:spLocks noGrp="1" noChangeArrowheads="1"/>
          </p:cNvSpPr>
          <p:nvPr>
            <p:ph type="body" idx="1"/>
          </p:nvPr>
        </p:nvSpPr>
        <p:spPr>
          <a:xfrm>
            <a:off x="917575" y="4343400"/>
            <a:ext cx="5024438" cy="4113213"/>
          </a:xfrm>
          <a:solidFill>
            <a:srgbClr val="FFFFFF"/>
          </a:solidFill>
          <a:ln>
            <a:solidFill>
              <a:srgbClr val="000000"/>
            </a:solidFill>
          </a:ln>
        </p:spPr>
        <p:txBody>
          <a:bodyPr lIns="86493" tIns="43247" rIns="86493" bIns="43247"/>
          <a:lstStyle/>
          <a:p>
            <a:pPr eaLnBrk="1" hangingPunct="1"/>
            <a:r>
              <a:rPr lang="en-US"/>
              <a:t>"Microarrays allow us to see if a particular gene is on or off in a particular tissue.  The colors on this picture correspond to whether or not the gene is expressed.  So each row is a gene, and each column is a particular experiment, for example a particular type of tissue.  If you see a red spot for some gene for breast tumors, that means this gene is expressed in breast cancer.  But that same gene is not expressed in the brain, for example."</a:t>
            </a:r>
          </a:p>
        </p:txBody>
      </p:sp>
    </p:spTree>
    <p:extLst>
      <p:ext uri="{BB962C8B-B14F-4D97-AF65-F5344CB8AC3E}">
        <p14:creationId xmlns:p14="http://schemas.microsoft.com/office/powerpoint/2010/main" xmlns="" val="249868879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r>
              <a:rPr lang="tr-TR" dirty="0" smtClean="0"/>
              <a:t>&gt;&gt;9:53+1</a:t>
            </a:r>
            <a:endParaRPr lang="tr-TR" dirty="0"/>
          </a:p>
        </p:txBody>
      </p:sp>
      <p:sp>
        <p:nvSpPr>
          <p:cNvPr id="4" name="3 Slayt Numarası Yer Tutucusu"/>
          <p:cNvSpPr>
            <a:spLocks noGrp="1"/>
          </p:cNvSpPr>
          <p:nvPr>
            <p:ph type="sldNum" sz="quarter" idx="10"/>
          </p:nvPr>
        </p:nvSpPr>
        <p:spPr/>
        <p:txBody>
          <a:bodyPr/>
          <a:lstStyle/>
          <a:p>
            <a:fld id="{3AEDFE13-8A8D-4C5C-8CE0-CAD69FC14885}" type="slidenum">
              <a:rPr lang="tr-TR" smtClean="0"/>
              <a:pPr/>
              <a:t>35</a:t>
            </a:fld>
            <a:endParaRPr lang="tr-T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7"/>
          <p:cNvSpPr>
            <a:spLocks noGrp="1" noChangeArrowheads="1"/>
          </p:cNvSpPr>
          <p:nvPr>
            <p:ph type="sldNum" sz="quarter" idx="5"/>
          </p:nvPr>
        </p:nvSpPr>
        <p:spPr>
          <a:noFill/>
        </p:spPr>
        <p:txBody>
          <a:bodyPr/>
          <a:lstStyle/>
          <a:p>
            <a:fld id="{F15D9876-F124-0844-AFA9-D42D0BB3CBA1}" type="slidenum">
              <a:rPr lang="en-US"/>
              <a:pPr/>
              <a:t>39</a:t>
            </a:fld>
            <a:endParaRPr lang="en-US"/>
          </a:p>
        </p:txBody>
      </p:sp>
      <p:sp>
        <p:nvSpPr>
          <p:cNvPr id="32771" name="Rectangle 2"/>
          <p:cNvSpPr>
            <a:spLocks noGrp="1" noRot="1" noChangeAspect="1" noChangeArrowheads="1" noTextEdit="1"/>
          </p:cNvSpPr>
          <p:nvPr>
            <p:ph type="sldImg"/>
          </p:nvPr>
        </p:nvSpPr>
        <p:spPr>
          <a:xfrm>
            <a:off x="1146175" y="684213"/>
            <a:ext cx="4570413" cy="3427412"/>
          </a:xfrm>
          <a:solidFill>
            <a:srgbClr val="FFFFFF"/>
          </a:solidFill>
          <a:ln/>
        </p:spPr>
      </p:sp>
      <p:sp>
        <p:nvSpPr>
          <p:cNvPr id="32772" name="Rectangle 3"/>
          <p:cNvSpPr>
            <a:spLocks noGrp="1" noChangeArrowheads="1"/>
          </p:cNvSpPr>
          <p:nvPr>
            <p:ph type="body" idx="1"/>
          </p:nvPr>
        </p:nvSpPr>
        <p:spPr>
          <a:xfrm>
            <a:off x="914400" y="4340225"/>
            <a:ext cx="5029200" cy="4119563"/>
          </a:xfrm>
          <a:solidFill>
            <a:srgbClr val="FFFFFF"/>
          </a:solidFill>
          <a:ln>
            <a:solidFill>
              <a:srgbClr val="000000"/>
            </a:solidFill>
          </a:ln>
        </p:spPr>
        <p:txBody>
          <a:bodyPr lIns="89891" tIns="44946" rIns="89891" bIns="44946"/>
          <a:lstStyle/>
          <a:p>
            <a:pPr eaLnBrk="1" hangingPunct="1"/>
            <a:r>
              <a:rPr lang="tr-TR" dirty="0" smtClean="0"/>
              <a:t>11:52+1</a:t>
            </a:r>
            <a:endParaRPr lang="en-US" dirty="0"/>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7"/>
          <p:cNvSpPr>
            <a:spLocks noGrp="1" noChangeArrowheads="1"/>
          </p:cNvSpPr>
          <p:nvPr>
            <p:ph type="sldNum" sz="quarter" idx="5"/>
          </p:nvPr>
        </p:nvSpPr>
        <p:spPr>
          <a:noFill/>
        </p:spPr>
        <p:txBody>
          <a:bodyPr/>
          <a:lstStyle/>
          <a:p>
            <a:fld id="{F15D9876-F124-0844-AFA9-D42D0BB3CBA1}" type="slidenum">
              <a:rPr lang="en-US"/>
              <a:pPr/>
              <a:t>42</a:t>
            </a:fld>
            <a:endParaRPr lang="en-US"/>
          </a:p>
        </p:txBody>
      </p:sp>
      <p:sp>
        <p:nvSpPr>
          <p:cNvPr id="32771" name="Rectangle 2"/>
          <p:cNvSpPr>
            <a:spLocks noGrp="1" noRot="1" noChangeAspect="1" noChangeArrowheads="1" noTextEdit="1"/>
          </p:cNvSpPr>
          <p:nvPr>
            <p:ph type="sldImg"/>
          </p:nvPr>
        </p:nvSpPr>
        <p:spPr>
          <a:xfrm>
            <a:off x="1146175" y="684213"/>
            <a:ext cx="4570413" cy="3427412"/>
          </a:xfrm>
          <a:solidFill>
            <a:srgbClr val="FFFFFF"/>
          </a:solidFill>
          <a:ln/>
        </p:spPr>
      </p:sp>
      <p:sp>
        <p:nvSpPr>
          <p:cNvPr id="32772" name="Rectangle 3"/>
          <p:cNvSpPr>
            <a:spLocks noGrp="1" noChangeArrowheads="1"/>
          </p:cNvSpPr>
          <p:nvPr>
            <p:ph type="body" idx="1"/>
          </p:nvPr>
        </p:nvSpPr>
        <p:spPr>
          <a:xfrm>
            <a:off x="914400" y="4340225"/>
            <a:ext cx="5029200" cy="4119563"/>
          </a:xfrm>
          <a:solidFill>
            <a:srgbClr val="FFFFFF"/>
          </a:solidFill>
          <a:ln>
            <a:solidFill>
              <a:srgbClr val="000000"/>
            </a:solidFill>
          </a:ln>
        </p:spPr>
        <p:txBody>
          <a:bodyPr lIns="89891" tIns="44946" rIns="89891" bIns="44946"/>
          <a:lstStyle/>
          <a:p>
            <a:pPr eaLnBrk="1" hangingPunct="1"/>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5538" name="Rectangle 7"/>
          <p:cNvSpPr>
            <a:spLocks noGrp="1" noChangeArrowheads="1"/>
          </p:cNvSpPr>
          <p:nvPr>
            <p:ph type="sldNum" sz="quarter" idx="5"/>
          </p:nvPr>
        </p:nvSpPr>
        <p:spPr>
          <a:noFill/>
        </p:spPr>
        <p:txBody>
          <a:bodyPr/>
          <a:lstStyle/>
          <a:p>
            <a:fld id="{EE954940-0009-1749-8CBD-9B2EE1D9A884}" type="slidenum">
              <a:rPr lang="en-US"/>
              <a:pPr/>
              <a:t>43</a:t>
            </a:fld>
            <a:endParaRPr lang="en-US"/>
          </a:p>
        </p:txBody>
      </p:sp>
      <p:sp>
        <p:nvSpPr>
          <p:cNvPr id="65539" name="Rectangle 2"/>
          <p:cNvSpPr>
            <a:spLocks noGrp="1" noRot="1" noChangeAspect="1" noChangeArrowheads="1" noTextEdit="1"/>
          </p:cNvSpPr>
          <p:nvPr>
            <p:ph type="sldImg"/>
          </p:nvPr>
        </p:nvSpPr>
        <p:spPr>
          <a:xfrm>
            <a:off x="1146175" y="687388"/>
            <a:ext cx="4567238" cy="3425825"/>
          </a:xfrm>
          <a:solidFill>
            <a:srgbClr val="FFFFFF"/>
          </a:solidFill>
          <a:ln/>
        </p:spPr>
      </p:sp>
      <p:sp>
        <p:nvSpPr>
          <p:cNvPr id="65540" name="Rectangle 3"/>
          <p:cNvSpPr>
            <a:spLocks noGrp="1" noChangeArrowheads="1"/>
          </p:cNvSpPr>
          <p:nvPr>
            <p:ph type="body" idx="1"/>
          </p:nvPr>
        </p:nvSpPr>
        <p:spPr>
          <a:xfrm>
            <a:off x="917575" y="4343400"/>
            <a:ext cx="5024438" cy="4113213"/>
          </a:xfrm>
          <a:solidFill>
            <a:srgbClr val="FFFFFF"/>
          </a:solidFill>
          <a:ln>
            <a:solidFill>
              <a:srgbClr val="000000"/>
            </a:solidFill>
          </a:ln>
        </p:spPr>
        <p:txBody>
          <a:bodyPr lIns="86493" tIns="43247" rIns="86493" bIns="43247"/>
          <a:lstStyle/>
          <a:p>
            <a:pPr eaLnBrk="1" hangingPunct="1"/>
            <a:endParaRPr lang="en-US" dirty="0"/>
          </a:p>
        </p:txBody>
      </p:sp>
    </p:spTree>
    <p:extLst>
      <p:ext uri="{BB962C8B-B14F-4D97-AF65-F5344CB8AC3E}">
        <p14:creationId xmlns:p14="http://schemas.microsoft.com/office/powerpoint/2010/main" xmlns="" val="3072499255"/>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7"/>
          <p:cNvSpPr>
            <a:spLocks noGrp="1" noChangeArrowheads="1"/>
          </p:cNvSpPr>
          <p:nvPr>
            <p:ph type="sldNum" sz="quarter" idx="5"/>
          </p:nvPr>
        </p:nvSpPr>
        <p:spPr>
          <a:noFill/>
        </p:spPr>
        <p:txBody>
          <a:bodyPr/>
          <a:lstStyle/>
          <a:p>
            <a:fld id="{078EC0CA-80B3-4B4C-A1F6-A7BAFB56D606}" type="slidenum">
              <a:rPr lang="en-US"/>
              <a:pPr/>
              <a:t>44</a:t>
            </a:fld>
            <a:endParaRPr lang="en-US"/>
          </a:p>
        </p:txBody>
      </p:sp>
      <p:sp>
        <p:nvSpPr>
          <p:cNvPr id="67587" name="Rectangle 2"/>
          <p:cNvSpPr>
            <a:spLocks noGrp="1" noRot="1" noChangeAspect="1" noChangeArrowheads="1" noTextEdit="1"/>
          </p:cNvSpPr>
          <p:nvPr>
            <p:ph type="sldImg"/>
          </p:nvPr>
        </p:nvSpPr>
        <p:spPr>
          <a:xfrm>
            <a:off x="1146175" y="687388"/>
            <a:ext cx="4567238" cy="3425825"/>
          </a:xfrm>
          <a:solidFill>
            <a:srgbClr val="FFFFFF"/>
          </a:solidFill>
          <a:ln/>
        </p:spPr>
      </p:sp>
      <p:sp>
        <p:nvSpPr>
          <p:cNvPr id="67588" name="Rectangle 3"/>
          <p:cNvSpPr>
            <a:spLocks noGrp="1" noChangeArrowheads="1"/>
          </p:cNvSpPr>
          <p:nvPr>
            <p:ph type="body" idx="1"/>
          </p:nvPr>
        </p:nvSpPr>
        <p:spPr>
          <a:xfrm>
            <a:off x="917575" y="4343400"/>
            <a:ext cx="5024438" cy="4113213"/>
          </a:xfrm>
          <a:solidFill>
            <a:srgbClr val="FFFFFF"/>
          </a:solidFill>
          <a:ln>
            <a:solidFill>
              <a:srgbClr val="000000"/>
            </a:solidFill>
          </a:ln>
        </p:spPr>
        <p:txBody>
          <a:bodyPr lIns="86493" tIns="43247" rIns="86493" bIns="43247"/>
          <a:lstStyle/>
          <a:p>
            <a:pPr eaLnBrk="1" hangingPunct="1"/>
            <a:endParaRPr lang="en-US"/>
          </a:p>
        </p:txBody>
      </p:sp>
    </p:spTree>
    <p:extLst>
      <p:ext uri="{BB962C8B-B14F-4D97-AF65-F5344CB8AC3E}">
        <p14:creationId xmlns:p14="http://schemas.microsoft.com/office/powerpoint/2010/main" xmlns="" val="106147620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9634" name="Rectangle 7"/>
          <p:cNvSpPr>
            <a:spLocks noGrp="1" noChangeArrowheads="1"/>
          </p:cNvSpPr>
          <p:nvPr>
            <p:ph type="sldNum" sz="quarter" idx="5"/>
          </p:nvPr>
        </p:nvSpPr>
        <p:spPr>
          <a:noFill/>
        </p:spPr>
        <p:txBody>
          <a:bodyPr/>
          <a:lstStyle/>
          <a:p>
            <a:fld id="{475F3A88-8C83-4B43-929C-3E369FC7EA55}" type="slidenum">
              <a:rPr lang="en-US"/>
              <a:pPr/>
              <a:t>45</a:t>
            </a:fld>
            <a:endParaRPr lang="en-US"/>
          </a:p>
        </p:txBody>
      </p:sp>
      <p:sp>
        <p:nvSpPr>
          <p:cNvPr id="69635" name="Rectangle 2"/>
          <p:cNvSpPr>
            <a:spLocks noGrp="1" noRot="1" noChangeAspect="1" noChangeArrowheads="1" noTextEdit="1"/>
          </p:cNvSpPr>
          <p:nvPr>
            <p:ph type="sldImg"/>
          </p:nvPr>
        </p:nvSpPr>
        <p:spPr>
          <a:xfrm>
            <a:off x="1146175" y="687388"/>
            <a:ext cx="4567238" cy="3425825"/>
          </a:xfrm>
          <a:solidFill>
            <a:srgbClr val="FFFFFF"/>
          </a:solidFill>
          <a:ln/>
        </p:spPr>
      </p:sp>
      <p:sp>
        <p:nvSpPr>
          <p:cNvPr id="69636" name="Rectangle 3"/>
          <p:cNvSpPr>
            <a:spLocks noGrp="1" noChangeArrowheads="1"/>
          </p:cNvSpPr>
          <p:nvPr>
            <p:ph type="body" idx="1"/>
          </p:nvPr>
        </p:nvSpPr>
        <p:spPr>
          <a:xfrm>
            <a:off x="917575" y="4343400"/>
            <a:ext cx="5024438" cy="4113213"/>
          </a:xfrm>
          <a:solidFill>
            <a:srgbClr val="FFFFFF"/>
          </a:solidFill>
          <a:ln>
            <a:solidFill>
              <a:srgbClr val="000000"/>
            </a:solidFill>
          </a:ln>
        </p:spPr>
        <p:txBody>
          <a:bodyPr lIns="86493" tIns="43247" rIns="86493" bIns="43247"/>
          <a:lstStyle/>
          <a:p>
            <a:pPr eaLnBrk="1" hangingPunct="1"/>
            <a:endParaRPr lang="en-US"/>
          </a:p>
        </p:txBody>
      </p:sp>
    </p:spTree>
    <p:extLst>
      <p:ext uri="{BB962C8B-B14F-4D97-AF65-F5344CB8AC3E}">
        <p14:creationId xmlns:p14="http://schemas.microsoft.com/office/powerpoint/2010/main" xmlns="" val="1902364574"/>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r>
              <a:rPr lang="tr-TR" dirty="0" smtClean="0"/>
              <a:t>&gt;&gt;12:58+2</a:t>
            </a:r>
            <a:endParaRPr lang="tr-TR" dirty="0"/>
          </a:p>
        </p:txBody>
      </p:sp>
      <p:sp>
        <p:nvSpPr>
          <p:cNvPr id="4" name="3 Slayt Numarası Yer Tutucusu"/>
          <p:cNvSpPr>
            <a:spLocks noGrp="1"/>
          </p:cNvSpPr>
          <p:nvPr>
            <p:ph type="sldNum" sz="quarter" idx="10"/>
          </p:nvPr>
        </p:nvSpPr>
        <p:spPr/>
        <p:txBody>
          <a:bodyPr/>
          <a:lstStyle/>
          <a:p>
            <a:fld id="{3AEDFE13-8A8D-4C5C-8CE0-CAD69FC14885}" type="slidenum">
              <a:rPr lang="tr-TR" smtClean="0"/>
              <a:pPr/>
              <a:t>61</a:t>
            </a:fld>
            <a:endParaRPr lang="tr-TR"/>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Slayt Görüntüsü Yer Tutucusu"/>
          <p:cNvSpPr>
            <a:spLocks noGrp="1" noRot="1" noChangeAspect="1"/>
          </p:cNvSpPr>
          <p:nvPr>
            <p:ph type="sldImg"/>
          </p:nvPr>
        </p:nvSpPr>
        <p:spPr/>
      </p:sp>
      <p:sp>
        <p:nvSpPr>
          <p:cNvPr id="3" name="2 Not Yer Tutucusu"/>
          <p:cNvSpPr>
            <a:spLocks noGrp="1"/>
          </p:cNvSpPr>
          <p:nvPr>
            <p:ph type="body" idx="1"/>
          </p:nvPr>
        </p:nvSpPr>
        <p:spPr/>
        <p:txBody>
          <a:bodyPr>
            <a:normAutofit/>
          </a:bodyPr>
          <a:lstStyle/>
          <a:p>
            <a:r>
              <a:rPr lang="tr-TR" dirty="0" smtClean="0"/>
              <a:t>&gt;&gt;16:56+1</a:t>
            </a:r>
            <a:endParaRPr lang="tr-TR" dirty="0"/>
          </a:p>
        </p:txBody>
      </p:sp>
      <p:sp>
        <p:nvSpPr>
          <p:cNvPr id="4" name="3 Slayt Numarası Yer Tutucusu"/>
          <p:cNvSpPr>
            <a:spLocks noGrp="1"/>
          </p:cNvSpPr>
          <p:nvPr>
            <p:ph type="sldNum" sz="quarter" idx="10"/>
          </p:nvPr>
        </p:nvSpPr>
        <p:spPr/>
        <p:txBody>
          <a:bodyPr/>
          <a:lstStyle/>
          <a:p>
            <a:fld id="{F61F60EB-7929-42CC-BEFB-D862652D01C9}" type="slidenum">
              <a:rPr lang="tr-TR" smtClean="0"/>
              <a:pPr/>
              <a:t>69</a:t>
            </a:fld>
            <a:endParaRPr lang="tr-T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Başlık Slaydı">
    <p:spTree>
      <p:nvGrpSpPr>
        <p:cNvPr id="1" name=""/>
        <p:cNvGrpSpPr/>
        <p:nvPr/>
      </p:nvGrpSpPr>
      <p:grpSpPr>
        <a:xfrm>
          <a:off x="0" y="0"/>
          <a:ext cx="0" cy="0"/>
          <a:chOff x="0" y="0"/>
          <a:chExt cx="0" cy="0"/>
        </a:xfrm>
      </p:grpSpPr>
      <p:sp>
        <p:nvSpPr>
          <p:cNvPr id="8" name="7 Başlık"/>
          <p:cNvSpPr>
            <a:spLocks noGrp="1"/>
          </p:cNvSpPr>
          <p:nvPr>
            <p:ph type="ctrTitle"/>
          </p:nvPr>
        </p:nvSpPr>
        <p:spPr>
          <a:xfrm>
            <a:off x="1219200" y="3886200"/>
            <a:ext cx="6858000" cy="990600"/>
          </a:xfrm>
        </p:spPr>
        <p:txBody>
          <a:bodyPr anchor="t" anchorCtr="0"/>
          <a:lstStyle>
            <a:lvl1pPr algn="r">
              <a:defRPr sz="3200">
                <a:solidFill>
                  <a:schemeClr val="tx1"/>
                </a:solidFill>
              </a:defRPr>
            </a:lvl1pPr>
          </a:lstStyle>
          <a:p>
            <a:r>
              <a:rPr kumimoji="0" lang="tr-TR" smtClean="0"/>
              <a:t>Asıl başlık stili için tıklatın</a:t>
            </a:r>
            <a:endParaRPr kumimoji="0" lang="en-US"/>
          </a:p>
        </p:txBody>
      </p:sp>
      <p:sp>
        <p:nvSpPr>
          <p:cNvPr id="9" name="8 Alt Başlık"/>
          <p:cNvSpPr>
            <a:spLocks noGrp="1"/>
          </p:cNvSpPr>
          <p:nvPr>
            <p:ph type="subTitle" idx="1"/>
          </p:nvPr>
        </p:nvSpPr>
        <p:spPr>
          <a:xfrm>
            <a:off x="1219200" y="5124450"/>
            <a:ext cx="6858000" cy="533400"/>
          </a:xfrm>
        </p:spPr>
        <p:txBody>
          <a:bodyPr/>
          <a:lstStyle>
            <a:lvl1pPr marL="0" indent="0" algn="r">
              <a:buNone/>
              <a:defRPr sz="2000">
                <a:solidFill>
                  <a:schemeClr val="tx2"/>
                </a:solidFill>
                <a:latin typeface="+mj-lt"/>
                <a:ea typeface="+mj-ea"/>
                <a:cs typeface="+mj-cs"/>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tr-TR" smtClean="0"/>
              <a:t>Asıl alt başlık stilini düzenlemek için tıklatın</a:t>
            </a:r>
            <a:endParaRPr kumimoji="0" lang="en-US"/>
          </a:p>
        </p:txBody>
      </p:sp>
      <p:sp>
        <p:nvSpPr>
          <p:cNvPr id="28" name="27 Veri Yer Tutucusu"/>
          <p:cNvSpPr>
            <a:spLocks noGrp="1"/>
          </p:cNvSpPr>
          <p:nvPr>
            <p:ph type="dt" sz="half" idx="10"/>
          </p:nvPr>
        </p:nvSpPr>
        <p:spPr>
          <a:xfrm>
            <a:off x="6400800" y="6355080"/>
            <a:ext cx="2286000" cy="365760"/>
          </a:xfrm>
        </p:spPr>
        <p:txBody>
          <a:bodyPr/>
          <a:lstStyle>
            <a:lvl1pPr>
              <a:defRPr sz="1400"/>
            </a:lvl1pPr>
          </a:lstStyle>
          <a:p>
            <a:fld id="{52E17392-9618-514E-B7EF-EE7C4014954D}" type="datetimeFigureOut">
              <a:rPr lang="en-US" smtClean="0"/>
              <a:pPr/>
              <a:t>10/19/2018</a:t>
            </a:fld>
            <a:endParaRPr lang="en-US"/>
          </a:p>
        </p:txBody>
      </p:sp>
      <p:sp>
        <p:nvSpPr>
          <p:cNvPr id="17" name="16 Altbilgi Yer Tutucusu"/>
          <p:cNvSpPr>
            <a:spLocks noGrp="1"/>
          </p:cNvSpPr>
          <p:nvPr>
            <p:ph type="ftr" sz="quarter" idx="11"/>
          </p:nvPr>
        </p:nvSpPr>
        <p:spPr>
          <a:xfrm>
            <a:off x="2898648" y="6355080"/>
            <a:ext cx="3474720" cy="365760"/>
          </a:xfrm>
        </p:spPr>
        <p:txBody>
          <a:bodyPr/>
          <a:lstStyle/>
          <a:p>
            <a:endParaRPr lang="en-US"/>
          </a:p>
        </p:txBody>
      </p:sp>
      <p:sp>
        <p:nvSpPr>
          <p:cNvPr id="29" name="28 Slayt Numarası Yer Tutucusu"/>
          <p:cNvSpPr>
            <a:spLocks noGrp="1"/>
          </p:cNvSpPr>
          <p:nvPr>
            <p:ph type="sldNum" sz="quarter" idx="12"/>
          </p:nvPr>
        </p:nvSpPr>
        <p:spPr>
          <a:xfrm>
            <a:off x="1216152" y="6355080"/>
            <a:ext cx="1219200" cy="365760"/>
          </a:xfrm>
        </p:spPr>
        <p:txBody>
          <a:bodyPr/>
          <a:lstStyle/>
          <a:p>
            <a:fld id="{9780DC49-8D76-104F-8598-E5B37BCC55C4}" type="slidenum">
              <a:rPr lang="en-US" smtClean="0"/>
              <a:pPr/>
              <a:t>‹#›</a:t>
            </a:fld>
            <a:endParaRPr lang="en-US"/>
          </a:p>
        </p:txBody>
      </p:sp>
      <p:sp>
        <p:nvSpPr>
          <p:cNvPr id="21" name="20 Dikdörtgen"/>
          <p:cNvSpPr/>
          <p:nvPr/>
        </p:nvSpPr>
        <p:spPr>
          <a:xfrm>
            <a:off x="904875" y="3648075"/>
            <a:ext cx="7315200" cy="1280160"/>
          </a:xfrm>
          <a:prstGeom prst="rect">
            <a:avLst/>
          </a:prstGeom>
          <a:noFill/>
          <a:ln w="6350" cap="rnd" cmpd="sng" algn="ctr">
            <a:solidFill>
              <a:schemeClr val="accent1"/>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33" name="32 Dikdörtgen"/>
          <p:cNvSpPr/>
          <p:nvPr/>
        </p:nvSpPr>
        <p:spPr>
          <a:xfrm>
            <a:off x="914400" y="5048250"/>
            <a:ext cx="7315200" cy="685800"/>
          </a:xfrm>
          <a:prstGeom prst="rect">
            <a:avLst/>
          </a:prstGeom>
          <a:noFill/>
          <a:ln w="6350" cap="rnd" cmpd="sng" algn="ctr">
            <a:solidFill>
              <a:schemeClr val="accent2"/>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2" name="21 Dikdörtgen"/>
          <p:cNvSpPr/>
          <p:nvPr/>
        </p:nvSpPr>
        <p:spPr>
          <a:xfrm>
            <a:off x="904875" y="3648075"/>
            <a:ext cx="228600" cy="128016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32" name="31 Dikdörtgen"/>
          <p:cNvSpPr/>
          <p:nvPr/>
        </p:nvSpPr>
        <p:spPr>
          <a:xfrm>
            <a:off x="914400" y="5048250"/>
            <a:ext cx="228600" cy="685800"/>
          </a:xfrm>
          <a:prstGeom prst="rect">
            <a:avLst/>
          </a:prstGeom>
          <a:solidFill>
            <a:schemeClr val="accent2"/>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Ovr>
    <a:masterClrMapping/>
  </p:clrMapOvr>
  <p:transition>
    <p:random/>
  </p:transition>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Başlık ve İçerik">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kumimoji="0" lang="tr-TR" smtClean="0"/>
              <a:t>Asıl başlık stili için tıklatın</a:t>
            </a:r>
            <a:endParaRPr kumimoji="0" lang="en-US"/>
          </a:p>
        </p:txBody>
      </p:sp>
      <p:sp>
        <p:nvSpPr>
          <p:cNvPr id="4" name="3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5" name="4 Altbilgi Yer Tutucusu"/>
          <p:cNvSpPr>
            <a:spLocks noGrp="1"/>
          </p:cNvSpPr>
          <p:nvPr>
            <p:ph type="ftr" sz="quarter" idx="11"/>
          </p:nvPr>
        </p:nvSpPr>
        <p:spPr/>
        <p:txBody>
          <a:bodyPr/>
          <a:lstStyle/>
          <a:p>
            <a:endParaRPr lang="en-US"/>
          </a:p>
        </p:txBody>
      </p:sp>
      <p:sp>
        <p:nvSpPr>
          <p:cNvPr id="6" name="5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8" name="7 İçerik Yer Tutucusu"/>
          <p:cNvSpPr>
            <a:spLocks noGrp="1"/>
          </p:cNvSpPr>
          <p:nvPr>
            <p:ph sz="quarter" idx="1"/>
          </p:nvPr>
        </p:nvSpPr>
        <p:spPr>
          <a:xfrm>
            <a:off x="457200" y="1219200"/>
            <a:ext cx="8229600" cy="4937760"/>
          </a:xfrm>
        </p:spPr>
        <p:txBody>
          <a:bodyPr/>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Tree>
  </p:cSld>
  <p:clrMapOvr>
    <a:masterClrMapping/>
  </p:clrMapOvr>
  <p:transition>
    <p:random/>
  </p:transition>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Bölüm Üstbilgisi">
    <p:bg>
      <p:bgRef idx="1001">
        <a:schemeClr val="bg2"/>
      </p:bgRef>
    </p:bg>
    <p:spTree>
      <p:nvGrpSpPr>
        <p:cNvPr id="1" name=""/>
        <p:cNvGrpSpPr/>
        <p:nvPr/>
      </p:nvGrpSpPr>
      <p:grpSpPr>
        <a:xfrm>
          <a:off x="0" y="0"/>
          <a:ext cx="0" cy="0"/>
          <a:chOff x="0" y="0"/>
          <a:chExt cx="0" cy="0"/>
        </a:xfrm>
      </p:grpSpPr>
      <p:sp>
        <p:nvSpPr>
          <p:cNvPr id="2" name="1 Başlık"/>
          <p:cNvSpPr>
            <a:spLocks noGrp="1"/>
          </p:cNvSpPr>
          <p:nvPr>
            <p:ph type="title"/>
          </p:nvPr>
        </p:nvSpPr>
        <p:spPr>
          <a:xfrm>
            <a:off x="1219200" y="2971800"/>
            <a:ext cx="6858000" cy="1066800"/>
          </a:xfrm>
        </p:spPr>
        <p:txBody>
          <a:bodyPr anchor="t" anchorCtr="0"/>
          <a:lstStyle>
            <a:lvl1pPr algn="r">
              <a:buNone/>
              <a:defRPr sz="3200" b="0" cap="none" baseline="0"/>
            </a:lvl1pPr>
          </a:lstStyle>
          <a:p>
            <a:r>
              <a:rPr kumimoji="0" lang="tr-TR" smtClean="0"/>
              <a:t>Asıl başlık stili için tıklatın</a:t>
            </a:r>
            <a:endParaRPr kumimoji="0" lang="en-US"/>
          </a:p>
        </p:txBody>
      </p:sp>
      <p:sp>
        <p:nvSpPr>
          <p:cNvPr id="3" name="2 Metin Yer Tutucusu"/>
          <p:cNvSpPr>
            <a:spLocks noGrp="1"/>
          </p:cNvSpPr>
          <p:nvPr>
            <p:ph type="body" idx="1"/>
          </p:nvPr>
        </p:nvSpPr>
        <p:spPr>
          <a:xfrm>
            <a:off x="1295400" y="4267200"/>
            <a:ext cx="6781800" cy="1143000"/>
          </a:xfrm>
        </p:spPr>
        <p:txBody>
          <a:bodyPr anchor="t" anchorCtr="0"/>
          <a:lstStyle>
            <a:lvl1pPr marL="0" indent="0" algn="r">
              <a:buNone/>
              <a:defRPr sz="2000">
                <a:solidFill>
                  <a:schemeClr val="tx1">
                    <a:tint val="75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tr-TR" smtClean="0"/>
              <a:t>Asıl metin stillerini düzenlemek için tıklatın</a:t>
            </a:r>
          </a:p>
        </p:txBody>
      </p:sp>
      <p:sp>
        <p:nvSpPr>
          <p:cNvPr id="4" name="3 Veri Yer Tutucusu"/>
          <p:cNvSpPr>
            <a:spLocks noGrp="1"/>
          </p:cNvSpPr>
          <p:nvPr>
            <p:ph type="dt" sz="half" idx="10"/>
          </p:nvPr>
        </p:nvSpPr>
        <p:spPr>
          <a:xfrm>
            <a:off x="6400800" y="6355080"/>
            <a:ext cx="2286000" cy="365760"/>
          </a:xfrm>
        </p:spPr>
        <p:txBody>
          <a:bodyPr/>
          <a:lstStyle/>
          <a:p>
            <a:fld id="{52E17392-9618-514E-B7EF-EE7C4014954D}" type="datetimeFigureOut">
              <a:rPr lang="en-US" smtClean="0"/>
              <a:pPr/>
              <a:t>10/19/2018</a:t>
            </a:fld>
            <a:endParaRPr lang="en-US"/>
          </a:p>
        </p:txBody>
      </p:sp>
      <p:sp>
        <p:nvSpPr>
          <p:cNvPr id="5" name="4 Altbilgi Yer Tutucusu"/>
          <p:cNvSpPr>
            <a:spLocks noGrp="1"/>
          </p:cNvSpPr>
          <p:nvPr>
            <p:ph type="ftr" sz="quarter" idx="11"/>
          </p:nvPr>
        </p:nvSpPr>
        <p:spPr>
          <a:xfrm>
            <a:off x="2898648" y="6355080"/>
            <a:ext cx="3474720" cy="365760"/>
          </a:xfrm>
        </p:spPr>
        <p:txBody>
          <a:bodyPr/>
          <a:lstStyle/>
          <a:p>
            <a:endParaRPr lang="en-US"/>
          </a:p>
        </p:txBody>
      </p:sp>
      <p:sp>
        <p:nvSpPr>
          <p:cNvPr id="6" name="5 Slayt Numarası Yer Tutucusu"/>
          <p:cNvSpPr>
            <a:spLocks noGrp="1"/>
          </p:cNvSpPr>
          <p:nvPr>
            <p:ph type="sldNum" sz="quarter" idx="12"/>
          </p:nvPr>
        </p:nvSpPr>
        <p:spPr>
          <a:xfrm>
            <a:off x="1069848" y="6355080"/>
            <a:ext cx="1520952" cy="365760"/>
          </a:xfrm>
        </p:spPr>
        <p:txBody>
          <a:bodyPr/>
          <a:lstStyle/>
          <a:p>
            <a:fld id="{9780DC49-8D76-104F-8598-E5B37BCC55C4}" type="slidenum">
              <a:rPr lang="en-US" smtClean="0"/>
              <a:pPr/>
              <a:t>‹#›</a:t>
            </a:fld>
            <a:endParaRPr lang="en-US"/>
          </a:p>
        </p:txBody>
      </p:sp>
      <p:sp>
        <p:nvSpPr>
          <p:cNvPr id="7" name="6 Dikdörtgen"/>
          <p:cNvSpPr/>
          <p:nvPr/>
        </p:nvSpPr>
        <p:spPr>
          <a:xfrm>
            <a:off x="914400" y="2819400"/>
            <a:ext cx="7315200" cy="1280160"/>
          </a:xfrm>
          <a:prstGeom prst="rect">
            <a:avLst/>
          </a:prstGeom>
          <a:noFill/>
          <a:ln w="6350" cap="rnd" cmpd="sng" algn="ctr">
            <a:solidFill>
              <a:schemeClr val="accent1"/>
            </a:solid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7 Dikdörtgen"/>
          <p:cNvSpPr/>
          <p:nvPr/>
        </p:nvSpPr>
        <p:spPr>
          <a:xfrm>
            <a:off x="914400" y="2819400"/>
            <a:ext cx="228600" cy="128016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transition>
    <p:random/>
  </p:transition>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İki İçerik">
    <p:spTree>
      <p:nvGrpSpPr>
        <p:cNvPr id="1" name=""/>
        <p:cNvGrpSpPr/>
        <p:nvPr/>
      </p:nvGrpSpPr>
      <p:grpSpPr>
        <a:xfrm>
          <a:off x="0" y="0"/>
          <a:ext cx="0" cy="0"/>
          <a:chOff x="0" y="0"/>
          <a:chExt cx="0" cy="0"/>
        </a:xfrm>
      </p:grpSpPr>
      <p:sp>
        <p:nvSpPr>
          <p:cNvPr id="2" name="1 Başlık"/>
          <p:cNvSpPr>
            <a:spLocks noGrp="1"/>
          </p:cNvSpPr>
          <p:nvPr>
            <p:ph type="title"/>
          </p:nvPr>
        </p:nvSpPr>
        <p:spPr>
          <a:xfrm>
            <a:off x="457200" y="228600"/>
            <a:ext cx="8229600" cy="914400"/>
          </a:xfrm>
        </p:spPr>
        <p:txBody>
          <a:bodyPr/>
          <a:lstStyle/>
          <a:p>
            <a:r>
              <a:rPr kumimoji="0" lang="tr-TR" smtClean="0"/>
              <a:t>Asıl başlık stili için tıklatın</a:t>
            </a:r>
            <a:endParaRPr kumimoji="0" lang="en-US"/>
          </a:p>
        </p:txBody>
      </p:sp>
      <p:sp>
        <p:nvSpPr>
          <p:cNvPr id="5" name="4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6" name="5 Altbilgi Yer Tutucusu"/>
          <p:cNvSpPr>
            <a:spLocks noGrp="1"/>
          </p:cNvSpPr>
          <p:nvPr>
            <p:ph type="ftr" sz="quarter" idx="11"/>
          </p:nvPr>
        </p:nvSpPr>
        <p:spPr/>
        <p:txBody>
          <a:bodyPr/>
          <a:lstStyle/>
          <a:p>
            <a:endParaRPr lang="en-US"/>
          </a:p>
        </p:txBody>
      </p:sp>
      <p:sp>
        <p:nvSpPr>
          <p:cNvPr id="7" name="6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9" name="8 İçerik Yer Tutucusu"/>
          <p:cNvSpPr>
            <a:spLocks noGrp="1"/>
          </p:cNvSpPr>
          <p:nvPr>
            <p:ph sz="quarter" idx="1"/>
          </p:nvPr>
        </p:nvSpPr>
        <p:spPr>
          <a:xfrm>
            <a:off x="457200" y="1219200"/>
            <a:ext cx="4041648" cy="4937760"/>
          </a:xfrm>
        </p:spPr>
        <p:txBody>
          <a:bodyPr/>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
        <p:nvSpPr>
          <p:cNvPr id="11" name="10 İçerik Yer Tutucusu"/>
          <p:cNvSpPr>
            <a:spLocks noGrp="1"/>
          </p:cNvSpPr>
          <p:nvPr>
            <p:ph sz="quarter" idx="2"/>
          </p:nvPr>
        </p:nvSpPr>
        <p:spPr>
          <a:xfrm>
            <a:off x="4632198" y="1216152"/>
            <a:ext cx="4041648" cy="4937760"/>
          </a:xfrm>
        </p:spPr>
        <p:txBody>
          <a:bodyPr/>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Tree>
  </p:cSld>
  <p:clrMapOvr>
    <a:masterClrMapping/>
  </p:clrMapOvr>
  <p:transition>
    <p:random/>
  </p:transition>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Karşılaştırma">
    <p:spTree>
      <p:nvGrpSpPr>
        <p:cNvPr id="1" name=""/>
        <p:cNvGrpSpPr/>
        <p:nvPr/>
      </p:nvGrpSpPr>
      <p:grpSpPr>
        <a:xfrm>
          <a:off x="0" y="0"/>
          <a:ext cx="0" cy="0"/>
          <a:chOff x="0" y="0"/>
          <a:chExt cx="0" cy="0"/>
        </a:xfrm>
      </p:grpSpPr>
      <p:sp>
        <p:nvSpPr>
          <p:cNvPr id="2" name="1 Başlık"/>
          <p:cNvSpPr>
            <a:spLocks noGrp="1"/>
          </p:cNvSpPr>
          <p:nvPr>
            <p:ph type="title"/>
          </p:nvPr>
        </p:nvSpPr>
        <p:spPr>
          <a:xfrm>
            <a:off x="457200" y="228600"/>
            <a:ext cx="8229600" cy="914400"/>
          </a:xfrm>
        </p:spPr>
        <p:txBody>
          <a:bodyPr anchor="ctr"/>
          <a:lstStyle>
            <a:lvl1pPr>
              <a:defRPr/>
            </a:lvl1pPr>
          </a:lstStyle>
          <a:p>
            <a:r>
              <a:rPr kumimoji="0" lang="tr-TR" smtClean="0"/>
              <a:t>Asıl başlık stili için tıklatın</a:t>
            </a:r>
            <a:endParaRPr kumimoji="0" lang="en-US"/>
          </a:p>
        </p:txBody>
      </p:sp>
      <p:sp>
        <p:nvSpPr>
          <p:cNvPr id="3" name="2 Metin Yer Tutucusu"/>
          <p:cNvSpPr>
            <a:spLocks noGrp="1"/>
          </p:cNvSpPr>
          <p:nvPr>
            <p:ph type="body" idx="1"/>
          </p:nvPr>
        </p:nvSpPr>
        <p:spPr>
          <a:xfrm>
            <a:off x="457200" y="1285875"/>
            <a:ext cx="4040188" cy="685800"/>
          </a:xfrm>
          <a:noFill/>
          <a:ln>
            <a:noFill/>
          </a:ln>
        </p:spPr>
        <p:txBody>
          <a:bodyPr lIns="91440" anchor="b" anchorCtr="0">
            <a:noAutofit/>
          </a:bodyPr>
          <a:lstStyle>
            <a:lvl1pPr marL="0" indent="0">
              <a:buNone/>
              <a:defRPr sz="2400" b="1">
                <a:solidFill>
                  <a:schemeClr val="accent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tr-TR" smtClean="0"/>
              <a:t>Asıl metin stillerini düzenlemek için tıklatın</a:t>
            </a:r>
          </a:p>
        </p:txBody>
      </p:sp>
      <p:sp>
        <p:nvSpPr>
          <p:cNvPr id="4" name="3 Metin Yer Tutucusu"/>
          <p:cNvSpPr>
            <a:spLocks noGrp="1"/>
          </p:cNvSpPr>
          <p:nvPr>
            <p:ph type="body" sz="half" idx="3"/>
          </p:nvPr>
        </p:nvSpPr>
        <p:spPr>
          <a:xfrm>
            <a:off x="4648200" y="1295400"/>
            <a:ext cx="4041775" cy="685800"/>
          </a:xfrm>
          <a:noFill/>
          <a:ln>
            <a:noFill/>
          </a:ln>
        </p:spPr>
        <p:txBody>
          <a:bodyPr lIns="91440" anchor="b" anchorCtr="0"/>
          <a:lstStyle>
            <a:lvl1pPr marL="0" indent="0">
              <a:buNone/>
              <a:defRPr sz="2400" b="1">
                <a:solidFill>
                  <a:schemeClr val="accent2"/>
                </a:solidFill>
              </a:defRPr>
            </a:lvl1pPr>
            <a:lvl2pPr>
              <a:buNone/>
              <a:defRPr sz="2000" b="1"/>
            </a:lvl2pPr>
            <a:lvl3pPr>
              <a:buNone/>
              <a:defRPr sz="1800" b="1"/>
            </a:lvl3pPr>
            <a:lvl4pPr>
              <a:buNone/>
              <a:defRPr sz="1600" b="1"/>
            </a:lvl4pPr>
            <a:lvl5pPr>
              <a:buNone/>
              <a:defRPr sz="1600" b="1"/>
            </a:lvl5pPr>
          </a:lstStyle>
          <a:p>
            <a:pPr lvl="0" eaLnBrk="1" latinLnBrk="0" hangingPunct="1"/>
            <a:r>
              <a:rPr kumimoji="0" lang="tr-TR" smtClean="0"/>
              <a:t>Asıl metin stillerini düzenlemek için tıklatın</a:t>
            </a:r>
          </a:p>
        </p:txBody>
      </p:sp>
      <p:sp>
        <p:nvSpPr>
          <p:cNvPr id="7" name="6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8" name="7 Altbilgi Yer Tutucusu"/>
          <p:cNvSpPr>
            <a:spLocks noGrp="1"/>
          </p:cNvSpPr>
          <p:nvPr>
            <p:ph type="ftr" sz="quarter" idx="11"/>
          </p:nvPr>
        </p:nvSpPr>
        <p:spPr/>
        <p:txBody>
          <a:bodyPr/>
          <a:lstStyle/>
          <a:p>
            <a:endParaRPr lang="en-US"/>
          </a:p>
        </p:txBody>
      </p:sp>
      <p:sp>
        <p:nvSpPr>
          <p:cNvPr id="9" name="8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11" name="10 İçerik Yer Tutucusu"/>
          <p:cNvSpPr>
            <a:spLocks noGrp="1"/>
          </p:cNvSpPr>
          <p:nvPr>
            <p:ph sz="quarter" idx="2"/>
          </p:nvPr>
        </p:nvSpPr>
        <p:spPr>
          <a:xfrm>
            <a:off x="457200" y="2133600"/>
            <a:ext cx="4038600" cy="4038600"/>
          </a:xfrm>
        </p:spPr>
        <p:txBody>
          <a:bodyPr/>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
        <p:nvSpPr>
          <p:cNvPr id="13" name="12 İçerik Yer Tutucusu"/>
          <p:cNvSpPr>
            <a:spLocks noGrp="1"/>
          </p:cNvSpPr>
          <p:nvPr>
            <p:ph sz="quarter" idx="4"/>
          </p:nvPr>
        </p:nvSpPr>
        <p:spPr>
          <a:xfrm>
            <a:off x="4648200" y="2133600"/>
            <a:ext cx="4038600" cy="4038600"/>
          </a:xfrm>
        </p:spPr>
        <p:txBody>
          <a:bodyPr/>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Tree>
  </p:cSld>
  <p:clrMapOvr>
    <a:masterClrMapping/>
  </p:clrMapOvr>
  <p:transition>
    <p:random/>
  </p:transition>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Yalnızca Başlık">
    <p:spTree>
      <p:nvGrpSpPr>
        <p:cNvPr id="1" name=""/>
        <p:cNvGrpSpPr/>
        <p:nvPr/>
      </p:nvGrpSpPr>
      <p:grpSpPr>
        <a:xfrm>
          <a:off x="0" y="0"/>
          <a:ext cx="0" cy="0"/>
          <a:chOff x="0" y="0"/>
          <a:chExt cx="0" cy="0"/>
        </a:xfrm>
      </p:grpSpPr>
      <p:sp>
        <p:nvSpPr>
          <p:cNvPr id="2" name="1 Başlık"/>
          <p:cNvSpPr>
            <a:spLocks noGrp="1"/>
          </p:cNvSpPr>
          <p:nvPr>
            <p:ph type="title"/>
          </p:nvPr>
        </p:nvSpPr>
        <p:spPr>
          <a:xfrm>
            <a:off x="457200" y="228600"/>
            <a:ext cx="8229600" cy="914400"/>
          </a:xfrm>
        </p:spPr>
        <p:txBody>
          <a:bodyPr/>
          <a:lstStyle/>
          <a:p>
            <a:r>
              <a:rPr kumimoji="0" lang="tr-TR" smtClean="0"/>
              <a:t>Asıl başlık stili için tıklatın</a:t>
            </a:r>
            <a:endParaRPr kumimoji="0" lang="en-US"/>
          </a:p>
        </p:txBody>
      </p:sp>
      <p:sp>
        <p:nvSpPr>
          <p:cNvPr id="3" name="2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4" name="3 Altbilgi Yer Tutucusu"/>
          <p:cNvSpPr>
            <a:spLocks noGrp="1"/>
          </p:cNvSpPr>
          <p:nvPr>
            <p:ph type="ftr" sz="quarter" idx="11"/>
          </p:nvPr>
        </p:nvSpPr>
        <p:spPr/>
        <p:txBody>
          <a:bodyPr/>
          <a:lstStyle/>
          <a:p>
            <a:endParaRPr lang="en-US"/>
          </a:p>
        </p:txBody>
      </p:sp>
      <p:sp>
        <p:nvSpPr>
          <p:cNvPr id="5" name="4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6" name="5 İkizkenar Üçgen"/>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Ovr>
    <a:masterClrMapping/>
  </p:clrMapOvr>
  <p:transition>
    <p:random/>
  </p:transition>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oş">
    <p:spTree>
      <p:nvGrpSpPr>
        <p:cNvPr id="1" name=""/>
        <p:cNvGrpSpPr/>
        <p:nvPr/>
      </p:nvGrpSpPr>
      <p:grpSpPr>
        <a:xfrm>
          <a:off x="0" y="0"/>
          <a:ext cx="0" cy="0"/>
          <a:chOff x="0" y="0"/>
          <a:chExt cx="0" cy="0"/>
        </a:xfrm>
      </p:grpSpPr>
      <p:sp>
        <p:nvSpPr>
          <p:cNvPr id="2" name="1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3" name="2 Altbilgi Yer Tutucusu"/>
          <p:cNvSpPr>
            <a:spLocks noGrp="1"/>
          </p:cNvSpPr>
          <p:nvPr>
            <p:ph type="ftr" sz="quarter" idx="11"/>
          </p:nvPr>
        </p:nvSpPr>
        <p:spPr/>
        <p:txBody>
          <a:bodyPr/>
          <a:lstStyle/>
          <a:p>
            <a:endParaRPr lang="en-US"/>
          </a:p>
        </p:txBody>
      </p:sp>
      <p:sp>
        <p:nvSpPr>
          <p:cNvPr id="4" name="3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5" name="4 Düz Bağlayıcı"/>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
        <p:nvSpPr>
          <p:cNvPr id="6" name="5 İkizkenar Üçgen"/>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Ovr>
    <a:masterClrMapping/>
  </p:clrMapOvr>
  <p:transition>
    <p:random/>
  </p:transition>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Başlıklı İçerik">
    <p:spTree>
      <p:nvGrpSpPr>
        <p:cNvPr id="1" name=""/>
        <p:cNvGrpSpPr/>
        <p:nvPr/>
      </p:nvGrpSpPr>
      <p:grpSpPr>
        <a:xfrm>
          <a:off x="0" y="0"/>
          <a:ext cx="0" cy="0"/>
          <a:chOff x="0" y="0"/>
          <a:chExt cx="0" cy="0"/>
        </a:xfrm>
      </p:grpSpPr>
      <p:sp>
        <p:nvSpPr>
          <p:cNvPr id="2" name="1 Başlık"/>
          <p:cNvSpPr>
            <a:spLocks noGrp="1"/>
          </p:cNvSpPr>
          <p:nvPr>
            <p:ph type="title"/>
          </p:nvPr>
        </p:nvSpPr>
        <p:spPr>
          <a:xfrm>
            <a:off x="6324600" y="304800"/>
            <a:ext cx="2514600" cy="838200"/>
          </a:xfrm>
        </p:spPr>
        <p:txBody>
          <a:bodyPr anchor="b" anchorCtr="0">
            <a:noAutofit/>
          </a:bodyPr>
          <a:lstStyle>
            <a:lvl1pPr algn="l">
              <a:buNone/>
              <a:defRPr sz="2000" b="1">
                <a:solidFill>
                  <a:schemeClr val="tx2"/>
                </a:solidFill>
                <a:latin typeface="+mn-lt"/>
                <a:ea typeface="+mn-ea"/>
                <a:cs typeface="+mn-cs"/>
              </a:defRPr>
            </a:lvl1pPr>
          </a:lstStyle>
          <a:p>
            <a:r>
              <a:rPr kumimoji="0" lang="tr-TR" smtClean="0"/>
              <a:t>Asıl başlık stili için tıklatın</a:t>
            </a:r>
            <a:endParaRPr kumimoji="0" lang="en-US"/>
          </a:p>
        </p:txBody>
      </p:sp>
      <p:sp>
        <p:nvSpPr>
          <p:cNvPr id="3" name="2 Metin Yer Tutucusu"/>
          <p:cNvSpPr>
            <a:spLocks noGrp="1"/>
          </p:cNvSpPr>
          <p:nvPr>
            <p:ph type="body" idx="2"/>
          </p:nvPr>
        </p:nvSpPr>
        <p:spPr>
          <a:xfrm>
            <a:off x="6324600" y="1219200"/>
            <a:ext cx="2514600" cy="4843463"/>
          </a:xfrm>
        </p:spPr>
        <p:txBody>
          <a:bodyPr/>
          <a:lstStyle>
            <a:lvl1pPr marL="0" indent="0">
              <a:lnSpc>
                <a:spcPts val="2200"/>
              </a:lnSpc>
              <a:spcAft>
                <a:spcPts val="1000"/>
              </a:spcAft>
              <a:buNone/>
              <a:defRPr sz="1600">
                <a:solidFill>
                  <a:schemeClr val="tx2"/>
                </a:solidFill>
              </a:defRPr>
            </a:lvl1pPr>
            <a:lvl2pPr>
              <a:buNone/>
              <a:defRPr sz="1200"/>
            </a:lvl2pPr>
            <a:lvl3pPr>
              <a:buNone/>
              <a:defRPr sz="1000"/>
            </a:lvl3pPr>
            <a:lvl4pPr>
              <a:buNone/>
              <a:defRPr sz="900"/>
            </a:lvl4pPr>
            <a:lvl5pPr>
              <a:buNone/>
              <a:defRPr sz="900"/>
            </a:lvl5pPr>
          </a:lstStyle>
          <a:p>
            <a:pPr lvl="0" eaLnBrk="1" latinLnBrk="0" hangingPunct="1"/>
            <a:r>
              <a:rPr kumimoji="0" lang="tr-TR" smtClean="0"/>
              <a:t>Asıl metin stillerini düzenlemek için tıklatın</a:t>
            </a:r>
          </a:p>
        </p:txBody>
      </p:sp>
      <p:sp>
        <p:nvSpPr>
          <p:cNvPr id="5" name="4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6" name="5 Altbilgi Yer Tutucusu"/>
          <p:cNvSpPr>
            <a:spLocks noGrp="1"/>
          </p:cNvSpPr>
          <p:nvPr>
            <p:ph type="ftr" sz="quarter" idx="11"/>
          </p:nvPr>
        </p:nvSpPr>
        <p:spPr/>
        <p:txBody>
          <a:bodyPr/>
          <a:lstStyle/>
          <a:p>
            <a:endParaRPr lang="en-US"/>
          </a:p>
        </p:txBody>
      </p:sp>
      <p:sp>
        <p:nvSpPr>
          <p:cNvPr id="7" name="6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8" name="7 Düz Bağlayıcı"/>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
        <p:nvSpPr>
          <p:cNvPr id="10" name="9 Düz Bağlayıcı"/>
          <p:cNvSpPr>
            <a:spLocks noChangeShapeType="1"/>
          </p:cNvSpPr>
          <p:nvPr/>
        </p:nvSpPr>
        <p:spPr bwMode="auto">
          <a:xfrm rot="5400000">
            <a:off x="3160645" y="3324225"/>
            <a:ext cx="603504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dirty="0"/>
          </a:p>
        </p:txBody>
      </p:sp>
      <p:sp>
        <p:nvSpPr>
          <p:cNvPr id="9" name="8 İkizkenar Üçgen"/>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11 İçerik Yer Tutucusu"/>
          <p:cNvSpPr>
            <a:spLocks noGrp="1"/>
          </p:cNvSpPr>
          <p:nvPr>
            <p:ph sz="quarter" idx="1"/>
          </p:nvPr>
        </p:nvSpPr>
        <p:spPr>
          <a:xfrm>
            <a:off x="304800" y="304800"/>
            <a:ext cx="5715000" cy="5715000"/>
          </a:xfrm>
        </p:spPr>
        <p:txBody>
          <a:bodyPr/>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Tree>
  </p:cSld>
  <p:clrMapOvr>
    <a:masterClrMapping/>
  </p:clrMapOvr>
  <p:transition>
    <p:random/>
  </p:transition>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Başlıklı Resim">
    <p:bg>
      <p:bgRef idx="1001">
        <a:schemeClr val="bg2"/>
      </p:bgRef>
    </p:bg>
    <p:spTree>
      <p:nvGrpSpPr>
        <p:cNvPr id="1" name=""/>
        <p:cNvGrpSpPr/>
        <p:nvPr/>
      </p:nvGrpSpPr>
      <p:grpSpPr>
        <a:xfrm>
          <a:off x="0" y="0"/>
          <a:ext cx="0" cy="0"/>
          <a:chOff x="0" y="0"/>
          <a:chExt cx="0" cy="0"/>
        </a:xfrm>
      </p:grpSpPr>
      <p:sp>
        <p:nvSpPr>
          <p:cNvPr id="2" name="1 Başlık"/>
          <p:cNvSpPr>
            <a:spLocks noGrp="1"/>
          </p:cNvSpPr>
          <p:nvPr>
            <p:ph type="title"/>
          </p:nvPr>
        </p:nvSpPr>
        <p:spPr>
          <a:xfrm>
            <a:off x="457200" y="500856"/>
            <a:ext cx="8229600" cy="674688"/>
          </a:xfrm>
          <a:ln>
            <a:solidFill>
              <a:schemeClr val="accent1"/>
            </a:solidFill>
          </a:ln>
        </p:spPr>
        <p:txBody>
          <a:bodyPr lIns="274320" anchor="ctr"/>
          <a:lstStyle>
            <a:lvl1pPr algn="r">
              <a:buNone/>
              <a:defRPr sz="2000" b="0">
                <a:solidFill>
                  <a:schemeClr val="tx1"/>
                </a:solidFill>
              </a:defRPr>
            </a:lvl1pPr>
          </a:lstStyle>
          <a:p>
            <a:r>
              <a:rPr kumimoji="0" lang="tr-TR" smtClean="0"/>
              <a:t>Asıl başlık stili için tıklatın</a:t>
            </a:r>
            <a:endParaRPr kumimoji="0" lang="en-US"/>
          </a:p>
        </p:txBody>
      </p:sp>
      <p:sp>
        <p:nvSpPr>
          <p:cNvPr id="3" name="2 Resim Yer Tutucusu"/>
          <p:cNvSpPr>
            <a:spLocks noGrp="1"/>
          </p:cNvSpPr>
          <p:nvPr>
            <p:ph type="pic" idx="1"/>
          </p:nvPr>
        </p:nvSpPr>
        <p:spPr>
          <a:xfrm>
            <a:off x="457200" y="1905000"/>
            <a:ext cx="8229600" cy="4270248"/>
          </a:xfrm>
          <a:solidFill>
            <a:schemeClr val="tx1">
              <a:shade val="50000"/>
            </a:schemeClr>
          </a:solidFill>
          <a:ln>
            <a:noFill/>
          </a:ln>
          <a:effectLst/>
        </p:spPr>
        <p:txBody>
          <a:bodyPr/>
          <a:lstStyle>
            <a:lvl1pPr marL="0" indent="0">
              <a:spcBef>
                <a:spcPts val="600"/>
              </a:spcBef>
              <a:buNone/>
              <a:defRPr sz="3200"/>
            </a:lvl1pPr>
          </a:lstStyle>
          <a:p>
            <a:r>
              <a:rPr kumimoji="0" lang="tr-TR" smtClean="0"/>
              <a:t>Resim eklemek için simgeyi tıklatın</a:t>
            </a:r>
            <a:endParaRPr kumimoji="0" lang="en-US" dirty="0"/>
          </a:p>
        </p:txBody>
      </p:sp>
      <p:sp>
        <p:nvSpPr>
          <p:cNvPr id="4" name="3 Metin Yer Tutucusu"/>
          <p:cNvSpPr>
            <a:spLocks noGrp="1"/>
          </p:cNvSpPr>
          <p:nvPr>
            <p:ph type="body" sz="half" idx="2"/>
          </p:nvPr>
        </p:nvSpPr>
        <p:spPr>
          <a:xfrm>
            <a:off x="457200" y="1219200"/>
            <a:ext cx="8229600" cy="533400"/>
          </a:xfrm>
        </p:spPr>
        <p:txBody>
          <a:bodyPr anchor="ctr" anchorCtr="0"/>
          <a:lstStyle>
            <a:lvl1pPr marL="0" indent="0" algn="l">
              <a:buFontTx/>
              <a:buNone/>
              <a:defRPr sz="1400"/>
            </a:lvl1pPr>
            <a:lvl2pPr>
              <a:defRPr sz="1200"/>
            </a:lvl2pPr>
            <a:lvl3pPr>
              <a:defRPr sz="1000"/>
            </a:lvl3pPr>
            <a:lvl4pPr>
              <a:defRPr sz="900"/>
            </a:lvl4pPr>
            <a:lvl5pPr>
              <a:defRPr sz="900"/>
            </a:lvl5pPr>
          </a:lstStyle>
          <a:p>
            <a:pPr lvl="0" eaLnBrk="1" latinLnBrk="0" hangingPunct="1"/>
            <a:r>
              <a:rPr kumimoji="0" lang="tr-TR" smtClean="0"/>
              <a:t>Asıl metin stillerini düzenlemek için tıklatın</a:t>
            </a:r>
          </a:p>
        </p:txBody>
      </p:sp>
      <p:sp>
        <p:nvSpPr>
          <p:cNvPr id="5" name="4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6" name="5 Altbilgi Yer Tutucusu"/>
          <p:cNvSpPr>
            <a:spLocks noGrp="1"/>
          </p:cNvSpPr>
          <p:nvPr>
            <p:ph type="ftr" sz="quarter" idx="11"/>
          </p:nvPr>
        </p:nvSpPr>
        <p:spPr/>
        <p:txBody>
          <a:bodyPr/>
          <a:lstStyle/>
          <a:p>
            <a:endParaRPr lang="en-US"/>
          </a:p>
        </p:txBody>
      </p:sp>
      <p:sp>
        <p:nvSpPr>
          <p:cNvPr id="7" name="6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8" name="7 Düz Bağlayıcı"/>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
        <p:nvSpPr>
          <p:cNvPr id="9" name="8 İkizkenar Üçgen"/>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9 Dikdörtgen"/>
          <p:cNvSpPr/>
          <p:nvPr/>
        </p:nvSpPr>
        <p:spPr>
          <a:xfrm>
            <a:off x="457200" y="500856"/>
            <a:ext cx="182880" cy="685800"/>
          </a:xfrm>
          <a:prstGeom prst="rect">
            <a:avLst/>
          </a:prstGeom>
          <a:solidFill>
            <a:schemeClr val="accent1"/>
          </a:solidFill>
          <a:ln w="635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Ovr>
    <a:overrideClrMapping bg1="dk1" tx1="lt1" bg2="dk2" tx2="lt2" accent1="accent1" accent2="accent2" accent3="accent3" accent4="accent4" accent5="accent5" accent6="accent6" hlink="hlink" folHlink="folHlink"/>
  </p:clrMapOvr>
  <p:transition>
    <p:random/>
  </p:transition>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Başlık, Dikey Metin">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kumimoji="0" lang="tr-TR" smtClean="0"/>
              <a:t>Asıl başlık stili için tıklatın</a:t>
            </a:r>
            <a:endParaRPr kumimoji="0" lang="en-US"/>
          </a:p>
        </p:txBody>
      </p:sp>
      <p:sp>
        <p:nvSpPr>
          <p:cNvPr id="3" name="2 Dikey Metin Yer Tutucusu"/>
          <p:cNvSpPr>
            <a:spLocks noGrp="1"/>
          </p:cNvSpPr>
          <p:nvPr>
            <p:ph type="body" orient="vert" idx="1"/>
          </p:nvPr>
        </p:nvSpPr>
        <p:spPr/>
        <p:txBody>
          <a:bodyPr vert="eaVert"/>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
        <p:nvSpPr>
          <p:cNvPr id="4" name="3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5" name="4 Altbilgi Yer Tutucusu"/>
          <p:cNvSpPr>
            <a:spLocks noGrp="1"/>
          </p:cNvSpPr>
          <p:nvPr>
            <p:ph type="ftr" sz="quarter" idx="11"/>
          </p:nvPr>
        </p:nvSpPr>
        <p:spPr/>
        <p:txBody>
          <a:bodyPr/>
          <a:lstStyle/>
          <a:p>
            <a:endParaRPr lang="en-US"/>
          </a:p>
        </p:txBody>
      </p:sp>
      <p:sp>
        <p:nvSpPr>
          <p:cNvPr id="6" name="5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Tree>
  </p:cSld>
  <p:clrMapOvr>
    <a:masterClrMapping/>
  </p:clrMapOvr>
  <p:transition>
    <p:random/>
  </p:transition>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Dikey Başlık ve Metin">
    <p:spTree>
      <p:nvGrpSpPr>
        <p:cNvPr id="1" name=""/>
        <p:cNvGrpSpPr/>
        <p:nvPr/>
      </p:nvGrpSpPr>
      <p:grpSpPr>
        <a:xfrm>
          <a:off x="0" y="0"/>
          <a:ext cx="0" cy="0"/>
          <a:chOff x="0" y="0"/>
          <a:chExt cx="0" cy="0"/>
        </a:xfrm>
      </p:grpSpPr>
      <p:sp>
        <p:nvSpPr>
          <p:cNvPr id="2" name="1 Dikey Başlık"/>
          <p:cNvSpPr>
            <a:spLocks noGrp="1"/>
          </p:cNvSpPr>
          <p:nvPr>
            <p:ph type="title" orient="vert"/>
          </p:nvPr>
        </p:nvSpPr>
        <p:spPr>
          <a:xfrm>
            <a:off x="6629400" y="274638"/>
            <a:ext cx="2057400" cy="5851525"/>
          </a:xfrm>
        </p:spPr>
        <p:txBody>
          <a:bodyPr vert="eaVert"/>
          <a:lstStyle/>
          <a:p>
            <a:r>
              <a:rPr kumimoji="0" lang="tr-TR" smtClean="0"/>
              <a:t>Asıl başlık stili için tıklatın</a:t>
            </a:r>
            <a:endParaRPr kumimoji="0" lang="en-US"/>
          </a:p>
        </p:txBody>
      </p:sp>
      <p:sp>
        <p:nvSpPr>
          <p:cNvPr id="3" name="2 Dikey Metin Yer Tutucusu"/>
          <p:cNvSpPr>
            <a:spLocks noGrp="1"/>
          </p:cNvSpPr>
          <p:nvPr>
            <p:ph type="body" orient="vert" idx="1"/>
          </p:nvPr>
        </p:nvSpPr>
        <p:spPr>
          <a:xfrm>
            <a:off x="457200" y="274638"/>
            <a:ext cx="6019800" cy="5851525"/>
          </a:xfrm>
        </p:spPr>
        <p:txBody>
          <a:bodyPr vert="eaVert"/>
          <a:lstStyle/>
          <a:p>
            <a:pPr lvl="0" eaLnBrk="1" latinLnBrk="0" hangingPunct="1"/>
            <a:r>
              <a:rPr lang="tr-TR" smtClean="0"/>
              <a:t>Asıl metin stillerini düzenlemek için tıklatın</a:t>
            </a:r>
          </a:p>
          <a:p>
            <a:pPr lvl="1" eaLnBrk="1" latinLnBrk="0" hangingPunct="1"/>
            <a:r>
              <a:rPr lang="tr-TR" smtClean="0"/>
              <a:t>İkinci düzey</a:t>
            </a:r>
          </a:p>
          <a:p>
            <a:pPr lvl="2" eaLnBrk="1" latinLnBrk="0" hangingPunct="1"/>
            <a:r>
              <a:rPr lang="tr-TR" smtClean="0"/>
              <a:t>Üçüncü düzey</a:t>
            </a:r>
          </a:p>
          <a:p>
            <a:pPr lvl="3" eaLnBrk="1" latinLnBrk="0" hangingPunct="1"/>
            <a:r>
              <a:rPr lang="tr-TR" smtClean="0"/>
              <a:t>Dördüncü düzey</a:t>
            </a:r>
          </a:p>
          <a:p>
            <a:pPr lvl="4" eaLnBrk="1" latinLnBrk="0" hangingPunct="1"/>
            <a:r>
              <a:rPr lang="tr-TR" smtClean="0"/>
              <a:t>Beşinci düzey</a:t>
            </a:r>
            <a:endParaRPr kumimoji="0" lang="en-US"/>
          </a:p>
        </p:txBody>
      </p:sp>
      <p:sp>
        <p:nvSpPr>
          <p:cNvPr id="4" name="3 Veri Yer Tutucusu"/>
          <p:cNvSpPr>
            <a:spLocks noGrp="1"/>
          </p:cNvSpPr>
          <p:nvPr>
            <p:ph type="dt" sz="half" idx="10"/>
          </p:nvPr>
        </p:nvSpPr>
        <p:spPr/>
        <p:txBody>
          <a:bodyPr/>
          <a:lstStyle/>
          <a:p>
            <a:fld id="{52E17392-9618-514E-B7EF-EE7C4014954D}" type="datetimeFigureOut">
              <a:rPr lang="en-US" smtClean="0"/>
              <a:pPr/>
              <a:t>10/19/2018</a:t>
            </a:fld>
            <a:endParaRPr lang="en-US"/>
          </a:p>
        </p:txBody>
      </p:sp>
      <p:sp>
        <p:nvSpPr>
          <p:cNvPr id="5" name="4 Altbilgi Yer Tutucusu"/>
          <p:cNvSpPr>
            <a:spLocks noGrp="1"/>
          </p:cNvSpPr>
          <p:nvPr>
            <p:ph type="ftr" sz="quarter" idx="11"/>
          </p:nvPr>
        </p:nvSpPr>
        <p:spPr/>
        <p:txBody>
          <a:bodyPr/>
          <a:lstStyle/>
          <a:p>
            <a:endParaRPr lang="en-US"/>
          </a:p>
        </p:txBody>
      </p:sp>
      <p:sp>
        <p:nvSpPr>
          <p:cNvPr id="6" name="5 Slayt Numarası Yer Tutucusu"/>
          <p:cNvSpPr>
            <a:spLocks noGrp="1"/>
          </p:cNvSpPr>
          <p:nvPr>
            <p:ph type="sldNum" sz="quarter" idx="12"/>
          </p:nvPr>
        </p:nvSpPr>
        <p:spPr/>
        <p:txBody>
          <a:bodyPr/>
          <a:lstStyle/>
          <a:p>
            <a:fld id="{9780DC49-8D76-104F-8598-E5B37BCC55C4}" type="slidenum">
              <a:rPr lang="en-US" smtClean="0"/>
              <a:pPr/>
              <a:t>‹#›</a:t>
            </a:fld>
            <a:endParaRPr lang="en-US"/>
          </a:p>
        </p:txBody>
      </p:sp>
      <p:sp>
        <p:nvSpPr>
          <p:cNvPr id="7" name="6 Düz Bağlayıcı"/>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
        <p:nvSpPr>
          <p:cNvPr id="8" name="7 İkizkenar Üçgen"/>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8 Düz Bağlayıcı"/>
          <p:cNvSpPr>
            <a:spLocks noChangeShapeType="1"/>
          </p:cNvSpPr>
          <p:nvPr/>
        </p:nvSpPr>
        <p:spPr bwMode="auto">
          <a:xfrm rot="5400000">
            <a:off x="3629607" y="3201952"/>
            <a:ext cx="585216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Tree>
  </p:cSld>
  <p:clrMapOvr>
    <a:masterClrMapping/>
  </p:clrMapOvr>
  <p:transition>
    <p:random/>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21 Başlık Yer Tutucusu"/>
          <p:cNvSpPr>
            <a:spLocks noGrp="1"/>
          </p:cNvSpPr>
          <p:nvPr>
            <p:ph type="title"/>
          </p:nvPr>
        </p:nvSpPr>
        <p:spPr>
          <a:xfrm>
            <a:off x="457200" y="152400"/>
            <a:ext cx="8229600" cy="990600"/>
          </a:xfrm>
          <a:prstGeom prst="rect">
            <a:avLst/>
          </a:prstGeom>
        </p:spPr>
        <p:txBody>
          <a:bodyPr vert="horz" anchor="b" anchorCtr="0">
            <a:normAutofit/>
          </a:bodyPr>
          <a:lstStyle/>
          <a:p>
            <a:r>
              <a:rPr kumimoji="0" lang="tr-TR" smtClean="0"/>
              <a:t>Asıl başlık stili için tıklatın</a:t>
            </a:r>
            <a:endParaRPr kumimoji="0" lang="en-US"/>
          </a:p>
        </p:txBody>
      </p:sp>
      <p:sp>
        <p:nvSpPr>
          <p:cNvPr id="13" name="12 Metin Yer Tutucusu"/>
          <p:cNvSpPr>
            <a:spLocks noGrp="1"/>
          </p:cNvSpPr>
          <p:nvPr>
            <p:ph type="body" idx="1"/>
          </p:nvPr>
        </p:nvSpPr>
        <p:spPr>
          <a:xfrm>
            <a:off x="457200" y="1219200"/>
            <a:ext cx="8229600" cy="4910328"/>
          </a:xfrm>
          <a:prstGeom prst="rect">
            <a:avLst/>
          </a:prstGeom>
        </p:spPr>
        <p:txBody>
          <a:bodyPr vert="horz">
            <a:normAutofit/>
          </a:bodyPr>
          <a:lstStyle/>
          <a:p>
            <a:pPr lvl="0" eaLnBrk="1" latinLnBrk="0" hangingPunct="1"/>
            <a:r>
              <a:rPr kumimoji="0" lang="tr-TR" smtClean="0"/>
              <a:t>Asıl metin stillerini düzenlemek için tıklatın</a:t>
            </a:r>
          </a:p>
          <a:p>
            <a:pPr lvl="1" eaLnBrk="1" latinLnBrk="0" hangingPunct="1"/>
            <a:r>
              <a:rPr kumimoji="0" lang="tr-TR" smtClean="0"/>
              <a:t>İkinci düzey</a:t>
            </a:r>
          </a:p>
          <a:p>
            <a:pPr lvl="2" eaLnBrk="1" latinLnBrk="0" hangingPunct="1"/>
            <a:r>
              <a:rPr kumimoji="0" lang="tr-TR" smtClean="0"/>
              <a:t>Üçüncü düzey</a:t>
            </a:r>
          </a:p>
          <a:p>
            <a:pPr lvl="3" eaLnBrk="1" latinLnBrk="0" hangingPunct="1"/>
            <a:r>
              <a:rPr kumimoji="0" lang="tr-TR" smtClean="0"/>
              <a:t>Dördüncü düzey</a:t>
            </a:r>
          </a:p>
          <a:p>
            <a:pPr lvl="4" eaLnBrk="1" latinLnBrk="0" hangingPunct="1"/>
            <a:r>
              <a:rPr kumimoji="0" lang="tr-TR" smtClean="0"/>
              <a:t>Beşinci düzey</a:t>
            </a:r>
            <a:endParaRPr kumimoji="0" lang="en-US"/>
          </a:p>
        </p:txBody>
      </p:sp>
      <p:sp>
        <p:nvSpPr>
          <p:cNvPr id="14" name="13 Veri Yer Tutucusu"/>
          <p:cNvSpPr>
            <a:spLocks noGrp="1"/>
          </p:cNvSpPr>
          <p:nvPr>
            <p:ph type="dt" sz="half" idx="2"/>
          </p:nvPr>
        </p:nvSpPr>
        <p:spPr>
          <a:xfrm>
            <a:off x="6400800" y="6356350"/>
            <a:ext cx="2289048" cy="365760"/>
          </a:xfrm>
          <a:prstGeom prst="rect">
            <a:avLst/>
          </a:prstGeom>
        </p:spPr>
        <p:txBody>
          <a:bodyPr vert="horz"/>
          <a:lstStyle>
            <a:lvl1pPr algn="l" eaLnBrk="1" latinLnBrk="0" hangingPunct="1">
              <a:defRPr kumimoji="0" sz="1400">
                <a:solidFill>
                  <a:schemeClr val="tx2"/>
                </a:solidFill>
              </a:defRPr>
            </a:lvl1pPr>
          </a:lstStyle>
          <a:p>
            <a:fld id="{52E17392-9618-514E-B7EF-EE7C4014954D}" type="datetimeFigureOut">
              <a:rPr lang="en-US" smtClean="0"/>
              <a:pPr/>
              <a:t>10/19/2018</a:t>
            </a:fld>
            <a:endParaRPr lang="en-US"/>
          </a:p>
        </p:txBody>
      </p:sp>
      <p:sp>
        <p:nvSpPr>
          <p:cNvPr id="3" name="2 Altbilgi Yer Tutucusu"/>
          <p:cNvSpPr>
            <a:spLocks noGrp="1"/>
          </p:cNvSpPr>
          <p:nvPr>
            <p:ph type="ftr" sz="quarter" idx="3"/>
          </p:nvPr>
        </p:nvSpPr>
        <p:spPr>
          <a:xfrm>
            <a:off x="2898648" y="6356350"/>
            <a:ext cx="3505200" cy="365760"/>
          </a:xfrm>
          <a:prstGeom prst="rect">
            <a:avLst/>
          </a:prstGeom>
        </p:spPr>
        <p:txBody>
          <a:bodyPr vert="horz"/>
          <a:lstStyle>
            <a:lvl1pPr algn="r" eaLnBrk="1" latinLnBrk="0" hangingPunct="1">
              <a:defRPr kumimoji="0" sz="1400">
                <a:solidFill>
                  <a:schemeClr val="tx2"/>
                </a:solidFill>
              </a:defRPr>
            </a:lvl1pPr>
          </a:lstStyle>
          <a:p>
            <a:endParaRPr lang="en-US"/>
          </a:p>
        </p:txBody>
      </p:sp>
      <p:sp>
        <p:nvSpPr>
          <p:cNvPr id="23" name="22 Slayt Numarası Yer Tutucusu"/>
          <p:cNvSpPr>
            <a:spLocks noGrp="1"/>
          </p:cNvSpPr>
          <p:nvPr>
            <p:ph type="sldNum" sz="quarter" idx="4"/>
          </p:nvPr>
        </p:nvSpPr>
        <p:spPr>
          <a:xfrm>
            <a:off x="612648" y="6356350"/>
            <a:ext cx="1981200" cy="365760"/>
          </a:xfrm>
          <a:prstGeom prst="rect">
            <a:avLst/>
          </a:prstGeom>
        </p:spPr>
        <p:txBody>
          <a:bodyPr vert="horz"/>
          <a:lstStyle>
            <a:lvl1pPr algn="l" eaLnBrk="1" latinLnBrk="0" hangingPunct="1">
              <a:defRPr kumimoji="0" sz="1400">
                <a:solidFill>
                  <a:schemeClr val="tx2"/>
                </a:solidFill>
              </a:defRPr>
            </a:lvl1pPr>
          </a:lstStyle>
          <a:p>
            <a:fld id="{9780DC49-8D76-104F-8598-E5B37BCC55C4}" type="slidenum">
              <a:rPr lang="en-US" smtClean="0"/>
              <a:pPr/>
              <a:t>‹#›</a:t>
            </a:fld>
            <a:endParaRPr lang="en-US"/>
          </a:p>
        </p:txBody>
      </p:sp>
      <p:sp>
        <p:nvSpPr>
          <p:cNvPr id="28" name="27 Düz Bağlayıcı"/>
          <p:cNvSpPr>
            <a:spLocks noChangeShapeType="1"/>
          </p:cNvSpPr>
          <p:nvPr/>
        </p:nvSpPr>
        <p:spPr bwMode="auto">
          <a:xfrm>
            <a:off x="457200" y="6353175"/>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
        <p:nvSpPr>
          <p:cNvPr id="29" name="28 Düz Bağlayıcı"/>
          <p:cNvSpPr>
            <a:spLocks noChangeShapeType="1"/>
          </p:cNvSpPr>
          <p:nvPr/>
        </p:nvSpPr>
        <p:spPr bwMode="auto">
          <a:xfrm>
            <a:off x="457200" y="1143000"/>
            <a:ext cx="8229600" cy="0"/>
          </a:xfrm>
          <a:prstGeom prst="line">
            <a:avLst/>
          </a:prstGeom>
          <a:noFill/>
          <a:ln w="9525" cap="flat" cmpd="sng" algn="ctr">
            <a:solidFill>
              <a:schemeClr val="accent2"/>
            </a:solidFill>
            <a:prstDash val="dash"/>
            <a:round/>
            <a:headEnd type="none" w="med" len="med"/>
            <a:tailEnd type="none" w="med" len="med"/>
          </a:ln>
          <a:effectLst/>
        </p:spPr>
        <p:txBody>
          <a:bodyPr vert="horz" wrap="square" lIns="91440" tIns="45720" rIns="91440" bIns="45720" anchor="t" compatLnSpc="1"/>
          <a:lstStyle/>
          <a:p>
            <a:endParaRPr kumimoji="0" lang="en-US"/>
          </a:p>
        </p:txBody>
      </p:sp>
      <p:sp>
        <p:nvSpPr>
          <p:cNvPr id="10" name="9 İkizkenar Üçgen"/>
          <p:cNvSpPr>
            <a:spLocks noChangeAspect="1"/>
          </p:cNvSpPr>
          <p:nvPr/>
        </p:nvSpPr>
        <p:spPr>
          <a:xfrm rot="5400000">
            <a:off x="419100" y="6467475"/>
            <a:ext cx="190849" cy="120314"/>
          </a:xfrm>
          <a:prstGeom prst="triangle">
            <a:avLst>
              <a:gd name="adj" fmla="val 50000"/>
            </a:avLst>
          </a:prstGeom>
          <a:solidFill>
            <a:schemeClr val="accent2"/>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ransition>
    <p:random/>
  </p:transition>
  <p:txStyles>
    <p:titleStyle>
      <a:lvl1pPr algn="l" rtl="0" eaLnBrk="1" latinLnBrk="0" hangingPunct="1">
        <a:spcBef>
          <a:spcPct val="0"/>
        </a:spcBef>
        <a:buNone/>
        <a:defRPr kumimoji="0" sz="3200" kern="1200">
          <a:solidFill>
            <a:schemeClr val="tx2"/>
          </a:solidFill>
          <a:latin typeface="+mj-lt"/>
          <a:ea typeface="+mj-ea"/>
          <a:cs typeface="+mj-cs"/>
        </a:defRPr>
      </a:lvl1pPr>
    </p:titleStyle>
    <p:bodyStyle>
      <a:lvl1pPr marL="274320" indent="-274320" algn="l" rtl="0" eaLnBrk="1" latinLnBrk="0" hangingPunct="1">
        <a:spcBef>
          <a:spcPts val="600"/>
        </a:spcBef>
        <a:buClr>
          <a:schemeClr val="accent1"/>
        </a:buClr>
        <a:buSzPct val="76000"/>
        <a:buFont typeface="Wingdings 3"/>
        <a:buChar char=""/>
        <a:defRPr kumimoji="0" sz="2600" kern="1200">
          <a:solidFill>
            <a:schemeClr val="tx1"/>
          </a:solidFill>
          <a:latin typeface="+mn-lt"/>
          <a:ea typeface="+mn-ea"/>
          <a:cs typeface="+mn-cs"/>
        </a:defRPr>
      </a:lvl1pPr>
      <a:lvl2pPr marL="548640" indent="-274320" algn="l" rtl="0" eaLnBrk="1" latinLnBrk="0" hangingPunct="1">
        <a:spcBef>
          <a:spcPts val="500"/>
        </a:spcBef>
        <a:buClr>
          <a:schemeClr val="accent2"/>
        </a:buClr>
        <a:buSzPct val="76000"/>
        <a:buFont typeface="Wingdings 3"/>
        <a:buChar char=""/>
        <a:defRPr kumimoji="0" sz="2300" kern="1200">
          <a:solidFill>
            <a:schemeClr val="tx2"/>
          </a:solidFill>
          <a:latin typeface="+mn-lt"/>
          <a:ea typeface="+mn-ea"/>
          <a:cs typeface="+mn-cs"/>
        </a:defRPr>
      </a:lvl2pPr>
      <a:lvl3pPr marL="822960" indent="-228600" algn="l" rtl="0" eaLnBrk="1" latinLnBrk="0" hangingPunct="1">
        <a:spcBef>
          <a:spcPts val="500"/>
        </a:spcBef>
        <a:buClr>
          <a:schemeClr val="bg1">
            <a:shade val="50000"/>
          </a:schemeClr>
        </a:buClr>
        <a:buSzPct val="76000"/>
        <a:buFont typeface="Wingdings 3"/>
        <a:buChar char=""/>
        <a:defRPr kumimoji="0" sz="2000" kern="1200">
          <a:solidFill>
            <a:schemeClr val="tx1"/>
          </a:solidFill>
          <a:latin typeface="+mn-lt"/>
          <a:ea typeface="+mn-ea"/>
          <a:cs typeface="+mn-cs"/>
        </a:defRPr>
      </a:lvl3pPr>
      <a:lvl4pPr marL="1097280" indent="-228600" algn="l" rtl="0" eaLnBrk="1" latinLnBrk="0" hangingPunct="1">
        <a:spcBef>
          <a:spcPts val="400"/>
        </a:spcBef>
        <a:buClr>
          <a:schemeClr val="accent2">
            <a:shade val="75000"/>
          </a:schemeClr>
        </a:buClr>
        <a:buSzPct val="70000"/>
        <a:buFont typeface="Wingdings"/>
        <a:buChar char=""/>
        <a:defRPr kumimoji="0" sz="1800" kern="1200">
          <a:solidFill>
            <a:schemeClr val="tx1"/>
          </a:solidFill>
          <a:latin typeface="+mn-lt"/>
          <a:ea typeface="+mn-ea"/>
          <a:cs typeface="+mn-cs"/>
        </a:defRPr>
      </a:lvl4pPr>
      <a:lvl5pPr marL="1371600" indent="-228600" algn="l" rtl="0" eaLnBrk="1" latinLnBrk="0" hangingPunct="1">
        <a:spcBef>
          <a:spcPts val="300"/>
        </a:spcBef>
        <a:buClr>
          <a:schemeClr val="accent2"/>
        </a:buClr>
        <a:buSzPct val="70000"/>
        <a:buFont typeface="Wingdings"/>
        <a:buChar char=""/>
        <a:defRPr kumimoji="0" sz="1600" kern="1200">
          <a:solidFill>
            <a:schemeClr val="tx1"/>
          </a:solidFill>
          <a:latin typeface="+mn-lt"/>
          <a:ea typeface="+mn-ea"/>
          <a:cs typeface="+mn-cs"/>
        </a:defRPr>
      </a:lvl5pPr>
      <a:lvl6pPr marL="1645920" indent="-182880" algn="l" rtl="0" eaLnBrk="1" latinLnBrk="0" hangingPunct="1">
        <a:spcBef>
          <a:spcPts val="300"/>
        </a:spcBef>
        <a:buClr>
          <a:srgbClr val="9FB8CD">
            <a:shade val="75000"/>
          </a:srgbClr>
        </a:buClr>
        <a:buSzPct val="75000"/>
        <a:buFont typeface="Wingdings 3"/>
        <a:buChar char=""/>
        <a:defRPr kumimoji="0" lang="en-US" sz="1600" kern="1200" smtClean="0">
          <a:solidFill>
            <a:schemeClr val="tx1"/>
          </a:solidFill>
          <a:latin typeface="+mn-lt"/>
          <a:ea typeface="+mn-ea"/>
          <a:cs typeface="+mn-cs"/>
        </a:defRPr>
      </a:lvl6pPr>
      <a:lvl7pPr marL="1828800" indent="-182880" algn="l" rtl="0" eaLnBrk="1" latinLnBrk="0" hangingPunct="1">
        <a:spcBef>
          <a:spcPts val="300"/>
        </a:spcBef>
        <a:buClr>
          <a:srgbClr val="727CA3">
            <a:shade val="75000"/>
          </a:srgbClr>
        </a:buClr>
        <a:buSzPct val="75000"/>
        <a:buFont typeface="Wingdings 3"/>
        <a:buChar char=""/>
        <a:defRPr kumimoji="0" lang="en-US" sz="1400" kern="1200" smtClean="0">
          <a:solidFill>
            <a:schemeClr val="tx1"/>
          </a:solidFill>
          <a:latin typeface="+mn-lt"/>
          <a:ea typeface="+mn-ea"/>
          <a:cs typeface="+mn-cs"/>
        </a:defRPr>
      </a:lvl7pPr>
      <a:lvl8pPr marL="2011680" indent="-182880" algn="l" rtl="0" eaLnBrk="1" latinLnBrk="0" hangingPunct="1">
        <a:spcBef>
          <a:spcPts val="300"/>
        </a:spcBef>
        <a:buClr>
          <a:prstClr val="white">
            <a:shade val="50000"/>
          </a:prstClr>
        </a:buClr>
        <a:buSzPct val="75000"/>
        <a:buFont typeface="Wingdings 3"/>
        <a:buChar char=""/>
        <a:defRPr kumimoji="0" lang="en-US" sz="1400" kern="1200" smtClean="0">
          <a:solidFill>
            <a:schemeClr val="tx1"/>
          </a:solidFill>
          <a:latin typeface="+mn-lt"/>
          <a:ea typeface="+mn-ea"/>
          <a:cs typeface="+mn-cs"/>
        </a:defRPr>
      </a:lvl8pPr>
      <a:lvl9pPr marL="2194560" indent="-182880" algn="l" rtl="0" eaLnBrk="1" latinLnBrk="0" hangingPunct="1">
        <a:spcBef>
          <a:spcPts val="300"/>
        </a:spcBef>
        <a:buClr>
          <a:srgbClr val="9FB8CD"/>
        </a:buClr>
        <a:buSzPct val="75000"/>
        <a:buFont typeface="Wingdings 3"/>
        <a:buChar char=""/>
        <a:defRPr kumimoji="0" lang="en-US" sz="1200" kern="1200" smtClean="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4.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3" Type="http://schemas.openxmlformats.org/officeDocument/2006/relationships/image" Target="../media/image7.gif"/><Relationship Id="rId2" Type="http://schemas.openxmlformats.org/officeDocument/2006/relationships/image" Target="../media/image6.png"/><Relationship Id="rId1" Type="http://schemas.openxmlformats.org/officeDocument/2006/relationships/slideLayout" Target="../slideLayouts/slideLayout2.xml"/><Relationship Id="rId5" Type="http://schemas.openxmlformats.org/officeDocument/2006/relationships/image" Target="../media/image5.png"/><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10.wmf"/><Relationship Id="rId2" Type="http://schemas.openxmlformats.org/officeDocument/2006/relationships/image" Target="../media/image9.jpe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8" Type="http://schemas.openxmlformats.org/officeDocument/2006/relationships/image" Target="../media/image16.png"/><Relationship Id="rId13" Type="http://schemas.openxmlformats.org/officeDocument/2006/relationships/image" Target="../media/image21.jpeg"/><Relationship Id="rId3" Type="http://schemas.openxmlformats.org/officeDocument/2006/relationships/image" Target="../media/image11.png"/><Relationship Id="rId7" Type="http://schemas.openxmlformats.org/officeDocument/2006/relationships/image" Target="../media/image15.gif"/><Relationship Id="rId12" Type="http://schemas.openxmlformats.org/officeDocument/2006/relationships/image" Target="../media/image20.jpe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14.png"/><Relationship Id="rId11" Type="http://schemas.openxmlformats.org/officeDocument/2006/relationships/image" Target="../media/image19.jpeg"/><Relationship Id="rId5" Type="http://schemas.openxmlformats.org/officeDocument/2006/relationships/image" Target="../media/image13.gif"/><Relationship Id="rId10" Type="http://schemas.openxmlformats.org/officeDocument/2006/relationships/image" Target="../media/image18.jpeg"/><Relationship Id="rId4" Type="http://schemas.openxmlformats.org/officeDocument/2006/relationships/image" Target="../media/image12.jpeg"/><Relationship Id="rId9" Type="http://schemas.openxmlformats.org/officeDocument/2006/relationships/image" Target="../media/image17.png"/></Relationships>
</file>

<file path=ppt/slides/_rels/slide10.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image" Target="../media/image23.gif"/><Relationship Id="rId1" Type="http://schemas.openxmlformats.org/officeDocument/2006/relationships/slideLayout" Target="../slideLayouts/slideLayout2.xml"/><Relationship Id="rId5" Type="http://schemas.openxmlformats.org/officeDocument/2006/relationships/image" Target="../media/image26.jpeg"/><Relationship Id="rId4" Type="http://schemas.openxmlformats.org/officeDocument/2006/relationships/image" Target="../media/image25.jpe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27.gif"/><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image" Target="../media/image28.jpeg"/><Relationship Id="rId1" Type="http://schemas.openxmlformats.org/officeDocument/2006/relationships/slideLayout" Target="../slideLayouts/slideLayout2.xml"/><Relationship Id="rId4" Type="http://schemas.openxmlformats.org/officeDocument/2006/relationships/image" Target="../media/image30.jpe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hyperlink" Target="https://www.youtube.com/user/cs50tv" TargetMode="External"/><Relationship Id="rId2" Type="http://schemas.openxmlformats.org/officeDocument/2006/relationships/image" Target="../media/image32.jpeg"/><Relationship Id="rId1" Type="http://schemas.openxmlformats.org/officeDocument/2006/relationships/slideLayout" Target="../slideLayouts/slideLayout2.xml"/><Relationship Id="rId4" Type="http://schemas.openxmlformats.org/officeDocument/2006/relationships/image" Target="../media/image33.jpe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34.jpeg"/><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image" Target="../media/image35.wmf"/><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image" Target="../media/image27.gif"/><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37.png"/><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40.png"/><Relationship Id="rId2" Type="http://schemas.openxmlformats.org/officeDocument/2006/relationships/image" Target="../media/image10.wmf"/><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2" Type="http://schemas.openxmlformats.org/officeDocument/2006/relationships/image" Target="../media/image41.png"/><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2" Type="http://schemas.openxmlformats.org/officeDocument/2006/relationships/image" Target="../media/image43.pn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45.png"/><Relationship Id="rId2" Type="http://schemas.openxmlformats.org/officeDocument/2006/relationships/notesSlide" Target="../notesSlides/notesSlide6.xml"/><Relationship Id="rId1" Type="http://schemas.openxmlformats.org/officeDocument/2006/relationships/slideLayout" Target="../slideLayouts/slideLayout2.xml"/><Relationship Id="rId4" Type="http://schemas.openxmlformats.org/officeDocument/2006/relationships/image" Target="../media/image42.jpeg"/></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46.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47.png"/><Relationship Id="rId2" Type="http://schemas.openxmlformats.org/officeDocument/2006/relationships/notesSlide" Target="../notesSlides/notesSlide8.xml"/><Relationship Id="rId1" Type="http://schemas.openxmlformats.org/officeDocument/2006/relationships/slideLayout" Target="../slideLayouts/slideLayout2.xml"/><Relationship Id="rId4" Type="http://schemas.openxmlformats.org/officeDocument/2006/relationships/image" Target="../media/image27.gif"/></Relationships>
</file>

<file path=ppt/slides/_rels/slide44.xml.rels><?xml version="1.0" encoding="UTF-8" standalone="yes"?>
<Relationships xmlns="http://schemas.openxmlformats.org/package/2006/relationships"><Relationship Id="rId3" Type="http://schemas.openxmlformats.org/officeDocument/2006/relationships/image" Target="../media/image48.png"/><Relationship Id="rId2" Type="http://schemas.openxmlformats.org/officeDocument/2006/relationships/notesSlide" Target="../notesSlides/notesSlide9.xml"/><Relationship Id="rId1" Type="http://schemas.openxmlformats.org/officeDocument/2006/relationships/slideLayout" Target="../slideLayouts/slideLayout2.xml"/><Relationship Id="rId5" Type="http://schemas.openxmlformats.org/officeDocument/2006/relationships/image" Target="../media/image50.png"/><Relationship Id="rId4" Type="http://schemas.openxmlformats.org/officeDocument/2006/relationships/image" Target="../media/image49.png"/></Relationships>
</file>

<file path=ppt/slides/_rels/slide45.xml.rels><?xml version="1.0" encoding="UTF-8" standalone="yes"?>
<Relationships xmlns="http://schemas.openxmlformats.org/package/2006/relationships"><Relationship Id="rId3" Type="http://schemas.openxmlformats.org/officeDocument/2006/relationships/image" Target="../media/image51.pn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3" Type="http://schemas.openxmlformats.org/officeDocument/2006/relationships/image" Target="../media/image53.gif"/><Relationship Id="rId2" Type="http://schemas.openxmlformats.org/officeDocument/2006/relationships/image" Target="../media/image52.png"/><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image" Target="../media/image54.png"/><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image" Target="../media/image25.jpeg"/><Relationship Id="rId1" Type="http://schemas.openxmlformats.org/officeDocument/2006/relationships/slideLayout" Target="../slideLayouts/slideLayout2.xml"/><Relationship Id="rId6" Type="http://schemas.openxmlformats.org/officeDocument/2006/relationships/image" Target="../media/image57.png"/><Relationship Id="rId5" Type="http://schemas.openxmlformats.org/officeDocument/2006/relationships/image" Target="../media/image56.jpeg"/><Relationship Id="rId4" Type="http://schemas.openxmlformats.org/officeDocument/2006/relationships/image" Target="../media/image55.gif"/></Relationships>
</file>

<file path=ppt/slides/_rels/slide51.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image" Target="../media/image55.gif"/><Relationship Id="rId1" Type="http://schemas.openxmlformats.org/officeDocument/2006/relationships/slideLayout" Target="../slideLayouts/slideLayout2.xml"/><Relationship Id="rId4" Type="http://schemas.openxmlformats.org/officeDocument/2006/relationships/image" Target="../media/image57.png"/></Relationships>
</file>

<file path=ppt/slides/_rels/slide52.xml.rels><?xml version="1.0" encoding="UTF-8" standalone="yes"?>
<Relationships xmlns="http://schemas.openxmlformats.org/package/2006/relationships"><Relationship Id="rId3" Type="http://schemas.openxmlformats.org/officeDocument/2006/relationships/image" Target="../media/image58.png"/><Relationship Id="rId2" Type="http://schemas.openxmlformats.org/officeDocument/2006/relationships/image" Target="../media/image42.jpeg"/><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3" Type="http://schemas.openxmlformats.org/officeDocument/2006/relationships/image" Target="../media/image60.gif"/><Relationship Id="rId2" Type="http://schemas.openxmlformats.org/officeDocument/2006/relationships/image" Target="../media/image59.jpeg"/><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2" Type="http://schemas.openxmlformats.org/officeDocument/2006/relationships/image" Target="../media/image61.png"/><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2" Type="http://schemas.openxmlformats.org/officeDocument/2006/relationships/image" Target="../media/image10.wmf"/><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62.png"/></Relationships>
</file>

<file path=ppt/slides/_rels/slide62.xml.rels><?xml version="1.0" encoding="UTF-8" standalone="yes"?>
<Relationships xmlns="http://schemas.openxmlformats.org/package/2006/relationships"><Relationship Id="rId2" Type="http://schemas.openxmlformats.org/officeDocument/2006/relationships/image" Target="../media/image10.wmf"/><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2" Type="http://schemas.openxmlformats.org/officeDocument/2006/relationships/image" Target="../media/image63.jpeg"/><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2" Type="http://schemas.openxmlformats.org/officeDocument/2006/relationships/image" Target="../media/image64.jpeg"/><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2" Type="http://schemas.openxmlformats.org/officeDocument/2006/relationships/image" Target="../media/image65.jpeg"/><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66.jpeg"/><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67.jpeg"/><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3" Type="http://schemas.openxmlformats.org/officeDocument/2006/relationships/image" Target="../media/image68.jpeg"/><Relationship Id="rId2" Type="http://schemas.openxmlformats.org/officeDocument/2006/relationships/image" Target="../media/image10.wmf"/><Relationship Id="rId1" Type="http://schemas.openxmlformats.org/officeDocument/2006/relationships/slideLayout" Target="../slideLayouts/slideLayout2.xml"/><Relationship Id="rId4" Type="http://schemas.openxmlformats.org/officeDocument/2006/relationships/image" Target="../media/image69.png"/></Relationships>
</file>

<file path=ppt/slides/_rels/slide71.xml.rels><?xml version="1.0" encoding="UTF-8" standalone="yes"?>
<Relationships xmlns="http://schemas.openxmlformats.org/package/2006/relationships"><Relationship Id="rId3" Type="http://schemas.openxmlformats.org/officeDocument/2006/relationships/image" Target="../media/image71.jpeg"/><Relationship Id="rId2" Type="http://schemas.openxmlformats.org/officeDocument/2006/relationships/image" Target="../media/image70.jpeg"/><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image" Target="../media/image72.gif"/><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image" Target="../media/image73.jpeg"/><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image" Target="../media/image74.gif"/><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hemeOverride" Target="../theme/themeOverride1.xml"/></Relationships>
</file>

<file path=ppt/slides/_rels/slide80.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hemeOverride" Target="../theme/themeOverride2.xml"/></Relationships>
</file>

<file path=ppt/slides/_rels/slide81.xml.rels><?xml version="1.0" encoding="UTF-8" standalone="yes"?>
<Relationships xmlns="http://schemas.openxmlformats.org/package/2006/relationships"><Relationship Id="rId3" Type="http://schemas.openxmlformats.org/officeDocument/2006/relationships/image" Target="../media/image10.wmf"/><Relationship Id="rId2" Type="http://schemas.openxmlformats.org/officeDocument/2006/relationships/slideLayout" Target="../slideLayouts/slideLayout2.xml"/><Relationship Id="rId1" Type="http://schemas.openxmlformats.org/officeDocument/2006/relationships/themeOverride" Target="../theme/themeOverride3.xml"/></Relationships>
</file>

<file path=ppt/slides/_rels/slide82.xml.rels><?xml version="1.0" encoding="UTF-8" standalone="yes"?>
<Relationships xmlns="http://schemas.openxmlformats.org/package/2006/relationships"><Relationship Id="rId3" Type="http://schemas.openxmlformats.org/officeDocument/2006/relationships/image" Target="../media/image75.png"/><Relationship Id="rId2" Type="http://schemas.openxmlformats.org/officeDocument/2006/relationships/slideLayout" Target="../slideLayouts/slideLayout2.xml"/><Relationship Id="rId1" Type="http://schemas.openxmlformats.org/officeDocument/2006/relationships/themeOverride" Target="../theme/themeOverride4.xml"/></Relationships>
</file>

<file path=ppt/slides/_rels/slide83.xml.rels><?xml version="1.0" encoding="UTF-8" standalone="yes"?>
<Relationships xmlns="http://schemas.openxmlformats.org/package/2006/relationships"><Relationship Id="rId3" Type="http://schemas.openxmlformats.org/officeDocument/2006/relationships/image" Target="../media/image10.wmf"/><Relationship Id="rId2" Type="http://schemas.openxmlformats.org/officeDocument/2006/relationships/slideLayout" Target="../slideLayouts/slideLayout2.xml"/><Relationship Id="rId1" Type="http://schemas.openxmlformats.org/officeDocument/2006/relationships/themeOverride" Target="../theme/themeOverride5.xml"/></Relationships>
</file>

<file path=ppt/slides/_rels/slide84.xml.rels><?xml version="1.0" encoding="UTF-8" standalone="yes"?>
<Relationships xmlns="http://schemas.openxmlformats.org/package/2006/relationships"><Relationship Id="rId3" Type="http://schemas.openxmlformats.org/officeDocument/2006/relationships/image" Target="../media/image76.jpeg"/><Relationship Id="rId2" Type="http://schemas.openxmlformats.org/officeDocument/2006/relationships/slideLayout" Target="../slideLayouts/slideLayout2.xml"/><Relationship Id="rId1" Type="http://schemas.openxmlformats.org/officeDocument/2006/relationships/themeOverride" Target="../theme/themeOverride6.xml"/><Relationship Id="rId4" Type="http://schemas.openxmlformats.org/officeDocument/2006/relationships/image" Target="../media/image77.gif"/></Relationships>
</file>

<file path=ppt/slides/_rels/slide85.xml.rels><?xml version="1.0" encoding="UTF-8" standalone="yes"?>
<Relationships xmlns="http://schemas.openxmlformats.org/package/2006/relationships"><Relationship Id="rId3" Type="http://schemas.openxmlformats.org/officeDocument/2006/relationships/image" Target="../media/image78.jpeg"/><Relationship Id="rId2" Type="http://schemas.openxmlformats.org/officeDocument/2006/relationships/slideLayout" Target="../slideLayouts/slideLayout2.xml"/><Relationship Id="rId1" Type="http://schemas.openxmlformats.org/officeDocument/2006/relationships/themeOverride" Target="../theme/themeOverride7.xml"/></Relationships>
</file>

<file path=ppt/slides/_rels/slide8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7.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hemeOverride" Target="../theme/themeOverride8.xml"/></Relationships>
</file>

<file path=ppt/slides/_rels/slide88.xml.rels><?xml version="1.0" encoding="UTF-8" standalone="yes"?>
<Relationships xmlns="http://schemas.openxmlformats.org/package/2006/relationships"><Relationship Id="rId3" Type="http://schemas.openxmlformats.org/officeDocument/2006/relationships/hyperlink" Target="https://youtu.be/Ahg6qcgoay4" TargetMode="External"/><Relationship Id="rId2" Type="http://schemas.openxmlformats.org/officeDocument/2006/relationships/slideLayout" Target="../slideLayouts/slideLayout2.xml"/><Relationship Id="rId1" Type="http://schemas.openxmlformats.org/officeDocument/2006/relationships/themeOverride" Target="../theme/themeOverride9.xml"/><Relationship Id="rId4" Type="http://schemas.openxmlformats.org/officeDocument/2006/relationships/image" Target="../media/image79.jpeg"/></Relationships>
</file>

<file path=ppt/slides/_rels/slide89.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hemeOverride" Target="../theme/themeOverride10.xml"/></Relationships>
</file>

<file path=ppt/slides/_rels/slide90.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hemeOverride" Target="../theme/themeOverride11.xml"/></Relationships>
</file>

<file path=ppt/slides/_rels/slide91.xml.rels><?xml version="1.0" encoding="UTF-8" standalone="yes"?>
<Relationships xmlns="http://schemas.openxmlformats.org/package/2006/relationships"><Relationship Id="rId3" Type="http://schemas.openxmlformats.org/officeDocument/2006/relationships/image" Target="../media/image80.jpeg"/><Relationship Id="rId2" Type="http://schemas.openxmlformats.org/officeDocument/2006/relationships/slideLayout" Target="../slideLayouts/slideLayout2.xml"/><Relationship Id="rId1" Type="http://schemas.openxmlformats.org/officeDocument/2006/relationships/themeOverride" Target="../theme/themeOverride12.xml"/></Relationships>
</file>

<file path=ppt/slides/_rels/slide92.xml.rels><?xml version="1.0" encoding="UTF-8" standalone="yes"?>
<Relationships xmlns="http://schemas.openxmlformats.org/package/2006/relationships"><Relationship Id="rId2" Type="http://schemas.openxmlformats.org/officeDocument/2006/relationships/slideLayout" Target="../slideLayouts/slideLayout2.xml"/><Relationship Id="rId1" Type="http://schemas.openxmlformats.org/officeDocument/2006/relationships/themeOverride" Target="../theme/themeOverride13.xml"/></Relationships>
</file>

<file path=ppt/slides/_rels/slide93.xml.rels><?xml version="1.0" encoding="UTF-8" standalone="yes"?>
<Relationships xmlns="http://schemas.openxmlformats.org/package/2006/relationships"><Relationship Id="rId3" Type="http://schemas.openxmlformats.org/officeDocument/2006/relationships/image" Target="../media/image81.jpeg"/><Relationship Id="rId2" Type="http://schemas.openxmlformats.org/officeDocument/2006/relationships/slideLayout" Target="../slideLayouts/slideLayout2.xml"/><Relationship Id="rId1" Type="http://schemas.openxmlformats.org/officeDocument/2006/relationships/themeOverride" Target="../theme/themeOverride14.xml"/><Relationship Id="rId5" Type="http://schemas.openxmlformats.org/officeDocument/2006/relationships/image" Target="../media/image83.png"/><Relationship Id="rId4" Type="http://schemas.openxmlformats.org/officeDocument/2006/relationships/image" Target="../media/image82.gif"/></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tr-TR" dirty="0" smtClean="0"/>
              <a:t>BİLGİSAYAR PROGRAMLAMA</a:t>
            </a:r>
            <a:endParaRPr lang="en-US" dirty="0"/>
          </a:p>
        </p:txBody>
      </p:sp>
      <p:sp>
        <p:nvSpPr>
          <p:cNvPr id="3" name="Subtitle 2"/>
          <p:cNvSpPr>
            <a:spLocks noGrp="1"/>
          </p:cNvSpPr>
          <p:nvPr>
            <p:ph type="subTitle" idx="1"/>
          </p:nvPr>
        </p:nvSpPr>
        <p:spPr/>
        <p:txBody>
          <a:bodyPr>
            <a:noAutofit/>
          </a:bodyPr>
          <a:lstStyle/>
          <a:p>
            <a:r>
              <a:rPr lang="tr-TR" sz="2400" smtClean="0"/>
              <a:t>OĞUZ HANOĞLU</a:t>
            </a:r>
            <a:endParaRPr lang="en-US" sz="2400" dirty="0"/>
          </a:p>
        </p:txBody>
      </p:sp>
      <p:pic>
        <p:nvPicPr>
          <p:cNvPr id="4" name="Picture 7" descr="http://www.hindscc.edu/Assets/images/computer-programming-tech.jpg"/>
          <p:cNvPicPr>
            <a:picLocks noChangeAspect="1" noChangeArrowheads="1"/>
          </p:cNvPicPr>
          <p:nvPr/>
        </p:nvPicPr>
        <p:blipFill>
          <a:blip r:embed="rId2"/>
          <a:srcRect/>
          <a:stretch>
            <a:fillRect/>
          </a:stretch>
        </p:blipFill>
        <p:spPr bwMode="auto">
          <a:xfrm>
            <a:off x="642910" y="714356"/>
            <a:ext cx="4000496" cy="266978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extLst>
      <p:ext uri="{BB962C8B-B14F-4D97-AF65-F5344CB8AC3E}">
        <p14:creationId xmlns:p14="http://schemas.microsoft.com/office/powerpoint/2010/main" xmlns="" val="91693031"/>
      </p:ext>
    </p:extLst>
  </p:cSld>
  <p:clrMapOvr>
    <a:masterClrMapping/>
  </p:clrMapOvr>
  <p:transition>
    <p:random/>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Uygulamalı Ders Kuralları</a:t>
            </a:r>
            <a:endParaRPr lang="tr-TR" dirty="0"/>
          </a:p>
        </p:txBody>
      </p:sp>
      <p:sp>
        <p:nvSpPr>
          <p:cNvPr id="3" name="2 İçerik Yer Tutucusu"/>
          <p:cNvSpPr>
            <a:spLocks noGrp="1"/>
          </p:cNvSpPr>
          <p:nvPr>
            <p:ph sz="quarter" idx="1"/>
          </p:nvPr>
        </p:nvSpPr>
        <p:spPr>
          <a:xfrm>
            <a:off x="457200" y="1219201"/>
            <a:ext cx="8229600" cy="2952750"/>
          </a:xfrm>
        </p:spPr>
        <p:txBody>
          <a:bodyPr>
            <a:normAutofit fontScale="70000" lnSpcReduction="20000"/>
          </a:bodyPr>
          <a:lstStyle/>
          <a:p>
            <a:r>
              <a:rPr lang="tr-TR" sz="2800" dirty="0" smtClean="0"/>
              <a:t>Bilgisayarınız yoksa asistanınızın onayıyla bir başka öğrenci ile birlikte çalışabilirsiniz. </a:t>
            </a:r>
          </a:p>
          <a:p>
            <a:pPr lvl="1"/>
            <a:r>
              <a:rPr lang="tr-TR" sz="2500" dirty="0" smtClean="0"/>
              <a:t>Bu durumda da, her iki öğrenci dersin sonunda ayrı ayrı form ile kod gönderimi yapacaktır.</a:t>
            </a:r>
          </a:p>
          <a:p>
            <a:r>
              <a:rPr lang="tr-TR" sz="2800" dirty="0" smtClean="0"/>
              <a:t>Takıldığınız noktaları </a:t>
            </a:r>
            <a:r>
              <a:rPr lang="tr-TR" sz="2800" b="1" dirty="0" smtClean="0"/>
              <a:t>SESSİZCE</a:t>
            </a:r>
            <a:r>
              <a:rPr lang="tr-TR" sz="2800" dirty="0" smtClean="0"/>
              <a:t> asistanlara ya da takımınıza danışabilirsiniz.</a:t>
            </a:r>
          </a:p>
          <a:p>
            <a:r>
              <a:rPr lang="tr-TR" sz="2800" dirty="0" smtClean="0"/>
              <a:t>Erken bitiren kodunu gönderip, bir sonraki dersin başında gelmek üzere çıkabilir. </a:t>
            </a:r>
          </a:p>
          <a:p>
            <a:pPr lvl="1"/>
            <a:r>
              <a:rPr lang="tr-TR" sz="2500" dirty="0" smtClean="0"/>
              <a:t>Ancak çıkmayıp, asistanlardan “Benden ekstra bir şey isteyin, onu kodlayım…” şeklinde talepte bulunması ya da kendilerinin ekstra şeyler hayal edip kodlarına eklemeleri önerilir.</a:t>
            </a:r>
            <a:endParaRPr lang="tr-TR" sz="2800" dirty="0" smtClean="0"/>
          </a:p>
        </p:txBody>
      </p:sp>
      <p:pic>
        <p:nvPicPr>
          <p:cNvPr id="5" name="4 Resim" descr="download.png"/>
          <p:cNvPicPr>
            <a:picLocks noChangeAspect="1"/>
          </p:cNvPicPr>
          <p:nvPr/>
        </p:nvPicPr>
        <p:blipFill>
          <a:blip r:embed="rId2"/>
          <a:stretch>
            <a:fillRect/>
          </a:stretch>
        </p:blipFill>
        <p:spPr>
          <a:xfrm>
            <a:off x="2293258" y="4462481"/>
            <a:ext cx="4791968" cy="1941222"/>
          </a:xfrm>
          <a:prstGeom prst="rect">
            <a:avLst/>
          </a:prstGeom>
        </p:spPr>
      </p:pic>
    </p:spTree>
  </p:cSld>
  <p:clrMapOvr>
    <a:masterClrMapping/>
  </p:clrMapOvr>
  <p:transition>
    <p:random/>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a:bodyPr>
          <a:lstStyle/>
          <a:p>
            <a:r>
              <a:rPr lang="tr-TR" b="1" dirty="0" smtClean="0"/>
              <a:t>İkizkenar Üçgen</a:t>
            </a:r>
            <a:endParaRPr lang="tr-TR" b="1" dirty="0"/>
          </a:p>
        </p:txBody>
      </p:sp>
      <p:sp>
        <p:nvSpPr>
          <p:cNvPr id="3" name="2 İçerik Yer Tutucusu"/>
          <p:cNvSpPr>
            <a:spLocks noGrp="1"/>
          </p:cNvSpPr>
          <p:nvPr>
            <p:ph sz="quarter" idx="1"/>
          </p:nvPr>
        </p:nvSpPr>
        <p:spPr/>
        <p:txBody>
          <a:bodyPr/>
          <a:lstStyle/>
          <a:p>
            <a:r>
              <a:rPr lang="tr-TR" dirty="0" smtClean="0"/>
              <a:t>Satır sayısını kullanıcıdan alıp eşkenar üçgen çıktısı oluşturunuz.</a:t>
            </a:r>
          </a:p>
          <a:p>
            <a:r>
              <a:rPr lang="tr-TR" sz="4000" dirty="0" smtClean="0"/>
              <a:t> Satir:3</a:t>
            </a:r>
          </a:p>
          <a:p>
            <a:r>
              <a:rPr lang="tr-TR" sz="4000" dirty="0" smtClean="0"/>
              <a:t>     *</a:t>
            </a:r>
          </a:p>
          <a:p>
            <a:r>
              <a:rPr lang="tr-TR" sz="4000" dirty="0" smtClean="0"/>
              <a:t>   * * *</a:t>
            </a:r>
          </a:p>
          <a:p>
            <a:r>
              <a:rPr lang="tr-TR" sz="4000" dirty="0" smtClean="0"/>
              <a:t>* * * * *</a:t>
            </a:r>
            <a:endParaRPr lang="tr-TR" sz="4000" dirty="0"/>
          </a:p>
        </p:txBody>
      </p:sp>
      <p:pic>
        <p:nvPicPr>
          <p:cNvPr id="21506" name="Picture 2" descr="Image result for binom aÃ§Ä±lÄ±mÄ±"/>
          <p:cNvPicPr>
            <a:picLocks noChangeAspect="1" noChangeArrowheads="1"/>
          </p:cNvPicPr>
          <p:nvPr/>
        </p:nvPicPr>
        <p:blipFill>
          <a:blip r:embed="rId2"/>
          <a:srcRect/>
          <a:stretch>
            <a:fillRect/>
          </a:stretch>
        </p:blipFill>
        <p:spPr bwMode="auto">
          <a:xfrm>
            <a:off x="4857752" y="2857496"/>
            <a:ext cx="3845442" cy="3214710"/>
          </a:xfrm>
          <a:prstGeom prst="rect">
            <a:avLst/>
          </a:prstGeom>
          <a:noFill/>
        </p:spPr>
      </p:pic>
      <p:sp>
        <p:nvSpPr>
          <p:cNvPr id="7" name="6 Metin kutusu"/>
          <p:cNvSpPr txBox="1"/>
          <p:nvPr/>
        </p:nvSpPr>
        <p:spPr>
          <a:xfrm>
            <a:off x="4714876" y="2357430"/>
            <a:ext cx="4071966" cy="646331"/>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tr-TR" dirty="0" smtClean="0"/>
              <a:t>EKSTRA: Satır sayısını kullanıcıdan alıp ekrana Paskal Üçgeni bastırınız.</a:t>
            </a:r>
            <a:endParaRPr lang="tr-TR" dirty="0"/>
          </a:p>
        </p:txBody>
      </p:sp>
      <p:sp>
        <p:nvSpPr>
          <p:cNvPr id="6" name="5 Dikdörtgen"/>
          <p:cNvSpPr/>
          <p:nvPr/>
        </p:nvSpPr>
        <p:spPr>
          <a:xfrm>
            <a:off x="4714876" y="571480"/>
            <a:ext cx="3935182" cy="584775"/>
          </a:xfrm>
          <a:prstGeom prst="rect">
            <a:avLst/>
          </a:prstGeom>
        </p:spPr>
        <p:style>
          <a:lnRef idx="1">
            <a:schemeClr val="accent2"/>
          </a:lnRef>
          <a:fillRef idx="2">
            <a:schemeClr val="accent2"/>
          </a:fillRef>
          <a:effectRef idx="1">
            <a:schemeClr val="accent2"/>
          </a:effectRef>
          <a:fontRef idx="minor">
            <a:schemeClr val="dk1"/>
          </a:fontRef>
        </p:style>
        <p:txBody>
          <a:bodyPr wrap="square">
            <a:spAutoFit/>
          </a:bodyPr>
          <a:lstStyle/>
          <a:p>
            <a:r>
              <a:rPr lang="tr-TR" sz="1600" b="1" dirty="0" smtClean="0"/>
              <a:t>Ders 29 Kod gönderim adresi</a:t>
            </a:r>
            <a:br>
              <a:rPr lang="tr-TR" sz="1600" b="1" dirty="0" smtClean="0"/>
            </a:br>
            <a:r>
              <a:rPr lang="tr-TR" sz="1600" b="1" dirty="0" smtClean="0"/>
              <a:t>https://tinyurl.com/ybedmjqz</a:t>
            </a:r>
            <a:endParaRPr lang="tr-TR" sz="1600" b="1" dirty="0"/>
          </a:p>
        </p:txBody>
      </p:sp>
      <p:pic>
        <p:nvPicPr>
          <p:cNvPr id="8" name="Picture 4" descr="http://4.bp.blogspot.com/-sdEgnhmIXZk/VB7SxdeMFYI/AAAAAAAAALk/lWicMkU4s2U/s1600/ac829ddeecc44c12987cab354ba6ae7e.png"/>
          <p:cNvPicPr>
            <a:picLocks noChangeAspect="1" noChangeArrowheads="1"/>
          </p:cNvPicPr>
          <p:nvPr/>
        </p:nvPicPr>
        <p:blipFill>
          <a:blip r:embed="rId3" cstate="print"/>
          <a:srcRect/>
          <a:stretch>
            <a:fillRect/>
          </a:stretch>
        </p:blipFill>
        <p:spPr bwMode="auto">
          <a:xfrm>
            <a:off x="3314705" y="5076825"/>
            <a:ext cx="802471" cy="810078"/>
          </a:xfrm>
          <a:prstGeom prst="rect">
            <a:avLst/>
          </a:prstGeom>
          <a:noFill/>
        </p:spPr>
      </p:pic>
      <p:sp>
        <p:nvSpPr>
          <p:cNvPr id="9" name="8 Yuvarlatılmış Dikdörtgen"/>
          <p:cNvSpPr/>
          <p:nvPr/>
        </p:nvSpPr>
        <p:spPr>
          <a:xfrm>
            <a:off x="2722592" y="4880499"/>
            <a:ext cx="801658" cy="39265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tr-TR" sz="900" dirty="0" smtClean="0"/>
              <a:t>.exe dosyasını inceleyelim.</a:t>
            </a:r>
            <a:endParaRPr lang="tr-TR" sz="900" dirty="0"/>
          </a:p>
        </p:txBody>
      </p:sp>
    </p:spTree>
  </p:cSld>
  <p:clrMapOvr>
    <a:masterClrMapping/>
  </p:clrMapOvr>
  <p:transition>
    <p:random/>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4" name="3 Başlık"/>
          <p:cNvSpPr>
            <a:spLocks noGrp="1"/>
          </p:cNvSpPr>
          <p:nvPr>
            <p:ph type="title"/>
          </p:nvPr>
        </p:nvSpPr>
        <p:spPr/>
        <p:txBody>
          <a:bodyPr/>
          <a:lstStyle/>
          <a:p>
            <a:r>
              <a:rPr lang="tr-TR" dirty="0" smtClean="0"/>
              <a:t>Anlayamadığınız yerleri bizlere sorunuz.</a:t>
            </a:r>
            <a:endParaRPr lang="tr-TR" dirty="0"/>
          </a:p>
        </p:txBody>
      </p:sp>
      <p:sp>
        <p:nvSpPr>
          <p:cNvPr id="3" name="2 İçerik Yer Tutucusu"/>
          <p:cNvSpPr>
            <a:spLocks noGrp="1"/>
          </p:cNvSpPr>
          <p:nvPr>
            <p:ph sz="quarter" idx="1"/>
          </p:nvPr>
        </p:nvSpPr>
        <p:spPr/>
        <p:txBody>
          <a:bodyPr>
            <a:normAutofit/>
          </a:bodyPr>
          <a:lstStyle/>
          <a:p>
            <a:pPr algn="ctr">
              <a:buNone/>
            </a:pPr>
            <a:r>
              <a:rPr lang="tr-TR" sz="8000" dirty="0" smtClean="0"/>
              <a:t>1.ders sonu</a:t>
            </a:r>
            <a:endParaRPr lang="tr-TR" sz="8000" dirty="0"/>
          </a:p>
        </p:txBody>
      </p:sp>
    </p:spTree>
  </p:cSld>
  <p:clrMapOvr>
    <a:masterClrMapping/>
  </p:clrMapOvr>
  <p:transition>
    <p:random/>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Related image"/>
          <p:cNvPicPr>
            <a:picLocks noChangeAspect="1" noChangeArrowheads="1"/>
          </p:cNvPicPr>
          <p:nvPr/>
        </p:nvPicPr>
        <p:blipFill>
          <a:blip r:embed="rId2"/>
          <a:srcRect/>
          <a:stretch>
            <a:fillRect/>
          </a:stretch>
        </p:blipFill>
        <p:spPr bwMode="auto">
          <a:xfrm rot="774429">
            <a:off x="685800" y="4175732"/>
            <a:ext cx="2247900" cy="2028826"/>
          </a:xfrm>
          <a:prstGeom prst="rect">
            <a:avLst/>
          </a:prstGeom>
          <a:noFill/>
        </p:spPr>
      </p:pic>
      <p:sp>
        <p:nvSpPr>
          <p:cNvPr id="2" name="1 Başlık"/>
          <p:cNvSpPr>
            <a:spLocks noGrp="1"/>
          </p:cNvSpPr>
          <p:nvPr>
            <p:ph type="title"/>
          </p:nvPr>
        </p:nvSpPr>
        <p:spPr/>
        <p:txBody>
          <a:bodyPr>
            <a:normAutofit/>
          </a:bodyPr>
          <a:lstStyle/>
          <a:p>
            <a:r>
              <a:rPr lang="tr-TR" b="1" dirty="0" smtClean="0"/>
              <a:t>Seriler</a:t>
            </a:r>
            <a:endParaRPr lang="tr-TR" b="1" dirty="0"/>
          </a:p>
        </p:txBody>
      </p:sp>
      <p:sp>
        <p:nvSpPr>
          <p:cNvPr id="3" name="2 İçerik Yer Tutucusu"/>
          <p:cNvSpPr>
            <a:spLocks noGrp="1"/>
          </p:cNvSpPr>
          <p:nvPr>
            <p:ph sz="quarter" idx="1"/>
          </p:nvPr>
        </p:nvSpPr>
        <p:spPr/>
        <p:txBody>
          <a:bodyPr>
            <a:normAutofit/>
          </a:bodyPr>
          <a:lstStyle/>
          <a:p>
            <a:r>
              <a:rPr lang="tr-TR" sz="2400" i="1" dirty="0" smtClean="0">
                <a:solidFill>
                  <a:srgbClr val="FF0000"/>
                </a:solidFill>
              </a:rPr>
              <a:t>“Aşağıdaki iki serinin biri yakınsak biri ise ıraksaktır. Hangisi?” </a:t>
            </a:r>
            <a:r>
              <a:rPr lang="tr-TR" sz="2400" dirty="0" smtClean="0"/>
              <a:t>sorusuna cevap aramak üzere bir kod yazınız. </a:t>
            </a:r>
          </a:p>
          <a:p>
            <a:pPr lvl="1"/>
            <a:r>
              <a:rPr lang="tr-TR" sz="2000" dirty="0" smtClean="0"/>
              <a:t>Kod ilk açıldığında iki serinin de n [1,10000] aralığındaki toplamını verir.</a:t>
            </a:r>
          </a:p>
          <a:p>
            <a:pPr lvl="1"/>
            <a:r>
              <a:rPr lang="tr-TR" sz="2000" dirty="0" smtClean="0"/>
              <a:t>İlk </a:t>
            </a:r>
            <a:r>
              <a:rPr lang="tr-TR" sz="2000" dirty="0" err="1" smtClean="0"/>
              <a:t>entera</a:t>
            </a:r>
            <a:r>
              <a:rPr lang="tr-TR" sz="2000" dirty="0" smtClean="0"/>
              <a:t> basıldığında yeni aralık [1,20000] aralığında olur.</a:t>
            </a:r>
          </a:p>
          <a:p>
            <a:pPr lvl="1"/>
            <a:r>
              <a:rPr lang="tr-TR" sz="2000" dirty="0" smtClean="0"/>
              <a:t>İkinci kez </a:t>
            </a:r>
            <a:r>
              <a:rPr lang="tr-TR" sz="2000" dirty="0" err="1" smtClean="0"/>
              <a:t>entera</a:t>
            </a:r>
            <a:r>
              <a:rPr lang="tr-TR" sz="2000" dirty="0" smtClean="0"/>
              <a:t> basıldığında yeni aralık [1,30000] aralığında olur.</a:t>
            </a:r>
          </a:p>
          <a:p>
            <a:pPr lvl="1"/>
            <a:r>
              <a:rPr lang="tr-TR" sz="2000" dirty="0" smtClean="0"/>
              <a:t>…</a:t>
            </a:r>
            <a:endParaRPr lang="tr-TR" sz="2000" dirty="0"/>
          </a:p>
        </p:txBody>
      </p:sp>
      <p:pic>
        <p:nvPicPr>
          <p:cNvPr id="5" name="4 Resim" descr="eq0040MP.gif"/>
          <p:cNvPicPr>
            <a:picLocks noChangeAspect="1"/>
          </p:cNvPicPr>
          <p:nvPr/>
        </p:nvPicPr>
        <p:blipFill>
          <a:blip r:embed="rId3"/>
          <a:srcRect l="83528"/>
          <a:stretch>
            <a:fillRect/>
          </a:stretch>
        </p:blipFill>
        <p:spPr>
          <a:xfrm>
            <a:off x="2719371" y="4904415"/>
            <a:ext cx="1343025" cy="1252545"/>
          </a:xfrm>
          <a:prstGeom prst="rect">
            <a:avLst/>
          </a:prstGeom>
        </p:spPr>
      </p:pic>
      <p:pic>
        <p:nvPicPr>
          <p:cNvPr id="1028" name="Picture 4"/>
          <p:cNvPicPr>
            <a:picLocks noChangeAspect="1" noChangeArrowheads="1"/>
          </p:cNvPicPr>
          <p:nvPr/>
        </p:nvPicPr>
        <p:blipFill>
          <a:blip r:embed="rId4"/>
          <a:srcRect t="6631"/>
          <a:stretch>
            <a:fillRect/>
          </a:stretch>
        </p:blipFill>
        <p:spPr bwMode="auto">
          <a:xfrm>
            <a:off x="4631892" y="4081162"/>
            <a:ext cx="3026207" cy="2776838"/>
          </a:xfrm>
          <a:prstGeom prst="rect">
            <a:avLst/>
          </a:prstGeom>
          <a:noFill/>
          <a:ln w="9525">
            <a:noFill/>
            <a:miter lim="800000"/>
            <a:headEnd/>
            <a:tailEnd/>
          </a:ln>
          <a:effectLst/>
        </p:spPr>
      </p:pic>
      <p:sp>
        <p:nvSpPr>
          <p:cNvPr id="6" name="5 Dikdörtgen"/>
          <p:cNvSpPr/>
          <p:nvPr/>
        </p:nvSpPr>
        <p:spPr>
          <a:xfrm>
            <a:off x="5391137" y="377250"/>
            <a:ext cx="3262256" cy="584775"/>
          </a:xfrm>
          <a:prstGeom prst="rect">
            <a:avLst/>
          </a:prstGeom>
        </p:spPr>
        <p:style>
          <a:lnRef idx="1">
            <a:schemeClr val="accent2"/>
          </a:lnRef>
          <a:fillRef idx="2">
            <a:schemeClr val="accent2"/>
          </a:fillRef>
          <a:effectRef idx="1">
            <a:schemeClr val="accent2"/>
          </a:effectRef>
          <a:fontRef idx="minor">
            <a:schemeClr val="dk1"/>
          </a:fontRef>
        </p:style>
        <p:txBody>
          <a:bodyPr wrap="square">
            <a:spAutoFit/>
          </a:bodyPr>
          <a:lstStyle/>
          <a:p>
            <a:r>
              <a:rPr lang="tr-TR" sz="1600" b="1" dirty="0" smtClean="0"/>
              <a:t>Ders 30 Kod gönderim adresi</a:t>
            </a:r>
            <a:br>
              <a:rPr lang="tr-TR" sz="1600" b="1" dirty="0" smtClean="0"/>
            </a:br>
            <a:r>
              <a:rPr lang="tr-TR" sz="1600" b="1" dirty="0" smtClean="0"/>
              <a:t>https://tinyurl.com/y9cpwte2</a:t>
            </a:r>
            <a:endParaRPr lang="tr-TR" sz="1600" b="1" dirty="0"/>
          </a:p>
        </p:txBody>
      </p:sp>
      <p:pic>
        <p:nvPicPr>
          <p:cNvPr id="8" name="7 Resim" descr="eq0040MP.gif"/>
          <p:cNvPicPr>
            <a:picLocks noChangeAspect="1"/>
          </p:cNvPicPr>
          <p:nvPr/>
        </p:nvPicPr>
        <p:blipFill>
          <a:blip r:embed="rId3"/>
          <a:srcRect r="83411"/>
          <a:stretch>
            <a:fillRect/>
          </a:stretch>
        </p:blipFill>
        <p:spPr>
          <a:xfrm>
            <a:off x="457200" y="3777281"/>
            <a:ext cx="1352550" cy="1252545"/>
          </a:xfrm>
          <a:prstGeom prst="rect">
            <a:avLst/>
          </a:prstGeom>
        </p:spPr>
      </p:pic>
      <p:pic>
        <p:nvPicPr>
          <p:cNvPr id="9" name="Picture 4" descr="http://4.bp.blogspot.com/-sdEgnhmIXZk/VB7SxdeMFYI/AAAAAAAAALk/lWicMkU4s2U/s1600/ac829ddeecc44c12987cab354ba6ae7e.png"/>
          <p:cNvPicPr>
            <a:picLocks noChangeAspect="1" noChangeArrowheads="1"/>
          </p:cNvPicPr>
          <p:nvPr/>
        </p:nvPicPr>
        <p:blipFill>
          <a:blip r:embed="rId5" cstate="print"/>
          <a:srcRect/>
          <a:stretch>
            <a:fillRect/>
          </a:stretch>
        </p:blipFill>
        <p:spPr bwMode="auto">
          <a:xfrm>
            <a:off x="8053409" y="5534539"/>
            <a:ext cx="802471" cy="810078"/>
          </a:xfrm>
          <a:prstGeom prst="rect">
            <a:avLst/>
          </a:prstGeom>
          <a:noFill/>
        </p:spPr>
      </p:pic>
      <p:sp>
        <p:nvSpPr>
          <p:cNvPr id="10" name="9 Yuvarlatılmış Dikdörtgen"/>
          <p:cNvSpPr/>
          <p:nvPr/>
        </p:nvSpPr>
        <p:spPr>
          <a:xfrm>
            <a:off x="7461296" y="5338213"/>
            <a:ext cx="801658" cy="392652"/>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tr-TR" sz="900" dirty="0" smtClean="0"/>
              <a:t>.exe dosyasını inceleyelim.</a:t>
            </a:r>
            <a:endParaRPr lang="tr-TR" sz="900" dirty="0"/>
          </a:p>
        </p:txBody>
      </p:sp>
      <p:sp>
        <p:nvSpPr>
          <p:cNvPr id="11" name="10 Yuvarlatılmış Dikdörtgen"/>
          <p:cNvSpPr/>
          <p:nvPr/>
        </p:nvSpPr>
        <p:spPr>
          <a:xfrm>
            <a:off x="1809750" y="3215627"/>
            <a:ext cx="2252646" cy="734677"/>
          </a:xfrm>
          <a:prstGeom prst="round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sz="1200" dirty="0" err="1" smtClean="0"/>
              <a:t>enter</a:t>
            </a:r>
            <a:r>
              <a:rPr lang="tr-TR" sz="1200" dirty="0" smtClean="0"/>
              <a:t> harici tuş girişleri de kodunuzca </a:t>
            </a:r>
            <a:r>
              <a:rPr lang="tr-TR" sz="1200" dirty="0" err="1" smtClean="0"/>
              <a:t>enter</a:t>
            </a:r>
            <a:r>
              <a:rPr lang="tr-TR" sz="1200" dirty="0" smtClean="0"/>
              <a:t> gibi algılanabilir. Bunda soru yoktur.</a:t>
            </a:r>
            <a:endParaRPr lang="tr-TR" sz="1200" dirty="0"/>
          </a:p>
        </p:txBody>
      </p:sp>
      <p:sp>
        <p:nvSpPr>
          <p:cNvPr id="12" name="11 Sola Bükülü Ok"/>
          <p:cNvSpPr/>
          <p:nvPr/>
        </p:nvSpPr>
        <p:spPr>
          <a:xfrm flipH="1">
            <a:off x="4258585" y="4358326"/>
            <a:ext cx="373307" cy="915026"/>
          </a:xfrm>
          <a:prstGeom prst="curved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solidFill>
                <a:schemeClr val="tx1"/>
              </a:solidFill>
            </a:endParaRPr>
          </a:p>
        </p:txBody>
      </p:sp>
      <p:sp>
        <p:nvSpPr>
          <p:cNvPr id="13" name="12 Sola Bükülü Ok"/>
          <p:cNvSpPr/>
          <p:nvPr/>
        </p:nvSpPr>
        <p:spPr>
          <a:xfrm flipH="1">
            <a:off x="4258585" y="5273352"/>
            <a:ext cx="373307" cy="915026"/>
          </a:xfrm>
          <a:prstGeom prst="curved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solidFill>
                <a:schemeClr val="tx1"/>
              </a:solidFill>
            </a:endParaRPr>
          </a:p>
        </p:txBody>
      </p:sp>
      <p:sp>
        <p:nvSpPr>
          <p:cNvPr id="14" name="13 Yuvarlatılmış Dikdörtgen"/>
          <p:cNvSpPr/>
          <p:nvPr/>
        </p:nvSpPr>
        <p:spPr>
          <a:xfrm>
            <a:off x="5800763" y="3215627"/>
            <a:ext cx="2252646" cy="734677"/>
          </a:xfrm>
          <a:prstGeom prst="round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sz="1200" dirty="0" smtClean="0"/>
              <a:t>EKSTRA: sadece </a:t>
            </a:r>
            <a:r>
              <a:rPr lang="tr-TR" sz="1200" dirty="0" err="1" smtClean="0"/>
              <a:t>enter’da</a:t>
            </a:r>
            <a:r>
              <a:rPr lang="tr-TR" sz="1200" dirty="0" smtClean="0"/>
              <a:t> devam etsin. ESC ile çıksın. Diğer tuşlara duyarsız kalsın.</a:t>
            </a:r>
            <a:endParaRPr lang="tr-TR" sz="1200" dirty="0"/>
          </a:p>
        </p:txBody>
      </p:sp>
    </p:spTree>
  </p:cSld>
  <p:clrMapOvr>
    <a:masterClrMapping/>
  </p:clrMapOvr>
  <p:transition>
    <p:random/>
  </p:transition>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Anlayamadığınız yerleri bizlere sorunuz.</a:t>
            </a:r>
            <a:endParaRPr lang="tr-TR" dirty="0"/>
          </a:p>
        </p:txBody>
      </p:sp>
      <p:sp>
        <p:nvSpPr>
          <p:cNvPr id="3" name="2 İçerik Yer Tutucusu"/>
          <p:cNvSpPr>
            <a:spLocks noGrp="1"/>
          </p:cNvSpPr>
          <p:nvPr>
            <p:ph sz="quarter" idx="1"/>
          </p:nvPr>
        </p:nvSpPr>
        <p:spPr/>
        <p:txBody>
          <a:bodyPr>
            <a:normAutofit/>
          </a:bodyPr>
          <a:lstStyle/>
          <a:p>
            <a:pPr algn="ctr"/>
            <a:r>
              <a:rPr lang="tr-TR" sz="8000" dirty="0" smtClean="0"/>
              <a:t>2.ders sonu</a:t>
            </a:r>
            <a:endParaRPr lang="tr-TR" sz="8000" dirty="0"/>
          </a:p>
        </p:txBody>
      </p:sp>
    </p:spTree>
  </p:cSld>
  <p:clrMapOvr>
    <a:masterClrMapping/>
  </p:clrMapOvr>
  <p:transition>
    <p:random/>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Hatırlatma: Alıştırma</a:t>
            </a:r>
            <a:endParaRPr lang="tr-TR" dirty="0"/>
          </a:p>
        </p:txBody>
      </p:sp>
      <p:sp>
        <p:nvSpPr>
          <p:cNvPr id="3" name="2 İçerik Yer Tutucusu"/>
          <p:cNvSpPr>
            <a:spLocks noGrp="1"/>
          </p:cNvSpPr>
          <p:nvPr>
            <p:ph sz="quarter" idx="1"/>
          </p:nvPr>
        </p:nvSpPr>
        <p:spPr>
          <a:xfrm>
            <a:off x="928662" y="1571612"/>
            <a:ext cx="4572032" cy="3500462"/>
          </a:xfrm>
        </p:spPr>
        <p:txBody>
          <a:bodyPr>
            <a:normAutofit fontScale="92500" lnSpcReduction="10000"/>
          </a:bodyPr>
          <a:lstStyle/>
          <a:p>
            <a:pPr marL="514350" indent="-514350">
              <a:buNone/>
            </a:pPr>
            <a:r>
              <a:rPr lang="tr-TR" sz="3200" dirty="0" smtClean="0"/>
              <a:t>#</a:t>
            </a:r>
            <a:r>
              <a:rPr lang="tr-TR" sz="3200" dirty="0" err="1" smtClean="0"/>
              <a:t>include</a:t>
            </a:r>
            <a:r>
              <a:rPr lang="tr-TR" sz="3200" dirty="0" smtClean="0"/>
              <a:t> &lt;</a:t>
            </a:r>
            <a:r>
              <a:rPr lang="tr-TR" sz="3200" dirty="0" err="1" smtClean="0"/>
              <a:t>stdio</a:t>
            </a:r>
            <a:r>
              <a:rPr lang="tr-TR" sz="3200" dirty="0" smtClean="0"/>
              <a:t>.h&gt;</a:t>
            </a:r>
          </a:p>
          <a:p>
            <a:pPr marL="514350" indent="-514350">
              <a:buNone/>
            </a:pPr>
            <a:r>
              <a:rPr lang="tr-TR" sz="3200" dirty="0" err="1" smtClean="0"/>
              <a:t>int</a:t>
            </a:r>
            <a:r>
              <a:rPr lang="tr-TR" sz="3200" dirty="0" smtClean="0"/>
              <a:t> </a:t>
            </a:r>
            <a:r>
              <a:rPr lang="tr-TR" sz="3200" dirty="0" err="1" smtClean="0"/>
              <a:t>main</a:t>
            </a:r>
            <a:r>
              <a:rPr lang="tr-TR" sz="3200" dirty="0" smtClean="0"/>
              <a:t>() {</a:t>
            </a:r>
          </a:p>
          <a:p>
            <a:pPr marL="514350" indent="-514350">
              <a:buNone/>
            </a:pPr>
            <a:r>
              <a:rPr lang="tr-TR" sz="3200" dirty="0" err="1" smtClean="0"/>
              <a:t>int</a:t>
            </a:r>
            <a:r>
              <a:rPr lang="tr-TR" sz="3200" dirty="0" smtClean="0"/>
              <a:t> a;</a:t>
            </a:r>
          </a:p>
          <a:p>
            <a:pPr marL="514350" indent="-514350">
              <a:buNone/>
            </a:pPr>
            <a:r>
              <a:rPr lang="tr-TR" sz="3200" dirty="0" err="1" smtClean="0"/>
              <a:t>for</a:t>
            </a:r>
            <a:r>
              <a:rPr lang="tr-TR" sz="3200" dirty="0" smtClean="0"/>
              <a:t>(a=a*0;a!=35; a=a*2+5) </a:t>
            </a:r>
          </a:p>
          <a:p>
            <a:pPr marL="514350" indent="-514350">
              <a:buNone/>
            </a:pPr>
            <a:r>
              <a:rPr lang="tr-TR" sz="3200" dirty="0" smtClean="0"/>
              <a:t>	</a:t>
            </a:r>
            <a:r>
              <a:rPr lang="tr-TR" sz="3200" dirty="0" err="1" smtClean="0"/>
              <a:t>printf</a:t>
            </a:r>
            <a:r>
              <a:rPr lang="tr-TR" sz="3200" dirty="0" smtClean="0"/>
              <a:t>(“%d\n”,a); 	</a:t>
            </a:r>
          </a:p>
          <a:p>
            <a:pPr>
              <a:buNone/>
            </a:pPr>
            <a:r>
              <a:rPr lang="tr-TR" sz="3200" dirty="0" smtClean="0"/>
              <a:t>	</a:t>
            </a:r>
            <a:r>
              <a:rPr lang="tr-TR" sz="3200" dirty="0" err="1" smtClean="0"/>
              <a:t>return</a:t>
            </a:r>
            <a:r>
              <a:rPr lang="tr-TR" sz="3200" dirty="0" smtClean="0"/>
              <a:t> 0;</a:t>
            </a:r>
          </a:p>
          <a:p>
            <a:pPr>
              <a:buNone/>
            </a:pPr>
            <a:r>
              <a:rPr lang="tr-TR" sz="3200" dirty="0" smtClean="0"/>
              <a:t>}</a:t>
            </a:r>
          </a:p>
          <a:p>
            <a:endParaRPr lang="tr-TR" dirty="0" smtClean="0"/>
          </a:p>
          <a:p>
            <a:pPr lvl="1">
              <a:buNone/>
            </a:pPr>
            <a:endParaRPr lang="tr-TR" dirty="0"/>
          </a:p>
        </p:txBody>
      </p:sp>
      <p:sp>
        <p:nvSpPr>
          <p:cNvPr id="7" name="6 Yuvarlatılmış Dikdörtgen"/>
          <p:cNvSpPr/>
          <p:nvPr/>
        </p:nvSpPr>
        <p:spPr>
          <a:xfrm>
            <a:off x="5572132" y="3286124"/>
            <a:ext cx="2857520" cy="1714512"/>
          </a:xfrm>
          <a:prstGeom prst="round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dirty="0" err="1" smtClean="0"/>
              <a:t>for</a:t>
            </a:r>
            <a:r>
              <a:rPr lang="tr-TR" dirty="0" smtClean="0"/>
              <a:t> döngüsünün çalışma sırasını iyi şekilde anlayan ile kabaca anlayan öğrenciyi ayırt eden bu sade ekran çıktısı sorusunu dikkatle çözünüz.</a:t>
            </a:r>
            <a:endParaRPr lang="tr-TR" dirty="0"/>
          </a:p>
        </p:txBody>
      </p:sp>
    </p:spTree>
  </p:cSld>
  <p:clrMapOvr>
    <a:masterClrMapping/>
  </p:clrMapOvr>
  <p:transition>
    <p:random/>
  </p:transition>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İçerik Yer Tutucusu"/>
          <p:cNvSpPr>
            <a:spLocks noGrp="1"/>
          </p:cNvSpPr>
          <p:nvPr>
            <p:ph sz="quarter" idx="1"/>
          </p:nvPr>
        </p:nvSpPr>
        <p:spPr>
          <a:xfrm>
            <a:off x="457200" y="1219200"/>
            <a:ext cx="8229600" cy="3852874"/>
          </a:xfrm>
        </p:spPr>
        <p:txBody>
          <a:bodyPr>
            <a:normAutofit fontScale="85000" lnSpcReduction="20000"/>
          </a:bodyPr>
          <a:lstStyle/>
          <a:p>
            <a:r>
              <a:rPr lang="tr-TR" dirty="0" smtClean="0"/>
              <a:t>Bir papatya al ve yaprak adedini gir.</a:t>
            </a:r>
          </a:p>
          <a:p>
            <a:r>
              <a:rPr lang="tr-TR" dirty="0" smtClean="0"/>
              <a:t>…</a:t>
            </a:r>
          </a:p>
          <a:p>
            <a:r>
              <a:rPr lang="tr-TR" dirty="0" smtClean="0"/>
              <a:t>Seviyor. [kalan yaprak adedi: 15] (yarım saniye)</a:t>
            </a:r>
            <a:endParaRPr lang="tr-TR" dirty="0" smtClean="0">
              <a:solidFill>
                <a:srgbClr val="00B0F0"/>
              </a:solidFill>
            </a:endParaRPr>
          </a:p>
          <a:p>
            <a:r>
              <a:rPr lang="tr-TR" dirty="0" smtClean="0"/>
              <a:t>Sevmiyor [kalan yaprak adedi: 14] (yarım saniye)</a:t>
            </a:r>
          </a:p>
          <a:p>
            <a:r>
              <a:rPr lang="tr-TR" dirty="0" smtClean="0"/>
              <a:t>SONUC: SEVIYOR (kalp kalp kalp) </a:t>
            </a:r>
            <a:r>
              <a:rPr lang="tr-TR" dirty="0" smtClean="0">
                <a:solidFill>
                  <a:srgbClr val="00B0F0"/>
                </a:solidFill>
              </a:rPr>
              <a:t>(konsol ayarı ‘eski’ olmalı)</a:t>
            </a:r>
          </a:p>
          <a:p>
            <a:r>
              <a:rPr lang="tr-TR" dirty="0" smtClean="0"/>
              <a:t>SONUC: SEVMIYOR</a:t>
            </a:r>
          </a:p>
          <a:p>
            <a:endParaRPr lang="tr-TR" dirty="0" smtClean="0"/>
          </a:p>
          <a:p>
            <a:r>
              <a:rPr lang="tr-TR" dirty="0" smtClean="0"/>
              <a:t>Bir teselli ver </a:t>
            </a:r>
            <a:r>
              <a:rPr lang="tr-TR" dirty="0" err="1" smtClean="0"/>
              <a:t>icin</a:t>
            </a:r>
            <a:r>
              <a:rPr lang="tr-TR" dirty="0" smtClean="0"/>
              <a:t> 1e bas, </a:t>
            </a:r>
            <a:r>
              <a:rPr lang="tr-TR" dirty="0" err="1" smtClean="0"/>
              <a:t>cikis</a:t>
            </a:r>
            <a:r>
              <a:rPr lang="tr-TR" dirty="0" smtClean="0"/>
              <a:t> </a:t>
            </a:r>
            <a:r>
              <a:rPr lang="tr-TR" dirty="0" err="1" smtClean="0"/>
              <a:t>icin</a:t>
            </a:r>
            <a:r>
              <a:rPr lang="tr-TR" dirty="0" smtClean="0"/>
              <a:t> </a:t>
            </a:r>
            <a:br>
              <a:rPr lang="tr-TR" dirty="0" smtClean="0"/>
            </a:br>
            <a:r>
              <a:rPr lang="tr-TR" dirty="0" smtClean="0"/>
              <a:t>2’e. </a:t>
            </a:r>
            <a:r>
              <a:rPr lang="tr-TR" dirty="0" smtClean="0">
                <a:solidFill>
                  <a:srgbClr val="00B0F0"/>
                </a:solidFill>
              </a:rPr>
              <a:t>(</a:t>
            </a:r>
            <a:r>
              <a:rPr lang="tr-TR" dirty="0" err="1" smtClean="0">
                <a:solidFill>
                  <a:srgbClr val="00B0F0"/>
                </a:solidFill>
              </a:rPr>
              <a:t>switch</a:t>
            </a:r>
            <a:r>
              <a:rPr lang="tr-TR" dirty="0" smtClean="0">
                <a:solidFill>
                  <a:srgbClr val="00B0F0"/>
                </a:solidFill>
              </a:rPr>
              <a:t> </a:t>
            </a:r>
            <a:r>
              <a:rPr lang="tr-TR" dirty="0" err="1" smtClean="0">
                <a:solidFill>
                  <a:srgbClr val="00B0F0"/>
                </a:solidFill>
              </a:rPr>
              <a:t>kullanalim</a:t>
            </a:r>
            <a:r>
              <a:rPr lang="tr-TR" dirty="0" smtClean="0">
                <a:solidFill>
                  <a:srgbClr val="00B0F0"/>
                </a:solidFill>
              </a:rPr>
              <a:t>)</a:t>
            </a:r>
          </a:p>
          <a:p>
            <a:r>
              <a:rPr lang="tr-TR" dirty="0" smtClean="0"/>
              <a:t>Teselli: olsun, askta kaybeden </a:t>
            </a:r>
            <a:br>
              <a:rPr lang="tr-TR" dirty="0" smtClean="0"/>
            </a:br>
            <a:r>
              <a:rPr lang="tr-TR" dirty="0" smtClean="0"/>
              <a:t>derste </a:t>
            </a:r>
            <a:r>
              <a:rPr lang="tr-TR" dirty="0" err="1" smtClean="0"/>
              <a:t>kazanir</a:t>
            </a:r>
            <a:endParaRPr lang="tr-TR" dirty="0" smtClean="0"/>
          </a:p>
          <a:p>
            <a:endParaRPr lang="tr-TR" dirty="0"/>
          </a:p>
        </p:txBody>
      </p:sp>
      <p:pic>
        <p:nvPicPr>
          <p:cNvPr id="94210" name="Picture 2" descr="http://img01.imgfotokritik.com/fk_new/lowres/4/0/9/409758/2485703-papatya-fali.jpg"/>
          <p:cNvPicPr>
            <a:picLocks noChangeAspect="1" noChangeArrowheads="1"/>
          </p:cNvPicPr>
          <p:nvPr/>
        </p:nvPicPr>
        <p:blipFill>
          <a:blip r:embed="rId2"/>
          <a:srcRect l="17143" r="10000"/>
          <a:stretch>
            <a:fillRect/>
          </a:stretch>
        </p:blipFill>
        <p:spPr bwMode="auto">
          <a:xfrm>
            <a:off x="7215206" y="4214818"/>
            <a:ext cx="1543372" cy="2118354"/>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6" name="5 Resim" descr="bilgisayar.wmf"/>
          <p:cNvPicPr>
            <a:picLocks noChangeAspect="1"/>
          </p:cNvPicPr>
          <p:nvPr/>
        </p:nvPicPr>
        <p:blipFill>
          <a:blip r:embed="rId3"/>
          <a:stretch>
            <a:fillRect/>
          </a:stretch>
        </p:blipFill>
        <p:spPr>
          <a:xfrm>
            <a:off x="7643834" y="142852"/>
            <a:ext cx="833437" cy="850983"/>
          </a:xfrm>
          <a:prstGeom prst="rect">
            <a:avLst/>
          </a:prstGeom>
        </p:spPr>
      </p:pic>
      <p:sp>
        <p:nvSpPr>
          <p:cNvPr id="7" name="6 Başlık"/>
          <p:cNvSpPr>
            <a:spLocks noGrp="1"/>
          </p:cNvSpPr>
          <p:nvPr>
            <p:ph type="title"/>
          </p:nvPr>
        </p:nvSpPr>
        <p:spPr/>
        <p:txBody>
          <a:bodyPr/>
          <a:lstStyle/>
          <a:p>
            <a:r>
              <a:rPr lang="tr-TR" dirty="0" smtClean="0"/>
              <a:t>Döngü Alıştırması: Papatya falı kodu</a:t>
            </a:r>
            <a:endParaRPr lang="tr-TR" dirty="0"/>
          </a:p>
        </p:txBody>
      </p:sp>
      <p:sp>
        <p:nvSpPr>
          <p:cNvPr id="8" name="7 Dikdörtgen"/>
          <p:cNvSpPr/>
          <p:nvPr/>
        </p:nvSpPr>
        <p:spPr>
          <a:xfrm>
            <a:off x="5357818" y="3143248"/>
            <a:ext cx="2714644" cy="928694"/>
          </a:xfrm>
          <a:prstGeom prst="rect">
            <a:avLst/>
          </a:prstGeom>
        </p:spPr>
        <p:style>
          <a:lnRef idx="1">
            <a:schemeClr val="accent2"/>
          </a:lnRef>
          <a:fillRef idx="2">
            <a:schemeClr val="accent2"/>
          </a:fillRef>
          <a:effectRef idx="1">
            <a:schemeClr val="accent2"/>
          </a:effectRef>
          <a:fontRef idx="minor">
            <a:schemeClr val="dk1"/>
          </a:fontRef>
        </p:style>
        <p:txBody>
          <a:bodyPr rtlCol="0" anchor="ctr"/>
          <a:lstStyle/>
          <a:p>
            <a:pPr algn="ctr"/>
            <a:r>
              <a:rPr lang="tr-TR" sz="2800" dirty="0" smtClean="0"/>
              <a:t>FONKSİYON İLE YAPINIZ!</a:t>
            </a:r>
            <a:endParaRPr lang="tr-TR" sz="2800"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linds(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blinds(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blinds(horizontal)">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blinds(horizontal)">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3" presetClass="entr" presetSubtype="1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blinds(horizontal)">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3" presetClass="entr" presetSubtype="1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blinds(horizontal)">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3" presetClass="entr" presetSubtype="10" fill="hold" grpId="0" nodeType="clickEffect">
                                  <p:stCondLst>
                                    <p:cond delay="0"/>
                                  </p:stCondLst>
                                  <p:childTnLst>
                                    <p:set>
                                      <p:cBhvr>
                                        <p:cTn id="36" dur="1" fill="hold">
                                          <p:stCondLst>
                                            <p:cond delay="0"/>
                                          </p:stCondLst>
                                        </p:cTn>
                                        <p:tgtEl>
                                          <p:spTgt spid="3">
                                            <p:txEl>
                                              <p:pRg st="7" end="7"/>
                                            </p:txEl>
                                          </p:spTgt>
                                        </p:tgtEl>
                                        <p:attrNameLst>
                                          <p:attrName>style.visibility</p:attrName>
                                        </p:attrNameLst>
                                      </p:cBhvr>
                                      <p:to>
                                        <p:strVal val="visible"/>
                                      </p:to>
                                    </p:set>
                                    <p:animEffect transition="in" filter="blinds(horizontal)">
                                      <p:cBhvr>
                                        <p:cTn id="37" dur="500"/>
                                        <p:tgtEl>
                                          <p:spTgt spid="3">
                                            <p:txEl>
                                              <p:pRg st="7" end="7"/>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3" presetClass="entr" presetSubtype="10" fill="hold" grpId="0" nodeType="clickEffect">
                                  <p:stCondLst>
                                    <p:cond delay="0"/>
                                  </p:stCondLst>
                                  <p:childTnLst>
                                    <p:set>
                                      <p:cBhvr>
                                        <p:cTn id="41" dur="1" fill="hold">
                                          <p:stCondLst>
                                            <p:cond delay="0"/>
                                          </p:stCondLst>
                                        </p:cTn>
                                        <p:tgtEl>
                                          <p:spTgt spid="3">
                                            <p:txEl>
                                              <p:pRg st="8" end="8"/>
                                            </p:txEl>
                                          </p:spTgt>
                                        </p:tgtEl>
                                        <p:attrNameLst>
                                          <p:attrName>style.visibility</p:attrName>
                                        </p:attrNameLst>
                                      </p:cBhvr>
                                      <p:to>
                                        <p:strVal val="visible"/>
                                      </p:to>
                                    </p:set>
                                    <p:animEffect transition="in" filter="blinds(horizontal)">
                                      <p:cBhvr>
                                        <p:cTn id="42" dur="500"/>
                                        <p:tgtEl>
                                          <p:spTgt spid="3">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0" name="Picture 59"/>
          <p:cNvPicPr>
            <a:picLocks noChangeAspect="1"/>
          </p:cNvPicPr>
          <p:nvPr/>
        </p:nvPicPr>
        <p:blipFill>
          <a:blip r:embed="rId3" cstate="print">
            <a:clrChange>
              <a:clrFrom>
                <a:srgbClr val="FFFFFF"/>
              </a:clrFrom>
              <a:clrTo>
                <a:srgbClr val="FFFFFF">
                  <a:alpha val="0"/>
                </a:srgbClr>
              </a:clrTo>
            </a:clrChange>
          </a:blip>
          <a:stretch>
            <a:fillRect/>
          </a:stretch>
        </p:blipFill>
        <p:spPr>
          <a:xfrm>
            <a:off x="3029868" y="1666207"/>
            <a:ext cx="3436620" cy="3646150"/>
          </a:xfrm>
          <a:prstGeom prst="rect">
            <a:avLst/>
          </a:prstGeom>
        </p:spPr>
      </p:pic>
      <p:sp>
        <p:nvSpPr>
          <p:cNvPr id="26" name="25 Yuvarlatılmış Dikdörtgen"/>
          <p:cNvSpPr/>
          <p:nvPr/>
        </p:nvSpPr>
        <p:spPr>
          <a:xfrm>
            <a:off x="642910" y="3143248"/>
            <a:ext cx="2428892" cy="1000132"/>
          </a:xfrm>
          <a:prstGeom prst="roundRect">
            <a:avLst/>
          </a:prstGeom>
          <a:solidFill>
            <a:schemeClr val="accent4">
              <a:lumMod val="20000"/>
              <a:lumOff val="80000"/>
            </a:schemeClr>
          </a:solidFill>
          <a:ln w="57150">
            <a:solidFill>
              <a:srgbClr val="FF0000"/>
            </a:solidFill>
            <a:prstDash val="sysDash"/>
          </a:ln>
        </p:spPr>
        <p:style>
          <a:lnRef idx="2">
            <a:schemeClr val="accent5"/>
          </a:lnRef>
          <a:fillRef idx="1">
            <a:schemeClr val="lt1"/>
          </a:fillRef>
          <a:effectRef idx="0">
            <a:schemeClr val="accent5"/>
          </a:effectRef>
          <a:fontRef idx="minor">
            <a:schemeClr val="dk1"/>
          </a:fontRef>
        </p:style>
        <p:txBody>
          <a:bodyPr rtlCol="0" anchor="ctr"/>
          <a:lstStyle/>
          <a:p>
            <a:pPr algn="ctr"/>
            <a:endParaRPr lang="tr-TR"/>
          </a:p>
        </p:txBody>
      </p:sp>
      <p:sp>
        <p:nvSpPr>
          <p:cNvPr id="48" name="47 Metin kutusu"/>
          <p:cNvSpPr txBox="1"/>
          <p:nvPr/>
        </p:nvSpPr>
        <p:spPr>
          <a:xfrm>
            <a:off x="2871989" y="1982233"/>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veri giriş-çıkış</a:t>
            </a:r>
          </a:p>
        </p:txBody>
      </p:sp>
      <p:sp>
        <p:nvSpPr>
          <p:cNvPr id="46" name="45 Başlık"/>
          <p:cNvSpPr>
            <a:spLocks noGrp="1"/>
          </p:cNvSpPr>
          <p:nvPr>
            <p:ph type="title"/>
          </p:nvPr>
        </p:nvSpPr>
        <p:spPr>
          <a:xfrm>
            <a:off x="457200" y="121547"/>
            <a:ext cx="8229600" cy="990600"/>
          </a:xfrm>
        </p:spPr>
        <p:txBody>
          <a:bodyPr/>
          <a:lstStyle/>
          <a:p>
            <a:r>
              <a:rPr lang="tr-TR" dirty="0" smtClean="0"/>
              <a:t>Yol Haritası</a:t>
            </a:r>
            <a:endParaRPr lang="tr-TR" dirty="0"/>
          </a:p>
        </p:txBody>
      </p:sp>
      <p:pic>
        <p:nvPicPr>
          <p:cNvPr id="47" name="46 Resim" descr="images.jpeg"/>
          <p:cNvPicPr>
            <a:picLocks noChangeAspect="1"/>
          </p:cNvPicPr>
          <p:nvPr/>
        </p:nvPicPr>
        <p:blipFill>
          <a:blip r:embed="rId4">
            <a:clrChange>
              <a:clrFrom>
                <a:srgbClr val="FFFFFF"/>
              </a:clrFrom>
              <a:clrTo>
                <a:srgbClr val="FFFFFF">
                  <a:alpha val="0"/>
                </a:srgbClr>
              </a:clrTo>
            </a:clrChange>
          </a:blip>
          <a:srcRect b="14457"/>
          <a:stretch>
            <a:fillRect/>
          </a:stretch>
        </p:blipFill>
        <p:spPr>
          <a:xfrm>
            <a:off x="3300328" y="1112147"/>
            <a:ext cx="891197" cy="864000"/>
          </a:xfrm>
          <a:prstGeom prst="rect">
            <a:avLst/>
          </a:prstGeom>
        </p:spPr>
      </p:pic>
      <p:pic>
        <p:nvPicPr>
          <p:cNvPr id="49" name="48 Resim" descr="Stick-figure-balancing-gadgets.gif"/>
          <p:cNvPicPr>
            <a:picLocks noChangeAspect="1"/>
          </p:cNvPicPr>
          <p:nvPr/>
        </p:nvPicPr>
        <p:blipFill>
          <a:blip r:embed="rId5" cstate="print">
            <a:clrChange>
              <a:clrFrom>
                <a:srgbClr val="FFFFFF"/>
              </a:clrFrom>
              <a:clrTo>
                <a:srgbClr val="FFFFFF">
                  <a:alpha val="0"/>
                </a:srgbClr>
              </a:clrTo>
            </a:clrChange>
          </a:blip>
          <a:stretch>
            <a:fillRect/>
          </a:stretch>
        </p:blipFill>
        <p:spPr>
          <a:xfrm>
            <a:off x="3644786" y="5010231"/>
            <a:ext cx="1241597" cy="1364392"/>
          </a:xfrm>
          <a:prstGeom prst="rect">
            <a:avLst/>
          </a:prstGeom>
        </p:spPr>
      </p:pic>
      <p:pic>
        <p:nvPicPr>
          <p:cNvPr id="50" name="49 Resim" descr="stick_figure_holding_five_800_clr_7794.png"/>
          <p:cNvPicPr>
            <a:picLocks noChangeAspect="1"/>
          </p:cNvPicPr>
          <p:nvPr/>
        </p:nvPicPr>
        <p:blipFill>
          <a:blip r:embed="rId6" cstate="print"/>
          <a:stretch>
            <a:fillRect/>
          </a:stretch>
        </p:blipFill>
        <p:spPr>
          <a:xfrm>
            <a:off x="6041478" y="1112147"/>
            <a:ext cx="512325" cy="828000"/>
          </a:xfrm>
          <a:prstGeom prst="rect">
            <a:avLst/>
          </a:prstGeom>
        </p:spPr>
      </p:pic>
      <p:sp>
        <p:nvSpPr>
          <p:cNvPr id="51" name="50 Metin kutusu"/>
          <p:cNvSpPr txBox="1"/>
          <p:nvPr/>
        </p:nvSpPr>
        <p:spPr>
          <a:xfrm>
            <a:off x="6636193" y="1297265"/>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değişken</a:t>
            </a:r>
          </a:p>
        </p:txBody>
      </p:sp>
      <p:pic>
        <p:nvPicPr>
          <p:cNvPr id="52" name="51 Resim" descr="question-mark-above-figure.jpg"/>
          <p:cNvPicPr>
            <a:picLocks noChangeAspect="1"/>
          </p:cNvPicPr>
          <p:nvPr/>
        </p:nvPicPr>
        <p:blipFill>
          <a:blip r:embed="rId7" cstate="print">
            <a:clrChange>
              <a:clrFrom>
                <a:srgbClr val="000000">
                  <a:alpha val="0"/>
                </a:srgbClr>
              </a:clrFrom>
              <a:clrTo>
                <a:srgbClr val="000000">
                  <a:alpha val="0"/>
                </a:srgbClr>
              </a:clrTo>
            </a:clrChange>
          </a:blip>
          <a:stretch>
            <a:fillRect/>
          </a:stretch>
        </p:blipFill>
        <p:spPr>
          <a:xfrm>
            <a:off x="5143529" y="740360"/>
            <a:ext cx="476928" cy="828000"/>
          </a:xfrm>
          <a:prstGeom prst="rect">
            <a:avLst/>
          </a:prstGeom>
        </p:spPr>
      </p:pic>
      <p:sp>
        <p:nvSpPr>
          <p:cNvPr id="55" name="54 Metin kutusu"/>
          <p:cNvSpPr txBox="1"/>
          <p:nvPr/>
        </p:nvSpPr>
        <p:spPr>
          <a:xfrm>
            <a:off x="4207529" y="865926"/>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algoritma</a:t>
            </a:r>
          </a:p>
        </p:txBody>
      </p:sp>
      <p:sp>
        <p:nvSpPr>
          <p:cNvPr id="56" name="55 Metin kutusu"/>
          <p:cNvSpPr txBox="1"/>
          <p:nvPr/>
        </p:nvSpPr>
        <p:spPr>
          <a:xfrm>
            <a:off x="6466488" y="2447435"/>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koşul</a:t>
            </a:r>
          </a:p>
        </p:txBody>
      </p:sp>
      <p:pic>
        <p:nvPicPr>
          <p:cNvPr id="61" name="60 Resim" descr="stick_figure_direction_1600_clr.png"/>
          <p:cNvPicPr>
            <a:picLocks noChangeAspect="1"/>
          </p:cNvPicPr>
          <p:nvPr/>
        </p:nvPicPr>
        <p:blipFill>
          <a:blip r:embed="rId8" cstate="print"/>
          <a:stretch>
            <a:fillRect/>
          </a:stretch>
        </p:blipFill>
        <p:spPr>
          <a:xfrm rot="156924">
            <a:off x="5546465" y="2002301"/>
            <a:ext cx="900000" cy="898127"/>
          </a:xfrm>
          <a:prstGeom prst="rect">
            <a:avLst/>
          </a:prstGeom>
        </p:spPr>
      </p:pic>
      <p:pic>
        <p:nvPicPr>
          <p:cNvPr id="62" name="61 Resim" descr="teaserbox_4675912.png"/>
          <p:cNvPicPr>
            <a:picLocks noChangeAspect="1"/>
          </p:cNvPicPr>
          <p:nvPr/>
        </p:nvPicPr>
        <p:blipFill>
          <a:blip r:embed="rId9" cstate="print"/>
          <a:stretch>
            <a:fillRect/>
          </a:stretch>
        </p:blipFill>
        <p:spPr>
          <a:xfrm>
            <a:off x="3711530" y="2570546"/>
            <a:ext cx="675000" cy="900000"/>
          </a:xfrm>
          <a:prstGeom prst="rect">
            <a:avLst/>
          </a:prstGeom>
        </p:spPr>
      </p:pic>
      <p:sp>
        <p:nvSpPr>
          <p:cNvPr id="63" name="62 Metin kutusu"/>
          <p:cNvSpPr txBox="1"/>
          <p:nvPr/>
        </p:nvSpPr>
        <p:spPr>
          <a:xfrm>
            <a:off x="2629705" y="2849758"/>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fonksiyon</a:t>
            </a:r>
          </a:p>
        </p:txBody>
      </p:sp>
      <p:pic>
        <p:nvPicPr>
          <p:cNvPr id="65" name="64 Resim" descr="döngü.jpg"/>
          <p:cNvPicPr>
            <a:picLocks noChangeAspect="1"/>
          </p:cNvPicPr>
          <p:nvPr/>
        </p:nvPicPr>
        <p:blipFill>
          <a:blip r:embed="rId10" cstate="print">
            <a:clrChange>
              <a:clrFrom>
                <a:srgbClr val="FFFFFF"/>
              </a:clrFrom>
              <a:clrTo>
                <a:srgbClr val="FFFFFF">
                  <a:alpha val="0"/>
                </a:srgbClr>
              </a:clrTo>
            </a:clrChange>
          </a:blip>
          <a:stretch>
            <a:fillRect/>
          </a:stretch>
        </p:blipFill>
        <p:spPr>
          <a:xfrm>
            <a:off x="4782665" y="3020546"/>
            <a:ext cx="900000" cy="900000"/>
          </a:xfrm>
          <a:prstGeom prst="rect">
            <a:avLst/>
          </a:prstGeom>
        </p:spPr>
      </p:pic>
      <p:pic>
        <p:nvPicPr>
          <p:cNvPr id="92" name="91 Resim" descr="arrays.jpg"/>
          <p:cNvPicPr>
            <a:picLocks noChangeAspect="1"/>
          </p:cNvPicPr>
          <p:nvPr/>
        </p:nvPicPr>
        <p:blipFill>
          <a:blip r:embed="rId11" cstate="print">
            <a:clrChange>
              <a:clrFrom>
                <a:srgbClr val="FFFFFF"/>
              </a:clrFrom>
              <a:clrTo>
                <a:srgbClr val="FFFFFF">
                  <a:alpha val="0"/>
                </a:srgbClr>
              </a:clrTo>
            </a:clrChange>
          </a:blip>
          <a:srcRect t="19559" b="26669"/>
          <a:stretch>
            <a:fillRect/>
          </a:stretch>
        </p:blipFill>
        <p:spPr>
          <a:xfrm rot="273011">
            <a:off x="1832849" y="3193775"/>
            <a:ext cx="1064446" cy="612000"/>
          </a:xfrm>
          <a:prstGeom prst="rect">
            <a:avLst/>
          </a:prstGeom>
        </p:spPr>
      </p:pic>
      <p:sp>
        <p:nvSpPr>
          <p:cNvPr id="94" name="93 Metin kutusu"/>
          <p:cNvSpPr txBox="1"/>
          <p:nvPr/>
        </p:nvSpPr>
        <p:spPr>
          <a:xfrm>
            <a:off x="5736193" y="3498517"/>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döngü</a:t>
            </a:r>
          </a:p>
        </p:txBody>
      </p:sp>
      <p:sp>
        <p:nvSpPr>
          <p:cNvPr id="96" name="95 Metin kutusu"/>
          <p:cNvSpPr txBox="1"/>
          <p:nvPr/>
        </p:nvSpPr>
        <p:spPr>
          <a:xfrm>
            <a:off x="890164" y="3470546"/>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dizi -dizgi</a:t>
            </a:r>
          </a:p>
        </p:txBody>
      </p:sp>
      <p:pic>
        <p:nvPicPr>
          <p:cNvPr id="97" name="96 Resim" descr="16201491-3d-human-with-a-pointer-isolated-on-white-background.jpg"/>
          <p:cNvPicPr>
            <a:picLocks noChangeAspect="1"/>
          </p:cNvPicPr>
          <p:nvPr/>
        </p:nvPicPr>
        <p:blipFill>
          <a:blip r:embed="rId12">
            <a:clrChange>
              <a:clrFrom>
                <a:srgbClr val="FFFFFF"/>
              </a:clrFrom>
              <a:clrTo>
                <a:srgbClr val="FFFFFF">
                  <a:alpha val="0"/>
                </a:srgbClr>
              </a:clrTo>
            </a:clrChange>
          </a:blip>
          <a:stretch>
            <a:fillRect/>
          </a:stretch>
        </p:blipFill>
        <p:spPr>
          <a:xfrm>
            <a:off x="5413374" y="3894788"/>
            <a:ext cx="744642" cy="900000"/>
          </a:xfrm>
          <a:prstGeom prst="rect">
            <a:avLst/>
          </a:prstGeom>
        </p:spPr>
      </p:pic>
      <p:pic>
        <p:nvPicPr>
          <p:cNvPr id="98" name="97 Resim" descr="harıl harıl kod.jpg"/>
          <p:cNvPicPr>
            <a:picLocks noChangeAspect="1"/>
          </p:cNvPicPr>
          <p:nvPr/>
        </p:nvPicPr>
        <p:blipFill>
          <a:blip r:embed="rId13" cstate="print"/>
          <a:stretch>
            <a:fillRect/>
          </a:stretch>
        </p:blipFill>
        <p:spPr>
          <a:xfrm>
            <a:off x="2061627" y="4389607"/>
            <a:ext cx="810362" cy="810362"/>
          </a:xfrm>
          <a:prstGeom prst="rect">
            <a:avLst/>
          </a:prstGeom>
        </p:spPr>
      </p:pic>
      <p:sp>
        <p:nvSpPr>
          <p:cNvPr id="95" name="94 Metin kutusu"/>
          <p:cNvSpPr txBox="1"/>
          <p:nvPr/>
        </p:nvSpPr>
        <p:spPr>
          <a:xfrm>
            <a:off x="6012890" y="4517789"/>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işaretçi</a:t>
            </a:r>
          </a:p>
        </p:txBody>
      </p:sp>
      <p:sp>
        <p:nvSpPr>
          <p:cNvPr id="99" name="98 Metin kutusu"/>
          <p:cNvSpPr txBox="1"/>
          <p:nvPr/>
        </p:nvSpPr>
        <p:spPr>
          <a:xfrm>
            <a:off x="1161627" y="4764010"/>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yapı</a:t>
            </a:r>
          </a:p>
        </p:txBody>
      </p:sp>
      <p:sp>
        <p:nvSpPr>
          <p:cNvPr id="23" name="22 Metin kutusu"/>
          <p:cNvSpPr txBox="1"/>
          <p:nvPr/>
        </p:nvSpPr>
        <p:spPr>
          <a:xfrm>
            <a:off x="2919894" y="5377803"/>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komut ekranı</a:t>
            </a:r>
          </a:p>
        </p:txBody>
      </p:sp>
      <p:sp>
        <p:nvSpPr>
          <p:cNvPr id="25" name="24 Metin kutusu"/>
          <p:cNvSpPr txBox="1"/>
          <p:nvPr/>
        </p:nvSpPr>
        <p:spPr>
          <a:xfrm>
            <a:off x="4963374" y="5624024"/>
            <a:ext cx="900000" cy="246221"/>
          </a:xfrm>
          <a:prstGeom prst="rect">
            <a:avLst/>
          </a:prstGeom>
          <a:solidFill>
            <a:schemeClr val="accent2">
              <a:lumMod val="20000"/>
              <a:lumOff val="80000"/>
            </a:schemeClr>
          </a:solidFill>
        </p:spPr>
        <p:style>
          <a:lnRef idx="2">
            <a:schemeClr val="accent1"/>
          </a:lnRef>
          <a:fillRef idx="1">
            <a:schemeClr val="lt1"/>
          </a:fillRef>
          <a:effectRef idx="0">
            <a:schemeClr val="accent1"/>
          </a:effectRef>
          <a:fontRef idx="minor">
            <a:schemeClr val="dk1"/>
          </a:fontRef>
        </p:style>
        <p:txBody>
          <a:bodyPr wrap="square" rtlCol="0">
            <a:spAutoFit/>
          </a:bodyPr>
          <a:lstStyle/>
          <a:p>
            <a:pPr algn="ctr"/>
            <a:r>
              <a:rPr lang="tr-TR" sz="1000" dirty="0" smtClean="0">
                <a:solidFill>
                  <a:schemeClr val="tx1"/>
                </a:solidFill>
              </a:rPr>
              <a:t>özyineleme</a:t>
            </a:r>
          </a:p>
        </p:txBody>
      </p:sp>
    </p:spTree>
  </p:cSld>
  <p:clrMapOvr>
    <a:masterClrMapping/>
  </p:clrMapOvr>
  <p:transition spd="med" advClick="0">
    <p:pull/>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fontScale="90000"/>
          </a:bodyPr>
          <a:lstStyle/>
          <a:p>
            <a:r>
              <a:rPr lang="tr-TR" dirty="0" smtClean="0"/>
              <a:t>ÖNEMLİ DUYURU! DERSİN İKİNCİ EVRESİNE GEÇİŞ</a:t>
            </a:r>
            <a:endParaRPr lang="tr-TR" dirty="0"/>
          </a:p>
        </p:txBody>
      </p:sp>
      <p:sp>
        <p:nvSpPr>
          <p:cNvPr id="3" name="2 İçerik Yer Tutucusu"/>
          <p:cNvSpPr>
            <a:spLocks noGrp="1"/>
          </p:cNvSpPr>
          <p:nvPr>
            <p:ph sz="quarter" idx="1"/>
          </p:nvPr>
        </p:nvSpPr>
        <p:spPr>
          <a:xfrm>
            <a:off x="457200" y="1219200"/>
            <a:ext cx="6043626" cy="4995882"/>
          </a:xfrm>
        </p:spPr>
        <p:txBody>
          <a:bodyPr>
            <a:normAutofit fontScale="92500" lnSpcReduction="10000"/>
          </a:bodyPr>
          <a:lstStyle/>
          <a:p>
            <a:r>
              <a:rPr lang="tr-TR" dirty="0" smtClean="0"/>
              <a:t>Dersin </a:t>
            </a:r>
            <a:r>
              <a:rPr lang="tr-TR" dirty="0" err="1" smtClean="0"/>
              <a:t>algoritmik</a:t>
            </a:r>
            <a:r>
              <a:rPr lang="tr-TR" dirty="0" smtClean="0"/>
              <a:t> olarak daha yoğun olan </a:t>
            </a:r>
            <a:r>
              <a:rPr lang="tr-TR" b="1" dirty="0" smtClean="0"/>
              <a:t>ikinci evresine</a:t>
            </a:r>
            <a:r>
              <a:rPr lang="tr-TR" dirty="0" smtClean="0"/>
              <a:t> geçiyoruz.</a:t>
            </a:r>
          </a:p>
          <a:p>
            <a:r>
              <a:rPr lang="tr-TR" dirty="0" smtClean="0"/>
              <a:t>Dersin bundan sonraki aşaması; kabarcık sıralama, dizgiler, özyineleme, işaretçiler, yapılar ve komut ekranı gibi </a:t>
            </a:r>
            <a:r>
              <a:rPr lang="tr-TR" b="1" dirty="0" smtClean="0"/>
              <a:t>kapsamlı konuları</a:t>
            </a:r>
            <a:r>
              <a:rPr lang="tr-TR" dirty="0" smtClean="0"/>
              <a:t> içermektedir. </a:t>
            </a:r>
          </a:p>
          <a:p>
            <a:pPr lvl="1"/>
            <a:r>
              <a:rPr lang="tr-TR" dirty="0" smtClean="0"/>
              <a:t>Eğer düzenli çalışılmazsa, </a:t>
            </a:r>
            <a:r>
              <a:rPr lang="tr-TR" dirty="0" err="1" smtClean="0"/>
              <a:t>if</a:t>
            </a:r>
            <a:r>
              <a:rPr lang="tr-TR" dirty="0" smtClean="0"/>
              <a:t> else </a:t>
            </a:r>
            <a:r>
              <a:rPr lang="tr-TR" dirty="0" err="1" smtClean="0"/>
              <a:t>while'a</a:t>
            </a:r>
            <a:r>
              <a:rPr lang="tr-TR" dirty="0" smtClean="0"/>
              <a:t> pek benzemez ve </a:t>
            </a:r>
            <a:r>
              <a:rPr lang="tr-TR" b="1" dirty="0" smtClean="0"/>
              <a:t>çok zorlanırsınız.</a:t>
            </a:r>
            <a:endParaRPr lang="tr-TR" dirty="0" smtClean="0"/>
          </a:p>
          <a:p>
            <a:r>
              <a:rPr lang="tr-TR" dirty="0" smtClean="0"/>
              <a:t>İçeriği yoğun olan SUNU06 yüklendi. </a:t>
            </a:r>
          </a:p>
          <a:p>
            <a:r>
              <a:rPr lang="tr-TR" dirty="0" smtClean="0"/>
              <a:t>2018 Yaz </a:t>
            </a:r>
            <a:r>
              <a:rPr lang="tr-TR" dirty="0" err="1" smtClean="0"/>
              <a:t>Piazza’sından</a:t>
            </a:r>
            <a:r>
              <a:rPr lang="tr-TR" dirty="0" smtClean="0"/>
              <a:t> Ara Sınav II alıştırma sorularına ve Ara Sınav II sorularına bakınız.</a:t>
            </a:r>
          </a:p>
          <a:p>
            <a:r>
              <a:rPr lang="tr-TR" dirty="0" smtClean="0"/>
              <a:t>Bunlara bugünlerde çalışmazsanız </a:t>
            </a:r>
            <a:r>
              <a:rPr lang="tr-TR" b="1" dirty="0" smtClean="0"/>
              <a:t>geride kalırsınız.</a:t>
            </a:r>
            <a:endParaRPr lang="tr-TR" dirty="0" smtClean="0"/>
          </a:p>
          <a:p>
            <a:endParaRPr lang="tr-TR" dirty="0"/>
          </a:p>
        </p:txBody>
      </p:sp>
      <p:pic>
        <p:nvPicPr>
          <p:cNvPr id="133122" name="Picture 2" descr="https://d1b10bmlvqabco.cloudfront.net/attach/jgrrsz7vbup5s1/inqfroh8pif2zg/jidaupbfl91a/Dusus.JPG"/>
          <p:cNvPicPr>
            <a:picLocks noChangeAspect="1" noChangeArrowheads="1"/>
          </p:cNvPicPr>
          <p:nvPr/>
        </p:nvPicPr>
        <p:blipFill>
          <a:blip r:embed="rId2"/>
          <a:srcRect/>
          <a:stretch>
            <a:fillRect/>
          </a:stretch>
        </p:blipFill>
        <p:spPr bwMode="auto">
          <a:xfrm>
            <a:off x="7000892" y="1214422"/>
            <a:ext cx="1785834" cy="4572032"/>
          </a:xfrm>
          <a:prstGeom prst="rect">
            <a:avLst/>
          </a:prstGeom>
          <a:noFill/>
        </p:spPr>
      </p:pic>
      <p:sp>
        <p:nvSpPr>
          <p:cNvPr id="5" name="4 Metin kutusu"/>
          <p:cNvSpPr txBox="1"/>
          <p:nvPr/>
        </p:nvSpPr>
        <p:spPr>
          <a:xfrm>
            <a:off x="5715008" y="5857892"/>
            <a:ext cx="3428992" cy="646331"/>
          </a:xfrm>
          <a:prstGeom prst="rect">
            <a:avLst/>
          </a:prstGeom>
          <a:noFill/>
        </p:spPr>
        <p:txBody>
          <a:bodyPr wrap="square" rtlCol="0">
            <a:spAutoFit/>
          </a:bodyPr>
          <a:lstStyle/>
          <a:p>
            <a:r>
              <a:rPr lang="tr-TR" sz="1200" dirty="0" smtClean="0"/>
              <a:t>Geçtiğimiz dönemlerden birinde Ara Sınav I notu yüksek olan öğrencilerin bazılarının tüm sınav not durumları</a:t>
            </a:r>
            <a:endParaRPr lang="tr-TR" sz="1200"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amond(in)">
                                      <p:cBhvr>
                                        <p:cTn id="7" dur="20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amond(in)">
                                      <p:cBhvr>
                                        <p:cTn id="12" dur="20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8" presetClass="entr" presetSubtype="16"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amond(in)">
                                      <p:cBhvr>
                                        <p:cTn id="17" dur="20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8" presetClass="entr" presetSubtype="16"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amond(in)">
                                      <p:cBhvr>
                                        <p:cTn id="22" dur="20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8" presetClass="entr" presetSubtype="16"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diamond(in)">
                                      <p:cBhvr>
                                        <p:cTn id="27" dur="20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8" presetClass="entr" presetSubtype="16"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diamond(in)">
                                      <p:cBhvr>
                                        <p:cTn id="32" dur="2000"/>
                                        <p:tgtEl>
                                          <p:spTgt spid="3">
                                            <p:txEl>
                                              <p:pRg st="5" end="5"/>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İşlediklerimiz…</a:t>
            </a:r>
            <a:endParaRPr lang="tr-TR" dirty="0"/>
          </a:p>
        </p:txBody>
      </p:sp>
      <p:sp>
        <p:nvSpPr>
          <p:cNvPr id="3" name="2 İçerik Yer Tutucusu"/>
          <p:cNvSpPr>
            <a:spLocks noGrp="1"/>
          </p:cNvSpPr>
          <p:nvPr>
            <p:ph sz="quarter" idx="1"/>
          </p:nvPr>
        </p:nvSpPr>
        <p:spPr/>
        <p:txBody>
          <a:bodyPr/>
          <a:lstStyle/>
          <a:p>
            <a:r>
              <a:rPr lang="tr-TR" sz="3200" dirty="0" smtClean="0"/>
              <a:t>…</a:t>
            </a:r>
          </a:p>
          <a:p>
            <a:r>
              <a:rPr lang="tr-TR" sz="3200" dirty="0" smtClean="0"/>
              <a:t>Döngüler</a:t>
            </a:r>
          </a:p>
          <a:p>
            <a:pPr lvl="1"/>
            <a:r>
              <a:rPr lang="tr-TR" sz="2800" dirty="0" err="1" smtClean="0"/>
              <a:t>while</a:t>
            </a:r>
            <a:r>
              <a:rPr lang="tr-TR" sz="2800" dirty="0" smtClean="0"/>
              <a:t>, do </a:t>
            </a:r>
            <a:r>
              <a:rPr lang="tr-TR" sz="2800" dirty="0" err="1" smtClean="0"/>
              <a:t>while</a:t>
            </a:r>
            <a:r>
              <a:rPr lang="tr-TR" sz="2800" dirty="0" smtClean="0"/>
              <a:t>, </a:t>
            </a:r>
            <a:r>
              <a:rPr lang="tr-TR" sz="2800" dirty="0" err="1" smtClean="0"/>
              <a:t>for</a:t>
            </a:r>
            <a:endParaRPr lang="tr-TR" sz="2800" dirty="0" smtClean="0"/>
          </a:p>
          <a:p>
            <a:pPr lvl="1"/>
            <a:r>
              <a:rPr lang="tr-TR" sz="2800" dirty="0" smtClean="0"/>
              <a:t>Döngülerle şekil çizdirmece</a:t>
            </a:r>
          </a:p>
          <a:p>
            <a:pPr lvl="1"/>
            <a:endParaRPr lang="tr-TR" sz="2800" dirty="0" smtClean="0"/>
          </a:p>
          <a:p>
            <a:r>
              <a:rPr lang="tr-TR" sz="3500" dirty="0" smtClean="0">
                <a:solidFill>
                  <a:schemeClr val="tx1"/>
                </a:solidFill>
              </a:rPr>
              <a:t>Diziler</a:t>
            </a:r>
          </a:p>
        </p:txBody>
      </p:sp>
      <p:pic>
        <p:nvPicPr>
          <p:cNvPr id="5" name="4 Resim" descr="cf6227b33a37f74d035140ea80075114.gif"/>
          <p:cNvPicPr>
            <a:picLocks noChangeAspect="1"/>
          </p:cNvPicPr>
          <p:nvPr/>
        </p:nvPicPr>
        <p:blipFill>
          <a:blip r:embed="rId2"/>
          <a:stretch>
            <a:fillRect/>
          </a:stretch>
        </p:blipFill>
        <p:spPr>
          <a:xfrm>
            <a:off x="6143636" y="4786322"/>
            <a:ext cx="1972146" cy="1492603"/>
          </a:xfrm>
          <a:prstGeom prst="rect">
            <a:avLst/>
          </a:prstGeom>
        </p:spPr>
      </p:pic>
      <p:pic>
        <p:nvPicPr>
          <p:cNvPr id="8" name="7 Resim" descr="hourglass-29124_960_720.png"/>
          <p:cNvPicPr>
            <a:picLocks noChangeAspect="1"/>
          </p:cNvPicPr>
          <p:nvPr/>
        </p:nvPicPr>
        <p:blipFill>
          <a:blip r:embed="rId3" cstate="print"/>
          <a:stretch>
            <a:fillRect/>
          </a:stretch>
        </p:blipFill>
        <p:spPr>
          <a:xfrm rot="416781">
            <a:off x="5034854" y="3050111"/>
            <a:ext cx="932033" cy="1803935"/>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grpSp>
        <p:nvGrpSpPr>
          <p:cNvPr id="10" name="5 Grup"/>
          <p:cNvGrpSpPr/>
          <p:nvPr/>
        </p:nvGrpSpPr>
        <p:grpSpPr>
          <a:xfrm>
            <a:off x="571472" y="4572008"/>
            <a:ext cx="3929090" cy="1357298"/>
            <a:chOff x="1428728" y="3786190"/>
            <a:chExt cx="7286652" cy="2643182"/>
          </a:xfrm>
        </p:grpSpPr>
        <p:pic>
          <p:nvPicPr>
            <p:cNvPr id="11" name="10 Resim" descr="63beab5308fb0a2a83498c59a2c068c8--storage-rental-storage-one.jpg"/>
            <p:cNvPicPr>
              <a:picLocks noChangeAspect="1"/>
            </p:cNvPicPr>
            <p:nvPr/>
          </p:nvPicPr>
          <p:blipFill>
            <a:blip r:embed="rId4" cstate="screen"/>
            <a:stretch>
              <a:fillRect/>
            </a:stretch>
          </p:blipFill>
          <p:spPr>
            <a:xfrm>
              <a:off x="1428728" y="3786190"/>
              <a:ext cx="2357454" cy="2339905"/>
            </a:xfrm>
            <a:prstGeom prst="rect">
              <a:avLst/>
            </a:prstGeom>
          </p:spPr>
        </p:pic>
        <p:pic>
          <p:nvPicPr>
            <p:cNvPr id="12" name="11 Resim" descr="trofast-storage-combination-with-boxes-light-white-stained-pine-orange__0351257_pe547490_s5.jpg"/>
            <p:cNvPicPr>
              <a:picLocks noChangeAspect="1"/>
            </p:cNvPicPr>
            <p:nvPr/>
          </p:nvPicPr>
          <p:blipFill>
            <a:blip r:embed="rId5" cstate="screen">
              <a:clrChange>
                <a:clrFrom>
                  <a:srgbClr val="FFFFFF"/>
                </a:clrFrom>
                <a:clrTo>
                  <a:srgbClr val="FFFFFF">
                    <a:alpha val="0"/>
                  </a:srgbClr>
                </a:clrTo>
              </a:clrChange>
            </a:blip>
            <a:stretch>
              <a:fillRect/>
            </a:stretch>
          </p:blipFill>
          <p:spPr>
            <a:xfrm>
              <a:off x="5643570" y="3857628"/>
              <a:ext cx="2000240" cy="2000240"/>
            </a:xfrm>
            <a:prstGeom prst="rect">
              <a:avLst/>
            </a:prstGeom>
          </p:spPr>
        </p:pic>
        <p:pic>
          <p:nvPicPr>
            <p:cNvPr id="13" name="12 Resim" descr="trofast-storage-combination-with-boxes-light-white-stained-pine-orange__0351257_pe547490_s5.jpg"/>
            <p:cNvPicPr>
              <a:picLocks noChangeAspect="1"/>
            </p:cNvPicPr>
            <p:nvPr/>
          </p:nvPicPr>
          <p:blipFill>
            <a:blip r:embed="rId5" cstate="screen">
              <a:clrChange>
                <a:clrFrom>
                  <a:srgbClr val="FFFFFF"/>
                </a:clrFrom>
                <a:clrTo>
                  <a:srgbClr val="FFFFFF">
                    <a:alpha val="0"/>
                  </a:srgbClr>
                </a:clrTo>
              </a:clrChange>
            </a:blip>
            <a:stretch>
              <a:fillRect/>
            </a:stretch>
          </p:blipFill>
          <p:spPr>
            <a:xfrm>
              <a:off x="6143636" y="4143380"/>
              <a:ext cx="2000240" cy="2000240"/>
            </a:xfrm>
            <a:prstGeom prst="rect">
              <a:avLst/>
            </a:prstGeom>
          </p:spPr>
        </p:pic>
        <p:pic>
          <p:nvPicPr>
            <p:cNvPr id="14" name="13 Resim" descr="trofast-storage-combination-with-boxes-light-white-stained-pine-orange__0351257_pe547490_s5.jpg"/>
            <p:cNvPicPr>
              <a:picLocks noChangeAspect="1"/>
            </p:cNvPicPr>
            <p:nvPr/>
          </p:nvPicPr>
          <p:blipFill>
            <a:blip r:embed="rId5" cstate="screen">
              <a:clrChange>
                <a:clrFrom>
                  <a:srgbClr val="FFFFFF"/>
                </a:clrFrom>
                <a:clrTo>
                  <a:srgbClr val="FFFFFF">
                    <a:alpha val="0"/>
                  </a:srgbClr>
                </a:clrTo>
              </a:clrChange>
            </a:blip>
            <a:stretch>
              <a:fillRect/>
            </a:stretch>
          </p:blipFill>
          <p:spPr>
            <a:xfrm>
              <a:off x="6715140" y="4429132"/>
              <a:ext cx="2000240" cy="2000240"/>
            </a:xfrm>
            <a:prstGeom prst="rect">
              <a:avLst/>
            </a:prstGeom>
          </p:spPr>
        </p:pic>
        <p:sp>
          <p:nvSpPr>
            <p:cNvPr id="15" name="14 Sağ Ok"/>
            <p:cNvSpPr/>
            <p:nvPr/>
          </p:nvSpPr>
          <p:spPr>
            <a:xfrm>
              <a:off x="4500562" y="4286256"/>
              <a:ext cx="1000132" cy="107157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grpSp>
    </p:spTree>
  </p:cSld>
  <p:clrMapOvr>
    <a:masterClrMapping/>
  </p:clrMapOvr>
  <p:transition>
    <p:random/>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Özet</a:t>
            </a:r>
            <a:endParaRPr lang="tr-TR" dirty="0"/>
          </a:p>
        </p:txBody>
      </p:sp>
      <p:sp>
        <p:nvSpPr>
          <p:cNvPr id="3" name="2 İçerik Yer Tutucusu"/>
          <p:cNvSpPr>
            <a:spLocks noGrp="1"/>
          </p:cNvSpPr>
          <p:nvPr>
            <p:ph sz="quarter" idx="1"/>
          </p:nvPr>
        </p:nvSpPr>
        <p:spPr/>
        <p:txBody>
          <a:bodyPr>
            <a:normAutofit/>
          </a:bodyPr>
          <a:lstStyle/>
          <a:p>
            <a:r>
              <a:rPr lang="tr-TR" dirty="0" smtClean="0"/>
              <a:t>Diziler, aynı türden birden fazla veriyi tek çatı altında tutmamızı sağlıyor. </a:t>
            </a:r>
            <a:r>
              <a:rPr lang="tr-TR" i="1" dirty="0" err="1" smtClean="0">
                <a:solidFill>
                  <a:srgbClr val="FF0000"/>
                </a:solidFill>
              </a:rPr>
              <a:t>int</a:t>
            </a:r>
            <a:r>
              <a:rPr lang="tr-TR" i="1" dirty="0" smtClean="0">
                <a:solidFill>
                  <a:srgbClr val="FF0000"/>
                </a:solidFill>
              </a:rPr>
              <a:t> </a:t>
            </a:r>
            <a:r>
              <a:rPr lang="tr-TR" i="1" dirty="0" err="1" smtClean="0">
                <a:solidFill>
                  <a:srgbClr val="FF0000"/>
                </a:solidFill>
              </a:rPr>
              <a:t>sherlock</a:t>
            </a:r>
            <a:r>
              <a:rPr lang="tr-TR" i="1" dirty="0" smtClean="0">
                <a:solidFill>
                  <a:srgbClr val="FF0000"/>
                </a:solidFill>
              </a:rPr>
              <a:t>[1000];</a:t>
            </a:r>
          </a:p>
          <a:p>
            <a:r>
              <a:rPr lang="tr-TR" dirty="0" smtClean="0"/>
              <a:t>İndislerle bir dizinin elemanlarına erişiyoruz: </a:t>
            </a:r>
            <a:r>
              <a:rPr lang="tr-TR" i="1" dirty="0" err="1" smtClean="0">
                <a:solidFill>
                  <a:srgbClr val="FF0000"/>
                </a:solidFill>
              </a:rPr>
              <a:t>sherlock</a:t>
            </a:r>
            <a:r>
              <a:rPr lang="tr-TR" i="1" dirty="0" smtClean="0">
                <a:solidFill>
                  <a:srgbClr val="FF0000"/>
                </a:solidFill>
              </a:rPr>
              <a:t> [8]</a:t>
            </a:r>
          </a:p>
          <a:p>
            <a:r>
              <a:rPr lang="tr-TR" dirty="0" smtClean="0"/>
              <a:t>Döngü parametresi (i,j vs.) ile indisleri kontrol ederek az satırda çok iş yapabiliyor, dizileri işleyebiliyoruz.</a:t>
            </a:r>
          </a:p>
          <a:p>
            <a:pPr lvl="1">
              <a:buNone/>
            </a:pPr>
            <a:r>
              <a:rPr lang="tr-TR" dirty="0" err="1" smtClean="0">
                <a:solidFill>
                  <a:srgbClr val="FF0000"/>
                </a:solidFill>
              </a:rPr>
              <a:t>for</a:t>
            </a:r>
            <a:r>
              <a:rPr lang="tr-TR" dirty="0" smtClean="0">
                <a:solidFill>
                  <a:srgbClr val="FF0000"/>
                </a:solidFill>
              </a:rPr>
              <a:t>(i=0; i&lt;kapasite; i++)</a:t>
            </a:r>
          </a:p>
          <a:p>
            <a:pPr lvl="1">
              <a:buNone/>
            </a:pPr>
            <a:r>
              <a:rPr lang="tr-TR" dirty="0" smtClean="0">
                <a:solidFill>
                  <a:srgbClr val="FF0000"/>
                </a:solidFill>
              </a:rPr>
              <a:t>	</a:t>
            </a:r>
            <a:r>
              <a:rPr lang="tr-TR" dirty="0" err="1" smtClean="0">
                <a:solidFill>
                  <a:srgbClr val="FF0000"/>
                </a:solidFill>
              </a:rPr>
              <a:t>printf</a:t>
            </a:r>
            <a:r>
              <a:rPr lang="tr-TR" dirty="0" smtClean="0">
                <a:solidFill>
                  <a:srgbClr val="FF0000"/>
                </a:solidFill>
              </a:rPr>
              <a:t>(“%d\n”, </a:t>
            </a:r>
            <a:r>
              <a:rPr lang="tr-TR" dirty="0" err="1" smtClean="0">
                <a:solidFill>
                  <a:srgbClr val="FF0000"/>
                </a:solidFill>
              </a:rPr>
              <a:t>sherlock</a:t>
            </a:r>
            <a:r>
              <a:rPr lang="tr-TR" dirty="0" smtClean="0">
                <a:solidFill>
                  <a:srgbClr val="FF0000"/>
                </a:solidFill>
              </a:rPr>
              <a:t>[i]);</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checkerboard(across)">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checkerboard(across)">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checkerboard(across)">
                                      <p:cBhvr>
                                        <p:cTn id="17" dur="500"/>
                                        <p:tgtEl>
                                          <p:spTgt spid="3">
                                            <p:txEl>
                                              <p:pRg st="2" end="2"/>
                                            </p:txEl>
                                          </p:spTgt>
                                        </p:tgtEl>
                                      </p:cBhvr>
                                    </p:animEffect>
                                  </p:childTnLst>
                                </p:cTn>
                              </p:par>
                              <p:par>
                                <p:cTn id="18" presetID="5" presetClass="entr" presetSubtype="10" fill="hold" grpId="0" nodeType="withEffect">
                                  <p:stCondLst>
                                    <p:cond delay="0"/>
                                  </p:stCondLst>
                                  <p:childTnLst>
                                    <p:set>
                                      <p:cBhvr>
                                        <p:cTn id="19" dur="1" fill="hold">
                                          <p:stCondLst>
                                            <p:cond delay="0"/>
                                          </p:stCondLst>
                                        </p:cTn>
                                        <p:tgtEl>
                                          <p:spTgt spid="3">
                                            <p:txEl>
                                              <p:pRg st="3" end="3"/>
                                            </p:txEl>
                                          </p:spTgt>
                                        </p:tgtEl>
                                        <p:attrNameLst>
                                          <p:attrName>style.visibility</p:attrName>
                                        </p:attrNameLst>
                                      </p:cBhvr>
                                      <p:to>
                                        <p:strVal val="visible"/>
                                      </p:to>
                                    </p:set>
                                    <p:animEffect transition="in" filter="checkerboard(across)">
                                      <p:cBhvr>
                                        <p:cTn id="20" dur="500"/>
                                        <p:tgtEl>
                                          <p:spTgt spid="3">
                                            <p:txEl>
                                              <p:pRg st="3" end="3"/>
                                            </p:txEl>
                                          </p:spTgt>
                                        </p:tgtEl>
                                      </p:cBhvr>
                                    </p:animEffect>
                                  </p:childTnLst>
                                </p:cTn>
                              </p:par>
                              <p:par>
                                <p:cTn id="21" presetID="5" presetClass="entr" presetSubtype="10" fill="hold" grpId="0" nodeType="withEffect">
                                  <p:stCondLst>
                                    <p:cond delay="0"/>
                                  </p:stCondLst>
                                  <p:childTnLst>
                                    <p:set>
                                      <p:cBhvr>
                                        <p:cTn id="22" dur="1" fill="hold">
                                          <p:stCondLst>
                                            <p:cond delay="0"/>
                                          </p:stCondLst>
                                        </p:cTn>
                                        <p:tgtEl>
                                          <p:spTgt spid="3">
                                            <p:txEl>
                                              <p:pRg st="4" end="4"/>
                                            </p:txEl>
                                          </p:spTgt>
                                        </p:tgtEl>
                                        <p:attrNameLst>
                                          <p:attrName>style.visibility</p:attrName>
                                        </p:attrNameLst>
                                      </p:cBhvr>
                                      <p:to>
                                        <p:strVal val="visible"/>
                                      </p:to>
                                    </p:set>
                                    <p:animEffect transition="in" filter="checkerboard(across)">
                                      <p:cBhvr>
                                        <p:cTn id="23"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dirty="0" smtClean="0">
                <a:solidFill>
                  <a:schemeClr val="tx2">
                    <a:lumMod val="60000"/>
                    <a:lumOff val="40000"/>
                  </a:schemeClr>
                </a:solidFill>
              </a:rPr>
              <a:t>Dizilerin İncelikleri</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a:bodyPr>
          <a:lstStyle/>
          <a:p>
            <a:pPr algn="just">
              <a:buFont typeface="Wingdings" pitchFamily="2" charset="2"/>
              <a:buChar char="§"/>
            </a:pPr>
            <a:r>
              <a:rPr lang="tr-TR" sz="2400" dirty="0" smtClean="0">
                <a:solidFill>
                  <a:schemeClr val="tx1"/>
                </a:solidFill>
              </a:rPr>
              <a:t> Dizi elemanlarının </a:t>
            </a:r>
            <a:r>
              <a:rPr lang="tr-TR" sz="2400" b="1" dirty="0" smtClean="0">
                <a:solidFill>
                  <a:schemeClr val="tx1"/>
                </a:solidFill>
              </a:rPr>
              <a:t>türü aynı olmalıdır</a:t>
            </a:r>
            <a:r>
              <a:rPr lang="tr-TR" sz="2400" dirty="0" smtClean="0">
                <a:solidFill>
                  <a:schemeClr val="tx1"/>
                </a:solidFill>
              </a:rPr>
              <a:t>. Diziler tanımlanırken dizilerin hangi türde veri tutacağı önceden belirlenir ve diziye atılacak elemanların türünün dizinin türüyle uyumlu olması gerekir. </a:t>
            </a:r>
          </a:p>
          <a:p>
            <a:pPr algn="just">
              <a:buFont typeface="Wingdings" pitchFamily="2" charset="2"/>
              <a:buChar char="§"/>
            </a:pPr>
            <a:r>
              <a:rPr lang="tr-TR" sz="2400" dirty="0" smtClean="0">
                <a:solidFill>
                  <a:schemeClr val="tx1"/>
                </a:solidFill>
              </a:rPr>
              <a:t>Bir dizi </a:t>
            </a:r>
            <a:r>
              <a:rPr lang="tr-TR" sz="2400" b="1" dirty="0" smtClean="0">
                <a:solidFill>
                  <a:schemeClr val="tx1"/>
                </a:solidFill>
              </a:rPr>
              <a:t>hem </a:t>
            </a:r>
            <a:r>
              <a:rPr lang="tr-TR" sz="2400" b="1" dirty="0" err="1" smtClean="0">
                <a:solidFill>
                  <a:schemeClr val="tx1"/>
                </a:solidFill>
              </a:rPr>
              <a:t>double</a:t>
            </a:r>
            <a:r>
              <a:rPr lang="tr-TR" sz="2400" b="1" dirty="0" smtClean="0">
                <a:solidFill>
                  <a:schemeClr val="tx1"/>
                </a:solidFill>
              </a:rPr>
              <a:t>, hem </a:t>
            </a:r>
            <a:r>
              <a:rPr lang="tr-TR" b="1" dirty="0" err="1" smtClean="0">
                <a:solidFill>
                  <a:schemeClr val="tx1"/>
                </a:solidFill>
              </a:rPr>
              <a:t>int</a:t>
            </a:r>
            <a:r>
              <a:rPr lang="tr-TR" sz="2400" b="1" dirty="0" smtClean="0">
                <a:solidFill>
                  <a:schemeClr val="tx1"/>
                </a:solidFill>
              </a:rPr>
              <a:t>, hem </a:t>
            </a:r>
            <a:r>
              <a:rPr lang="tr-TR" sz="2400" b="1" dirty="0" err="1" smtClean="0">
                <a:solidFill>
                  <a:schemeClr val="tx1"/>
                </a:solidFill>
              </a:rPr>
              <a:t>char</a:t>
            </a:r>
            <a:r>
              <a:rPr lang="tr-TR" sz="2400" dirty="0" smtClean="0">
                <a:solidFill>
                  <a:schemeClr val="tx1"/>
                </a:solidFill>
              </a:rPr>
              <a:t> değişkenlerini bir arada tutamaz. </a:t>
            </a:r>
          </a:p>
          <a:p>
            <a:pPr lvl="1" algn="just">
              <a:buFont typeface="Wingdings" pitchFamily="2" charset="2"/>
              <a:buChar char="§"/>
            </a:pPr>
            <a:r>
              <a:rPr lang="tr-TR" sz="2100" dirty="0" smtClean="0">
                <a:solidFill>
                  <a:schemeClr val="tx1"/>
                </a:solidFill>
              </a:rPr>
              <a:t>Bu durum yan yana adres alanlarıyla ilgilidir. Dizilerin adres alanları yan yanadır ancak veri büyüklüğüne göre adres alanı alınacaktır. Örneğin </a:t>
            </a:r>
            <a:r>
              <a:rPr lang="tr-TR" sz="2100" dirty="0" err="1" smtClean="0">
                <a:solidFill>
                  <a:schemeClr val="tx1"/>
                </a:solidFill>
              </a:rPr>
              <a:t>int</a:t>
            </a:r>
            <a:r>
              <a:rPr lang="tr-TR" sz="2100" dirty="0" smtClean="0">
                <a:solidFill>
                  <a:schemeClr val="tx1"/>
                </a:solidFill>
              </a:rPr>
              <a:t> türünde bir dizi tanımlarsanız 4 baytlık adres alanları alınır -programın çalıştığı sisteme göre farklılık gösterebilir-. Siz bu alana </a:t>
            </a:r>
            <a:r>
              <a:rPr lang="tr-TR" sz="2100" dirty="0" err="1" smtClean="0">
                <a:solidFill>
                  <a:schemeClr val="tx1"/>
                </a:solidFill>
              </a:rPr>
              <a:t>double</a:t>
            </a:r>
            <a:r>
              <a:rPr lang="tr-TR" sz="2100" dirty="0" smtClean="0">
                <a:solidFill>
                  <a:schemeClr val="tx1"/>
                </a:solidFill>
              </a:rPr>
              <a:t> (8 bayt) bir değer atayamazsınız.</a:t>
            </a:r>
          </a:p>
        </p:txBody>
      </p:sp>
    </p:spTree>
  </p:cSld>
  <p:clrMapOvr>
    <a:masterClrMapping/>
  </p:clrMapOvr>
  <p:transition>
    <p:random/>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dirty="0" smtClean="0">
                <a:solidFill>
                  <a:schemeClr val="tx2">
                    <a:lumMod val="60000"/>
                    <a:lumOff val="40000"/>
                  </a:schemeClr>
                </a:solidFill>
              </a:rPr>
              <a:t>Dizilerin İncelikleri</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a:bodyPr>
          <a:lstStyle/>
          <a:p>
            <a:pPr algn="just">
              <a:buFont typeface="Wingdings" pitchFamily="2" charset="2"/>
              <a:buChar char="§"/>
            </a:pPr>
            <a:r>
              <a:rPr lang="tr-TR" sz="2400" dirty="0" smtClean="0">
                <a:solidFill>
                  <a:schemeClr val="tx1"/>
                </a:solidFill>
              </a:rPr>
              <a:t> Dizilerin kapasitesi tanımlanırken </a:t>
            </a:r>
            <a:r>
              <a:rPr lang="tr-TR" sz="2400" b="1" dirty="0" smtClean="0">
                <a:solidFill>
                  <a:schemeClr val="tx1"/>
                </a:solidFill>
              </a:rPr>
              <a:t>belirtilmelidir</a:t>
            </a:r>
            <a:r>
              <a:rPr lang="tr-TR" sz="2400" b="1" dirty="0" smtClean="0"/>
              <a:t>. </a:t>
            </a:r>
            <a:r>
              <a:rPr lang="tr-TR" sz="2400" dirty="0" smtClean="0"/>
              <a:t>Dizilerin kapasitesi </a:t>
            </a:r>
            <a:r>
              <a:rPr lang="tr-TR" sz="2400" dirty="0" smtClean="0">
                <a:solidFill>
                  <a:schemeClr val="tx1"/>
                </a:solidFill>
              </a:rPr>
              <a:t>program sırasında sabit kalır. Yani, program çalışırken dizilerin kapasitesi </a:t>
            </a:r>
            <a:r>
              <a:rPr lang="tr-TR" sz="2400" b="1" dirty="0" smtClean="0">
                <a:solidFill>
                  <a:schemeClr val="tx1"/>
                </a:solidFill>
              </a:rPr>
              <a:t>değiştirilemez</a:t>
            </a:r>
            <a:r>
              <a:rPr lang="tr-TR" sz="2400" dirty="0" smtClean="0">
                <a:solidFill>
                  <a:schemeClr val="tx1"/>
                </a:solidFill>
              </a:rPr>
              <a:t>.</a:t>
            </a:r>
          </a:p>
          <a:p>
            <a:pPr lvl="1" algn="just">
              <a:buFont typeface="Wingdings" pitchFamily="2" charset="2"/>
              <a:buChar char="§"/>
            </a:pPr>
            <a:r>
              <a:rPr lang="tr-TR" sz="2100" dirty="0" smtClean="0">
                <a:solidFill>
                  <a:schemeClr val="tx1"/>
                </a:solidFill>
              </a:rPr>
              <a:t>Diziler yan yana adres alanlarında saklanır. Dizilerin birçok avantajı bu adres alanlarının yan yana olmasından gelir. Eğer dizinin kapasitesi değiştirilseydi dizinin bittiği yerdeki adrese yeni elemanlar eklenmek istenecekti, ancak o adres alanı boş olmayabilir. Bu yüzden diziler tanımlanırken kapasiteleri önceden belirlenir ve </a:t>
            </a:r>
            <a:r>
              <a:rPr lang="tr-TR" sz="2100" b="1" dirty="0" smtClean="0">
                <a:solidFill>
                  <a:schemeClr val="tx1"/>
                </a:solidFill>
              </a:rPr>
              <a:t>program boyunca kapasiteleri sabit kalır.</a:t>
            </a:r>
          </a:p>
        </p:txBody>
      </p:sp>
      <p:grpSp>
        <p:nvGrpSpPr>
          <p:cNvPr id="4" name="Group 2"/>
          <p:cNvGrpSpPr/>
          <p:nvPr/>
        </p:nvGrpSpPr>
        <p:grpSpPr>
          <a:xfrm>
            <a:off x="9286908" y="3929066"/>
            <a:ext cx="6061144" cy="1806256"/>
            <a:chOff x="9597956" y="301625"/>
            <a:chExt cx="6061144" cy="1806256"/>
          </a:xfrm>
        </p:grpSpPr>
        <p:pic>
          <p:nvPicPr>
            <p:cNvPr id="5" name="Picture 2"/>
            <p:cNvPicPr>
              <a:picLocks noChangeAspect="1" noChangeArrowheads="1"/>
            </p:cNvPicPr>
            <p:nvPr/>
          </p:nvPicPr>
          <p:blipFill>
            <a:blip r:embed="rId2">
              <a:extLst>
                <a:ext uri="{28A0092B-C50C-407E-A947-70E740481C1C}">
                  <a14:useLocalDpi xmlns:a14="http://schemas.microsoft.com/office/drawing/2010/main" xmlns="" val="0"/>
                </a:ext>
              </a:extLst>
            </a:blip>
            <a:stretch>
              <a:fillRect/>
            </a:stretch>
          </p:blipFill>
          <p:spPr bwMode="auto">
            <a:xfrm>
              <a:off x="9597956" y="301625"/>
              <a:ext cx="6061144" cy="1225549"/>
            </a:xfrm>
            <a:prstGeom prst="rect">
              <a:avLst/>
            </a:prstGeom>
            <a:noFill/>
            <a:ln>
              <a:noFill/>
            </a:ln>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Lst>
          </p:spPr>
        </p:pic>
        <p:sp>
          <p:nvSpPr>
            <p:cNvPr id="6" name="Rounded Rectangle 1"/>
            <p:cNvSpPr/>
            <p:nvPr/>
          </p:nvSpPr>
          <p:spPr>
            <a:xfrm>
              <a:off x="11487150" y="1527174"/>
              <a:ext cx="771525"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di</a:t>
              </a:r>
              <a:endParaRPr lang="tr-TR" sz="4400" dirty="0" smtClean="0">
                <a:solidFill>
                  <a:srgbClr val="FF0000"/>
                </a:solidFill>
              </a:endParaRPr>
            </a:p>
          </p:txBody>
        </p:sp>
        <p:sp>
          <p:nvSpPr>
            <p:cNvPr id="7" name="Rounded Rectangle 5"/>
            <p:cNvSpPr/>
            <p:nvPr/>
          </p:nvSpPr>
          <p:spPr>
            <a:xfrm>
              <a:off x="12628528" y="1527174"/>
              <a:ext cx="771525"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zi</a:t>
              </a:r>
              <a:endParaRPr lang="tr-TR" sz="4400" dirty="0">
                <a:solidFill>
                  <a:srgbClr val="FF0000"/>
                </a:solidFill>
              </a:endParaRPr>
            </a:p>
          </p:txBody>
        </p:sp>
        <p:sp>
          <p:nvSpPr>
            <p:cNvPr id="8" name="Rounded Rectangle 6"/>
            <p:cNvSpPr/>
            <p:nvPr/>
          </p:nvSpPr>
          <p:spPr>
            <a:xfrm>
              <a:off x="13658850" y="1527173"/>
              <a:ext cx="1066800"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ler</a:t>
              </a:r>
              <a:endParaRPr lang="tr-TR" sz="4400" dirty="0" smtClean="0">
                <a:solidFill>
                  <a:srgbClr val="FF0000"/>
                </a:solidFill>
              </a:endParaRPr>
            </a:p>
          </p:txBody>
        </p:sp>
      </p:gr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path" presetSubtype="0" repeatCount="indefinite" accel="50000" decel="50000" fill="hold" nodeType="withEffect">
                                  <p:stCondLst>
                                    <p:cond delay="0"/>
                                  </p:stCondLst>
                                  <p:childTnLst>
                                    <p:animMotion origin="layout" path="M 3.61111E-6 -4.44444E-6 L -1.95296 -4.44444E-6 " pathEditMode="relative" rAng="0" ptsTypes="AA">
                                      <p:cBhvr>
                                        <p:cTn id="6" dur="25000" fill="hold"/>
                                        <p:tgtEl>
                                          <p:spTgt spid="4"/>
                                        </p:tgtEl>
                                        <p:attrNameLst>
                                          <p:attrName>ppt_x</p:attrName>
                                          <p:attrName>ppt_y</p:attrName>
                                        </p:attrNameLst>
                                      </p:cBhvr>
                                      <p:rCtr x="-97656" y="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Bunu biliyor musunuz?</a:t>
            </a:r>
            <a:endParaRPr lang="tr-TR" dirty="0"/>
          </a:p>
        </p:txBody>
      </p:sp>
      <p:sp>
        <p:nvSpPr>
          <p:cNvPr id="3" name="2 İçerik Yer Tutucusu"/>
          <p:cNvSpPr>
            <a:spLocks noGrp="1"/>
          </p:cNvSpPr>
          <p:nvPr>
            <p:ph sz="quarter" idx="1"/>
          </p:nvPr>
        </p:nvSpPr>
        <p:spPr/>
        <p:txBody>
          <a:bodyPr/>
          <a:lstStyle/>
          <a:p>
            <a:r>
              <a:rPr lang="tr-TR" dirty="0" smtClean="0"/>
              <a:t>Bilgisayar faresinin ilk ismi</a:t>
            </a:r>
          </a:p>
          <a:p>
            <a:pPr lvl="1"/>
            <a:r>
              <a:rPr lang="en-US" dirty="0" smtClean="0"/>
              <a:t>X-Y Position Indicator for a Display System</a:t>
            </a:r>
            <a:endParaRPr lang="tr-TR" dirty="0" smtClean="0"/>
          </a:p>
          <a:p>
            <a:r>
              <a:rPr lang="tr-TR" dirty="0" smtClean="0"/>
              <a:t>Bu icadın yapıldığı sene</a:t>
            </a:r>
          </a:p>
          <a:p>
            <a:pPr algn="ctr"/>
            <a:r>
              <a:rPr lang="tr-TR" sz="5400" dirty="0" smtClean="0"/>
              <a:t>1</a:t>
            </a:r>
            <a:r>
              <a:rPr lang="tr-TR" sz="5400" dirty="0" smtClean="0">
                <a:solidFill>
                  <a:srgbClr val="C00000"/>
                </a:solidFill>
              </a:rPr>
              <a:t>9</a:t>
            </a:r>
            <a:r>
              <a:rPr lang="tr-TR" sz="5400" dirty="0" smtClean="0">
                <a:solidFill>
                  <a:srgbClr val="002060"/>
                </a:solidFill>
              </a:rPr>
              <a:t>6</a:t>
            </a:r>
            <a:r>
              <a:rPr lang="tr-TR" sz="5400" dirty="0" smtClean="0">
                <a:solidFill>
                  <a:schemeClr val="accent3">
                    <a:lumMod val="75000"/>
                  </a:schemeClr>
                </a:solidFill>
              </a:rPr>
              <a:t>4</a:t>
            </a:r>
          </a:p>
          <a:p>
            <a:r>
              <a:rPr lang="tr-TR" dirty="0" smtClean="0"/>
              <a:t>yılında </a:t>
            </a:r>
            <a:r>
              <a:rPr lang="tr-TR" dirty="0" err="1" smtClean="0"/>
              <a:t>Douglas</a:t>
            </a:r>
            <a:r>
              <a:rPr lang="tr-TR" dirty="0" smtClean="0"/>
              <a:t> </a:t>
            </a:r>
            <a:r>
              <a:rPr lang="tr-TR" dirty="0" err="1" smtClean="0"/>
              <a:t>Engelbart</a:t>
            </a:r>
            <a:r>
              <a:rPr lang="tr-TR" dirty="0" smtClean="0"/>
              <a:t> tarafından icat edilmiştir.</a:t>
            </a:r>
          </a:p>
          <a:p>
            <a:r>
              <a:rPr lang="tr-TR" dirty="0" smtClean="0"/>
              <a:t>İlk bilgisayar faresinin yapıldığı malzeme:</a:t>
            </a:r>
          </a:p>
          <a:p>
            <a:pPr algn="ctr"/>
            <a:r>
              <a:rPr lang="tr-TR" sz="5400" dirty="0" smtClean="0"/>
              <a:t>T</a:t>
            </a:r>
            <a:r>
              <a:rPr lang="tr-TR" sz="5400" dirty="0" smtClean="0">
                <a:solidFill>
                  <a:srgbClr val="FF0000"/>
                </a:solidFill>
              </a:rPr>
              <a:t>A</a:t>
            </a:r>
            <a:r>
              <a:rPr lang="tr-TR" sz="5400" dirty="0" smtClean="0">
                <a:solidFill>
                  <a:srgbClr val="0000FF"/>
                </a:solidFill>
              </a:rPr>
              <a:t>H</a:t>
            </a:r>
            <a:r>
              <a:rPr lang="tr-TR" sz="5400" dirty="0" smtClean="0">
                <a:solidFill>
                  <a:srgbClr val="FFC000"/>
                </a:solidFill>
              </a:rPr>
              <a:t>T</a:t>
            </a:r>
            <a:r>
              <a:rPr lang="tr-TR" sz="5400" dirty="0" smtClean="0">
                <a:solidFill>
                  <a:schemeClr val="bg1">
                    <a:lumMod val="75000"/>
                  </a:schemeClr>
                </a:solidFill>
              </a:rPr>
              <a:t>A</a:t>
            </a:r>
          </a:p>
          <a:p>
            <a:pPr lvl="1">
              <a:buNone/>
            </a:pPr>
            <a:endParaRPr lang="tr-TR" dirty="0" smtClean="0"/>
          </a:p>
          <a:p>
            <a:endParaRPr lang="tr-TR" dirty="0" smtClean="0"/>
          </a:p>
          <a:p>
            <a:endParaRPr lang="tr-TR" dirty="0" smtClean="0"/>
          </a:p>
          <a:p>
            <a:endParaRPr lang="tr-TR" dirty="0" smtClean="0"/>
          </a:p>
          <a:p>
            <a:endParaRPr lang="tr-TR" dirty="0"/>
          </a:p>
        </p:txBody>
      </p:sp>
      <p:pic>
        <p:nvPicPr>
          <p:cNvPr id="4" name="3 Resim" descr="douglas-engelbart-first-mouse-invention.jpg"/>
          <p:cNvPicPr>
            <a:picLocks noChangeAspect="1"/>
          </p:cNvPicPr>
          <p:nvPr/>
        </p:nvPicPr>
        <p:blipFill>
          <a:blip r:embed="rId2"/>
          <a:stretch>
            <a:fillRect/>
          </a:stretch>
        </p:blipFill>
        <p:spPr>
          <a:xfrm>
            <a:off x="6215074" y="4643446"/>
            <a:ext cx="2643206" cy="1762137"/>
          </a:xfrm>
          <a:prstGeom prst="rect">
            <a:avLst/>
          </a:prstGeom>
          <a:solidFill>
            <a:srgbClr val="FFFFFF">
              <a:shade val="85000"/>
            </a:srgbClr>
          </a:solidFill>
          <a:ln w="190500" cap="rnd">
            <a:solidFill>
              <a:srgbClr val="FFFFFF"/>
            </a:solidFill>
          </a:ln>
          <a:effectLst>
            <a:outerShdw blurRad="36195" dist="12700" dir="11400000" algn="tl" rotWithShape="0">
              <a:srgbClr val="000000">
                <a:alpha val="33000"/>
              </a:srgbClr>
            </a:outerShdw>
          </a:effectLst>
          <a:scene3d>
            <a:camera prst="perspectiveContrastingLeftFacing">
              <a:rot lat="540000" lon="2100000" rev="0"/>
            </a:camera>
            <a:lightRig rig="soft" dir="t"/>
          </a:scene3d>
          <a:sp3d contourW="12700" prstMaterial="matte">
            <a:bevelT w="63500" h="50800"/>
            <a:contourClr>
              <a:srgbClr val="C0C0C0"/>
            </a:contourClr>
          </a:sp3d>
        </p:spPr>
      </p:pic>
      <p:pic>
        <p:nvPicPr>
          <p:cNvPr id="5" name="4 Resim" descr="mouse.jpg"/>
          <p:cNvPicPr>
            <a:picLocks noChangeAspect="1"/>
          </p:cNvPicPr>
          <p:nvPr/>
        </p:nvPicPr>
        <p:blipFill>
          <a:blip r:embed="rId3">
            <a:clrChange>
              <a:clrFrom>
                <a:srgbClr val="FFFFFF"/>
              </a:clrFrom>
              <a:clrTo>
                <a:srgbClr val="FFFFFF">
                  <a:alpha val="0"/>
                </a:srgbClr>
              </a:clrTo>
            </a:clrChange>
          </a:blip>
          <a:stretch>
            <a:fillRect/>
          </a:stretch>
        </p:blipFill>
        <p:spPr>
          <a:xfrm>
            <a:off x="5929322" y="285728"/>
            <a:ext cx="2857500" cy="1600200"/>
          </a:xfrm>
          <a:prstGeom prst="rect">
            <a:avLst/>
          </a:prstGeom>
        </p:spPr>
      </p:pic>
      <p:pic>
        <p:nvPicPr>
          <p:cNvPr id="6" name="5 Resim" descr="saskin-tom-ve-jerry_www.cizgifilm.in.jpg"/>
          <p:cNvPicPr>
            <a:picLocks noChangeAspect="1"/>
          </p:cNvPicPr>
          <p:nvPr/>
        </p:nvPicPr>
        <p:blipFill>
          <a:blip r:embed="rId4"/>
          <a:srcRect l="28125" t="77778" r="59375"/>
          <a:stretch>
            <a:fillRect/>
          </a:stretch>
        </p:blipFill>
        <p:spPr>
          <a:xfrm>
            <a:off x="285720" y="4857760"/>
            <a:ext cx="1428760" cy="142873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3">
                                            <p:txEl>
                                              <p:pRg st="3" end="3"/>
                                            </p:txEl>
                                          </p:spTgt>
                                        </p:tgtEl>
                                        <p:attrNameLst>
                                          <p:attrName>style.visibility</p:attrName>
                                        </p:attrNameLst>
                                      </p:cBhvr>
                                      <p:to>
                                        <p:strVal val="visible"/>
                                      </p:to>
                                    </p:set>
                                    <p:animEffect transition="in" filter="checkerboard(across)">
                                      <p:cBhvr>
                                        <p:cTn id="7" dur="500"/>
                                        <p:tgtEl>
                                          <p:spTgt spid="3">
                                            <p:txEl>
                                              <p:pRg st="3" end="3"/>
                                            </p:txEl>
                                          </p:spTgt>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nodeType="clickEffect">
                                  <p:stCondLst>
                                    <p:cond delay="0"/>
                                  </p:stCondLst>
                                  <p:childTnLst>
                                    <p:set>
                                      <p:cBhvr>
                                        <p:cTn id="11" dur="1" fill="hold">
                                          <p:stCondLst>
                                            <p:cond delay="0"/>
                                          </p:stCondLst>
                                        </p:cTn>
                                        <p:tgtEl>
                                          <p:spTgt spid="3">
                                            <p:txEl>
                                              <p:pRg st="6" end="6"/>
                                            </p:txEl>
                                          </p:spTgt>
                                        </p:tgtEl>
                                        <p:attrNameLst>
                                          <p:attrName>style.visibility</p:attrName>
                                        </p:attrNameLst>
                                      </p:cBhvr>
                                      <p:to>
                                        <p:strVal val="visible"/>
                                      </p:to>
                                    </p:set>
                                    <p:animEffect transition="in" filter="checkerboard(across)">
                                      <p:cBhvr>
                                        <p:cTn id="12"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smtClean="0">
                <a:solidFill>
                  <a:schemeClr val="tx2">
                    <a:lumMod val="60000"/>
                    <a:lumOff val="40000"/>
                  </a:schemeClr>
                </a:solidFill>
              </a:rPr>
              <a:t>Dizilerin Tanımlanması</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a:bodyPr>
          <a:lstStyle/>
          <a:p>
            <a:pPr algn="just">
              <a:buFontTx/>
              <a:buChar char="-"/>
            </a:pPr>
            <a:r>
              <a:rPr lang="tr-TR" sz="2400" b="1" dirty="0" smtClean="0">
                <a:solidFill>
                  <a:schemeClr val="tx1"/>
                </a:solidFill>
              </a:rPr>
              <a:t>Hatalı Dizi Tanımları:</a:t>
            </a:r>
          </a:p>
          <a:p>
            <a:pPr algn="just">
              <a:buFont typeface="Wingdings" pitchFamily="2" charset="2"/>
              <a:buChar char="§"/>
            </a:pPr>
            <a:r>
              <a:rPr lang="tr-TR" sz="3200" dirty="0" smtClean="0">
                <a:solidFill>
                  <a:srgbClr val="FF0000"/>
                </a:solidFill>
              </a:rPr>
              <a:t> </a:t>
            </a:r>
            <a:r>
              <a:rPr lang="tr-TR" sz="3200" dirty="0" err="1" smtClean="0">
                <a:solidFill>
                  <a:srgbClr val="FF0000"/>
                </a:solidFill>
              </a:rPr>
              <a:t>int</a:t>
            </a:r>
            <a:r>
              <a:rPr lang="tr-TR" sz="3200" dirty="0" smtClean="0">
                <a:solidFill>
                  <a:srgbClr val="FF0000"/>
                </a:solidFill>
              </a:rPr>
              <a:t>[] </a:t>
            </a:r>
            <a:r>
              <a:rPr lang="tr-TR" sz="3200" dirty="0" err="1" smtClean="0">
                <a:solidFill>
                  <a:srgbClr val="FF0000"/>
                </a:solidFill>
              </a:rPr>
              <a:t>prison</a:t>
            </a:r>
            <a:r>
              <a:rPr lang="tr-TR" sz="3200" dirty="0" smtClean="0">
                <a:solidFill>
                  <a:srgbClr val="FF0000"/>
                </a:solidFill>
              </a:rPr>
              <a:t>_break; </a:t>
            </a:r>
            <a:r>
              <a:rPr lang="tr-TR" sz="3200" dirty="0" smtClean="0">
                <a:solidFill>
                  <a:schemeClr val="tx1"/>
                </a:solidFill>
              </a:rPr>
              <a:t>//</a:t>
            </a:r>
            <a:r>
              <a:rPr lang="tr-TR" sz="3200" dirty="0" err="1" smtClean="0">
                <a:solidFill>
                  <a:schemeClr val="tx1"/>
                </a:solidFill>
              </a:rPr>
              <a:t>yanlis</a:t>
            </a:r>
            <a:r>
              <a:rPr lang="tr-TR" sz="3200" dirty="0" smtClean="0">
                <a:solidFill>
                  <a:schemeClr val="tx1"/>
                </a:solidFill>
              </a:rPr>
              <a:t>!</a:t>
            </a:r>
          </a:p>
          <a:p>
            <a:pPr marL="342900" indent="-342900" algn="just">
              <a:buFont typeface="Wingdings" panose="05000000000000000000" pitchFamily="2" charset="2"/>
              <a:buChar char="Ø"/>
            </a:pPr>
            <a:r>
              <a:rPr lang="tr-TR" dirty="0" smtClean="0">
                <a:solidFill>
                  <a:schemeClr val="tx1"/>
                </a:solidFill>
              </a:rPr>
              <a:t>D</a:t>
            </a:r>
            <a:r>
              <a:rPr lang="tr-TR" sz="2400" dirty="0" smtClean="0">
                <a:solidFill>
                  <a:schemeClr val="tx1"/>
                </a:solidFill>
              </a:rPr>
              <a:t>izi tanımında köşeli parantezler değişken adından sonra gelmelidir (</a:t>
            </a:r>
            <a:r>
              <a:rPr lang="tr-TR" sz="2400" b="1" dirty="0" smtClean="0">
                <a:solidFill>
                  <a:schemeClr val="tx1"/>
                </a:solidFill>
              </a:rPr>
              <a:t>Not:</a:t>
            </a:r>
            <a:r>
              <a:rPr lang="tr-TR" sz="2400" dirty="0" smtClean="0">
                <a:solidFill>
                  <a:schemeClr val="tx1"/>
                </a:solidFill>
              </a:rPr>
              <a:t> Yukarıdaki kullanım Java'da geçerlidir.)</a:t>
            </a:r>
          </a:p>
          <a:p>
            <a:pPr algn="just">
              <a:buFont typeface="Wingdings" pitchFamily="2" charset="2"/>
              <a:buChar char="§"/>
            </a:pPr>
            <a:r>
              <a:rPr lang="tr-TR" sz="3200" dirty="0" smtClean="0">
                <a:solidFill>
                  <a:srgbClr val="FF0000"/>
                </a:solidFill>
              </a:rPr>
              <a:t> </a:t>
            </a:r>
            <a:r>
              <a:rPr lang="tr-TR" sz="3200" dirty="0" err="1" smtClean="0">
                <a:solidFill>
                  <a:srgbClr val="FF0000"/>
                </a:solidFill>
              </a:rPr>
              <a:t>int</a:t>
            </a:r>
            <a:r>
              <a:rPr lang="tr-TR" sz="3200" dirty="0" smtClean="0">
                <a:solidFill>
                  <a:srgbClr val="FF0000"/>
                </a:solidFill>
              </a:rPr>
              <a:t> </a:t>
            </a:r>
            <a:r>
              <a:rPr lang="tr-TR" sz="3200" dirty="0" err="1" smtClean="0">
                <a:solidFill>
                  <a:srgbClr val="FF0000"/>
                </a:solidFill>
              </a:rPr>
              <a:t>sherlock</a:t>
            </a:r>
            <a:r>
              <a:rPr lang="tr-TR" sz="3200" dirty="0" smtClean="0">
                <a:solidFill>
                  <a:srgbClr val="FF0000"/>
                </a:solidFill>
              </a:rPr>
              <a:t>[]; </a:t>
            </a:r>
            <a:r>
              <a:rPr lang="tr-TR" sz="3200" dirty="0" smtClean="0"/>
              <a:t>//</a:t>
            </a:r>
            <a:r>
              <a:rPr lang="tr-TR" sz="3200" dirty="0" err="1" smtClean="0"/>
              <a:t>yanlis</a:t>
            </a:r>
            <a:r>
              <a:rPr lang="tr-TR" sz="3200" dirty="0" smtClean="0"/>
              <a:t>!</a:t>
            </a:r>
            <a:endParaRPr lang="tr-TR" sz="3200" dirty="0" smtClean="0">
              <a:solidFill>
                <a:schemeClr val="tx1"/>
              </a:solidFill>
            </a:endParaRPr>
          </a:p>
          <a:p>
            <a:pPr marL="342900" indent="-342900" algn="just">
              <a:buFont typeface="Wingdings" panose="05000000000000000000" pitchFamily="2" charset="2"/>
              <a:buChar char="Ø"/>
            </a:pPr>
            <a:r>
              <a:rPr lang="tr-TR" dirty="0" smtClean="0">
                <a:solidFill>
                  <a:schemeClr val="tx1"/>
                </a:solidFill>
              </a:rPr>
              <a:t>D</a:t>
            </a:r>
            <a:r>
              <a:rPr lang="tr-TR" sz="2400" dirty="0" smtClean="0">
                <a:solidFill>
                  <a:schemeClr val="tx1"/>
                </a:solidFill>
              </a:rPr>
              <a:t>izi tanımlanırken dizi kapasitesinin belirtilmesi gerekir.</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checkerboard(across)">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checkerboard(across)">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checkerboard(across)">
                                      <p:cBhvr>
                                        <p:cTn id="17" dur="500"/>
                                        <p:tgtEl>
                                          <p:spTgt spid="3">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5" presetClass="entr" presetSubtype="10" fill="hold" nodeType="clickEffect">
                                  <p:stCondLst>
                                    <p:cond delay="0"/>
                                  </p:stCondLst>
                                  <p:childTnLst>
                                    <p:set>
                                      <p:cBhvr>
                                        <p:cTn id="21" dur="1" fill="hold">
                                          <p:stCondLst>
                                            <p:cond delay="0"/>
                                          </p:stCondLst>
                                        </p:cTn>
                                        <p:tgtEl>
                                          <p:spTgt spid="3">
                                            <p:txEl>
                                              <p:pRg st="4" end="4"/>
                                            </p:txEl>
                                          </p:spTgt>
                                        </p:tgtEl>
                                        <p:attrNameLst>
                                          <p:attrName>style.visibility</p:attrName>
                                        </p:attrNameLst>
                                      </p:cBhvr>
                                      <p:to>
                                        <p:strVal val="visible"/>
                                      </p:to>
                                    </p:set>
                                    <p:animEffect transition="in" filter="checkerboard(across)">
                                      <p:cBhvr>
                                        <p:cTn id="22"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Alıştırma</a:t>
            </a:r>
            <a:endParaRPr lang="tr-TR" dirty="0"/>
          </a:p>
        </p:txBody>
      </p:sp>
      <p:sp>
        <p:nvSpPr>
          <p:cNvPr id="3" name="2 İçerik Yer Tutucusu"/>
          <p:cNvSpPr>
            <a:spLocks noGrp="1"/>
          </p:cNvSpPr>
          <p:nvPr>
            <p:ph sz="quarter" idx="1"/>
          </p:nvPr>
        </p:nvSpPr>
        <p:spPr>
          <a:xfrm>
            <a:off x="457200" y="1219200"/>
            <a:ext cx="8229600" cy="3924312"/>
          </a:xfrm>
        </p:spPr>
        <p:txBody>
          <a:bodyPr>
            <a:normAutofit fontScale="77500" lnSpcReduction="20000"/>
          </a:bodyPr>
          <a:lstStyle/>
          <a:p>
            <a:pPr>
              <a:buNone/>
            </a:pPr>
            <a:r>
              <a:rPr lang="en-US" dirty="0" smtClean="0"/>
              <a:t>	FILE* </a:t>
            </a:r>
            <a:r>
              <a:rPr lang="en-US" dirty="0" err="1" smtClean="0"/>
              <a:t>dosya</a:t>
            </a:r>
            <a:r>
              <a:rPr lang="en-US" dirty="0" smtClean="0"/>
              <a:t>=</a:t>
            </a:r>
            <a:r>
              <a:rPr lang="en-US" dirty="0" err="1" smtClean="0"/>
              <a:t>fopen</a:t>
            </a:r>
            <a:r>
              <a:rPr lang="en-US" dirty="0" smtClean="0"/>
              <a:t>("a.txt", "w");</a:t>
            </a:r>
            <a:r>
              <a:rPr lang="tr-TR" dirty="0" smtClean="0"/>
              <a:t> </a:t>
            </a:r>
            <a:r>
              <a:rPr lang="en-US" dirty="0" err="1" smtClean="0"/>
              <a:t>fprintf</a:t>
            </a:r>
            <a:r>
              <a:rPr lang="en-US" dirty="0" smtClean="0"/>
              <a:t>(</a:t>
            </a:r>
            <a:r>
              <a:rPr lang="en-US" dirty="0" err="1" smtClean="0"/>
              <a:t>dosya</a:t>
            </a:r>
            <a:r>
              <a:rPr lang="en-US" dirty="0" smtClean="0"/>
              <a:t>, "4</a:t>
            </a:r>
            <a:r>
              <a:rPr lang="tr-TR" dirty="0" smtClean="0"/>
              <a:t> </a:t>
            </a:r>
            <a:r>
              <a:rPr lang="en-US" dirty="0" smtClean="0"/>
              <a:t> 8</a:t>
            </a:r>
            <a:r>
              <a:rPr lang="tr-TR" dirty="0" smtClean="0"/>
              <a:t> </a:t>
            </a:r>
            <a:r>
              <a:rPr lang="en-US" dirty="0" smtClean="0"/>
              <a:t> 12");	</a:t>
            </a:r>
            <a:r>
              <a:rPr lang="en-US" dirty="0" err="1" smtClean="0"/>
              <a:t>fclose</a:t>
            </a:r>
            <a:r>
              <a:rPr lang="en-US" dirty="0" smtClean="0"/>
              <a:t>(</a:t>
            </a:r>
            <a:r>
              <a:rPr lang="en-US" dirty="0" err="1" smtClean="0"/>
              <a:t>dosya</a:t>
            </a:r>
            <a:r>
              <a:rPr lang="en-US" dirty="0" smtClean="0"/>
              <a:t>);</a:t>
            </a:r>
            <a:endParaRPr lang="tr-TR" dirty="0" smtClean="0"/>
          </a:p>
          <a:p>
            <a:pPr>
              <a:buNone/>
            </a:pPr>
            <a:r>
              <a:rPr lang="en-US" dirty="0" smtClean="0"/>
              <a:t>	</a:t>
            </a:r>
            <a:r>
              <a:rPr lang="en-US" dirty="0" err="1" smtClean="0"/>
              <a:t>int</a:t>
            </a:r>
            <a:r>
              <a:rPr lang="en-US" dirty="0" smtClean="0"/>
              <a:t> </a:t>
            </a:r>
            <a:r>
              <a:rPr lang="en-US" dirty="0" err="1" smtClean="0"/>
              <a:t>i</a:t>
            </a:r>
            <a:r>
              <a:rPr lang="en-US" dirty="0" smtClean="0"/>
              <a:t>, </a:t>
            </a:r>
            <a:r>
              <a:rPr lang="en-US" dirty="0" err="1" smtClean="0"/>
              <a:t>dizi</a:t>
            </a:r>
            <a:r>
              <a:rPr lang="en-US" dirty="0" smtClean="0"/>
              <a:t>[3]={1,2,3};</a:t>
            </a:r>
            <a:endParaRPr lang="tr-TR" dirty="0" smtClean="0"/>
          </a:p>
          <a:p>
            <a:pPr>
              <a:buNone/>
            </a:pPr>
            <a:r>
              <a:rPr lang="en-US" dirty="0" smtClean="0"/>
              <a:t>	</a:t>
            </a:r>
            <a:r>
              <a:rPr lang="en-US" dirty="0" err="1" smtClean="0"/>
              <a:t>dosya</a:t>
            </a:r>
            <a:r>
              <a:rPr lang="en-US" dirty="0" smtClean="0"/>
              <a:t>=</a:t>
            </a:r>
            <a:r>
              <a:rPr lang="en-US" dirty="0" err="1" smtClean="0"/>
              <a:t>fopen</a:t>
            </a:r>
            <a:r>
              <a:rPr lang="en-US" dirty="0" smtClean="0"/>
              <a:t>("</a:t>
            </a:r>
            <a:r>
              <a:rPr lang="en-US" dirty="0" err="1" smtClean="0"/>
              <a:t>a.txt","r</a:t>
            </a:r>
            <a:r>
              <a:rPr lang="en-US" dirty="0" smtClean="0"/>
              <a:t>");</a:t>
            </a:r>
            <a:endParaRPr lang="tr-TR" dirty="0" smtClean="0"/>
          </a:p>
          <a:p>
            <a:pPr>
              <a:buNone/>
            </a:pPr>
            <a:r>
              <a:rPr lang="en-US" dirty="0" smtClean="0"/>
              <a:t>	for(</a:t>
            </a:r>
            <a:r>
              <a:rPr lang="en-US" dirty="0" err="1" smtClean="0"/>
              <a:t>i</a:t>
            </a:r>
            <a:r>
              <a:rPr lang="en-US" dirty="0" smtClean="0"/>
              <a:t>=0; </a:t>
            </a:r>
            <a:r>
              <a:rPr lang="en-US" dirty="0" err="1" smtClean="0"/>
              <a:t>i</a:t>
            </a:r>
            <a:r>
              <a:rPr lang="en-US" dirty="0" smtClean="0"/>
              <a:t>&lt;3; )	{</a:t>
            </a:r>
            <a:endParaRPr lang="tr-TR" dirty="0" smtClean="0"/>
          </a:p>
          <a:p>
            <a:pPr>
              <a:buNone/>
            </a:pPr>
            <a:r>
              <a:rPr lang="en-US" dirty="0" smtClean="0"/>
              <a:t>		</a:t>
            </a:r>
            <a:r>
              <a:rPr lang="en-US" dirty="0" err="1" smtClean="0"/>
              <a:t>fscanf</a:t>
            </a:r>
            <a:r>
              <a:rPr lang="en-US" dirty="0" smtClean="0"/>
              <a:t>(</a:t>
            </a:r>
            <a:r>
              <a:rPr lang="en-US" dirty="0" err="1" smtClean="0"/>
              <a:t>dosya</a:t>
            </a:r>
            <a:r>
              <a:rPr lang="en-US" dirty="0" smtClean="0"/>
              <a:t>, "%d", &amp;</a:t>
            </a:r>
            <a:r>
              <a:rPr lang="en-US" dirty="0" err="1" smtClean="0"/>
              <a:t>dizi</a:t>
            </a:r>
            <a:r>
              <a:rPr lang="en-US" dirty="0" smtClean="0"/>
              <a:t>[</a:t>
            </a:r>
            <a:r>
              <a:rPr lang="en-US" dirty="0" err="1" smtClean="0"/>
              <a:t>dizi</a:t>
            </a:r>
            <a:r>
              <a:rPr lang="en-US" dirty="0" smtClean="0"/>
              <a:t>[</a:t>
            </a:r>
            <a:r>
              <a:rPr lang="en-US" dirty="0" err="1" smtClean="0"/>
              <a:t>i</a:t>
            </a:r>
            <a:r>
              <a:rPr lang="en-US" dirty="0" smtClean="0"/>
              <a:t>]-1]);</a:t>
            </a:r>
            <a:endParaRPr lang="tr-TR" dirty="0" smtClean="0"/>
          </a:p>
          <a:p>
            <a:pPr>
              <a:buNone/>
            </a:pPr>
            <a:r>
              <a:rPr lang="en-US" dirty="0" smtClean="0"/>
              <a:t>		</a:t>
            </a:r>
            <a:r>
              <a:rPr lang="en-US" dirty="0" err="1" smtClean="0"/>
              <a:t>dizi</a:t>
            </a:r>
            <a:r>
              <a:rPr lang="en-US" dirty="0" smtClean="0"/>
              <a:t>[</a:t>
            </a:r>
            <a:r>
              <a:rPr lang="en-US" dirty="0" err="1" smtClean="0"/>
              <a:t>i</a:t>
            </a:r>
            <a:r>
              <a:rPr lang="en-US" dirty="0" smtClean="0"/>
              <a:t>]*=2+i;</a:t>
            </a:r>
            <a:endParaRPr lang="tr-TR" dirty="0" smtClean="0"/>
          </a:p>
          <a:p>
            <a:pPr>
              <a:buNone/>
            </a:pPr>
            <a:r>
              <a:rPr lang="en-US" dirty="0" smtClean="0"/>
              <a:t>		</a:t>
            </a:r>
            <a:r>
              <a:rPr lang="en-US" dirty="0" err="1" smtClean="0"/>
              <a:t>i</a:t>
            </a:r>
            <a:r>
              <a:rPr lang="en-US" dirty="0" smtClean="0"/>
              <a:t>+=1;</a:t>
            </a:r>
            <a:endParaRPr lang="tr-TR" dirty="0" smtClean="0"/>
          </a:p>
          <a:p>
            <a:pPr>
              <a:buNone/>
            </a:pPr>
            <a:r>
              <a:rPr lang="en-US" dirty="0" smtClean="0"/>
              <a:t>	}</a:t>
            </a:r>
            <a:endParaRPr lang="tr-TR" dirty="0" smtClean="0"/>
          </a:p>
          <a:p>
            <a:pPr>
              <a:buNone/>
            </a:pPr>
            <a:r>
              <a:rPr lang="en-US" dirty="0" smtClean="0"/>
              <a:t>	</a:t>
            </a:r>
            <a:r>
              <a:rPr lang="en-US" dirty="0" err="1" smtClean="0"/>
              <a:t>fclose</a:t>
            </a:r>
            <a:r>
              <a:rPr lang="en-US" dirty="0" smtClean="0"/>
              <a:t>(</a:t>
            </a:r>
            <a:r>
              <a:rPr lang="en-US" dirty="0" err="1" smtClean="0"/>
              <a:t>dosya</a:t>
            </a:r>
            <a:r>
              <a:rPr lang="en-US" dirty="0" smtClean="0"/>
              <a:t>);</a:t>
            </a:r>
            <a:endParaRPr lang="tr-TR" dirty="0" smtClean="0"/>
          </a:p>
          <a:p>
            <a:pPr>
              <a:buNone/>
            </a:pPr>
            <a:r>
              <a:rPr lang="en-US" dirty="0" smtClean="0"/>
              <a:t>	for(</a:t>
            </a:r>
            <a:r>
              <a:rPr lang="en-US" dirty="0" err="1" smtClean="0"/>
              <a:t>i</a:t>
            </a:r>
            <a:r>
              <a:rPr lang="en-US" dirty="0" smtClean="0"/>
              <a:t>=3; </a:t>
            </a:r>
            <a:r>
              <a:rPr lang="en-US" dirty="0" err="1" smtClean="0"/>
              <a:t>i</a:t>
            </a:r>
            <a:r>
              <a:rPr lang="en-US" dirty="0" smtClean="0"/>
              <a:t>&gt;0; </a:t>
            </a:r>
            <a:r>
              <a:rPr lang="en-US" dirty="0" err="1" smtClean="0"/>
              <a:t>i</a:t>
            </a:r>
            <a:r>
              <a:rPr lang="en-US" dirty="0" smtClean="0"/>
              <a:t>--)</a:t>
            </a:r>
            <a:endParaRPr lang="tr-TR" dirty="0" smtClean="0"/>
          </a:p>
          <a:p>
            <a:pPr>
              <a:buNone/>
            </a:pPr>
            <a:r>
              <a:rPr lang="en-US" dirty="0" smtClean="0"/>
              <a:t>	</a:t>
            </a:r>
            <a:r>
              <a:rPr lang="tr-TR" dirty="0" smtClean="0"/>
              <a:t>	</a:t>
            </a:r>
            <a:r>
              <a:rPr lang="en-US" dirty="0" err="1" smtClean="0"/>
              <a:t>printf</a:t>
            </a:r>
            <a:r>
              <a:rPr lang="en-US" dirty="0" smtClean="0"/>
              <a:t>("%d", </a:t>
            </a:r>
            <a:r>
              <a:rPr lang="en-US" dirty="0" err="1" smtClean="0"/>
              <a:t>dizi</a:t>
            </a:r>
            <a:r>
              <a:rPr lang="en-US" dirty="0" smtClean="0"/>
              <a:t>[3-i]);</a:t>
            </a:r>
            <a:endParaRPr lang="tr-TR" dirty="0" smtClean="0"/>
          </a:p>
        </p:txBody>
      </p:sp>
      <p:pic>
        <p:nvPicPr>
          <p:cNvPr id="4" name="3 Resim" descr="soru.jpg"/>
          <p:cNvPicPr>
            <a:picLocks noChangeAspect="1"/>
          </p:cNvPicPr>
          <p:nvPr/>
        </p:nvPicPr>
        <p:blipFill>
          <a:blip r:embed="rId3"/>
          <a:stretch>
            <a:fillRect/>
          </a:stretch>
        </p:blipFill>
        <p:spPr>
          <a:xfrm>
            <a:off x="5857884" y="4143380"/>
            <a:ext cx="2371344" cy="1780032"/>
          </a:xfrm>
          <a:prstGeom prst="rect">
            <a:avLst/>
          </a:prstGeom>
        </p:spPr>
      </p:pic>
      <p:graphicFrame>
        <p:nvGraphicFramePr>
          <p:cNvPr id="6" name="5 Tablo"/>
          <p:cNvGraphicFramePr>
            <a:graphicFrameLocks noGrp="1"/>
          </p:cNvGraphicFramePr>
          <p:nvPr/>
        </p:nvGraphicFramePr>
        <p:xfrm>
          <a:off x="5286380" y="3000372"/>
          <a:ext cx="3381355" cy="857256"/>
        </p:xfrm>
        <a:graphic>
          <a:graphicData uri="http://schemas.openxmlformats.org/drawingml/2006/table">
            <a:tbl>
              <a:tblPr firstRow="1" bandRow="1">
                <a:tableStyleId>{5940675A-B579-460E-94D1-54222C63F5DA}</a:tableStyleId>
              </a:tblPr>
              <a:tblGrid>
                <a:gridCol w="676271"/>
                <a:gridCol w="676271"/>
                <a:gridCol w="676271"/>
                <a:gridCol w="676271"/>
                <a:gridCol w="676271"/>
              </a:tblGrid>
              <a:tr h="857256">
                <a:tc>
                  <a:txBody>
                    <a:bodyPr/>
                    <a:lstStyle/>
                    <a:p>
                      <a:pPr algn="ctr"/>
                      <a:r>
                        <a:rPr lang="tr-TR" sz="4000" b="1" dirty="0" smtClean="0"/>
                        <a:t>8</a:t>
                      </a:r>
                      <a:endParaRPr lang="tr-TR" sz="4000" b="1" dirty="0"/>
                    </a:p>
                  </a:txBody>
                  <a:tcPr/>
                </a:tc>
                <a:tc>
                  <a:txBody>
                    <a:bodyPr/>
                    <a:lstStyle/>
                    <a:p>
                      <a:pPr algn="ctr"/>
                      <a:r>
                        <a:rPr lang="tr-TR" sz="4000" b="1" dirty="0" smtClean="0"/>
                        <a:t>2</a:t>
                      </a:r>
                      <a:endParaRPr lang="tr-TR" sz="4000" b="1" dirty="0"/>
                    </a:p>
                  </a:txBody>
                  <a:tcPr/>
                </a:tc>
                <a:tc>
                  <a:txBody>
                    <a:bodyPr/>
                    <a:lstStyle/>
                    <a:p>
                      <a:pPr algn="ctr"/>
                      <a:r>
                        <a:rPr lang="tr-TR" sz="4000" b="1" dirty="0" smtClean="0"/>
                        <a:t>4</a:t>
                      </a:r>
                      <a:endParaRPr lang="tr-TR" sz="4000" b="1" dirty="0"/>
                    </a:p>
                  </a:txBody>
                  <a:tcPr/>
                </a:tc>
                <a:tc>
                  <a:txBody>
                    <a:bodyPr/>
                    <a:lstStyle/>
                    <a:p>
                      <a:pPr algn="ctr"/>
                      <a:r>
                        <a:rPr lang="tr-TR" sz="4000" b="1" dirty="0" smtClean="0"/>
                        <a:t>4</a:t>
                      </a:r>
                      <a:endParaRPr lang="tr-TR" sz="4000" b="1" dirty="0"/>
                    </a:p>
                  </a:txBody>
                  <a:tcPr/>
                </a:tc>
                <a:tc>
                  <a:txBody>
                    <a:bodyPr/>
                    <a:lstStyle/>
                    <a:p>
                      <a:pPr algn="ctr"/>
                      <a:r>
                        <a:rPr lang="tr-TR" sz="4000" b="1" dirty="0" smtClean="0"/>
                        <a:t>8</a:t>
                      </a:r>
                      <a:endParaRPr lang="tr-TR" sz="4000" b="1" dirty="0"/>
                    </a:p>
                  </a:txBody>
                  <a:tcPr/>
                </a:tc>
              </a:tr>
            </a:tbl>
          </a:graphicData>
        </a:graphic>
      </p:graphicFrame>
      <p:sp>
        <p:nvSpPr>
          <p:cNvPr id="7" name="6 Yuvarlatılmış Dikdörtgen"/>
          <p:cNvSpPr/>
          <p:nvPr/>
        </p:nvSpPr>
        <p:spPr>
          <a:xfrm>
            <a:off x="5857884" y="1714488"/>
            <a:ext cx="2643206" cy="928694"/>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tr-TR" dirty="0" smtClean="0"/>
              <a:t>Ek bilgi: </a:t>
            </a:r>
            <a:r>
              <a:rPr lang="tr-TR" dirty="0" err="1" smtClean="0"/>
              <a:t>fclose</a:t>
            </a:r>
            <a:r>
              <a:rPr lang="tr-TR" dirty="0" smtClean="0"/>
              <a:t>  komutu konulmasaydı ne olurdu?</a:t>
            </a:r>
            <a:endParaRPr lang="tr-TR"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diamond(in)">
                                      <p:cBhvr>
                                        <p:cTn id="7" dur="20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diamond(in)">
                                      <p:cBhvr>
                                        <p:cTn id="12" dur="20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Bunu biliyor musunuz?</a:t>
            </a:r>
            <a:endParaRPr lang="tr-TR" dirty="0"/>
          </a:p>
        </p:txBody>
      </p:sp>
      <p:sp>
        <p:nvSpPr>
          <p:cNvPr id="3" name="2 İçerik Yer Tutucusu"/>
          <p:cNvSpPr>
            <a:spLocks noGrp="1"/>
          </p:cNvSpPr>
          <p:nvPr>
            <p:ph sz="quarter" idx="1"/>
          </p:nvPr>
        </p:nvSpPr>
        <p:spPr>
          <a:xfrm>
            <a:off x="285720" y="1357298"/>
            <a:ext cx="4286280" cy="2214578"/>
          </a:xfrm>
        </p:spPr>
        <p:txBody>
          <a:bodyPr>
            <a:normAutofit fontScale="92500" lnSpcReduction="20000"/>
          </a:bodyPr>
          <a:lstStyle/>
          <a:p>
            <a:r>
              <a:rPr lang="tr-TR" sz="2000" dirty="0" smtClean="0"/>
              <a:t>Amerika’da CS50 isimli ders,</a:t>
            </a:r>
            <a:br>
              <a:rPr lang="tr-TR" sz="2000" dirty="0" smtClean="0"/>
            </a:br>
            <a:r>
              <a:rPr lang="tr-TR" sz="2000" dirty="0" smtClean="0"/>
              <a:t> </a:t>
            </a:r>
            <a:r>
              <a:rPr lang="tr-TR" sz="2000" b="1" dirty="0" smtClean="0"/>
              <a:t>Harvard Üniversitesi’</a:t>
            </a:r>
            <a:r>
              <a:rPr lang="tr-TR" sz="2000" dirty="0" smtClean="0"/>
              <a:t>nin en popüler derslerinden biri. </a:t>
            </a:r>
          </a:p>
          <a:p>
            <a:r>
              <a:rPr lang="tr-TR" sz="2000" dirty="0" smtClean="0"/>
              <a:t>2017’de </a:t>
            </a:r>
            <a:r>
              <a:rPr lang="tr-TR" sz="2000" b="1" u="sng" dirty="0" smtClean="0"/>
              <a:t>691 öğrenci </a:t>
            </a:r>
            <a:r>
              <a:rPr lang="tr-TR" sz="2000" dirty="0" smtClean="0"/>
              <a:t>dersi almış (24 öğrenci tasarım,  8 öğrenci hukuk, 9 öğrenci ekonomi bölümlerinden) . Ders popülerlik konusunda üniversitedeki Ekonomi dersiyle yarışıyor.</a:t>
            </a:r>
          </a:p>
          <a:p>
            <a:pPr lvl="1"/>
            <a:endParaRPr lang="tr-TR" dirty="0" smtClean="0"/>
          </a:p>
          <a:p>
            <a:endParaRPr lang="tr-TR" dirty="0"/>
          </a:p>
        </p:txBody>
      </p:sp>
      <p:pic>
        <p:nvPicPr>
          <p:cNvPr id="4" name="3 Resim" descr="harvard-computer-science-cs50-lecture.jpg"/>
          <p:cNvPicPr>
            <a:picLocks noChangeAspect="1"/>
          </p:cNvPicPr>
          <p:nvPr/>
        </p:nvPicPr>
        <p:blipFill>
          <a:blip r:embed="rId2" cstate="screen"/>
          <a:stretch>
            <a:fillRect/>
          </a:stretch>
        </p:blipFill>
        <p:spPr>
          <a:xfrm>
            <a:off x="4786314" y="1142984"/>
            <a:ext cx="3929058" cy="248400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6" name="2 İçerik Yer Tutucusu"/>
          <p:cNvSpPr txBox="1">
            <a:spLocks/>
          </p:cNvSpPr>
          <p:nvPr/>
        </p:nvSpPr>
        <p:spPr>
          <a:xfrm>
            <a:off x="4572000" y="4786322"/>
            <a:ext cx="4357718" cy="1066792"/>
          </a:xfrm>
          <a:prstGeom prst="rect">
            <a:avLst/>
          </a:prstGeom>
        </p:spPr>
        <p:txBody>
          <a:bodyPr vert="horz">
            <a:normAutofit/>
          </a:bodyPr>
          <a:lstStyle/>
          <a:p>
            <a:pPr marL="274320" lvl="0" indent="-274320">
              <a:spcBef>
                <a:spcPts val="600"/>
              </a:spcBef>
              <a:buClr>
                <a:schemeClr val="accent1"/>
              </a:buClr>
              <a:buSzPct val="76000"/>
              <a:buFont typeface="Wingdings 3"/>
              <a:buChar char=""/>
            </a:pPr>
            <a:r>
              <a:rPr lang="tr-TR" sz="2000" dirty="0" smtClean="0"/>
              <a:t>Ders videolarına internetten erişmek mümkün. </a:t>
            </a:r>
            <a:r>
              <a:rPr kumimoji="0" lang="tr-TR" sz="2000" b="0" i="0" u="none" strike="noStrike" kern="1200" cap="none" spc="0" normalizeH="0" baseline="0" noProof="0" dirty="0" smtClean="0">
                <a:ln>
                  <a:noFill/>
                </a:ln>
                <a:solidFill>
                  <a:schemeClr val="tx1"/>
                </a:solidFill>
                <a:effectLst/>
                <a:uLnTx/>
                <a:uFillTx/>
                <a:latin typeface="+mn-lt"/>
                <a:ea typeface="+mn-ea"/>
                <a:cs typeface="+mn-cs"/>
              </a:rPr>
              <a:t>Bu dersin videoları</a:t>
            </a:r>
            <a:r>
              <a:rPr kumimoji="0" lang="tr-TR" sz="2000" b="0" i="0" u="none" strike="noStrike" kern="1200" cap="none" spc="0" normalizeH="0" noProof="0" dirty="0" smtClean="0">
                <a:ln>
                  <a:noFill/>
                </a:ln>
                <a:solidFill>
                  <a:schemeClr val="tx1"/>
                </a:solidFill>
                <a:effectLst/>
                <a:uLnTx/>
                <a:uFillTx/>
                <a:latin typeface="+mn-lt"/>
                <a:ea typeface="+mn-ea"/>
                <a:cs typeface="+mn-cs"/>
              </a:rPr>
              <a:t> için</a:t>
            </a:r>
          </a:p>
          <a:p>
            <a:pPr marL="731520" lvl="1" indent="-274320">
              <a:spcBef>
                <a:spcPts val="600"/>
              </a:spcBef>
              <a:buClr>
                <a:schemeClr val="accent1"/>
              </a:buClr>
              <a:buSzPct val="76000"/>
              <a:buFont typeface="Wingdings 3"/>
              <a:buChar char=""/>
            </a:pPr>
            <a:r>
              <a:rPr lang="tr-TR" sz="1600" i="1" dirty="0" smtClean="0">
                <a:hlinkClick r:id="rId3"/>
              </a:rPr>
              <a:t>https://www.youtube.com/user/cs50tv</a:t>
            </a:r>
            <a:endParaRPr lang="tr-TR" sz="1600" i="1" dirty="0" smtClean="0"/>
          </a:p>
          <a:p>
            <a:pPr marL="731520" lvl="1" indent="-274320">
              <a:spcBef>
                <a:spcPts val="600"/>
              </a:spcBef>
              <a:buClr>
                <a:schemeClr val="accent1"/>
              </a:buClr>
              <a:buSzPct val="76000"/>
              <a:buFont typeface="Wingdings 3"/>
              <a:buChar char=""/>
            </a:pPr>
            <a:endParaRPr lang="tr-TR" sz="1600" i="1" dirty="0" smtClean="0"/>
          </a:p>
          <a:p>
            <a:pPr marL="731520" lvl="1" indent="-274320">
              <a:spcBef>
                <a:spcPts val="600"/>
              </a:spcBef>
              <a:buClr>
                <a:schemeClr val="accent1"/>
              </a:buClr>
              <a:buSzPct val="76000"/>
              <a:buFont typeface="Wingdings 3"/>
              <a:buChar char=""/>
            </a:pPr>
            <a:endParaRPr kumimoji="0" lang="tr-TR" sz="1600" b="0" i="1" u="none" strike="noStrike" kern="1200" cap="none" spc="0" normalizeH="0" baseline="0" noProof="0" dirty="0" smtClean="0">
              <a:ln>
                <a:noFill/>
              </a:ln>
              <a:solidFill>
                <a:schemeClr val="tx1"/>
              </a:solidFill>
              <a:effectLst/>
              <a:uLnTx/>
              <a:uFillTx/>
              <a:latin typeface="+mn-lt"/>
              <a:ea typeface="+mn-ea"/>
              <a:cs typeface="+mn-cs"/>
            </a:endParaRPr>
          </a:p>
          <a:p>
            <a:pPr marL="731520" lvl="1" indent="-274320">
              <a:spcBef>
                <a:spcPts val="600"/>
              </a:spcBef>
              <a:buClr>
                <a:schemeClr val="accent1"/>
              </a:buClr>
              <a:buSzPct val="76000"/>
              <a:buFont typeface="Wingdings 3"/>
              <a:buChar char=""/>
            </a:pPr>
            <a:endParaRPr kumimoji="0" lang="tr-TR" sz="1600" b="0" i="0" u="none" strike="noStrike" kern="1200" cap="none" spc="0" normalizeH="0" baseline="0" noProof="0" dirty="0" smtClean="0">
              <a:ln>
                <a:noFill/>
              </a:ln>
              <a:solidFill>
                <a:schemeClr val="tx1"/>
              </a:solidFill>
              <a:effectLst/>
              <a:uLnTx/>
              <a:uFillTx/>
              <a:latin typeface="+mn-lt"/>
              <a:ea typeface="+mn-ea"/>
              <a:cs typeface="+mn-cs"/>
            </a:endParaRPr>
          </a:p>
          <a:p>
            <a:pPr marL="548640" marR="0" lvl="1" indent="-274320" algn="l" defTabSz="914400" rtl="0" eaLnBrk="1" fontAlgn="auto" latinLnBrk="0" hangingPunct="1">
              <a:lnSpc>
                <a:spcPct val="100000"/>
              </a:lnSpc>
              <a:spcBef>
                <a:spcPts val="500"/>
              </a:spcBef>
              <a:spcAft>
                <a:spcPts val="0"/>
              </a:spcAft>
              <a:buClr>
                <a:schemeClr val="accent2"/>
              </a:buClr>
              <a:buSzPct val="76000"/>
              <a:buFont typeface="Wingdings 3"/>
              <a:buChar char=""/>
              <a:tabLst/>
              <a:defRPr/>
            </a:pPr>
            <a:endParaRPr kumimoji="0" lang="tr-TR" sz="2300" b="0" i="0" u="none" strike="noStrike" kern="1200" cap="none" spc="0" normalizeH="0" baseline="0" noProof="0" dirty="0" smtClean="0">
              <a:ln>
                <a:noFill/>
              </a:ln>
              <a:solidFill>
                <a:schemeClr val="tx2"/>
              </a:solidFill>
              <a:effectLst/>
              <a:uLnTx/>
              <a:uFillTx/>
              <a:latin typeface="+mn-lt"/>
              <a:ea typeface="+mn-ea"/>
              <a:cs typeface="+mn-cs"/>
            </a:endParaRPr>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endParaRPr kumimoji="0" lang="tr-TR" sz="2600" b="0" i="0" u="none" strike="noStrike" kern="1200" cap="none" spc="0" normalizeH="0" baseline="0" noProof="0" dirty="0">
              <a:ln>
                <a:noFill/>
              </a:ln>
              <a:solidFill>
                <a:schemeClr val="tx1"/>
              </a:solidFill>
              <a:effectLst/>
              <a:uLnTx/>
              <a:uFillTx/>
              <a:latin typeface="+mn-lt"/>
              <a:ea typeface="+mn-ea"/>
              <a:cs typeface="+mn-cs"/>
            </a:endParaRPr>
          </a:p>
        </p:txBody>
      </p:sp>
      <p:sp>
        <p:nvSpPr>
          <p:cNvPr id="8" name="7 Dikdörtgen"/>
          <p:cNvSpPr/>
          <p:nvPr/>
        </p:nvSpPr>
        <p:spPr>
          <a:xfrm>
            <a:off x="3857620" y="3857629"/>
            <a:ext cx="4786346" cy="707886"/>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pPr>
              <a:buFont typeface="Arial" pitchFamily="34" charset="0"/>
              <a:buChar char="•"/>
            </a:pPr>
            <a:r>
              <a:rPr lang="tr-TR" sz="2000" b="1" i="1" dirty="0" smtClean="0"/>
              <a:t>CS50 dersinde </a:t>
            </a:r>
            <a:r>
              <a:rPr lang="tr-TR" sz="2000" dirty="0" smtClean="0"/>
              <a:t>C dili kullanılarak bilgisayar bilimine giriş yapılıyor. </a:t>
            </a:r>
            <a:endParaRPr lang="tr-TR" sz="1900" dirty="0" smtClean="0"/>
          </a:p>
        </p:txBody>
      </p:sp>
      <p:grpSp>
        <p:nvGrpSpPr>
          <p:cNvPr id="7" name="8 Grup"/>
          <p:cNvGrpSpPr/>
          <p:nvPr/>
        </p:nvGrpSpPr>
        <p:grpSpPr>
          <a:xfrm>
            <a:off x="428596" y="3500438"/>
            <a:ext cx="4357718" cy="3000396"/>
            <a:chOff x="428596" y="3500438"/>
            <a:chExt cx="4357718" cy="3000396"/>
          </a:xfrm>
        </p:grpSpPr>
        <p:pic>
          <p:nvPicPr>
            <p:cNvPr id="5" name="4 Resim" descr="maxresdefault.jpg"/>
            <p:cNvPicPr>
              <a:picLocks noChangeAspect="1"/>
            </p:cNvPicPr>
            <p:nvPr/>
          </p:nvPicPr>
          <p:blipFill>
            <a:blip r:embed="rId4" cstate="screen"/>
            <a:stretch>
              <a:fillRect/>
            </a:stretch>
          </p:blipFill>
          <p:spPr>
            <a:xfrm>
              <a:off x="428596" y="3500438"/>
              <a:ext cx="3000396" cy="2001827"/>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10" name="9 Bulut Belirtme Çizgisi"/>
            <p:cNvSpPr/>
            <p:nvPr/>
          </p:nvSpPr>
          <p:spPr>
            <a:xfrm>
              <a:off x="2500298" y="5072074"/>
              <a:ext cx="2286016" cy="1428760"/>
            </a:xfrm>
            <a:prstGeom prst="cloudCallout">
              <a:avLst>
                <a:gd name="adj1" fmla="val -52475"/>
                <a:gd name="adj2" fmla="val -71230"/>
              </a:avLst>
            </a:prstGeom>
            <a:solidFill>
              <a:srgbClr val="FFFF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tr-TR" i="1" dirty="0" err="1" smtClean="0">
                  <a:solidFill>
                    <a:schemeClr val="tx1"/>
                  </a:solidFill>
                </a:rPr>
                <a:t>You</a:t>
              </a:r>
              <a:r>
                <a:rPr lang="tr-TR" i="1" dirty="0" smtClean="0">
                  <a:solidFill>
                    <a:schemeClr val="tx1"/>
                  </a:solidFill>
                </a:rPr>
                <a:t> </a:t>
              </a:r>
              <a:r>
                <a:rPr lang="tr-TR" i="1" dirty="0" err="1" smtClean="0">
                  <a:solidFill>
                    <a:schemeClr val="tx1"/>
                  </a:solidFill>
                </a:rPr>
                <a:t>are</a:t>
              </a:r>
              <a:r>
                <a:rPr lang="tr-TR" i="1" dirty="0" smtClean="0">
                  <a:solidFill>
                    <a:schemeClr val="tx1"/>
                  </a:solidFill>
                </a:rPr>
                <a:t> not </a:t>
              </a:r>
              <a:r>
                <a:rPr lang="tr-TR" i="1" dirty="0" err="1" smtClean="0">
                  <a:solidFill>
                    <a:schemeClr val="tx1"/>
                  </a:solidFill>
                </a:rPr>
                <a:t>alone</a:t>
              </a:r>
              <a:r>
                <a:rPr lang="tr-TR" i="1" dirty="0" smtClean="0">
                  <a:solidFill>
                    <a:schemeClr val="tx1"/>
                  </a:solidFill>
                </a:rPr>
                <a:t> Bil141 </a:t>
              </a:r>
              <a:r>
                <a:rPr lang="tr-TR" i="1" dirty="0" err="1" smtClean="0">
                  <a:solidFill>
                    <a:schemeClr val="tx1"/>
                  </a:solidFill>
                </a:rPr>
                <a:t>students</a:t>
              </a:r>
              <a:r>
                <a:rPr lang="tr-TR" i="1" dirty="0" smtClean="0">
                  <a:solidFill>
                    <a:schemeClr val="tx1"/>
                  </a:solidFill>
                </a:rPr>
                <a:t>… </a:t>
              </a:r>
              <a:r>
                <a:rPr lang="tr-TR" i="1" dirty="0" err="1" smtClean="0">
                  <a:solidFill>
                    <a:schemeClr val="tx1"/>
                  </a:solidFill>
                </a:rPr>
                <a:t>zzz</a:t>
              </a:r>
              <a:endParaRPr lang="tr-TR" i="1" dirty="0">
                <a:solidFill>
                  <a:schemeClr val="tx1"/>
                </a:solidFill>
              </a:endParaRPr>
            </a:p>
          </p:txBody>
        </p:sp>
      </p:gr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amond(in)">
                                      <p:cBhvr>
                                        <p:cTn id="7" dur="20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amond(in)">
                                      <p:cBhvr>
                                        <p:cTn id="12" dur="2000"/>
                                        <p:tgtEl>
                                          <p:spTgt spid="3">
                                            <p:txEl>
                                              <p:pRg st="1" end="1"/>
                                            </p:txEl>
                                          </p:spTgt>
                                        </p:tgtEl>
                                      </p:cBhvr>
                                    </p:animEffect>
                                  </p:childTnLst>
                                </p:cTn>
                              </p:par>
                              <p:par>
                                <p:cTn id="13" presetID="5" presetClass="entr" presetSubtype="10" fill="hold" nodeType="withEffect">
                                  <p:stCondLst>
                                    <p:cond delay="0"/>
                                  </p:stCondLst>
                                  <p:childTnLst>
                                    <p:set>
                                      <p:cBhvr>
                                        <p:cTn id="14" dur="1" fill="hold">
                                          <p:stCondLst>
                                            <p:cond delay="0"/>
                                          </p:stCondLst>
                                        </p:cTn>
                                        <p:tgtEl>
                                          <p:spTgt spid="4"/>
                                        </p:tgtEl>
                                        <p:attrNameLst>
                                          <p:attrName>style.visibility</p:attrName>
                                        </p:attrNameLst>
                                      </p:cBhvr>
                                      <p:to>
                                        <p:strVal val="visible"/>
                                      </p:to>
                                    </p:set>
                                    <p:animEffect transition="in" filter="checkerboard(across)">
                                      <p:cBhvr>
                                        <p:cTn id="15" dur="500"/>
                                        <p:tgtEl>
                                          <p:spTgt spid="4"/>
                                        </p:tgtEl>
                                      </p:cBhvr>
                                    </p:animEffect>
                                  </p:childTnLst>
                                </p:cTn>
                              </p:par>
                            </p:childTnLst>
                          </p:cTn>
                        </p:par>
                      </p:childTnLst>
                    </p:cTn>
                  </p:par>
                  <p:par>
                    <p:cTn id="16" fill="hold">
                      <p:stCondLst>
                        <p:cond delay="indefinite"/>
                      </p:stCondLst>
                      <p:childTnLst>
                        <p:par>
                          <p:cTn id="17" fill="hold">
                            <p:stCondLst>
                              <p:cond delay="0"/>
                            </p:stCondLst>
                            <p:childTnLst>
                              <p:par>
                                <p:cTn id="18" presetID="8" presetClass="entr" presetSubtype="16" fill="hold" grpId="0" nodeType="clickEffect">
                                  <p:stCondLst>
                                    <p:cond delay="0"/>
                                  </p:stCondLst>
                                  <p:childTnLst>
                                    <p:set>
                                      <p:cBhvr>
                                        <p:cTn id="19" dur="1" fill="hold">
                                          <p:stCondLst>
                                            <p:cond delay="0"/>
                                          </p:stCondLst>
                                        </p:cTn>
                                        <p:tgtEl>
                                          <p:spTgt spid="8"/>
                                        </p:tgtEl>
                                        <p:attrNameLst>
                                          <p:attrName>style.visibility</p:attrName>
                                        </p:attrNameLst>
                                      </p:cBhvr>
                                      <p:to>
                                        <p:strVal val="visible"/>
                                      </p:to>
                                    </p:set>
                                    <p:animEffect transition="in" filter="diamond(in)">
                                      <p:cBhvr>
                                        <p:cTn id="20" dur="2000"/>
                                        <p:tgtEl>
                                          <p:spTgt spid="8"/>
                                        </p:tgtEl>
                                      </p:cBhvr>
                                    </p:animEffect>
                                  </p:childTnLst>
                                </p:cTn>
                              </p:par>
                            </p:childTnLst>
                          </p:cTn>
                        </p:par>
                      </p:childTnLst>
                    </p:cTn>
                  </p:par>
                  <p:par>
                    <p:cTn id="21" fill="hold">
                      <p:stCondLst>
                        <p:cond delay="indefinite"/>
                      </p:stCondLst>
                      <p:childTnLst>
                        <p:par>
                          <p:cTn id="22" fill="hold">
                            <p:stCondLst>
                              <p:cond delay="0"/>
                            </p:stCondLst>
                            <p:childTnLst>
                              <p:par>
                                <p:cTn id="23" presetID="2" presetClass="entr" presetSubtype="4" fill="hold" grpId="0" nodeType="clickEffect">
                                  <p:stCondLst>
                                    <p:cond delay="0"/>
                                  </p:stCondLst>
                                  <p:childTnLst>
                                    <p:set>
                                      <p:cBhvr>
                                        <p:cTn id="24" dur="1" fill="hold">
                                          <p:stCondLst>
                                            <p:cond delay="0"/>
                                          </p:stCondLst>
                                        </p:cTn>
                                        <p:tgtEl>
                                          <p:spTgt spid="6"/>
                                        </p:tgtEl>
                                        <p:attrNameLst>
                                          <p:attrName>style.visibility</p:attrName>
                                        </p:attrNameLst>
                                      </p:cBhvr>
                                      <p:to>
                                        <p:strVal val="visible"/>
                                      </p:to>
                                    </p:set>
                                    <p:anim calcmode="lin" valueType="num">
                                      <p:cBhvr additive="base">
                                        <p:cTn id="25" dur="500" fill="hold"/>
                                        <p:tgtEl>
                                          <p:spTgt spid="6"/>
                                        </p:tgtEl>
                                        <p:attrNameLst>
                                          <p:attrName>ppt_x</p:attrName>
                                        </p:attrNameLst>
                                      </p:cBhvr>
                                      <p:tavLst>
                                        <p:tav tm="0">
                                          <p:val>
                                            <p:strVal val="#ppt_x"/>
                                          </p:val>
                                        </p:tav>
                                        <p:tav tm="100000">
                                          <p:val>
                                            <p:strVal val="#ppt_x"/>
                                          </p:val>
                                        </p:tav>
                                      </p:tavLst>
                                    </p:anim>
                                    <p:anim calcmode="lin" valueType="num">
                                      <p:cBhvr additive="base">
                                        <p:cTn id="26" dur="500" fill="hold"/>
                                        <p:tgtEl>
                                          <p:spTgt spid="6"/>
                                        </p:tgtEl>
                                        <p:attrNameLst>
                                          <p:attrName>ppt_y</p:attrName>
                                        </p:attrNameLst>
                                      </p:cBhvr>
                                      <p:tavLst>
                                        <p:tav tm="0">
                                          <p:val>
                                            <p:strVal val="1+#ppt_h/2"/>
                                          </p:val>
                                        </p:tav>
                                        <p:tav tm="100000">
                                          <p:val>
                                            <p:strVal val="#ppt_y"/>
                                          </p:val>
                                        </p:tav>
                                      </p:tavLst>
                                    </p:anim>
                                  </p:childTnLst>
                                </p:cTn>
                              </p:par>
                            </p:childTnLst>
                          </p:cTn>
                        </p:par>
                      </p:childTnLst>
                    </p:cTn>
                  </p:par>
                  <p:par>
                    <p:cTn id="27" fill="hold">
                      <p:stCondLst>
                        <p:cond delay="indefinite"/>
                      </p:stCondLst>
                      <p:childTnLst>
                        <p:par>
                          <p:cTn id="28" fill="hold">
                            <p:stCondLst>
                              <p:cond delay="0"/>
                            </p:stCondLst>
                            <p:childTnLst>
                              <p:par>
                                <p:cTn id="29" presetID="3" presetClass="entr" presetSubtype="10" fill="hold" nodeType="clickEffect">
                                  <p:stCondLst>
                                    <p:cond delay="0"/>
                                  </p:stCondLst>
                                  <p:childTnLst>
                                    <p:set>
                                      <p:cBhvr>
                                        <p:cTn id="30" dur="1" fill="hold">
                                          <p:stCondLst>
                                            <p:cond delay="0"/>
                                          </p:stCondLst>
                                        </p:cTn>
                                        <p:tgtEl>
                                          <p:spTgt spid="7"/>
                                        </p:tgtEl>
                                        <p:attrNameLst>
                                          <p:attrName>style.visibility</p:attrName>
                                        </p:attrNameLst>
                                      </p:cBhvr>
                                      <p:to>
                                        <p:strVal val="visible"/>
                                      </p:to>
                                    </p:set>
                                    <p:animEffect transition="in" filter="blinds(horizontal)">
                                      <p:cBhvr>
                                        <p:cTn id="31"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P spid="6" grpId="0"/>
      <p:bldP spid="8" grpId="0"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a:xfrm>
            <a:off x="457200" y="357166"/>
            <a:ext cx="8229600" cy="785834"/>
          </a:xfrm>
        </p:spPr>
        <p:txBody>
          <a:bodyPr anchor="ctr">
            <a:normAutofit/>
          </a:bodyPr>
          <a:lstStyle/>
          <a:p>
            <a:r>
              <a:rPr lang="tr-TR" b="1" dirty="0" smtClean="0">
                <a:solidFill>
                  <a:schemeClr val="tx2">
                    <a:lumMod val="60000"/>
                    <a:lumOff val="40000"/>
                  </a:schemeClr>
                </a:solidFill>
              </a:rPr>
              <a:t>Tanımlanan bir diziye iki yolla değer atanabilir.</a:t>
            </a:r>
            <a:endParaRPr lang="tr-TR" b="1" dirty="0">
              <a:solidFill>
                <a:schemeClr val="tx2">
                  <a:lumMod val="60000"/>
                  <a:lumOff val="40000"/>
                </a:schemeClr>
              </a:solidFill>
            </a:endParaRPr>
          </a:p>
        </p:txBody>
      </p:sp>
      <p:sp>
        <p:nvSpPr>
          <p:cNvPr id="3" name="Alt Başlık 2"/>
          <p:cNvSpPr>
            <a:spLocks noGrp="1"/>
          </p:cNvSpPr>
          <p:nvPr>
            <p:ph sz="quarter" idx="1"/>
          </p:nvPr>
        </p:nvSpPr>
        <p:spPr/>
        <p:txBody>
          <a:bodyPr>
            <a:normAutofit fontScale="85000" lnSpcReduction="20000"/>
          </a:bodyPr>
          <a:lstStyle/>
          <a:p>
            <a:pPr algn="just">
              <a:buFontTx/>
              <a:buChar char="-"/>
            </a:pPr>
            <a:r>
              <a:rPr lang="tr-TR" sz="2400" dirty="0" smtClean="0">
                <a:solidFill>
                  <a:schemeClr val="tx1"/>
                </a:solidFill>
              </a:rPr>
              <a:t>Diziler oluşturulduktan sonra dizilerin değerlerinin atanması gerekir. Dizi elemanlarına değerler iki yolla atanabilir. </a:t>
            </a:r>
            <a:r>
              <a:rPr lang="tr-TR" sz="2400" b="1" dirty="0" smtClean="0"/>
              <a:t>Tanım Esnasında Değer Atama </a:t>
            </a:r>
            <a:r>
              <a:rPr lang="tr-TR" sz="2400" dirty="0" smtClean="0"/>
              <a:t>ve </a:t>
            </a:r>
            <a:r>
              <a:rPr lang="tr-TR" sz="2400" b="1" dirty="0" smtClean="0"/>
              <a:t>Dizi İndislerini Kullanarak Değer Atama</a:t>
            </a:r>
            <a:endParaRPr lang="tr-TR" sz="2400" dirty="0" smtClean="0">
              <a:solidFill>
                <a:schemeClr val="tx1"/>
              </a:solidFill>
            </a:endParaRPr>
          </a:p>
          <a:p>
            <a:pPr algn="just">
              <a:buNone/>
            </a:pPr>
            <a:endParaRPr lang="tr-TR" sz="2400" dirty="0" smtClean="0">
              <a:solidFill>
                <a:schemeClr val="tx1"/>
              </a:solidFill>
            </a:endParaRPr>
          </a:p>
          <a:p>
            <a:pPr algn="just">
              <a:buFont typeface="Wingdings" pitchFamily="2" charset="2"/>
              <a:buChar char="§"/>
            </a:pPr>
            <a:r>
              <a:rPr lang="tr-TR" sz="2400" dirty="0" smtClean="0">
                <a:solidFill>
                  <a:schemeClr val="tx1"/>
                </a:solidFill>
              </a:rPr>
              <a:t> </a:t>
            </a:r>
            <a:r>
              <a:rPr lang="tr-TR" sz="2400" b="1" dirty="0" smtClean="0">
                <a:solidFill>
                  <a:schemeClr val="tx1"/>
                </a:solidFill>
              </a:rPr>
              <a:t>Tanım Esnasında Değer Atama:</a:t>
            </a:r>
          </a:p>
          <a:p>
            <a:pPr algn="just"/>
            <a:r>
              <a:rPr lang="tr-TR" sz="2400" dirty="0" smtClean="0">
                <a:solidFill>
                  <a:schemeClr val="tx1"/>
                </a:solidFill>
              </a:rPr>
              <a:t>   Dizilerin kapasiteleri belirtilerek veya belirtilmeden dizi elemanlarının direk atanmasıdır. Bu yöntemde dizinin kapasitesi belirtilmediyse, dizinin kapasitesi atanan eleman sayısı olmaktadır. Bu yöntemde dizi elemanları süslü parantezler içerisinde virgüllerle ayrılmış şekilde atanır.</a:t>
            </a:r>
          </a:p>
          <a:p>
            <a:pPr algn="just"/>
            <a:endParaRPr lang="tr-TR" sz="2400" dirty="0" smtClean="0">
              <a:solidFill>
                <a:schemeClr val="tx1"/>
              </a:solidFill>
            </a:endParaRPr>
          </a:p>
          <a:p>
            <a:pPr algn="just">
              <a:buFont typeface="Wingdings" pitchFamily="2" charset="2"/>
              <a:buChar char="Ø"/>
            </a:pPr>
            <a:r>
              <a:rPr lang="tr-TR" sz="2400" dirty="0" smtClean="0">
                <a:solidFill>
                  <a:schemeClr val="tx1"/>
                </a:solidFill>
              </a:rPr>
              <a:t> </a:t>
            </a:r>
            <a:r>
              <a:rPr lang="tr-TR" dirty="0" err="1" smtClean="0">
                <a:solidFill>
                  <a:schemeClr val="tx1"/>
                </a:solidFill>
              </a:rPr>
              <a:t>int</a:t>
            </a:r>
            <a:r>
              <a:rPr lang="tr-TR" dirty="0" smtClean="0">
                <a:solidFill>
                  <a:schemeClr val="tx1"/>
                </a:solidFill>
              </a:rPr>
              <a:t> dizi[] = {3, 7, 1, 6};</a:t>
            </a:r>
          </a:p>
          <a:p>
            <a:pPr algn="just">
              <a:buFont typeface="Wingdings" pitchFamily="2" charset="2"/>
              <a:buChar char="Ø"/>
            </a:pPr>
            <a:endParaRPr lang="tr-TR" sz="2400" dirty="0" smtClean="0">
              <a:solidFill>
                <a:schemeClr val="tx1"/>
              </a:solidFill>
            </a:endParaRPr>
          </a:p>
          <a:p>
            <a:pPr marL="342900" indent="-342900" algn="just">
              <a:buFontTx/>
              <a:buChar char="-"/>
            </a:pPr>
            <a:r>
              <a:rPr lang="tr-TR" sz="2400" dirty="0" smtClean="0">
                <a:solidFill>
                  <a:schemeClr val="tx1"/>
                </a:solidFill>
              </a:rPr>
              <a:t>Yukarıdaki örnekte dizi değişkeni tam sayılardan oluşan bir dizidir ve dizinin elemanları dizi tanımlanırken atanmıştır. Bu durumda dizi değişkeninin uzunluğu da 4 olur. </a:t>
            </a:r>
            <a:r>
              <a:rPr lang="tr-TR" sz="2400" dirty="0" smtClean="0"/>
              <a:t>Eğer dizi oluşturulmadan önce dizi elemanlarının değerleri biliniyorsa bu yöntem ile değer atanabilir.</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heckerboard(across)">
                                      <p:cBhvr>
                                        <p:cTn id="7" dur="500"/>
                                        <p:tgtEl>
                                          <p:spTgt spid="3">
                                            <p:txEl>
                                              <p:pRg st="2" end="2"/>
                                            </p:txEl>
                                          </p:spTgt>
                                        </p:tgtEl>
                                      </p:cBhvr>
                                    </p:animEffect>
                                  </p:childTnLst>
                                </p:cTn>
                              </p:par>
                              <p:par>
                                <p:cTn id="8" presetID="5" presetClass="entr" presetSubtype="10" fill="hold" nodeType="withEffect">
                                  <p:stCondLst>
                                    <p:cond delay="0"/>
                                  </p:stCondLst>
                                  <p:childTnLst>
                                    <p:set>
                                      <p:cBhvr>
                                        <p:cTn id="9" dur="1" fill="hold">
                                          <p:stCondLst>
                                            <p:cond delay="0"/>
                                          </p:stCondLst>
                                        </p:cTn>
                                        <p:tgtEl>
                                          <p:spTgt spid="3">
                                            <p:txEl>
                                              <p:pRg st="3" end="3"/>
                                            </p:txEl>
                                          </p:spTgt>
                                        </p:tgtEl>
                                        <p:attrNameLst>
                                          <p:attrName>style.visibility</p:attrName>
                                        </p:attrNameLst>
                                      </p:cBhvr>
                                      <p:to>
                                        <p:strVal val="visible"/>
                                      </p:to>
                                    </p:set>
                                    <p:animEffect transition="in" filter="checkerboard(across)">
                                      <p:cBhvr>
                                        <p:cTn id="10" dur="500"/>
                                        <p:tgtEl>
                                          <p:spTgt spid="3">
                                            <p:txEl>
                                              <p:pRg st="3" end="3"/>
                                            </p:txEl>
                                          </p:spTgt>
                                        </p:tgtEl>
                                      </p:cBhvr>
                                    </p:animEffect>
                                  </p:childTnLst>
                                </p:cTn>
                              </p:par>
                              <p:par>
                                <p:cTn id="11" presetID="5" presetClass="entr" presetSubtype="10" fill="hold" nodeType="with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animEffect transition="in" filter="checkerboard(across)">
                                      <p:cBhvr>
                                        <p:cTn id="13" dur="500"/>
                                        <p:tgtEl>
                                          <p:spTgt spid="3">
                                            <p:txEl>
                                              <p:pRg st="5" end="5"/>
                                            </p:txEl>
                                          </p:spTgt>
                                        </p:tgtEl>
                                      </p:cBhvr>
                                    </p:animEffect>
                                  </p:childTnLst>
                                </p:cTn>
                              </p:par>
                              <p:par>
                                <p:cTn id="14" presetID="5" presetClass="entr" presetSubtype="10" fill="hold" nodeType="withEffect">
                                  <p:stCondLst>
                                    <p:cond delay="0"/>
                                  </p:stCondLst>
                                  <p:childTnLst>
                                    <p:set>
                                      <p:cBhvr>
                                        <p:cTn id="15" dur="1" fill="hold">
                                          <p:stCondLst>
                                            <p:cond delay="0"/>
                                          </p:stCondLst>
                                        </p:cTn>
                                        <p:tgtEl>
                                          <p:spTgt spid="3">
                                            <p:txEl>
                                              <p:pRg st="7" end="7"/>
                                            </p:txEl>
                                          </p:spTgt>
                                        </p:tgtEl>
                                        <p:attrNameLst>
                                          <p:attrName>style.visibility</p:attrName>
                                        </p:attrNameLst>
                                      </p:cBhvr>
                                      <p:to>
                                        <p:strVal val="visible"/>
                                      </p:to>
                                    </p:set>
                                    <p:animEffect transition="in" filter="checkerboard(across)">
                                      <p:cBhvr>
                                        <p:cTn id="16" dur="500"/>
                                        <p:tgtEl>
                                          <p:spTgt spid="3">
                                            <p:txEl>
                                              <p:pRg st="7" end="7"/>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smtClean="0">
                <a:solidFill>
                  <a:schemeClr val="tx2">
                    <a:lumMod val="60000"/>
                    <a:lumOff val="40000"/>
                  </a:schemeClr>
                </a:solidFill>
              </a:rPr>
              <a:t>Dizi Elemanlarına Değer Atama</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fontScale="92500"/>
          </a:bodyPr>
          <a:lstStyle/>
          <a:p>
            <a:pPr algn="just">
              <a:buFont typeface="Wingdings" pitchFamily="2" charset="2"/>
              <a:buChar char="§"/>
            </a:pPr>
            <a:r>
              <a:rPr lang="tr-TR" sz="2400" dirty="0" smtClean="0">
                <a:solidFill>
                  <a:schemeClr val="tx1"/>
                </a:solidFill>
              </a:rPr>
              <a:t> </a:t>
            </a:r>
            <a:r>
              <a:rPr lang="tr-TR" sz="2400" b="1" dirty="0" smtClean="0">
                <a:solidFill>
                  <a:schemeClr val="tx1"/>
                </a:solidFill>
              </a:rPr>
              <a:t>Dizi İndislerini Kullanarak Değer Atama:</a:t>
            </a:r>
          </a:p>
          <a:p>
            <a:pPr algn="just"/>
            <a:r>
              <a:rPr lang="tr-TR" sz="2400" dirty="0" smtClean="0">
                <a:solidFill>
                  <a:schemeClr val="tx1"/>
                </a:solidFill>
              </a:rPr>
              <a:t>   Diziler oluşturulduktan sonra dizi elemanlarına indisleri kullanarak değer atama yöntemidir.</a:t>
            </a:r>
          </a:p>
          <a:p>
            <a:pPr algn="just"/>
            <a:r>
              <a:rPr lang="tr-TR" sz="2400" dirty="0" smtClean="0">
                <a:solidFill>
                  <a:schemeClr val="tx1"/>
                </a:solidFill>
              </a:rPr>
              <a:t>   </a:t>
            </a:r>
            <a:r>
              <a:rPr lang="tr-TR" sz="2400" dirty="0" err="1" smtClean="0">
                <a:solidFill>
                  <a:schemeClr val="tx1"/>
                </a:solidFill>
              </a:rPr>
              <a:t>int</a:t>
            </a:r>
            <a:r>
              <a:rPr lang="tr-TR" sz="2400" dirty="0" smtClean="0">
                <a:solidFill>
                  <a:schemeClr val="tx1"/>
                </a:solidFill>
              </a:rPr>
              <a:t> dizi[4];</a:t>
            </a:r>
          </a:p>
          <a:p>
            <a:pPr algn="just"/>
            <a:r>
              <a:rPr lang="tr-TR" sz="2400" dirty="0" smtClean="0">
                <a:solidFill>
                  <a:schemeClr val="tx1"/>
                </a:solidFill>
              </a:rPr>
              <a:t>   dizi[0] = 3;</a:t>
            </a:r>
          </a:p>
          <a:p>
            <a:pPr algn="just"/>
            <a:r>
              <a:rPr lang="tr-TR" sz="2400" dirty="0" smtClean="0">
                <a:solidFill>
                  <a:schemeClr val="tx1"/>
                </a:solidFill>
              </a:rPr>
              <a:t>   dizi[1] = 7;</a:t>
            </a:r>
          </a:p>
          <a:p>
            <a:pPr algn="just"/>
            <a:r>
              <a:rPr lang="tr-TR" sz="2400" dirty="0" smtClean="0">
                <a:solidFill>
                  <a:schemeClr val="tx1"/>
                </a:solidFill>
              </a:rPr>
              <a:t>   dizi[2] = 1;</a:t>
            </a:r>
          </a:p>
          <a:p>
            <a:pPr algn="just"/>
            <a:r>
              <a:rPr lang="tr-TR" sz="2400" dirty="0" smtClean="0">
                <a:solidFill>
                  <a:schemeClr val="tx1"/>
                </a:solidFill>
              </a:rPr>
              <a:t>   dizi[3] = 6;</a:t>
            </a:r>
          </a:p>
          <a:p>
            <a:pPr algn="just">
              <a:buFont typeface="Wingdings" pitchFamily="2" charset="2"/>
              <a:buChar char="Ø"/>
            </a:pPr>
            <a:endParaRPr lang="tr-TR" sz="2400" dirty="0" smtClean="0">
              <a:solidFill>
                <a:schemeClr val="tx1"/>
              </a:solidFill>
            </a:endParaRPr>
          </a:p>
          <a:p>
            <a:pPr algn="just"/>
            <a:r>
              <a:rPr lang="tr-TR" sz="2400" dirty="0" smtClean="0">
                <a:solidFill>
                  <a:schemeClr val="tx1"/>
                </a:solidFill>
              </a:rPr>
              <a:t>Yukarıdaki örnekte dizi değişkeni tam sayılardan oluşan bir dizidir ve dizinin uzunluğu 4 olarak belirlenmiştir. Daha sonra dizinin indisleri kullanılarak dizi elemanlarına değerler atanmıştır.</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1" end="1"/>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2" end="2"/>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3" end="3"/>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4" end="4"/>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5" end="5"/>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6" end="6"/>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a:xfrm>
            <a:off x="457200" y="357166"/>
            <a:ext cx="8229600" cy="785834"/>
          </a:xfrm>
        </p:spPr>
        <p:txBody>
          <a:bodyPr anchor="ctr">
            <a:normAutofit/>
          </a:bodyPr>
          <a:lstStyle/>
          <a:p>
            <a:r>
              <a:rPr lang="tr-TR" b="1" dirty="0" smtClean="0">
                <a:solidFill>
                  <a:schemeClr val="tx2">
                    <a:lumMod val="60000"/>
                    <a:lumOff val="40000"/>
                  </a:schemeClr>
                </a:solidFill>
              </a:rPr>
              <a:t>{} kullanımı</a:t>
            </a:r>
            <a:endParaRPr lang="tr-TR" b="1" dirty="0">
              <a:solidFill>
                <a:schemeClr val="tx2">
                  <a:lumMod val="60000"/>
                  <a:lumOff val="40000"/>
                </a:schemeClr>
              </a:solidFill>
            </a:endParaRPr>
          </a:p>
        </p:txBody>
      </p:sp>
      <p:sp>
        <p:nvSpPr>
          <p:cNvPr id="3" name="Alt Başlık 2"/>
          <p:cNvSpPr>
            <a:spLocks noGrp="1"/>
          </p:cNvSpPr>
          <p:nvPr>
            <p:ph sz="quarter" idx="1"/>
          </p:nvPr>
        </p:nvSpPr>
        <p:spPr/>
        <p:txBody>
          <a:bodyPr>
            <a:normAutofit/>
          </a:bodyPr>
          <a:lstStyle/>
          <a:p>
            <a:pPr algn="just">
              <a:buFont typeface="Wingdings" pitchFamily="2" charset="2"/>
              <a:buChar char="Ø"/>
            </a:pPr>
            <a:r>
              <a:rPr lang="tr-TR" dirty="0" err="1" smtClean="0"/>
              <a:t>int</a:t>
            </a:r>
            <a:r>
              <a:rPr lang="tr-TR" dirty="0" smtClean="0"/>
              <a:t> </a:t>
            </a:r>
            <a:r>
              <a:rPr lang="tr-TR" dirty="0" err="1" smtClean="0"/>
              <a:t>ist</a:t>
            </a:r>
            <a:r>
              <a:rPr lang="tr-TR" dirty="0" smtClean="0"/>
              <a:t>_gelin[10] = {}; </a:t>
            </a:r>
            <a:r>
              <a:rPr lang="tr-TR" sz="2300" dirty="0" smtClean="0"/>
              <a:t>//</a:t>
            </a:r>
            <a:r>
              <a:rPr lang="tr-TR" sz="2800" dirty="0" smtClean="0"/>
              <a:t> </a:t>
            </a:r>
            <a:r>
              <a:rPr lang="tr-TR" sz="2300" dirty="0" smtClean="0"/>
              <a:t>dizinin içini tamamen 0 değeri ile doldurur.</a:t>
            </a:r>
          </a:p>
          <a:p>
            <a:pPr algn="just">
              <a:buFont typeface="Wingdings" pitchFamily="2" charset="2"/>
              <a:buChar char="Ø"/>
            </a:pPr>
            <a:r>
              <a:rPr lang="tr-TR" dirty="0" smtClean="0">
                <a:solidFill>
                  <a:schemeClr val="tx1"/>
                </a:solidFill>
              </a:rPr>
              <a:t> </a:t>
            </a:r>
            <a:r>
              <a:rPr lang="tr-TR" dirty="0" err="1" smtClean="0">
                <a:solidFill>
                  <a:schemeClr val="tx1"/>
                </a:solidFill>
              </a:rPr>
              <a:t>int</a:t>
            </a:r>
            <a:r>
              <a:rPr lang="tr-TR" dirty="0" smtClean="0">
                <a:solidFill>
                  <a:schemeClr val="tx1"/>
                </a:solidFill>
              </a:rPr>
              <a:t> </a:t>
            </a:r>
            <a:r>
              <a:rPr lang="tr-TR" dirty="0" err="1" smtClean="0"/>
              <a:t>k</a:t>
            </a:r>
            <a:r>
              <a:rPr lang="tr-TR" dirty="0" err="1" smtClean="0">
                <a:solidFill>
                  <a:schemeClr val="tx1"/>
                </a:solidFill>
              </a:rPr>
              <a:t>adin</a:t>
            </a:r>
            <a:r>
              <a:rPr lang="tr-TR" dirty="0" smtClean="0">
                <a:solidFill>
                  <a:schemeClr val="tx1"/>
                </a:solidFill>
              </a:rPr>
              <a:t>[10] = {2, 5, 6}; </a:t>
            </a:r>
            <a:r>
              <a:rPr lang="tr-TR" sz="2300" dirty="0" smtClean="0">
                <a:solidFill>
                  <a:schemeClr val="tx1"/>
                </a:solidFill>
              </a:rPr>
              <a:t>// ilk 3 elemanı bu değerler ile doldurur, </a:t>
            </a:r>
            <a:r>
              <a:rPr lang="tr-TR" sz="2300" b="1" dirty="0" smtClean="0">
                <a:solidFill>
                  <a:schemeClr val="tx1"/>
                </a:solidFill>
              </a:rPr>
              <a:t>gerisini sıfır ile dolduru</a:t>
            </a:r>
            <a:r>
              <a:rPr lang="tr-TR" sz="2300" b="1" dirty="0" smtClean="0"/>
              <a:t>r.</a:t>
            </a:r>
          </a:p>
          <a:p>
            <a:pPr algn="just">
              <a:buFont typeface="Wingdings" pitchFamily="2" charset="2"/>
              <a:buChar char="Ø"/>
            </a:pPr>
            <a:endParaRPr lang="tr-TR" sz="2300" b="1" dirty="0" smtClean="0">
              <a:solidFill>
                <a:schemeClr val="tx1"/>
              </a:solidFill>
            </a:endParaRPr>
          </a:p>
        </p:txBody>
      </p:sp>
    </p:spTree>
  </p:cSld>
  <p:clrMapOvr>
    <a:masterClrMapping/>
  </p:clrMapOvr>
  <p:transition>
    <p:random/>
  </p:transition>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b="1" dirty="0" smtClean="0">
                <a:solidFill>
                  <a:schemeClr val="tx2">
                    <a:lumMod val="60000"/>
                    <a:lumOff val="40000"/>
                  </a:schemeClr>
                </a:solidFill>
              </a:rPr>
              <a:t>{} kullanımı</a:t>
            </a:r>
            <a:endParaRPr lang="tr-TR" dirty="0"/>
          </a:p>
        </p:txBody>
      </p:sp>
      <p:sp>
        <p:nvSpPr>
          <p:cNvPr id="3" name="2 İçerik Yer Tutucusu"/>
          <p:cNvSpPr>
            <a:spLocks noGrp="1"/>
          </p:cNvSpPr>
          <p:nvPr>
            <p:ph sz="quarter" idx="1"/>
          </p:nvPr>
        </p:nvSpPr>
        <p:spPr/>
        <p:txBody>
          <a:bodyPr/>
          <a:lstStyle/>
          <a:p>
            <a:pPr marL="342900" indent="-342900" algn="just">
              <a:buFontTx/>
              <a:buChar char="-"/>
            </a:pPr>
            <a:r>
              <a:rPr lang="tr-TR" sz="2800" dirty="0" smtClean="0"/>
              <a:t>Eğer süslü parantez içerisinde dizi kapasitesinden daha az değer varsa dizinin geri kalan elemanlarına 0 değeri atanır.</a:t>
            </a:r>
          </a:p>
          <a:p>
            <a:pPr marL="342900" indent="-342900" algn="just">
              <a:buFontTx/>
              <a:buChar char="-"/>
            </a:pPr>
            <a:endParaRPr lang="tr-TR" sz="2800" dirty="0" smtClean="0"/>
          </a:p>
          <a:p>
            <a:pPr marL="342900" indent="-342900" algn="just">
              <a:buNone/>
            </a:pPr>
            <a:r>
              <a:rPr lang="tr-TR" sz="2800" dirty="0" smtClean="0"/>
              <a:t>	</a:t>
            </a:r>
            <a:r>
              <a:rPr lang="tr-TR" sz="2800" dirty="0" err="1" smtClean="0"/>
              <a:t>int</a:t>
            </a:r>
            <a:r>
              <a:rPr lang="tr-TR" sz="2800" dirty="0" smtClean="0"/>
              <a:t> heyecandan[5]={ }; </a:t>
            </a:r>
          </a:p>
          <a:p>
            <a:pPr marL="342900" indent="-342900" algn="just">
              <a:buNone/>
            </a:pPr>
            <a:r>
              <a:rPr lang="tr-TR" sz="2800" dirty="0" smtClean="0"/>
              <a:t>// dizinin tüm elemanlarına sıfır atanır</a:t>
            </a:r>
          </a:p>
          <a:p>
            <a:pPr marL="342900" indent="-342900" algn="just">
              <a:buNone/>
            </a:pPr>
            <a:r>
              <a:rPr lang="tr-TR" sz="2800" dirty="0" smtClean="0">
                <a:solidFill>
                  <a:srgbClr val="FF0000"/>
                </a:solidFill>
              </a:rPr>
              <a:t>// </a:t>
            </a:r>
            <a:r>
              <a:rPr lang="tr-TR" sz="2800" i="1" dirty="0" smtClean="0">
                <a:solidFill>
                  <a:srgbClr val="FF0000"/>
                </a:solidFill>
              </a:rPr>
              <a:t>“heyecandan dizim boşaldı”</a:t>
            </a:r>
          </a:p>
          <a:p>
            <a:endParaRPr lang="tr-TR" dirty="0"/>
          </a:p>
        </p:txBody>
      </p:sp>
      <p:sp>
        <p:nvSpPr>
          <p:cNvPr id="1026" name="AutoShape 2" descr="diz ile ilgili görsel sonucu"/>
          <p:cNvSpPr>
            <a:spLocks noChangeAspect="1" noChangeArrowheads="1"/>
          </p:cNvSpPr>
          <p:nvPr/>
        </p:nvSpPr>
        <p:spPr bwMode="auto">
          <a:xfrm>
            <a:off x="155575" y="-144463"/>
            <a:ext cx="304800" cy="304801"/>
          </a:xfrm>
          <a:prstGeom prst="rect">
            <a:avLst/>
          </a:prstGeom>
          <a:noFill/>
        </p:spPr>
        <p:txBody>
          <a:bodyPr vert="horz" wrap="square" lIns="91440" tIns="45720" rIns="91440" bIns="45720" numCol="1" anchor="t" anchorCtr="0" compatLnSpc="1">
            <a:prstTxWarp prst="textNoShape">
              <a:avLst/>
            </a:prstTxWarp>
          </a:bodyPr>
          <a:lstStyle/>
          <a:p>
            <a:endParaRPr lang="tr-TR"/>
          </a:p>
        </p:txBody>
      </p:sp>
      <p:sp>
        <p:nvSpPr>
          <p:cNvPr id="1028" name="AutoShape 4" descr="diz ile ilgili görsel sonucu"/>
          <p:cNvSpPr>
            <a:spLocks noChangeAspect="1" noChangeArrowheads="1"/>
          </p:cNvSpPr>
          <p:nvPr/>
        </p:nvSpPr>
        <p:spPr bwMode="auto">
          <a:xfrm>
            <a:off x="155575" y="-144463"/>
            <a:ext cx="304800" cy="304801"/>
          </a:xfrm>
          <a:prstGeom prst="rect">
            <a:avLst/>
          </a:prstGeom>
          <a:noFill/>
        </p:spPr>
        <p:txBody>
          <a:bodyPr vert="horz" wrap="square" lIns="91440" tIns="45720" rIns="91440" bIns="45720" numCol="1" anchor="t" anchorCtr="0" compatLnSpc="1">
            <a:prstTxWarp prst="textNoShape">
              <a:avLst/>
            </a:prstTxWarp>
          </a:bodyPr>
          <a:lstStyle/>
          <a:p>
            <a:endParaRPr lang="tr-TR"/>
          </a:p>
        </p:txBody>
      </p:sp>
      <p:pic>
        <p:nvPicPr>
          <p:cNvPr id="7" name="6 Resim" descr="index.jpg"/>
          <p:cNvPicPr>
            <a:picLocks noChangeAspect="1"/>
          </p:cNvPicPr>
          <p:nvPr/>
        </p:nvPicPr>
        <p:blipFill>
          <a:blip r:embed="rId2"/>
          <a:stretch>
            <a:fillRect/>
          </a:stretch>
        </p:blipFill>
        <p:spPr>
          <a:xfrm flipH="1">
            <a:off x="6500826" y="3500438"/>
            <a:ext cx="1838344" cy="2609850"/>
          </a:xfrm>
          <a:prstGeom prst="rect">
            <a:avLst/>
          </a:prstGeom>
        </p:spPr>
      </p:pic>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3">
                                            <p:txEl>
                                              <p:pRg st="4" end="4"/>
                                            </p:txEl>
                                          </p:spTgt>
                                        </p:tgtEl>
                                        <p:attrNameLst>
                                          <p:attrName>style.visibility</p:attrName>
                                        </p:attrNameLst>
                                      </p:cBhvr>
                                      <p:to>
                                        <p:strVal val="visible"/>
                                      </p:to>
                                    </p:set>
                                    <p:animEffect transition="in" filter="checkerboard(across)">
                                      <p:cBhvr>
                                        <p:cTn id="7"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Anlayamadığınız yerleri bizlere sorunuz.</a:t>
            </a:r>
            <a:endParaRPr lang="tr-TR" dirty="0"/>
          </a:p>
        </p:txBody>
      </p:sp>
      <p:sp>
        <p:nvSpPr>
          <p:cNvPr id="3" name="2 İçerik Yer Tutucusu"/>
          <p:cNvSpPr>
            <a:spLocks noGrp="1"/>
          </p:cNvSpPr>
          <p:nvPr>
            <p:ph sz="quarter" idx="1"/>
          </p:nvPr>
        </p:nvSpPr>
        <p:spPr/>
        <p:txBody>
          <a:bodyPr>
            <a:normAutofit/>
          </a:bodyPr>
          <a:lstStyle/>
          <a:p>
            <a:pPr algn="ctr"/>
            <a:r>
              <a:rPr lang="tr-TR" sz="8000" dirty="0" smtClean="0"/>
              <a:t>3.ders sonu</a:t>
            </a:r>
            <a:endParaRPr lang="tr-TR" sz="8000" dirty="0"/>
          </a:p>
        </p:txBody>
      </p:sp>
    </p:spTree>
  </p:cSld>
  <p:clrMapOvr>
    <a:masterClrMapping/>
  </p:clrMapOvr>
  <p:transition>
    <p:random/>
  </p:transition>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Alıştırma (Dizgi kavramına giriş)</a:t>
            </a:r>
            <a:endParaRPr lang="tr-TR" dirty="0"/>
          </a:p>
        </p:txBody>
      </p:sp>
      <p:sp>
        <p:nvSpPr>
          <p:cNvPr id="3" name="2 İçerik Yer Tutucusu"/>
          <p:cNvSpPr>
            <a:spLocks noGrp="1"/>
          </p:cNvSpPr>
          <p:nvPr>
            <p:ph sz="quarter" idx="1"/>
          </p:nvPr>
        </p:nvSpPr>
        <p:spPr>
          <a:xfrm>
            <a:off x="457200" y="1219200"/>
            <a:ext cx="8229600" cy="3495684"/>
          </a:xfrm>
        </p:spPr>
        <p:txBody>
          <a:bodyPr>
            <a:normAutofit fontScale="85000" lnSpcReduction="20000"/>
          </a:bodyPr>
          <a:lstStyle/>
          <a:p>
            <a:r>
              <a:rPr lang="tr-TR" sz="2400" dirty="0" smtClean="0"/>
              <a:t>Tüm kodu değil sadece istenen kod parçalarını yazınız.</a:t>
            </a:r>
          </a:p>
          <a:p>
            <a:endParaRPr lang="tr-TR" sz="2400" dirty="0" smtClean="0"/>
          </a:p>
          <a:p>
            <a:pPr>
              <a:buNone/>
            </a:pPr>
            <a:r>
              <a:rPr lang="tr-TR" sz="2400" dirty="0" smtClean="0"/>
              <a:t>x isimli 8 elemanlı </a:t>
            </a:r>
            <a:r>
              <a:rPr lang="tr-TR" sz="2400" dirty="0" err="1" smtClean="0"/>
              <a:t>char</a:t>
            </a:r>
            <a:r>
              <a:rPr lang="tr-TR" sz="2400" dirty="0" smtClean="0"/>
              <a:t> türünde bir dizi tanımlamanız ve içerisine merhaba sözcüğünün harflerini yerleştirmeniz istenmektedir.</a:t>
            </a:r>
          </a:p>
          <a:p>
            <a:pPr>
              <a:buNone/>
            </a:pPr>
            <a:endParaRPr lang="tr-TR" sz="2400" dirty="0" smtClean="0"/>
          </a:p>
          <a:p>
            <a:r>
              <a:rPr lang="tr-TR" sz="2400" b="1" dirty="0" smtClean="0"/>
              <a:t>Öğrenilen iki yolla da değer ataması </a:t>
            </a:r>
            <a:r>
              <a:rPr lang="tr-TR" sz="2400" dirty="0" smtClean="0"/>
              <a:t>yapınız.</a:t>
            </a:r>
          </a:p>
          <a:p>
            <a:r>
              <a:rPr lang="tr-TR" sz="2400" dirty="0" smtClean="0"/>
              <a:t>Değer atamalarından sonra ekrana ‘m’, ‘r’ ve ‘b’ değerli elemanları yazdırınız. (</a:t>
            </a:r>
            <a:r>
              <a:rPr lang="tr-TR" sz="2000" i="1" dirty="0" err="1" smtClean="0"/>
              <a:t>printf</a:t>
            </a:r>
            <a:r>
              <a:rPr lang="tr-TR" sz="2000" i="1" dirty="0" smtClean="0"/>
              <a:t>(“%c%c%c”, …); </a:t>
            </a:r>
            <a:r>
              <a:rPr lang="tr-TR" sz="2000" dirty="0" smtClean="0"/>
              <a:t>)</a:t>
            </a:r>
          </a:p>
          <a:p>
            <a:endParaRPr lang="tr-TR" sz="2000" dirty="0" smtClean="0"/>
          </a:p>
          <a:p>
            <a:r>
              <a:rPr lang="tr-TR" sz="2400" dirty="0" smtClean="0"/>
              <a:t>(8.eleman görünmez nokta ‘\0’ olsun. Dizgi sonu karakteri. Dizgiler konusunda detaylı öğrenilecek.)</a:t>
            </a:r>
          </a:p>
          <a:p>
            <a:endParaRPr lang="tr-TR" sz="2400" dirty="0" smtClean="0"/>
          </a:p>
        </p:txBody>
      </p:sp>
      <p:pic>
        <p:nvPicPr>
          <p:cNvPr id="6" name="5 Resim" descr="soru.jpg"/>
          <p:cNvPicPr>
            <a:picLocks noChangeAspect="1"/>
          </p:cNvPicPr>
          <p:nvPr/>
        </p:nvPicPr>
        <p:blipFill>
          <a:blip r:embed="rId2"/>
          <a:stretch>
            <a:fillRect/>
          </a:stretch>
        </p:blipFill>
        <p:spPr>
          <a:xfrm>
            <a:off x="6948226" y="4643446"/>
            <a:ext cx="1301667" cy="1328928"/>
          </a:xfrm>
          <a:prstGeom prst="rect">
            <a:avLst/>
          </a:prstGeom>
        </p:spPr>
      </p:pic>
    </p:spTree>
  </p:cSld>
  <p:clrMapOvr>
    <a:masterClrMapping/>
  </p:clrMapOvr>
  <p:transition>
    <p:random/>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2 İçerik Yer Tutucusu"/>
          <p:cNvSpPr>
            <a:spLocks noGrp="1"/>
          </p:cNvSpPr>
          <p:nvPr>
            <p:ph sz="quarter" idx="1"/>
          </p:nvPr>
        </p:nvSpPr>
        <p:spPr/>
        <p:txBody>
          <a:bodyPr>
            <a:normAutofit fontScale="92500" lnSpcReduction="10000"/>
          </a:bodyPr>
          <a:lstStyle/>
          <a:p>
            <a:pPr algn="just">
              <a:buFont typeface="Wingdings" pitchFamily="2" charset="2"/>
              <a:buChar char="Ø"/>
            </a:pPr>
            <a:r>
              <a:rPr lang="tr-TR" b="1" dirty="0" smtClean="0"/>
              <a:t>Kullanıcıdan n değerini aldıktan sonra</a:t>
            </a:r>
          </a:p>
          <a:p>
            <a:pPr algn="just">
              <a:buFont typeface="Wingdings" pitchFamily="2" charset="2"/>
              <a:buChar char="Ø"/>
            </a:pPr>
            <a:r>
              <a:rPr lang="tr-TR" dirty="0" err="1" smtClean="0"/>
              <a:t>int</a:t>
            </a:r>
            <a:r>
              <a:rPr lang="tr-TR" dirty="0" smtClean="0"/>
              <a:t> </a:t>
            </a:r>
            <a:r>
              <a:rPr lang="tr-TR" dirty="0" err="1" smtClean="0"/>
              <a:t>gameOfThrones</a:t>
            </a:r>
            <a:r>
              <a:rPr lang="tr-TR" dirty="0" smtClean="0"/>
              <a:t>[n];</a:t>
            </a:r>
          </a:p>
          <a:p>
            <a:pPr algn="just">
              <a:buNone/>
            </a:pPr>
            <a:r>
              <a:rPr lang="tr-TR" dirty="0" smtClean="0"/>
              <a:t>şeklinde bir tanım mümkündür. Ancak</a:t>
            </a:r>
          </a:p>
          <a:p>
            <a:pPr algn="just"/>
            <a:r>
              <a:rPr lang="tr-TR" dirty="0" err="1" smtClean="0"/>
              <a:t>int</a:t>
            </a:r>
            <a:r>
              <a:rPr lang="tr-TR" dirty="0" smtClean="0"/>
              <a:t> </a:t>
            </a:r>
            <a:r>
              <a:rPr lang="tr-TR" dirty="0" err="1" smtClean="0"/>
              <a:t>gameOfThrones</a:t>
            </a:r>
            <a:r>
              <a:rPr lang="tr-TR" dirty="0" smtClean="0"/>
              <a:t>[n] = {}; mümkün değildir:</a:t>
            </a:r>
          </a:p>
          <a:p>
            <a:pPr lvl="1" algn="just"/>
            <a:r>
              <a:rPr lang="en-US" sz="2600" i="1" dirty="0" smtClean="0">
                <a:solidFill>
                  <a:schemeClr val="accent3">
                    <a:lumMod val="50000"/>
                  </a:schemeClr>
                </a:solidFill>
              </a:rPr>
              <a:t>[Error] variable-sized object may not be initialized</a:t>
            </a:r>
            <a:endParaRPr lang="tr-TR" sz="2600" dirty="0" smtClean="0"/>
          </a:p>
          <a:p>
            <a:pPr algn="just">
              <a:buNone/>
            </a:pPr>
            <a:endParaRPr lang="tr-TR" dirty="0" smtClean="0"/>
          </a:p>
          <a:p>
            <a:r>
              <a:rPr lang="tr-TR" sz="2400" dirty="0" smtClean="0"/>
              <a:t>Dizinin kapasitesi kullanıcıdan alınacak ve ondan sonra (çalışma zamanında) dizinin kapasitesi belli olacaksa, diziyi açmakta sorun olmaz ama tüm elemanları sıfırlamak için {} yerine </a:t>
            </a:r>
          </a:p>
          <a:p>
            <a:pPr>
              <a:buNone/>
            </a:pPr>
            <a:r>
              <a:rPr lang="tr-TR" sz="2400" dirty="0" smtClean="0"/>
              <a:t>			</a:t>
            </a:r>
            <a:r>
              <a:rPr lang="tr-TR" sz="2400" dirty="0" err="1" smtClean="0">
                <a:solidFill>
                  <a:srgbClr val="C00000"/>
                </a:solidFill>
              </a:rPr>
              <a:t>for</a:t>
            </a:r>
            <a:r>
              <a:rPr lang="tr-TR" sz="2400" dirty="0" smtClean="0">
                <a:solidFill>
                  <a:srgbClr val="C00000"/>
                </a:solidFill>
              </a:rPr>
              <a:t>(i=0; i&lt;n; i++)</a:t>
            </a:r>
          </a:p>
          <a:p>
            <a:pPr>
              <a:buNone/>
            </a:pPr>
            <a:r>
              <a:rPr lang="tr-TR" sz="2400" dirty="0" smtClean="0">
                <a:solidFill>
                  <a:srgbClr val="C00000"/>
                </a:solidFill>
              </a:rPr>
              <a:t>				dizi[i]=0;</a:t>
            </a:r>
          </a:p>
          <a:p>
            <a:pPr>
              <a:buNone/>
            </a:pPr>
            <a:r>
              <a:rPr lang="tr-TR" sz="2400" dirty="0" smtClean="0"/>
              <a:t>	gibi alternatif yollar kullanırız.</a:t>
            </a:r>
          </a:p>
          <a:p>
            <a:pPr>
              <a:buNone/>
            </a:pPr>
            <a:endParaRPr lang="tr-TR" sz="2800" i="1" dirty="0" smtClean="0">
              <a:solidFill>
                <a:srgbClr val="0000FF"/>
              </a:solidFill>
            </a:endParaRPr>
          </a:p>
        </p:txBody>
      </p:sp>
      <p:sp>
        <p:nvSpPr>
          <p:cNvPr id="5" name="Başlık 1"/>
          <p:cNvSpPr>
            <a:spLocks noGrp="1"/>
          </p:cNvSpPr>
          <p:nvPr>
            <p:ph type="title"/>
          </p:nvPr>
        </p:nvSpPr>
        <p:spPr>
          <a:xfrm>
            <a:off x="457200" y="357166"/>
            <a:ext cx="8229600" cy="785834"/>
          </a:xfrm>
        </p:spPr>
        <p:txBody>
          <a:bodyPr anchor="ctr">
            <a:normAutofit/>
          </a:bodyPr>
          <a:lstStyle/>
          <a:p>
            <a:r>
              <a:rPr lang="tr-TR" b="1" dirty="0" smtClean="0">
                <a:solidFill>
                  <a:schemeClr val="tx2">
                    <a:lumMod val="60000"/>
                    <a:lumOff val="40000"/>
                  </a:schemeClr>
                </a:solidFill>
              </a:rPr>
              <a:t>{} kullanımının alternatifi</a:t>
            </a:r>
            <a:endParaRPr lang="tr-TR" b="1" dirty="0">
              <a:solidFill>
                <a:schemeClr val="tx2">
                  <a:lumMod val="60000"/>
                  <a:lumOff val="40000"/>
                </a:schemeClr>
              </a:solidFill>
            </a:endParaRP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3">
                                            <p:txEl>
                                              <p:pRg st="1" end="1"/>
                                            </p:txEl>
                                          </p:spTgt>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3">
                                            <p:txEl>
                                              <p:pRg st="3" end="3"/>
                                            </p:txEl>
                                          </p:spTgt>
                                        </p:tgtEl>
                                        <p:attrNameLst>
                                          <p:attrName>style.visibility</p:attrName>
                                        </p:attrNameLst>
                                      </p:cBhvr>
                                      <p:to>
                                        <p:strVal val="visible"/>
                                      </p:to>
                                    </p:set>
                                  </p:childTnLst>
                                </p:cTn>
                              </p:par>
                              <p:par>
                                <p:cTn id="19" presetID="1" presetClass="entr" presetSubtype="0" fill="hold" grpId="0" nodeType="withEffect">
                                  <p:stCondLst>
                                    <p:cond delay="0"/>
                                  </p:stCondLst>
                                  <p:childTnLst>
                                    <p:set>
                                      <p:cBhvr>
                                        <p:cTn id="20" dur="1" fill="hold">
                                          <p:stCondLst>
                                            <p:cond delay="0"/>
                                          </p:stCondLst>
                                        </p:cTn>
                                        <p:tgtEl>
                                          <p:spTgt spid="3">
                                            <p:txEl>
                                              <p:pRg st="4" end="4"/>
                                            </p:txEl>
                                          </p:spTgt>
                                        </p:tgtEl>
                                        <p:attrNameLst>
                                          <p:attrName>style.visibility</p:attrName>
                                        </p:attrNameLst>
                                      </p:cBhvr>
                                      <p:to>
                                        <p:strVal val="visible"/>
                                      </p:to>
                                    </p:set>
                                  </p:childTnLst>
                                </p:cTn>
                              </p:par>
                            </p:childTnLst>
                          </p:cTn>
                        </p:par>
                      </p:childTnLst>
                    </p:cTn>
                  </p:par>
                  <p:par>
                    <p:cTn id="21" fill="hold">
                      <p:stCondLst>
                        <p:cond delay="indefinite"/>
                      </p:stCondLst>
                      <p:childTnLst>
                        <p:par>
                          <p:cTn id="22" fill="hold">
                            <p:stCondLst>
                              <p:cond delay="0"/>
                            </p:stCondLst>
                            <p:childTnLst>
                              <p:par>
                                <p:cTn id="23" presetID="1" presetClass="entr" presetSubtype="0" fill="hold" grpId="0" nodeType="clickEffect">
                                  <p:stCondLst>
                                    <p:cond delay="0"/>
                                  </p:stCondLst>
                                  <p:childTnLst>
                                    <p:set>
                                      <p:cBhvr>
                                        <p:cTn id="24" dur="1" fill="hold">
                                          <p:stCondLst>
                                            <p:cond delay="0"/>
                                          </p:stCondLst>
                                        </p:cTn>
                                        <p:tgtEl>
                                          <p:spTgt spid="3">
                                            <p:txEl>
                                              <p:pRg st="6" end="6"/>
                                            </p:txEl>
                                          </p:spTgt>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grpId="0" nodeType="clickEffect">
                                  <p:stCondLst>
                                    <p:cond delay="0"/>
                                  </p:stCondLst>
                                  <p:childTnLst>
                                    <p:set>
                                      <p:cBhvr>
                                        <p:cTn id="28" dur="1" fill="hold">
                                          <p:stCondLst>
                                            <p:cond delay="0"/>
                                          </p:stCondLst>
                                        </p:cTn>
                                        <p:tgtEl>
                                          <p:spTgt spid="3">
                                            <p:txEl>
                                              <p:pRg st="7" end="7"/>
                                            </p:txEl>
                                          </p:spTgt>
                                        </p:tgtEl>
                                        <p:attrNameLst>
                                          <p:attrName>style.visibility</p:attrName>
                                        </p:attrNameLst>
                                      </p:cBhvr>
                                      <p:to>
                                        <p:strVal val="visible"/>
                                      </p:to>
                                    </p:set>
                                  </p:childTnLst>
                                </p:cTn>
                              </p:par>
                            </p:childTnLst>
                          </p:cTn>
                        </p:par>
                      </p:childTnLst>
                    </p:cTn>
                  </p:par>
                  <p:par>
                    <p:cTn id="29" fill="hold">
                      <p:stCondLst>
                        <p:cond delay="indefinite"/>
                      </p:stCondLst>
                      <p:childTnLst>
                        <p:par>
                          <p:cTn id="30" fill="hold">
                            <p:stCondLst>
                              <p:cond delay="0"/>
                            </p:stCondLst>
                            <p:childTnLst>
                              <p:par>
                                <p:cTn id="31" presetID="1" presetClass="entr" presetSubtype="0" fill="hold" grpId="0" nodeType="clickEffect">
                                  <p:stCondLst>
                                    <p:cond delay="0"/>
                                  </p:stCondLst>
                                  <p:childTnLst>
                                    <p:set>
                                      <p:cBhvr>
                                        <p:cTn id="32"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33" fill="hold">
                      <p:stCondLst>
                        <p:cond delay="indefinite"/>
                      </p:stCondLst>
                      <p:childTnLst>
                        <p:par>
                          <p:cTn id="34" fill="hold">
                            <p:stCondLst>
                              <p:cond delay="0"/>
                            </p:stCondLst>
                            <p:childTnLst>
                              <p:par>
                                <p:cTn id="35" presetID="1" presetClass="entr" presetSubtype="0" fill="hold" grpId="0" nodeType="clickEffect">
                                  <p:stCondLst>
                                    <p:cond delay="0"/>
                                  </p:stCondLst>
                                  <p:childTnLst>
                                    <p:set>
                                      <p:cBhvr>
                                        <p:cTn id="36"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2"/>
          <p:cNvPicPr>
            <a:picLocks noChangeAspect="1" noChangeArrowheads="1"/>
          </p:cNvPicPr>
          <p:nvPr/>
        </p:nvPicPr>
        <p:blipFill>
          <a:blip r:embed="rId2"/>
          <a:srcRect l="18698" t="45833" r="39231" b="20000"/>
          <a:stretch>
            <a:fillRect/>
          </a:stretch>
        </p:blipFill>
        <p:spPr bwMode="auto">
          <a:xfrm>
            <a:off x="928662" y="1357298"/>
            <a:ext cx="7286676" cy="3688287"/>
          </a:xfrm>
          <a:prstGeom prst="rect">
            <a:avLst/>
          </a:prstGeom>
          <a:noFill/>
          <a:ln w="9525">
            <a:noFill/>
            <a:miter lim="800000"/>
            <a:headEnd/>
            <a:tailEnd/>
          </a:ln>
          <a:effectLst/>
        </p:spPr>
      </p:pic>
      <p:sp>
        <p:nvSpPr>
          <p:cNvPr id="5" name="5 İçerik Yer Tutucusu"/>
          <p:cNvSpPr txBox="1">
            <a:spLocks/>
          </p:cNvSpPr>
          <p:nvPr/>
        </p:nvSpPr>
        <p:spPr>
          <a:xfrm>
            <a:off x="500034" y="6000768"/>
            <a:ext cx="8229600" cy="571504"/>
          </a:xfrm>
          <a:prstGeom prst="rect">
            <a:avLst/>
          </a:prstGeom>
        </p:spPr>
        <p:txBody>
          <a:bodyPr vert="horz" lIns="91440" tIns="45720" rIns="91440" bIns="45720" rtlCol="0">
            <a:normAutofit/>
          </a:bodyPr>
          <a:lstStyle/>
          <a:p>
            <a:pPr marL="342900" marR="0" lvl="0" indent="-342900" algn="l" defTabSz="914400" rtl="0" eaLnBrk="1" fontAlgn="auto" latinLnBrk="0" hangingPunct="1">
              <a:lnSpc>
                <a:spcPct val="100000"/>
              </a:lnSpc>
              <a:spcBef>
                <a:spcPct val="20000"/>
              </a:spcBef>
              <a:spcAft>
                <a:spcPts val="0"/>
              </a:spcAft>
              <a:buClrTx/>
              <a:buSzTx/>
              <a:buFont typeface="Arial" pitchFamily="34" charset="0"/>
              <a:buChar char="•"/>
              <a:tabLst/>
              <a:defRPr/>
            </a:pPr>
            <a:r>
              <a:rPr kumimoji="0" lang="tr-TR" sz="2000" b="0" i="0" u="none" strike="noStrike" kern="1200" cap="none" spc="0" normalizeH="0" baseline="0" noProof="0" dirty="0" smtClean="0">
                <a:ln>
                  <a:noFill/>
                </a:ln>
                <a:solidFill>
                  <a:schemeClr val="tx1"/>
                </a:solidFill>
                <a:effectLst/>
                <a:uLnTx/>
                <a:uFillTx/>
                <a:latin typeface="+mn-lt"/>
                <a:ea typeface="+mn-ea"/>
                <a:cs typeface="+mn-cs"/>
              </a:rPr>
              <a:t>http://www.</a:t>
            </a:r>
            <a:r>
              <a:rPr kumimoji="0" lang="tr-TR" sz="2000" b="0" i="0" u="none" strike="noStrike" kern="1200" cap="none" spc="0" normalizeH="0" baseline="0" noProof="0" dirty="0" err="1" smtClean="0">
                <a:ln>
                  <a:noFill/>
                </a:ln>
                <a:solidFill>
                  <a:schemeClr val="tx1"/>
                </a:solidFill>
                <a:effectLst/>
                <a:uLnTx/>
                <a:uFillTx/>
                <a:latin typeface="+mn-lt"/>
                <a:ea typeface="+mn-ea"/>
                <a:cs typeface="+mn-cs"/>
              </a:rPr>
              <a:t>chip</a:t>
            </a:r>
            <a:r>
              <a:rPr kumimoji="0" lang="tr-TR" sz="2000" b="0" i="0" u="none" strike="noStrike" kern="1200" cap="none" spc="0" normalizeH="0" baseline="0" noProof="0" dirty="0" smtClean="0">
                <a:ln>
                  <a:noFill/>
                </a:ln>
                <a:solidFill>
                  <a:schemeClr val="tx1"/>
                </a:solidFill>
                <a:effectLst/>
                <a:uLnTx/>
                <a:uFillTx/>
                <a:latin typeface="+mn-lt"/>
                <a:ea typeface="+mn-ea"/>
                <a:cs typeface="+mn-cs"/>
              </a:rPr>
              <a:t>.com.tr/haber/en-aptalca-</a:t>
            </a:r>
            <a:r>
              <a:rPr kumimoji="0" lang="tr-TR" sz="2000" b="0" i="0" u="none" strike="noStrike" kern="1200" cap="none" spc="0" normalizeH="0" baseline="0" noProof="0" dirty="0" err="1" smtClean="0">
                <a:ln>
                  <a:noFill/>
                </a:ln>
                <a:solidFill>
                  <a:schemeClr val="tx1"/>
                </a:solidFill>
                <a:effectLst/>
                <a:uLnTx/>
                <a:uFillTx/>
                <a:latin typeface="+mn-lt"/>
                <a:ea typeface="+mn-ea"/>
                <a:cs typeface="+mn-cs"/>
              </a:rPr>
              <a:t>windows</a:t>
            </a:r>
            <a:r>
              <a:rPr kumimoji="0" lang="tr-TR" sz="2000" b="0" i="0" u="none" strike="noStrike" kern="1200" cap="none" spc="0" normalizeH="0" baseline="0" noProof="0" dirty="0" smtClean="0">
                <a:ln>
                  <a:noFill/>
                </a:ln>
                <a:solidFill>
                  <a:schemeClr val="tx1"/>
                </a:solidFill>
                <a:effectLst/>
                <a:uLnTx/>
                <a:uFillTx/>
                <a:latin typeface="+mn-lt"/>
                <a:ea typeface="+mn-ea"/>
                <a:cs typeface="+mn-cs"/>
              </a:rPr>
              <a:t>-</a:t>
            </a:r>
            <a:r>
              <a:rPr kumimoji="0" lang="tr-TR" sz="2000" b="0" i="0" u="none" strike="noStrike" kern="1200" cap="none" spc="0" normalizeH="0" baseline="0" noProof="0" dirty="0" err="1" smtClean="0">
                <a:ln>
                  <a:noFill/>
                </a:ln>
                <a:solidFill>
                  <a:schemeClr val="tx1"/>
                </a:solidFill>
                <a:effectLst/>
                <a:uLnTx/>
                <a:uFillTx/>
                <a:latin typeface="+mn-lt"/>
                <a:ea typeface="+mn-ea"/>
                <a:cs typeface="+mn-cs"/>
              </a:rPr>
              <a:t>hatalari</a:t>
            </a:r>
            <a:r>
              <a:rPr kumimoji="0" lang="tr-TR" sz="2000" b="0" i="0" u="none" strike="noStrike" kern="1200" cap="none" spc="0" normalizeH="0" baseline="0" noProof="0" dirty="0" smtClean="0">
                <a:ln>
                  <a:noFill/>
                </a:ln>
                <a:solidFill>
                  <a:schemeClr val="tx1"/>
                </a:solidFill>
                <a:effectLst/>
                <a:uLnTx/>
                <a:uFillTx/>
                <a:latin typeface="+mn-lt"/>
                <a:ea typeface="+mn-ea"/>
                <a:cs typeface="+mn-cs"/>
              </a:rPr>
              <a:t>_66441.html</a:t>
            </a:r>
          </a:p>
        </p:txBody>
      </p:sp>
      <p:sp>
        <p:nvSpPr>
          <p:cNvPr id="4" name="Başlık 1"/>
          <p:cNvSpPr>
            <a:spLocks noGrp="1"/>
          </p:cNvSpPr>
          <p:nvPr>
            <p:ph type="title"/>
          </p:nvPr>
        </p:nvSpPr>
        <p:spPr>
          <a:xfrm>
            <a:off x="457200" y="152400"/>
            <a:ext cx="8229600" cy="990600"/>
          </a:xfrm>
        </p:spPr>
        <p:txBody>
          <a:bodyPr anchor="ctr">
            <a:normAutofit/>
          </a:bodyPr>
          <a:lstStyle/>
          <a:p>
            <a:r>
              <a:rPr lang="tr-TR" sz="4000" b="1" dirty="0" smtClean="0">
                <a:solidFill>
                  <a:schemeClr val="tx2">
                    <a:lumMod val="60000"/>
                    <a:lumOff val="40000"/>
                  </a:schemeClr>
                </a:solidFill>
              </a:rPr>
              <a:t>Bunu biliyor musunuz?</a:t>
            </a:r>
            <a:endParaRPr lang="tr-TR" sz="4000" b="1" dirty="0">
              <a:solidFill>
                <a:schemeClr val="tx2">
                  <a:lumMod val="60000"/>
                  <a:lumOff val="40000"/>
                </a:schemeClr>
              </a:solidFill>
            </a:endParaRPr>
          </a:p>
        </p:txBody>
      </p:sp>
      <p:sp>
        <p:nvSpPr>
          <p:cNvPr id="6" name="5 Dikdörtgen"/>
          <p:cNvSpPr/>
          <p:nvPr/>
        </p:nvSpPr>
        <p:spPr>
          <a:xfrm>
            <a:off x="857224" y="1428736"/>
            <a:ext cx="571472" cy="428628"/>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spTree>
  </p:cSld>
  <p:clrMapOvr>
    <a:masterClrMapping/>
  </p:clrMapOvr>
  <p:transition>
    <p:random/>
  </p:transition>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170" name="Rectangle 2"/>
          <p:cNvSpPr>
            <a:spLocks noGrp="1" noChangeArrowheads="1"/>
          </p:cNvSpPr>
          <p:nvPr>
            <p:ph type="title"/>
          </p:nvPr>
        </p:nvSpPr>
        <p:spPr>
          <a:noFill/>
          <a:ln/>
        </p:spPr>
        <p:txBody>
          <a:bodyPr/>
          <a:lstStyle/>
          <a:p>
            <a:r>
              <a:rPr lang="tr-TR" dirty="0" smtClean="0"/>
              <a:t>Dizi Tanımlaması ve İlk Değer Ataması</a:t>
            </a:r>
            <a:endParaRPr lang="en-US" dirty="0"/>
          </a:p>
        </p:txBody>
      </p:sp>
      <p:sp>
        <p:nvSpPr>
          <p:cNvPr id="7171" name="Rectangle 3"/>
          <p:cNvSpPr>
            <a:spLocks noGrp="1" noChangeArrowheads="1"/>
          </p:cNvSpPr>
          <p:nvPr>
            <p:ph idx="1"/>
          </p:nvPr>
        </p:nvSpPr>
        <p:spPr>
          <a:xfrm>
            <a:off x="457200" y="1143000"/>
            <a:ext cx="8382000" cy="4114800"/>
          </a:xfrm>
          <a:noFill/>
          <a:ln/>
        </p:spPr>
        <p:txBody>
          <a:bodyPr>
            <a:normAutofit/>
          </a:bodyPr>
          <a:lstStyle/>
          <a:p>
            <a:pPr>
              <a:buFontTx/>
              <a:buNone/>
            </a:pPr>
            <a:r>
              <a:rPr lang="en-US" sz="2000" b="0" dirty="0" err="1" smtClean="0"/>
              <a:t>int</a:t>
            </a:r>
            <a:r>
              <a:rPr lang="en-US" sz="2000" b="0" dirty="0" smtClean="0"/>
              <a:t> </a:t>
            </a:r>
            <a:r>
              <a:rPr lang="en-US" sz="2000" b="0" dirty="0"/>
              <a:t>numbers[5] ;</a:t>
            </a:r>
          </a:p>
          <a:p>
            <a:pPr>
              <a:buFontTx/>
              <a:buNone/>
            </a:pPr>
            <a:endParaRPr lang="en-US" sz="700" b="0" dirty="0"/>
          </a:p>
          <a:p>
            <a:r>
              <a:rPr lang="en-US" sz="2000" b="0" dirty="0"/>
              <a:t>The name of this array is </a:t>
            </a:r>
            <a:r>
              <a:rPr lang="ja-JP" altLang="en-US" sz="2000" b="0" dirty="0">
                <a:latin typeface="Arial"/>
              </a:rPr>
              <a:t>“</a:t>
            </a:r>
            <a:r>
              <a:rPr lang="en-US" sz="2000" b="0" dirty="0"/>
              <a:t>numbers</a:t>
            </a:r>
            <a:r>
              <a:rPr lang="ja-JP" altLang="en-US" sz="2000" b="0" dirty="0">
                <a:latin typeface="Arial"/>
              </a:rPr>
              <a:t>”</a:t>
            </a:r>
            <a:r>
              <a:rPr lang="en-US" sz="2000" b="0" dirty="0"/>
              <a:t>.</a:t>
            </a:r>
          </a:p>
          <a:p>
            <a:r>
              <a:rPr lang="en-US" sz="2000" b="0" dirty="0"/>
              <a:t>This declaration sets aside a chunk of memory that is big enough to hold 5 integers.</a:t>
            </a:r>
          </a:p>
          <a:p>
            <a:r>
              <a:rPr lang="en-US" sz="2000" b="0" dirty="0"/>
              <a:t>It does not initialize those memory locations to 0 or any other value.  They </a:t>
            </a:r>
            <a:r>
              <a:rPr lang="en-US" sz="2000" b="1" dirty="0"/>
              <a:t>contain garbage</a:t>
            </a:r>
            <a:r>
              <a:rPr lang="en-US" sz="2000" b="0" dirty="0"/>
              <a:t>.</a:t>
            </a:r>
          </a:p>
          <a:p>
            <a:r>
              <a:rPr lang="en-US" sz="2000" b="0" dirty="0"/>
              <a:t>Initializing an array may be done with an array initializer, as in :</a:t>
            </a:r>
          </a:p>
          <a:p>
            <a:pPr>
              <a:buFont typeface="Monotype Sorts" charset="0"/>
              <a:buChar char=" "/>
            </a:pPr>
            <a:r>
              <a:rPr lang="en-US" sz="2000" b="0" dirty="0"/>
              <a:t> 	</a:t>
            </a:r>
            <a:r>
              <a:rPr lang="en-US" sz="2000" b="0" dirty="0" err="1"/>
              <a:t>int</a:t>
            </a:r>
            <a:r>
              <a:rPr lang="en-US" sz="2000" b="0" dirty="0"/>
              <a:t> numbers[5</a:t>
            </a:r>
            <a:r>
              <a:rPr lang="en-US" sz="2000" b="0" dirty="0" smtClean="0"/>
              <a:t>] = { 5, 2, 6, 9, 3 } ;</a:t>
            </a:r>
            <a:endParaRPr lang="en-US" sz="2000" b="0" dirty="0"/>
          </a:p>
        </p:txBody>
      </p:sp>
      <p:sp>
        <p:nvSpPr>
          <p:cNvPr id="7172" name="Rectangle 4"/>
          <p:cNvSpPr>
            <a:spLocks noChangeArrowheads="1"/>
          </p:cNvSpPr>
          <p:nvPr/>
        </p:nvSpPr>
        <p:spPr bwMode="auto">
          <a:xfrm>
            <a:off x="3270250" y="4413250"/>
            <a:ext cx="520700" cy="520700"/>
          </a:xfrm>
          <a:prstGeom prst="rect">
            <a:avLst/>
          </a:prstGeom>
          <a:noFill/>
          <a:ln w="12700">
            <a:solidFill>
              <a:schemeClr val="tx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anchor="ctr"/>
          <a:lstStyle/>
          <a:p>
            <a:endParaRPr lang="en-US"/>
          </a:p>
        </p:txBody>
      </p:sp>
      <p:sp>
        <p:nvSpPr>
          <p:cNvPr id="7173" name="Rectangle 5"/>
          <p:cNvSpPr>
            <a:spLocks noChangeArrowheads="1"/>
          </p:cNvSpPr>
          <p:nvPr/>
        </p:nvSpPr>
        <p:spPr bwMode="auto">
          <a:xfrm>
            <a:off x="3803650" y="4413250"/>
            <a:ext cx="520700" cy="520700"/>
          </a:xfrm>
          <a:prstGeom prst="rect">
            <a:avLst/>
          </a:prstGeom>
          <a:noFill/>
          <a:ln w="12700">
            <a:solidFill>
              <a:schemeClr val="tx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anchor="ctr"/>
          <a:lstStyle/>
          <a:p>
            <a:endParaRPr lang="en-US"/>
          </a:p>
        </p:txBody>
      </p:sp>
      <p:sp>
        <p:nvSpPr>
          <p:cNvPr id="7174" name="Rectangle 6"/>
          <p:cNvSpPr>
            <a:spLocks noChangeArrowheads="1"/>
          </p:cNvSpPr>
          <p:nvPr/>
        </p:nvSpPr>
        <p:spPr bwMode="auto">
          <a:xfrm>
            <a:off x="4337050" y="4413250"/>
            <a:ext cx="520700" cy="520700"/>
          </a:xfrm>
          <a:prstGeom prst="rect">
            <a:avLst/>
          </a:prstGeom>
          <a:noFill/>
          <a:ln w="12700">
            <a:solidFill>
              <a:schemeClr val="tx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anchor="ctr"/>
          <a:lstStyle/>
          <a:p>
            <a:endParaRPr lang="en-US"/>
          </a:p>
        </p:txBody>
      </p:sp>
      <p:sp>
        <p:nvSpPr>
          <p:cNvPr id="7175" name="Rectangle 7"/>
          <p:cNvSpPr>
            <a:spLocks noChangeArrowheads="1"/>
          </p:cNvSpPr>
          <p:nvPr/>
        </p:nvSpPr>
        <p:spPr bwMode="auto">
          <a:xfrm>
            <a:off x="4870450" y="4413250"/>
            <a:ext cx="520700" cy="520700"/>
          </a:xfrm>
          <a:prstGeom prst="rect">
            <a:avLst/>
          </a:prstGeom>
          <a:noFill/>
          <a:ln w="12700">
            <a:solidFill>
              <a:schemeClr val="tx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anchor="ctr"/>
          <a:lstStyle/>
          <a:p>
            <a:endParaRPr lang="en-US"/>
          </a:p>
        </p:txBody>
      </p:sp>
      <p:sp>
        <p:nvSpPr>
          <p:cNvPr id="7176" name="Rectangle 8"/>
          <p:cNvSpPr>
            <a:spLocks noChangeArrowheads="1"/>
          </p:cNvSpPr>
          <p:nvPr/>
        </p:nvSpPr>
        <p:spPr bwMode="auto">
          <a:xfrm>
            <a:off x="5403850" y="4413250"/>
            <a:ext cx="520700" cy="520700"/>
          </a:xfrm>
          <a:prstGeom prst="rect">
            <a:avLst/>
          </a:prstGeom>
          <a:noFill/>
          <a:ln w="12700">
            <a:solidFill>
              <a:schemeClr val="tx1"/>
            </a:solidFill>
            <a:miter lim="800000"/>
            <a:headEnd/>
            <a:tailEnd/>
          </a:ln>
          <a:effectLst/>
          <a:extLst>
            <a:ext uri="{909E8E84-426E-40DD-AFC4-6F175D3DCCD1}">
              <a14:hiddenFill xmlns="" xmlns:a14="http://schemas.microsoft.com/office/drawing/2010/main">
                <a:solidFill>
                  <a:schemeClr val="accent1"/>
                </a:solidFill>
              </a14:hiddenFill>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anchor="ctr"/>
          <a:lstStyle/>
          <a:p>
            <a:endParaRPr lang="en-US"/>
          </a:p>
        </p:txBody>
      </p:sp>
      <p:sp>
        <p:nvSpPr>
          <p:cNvPr id="7177" name="Rectangle 9"/>
          <p:cNvSpPr>
            <a:spLocks noChangeArrowheads="1"/>
          </p:cNvSpPr>
          <p:nvPr/>
        </p:nvSpPr>
        <p:spPr bwMode="auto">
          <a:xfrm>
            <a:off x="3319463" y="4462463"/>
            <a:ext cx="363537" cy="466725"/>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12700">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lIns="90488" tIns="44450" rIns="90488" bIns="44450">
            <a:spAutoFit/>
          </a:bodyPr>
          <a:lstStyle/>
          <a:p>
            <a:r>
              <a:rPr lang="en-US" b="1"/>
              <a:t>5</a:t>
            </a:r>
          </a:p>
        </p:txBody>
      </p:sp>
      <p:sp>
        <p:nvSpPr>
          <p:cNvPr id="7178" name="Rectangle 10"/>
          <p:cNvSpPr>
            <a:spLocks noChangeArrowheads="1"/>
          </p:cNvSpPr>
          <p:nvPr/>
        </p:nvSpPr>
        <p:spPr bwMode="auto">
          <a:xfrm>
            <a:off x="3852863" y="4462463"/>
            <a:ext cx="363537" cy="466725"/>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12700">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lIns="90488" tIns="44450" rIns="90488" bIns="44450">
            <a:spAutoFit/>
          </a:bodyPr>
          <a:lstStyle/>
          <a:p>
            <a:r>
              <a:rPr lang="en-US" b="1" dirty="0"/>
              <a:t>2</a:t>
            </a:r>
          </a:p>
        </p:txBody>
      </p:sp>
      <p:sp>
        <p:nvSpPr>
          <p:cNvPr id="7179" name="Rectangle 11"/>
          <p:cNvSpPr>
            <a:spLocks noChangeArrowheads="1"/>
          </p:cNvSpPr>
          <p:nvPr/>
        </p:nvSpPr>
        <p:spPr bwMode="auto">
          <a:xfrm>
            <a:off x="4386263" y="4462463"/>
            <a:ext cx="363537" cy="466725"/>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12700">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lIns="90488" tIns="44450" rIns="90488" bIns="44450">
            <a:spAutoFit/>
          </a:bodyPr>
          <a:lstStyle/>
          <a:p>
            <a:r>
              <a:rPr lang="en-US" b="1" dirty="0"/>
              <a:t>6</a:t>
            </a:r>
          </a:p>
        </p:txBody>
      </p:sp>
      <p:sp>
        <p:nvSpPr>
          <p:cNvPr id="7180" name="Rectangle 12"/>
          <p:cNvSpPr>
            <a:spLocks noChangeArrowheads="1"/>
          </p:cNvSpPr>
          <p:nvPr/>
        </p:nvSpPr>
        <p:spPr bwMode="auto">
          <a:xfrm>
            <a:off x="4919663" y="4462463"/>
            <a:ext cx="363537" cy="466725"/>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12700">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lIns="90488" tIns="44450" rIns="90488" bIns="44450">
            <a:spAutoFit/>
          </a:bodyPr>
          <a:lstStyle/>
          <a:p>
            <a:r>
              <a:rPr lang="en-US" b="1" dirty="0"/>
              <a:t>9</a:t>
            </a:r>
          </a:p>
        </p:txBody>
      </p:sp>
      <p:sp>
        <p:nvSpPr>
          <p:cNvPr id="7181" name="Rectangle 13"/>
          <p:cNvSpPr>
            <a:spLocks noChangeArrowheads="1"/>
          </p:cNvSpPr>
          <p:nvPr/>
        </p:nvSpPr>
        <p:spPr bwMode="auto">
          <a:xfrm>
            <a:off x="5453063" y="4462463"/>
            <a:ext cx="363537" cy="466725"/>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12700">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lIns="90488" tIns="44450" rIns="90488" bIns="44450">
            <a:spAutoFit/>
          </a:bodyPr>
          <a:lstStyle/>
          <a:p>
            <a:r>
              <a:rPr lang="en-US" b="1" dirty="0"/>
              <a:t>3</a:t>
            </a:r>
          </a:p>
        </p:txBody>
      </p:sp>
      <p:sp>
        <p:nvSpPr>
          <p:cNvPr id="7182" name="Rectangle 14"/>
          <p:cNvSpPr>
            <a:spLocks noChangeArrowheads="1"/>
          </p:cNvSpPr>
          <p:nvPr/>
        </p:nvSpPr>
        <p:spPr bwMode="auto">
          <a:xfrm>
            <a:off x="1600200" y="4445000"/>
            <a:ext cx="1468438" cy="454025"/>
          </a:xfrm>
          <a:prstGeom prst="rect">
            <a:avLst/>
          </a:pr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12700">
                <a:solidFill>
                  <a:schemeClr val="tx1"/>
                </a:solidFill>
                <a:miter lim="800000"/>
                <a:headEnd/>
                <a:tailEnd/>
              </a14:hiddenLine>
            </a:ex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lIns="90488" tIns="44450" rIns="90488" bIns="44450">
            <a:spAutoFit/>
          </a:bodyPr>
          <a:lstStyle/>
          <a:p>
            <a:r>
              <a:rPr lang="en-US" b="1"/>
              <a:t>numbers</a:t>
            </a:r>
          </a:p>
        </p:txBody>
      </p:sp>
      <p:sp>
        <p:nvSpPr>
          <p:cNvPr id="7184" name="AutoShape 16"/>
          <p:cNvSpPr>
            <a:spLocks noChangeArrowheads="1"/>
          </p:cNvSpPr>
          <p:nvPr/>
        </p:nvSpPr>
        <p:spPr bwMode="auto">
          <a:xfrm>
            <a:off x="2806700" y="4559300"/>
            <a:ext cx="368300" cy="215900"/>
          </a:xfrm>
          <a:prstGeom prst="rightArrow">
            <a:avLst>
              <a:gd name="adj1" fmla="val 50000"/>
              <a:gd name="adj2" fmla="val 85302"/>
            </a:avLst>
          </a:prstGeom>
          <a:solidFill>
            <a:schemeClr val="accent1"/>
          </a:solidFill>
          <a:ln w="12700">
            <a:solidFill>
              <a:schemeClr val="tx1"/>
            </a:solidFill>
            <a:miter lim="800000"/>
            <a:headEnd/>
            <a:tailEnd/>
          </a:ln>
          <a:effectLst/>
          <a:extLst>
            <a:ext uri="{AF507438-7753-43E0-B8FC-AC1667EBCBE1}">
              <a14:hiddenEffects xmlns="" xmlns:a14="http://schemas.microsoft.com/office/drawing/2010/main">
                <a:effectLst>
                  <a:outerShdw blurRad="63500" dist="38099" dir="2700000" algn="ctr" rotWithShape="0">
                    <a:schemeClr val="bg2">
                      <a:alpha val="74998"/>
                    </a:schemeClr>
                  </a:outerShdw>
                </a:effectLst>
              </a14:hiddenEffects>
            </a:ext>
          </a:extLst>
        </p:spPr>
        <p:txBody>
          <a:bodyPr wrap="none" anchor="ctr"/>
          <a:lstStyle/>
          <a:p>
            <a:endParaRPr lang="en-US"/>
          </a:p>
        </p:txBody>
      </p:sp>
      <p:sp>
        <p:nvSpPr>
          <p:cNvPr id="16" name="15 Dikdörtgen"/>
          <p:cNvSpPr/>
          <p:nvPr/>
        </p:nvSpPr>
        <p:spPr>
          <a:xfrm>
            <a:off x="5715008" y="5072074"/>
            <a:ext cx="2786082" cy="1285884"/>
          </a:xfrm>
          <a:prstGeom prst="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dirty="0" smtClean="0"/>
              <a:t>Kocaman bir dizi açıp RAM çöplüğünü ekranda %c ve %d ile izleyelim.</a:t>
            </a:r>
            <a:endParaRPr lang="tr-TR" dirty="0"/>
          </a:p>
        </p:txBody>
      </p:sp>
    </p:spTree>
    <p:extLst>
      <p:ext uri="{BB962C8B-B14F-4D97-AF65-F5344CB8AC3E}">
        <p14:creationId xmlns="" xmlns:p14="http://schemas.microsoft.com/office/powerpoint/2010/main" val="1215625556"/>
      </p:ext>
    </p:extLst>
  </p:cSld>
  <p:clrMapOvr>
    <a:masterClrMapping/>
  </p:clrMapOvr>
  <p:transition>
    <p:random/>
  </p:transition>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ormAutofit/>
          </a:bodyPr>
          <a:lstStyle/>
          <a:p>
            <a:r>
              <a:rPr lang="tr-TR" sz="4000" b="1" smtClean="0">
                <a:solidFill>
                  <a:schemeClr val="tx2">
                    <a:lumMod val="60000"/>
                    <a:lumOff val="40000"/>
                  </a:schemeClr>
                </a:solidFill>
              </a:rPr>
              <a:t>Dizi Elemanlarına Erişim Sorunları</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fontScale="92500" lnSpcReduction="10000"/>
          </a:bodyPr>
          <a:lstStyle/>
          <a:p>
            <a:pPr algn="just">
              <a:buFontTx/>
              <a:buChar char="-"/>
            </a:pPr>
            <a:r>
              <a:rPr lang="tr-TR" sz="2400" dirty="0" smtClean="0">
                <a:solidFill>
                  <a:schemeClr val="tx1"/>
                </a:solidFill>
              </a:rPr>
              <a:t> Dizi elemanlarının da birer değişken olduğunu söylemiştik. Değişkenlere ulaşmaya çalışırken yaşanan problemlerin aynıları dizi elemanlarına erişmeye çalışırken de vardır. </a:t>
            </a:r>
          </a:p>
          <a:p>
            <a:pPr algn="just">
              <a:buFontTx/>
              <a:buChar char="-"/>
            </a:pPr>
            <a:endParaRPr lang="tr-TR" sz="2400" dirty="0" smtClean="0">
              <a:solidFill>
                <a:schemeClr val="tx1"/>
              </a:solidFill>
            </a:endParaRPr>
          </a:p>
          <a:p>
            <a:pPr algn="just">
              <a:buFontTx/>
              <a:buChar char="-"/>
            </a:pPr>
            <a:r>
              <a:rPr lang="tr-TR" sz="2400" dirty="0" smtClean="0">
                <a:solidFill>
                  <a:schemeClr val="tx1"/>
                </a:solidFill>
              </a:rPr>
              <a:t> Dizi elemanlarına erişirken normal değişkenlerde görülmeyen başka bir sorun daha vardır. Bu da </a:t>
            </a:r>
            <a:r>
              <a:rPr lang="tr-TR" sz="2400" b="1" dirty="0" smtClean="0">
                <a:solidFill>
                  <a:schemeClr val="tx1"/>
                </a:solidFill>
              </a:rPr>
              <a:t>dizi kapasitesinin dışına çıkılması</a:t>
            </a:r>
            <a:r>
              <a:rPr lang="tr-TR" sz="2400" dirty="0" smtClean="0">
                <a:solidFill>
                  <a:schemeClr val="tx1"/>
                </a:solidFill>
              </a:rPr>
              <a:t>, yani uygun indis numaraları dışında bir indis numarasıyla diziye erişilmeye çalışılmasıdır. Örneğin kapasitesi 10 olan bir dizide indisler 0-9 arasındadır. Bu aralık dışında bir indis kullanımı dizi dışına çıkılmasına ve RAM üzerinde rastgele bir alana ulaşılmaya çalışılmasına neden olur. O an RAM üzerinde izlediğiniz bir videonun kareleri veya açık bir programın verileri olabilir. Bu durumda programınız dizi dışına çıktığında bu alanlardan birine erişmeye çalışıyor olabilir. İşletim sistemi genellikle bunu engeller ve programınız hata verir.</a:t>
            </a:r>
          </a:p>
        </p:txBody>
      </p:sp>
      <p:grpSp>
        <p:nvGrpSpPr>
          <p:cNvPr id="4" name="Group 2"/>
          <p:cNvGrpSpPr/>
          <p:nvPr/>
        </p:nvGrpSpPr>
        <p:grpSpPr>
          <a:xfrm rot="18894646" flipH="1">
            <a:off x="-6402758" y="7971477"/>
            <a:ext cx="6113428" cy="1806256"/>
            <a:chOff x="9597956" y="301625"/>
            <a:chExt cx="6061144" cy="1806256"/>
          </a:xfrm>
        </p:grpSpPr>
        <p:pic>
          <p:nvPicPr>
            <p:cNvPr id="5" name="Picture 2"/>
            <p:cNvPicPr>
              <a:picLocks noChangeAspect="1" noChangeArrowheads="1"/>
            </p:cNvPicPr>
            <p:nvPr/>
          </p:nvPicPr>
          <p:blipFill>
            <a:blip r:embed="rId2">
              <a:extLst>
                <a:ext uri="{28A0092B-C50C-407E-A947-70E740481C1C}">
                  <a14:useLocalDpi xmlns="" xmlns:a14="http://schemas.microsoft.com/office/drawing/2010/main" val="0"/>
                </a:ext>
              </a:extLst>
            </a:blip>
            <a:stretch>
              <a:fillRect/>
            </a:stretch>
          </p:blipFill>
          <p:spPr bwMode="auto">
            <a:xfrm>
              <a:off x="9597956" y="301625"/>
              <a:ext cx="6061144" cy="1225549"/>
            </a:xfrm>
            <a:prstGeom prst="rect">
              <a:avLst/>
            </a:prstGeom>
            <a:noFill/>
            <a:ln>
              <a:noFill/>
            </a:ln>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Lst>
          </p:spPr>
        </p:pic>
        <p:sp>
          <p:nvSpPr>
            <p:cNvPr id="6" name="Rounded Rectangle 1"/>
            <p:cNvSpPr/>
            <p:nvPr/>
          </p:nvSpPr>
          <p:spPr>
            <a:xfrm>
              <a:off x="11226947" y="1527174"/>
              <a:ext cx="1031729"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ler</a:t>
              </a:r>
              <a:endParaRPr lang="tr-TR" sz="4400" dirty="0" smtClean="0">
                <a:solidFill>
                  <a:srgbClr val="FF0000"/>
                </a:solidFill>
              </a:endParaRPr>
            </a:p>
          </p:txBody>
        </p:sp>
        <p:sp>
          <p:nvSpPr>
            <p:cNvPr id="7" name="Rounded Rectangle 5"/>
            <p:cNvSpPr/>
            <p:nvPr/>
          </p:nvSpPr>
          <p:spPr>
            <a:xfrm>
              <a:off x="12628528" y="1527174"/>
              <a:ext cx="771525"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zi</a:t>
              </a:r>
              <a:endParaRPr lang="tr-TR" sz="4400" dirty="0">
                <a:solidFill>
                  <a:srgbClr val="FF0000"/>
                </a:solidFill>
              </a:endParaRPr>
            </a:p>
          </p:txBody>
        </p:sp>
        <p:sp>
          <p:nvSpPr>
            <p:cNvPr id="8" name="Rounded Rectangle 6"/>
            <p:cNvSpPr/>
            <p:nvPr/>
          </p:nvSpPr>
          <p:spPr>
            <a:xfrm>
              <a:off x="13658850" y="1527173"/>
              <a:ext cx="1066800"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di</a:t>
              </a:r>
              <a:endParaRPr lang="tr-TR" sz="4400" dirty="0" smtClean="0">
                <a:solidFill>
                  <a:srgbClr val="FF0000"/>
                </a:solidFill>
              </a:endParaRPr>
            </a:p>
          </p:txBody>
        </p:sp>
      </p:gr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64" presetClass="path" presetSubtype="0" accel="50000" decel="50000" fill="hold" nodeType="withEffect">
                                  <p:stCondLst>
                                    <p:cond delay="0"/>
                                  </p:stCondLst>
                                  <p:childTnLst>
                                    <p:animMotion origin="layout" path="M -1.38889E-6 -1.48148E-6 L 0.57448 -0.79398 " pathEditMode="relative" rAng="0" ptsTypes="AA">
                                      <p:cBhvr>
                                        <p:cTn id="6" dur="3000" fill="hold"/>
                                        <p:tgtEl>
                                          <p:spTgt spid="4"/>
                                        </p:tgtEl>
                                        <p:attrNameLst>
                                          <p:attrName>ppt_x</p:attrName>
                                          <p:attrName>ppt_y</p:attrName>
                                        </p:attrNameLst>
                                      </p:cBhvr>
                                      <p:rCtr x="28700" y="-39700"/>
                                    </p:animMotion>
                                  </p:childTnLst>
                                </p:cTn>
                              </p:par>
                            </p:childTnLst>
                          </p:cTn>
                        </p:par>
                        <p:par>
                          <p:cTn id="7" fill="hold">
                            <p:stCondLst>
                              <p:cond delay="3000"/>
                            </p:stCondLst>
                            <p:childTnLst>
                              <p:par>
                                <p:cTn id="8" presetID="64" presetClass="path" presetSubtype="0" accel="50000" decel="50000" fill="hold" nodeType="afterEffect">
                                  <p:stCondLst>
                                    <p:cond delay="1000"/>
                                  </p:stCondLst>
                                  <p:childTnLst>
                                    <p:animMotion origin="layout" path="M 0.57448 -0.79398 L 1.23594 -1.66551 " pathEditMode="relative" rAng="0" ptsTypes="AA">
                                      <p:cBhvr>
                                        <p:cTn id="9" dur="3000" fill="hold"/>
                                        <p:tgtEl>
                                          <p:spTgt spid="4"/>
                                        </p:tgtEl>
                                        <p:attrNameLst>
                                          <p:attrName>ppt_x</p:attrName>
                                          <p:attrName>ppt_y</p:attrName>
                                        </p:attrNameLst>
                                      </p:cBhvr>
                                      <p:rCtr x="33100" y="-4360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2"/>
          <p:cNvSpPr>
            <a:spLocks noGrp="1" noChangeArrowheads="1"/>
          </p:cNvSpPr>
          <p:nvPr>
            <p:ph type="title"/>
          </p:nvPr>
        </p:nvSpPr>
        <p:spPr/>
        <p:txBody>
          <a:bodyPr/>
          <a:lstStyle/>
          <a:p>
            <a:r>
              <a:rPr lang="tr-TR" dirty="0" smtClean="0"/>
              <a:t>İndisler dizinin dışına taşmamalı!</a:t>
            </a:r>
            <a:endParaRPr lang="en-US" dirty="0"/>
          </a:p>
        </p:txBody>
      </p:sp>
      <p:sp>
        <p:nvSpPr>
          <p:cNvPr id="23555" name="Rectangle 3"/>
          <p:cNvSpPr>
            <a:spLocks noGrp="1" noChangeArrowheads="1"/>
          </p:cNvSpPr>
          <p:nvPr>
            <p:ph idx="1"/>
          </p:nvPr>
        </p:nvSpPr>
        <p:spPr>
          <a:xfrm>
            <a:off x="228600" y="1219200"/>
            <a:ext cx="8458200" cy="5064926"/>
          </a:xfrm>
        </p:spPr>
        <p:txBody>
          <a:bodyPr>
            <a:normAutofit/>
          </a:bodyPr>
          <a:lstStyle/>
          <a:p>
            <a:r>
              <a:rPr lang="en-US" sz="2000" dirty="0">
                <a:solidFill>
                  <a:srgbClr val="FF0000"/>
                </a:solidFill>
              </a:rPr>
              <a:t>Caution!  </a:t>
            </a:r>
            <a:r>
              <a:rPr lang="en-US" sz="2000" b="0" dirty="0"/>
              <a:t>It is a logical error when a subscript evaluates to a value that is out of range for the particular array.  </a:t>
            </a:r>
          </a:p>
          <a:p>
            <a:r>
              <a:rPr lang="en-US" sz="2000" b="0" dirty="0"/>
              <a:t>Some systems will handle an out-of-range error </a:t>
            </a:r>
            <a:r>
              <a:rPr lang="en-US" sz="2000" b="1" dirty="0"/>
              <a:t>gracefully</a:t>
            </a:r>
            <a:r>
              <a:rPr lang="en-US" sz="2000" b="0" dirty="0"/>
              <a:t> and some will not</a:t>
            </a:r>
            <a:r>
              <a:rPr lang="en-US" sz="2000" b="0" dirty="0" smtClean="0"/>
              <a:t>.</a:t>
            </a:r>
            <a:endParaRPr lang="tr-TR" sz="2000" b="0" dirty="0" smtClean="0"/>
          </a:p>
          <a:p>
            <a:r>
              <a:rPr lang="tr-TR" sz="2000" b="0" dirty="0" smtClean="0"/>
              <a:t>int my_array[3];</a:t>
            </a:r>
          </a:p>
          <a:p>
            <a:r>
              <a:rPr lang="tr-TR" sz="2000" b="0" dirty="0" smtClean="0"/>
              <a:t>	after this declaration,</a:t>
            </a:r>
          </a:p>
          <a:p>
            <a:r>
              <a:rPr lang="tr-TR" sz="2000" b="0" dirty="0"/>
              <a:t>	</a:t>
            </a:r>
            <a:r>
              <a:rPr lang="tr-TR" sz="2000" b="0" dirty="0" smtClean="0"/>
              <a:t>you can use </a:t>
            </a:r>
            <a:r>
              <a:rPr lang="tr-TR" sz="2000" b="0" dirty="0" smtClean="0">
                <a:solidFill>
                  <a:srgbClr val="FF0000"/>
                </a:solidFill>
              </a:rPr>
              <a:t>my_array[0]</a:t>
            </a:r>
          </a:p>
          <a:p>
            <a:r>
              <a:rPr lang="tr-TR" sz="2000" b="0" dirty="0"/>
              <a:t>	you can </a:t>
            </a:r>
            <a:r>
              <a:rPr lang="tr-TR" sz="2000" b="0" dirty="0" smtClean="0"/>
              <a:t>use </a:t>
            </a:r>
            <a:r>
              <a:rPr lang="tr-TR" sz="2000" b="0" dirty="0" smtClean="0">
                <a:solidFill>
                  <a:srgbClr val="FF0000"/>
                </a:solidFill>
              </a:rPr>
              <a:t>my_array[1]</a:t>
            </a:r>
          </a:p>
          <a:p>
            <a:r>
              <a:rPr lang="tr-TR" sz="2000" b="0" dirty="0"/>
              <a:t>	you can </a:t>
            </a:r>
            <a:r>
              <a:rPr lang="tr-TR" sz="2000" b="0" dirty="0" smtClean="0"/>
              <a:t>use </a:t>
            </a:r>
            <a:r>
              <a:rPr lang="tr-TR" sz="2000" b="0" dirty="0" smtClean="0">
                <a:solidFill>
                  <a:srgbClr val="FF0000"/>
                </a:solidFill>
              </a:rPr>
              <a:t>my_array[2]</a:t>
            </a:r>
            <a:endParaRPr lang="en-US" sz="2000" b="0" dirty="0">
              <a:solidFill>
                <a:srgbClr val="FF0000"/>
              </a:solidFill>
            </a:endParaRPr>
          </a:p>
          <a:p>
            <a:r>
              <a:rPr lang="tr-TR" sz="2000" b="0" dirty="0"/>
              <a:t>	you can </a:t>
            </a:r>
            <a:r>
              <a:rPr lang="tr-TR" sz="2000" b="0" dirty="0" smtClean="0"/>
              <a:t>NOT USE </a:t>
            </a:r>
            <a:r>
              <a:rPr lang="tr-TR" sz="2000" b="0" dirty="0" smtClean="0">
                <a:solidFill>
                  <a:srgbClr val="FF0000"/>
                </a:solidFill>
              </a:rPr>
              <a:t>my_array[3]</a:t>
            </a:r>
            <a:r>
              <a:rPr lang="tr-TR" sz="2000" b="0" dirty="0" smtClean="0"/>
              <a:t> !!! </a:t>
            </a:r>
            <a:r>
              <a:rPr lang="tr-TR" sz="2000" b="0" dirty="0" smtClean="0">
                <a:solidFill>
                  <a:srgbClr val="FF0000"/>
                </a:solidFill>
              </a:rPr>
              <a:t>my_array[43]</a:t>
            </a:r>
            <a:r>
              <a:rPr lang="tr-TR" sz="2000" b="0" dirty="0" smtClean="0"/>
              <a:t> !!! because they are out of the range for this array.</a:t>
            </a:r>
            <a:endParaRPr lang="en-US" sz="2000" b="0" dirty="0"/>
          </a:p>
          <a:p>
            <a:endParaRPr lang="en-US" sz="2000" b="0" dirty="0" smtClean="0"/>
          </a:p>
        </p:txBody>
      </p:sp>
    </p:spTree>
    <p:extLst>
      <p:ext uri="{BB962C8B-B14F-4D97-AF65-F5344CB8AC3E}">
        <p14:creationId xmlns="" xmlns:p14="http://schemas.microsoft.com/office/powerpoint/2010/main" val="3857416577"/>
      </p:ext>
    </p:extLst>
  </p:cSld>
  <p:clrMapOvr>
    <a:masterClrMapping/>
  </p:clrMapOvr>
  <p:transition>
    <p:random/>
  </p:transition>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 name="Picture 8" descr="Screen Clipping"/>
          <p:cNvPicPr>
            <a:picLocks noChangeAspect="1"/>
          </p:cNvPicPr>
          <p:nvPr/>
        </p:nvPicPr>
        <p:blipFill>
          <a:blip r:embed="rId2">
            <a:extLst>
              <a:ext uri="{28A0092B-C50C-407E-A947-70E740481C1C}">
                <a14:useLocalDpi xmlns="" xmlns:a14="http://schemas.microsoft.com/office/drawing/2010/main" val="0"/>
              </a:ext>
            </a:extLst>
          </a:blip>
          <a:srcRect/>
          <a:stretch>
            <a:fillRect/>
          </a:stretch>
        </p:blipFill>
        <p:spPr>
          <a:xfrm>
            <a:off x="615615" y="1296309"/>
            <a:ext cx="7000924" cy="428628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4098" name="Picture 2"/>
          <p:cNvPicPr>
            <a:picLocks noChangeAspect="1" noChangeArrowheads="1"/>
          </p:cNvPicPr>
          <p:nvPr/>
        </p:nvPicPr>
        <p:blipFill>
          <a:blip r:embed="rId3" cstate="screen">
            <a:clrChange>
              <a:clrFrom>
                <a:srgbClr val="FFFFFF"/>
              </a:clrFrom>
              <a:clrTo>
                <a:srgbClr val="FFFFFF">
                  <a:alpha val="0"/>
                </a:srgbClr>
              </a:clrTo>
            </a:clrChange>
            <a:extLst>
              <a:ext uri="{28A0092B-C50C-407E-A947-70E740481C1C}">
                <a14:useLocalDpi xmlns="" xmlns:a14="http://schemas.microsoft.com/office/drawing/2010/main" val="0"/>
              </a:ext>
            </a:extLst>
          </a:blip>
          <a:srcRect/>
          <a:stretch>
            <a:fillRect/>
          </a:stretch>
        </p:blipFill>
        <p:spPr bwMode="auto">
          <a:xfrm>
            <a:off x="6215074" y="3429000"/>
            <a:ext cx="933450" cy="1138809"/>
          </a:xfrm>
          <a:prstGeom prst="rect">
            <a:avLst/>
          </a:prstGeom>
          <a:noFill/>
          <a:ln>
            <a:noFill/>
          </a:ln>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a:solidFill>
                  <a:schemeClr val="tx1"/>
                </a:solidFill>
                <a:miter lim="800000"/>
                <a:headEnd/>
                <a:tailEnd/>
              </a14:hiddenLine>
            </a:ext>
          </a:extLst>
        </p:spPr>
      </p:pic>
      <p:sp>
        <p:nvSpPr>
          <p:cNvPr id="23554" name="Rectangle 2"/>
          <p:cNvSpPr>
            <a:spLocks noGrp="1" noChangeArrowheads="1"/>
          </p:cNvSpPr>
          <p:nvPr>
            <p:ph type="title"/>
          </p:nvPr>
        </p:nvSpPr>
        <p:spPr/>
        <p:txBody>
          <a:bodyPr/>
          <a:lstStyle/>
          <a:p>
            <a:r>
              <a:rPr lang="tr-TR" dirty="0" smtClean="0"/>
              <a:t>Hatalı kullanıma örnek</a:t>
            </a:r>
            <a:endParaRPr lang="en-US" dirty="0"/>
          </a:p>
        </p:txBody>
      </p:sp>
      <p:sp>
        <p:nvSpPr>
          <p:cNvPr id="5" name="TextBox 4"/>
          <p:cNvSpPr txBox="1"/>
          <p:nvPr/>
        </p:nvSpPr>
        <p:spPr>
          <a:xfrm>
            <a:off x="6107161" y="3071810"/>
            <a:ext cx="1750955" cy="369332"/>
          </a:xfrm>
          <a:prstGeom prst="rect">
            <a:avLst/>
          </a:prstGeom>
          <a:noFill/>
        </p:spPr>
        <p:txBody>
          <a:bodyPr wrap="square" rtlCol="0">
            <a:spAutoFit/>
          </a:bodyPr>
          <a:lstStyle/>
          <a:p>
            <a:r>
              <a:rPr lang="tr-TR" dirty="0" smtClean="0"/>
              <a:t>Çöp değeri</a:t>
            </a:r>
            <a:endParaRPr lang="en-US" dirty="0"/>
          </a:p>
        </p:txBody>
      </p:sp>
      <p:sp>
        <p:nvSpPr>
          <p:cNvPr id="10" name="Rounded Rectangle 9"/>
          <p:cNvSpPr/>
          <p:nvPr/>
        </p:nvSpPr>
        <p:spPr>
          <a:xfrm>
            <a:off x="1928795" y="3000372"/>
            <a:ext cx="571504" cy="361950"/>
          </a:xfrm>
          <a:prstGeom prst="roundRect">
            <a:avLst/>
          </a:prstGeom>
          <a:noFill/>
        </p:spPr>
        <p:style>
          <a:lnRef idx="2">
            <a:schemeClr val="accent1"/>
          </a:lnRef>
          <a:fillRef idx="1">
            <a:schemeClr val="lt1"/>
          </a:fillRef>
          <a:effectRef idx="0">
            <a:schemeClr val="accent1"/>
          </a:effectRef>
          <a:fontRef idx="minor">
            <a:schemeClr val="dk1"/>
          </a:fontRef>
        </p:style>
        <p:txBody>
          <a:bodyPr rtlCol="0" anchor="ctr"/>
          <a:lstStyle/>
          <a:p>
            <a:pPr algn="ctr"/>
            <a:endParaRPr lang="tr-TR"/>
          </a:p>
        </p:txBody>
      </p:sp>
      <p:sp>
        <p:nvSpPr>
          <p:cNvPr id="13" name="Rounded Rectangle 12"/>
          <p:cNvSpPr/>
          <p:nvPr/>
        </p:nvSpPr>
        <p:spPr>
          <a:xfrm>
            <a:off x="1643042" y="2787195"/>
            <a:ext cx="485775" cy="284615"/>
          </a:xfrm>
          <a:prstGeom prst="roundRect">
            <a:avLst/>
          </a:prstGeom>
          <a:noFill/>
        </p:spPr>
        <p:style>
          <a:lnRef idx="2">
            <a:schemeClr val="accent1"/>
          </a:lnRef>
          <a:fillRef idx="1">
            <a:schemeClr val="lt1"/>
          </a:fillRef>
          <a:effectRef idx="0">
            <a:schemeClr val="accent1"/>
          </a:effectRef>
          <a:fontRef idx="minor">
            <a:schemeClr val="dk1"/>
          </a:fontRef>
        </p:style>
        <p:txBody>
          <a:bodyPr rtlCol="0" anchor="ctr"/>
          <a:lstStyle/>
          <a:p>
            <a:pPr algn="ctr"/>
            <a:endParaRPr lang="tr-TR"/>
          </a:p>
        </p:txBody>
      </p:sp>
    </p:spTree>
    <p:extLst>
      <p:ext uri="{BB962C8B-B14F-4D97-AF65-F5344CB8AC3E}">
        <p14:creationId xmlns="" xmlns:p14="http://schemas.microsoft.com/office/powerpoint/2010/main" val="3707180165"/>
      </p:ext>
    </p:extLst>
  </p:cSld>
  <p:clrMapOvr>
    <a:masterClrMapping/>
  </p:clrMapOvr>
  <p:transition>
    <p:random/>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7282" name="Picture 2" descr="Image result for 2D ARRAY"/>
          <p:cNvPicPr>
            <a:picLocks noChangeAspect="1" noChangeArrowheads="1"/>
          </p:cNvPicPr>
          <p:nvPr/>
        </p:nvPicPr>
        <p:blipFill>
          <a:blip r:embed="rId3"/>
          <a:srcRect/>
          <a:stretch>
            <a:fillRect/>
          </a:stretch>
        </p:blipFill>
        <p:spPr bwMode="auto">
          <a:xfrm>
            <a:off x="4857752" y="2928934"/>
            <a:ext cx="3914775" cy="3333750"/>
          </a:xfrm>
          <a:prstGeom prst="roundRect">
            <a:avLst>
              <a:gd name="adj" fmla="val 16667"/>
            </a:avLst>
          </a:prstGeom>
          <a:ln>
            <a:noFill/>
          </a:ln>
          <a:effectLst>
            <a:outerShdw blurRad="152400" dist="12000" dir="900000" sy="98000" kx="110000" ky="200000" algn="tl" rotWithShape="0">
              <a:srgbClr val="000000">
                <a:alpha val="30000"/>
              </a:srgbClr>
            </a:outerShdw>
          </a:effectLst>
          <a:scene3d>
            <a:camera prst="perspectiveRelaxed">
              <a:rot lat="19800000" lon="1200000" rev="20820000"/>
            </a:camera>
            <a:lightRig rig="threePt" dir="t"/>
          </a:scene3d>
          <a:sp3d contourW="6350" prstMaterial="matte">
            <a:bevelT w="101600" h="101600"/>
            <a:contourClr>
              <a:srgbClr val="969696"/>
            </a:contourClr>
          </a:sp3d>
        </p:spPr>
      </p:pic>
      <p:sp>
        <p:nvSpPr>
          <p:cNvPr id="62467" name="Rectangle 2"/>
          <p:cNvSpPr>
            <a:spLocks noGrp="1" noChangeArrowheads="1"/>
          </p:cNvSpPr>
          <p:nvPr>
            <p:ph type="title"/>
          </p:nvPr>
        </p:nvSpPr>
        <p:spPr/>
        <p:txBody>
          <a:bodyPr/>
          <a:lstStyle/>
          <a:p>
            <a:r>
              <a:rPr kumimoji="0" lang="en-US"/>
              <a:t>Two-Dimensional Arrays</a:t>
            </a:r>
          </a:p>
        </p:txBody>
      </p:sp>
      <p:sp>
        <p:nvSpPr>
          <p:cNvPr id="62468" name="Rectangle 3"/>
          <p:cNvSpPr>
            <a:spLocks noGrp="1" noChangeArrowheads="1"/>
          </p:cNvSpPr>
          <p:nvPr>
            <p:ph type="body" idx="1"/>
          </p:nvPr>
        </p:nvSpPr>
        <p:spPr/>
        <p:txBody>
          <a:bodyPr/>
          <a:lstStyle/>
          <a:p>
            <a:pPr marL="0" indent="0"/>
            <a:r>
              <a:rPr kumimoji="0" lang="en-US" dirty="0"/>
              <a:t>Two-dimensional arrays.</a:t>
            </a:r>
          </a:p>
          <a:p>
            <a:pPr lvl="1"/>
            <a:r>
              <a:rPr kumimoji="0" lang="en-US" dirty="0"/>
              <a:t>Table of data for each experiment and outcome.</a:t>
            </a:r>
          </a:p>
          <a:p>
            <a:pPr lvl="1"/>
            <a:r>
              <a:rPr kumimoji="0" lang="en-US" dirty="0"/>
              <a:t>Table of grades for each student and assignments.</a:t>
            </a:r>
          </a:p>
          <a:p>
            <a:pPr lvl="1"/>
            <a:r>
              <a:rPr kumimoji="0" lang="en-US" dirty="0"/>
              <a:t>Table of grayscale values for each pixel in a 2D image.</a:t>
            </a:r>
          </a:p>
          <a:p>
            <a:pPr lvl="1"/>
            <a:endParaRPr kumimoji="0" lang="en-US" dirty="0"/>
          </a:p>
          <a:p>
            <a:pPr marL="0" indent="0"/>
            <a:r>
              <a:rPr kumimoji="0" lang="en-US" dirty="0"/>
              <a:t>Mathematical abstraction.  </a:t>
            </a:r>
            <a:r>
              <a:rPr kumimoji="0" lang="en-US" dirty="0">
                <a:solidFill>
                  <a:schemeClr val="tx1"/>
                </a:solidFill>
              </a:rPr>
              <a:t>Matrix.</a:t>
            </a:r>
          </a:p>
          <a:p>
            <a:pPr marL="0" indent="0"/>
            <a:r>
              <a:rPr kumimoji="0" lang="tr-TR" dirty="0" smtClean="0"/>
              <a:t>C</a:t>
            </a:r>
            <a:r>
              <a:rPr kumimoji="0" lang="en-US" dirty="0" smtClean="0"/>
              <a:t> </a:t>
            </a:r>
            <a:r>
              <a:rPr kumimoji="0" lang="en-US" dirty="0"/>
              <a:t>abstraction.  </a:t>
            </a:r>
            <a:r>
              <a:rPr kumimoji="0" lang="en-US" dirty="0">
                <a:solidFill>
                  <a:schemeClr val="tx1"/>
                </a:solidFill>
              </a:rPr>
              <a:t>2D array.</a:t>
            </a:r>
          </a:p>
          <a:p>
            <a:pPr marL="0" indent="0"/>
            <a:endParaRPr kumimoji="0" lang="en-US" dirty="0"/>
          </a:p>
          <a:p>
            <a:pPr lvl="1"/>
            <a:endParaRPr kumimoji="0" lang="en-US" dirty="0"/>
          </a:p>
        </p:txBody>
      </p:sp>
    </p:spTree>
  </p:cSld>
  <p:clrMapOvr>
    <a:masterClrMapping/>
  </p:clrMapOvr>
  <p:transition>
    <p:random/>
  </p:transition>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10 Resim" descr="soru.jpg"/>
          <p:cNvPicPr>
            <a:picLocks noChangeAspect="1"/>
          </p:cNvPicPr>
          <p:nvPr/>
        </p:nvPicPr>
        <p:blipFill>
          <a:blip r:embed="rId2"/>
          <a:stretch>
            <a:fillRect/>
          </a:stretch>
        </p:blipFill>
        <p:spPr>
          <a:xfrm>
            <a:off x="7004827" y="2285992"/>
            <a:ext cx="1617093" cy="1651138"/>
          </a:xfrm>
          <a:prstGeom prst="rect">
            <a:avLst/>
          </a:prstGeom>
        </p:spPr>
      </p:pic>
      <p:sp>
        <p:nvSpPr>
          <p:cNvPr id="2" name="1 Başlık"/>
          <p:cNvSpPr>
            <a:spLocks noGrp="1"/>
          </p:cNvSpPr>
          <p:nvPr>
            <p:ph type="title"/>
          </p:nvPr>
        </p:nvSpPr>
        <p:spPr/>
        <p:txBody>
          <a:bodyPr/>
          <a:lstStyle/>
          <a:p>
            <a:r>
              <a:rPr lang="tr-TR" dirty="0" smtClean="0"/>
              <a:t>Uygulama</a:t>
            </a:r>
            <a:endParaRPr lang="tr-TR" dirty="0"/>
          </a:p>
        </p:txBody>
      </p:sp>
      <p:sp>
        <p:nvSpPr>
          <p:cNvPr id="3" name="2 İçerik Yer Tutucusu"/>
          <p:cNvSpPr>
            <a:spLocks noGrp="1"/>
          </p:cNvSpPr>
          <p:nvPr>
            <p:ph sz="quarter" idx="1"/>
          </p:nvPr>
        </p:nvSpPr>
        <p:spPr/>
        <p:txBody>
          <a:bodyPr/>
          <a:lstStyle/>
          <a:p>
            <a:r>
              <a:rPr lang="tr-TR" dirty="0" smtClean="0"/>
              <a:t>2 boyutlu bir dizi tanımlayınız. </a:t>
            </a:r>
            <a:r>
              <a:rPr lang="tr-TR" sz="2400" dirty="0" smtClean="0"/>
              <a:t>(matris gibi düşünebilirsiniz)</a:t>
            </a:r>
            <a:endParaRPr lang="tr-TR" dirty="0" smtClean="0"/>
          </a:p>
          <a:p>
            <a:r>
              <a:rPr lang="tr-TR" dirty="0" smtClean="0"/>
              <a:t>Bu dizinin bir satırına resimdeki ABD başkanlarının doğum tarihlerini giriniz.</a:t>
            </a:r>
          </a:p>
          <a:p>
            <a:r>
              <a:rPr lang="tr-TR" dirty="0" smtClean="0"/>
              <a:t>Dizinin bir diğer satırına da (döngü kullanarak) başkanların yaşlarını hesaplayarak kaydediniz.</a:t>
            </a:r>
          </a:p>
          <a:p>
            <a:endParaRPr lang="tr-TR" dirty="0"/>
          </a:p>
        </p:txBody>
      </p:sp>
      <p:pic>
        <p:nvPicPr>
          <p:cNvPr id="4" name="Picture 1"/>
          <p:cNvPicPr>
            <a:picLocks noChangeAspect="1"/>
          </p:cNvPicPr>
          <p:nvPr/>
        </p:nvPicPr>
        <p:blipFill>
          <a:blip r:embed="rId3"/>
          <a:stretch>
            <a:fillRect/>
          </a:stretch>
        </p:blipFill>
        <p:spPr>
          <a:xfrm>
            <a:off x="854592" y="3759503"/>
            <a:ext cx="3373752" cy="2455579"/>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5" name="4 Dikdörtgen"/>
          <p:cNvSpPr/>
          <p:nvPr/>
        </p:nvSpPr>
        <p:spPr>
          <a:xfrm>
            <a:off x="505778" y="3471820"/>
            <a:ext cx="697627" cy="369332"/>
          </a:xfrm>
          <a:prstGeom prst="rect">
            <a:avLst/>
          </a:prstGeom>
        </p:spPr>
        <p:txBody>
          <a:bodyPr wrap="none">
            <a:spAutoFit/>
          </a:bodyPr>
          <a:lstStyle/>
          <a:p>
            <a:r>
              <a:rPr lang="tr-TR" dirty="0" smtClean="0"/>
              <a:t>1924</a:t>
            </a:r>
            <a:endParaRPr lang="tr-TR" dirty="0"/>
          </a:p>
        </p:txBody>
      </p:sp>
      <p:sp>
        <p:nvSpPr>
          <p:cNvPr id="6" name="5 Dikdörtgen"/>
          <p:cNvSpPr/>
          <p:nvPr/>
        </p:nvSpPr>
        <p:spPr>
          <a:xfrm>
            <a:off x="1416673" y="3471820"/>
            <a:ext cx="697627" cy="369332"/>
          </a:xfrm>
          <a:prstGeom prst="rect">
            <a:avLst/>
          </a:prstGeom>
        </p:spPr>
        <p:txBody>
          <a:bodyPr wrap="none">
            <a:spAutoFit/>
          </a:bodyPr>
          <a:lstStyle/>
          <a:p>
            <a:r>
              <a:rPr lang="tr-TR" dirty="0" smtClean="0"/>
              <a:t>1961</a:t>
            </a:r>
            <a:endParaRPr lang="tr-TR" dirty="0"/>
          </a:p>
        </p:txBody>
      </p:sp>
      <p:sp>
        <p:nvSpPr>
          <p:cNvPr id="7" name="6 Dikdörtgen"/>
          <p:cNvSpPr/>
          <p:nvPr/>
        </p:nvSpPr>
        <p:spPr>
          <a:xfrm>
            <a:off x="2252714" y="3471820"/>
            <a:ext cx="697627" cy="369332"/>
          </a:xfrm>
          <a:prstGeom prst="rect">
            <a:avLst/>
          </a:prstGeom>
        </p:spPr>
        <p:txBody>
          <a:bodyPr wrap="none">
            <a:spAutoFit/>
          </a:bodyPr>
          <a:lstStyle/>
          <a:p>
            <a:r>
              <a:rPr lang="tr-TR" dirty="0" smtClean="0"/>
              <a:t>1946</a:t>
            </a:r>
            <a:endParaRPr lang="tr-TR" dirty="0"/>
          </a:p>
        </p:txBody>
      </p:sp>
      <p:sp>
        <p:nvSpPr>
          <p:cNvPr id="8" name="7 Dikdörtgen"/>
          <p:cNvSpPr/>
          <p:nvPr/>
        </p:nvSpPr>
        <p:spPr>
          <a:xfrm>
            <a:off x="3092010" y="3471820"/>
            <a:ext cx="697627" cy="369332"/>
          </a:xfrm>
          <a:prstGeom prst="rect">
            <a:avLst/>
          </a:prstGeom>
        </p:spPr>
        <p:txBody>
          <a:bodyPr wrap="none">
            <a:spAutoFit/>
          </a:bodyPr>
          <a:lstStyle/>
          <a:p>
            <a:r>
              <a:rPr lang="tr-TR" dirty="0" smtClean="0"/>
              <a:t>1946</a:t>
            </a:r>
            <a:endParaRPr lang="tr-TR" dirty="0"/>
          </a:p>
        </p:txBody>
      </p:sp>
      <p:sp>
        <p:nvSpPr>
          <p:cNvPr id="9" name="8 Dikdörtgen"/>
          <p:cNvSpPr/>
          <p:nvPr/>
        </p:nvSpPr>
        <p:spPr>
          <a:xfrm>
            <a:off x="4017123" y="3471820"/>
            <a:ext cx="697627" cy="369332"/>
          </a:xfrm>
          <a:prstGeom prst="rect">
            <a:avLst/>
          </a:prstGeom>
        </p:spPr>
        <p:txBody>
          <a:bodyPr wrap="none">
            <a:spAutoFit/>
          </a:bodyPr>
          <a:lstStyle/>
          <a:p>
            <a:r>
              <a:rPr lang="tr-TR" dirty="0" smtClean="0"/>
              <a:t>1924</a:t>
            </a:r>
            <a:endParaRPr lang="tr-TR" dirty="0"/>
          </a:p>
        </p:txBody>
      </p:sp>
      <p:graphicFrame>
        <p:nvGraphicFramePr>
          <p:cNvPr id="10" name="9 Tablo"/>
          <p:cNvGraphicFramePr>
            <a:graphicFrameLocks noGrp="1"/>
          </p:cNvGraphicFramePr>
          <p:nvPr/>
        </p:nvGraphicFramePr>
        <p:xfrm>
          <a:off x="4869298" y="4236720"/>
          <a:ext cx="4023588" cy="1112520"/>
        </p:xfrm>
        <a:graphic>
          <a:graphicData uri="http://schemas.openxmlformats.org/drawingml/2006/table">
            <a:tbl>
              <a:tblPr firstRow="1" bandRow="1">
                <a:tableStyleId>{5940675A-B579-460E-94D1-54222C63F5DA}</a:tableStyleId>
              </a:tblPr>
              <a:tblGrid>
                <a:gridCol w="670598"/>
                <a:gridCol w="670598"/>
                <a:gridCol w="670598"/>
                <a:gridCol w="670598"/>
                <a:gridCol w="670598"/>
                <a:gridCol w="670598"/>
              </a:tblGrid>
              <a:tr h="370840">
                <a:tc>
                  <a:txBody>
                    <a:bodyPr/>
                    <a:lstStyle/>
                    <a:p>
                      <a:endParaRPr lang="tr-TR" sz="1200" dirty="0"/>
                    </a:p>
                  </a:txBody>
                  <a:tcPr/>
                </a:tc>
                <a:tc>
                  <a:txBody>
                    <a:bodyPr/>
                    <a:lstStyle/>
                    <a:p>
                      <a:r>
                        <a:rPr lang="tr-TR" sz="1200" dirty="0" smtClean="0"/>
                        <a:t>Sütun1</a:t>
                      </a:r>
                      <a:endParaRPr lang="tr-TR" sz="1200" dirty="0"/>
                    </a:p>
                  </a:txBody>
                  <a:tcPr/>
                </a:tc>
                <a:tc>
                  <a:txBody>
                    <a:bodyPr/>
                    <a:lstStyle/>
                    <a:p>
                      <a:r>
                        <a:rPr lang="tr-TR" sz="1200" dirty="0" smtClean="0"/>
                        <a:t>Sütun2</a:t>
                      </a:r>
                      <a:endParaRPr lang="tr-TR" sz="1200" dirty="0"/>
                    </a:p>
                  </a:txBody>
                  <a:tcPr/>
                </a:tc>
                <a:tc>
                  <a:txBody>
                    <a:bodyPr/>
                    <a:lstStyle/>
                    <a:p>
                      <a:r>
                        <a:rPr lang="tr-TR" sz="1200" dirty="0" smtClean="0"/>
                        <a:t>Sütun3</a:t>
                      </a:r>
                      <a:endParaRPr lang="tr-TR" sz="1200" dirty="0"/>
                    </a:p>
                  </a:txBody>
                  <a:tcPr/>
                </a:tc>
                <a:tc>
                  <a:txBody>
                    <a:bodyPr/>
                    <a:lstStyle/>
                    <a:p>
                      <a:r>
                        <a:rPr lang="tr-TR" sz="1200" dirty="0" smtClean="0"/>
                        <a:t>Sütun4</a:t>
                      </a:r>
                      <a:endParaRPr lang="tr-TR" sz="1200" dirty="0"/>
                    </a:p>
                  </a:txBody>
                  <a:tcPr/>
                </a:tc>
                <a:tc>
                  <a:txBody>
                    <a:bodyPr/>
                    <a:lstStyle/>
                    <a:p>
                      <a:r>
                        <a:rPr lang="tr-TR" sz="1200" dirty="0" smtClean="0"/>
                        <a:t>Sütun5</a:t>
                      </a:r>
                      <a:endParaRPr lang="tr-TR" sz="1200" dirty="0"/>
                    </a:p>
                  </a:txBody>
                  <a:tcPr/>
                </a:tc>
              </a:tr>
              <a:tr h="370840">
                <a:tc>
                  <a:txBody>
                    <a:bodyPr/>
                    <a:lstStyle/>
                    <a:p>
                      <a:r>
                        <a:rPr lang="tr-TR" sz="1200" dirty="0" smtClean="0"/>
                        <a:t>Satır 1</a:t>
                      </a:r>
                      <a:endParaRPr lang="tr-TR" sz="1200" dirty="0"/>
                    </a:p>
                  </a:txBody>
                  <a:tcPr/>
                </a:tc>
                <a:tc>
                  <a:txBody>
                    <a:bodyPr/>
                    <a:lstStyle/>
                    <a:p>
                      <a:r>
                        <a:rPr lang="tr-TR" sz="1200" dirty="0" smtClean="0"/>
                        <a:t>1924</a:t>
                      </a:r>
                      <a:endParaRPr lang="tr-TR" sz="1200" dirty="0"/>
                    </a:p>
                  </a:txBody>
                  <a:tcPr/>
                </a:tc>
                <a:tc>
                  <a:txBody>
                    <a:bodyPr/>
                    <a:lstStyle/>
                    <a:p>
                      <a:r>
                        <a:rPr lang="tr-TR" sz="1200" dirty="0" smtClean="0"/>
                        <a:t>1961</a:t>
                      </a:r>
                      <a:endParaRPr lang="tr-TR" sz="1200" dirty="0"/>
                    </a:p>
                  </a:txBody>
                  <a:tcPr/>
                </a:tc>
                <a:tc>
                  <a:txBody>
                    <a:bodyPr/>
                    <a:lstStyle/>
                    <a:p>
                      <a:r>
                        <a:rPr lang="tr-TR" sz="1200" dirty="0" smtClean="0"/>
                        <a:t>1946</a:t>
                      </a:r>
                      <a:endParaRPr lang="tr-TR" sz="1200" dirty="0"/>
                    </a:p>
                  </a:txBody>
                  <a:tcPr/>
                </a:tc>
                <a:tc>
                  <a:txBody>
                    <a:bodyPr/>
                    <a:lstStyle/>
                    <a:p>
                      <a:r>
                        <a:rPr lang="tr-TR" sz="1200" dirty="0" smtClean="0"/>
                        <a:t>1946</a:t>
                      </a:r>
                      <a:endParaRPr lang="tr-TR" sz="1200" dirty="0"/>
                    </a:p>
                  </a:txBody>
                  <a:tcPr/>
                </a:tc>
                <a:tc>
                  <a:txBody>
                    <a:bodyPr/>
                    <a:lstStyle/>
                    <a:p>
                      <a:r>
                        <a:rPr lang="tr-TR" sz="1200" dirty="0" smtClean="0"/>
                        <a:t>1924</a:t>
                      </a:r>
                      <a:endParaRPr lang="tr-TR" sz="1200" dirty="0"/>
                    </a:p>
                  </a:txBody>
                  <a:tcPr/>
                </a:tc>
              </a:tr>
              <a:tr h="370840">
                <a:tc>
                  <a:txBody>
                    <a:bodyPr/>
                    <a:lstStyle/>
                    <a:p>
                      <a:r>
                        <a:rPr lang="tr-TR" sz="1200" dirty="0" smtClean="0"/>
                        <a:t>Satır</a:t>
                      </a:r>
                      <a:r>
                        <a:rPr lang="tr-TR" sz="1200" baseline="0" dirty="0" smtClean="0"/>
                        <a:t> 2</a:t>
                      </a:r>
                      <a:endParaRPr lang="tr-TR" sz="1200" dirty="0"/>
                    </a:p>
                  </a:txBody>
                  <a:tcPr/>
                </a:tc>
                <a:tc>
                  <a:txBody>
                    <a:bodyPr/>
                    <a:lstStyle/>
                    <a:p>
                      <a:r>
                        <a:rPr lang="tr-TR" sz="1200" dirty="0" smtClean="0"/>
                        <a:t>?</a:t>
                      </a:r>
                      <a:endParaRPr lang="tr-TR" sz="1200" dirty="0"/>
                    </a:p>
                  </a:txBody>
                  <a:tcPr/>
                </a:tc>
                <a:tc>
                  <a:txBody>
                    <a:bodyPr/>
                    <a:lstStyle/>
                    <a:p>
                      <a:r>
                        <a:rPr lang="tr-TR" sz="1200" dirty="0" smtClean="0"/>
                        <a:t>?</a:t>
                      </a:r>
                      <a:endParaRPr lang="tr-TR" sz="1200" dirty="0"/>
                    </a:p>
                  </a:txBody>
                  <a:tcPr/>
                </a:tc>
                <a:tc>
                  <a:txBody>
                    <a:bodyPr/>
                    <a:lstStyle/>
                    <a:p>
                      <a:r>
                        <a:rPr lang="tr-TR" sz="1200" dirty="0" smtClean="0"/>
                        <a:t>?</a:t>
                      </a:r>
                      <a:endParaRPr lang="tr-TR" sz="1200" dirty="0"/>
                    </a:p>
                  </a:txBody>
                  <a:tcPr/>
                </a:tc>
                <a:tc>
                  <a:txBody>
                    <a:bodyPr/>
                    <a:lstStyle/>
                    <a:p>
                      <a:r>
                        <a:rPr lang="tr-TR" sz="1200" dirty="0" smtClean="0"/>
                        <a:t>?</a:t>
                      </a:r>
                      <a:endParaRPr lang="tr-TR" sz="1200" dirty="0"/>
                    </a:p>
                  </a:txBody>
                  <a:tcPr/>
                </a:tc>
                <a:tc>
                  <a:txBody>
                    <a:bodyPr/>
                    <a:lstStyle/>
                    <a:p>
                      <a:r>
                        <a:rPr lang="tr-TR" sz="1200" dirty="0" smtClean="0"/>
                        <a:t>?</a:t>
                      </a:r>
                      <a:endParaRPr lang="tr-TR" sz="1200" dirty="0"/>
                    </a:p>
                  </a:txBody>
                  <a:tcPr/>
                </a:tc>
              </a:tr>
            </a:tbl>
          </a:graphicData>
        </a:graphic>
      </p:graphicFrame>
    </p:spTree>
  </p:cSld>
  <p:clrMapOvr>
    <a:masterClrMapping/>
  </p:clrMapOvr>
  <p:transition>
    <p:random/>
  </p:transition>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dirty="0" smtClean="0">
                <a:solidFill>
                  <a:schemeClr val="tx2">
                    <a:lumMod val="60000"/>
                    <a:lumOff val="40000"/>
                  </a:schemeClr>
                </a:solidFill>
              </a:rPr>
              <a:t>İki boyutlu diziler</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lnSpcReduction="10000"/>
          </a:bodyPr>
          <a:lstStyle/>
          <a:p>
            <a:pPr algn="just">
              <a:buFont typeface="Wingdings" pitchFamily="2" charset="2"/>
              <a:buChar char="§"/>
            </a:pPr>
            <a:r>
              <a:rPr lang="tr-TR" sz="2400" dirty="0" smtClean="0">
                <a:solidFill>
                  <a:schemeClr val="tx1"/>
                </a:solidFill>
              </a:rPr>
              <a:t> </a:t>
            </a:r>
            <a:r>
              <a:rPr lang="tr-TR" dirty="0" err="1">
                <a:solidFill>
                  <a:schemeClr val="tx1"/>
                </a:solidFill>
              </a:rPr>
              <a:t>int</a:t>
            </a:r>
            <a:r>
              <a:rPr lang="tr-TR" dirty="0">
                <a:solidFill>
                  <a:schemeClr val="tx1"/>
                </a:solidFill>
              </a:rPr>
              <a:t> </a:t>
            </a:r>
            <a:r>
              <a:rPr lang="tr-TR" dirty="0" err="1" smtClean="0">
                <a:solidFill>
                  <a:schemeClr val="tx1"/>
                </a:solidFill>
              </a:rPr>
              <a:t>ikiBoyutlu</a:t>
            </a:r>
            <a:r>
              <a:rPr lang="tr-TR" dirty="0" smtClean="0">
                <a:solidFill>
                  <a:schemeClr val="tx1"/>
                </a:solidFill>
              </a:rPr>
              <a:t>[3][</a:t>
            </a:r>
            <a:r>
              <a:rPr lang="tr-TR" dirty="0">
                <a:solidFill>
                  <a:schemeClr val="tx1"/>
                </a:solidFill>
              </a:rPr>
              <a:t>3] = {{1,2,3}, {4,5,6}, {7,8,9}}; </a:t>
            </a:r>
            <a:endParaRPr lang="tr-TR" dirty="0" smtClean="0">
              <a:solidFill>
                <a:schemeClr val="tx1"/>
              </a:solidFill>
            </a:endParaRPr>
          </a:p>
          <a:p>
            <a:pPr algn="just"/>
            <a:r>
              <a:rPr lang="tr-TR" dirty="0">
                <a:solidFill>
                  <a:schemeClr val="tx1"/>
                </a:solidFill>
              </a:rPr>
              <a:t> </a:t>
            </a:r>
            <a:r>
              <a:rPr lang="tr-TR" dirty="0" smtClean="0">
                <a:solidFill>
                  <a:schemeClr val="tx1"/>
                </a:solidFill>
              </a:rPr>
              <a:t>  </a:t>
            </a:r>
            <a:r>
              <a:rPr lang="tr-TR" dirty="0" err="1" smtClean="0">
                <a:solidFill>
                  <a:schemeClr val="tx1"/>
                </a:solidFill>
              </a:rPr>
              <a:t>int</a:t>
            </a:r>
            <a:r>
              <a:rPr lang="tr-TR" dirty="0" smtClean="0">
                <a:solidFill>
                  <a:schemeClr val="tx1"/>
                </a:solidFill>
              </a:rPr>
              <a:t> matris[3][3];  </a:t>
            </a:r>
          </a:p>
          <a:p>
            <a:pPr algn="just"/>
            <a:r>
              <a:rPr lang="tr-TR" dirty="0">
                <a:solidFill>
                  <a:schemeClr val="tx1"/>
                </a:solidFill>
              </a:rPr>
              <a:t> </a:t>
            </a:r>
            <a:r>
              <a:rPr lang="tr-TR" dirty="0" smtClean="0">
                <a:solidFill>
                  <a:schemeClr val="tx1"/>
                </a:solidFill>
              </a:rPr>
              <a:t>  matris[0][0] = 1;</a:t>
            </a:r>
          </a:p>
          <a:p>
            <a:pPr algn="just"/>
            <a:r>
              <a:rPr lang="tr-TR" dirty="0" smtClean="0">
                <a:solidFill>
                  <a:schemeClr val="tx1"/>
                </a:solidFill>
              </a:rPr>
              <a:t>   matris[0][1] </a:t>
            </a:r>
            <a:r>
              <a:rPr lang="tr-TR" dirty="0">
                <a:solidFill>
                  <a:schemeClr val="tx1"/>
                </a:solidFill>
              </a:rPr>
              <a:t>= </a:t>
            </a:r>
            <a:r>
              <a:rPr lang="tr-TR" dirty="0" smtClean="0">
                <a:solidFill>
                  <a:schemeClr val="tx1"/>
                </a:solidFill>
              </a:rPr>
              <a:t>2;</a:t>
            </a:r>
            <a:endParaRPr lang="tr-TR" dirty="0">
              <a:solidFill>
                <a:schemeClr val="tx1"/>
              </a:solidFill>
            </a:endParaRPr>
          </a:p>
          <a:p>
            <a:pPr algn="just"/>
            <a:r>
              <a:rPr lang="tr-TR" dirty="0" smtClean="0">
                <a:solidFill>
                  <a:schemeClr val="tx1"/>
                </a:solidFill>
              </a:rPr>
              <a:t>   matris[0][2] </a:t>
            </a:r>
            <a:r>
              <a:rPr lang="tr-TR" dirty="0">
                <a:solidFill>
                  <a:schemeClr val="tx1"/>
                </a:solidFill>
              </a:rPr>
              <a:t>= </a:t>
            </a:r>
            <a:r>
              <a:rPr lang="tr-TR" dirty="0" smtClean="0">
                <a:solidFill>
                  <a:schemeClr val="tx1"/>
                </a:solidFill>
              </a:rPr>
              <a:t>3;</a:t>
            </a:r>
            <a:endParaRPr lang="tr-TR" dirty="0">
              <a:solidFill>
                <a:schemeClr val="tx1"/>
              </a:solidFill>
            </a:endParaRPr>
          </a:p>
          <a:p>
            <a:pPr algn="just"/>
            <a:r>
              <a:rPr lang="tr-TR" dirty="0" smtClean="0">
                <a:solidFill>
                  <a:schemeClr val="tx1"/>
                </a:solidFill>
              </a:rPr>
              <a:t>   matris[1][</a:t>
            </a:r>
            <a:r>
              <a:rPr lang="tr-TR" dirty="0">
                <a:solidFill>
                  <a:schemeClr val="tx1"/>
                </a:solidFill>
              </a:rPr>
              <a:t>0] = </a:t>
            </a:r>
            <a:r>
              <a:rPr lang="tr-TR" dirty="0" smtClean="0">
                <a:solidFill>
                  <a:schemeClr val="tx1"/>
                </a:solidFill>
              </a:rPr>
              <a:t>4;</a:t>
            </a:r>
            <a:endParaRPr lang="tr-TR" dirty="0">
              <a:solidFill>
                <a:schemeClr val="tx1"/>
              </a:solidFill>
            </a:endParaRPr>
          </a:p>
          <a:p>
            <a:pPr algn="just"/>
            <a:r>
              <a:rPr lang="tr-TR" dirty="0" smtClean="0">
                <a:solidFill>
                  <a:schemeClr val="tx1"/>
                </a:solidFill>
              </a:rPr>
              <a:t>   matris[1][1] </a:t>
            </a:r>
            <a:r>
              <a:rPr lang="tr-TR" dirty="0">
                <a:solidFill>
                  <a:schemeClr val="tx1"/>
                </a:solidFill>
              </a:rPr>
              <a:t>= </a:t>
            </a:r>
            <a:r>
              <a:rPr lang="tr-TR" dirty="0" smtClean="0">
                <a:solidFill>
                  <a:schemeClr val="tx1"/>
                </a:solidFill>
              </a:rPr>
              <a:t>5;</a:t>
            </a:r>
            <a:endParaRPr lang="tr-TR" dirty="0">
              <a:solidFill>
                <a:schemeClr val="tx1"/>
              </a:solidFill>
            </a:endParaRPr>
          </a:p>
          <a:p>
            <a:pPr algn="just"/>
            <a:r>
              <a:rPr lang="tr-TR" dirty="0" smtClean="0">
                <a:solidFill>
                  <a:schemeClr val="tx1"/>
                </a:solidFill>
              </a:rPr>
              <a:t>   matris[1][2] </a:t>
            </a:r>
            <a:r>
              <a:rPr lang="tr-TR" dirty="0">
                <a:solidFill>
                  <a:schemeClr val="tx1"/>
                </a:solidFill>
              </a:rPr>
              <a:t>= </a:t>
            </a:r>
            <a:r>
              <a:rPr lang="tr-TR" dirty="0" smtClean="0">
                <a:solidFill>
                  <a:schemeClr val="tx1"/>
                </a:solidFill>
              </a:rPr>
              <a:t>6;</a:t>
            </a:r>
            <a:endParaRPr lang="tr-TR" dirty="0">
              <a:solidFill>
                <a:schemeClr val="tx1"/>
              </a:solidFill>
            </a:endParaRPr>
          </a:p>
          <a:p>
            <a:pPr algn="just"/>
            <a:r>
              <a:rPr lang="tr-TR" dirty="0" smtClean="0">
                <a:solidFill>
                  <a:schemeClr val="tx1"/>
                </a:solidFill>
              </a:rPr>
              <a:t>   matris[2][</a:t>
            </a:r>
            <a:r>
              <a:rPr lang="tr-TR" dirty="0">
                <a:solidFill>
                  <a:schemeClr val="tx1"/>
                </a:solidFill>
              </a:rPr>
              <a:t>0] = </a:t>
            </a:r>
            <a:r>
              <a:rPr lang="tr-TR" dirty="0" smtClean="0">
                <a:solidFill>
                  <a:schemeClr val="tx1"/>
                </a:solidFill>
              </a:rPr>
              <a:t>7;</a:t>
            </a:r>
            <a:endParaRPr lang="tr-TR" dirty="0">
              <a:solidFill>
                <a:schemeClr val="tx1"/>
              </a:solidFill>
            </a:endParaRPr>
          </a:p>
          <a:p>
            <a:pPr algn="just"/>
            <a:r>
              <a:rPr lang="tr-TR" dirty="0" smtClean="0">
                <a:solidFill>
                  <a:schemeClr val="tx1"/>
                </a:solidFill>
              </a:rPr>
              <a:t>   matris[2][1] </a:t>
            </a:r>
            <a:r>
              <a:rPr lang="tr-TR" dirty="0">
                <a:solidFill>
                  <a:schemeClr val="tx1"/>
                </a:solidFill>
              </a:rPr>
              <a:t>= </a:t>
            </a:r>
            <a:r>
              <a:rPr lang="tr-TR" dirty="0" smtClean="0">
                <a:solidFill>
                  <a:schemeClr val="tx1"/>
                </a:solidFill>
              </a:rPr>
              <a:t>8;</a:t>
            </a:r>
            <a:endParaRPr lang="tr-TR" dirty="0">
              <a:solidFill>
                <a:schemeClr val="tx1"/>
              </a:solidFill>
            </a:endParaRPr>
          </a:p>
          <a:p>
            <a:pPr algn="just"/>
            <a:r>
              <a:rPr lang="tr-TR" dirty="0" smtClean="0">
                <a:solidFill>
                  <a:schemeClr val="tx1"/>
                </a:solidFill>
              </a:rPr>
              <a:t>   matris[2][2] </a:t>
            </a:r>
            <a:r>
              <a:rPr lang="tr-TR" dirty="0">
                <a:solidFill>
                  <a:schemeClr val="tx1"/>
                </a:solidFill>
              </a:rPr>
              <a:t>= </a:t>
            </a:r>
            <a:r>
              <a:rPr lang="tr-TR" dirty="0" smtClean="0">
                <a:solidFill>
                  <a:schemeClr val="tx1"/>
                </a:solidFill>
              </a:rPr>
              <a:t>9;</a:t>
            </a:r>
            <a:endParaRPr lang="tr-TR" dirty="0">
              <a:solidFill>
                <a:schemeClr val="tx1"/>
              </a:solidFill>
            </a:endParaRPr>
          </a:p>
          <a:p>
            <a:pPr algn="just"/>
            <a:endParaRPr lang="tr-TR" dirty="0">
              <a:solidFill>
                <a:schemeClr val="tx1"/>
              </a:solidFill>
            </a:endParaRPr>
          </a:p>
          <a:p>
            <a:pPr algn="just"/>
            <a:endParaRPr lang="tr-TR" sz="2400" dirty="0" smtClean="0">
              <a:solidFill>
                <a:schemeClr val="tx1"/>
              </a:solidFill>
            </a:endParaRPr>
          </a:p>
          <a:p>
            <a:pPr algn="just"/>
            <a:endParaRPr lang="tr-TR" sz="2400" dirty="0" smtClean="0">
              <a:solidFill>
                <a:schemeClr val="tx1"/>
              </a:solidFill>
            </a:endParaRPr>
          </a:p>
        </p:txBody>
      </p:sp>
      <p:sp>
        <p:nvSpPr>
          <p:cNvPr id="4" name="3 Dikdörtgen"/>
          <p:cNvSpPr/>
          <p:nvPr/>
        </p:nvSpPr>
        <p:spPr>
          <a:xfrm>
            <a:off x="3846286" y="2230184"/>
            <a:ext cx="4572000" cy="3139321"/>
          </a:xfrm>
          <a:prstGeom prst="rect">
            <a:avLst/>
          </a:prstGeom>
        </p:spPr>
        <p:txBody>
          <a:bodyPr>
            <a:spAutoFit/>
          </a:bodyPr>
          <a:lstStyle/>
          <a:p>
            <a:pPr algn="just"/>
            <a:endParaRPr lang="tr-TR" dirty="0" smtClean="0"/>
          </a:p>
          <a:p>
            <a:pPr algn="just">
              <a:buFont typeface="Wingdings" pitchFamily="2" charset="2"/>
              <a:buChar char="Ø"/>
            </a:pPr>
            <a:r>
              <a:rPr lang="tr-TR" dirty="0" smtClean="0"/>
              <a:t> Yukarıdaki örnekte iki boyutlu iki adet dizi tanımlanmıştır. Diziler 3x3 boyut ve kapasitelerindedir ve 9 tane </a:t>
            </a:r>
            <a:r>
              <a:rPr lang="tr-TR" dirty="0" err="1" smtClean="0"/>
              <a:t>int</a:t>
            </a:r>
            <a:r>
              <a:rPr lang="tr-TR" dirty="0" smtClean="0"/>
              <a:t> alanı bulunmaktadır. Bu 9 alana değer atanması ise 2 farklı yolla yapılmıştır. İlk örnekte </a:t>
            </a:r>
            <a:r>
              <a:rPr lang="tr-TR" i="1" dirty="0" err="1" smtClean="0"/>
              <a:t>ikiBoyutlu</a:t>
            </a:r>
            <a:r>
              <a:rPr lang="tr-TR" dirty="0" smtClean="0"/>
              <a:t> değişkeninin değerleri tanımlama aşamasında verilmiştir. </a:t>
            </a:r>
            <a:r>
              <a:rPr lang="tr-TR" i="1" dirty="0" smtClean="0"/>
              <a:t>matris</a:t>
            </a:r>
            <a:r>
              <a:rPr lang="tr-TR" dirty="0" smtClean="0"/>
              <a:t> değişkeninin değerleri ise tanımlamadan sonra tek tek verilmiştir. Yukarıdaki örnekte iki değişken de aynı değerleri tutmaktadır.</a:t>
            </a:r>
          </a:p>
        </p:txBody>
      </p:sp>
    </p:spTree>
  </p:cSld>
  <p:clrMapOvr>
    <a:masterClrMapping/>
  </p:clrMapOvr>
  <p:transition>
    <p:random/>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İki boyutlu dizinin elemanları…</a:t>
            </a:r>
            <a:endParaRPr lang="tr-TR" dirty="0"/>
          </a:p>
        </p:txBody>
      </p:sp>
      <p:sp>
        <p:nvSpPr>
          <p:cNvPr id="3" name="2 İçerik Yer Tutucusu"/>
          <p:cNvSpPr>
            <a:spLocks noGrp="1"/>
          </p:cNvSpPr>
          <p:nvPr>
            <p:ph sz="quarter" idx="1"/>
          </p:nvPr>
        </p:nvSpPr>
        <p:spPr>
          <a:xfrm>
            <a:off x="214282" y="1219200"/>
            <a:ext cx="8472518" cy="4937760"/>
          </a:xfrm>
        </p:spPr>
        <p:txBody>
          <a:bodyPr>
            <a:normAutofit lnSpcReduction="10000"/>
          </a:bodyPr>
          <a:lstStyle/>
          <a:p>
            <a:pPr>
              <a:buNone/>
            </a:pPr>
            <a:r>
              <a:rPr lang="tr-TR" dirty="0" smtClean="0"/>
              <a:t>#</a:t>
            </a:r>
            <a:r>
              <a:rPr lang="tr-TR" dirty="0" err="1" smtClean="0"/>
              <a:t>include</a:t>
            </a:r>
            <a:r>
              <a:rPr lang="tr-TR" dirty="0" smtClean="0"/>
              <a:t> &lt;</a:t>
            </a:r>
            <a:r>
              <a:rPr lang="tr-TR" dirty="0" err="1" smtClean="0"/>
              <a:t>stdio</a:t>
            </a:r>
            <a:r>
              <a:rPr lang="tr-TR" dirty="0" smtClean="0"/>
              <a:t>.h&gt;</a:t>
            </a:r>
          </a:p>
          <a:p>
            <a:pPr>
              <a:buNone/>
            </a:pPr>
            <a:r>
              <a:rPr lang="tr-TR" dirty="0" err="1" smtClean="0"/>
              <a:t>int</a:t>
            </a:r>
            <a:r>
              <a:rPr lang="tr-TR" dirty="0" smtClean="0"/>
              <a:t> </a:t>
            </a:r>
            <a:r>
              <a:rPr lang="tr-TR" dirty="0" err="1" smtClean="0"/>
              <a:t>main</a:t>
            </a:r>
            <a:r>
              <a:rPr lang="tr-TR" dirty="0" smtClean="0"/>
              <a:t>() {</a:t>
            </a:r>
          </a:p>
          <a:p>
            <a:pPr>
              <a:buNone/>
            </a:pPr>
            <a:r>
              <a:rPr lang="tr-TR" dirty="0" smtClean="0"/>
              <a:t>	</a:t>
            </a:r>
            <a:r>
              <a:rPr lang="tr-TR" dirty="0" err="1" smtClean="0"/>
              <a:t>int</a:t>
            </a:r>
            <a:r>
              <a:rPr lang="tr-TR" dirty="0" smtClean="0"/>
              <a:t> m=3, n=2;</a:t>
            </a:r>
          </a:p>
          <a:p>
            <a:pPr>
              <a:buNone/>
            </a:pPr>
            <a:r>
              <a:rPr lang="tr-TR" dirty="0" smtClean="0"/>
              <a:t>	</a:t>
            </a:r>
            <a:r>
              <a:rPr lang="tr-TR" dirty="0" err="1" smtClean="0"/>
              <a:t>int</a:t>
            </a:r>
            <a:r>
              <a:rPr lang="tr-TR" dirty="0" smtClean="0"/>
              <a:t> dizi[m][n];</a:t>
            </a:r>
          </a:p>
          <a:p>
            <a:pPr>
              <a:buNone/>
            </a:pPr>
            <a:r>
              <a:rPr lang="tr-TR" dirty="0" smtClean="0"/>
              <a:t>	</a:t>
            </a:r>
            <a:r>
              <a:rPr lang="tr-TR" dirty="0" err="1" smtClean="0"/>
              <a:t>int</a:t>
            </a:r>
            <a:r>
              <a:rPr lang="tr-TR" dirty="0" smtClean="0"/>
              <a:t> i,j;</a:t>
            </a:r>
          </a:p>
          <a:p>
            <a:pPr>
              <a:buNone/>
            </a:pPr>
            <a:r>
              <a:rPr lang="tr-TR" dirty="0" err="1" smtClean="0"/>
              <a:t>for</a:t>
            </a:r>
            <a:r>
              <a:rPr lang="tr-TR" dirty="0" smtClean="0"/>
              <a:t>(i=0; i&lt;m; i++)</a:t>
            </a:r>
          </a:p>
          <a:p>
            <a:pPr>
              <a:buNone/>
            </a:pPr>
            <a:r>
              <a:rPr lang="tr-TR" dirty="0" smtClean="0"/>
              <a:t>	</a:t>
            </a:r>
            <a:r>
              <a:rPr lang="tr-TR" dirty="0" err="1" smtClean="0"/>
              <a:t>for</a:t>
            </a:r>
            <a:r>
              <a:rPr lang="tr-TR" dirty="0" smtClean="0"/>
              <a:t>(j=0; j&lt;n; j++)</a:t>
            </a:r>
          </a:p>
          <a:p>
            <a:pPr>
              <a:buNone/>
            </a:pPr>
            <a:r>
              <a:rPr lang="tr-TR" sz="2400" dirty="0" smtClean="0"/>
              <a:t>	</a:t>
            </a:r>
            <a:r>
              <a:rPr lang="tr-TR" sz="2400" dirty="0" err="1" smtClean="0"/>
              <a:t>printf</a:t>
            </a:r>
            <a:r>
              <a:rPr lang="tr-TR" sz="2400" dirty="0" smtClean="0"/>
              <a:t>("dizi[%d][%d]'</a:t>
            </a:r>
            <a:r>
              <a:rPr lang="tr-TR" sz="2400" dirty="0" err="1" smtClean="0"/>
              <a:t>nin</a:t>
            </a:r>
            <a:r>
              <a:rPr lang="tr-TR" sz="2400" dirty="0" smtClean="0"/>
              <a:t> </a:t>
            </a:r>
            <a:r>
              <a:rPr lang="tr-TR" sz="2400" dirty="0" err="1" smtClean="0"/>
              <a:t>hafizadaki</a:t>
            </a:r>
            <a:r>
              <a:rPr lang="tr-TR" sz="2400" dirty="0" smtClean="0"/>
              <a:t> adresi:%d\n", i,j, &amp;dizi[i][j]);</a:t>
            </a:r>
          </a:p>
          <a:p>
            <a:pPr>
              <a:buNone/>
            </a:pPr>
            <a:r>
              <a:rPr lang="tr-TR" dirty="0" smtClean="0"/>
              <a:t>	</a:t>
            </a:r>
          </a:p>
          <a:p>
            <a:pPr>
              <a:buNone/>
            </a:pPr>
            <a:r>
              <a:rPr lang="tr-TR" dirty="0" err="1" smtClean="0"/>
              <a:t>return</a:t>
            </a:r>
            <a:r>
              <a:rPr lang="tr-TR" dirty="0" smtClean="0"/>
              <a:t> 0;</a:t>
            </a:r>
          </a:p>
          <a:p>
            <a:pPr>
              <a:buNone/>
            </a:pPr>
            <a:r>
              <a:rPr lang="tr-TR" dirty="0" smtClean="0"/>
              <a:t>}</a:t>
            </a:r>
            <a:endParaRPr lang="tr-TR" dirty="0"/>
          </a:p>
        </p:txBody>
      </p:sp>
      <p:pic>
        <p:nvPicPr>
          <p:cNvPr id="3074" name="Picture 2"/>
          <p:cNvPicPr>
            <a:picLocks noChangeAspect="1" noChangeArrowheads="1"/>
          </p:cNvPicPr>
          <p:nvPr/>
        </p:nvPicPr>
        <p:blipFill>
          <a:blip r:embed="rId2"/>
          <a:srcRect/>
          <a:stretch>
            <a:fillRect/>
          </a:stretch>
        </p:blipFill>
        <p:spPr bwMode="auto">
          <a:xfrm>
            <a:off x="3214678" y="1500174"/>
            <a:ext cx="5556276" cy="2000240"/>
          </a:xfrm>
          <a:prstGeom prst="rect">
            <a:avLst/>
          </a:prstGeom>
          <a:noFill/>
          <a:ln w="9525">
            <a:noFill/>
            <a:miter lim="800000"/>
            <a:headEnd/>
            <a:tailEnd/>
          </a:ln>
          <a:effectLst/>
        </p:spPr>
      </p:pic>
    </p:spTree>
  </p:cSld>
  <p:clrMapOvr>
    <a:masterClrMapping/>
  </p:clrMapOvr>
  <p:transition>
    <p:random/>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Alıştırma</a:t>
            </a:r>
            <a:endParaRPr lang="tr-TR" dirty="0"/>
          </a:p>
        </p:txBody>
      </p:sp>
      <p:sp>
        <p:nvSpPr>
          <p:cNvPr id="3" name="2 İçerik Yer Tutucusu"/>
          <p:cNvSpPr>
            <a:spLocks noGrp="1"/>
          </p:cNvSpPr>
          <p:nvPr>
            <p:ph sz="quarter" idx="1"/>
          </p:nvPr>
        </p:nvSpPr>
        <p:spPr/>
        <p:txBody>
          <a:bodyPr>
            <a:normAutofit/>
          </a:bodyPr>
          <a:lstStyle/>
          <a:p>
            <a:pPr>
              <a:buNone/>
            </a:pPr>
            <a:r>
              <a:rPr lang="tr-TR" dirty="0" smtClean="0"/>
              <a:t>	</a:t>
            </a:r>
            <a:r>
              <a:rPr lang="tr-TR" dirty="0" err="1" smtClean="0"/>
              <a:t>int</a:t>
            </a:r>
            <a:r>
              <a:rPr lang="tr-TR" dirty="0" smtClean="0"/>
              <a:t> dizi[3][3]={{5,311,77},{323,123,22},{123,1,5}};</a:t>
            </a:r>
          </a:p>
          <a:p>
            <a:pPr>
              <a:buNone/>
            </a:pPr>
            <a:r>
              <a:rPr lang="tr-TR" dirty="0" smtClean="0"/>
              <a:t>	</a:t>
            </a:r>
            <a:r>
              <a:rPr lang="tr-TR" dirty="0" err="1" smtClean="0"/>
              <a:t>int</a:t>
            </a:r>
            <a:r>
              <a:rPr lang="tr-TR" dirty="0" smtClean="0"/>
              <a:t> a=5, i,j,s=0;</a:t>
            </a:r>
          </a:p>
          <a:p>
            <a:pPr>
              <a:buNone/>
            </a:pPr>
            <a:r>
              <a:rPr lang="tr-TR" dirty="0" smtClean="0"/>
              <a:t>	</a:t>
            </a:r>
            <a:r>
              <a:rPr lang="tr-TR" dirty="0" err="1" smtClean="0"/>
              <a:t>for</a:t>
            </a:r>
            <a:r>
              <a:rPr lang="tr-TR" dirty="0" smtClean="0"/>
              <a:t>(i=0;i&lt;3;i++)</a:t>
            </a:r>
          </a:p>
          <a:p>
            <a:pPr>
              <a:buNone/>
            </a:pPr>
            <a:r>
              <a:rPr lang="tr-TR" dirty="0" smtClean="0"/>
              <a:t>	</a:t>
            </a:r>
            <a:r>
              <a:rPr lang="tr-TR" dirty="0" err="1" smtClean="0"/>
              <a:t>for</a:t>
            </a:r>
            <a:r>
              <a:rPr lang="tr-TR" dirty="0" smtClean="0"/>
              <a:t>(j=0;j&lt;3;j++)</a:t>
            </a:r>
          </a:p>
          <a:p>
            <a:pPr>
              <a:buNone/>
            </a:pPr>
            <a:r>
              <a:rPr lang="tr-TR" dirty="0" smtClean="0"/>
              <a:t>	</a:t>
            </a:r>
            <a:r>
              <a:rPr lang="tr-TR" dirty="0" err="1" smtClean="0"/>
              <a:t>if</a:t>
            </a:r>
            <a:r>
              <a:rPr lang="tr-TR" dirty="0" smtClean="0"/>
              <a:t>(dizi[i][j]==a)</a:t>
            </a:r>
          </a:p>
          <a:p>
            <a:pPr>
              <a:buNone/>
            </a:pPr>
            <a:r>
              <a:rPr lang="tr-TR" dirty="0" smtClean="0"/>
              <a:t>	s+=a;</a:t>
            </a:r>
          </a:p>
          <a:p>
            <a:pPr>
              <a:buNone/>
            </a:pPr>
            <a:r>
              <a:rPr lang="tr-TR" dirty="0" smtClean="0"/>
              <a:t>	</a:t>
            </a:r>
            <a:r>
              <a:rPr lang="tr-TR" dirty="0" err="1" smtClean="0"/>
              <a:t>printf</a:t>
            </a:r>
            <a:r>
              <a:rPr lang="tr-TR" dirty="0" smtClean="0"/>
              <a:t>("%d%d%d%d", a,i,j,s);</a:t>
            </a:r>
          </a:p>
        </p:txBody>
      </p:sp>
      <p:pic>
        <p:nvPicPr>
          <p:cNvPr id="4" name="3 Resim" descr="soru.jpg"/>
          <p:cNvPicPr>
            <a:picLocks noChangeAspect="1"/>
          </p:cNvPicPr>
          <p:nvPr/>
        </p:nvPicPr>
        <p:blipFill>
          <a:blip r:embed="rId3"/>
          <a:stretch>
            <a:fillRect/>
          </a:stretch>
        </p:blipFill>
        <p:spPr>
          <a:xfrm>
            <a:off x="6357950" y="2214554"/>
            <a:ext cx="1553526" cy="1167823"/>
          </a:xfrm>
          <a:prstGeom prst="rect">
            <a:avLst/>
          </a:prstGeom>
        </p:spPr>
      </p:pic>
    </p:spTree>
  </p:cSld>
  <p:clrMapOvr>
    <a:masterClrMapping/>
  </p:clrMapOvr>
  <p:transition>
    <p:random/>
  </p:transition>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Alıştırma</a:t>
            </a:r>
            <a:endParaRPr lang="tr-TR" dirty="0"/>
          </a:p>
        </p:txBody>
      </p:sp>
      <p:sp>
        <p:nvSpPr>
          <p:cNvPr id="3" name="2 İçerik Yer Tutucusu"/>
          <p:cNvSpPr>
            <a:spLocks noGrp="1"/>
          </p:cNvSpPr>
          <p:nvPr>
            <p:ph sz="quarter" idx="1"/>
          </p:nvPr>
        </p:nvSpPr>
        <p:spPr/>
        <p:txBody>
          <a:bodyPr>
            <a:normAutofit fontScale="92500" lnSpcReduction="20000"/>
          </a:bodyPr>
          <a:lstStyle/>
          <a:p>
            <a:pPr>
              <a:buNone/>
            </a:pPr>
            <a:r>
              <a:rPr lang="tr-TR" dirty="0" smtClean="0"/>
              <a:t>	</a:t>
            </a:r>
            <a:r>
              <a:rPr lang="tr-TR" dirty="0" err="1" smtClean="0"/>
              <a:t>int</a:t>
            </a:r>
            <a:r>
              <a:rPr lang="tr-TR" dirty="0" smtClean="0"/>
              <a:t> dizi[3][3]={{5,311,77},{323,123,22},{123,1,5}};</a:t>
            </a:r>
          </a:p>
          <a:p>
            <a:pPr>
              <a:buNone/>
            </a:pPr>
            <a:r>
              <a:rPr lang="tr-TR" dirty="0" smtClean="0"/>
              <a:t>	</a:t>
            </a:r>
            <a:r>
              <a:rPr lang="tr-TR" dirty="0" err="1" smtClean="0"/>
              <a:t>int</a:t>
            </a:r>
            <a:r>
              <a:rPr lang="tr-TR" dirty="0" smtClean="0"/>
              <a:t> a=5, i,j,s=0;</a:t>
            </a:r>
          </a:p>
          <a:p>
            <a:pPr>
              <a:buNone/>
            </a:pPr>
            <a:r>
              <a:rPr lang="tr-TR" dirty="0" smtClean="0"/>
              <a:t>	</a:t>
            </a:r>
            <a:r>
              <a:rPr lang="tr-TR" dirty="0" err="1" smtClean="0"/>
              <a:t>for</a:t>
            </a:r>
            <a:r>
              <a:rPr lang="tr-TR" dirty="0" smtClean="0"/>
              <a:t>(i=0;i&lt;3;i++)</a:t>
            </a:r>
          </a:p>
          <a:p>
            <a:pPr>
              <a:buNone/>
            </a:pPr>
            <a:r>
              <a:rPr lang="tr-TR" dirty="0" smtClean="0"/>
              <a:t>	{</a:t>
            </a:r>
          </a:p>
          <a:p>
            <a:pPr>
              <a:buNone/>
            </a:pPr>
            <a:r>
              <a:rPr lang="tr-TR" dirty="0" smtClean="0"/>
              <a:t>		</a:t>
            </a:r>
            <a:r>
              <a:rPr lang="tr-TR" dirty="0" err="1" smtClean="0"/>
              <a:t>for</a:t>
            </a:r>
            <a:r>
              <a:rPr lang="tr-TR" dirty="0" smtClean="0"/>
              <a:t>(j=0;j&lt;3;j++)</a:t>
            </a:r>
          </a:p>
          <a:p>
            <a:pPr>
              <a:buNone/>
            </a:pPr>
            <a:r>
              <a:rPr lang="tr-TR" dirty="0" smtClean="0"/>
              <a:t>		{</a:t>
            </a:r>
          </a:p>
          <a:p>
            <a:pPr>
              <a:buNone/>
            </a:pPr>
            <a:r>
              <a:rPr lang="tr-TR" dirty="0" smtClean="0"/>
              <a:t>			</a:t>
            </a:r>
            <a:r>
              <a:rPr lang="tr-TR" dirty="0" err="1" smtClean="0"/>
              <a:t>if</a:t>
            </a:r>
            <a:r>
              <a:rPr lang="tr-TR" dirty="0" smtClean="0"/>
              <a:t>(dizi[i][j]==a)</a:t>
            </a:r>
          </a:p>
          <a:p>
            <a:pPr>
              <a:buNone/>
            </a:pPr>
            <a:r>
              <a:rPr lang="tr-TR" dirty="0" smtClean="0"/>
              <a:t>			{</a:t>
            </a:r>
          </a:p>
          <a:p>
            <a:pPr>
              <a:buNone/>
            </a:pPr>
            <a:r>
              <a:rPr lang="tr-TR" dirty="0" smtClean="0"/>
              <a:t>				s+=a;</a:t>
            </a:r>
          </a:p>
          <a:p>
            <a:pPr>
              <a:buNone/>
            </a:pPr>
            <a:r>
              <a:rPr lang="tr-TR" dirty="0" smtClean="0"/>
              <a:t>			}</a:t>
            </a:r>
          </a:p>
          <a:p>
            <a:pPr>
              <a:buNone/>
            </a:pPr>
            <a:r>
              <a:rPr lang="tr-TR" dirty="0" smtClean="0"/>
              <a:t>		}</a:t>
            </a:r>
          </a:p>
          <a:p>
            <a:pPr>
              <a:buNone/>
            </a:pPr>
            <a:r>
              <a:rPr lang="tr-TR" dirty="0" smtClean="0"/>
              <a:t>	}</a:t>
            </a:r>
          </a:p>
          <a:p>
            <a:pPr>
              <a:buNone/>
            </a:pPr>
            <a:r>
              <a:rPr lang="tr-TR" dirty="0" smtClean="0"/>
              <a:t>	</a:t>
            </a:r>
            <a:r>
              <a:rPr lang="tr-TR" dirty="0" err="1" smtClean="0"/>
              <a:t>printf</a:t>
            </a:r>
            <a:r>
              <a:rPr lang="tr-TR" dirty="0" smtClean="0"/>
              <a:t>("%d%d%d%d", a,i,j,s);</a:t>
            </a:r>
          </a:p>
        </p:txBody>
      </p:sp>
      <p:pic>
        <p:nvPicPr>
          <p:cNvPr id="1026" name="Picture 2"/>
          <p:cNvPicPr>
            <a:picLocks noChangeAspect="1" noChangeArrowheads="1"/>
          </p:cNvPicPr>
          <p:nvPr/>
        </p:nvPicPr>
        <p:blipFill>
          <a:blip r:embed="rId2"/>
          <a:srcRect r="78688" b="10816"/>
          <a:stretch>
            <a:fillRect/>
          </a:stretch>
        </p:blipFill>
        <p:spPr bwMode="auto">
          <a:xfrm>
            <a:off x="5429256" y="4071942"/>
            <a:ext cx="2786082" cy="1714512"/>
          </a:xfrm>
          <a:prstGeom prst="rect">
            <a:avLst/>
          </a:prstGeom>
          <a:noFill/>
          <a:ln w="9525">
            <a:noFill/>
            <a:miter lim="800000"/>
            <a:headEnd/>
            <a:tailEnd/>
          </a:ln>
          <a:effectLst/>
        </p:spPr>
      </p:pic>
      <p:sp>
        <p:nvSpPr>
          <p:cNvPr id="11" name="10 Metin kutusu"/>
          <p:cNvSpPr txBox="1"/>
          <p:nvPr/>
        </p:nvSpPr>
        <p:spPr>
          <a:xfrm>
            <a:off x="5429256" y="2357430"/>
            <a:ext cx="2928958" cy="1846659"/>
          </a:xfrm>
          <a:prstGeom prst="rect">
            <a:avLst/>
          </a:prstGeom>
          <a:noFill/>
        </p:spPr>
        <p:txBody>
          <a:bodyPr wrap="square" rtlCol="0">
            <a:spAutoFit/>
          </a:bodyPr>
          <a:lstStyle/>
          <a:p>
            <a:pPr algn="ctr"/>
            <a:r>
              <a:rPr lang="tr-TR" dirty="0" smtClean="0">
                <a:solidFill>
                  <a:srgbClr val="0070C0"/>
                </a:solidFill>
              </a:rPr>
              <a:t>Süslü ve girinti kullanılmadığı için kodu okumada zorluk olabilir. Ama bu şekildeki kodları okumaya alışınız.</a:t>
            </a:r>
          </a:p>
          <a:p>
            <a:endParaRPr lang="tr-TR" sz="1400" dirty="0" smtClean="0">
              <a:solidFill>
                <a:srgbClr val="0070C0"/>
              </a:solidFill>
            </a:endParaRPr>
          </a:p>
          <a:p>
            <a:endParaRPr lang="tr-TR" sz="1400" dirty="0" smtClean="0">
              <a:solidFill>
                <a:srgbClr val="0070C0"/>
              </a:solidFill>
            </a:endParaRPr>
          </a:p>
          <a:p>
            <a:endParaRPr lang="tr-TR" sz="1400" dirty="0">
              <a:solidFill>
                <a:srgbClr val="0070C0"/>
              </a:solidFill>
            </a:endParaRP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checkerboard(across)">
                                      <p:cBhvr>
                                        <p:cTn id="7" dur="500"/>
                                        <p:tgtEl>
                                          <p:spTgt spid="10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Örnek – Etraflıca çözelim… </a:t>
            </a:r>
            <a:endParaRPr lang="tr-TR" dirty="0"/>
          </a:p>
        </p:txBody>
      </p:sp>
      <p:pic>
        <p:nvPicPr>
          <p:cNvPr id="1026" name="Picture 2"/>
          <p:cNvPicPr>
            <a:picLocks noGrp="1" noChangeAspect="1" noChangeArrowheads="1"/>
          </p:cNvPicPr>
          <p:nvPr>
            <p:ph sz="quarter" idx="1"/>
          </p:nvPr>
        </p:nvPicPr>
        <p:blipFill>
          <a:blip r:embed="rId2"/>
          <a:srcRect/>
          <a:stretch>
            <a:fillRect/>
          </a:stretch>
        </p:blipFill>
        <p:spPr bwMode="auto">
          <a:xfrm>
            <a:off x="642910" y="1643050"/>
            <a:ext cx="7678189" cy="2174886"/>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cSld>
  <p:clrMapOvr>
    <a:masterClrMapping/>
  </p:clrMapOvr>
  <p:transition>
    <p:random/>
  </p:transition>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Çift boyutlu bir dizi örneği</a:t>
            </a:r>
            <a:endParaRPr lang="tr-TR" dirty="0"/>
          </a:p>
        </p:txBody>
      </p:sp>
      <p:sp>
        <p:nvSpPr>
          <p:cNvPr id="3" name="2 İçerik Yer Tutucusu"/>
          <p:cNvSpPr>
            <a:spLocks noGrp="1"/>
          </p:cNvSpPr>
          <p:nvPr>
            <p:ph sz="quarter" idx="1"/>
          </p:nvPr>
        </p:nvSpPr>
        <p:spPr/>
        <p:txBody>
          <a:bodyPr/>
          <a:lstStyle/>
          <a:p>
            <a:r>
              <a:rPr lang="tr-TR" sz="1800" dirty="0" err="1" smtClean="0"/>
              <a:t>char</a:t>
            </a:r>
            <a:r>
              <a:rPr lang="tr-TR" sz="1800" dirty="0" smtClean="0"/>
              <a:t> </a:t>
            </a:r>
            <a:r>
              <a:rPr lang="tr-TR" sz="1800" dirty="0" err="1" smtClean="0"/>
              <a:t>baskanlar</a:t>
            </a:r>
            <a:r>
              <a:rPr lang="tr-TR" sz="1800" dirty="0" smtClean="0"/>
              <a:t>[5][100] = { "baba </a:t>
            </a:r>
            <a:r>
              <a:rPr lang="tr-TR" sz="1800" dirty="0" err="1" smtClean="0"/>
              <a:t>bush</a:t>
            </a:r>
            <a:r>
              <a:rPr lang="tr-TR" sz="1800" dirty="0" smtClean="0"/>
              <a:t>", "obama", "</a:t>
            </a:r>
            <a:r>
              <a:rPr lang="tr-TR" sz="1800" dirty="0" err="1" smtClean="0"/>
              <a:t>bush</a:t>
            </a:r>
            <a:r>
              <a:rPr lang="tr-TR" sz="1800" dirty="0" smtClean="0"/>
              <a:t>", "</a:t>
            </a:r>
            <a:r>
              <a:rPr lang="tr-TR" sz="1800" dirty="0" err="1" smtClean="0"/>
              <a:t>clinton</a:t>
            </a:r>
            <a:r>
              <a:rPr lang="tr-TR" sz="1800" dirty="0" smtClean="0"/>
              <a:t>", "</a:t>
            </a:r>
            <a:r>
              <a:rPr lang="tr-TR" sz="1800" dirty="0" err="1" smtClean="0"/>
              <a:t>carter</a:t>
            </a:r>
            <a:r>
              <a:rPr lang="tr-TR" sz="1800" dirty="0" smtClean="0"/>
              <a:t>"};</a:t>
            </a:r>
          </a:p>
          <a:p>
            <a:r>
              <a:rPr lang="tr-TR" dirty="0" err="1" smtClean="0"/>
              <a:t>printf</a:t>
            </a:r>
            <a:r>
              <a:rPr lang="tr-TR" dirty="0" smtClean="0"/>
              <a:t>(“%c”, </a:t>
            </a:r>
            <a:r>
              <a:rPr lang="tr-TR" dirty="0" err="1" smtClean="0"/>
              <a:t>baskanlar</a:t>
            </a:r>
            <a:r>
              <a:rPr lang="tr-TR" dirty="0" smtClean="0"/>
              <a:t>[2][2]); </a:t>
            </a:r>
          </a:p>
          <a:p>
            <a:pPr>
              <a:buNone/>
            </a:pPr>
            <a:r>
              <a:rPr lang="tr-TR" dirty="0" smtClean="0"/>
              <a:t>	ekrana ne yazdırır?</a:t>
            </a:r>
            <a:endParaRPr lang="tr-TR"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checkerboard(across)">
                                      <p:cBhvr>
                                        <p:cTn id="7" dur="500"/>
                                        <p:tgtEl>
                                          <p:spTgt spid="3">
                                            <p:txEl>
                                              <p:pRg st="1" end="1"/>
                                            </p:txEl>
                                          </p:spTgt>
                                        </p:tgtEl>
                                      </p:cBhvr>
                                    </p:animEffect>
                                  </p:childTnLst>
                                </p:cTn>
                              </p:par>
                              <p:par>
                                <p:cTn id="8" presetID="5" presetClass="entr" presetSubtype="10" fill="hold" nodeType="withEffect">
                                  <p:stCondLst>
                                    <p:cond delay="0"/>
                                  </p:stCondLst>
                                  <p:childTnLst>
                                    <p:set>
                                      <p:cBhvr>
                                        <p:cTn id="9" dur="1" fill="hold">
                                          <p:stCondLst>
                                            <p:cond delay="0"/>
                                          </p:stCondLst>
                                        </p:cTn>
                                        <p:tgtEl>
                                          <p:spTgt spid="3">
                                            <p:txEl>
                                              <p:pRg st="2" end="2"/>
                                            </p:txEl>
                                          </p:spTgt>
                                        </p:tgtEl>
                                        <p:attrNameLst>
                                          <p:attrName>style.visibility</p:attrName>
                                        </p:attrNameLst>
                                      </p:cBhvr>
                                      <p:to>
                                        <p:strVal val="visible"/>
                                      </p:to>
                                    </p:set>
                                    <p:animEffect transition="in" filter="checkerboard(across)">
                                      <p:cBhvr>
                                        <p:cTn id="10"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7" name="Rectangle 2"/>
          <p:cNvSpPr>
            <a:spLocks noGrp="1" noChangeArrowheads="1"/>
          </p:cNvSpPr>
          <p:nvPr>
            <p:ph type="title"/>
          </p:nvPr>
        </p:nvSpPr>
        <p:spPr/>
        <p:txBody>
          <a:bodyPr/>
          <a:lstStyle/>
          <a:p>
            <a:r>
              <a:rPr kumimoji="0" lang="tr-TR" dirty="0" smtClean="0"/>
              <a:t>Alıştırma</a:t>
            </a:r>
            <a:endParaRPr kumimoji="0" lang="en-US" dirty="0"/>
          </a:p>
        </p:txBody>
      </p:sp>
      <p:sp>
        <p:nvSpPr>
          <p:cNvPr id="31749" name="Rectangle 4"/>
          <p:cNvSpPr>
            <a:spLocks noChangeArrowheads="1"/>
          </p:cNvSpPr>
          <p:nvPr/>
        </p:nvSpPr>
        <p:spPr bwMode="auto">
          <a:xfrm>
            <a:off x="2928926" y="1285860"/>
            <a:ext cx="5929354" cy="3093154"/>
          </a:xfrm>
          <a:prstGeom prst="rect">
            <a:avLst/>
          </a:prstGeom>
          <a:ln>
            <a:headEnd/>
            <a:tailEnd/>
          </a:ln>
        </p:spPr>
        <p:style>
          <a:lnRef idx="1">
            <a:schemeClr val="accent3"/>
          </a:lnRef>
          <a:fillRef idx="2">
            <a:schemeClr val="accent3"/>
          </a:fillRef>
          <a:effectRef idx="1">
            <a:schemeClr val="accent3"/>
          </a:effectRef>
          <a:fontRef idx="minor">
            <a:schemeClr val="dk1"/>
          </a:fontRef>
        </p:style>
        <p:txBody>
          <a:bodyPr wrap="square" lIns="182880" tIns="137160" rIns="182880" bIns="182880">
            <a:prstTxWarp prst="textNoShape">
              <a:avLst/>
            </a:prstTxWarp>
            <a:spAutoFit/>
          </a:bodyPr>
          <a:lstStyle/>
          <a:p>
            <a:r>
              <a:rPr lang="en-US" sz="2000" b="1" dirty="0" smtClean="0">
                <a:solidFill>
                  <a:srgbClr val="0000FF"/>
                </a:solidFill>
                <a:latin typeface="Courier New" charset="0"/>
              </a:rPr>
              <a:t>double</a:t>
            </a:r>
            <a:r>
              <a:rPr lang="en-US" sz="2000" b="1" dirty="0" smtClean="0">
                <a:solidFill>
                  <a:srgbClr val="9A1900"/>
                </a:solidFill>
                <a:latin typeface="Courier New" charset="0"/>
              </a:rPr>
              <a:t> </a:t>
            </a:r>
            <a:r>
              <a:rPr lang="en-US" sz="2000" b="1" dirty="0" smtClean="0">
                <a:solidFill>
                  <a:srgbClr val="000000"/>
                </a:solidFill>
                <a:latin typeface="Courier New" charset="0"/>
              </a:rPr>
              <a:t>x</a:t>
            </a:r>
            <a:r>
              <a:rPr lang="en-US" sz="2000" b="1" dirty="0" smtClean="0">
                <a:solidFill>
                  <a:srgbClr val="9A1900"/>
                </a:solidFill>
                <a:latin typeface="Courier New" charset="0"/>
              </a:rPr>
              <a:t>[]</a:t>
            </a:r>
            <a:r>
              <a:rPr lang="en-US" sz="2000" b="1" dirty="0" smtClean="0">
                <a:solidFill>
                  <a:srgbClr val="000000"/>
                </a:solidFill>
                <a:latin typeface="Courier New" charset="0"/>
              </a:rPr>
              <a:t> </a:t>
            </a:r>
            <a:r>
              <a:rPr lang="en-US" sz="2000" b="1" dirty="0">
                <a:solidFill>
                  <a:srgbClr val="9C1600"/>
                </a:solidFill>
                <a:latin typeface="Courier New" charset="0"/>
              </a:rPr>
              <a:t>= </a:t>
            </a:r>
            <a:r>
              <a:rPr lang="en-US" sz="2000" b="1" dirty="0">
                <a:solidFill>
                  <a:srgbClr val="000008"/>
                </a:solidFill>
                <a:latin typeface="Courier New" charset="0"/>
              </a:rPr>
              <a:t>{ </a:t>
            </a:r>
            <a:r>
              <a:rPr lang="en-US" sz="2000" b="1" dirty="0">
                <a:solidFill>
                  <a:srgbClr val="993399"/>
                </a:solidFill>
                <a:latin typeface="Courier New" charset="0"/>
              </a:rPr>
              <a:t>0.3</a:t>
            </a:r>
            <a:r>
              <a:rPr lang="en-US" sz="2000" b="1" dirty="0">
                <a:solidFill>
                  <a:srgbClr val="9A1900"/>
                </a:solidFill>
                <a:latin typeface="Courier New" charset="0"/>
              </a:rPr>
              <a:t>, </a:t>
            </a:r>
            <a:r>
              <a:rPr lang="en-US" sz="2000" b="1" dirty="0">
                <a:solidFill>
                  <a:srgbClr val="993399"/>
                </a:solidFill>
                <a:latin typeface="Courier New" charset="0"/>
              </a:rPr>
              <a:t>0.6</a:t>
            </a:r>
            <a:r>
              <a:rPr lang="en-US" sz="2000" b="1" dirty="0">
                <a:solidFill>
                  <a:srgbClr val="9A1900"/>
                </a:solidFill>
                <a:latin typeface="Courier New" charset="0"/>
              </a:rPr>
              <a:t>, </a:t>
            </a:r>
            <a:r>
              <a:rPr lang="en-US" sz="2000" b="1" dirty="0">
                <a:solidFill>
                  <a:srgbClr val="993399"/>
                </a:solidFill>
                <a:latin typeface="Courier New" charset="0"/>
              </a:rPr>
              <a:t>0.1</a:t>
            </a:r>
            <a:r>
              <a:rPr lang="en-US" sz="2000" b="1" dirty="0">
                <a:solidFill>
                  <a:srgbClr val="000008"/>
                </a:solidFill>
                <a:latin typeface="Courier New" charset="0"/>
              </a:rPr>
              <a:t>}</a:t>
            </a:r>
            <a:r>
              <a:rPr lang="en-US" sz="2000" b="1" dirty="0">
                <a:solidFill>
                  <a:srgbClr val="9A1900"/>
                </a:solidFill>
                <a:latin typeface="Courier New" charset="0"/>
              </a:rPr>
              <a:t>; </a:t>
            </a:r>
          </a:p>
          <a:p>
            <a:r>
              <a:rPr lang="en-US" sz="2000" b="1" dirty="0" smtClean="0">
                <a:solidFill>
                  <a:srgbClr val="0000FF"/>
                </a:solidFill>
                <a:latin typeface="Courier New" charset="0"/>
              </a:rPr>
              <a:t>double</a:t>
            </a:r>
            <a:r>
              <a:rPr lang="en-US" sz="2000" b="1" dirty="0" smtClean="0">
                <a:solidFill>
                  <a:srgbClr val="9A1900"/>
                </a:solidFill>
                <a:latin typeface="Courier New" charset="0"/>
              </a:rPr>
              <a:t> </a:t>
            </a:r>
            <a:r>
              <a:rPr lang="en-US" sz="2000" b="1" dirty="0" smtClean="0">
                <a:solidFill>
                  <a:srgbClr val="000000"/>
                </a:solidFill>
                <a:latin typeface="Courier New" charset="0"/>
              </a:rPr>
              <a:t>y</a:t>
            </a:r>
            <a:r>
              <a:rPr lang="en-US" sz="2000" b="1" dirty="0" smtClean="0">
                <a:solidFill>
                  <a:srgbClr val="9A1900"/>
                </a:solidFill>
                <a:latin typeface="Courier New" charset="0"/>
              </a:rPr>
              <a:t>[]</a:t>
            </a:r>
            <a:r>
              <a:rPr lang="en-US" sz="2000" b="1" dirty="0" smtClean="0">
                <a:solidFill>
                  <a:srgbClr val="000000"/>
                </a:solidFill>
                <a:latin typeface="Courier New" charset="0"/>
              </a:rPr>
              <a:t> </a:t>
            </a:r>
            <a:r>
              <a:rPr lang="en-US" sz="2000" b="1" dirty="0">
                <a:solidFill>
                  <a:srgbClr val="9C1600"/>
                </a:solidFill>
                <a:latin typeface="Courier New" charset="0"/>
              </a:rPr>
              <a:t>= </a:t>
            </a:r>
            <a:r>
              <a:rPr lang="en-US" sz="2000" b="1" dirty="0">
                <a:solidFill>
                  <a:srgbClr val="000008"/>
                </a:solidFill>
                <a:latin typeface="Courier New" charset="0"/>
              </a:rPr>
              <a:t>{ </a:t>
            </a:r>
            <a:r>
              <a:rPr lang="en-US" sz="2000" b="1" dirty="0">
                <a:solidFill>
                  <a:srgbClr val="993399"/>
                </a:solidFill>
                <a:latin typeface="Courier New" charset="0"/>
              </a:rPr>
              <a:t>0.5</a:t>
            </a:r>
            <a:r>
              <a:rPr lang="en-US" sz="2000" b="1" dirty="0">
                <a:solidFill>
                  <a:srgbClr val="9A1900"/>
                </a:solidFill>
                <a:latin typeface="Courier New" charset="0"/>
              </a:rPr>
              <a:t>, </a:t>
            </a:r>
            <a:r>
              <a:rPr lang="en-US" sz="2000" b="1" dirty="0">
                <a:solidFill>
                  <a:srgbClr val="993399"/>
                </a:solidFill>
                <a:latin typeface="Courier New" charset="0"/>
              </a:rPr>
              <a:t>0.1</a:t>
            </a:r>
            <a:r>
              <a:rPr lang="en-US" sz="2000" b="1" dirty="0">
                <a:solidFill>
                  <a:srgbClr val="9A1900"/>
                </a:solidFill>
                <a:latin typeface="Courier New" charset="0"/>
              </a:rPr>
              <a:t>, </a:t>
            </a:r>
            <a:r>
              <a:rPr lang="en-US" sz="2000" b="1" dirty="0">
                <a:solidFill>
                  <a:srgbClr val="993399"/>
                </a:solidFill>
                <a:latin typeface="Courier New" charset="0"/>
              </a:rPr>
              <a:t>0.4</a:t>
            </a:r>
            <a:r>
              <a:rPr lang="en-US" sz="2000" b="1" dirty="0">
                <a:solidFill>
                  <a:srgbClr val="000008"/>
                </a:solidFill>
                <a:latin typeface="Courier New" charset="0"/>
              </a:rPr>
              <a:t>}</a:t>
            </a:r>
            <a:r>
              <a:rPr lang="en-US" sz="2000" b="1" dirty="0">
                <a:solidFill>
                  <a:srgbClr val="9A1900"/>
                </a:solidFill>
                <a:latin typeface="Courier New" charset="0"/>
              </a:rPr>
              <a:t>; </a:t>
            </a:r>
            <a:endParaRPr lang="en-US" sz="2000" b="1" dirty="0">
              <a:solidFill>
                <a:srgbClr val="000008"/>
              </a:solidFill>
              <a:latin typeface="Courier New" charset="0"/>
            </a:endParaRPr>
          </a:p>
          <a:p>
            <a:pPr>
              <a:lnSpc>
                <a:spcPct val="50000"/>
              </a:lnSpc>
              <a:spcBef>
                <a:spcPct val="50000"/>
              </a:spcBef>
            </a:pPr>
            <a:r>
              <a:rPr lang="en-US" sz="2000" b="1" dirty="0" err="1" smtClean="0">
                <a:solidFill>
                  <a:srgbClr val="0000FF"/>
                </a:solidFill>
                <a:latin typeface="Courier New" charset="0"/>
              </a:rPr>
              <a:t>int</a:t>
            </a:r>
            <a:r>
              <a:rPr lang="tr-TR" sz="2000" b="1" dirty="0" smtClean="0">
                <a:solidFill>
                  <a:srgbClr val="0000FF"/>
                </a:solidFill>
                <a:latin typeface="Courier New" charset="0"/>
              </a:rPr>
              <a:t> </a:t>
            </a:r>
            <a:r>
              <a:rPr lang="en-US" sz="2000" b="1" dirty="0" smtClean="0">
                <a:solidFill>
                  <a:srgbClr val="000000"/>
                </a:solidFill>
                <a:latin typeface="Courier New" charset="0"/>
              </a:rPr>
              <a:t>N </a:t>
            </a:r>
            <a:r>
              <a:rPr lang="en-US" sz="2000" b="1" dirty="0" smtClean="0">
                <a:solidFill>
                  <a:srgbClr val="9A1900"/>
                </a:solidFill>
                <a:latin typeface="Courier New" charset="0"/>
              </a:rPr>
              <a:t>=</a:t>
            </a:r>
            <a:r>
              <a:rPr lang="tr-TR" sz="2000" b="1" dirty="0" smtClean="0">
                <a:latin typeface="Courier New" charset="0"/>
              </a:rPr>
              <a:t>3, i</a:t>
            </a:r>
            <a:r>
              <a:rPr lang="en-US" sz="2000" b="1" dirty="0" smtClean="0">
                <a:solidFill>
                  <a:srgbClr val="9A1900"/>
                </a:solidFill>
                <a:latin typeface="Courier New" charset="0"/>
              </a:rPr>
              <a:t>;</a:t>
            </a:r>
            <a:endParaRPr lang="en-US" sz="2000" b="1" dirty="0">
              <a:solidFill>
                <a:srgbClr val="0000FF"/>
              </a:solidFill>
              <a:latin typeface="Courier New" charset="0"/>
            </a:endParaRPr>
          </a:p>
          <a:p>
            <a:pPr>
              <a:lnSpc>
                <a:spcPct val="50000"/>
              </a:lnSpc>
              <a:spcBef>
                <a:spcPct val="50000"/>
              </a:spcBef>
            </a:pPr>
            <a:r>
              <a:rPr lang="en-US" sz="2000" b="1" dirty="0" smtClean="0">
                <a:solidFill>
                  <a:srgbClr val="0000FF"/>
                </a:solidFill>
                <a:latin typeface="Courier New" charset="0"/>
              </a:rPr>
              <a:t>double</a:t>
            </a:r>
            <a:r>
              <a:rPr lang="tr-TR" sz="2000" b="1" dirty="0" smtClean="0">
                <a:solidFill>
                  <a:srgbClr val="0000FF"/>
                </a:solidFill>
                <a:latin typeface="Courier New" charset="0"/>
              </a:rPr>
              <a:t> </a:t>
            </a:r>
            <a:r>
              <a:rPr lang="tr-TR" sz="2000" b="1" dirty="0" smtClean="0">
                <a:solidFill>
                  <a:srgbClr val="000000"/>
                </a:solidFill>
                <a:latin typeface="Courier New" charset="0"/>
              </a:rPr>
              <a:t>A</a:t>
            </a:r>
            <a:r>
              <a:rPr lang="en-US" sz="2000" b="1" dirty="0" smtClean="0">
                <a:solidFill>
                  <a:srgbClr val="9A1900"/>
                </a:solidFill>
                <a:latin typeface="Courier New" charset="0"/>
              </a:rPr>
              <a:t>; </a:t>
            </a:r>
            <a:endParaRPr lang="tr-TR" sz="2000" b="1" dirty="0" smtClean="0">
              <a:solidFill>
                <a:srgbClr val="9A1900"/>
              </a:solidFill>
              <a:latin typeface="Courier New" charset="0"/>
            </a:endParaRPr>
          </a:p>
          <a:p>
            <a:pPr>
              <a:lnSpc>
                <a:spcPct val="50000"/>
              </a:lnSpc>
              <a:spcBef>
                <a:spcPct val="50000"/>
              </a:spcBef>
            </a:pPr>
            <a:r>
              <a:rPr lang="tr-TR" sz="2000" b="1" dirty="0" smtClean="0">
                <a:solidFill>
                  <a:srgbClr val="000000"/>
                </a:solidFill>
                <a:latin typeface="Courier New" charset="0"/>
              </a:rPr>
              <a:t>A=0.0;</a:t>
            </a:r>
            <a:endParaRPr lang="en-US" sz="2000" b="1" dirty="0">
              <a:solidFill>
                <a:srgbClr val="0000FF"/>
              </a:solidFill>
              <a:latin typeface="Courier New" charset="0"/>
            </a:endParaRPr>
          </a:p>
          <a:p>
            <a:pPr>
              <a:lnSpc>
                <a:spcPct val="50000"/>
              </a:lnSpc>
              <a:spcBef>
                <a:spcPct val="50000"/>
              </a:spcBef>
            </a:pPr>
            <a:r>
              <a:rPr lang="en-US" sz="2000" b="1" dirty="0" smtClean="0">
                <a:solidFill>
                  <a:srgbClr val="0000FF"/>
                </a:solidFill>
                <a:latin typeface="Courier New" charset="0"/>
              </a:rPr>
              <a:t>for</a:t>
            </a:r>
            <a:r>
              <a:rPr lang="en-US" sz="2000" b="1" dirty="0" smtClean="0">
                <a:solidFill>
                  <a:srgbClr val="9A1900"/>
                </a:solidFill>
                <a:latin typeface="Courier New" charset="0"/>
              </a:rPr>
              <a:t>(</a:t>
            </a:r>
            <a:r>
              <a:rPr lang="en-US" sz="2000" b="1" dirty="0" err="1" smtClean="0">
                <a:latin typeface="Courier New" charset="0"/>
              </a:rPr>
              <a:t>i</a:t>
            </a:r>
            <a:r>
              <a:rPr lang="en-US" sz="2000" b="1" dirty="0" smtClean="0">
                <a:latin typeface="Courier New" charset="0"/>
              </a:rPr>
              <a:t> </a:t>
            </a:r>
            <a:r>
              <a:rPr lang="en-US" sz="2000" b="1" dirty="0">
                <a:solidFill>
                  <a:srgbClr val="9A1900"/>
                </a:solidFill>
                <a:latin typeface="Courier New" charset="0"/>
              </a:rPr>
              <a:t>=</a:t>
            </a:r>
            <a:r>
              <a:rPr lang="en-US" sz="2000" b="1" dirty="0">
                <a:solidFill>
                  <a:srgbClr val="993399"/>
                </a:solidFill>
                <a:latin typeface="Courier New" charset="0"/>
              </a:rPr>
              <a:t>0</a:t>
            </a:r>
            <a:r>
              <a:rPr lang="en-US" sz="2000" b="1" dirty="0">
                <a:solidFill>
                  <a:srgbClr val="9A1900"/>
                </a:solidFill>
                <a:latin typeface="Courier New" charset="0"/>
              </a:rPr>
              <a:t>;</a:t>
            </a:r>
            <a:r>
              <a:rPr lang="en-US" sz="2000" b="1" dirty="0">
                <a:latin typeface="Courier New" charset="0"/>
              </a:rPr>
              <a:t> </a:t>
            </a:r>
            <a:r>
              <a:rPr lang="en-US" sz="2000" b="1" dirty="0" err="1">
                <a:latin typeface="Courier New" charset="0"/>
              </a:rPr>
              <a:t>i</a:t>
            </a:r>
            <a:r>
              <a:rPr lang="en-US" sz="2000" b="1" dirty="0">
                <a:latin typeface="Courier New" charset="0"/>
              </a:rPr>
              <a:t> </a:t>
            </a:r>
            <a:r>
              <a:rPr lang="en-US" sz="2000" b="1" dirty="0">
                <a:solidFill>
                  <a:srgbClr val="9A1900"/>
                </a:solidFill>
                <a:latin typeface="Courier New" charset="0"/>
              </a:rPr>
              <a:t>&lt;</a:t>
            </a:r>
            <a:r>
              <a:rPr lang="en-US" sz="2000" b="1" dirty="0">
                <a:solidFill>
                  <a:srgbClr val="000000"/>
                </a:solidFill>
                <a:latin typeface="Courier New" charset="0"/>
              </a:rPr>
              <a:t>N</a:t>
            </a:r>
            <a:r>
              <a:rPr lang="en-US" sz="2000" b="1" dirty="0">
                <a:solidFill>
                  <a:srgbClr val="9A1900"/>
                </a:solidFill>
                <a:latin typeface="Courier New" charset="0"/>
              </a:rPr>
              <a:t>;</a:t>
            </a:r>
            <a:r>
              <a:rPr lang="en-US" sz="2000" b="1" dirty="0">
                <a:latin typeface="Courier New" charset="0"/>
              </a:rPr>
              <a:t> </a:t>
            </a:r>
            <a:r>
              <a:rPr lang="en-US" sz="2000" b="1" dirty="0" err="1">
                <a:latin typeface="Courier New" charset="0"/>
              </a:rPr>
              <a:t>i</a:t>
            </a:r>
            <a:r>
              <a:rPr lang="en-US" sz="2000" b="1" dirty="0">
                <a:solidFill>
                  <a:srgbClr val="9A1900"/>
                </a:solidFill>
                <a:latin typeface="Courier New" charset="0"/>
              </a:rPr>
              <a:t>++) </a:t>
            </a:r>
            <a:r>
              <a:rPr lang="en-US" sz="2000" b="1" dirty="0">
                <a:solidFill>
                  <a:srgbClr val="000000"/>
                </a:solidFill>
                <a:latin typeface="Courier New" charset="0"/>
              </a:rPr>
              <a:t>{</a:t>
            </a:r>
            <a:endParaRPr lang="en-US" sz="2000" b="1" dirty="0">
              <a:solidFill>
                <a:schemeClr val="hlink"/>
              </a:solidFill>
              <a:latin typeface="Courier New" charset="0"/>
            </a:endParaRPr>
          </a:p>
          <a:p>
            <a:pPr>
              <a:lnSpc>
                <a:spcPct val="50000"/>
              </a:lnSpc>
              <a:spcBef>
                <a:spcPct val="50000"/>
              </a:spcBef>
            </a:pPr>
            <a:r>
              <a:rPr lang="en-US" sz="2000" b="1" dirty="0">
                <a:latin typeface="Courier New" charset="0"/>
              </a:rPr>
              <a:t>   </a:t>
            </a:r>
            <a:r>
              <a:rPr lang="tr-TR" sz="2000" b="1" dirty="0" smtClean="0">
                <a:latin typeface="Courier New" charset="0"/>
              </a:rPr>
              <a:t>A</a:t>
            </a:r>
            <a:r>
              <a:rPr lang="en-US" sz="2000" b="1" dirty="0" smtClean="0">
                <a:solidFill>
                  <a:srgbClr val="9A1900"/>
                </a:solidFill>
                <a:latin typeface="Courier New" charset="0"/>
              </a:rPr>
              <a:t>=</a:t>
            </a:r>
            <a:r>
              <a:rPr lang="en-US" sz="2000" b="1" dirty="0" smtClean="0">
                <a:latin typeface="Courier New" charset="0"/>
              </a:rPr>
              <a:t> </a:t>
            </a:r>
            <a:r>
              <a:rPr lang="tr-TR" sz="2000" b="1" dirty="0" smtClean="0">
                <a:latin typeface="Courier New" charset="0"/>
              </a:rPr>
              <a:t>A </a:t>
            </a:r>
            <a:r>
              <a:rPr lang="en-US" sz="2000" b="1" dirty="0" smtClean="0">
                <a:solidFill>
                  <a:srgbClr val="9A1900"/>
                </a:solidFill>
                <a:latin typeface="Courier New" charset="0"/>
              </a:rPr>
              <a:t>+</a:t>
            </a:r>
            <a:r>
              <a:rPr lang="en-US" sz="2000" b="1" dirty="0" smtClean="0">
                <a:latin typeface="Courier New" charset="0"/>
              </a:rPr>
              <a:t> </a:t>
            </a:r>
            <a:r>
              <a:rPr lang="en-US" sz="2000" b="1" dirty="0">
                <a:latin typeface="Courier New" charset="0"/>
              </a:rPr>
              <a:t>x</a:t>
            </a:r>
            <a:r>
              <a:rPr lang="en-US" sz="2000" b="1" dirty="0">
                <a:solidFill>
                  <a:srgbClr val="9A1900"/>
                </a:solidFill>
                <a:latin typeface="Courier New" charset="0"/>
              </a:rPr>
              <a:t>[</a:t>
            </a:r>
            <a:r>
              <a:rPr lang="en-US" sz="2000" b="1" dirty="0" err="1">
                <a:latin typeface="Courier New" charset="0"/>
              </a:rPr>
              <a:t>i</a:t>
            </a:r>
            <a:r>
              <a:rPr lang="en-US" sz="2000" b="1" dirty="0">
                <a:solidFill>
                  <a:srgbClr val="9A1900"/>
                </a:solidFill>
                <a:latin typeface="Courier New" charset="0"/>
              </a:rPr>
              <a:t>]*</a:t>
            </a:r>
            <a:r>
              <a:rPr lang="en-US" sz="2000" b="1" dirty="0">
                <a:latin typeface="Courier New" charset="0"/>
              </a:rPr>
              <a:t>y</a:t>
            </a:r>
            <a:r>
              <a:rPr lang="en-US" sz="2000" b="1" dirty="0">
                <a:solidFill>
                  <a:srgbClr val="9A1900"/>
                </a:solidFill>
                <a:latin typeface="Courier New" charset="0"/>
              </a:rPr>
              <a:t>[</a:t>
            </a:r>
            <a:r>
              <a:rPr lang="en-US" sz="2000" b="1" dirty="0" err="1">
                <a:latin typeface="Courier New" charset="0"/>
              </a:rPr>
              <a:t>i</a:t>
            </a:r>
            <a:r>
              <a:rPr lang="en-US" sz="2000" b="1" dirty="0">
                <a:solidFill>
                  <a:srgbClr val="9A1900"/>
                </a:solidFill>
                <a:latin typeface="Courier New" charset="0"/>
              </a:rPr>
              <a:t>];</a:t>
            </a:r>
          </a:p>
          <a:p>
            <a:pPr>
              <a:lnSpc>
                <a:spcPct val="50000"/>
              </a:lnSpc>
              <a:spcBef>
                <a:spcPct val="50000"/>
              </a:spcBef>
            </a:pPr>
            <a:r>
              <a:rPr lang="en-US" sz="2000" b="1" dirty="0" smtClean="0">
                <a:solidFill>
                  <a:srgbClr val="000000"/>
                </a:solidFill>
                <a:latin typeface="Courier New" charset="0"/>
              </a:rPr>
              <a:t>}</a:t>
            </a:r>
            <a:endParaRPr lang="tr-TR" sz="2000" b="1" dirty="0" smtClean="0">
              <a:solidFill>
                <a:srgbClr val="000000"/>
              </a:solidFill>
              <a:latin typeface="Courier New" charset="0"/>
            </a:endParaRPr>
          </a:p>
          <a:p>
            <a:pPr>
              <a:lnSpc>
                <a:spcPct val="50000"/>
              </a:lnSpc>
              <a:spcBef>
                <a:spcPct val="50000"/>
              </a:spcBef>
            </a:pPr>
            <a:r>
              <a:rPr lang="tr-TR" sz="2000" b="1" dirty="0" err="1" smtClean="0">
                <a:solidFill>
                  <a:srgbClr val="000000"/>
                </a:solidFill>
                <a:latin typeface="Courier New" charset="0"/>
              </a:rPr>
              <a:t>printf</a:t>
            </a:r>
            <a:r>
              <a:rPr lang="tr-TR" sz="2000" b="1" dirty="0" smtClean="0">
                <a:solidFill>
                  <a:srgbClr val="000000"/>
                </a:solidFill>
                <a:latin typeface="Courier New" charset="0"/>
              </a:rPr>
              <a:t>(“%</a:t>
            </a:r>
            <a:r>
              <a:rPr lang="tr-TR" sz="2000" b="1" dirty="0" err="1" smtClean="0">
                <a:solidFill>
                  <a:srgbClr val="000000"/>
                </a:solidFill>
                <a:latin typeface="Courier New" charset="0"/>
              </a:rPr>
              <a:t>lf</a:t>
            </a:r>
            <a:r>
              <a:rPr lang="tr-TR" sz="2000" b="1" dirty="0" smtClean="0">
                <a:solidFill>
                  <a:srgbClr val="000000"/>
                </a:solidFill>
                <a:latin typeface="Courier New" charset="0"/>
              </a:rPr>
              <a:t>”, A);</a:t>
            </a:r>
            <a:endParaRPr lang="en-US" sz="2000" b="1" dirty="0">
              <a:solidFill>
                <a:srgbClr val="000000"/>
              </a:solidFill>
              <a:latin typeface="Courier New" charset="0"/>
            </a:endParaRPr>
          </a:p>
        </p:txBody>
      </p:sp>
      <p:sp>
        <p:nvSpPr>
          <p:cNvPr id="9" name="8 Metin kutusu"/>
          <p:cNvSpPr txBox="1"/>
          <p:nvPr/>
        </p:nvSpPr>
        <p:spPr>
          <a:xfrm>
            <a:off x="357158" y="1285861"/>
            <a:ext cx="1928794" cy="1168539"/>
          </a:xfrm>
          <a:prstGeom prst="flowChartTerminator">
            <a:avLst/>
          </a:prstGeom>
        </p:spPr>
        <p:style>
          <a:lnRef idx="2">
            <a:schemeClr val="dk1"/>
          </a:lnRef>
          <a:fillRef idx="1">
            <a:schemeClr val="lt1"/>
          </a:fillRef>
          <a:effectRef idx="0">
            <a:schemeClr val="dk1"/>
          </a:effectRef>
          <a:fontRef idx="minor">
            <a:schemeClr val="dk1"/>
          </a:fontRef>
        </p:style>
        <p:txBody>
          <a:bodyPr wrap="square" rtlCol="0">
            <a:spAutoFit/>
          </a:bodyPr>
          <a:lstStyle/>
          <a:p>
            <a:pPr algn="ctr"/>
            <a:r>
              <a:rPr lang="tr-TR" sz="2400" dirty="0" smtClean="0"/>
              <a:t>Ekran çıktısı ne olur?</a:t>
            </a:r>
            <a:endParaRPr lang="tr-TR" sz="2400" dirty="0"/>
          </a:p>
        </p:txBody>
      </p:sp>
      <p:pic>
        <p:nvPicPr>
          <p:cNvPr id="5122" name="Picture 2"/>
          <p:cNvPicPr>
            <a:picLocks noChangeAspect="1" noChangeArrowheads="1"/>
          </p:cNvPicPr>
          <p:nvPr/>
        </p:nvPicPr>
        <p:blipFill>
          <a:blip r:embed="rId3"/>
          <a:srcRect/>
          <a:stretch>
            <a:fillRect/>
          </a:stretch>
        </p:blipFill>
        <p:spPr bwMode="auto">
          <a:xfrm>
            <a:off x="1500166" y="4857760"/>
            <a:ext cx="4453198" cy="1214422"/>
          </a:xfrm>
          <a:prstGeom prst="rect">
            <a:avLst/>
          </a:prstGeom>
          <a:noFill/>
          <a:ln w="9525">
            <a:noFill/>
            <a:miter lim="800000"/>
            <a:headEnd/>
            <a:tailEnd/>
          </a:ln>
          <a:effectLst/>
        </p:spPr>
      </p:pic>
      <p:pic>
        <p:nvPicPr>
          <p:cNvPr id="6" name="5 Resim" descr="soru.jpg"/>
          <p:cNvPicPr>
            <a:picLocks noChangeAspect="1"/>
          </p:cNvPicPr>
          <p:nvPr/>
        </p:nvPicPr>
        <p:blipFill>
          <a:blip r:embed="rId4"/>
          <a:stretch>
            <a:fillRect/>
          </a:stretch>
        </p:blipFill>
        <p:spPr>
          <a:xfrm>
            <a:off x="7286644" y="0"/>
            <a:ext cx="1553526" cy="1167823"/>
          </a:xfrm>
          <a:prstGeom prst="rect">
            <a:avLst/>
          </a:prstGeom>
        </p:spPr>
      </p:pic>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nodeType="clickEffect">
                                  <p:stCondLst>
                                    <p:cond delay="0"/>
                                  </p:stCondLst>
                                  <p:childTnLst>
                                    <p:set>
                                      <p:cBhvr>
                                        <p:cTn id="6" dur="1" fill="hold">
                                          <p:stCondLst>
                                            <p:cond delay="0"/>
                                          </p:stCondLst>
                                        </p:cTn>
                                        <p:tgtEl>
                                          <p:spTgt spid="5122"/>
                                        </p:tgtEl>
                                        <p:attrNameLst>
                                          <p:attrName>style.visibility</p:attrName>
                                        </p:attrNameLst>
                                      </p:cBhvr>
                                      <p:to>
                                        <p:strVal val="visible"/>
                                      </p:to>
                                    </p:set>
                                    <p:animEffect transition="in" filter="diamond(in)">
                                      <p:cBhvr>
                                        <p:cTn id="7" dur="2000"/>
                                        <p:tgtEl>
                                          <p:spTgt spid="51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Anlayamadığınız yerleri bizlere sorunuz.</a:t>
            </a:r>
            <a:endParaRPr lang="tr-TR" dirty="0"/>
          </a:p>
        </p:txBody>
      </p:sp>
      <p:sp>
        <p:nvSpPr>
          <p:cNvPr id="3" name="2 İçerik Yer Tutucusu"/>
          <p:cNvSpPr>
            <a:spLocks noGrp="1"/>
          </p:cNvSpPr>
          <p:nvPr>
            <p:ph sz="quarter" idx="1"/>
          </p:nvPr>
        </p:nvSpPr>
        <p:spPr/>
        <p:txBody>
          <a:bodyPr>
            <a:normAutofit/>
          </a:bodyPr>
          <a:lstStyle/>
          <a:p>
            <a:pPr algn="ctr"/>
            <a:r>
              <a:rPr lang="tr-TR" sz="8000" dirty="0" smtClean="0"/>
              <a:t>4.ders sonu</a:t>
            </a:r>
            <a:endParaRPr lang="tr-TR" sz="8000" dirty="0"/>
          </a:p>
        </p:txBody>
      </p:sp>
    </p:spTree>
  </p:cSld>
  <p:clrMapOvr>
    <a:masterClrMapping/>
  </p:clrMapOvr>
  <p:transition>
    <p:random/>
  </p:transition>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dirty="0" smtClean="0">
                <a:solidFill>
                  <a:schemeClr val="tx2">
                    <a:lumMod val="60000"/>
                    <a:lumOff val="40000"/>
                  </a:schemeClr>
                </a:solidFill>
              </a:rPr>
              <a:t>Hatırlatma: İki boyutlu diziler</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lnSpcReduction="10000"/>
          </a:bodyPr>
          <a:lstStyle/>
          <a:p>
            <a:pPr algn="just">
              <a:buFont typeface="Wingdings" pitchFamily="2" charset="2"/>
              <a:buChar char="§"/>
            </a:pPr>
            <a:r>
              <a:rPr lang="tr-TR" sz="2400" dirty="0" smtClean="0">
                <a:solidFill>
                  <a:schemeClr val="tx1"/>
                </a:solidFill>
              </a:rPr>
              <a:t> </a:t>
            </a:r>
            <a:r>
              <a:rPr lang="tr-TR" dirty="0" err="1">
                <a:solidFill>
                  <a:schemeClr val="tx1"/>
                </a:solidFill>
              </a:rPr>
              <a:t>int</a:t>
            </a:r>
            <a:r>
              <a:rPr lang="tr-TR" dirty="0">
                <a:solidFill>
                  <a:schemeClr val="tx1"/>
                </a:solidFill>
              </a:rPr>
              <a:t> </a:t>
            </a:r>
            <a:r>
              <a:rPr lang="tr-TR" dirty="0" err="1" smtClean="0">
                <a:solidFill>
                  <a:schemeClr val="tx1"/>
                </a:solidFill>
              </a:rPr>
              <a:t>ikiBoyutlu</a:t>
            </a:r>
            <a:r>
              <a:rPr lang="tr-TR" dirty="0" smtClean="0">
                <a:solidFill>
                  <a:schemeClr val="tx1"/>
                </a:solidFill>
              </a:rPr>
              <a:t>[3][</a:t>
            </a:r>
            <a:r>
              <a:rPr lang="tr-TR" dirty="0">
                <a:solidFill>
                  <a:schemeClr val="tx1"/>
                </a:solidFill>
              </a:rPr>
              <a:t>3] = {{1,2,3}, {4,5,6}, {7,8,9}}; </a:t>
            </a:r>
            <a:endParaRPr lang="tr-TR" dirty="0" smtClean="0">
              <a:solidFill>
                <a:schemeClr val="tx1"/>
              </a:solidFill>
            </a:endParaRPr>
          </a:p>
          <a:p>
            <a:pPr algn="just"/>
            <a:r>
              <a:rPr lang="tr-TR" dirty="0">
                <a:solidFill>
                  <a:schemeClr val="tx1"/>
                </a:solidFill>
              </a:rPr>
              <a:t> </a:t>
            </a:r>
            <a:r>
              <a:rPr lang="tr-TR" dirty="0" smtClean="0">
                <a:solidFill>
                  <a:schemeClr val="tx1"/>
                </a:solidFill>
              </a:rPr>
              <a:t>  </a:t>
            </a:r>
            <a:r>
              <a:rPr lang="tr-TR" dirty="0" err="1" smtClean="0">
                <a:solidFill>
                  <a:schemeClr val="tx1"/>
                </a:solidFill>
              </a:rPr>
              <a:t>int</a:t>
            </a:r>
            <a:r>
              <a:rPr lang="tr-TR" dirty="0" smtClean="0">
                <a:solidFill>
                  <a:schemeClr val="tx1"/>
                </a:solidFill>
              </a:rPr>
              <a:t> matris[3][3];  </a:t>
            </a:r>
          </a:p>
          <a:p>
            <a:pPr algn="just"/>
            <a:r>
              <a:rPr lang="tr-TR" dirty="0">
                <a:solidFill>
                  <a:schemeClr val="tx1"/>
                </a:solidFill>
              </a:rPr>
              <a:t> </a:t>
            </a:r>
            <a:r>
              <a:rPr lang="tr-TR" dirty="0" smtClean="0">
                <a:solidFill>
                  <a:schemeClr val="tx1"/>
                </a:solidFill>
              </a:rPr>
              <a:t>  matris[0][0] = 1;</a:t>
            </a:r>
          </a:p>
          <a:p>
            <a:pPr algn="just"/>
            <a:r>
              <a:rPr lang="tr-TR" dirty="0" smtClean="0">
                <a:solidFill>
                  <a:schemeClr val="tx1"/>
                </a:solidFill>
              </a:rPr>
              <a:t>   matris[0][1] </a:t>
            </a:r>
            <a:r>
              <a:rPr lang="tr-TR" dirty="0">
                <a:solidFill>
                  <a:schemeClr val="tx1"/>
                </a:solidFill>
              </a:rPr>
              <a:t>= </a:t>
            </a:r>
            <a:r>
              <a:rPr lang="tr-TR" dirty="0" smtClean="0">
                <a:solidFill>
                  <a:schemeClr val="tx1"/>
                </a:solidFill>
              </a:rPr>
              <a:t>2;</a:t>
            </a:r>
            <a:endParaRPr lang="tr-TR" dirty="0">
              <a:solidFill>
                <a:schemeClr val="tx1"/>
              </a:solidFill>
            </a:endParaRPr>
          </a:p>
          <a:p>
            <a:pPr algn="just"/>
            <a:r>
              <a:rPr lang="tr-TR" dirty="0" smtClean="0">
                <a:solidFill>
                  <a:schemeClr val="tx1"/>
                </a:solidFill>
              </a:rPr>
              <a:t>   matris[0][2] </a:t>
            </a:r>
            <a:r>
              <a:rPr lang="tr-TR" dirty="0">
                <a:solidFill>
                  <a:schemeClr val="tx1"/>
                </a:solidFill>
              </a:rPr>
              <a:t>= </a:t>
            </a:r>
            <a:r>
              <a:rPr lang="tr-TR" dirty="0" smtClean="0">
                <a:solidFill>
                  <a:schemeClr val="tx1"/>
                </a:solidFill>
              </a:rPr>
              <a:t>3;</a:t>
            </a:r>
            <a:endParaRPr lang="tr-TR" dirty="0">
              <a:solidFill>
                <a:schemeClr val="tx1"/>
              </a:solidFill>
            </a:endParaRPr>
          </a:p>
          <a:p>
            <a:pPr algn="just"/>
            <a:r>
              <a:rPr lang="tr-TR" dirty="0" smtClean="0">
                <a:solidFill>
                  <a:schemeClr val="tx1"/>
                </a:solidFill>
              </a:rPr>
              <a:t>   matris[1][</a:t>
            </a:r>
            <a:r>
              <a:rPr lang="tr-TR" dirty="0">
                <a:solidFill>
                  <a:schemeClr val="tx1"/>
                </a:solidFill>
              </a:rPr>
              <a:t>0] = </a:t>
            </a:r>
            <a:r>
              <a:rPr lang="tr-TR" dirty="0" smtClean="0">
                <a:solidFill>
                  <a:schemeClr val="tx1"/>
                </a:solidFill>
              </a:rPr>
              <a:t>4;</a:t>
            </a:r>
            <a:endParaRPr lang="tr-TR" dirty="0">
              <a:solidFill>
                <a:schemeClr val="tx1"/>
              </a:solidFill>
            </a:endParaRPr>
          </a:p>
          <a:p>
            <a:pPr algn="just"/>
            <a:r>
              <a:rPr lang="tr-TR" dirty="0" smtClean="0">
                <a:solidFill>
                  <a:schemeClr val="tx1"/>
                </a:solidFill>
              </a:rPr>
              <a:t>   matris[1][1] </a:t>
            </a:r>
            <a:r>
              <a:rPr lang="tr-TR" dirty="0">
                <a:solidFill>
                  <a:schemeClr val="tx1"/>
                </a:solidFill>
              </a:rPr>
              <a:t>= </a:t>
            </a:r>
            <a:r>
              <a:rPr lang="tr-TR" dirty="0" smtClean="0">
                <a:solidFill>
                  <a:schemeClr val="tx1"/>
                </a:solidFill>
              </a:rPr>
              <a:t>5;</a:t>
            </a:r>
            <a:endParaRPr lang="tr-TR" dirty="0">
              <a:solidFill>
                <a:schemeClr val="tx1"/>
              </a:solidFill>
            </a:endParaRPr>
          </a:p>
          <a:p>
            <a:pPr algn="just"/>
            <a:r>
              <a:rPr lang="tr-TR" dirty="0" smtClean="0">
                <a:solidFill>
                  <a:schemeClr val="tx1"/>
                </a:solidFill>
              </a:rPr>
              <a:t>   matris[1][2] </a:t>
            </a:r>
            <a:r>
              <a:rPr lang="tr-TR" dirty="0">
                <a:solidFill>
                  <a:schemeClr val="tx1"/>
                </a:solidFill>
              </a:rPr>
              <a:t>= </a:t>
            </a:r>
            <a:r>
              <a:rPr lang="tr-TR" dirty="0" smtClean="0">
                <a:solidFill>
                  <a:schemeClr val="tx1"/>
                </a:solidFill>
              </a:rPr>
              <a:t>6;</a:t>
            </a:r>
            <a:endParaRPr lang="tr-TR" dirty="0">
              <a:solidFill>
                <a:schemeClr val="tx1"/>
              </a:solidFill>
            </a:endParaRPr>
          </a:p>
          <a:p>
            <a:pPr algn="just"/>
            <a:r>
              <a:rPr lang="tr-TR" dirty="0" smtClean="0">
                <a:solidFill>
                  <a:schemeClr val="tx1"/>
                </a:solidFill>
              </a:rPr>
              <a:t>   matris[2][</a:t>
            </a:r>
            <a:r>
              <a:rPr lang="tr-TR" dirty="0">
                <a:solidFill>
                  <a:schemeClr val="tx1"/>
                </a:solidFill>
              </a:rPr>
              <a:t>0] = </a:t>
            </a:r>
            <a:r>
              <a:rPr lang="tr-TR" dirty="0" smtClean="0">
                <a:solidFill>
                  <a:schemeClr val="tx1"/>
                </a:solidFill>
              </a:rPr>
              <a:t>7;</a:t>
            </a:r>
            <a:endParaRPr lang="tr-TR" dirty="0">
              <a:solidFill>
                <a:schemeClr val="tx1"/>
              </a:solidFill>
            </a:endParaRPr>
          </a:p>
          <a:p>
            <a:pPr algn="just"/>
            <a:r>
              <a:rPr lang="tr-TR" dirty="0" smtClean="0">
                <a:solidFill>
                  <a:schemeClr val="tx1"/>
                </a:solidFill>
              </a:rPr>
              <a:t>   matris[2][1] </a:t>
            </a:r>
            <a:r>
              <a:rPr lang="tr-TR" dirty="0">
                <a:solidFill>
                  <a:schemeClr val="tx1"/>
                </a:solidFill>
              </a:rPr>
              <a:t>= </a:t>
            </a:r>
            <a:r>
              <a:rPr lang="tr-TR" dirty="0" smtClean="0">
                <a:solidFill>
                  <a:schemeClr val="tx1"/>
                </a:solidFill>
              </a:rPr>
              <a:t>8;</a:t>
            </a:r>
            <a:endParaRPr lang="tr-TR" dirty="0">
              <a:solidFill>
                <a:schemeClr val="tx1"/>
              </a:solidFill>
            </a:endParaRPr>
          </a:p>
          <a:p>
            <a:pPr algn="just"/>
            <a:r>
              <a:rPr lang="tr-TR" dirty="0" smtClean="0">
                <a:solidFill>
                  <a:schemeClr val="tx1"/>
                </a:solidFill>
              </a:rPr>
              <a:t>   matris[2][2] </a:t>
            </a:r>
            <a:r>
              <a:rPr lang="tr-TR" dirty="0">
                <a:solidFill>
                  <a:schemeClr val="tx1"/>
                </a:solidFill>
              </a:rPr>
              <a:t>= </a:t>
            </a:r>
            <a:r>
              <a:rPr lang="tr-TR" dirty="0" smtClean="0">
                <a:solidFill>
                  <a:schemeClr val="tx1"/>
                </a:solidFill>
              </a:rPr>
              <a:t>9;</a:t>
            </a:r>
            <a:endParaRPr lang="tr-TR" dirty="0">
              <a:solidFill>
                <a:schemeClr val="tx1"/>
              </a:solidFill>
            </a:endParaRPr>
          </a:p>
          <a:p>
            <a:pPr algn="just"/>
            <a:endParaRPr lang="tr-TR" dirty="0">
              <a:solidFill>
                <a:schemeClr val="tx1"/>
              </a:solidFill>
            </a:endParaRPr>
          </a:p>
          <a:p>
            <a:pPr algn="just"/>
            <a:endParaRPr lang="tr-TR" sz="2400" dirty="0" smtClean="0">
              <a:solidFill>
                <a:schemeClr val="tx1"/>
              </a:solidFill>
            </a:endParaRPr>
          </a:p>
          <a:p>
            <a:pPr algn="just"/>
            <a:endParaRPr lang="tr-TR" sz="2400" dirty="0" smtClean="0">
              <a:solidFill>
                <a:schemeClr val="tx1"/>
              </a:solidFill>
            </a:endParaRPr>
          </a:p>
        </p:txBody>
      </p:sp>
      <p:sp>
        <p:nvSpPr>
          <p:cNvPr id="4" name="3 Dikdörtgen"/>
          <p:cNvSpPr/>
          <p:nvPr/>
        </p:nvSpPr>
        <p:spPr>
          <a:xfrm>
            <a:off x="3846286" y="2230184"/>
            <a:ext cx="4572000" cy="3139321"/>
          </a:xfrm>
          <a:prstGeom prst="rect">
            <a:avLst/>
          </a:prstGeom>
        </p:spPr>
        <p:txBody>
          <a:bodyPr>
            <a:spAutoFit/>
          </a:bodyPr>
          <a:lstStyle/>
          <a:p>
            <a:pPr algn="just"/>
            <a:endParaRPr lang="tr-TR" dirty="0" smtClean="0"/>
          </a:p>
          <a:p>
            <a:pPr algn="just">
              <a:buFont typeface="Wingdings" pitchFamily="2" charset="2"/>
              <a:buChar char="Ø"/>
            </a:pPr>
            <a:r>
              <a:rPr lang="tr-TR" dirty="0" smtClean="0"/>
              <a:t> Yukarıdaki örnekte iki boyutlu iki adet dizi tanımlanmıştır. Diziler 3x3 boyut ve kapasitelerindedir ve 9 tane </a:t>
            </a:r>
            <a:r>
              <a:rPr lang="tr-TR" dirty="0" err="1" smtClean="0"/>
              <a:t>int</a:t>
            </a:r>
            <a:r>
              <a:rPr lang="tr-TR" dirty="0" smtClean="0"/>
              <a:t> alanı bulunmaktadır. Bu 9 alana değer atanması ise 2 farklı yolla yapılmıştır. İlk örnekte </a:t>
            </a:r>
            <a:r>
              <a:rPr lang="tr-TR" i="1" dirty="0" err="1" smtClean="0"/>
              <a:t>ikiBoyutlu</a:t>
            </a:r>
            <a:r>
              <a:rPr lang="tr-TR" dirty="0" smtClean="0"/>
              <a:t> değişkeninin değerleri tanımlama aşamasında verilmiştir. </a:t>
            </a:r>
            <a:r>
              <a:rPr lang="tr-TR" i="1" dirty="0" smtClean="0"/>
              <a:t>matris</a:t>
            </a:r>
            <a:r>
              <a:rPr lang="tr-TR" dirty="0" smtClean="0"/>
              <a:t> değişkeninin değerleri ise tanımlamadan sonra tek tek verilmiştir. Yukarıdaki örnekte iki değişken de aynı değerleri tutmaktadır.</a:t>
            </a:r>
          </a:p>
        </p:txBody>
      </p:sp>
    </p:spTree>
  </p:cSld>
  <p:clrMapOvr>
    <a:masterClrMapping/>
  </p:clrMapOvr>
  <p:transition>
    <p:random/>
  </p:transition>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1747" name="Rectangle 2"/>
          <p:cNvSpPr>
            <a:spLocks noGrp="1" noChangeArrowheads="1"/>
          </p:cNvSpPr>
          <p:nvPr>
            <p:ph type="title"/>
          </p:nvPr>
        </p:nvSpPr>
        <p:spPr/>
        <p:txBody>
          <a:bodyPr/>
          <a:lstStyle/>
          <a:p>
            <a:r>
              <a:rPr kumimoji="0" lang="en-US" dirty="0"/>
              <a:t>Vector Dot Product</a:t>
            </a:r>
          </a:p>
        </p:txBody>
      </p:sp>
      <p:sp>
        <p:nvSpPr>
          <p:cNvPr id="31748" name="Rectangle 3"/>
          <p:cNvSpPr>
            <a:spLocks noGrp="1" noChangeArrowheads="1"/>
          </p:cNvSpPr>
          <p:nvPr>
            <p:ph type="body" idx="1"/>
          </p:nvPr>
        </p:nvSpPr>
        <p:spPr>
          <a:xfrm>
            <a:off x="457200" y="1219200"/>
            <a:ext cx="3614734" cy="4937760"/>
          </a:xfrm>
        </p:spPr>
        <p:txBody>
          <a:bodyPr/>
          <a:lstStyle/>
          <a:p>
            <a:pPr marL="0" indent="0"/>
            <a:r>
              <a:rPr kumimoji="0" lang="en-US" dirty="0"/>
              <a:t>Dot product.  </a:t>
            </a:r>
            <a:endParaRPr kumimoji="0" lang="tr-TR" dirty="0" smtClean="0"/>
          </a:p>
          <a:p>
            <a:pPr marL="0" indent="0"/>
            <a:r>
              <a:rPr kumimoji="0" lang="en-US" dirty="0" smtClean="0">
                <a:solidFill>
                  <a:schemeClr val="tx1"/>
                </a:solidFill>
              </a:rPr>
              <a:t>Given </a:t>
            </a:r>
            <a:r>
              <a:rPr kumimoji="0" lang="en-US" dirty="0">
                <a:solidFill>
                  <a:schemeClr val="tx1"/>
                </a:solidFill>
              </a:rPr>
              <a:t>two vectors </a:t>
            </a:r>
            <a:r>
              <a:rPr kumimoji="0" lang="en-US" sz="2400" b="1" dirty="0">
                <a:solidFill>
                  <a:schemeClr val="tx1"/>
                </a:solidFill>
                <a:latin typeface="Courier New" charset="0"/>
              </a:rPr>
              <a:t>x[]</a:t>
            </a:r>
            <a:r>
              <a:rPr kumimoji="0" lang="en-US" sz="3600" dirty="0">
                <a:solidFill>
                  <a:schemeClr val="tx1"/>
                </a:solidFill>
              </a:rPr>
              <a:t> </a:t>
            </a:r>
            <a:r>
              <a:rPr kumimoji="0" lang="en-US" dirty="0">
                <a:solidFill>
                  <a:schemeClr val="tx1"/>
                </a:solidFill>
              </a:rPr>
              <a:t>and </a:t>
            </a:r>
            <a:r>
              <a:rPr kumimoji="0" lang="en-US" sz="2400" b="1" dirty="0">
                <a:solidFill>
                  <a:schemeClr val="tx1"/>
                </a:solidFill>
                <a:latin typeface="Courier New" charset="0"/>
              </a:rPr>
              <a:t>y[]</a:t>
            </a:r>
            <a:r>
              <a:rPr kumimoji="0" lang="en-US" sz="3600" dirty="0">
                <a:solidFill>
                  <a:schemeClr val="tx1"/>
                </a:solidFill>
              </a:rPr>
              <a:t> </a:t>
            </a:r>
            <a:r>
              <a:rPr kumimoji="0" lang="en-US" dirty="0">
                <a:solidFill>
                  <a:schemeClr val="tx1"/>
                </a:solidFill>
              </a:rPr>
              <a:t>of length </a:t>
            </a:r>
            <a:r>
              <a:rPr kumimoji="0" lang="en-US" sz="1600" b="1" dirty="0">
                <a:solidFill>
                  <a:schemeClr val="tx1"/>
                </a:solidFill>
                <a:latin typeface="Courier New" charset="0"/>
              </a:rPr>
              <a:t>N</a:t>
            </a:r>
            <a:r>
              <a:rPr kumimoji="0" lang="en-US" dirty="0">
                <a:solidFill>
                  <a:schemeClr val="tx1"/>
                </a:solidFill>
              </a:rPr>
              <a:t>, their dot product is the sum of the products of their corresponding components.</a:t>
            </a:r>
          </a:p>
        </p:txBody>
      </p:sp>
      <p:sp>
        <p:nvSpPr>
          <p:cNvPr id="31749" name="Rectangle 4"/>
          <p:cNvSpPr>
            <a:spLocks noChangeArrowheads="1"/>
          </p:cNvSpPr>
          <p:nvPr/>
        </p:nvSpPr>
        <p:spPr bwMode="auto">
          <a:xfrm>
            <a:off x="4500562" y="4071942"/>
            <a:ext cx="4294187" cy="2030412"/>
          </a:xfrm>
          <a:prstGeom prst="rect">
            <a:avLst/>
          </a:prstGeom>
          <a:ln>
            <a:headEnd/>
            <a:tailEnd/>
          </a:ln>
        </p:spPr>
        <p:style>
          <a:lnRef idx="1">
            <a:schemeClr val="accent3"/>
          </a:lnRef>
          <a:fillRef idx="2">
            <a:schemeClr val="accent3"/>
          </a:fillRef>
          <a:effectRef idx="1">
            <a:schemeClr val="accent3"/>
          </a:effectRef>
          <a:fontRef idx="minor">
            <a:schemeClr val="dk1"/>
          </a:fontRef>
        </p:style>
        <p:txBody>
          <a:bodyPr lIns="182880" tIns="137160" rIns="182880" bIns="182880">
            <a:prstTxWarp prst="textNoShape">
              <a:avLst/>
            </a:prstTxWarp>
            <a:spAutoFit/>
          </a:bodyPr>
          <a:lstStyle/>
          <a:p>
            <a:r>
              <a:rPr lang="en-US" sz="1600" b="1" dirty="0" smtClean="0">
                <a:solidFill>
                  <a:srgbClr val="0000FF"/>
                </a:solidFill>
                <a:latin typeface="Courier New" charset="0"/>
              </a:rPr>
              <a:t>double</a:t>
            </a:r>
            <a:r>
              <a:rPr lang="en-US" sz="1600" b="1" dirty="0" smtClean="0">
                <a:solidFill>
                  <a:srgbClr val="9A1900"/>
                </a:solidFill>
                <a:latin typeface="Courier New" charset="0"/>
              </a:rPr>
              <a:t> </a:t>
            </a:r>
            <a:r>
              <a:rPr lang="en-US" sz="1600" b="1" dirty="0" smtClean="0">
                <a:solidFill>
                  <a:srgbClr val="000000"/>
                </a:solidFill>
                <a:latin typeface="Courier New" charset="0"/>
              </a:rPr>
              <a:t>x</a:t>
            </a:r>
            <a:r>
              <a:rPr lang="en-US" sz="1600" b="1" dirty="0" smtClean="0">
                <a:solidFill>
                  <a:srgbClr val="9A1900"/>
                </a:solidFill>
                <a:latin typeface="Courier New" charset="0"/>
              </a:rPr>
              <a:t>[]</a:t>
            </a:r>
            <a:r>
              <a:rPr lang="en-US" sz="1600" b="1" dirty="0" smtClean="0">
                <a:solidFill>
                  <a:srgbClr val="000000"/>
                </a:solidFill>
                <a:latin typeface="Courier New" charset="0"/>
              </a:rPr>
              <a:t> </a:t>
            </a:r>
            <a:r>
              <a:rPr lang="en-US" sz="1600" b="1" dirty="0">
                <a:solidFill>
                  <a:srgbClr val="9C1600"/>
                </a:solidFill>
                <a:latin typeface="Courier New" charset="0"/>
              </a:rPr>
              <a:t>= </a:t>
            </a:r>
            <a:r>
              <a:rPr lang="en-US" sz="1600" b="1" dirty="0">
                <a:solidFill>
                  <a:srgbClr val="000008"/>
                </a:solidFill>
                <a:latin typeface="Courier New" charset="0"/>
              </a:rPr>
              <a:t>{ </a:t>
            </a:r>
            <a:r>
              <a:rPr lang="en-US" sz="1600" b="1" dirty="0">
                <a:solidFill>
                  <a:srgbClr val="993399"/>
                </a:solidFill>
                <a:latin typeface="Courier New" charset="0"/>
              </a:rPr>
              <a:t>0.3</a:t>
            </a:r>
            <a:r>
              <a:rPr lang="en-US" sz="1600" b="1" dirty="0">
                <a:solidFill>
                  <a:srgbClr val="9A1900"/>
                </a:solidFill>
                <a:latin typeface="Courier New" charset="0"/>
              </a:rPr>
              <a:t>, </a:t>
            </a:r>
            <a:r>
              <a:rPr lang="en-US" sz="1600" b="1" dirty="0">
                <a:solidFill>
                  <a:srgbClr val="993399"/>
                </a:solidFill>
                <a:latin typeface="Courier New" charset="0"/>
              </a:rPr>
              <a:t>0.6</a:t>
            </a:r>
            <a:r>
              <a:rPr lang="en-US" sz="1600" b="1" dirty="0">
                <a:solidFill>
                  <a:srgbClr val="9A1900"/>
                </a:solidFill>
                <a:latin typeface="Courier New" charset="0"/>
              </a:rPr>
              <a:t>, </a:t>
            </a:r>
            <a:r>
              <a:rPr lang="en-US" sz="1600" b="1" dirty="0">
                <a:solidFill>
                  <a:srgbClr val="993399"/>
                </a:solidFill>
                <a:latin typeface="Courier New" charset="0"/>
              </a:rPr>
              <a:t>0.1</a:t>
            </a:r>
            <a:r>
              <a:rPr lang="en-US" sz="1600" b="1" dirty="0">
                <a:solidFill>
                  <a:srgbClr val="000008"/>
                </a:solidFill>
                <a:latin typeface="Courier New" charset="0"/>
              </a:rPr>
              <a:t>}</a:t>
            </a:r>
            <a:r>
              <a:rPr lang="en-US" sz="1600" b="1" dirty="0">
                <a:solidFill>
                  <a:srgbClr val="9A1900"/>
                </a:solidFill>
                <a:latin typeface="Courier New" charset="0"/>
              </a:rPr>
              <a:t>; </a:t>
            </a:r>
          </a:p>
          <a:p>
            <a:r>
              <a:rPr lang="en-US" sz="1600" b="1" dirty="0" smtClean="0">
                <a:solidFill>
                  <a:srgbClr val="0000FF"/>
                </a:solidFill>
                <a:latin typeface="Courier New" charset="0"/>
              </a:rPr>
              <a:t>double</a:t>
            </a:r>
            <a:r>
              <a:rPr lang="en-US" sz="1600" b="1" dirty="0" smtClean="0">
                <a:solidFill>
                  <a:srgbClr val="9A1900"/>
                </a:solidFill>
                <a:latin typeface="Courier New" charset="0"/>
              </a:rPr>
              <a:t> </a:t>
            </a:r>
            <a:r>
              <a:rPr lang="en-US" sz="1600" b="1" dirty="0" smtClean="0">
                <a:solidFill>
                  <a:srgbClr val="000000"/>
                </a:solidFill>
                <a:latin typeface="Courier New" charset="0"/>
              </a:rPr>
              <a:t>y</a:t>
            </a:r>
            <a:r>
              <a:rPr lang="en-US" sz="1600" b="1" dirty="0" smtClean="0">
                <a:solidFill>
                  <a:srgbClr val="9A1900"/>
                </a:solidFill>
                <a:latin typeface="Courier New" charset="0"/>
              </a:rPr>
              <a:t>[]</a:t>
            </a:r>
            <a:r>
              <a:rPr lang="en-US" sz="1600" b="1" dirty="0" smtClean="0">
                <a:solidFill>
                  <a:srgbClr val="000000"/>
                </a:solidFill>
                <a:latin typeface="Courier New" charset="0"/>
              </a:rPr>
              <a:t> </a:t>
            </a:r>
            <a:r>
              <a:rPr lang="en-US" sz="1600" b="1" dirty="0">
                <a:solidFill>
                  <a:srgbClr val="9C1600"/>
                </a:solidFill>
                <a:latin typeface="Courier New" charset="0"/>
              </a:rPr>
              <a:t>= </a:t>
            </a:r>
            <a:r>
              <a:rPr lang="en-US" sz="1600" b="1" dirty="0">
                <a:solidFill>
                  <a:srgbClr val="000008"/>
                </a:solidFill>
                <a:latin typeface="Courier New" charset="0"/>
              </a:rPr>
              <a:t>{ </a:t>
            </a:r>
            <a:r>
              <a:rPr lang="en-US" sz="1600" b="1" dirty="0">
                <a:solidFill>
                  <a:srgbClr val="993399"/>
                </a:solidFill>
                <a:latin typeface="Courier New" charset="0"/>
              </a:rPr>
              <a:t>0.5</a:t>
            </a:r>
            <a:r>
              <a:rPr lang="en-US" sz="1600" b="1" dirty="0">
                <a:solidFill>
                  <a:srgbClr val="9A1900"/>
                </a:solidFill>
                <a:latin typeface="Courier New" charset="0"/>
              </a:rPr>
              <a:t>, </a:t>
            </a:r>
            <a:r>
              <a:rPr lang="en-US" sz="1600" b="1" dirty="0">
                <a:solidFill>
                  <a:srgbClr val="993399"/>
                </a:solidFill>
                <a:latin typeface="Courier New" charset="0"/>
              </a:rPr>
              <a:t>0.1</a:t>
            </a:r>
            <a:r>
              <a:rPr lang="en-US" sz="1600" b="1" dirty="0">
                <a:solidFill>
                  <a:srgbClr val="9A1900"/>
                </a:solidFill>
                <a:latin typeface="Courier New" charset="0"/>
              </a:rPr>
              <a:t>, </a:t>
            </a:r>
            <a:r>
              <a:rPr lang="en-US" sz="1600" b="1" dirty="0">
                <a:solidFill>
                  <a:srgbClr val="993399"/>
                </a:solidFill>
                <a:latin typeface="Courier New" charset="0"/>
              </a:rPr>
              <a:t>0.4</a:t>
            </a:r>
            <a:r>
              <a:rPr lang="en-US" sz="1600" b="1" dirty="0">
                <a:solidFill>
                  <a:srgbClr val="000008"/>
                </a:solidFill>
                <a:latin typeface="Courier New" charset="0"/>
              </a:rPr>
              <a:t>}</a:t>
            </a:r>
            <a:r>
              <a:rPr lang="en-US" sz="1600" b="1" dirty="0">
                <a:solidFill>
                  <a:srgbClr val="9A1900"/>
                </a:solidFill>
                <a:latin typeface="Courier New" charset="0"/>
              </a:rPr>
              <a:t>; </a:t>
            </a:r>
            <a:endParaRPr lang="en-US" sz="1600" b="1" dirty="0">
              <a:solidFill>
                <a:srgbClr val="000008"/>
              </a:solidFill>
              <a:latin typeface="Courier New" charset="0"/>
            </a:endParaRPr>
          </a:p>
          <a:p>
            <a:pPr>
              <a:lnSpc>
                <a:spcPct val="50000"/>
              </a:lnSpc>
              <a:spcBef>
                <a:spcPct val="50000"/>
              </a:spcBef>
            </a:pPr>
            <a:r>
              <a:rPr lang="en-US" sz="1600" b="1" dirty="0" err="1" smtClean="0">
                <a:solidFill>
                  <a:srgbClr val="0000FF"/>
                </a:solidFill>
                <a:latin typeface="Courier New" charset="0"/>
              </a:rPr>
              <a:t>int</a:t>
            </a:r>
            <a:r>
              <a:rPr lang="tr-TR" sz="1600" b="1" dirty="0" smtClean="0">
                <a:solidFill>
                  <a:srgbClr val="0000FF"/>
                </a:solidFill>
                <a:latin typeface="Courier New" charset="0"/>
              </a:rPr>
              <a:t> </a:t>
            </a:r>
            <a:r>
              <a:rPr lang="en-US" sz="1600" b="1" dirty="0" smtClean="0">
                <a:solidFill>
                  <a:srgbClr val="000000"/>
                </a:solidFill>
                <a:latin typeface="Courier New" charset="0"/>
              </a:rPr>
              <a:t>N </a:t>
            </a:r>
            <a:r>
              <a:rPr lang="en-US" sz="1600" b="1" dirty="0" smtClean="0">
                <a:solidFill>
                  <a:srgbClr val="9A1900"/>
                </a:solidFill>
                <a:latin typeface="Courier New" charset="0"/>
              </a:rPr>
              <a:t>=</a:t>
            </a:r>
            <a:r>
              <a:rPr lang="tr-TR" sz="1600" b="1" dirty="0" smtClean="0">
                <a:latin typeface="Courier New" charset="0"/>
              </a:rPr>
              <a:t>3, i</a:t>
            </a:r>
            <a:r>
              <a:rPr lang="en-US" sz="1600" b="1" dirty="0" smtClean="0">
                <a:solidFill>
                  <a:srgbClr val="9A1900"/>
                </a:solidFill>
                <a:latin typeface="Courier New" charset="0"/>
              </a:rPr>
              <a:t>;</a:t>
            </a:r>
            <a:endParaRPr lang="en-US" sz="1600" b="1" dirty="0">
              <a:solidFill>
                <a:srgbClr val="0000FF"/>
              </a:solidFill>
              <a:latin typeface="Courier New" charset="0"/>
            </a:endParaRPr>
          </a:p>
          <a:p>
            <a:pPr>
              <a:lnSpc>
                <a:spcPct val="50000"/>
              </a:lnSpc>
              <a:spcBef>
                <a:spcPct val="50000"/>
              </a:spcBef>
            </a:pPr>
            <a:r>
              <a:rPr lang="en-US" sz="1600" b="1" dirty="0" smtClean="0">
                <a:solidFill>
                  <a:srgbClr val="0000FF"/>
                </a:solidFill>
                <a:latin typeface="Courier New" charset="0"/>
              </a:rPr>
              <a:t>double</a:t>
            </a:r>
            <a:r>
              <a:rPr lang="tr-TR" sz="1600" b="1" dirty="0" smtClean="0">
                <a:solidFill>
                  <a:srgbClr val="0000FF"/>
                </a:solidFill>
                <a:latin typeface="Courier New" charset="0"/>
              </a:rPr>
              <a:t> </a:t>
            </a:r>
            <a:r>
              <a:rPr lang="en-US" sz="1600" b="1" dirty="0" smtClean="0">
                <a:solidFill>
                  <a:srgbClr val="000000"/>
                </a:solidFill>
                <a:latin typeface="Courier New" charset="0"/>
              </a:rPr>
              <a:t>sum </a:t>
            </a:r>
            <a:r>
              <a:rPr lang="en-US" sz="1600" b="1" dirty="0">
                <a:solidFill>
                  <a:srgbClr val="9A1900"/>
                </a:solidFill>
                <a:latin typeface="Courier New" charset="0"/>
              </a:rPr>
              <a:t>=</a:t>
            </a:r>
            <a:r>
              <a:rPr lang="en-US" sz="1600" b="1" dirty="0">
                <a:solidFill>
                  <a:srgbClr val="993399"/>
                </a:solidFill>
                <a:latin typeface="Courier New" charset="0"/>
              </a:rPr>
              <a:t>0.0</a:t>
            </a:r>
            <a:r>
              <a:rPr lang="en-US" sz="1600" b="1" dirty="0">
                <a:solidFill>
                  <a:srgbClr val="9A1900"/>
                </a:solidFill>
                <a:latin typeface="Courier New" charset="0"/>
              </a:rPr>
              <a:t>;        </a:t>
            </a:r>
            <a:endParaRPr lang="en-US" sz="1600" b="1" dirty="0">
              <a:solidFill>
                <a:srgbClr val="0000FF"/>
              </a:solidFill>
              <a:latin typeface="Courier New" charset="0"/>
            </a:endParaRPr>
          </a:p>
          <a:p>
            <a:pPr>
              <a:lnSpc>
                <a:spcPct val="50000"/>
              </a:lnSpc>
              <a:spcBef>
                <a:spcPct val="50000"/>
              </a:spcBef>
            </a:pPr>
            <a:r>
              <a:rPr lang="en-US" sz="1600" b="1" dirty="0" smtClean="0">
                <a:solidFill>
                  <a:srgbClr val="0000FF"/>
                </a:solidFill>
                <a:latin typeface="Courier New" charset="0"/>
              </a:rPr>
              <a:t>for</a:t>
            </a:r>
            <a:r>
              <a:rPr lang="en-US" sz="1600" b="1" dirty="0" smtClean="0">
                <a:solidFill>
                  <a:srgbClr val="9A1900"/>
                </a:solidFill>
                <a:latin typeface="Courier New" charset="0"/>
              </a:rPr>
              <a:t>(</a:t>
            </a:r>
            <a:r>
              <a:rPr lang="en-US" sz="1600" b="1" dirty="0" err="1" smtClean="0">
                <a:latin typeface="Courier New" charset="0"/>
              </a:rPr>
              <a:t>i</a:t>
            </a:r>
            <a:r>
              <a:rPr lang="en-US" sz="1600" b="1" dirty="0" smtClean="0">
                <a:latin typeface="Courier New" charset="0"/>
              </a:rPr>
              <a:t> </a:t>
            </a:r>
            <a:r>
              <a:rPr lang="en-US" sz="1600" b="1" dirty="0">
                <a:solidFill>
                  <a:srgbClr val="9A1900"/>
                </a:solidFill>
                <a:latin typeface="Courier New" charset="0"/>
              </a:rPr>
              <a:t>=</a:t>
            </a:r>
            <a:r>
              <a:rPr lang="en-US" sz="1600" b="1" dirty="0">
                <a:solidFill>
                  <a:srgbClr val="993399"/>
                </a:solidFill>
                <a:latin typeface="Courier New" charset="0"/>
              </a:rPr>
              <a:t>0</a:t>
            </a:r>
            <a:r>
              <a:rPr lang="en-US" sz="1600" b="1" dirty="0">
                <a:solidFill>
                  <a:srgbClr val="9A1900"/>
                </a:solidFill>
                <a:latin typeface="Courier New" charset="0"/>
              </a:rPr>
              <a:t>;</a:t>
            </a:r>
            <a:r>
              <a:rPr lang="en-US" sz="1600" b="1" dirty="0">
                <a:latin typeface="Courier New" charset="0"/>
              </a:rPr>
              <a:t> </a:t>
            </a:r>
            <a:r>
              <a:rPr lang="en-US" sz="1600" b="1" dirty="0" err="1">
                <a:latin typeface="Courier New" charset="0"/>
              </a:rPr>
              <a:t>i</a:t>
            </a:r>
            <a:r>
              <a:rPr lang="en-US" sz="1600" b="1" dirty="0">
                <a:latin typeface="Courier New" charset="0"/>
              </a:rPr>
              <a:t> </a:t>
            </a:r>
            <a:r>
              <a:rPr lang="en-US" sz="1600" b="1" dirty="0">
                <a:solidFill>
                  <a:srgbClr val="9A1900"/>
                </a:solidFill>
                <a:latin typeface="Courier New" charset="0"/>
              </a:rPr>
              <a:t>&lt;</a:t>
            </a:r>
            <a:r>
              <a:rPr lang="en-US" sz="1600" b="1" dirty="0">
                <a:solidFill>
                  <a:srgbClr val="000000"/>
                </a:solidFill>
                <a:latin typeface="Courier New" charset="0"/>
              </a:rPr>
              <a:t>N</a:t>
            </a:r>
            <a:r>
              <a:rPr lang="en-US" sz="1600" b="1" dirty="0">
                <a:solidFill>
                  <a:srgbClr val="9A1900"/>
                </a:solidFill>
                <a:latin typeface="Courier New" charset="0"/>
              </a:rPr>
              <a:t>;</a:t>
            </a:r>
            <a:r>
              <a:rPr lang="en-US" sz="1600" b="1" dirty="0">
                <a:latin typeface="Courier New" charset="0"/>
              </a:rPr>
              <a:t> </a:t>
            </a:r>
            <a:r>
              <a:rPr lang="en-US" sz="1600" b="1" dirty="0" err="1">
                <a:latin typeface="Courier New" charset="0"/>
              </a:rPr>
              <a:t>i</a:t>
            </a:r>
            <a:r>
              <a:rPr lang="en-US" sz="1600" b="1" dirty="0">
                <a:solidFill>
                  <a:srgbClr val="9A1900"/>
                </a:solidFill>
                <a:latin typeface="Courier New" charset="0"/>
              </a:rPr>
              <a:t>++) </a:t>
            </a:r>
            <a:r>
              <a:rPr lang="en-US" sz="1600" b="1" dirty="0">
                <a:solidFill>
                  <a:srgbClr val="000000"/>
                </a:solidFill>
                <a:latin typeface="Courier New" charset="0"/>
              </a:rPr>
              <a:t>{</a:t>
            </a:r>
            <a:endParaRPr lang="en-US" sz="1600" b="1" dirty="0">
              <a:solidFill>
                <a:schemeClr val="hlink"/>
              </a:solidFill>
              <a:latin typeface="Courier New" charset="0"/>
            </a:endParaRPr>
          </a:p>
          <a:p>
            <a:pPr>
              <a:lnSpc>
                <a:spcPct val="50000"/>
              </a:lnSpc>
              <a:spcBef>
                <a:spcPct val="50000"/>
              </a:spcBef>
            </a:pPr>
            <a:r>
              <a:rPr lang="en-US" sz="1600" b="1" dirty="0">
                <a:latin typeface="Courier New" charset="0"/>
              </a:rPr>
              <a:t>   sum </a:t>
            </a:r>
            <a:r>
              <a:rPr lang="en-US" sz="1600" b="1" dirty="0">
                <a:solidFill>
                  <a:srgbClr val="9A1900"/>
                </a:solidFill>
                <a:latin typeface="Courier New" charset="0"/>
              </a:rPr>
              <a:t>=</a:t>
            </a:r>
            <a:r>
              <a:rPr lang="en-US" sz="1600" b="1" dirty="0">
                <a:latin typeface="Courier New" charset="0"/>
              </a:rPr>
              <a:t> sum </a:t>
            </a:r>
            <a:r>
              <a:rPr lang="en-US" sz="1600" b="1" dirty="0">
                <a:solidFill>
                  <a:srgbClr val="9A1900"/>
                </a:solidFill>
                <a:latin typeface="Courier New" charset="0"/>
              </a:rPr>
              <a:t>+</a:t>
            </a:r>
            <a:r>
              <a:rPr lang="en-US" sz="1600" b="1" dirty="0">
                <a:latin typeface="Courier New" charset="0"/>
              </a:rPr>
              <a:t> x</a:t>
            </a:r>
            <a:r>
              <a:rPr lang="en-US" sz="1600" b="1" dirty="0">
                <a:solidFill>
                  <a:srgbClr val="9A1900"/>
                </a:solidFill>
                <a:latin typeface="Courier New" charset="0"/>
              </a:rPr>
              <a:t>[</a:t>
            </a:r>
            <a:r>
              <a:rPr lang="en-US" sz="1600" b="1" dirty="0" err="1">
                <a:latin typeface="Courier New" charset="0"/>
              </a:rPr>
              <a:t>i</a:t>
            </a:r>
            <a:r>
              <a:rPr lang="en-US" sz="1600" b="1" dirty="0">
                <a:solidFill>
                  <a:srgbClr val="9A1900"/>
                </a:solidFill>
                <a:latin typeface="Courier New" charset="0"/>
              </a:rPr>
              <a:t>]*</a:t>
            </a:r>
            <a:r>
              <a:rPr lang="en-US" sz="1600" b="1" dirty="0">
                <a:latin typeface="Courier New" charset="0"/>
              </a:rPr>
              <a:t>y</a:t>
            </a:r>
            <a:r>
              <a:rPr lang="en-US" sz="1600" b="1" dirty="0">
                <a:solidFill>
                  <a:srgbClr val="9A1900"/>
                </a:solidFill>
                <a:latin typeface="Courier New" charset="0"/>
              </a:rPr>
              <a:t>[</a:t>
            </a:r>
            <a:r>
              <a:rPr lang="en-US" sz="1600" b="1" dirty="0" err="1">
                <a:latin typeface="Courier New" charset="0"/>
              </a:rPr>
              <a:t>i</a:t>
            </a:r>
            <a:r>
              <a:rPr lang="en-US" sz="1600" b="1" dirty="0">
                <a:solidFill>
                  <a:srgbClr val="9A1900"/>
                </a:solidFill>
                <a:latin typeface="Courier New" charset="0"/>
              </a:rPr>
              <a:t>];</a:t>
            </a:r>
          </a:p>
          <a:p>
            <a:pPr>
              <a:lnSpc>
                <a:spcPct val="50000"/>
              </a:lnSpc>
              <a:spcBef>
                <a:spcPct val="50000"/>
              </a:spcBef>
            </a:pPr>
            <a:r>
              <a:rPr lang="en-US" sz="1600" b="1" dirty="0">
                <a:solidFill>
                  <a:srgbClr val="000000"/>
                </a:solidFill>
                <a:latin typeface="Courier New" charset="0"/>
              </a:rPr>
              <a:t>}</a:t>
            </a:r>
          </a:p>
        </p:txBody>
      </p:sp>
      <p:pic>
        <p:nvPicPr>
          <p:cNvPr id="7" name="Picture 6" descr="Picture 23.png"/>
          <p:cNvPicPr>
            <a:picLocks noChangeAspect="1"/>
          </p:cNvPicPr>
          <p:nvPr/>
        </p:nvPicPr>
        <p:blipFill>
          <a:blip r:embed="rId3"/>
          <a:stretch>
            <a:fillRect/>
          </a:stretch>
        </p:blipFill>
        <p:spPr>
          <a:xfrm>
            <a:off x="4572000" y="1428736"/>
            <a:ext cx="4028881" cy="2143140"/>
          </a:xfrm>
          <a:prstGeom prst="rect">
            <a:avLst/>
          </a:prstGeom>
          <a:ln>
            <a:solidFill>
              <a:srgbClr val="0000FF"/>
            </a:solidFill>
          </a:ln>
        </p:spPr>
      </p:pic>
    </p:spTree>
  </p:cSld>
  <p:clrMapOvr>
    <a:masterClrMapping/>
  </p:clrMapOvr>
  <p:transition>
    <p:random/>
  </p:transition>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Picture 27.png"/>
          <p:cNvPicPr>
            <a:picLocks noChangeAspect="1"/>
          </p:cNvPicPr>
          <p:nvPr/>
        </p:nvPicPr>
        <p:blipFill>
          <a:blip r:embed="rId3"/>
          <a:stretch>
            <a:fillRect/>
          </a:stretch>
        </p:blipFill>
        <p:spPr>
          <a:xfrm>
            <a:off x="5500694" y="2071678"/>
            <a:ext cx="3114248" cy="3938393"/>
          </a:xfrm>
          <a:prstGeom prst="rect">
            <a:avLst/>
          </a:prstGeom>
        </p:spPr>
      </p:pic>
      <p:sp>
        <p:nvSpPr>
          <p:cNvPr id="64514" name="Slide Number Placeholder 3"/>
          <p:cNvSpPr>
            <a:spLocks noGrp="1"/>
          </p:cNvSpPr>
          <p:nvPr>
            <p:ph type="sldNum" sz="quarter" idx="10"/>
          </p:nvPr>
        </p:nvSpPr>
        <p:spPr>
          <a:noFill/>
        </p:spPr>
        <p:txBody>
          <a:bodyPr/>
          <a:lstStyle/>
          <a:p>
            <a:fld id="{26115053-AB54-F44C-B2A4-B3DD805244E0}" type="slidenum">
              <a:rPr lang="en-US" smtClean="0"/>
              <a:pPr/>
              <a:t>43</a:t>
            </a:fld>
            <a:endParaRPr lang="en-US" sz="1400" smtClean="0"/>
          </a:p>
        </p:txBody>
      </p:sp>
      <p:sp>
        <p:nvSpPr>
          <p:cNvPr id="64515" name="Rectangle 2"/>
          <p:cNvSpPr>
            <a:spLocks noGrp="1" noChangeArrowheads="1"/>
          </p:cNvSpPr>
          <p:nvPr>
            <p:ph type="title"/>
          </p:nvPr>
        </p:nvSpPr>
        <p:spPr/>
        <p:txBody>
          <a:bodyPr/>
          <a:lstStyle/>
          <a:p>
            <a:r>
              <a:rPr kumimoji="0" lang="en-US" dirty="0"/>
              <a:t>Two-Dimensional </a:t>
            </a:r>
            <a:r>
              <a:rPr kumimoji="0" lang="en-US" dirty="0" smtClean="0"/>
              <a:t>Array</a:t>
            </a:r>
            <a:r>
              <a:rPr kumimoji="0" lang="tr-TR" dirty="0" smtClean="0"/>
              <a:t>s</a:t>
            </a:r>
            <a:endParaRPr kumimoji="0" lang="en-US" dirty="0"/>
          </a:p>
        </p:txBody>
      </p:sp>
      <p:sp>
        <p:nvSpPr>
          <p:cNvPr id="64516" name="Rectangle 3"/>
          <p:cNvSpPr>
            <a:spLocks noGrp="1" noChangeArrowheads="1"/>
          </p:cNvSpPr>
          <p:nvPr>
            <p:ph type="body" idx="1"/>
          </p:nvPr>
        </p:nvSpPr>
        <p:spPr/>
        <p:txBody>
          <a:bodyPr/>
          <a:lstStyle/>
          <a:p>
            <a:pPr marL="0" indent="0"/>
            <a:r>
              <a:rPr kumimoji="0" lang="en-US" sz="2400" dirty="0"/>
              <a:t>Array access.  </a:t>
            </a:r>
            <a:r>
              <a:rPr kumimoji="0" lang="en-US" sz="2400" dirty="0">
                <a:solidFill>
                  <a:schemeClr val="tx1"/>
                </a:solidFill>
              </a:rPr>
              <a:t>Use </a:t>
            </a:r>
            <a:r>
              <a:rPr kumimoji="0" lang="en-US" sz="1400" b="1" dirty="0">
                <a:solidFill>
                  <a:schemeClr val="tx1"/>
                </a:solidFill>
                <a:latin typeface="Courier New" charset="0"/>
              </a:rPr>
              <a:t>a[</a:t>
            </a:r>
            <a:r>
              <a:rPr kumimoji="0" lang="en-US" sz="1400" b="1" dirty="0" err="1">
                <a:solidFill>
                  <a:schemeClr val="tx1"/>
                </a:solidFill>
                <a:latin typeface="Courier New" charset="0"/>
              </a:rPr>
              <a:t>i</a:t>
            </a:r>
            <a:r>
              <a:rPr kumimoji="0" lang="en-US" sz="1400" b="1" dirty="0">
                <a:solidFill>
                  <a:schemeClr val="tx1"/>
                </a:solidFill>
                <a:latin typeface="Courier New" charset="0"/>
              </a:rPr>
              <a:t>][j]</a:t>
            </a:r>
            <a:r>
              <a:rPr kumimoji="0" lang="en-US" sz="2400" dirty="0">
                <a:solidFill>
                  <a:schemeClr val="tx1"/>
                </a:solidFill>
              </a:rPr>
              <a:t> to access</a:t>
            </a:r>
            <a:r>
              <a:rPr kumimoji="0" lang="en-US" sz="2400" dirty="0" smtClean="0">
                <a:solidFill>
                  <a:schemeClr val="tx1"/>
                </a:solidFill>
              </a:rPr>
              <a:t> entry in </a:t>
            </a:r>
            <a:r>
              <a:rPr kumimoji="0" lang="en-US" sz="2400" dirty="0">
                <a:solidFill>
                  <a:schemeClr val="tx1"/>
                </a:solidFill>
              </a:rPr>
              <a:t>row </a:t>
            </a:r>
            <a:r>
              <a:rPr kumimoji="0" lang="en-US" sz="1400" b="1" dirty="0" err="1">
                <a:solidFill>
                  <a:schemeClr val="tx1"/>
                </a:solidFill>
                <a:latin typeface="Courier New" charset="0"/>
              </a:rPr>
              <a:t>i</a:t>
            </a:r>
            <a:r>
              <a:rPr kumimoji="0" lang="en-US" sz="2400" dirty="0">
                <a:solidFill>
                  <a:schemeClr val="tx1"/>
                </a:solidFill>
              </a:rPr>
              <a:t> and column </a:t>
            </a:r>
            <a:r>
              <a:rPr kumimoji="0" lang="en-US" sz="1400" b="1" dirty="0">
                <a:solidFill>
                  <a:schemeClr val="tx1"/>
                </a:solidFill>
                <a:latin typeface="Courier New" charset="0"/>
              </a:rPr>
              <a:t>j</a:t>
            </a:r>
            <a:r>
              <a:rPr kumimoji="0" lang="en-US" sz="2400" dirty="0">
                <a:solidFill>
                  <a:schemeClr val="tx1"/>
                </a:solidFill>
              </a:rPr>
              <a:t>. </a:t>
            </a:r>
          </a:p>
          <a:p>
            <a:pPr marL="0" indent="0"/>
            <a:r>
              <a:rPr kumimoji="0" lang="en-US" sz="2400" dirty="0"/>
              <a:t>Zero-based indexing.  </a:t>
            </a:r>
            <a:r>
              <a:rPr kumimoji="0" lang="en-US" sz="2400" dirty="0">
                <a:solidFill>
                  <a:schemeClr val="tx1"/>
                </a:solidFill>
              </a:rPr>
              <a:t>Row and column indices start at </a:t>
            </a:r>
            <a:r>
              <a:rPr lang="en-US" sz="1400" b="1" dirty="0">
                <a:solidFill>
                  <a:schemeClr val="tx1"/>
                </a:solidFill>
                <a:latin typeface="Courier New" charset="0"/>
              </a:rPr>
              <a:t>0</a:t>
            </a:r>
            <a:r>
              <a:rPr kumimoji="0" lang="en-US" sz="2400" dirty="0">
                <a:solidFill>
                  <a:schemeClr val="tx1"/>
                </a:solidFill>
              </a:rPr>
              <a:t>.</a:t>
            </a:r>
          </a:p>
          <a:p>
            <a:pPr lvl="1"/>
            <a:endParaRPr kumimoji="0" lang="en-US" dirty="0"/>
          </a:p>
        </p:txBody>
      </p:sp>
      <p:sp>
        <p:nvSpPr>
          <p:cNvPr id="64517" name="Rectangle 6"/>
          <p:cNvSpPr>
            <a:spLocks noChangeArrowheads="1"/>
          </p:cNvSpPr>
          <p:nvPr/>
        </p:nvSpPr>
        <p:spPr bwMode="auto">
          <a:xfrm>
            <a:off x="642910" y="2214554"/>
            <a:ext cx="4572032" cy="2198687"/>
          </a:xfrm>
          <a:prstGeom prst="rect">
            <a:avLst/>
          </a:prstGeom>
          <a:ln>
            <a:headEnd/>
            <a:tailEnd/>
          </a:ln>
        </p:spPr>
        <p:style>
          <a:lnRef idx="1">
            <a:schemeClr val="accent3"/>
          </a:lnRef>
          <a:fillRef idx="2">
            <a:schemeClr val="accent3"/>
          </a:fillRef>
          <a:effectRef idx="1">
            <a:schemeClr val="accent3"/>
          </a:effectRef>
          <a:fontRef idx="minor">
            <a:schemeClr val="dk1"/>
          </a:fontRef>
        </p:style>
        <p:txBody>
          <a:bodyPr wrap="square" lIns="182880" tIns="182880" rIns="182880" bIns="182880">
            <a:prstTxWarp prst="textNoShape">
              <a:avLst/>
            </a:prstTxWarp>
            <a:spAutoFit/>
          </a:bodyPr>
          <a:lstStyle/>
          <a:p>
            <a:pPr>
              <a:lnSpc>
                <a:spcPct val="50000"/>
              </a:lnSpc>
              <a:spcBef>
                <a:spcPct val="50000"/>
              </a:spcBef>
            </a:pPr>
            <a:r>
              <a:rPr lang="en-US" sz="1600" b="1" dirty="0" err="1">
                <a:solidFill>
                  <a:srgbClr val="0000FF"/>
                </a:solidFill>
                <a:latin typeface="Courier New" charset="0"/>
              </a:rPr>
              <a:t>int</a:t>
            </a:r>
            <a:r>
              <a:rPr lang="en-US" sz="1600" b="1" dirty="0">
                <a:solidFill>
                  <a:srgbClr val="0000FF"/>
                </a:solidFill>
                <a:latin typeface="Courier New" charset="0"/>
              </a:rPr>
              <a:t> </a:t>
            </a:r>
            <a:r>
              <a:rPr lang="tr-TR" sz="1600" b="1" dirty="0" smtClean="0">
                <a:solidFill>
                  <a:schemeClr val="tx1"/>
                </a:solidFill>
                <a:latin typeface="Courier New" charset="0"/>
              </a:rPr>
              <a:t>i,j,</a:t>
            </a:r>
            <a:r>
              <a:rPr lang="tr-TR" sz="1600" b="1" dirty="0" smtClean="0">
                <a:solidFill>
                  <a:srgbClr val="0000FF"/>
                </a:solidFill>
                <a:latin typeface="Courier New" charset="0"/>
              </a:rPr>
              <a:t> </a:t>
            </a:r>
            <a:r>
              <a:rPr lang="en-US" sz="1600" b="1" dirty="0" smtClean="0">
                <a:solidFill>
                  <a:srgbClr val="000008"/>
                </a:solidFill>
                <a:latin typeface="Courier New" charset="0"/>
              </a:rPr>
              <a:t>M </a:t>
            </a:r>
            <a:r>
              <a:rPr lang="en-US" sz="1600" b="1" dirty="0">
                <a:solidFill>
                  <a:srgbClr val="9C1600"/>
                </a:solidFill>
                <a:latin typeface="Courier New" charset="0"/>
              </a:rPr>
              <a:t>= </a:t>
            </a:r>
            <a:r>
              <a:rPr lang="en-US" sz="1600" b="1" dirty="0">
                <a:solidFill>
                  <a:srgbClr val="99319A"/>
                </a:solidFill>
                <a:latin typeface="Courier New" charset="0"/>
              </a:rPr>
              <a:t>10</a:t>
            </a:r>
            <a:r>
              <a:rPr lang="en-US" sz="1600" b="1" dirty="0">
                <a:solidFill>
                  <a:srgbClr val="9C1600"/>
                </a:solidFill>
                <a:latin typeface="Courier New" charset="0"/>
              </a:rPr>
              <a:t>;</a:t>
            </a:r>
          </a:p>
          <a:p>
            <a:pPr>
              <a:lnSpc>
                <a:spcPct val="50000"/>
              </a:lnSpc>
              <a:spcBef>
                <a:spcPct val="50000"/>
              </a:spcBef>
            </a:pPr>
            <a:r>
              <a:rPr lang="en-US" sz="1600" b="1" dirty="0" err="1" smtClean="0">
                <a:solidFill>
                  <a:srgbClr val="0000FF"/>
                </a:solidFill>
                <a:latin typeface="Courier New" charset="0"/>
              </a:rPr>
              <a:t>int</a:t>
            </a:r>
            <a:r>
              <a:rPr lang="tr-TR" sz="1600" b="1" dirty="0" smtClean="0">
                <a:solidFill>
                  <a:srgbClr val="0000FF"/>
                </a:solidFill>
                <a:latin typeface="Courier New" charset="0"/>
              </a:rPr>
              <a:t> </a:t>
            </a:r>
            <a:r>
              <a:rPr lang="en-US" sz="1600" b="1" dirty="0" smtClean="0">
                <a:solidFill>
                  <a:srgbClr val="000008"/>
                </a:solidFill>
                <a:latin typeface="Courier New" charset="0"/>
              </a:rPr>
              <a:t>N </a:t>
            </a:r>
            <a:r>
              <a:rPr lang="en-US" sz="1600" b="1" dirty="0">
                <a:solidFill>
                  <a:srgbClr val="9C1600"/>
                </a:solidFill>
                <a:latin typeface="Courier New" charset="0"/>
              </a:rPr>
              <a:t>= </a:t>
            </a:r>
            <a:r>
              <a:rPr lang="en-US" sz="1600" b="1" dirty="0">
                <a:solidFill>
                  <a:srgbClr val="99319A"/>
                </a:solidFill>
                <a:latin typeface="Courier New" charset="0"/>
              </a:rPr>
              <a:t>3</a:t>
            </a:r>
            <a:r>
              <a:rPr lang="en-US" sz="1600" b="1" dirty="0">
                <a:solidFill>
                  <a:srgbClr val="9C1600"/>
                </a:solidFill>
                <a:latin typeface="Courier New" charset="0"/>
              </a:rPr>
              <a:t>;</a:t>
            </a:r>
            <a:endParaRPr lang="en-US" sz="1600" b="1" dirty="0">
              <a:solidFill>
                <a:srgbClr val="0000FF"/>
              </a:solidFill>
              <a:latin typeface="Courier New" charset="0"/>
            </a:endParaRPr>
          </a:p>
          <a:p>
            <a:pPr>
              <a:lnSpc>
                <a:spcPct val="50000"/>
              </a:lnSpc>
              <a:spcBef>
                <a:spcPct val="50000"/>
              </a:spcBef>
            </a:pPr>
            <a:r>
              <a:rPr lang="en-US" sz="1600" b="1" dirty="0" smtClean="0">
                <a:solidFill>
                  <a:srgbClr val="0000FF"/>
                </a:solidFill>
                <a:latin typeface="Courier New" charset="0"/>
              </a:rPr>
              <a:t>double</a:t>
            </a:r>
            <a:r>
              <a:rPr lang="tr-TR" sz="1600" b="1" dirty="0" smtClean="0">
                <a:solidFill>
                  <a:srgbClr val="0000FF"/>
                </a:solidFill>
                <a:latin typeface="Courier New" charset="0"/>
              </a:rPr>
              <a:t> </a:t>
            </a:r>
            <a:r>
              <a:rPr lang="en-US" sz="1600" b="1" dirty="0" smtClean="0">
                <a:solidFill>
                  <a:srgbClr val="000000"/>
                </a:solidFill>
                <a:latin typeface="Courier New" charset="0"/>
              </a:rPr>
              <a:t>a</a:t>
            </a:r>
            <a:r>
              <a:rPr lang="en-US" sz="1600" b="1" dirty="0" smtClean="0">
                <a:solidFill>
                  <a:srgbClr val="9A1900"/>
                </a:solidFill>
                <a:latin typeface="Courier New" charset="0"/>
              </a:rPr>
              <a:t>[</a:t>
            </a:r>
            <a:r>
              <a:rPr lang="en-US" sz="1600" b="1" dirty="0" smtClean="0">
                <a:solidFill>
                  <a:srgbClr val="000008"/>
                </a:solidFill>
                <a:latin typeface="Courier New" charset="0"/>
              </a:rPr>
              <a:t>M</a:t>
            </a:r>
            <a:r>
              <a:rPr lang="en-US" sz="1600" b="1" dirty="0">
                <a:solidFill>
                  <a:srgbClr val="9A1900"/>
                </a:solidFill>
                <a:latin typeface="Courier New" charset="0"/>
              </a:rPr>
              <a:t>][</a:t>
            </a:r>
            <a:r>
              <a:rPr lang="en-US" sz="1600" b="1" dirty="0">
                <a:solidFill>
                  <a:srgbClr val="000008"/>
                </a:solidFill>
                <a:latin typeface="Courier New" charset="0"/>
              </a:rPr>
              <a:t>N</a:t>
            </a:r>
            <a:r>
              <a:rPr lang="en-US" sz="1600" b="1" dirty="0">
                <a:solidFill>
                  <a:srgbClr val="9A1900"/>
                </a:solidFill>
                <a:latin typeface="Courier New" charset="0"/>
              </a:rPr>
              <a:t>];</a:t>
            </a:r>
          </a:p>
          <a:p>
            <a:r>
              <a:rPr lang="en-US" sz="1600" b="1" dirty="0">
                <a:solidFill>
                  <a:srgbClr val="0000FF"/>
                </a:solidFill>
                <a:latin typeface="Courier New" charset="0"/>
              </a:rPr>
              <a:t>for </a:t>
            </a:r>
            <a:r>
              <a:rPr lang="en-US" sz="1600" b="1" dirty="0" smtClean="0">
                <a:solidFill>
                  <a:srgbClr val="9C1600"/>
                </a:solidFill>
                <a:latin typeface="Courier New" charset="0"/>
              </a:rPr>
              <a:t>(</a:t>
            </a:r>
            <a:r>
              <a:rPr lang="en-US" sz="1600" b="1" dirty="0" err="1" smtClean="0">
                <a:solidFill>
                  <a:srgbClr val="000008"/>
                </a:solidFill>
                <a:latin typeface="Courier New" charset="0"/>
              </a:rPr>
              <a:t>i</a:t>
            </a:r>
            <a:r>
              <a:rPr lang="en-US" sz="1600" b="1" dirty="0" smtClean="0">
                <a:solidFill>
                  <a:srgbClr val="000008"/>
                </a:solidFill>
                <a:latin typeface="Courier New" charset="0"/>
              </a:rPr>
              <a:t> </a:t>
            </a:r>
            <a:r>
              <a:rPr lang="en-US" sz="1600" b="1" dirty="0">
                <a:solidFill>
                  <a:srgbClr val="9C1600"/>
                </a:solidFill>
                <a:latin typeface="Courier New" charset="0"/>
              </a:rPr>
              <a:t>= </a:t>
            </a:r>
            <a:r>
              <a:rPr lang="en-US" sz="1600" b="1" dirty="0">
                <a:solidFill>
                  <a:srgbClr val="99319A"/>
                </a:solidFill>
                <a:latin typeface="Courier New" charset="0"/>
              </a:rPr>
              <a:t>0</a:t>
            </a:r>
            <a:r>
              <a:rPr lang="en-US" sz="1600" b="1" dirty="0">
                <a:solidFill>
                  <a:srgbClr val="9C1600"/>
                </a:solidFill>
                <a:latin typeface="Courier New" charset="0"/>
              </a:rPr>
              <a:t>; </a:t>
            </a:r>
            <a:r>
              <a:rPr lang="en-US" sz="1600" b="1" dirty="0" err="1">
                <a:solidFill>
                  <a:srgbClr val="000008"/>
                </a:solidFill>
                <a:latin typeface="Courier New" charset="0"/>
              </a:rPr>
              <a:t>i</a:t>
            </a:r>
            <a:r>
              <a:rPr lang="en-US" sz="1600" b="1" dirty="0">
                <a:solidFill>
                  <a:srgbClr val="000008"/>
                </a:solidFill>
                <a:latin typeface="Courier New" charset="0"/>
              </a:rPr>
              <a:t> </a:t>
            </a:r>
            <a:r>
              <a:rPr lang="en-US" sz="1600" b="1" dirty="0">
                <a:solidFill>
                  <a:srgbClr val="9C1600"/>
                </a:solidFill>
                <a:latin typeface="Courier New" charset="0"/>
              </a:rPr>
              <a:t>&lt;</a:t>
            </a:r>
            <a:r>
              <a:rPr lang="en-US" sz="1600" b="1" dirty="0">
                <a:solidFill>
                  <a:srgbClr val="000008"/>
                </a:solidFill>
                <a:latin typeface="Courier New" charset="0"/>
              </a:rPr>
              <a:t>M</a:t>
            </a:r>
            <a:r>
              <a:rPr lang="en-US" sz="1600" b="1" dirty="0">
                <a:solidFill>
                  <a:srgbClr val="9C1600"/>
                </a:solidFill>
                <a:latin typeface="Courier New" charset="0"/>
              </a:rPr>
              <a:t>; </a:t>
            </a:r>
            <a:r>
              <a:rPr lang="en-US" sz="1600" b="1" dirty="0" err="1">
                <a:solidFill>
                  <a:srgbClr val="000008"/>
                </a:solidFill>
                <a:latin typeface="Courier New" charset="0"/>
              </a:rPr>
              <a:t>i</a:t>
            </a:r>
            <a:r>
              <a:rPr lang="en-US" sz="1600" b="1" dirty="0">
                <a:solidFill>
                  <a:srgbClr val="9C1600"/>
                </a:solidFill>
                <a:latin typeface="Courier New" charset="0"/>
              </a:rPr>
              <a:t>++) </a:t>
            </a:r>
            <a:r>
              <a:rPr lang="en-US" sz="1600" b="1" dirty="0">
                <a:solidFill>
                  <a:srgbClr val="000008"/>
                </a:solidFill>
                <a:latin typeface="Courier New" charset="0"/>
              </a:rPr>
              <a:t>{</a:t>
            </a:r>
            <a:endParaRPr lang="en-US" sz="1600" b="1" dirty="0">
              <a:solidFill>
                <a:srgbClr val="9C1600"/>
              </a:solidFill>
              <a:latin typeface="Courier New" charset="0"/>
            </a:endParaRPr>
          </a:p>
          <a:p>
            <a:r>
              <a:rPr lang="en-US" sz="1600" b="1" dirty="0">
                <a:solidFill>
                  <a:srgbClr val="0000FF"/>
                </a:solidFill>
                <a:latin typeface="Courier New" charset="0"/>
              </a:rPr>
              <a:t>   for </a:t>
            </a:r>
            <a:r>
              <a:rPr lang="en-US" sz="1600" b="1" dirty="0" smtClean="0">
                <a:solidFill>
                  <a:srgbClr val="9C1600"/>
                </a:solidFill>
                <a:latin typeface="Courier New" charset="0"/>
              </a:rPr>
              <a:t>(</a:t>
            </a:r>
            <a:r>
              <a:rPr lang="en-US" sz="1600" b="1" dirty="0" smtClean="0">
                <a:solidFill>
                  <a:srgbClr val="000008"/>
                </a:solidFill>
                <a:latin typeface="Courier New" charset="0"/>
              </a:rPr>
              <a:t>j </a:t>
            </a:r>
            <a:r>
              <a:rPr lang="en-US" sz="1600" b="1" dirty="0">
                <a:solidFill>
                  <a:srgbClr val="9C1600"/>
                </a:solidFill>
                <a:latin typeface="Courier New" charset="0"/>
              </a:rPr>
              <a:t>= </a:t>
            </a:r>
            <a:r>
              <a:rPr lang="en-US" sz="1600" b="1" dirty="0">
                <a:solidFill>
                  <a:srgbClr val="99319A"/>
                </a:solidFill>
                <a:latin typeface="Courier New" charset="0"/>
              </a:rPr>
              <a:t>0</a:t>
            </a:r>
            <a:r>
              <a:rPr lang="en-US" sz="1600" b="1" dirty="0">
                <a:solidFill>
                  <a:srgbClr val="9C1600"/>
                </a:solidFill>
                <a:latin typeface="Courier New" charset="0"/>
              </a:rPr>
              <a:t>; </a:t>
            </a:r>
            <a:r>
              <a:rPr lang="en-US" sz="1600" b="1" dirty="0">
                <a:solidFill>
                  <a:srgbClr val="000008"/>
                </a:solidFill>
                <a:latin typeface="Courier New" charset="0"/>
              </a:rPr>
              <a:t>j </a:t>
            </a:r>
            <a:r>
              <a:rPr lang="en-US" sz="1600" b="1" dirty="0">
                <a:solidFill>
                  <a:srgbClr val="9C1600"/>
                </a:solidFill>
                <a:latin typeface="Courier New" charset="0"/>
              </a:rPr>
              <a:t>&lt;</a:t>
            </a:r>
            <a:r>
              <a:rPr lang="en-US" sz="1600" b="1" dirty="0">
                <a:solidFill>
                  <a:srgbClr val="000008"/>
                </a:solidFill>
                <a:latin typeface="Courier New" charset="0"/>
              </a:rPr>
              <a:t>N</a:t>
            </a:r>
            <a:r>
              <a:rPr lang="en-US" sz="1600" b="1" dirty="0">
                <a:solidFill>
                  <a:srgbClr val="9C1600"/>
                </a:solidFill>
                <a:latin typeface="Courier New" charset="0"/>
              </a:rPr>
              <a:t>; </a:t>
            </a:r>
            <a:r>
              <a:rPr lang="en-US" sz="1600" b="1" dirty="0">
                <a:solidFill>
                  <a:srgbClr val="000008"/>
                </a:solidFill>
                <a:latin typeface="Courier New" charset="0"/>
              </a:rPr>
              <a:t>j</a:t>
            </a:r>
            <a:r>
              <a:rPr lang="en-US" sz="1600" b="1" dirty="0">
                <a:solidFill>
                  <a:srgbClr val="9C1600"/>
                </a:solidFill>
                <a:latin typeface="Courier New" charset="0"/>
              </a:rPr>
              <a:t>++) </a:t>
            </a:r>
            <a:r>
              <a:rPr lang="en-US" sz="1600" b="1" dirty="0">
                <a:solidFill>
                  <a:srgbClr val="000008"/>
                </a:solidFill>
                <a:latin typeface="Courier New" charset="0"/>
              </a:rPr>
              <a:t>{</a:t>
            </a:r>
            <a:endParaRPr lang="en-US" sz="1600" b="1" dirty="0">
              <a:solidFill>
                <a:srgbClr val="9C1600"/>
              </a:solidFill>
              <a:latin typeface="Courier New" charset="0"/>
            </a:endParaRPr>
          </a:p>
          <a:p>
            <a:r>
              <a:rPr lang="tr-TR" sz="1600" b="1" dirty="0" smtClean="0">
                <a:solidFill>
                  <a:srgbClr val="000008"/>
                </a:solidFill>
                <a:latin typeface="Courier New" charset="0"/>
              </a:rPr>
              <a:t>	</a:t>
            </a:r>
            <a:r>
              <a:rPr lang="en-US" sz="1600" b="1" dirty="0" smtClean="0">
                <a:solidFill>
                  <a:srgbClr val="000008"/>
                </a:solidFill>
                <a:latin typeface="Courier New" charset="0"/>
              </a:rPr>
              <a:t>a</a:t>
            </a:r>
            <a:r>
              <a:rPr lang="en-US" sz="1600" b="1" dirty="0" smtClean="0">
                <a:solidFill>
                  <a:srgbClr val="9C1600"/>
                </a:solidFill>
                <a:latin typeface="Courier New" charset="0"/>
              </a:rPr>
              <a:t>[</a:t>
            </a:r>
            <a:r>
              <a:rPr lang="en-US" sz="1600" b="1" dirty="0" err="1" smtClean="0">
                <a:solidFill>
                  <a:srgbClr val="000008"/>
                </a:solidFill>
                <a:latin typeface="Courier New" charset="0"/>
              </a:rPr>
              <a:t>i</a:t>
            </a:r>
            <a:r>
              <a:rPr lang="en-US" sz="1600" b="1" dirty="0">
                <a:solidFill>
                  <a:srgbClr val="9C1600"/>
                </a:solidFill>
                <a:latin typeface="Courier New" charset="0"/>
              </a:rPr>
              <a:t>][</a:t>
            </a:r>
            <a:r>
              <a:rPr lang="en-US" sz="1600" b="1" dirty="0">
                <a:solidFill>
                  <a:srgbClr val="000008"/>
                </a:solidFill>
                <a:latin typeface="Courier New" charset="0"/>
              </a:rPr>
              <a:t>j</a:t>
            </a:r>
            <a:r>
              <a:rPr lang="en-US" sz="1600" b="1" dirty="0">
                <a:solidFill>
                  <a:srgbClr val="9C1600"/>
                </a:solidFill>
                <a:latin typeface="Courier New" charset="0"/>
              </a:rPr>
              <a:t>] = </a:t>
            </a:r>
            <a:r>
              <a:rPr lang="tr-TR" sz="1600" b="1" dirty="0" smtClean="0">
                <a:solidFill>
                  <a:srgbClr val="99319A"/>
                </a:solidFill>
                <a:latin typeface="Courier New" charset="0"/>
              </a:rPr>
              <a:t>5</a:t>
            </a:r>
            <a:r>
              <a:rPr lang="en-US" sz="1600" b="1" dirty="0" smtClean="0">
                <a:solidFill>
                  <a:srgbClr val="99319A"/>
                </a:solidFill>
                <a:latin typeface="Courier New" charset="0"/>
              </a:rPr>
              <a:t>.0</a:t>
            </a:r>
            <a:r>
              <a:rPr lang="en-US" sz="1600" b="1" dirty="0">
                <a:solidFill>
                  <a:srgbClr val="9C1600"/>
                </a:solidFill>
                <a:latin typeface="Courier New" charset="0"/>
              </a:rPr>
              <a:t>;</a:t>
            </a:r>
          </a:p>
          <a:p>
            <a:r>
              <a:rPr lang="en-US" sz="1600" b="1" dirty="0">
                <a:solidFill>
                  <a:srgbClr val="000008"/>
                </a:solidFill>
                <a:latin typeface="Courier New" charset="0"/>
              </a:rPr>
              <a:t>   }</a:t>
            </a:r>
            <a:endParaRPr lang="en-US" sz="1600" b="1" dirty="0">
              <a:solidFill>
                <a:srgbClr val="9C1600"/>
              </a:solidFill>
              <a:latin typeface="Courier New" charset="0"/>
            </a:endParaRPr>
          </a:p>
          <a:p>
            <a:r>
              <a:rPr lang="en-US" sz="1600" b="1" dirty="0">
                <a:solidFill>
                  <a:srgbClr val="000008"/>
                </a:solidFill>
                <a:latin typeface="Courier New" charset="0"/>
              </a:rPr>
              <a:t>}</a:t>
            </a:r>
            <a:endParaRPr lang="en-US" sz="1600" b="1" dirty="0">
              <a:solidFill>
                <a:srgbClr val="9C1600"/>
              </a:solidFill>
              <a:latin typeface="Courier New" charset="0"/>
            </a:endParaRPr>
          </a:p>
        </p:txBody>
      </p:sp>
      <p:grpSp>
        <p:nvGrpSpPr>
          <p:cNvPr id="2" name="Group 2"/>
          <p:cNvGrpSpPr/>
          <p:nvPr/>
        </p:nvGrpSpPr>
        <p:grpSpPr>
          <a:xfrm rot="16200000" flipH="1">
            <a:off x="1704034" y="9583114"/>
            <a:ext cx="6113428" cy="1806256"/>
            <a:chOff x="9597956" y="301625"/>
            <a:chExt cx="6061144" cy="1806256"/>
          </a:xfrm>
        </p:grpSpPr>
        <p:pic>
          <p:nvPicPr>
            <p:cNvPr id="9" name="Picture 2"/>
            <p:cNvPicPr>
              <a:picLocks noChangeAspect="1" noChangeArrowheads="1"/>
            </p:cNvPicPr>
            <p:nvPr/>
          </p:nvPicPr>
          <p:blipFill>
            <a:blip r:embed="rId4">
              <a:extLst>
                <a:ext uri="{28A0092B-C50C-407E-A947-70E740481C1C}">
                  <a14:useLocalDpi xmlns:a14="http://schemas.microsoft.com/office/drawing/2010/main" xmlns="" val="0"/>
                </a:ext>
              </a:extLst>
            </a:blip>
            <a:stretch>
              <a:fillRect/>
            </a:stretch>
          </p:blipFill>
          <p:spPr bwMode="auto">
            <a:xfrm>
              <a:off x="9597956" y="301625"/>
              <a:ext cx="6061144" cy="1225549"/>
            </a:xfrm>
            <a:prstGeom prst="rect">
              <a:avLst/>
            </a:prstGeom>
            <a:noFill/>
            <a:ln>
              <a:noFill/>
            </a:ln>
            <a:extLst>
              <a:ext uri="{909E8E84-426E-40DD-AFC4-6F175D3DCCD1}">
                <a14:hiddenFill xmlns:a14="http://schemas.microsoft.com/office/drawing/2010/main" xmlns="">
                  <a:solidFill>
                    <a:schemeClr val="accent1"/>
                  </a:solidFill>
                </a14:hiddenFill>
              </a:ext>
              <a:ext uri="{91240B29-F687-4F45-9708-019B960494DF}">
                <a14:hiddenLine xmlns:a14="http://schemas.microsoft.com/office/drawing/2010/main" xmlns="" w="9525">
                  <a:solidFill>
                    <a:schemeClr val="tx1"/>
                  </a:solidFill>
                  <a:miter lim="800000"/>
                  <a:headEnd/>
                  <a:tailEnd/>
                </a14:hiddenLine>
              </a:ext>
            </a:extLst>
          </p:spPr>
        </p:pic>
        <p:sp>
          <p:nvSpPr>
            <p:cNvPr id="10" name="Rounded Rectangle 1"/>
            <p:cNvSpPr/>
            <p:nvPr/>
          </p:nvSpPr>
          <p:spPr>
            <a:xfrm>
              <a:off x="11226947" y="1527174"/>
              <a:ext cx="1031729"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ler</a:t>
              </a:r>
              <a:endParaRPr lang="tr-TR" sz="4400" dirty="0" smtClean="0">
                <a:solidFill>
                  <a:srgbClr val="FF0000"/>
                </a:solidFill>
              </a:endParaRPr>
            </a:p>
          </p:txBody>
        </p:sp>
        <p:sp>
          <p:nvSpPr>
            <p:cNvPr id="11" name="Rounded Rectangle 5"/>
            <p:cNvSpPr/>
            <p:nvPr/>
          </p:nvSpPr>
          <p:spPr>
            <a:xfrm>
              <a:off x="12628528" y="1527174"/>
              <a:ext cx="771525"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zi</a:t>
              </a:r>
              <a:endParaRPr lang="tr-TR" sz="4400" dirty="0">
                <a:solidFill>
                  <a:srgbClr val="FF0000"/>
                </a:solidFill>
              </a:endParaRPr>
            </a:p>
          </p:txBody>
        </p:sp>
        <p:sp>
          <p:nvSpPr>
            <p:cNvPr id="12" name="Rounded Rectangle 6"/>
            <p:cNvSpPr/>
            <p:nvPr/>
          </p:nvSpPr>
          <p:spPr>
            <a:xfrm>
              <a:off x="13658850" y="1527173"/>
              <a:ext cx="1066800" cy="580707"/>
            </a:xfrm>
            <a:prstGeom prst="roundRect">
              <a:avLst/>
            </a:prstGeom>
          </p:spPr>
          <p:style>
            <a:lnRef idx="2">
              <a:schemeClr val="accent5"/>
            </a:lnRef>
            <a:fillRef idx="1">
              <a:schemeClr val="lt1"/>
            </a:fillRef>
            <a:effectRef idx="0">
              <a:schemeClr val="accent5"/>
            </a:effectRef>
            <a:fontRef idx="minor">
              <a:schemeClr val="dk1"/>
            </a:fontRef>
          </p:style>
          <p:txBody>
            <a:bodyPr rtlCol="0" anchor="ctr"/>
            <a:lstStyle/>
            <a:p>
              <a:pPr algn="ctr"/>
              <a:r>
                <a:rPr lang="tr-TR" sz="4400" dirty="0" err="1" smtClean="0">
                  <a:solidFill>
                    <a:srgbClr val="FF0000"/>
                  </a:solidFill>
                </a:rPr>
                <a:t>di</a:t>
              </a:r>
              <a:endParaRPr lang="tr-TR" sz="4400" dirty="0" smtClean="0">
                <a:solidFill>
                  <a:srgbClr val="FF0000"/>
                </a:solidFill>
              </a:endParaRPr>
            </a:p>
          </p:txBody>
        </p:sp>
      </p:gr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64" presetClass="path" presetSubtype="0" accel="50000" decel="50000" fill="hold" nodeType="withEffect">
                                  <p:stCondLst>
                                    <p:cond delay="0"/>
                                  </p:stCondLst>
                                  <p:childTnLst>
                                    <p:animMotion origin="layout" path="M 3.88889E-6 4.81481E-6 L 0.00312 -1.01852 " pathEditMode="relative" rAng="0" ptsTypes="AA">
                                      <p:cBhvr>
                                        <p:cTn id="6" dur="3000" fill="hold"/>
                                        <p:tgtEl>
                                          <p:spTgt spid="2"/>
                                        </p:tgtEl>
                                        <p:attrNameLst>
                                          <p:attrName>ppt_x</p:attrName>
                                          <p:attrName>ppt_y</p:attrName>
                                        </p:attrNameLst>
                                      </p:cBhvr>
                                      <p:rCtr x="2" y="-509"/>
                                    </p:animMotion>
                                  </p:childTnLst>
                                </p:cTn>
                              </p:par>
                            </p:childTnLst>
                          </p:cTn>
                        </p:par>
                        <p:par>
                          <p:cTn id="7" fill="hold">
                            <p:stCondLst>
                              <p:cond delay="3000"/>
                            </p:stCondLst>
                            <p:childTnLst>
                              <p:par>
                                <p:cTn id="8" presetID="64" presetClass="path" presetSubtype="0" accel="50000" decel="50000" fill="hold" nodeType="afterEffect">
                                  <p:stCondLst>
                                    <p:cond delay="1000"/>
                                  </p:stCondLst>
                                  <p:childTnLst>
                                    <p:animMotion origin="layout" path="M 0.00312 -1.01852 L 0.00312 -2.05788 " pathEditMode="relative" rAng="0" ptsTypes="AA">
                                      <p:cBhvr>
                                        <p:cTn id="9" dur="3000" fill="hold"/>
                                        <p:tgtEl>
                                          <p:spTgt spid="2"/>
                                        </p:tgtEl>
                                        <p:attrNameLst>
                                          <p:attrName>ppt_x</p:attrName>
                                          <p:attrName>ppt_y</p:attrName>
                                        </p:attrNameLst>
                                      </p:cBhvr>
                                      <p:rCtr x="0" y="-52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6562" name="Slide Number Placeholder 3"/>
          <p:cNvSpPr>
            <a:spLocks noGrp="1"/>
          </p:cNvSpPr>
          <p:nvPr>
            <p:ph type="sldNum" sz="quarter" idx="10"/>
          </p:nvPr>
        </p:nvSpPr>
        <p:spPr>
          <a:noFill/>
        </p:spPr>
        <p:txBody>
          <a:bodyPr/>
          <a:lstStyle/>
          <a:p>
            <a:fld id="{620930D0-7E75-8D46-ADFF-04F9F39EF743}" type="slidenum">
              <a:rPr lang="en-US" smtClean="0"/>
              <a:pPr/>
              <a:t>44</a:t>
            </a:fld>
            <a:endParaRPr lang="en-US" sz="1400" smtClean="0"/>
          </a:p>
        </p:txBody>
      </p:sp>
      <p:sp>
        <p:nvSpPr>
          <p:cNvPr id="66563" name="Rectangle 2"/>
          <p:cNvSpPr>
            <a:spLocks noGrp="1" noChangeArrowheads="1"/>
          </p:cNvSpPr>
          <p:nvPr>
            <p:ph type="title"/>
          </p:nvPr>
        </p:nvSpPr>
        <p:spPr/>
        <p:txBody>
          <a:bodyPr/>
          <a:lstStyle/>
          <a:p>
            <a:r>
              <a:rPr kumimoji="0" lang="en-US"/>
              <a:t>Setting 2D Array Values at Compile Time</a:t>
            </a:r>
          </a:p>
        </p:txBody>
      </p:sp>
      <p:sp>
        <p:nvSpPr>
          <p:cNvPr id="66564" name="Rectangle 3"/>
          <p:cNvSpPr>
            <a:spLocks noGrp="1" noChangeArrowheads="1"/>
          </p:cNvSpPr>
          <p:nvPr>
            <p:ph type="body" idx="1"/>
          </p:nvPr>
        </p:nvSpPr>
        <p:spPr/>
        <p:txBody>
          <a:bodyPr/>
          <a:lstStyle/>
          <a:p>
            <a:pPr marL="0" indent="0"/>
            <a:r>
              <a:rPr kumimoji="0" lang="en-US" dirty="0">
                <a:solidFill>
                  <a:schemeClr val="tx1"/>
                </a:solidFill>
              </a:rPr>
              <a:t>Initialize 2D array by listing values.</a:t>
            </a:r>
          </a:p>
        </p:txBody>
      </p:sp>
      <p:sp>
        <p:nvSpPr>
          <p:cNvPr id="66565" name="Rectangle 9"/>
          <p:cNvSpPr>
            <a:spLocks noChangeArrowheads="1"/>
          </p:cNvSpPr>
          <p:nvPr/>
        </p:nvSpPr>
        <p:spPr bwMode="auto">
          <a:xfrm>
            <a:off x="3878243" y="1928802"/>
            <a:ext cx="4694285" cy="2308324"/>
          </a:xfrm>
          <a:prstGeom prst="rect">
            <a:avLst/>
          </a:prstGeom>
          <a:ln>
            <a:headEnd/>
            <a:tailEnd/>
          </a:ln>
        </p:spPr>
        <p:style>
          <a:lnRef idx="2">
            <a:schemeClr val="accent1"/>
          </a:lnRef>
          <a:fillRef idx="1">
            <a:schemeClr val="lt1"/>
          </a:fillRef>
          <a:effectRef idx="0">
            <a:schemeClr val="accent1"/>
          </a:effectRef>
          <a:fontRef idx="minor">
            <a:schemeClr val="dk1"/>
          </a:fontRef>
        </p:style>
        <p:txBody>
          <a:bodyPr wrap="square" lIns="182880" tIns="182880" rIns="182880" bIns="182880">
            <a:prstTxWarp prst="textNoShape">
              <a:avLst/>
            </a:prstTxWarp>
            <a:spAutoFit/>
          </a:bodyPr>
          <a:lstStyle/>
          <a:p>
            <a:r>
              <a:rPr lang="en-US" b="1" dirty="0" smtClean="0">
                <a:solidFill>
                  <a:srgbClr val="0000FF"/>
                </a:solidFill>
                <a:latin typeface="Courier New" charset="0"/>
              </a:rPr>
              <a:t>double</a:t>
            </a:r>
            <a:r>
              <a:rPr lang="en-US" b="1" dirty="0" smtClean="0">
                <a:solidFill>
                  <a:srgbClr val="9C1600"/>
                </a:solidFill>
                <a:latin typeface="Courier New" charset="0"/>
              </a:rPr>
              <a:t> </a:t>
            </a:r>
            <a:r>
              <a:rPr lang="en-US" b="1" dirty="0" smtClean="0">
                <a:solidFill>
                  <a:srgbClr val="000008"/>
                </a:solidFill>
                <a:latin typeface="Courier New" charset="0"/>
              </a:rPr>
              <a:t>p</a:t>
            </a:r>
            <a:r>
              <a:rPr lang="en-US" b="1" dirty="0" smtClean="0">
                <a:solidFill>
                  <a:srgbClr val="9C1600"/>
                </a:solidFill>
                <a:latin typeface="Courier New" charset="0"/>
              </a:rPr>
              <a:t> [][]</a:t>
            </a:r>
            <a:r>
              <a:rPr lang="en-US" b="1" dirty="0" smtClean="0">
                <a:solidFill>
                  <a:srgbClr val="000008"/>
                </a:solidFill>
                <a:latin typeface="Courier New" charset="0"/>
              </a:rPr>
              <a:t> </a:t>
            </a:r>
            <a:r>
              <a:rPr lang="en-US" b="1" dirty="0">
                <a:solidFill>
                  <a:srgbClr val="9C1600"/>
                </a:solidFill>
                <a:latin typeface="Courier New" charset="0"/>
              </a:rPr>
              <a:t>= </a:t>
            </a:r>
            <a:r>
              <a:rPr lang="en-US" b="1" dirty="0">
                <a:solidFill>
                  <a:srgbClr val="000008"/>
                </a:solidFill>
                <a:latin typeface="Courier New" charset="0"/>
              </a:rPr>
              <a:t>{ </a:t>
            </a:r>
          </a:p>
          <a:p>
            <a:r>
              <a:rPr lang="en-US" b="1" dirty="0" smtClean="0">
                <a:solidFill>
                  <a:schemeClr val="tx1"/>
                </a:solidFill>
                <a:latin typeface="Courier New" charset="0"/>
              </a:rPr>
              <a:t>{ </a:t>
            </a:r>
            <a:r>
              <a:rPr lang="en-US" b="1" dirty="0">
                <a:solidFill>
                  <a:schemeClr val="tx1"/>
                </a:solidFill>
                <a:latin typeface="Courier New" charset="0"/>
              </a:rPr>
              <a:t>.02, .92, .02, .02, .02 },</a:t>
            </a:r>
          </a:p>
          <a:p>
            <a:r>
              <a:rPr lang="en-US" b="1" dirty="0">
                <a:solidFill>
                  <a:schemeClr val="tx1"/>
                </a:solidFill>
                <a:latin typeface="Courier New" charset="0"/>
              </a:rPr>
              <a:t>{ .02, .02, .32, .32, .32 },</a:t>
            </a:r>
          </a:p>
          <a:p>
            <a:r>
              <a:rPr lang="en-US" b="1" dirty="0">
                <a:solidFill>
                  <a:schemeClr val="tx1"/>
                </a:solidFill>
                <a:latin typeface="Courier New" charset="0"/>
              </a:rPr>
              <a:t>{ .02, .02, .02, .92, .02 },</a:t>
            </a:r>
          </a:p>
          <a:p>
            <a:r>
              <a:rPr lang="en-US" b="1" dirty="0">
                <a:solidFill>
                  <a:schemeClr val="tx1"/>
                </a:solidFill>
                <a:latin typeface="Courier New" charset="0"/>
              </a:rPr>
              <a:t>{ .92, .02, .02, .02, .02 },</a:t>
            </a:r>
          </a:p>
          <a:p>
            <a:r>
              <a:rPr lang="en-US" b="1" dirty="0">
                <a:solidFill>
                  <a:schemeClr val="tx1"/>
                </a:solidFill>
                <a:latin typeface="Courier New" charset="0"/>
              </a:rPr>
              <a:t>{ .47, .02, .47, .02, .02 },</a:t>
            </a:r>
          </a:p>
          <a:p>
            <a:r>
              <a:rPr lang="en-US" b="1" dirty="0">
                <a:solidFill>
                  <a:srgbClr val="000008"/>
                </a:solidFill>
                <a:latin typeface="Courier New" charset="0"/>
              </a:rPr>
              <a:t>}</a:t>
            </a:r>
            <a:r>
              <a:rPr lang="en-US" b="1" dirty="0">
                <a:solidFill>
                  <a:srgbClr val="9C1600"/>
                </a:solidFill>
                <a:latin typeface="Courier New" charset="0"/>
              </a:rPr>
              <a:t>; </a:t>
            </a:r>
          </a:p>
        </p:txBody>
      </p:sp>
      <p:grpSp>
        <p:nvGrpSpPr>
          <p:cNvPr id="10" name="9 Grup"/>
          <p:cNvGrpSpPr/>
          <p:nvPr/>
        </p:nvGrpSpPr>
        <p:grpSpPr>
          <a:xfrm>
            <a:off x="857224" y="2500306"/>
            <a:ext cx="2835275" cy="2263775"/>
            <a:chOff x="2892425" y="4273550"/>
            <a:chExt cx="2835275" cy="2263775"/>
          </a:xfrm>
        </p:grpSpPr>
        <p:pic>
          <p:nvPicPr>
            <p:cNvPr id="66566" name="Picture 10" descr="Picture 2"/>
            <p:cNvPicPr>
              <a:picLocks noChangeAspect="1" noChangeArrowheads="1"/>
            </p:cNvPicPr>
            <p:nvPr/>
          </p:nvPicPr>
          <p:blipFill>
            <a:blip r:embed="rId3"/>
            <a:srcRect/>
            <a:stretch>
              <a:fillRect/>
            </a:stretch>
          </p:blipFill>
          <p:spPr bwMode="auto">
            <a:xfrm>
              <a:off x="2892425" y="4273550"/>
              <a:ext cx="2835275" cy="2263775"/>
            </a:xfrm>
            <a:prstGeom prst="rect">
              <a:avLst/>
            </a:prstGeom>
            <a:noFill/>
            <a:ln w="9525">
              <a:noFill/>
              <a:miter lim="800000"/>
              <a:headEnd/>
              <a:tailEnd/>
            </a:ln>
          </p:spPr>
        </p:pic>
        <p:pic>
          <p:nvPicPr>
            <p:cNvPr id="66567" name="Picture 11" descr="Picture 2"/>
            <p:cNvPicPr>
              <a:picLocks noChangeAspect="1" noChangeArrowheads="1"/>
            </p:cNvPicPr>
            <p:nvPr/>
          </p:nvPicPr>
          <p:blipFill>
            <a:blip r:embed="rId4" cstate="screen"/>
            <a:srcRect/>
            <a:stretch>
              <a:fillRect/>
            </a:stretch>
          </p:blipFill>
          <p:spPr bwMode="auto">
            <a:xfrm>
              <a:off x="4041775" y="4792663"/>
              <a:ext cx="379413" cy="241300"/>
            </a:xfrm>
            <a:prstGeom prst="rect">
              <a:avLst/>
            </a:prstGeom>
            <a:noFill/>
            <a:ln w="9525">
              <a:noFill/>
              <a:miter lim="800000"/>
              <a:headEnd/>
              <a:tailEnd/>
            </a:ln>
          </p:spPr>
        </p:pic>
        <p:pic>
          <p:nvPicPr>
            <p:cNvPr id="66568" name="Picture 12" descr="Picture 2"/>
            <p:cNvPicPr>
              <a:picLocks noChangeAspect="1" noChangeArrowheads="1"/>
            </p:cNvPicPr>
            <p:nvPr/>
          </p:nvPicPr>
          <p:blipFill>
            <a:blip r:embed="rId5" cstate="screen"/>
            <a:srcRect/>
            <a:stretch>
              <a:fillRect/>
            </a:stretch>
          </p:blipFill>
          <p:spPr bwMode="auto">
            <a:xfrm>
              <a:off x="3686175" y="4784725"/>
              <a:ext cx="350838" cy="241300"/>
            </a:xfrm>
            <a:prstGeom prst="rect">
              <a:avLst/>
            </a:prstGeom>
            <a:noFill/>
            <a:ln w="9525">
              <a:noFill/>
              <a:miter lim="800000"/>
              <a:headEnd/>
              <a:tailEnd/>
            </a:ln>
          </p:spPr>
        </p:pic>
      </p:grpSp>
      <p:sp>
        <p:nvSpPr>
          <p:cNvPr id="9" name="8 Metin kutusu"/>
          <p:cNvSpPr txBox="1"/>
          <p:nvPr/>
        </p:nvSpPr>
        <p:spPr>
          <a:xfrm>
            <a:off x="285720" y="2000240"/>
            <a:ext cx="1643074" cy="369332"/>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tr-TR" dirty="0" smtClean="0"/>
              <a:t>.02 </a:t>
            </a:r>
            <a:r>
              <a:rPr lang="tr-TR" dirty="0" err="1" smtClean="0"/>
              <a:t>means</a:t>
            </a:r>
            <a:r>
              <a:rPr lang="tr-TR" dirty="0" smtClean="0"/>
              <a:t> 0.02</a:t>
            </a:r>
            <a:endParaRPr lang="tr-TR" dirty="0"/>
          </a:p>
        </p:txBody>
      </p:sp>
    </p:spTree>
  </p:cSld>
  <p:clrMapOvr>
    <a:masterClrMapping/>
  </p:clrMapOvr>
  <p:transition>
    <p:random/>
  </p:transition>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Picture 28.png"/>
          <p:cNvPicPr>
            <a:picLocks noChangeAspect="1"/>
          </p:cNvPicPr>
          <p:nvPr/>
        </p:nvPicPr>
        <p:blipFill>
          <a:blip r:embed="rId3"/>
          <a:srcRect/>
          <a:stretch>
            <a:fillRect/>
          </a:stretch>
        </p:blipFill>
        <p:spPr>
          <a:xfrm>
            <a:off x="5981247" y="2101174"/>
            <a:ext cx="2919297" cy="3687061"/>
          </a:xfrm>
          <a:prstGeom prst="rect">
            <a:avLst/>
          </a:prstGeom>
        </p:spPr>
      </p:pic>
      <p:sp>
        <p:nvSpPr>
          <p:cNvPr id="68611" name="Rectangle 2"/>
          <p:cNvSpPr>
            <a:spLocks noGrp="1" noChangeArrowheads="1"/>
          </p:cNvSpPr>
          <p:nvPr>
            <p:ph type="title"/>
          </p:nvPr>
        </p:nvSpPr>
        <p:spPr/>
        <p:txBody>
          <a:bodyPr/>
          <a:lstStyle/>
          <a:p>
            <a:r>
              <a:rPr kumimoji="0" lang="en-US" dirty="0"/>
              <a:t>Matrix Addition</a:t>
            </a:r>
          </a:p>
        </p:txBody>
      </p:sp>
      <p:sp>
        <p:nvSpPr>
          <p:cNvPr id="68612" name="Rectangle 3"/>
          <p:cNvSpPr>
            <a:spLocks noGrp="1" noChangeArrowheads="1"/>
          </p:cNvSpPr>
          <p:nvPr>
            <p:ph type="body" idx="1"/>
          </p:nvPr>
        </p:nvSpPr>
        <p:spPr/>
        <p:txBody>
          <a:bodyPr/>
          <a:lstStyle/>
          <a:p>
            <a:pPr marL="0" indent="0"/>
            <a:r>
              <a:rPr kumimoji="0" lang="en-US" dirty="0"/>
              <a:t>Matrix addition.  </a:t>
            </a:r>
            <a:endParaRPr kumimoji="0" lang="en-US" dirty="0">
              <a:solidFill>
                <a:schemeClr val="tx1"/>
              </a:solidFill>
            </a:endParaRPr>
          </a:p>
        </p:txBody>
      </p:sp>
      <p:sp>
        <p:nvSpPr>
          <p:cNvPr id="68613" name="Rectangle 4"/>
          <p:cNvSpPr>
            <a:spLocks noChangeArrowheads="1"/>
          </p:cNvSpPr>
          <p:nvPr/>
        </p:nvSpPr>
        <p:spPr bwMode="auto">
          <a:xfrm>
            <a:off x="285720" y="1857364"/>
            <a:ext cx="5286412" cy="1708160"/>
          </a:xfrm>
          <a:prstGeom prst="rect">
            <a:avLst/>
          </a:prstGeom>
          <a:ln>
            <a:headEnd/>
            <a:tailEnd/>
          </a:ln>
        </p:spPr>
        <p:style>
          <a:lnRef idx="2">
            <a:schemeClr val="accent1"/>
          </a:lnRef>
          <a:fillRef idx="1">
            <a:schemeClr val="lt1"/>
          </a:fillRef>
          <a:effectRef idx="0">
            <a:schemeClr val="accent1"/>
          </a:effectRef>
          <a:fontRef idx="minor">
            <a:schemeClr val="dk1"/>
          </a:fontRef>
        </p:style>
        <p:txBody>
          <a:bodyPr wrap="square" lIns="182880" tIns="228600" rIns="182880" bIns="228600">
            <a:prstTxWarp prst="textNoShape">
              <a:avLst/>
            </a:prstTxWarp>
            <a:spAutoFit/>
          </a:bodyPr>
          <a:lstStyle/>
          <a:p>
            <a:pPr>
              <a:lnSpc>
                <a:spcPct val="50000"/>
              </a:lnSpc>
              <a:spcBef>
                <a:spcPct val="50000"/>
              </a:spcBef>
            </a:pPr>
            <a:r>
              <a:rPr lang="tr-TR" b="1" dirty="0" err="1" smtClean="0">
                <a:solidFill>
                  <a:srgbClr val="0000FF"/>
                </a:solidFill>
                <a:latin typeface="Courier New" charset="0"/>
              </a:rPr>
              <a:t>int</a:t>
            </a:r>
            <a:r>
              <a:rPr lang="tr-TR" b="1" dirty="0" smtClean="0">
                <a:solidFill>
                  <a:srgbClr val="0000FF"/>
                </a:solidFill>
                <a:latin typeface="Courier New" charset="0"/>
              </a:rPr>
              <a:t> i,j, N</a:t>
            </a:r>
            <a:r>
              <a:rPr lang="tr-TR" b="1" dirty="0" smtClean="0">
                <a:solidFill>
                  <a:schemeClr val="tx1"/>
                </a:solidFill>
                <a:latin typeface="Courier New" charset="0"/>
              </a:rPr>
              <a:t>=3</a:t>
            </a:r>
            <a:r>
              <a:rPr lang="tr-TR" b="1" dirty="0" smtClean="0">
                <a:solidFill>
                  <a:srgbClr val="0000FF"/>
                </a:solidFill>
                <a:latin typeface="Courier New" charset="0"/>
              </a:rPr>
              <a:t>;</a:t>
            </a:r>
          </a:p>
          <a:p>
            <a:pPr>
              <a:lnSpc>
                <a:spcPct val="50000"/>
              </a:lnSpc>
              <a:spcBef>
                <a:spcPct val="50000"/>
              </a:spcBef>
            </a:pPr>
            <a:r>
              <a:rPr lang="en-US" b="1" dirty="0" smtClean="0">
                <a:solidFill>
                  <a:srgbClr val="0000FF"/>
                </a:solidFill>
                <a:latin typeface="Courier New" charset="0"/>
              </a:rPr>
              <a:t>double</a:t>
            </a:r>
            <a:r>
              <a:rPr lang="en-US" b="1" dirty="0" smtClean="0">
                <a:solidFill>
                  <a:srgbClr val="000000"/>
                </a:solidFill>
                <a:latin typeface="Courier New" charset="0"/>
              </a:rPr>
              <a:t> c</a:t>
            </a:r>
            <a:r>
              <a:rPr lang="en-US" b="1" dirty="0" smtClean="0">
                <a:solidFill>
                  <a:srgbClr val="9A1900"/>
                </a:solidFill>
                <a:latin typeface="Courier New" charset="0"/>
              </a:rPr>
              <a:t>[</a:t>
            </a:r>
            <a:r>
              <a:rPr lang="tr-TR" b="1" dirty="0" smtClean="0">
                <a:solidFill>
                  <a:srgbClr val="9A1900"/>
                </a:solidFill>
                <a:latin typeface="Courier New" charset="0"/>
              </a:rPr>
              <a:t>N</a:t>
            </a:r>
            <a:r>
              <a:rPr lang="en-US" b="1" dirty="0" smtClean="0">
                <a:solidFill>
                  <a:srgbClr val="9A1900"/>
                </a:solidFill>
                <a:latin typeface="Courier New" charset="0"/>
              </a:rPr>
              <a:t>][</a:t>
            </a:r>
            <a:r>
              <a:rPr lang="tr-TR" b="1" dirty="0" smtClean="0">
                <a:solidFill>
                  <a:srgbClr val="9A1900"/>
                </a:solidFill>
                <a:latin typeface="Courier New" charset="0"/>
              </a:rPr>
              <a:t>N</a:t>
            </a:r>
            <a:r>
              <a:rPr lang="en-US" b="1" dirty="0" smtClean="0">
                <a:solidFill>
                  <a:srgbClr val="9A1900"/>
                </a:solidFill>
                <a:latin typeface="Courier New" charset="0"/>
              </a:rPr>
              <a:t>];</a:t>
            </a:r>
            <a:endParaRPr lang="en-US" b="1" dirty="0">
              <a:solidFill>
                <a:srgbClr val="9A1900"/>
              </a:solidFill>
              <a:latin typeface="Courier New" charset="0"/>
            </a:endParaRPr>
          </a:p>
          <a:p>
            <a:pPr>
              <a:lnSpc>
                <a:spcPct val="50000"/>
              </a:lnSpc>
              <a:spcBef>
                <a:spcPct val="50000"/>
              </a:spcBef>
            </a:pPr>
            <a:r>
              <a:rPr lang="en-US" b="1" dirty="0">
                <a:solidFill>
                  <a:srgbClr val="0000FF"/>
                </a:solidFill>
                <a:latin typeface="Courier New" charset="0"/>
              </a:rPr>
              <a:t>for </a:t>
            </a:r>
            <a:r>
              <a:rPr lang="en-US" b="1" dirty="0" smtClean="0">
                <a:solidFill>
                  <a:srgbClr val="9C1600"/>
                </a:solidFill>
                <a:latin typeface="Courier New" charset="0"/>
              </a:rPr>
              <a:t>(</a:t>
            </a:r>
            <a:r>
              <a:rPr lang="en-US" b="1" dirty="0" err="1" smtClean="0">
                <a:solidFill>
                  <a:srgbClr val="000008"/>
                </a:solidFill>
                <a:latin typeface="Courier New" charset="0"/>
              </a:rPr>
              <a:t>i</a:t>
            </a:r>
            <a:r>
              <a:rPr lang="en-US" b="1" dirty="0" smtClean="0">
                <a:solidFill>
                  <a:srgbClr val="000008"/>
                </a:solidFill>
                <a:latin typeface="Courier New" charset="0"/>
              </a:rPr>
              <a:t> </a:t>
            </a:r>
            <a:r>
              <a:rPr lang="en-US" b="1" dirty="0">
                <a:solidFill>
                  <a:srgbClr val="9C1600"/>
                </a:solidFill>
                <a:latin typeface="Courier New" charset="0"/>
              </a:rPr>
              <a:t>= </a:t>
            </a:r>
            <a:r>
              <a:rPr lang="en-US" b="1" dirty="0">
                <a:solidFill>
                  <a:srgbClr val="99319A"/>
                </a:solidFill>
                <a:latin typeface="Courier New" charset="0"/>
              </a:rPr>
              <a:t>0</a:t>
            </a:r>
            <a:r>
              <a:rPr lang="en-US" b="1" dirty="0">
                <a:solidFill>
                  <a:srgbClr val="9C1600"/>
                </a:solidFill>
                <a:latin typeface="Courier New" charset="0"/>
              </a:rPr>
              <a:t>; </a:t>
            </a:r>
            <a:r>
              <a:rPr lang="en-US" b="1" dirty="0" err="1">
                <a:solidFill>
                  <a:srgbClr val="000008"/>
                </a:solidFill>
                <a:latin typeface="Courier New" charset="0"/>
              </a:rPr>
              <a:t>i</a:t>
            </a:r>
            <a:r>
              <a:rPr lang="en-US" b="1" dirty="0">
                <a:solidFill>
                  <a:srgbClr val="000008"/>
                </a:solidFill>
                <a:latin typeface="Courier New" charset="0"/>
              </a:rPr>
              <a:t> </a:t>
            </a:r>
            <a:r>
              <a:rPr lang="en-US" b="1" dirty="0">
                <a:solidFill>
                  <a:srgbClr val="9C1600"/>
                </a:solidFill>
                <a:latin typeface="Courier New" charset="0"/>
              </a:rPr>
              <a:t>&lt;</a:t>
            </a:r>
            <a:r>
              <a:rPr lang="en-US" b="1" dirty="0">
                <a:solidFill>
                  <a:srgbClr val="000008"/>
                </a:solidFill>
                <a:latin typeface="Courier New" charset="0"/>
              </a:rPr>
              <a:t>N</a:t>
            </a:r>
            <a:r>
              <a:rPr lang="en-US" b="1" dirty="0">
                <a:solidFill>
                  <a:srgbClr val="9C1600"/>
                </a:solidFill>
                <a:latin typeface="Courier New" charset="0"/>
              </a:rPr>
              <a:t>; </a:t>
            </a:r>
            <a:r>
              <a:rPr lang="en-US" b="1" dirty="0" err="1">
                <a:solidFill>
                  <a:srgbClr val="000008"/>
                </a:solidFill>
                <a:latin typeface="Courier New" charset="0"/>
              </a:rPr>
              <a:t>i</a:t>
            </a:r>
            <a:r>
              <a:rPr lang="en-US" b="1" dirty="0">
                <a:solidFill>
                  <a:srgbClr val="9C1600"/>
                </a:solidFill>
                <a:latin typeface="Courier New" charset="0"/>
              </a:rPr>
              <a:t>++)</a:t>
            </a:r>
          </a:p>
          <a:p>
            <a:pPr>
              <a:lnSpc>
                <a:spcPct val="50000"/>
              </a:lnSpc>
              <a:spcBef>
                <a:spcPct val="50000"/>
              </a:spcBef>
            </a:pPr>
            <a:r>
              <a:rPr lang="en-US" b="1" dirty="0">
                <a:solidFill>
                  <a:srgbClr val="0000FF"/>
                </a:solidFill>
                <a:latin typeface="Courier New" charset="0"/>
              </a:rPr>
              <a:t>   for </a:t>
            </a:r>
            <a:r>
              <a:rPr lang="en-US" b="1" dirty="0" smtClean="0">
                <a:solidFill>
                  <a:srgbClr val="9C1600"/>
                </a:solidFill>
                <a:latin typeface="Courier New" charset="0"/>
              </a:rPr>
              <a:t>(</a:t>
            </a:r>
            <a:r>
              <a:rPr lang="en-US" b="1" dirty="0" smtClean="0">
                <a:solidFill>
                  <a:srgbClr val="000008"/>
                </a:solidFill>
                <a:latin typeface="Courier New" charset="0"/>
              </a:rPr>
              <a:t>j </a:t>
            </a:r>
            <a:r>
              <a:rPr lang="en-US" b="1" dirty="0">
                <a:solidFill>
                  <a:srgbClr val="9C1600"/>
                </a:solidFill>
                <a:latin typeface="Courier New" charset="0"/>
              </a:rPr>
              <a:t>= </a:t>
            </a:r>
            <a:r>
              <a:rPr lang="en-US" b="1" dirty="0">
                <a:solidFill>
                  <a:srgbClr val="99319A"/>
                </a:solidFill>
                <a:latin typeface="Courier New" charset="0"/>
              </a:rPr>
              <a:t>0</a:t>
            </a:r>
            <a:r>
              <a:rPr lang="en-US" b="1" dirty="0">
                <a:solidFill>
                  <a:srgbClr val="9C1600"/>
                </a:solidFill>
                <a:latin typeface="Courier New" charset="0"/>
              </a:rPr>
              <a:t>; </a:t>
            </a:r>
            <a:r>
              <a:rPr lang="en-US" b="1" dirty="0">
                <a:solidFill>
                  <a:srgbClr val="000008"/>
                </a:solidFill>
                <a:latin typeface="Courier New" charset="0"/>
              </a:rPr>
              <a:t>j </a:t>
            </a:r>
            <a:r>
              <a:rPr lang="en-US" b="1" dirty="0">
                <a:solidFill>
                  <a:srgbClr val="9C1600"/>
                </a:solidFill>
                <a:latin typeface="Courier New" charset="0"/>
              </a:rPr>
              <a:t>&lt;</a:t>
            </a:r>
            <a:r>
              <a:rPr lang="en-US" b="1" dirty="0">
                <a:solidFill>
                  <a:srgbClr val="000008"/>
                </a:solidFill>
                <a:latin typeface="Courier New" charset="0"/>
              </a:rPr>
              <a:t>N</a:t>
            </a:r>
            <a:r>
              <a:rPr lang="en-US" b="1" dirty="0">
                <a:solidFill>
                  <a:srgbClr val="9C1600"/>
                </a:solidFill>
                <a:latin typeface="Courier New" charset="0"/>
              </a:rPr>
              <a:t>; </a:t>
            </a:r>
            <a:r>
              <a:rPr lang="en-US" b="1" dirty="0">
                <a:solidFill>
                  <a:srgbClr val="000008"/>
                </a:solidFill>
                <a:latin typeface="Courier New" charset="0"/>
              </a:rPr>
              <a:t>j</a:t>
            </a:r>
            <a:r>
              <a:rPr lang="en-US" b="1" dirty="0">
                <a:solidFill>
                  <a:srgbClr val="9C1600"/>
                </a:solidFill>
                <a:latin typeface="Courier New" charset="0"/>
              </a:rPr>
              <a:t>++)</a:t>
            </a:r>
          </a:p>
          <a:p>
            <a:pPr>
              <a:lnSpc>
                <a:spcPct val="50000"/>
              </a:lnSpc>
              <a:spcBef>
                <a:spcPct val="50000"/>
              </a:spcBef>
            </a:pPr>
            <a:r>
              <a:rPr lang="en-US" b="1" dirty="0">
                <a:solidFill>
                  <a:srgbClr val="000008"/>
                </a:solidFill>
                <a:latin typeface="Courier New" charset="0"/>
              </a:rPr>
              <a:t>      c</a:t>
            </a:r>
            <a:r>
              <a:rPr lang="en-US" b="1" dirty="0">
                <a:solidFill>
                  <a:srgbClr val="9C1600"/>
                </a:solidFill>
                <a:latin typeface="Courier New" charset="0"/>
              </a:rPr>
              <a:t>[</a:t>
            </a:r>
            <a:r>
              <a:rPr lang="en-US" b="1" dirty="0" err="1">
                <a:solidFill>
                  <a:srgbClr val="000008"/>
                </a:solidFill>
                <a:latin typeface="Courier New" charset="0"/>
              </a:rPr>
              <a:t>i</a:t>
            </a:r>
            <a:r>
              <a:rPr lang="en-US" b="1" dirty="0">
                <a:solidFill>
                  <a:srgbClr val="9C1600"/>
                </a:solidFill>
                <a:latin typeface="Courier New" charset="0"/>
              </a:rPr>
              <a:t>][</a:t>
            </a:r>
            <a:r>
              <a:rPr lang="en-US" b="1" dirty="0">
                <a:solidFill>
                  <a:srgbClr val="000008"/>
                </a:solidFill>
                <a:latin typeface="Courier New" charset="0"/>
              </a:rPr>
              <a:t>j</a:t>
            </a:r>
            <a:r>
              <a:rPr lang="en-US" b="1" dirty="0">
                <a:solidFill>
                  <a:srgbClr val="9C1600"/>
                </a:solidFill>
                <a:latin typeface="Courier New" charset="0"/>
              </a:rPr>
              <a:t>] = </a:t>
            </a:r>
            <a:r>
              <a:rPr lang="en-US" b="1" dirty="0">
                <a:solidFill>
                  <a:srgbClr val="000008"/>
                </a:solidFill>
                <a:latin typeface="Courier New" charset="0"/>
              </a:rPr>
              <a:t>a</a:t>
            </a:r>
            <a:r>
              <a:rPr lang="en-US" b="1" dirty="0">
                <a:solidFill>
                  <a:srgbClr val="9C1600"/>
                </a:solidFill>
                <a:latin typeface="Courier New" charset="0"/>
              </a:rPr>
              <a:t>[</a:t>
            </a:r>
            <a:r>
              <a:rPr lang="en-US" b="1" dirty="0" err="1">
                <a:solidFill>
                  <a:srgbClr val="000008"/>
                </a:solidFill>
                <a:latin typeface="Courier New" charset="0"/>
              </a:rPr>
              <a:t>i</a:t>
            </a:r>
            <a:r>
              <a:rPr lang="en-US" b="1" dirty="0">
                <a:solidFill>
                  <a:srgbClr val="9C1600"/>
                </a:solidFill>
                <a:latin typeface="Courier New" charset="0"/>
              </a:rPr>
              <a:t>][</a:t>
            </a:r>
            <a:r>
              <a:rPr lang="en-US" b="1" dirty="0">
                <a:solidFill>
                  <a:srgbClr val="000008"/>
                </a:solidFill>
                <a:latin typeface="Courier New" charset="0"/>
              </a:rPr>
              <a:t>j</a:t>
            </a:r>
            <a:r>
              <a:rPr lang="en-US" b="1" dirty="0">
                <a:solidFill>
                  <a:srgbClr val="9C1600"/>
                </a:solidFill>
                <a:latin typeface="Courier New" charset="0"/>
              </a:rPr>
              <a:t>] + </a:t>
            </a:r>
            <a:r>
              <a:rPr lang="en-US" b="1" dirty="0">
                <a:solidFill>
                  <a:srgbClr val="000008"/>
                </a:solidFill>
                <a:latin typeface="Courier New" charset="0"/>
              </a:rPr>
              <a:t>b</a:t>
            </a:r>
            <a:r>
              <a:rPr lang="en-US" b="1" dirty="0">
                <a:solidFill>
                  <a:srgbClr val="9C1600"/>
                </a:solidFill>
                <a:latin typeface="Courier New" charset="0"/>
              </a:rPr>
              <a:t>[</a:t>
            </a:r>
            <a:r>
              <a:rPr lang="en-US" b="1" dirty="0" err="1">
                <a:solidFill>
                  <a:srgbClr val="000008"/>
                </a:solidFill>
                <a:latin typeface="Courier New" charset="0"/>
              </a:rPr>
              <a:t>i</a:t>
            </a:r>
            <a:r>
              <a:rPr lang="en-US" b="1" dirty="0">
                <a:solidFill>
                  <a:srgbClr val="9C1600"/>
                </a:solidFill>
                <a:latin typeface="Courier New" charset="0"/>
              </a:rPr>
              <a:t>][</a:t>
            </a:r>
            <a:r>
              <a:rPr lang="en-US" b="1" dirty="0">
                <a:solidFill>
                  <a:srgbClr val="000008"/>
                </a:solidFill>
                <a:latin typeface="Courier New" charset="0"/>
              </a:rPr>
              <a:t>j</a:t>
            </a:r>
            <a:r>
              <a:rPr lang="en-US" b="1" dirty="0">
                <a:solidFill>
                  <a:srgbClr val="9C1600"/>
                </a:solidFill>
                <a:latin typeface="Courier New" charset="0"/>
              </a:rPr>
              <a:t>];</a:t>
            </a:r>
          </a:p>
        </p:txBody>
      </p:sp>
      <p:sp>
        <p:nvSpPr>
          <p:cNvPr id="9" name="8 Metin kutusu"/>
          <p:cNvSpPr txBox="1"/>
          <p:nvPr/>
        </p:nvSpPr>
        <p:spPr>
          <a:xfrm>
            <a:off x="642910" y="3857628"/>
            <a:ext cx="5000660" cy="2207240"/>
          </a:xfrm>
          <a:prstGeom prst="flowChartTerminator">
            <a:avLst/>
          </a:prstGeom>
        </p:spPr>
        <p:style>
          <a:lnRef idx="2">
            <a:schemeClr val="dk1"/>
          </a:lnRef>
          <a:fillRef idx="1">
            <a:schemeClr val="lt1"/>
          </a:fillRef>
          <a:effectRef idx="0">
            <a:schemeClr val="dk1"/>
          </a:effectRef>
          <a:fontRef idx="minor">
            <a:schemeClr val="dk1"/>
          </a:fontRef>
        </p:style>
        <p:txBody>
          <a:bodyPr wrap="square" rtlCol="0">
            <a:spAutoFit/>
          </a:bodyPr>
          <a:lstStyle/>
          <a:p>
            <a:r>
              <a:rPr lang="tr-TR" sz="2400" dirty="0" err="1" smtClean="0"/>
              <a:t>What</a:t>
            </a:r>
            <a:r>
              <a:rPr lang="tr-TR" sz="2400" dirty="0" smtClean="0"/>
              <a:t> </a:t>
            </a:r>
            <a:r>
              <a:rPr lang="tr-TR" sz="2400" dirty="0" err="1" smtClean="0"/>
              <a:t>will</a:t>
            </a:r>
            <a:r>
              <a:rPr lang="tr-TR" sz="2400" dirty="0" smtClean="0"/>
              <a:t> </a:t>
            </a:r>
            <a:r>
              <a:rPr lang="tr-TR" sz="2400" dirty="0" err="1" smtClean="0"/>
              <a:t>the</a:t>
            </a:r>
            <a:r>
              <a:rPr lang="tr-TR" sz="2400" dirty="0" smtClean="0"/>
              <a:t> c </a:t>
            </a:r>
            <a:r>
              <a:rPr lang="tr-TR" sz="2400" dirty="0" err="1" smtClean="0"/>
              <a:t>array’s</a:t>
            </a:r>
            <a:r>
              <a:rPr lang="tr-TR" sz="2400" dirty="0" smtClean="0"/>
              <a:t> </a:t>
            </a:r>
            <a:r>
              <a:rPr lang="tr-TR" sz="2400" dirty="0" err="1" smtClean="0"/>
              <a:t>content</a:t>
            </a:r>
            <a:r>
              <a:rPr lang="tr-TR" sz="2400" dirty="0" smtClean="0"/>
              <a:t> be </a:t>
            </a:r>
            <a:r>
              <a:rPr lang="tr-TR" sz="2400" dirty="0" err="1" smtClean="0"/>
              <a:t>after</a:t>
            </a:r>
            <a:r>
              <a:rPr lang="tr-TR" sz="2400" dirty="0" smtClean="0"/>
              <a:t> </a:t>
            </a:r>
            <a:r>
              <a:rPr lang="tr-TR" sz="2400" dirty="0" err="1" smtClean="0"/>
              <a:t>you</a:t>
            </a:r>
            <a:r>
              <a:rPr lang="tr-TR" sz="2400" dirty="0" smtClean="0"/>
              <a:t> </a:t>
            </a:r>
            <a:r>
              <a:rPr lang="tr-TR" sz="2400" dirty="0" err="1" smtClean="0"/>
              <a:t>run</a:t>
            </a:r>
            <a:r>
              <a:rPr lang="tr-TR" sz="2400" dirty="0" smtClean="0"/>
              <a:t> </a:t>
            </a:r>
            <a:r>
              <a:rPr lang="tr-TR" sz="2400" dirty="0" err="1" smtClean="0"/>
              <a:t>this</a:t>
            </a:r>
            <a:r>
              <a:rPr lang="tr-TR" sz="2400" dirty="0" smtClean="0"/>
              <a:t> </a:t>
            </a:r>
            <a:r>
              <a:rPr lang="tr-TR" sz="2400" dirty="0" err="1" smtClean="0"/>
              <a:t>code</a:t>
            </a:r>
            <a:r>
              <a:rPr lang="tr-TR" sz="2400" dirty="0" smtClean="0"/>
              <a:t> </a:t>
            </a:r>
            <a:r>
              <a:rPr lang="tr-TR" sz="2400" dirty="0" err="1" smtClean="0"/>
              <a:t>with</a:t>
            </a:r>
            <a:r>
              <a:rPr lang="tr-TR" sz="2400" dirty="0" smtClean="0"/>
              <a:t> a </a:t>
            </a:r>
            <a:r>
              <a:rPr lang="tr-TR" sz="2400" dirty="0" err="1" smtClean="0"/>
              <a:t>and</a:t>
            </a:r>
            <a:r>
              <a:rPr lang="tr-TR" sz="2400" dirty="0" smtClean="0"/>
              <a:t> b </a:t>
            </a:r>
            <a:r>
              <a:rPr lang="tr-TR" sz="2400" dirty="0" err="1" smtClean="0"/>
              <a:t>arrays</a:t>
            </a:r>
            <a:r>
              <a:rPr lang="tr-TR" sz="2400" dirty="0" smtClean="0"/>
              <a:t> </a:t>
            </a:r>
            <a:r>
              <a:rPr lang="tr-TR" sz="2400" dirty="0" err="1" smtClean="0"/>
              <a:t>are</a:t>
            </a:r>
            <a:r>
              <a:rPr lang="tr-TR" sz="2400" dirty="0" smtClean="0"/>
              <a:t> </a:t>
            </a:r>
            <a:r>
              <a:rPr lang="tr-TR" sz="2400" dirty="0" err="1" smtClean="0"/>
              <a:t>given</a:t>
            </a:r>
            <a:r>
              <a:rPr lang="tr-TR" sz="2400" dirty="0" smtClean="0"/>
              <a:t> as </a:t>
            </a:r>
            <a:r>
              <a:rPr lang="tr-TR" sz="2400" dirty="0" err="1" smtClean="0"/>
              <a:t>shown</a:t>
            </a:r>
            <a:r>
              <a:rPr lang="tr-TR" sz="2400" dirty="0" smtClean="0"/>
              <a:t> on </a:t>
            </a:r>
            <a:r>
              <a:rPr lang="tr-TR" sz="2400" dirty="0" err="1" smtClean="0"/>
              <a:t>this</a:t>
            </a:r>
            <a:r>
              <a:rPr lang="tr-TR" sz="2400" dirty="0" smtClean="0"/>
              <a:t> </a:t>
            </a:r>
            <a:r>
              <a:rPr lang="tr-TR" sz="2400" dirty="0" err="1" smtClean="0"/>
              <a:t>slide</a:t>
            </a:r>
            <a:r>
              <a:rPr lang="tr-TR" sz="2400" dirty="0" smtClean="0"/>
              <a:t>?</a:t>
            </a:r>
            <a:endParaRPr lang="tr-TR" sz="2400" dirty="0"/>
          </a:p>
        </p:txBody>
      </p:sp>
      <p:sp>
        <p:nvSpPr>
          <p:cNvPr id="10" name="9 Yuvarlatılmış Dikdörtgen"/>
          <p:cNvSpPr/>
          <p:nvPr/>
        </p:nvSpPr>
        <p:spPr bwMode="auto">
          <a:xfrm>
            <a:off x="6572264" y="4572008"/>
            <a:ext cx="2214578" cy="1357322"/>
          </a:xfrm>
          <a:prstGeom prst="roundRect">
            <a:avLst/>
          </a:prstGeom>
          <a:solidFill>
            <a:schemeClr val="accent1"/>
          </a:solidFill>
          <a:ln w="9525" cap="flat" cmpd="sng" algn="ctr">
            <a:solidFill>
              <a:schemeClr val="tx1"/>
            </a:solidFill>
            <a:prstDash val="solid"/>
            <a:round/>
            <a:headEnd type="none" w="med" len="med"/>
            <a:tailEnd type="triangle" w="sm" len="sm"/>
          </a:ln>
          <a:effectLst/>
        </p:spPr>
        <p:txBody>
          <a:bodyPr vert="horz" wrap="square" lIns="91440" tIns="45720" rIns="91440" bIns="45720" numCol="1" rtlCol="0" anchor="t" anchorCtr="0" compatLnSpc="1">
            <a:prstTxWarp prst="textNoShape">
              <a:avLst/>
            </a:prstTxWarp>
          </a:bodyPr>
          <a:lstStyle/>
          <a:p>
            <a:pPr marL="0" marR="0" indent="0" algn="l" defTabSz="914400" rtl="0" eaLnBrk="0" fontAlgn="base" latinLnBrk="0" hangingPunct="0">
              <a:lnSpc>
                <a:spcPct val="100000"/>
              </a:lnSpc>
              <a:spcBef>
                <a:spcPct val="0"/>
              </a:spcBef>
              <a:spcAft>
                <a:spcPct val="0"/>
              </a:spcAft>
              <a:buClrTx/>
              <a:buSzTx/>
              <a:buFontTx/>
              <a:buNone/>
              <a:tabLst/>
            </a:pPr>
            <a:endParaRPr kumimoji="0" lang="tr-TR" sz="1200" b="0" i="0" u="none" strike="noStrike" cap="none" normalizeH="0" baseline="0">
              <a:ln>
                <a:noFill/>
              </a:ln>
              <a:solidFill>
                <a:schemeClr val="tx1"/>
              </a:solidFill>
              <a:effectLst/>
              <a:latin typeface="Comic Sans MS" charset="0"/>
              <a:ea typeface="ＭＳ Ｐゴシック" charset="-128"/>
              <a:cs typeface="ＭＳ Ｐゴシック" charset="-128"/>
            </a:endParaRP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68611"/>
                                        </p:tgtEl>
                                        <p:attrNameLst>
                                          <p:attrName>style.visibility</p:attrName>
                                        </p:attrNameLst>
                                      </p:cBhvr>
                                      <p:to>
                                        <p:strVal val="visible"/>
                                      </p:to>
                                    </p:set>
                                    <p:animEffect transition="in" filter="checkerboard(across)">
                                      <p:cBhvr>
                                        <p:cTn id="7" dur="500"/>
                                        <p:tgtEl>
                                          <p:spTgt spid="68611"/>
                                        </p:tgtEl>
                                      </p:cBhvr>
                                    </p:animEffect>
                                  </p:childTnLst>
                                </p:cTn>
                              </p:par>
                              <p:par>
                                <p:cTn id="8" presetID="5" presetClass="entr" presetSubtype="10" fill="hold" nodeType="withEffect">
                                  <p:stCondLst>
                                    <p:cond delay="0"/>
                                  </p:stCondLst>
                                  <p:childTnLst>
                                    <p:set>
                                      <p:cBhvr>
                                        <p:cTn id="9" dur="1" fill="hold">
                                          <p:stCondLst>
                                            <p:cond delay="0"/>
                                          </p:stCondLst>
                                        </p:cTn>
                                        <p:tgtEl>
                                          <p:spTgt spid="68612">
                                            <p:txEl>
                                              <p:pRg st="0" end="0"/>
                                            </p:txEl>
                                          </p:spTgt>
                                        </p:tgtEl>
                                        <p:attrNameLst>
                                          <p:attrName>style.visibility</p:attrName>
                                        </p:attrNameLst>
                                      </p:cBhvr>
                                      <p:to>
                                        <p:strVal val="visible"/>
                                      </p:to>
                                    </p:set>
                                    <p:animEffect transition="in" filter="checkerboard(across)">
                                      <p:cBhvr>
                                        <p:cTn id="10" dur="500"/>
                                        <p:tgtEl>
                                          <p:spTgt spid="68612">
                                            <p:txEl>
                                              <p:pRg st="0" end="0"/>
                                            </p:txEl>
                                          </p:spTgt>
                                        </p:tgtEl>
                                      </p:cBhvr>
                                    </p:animEffect>
                                  </p:childTnLst>
                                </p:cTn>
                              </p:par>
                            </p:childTnLst>
                          </p:cTn>
                        </p:par>
                      </p:childTnLst>
                    </p:cTn>
                  </p:par>
                  <p:par>
                    <p:cTn id="11" fill="hold">
                      <p:stCondLst>
                        <p:cond delay="indefinite"/>
                      </p:stCondLst>
                      <p:childTnLst>
                        <p:par>
                          <p:cTn id="12" fill="hold">
                            <p:stCondLst>
                              <p:cond delay="0"/>
                            </p:stCondLst>
                            <p:childTnLst>
                              <p:par>
                                <p:cTn id="13" presetID="5" presetClass="exit" presetSubtype="10" fill="hold" grpId="0" nodeType="clickEffect">
                                  <p:stCondLst>
                                    <p:cond delay="0"/>
                                  </p:stCondLst>
                                  <p:childTnLst>
                                    <p:animEffect transition="out" filter="checkerboard(across)">
                                      <p:cBhvr>
                                        <p:cTn id="14" dur="500"/>
                                        <p:tgtEl>
                                          <p:spTgt spid="10"/>
                                        </p:tgtEl>
                                      </p:cBhvr>
                                    </p:animEffect>
                                    <p:set>
                                      <p:cBhvr>
                                        <p:cTn id="15" dur="1" fill="hold">
                                          <p:stCondLst>
                                            <p:cond delay="499"/>
                                          </p:stCondLst>
                                        </p:cTn>
                                        <p:tgtEl>
                                          <p:spTgt spid="10"/>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8611" grpId="0"/>
      <p:bldP spid="10" grpId="0" animBg="1"/>
    </p:bld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Matris çarpımı…</a:t>
            </a:r>
            <a:endParaRPr lang="tr-TR" dirty="0"/>
          </a:p>
        </p:txBody>
      </p:sp>
      <p:sp>
        <p:nvSpPr>
          <p:cNvPr id="4" name="3 Slayt Numarası Yer Tutucusu"/>
          <p:cNvSpPr>
            <a:spLocks noGrp="1"/>
          </p:cNvSpPr>
          <p:nvPr>
            <p:ph type="sldNum" sz="quarter" idx="12"/>
          </p:nvPr>
        </p:nvSpPr>
        <p:spPr/>
        <p:txBody>
          <a:bodyPr/>
          <a:lstStyle/>
          <a:p>
            <a:pPr>
              <a:defRPr/>
            </a:pPr>
            <a:fld id="{A63D527E-A9AB-CC44-88DC-70AEB46546E6}" type="slidenum">
              <a:rPr lang="en-US" smtClean="0"/>
              <a:pPr>
                <a:defRPr/>
              </a:pPr>
              <a:t>46</a:t>
            </a:fld>
            <a:endParaRPr lang="en-US" sz="1400"/>
          </a:p>
        </p:txBody>
      </p:sp>
      <p:sp>
        <p:nvSpPr>
          <p:cNvPr id="3" name="2 İçerik Yer Tutucusu"/>
          <p:cNvSpPr>
            <a:spLocks noGrp="1"/>
          </p:cNvSpPr>
          <p:nvPr>
            <p:ph sz="quarter" idx="1"/>
          </p:nvPr>
        </p:nvSpPr>
        <p:spPr/>
        <p:txBody>
          <a:bodyPr/>
          <a:lstStyle/>
          <a:p>
            <a:r>
              <a:rPr lang="tr-TR" dirty="0" smtClean="0"/>
              <a:t>Matematikte matris çarpımı birçok işlem isteyen karışık bir işlemdir.</a:t>
            </a:r>
          </a:p>
          <a:p>
            <a:endParaRPr lang="tr-TR" dirty="0" smtClean="0"/>
          </a:p>
          <a:p>
            <a:endParaRPr lang="tr-TR" dirty="0" smtClean="0"/>
          </a:p>
          <a:p>
            <a:r>
              <a:rPr lang="tr-TR" dirty="0" smtClean="0"/>
              <a:t>Oysa </a:t>
            </a:r>
            <a:r>
              <a:rPr lang="tr-TR" dirty="0" err="1" smtClean="0"/>
              <a:t>C’de</a:t>
            </a:r>
            <a:r>
              <a:rPr lang="tr-TR" dirty="0" smtClean="0"/>
              <a:t> 5 satırlık bir işlemdir.</a:t>
            </a:r>
          </a:p>
          <a:p>
            <a:r>
              <a:rPr lang="tr-TR" sz="2400" dirty="0" smtClean="0"/>
              <a:t>Kendi başınıza dosyadan iki tane matris alıp çarpan ve sonucu başka dosyaya yazdıran kodu yazdırmayı deneyiniz.</a:t>
            </a:r>
          </a:p>
          <a:p>
            <a:endParaRPr lang="tr-TR" dirty="0"/>
          </a:p>
        </p:txBody>
      </p:sp>
      <p:pic>
        <p:nvPicPr>
          <p:cNvPr id="8" name="7 Resim" descr="index.png"/>
          <p:cNvPicPr>
            <a:picLocks noChangeAspect="1"/>
          </p:cNvPicPr>
          <p:nvPr/>
        </p:nvPicPr>
        <p:blipFill>
          <a:blip r:embed="rId2"/>
          <a:stretch>
            <a:fillRect/>
          </a:stretch>
        </p:blipFill>
        <p:spPr>
          <a:xfrm>
            <a:off x="2500298" y="1785926"/>
            <a:ext cx="5759689" cy="1071570"/>
          </a:xfrm>
          <a:prstGeom prst="rect">
            <a:avLst/>
          </a:prstGeom>
        </p:spPr>
      </p:pic>
      <p:pic>
        <p:nvPicPr>
          <p:cNvPr id="9" name="8 Resim" descr="1294385494524101157.gif"/>
          <p:cNvPicPr>
            <a:picLocks noChangeAspect="1"/>
          </p:cNvPicPr>
          <p:nvPr/>
        </p:nvPicPr>
        <p:blipFill>
          <a:blip r:embed="rId3"/>
          <a:stretch>
            <a:fillRect/>
          </a:stretch>
        </p:blipFill>
        <p:spPr>
          <a:xfrm>
            <a:off x="4863304" y="4456803"/>
            <a:ext cx="3709224" cy="1543965"/>
          </a:xfrm>
          <a:prstGeom prst="rect">
            <a:avLst/>
          </a:prstGeom>
        </p:spPr>
      </p:pic>
      <p:sp>
        <p:nvSpPr>
          <p:cNvPr id="10" name="Rectangle 4"/>
          <p:cNvSpPr>
            <a:spLocks noChangeArrowheads="1"/>
          </p:cNvSpPr>
          <p:nvPr/>
        </p:nvSpPr>
        <p:spPr bwMode="auto">
          <a:xfrm>
            <a:off x="357158" y="4429132"/>
            <a:ext cx="5159375" cy="1600438"/>
          </a:xfrm>
          <a:prstGeom prst="rect">
            <a:avLst/>
          </a:prstGeom>
          <a:ln>
            <a:headEnd/>
            <a:tailEnd/>
          </a:ln>
        </p:spPr>
        <p:style>
          <a:lnRef idx="2">
            <a:schemeClr val="accent1"/>
          </a:lnRef>
          <a:fillRef idx="1">
            <a:schemeClr val="lt1"/>
          </a:fillRef>
          <a:effectRef idx="0">
            <a:schemeClr val="accent1"/>
          </a:effectRef>
          <a:fontRef idx="minor">
            <a:schemeClr val="dk1"/>
          </a:fontRef>
        </p:style>
        <p:txBody>
          <a:bodyPr lIns="182880" tIns="228600" rIns="182880" bIns="228600">
            <a:prstTxWarp prst="textNoShape">
              <a:avLst/>
            </a:prstTxWarp>
            <a:spAutoFit/>
          </a:bodyPr>
          <a:lstStyle/>
          <a:p>
            <a:pPr>
              <a:lnSpc>
                <a:spcPct val="50000"/>
              </a:lnSpc>
              <a:spcBef>
                <a:spcPct val="50000"/>
              </a:spcBef>
            </a:pPr>
            <a:r>
              <a:rPr lang="tr-TR" sz="1600" b="1" dirty="0" err="1" smtClean="0">
                <a:solidFill>
                  <a:srgbClr val="000000"/>
                </a:solidFill>
                <a:latin typeface="Courier New" charset="0"/>
              </a:rPr>
              <a:t>int</a:t>
            </a:r>
            <a:r>
              <a:rPr lang="tr-TR" sz="1600" b="1" dirty="0" smtClean="0">
                <a:solidFill>
                  <a:srgbClr val="000000"/>
                </a:solidFill>
                <a:latin typeface="Courier New" charset="0"/>
              </a:rPr>
              <a:t> i,j, k, </a:t>
            </a:r>
            <a:r>
              <a:rPr lang="en-US" sz="1600" b="1" dirty="0" smtClean="0">
                <a:solidFill>
                  <a:srgbClr val="000000"/>
                </a:solidFill>
                <a:latin typeface="Courier New" charset="0"/>
              </a:rPr>
              <a:t>c </a:t>
            </a:r>
            <a:r>
              <a:rPr lang="en-US" sz="1600" b="1" dirty="0" smtClean="0">
                <a:solidFill>
                  <a:srgbClr val="9A1900"/>
                </a:solidFill>
                <a:latin typeface="Courier New" charset="0"/>
              </a:rPr>
              <a:t>[</a:t>
            </a:r>
            <a:r>
              <a:rPr lang="en-US" sz="1600" b="1" dirty="0" smtClean="0">
                <a:solidFill>
                  <a:srgbClr val="000008"/>
                </a:solidFill>
                <a:latin typeface="Courier New" charset="0"/>
              </a:rPr>
              <a:t>N</a:t>
            </a:r>
            <a:r>
              <a:rPr lang="en-US" sz="1600" b="1" dirty="0" smtClean="0">
                <a:solidFill>
                  <a:srgbClr val="9A1900"/>
                </a:solidFill>
                <a:latin typeface="Courier New" charset="0"/>
              </a:rPr>
              <a:t>][</a:t>
            </a:r>
            <a:r>
              <a:rPr lang="en-US" sz="1600" b="1" dirty="0" smtClean="0">
                <a:solidFill>
                  <a:srgbClr val="000008"/>
                </a:solidFill>
                <a:latin typeface="Courier New" charset="0"/>
              </a:rPr>
              <a:t>N</a:t>
            </a:r>
            <a:r>
              <a:rPr lang="en-US" sz="1600" b="1" dirty="0" smtClean="0">
                <a:solidFill>
                  <a:srgbClr val="9A1900"/>
                </a:solidFill>
                <a:latin typeface="Courier New" charset="0"/>
              </a:rPr>
              <a:t>]</a:t>
            </a:r>
            <a:r>
              <a:rPr lang="tr-TR" sz="1600" b="1" dirty="0" smtClean="0">
                <a:solidFill>
                  <a:srgbClr val="9A1900"/>
                </a:solidFill>
                <a:latin typeface="Courier New" charset="0"/>
              </a:rPr>
              <a:t> = {}</a:t>
            </a:r>
            <a:r>
              <a:rPr lang="en-US" sz="1600" b="1" dirty="0" smtClean="0">
                <a:solidFill>
                  <a:srgbClr val="9A1900"/>
                </a:solidFill>
                <a:latin typeface="Courier New" charset="0"/>
              </a:rPr>
              <a:t>;</a:t>
            </a:r>
          </a:p>
          <a:p>
            <a:pPr>
              <a:lnSpc>
                <a:spcPct val="50000"/>
              </a:lnSpc>
              <a:spcBef>
                <a:spcPct val="50000"/>
              </a:spcBef>
            </a:pPr>
            <a:r>
              <a:rPr lang="en-US" sz="1600" b="1" dirty="0" smtClean="0">
                <a:solidFill>
                  <a:srgbClr val="0000FF"/>
                </a:solidFill>
                <a:latin typeface="Courier New" charset="0"/>
              </a:rPr>
              <a:t>for </a:t>
            </a:r>
            <a:r>
              <a:rPr lang="en-US" sz="1600" b="1" dirty="0" smtClean="0">
                <a:solidFill>
                  <a:srgbClr val="9C1600"/>
                </a:solidFill>
                <a:latin typeface="Courier New" charset="0"/>
              </a:rPr>
              <a:t>(</a:t>
            </a:r>
            <a:r>
              <a:rPr lang="en-US" sz="1600" b="1" dirty="0" err="1" smtClean="0">
                <a:solidFill>
                  <a:srgbClr val="000008"/>
                </a:solidFill>
                <a:latin typeface="Courier New" charset="0"/>
              </a:rPr>
              <a:t>i</a:t>
            </a:r>
            <a:r>
              <a:rPr lang="en-US" sz="1600" b="1" dirty="0" smtClean="0">
                <a:solidFill>
                  <a:srgbClr val="000008"/>
                </a:solidFill>
                <a:latin typeface="Courier New" charset="0"/>
              </a:rPr>
              <a:t> </a:t>
            </a:r>
            <a:r>
              <a:rPr lang="en-US" sz="1600" b="1" dirty="0">
                <a:solidFill>
                  <a:srgbClr val="9C1600"/>
                </a:solidFill>
                <a:latin typeface="Courier New" charset="0"/>
              </a:rPr>
              <a:t>= </a:t>
            </a:r>
            <a:r>
              <a:rPr lang="en-US" sz="1600" b="1" dirty="0">
                <a:solidFill>
                  <a:srgbClr val="99319A"/>
                </a:solidFill>
                <a:latin typeface="Courier New" charset="0"/>
              </a:rPr>
              <a:t>0</a:t>
            </a:r>
            <a:r>
              <a:rPr lang="en-US" sz="1600" b="1" dirty="0">
                <a:solidFill>
                  <a:srgbClr val="9C1600"/>
                </a:solidFill>
                <a:latin typeface="Courier New" charset="0"/>
              </a:rPr>
              <a:t>; </a:t>
            </a:r>
            <a:r>
              <a:rPr lang="en-US" sz="1600" b="1" dirty="0" err="1">
                <a:solidFill>
                  <a:srgbClr val="000008"/>
                </a:solidFill>
                <a:latin typeface="Courier New" charset="0"/>
              </a:rPr>
              <a:t>i</a:t>
            </a:r>
            <a:r>
              <a:rPr lang="en-US" sz="1600" b="1" dirty="0">
                <a:solidFill>
                  <a:srgbClr val="000008"/>
                </a:solidFill>
                <a:latin typeface="Courier New" charset="0"/>
              </a:rPr>
              <a:t> </a:t>
            </a:r>
            <a:r>
              <a:rPr lang="en-US" sz="1600" b="1" dirty="0">
                <a:solidFill>
                  <a:srgbClr val="9C1600"/>
                </a:solidFill>
                <a:latin typeface="Courier New" charset="0"/>
              </a:rPr>
              <a:t>&lt;</a:t>
            </a:r>
            <a:r>
              <a:rPr lang="en-US" sz="1600" b="1" dirty="0">
                <a:solidFill>
                  <a:srgbClr val="000008"/>
                </a:solidFill>
                <a:latin typeface="Courier New" charset="0"/>
              </a:rPr>
              <a:t>N</a:t>
            </a:r>
            <a:r>
              <a:rPr lang="en-US" sz="1600" b="1" dirty="0">
                <a:solidFill>
                  <a:srgbClr val="9C1600"/>
                </a:solidFill>
                <a:latin typeface="Courier New" charset="0"/>
              </a:rPr>
              <a:t>; </a:t>
            </a:r>
            <a:r>
              <a:rPr lang="en-US" sz="1600" b="1" dirty="0" err="1">
                <a:solidFill>
                  <a:srgbClr val="000008"/>
                </a:solidFill>
                <a:latin typeface="Courier New" charset="0"/>
              </a:rPr>
              <a:t>i</a:t>
            </a:r>
            <a:r>
              <a:rPr lang="en-US" sz="1600" b="1" dirty="0">
                <a:solidFill>
                  <a:srgbClr val="9C1600"/>
                </a:solidFill>
                <a:latin typeface="Courier New" charset="0"/>
              </a:rPr>
              <a:t>++)</a:t>
            </a:r>
          </a:p>
          <a:p>
            <a:pPr>
              <a:lnSpc>
                <a:spcPct val="50000"/>
              </a:lnSpc>
              <a:spcBef>
                <a:spcPct val="50000"/>
              </a:spcBef>
            </a:pPr>
            <a:r>
              <a:rPr lang="en-US" sz="1600" b="1" dirty="0">
                <a:solidFill>
                  <a:srgbClr val="0000FF"/>
                </a:solidFill>
                <a:latin typeface="Courier New" charset="0"/>
              </a:rPr>
              <a:t>   for </a:t>
            </a:r>
            <a:r>
              <a:rPr lang="en-US" sz="1600" b="1" dirty="0" smtClean="0">
                <a:solidFill>
                  <a:srgbClr val="9C1600"/>
                </a:solidFill>
                <a:latin typeface="Courier New" charset="0"/>
              </a:rPr>
              <a:t>(</a:t>
            </a:r>
            <a:r>
              <a:rPr lang="en-US" sz="1600" b="1" dirty="0" smtClean="0">
                <a:solidFill>
                  <a:srgbClr val="000008"/>
                </a:solidFill>
                <a:latin typeface="Courier New" charset="0"/>
              </a:rPr>
              <a:t>j </a:t>
            </a:r>
            <a:r>
              <a:rPr lang="en-US" sz="1600" b="1" dirty="0">
                <a:solidFill>
                  <a:srgbClr val="9C1600"/>
                </a:solidFill>
                <a:latin typeface="Courier New" charset="0"/>
              </a:rPr>
              <a:t>= </a:t>
            </a:r>
            <a:r>
              <a:rPr lang="en-US" sz="1600" b="1" dirty="0">
                <a:solidFill>
                  <a:srgbClr val="99319A"/>
                </a:solidFill>
                <a:latin typeface="Courier New" charset="0"/>
              </a:rPr>
              <a:t>0</a:t>
            </a:r>
            <a:r>
              <a:rPr lang="en-US" sz="1600" b="1" dirty="0">
                <a:solidFill>
                  <a:srgbClr val="9C1600"/>
                </a:solidFill>
                <a:latin typeface="Courier New" charset="0"/>
              </a:rPr>
              <a:t>; </a:t>
            </a:r>
            <a:r>
              <a:rPr lang="en-US" sz="1600" b="1" dirty="0">
                <a:solidFill>
                  <a:srgbClr val="000008"/>
                </a:solidFill>
                <a:latin typeface="Courier New" charset="0"/>
              </a:rPr>
              <a:t>j </a:t>
            </a:r>
            <a:r>
              <a:rPr lang="en-US" sz="1600" b="1" dirty="0">
                <a:solidFill>
                  <a:srgbClr val="9C1600"/>
                </a:solidFill>
                <a:latin typeface="Courier New" charset="0"/>
              </a:rPr>
              <a:t>&lt;</a:t>
            </a:r>
            <a:r>
              <a:rPr lang="en-US" sz="1600" b="1" dirty="0">
                <a:solidFill>
                  <a:srgbClr val="000008"/>
                </a:solidFill>
                <a:latin typeface="Courier New" charset="0"/>
              </a:rPr>
              <a:t>N</a:t>
            </a:r>
            <a:r>
              <a:rPr lang="en-US" sz="1600" b="1" dirty="0">
                <a:solidFill>
                  <a:srgbClr val="9C1600"/>
                </a:solidFill>
                <a:latin typeface="Courier New" charset="0"/>
              </a:rPr>
              <a:t>; </a:t>
            </a:r>
            <a:r>
              <a:rPr lang="en-US" sz="1600" b="1" dirty="0">
                <a:solidFill>
                  <a:srgbClr val="000008"/>
                </a:solidFill>
                <a:latin typeface="Courier New" charset="0"/>
              </a:rPr>
              <a:t>j</a:t>
            </a:r>
            <a:r>
              <a:rPr lang="en-US" sz="1600" b="1" dirty="0">
                <a:solidFill>
                  <a:srgbClr val="9C1600"/>
                </a:solidFill>
                <a:latin typeface="Courier New" charset="0"/>
              </a:rPr>
              <a:t>++)</a:t>
            </a:r>
          </a:p>
          <a:p>
            <a:pPr>
              <a:lnSpc>
                <a:spcPct val="50000"/>
              </a:lnSpc>
              <a:spcBef>
                <a:spcPct val="50000"/>
              </a:spcBef>
            </a:pPr>
            <a:r>
              <a:rPr lang="tr-TR" sz="1600" b="1" dirty="0" smtClean="0">
                <a:solidFill>
                  <a:srgbClr val="0000FF"/>
                </a:solidFill>
                <a:latin typeface="Courier New" charset="0"/>
              </a:rPr>
              <a:t>	</a:t>
            </a:r>
            <a:r>
              <a:rPr lang="en-US" sz="1600" b="1" dirty="0" smtClean="0">
                <a:solidFill>
                  <a:srgbClr val="0000FF"/>
                </a:solidFill>
                <a:latin typeface="Courier New" charset="0"/>
              </a:rPr>
              <a:t>for </a:t>
            </a:r>
            <a:r>
              <a:rPr lang="en-US" sz="1600" b="1" dirty="0" smtClean="0">
                <a:solidFill>
                  <a:srgbClr val="9C1600"/>
                </a:solidFill>
                <a:latin typeface="Courier New" charset="0"/>
              </a:rPr>
              <a:t>(</a:t>
            </a:r>
            <a:r>
              <a:rPr lang="en-US" sz="1600" b="1" dirty="0" smtClean="0">
                <a:solidFill>
                  <a:srgbClr val="000008"/>
                </a:solidFill>
                <a:latin typeface="Courier New" charset="0"/>
              </a:rPr>
              <a:t>k </a:t>
            </a:r>
            <a:r>
              <a:rPr lang="en-US" sz="1600" b="1" dirty="0">
                <a:solidFill>
                  <a:srgbClr val="9C1600"/>
                </a:solidFill>
                <a:latin typeface="Courier New" charset="0"/>
              </a:rPr>
              <a:t>= </a:t>
            </a:r>
            <a:r>
              <a:rPr lang="en-US" sz="1600" b="1" dirty="0">
                <a:solidFill>
                  <a:srgbClr val="99319A"/>
                </a:solidFill>
                <a:latin typeface="Courier New" charset="0"/>
              </a:rPr>
              <a:t>0</a:t>
            </a:r>
            <a:r>
              <a:rPr lang="en-US" sz="1600" b="1" dirty="0">
                <a:solidFill>
                  <a:srgbClr val="9C1600"/>
                </a:solidFill>
                <a:latin typeface="Courier New" charset="0"/>
              </a:rPr>
              <a:t>; </a:t>
            </a:r>
            <a:r>
              <a:rPr lang="en-US" sz="1600" b="1" dirty="0">
                <a:solidFill>
                  <a:srgbClr val="000008"/>
                </a:solidFill>
                <a:latin typeface="Courier New" charset="0"/>
              </a:rPr>
              <a:t>k </a:t>
            </a:r>
            <a:r>
              <a:rPr lang="en-US" sz="1600" b="1" dirty="0">
                <a:solidFill>
                  <a:srgbClr val="9C1600"/>
                </a:solidFill>
                <a:latin typeface="Courier New" charset="0"/>
              </a:rPr>
              <a:t>&lt;</a:t>
            </a:r>
            <a:r>
              <a:rPr lang="en-US" sz="1600" b="1" dirty="0">
                <a:solidFill>
                  <a:srgbClr val="000008"/>
                </a:solidFill>
                <a:latin typeface="Courier New" charset="0"/>
              </a:rPr>
              <a:t>N</a:t>
            </a:r>
            <a:r>
              <a:rPr lang="en-US" sz="1600" b="1" dirty="0">
                <a:solidFill>
                  <a:srgbClr val="9C1600"/>
                </a:solidFill>
                <a:latin typeface="Courier New" charset="0"/>
              </a:rPr>
              <a:t>; </a:t>
            </a:r>
            <a:r>
              <a:rPr lang="en-US" sz="1600" b="1" dirty="0">
                <a:solidFill>
                  <a:srgbClr val="000008"/>
                </a:solidFill>
                <a:latin typeface="Courier New" charset="0"/>
              </a:rPr>
              <a:t>k</a:t>
            </a:r>
            <a:r>
              <a:rPr lang="en-US" sz="1600" b="1" dirty="0">
                <a:solidFill>
                  <a:srgbClr val="9C1600"/>
                </a:solidFill>
                <a:latin typeface="Courier New" charset="0"/>
              </a:rPr>
              <a:t>++)</a:t>
            </a:r>
          </a:p>
          <a:p>
            <a:pPr>
              <a:lnSpc>
                <a:spcPct val="50000"/>
              </a:lnSpc>
              <a:spcBef>
                <a:spcPct val="50000"/>
              </a:spcBef>
            </a:pPr>
            <a:r>
              <a:rPr lang="tr-TR" sz="1600" b="1" dirty="0" smtClean="0">
                <a:solidFill>
                  <a:srgbClr val="000008"/>
                </a:solidFill>
                <a:latin typeface="Courier New" charset="0"/>
              </a:rPr>
              <a:t>	</a:t>
            </a:r>
            <a:r>
              <a:rPr lang="en-US" sz="1600" b="1" dirty="0" smtClean="0">
                <a:solidFill>
                  <a:srgbClr val="000008"/>
                </a:solidFill>
                <a:latin typeface="Courier New" charset="0"/>
              </a:rPr>
              <a:t>c</a:t>
            </a:r>
            <a:r>
              <a:rPr lang="en-US" sz="1600" b="1" dirty="0" smtClean="0">
                <a:solidFill>
                  <a:srgbClr val="9C1600"/>
                </a:solidFill>
                <a:latin typeface="Courier New" charset="0"/>
              </a:rPr>
              <a:t>[</a:t>
            </a:r>
            <a:r>
              <a:rPr lang="en-US" sz="1600" b="1" dirty="0" err="1" smtClean="0">
                <a:solidFill>
                  <a:srgbClr val="000008"/>
                </a:solidFill>
                <a:latin typeface="Courier New" charset="0"/>
              </a:rPr>
              <a:t>i</a:t>
            </a:r>
            <a:r>
              <a:rPr lang="en-US" sz="1600" b="1" dirty="0">
                <a:solidFill>
                  <a:srgbClr val="9C1600"/>
                </a:solidFill>
                <a:latin typeface="Courier New" charset="0"/>
              </a:rPr>
              <a:t>][</a:t>
            </a:r>
            <a:r>
              <a:rPr lang="en-US" sz="1600" b="1" dirty="0">
                <a:solidFill>
                  <a:srgbClr val="000008"/>
                </a:solidFill>
                <a:latin typeface="Courier New" charset="0"/>
              </a:rPr>
              <a:t>j</a:t>
            </a:r>
            <a:r>
              <a:rPr lang="en-US" sz="1600" b="1" dirty="0">
                <a:solidFill>
                  <a:srgbClr val="9C1600"/>
                </a:solidFill>
                <a:latin typeface="Courier New" charset="0"/>
              </a:rPr>
              <a:t>] += </a:t>
            </a:r>
            <a:r>
              <a:rPr lang="en-US" sz="1600" b="1" dirty="0">
                <a:solidFill>
                  <a:srgbClr val="000008"/>
                </a:solidFill>
                <a:latin typeface="Courier New" charset="0"/>
              </a:rPr>
              <a:t>a</a:t>
            </a:r>
            <a:r>
              <a:rPr lang="en-US" sz="1600" b="1" dirty="0">
                <a:solidFill>
                  <a:srgbClr val="9C1600"/>
                </a:solidFill>
                <a:latin typeface="Courier New" charset="0"/>
              </a:rPr>
              <a:t>[</a:t>
            </a:r>
            <a:r>
              <a:rPr lang="en-US" sz="1600" b="1" dirty="0" err="1">
                <a:solidFill>
                  <a:srgbClr val="000008"/>
                </a:solidFill>
                <a:latin typeface="Courier New" charset="0"/>
              </a:rPr>
              <a:t>i</a:t>
            </a:r>
            <a:r>
              <a:rPr lang="en-US" sz="1600" b="1" dirty="0">
                <a:solidFill>
                  <a:srgbClr val="9C1600"/>
                </a:solidFill>
                <a:latin typeface="Courier New" charset="0"/>
              </a:rPr>
              <a:t>][</a:t>
            </a:r>
            <a:r>
              <a:rPr lang="en-US" sz="1600" b="1" dirty="0">
                <a:solidFill>
                  <a:srgbClr val="000008"/>
                </a:solidFill>
                <a:latin typeface="Courier New" charset="0"/>
              </a:rPr>
              <a:t>k</a:t>
            </a:r>
            <a:r>
              <a:rPr lang="en-US" sz="1600" b="1" dirty="0">
                <a:solidFill>
                  <a:srgbClr val="9C1600"/>
                </a:solidFill>
                <a:latin typeface="Courier New" charset="0"/>
              </a:rPr>
              <a:t>] * </a:t>
            </a:r>
            <a:r>
              <a:rPr lang="en-US" sz="1600" b="1" dirty="0">
                <a:solidFill>
                  <a:srgbClr val="000008"/>
                </a:solidFill>
                <a:latin typeface="Courier New" charset="0"/>
              </a:rPr>
              <a:t>b</a:t>
            </a:r>
            <a:r>
              <a:rPr lang="en-US" sz="1600" b="1" dirty="0">
                <a:solidFill>
                  <a:srgbClr val="9C1600"/>
                </a:solidFill>
                <a:latin typeface="Courier New" charset="0"/>
              </a:rPr>
              <a:t>[</a:t>
            </a:r>
            <a:r>
              <a:rPr lang="en-US" sz="1600" b="1" dirty="0">
                <a:solidFill>
                  <a:srgbClr val="000008"/>
                </a:solidFill>
                <a:latin typeface="Courier New" charset="0"/>
              </a:rPr>
              <a:t>k</a:t>
            </a:r>
            <a:r>
              <a:rPr lang="en-US" sz="1600" b="1" dirty="0">
                <a:solidFill>
                  <a:srgbClr val="9C1600"/>
                </a:solidFill>
                <a:latin typeface="Courier New" charset="0"/>
              </a:rPr>
              <a:t>][</a:t>
            </a:r>
            <a:r>
              <a:rPr lang="en-US" sz="1600" b="1" dirty="0">
                <a:solidFill>
                  <a:srgbClr val="000008"/>
                </a:solidFill>
                <a:latin typeface="Courier New" charset="0"/>
              </a:rPr>
              <a:t>j</a:t>
            </a:r>
            <a:r>
              <a:rPr lang="en-US" sz="1600" b="1" dirty="0">
                <a:solidFill>
                  <a:srgbClr val="9C1600"/>
                </a:solidFill>
                <a:latin typeface="Courier New" charset="0"/>
              </a:rPr>
              <a:t>];</a:t>
            </a:r>
          </a:p>
        </p:txBody>
      </p:sp>
    </p:spTree>
  </p:cSld>
  <p:clrMapOvr>
    <a:masterClrMapping/>
  </p:clrMapOvr>
  <p:transition>
    <p:random/>
  </p:transition>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Daha büyük boyutlu diziler…</a:t>
            </a:r>
            <a:endParaRPr lang="tr-TR" dirty="0"/>
          </a:p>
        </p:txBody>
      </p:sp>
      <p:sp>
        <p:nvSpPr>
          <p:cNvPr id="3" name="2 İçerik Yer Tutucusu"/>
          <p:cNvSpPr>
            <a:spLocks noGrp="1"/>
          </p:cNvSpPr>
          <p:nvPr>
            <p:ph sz="quarter" idx="1"/>
          </p:nvPr>
        </p:nvSpPr>
        <p:spPr/>
        <p:txBody>
          <a:bodyPr>
            <a:normAutofit/>
          </a:bodyPr>
          <a:lstStyle/>
          <a:p>
            <a:r>
              <a:rPr lang="tr-TR" sz="2800" dirty="0" err="1" smtClean="0"/>
              <a:t>int</a:t>
            </a:r>
            <a:r>
              <a:rPr lang="tr-TR" sz="2800" dirty="0" smtClean="0"/>
              <a:t> </a:t>
            </a:r>
            <a:r>
              <a:rPr lang="tr-TR" sz="2800" dirty="0" err="1" smtClean="0"/>
              <a:t>ucBoyutluDizi</a:t>
            </a:r>
            <a:r>
              <a:rPr lang="tr-TR" sz="2800" dirty="0" smtClean="0"/>
              <a:t> [4][3][2];</a:t>
            </a:r>
          </a:p>
          <a:p>
            <a:pPr lvl="1"/>
            <a:r>
              <a:rPr lang="tr-TR" sz="2500" dirty="0" smtClean="0"/>
              <a:t>dizisini uzayda düşünmek yerine içindeki elemanları cinsinden düşünürüz.</a:t>
            </a:r>
          </a:p>
          <a:p>
            <a:pPr lvl="1"/>
            <a:r>
              <a:rPr lang="tr-TR" sz="2400" dirty="0" err="1" smtClean="0">
                <a:solidFill>
                  <a:schemeClr val="tx1"/>
                </a:solidFill>
              </a:rPr>
              <a:t>ucBoyutluDizi</a:t>
            </a:r>
            <a:r>
              <a:rPr lang="tr-TR" sz="2400" dirty="0" smtClean="0">
                <a:solidFill>
                  <a:schemeClr val="tx1"/>
                </a:solidFill>
              </a:rPr>
              <a:t>[0][0][0]</a:t>
            </a:r>
          </a:p>
          <a:p>
            <a:pPr lvl="1"/>
            <a:r>
              <a:rPr lang="tr-TR" sz="2400" dirty="0" err="1" smtClean="0">
                <a:solidFill>
                  <a:schemeClr val="tx1"/>
                </a:solidFill>
              </a:rPr>
              <a:t>ucBoyutluDizi</a:t>
            </a:r>
            <a:r>
              <a:rPr lang="tr-TR" sz="2400" dirty="0" smtClean="0">
                <a:solidFill>
                  <a:schemeClr val="tx1"/>
                </a:solidFill>
              </a:rPr>
              <a:t>[0][0][1]</a:t>
            </a:r>
          </a:p>
          <a:p>
            <a:pPr lvl="1"/>
            <a:r>
              <a:rPr lang="tr-TR" sz="2400" dirty="0" err="1" smtClean="0">
                <a:solidFill>
                  <a:schemeClr val="tx1"/>
                </a:solidFill>
              </a:rPr>
              <a:t>ucBoyutluDizi</a:t>
            </a:r>
            <a:r>
              <a:rPr lang="tr-TR" sz="2400" dirty="0" smtClean="0">
                <a:solidFill>
                  <a:schemeClr val="tx1"/>
                </a:solidFill>
              </a:rPr>
              <a:t>[0][1][0]</a:t>
            </a:r>
          </a:p>
          <a:p>
            <a:pPr lvl="1"/>
            <a:r>
              <a:rPr lang="tr-TR" sz="2400" dirty="0" err="1" smtClean="0">
                <a:solidFill>
                  <a:schemeClr val="tx1"/>
                </a:solidFill>
              </a:rPr>
              <a:t>ucBoyutluDizi</a:t>
            </a:r>
            <a:r>
              <a:rPr lang="tr-TR" sz="2400" dirty="0" smtClean="0">
                <a:solidFill>
                  <a:schemeClr val="tx1"/>
                </a:solidFill>
              </a:rPr>
              <a:t>[0][1][1]</a:t>
            </a:r>
          </a:p>
          <a:p>
            <a:pPr lvl="1"/>
            <a:r>
              <a:rPr lang="tr-TR" sz="2400" dirty="0" err="1" smtClean="0">
                <a:solidFill>
                  <a:schemeClr val="tx1"/>
                </a:solidFill>
              </a:rPr>
              <a:t>ucBoyutluDizi</a:t>
            </a:r>
            <a:r>
              <a:rPr lang="tr-TR" sz="2400" dirty="0" smtClean="0">
                <a:solidFill>
                  <a:schemeClr val="tx1"/>
                </a:solidFill>
              </a:rPr>
              <a:t>[0][2][0]</a:t>
            </a:r>
            <a:endParaRPr lang="tr-TR" sz="2400" dirty="0" err="1" smtClean="0">
              <a:solidFill>
                <a:schemeClr val="tx1"/>
              </a:solidFill>
            </a:endParaRPr>
          </a:p>
          <a:p>
            <a:pPr lvl="1"/>
            <a:r>
              <a:rPr lang="tr-TR" sz="2400" dirty="0" err="1" smtClean="0">
                <a:solidFill>
                  <a:schemeClr val="tx1"/>
                </a:solidFill>
              </a:rPr>
              <a:t>ucBoyutluDizi[0][2][1]</a:t>
            </a:r>
          </a:p>
          <a:p>
            <a:pPr lvl="1"/>
            <a:r>
              <a:rPr lang="tr-TR" sz="2400" dirty="0" err="1" smtClean="0">
                <a:solidFill>
                  <a:schemeClr val="tx1"/>
                </a:solidFill>
              </a:rPr>
              <a:t>ucBoyutluDizi</a:t>
            </a:r>
            <a:r>
              <a:rPr lang="tr-TR" sz="2400" dirty="0" smtClean="0">
                <a:solidFill>
                  <a:schemeClr val="tx1"/>
                </a:solidFill>
              </a:rPr>
              <a:t>[1][0][0]</a:t>
            </a:r>
          </a:p>
          <a:p>
            <a:pPr lvl="1"/>
            <a:endParaRPr lang="tr-TR" sz="4000" dirty="0" smtClean="0"/>
          </a:p>
          <a:p>
            <a:pPr lvl="1"/>
            <a:endParaRPr lang="tr-TR" sz="4400" dirty="0" smtClean="0"/>
          </a:p>
          <a:p>
            <a:pPr lvl="1"/>
            <a:endParaRPr lang="tr-TR" sz="4000" dirty="0" smtClean="0"/>
          </a:p>
          <a:p>
            <a:pPr lvl="1"/>
            <a:endParaRPr lang="tr-TR" sz="3600" dirty="0" smtClean="0"/>
          </a:p>
          <a:p>
            <a:pPr lvl="1"/>
            <a:endParaRPr lang="tr-TR" sz="3200" dirty="0" smtClean="0"/>
          </a:p>
          <a:p>
            <a:pPr lvl="1"/>
            <a:endParaRPr lang="tr-TR" sz="2500" dirty="0" smtClean="0"/>
          </a:p>
          <a:p>
            <a:endParaRPr lang="tr-TR" dirty="0"/>
          </a:p>
        </p:txBody>
      </p:sp>
      <p:sp>
        <p:nvSpPr>
          <p:cNvPr id="4" name="3 Dikdörtgen"/>
          <p:cNvSpPr/>
          <p:nvPr/>
        </p:nvSpPr>
        <p:spPr>
          <a:xfrm>
            <a:off x="4357686" y="2500306"/>
            <a:ext cx="4572000" cy="3046988"/>
          </a:xfrm>
          <a:prstGeom prst="rect">
            <a:avLst/>
          </a:prstGeom>
        </p:spPr>
        <p:txBody>
          <a:bodyPr>
            <a:spAutoFit/>
          </a:bodyPr>
          <a:lstStyle/>
          <a:p>
            <a:pPr lvl="1"/>
            <a:r>
              <a:rPr lang="tr-TR" sz="2400" dirty="0" err="1" smtClean="0"/>
              <a:t>ucBoyutluDizi</a:t>
            </a:r>
            <a:r>
              <a:rPr lang="tr-TR" sz="2400" dirty="0" smtClean="0"/>
              <a:t>[1][0][1]</a:t>
            </a:r>
          </a:p>
          <a:p>
            <a:pPr lvl="1"/>
            <a:r>
              <a:rPr lang="tr-TR" sz="2400" dirty="0" err="1" smtClean="0"/>
              <a:t>ucBoyutluDizi</a:t>
            </a:r>
            <a:r>
              <a:rPr lang="tr-TR" sz="2400" dirty="0" smtClean="0"/>
              <a:t>[1][1][0]</a:t>
            </a:r>
          </a:p>
          <a:p>
            <a:pPr lvl="1"/>
            <a:r>
              <a:rPr lang="tr-TR" sz="2400" dirty="0" err="1" smtClean="0"/>
              <a:t>ucBoyutluDizi</a:t>
            </a:r>
            <a:r>
              <a:rPr lang="tr-TR" sz="2400" dirty="0" smtClean="0"/>
              <a:t>[1][1][1]</a:t>
            </a:r>
          </a:p>
          <a:p>
            <a:pPr lvl="1"/>
            <a:r>
              <a:rPr lang="tr-TR" sz="2400" dirty="0" err="1" smtClean="0"/>
              <a:t>ucBoyutluDizi</a:t>
            </a:r>
            <a:r>
              <a:rPr lang="tr-TR" sz="2400" dirty="0" smtClean="0"/>
              <a:t>[1][2][0]</a:t>
            </a:r>
          </a:p>
          <a:p>
            <a:pPr lvl="1"/>
            <a:r>
              <a:rPr lang="tr-TR" sz="2400" dirty="0" err="1" smtClean="0"/>
              <a:t>ucBoyutluDizi</a:t>
            </a:r>
            <a:r>
              <a:rPr lang="tr-TR" sz="2400" dirty="0" smtClean="0"/>
              <a:t>[1][2][1]</a:t>
            </a:r>
          </a:p>
          <a:p>
            <a:pPr lvl="1"/>
            <a:r>
              <a:rPr lang="tr-TR" sz="2400" dirty="0" err="1" smtClean="0"/>
              <a:t>ucBoyutluDizi</a:t>
            </a:r>
            <a:r>
              <a:rPr lang="tr-TR" sz="2400" dirty="0" smtClean="0"/>
              <a:t>[2][0][0]</a:t>
            </a:r>
          </a:p>
          <a:p>
            <a:pPr lvl="1"/>
            <a:r>
              <a:rPr lang="tr-TR" sz="2400" dirty="0" smtClean="0"/>
              <a:t>…</a:t>
            </a:r>
          </a:p>
          <a:p>
            <a:pPr lvl="1"/>
            <a:r>
              <a:rPr lang="tr-TR" sz="2400" dirty="0" err="1" smtClean="0"/>
              <a:t>ucBoyutluDizi</a:t>
            </a:r>
            <a:r>
              <a:rPr lang="tr-TR" sz="2400" dirty="0" smtClean="0"/>
              <a:t>[3][2][1]</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animEffect transition="in" filter="checkerboard(across)">
                                      <p:cBhvr>
                                        <p:cTn id="7" dur="500"/>
                                        <p:tgtEl>
                                          <p:spTgt spid="3">
                                            <p:txEl>
                                              <p:pRg st="2" end="2"/>
                                            </p:txEl>
                                          </p:spTgt>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nodeType="clickEffect">
                                  <p:stCondLst>
                                    <p:cond delay="0"/>
                                  </p:stCondLst>
                                  <p:childTnLst>
                                    <p:set>
                                      <p:cBhvr>
                                        <p:cTn id="11" dur="1" fill="hold">
                                          <p:stCondLst>
                                            <p:cond delay="0"/>
                                          </p:stCondLst>
                                        </p:cTn>
                                        <p:tgtEl>
                                          <p:spTgt spid="3">
                                            <p:txEl>
                                              <p:pRg st="3" end="3"/>
                                            </p:txEl>
                                          </p:spTgt>
                                        </p:tgtEl>
                                        <p:attrNameLst>
                                          <p:attrName>style.visibility</p:attrName>
                                        </p:attrNameLst>
                                      </p:cBhvr>
                                      <p:to>
                                        <p:strVal val="visible"/>
                                      </p:to>
                                    </p:set>
                                    <p:animEffect transition="in" filter="checkerboard(across)">
                                      <p:cBhvr>
                                        <p:cTn id="12" dur="500"/>
                                        <p:tgtEl>
                                          <p:spTgt spid="3">
                                            <p:txEl>
                                              <p:pRg st="3" end="3"/>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nodeType="clickEffect">
                                  <p:stCondLst>
                                    <p:cond delay="0"/>
                                  </p:stCondLst>
                                  <p:childTnLst>
                                    <p:set>
                                      <p:cBhvr>
                                        <p:cTn id="16" dur="1" fill="hold">
                                          <p:stCondLst>
                                            <p:cond delay="0"/>
                                          </p:stCondLst>
                                        </p:cTn>
                                        <p:tgtEl>
                                          <p:spTgt spid="3">
                                            <p:txEl>
                                              <p:pRg st="4" end="4"/>
                                            </p:txEl>
                                          </p:spTgt>
                                        </p:tgtEl>
                                        <p:attrNameLst>
                                          <p:attrName>style.visibility</p:attrName>
                                        </p:attrNameLst>
                                      </p:cBhvr>
                                      <p:to>
                                        <p:strVal val="visible"/>
                                      </p:to>
                                    </p:set>
                                    <p:animEffect transition="in" filter="checkerboard(across)">
                                      <p:cBhvr>
                                        <p:cTn id="17" dur="500"/>
                                        <p:tgtEl>
                                          <p:spTgt spid="3">
                                            <p:txEl>
                                              <p:pRg st="4" end="4"/>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5" presetClass="entr" presetSubtype="10" fill="hold" nodeType="clickEffect">
                                  <p:stCondLst>
                                    <p:cond delay="0"/>
                                  </p:stCondLst>
                                  <p:childTnLst>
                                    <p:set>
                                      <p:cBhvr>
                                        <p:cTn id="21" dur="1" fill="hold">
                                          <p:stCondLst>
                                            <p:cond delay="0"/>
                                          </p:stCondLst>
                                        </p:cTn>
                                        <p:tgtEl>
                                          <p:spTgt spid="3">
                                            <p:txEl>
                                              <p:pRg st="5" end="5"/>
                                            </p:txEl>
                                          </p:spTgt>
                                        </p:tgtEl>
                                        <p:attrNameLst>
                                          <p:attrName>style.visibility</p:attrName>
                                        </p:attrNameLst>
                                      </p:cBhvr>
                                      <p:to>
                                        <p:strVal val="visible"/>
                                      </p:to>
                                    </p:set>
                                    <p:animEffect transition="in" filter="checkerboard(across)">
                                      <p:cBhvr>
                                        <p:cTn id="22" dur="500"/>
                                        <p:tgtEl>
                                          <p:spTgt spid="3">
                                            <p:txEl>
                                              <p:pRg st="5" end="5"/>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5" presetClass="entr" presetSubtype="10" fill="hold" nodeType="clickEffect">
                                  <p:stCondLst>
                                    <p:cond delay="0"/>
                                  </p:stCondLst>
                                  <p:childTnLst>
                                    <p:set>
                                      <p:cBhvr>
                                        <p:cTn id="26" dur="1" fill="hold">
                                          <p:stCondLst>
                                            <p:cond delay="0"/>
                                          </p:stCondLst>
                                        </p:cTn>
                                        <p:tgtEl>
                                          <p:spTgt spid="3">
                                            <p:txEl>
                                              <p:pRg st="6" end="6"/>
                                            </p:txEl>
                                          </p:spTgt>
                                        </p:tgtEl>
                                        <p:attrNameLst>
                                          <p:attrName>style.visibility</p:attrName>
                                        </p:attrNameLst>
                                      </p:cBhvr>
                                      <p:to>
                                        <p:strVal val="visible"/>
                                      </p:to>
                                    </p:set>
                                    <p:animEffect transition="in" filter="checkerboard(across)">
                                      <p:cBhvr>
                                        <p:cTn id="27" dur="500"/>
                                        <p:tgtEl>
                                          <p:spTgt spid="3">
                                            <p:txEl>
                                              <p:pRg st="6" end="6"/>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5" presetClass="entr" presetSubtype="10" fill="hold" nodeType="clickEffect">
                                  <p:stCondLst>
                                    <p:cond delay="0"/>
                                  </p:stCondLst>
                                  <p:childTnLst>
                                    <p:set>
                                      <p:cBhvr>
                                        <p:cTn id="31" dur="1" fill="hold">
                                          <p:stCondLst>
                                            <p:cond delay="0"/>
                                          </p:stCondLst>
                                        </p:cTn>
                                        <p:tgtEl>
                                          <p:spTgt spid="3">
                                            <p:txEl>
                                              <p:pRg st="7" end="7"/>
                                            </p:txEl>
                                          </p:spTgt>
                                        </p:tgtEl>
                                        <p:attrNameLst>
                                          <p:attrName>style.visibility</p:attrName>
                                        </p:attrNameLst>
                                      </p:cBhvr>
                                      <p:to>
                                        <p:strVal val="visible"/>
                                      </p:to>
                                    </p:set>
                                    <p:animEffect transition="in" filter="checkerboard(across)">
                                      <p:cBhvr>
                                        <p:cTn id="32" dur="500"/>
                                        <p:tgtEl>
                                          <p:spTgt spid="3">
                                            <p:txEl>
                                              <p:pRg st="7" end="7"/>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5" presetClass="entr" presetSubtype="10" fill="hold" nodeType="clickEffect">
                                  <p:stCondLst>
                                    <p:cond delay="0"/>
                                  </p:stCondLst>
                                  <p:childTnLst>
                                    <p:set>
                                      <p:cBhvr>
                                        <p:cTn id="36" dur="1" fill="hold">
                                          <p:stCondLst>
                                            <p:cond delay="0"/>
                                          </p:stCondLst>
                                        </p:cTn>
                                        <p:tgtEl>
                                          <p:spTgt spid="3">
                                            <p:txEl>
                                              <p:pRg st="8" end="8"/>
                                            </p:txEl>
                                          </p:spTgt>
                                        </p:tgtEl>
                                        <p:attrNameLst>
                                          <p:attrName>style.visibility</p:attrName>
                                        </p:attrNameLst>
                                      </p:cBhvr>
                                      <p:to>
                                        <p:strVal val="visible"/>
                                      </p:to>
                                    </p:set>
                                    <p:animEffect transition="in" filter="checkerboard(across)">
                                      <p:cBhvr>
                                        <p:cTn id="37" dur="500"/>
                                        <p:tgtEl>
                                          <p:spTgt spid="3">
                                            <p:txEl>
                                              <p:pRg st="8" end="8"/>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5" presetClass="entr" presetSubtype="10" fill="hold" grpId="0" nodeType="clickEffect">
                                  <p:stCondLst>
                                    <p:cond delay="0"/>
                                  </p:stCondLst>
                                  <p:childTnLst>
                                    <p:set>
                                      <p:cBhvr>
                                        <p:cTn id="41" dur="1" fill="hold">
                                          <p:stCondLst>
                                            <p:cond delay="0"/>
                                          </p:stCondLst>
                                        </p:cTn>
                                        <p:tgtEl>
                                          <p:spTgt spid="4"/>
                                        </p:tgtEl>
                                        <p:attrNameLst>
                                          <p:attrName>style.visibility</p:attrName>
                                        </p:attrNameLst>
                                      </p:cBhvr>
                                      <p:to>
                                        <p:strVal val="visible"/>
                                      </p:to>
                                    </p:set>
                                    <p:animEffect transition="in" filter="checkerboard(across)">
                                      <p:cBhvr>
                                        <p:cTn id="42"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p:bld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Üç boyutlu dizinin elamanları…</a:t>
            </a:r>
            <a:endParaRPr lang="tr-TR" dirty="0"/>
          </a:p>
        </p:txBody>
      </p:sp>
      <p:sp>
        <p:nvSpPr>
          <p:cNvPr id="3" name="2 İçerik Yer Tutucusu"/>
          <p:cNvSpPr>
            <a:spLocks noGrp="1"/>
          </p:cNvSpPr>
          <p:nvPr>
            <p:ph sz="quarter" idx="1"/>
          </p:nvPr>
        </p:nvSpPr>
        <p:spPr/>
        <p:txBody>
          <a:bodyPr>
            <a:normAutofit fontScale="92500"/>
          </a:bodyPr>
          <a:lstStyle/>
          <a:p>
            <a:pPr>
              <a:buNone/>
            </a:pPr>
            <a:r>
              <a:rPr lang="tr-TR" dirty="0" smtClean="0"/>
              <a:t>#</a:t>
            </a:r>
            <a:r>
              <a:rPr lang="tr-TR" dirty="0" err="1" smtClean="0"/>
              <a:t>include</a:t>
            </a:r>
            <a:r>
              <a:rPr lang="tr-TR" dirty="0" smtClean="0"/>
              <a:t> &lt;</a:t>
            </a:r>
            <a:r>
              <a:rPr lang="tr-TR" dirty="0" err="1" smtClean="0"/>
              <a:t>stdio</a:t>
            </a:r>
            <a:r>
              <a:rPr lang="tr-TR" dirty="0" smtClean="0"/>
              <a:t>.h&gt;</a:t>
            </a:r>
          </a:p>
          <a:p>
            <a:pPr>
              <a:buNone/>
            </a:pPr>
            <a:r>
              <a:rPr lang="tr-TR" dirty="0" err="1" smtClean="0"/>
              <a:t>int</a:t>
            </a:r>
            <a:r>
              <a:rPr lang="tr-TR" dirty="0" smtClean="0"/>
              <a:t> </a:t>
            </a:r>
            <a:r>
              <a:rPr lang="tr-TR" dirty="0" err="1" smtClean="0"/>
              <a:t>main</a:t>
            </a:r>
            <a:r>
              <a:rPr lang="tr-TR" dirty="0" smtClean="0"/>
              <a:t>() {</a:t>
            </a:r>
          </a:p>
          <a:p>
            <a:pPr>
              <a:buNone/>
            </a:pPr>
            <a:r>
              <a:rPr lang="tr-TR" dirty="0" smtClean="0"/>
              <a:t>	</a:t>
            </a:r>
            <a:r>
              <a:rPr lang="tr-TR" dirty="0" err="1" smtClean="0"/>
              <a:t>int</a:t>
            </a:r>
            <a:r>
              <a:rPr lang="tr-TR" dirty="0" smtClean="0"/>
              <a:t> m=3, n=2,o=2;</a:t>
            </a:r>
          </a:p>
          <a:p>
            <a:pPr>
              <a:buNone/>
            </a:pPr>
            <a:r>
              <a:rPr lang="tr-TR" dirty="0" smtClean="0"/>
              <a:t>	</a:t>
            </a:r>
            <a:r>
              <a:rPr lang="tr-TR" dirty="0" err="1" smtClean="0"/>
              <a:t>int</a:t>
            </a:r>
            <a:r>
              <a:rPr lang="tr-TR" dirty="0" smtClean="0"/>
              <a:t> dizi[m][n][o];</a:t>
            </a:r>
          </a:p>
          <a:p>
            <a:pPr>
              <a:buNone/>
            </a:pPr>
            <a:r>
              <a:rPr lang="tr-TR" dirty="0" smtClean="0"/>
              <a:t>	</a:t>
            </a:r>
            <a:r>
              <a:rPr lang="tr-TR" dirty="0" err="1" smtClean="0"/>
              <a:t>int</a:t>
            </a:r>
            <a:r>
              <a:rPr lang="tr-TR" dirty="0" smtClean="0"/>
              <a:t> i,j,k;</a:t>
            </a:r>
          </a:p>
          <a:p>
            <a:pPr>
              <a:buNone/>
            </a:pPr>
            <a:r>
              <a:rPr lang="tr-TR" dirty="0" smtClean="0"/>
              <a:t>	</a:t>
            </a:r>
            <a:r>
              <a:rPr lang="tr-TR" dirty="0" err="1" smtClean="0"/>
              <a:t>for</a:t>
            </a:r>
            <a:r>
              <a:rPr lang="tr-TR" dirty="0" smtClean="0"/>
              <a:t>(i=0; i&lt;m; i++)</a:t>
            </a:r>
          </a:p>
          <a:p>
            <a:pPr>
              <a:buNone/>
            </a:pPr>
            <a:r>
              <a:rPr lang="tr-TR" dirty="0" smtClean="0"/>
              <a:t>		</a:t>
            </a:r>
            <a:r>
              <a:rPr lang="tr-TR" dirty="0" err="1" smtClean="0"/>
              <a:t>for</a:t>
            </a:r>
            <a:r>
              <a:rPr lang="tr-TR" dirty="0" smtClean="0"/>
              <a:t>(j=0; j&lt;n; j++)</a:t>
            </a:r>
          </a:p>
          <a:p>
            <a:pPr>
              <a:buNone/>
            </a:pPr>
            <a:r>
              <a:rPr lang="tr-TR" dirty="0" smtClean="0"/>
              <a:t>			</a:t>
            </a:r>
            <a:r>
              <a:rPr lang="tr-TR" dirty="0" err="1" smtClean="0"/>
              <a:t>for</a:t>
            </a:r>
            <a:r>
              <a:rPr lang="tr-TR" dirty="0" smtClean="0"/>
              <a:t>(k=0; k&lt;o; k++)</a:t>
            </a:r>
          </a:p>
          <a:p>
            <a:pPr>
              <a:buNone/>
            </a:pPr>
            <a:r>
              <a:rPr lang="tr-TR" dirty="0" smtClean="0"/>
              <a:t>			</a:t>
            </a:r>
            <a:r>
              <a:rPr lang="tr-TR" sz="1700" dirty="0" err="1" smtClean="0"/>
              <a:t>printf</a:t>
            </a:r>
            <a:r>
              <a:rPr lang="tr-TR" sz="1700" dirty="0" smtClean="0"/>
              <a:t>("dizi[%d][%d][%d]'</a:t>
            </a:r>
            <a:r>
              <a:rPr lang="tr-TR" sz="1700" dirty="0" err="1" smtClean="0"/>
              <a:t>nin</a:t>
            </a:r>
            <a:r>
              <a:rPr lang="tr-TR" sz="1700" dirty="0" smtClean="0"/>
              <a:t> </a:t>
            </a:r>
            <a:r>
              <a:rPr lang="tr-TR" sz="1700" dirty="0" err="1" smtClean="0"/>
              <a:t>hafizadaki</a:t>
            </a:r>
            <a:r>
              <a:rPr lang="tr-TR" sz="1700" dirty="0" smtClean="0"/>
              <a:t> adresi:%d\n", i,j,k, &amp;dizi[i][j][k]);</a:t>
            </a:r>
            <a:endParaRPr lang="tr-TR" dirty="0" smtClean="0"/>
          </a:p>
          <a:p>
            <a:pPr>
              <a:buNone/>
            </a:pPr>
            <a:r>
              <a:rPr lang="tr-TR" dirty="0" smtClean="0"/>
              <a:t>	</a:t>
            </a:r>
            <a:r>
              <a:rPr lang="tr-TR" dirty="0" err="1" smtClean="0"/>
              <a:t>return</a:t>
            </a:r>
            <a:r>
              <a:rPr lang="tr-TR" dirty="0" smtClean="0"/>
              <a:t> 0;</a:t>
            </a:r>
          </a:p>
          <a:p>
            <a:pPr>
              <a:buNone/>
            </a:pPr>
            <a:r>
              <a:rPr lang="tr-TR" dirty="0" smtClean="0"/>
              <a:t>}</a:t>
            </a:r>
            <a:endParaRPr lang="tr-TR" dirty="0"/>
          </a:p>
        </p:txBody>
      </p:sp>
      <p:pic>
        <p:nvPicPr>
          <p:cNvPr id="4098" name="Picture 2"/>
          <p:cNvPicPr>
            <a:picLocks noChangeAspect="1" noChangeArrowheads="1"/>
          </p:cNvPicPr>
          <p:nvPr/>
        </p:nvPicPr>
        <p:blipFill>
          <a:blip r:embed="rId2"/>
          <a:srcRect/>
          <a:stretch>
            <a:fillRect/>
          </a:stretch>
        </p:blipFill>
        <p:spPr bwMode="auto">
          <a:xfrm>
            <a:off x="4214810" y="1357298"/>
            <a:ext cx="4424961" cy="2786082"/>
          </a:xfrm>
          <a:prstGeom prst="rect">
            <a:avLst/>
          </a:prstGeom>
          <a:noFill/>
          <a:ln w="9525">
            <a:noFill/>
            <a:miter lim="800000"/>
            <a:headEnd/>
            <a:tailEnd/>
          </a:ln>
          <a:effectLst/>
        </p:spPr>
      </p:pic>
    </p:spTree>
  </p:cSld>
  <p:clrMapOvr>
    <a:masterClrMapping/>
  </p:clrMapOvr>
  <p:transition>
    <p:random/>
  </p:transition>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Çok boyutlu dizilere dair…</a:t>
            </a:r>
            <a:endParaRPr lang="tr-TR" dirty="0"/>
          </a:p>
        </p:txBody>
      </p:sp>
      <p:sp>
        <p:nvSpPr>
          <p:cNvPr id="3" name="2 İçerik Yer Tutucusu"/>
          <p:cNvSpPr>
            <a:spLocks noGrp="1"/>
          </p:cNvSpPr>
          <p:nvPr>
            <p:ph sz="quarter" idx="1"/>
          </p:nvPr>
        </p:nvSpPr>
        <p:spPr/>
        <p:txBody>
          <a:bodyPr/>
          <a:lstStyle/>
          <a:p>
            <a:r>
              <a:rPr lang="tr-TR" dirty="0" smtClean="0"/>
              <a:t>100 boyutlu bir dizi bile olsa </a:t>
            </a:r>
          </a:p>
          <a:p>
            <a:pPr lvl="1"/>
            <a:r>
              <a:rPr lang="tr-TR" dirty="0" smtClean="0"/>
              <a:t>(</a:t>
            </a:r>
            <a:r>
              <a:rPr lang="tr-TR" dirty="0" err="1" smtClean="0"/>
              <a:t>int</a:t>
            </a:r>
            <a:r>
              <a:rPr lang="tr-TR" dirty="0" smtClean="0"/>
              <a:t> dizi[10][22][3][4]…[23][72];)</a:t>
            </a:r>
          </a:p>
          <a:p>
            <a:r>
              <a:rPr lang="tr-TR" dirty="0" smtClean="0"/>
              <a:t>elemanları hafızada yan yana dizili olacaktır.</a:t>
            </a:r>
          </a:p>
          <a:p>
            <a:endParaRPr lang="tr-TR" dirty="0" smtClean="0"/>
          </a:p>
          <a:p>
            <a:r>
              <a:rPr lang="tr-TR" dirty="0" smtClean="0"/>
              <a:t>Dizi boyutlarında korkutucu bir yan yoktur.</a:t>
            </a:r>
          </a:p>
          <a:p>
            <a:r>
              <a:rPr lang="tr-TR" dirty="0" smtClean="0"/>
              <a:t>2 boyutlu dizileri matris gibi hayal edebilirsiniz ama 3 ve daha fazla boyutlarda bu düşünce tarzını bırakınız.</a:t>
            </a:r>
          </a:p>
          <a:p>
            <a:r>
              <a:rPr lang="tr-TR" dirty="0" smtClean="0"/>
              <a:t>Sadece şunu biliniz: dizi boyutları sadece dizinin elamanlarına verdiğimiz isimleri düzenlemek içindir.</a:t>
            </a:r>
            <a:endParaRPr lang="tr-TR" dirty="0"/>
          </a:p>
        </p:txBody>
      </p:sp>
    </p:spTree>
  </p:cSld>
  <p:clrMapOvr>
    <a:masterClrMapping/>
  </p:clrMapOvr>
  <p:transition>
    <p:random/>
  </p:transition>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Çok boyutlu dizi kullanımına örnek…</a:t>
            </a:r>
            <a:endParaRPr lang="tr-TR" dirty="0"/>
          </a:p>
        </p:txBody>
      </p:sp>
      <p:sp>
        <p:nvSpPr>
          <p:cNvPr id="3" name="2 İçerik Yer Tutucusu"/>
          <p:cNvSpPr>
            <a:spLocks noGrp="1"/>
          </p:cNvSpPr>
          <p:nvPr>
            <p:ph sz="quarter" idx="1"/>
          </p:nvPr>
        </p:nvSpPr>
        <p:spPr/>
        <p:txBody>
          <a:bodyPr/>
          <a:lstStyle/>
          <a:p>
            <a:r>
              <a:rPr lang="tr-TR" dirty="0" smtClean="0"/>
              <a:t>İllerimizin en büyük üç ilçesinin en büyük 10 hastanesinin doktor, yatak ve ambulans sayılarını </a:t>
            </a:r>
            <a:r>
              <a:rPr lang="tr-TR" b="1" dirty="0" smtClean="0"/>
              <a:t>bir değişkende </a:t>
            </a:r>
            <a:r>
              <a:rPr lang="tr-TR" dirty="0" smtClean="0"/>
              <a:t>saklayınız.</a:t>
            </a:r>
          </a:p>
        </p:txBody>
      </p:sp>
      <p:grpSp>
        <p:nvGrpSpPr>
          <p:cNvPr id="17" name="16 Grup"/>
          <p:cNvGrpSpPr/>
          <p:nvPr/>
        </p:nvGrpSpPr>
        <p:grpSpPr>
          <a:xfrm>
            <a:off x="785786" y="3429000"/>
            <a:ext cx="7286652" cy="2643182"/>
            <a:chOff x="1428728" y="3786190"/>
            <a:chExt cx="7286652" cy="2643182"/>
          </a:xfrm>
        </p:grpSpPr>
        <p:pic>
          <p:nvPicPr>
            <p:cNvPr id="18" name="17 Resim" descr="63beab5308fb0a2a83498c59a2c068c8--storage-rental-storage-one.jpg"/>
            <p:cNvPicPr>
              <a:picLocks noChangeAspect="1"/>
            </p:cNvPicPr>
            <p:nvPr/>
          </p:nvPicPr>
          <p:blipFill>
            <a:blip r:embed="rId2" cstate="screen"/>
            <a:stretch>
              <a:fillRect/>
            </a:stretch>
          </p:blipFill>
          <p:spPr>
            <a:xfrm>
              <a:off x="1428728" y="3786190"/>
              <a:ext cx="2357454" cy="2339905"/>
            </a:xfrm>
            <a:prstGeom prst="rect">
              <a:avLst/>
            </a:prstGeom>
          </p:spPr>
        </p:pic>
        <p:pic>
          <p:nvPicPr>
            <p:cNvPr id="19" name="18 Resim" descr="trofast-storage-combination-with-boxes-light-white-stained-pine-orange__0351257_pe547490_s5.jpg"/>
            <p:cNvPicPr>
              <a:picLocks noChangeAspect="1"/>
            </p:cNvPicPr>
            <p:nvPr/>
          </p:nvPicPr>
          <p:blipFill>
            <a:blip r:embed="rId3" cstate="screen">
              <a:clrChange>
                <a:clrFrom>
                  <a:srgbClr val="FFFFFF"/>
                </a:clrFrom>
                <a:clrTo>
                  <a:srgbClr val="FFFFFF">
                    <a:alpha val="0"/>
                  </a:srgbClr>
                </a:clrTo>
              </a:clrChange>
            </a:blip>
            <a:stretch>
              <a:fillRect/>
            </a:stretch>
          </p:blipFill>
          <p:spPr>
            <a:xfrm>
              <a:off x="5643570" y="3857628"/>
              <a:ext cx="2000240" cy="2000240"/>
            </a:xfrm>
            <a:prstGeom prst="rect">
              <a:avLst/>
            </a:prstGeom>
          </p:spPr>
        </p:pic>
        <p:pic>
          <p:nvPicPr>
            <p:cNvPr id="20" name="19 Resim" descr="trofast-storage-combination-with-boxes-light-white-stained-pine-orange__0351257_pe547490_s5.jpg"/>
            <p:cNvPicPr>
              <a:picLocks noChangeAspect="1"/>
            </p:cNvPicPr>
            <p:nvPr/>
          </p:nvPicPr>
          <p:blipFill>
            <a:blip r:embed="rId3" cstate="screen">
              <a:clrChange>
                <a:clrFrom>
                  <a:srgbClr val="FFFFFF"/>
                </a:clrFrom>
                <a:clrTo>
                  <a:srgbClr val="FFFFFF">
                    <a:alpha val="0"/>
                  </a:srgbClr>
                </a:clrTo>
              </a:clrChange>
            </a:blip>
            <a:stretch>
              <a:fillRect/>
            </a:stretch>
          </p:blipFill>
          <p:spPr>
            <a:xfrm>
              <a:off x="6143636" y="4143380"/>
              <a:ext cx="2000240" cy="2000240"/>
            </a:xfrm>
            <a:prstGeom prst="rect">
              <a:avLst/>
            </a:prstGeom>
          </p:spPr>
        </p:pic>
        <p:pic>
          <p:nvPicPr>
            <p:cNvPr id="21" name="20 Resim" descr="trofast-storage-combination-with-boxes-light-white-stained-pine-orange__0351257_pe547490_s5.jpg"/>
            <p:cNvPicPr>
              <a:picLocks noChangeAspect="1"/>
            </p:cNvPicPr>
            <p:nvPr/>
          </p:nvPicPr>
          <p:blipFill>
            <a:blip r:embed="rId3" cstate="screen">
              <a:clrChange>
                <a:clrFrom>
                  <a:srgbClr val="FFFFFF"/>
                </a:clrFrom>
                <a:clrTo>
                  <a:srgbClr val="FFFFFF">
                    <a:alpha val="0"/>
                  </a:srgbClr>
                </a:clrTo>
              </a:clrChange>
            </a:blip>
            <a:stretch>
              <a:fillRect/>
            </a:stretch>
          </p:blipFill>
          <p:spPr>
            <a:xfrm>
              <a:off x="6715140" y="4429132"/>
              <a:ext cx="2000240" cy="2000240"/>
            </a:xfrm>
            <a:prstGeom prst="rect">
              <a:avLst/>
            </a:prstGeom>
          </p:spPr>
        </p:pic>
        <p:sp>
          <p:nvSpPr>
            <p:cNvPr id="22" name="21 Sağ Ok"/>
            <p:cNvSpPr/>
            <p:nvPr/>
          </p:nvSpPr>
          <p:spPr>
            <a:xfrm>
              <a:off x="4500562" y="4286256"/>
              <a:ext cx="1000132" cy="107157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grpSp>
      <p:pic>
        <p:nvPicPr>
          <p:cNvPr id="23" name="22 Resim" descr="1192549655-bed-1.gif"/>
          <p:cNvPicPr>
            <a:picLocks noChangeAspect="1"/>
          </p:cNvPicPr>
          <p:nvPr/>
        </p:nvPicPr>
        <p:blipFill>
          <a:blip r:embed="rId4"/>
          <a:stretch>
            <a:fillRect/>
          </a:stretch>
        </p:blipFill>
        <p:spPr>
          <a:xfrm>
            <a:off x="4286248" y="2643182"/>
            <a:ext cx="568999" cy="561955"/>
          </a:xfrm>
          <a:prstGeom prst="rect">
            <a:avLst/>
          </a:prstGeom>
        </p:spPr>
      </p:pic>
      <p:pic>
        <p:nvPicPr>
          <p:cNvPr id="24" name="23 Resim" descr="inde2x.jpg"/>
          <p:cNvPicPr>
            <a:picLocks noChangeAspect="1"/>
          </p:cNvPicPr>
          <p:nvPr/>
        </p:nvPicPr>
        <p:blipFill>
          <a:blip r:embed="rId5" cstate="screen"/>
          <a:stretch>
            <a:fillRect/>
          </a:stretch>
        </p:blipFill>
        <p:spPr>
          <a:xfrm>
            <a:off x="5214942" y="3071810"/>
            <a:ext cx="571504" cy="359462"/>
          </a:xfrm>
          <a:prstGeom prst="rect">
            <a:avLst/>
          </a:prstGeom>
        </p:spPr>
      </p:pic>
      <p:pic>
        <p:nvPicPr>
          <p:cNvPr id="25" name="24 Resim" descr="index.png"/>
          <p:cNvPicPr>
            <a:picLocks noChangeAspect="1"/>
          </p:cNvPicPr>
          <p:nvPr/>
        </p:nvPicPr>
        <p:blipFill>
          <a:blip r:embed="rId6">
            <a:clrChange>
              <a:clrFrom>
                <a:srgbClr val="FFFFFF"/>
              </a:clrFrom>
              <a:clrTo>
                <a:srgbClr val="FFFFFF">
                  <a:alpha val="0"/>
                </a:srgbClr>
              </a:clrTo>
            </a:clrChange>
          </a:blip>
          <a:stretch>
            <a:fillRect/>
          </a:stretch>
        </p:blipFill>
        <p:spPr>
          <a:xfrm>
            <a:off x="3428992" y="3214686"/>
            <a:ext cx="500066" cy="500066"/>
          </a:xfrm>
          <a:prstGeom prst="rect">
            <a:avLst/>
          </a:prstGeom>
        </p:spPr>
      </p:pic>
      <p:pic>
        <p:nvPicPr>
          <p:cNvPr id="26" name="25 Resim" descr="index.png"/>
          <p:cNvPicPr>
            <a:picLocks noChangeAspect="1"/>
          </p:cNvPicPr>
          <p:nvPr/>
        </p:nvPicPr>
        <p:blipFill>
          <a:blip r:embed="rId6">
            <a:clrChange>
              <a:clrFrom>
                <a:srgbClr val="FFFFFF"/>
              </a:clrFrom>
              <a:clrTo>
                <a:srgbClr val="FFFFFF">
                  <a:alpha val="0"/>
                </a:srgbClr>
              </a:clrTo>
            </a:clrChange>
          </a:blip>
          <a:stretch>
            <a:fillRect/>
          </a:stretch>
        </p:blipFill>
        <p:spPr>
          <a:xfrm>
            <a:off x="6858016" y="3357562"/>
            <a:ext cx="500066" cy="500066"/>
          </a:xfrm>
          <a:prstGeom prst="rect">
            <a:avLst/>
          </a:prstGeom>
        </p:spPr>
      </p:pic>
      <p:pic>
        <p:nvPicPr>
          <p:cNvPr id="27" name="26 Resim" descr="index.png"/>
          <p:cNvPicPr>
            <a:picLocks noChangeAspect="1"/>
          </p:cNvPicPr>
          <p:nvPr/>
        </p:nvPicPr>
        <p:blipFill>
          <a:blip r:embed="rId6">
            <a:clrChange>
              <a:clrFrom>
                <a:srgbClr val="FFFFFF"/>
              </a:clrFrom>
              <a:clrTo>
                <a:srgbClr val="FFFFFF">
                  <a:alpha val="0"/>
                </a:srgbClr>
              </a:clrTo>
            </a:clrChange>
          </a:blip>
          <a:stretch>
            <a:fillRect/>
          </a:stretch>
        </p:blipFill>
        <p:spPr>
          <a:xfrm>
            <a:off x="6500826" y="2857496"/>
            <a:ext cx="500066" cy="500066"/>
          </a:xfrm>
          <a:prstGeom prst="rect">
            <a:avLst/>
          </a:prstGeom>
        </p:spPr>
      </p:pic>
      <p:pic>
        <p:nvPicPr>
          <p:cNvPr id="28" name="27 Resim" descr="inde2x.jpg"/>
          <p:cNvPicPr>
            <a:picLocks noChangeAspect="1"/>
          </p:cNvPicPr>
          <p:nvPr/>
        </p:nvPicPr>
        <p:blipFill>
          <a:blip r:embed="rId5" cstate="screen"/>
          <a:stretch>
            <a:fillRect/>
          </a:stretch>
        </p:blipFill>
        <p:spPr>
          <a:xfrm>
            <a:off x="5143504" y="5572140"/>
            <a:ext cx="571504" cy="359462"/>
          </a:xfrm>
          <a:prstGeom prst="rect">
            <a:avLst/>
          </a:prstGeom>
        </p:spPr>
      </p:pic>
      <p:pic>
        <p:nvPicPr>
          <p:cNvPr id="29" name="28 Resim" descr="inde2x.jpg"/>
          <p:cNvPicPr>
            <a:picLocks noChangeAspect="1"/>
          </p:cNvPicPr>
          <p:nvPr/>
        </p:nvPicPr>
        <p:blipFill>
          <a:blip r:embed="rId5" cstate="screen"/>
          <a:stretch>
            <a:fillRect/>
          </a:stretch>
        </p:blipFill>
        <p:spPr>
          <a:xfrm>
            <a:off x="1785918" y="2928934"/>
            <a:ext cx="571504" cy="359462"/>
          </a:xfrm>
          <a:prstGeom prst="rect">
            <a:avLst/>
          </a:prstGeom>
        </p:spPr>
      </p:pic>
      <p:pic>
        <p:nvPicPr>
          <p:cNvPr id="30" name="29 Resim" descr="1192549655-bed-1.gif"/>
          <p:cNvPicPr>
            <a:picLocks noChangeAspect="1"/>
          </p:cNvPicPr>
          <p:nvPr/>
        </p:nvPicPr>
        <p:blipFill>
          <a:blip r:embed="rId4"/>
          <a:stretch>
            <a:fillRect/>
          </a:stretch>
        </p:blipFill>
        <p:spPr>
          <a:xfrm>
            <a:off x="3643306" y="5429264"/>
            <a:ext cx="568999" cy="561955"/>
          </a:xfrm>
          <a:prstGeom prst="rect">
            <a:avLst/>
          </a:prstGeom>
        </p:spPr>
      </p:pic>
    </p:spTree>
  </p:cSld>
  <p:clrMapOvr>
    <a:masterClrMapping/>
  </p:clrMapOvr>
  <p:transition>
    <p:random/>
  </p:transition>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Çok boyutlu dizi kullanımına örnek…</a:t>
            </a:r>
            <a:endParaRPr lang="tr-TR" dirty="0"/>
          </a:p>
        </p:txBody>
      </p:sp>
      <p:sp>
        <p:nvSpPr>
          <p:cNvPr id="3" name="2 İçerik Yer Tutucusu"/>
          <p:cNvSpPr>
            <a:spLocks noGrp="1"/>
          </p:cNvSpPr>
          <p:nvPr>
            <p:ph sz="quarter" idx="1"/>
          </p:nvPr>
        </p:nvSpPr>
        <p:spPr/>
        <p:txBody>
          <a:bodyPr/>
          <a:lstStyle/>
          <a:p>
            <a:pPr>
              <a:buNone/>
            </a:pPr>
            <a:r>
              <a:rPr lang="tr-TR" sz="1800" dirty="0" smtClean="0"/>
              <a:t>/*Programcının kararı: İlçeler büyükten küçüğe 1’den 3’e doğru temsil edilsin. Doktor sayıları indis 0, yatak sayıları indis 1, ambulans sayıları ise indis 2’lerde saklansın.*/</a:t>
            </a:r>
          </a:p>
          <a:p>
            <a:r>
              <a:rPr lang="tr-TR" dirty="0" err="1" smtClean="0"/>
              <a:t>int</a:t>
            </a:r>
            <a:r>
              <a:rPr lang="tr-TR" dirty="0" smtClean="0"/>
              <a:t> </a:t>
            </a:r>
            <a:r>
              <a:rPr lang="tr-TR" dirty="0" err="1" smtClean="0"/>
              <a:t>saglik</a:t>
            </a:r>
            <a:r>
              <a:rPr lang="tr-TR" dirty="0" smtClean="0"/>
              <a:t>[82][4][10][3];</a:t>
            </a:r>
            <a:endParaRPr lang="tr-TR" dirty="0"/>
          </a:p>
        </p:txBody>
      </p:sp>
      <p:cxnSp>
        <p:nvCxnSpPr>
          <p:cNvPr id="5" name="4 Düz Ok Bağlayıcısı"/>
          <p:cNvCxnSpPr/>
          <p:nvPr/>
        </p:nvCxnSpPr>
        <p:spPr>
          <a:xfrm rot="10800000" flipV="1">
            <a:off x="1500166" y="2357430"/>
            <a:ext cx="785818" cy="42862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6" name="5 Metin kutusu"/>
          <p:cNvSpPr txBox="1"/>
          <p:nvPr/>
        </p:nvSpPr>
        <p:spPr>
          <a:xfrm>
            <a:off x="428596" y="3000372"/>
            <a:ext cx="2143140" cy="1477328"/>
          </a:xfrm>
          <a:prstGeom prst="rect">
            <a:avLst/>
          </a:prstGeom>
          <a:noFill/>
        </p:spPr>
        <p:txBody>
          <a:bodyPr wrap="square" rtlCol="0">
            <a:spAutoFit/>
          </a:bodyPr>
          <a:lstStyle/>
          <a:p>
            <a:r>
              <a:rPr lang="tr-TR" dirty="0" smtClean="0"/>
              <a:t>İller plaka </a:t>
            </a:r>
            <a:r>
              <a:rPr lang="tr-TR" dirty="0" err="1" smtClean="0"/>
              <a:t>nolarıyla</a:t>
            </a:r>
            <a:r>
              <a:rPr lang="tr-TR" dirty="0" smtClean="0"/>
              <a:t> temsil edilsin.</a:t>
            </a:r>
            <a:r>
              <a:rPr lang="tr-TR" i="1" dirty="0" smtClean="0"/>
              <a:t>0 indisi kullanılmayacaktır. Belki ülke ortalaması için kullanılabilir.</a:t>
            </a:r>
            <a:endParaRPr lang="tr-TR" i="1" dirty="0"/>
          </a:p>
        </p:txBody>
      </p:sp>
      <p:sp>
        <p:nvSpPr>
          <p:cNvPr id="8" name="7 Metin kutusu"/>
          <p:cNvSpPr txBox="1"/>
          <p:nvPr/>
        </p:nvSpPr>
        <p:spPr>
          <a:xfrm>
            <a:off x="2857488" y="3214686"/>
            <a:ext cx="2143140" cy="1754326"/>
          </a:xfrm>
          <a:prstGeom prst="rect">
            <a:avLst/>
          </a:prstGeom>
          <a:noFill/>
        </p:spPr>
        <p:txBody>
          <a:bodyPr wrap="square" rtlCol="0">
            <a:spAutoFit/>
          </a:bodyPr>
          <a:lstStyle/>
          <a:p>
            <a:r>
              <a:rPr lang="tr-TR" i="1" dirty="0" smtClean="0"/>
              <a:t>0 indisi kullanılmayacaktır. </a:t>
            </a:r>
          </a:p>
          <a:p>
            <a:r>
              <a:rPr lang="tr-TR" i="1" dirty="0" smtClean="0"/>
              <a:t>1 – en büyük 1.ilçe</a:t>
            </a:r>
          </a:p>
          <a:p>
            <a:r>
              <a:rPr lang="tr-TR" i="1" dirty="0" smtClean="0"/>
              <a:t>2 – en büyük 2.ilçe</a:t>
            </a:r>
          </a:p>
          <a:p>
            <a:r>
              <a:rPr lang="tr-TR" i="1" dirty="0" smtClean="0"/>
              <a:t>3 – en büyük 3.ilçe</a:t>
            </a:r>
          </a:p>
          <a:p>
            <a:endParaRPr lang="tr-TR" i="1" dirty="0"/>
          </a:p>
        </p:txBody>
      </p:sp>
      <p:cxnSp>
        <p:nvCxnSpPr>
          <p:cNvPr id="10" name="9 Düz Ok Bağlayıcısı"/>
          <p:cNvCxnSpPr/>
          <p:nvPr/>
        </p:nvCxnSpPr>
        <p:spPr>
          <a:xfrm rot="16200000" flipH="1">
            <a:off x="2571736" y="2643182"/>
            <a:ext cx="785818" cy="214314"/>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2" name="11 Düz Ok Bağlayıcısı"/>
          <p:cNvCxnSpPr/>
          <p:nvPr/>
        </p:nvCxnSpPr>
        <p:spPr>
          <a:xfrm>
            <a:off x="3786182" y="2428868"/>
            <a:ext cx="571504" cy="28575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4" name="13 Metin kutusu"/>
          <p:cNvSpPr txBox="1"/>
          <p:nvPr/>
        </p:nvSpPr>
        <p:spPr>
          <a:xfrm>
            <a:off x="4429124" y="2357430"/>
            <a:ext cx="2143140" cy="1200329"/>
          </a:xfrm>
          <a:prstGeom prst="rect">
            <a:avLst/>
          </a:prstGeom>
          <a:noFill/>
        </p:spPr>
        <p:txBody>
          <a:bodyPr wrap="square" rtlCol="0">
            <a:spAutoFit/>
          </a:bodyPr>
          <a:lstStyle/>
          <a:p>
            <a:r>
              <a:rPr lang="tr-TR" i="1" dirty="0" smtClean="0"/>
              <a:t>0 - Doktor sayısı</a:t>
            </a:r>
          </a:p>
          <a:p>
            <a:r>
              <a:rPr lang="tr-TR" i="1" dirty="0" smtClean="0"/>
              <a:t>1 – Yatak sayısı</a:t>
            </a:r>
          </a:p>
          <a:p>
            <a:r>
              <a:rPr lang="tr-TR" i="1" dirty="0" smtClean="0"/>
              <a:t>2 – Ambulans sayısı</a:t>
            </a:r>
          </a:p>
          <a:p>
            <a:endParaRPr lang="tr-TR" i="1" dirty="0"/>
          </a:p>
        </p:txBody>
      </p:sp>
      <p:sp>
        <p:nvSpPr>
          <p:cNvPr id="16" name="15 Metin kutusu"/>
          <p:cNvSpPr txBox="1"/>
          <p:nvPr/>
        </p:nvSpPr>
        <p:spPr>
          <a:xfrm>
            <a:off x="5143504" y="4143380"/>
            <a:ext cx="3357586" cy="1200329"/>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tr-TR" dirty="0" smtClean="0"/>
              <a:t>Ankara ilinin en büyük ilçesine ait en büyük 6.hastanesinin ambulans sayısı </a:t>
            </a:r>
            <a:r>
              <a:rPr lang="tr-TR" dirty="0" err="1" smtClean="0"/>
              <a:t>saglik</a:t>
            </a:r>
            <a:r>
              <a:rPr lang="tr-TR" dirty="0" smtClean="0"/>
              <a:t>[6][1][5][2]  elemanında saklanmaktadır.</a:t>
            </a:r>
            <a:endParaRPr lang="tr-TR" dirty="0"/>
          </a:p>
        </p:txBody>
      </p:sp>
      <p:pic>
        <p:nvPicPr>
          <p:cNvPr id="17" name="16 Resim" descr="1192549655-bed-1.gif"/>
          <p:cNvPicPr>
            <a:picLocks noChangeAspect="1"/>
          </p:cNvPicPr>
          <p:nvPr/>
        </p:nvPicPr>
        <p:blipFill>
          <a:blip r:embed="rId2"/>
          <a:stretch>
            <a:fillRect/>
          </a:stretch>
        </p:blipFill>
        <p:spPr>
          <a:xfrm>
            <a:off x="6429388" y="2500306"/>
            <a:ext cx="568999" cy="561955"/>
          </a:xfrm>
          <a:prstGeom prst="rect">
            <a:avLst/>
          </a:prstGeom>
        </p:spPr>
      </p:pic>
      <p:pic>
        <p:nvPicPr>
          <p:cNvPr id="23" name="22 Resim" descr="inde2x.jpg"/>
          <p:cNvPicPr>
            <a:picLocks noChangeAspect="1"/>
          </p:cNvPicPr>
          <p:nvPr/>
        </p:nvPicPr>
        <p:blipFill>
          <a:blip r:embed="rId3" cstate="screen"/>
          <a:stretch>
            <a:fillRect/>
          </a:stretch>
        </p:blipFill>
        <p:spPr>
          <a:xfrm>
            <a:off x="6286512" y="3214686"/>
            <a:ext cx="571504" cy="359462"/>
          </a:xfrm>
          <a:prstGeom prst="rect">
            <a:avLst/>
          </a:prstGeom>
        </p:spPr>
      </p:pic>
      <p:pic>
        <p:nvPicPr>
          <p:cNvPr id="24" name="23 Resim" descr="index.png"/>
          <p:cNvPicPr>
            <a:picLocks noChangeAspect="1"/>
          </p:cNvPicPr>
          <p:nvPr/>
        </p:nvPicPr>
        <p:blipFill>
          <a:blip r:embed="rId4">
            <a:clrChange>
              <a:clrFrom>
                <a:srgbClr val="FFFFFF"/>
              </a:clrFrom>
              <a:clrTo>
                <a:srgbClr val="FFFFFF">
                  <a:alpha val="0"/>
                </a:srgbClr>
              </a:clrTo>
            </a:clrChange>
          </a:blip>
          <a:stretch>
            <a:fillRect/>
          </a:stretch>
        </p:blipFill>
        <p:spPr>
          <a:xfrm>
            <a:off x="6000760" y="2143116"/>
            <a:ext cx="500066" cy="500066"/>
          </a:xfrm>
          <a:prstGeom prst="rect">
            <a:avLst/>
          </a:prstGeom>
        </p:spPr>
      </p:pic>
    </p:spTree>
  </p:cSld>
  <p:clrMapOvr>
    <a:masterClrMapping/>
  </p:clrMapOvr>
  <p:transition>
    <p:random/>
  </p:transition>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Alıştırma</a:t>
            </a:r>
            <a:endParaRPr lang="tr-TR" dirty="0"/>
          </a:p>
        </p:txBody>
      </p:sp>
      <p:sp>
        <p:nvSpPr>
          <p:cNvPr id="3" name="2 İçerik Yer Tutucusu"/>
          <p:cNvSpPr>
            <a:spLocks noGrp="1"/>
          </p:cNvSpPr>
          <p:nvPr>
            <p:ph sz="quarter" idx="1"/>
          </p:nvPr>
        </p:nvSpPr>
        <p:spPr/>
        <p:txBody>
          <a:bodyPr>
            <a:normAutofit fontScale="85000" lnSpcReduction="20000"/>
          </a:bodyPr>
          <a:lstStyle/>
          <a:p>
            <a:pPr marL="514350" indent="-514350">
              <a:buFont typeface="+mj-lt"/>
              <a:buAutoNum type="arabicPeriod"/>
            </a:pPr>
            <a:r>
              <a:rPr lang="tr-TR" dirty="0" smtClean="0"/>
              <a:t>#</a:t>
            </a:r>
            <a:r>
              <a:rPr lang="tr-TR" dirty="0" err="1" smtClean="0"/>
              <a:t>include</a:t>
            </a:r>
            <a:r>
              <a:rPr lang="tr-TR" dirty="0" smtClean="0"/>
              <a:t> &lt;</a:t>
            </a:r>
            <a:r>
              <a:rPr lang="tr-TR" dirty="0" err="1" smtClean="0"/>
              <a:t>stdio</a:t>
            </a:r>
            <a:r>
              <a:rPr lang="tr-TR" dirty="0" smtClean="0"/>
              <a:t>.h&gt;</a:t>
            </a:r>
          </a:p>
          <a:p>
            <a:pPr marL="514350" indent="-514350">
              <a:buFont typeface="+mj-lt"/>
              <a:buAutoNum type="arabicPeriod"/>
            </a:pPr>
            <a:r>
              <a:rPr lang="tr-TR" dirty="0" err="1" smtClean="0"/>
              <a:t>int</a:t>
            </a:r>
            <a:r>
              <a:rPr lang="tr-TR" dirty="0" smtClean="0"/>
              <a:t> </a:t>
            </a:r>
            <a:r>
              <a:rPr lang="tr-TR" dirty="0" err="1" smtClean="0"/>
              <a:t>main</a:t>
            </a:r>
            <a:r>
              <a:rPr lang="tr-TR" dirty="0" smtClean="0"/>
              <a:t>()</a:t>
            </a:r>
          </a:p>
          <a:p>
            <a:pPr marL="514350" indent="-514350">
              <a:buFont typeface="+mj-lt"/>
              <a:buAutoNum type="arabicPeriod"/>
            </a:pPr>
            <a:r>
              <a:rPr lang="tr-TR" dirty="0" smtClean="0"/>
              <a:t>{</a:t>
            </a:r>
          </a:p>
          <a:p>
            <a:pPr marL="514350" indent="-514350">
              <a:buFont typeface="+mj-lt"/>
              <a:buAutoNum type="arabicPeriod"/>
            </a:pPr>
            <a:r>
              <a:rPr lang="tr-TR" dirty="0" smtClean="0"/>
              <a:t>	</a:t>
            </a:r>
            <a:r>
              <a:rPr lang="tr-TR" dirty="0" err="1" smtClean="0"/>
              <a:t>int</a:t>
            </a:r>
            <a:r>
              <a:rPr lang="tr-TR" dirty="0" smtClean="0"/>
              <a:t> dizi[3][3]= {{2,3},{2,1,4},{2}};</a:t>
            </a:r>
          </a:p>
          <a:p>
            <a:pPr marL="514350" indent="-514350">
              <a:buFont typeface="+mj-lt"/>
              <a:buAutoNum type="arabicPeriod"/>
            </a:pPr>
            <a:r>
              <a:rPr lang="tr-TR" dirty="0" smtClean="0"/>
              <a:t>	</a:t>
            </a:r>
            <a:r>
              <a:rPr lang="tr-TR" dirty="0" err="1" smtClean="0"/>
              <a:t>int</a:t>
            </a:r>
            <a:r>
              <a:rPr lang="tr-TR" dirty="0" smtClean="0"/>
              <a:t> i,j;</a:t>
            </a:r>
          </a:p>
          <a:p>
            <a:pPr marL="514350" indent="-514350">
              <a:buFont typeface="+mj-lt"/>
              <a:buAutoNum type="arabicPeriod"/>
            </a:pPr>
            <a:r>
              <a:rPr lang="tr-TR" dirty="0" smtClean="0"/>
              <a:t>	</a:t>
            </a:r>
            <a:r>
              <a:rPr lang="tr-TR" dirty="0" err="1" smtClean="0"/>
              <a:t>for</a:t>
            </a:r>
            <a:r>
              <a:rPr lang="tr-TR" dirty="0" smtClean="0"/>
              <a:t>(i=0; i&lt;3; i++)</a:t>
            </a:r>
          </a:p>
          <a:p>
            <a:pPr marL="514350" indent="-514350">
              <a:buFont typeface="+mj-lt"/>
              <a:buAutoNum type="arabicPeriod"/>
            </a:pPr>
            <a:r>
              <a:rPr lang="tr-TR" dirty="0" smtClean="0"/>
              <a:t>	{</a:t>
            </a:r>
          </a:p>
          <a:p>
            <a:pPr marL="514350" indent="-514350">
              <a:buFont typeface="+mj-lt"/>
              <a:buAutoNum type="arabicPeriod"/>
            </a:pPr>
            <a:r>
              <a:rPr lang="tr-TR" dirty="0" smtClean="0"/>
              <a:t>		</a:t>
            </a:r>
            <a:r>
              <a:rPr lang="tr-TR" dirty="0" err="1" smtClean="0"/>
              <a:t>for</a:t>
            </a:r>
            <a:r>
              <a:rPr lang="tr-TR" dirty="0" smtClean="0"/>
              <a:t>(j=0; j&lt;3; j++)</a:t>
            </a:r>
          </a:p>
          <a:p>
            <a:pPr marL="514350" indent="-514350">
              <a:buFont typeface="+mj-lt"/>
              <a:buAutoNum type="arabicPeriod"/>
            </a:pPr>
            <a:r>
              <a:rPr lang="tr-TR" dirty="0" smtClean="0"/>
              <a:t>			</a:t>
            </a:r>
            <a:r>
              <a:rPr lang="tr-TR" dirty="0" err="1" smtClean="0"/>
              <a:t>printf</a:t>
            </a:r>
            <a:r>
              <a:rPr lang="tr-TR" dirty="0" smtClean="0"/>
              <a:t>("%d", dizi[i][j]);</a:t>
            </a:r>
          </a:p>
          <a:p>
            <a:pPr marL="514350" indent="-514350">
              <a:buFont typeface="+mj-lt"/>
              <a:buAutoNum type="arabicPeriod"/>
            </a:pPr>
            <a:endParaRPr lang="tr-TR" dirty="0" smtClean="0"/>
          </a:p>
          <a:p>
            <a:pPr marL="514350" indent="-514350">
              <a:buFont typeface="+mj-lt"/>
              <a:buAutoNum type="arabicPeriod"/>
            </a:pPr>
            <a:r>
              <a:rPr lang="tr-TR" dirty="0" smtClean="0"/>
              <a:t>		</a:t>
            </a:r>
            <a:r>
              <a:rPr lang="tr-TR" dirty="0" err="1" smtClean="0"/>
              <a:t>printf</a:t>
            </a:r>
            <a:r>
              <a:rPr lang="tr-TR" dirty="0" smtClean="0"/>
              <a:t>("\n");</a:t>
            </a:r>
          </a:p>
          <a:p>
            <a:pPr marL="514350" indent="-514350">
              <a:buFont typeface="+mj-lt"/>
              <a:buAutoNum type="arabicPeriod"/>
            </a:pPr>
            <a:r>
              <a:rPr lang="tr-TR" dirty="0" smtClean="0"/>
              <a:t>	}</a:t>
            </a:r>
          </a:p>
          <a:p>
            <a:pPr marL="514350" indent="-514350">
              <a:buFont typeface="+mj-lt"/>
              <a:buAutoNum type="arabicPeriod"/>
            </a:pPr>
            <a:r>
              <a:rPr lang="tr-TR" dirty="0" smtClean="0"/>
              <a:t>	</a:t>
            </a:r>
            <a:r>
              <a:rPr lang="tr-TR" dirty="0" err="1" smtClean="0"/>
              <a:t>return</a:t>
            </a:r>
            <a:r>
              <a:rPr lang="tr-TR" dirty="0" smtClean="0"/>
              <a:t> 0;</a:t>
            </a:r>
          </a:p>
          <a:p>
            <a:pPr marL="514350" indent="-514350">
              <a:buFont typeface="+mj-lt"/>
              <a:buAutoNum type="arabicPeriod"/>
            </a:pPr>
            <a:r>
              <a:rPr lang="tr-TR" dirty="0" smtClean="0"/>
              <a:t>}</a:t>
            </a:r>
          </a:p>
        </p:txBody>
      </p:sp>
      <p:pic>
        <p:nvPicPr>
          <p:cNvPr id="4" name="3 Resim" descr="soru.jpg"/>
          <p:cNvPicPr>
            <a:picLocks noChangeAspect="1"/>
          </p:cNvPicPr>
          <p:nvPr/>
        </p:nvPicPr>
        <p:blipFill>
          <a:blip r:embed="rId2"/>
          <a:stretch>
            <a:fillRect/>
          </a:stretch>
        </p:blipFill>
        <p:spPr>
          <a:xfrm>
            <a:off x="7000892" y="1357298"/>
            <a:ext cx="1553526" cy="1167823"/>
          </a:xfrm>
          <a:prstGeom prst="rect">
            <a:avLst/>
          </a:prstGeom>
        </p:spPr>
      </p:pic>
      <p:pic>
        <p:nvPicPr>
          <p:cNvPr id="1026" name="Picture 2"/>
          <p:cNvPicPr>
            <a:picLocks noChangeAspect="1" noChangeArrowheads="1"/>
          </p:cNvPicPr>
          <p:nvPr/>
        </p:nvPicPr>
        <p:blipFill>
          <a:blip r:embed="rId3"/>
          <a:srcRect/>
          <a:stretch>
            <a:fillRect/>
          </a:stretch>
        </p:blipFill>
        <p:spPr bwMode="auto">
          <a:xfrm>
            <a:off x="6715140" y="3429000"/>
            <a:ext cx="1714512" cy="2303076"/>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box(in)">
                                      <p:cBhvr>
                                        <p:cTn id="7" dur="500"/>
                                        <p:tgtEl>
                                          <p:spTgt spid="10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5 Resim" descr="somurtkan-sirin__1_.jpg"/>
          <p:cNvPicPr>
            <a:picLocks noChangeAspect="1"/>
          </p:cNvPicPr>
          <p:nvPr/>
        </p:nvPicPr>
        <p:blipFill>
          <a:blip r:embed="rId2"/>
          <a:stretch>
            <a:fillRect/>
          </a:stretch>
        </p:blipFill>
        <p:spPr>
          <a:xfrm>
            <a:off x="5857884" y="2609017"/>
            <a:ext cx="2928926" cy="2928926"/>
          </a:xfrm>
          <a:prstGeom prst="rect">
            <a:avLst/>
          </a:prstGeom>
        </p:spPr>
      </p:pic>
      <p:sp>
        <p:nvSpPr>
          <p:cNvPr id="7" name="6 Köşeleri Yuvarlanmış Dikdörtgen Belirtme Çizgisi"/>
          <p:cNvSpPr/>
          <p:nvPr/>
        </p:nvSpPr>
        <p:spPr>
          <a:xfrm>
            <a:off x="4929190" y="357166"/>
            <a:ext cx="3286148" cy="1071570"/>
          </a:xfrm>
          <a:prstGeom prst="wedgeRoundRectCallout">
            <a:avLst>
              <a:gd name="adj1" fmla="val 20573"/>
              <a:gd name="adj2" fmla="val 221417"/>
              <a:gd name="adj3" fmla="val 16667"/>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tr-TR" sz="1600" dirty="0" smtClean="0"/>
              <a:t>Hep dikkat hatası yapmışım sınavda!</a:t>
            </a:r>
          </a:p>
        </p:txBody>
      </p:sp>
      <p:pic>
        <p:nvPicPr>
          <p:cNvPr id="10" name="9 Resim" descr="32e7774f-ee9a-4a7b-8e4a-495d065b77fb.gif"/>
          <p:cNvPicPr>
            <a:picLocks noChangeAspect="1"/>
          </p:cNvPicPr>
          <p:nvPr/>
        </p:nvPicPr>
        <p:blipFill>
          <a:blip r:embed="rId3"/>
          <a:stretch>
            <a:fillRect/>
          </a:stretch>
        </p:blipFill>
        <p:spPr>
          <a:xfrm>
            <a:off x="142844" y="3286124"/>
            <a:ext cx="2143140" cy="2751917"/>
          </a:xfrm>
          <a:prstGeom prst="rect">
            <a:avLst/>
          </a:prstGeom>
        </p:spPr>
      </p:pic>
      <p:sp>
        <p:nvSpPr>
          <p:cNvPr id="11" name="10 Köşeleri Yuvarlanmış Dikdörtgen Belirtme Çizgisi"/>
          <p:cNvSpPr/>
          <p:nvPr/>
        </p:nvSpPr>
        <p:spPr>
          <a:xfrm>
            <a:off x="642910" y="714356"/>
            <a:ext cx="3857652" cy="1251744"/>
          </a:xfrm>
          <a:prstGeom prst="wedgeRoundRectCallout">
            <a:avLst>
              <a:gd name="adj1" fmla="val -35583"/>
              <a:gd name="adj2" fmla="val 180615"/>
              <a:gd name="adj3" fmla="val 16667"/>
            </a:avLst>
          </a:prstGeom>
          <a:ln>
            <a:solidFill>
              <a:srgbClr val="C00000"/>
            </a:solidFill>
          </a:ln>
        </p:spPr>
        <p:style>
          <a:lnRef idx="2">
            <a:schemeClr val="accent1"/>
          </a:lnRef>
          <a:fillRef idx="1">
            <a:schemeClr val="lt1"/>
          </a:fillRef>
          <a:effectRef idx="0">
            <a:schemeClr val="accent1"/>
          </a:effectRef>
          <a:fontRef idx="minor">
            <a:schemeClr val="dk1"/>
          </a:fontRef>
        </p:style>
        <p:txBody>
          <a:bodyPr rtlCol="0" anchor="ctr"/>
          <a:lstStyle/>
          <a:p>
            <a:pPr algn="ctr"/>
            <a:r>
              <a:rPr lang="tr-TR" sz="1600" dirty="0" smtClean="0"/>
              <a:t>Ara sınavı inceledim. Blok kavramını, döngüleri ve </a:t>
            </a:r>
            <a:r>
              <a:rPr lang="tr-TR" sz="1600" dirty="0" err="1" smtClean="0"/>
              <a:t>if</a:t>
            </a:r>
            <a:r>
              <a:rPr lang="tr-TR" sz="1600" dirty="0" smtClean="0"/>
              <a:t> else yapılarını anlamadığım ortaya çıktı. Ayrıca, demek ki fonksiyonları da tam anlamamışım. Bu eksiklerimi hemen gidereyim.</a:t>
            </a:r>
          </a:p>
        </p:txBody>
      </p:sp>
      <p:sp>
        <p:nvSpPr>
          <p:cNvPr id="14" name="13 Köşeleri Yuvarlanmış Dikdörtgen Belirtme Çizgisi"/>
          <p:cNvSpPr/>
          <p:nvPr/>
        </p:nvSpPr>
        <p:spPr>
          <a:xfrm>
            <a:off x="2357422" y="2357430"/>
            <a:ext cx="1928826" cy="3000396"/>
          </a:xfrm>
          <a:prstGeom prst="wedgeRoundRectCallout">
            <a:avLst>
              <a:gd name="adj1" fmla="val -69780"/>
              <a:gd name="adj2" fmla="val -10565"/>
              <a:gd name="adj3" fmla="val 16667"/>
            </a:avLst>
          </a:prstGeom>
          <a:noFill/>
          <a:ln>
            <a:solidFill>
              <a:srgbClr val="C00000"/>
            </a:solidFill>
          </a:ln>
        </p:spPr>
        <p:style>
          <a:lnRef idx="1">
            <a:schemeClr val="accent3"/>
          </a:lnRef>
          <a:fillRef idx="2">
            <a:schemeClr val="accent3"/>
          </a:fillRef>
          <a:effectRef idx="1">
            <a:schemeClr val="accent3"/>
          </a:effectRef>
          <a:fontRef idx="minor">
            <a:schemeClr val="dk1"/>
          </a:fontRef>
        </p:style>
        <p:txBody>
          <a:bodyPr rtlCol="0" anchor="ctr"/>
          <a:lstStyle/>
          <a:p>
            <a:pPr algn="ctr"/>
            <a:r>
              <a:rPr lang="tr-TR" sz="1600" dirty="0" smtClean="0"/>
              <a:t>Bundan sonra sadece daha çok değil, aynı zamanda daha düzenli çalışacağım! Mesela bu akşam eve gidince dizilerle ilgili pratik yapacağım.</a:t>
            </a:r>
            <a:endParaRPr lang="tr-TR" sz="1600" dirty="0"/>
          </a:p>
        </p:txBody>
      </p:sp>
      <p:sp>
        <p:nvSpPr>
          <p:cNvPr id="16" name="15 Köşeleri Yuvarlanmış Dikdörtgen Belirtme Çizgisi"/>
          <p:cNvSpPr/>
          <p:nvPr/>
        </p:nvSpPr>
        <p:spPr>
          <a:xfrm>
            <a:off x="4929190" y="1785926"/>
            <a:ext cx="3429024" cy="1071570"/>
          </a:xfrm>
          <a:prstGeom prst="wedgeRoundRectCallout">
            <a:avLst>
              <a:gd name="adj1" fmla="val 18711"/>
              <a:gd name="adj2" fmla="val 80194"/>
              <a:gd name="adj3" fmla="val 16667"/>
            </a:avLst>
          </a:prstGeom>
        </p:spPr>
        <p:style>
          <a:lnRef idx="2">
            <a:schemeClr val="accent2"/>
          </a:lnRef>
          <a:fillRef idx="1">
            <a:schemeClr val="lt1"/>
          </a:fillRef>
          <a:effectRef idx="0">
            <a:schemeClr val="accent2"/>
          </a:effectRef>
          <a:fontRef idx="minor">
            <a:schemeClr val="dk1"/>
          </a:fontRef>
        </p:style>
        <p:txBody>
          <a:bodyPr rtlCol="0" anchor="ctr"/>
          <a:lstStyle/>
          <a:p>
            <a:pPr algn="ctr"/>
            <a:r>
              <a:rPr lang="tr-TR" sz="1600" dirty="0" smtClean="0"/>
              <a:t>Bir dahakine soru bankasını 5 kez daha çözeceğim. Sınava 2 gün öncesinden değil 5 gün öncesinden çalışmaya başlayacağım.</a:t>
            </a:r>
            <a:endParaRPr lang="tr-TR" sz="1600" dirty="0"/>
          </a:p>
        </p:txBody>
      </p:sp>
      <p:sp>
        <p:nvSpPr>
          <p:cNvPr id="9" name="8 Yuvarlatılmış Dikdörtgen"/>
          <p:cNvSpPr/>
          <p:nvPr/>
        </p:nvSpPr>
        <p:spPr>
          <a:xfrm>
            <a:off x="5500694" y="5572140"/>
            <a:ext cx="2928958" cy="71438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tr-TR" dirty="0" smtClean="0"/>
              <a:t>Oyalanan öğrenci</a:t>
            </a:r>
            <a:endParaRPr lang="tr-TR" dirty="0"/>
          </a:p>
        </p:txBody>
      </p:sp>
      <p:sp>
        <p:nvSpPr>
          <p:cNvPr id="12" name="11 Yuvarlatılmış Dikdörtgen"/>
          <p:cNvSpPr/>
          <p:nvPr/>
        </p:nvSpPr>
        <p:spPr>
          <a:xfrm>
            <a:off x="1214414" y="5643578"/>
            <a:ext cx="2928958" cy="71438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tr-TR" dirty="0" smtClean="0"/>
              <a:t>Hatalarından ders alan öğrenci</a:t>
            </a:r>
            <a:endParaRPr lang="tr-TR"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checkerboard(across)">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checkerboard(across)">
                                      <p:cBhvr>
                                        <p:cTn id="12" dur="5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16"/>
                                        </p:tgtEl>
                                        <p:attrNameLst>
                                          <p:attrName>style.visibility</p:attrName>
                                        </p:attrNameLst>
                                      </p:cBhvr>
                                      <p:to>
                                        <p:strVal val="visible"/>
                                      </p:to>
                                    </p:set>
                                    <p:animEffect transition="in" filter="checkerboard(across)">
                                      <p:cBhvr>
                                        <p:cTn id="17" dur="500"/>
                                        <p:tgtEl>
                                          <p:spTgt spid="16"/>
                                        </p:tgtEl>
                                      </p:cBhvr>
                                    </p:animEffect>
                                  </p:childTnLst>
                                </p:cTn>
                              </p:par>
                            </p:childTnLst>
                          </p:cTn>
                        </p:par>
                      </p:childTnLst>
                    </p:cTn>
                  </p:par>
                  <p:par>
                    <p:cTn id="18" fill="hold">
                      <p:stCondLst>
                        <p:cond delay="indefinite"/>
                      </p:stCondLst>
                      <p:childTnLst>
                        <p:par>
                          <p:cTn id="19" fill="hold">
                            <p:stCondLst>
                              <p:cond delay="0"/>
                            </p:stCondLst>
                            <p:childTnLst>
                              <p:par>
                                <p:cTn id="20" presetID="5" presetClass="entr" presetSubtype="10" fill="hold" grpId="0" nodeType="clickEffect">
                                  <p:stCondLst>
                                    <p:cond delay="0"/>
                                  </p:stCondLst>
                                  <p:childTnLst>
                                    <p:set>
                                      <p:cBhvr>
                                        <p:cTn id="21" dur="1" fill="hold">
                                          <p:stCondLst>
                                            <p:cond delay="0"/>
                                          </p:stCondLst>
                                        </p:cTn>
                                        <p:tgtEl>
                                          <p:spTgt spid="14"/>
                                        </p:tgtEl>
                                        <p:attrNameLst>
                                          <p:attrName>style.visibility</p:attrName>
                                        </p:attrNameLst>
                                      </p:cBhvr>
                                      <p:to>
                                        <p:strVal val="visible"/>
                                      </p:to>
                                    </p:set>
                                    <p:animEffect transition="in" filter="checkerboard(across)">
                                      <p:cBhvr>
                                        <p:cTn id="22"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11" grpId="0" animBg="1"/>
      <p:bldP spid="14" grpId="0" animBg="1"/>
      <p:bldP spid="16" grpId="0" animBg="1"/>
    </p:bld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a:bodyPr>
          <a:lstStyle/>
          <a:p>
            <a:r>
              <a:rPr lang="tr-TR" dirty="0" err="1" smtClean="0"/>
              <a:t>Kahoot</a:t>
            </a:r>
            <a:r>
              <a:rPr lang="tr-TR" dirty="0" smtClean="0"/>
              <a:t> vakti</a:t>
            </a:r>
            <a:endParaRPr lang="tr-TR" dirty="0"/>
          </a:p>
        </p:txBody>
      </p:sp>
      <p:sp>
        <p:nvSpPr>
          <p:cNvPr id="3" name="2 İçerik Yer Tutucusu"/>
          <p:cNvSpPr>
            <a:spLocks noGrp="1"/>
          </p:cNvSpPr>
          <p:nvPr>
            <p:ph sz="quarter" idx="1"/>
          </p:nvPr>
        </p:nvSpPr>
        <p:spPr/>
        <p:txBody>
          <a:bodyPr/>
          <a:lstStyle/>
          <a:p>
            <a:r>
              <a:rPr lang="tr-TR" dirty="0" smtClean="0"/>
              <a:t>Cep telefonlarınızı çıkarınız…</a:t>
            </a:r>
          </a:p>
          <a:p>
            <a:endParaRPr lang="tr-TR" dirty="0"/>
          </a:p>
        </p:txBody>
      </p:sp>
      <p:pic>
        <p:nvPicPr>
          <p:cNvPr id="4" name="3 Resim" descr="kahoot.png"/>
          <p:cNvPicPr>
            <a:picLocks noChangeAspect="1"/>
          </p:cNvPicPr>
          <p:nvPr/>
        </p:nvPicPr>
        <p:blipFill>
          <a:blip r:embed="rId2"/>
          <a:stretch>
            <a:fillRect/>
          </a:stretch>
        </p:blipFill>
        <p:spPr>
          <a:xfrm>
            <a:off x="1714480" y="2428868"/>
            <a:ext cx="5800695" cy="334706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Tree>
  </p:cSld>
  <p:clrMapOvr>
    <a:masterClrMapping/>
  </p:clrMapOvr>
  <p:transition>
    <p:random/>
  </p:transition>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3 Başlık"/>
          <p:cNvSpPr>
            <a:spLocks noGrp="1"/>
          </p:cNvSpPr>
          <p:nvPr>
            <p:ph type="title"/>
          </p:nvPr>
        </p:nvSpPr>
        <p:spPr/>
        <p:txBody>
          <a:bodyPr/>
          <a:lstStyle/>
          <a:p>
            <a:r>
              <a:rPr lang="tr-TR" dirty="0" smtClean="0"/>
              <a:t>Diziler ve fonksiyonlar</a:t>
            </a:r>
            <a:endParaRPr lang="tr-TR" dirty="0"/>
          </a:p>
        </p:txBody>
      </p:sp>
      <p:sp>
        <p:nvSpPr>
          <p:cNvPr id="3" name="2 İçerik Yer Tutucusu"/>
          <p:cNvSpPr>
            <a:spLocks noGrp="1"/>
          </p:cNvSpPr>
          <p:nvPr>
            <p:ph sz="quarter" idx="1"/>
          </p:nvPr>
        </p:nvSpPr>
        <p:spPr/>
        <p:txBody>
          <a:bodyPr>
            <a:normAutofit/>
          </a:bodyPr>
          <a:lstStyle/>
          <a:p>
            <a:r>
              <a:rPr lang="tr-TR" sz="2400" dirty="0" smtClean="0"/>
              <a:t>Dizileri fonksiyonlara göndermek istediğimizde bunu nasıl yapmalıyız?</a:t>
            </a:r>
          </a:p>
          <a:p>
            <a:pPr>
              <a:buNone/>
            </a:pPr>
            <a:r>
              <a:rPr lang="tr-TR" sz="2400" dirty="0" smtClean="0"/>
              <a:t>Dizi alan prototip örneği: 		</a:t>
            </a:r>
            <a:r>
              <a:rPr lang="tr-TR" sz="2400" dirty="0" err="1" smtClean="0"/>
              <a:t>void</a:t>
            </a:r>
            <a:r>
              <a:rPr lang="tr-TR" sz="2400" dirty="0" smtClean="0"/>
              <a:t> </a:t>
            </a:r>
            <a:r>
              <a:rPr lang="tr-TR" sz="2400" dirty="0" err="1" smtClean="0"/>
              <a:t>yazdir</a:t>
            </a:r>
            <a:r>
              <a:rPr lang="tr-TR" sz="2400" dirty="0" smtClean="0"/>
              <a:t>(</a:t>
            </a:r>
            <a:r>
              <a:rPr lang="tr-TR" sz="2400" dirty="0" err="1" smtClean="0"/>
              <a:t>int</a:t>
            </a:r>
            <a:r>
              <a:rPr lang="tr-TR" sz="2400" dirty="0" smtClean="0"/>
              <a:t> dizi[10]);</a:t>
            </a:r>
          </a:p>
          <a:p>
            <a:pPr>
              <a:buNone/>
            </a:pPr>
            <a:r>
              <a:rPr lang="tr-TR" sz="2400" dirty="0" smtClean="0"/>
              <a:t>Fonksiyonun çağrılışı: 			kare(</a:t>
            </a:r>
            <a:r>
              <a:rPr lang="tr-TR" sz="2400" dirty="0" err="1" smtClean="0"/>
              <a:t>lost</a:t>
            </a:r>
            <a:r>
              <a:rPr lang="tr-TR" sz="2400" dirty="0" smtClean="0"/>
              <a:t>);</a:t>
            </a:r>
          </a:p>
          <a:p>
            <a:pPr>
              <a:buNone/>
            </a:pPr>
            <a:endParaRPr lang="tr-TR" sz="2400" dirty="0" smtClean="0"/>
          </a:p>
          <a:p>
            <a:endParaRPr lang="tr-TR" sz="2400" dirty="0" smtClean="0"/>
          </a:p>
          <a:p>
            <a:endParaRPr lang="tr-TR" sz="2400" dirty="0" smtClean="0"/>
          </a:p>
          <a:p>
            <a:endParaRPr lang="tr-TR" sz="2400" dirty="0" smtClean="0"/>
          </a:p>
        </p:txBody>
      </p:sp>
      <p:cxnSp>
        <p:nvCxnSpPr>
          <p:cNvPr id="6" name="5 Düz Ok Bağlayıcısı"/>
          <p:cNvCxnSpPr/>
          <p:nvPr/>
        </p:nvCxnSpPr>
        <p:spPr>
          <a:xfrm rot="16200000" flipH="1">
            <a:off x="7143768" y="2500306"/>
            <a:ext cx="571504" cy="42862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7" name="6 Metin kutusu"/>
          <p:cNvSpPr txBox="1"/>
          <p:nvPr/>
        </p:nvSpPr>
        <p:spPr>
          <a:xfrm>
            <a:off x="7072330" y="2928934"/>
            <a:ext cx="1785950" cy="954107"/>
          </a:xfrm>
          <a:prstGeom prst="rect">
            <a:avLst/>
          </a:prstGeom>
          <a:noFill/>
        </p:spPr>
        <p:txBody>
          <a:bodyPr wrap="square" rtlCol="0">
            <a:spAutoFit/>
          </a:bodyPr>
          <a:lstStyle/>
          <a:p>
            <a:pPr algn="ctr"/>
            <a:r>
              <a:rPr lang="tr-TR" sz="1400" dirty="0" smtClean="0"/>
              <a:t>Köşeli parantezler bunun bir dizi değişkeni olduğunu derleyiciye belirtir.</a:t>
            </a:r>
            <a:endParaRPr lang="tr-TR" sz="1400" dirty="0"/>
          </a:p>
        </p:txBody>
      </p:sp>
      <p:cxnSp>
        <p:nvCxnSpPr>
          <p:cNvPr id="9" name="8 Düz Ok Bağlayıcısı"/>
          <p:cNvCxnSpPr/>
          <p:nvPr/>
        </p:nvCxnSpPr>
        <p:spPr>
          <a:xfrm rot="5400000">
            <a:off x="5536413" y="2964653"/>
            <a:ext cx="428628" cy="357190"/>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3" name="12 Metin kutusu"/>
          <p:cNvSpPr txBox="1"/>
          <p:nvPr/>
        </p:nvSpPr>
        <p:spPr>
          <a:xfrm>
            <a:off x="3143240" y="3429000"/>
            <a:ext cx="3714776" cy="738664"/>
          </a:xfrm>
          <a:prstGeom prst="rect">
            <a:avLst/>
          </a:prstGeom>
          <a:noFill/>
        </p:spPr>
        <p:txBody>
          <a:bodyPr wrap="square" rtlCol="0">
            <a:spAutoFit/>
          </a:bodyPr>
          <a:lstStyle/>
          <a:p>
            <a:pPr algn="ctr"/>
            <a:r>
              <a:rPr lang="tr-TR" sz="1400" dirty="0" smtClean="0"/>
              <a:t>Oldukça sade bir kullanım. Zaten kare bir dizi bekliyor ve </a:t>
            </a:r>
            <a:r>
              <a:rPr lang="tr-TR" sz="1400" dirty="0" err="1" smtClean="0"/>
              <a:t>lost</a:t>
            </a:r>
            <a:r>
              <a:rPr lang="tr-TR" sz="1400" dirty="0" smtClean="0"/>
              <a:t> zaten dizi olarak tanımlı. </a:t>
            </a:r>
            <a:br>
              <a:rPr lang="tr-TR" sz="1400" dirty="0" smtClean="0"/>
            </a:br>
            <a:r>
              <a:rPr lang="tr-TR" sz="1400" dirty="0" smtClean="0"/>
              <a:t>[] koymayı gerektirecek bir durum yok.</a:t>
            </a:r>
            <a:endParaRPr lang="tr-TR" sz="1400" dirty="0"/>
          </a:p>
        </p:txBody>
      </p:sp>
    </p:spTree>
  </p:cSld>
  <p:clrMapOvr>
    <a:masterClrMapping/>
  </p:clrMapOvr>
  <p:transition>
    <p:random/>
  </p:transition>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Autofit/>
          </a:bodyPr>
          <a:lstStyle/>
          <a:p>
            <a:r>
              <a:rPr lang="tr-TR" sz="2800" dirty="0" smtClean="0"/>
              <a:t>Örnek (Diziler ve Fonksiyonlar)</a:t>
            </a:r>
            <a:endParaRPr lang="tr-TR" sz="2800" b="1" dirty="0"/>
          </a:p>
        </p:txBody>
      </p:sp>
      <p:sp>
        <p:nvSpPr>
          <p:cNvPr id="3" name="2 İçerik Yer Tutucusu"/>
          <p:cNvSpPr>
            <a:spLocks noGrp="1"/>
          </p:cNvSpPr>
          <p:nvPr>
            <p:ph sz="quarter" idx="1"/>
          </p:nvPr>
        </p:nvSpPr>
        <p:spPr/>
        <p:txBody>
          <a:bodyPr/>
          <a:lstStyle/>
          <a:p>
            <a:r>
              <a:rPr lang="tr-TR" dirty="0" smtClean="0"/>
              <a:t>3 elemanlı bir dizi açın ve bil141 fonksiyonuna gönderin.</a:t>
            </a:r>
          </a:p>
          <a:p>
            <a:r>
              <a:rPr lang="tr-TR" dirty="0" smtClean="0"/>
              <a:t>Fonksiyon diziyi alıp, içerisine 3,5,8 değerlerini kaydetsin.</a:t>
            </a:r>
          </a:p>
          <a:p>
            <a:r>
              <a:rPr lang="tr-TR" dirty="0" err="1" smtClean="0"/>
              <a:t>main’de</a:t>
            </a:r>
            <a:r>
              <a:rPr lang="tr-TR" dirty="0" smtClean="0"/>
              <a:t> bir </a:t>
            </a:r>
            <a:r>
              <a:rPr lang="tr-TR" dirty="0" err="1" smtClean="0"/>
              <a:t>for</a:t>
            </a:r>
            <a:r>
              <a:rPr lang="tr-TR" dirty="0" smtClean="0"/>
              <a:t> döngüsü ile dizinin elemanlarını yazdırın.</a:t>
            </a:r>
          </a:p>
        </p:txBody>
      </p:sp>
      <p:sp>
        <p:nvSpPr>
          <p:cNvPr id="6" name="5 Yuvarlatılmış Dikdörtgen"/>
          <p:cNvSpPr/>
          <p:nvPr/>
        </p:nvSpPr>
        <p:spPr>
          <a:xfrm>
            <a:off x="4857752" y="3214686"/>
            <a:ext cx="3000396" cy="2786082"/>
          </a:xfrm>
          <a:prstGeom prst="roundRect">
            <a:avLst>
              <a:gd name="adj" fmla="val 7956"/>
            </a:avLst>
          </a:prstGeom>
        </p:spPr>
        <p:style>
          <a:lnRef idx="1">
            <a:schemeClr val="accent3"/>
          </a:lnRef>
          <a:fillRef idx="2">
            <a:schemeClr val="accent3"/>
          </a:fillRef>
          <a:effectRef idx="1">
            <a:schemeClr val="accent3"/>
          </a:effectRef>
          <a:fontRef idx="minor">
            <a:schemeClr val="dk1"/>
          </a:fontRef>
        </p:style>
        <p:txBody>
          <a:bodyPr rtlCol="0" anchor="ctr"/>
          <a:lstStyle/>
          <a:p>
            <a:r>
              <a:rPr lang="tr-TR" sz="2400" b="1" u="sng" dirty="0" smtClean="0"/>
              <a:t>Kodun Yapısı:</a:t>
            </a:r>
          </a:p>
          <a:p>
            <a:pPr>
              <a:buFont typeface="Arial" pitchFamily="34" charset="0"/>
              <a:buChar char="•"/>
            </a:pPr>
            <a:r>
              <a:rPr lang="tr-TR" sz="2400" dirty="0" smtClean="0"/>
              <a:t>Fonksiyon Prototipi</a:t>
            </a:r>
          </a:p>
          <a:p>
            <a:pPr>
              <a:buFont typeface="Arial" pitchFamily="34" charset="0"/>
              <a:buChar char="•"/>
            </a:pPr>
            <a:r>
              <a:rPr lang="tr-TR" sz="2400" dirty="0" err="1" smtClean="0"/>
              <a:t>main</a:t>
            </a:r>
            <a:endParaRPr lang="tr-TR" sz="2400" dirty="0" smtClean="0"/>
          </a:p>
          <a:p>
            <a:pPr lvl="1">
              <a:buFont typeface="Arial" pitchFamily="34" charset="0"/>
              <a:buChar char="•"/>
            </a:pPr>
            <a:r>
              <a:rPr lang="tr-TR" sz="2400" dirty="0" smtClean="0"/>
              <a:t>dizi tanımı</a:t>
            </a:r>
          </a:p>
          <a:p>
            <a:pPr lvl="1">
              <a:buFont typeface="Arial" pitchFamily="34" charset="0"/>
              <a:buChar char="•"/>
            </a:pPr>
            <a:r>
              <a:rPr lang="tr-TR" sz="2400" dirty="0" smtClean="0"/>
              <a:t>fonksiyonun çağırılması</a:t>
            </a:r>
          </a:p>
          <a:p>
            <a:pPr>
              <a:buFont typeface="Arial" pitchFamily="34" charset="0"/>
              <a:buChar char="•"/>
            </a:pPr>
            <a:r>
              <a:rPr lang="tr-TR" sz="2400" dirty="0" smtClean="0"/>
              <a:t>Fonksiyonun Tanımı</a:t>
            </a:r>
            <a:endParaRPr lang="tr-TR" sz="2400" dirty="0"/>
          </a:p>
        </p:txBody>
      </p:sp>
      <p:pic>
        <p:nvPicPr>
          <p:cNvPr id="7" name="6 Resim" descr="bilgisayar.wmf"/>
          <p:cNvPicPr>
            <a:picLocks noChangeAspect="1"/>
          </p:cNvPicPr>
          <p:nvPr/>
        </p:nvPicPr>
        <p:blipFill>
          <a:blip r:embed="rId2"/>
          <a:stretch>
            <a:fillRect/>
          </a:stretch>
        </p:blipFill>
        <p:spPr>
          <a:xfrm>
            <a:off x="1000100" y="2928934"/>
            <a:ext cx="1630426" cy="1664751"/>
          </a:xfrm>
          <a:prstGeom prst="rect">
            <a:avLst/>
          </a:prstGeom>
        </p:spPr>
      </p:pic>
      <p:sp>
        <p:nvSpPr>
          <p:cNvPr id="8" name="7 Yuvarlatılmış Dikdörtgen"/>
          <p:cNvSpPr/>
          <p:nvPr/>
        </p:nvSpPr>
        <p:spPr>
          <a:xfrm>
            <a:off x="785786" y="4714884"/>
            <a:ext cx="3000396" cy="1643074"/>
          </a:xfrm>
          <a:prstGeom prst="round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dirty="0" smtClean="0"/>
              <a:t>Değişiklik kalıcı olmasın istenme durumları için dizinin kopyasını çıkartalım.</a:t>
            </a:r>
          </a:p>
          <a:p>
            <a:pPr algn="ctr"/>
            <a:r>
              <a:rPr lang="tr-TR" dirty="0" err="1" smtClean="0"/>
              <a:t>int</a:t>
            </a:r>
            <a:r>
              <a:rPr lang="tr-TR" dirty="0" smtClean="0"/>
              <a:t> </a:t>
            </a:r>
            <a:r>
              <a:rPr lang="tr-TR" dirty="0" err="1" smtClean="0"/>
              <a:t>dizikopya</a:t>
            </a:r>
            <a:r>
              <a:rPr lang="tr-TR" dirty="0" smtClean="0"/>
              <a:t>[10];</a:t>
            </a:r>
          </a:p>
          <a:p>
            <a:pPr algn="ctr"/>
            <a:r>
              <a:rPr lang="tr-TR" dirty="0" err="1" smtClean="0"/>
              <a:t>dizikopya</a:t>
            </a:r>
            <a:r>
              <a:rPr lang="tr-TR" dirty="0" smtClean="0"/>
              <a:t> = dizi çalışır mı?</a:t>
            </a:r>
            <a:endParaRPr lang="tr-TR" dirty="0"/>
          </a:p>
        </p:txBody>
      </p:sp>
    </p:spTree>
  </p:cSld>
  <p:clrMapOvr>
    <a:masterClrMapping/>
  </p:clrMapOvr>
  <p:transition>
    <p:random/>
  </p:transition>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Anlayamadığınız yerleri bizlere sorunuz.</a:t>
            </a:r>
            <a:endParaRPr lang="tr-TR" dirty="0"/>
          </a:p>
        </p:txBody>
      </p:sp>
      <p:sp>
        <p:nvSpPr>
          <p:cNvPr id="3" name="2 İçerik Yer Tutucusu"/>
          <p:cNvSpPr>
            <a:spLocks noGrp="1"/>
          </p:cNvSpPr>
          <p:nvPr>
            <p:ph sz="quarter" idx="1"/>
          </p:nvPr>
        </p:nvSpPr>
        <p:spPr/>
        <p:txBody>
          <a:bodyPr>
            <a:normAutofit/>
          </a:bodyPr>
          <a:lstStyle/>
          <a:p>
            <a:pPr algn="ctr"/>
            <a:r>
              <a:rPr lang="tr-TR" sz="8000" dirty="0" smtClean="0"/>
              <a:t>5.ders sonu</a:t>
            </a:r>
            <a:endParaRPr lang="tr-TR" sz="8000" dirty="0"/>
          </a:p>
        </p:txBody>
      </p:sp>
    </p:spTree>
  </p:cSld>
  <p:clrMapOvr>
    <a:masterClrMapping/>
  </p:clrMapOvr>
  <p:transition>
    <p:random/>
  </p:transition>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Alt Başlık 2"/>
          <p:cNvSpPr>
            <a:spLocks noGrp="1"/>
          </p:cNvSpPr>
          <p:nvPr>
            <p:ph sz="quarter" idx="1"/>
          </p:nvPr>
        </p:nvSpPr>
        <p:spPr>
          <a:xfrm>
            <a:off x="457200" y="2357430"/>
            <a:ext cx="3400420" cy="2714644"/>
          </a:xfrm>
        </p:spPr>
        <p:txBody>
          <a:bodyPr>
            <a:noAutofit/>
          </a:bodyPr>
          <a:lstStyle/>
          <a:p>
            <a:pPr algn="just">
              <a:buNone/>
            </a:pPr>
            <a:r>
              <a:rPr lang="tr-TR" sz="1600" b="1" dirty="0" smtClean="0">
                <a:solidFill>
                  <a:schemeClr val="tx1"/>
                </a:solidFill>
              </a:rPr>
              <a:t>Örnek Fonksiyon Kullanımı:</a:t>
            </a:r>
          </a:p>
          <a:p>
            <a:pPr algn="just">
              <a:buNone/>
            </a:pPr>
            <a:r>
              <a:rPr lang="tr-TR" sz="1800" dirty="0" err="1" smtClean="0">
                <a:solidFill>
                  <a:schemeClr val="tx1"/>
                </a:solidFill>
              </a:rPr>
              <a:t>void</a:t>
            </a:r>
            <a:r>
              <a:rPr lang="tr-TR" sz="1800" dirty="0" smtClean="0">
                <a:solidFill>
                  <a:schemeClr val="tx1"/>
                </a:solidFill>
              </a:rPr>
              <a:t> </a:t>
            </a:r>
            <a:r>
              <a:rPr lang="tr-TR" sz="1800" dirty="0" err="1" smtClean="0">
                <a:solidFill>
                  <a:schemeClr val="tx1"/>
                </a:solidFill>
              </a:rPr>
              <a:t>kareAl</a:t>
            </a:r>
            <a:r>
              <a:rPr lang="tr-TR" sz="1800" dirty="0" smtClean="0">
                <a:solidFill>
                  <a:schemeClr val="tx1"/>
                </a:solidFill>
              </a:rPr>
              <a:t>(</a:t>
            </a:r>
            <a:r>
              <a:rPr lang="tr-TR" sz="1800" dirty="0" err="1" smtClean="0">
                <a:solidFill>
                  <a:schemeClr val="tx1"/>
                </a:solidFill>
              </a:rPr>
              <a:t>int</a:t>
            </a:r>
            <a:r>
              <a:rPr lang="tr-TR" sz="1800" dirty="0" smtClean="0">
                <a:solidFill>
                  <a:schemeClr val="tx1"/>
                </a:solidFill>
              </a:rPr>
              <a:t> dizi[], </a:t>
            </a:r>
            <a:r>
              <a:rPr lang="tr-TR" sz="1800" dirty="0" err="1" smtClean="0">
                <a:solidFill>
                  <a:schemeClr val="tx1"/>
                </a:solidFill>
              </a:rPr>
              <a:t>int</a:t>
            </a:r>
            <a:r>
              <a:rPr lang="tr-TR" sz="1800" dirty="0" smtClean="0">
                <a:solidFill>
                  <a:schemeClr val="tx1"/>
                </a:solidFill>
              </a:rPr>
              <a:t> kapasite)</a:t>
            </a:r>
          </a:p>
          <a:p>
            <a:pPr algn="just">
              <a:buNone/>
            </a:pPr>
            <a:r>
              <a:rPr lang="tr-TR" sz="1800" dirty="0" smtClean="0">
                <a:solidFill>
                  <a:schemeClr val="tx1"/>
                </a:solidFill>
              </a:rPr>
              <a:t>{</a:t>
            </a:r>
          </a:p>
          <a:p>
            <a:pPr algn="just">
              <a:buNone/>
            </a:pPr>
            <a:r>
              <a:rPr lang="tr-TR" sz="1800" dirty="0">
                <a:solidFill>
                  <a:schemeClr val="tx1"/>
                </a:solidFill>
              </a:rPr>
              <a:t> </a:t>
            </a:r>
            <a:r>
              <a:rPr lang="tr-TR" sz="1800" dirty="0" smtClean="0">
                <a:solidFill>
                  <a:schemeClr val="tx1"/>
                </a:solidFill>
              </a:rPr>
              <a:t>   </a:t>
            </a:r>
            <a:r>
              <a:rPr lang="tr-TR" sz="1800" dirty="0" err="1" smtClean="0">
                <a:solidFill>
                  <a:schemeClr val="tx1"/>
                </a:solidFill>
              </a:rPr>
              <a:t>int</a:t>
            </a:r>
            <a:r>
              <a:rPr lang="tr-TR" sz="1800" dirty="0" smtClean="0">
                <a:solidFill>
                  <a:schemeClr val="tx1"/>
                </a:solidFill>
              </a:rPr>
              <a:t> i;</a:t>
            </a:r>
          </a:p>
          <a:p>
            <a:pPr algn="just">
              <a:buNone/>
            </a:pPr>
            <a:r>
              <a:rPr lang="tr-TR" sz="1800" dirty="0" smtClean="0">
                <a:solidFill>
                  <a:schemeClr val="tx1"/>
                </a:solidFill>
              </a:rPr>
              <a:t>    </a:t>
            </a:r>
            <a:r>
              <a:rPr lang="tr-TR" sz="1800" dirty="0" err="1" smtClean="0">
                <a:solidFill>
                  <a:schemeClr val="tx1"/>
                </a:solidFill>
              </a:rPr>
              <a:t>for</a:t>
            </a:r>
            <a:r>
              <a:rPr lang="tr-TR" sz="1800" dirty="0" smtClean="0">
                <a:solidFill>
                  <a:schemeClr val="tx1"/>
                </a:solidFill>
              </a:rPr>
              <a:t>(i=0; i&lt;kapasite; i++)</a:t>
            </a:r>
          </a:p>
          <a:p>
            <a:pPr algn="just">
              <a:buNone/>
            </a:pPr>
            <a:r>
              <a:rPr lang="tr-TR" sz="1800" dirty="0" smtClean="0">
                <a:solidFill>
                  <a:schemeClr val="tx1"/>
                </a:solidFill>
              </a:rPr>
              <a:t>        dizi[i] = dizi[i]*dizi[i];</a:t>
            </a:r>
          </a:p>
          <a:p>
            <a:pPr algn="just">
              <a:buNone/>
            </a:pPr>
            <a:r>
              <a:rPr lang="tr-TR" sz="1800" dirty="0" smtClean="0">
                <a:solidFill>
                  <a:schemeClr val="tx1"/>
                </a:solidFill>
              </a:rPr>
              <a:t>}</a:t>
            </a:r>
          </a:p>
        </p:txBody>
      </p:sp>
      <p:sp>
        <p:nvSpPr>
          <p:cNvPr id="2" name="Başlık 1"/>
          <p:cNvSpPr>
            <a:spLocks noGrp="1"/>
          </p:cNvSpPr>
          <p:nvPr>
            <p:ph type="title"/>
          </p:nvPr>
        </p:nvSpPr>
        <p:spPr/>
        <p:txBody>
          <a:bodyPr>
            <a:noAutofit/>
          </a:bodyPr>
          <a:lstStyle/>
          <a:p>
            <a:r>
              <a:rPr lang="tr-TR" sz="2400" b="1" dirty="0" smtClean="0">
                <a:solidFill>
                  <a:schemeClr val="tx2">
                    <a:lumMod val="60000"/>
                    <a:lumOff val="40000"/>
                  </a:schemeClr>
                </a:solidFill>
              </a:rPr>
              <a:t>Dizilerin Fonksiyonlara Parametre Olarak Gönderilmesi</a:t>
            </a:r>
            <a:endParaRPr lang="tr-TR" sz="2400" b="1" dirty="0">
              <a:solidFill>
                <a:schemeClr val="tx2">
                  <a:lumMod val="60000"/>
                  <a:lumOff val="40000"/>
                </a:schemeClr>
              </a:solidFill>
            </a:endParaRPr>
          </a:p>
        </p:txBody>
      </p:sp>
      <p:sp>
        <p:nvSpPr>
          <p:cNvPr id="4" name="3 Dikdörtgen"/>
          <p:cNvSpPr/>
          <p:nvPr/>
        </p:nvSpPr>
        <p:spPr>
          <a:xfrm>
            <a:off x="3929058" y="2643182"/>
            <a:ext cx="4572000" cy="1569660"/>
          </a:xfrm>
          <a:prstGeom prst="rect">
            <a:avLst/>
          </a:prstGeom>
        </p:spPr>
        <p:txBody>
          <a:bodyPr>
            <a:spAutoFit/>
          </a:bodyPr>
          <a:lstStyle/>
          <a:p>
            <a:pPr algn="just">
              <a:buFont typeface="Wingdings" pitchFamily="2" charset="2"/>
              <a:buChar char="Ø"/>
            </a:pPr>
            <a:r>
              <a:rPr lang="tr-TR" sz="2400" dirty="0" err="1" smtClean="0"/>
              <a:t>kareAl</a:t>
            </a:r>
            <a:r>
              <a:rPr lang="tr-TR" sz="2400" dirty="0" smtClean="0"/>
              <a:t> fonksiyonu bir </a:t>
            </a:r>
            <a:r>
              <a:rPr lang="tr-TR" sz="2400" dirty="0" err="1" smtClean="0"/>
              <a:t>int</a:t>
            </a:r>
            <a:r>
              <a:rPr lang="tr-TR" sz="2400" dirty="0" smtClean="0"/>
              <a:t> dizisini parametre olarak alır ve dizideki elemanların karesini alarak dizi elemanlarını günceller. </a:t>
            </a:r>
          </a:p>
        </p:txBody>
      </p:sp>
      <p:sp>
        <p:nvSpPr>
          <p:cNvPr id="5" name="4 Yuvarlatılmış Dikdörtgen"/>
          <p:cNvSpPr/>
          <p:nvPr/>
        </p:nvSpPr>
        <p:spPr>
          <a:xfrm>
            <a:off x="428596" y="1857364"/>
            <a:ext cx="3357586" cy="3286148"/>
          </a:xfrm>
          <a:prstGeom prst="round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sp>
        <p:nvSpPr>
          <p:cNvPr id="8" name="7 Yuvarlatılmış Dikdörtgen"/>
          <p:cNvSpPr/>
          <p:nvPr/>
        </p:nvSpPr>
        <p:spPr>
          <a:xfrm>
            <a:off x="3857620" y="2571744"/>
            <a:ext cx="4786346" cy="1785950"/>
          </a:xfrm>
          <a:prstGeom prst="round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spTree>
  </p:cSld>
  <p:clrMapOvr>
    <a:masterClrMapping/>
  </p:clrMapOvr>
  <p:transition>
    <p:random/>
  </p:transition>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oAutofit/>
          </a:bodyPr>
          <a:lstStyle/>
          <a:p>
            <a:r>
              <a:rPr lang="tr-TR" sz="2400" b="1" dirty="0" smtClean="0">
                <a:solidFill>
                  <a:schemeClr val="tx2">
                    <a:lumMod val="60000"/>
                    <a:lumOff val="40000"/>
                  </a:schemeClr>
                </a:solidFill>
              </a:rPr>
              <a:t>Dizilerin Fonksiyonlara Parametre Olarak Gönderilmesi</a:t>
            </a:r>
            <a:endParaRPr lang="tr-TR" sz="2400" b="1" dirty="0">
              <a:solidFill>
                <a:schemeClr val="tx2">
                  <a:lumMod val="60000"/>
                  <a:lumOff val="40000"/>
                </a:schemeClr>
              </a:solidFill>
            </a:endParaRPr>
          </a:p>
        </p:txBody>
      </p:sp>
      <p:sp>
        <p:nvSpPr>
          <p:cNvPr id="3" name="Alt Başlık 2"/>
          <p:cNvSpPr>
            <a:spLocks noGrp="1"/>
          </p:cNvSpPr>
          <p:nvPr>
            <p:ph sz="quarter" idx="1"/>
          </p:nvPr>
        </p:nvSpPr>
        <p:spPr/>
        <p:txBody>
          <a:bodyPr>
            <a:noAutofit/>
          </a:bodyPr>
          <a:lstStyle/>
          <a:p>
            <a:pPr algn="just">
              <a:buFontTx/>
              <a:buChar char="-"/>
            </a:pPr>
            <a:r>
              <a:rPr lang="tr-TR" sz="1400" dirty="0" smtClean="0">
                <a:solidFill>
                  <a:schemeClr val="tx1"/>
                </a:solidFill>
              </a:rPr>
              <a:t> Diziler de diğer tüm değişkenler gibi fonksiyonlara parametre olarak gönderilebilirler. Diziler fonksiyonlara gönderilirken dizilerin ilk elemanının adresi fonksiyona gönderilir. Bu durumda dizilerin elemanları üzerinde </a:t>
            </a:r>
            <a:r>
              <a:rPr lang="tr-TR" sz="1400" b="1" dirty="0" smtClean="0">
                <a:solidFill>
                  <a:schemeClr val="tx1"/>
                </a:solidFill>
              </a:rPr>
              <a:t>yapılacak değişiklikler diziye yansıyacaktır </a:t>
            </a:r>
            <a:r>
              <a:rPr lang="tr-TR" sz="1400" dirty="0" smtClean="0">
                <a:solidFill>
                  <a:schemeClr val="tx1"/>
                </a:solidFill>
              </a:rPr>
              <a:t>(Dizi gönderiminde dizinin kopyası değil adresi gidiyor). Fonksiyonlara parametre olarak gönderilen dizilerde bu duruma dikkat edilmelidir.</a:t>
            </a:r>
          </a:p>
          <a:p>
            <a:pPr algn="just">
              <a:buFontTx/>
              <a:buChar char="-"/>
            </a:pPr>
            <a:endParaRPr lang="tr-TR" sz="1200" dirty="0" smtClean="0">
              <a:solidFill>
                <a:schemeClr val="tx1"/>
              </a:solidFill>
            </a:endParaRPr>
          </a:p>
          <a:p>
            <a:pPr algn="just"/>
            <a:r>
              <a:rPr lang="tr-TR" sz="1200" b="1" dirty="0" smtClean="0">
                <a:solidFill>
                  <a:schemeClr val="tx1"/>
                </a:solidFill>
              </a:rPr>
              <a:t>Örnek Fonksiyon Kullanımı:</a:t>
            </a:r>
          </a:p>
          <a:p>
            <a:pPr lvl="1" algn="just"/>
            <a:r>
              <a:rPr lang="tr-TR" sz="2800" dirty="0" err="1" smtClean="0">
                <a:solidFill>
                  <a:schemeClr val="tx1"/>
                </a:solidFill>
              </a:rPr>
              <a:t>void</a:t>
            </a:r>
            <a:r>
              <a:rPr lang="tr-TR" sz="2800" dirty="0" smtClean="0">
                <a:solidFill>
                  <a:schemeClr val="tx1"/>
                </a:solidFill>
              </a:rPr>
              <a:t> </a:t>
            </a:r>
            <a:r>
              <a:rPr lang="tr-TR" sz="2800" dirty="0" err="1" smtClean="0">
                <a:solidFill>
                  <a:schemeClr val="tx1"/>
                </a:solidFill>
              </a:rPr>
              <a:t>kareAl</a:t>
            </a:r>
            <a:r>
              <a:rPr lang="tr-TR" sz="2800" dirty="0" smtClean="0">
                <a:solidFill>
                  <a:schemeClr val="tx1"/>
                </a:solidFill>
              </a:rPr>
              <a:t>(</a:t>
            </a:r>
            <a:r>
              <a:rPr lang="tr-TR" sz="2800" dirty="0" err="1" smtClean="0">
                <a:solidFill>
                  <a:srgbClr val="0070C0"/>
                </a:solidFill>
              </a:rPr>
              <a:t>int</a:t>
            </a:r>
            <a:r>
              <a:rPr lang="tr-TR" sz="2800" dirty="0" smtClean="0">
                <a:solidFill>
                  <a:srgbClr val="0070C0"/>
                </a:solidFill>
              </a:rPr>
              <a:t> dizi[], </a:t>
            </a:r>
            <a:r>
              <a:rPr lang="tr-TR" sz="2800" dirty="0" err="1" smtClean="0">
                <a:solidFill>
                  <a:schemeClr val="tx1"/>
                </a:solidFill>
              </a:rPr>
              <a:t>int</a:t>
            </a:r>
            <a:r>
              <a:rPr lang="tr-TR" sz="2800" dirty="0" smtClean="0">
                <a:solidFill>
                  <a:schemeClr val="tx1"/>
                </a:solidFill>
              </a:rPr>
              <a:t> kapasite){</a:t>
            </a:r>
          </a:p>
          <a:p>
            <a:pPr lvl="1" algn="just"/>
            <a:r>
              <a:rPr lang="tr-TR" sz="2800" dirty="0">
                <a:solidFill>
                  <a:schemeClr val="tx1"/>
                </a:solidFill>
              </a:rPr>
              <a:t> </a:t>
            </a:r>
            <a:r>
              <a:rPr lang="tr-TR" sz="2800" dirty="0" smtClean="0">
                <a:solidFill>
                  <a:schemeClr val="tx1"/>
                </a:solidFill>
              </a:rPr>
              <a:t>   </a:t>
            </a:r>
            <a:r>
              <a:rPr lang="tr-TR" sz="2800" dirty="0" err="1" smtClean="0">
                <a:solidFill>
                  <a:schemeClr val="tx1"/>
                </a:solidFill>
              </a:rPr>
              <a:t>int</a:t>
            </a:r>
            <a:r>
              <a:rPr lang="tr-TR" sz="2800" dirty="0" smtClean="0">
                <a:solidFill>
                  <a:schemeClr val="tx1"/>
                </a:solidFill>
              </a:rPr>
              <a:t> i;</a:t>
            </a:r>
          </a:p>
          <a:p>
            <a:pPr lvl="1" algn="just"/>
            <a:r>
              <a:rPr lang="tr-TR" sz="2800" dirty="0" smtClean="0">
                <a:solidFill>
                  <a:schemeClr val="tx1"/>
                </a:solidFill>
              </a:rPr>
              <a:t>    </a:t>
            </a:r>
            <a:r>
              <a:rPr lang="tr-TR" sz="2800" dirty="0" err="1" smtClean="0">
                <a:solidFill>
                  <a:schemeClr val="tx1"/>
                </a:solidFill>
              </a:rPr>
              <a:t>for</a:t>
            </a:r>
            <a:r>
              <a:rPr lang="tr-TR" sz="2800" dirty="0" smtClean="0">
                <a:solidFill>
                  <a:schemeClr val="tx1"/>
                </a:solidFill>
              </a:rPr>
              <a:t>(i=0; i&lt;kapasite; i++)</a:t>
            </a:r>
          </a:p>
          <a:p>
            <a:pPr lvl="1" algn="just"/>
            <a:r>
              <a:rPr lang="tr-TR" sz="2800" dirty="0" smtClean="0">
                <a:solidFill>
                  <a:schemeClr val="tx1"/>
                </a:solidFill>
              </a:rPr>
              <a:t>        dizi[i] = dizi[i]*dizi[i];</a:t>
            </a:r>
          </a:p>
          <a:p>
            <a:pPr lvl="1" algn="just"/>
            <a:r>
              <a:rPr lang="tr-TR" sz="2800" dirty="0" smtClean="0">
                <a:solidFill>
                  <a:schemeClr val="tx1"/>
                </a:solidFill>
              </a:rPr>
              <a:t>}</a:t>
            </a:r>
          </a:p>
        </p:txBody>
      </p:sp>
      <p:sp>
        <p:nvSpPr>
          <p:cNvPr id="4" name="3 Dikdörtgen"/>
          <p:cNvSpPr/>
          <p:nvPr/>
        </p:nvSpPr>
        <p:spPr>
          <a:xfrm>
            <a:off x="500034" y="5286388"/>
            <a:ext cx="8215338" cy="954107"/>
          </a:xfrm>
          <a:prstGeom prst="rect">
            <a:avLst/>
          </a:prstGeom>
        </p:spPr>
        <p:txBody>
          <a:bodyPr wrap="square">
            <a:spAutoFit/>
          </a:bodyPr>
          <a:lstStyle/>
          <a:p>
            <a:pPr algn="just">
              <a:buFont typeface="Wingdings" pitchFamily="2" charset="2"/>
              <a:buChar char="Ø"/>
            </a:pPr>
            <a:r>
              <a:rPr lang="tr-TR" sz="1400" dirty="0" smtClean="0"/>
              <a:t>Fonksiyonlara gönderilen dizi parametrelerinin yanında ayrıca dizilerin kapasite bilgisinin de gönderildiğine dikkat edin. Java gibi nesnesel dillerde dizilerin kapasitesi bir değişkende tutulduğundan dizilerin kapasitesini bulmak kolaydır. Ancak, C dilinde bunun için tanımlanmış bir değişken olmadığından gerek döngülerde, gerekse fonksiyonlarda </a:t>
            </a:r>
            <a:r>
              <a:rPr lang="tr-TR" sz="1400" b="1" dirty="0" smtClean="0"/>
              <a:t>dizi kapasitesinin bilinmesi gerekir.</a:t>
            </a:r>
          </a:p>
        </p:txBody>
      </p:sp>
      <p:cxnSp>
        <p:nvCxnSpPr>
          <p:cNvPr id="6" name="5 Düz Ok Bağlayıcısı"/>
          <p:cNvCxnSpPr/>
          <p:nvPr/>
        </p:nvCxnSpPr>
        <p:spPr>
          <a:xfrm rot="10800000">
            <a:off x="4143372" y="1928802"/>
            <a:ext cx="3000396" cy="1571636"/>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8" name="7 Düz Ok Bağlayıcısı"/>
          <p:cNvCxnSpPr/>
          <p:nvPr/>
        </p:nvCxnSpPr>
        <p:spPr>
          <a:xfrm rot="10800000" flipV="1">
            <a:off x="4357686" y="4214818"/>
            <a:ext cx="2786082" cy="185738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9" name="8 5-Nokta Yıldız"/>
          <p:cNvSpPr/>
          <p:nvPr/>
        </p:nvSpPr>
        <p:spPr>
          <a:xfrm>
            <a:off x="6858016" y="3143248"/>
            <a:ext cx="1571636" cy="1357322"/>
          </a:xfrm>
          <a:prstGeom prst="star5">
            <a:avLst/>
          </a:prstGeom>
        </p:spPr>
        <p:style>
          <a:lnRef idx="0">
            <a:schemeClr val="accent5"/>
          </a:lnRef>
          <a:fillRef idx="3">
            <a:schemeClr val="accent5"/>
          </a:fillRef>
          <a:effectRef idx="3">
            <a:schemeClr val="accent5"/>
          </a:effectRef>
          <a:fontRef idx="minor">
            <a:schemeClr val="lt1"/>
          </a:fontRef>
        </p:style>
        <p:txBody>
          <a:bodyPr rtlCol="0" anchor="ctr"/>
          <a:lstStyle/>
          <a:p>
            <a:pPr algn="ctr"/>
            <a:endParaRPr lang="tr-T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mph" presetSubtype="0" fill="hold" grpId="0" nodeType="clickEffect">
                                  <p:stCondLst>
                                    <p:cond delay="0"/>
                                  </p:stCondLst>
                                  <p:childTnLst>
                                    <p:animScale>
                                      <p:cBhvr>
                                        <p:cTn id="6" dur="2000" fill="hold"/>
                                        <p:tgtEl>
                                          <p:spTgt spid="9"/>
                                        </p:tgtEl>
                                      </p:cBhvr>
                                      <p:by x="120000" y="120000"/>
                                    </p:animScale>
                                  </p:childTnLst>
                                </p:cTn>
                              </p:par>
                              <p:par>
                                <p:cTn id="7" presetID="32" presetClass="emph" presetSubtype="0" fill="hold" grpId="1" nodeType="withEffect">
                                  <p:stCondLst>
                                    <p:cond delay="0"/>
                                  </p:stCondLst>
                                  <p:childTnLst>
                                    <p:animClr clrSpc="rgb" dir="cw">
                                      <p:cBhvr override="childStyle">
                                        <p:cTn id="8" dur="100" fill="hold"/>
                                        <p:tgtEl>
                                          <p:spTgt spid="9"/>
                                        </p:tgtEl>
                                        <p:attrNameLst>
                                          <p:attrName>style.color</p:attrName>
                                        </p:attrNameLst>
                                      </p:cBhvr>
                                      <p:to>
                                        <a:schemeClr val="accent2"/>
                                      </p:to>
                                    </p:animClr>
                                    <p:animClr clrSpc="rgb" dir="cw">
                                      <p:cBhvr>
                                        <p:cTn id="9" dur="100" fill="hold"/>
                                        <p:tgtEl>
                                          <p:spTgt spid="9"/>
                                        </p:tgtEl>
                                        <p:attrNameLst>
                                          <p:attrName>fillcolor</p:attrName>
                                        </p:attrNameLst>
                                      </p:cBhvr>
                                      <p:to>
                                        <a:schemeClr val="accent2"/>
                                      </p:to>
                                    </p:animClr>
                                    <p:set>
                                      <p:cBhvr>
                                        <p:cTn id="10" dur="100" fill="hold"/>
                                        <p:tgtEl>
                                          <p:spTgt spid="9"/>
                                        </p:tgtEl>
                                        <p:attrNameLst>
                                          <p:attrName>fill.type</p:attrName>
                                        </p:attrNameLst>
                                      </p:cBhvr>
                                      <p:to>
                                        <p:strVal val="solid"/>
                                      </p:to>
                                    </p:set>
                                    <p:set>
                                      <p:cBhvr>
                                        <p:cTn id="11" dur="100" fill="hold"/>
                                        <p:tgtEl>
                                          <p:spTgt spid="9"/>
                                        </p:tgtEl>
                                        <p:attrNameLst>
                                          <p:attrName>fill.on</p:attrName>
                                        </p:attrNameLst>
                                      </p:cBhvr>
                                      <p:to>
                                        <p:strVal val="true"/>
                                      </p:to>
                                    </p:set>
                                    <p:animRot by="120000">
                                      <p:cBhvr>
                                        <p:cTn id="12" dur="100" fill="hold">
                                          <p:stCondLst>
                                            <p:cond delay="0"/>
                                          </p:stCondLst>
                                        </p:cTn>
                                        <p:tgtEl>
                                          <p:spTgt spid="9"/>
                                        </p:tgtEl>
                                        <p:attrNameLst>
                                          <p:attrName>r</p:attrName>
                                        </p:attrNameLst>
                                      </p:cBhvr>
                                    </p:animRot>
                                    <p:animRot by="-240000">
                                      <p:cBhvr>
                                        <p:cTn id="13" dur="200" fill="hold">
                                          <p:stCondLst>
                                            <p:cond delay="200"/>
                                          </p:stCondLst>
                                        </p:cTn>
                                        <p:tgtEl>
                                          <p:spTgt spid="9"/>
                                        </p:tgtEl>
                                        <p:attrNameLst>
                                          <p:attrName>r</p:attrName>
                                        </p:attrNameLst>
                                      </p:cBhvr>
                                    </p:animRot>
                                    <p:animRot by="240000">
                                      <p:cBhvr>
                                        <p:cTn id="14" dur="200" fill="hold">
                                          <p:stCondLst>
                                            <p:cond delay="400"/>
                                          </p:stCondLst>
                                        </p:cTn>
                                        <p:tgtEl>
                                          <p:spTgt spid="9"/>
                                        </p:tgtEl>
                                        <p:attrNameLst>
                                          <p:attrName>r</p:attrName>
                                        </p:attrNameLst>
                                      </p:cBhvr>
                                    </p:animRot>
                                    <p:animRot by="-240000">
                                      <p:cBhvr>
                                        <p:cTn id="15" dur="200" fill="hold">
                                          <p:stCondLst>
                                            <p:cond delay="600"/>
                                          </p:stCondLst>
                                        </p:cTn>
                                        <p:tgtEl>
                                          <p:spTgt spid="9"/>
                                        </p:tgtEl>
                                        <p:attrNameLst>
                                          <p:attrName>r</p:attrName>
                                        </p:attrNameLst>
                                      </p:cBhvr>
                                    </p:animRot>
                                    <p:animRot by="120000">
                                      <p:cBhvr>
                                        <p:cTn id="16" dur="200" fill="hold">
                                          <p:stCondLst>
                                            <p:cond delay="800"/>
                                          </p:stCondLst>
                                        </p:cTn>
                                        <p:tgtEl>
                                          <p:spTgt spid="9"/>
                                        </p:tgtEl>
                                        <p:attrNameLst>
                                          <p:attrName>r</p:attrName>
                                        </p:attrNameLst>
                                      </p:cBhvr>
                                    </p:animRo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9" grpId="1" animBg="1"/>
    </p:bld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oAutofit/>
          </a:bodyPr>
          <a:lstStyle/>
          <a:p>
            <a:r>
              <a:rPr lang="tr-TR" sz="2400" b="1" dirty="0" smtClean="0">
                <a:solidFill>
                  <a:schemeClr val="tx2">
                    <a:lumMod val="60000"/>
                    <a:lumOff val="40000"/>
                  </a:schemeClr>
                </a:solidFill>
              </a:rPr>
              <a:t>Dizilerin Fonksiyonlara Parametre Olarak Gönderilmesi</a:t>
            </a:r>
            <a:endParaRPr lang="tr-TR" sz="2400" b="1" dirty="0">
              <a:solidFill>
                <a:schemeClr val="tx2">
                  <a:lumMod val="60000"/>
                  <a:lumOff val="40000"/>
                </a:schemeClr>
              </a:solidFill>
            </a:endParaRPr>
          </a:p>
        </p:txBody>
      </p:sp>
      <p:sp>
        <p:nvSpPr>
          <p:cNvPr id="3" name="Alt Başlık 2"/>
          <p:cNvSpPr>
            <a:spLocks noGrp="1"/>
          </p:cNvSpPr>
          <p:nvPr>
            <p:ph sz="quarter" idx="1"/>
          </p:nvPr>
        </p:nvSpPr>
        <p:spPr/>
        <p:txBody>
          <a:bodyPr>
            <a:normAutofit/>
          </a:bodyPr>
          <a:lstStyle/>
          <a:p>
            <a:pPr algn="just">
              <a:buFontTx/>
              <a:buChar char="-"/>
            </a:pPr>
            <a:r>
              <a:rPr lang="tr-TR" sz="2400" b="1" dirty="0" smtClean="0">
                <a:solidFill>
                  <a:schemeClr val="tx1"/>
                </a:solidFill>
              </a:rPr>
              <a:t>Örnek:</a:t>
            </a:r>
          </a:p>
          <a:p>
            <a:pPr algn="just"/>
            <a:r>
              <a:rPr lang="tr-TR" sz="2400" dirty="0" err="1" smtClean="0">
                <a:solidFill>
                  <a:schemeClr val="tx1"/>
                </a:solidFill>
              </a:rPr>
              <a:t>int</a:t>
            </a:r>
            <a:r>
              <a:rPr lang="tr-TR" sz="2400" dirty="0" smtClean="0">
                <a:solidFill>
                  <a:schemeClr val="tx1"/>
                </a:solidFill>
              </a:rPr>
              <a:t> dizi[] = {1, 2, 3, 4};</a:t>
            </a:r>
          </a:p>
          <a:p>
            <a:pPr algn="just"/>
            <a:r>
              <a:rPr lang="tr-TR" sz="2400" dirty="0" err="1" smtClean="0">
                <a:solidFill>
                  <a:schemeClr val="tx1"/>
                </a:solidFill>
              </a:rPr>
              <a:t>yazdir</a:t>
            </a:r>
            <a:r>
              <a:rPr lang="tr-TR" sz="2400" dirty="0" smtClean="0">
                <a:solidFill>
                  <a:schemeClr val="tx1"/>
                </a:solidFill>
              </a:rPr>
              <a:t>(dizi, 4);</a:t>
            </a:r>
          </a:p>
          <a:p>
            <a:pPr algn="just"/>
            <a:r>
              <a:rPr lang="tr-TR" dirty="0" err="1">
                <a:solidFill>
                  <a:schemeClr val="tx1"/>
                </a:solidFill>
              </a:rPr>
              <a:t>p</a:t>
            </a:r>
            <a:r>
              <a:rPr lang="tr-TR" sz="2400" dirty="0" err="1" smtClean="0">
                <a:solidFill>
                  <a:schemeClr val="tx1"/>
                </a:solidFill>
              </a:rPr>
              <a:t>rintf</a:t>
            </a:r>
            <a:r>
              <a:rPr lang="tr-TR" sz="2400" dirty="0" smtClean="0">
                <a:solidFill>
                  <a:schemeClr val="tx1"/>
                </a:solidFill>
              </a:rPr>
              <a:t>("\n");</a:t>
            </a:r>
          </a:p>
          <a:p>
            <a:pPr algn="just"/>
            <a:r>
              <a:rPr lang="tr-TR" sz="2400" dirty="0" err="1" smtClean="0">
                <a:solidFill>
                  <a:schemeClr val="tx1"/>
                </a:solidFill>
              </a:rPr>
              <a:t>kareAl</a:t>
            </a:r>
            <a:r>
              <a:rPr lang="tr-TR" sz="2400" dirty="0" smtClean="0">
                <a:solidFill>
                  <a:schemeClr val="tx1"/>
                </a:solidFill>
              </a:rPr>
              <a:t>(dizi, 4);</a:t>
            </a:r>
          </a:p>
          <a:p>
            <a:pPr algn="just"/>
            <a:r>
              <a:rPr lang="tr-TR" sz="2400" dirty="0" err="1" smtClean="0">
                <a:solidFill>
                  <a:schemeClr val="tx1"/>
                </a:solidFill>
              </a:rPr>
              <a:t>yazdir</a:t>
            </a:r>
            <a:r>
              <a:rPr lang="tr-TR" sz="2400" dirty="0" smtClean="0">
                <a:solidFill>
                  <a:schemeClr val="tx1"/>
                </a:solidFill>
              </a:rPr>
              <a:t>(dizi,4);</a:t>
            </a:r>
          </a:p>
          <a:p>
            <a:pPr algn="just"/>
            <a:endParaRPr lang="tr-TR" sz="2400" dirty="0" smtClean="0">
              <a:solidFill>
                <a:schemeClr val="tx1"/>
              </a:solidFill>
            </a:endParaRPr>
          </a:p>
          <a:p>
            <a:pPr algn="just"/>
            <a:endParaRPr lang="tr-TR" sz="2400" dirty="0" smtClean="0">
              <a:solidFill>
                <a:schemeClr val="tx1"/>
              </a:solidFill>
            </a:endParaRPr>
          </a:p>
          <a:p>
            <a:pPr algn="just">
              <a:buFont typeface="Wingdings" pitchFamily="2" charset="2"/>
              <a:buChar char="Ø"/>
            </a:pPr>
            <a:r>
              <a:rPr lang="tr-TR" sz="2400" dirty="0" smtClean="0">
                <a:solidFill>
                  <a:schemeClr val="tx1"/>
                </a:solidFill>
              </a:rPr>
              <a:t> Yukarıdaki örnekte </a:t>
            </a:r>
            <a:r>
              <a:rPr lang="tr-TR" sz="2400" dirty="0" err="1" smtClean="0">
                <a:solidFill>
                  <a:schemeClr val="tx1"/>
                </a:solidFill>
              </a:rPr>
              <a:t>int</a:t>
            </a:r>
            <a:r>
              <a:rPr lang="tr-TR" sz="2400" dirty="0" smtClean="0">
                <a:solidFill>
                  <a:schemeClr val="tx1"/>
                </a:solidFill>
              </a:rPr>
              <a:t> dizisi elemanlarının değerleri </a:t>
            </a:r>
            <a:r>
              <a:rPr lang="tr-TR" sz="2400" dirty="0" err="1" smtClean="0">
                <a:solidFill>
                  <a:schemeClr val="tx1"/>
                </a:solidFill>
              </a:rPr>
              <a:t>kareAl</a:t>
            </a:r>
            <a:r>
              <a:rPr lang="tr-TR" sz="2400" dirty="0" smtClean="0">
                <a:solidFill>
                  <a:schemeClr val="tx1"/>
                </a:solidFill>
              </a:rPr>
              <a:t> metodu içerisinde değiştirilmiştir. Bu yüzden dizi ikinci kez yazdırıldığında dizinin </a:t>
            </a:r>
            <a:r>
              <a:rPr lang="tr-TR" sz="2400" b="1" dirty="0" smtClean="0">
                <a:solidFill>
                  <a:schemeClr val="tx1"/>
                </a:solidFill>
              </a:rPr>
              <a:t>yeni değerleri </a:t>
            </a:r>
            <a:r>
              <a:rPr lang="tr-TR" sz="2400" dirty="0" smtClean="0">
                <a:solidFill>
                  <a:schemeClr val="tx1"/>
                </a:solidFill>
              </a:rPr>
              <a:t>ekrana yazdırılmıştır.</a:t>
            </a:r>
          </a:p>
          <a:p>
            <a:pPr algn="just"/>
            <a:endParaRPr lang="tr-TR" sz="2400" dirty="0" smtClean="0">
              <a:solidFill>
                <a:schemeClr val="tx1"/>
              </a:solidFill>
            </a:endParaRPr>
          </a:p>
        </p:txBody>
      </p:sp>
      <p:sp>
        <p:nvSpPr>
          <p:cNvPr id="4" name="3 Dikdörtgen"/>
          <p:cNvSpPr/>
          <p:nvPr/>
        </p:nvSpPr>
        <p:spPr>
          <a:xfrm>
            <a:off x="5715008" y="1714488"/>
            <a:ext cx="2000264" cy="1754326"/>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lgn="just">
              <a:buFontTx/>
              <a:buChar char="-"/>
            </a:pPr>
            <a:r>
              <a:rPr lang="tr-TR" sz="3600" b="1" dirty="0" smtClean="0"/>
              <a:t>Çıktı:</a:t>
            </a:r>
          </a:p>
          <a:p>
            <a:pPr algn="just"/>
            <a:r>
              <a:rPr lang="tr-TR" sz="3600" dirty="0" smtClean="0"/>
              <a:t>1 2 3 4</a:t>
            </a:r>
          </a:p>
          <a:p>
            <a:pPr algn="just"/>
            <a:r>
              <a:rPr lang="tr-TR" sz="3600" dirty="0" smtClean="0"/>
              <a:t>1 4 9 16</a:t>
            </a:r>
          </a:p>
        </p:txBody>
      </p:sp>
    </p:spTree>
  </p:cSld>
  <p:clrMapOvr>
    <a:masterClrMapping/>
  </p:clrMapOvr>
  <p:transition>
    <p:random/>
  </p:transition>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a:xfrm>
            <a:off x="214282" y="214290"/>
            <a:ext cx="8229600" cy="990600"/>
          </a:xfrm>
        </p:spPr>
        <p:txBody>
          <a:bodyPr/>
          <a:lstStyle/>
          <a:p>
            <a:r>
              <a:rPr lang="tr-TR" dirty="0" smtClean="0"/>
              <a:t>Alıştırma: Ekran çıktısı nedir?</a:t>
            </a:r>
            <a:endParaRPr lang="tr-TR" dirty="0"/>
          </a:p>
        </p:txBody>
      </p:sp>
      <p:sp>
        <p:nvSpPr>
          <p:cNvPr id="3" name="2 İçerik Yer Tutucusu"/>
          <p:cNvSpPr>
            <a:spLocks noGrp="1"/>
          </p:cNvSpPr>
          <p:nvPr>
            <p:ph sz="quarter" idx="1"/>
          </p:nvPr>
        </p:nvSpPr>
        <p:spPr>
          <a:xfrm>
            <a:off x="285720" y="1285860"/>
            <a:ext cx="8229600" cy="3071834"/>
          </a:xfrm>
        </p:spPr>
        <p:txBody>
          <a:bodyPr>
            <a:normAutofit fontScale="77500" lnSpcReduction="20000"/>
          </a:bodyPr>
          <a:lstStyle/>
          <a:p>
            <a:pPr>
              <a:buNone/>
            </a:pPr>
            <a:r>
              <a:rPr lang="tr-TR" dirty="0" smtClean="0"/>
              <a:t>#</a:t>
            </a:r>
            <a:r>
              <a:rPr lang="tr-TR" dirty="0" err="1" smtClean="0"/>
              <a:t>include</a:t>
            </a:r>
            <a:r>
              <a:rPr lang="tr-TR" dirty="0" smtClean="0"/>
              <a:t> &lt;</a:t>
            </a:r>
            <a:r>
              <a:rPr lang="tr-TR" dirty="0" err="1" smtClean="0"/>
              <a:t>stdio</a:t>
            </a:r>
            <a:r>
              <a:rPr lang="tr-TR" dirty="0" smtClean="0"/>
              <a:t>.h&gt;</a:t>
            </a:r>
          </a:p>
          <a:p>
            <a:pPr>
              <a:buNone/>
            </a:pPr>
            <a:r>
              <a:rPr lang="tr-TR" dirty="0" err="1" smtClean="0"/>
              <a:t>void</a:t>
            </a:r>
            <a:r>
              <a:rPr lang="tr-TR" dirty="0" smtClean="0"/>
              <a:t> kat(</a:t>
            </a:r>
            <a:r>
              <a:rPr lang="tr-TR" dirty="0" err="1" smtClean="0"/>
              <a:t>int</a:t>
            </a:r>
            <a:r>
              <a:rPr lang="tr-TR" dirty="0" smtClean="0"/>
              <a:t>[], </a:t>
            </a:r>
            <a:r>
              <a:rPr lang="tr-TR" dirty="0" err="1" smtClean="0"/>
              <a:t>int</a:t>
            </a:r>
            <a:r>
              <a:rPr lang="tr-TR" dirty="0" smtClean="0"/>
              <a:t>[]);</a:t>
            </a:r>
          </a:p>
          <a:p>
            <a:pPr>
              <a:buNone/>
            </a:pPr>
            <a:r>
              <a:rPr lang="tr-TR" dirty="0" err="1" smtClean="0"/>
              <a:t>int</a:t>
            </a:r>
            <a:r>
              <a:rPr lang="tr-TR" dirty="0" smtClean="0"/>
              <a:t> </a:t>
            </a:r>
            <a:r>
              <a:rPr lang="tr-TR" dirty="0" err="1" smtClean="0"/>
              <a:t>main</a:t>
            </a:r>
            <a:r>
              <a:rPr lang="tr-TR" dirty="0" smtClean="0"/>
              <a:t>(){</a:t>
            </a:r>
          </a:p>
          <a:p>
            <a:pPr>
              <a:buNone/>
            </a:pPr>
            <a:r>
              <a:rPr lang="tr-TR" dirty="0" smtClean="0"/>
              <a:t>      </a:t>
            </a:r>
            <a:r>
              <a:rPr lang="tr-TR" dirty="0" err="1" smtClean="0"/>
              <a:t>int</a:t>
            </a:r>
            <a:r>
              <a:rPr lang="tr-TR" dirty="0" smtClean="0"/>
              <a:t> x[1] = {4};</a:t>
            </a:r>
          </a:p>
          <a:p>
            <a:pPr>
              <a:buNone/>
            </a:pPr>
            <a:r>
              <a:rPr lang="tr-TR" dirty="0" smtClean="0"/>
              <a:t>      </a:t>
            </a:r>
            <a:r>
              <a:rPr lang="tr-TR" dirty="0" err="1" smtClean="0"/>
              <a:t>int</a:t>
            </a:r>
            <a:r>
              <a:rPr lang="tr-TR" dirty="0" smtClean="0"/>
              <a:t> y[1] = {9};</a:t>
            </a:r>
          </a:p>
          <a:p>
            <a:pPr>
              <a:buNone/>
            </a:pPr>
            <a:r>
              <a:rPr lang="tr-TR" dirty="0" smtClean="0"/>
              <a:t>      kat(x,y);</a:t>
            </a:r>
          </a:p>
          <a:p>
            <a:pPr>
              <a:buNone/>
            </a:pPr>
            <a:r>
              <a:rPr lang="tr-TR" dirty="0" smtClean="0"/>
              <a:t>      </a:t>
            </a:r>
            <a:r>
              <a:rPr lang="tr-TR" dirty="0" err="1" smtClean="0"/>
              <a:t>printf</a:t>
            </a:r>
            <a:r>
              <a:rPr lang="tr-TR" dirty="0" smtClean="0"/>
              <a:t>("%d-", x[0]);</a:t>
            </a:r>
          </a:p>
          <a:p>
            <a:pPr>
              <a:buNone/>
            </a:pPr>
            <a:r>
              <a:rPr lang="tr-TR" dirty="0" smtClean="0"/>
              <a:t>      </a:t>
            </a:r>
            <a:r>
              <a:rPr lang="tr-TR" dirty="0" err="1" smtClean="0"/>
              <a:t>printf</a:t>
            </a:r>
            <a:r>
              <a:rPr lang="tr-TR" dirty="0" smtClean="0"/>
              <a:t>("%d\n", y[0]);</a:t>
            </a:r>
          </a:p>
          <a:p>
            <a:pPr>
              <a:buNone/>
            </a:pPr>
            <a:r>
              <a:rPr lang="tr-TR" dirty="0" smtClean="0"/>
              <a:t>      </a:t>
            </a:r>
            <a:r>
              <a:rPr lang="tr-TR" dirty="0" err="1" smtClean="0"/>
              <a:t>return</a:t>
            </a:r>
            <a:r>
              <a:rPr lang="tr-TR" dirty="0" smtClean="0"/>
              <a:t> 0; }</a:t>
            </a:r>
          </a:p>
          <a:p>
            <a:pPr>
              <a:buNone/>
            </a:pPr>
            <a:endParaRPr lang="tr-TR" dirty="0" smtClean="0"/>
          </a:p>
        </p:txBody>
      </p:sp>
      <p:pic>
        <p:nvPicPr>
          <p:cNvPr id="4" name="3 Resim" descr="soru.jpg"/>
          <p:cNvPicPr>
            <a:picLocks noChangeAspect="1"/>
          </p:cNvPicPr>
          <p:nvPr/>
        </p:nvPicPr>
        <p:blipFill>
          <a:blip r:embed="rId3"/>
          <a:stretch>
            <a:fillRect/>
          </a:stretch>
        </p:blipFill>
        <p:spPr>
          <a:xfrm>
            <a:off x="7072330" y="1428736"/>
            <a:ext cx="1767840" cy="1328928"/>
          </a:xfrm>
          <a:prstGeom prst="rect">
            <a:avLst/>
          </a:prstGeom>
        </p:spPr>
      </p:pic>
      <p:pic>
        <p:nvPicPr>
          <p:cNvPr id="1026" name="Picture 2"/>
          <p:cNvPicPr>
            <a:picLocks noChangeAspect="1" noChangeArrowheads="1"/>
          </p:cNvPicPr>
          <p:nvPr/>
        </p:nvPicPr>
        <p:blipFill>
          <a:blip r:embed="rId4"/>
          <a:srcRect/>
          <a:stretch>
            <a:fillRect/>
          </a:stretch>
        </p:blipFill>
        <p:spPr bwMode="auto">
          <a:xfrm>
            <a:off x="4143372" y="3714752"/>
            <a:ext cx="3551489" cy="2071702"/>
          </a:xfrm>
          <a:prstGeom prst="rect">
            <a:avLst/>
          </a:prstGeom>
          <a:noFill/>
          <a:ln w="9525">
            <a:noFill/>
            <a:miter lim="800000"/>
            <a:headEnd/>
            <a:tailEnd/>
          </a:ln>
          <a:effectLst/>
        </p:spPr>
      </p:pic>
      <p:sp>
        <p:nvSpPr>
          <p:cNvPr id="6" name="5 Dikdörtgen"/>
          <p:cNvSpPr/>
          <p:nvPr/>
        </p:nvSpPr>
        <p:spPr>
          <a:xfrm>
            <a:off x="3643306" y="1500174"/>
            <a:ext cx="4572000" cy="1631216"/>
          </a:xfrm>
          <a:prstGeom prst="rect">
            <a:avLst/>
          </a:prstGeom>
        </p:spPr>
        <p:txBody>
          <a:bodyPr wrap="square">
            <a:spAutoFit/>
          </a:bodyPr>
          <a:lstStyle/>
          <a:p>
            <a:pPr>
              <a:buNone/>
            </a:pPr>
            <a:r>
              <a:rPr lang="tr-TR" sz="2000" dirty="0" err="1" smtClean="0"/>
              <a:t>void</a:t>
            </a:r>
            <a:r>
              <a:rPr lang="tr-TR" sz="2000" dirty="0" smtClean="0"/>
              <a:t> kat(</a:t>
            </a:r>
            <a:r>
              <a:rPr lang="tr-TR" sz="2000" dirty="0" err="1" smtClean="0"/>
              <a:t>int</a:t>
            </a:r>
            <a:r>
              <a:rPr lang="tr-TR" sz="2000" dirty="0" smtClean="0"/>
              <a:t> a[], </a:t>
            </a:r>
            <a:r>
              <a:rPr lang="tr-TR" sz="2000" dirty="0" err="1" smtClean="0"/>
              <a:t>int</a:t>
            </a:r>
            <a:r>
              <a:rPr lang="tr-TR" sz="2000" dirty="0" smtClean="0"/>
              <a:t> y[]) {</a:t>
            </a:r>
          </a:p>
          <a:p>
            <a:pPr>
              <a:buNone/>
            </a:pPr>
            <a:r>
              <a:rPr lang="tr-TR" sz="2000" dirty="0" smtClean="0"/>
              <a:t>      a[0]=3;</a:t>
            </a:r>
          </a:p>
          <a:p>
            <a:pPr>
              <a:buNone/>
            </a:pPr>
            <a:r>
              <a:rPr lang="tr-TR" sz="2000" dirty="0" smtClean="0"/>
              <a:t>      </a:t>
            </a:r>
            <a:r>
              <a:rPr lang="tr-TR" sz="2000" dirty="0" err="1" smtClean="0"/>
              <a:t>printf</a:t>
            </a:r>
            <a:r>
              <a:rPr lang="tr-TR" sz="2000" dirty="0" smtClean="0"/>
              <a:t>("%d-", a[0]);</a:t>
            </a:r>
          </a:p>
          <a:p>
            <a:pPr>
              <a:buNone/>
            </a:pPr>
            <a:r>
              <a:rPr lang="tr-TR" sz="2000" dirty="0" smtClean="0"/>
              <a:t>      y[0]=5;</a:t>
            </a:r>
          </a:p>
          <a:p>
            <a:pPr>
              <a:buNone/>
            </a:pPr>
            <a:r>
              <a:rPr lang="tr-TR" sz="2000" dirty="0" smtClean="0"/>
              <a:t>      </a:t>
            </a:r>
            <a:r>
              <a:rPr lang="tr-TR" sz="2000" dirty="0" err="1" smtClean="0"/>
              <a:t>printf</a:t>
            </a:r>
            <a:r>
              <a:rPr lang="tr-TR" sz="2000" dirty="0" smtClean="0"/>
              <a:t>("%d\n", y[0]); }</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checkerboard(across)">
                                      <p:cBhvr>
                                        <p:cTn id="7" dur="500"/>
                                        <p:tgtEl>
                                          <p:spTgt spid="10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a:bodyPr>
          <a:lstStyle/>
          <a:p>
            <a:r>
              <a:rPr lang="tr-TR" dirty="0" smtClean="0"/>
              <a:t/>
            </a:r>
            <a:br>
              <a:rPr lang="tr-TR" dirty="0" smtClean="0"/>
            </a:br>
            <a:r>
              <a:rPr lang="tr-TR" sz="2400" dirty="0" smtClean="0"/>
              <a:t>DEĞER/ADRES İLE GEÇİŞ kavramlarına diziler üzerinden giriş…</a:t>
            </a:r>
            <a:endParaRPr lang="tr-TR" dirty="0"/>
          </a:p>
        </p:txBody>
      </p:sp>
      <p:pic>
        <p:nvPicPr>
          <p:cNvPr id="4" name="3 İçerik Yer Tutucusu" descr="bilgisayar.wmf"/>
          <p:cNvPicPr>
            <a:picLocks noGrp="1" noChangeAspect="1"/>
          </p:cNvPicPr>
          <p:nvPr>
            <p:ph sz="quarter" idx="1"/>
          </p:nvPr>
        </p:nvPicPr>
        <p:blipFill>
          <a:blip r:embed="rId2"/>
          <a:stretch>
            <a:fillRect/>
          </a:stretch>
        </p:blipFill>
        <p:spPr>
          <a:xfrm>
            <a:off x="3667125" y="2763837"/>
            <a:ext cx="1809750" cy="1847850"/>
          </a:xfrm>
        </p:spPr>
      </p:pic>
      <p:sp>
        <p:nvSpPr>
          <p:cNvPr id="5" name="4 Metin kutusu"/>
          <p:cNvSpPr txBox="1"/>
          <p:nvPr/>
        </p:nvSpPr>
        <p:spPr>
          <a:xfrm>
            <a:off x="1000100" y="1428736"/>
            <a:ext cx="7143800" cy="923330"/>
          </a:xfrm>
          <a:prstGeom prst="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r>
              <a:rPr lang="tr-TR" dirty="0" smtClean="0"/>
              <a:t>BİLİNENDEN BAŞLAYALIM:</a:t>
            </a:r>
            <a:br>
              <a:rPr lang="tr-TR" dirty="0" smtClean="0"/>
            </a:br>
            <a:r>
              <a:rPr lang="tr-TR" dirty="0" smtClean="0"/>
              <a:t>Fonksiyona bir değişken gönderelim, değerini değiştirtelim ve </a:t>
            </a:r>
            <a:r>
              <a:rPr lang="tr-TR" dirty="0" err="1" smtClean="0"/>
              <a:t>main’de</a:t>
            </a:r>
            <a:r>
              <a:rPr lang="tr-TR" dirty="0" smtClean="0"/>
              <a:t> bu değerin değişmediğini görelim.</a:t>
            </a:r>
            <a:endParaRPr lang="tr-TR" dirty="0"/>
          </a:p>
        </p:txBody>
      </p:sp>
      <p:sp>
        <p:nvSpPr>
          <p:cNvPr id="6" name="5 Metin kutusu"/>
          <p:cNvSpPr txBox="1"/>
          <p:nvPr/>
        </p:nvSpPr>
        <p:spPr>
          <a:xfrm>
            <a:off x="285720" y="2514423"/>
            <a:ext cx="7143800" cy="1200329"/>
          </a:xfrm>
          <a:prstGeom prst="rect">
            <a:avLst/>
          </a:prstGeom>
        </p:spPr>
        <p:style>
          <a:lnRef idx="2">
            <a:schemeClr val="accent5"/>
          </a:lnRef>
          <a:fillRef idx="1">
            <a:schemeClr val="lt1"/>
          </a:fillRef>
          <a:effectRef idx="0">
            <a:schemeClr val="accent5"/>
          </a:effectRef>
          <a:fontRef idx="minor">
            <a:schemeClr val="dk1"/>
          </a:fontRef>
        </p:style>
        <p:txBody>
          <a:bodyPr wrap="square" rtlCol="0">
            <a:spAutoFit/>
          </a:bodyPr>
          <a:lstStyle/>
          <a:p>
            <a:r>
              <a:rPr lang="tr-TR" dirty="0" smtClean="0"/>
              <a:t>BİLİNENDE DERİNLEŞELİM:</a:t>
            </a:r>
            <a:br>
              <a:rPr lang="tr-TR" dirty="0" smtClean="0"/>
            </a:br>
            <a:r>
              <a:rPr lang="tr-TR" dirty="0" err="1" smtClean="0"/>
              <a:t>main’deki</a:t>
            </a:r>
            <a:r>
              <a:rPr lang="tr-TR" dirty="0" smtClean="0"/>
              <a:t> değişkenin adresini yazdıralım. </a:t>
            </a:r>
            <a:r>
              <a:rPr lang="tr-TR" dirty="0" err="1" smtClean="0"/>
              <a:t>fonk</a:t>
            </a:r>
            <a:r>
              <a:rPr lang="tr-TR" dirty="0" smtClean="0"/>
              <a:t> içindekinin adresini yazdıralım. Adreslerin farklı olduğunu görelim ve fonksiyonlara DEĞER İLE GEÇİŞ kavramını inşa edelim.</a:t>
            </a:r>
            <a:endParaRPr lang="tr-TR" dirty="0"/>
          </a:p>
        </p:txBody>
      </p:sp>
      <p:sp>
        <p:nvSpPr>
          <p:cNvPr id="7" name="6 Metin kutusu"/>
          <p:cNvSpPr txBox="1"/>
          <p:nvPr/>
        </p:nvSpPr>
        <p:spPr>
          <a:xfrm>
            <a:off x="928662" y="3929066"/>
            <a:ext cx="7143800" cy="923330"/>
          </a:xfrm>
          <a:prstGeom prst="rect">
            <a:avLst/>
          </a:prstGeom>
        </p:spPr>
        <p:style>
          <a:lnRef idx="2">
            <a:schemeClr val="accent5"/>
          </a:lnRef>
          <a:fillRef idx="1">
            <a:schemeClr val="lt1"/>
          </a:fillRef>
          <a:effectRef idx="0">
            <a:schemeClr val="accent5"/>
          </a:effectRef>
          <a:fontRef idx="minor">
            <a:schemeClr val="dk1"/>
          </a:fontRef>
        </p:style>
        <p:txBody>
          <a:bodyPr wrap="square" rtlCol="0">
            <a:spAutoFit/>
          </a:bodyPr>
          <a:lstStyle/>
          <a:p>
            <a:r>
              <a:rPr lang="tr-TR" dirty="0" smtClean="0"/>
              <a:t>BİLİNMEYENE GEÇİŞ: MERAK UYANDIRMA AŞAMASI</a:t>
            </a:r>
          </a:p>
          <a:p>
            <a:r>
              <a:rPr lang="tr-TR" dirty="0" smtClean="0"/>
              <a:t>Aynı şeyi diziler ile yapalım ve </a:t>
            </a:r>
            <a:r>
              <a:rPr lang="tr-TR" dirty="0" err="1" smtClean="0"/>
              <a:t>main’deki</a:t>
            </a:r>
            <a:r>
              <a:rPr lang="tr-TR" dirty="0" smtClean="0"/>
              <a:t> dizi değişecek mi diye soralım?</a:t>
            </a:r>
            <a:br>
              <a:rPr lang="tr-TR" dirty="0" smtClean="0"/>
            </a:br>
            <a:r>
              <a:rPr lang="tr-TR" dirty="0" smtClean="0"/>
              <a:t>Değişmemesini beklerken, değiştiğini görelim.</a:t>
            </a:r>
            <a:endParaRPr lang="tr-TR" dirty="0"/>
          </a:p>
        </p:txBody>
      </p:sp>
      <p:sp>
        <p:nvSpPr>
          <p:cNvPr id="8" name="7 Metin kutusu"/>
          <p:cNvSpPr txBox="1"/>
          <p:nvPr/>
        </p:nvSpPr>
        <p:spPr>
          <a:xfrm>
            <a:off x="285720" y="5072074"/>
            <a:ext cx="7143800" cy="923330"/>
          </a:xfrm>
          <a:prstGeom prst="rect">
            <a:avLst/>
          </a:prstGeom>
        </p:spPr>
        <p:style>
          <a:lnRef idx="2">
            <a:schemeClr val="accent5"/>
          </a:lnRef>
          <a:fillRef idx="1">
            <a:schemeClr val="lt1"/>
          </a:fillRef>
          <a:effectRef idx="0">
            <a:schemeClr val="accent5"/>
          </a:effectRef>
          <a:fontRef idx="minor">
            <a:schemeClr val="dk1"/>
          </a:fontRef>
        </p:style>
        <p:txBody>
          <a:bodyPr wrap="square" rtlCol="0">
            <a:spAutoFit/>
          </a:bodyPr>
          <a:lstStyle/>
          <a:p>
            <a:r>
              <a:rPr lang="tr-TR" dirty="0" smtClean="0"/>
              <a:t>BİLİNMEYENİ “BİLİNEN” YAPALIM:</a:t>
            </a:r>
          </a:p>
          <a:p>
            <a:r>
              <a:rPr lang="tr-TR" dirty="0" smtClean="0"/>
              <a:t>Dizinin </a:t>
            </a:r>
            <a:r>
              <a:rPr lang="tr-TR" dirty="0" err="1" smtClean="0"/>
              <a:t>main’deki</a:t>
            </a:r>
            <a:r>
              <a:rPr lang="tr-TR" dirty="0" smtClean="0"/>
              <a:t> adresinin ve </a:t>
            </a:r>
            <a:r>
              <a:rPr lang="tr-TR" dirty="0" err="1" smtClean="0"/>
              <a:t>fonk</a:t>
            </a:r>
            <a:r>
              <a:rPr lang="tr-TR" dirty="0" smtClean="0"/>
              <a:t> içindeki adresinin aynı olduğunu (isimleri farklı olsa da) görelim ve ADRES İLE GEÇİŞ kavramını inşa edelim.</a:t>
            </a:r>
            <a:endParaRPr lang="tr-TR" dirty="0"/>
          </a:p>
        </p:txBody>
      </p:sp>
      <p:sp>
        <p:nvSpPr>
          <p:cNvPr id="9" name="8 Yuvarlatılmış Dikdörtgen"/>
          <p:cNvSpPr/>
          <p:nvPr/>
        </p:nvSpPr>
        <p:spPr>
          <a:xfrm>
            <a:off x="7500958" y="2428868"/>
            <a:ext cx="1500198" cy="1428760"/>
          </a:xfrm>
          <a:prstGeom prst="round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sz="1400" dirty="0" smtClean="0"/>
              <a:t>Değişkenleri, adreslerini ve değerlerini tahtada gösterelim.</a:t>
            </a:r>
            <a:endParaRPr lang="tr-TR" sz="1400"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checkerboard(across)">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checkerboard(across)">
                                      <p:cBhvr>
                                        <p:cTn id="12" dur="500"/>
                                        <p:tgtEl>
                                          <p:spTgt spid="7"/>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checkerboard(across)">
                                      <p:cBhvr>
                                        <p:cTn id="1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P spid="8" grpId="0" animBg="1"/>
    </p:bld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Bir soru</a:t>
            </a:r>
            <a:endParaRPr lang="tr-TR" dirty="0"/>
          </a:p>
        </p:txBody>
      </p:sp>
      <p:sp>
        <p:nvSpPr>
          <p:cNvPr id="3" name="2 İçerik Yer Tutucusu"/>
          <p:cNvSpPr>
            <a:spLocks noGrp="1"/>
          </p:cNvSpPr>
          <p:nvPr>
            <p:ph sz="quarter" idx="1"/>
          </p:nvPr>
        </p:nvSpPr>
        <p:spPr/>
        <p:txBody>
          <a:bodyPr/>
          <a:lstStyle/>
          <a:p>
            <a:r>
              <a:rPr lang="tr-TR" sz="2800" dirty="0" smtClean="0"/>
              <a:t>Fonksiyon içerisinde dizinin değeri değişirse </a:t>
            </a:r>
            <a:r>
              <a:rPr lang="tr-TR" sz="2800" dirty="0" err="1" smtClean="0"/>
              <a:t>main’de</a:t>
            </a:r>
            <a:r>
              <a:rPr lang="tr-TR" sz="2800" dirty="0" smtClean="0"/>
              <a:t> de değişir mi?</a:t>
            </a:r>
          </a:p>
          <a:p>
            <a:endParaRPr lang="tr-TR" dirty="0"/>
          </a:p>
        </p:txBody>
      </p:sp>
      <p:pic>
        <p:nvPicPr>
          <p:cNvPr id="1026" name="Picture 2" descr="Image result for baby question"/>
          <p:cNvPicPr>
            <a:picLocks noChangeAspect="1" noChangeArrowheads="1"/>
          </p:cNvPicPr>
          <p:nvPr/>
        </p:nvPicPr>
        <p:blipFill>
          <a:blip r:embed="rId2"/>
          <a:srcRect/>
          <a:stretch>
            <a:fillRect/>
          </a:stretch>
        </p:blipFill>
        <p:spPr bwMode="auto">
          <a:xfrm>
            <a:off x="1000100" y="2571744"/>
            <a:ext cx="6905625" cy="3200401"/>
          </a:xfrm>
          <a:prstGeom prst="rect">
            <a:avLst/>
          </a:prstGeom>
          <a:noFill/>
        </p:spPr>
      </p:pic>
    </p:spTree>
  </p:cSld>
  <p:clrMapOvr>
    <a:masterClrMapping/>
  </p:clrMapOvr>
  <p:transition>
    <p:random/>
  </p:transition>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a:bodyPr>
          <a:lstStyle/>
          <a:p>
            <a:r>
              <a:rPr lang="tr-TR" dirty="0" smtClean="0"/>
              <a:t>Fonksiyonlar dizide değişiklik yapabilir.</a:t>
            </a:r>
            <a:endParaRPr lang="tr-TR" dirty="0"/>
          </a:p>
        </p:txBody>
      </p:sp>
      <p:pic>
        <p:nvPicPr>
          <p:cNvPr id="4" name="Picture 2" descr="C:\Documents and Settings\OguzH\My Documents\İndirilenler\IMG_5319.JPG"/>
          <p:cNvPicPr>
            <a:picLocks noChangeAspect="1" noChangeArrowheads="1"/>
          </p:cNvPicPr>
          <p:nvPr/>
        </p:nvPicPr>
        <p:blipFill>
          <a:blip r:embed="rId2" cstate="screen">
            <a:lum bright="10000" contrast="40000"/>
          </a:blip>
          <a:srcRect/>
          <a:stretch>
            <a:fillRect/>
          </a:stretch>
        </p:blipFill>
        <p:spPr bwMode="auto">
          <a:xfrm>
            <a:off x="1236371" y="1409700"/>
            <a:ext cx="6575897" cy="4931923"/>
          </a:xfrm>
          <a:prstGeom prst="rect">
            <a:avLst/>
          </a:prstGeom>
          <a:ln>
            <a:noFill/>
          </a:ln>
          <a:effectLst>
            <a:outerShdw blurRad="292100" dist="139700" dir="2700000" algn="tl" rotWithShape="0">
              <a:srgbClr val="333333">
                <a:alpha val="65000"/>
              </a:srgbClr>
            </a:outerShdw>
          </a:effectLst>
        </p:spPr>
      </p:pic>
    </p:spTree>
  </p:cSld>
  <p:clrMapOvr>
    <a:masterClrMapping/>
  </p:clrMapOvr>
  <p:transition>
    <p:random/>
  </p:transition>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Yapılan değişiklik kalıcı olur.</a:t>
            </a:r>
            <a:endParaRPr lang="tr-TR" dirty="0"/>
          </a:p>
        </p:txBody>
      </p:sp>
      <p:pic>
        <p:nvPicPr>
          <p:cNvPr id="4" name="3 İçerik Yer Tutucusu" descr="IMG_6030.JPG"/>
          <p:cNvPicPr>
            <a:picLocks noGrp="1" noChangeAspect="1"/>
          </p:cNvPicPr>
          <p:nvPr>
            <p:ph sz="quarter" idx="1"/>
          </p:nvPr>
        </p:nvPicPr>
        <p:blipFill>
          <a:blip r:embed="rId2" cstate="print"/>
          <a:srcRect l="1165" t="10032" b="16173"/>
          <a:stretch>
            <a:fillRect/>
          </a:stretch>
        </p:blipFill>
        <p:spPr>
          <a:xfrm>
            <a:off x="571472" y="1500174"/>
            <a:ext cx="7909408" cy="4429156"/>
          </a:xfrm>
        </p:spPr>
      </p:pic>
    </p:spTree>
  </p:cSld>
  <p:clrMapOvr>
    <a:masterClrMapping/>
  </p:clrMapOvr>
  <p:transition>
    <p:random/>
  </p:transition>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fontScale="90000"/>
          </a:bodyPr>
          <a:lstStyle/>
          <a:p>
            <a:r>
              <a:rPr lang="tr-TR" dirty="0" smtClean="0"/>
              <a:t>Dizilerin gönderiminde değişkenin kopyası çıkarılmaz.</a:t>
            </a:r>
            <a:endParaRPr lang="tr-TR" dirty="0"/>
          </a:p>
        </p:txBody>
      </p:sp>
      <p:pic>
        <p:nvPicPr>
          <p:cNvPr id="4" name="3 İçerik Yer Tutucusu" descr="IMG_7468.JPG"/>
          <p:cNvPicPr>
            <a:picLocks noGrp="1" noChangeAspect="1"/>
          </p:cNvPicPr>
          <p:nvPr>
            <p:ph sz="quarter" idx="1"/>
          </p:nvPr>
        </p:nvPicPr>
        <p:blipFill>
          <a:blip r:embed="rId2" cstate="print"/>
          <a:stretch>
            <a:fillRect/>
          </a:stretch>
        </p:blipFill>
        <p:spPr>
          <a:xfrm rot="10800000">
            <a:off x="1280583" y="1219200"/>
            <a:ext cx="6582833" cy="4937125"/>
          </a:xfrm>
        </p:spPr>
      </p:pic>
    </p:spTree>
  </p:cSld>
  <p:clrMapOvr>
    <a:masterClrMapping/>
  </p:clrMapOvr>
  <p:transition>
    <p:random/>
  </p:transition>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a:bodyPr>
          <a:lstStyle/>
          <a:p>
            <a:r>
              <a:rPr lang="tr-TR" dirty="0" smtClean="0"/>
              <a:t>Çünkü fonksiyona diziler adres ile gider.</a:t>
            </a:r>
            <a:endParaRPr lang="tr-TR" dirty="0"/>
          </a:p>
        </p:txBody>
      </p:sp>
      <p:pic>
        <p:nvPicPr>
          <p:cNvPr id="4" name="3 İçerik Yer Tutucusu" descr="IMG_7468.JPG"/>
          <p:cNvPicPr>
            <a:picLocks noGrp="1" noChangeAspect="1"/>
          </p:cNvPicPr>
          <p:nvPr>
            <p:ph sz="quarter" idx="1"/>
          </p:nvPr>
        </p:nvPicPr>
        <p:blipFill>
          <a:blip r:embed="rId2" cstate="print"/>
          <a:srcRect t="12926" b="11832"/>
          <a:stretch>
            <a:fillRect/>
          </a:stretch>
        </p:blipFill>
        <p:spPr>
          <a:xfrm>
            <a:off x="500034" y="1285860"/>
            <a:ext cx="8228541" cy="4643470"/>
          </a:xfrm>
        </p:spPr>
      </p:pic>
    </p:spTree>
  </p:cSld>
  <p:clrMapOvr>
    <a:masterClrMapping/>
  </p:clrMapOvr>
  <p:transition>
    <p:random/>
  </p:transition>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Fonksiyonlar ve çok boyutlu diziler</a:t>
            </a:r>
            <a:endParaRPr lang="tr-TR" dirty="0"/>
          </a:p>
        </p:txBody>
      </p:sp>
      <p:sp>
        <p:nvSpPr>
          <p:cNvPr id="3" name="2 İçerik Yer Tutucusu"/>
          <p:cNvSpPr>
            <a:spLocks noGrp="1"/>
          </p:cNvSpPr>
          <p:nvPr>
            <p:ph sz="quarter" idx="1"/>
          </p:nvPr>
        </p:nvSpPr>
        <p:spPr>
          <a:xfrm>
            <a:off x="457200" y="1219200"/>
            <a:ext cx="5686436" cy="5138758"/>
          </a:xfrm>
        </p:spPr>
        <p:txBody>
          <a:bodyPr>
            <a:normAutofit fontScale="77500" lnSpcReduction="20000"/>
          </a:bodyPr>
          <a:lstStyle/>
          <a:p>
            <a:r>
              <a:rPr lang="tr-TR" dirty="0" smtClean="0"/>
              <a:t>Tek boyutlu dizi alan fonksiyonlara kapasite belirtmek zorunda değilsiniz.</a:t>
            </a:r>
          </a:p>
          <a:p>
            <a:pPr lvl="1"/>
            <a:r>
              <a:rPr lang="tr-TR" sz="3600" b="1" dirty="0" err="1" smtClean="0">
                <a:solidFill>
                  <a:srgbClr val="FF0000"/>
                </a:solidFill>
              </a:rPr>
              <a:t>int</a:t>
            </a:r>
            <a:r>
              <a:rPr lang="tr-TR" sz="3600" b="1" dirty="0" smtClean="0">
                <a:solidFill>
                  <a:srgbClr val="FF0000"/>
                </a:solidFill>
              </a:rPr>
              <a:t> </a:t>
            </a:r>
            <a:r>
              <a:rPr lang="tr-TR" sz="3600" b="1" dirty="0" err="1" smtClean="0">
                <a:solidFill>
                  <a:srgbClr val="FF0000"/>
                </a:solidFill>
              </a:rPr>
              <a:t>fonk</a:t>
            </a:r>
            <a:r>
              <a:rPr lang="tr-TR" sz="3600" b="1" dirty="0" smtClean="0">
                <a:solidFill>
                  <a:srgbClr val="FF0000"/>
                </a:solidFill>
              </a:rPr>
              <a:t>(</a:t>
            </a:r>
            <a:r>
              <a:rPr lang="tr-TR" sz="3600" b="1" dirty="0" err="1" smtClean="0">
                <a:solidFill>
                  <a:srgbClr val="FF0000"/>
                </a:solidFill>
              </a:rPr>
              <a:t>int</a:t>
            </a:r>
            <a:r>
              <a:rPr lang="tr-TR" sz="3600" b="1" dirty="0" smtClean="0">
                <a:solidFill>
                  <a:srgbClr val="FF0000"/>
                </a:solidFill>
              </a:rPr>
              <a:t> dizi[]){ …</a:t>
            </a:r>
          </a:p>
          <a:p>
            <a:pPr>
              <a:buNone/>
            </a:pPr>
            <a:r>
              <a:rPr lang="tr-TR" sz="2300" dirty="0" smtClean="0">
                <a:solidFill>
                  <a:schemeClr val="tx2"/>
                </a:solidFill>
              </a:rPr>
              <a:t>kapasitesi belliyse(bazen belli değildir) isterseniz belirtebilirsiniz.</a:t>
            </a:r>
          </a:p>
          <a:p>
            <a:pPr marL="548640" lvl="2">
              <a:spcBef>
                <a:spcPts val="600"/>
              </a:spcBef>
              <a:buClr>
                <a:schemeClr val="accent1"/>
              </a:buClr>
            </a:pPr>
            <a:r>
              <a:rPr lang="tr-TR" sz="2300" dirty="0" err="1" smtClean="0">
                <a:solidFill>
                  <a:schemeClr val="tx2"/>
                </a:solidFill>
              </a:rPr>
              <a:t>int</a:t>
            </a:r>
            <a:r>
              <a:rPr lang="tr-TR" sz="2300" dirty="0" smtClean="0">
                <a:solidFill>
                  <a:schemeClr val="tx2"/>
                </a:solidFill>
              </a:rPr>
              <a:t> </a:t>
            </a:r>
            <a:r>
              <a:rPr lang="tr-TR" sz="2300" dirty="0" err="1" smtClean="0">
                <a:solidFill>
                  <a:schemeClr val="tx2"/>
                </a:solidFill>
              </a:rPr>
              <a:t>fonk</a:t>
            </a:r>
            <a:r>
              <a:rPr lang="tr-TR" sz="2300" dirty="0" smtClean="0">
                <a:solidFill>
                  <a:schemeClr val="tx2"/>
                </a:solidFill>
              </a:rPr>
              <a:t>(</a:t>
            </a:r>
            <a:r>
              <a:rPr lang="tr-TR" sz="2300" dirty="0" err="1" smtClean="0">
                <a:solidFill>
                  <a:schemeClr val="tx2"/>
                </a:solidFill>
              </a:rPr>
              <a:t>int</a:t>
            </a:r>
            <a:r>
              <a:rPr lang="tr-TR" sz="2300" dirty="0" smtClean="0">
                <a:solidFill>
                  <a:schemeClr val="tx2"/>
                </a:solidFill>
              </a:rPr>
              <a:t> dizi[8]);</a:t>
            </a:r>
          </a:p>
          <a:p>
            <a:pPr marL="274320" lvl="1">
              <a:spcBef>
                <a:spcPts val="600"/>
              </a:spcBef>
              <a:buClr>
                <a:schemeClr val="accent1"/>
              </a:buClr>
            </a:pPr>
            <a:r>
              <a:rPr lang="tr-TR" sz="2600" dirty="0" smtClean="0"/>
              <a:t>Her iki durumda da fonksiyona aslında dizinin ilk elemanının adresi gider.</a:t>
            </a:r>
          </a:p>
          <a:p>
            <a:pPr marL="548640" lvl="2">
              <a:spcBef>
                <a:spcPts val="600"/>
              </a:spcBef>
              <a:buClr>
                <a:schemeClr val="accent1"/>
              </a:buClr>
            </a:pPr>
            <a:r>
              <a:rPr lang="tr-TR" sz="2400" dirty="0" smtClean="0">
                <a:solidFill>
                  <a:schemeClr val="tx2"/>
                </a:solidFill>
              </a:rPr>
              <a:t>dizi ile &amp;dizi[0] aynı şeylerdir.</a:t>
            </a:r>
          </a:p>
          <a:p>
            <a:pPr marL="274320" lvl="1">
              <a:spcBef>
                <a:spcPts val="600"/>
              </a:spcBef>
              <a:buClr>
                <a:schemeClr val="accent1"/>
              </a:buClr>
            </a:pPr>
            <a:r>
              <a:rPr lang="tr-TR" dirty="0" smtClean="0"/>
              <a:t>Çok boyutlu dizilerde ise fonksiyona dizinin ilk boyutu hariç tüm boyutlarının kapasitelerini belirtmelisiniz.</a:t>
            </a:r>
          </a:p>
          <a:p>
            <a:pPr marL="548640" lvl="2">
              <a:spcBef>
                <a:spcPts val="600"/>
              </a:spcBef>
              <a:buClr>
                <a:schemeClr val="accent1"/>
              </a:buClr>
            </a:pPr>
            <a:r>
              <a:rPr lang="tr-TR" sz="3600" b="1" dirty="0" err="1" smtClean="0">
                <a:solidFill>
                  <a:srgbClr val="FF0000"/>
                </a:solidFill>
              </a:rPr>
              <a:t>int</a:t>
            </a:r>
            <a:r>
              <a:rPr lang="tr-TR" sz="3600" b="1" dirty="0" smtClean="0">
                <a:solidFill>
                  <a:srgbClr val="FF0000"/>
                </a:solidFill>
              </a:rPr>
              <a:t> </a:t>
            </a:r>
            <a:r>
              <a:rPr lang="tr-TR" sz="3600" b="1" dirty="0" err="1" smtClean="0">
                <a:solidFill>
                  <a:srgbClr val="FF0000"/>
                </a:solidFill>
              </a:rPr>
              <a:t>fonk</a:t>
            </a:r>
            <a:r>
              <a:rPr lang="tr-TR" sz="3600" b="1" dirty="0" smtClean="0">
                <a:solidFill>
                  <a:srgbClr val="FF0000"/>
                </a:solidFill>
              </a:rPr>
              <a:t>(</a:t>
            </a:r>
            <a:r>
              <a:rPr lang="tr-TR" sz="3600" b="1" dirty="0" err="1" smtClean="0">
                <a:solidFill>
                  <a:srgbClr val="FF0000"/>
                </a:solidFill>
              </a:rPr>
              <a:t>int</a:t>
            </a:r>
            <a:r>
              <a:rPr lang="tr-TR" sz="3600" b="1" dirty="0" smtClean="0">
                <a:solidFill>
                  <a:srgbClr val="FF0000"/>
                </a:solidFill>
              </a:rPr>
              <a:t> dizi[][3][5]){ …</a:t>
            </a:r>
          </a:p>
          <a:p>
            <a:pPr marL="274320" lvl="1">
              <a:spcBef>
                <a:spcPts val="600"/>
              </a:spcBef>
              <a:buClr>
                <a:schemeClr val="accent1"/>
              </a:buClr>
            </a:pPr>
            <a:r>
              <a:rPr lang="tr-TR" dirty="0" smtClean="0">
                <a:solidFill>
                  <a:schemeClr val="tx2"/>
                </a:solidFill>
              </a:rPr>
              <a:t>Çünkü dizi elemanları </a:t>
            </a:r>
            <a:r>
              <a:rPr lang="tr-TR" dirty="0" err="1" smtClean="0">
                <a:solidFill>
                  <a:schemeClr val="tx2"/>
                </a:solidFill>
              </a:rPr>
              <a:t>RAM’de</a:t>
            </a:r>
            <a:r>
              <a:rPr lang="tr-TR" dirty="0" smtClean="0">
                <a:solidFill>
                  <a:schemeClr val="tx2"/>
                </a:solidFill>
              </a:rPr>
              <a:t> ardışık </a:t>
            </a:r>
            <a:r>
              <a:rPr lang="tr-TR" dirty="0" smtClean="0"/>
              <a:t>alanlara kayıtlıdır ve </a:t>
            </a:r>
            <a:r>
              <a:rPr lang="tr-TR" dirty="0" smtClean="0">
                <a:solidFill>
                  <a:schemeClr val="tx2"/>
                </a:solidFill>
              </a:rPr>
              <a:t>fonksiyon kendi içinde dizi[1][0][0]’e ulaşacağı zaman dizi[0][0][0]’</a:t>
            </a:r>
            <a:r>
              <a:rPr lang="tr-TR" dirty="0" err="1" smtClean="0">
                <a:solidFill>
                  <a:schemeClr val="tx2"/>
                </a:solidFill>
              </a:rPr>
              <a:t>ın</a:t>
            </a:r>
            <a:r>
              <a:rPr lang="tr-TR" dirty="0" smtClean="0">
                <a:solidFill>
                  <a:schemeClr val="tx2"/>
                </a:solidFill>
              </a:rPr>
              <a:t> adresinden 15 (3x5) değişken boyutu ileri gitmesini bilmelidir.</a:t>
            </a:r>
          </a:p>
          <a:p>
            <a:pPr marL="548640" lvl="2">
              <a:spcBef>
                <a:spcPts val="600"/>
              </a:spcBef>
              <a:buClr>
                <a:schemeClr val="accent1"/>
              </a:buClr>
            </a:pPr>
            <a:r>
              <a:rPr lang="tr-TR" sz="2400" dirty="0" smtClean="0">
                <a:solidFill>
                  <a:schemeClr val="tx2"/>
                </a:solidFill>
              </a:rPr>
              <a:t>dizi[0][0][0]’</a:t>
            </a:r>
            <a:r>
              <a:rPr lang="tr-TR" sz="2400" dirty="0" err="1" smtClean="0">
                <a:solidFill>
                  <a:schemeClr val="tx2"/>
                </a:solidFill>
              </a:rPr>
              <a:t>ın</a:t>
            </a:r>
            <a:r>
              <a:rPr lang="tr-TR" sz="2400" dirty="0" smtClean="0">
                <a:solidFill>
                  <a:schemeClr val="tx2"/>
                </a:solidFill>
              </a:rPr>
              <a:t> adresi 1000 ise dizi[1][0][0]’</a:t>
            </a:r>
            <a:r>
              <a:rPr lang="tr-TR" sz="2400" dirty="0" err="1" smtClean="0">
                <a:solidFill>
                  <a:schemeClr val="tx2"/>
                </a:solidFill>
              </a:rPr>
              <a:t>ınki</a:t>
            </a:r>
            <a:r>
              <a:rPr lang="tr-TR" sz="2400" dirty="0" smtClean="0">
                <a:solidFill>
                  <a:schemeClr val="tx2"/>
                </a:solidFill>
              </a:rPr>
              <a:t> 1060’dır. bir </a:t>
            </a:r>
            <a:r>
              <a:rPr lang="tr-TR" sz="2400" dirty="0" err="1" smtClean="0">
                <a:solidFill>
                  <a:schemeClr val="tx2"/>
                </a:solidFill>
              </a:rPr>
              <a:t>int</a:t>
            </a:r>
            <a:r>
              <a:rPr lang="tr-TR" sz="2400" dirty="0" smtClean="0">
                <a:solidFill>
                  <a:schemeClr val="tx2"/>
                </a:solidFill>
              </a:rPr>
              <a:t> 4 bayt yer tutar.</a:t>
            </a:r>
          </a:p>
        </p:txBody>
      </p:sp>
      <p:sp>
        <p:nvSpPr>
          <p:cNvPr id="4" name="3 Yuvarlatılmış Dikdörtgen"/>
          <p:cNvSpPr/>
          <p:nvPr/>
        </p:nvSpPr>
        <p:spPr>
          <a:xfrm>
            <a:off x="6286512" y="1285860"/>
            <a:ext cx="2286016" cy="5000660"/>
          </a:xfrm>
          <a:prstGeom prst="roundRect">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sz="2000" i="1" dirty="0" smtClean="0"/>
              <a:t>Özetle, tek boyutlu dizilerde fonksiyonun girdisine kapasite belirtmek zorunda değiliz. Çok boyutluda zorundayız. Ancak istersek yine de 1.boyutu boş bırakabiliyoruz.</a:t>
            </a:r>
            <a:endParaRPr lang="tr-TR" sz="2000" i="1"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checkerboard(across)">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checkerboard(across)">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checkerboard(across)">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5" presetClass="entr" presetSubtype="1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checkerboard(across)">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5" presetClass="entr" presetSubtype="1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checkerboard(across)">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5" presetClass="entr" presetSubtype="1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checkerboard(across)">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5" presetClass="entr" presetSubtype="10" fill="hold" grpId="0"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checkerboard(across)">
                                      <p:cBhvr>
                                        <p:cTn id="37" dur="500"/>
                                        <p:tgtEl>
                                          <p:spTgt spid="3">
                                            <p:txEl>
                                              <p:pRg st="6" end="6"/>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5" presetClass="entr" presetSubtype="10" fill="hold" grpId="0" nodeType="clickEffect">
                                  <p:stCondLst>
                                    <p:cond delay="0"/>
                                  </p:stCondLst>
                                  <p:childTnLst>
                                    <p:set>
                                      <p:cBhvr>
                                        <p:cTn id="41" dur="1" fill="hold">
                                          <p:stCondLst>
                                            <p:cond delay="0"/>
                                          </p:stCondLst>
                                        </p:cTn>
                                        <p:tgtEl>
                                          <p:spTgt spid="3">
                                            <p:txEl>
                                              <p:pRg st="7" end="7"/>
                                            </p:txEl>
                                          </p:spTgt>
                                        </p:tgtEl>
                                        <p:attrNameLst>
                                          <p:attrName>style.visibility</p:attrName>
                                        </p:attrNameLst>
                                      </p:cBhvr>
                                      <p:to>
                                        <p:strVal val="visible"/>
                                      </p:to>
                                    </p:set>
                                    <p:animEffect transition="in" filter="checkerboard(across)">
                                      <p:cBhvr>
                                        <p:cTn id="42" dur="500"/>
                                        <p:tgtEl>
                                          <p:spTgt spid="3">
                                            <p:txEl>
                                              <p:pRg st="7" end="7"/>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5" presetClass="entr" presetSubtype="10" fill="hold" grpId="0" nodeType="clickEffect">
                                  <p:stCondLst>
                                    <p:cond delay="0"/>
                                  </p:stCondLst>
                                  <p:childTnLst>
                                    <p:set>
                                      <p:cBhvr>
                                        <p:cTn id="46" dur="1" fill="hold">
                                          <p:stCondLst>
                                            <p:cond delay="0"/>
                                          </p:stCondLst>
                                        </p:cTn>
                                        <p:tgtEl>
                                          <p:spTgt spid="3">
                                            <p:txEl>
                                              <p:pRg st="8" end="8"/>
                                            </p:txEl>
                                          </p:spTgt>
                                        </p:tgtEl>
                                        <p:attrNameLst>
                                          <p:attrName>style.visibility</p:attrName>
                                        </p:attrNameLst>
                                      </p:cBhvr>
                                      <p:to>
                                        <p:strVal val="visible"/>
                                      </p:to>
                                    </p:set>
                                    <p:animEffect transition="in" filter="checkerboard(across)">
                                      <p:cBhvr>
                                        <p:cTn id="47" dur="500"/>
                                        <p:tgtEl>
                                          <p:spTgt spid="3">
                                            <p:txEl>
                                              <p:pRg st="8" end="8"/>
                                            </p:txEl>
                                          </p:spTgt>
                                        </p:tgtEl>
                                      </p:cBhvr>
                                    </p:animEffect>
                                  </p:childTnLst>
                                </p:cTn>
                              </p:par>
                            </p:childTnLst>
                          </p:cTn>
                        </p:par>
                      </p:childTnLst>
                    </p:cTn>
                  </p:par>
                  <p:par>
                    <p:cTn id="48" fill="hold">
                      <p:stCondLst>
                        <p:cond delay="indefinite"/>
                      </p:stCondLst>
                      <p:childTnLst>
                        <p:par>
                          <p:cTn id="49" fill="hold">
                            <p:stCondLst>
                              <p:cond delay="0"/>
                            </p:stCondLst>
                            <p:childTnLst>
                              <p:par>
                                <p:cTn id="50" presetID="5" presetClass="entr" presetSubtype="10" fill="hold" grpId="0" nodeType="clickEffect">
                                  <p:stCondLst>
                                    <p:cond delay="0"/>
                                  </p:stCondLst>
                                  <p:childTnLst>
                                    <p:set>
                                      <p:cBhvr>
                                        <p:cTn id="51" dur="1" fill="hold">
                                          <p:stCondLst>
                                            <p:cond delay="0"/>
                                          </p:stCondLst>
                                        </p:cTn>
                                        <p:tgtEl>
                                          <p:spTgt spid="3">
                                            <p:txEl>
                                              <p:pRg st="9" end="9"/>
                                            </p:txEl>
                                          </p:spTgt>
                                        </p:tgtEl>
                                        <p:attrNameLst>
                                          <p:attrName>style.visibility</p:attrName>
                                        </p:attrNameLst>
                                      </p:cBhvr>
                                      <p:to>
                                        <p:strVal val="visible"/>
                                      </p:to>
                                    </p:set>
                                    <p:animEffect transition="in" filter="checkerboard(across)">
                                      <p:cBhvr>
                                        <p:cTn id="52" dur="500"/>
                                        <p:tgtEl>
                                          <p:spTgt spid="3">
                                            <p:txEl>
                                              <p:pRg st="9" end="9"/>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a:xfrm>
            <a:off x="457200" y="152400"/>
            <a:ext cx="8472518" cy="990600"/>
          </a:xfrm>
        </p:spPr>
        <p:txBody>
          <a:bodyPr>
            <a:normAutofit/>
          </a:bodyPr>
          <a:lstStyle/>
          <a:p>
            <a:r>
              <a:rPr lang="tr-TR" sz="2800" dirty="0" smtClean="0"/>
              <a:t>Alıştırma(diziler ve rastgele sayı): Ekran çıktısını bulalım. </a:t>
            </a:r>
            <a:endParaRPr lang="tr-TR" sz="2800" dirty="0"/>
          </a:p>
        </p:txBody>
      </p:sp>
      <p:sp>
        <p:nvSpPr>
          <p:cNvPr id="3" name="2 İçerik Yer Tutucusu"/>
          <p:cNvSpPr>
            <a:spLocks noGrp="1"/>
          </p:cNvSpPr>
          <p:nvPr>
            <p:ph sz="quarter" idx="1"/>
          </p:nvPr>
        </p:nvSpPr>
        <p:spPr>
          <a:xfrm>
            <a:off x="457200" y="1219200"/>
            <a:ext cx="3686172" cy="4210064"/>
          </a:xfrm>
        </p:spPr>
        <p:style>
          <a:lnRef idx="2">
            <a:schemeClr val="accent1"/>
          </a:lnRef>
          <a:fillRef idx="1">
            <a:schemeClr val="lt1"/>
          </a:fillRef>
          <a:effectRef idx="0">
            <a:schemeClr val="accent1"/>
          </a:effectRef>
          <a:fontRef idx="minor">
            <a:schemeClr val="dk1"/>
          </a:fontRef>
        </p:style>
        <p:txBody>
          <a:bodyPr>
            <a:normAutofit fontScale="77500" lnSpcReduction="20000"/>
          </a:bodyPr>
          <a:lstStyle/>
          <a:p>
            <a:pPr>
              <a:buNone/>
            </a:pPr>
            <a:r>
              <a:rPr lang="tr-TR" dirty="0" err="1" smtClean="0"/>
              <a:t>srand</a:t>
            </a:r>
            <a:r>
              <a:rPr lang="tr-TR" dirty="0" smtClean="0"/>
              <a:t>(time(NULL));</a:t>
            </a:r>
          </a:p>
          <a:p>
            <a:pPr>
              <a:buNone/>
            </a:pPr>
            <a:r>
              <a:rPr lang="tr-TR" dirty="0" err="1" smtClean="0"/>
              <a:t>int</a:t>
            </a:r>
            <a:r>
              <a:rPr lang="tr-TR" dirty="0" smtClean="0"/>
              <a:t> dizi[6]={};</a:t>
            </a:r>
          </a:p>
          <a:p>
            <a:pPr>
              <a:buNone/>
            </a:pPr>
            <a:r>
              <a:rPr lang="tr-TR" dirty="0" err="1" smtClean="0"/>
              <a:t>int</a:t>
            </a:r>
            <a:r>
              <a:rPr lang="tr-TR" dirty="0" smtClean="0"/>
              <a:t> i;</a:t>
            </a:r>
          </a:p>
          <a:p>
            <a:pPr>
              <a:buNone/>
            </a:pPr>
            <a:r>
              <a:rPr lang="tr-TR" dirty="0" err="1" smtClean="0"/>
              <a:t>int</a:t>
            </a:r>
            <a:r>
              <a:rPr lang="tr-TR" dirty="0" smtClean="0"/>
              <a:t> s=0;</a:t>
            </a:r>
          </a:p>
          <a:p>
            <a:pPr>
              <a:buNone/>
            </a:pPr>
            <a:r>
              <a:rPr lang="tr-TR" dirty="0" smtClean="0"/>
              <a:t>doldur(dizi);</a:t>
            </a:r>
          </a:p>
          <a:p>
            <a:pPr>
              <a:buNone/>
            </a:pPr>
            <a:r>
              <a:rPr lang="tr-TR" dirty="0" err="1" smtClean="0"/>
              <a:t>for</a:t>
            </a:r>
            <a:r>
              <a:rPr lang="tr-TR" dirty="0" smtClean="0"/>
              <a:t>(i=0; i&lt;6;i++) s+=dizi[i];</a:t>
            </a:r>
          </a:p>
          <a:p>
            <a:pPr>
              <a:buNone/>
            </a:pPr>
            <a:r>
              <a:rPr lang="tr-TR" dirty="0" err="1" smtClean="0"/>
              <a:t>if</a:t>
            </a:r>
            <a:r>
              <a:rPr lang="tr-TR" dirty="0" smtClean="0"/>
              <a:t>(s&lt;4)</a:t>
            </a:r>
          </a:p>
          <a:p>
            <a:pPr>
              <a:buNone/>
            </a:pPr>
            <a:r>
              <a:rPr lang="tr-TR" dirty="0" smtClean="0"/>
              <a:t>	</a:t>
            </a:r>
            <a:r>
              <a:rPr lang="tr-TR" dirty="0" err="1" smtClean="0"/>
              <a:t>printf</a:t>
            </a:r>
            <a:r>
              <a:rPr lang="tr-TR" dirty="0" smtClean="0"/>
              <a:t>("AAA");</a:t>
            </a:r>
          </a:p>
          <a:p>
            <a:pPr>
              <a:buNone/>
            </a:pPr>
            <a:r>
              <a:rPr lang="tr-TR" dirty="0" smtClean="0"/>
              <a:t>	else </a:t>
            </a:r>
            <a:r>
              <a:rPr lang="tr-TR" dirty="0" err="1" smtClean="0"/>
              <a:t>if</a:t>
            </a:r>
            <a:r>
              <a:rPr lang="tr-TR" dirty="0" smtClean="0"/>
              <a:t>(s&lt;40)</a:t>
            </a:r>
          </a:p>
          <a:p>
            <a:pPr>
              <a:buNone/>
            </a:pPr>
            <a:r>
              <a:rPr lang="tr-TR" dirty="0" smtClean="0"/>
              <a:t>	</a:t>
            </a:r>
            <a:r>
              <a:rPr lang="tr-TR" dirty="0" err="1" smtClean="0"/>
              <a:t>printf</a:t>
            </a:r>
            <a:r>
              <a:rPr lang="tr-TR" dirty="0" smtClean="0"/>
              <a:t>("BB");</a:t>
            </a:r>
          </a:p>
          <a:p>
            <a:pPr>
              <a:buNone/>
            </a:pPr>
            <a:r>
              <a:rPr lang="tr-TR" dirty="0" smtClean="0"/>
              <a:t>	else</a:t>
            </a:r>
          </a:p>
          <a:p>
            <a:pPr>
              <a:buNone/>
            </a:pPr>
            <a:r>
              <a:rPr lang="tr-TR" dirty="0" smtClean="0"/>
              <a:t>	</a:t>
            </a:r>
            <a:r>
              <a:rPr lang="tr-TR" dirty="0" err="1" smtClean="0"/>
              <a:t>printf</a:t>
            </a:r>
            <a:r>
              <a:rPr lang="tr-TR" dirty="0" smtClean="0"/>
              <a:t>("C");</a:t>
            </a:r>
            <a:r>
              <a:rPr lang="tr-TR" dirty="0" err="1" smtClean="0"/>
              <a:t>printf</a:t>
            </a:r>
            <a:r>
              <a:rPr lang="tr-TR" dirty="0" smtClean="0"/>
              <a:t>("C");</a:t>
            </a:r>
          </a:p>
          <a:p>
            <a:pPr>
              <a:buNone/>
            </a:pPr>
            <a:r>
              <a:rPr lang="tr-TR" dirty="0" smtClean="0"/>
              <a:t>	</a:t>
            </a:r>
            <a:r>
              <a:rPr lang="tr-TR" dirty="0" err="1" smtClean="0"/>
              <a:t>printf</a:t>
            </a:r>
            <a:r>
              <a:rPr lang="tr-TR" dirty="0" smtClean="0"/>
              <a:t>("C");</a:t>
            </a:r>
          </a:p>
        </p:txBody>
      </p:sp>
      <p:sp>
        <p:nvSpPr>
          <p:cNvPr id="4" name="3 Dikdörtgen"/>
          <p:cNvSpPr/>
          <p:nvPr/>
        </p:nvSpPr>
        <p:spPr>
          <a:xfrm>
            <a:off x="4572000" y="1571612"/>
            <a:ext cx="4214842" cy="1446550"/>
          </a:xfrm>
          <a:prstGeom prst="rect">
            <a:avLst/>
          </a:prstGeom>
        </p:spPr>
        <p:style>
          <a:lnRef idx="2">
            <a:schemeClr val="accent1"/>
          </a:lnRef>
          <a:fillRef idx="1">
            <a:schemeClr val="lt1"/>
          </a:fillRef>
          <a:effectRef idx="0">
            <a:schemeClr val="accent1"/>
          </a:effectRef>
          <a:fontRef idx="minor">
            <a:schemeClr val="dk1"/>
          </a:fontRef>
        </p:style>
        <p:txBody>
          <a:bodyPr wrap="square">
            <a:spAutoFit/>
          </a:bodyPr>
          <a:lstStyle/>
          <a:p>
            <a:pPr>
              <a:buNone/>
            </a:pPr>
            <a:r>
              <a:rPr lang="tr-TR" sz="2200" dirty="0" err="1" smtClean="0"/>
              <a:t>void</a:t>
            </a:r>
            <a:r>
              <a:rPr lang="tr-TR" sz="2200" dirty="0" smtClean="0"/>
              <a:t> doldur (</a:t>
            </a:r>
            <a:r>
              <a:rPr lang="tr-TR" sz="2200" dirty="0" err="1" smtClean="0"/>
              <a:t>int</a:t>
            </a:r>
            <a:r>
              <a:rPr lang="tr-TR" sz="2200" dirty="0" smtClean="0"/>
              <a:t> </a:t>
            </a:r>
            <a:r>
              <a:rPr lang="tr-TR" sz="2200" dirty="0" err="1" smtClean="0"/>
              <a:t>array</a:t>
            </a:r>
            <a:r>
              <a:rPr lang="tr-TR" sz="2200" dirty="0" smtClean="0"/>
              <a:t>[])</a:t>
            </a:r>
          </a:p>
          <a:p>
            <a:pPr>
              <a:buNone/>
            </a:pPr>
            <a:r>
              <a:rPr lang="tr-TR" sz="2200" dirty="0" smtClean="0"/>
              <a:t>{ </a:t>
            </a:r>
            <a:r>
              <a:rPr lang="tr-TR" sz="2200" dirty="0" err="1" smtClean="0"/>
              <a:t>int</a:t>
            </a:r>
            <a:r>
              <a:rPr lang="tr-TR" sz="2200" dirty="0" smtClean="0"/>
              <a:t> i;</a:t>
            </a:r>
          </a:p>
          <a:p>
            <a:pPr>
              <a:buNone/>
            </a:pPr>
            <a:r>
              <a:rPr lang="tr-TR" sz="2200" dirty="0" err="1" smtClean="0"/>
              <a:t>for</a:t>
            </a:r>
            <a:r>
              <a:rPr lang="tr-TR" sz="2200" dirty="0" smtClean="0"/>
              <a:t>(i=0; i&lt;6; i++)</a:t>
            </a:r>
          </a:p>
          <a:p>
            <a:pPr>
              <a:buNone/>
            </a:pPr>
            <a:r>
              <a:rPr lang="tr-TR" sz="2200" dirty="0" smtClean="0"/>
              <a:t>	</a:t>
            </a:r>
            <a:r>
              <a:rPr lang="tr-TR" sz="2200" dirty="0" err="1" smtClean="0"/>
              <a:t>array</a:t>
            </a:r>
            <a:r>
              <a:rPr lang="tr-TR" sz="2200" dirty="0" smtClean="0"/>
              <a:t>[i] = </a:t>
            </a:r>
            <a:r>
              <a:rPr lang="tr-TR" sz="2200" dirty="0" err="1" smtClean="0"/>
              <a:t>rand</a:t>
            </a:r>
            <a:r>
              <a:rPr lang="tr-TR" sz="2200" dirty="0" smtClean="0"/>
              <a:t>()%6+1;	}</a:t>
            </a:r>
          </a:p>
        </p:txBody>
      </p:sp>
      <p:pic>
        <p:nvPicPr>
          <p:cNvPr id="5" name="4 Resim" descr="soru.jpg"/>
          <p:cNvPicPr>
            <a:picLocks noChangeAspect="1"/>
          </p:cNvPicPr>
          <p:nvPr/>
        </p:nvPicPr>
        <p:blipFill>
          <a:blip r:embed="rId3"/>
          <a:stretch>
            <a:fillRect/>
          </a:stretch>
        </p:blipFill>
        <p:spPr>
          <a:xfrm>
            <a:off x="6858016" y="4857760"/>
            <a:ext cx="1797337" cy="1349158"/>
          </a:xfrm>
          <a:prstGeom prst="rect">
            <a:avLst/>
          </a:prstGeom>
        </p:spPr>
      </p:pic>
      <p:sp>
        <p:nvSpPr>
          <p:cNvPr id="6" name="5 Yuvarlatılmış Dikdörtgen"/>
          <p:cNvSpPr/>
          <p:nvPr/>
        </p:nvSpPr>
        <p:spPr>
          <a:xfrm>
            <a:off x="4572000" y="3429000"/>
            <a:ext cx="2714644" cy="1214446"/>
          </a:xfrm>
          <a:prstGeom prst="roundRect">
            <a:avLst>
              <a:gd name="adj" fmla="val 50000"/>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sz="4800" dirty="0" smtClean="0"/>
              <a:t>BBCC</a:t>
            </a:r>
            <a:endParaRPr lang="tr-TR" sz="4800" dirty="0"/>
          </a:p>
        </p:txBody>
      </p:sp>
      <p:cxnSp>
        <p:nvCxnSpPr>
          <p:cNvPr id="8" name="7 Düz Ok Bağlayıcısı"/>
          <p:cNvCxnSpPr/>
          <p:nvPr/>
        </p:nvCxnSpPr>
        <p:spPr>
          <a:xfrm>
            <a:off x="3000364" y="5357826"/>
            <a:ext cx="785818" cy="28575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0" name="9 Metin kutusu"/>
          <p:cNvSpPr txBox="1"/>
          <p:nvPr/>
        </p:nvSpPr>
        <p:spPr>
          <a:xfrm>
            <a:off x="3000364" y="5786454"/>
            <a:ext cx="3286148" cy="646331"/>
          </a:xfrm>
          <a:prstGeom prst="rect">
            <a:avLst/>
          </a:prstGeom>
          <a:noFill/>
        </p:spPr>
        <p:txBody>
          <a:bodyPr wrap="square" rtlCol="0">
            <a:spAutoFit/>
          </a:bodyPr>
          <a:lstStyle/>
          <a:p>
            <a:r>
              <a:rPr lang="tr-TR" dirty="0" err="1" smtClean="0"/>
              <a:t>main</a:t>
            </a:r>
            <a:r>
              <a:rPr lang="tr-TR" dirty="0" smtClean="0"/>
              <a:t> fonksiyonun içerisi. Sadece ilgili kısmı verilmiştir.</a:t>
            </a:r>
            <a:endParaRPr lang="tr-TR"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checkerboard(across)">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Dizide eleman arayalım…</a:t>
            </a:r>
            <a:endParaRPr lang="tr-TR" dirty="0"/>
          </a:p>
        </p:txBody>
      </p:sp>
      <p:sp>
        <p:nvSpPr>
          <p:cNvPr id="3" name="2 İçerik Yer Tutucusu"/>
          <p:cNvSpPr>
            <a:spLocks noGrp="1"/>
          </p:cNvSpPr>
          <p:nvPr>
            <p:ph sz="quarter" idx="1"/>
          </p:nvPr>
        </p:nvSpPr>
        <p:spPr/>
        <p:txBody>
          <a:bodyPr/>
          <a:lstStyle/>
          <a:p>
            <a:r>
              <a:rPr lang="tr-TR" dirty="0" err="1" smtClean="0"/>
              <a:t>bond</a:t>
            </a:r>
            <a:r>
              <a:rPr lang="tr-TR" dirty="0" smtClean="0"/>
              <a:t> isimli 5 elemanlı bir dizi açıp içerisine </a:t>
            </a:r>
            <a:r>
              <a:rPr lang="tr-TR" b="1" dirty="0" smtClean="0"/>
              <a:t>FONKSİYONLA </a:t>
            </a:r>
            <a:r>
              <a:rPr lang="tr-TR" dirty="0" smtClean="0"/>
              <a:t>1-9 arasında 5 tane rastgele sayı yerleştirelim.</a:t>
            </a:r>
          </a:p>
          <a:p>
            <a:r>
              <a:rPr lang="tr-TR" dirty="0" smtClean="0"/>
              <a:t>Bu dizinin içerisinde 7 var mı?</a:t>
            </a:r>
          </a:p>
          <a:p>
            <a:r>
              <a:rPr lang="tr-TR" dirty="0" smtClean="0"/>
              <a:t>Varsa indisi nedir?</a:t>
            </a:r>
          </a:p>
          <a:p>
            <a:endParaRPr lang="tr-TR" dirty="0" smtClean="0"/>
          </a:p>
        </p:txBody>
      </p:sp>
      <p:pic>
        <p:nvPicPr>
          <p:cNvPr id="4" name="3 Resim" descr="bilgisayar.wmf"/>
          <p:cNvPicPr>
            <a:picLocks noChangeAspect="1"/>
          </p:cNvPicPr>
          <p:nvPr/>
        </p:nvPicPr>
        <p:blipFill>
          <a:blip r:embed="rId2"/>
          <a:stretch>
            <a:fillRect/>
          </a:stretch>
        </p:blipFill>
        <p:spPr>
          <a:xfrm>
            <a:off x="3929058" y="3071810"/>
            <a:ext cx="1071570" cy="1094129"/>
          </a:xfrm>
          <a:prstGeom prst="rect">
            <a:avLst/>
          </a:prstGeom>
        </p:spPr>
      </p:pic>
      <p:pic>
        <p:nvPicPr>
          <p:cNvPr id="5" name="4 Resim" descr="james-bond-feat.jpg"/>
          <p:cNvPicPr>
            <a:picLocks noChangeAspect="1"/>
          </p:cNvPicPr>
          <p:nvPr/>
        </p:nvPicPr>
        <p:blipFill>
          <a:blip r:embed="rId3"/>
          <a:stretch>
            <a:fillRect/>
          </a:stretch>
        </p:blipFill>
        <p:spPr>
          <a:xfrm>
            <a:off x="5214942" y="2143116"/>
            <a:ext cx="3571876" cy="3571876"/>
          </a:xfrm>
          <a:prstGeom prst="ellipse">
            <a:avLst/>
          </a:prstGeom>
          <a:ln>
            <a:noFill/>
          </a:ln>
          <a:effectLst>
            <a:softEdge rad="112500"/>
          </a:effectLst>
        </p:spPr>
      </p:pic>
      <p:pic>
        <p:nvPicPr>
          <p:cNvPr id="6" name="5 Resim" descr="images.png"/>
          <p:cNvPicPr>
            <a:picLocks noChangeAspect="1"/>
          </p:cNvPicPr>
          <p:nvPr/>
        </p:nvPicPr>
        <p:blipFill>
          <a:blip r:embed="rId4">
            <a:clrChange>
              <a:clrFrom>
                <a:srgbClr val="FFFFFF"/>
              </a:clrFrom>
              <a:clrTo>
                <a:srgbClr val="FFFFFF">
                  <a:alpha val="0"/>
                </a:srgbClr>
              </a:clrTo>
            </a:clrChange>
          </a:blip>
          <a:stretch>
            <a:fillRect/>
          </a:stretch>
        </p:blipFill>
        <p:spPr>
          <a:xfrm rot="20595550">
            <a:off x="2671782" y="4519437"/>
            <a:ext cx="2847975" cy="1609725"/>
          </a:xfrm>
          <a:prstGeom prst="rect">
            <a:avLst/>
          </a:prstGeom>
        </p:spPr>
      </p:pic>
    </p:spTree>
  </p:cSld>
  <p:clrMapOvr>
    <a:masterClrMapping/>
  </p:clrMapOvr>
  <p:transition>
    <p:random/>
  </p:transition>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Dizilerde Arama Yöntemleri</a:t>
            </a:r>
            <a:endParaRPr lang="tr-TR" dirty="0"/>
          </a:p>
        </p:txBody>
      </p:sp>
      <p:sp>
        <p:nvSpPr>
          <p:cNvPr id="3" name="2 İçerik Yer Tutucusu"/>
          <p:cNvSpPr>
            <a:spLocks noGrp="1"/>
          </p:cNvSpPr>
          <p:nvPr>
            <p:ph sz="quarter" idx="1"/>
          </p:nvPr>
        </p:nvSpPr>
        <p:spPr>
          <a:xfrm>
            <a:off x="457200" y="1214422"/>
            <a:ext cx="4614866" cy="4214842"/>
          </a:xfrm>
        </p:spPr>
        <p:txBody>
          <a:bodyPr>
            <a:normAutofit fontScale="85000" lnSpcReduction="20000"/>
          </a:bodyPr>
          <a:lstStyle/>
          <a:p>
            <a:r>
              <a:rPr lang="tr-TR" b="1" dirty="0" smtClean="0"/>
              <a:t>Doğrusal arama</a:t>
            </a:r>
            <a:r>
              <a:rPr lang="tr-TR" dirty="0" smtClean="0"/>
              <a:t>, dizideki elemanları tek tek ziyaret ederek ilgili aramayı yapmaktadır.</a:t>
            </a:r>
          </a:p>
          <a:p>
            <a:pPr lvl="1"/>
            <a:r>
              <a:rPr lang="tr-TR" dirty="0" smtClean="0"/>
              <a:t>Size geri dağıtılan alıştırma kağıtlarınız sırasız olsaydı kağıdınızı bulmak için ne kadar zaman gerekeceğini düşünün…</a:t>
            </a:r>
          </a:p>
          <a:p>
            <a:pPr lvl="1"/>
            <a:r>
              <a:rPr lang="tr-TR" dirty="0" smtClean="0"/>
              <a:t>20 milyon müşteriye sahip bir elektrik şirketinin veri tabanını düşünün…</a:t>
            </a:r>
          </a:p>
          <a:p>
            <a:r>
              <a:rPr lang="tr-TR" b="1" dirty="0" smtClean="0"/>
              <a:t>İkili arama </a:t>
            </a:r>
            <a:r>
              <a:rPr lang="tr-TR" dirty="0" smtClean="0"/>
              <a:t>ise, her seferinde arama yapılacak aralığı ikiye bölerek daralttığı için çok daha verimlidir.</a:t>
            </a:r>
          </a:p>
          <a:p>
            <a:r>
              <a:rPr lang="tr-TR" dirty="0" smtClean="0"/>
              <a:t>Ancak, ikili aramanın kullanılabilmesi için dizinin sıralı olması şarttır.</a:t>
            </a:r>
          </a:p>
        </p:txBody>
      </p:sp>
      <p:pic>
        <p:nvPicPr>
          <p:cNvPr id="4" name="3 Resim" descr="arka-sokaklar_9751092791.jpg"/>
          <p:cNvPicPr>
            <a:picLocks noChangeAspect="1"/>
          </p:cNvPicPr>
          <p:nvPr/>
        </p:nvPicPr>
        <p:blipFill>
          <a:blip r:embed="rId2"/>
          <a:srcRect t="35276"/>
          <a:stretch>
            <a:fillRect/>
          </a:stretch>
        </p:blipFill>
        <p:spPr>
          <a:xfrm>
            <a:off x="5737954" y="1470175"/>
            <a:ext cx="2857500" cy="184958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5" name="4 Resim" descr="sherlock-tv-series-bbc-holmes-sherlock-holmes-benedict-cumberbatch-benedict-cumberbatch-john-watson-john-watson-martin-freeman-martin-freeman-actors-white-background.jpg"/>
          <p:cNvPicPr>
            <a:picLocks noChangeAspect="1"/>
          </p:cNvPicPr>
          <p:nvPr/>
        </p:nvPicPr>
        <p:blipFill>
          <a:blip r:embed="rId3" cstate="print"/>
          <a:srcRect l="16406" r="12500"/>
          <a:stretch>
            <a:fillRect/>
          </a:stretch>
        </p:blipFill>
        <p:spPr>
          <a:xfrm>
            <a:off x="5786446" y="3500438"/>
            <a:ext cx="2879243" cy="2511563"/>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linds(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blinds(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blinds(horizontal)">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8" presetClass="entr" presetSubtype="16" fill="hold" nodeType="clickEffect">
                                  <p:stCondLst>
                                    <p:cond delay="0"/>
                                  </p:stCondLst>
                                  <p:childTnLst>
                                    <p:set>
                                      <p:cBhvr>
                                        <p:cTn id="21" dur="1" fill="hold">
                                          <p:stCondLst>
                                            <p:cond delay="0"/>
                                          </p:stCondLst>
                                        </p:cTn>
                                        <p:tgtEl>
                                          <p:spTgt spid="5"/>
                                        </p:tgtEl>
                                        <p:attrNameLst>
                                          <p:attrName>style.visibility</p:attrName>
                                        </p:attrNameLst>
                                      </p:cBhvr>
                                      <p:to>
                                        <p:strVal val="visible"/>
                                      </p:to>
                                    </p:set>
                                    <p:animEffect transition="in" filter="diamond(in)">
                                      <p:cBhvr>
                                        <p:cTn id="22" dur="2000"/>
                                        <p:tgtEl>
                                          <p:spTgt spid="5"/>
                                        </p:tgtEl>
                                      </p:cBhvr>
                                    </p:animEffect>
                                  </p:childTnLst>
                                </p:cTn>
                              </p:par>
                            </p:childTnLst>
                          </p:cTn>
                        </p:par>
                      </p:childTnLst>
                    </p:cTn>
                  </p:par>
                  <p:par>
                    <p:cTn id="23" fill="hold">
                      <p:stCondLst>
                        <p:cond delay="indefinite"/>
                      </p:stCondLst>
                      <p:childTnLst>
                        <p:par>
                          <p:cTn id="24" fill="hold">
                            <p:stCondLst>
                              <p:cond delay="0"/>
                            </p:stCondLst>
                            <p:childTnLst>
                              <p:par>
                                <p:cTn id="25" presetID="3" presetClass="entr" presetSubtype="10" fill="hold" nodeType="clickEffect">
                                  <p:stCondLst>
                                    <p:cond delay="0"/>
                                  </p:stCondLst>
                                  <p:childTnLst>
                                    <p:set>
                                      <p:cBhvr>
                                        <p:cTn id="26" dur="1" fill="hold">
                                          <p:stCondLst>
                                            <p:cond delay="0"/>
                                          </p:stCondLst>
                                        </p:cTn>
                                        <p:tgtEl>
                                          <p:spTgt spid="3">
                                            <p:txEl>
                                              <p:pRg st="3" end="3"/>
                                            </p:txEl>
                                          </p:spTgt>
                                        </p:tgtEl>
                                        <p:attrNameLst>
                                          <p:attrName>style.visibility</p:attrName>
                                        </p:attrNameLst>
                                      </p:cBhvr>
                                      <p:to>
                                        <p:strVal val="visible"/>
                                      </p:to>
                                    </p:set>
                                    <p:animEffect transition="in" filter="blinds(horizontal)">
                                      <p:cBhvr>
                                        <p:cTn id="27" dur="500"/>
                                        <p:tgtEl>
                                          <p:spTgt spid="3">
                                            <p:txEl>
                                              <p:pRg st="3" end="3"/>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3" presetClass="entr" presetSubtype="10" fill="hold" nodeType="clickEffect">
                                  <p:stCondLst>
                                    <p:cond delay="0"/>
                                  </p:stCondLst>
                                  <p:childTnLst>
                                    <p:set>
                                      <p:cBhvr>
                                        <p:cTn id="31" dur="1" fill="hold">
                                          <p:stCondLst>
                                            <p:cond delay="0"/>
                                          </p:stCondLst>
                                        </p:cTn>
                                        <p:tgtEl>
                                          <p:spTgt spid="3">
                                            <p:txEl>
                                              <p:pRg st="4" end="4"/>
                                            </p:txEl>
                                          </p:spTgt>
                                        </p:tgtEl>
                                        <p:attrNameLst>
                                          <p:attrName>style.visibility</p:attrName>
                                        </p:attrNameLst>
                                      </p:cBhvr>
                                      <p:to>
                                        <p:strVal val="visible"/>
                                      </p:to>
                                    </p:set>
                                    <p:animEffect transition="in" filter="blinds(horizontal)">
                                      <p:cBhvr>
                                        <p:cTn id="32" dur="5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Dizilerde değer arama yöntemleri</a:t>
            </a:r>
            <a:endParaRPr lang="tr-TR" dirty="0"/>
          </a:p>
        </p:txBody>
      </p:sp>
      <p:sp>
        <p:nvSpPr>
          <p:cNvPr id="3" name="2 İçerik Yer Tutucusu"/>
          <p:cNvSpPr>
            <a:spLocks noGrp="1"/>
          </p:cNvSpPr>
          <p:nvPr>
            <p:ph sz="quarter" idx="1"/>
          </p:nvPr>
        </p:nvSpPr>
        <p:spPr/>
        <p:txBody>
          <a:bodyPr/>
          <a:lstStyle/>
          <a:p>
            <a:r>
              <a:rPr lang="tr-TR" dirty="0" smtClean="0"/>
              <a:t>Doğrusal arama (</a:t>
            </a:r>
            <a:r>
              <a:rPr lang="tr-TR" dirty="0" err="1" smtClean="0"/>
              <a:t>Linear</a:t>
            </a:r>
            <a:r>
              <a:rPr lang="tr-TR" dirty="0" smtClean="0"/>
              <a:t>/</a:t>
            </a:r>
            <a:r>
              <a:rPr lang="tr-TR" dirty="0" err="1" smtClean="0"/>
              <a:t>Sequential</a:t>
            </a:r>
            <a:r>
              <a:rPr lang="tr-TR" dirty="0" smtClean="0"/>
              <a:t> </a:t>
            </a:r>
            <a:r>
              <a:rPr lang="tr-TR" dirty="0" err="1" smtClean="0"/>
              <a:t>Search</a:t>
            </a:r>
            <a:r>
              <a:rPr lang="tr-TR" dirty="0" smtClean="0"/>
              <a:t>)</a:t>
            </a:r>
          </a:p>
          <a:p>
            <a:r>
              <a:rPr lang="tr-TR" dirty="0" smtClean="0"/>
              <a:t>Eğer dizi sıralı ise ikili arama (</a:t>
            </a:r>
            <a:r>
              <a:rPr lang="tr-TR" dirty="0" err="1" smtClean="0"/>
              <a:t>Binary</a:t>
            </a:r>
            <a:r>
              <a:rPr lang="tr-TR" dirty="0" smtClean="0"/>
              <a:t> </a:t>
            </a:r>
            <a:r>
              <a:rPr lang="tr-TR" dirty="0" err="1" smtClean="0"/>
              <a:t>Search</a:t>
            </a:r>
            <a:r>
              <a:rPr lang="tr-TR" dirty="0" smtClean="0"/>
              <a:t>)</a:t>
            </a:r>
            <a:endParaRPr lang="tr-TR" dirty="0"/>
          </a:p>
        </p:txBody>
      </p:sp>
      <p:sp>
        <p:nvSpPr>
          <p:cNvPr id="6" name="5 Yuvarlatılmış Dikdörtgen"/>
          <p:cNvSpPr/>
          <p:nvPr/>
        </p:nvSpPr>
        <p:spPr>
          <a:xfrm>
            <a:off x="2964645" y="2571744"/>
            <a:ext cx="3214710" cy="1643074"/>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tr-TR" sz="2000" dirty="0" smtClean="0"/>
              <a:t>Şekilli olarak görelim.</a:t>
            </a:r>
            <a:endParaRPr lang="tr-TR" sz="2000" dirty="0"/>
          </a:p>
        </p:txBody>
      </p:sp>
    </p:spTree>
  </p:cSld>
  <p:clrMapOvr>
    <a:masterClrMapping/>
  </p:clrMapOvr>
  <p:transition>
    <p:random/>
  </p:transition>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Dizilerde değer arama yöntemleri</a:t>
            </a:r>
            <a:endParaRPr lang="tr-TR" dirty="0"/>
          </a:p>
        </p:txBody>
      </p:sp>
      <p:sp>
        <p:nvSpPr>
          <p:cNvPr id="3" name="2 İçerik Yer Tutucusu"/>
          <p:cNvSpPr>
            <a:spLocks noGrp="1"/>
          </p:cNvSpPr>
          <p:nvPr>
            <p:ph sz="quarter" idx="1"/>
          </p:nvPr>
        </p:nvSpPr>
        <p:spPr/>
        <p:txBody>
          <a:bodyPr/>
          <a:lstStyle/>
          <a:p>
            <a:r>
              <a:rPr lang="tr-TR" b="1" dirty="0" smtClean="0"/>
              <a:t>Doğrusal arama </a:t>
            </a:r>
            <a:r>
              <a:rPr lang="tr-TR" dirty="0" smtClean="0"/>
              <a:t>(</a:t>
            </a:r>
            <a:r>
              <a:rPr lang="tr-TR" dirty="0" err="1" smtClean="0"/>
              <a:t>Linear</a:t>
            </a:r>
            <a:r>
              <a:rPr lang="tr-TR" dirty="0" smtClean="0"/>
              <a:t>/</a:t>
            </a:r>
            <a:r>
              <a:rPr lang="tr-TR" dirty="0" err="1" smtClean="0"/>
              <a:t>Sequential</a:t>
            </a:r>
            <a:r>
              <a:rPr lang="tr-TR" dirty="0" smtClean="0"/>
              <a:t> </a:t>
            </a:r>
            <a:r>
              <a:rPr lang="tr-TR" dirty="0" err="1" smtClean="0"/>
              <a:t>Search</a:t>
            </a:r>
            <a:r>
              <a:rPr lang="tr-TR" dirty="0" smtClean="0"/>
              <a:t>)</a:t>
            </a:r>
          </a:p>
          <a:p>
            <a:r>
              <a:rPr lang="tr-TR" b="1" dirty="0" smtClean="0"/>
              <a:t>İkili arama </a:t>
            </a:r>
            <a:r>
              <a:rPr lang="tr-TR" dirty="0" smtClean="0"/>
              <a:t>(</a:t>
            </a:r>
            <a:r>
              <a:rPr lang="tr-TR" dirty="0" err="1" smtClean="0"/>
              <a:t>Binary</a:t>
            </a:r>
            <a:r>
              <a:rPr lang="tr-TR" dirty="0" smtClean="0"/>
              <a:t> </a:t>
            </a:r>
            <a:r>
              <a:rPr lang="tr-TR" dirty="0" err="1" smtClean="0"/>
              <a:t>Search</a:t>
            </a:r>
            <a:r>
              <a:rPr lang="tr-TR" dirty="0" smtClean="0"/>
              <a:t>)</a:t>
            </a:r>
            <a:endParaRPr lang="tr-TR" dirty="0"/>
          </a:p>
        </p:txBody>
      </p:sp>
      <p:pic>
        <p:nvPicPr>
          <p:cNvPr id="5" name="4 Resim" descr="2951.1490520804.gif"/>
          <p:cNvPicPr>
            <a:picLocks noChangeAspect="1"/>
          </p:cNvPicPr>
          <p:nvPr/>
        </p:nvPicPr>
        <p:blipFill>
          <a:blip r:embed="rId2"/>
          <a:stretch>
            <a:fillRect/>
          </a:stretch>
        </p:blipFill>
        <p:spPr>
          <a:xfrm>
            <a:off x="1571604" y="2143117"/>
            <a:ext cx="6107949" cy="4071966"/>
          </a:xfrm>
          <a:prstGeom prst="rect">
            <a:avLst/>
          </a:prstGeom>
        </p:spPr>
      </p:pic>
      <p:sp>
        <p:nvSpPr>
          <p:cNvPr id="6" name="5 Dikdörtgen"/>
          <p:cNvSpPr/>
          <p:nvPr/>
        </p:nvSpPr>
        <p:spPr>
          <a:xfrm>
            <a:off x="571472" y="6357958"/>
            <a:ext cx="8286808" cy="338554"/>
          </a:xfrm>
          <a:prstGeom prst="rect">
            <a:avLst/>
          </a:prstGeom>
        </p:spPr>
        <p:txBody>
          <a:bodyPr wrap="square">
            <a:spAutoFit/>
          </a:bodyPr>
          <a:lstStyle/>
          <a:p>
            <a:pPr algn="just"/>
            <a:r>
              <a:rPr lang="tr-TR" sz="1600" dirty="0" smtClean="0"/>
              <a:t>Yukarıdaki grafiği hareketli olarak görüntülemek için slaydı oynatmanız (</a:t>
            </a:r>
            <a:r>
              <a:rPr lang="tr-TR" sz="1600" dirty="0" err="1" smtClean="0"/>
              <a:t>Shift</a:t>
            </a:r>
            <a:r>
              <a:rPr lang="tr-TR" sz="1600" dirty="0" smtClean="0"/>
              <a:t>+F5) gerekir.</a:t>
            </a:r>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nodeType="click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additive="base">
                                        <p:cTn id="7" dur="500" fill="hold"/>
                                        <p:tgtEl>
                                          <p:spTgt spid="5"/>
                                        </p:tgtEl>
                                        <p:attrNameLst>
                                          <p:attrName>ppt_x</p:attrName>
                                        </p:attrNameLst>
                                      </p:cBhvr>
                                      <p:tavLst>
                                        <p:tav tm="0">
                                          <p:val>
                                            <p:strVal val="#ppt_x"/>
                                          </p:val>
                                        </p:tav>
                                        <p:tav tm="100000">
                                          <p:val>
                                            <p:strVal val="#ppt_x"/>
                                          </p:val>
                                        </p:tav>
                                      </p:tavLst>
                                    </p:anim>
                                    <p:anim calcmode="lin" valueType="num">
                                      <p:cBhvr additive="base">
                                        <p:cTn id="8" dur="500" fill="hold"/>
                                        <p:tgtEl>
                                          <p:spTgt spid="5"/>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dirty="0" smtClean="0">
                <a:solidFill>
                  <a:schemeClr val="tx2">
                    <a:lumMod val="60000"/>
                    <a:lumOff val="40000"/>
                  </a:schemeClr>
                </a:solidFill>
              </a:rPr>
              <a:t>Dizilerde Sıralama</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lnSpcReduction="10000"/>
          </a:bodyPr>
          <a:lstStyle/>
          <a:p>
            <a:pPr algn="just">
              <a:buFontTx/>
              <a:buChar char="-"/>
            </a:pPr>
            <a:r>
              <a:rPr lang="tr-TR" sz="2400" dirty="0" smtClean="0">
                <a:solidFill>
                  <a:schemeClr val="tx1"/>
                </a:solidFill>
              </a:rPr>
              <a:t>Diziler üzerinde en çok yapılan işlem sıralama işlemidir. Genellikle bir dizi elemanın dizi içerisinde belirli bir kurala göre sıralı durması beklenir. Dizi içerisinde sıralı duran elemanlarla yapılan işlemler de </a:t>
            </a:r>
            <a:r>
              <a:rPr lang="tr-TR" sz="2400" b="1" u="sng" dirty="0" smtClean="0">
                <a:solidFill>
                  <a:schemeClr val="tx1"/>
                </a:solidFill>
              </a:rPr>
              <a:t>kolaylaşmaktadır.</a:t>
            </a:r>
            <a:r>
              <a:rPr lang="tr-TR" sz="2400" dirty="0" smtClean="0">
                <a:solidFill>
                  <a:schemeClr val="tx1"/>
                </a:solidFill>
              </a:rPr>
              <a:t> Bu yüzden de dizilerin sıralanması önemli bir problemdir.</a:t>
            </a:r>
          </a:p>
          <a:p>
            <a:pPr algn="just">
              <a:buFontTx/>
              <a:buChar char="-"/>
            </a:pPr>
            <a:endParaRPr lang="tr-TR" sz="2400" dirty="0" smtClean="0">
              <a:solidFill>
                <a:schemeClr val="tx1"/>
              </a:solidFill>
            </a:endParaRPr>
          </a:p>
          <a:p>
            <a:pPr algn="just">
              <a:buFontTx/>
              <a:buChar char="-"/>
            </a:pPr>
            <a:r>
              <a:rPr lang="tr-TR" sz="2400" dirty="0" smtClean="0">
                <a:solidFill>
                  <a:schemeClr val="tx1"/>
                </a:solidFill>
              </a:rPr>
              <a:t> Günümüze kadar onlarca farklı </a:t>
            </a:r>
            <a:r>
              <a:rPr lang="tr-TR" sz="2400" b="1" u="sng" dirty="0" smtClean="0">
                <a:solidFill>
                  <a:schemeClr val="tx1"/>
                </a:solidFill>
              </a:rPr>
              <a:t>sıralama algoritması </a:t>
            </a:r>
            <a:r>
              <a:rPr lang="tr-TR" sz="2400" dirty="0" smtClean="0">
                <a:solidFill>
                  <a:schemeClr val="tx1"/>
                </a:solidFill>
              </a:rPr>
              <a:t>geliştirilmiştir. Bunlardan bazıları </a:t>
            </a:r>
            <a:r>
              <a:rPr lang="tr-TR" sz="2400" dirty="0" err="1" smtClean="0">
                <a:solidFill>
                  <a:schemeClr val="tx1"/>
                </a:solidFill>
              </a:rPr>
              <a:t>bubble</a:t>
            </a:r>
            <a:r>
              <a:rPr lang="tr-TR" sz="2400" dirty="0" smtClean="0">
                <a:solidFill>
                  <a:schemeClr val="tx1"/>
                </a:solidFill>
              </a:rPr>
              <a:t>-</a:t>
            </a:r>
            <a:r>
              <a:rPr lang="tr-TR" sz="2400" dirty="0" err="1" smtClean="0">
                <a:solidFill>
                  <a:schemeClr val="tx1"/>
                </a:solidFill>
              </a:rPr>
              <a:t>sort</a:t>
            </a:r>
            <a:r>
              <a:rPr lang="tr-TR" sz="2400" dirty="0" smtClean="0">
                <a:solidFill>
                  <a:schemeClr val="tx1"/>
                </a:solidFill>
              </a:rPr>
              <a:t>, </a:t>
            </a:r>
            <a:r>
              <a:rPr lang="tr-TR" sz="2400" dirty="0" err="1" smtClean="0">
                <a:solidFill>
                  <a:schemeClr val="tx1"/>
                </a:solidFill>
              </a:rPr>
              <a:t>quick</a:t>
            </a:r>
            <a:r>
              <a:rPr lang="tr-TR" sz="2400" dirty="0" smtClean="0">
                <a:solidFill>
                  <a:schemeClr val="tx1"/>
                </a:solidFill>
              </a:rPr>
              <a:t>-</a:t>
            </a:r>
            <a:r>
              <a:rPr lang="tr-TR" sz="2400" dirty="0" err="1" smtClean="0">
                <a:solidFill>
                  <a:schemeClr val="tx1"/>
                </a:solidFill>
              </a:rPr>
              <a:t>sort</a:t>
            </a:r>
            <a:r>
              <a:rPr lang="tr-TR" sz="2400" dirty="0" smtClean="0">
                <a:solidFill>
                  <a:schemeClr val="tx1"/>
                </a:solidFill>
              </a:rPr>
              <a:t> ve </a:t>
            </a:r>
            <a:r>
              <a:rPr lang="tr-TR" sz="2400" dirty="0" err="1" smtClean="0">
                <a:solidFill>
                  <a:schemeClr val="tx1"/>
                </a:solidFill>
              </a:rPr>
              <a:t>merge</a:t>
            </a:r>
            <a:r>
              <a:rPr lang="tr-TR" sz="2400" dirty="0" smtClean="0">
                <a:solidFill>
                  <a:schemeClr val="tx1"/>
                </a:solidFill>
              </a:rPr>
              <a:t>-</a:t>
            </a:r>
            <a:r>
              <a:rPr lang="tr-TR" sz="2400" dirty="0" err="1" smtClean="0">
                <a:solidFill>
                  <a:schemeClr val="tx1"/>
                </a:solidFill>
              </a:rPr>
              <a:t>sort’tur</a:t>
            </a:r>
            <a:r>
              <a:rPr lang="tr-TR" sz="2400" dirty="0" smtClean="0">
                <a:solidFill>
                  <a:schemeClr val="tx1"/>
                </a:solidFill>
              </a:rPr>
              <a:t>.</a:t>
            </a:r>
          </a:p>
          <a:p>
            <a:pPr algn="just">
              <a:buFontTx/>
              <a:buChar char="-"/>
            </a:pPr>
            <a:endParaRPr lang="tr-TR" sz="2400" dirty="0" smtClean="0">
              <a:solidFill>
                <a:schemeClr val="tx1"/>
              </a:solidFill>
            </a:endParaRPr>
          </a:p>
          <a:p>
            <a:pPr algn="just">
              <a:buFontTx/>
              <a:buChar char="-"/>
            </a:pPr>
            <a:r>
              <a:rPr lang="tr-TR" sz="2400" dirty="0" smtClean="0">
                <a:solidFill>
                  <a:schemeClr val="tx1"/>
                </a:solidFill>
              </a:rPr>
              <a:t>Bu derste, dizi ve döngülerin birlikte kullanımının güzel bir örneğini içeren </a:t>
            </a:r>
            <a:r>
              <a:rPr lang="tr-TR" sz="2400" b="1" u="sng" dirty="0" smtClean="0">
                <a:solidFill>
                  <a:schemeClr val="tx1"/>
                </a:solidFill>
              </a:rPr>
              <a:t>kabarcık sıralama (</a:t>
            </a:r>
            <a:r>
              <a:rPr lang="tr-TR" sz="2400" b="1" u="sng" dirty="0" err="1" smtClean="0">
                <a:solidFill>
                  <a:schemeClr val="tx1"/>
                </a:solidFill>
              </a:rPr>
              <a:t>bubble</a:t>
            </a:r>
            <a:r>
              <a:rPr lang="tr-TR" sz="2400" b="1" u="sng" dirty="0" smtClean="0">
                <a:solidFill>
                  <a:schemeClr val="tx1"/>
                </a:solidFill>
              </a:rPr>
              <a:t>-</a:t>
            </a:r>
            <a:r>
              <a:rPr lang="tr-TR" sz="2400" b="1" u="sng" dirty="0" err="1" smtClean="0">
                <a:solidFill>
                  <a:schemeClr val="tx1"/>
                </a:solidFill>
              </a:rPr>
              <a:t>sort</a:t>
            </a:r>
            <a:r>
              <a:rPr lang="tr-TR" sz="2400" b="1" u="sng" dirty="0" smtClean="0">
                <a:solidFill>
                  <a:schemeClr val="tx1"/>
                </a:solidFill>
              </a:rPr>
              <a:t>)</a:t>
            </a:r>
            <a:r>
              <a:rPr lang="tr-TR" sz="2400" dirty="0" smtClean="0">
                <a:solidFill>
                  <a:schemeClr val="tx1"/>
                </a:solidFill>
              </a:rPr>
              <a:t> algoritmasını görecek ve böylece dizinin elemanlarını sıralayacağız.</a:t>
            </a:r>
          </a:p>
        </p:txBody>
      </p:sp>
    </p:spTree>
  </p:cSld>
  <p:clrMapOvr>
    <a:masterClrMapping/>
  </p:clrMapOvr>
  <p:transition>
    <p:random/>
  </p:transition>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13 Yuvarlatılmış Dikdörtgen"/>
          <p:cNvSpPr/>
          <p:nvPr/>
        </p:nvSpPr>
        <p:spPr>
          <a:xfrm>
            <a:off x="3143240" y="1357298"/>
            <a:ext cx="2643206" cy="4643470"/>
          </a:xfrm>
          <a:prstGeom prst="roundRect">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tr-TR" sz="4400" i="1" dirty="0" smtClean="0"/>
              <a:t>Kabarcık</a:t>
            </a:r>
          </a:p>
          <a:p>
            <a:pPr algn="ctr"/>
            <a:r>
              <a:rPr lang="tr-TR" sz="4400" i="1" dirty="0" smtClean="0"/>
              <a:t>Sıralama Sorusu</a:t>
            </a:r>
            <a:endParaRPr lang="tr-TR" sz="4400" i="1" dirty="0"/>
          </a:p>
        </p:txBody>
      </p:sp>
      <p:sp>
        <p:nvSpPr>
          <p:cNvPr id="11" name="10 Yuvarlatılmış Dikdörtgen"/>
          <p:cNvSpPr/>
          <p:nvPr/>
        </p:nvSpPr>
        <p:spPr>
          <a:xfrm>
            <a:off x="6215074" y="785794"/>
            <a:ext cx="2643206" cy="4286280"/>
          </a:xfrm>
          <a:prstGeom prst="roundRect">
            <a:avLst/>
          </a:prstGeom>
          <a:solidFill>
            <a:srgbClr val="FF0000"/>
          </a:solidFill>
        </p:spPr>
        <p:style>
          <a:lnRef idx="1">
            <a:schemeClr val="accent2"/>
          </a:lnRef>
          <a:fillRef idx="2">
            <a:schemeClr val="accent2"/>
          </a:fillRef>
          <a:effectRef idx="1">
            <a:schemeClr val="accent2"/>
          </a:effectRef>
          <a:fontRef idx="minor">
            <a:schemeClr val="dk1"/>
          </a:fontRef>
        </p:style>
        <p:txBody>
          <a:bodyPr rtlCol="0" anchor="ctr"/>
          <a:lstStyle/>
          <a:p>
            <a:pPr algn="ctr"/>
            <a:endParaRPr lang="tr-TR"/>
          </a:p>
        </p:txBody>
      </p:sp>
      <p:sp>
        <p:nvSpPr>
          <p:cNvPr id="2" name="1 Başlık"/>
          <p:cNvSpPr>
            <a:spLocks noGrp="1"/>
          </p:cNvSpPr>
          <p:nvPr>
            <p:ph type="title"/>
          </p:nvPr>
        </p:nvSpPr>
        <p:spPr/>
        <p:txBody>
          <a:bodyPr/>
          <a:lstStyle/>
          <a:p>
            <a:r>
              <a:rPr lang="tr-TR" dirty="0" smtClean="0"/>
              <a:t>Çıktı sorularına dair bir uyarı</a:t>
            </a:r>
            <a:endParaRPr lang="tr-TR" dirty="0"/>
          </a:p>
        </p:txBody>
      </p:sp>
      <p:sp>
        <p:nvSpPr>
          <p:cNvPr id="3" name="2 İçerik Yer Tutucusu"/>
          <p:cNvSpPr>
            <a:spLocks noGrp="1"/>
          </p:cNvSpPr>
          <p:nvPr>
            <p:ph sz="quarter" idx="1"/>
          </p:nvPr>
        </p:nvSpPr>
        <p:spPr>
          <a:xfrm>
            <a:off x="6286512" y="3143248"/>
            <a:ext cx="2328850" cy="2000264"/>
          </a:xfrm>
        </p:spPr>
        <p:txBody>
          <a:bodyPr>
            <a:normAutofit/>
          </a:bodyPr>
          <a:lstStyle/>
          <a:p>
            <a:pPr>
              <a:buNone/>
            </a:pPr>
            <a:r>
              <a:rPr lang="tr-TR" sz="2000" dirty="0" smtClean="0">
                <a:solidFill>
                  <a:schemeClr val="bg1"/>
                </a:solidFill>
              </a:rPr>
              <a:t>Diğer sorulara </a:t>
            </a:r>
            <a:r>
              <a:rPr lang="tr-TR" sz="2000" b="1" dirty="0" smtClean="0">
                <a:solidFill>
                  <a:schemeClr val="bg1"/>
                </a:solidFill>
              </a:rPr>
              <a:t>zaman, enerji, dikkat </a:t>
            </a:r>
            <a:r>
              <a:rPr lang="tr-TR" sz="2000" dirty="0" smtClean="0">
                <a:solidFill>
                  <a:schemeClr val="bg1"/>
                </a:solidFill>
              </a:rPr>
              <a:t>… ile geçme imkanı.</a:t>
            </a:r>
          </a:p>
        </p:txBody>
      </p:sp>
      <p:sp>
        <p:nvSpPr>
          <p:cNvPr id="10" name="9 Yuvarlatılmış Dikdörtgen"/>
          <p:cNvSpPr/>
          <p:nvPr/>
        </p:nvSpPr>
        <p:spPr>
          <a:xfrm>
            <a:off x="285720" y="1142984"/>
            <a:ext cx="2571768" cy="5214974"/>
          </a:xfrm>
          <a:prstGeom prst="roundRect">
            <a:avLst/>
          </a:prstGeom>
        </p:spPr>
        <p:style>
          <a:lnRef idx="1">
            <a:schemeClr val="accent2"/>
          </a:lnRef>
          <a:fillRef idx="2">
            <a:schemeClr val="accent2"/>
          </a:fillRef>
          <a:effectRef idx="1">
            <a:schemeClr val="accent2"/>
          </a:effectRef>
          <a:fontRef idx="minor">
            <a:schemeClr val="dk1"/>
          </a:fontRef>
        </p:style>
        <p:txBody>
          <a:bodyPr rtlCol="0" anchor="ctr"/>
          <a:lstStyle/>
          <a:p>
            <a:pPr algn="ctr"/>
            <a:endParaRPr lang="tr-TR"/>
          </a:p>
        </p:txBody>
      </p:sp>
      <p:sp>
        <p:nvSpPr>
          <p:cNvPr id="6" name="2 İçerik Yer Tutucusu"/>
          <p:cNvSpPr txBox="1">
            <a:spLocks/>
          </p:cNvSpPr>
          <p:nvPr/>
        </p:nvSpPr>
        <p:spPr>
          <a:xfrm>
            <a:off x="357158" y="3286124"/>
            <a:ext cx="2328850" cy="2870836"/>
          </a:xfrm>
          <a:prstGeom prst="rect">
            <a:avLst/>
          </a:prstGeom>
        </p:spPr>
        <p:txBody>
          <a:bodyPr vert="horz">
            <a:normAutofit fontScale="77500" lnSpcReduction="20000"/>
          </a:bodyPr>
          <a:lstStyle/>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r>
              <a:rPr kumimoji="0" lang="tr-TR" sz="2600" b="0" i="0" u="none" strike="noStrike" kern="1200" cap="none" spc="0" normalizeH="0" baseline="0" noProof="0" dirty="0" smtClean="0">
                <a:ln>
                  <a:noFill/>
                </a:ln>
                <a:solidFill>
                  <a:schemeClr val="tx1"/>
                </a:solidFill>
                <a:effectLst/>
                <a:uLnTx/>
                <a:uFillTx/>
                <a:latin typeface="+mn-lt"/>
                <a:ea typeface="+mn-ea"/>
                <a:cs typeface="+mn-cs"/>
              </a:rPr>
              <a:t>Sınav </a:t>
            </a:r>
            <a:r>
              <a:rPr kumimoji="0" lang="tr-TR" sz="2600" b="0" i="0" u="none" strike="noStrike" kern="1200" cap="none" spc="0" normalizeH="0" baseline="0" noProof="0" smtClean="0">
                <a:ln>
                  <a:noFill/>
                </a:ln>
                <a:solidFill>
                  <a:schemeClr val="tx1"/>
                </a:solidFill>
                <a:effectLst/>
                <a:uLnTx/>
                <a:uFillTx/>
                <a:latin typeface="+mn-lt"/>
                <a:ea typeface="+mn-ea"/>
                <a:cs typeface="+mn-cs"/>
              </a:rPr>
              <a:t>zamanı israfı</a:t>
            </a:r>
            <a:endParaRPr kumimoji="0" lang="tr-TR" sz="2600" b="0" i="0" u="none" strike="noStrike" kern="1200" cap="none" spc="0" normalizeH="0" baseline="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r>
              <a:rPr kumimoji="0" lang="tr-TR" sz="2600" b="0" i="0" u="none" strike="noStrike" kern="1200" cap="none" spc="0" normalizeH="0" baseline="0" noProof="0" dirty="0" smtClean="0">
                <a:ln>
                  <a:noFill/>
                </a:ln>
                <a:solidFill>
                  <a:schemeClr val="tx1"/>
                </a:solidFill>
                <a:effectLst/>
                <a:uLnTx/>
                <a:uFillTx/>
                <a:latin typeface="+mn-lt"/>
                <a:ea typeface="+mn-ea"/>
                <a:cs typeface="+mn-cs"/>
              </a:rPr>
              <a:t>Sınav </a:t>
            </a:r>
            <a:r>
              <a:rPr kumimoji="0" lang="tr-TR" sz="2600" b="0" i="0" u="none" strike="noStrike" kern="1200" cap="none" spc="0" normalizeH="0" baseline="0" noProof="0" smtClean="0">
                <a:ln>
                  <a:noFill/>
                </a:ln>
                <a:solidFill>
                  <a:schemeClr val="tx1"/>
                </a:solidFill>
                <a:effectLst/>
                <a:uLnTx/>
                <a:uFillTx/>
                <a:latin typeface="+mn-lt"/>
                <a:ea typeface="+mn-ea"/>
                <a:cs typeface="+mn-cs"/>
              </a:rPr>
              <a:t>enerjisi israfı</a:t>
            </a:r>
            <a:endParaRPr kumimoji="0" lang="tr-TR" sz="2600" b="0" i="0" u="none" strike="noStrike" kern="1200" cap="none" spc="0" normalizeH="0" baseline="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r>
              <a:rPr lang="tr-TR" sz="2600" dirty="0" smtClean="0"/>
              <a:t>Sınav </a:t>
            </a:r>
            <a:r>
              <a:rPr lang="tr-TR" sz="2600" smtClean="0"/>
              <a:t>motivasyonu israfı</a:t>
            </a:r>
            <a:endParaRPr lang="tr-TR" sz="2600" dirty="0" smtClean="0"/>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r>
              <a:rPr kumimoji="0" lang="tr-TR" sz="2600" b="0" i="0" u="none" strike="noStrike" kern="1200" cap="none" spc="0" normalizeH="0" baseline="0" noProof="0" dirty="0" smtClean="0">
                <a:ln>
                  <a:noFill/>
                </a:ln>
                <a:solidFill>
                  <a:schemeClr val="tx1"/>
                </a:solidFill>
                <a:effectLst/>
                <a:uLnTx/>
                <a:uFillTx/>
                <a:latin typeface="+mn-lt"/>
                <a:ea typeface="+mn-ea"/>
                <a:cs typeface="+mn-cs"/>
              </a:rPr>
              <a:t>Soru </a:t>
            </a:r>
            <a:r>
              <a:rPr kumimoji="0" lang="tr-TR" sz="2600" b="0" i="0" u="none" strike="noStrike" kern="1200" cap="none" spc="0" normalizeH="0" baseline="0" noProof="0" smtClean="0">
                <a:ln>
                  <a:noFill/>
                </a:ln>
                <a:solidFill>
                  <a:schemeClr val="tx1"/>
                </a:solidFill>
                <a:effectLst/>
                <a:uLnTx/>
                <a:uFillTx/>
                <a:latin typeface="+mn-lt"/>
                <a:ea typeface="+mn-ea"/>
                <a:cs typeface="+mn-cs"/>
              </a:rPr>
              <a:t>puanının israfı</a:t>
            </a:r>
            <a:endParaRPr kumimoji="0" lang="tr-TR" sz="2600" b="0" i="0" u="none" strike="noStrike" kern="1200" cap="none" spc="0" normalizeH="0" baseline="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r>
              <a:rPr lang="tr-TR" sz="2600" dirty="0" smtClean="0"/>
              <a:t>…</a:t>
            </a:r>
            <a:endParaRPr kumimoji="0" lang="tr-TR" sz="2600" b="0" i="0" u="none" strike="noStrike" kern="1200" cap="none" spc="0" normalizeH="0" baseline="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endParaRPr kumimoji="0" lang="tr-TR" sz="2600" b="0" i="0" u="none" strike="noStrike" kern="1200" cap="none" spc="0" normalizeH="0" baseline="0" noProof="0" dirty="0" smtClean="0">
              <a:ln>
                <a:noFill/>
              </a:ln>
              <a:solidFill>
                <a:schemeClr val="tx1"/>
              </a:solidFill>
              <a:effectLst/>
              <a:uLnTx/>
              <a:uFillTx/>
              <a:latin typeface="+mn-lt"/>
              <a:ea typeface="+mn-ea"/>
              <a:cs typeface="+mn-cs"/>
            </a:endParaRPr>
          </a:p>
          <a:p>
            <a:pPr marL="274320" marR="0" lvl="0" indent="-274320" algn="l" defTabSz="914400" rtl="0" eaLnBrk="1" fontAlgn="auto" latinLnBrk="0" hangingPunct="1">
              <a:lnSpc>
                <a:spcPct val="100000"/>
              </a:lnSpc>
              <a:spcBef>
                <a:spcPts val="600"/>
              </a:spcBef>
              <a:spcAft>
                <a:spcPts val="0"/>
              </a:spcAft>
              <a:buClr>
                <a:schemeClr val="accent1"/>
              </a:buClr>
              <a:buSzPct val="76000"/>
              <a:buFont typeface="Wingdings 3"/>
              <a:buChar char=""/>
              <a:tabLst/>
              <a:defRPr/>
            </a:pPr>
            <a:endParaRPr kumimoji="0" lang="tr-TR" sz="2600" b="0" i="0" u="none" strike="noStrike" kern="1200" cap="none" spc="0" normalizeH="0" baseline="0" noProof="0" dirty="0">
              <a:ln>
                <a:noFill/>
              </a:ln>
              <a:solidFill>
                <a:schemeClr val="tx1"/>
              </a:solidFill>
              <a:effectLst/>
              <a:uLnTx/>
              <a:uFillTx/>
              <a:latin typeface="+mn-lt"/>
              <a:ea typeface="+mn-ea"/>
              <a:cs typeface="+mn-cs"/>
            </a:endParaRPr>
          </a:p>
        </p:txBody>
      </p:sp>
      <p:sp>
        <p:nvSpPr>
          <p:cNvPr id="7" name="6 Bulut Belirtme Çizgisi"/>
          <p:cNvSpPr/>
          <p:nvPr/>
        </p:nvSpPr>
        <p:spPr>
          <a:xfrm>
            <a:off x="428596" y="1285860"/>
            <a:ext cx="2286016" cy="1785950"/>
          </a:xfrm>
          <a:prstGeom prst="cloudCallout">
            <a:avLst>
              <a:gd name="adj1" fmla="val 64089"/>
              <a:gd name="adj2" fmla="val 19966"/>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ja-JP" altLang="en-US" dirty="0" smtClean="0"/>
              <a:t>汉语漢語</a:t>
            </a:r>
            <a:r>
              <a:rPr lang="tr-TR" altLang="ja-JP" dirty="0" smtClean="0"/>
              <a:t> ?</a:t>
            </a:r>
          </a:p>
          <a:p>
            <a:pPr algn="ctr"/>
            <a:r>
              <a:rPr lang="tr-TR" dirty="0" err="1" smtClean="0"/>
              <a:t>Hımm</a:t>
            </a:r>
            <a:r>
              <a:rPr lang="tr-TR" dirty="0" smtClean="0"/>
              <a:t>, şimdi j=0 ile başlayım…</a:t>
            </a:r>
            <a:endParaRPr lang="tr-TR" dirty="0"/>
          </a:p>
        </p:txBody>
      </p:sp>
      <p:sp>
        <p:nvSpPr>
          <p:cNvPr id="8" name="7 Bulut Belirtme Çizgisi"/>
          <p:cNvSpPr/>
          <p:nvPr/>
        </p:nvSpPr>
        <p:spPr>
          <a:xfrm>
            <a:off x="6429388" y="1142984"/>
            <a:ext cx="2286016" cy="1785950"/>
          </a:xfrm>
          <a:prstGeom prst="cloudCallout">
            <a:avLst>
              <a:gd name="adj1" fmla="val -90371"/>
              <a:gd name="adj2" fmla="val 23116"/>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altLang="ja-JP" dirty="0" smtClean="0"/>
              <a:t>Dizinin ilk üç elemanını büyükten küçüğe diziniz.</a:t>
            </a:r>
            <a:endParaRPr lang="tr-TR" dirty="0"/>
          </a:p>
        </p:txBody>
      </p:sp>
      <p:pic>
        <p:nvPicPr>
          <p:cNvPr id="9" name="8 Resim" descr="images.jpg"/>
          <p:cNvPicPr>
            <a:picLocks noChangeAspect="1"/>
          </p:cNvPicPr>
          <p:nvPr/>
        </p:nvPicPr>
        <p:blipFill>
          <a:blip r:embed="rId2"/>
          <a:stretch>
            <a:fillRect/>
          </a:stretch>
        </p:blipFill>
        <p:spPr>
          <a:xfrm>
            <a:off x="6500826" y="5214950"/>
            <a:ext cx="2428860" cy="1144366"/>
          </a:xfrm>
          <a:prstGeom prst="rect">
            <a:avLst/>
          </a:prstGeom>
        </p:spPr>
      </p:pic>
      <p:sp>
        <p:nvSpPr>
          <p:cNvPr id="15" name="14 Köşeleri Yuvarlanmış Dikdörtgen Belirtme Çizgisi"/>
          <p:cNvSpPr/>
          <p:nvPr/>
        </p:nvSpPr>
        <p:spPr>
          <a:xfrm>
            <a:off x="3643306" y="5357826"/>
            <a:ext cx="2714644" cy="1071570"/>
          </a:xfrm>
          <a:prstGeom prst="wedgeRoundRectCallout">
            <a:avLst>
              <a:gd name="adj1" fmla="val 86092"/>
              <a:gd name="adj2" fmla="val -14364"/>
              <a:gd name="adj3" fmla="val 16667"/>
            </a:avLst>
          </a:prstGeom>
        </p:spPr>
        <p:style>
          <a:lnRef idx="1">
            <a:schemeClr val="accent3"/>
          </a:lnRef>
          <a:fillRef idx="2">
            <a:schemeClr val="accent3"/>
          </a:fillRef>
          <a:effectRef idx="1">
            <a:schemeClr val="accent3"/>
          </a:effectRef>
          <a:fontRef idx="minor">
            <a:schemeClr val="dk1"/>
          </a:fontRef>
        </p:style>
        <p:txBody>
          <a:bodyPr rtlCol="0" anchor="ctr"/>
          <a:lstStyle/>
          <a:p>
            <a:pPr algn="ctr"/>
            <a:r>
              <a:rPr lang="tr-TR" dirty="0" smtClean="0"/>
              <a:t>Bazen sorular, büyük pencereden bakılmak ister.</a:t>
            </a:r>
            <a:endParaRPr lang="tr-TR" dirty="0"/>
          </a:p>
        </p:txBody>
      </p:sp>
    </p:spTree>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checkerboard(across)">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checkerboard(across)">
                                      <p:cBhvr>
                                        <p:cTn id="12" dur="500"/>
                                        <p:tgtEl>
                                          <p:spTgt spid="7"/>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checkerboard(across)">
                                      <p:cBhvr>
                                        <p:cTn id="17" dur="500"/>
                                        <p:tgtEl>
                                          <p:spTgt spid="6"/>
                                        </p:tgtEl>
                                      </p:cBhvr>
                                    </p:animEffect>
                                  </p:childTnLst>
                                </p:cTn>
                              </p:par>
                            </p:childTnLst>
                          </p:cTn>
                        </p:par>
                      </p:childTnLst>
                    </p:cTn>
                  </p:par>
                  <p:par>
                    <p:cTn id="18" fill="hold">
                      <p:stCondLst>
                        <p:cond delay="indefinite"/>
                      </p:stCondLst>
                      <p:childTnLst>
                        <p:par>
                          <p:cTn id="19" fill="hold">
                            <p:stCondLst>
                              <p:cond delay="0"/>
                            </p:stCondLst>
                            <p:childTnLst>
                              <p:par>
                                <p:cTn id="20" presetID="5" presetClass="entr" presetSubtype="10" fill="hold" grpId="0" nodeType="clickEffect">
                                  <p:stCondLst>
                                    <p:cond delay="0"/>
                                  </p:stCondLst>
                                  <p:childTnLst>
                                    <p:set>
                                      <p:cBhvr>
                                        <p:cTn id="21" dur="1" fill="hold">
                                          <p:stCondLst>
                                            <p:cond delay="0"/>
                                          </p:stCondLst>
                                        </p:cTn>
                                        <p:tgtEl>
                                          <p:spTgt spid="11"/>
                                        </p:tgtEl>
                                        <p:attrNameLst>
                                          <p:attrName>style.visibility</p:attrName>
                                        </p:attrNameLst>
                                      </p:cBhvr>
                                      <p:to>
                                        <p:strVal val="visible"/>
                                      </p:to>
                                    </p:set>
                                    <p:animEffect transition="in" filter="checkerboard(across)">
                                      <p:cBhvr>
                                        <p:cTn id="22" dur="500"/>
                                        <p:tgtEl>
                                          <p:spTgt spid="11"/>
                                        </p:tgtEl>
                                      </p:cBhvr>
                                    </p:animEffect>
                                  </p:childTnLst>
                                </p:cTn>
                              </p:par>
                            </p:childTnLst>
                          </p:cTn>
                        </p:par>
                      </p:childTnLst>
                    </p:cTn>
                  </p:par>
                  <p:par>
                    <p:cTn id="23" fill="hold">
                      <p:stCondLst>
                        <p:cond delay="indefinite"/>
                      </p:stCondLst>
                      <p:childTnLst>
                        <p:par>
                          <p:cTn id="24" fill="hold">
                            <p:stCondLst>
                              <p:cond delay="0"/>
                            </p:stCondLst>
                            <p:childTnLst>
                              <p:par>
                                <p:cTn id="25" presetID="5" presetClass="entr" presetSubtype="10" fill="hold" grpId="0" nodeType="clickEffect">
                                  <p:stCondLst>
                                    <p:cond delay="0"/>
                                  </p:stCondLst>
                                  <p:childTnLst>
                                    <p:set>
                                      <p:cBhvr>
                                        <p:cTn id="26" dur="1" fill="hold">
                                          <p:stCondLst>
                                            <p:cond delay="0"/>
                                          </p:stCondLst>
                                        </p:cTn>
                                        <p:tgtEl>
                                          <p:spTgt spid="8"/>
                                        </p:tgtEl>
                                        <p:attrNameLst>
                                          <p:attrName>style.visibility</p:attrName>
                                        </p:attrNameLst>
                                      </p:cBhvr>
                                      <p:to>
                                        <p:strVal val="visible"/>
                                      </p:to>
                                    </p:set>
                                    <p:animEffect transition="in" filter="checkerboard(across)">
                                      <p:cBhvr>
                                        <p:cTn id="27" dur="500"/>
                                        <p:tgtEl>
                                          <p:spTgt spid="8"/>
                                        </p:tgtEl>
                                      </p:cBhvr>
                                    </p:animEffect>
                                  </p:childTnLst>
                                </p:cTn>
                              </p:par>
                            </p:childTnLst>
                          </p:cTn>
                        </p:par>
                      </p:childTnLst>
                    </p:cTn>
                  </p:par>
                  <p:par>
                    <p:cTn id="28" fill="hold">
                      <p:stCondLst>
                        <p:cond delay="indefinite"/>
                      </p:stCondLst>
                      <p:childTnLst>
                        <p:par>
                          <p:cTn id="29" fill="hold">
                            <p:stCondLst>
                              <p:cond delay="0"/>
                            </p:stCondLst>
                            <p:childTnLst>
                              <p:par>
                                <p:cTn id="30" presetID="5" presetClass="entr" presetSubtype="10" fill="hold" grpId="0" nodeType="clickEffect">
                                  <p:stCondLst>
                                    <p:cond delay="0"/>
                                  </p:stCondLst>
                                  <p:childTnLst>
                                    <p:set>
                                      <p:cBhvr>
                                        <p:cTn id="31" dur="1" fill="hold">
                                          <p:stCondLst>
                                            <p:cond delay="0"/>
                                          </p:stCondLst>
                                        </p:cTn>
                                        <p:tgtEl>
                                          <p:spTgt spid="3">
                                            <p:txEl>
                                              <p:pRg st="0" end="0"/>
                                            </p:txEl>
                                          </p:spTgt>
                                        </p:tgtEl>
                                        <p:attrNameLst>
                                          <p:attrName>style.visibility</p:attrName>
                                        </p:attrNameLst>
                                      </p:cBhvr>
                                      <p:to>
                                        <p:strVal val="visible"/>
                                      </p:to>
                                    </p:set>
                                    <p:animEffect transition="in" filter="checkerboard(across)">
                                      <p:cBhvr>
                                        <p:cTn id="32" dur="500"/>
                                        <p:tgtEl>
                                          <p:spTgt spid="3">
                                            <p:txEl>
                                              <p:pRg st="0" end="0"/>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5" presetClass="entr" presetSubtype="10" fill="hold" grpId="0" nodeType="clickEffect">
                                  <p:stCondLst>
                                    <p:cond delay="0"/>
                                  </p:stCondLst>
                                  <p:childTnLst>
                                    <p:set>
                                      <p:cBhvr>
                                        <p:cTn id="36" dur="1" fill="hold">
                                          <p:stCondLst>
                                            <p:cond delay="0"/>
                                          </p:stCondLst>
                                        </p:cTn>
                                        <p:tgtEl>
                                          <p:spTgt spid="15"/>
                                        </p:tgtEl>
                                        <p:attrNameLst>
                                          <p:attrName>style.visibility</p:attrName>
                                        </p:attrNameLst>
                                      </p:cBhvr>
                                      <p:to>
                                        <p:strVal val="visible"/>
                                      </p:to>
                                    </p:set>
                                    <p:animEffect transition="in" filter="checkerboard(across)">
                                      <p:cBhvr>
                                        <p:cTn id="37"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 grpId="0" animBg="1"/>
      <p:bldP spid="3" grpId="0" build="p"/>
      <p:bldP spid="10" grpId="0" animBg="1"/>
      <p:bldP spid="6" grpId="0"/>
      <p:bldP spid="7" grpId="0" animBg="1"/>
      <p:bldP spid="8" grpId="0" animBg="1"/>
      <p:bldP spid="15" grpId="0" animBg="1"/>
    </p:bld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Başlık 1"/>
          <p:cNvSpPr>
            <a:spLocks noGrp="1"/>
          </p:cNvSpPr>
          <p:nvPr>
            <p:ph type="title"/>
          </p:nvPr>
        </p:nvSpPr>
        <p:spPr/>
        <p:txBody>
          <a:bodyPr anchor="ctr">
            <a:normAutofit/>
          </a:bodyPr>
          <a:lstStyle/>
          <a:p>
            <a:r>
              <a:rPr lang="tr-TR" sz="4000" b="1" smtClean="0">
                <a:solidFill>
                  <a:schemeClr val="tx2">
                    <a:lumMod val="60000"/>
                    <a:lumOff val="40000"/>
                  </a:schemeClr>
                </a:solidFill>
              </a:rPr>
              <a:t>Dizilerde Sıralama</a:t>
            </a:r>
            <a:endParaRPr lang="tr-TR" sz="4000" b="1" dirty="0">
              <a:solidFill>
                <a:schemeClr val="tx2">
                  <a:lumMod val="60000"/>
                  <a:lumOff val="40000"/>
                </a:schemeClr>
              </a:solidFill>
            </a:endParaRPr>
          </a:p>
        </p:txBody>
      </p:sp>
      <p:sp>
        <p:nvSpPr>
          <p:cNvPr id="3" name="Alt Başlık 2"/>
          <p:cNvSpPr>
            <a:spLocks noGrp="1"/>
          </p:cNvSpPr>
          <p:nvPr>
            <p:ph sz="quarter" idx="1"/>
          </p:nvPr>
        </p:nvSpPr>
        <p:spPr/>
        <p:txBody>
          <a:bodyPr>
            <a:normAutofit/>
          </a:bodyPr>
          <a:lstStyle/>
          <a:p>
            <a:pPr algn="just">
              <a:buFontTx/>
              <a:buChar char="-"/>
            </a:pPr>
            <a:r>
              <a:rPr lang="tr-TR" sz="2400" dirty="0" smtClean="0"/>
              <a:t>Kabarcık sıralama, ilk turda en büyük elemanın yerine yerleştiği, ikinci turda en büyük ikinci elemanın yerine yerleştiği ve bu şekilde devam eden bir sıralama algoritmasıdır.</a:t>
            </a:r>
          </a:p>
          <a:p>
            <a:pPr algn="just">
              <a:buFontTx/>
              <a:buChar char="-"/>
            </a:pPr>
            <a:endParaRPr lang="tr-TR" sz="2400" dirty="0" smtClean="0"/>
          </a:p>
          <a:p>
            <a:pPr algn="just">
              <a:buFontTx/>
              <a:buChar char="-"/>
            </a:pPr>
            <a:endParaRPr lang="tr-TR" sz="2400" dirty="0" smtClean="0">
              <a:solidFill>
                <a:schemeClr val="tx1"/>
              </a:solidFill>
            </a:endParaRPr>
          </a:p>
          <a:p>
            <a:pPr algn="just">
              <a:buFontTx/>
              <a:buChar char="-"/>
            </a:pPr>
            <a:endParaRPr lang="tr-TR" sz="2400" dirty="0" smtClean="0"/>
          </a:p>
          <a:p>
            <a:pPr algn="just">
              <a:buFontTx/>
              <a:buChar char="-"/>
            </a:pPr>
            <a:endParaRPr lang="tr-TR" sz="2400" dirty="0" smtClean="0">
              <a:solidFill>
                <a:schemeClr val="tx1"/>
              </a:solidFill>
            </a:endParaRPr>
          </a:p>
          <a:p>
            <a:pPr algn="just">
              <a:buFontTx/>
              <a:buChar char="-"/>
            </a:pPr>
            <a:endParaRPr lang="tr-TR" sz="2400" dirty="0" smtClean="0"/>
          </a:p>
          <a:p>
            <a:pPr algn="just">
              <a:buFontTx/>
              <a:buChar char="-"/>
            </a:pPr>
            <a:endParaRPr lang="tr-TR" sz="2400" dirty="0" smtClean="0">
              <a:solidFill>
                <a:schemeClr val="tx1"/>
              </a:solidFill>
            </a:endParaRPr>
          </a:p>
          <a:p>
            <a:pPr algn="just">
              <a:buFontTx/>
              <a:buChar char="-"/>
            </a:pPr>
            <a:endParaRPr lang="tr-TR" sz="2400" dirty="0" smtClean="0"/>
          </a:p>
          <a:p>
            <a:pPr algn="just">
              <a:buFontTx/>
              <a:buChar char="-"/>
            </a:pPr>
            <a:r>
              <a:rPr lang="tr-TR" sz="1800" dirty="0" smtClean="0"/>
              <a:t>Yukarıdaki grafiği hareketli olarak görüntülemek için slaydı oynatmanız (</a:t>
            </a:r>
            <a:r>
              <a:rPr lang="tr-TR" sz="1800" dirty="0" err="1" smtClean="0"/>
              <a:t>Shift</a:t>
            </a:r>
            <a:r>
              <a:rPr lang="tr-TR" sz="1800" dirty="0" smtClean="0"/>
              <a:t>+F5) gerekir.</a:t>
            </a:r>
          </a:p>
          <a:p>
            <a:pPr algn="just"/>
            <a:endParaRPr lang="tr-TR" sz="2400" dirty="0" smtClean="0">
              <a:solidFill>
                <a:schemeClr val="tx1"/>
              </a:solidFill>
            </a:endParaRPr>
          </a:p>
          <a:p>
            <a:pPr algn="just"/>
            <a:endParaRPr lang="tr-TR" sz="2400" dirty="0" smtClean="0">
              <a:solidFill>
                <a:schemeClr val="tx1"/>
              </a:solidFill>
            </a:endParaRPr>
          </a:p>
        </p:txBody>
      </p:sp>
      <p:grpSp>
        <p:nvGrpSpPr>
          <p:cNvPr id="4" name="6 Grup"/>
          <p:cNvGrpSpPr/>
          <p:nvPr/>
        </p:nvGrpSpPr>
        <p:grpSpPr>
          <a:xfrm>
            <a:off x="1647062" y="2531716"/>
            <a:ext cx="6301725" cy="2382521"/>
            <a:chOff x="1930400" y="4051438"/>
            <a:chExt cx="6301725" cy="2382521"/>
          </a:xfrm>
        </p:grpSpPr>
        <p:pic>
          <p:nvPicPr>
            <p:cNvPr id="6" name="5 Resim" descr="Bubble-sort-example-300px.gif"/>
            <p:cNvPicPr>
              <a:picLocks noChangeAspect="1"/>
            </p:cNvPicPr>
            <p:nvPr/>
          </p:nvPicPr>
          <p:blipFill>
            <a:blip r:embed="rId2"/>
            <a:stretch>
              <a:fillRect/>
            </a:stretch>
          </p:blipFill>
          <p:spPr>
            <a:xfrm>
              <a:off x="2711565" y="4051438"/>
              <a:ext cx="3720870" cy="2232522"/>
            </a:xfrm>
            <a:prstGeom prst="rect">
              <a:avLst/>
            </a:prstGeom>
          </p:spPr>
        </p:pic>
        <p:cxnSp>
          <p:nvCxnSpPr>
            <p:cNvPr id="8" name="7 Düz Ok Bağlayıcısı"/>
            <p:cNvCxnSpPr/>
            <p:nvPr/>
          </p:nvCxnSpPr>
          <p:spPr>
            <a:xfrm flipV="1">
              <a:off x="3013075" y="5676900"/>
              <a:ext cx="3146425" cy="12700"/>
            </a:xfrm>
            <a:prstGeom prst="straightConnector1">
              <a:avLst/>
            </a:prstGeom>
            <a:ln w="57150">
              <a:tailEnd type="arrow"/>
            </a:ln>
          </p:spPr>
          <p:style>
            <a:lnRef idx="1">
              <a:schemeClr val="accent1"/>
            </a:lnRef>
            <a:fillRef idx="0">
              <a:schemeClr val="accent1"/>
            </a:fillRef>
            <a:effectRef idx="0">
              <a:schemeClr val="accent1"/>
            </a:effectRef>
            <a:fontRef idx="minor">
              <a:schemeClr val="tx1"/>
            </a:fontRef>
          </p:style>
        </p:cxnSp>
        <p:sp>
          <p:nvSpPr>
            <p:cNvPr id="9" name="8 Metin kutusu"/>
            <p:cNvSpPr txBox="1"/>
            <p:nvPr/>
          </p:nvSpPr>
          <p:spPr>
            <a:xfrm>
              <a:off x="1930400" y="5787628"/>
              <a:ext cx="6301725" cy="646331"/>
            </a:xfrm>
            <a:prstGeom prst="rect">
              <a:avLst/>
            </a:prstGeom>
            <a:noFill/>
          </p:spPr>
          <p:txBody>
            <a:bodyPr wrap="none" rtlCol="0">
              <a:spAutoFit/>
            </a:bodyPr>
            <a:lstStyle/>
            <a:p>
              <a:pPr algn="ctr"/>
              <a:r>
                <a:rPr lang="tr-TR" dirty="0" smtClean="0"/>
                <a:t>Her turda bir büyük sayı (kabarcık misali: su yüzüne çıkıyor)</a:t>
              </a:r>
              <a:br>
                <a:rPr lang="tr-TR" dirty="0" smtClean="0"/>
              </a:br>
              <a:r>
                <a:rPr lang="tr-TR" dirty="0" smtClean="0"/>
                <a:t>en sondaki yerini alıyor</a:t>
              </a:r>
              <a:endParaRPr lang="tr-TR" dirty="0"/>
            </a:p>
          </p:txBody>
        </p:sp>
      </p:grpSp>
    </p:spTree>
  </p:cSld>
  <p:clrMapOvr>
    <a:masterClrMapping/>
  </p:clrMapOvr>
  <p:transition>
    <p:random/>
  </p:transition>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Anlayamadığınız yerleri bizlere sorunuz.</a:t>
            </a:r>
            <a:endParaRPr lang="tr-TR" dirty="0"/>
          </a:p>
        </p:txBody>
      </p:sp>
      <p:sp>
        <p:nvSpPr>
          <p:cNvPr id="3" name="2 İçerik Yer Tutucusu"/>
          <p:cNvSpPr>
            <a:spLocks noGrp="1"/>
          </p:cNvSpPr>
          <p:nvPr>
            <p:ph sz="quarter" idx="1"/>
          </p:nvPr>
        </p:nvSpPr>
        <p:spPr/>
        <p:txBody>
          <a:bodyPr>
            <a:normAutofit/>
          </a:bodyPr>
          <a:lstStyle/>
          <a:p>
            <a:pPr algn="ctr"/>
            <a:r>
              <a:rPr lang="tr-TR" sz="8000" dirty="0" smtClean="0"/>
              <a:t>6.ders sonu</a:t>
            </a:r>
            <a:endParaRPr lang="tr-TR" sz="8000" dirty="0"/>
          </a:p>
        </p:txBody>
      </p:sp>
    </p:spTree>
  </p:cSld>
  <p:clrMapOvr>
    <a:masterClrMapping/>
  </p:clrMapOvr>
  <p:transition>
    <p:random/>
  </p:transition>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EK SLAYTLAR</a:t>
            </a:r>
            <a:endParaRPr lang="tr-TR" dirty="0"/>
          </a:p>
        </p:txBody>
      </p:sp>
      <p:sp>
        <p:nvSpPr>
          <p:cNvPr id="3" name="2 İçerik Yer Tutucusu"/>
          <p:cNvSpPr>
            <a:spLocks noGrp="1"/>
          </p:cNvSpPr>
          <p:nvPr>
            <p:ph sz="quarter" idx="1"/>
          </p:nvPr>
        </p:nvSpPr>
        <p:spPr/>
        <p:txBody>
          <a:bodyPr/>
          <a:lstStyle/>
          <a:p>
            <a:r>
              <a:rPr lang="tr-TR" dirty="0" smtClean="0"/>
              <a:t>Ek slaytlar derste değinilmeyen slaytlardır.</a:t>
            </a:r>
          </a:p>
          <a:p>
            <a:pPr lvl="1"/>
            <a:r>
              <a:rPr lang="tr-TR" dirty="0" smtClean="0"/>
              <a:t>Derste değinilmemesinin nedeni, slaytlardan rahatlıkla anlaşılabilmesi, konunun pekiştirilmesi için alıştırmalar içermesi vs. olabilir.</a:t>
            </a:r>
          </a:p>
          <a:p>
            <a:r>
              <a:rPr lang="tr-TR" dirty="0" smtClean="0"/>
              <a:t>Bunlar sınavlarda sorumlu olduğunuz slaytlardır.</a:t>
            </a:r>
          </a:p>
          <a:p>
            <a:pPr lvl="1"/>
            <a:r>
              <a:rPr lang="tr-TR" dirty="0" smtClean="0"/>
              <a:t>Ancak derste değinilenler kadar öncelikli olarak sınavda yer almayabilirler.</a:t>
            </a:r>
            <a:endParaRPr lang="tr-TR" dirty="0"/>
          </a:p>
        </p:txBody>
      </p:sp>
    </p:spTree>
  </p:cSld>
  <p:clrMapOvr>
    <a:masterClrMapping/>
  </p:clrMapOvr>
  <p:transition>
    <p:random/>
  </p:transition>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Diziler ve fonksiyonlar</a:t>
            </a:r>
            <a:endParaRPr lang="tr-TR" dirty="0"/>
          </a:p>
        </p:txBody>
      </p:sp>
      <p:sp>
        <p:nvSpPr>
          <p:cNvPr id="3" name="2 İçerik Yer Tutucusu"/>
          <p:cNvSpPr>
            <a:spLocks noGrp="1"/>
          </p:cNvSpPr>
          <p:nvPr>
            <p:ph sz="quarter" idx="1"/>
          </p:nvPr>
        </p:nvSpPr>
        <p:spPr/>
        <p:txBody>
          <a:bodyPr/>
          <a:lstStyle/>
          <a:p>
            <a:r>
              <a:rPr lang="tr-TR" dirty="0" err="1" smtClean="0"/>
              <a:t>main’de</a:t>
            </a:r>
            <a:r>
              <a:rPr lang="tr-TR" dirty="0" smtClean="0"/>
              <a:t> kapasite n olarak bilinen iki boyutlu bir diziyi fonksiyona göndermek nasıl olur?</a:t>
            </a:r>
          </a:p>
          <a:p>
            <a:r>
              <a:rPr lang="tr-TR" dirty="0" smtClean="0"/>
              <a:t>Fonksiyona birden fazla boyutlu dizileri gönderirken 1.si hariç diğer boyutları yazmak zorundayız.</a:t>
            </a:r>
          </a:p>
          <a:p>
            <a:r>
              <a:rPr lang="tr-TR" dirty="0" smtClean="0"/>
              <a:t>C dili şu kullanıma izin veriyor:</a:t>
            </a:r>
          </a:p>
          <a:p>
            <a:pPr lvl="1"/>
            <a:r>
              <a:rPr lang="tr-TR" dirty="0" err="1" smtClean="0"/>
              <a:t>fonk</a:t>
            </a:r>
            <a:r>
              <a:rPr lang="tr-TR" dirty="0" smtClean="0"/>
              <a:t> ( </a:t>
            </a:r>
            <a:r>
              <a:rPr lang="tr-TR" dirty="0" err="1" smtClean="0"/>
              <a:t>int</a:t>
            </a:r>
            <a:r>
              <a:rPr lang="tr-TR" dirty="0" smtClean="0"/>
              <a:t> n , </a:t>
            </a:r>
            <a:r>
              <a:rPr lang="tr-TR" dirty="0" err="1" smtClean="0"/>
              <a:t>int</a:t>
            </a:r>
            <a:r>
              <a:rPr lang="tr-TR" dirty="0" smtClean="0"/>
              <a:t> dizi[][n] )</a:t>
            </a:r>
          </a:p>
          <a:p>
            <a:pPr lvl="1"/>
            <a:r>
              <a:rPr lang="tr-TR" dirty="0" smtClean="0"/>
              <a:t>{</a:t>
            </a:r>
          </a:p>
          <a:p>
            <a:pPr lvl="1"/>
            <a:endParaRPr lang="tr-TR" dirty="0" smtClean="0"/>
          </a:p>
          <a:p>
            <a:pPr lvl="1"/>
            <a:endParaRPr lang="tr-TR" dirty="0" smtClean="0"/>
          </a:p>
          <a:p>
            <a:pPr lvl="1"/>
            <a:r>
              <a:rPr lang="tr-TR" dirty="0" smtClean="0"/>
              <a:t>}</a:t>
            </a:r>
          </a:p>
        </p:txBody>
      </p:sp>
      <p:sp>
        <p:nvSpPr>
          <p:cNvPr id="4" name="3 Sağa Bükülü Ok"/>
          <p:cNvSpPr/>
          <p:nvPr/>
        </p:nvSpPr>
        <p:spPr>
          <a:xfrm rot="16200000">
            <a:off x="2786050" y="3357562"/>
            <a:ext cx="428628" cy="1428760"/>
          </a:xfrm>
          <a:prstGeom prst="curved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solidFill>
                <a:schemeClr val="tx1"/>
              </a:solidFill>
            </a:endParaRPr>
          </a:p>
        </p:txBody>
      </p:sp>
      <p:sp>
        <p:nvSpPr>
          <p:cNvPr id="5" name="4 Metin kutusu"/>
          <p:cNvSpPr txBox="1"/>
          <p:nvPr/>
        </p:nvSpPr>
        <p:spPr>
          <a:xfrm>
            <a:off x="3143240" y="4357694"/>
            <a:ext cx="2714644" cy="1477328"/>
          </a:xfrm>
          <a:prstGeom prst="rect">
            <a:avLst/>
          </a:prstGeom>
          <a:noFill/>
        </p:spPr>
        <p:txBody>
          <a:bodyPr wrap="square" rtlCol="0">
            <a:spAutoFit/>
          </a:bodyPr>
          <a:lstStyle/>
          <a:p>
            <a:r>
              <a:rPr lang="tr-TR" i="1" dirty="0" smtClean="0"/>
              <a:t>Soldan sağa gittiği için gönderilen n değerini kapasite olarak ikinci argüman olan dizide kullanabiliyoruz.</a:t>
            </a:r>
            <a:endParaRPr lang="tr-TR" i="1" dirty="0"/>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0.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Alıştırma (Günlük çalışmanızda yapınız.)</a:t>
            </a:r>
            <a:endParaRPr lang="tr-TR" dirty="0"/>
          </a:p>
        </p:txBody>
      </p:sp>
      <p:sp>
        <p:nvSpPr>
          <p:cNvPr id="3" name="2 İçerik Yer Tutucusu"/>
          <p:cNvSpPr>
            <a:spLocks noGrp="1"/>
          </p:cNvSpPr>
          <p:nvPr>
            <p:ph sz="quarter" idx="1"/>
          </p:nvPr>
        </p:nvSpPr>
        <p:spPr/>
        <p:txBody>
          <a:bodyPr/>
          <a:lstStyle/>
          <a:p>
            <a:r>
              <a:rPr lang="tr-TR" dirty="0" smtClean="0"/>
              <a:t>Küçükten büyüğe göre sıralı bir dizi içerisindeki aranan elemanı, daha önceden algoritmasını gördüğümüz ikili arama yöntemiyle bulunuz.</a:t>
            </a:r>
          </a:p>
          <a:p>
            <a:pPr>
              <a:buNone/>
            </a:pPr>
            <a:endParaRPr lang="tr-TR" dirty="0" smtClean="0"/>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1.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İkili arama ile DİZİDE DEĞER ARAMA</a:t>
            </a:r>
            <a:endParaRPr lang="tr-TR" dirty="0"/>
          </a:p>
        </p:txBody>
      </p:sp>
      <p:sp>
        <p:nvSpPr>
          <p:cNvPr id="3" name="2 İçerik Yer Tutucusu"/>
          <p:cNvSpPr>
            <a:spLocks noGrp="1"/>
          </p:cNvSpPr>
          <p:nvPr>
            <p:ph sz="quarter" idx="1"/>
          </p:nvPr>
        </p:nvSpPr>
        <p:spPr/>
        <p:txBody>
          <a:bodyPr/>
          <a:lstStyle/>
          <a:p>
            <a:r>
              <a:rPr lang="tr-TR" i="1" dirty="0" smtClean="0"/>
              <a:t>kapasite </a:t>
            </a:r>
            <a:r>
              <a:rPr lang="tr-TR" dirty="0" smtClean="0"/>
              <a:t>kapasiteli bir dizi açalım</a:t>
            </a:r>
            <a:r>
              <a:rPr lang="tr-TR" i="1" dirty="0" smtClean="0"/>
              <a:t>.</a:t>
            </a:r>
          </a:p>
          <a:p>
            <a:r>
              <a:rPr lang="tr-TR" dirty="0" smtClean="0"/>
              <a:t>İlk elemanına 1 atadıktan sonra ondan sonraki elemanları 1 ya da 2 ya da 3 fazla olacak şekilde arta arta gitsin. </a:t>
            </a:r>
          </a:p>
          <a:p>
            <a:pPr algn="ctr">
              <a:buNone/>
            </a:pPr>
            <a:r>
              <a:rPr lang="tr-TR" dirty="0" smtClean="0"/>
              <a:t>(1 4 5 7 8 11 14 16 17 …)</a:t>
            </a:r>
          </a:p>
          <a:p>
            <a:r>
              <a:rPr lang="tr-TR" dirty="0" smtClean="0"/>
              <a:t>Ekrana yan yana yazdıralım. </a:t>
            </a:r>
            <a:r>
              <a:rPr lang="tr-TR" sz="1600" dirty="0" smtClean="0"/>
              <a:t>(dilersek bir alt satıra da indisleri yazdıralım.)</a:t>
            </a:r>
            <a:endParaRPr lang="tr-TR" dirty="0" smtClean="0"/>
          </a:p>
          <a:p>
            <a:r>
              <a:rPr lang="tr-TR" dirty="0" smtClean="0"/>
              <a:t>Bu dizideki </a:t>
            </a:r>
            <a:r>
              <a:rPr lang="tr-TR" i="1" dirty="0" smtClean="0"/>
              <a:t>aranan_</a:t>
            </a:r>
            <a:r>
              <a:rPr lang="tr-TR" i="1" dirty="0" err="1" smtClean="0"/>
              <a:t>deger</a:t>
            </a:r>
            <a:r>
              <a:rPr lang="tr-TR" i="1" dirty="0" smtClean="0"/>
              <a:t> </a:t>
            </a:r>
            <a:r>
              <a:rPr lang="tr-TR" dirty="0" smtClean="0"/>
              <a:t>sayısını arayalım.</a:t>
            </a:r>
          </a:p>
          <a:p>
            <a:r>
              <a:rPr lang="tr-TR" dirty="0" smtClean="0"/>
              <a:t>Arama aşamaları arasına </a:t>
            </a:r>
            <a:r>
              <a:rPr lang="tr-TR" dirty="0" err="1" smtClean="0"/>
              <a:t>getch</a:t>
            </a:r>
            <a:r>
              <a:rPr lang="tr-TR" dirty="0" smtClean="0"/>
              <a:t>()’</a:t>
            </a:r>
            <a:r>
              <a:rPr lang="tr-TR" dirty="0" err="1" smtClean="0"/>
              <a:t>ler</a:t>
            </a:r>
            <a:r>
              <a:rPr lang="tr-TR" dirty="0" smtClean="0"/>
              <a:t> koyarak adım adım inceleyelim.</a:t>
            </a:r>
          </a:p>
          <a:p>
            <a:r>
              <a:rPr lang="tr-TR" dirty="0" smtClean="0"/>
              <a:t>En son </a:t>
            </a:r>
            <a:r>
              <a:rPr lang="tr-TR" i="1" dirty="0" smtClean="0"/>
              <a:t>kapasite</a:t>
            </a:r>
            <a:r>
              <a:rPr lang="tr-TR" dirty="0" smtClean="0"/>
              <a:t> değerini çok yüksek tutalım ve ikili aramanın nasıl hızlıca sayıyı bulduğunu gözlemleyelim.</a:t>
            </a:r>
          </a:p>
        </p:txBody>
      </p:sp>
      <p:pic>
        <p:nvPicPr>
          <p:cNvPr id="5" name="4 Resim" descr="bilgisayar.wmf"/>
          <p:cNvPicPr>
            <a:picLocks noChangeAspect="1"/>
          </p:cNvPicPr>
          <p:nvPr/>
        </p:nvPicPr>
        <p:blipFill>
          <a:blip r:embed="rId3"/>
          <a:stretch>
            <a:fillRect/>
          </a:stretch>
        </p:blipFill>
        <p:spPr>
          <a:xfrm>
            <a:off x="7572396" y="5646586"/>
            <a:ext cx="928694" cy="948245"/>
          </a:xfrm>
          <a:prstGeom prst="rect">
            <a:avLst/>
          </a:prstGeom>
        </p:spPr>
      </p:pic>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2.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sp>
        <p:nvSpPr>
          <p:cNvPr id="2" name="Başlık 1"/>
          <p:cNvSpPr>
            <a:spLocks noGrp="1"/>
          </p:cNvSpPr>
          <p:nvPr>
            <p:ph type="title"/>
          </p:nvPr>
        </p:nvSpPr>
        <p:spPr/>
        <p:txBody>
          <a:bodyPr>
            <a:normAutofit/>
          </a:bodyPr>
          <a:lstStyle/>
          <a:p>
            <a:r>
              <a:rPr lang="tr-TR" sz="2400" b="1" dirty="0" smtClean="0">
                <a:solidFill>
                  <a:schemeClr val="tx2">
                    <a:lumMod val="60000"/>
                    <a:lumOff val="40000"/>
                  </a:schemeClr>
                </a:solidFill>
              </a:rPr>
              <a:t>Hatırlatma: Algoritma – Sayı Tahmin Oyunu Optimal Çözüm</a:t>
            </a:r>
            <a:endParaRPr lang="tr-TR" sz="2400" b="1" dirty="0">
              <a:solidFill>
                <a:schemeClr val="tx2">
                  <a:lumMod val="60000"/>
                  <a:lumOff val="40000"/>
                </a:schemeClr>
              </a:solidFill>
            </a:endParaRPr>
          </a:p>
        </p:txBody>
      </p:sp>
      <p:sp>
        <p:nvSpPr>
          <p:cNvPr id="3" name="Alt Başlık 2"/>
          <p:cNvSpPr>
            <a:spLocks noGrp="1"/>
          </p:cNvSpPr>
          <p:nvPr>
            <p:ph sz="quarter" idx="1"/>
          </p:nvPr>
        </p:nvSpPr>
        <p:spPr>
          <a:xfrm>
            <a:off x="457200" y="1219200"/>
            <a:ext cx="8258204" cy="2281238"/>
          </a:xfrm>
        </p:spPr>
        <p:txBody>
          <a:bodyPr>
            <a:normAutofit fontScale="70000" lnSpcReduction="20000"/>
          </a:bodyPr>
          <a:lstStyle/>
          <a:p>
            <a:pPr algn="l">
              <a:spcBef>
                <a:spcPts val="0"/>
              </a:spcBef>
            </a:pPr>
            <a:r>
              <a:rPr lang="tr-TR" sz="2400" b="1" dirty="0" smtClean="0">
                <a:solidFill>
                  <a:schemeClr val="tx1"/>
                </a:solidFill>
              </a:rPr>
              <a:t>Adım 1: </a:t>
            </a:r>
            <a:r>
              <a:rPr lang="tr-TR" sz="2400" dirty="0" smtClean="0">
                <a:solidFill>
                  <a:schemeClr val="tx1"/>
                </a:solidFill>
              </a:rPr>
              <a:t>Sayı tahmin aralığını belirleyin (x – y arası). Arkadaşınız aklında bir sayı tutsun. İlk tahmininiz (x+y)/2 olsun.</a:t>
            </a:r>
          </a:p>
          <a:p>
            <a:pPr algn="l">
              <a:spcBef>
                <a:spcPts val="0"/>
              </a:spcBef>
            </a:pPr>
            <a:r>
              <a:rPr lang="tr-TR" sz="2400" b="1" dirty="0" smtClean="0">
                <a:solidFill>
                  <a:schemeClr val="tx1"/>
                </a:solidFill>
              </a:rPr>
              <a:t>Adım 2: </a:t>
            </a:r>
            <a:r>
              <a:rPr lang="tr-TR" sz="2400" dirty="0" smtClean="0">
                <a:solidFill>
                  <a:schemeClr val="tx1"/>
                </a:solidFill>
              </a:rPr>
              <a:t>Arkadaşınız tuttuğu sayının daha büyük olduğunu söylerse </a:t>
            </a:r>
            <a:r>
              <a:rPr lang="tr-TR" sz="2400" b="1" i="1" dirty="0" smtClean="0">
                <a:solidFill>
                  <a:schemeClr val="tx1"/>
                </a:solidFill>
              </a:rPr>
              <a:t>Adım 3</a:t>
            </a:r>
            <a:r>
              <a:rPr lang="tr-TR" sz="2400" dirty="0" smtClean="0">
                <a:solidFill>
                  <a:schemeClr val="tx1"/>
                </a:solidFill>
              </a:rPr>
              <a:t>’e, daha küçük olduğunu söylerse </a:t>
            </a:r>
            <a:r>
              <a:rPr lang="tr-TR" sz="2400" b="1" i="1" dirty="0" smtClean="0">
                <a:solidFill>
                  <a:schemeClr val="tx1"/>
                </a:solidFill>
              </a:rPr>
              <a:t>Adım 4</a:t>
            </a:r>
            <a:r>
              <a:rPr lang="tr-TR" sz="2400" dirty="0" smtClean="0">
                <a:solidFill>
                  <a:schemeClr val="tx1"/>
                </a:solidFill>
              </a:rPr>
              <a:t>’e, sayıyı doğru tahmin ettiğinizi söylerse </a:t>
            </a:r>
            <a:r>
              <a:rPr lang="tr-TR" sz="2400" b="1" i="1" dirty="0" smtClean="0">
                <a:solidFill>
                  <a:schemeClr val="tx1"/>
                </a:solidFill>
              </a:rPr>
              <a:t>Adım 5</a:t>
            </a:r>
            <a:r>
              <a:rPr lang="tr-TR" sz="2400" dirty="0" smtClean="0">
                <a:solidFill>
                  <a:schemeClr val="tx1"/>
                </a:solidFill>
              </a:rPr>
              <a:t>’e geçin.</a:t>
            </a:r>
          </a:p>
          <a:p>
            <a:pPr algn="l">
              <a:spcBef>
                <a:spcPts val="0"/>
              </a:spcBef>
            </a:pPr>
            <a:r>
              <a:rPr lang="tr-TR" sz="2400" b="1" dirty="0" smtClean="0">
                <a:solidFill>
                  <a:schemeClr val="tx1"/>
                </a:solidFill>
              </a:rPr>
              <a:t>Adım 3: </a:t>
            </a:r>
            <a:r>
              <a:rPr lang="tr-TR" sz="2400" dirty="0" smtClean="0">
                <a:solidFill>
                  <a:schemeClr val="tx1"/>
                </a:solidFill>
              </a:rPr>
              <a:t>x = (x+y)/2 olarak güncelleyin. Yine (x+y)/2 tahmininde bulunun. </a:t>
            </a:r>
            <a:r>
              <a:rPr lang="tr-TR" sz="2400" b="1" dirty="0" smtClean="0">
                <a:solidFill>
                  <a:schemeClr val="tx1"/>
                </a:solidFill>
              </a:rPr>
              <a:t>Adım 2</a:t>
            </a:r>
            <a:r>
              <a:rPr lang="tr-TR" sz="2400" dirty="0" smtClean="0">
                <a:solidFill>
                  <a:schemeClr val="tx1"/>
                </a:solidFill>
              </a:rPr>
              <a:t>’ye geçin.</a:t>
            </a:r>
          </a:p>
          <a:p>
            <a:pPr algn="l">
              <a:spcBef>
                <a:spcPts val="0"/>
              </a:spcBef>
            </a:pPr>
            <a:r>
              <a:rPr lang="tr-TR" sz="2400" b="1" dirty="0" smtClean="0">
                <a:solidFill>
                  <a:schemeClr val="tx1"/>
                </a:solidFill>
              </a:rPr>
              <a:t>Adım 4: </a:t>
            </a:r>
            <a:r>
              <a:rPr lang="tr-TR" sz="2400" dirty="0" smtClean="0">
                <a:solidFill>
                  <a:schemeClr val="tx1"/>
                </a:solidFill>
              </a:rPr>
              <a:t>y = (x+y)/2 olarak güncelleyin. </a:t>
            </a:r>
            <a:r>
              <a:rPr lang="fi-FI" sz="2400" dirty="0" smtClean="0">
                <a:solidFill>
                  <a:schemeClr val="tx1"/>
                </a:solidFill>
              </a:rPr>
              <a:t>Yine (x+y)/2 tahmininde bulunun. </a:t>
            </a:r>
            <a:r>
              <a:rPr lang="tr-TR" sz="2400" b="1" dirty="0" smtClean="0">
                <a:solidFill>
                  <a:schemeClr val="tx1"/>
                </a:solidFill>
              </a:rPr>
              <a:t>Adım 2</a:t>
            </a:r>
            <a:r>
              <a:rPr lang="tr-TR" sz="2400" dirty="0" smtClean="0">
                <a:solidFill>
                  <a:schemeClr val="tx1"/>
                </a:solidFill>
              </a:rPr>
              <a:t>’ye geçin.</a:t>
            </a:r>
          </a:p>
          <a:p>
            <a:pPr algn="l">
              <a:spcBef>
                <a:spcPts val="0"/>
              </a:spcBef>
            </a:pPr>
            <a:r>
              <a:rPr lang="tr-TR" sz="2400" b="1" dirty="0" smtClean="0">
                <a:solidFill>
                  <a:schemeClr val="tx1"/>
                </a:solidFill>
              </a:rPr>
              <a:t>Adım 5: </a:t>
            </a:r>
            <a:r>
              <a:rPr lang="tr-TR" sz="2400" dirty="0" smtClean="0">
                <a:solidFill>
                  <a:schemeClr val="tx1"/>
                </a:solidFill>
              </a:rPr>
              <a:t>Sayı doğru tahmin edildi. Algoritma sonlandı.</a:t>
            </a:r>
          </a:p>
          <a:p>
            <a:pPr algn="l">
              <a:spcBef>
                <a:spcPts val="0"/>
              </a:spcBef>
            </a:pPr>
            <a:endParaRPr lang="tr-TR" sz="2400" dirty="0" smtClean="0">
              <a:solidFill>
                <a:schemeClr val="tx1"/>
              </a:solidFill>
            </a:endParaRPr>
          </a:p>
        </p:txBody>
      </p:sp>
      <p:pic>
        <p:nvPicPr>
          <p:cNvPr id="4" name="Picture 2"/>
          <p:cNvPicPr>
            <a:picLocks noChangeAspect="1" noChangeArrowheads="1"/>
          </p:cNvPicPr>
          <p:nvPr/>
        </p:nvPicPr>
        <p:blipFill>
          <a:blip r:embed="rId3"/>
          <a:srcRect r="62116" b="77539"/>
          <a:stretch>
            <a:fillRect/>
          </a:stretch>
        </p:blipFill>
        <p:spPr bwMode="auto">
          <a:xfrm>
            <a:off x="1071538" y="3357562"/>
            <a:ext cx="6643788" cy="2214578"/>
          </a:xfrm>
          <a:prstGeom prst="rect">
            <a:avLst/>
          </a:prstGeom>
          <a:ln>
            <a:noFill/>
          </a:ln>
          <a:effectLst>
            <a:outerShdw blurRad="292100" dist="139700" dir="2700000" algn="tl" rotWithShape="0">
              <a:srgbClr val="333333">
                <a:alpha val="65000"/>
              </a:srgbClr>
            </a:outerShdw>
          </a:effectLst>
        </p:spPr>
      </p:pic>
      <p:cxnSp>
        <p:nvCxnSpPr>
          <p:cNvPr id="6" name="5 Düz Ok Bağlayıcısı"/>
          <p:cNvCxnSpPr/>
          <p:nvPr/>
        </p:nvCxnSpPr>
        <p:spPr>
          <a:xfrm flipV="1">
            <a:off x="3500430" y="3071810"/>
            <a:ext cx="2786082" cy="64294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7" name="6 Metin kutusu"/>
          <p:cNvSpPr txBox="1"/>
          <p:nvPr/>
        </p:nvSpPr>
        <p:spPr>
          <a:xfrm>
            <a:off x="6286512" y="2786058"/>
            <a:ext cx="1857388" cy="369332"/>
          </a:xfrm>
          <a:prstGeom prst="rect">
            <a:avLst/>
          </a:prstGeom>
        </p:spPr>
        <p:style>
          <a:lnRef idx="1">
            <a:schemeClr val="accent3"/>
          </a:lnRef>
          <a:fillRef idx="2">
            <a:schemeClr val="accent3"/>
          </a:fillRef>
          <a:effectRef idx="1">
            <a:schemeClr val="accent3"/>
          </a:effectRef>
          <a:fontRef idx="minor">
            <a:schemeClr val="dk1"/>
          </a:fontRef>
        </p:style>
        <p:txBody>
          <a:bodyPr wrap="square" rtlCol="0">
            <a:spAutoFit/>
          </a:bodyPr>
          <a:lstStyle/>
          <a:p>
            <a:r>
              <a:rPr lang="tr-TR" dirty="0" smtClean="0"/>
              <a:t>[0,10] anlamında</a:t>
            </a:r>
            <a:endParaRPr lang="tr-TR" dirty="0"/>
          </a:p>
        </p:txBody>
      </p:sp>
      <p:cxnSp>
        <p:nvCxnSpPr>
          <p:cNvPr id="9" name="8 Düz Ok Bağlayıcısı"/>
          <p:cNvCxnSpPr/>
          <p:nvPr/>
        </p:nvCxnSpPr>
        <p:spPr>
          <a:xfrm rot="5400000">
            <a:off x="5679289" y="3964785"/>
            <a:ext cx="2714644" cy="1214446"/>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10" name="9 Metin kutusu"/>
          <p:cNvSpPr txBox="1"/>
          <p:nvPr/>
        </p:nvSpPr>
        <p:spPr>
          <a:xfrm>
            <a:off x="642910" y="5857892"/>
            <a:ext cx="8001056" cy="646331"/>
          </a:xfrm>
          <a:prstGeom prst="rect">
            <a:avLst/>
          </a:prstGeom>
          <a:noFill/>
        </p:spPr>
        <p:txBody>
          <a:bodyPr wrap="square" rtlCol="0">
            <a:spAutoFit/>
          </a:bodyPr>
          <a:lstStyle/>
          <a:p>
            <a:pPr algn="r"/>
            <a:r>
              <a:rPr lang="tr-TR" dirty="0" smtClean="0"/>
              <a:t>Kapalı aralık mantığıyla da çalışabilirdik ama kodumuzda ona göre düzenlemeler yapmak gerekirdi.</a:t>
            </a:r>
            <a:endParaRPr lang="tr-TR" dirty="0"/>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sp>
        <p:nvSpPr>
          <p:cNvPr id="2" name="Başlık 1"/>
          <p:cNvSpPr>
            <a:spLocks noGrp="1"/>
          </p:cNvSpPr>
          <p:nvPr>
            <p:ph type="title"/>
          </p:nvPr>
        </p:nvSpPr>
        <p:spPr/>
        <p:txBody>
          <a:bodyPr>
            <a:normAutofit/>
          </a:bodyPr>
          <a:lstStyle/>
          <a:p>
            <a:r>
              <a:rPr lang="tr-TR" b="1" dirty="0" smtClean="0">
                <a:solidFill>
                  <a:schemeClr val="tx2">
                    <a:lumMod val="60000"/>
                    <a:lumOff val="40000"/>
                  </a:schemeClr>
                </a:solidFill>
              </a:rPr>
              <a:t>İkili  arama kodu…</a:t>
            </a:r>
            <a:endParaRPr lang="tr-TR" b="1" dirty="0">
              <a:solidFill>
                <a:schemeClr val="tx2">
                  <a:lumMod val="60000"/>
                  <a:lumOff val="40000"/>
                </a:schemeClr>
              </a:solidFill>
            </a:endParaRPr>
          </a:p>
        </p:txBody>
      </p:sp>
      <p:sp>
        <p:nvSpPr>
          <p:cNvPr id="5" name="4 İçerik Yer Tutucusu"/>
          <p:cNvSpPr>
            <a:spLocks noGrp="1"/>
          </p:cNvSpPr>
          <p:nvPr>
            <p:ph sz="quarter" idx="1"/>
          </p:nvPr>
        </p:nvSpPr>
        <p:spPr>
          <a:xfrm>
            <a:off x="285720" y="1714488"/>
            <a:ext cx="4143404" cy="4857784"/>
          </a:xfrm>
        </p:spPr>
        <p:style>
          <a:lnRef idx="2">
            <a:schemeClr val="dk1"/>
          </a:lnRef>
          <a:fillRef idx="1">
            <a:schemeClr val="lt1"/>
          </a:fillRef>
          <a:effectRef idx="0">
            <a:schemeClr val="dk1"/>
          </a:effectRef>
          <a:fontRef idx="minor">
            <a:schemeClr val="dk1"/>
          </a:fontRef>
        </p:style>
        <p:txBody>
          <a:bodyPr>
            <a:normAutofit fontScale="40000" lnSpcReduction="20000"/>
          </a:bodyPr>
          <a:lstStyle/>
          <a:p>
            <a:pPr>
              <a:buNone/>
            </a:pPr>
            <a:r>
              <a:rPr lang="tr-TR" sz="2800" dirty="0" smtClean="0"/>
              <a:t>#</a:t>
            </a:r>
            <a:r>
              <a:rPr lang="tr-TR" sz="2800" dirty="0" err="1" smtClean="0"/>
              <a:t>include</a:t>
            </a:r>
            <a:r>
              <a:rPr lang="tr-TR" sz="2800" dirty="0" smtClean="0"/>
              <a:t> &lt;</a:t>
            </a:r>
            <a:r>
              <a:rPr lang="tr-TR" sz="2800" dirty="0" err="1" smtClean="0"/>
              <a:t>stdio</a:t>
            </a:r>
            <a:r>
              <a:rPr lang="tr-TR" sz="2800" dirty="0" smtClean="0"/>
              <a:t>.h&gt;</a:t>
            </a:r>
          </a:p>
          <a:p>
            <a:pPr>
              <a:buNone/>
            </a:pPr>
            <a:r>
              <a:rPr lang="tr-TR" sz="2800" dirty="0" smtClean="0"/>
              <a:t>#</a:t>
            </a:r>
            <a:r>
              <a:rPr lang="tr-TR" sz="2800" dirty="0" err="1" smtClean="0"/>
              <a:t>include</a:t>
            </a:r>
            <a:r>
              <a:rPr lang="tr-TR" sz="2800" dirty="0" smtClean="0"/>
              <a:t> &lt;</a:t>
            </a:r>
            <a:r>
              <a:rPr lang="tr-TR" sz="2800" dirty="0" err="1" smtClean="0"/>
              <a:t>conio</a:t>
            </a:r>
            <a:r>
              <a:rPr lang="tr-TR" sz="2800" dirty="0" smtClean="0"/>
              <a:t>.h&gt;</a:t>
            </a:r>
          </a:p>
          <a:p>
            <a:pPr>
              <a:buNone/>
            </a:pPr>
            <a:r>
              <a:rPr lang="tr-TR" sz="2800" dirty="0" smtClean="0"/>
              <a:t>#</a:t>
            </a:r>
            <a:r>
              <a:rPr lang="tr-TR" sz="2800" dirty="0" err="1" smtClean="0"/>
              <a:t>include</a:t>
            </a:r>
            <a:r>
              <a:rPr lang="tr-TR" sz="2800" dirty="0" smtClean="0"/>
              <a:t> &lt;</a:t>
            </a:r>
            <a:r>
              <a:rPr lang="tr-TR" sz="2800" dirty="0" err="1" smtClean="0"/>
              <a:t>stdlib</a:t>
            </a:r>
            <a:r>
              <a:rPr lang="tr-TR" sz="2800" dirty="0" smtClean="0"/>
              <a:t>.h&gt;</a:t>
            </a:r>
          </a:p>
          <a:p>
            <a:pPr>
              <a:buNone/>
            </a:pPr>
            <a:r>
              <a:rPr lang="tr-TR" sz="2800" dirty="0" smtClean="0"/>
              <a:t>#</a:t>
            </a:r>
            <a:r>
              <a:rPr lang="tr-TR" sz="2800" dirty="0" err="1" smtClean="0"/>
              <a:t>include</a:t>
            </a:r>
            <a:r>
              <a:rPr lang="tr-TR" sz="2800" dirty="0" smtClean="0"/>
              <a:t> &lt;time.h&gt;</a:t>
            </a:r>
          </a:p>
          <a:p>
            <a:pPr>
              <a:buNone/>
            </a:pPr>
            <a:r>
              <a:rPr lang="tr-TR" sz="2800" dirty="0" smtClean="0"/>
              <a:t>#define KAPASITE 5000</a:t>
            </a:r>
          </a:p>
          <a:p>
            <a:pPr>
              <a:buNone/>
            </a:pPr>
            <a:r>
              <a:rPr lang="tr-TR" sz="2800" dirty="0" smtClean="0"/>
              <a:t>#define ARANAN_DEGER 712</a:t>
            </a:r>
          </a:p>
          <a:p>
            <a:pPr>
              <a:buNone/>
            </a:pPr>
            <a:r>
              <a:rPr lang="tr-TR" sz="2800" dirty="0" err="1" smtClean="0"/>
              <a:t>int</a:t>
            </a:r>
            <a:r>
              <a:rPr lang="tr-TR" sz="2800" dirty="0" smtClean="0"/>
              <a:t> </a:t>
            </a:r>
            <a:r>
              <a:rPr lang="tr-TR" sz="2800" dirty="0" err="1" smtClean="0"/>
              <a:t>main</a:t>
            </a:r>
            <a:r>
              <a:rPr lang="tr-TR" sz="2800" dirty="0" smtClean="0"/>
              <a:t>(){</a:t>
            </a:r>
          </a:p>
          <a:p>
            <a:pPr>
              <a:buNone/>
            </a:pPr>
            <a:r>
              <a:rPr lang="tr-TR" sz="2800" dirty="0" smtClean="0"/>
              <a:t>	</a:t>
            </a:r>
            <a:r>
              <a:rPr lang="tr-TR" sz="2800" dirty="0" err="1" smtClean="0"/>
              <a:t>srand</a:t>
            </a:r>
            <a:r>
              <a:rPr lang="tr-TR" sz="2800" dirty="0" smtClean="0"/>
              <a:t>(time(NULL));</a:t>
            </a:r>
          </a:p>
          <a:p>
            <a:pPr>
              <a:buNone/>
            </a:pPr>
            <a:r>
              <a:rPr lang="tr-TR" sz="2800" dirty="0" smtClean="0"/>
              <a:t>	</a:t>
            </a:r>
            <a:r>
              <a:rPr lang="tr-TR" sz="2800" dirty="0" err="1" smtClean="0"/>
              <a:t>int</a:t>
            </a:r>
            <a:r>
              <a:rPr lang="tr-TR" sz="2800" dirty="0" smtClean="0"/>
              <a:t> arama_no=0;</a:t>
            </a:r>
          </a:p>
          <a:p>
            <a:pPr>
              <a:buNone/>
            </a:pPr>
            <a:r>
              <a:rPr lang="tr-TR" sz="2800" dirty="0" smtClean="0"/>
              <a:t>	</a:t>
            </a:r>
            <a:r>
              <a:rPr lang="tr-TR" sz="2800" dirty="0" err="1" smtClean="0"/>
              <a:t>int</a:t>
            </a:r>
            <a:r>
              <a:rPr lang="tr-TR" sz="2800" dirty="0" smtClean="0"/>
              <a:t> dizi[KAPASITE];</a:t>
            </a:r>
          </a:p>
          <a:p>
            <a:pPr>
              <a:buNone/>
            </a:pPr>
            <a:r>
              <a:rPr lang="tr-TR" sz="2800" dirty="0" smtClean="0"/>
              <a:t>	dizi[0]=1;</a:t>
            </a:r>
          </a:p>
          <a:p>
            <a:pPr>
              <a:buNone/>
            </a:pPr>
            <a:r>
              <a:rPr lang="tr-TR" sz="2800" dirty="0" smtClean="0"/>
              <a:t>	</a:t>
            </a:r>
            <a:r>
              <a:rPr lang="tr-TR" sz="2800" dirty="0" err="1" smtClean="0"/>
              <a:t>int</a:t>
            </a:r>
            <a:r>
              <a:rPr lang="tr-TR" sz="2800" dirty="0" smtClean="0"/>
              <a:t> i;</a:t>
            </a:r>
          </a:p>
          <a:p>
            <a:pPr>
              <a:buNone/>
            </a:pPr>
            <a:r>
              <a:rPr lang="tr-TR" sz="2800" dirty="0" smtClean="0"/>
              <a:t>	</a:t>
            </a:r>
            <a:r>
              <a:rPr lang="tr-TR" sz="2800" dirty="0" err="1" smtClean="0"/>
              <a:t>printf</a:t>
            </a:r>
            <a:r>
              <a:rPr lang="tr-TR" sz="2800" dirty="0" smtClean="0"/>
              <a:t>("dizi: %d ",dizi[0]);</a:t>
            </a:r>
          </a:p>
          <a:p>
            <a:pPr>
              <a:buNone/>
            </a:pPr>
            <a:r>
              <a:rPr lang="tr-TR" sz="2800" dirty="0" smtClean="0"/>
              <a:t>	</a:t>
            </a:r>
            <a:r>
              <a:rPr lang="tr-TR" sz="2800" dirty="0" err="1" smtClean="0"/>
              <a:t>for</a:t>
            </a:r>
            <a:r>
              <a:rPr lang="tr-TR" sz="2800" dirty="0" smtClean="0"/>
              <a:t>(i=1; i&lt;KAPASITE;i++)</a:t>
            </a:r>
          </a:p>
          <a:p>
            <a:pPr>
              <a:buNone/>
            </a:pPr>
            <a:r>
              <a:rPr lang="tr-TR" sz="2800" dirty="0" smtClean="0"/>
              <a:t>	{</a:t>
            </a:r>
          </a:p>
          <a:p>
            <a:pPr>
              <a:buNone/>
            </a:pPr>
            <a:r>
              <a:rPr lang="tr-TR" sz="2800" dirty="0" smtClean="0"/>
              <a:t>		dizi[i] = dizi[i-1] + </a:t>
            </a:r>
            <a:r>
              <a:rPr lang="tr-TR" sz="2800" dirty="0" err="1" smtClean="0"/>
              <a:t>rand</a:t>
            </a:r>
            <a:r>
              <a:rPr lang="tr-TR" sz="2800" dirty="0" smtClean="0"/>
              <a:t>()%3+1;</a:t>
            </a:r>
          </a:p>
          <a:p>
            <a:pPr>
              <a:buNone/>
            </a:pPr>
            <a:r>
              <a:rPr lang="tr-TR" sz="2800" dirty="0" smtClean="0"/>
              <a:t>		</a:t>
            </a:r>
            <a:r>
              <a:rPr lang="tr-TR" sz="2800" dirty="0" err="1" smtClean="0"/>
              <a:t>printf</a:t>
            </a:r>
            <a:r>
              <a:rPr lang="tr-TR" sz="2800" dirty="0" smtClean="0"/>
              <a:t>("%d ",dizi[i]);</a:t>
            </a:r>
          </a:p>
          <a:p>
            <a:pPr>
              <a:buNone/>
            </a:pPr>
            <a:r>
              <a:rPr lang="tr-TR" sz="2800" dirty="0" smtClean="0"/>
              <a:t>	}</a:t>
            </a:r>
          </a:p>
          <a:p>
            <a:pPr>
              <a:buNone/>
            </a:pPr>
            <a:r>
              <a:rPr lang="tr-TR" sz="2800" dirty="0" smtClean="0"/>
              <a:t>	</a:t>
            </a:r>
            <a:r>
              <a:rPr lang="tr-TR" sz="2800" dirty="0" err="1" smtClean="0"/>
              <a:t>printf</a:t>
            </a:r>
            <a:r>
              <a:rPr lang="tr-TR" sz="2800" dirty="0" smtClean="0"/>
              <a:t>("\n");</a:t>
            </a:r>
          </a:p>
          <a:p>
            <a:pPr>
              <a:buNone/>
            </a:pPr>
            <a:endParaRPr lang="tr-TR" dirty="0" smtClean="0"/>
          </a:p>
          <a:p>
            <a:pPr>
              <a:buNone/>
            </a:pPr>
            <a:r>
              <a:rPr lang="tr-TR" sz="6000" b="1" dirty="0" smtClean="0"/>
              <a:t>//…</a:t>
            </a:r>
          </a:p>
        </p:txBody>
      </p:sp>
      <p:sp>
        <p:nvSpPr>
          <p:cNvPr id="4" name="3 Metin kutusu"/>
          <p:cNvSpPr txBox="1"/>
          <p:nvPr/>
        </p:nvSpPr>
        <p:spPr>
          <a:xfrm>
            <a:off x="357158" y="1285860"/>
            <a:ext cx="8286808" cy="400110"/>
          </a:xfrm>
          <a:prstGeom prst="rect">
            <a:avLst/>
          </a:prstGeom>
          <a:noFill/>
        </p:spPr>
        <p:txBody>
          <a:bodyPr wrap="square" rtlCol="0">
            <a:spAutoFit/>
          </a:bodyPr>
          <a:lstStyle/>
          <a:p>
            <a:r>
              <a:rPr lang="tr-TR" sz="2000" dirty="0" smtClean="0"/>
              <a:t>Dizi sıralı olmak zorundadır. Aşağıdaki kodu çalıştırıp inceleyelim.</a:t>
            </a:r>
            <a:endParaRPr lang="tr-TR" sz="2000" dirty="0"/>
          </a:p>
        </p:txBody>
      </p:sp>
      <p:sp>
        <p:nvSpPr>
          <p:cNvPr id="6" name="5 Dikdörtgen"/>
          <p:cNvSpPr/>
          <p:nvPr/>
        </p:nvSpPr>
        <p:spPr>
          <a:xfrm>
            <a:off x="3071802" y="1928802"/>
            <a:ext cx="5357818" cy="4178067"/>
          </a:xfrm>
          <a:prstGeom prst="rect">
            <a:avLst/>
          </a:prstGeom>
        </p:spPr>
        <p:style>
          <a:lnRef idx="2">
            <a:schemeClr val="dk1"/>
          </a:lnRef>
          <a:fillRef idx="1">
            <a:schemeClr val="lt1"/>
          </a:fillRef>
          <a:effectRef idx="0">
            <a:schemeClr val="dk1"/>
          </a:effectRef>
          <a:fontRef idx="minor">
            <a:schemeClr val="dk1"/>
          </a:fontRef>
        </p:style>
        <p:txBody>
          <a:bodyPr wrap="square">
            <a:spAutoFit/>
          </a:bodyPr>
          <a:lstStyle/>
          <a:p>
            <a:pPr>
              <a:buNone/>
            </a:pPr>
            <a:r>
              <a:rPr lang="tr-TR" sz="2400" b="1" dirty="0" smtClean="0"/>
              <a:t>// …</a:t>
            </a:r>
          </a:p>
          <a:p>
            <a:pPr>
              <a:buNone/>
            </a:pPr>
            <a:r>
              <a:rPr lang="tr-TR" sz="1100" dirty="0" smtClean="0"/>
              <a:t>// </a:t>
            </a:r>
            <a:r>
              <a:rPr lang="tr-TR" sz="1100" dirty="0" err="1" smtClean="0"/>
              <a:t>sayiyi</a:t>
            </a:r>
            <a:r>
              <a:rPr lang="tr-TR" sz="1100" dirty="0" smtClean="0"/>
              <a:t> (</a:t>
            </a:r>
            <a:r>
              <a:rPr lang="tr-TR" sz="1100" dirty="0" err="1" smtClean="0"/>
              <a:t>araligin</a:t>
            </a:r>
            <a:r>
              <a:rPr lang="tr-TR" sz="1100" dirty="0" smtClean="0"/>
              <a:t>_sol_</a:t>
            </a:r>
            <a:r>
              <a:rPr lang="tr-TR" sz="1100" dirty="0" err="1" smtClean="0"/>
              <a:t>tarafi</a:t>
            </a:r>
            <a:r>
              <a:rPr lang="tr-TR" sz="1100" dirty="0" smtClean="0"/>
              <a:t>, </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a:t>
            </a:r>
            <a:r>
              <a:rPr lang="tr-TR" sz="1100" dirty="0" err="1" smtClean="0"/>
              <a:t>na</a:t>
            </a:r>
            <a:r>
              <a:rPr lang="tr-TR" sz="1100" dirty="0" smtClean="0"/>
              <a:t> </a:t>
            </a:r>
            <a:r>
              <a:rPr lang="tr-TR" sz="1100" dirty="0" err="1" smtClean="0"/>
              <a:t>kistirdik</a:t>
            </a:r>
            <a:r>
              <a:rPr lang="tr-TR" sz="1100" dirty="0" smtClean="0"/>
              <a:t>.</a:t>
            </a:r>
          </a:p>
          <a:p>
            <a:pPr>
              <a:buNone/>
            </a:pPr>
            <a:r>
              <a:rPr lang="tr-TR" sz="1100" dirty="0" err="1" smtClean="0"/>
              <a:t>int</a:t>
            </a:r>
            <a:r>
              <a:rPr lang="tr-TR" sz="1100" dirty="0" smtClean="0"/>
              <a:t> </a:t>
            </a:r>
            <a:r>
              <a:rPr lang="tr-TR" sz="1100" dirty="0" err="1" smtClean="0"/>
              <a:t>araligin</a:t>
            </a:r>
            <a:r>
              <a:rPr lang="tr-TR" sz="1100" dirty="0" smtClean="0"/>
              <a:t>_sol_</a:t>
            </a:r>
            <a:r>
              <a:rPr lang="tr-TR" sz="1100" dirty="0" err="1" smtClean="0"/>
              <a:t>tarafi</a:t>
            </a:r>
            <a:r>
              <a:rPr lang="tr-TR" sz="1100" dirty="0" smtClean="0"/>
              <a:t>=-1;// en basta [0,4] yani (-1,5) </a:t>
            </a:r>
            <a:r>
              <a:rPr lang="tr-TR" sz="1100" dirty="0" err="1" smtClean="0"/>
              <a:t>araliginda</a:t>
            </a:r>
            <a:r>
              <a:rPr lang="tr-TR" sz="1100" dirty="0" smtClean="0"/>
              <a:t>.</a:t>
            </a:r>
          </a:p>
          <a:p>
            <a:pPr>
              <a:buNone/>
            </a:pPr>
            <a:r>
              <a:rPr lang="tr-TR" sz="1100" dirty="0" err="1" smtClean="0"/>
              <a:t>int</a:t>
            </a:r>
            <a:r>
              <a:rPr lang="tr-TR" sz="1100" dirty="0" smtClean="0"/>
              <a:t> </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 =KAPASITE; // en basta [0,4] yani (-1,5) </a:t>
            </a:r>
            <a:r>
              <a:rPr lang="tr-TR" sz="1100" dirty="0" err="1" smtClean="0"/>
              <a:t>araliginda</a:t>
            </a:r>
            <a:r>
              <a:rPr lang="tr-TR" sz="1100" dirty="0" smtClean="0"/>
              <a:t>.</a:t>
            </a:r>
          </a:p>
          <a:p>
            <a:pPr>
              <a:buNone/>
            </a:pPr>
            <a:r>
              <a:rPr lang="tr-TR" sz="1100" dirty="0" err="1" smtClean="0"/>
              <a:t>sleep</a:t>
            </a:r>
            <a:r>
              <a:rPr lang="tr-TR" sz="1100" dirty="0" smtClean="0"/>
              <a:t>(1); </a:t>
            </a:r>
            <a:r>
              <a:rPr lang="tr-TR" sz="1100" dirty="0" err="1" smtClean="0"/>
              <a:t>printf</a:t>
            </a:r>
            <a:r>
              <a:rPr lang="tr-TR" sz="1100" dirty="0" smtClean="0"/>
              <a:t>("arama %d: </a:t>
            </a:r>
            <a:r>
              <a:rPr lang="tr-TR" sz="1100" dirty="0" err="1" smtClean="0"/>
              <a:t>sayi</a:t>
            </a:r>
            <a:r>
              <a:rPr lang="tr-TR" sz="1100" dirty="0" smtClean="0"/>
              <a:t> (%d,%d) indis </a:t>
            </a:r>
            <a:r>
              <a:rPr lang="tr-TR" sz="1100" dirty="0" err="1" smtClean="0"/>
              <a:t>araliginda</a:t>
            </a:r>
            <a:r>
              <a:rPr lang="tr-TR" sz="1100" dirty="0" smtClean="0"/>
              <a:t>.\n", ++arama_no, </a:t>
            </a:r>
            <a:r>
              <a:rPr lang="tr-TR" sz="1100" dirty="0" err="1" smtClean="0"/>
              <a:t>araligin</a:t>
            </a:r>
            <a:r>
              <a:rPr lang="tr-TR" sz="1100" dirty="0" smtClean="0"/>
              <a:t>_sol_</a:t>
            </a:r>
            <a:r>
              <a:rPr lang="tr-TR" sz="1100" dirty="0" err="1" smtClean="0"/>
              <a:t>tarafi</a:t>
            </a:r>
            <a:r>
              <a:rPr lang="tr-TR" sz="1100" dirty="0" smtClean="0"/>
              <a:t>, </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 ; //hata </a:t>
            </a:r>
            <a:r>
              <a:rPr lang="tr-TR" sz="1100" dirty="0" err="1" smtClean="0"/>
              <a:t>ayiklama</a:t>
            </a:r>
            <a:endParaRPr lang="tr-TR" sz="1100" dirty="0" smtClean="0"/>
          </a:p>
          <a:p>
            <a:pPr>
              <a:buNone/>
            </a:pPr>
            <a:r>
              <a:rPr lang="tr-TR" sz="1100" dirty="0" err="1" smtClean="0"/>
              <a:t>int</a:t>
            </a:r>
            <a:r>
              <a:rPr lang="tr-TR" sz="1100" dirty="0" smtClean="0"/>
              <a:t> </a:t>
            </a:r>
            <a:r>
              <a:rPr lang="tr-TR" sz="1100" dirty="0" err="1" smtClean="0"/>
              <a:t>araligin</a:t>
            </a:r>
            <a:r>
              <a:rPr lang="tr-TR" sz="1100" dirty="0" smtClean="0"/>
              <a:t>_</a:t>
            </a:r>
            <a:r>
              <a:rPr lang="tr-TR" sz="1100" dirty="0" err="1" smtClean="0"/>
              <a:t>ortasi</a:t>
            </a:r>
            <a:r>
              <a:rPr lang="tr-TR" sz="1100" dirty="0" smtClean="0"/>
              <a:t>= (</a:t>
            </a:r>
            <a:r>
              <a:rPr lang="tr-TR" sz="1100" dirty="0" err="1" smtClean="0"/>
              <a:t>araligin</a:t>
            </a:r>
            <a:r>
              <a:rPr lang="tr-TR" sz="1100" dirty="0" smtClean="0"/>
              <a:t>_sol_</a:t>
            </a:r>
            <a:r>
              <a:rPr lang="tr-TR" sz="1100" dirty="0" err="1" smtClean="0"/>
              <a:t>tarafi</a:t>
            </a:r>
            <a:r>
              <a:rPr lang="tr-TR" sz="1100" dirty="0" smtClean="0"/>
              <a:t>+</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)/2;</a:t>
            </a:r>
          </a:p>
          <a:p>
            <a:pPr>
              <a:buNone/>
            </a:pPr>
            <a:r>
              <a:rPr lang="tr-TR" sz="1100" dirty="0" smtClean="0"/>
              <a:t>	</a:t>
            </a:r>
          </a:p>
          <a:p>
            <a:pPr>
              <a:buNone/>
            </a:pPr>
            <a:r>
              <a:rPr lang="tr-TR" sz="1100" dirty="0" err="1" smtClean="0"/>
              <a:t>while</a:t>
            </a:r>
            <a:r>
              <a:rPr lang="tr-TR" sz="1100" dirty="0" smtClean="0"/>
              <a:t>(dizi[</a:t>
            </a:r>
            <a:r>
              <a:rPr lang="tr-TR" sz="1100" dirty="0" err="1" smtClean="0"/>
              <a:t>araligin</a:t>
            </a:r>
            <a:r>
              <a:rPr lang="tr-TR" sz="1100" dirty="0" smtClean="0"/>
              <a:t>_</a:t>
            </a:r>
            <a:r>
              <a:rPr lang="tr-TR" sz="1100" dirty="0" err="1" smtClean="0"/>
              <a:t>ortasi</a:t>
            </a:r>
            <a:r>
              <a:rPr lang="tr-TR" sz="1100" dirty="0" smtClean="0"/>
              <a:t>]!=ARANAN_DEGER){</a:t>
            </a:r>
          </a:p>
          <a:p>
            <a:pPr>
              <a:buNone/>
            </a:pPr>
            <a:r>
              <a:rPr lang="tr-TR" sz="1100" dirty="0" smtClean="0"/>
              <a:t>	</a:t>
            </a:r>
            <a:r>
              <a:rPr lang="tr-TR" sz="1100" dirty="0" err="1" smtClean="0"/>
              <a:t>if</a:t>
            </a:r>
            <a:r>
              <a:rPr lang="tr-TR" sz="1100" dirty="0" smtClean="0"/>
              <a:t>(dizi[</a:t>
            </a:r>
            <a:r>
              <a:rPr lang="tr-TR" sz="1100" dirty="0" err="1" smtClean="0"/>
              <a:t>araligin</a:t>
            </a:r>
            <a:r>
              <a:rPr lang="tr-TR" sz="1100" dirty="0" smtClean="0"/>
              <a:t>_</a:t>
            </a:r>
            <a:r>
              <a:rPr lang="tr-TR" sz="1100" dirty="0" err="1" smtClean="0"/>
              <a:t>ortasi</a:t>
            </a:r>
            <a:r>
              <a:rPr lang="tr-TR" sz="1100" dirty="0" smtClean="0"/>
              <a:t>]&gt;ARANAN_DEGER) //demek ki sola </a:t>
            </a:r>
            <a:r>
              <a:rPr lang="tr-TR" sz="1100" dirty="0" err="1" smtClean="0"/>
              <a:t>yonelmeli</a:t>
            </a:r>
            <a:r>
              <a:rPr lang="tr-TR" sz="1100" dirty="0" smtClean="0"/>
              <a:t>...</a:t>
            </a:r>
          </a:p>
          <a:p>
            <a:pPr>
              <a:buNone/>
            </a:pPr>
            <a:r>
              <a:rPr lang="tr-TR" sz="1100" dirty="0" smtClean="0"/>
              <a:t>			</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 = </a:t>
            </a:r>
            <a:r>
              <a:rPr lang="tr-TR" sz="1100" dirty="0" err="1" smtClean="0"/>
              <a:t>araligin</a:t>
            </a:r>
            <a:r>
              <a:rPr lang="tr-TR" sz="1100" dirty="0" smtClean="0"/>
              <a:t>_</a:t>
            </a:r>
            <a:r>
              <a:rPr lang="tr-TR" sz="1100" dirty="0" err="1" smtClean="0"/>
              <a:t>ortasi</a:t>
            </a:r>
            <a:r>
              <a:rPr lang="tr-TR" sz="1100" dirty="0" smtClean="0"/>
              <a:t>;</a:t>
            </a:r>
          </a:p>
          <a:p>
            <a:pPr>
              <a:buNone/>
            </a:pPr>
            <a:r>
              <a:rPr lang="tr-TR" sz="1100" dirty="0" smtClean="0"/>
              <a:t>		else //demek ki sola </a:t>
            </a:r>
            <a:r>
              <a:rPr lang="tr-TR" sz="1100" dirty="0" err="1" smtClean="0"/>
              <a:t>yonelmeli</a:t>
            </a:r>
            <a:r>
              <a:rPr lang="tr-TR" sz="1100" dirty="0" smtClean="0"/>
              <a:t>...</a:t>
            </a:r>
          </a:p>
          <a:p>
            <a:pPr>
              <a:buNone/>
            </a:pPr>
            <a:r>
              <a:rPr lang="tr-TR" sz="1100" dirty="0" smtClean="0"/>
              <a:t>			</a:t>
            </a:r>
            <a:r>
              <a:rPr lang="tr-TR" sz="1100" dirty="0" err="1" smtClean="0"/>
              <a:t>araligin</a:t>
            </a:r>
            <a:r>
              <a:rPr lang="tr-TR" sz="1100" dirty="0" smtClean="0"/>
              <a:t>_sol_</a:t>
            </a:r>
            <a:r>
              <a:rPr lang="tr-TR" sz="1100" dirty="0" err="1" smtClean="0"/>
              <a:t>tarafi</a:t>
            </a:r>
            <a:r>
              <a:rPr lang="tr-TR" sz="1100" dirty="0" smtClean="0"/>
              <a:t> = </a:t>
            </a:r>
            <a:r>
              <a:rPr lang="tr-TR" sz="1100" dirty="0" err="1" smtClean="0"/>
              <a:t>araligin</a:t>
            </a:r>
            <a:r>
              <a:rPr lang="tr-TR" sz="1100" dirty="0" smtClean="0"/>
              <a:t>_</a:t>
            </a:r>
            <a:r>
              <a:rPr lang="tr-TR" sz="1100" dirty="0" err="1" smtClean="0"/>
              <a:t>ortasi</a:t>
            </a:r>
            <a:r>
              <a:rPr lang="tr-TR" sz="1100" dirty="0" smtClean="0"/>
              <a:t>;</a:t>
            </a:r>
          </a:p>
          <a:p>
            <a:pPr>
              <a:buNone/>
            </a:pPr>
            <a:r>
              <a:rPr lang="tr-TR" sz="1100" dirty="0" err="1" smtClean="0"/>
              <a:t>sleep</a:t>
            </a:r>
            <a:r>
              <a:rPr lang="tr-TR" sz="1100" dirty="0" smtClean="0"/>
              <a:t>(1); </a:t>
            </a:r>
            <a:r>
              <a:rPr lang="tr-TR" sz="1100" dirty="0" err="1" smtClean="0"/>
              <a:t>printf</a:t>
            </a:r>
            <a:r>
              <a:rPr lang="tr-TR" sz="1100" dirty="0" smtClean="0"/>
              <a:t>("arama %d: </a:t>
            </a:r>
            <a:r>
              <a:rPr lang="tr-TR" sz="1100" dirty="0" err="1" smtClean="0"/>
              <a:t>sayi</a:t>
            </a:r>
            <a:r>
              <a:rPr lang="tr-TR" sz="1100" dirty="0" smtClean="0"/>
              <a:t> (%d,%d) indis </a:t>
            </a:r>
            <a:r>
              <a:rPr lang="tr-TR" sz="1100" dirty="0" err="1" smtClean="0"/>
              <a:t>araliginda</a:t>
            </a:r>
            <a:r>
              <a:rPr lang="tr-TR" sz="1100" dirty="0" smtClean="0"/>
              <a:t>.\n", ++arama_no, </a:t>
            </a:r>
            <a:r>
              <a:rPr lang="tr-TR" sz="1100" dirty="0" err="1" smtClean="0"/>
              <a:t>araligin</a:t>
            </a:r>
            <a:r>
              <a:rPr lang="tr-TR" sz="1100" dirty="0" smtClean="0"/>
              <a:t>_sol_</a:t>
            </a:r>
            <a:r>
              <a:rPr lang="tr-TR" sz="1100" dirty="0" err="1" smtClean="0"/>
              <a:t>tarafi</a:t>
            </a:r>
            <a:r>
              <a:rPr lang="tr-TR" sz="1100" dirty="0" smtClean="0"/>
              <a:t>, </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 ; //hata </a:t>
            </a:r>
            <a:r>
              <a:rPr lang="tr-TR" sz="1100" dirty="0" err="1" smtClean="0"/>
              <a:t>ayiklama</a:t>
            </a:r>
            <a:endParaRPr lang="tr-TR" sz="1100" dirty="0" smtClean="0"/>
          </a:p>
          <a:p>
            <a:pPr>
              <a:buNone/>
            </a:pPr>
            <a:r>
              <a:rPr lang="tr-TR" sz="1100" dirty="0" err="1" smtClean="0"/>
              <a:t>araligin</a:t>
            </a:r>
            <a:r>
              <a:rPr lang="tr-TR" sz="1100" dirty="0" smtClean="0"/>
              <a:t>_</a:t>
            </a:r>
            <a:r>
              <a:rPr lang="tr-TR" sz="1100" dirty="0" err="1" smtClean="0"/>
              <a:t>ortasi</a:t>
            </a:r>
            <a:r>
              <a:rPr lang="tr-TR" sz="1100" dirty="0" smtClean="0"/>
              <a:t>= (</a:t>
            </a:r>
            <a:r>
              <a:rPr lang="tr-TR" sz="1100" dirty="0" err="1" smtClean="0"/>
              <a:t>araligin</a:t>
            </a:r>
            <a:r>
              <a:rPr lang="tr-TR" sz="1100" dirty="0" smtClean="0"/>
              <a:t>_sol_</a:t>
            </a:r>
            <a:r>
              <a:rPr lang="tr-TR" sz="1100" dirty="0" err="1" smtClean="0"/>
              <a:t>tarafi</a:t>
            </a:r>
            <a:r>
              <a:rPr lang="tr-TR" sz="1100" dirty="0" smtClean="0"/>
              <a:t>+</a:t>
            </a:r>
            <a:r>
              <a:rPr lang="tr-TR" sz="1100" dirty="0" err="1" smtClean="0"/>
              <a:t>araligin</a:t>
            </a:r>
            <a:r>
              <a:rPr lang="tr-TR" sz="1100" dirty="0" smtClean="0"/>
              <a:t>_</a:t>
            </a:r>
            <a:r>
              <a:rPr lang="tr-TR" sz="1100" dirty="0" err="1" smtClean="0"/>
              <a:t>sag</a:t>
            </a:r>
            <a:r>
              <a:rPr lang="tr-TR" sz="1100" dirty="0" smtClean="0"/>
              <a:t>_</a:t>
            </a:r>
            <a:r>
              <a:rPr lang="tr-TR" sz="1100" dirty="0" err="1" smtClean="0"/>
              <a:t>tarafi</a:t>
            </a:r>
            <a:r>
              <a:rPr lang="tr-TR" sz="1100" dirty="0" smtClean="0"/>
              <a:t>)/2;</a:t>
            </a:r>
          </a:p>
          <a:p>
            <a:pPr>
              <a:buNone/>
            </a:pPr>
            <a:r>
              <a:rPr lang="tr-TR" sz="1100" dirty="0" err="1" smtClean="0"/>
              <a:t>if</a:t>
            </a:r>
            <a:r>
              <a:rPr lang="tr-TR" sz="1100" dirty="0" smtClean="0"/>
              <a:t>(</a:t>
            </a:r>
            <a:r>
              <a:rPr lang="tr-TR" sz="1100" dirty="0" err="1" smtClean="0"/>
              <a:t>araligin</a:t>
            </a:r>
            <a:r>
              <a:rPr lang="tr-TR" sz="1100" dirty="0" smtClean="0"/>
              <a:t>_</a:t>
            </a:r>
            <a:r>
              <a:rPr lang="tr-TR" sz="1100" dirty="0" err="1" smtClean="0"/>
              <a:t>ortasi</a:t>
            </a:r>
            <a:r>
              <a:rPr lang="tr-TR" sz="1100" dirty="0" smtClean="0"/>
              <a:t>==</a:t>
            </a:r>
            <a:r>
              <a:rPr lang="tr-TR" sz="1100" dirty="0" err="1" smtClean="0"/>
              <a:t>araligin</a:t>
            </a:r>
            <a:r>
              <a:rPr lang="tr-TR" sz="1100" dirty="0" smtClean="0"/>
              <a:t>_sol_</a:t>
            </a:r>
            <a:r>
              <a:rPr lang="tr-TR" sz="1100" dirty="0" err="1" smtClean="0"/>
              <a:t>tarafi</a:t>
            </a:r>
            <a:r>
              <a:rPr lang="tr-TR" sz="1100" dirty="0" smtClean="0"/>
              <a:t>) </a:t>
            </a:r>
          </a:p>
          <a:p>
            <a:pPr>
              <a:buNone/>
            </a:pPr>
            <a:r>
              <a:rPr lang="tr-TR" sz="1100" dirty="0" smtClean="0"/>
              <a:t>   { </a:t>
            </a:r>
            <a:r>
              <a:rPr lang="tr-TR" sz="1100" dirty="0" err="1" smtClean="0"/>
              <a:t>printf</a:t>
            </a:r>
            <a:r>
              <a:rPr lang="tr-TR" sz="1100" dirty="0" smtClean="0"/>
              <a:t>("</a:t>
            </a:r>
            <a:r>
              <a:rPr lang="tr-TR" sz="1100" dirty="0" err="1" smtClean="0"/>
              <a:t>Araligin</a:t>
            </a:r>
            <a:r>
              <a:rPr lang="tr-TR" sz="1100" dirty="0" smtClean="0"/>
              <a:t> </a:t>
            </a:r>
            <a:r>
              <a:rPr lang="tr-TR" sz="1100" dirty="0" err="1" smtClean="0"/>
              <a:t>icinde</a:t>
            </a:r>
            <a:r>
              <a:rPr lang="tr-TR" sz="1100" dirty="0" smtClean="0"/>
              <a:t> </a:t>
            </a:r>
            <a:r>
              <a:rPr lang="tr-TR" sz="1100" dirty="0" err="1" smtClean="0"/>
              <a:t>sayi</a:t>
            </a:r>
            <a:r>
              <a:rPr lang="tr-TR" sz="1100" dirty="0" smtClean="0"/>
              <a:t> </a:t>
            </a:r>
            <a:r>
              <a:rPr lang="tr-TR" sz="1100" dirty="0" err="1" smtClean="0"/>
              <a:t>kalmadi</a:t>
            </a:r>
            <a:r>
              <a:rPr lang="tr-TR" sz="1100" dirty="0" smtClean="0"/>
              <a:t>. </a:t>
            </a:r>
            <a:r>
              <a:rPr lang="tr-TR" sz="1100" dirty="0" err="1" smtClean="0"/>
              <a:t>Sayi</a:t>
            </a:r>
            <a:r>
              <a:rPr lang="tr-TR" sz="1100" dirty="0" smtClean="0"/>
              <a:t> </a:t>
            </a:r>
            <a:r>
              <a:rPr lang="tr-TR" sz="1100" dirty="0" err="1" smtClean="0"/>
              <a:t>bulunamadi</a:t>
            </a:r>
            <a:r>
              <a:rPr lang="tr-TR" sz="1100" dirty="0" smtClean="0"/>
              <a:t>."); </a:t>
            </a:r>
            <a:r>
              <a:rPr lang="tr-TR" sz="1100" dirty="0" err="1" smtClean="0"/>
              <a:t>getch</a:t>
            </a:r>
            <a:r>
              <a:rPr lang="tr-TR" sz="1100" dirty="0" smtClean="0"/>
              <a:t>(); </a:t>
            </a:r>
            <a:r>
              <a:rPr lang="tr-TR" sz="1100" dirty="0" err="1" smtClean="0"/>
              <a:t>return</a:t>
            </a:r>
            <a:r>
              <a:rPr lang="tr-TR" sz="1100" dirty="0" smtClean="0"/>
              <a:t> 0;}</a:t>
            </a:r>
          </a:p>
          <a:p>
            <a:pPr>
              <a:buNone/>
            </a:pPr>
            <a:r>
              <a:rPr lang="tr-TR" sz="1100" dirty="0" smtClean="0"/>
              <a:t>}</a:t>
            </a:r>
          </a:p>
          <a:p>
            <a:pPr>
              <a:buNone/>
            </a:pPr>
            <a:r>
              <a:rPr lang="tr-TR" sz="1100" dirty="0" err="1" smtClean="0"/>
              <a:t>printf</a:t>
            </a:r>
            <a:r>
              <a:rPr lang="tr-TR" sz="1100" dirty="0" smtClean="0"/>
              <a:t>("%d dizide bulundu. </a:t>
            </a:r>
            <a:r>
              <a:rPr lang="tr-TR" sz="1100" dirty="0" err="1" smtClean="0"/>
              <a:t>Indis</a:t>
            </a:r>
            <a:r>
              <a:rPr lang="tr-TR" sz="1100" dirty="0" smtClean="0"/>
              <a:t>:%d", ARANAN_DEGER,</a:t>
            </a:r>
            <a:r>
              <a:rPr lang="tr-TR" sz="1100" dirty="0" err="1" smtClean="0"/>
              <a:t>araligin</a:t>
            </a:r>
            <a:r>
              <a:rPr lang="tr-TR" sz="1100" dirty="0" smtClean="0"/>
              <a:t>_</a:t>
            </a:r>
            <a:r>
              <a:rPr lang="tr-TR" sz="1100" dirty="0" err="1" smtClean="0"/>
              <a:t>ortasi</a:t>
            </a:r>
            <a:r>
              <a:rPr lang="tr-TR" sz="1100" dirty="0" smtClean="0"/>
              <a:t>);</a:t>
            </a:r>
          </a:p>
          <a:p>
            <a:pPr>
              <a:buNone/>
            </a:pPr>
            <a:r>
              <a:rPr lang="tr-TR" sz="1100" dirty="0" err="1" smtClean="0"/>
              <a:t>getch</a:t>
            </a:r>
            <a:r>
              <a:rPr lang="tr-TR" sz="1100" dirty="0" smtClean="0"/>
              <a:t>();</a:t>
            </a:r>
          </a:p>
          <a:p>
            <a:pPr>
              <a:buNone/>
            </a:pPr>
            <a:r>
              <a:rPr lang="tr-TR" sz="1100" dirty="0" err="1" smtClean="0"/>
              <a:t>return</a:t>
            </a:r>
            <a:r>
              <a:rPr lang="tr-TR" sz="1100" dirty="0" smtClean="0"/>
              <a:t> 0;</a:t>
            </a:r>
          </a:p>
          <a:p>
            <a:pPr>
              <a:buNone/>
            </a:pPr>
            <a:r>
              <a:rPr lang="tr-TR" sz="1050" dirty="0" smtClean="0"/>
              <a:t>}</a:t>
            </a:r>
            <a:endParaRPr lang="tr-TR" sz="1050" dirty="0"/>
          </a:p>
        </p:txBody>
      </p:sp>
      <p:pic>
        <p:nvPicPr>
          <p:cNvPr id="8" name="7 Resim" descr="bilgisayar.wmf"/>
          <p:cNvPicPr>
            <a:picLocks noChangeAspect="1"/>
          </p:cNvPicPr>
          <p:nvPr/>
        </p:nvPicPr>
        <p:blipFill>
          <a:blip r:embed="rId3"/>
          <a:stretch>
            <a:fillRect/>
          </a:stretch>
        </p:blipFill>
        <p:spPr>
          <a:xfrm>
            <a:off x="7572396" y="214290"/>
            <a:ext cx="1071570" cy="1094129"/>
          </a:xfrm>
          <a:prstGeom prst="rect">
            <a:avLst/>
          </a:prstGeom>
        </p:spPr>
      </p:pic>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4.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pic>
        <p:nvPicPr>
          <p:cNvPr id="6" name="5 Resim" descr="Insertion-Sort.jpg"/>
          <p:cNvPicPr>
            <a:picLocks noChangeAspect="1"/>
          </p:cNvPicPr>
          <p:nvPr/>
        </p:nvPicPr>
        <p:blipFill>
          <a:blip r:embed="rId3"/>
          <a:stretch>
            <a:fillRect/>
          </a:stretch>
        </p:blipFill>
        <p:spPr>
          <a:xfrm>
            <a:off x="584376" y="4429132"/>
            <a:ext cx="2824559" cy="2428868"/>
          </a:xfrm>
          <a:prstGeom prst="rect">
            <a:avLst/>
          </a:prstGeom>
        </p:spPr>
      </p:pic>
      <p:sp>
        <p:nvSpPr>
          <p:cNvPr id="2" name="1 Başlık"/>
          <p:cNvSpPr>
            <a:spLocks noGrp="1"/>
          </p:cNvSpPr>
          <p:nvPr>
            <p:ph type="title"/>
          </p:nvPr>
        </p:nvSpPr>
        <p:spPr/>
        <p:txBody>
          <a:bodyPr/>
          <a:lstStyle/>
          <a:p>
            <a:r>
              <a:rPr lang="tr-TR" dirty="0" smtClean="0"/>
              <a:t>“</a:t>
            </a:r>
            <a:r>
              <a:rPr lang="tr-TR" dirty="0" err="1" smtClean="0"/>
              <a:t>Insertion</a:t>
            </a:r>
            <a:r>
              <a:rPr lang="tr-TR" dirty="0" smtClean="0"/>
              <a:t> </a:t>
            </a:r>
            <a:r>
              <a:rPr lang="tr-TR" dirty="0" err="1" smtClean="0"/>
              <a:t>sort</a:t>
            </a:r>
            <a:r>
              <a:rPr lang="tr-TR" dirty="0" smtClean="0"/>
              <a:t>” sıralama algoritması</a:t>
            </a:r>
            <a:endParaRPr lang="tr-TR" dirty="0"/>
          </a:p>
        </p:txBody>
      </p:sp>
      <p:sp>
        <p:nvSpPr>
          <p:cNvPr id="3" name="2 İçerik Yer Tutucusu"/>
          <p:cNvSpPr>
            <a:spLocks noGrp="1"/>
          </p:cNvSpPr>
          <p:nvPr>
            <p:ph sz="quarter" idx="1"/>
          </p:nvPr>
        </p:nvSpPr>
        <p:spPr/>
        <p:txBody>
          <a:bodyPr>
            <a:noAutofit/>
          </a:bodyPr>
          <a:lstStyle/>
          <a:p>
            <a:pPr>
              <a:buNone/>
            </a:pPr>
            <a:r>
              <a:rPr lang="tr-TR" sz="1400" dirty="0" err="1" smtClean="0"/>
              <a:t>void</a:t>
            </a:r>
            <a:r>
              <a:rPr lang="tr-TR" sz="1400" dirty="0" smtClean="0"/>
              <a:t> </a:t>
            </a:r>
            <a:r>
              <a:rPr lang="tr-TR" sz="1400" dirty="0" err="1" smtClean="0"/>
              <a:t>insertionSort</a:t>
            </a:r>
            <a:r>
              <a:rPr lang="tr-TR" sz="1400" dirty="0" smtClean="0"/>
              <a:t>(</a:t>
            </a:r>
            <a:r>
              <a:rPr lang="tr-TR" sz="1400" dirty="0" err="1" smtClean="0"/>
              <a:t>int</a:t>
            </a:r>
            <a:r>
              <a:rPr lang="tr-TR" sz="1400" dirty="0" smtClean="0"/>
              <a:t> </a:t>
            </a:r>
            <a:r>
              <a:rPr lang="tr-TR" sz="1400" dirty="0" err="1" smtClean="0"/>
              <a:t>arr</a:t>
            </a:r>
            <a:r>
              <a:rPr lang="tr-TR" sz="1400" dirty="0" smtClean="0"/>
              <a:t>[], </a:t>
            </a:r>
            <a:r>
              <a:rPr lang="tr-TR" sz="1400" dirty="0" err="1" smtClean="0"/>
              <a:t>int</a:t>
            </a:r>
            <a:r>
              <a:rPr lang="tr-TR" sz="1400" dirty="0" smtClean="0"/>
              <a:t> n) {</a:t>
            </a:r>
          </a:p>
          <a:p>
            <a:pPr>
              <a:buNone/>
            </a:pPr>
            <a:r>
              <a:rPr lang="tr-TR" sz="1400" dirty="0" smtClean="0"/>
              <a:t>   </a:t>
            </a:r>
            <a:r>
              <a:rPr lang="tr-TR" sz="1400" dirty="0" err="1" smtClean="0"/>
              <a:t>int</a:t>
            </a:r>
            <a:r>
              <a:rPr lang="tr-TR" sz="1400" dirty="0" smtClean="0"/>
              <a:t> i, </a:t>
            </a:r>
            <a:r>
              <a:rPr lang="tr-TR" sz="1400" dirty="0" err="1" smtClean="0"/>
              <a:t>key</a:t>
            </a:r>
            <a:r>
              <a:rPr lang="tr-TR" sz="1400" dirty="0" smtClean="0"/>
              <a:t>, j;</a:t>
            </a:r>
          </a:p>
          <a:p>
            <a:pPr>
              <a:buNone/>
            </a:pPr>
            <a:r>
              <a:rPr lang="tr-TR" sz="1400" dirty="0" smtClean="0"/>
              <a:t>   </a:t>
            </a:r>
            <a:r>
              <a:rPr lang="tr-TR" sz="1400" dirty="0" err="1" smtClean="0"/>
              <a:t>for</a:t>
            </a:r>
            <a:r>
              <a:rPr lang="tr-TR" sz="1400" dirty="0" smtClean="0"/>
              <a:t> (i = 1; i &lt; n; i++)</a:t>
            </a:r>
          </a:p>
          <a:p>
            <a:pPr>
              <a:buNone/>
            </a:pPr>
            <a:r>
              <a:rPr lang="tr-TR" sz="1400" dirty="0" smtClean="0"/>
              <a:t>   {</a:t>
            </a:r>
          </a:p>
          <a:p>
            <a:pPr>
              <a:buNone/>
            </a:pPr>
            <a:r>
              <a:rPr lang="tr-TR" sz="1400" dirty="0" smtClean="0"/>
              <a:t>       </a:t>
            </a:r>
            <a:r>
              <a:rPr lang="tr-TR" sz="1400" dirty="0" err="1" smtClean="0"/>
              <a:t>key</a:t>
            </a:r>
            <a:r>
              <a:rPr lang="tr-TR" sz="1400" dirty="0" smtClean="0"/>
              <a:t> = </a:t>
            </a:r>
            <a:r>
              <a:rPr lang="tr-TR" sz="1400" dirty="0" err="1" smtClean="0"/>
              <a:t>arr</a:t>
            </a:r>
            <a:r>
              <a:rPr lang="tr-TR" sz="1400" dirty="0" smtClean="0"/>
              <a:t>[i];</a:t>
            </a:r>
          </a:p>
          <a:p>
            <a:pPr>
              <a:buNone/>
            </a:pPr>
            <a:r>
              <a:rPr lang="tr-TR" sz="1400" dirty="0" smtClean="0"/>
              <a:t>       j = i-1;</a:t>
            </a:r>
          </a:p>
          <a:p>
            <a:pPr>
              <a:buNone/>
            </a:pPr>
            <a:r>
              <a:rPr lang="tr-TR" sz="1400" dirty="0" smtClean="0"/>
              <a:t>       /* </a:t>
            </a:r>
            <a:r>
              <a:rPr lang="tr-TR" sz="1400" dirty="0" err="1" smtClean="0"/>
              <a:t>Move</a:t>
            </a:r>
            <a:r>
              <a:rPr lang="tr-TR" sz="1400" dirty="0" smtClean="0"/>
              <a:t> </a:t>
            </a:r>
            <a:r>
              <a:rPr lang="tr-TR" sz="1400" dirty="0" err="1" smtClean="0"/>
              <a:t>elements</a:t>
            </a:r>
            <a:r>
              <a:rPr lang="tr-TR" sz="1400" dirty="0" smtClean="0"/>
              <a:t> of </a:t>
            </a:r>
            <a:r>
              <a:rPr lang="tr-TR" sz="1400" dirty="0" err="1" smtClean="0"/>
              <a:t>arr</a:t>
            </a:r>
            <a:r>
              <a:rPr lang="tr-TR" sz="1400" dirty="0" smtClean="0"/>
              <a:t>[0..i-1], </a:t>
            </a:r>
            <a:r>
              <a:rPr lang="tr-TR" sz="1400" dirty="0" err="1" smtClean="0"/>
              <a:t>that</a:t>
            </a:r>
            <a:r>
              <a:rPr lang="tr-TR" sz="1400" dirty="0" smtClean="0"/>
              <a:t> </a:t>
            </a:r>
            <a:r>
              <a:rPr lang="tr-TR" sz="1400" dirty="0" err="1" smtClean="0"/>
              <a:t>are</a:t>
            </a:r>
            <a:r>
              <a:rPr lang="tr-TR" sz="1400" dirty="0" smtClean="0"/>
              <a:t> </a:t>
            </a:r>
            <a:r>
              <a:rPr lang="tr-TR" sz="1400" dirty="0" err="1" smtClean="0"/>
              <a:t>greater</a:t>
            </a:r>
            <a:r>
              <a:rPr lang="tr-TR" sz="1400" dirty="0" smtClean="0"/>
              <a:t> </a:t>
            </a:r>
            <a:r>
              <a:rPr lang="tr-TR" sz="1400" dirty="0" err="1" smtClean="0"/>
              <a:t>than</a:t>
            </a:r>
            <a:r>
              <a:rPr lang="tr-TR" sz="1400" dirty="0" smtClean="0"/>
              <a:t> </a:t>
            </a:r>
            <a:r>
              <a:rPr lang="tr-TR" sz="1400" dirty="0" err="1" smtClean="0"/>
              <a:t>key</a:t>
            </a:r>
            <a:r>
              <a:rPr lang="tr-TR" sz="1400" dirty="0" smtClean="0"/>
              <a:t>, </a:t>
            </a:r>
            <a:r>
              <a:rPr lang="tr-TR" sz="1400" dirty="0" err="1" smtClean="0"/>
              <a:t>to</a:t>
            </a:r>
            <a:r>
              <a:rPr lang="tr-TR" sz="1400" dirty="0" smtClean="0"/>
              <a:t> </a:t>
            </a:r>
            <a:r>
              <a:rPr lang="tr-TR" sz="1400" dirty="0" err="1" smtClean="0"/>
              <a:t>one</a:t>
            </a:r>
            <a:r>
              <a:rPr lang="tr-TR" sz="1400" dirty="0" smtClean="0"/>
              <a:t> </a:t>
            </a:r>
            <a:r>
              <a:rPr lang="tr-TR" sz="1400" dirty="0" err="1" smtClean="0"/>
              <a:t>position</a:t>
            </a:r>
            <a:r>
              <a:rPr lang="tr-TR" sz="1400" dirty="0" smtClean="0"/>
              <a:t> </a:t>
            </a:r>
            <a:r>
              <a:rPr lang="tr-TR" sz="1400" dirty="0" err="1" smtClean="0"/>
              <a:t>ahead</a:t>
            </a:r>
            <a:r>
              <a:rPr lang="tr-TR" sz="1400" dirty="0" smtClean="0"/>
              <a:t> of </a:t>
            </a:r>
            <a:r>
              <a:rPr lang="tr-TR" sz="1400" dirty="0" err="1" smtClean="0"/>
              <a:t>their</a:t>
            </a:r>
            <a:r>
              <a:rPr lang="tr-TR" sz="1400" dirty="0" smtClean="0"/>
              <a:t> </a:t>
            </a:r>
            <a:r>
              <a:rPr lang="tr-TR" sz="1400" dirty="0" err="1" smtClean="0"/>
              <a:t>current</a:t>
            </a:r>
            <a:r>
              <a:rPr lang="tr-TR" sz="1400" dirty="0" smtClean="0"/>
              <a:t> </a:t>
            </a:r>
            <a:r>
              <a:rPr lang="tr-TR" sz="1400" dirty="0" err="1" smtClean="0"/>
              <a:t>position</a:t>
            </a:r>
            <a:r>
              <a:rPr lang="tr-TR" sz="1400" dirty="0" smtClean="0"/>
              <a:t> */</a:t>
            </a:r>
          </a:p>
          <a:p>
            <a:pPr>
              <a:buNone/>
            </a:pPr>
            <a:r>
              <a:rPr lang="tr-TR" sz="1400" dirty="0" smtClean="0"/>
              <a:t>       </a:t>
            </a:r>
            <a:r>
              <a:rPr lang="tr-TR" sz="1400" dirty="0" err="1" smtClean="0"/>
              <a:t>while</a:t>
            </a:r>
            <a:r>
              <a:rPr lang="tr-TR" sz="1400" dirty="0" smtClean="0"/>
              <a:t> (j &gt;= 0 &amp;&amp; </a:t>
            </a:r>
            <a:r>
              <a:rPr lang="tr-TR" sz="1400" dirty="0" err="1" smtClean="0"/>
              <a:t>arr</a:t>
            </a:r>
            <a:r>
              <a:rPr lang="tr-TR" sz="1400" dirty="0" smtClean="0"/>
              <a:t>[j] &gt; </a:t>
            </a:r>
            <a:r>
              <a:rPr lang="tr-TR" sz="1400" dirty="0" err="1" smtClean="0"/>
              <a:t>key</a:t>
            </a:r>
            <a:r>
              <a:rPr lang="tr-TR" sz="1400" dirty="0" smtClean="0"/>
              <a:t>)</a:t>
            </a:r>
          </a:p>
          <a:p>
            <a:pPr>
              <a:buNone/>
            </a:pPr>
            <a:r>
              <a:rPr lang="tr-TR" sz="1400" dirty="0" smtClean="0"/>
              <a:t>       {</a:t>
            </a:r>
          </a:p>
          <a:p>
            <a:pPr>
              <a:buNone/>
            </a:pPr>
            <a:r>
              <a:rPr lang="tr-TR" sz="1400" dirty="0" smtClean="0"/>
              <a:t>           </a:t>
            </a:r>
            <a:r>
              <a:rPr lang="tr-TR" sz="1400" dirty="0" err="1" smtClean="0"/>
              <a:t>arr</a:t>
            </a:r>
            <a:r>
              <a:rPr lang="tr-TR" sz="1400" dirty="0" smtClean="0"/>
              <a:t>[j+1] = </a:t>
            </a:r>
            <a:r>
              <a:rPr lang="tr-TR" sz="1400" dirty="0" err="1" smtClean="0"/>
              <a:t>arr</a:t>
            </a:r>
            <a:r>
              <a:rPr lang="tr-TR" sz="1400" dirty="0" smtClean="0"/>
              <a:t>[j];</a:t>
            </a:r>
          </a:p>
          <a:p>
            <a:pPr>
              <a:buNone/>
            </a:pPr>
            <a:r>
              <a:rPr lang="tr-TR" sz="1400" dirty="0" smtClean="0"/>
              <a:t>           j = j-1;</a:t>
            </a:r>
          </a:p>
          <a:p>
            <a:pPr>
              <a:buNone/>
            </a:pPr>
            <a:r>
              <a:rPr lang="tr-TR" sz="1400" dirty="0" smtClean="0"/>
              <a:t>       }</a:t>
            </a:r>
          </a:p>
          <a:p>
            <a:pPr>
              <a:buNone/>
            </a:pPr>
            <a:r>
              <a:rPr lang="tr-TR" sz="1400" dirty="0" smtClean="0"/>
              <a:t>       </a:t>
            </a:r>
            <a:r>
              <a:rPr lang="tr-TR" sz="1400" dirty="0" err="1" smtClean="0"/>
              <a:t>arr</a:t>
            </a:r>
            <a:r>
              <a:rPr lang="tr-TR" sz="1400" dirty="0" smtClean="0"/>
              <a:t>[j+1] = </a:t>
            </a:r>
            <a:r>
              <a:rPr lang="tr-TR" sz="1400" dirty="0" err="1" smtClean="0"/>
              <a:t>key</a:t>
            </a:r>
            <a:r>
              <a:rPr lang="tr-TR" sz="1400" dirty="0" smtClean="0"/>
              <a:t>;</a:t>
            </a:r>
          </a:p>
          <a:p>
            <a:pPr>
              <a:buNone/>
            </a:pPr>
            <a:r>
              <a:rPr lang="tr-TR" sz="1400" dirty="0" smtClean="0"/>
              <a:t>   } }</a:t>
            </a:r>
          </a:p>
        </p:txBody>
      </p:sp>
      <p:pic>
        <p:nvPicPr>
          <p:cNvPr id="5" name="4 Resim" descr="Insertion-sort-example-300px.gif"/>
          <p:cNvPicPr>
            <a:picLocks noChangeAspect="1"/>
          </p:cNvPicPr>
          <p:nvPr/>
        </p:nvPicPr>
        <p:blipFill>
          <a:blip r:embed="rId4"/>
          <a:stretch>
            <a:fillRect/>
          </a:stretch>
        </p:blipFill>
        <p:spPr>
          <a:xfrm>
            <a:off x="3714744" y="3429000"/>
            <a:ext cx="4357698" cy="2614619"/>
          </a:xfrm>
          <a:prstGeom prst="rect">
            <a:avLst/>
          </a:prstGeom>
        </p:spPr>
      </p:pic>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5.xml><?xml version="1.0" encoding="utf-8"?>
<p:sld xmlns:a="http://schemas.openxmlformats.org/drawingml/2006/main" xmlns:r="http://schemas.openxmlformats.org/officeDocument/2006/relationships" xmlns:p="http://schemas.openxmlformats.org/presentationml/2006/main">
  <p:cSld>
    <p:bg>
      <p:bgPr>
        <a:solidFill>
          <a:srgbClr val="FFCDCD"/>
        </a:solidFill>
        <a:effectLst/>
      </p:bgPr>
    </p:bg>
    <p:spTree>
      <p:nvGrpSpPr>
        <p:cNvPr id="1" name=""/>
        <p:cNvGrpSpPr/>
        <p:nvPr/>
      </p:nvGrpSpPr>
      <p:grpSpPr>
        <a:xfrm>
          <a:off x="0" y="0"/>
          <a:ext cx="0" cy="0"/>
          <a:chOff x="0" y="0"/>
          <a:chExt cx="0" cy="0"/>
        </a:xfrm>
      </p:grpSpPr>
      <p:pic>
        <p:nvPicPr>
          <p:cNvPr id="1026" name="Picture 2" descr="Image result for thread"/>
          <p:cNvPicPr>
            <a:picLocks noChangeAspect="1" noChangeArrowheads="1"/>
          </p:cNvPicPr>
          <p:nvPr/>
        </p:nvPicPr>
        <p:blipFill>
          <a:blip r:embed="rId3">
            <a:clrChange>
              <a:clrFrom>
                <a:srgbClr val="FFFFFF"/>
              </a:clrFrom>
              <a:clrTo>
                <a:srgbClr val="FFFFFF">
                  <a:alpha val="0"/>
                </a:srgbClr>
              </a:clrTo>
            </a:clrChange>
          </a:blip>
          <a:srcRect t="5705"/>
          <a:stretch>
            <a:fillRect/>
          </a:stretch>
        </p:blipFill>
        <p:spPr bwMode="auto">
          <a:xfrm>
            <a:off x="6072198" y="91498"/>
            <a:ext cx="2571768" cy="1512076"/>
          </a:xfrm>
          <a:prstGeom prst="rect">
            <a:avLst/>
          </a:prstGeom>
          <a:noFill/>
        </p:spPr>
      </p:pic>
      <p:sp>
        <p:nvSpPr>
          <p:cNvPr id="2" name="1 Başlık"/>
          <p:cNvSpPr>
            <a:spLocks noGrp="1"/>
          </p:cNvSpPr>
          <p:nvPr>
            <p:ph type="title"/>
          </p:nvPr>
        </p:nvSpPr>
        <p:spPr/>
        <p:txBody>
          <a:bodyPr>
            <a:normAutofit/>
          </a:bodyPr>
          <a:lstStyle/>
          <a:p>
            <a:r>
              <a:rPr lang="tr-TR" sz="2000" dirty="0" err="1" smtClean="0"/>
              <a:t>Thread</a:t>
            </a:r>
            <a:r>
              <a:rPr lang="tr-TR" sz="2000" dirty="0" smtClean="0"/>
              <a:t> mantığı </a:t>
            </a:r>
            <a:r>
              <a:rPr lang="tr-TR" sz="1600" dirty="0" smtClean="0"/>
              <a:t>(sınavda detaylı olarak sorumlu değilsiniz.)</a:t>
            </a:r>
            <a:endParaRPr lang="tr-TR" sz="2000" dirty="0"/>
          </a:p>
        </p:txBody>
      </p:sp>
      <p:sp>
        <p:nvSpPr>
          <p:cNvPr id="3" name="2 İçerik Yer Tutucusu"/>
          <p:cNvSpPr>
            <a:spLocks noGrp="1"/>
          </p:cNvSpPr>
          <p:nvPr>
            <p:ph sz="quarter" idx="1"/>
          </p:nvPr>
        </p:nvSpPr>
        <p:spPr/>
        <p:txBody>
          <a:bodyPr>
            <a:normAutofit/>
          </a:bodyPr>
          <a:lstStyle/>
          <a:p>
            <a:r>
              <a:rPr lang="tr-TR" sz="1400" dirty="0" smtClean="0"/>
              <a:t>Paralelde çalışan kod parçaları oluşturmak mümkündür. Bunlara “</a:t>
            </a:r>
            <a:r>
              <a:rPr lang="tr-TR" sz="1400" dirty="0" err="1" smtClean="0"/>
              <a:t>thread</a:t>
            </a:r>
            <a:r>
              <a:rPr lang="tr-TR" sz="1400" dirty="0" smtClean="0"/>
              <a:t>” (iplik) denir.</a:t>
            </a:r>
          </a:p>
          <a:p>
            <a:r>
              <a:rPr lang="tr-TR" sz="1400" dirty="0" smtClean="0"/>
              <a:t>Aşağıdaki kodu çalıştırınız ve inceleyiniz.</a:t>
            </a:r>
            <a:endParaRPr lang="tr-TR" sz="1400" dirty="0"/>
          </a:p>
        </p:txBody>
      </p:sp>
      <p:sp>
        <p:nvSpPr>
          <p:cNvPr id="5" name="4 Dikdörtgen"/>
          <p:cNvSpPr/>
          <p:nvPr/>
        </p:nvSpPr>
        <p:spPr>
          <a:xfrm>
            <a:off x="357158" y="1785926"/>
            <a:ext cx="9929850" cy="5078313"/>
          </a:xfrm>
          <a:prstGeom prst="rect">
            <a:avLst/>
          </a:prstGeom>
        </p:spPr>
        <p:txBody>
          <a:bodyPr wrap="square">
            <a:spAutoFit/>
          </a:bodyPr>
          <a:lstStyle/>
          <a:p>
            <a:r>
              <a:rPr lang="tr-TR" sz="900" dirty="0" smtClean="0"/>
              <a:t>/* </a:t>
            </a:r>
            <a:r>
              <a:rPr lang="tr-TR" sz="900" dirty="0" err="1" smtClean="0"/>
              <a:t>thread</a:t>
            </a:r>
            <a:r>
              <a:rPr lang="tr-TR" sz="900" dirty="0" smtClean="0"/>
              <a:t> </a:t>
            </a:r>
            <a:r>
              <a:rPr lang="tr-TR" sz="900" dirty="0" err="1" smtClean="0"/>
              <a:t>windows</a:t>
            </a:r>
            <a:r>
              <a:rPr lang="tr-TR" sz="900" dirty="0" smtClean="0"/>
              <a:t>.h içerisinde yer alan ve "</a:t>
            </a:r>
            <a:r>
              <a:rPr lang="tr-TR" sz="900" dirty="0" err="1" smtClean="0"/>
              <a:t>posix</a:t>
            </a:r>
            <a:r>
              <a:rPr lang="tr-TR" sz="900" dirty="0" smtClean="0"/>
              <a:t> </a:t>
            </a:r>
            <a:r>
              <a:rPr lang="tr-TR" sz="900" dirty="0" err="1" smtClean="0"/>
              <a:t>thread</a:t>
            </a:r>
            <a:r>
              <a:rPr lang="tr-TR" sz="900" dirty="0" smtClean="0"/>
              <a:t>" olan </a:t>
            </a:r>
            <a:r>
              <a:rPr lang="tr-TR" sz="900" dirty="0" err="1" smtClean="0"/>
              <a:t>pthread</a:t>
            </a:r>
            <a:r>
              <a:rPr lang="tr-TR" sz="900" dirty="0" smtClean="0"/>
              <a:t>.h de tercih edilebilir. Ancak onun fonksiyonlarının isimleri daha farklı */</a:t>
            </a:r>
          </a:p>
          <a:p>
            <a:r>
              <a:rPr lang="tr-TR" sz="900" dirty="0" smtClean="0"/>
              <a:t>#</a:t>
            </a:r>
            <a:r>
              <a:rPr lang="tr-TR" sz="900" dirty="0" err="1" smtClean="0"/>
              <a:t>include</a:t>
            </a:r>
            <a:r>
              <a:rPr lang="tr-TR" sz="900" dirty="0" smtClean="0"/>
              <a:t> &lt;</a:t>
            </a:r>
            <a:r>
              <a:rPr lang="tr-TR" sz="900" dirty="0" err="1" smtClean="0"/>
              <a:t>stdio</a:t>
            </a:r>
            <a:r>
              <a:rPr lang="tr-TR" sz="900" dirty="0" smtClean="0"/>
              <a:t>.h&gt;</a:t>
            </a:r>
          </a:p>
          <a:p>
            <a:r>
              <a:rPr lang="tr-TR" sz="900" dirty="0" smtClean="0"/>
              <a:t>#</a:t>
            </a:r>
            <a:r>
              <a:rPr lang="tr-TR" sz="900" dirty="0" err="1" smtClean="0"/>
              <a:t>include</a:t>
            </a:r>
            <a:r>
              <a:rPr lang="tr-TR" sz="900" dirty="0" smtClean="0"/>
              <a:t> &lt;</a:t>
            </a:r>
            <a:r>
              <a:rPr lang="tr-TR" sz="900" dirty="0" err="1" smtClean="0"/>
              <a:t>windows</a:t>
            </a:r>
            <a:r>
              <a:rPr lang="tr-TR" sz="900" dirty="0" smtClean="0"/>
              <a:t>.h&gt;</a:t>
            </a:r>
          </a:p>
          <a:p>
            <a:r>
              <a:rPr lang="tr-TR" sz="900" dirty="0" smtClean="0"/>
              <a:t>#</a:t>
            </a:r>
            <a:r>
              <a:rPr lang="tr-TR" sz="900" dirty="0" err="1" smtClean="0"/>
              <a:t>include</a:t>
            </a:r>
            <a:r>
              <a:rPr lang="tr-TR" sz="900" dirty="0" smtClean="0"/>
              <a:t> &lt;time.h&gt;</a:t>
            </a:r>
          </a:p>
          <a:p>
            <a:r>
              <a:rPr lang="tr-TR" sz="900" dirty="0" err="1" smtClean="0"/>
              <a:t>void</a:t>
            </a:r>
            <a:r>
              <a:rPr lang="tr-TR" sz="900" dirty="0" smtClean="0"/>
              <a:t>* renk()</a:t>
            </a:r>
          </a:p>
          <a:p>
            <a:r>
              <a:rPr lang="tr-TR" sz="900" dirty="0" smtClean="0"/>
              <a:t>{</a:t>
            </a:r>
          </a:p>
          <a:p>
            <a:r>
              <a:rPr lang="tr-TR" sz="900" dirty="0" smtClean="0"/>
              <a:t>	</a:t>
            </a:r>
            <a:r>
              <a:rPr lang="tr-TR" sz="900" dirty="0" err="1" smtClean="0"/>
              <a:t>while</a:t>
            </a:r>
            <a:r>
              <a:rPr lang="tr-TR" sz="900" dirty="0" smtClean="0"/>
              <a:t>(1)</a:t>
            </a:r>
          </a:p>
          <a:p>
            <a:r>
              <a:rPr lang="tr-TR" sz="900" dirty="0" smtClean="0"/>
              <a:t>	{</a:t>
            </a:r>
          </a:p>
          <a:p>
            <a:r>
              <a:rPr lang="tr-TR" sz="900" dirty="0" smtClean="0"/>
              <a:t>			</a:t>
            </a:r>
            <a:r>
              <a:rPr lang="tr-TR" sz="900" dirty="0" err="1" smtClean="0"/>
              <a:t>system</a:t>
            </a:r>
            <a:r>
              <a:rPr lang="tr-TR" sz="900" dirty="0" smtClean="0"/>
              <a:t>("</a:t>
            </a:r>
            <a:r>
              <a:rPr lang="tr-TR" sz="900" dirty="0" err="1" smtClean="0"/>
              <a:t>color</a:t>
            </a:r>
            <a:r>
              <a:rPr lang="tr-TR" sz="900" dirty="0" smtClean="0"/>
              <a:t> 9");</a:t>
            </a:r>
          </a:p>
          <a:p>
            <a:r>
              <a:rPr lang="tr-TR" sz="900" dirty="0" smtClean="0"/>
              <a:t>			</a:t>
            </a:r>
            <a:r>
              <a:rPr lang="tr-TR" sz="900" dirty="0" err="1" smtClean="0"/>
              <a:t>Sleep</a:t>
            </a:r>
            <a:r>
              <a:rPr lang="tr-TR" sz="900" dirty="0" smtClean="0"/>
              <a:t>(3000);</a:t>
            </a:r>
          </a:p>
          <a:p>
            <a:r>
              <a:rPr lang="tr-TR" sz="900" dirty="0" smtClean="0"/>
              <a:t>			</a:t>
            </a:r>
            <a:r>
              <a:rPr lang="tr-TR" sz="900" dirty="0" err="1" smtClean="0"/>
              <a:t>printf</a:t>
            </a:r>
            <a:r>
              <a:rPr lang="tr-TR" sz="900" dirty="0" smtClean="0"/>
              <a:t>("Renk </a:t>
            </a:r>
            <a:r>
              <a:rPr lang="tr-TR" sz="900" dirty="0" err="1" smtClean="0"/>
              <a:t>thread'indan</a:t>
            </a:r>
            <a:r>
              <a:rPr lang="tr-TR" sz="900" dirty="0" smtClean="0"/>
              <a:t> selam!\n");</a:t>
            </a:r>
          </a:p>
          <a:p>
            <a:r>
              <a:rPr lang="tr-TR" sz="900" dirty="0" smtClean="0"/>
              <a:t>			</a:t>
            </a:r>
            <a:r>
              <a:rPr lang="tr-TR" sz="900" dirty="0" err="1" smtClean="0"/>
              <a:t>printf</a:t>
            </a:r>
            <a:r>
              <a:rPr lang="tr-TR" sz="900" dirty="0" smtClean="0"/>
              <a:t>("</a:t>
            </a:r>
            <a:r>
              <a:rPr lang="tr-TR" sz="900" dirty="0" err="1" smtClean="0"/>
              <a:t>Main</a:t>
            </a:r>
            <a:r>
              <a:rPr lang="tr-TR" sz="900" dirty="0" smtClean="0"/>
              <a:t> der ki %d. saniyesini </a:t>
            </a:r>
            <a:r>
              <a:rPr lang="tr-TR" sz="900" dirty="0" err="1" smtClean="0"/>
              <a:t>yasiyor</a:t>
            </a:r>
            <a:r>
              <a:rPr lang="tr-TR" sz="900" dirty="0" smtClean="0"/>
              <a:t> kod\n",</a:t>
            </a:r>
            <a:r>
              <a:rPr lang="tr-TR" sz="900" dirty="0" err="1" smtClean="0"/>
              <a:t>clock</a:t>
            </a:r>
            <a:r>
              <a:rPr lang="tr-TR" sz="900" dirty="0" smtClean="0"/>
              <a:t>()/1000);</a:t>
            </a:r>
          </a:p>
          <a:p>
            <a:r>
              <a:rPr lang="tr-TR" sz="900" dirty="0" smtClean="0"/>
              <a:t>			</a:t>
            </a:r>
            <a:r>
              <a:rPr lang="tr-TR" sz="900" dirty="0" err="1" smtClean="0"/>
              <a:t>system</a:t>
            </a:r>
            <a:r>
              <a:rPr lang="tr-TR" sz="900" dirty="0" smtClean="0"/>
              <a:t>("</a:t>
            </a:r>
            <a:r>
              <a:rPr lang="tr-TR" sz="900" dirty="0" err="1" smtClean="0"/>
              <a:t>color</a:t>
            </a:r>
            <a:r>
              <a:rPr lang="tr-TR" sz="900" dirty="0" smtClean="0"/>
              <a:t> 3");</a:t>
            </a:r>
          </a:p>
          <a:p>
            <a:r>
              <a:rPr lang="tr-TR" sz="900" dirty="0" smtClean="0"/>
              <a:t>	}</a:t>
            </a:r>
          </a:p>
          <a:p>
            <a:r>
              <a:rPr lang="tr-TR" sz="900" dirty="0" smtClean="0"/>
              <a:t>}</a:t>
            </a:r>
          </a:p>
          <a:p>
            <a:r>
              <a:rPr lang="tr-TR" sz="900" dirty="0" err="1" smtClean="0"/>
              <a:t>void</a:t>
            </a:r>
            <a:r>
              <a:rPr lang="tr-TR" sz="900" dirty="0" smtClean="0"/>
              <a:t>* </a:t>
            </a:r>
            <a:r>
              <a:rPr lang="tr-TR" sz="900" dirty="0" err="1" smtClean="0"/>
              <a:t>yazi</a:t>
            </a:r>
            <a:r>
              <a:rPr lang="tr-TR" sz="900" dirty="0" smtClean="0"/>
              <a:t>()</a:t>
            </a:r>
          </a:p>
          <a:p>
            <a:r>
              <a:rPr lang="tr-TR" sz="900" dirty="0" smtClean="0"/>
              <a:t>{</a:t>
            </a:r>
          </a:p>
          <a:p>
            <a:r>
              <a:rPr lang="tr-TR" sz="900" dirty="0" smtClean="0"/>
              <a:t>	</a:t>
            </a:r>
            <a:r>
              <a:rPr lang="tr-TR" sz="900" dirty="0" err="1" smtClean="0"/>
              <a:t>while</a:t>
            </a:r>
            <a:r>
              <a:rPr lang="tr-TR" sz="900" dirty="0" smtClean="0"/>
              <a:t>(1)</a:t>
            </a:r>
          </a:p>
          <a:p>
            <a:r>
              <a:rPr lang="tr-TR" sz="900" dirty="0" smtClean="0"/>
              <a:t>	{</a:t>
            </a:r>
          </a:p>
          <a:p>
            <a:r>
              <a:rPr lang="tr-TR" sz="900" dirty="0" smtClean="0"/>
              <a:t>			</a:t>
            </a:r>
            <a:r>
              <a:rPr lang="tr-TR" sz="900" dirty="0" err="1" smtClean="0"/>
              <a:t>printf</a:t>
            </a:r>
            <a:r>
              <a:rPr lang="tr-TR" sz="900" dirty="0" smtClean="0"/>
              <a:t>("Ben </a:t>
            </a:r>
            <a:r>
              <a:rPr lang="tr-TR" sz="900" dirty="0" err="1" smtClean="0"/>
              <a:t>yazi</a:t>
            </a:r>
            <a:r>
              <a:rPr lang="tr-TR" sz="900" dirty="0" smtClean="0"/>
              <a:t> </a:t>
            </a:r>
            <a:r>
              <a:rPr lang="tr-TR" sz="900" dirty="0" err="1" smtClean="0"/>
              <a:t>thread'i</a:t>
            </a:r>
            <a:r>
              <a:rPr lang="tr-TR" sz="900" dirty="0" smtClean="0"/>
              <a:t> 2 sn de bir </a:t>
            </a:r>
            <a:r>
              <a:rPr lang="tr-TR" sz="900" dirty="0" err="1" smtClean="0"/>
              <a:t>yazi</a:t>
            </a:r>
            <a:r>
              <a:rPr lang="tr-TR" sz="900" dirty="0" smtClean="0"/>
              <a:t> </a:t>
            </a:r>
            <a:r>
              <a:rPr lang="tr-TR" sz="900" dirty="0" err="1" smtClean="0"/>
              <a:t>yaziyorum</a:t>
            </a:r>
            <a:r>
              <a:rPr lang="tr-TR" sz="900" dirty="0" smtClean="0"/>
              <a:t>\n");</a:t>
            </a:r>
          </a:p>
          <a:p>
            <a:r>
              <a:rPr lang="tr-TR" sz="900" dirty="0" smtClean="0"/>
              <a:t>			</a:t>
            </a:r>
            <a:r>
              <a:rPr lang="tr-TR" sz="900" dirty="0" err="1" smtClean="0"/>
              <a:t>Sleep</a:t>
            </a:r>
            <a:r>
              <a:rPr lang="tr-TR" sz="900" dirty="0" smtClean="0"/>
              <a:t>(5000);</a:t>
            </a:r>
          </a:p>
          <a:p>
            <a:r>
              <a:rPr lang="tr-TR" sz="900" dirty="0" smtClean="0"/>
              <a:t>	}</a:t>
            </a:r>
          </a:p>
          <a:p>
            <a:r>
              <a:rPr lang="tr-TR" sz="900" dirty="0" smtClean="0"/>
              <a:t>}</a:t>
            </a:r>
          </a:p>
          <a:p>
            <a:r>
              <a:rPr lang="tr-TR" sz="900" dirty="0" err="1" smtClean="0"/>
              <a:t>int</a:t>
            </a:r>
            <a:r>
              <a:rPr lang="tr-TR" sz="900" dirty="0" smtClean="0"/>
              <a:t> </a:t>
            </a:r>
            <a:r>
              <a:rPr lang="tr-TR" sz="900" dirty="0" err="1" smtClean="0"/>
              <a:t>main</a:t>
            </a:r>
            <a:r>
              <a:rPr lang="tr-TR" sz="900" dirty="0" smtClean="0"/>
              <a:t>(</a:t>
            </a:r>
            <a:r>
              <a:rPr lang="tr-TR" sz="900" dirty="0" err="1" smtClean="0"/>
              <a:t>int</a:t>
            </a:r>
            <a:r>
              <a:rPr lang="tr-TR" sz="900" dirty="0" smtClean="0"/>
              <a:t> a)</a:t>
            </a:r>
          </a:p>
          <a:p>
            <a:r>
              <a:rPr lang="tr-TR" sz="900" dirty="0" smtClean="0"/>
              <a:t>{</a:t>
            </a:r>
          </a:p>
          <a:p>
            <a:r>
              <a:rPr lang="tr-TR" sz="900" dirty="0" smtClean="0"/>
              <a:t>	</a:t>
            </a:r>
            <a:r>
              <a:rPr lang="tr-TR" sz="900" dirty="0" err="1" smtClean="0"/>
              <a:t>clock</a:t>
            </a:r>
            <a:r>
              <a:rPr lang="tr-TR" sz="900" dirty="0" smtClean="0"/>
              <a:t>();</a:t>
            </a:r>
          </a:p>
          <a:p>
            <a:r>
              <a:rPr lang="tr-TR" sz="900" dirty="0" smtClean="0"/>
              <a:t>	HANDLE thread1, thread2,thread3;</a:t>
            </a:r>
          </a:p>
          <a:p>
            <a:r>
              <a:rPr lang="tr-TR" sz="900" dirty="0" smtClean="0"/>
              <a:t>	thread1 = </a:t>
            </a:r>
            <a:r>
              <a:rPr lang="tr-TR" sz="900" dirty="0" err="1" smtClean="0"/>
              <a:t>CreateThread</a:t>
            </a:r>
            <a:r>
              <a:rPr lang="tr-TR" sz="900" dirty="0" smtClean="0"/>
              <a:t>(NULL, 0,(LPTHREAD_START_ROUTINE)renk,NULL, 0, NULL);</a:t>
            </a:r>
          </a:p>
          <a:p>
            <a:r>
              <a:rPr lang="tr-TR" sz="900" dirty="0" smtClean="0"/>
              <a:t>	thread2 = </a:t>
            </a:r>
            <a:r>
              <a:rPr lang="tr-TR" sz="900" dirty="0" err="1" smtClean="0"/>
              <a:t>CreateThread</a:t>
            </a:r>
            <a:r>
              <a:rPr lang="tr-TR" sz="900" dirty="0" smtClean="0"/>
              <a:t>(NULL, 0,(LPTHREAD_START_ROUTINE)</a:t>
            </a:r>
            <a:r>
              <a:rPr lang="tr-TR" sz="900" dirty="0" err="1" smtClean="0"/>
              <a:t>yazi</a:t>
            </a:r>
            <a:r>
              <a:rPr lang="tr-TR" sz="900" dirty="0" smtClean="0"/>
              <a:t>,NULL, 0, NULL);</a:t>
            </a:r>
          </a:p>
          <a:p>
            <a:r>
              <a:rPr lang="tr-TR" sz="900" dirty="0" smtClean="0"/>
              <a:t>	</a:t>
            </a:r>
            <a:r>
              <a:rPr lang="tr-TR" sz="900" dirty="0" err="1" smtClean="0"/>
              <a:t>while</a:t>
            </a:r>
            <a:r>
              <a:rPr lang="tr-TR" sz="900" dirty="0" smtClean="0"/>
              <a:t>(1)</a:t>
            </a:r>
          </a:p>
          <a:p>
            <a:r>
              <a:rPr lang="tr-TR" sz="900" dirty="0" smtClean="0"/>
              <a:t>	{</a:t>
            </a:r>
          </a:p>
          <a:p>
            <a:r>
              <a:rPr lang="tr-TR" sz="900" dirty="0" smtClean="0"/>
              <a:t>			</a:t>
            </a:r>
            <a:r>
              <a:rPr lang="tr-TR" sz="900" dirty="0" err="1" smtClean="0"/>
              <a:t>printf</a:t>
            </a:r>
            <a:r>
              <a:rPr lang="tr-TR" sz="900" dirty="0" smtClean="0"/>
              <a:t>("</a:t>
            </a:r>
            <a:r>
              <a:rPr lang="tr-TR" sz="900" dirty="0" err="1" smtClean="0"/>
              <a:t>Main</a:t>
            </a:r>
            <a:r>
              <a:rPr lang="tr-TR" sz="900" dirty="0" smtClean="0"/>
              <a:t> der ki %d. saniyesini </a:t>
            </a:r>
            <a:r>
              <a:rPr lang="tr-TR" sz="900" dirty="0" err="1" smtClean="0"/>
              <a:t>yasiyor</a:t>
            </a:r>
            <a:r>
              <a:rPr lang="tr-TR" sz="900" dirty="0" smtClean="0"/>
              <a:t> kod\n",</a:t>
            </a:r>
            <a:r>
              <a:rPr lang="tr-TR" sz="900" dirty="0" err="1" smtClean="0"/>
              <a:t>clock</a:t>
            </a:r>
            <a:r>
              <a:rPr lang="tr-TR" sz="900" dirty="0" smtClean="0"/>
              <a:t>()/1000);</a:t>
            </a:r>
          </a:p>
          <a:p>
            <a:r>
              <a:rPr lang="tr-TR" sz="900" dirty="0" smtClean="0"/>
              <a:t>			</a:t>
            </a:r>
            <a:r>
              <a:rPr lang="tr-TR" sz="900" dirty="0" err="1" smtClean="0"/>
              <a:t>Sleep</a:t>
            </a:r>
            <a:r>
              <a:rPr lang="tr-TR" sz="900" dirty="0" smtClean="0"/>
              <a:t>(1000);</a:t>
            </a:r>
          </a:p>
          <a:p>
            <a:r>
              <a:rPr lang="tr-TR" sz="900" dirty="0" smtClean="0"/>
              <a:t>	}</a:t>
            </a:r>
          </a:p>
          <a:p>
            <a:r>
              <a:rPr lang="tr-TR" sz="900" dirty="0" smtClean="0"/>
              <a:t>	</a:t>
            </a:r>
            <a:r>
              <a:rPr lang="tr-TR" sz="900" dirty="0" err="1" smtClean="0"/>
              <a:t>return</a:t>
            </a:r>
            <a:r>
              <a:rPr lang="tr-TR" sz="900" dirty="0" smtClean="0"/>
              <a:t> 0;</a:t>
            </a:r>
          </a:p>
          <a:p>
            <a:r>
              <a:rPr lang="tr-TR" sz="900" dirty="0" smtClean="0"/>
              <a:t>}</a:t>
            </a:r>
            <a:endParaRPr lang="tr-TR" sz="900" dirty="0"/>
          </a:p>
        </p:txBody>
      </p:sp>
      <p:sp>
        <p:nvSpPr>
          <p:cNvPr id="6" name="5 Dikey Kaydırma"/>
          <p:cNvSpPr/>
          <p:nvPr/>
        </p:nvSpPr>
        <p:spPr>
          <a:xfrm>
            <a:off x="6429388" y="2571744"/>
            <a:ext cx="2357454" cy="2786082"/>
          </a:xfrm>
          <a:prstGeom prst="verticalScroll">
            <a:avLst/>
          </a:pr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r>
              <a:rPr lang="tr-TR" sz="3200" dirty="0" smtClean="0">
                <a:solidFill>
                  <a:srgbClr val="0000FF"/>
                </a:solidFill>
              </a:rPr>
              <a:t>Paralel çalışan kod parçaları</a:t>
            </a:r>
            <a:endParaRPr lang="tr-TR" sz="3200" dirty="0">
              <a:solidFill>
                <a:srgbClr val="0000FF"/>
              </a:solidFill>
            </a:endParaRPr>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86.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SINAVLARLA İLGİLİ OLMAYAN BİLGİLER</a:t>
            </a:r>
            <a:endParaRPr lang="tr-TR" dirty="0"/>
          </a:p>
        </p:txBody>
      </p:sp>
      <p:sp>
        <p:nvSpPr>
          <p:cNvPr id="3" name="2 İçerik Yer Tutucusu"/>
          <p:cNvSpPr>
            <a:spLocks noGrp="1"/>
          </p:cNvSpPr>
          <p:nvPr>
            <p:ph sz="quarter" idx="1"/>
          </p:nvPr>
        </p:nvSpPr>
        <p:spPr/>
        <p:txBody>
          <a:bodyPr/>
          <a:lstStyle/>
          <a:p>
            <a:r>
              <a:rPr lang="tr-TR" dirty="0" smtClean="0"/>
              <a:t>Bu slaytlardan sınavda sorumlu olmazsınız.</a:t>
            </a:r>
          </a:p>
          <a:p>
            <a:pPr lvl="1"/>
            <a:r>
              <a:rPr lang="tr-TR" dirty="0" smtClean="0"/>
              <a:t>Ödevlerinizde vs. kullanma isteyebileceğiniz bilgiler olabilir.</a:t>
            </a:r>
          </a:p>
          <a:p>
            <a:pPr lvl="1"/>
            <a:r>
              <a:rPr lang="tr-TR" dirty="0" err="1" smtClean="0"/>
              <a:t>Piazza’nın</a:t>
            </a:r>
            <a:r>
              <a:rPr lang="tr-TR" dirty="0" smtClean="0"/>
              <a:t> kullanımıyla ilgili basit bilgiler olabilir.</a:t>
            </a:r>
            <a:endParaRPr lang="tr-TR" dirty="0"/>
          </a:p>
        </p:txBody>
      </p:sp>
    </p:spTree>
  </p:cSld>
  <p:clrMapOvr>
    <a:masterClrMapping/>
  </p:clrMapOvr>
  <p:transition>
    <p:random/>
  </p:transition>
  <p:timing>
    <p:tnLst>
      <p:par>
        <p:cTn id="1" dur="indefinite" restart="never" nodeType="tmRoot"/>
      </p:par>
    </p:tnLst>
  </p:timing>
</p:sld>
</file>

<file path=ppt/slides/slide87.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Dikkat hatası nedir?</a:t>
            </a:r>
            <a:endParaRPr lang="tr-TR" dirty="0"/>
          </a:p>
        </p:txBody>
      </p:sp>
      <p:sp>
        <p:nvSpPr>
          <p:cNvPr id="3" name="2 İçerik Yer Tutucusu"/>
          <p:cNvSpPr>
            <a:spLocks noGrp="1"/>
          </p:cNvSpPr>
          <p:nvPr>
            <p:ph sz="quarter" idx="1"/>
          </p:nvPr>
        </p:nvSpPr>
        <p:spPr/>
        <p:txBody>
          <a:bodyPr>
            <a:normAutofit/>
          </a:bodyPr>
          <a:lstStyle/>
          <a:p>
            <a:r>
              <a:rPr lang="tr-TR" sz="2400" dirty="0" smtClean="0"/>
              <a:t>Ders geri bildirimlerinde bazı öğrencilerde </a:t>
            </a:r>
            <a:r>
              <a:rPr lang="tr-TR" sz="2400" i="1" dirty="0" smtClean="0"/>
              <a:t>“dikkat hatası yapmışım ve bu nedenle çalışmalarım boşa gitti” </a:t>
            </a:r>
            <a:r>
              <a:rPr lang="tr-TR" sz="2400" dirty="0" smtClean="0"/>
              <a:t>gibi bir yaklaşım gözlemlenmiştir.</a:t>
            </a:r>
          </a:p>
          <a:p>
            <a:r>
              <a:rPr lang="tr-TR" sz="2400" dirty="0" smtClean="0"/>
              <a:t>Ara Sınav </a:t>
            </a:r>
            <a:r>
              <a:rPr lang="tr-TR" sz="2400" dirty="0" err="1" smtClean="0"/>
              <a:t>I’deki</a:t>
            </a:r>
            <a:r>
              <a:rPr lang="tr-TR" sz="2400" dirty="0" smtClean="0"/>
              <a:t> konu eksiklerinizle </a:t>
            </a:r>
            <a:r>
              <a:rPr lang="tr-TR" sz="2400" b="1" dirty="0" smtClean="0"/>
              <a:t>yüzleşmezseniz</a:t>
            </a:r>
            <a:r>
              <a:rPr lang="tr-TR" sz="2400" dirty="0" smtClean="0"/>
              <a:t> Ara Sınav </a:t>
            </a:r>
            <a:r>
              <a:rPr lang="tr-TR" sz="2400" dirty="0" err="1" smtClean="0"/>
              <a:t>II’de</a:t>
            </a:r>
            <a:r>
              <a:rPr lang="tr-TR" sz="2400" dirty="0" smtClean="0"/>
              <a:t> ve Finalde de </a:t>
            </a:r>
            <a:r>
              <a:rPr lang="tr-TR" sz="2400" b="1" dirty="0" smtClean="0"/>
              <a:t>tekrar edebilir!</a:t>
            </a:r>
          </a:p>
          <a:p>
            <a:r>
              <a:rPr lang="tr-TR" sz="2400" dirty="0" smtClean="0"/>
              <a:t>Hatalarınızı “dikkat hatası” diye geçiştirmeyin.</a:t>
            </a:r>
          </a:p>
          <a:p>
            <a:pPr lvl="1"/>
            <a:r>
              <a:rPr lang="tr-TR" sz="2000" dirty="0" smtClean="0"/>
              <a:t>Örneğin </a:t>
            </a:r>
            <a:r>
              <a:rPr lang="tr-TR" sz="2000" dirty="0" err="1" smtClean="0"/>
              <a:t>switch’in</a:t>
            </a:r>
            <a:r>
              <a:rPr lang="tr-TR" sz="2000" dirty="0" smtClean="0"/>
              <a:t> </a:t>
            </a:r>
            <a:r>
              <a:rPr lang="tr-TR" sz="2000" dirty="0" err="1" smtClean="0"/>
              <a:t>double</a:t>
            </a:r>
            <a:r>
              <a:rPr lang="tr-TR" sz="2000" dirty="0" smtClean="0"/>
              <a:t> ile çalışmadığı derste söylenmişse </a:t>
            </a:r>
          </a:p>
          <a:p>
            <a:pPr lvl="1"/>
            <a:r>
              <a:rPr lang="tr-TR" sz="2000" dirty="0" smtClean="0"/>
              <a:t>… ve siz </a:t>
            </a:r>
            <a:r>
              <a:rPr lang="tr-TR" sz="2000" b="1" dirty="0" smtClean="0"/>
              <a:t>aynı gün </a:t>
            </a:r>
            <a:r>
              <a:rPr lang="tr-TR" sz="2000" b="1" dirty="0" err="1" smtClean="0"/>
              <a:t>switch’i</a:t>
            </a:r>
            <a:r>
              <a:rPr lang="tr-TR" sz="2000" b="1" dirty="0" smtClean="0"/>
              <a:t> </a:t>
            </a:r>
            <a:r>
              <a:rPr lang="tr-TR" sz="2000" b="1" dirty="0" err="1" smtClean="0"/>
              <a:t>double</a:t>
            </a:r>
            <a:r>
              <a:rPr lang="tr-TR" sz="2000" b="1" dirty="0" smtClean="0"/>
              <a:t> ile çalıştırmayı denememişseniz</a:t>
            </a:r>
          </a:p>
          <a:p>
            <a:pPr lvl="1"/>
            <a:r>
              <a:rPr lang="tr-TR" sz="2000" dirty="0" smtClean="0"/>
              <a:t>… slaytlara çalışmaya erkenden başlayıp slaytlardaki “</a:t>
            </a:r>
            <a:r>
              <a:rPr lang="tr-TR" sz="2000" dirty="0" err="1" smtClean="0"/>
              <a:t>switch</a:t>
            </a:r>
            <a:r>
              <a:rPr lang="tr-TR" sz="2000" dirty="0" smtClean="0"/>
              <a:t> sadece </a:t>
            </a:r>
            <a:r>
              <a:rPr lang="tr-TR" sz="2000" dirty="0" err="1" smtClean="0"/>
              <a:t>char</a:t>
            </a:r>
            <a:r>
              <a:rPr lang="tr-TR" sz="2000" dirty="0" smtClean="0"/>
              <a:t> ve </a:t>
            </a:r>
            <a:r>
              <a:rPr lang="tr-TR" sz="2000" dirty="0" err="1" smtClean="0"/>
              <a:t>int</a:t>
            </a:r>
            <a:r>
              <a:rPr lang="tr-TR" sz="2000" dirty="0" smtClean="0"/>
              <a:t> ile çalışır” kısmına bakmadıysanız</a:t>
            </a:r>
          </a:p>
          <a:p>
            <a:pPr lvl="1"/>
            <a:r>
              <a:rPr lang="tr-TR" sz="2000" dirty="0" smtClean="0"/>
              <a:t>bu “düzenli çalışmamaya dikkat etmeme” şeklindeki bir dikkat hatasıdır.</a:t>
            </a:r>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linds(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blinds(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blinds(horizontal)">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blinds(horizontal)">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3" presetClass="entr" presetSubtype="1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blinds(horizontal)">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3" presetClass="entr" presetSubtype="1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blinds(horizontal)">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3" presetClass="entr" presetSubtype="10" fill="hold" grpId="0"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blinds(horizontal)">
                                      <p:cBhvr>
                                        <p:cTn id="37" dur="500"/>
                                        <p:tgtEl>
                                          <p:spTgt spid="3">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88.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a:bodyPr>
          <a:lstStyle/>
          <a:p>
            <a:r>
              <a:rPr lang="tr-TR" sz="2800" dirty="0" smtClean="0"/>
              <a:t>Hatırlatma: Sınavdan önce yapışmış bir uyarı:</a:t>
            </a:r>
            <a:br>
              <a:rPr lang="tr-TR" sz="2800" dirty="0" smtClean="0"/>
            </a:br>
            <a:r>
              <a:rPr lang="tr-TR" sz="2800" dirty="0" smtClean="0"/>
              <a:t>Sınava dinlenmiş bir şekilde gelin. </a:t>
            </a:r>
            <a:endParaRPr lang="tr-TR" sz="2800" dirty="0"/>
          </a:p>
        </p:txBody>
      </p:sp>
      <p:sp>
        <p:nvSpPr>
          <p:cNvPr id="3" name="2 İçerik Yer Tutucusu"/>
          <p:cNvSpPr>
            <a:spLocks noGrp="1"/>
          </p:cNvSpPr>
          <p:nvPr>
            <p:ph sz="quarter" idx="1"/>
          </p:nvPr>
        </p:nvSpPr>
        <p:spPr/>
        <p:txBody>
          <a:bodyPr>
            <a:normAutofit/>
          </a:bodyPr>
          <a:lstStyle/>
          <a:p>
            <a:r>
              <a:rPr lang="tr-TR" sz="2000" dirty="0" smtClean="0"/>
              <a:t>Sınavın hedefi dikkatinizi ölçmez değildir ama sınav </a:t>
            </a:r>
            <a:r>
              <a:rPr lang="tr-TR" sz="2000" b="1" dirty="0" smtClean="0"/>
              <a:t>dikkatli olmayı gerektirir</a:t>
            </a:r>
            <a:r>
              <a:rPr lang="tr-TR" sz="2000" dirty="0" smtClean="0"/>
              <a:t>.</a:t>
            </a:r>
            <a:endParaRPr lang="tr-TR" sz="2000" i="1" dirty="0" smtClean="0"/>
          </a:p>
          <a:p>
            <a:pPr marL="274320" lvl="2" indent="-274320">
              <a:spcBef>
                <a:spcPts val="600"/>
              </a:spcBef>
              <a:buClr>
                <a:schemeClr val="accent1"/>
              </a:buClr>
            </a:pPr>
            <a:r>
              <a:rPr lang="tr-TR" dirty="0" smtClean="0"/>
              <a:t>Sınavdan önce </a:t>
            </a:r>
            <a:r>
              <a:rPr lang="tr-TR" b="1" dirty="0" smtClean="0"/>
              <a:t>iyi dinlenin</a:t>
            </a:r>
            <a:r>
              <a:rPr lang="tr-TR" dirty="0" smtClean="0"/>
              <a:t>, böylece dikkatinizi daha rahat toplarsınız.</a:t>
            </a:r>
          </a:p>
          <a:p>
            <a:pPr marL="548640" lvl="3" indent="-274320">
              <a:spcBef>
                <a:spcPts val="600"/>
              </a:spcBef>
              <a:buClr>
                <a:schemeClr val="accent1"/>
              </a:buClr>
            </a:pPr>
            <a:r>
              <a:rPr lang="tr-TR" sz="1600" i="1" dirty="0" smtClean="0"/>
              <a:t>Bir öğrencinin Ödev1A’sından: Bu dersi ikinciye alıyorum… Vizeye yorgun bir şekilde girmememizi önermiştiniz</a:t>
            </a:r>
            <a:r>
              <a:rPr lang="tr-TR" sz="1600" b="1" i="1" dirty="0" smtClean="0"/>
              <a:t>, ben yorgun ve uykulu bir şekilde </a:t>
            </a:r>
            <a:r>
              <a:rPr lang="tr-TR" sz="1600" i="1" dirty="0" smtClean="0"/>
              <a:t>girdim ve sınavda çok fazla dikkat hatası yaptım…</a:t>
            </a:r>
          </a:p>
          <a:p>
            <a:pPr marL="274320" lvl="2" indent="-274320">
              <a:spcBef>
                <a:spcPts val="600"/>
              </a:spcBef>
              <a:buClr>
                <a:schemeClr val="accent1"/>
              </a:buClr>
            </a:pPr>
            <a:r>
              <a:rPr lang="tr-TR" b="1" dirty="0" smtClean="0"/>
              <a:t>İyi çalışın</a:t>
            </a:r>
            <a:r>
              <a:rPr lang="tr-TR" dirty="0" smtClean="0"/>
              <a:t>, böylece nelere dikkat etmeniz gerektiğini öğrenirsiniz.</a:t>
            </a:r>
          </a:p>
          <a:p>
            <a:pPr marL="548640" lvl="3" indent="-274320">
              <a:spcBef>
                <a:spcPts val="600"/>
              </a:spcBef>
              <a:buClr>
                <a:schemeClr val="accent1"/>
              </a:buClr>
            </a:pPr>
            <a:endParaRPr lang="tr-TR" sz="1600" i="1" dirty="0"/>
          </a:p>
        </p:txBody>
      </p:sp>
      <p:sp>
        <p:nvSpPr>
          <p:cNvPr id="4" name="3 Dikdörtgen"/>
          <p:cNvSpPr/>
          <p:nvPr/>
        </p:nvSpPr>
        <p:spPr>
          <a:xfrm>
            <a:off x="714348" y="3857628"/>
            <a:ext cx="4214842" cy="1569660"/>
          </a:xfrm>
          <a:prstGeom prst="rect">
            <a:avLst/>
          </a:prstGeom>
        </p:spPr>
        <p:style>
          <a:lnRef idx="1">
            <a:schemeClr val="accent3"/>
          </a:lnRef>
          <a:fillRef idx="2">
            <a:schemeClr val="accent3"/>
          </a:fillRef>
          <a:effectRef idx="1">
            <a:schemeClr val="accent3"/>
          </a:effectRef>
          <a:fontRef idx="minor">
            <a:schemeClr val="dk1"/>
          </a:fontRef>
        </p:style>
        <p:txBody>
          <a:bodyPr wrap="square">
            <a:spAutoFit/>
          </a:bodyPr>
          <a:lstStyle/>
          <a:p>
            <a:r>
              <a:rPr lang="tr-TR" sz="1600" dirty="0" smtClean="0"/>
              <a:t>Sınav sadece dikkat ölçüyor diyen arkadaşlarınıza </a:t>
            </a:r>
            <a:r>
              <a:rPr lang="tr-TR" sz="1600" i="1" dirty="0" smtClean="0">
                <a:solidFill>
                  <a:srgbClr val="FF0000"/>
                </a:solidFill>
              </a:rPr>
              <a:t>“Canım arkadaşım, bunu bir bahane olarak söylemiyorsan, samimiysen, sen o zaman slaytları bırak, dikkat geliştirme çalışmaları yap, mesela şu dikkat testini bir dene </a:t>
            </a:r>
            <a:r>
              <a:rPr lang="tr-TR" sz="1600" i="1" dirty="0" smtClean="0">
                <a:solidFill>
                  <a:srgbClr val="FF0000"/>
                </a:solidFill>
                <a:hlinkClick r:id="rId3"/>
              </a:rPr>
              <a:t>https://youtu.be/Ahg6qcgoay4</a:t>
            </a:r>
            <a:r>
              <a:rPr lang="tr-TR" sz="1600" i="1" dirty="0" smtClean="0">
                <a:solidFill>
                  <a:srgbClr val="FF0000"/>
                </a:solidFill>
              </a:rPr>
              <a:t>”</a:t>
            </a:r>
            <a:r>
              <a:rPr lang="tr-TR" sz="1600" i="1" dirty="0" smtClean="0"/>
              <a:t> diyebilirsiniz.</a:t>
            </a:r>
            <a:r>
              <a:rPr lang="tr-TR" sz="1600" dirty="0" smtClean="0">
                <a:sym typeface="Wingdings" pitchFamily="2" charset="2"/>
              </a:rPr>
              <a:t> </a:t>
            </a:r>
            <a:endParaRPr lang="tr-TR" sz="1600" dirty="0" smtClean="0"/>
          </a:p>
        </p:txBody>
      </p:sp>
      <p:grpSp>
        <p:nvGrpSpPr>
          <p:cNvPr id="5" name="6 Grup"/>
          <p:cNvGrpSpPr/>
          <p:nvPr/>
        </p:nvGrpSpPr>
        <p:grpSpPr>
          <a:xfrm>
            <a:off x="2357422" y="3929066"/>
            <a:ext cx="6357982" cy="2343890"/>
            <a:chOff x="2357422" y="4000504"/>
            <a:chExt cx="6357982" cy="2343890"/>
          </a:xfrm>
        </p:grpSpPr>
        <p:pic>
          <p:nvPicPr>
            <p:cNvPr id="6" name="5 Resim" descr="Adsız.jpg"/>
            <p:cNvPicPr>
              <a:picLocks noChangeAspect="1"/>
            </p:cNvPicPr>
            <p:nvPr/>
          </p:nvPicPr>
          <p:blipFill>
            <a:blip r:embed="rId4" cstate="print"/>
            <a:stretch>
              <a:fillRect/>
            </a:stretch>
          </p:blipFill>
          <p:spPr>
            <a:xfrm>
              <a:off x="5221682" y="4000504"/>
              <a:ext cx="3493722" cy="2343890"/>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cxnSp>
          <p:nvCxnSpPr>
            <p:cNvPr id="7" name="6 Dirsek Bağlayıcısı"/>
            <p:cNvCxnSpPr/>
            <p:nvPr/>
          </p:nvCxnSpPr>
          <p:spPr>
            <a:xfrm>
              <a:off x="2357422" y="5429264"/>
              <a:ext cx="2786082" cy="642942"/>
            </a:xfrm>
            <a:prstGeom prst="bentConnector3">
              <a:avLst>
                <a:gd name="adj1" fmla="val 50000"/>
              </a:avLst>
            </a:prstGeom>
            <a:ln>
              <a:tailEnd type="arrow"/>
            </a:ln>
          </p:spPr>
          <p:style>
            <a:lnRef idx="1">
              <a:schemeClr val="accent1"/>
            </a:lnRef>
            <a:fillRef idx="0">
              <a:schemeClr val="accent1"/>
            </a:fillRef>
            <a:effectRef idx="0">
              <a:schemeClr val="accent1"/>
            </a:effectRef>
            <a:fontRef idx="minor">
              <a:schemeClr val="tx1"/>
            </a:fontRef>
          </p:style>
        </p:cxnSp>
      </p:gr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 presetClass="entr" presetSubtype="10" fill="hold" nodeType="with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checkerboard(across)">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9.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Dikkat testi videosunun izlenmesi</a:t>
            </a:r>
            <a:endParaRPr lang="tr-TR" dirty="0"/>
          </a:p>
        </p:txBody>
      </p:sp>
      <p:sp>
        <p:nvSpPr>
          <p:cNvPr id="3" name="2 İçerik Yer Tutucusu"/>
          <p:cNvSpPr>
            <a:spLocks noGrp="1"/>
          </p:cNvSpPr>
          <p:nvPr>
            <p:ph sz="quarter" idx="1"/>
          </p:nvPr>
        </p:nvSpPr>
        <p:spPr/>
        <p:txBody>
          <a:bodyPr>
            <a:normAutofit/>
          </a:bodyPr>
          <a:lstStyle/>
          <a:p>
            <a:r>
              <a:rPr lang="tr-TR" dirty="0" smtClean="0"/>
              <a:t>Videoyu izleyelim…</a:t>
            </a:r>
          </a:p>
          <a:p>
            <a:r>
              <a:rPr lang="tr-TR" dirty="0" smtClean="0"/>
              <a:t>Tek eksiği dikkat olanlar: </a:t>
            </a:r>
          </a:p>
          <a:p>
            <a:pPr lvl="1"/>
            <a:r>
              <a:rPr lang="tr-TR" dirty="0" smtClean="0"/>
              <a:t>Artık dikkatiniz daha arttı, Ara Sınav II ve final de başarılar.</a:t>
            </a:r>
          </a:p>
          <a:p>
            <a:r>
              <a:rPr lang="tr-TR" dirty="0" smtClean="0"/>
              <a:t>Diğer türlü eksiği olanlar:</a:t>
            </a:r>
          </a:p>
          <a:p>
            <a:pPr marL="548640" lvl="2">
              <a:spcBef>
                <a:spcPts val="600"/>
              </a:spcBef>
              <a:buClr>
                <a:schemeClr val="accent1"/>
              </a:buClr>
            </a:pPr>
            <a:r>
              <a:rPr lang="tr-TR" b="1" dirty="0" err="1" smtClean="0"/>
              <a:t>Algoritmik</a:t>
            </a:r>
            <a:r>
              <a:rPr lang="tr-TR" b="1" dirty="0" smtClean="0"/>
              <a:t> düşünce, dil öğrenme </a:t>
            </a:r>
            <a:r>
              <a:rPr lang="tr-TR" dirty="0" smtClean="0"/>
              <a:t>(insan dilini öğrenmede olduğu gibi) vakit isteyen bir süreçtir. </a:t>
            </a:r>
          </a:p>
          <a:p>
            <a:pPr lvl="1"/>
            <a:r>
              <a:rPr lang="tr-TR" dirty="0" smtClean="0"/>
              <a:t>Ödev4(%1-%1.5) ve Ödev5(%3-%4.95)’i </a:t>
            </a:r>
            <a:r>
              <a:rPr lang="tr-TR" b="1" dirty="0" smtClean="0"/>
              <a:t>dikkatlice</a:t>
            </a:r>
            <a:r>
              <a:rPr lang="tr-TR" dirty="0" smtClean="0"/>
              <a:t> yapın.</a:t>
            </a:r>
          </a:p>
          <a:p>
            <a:pPr lvl="1"/>
            <a:r>
              <a:rPr lang="tr-TR" dirty="0" smtClean="0"/>
              <a:t>Günlük çalışmalarınızı aksatmamaya </a:t>
            </a:r>
            <a:r>
              <a:rPr lang="tr-TR" b="1" dirty="0" smtClean="0"/>
              <a:t>dikkat</a:t>
            </a:r>
            <a:r>
              <a:rPr lang="tr-TR" dirty="0" smtClean="0"/>
              <a:t> edin.</a:t>
            </a:r>
          </a:p>
          <a:p>
            <a:pPr lvl="1"/>
            <a:r>
              <a:rPr lang="tr-TR" dirty="0" smtClean="0"/>
              <a:t>Eksiklerinizi bizlere sormaya ve bu eksikleri sınavdan önce gidermeye </a:t>
            </a:r>
            <a:r>
              <a:rPr lang="tr-TR" b="1" dirty="0" smtClean="0"/>
              <a:t>dikkat</a:t>
            </a:r>
            <a:r>
              <a:rPr lang="tr-TR" dirty="0" smtClean="0"/>
              <a:t> edin.</a:t>
            </a:r>
          </a:p>
          <a:p>
            <a:pPr lvl="1"/>
            <a:r>
              <a:rPr lang="tr-TR" b="1" dirty="0" smtClean="0"/>
              <a:t>Dikkatiniz</a:t>
            </a:r>
            <a:r>
              <a:rPr lang="tr-TR" dirty="0" smtClean="0"/>
              <a:t> yeni öğrenilen konular üzerinde olsun. Bunlarla ilgili kod yazarak sınava hazırlanın.</a:t>
            </a:r>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linds(horizontal)">
                                      <p:cBhvr>
                                        <p:cTn id="7" dur="5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blinds(horizontal)">
                                      <p:cBhvr>
                                        <p:cTn id="12" dur="5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blinds(horizontal)">
                                      <p:cBhvr>
                                        <p:cTn id="17" dur="5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blinds(horizontal)">
                                      <p:cBhvr>
                                        <p:cTn id="22" dur="500"/>
                                        <p:tgtEl>
                                          <p:spTgt spid="3">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3" presetClass="entr" presetSubtype="10" fill="hold" grpId="0" nodeType="clickEffect">
                                  <p:stCondLst>
                                    <p:cond delay="0"/>
                                  </p:stCondLst>
                                  <p:childTnLst>
                                    <p:set>
                                      <p:cBhvr>
                                        <p:cTn id="26" dur="1" fill="hold">
                                          <p:stCondLst>
                                            <p:cond delay="0"/>
                                          </p:stCondLst>
                                        </p:cTn>
                                        <p:tgtEl>
                                          <p:spTgt spid="3">
                                            <p:txEl>
                                              <p:pRg st="4" end="4"/>
                                            </p:txEl>
                                          </p:spTgt>
                                        </p:tgtEl>
                                        <p:attrNameLst>
                                          <p:attrName>style.visibility</p:attrName>
                                        </p:attrNameLst>
                                      </p:cBhvr>
                                      <p:to>
                                        <p:strVal val="visible"/>
                                      </p:to>
                                    </p:set>
                                    <p:animEffect transition="in" filter="blinds(horizontal)">
                                      <p:cBhvr>
                                        <p:cTn id="27" dur="500"/>
                                        <p:tgtEl>
                                          <p:spTgt spid="3">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3" presetClass="entr" presetSubtype="10" fill="hold" grpId="0" nodeType="clickEffect">
                                  <p:stCondLst>
                                    <p:cond delay="0"/>
                                  </p:stCondLst>
                                  <p:childTnLst>
                                    <p:set>
                                      <p:cBhvr>
                                        <p:cTn id="31" dur="1" fill="hold">
                                          <p:stCondLst>
                                            <p:cond delay="0"/>
                                          </p:stCondLst>
                                        </p:cTn>
                                        <p:tgtEl>
                                          <p:spTgt spid="3">
                                            <p:txEl>
                                              <p:pRg st="5" end="5"/>
                                            </p:txEl>
                                          </p:spTgt>
                                        </p:tgtEl>
                                        <p:attrNameLst>
                                          <p:attrName>style.visibility</p:attrName>
                                        </p:attrNameLst>
                                      </p:cBhvr>
                                      <p:to>
                                        <p:strVal val="visible"/>
                                      </p:to>
                                    </p:set>
                                    <p:animEffect transition="in" filter="blinds(horizontal)">
                                      <p:cBhvr>
                                        <p:cTn id="32" dur="500"/>
                                        <p:tgtEl>
                                          <p:spTgt spid="3">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3" presetClass="entr" presetSubtype="10" fill="hold" grpId="0" nodeType="clickEffect">
                                  <p:stCondLst>
                                    <p:cond delay="0"/>
                                  </p:stCondLst>
                                  <p:childTnLst>
                                    <p:set>
                                      <p:cBhvr>
                                        <p:cTn id="36" dur="1" fill="hold">
                                          <p:stCondLst>
                                            <p:cond delay="0"/>
                                          </p:stCondLst>
                                        </p:cTn>
                                        <p:tgtEl>
                                          <p:spTgt spid="3">
                                            <p:txEl>
                                              <p:pRg st="6" end="6"/>
                                            </p:txEl>
                                          </p:spTgt>
                                        </p:tgtEl>
                                        <p:attrNameLst>
                                          <p:attrName>style.visibility</p:attrName>
                                        </p:attrNameLst>
                                      </p:cBhvr>
                                      <p:to>
                                        <p:strVal val="visible"/>
                                      </p:to>
                                    </p:set>
                                    <p:animEffect transition="in" filter="blinds(horizontal)">
                                      <p:cBhvr>
                                        <p:cTn id="37" dur="500"/>
                                        <p:tgtEl>
                                          <p:spTgt spid="3">
                                            <p:txEl>
                                              <p:pRg st="6" end="6"/>
                                            </p:txEl>
                                          </p:spTgt>
                                        </p:tgtEl>
                                      </p:cBhvr>
                                    </p:animEffect>
                                  </p:childTnLst>
                                </p:cTn>
                              </p:par>
                            </p:childTnLst>
                          </p:cTn>
                        </p:par>
                      </p:childTnLst>
                    </p:cTn>
                  </p:par>
                  <p:par>
                    <p:cTn id="38" fill="hold">
                      <p:stCondLst>
                        <p:cond delay="indefinite"/>
                      </p:stCondLst>
                      <p:childTnLst>
                        <p:par>
                          <p:cTn id="39" fill="hold">
                            <p:stCondLst>
                              <p:cond delay="0"/>
                            </p:stCondLst>
                            <p:childTnLst>
                              <p:par>
                                <p:cTn id="40" presetID="3" presetClass="entr" presetSubtype="10" fill="hold" grpId="0" nodeType="clickEffect">
                                  <p:stCondLst>
                                    <p:cond delay="0"/>
                                  </p:stCondLst>
                                  <p:childTnLst>
                                    <p:set>
                                      <p:cBhvr>
                                        <p:cTn id="41" dur="1" fill="hold">
                                          <p:stCondLst>
                                            <p:cond delay="0"/>
                                          </p:stCondLst>
                                        </p:cTn>
                                        <p:tgtEl>
                                          <p:spTgt spid="3">
                                            <p:txEl>
                                              <p:pRg st="7" end="7"/>
                                            </p:txEl>
                                          </p:spTgt>
                                        </p:tgtEl>
                                        <p:attrNameLst>
                                          <p:attrName>style.visibility</p:attrName>
                                        </p:attrNameLst>
                                      </p:cBhvr>
                                      <p:to>
                                        <p:strVal val="visible"/>
                                      </p:to>
                                    </p:set>
                                    <p:animEffect transition="in" filter="blinds(horizontal)">
                                      <p:cBhvr>
                                        <p:cTn id="42" dur="500"/>
                                        <p:tgtEl>
                                          <p:spTgt spid="3">
                                            <p:txEl>
                                              <p:pRg st="7" end="7"/>
                                            </p:txEl>
                                          </p:spTgt>
                                        </p:tgtEl>
                                      </p:cBhvr>
                                    </p:animEffect>
                                  </p:childTnLst>
                                </p:cTn>
                              </p:par>
                            </p:childTnLst>
                          </p:cTn>
                        </p:par>
                      </p:childTnLst>
                    </p:cTn>
                  </p:par>
                  <p:par>
                    <p:cTn id="43" fill="hold">
                      <p:stCondLst>
                        <p:cond delay="indefinite"/>
                      </p:stCondLst>
                      <p:childTnLst>
                        <p:par>
                          <p:cTn id="44" fill="hold">
                            <p:stCondLst>
                              <p:cond delay="0"/>
                            </p:stCondLst>
                            <p:childTnLst>
                              <p:par>
                                <p:cTn id="45" presetID="3" presetClass="entr" presetSubtype="10" fill="hold" grpId="0" nodeType="clickEffect">
                                  <p:stCondLst>
                                    <p:cond delay="0"/>
                                  </p:stCondLst>
                                  <p:childTnLst>
                                    <p:set>
                                      <p:cBhvr>
                                        <p:cTn id="46" dur="1" fill="hold">
                                          <p:stCondLst>
                                            <p:cond delay="0"/>
                                          </p:stCondLst>
                                        </p:cTn>
                                        <p:tgtEl>
                                          <p:spTgt spid="3">
                                            <p:txEl>
                                              <p:pRg st="8" end="8"/>
                                            </p:txEl>
                                          </p:spTgt>
                                        </p:tgtEl>
                                        <p:attrNameLst>
                                          <p:attrName>style.visibility</p:attrName>
                                        </p:attrNameLst>
                                      </p:cBhvr>
                                      <p:to>
                                        <p:strVal val="visible"/>
                                      </p:to>
                                    </p:set>
                                    <p:animEffect transition="in" filter="blinds(horizontal)">
                                      <p:cBhvr>
                                        <p:cTn id="47" dur="500"/>
                                        <p:tgtEl>
                                          <p:spTgt spid="3">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90.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normAutofit fontScale="90000"/>
          </a:bodyPr>
          <a:lstStyle/>
          <a:p>
            <a:r>
              <a:rPr lang="tr-TR" sz="3200" dirty="0" smtClean="0"/>
              <a:t>Hatırlatma: Sınavdan önce yapışmış bir uyarı:</a:t>
            </a:r>
            <a:br>
              <a:rPr lang="tr-TR" sz="3200" dirty="0" smtClean="0"/>
            </a:br>
            <a:r>
              <a:rPr lang="tr-TR" sz="3200" dirty="0" smtClean="0"/>
              <a:t>Öğrenciden </a:t>
            </a:r>
            <a:r>
              <a:rPr lang="tr-TR" sz="3200" b="1" i="1" dirty="0" smtClean="0"/>
              <a:t>dikkat</a:t>
            </a:r>
            <a:r>
              <a:rPr lang="tr-TR" sz="3200" dirty="0" smtClean="0"/>
              <a:t> konusunda beklentimiz…</a:t>
            </a:r>
            <a:endParaRPr lang="tr-TR" sz="3200" dirty="0"/>
          </a:p>
        </p:txBody>
      </p:sp>
      <p:sp>
        <p:nvSpPr>
          <p:cNvPr id="3" name="2 İçerik Yer Tutucusu"/>
          <p:cNvSpPr>
            <a:spLocks noGrp="1"/>
          </p:cNvSpPr>
          <p:nvPr>
            <p:ph sz="quarter" idx="1"/>
          </p:nvPr>
        </p:nvSpPr>
        <p:spPr/>
        <p:txBody>
          <a:bodyPr>
            <a:normAutofit fontScale="92500" lnSpcReduction="10000"/>
          </a:bodyPr>
          <a:lstStyle/>
          <a:p>
            <a:r>
              <a:rPr lang="tr-TR" dirty="0" smtClean="0"/>
              <a:t>Öğrencinin sınav esnasında </a:t>
            </a:r>
            <a:r>
              <a:rPr lang="tr-TR" b="1" dirty="0" smtClean="0"/>
              <a:t>dikkatli</a:t>
            </a:r>
            <a:r>
              <a:rPr lang="tr-TR" dirty="0" smtClean="0"/>
              <a:t> olarak az miktarda hata yapması beklenmektedir.</a:t>
            </a:r>
          </a:p>
          <a:p>
            <a:pPr lvl="1"/>
            <a:r>
              <a:rPr lang="tr-TR" dirty="0" smtClean="0"/>
              <a:t>Bu sınav </a:t>
            </a:r>
            <a:r>
              <a:rPr lang="tr-TR" b="1" dirty="0" smtClean="0"/>
              <a:t>DİKKAT</a:t>
            </a:r>
            <a:r>
              <a:rPr lang="tr-TR" dirty="0" smtClean="0"/>
              <a:t> gerektiren bir sınav olduğu için hafta içi 18:30 yerine Pazar gününe konmuştur. Sınava dinlenmiş şekilde geliniz.</a:t>
            </a:r>
          </a:p>
          <a:p>
            <a:r>
              <a:rPr lang="tr-TR" dirty="0" smtClean="0"/>
              <a:t>Öğrencinin sınav süresini verimli bir şekilde kullanması ve sınav sonunda cevaplarını </a:t>
            </a:r>
            <a:r>
              <a:rPr lang="tr-TR" b="1" dirty="0" smtClean="0"/>
              <a:t>kontrol</a:t>
            </a:r>
            <a:r>
              <a:rPr lang="tr-TR" dirty="0" smtClean="0"/>
              <a:t> ederek hatalarını düzeltmesi beklenmektedir.</a:t>
            </a:r>
          </a:p>
          <a:p>
            <a:r>
              <a:rPr lang="tr-TR" dirty="0" smtClean="0"/>
              <a:t>Tüm bunlara rağmen öğrencinin yapacağınız hataların, her sorudaki “En iyisi” sisteminin hata payını ve toplamdaki 10 puanlık </a:t>
            </a:r>
            <a:r>
              <a:rPr lang="tr-TR" i="1" dirty="0" smtClean="0"/>
              <a:t>(“Tam cevap” sisteminin tampon değeri) </a:t>
            </a:r>
            <a:r>
              <a:rPr lang="tr-TR" dirty="0" smtClean="0"/>
              <a:t>ekstra puanını aşmaması beklenmemektedir. </a:t>
            </a:r>
          </a:p>
          <a:p>
            <a:pPr lvl="1"/>
            <a:r>
              <a:rPr lang="tr-TR" dirty="0" smtClean="0"/>
              <a:t>110 puanlı sınavlar ve “en iyisi” uygulaması sayesinde, 7-8 hata yapan öğrenci bile sınavdan 100 alabilmektedir. Ama siz yine de bu hakkınızı kullanmamaya çalışın.</a:t>
            </a:r>
          </a:p>
          <a:p>
            <a:pPr lvl="1"/>
            <a:endParaRPr lang="tr-TR" dirty="0"/>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91.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Dikkat hatası nedir?</a:t>
            </a:r>
            <a:endParaRPr lang="tr-TR" dirty="0"/>
          </a:p>
        </p:txBody>
      </p:sp>
      <p:pic>
        <p:nvPicPr>
          <p:cNvPr id="4" name="3 Resim" descr="Dosya_000.jpeg"/>
          <p:cNvPicPr>
            <a:picLocks noChangeAspect="1"/>
          </p:cNvPicPr>
          <p:nvPr/>
        </p:nvPicPr>
        <p:blipFill>
          <a:blip r:embed="rId3"/>
          <a:stretch>
            <a:fillRect/>
          </a:stretch>
        </p:blipFill>
        <p:spPr>
          <a:xfrm>
            <a:off x="571472" y="1928802"/>
            <a:ext cx="4065414" cy="2731149"/>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5" name="4 Metin kutusu"/>
          <p:cNvSpPr txBox="1"/>
          <p:nvPr/>
        </p:nvSpPr>
        <p:spPr>
          <a:xfrm>
            <a:off x="3143240" y="3643314"/>
            <a:ext cx="1173720" cy="938719"/>
          </a:xfrm>
          <a:prstGeom prst="rect">
            <a:avLst/>
          </a:prstGeom>
        </p:spPr>
        <p:style>
          <a:lnRef idx="2">
            <a:schemeClr val="accent1"/>
          </a:lnRef>
          <a:fillRef idx="1">
            <a:schemeClr val="lt1"/>
          </a:fillRef>
          <a:effectRef idx="0">
            <a:schemeClr val="accent1"/>
          </a:effectRef>
          <a:fontRef idx="minor">
            <a:schemeClr val="dk1"/>
          </a:fontRef>
        </p:style>
        <p:txBody>
          <a:bodyPr wrap="square" rtlCol="0">
            <a:spAutoFit/>
          </a:bodyPr>
          <a:lstStyle/>
          <a:p>
            <a:pPr>
              <a:buFont typeface="Arial" pitchFamily="34" charset="0"/>
              <a:buChar char="•"/>
            </a:pPr>
            <a:r>
              <a:rPr lang="tr-TR" sz="1100" dirty="0" err="1" smtClean="0"/>
              <a:t>Arasınavdan</a:t>
            </a:r>
            <a:r>
              <a:rPr lang="tr-TR" sz="1100" dirty="0" smtClean="0"/>
              <a:t> 100 alan 9/149 öğrenci</a:t>
            </a:r>
          </a:p>
          <a:p>
            <a:pPr>
              <a:buFont typeface="Arial" pitchFamily="34" charset="0"/>
              <a:buChar char="•"/>
            </a:pPr>
            <a:r>
              <a:rPr lang="tr-TR" sz="1100" dirty="0" smtClean="0"/>
              <a:t>80 üstü alan 40/149 öğrenci</a:t>
            </a:r>
            <a:endParaRPr lang="tr-TR" sz="1050" dirty="0" smtClean="0"/>
          </a:p>
        </p:txBody>
      </p:sp>
      <p:sp>
        <p:nvSpPr>
          <p:cNvPr id="7" name="6 Yuvarlatılmış Dikdörtgen"/>
          <p:cNvSpPr/>
          <p:nvPr/>
        </p:nvSpPr>
        <p:spPr>
          <a:xfrm rot="725008">
            <a:off x="5301885" y="672339"/>
            <a:ext cx="2968855" cy="4395758"/>
          </a:xfrm>
          <a:prstGeom prst="roundRect">
            <a:avLst>
              <a:gd name="adj" fmla="val 28899"/>
            </a:avLst>
          </a:prstGeom>
        </p:spPr>
        <p:style>
          <a:lnRef idx="2">
            <a:schemeClr val="accent1"/>
          </a:lnRef>
          <a:fillRef idx="1">
            <a:schemeClr val="lt1"/>
          </a:fillRef>
          <a:effectRef idx="0">
            <a:schemeClr val="accent1"/>
          </a:effectRef>
          <a:fontRef idx="minor">
            <a:schemeClr val="dk1"/>
          </a:fontRef>
        </p:style>
        <p:txBody>
          <a:bodyPr rtlCol="0" anchor="ctr"/>
          <a:lstStyle/>
          <a:p>
            <a:pPr algn="ctr"/>
            <a:r>
              <a:rPr lang="tr-TR" dirty="0" smtClean="0"/>
              <a:t>“Sadece dikkat hatası nedeniyle düşük not aldım” diyorsanız muhtemelen </a:t>
            </a:r>
            <a:r>
              <a:rPr lang="tr-TR" b="1" dirty="0" smtClean="0"/>
              <a:t>yanılıyorsunuz</a:t>
            </a:r>
            <a:r>
              <a:rPr lang="tr-TR" dirty="0" smtClean="0"/>
              <a:t>. Dilerseniz cevapları daha dikkatli inceleyin ya da yanıma gelip bana danışın, birlikte inceleyelim. </a:t>
            </a:r>
            <a:r>
              <a:rPr lang="tr-TR" dirty="0" smtClean="0"/>
              <a:t>Bu </a:t>
            </a:r>
            <a:r>
              <a:rPr lang="tr-TR" dirty="0" smtClean="0"/>
              <a:t>tür </a:t>
            </a:r>
            <a:r>
              <a:rPr lang="tr-TR" dirty="0" smtClean="0"/>
              <a:t>incelemelerde, </a:t>
            </a:r>
            <a:r>
              <a:rPr lang="tr-TR" dirty="0" smtClean="0"/>
              <a:t>kodun yukarıdan aşağı aktığını bilmeme gibi </a:t>
            </a:r>
            <a:r>
              <a:rPr lang="tr-TR" b="1" dirty="0" smtClean="0"/>
              <a:t>derin kavramsal hatalar </a:t>
            </a:r>
            <a:r>
              <a:rPr lang="tr-TR" dirty="0" smtClean="0"/>
              <a:t>çıkabilmektedir.</a:t>
            </a:r>
            <a:endParaRPr lang="tr-TR" dirty="0"/>
          </a:p>
        </p:txBody>
      </p:sp>
      <p:sp>
        <p:nvSpPr>
          <p:cNvPr id="9" name="8 Oval"/>
          <p:cNvSpPr/>
          <p:nvPr/>
        </p:nvSpPr>
        <p:spPr>
          <a:xfrm>
            <a:off x="5286380" y="5072074"/>
            <a:ext cx="1643074" cy="1571636"/>
          </a:xfrm>
          <a:prstGeom prst="ellipse">
            <a:avLst/>
          </a:prstGeom>
          <a:solidFill>
            <a:srgbClr val="FF0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par>
    </p:tnLst>
  </p:timing>
</p:sld>
</file>

<file path=ppt/slides/slide92.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sp>
        <p:nvSpPr>
          <p:cNvPr id="2" name="1 Başlık"/>
          <p:cNvSpPr>
            <a:spLocks noGrp="1"/>
          </p:cNvSpPr>
          <p:nvPr>
            <p:ph type="title"/>
          </p:nvPr>
        </p:nvSpPr>
        <p:spPr/>
        <p:txBody>
          <a:bodyPr/>
          <a:lstStyle/>
          <a:p>
            <a:r>
              <a:rPr lang="tr-TR" dirty="0" smtClean="0"/>
              <a:t>İki Önemli Uyarı!</a:t>
            </a:r>
            <a:endParaRPr lang="tr-TR" dirty="0"/>
          </a:p>
        </p:txBody>
      </p:sp>
      <p:sp>
        <p:nvSpPr>
          <p:cNvPr id="3" name="2 İçerik Yer Tutucusu"/>
          <p:cNvSpPr>
            <a:spLocks noGrp="1"/>
          </p:cNvSpPr>
          <p:nvPr>
            <p:ph sz="quarter" idx="1"/>
          </p:nvPr>
        </p:nvSpPr>
        <p:spPr>
          <a:xfrm>
            <a:off x="457200" y="1219200"/>
            <a:ext cx="6043626" cy="4937760"/>
          </a:xfrm>
        </p:spPr>
        <p:txBody>
          <a:bodyPr>
            <a:normAutofit fontScale="85000" lnSpcReduction="20000"/>
          </a:bodyPr>
          <a:lstStyle/>
          <a:p>
            <a:r>
              <a:rPr lang="tr-TR" dirty="0" smtClean="0"/>
              <a:t>Ders alıştırmalarının temel görevi sizi geliştirmek ve sınavlara hazırlamaktır. Sizi notlandıracak olan esas bileşenler sınavlardır.</a:t>
            </a:r>
          </a:p>
          <a:p>
            <a:pPr lvl="1"/>
            <a:r>
              <a:rPr lang="tr-TR" dirty="0" smtClean="0"/>
              <a:t>Bu alıştırmalardan 100, 100, 100 … alıyor olmak vs. sizi yanıltmasın!</a:t>
            </a:r>
          </a:p>
          <a:p>
            <a:r>
              <a:rPr lang="tr-TR" dirty="0" smtClean="0"/>
              <a:t>Öte yandan, çalışma soruları/ödevler </a:t>
            </a:r>
            <a:r>
              <a:rPr lang="tr-TR" i="1" dirty="0" smtClean="0">
                <a:solidFill>
                  <a:srgbClr val="FF0000"/>
                </a:solidFill>
              </a:rPr>
              <a:t>“dönem başında düzenli çalışmayıp, şimdi ipin ucunu kaçırdıklarını fark eden öğrenciler” </a:t>
            </a:r>
            <a:r>
              <a:rPr lang="tr-TR" dirty="0" smtClean="0"/>
              <a:t>için konulmamaktadır. </a:t>
            </a:r>
          </a:p>
          <a:p>
            <a:pPr lvl="1"/>
            <a:r>
              <a:rPr lang="tr-TR" dirty="0" smtClean="0"/>
              <a:t>Bu açıdan, bu öğrencilerin </a:t>
            </a:r>
            <a:r>
              <a:rPr lang="tr-TR" i="1" dirty="0" smtClean="0">
                <a:solidFill>
                  <a:srgbClr val="FF0000"/>
                </a:solidFill>
              </a:rPr>
              <a:t>“eyvah, çalışma soruları/ödevler böyle devam ederse ben ne yapacağım” </a:t>
            </a:r>
            <a:r>
              <a:rPr lang="tr-TR" dirty="0" smtClean="0"/>
              <a:t>şeklinde endişelenmelerine gerek yoktur. Ara sınav sonuçlarının bu durumdaki öğrencileri aydınlatması beklenmektedir.</a:t>
            </a:r>
          </a:p>
          <a:p>
            <a:pPr lvl="1"/>
            <a:r>
              <a:rPr lang="tr-TR" dirty="0" smtClean="0">
                <a:solidFill>
                  <a:schemeClr val="tx1"/>
                </a:solidFill>
              </a:rPr>
              <a:t>Çalışma soruları/Ödevler dersi düzenli takip eden ve bu çalışmaları zevkle yaparak, bu çalışmalardan faydalanan öğrenciler için vardır. Bu öğrencilerin gelişimlerine yardımcı olmak için tasarlanmaktadır.</a:t>
            </a:r>
          </a:p>
        </p:txBody>
      </p:sp>
      <p:sp>
        <p:nvSpPr>
          <p:cNvPr id="4" name="3 Yuvarlatılmış Dikdörtgen"/>
          <p:cNvSpPr/>
          <p:nvPr/>
        </p:nvSpPr>
        <p:spPr>
          <a:xfrm rot="364817">
            <a:off x="6620300" y="1027940"/>
            <a:ext cx="2071702" cy="3714776"/>
          </a:xfrm>
          <a:prstGeom prst="roundRect">
            <a:avLst>
              <a:gd name="adj" fmla="val 41268"/>
            </a:avLst>
          </a:prstGeom>
          <a:ln>
            <a:solidFill>
              <a:srgbClr val="C00000"/>
            </a:solidFill>
          </a:ln>
        </p:spPr>
        <p:style>
          <a:lnRef idx="1">
            <a:schemeClr val="accent3"/>
          </a:lnRef>
          <a:fillRef idx="2">
            <a:schemeClr val="accent3"/>
          </a:fillRef>
          <a:effectRef idx="1">
            <a:schemeClr val="accent3"/>
          </a:effectRef>
          <a:fontRef idx="minor">
            <a:schemeClr val="dk1"/>
          </a:fontRef>
        </p:style>
        <p:txBody>
          <a:bodyPr rtlCol="0" anchor="ctr"/>
          <a:lstStyle/>
          <a:p>
            <a:pPr algn="ctr"/>
            <a:r>
              <a:rPr lang="tr-TR" dirty="0" smtClean="0"/>
              <a:t>Sınav notlarınız</a:t>
            </a:r>
            <a:br>
              <a:rPr lang="tr-TR" dirty="0" smtClean="0"/>
            </a:br>
            <a:r>
              <a:rPr lang="tr-TR" dirty="0" smtClean="0"/>
              <a:t>2 saat içinde oluşmuyor. Dönem boyunca yaptığınız çalışmalarla kendiniz aşama aşama bu notları oluşturuyorsunuz.</a:t>
            </a:r>
            <a:endParaRPr lang="tr-TR" dirty="0"/>
          </a:p>
        </p:txBody>
      </p:sp>
      <p:sp>
        <p:nvSpPr>
          <p:cNvPr id="5" name="4 Oval"/>
          <p:cNvSpPr/>
          <p:nvPr/>
        </p:nvSpPr>
        <p:spPr>
          <a:xfrm>
            <a:off x="6572264" y="4857760"/>
            <a:ext cx="1357322" cy="1285860"/>
          </a:xfrm>
          <a:prstGeom prst="ellipse">
            <a:avLst/>
          </a:prstGeom>
          <a:solidFill>
            <a:srgbClr val="FF0000"/>
          </a:solidFill>
          <a:scene3d>
            <a:camera prst="orthographicFront"/>
            <a:lightRig rig="threePt" dir="t"/>
          </a:scene3d>
          <a:sp3d>
            <a:bevelT/>
          </a:sp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tr-TR"/>
          </a:p>
        </p:txBody>
      </p:sp>
    </p:spTree>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amond(in)">
                                      <p:cBhvr>
                                        <p:cTn id="7" dur="2000"/>
                                        <p:tgtEl>
                                          <p:spTgt spid="3">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8" presetClass="entr" presetSubtype="16" fill="hold" grpId="0" nodeType="clickEffect">
                                  <p:stCondLst>
                                    <p:cond delay="0"/>
                                  </p:stCondLst>
                                  <p:childTnLst>
                                    <p:set>
                                      <p:cBhvr>
                                        <p:cTn id="11" dur="1" fill="hold">
                                          <p:stCondLst>
                                            <p:cond delay="0"/>
                                          </p:stCondLst>
                                        </p:cTn>
                                        <p:tgtEl>
                                          <p:spTgt spid="3">
                                            <p:txEl>
                                              <p:pRg st="1" end="1"/>
                                            </p:txEl>
                                          </p:spTgt>
                                        </p:tgtEl>
                                        <p:attrNameLst>
                                          <p:attrName>style.visibility</p:attrName>
                                        </p:attrNameLst>
                                      </p:cBhvr>
                                      <p:to>
                                        <p:strVal val="visible"/>
                                      </p:to>
                                    </p:set>
                                    <p:animEffect transition="in" filter="diamond(in)">
                                      <p:cBhvr>
                                        <p:cTn id="12" dur="2000"/>
                                        <p:tgtEl>
                                          <p:spTgt spid="3">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8" presetClass="entr" presetSubtype="16" fill="hold" grpId="0" nodeType="clickEffect">
                                  <p:stCondLst>
                                    <p:cond delay="0"/>
                                  </p:stCondLst>
                                  <p:childTnLst>
                                    <p:set>
                                      <p:cBhvr>
                                        <p:cTn id="16" dur="1" fill="hold">
                                          <p:stCondLst>
                                            <p:cond delay="0"/>
                                          </p:stCondLst>
                                        </p:cTn>
                                        <p:tgtEl>
                                          <p:spTgt spid="3">
                                            <p:txEl>
                                              <p:pRg st="2" end="2"/>
                                            </p:txEl>
                                          </p:spTgt>
                                        </p:tgtEl>
                                        <p:attrNameLst>
                                          <p:attrName>style.visibility</p:attrName>
                                        </p:attrNameLst>
                                      </p:cBhvr>
                                      <p:to>
                                        <p:strVal val="visible"/>
                                      </p:to>
                                    </p:set>
                                    <p:animEffect transition="in" filter="diamond(in)">
                                      <p:cBhvr>
                                        <p:cTn id="17" dur="2000"/>
                                        <p:tgtEl>
                                          <p:spTgt spid="3">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8" presetClass="entr" presetSubtype="16" fill="hold" grpId="0" nodeType="clickEffect">
                                  <p:stCondLst>
                                    <p:cond delay="0"/>
                                  </p:stCondLst>
                                  <p:childTnLst>
                                    <p:set>
                                      <p:cBhvr>
                                        <p:cTn id="21" dur="1" fill="hold">
                                          <p:stCondLst>
                                            <p:cond delay="0"/>
                                          </p:stCondLst>
                                        </p:cTn>
                                        <p:tgtEl>
                                          <p:spTgt spid="3">
                                            <p:txEl>
                                              <p:pRg st="3" end="3"/>
                                            </p:txEl>
                                          </p:spTgt>
                                        </p:tgtEl>
                                        <p:attrNameLst>
                                          <p:attrName>style.visibility</p:attrName>
                                        </p:attrNameLst>
                                      </p:cBhvr>
                                      <p:to>
                                        <p:strVal val="visible"/>
                                      </p:to>
                                    </p:set>
                                    <p:animEffect transition="in" filter="diamond(in)">
                                      <p:cBhvr>
                                        <p:cTn id="22" dur="2000"/>
                                        <p:tgtEl>
                                          <p:spTgt spid="3">
                                            <p:txEl>
                                              <p:pRg st="3" end="3"/>
                                            </p:txEl>
                                          </p:spTgt>
                                        </p:tgtEl>
                                      </p:cBhvr>
                                    </p:animEffect>
                                  </p:childTnLst>
                                </p:cTn>
                              </p:par>
                              <p:par>
                                <p:cTn id="23" presetID="8" presetClass="entr" presetSubtype="16" fill="hold" grpId="0" nodeType="withEffect">
                                  <p:stCondLst>
                                    <p:cond delay="0"/>
                                  </p:stCondLst>
                                  <p:childTnLst>
                                    <p:set>
                                      <p:cBhvr>
                                        <p:cTn id="24" dur="1" fill="hold">
                                          <p:stCondLst>
                                            <p:cond delay="0"/>
                                          </p:stCondLst>
                                        </p:cTn>
                                        <p:tgtEl>
                                          <p:spTgt spid="3">
                                            <p:txEl>
                                              <p:pRg st="4" end="4"/>
                                            </p:txEl>
                                          </p:spTgt>
                                        </p:tgtEl>
                                        <p:attrNameLst>
                                          <p:attrName>style.visibility</p:attrName>
                                        </p:attrNameLst>
                                      </p:cBhvr>
                                      <p:to>
                                        <p:strVal val="visible"/>
                                      </p:to>
                                    </p:set>
                                    <p:animEffect transition="in" filter="diamond(in)">
                                      <p:cBhvr>
                                        <p:cTn id="25" dur="2000"/>
                                        <p:tgtEl>
                                          <p:spTgt spid="3">
                                            <p:txEl>
                                              <p:pRg st="4" end="4"/>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slides/slide93.xml><?xml version="1.0" encoding="utf-8"?>
<p:sld xmlns:a="http://schemas.openxmlformats.org/drawingml/2006/main" xmlns:r="http://schemas.openxmlformats.org/officeDocument/2006/relationships" xmlns:p="http://schemas.openxmlformats.org/presentationml/2006/main">
  <p:cSld>
    <p:bg>
      <p:bgPr>
        <a:solidFill>
          <a:schemeClr val="accent3">
            <a:lumMod val="75000"/>
          </a:schemeClr>
        </a:solidFill>
        <a:effectLst/>
      </p:bgPr>
    </p:bg>
    <p:spTree>
      <p:nvGrpSpPr>
        <p:cNvPr id="1" name=""/>
        <p:cNvGrpSpPr/>
        <p:nvPr/>
      </p:nvGrpSpPr>
      <p:grpSpPr>
        <a:xfrm>
          <a:off x="0" y="0"/>
          <a:ext cx="0" cy="0"/>
          <a:chOff x="0" y="0"/>
          <a:chExt cx="0" cy="0"/>
        </a:xfrm>
      </p:grpSpPr>
      <p:pic>
        <p:nvPicPr>
          <p:cNvPr id="5" name="4 Resim" descr="geribidirim.jpg"/>
          <p:cNvPicPr>
            <a:picLocks noChangeAspect="1"/>
          </p:cNvPicPr>
          <p:nvPr/>
        </p:nvPicPr>
        <p:blipFill>
          <a:blip r:embed="rId3" cstate="print"/>
          <a:stretch>
            <a:fillRect/>
          </a:stretch>
        </p:blipFill>
        <p:spPr>
          <a:xfrm>
            <a:off x="3929058" y="3357562"/>
            <a:ext cx="4929190" cy="2937797"/>
          </a:xfrm>
          <a:prstGeom prst="rect">
            <a:avLst/>
          </a:prstGeom>
        </p:spPr>
      </p:pic>
      <p:sp>
        <p:nvSpPr>
          <p:cNvPr id="2" name="1 Başlık"/>
          <p:cNvSpPr>
            <a:spLocks noGrp="1"/>
          </p:cNvSpPr>
          <p:nvPr>
            <p:ph type="title"/>
          </p:nvPr>
        </p:nvSpPr>
        <p:spPr/>
        <p:txBody>
          <a:bodyPr/>
          <a:lstStyle/>
          <a:p>
            <a:r>
              <a:rPr lang="tr-TR" dirty="0" smtClean="0"/>
              <a:t>Kendinize geri bildirimde bulunun.</a:t>
            </a:r>
            <a:endParaRPr lang="tr-TR" dirty="0"/>
          </a:p>
        </p:txBody>
      </p:sp>
      <p:sp>
        <p:nvSpPr>
          <p:cNvPr id="3" name="2 İçerik Yer Tutucusu"/>
          <p:cNvSpPr>
            <a:spLocks noGrp="1"/>
          </p:cNvSpPr>
          <p:nvPr>
            <p:ph sz="quarter" idx="1"/>
          </p:nvPr>
        </p:nvSpPr>
        <p:spPr>
          <a:xfrm>
            <a:off x="593677" y="1357745"/>
            <a:ext cx="8229600" cy="3672115"/>
          </a:xfrm>
        </p:spPr>
        <p:txBody>
          <a:bodyPr>
            <a:normAutofit/>
          </a:bodyPr>
          <a:lstStyle/>
          <a:p>
            <a:pPr marL="514350" indent="-514350">
              <a:buFont typeface="+mj-lt"/>
              <a:buAutoNum type="arabicPeriod"/>
            </a:pPr>
            <a:r>
              <a:rPr lang="tr-TR" sz="2400" dirty="0" err="1" smtClean="0"/>
              <a:t>SUNUlara</a:t>
            </a:r>
            <a:r>
              <a:rPr lang="tr-TR" sz="2400" dirty="0" smtClean="0"/>
              <a:t> çalıştınız mı? Bu haftaki konuları tekrar ettiniz mi? </a:t>
            </a:r>
          </a:p>
          <a:p>
            <a:pPr marL="788670" lvl="1" indent="-514350"/>
            <a:r>
              <a:rPr lang="tr-TR" sz="2100" dirty="0" smtClean="0"/>
              <a:t>Etmediyseniz, bu şekilde devam ederseniz sizce dersten kopmanız mümkün mü?</a:t>
            </a:r>
          </a:p>
          <a:p>
            <a:pPr marL="514350" indent="-514350">
              <a:buFont typeface="+mj-lt"/>
              <a:buAutoNum type="arabicPeriod"/>
            </a:pPr>
            <a:r>
              <a:rPr lang="tr-TR" sz="2400" dirty="0" smtClean="0"/>
              <a:t>Ara Sınav II notunuz sizce 100 üzerinden kaç olacak?</a:t>
            </a:r>
          </a:p>
          <a:p>
            <a:pPr marL="514350" indent="-514350">
              <a:buFont typeface="+mj-lt"/>
              <a:buAutoNum type="arabicPeriod"/>
            </a:pPr>
            <a:endParaRPr lang="tr-TR" dirty="0" smtClean="0"/>
          </a:p>
          <a:p>
            <a:pPr marL="514350" indent="-514350">
              <a:buFont typeface="+mj-lt"/>
              <a:buAutoNum type="arabicPeriod"/>
            </a:pPr>
            <a:endParaRPr lang="tr-TR" dirty="0"/>
          </a:p>
        </p:txBody>
      </p:sp>
      <p:pic>
        <p:nvPicPr>
          <p:cNvPr id="4" name="3 Resim" descr="200_s.jpeg"/>
          <p:cNvPicPr>
            <a:picLocks noChangeAspect="1"/>
          </p:cNvPicPr>
          <p:nvPr/>
        </p:nvPicPr>
        <p:blipFill>
          <a:blip r:embed="rId4"/>
          <a:stretch>
            <a:fillRect/>
          </a:stretch>
        </p:blipFill>
        <p:spPr>
          <a:xfrm>
            <a:off x="687094" y="3429000"/>
            <a:ext cx="3241964" cy="1947125"/>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6" name="Picture 2" descr="Image result for self reflection"/>
          <p:cNvPicPr>
            <a:picLocks noChangeAspect="1" noChangeArrowheads="1"/>
          </p:cNvPicPr>
          <p:nvPr/>
        </p:nvPicPr>
        <p:blipFill>
          <a:blip r:embed="rId5"/>
          <a:srcRect/>
          <a:stretch>
            <a:fillRect/>
          </a:stretch>
        </p:blipFill>
        <p:spPr bwMode="auto">
          <a:xfrm>
            <a:off x="785786" y="5557335"/>
            <a:ext cx="2000264" cy="1300665"/>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spTree>
    <p:extLst>
      <p:ext uri="{BB962C8B-B14F-4D97-AF65-F5344CB8AC3E}">
        <p14:creationId xmlns="" xmlns:p14="http://schemas.microsoft.com/office/powerpoint/2010/main" val="3562996615"/>
      </p:ext>
    </p:extLst>
  </p:cSld>
  <p:clrMapOvr>
    <a:overrideClrMapping bg1="lt1" tx1="dk1" bg2="lt2" tx2="dk2" accent1="accent1" accent2="accent2" accent3="accent3" accent4="accent4" accent5="accent5" accent6="accent6" hlink="hlink" folHlink="folHlink"/>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8" presetClass="entr" presetSubtype="16" fill="hold" grpId="0"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diamond(in)">
                                      <p:cBhvr>
                                        <p:cTn id="7" dur="2000"/>
                                        <p:tgtEl>
                                          <p:spTgt spid="3">
                                            <p:txEl>
                                              <p:pRg st="0" end="0"/>
                                            </p:txEl>
                                          </p:spTgt>
                                        </p:tgtEl>
                                      </p:cBhvr>
                                    </p:animEffect>
                                  </p:childTnLst>
                                </p:cTn>
                              </p:par>
                              <p:par>
                                <p:cTn id="8" presetID="8" presetClass="entr" presetSubtype="16" fill="hold" grpId="0" nodeType="withEffect">
                                  <p:stCondLst>
                                    <p:cond delay="0"/>
                                  </p:stCondLst>
                                  <p:childTnLst>
                                    <p:set>
                                      <p:cBhvr>
                                        <p:cTn id="9" dur="1" fill="hold">
                                          <p:stCondLst>
                                            <p:cond delay="0"/>
                                          </p:stCondLst>
                                        </p:cTn>
                                        <p:tgtEl>
                                          <p:spTgt spid="3">
                                            <p:txEl>
                                              <p:pRg st="1" end="1"/>
                                            </p:txEl>
                                          </p:spTgt>
                                        </p:tgtEl>
                                        <p:attrNameLst>
                                          <p:attrName>style.visibility</p:attrName>
                                        </p:attrNameLst>
                                      </p:cBhvr>
                                      <p:to>
                                        <p:strVal val="visible"/>
                                      </p:to>
                                    </p:set>
                                    <p:animEffect transition="in" filter="diamond(in)">
                                      <p:cBhvr>
                                        <p:cTn id="10" dur="2000"/>
                                        <p:tgtEl>
                                          <p:spTgt spid="3">
                                            <p:txEl>
                                              <p:pRg st="1" end="1"/>
                                            </p:txEl>
                                          </p:spTgt>
                                        </p:tgtEl>
                                      </p:cBhvr>
                                    </p:animEffect>
                                  </p:childTnLst>
                                </p:cTn>
                              </p:par>
                            </p:childTnLst>
                          </p:cTn>
                        </p:par>
                      </p:childTnLst>
                    </p:cTn>
                  </p:par>
                  <p:par>
                    <p:cTn id="11" fill="hold">
                      <p:stCondLst>
                        <p:cond delay="indefinite"/>
                      </p:stCondLst>
                      <p:childTnLst>
                        <p:par>
                          <p:cTn id="12" fill="hold">
                            <p:stCondLst>
                              <p:cond delay="0"/>
                            </p:stCondLst>
                            <p:childTnLst>
                              <p:par>
                                <p:cTn id="13" presetID="8" presetClass="entr" presetSubtype="16" fill="hold" grpId="0" nodeType="clickEffect">
                                  <p:stCondLst>
                                    <p:cond delay="0"/>
                                  </p:stCondLst>
                                  <p:childTnLst>
                                    <p:set>
                                      <p:cBhvr>
                                        <p:cTn id="14" dur="1" fill="hold">
                                          <p:stCondLst>
                                            <p:cond delay="0"/>
                                          </p:stCondLst>
                                        </p:cTn>
                                        <p:tgtEl>
                                          <p:spTgt spid="3">
                                            <p:txEl>
                                              <p:pRg st="2" end="2"/>
                                            </p:txEl>
                                          </p:spTgt>
                                        </p:tgtEl>
                                        <p:attrNameLst>
                                          <p:attrName>style.visibility</p:attrName>
                                        </p:attrNameLst>
                                      </p:cBhvr>
                                      <p:to>
                                        <p:strVal val="visible"/>
                                      </p:to>
                                    </p:set>
                                    <p:animEffect transition="in" filter="diamond(in)">
                                      <p:cBhvr>
                                        <p:cTn id="15" dur="20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p:bld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Kaynak">
  <a:themeElements>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fontScheme name="Ofis">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Kaynak">
      <a:fillStyleLst>
        <a:solidFill>
          <a:schemeClr val="phClr"/>
        </a:solidFill>
        <a:gradFill rotWithShape="1">
          <a:gsLst>
            <a:gs pos="0">
              <a:schemeClr val="phClr">
                <a:tint val="45000"/>
                <a:satMod val="200000"/>
              </a:schemeClr>
            </a:gs>
            <a:gs pos="30000">
              <a:schemeClr val="phClr">
                <a:tint val="61000"/>
                <a:satMod val="200000"/>
              </a:schemeClr>
            </a:gs>
            <a:gs pos="45000">
              <a:schemeClr val="phClr">
                <a:tint val="66000"/>
                <a:satMod val="200000"/>
              </a:schemeClr>
            </a:gs>
            <a:gs pos="55000">
              <a:schemeClr val="phClr">
                <a:tint val="66000"/>
                <a:satMod val="200000"/>
              </a:schemeClr>
            </a:gs>
            <a:gs pos="73000">
              <a:schemeClr val="phClr">
                <a:tint val="61000"/>
                <a:satMod val="200000"/>
              </a:schemeClr>
            </a:gs>
            <a:gs pos="100000">
              <a:schemeClr val="phClr">
                <a:tint val="45000"/>
                <a:satMod val="200000"/>
              </a:schemeClr>
            </a:gs>
          </a:gsLst>
          <a:lin ang="950000" scaled="1"/>
        </a:gradFill>
        <a:gradFill rotWithShape="1">
          <a:gsLst>
            <a:gs pos="0">
              <a:schemeClr val="phClr">
                <a:shade val="63000"/>
              </a:schemeClr>
            </a:gs>
            <a:gs pos="30000">
              <a:schemeClr val="phClr">
                <a:shade val="90000"/>
                <a:satMod val="110000"/>
              </a:schemeClr>
            </a:gs>
            <a:gs pos="45000">
              <a:schemeClr val="phClr">
                <a:shade val="100000"/>
                <a:satMod val="118000"/>
              </a:schemeClr>
            </a:gs>
            <a:gs pos="55000">
              <a:schemeClr val="phClr">
                <a:shade val="100000"/>
                <a:satMod val="118000"/>
              </a:schemeClr>
            </a:gs>
            <a:gs pos="73000">
              <a:schemeClr val="phClr">
                <a:shade val="90000"/>
                <a:satMod val="110000"/>
              </a:schemeClr>
            </a:gs>
            <a:gs pos="100000">
              <a:schemeClr val="phClr">
                <a:shade val="63000"/>
              </a:schemeClr>
            </a:gs>
          </a:gsLst>
          <a:lin ang="950000" scaled="1"/>
        </a:gradFill>
      </a:fillStyleLst>
      <a:lnStyleLst>
        <a:ln w="9525" cap="flat" cmpd="sng" algn="ctr">
          <a:solidFill>
            <a:schemeClr val="phClr"/>
          </a:solidFill>
          <a:prstDash val="solid"/>
        </a:ln>
        <a:ln w="19050" cap="flat" cmpd="sng" algn="ctr">
          <a:solidFill>
            <a:schemeClr val="phClr"/>
          </a:solidFill>
          <a:prstDash val="solid"/>
        </a:ln>
        <a:ln w="25400" cap="flat" cmpd="sng" algn="ctr">
          <a:solidFill>
            <a:schemeClr val="phClr"/>
          </a:solidFill>
          <a:prstDash val="solid"/>
        </a:ln>
      </a:lnStyleLst>
      <a:effectStyleLst>
        <a:effectStyle>
          <a:effectLst>
            <a:outerShdw blurRad="38100" dist="25400" dir="5400000" rotWithShape="0">
              <a:srgbClr val="000000">
                <a:alpha val="40000"/>
              </a:srgbClr>
            </a:outerShdw>
          </a:effectLst>
        </a:effectStyle>
        <a:effectStyle>
          <a:effectLst>
            <a:outerShdw blurRad="50800" dist="43000" dir="5400000" rotWithShape="0">
              <a:srgbClr val="000000">
                <a:alpha val="40000"/>
              </a:srgbClr>
            </a:outerShdw>
          </a:effectLst>
          <a:scene3d>
            <a:camera prst="orthographicFront" fov="0">
              <a:rot lat="0" lon="0" rev="0"/>
            </a:camera>
            <a:lightRig rig="balanced" dir="t">
              <a:rot lat="0" lon="0" rev="0"/>
            </a:lightRig>
          </a:scene3d>
          <a:sp3d prstMaterial="matte">
            <a:bevelT w="0" h="0"/>
            <a:contourClr>
              <a:schemeClr val="phClr">
                <a:tint val="100000"/>
                <a:shade val="100000"/>
                <a:hueMod val="100000"/>
                <a:satMod val="100000"/>
              </a:schemeClr>
            </a:contourClr>
          </a:sp3d>
        </a:effectStyle>
        <a:effectStyle>
          <a:effectLst>
            <a:outerShdw blurRad="50800" dist="25400" dir="5400000" rotWithShape="0">
              <a:srgbClr val="000000">
                <a:alpha val="50000"/>
              </a:srgbClr>
            </a:outerShdw>
          </a:effectLst>
          <a:scene3d>
            <a:camera prst="orthographicFront" fov="0">
              <a:rot lat="0" lon="0" rev="0"/>
            </a:camera>
            <a:lightRig rig="soft" dir="t">
              <a:rot lat="0" lon="0" rev="2700000"/>
            </a:lightRig>
          </a:scene3d>
          <a:sp3d prstMaterial="matte">
            <a:bevelT w="50800" h="50800"/>
            <a:contourClr>
              <a:schemeClr val="phClr"/>
            </a:contourClr>
          </a:sp3d>
        </a:effectStyle>
      </a:effectStyleLst>
      <a:bgFillStyleLst>
        <a:solidFill>
          <a:schemeClr val="phClr"/>
        </a:solidFill>
        <a:gradFill rotWithShape="1">
          <a:gsLst>
            <a:gs pos="0">
              <a:schemeClr val="phClr">
                <a:shade val="60000"/>
                <a:satMod val="300000"/>
              </a:schemeClr>
            </a:gs>
            <a:gs pos="30000">
              <a:schemeClr val="phClr">
                <a:shade val="80000"/>
                <a:satMod val="230000"/>
              </a:schemeClr>
            </a:gs>
            <a:gs pos="100000">
              <a:schemeClr val="phClr">
                <a:tint val="97000"/>
                <a:satMod val="220000"/>
              </a:schemeClr>
            </a:gs>
          </a:gsLst>
          <a:lin ang="16200000" scaled="1"/>
        </a:gradFill>
        <a:blipFill>
          <a:blip xmlns:r="http://schemas.openxmlformats.org/officeDocument/2006/relationships" r:embed="rId1">
            <a:duotone>
              <a:schemeClr val="phClr">
                <a:shade val="6000"/>
                <a:satMod val="120000"/>
              </a:schemeClr>
              <a:schemeClr val="phClr">
                <a:tint val="90000"/>
              </a:schemeClr>
            </a:duotone>
          </a:blip>
          <a:tile tx="0" ty="0" sx="35000" sy="40000" flip="x" algn="tl"/>
        </a:blipFill>
      </a:bgFillStyleLst>
    </a:fmtScheme>
  </a:themeElements>
  <a:objectDefaults/>
  <a:extraClrSchemeLst/>
</a:theme>
</file>

<file path=ppt/theme/theme2.xml><?xml version="1.0" encoding="utf-8"?>
<a:theme xmlns:a="http://schemas.openxmlformats.org/drawingml/2006/main" name="Ofis Teması">
  <a:themeElements>
    <a:clrScheme name="Ofis">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is">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is">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Override1.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2.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3.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4.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5.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6.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7.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8.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9.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10.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11.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12.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13.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ppt/theme/themeOverride14.xml><?xml version="1.0" encoding="utf-8"?>
<a:themeOverride xmlns:a="http://schemas.openxmlformats.org/drawingml/2006/main">
  <a:clrScheme name="Kaynak">
    <a:dk1>
      <a:sysClr val="windowText" lastClr="000000"/>
    </a:dk1>
    <a:lt1>
      <a:sysClr val="window" lastClr="FFFFFF"/>
    </a:lt1>
    <a:dk2>
      <a:srgbClr val="464653"/>
    </a:dk2>
    <a:lt2>
      <a:srgbClr val="DDE9EC"/>
    </a:lt2>
    <a:accent1>
      <a:srgbClr val="727CA3"/>
    </a:accent1>
    <a:accent2>
      <a:srgbClr val="9FB8CD"/>
    </a:accent2>
    <a:accent3>
      <a:srgbClr val="D2DA7A"/>
    </a:accent3>
    <a:accent4>
      <a:srgbClr val="FADA7A"/>
    </a:accent4>
    <a:accent5>
      <a:srgbClr val="B88472"/>
    </a:accent5>
    <a:accent6>
      <a:srgbClr val="8E736A"/>
    </a:accent6>
    <a:hlink>
      <a:srgbClr val="B292CA"/>
    </a:hlink>
    <a:folHlink>
      <a:srgbClr val="6B5680"/>
    </a:folHlink>
  </a:clrScheme>
</a:themeOverride>
</file>

<file path=docProps/app.xml><?xml version="1.0" encoding="utf-8"?>
<Properties xmlns="http://schemas.openxmlformats.org/officeDocument/2006/extended-properties" xmlns:vt="http://schemas.openxmlformats.org/officeDocument/2006/docPropsVTypes">
  <Template/>
  <TotalTime>27068</TotalTime>
  <Words>5409</Words>
  <PresentationFormat>Ekran Gösterisi (4:3)</PresentationFormat>
  <Paragraphs>844</Paragraphs>
  <Slides>93</Slides>
  <Notes>12</Notes>
  <HiddenSlides>6</HiddenSlides>
  <MMClips>0</MMClips>
  <ScaleCrop>false</ScaleCrop>
  <HeadingPairs>
    <vt:vector size="4" baseType="variant">
      <vt:variant>
        <vt:lpstr>Tema</vt:lpstr>
      </vt:variant>
      <vt:variant>
        <vt:i4>1</vt:i4>
      </vt:variant>
      <vt:variant>
        <vt:lpstr>Slayt Başlıkları</vt:lpstr>
      </vt:variant>
      <vt:variant>
        <vt:i4>93</vt:i4>
      </vt:variant>
    </vt:vector>
  </HeadingPairs>
  <TitlesOfParts>
    <vt:vector size="94" baseType="lpstr">
      <vt:lpstr>Kaynak</vt:lpstr>
      <vt:lpstr>BİLGİSAYAR PROGRAMLAMA</vt:lpstr>
      <vt:lpstr>Uygulamalı Ders Kuralları</vt:lpstr>
      <vt:lpstr>İkizkenar Üçgen</vt:lpstr>
      <vt:lpstr>Anlayamadığınız yerleri bizlere sorunuz.</vt:lpstr>
      <vt:lpstr>Seriler</vt:lpstr>
      <vt:lpstr>Anlayamadığınız yerleri bizlere sorunuz.</vt:lpstr>
      <vt:lpstr>Hatırlatma: Alıştırma</vt:lpstr>
      <vt:lpstr>Döngü Alıştırması: Papatya falı kodu</vt:lpstr>
      <vt:lpstr>Yol Haritası</vt:lpstr>
      <vt:lpstr>ÖNEMLİ DUYURU! DERSİN İKİNCİ EVRESİNE GEÇİŞ</vt:lpstr>
      <vt:lpstr>İşlediklerimiz…</vt:lpstr>
      <vt:lpstr>Özet</vt:lpstr>
      <vt:lpstr>Dizilerin İncelikleri</vt:lpstr>
      <vt:lpstr>Dizilerin İncelikleri</vt:lpstr>
      <vt:lpstr>Bunu biliyor musunuz?</vt:lpstr>
      <vt:lpstr>Dizilerin Tanımlanması</vt:lpstr>
      <vt:lpstr>Alıştırma</vt:lpstr>
      <vt:lpstr>Bunu biliyor musunuz?</vt:lpstr>
      <vt:lpstr>Tanımlanan bir diziye iki yolla değer atanabilir.</vt:lpstr>
      <vt:lpstr>Dizi Elemanlarına Değer Atama</vt:lpstr>
      <vt:lpstr>{} kullanımı</vt:lpstr>
      <vt:lpstr>{} kullanımı</vt:lpstr>
      <vt:lpstr>Anlayamadığınız yerleri bizlere sorunuz.</vt:lpstr>
      <vt:lpstr>Alıştırma (Dizgi kavramına giriş)</vt:lpstr>
      <vt:lpstr>{} kullanımının alternatifi</vt:lpstr>
      <vt:lpstr>Bunu biliyor musunuz?</vt:lpstr>
      <vt:lpstr>Dizi Tanımlaması ve İlk Değer Ataması</vt:lpstr>
      <vt:lpstr>Dizi Elemanlarına Erişim Sorunları</vt:lpstr>
      <vt:lpstr>İndisler dizinin dışına taşmamalı!</vt:lpstr>
      <vt:lpstr>Hatalı kullanıma örnek</vt:lpstr>
      <vt:lpstr>Two-Dimensional Arrays</vt:lpstr>
      <vt:lpstr>Uygulama</vt:lpstr>
      <vt:lpstr>İki boyutlu diziler</vt:lpstr>
      <vt:lpstr>İki boyutlu dizinin elemanları…</vt:lpstr>
      <vt:lpstr>Alıştırma</vt:lpstr>
      <vt:lpstr>Alıştırma</vt:lpstr>
      <vt:lpstr>Örnek – Etraflıca çözelim… </vt:lpstr>
      <vt:lpstr>Çift boyutlu bir dizi örneği</vt:lpstr>
      <vt:lpstr>Alıştırma</vt:lpstr>
      <vt:lpstr>Anlayamadığınız yerleri bizlere sorunuz.</vt:lpstr>
      <vt:lpstr>Hatırlatma: İki boyutlu diziler</vt:lpstr>
      <vt:lpstr>Vector Dot Product</vt:lpstr>
      <vt:lpstr>Two-Dimensional Arrays</vt:lpstr>
      <vt:lpstr>Setting 2D Array Values at Compile Time</vt:lpstr>
      <vt:lpstr>Matrix Addition</vt:lpstr>
      <vt:lpstr>Matris çarpımı…</vt:lpstr>
      <vt:lpstr>Daha büyük boyutlu diziler…</vt:lpstr>
      <vt:lpstr>Üç boyutlu dizinin elamanları…</vt:lpstr>
      <vt:lpstr>Çok boyutlu dizilere dair…</vt:lpstr>
      <vt:lpstr>Çok boyutlu dizi kullanımına örnek…</vt:lpstr>
      <vt:lpstr>Çok boyutlu dizi kullanımına örnek…</vt:lpstr>
      <vt:lpstr>Alıştırma</vt:lpstr>
      <vt:lpstr>Slayt 53</vt:lpstr>
      <vt:lpstr>Kahoot vakti</vt:lpstr>
      <vt:lpstr>Diziler ve fonksiyonlar</vt:lpstr>
      <vt:lpstr>Örnek (Diziler ve Fonksiyonlar)</vt:lpstr>
      <vt:lpstr>Anlayamadığınız yerleri bizlere sorunuz.</vt:lpstr>
      <vt:lpstr>Dizilerin Fonksiyonlara Parametre Olarak Gönderilmesi</vt:lpstr>
      <vt:lpstr>Dizilerin Fonksiyonlara Parametre Olarak Gönderilmesi</vt:lpstr>
      <vt:lpstr>Dizilerin Fonksiyonlara Parametre Olarak Gönderilmesi</vt:lpstr>
      <vt:lpstr>Alıştırma: Ekran çıktısı nedir?</vt:lpstr>
      <vt:lpstr> DEĞER/ADRES İLE GEÇİŞ kavramlarına diziler üzerinden giriş…</vt:lpstr>
      <vt:lpstr>Bir soru</vt:lpstr>
      <vt:lpstr>Fonksiyonlar dizide değişiklik yapabilir.</vt:lpstr>
      <vt:lpstr>Yapılan değişiklik kalıcı olur.</vt:lpstr>
      <vt:lpstr>Dizilerin gönderiminde değişkenin kopyası çıkarılmaz.</vt:lpstr>
      <vt:lpstr>Çünkü fonksiyona diziler adres ile gider.</vt:lpstr>
      <vt:lpstr>Fonksiyonlar ve çok boyutlu diziler</vt:lpstr>
      <vt:lpstr>Alıştırma(diziler ve rastgele sayı): Ekran çıktısını bulalım. </vt:lpstr>
      <vt:lpstr>Dizide eleman arayalım…</vt:lpstr>
      <vt:lpstr>Dizilerde Arama Yöntemleri</vt:lpstr>
      <vt:lpstr>Dizilerde değer arama yöntemleri</vt:lpstr>
      <vt:lpstr>Dizilerde değer arama yöntemleri</vt:lpstr>
      <vt:lpstr>Dizilerde Sıralama</vt:lpstr>
      <vt:lpstr>Çıktı sorularına dair bir uyarı</vt:lpstr>
      <vt:lpstr>Dizilerde Sıralama</vt:lpstr>
      <vt:lpstr>Anlayamadığınız yerleri bizlere sorunuz.</vt:lpstr>
      <vt:lpstr>EK SLAYTLAR</vt:lpstr>
      <vt:lpstr>Diziler ve fonksiyonlar</vt:lpstr>
      <vt:lpstr>Alıştırma (Günlük çalışmanızda yapınız.)</vt:lpstr>
      <vt:lpstr>İkili arama ile DİZİDE DEĞER ARAMA</vt:lpstr>
      <vt:lpstr>Hatırlatma: Algoritma – Sayı Tahmin Oyunu Optimal Çözüm</vt:lpstr>
      <vt:lpstr>İkili  arama kodu…</vt:lpstr>
      <vt:lpstr>“Insertion sort” sıralama algoritması</vt:lpstr>
      <vt:lpstr>Thread mantığı (sınavda detaylı olarak sorumlu değilsiniz.)</vt:lpstr>
      <vt:lpstr>SINAVLARLA İLGİLİ OLMAYAN BİLGİLER</vt:lpstr>
      <vt:lpstr>Dikkat hatası nedir?</vt:lpstr>
      <vt:lpstr>Hatırlatma: Sınavdan önce yapışmış bir uyarı: Sınava dinlenmiş bir şekilde gelin. </vt:lpstr>
      <vt:lpstr>Dikkat testi videosunun izlenmesi</vt:lpstr>
      <vt:lpstr>Hatırlatma: Sınavdan önce yapışmış bir uyarı: Öğrenciden dikkat konusunda beklentimiz…</vt:lpstr>
      <vt:lpstr>Dikkat hatası nedir?</vt:lpstr>
      <vt:lpstr>İki Önemli Uyarı!</vt:lpstr>
      <vt:lpstr>Kendinize geri bildirimde bulunun.</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BİLGİSAYAR PROGRAMLAMA</dc:title>
  <dc:creator>Oğuz Hanoğlu</dc:creator>
  <cp:lastModifiedBy>Oguz Hanoglu</cp:lastModifiedBy>
  <cp:revision>847</cp:revision>
  <dcterms:modified xsi:type="dcterms:W3CDTF">2018-10-19T13:22:22Z</dcterms:modified>
</cp:coreProperties>
</file>